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drawings/drawing1.xml" ContentType="application/vnd.openxmlformats-officedocument.drawingml.chartshapes+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ppt/drawings/drawing2.xml" ContentType="application/vnd.openxmlformats-officedocument.drawingml.chartshapes+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3.xml" ContentType="application/vnd.openxmlformats-officedocument.themeOverride+xml"/>
  <Override PartName="/ppt/drawings/drawing3.xml" ContentType="application/vnd.openxmlformats-officedocument.drawingml.chartshape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4.xml" ContentType="application/vnd.openxmlformats-officedocument.drawingml.chart+xml"/>
  <Override PartName="/ppt/theme/themeOverride4.xml" ContentType="application/vnd.openxmlformats-officedocument.themeOverride+xml"/>
  <Override PartName="/ppt/drawings/drawing4.xml" ContentType="application/vnd.openxmlformats-officedocument.drawingml.chartshapes+xml"/>
  <Override PartName="/ppt/charts/chart5.xml" ContentType="application/vnd.openxmlformats-officedocument.drawingml.chart+xml"/>
  <Override PartName="/ppt/theme/themeOverride5.xml" ContentType="application/vnd.openxmlformats-officedocument.themeOverride+xml"/>
  <Override PartName="/ppt/drawings/drawing5.xml" ContentType="application/vnd.openxmlformats-officedocument.drawingml.chartshapes+xml"/>
  <Override PartName="/ppt/notesSlides/notesSlide8.xml" ContentType="application/vnd.openxmlformats-officedocument.presentationml.notesSlide+xml"/>
  <Override PartName="/ppt/charts/chart6.xml" ContentType="application/vnd.openxmlformats-officedocument.drawingml.chart+xml"/>
  <Override PartName="/ppt/theme/themeOverride6.xml" ContentType="application/vnd.openxmlformats-officedocument.themeOverride+xml"/>
  <Override PartName="/ppt/drawings/drawing6.xml" ContentType="application/vnd.openxmlformats-officedocument.drawingml.chartshapes+xml"/>
  <Override PartName="/ppt/charts/chart7.xml" ContentType="application/vnd.openxmlformats-officedocument.drawingml.chart+xml"/>
  <Override PartName="/ppt/theme/themeOverride7.xml" ContentType="application/vnd.openxmlformats-officedocument.themeOverride+xml"/>
  <Override PartName="/ppt/drawings/drawing7.xml" ContentType="application/vnd.openxmlformats-officedocument.drawingml.chartshapes+xml"/>
  <Override PartName="/ppt/notesSlides/notesSlide9.xml" ContentType="application/vnd.openxmlformats-officedocument.presentationml.notesSlide+xml"/>
  <Override PartName="/ppt/charts/chart8.xml" ContentType="application/vnd.openxmlformats-officedocument.drawingml.chart+xml"/>
  <Override PartName="/ppt/theme/themeOverride8.xml" ContentType="application/vnd.openxmlformats-officedocument.themeOverride+xml"/>
  <Override PartName="/ppt/drawings/drawing8.xml" ContentType="application/vnd.openxmlformats-officedocument.drawingml.chartshapes+xml"/>
  <Override PartName="/ppt/charts/chart9.xml" ContentType="application/vnd.openxmlformats-officedocument.drawingml.chart+xml"/>
  <Override PartName="/ppt/theme/themeOverride9.xml" ContentType="application/vnd.openxmlformats-officedocument.themeOverride+xml"/>
  <Override PartName="/ppt/drawings/drawing9.xml" ContentType="application/vnd.openxmlformats-officedocument.drawingml.chartshapes+xml"/>
  <Override PartName="/ppt/notesSlides/notesSlide10.xml" ContentType="application/vnd.openxmlformats-officedocument.presentationml.notesSlide+xml"/>
  <Override PartName="/ppt/charts/chart10.xml" ContentType="application/vnd.openxmlformats-officedocument.drawingml.chart+xml"/>
  <Override PartName="/ppt/theme/themeOverride10.xml" ContentType="application/vnd.openxmlformats-officedocument.themeOverride+xml"/>
  <Override PartName="/ppt/drawings/drawing10.xml" ContentType="application/vnd.openxmlformats-officedocument.drawingml.chartshapes+xml"/>
  <Override PartName="/ppt/charts/chart11.xml" ContentType="application/vnd.openxmlformats-officedocument.drawingml.chart+xml"/>
  <Override PartName="/ppt/theme/themeOverride11.xml" ContentType="application/vnd.openxmlformats-officedocument.themeOverride+xml"/>
  <Override PartName="/ppt/drawings/drawing11.xml" ContentType="application/vnd.openxmlformats-officedocument.drawingml.chartshapes+xml"/>
  <Override PartName="/ppt/notesSlides/notesSlide11.xml" ContentType="application/vnd.openxmlformats-officedocument.presentationml.notesSlide+xml"/>
  <Override PartName="/ppt/charts/chart12.xml" ContentType="application/vnd.openxmlformats-officedocument.drawingml.chart+xml"/>
  <Override PartName="/ppt/theme/themeOverride12.xml" ContentType="application/vnd.openxmlformats-officedocument.themeOverride+xml"/>
  <Override PartName="/ppt/drawings/drawing12.xml" ContentType="application/vnd.openxmlformats-officedocument.drawingml.chartshapes+xml"/>
  <Override PartName="/ppt/charts/chart13.xml" ContentType="application/vnd.openxmlformats-officedocument.drawingml.chart+xml"/>
  <Override PartName="/ppt/theme/themeOverride13.xml" ContentType="application/vnd.openxmlformats-officedocument.themeOverride+xml"/>
  <Override PartName="/ppt/drawings/drawing13.xml" ContentType="application/vnd.openxmlformats-officedocument.drawingml.chartshapes+xml"/>
  <Override PartName="/ppt/notesSlides/notesSlide12.xml" ContentType="application/vnd.openxmlformats-officedocument.presentationml.notesSlide+xml"/>
  <Override PartName="/ppt/charts/chart14.xml" ContentType="application/vnd.openxmlformats-officedocument.drawingml.chart+xml"/>
  <Override PartName="/ppt/theme/themeOverride14.xml" ContentType="application/vnd.openxmlformats-officedocument.themeOverride+xml"/>
  <Override PartName="/ppt/drawings/drawing14.xml" ContentType="application/vnd.openxmlformats-officedocument.drawingml.chartshapes+xml"/>
  <Override PartName="/ppt/charts/chart15.xml" ContentType="application/vnd.openxmlformats-officedocument.drawingml.chart+xml"/>
  <Override PartName="/ppt/theme/themeOverride15.xml" ContentType="application/vnd.openxmlformats-officedocument.themeOverride+xml"/>
  <Override PartName="/ppt/drawings/drawing15.xml" ContentType="application/vnd.openxmlformats-officedocument.drawingml.chartshapes+xml"/>
  <Override PartName="/ppt/notesSlides/notesSlide13.xml" ContentType="application/vnd.openxmlformats-officedocument.presentationml.notesSlide+xml"/>
  <Override PartName="/ppt/charts/chart16.xml" ContentType="application/vnd.openxmlformats-officedocument.drawingml.chart+xml"/>
  <Override PartName="/ppt/theme/themeOverride16.xml" ContentType="application/vnd.openxmlformats-officedocument.themeOverride+xml"/>
  <Override PartName="/ppt/drawings/drawing16.xml" ContentType="application/vnd.openxmlformats-officedocument.drawingml.chartshapes+xml"/>
  <Override PartName="/ppt/charts/chart17.xml" ContentType="application/vnd.openxmlformats-officedocument.drawingml.chart+xml"/>
  <Override PartName="/ppt/theme/themeOverride17.xml" ContentType="application/vnd.openxmlformats-officedocument.themeOverride+xml"/>
  <Override PartName="/ppt/drawings/drawing17.xml" ContentType="application/vnd.openxmlformats-officedocument.drawingml.chartshapes+xml"/>
  <Override PartName="/ppt/notesSlides/notesSlide14.xml" ContentType="application/vnd.openxmlformats-officedocument.presentationml.notesSlide+xml"/>
  <Override PartName="/ppt/charts/chart18.xml" ContentType="application/vnd.openxmlformats-officedocument.drawingml.chart+xml"/>
  <Override PartName="/ppt/theme/themeOverride18.xml" ContentType="application/vnd.openxmlformats-officedocument.themeOverride+xml"/>
  <Override PartName="/ppt/drawings/drawing18.xml" ContentType="application/vnd.openxmlformats-officedocument.drawingml.chartshapes+xml"/>
  <Override PartName="/ppt/charts/chart19.xml" ContentType="application/vnd.openxmlformats-officedocument.drawingml.chart+xml"/>
  <Override PartName="/ppt/theme/themeOverride19.xml" ContentType="application/vnd.openxmlformats-officedocument.themeOverride+xml"/>
  <Override PartName="/ppt/drawings/drawing19.xml" ContentType="application/vnd.openxmlformats-officedocument.drawingml.chartshapes+xml"/>
  <Override PartName="/ppt/notesSlides/notesSlide15.xml" ContentType="application/vnd.openxmlformats-officedocument.presentationml.notesSlide+xml"/>
  <Override PartName="/ppt/charts/chart20.xml" ContentType="application/vnd.openxmlformats-officedocument.drawingml.chart+xml"/>
  <Override PartName="/ppt/theme/themeOverride20.xml" ContentType="application/vnd.openxmlformats-officedocument.themeOverride+xml"/>
  <Override PartName="/ppt/drawings/drawing20.xml" ContentType="application/vnd.openxmlformats-officedocument.drawingml.chartshapes+xml"/>
  <Override PartName="/ppt/charts/chart21.xml" ContentType="application/vnd.openxmlformats-officedocument.drawingml.chart+xml"/>
  <Override PartName="/ppt/theme/themeOverride21.xml" ContentType="application/vnd.openxmlformats-officedocument.themeOverride+xml"/>
  <Override PartName="/ppt/drawings/drawing21.xml" ContentType="application/vnd.openxmlformats-officedocument.drawingml.chartshapes+xml"/>
  <Override PartName="/ppt/notesSlides/notesSlide16.xml" ContentType="application/vnd.openxmlformats-officedocument.presentationml.notesSlide+xml"/>
  <Override PartName="/ppt/charts/chart22.xml" ContentType="application/vnd.openxmlformats-officedocument.drawingml.chart+xml"/>
  <Override PartName="/ppt/theme/themeOverride22.xml" ContentType="application/vnd.openxmlformats-officedocument.themeOverride+xml"/>
  <Override PartName="/ppt/drawings/drawing22.xml" ContentType="application/vnd.openxmlformats-officedocument.drawingml.chartshapes+xml"/>
  <Override PartName="/ppt/charts/chart23.xml" ContentType="application/vnd.openxmlformats-officedocument.drawingml.chart+xml"/>
  <Override PartName="/ppt/theme/themeOverride23.xml" ContentType="application/vnd.openxmlformats-officedocument.themeOverride+xml"/>
  <Override PartName="/ppt/drawings/drawing23.xml" ContentType="application/vnd.openxmlformats-officedocument.drawingml.chartshapes+xml"/>
  <Override PartName="/ppt/notesSlides/notesSlide17.xml" ContentType="application/vnd.openxmlformats-officedocument.presentationml.notesSlide+xml"/>
  <Override PartName="/ppt/charts/chart24.xml" ContentType="application/vnd.openxmlformats-officedocument.drawingml.chart+xml"/>
  <Override PartName="/ppt/theme/themeOverride24.xml" ContentType="application/vnd.openxmlformats-officedocument.themeOverride+xml"/>
  <Override PartName="/ppt/drawings/drawing24.xml" ContentType="application/vnd.openxmlformats-officedocument.drawingml.chartshapes+xml"/>
  <Override PartName="/ppt/charts/chart25.xml" ContentType="application/vnd.openxmlformats-officedocument.drawingml.chart+xml"/>
  <Override PartName="/ppt/theme/themeOverride25.xml" ContentType="application/vnd.openxmlformats-officedocument.themeOverride+xml"/>
  <Override PartName="/ppt/drawings/drawing25.xml" ContentType="application/vnd.openxmlformats-officedocument.drawingml.chartshapes+xml"/>
  <Override PartName="/ppt/notesSlides/notesSlide18.xml" ContentType="application/vnd.openxmlformats-officedocument.presentationml.notesSlide+xml"/>
  <Override PartName="/ppt/charts/chart26.xml" ContentType="application/vnd.openxmlformats-officedocument.drawingml.chart+xml"/>
  <Override PartName="/ppt/theme/themeOverride26.xml" ContentType="application/vnd.openxmlformats-officedocument.themeOverride+xml"/>
  <Override PartName="/ppt/drawings/drawing26.xml" ContentType="application/vnd.openxmlformats-officedocument.drawingml.chartshapes+xml"/>
  <Override PartName="/ppt/charts/chart27.xml" ContentType="application/vnd.openxmlformats-officedocument.drawingml.chart+xml"/>
  <Override PartName="/ppt/theme/themeOverride27.xml" ContentType="application/vnd.openxmlformats-officedocument.themeOverride+xml"/>
  <Override PartName="/ppt/drawings/drawing27.xml" ContentType="application/vnd.openxmlformats-officedocument.drawingml.chartshapes+xml"/>
  <Override PartName="/ppt/notesSlides/notesSlide19.xml" ContentType="application/vnd.openxmlformats-officedocument.presentationml.notesSlide+xml"/>
  <Override PartName="/ppt/charts/chart28.xml" ContentType="application/vnd.openxmlformats-officedocument.drawingml.chart+xml"/>
  <Override PartName="/ppt/theme/themeOverride28.xml" ContentType="application/vnd.openxmlformats-officedocument.themeOverride+xml"/>
  <Override PartName="/ppt/drawings/drawing28.xml" ContentType="application/vnd.openxmlformats-officedocument.drawingml.chartshapes+xml"/>
  <Override PartName="/ppt/charts/chart29.xml" ContentType="application/vnd.openxmlformats-officedocument.drawingml.chart+xml"/>
  <Override PartName="/ppt/theme/themeOverride29.xml" ContentType="application/vnd.openxmlformats-officedocument.themeOverride+xml"/>
  <Override PartName="/ppt/drawings/drawing29.xml" ContentType="application/vnd.openxmlformats-officedocument.drawingml.chartshapes+xml"/>
  <Override PartName="/ppt/notesSlides/notesSlide20.xml" ContentType="application/vnd.openxmlformats-officedocument.presentationml.notesSlide+xml"/>
  <Override PartName="/ppt/charts/chart30.xml" ContentType="application/vnd.openxmlformats-officedocument.drawingml.chart+xml"/>
  <Override PartName="/ppt/theme/themeOverride30.xml" ContentType="application/vnd.openxmlformats-officedocument.themeOverride+xml"/>
  <Override PartName="/ppt/drawings/drawing30.xml" ContentType="application/vnd.openxmlformats-officedocument.drawingml.chartshapes+xml"/>
  <Override PartName="/ppt/charts/chart31.xml" ContentType="application/vnd.openxmlformats-officedocument.drawingml.chart+xml"/>
  <Override PartName="/ppt/theme/themeOverride31.xml" ContentType="application/vnd.openxmlformats-officedocument.themeOverride+xml"/>
  <Override PartName="/ppt/drawings/drawing31.xml" ContentType="application/vnd.openxmlformats-officedocument.drawingml.chartshapes+xml"/>
  <Override PartName="/ppt/notesSlides/notesSlide21.xml" ContentType="application/vnd.openxmlformats-officedocument.presentationml.notesSlide+xml"/>
  <Override PartName="/ppt/charts/chart32.xml" ContentType="application/vnd.openxmlformats-officedocument.drawingml.chart+xml"/>
  <Override PartName="/ppt/theme/themeOverride32.xml" ContentType="application/vnd.openxmlformats-officedocument.themeOverride+xml"/>
  <Override PartName="/ppt/drawings/drawing32.xml" ContentType="application/vnd.openxmlformats-officedocument.drawingml.chartshapes+xml"/>
  <Override PartName="/ppt/charts/chart33.xml" ContentType="application/vnd.openxmlformats-officedocument.drawingml.chart+xml"/>
  <Override PartName="/ppt/theme/themeOverride33.xml" ContentType="application/vnd.openxmlformats-officedocument.themeOverride+xml"/>
  <Override PartName="/ppt/drawings/drawing33.xml" ContentType="application/vnd.openxmlformats-officedocument.drawingml.chartshapes+xml"/>
  <Override PartName="/ppt/notesSlides/notesSlide22.xml" ContentType="application/vnd.openxmlformats-officedocument.presentationml.notesSlide+xml"/>
  <Override PartName="/ppt/charts/chart34.xml" ContentType="application/vnd.openxmlformats-officedocument.drawingml.chart+xml"/>
  <Override PartName="/ppt/theme/themeOverride34.xml" ContentType="application/vnd.openxmlformats-officedocument.themeOverride+xml"/>
  <Override PartName="/ppt/drawings/drawing34.xml" ContentType="application/vnd.openxmlformats-officedocument.drawingml.chartshapes+xml"/>
  <Override PartName="/ppt/charts/chart35.xml" ContentType="application/vnd.openxmlformats-officedocument.drawingml.chart+xml"/>
  <Override PartName="/ppt/theme/themeOverride35.xml" ContentType="application/vnd.openxmlformats-officedocument.themeOverride+xml"/>
  <Override PartName="/ppt/drawings/drawing35.xml" ContentType="application/vnd.openxmlformats-officedocument.drawingml.chartshapes+xml"/>
  <Override PartName="/ppt/notesSlides/notesSlide23.xml" ContentType="application/vnd.openxmlformats-officedocument.presentationml.notesSlide+xml"/>
  <Override PartName="/ppt/charts/chart36.xml" ContentType="application/vnd.openxmlformats-officedocument.drawingml.chart+xml"/>
  <Override PartName="/ppt/charts/style4.xml" ContentType="application/vnd.ms-office.chartstyle+xml"/>
  <Override PartName="/ppt/charts/colors4.xml" ContentType="application/vnd.ms-office.chartcolorstyle+xml"/>
  <Override PartName="/ppt/theme/themeOverride36.xml" ContentType="application/vnd.openxmlformats-officedocument.themeOverride+xml"/>
  <Override PartName="/ppt/drawings/drawing36.xml" ContentType="application/vnd.openxmlformats-officedocument.drawingml.chartshapes+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charts/chart37.xml" ContentType="application/vnd.openxmlformats-officedocument.drawingml.chart+xml"/>
  <Override PartName="/ppt/charts/style5.xml" ContentType="application/vnd.ms-office.chartstyle+xml"/>
  <Override PartName="/ppt/charts/colors5.xml" ContentType="application/vnd.ms-office.chartcolorstyle+xml"/>
  <Override PartName="/ppt/theme/themeOverride37.xml" ContentType="application/vnd.openxmlformats-officedocument.themeOverride+xml"/>
  <Override PartName="/ppt/drawings/drawing37.xml" ContentType="application/vnd.openxmlformats-officedocument.drawingml.chartshapes+xml"/>
  <Override PartName="/ppt/notesSlides/notesSlide27.xml" ContentType="application/vnd.openxmlformats-officedocument.presentationml.notesSlide+xml"/>
  <Override PartName="/ppt/charts/chart38.xml" ContentType="application/vnd.openxmlformats-officedocument.drawingml.chart+xml"/>
  <Override PartName="/ppt/charts/style6.xml" ContentType="application/vnd.ms-office.chartstyle+xml"/>
  <Override PartName="/ppt/charts/colors6.xml" ContentType="application/vnd.ms-office.chartcolorstyle+xml"/>
  <Override PartName="/ppt/theme/themeOverride38.xml" ContentType="application/vnd.openxmlformats-officedocument.themeOverride+xml"/>
  <Override PartName="/ppt/drawings/drawing38.xml" ContentType="application/vnd.openxmlformats-officedocument.drawingml.chartshapes+xml"/>
  <Override PartName="/ppt/notesSlides/notesSlide28.xml" ContentType="application/vnd.openxmlformats-officedocument.presentationml.notesSlide+xml"/>
  <Override PartName="/ppt/charts/chart39.xml" ContentType="application/vnd.openxmlformats-officedocument.drawingml.chart+xml"/>
  <Override PartName="/ppt/charts/style7.xml" ContentType="application/vnd.ms-office.chartstyle+xml"/>
  <Override PartName="/ppt/charts/colors7.xml" ContentType="application/vnd.ms-office.chartcolorstyle+xml"/>
  <Override PartName="/ppt/theme/themeOverride39.xml" ContentType="application/vnd.openxmlformats-officedocument.themeOverride+xml"/>
  <Override PartName="/ppt/drawings/drawing39.xml" ContentType="application/vnd.openxmlformats-officedocument.drawingml.chartshapes+xml"/>
  <Override PartName="/ppt/notesSlides/notesSlide29.xml" ContentType="application/vnd.openxmlformats-officedocument.presentationml.notesSlide+xml"/>
  <Override PartName="/ppt/charts/chart40.xml" ContentType="application/vnd.openxmlformats-officedocument.drawingml.chart+xml"/>
  <Override PartName="/ppt/charts/style8.xml" ContentType="application/vnd.ms-office.chartstyle+xml"/>
  <Override PartName="/ppt/charts/colors8.xml" ContentType="application/vnd.ms-office.chartcolorstyle+xml"/>
  <Override PartName="/ppt/theme/themeOverride40.xml" ContentType="application/vnd.openxmlformats-officedocument.themeOverride+xml"/>
  <Override PartName="/ppt/drawings/drawing40.xml" ContentType="application/vnd.openxmlformats-officedocument.drawingml.chartshapes+xml"/>
  <Override PartName="/ppt/notesSlides/notesSlide30.xml" ContentType="application/vnd.openxmlformats-officedocument.presentationml.notesSlide+xml"/>
  <Override PartName="/ppt/charts/chart41.xml" ContentType="application/vnd.openxmlformats-officedocument.drawingml.chart+xml"/>
  <Override PartName="/ppt/theme/themeOverride41.xml" ContentType="application/vnd.openxmlformats-officedocument.themeOverride+xml"/>
  <Override PartName="/ppt/drawings/drawing41.xml" ContentType="application/vnd.openxmlformats-officedocument.drawingml.chartshapes+xml"/>
  <Override PartName="/ppt/notesSlides/notesSlide31.xml" ContentType="application/vnd.openxmlformats-officedocument.presentationml.notesSlide+xml"/>
  <Override PartName="/ppt/charts/chart42.xml" ContentType="application/vnd.openxmlformats-officedocument.drawingml.chart+xml"/>
  <Override PartName="/ppt/theme/themeOverride42.xml" ContentType="application/vnd.openxmlformats-officedocument.themeOverride+xml"/>
  <Override PartName="/ppt/drawings/drawing42.xml" ContentType="application/vnd.openxmlformats-officedocument.drawingml.chartshapes+xml"/>
  <Override PartName="/ppt/notesSlides/notesSlide32.xml" ContentType="application/vnd.openxmlformats-officedocument.presentationml.notesSlide+xml"/>
  <Override PartName="/ppt/charts/chart43.xml" ContentType="application/vnd.openxmlformats-officedocument.drawingml.chart+xml"/>
  <Override PartName="/ppt/charts/style9.xml" ContentType="application/vnd.ms-office.chartstyle+xml"/>
  <Override PartName="/ppt/charts/colors9.xml" ContentType="application/vnd.ms-office.chartcolorstyle+xml"/>
  <Override PartName="/ppt/theme/themeOverride43.xml" ContentType="application/vnd.openxmlformats-officedocument.themeOverride+xml"/>
  <Override PartName="/ppt/drawings/drawing43.xml" ContentType="application/vnd.openxmlformats-officedocument.drawingml.chartshapes+xml"/>
  <Override PartName="/ppt/notesSlides/notesSlide33.xml" ContentType="application/vnd.openxmlformats-officedocument.presentationml.notesSlide+xml"/>
  <Override PartName="/ppt/charts/chart44.xml" ContentType="application/vnd.openxmlformats-officedocument.drawingml.chart+xml"/>
  <Override PartName="/ppt/charts/style10.xml" ContentType="application/vnd.ms-office.chartstyle+xml"/>
  <Override PartName="/ppt/charts/colors10.xml" ContentType="application/vnd.ms-office.chartcolorstyle+xml"/>
  <Override PartName="/ppt/theme/themeOverride44.xml" ContentType="application/vnd.openxmlformats-officedocument.themeOverride+xml"/>
  <Override PartName="/ppt/drawings/drawing44.xml" ContentType="application/vnd.openxmlformats-officedocument.drawingml.chartshapes+xml"/>
  <Override PartName="/ppt/notesSlides/notesSlide34.xml" ContentType="application/vnd.openxmlformats-officedocument.presentationml.notesSlide+xml"/>
  <Override PartName="/ppt/charts/chart45.xml" ContentType="application/vnd.openxmlformats-officedocument.drawingml.chart+xml"/>
  <Override PartName="/ppt/charts/style11.xml" ContentType="application/vnd.ms-office.chartstyle+xml"/>
  <Override PartName="/ppt/charts/colors11.xml" ContentType="application/vnd.ms-office.chartcolorstyle+xml"/>
  <Override PartName="/ppt/theme/themeOverride45.xml" ContentType="application/vnd.openxmlformats-officedocument.themeOverride+xml"/>
  <Override PartName="/ppt/drawings/drawing45.xml" ContentType="application/vnd.openxmlformats-officedocument.drawingml.chartshapes+xml"/>
  <Override PartName="/ppt/charts/chart46.xml" ContentType="application/vnd.openxmlformats-officedocument.drawingml.chart+xml"/>
  <Override PartName="/ppt/charts/style12.xml" ContentType="application/vnd.ms-office.chartstyle+xml"/>
  <Override PartName="/ppt/charts/colors12.xml" ContentType="application/vnd.ms-office.chartcolorstyle+xml"/>
  <Override PartName="/ppt/theme/themeOverride46.xml" ContentType="application/vnd.openxmlformats-officedocument.themeOverride+xml"/>
  <Override PartName="/ppt/drawings/drawing46.xml" ContentType="application/vnd.openxmlformats-officedocument.drawingml.chartshapes+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59"/>
  </p:notesMasterIdLst>
  <p:handoutMasterIdLst>
    <p:handoutMasterId r:id="rId60"/>
  </p:handoutMasterIdLst>
  <p:sldIdLst>
    <p:sldId id="371" r:id="rId2"/>
    <p:sldId id="1077" r:id="rId3"/>
    <p:sldId id="260" r:id="rId4"/>
    <p:sldId id="257" r:id="rId5"/>
    <p:sldId id="1117" r:id="rId6"/>
    <p:sldId id="1123" r:id="rId7"/>
    <p:sldId id="1124" r:id="rId8"/>
    <p:sldId id="740" r:id="rId9"/>
    <p:sldId id="1073" r:id="rId10"/>
    <p:sldId id="1074" r:id="rId11"/>
    <p:sldId id="1076" r:id="rId12"/>
    <p:sldId id="945" r:id="rId13"/>
    <p:sldId id="1078" r:id="rId14"/>
    <p:sldId id="947" r:id="rId15"/>
    <p:sldId id="1106" r:id="rId16"/>
    <p:sldId id="1103" r:id="rId17"/>
    <p:sldId id="1110" r:id="rId18"/>
    <p:sldId id="1107" r:id="rId19"/>
    <p:sldId id="1113" r:id="rId20"/>
    <p:sldId id="1105" r:id="rId21"/>
    <p:sldId id="1112" r:id="rId22"/>
    <p:sldId id="1100" r:id="rId23"/>
    <p:sldId id="1111" r:id="rId24"/>
    <p:sldId id="1104" r:id="rId25"/>
    <p:sldId id="1109" r:id="rId26"/>
    <p:sldId id="1102" r:id="rId27"/>
    <p:sldId id="1101" r:id="rId28"/>
    <p:sldId id="1108" r:id="rId29"/>
    <p:sldId id="1114" r:id="rId30"/>
    <p:sldId id="1120" r:id="rId31"/>
    <p:sldId id="1087" r:id="rId32"/>
    <p:sldId id="1122" r:id="rId33"/>
    <p:sldId id="1088" r:id="rId34"/>
    <p:sldId id="1119" r:id="rId35"/>
    <p:sldId id="1092" r:id="rId36"/>
    <p:sldId id="1093" r:id="rId37"/>
    <p:sldId id="1118" r:id="rId38"/>
    <p:sldId id="1094" r:id="rId39"/>
    <p:sldId id="1116" r:id="rId40"/>
    <p:sldId id="1090" r:id="rId41"/>
    <p:sldId id="1121" r:id="rId42"/>
    <p:sldId id="932" r:id="rId43"/>
    <p:sldId id="1025" r:id="rId44"/>
    <p:sldId id="1026" r:id="rId45"/>
    <p:sldId id="1027" r:id="rId46"/>
    <p:sldId id="1028" r:id="rId47"/>
    <p:sldId id="1079" r:id="rId48"/>
    <p:sldId id="1080" r:id="rId49"/>
    <p:sldId id="1081" r:id="rId50"/>
    <p:sldId id="1082" r:id="rId51"/>
    <p:sldId id="1083" r:id="rId52"/>
    <p:sldId id="1084" r:id="rId53"/>
    <p:sldId id="1085" r:id="rId54"/>
    <p:sldId id="1086" r:id="rId55"/>
    <p:sldId id="266" r:id="rId56"/>
    <p:sldId id="940" r:id="rId57"/>
    <p:sldId id="402" r:id="rId58"/>
  </p:sldIdLst>
  <p:sldSz cx="9144000" cy="6858000" type="screen4x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a A" initials="MA" lastIdx="1" clrIdx="0">
    <p:extLst>
      <p:ext uri="{19B8F6BF-5375-455C-9EA6-DF929625EA0E}">
        <p15:presenceInfo xmlns:p15="http://schemas.microsoft.com/office/powerpoint/2012/main" userId="Mara A"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FA76E"/>
    <a:srgbClr val="225C3C"/>
    <a:srgbClr val="AB3737"/>
    <a:srgbClr val="B42E2E"/>
    <a:srgbClr val="C31F1F"/>
    <a:srgbClr val="8D1515"/>
    <a:srgbClr val="2A7A6D"/>
    <a:srgbClr val="D7F1ED"/>
    <a:srgbClr val="FF9933"/>
    <a:srgbClr val="DE6F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934" autoAdjust="0"/>
    <p:restoredTop sz="96366" autoAdjust="0"/>
  </p:normalViewPr>
  <p:slideViewPr>
    <p:cSldViewPr snapToGrid="0">
      <p:cViewPr varScale="1">
        <p:scale>
          <a:sx n="67" d="100"/>
          <a:sy n="67" d="100"/>
        </p:scale>
        <p:origin x="1516" y="44"/>
      </p:cViewPr>
      <p:guideLst>
        <p:guide orient="horz" pos="2160"/>
        <p:guide pos="2880"/>
      </p:guideLst>
    </p:cSldViewPr>
  </p:slideViewPr>
  <p:notesTextViewPr>
    <p:cViewPr>
      <p:scale>
        <a:sx n="1" d="1"/>
        <a:sy n="1" d="1"/>
      </p:scale>
      <p:origin x="0" y="0"/>
    </p:cViewPr>
  </p:notesTextViewPr>
  <p:notesViewPr>
    <p:cSldViewPr snapToGrid="0">
      <p:cViewPr varScale="1">
        <p:scale>
          <a:sx n="78" d="100"/>
          <a:sy n="78" d="100"/>
        </p:scale>
        <p:origin x="3978" y="96"/>
      </p:cViewPr>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commentAuthors" Target="commentAuthor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handoutMaster" Target="handoutMasters/handoutMaster1.xml"/><Relationship Id="rId6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5" Type="http://schemas.openxmlformats.org/officeDocument/2006/relationships/chartUserShapes" Target="../drawings/drawing1.xml"/><Relationship Id="rId4" Type="http://schemas.openxmlformats.org/officeDocument/2006/relationships/oleObject" Target="file:///\\server-1\SKDS\SKDS\Mara%20Alksne\2023%20darbi\LIAA%20klienti%2012\LIAA%20klienti%202022.xlsx" TargetMode="External"/></Relationships>
</file>

<file path=ppt/charts/_rels/chart10.xml.rels><?xml version="1.0" encoding="UTF-8" standalone="yes"?>
<Relationships xmlns="http://schemas.openxmlformats.org/package/2006/relationships"><Relationship Id="rId3" Type="http://schemas.openxmlformats.org/officeDocument/2006/relationships/chartUserShapes" Target="../drawings/drawing10.xml"/><Relationship Id="rId2" Type="http://schemas.openxmlformats.org/officeDocument/2006/relationships/oleObject" Target="file:///\\server-1\SKDS\SKDS\Mara%20Alksne\2023%20darbi\LIAA%20klienti%2012\LIAA%20klienti%202022.xlsx" TargetMode="External"/><Relationship Id="rId1" Type="http://schemas.openxmlformats.org/officeDocument/2006/relationships/themeOverride" Target="../theme/themeOverride10.xml"/></Relationships>
</file>

<file path=ppt/charts/_rels/chart11.xml.rels><?xml version="1.0" encoding="UTF-8" standalone="yes"?>
<Relationships xmlns="http://schemas.openxmlformats.org/package/2006/relationships"><Relationship Id="rId3" Type="http://schemas.openxmlformats.org/officeDocument/2006/relationships/chartUserShapes" Target="../drawings/drawing11.xml"/><Relationship Id="rId2" Type="http://schemas.openxmlformats.org/officeDocument/2006/relationships/oleObject" Target="file:///\\server-1\SKDS\SKDS\Mara%20Alksne\2023%20darbi\LIAA%20klienti%2012\LIAA%20klienti%202022.xlsx" TargetMode="External"/><Relationship Id="rId1" Type="http://schemas.openxmlformats.org/officeDocument/2006/relationships/themeOverride" Target="../theme/themeOverride11.xml"/></Relationships>
</file>

<file path=ppt/charts/_rels/chart12.xml.rels><?xml version="1.0" encoding="UTF-8" standalone="yes"?>
<Relationships xmlns="http://schemas.openxmlformats.org/package/2006/relationships"><Relationship Id="rId3" Type="http://schemas.openxmlformats.org/officeDocument/2006/relationships/chartUserShapes" Target="../drawings/drawing12.xml"/><Relationship Id="rId2" Type="http://schemas.openxmlformats.org/officeDocument/2006/relationships/oleObject" Target="file:///\\server-1\SKDS\SKDS\Mara%20Alksne\2023%20darbi\LIAA%20klienti%2012\LIAA%20klienti%202022.xlsx" TargetMode="External"/><Relationship Id="rId1" Type="http://schemas.openxmlformats.org/officeDocument/2006/relationships/themeOverride" Target="../theme/themeOverride12.xml"/></Relationships>
</file>

<file path=ppt/charts/_rels/chart13.xml.rels><?xml version="1.0" encoding="UTF-8" standalone="yes"?>
<Relationships xmlns="http://schemas.openxmlformats.org/package/2006/relationships"><Relationship Id="rId3" Type="http://schemas.openxmlformats.org/officeDocument/2006/relationships/chartUserShapes" Target="../drawings/drawing13.xml"/><Relationship Id="rId2" Type="http://schemas.openxmlformats.org/officeDocument/2006/relationships/oleObject" Target="file:///\\server-1\SKDS\SKDS\Mara%20Alksne\2023%20darbi\LIAA%20klienti%2012\LIAA%20klienti%202022.xlsx" TargetMode="External"/><Relationship Id="rId1" Type="http://schemas.openxmlformats.org/officeDocument/2006/relationships/themeOverride" Target="../theme/themeOverride13.xml"/></Relationships>
</file>

<file path=ppt/charts/_rels/chart14.xml.rels><?xml version="1.0" encoding="UTF-8" standalone="yes"?>
<Relationships xmlns="http://schemas.openxmlformats.org/package/2006/relationships"><Relationship Id="rId3" Type="http://schemas.openxmlformats.org/officeDocument/2006/relationships/chartUserShapes" Target="../drawings/drawing14.xml"/><Relationship Id="rId2" Type="http://schemas.openxmlformats.org/officeDocument/2006/relationships/oleObject" Target="file:///\\server-1\SKDS\SKDS\Mara%20Alksne\2023%20darbi\LIAA%20klienti%2012\LIAA%20klienti%202022.xlsx" TargetMode="External"/><Relationship Id="rId1" Type="http://schemas.openxmlformats.org/officeDocument/2006/relationships/themeOverride" Target="../theme/themeOverride14.xml"/></Relationships>
</file>

<file path=ppt/charts/_rels/chart15.xml.rels><?xml version="1.0" encoding="UTF-8" standalone="yes"?>
<Relationships xmlns="http://schemas.openxmlformats.org/package/2006/relationships"><Relationship Id="rId3" Type="http://schemas.openxmlformats.org/officeDocument/2006/relationships/chartUserShapes" Target="../drawings/drawing15.xml"/><Relationship Id="rId2" Type="http://schemas.openxmlformats.org/officeDocument/2006/relationships/oleObject" Target="file:///\\server-1\SKDS\SKDS\Mara%20Alksne\2023%20darbi\LIAA%20klienti%2012\LIAA%20klienti%202022.xlsx" TargetMode="External"/><Relationship Id="rId1" Type="http://schemas.openxmlformats.org/officeDocument/2006/relationships/themeOverride" Target="../theme/themeOverride15.xml"/></Relationships>
</file>

<file path=ppt/charts/_rels/chart16.xml.rels><?xml version="1.0" encoding="UTF-8" standalone="yes"?>
<Relationships xmlns="http://schemas.openxmlformats.org/package/2006/relationships"><Relationship Id="rId3" Type="http://schemas.openxmlformats.org/officeDocument/2006/relationships/chartUserShapes" Target="../drawings/drawing16.xml"/><Relationship Id="rId2" Type="http://schemas.openxmlformats.org/officeDocument/2006/relationships/oleObject" Target="file:///\\server-1\SKDS\SKDS\Mara%20Alksne\2023%20darbi\LIAA%20klienti%2012\LIAA%20klienti%202022.xlsx" TargetMode="External"/><Relationship Id="rId1" Type="http://schemas.openxmlformats.org/officeDocument/2006/relationships/themeOverride" Target="../theme/themeOverride16.xml"/></Relationships>
</file>

<file path=ppt/charts/_rels/chart17.xml.rels><?xml version="1.0" encoding="UTF-8" standalone="yes"?>
<Relationships xmlns="http://schemas.openxmlformats.org/package/2006/relationships"><Relationship Id="rId3" Type="http://schemas.openxmlformats.org/officeDocument/2006/relationships/chartUserShapes" Target="../drawings/drawing17.xml"/><Relationship Id="rId2" Type="http://schemas.openxmlformats.org/officeDocument/2006/relationships/oleObject" Target="file:///\\server-1\SKDS\SKDS\Mara%20Alksne\2023%20darbi\LIAA%20klienti%2012\LIAA%20klienti%202022.xlsx" TargetMode="External"/><Relationship Id="rId1" Type="http://schemas.openxmlformats.org/officeDocument/2006/relationships/themeOverride" Target="../theme/themeOverride17.xml"/></Relationships>
</file>

<file path=ppt/charts/_rels/chart18.xml.rels><?xml version="1.0" encoding="UTF-8" standalone="yes"?>
<Relationships xmlns="http://schemas.openxmlformats.org/package/2006/relationships"><Relationship Id="rId3" Type="http://schemas.openxmlformats.org/officeDocument/2006/relationships/chartUserShapes" Target="../drawings/drawing18.xml"/><Relationship Id="rId2" Type="http://schemas.openxmlformats.org/officeDocument/2006/relationships/oleObject" Target="file:///\\server-1\SKDS\SKDS\Mara%20Alksne\2023%20darbi\LIAA%20klienti%2012\LIAA%20klienti%202022.xlsx" TargetMode="External"/><Relationship Id="rId1" Type="http://schemas.openxmlformats.org/officeDocument/2006/relationships/themeOverride" Target="../theme/themeOverride18.xml"/></Relationships>
</file>

<file path=ppt/charts/_rels/chart19.xml.rels><?xml version="1.0" encoding="UTF-8" standalone="yes"?>
<Relationships xmlns="http://schemas.openxmlformats.org/package/2006/relationships"><Relationship Id="rId3" Type="http://schemas.openxmlformats.org/officeDocument/2006/relationships/chartUserShapes" Target="../drawings/drawing19.xml"/><Relationship Id="rId2" Type="http://schemas.openxmlformats.org/officeDocument/2006/relationships/oleObject" Target="file:///\\server-1\SKDS\SKDS\Mara%20Alksne\2023%20darbi\LIAA%20klienti%2012\LIAA%20klienti%202022.xlsx" TargetMode="External"/><Relationship Id="rId1" Type="http://schemas.openxmlformats.org/officeDocument/2006/relationships/themeOverride" Target="../theme/themeOverride19.xml"/></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5" Type="http://schemas.openxmlformats.org/officeDocument/2006/relationships/chartUserShapes" Target="../drawings/drawing2.xml"/><Relationship Id="rId4" Type="http://schemas.openxmlformats.org/officeDocument/2006/relationships/oleObject" Target="file:///\\server-1\SKDS\SKDS\Mara%20Alksne\2023%20darbi\LIAA%20klienti%2012\LIAA%20klienti%202022.xlsx" TargetMode="External"/></Relationships>
</file>

<file path=ppt/charts/_rels/chart20.xml.rels><?xml version="1.0" encoding="UTF-8" standalone="yes"?>
<Relationships xmlns="http://schemas.openxmlformats.org/package/2006/relationships"><Relationship Id="rId3" Type="http://schemas.openxmlformats.org/officeDocument/2006/relationships/chartUserShapes" Target="../drawings/drawing20.xml"/><Relationship Id="rId2" Type="http://schemas.openxmlformats.org/officeDocument/2006/relationships/oleObject" Target="file:///\\server-1\SKDS\SKDS\Mara%20Alksne\2023%20darbi\LIAA%20klienti%2012\LIAA%20klienti%202022.xlsx" TargetMode="External"/><Relationship Id="rId1" Type="http://schemas.openxmlformats.org/officeDocument/2006/relationships/themeOverride" Target="../theme/themeOverride20.xml"/></Relationships>
</file>

<file path=ppt/charts/_rels/chart21.xml.rels><?xml version="1.0" encoding="UTF-8" standalone="yes"?>
<Relationships xmlns="http://schemas.openxmlformats.org/package/2006/relationships"><Relationship Id="rId3" Type="http://schemas.openxmlformats.org/officeDocument/2006/relationships/chartUserShapes" Target="../drawings/drawing21.xml"/><Relationship Id="rId2" Type="http://schemas.openxmlformats.org/officeDocument/2006/relationships/oleObject" Target="file:///\\server-1\SKDS\SKDS\Mara%20Alksne\2023%20darbi\LIAA%20klienti%2012\LIAA%20klienti%202022.xlsx" TargetMode="External"/><Relationship Id="rId1" Type="http://schemas.openxmlformats.org/officeDocument/2006/relationships/themeOverride" Target="../theme/themeOverride21.xml"/></Relationships>
</file>

<file path=ppt/charts/_rels/chart22.xml.rels><?xml version="1.0" encoding="UTF-8" standalone="yes"?>
<Relationships xmlns="http://schemas.openxmlformats.org/package/2006/relationships"><Relationship Id="rId3" Type="http://schemas.openxmlformats.org/officeDocument/2006/relationships/chartUserShapes" Target="../drawings/drawing22.xml"/><Relationship Id="rId2" Type="http://schemas.openxmlformats.org/officeDocument/2006/relationships/oleObject" Target="file:///\\server-1\SKDS\SKDS\Mara%20Alksne\2023%20darbi\LIAA%20klienti%2012\LIAA%20klienti%202022.xlsx" TargetMode="External"/><Relationship Id="rId1" Type="http://schemas.openxmlformats.org/officeDocument/2006/relationships/themeOverride" Target="../theme/themeOverride22.xml"/></Relationships>
</file>

<file path=ppt/charts/_rels/chart23.xml.rels><?xml version="1.0" encoding="UTF-8" standalone="yes"?>
<Relationships xmlns="http://schemas.openxmlformats.org/package/2006/relationships"><Relationship Id="rId3" Type="http://schemas.openxmlformats.org/officeDocument/2006/relationships/chartUserShapes" Target="../drawings/drawing23.xml"/><Relationship Id="rId2" Type="http://schemas.openxmlformats.org/officeDocument/2006/relationships/oleObject" Target="file:///\\server-1\SKDS\SKDS\Mara%20Alksne\2023%20darbi\LIAA%20klienti%2012\LIAA%20klienti%202022.xlsx" TargetMode="External"/><Relationship Id="rId1" Type="http://schemas.openxmlformats.org/officeDocument/2006/relationships/themeOverride" Target="../theme/themeOverride23.xml"/></Relationships>
</file>

<file path=ppt/charts/_rels/chart24.xml.rels><?xml version="1.0" encoding="UTF-8" standalone="yes"?>
<Relationships xmlns="http://schemas.openxmlformats.org/package/2006/relationships"><Relationship Id="rId3" Type="http://schemas.openxmlformats.org/officeDocument/2006/relationships/chartUserShapes" Target="../drawings/drawing24.xml"/><Relationship Id="rId2" Type="http://schemas.openxmlformats.org/officeDocument/2006/relationships/oleObject" Target="file:///\\server-1\SKDS\SKDS\Mara%20Alksne\2023%20darbi\LIAA%20klienti%2012\LIAA%20klienti%202022.xlsx" TargetMode="External"/><Relationship Id="rId1" Type="http://schemas.openxmlformats.org/officeDocument/2006/relationships/themeOverride" Target="../theme/themeOverride24.xml"/></Relationships>
</file>

<file path=ppt/charts/_rels/chart25.xml.rels><?xml version="1.0" encoding="UTF-8" standalone="yes"?>
<Relationships xmlns="http://schemas.openxmlformats.org/package/2006/relationships"><Relationship Id="rId3" Type="http://schemas.openxmlformats.org/officeDocument/2006/relationships/chartUserShapes" Target="../drawings/drawing25.xml"/><Relationship Id="rId2" Type="http://schemas.openxmlformats.org/officeDocument/2006/relationships/oleObject" Target="file:///\\server-1\SKDS\SKDS\Mara%20Alksne\2023%20darbi\LIAA%20klienti%2012\LIAA%20klienti%202022.xlsx" TargetMode="External"/><Relationship Id="rId1" Type="http://schemas.openxmlformats.org/officeDocument/2006/relationships/themeOverride" Target="../theme/themeOverride25.xml"/></Relationships>
</file>

<file path=ppt/charts/_rels/chart26.xml.rels><?xml version="1.0" encoding="UTF-8" standalone="yes"?>
<Relationships xmlns="http://schemas.openxmlformats.org/package/2006/relationships"><Relationship Id="rId3" Type="http://schemas.openxmlformats.org/officeDocument/2006/relationships/chartUserShapes" Target="../drawings/drawing26.xml"/><Relationship Id="rId2" Type="http://schemas.openxmlformats.org/officeDocument/2006/relationships/oleObject" Target="file:///\\server-1\SKDS\SKDS\Mara%20Alksne\2023%20darbi\LIAA%20klienti%2012\LIAA%20klienti%202022.xlsx" TargetMode="External"/><Relationship Id="rId1" Type="http://schemas.openxmlformats.org/officeDocument/2006/relationships/themeOverride" Target="../theme/themeOverride26.xml"/></Relationships>
</file>

<file path=ppt/charts/_rels/chart27.xml.rels><?xml version="1.0" encoding="UTF-8" standalone="yes"?>
<Relationships xmlns="http://schemas.openxmlformats.org/package/2006/relationships"><Relationship Id="rId3" Type="http://schemas.openxmlformats.org/officeDocument/2006/relationships/chartUserShapes" Target="../drawings/drawing27.xml"/><Relationship Id="rId2" Type="http://schemas.openxmlformats.org/officeDocument/2006/relationships/oleObject" Target="file:///\\server-1\SKDS\SKDS\Mara%20Alksne\2023%20darbi\LIAA%20klienti%2012\LIAA%20klienti%202022.xlsx" TargetMode="External"/><Relationship Id="rId1" Type="http://schemas.openxmlformats.org/officeDocument/2006/relationships/themeOverride" Target="../theme/themeOverride27.xml"/></Relationships>
</file>

<file path=ppt/charts/_rels/chart28.xml.rels><?xml version="1.0" encoding="UTF-8" standalone="yes"?>
<Relationships xmlns="http://schemas.openxmlformats.org/package/2006/relationships"><Relationship Id="rId3" Type="http://schemas.openxmlformats.org/officeDocument/2006/relationships/chartUserShapes" Target="../drawings/drawing28.xml"/><Relationship Id="rId2" Type="http://schemas.openxmlformats.org/officeDocument/2006/relationships/oleObject" Target="file:///\\server-1\SKDS\SKDS\Mara%20Alksne\2023%20darbi\LIAA%20klienti%2012\LIAA%20klienti%202022.xlsx" TargetMode="External"/><Relationship Id="rId1" Type="http://schemas.openxmlformats.org/officeDocument/2006/relationships/themeOverride" Target="../theme/themeOverride28.xml"/></Relationships>
</file>

<file path=ppt/charts/_rels/chart29.xml.rels><?xml version="1.0" encoding="UTF-8" standalone="yes"?>
<Relationships xmlns="http://schemas.openxmlformats.org/package/2006/relationships"><Relationship Id="rId3" Type="http://schemas.openxmlformats.org/officeDocument/2006/relationships/chartUserShapes" Target="../drawings/drawing29.xml"/><Relationship Id="rId2" Type="http://schemas.openxmlformats.org/officeDocument/2006/relationships/oleObject" Target="file:///\\server-1\SKDS\SKDS\Mara%20Alksne\2023%20darbi\LIAA%20klienti%2012\LIAA%20klienti%202022.xlsx" TargetMode="External"/><Relationship Id="rId1" Type="http://schemas.openxmlformats.org/officeDocument/2006/relationships/themeOverride" Target="../theme/themeOverride29.xml"/></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3.xml"/><Relationship Id="rId1" Type="http://schemas.microsoft.com/office/2011/relationships/chartStyle" Target="style3.xml"/><Relationship Id="rId5" Type="http://schemas.openxmlformats.org/officeDocument/2006/relationships/chartUserShapes" Target="../drawings/drawing3.xml"/><Relationship Id="rId4" Type="http://schemas.openxmlformats.org/officeDocument/2006/relationships/oleObject" Target="file:///\\server-1\SKDS\SKDS\Mara%20Alksne\2023%20darbi\LIAA%20klienti%2012\LIAA%20klienti%202022.xlsx" TargetMode="External"/></Relationships>
</file>

<file path=ppt/charts/_rels/chart30.xml.rels><?xml version="1.0" encoding="UTF-8" standalone="yes"?>
<Relationships xmlns="http://schemas.openxmlformats.org/package/2006/relationships"><Relationship Id="rId3" Type="http://schemas.openxmlformats.org/officeDocument/2006/relationships/chartUserShapes" Target="../drawings/drawing30.xml"/><Relationship Id="rId2" Type="http://schemas.openxmlformats.org/officeDocument/2006/relationships/oleObject" Target="file:///\\server-1\SKDS\SKDS\Mara%20Alksne\2023%20darbi\LIAA%20klienti%2012\LIAA%20klienti%202022.xlsx" TargetMode="External"/><Relationship Id="rId1" Type="http://schemas.openxmlformats.org/officeDocument/2006/relationships/themeOverride" Target="../theme/themeOverride30.xml"/></Relationships>
</file>

<file path=ppt/charts/_rels/chart31.xml.rels><?xml version="1.0" encoding="UTF-8" standalone="yes"?>
<Relationships xmlns="http://schemas.openxmlformats.org/package/2006/relationships"><Relationship Id="rId3" Type="http://schemas.openxmlformats.org/officeDocument/2006/relationships/chartUserShapes" Target="../drawings/drawing31.xml"/><Relationship Id="rId2" Type="http://schemas.openxmlformats.org/officeDocument/2006/relationships/oleObject" Target="file:///\\server-1\SKDS\SKDS\Mara%20Alksne\2023%20darbi\LIAA%20klienti%2012\LIAA%20klienti%202022.xlsx" TargetMode="External"/><Relationship Id="rId1" Type="http://schemas.openxmlformats.org/officeDocument/2006/relationships/themeOverride" Target="../theme/themeOverride31.xml"/></Relationships>
</file>

<file path=ppt/charts/_rels/chart32.xml.rels><?xml version="1.0" encoding="UTF-8" standalone="yes"?>
<Relationships xmlns="http://schemas.openxmlformats.org/package/2006/relationships"><Relationship Id="rId3" Type="http://schemas.openxmlformats.org/officeDocument/2006/relationships/chartUserShapes" Target="../drawings/drawing32.xml"/><Relationship Id="rId2" Type="http://schemas.openxmlformats.org/officeDocument/2006/relationships/oleObject" Target="file:///\\server-1\SKDS\SKDS\Mara%20Alksne\2023%20darbi\LIAA%20klienti%2012\LIAA%20klienti%202022.xlsx" TargetMode="External"/><Relationship Id="rId1" Type="http://schemas.openxmlformats.org/officeDocument/2006/relationships/themeOverride" Target="../theme/themeOverride32.xml"/></Relationships>
</file>

<file path=ppt/charts/_rels/chart33.xml.rels><?xml version="1.0" encoding="UTF-8" standalone="yes"?>
<Relationships xmlns="http://schemas.openxmlformats.org/package/2006/relationships"><Relationship Id="rId3" Type="http://schemas.openxmlformats.org/officeDocument/2006/relationships/chartUserShapes" Target="../drawings/drawing33.xml"/><Relationship Id="rId2" Type="http://schemas.openxmlformats.org/officeDocument/2006/relationships/oleObject" Target="file:///\\server-1\SKDS\SKDS\Mara%20Alksne\2023%20darbi\LIAA%20klienti%2012\LIAA%20klienti%202022.xlsx" TargetMode="External"/><Relationship Id="rId1" Type="http://schemas.openxmlformats.org/officeDocument/2006/relationships/themeOverride" Target="../theme/themeOverride33.xml"/></Relationships>
</file>

<file path=ppt/charts/_rels/chart34.xml.rels><?xml version="1.0" encoding="UTF-8" standalone="yes"?>
<Relationships xmlns="http://schemas.openxmlformats.org/package/2006/relationships"><Relationship Id="rId3" Type="http://schemas.openxmlformats.org/officeDocument/2006/relationships/chartUserShapes" Target="../drawings/drawing34.xml"/><Relationship Id="rId2" Type="http://schemas.openxmlformats.org/officeDocument/2006/relationships/oleObject" Target="file:///\\server-1\SKDS\SKDS\Mara%20Alksne\2023%20darbi\LIAA%20klienti%2012\LIAA%20klienti%202022.xlsx" TargetMode="External"/><Relationship Id="rId1" Type="http://schemas.openxmlformats.org/officeDocument/2006/relationships/themeOverride" Target="../theme/themeOverride34.xml"/></Relationships>
</file>

<file path=ppt/charts/_rels/chart35.xml.rels><?xml version="1.0" encoding="UTF-8" standalone="yes"?>
<Relationships xmlns="http://schemas.openxmlformats.org/package/2006/relationships"><Relationship Id="rId3" Type="http://schemas.openxmlformats.org/officeDocument/2006/relationships/chartUserShapes" Target="../drawings/drawing35.xml"/><Relationship Id="rId2" Type="http://schemas.openxmlformats.org/officeDocument/2006/relationships/oleObject" Target="file:///\\server-1\SKDS\SKDS\Mara%20Alksne\2023%20darbi\LIAA%20klienti%2012\LIAA%20klienti%202022.xlsx" TargetMode="External"/><Relationship Id="rId1" Type="http://schemas.openxmlformats.org/officeDocument/2006/relationships/themeOverride" Target="../theme/themeOverride35.xml"/></Relationships>
</file>

<file path=ppt/charts/_rels/chart36.xml.rels><?xml version="1.0" encoding="UTF-8" standalone="yes"?>
<Relationships xmlns="http://schemas.openxmlformats.org/package/2006/relationships"><Relationship Id="rId3" Type="http://schemas.openxmlformats.org/officeDocument/2006/relationships/themeOverride" Target="../theme/themeOverride36.xml"/><Relationship Id="rId2" Type="http://schemas.microsoft.com/office/2011/relationships/chartColorStyle" Target="colors4.xml"/><Relationship Id="rId1" Type="http://schemas.microsoft.com/office/2011/relationships/chartStyle" Target="style4.xml"/><Relationship Id="rId5" Type="http://schemas.openxmlformats.org/officeDocument/2006/relationships/chartUserShapes" Target="../drawings/drawing36.xml"/><Relationship Id="rId4" Type="http://schemas.openxmlformats.org/officeDocument/2006/relationships/oleObject" Target="file:///\\server-1\SKDS\SKDS\Mara%20Alksne\2023%20darbi\LIAA%20klienti%2012\LIAA%20klienti%202022.xlsx" TargetMode="External"/></Relationships>
</file>

<file path=ppt/charts/_rels/chart37.xml.rels><?xml version="1.0" encoding="UTF-8" standalone="yes"?>
<Relationships xmlns="http://schemas.openxmlformats.org/package/2006/relationships"><Relationship Id="rId3" Type="http://schemas.openxmlformats.org/officeDocument/2006/relationships/themeOverride" Target="../theme/themeOverride37.xml"/><Relationship Id="rId2" Type="http://schemas.microsoft.com/office/2011/relationships/chartColorStyle" Target="colors5.xml"/><Relationship Id="rId1" Type="http://schemas.microsoft.com/office/2011/relationships/chartStyle" Target="style5.xml"/><Relationship Id="rId5" Type="http://schemas.openxmlformats.org/officeDocument/2006/relationships/chartUserShapes" Target="../drawings/drawing37.xml"/><Relationship Id="rId4" Type="http://schemas.openxmlformats.org/officeDocument/2006/relationships/oleObject" Target="file:///\\server-1\SKDS\SKDS\Mara%20Alksne\2023%20darbi\LIAA%20klienti%2012\LIAA%20klienti%202022.xlsx" TargetMode="External"/></Relationships>
</file>

<file path=ppt/charts/_rels/chart38.xml.rels><?xml version="1.0" encoding="UTF-8" standalone="yes"?>
<Relationships xmlns="http://schemas.openxmlformats.org/package/2006/relationships"><Relationship Id="rId3" Type="http://schemas.openxmlformats.org/officeDocument/2006/relationships/themeOverride" Target="../theme/themeOverride38.xml"/><Relationship Id="rId2" Type="http://schemas.microsoft.com/office/2011/relationships/chartColorStyle" Target="colors6.xml"/><Relationship Id="rId1" Type="http://schemas.microsoft.com/office/2011/relationships/chartStyle" Target="style6.xml"/><Relationship Id="rId5" Type="http://schemas.openxmlformats.org/officeDocument/2006/relationships/chartUserShapes" Target="../drawings/drawing38.xml"/><Relationship Id="rId4" Type="http://schemas.openxmlformats.org/officeDocument/2006/relationships/oleObject" Target="file:///\\server-1\SKDS\SKDS\Mara%20Alksne\2023%20darbi\LIAA%20klienti%2012\LIAA%20klienti%202022.xlsx" TargetMode="External"/></Relationships>
</file>

<file path=ppt/charts/_rels/chart39.xml.rels><?xml version="1.0" encoding="UTF-8" standalone="yes"?>
<Relationships xmlns="http://schemas.openxmlformats.org/package/2006/relationships"><Relationship Id="rId3" Type="http://schemas.openxmlformats.org/officeDocument/2006/relationships/themeOverride" Target="../theme/themeOverride39.xml"/><Relationship Id="rId2" Type="http://schemas.microsoft.com/office/2011/relationships/chartColorStyle" Target="colors7.xml"/><Relationship Id="rId1" Type="http://schemas.microsoft.com/office/2011/relationships/chartStyle" Target="style7.xml"/><Relationship Id="rId5" Type="http://schemas.openxmlformats.org/officeDocument/2006/relationships/chartUserShapes" Target="../drawings/drawing39.xml"/><Relationship Id="rId4" Type="http://schemas.openxmlformats.org/officeDocument/2006/relationships/oleObject" Target="file:///\\server-1\SKDS\SKDS\Mara%20Alksne\2023%20darbi\LIAA%20klienti%2012\LIAA%20klienti%202022.xlsx" TargetMode="External"/></Relationships>
</file>

<file path=ppt/charts/_rels/chart4.xml.rels><?xml version="1.0" encoding="UTF-8" standalone="yes"?>
<Relationships xmlns="http://schemas.openxmlformats.org/package/2006/relationships"><Relationship Id="rId3" Type="http://schemas.openxmlformats.org/officeDocument/2006/relationships/chartUserShapes" Target="../drawings/drawing4.xml"/><Relationship Id="rId2" Type="http://schemas.openxmlformats.org/officeDocument/2006/relationships/oleObject" Target="file:///\\server-1\SKDS\SKDS\Mara%20Alksne\2023%20darbi\LIAA%20klienti%2012\LIAA%20klienti%202022.xlsx" TargetMode="External"/><Relationship Id="rId1" Type="http://schemas.openxmlformats.org/officeDocument/2006/relationships/themeOverride" Target="../theme/themeOverride4.xml"/></Relationships>
</file>

<file path=ppt/charts/_rels/chart40.xml.rels><?xml version="1.0" encoding="UTF-8" standalone="yes"?>
<Relationships xmlns="http://schemas.openxmlformats.org/package/2006/relationships"><Relationship Id="rId3" Type="http://schemas.openxmlformats.org/officeDocument/2006/relationships/themeOverride" Target="../theme/themeOverride40.xml"/><Relationship Id="rId2" Type="http://schemas.microsoft.com/office/2011/relationships/chartColorStyle" Target="colors8.xml"/><Relationship Id="rId1" Type="http://schemas.microsoft.com/office/2011/relationships/chartStyle" Target="style8.xml"/><Relationship Id="rId5" Type="http://schemas.openxmlformats.org/officeDocument/2006/relationships/chartUserShapes" Target="../drawings/drawing40.xml"/><Relationship Id="rId4" Type="http://schemas.openxmlformats.org/officeDocument/2006/relationships/oleObject" Target="file:///\\server-1\SKDS\SKDS\Mara%20Alksne\2023%20darbi\LIAA%20klienti%2012\LIAA%20klienti%202022.xlsx" TargetMode="External"/></Relationships>
</file>

<file path=ppt/charts/_rels/chart41.xml.rels><?xml version="1.0" encoding="UTF-8" standalone="yes"?>
<Relationships xmlns="http://schemas.openxmlformats.org/package/2006/relationships"><Relationship Id="rId3" Type="http://schemas.openxmlformats.org/officeDocument/2006/relationships/chartUserShapes" Target="../drawings/drawing41.xml"/><Relationship Id="rId2" Type="http://schemas.openxmlformats.org/officeDocument/2006/relationships/oleObject" Target="file:///\\server-1\SKDS\SKDS\Mara%20Alksne\2023%20darbi\LIAA%20klienti%2012\LIAA%20klienti%202022.xlsx" TargetMode="External"/><Relationship Id="rId1" Type="http://schemas.openxmlformats.org/officeDocument/2006/relationships/themeOverride" Target="../theme/themeOverride41.xml"/></Relationships>
</file>

<file path=ppt/charts/_rels/chart42.xml.rels><?xml version="1.0" encoding="UTF-8" standalone="yes"?>
<Relationships xmlns="http://schemas.openxmlformats.org/package/2006/relationships"><Relationship Id="rId3" Type="http://schemas.openxmlformats.org/officeDocument/2006/relationships/chartUserShapes" Target="../drawings/drawing42.xml"/><Relationship Id="rId2" Type="http://schemas.openxmlformats.org/officeDocument/2006/relationships/oleObject" Target="file:///\\server-1\SKDS\SKDS\Mara%20Alksne\2023%20darbi\LIAA%20klienti%2012\LIAA%20klienti%202022.xlsx" TargetMode="External"/><Relationship Id="rId1" Type="http://schemas.openxmlformats.org/officeDocument/2006/relationships/themeOverride" Target="../theme/themeOverride42.xml"/></Relationships>
</file>

<file path=ppt/charts/_rels/chart43.xml.rels><?xml version="1.0" encoding="UTF-8" standalone="yes"?>
<Relationships xmlns="http://schemas.openxmlformats.org/package/2006/relationships"><Relationship Id="rId3" Type="http://schemas.openxmlformats.org/officeDocument/2006/relationships/themeOverride" Target="../theme/themeOverride43.xml"/><Relationship Id="rId2" Type="http://schemas.microsoft.com/office/2011/relationships/chartColorStyle" Target="colors9.xml"/><Relationship Id="rId1" Type="http://schemas.microsoft.com/office/2011/relationships/chartStyle" Target="style9.xml"/><Relationship Id="rId5" Type="http://schemas.openxmlformats.org/officeDocument/2006/relationships/chartUserShapes" Target="../drawings/drawing43.xml"/><Relationship Id="rId4" Type="http://schemas.openxmlformats.org/officeDocument/2006/relationships/oleObject" Target="file:///\\server-1\SKDS\SKDS\Mara%20Alksne\2023%20darbi\LIAA%20klienti%2012\LIAA%20klienti%202022.xlsx" TargetMode="External"/></Relationships>
</file>

<file path=ppt/charts/_rels/chart44.xml.rels><?xml version="1.0" encoding="UTF-8" standalone="yes"?>
<Relationships xmlns="http://schemas.openxmlformats.org/package/2006/relationships"><Relationship Id="rId3" Type="http://schemas.openxmlformats.org/officeDocument/2006/relationships/themeOverride" Target="../theme/themeOverride44.xml"/><Relationship Id="rId2" Type="http://schemas.microsoft.com/office/2011/relationships/chartColorStyle" Target="colors10.xml"/><Relationship Id="rId1" Type="http://schemas.microsoft.com/office/2011/relationships/chartStyle" Target="style10.xml"/><Relationship Id="rId5" Type="http://schemas.openxmlformats.org/officeDocument/2006/relationships/chartUserShapes" Target="../drawings/drawing44.xml"/><Relationship Id="rId4" Type="http://schemas.openxmlformats.org/officeDocument/2006/relationships/oleObject" Target="file:///\\server-1\SKDS\SKDS\Mara%20Alksne\2023%20darbi\LIAA%20klienti%2012\LIAA%20klienti%202022.xlsx" TargetMode="External"/></Relationships>
</file>

<file path=ppt/charts/_rels/chart45.xml.rels><?xml version="1.0" encoding="UTF-8" standalone="yes"?>
<Relationships xmlns="http://schemas.openxmlformats.org/package/2006/relationships"><Relationship Id="rId3" Type="http://schemas.openxmlformats.org/officeDocument/2006/relationships/themeOverride" Target="../theme/themeOverride45.xml"/><Relationship Id="rId2" Type="http://schemas.microsoft.com/office/2011/relationships/chartColorStyle" Target="colors11.xml"/><Relationship Id="rId1" Type="http://schemas.microsoft.com/office/2011/relationships/chartStyle" Target="style11.xml"/><Relationship Id="rId5" Type="http://schemas.openxmlformats.org/officeDocument/2006/relationships/chartUserShapes" Target="../drawings/drawing45.xml"/><Relationship Id="rId4" Type="http://schemas.openxmlformats.org/officeDocument/2006/relationships/oleObject" Target="file:///\\server-1\SKDS\SKDS\Mara%20Alksne\2023%20darbi\LIAA%20klienti%2012\LIAA%20klienti%202022.xlsx" TargetMode="External"/></Relationships>
</file>

<file path=ppt/charts/_rels/chart46.xml.rels><?xml version="1.0" encoding="UTF-8" standalone="yes"?>
<Relationships xmlns="http://schemas.openxmlformats.org/package/2006/relationships"><Relationship Id="rId3" Type="http://schemas.openxmlformats.org/officeDocument/2006/relationships/themeOverride" Target="../theme/themeOverride46.xml"/><Relationship Id="rId2" Type="http://schemas.microsoft.com/office/2011/relationships/chartColorStyle" Target="colors12.xml"/><Relationship Id="rId1" Type="http://schemas.microsoft.com/office/2011/relationships/chartStyle" Target="style12.xml"/><Relationship Id="rId5" Type="http://schemas.openxmlformats.org/officeDocument/2006/relationships/chartUserShapes" Target="../drawings/drawing46.xml"/><Relationship Id="rId4" Type="http://schemas.openxmlformats.org/officeDocument/2006/relationships/oleObject" Target="file:///\\server-1\SKDS\SKDS\Mara%20Alksne\2023%20darbi\LIAA%20klienti%2012\LIAA%20klienti%202022.xlsx" TargetMode="External"/></Relationships>
</file>

<file path=ppt/charts/_rels/chart5.xml.rels><?xml version="1.0" encoding="UTF-8" standalone="yes"?>
<Relationships xmlns="http://schemas.openxmlformats.org/package/2006/relationships"><Relationship Id="rId3" Type="http://schemas.openxmlformats.org/officeDocument/2006/relationships/chartUserShapes" Target="../drawings/drawing5.xml"/><Relationship Id="rId2" Type="http://schemas.openxmlformats.org/officeDocument/2006/relationships/oleObject" Target="file:///\\server-1\SKDS\SKDS\Mara%20Alksne\2023%20darbi\LIAA%20klienti%2012\LIAA%20klienti%202022.xlsx" TargetMode="External"/><Relationship Id="rId1" Type="http://schemas.openxmlformats.org/officeDocument/2006/relationships/themeOverride" Target="../theme/themeOverride5.xml"/></Relationships>
</file>

<file path=ppt/charts/_rels/chart6.xml.rels><?xml version="1.0" encoding="UTF-8" standalone="yes"?>
<Relationships xmlns="http://schemas.openxmlformats.org/package/2006/relationships"><Relationship Id="rId3" Type="http://schemas.openxmlformats.org/officeDocument/2006/relationships/chartUserShapes" Target="../drawings/drawing6.xml"/><Relationship Id="rId2" Type="http://schemas.openxmlformats.org/officeDocument/2006/relationships/oleObject" Target="file:///\\server-1\SKDS\SKDS\Mara%20Alksne\2023%20darbi\LIAA%20klienti%2012\LIAA%20klienti%202022.xlsx" TargetMode="External"/><Relationship Id="rId1" Type="http://schemas.openxmlformats.org/officeDocument/2006/relationships/themeOverride" Target="../theme/themeOverride6.xml"/></Relationships>
</file>

<file path=ppt/charts/_rels/chart7.xml.rels><?xml version="1.0" encoding="UTF-8" standalone="yes"?>
<Relationships xmlns="http://schemas.openxmlformats.org/package/2006/relationships"><Relationship Id="rId3" Type="http://schemas.openxmlformats.org/officeDocument/2006/relationships/chartUserShapes" Target="../drawings/drawing7.xml"/><Relationship Id="rId2" Type="http://schemas.openxmlformats.org/officeDocument/2006/relationships/oleObject" Target="file:///\\server-1\SKDS\SKDS\Mara%20Alksne\2023%20darbi\LIAA%20klienti%2012\LIAA%20klienti%202022.xlsx" TargetMode="External"/><Relationship Id="rId1" Type="http://schemas.openxmlformats.org/officeDocument/2006/relationships/themeOverride" Target="../theme/themeOverride7.xml"/></Relationships>
</file>

<file path=ppt/charts/_rels/chart8.xml.rels><?xml version="1.0" encoding="UTF-8" standalone="yes"?>
<Relationships xmlns="http://schemas.openxmlformats.org/package/2006/relationships"><Relationship Id="rId3" Type="http://schemas.openxmlformats.org/officeDocument/2006/relationships/chartUserShapes" Target="../drawings/drawing8.xml"/><Relationship Id="rId2" Type="http://schemas.openxmlformats.org/officeDocument/2006/relationships/oleObject" Target="file:///\\server-1\SKDS\SKDS\Mara%20Alksne\2023%20darbi\LIAA%20klienti%2012\LIAA%20klienti%202022.xlsx" TargetMode="External"/><Relationship Id="rId1" Type="http://schemas.openxmlformats.org/officeDocument/2006/relationships/themeOverride" Target="../theme/themeOverride8.xml"/></Relationships>
</file>

<file path=ppt/charts/_rels/chart9.xml.rels><?xml version="1.0" encoding="UTF-8" standalone="yes"?>
<Relationships xmlns="http://schemas.openxmlformats.org/package/2006/relationships"><Relationship Id="rId3" Type="http://schemas.openxmlformats.org/officeDocument/2006/relationships/chartUserShapes" Target="../drawings/drawing9.xml"/><Relationship Id="rId2" Type="http://schemas.openxmlformats.org/officeDocument/2006/relationships/oleObject" Target="file:///\\server-1\SKDS\SKDS\Mara%20Alksne\2023%20darbi\LIAA%20klienti%2012\LIAA%20klienti%202022.xlsx" TargetMode="External"/><Relationship Id="rId1" Type="http://schemas.openxmlformats.org/officeDocument/2006/relationships/themeOverride" Target="../theme/themeOverrid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3.7354894396589684E-2"/>
          <c:y val="0.26988221694438858"/>
          <c:w val="0.93474307145528612"/>
          <c:h val="0.5847446811319732"/>
        </c:manualLayout>
      </c:layout>
      <c:barChart>
        <c:barDir val="col"/>
        <c:grouping val="clustered"/>
        <c:varyColors val="0"/>
        <c:ser>
          <c:idx val="0"/>
          <c:order val="0"/>
          <c:tx>
            <c:strRef>
              <c:f>'Grafiki + dati'!$R$1317</c:f>
              <c:strCache>
                <c:ptCount val="1"/>
                <c:pt idx="0">
                  <c:v>2020. gadā</c:v>
                </c:pt>
              </c:strCache>
            </c:strRef>
          </c:tx>
          <c:spPr>
            <a:solidFill>
              <a:srgbClr val="C5F0FF"/>
            </a:solidFill>
            <a:ln w="19050">
              <a:noFill/>
            </a:ln>
            <a:effectLst/>
          </c:spPr>
          <c:invertIfNegative val="0"/>
          <c:dPt>
            <c:idx val="0"/>
            <c:invertIfNegative val="0"/>
            <c:bubble3D val="0"/>
            <c:spPr>
              <a:solidFill>
                <a:srgbClr val="C5F0FF"/>
              </a:solidFill>
              <a:ln w="19050">
                <a:noFill/>
              </a:ln>
              <a:effectLst/>
            </c:spPr>
            <c:extLst>
              <c:ext xmlns:c16="http://schemas.microsoft.com/office/drawing/2014/chart" uri="{C3380CC4-5D6E-409C-BE32-E72D297353CC}">
                <c16:uniqueId val="{00000001-F7F1-4D20-A9F2-5FACA426E73B}"/>
              </c:ext>
            </c:extLst>
          </c:dPt>
          <c:dPt>
            <c:idx val="1"/>
            <c:invertIfNegative val="0"/>
            <c:bubble3D val="0"/>
            <c:spPr>
              <a:solidFill>
                <a:srgbClr val="C5F0FF"/>
              </a:solidFill>
              <a:ln w="19050">
                <a:noFill/>
              </a:ln>
              <a:effectLst/>
            </c:spPr>
            <c:extLst>
              <c:ext xmlns:c16="http://schemas.microsoft.com/office/drawing/2014/chart" uri="{C3380CC4-5D6E-409C-BE32-E72D297353CC}">
                <c16:uniqueId val="{00000003-F7F1-4D20-A9F2-5FACA426E73B}"/>
              </c:ext>
            </c:extLst>
          </c:dPt>
          <c:dPt>
            <c:idx val="2"/>
            <c:invertIfNegative val="0"/>
            <c:bubble3D val="0"/>
            <c:spPr>
              <a:solidFill>
                <a:srgbClr val="C5F0FF"/>
              </a:solidFill>
              <a:ln w="19050">
                <a:noFill/>
              </a:ln>
              <a:effectLst/>
            </c:spPr>
            <c:extLst>
              <c:ext xmlns:c16="http://schemas.microsoft.com/office/drawing/2014/chart" uri="{C3380CC4-5D6E-409C-BE32-E72D297353CC}">
                <c16:uniqueId val="{00000005-F7F1-4D20-A9F2-5FACA426E73B}"/>
              </c:ext>
            </c:extLst>
          </c:dPt>
          <c:dPt>
            <c:idx val="3"/>
            <c:invertIfNegative val="0"/>
            <c:bubble3D val="0"/>
            <c:explosion val="11"/>
            <c:spPr>
              <a:solidFill>
                <a:srgbClr val="C5F0FF"/>
              </a:solidFill>
              <a:ln w="19050">
                <a:noFill/>
              </a:ln>
              <a:effectLst/>
            </c:spPr>
            <c:extLst>
              <c:ext xmlns:c16="http://schemas.microsoft.com/office/drawing/2014/chart" uri="{C3380CC4-5D6E-409C-BE32-E72D297353CC}">
                <c16:uniqueId val="{00000007-F7F1-4D20-A9F2-5FACA426E73B}"/>
              </c:ext>
            </c:extLst>
          </c:dPt>
          <c:dPt>
            <c:idx val="4"/>
            <c:invertIfNegative val="0"/>
            <c:bubble3D val="0"/>
            <c:explosion val="11"/>
            <c:spPr>
              <a:solidFill>
                <a:srgbClr val="C5F0FF"/>
              </a:solidFill>
              <a:ln w="19050">
                <a:noFill/>
              </a:ln>
              <a:effectLst/>
            </c:spPr>
            <c:extLst>
              <c:ext xmlns:c16="http://schemas.microsoft.com/office/drawing/2014/chart" uri="{C3380CC4-5D6E-409C-BE32-E72D297353CC}">
                <c16:uniqueId val="{00000009-F7F1-4D20-A9F2-5FACA426E73B}"/>
              </c:ext>
            </c:extLst>
          </c:dPt>
          <c:dPt>
            <c:idx val="5"/>
            <c:invertIfNegative val="0"/>
            <c:bubble3D val="0"/>
            <c:spPr>
              <a:solidFill>
                <a:srgbClr val="C5F0FF"/>
              </a:solidFill>
              <a:ln w="19050">
                <a:noFill/>
              </a:ln>
              <a:effectLst/>
            </c:spPr>
            <c:extLst>
              <c:ext xmlns:c16="http://schemas.microsoft.com/office/drawing/2014/chart" uri="{C3380CC4-5D6E-409C-BE32-E72D297353CC}">
                <c16:uniqueId val="{0000000B-F7F1-4D20-A9F2-5FACA426E73B}"/>
              </c:ext>
            </c:extLst>
          </c:dPt>
          <c:dPt>
            <c:idx val="6"/>
            <c:invertIfNegative val="0"/>
            <c:bubble3D val="0"/>
            <c:spPr>
              <a:solidFill>
                <a:srgbClr val="C5F0FF"/>
              </a:solidFill>
              <a:ln w="19050">
                <a:noFill/>
              </a:ln>
              <a:effectLst/>
            </c:spPr>
            <c:extLst>
              <c:ext xmlns:c16="http://schemas.microsoft.com/office/drawing/2014/chart" uri="{C3380CC4-5D6E-409C-BE32-E72D297353CC}">
                <c16:uniqueId val="{0000000D-F7F1-4D20-A9F2-5FACA426E73B}"/>
              </c:ext>
            </c:extLst>
          </c:dPt>
          <c:dPt>
            <c:idx val="7"/>
            <c:invertIfNegative val="0"/>
            <c:bubble3D val="0"/>
            <c:spPr>
              <a:solidFill>
                <a:srgbClr val="C5F0FF"/>
              </a:solidFill>
              <a:ln w="19050">
                <a:noFill/>
              </a:ln>
              <a:effectLst/>
            </c:spPr>
            <c:extLst>
              <c:ext xmlns:c16="http://schemas.microsoft.com/office/drawing/2014/chart" uri="{C3380CC4-5D6E-409C-BE32-E72D297353CC}">
                <c16:uniqueId val="{0000000F-F7F1-4D20-A9F2-5FACA426E73B}"/>
              </c:ext>
            </c:extLst>
          </c:dPt>
          <c:dPt>
            <c:idx val="8"/>
            <c:invertIfNegative val="0"/>
            <c:bubble3D val="0"/>
            <c:spPr>
              <a:solidFill>
                <a:srgbClr val="C5F0FF"/>
              </a:solidFill>
              <a:ln w="19050">
                <a:noFill/>
              </a:ln>
              <a:effectLst/>
            </c:spPr>
            <c:extLst>
              <c:ext xmlns:c16="http://schemas.microsoft.com/office/drawing/2014/chart" uri="{C3380CC4-5D6E-409C-BE32-E72D297353CC}">
                <c16:uniqueId val="{00000011-F7F1-4D20-A9F2-5FACA426E73B}"/>
              </c:ext>
            </c:extLst>
          </c:dPt>
          <c:dPt>
            <c:idx val="9"/>
            <c:invertIfNegative val="0"/>
            <c:bubble3D val="0"/>
            <c:spPr>
              <a:solidFill>
                <a:srgbClr val="C5F0FF"/>
              </a:solidFill>
              <a:ln w="19050">
                <a:noFill/>
              </a:ln>
              <a:effectLst/>
            </c:spPr>
            <c:extLst>
              <c:ext xmlns:c16="http://schemas.microsoft.com/office/drawing/2014/chart" uri="{C3380CC4-5D6E-409C-BE32-E72D297353CC}">
                <c16:uniqueId val="{00000013-F7F1-4D20-A9F2-5FACA426E73B}"/>
              </c:ext>
            </c:extLst>
          </c:dPt>
          <c:dPt>
            <c:idx val="10"/>
            <c:invertIfNegative val="0"/>
            <c:bubble3D val="0"/>
            <c:spPr>
              <a:solidFill>
                <a:srgbClr val="C5F0FF"/>
              </a:solidFill>
              <a:ln w="19050">
                <a:noFill/>
              </a:ln>
              <a:effectLst/>
            </c:spPr>
            <c:extLst>
              <c:ext xmlns:c16="http://schemas.microsoft.com/office/drawing/2014/chart" uri="{C3380CC4-5D6E-409C-BE32-E72D297353CC}">
                <c16:uniqueId val="{00000015-F7F1-4D20-A9F2-5FACA426E73B}"/>
              </c:ext>
            </c:extLst>
          </c:dPt>
          <c:dLbls>
            <c:dLbl>
              <c:idx val="4"/>
              <c:spPr>
                <a:noFill/>
                <a:ln>
                  <a:noFill/>
                </a:ln>
                <a:effectLst/>
              </c:spPr>
              <c:txPr>
                <a:bodyPr rot="0" spcFirstLastPara="1" vertOverflow="ellipsis" vert="horz" wrap="square" lIns="38100" tIns="19050" rIns="38100" bIns="19050" anchor="ctr" anchorCtr="1">
                  <a:no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extLst>
                <c:ext xmlns:c15="http://schemas.microsoft.com/office/drawing/2012/chart" uri="{CE6537A1-D6FC-4f65-9D91-7224C49458BB}">
                  <c15:layout>
                    <c:manualLayout>
                      <c:w val="4.2595078299776289E-2"/>
                      <c:h val="3.9897039897039896E-2"/>
                    </c:manualLayout>
                  </c15:layout>
                </c:ext>
                <c:ext xmlns:c16="http://schemas.microsoft.com/office/drawing/2014/chart" uri="{C3380CC4-5D6E-409C-BE32-E72D297353CC}">
                  <c16:uniqueId val="{00000009-F7F1-4D20-A9F2-5FACA426E73B}"/>
                </c:ext>
              </c:extLst>
            </c:dLbl>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dati'!$Q$1318:$Q$1322</c:f>
              <c:strCache>
                <c:ptCount val="5"/>
                <c:pt idx="0">
                  <c:v>Līdz Eur 1 000 000</c:v>
                </c:pt>
                <c:pt idx="1">
                  <c:v>Eur 1 000 001 - Eur 2 000 000</c:v>
                </c:pt>
                <c:pt idx="2">
                  <c:v>Eur 2 000 001 - Eur 3 000 000</c:v>
                </c:pt>
                <c:pt idx="3">
                  <c:v>Eur 3 000 001 un vairāk</c:v>
                </c:pt>
                <c:pt idx="4">
                  <c:v>Grūti pateikt/ nevēlas atbildēt</c:v>
                </c:pt>
              </c:strCache>
            </c:strRef>
          </c:cat>
          <c:val>
            <c:numRef>
              <c:f>'Grafiki + dati'!$R$1318:$R$1322</c:f>
              <c:numCache>
                <c:formatCode>0.0</c:formatCode>
                <c:ptCount val="5"/>
                <c:pt idx="0">
                  <c:v>46.8</c:v>
                </c:pt>
                <c:pt idx="1">
                  <c:v>9.6</c:v>
                </c:pt>
                <c:pt idx="2">
                  <c:v>4.7</c:v>
                </c:pt>
                <c:pt idx="3">
                  <c:v>17.100000000000001</c:v>
                </c:pt>
                <c:pt idx="4">
                  <c:v>21.8</c:v>
                </c:pt>
              </c:numCache>
            </c:numRef>
          </c:val>
          <c:extLst>
            <c:ext xmlns:c16="http://schemas.microsoft.com/office/drawing/2014/chart" uri="{C3380CC4-5D6E-409C-BE32-E72D297353CC}">
              <c16:uniqueId val="{00000016-F7F1-4D20-A9F2-5FACA426E73B}"/>
            </c:ext>
          </c:extLst>
        </c:ser>
        <c:ser>
          <c:idx val="1"/>
          <c:order val="1"/>
          <c:tx>
            <c:strRef>
              <c:f>'Grafiki + dati'!$S$1317</c:f>
              <c:strCache>
                <c:ptCount val="1"/>
                <c:pt idx="0">
                  <c:v>2021. gadā</c:v>
                </c:pt>
              </c:strCache>
            </c:strRef>
          </c:tx>
          <c:spPr>
            <a:solidFill>
              <a:srgbClr val="69D8FF"/>
            </a:solidFill>
            <a:ln w="19050">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dati'!$Q$1318:$Q$1322</c:f>
              <c:strCache>
                <c:ptCount val="5"/>
                <c:pt idx="0">
                  <c:v>Līdz Eur 1 000 000</c:v>
                </c:pt>
                <c:pt idx="1">
                  <c:v>Eur 1 000 001 - Eur 2 000 000</c:v>
                </c:pt>
                <c:pt idx="2">
                  <c:v>Eur 2 000 001 - Eur 3 000 000</c:v>
                </c:pt>
                <c:pt idx="3">
                  <c:v>Eur 3 000 001 un vairāk</c:v>
                </c:pt>
                <c:pt idx="4">
                  <c:v>Grūti pateikt/ nevēlas atbildēt</c:v>
                </c:pt>
              </c:strCache>
            </c:strRef>
          </c:cat>
          <c:val>
            <c:numRef>
              <c:f>'Grafiki + dati'!$S$1318:$S$1322</c:f>
              <c:numCache>
                <c:formatCode>0.0</c:formatCode>
                <c:ptCount val="5"/>
                <c:pt idx="0">
                  <c:v>49.2</c:v>
                </c:pt>
                <c:pt idx="1">
                  <c:v>11</c:v>
                </c:pt>
                <c:pt idx="2">
                  <c:v>4.8</c:v>
                </c:pt>
                <c:pt idx="3">
                  <c:v>19.899999999999999</c:v>
                </c:pt>
                <c:pt idx="4">
                  <c:v>15.1</c:v>
                </c:pt>
              </c:numCache>
            </c:numRef>
          </c:val>
          <c:extLst>
            <c:ext xmlns:c16="http://schemas.microsoft.com/office/drawing/2014/chart" uri="{C3380CC4-5D6E-409C-BE32-E72D297353CC}">
              <c16:uniqueId val="{00000017-F7F1-4D20-A9F2-5FACA426E73B}"/>
            </c:ext>
          </c:extLst>
        </c:ser>
        <c:ser>
          <c:idx val="2"/>
          <c:order val="2"/>
          <c:tx>
            <c:strRef>
              <c:f>'Grafiki + dati'!$T$1317</c:f>
              <c:strCache>
                <c:ptCount val="1"/>
                <c:pt idx="0">
                  <c:v>2022. gadā</c:v>
                </c:pt>
              </c:strCache>
            </c:strRef>
          </c:tx>
          <c:spPr>
            <a:solidFill>
              <a:srgbClr val="00B0F0"/>
            </a:solidFill>
            <a:ln w="19050">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bg2">
                        <a:lumMod val="10000"/>
                      </a:schemeClr>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dati'!$Q$1318:$Q$1322</c:f>
              <c:strCache>
                <c:ptCount val="5"/>
                <c:pt idx="0">
                  <c:v>Līdz Eur 1 000 000</c:v>
                </c:pt>
                <c:pt idx="1">
                  <c:v>Eur 1 000 001 - Eur 2 000 000</c:v>
                </c:pt>
                <c:pt idx="2">
                  <c:v>Eur 2 000 001 - Eur 3 000 000</c:v>
                </c:pt>
                <c:pt idx="3">
                  <c:v>Eur 3 000 001 un vairāk</c:v>
                </c:pt>
                <c:pt idx="4">
                  <c:v>Grūti pateikt/ nevēlas atbildēt</c:v>
                </c:pt>
              </c:strCache>
            </c:strRef>
          </c:cat>
          <c:val>
            <c:numRef>
              <c:f>'Grafiki + dati'!$T$1318:$T$1322</c:f>
              <c:numCache>
                <c:formatCode>0.0</c:formatCode>
                <c:ptCount val="5"/>
                <c:pt idx="0">
                  <c:v>43.3</c:v>
                </c:pt>
                <c:pt idx="1">
                  <c:v>15.2</c:v>
                </c:pt>
                <c:pt idx="2">
                  <c:v>5.3</c:v>
                </c:pt>
                <c:pt idx="3">
                  <c:v>21.9</c:v>
                </c:pt>
                <c:pt idx="4">
                  <c:v>14.1</c:v>
                </c:pt>
              </c:numCache>
            </c:numRef>
          </c:val>
          <c:extLst>
            <c:ext xmlns:c16="http://schemas.microsoft.com/office/drawing/2014/chart" uri="{C3380CC4-5D6E-409C-BE32-E72D297353CC}">
              <c16:uniqueId val="{00000018-F7F1-4D20-A9F2-5FACA426E73B}"/>
            </c:ext>
          </c:extLst>
        </c:ser>
        <c:dLbls>
          <c:showLegendKey val="0"/>
          <c:showVal val="0"/>
          <c:showCatName val="0"/>
          <c:showSerName val="0"/>
          <c:showPercent val="0"/>
          <c:showBubbleSize val="0"/>
        </c:dLbls>
        <c:gapWidth val="40"/>
        <c:axId val="525872528"/>
        <c:axId val="525873512"/>
      </c:barChart>
      <c:valAx>
        <c:axId val="525873512"/>
        <c:scaling>
          <c:orientation val="minMax"/>
          <c:max val="50"/>
        </c:scaling>
        <c:delete val="0"/>
        <c:axPos val="l"/>
        <c:numFmt formatCode="0" sourceLinked="0"/>
        <c:majorTickMark val="out"/>
        <c:minorTickMark val="none"/>
        <c:tickLblPos val="nextTo"/>
        <c:spPr>
          <a:noFill/>
          <a:ln>
            <a:solidFill>
              <a:schemeClr val="tx1">
                <a:lumMod val="85000"/>
                <a:lumOff val="15000"/>
              </a:schemeClr>
            </a:solidFill>
          </a:ln>
          <a:effectLst/>
        </c:spPr>
        <c:txPr>
          <a:bodyPr rot="-60000000" spcFirstLastPara="1" vertOverflow="ellipsis" vert="horz" wrap="square" anchor="ctr" anchorCtr="1"/>
          <a:lstStyle/>
          <a:p>
            <a:pPr>
              <a:defRPr sz="9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lv-LV"/>
          </a:p>
        </c:txPr>
        <c:crossAx val="525872528"/>
        <c:crosses val="autoZero"/>
        <c:crossBetween val="between"/>
        <c:majorUnit val="10"/>
      </c:valAx>
      <c:catAx>
        <c:axId val="525872528"/>
        <c:scaling>
          <c:orientation val="minMax"/>
        </c:scaling>
        <c:delete val="0"/>
        <c:axPos val="b"/>
        <c:numFmt formatCode="General" sourceLinked="1"/>
        <c:majorTickMark val="none"/>
        <c:minorTickMark val="none"/>
        <c:tickLblPos val="nextTo"/>
        <c:spPr>
          <a:noFill/>
          <a:ln w="9525" cap="flat" cmpd="sng" algn="ctr">
            <a:solidFill>
              <a:schemeClr val="tx1">
                <a:lumMod val="85000"/>
                <a:lumOff val="15000"/>
              </a:schemeClr>
            </a:solidFill>
            <a:round/>
          </a:ln>
          <a:effectLst/>
        </c:spPr>
        <c:txPr>
          <a:bodyPr rot="0" spcFirstLastPara="1" vertOverflow="ellipsis" wrap="square" anchor="ctr" anchorCtr="1"/>
          <a:lstStyle/>
          <a:p>
            <a:pPr>
              <a:defRPr sz="9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lv-LV"/>
          </a:p>
        </c:txPr>
        <c:crossAx val="525873512"/>
        <c:crosses val="autoZero"/>
        <c:auto val="1"/>
        <c:lblAlgn val="ctr"/>
        <c:lblOffset val="100"/>
        <c:noMultiLvlLbl val="0"/>
      </c:catAx>
      <c:spPr>
        <a:noFill/>
        <a:ln>
          <a:noFill/>
        </a:ln>
        <a:effectLst/>
      </c:spPr>
    </c:plotArea>
    <c:legend>
      <c:legendPos val="r"/>
      <c:layout>
        <c:manualLayout>
          <c:xMode val="edge"/>
          <c:yMode val="edge"/>
          <c:x val="0.7760251881200747"/>
          <c:y val="0.16931039187181027"/>
          <c:w val="0.14596568899250464"/>
          <c:h val="0.25105768567811437"/>
        </c:manualLayout>
      </c:layout>
      <c:overlay val="0"/>
      <c:spPr>
        <a:noFill/>
        <a:ln>
          <a:solidFill>
            <a:srgbClr val="A5A5A5">
              <a:lumMod val="75000"/>
            </a:srgbClr>
          </a:solidFill>
        </a:ln>
        <a:effectLst/>
      </c:spPr>
      <c:txPr>
        <a:bodyPr rot="0" spcFirstLastPara="1" vertOverflow="ellipsis" vert="horz" wrap="square" anchor="ctr" anchorCtr="1"/>
        <a:lstStyle/>
        <a:p>
          <a:pPr>
            <a:defRPr sz="1000" b="0" i="0" u="none" strike="noStrike" kern="1200" baseline="0">
              <a:solidFill>
                <a:schemeClr val="bg2">
                  <a:lumMod val="10000"/>
                </a:schemeClr>
              </a:solidFill>
              <a:latin typeface="Arial" panose="020B0604020202020204" pitchFamily="34" charset="0"/>
              <a:ea typeface="+mn-ea"/>
              <a:cs typeface="Arial" panose="020B0604020202020204" pitchFamily="34" charset="0"/>
            </a:defRPr>
          </a:pPr>
          <a:endParaRPr lang="lv-LV"/>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Arial" panose="020B0604020202020204" pitchFamily="34" charset="0"/>
          <a:cs typeface="Arial" panose="020B0604020202020204" pitchFamily="34" charset="0"/>
        </a:defRPr>
      </a:pPr>
      <a:endParaRPr lang="lv-LV"/>
    </a:p>
  </c:txPr>
  <c:externalData r:id="rId4">
    <c:autoUpdate val="0"/>
  </c:externalData>
  <c:userShapes r:id="rId5"/>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27829754795353689"/>
          <c:y val="0.1249947516554842"/>
          <c:w val="0.69488994456207431"/>
          <c:h val="0.81033277988237629"/>
        </c:manualLayout>
      </c:layout>
      <c:barChart>
        <c:barDir val="bar"/>
        <c:grouping val="stacked"/>
        <c:varyColors val="0"/>
        <c:ser>
          <c:idx val="0"/>
          <c:order val="0"/>
          <c:tx>
            <c:strRef>
              <c:f>'Grafiki + dati'!$R$235</c:f>
              <c:strCache>
                <c:ptCount val="1"/>
                <c:pt idx="0">
                  <c:v>Ļoti nozīmīga</c:v>
                </c:pt>
              </c:strCache>
            </c:strRef>
          </c:tx>
          <c:spPr>
            <a:solidFill>
              <a:srgbClr val="307594"/>
            </a:solidFill>
            <a:ln w="25400">
              <a:noFill/>
            </a:ln>
          </c:spPr>
          <c:invertIfNegative val="0"/>
          <c:dLbls>
            <c:spPr>
              <a:noFill/>
              <a:ln>
                <a:noFill/>
              </a:ln>
              <a:effectLst/>
            </c:spPr>
            <c:txPr>
              <a:bodyPr wrap="square" lIns="38100" tIns="19050" rIns="38100" bIns="19050" anchor="ctr">
                <a:spAutoFit/>
              </a:bodyPr>
              <a:lstStyle/>
              <a:p>
                <a:pPr>
                  <a:defRPr sz="900" b="0">
                    <a:solidFill>
                      <a:schemeClr val="bg1"/>
                    </a:solidFill>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'Grafiki + dati'!$P$236:$Q$272</c:f>
              <c:multiLvlStrCache>
                <c:ptCount val="37"/>
                <c:lvl>
                  <c:pt idx="0">
                    <c:v>Visi respondenti</c:v>
                  </c:pt>
                  <c:pt idx="2">
                    <c:v>Būvniecība un būvmateriālu ražošana</c:v>
                  </c:pt>
                  <c:pt idx="3">
                    <c:v>IKT</c:v>
                  </c:pt>
                  <c:pt idx="4">
                    <c:v>Kokrūpniecība</c:v>
                  </c:pt>
                  <c:pt idx="5">
                    <c:v>Pārtikas rūpniecība</c:v>
                  </c:pt>
                  <c:pt idx="6">
                    <c:v>Mašīnbūve un metālapstrāde</c:v>
                  </c:pt>
                  <c:pt idx="7">
                    <c:v>Transports un loģistika**</c:v>
                  </c:pt>
                  <c:pt idx="8">
                    <c:v>Apģērba un tekstila rūpniecība</c:v>
                  </c:pt>
                  <c:pt idx="9">
                    <c:v>Elektronika un elektrotehnika**</c:v>
                  </c:pt>
                  <c:pt idx="10">
                    <c:v>Kultūras un radošās nozares</c:v>
                  </c:pt>
                  <c:pt idx="11">
                    <c:v>Ķīmija un farmācija**</c:v>
                  </c:pt>
                  <c:pt idx="12">
                    <c:v>Cita joma</c:v>
                  </c:pt>
                  <c:pt idx="14">
                    <c:v>1-9 darbinieki</c:v>
                  </c:pt>
                  <c:pt idx="15">
                    <c:v>10-49 darbinieki</c:v>
                  </c:pt>
                  <c:pt idx="16">
                    <c:v>50-249 darbinieki</c:v>
                  </c:pt>
                  <c:pt idx="17">
                    <c:v>250 un vairāk darbinieku**</c:v>
                  </c:pt>
                  <c:pt idx="19">
                    <c:v>1. kvintile (zemākais eksporta apjoms)</c:v>
                  </c:pt>
                  <c:pt idx="20">
                    <c:v>2. kvintile</c:v>
                  </c:pt>
                  <c:pt idx="21">
                    <c:v>3. kvintile</c:v>
                  </c:pt>
                  <c:pt idx="22">
                    <c:v>4. kvintile</c:v>
                  </c:pt>
                  <c:pt idx="23">
                    <c:v>5. kvintile (augstākais eksporta apjoms)</c:v>
                  </c:pt>
                  <c:pt idx="25">
                    <c:v>1. kvintile (zemākais apgrozījums)</c:v>
                  </c:pt>
                  <c:pt idx="26">
                    <c:v>2. kvintile</c:v>
                  </c:pt>
                  <c:pt idx="27">
                    <c:v>3. kvintile</c:v>
                  </c:pt>
                  <c:pt idx="28">
                    <c:v>4. kvintile</c:v>
                  </c:pt>
                  <c:pt idx="29">
                    <c:v>5. kvintile (augstākais apgrozījums)</c:v>
                  </c:pt>
                  <c:pt idx="31">
                    <c:v> Rīga</c:v>
                  </c:pt>
                  <c:pt idx="32">
                    <c:v> Pierīga</c:v>
                  </c:pt>
                  <c:pt idx="33">
                    <c:v> Vidzeme</c:v>
                  </c:pt>
                  <c:pt idx="34">
                    <c:v> Kurzeme</c:v>
                  </c:pt>
                  <c:pt idx="35">
                    <c:v> Zemgale</c:v>
                  </c:pt>
                  <c:pt idx="36">
                    <c:v> Latgale**</c:v>
                  </c:pt>
                </c:lvl>
                <c:lvl>
                  <c:pt idx="1">
                    <c:v> </c:v>
                  </c:pt>
                  <c:pt idx="2">
                    <c:v>Darbības joma</c:v>
                  </c:pt>
                  <c:pt idx="13">
                    <c:v> </c:v>
                  </c:pt>
                  <c:pt idx="14">
                    <c:v> </c:v>
                  </c:pt>
                  <c:pt idx="18">
                    <c:v> </c:v>
                  </c:pt>
                  <c:pt idx="19">
                    <c:v>Eksporta apjoms 2022. gadā</c:v>
                  </c:pt>
                  <c:pt idx="24">
                    <c:v> </c:v>
                  </c:pt>
                  <c:pt idx="25">
                    <c:v> </c:v>
                  </c:pt>
                  <c:pt idx="30">
                    <c:v> </c:v>
                  </c:pt>
                  <c:pt idx="31">
                    <c:v>Reģions</c:v>
                  </c:pt>
                </c:lvl>
              </c:multiLvlStrCache>
            </c:multiLvlStrRef>
          </c:cat>
          <c:val>
            <c:numRef>
              <c:f>'Grafiki + dati'!$R$236:$R$272</c:f>
              <c:numCache>
                <c:formatCode>General</c:formatCode>
                <c:ptCount val="37"/>
                <c:pt idx="0" formatCode="0">
                  <c:v>41.4</c:v>
                </c:pt>
                <c:pt idx="2" formatCode="0">
                  <c:v>50</c:v>
                </c:pt>
                <c:pt idx="3" formatCode="0">
                  <c:v>38</c:v>
                </c:pt>
                <c:pt idx="4" formatCode="0">
                  <c:v>33.299999999999997</c:v>
                </c:pt>
                <c:pt idx="5" formatCode="0">
                  <c:v>46.2</c:v>
                </c:pt>
                <c:pt idx="6" formatCode="0">
                  <c:v>39.4</c:v>
                </c:pt>
                <c:pt idx="7" formatCode="0">
                  <c:v>18.5</c:v>
                </c:pt>
                <c:pt idx="8" formatCode="0">
                  <c:v>44.7</c:v>
                </c:pt>
                <c:pt idx="9" formatCode="0">
                  <c:v>59.4</c:v>
                </c:pt>
                <c:pt idx="10" formatCode="0">
                  <c:v>41.3</c:v>
                </c:pt>
                <c:pt idx="11" formatCode="0">
                  <c:v>50</c:v>
                </c:pt>
                <c:pt idx="12" formatCode="0">
                  <c:v>39.299999999999997</c:v>
                </c:pt>
                <c:pt idx="14" formatCode="0">
                  <c:v>44.6</c:v>
                </c:pt>
                <c:pt idx="15" formatCode="0">
                  <c:v>34.5</c:v>
                </c:pt>
                <c:pt idx="16" formatCode="0">
                  <c:v>45.3</c:v>
                </c:pt>
                <c:pt idx="17" formatCode="0">
                  <c:v>50</c:v>
                </c:pt>
                <c:pt idx="19" formatCode="0">
                  <c:v>43.2</c:v>
                </c:pt>
                <c:pt idx="20" formatCode="0">
                  <c:v>41.4</c:v>
                </c:pt>
                <c:pt idx="21" formatCode="0">
                  <c:v>35.700000000000003</c:v>
                </c:pt>
                <c:pt idx="22" formatCode="0">
                  <c:v>38.700000000000003</c:v>
                </c:pt>
                <c:pt idx="23" formatCode="0">
                  <c:v>34.200000000000003</c:v>
                </c:pt>
                <c:pt idx="25" formatCode="0">
                  <c:v>45</c:v>
                </c:pt>
                <c:pt idx="26" formatCode="0">
                  <c:v>41.7</c:v>
                </c:pt>
                <c:pt idx="27" formatCode="0">
                  <c:v>37.200000000000003</c:v>
                </c:pt>
                <c:pt idx="28" formatCode="0">
                  <c:v>41.7</c:v>
                </c:pt>
                <c:pt idx="29" formatCode="0">
                  <c:v>35.799999999999997</c:v>
                </c:pt>
                <c:pt idx="31" formatCode="0">
                  <c:v>41.5</c:v>
                </c:pt>
                <c:pt idx="32" formatCode="0">
                  <c:v>36.9</c:v>
                </c:pt>
                <c:pt idx="33" formatCode="0">
                  <c:v>55.1</c:v>
                </c:pt>
                <c:pt idx="34" formatCode="0">
                  <c:v>41</c:v>
                </c:pt>
                <c:pt idx="35" formatCode="0">
                  <c:v>43.1</c:v>
                </c:pt>
                <c:pt idx="36" formatCode="0">
                  <c:v>39.299999999999997</c:v>
                </c:pt>
              </c:numCache>
            </c:numRef>
          </c:val>
          <c:extLst>
            <c:ext xmlns:c16="http://schemas.microsoft.com/office/drawing/2014/chart" uri="{C3380CC4-5D6E-409C-BE32-E72D297353CC}">
              <c16:uniqueId val="{00000000-A2DE-4DD8-B112-EE6A52F19A0C}"/>
            </c:ext>
          </c:extLst>
        </c:ser>
        <c:ser>
          <c:idx val="3"/>
          <c:order val="1"/>
          <c:tx>
            <c:strRef>
              <c:f>'Grafiki + dati'!$S$235</c:f>
              <c:strCache>
                <c:ptCount val="1"/>
                <c:pt idx="0">
                  <c:v>Drīzāk nozīmīga</c:v>
                </c:pt>
              </c:strCache>
            </c:strRef>
          </c:tx>
          <c:spPr>
            <a:solidFill>
              <a:srgbClr val="BADAE8"/>
            </a:solidFill>
            <a:ln w="25400">
              <a:noFill/>
            </a:ln>
          </c:spPr>
          <c:invertIfNegative val="0"/>
          <c:dLbls>
            <c:dLbl>
              <c:idx val="12"/>
              <c:layout>
                <c:manualLayout>
                  <c:x val="8.938547486033465E-3"/>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A2DE-4DD8-B112-EE6A52F19A0C}"/>
                </c:ext>
              </c:extLst>
            </c:dLbl>
            <c:spPr>
              <a:noFill/>
              <a:ln>
                <a:noFill/>
              </a:ln>
              <a:effectLst/>
            </c:spPr>
            <c:txPr>
              <a:bodyPr wrap="square" lIns="38100" tIns="19050" rIns="38100" bIns="19050" anchor="ctr">
                <a:spAutoFit/>
              </a:bodyPr>
              <a:lstStyle/>
              <a:p>
                <a:pPr>
                  <a:defRPr sz="900"/>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'Grafiki + dati'!$P$236:$Q$272</c:f>
              <c:multiLvlStrCache>
                <c:ptCount val="37"/>
                <c:lvl>
                  <c:pt idx="0">
                    <c:v>Visi respondenti</c:v>
                  </c:pt>
                  <c:pt idx="2">
                    <c:v>Būvniecība un būvmateriālu ražošana</c:v>
                  </c:pt>
                  <c:pt idx="3">
                    <c:v>IKT</c:v>
                  </c:pt>
                  <c:pt idx="4">
                    <c:v>Kokrūpniecība</c:v>
                  </c:pt>
                  <c:pt idx="5">
                    <c:v>Pārtikas rūpniecība</c:v>
                  </c:pt>
                  <c:pt idx="6">
                    <c:v>Mašīnbūve un metālapstrāde</c:v>
                  </c:pt>
                  <c:pt idx="7">
                    <c:v>Transports un loģistika**</c:v>
                  </c:pt>
                  <c:pt idx="8">
                    <c:v>Apģērba un tekstila rūpniecība</c:v>
                  </c:pt>
                  <c:pt idx="9">
                    <c:v>Elektronika un elektrotehnika**</c:v>
                  </c:pt>
                  <c:pt idx="10">
                    <c:v>Kultūras un radošās nozares</c:v>
                  </c:pt>
                  <c:pt idx="11">
                    <c:v>Ķīmija un farmācija**</c:v>
                  </c:pt>
                  <c:pt idx="12">
                    <c:v>Cita joma</c:v>
                  </c:pt>
                  <c:pt idx="14">
                    <c:v>1-9 darbinieki</c:v>
                  </c:pt>
                  <c:pt idx="15">
                    <c:v>10-49 darbinieki</c:v>
                  </c:pt>
                  <c:pt idx="16">
                    <c:v>50-249 darbinieki</c:v>
                  </c:pt>
                  <c:pt idx="17">
                    <c:v>250 un vairāk darbinieku**</c:v>
                  </c:pt>
                  <c:pt idx="19">
                    <c:v>1. kvintile (zemākais eksporta apjoms)</c:v>
                  </c:pt>
                  <c:pt idx="20">
                    <c:v>2. kvintile</c:v>
                  </c:pt>
                  <c:pt idx="21">
                    <c:v>3. kvintile</c:v>
                  </c:pt>
                  <c:pt idx="22">
                    <c:v>4. kvintile</c:v>
                  </c:pt>
                  <c:pt idx="23">
                    <c:v>5. kvintile (augstākais eksporta apjoms)</c:v>
                  </c:pt>
                  <c:pt idx="25">
                    <c:v>1. kvintile (zemākais apgrozījums)</c:v>
                  </c:pt>
                  <c:pt idx="26">
                    <c:v>2. kvintile</c:v>
                  </c:pt>
                  <c:pt idx="27">
                    <c:v>3. kvintile</c:v>
                  </c:pt>
                  <c:pt idx="28">
                    <c:v>4. kvintile</c:v>
                  </c:pt>
                  <c:pt idx="29">
                    <c:v>5. kvintile (augstākais apgrozījums)</c:v>
                  </c:pt>
                  <c:pt idx="31">
                    <c:v> Rīga</c:v>
                  </c:pt>
                  <c:pt idx="32">
                    <c:v> Pierīga</c:v>
                  </c:pt>
                  <c:pt idx="33">
                    <c:v> Vidzeme</c:v>
                  </c:pt>
                  <c:pt idx="34">
                    <c:v> Kurzeme</c:v>
                  </c:pt>
                  <c:pt idx="35">
                    <c:v> Zemgale</c:v>
                  </c:pt>
                  <c:pt idx="36">
                    <c:v> Latgale**</c:v>
                  </c:pt>
                </c:lvl>
                <c:lvl>
                  <c:pt idx="1">
                    <c:v> </c:v>
                  </c:pt>
                  <c:pt idx="2">
                    <c:v>Darbības joma</c:v>
                  </c:pt>
                  <c:pt idx="13">
                    <c:v> </c:v>
                  </c:pt>
                  <c:pt idx="14">
                    <c:v> </c:v>
                  </c:pt>
                  <c:pt idx="18">
                    <c:v> </c:v>
                  </c:pt>
                  <c:pt idx="19">
                    <c:v>Eksporta apjoms 2022. gadā</c:v>
                  </c:pt>
                  <c:pt idx="24">
                    <c:v> </c:v>
                  </c:pt>
                  <c:pt idx="25">
                    <c:v> </c:v>
                  </c:pt>
                  <c:pt idx="30">
                    <c:v> </c:v>
                  </c:pt>
                  <c:pt idx="31">
                    <c:v>Reģions</c:v>
                  </c:pt>
                </c:lvl>
              </c:multiLvlStrCache>
            </c:multiLvlStrRef>
          </c:cat>
          <c:val>
            <c:numRef>
              <c:f>'Grafiki + dati'!$S$236:$S$272</c:f>
              <c:numCache>
                <c:formatCode>General</c:formatCode>
                <c:ptCount val="37"/>
                <c:pt idx="0" formatCode="0">
                  <c:v>35</c:v>
                </c:pt>
                <c:pt idx="2" formatCode="0">
                  <c:v>32.4</c:v>
                </c:pt>
                <c:pt idx="3" formatCode="0">
                  <c:v>35.9</c:v>
                </c:pt>
                <c:pt idx="4" formatCode="0">
                  <c:v>37</c:v>
                </c:pt>
                <c:pt idx="5" formatCode="0">
                  <c:v>37.200000000000003</c:v>
                </c:pt>
                <c:pt idx="6" formatCode="0">
                  <c:v>33.299999999999997</c:v>
                </c:pt>
                <c:pt idx="7" formatCode="0">
                  <c:v>44.4</c:v>
                </c:pt>
                <c:pt idx="8" formatCode="0">
                  <c:v>38.299999999999997</c:v>
                </c:pt>
                <c:pt idx="9" formatCode="0">
                  <c:v>21.9</c:v>
                </c:pt>
                <c:pt idx="10" formatCode="0">
                  <c:v>37</c:v>
                </c:pt>
                <c:pt idx="11" formatCode="0">
                  <c:v>21.4</c:v>
                </c:pt>
                <c:pt idx="12" formatCode="0">
                  <c:v>36.1</c:v>
                </c:pt>
                <c:pt idx="14" formatCode="0">
                  <c:v>34.299999999999997</c:v>
                </c:pt>
                <c:pt idx="15" formatCode="0">
                  <c:v>40.299999999999997</c:v>
                </c:pt>
                <c:pt idx="16" formatCode="0">
                  <c:v>27.3</c:v>
                </c:pt>
                <c:pt idx="17" formatCode="0">
                  <c:v>25</c:v>
                </c:pt>
                <c:pt idx="19" formatCode="0">
                  <c:v>33.9</c:v>
                </c:pt>
                <c:pt idx="20" formatCode="0">
                  <c:v>40.5</c:v>
                </c:pt>
                <c:pt idx="21" formatCode="0">
                  <c:v>41.7</c:v>
                </c:pt>
                <c:pt idx="22" formatCode="0">
                  <c:v>34.5</c:v>
                </c:pt>
                <c:pt idx="23" formatCode="0">
                  <c:v>28.9</c:v>
                </c:pt>
                <c:pt idx="25" formatCode="0">
                  <c:v>33.299999999999997</c:v>
                </c:pt>
                <c:pt idx="26" formatCode="0">
                  <c:v>40.200000000000003</c:v>
                </c:pt>
                <c:pt idx="27" formatCode="0">
                  <c:v>39.5</c:v>
                </c:pt>
                <c:pt idx="28" formatCode="0">
                  <c:v>33.9</c:v>
                </c:pt>
                <c:pt idx="29" formatCode="0">
                  <c:v>34.1</c:v>
                </c:pt>
                <c:pt idx="31" formatCode="0">
                  <c:v>33.4</c:v>
                </c:pt>
                <c:pt idx="32" formatCode="0">
                  <c:v>37.6</c:v>
                </c:pt>
                <c:pt idx="33" formatCode="0">
                  <c:v>36.700000000000003</c:v>
                </c:pt>
                <c:pt idx="34" formatCode="0">
                  <c:v>36.1</c:v>
                </c:pt>
                <c:pt idx="35" formatCode="0">
                  <c:v>37.299999999999997</c:v>
                </c:pt>
                <c:pt idx="36" formatCode="0">
                  <c:v>32.1</c:v>
                </c:pt>
              </c:numCache>
            </c:numRef>
          </c:val>
          <c:extLst>
            <c:ext xmlns:c16="http://schemas.microsoft.com/office/drawing/2014/chart" uri="{C3380CC4-5D6E-409C-BE32-E72D297353CC}">
              <c16:uniqueId val="{00000002-A2DE-4DD8-B112-EE6A52F19A0C}"/>
            </c:ext>
          </c:extLst>
        </c:ser>
        <c:ser>
          <c:idx val="4"/>
          <c:order val="2"/>
          <c:tx>
            <c:strRef>
              <c:f>'Grafiki + dati'!$V$235</c:f>
              <c:strCache>
                <c:ptCount val="1"/>
                <c:pt idx="0">
                  <c:v>Grūti pateikt</c:v>
                </c:pt>
              </c:strCache>
            </c:strRef>
          </c:tx>
          <c:spPr>
            <a:solidFill>
              <a:sysClr val="window" lastClr="FFFFFF">
                <a:lumMod val="75000"/>
              </a:sysClr>
            </a:solidFill>
          </c:spPr>
          <c:invertIfNegative val="0"/>
          <c:dLbls>
            <c:spPr>
              <a:noFill/>
              <a:ln>
                <a:noFill/>
              </a:ln>
              <a:effectLst/>
            </c:spPr>
            <c:txPr>
              <a:bodyPr wrap="square" lIns="38100" tIns="19050" rIns="38100" bIns="19050" anchor="ctr">
                <a:spAutoFit/>
              </a:bodyPr>
              <a:lstStyle/>
              <a:p>
                <a:pPr>
                  <a:defRPr sz="900"/>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'Grafiki + dati'!$P$236:$Q$272</c:f>
              <c:multiLvlStrCache>
                <c:ptCount val="37"/>
                <c:lvl>
                  <c:pt idx="0">
                    <c:v>Visi respondenti</c:v>
                  </c:pt>
                  <c:pt idx="2">
                    <c:v>Būvniecība un būvmateriālu ražošana</c:v>
                  </c:pt>
                  <c:pt idx="3">
                    <c:v>IKT</c:v>
                  </c:pt>
                  <c:pt idx="4">
                    <c:v>Kokrūpniecība</c:v>
                  </c:pt>
                  <c:pt idx="5">
                    <c:v>Pārtikas rūpniecība</c:v>
                  </c:pt>
                  <c:pt idx="6">
                    <c:v>Mašīnbūve un metālapstrāde</c:v>
                  </c:pt>
                  <c:pt idx="7">
                    <c:v>Transports un loģistika**</c:v>
                  </c:pt>
                  <c:pt idx="8">
                    <c:v>Apģērba un tekstila rūpniecība</c:v>
                  </c:pt>
                  <c:pt idx="9">
                    <c:v>Elektronika un elektrotehnika**</c:v>
                  </c:pt>
                  <c:pt idx="10">
                    <c:v>Kultūras un radošās nozares</c:v>
                  </c:pt>
                  <c:pt idx="11">
                    <c:v>Ķīmija un farmācija**</c:v>
                  </c:pt>
                  <c:pt idx="12">
                    <c:v>Cita joma</c:v>
                  </c:pt>
                  <c:pt idx="14">
                    <c:v>1-9 darbinieki</c:v>
                  </c:pt>
                  <c:pt idx="15">
                    <c:v>10-49 darbinieki</c:v>
                  </c:pt>
                  <c:pt idx="16">
                    <c:v>50-249 darbinieki</c:v>
                  </c:pt>
                  <c:pt idx="17">
                    <c:v>250 un vairāk darbinieku**</c:v>
                  </c:pt>
                  <c:pt idx="19">
                    <c:v>1. kvintile (zemākais eksporta apjoms)</c:v>
                  </c:pt>
                  <c:pt idx="20">
                    <c:v>2. kvintile</c:v>
                  </c:pt>
                  <c:pt idx="21">
                    <c:v>3. kvintile</c:v>
                  </c:pt>
                  <c:pt idx="22">
                    <c:v>4. kvintile</c:v>
                  </c:pt>
                  <c:pt idx="23">
                    <c:v>5. kvintile (augstākais eksporta apjoms)</c:v>
                  </c:pt>
                  <c:pt idx="25">
                    <c:v>1. kvintile (zemākais apgrozījums)</c:v>
                  </c:pt>
                  <c:pt idx="26">
                    <c:v>2. kvintile</c:v>
                  </c:pt>
                  <c:pt idx="27">
                    <c:v>3. kvintile</c:v>
                  </c:pt>
                  <c:pt idx="28">
                    <c:v>4. kvintile</c:v>
                  </c:pt>
                  <c:pt idx="29">
                    <c:v>5. kvintile (augstākais apgrozījums)</c:v>
                  </c:pt>
                  <c:pt idx="31">
                    <c:v> Rīga</c:v>
                  </c:pt>
                  <c:pt idx="32">
                    <c:v> Pierīga</c:v>
                  </c:pt>
                  <c:pt idx="33">
                    <c:v> Vidzeme</c:v>
                  </c:pt>
                  <c:pt idx="34">
                    <c:v> Kurzeme</c:v>
                  </c:pt>
                  <c:pt idx="35">
                    <c:v> Zemgale</c:v>
                  </c:pt>
                  <c:pt idx="36">
                    <c:v> Latgale**</c:v>
                  </c:pt>
                </c:lvl>
                <c:lvl>
                  <c:pt idx="1">
                    <c:v> </c:v>
                  </c:pt>
                  <c:pt idx="2">
                    <c:v>Darbības joma</c:v>
                  </c:pt>
                  <c:pt idx="13">
                    <c:v> </c:v>
                  </c:pt>
                  <c:pt idx="14">
                    <c:v> </c:v>
                  </c:pt>
                  <c:pt idx="18">
                    <c:v> </c:v>
                  </c:pt>
                  <c:pt idx="19">
                    <c:v>Eksporta apjoms 2022. gadā</c:v>
                  </c:pt>
                  <c:pt idx="24">
                    <c:v> </c:v>
                  </c:pt>
                  <c:pt idx="25">
                    <c:v> </c:v>
                  </c:pt>
                  <c:pt idx="30">
                    <c:v> </c:v>
                  </c:pt>
                  <c:pt idx="31">
                    <c:v>Reģions</c:v>
                  </c:pt>
                </c:lvl>
              </c:multiLvlStrCache>
            </c:multiLvlStrRef>
          </c:cat>
          <c:val>
            <c:numRef>
              <c:f>'Grafiki + dati'!$V$236:$V$272</c:f>
              <c:numCache>
                <c:formatCode>General</c:formatCode>
                <c:ptCount val="37"/>
                <c:pt idx="0" formatCode="0">
                  <c:v>5.8</c:v>
                </c:pt>
                <c:pt idx="2" formatCode="0">
                  <c:v>7.4</c:v>
                </c:pt>
                <c:pt idx="3" formatCode="0">
                  <c:v>6.5</c:v>
                </c:pt>
                <c:pt idx="4" formatCode="0">
                  <c:v>5.6</c:v>
                </c:pt>
                <c:pt idx="5" formatCode="0">
                  <c:v>5.0999999999999996</c:v>
                </c:pt>
                <c:pt idx="6" formatCode="0">
                  <c:v>7.6</c:v>
                </c:pt>
                <c:pt idx="7" formatCode="0">
                  <c:v>11.1</c:v>
                </c:pt>
                <c:pt idx="8" formatCode="0">
                  <c:v>4.3</c:v>
                </c:pt>
                <c:pt idx="10" formatCode="0">
                  <c:v>6.5</c:v>
                </c:pt>
                <c:pt idx="11" formatCode="0">
                  <c:v>10.7</c:v>
                </c:pt>
                <c:pt idx="12" formatCode="0">
                  <c:v>4.2</c:v>
                </c:pt>
                <c:pt idx="14" formatCode="0">
                  <c:v>5.6</c:v>
                </c:pt>
                <c:pt idx="15" formatCode="0">
                  <c:v>7.1</c:v>
                </c:pt>
                <c:pt idx="16" formatCode="0">
                  <c:v>3.1</c:v>
                </c:pt>
                <c:pt idx="17" formatCode="0">
                  <c:v>25</c:v>
                </c:pt>
                <c:pt idx="19" formatCode="0">
                  <c:v>9.3000000000000007</c:v>
                </c:pt>
                <c:pt idx="20" formatCode="0">
                  <c:v>2.6</c:v>
                </c:pt>
                <c:pt idx="21" formatCode="0">
                  <c:v>4.3</c:v>
                </c:pt>
                <c:pt idx="22" formatCode="0">
                  <c:v>6.7</c:v>
                </c:pt>
                <c:pt idx="23" formatCode="0">
                  <c:v>4.4000000000000004</c:v>
                </c:pt>
                <c:pt idx="25" formatCode="0">
                  <c:v>5</c:v>
                </c:pt>
                <c:pt idx="26" formatCode="0">
                  <c:v>4.7</c:v>
                </c:pt>
                <c:pt idx="27" formatCode="0">
                  <c:v>4.7</c:v>
                </c:pt>
                <c:pt idx="28" formatCode="0">
                  <c:v>6.3</c:v>
                </c:pt>
                <c:pt idx="29" formatCode="0">
                  <c:v>4.0999999999999996</c:v>
                </c:pt>
                <c:pt idx="31" formatCode="0">
                  <c:v>6.3</c:v>
                </c:pt>
                <c:pt idx="32" formatCode="0">
                  <c:v>7.6</c:v>
                </c:pt>
                <c:pt idx="34" formatCode="0">
                  <c:v>3.3</c:v>
                </c:pt>
                <c:pt idx="35" formatCode="0">
                  <c:v>5.9</c:v>
                </c:pt>
                <c:pt idx="36" formatCode="0">
                  <c:v>3.6</c:v>
                </c:pt>
              </c:numCache>
            </c:numRef>
          </c:val>
          <c:extLst>
            <c:ext xmlns:c16="http://schemas.microsoft.com/office/drawing/2014/chart" uri="{C3380CC4-5D6E-409C-BE32-E72D297353CC}">
              <c16:uniqueId val="{00000003-A2DE-4DD8-B112-EE6A52F19A0C}"/>
            </c:ext>
          </c:extLst>
        </c:ser>
        <c:ser>
          <c:idx val="1"/>
          <c:order val="3"/>
          <c:tx>
            <c:strRef>
              <c:f>'Grafiki + dati'!$T$235</c:f>
              <c:strCache>
                <c:ptCount val="1"/>
                <c:pt idx="0">
                  <c:v>Drīzāk nav nozīmīga</c:v>
                </c:pt>
              </c:strCache>
            </c:strRef>
          </c:tx>
          <c:spPr>
            <a:solidFill>
              <a:srgbClr val="F29C9C"/>
            </a:solidFill>
            <a:ln w="25400">
              <a:noFill/>
            </a:ln>
          </c:spPr>
          <c:invertIfNegative val="0"/>
          <c:dLbls>
            <c:spPr>
              <a:noFill/>
              <a:ln w="25400">
                <a:noFill/>
              </a:ln>
            </c:spPr>
            <c:txPr>
              <a:bodyPr wrap="square" lIns="38100" tIns="19050" rIns="38100" bIns="19050" anchor="ctr">
                <a:spAutoFit/>
              </a:bodyPr>
              <a:lstStyle/>
              <a:p>
                <a:pPr>
                  <a:defRPr sz="900" b="0" i="0" u="none" strike="noStrike" baseline="0">
                    <a:solidFill>
                      <a:schemeClr val="tx1"/>
                    </a:solidFill>
                    <a:latin typeface="Arial"/>
                    <a:ea typeface="Arial"/>
                    <a:cs typeface="Arial"/>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'Grafiki + dati'!$P$236:$Q$272</c:f>
              <c:multiLvlStrCache>
                <c:ptCount val="37"/>
                <c:lvl>
                  <c:pt idx="0">
                    <c:v>Visi respondenti</c:v>
                  </c:pt>
                  <c:pt idx="2">
                    <c:v>Būvniecība un būvmateriālu ražošana</c:v>
                  </c:pt>
                  <c:pt idx="3">
                    <c:v>IKT</c:v>
                  </c:pt>
                  <c:pt idx="4">
                    <c:v>Kokrūpniecība</c:v>
                  </c:pt>
                  <c:pt idx="5">
                    <c:v>Pārtikas rūpniecība</c:v>
                  </c:pt>
                  <c:pt idx="6">
                    <c:v>Mašīnbūve un metālapstrāde</c:v>
                  </c:pt>
                  <c:pt idx="7">
                    <c:v>Transports un loģistika**</c:v>
                  </c:pt>
                  <c:pt idx="8">
                    <c:v>Apģērba un tekstila rūpniecība</c:v>
                  </c:pt>
                  <c:pt idx="9">
                    <c:v>Elektronika un elektrotehnika**</c:v>
                  </c:pt>
                  <c:pt idx="10">
                    <c:v>Kultūras un radošās nozares</c:v>
                  </c:pt>
                  <c:pt idx="11">
                    <c:v>Ķīmija un farmācija**</c:v>
                  </c:pt>
                  <c:pt idx="12">
                    <c:v>Cita joma</c:v>
                  </c:pt>
                  <c:pt idx="14">
                    <c:v>1-9 darbinieki</c:v>
                  </c:pt>
                  <c:pt idx="15">
                    <c:v>10-49 darbinieki</c:v>
                  </c:pt>
                  <c:pt idx="16">
                    <c:v>50-249 darbinieki</c:v>
                  </c:pt>
                  <c:pt idx="17">
                    <c:v>250 un vairāk darbinieku**</c:v>
                  </c:pt>
                  <c:pt idx="19">
                    <c:v>1. kvintile (zemākais eksporta apjoms)</c:v>
                  </c:pt>
                  <c:pt idx="20">
                    <c:v>2. kvintile</c:v>
                  </c:pt>
                  <c:pt idx="21">
                    <c:v>3. kvintile</c:v>
                  </c:pt>
                  <c:pt idx="22">
                    <c:v>4. kvintile</c:v>
                  </c:pt>
                  <c:pt idx="23">
                    <c:v>5. kvintile (augstākais eksporta apjoms)</c:v>
                  </c:pt>
                  <c:pt idx="25">
                    <c:v>1. kvintile (zemākais apgrozījums)</c:v>
                  </c:pt>
                  <c:pt idx="26">
                    <c:v>2. kvintile</c:v>
                  </c:pt>
                  <c:pt idx="27">
                    <c:v>3. kvintile</c:v>
                  </c:pt>
                  <c:pt idx="28">
                    <c:v>4. kvintile</c:v>
                  </c:pt>
                  <c:pt idx="29">
                    <c:v>5. kvintile (augstākais apgrozījums)</c:v>
                  </c:pt>
                  <c:pt idx="31">
                    <c:v> Rīga</c:v>
                  </c:pt>
                  <c:pt idx="32">
                    <c:v> Pierīga</c:v>
                  </c:pt>
                  <c:pt idx="33">
                    <c:v> Vidzeme</c:v>
                  </c:pt>
                  <c:pt idx="34">
                    <c:v> Kurzeme</c:v>
                  </c:pt>
                  <c:pt idx="35">
                    <c:v> Zemgale</c:v>
                  </c:pt>
                  <c:pt idx="36">
                    <c:v> Latgale**</c:v>
                  </c:pt>
                </c:lvl>
                <c:lvl>
                  <c:pt idx="1">
                    <c:v> </c:v>
                  </c:pt>
                  <c:pt idx="2">
                    <c:v>Darbības joma</c:v>
                  </c:pt>
                  <c:pt idx="13">
                    <c:v> </c:v>
                  </c:pt>
                  <c:pt idx="14">
                    <c:v> </c:v>
                  </c:pt>
                  <c:pt idx="18">
                    <c:v> </c:v>
                  </c:pt>
                  <c:pt idx="19">
                    <c:v>Eksporta apjoms 2022. gadā</c:v>
                  </c:pt>
                  <c:pt idx="24">
                    <c:v> </c:v>
                  </c:pt>
                  <c:pt idx="25">
                    <c:v> </c:v>
                  </c:pt>
                  <c:pt idx="30">
                    <c:v> </c:v>
                  </c:pt>
                  <c:pt idx="31">
                    <c:v>Reģions</c:v>
                  </c:pt>
                </c:lvl>
              </c:multiLvlStrCache>
            </c:multiLvlStrRef>
          </c:cat>
          <c:val>
            <c:numRef>
              <c:f>'Grafiki + dati'!$T$236:$T$272</c:f>
              <c:numCache>
                <c:formatCode>General</c:formatCode>
                <c:ptCount val="37"/>
                <c:pt idx="0" formatCode="0">
                  <c:v>12.9</c:v>
                </c:pt>
                <c:pt idx="2" formatCode="0">
                  <c:v>7.4</c:v>
                </c:pt>
                <c:pt idx="3" formatCode="0">
                  <c:v>12</c:v>
                </c:pt>
                <c:pt idx="4" formatCode="0">
                  <c:v>16.7</c:v>
                </c:pt>
                <c:pt idx="5" formatCode="0">
                  <c:v>10.3</c:v>
                </c:pt>
                <c:pt idx="6" formatCode="0">
                  <c:v>13.6</c:v>
                </c:pt>
                <c:pt idx="7" formatCode="0">
                  <c:v>22.2</c:v>
                </c:pt>
                <c:pt idx="8" formatCode="0">
                  <c:v>8.5</c:v>
                </c:pt>
                <c:pt idx="9" formatCode="0">
                  <c:v>12.5</c:v>
                </c:pt>
                <c:pt idx="10" formatCode="0">
                  <c:v>8.6999999999999993</c:v>
                </c:pt>
                <c:pt idx="11" formatCode="0">
                  <c:v>14.3</c:v>
                </c:pt>
                <c:pt idx="12" formatCode="0">
                  <c:v>15.7</c:v>
                </c:pt>
                <c:pt idx="14" formatCode="0">
                  <c:v>11.1</c:v>
                </c:pt>
                <c:pt idx="15" formatCode="0">
                  <c:v>13.4</c:v>
                </c:pt>
                <c:pt idx="16" formatCode="0">
                  <c:v>17.2</c:v>
                </c:pt>
                <c:pt idx="19" formatCode="0">
                  <c:v>11</c:v>
                </c:pt>
                <c:pt idx="20" formatCode="0">
                  <c:v>12.1</c:v>
                </c:pt>
                <c:pt idx="21" formatCode="0">
                  <c:v>15.7</c:v>
                </c:pt>
                <c:pt idx="22" formatCode="0">
                  <c:v>14.3</c:v>
                </c:pt>
                <c:pt idx="23" formatCode="0">
                  <c:v>22.8</c:v>
                </c:pt>
                <c:pt idx="25" formatCode="0">
                  <c:v>11.7</c:v>
                </c:pt>
                <c:pt idx="26" formatCode="0">
                  <c:v>10.199999999999999</c:v>
                </c:pt>
                <c:pt idx="27" formatCode="0">
                  <c:v>12.4</c:v>
                </c:pt>
                <c:pt idx="28" formatCode="0">
                  <c:v>15</c:v>
                </c:pt>
                <c:pt idx="29" formatCode="0">
                  <c:v>16.3</c:v>
                </c:pt>
                <c:pt idx="31" formatCode="0">
                  <c:v>12.8</c:v>
                </c:pt>
                <c:pt idx="32" formatCode="0">
                  <c:v>13.4</c:v>
                </c:pt>
                <c:pt idx="33" formatCode="0">
                  <c:v>6.1</c:v>
                </c:pt>
                <c:pt idx="34" formatCode="0">
                  <c:v>18</c:v>
                </c:pt>
                <c:pt idx="35" formatCode="0">
                  <c:v>9.8000000000000007</c:v>
                </c:pt>
                <c:pt idx="36" formatCode="0">
                  <c:v>17.899999999999999</c:v>
                </c:pt>
              </c:numCache>
            </c:numRef>
          </c:val>
          <c:extLst>
            <c:ext xmlns:c16="http://schemas.microsoft.com/office/drawing/2014/chart" uri="{C3380CC4-5D6E-409C-BE32-E72D297353CC}">
              <c16:uniqueId val="{00000004-A2DE-4DD8-B112-EE6A52F19A0C}"/>
            </c:ext>
          </c:extLst>
        </c:ser>
        <c:ser>
          <c:idx val="2"/>
          <c:order val="4"/>
          <c:tx>
            <c:strRef>
              <c:f>'Grafiki + dati'!$U$235</c:f>
              <c:strCache>
                <c:ptCount val="1"/>
                <c:pt idx="0">
                  <c:v>Nemaz nav nozīmīga</c:v>
                </c:pt>
              </c:strCache>
            </c:strRef>
          </c:tx>
          <c:spPr>
            <a:solidFill>
              <a:srgbClr val="A21616"/>
            </a:solidFill>
          </c:spPr>
          <c:invertIfNegative val="0"/>
          <c:dLbls>
            <c:spPr>
              <a:noFill/>
              <a:ln>
                <a:noFill/>
              </a:ln>
              <a:effectLst/>
            </c:spPr>
            <c:txPr>
              <a:bodyPr wrap="square" lIns="38100" tIns="19050" rIns="38100" bIns="19050" anchor="ctr">
                <a:spAutoFit/>
              </a:bodyPr>
              <a:lstStyle/>
              <a:p>
                <a:pPr>
                  <a:defRPr sz="900">
                    <a:solidFill>
                      <a:schemeClr val="bg1"/>
                    </a:solidFill>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'Grafiki + dati'!$P$236:$Q$272</c:f>
              <c:multiLvlStrCache>
                <c:ptCount val="37"/>
                <c:lvl>
                  <c:pt idx="0">
                    <c:v>Visi respondenti</c:v>
                  </c:pt>
                  <c:pt idx="2">
                    <c:v>Būvniecība un būvmateriālu ražošana</c:v>
                  </c:pt>
                  <c:pt idx="3">
                    <c:v>IKT</c:v>
                  </c:pt>
                  <c:pt idx="4">
                    <c:v>Kokrūpniecība</c:v>
                  </c:pt>
                  <c:pt idx="5">
                    <c:v>Pārtikas rūpniecība</c:v>
                  </c:pt>
                  <c:pt idx="6">
                    <c:v>Mašīnbūve un metālapstrāde</c:v>
                  </c:pt>
                  <c:pt idx="7">
                    <c:v>Transports un loģistika**</c:v>
                  </c:pt>
                  <c:pt idx="8">
                    <c:v>Apģērba un tekstila rūpniecība</c:v>
                  </c:pt>
                  <c:pt idx="9">
                    <c:v>Elektronika un elektrotehnika**</c:v>
                  </c:pt>
                  <c:pt idx="10">
                    <c:v>Kultūras un radošās nozares</c:v>
                  </c:pt>
                  <c:pt idx="11">
                    <c:v>Ķīmija un farmācija**</c:v>
                  </c:pt>
                  <c:pt idx="12">
                    <c:v>Cita joma</c:v>
                  </c:pt>
                  <c:pt idx="14">
                    <c:v>1-9 darbinieki</c:v>
                  </c:pt>
                  <c:pt idx="15">
                    <c:v>10-49 darbinieki</c:v>
                  </c:pt>
                  <c:pt idx="16">
                    <c:v>50-249 darbinieki</c:v>
                  </c:pt>
                  <c:pt idx="17">
                    <c:v>250 un vairāk darbinieku**</c:v>
                  </c:pt>
                  <c:pt idx="19">
                    <c:v>1. kvintile (zemākais eksporta apjoms)</c:v>
                  </c:pt>
                  <c:pt idx="20">
                    <c:v>2. kvintile</c:v>
                  </c:pt>
                  <c:pt idx="21">
                    <c:v>3. kvintile</c:v>
                  </c:pt>
                  <c:pt idx="22">
                    <c:v>4. kvintile</c:v>
                  </c:pt>
                  <c:pt idx="23">
                    <c:v>5. kvintile (augstākais eksporta apjoms)</c:v>
                  </c:pt>
                  <c:pt idx="25">
                    <c:v>1. kvintile (zemākais apgrozījums)</c:v>
                  </c:pt>
                  <c:pt idx="26">
                    <c:v>2. kvintile</c:v>
                  </c:pt>
                  <c:pt idx="27">
                    <c:v>3. kvintile</c:v>
                  </c:pt>
                  <c:pt idx="28">
                    <c:v>4. kvintile</c:v>
                  </c:pt>
                  <c:pt idx="29">
                    <c:v>5. kvintile (augstākais apgrozījums)</c:v>
                  </c:pt>
                  <c:pt idx="31">
                    <c:v> Rīga</c:v>
                  </c:pt>
                  <c:pt idx="32">
                    <c:v> Pierīga</c:v>
                  </c:pt>
                  <c:pt idx="33">
                    <c:v> Vidzeme</c:v>
                  </c:pt>
                  <c:pt idx="34">
                    <c:v> Kurzeme</c:v>
                  </c:pt>
                  <c:pt idx="35">
                    <c:v> Zemgale</c:v>
                  </c:pt>
                  <c:pt idx="36">
                    <c:v> Latgale**</c:v>
                  </c:pt>
                </c:lvl>
                <c:lvl>
                  <c:pt idx="1">
                    <c:v> </c:v>
                  </c:pt>
                  <c:pt idx="2">
                    <c:v>Darbības joma</c:v>
                  </c:pt>
                  <c:pt idx="13">
                    <c:v> </c:v>
                  </c:pt>
                  <c:pt idx="14">
                    <c:v> </c:v>
                  </c:pt>
                  <c:pt idx="18">
                    <c:v> </c:v>
                  </c:pt>
                  <c:pt idx="19">
                    <c:v>Eksporta apjoms 2022. gadā</c:v>
                  </c:pt>
                  <c:pt idx="24">
                    <c:v> </c:v>
                  </c:pt>
                  <c:pt idx="25">
                    <c:v> </c:v>
                  </c:pt>
                  <c:pt idx="30">
                    <c:v> </c:v>
                  </c:pt>
                  <c:pt idx="31">
                    <c:v>Reģions</c:v>
                  </c:pt>
                </c:lvl>
              </c:multiLvlStrCache>
            </c:multiLvlStrRef>
          </c:cat>
          <c:val>
            <c:numRef>
              <c:f>'Grafiki + dati'!$U$236:$U$272</c:f>
              <c:numCache>
                <c:formatCode>General</c:formatCode>
                <c:ptCount val="37"/>
                <c:pt idx="0" formatCode="0">
                  <c:v>4.9000000000000004</c:v>
                </c:pt>
                <c:pt idx="2" formatCode="0">
                  <c:v>2.9</c:v>
                </c:pt>
                <c:pt idx="3" formatCode="0">
                  <c:v>7.6</c:v>
                </c:pt>
                <c:pt idx="4" formatCode="0">
                  <c:v>7.4</c:v>
                </c:pt>
                <c:pt idx="5" formatCode="0">
                  <c:v>1.3</c:v>
                </c:pt>
                <c:pt idx="6" formatCode="0">
                  <c:v>6.1</c:v>
                </c:pt>
                <c:pt idx="7" formatCode="0">
                  <c:v>3.7</c:v>
                </c:pt>
                <c:pt idx="8" formatCode="0">
                  <c:v>4.3</c:v>
                </c:pt>
                <c:pt idx="9" formatCode="0">
                  <c:v>6.3</c:v>
                </c:pt>
                <c:pt idx="10" formatCode="0">
                  <c:v>6.5</c:v>
                </c:pt>
                <c:pt idx="11" formatCode="0">
                  <c:v>3.6</c:v>
                </c:pt>
                <c:pt idx="12" formatCode="0">
                  <c:v>4.7</c:v>
                </c:pt>
                <c:pt idx="14" formatCode="0">
                  <c:v>4.5</c:v>
                </c:pt>
                <c:pt idx="15" formatCode="0">
                  <c:v>4.5999999999999996</c:v>
                </c:pt>
                <c:pt idx="16" formatCode="0">
                  <c:v>7</c:v>
                </c:pt>
                <c:pt idx="19" formatCode="0">
                  <c:v>2.5</c:v>
                </c:pt>
                <c:pt idx="20" formatCode="0">
                  <c:v>3.4</c:v>
                </c:pt>
                <c:pt idx="21" formatCode="0">
                  <c:v>2.6</c:v>
                </c:pt>
                <c:pt idx="22" formatCode="0">
                  <c:v>5.9</c:v>
                </c:pt>
                <c:pt idx="23" formatCode="0">
                  <c:v>9.6</c:v>
                </c:pt>
                <c:pt idx="25" formatCode="0">
                  <c:v>5</c:v>
                </c:pt>
                <c:pt idx="26" formatCode="0">
                  <c:v>3.1</c:v>
                </c:pt>
                <c:pt idx="27" formatCode="0">
                  <c:v>6.2</c:v>
                </c:pt>
                <c:pt idx="28" formatCode="0">
                  <c:v>3.1</c:v>
                </c:pt>
                <c:pt idx="29" formatCode="0">
                  <c:v>9.8000000000000007</c:v>
                </c:pt>
                <c:pt idx="31" formatCode="0">
                  <c:v>6</c:v>
                </c:pt>
                <c:pt idx="32" formatCode="0">
                  <c:v>4.5</c:v>
                </c:pt>
                <c:pt idx="33" formatCode="0">
                  <c:v>2</c:v>
                </c:pt>
                <c:pt idx="34" formatCode="0">
                  <c:v>1.6</c:v>
                </c:pt>
                <c:pt idx="35" formatCode="0">
                  <c:v>3.9</c:v>
                </c:pt>
                <c:pt idx="36" formatCode="0">
                  <c:v>7.1</c:v>
                </c:pt>
              </c:numCache>
            </c:numRef>
          </c:val>
          <c:extLst>
            <c:ext xmlns:c16="http://schemas.microsoft.com/office/drawing/2014/chart" uri="{C3380CC4-5D6E-409C-BE32-E72D297353CC}">
              <c16:uniqueId val="{00000005-A2DE-4DD8-B112-EE6A52F19A0C}"/>
            </c:ext>
          </c:extLst>
        </c:ser>
        <c:dLbls>
          <c:showLegendKey val="0"/>
          <c:showVal val="0"/>
          <c:showCatName val="0"/>
          <c:showSerName val="0"/>
          <c:showPercent val="0"/>
          <c:showBubbleSize val="0"/>
        </c:dLbls>
        <c:gapWidth val="30"/>
        <c:overlap val="100"/>
        <c:axId val="590045472"/>
        <c:axId val="1"/>
      </c:barChart>
      <c:catAx>
        <c:axId val="590045472"/>
        <c:scaling>
          <c:orientation val="maxMin"/>
        </c:scaling>
        <c:delete val="0"/>
        <c:axPos val="l"/>
        <c:numFmt formatCode="General" sourceLinked="1"/>
        <c:majorTickMark val="none"/>
        <c:minorTickMark val="none"/>
        <c:tickLblPos val="nextTo"/>
        <c:spPr>
          <a:ln w="3175">
            <a:solidFill>
              <a:srgbClr val="000000"/>
            </a:solidFill>
            <a:prstDash val="solid"/>
          </a:ln>
        </c:spPr>
        <c:txPr>
          <a:bodyPr rot="0" vert="horz"/>
          <a:lstStyle/>
          <a:p>
            <a:pPr>
              <a:defRPr sz="900" b="0" i="0" u="none" strike="noStrike" baseline="0">
                <a:solidFill>
                  <a:srgbClr val="000000"/>
                </a:solidFill>
                <a:latin typeface="Arial"/>
                <a:ea typeface="Arial"/>
                <a:cs typeface="Arial"/>
              </a:defRPr>
            </a:pPr>
            <a:endParaRPr lang="lv-LV"/>
          </a:p>
        </c:txPr>
        <c:crossAx val="1"/>
        <c:crosses val="autoZero"/>
        <c:auto val="1"/>
        <c:lblAlgn val="ctr"/>
        <c:lblOffset val="100"/>
        <c:tickLblSkip val="1"/>
        <c:tickMarkSkip val="1"/>
        <c:noMultiLvlLbl val="0"/>
      </c:catAx>
      <c:valAx>
        <c:axId val="1"/>
        <c:scaling>
          <c:orientation val="minMax"/>
          <c:max val="100"/>
        </c:scaling>
        <c:delete val="0"/>
        <c:axPos val="b"/>
        <c:title>
          <c:tx>
            <c:rich>
              <a:bodyPr/>
              <a:lstStyle/>
              <a:p>
                <a:pPr>
                  <a:defRPr sz="800" b="0" i="0" u="none" strike="noStrike" baseline="0">
                    <a:solidFill>
                      <a:srgbClr val="000000"/>
                    </a:solidFill>
                    <a:latin typeface="Arial"/>
                    <a:ea typeface="Arial"/>
                    <a:cs typeface="Arial"/>
                  </a:defRPr>
                </a:pPr>
                <a:r>
                  <a:rPr lang="lv-LV"/>
                  <a:t>%</a:t>
                </a:r>
              </a:p>
            </c:rich>
          </c:tx>
          <c:layout>
            <c:manualLayout>
              <c:xMode val="edge"/>
              <c:yMode val="edge"/>
              <c:x val="0.90107398786006188"/>
              <c:y val="0.94031158605250986"/>
            </c:manualLayout>
          </c:layout>
          <c:overlay val="0"/>
          <c:spPr>
            <a:solidFill>
              <a:srgbClr val="FFFFFF"/>
            </a:solidFill>
            <a:ln w="3175">
              <a:solidFill>
                <a:srgbClr val="000000"/>
              </a:solidFill>
              <a:prstDash val="solid"/>
            </a:ln>
            <a:effectLst>
              <a:outerShdw dist="35921" dir="2700000" algn="br">
                <a:srgbClr val="000000"/>
              </a:outerShdw>
            </a:effectLst>
          </c:spPr>
        </c:title>
        <c:numFmt formatCode="0" sourceLinked="0"/>
        <c:majorTickMark val="out"/>
        <c:minorTickMark val="none"/>
        <c:tickLblPos val="nextTo"/>
        <c:spPr>
          <a:ln w="3175">
            <a:solidFill>
              <a:srgbClr val="000000"/>
            </a:solidFill>
            <a:prstDash val="solid"/>
          </a:ln>
        </c:spPr>
        <c:txPr>
          <a:bodyPr rot="0" vert="horz"/>
          <a:lstStyle/>
          <a:p>
            <a:pPr>
              <a:defRPr sz="900" b="0" i="0" u="none" strike="noStrike" baseline="0">
                <a:solidFill>
                  <a:srgbClr val="000000"/>
                </a:solidFill>
                <a:latin typeface="Arial"/>
                <a:ea typeface="Arial"/>
                <a:cs typeface="Arial"/>
              </a:defRPr>
            </a:pPr>
            <a:endParaRPr lang="lv-LV"/>
          </a:p>
        </c:txPr>
        <c:crossAx val="590045472"/>
        <c:crosses val="max"/>
        <c:crossBetween val="between"/>
        <c:majorUnit val="20"/>
      </c:valAx>
      <c:spPr>
        <a:noFill/>
        <a:ln w="25400">
          <a:noFill/>
        </a:ln>
      </c:spPr>
    </c:plotArea>
    <c:legend>
      <c:legendPos val="t"/>
      <c:layout>
        <c:manualLayout>
          <c:xMode val="edge"/>
          <c:yMode val="edge"/>
          <c:x val="0.2878553994430631"/>
          <c:y val="7.278752575262154E-2"/>
          <c:w val="0.6919630812558375"/>
          <c:h val="3.5681269707058427E-2"/>
        </c:manualLayout>
      </c:layout>
      <c:overlay val="0"/>
      <c:spPr>
        <a:solidFill>
          <a:srgbClr val="FFFFFF"/>
        </a:solidFill>
        <a:ln w="3175">
          <a:solidFill>
            <a:srgbClr val="969696"/>
          </a:solidFill>
          <a:prstDash val="solid"/>
        </a:ln>
      </c:spPr>
      <c:txPr>
        <a:bodyPr/>
        <a:lstStyle/>
        <a:p>
          <a:pPr>
            <a:defRPr sz="900" b="0" i="0" u="none" strike="noStrike" baseline="0">
              <a:solidFill>
                <a:srgbClr val="000000"/>
              </a:solidFill>
              <a:latin typeface="Arial" panose="020B0604020202020204" pitchFamily="34" charset="0"/>
              <a:ea typeface="Arial Narrow"/>
              <a:cs typeface="Arial" panose="020B0604020202020204" pitchFamily="34" charset="0"/>
            </a:defRPr>
          </a:pPr>
          <a:endParaRPr lang="lv-LV"/>
        </a:p>
      </c:txPr>
    </c:legend>
    <c:plotVisOnly val="1"/>
    <c:dispBlanksAs val="gap"/>
    <c:showDLblsOverMax val="0"/>
  </c:chart>
  <c:spPr>
    <a:noFill/>
    <a:ln w="6350">
      <a:noFill/>
    </a:ln>
  </c:spPr>
  <c:txPr>
    <a:bodyPr/>
    <a:lstStyle/>
    <a:p>
      <a:pPr>
        <a:defRPr sz="950" b="0" i="0" u="none" strike="noStrike" baseline="0">
          <a:solidFill>
            <a:srgbClr val="000000"/>
          </a:solidFill>
          <a:latin typeface="Arial"/>
          <a:ea typeface="Arial"/>
          <a:cs typeface="Arial"/>
        </a:defRPr>
      </a:pPr>
      <a:endParaRPr lang="lv-LV"/>
    </a:p>
  </c:txPr>
  <c:externalData r:id="rId2">
    <c:autoUpdate val="0"/>
  </c:externalData>
  <c:userShapes r:id="rId3"/>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0424225350633988"/>
          <c:y val="0.10363303757471411"/>
          <c:w val="0.73448404682060642"/>
          <c:h val="0.89088463457343259"/>
        </c:manualLayout>
      </c:layout>
      <c:barChart>
        <c:barDir val="bar"/>
        <c:grouping val="clustered"/>
        <c:varyColors val="0"/>
        <c:ser>
          <c:idx val="0"/>
          <c:order val="0"/>
          <c:spPr>
            <a:solidFill>
              <a:srgbClr val="00B0F0"/>
            </a:solidFill>
            <a:ln w="25400">
              <a:noFill/>
            </a:ln>
          </c:spPr>
          <c:invertIfNegative val="0"/>
          <c:dPt>
            <c:idx val="2"/>
            <c:invertIfNegative val="0"/>
            <c:bubble3D val="0"/>
            <c:extLst>
              <c:ext xmlns:c16="http://schemas.microsoft.com/office/drawing/2014/chart" uri="{C3380CC4-5D6E-409C-BE32-E72D297353CC}">
                <c16:uniqueId val="{00000000-C095-4FE7-A098-F68B8B27A0BC}"/>
              </c:ext>
            </c:extLst>
          </c:dPt>
          <c:dPt>
            <c:idx val="3"/>
            <c:invertIfNegative val="0"/>
            <c:bubble3D val="0"/>
            <c:extLst>
              <c:ext xmlns:c16="http://schemas.microsoft.com/office/drawing/2014/chart" uri="{C3380CC4-5D6E-409C-BE32-E72D297353CC}">
                <c16:uniqueId val="{00000001-C095-4FE7-A098-F68B8B27A0BC}"/>
              </c:ext>
            </c:extLst>
          </c:dPt>
          <c:dPt>
            <c:idx val="4"/>
            <c:invertIfNegative val="0"/>
            <c:bubble3D val="0"/>
            <c:extLst>
              <c:ext xmlns:c16="http://schemas.microsoft.com/office/drawing/2014/chart" uri="{C3380CC4-5D6E-409C-BE32-E72D297353CC}">
                <c16:uniqueId val="{00000002-C095-4FE7-A098-F68B8B27A0BC}"/>
              </c:ext>
            </c:extLst>
          </c:dPt>
          <c:dPt>
            <c:idx val="6"/>
            <c:invertIfNegative val="0"/>
            <c:bubble3D val="0"/>
            <c:extLst>
              <c:ext xmlns:c16="http://schemas.microsoft.com/office/drawing/2014/chart" uri="{C3380CC4-5D6E-409C-BE32-E72D297353CC}">
                <c16:uniqueId val="{00000003-C095-4FE7-A098-F68B8B27A0BC}"/>
              </c:ext>
            </c:extLst>
          </c:dPt>
          <c:dPt>
            <c:idx val="8"/>
            <c:invertIfNegative val="0"/>
            <c:bubble3D val="0"/>
            <c:extLst>
              <c:ext xmlns:c16="http://schemas.microsoft.com/office/drawing/2014/chart" uri="{C3380CC4-5D6E-409C-BE32-E72D297353CC}">
                <c16:uniqueId val="{00000004-C095-4FE7-A098-F68B8B27A0BC}"/>
              </c:ext>
            </c:extLst>
          </c:dPt>
          <c:dPt>
            <c:idx val="9"/>
            <c:invertIfNegative val="0"/>
            <c:bubble3D val="0"/>
            <c:extLst>
              <c:ext xmlns:c16="http://schemas.microsoft.com/office/drawing/2014/chart" uri="{C3380CC4-5D6E-409C-BE32-E72D297353CC}">
                <c16:uniqueId val="{00000005-C095-4FE7-A098-F68B8B27A0BC}"/>
              </c:ext>
            </c:extLst>
          </c:dPt>
          <c:dPt>
            <c:idx val="10"/>
            <c:invertIfNegative val="0"/>
            <c:bubble3D val="0"/>
            <c:extLst>
              <c:ext xmlns:c16="http://schemas.microsoft.com/office/drawing/2014/chart" uri="{C3380CC4-5D6E-409C-BE32-E72D297353CC}">
                <c16:uniqueId val="{00000006-C095-4FE7-A098-F68B8B27A0BC}"/>
              </c:ext>
            </c:extLst>
          </c:dPt>
          <c:dPt>
            <c:idx val="11"/>
            <c:invertIfNegative val="0"/>
            <c:bubble3D val="0"/>
            <c:extLst>
              <c:ext xmlns:c16="http://schemas.microsoft.com/office/drawing/2014/chart" uri="{C3380CC4-5D6E-409C-BE32-E72D297353CC}">
                <c16:uniqueId val="{00000007-C095-4FE7-A098-F68B8B27A0BC}"/>
              </c:ext>
            </c:extLst>
          </c:dPt>
          <c:dPt>
            <c:idx val="14"/>
            <c:invertIfNegative val="0"/>
            <c:bubble3D val="0"/>
            <c:extLst>
              <c:ext xmlns:c16="http://schemas.microsoft.com/office/drawing/2014/chart" uri="{C3380CC4-5D6E-409C-BE32-E72D297353CC}">
                <c16:uniqueId val="{00000008-C095-4FE7-A098-F68B8B27A0BC}"/>
              </c:ext>
            </c:extLst>
          </c:dPt>
          <c:dPt>
            <c:idx val="15"/>
            <c:invertIfNegative val="0"/>
            <c:bubble3D val="0"/>
            <c:extLst>
              <c:ext xmlns:c16="http://schemas.microsoft.com/office/drawing/2014/chart" uri="{C3380CC4-5D6E-409C-BE32-E72D297353CC}">
                <c16:uniqueId val="{00000009-C095-4FE7-A098-F68B8B27A0BC}"/>
              </c:ext>
            </c:extLst>
          </c:dPt>
          <c:dPt>
            <c:idx val="16"/>
            <c:invertIfNegative val="0"/>
            <c:bubble3D val="0"/>
            <c:extLst>
              <c:ext xmlns:c16="http://schemas.microsoft.com/office/drawing/2014/chart" uri="{C3380CC4-5D6E-409C-BE32-E72D297353CC}">
                <c16:uniqueId val="{0000000A-C095-4FE7-A098-F68B8B27A0BC}"/>
              </c:ext>
            </c:extLst>
          </c:dPt>
          <c:dPt>
            <c:idx val="19"/>
            <c:invertIfNegative val="0"/>
            <c:bubble3D val="0"/>
            <c:extLst>
              <c:ext xmlns:c16="http://schemas.microsoft.com/office/drawing/2014/chart" uri="{C3380CC4-5D6E-409C-BE32-E72D297353CC}">
                <c16:uniqueId val="{0000000B-C095-4FE7-A098-F68B8B27A0BC}"/>
              </c:ext>
            </c:extLst>
          </c:dPt>
          <c:dPt>
            <c:idx val="21"/>
            <c:invertIfNegative val="0"/>
            <c:bubble3D val="0"/>
            <c:extLst>
              <c:ext xmlns:c16="http://schemas.microsoft.com/office/drawing/2014/chart" uri="{C3380CC4-5D6E-409C-BE32-E72D297353CC}">
                <c16:uniqueId val="{0000000C-C095-4FE7-A098-F68B8B27A0BC}"/>
              </c:ext>
            </c:extLst>
          </c:dPt>
          <c:dPt>
            <c:idx val="22"/>
            <c:invertIfNegative val="0"/>
            <c:bubble3D val="0"/>
            <c:extLst>
              <c:ext xmlns:c16="http://schemas.microsoft.com/office/drawing/2014/chart" uri="{C3380CC4-5D6E-409C-BE32-E72D297353CC}">
                <c16:uniqueId val="{0000000D-C095-4FE7-A098-F68B8B27A0BC}"/>
              </c:ext>
            </c:extLst>
          </c:dPt>
          <c:dPt>
            <c:idx val="24"/>
            <c:invertIfNegative val="0"/>
            <c:bubble3D val="0"/>
            <c:extLst>
              <c:ext xmlns:c16="http://schemas.microsoft.com/office/drawing/2014/chart" uri="{C3380CC4-5D6E-409C-BE32-E72D297353CC}">
                <c16:uniqueId val="{0000000E-C095-4FE7-A098-F68B8B27A0BC}"/>
              </c:ext>
            </c:extLst>
          </c:dPt>
          <c:dPt>
            <c:idx val="26"/>
            <c:invertIfNegative val="0"/>
            <c:bubble3D val="0"/>
            <c:extLst>
              <c:ext xmlns:c16="http://schemas.microsoft.com/office/drawing/2014/chart" uri="{C3380CC4-5D6E-409C-BE32-E72D297353CC}">
                <c16:uniqueId val="{0000000F-C095-4FE7-A098-F68B8B27A0BC}"/>
              </c:ext>
            </c:extLst>
          </c:dPt>
          <c:dPt>
            <c:idx val="27"/>
            <c:invertIfNegative val="0"/>
            <c:bubble3D val="0"/>
            <c:extLst>
              <c:ext xmlns:c16="http://schemas.microsoft.com/office/drawing/2014/chart" uri="{C3380CC4-5D6E-409C-BE32-E72D297353CC}">
                <c16:uniqueId val="{00000010-C095-4FE7-A098-F68B8B27A0BC}"/>
              </c:ext>
            </c:extLst>
          </c:dPt>
          <c:dPt>
            <c:idx val="30"/>
            <c:invertIfNegative val="0"/>
            <c:bubble3D val="0"/>
            <c:extLst>
              <c:ext xmlns:c16="http://schemas.microsoft.com/office/drawing/2014/chart" uri="{C3380CC4-5D6E-409C-BE32-E72D297353CC}">
                <c16:uniqueId val="{00000011-C095-4FE7-A098-F68B8B27A0BC}"/>
              </c:ext>
            </c:extLst>
          </c:dPt>
          <c:dPt>
            <c:idx val="31"/>
            <c:invertIfNegative val="0"/>
            <c:bubble3D val="0"/>
            <c:extLst>
              <c:ext xmlns:c16="http://schemas.microsoft.com/office/drawing/2014/chart" uri="{C3380CC4-5D6E-409C-BE32-E72D297353CC}">
                <c16:uniqueId val="{00000012-C095-4FE7-A098-F68B8B27A0BC}"/>
              </c:ext>
            </c:extLst>
          </c:dPt>
          <c:dPt>
            <c:idx val="32"/>
            <c:invertIfNegative val="0"/>
            <c:bubble3D val="0"/>
            <c:extLst>
              <c:ext xmlns:c16="http://schemas.microsoft.com/office/drawing/2014/chart" uri="{C3380CC4-5D6E-409C-BE32-E72D297353CC}">
                <c16:uniqueId val="{00000013-C095-4FE7-A098-F68B8B27A0BC}"/>
              </c:ext>
            </c:extLst>
          </c:dPt>
          <c:dPt>
            <c:idx val="33"/>
            <c:invertIfNegative val="0"/>
            <c:bubble3D val="0"/>
            <c:extLst>
              <c:ext xmlns:c16="http://schemas.microsoft.com/office/drawing/2014/chart" uri="{C3380CC4-5D6E-409C-BE32-E72D297353CC}">
                <c16:uniqueId val="{00000014-C095-4FE7-A098-F68B8B27A0BC}"/>
              </c:ext>
            </c:extLst>
          </c:dPt>
          <c:dPt>
            <c:idx val="35"/>
            <c:invertIfNegative val="0"/>
            <c:bubble3D val="0"/>
            <c:extLst>
              <c:ext xmlns:c16="http://schemas.microsoft.com/office/drawing/2014/chart" uri="{C3380CC4-5D6E-409C-BE32-E72D297353CC}">
                <c16:uniqueId val="{00000015-C095-4FE7-A098-F68B8B27A0BC}"/>
              </c:ext>
            </c:extLst>
          </c:dPt>
          <c:dPt>
            <c:idx val="36"/>
            <c:invertIfNegative val="0"/>
            <c:bubble3D val="0"/>
            <c:extLst>
              <c:ext xmlns:c16="http://schemas.microsoft.com/office/drawing/2014/chart" uri="{C3380CC4-5D6E-409C-BE32-E72D297353CC}">
                <c16:uniqueId val="{00000016-C095-4FE7-A098-F68B8B27A0BC}"/>
              </c:ext>
            </c:extLst>
          </c:dPt>
          <c:dPt>
            <c:idx val="37"/>
            <c:invertIfNegative val="0"/>
            <c:bubble3D val="0"/>
            <c:extLst>
              <c:ext xmlns:c16="http://schemas.microsoft.com/office/drawing/2014/chart" uri="{C3380CC4-5D6E-409C-BE32-E72D297353CC}">
                <c16:uniqueId val="{00000017-C095-4FE7-A098-F68B8B27A0BC}"/>
              </c:ext>
            </c:extLst>
          </c:dPt>
          <c:dPt>
            <c:idx val="38"/>
            <c:invertIfNegative val="0"/>
            <c:bubble3D val="0"/>
            <c:extLst>
              <c:ext xmlns:c16="http://schemas.microsoft.com/office/drawing/2014/chart" uri="{C3380CC4-5D6E-409C-BE32-E72D297353CC}">
                <c16:uniqueId val="{00000018-C095-4FE7-A098-F68B8B27A0BC}"/>
              </c:ext>
            </c:extLst>
          </c:dPt>
          <c:dPt>
            <c:idx val="40"/>
            <c:invertIfNegative val="0"/>
            <c:bubble3D val="0"/>
            <c:extLst>
              <c:ext xmlns:c16="http://schemas.microsoft.com/office/drawing/2014/chart" uri="{C3380CC4-5D6E-409C-BE32-E72D297353CC}">
                <c16:uniqueId val="{00000019-C095-4FE7-A098-F68B8B27A0BC}"/>
              </c:ext>
            </c:extLst>
          </c:dPt>
          <c:dPt>
            <c:idx val="41"/>
            <c:invertIfNegative val="0"/>
            <c:bubble3D val="0"/>
            <c:extLst>
              <c:ext xmlns:c16="http://schemas.microsoft.com/office/drawing/2014/chart" uri="{C3380CC4-5D6E-409C-BE32-E72D297353CC}">
                <c16:uniqueId val="{0000001A-C095-4FE7-A098-F68B8B27A0BC}"/>
              </c:ext>
            </c:extLst>
          </c:dPt>
          <c:dPt>
            <c:idx val="42"/>
            <c:invertIfNegative val="0"/>
            <c:bubble3D val="0"/>
            <c:extLst>
              <c:ext xmlns:c16="http://schemas.microsoft.com/office/drawing/2014/chart" uri="{C3380CC4-5D6E-409C-BE32-E72D297353CC}">
                <c16:uniqueId val="{0000001B-C095-4FE7-A098-F68B8B27A0BC}"/>
              </c:ext>
            </c:extLst>
          </c:dPt>
          <c:dPt>
            <c:idx val="43"/>
            <c:invertIfNegative val="0"/>
            <c:bubble3D val="0"/>
            <c:extLst>
              <c:ext xmlns:c16="http://schemas.microsoft.com/office/drawing/2014/chart" uri="{C3380CC4-5D6E-409C-BE32-E72D297353CC}">
                <c16:uniqueId val="{0000001C-C095-4FE7-A098-F68B8B27A0BC}"/>
              </c:ext>
            </c:extLst>
          </c:dPt>
          <c:dLbls>
            <c:spPr>
              <a:noFill/>
              <a:ln w="25400">
                <a:noFill/>
              </a:ln>
            </c:spPr>
            <c:txPr>
              <a:bodyPr wrap="none" lIns="38100" tIns="19050" rIns="38100" bIns="19050" anchor="ctr">
                <a:spAutoFit/>
              </a:bodyPr>
              <a:lstStyle/>
              <a:p>
                <a:pPr>
                  <a:defRPr sz="900" b="1" i="0" u="none" strike="noStrike" baseline="0">
                    <a:solidFill>
                      <a:srgbClr val="000000"/>
                    </a:solidFill>
                    <a:latin typeface="Arial"/>
                    <a:ea typeface="Arial"/>
                    <a:cs typeface="Arial"/>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0"/>
              </c:ext>
            </c:extLst>
          </c:dLbls>
          <c:val>
            <c:numRef>
              <c:f>'Grafiki + dati'!$X$236:$X$272</c:f>
              <c:numCache>
                <c:formatCode>General</c:formatCode>
                <c:ptCount val="37"/>
                <c:pt idx="0" formatCode="0">
                  <c:v>47.55</c:v>
                </c:pt>
                <c:pt idx="2" formatCode="0">
                  <c:v>59.6</c:v>
                </c:pt>
                <c:pt idx="3" formatCode="0">
                  <c:v>42.35</c:v>
                </c:pt>
                <c:pt idx="4" formatCode="0">
                  <c:v>36.049999999999997</c:v>
                </c:pt>
                <c:pt idx="5" formatCode="0">
                  <c:v>58.350000000000016</c:v>
                </c:pt>
                <c:pt idx="6" formatCode="0">
                  <c:v>43.15</c:v>
                </c:pt>
                <c:pt idx="7" formatCode="0">
                  <c:v>25.900000000000002</c:v>
                </c:pt>
                <c:pt idx="8" formatCode="0">
                  <c:v>55.300000000000004</c:v>
                </c:pt>
                <c:pt idx="9" formatCode="0">
                  <c:v>57.8</c:v>
                </c:pt>
                <c:pt idx="10" formatCode="0">
                  <c:v>48.949999999999996</c:v>
                </c:pt>
                <c:pt idx="11" formatCode="0">
                  <c:v>49.95</c:v>
                </c:pt>
                <c:pt idx="12" formatCode="0">
                  <c:v>44.79999999999999</c:v>
                </c:pt>
                <c:pt idx="14" formatCode="0">
                  <c:v>51.7</c:v>
                </c:pt>
                <c:pt idx="15" formatCode="0">
                  <c:v>43.349999999999994</c:v>
                </c:pt>
                <c:pt idx="16" formatCode="0">
                  <c:v>43.349999999999994</c:v>
                </c:pt>
                <c:pt idx="17" formatCode="0">
                  <c:v>62.5</c:v>
                </c:pt>
                <c:pt idx="19" formatCode="0">
                  <c:v>52.150000000000006</c:v>
                </c:pt>
                <c:pt idx="20" formatCode="0">
                  <c:v>52.2</c:v>
                </c:pt>
                <c:pt idx="21" formatCode="0">
                  <c:v>46.1</c:v>
                </c:pt>
                <c:pt idx="22" formatCode="0">
                  <c:v>42.900000000000006</c:v>
                </c:pt>
                <c:pt idx="23" formatCode="0">
                  <c:v>27.650000000000006</c:v>
                </c:pt>
                <c:pt idx="25" formatCode="0">
                  <c:v>50.8</c:v>
                </c:pt>
                <c:pt idx="26" formatCode="0">
                  <c:v>53.6</c:v>
                </c:pt>
                <c:pt idx="27" formatCode="0">
                  <c:v>44.55</c:v>
                </c:pt>
                <c:pt idx="28" formatCode="0">
                  <c:v>48.050000000000004</c:v>
                </c:pt>
                <c:pt idx="29" formatCode="0">
                  <c:v>34.899999999999991</c:v>
                </c:pt>
                <c:pt idx="31" formatCode="0">
                  <c:v>45.800000000000004</c:v>
                </c:pt>
                <c:pt idx="32" formatCode="0">
                  <c:v>44.5</c:v>
                </c:pt>
                <c:pt idx="33" formatCode="0">
                  <c:v>68.400000000000006</c:v>
                </c:pt>
                <c:pt idx="34" formatCode="0">
                  <c:v>48.449999999999996</c:v>
                </c:pt>
                <c:pt idx="35" formatCode="0">
                  <c:v>52.95</c:v>
                </c:pt>
                <c:pt idx="36" formatCode="0">
                  <c:v>39.29999999999999</c:v>
                </c:pt>
              </c:numCache>
            </c:numRef>
          </c:val>
          <c:extLst>
            <c:ext xmlns:c16="http://schemas.microsoft.com/office/drawing/2014/chart" uri="{C3380CC4-5D6E-409C-BE32-E72D297353CC}">
              <c16:uniqueId val="{0000001D-C095-4FE7-A098-F68B8B27A0BC}"/>
            </c:ext>
          </c:extLst>
        </c:ser>
        <c:dLbls>
          <c:showLegendKey val="0"/>
          <c:showVal val="0"/>
          <c:showCatName val="0"/>
          <c:showSerName val="0"/>
          <c:showPercent val="0"/>
          <c:showBubbleSize val="0"/>
        </c:dLbls>
        <c:gapWidth val="30"/>
        <c:axId val="590051048"/>
        <c:axId val="1"/>
      </c:barChart>
      <c:catAx>
        <c:axId val="590051048"/>
        <c:scaling>
          <c:orientation val="maxMin"/>
        </c:scaling>
        <c:delete val="0"/>
        <c:axPos val="l"/>
        <c:majorTickMark val="none"/>
        <c:minorTickMark val="none"/>
        <c:tickLblPos val="none"/>
        <c:spPr>
          <a:ln w="3175">
            <a:solidFill>
              <a:srgbClr val="000000"/>
            </a:solidFill>
            <a:prstDash val="solid"/>
          </a:ln>
        </c:spPr>
        <c:crossAx val="1"/>
        <c:crosses val="autoZero"/>
        <c:auto val="1"/>
        <c:lblAlgn val="ctr"/>
        <c:lblOffset val="100"/>
        <c:tickLblSkip val="1"/>
        <c:tickMarkSkip val="1"/>
        <c:noMultiLvlLbl val="0"/>
      </c:catAx>
      <c:valAx>
        <c:axId val="1"/>
        <c:scaling>
          <c:orientation val="minMax"/>
          <c:max val="70"/>
          <c:min val="0"/>
        </c:scaling>
        <c:delete val="1"/>
        <c:axPos val="b"/>
        <c:numFmt formatCode="0" sourceLinked="0"/>
        <c:majorTickMark val="out"/>
        <c:minorTickMark val="none"/>
        <c:tickLblPos val="nextTo"/>
        <c:crossAx val="590051048"/>
        <c:crosses val="max"/>
        <c:crossBetween val="between"/>
        <c:majorUnit val="10"/>
      </c:valAx>
      <c:spPr>
        <a:noFill/>
        <a:ln w="25400">
          <a:noFill/>
        </a:ln>
      </c:spPr>
    </c:plotArea>
    <c:plotVisOnly val="1"/>
    <c:dispBlanksAs val="gap"/>
    <c:showDLblsOverMax val="0"/>
  </c:chart>
  <c:spPr>
    <a:noFill/>
    <a:ln w="6350">
      <a:noFill/>
    </a:ln>
  </c:spPr>
  <c:txPr>
    <a:bodyPr/>
    <a:lstStyle/>
    <a:p>
      <a:pPr>
        <a:defRPr sz="900" b="0" i="0" u="none" strike="noStrike" baseline="0">
          <a:solidFill>
            <a:srgbClr val="000000"/>
          </a:solidFill>
          <a:latin typeface="Arial"/>
          <a:ea typeface="Arial"/>
          <a:cs typeface="Arial"/>
        </a:defRPr>
      </a:pPr>
      <a:endParaRPr lang="lv-LV"/>
    </a:p>
  </c:txPr>
  <c:externalData r:id="rId2">
    <c:autoUpdate val="0"/>
  </c:externalData>
  <c:userShapes r:id="rId3"/>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27829754795353689"/>
          <c:y val="0.12790590491283615"/>
          <c:w val="0.69488994456207431"/>
          <c:h val="0.80636593119744548"/>
        </c:manualLayout>
      </c:layout>
      <c:barChart>
        <c:barDir val="bar"/>
        <c:grouping val="stacked"/>
        <c:varyColors val="0"/>
        <c:ser>
          <c:idx val="0"/>
          <c:order val="0"/>
          <c:tx>
            <c:strRef>
              <c:f>'Grafiki + dati'!$R$533</c:f>
              <c:strCache>
                <c:ptCount val="1"/>
                <c:pt idx="0">
                  <c:v>Ļoti nozīmīga</c:v>
                </c:pt>
              </c:strCache>
            </c:strRef>
          </c:tx>
          <c:spPr>
            <a:solidFill>
              <a:srgbClr val="307594"/>
            </a:solidFill>
            <a:ln w="25400">
              <a:noFill/>
            </a:ln>
          </c:spPr>
          <c:invertIfNegative val="0"/>
          <c:dLbls>
            <c:spPr>
              <a:noFill/>
              <a:ln>
                <a:noFill/>
              </a:ln>
              <a:effectLst/>
            </c:spPr>
            <c:txPr>
              <a:bodyPr wrap="square" lIns="38100" tIns="19050" rIns="38100" bIns="19050" anchor="ctr">
                <a:spAutoFit/>
              </a:bodyPr>
              <a:lstStyle/>
              <a:p>
                <a:pPr>
                  <a:defRPr sz="900" b="0">
                    <a:solidFill>
                      <a:schemeClr val="bg1"/>
                    </a:solidFill>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'Grafiki + dati'!$P$534:$Q$570</c:f>
              <c:multiLvlStrCache>
                <c:ptCount val="37"/>
                <c:lvl>
                  <c:pt idx="0">
                    <c:v>Visi respondenti</c:v>
                  </c:pt>
                  <c:pt idx="2">
                    <c:v>Būvniecība un būvmateriālu ražošana</c:v>
                  </c:pt>
                  <c:pt idx="3">
                    <c:v>IKT</c:v>
                  </c:pt>
                  <c:pt idx="4">
                    <c:v>Kokrūpniecība</c:v>
                  </c:pt>
                  <c:pt idx="5">
                    <c:v>Pārtikas rūpniecība</c:v>
                  </c:pt>
                  <c:pt idx="6">
                    <c:v>Mašīnbūve un metālapstrāde</c:v>
                  </c:pt>
                  <c:pt idx="7">
                    <c:v>Transports un loģistika**</c:v>
                  </c:pt>
                  <c:pt idx="8">
                    <c:v>Apģērba un tekstila rūpniecība</c:v>
                  </c:pt>
                  <c:pt idx="9">
                    <c:v>Elektronika un elektrotehnika**</c:v>
                  </c:pt>
                  <c:pt idx="10">
                    <c:v>Kultūras un radošās nozares</c:v>
                  </c:pt>
                  <c:pt idx="11">
                    <c:v>Ķīmija un farmācija**</c:v>
                  </c:pt>
                  <c:pt idx="12">
                    <c:v>Cita joma</c:v>
                  </c:pt>
                  <c:pt idx="14">
                    <c:v>1-9 darbinieki</c:v>
                  </c:pt>
                  <c:pt idx="15">
                    <c:v>10-49 darbinieki</c:v>
                  </c:pt>
                  <c:pt idx="16">
                    <c:v>50-249 darbinieki</c:v>
                  </c:pt>
                  <c:pt idx="17">
                    <c:v>250 un vairāk darbinieku**</c:v>
                  </c:pt>
                  <c:pt idx="19">
                    <c:v>1. kvintile (zemākais eksporta apjoms)</c:v>
                  </c:pt>
                  <c:pt idx="20">
                    <c:v>2. kvintile</c:v>
                  </c:pt>
                  <c:pt idx="21">
                    <c:v>3. kvintile</c:v>
                  </c:pt>
                  <c:pt idx="22">
                    <c:v>4. kvintile</c:v>
                  </c:pt>
                  <c:pt idx="23">
                    <c:v>5. kvintile (augstākais eksporta apjoms)</c:v>
                  </c:pt>
                  <c:pt idx="25">
                    <c:v>1. kvintile (zemākais apgrozījums)</c:v>
                  </c:pt>
                  <c:pt idx="26">
                    <c:v>2. kvintile</c:v>
                  </c:pt>
                  <c:pt idx="27">
                    <c:v>3. kvintile</c:v>
                  </c:pt>
                  <c:pt idx="28">
                    <c:v>4. kvintile</c:v>
                  </c:pt>
                  <c:pt idx="29">
                    <c:v>5. kvintile (augstākais apgrozījums)</c:v>
                  </c:pt>
                  <c:pt idx="31">
                    <c:v> Rīga</c:v>
                  </c:pt>
                  <c:pt idx="32">
                    <c:v> Pierīga</c:v>
                  </c:pt>
                  <c:pt idx="33">
                    <c:v> Vidzeme</c:v>
                  </c:pt>
                  <c:pt idx="34">
                    <c:v> Kurzeme</c:v>
                  </c:pt>
                  <c:pt idx="35">
                    <c:v> Zemgale</c:v>
                  </c:pt>
                  <c:pt idx="36">
                    <c:v> Latgale**</c:v>
                  </c:pt>
                </c:lvl>
                <c:lvl>
                  <c:pt idx="1">
                    <c:v> </c:v>
                  </c:pt>
                  <c:pt idx="2">
                    <c:v>Darbības joma</c:v>
                  </c:pt>
                  <c:pt idx="13">
                    <c:v> </c:v>
                  </c:pt>
                  <c:pt idx="14">
                    <c:v> </c:v>
                  </c:pt>
                  <c:pt idx="18">
                    <c:v> </c:v>
                  </c:pt>
                  <c:pt idx="19">
                    <c:v>Eksporta apjoms 2022. gadā</c:v>
                  </c:pt>
                  <c:pt idx="24">
                    <c:v> </c:v>
                  </c:pt>
                  <c:pt idx="25">
                    <c:v> </c:v>
                  </c:pt>
                  <c:pt idx="30">
                    <c:v> </c:v>
                  </c:pt>
                  <c:pt idx="31">
                    <c:v>Reģions</c:v>
                  </c:pt>
                </c:lvl>
              </c:multiLvlStrCache>
            </c:multiLvlStrRef>
          </c:cat>
          <c:val>
            <c:numRef>
              <c:f>'Grafiki + dati'!$R$534:$R$570</c:f>
              <c:numCache>
                <c:formatCode>General</c:formatCode>
                <c:ptCount val="37"/>
                <c:pt idx="0" formatCode="0">
                  <c:v>39.6</c:v>
                </c:pt>
                <c:pt idx="2" formatCode="0">
                  <c:v>44.1</c:v>
                </c:pt>
                <c:pt idx="3" formatCode="0">
                  <c:v>31.5</c:v>
                </c:pt>
                <c:pt idx="4" formatCode="0">
                  <c:v>33.299999999999997</c:v>
                </c:pt>
                <c:pt idx="5" formatCode="0">
                  <c:v>32.1</c:v>
                </c:pt>
                <c:pt idx="6" formatCode="0">
                  <c:v>31.8</c:v>
                </c:pt>
                <c:pt idx="7" formatCode="0">
                  <c:v>22.2</c:v>
                </c:pt>
                <c:pt idx="8" formatCode="0">
                  <c:v>51.1</c:v>
                </c:pt>
                <c:pt idx="9" formatCode="0">
                  <c:v>40.6</c:v>
                </c:pt>
                <c:pt idx="10" formatCode="0">
                  <c:v>43.5</c:v>
                </c:pt>
                <c:pt idx="11" formatCode="0">
                  <c:v>42.9</c:v>
                </c:pt>
                <c:pt idx="12" formatCode="0">
                  <c:v>47.6</c:v>
                </c:pt>
                <c:pt idx="14" formatCode="0">
                  <c:v>44</c:v>
                </c:pt>
                <c:pt idx="15" formatCode="0">
                  <c:v>35.700000000000003</c:v>
                </c:pt>
                <c:pt idx="16" formatCode="0">
                  <c:v>34.4</c:v>
                </c:pt>
                <c:pt idx="17" formatCode="0">
                  <c:v>50</c:v>
                </c:pt>
                <c:pt idx="19" formatCode="0">
                  <c:v>43.2</c:v>
                </c:pt>
                <c:pt idx="20" formatCode="0">
                  <c:v>42.2</c:v>
                </c:pt>
                <c:pt idx="21" formatCode="0">
                  <c:v>38.299999999999997</c:v>
                </c:pt>
                <c:pt idx="22" formatCode="0">
                  <c:v>35.299999999999997</c:v>
                </c:pt>
                <c:pt idx="23" formatCode="0">
                  <c:v>28.9</c:v>
                </c:pt>
                <c:pt idx="25" formatCode="0">
                  <c:v>50</c:v>
                </c:pt>
                <c:pt idx="26" formatCode="0">
                  <c:v>40.9</c:v>
                </c:pt>
                <c:pt idx="27" formatCode="0">
                  <c:v>36.4</c:v>
                </c:pt>
                <c:pt idx="28" formatCode="0">
                  <c:v>37</c:v>
                </c:pt>
                <c:pt idx="29" formatCode="0">
                  <c:v>31.7</c:v>
                </c:pt>
                <c:pt idx="31" formatCode="0">
                  <c:v>37.299999999999997</c:v>
                </c:pt>
                <c:pt idx="32" formatCode="0">
                  <c:v>40.1</c:v>
                </c:pt>
                <c:pt idx="33" formatCode="0">
                  <c:v>51</c:v>
                </c:pt>
                <c:pt idx="34" formatCode="0">
                  <c:v>45.9</c:v>
                </c:pt>
                <c:pt idx="35" formatCode="0">
                  <c:v>33.299999999999997</c:v>
                </c:pt>
                <c:pt idx="36" formatCode="0">
                  <c:v>46.4</c:v>
                </c:pt>
              </c:numCache>
            </c:numRef>
          </c:val>
          <c:extLst>
            <c:ext xmlns:c16="http://schemas.microsoft.com/office/drawing/2014/chart" uri="{C3380CC4-5D6E-409C-BE32-E72D297353CC}">
              <c16:uniqueId val="{00000000-5945-4035-9BB0-68EED70C6065}"/>
            </c:ext>
          </c:extLst>
        </c:ser>
        <c:ser>
          <c:idx val="3"/>
          <c:order val="1"/>
          <c:tx>
            <c:strRef>
              <c:f>'Grafiki + dati'!$S$533</c:f>
              <c:strCache>
                <c:ptCount val="1"/>
                <c:pt idx="0">
                  <c:v>Drīzāk nozīmīga</c:v>
                </c:pt>
              </c:strCache>
            </c:strRef>
          </c:tx>
          <c:spPr>
            <a:solidFill>
              <a:srgbClr val="BADAE8"/>
            </a:solidFill>
            <a:ln w="25400">
              <a:noFill/>
            </a:ln>
          </c:spPr>
          <c:invertIfNegative val="0"/>
          <c:dLbls>
            <c:dLbl>
              <c:idx val="12"/>
              <c:layout>
                <c:manualLayout>
                  <c:x val="8.938547486033465E-3"/>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5945-4035-9BB0-68EED70C6065}"/>
                </c:ext>
              </c:extLst>
            </c:dLbl>
            <c:spPr>
              <a:noFill/>
              <a:ln>
                <a:noFill/>
              </a:ln>
              <a:effectLst/>
            </c:spPr>
            <c:txPr>
              <a:bodyPr wrap="square" lIns="38100" tIns="19050" rIns="38100" bIns="19050" anchor="ctr">
                <a:spAutoFit/>
              </a:bodyPr>
              <a:lstStyle/>
              <a:p>
                <a:pPr>
                  <a:defRPr sz="900"/>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'Grafiki + dati'!$P$534:$Q$570</c:f>
              <c:multiLvlStrCache>
                <c:ptCount val="37"/>
                <c:lvl>
                  <c:pt idx="0">
                    <c:v>Visi respondenti</c:v>
                  </c:pt>
                  <c:pt idx="2">
                    <c:v>Būvniecība un būvmateriālu ražošana</c:v>
                  </c:pt>
                  <c:pt idx="3">
                    <c:v>IKT</c:v>
                  </c:pt>
                  <c:pt idx="4">
                    <c:v>Kokrūpniecība</c:v>
                  </c:pt>
                  <c:pt idx="5">
                    <c:v>Pārtikas rūpniecība</c:v>
                  </c:pt>
                  <c:pt idx="6">
                    <c:v>Mašīnbūve un metālapstrāde</c:v>
                  </c:pt>
                  <c:pt idx="7">
                    <c:v>Transports un loģistika**</c:v>
                  </c:pt>
                  <c:pt idx="8">
                    <c:v>Apģērba un tekstila rūpniecība</c:v>
                  </c:pt>
                  <c:pt idx="9">
                    <c:v>Elektronika un elektrotehnika**</c:v>
                  </c:pt>
                  <c:pt idx="10">
                    <c:v>Kultūras un radošās nozares</c:v>
                  </c:pt>
                  <c:pt idx="11">
                    <c:v>Ķīmija un farmācija**</c:v>
                  </c:pt>
                  <c:pt idx="12">
                    <c:v>Cita joma</c:v>
                  </c:pt>
                  <c:pt idx="14">
                    <c:v>1-9 darbinieki</c:v>
                  </c:pt>
                  <c:pt idx="15">
                    <c:v>10-49 darbinieki</c:v>
                  </c:pt>
                  <c:pt idx="16">
                    <c:v>50-249 darbinieki</c:v>
                  </c:pt>
                  <c:pt idx="17">
                    <c:v>250 un vairāk darbinieku**</c:v>
                  </c:pt>
                  <c:pt idx="19">
                    <c:v>1. kvintile (zemākais eksporta apjoms)</c:v>
                  </c:pt>
                  <c:pt idx="20">
                    <c:v>2. kvintile</c:v>
                  </c:pt>
                  <c:pt idx="21">
                    <c:v>3. kvintile</c:v>
                  </c:pt>
                  <c:pt idx="22">
                    <c:v>4. kvintile</c:v>
                  </c:pt>
                  <c:pt idx="23">
                    <c:v>5. kvintile (augstākais eksporta apjoms)</c:v>
                  </c:pt>
                  <c:pt idx="25">
                    <c:v>1. kvintile (zemākais apgrozījums)</c:v>
                  </c:pt>
                  <c:pt idx="26">
                    <c:v>2. kvintile</c:v>
                  </c:pt>
                  <c:pt idx="27">
                    <c:v>3. kvintile</c:v>
                  </c:pt>
                  <c:pt idx="28">
                    <c:v>4. kvintile</c:v>
                  </c:pt>
                  <c:pt idx="29">
                    <c:v>5. kvintile (augstākais apgrozījums)</c:v>
                  </c:pt>
                  <c:pt idx="31">
                    <c:v> Rīga</c:v>
                  </c:pt>
                  <c:pt idx="32">
                    <c:v> Pierīga</c:v>
                  </c:pt>
                  <c:pt idx="33">
                    <c:v> Vidzeme</c:v>
                  </c:pt>
                  <c:pt idx="34">
                    <c:v> Kurzeme</c:v>
                  </c:pt>
                  <c:pt idx="35">
                    <c:v> Zemgale</c:v>
                  </c:pt>
                  <c:pt idx="36">
                    <c:v> Latgale**</c:v>
                  </c:pt>
                </c:lvl>
                <c:lvl>
                  <c:pt idx="1">
                    <c:v> </c:v>
                  </c:pt>
                  <c:pt idx="2">
                    <c:v>Darbības joma</c:v>
                  </c:pt>
                  <c:pt idx="13">
                    <c:v> </c:v>
                  </c:pt>
                  <c:pt idx="14">
                    <c:v> </c:v>
                  </c:pt>
                  <c:pt idx="18">
                    <c:v> </c:v>
                  </c:pt>
                  <c:pt idx="19">
                    <c:v>Eksporta apjoms 2022. gadā</c:v>
                  </c:pt>
                  <c:pt idx="24">
                    <c:v> </c:v>
                  </c:pt>
                  <c:pt idx="25">
                    <c:v> </c:v>
                  </c:pt>
                  <c:pt idx="30">
                    <c:v> </c:v>
                  </c:pt>
                  <c:pt idx="31">
                    <c:v>Reģions</c:v>
                  </c:pt>
                </c:lvl>
              </c:multiLvlStrCache>
            </c:multiLvlStrRef>
          </c:cat>
          <c:val>
            <c:numRef>
              <c:f>'Grafiki + dati'!$S$534:$S$570</c:f>
              <c:numCache>
                <c:formatCode>General</c:formatCode>
                <c:ptCount val="37"/>
                <c:pt idx="0" formatCode="0">
                  <c:v>34</c:v>
                </c:pt>
                <c:pt idx="2" formatCode="0">
                  <c:v>29.4</c:v>
                </c:pt>
                <c:pt idx="3" formatCode="0">
                  <c:v>32.6</c:v>
                </c:pt>
                <c:pt idx="4" formatCode="0">
                  <c:v>31.5</c:v>
                </c:pt>
                <c:pt idx="5" formatCode="0">
                  <c:v>41</c:v>
                </c:pt>
                <c:pt idx="6" formatCode="0">
                  <c:v>40.9</c:v>
                </c:pt>
                <c:pt idx="7" formatCode="0">
                  <c:v>48.1</c:v>
                </c:pt>
                <c:pt idx="8" formatCode="0">
                  <c:v>34</c:v>
                </c:pt>
                <c:pt idx="9" formatCode="0">
                  <c:v>31.3</c:v>
                </c:pt>
                <c:pt idx="10" formatCode="0">
                  <c:v>28.3</c:v>
                </c:pt>
                <c:pt idx="11" formatCode="0">
                  <c:v>25</c:v>
                </c:pt>
                <c:pt idx="12" formatCode="0">
                  <c:v>33</c:v>
                </c:pt>
                <c:pt idx="14" formatCode="0">
                  <c:v>30.6</c:v>
                </c:pt>
                <c:pt idx="15" formatCode="0">
                  <c:v>37</c:v>
                </c:pt>
                <c:pt idx="16" formatCode="0">
                  <c:v>39.1</c:v>
                </c:pt>
                <c:pt idx="19" formatCode="0">
                  <c:v>35.6</c:v>
                </c:pt>
                <c:pt idx="20" formatCode="0">
                  <c:v>40.5</c:v>
                </c:pt>
                <c:pt idx="21" formatCode="0">
                  <c:v>30.4</c:v>
                </c:pt>
                <c:pt idx="22" formatCode="0">
                  <c:v>41.2</c:v>
                </c:pt>
                <c:pt idx="23" formatCode="0">
                  <c:v>38.6</c:v>
                </c:pt>
                <c:pt idx="25" formatCode="0">
                  <c:v>26.7</c:v>
                </c:pt>
                <c:pt idx="26" formatCode="0">
                  <c:v>37</c:v>
                </c:pt>
                <c:pt idx="27" formatCode="0">
                  <c:v>35.700000000000003</c:v>
                </c:pt>
                <c:pt idx="28" formatCode="0">
                  <c:v>40.200000000000003</c:v>
                </c:pt>
                <c:pt idx="29" formatCode="0">
                  <c:v>33.299999999999997</c:v>
                </c:pt>
                <c:pt idx="31" formatCode="0">
                  <c:v>32.9</c:v>
                </c:pt>
                <c:pt idx="32" formatCode="0">
                  <c:v>33.1</c:v>
                </c:pt>
                <c:pt idx="33" formatCode="0">
                  <c:v>40.799999999999997</c:v>
                </c:pt>
                <c:pt idx="34" formatCode="0">
                  <c:v>32.799999999999997</c:v>
                </c:pt>
                <c:pt idx="35" formatCode="0">
                  <c:v>39.200000000000003</c:v>
                </c:pt>
                <c:pt idx="36" formatCode="0">
                  <c:v>35.700000000000003</c:v>
                </c:pt>
              </c:numCache>
            </c:numRef>
          </c:val>
          <c:extLst>
            <c:ext xmlns:c16="http://schemas.microsoft.com/office/drawing/2014/chart" uri="{C3380CC4-5D6E-409C-BE32-E72D297353CC}">
              <c16:uniqueId val="{00000002-5945-4035-9BB0-68EED70C6065}"/>
            </c:ext>
          </c:extLst>
        </c:ser>
        <c:ser>
          <c:idx val="4"/>
          <c:order val="2"/>
          <c:tx>
            <c:strRef>
              <c:f>'Grafiki + dati'!$V$533</c:f>
              <c:strCache>
                <c:ptCount val="1"/>
                <c:pt idx="0">
                  <c:v>Grūti pateikt</c:v>
                </c:pt>
              </c:strCache>
            </c:strRef>
          </c:tx>
          <c:spPr>
            <a:solidFill>
              <a:sysClr val="window" lastClr="FFFFFF">
                <a:lumMod val="75000"/>
              </a:sysClr>
            </a:solidFill>
          </c:spPr>
          <c:invertIfNegative val="0"/>
          <c:dLbls>
            <c:spPr>
              <a:noFill/>
              <a:ln>
                <a:noFill/>
              </a:ln>
              <a:effectLst/>
            </c:spPr>
            <c:txPr>
              <a:bodyPr wrap="square" lIns="38100" tIns="19050" rIns="38100" bIns="19050" anchor="ctr">
                <a:spAutoFit/>
              </a:bodyPr>
              <a:lstStyle/>
              <a:p>
                <a:pPr>
                  <a:defRPr sz="900"/>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'Grafiki + dati'!$P$534:$Q$570</c:f>
              <c:multiLvlStrCache>
                <c:ptCount val="37"/>
                <c:lvl>
                  <c:pt idx="0">
                    <c:v>Visi respondenti</c:v>
                  </c:pt>
                  <c:pt idx="2">
                    <c:v>Būvniecība un būvmateriālu ražošana</c:v>
                  </c:pt>
                  <c:pt idx="3">
                    <c:v>IKT</c:v>
                  </c:pt>
                  <c:pt idx="4">
                    <c:v>Kokrūpniecība</c:v>
                  </c:pt>
                  <c:pt idx="5">
                    <c:v>Pārtikas rūpniecība</c:v>
                  </c:pt>
                  <c:pt idx="6">
                    <c:v>Mašīnbūve un metālapstrāde</c:v>
                  </c:pt>
                  <c:pt idx="7">
                    <c:v>Transports un loģistika**</c:v>
                  </c:pt>
                  <c:pt idx="8">
                    <c:v>Apģērba un tekstila rūpniecība</c:v>
                  </c:pt>
                  <c:pt idx="9">
                    <c:v>Elektronika un elektrotehnika**</c:v>
                  </c:pt>
                  <c:pt idx="10">
                    <c:v>Kultūras un radošās nozares</c:v>
                  </c:pt>
                  <c:pt idx="11">
                    <c:v>Ķīmija un farmācija**</c:v>
                  </c:pt>
                  <c:pt idx="12">
                    <c:v>Cita joma</c:v>
                  </c:pt>
                  <c:pt idx="14">
                    <c:v>1-9 darbinieki</c:v>
                  </c:pt>
                  <c:pt idx="15">
                    <c:v>10-49 darbinieki</c:v>
                  </c:pt>
                  <c:pt idx="16">
                    <c:v>50-249 darbinieki</c:v>
                  </c:pt>
                  <c:pt idx="17">
                    <c:v>250 un vairāk darbinieku**</c:v>
                  </c:pt>
                  <c:pt idx="19">
                    <c:v>1. kvintile (zemākais eksporta apjoms)</c:v>
                  </c:pt>
                  <c:pt idx="20">
                    <c:v>2. kvintile</c:v>
                  </c:pt>
                  <c:pt idx="21">
                    <c:v>3. kvintile</c:v>
                  </c:pt>
                  <c:pt idx="22">
                    <c:v>4. kvintile</c:v>
                  </c:pt>
                  <c:pt idx="23">
                    <c:v>5. kvintile (augstākais eksporta apjoms)</c:v>
                  </c:pt>
                  <c:pt idx="25">
                    <c:v>1. kvintile (zemākais apgrozījums)</c:v>
                  </c:pt>
                  <c:pt idx="26">
                    <c:v>2. kvintile</c:v>
                  </c:pt>
                  <c:pt idx="27">
                    <c:v>3. kvintile</c:v>
                  </c:pt>
                  <c:pt idx="28">
                    <c:v>4. kvintile</c:v>
                  </c:pt>
                  <c:pt idx="29">
                    <c:v>5. kvintile (augstākais apgrozījums)</c:v>
                  </c:pt>
                  <c:pt idx="31">
                    <c:v> Rīga</c:v>
                  </c:pt>
                  <c:pt idx="32">
                    <c:v> Pierīga</c:v>
                  </c:pt>
                  <c:pt idx="33">
                    <c:v> Vidzeme</c:v>
                  </c:pt>
                  <c:pt idx="34">
                    <c:v> Kurzeme</c:v>
                  </c:pt>
                  <c:pt idx="35">
                    <c:v> Zemgale</c:v>
                  </c:pt>
                  <c:pt idx="36">
                    <c:v> Latgale**</c:v>
                  </c:pt>
                </c:lvl>
                <c:lvl>
                  <c:pt idx="1">
                    <c:v> </c:v>
                  </c:pt>
                  <c:pt idx="2">
                    <c:v>Darbības joma</c:v>
                  </c:pt>
                  <c:pt idx="13">
                    <c:v> </c:v>
                  </c:pt>
                  <c:pt idx="14">
                    <c:v> </c:v>
                  </c:pt>
                  <c:pt idx="18">
                    <c:v> </c:v>
                  </c:pt>
                  <c:pt idx="19">
                    <c:v>Eksporta apjoms 2022. gadā</c:v>
                  </c:pt>
                  <c:pt idx="24">
                    <c:v> </c:v>
                  </c:pt>
                  <c:pt idx="25">
                    <c:v> </c:v>
                  </c:pt>
                  <c:pt idx="30">
                    <c:v> </c:v>
                  </c:pt>
                  <c:pt idx="31">
                    <c:v>Reģions</c:v>
                  </c:pt>
                </c:lvl>
              </c:multiLvlStrCache>
            </c:multiLvlStrRef>
          </c:cat>
          <c:val>
            <c:numRef>
              <c:f>'Grafiki + dati'!$V$534:$V$570</c:f>
              <c:numCache>
                <c:formatCode>General</c:formatCode>
                <c:ptCount val="37"/>
                <c:pt idx="0" formatCode="0">
                  <c:v>4.8</c:v>
                </c:pt>
                <c:pt idx="2" formatCode="0">
                  <c:v>4.4000000000000004</c:v>
                </c:pt>
                <c:pt idx="3" formatCode="0">
                  <c:v>6.5</c:v>
                </c:pt>
                <c:pt idx="4" formatCode="0">
                  <c:v>9.3000000000000007</c:v>
                </c:pt>
                <c:pt idx="5" formatCode="0">
                  <c:v>3.8</c:v>
                </c:pt>
                <c:pt idx="6" formatCode="0">
                  <c:v>6.1</c:v>
                </c:pt>
                <c:pt idx="7" formatCode="0">
                  <c:v>3.7</c:v>
                </c:pt>
                <c:pt idx="9" formatCode="0">
                  <c:v>3.1</c:v>
                </c:pt>
                <c:pt idx="10" formatCode="0">
                  <c:v>4.3</c:v>
                </c:pt>
                <c:pt idx="11" formatCode="0">
                  <c:v>7.1</c:v>
                </c:pt>
                <c:pt idx="12" formatCode="0">
                  <c:v>4.2</c:v>
                </c:pt>
                <c:pt idx="14" formatCode="0">
                  <c:v>3.9</c:v>
                </c:pt>
                <c:pt idx="15" formatCode="0">
                  <c:v>5</c:v>
                </c:pt>
                <c:pt idx="16" formatCode="0">
                  <c:v>6.3</c:v>
                </c:pt>
                <c:pt idx="17" formatCode="0">
                  <c:v>25</c:v>
                </c:pt>
                <c:pt idx="19" formatCode="0">
                  <c:v>5.0999999999999996</c:v>
                </c:pt>
                <c:pt idx="20" formatCode="0">
                  <c:v>0.9</c:v>
                </c:pt>
                <c:pt idx="21" formatCode="0">
                  <c:v>3.5</c:v>
                </c:pt>
                <c:pt idx="22" formatCode="0">
                  <c:v>5.9</c:v>
                </c:pt>
                <c:pt idx="23" formatCode="0">
                  <c:v>6.1</c:v>
                </c:pt>
                <c:pt idx="25" formatCode="0">
                  <c:v>3.3</c:v>
                </c:pt>
                <c:pt idx="26" formatCode="0">
                  <c:v>3.1</c:v>
                </c:pt>
                <c:pt idx="27" formatCode="0">
                  <c:v>3.1</c:v>
                </c:pt>
                <c:pt idx="28" formatCode="0">
                  <c:v>4.7</c:v>
                </c:pt>
                <c:pt idx="29" formatCode="0">
                  <c:v>6.5</c:v>
                </c:pt>
                <c:pt idx="31" formatCode="0">
                  <c:v>4.7</c:v>
                </c:pt>
                <c:pt idx="32" formatCode="0">
                  <c:v>7</c:v>
                </c:pt>
                <c:pt idx="34" formatCode="0">
                  <c:v>4.9000000000000004</c:v>
                </c:pt>
                <c:pt idx="35" formatCode="0">
                  <c:v>3.9</c:v>
                </c:pt>
                <c:pt idx="36" formatCode="0">
                  <c:v>3.6</c:v>
                </c:pt>
              </c:numCache>
            </c:numRef>
          </c:val>
          <c:extLst>
            <c:ext xmlns:c16="http://schemas.microsoft.com/office/drawing/2014/chart" uri="{C3380CC4-5D6E-409C-BE32-E72D297353CC}">
              <c16:uniqueId val="{00000003-5945-4035-9BB0-68EED70C6065}"/>
            </c:ext>
          </c:extLst>
        </c:ser>
        <c:ser>
          <c:idx val="1"/>
          <c:order val="3"/>
          <c:tx>
            <c:strRef>
              <c:f>'Grafiki + dati'!$T$533</c:f>
              <c:strCache>
                <c:ptCount val="1"/>
                <c:pt idx="0">
                  <c:v>Drīzāk nav nozīmīga</c:v>
                </c:pt>
              </c:strCache>
            </c:strRef>
          </c:tx>
          <c:spPr>
            <a:solidFill>
              <a:srgbClr val="F29C9C"/>
            </a:solidFill>
            <a:ln w="25400">
              <a:noFill/>
            </a:ln>
          </c:spPr>
          <c:invertIfNegative val="0"/>
          <c:dLbls>
            <c:spPr>
              <a:noFill/>
              <a:ln w="25400">
                <a:noFill/>
              </a:ln>
            </c:spPr>
            <c:txPr>
              <a:bodyPr wrap="square" lIns="38100" tIns="19050" rIns="38100" bIns="19050" anchor="ctr">
                <a:spAutoFit/>
              </a:bodyPr>
              <a:lstStyle/>
              <a:p>
                <a:pPr>
                  <a:defRPr sz="900" b="0" i="0" u="none" strike="noStrike" baseline="0">
                    <a:solidFill>
                      <a:schemeClr val="tx1"/>
                    </a:solidFill>
                    <a:latin typeface="Arial"/>
                    <a:ea typeface="Arial"/>
                    <a:cs typeface="Arial"/>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'Grafiki + dati'!$P$534:$Q$570</c:f>
              <c:multiLvlStrCache>
                <c:ptCount val="37"/>
                <c:lvl>
                  <c:pt idx="0">
                    <c:v>Visi respondenti</c:v>
                  </c:pt>
                  <c:pt idx="2">
                    <c:v>Būvniecība un būvmateriālu ražošana</c:v>
                  </c:pt>
                  <c:pt idx="3">
                    <c:v>IKT</c:v>
                  </c:pt>
                  <c:pt idx="4">
                    <c:v>Kokrūpniecība</c:v>
                  </c:pt>
                  <c:pt idx="5">
                    <c:v>Pārtikas rūpniecība</c:v>
                  </c:pt>
                  <c:pt idx="6">
                    <c:v>Mašīnbūve un metālapstrāde</c:v>
                  </c:pt>
                  <c:pt idx="7">
                    <c:v>Transports un loģistika**</c:v>
                  </c:pt>
                  <c:pt idx="8">
                    <c:v>Apģērba un tekstila rūpniecība</c:v>
                  </c:pt>
                  <c:pt idx="9">
                    <c:v>Elektronika un elektrotehnika**</c:v>
                  </c:pt>
                  <c:pt idx="10">
                    <c:v>Kultūras un radošās nozares</c:v>
                  </c:pt>
                  <c:pt idx="11">
                    <c:v>Ķīmija un farmācija**</c:v>
                  </c:pt>
                  <c:pt idx="12">
                    <c:v>Cita joma</c:v>
                  </c:pt>
                  <c:pt idx="14">
                    <c:v>1-9 darbinieki</c:v>
                  </c:pt>
                  <c:pt idx="15">
                    <c:v>10-49 darbinieki</c:v>
                  </c:pt>
                  <c:pt idx="16">
                    <c:v>50-249 darbinieki</c:v>
                  </c:pt>
                  <c:pt idx="17">
                    <c:v>250 un vairāk darbinieku**</c:v>
                  </c:pt>
                  <c:pt idx="19">
                    <c:v>1. kvintile (zemākais eksporta apjoms)</c:v>
                  </c:pt>
                  <c:pt idx="20">
                    <c:v>2. kvintile</c:v>
                  </c:pt>
                  <c:pt idx="21">
                    <c:v>3. kvintile</c:v>
                  </c:pt>
                  <c:pt idx="22">
                    <c:v>4. kvintile</c:v>
                  </c:pt>
                  <c:pt idx="23">
                    <c:v>5. kvintile (augstākais eksporta apjoms)</c:v>
                  </c:pt>
                  <c:pt idx="25">
                    <c:v>1. kvintile (zemākais apgrozījums)</c:v>
                  </c:pt>
                  <c:pt idx="26">
                    <c:v>2. kvintile</c:v>
                  </c:pt>
                  <c:pt idx="27">
                    <c:v>3. kvintile</c:v>
                  </c:pt>
                  <c:pt idx="28">
                    <c:v>4. kvintile</c:v>
                  </c:pt>
                  <c:pt idx="29">
                    <c:v>5. kvintile (augstākais apgrozījums)</c:v>
                  </c:pt>
                  <c:pt idx="31">
                    <c:v> Rīga</c:v>
                  </c:pt>
                  <c:pt idx="32">
                    <c:v> Pierīga</c:v>
                  </c:pt>
                  <c:pt idx="33">
                    <c:v> Vidzeme</c:v>
                  </c:pt>
                  <c:pt idx="34">
                    <c:v> Kurzeme</c:v>
                  </c:pt>
                  <c:pt idx="35">
                    <c:v> Zemgale</c:v>
                  </c:pt>
                  <c:pt idx="36">
                    <c:v> Latgale**</c:v>
                  </c:pt>
                </c:lvl>
                <c:lvl>
                  <c:pt idx="1">
                    <c:v> </c:v>
                  </c:pt>
                  <c:pt idx="2">
                    <c:v>Darbības joma</c:v>
                  </c:pt>
                  <c:pt idx="13">
                    <c:v> </c:v>
                  </c:pt>
                  <c:pt idx="14">
                    <c:v> </c:v>
                  </c:pt>
                  <c:pt idx="18">
                    <c:v> </c:v>
                  </c:pt>
                  <c:pt idx="19">
                    <c:v>Eksporta apjoms 2022. gadā</c:v>
                  </c:pt>
                  <c:pt idx="24">
                    <c:v> </c:v>
                  </c:pt>
                  <c:pt idx="25">
                    <c:v> </c:v>
                  </c:pt>
                  <c:pt idx="30">
                    <c:v> </c:v>
                  </c:pt>
                  <c:pt idx="31">
                    <c:v>Reģions</c:v>
                  </c:pt>
                </c:lvl>
              </c:multiLvlStrCache>
            </c:multiLvlStrRef>
          </c:cat>
          <c:val>
            <c:numRef>
              <c:f>'Grafiki + dati'!$T$534:$T$570</c:f>
              <c:numCache>
                <c:formatCode>General</c:formatCode>
                <c:ptCount val="37"/>
                <c:pt idx="0" formatCode="0">
                  <c:v>15.4</c:v>
                </c:pt>
                <c:pt idx="2" formatCode="0">
                  <c:v>20.6</c:v>
                </c:pt>
                <c:pt idx="3" formatCode="0">
                  <c:v>17.399999999999999</c:v>
                </c:pt>
                <c:pt idx="4" formatCode="0">
                  <c:v>14.8</c:v>
                </c:pt>
                <c:pt idx="5" formatCode="0">
                  <c:v>17.899999999999999</c:v>
                </c:pt>
                <c:pt idx="6" formatCode="0">
                  <c:v>18.2</c:v>
                </c:pt>
                <c:pt idx="7" formatCode="0">
                  <c:v>14.8</c:v>
                </c:pt>
                <c:pt idx="8" formatCode="0">
                  <c:v>12.8</c:v>
                </c:pt>
                <c:pt idx="9" formatCode="0">
                  <c:v>12.5</c:v>
                </c:pt>
                <c:pt idx="10" formatCode="0">
                  <c:v>17.399999999999999</c:v>
                </c:pt>
                <c:pt idx="11" formatCode="0">
                  <c:v>25</c:v>
                </c:pt>
                <c:pt idx="12" formatCode="0">
                  <c:v>9.9</c:v>
                </c:pt>
                <c:pt idx="14" formatCode="0">
                  <c:v>14.8</c:v>
                </c:pt>
                <c:pt idx="15" formatCode="0">
                  <c:v>16.8</c:v>
                </c:pt>
                <c:pt idx="16" formatCode="0">
                  <c:v>14.1</c:v>
                </c:pt>
                <c:pt idx="17" formatCode="0">
                  <c:v>25</c:v>
                </c:pt>
                <c:pt idx="19" formatCode="0">
                  <c:v>11.9</c:v>
                </c:pt>
                <c:pt idx="20" formatCode="0">
                  <c:v>12.9</c:v>
                </c:pt>
                <c:pt idx="21" formatCode="0">
                  <c:v>21.7</c:v>
                </c:pt>
                <c:pt idx="22" formatCode="0">
                  <c:v>12.6</c:v>
                </c:pt>
                <c:pt idx="23" formatCode="0">
                  <c:v>16.7</c:v>
                </c:pt>
                <c:pt idx="25" formatCode="0">
                  <c:v>14.2</c:v>
                </c:pt>
                <c:pt idx="26" formatCode="0">
                  <c:v>13.4</c:v>
                </c:pt>
                <c:pt idx="27" formatCode="0">
                  <c:v>19.399999999999999</c:v>
                </c:pt>
                <c:pt idx="28" formatCode="0">
                  <c:v>12.6</c:v>
                </c:pt>
                <c:pt idx="29" formatCode="0">
                  <c:v>20.3</c:v>
                </c:pt>
                <c:pt idx="31" formatCode="0">
                  <c:v>17.5</c:v>
                </c:pt>
                <c:pt idx="32" formatCode="0">
                  <c:v>14</c:v>
                </c:pt>
                <c:pt idx="33" formatCode="0">
                  <c:v>6.1</c:v>
                </c:pt>
                <c:pt idx="34" formatCode="0">
                  <c:v>14.8</c:v>
                </c:pt>
                <c:pt idx="35" formatCode="0">
                  <c:v>15.7</c:v>
                </c:pt>
                <c:pt idx="36" formatCode="0">
                  <c:v>10.7</c:v>
                </c:pt>
              </c:numCache>
            </c:numRef>
          </c:val>
          <c:extLst>
            <c:ext xmlns:c16="http://schemas.microsoft.com/office/drawing/2014/chart" uri="{C3380CC4-5D6E-409C-BE32-E72D297353CC}">
              <c16:uniqueId val="{00000004-5945-4035-9BB0-68EED70C6065}"/>
            </c:ext>
          </c:extLst>
        </c:ser>
        <c:ser>
          <c:idx val="2"/>
          <c:order val="4"/>
          <c:tx>
            <c:strRef>
              <c:f>'Grafiki + dati'!$U$533</c:f>
              <c:strCache>
                <c:ptCount val="1"/>
                <c:pt idx="0">
                  <c:v>Nemaz nav nozīmīga</c:v>
                </c:pt>
              </c:strCache>
            </c:strRef>
          </c:tx>
          <c:spPr>
            <a:solidFill>
              <a:srgbClr val="A21616"/>
            </a:solidFill>
          </c:spPr>
          <c:invertIfNegative val="0"/>
          <c:dLbls>
            <c:spPr>
              <a:noFill/>
              <a:ln>
                <a:noFill/>
              </a:ln>
              <a:effectLst/>
            </c:spPr>
            <c:txPr>
              <a:bodyPr wrap="square" lIns="38100" tIns="19050" rIns="38100" bIns="19050" anchor="ctr">
                <a:spAutoFit/>
              </a:bodyPr>
              <a:lstStyle/>
              <a:p>
                <a:pPr>
                  <a:defRPr sz="900">
                    <a:solidFill>
                      <a:schemeClr val="bg1"/>
                    </a:solidFill>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'Grafiki + dati'!$P$534:$Q$570</c:f>
              <c:multiLvlStrCache>
                <c:ptCount val="37"/>
                <c:lvl>
                  <c:pt idx="0">
                    <c:v>Visi respondenti</c:v>
                  </c:pt>
                  <c:pt idx="2">
                    <c:v>Būvniecība un būvmateriālu ražošana</c:v>
                  </c:pt>
                  <c:pt idx="3">
                    <c:v>IKT</c:v>
                  </c:pt>
                  <c:pt idx="4">
                    <c:v>Kokrūpniecība</c:v>
                  </c:pt>
                  <c:pt idx="5">
                    <c:v>Pārtikas rūpniecība</c:v>
                  </c:pt>
                  <c:pt idx="6">
                    <c:v>Mašīnbūve un metālapstrāde</c:v>
                  </c:pt>
                  <c:pt idx="7">
                    <c:v>Transports un loģistika**</c:v>
                  </c:pt>
                  <c:pt idx="8">
                    <c:v>Apģērba un tekstila rūpniecība</c:v>
                  </c:pt>
                  <c:pt idx="9">
                    <c:v>Elektronika un elektrotehnika**</c:v>
                  </c:pt>
                  <c:pt idx="10">
                    <c:v>Kultūras un radošās nozares</c:v>
                  </c:pt>
                  <c:pt idx="11">
                    <c:v>Ķīmija un farmācija**</c:v>
                  </c:pt>
                  <c:pt idx="12">
                    <c:v>Cita joma</c:v>
                  </c:pt>
                  <c:pt idx="14">
                    <c:v>1-9 darbinieki</c:v>
                  </c:pt>
                  <c:pt idx="15">
                    <c:v>10-49 darbinieki</c:v>
                  </c:pt>
                  <c:pt idx="16">
                    <c:v>50-249 darbinieki</c:v>
                  </c:pt>
                  <c:pt idx="17">
                    <c:v>250 un vairāk darbinieku**</c:v>
                  </c:pt>
                  <c:pt idx="19">
                    <c:v>1. kvintile (zemākais eksporta apjoms)</c:v>
                  </c:pt>
                  <c:pt idx="20">
                    <c:v>2. kvintile</c:v>
                  </c:pt>
                  <c:pt idx="21">
                    <c:v>3. kvintile</c:v>
                  </c:pt>
                  <c:pt idx="22">
                    <c:v>4. kvintile</c:v>
                  </c:pt>
                  <c:pt idx="23">
                    <c:v>5. kvintile (augstākais eksporta apjoms)</c:v>
                  </c:pt>
                  <c:pt idx="25">
                    <c:v>1. kvintile (zemākais apgrozījums)</c:v>
                  </c:pt>
                  <c:pt idx="26">
                    <c:v>2. kvintile</c:v>
                  </c:pt>
                  <c:pt idx="27">
                    <c:v>3. kvintile</c:v>
                  </c:pt>
                  <c:pt idx="28">
                    <c:v>4. kvintile</c:v>
                  </c:pt>
                  <c:pt idx="29">
                    <c:v>5. kvintile (augstākais apgrozījums)</c:v>
                  </c:pt>
                  <c:pt idx="31">
                    <c:v> Rīga</c:v>
                  </c:pt>
                  <c:pt idx="32">
                    <c:v> Pierīga</c:v>
                  </c:pt>
                  <c:pt idx="33">
                    <c:v> Vidzeme</c:v>
                  </c:pt>
                  <c:pt idx="34">
                    <c:v> Kurzeme</c:v>
                  </c:pt>
                  <c:pt idx="35">
                    <c:v> Zemgale</c:v>
                  </c:pt>
                  <c:pt idx="36">
                    <c:v> Latgale**</c:v>
                  </c:pt>
                </c:lvl>
                <c:lvl>
                  <c:pt idx="1">
                    <c:v> </c:v>
                  </c:pt>
                  <c:pt idx="2">
                    <c:v>Darbības joma</c:v>
                  </c:pt>
                  <c:pt idx="13">
                    <c:v> </c:v>
                  </c:pt>
                  <c:pt idx="14">
                    <c:v> </c:v>
                  </c:pt>
                  <c:pt idx="18">
                    <c:v> </c:v>
                  </c:pt>
                  <c:pt idx="19">
                    <c:v>Eksporta apjoms 2022. gadā</c:v>
                  </c:pt>
                  <c:pt idx="24">
                    <c:v> </c:v>
                  </c:pt>
                  <c:pt idx="25">
                    <c:v> </c:v>
                  </c:pt>
                  <c:pt idx="30">
                    <c:v> </c:v>
                  </c:pt>
                  <c:pt idx="31">
                    <c:v>Reģions</c:v>
                  </c:pt>
                </c:lvl>
              </c:multiLvlStrCache>
            </c:multiLvlStrRef>
          </c:cat>
          <c:val>
            <c:numRef>
              <c:f>'Grafiki + dati'!$U$534:$U$570</c:f>
              <c:numCache>
                <c:formatCode>General</c:formatCode>
                <c:ptCount val="37"/>
                <c:pt idx="0" formatCode="0">
                  <c:v>6.2</c:v>
                </c:pt>
                <c:pt idx="2" formatCode="0">
                  <c:v>1.5</c:v>
                </c:pt>
                <c:pt idx="3" formatCode="0">
                  <c:v>12</c:v>
                </c:pt>
                <c:pt idx="4" formatCode="0">
                  <c:v>11.1</c:v>
                </c:pt>
                <c:pt idx="5" formatCode="0">
                  <c:v>5.0999999999999996</c:v>
                </c:pt>
                <c:pt idx="6" formatCode="0">
                  <c:v>3</c:v>
                </c:pt>
                <c:pt idx="7" formatCode="0">
                  <c:v>11.1</c:v>
                </c:pt>
                <c:pt idx="8" formatCode="0">
                  <c:v>2.1</c:v>
                </c:pt>
                <c:pt idx="9" formatCode="0">
                  <c:v>12.5</c:v>
                </c:pt>
                <c:pt idx="10" formatCode="0">
                  <c:v>6.5</c:v>
                </c:pt>
                <c:pt idx="12" formatCode="0">
                  <c:v>5.2</c:v>
                </c:pt>
                <c:pt idx="14" formatCode="0">
                  <c:v>6.7</c:v>
                </c:pt>
                <c:pt idx="15" formatCode="0">
                  <c:v>5.5</c:v>
                </c:pt>
                <c:pt idx="16" formatCode="0">
                  <c:v>6.3</c:v>
                </c:pt>
                <c:pt idx="19" formatCode="0">
                  <c:v>4.2</c:v>
                </c:pt>
                <c:pt idx="20" formatCode="0">
                  <c:v>3.4</c:v>
                </c:pt>
                <c:pt idx="21" formatCode="0">
                  <c:v>6.1</c:v>
                </c:pt>
                <c:pt idx="22" formatCode="0">
                  <c:v>5</c:v>
                </c:pt>
                <c:pt idx="23" formatCode="0">
                  <c:v>9.6</c:v>
                </c:pt>
                <c:pt idx="25" formatCode="0">
                  <c:v>5.8</c:v>
                </c:pt>
                <c:pt idx="26" formatCode="0">
                  <c:v>5.5</c:v>
                </c:pt>
                <c:pt idx="27" formatCode="0">
                  <c:v>5.4</c:v>
                </c:pt>
                <c:pt idx="28" formatCode="0">
                  <c:v>5.5</c:v>
                </c:pt>
                <c:pt idx="29" formatCode="0">
                  <c:v>8.1</c:v>
                </c:pt>
                <c:pt idx="31" formatCode="0">
                  <c:v>7.6</c:v>
                </c:pt>
                <c:pt idx="32" formatCode="0">
                  <c:v>5.7</c:v>
                </c:pt>
                <c:pt idx="33" formatCode="0">
                  <c:v>2</c:v>
                </c:pt>
                <c:pt idx="34" formatCode="0">
                  <c:v>1.6</c:v>
                </c:pt>
                <c:pt idx="35" formatCode="0">
                  <c:v>7.8</c:v>
                </c:pt>
                <c:pt idx="36" formatCode="0">
                  <c:v>3.6</c:v>
                </c:pt>
              </c:numCache>
            </c:numRef>
          </c:val>
          <c:extLst>
            <c:ext xmlns:c16="http://schemas.microsoft.com/office/drawing/2014/chart" uri="{C3380CC4-5D6E-409C-BE32-E72D297353CC}">
              <c16:uniqueId val="{00000005-5945-4035-9BB0-68EED70C6065}"/>
            </c:ext>
          </c:extLst>
        </c:ser>
        <c:dLbls>
          <c:showLegendKey val="0"/>
          <c:showVal val="0"/>
          <c:showCatName val="0"/>
          <c:showSerName val="0"/>
          <c:showPercent val="0"/>
          <c:showBubbleSize val="0"/>
        </c:dLbls>
        <c:gapWidth val="30"/>
        <c:overlap val="100"/>
        <c:axId val="590045472"/>
        <c:axId val="1"/>
      </c:barChart>
      <c:catAx>
        <c:axId val="590045472"/>
        <c:scaling>
          <c:orientation val="maxMin"/>
        </c:scaling>
        <c:delete val="0"/>
        <c:axPos val="l"/>
        <c:numFmt formatCode="General" sourceLinked="1"/>
        <c:majorTickMark val="none"/>
        <c:minorTickMark val="none"/>
        <c:tickLblPos val="nextTo"/>
        <c:spPr>
          <a:ln w="3175">
            <a:solidFill>
              <a:srgbClr val="000000"/>
            </a:solidFill>
            <a:prstDash val="solid"/>
          </a:ln>
        </c:spPr>
        <c:txPr>
          <a:bodyPr rot="0" vert="horz"/>
          <a:lstStyle/>
          <a:p>
            <a:pPr>
              <a:defRPr sz="900" b="0" i="0" u="none" strike="noStrike" baseline="0">
                <a:solidFill>
                  <a:srgbClr val="000000"/>
                </a:solidFill>
                <a:latin typeface="Arial"/>
                <a:ea typeface="Arial"/>
                <a:cs typeface="Arial"/>
              </a:defRPr>
            </a:pPr>
            <a:endParaRPr lang="lv-LV"/>
          </a:p>
        </c:txPr>
        <c:crossAx val="1"/>
        <c:crosses val="autoZero"/>
        <c:auto val="1"/>
        <c:lblAlgn val="ctr"/>
        <c:lblOffset val="100"/>
        <c:tickLblSkip val="1"/>
        <c:tickMarkSkip val="1"/>
        <c:noMultiLvlLbl val="0"/>
      </c:catAx>
      <c:valAx>
        <c:axId val="1"/>
        <c:scaling>
          <c:orientation val="minMax"/>
          <c:max val="100"/>
        </c:scaling>
        <c:delete val="0"/>
        <c:axPos val="b"/>
        <c:title>
          <c:tx>
            <c:rich>
              <a:bodyPr/>
              <a:lstStyle/>
              <a:p>
                <a:pPr>
                  <a:defRPr sz="800" b="0" i="0" u="none" strike="noStrike" baseline="0">
                    <a:solidFill>
                      <a:srgbClr val="000000"/>
                    </a:solidFill>
                    <a:latin typeface="Arial"/>
                    <a:ea typeface="Arial"/>
                    <a:cs typeface="Arial"/>
                  </a:defRPr>
                </a:pPr>
                <a:r>
                  <a:rPr lang="lv-LV"/>
                  <a:t>%</a:t>
                </a:r>
              </a:p>
            </c:rich>
          </c:tx>
          <c:layout>
            <c:manualLayout>
              <c:xMode val="edge"/>
              <c:yMode val="edge"/>
              <c:x val="0.90107398786006188"/>
              <c:y val="0.94247457382328359"/>
            </c:manualLayout>
          </c:layout>
          <c:overlay val="0"/>
          <c:spPr>
            <a:solidFill>
              <a:srgbClr val="FFFFFF"/>
            </a:solidFill>
            <a:ln w="3175">
              <a:solidFill>
                <a:srgbClr val="000000"/>
              </a:solidFill>
              <a:prstDash val="solid"/>
            </a:ln>
            <a:effectLst>
              <a:outerShdw dist="35921" dir="2700000" algn="br">
                <a:srgbClr val="000000"/>
              </a:outerShdw>
            </a:effectLst>
          </c:spPr>
        </c:title>
        <c:numFmt formatCode="0" sourceLinked="0"/>
        <c:majorTickMark val="out"/>
        <c:minorTickMark val="none"/>
        <c:tickLblPos val="nextTo"/>
        <c:spPr>
          <a:ln w="3175">
            <a:solidFill>
              <a:srgbClr val="000000"/>
            </a:solidFill>
            <a:prstDash val="solid"/>
          </a:ln>
        </c:spPr>
        <c:txPr>
          <a:bodyPr rot="0" vert="horz"/>
          <a:lstStyle/>
          <a:p>
            <a:pPr>
              <a:defRPr sz="900" b="0" i="0" u="none" strike="noStrike" baseline="0">
                <a:solidFill>
                  <a:srgbClr val="000000"/>
                </a:solidFill>
                <a:latin typeface="Arial"/>
                <a:ea typeface="Arial"/>
                <a:cs typeface="Arial"/>
              </a:defRPr>
            </a:pPr>
            <a:endParaRPr lang="lv-LV"/>
          </a:p>
        </c:txPr>
        <c:crossAx val="590045472"/>
        <c:crosses val="max"/>
        <c:crossBetween val="between"/>
        <c:majorUnit val="20"/>
      </c:valAx>
      <c:spPr>
        <a:noFill/>
        <a:ln w="25400">
          <a:noFill/>
        </a:ln>
      </c:spPr>
    </c:plotArea>
    <c:legend>
      <c:legendPos val="t"/>
      <c:layout>
        <c:manualLayout>
          <c:xMode val="edge"/>
          <c:yMode val="edge"/>
          <c:x val="0.30284713038202155"/>
          <c:y val="7.5954443749945061E-2"/>
          <c:w val="0.67530560243477256"/>
          <c:h val="3.5681269707058427E-2"/>
        </c:manualLayout>
      </c:layout>
      <c:overlay val="0"/>
      <c:spPr>
        <a:solidFill>
          <a:srgbClr val="FFFFFF"/>
        </a:solidFill>
        <a:ln w="3175">
          <a:solidFill>
            <a:srgbClr val="969696"/>
          </a:solidFill>
          <a:prstDash val="solid"/>
        </a:ln>
      </c:spPr>
      <c:txPr>
        <a:bodyPr/>
        <a:lstStyle/>
        <a:p>
          <a:pPr>
            <a:defRPr sz="900" b="0" i="0" u="none" strike="noStrike" baseline="0">
              <a:solidFill>
                <a:srgbClr val="000000"/>
              </a:solidFill>
              <a:latin typeface="Arial" panose="020B0604020202020204" pitchFamily="34" charset="0"/>
              <a:ea typeface="Arial Narrow"/>
              <a:cs typeface="Arial" panose="020B0604020202020204" pitchFamily="34" charset="0"/>
            </a:defRPr>
          </a:pPr>
          <a:endParaRPr lang="lv-LV"/>
        </a:p>
      </c:txPr>
    </c:legend>
    <c:plotVisOnly val="1"/>
    <c:dispBlanksAs val="gap"/>
    <c:showDLblsOverMax val="0"/>
  </c:chart>
  <c:spPr>
    <a:noFill/>
    <a:ln w="6350">
      <a:noFill/>
    </a:ln>
  </c:spPr>
  <c:txPr>
    <a:bodyPr/>
    <a:lstStyle/>
    <a:p>
      <a:pPr>
        <a:defRPr sz="950" b="0" i="0" u="none" strike="noStrike" baseline="0">
          <a:solidFill>
            <a:srgbClr val="000000"/>
          </a:solidFill>
          <a:latin typeface="Arial"/>
          <a:ea typeface="Arial"/>
          <a:cs typeface="Arial"/>
        </a:defRPr>
      </a:pPr>
      <a:endParaRPr lang="lv-LV"/>
    </a:p>
  </c:txPr>
  <c:externalData r:id="rId2">
    <c:autoUpdate val="0"/>
  </c:externalData>
  <c:userShapes r:id="rId3"/>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0424225350633988"/>
          <c:y val="0.10681473730566803"/>
          <c:w val="0.73448404682060642"/>
          <c:h val="0.88770294442301112"/>
        </c:manualLayout>
      </c:layout>
      <c:barChart>
        <c:barDir val="bar"/>
        <c:grouping val="clustered"/>
        <c:varyColors val="0"/>
        <c:ser>
          <c:idx val="0"/>
          <c:order val="0"/>
          <c:spPr>
            <a:solidFill>
              <a:srgbClr val="00B0F0"/>
            </a:solidFill>
            <a:ln w="25400">
              <a:noFill/>
            </a:ln>
          </c:spPr>
          <c:invertIfNegative val="0"/>
          <c:dPt>
            <c:idx val="2"/>
            <c:invertIfNegative val="0"/>
            <c:bubble3D val="0"/>
            <c:extLst>
              <c:ext xmlns:c16="http://schemas.microsoft.com/office/drawing/2014/chart" uri="{C3380CC4-5D6E-409C-BE32-E72D297353CC}">
                <c16:uniqueId val="{00000000-187E-4926-BCEC-661348DC9069}"/>
              </c:ext>
            </c:extLst>
          </c:dPt>
          <c:dPt>
            <c:idx val="3"/>
            <c:invertIfNegative val="0"/>
            <c:bubble3D val="0"/>
            <c:extLst>
              <c:ext xmlns:c16="http://schemas.microsoft.com/office/drawing/2014/chart" uri="{C3380CC4-5D6E-409C-BE32-E72D297353CC}">
                <c16:uniqueId val="{00000001-187E-4926-BCEC-661348DC9069}"/>
              </c:ext>
            </c:extLst>
          </c:dPt>
          <c:dPt>
            <c:idx val="4"/>
            <c:invertIfNegative val="0"/>
            <c:bubble3D val="0"/>
            <c:extLst>
              <c:ext xmlns:c16="http://schemas.microsoft.com/office/drawing/2014/chart" uri="{C3380CC4-5D6E-409C-BE32-E72D297353CC}">
                <c16:uniqueId val="{00000002-187E-4926-BCEC-661348DC9069}"/>
              </c:ext>
            </c:extLst>
          </c:dPt>
          <c:dPt>
            <c:idx val="6"/>
            <c:invertIfNegative val="0"/>
            <c:bubble3D val="0"/>
            <c:extLst>
              <c:ext xmlns:c16="http://schemas.microsoft.com/office/drawing/2014/chart" uri="{C3380CC4-5D6E-409C-BE32-E72D297353CC}">
                <c16:uniqueId val="{00000003-187E-4926-BCEC-661348DC9069}"/>
              </c:ext>
            </c:extLst>
          </c:dPt>
          <c:dPt>
            <c:idx val="8"/>
            <c:invertIfNegative val="0"/>
            <c:bubble3D val="0"/>
            <c:extLst>
              <c:ext xmlns:c16="http://schemas.microsoft.com/office/drawing/2014/chart" uri="{C3380CC4-5D6E-409C-BE32-E72D297353CC}">
                <c16:uniqueId val="{00000004-187E-4926-BCEC-661348DC9069}"/>
              </c:ext>
            </c:extLst>
          </c:dPt>
          <c:dPt>
            <c:idx val="9"/>
            <c:invertIfNegative val="0"/>
            <c:bubble3D val="0"/>
            <c:extLst>
              <c:ext xmlns:c16="http://schemas.microsoft.com/office/drawing/2014/chart" uri="{C3380CC4-5D6E-409C-BE32-E72D297353CC}">
                <c16:uniqueId val="{00000005-187E-4926-BCEC-661348DC9069}"/>
              </c:ext>
            </c:extLst>
          </c:dPt>
          <c:dPt>
            <c:idx val="10"/>
            <c:invertIfNegative val="0"/>
            <c:bubble3D val="0"/>
            <c:extLst>
              <c:ext xmlns:c16="http://schemas.microsoft.com/office/drawing/2014/chart" uri="{C3380CC4-5D6E-409C-BE32-E72D297353CC}">
                <c16:uniqueId val="{00000006-187E-4926-BCEC-661348DC9069}"/>
              </c:ext>
            </c:extLst>
          </c:dPt>
          <c:dPt>
            <c:idx val="11"/>
            <c:invertIfNegative val="0"/>
            <c:bubble3D val="0"/>
            <c:extLst>
              <c:ext xmlns:c16="http://schemas.microsoft.com/office/drawing/2014/chart" uri="{C3380CC4-5D6E-409C-BE32-E72D297353CC}">
                <c16:uniqueId val="{00000007-187E-4926-BCEC-661348DC9069}"/>
              </c:ext>
            </c:extLst>
          </c:dPt>
          <c:dPt>
            <c:idx val="14"/>
            <c:invertIfNegative val="0"/>
            <c:bubble3D val="0"/>
            <c:extLst>
              <c:ext xmlns:c16="http://schemas.microsoft.com/office/drawing/2014/chart" uri="{C3380CC4-5D6E-409C-BE32-E72D297353CC}">
                <c16:uniqueId val="{00000008-187E-4926-BCEC-661348DC9069}"/>
              </c:ext>
            </c:extLst>
          </c:dPt>
          <c:dPt>
            <c:idx val="15"/>
            <c:invertIfNegative val="0"/>
            <c:bubble3D val="0"/>
            <c:extLst>
              <c:ext xmlns:c16="http://schemas.microsoft.com/office/drawing/2014/chart" uri="{C3380CC4-5D6E-409C-BE32-E72D297353CC}">
                <c16:uniqueId val="{00000009-187E-4926-BCEC-661348DC9069}"/>
              </c:ext>
            </c:extLst>
          </c:dPt>
          <c:dPt>
            <c:idx val="16"/>
            <c:invertIfNegative val="0"/>
            <c:bubble3D val="0"/>
            <c:extLst>
              <c:ext xmlns:c16="http://schemas.microsoft.com/office/drawing/2014/chart" uri="{C3380CC4-5D6E-409C-BE32-E72D297353CC}">
                <c16:uniqueId val="{0000000A-187E-4926-BCEC-661348DC9069}"/>
              </c:ext>
            </c:extLst>
          </c:dPt>
          <c:dPt>
            <c:idx val="19"/>
            <c:invertIfNegative val="0"/>
            <c:bubble3D val="0"/>
            <c:extLst>
              <c:ext xmlns:c16="http://schemas.microsoft.com/office/drawing/2014/chart" uri="{C3380CC4-5D6E-409C-BE32-E72D297353CC}">
                <c16:uniqueId val="{0000000B-187E-4926-BCEC-661348DC9069}"/>
              </c:ext>
            </c:extLst>
          </c:dPt>
          <c:dPt>
            <c:idx val="21"/>
            <c:invertIfNegative val="0"/>
            <c:bubble3D val="0"/>
            <c:extLst>
              <c:ext xmlns:c16="http://schemas.microsoft.com/office/drawing/2014/chart" uri="{C3380CC4-5D6E-409C-BE32-E72D297353CC}">
                <c16:uniqueId val="{0000000C-187E-4926-BCEC-661348DC9069}"/>
              </c:ext>
            </c:extLst>
          </c:dPt>
          <c:dPt>
            <c:idx val="22"/>
            <c:invertIfNegative val="0"/>
            <c:bubble3D val="0"/>
            <c:extLst>
              <c:ext xmlns:c16="http://schemas.microsoft.com/office/drawing/2014/chart" uri="{C3380CC4-5D6E-409C-BE32-E72D297353CC}">
                <c16:uniqueId val="{0000000D-187E-4926-BCEC-661348DC9069}"/>
              </c:ext>
            </c:extLst>
          </c:dPt>
          <c:dPt>
            <c:idx val="24"/>
            <c:invertIfNegative val="0"/>
            <c:bubble3D val="0"/>
            <c:extLst>
              <c:ext xmlns:c16="http://schemas.microsoft.com/office/drawing/2014/chart" uri="{C3380CC4-5D6E-409C-BE32-E72D297353CC}">
                <c16:uniqueId val="{0000000E-187E-4926-BCEC-661348DC9069}"/>
              </c:ext>
            </c:extLst>
          </c:dPt>
          <c:dPt>
            <c:idx val="26"/>
            <c:invertIfNegative val="0"/>
            <c:bubble3D val="0"/>
            <c:extLst>
              <c:ext xmlns:c16="http://schemas.microsoft.com/office/drawing/2014/chart" uri="{C3380CC4-5D6E-409C-BE32-E72D297353CC}">
                <c16:uniqueId val="{0000000F-187E-4926-BCEC-661348DC9069}"/>
              </c:ext>
            </c:extLst>
          </c:dPt>
          <c:dPt>
            <c:idx val="27"/>
            <c:invertIfNegative val="0"/>
            <c:bubble3D val="0"/>
            <c:extLst>
              <c:ext xmlns:c16="http://schemas.microsoft.com/office/drawing/2014/chart" uri="{C3380CC4-5D6E-409C-BE32-E72D297353CC}">
                <c16:uniqueId val="{00000010-187E-4926-BCEC-661348DC9069}"/>
              </c:ext>
            </c:extLst>
          </c:dPt>
          <c:dPt>
            <c:idx val="30"/>
            <c:invertIfNegative val="0"/>
            <c:bubble3D val="0"/>
            <c:extLst>
              <c:ext xmlns:c16="http://schemas.microsoft.com/office/drawing/2014/chart" uri="{C3380CC4-5D6E-409C-BE32-E72D297353CC}">
                <c16:uniqueId val="{00000011-187E-4926-BCEC-661348DC9069}"/>
              </c:ext>
            </c:extLst>
          </c:dPt>
          <c:dPt>
            <c:idx val="31"/>
            <c:invertIfNegative val="0"/>
            <c:bubble3D val="0"/>
            <c:extLst>
              <c:ext xmlns:c16="http://schemas.microsoft.com/office/drawing/2014/chart" uri="{C3380CC4-5D6E-409C-BE32-E72D297353CC}">
                <c16:uniqueId val="{00000012-187E-4926-BCEC-661348DC9069}"/>
              </c:ext>
            </c:extLst>
          </c:dPt>
          <c:dPt>
            <c:idx val="32"/>
            <c:invertIfNegative val="0"/>
            <c:bubble3D val="0"/>
            <c:extLst>
              <c:ext xmlns:c16="http://schemas.microsoft.com/office/drawing/2014/chart" uri="{C3380CC4-5D6E-409C-BE32-E72D297353CC}">
                <c16:uniqueId val="{00000013-187E-4926-BCEC-661348DC9069}"/>
              </c:ext>
            </c:extLst>
          </c:dPt>
          <c:dPt>
            <c:idx val="33"/>
            <c:invertIfNegative val="0"/>
            <c:bubble3D val="0"/>
            <c:extLst>
              <c:ext xmlns:c16="http://schemas.microsoft.com/office/drawing/2014/chart" uri="{C3380CC4-5D6E-409C-BE32-E72D297353CC}">
                <c16:uniqueId val="{00000014-187E-4926-BCEC-661348DC9069}"/>
              </c:ext>
            </c:extLst>
          </c:dPt>
          <c:dPt>
            <c:idx val="35"/>
            <c:invertIfNegative val="0"/>
            <c:bubble3D val="0"/>
            <c:extLst>
              <c:ext xmlns:c16="http://schemas.microsoft.com/office/drawing/2014/chart" uri="{C3380CC4-5D6E-409C-BE32-E72D297353CC}">
                <c16:uniqueId val="{00000015-187E-4926-BCEC-661348DC9069}"/>
              </c:ext>
            </c:extLst>
          </c:dPt>
          <c:dPt>
            <c:idx val="36"/>
            <c:invertIfNegative val="0"/>
            <c:bubble3D val="0"/>
            <c:extLst>
              <c:ext xmlns:c16="http://schemas.microsoft.com/office/drawing/2014/chart" uri="{C3380CC4-5D6E-409C-BE32-E72D297353CC}">
                <c16:uniqueId val="{00000016-187E-4926-BCEC-661348DC9069}"/>
              </c:ext>
            </c:extLst>
          </c:dPt>
          <c:dPt>
            <c:idx val="37"/>
            <c:invertIfNegative val="0"/>
            <c:bubble3D val="0"/>
            <c:extLst>
              <c:ext xmlns:c16="http://schemas.microsoft.com/office/drawing/2014/chart" uri="{C3380CC4-5D6E-409C-BE32-E72D297353CC}">
                <c16:uniqueId val="{00000017-187E-4926-BCEC-661348DC9069}"/>
              </c:ext>
            </c:extLst>
          </c:dPt>
          <c:dPt>
            <c:idx val="38"/>
            <c:invertIfNegative val="0"/>
            <c:bubble3D val="0"/>
            <c:extLst>
              <c:ext xmlns:c16="http://schemas.microsoft.com/office/drawing/2014/chart" uri="{C3380CC4-5D6E-409C-BE32-E72D297353CC}">
                <c16:uniqueId val="{00000018-187E-4926-BCEC-661348DC9069}"/>
              </c:ext>
            </c:extLst>
          </c:dPt>
          <c:dPt>
            <c:idx val="40"/>
            <c:invertIfNegative val="0"/>
            <c:bubble3D val="0"/>
            <c:extLst>
              <c:ext xmlns:c16="http://schemas.microsoft.com/office/drawing/2014/chart" uri="{C3380CC4-5D6E-409C-BE32-E72D297353CC}">
                <c16:uniqueId val="{00000019-187E-4926-BCEC-661348DC9069}"/>
              </c:ext>
            </c:extLst>
          </c:dPt>
          <c:dPt>
            <c:idx val="41"/>
            <c:invertIfNegative val="0"/>
            <c:bubble3D val="0"/>
            <c:extLst>
              <c:ext xmlns:c16="http://schemas.microsoft.com/office/drawing/2014/chart" uri="{C3380CC4-5D6E-409C-BE32-E72D297353CC}">
                <c16:uniqueId val="{0000001A-187E-4926-BCEC-661348DC9069}"/>
              </c:ext>
            </c:extLst>
          </c:dPt>
          <c:dPt>
            <c:idx val="42"/>
            <c:invertIfNegative val="0"/>
            <c:bubble3D val="0"/>
            <c:extLst>
              <c:ext xmlns:c16="http://schemas.microsoft.com/office/drawing/2014/chart" uri="{C3380CC4-5D6E-409C-BE32-E72D297353CC}">
                <c16:uniqueId val="{0000001B-187E-4926-BCEC-661348DC9069}"/>
              </c:ext>
            </c:extLst>
          </c:dPt>
          <c:dPt>
            <c:idx val="43"/>
            <c:invertIfNegative val="0"/>
            <c:bubble3D val="0"/>
            <c:extLst>
              <c:ext xmlns:c16="http://schemas.microsoft.com/office/drawing/2014/chart" uri="{C3380CC4-5D6E-409C-BE32-E72D297353CC}">
                <c16:uniqueId val="{0000001C-187E-4926-BCEC-661348DC9069}"/>
              </c:ext>
            </c:extLst>
          </c:dPt>
          <c:dLbls>
            <c:spPr>
              <a:noFill/>
              <a:ln w="25400">
                <a:noFill/>
              </a:ln>
            </c:spPr>
            <c:txPr>
              <a:bodyPr wrap="none" lIns="38100" tIns="19050" rIns="38100" bIns="19050" anchor="ctr">
                <a:spAutoFit/>
              </a:bodyPr>
              <a:lstStyle/>
              <a:p>
                <a:pPr>
                  <a:defRPr sz="900" b="1" i="0" u="none" strike="noStrike" baseline="0">
                    <a:solidFill>
                      <a:srgbClr val="000000"/>
                    </a:solidFill>
                    <a:latin typeface="Arial"/>
                    <a:ea typeface="Arial"/>
                    <a:cs typeface="Arial"/>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0"/>
              </c:ext>
            </c:extLst>
          </c:dLbls>
          <c:val>
            <c:numRef>
              <c:f>'Grafiki + dati'!$X$534:$X$570</c:f>
              <c:numCache>
                <c:formatCode>General</c:formatCode>
                <c:ptCount val="37"/>
                <c:pt idx="0" formatCode="0">
                  <c:v>42.699999999999996</c:v>
                </c:pt>
                <c:pt idx="2" formatCode="0">
                  <c:v>47</c:v>
                </c:pt>
                <c:pt idx="3" formatCode="0">
                  <c:v>27.099999999999994</c:v>
                </c:pt>
                <c:pt idx="4" formatCode="0">
                  <c:v>30.549999999999997</c:v>
                </c:pt>
                <c:pt idx="5" formatCode="0">
                  <c:v>38.550000000000004</c:v>
                </c:pt>
                <c:pt idx="6" formatCode="0">
                  <c:v>40.15</c:v>
                </c:pt>
                <c:pt idx="7" formatCode="0">
                  <c:v>27.75</c:v>
                </c:pt>
                <c:pt idx="8" formatCode="0">
                  <c:v>59.599999999999994</c:v>
                </c:pt>
                <c:pt idx="9" formatCode="0">
                  <c:v>37.5</c:v>
                </c:pt>
                <c:pt idx="10" formatCode="0">
                  <c:v>42.45</c:v>
                </c:pt>
                <c:pt idx="11" formatCode="0">
                  <c:v>42.9</c:v>
                </c:pt>
                <c:pt idx="12" formatCode="0">
                  <c:v>53.949999999999989</c:v>
                </c:pt>
                <c:pt idx="14" formatCode="0">
                  <c:v>45.199999999999996</c:v>
                </c:pt>
                <c:pt idx="15" formatCode="0">
                  <c:v>40.300000000000004</c:v>
                </c:pt>
                <c:pt idx="16" formatCode="0">
                  <c:v>40.600000000000009</c:v>
                </c:pt>
                <c:pt idx="17" formatCode="0">
                  <c:v>37.5</c:v>
                </c:pt>
                <c:pt idx="19" formatCode="0">
                  <c:v>50.849999999999994</c:v>
                </c:pt>
                <c:pt idx="20" formatCode="0">
                  <c:v>52.6</c:v>
                </c:pt>
                <c:pt idx="21" formatCode="0">
                  <c:v>36.549999999999997</c:v>
                </c:pt>
                <c:pt idx="22" formatCode="0">
                  <c:v>44.6</c:v>
                </c:pt>
                <c:pt idx="23" formatCode="0">
                  <c:v>30.25</c:v>
                </c:pt>
                <c:pt idx="25" formatCode="0">
                  <c:v>50.45</c:v>
                </c:pt>
                <c:pt idx="26" formatCode="0">
                  <c:v>47.199999999999996</c:v>
                </c:pt>
                <c:pt idx="27" formatCode="0">
                  <c:v>39.15</c:v>
                </c:pt>
                <c:pt idx="28" formatCode="0">
                  <c:v>45.300000000000004</c:v>
                </c:pt>
                <c:pt idx="29" formatCode="0">
                  <c:v>30.099999999999994</c:v>
                </c:pt>
                <c:pt idx="31" formatCode="0">
                  <c:v>37.4</c:v>
                </c:pt>
                <c:pt idx="32" formatCode="0">
                  <c:v>43.95</c:v>
                </c:pt>
                <c:pt idx="33" formatCode="0">
                  <c:v>66.350000000000009</c:v>
                </c:pt>
                <c:pt idx="34" formatCode="0">
                  <c:v>53.3</c:v>
                </c:pt>
                <c:pt idx="35" formatCode="0">
                  <c:v>37.25</c:v>
                </c:pt>
                <c:pt idx="36" formatCode="0">
                  <c:v>55.3</c:v>
                </c:pt>
              </c:numCache>
            </c:numRef>
          </c:val>
          <c:extLst>
            <c:ext xmlns:c16="http://schemas.microsoft.com/office/drawing/2014/chart" uri="{C3380CC4-5D6E-409C-BE32-E72D297353CC}">
              <c16:uniqueId val="{0000001D-187E-4926-BCEC-661348DC9069}"/>
            </c:ext>
          </c:extLst>
        </c:ser>
        <c:dLbls>
          <c:showLegendKey val="0"/>
          <c:showVal val="0"/>
          <c:showCatName val="0"/>
          <c:showSerName val="0"/>
          <c:showPercent val="0"/>
          <c:showBubbleSize val="0"/>
        </c:dLbls>
        <c:gapWidth val="30"/>
        <c:axId val="590051048"/>
        <c:axId val="1"/>
      </c:barChart>
      <c:catAx>
        <c:axId val="590051048"/>
        <c:scaling>
          <c:orientation val="maxMin"/>
        </c:scaling>
        <c:delete val="0"/>
        <c:axPos val="l"/>
        <c:majorTickMark val="none"/>
        <c:minorTickMark val="none"/>
        <c:tickLblPos val="none"/>
        <c:spPr>
          <a:ln w="3175">
            <a:solidFill>
              <a:srgbClr val="000000"/>
            </a:solidFill>
            <a:prstDash val="solid"/>
          </a:ln>
        </c:spPr>
        <c:crossAx val="1"/>
        <c:crosses val="autoZero"/>
        <c:auto val="1"/>
        <c:lblAlgn val="ctr"/>
        <c:lblOffset val="100"/>
        <c:tickLblSkip val="1"/>
        <c:tickMarkSkip val="1"/>
        <c:noMultiLvlLbl val="0"/>
      </c:catAx>
      <c:valAx>
        <c:axId val="1"/>
        <c:scaling>
          <c:orientation val="minMax"/>
          <c:max val="70"/>
          <c:min val="0"/>
        </c:scaling>
        <c:delete val="1"/>
        <c:axPos val="b"/>
        <c:numFmt formatCode="0" sourceLinked="0"/>
        <c:majorTickMark val="out"/>
        <c:minorTickMark val="none"/>
        <c:tickLblPos val="nextTo"/>
        <c:crossAx val="590051048"/>
        <c:crosses val="max"/>
        <c:crossBetween val="between"/>
        <c:majorUnit val="10"/>
      </c:valAx>
      <c:spPr>
        <a:noFill/>
        <a:ln w="25400">
          <a:noFill/>
        </a:ln>
      </c:spPr>
    </c:plotArea>
    <c:plotVisOnly val="1"/>
    <c:dispBlanksAs val="gap"/>
    <c:showDLblsOverMax val="0"/>
  </c:chart>
  <c:spPr>
    <a:noFill/>
    <a:ln w="6350">
      <a:noFill/>
    </a:ln>
  </c:spPr>
  <c:txPr>
    <a:bodyPr/>
    <a:lstStyle/>
    <a:p>
      <a:pPr>
        <a:defRPr sz="900" b="0" i="0" u="none" strike="noStrike" baseline="0">
          <a:solidFill>
            <a:srgbClr val="000000"/>
          </a:solidFill>
          <a:latin typeface="Arial"/>
          <a:ea typeface="Arial"/>
          <a:cs typeface="Arial"/>
        </a:defRPr>
      </a:pPr>
      <a:endParaRPr lang="lv-LV"/>
    </a:p>
  </c:txPr>
  <c:externalData r:id="rId2">
    <c:autoUpdate val="0"/>
  </c:externalData>
  <c:userShapes r:id="rId3"/>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27829754795353689"/>
          <c:y val="0.12267775837466233"/>
          <c:w val="0.69488994456207431"/>
          <c:h val="0.80726801577485774"/>
        </c:manualLayout>
      </c:layout>
      <c:barChart>
        <c:barDir val="bar"/>
        <c:grouping val="stacked"/>
        <c:varyColors val="0"/>
        <c:ser>
          <c:idx val="0"/>
          <c:order val="0"/>
          <c:tx>
            <c:strRef>
              <c:f>'Grafiki + dati'!$R$404</c:f>
              <c:strCache>
                <c:ptCount val="1"/>
                <c:pt idx="0">
                  <c:v>Ļoti nozīmīga</c:v>
                </c:pt>
              </c:strCache>
            </c:strRef>
          </c:tx>
          <c:spPr>
            <a:solidFill>
              <a:srgbClr val="307594"/>
            </a:solidFill>
            <a:ln w="25400">
              <a:noFill/>
            </a:ln>
          </c:spPr>
          <c:invertIfNegative val="0"/>
          <c:dLbls>
            <c:spPr>
              <a:noFill/>
              <a:ln>
                <a:noFill/>
              </a:ln>
              <a:effectLst/>
            </c:spPr>
            <c:txPr>
              <a:bodyPr wrap="square" lIns="38100" tIns="19050" rIns="38100" bIns="19050" anchor="ctr">
                <a:spAutoFit/>
              </a:bodyPr>
              <a:lstStyle/>
              <a:p>
                <a:pPr>
                  <a:defRPr sz="900" b="0">
                    <a:solidFill>
                      <a:schemeClr val="bg1"/>
                    </a:solidFill>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'Grafiki + dati'!$P$405:$Q$441</c:f>
              <c:multiLvlStrCache>
                <c:ptCount val="37"/>
                <c:lvl>
                  <c:pt idx="0">
                    <c:v>Visi respondenti</c:v>
                  </c:pt>
                  <c:pt idx="2">
                    <c:v>Būvniecība un būvmateriālu ražošana</c:v>
                  </c:pt>
                  <c:pt idx="3">
                    <c:v>IKT</c:v>
                  </c:pt>
                  <c:pt idx="4">
                    <c:v>Kokrūpniecība</c:v>
                  </c:pt>
                  <c:pt idx="5">
                    <c:v>Pārtikas rūpniecība</c:v>
                  </c:pt>
                  <c:pt idx="6">
                    <c:v>Mašīnbūve un metālapstrāde</c:v>
                  </c:pt>
                  <c:pt idx="7">
                    <c:v>Transports un loģistika**</c:v>
                  </c:pt>
                  <c:pt idx="8">
                    <c:v>Apģērba un tekstila rūpniecība</c:v>
                  </c:pt>
                  <c:pt idx="9">
                    <c:v>Elektronika un elektrotehnika**</c:v>
                  </c:pt>
                  <c:pt idx="10">
                    <c:v>Kultūras un radošās nozares</c:v>
                  </c:pt>
                  <c:pt idx="11">
                    <c:v>Ķīmija un farmācija**</c:v>
                  </c:pt>
                  <c:pt idx="12">
                    <c:v>Cita joma</c:v>
                  </c:pt>
                  <c:pt idx="14">
                    <c:v>1-9 darbinieki</c:v>
                  </c:pt>
                  <c:pt idx="15">
                    <c:v>10-49 darbinieki</c:v>
                  </c:pt>
                  <c:pt idx="16">
                    <c:v>50-249 darbinieki</c:v>
                  </c:pt>
                  <c:pt idx="17">
                    <c:v>250 un vairāk darbinieku**</c:v>
                  </c:pt>
                  <c:pt idx="19">
                    <c:v>1. kvintile (zemākais eksporta apjoms)</c:v>
                  </c:pt>
                  <c:pt idx="20">
                    <c:v>2. kvintile</c:v>
                  </c:pt>
                  <c:pt idx="21">
                    <c:v>3. kvintile</c:v>
                  </c:pt>
                  <c:pt idx="22">
                    <c:v>4. kvintile</c:v>
                  </c:pt>
                  <c:pt idx="23">
                    <c:v>5. kvintile (augstākais eksporta apjoms)</c:v>
                  </c:pt>
                  <c:pt idx="25">
                    <c:v>1. kvintile (zemākais apgrozījums)</c:v>
                  </c:pt>
                  <c:pt idx="26">
                    <c:v>2. kvintile</c:v>
                  </c:pt>
                  <c:pt idx="27">
                    <c:v>3. kvintile</c:v>
                  </c:pt>
                  <c:pt idx="28">
                    <c:v>4. kvintile</c:v>
                  </c:pt>
                  <c:pt idx="29">
                    <c:v>5. kvintile (augstākais apgrozījums)</c:v>
                  </c:pt>
                  <c:pt idx="31">
                    <c:v> Rīga</c:v>
                  </c:pt>
                  <c:pt idx="32">
                    <c:v> Pierīga</c:v>
                  </c:pt>
                  <c:pt idx="33">
                    <c:v> Vidzeme</c:v>
                  </c:pt>
                  <c:pt idx="34">
                    <c:v> Kurzeme</c:v>
                  </c:pt>
                  <c:pt idx="35">
                    <c:v> Zemgale</c:v>
                  </c:pt>
                  <c:pt idx="36">
                    <c:v> Latgale**</c:v>
                  </c:pt>
                </c:lvl>
                <c:lvl>
                  <c:pt idx="1">
                    <c:v> </c:v>
                  </c:pt>
                  <c:pt idx="2">
                    <c:v>Darbības joma</c:v>
                  </c:pt>
                  <c:pt idx="13">
                    <c:v> </c:v>
                  </c:pt>
                  <c:pt idx="14">
                    <c:v> </c:v>
                  </c:pt>
                  <c:pt idx="18">
                    <c:v> </c:v>
                  </c:pt>
                  <c:pt idx="19">
                    <c:v>Eksporta apjoms 2022. gadā</c:v>
                  </c:pt>
                  <c:pt idx="24">
                    <c:v> </c:v>
                  </c:pt>
                  <c:pt idx="25">
                    <c:v> </c:v>
                  </c:pt>
                  <c:pt idx="30">
                    <c:v> </c:v>
                  </c:pt>
                  <c:pt idx="31">
                    <c:v>Reģions</c:v>
                  </c:pt>
                </c:lvl>
              </c:multiLvlStrCache>
            </c:multiLvlStrRef>
          </c:cat>
          <c:val>
            <c:numRef>
              <c:f>'Grafiki + dati'!$R$405:$R$441</c:f>
              <c:numCache>
                <c:formatCode>General</c:formatCode>
                <c:ptCount val="37"/>
                <c:pt idx="0" formatCode="0">
                  <c:v>36.5</c:v>
                </c:pt>
                <c:pt idx="2" formatCode="0">
                  <c:v>35.299999999999997</c:v>
                </c:pt>
                <c:pt idx="3" formatCode="0">
                  <c:v>28.3</c:v>
                </c:pt>
                <c:pt idx="4" formatCode="0">
                  <c:v>29.6</c:v>
                </c:pt>
                <c:pt idx="5" formatCode="0">
                  <c:v>41</c:v>
                </c:pt>
                <c:pt idx="6" formatCode="0">
                  <c:v>24.2</c:v>
                </c:pt>
                <c:pt idx="7" formatCode="0">
                  <c:v>33.299999999999997</c:v>
                </c:pt>
                <c:pt idx="8" formatCode="0">
                  <c:v>63.8</c:v>
                </c:pt>
                <c:pt idx="9" formatCode="0">
                  <c:v>28.1</c:v>
                </c:pt>
                <c:pt idx="10" formatCode="0">
                  <c:v>34.799999999999997</c:v>
                </c:pt>
                <c:pt idx="11" formatCode="0">
                  <c:v>28.6</c:v>
                </c:pt>
                <c:pt idx="12" formatCode="0">
                  <c:v>41.9</c:v>
                </c:pt>
                <c:pt idx="14" formatCode="0">
                  <c:v>42.3</c:v>
                </c:pt>
                <c:pt idx="15" formatCode="0">
                  <c:v>33.200000000000003</c:v>
                </c:pt>
                <c:pt idx="16" formatCode="0">
                  <c:v>26.6</c:v>
                </c:pt>
                <c:pt idx="17" formatCode="0">
                  <c:v>25</c:v>
                </c:pt>
                <c:pt idx="19" formatCode="0">
                  <c:v>44.1</c:v>
                </c:pt>
                <c:pt idx="20" formatCode="0">
                  <c:v>44</c:v>
                </c:pt>
                <c:pt idx="21" formatCode="0">
                  <c:v>32.200000000000003</c:v>
                </c:pt>
                <c:pt idx="22" formatCode="0">
                  <c:v>32.799999999999997</c:v>
                </c:pt>
                <c:pt idx="23" formatCode="0">
                  <c:v>25.4</c:v>
                </c:pt>
                <c:pt idx="25" formatCode="0">
                  <c:v>46.7</c:v>
                </c:pt>
                <c:pt idx="26" formatCode="0">
                  <c:v>46.5</c:v>
                </c:pt>
                <c:pt idx="27" formatCode="0">
                  <c:v>36.4</c:v>
                </c:pt>
                <c:pt idx="28" formatCode="0">
                  <c:v>29.1</c:v>
                </c:pt>
                <c:pt idx="29" formatCode="0">
                  <c:v>26.8</c:v>
                </c:pt>
                <c:pt idx="31" formatCode="0">
                  <c:v>34.700000000000003</c:v>
                </c:pt>
                <c:pt idx="32" formatCode="0">
                  <c:v>35.700000000000003</c:v>
                </c:pt>
                <c:pt idx="33" formatCode="0">
                  <c:v>46.9</c:v>
                </c:pt>
                <c:pt idx="34" formatCode="0">
                  <c:v>44.3</c:v>
                </c:pt>
                <c:pt idx="35" formatCode="0">
                  <c:v>39.200000000000003</c:v>
                </c:pt>
                <c:pt idx="36" formatCode="0">
                  <c:v>25</c:v>
                </c:pt>
              </c:numCache>
            </c:numRef>
          </c:val>
          <c:extLst>
            <c:ext xmlns:c16="http://schemas.microsoft.com/office/drawing/2014/chart" uri="{C3380CC4-5D6E-409C-BE32-E72D297353CC}">
              <c16:uniqueId val="{00000000-EB42-438C-B599-EE5E67E7EBDD}"/>
            </c:ext>
          </c:extLst>
        </c:ser>
        <c:ser>
          <c:idx val="3"/>
          <c:order val="1"/>
          <c:tx>
            <c:strRef>
              <c:f>'Grafiki + dati'!$S$404</c:f>
              <c:strCache>
                <c:ptCount val="1"/>
                <c:pt idx="0">
                  <c:v>Drīzāk nozīmīga</c:v>
                </c:pt>
              </c:strCache>
            </c:strRef>
          </c:tx>
          <c:spPr>
            <a:solidFill>
              <a:srgbClr val="BADAE8"/>
            </a:solidFill>
            <a:ln w="25400">
              <a:noFill/>
            </a:ln>
          </c:spPr>
          <c:invertIfNegative val="0"/>
          <c:dLbls>
            <c:dLbl>
              <c:idx val="12"/>
              <c:layout>
                <c:manualLayout>
                  <c:x val="8.938547486033465E-3"/>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EB42-438C-B599-EE5E67E7EBDD}"/>
                </c:ext>
              </c:extLst>
            </c:dLbl>
            <c:spPr>
              <a:noFill/>
              <a:ln>
                <a:noFill/>
              </a:ln>
              <a:effectLst/>
            </c:spPr>
            <c:txPr>
              <a:bodyPr wrap="square" lIns="38100" tIns="19050" rIns="38100" bIns="19050" anchor="ctr">
                <a:spAutoFit/>
              </a:bodyPr>
              <a:lstStyle/>
              <a:p>
                <a:pPr>
                  <a:defRPr sz="900"/>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'Grafiki + dati'!$P$405:$Q$441</c:f>
              <c:multiLvlStrCache>
                <c:ptCount val="37"/>
                <c:lvl>
                  <c:pt idx="0">
                    <c:v>Visi respondenti</c:v>
                  </c:pt>
                  <c:pt idx="2">
                    <c:v>Būvniecība un būvmateriālu ražošana</c:v>
                  </c:pt>
                  <c:pt idx="3">
                    <c:v>IKT</c:v>
                  </c:pt>
                  <c:pt idx="4">
                    <c:v>Kokrūpniecība</c:v>
                  </c:pt>
                  <c:pt idx="5">
                    <c:v>Pārtikas rūpniecība</c:v>
                  </c:pt>
                  <c:pt idx="6">
                    <c:v>Mašīnbūve un metālapstrāde</c:v>
                  </c:pt>
                  <c:pt idx="7">
                    <c:v>Transports un loģistika**</c:v>
                  </c:pt>
                  <c:pt idx="8">
                    <c:v>Apģērba un tekstila rūpniecība</c:v>
                  </c:pt>
                  <c:pt idx="9">
                    <c:v>Elektronika un elektrotehnika**</c:v>
                  </c:pt>
                  <c:pt idx="10">
                    <c:v>Kultūras un radošās nozares</c:v>
                  </c:pt>
                  <c:pt idx="11">
                    <c:v>Ķīmija un farmācija**</c:v>
                  </c:pt>
                  <c:pt idx="12">
                    <c:v>Cita joma</c:v>
                  </c:pt>
                  <c:pt idx="14">
                    <c:v>1-9 darbinieki</c:v>
                  </c:pt>
                  <c:pt idx="15">
                    <c:v>10-49 darbinieki</c:v>
                  </c:pt>
                  <c:pt idx="16">
                    <c:v>50-249 darbinieki</c:v>
                  </c:pt>
                  <c:pt idx="17">
                    <c:v>250 un vairāk darbinieku**</c:v>
                  </c:pt>
                  <c:pt idx="19">
                    <c:v>1. kvintile (zemākais eksporta apjoms)</c:v>
                  </c:pt>
                  <c:pt idx="20">
                    <c:v>2. kvintile</c:v>
                  </c:pt>
                  <c:pt idx="21">
                    <c:v>3. kvintile</c:v>
                  </c:pt>
                  <c:pt idx="22">
                    <c:v>4. kvintile</c:v>
                  </c:pt>
                  <c:pt idx="23">
                    <c:v>5. kvintile (augstākais eksporta apjoms)</c:v>
                  </c:pt>
                  <c:pt idx="25">
                    <c:v>1. kvintile (zemākais apgrozījums)</c:v>
                  </c:pt>
                  <c:pt idx="26">
                    <c:v>2. kvintile</c:v>
                  </c:pt>
                  <c:pt idx="27">
                    <c:v>3. kvintile</c:v>
                  </c:pt>
                  <c:pt idx="28">
                    <c:v>4. kvintile</c:v>
                  </c:pt>
                  <c:pt idx="29">
                    <c:v>5. kvintile (augstākais apgrozījums)</c:v>
                  </c:pt>
                  <c:pt idx="31">
                    <c:v> Rīga</c:v>
                  </c:pt>
                  <c:pt idx="32">
                    <c:v> Pierīga</c:v>
                  </c:pt>
                  <c:pt idx="33">
                    <c:v> Vidzeme</c:v>
                  </c:pt>
                  <c:pt idx="34">
                    <c:v> Kurzeme</c:v>
                  </c:pt>
                  <c:pt idx="35">
                    <c:v> Zemgale</c:v>
                  </c:pt>
                  <c:pt idx="36">
                    <c:v> Latgale**</c:v>
                  </c:pt>
                </c:lvl>
                <c:lvl>
                  <c:pt idx="1">
                    <c:v> </c:v>
                  </c:pt>
                  <c:pt idx="2">
                    <c:v>Darbības joma</c:v>
                  </c:pt>
                  <c:pt idx="13">
                    <c:v> </c:v>
                  </c:pt>
                  <c:pt idx="14">
                    <c:v> </c:v>
                  </c:pt>
                  <c:pt idx="18">
                    <c:v> </c:v>
                  </c:pt>
                  <c:pt idx="19">
                    <c:v>Eksporta apjoms 2022. gadā</c:v>
                  </c:pt>
                  <c:pt idx="24">
                    <c:v> </c:v>
                  </c:pt>
                  <c:pt idx="25">
                    <c:v> </c:v>
                  </c:pt>
                  <c:pt idx="30">
                    <c:v> </c:v>
                  </c:pt>
                  <c:pt idx="31">
                    <c:v>Reģions</c:v>
                  </c:pt>
                </c:lvl>
              </c:multiLvlStrCache>
            </c:multiLvlStrRef>
          </c:cat>
          <c:val>
            <c:numRef>
              <c:f>'Grafiki + dati'!$S$405:$S$441</c:f>
              <c:numCache>
                <c:formatCode>General</c:formatCode>
                <c:ptCount val="37"/>
                <c:pt idx="0" formatCode="0">
                  <c:v>30.7</c:v>
                </c:pt>
                <c:pt idx="2" formatCode="0">
                  <c:v>42.6</c:v>
                </c:pt>
                <c:pt idx="3" formatCode="0">
                  <c:v>29.3</c:v>
                </c:pt>
                <c:pt idx="4" formatCode="0">
                  <c:v>29.6</c:v>
                </c:pt>
                <c:pt idx="5" formatCode="0">
                  <c:v>32.1</c:v>
                </c:pt>
                <c:pt idx="6" formatCode="0">
                  <c:v>39.4</c:v>
                </c:pt>
                <c:pt idx="7" formatCode="0">
                  <c:v>18.5</c:v>
                </c:pt>
                <c:pt idx="8" formatCode="0">
                  <c:v>14.9</c:v>
                </c:pt>
                <c:pt idx="9" formatCode="0">
                  <c:v>50</c:v>
                </c:pt>
                <c:pt idx="10" formatCode="0">
                  <c:v>32.6</c:v>
                </c:pt>
                <c:pt idx="11" formatCode="0">
                  <c:v>25</c:v>
                </c:pt>
                <c:pt idx="12" formatCode="0">
                  <c:v>26.7</c:v>
                </c:pt>
                <c:pt idx="14" formatCode="0">
                  <c:v>29.2</c:v>
                </c:pt>
                <c:pt idx="15" formatCode="0">
                  <c:v>30.7</c:v>
                </c:pt>
                <c:pt idx="16" formatCode="0">
                  <c:v>35.9</c:v>
                </c:pt>
                <c:pt idx="19" formatCode="0">
                  <c:v>29.7</c:v>
                </c:pt>
                <c:pt idx="20" formatCode="0">
                  <c:v>31</c:v>
                </c:pt>
                <c:pt idx="21" formatCode="0">
                  <c:v>37.4</c:v>
                </c:pt>
                <c:pt idx="22" formatCode="0">
                  <c:v>27.7</c:v>
                </c:pt>
                <c:pt idx="23" formatCode="0">
                  <c:v>28.9</c:v>
                </c:pt>
                <c:pt idx="25" formatCode="0">
                  <c:v>26.7</c:v>
                </c:pt>
                <c:pt idx="26" formatCode="0">
                  <c:v>26</c:v>
                </c:pt>
                <c:pt idx="27" formatCode="0">
                  <c:v>30.2</c:v>
                </c:pt>
                <c:pt idx="28" formatCode="0">
                  <c:v>36.200000000000003</c:v>
                </c:pt>
                <c:pt idx="29" formatCode="0">
                  <c:v>28.5</c:v>
                </c:pt>
                <c:pt idx="31" formatCode="0">
                  <c:v>29.5</c:v>
                </c:pt>
                <c:pt idx="32" formatCode="0">
                  <c:v>29.3</c:v>
                </c:pt>
                <c:pt idx="33" formatCode="0">
                  <c:v>28.6</c:v>
                </c:pt>
                <c:pt idx="34" formatCode="0">
                  <c:v>29.5</c:v>
                </c:pt>
                <c:pt idx="35" formatCode="0">
                  <c:v>41.2</c:v>
                </c:pt>
                <c:pt idx="36" formatCode="0">
                  <c:v>42.9</c:v>
                </c:pt>
              </c:numCache>
            </c:numRef>
          </c:val>
          <c:extLst>
            <c:ext xmlns:c16="http://schemas.microsoft.com/office/drawing/2014/chart" uri="{C3380CC4-5D6E-409C-BE32-E72D297353CC}">
              <c16:uniqueId val="{00000002-EB42-438C-B599-EE5E67E7EBDD}"/>
            </c:ext>
          </c:extLst>
        </c:ser>
        <c:ser>
          <c:idx val="4"/>
          <c:order val="2"/>
          <c:tx>
            <c:strRef>
              <c:f>'Grafiki + dati'!$V$404</c:f>
              <c:strCache>
                <c:ptCount val="1"/>
                <c:pt idx="0">
                  <c:v>Grūti pateikt</c:v>
                </c:pt>
              </c:strCache>
            </c:strRef>
          </c:tx>
          <c:spPr>
            <a:solidFill>
              <a:sysClr val="window" lastClr="FFFFFF">
                <a:lumMod val="75000"/>
              </a:sysClr>
            </a:solidFill>
          </c:spPr>
          <c:invertIfNegative val="0"/>
          <c:dLbls>
            <c:spPr>
              <a:noFill/>
              <a:ln>
                <a:noFill/>
              </a:ln>
              <a:effectLst/>
            </c:spPr>
            <c:txPr>
              <a:bodyPr wrap="square" lIns="38100" tIns="19050" rIns="38100" bIns="19050" anchor="ctr">
                <a:spAutoFit/>
              </a:bodyPr>
              <a:lstStyle/>
              <a:p>
                <a:pPr>
                  <a:defRPr sz="900"/>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'Grafiki + dati'!$P$405:$Q$441</c:f>
              <c:multiLvlStrCache>
                <c:ptCount val="37"/>
                <c:lvl>
                  <c:pt idx="0">
                    <c:v>Visi respondenti</c:v>
                  </c:pt>
                  <c:pt idx="2">
                    <c:v>Būvniecība un būvmateriālu ražošana</c:v>
                  </c:pt>
                  <c:pt idx="3">
                    <c:v>IKT</c:v>
                  </c:pt>
                  <c:pt idx="4">
                    <c:v>Kokrūpniecība</c:v>
                  </c:pt>
                  <c:pt idx="5">
                    <c:v>Pārtikas rūpniecība</c:v>
                  </c:pt>
                  <c:pt idx="6">
                    <c:v>Mašīnbūve un metālapstrāde</c:v>
                  </c:pt>
                  <c:pt idx="7">
                    <c:v>Transports un loģistika**</c:v>
                  </c:pt>
                  <c:pt idx="8">
                    <c:v>Apģērba un tekstila rūpniecība</c:v>
                  </c:pt>
                  <c:pt idx="9">
                    <c:v>Elektronika un elektrotehnika**</c:v>
                  </c:pt>
                  <c:pt idx="10">
                    <c:v>Kultūras un radošās nozares</c:v>
                  </c:pt>
                  <c:pt idx="11">
                    <c:v>Ķīmija un farmācija**</c:v>
                  </c:pt>
                  <c:pt idx="12">
                    <c:v>Cita joma</c:v>
                  </c:pt>
                  <c:pt idx="14">
                    <c:v>1-9 darbinieki</c:v>
                  </c:pt>
                  <c:pt idx="15">
                    <c:v>10-49 darbinieki</c:v>
                  </c:pt>
                  <c:pt idx="16">
                    <c:v>50-249 darbinieki</c:v>
                  </c:pt>
                  <c:pt idx="17">
                    <c:v>250 un vairāk darbinieku**</c:v>
                  </c:pt>
                  <c:pt idx="19">
                    <c:v>1. kvintile (zemākais eksporta apjoms)</c:v>
                  </c:pt>
                  <c:pt idx="20">
                    <c:v>2. kvintile</c:v>
                  </c:pt>
                  <c:pt idx="21">
                    <c:v>3. kvintile</c:v>
                  </c:pt>
                  <c:pt idx="22">
                    <c:v>4. kvintile</c:v>
                  </c:pt>
                  <c:pt idx="23">
                    <c:v>5. kvintile (augstākais eksporta apjoms)</c:v>
                  </c:pt>
                  <c:pt idx="25">
                    <c:v>1. kvintile (zemākais apgrozījums)</c:v>
                  </c:pt>
                  <c:pt idx="26">
                    <c:v>2. kvintile</c:v>
                  </c:pt>
                  <c:pt idx="27">
                    <c:v>3. kvintile</c:v>
                  </c:pt>
                  <c:pt idx="28">
                    <c:v>4. kvintile</c:v>
                  </c:pt>
                  <c:pt idx="29">
                    <c:v>5. kvintile (augstākais apgrozījums)</c:v>
                  </c:pt>
                  <c:pt idx="31">
                    <c:v> Rīga</c:v>
                  </c:pt>
                  <c:pt idx="32">
                    <c:v> Pierīga</c:v>
                  </c:pt>
                  <c:pt idx="33">
                    <c:v> Vidzeme</c:v>
                  </c:pt>
                  <c:pt idx="34">
                    <c:v> Kurzeme</c:v>
                  </c:pt>
                  <c:pt idx="35">
                    <c:v> Zemgale</c:v>
                  </c:pt>
                  <c:pt idx="36">
                    <c:v> Latgale**</c:v>
                  </c:pt>
                </c:lvl>
                <c:lvl>
                  <c:pt idx="1">
                    <c:v> </c:v>
                  </c:pt>
                  <c:pt idx="2">
                    <c:v>Darbības joma</c:v>
                  </c:pt>
                  <c:pt idx="13">
                    <c:v> </c:v>
                  </c:pt>
                  <c:pt idx="14">
                    <c:v> </c:v>
                  </c:pt>
                  <c:pt idx="18">
                    <c:v> </c:v>
                  </c:pt>
                  <c:pt idx="19">
                    <c:v>Eksporta apjoms 2022. gadā</c:v>
                  </c:pt>
                  <c:pt idx="24">
                    <c:v> </c:v>
                  </c:pt>
                  <c:pt idx="25">
                    <c:v> </c:v>
                  </c:pt>
                  <c:pt idx="30">
                    <c:v> </c:v>
                  </c:pt>
                  <c:pt idx="31">
                    <c:v>Reģions</c:v>
                  </c:pt>
                </c:lvl>
              </c:multiLvlStrCache>
            </c:multiLvlStrRef>
          </c:cat>
          <c:val>
            <c:numRef>
              <c:f>'Grafiki + dati'!$V$405:$V$441</c:f>
              <c:numCache>
                <c:formatCode>General</c:formatCode>
                <c:ptCount val="37"/>
                <c:pt idx="0" formatCode="0">
                  <c:v>6</c:v>
                </c:pt>
                <c:pt idx="2" formatCode="0">
                  <c:v>5.9</c:v>
                </c:pt>
                <c:pt idx="3" formatCode="0">
                  <c:v>5.4</c:v>
                </c:pt>
                <c:pt idx="4" formatCode="0">
                  <c:v>11.1</c:v>
                </c:pt>
                <c:pt idx="5" formatCode="0">
                  <c:v>6.4</c:v>
                </c:pt>
                <c:pt idx="6" formatCode="0">
                  <c:v>4.5</c:v>
                </c:pt>
                <c:pt idx="7" formatCode="0">
                  <c:v>7.4</c:v>
                </c:pt>
                <c:pt idx="8" formatCode="0">
                  <c:v>2.1</c:v>
                </c:pt>
                <c:pt idx="9" formatCode="0">
                  <c:v>6.3</c:v>
                </c:pt>
                <c:pt idx="10" formatCode="0">
                  <c:v>4.3</c:v>
                </c:pt>
                <c:pt idx="11" formatCode="0">
                  <c:v>10.7</c:v>
                </c:pt>
                <c:pt idx="12" formatCode="0">
                  <c:v>5.8</c:v>
                </c:pt>
                <c:pt idx="14" formatCode="0">
                  <c:v>5.8</c:v>
                </c:pt>
                <c:pt idx="15" formatCode="0">
                  <c:v>6.7</c:v>
                </c:pt>
                <c:pt idx="16" formatCode="0">
                  <c:v>4.7</c:v>
                </c:pt>
                <c:pt idx="17" formatCode="0">
                  <c:v>25</c:v>
                </c:pt>
                <c:pt idx="19" formatCode="0">
                  <c:v>6.8</c:v>
                </c:pt>
                <c:pt idx="20" formatCode="0">
                  <c:v>2.6</c:v>
                </c:pt>
                <c:pt idx="21" formatCode="0">
                  <c:v>3.5</c:v>
                </c:pt>
                <c:pt idx="22" formatCode="0">
                  <c:v>9.1999999999999993</c:v>
                </c:pt>
                <c:pt idx="23" formatCode="0">
                  <c:v>6.1</c:v>
                </c:pt>
                <c:pt idx="25" formatCode="0">
                  <c:v>5</c:v>
                </c:pt>
                <c:pt idx="26" formatCode="0">
                  <c:v>6.3</c:v>
                </c:pt>
                <c:pt idx="27" formatCode="0">
                  <c:v>2.2999999999999998</c:v>
                </c:pt>
                <c:pt idx="28" formatCode="0">
                  <c:v>6.3</c:v>
                </c:pt>
                <c:pt idx="29" formatCode="0">
                  <c:v>6.5</c:v>
                </c:pt>
                <c:pt idx="31" formatCode="0">
                  <c:v>5.2</c:v>
                </c:pt>
                <c:pt idx="32" formatCode="0">
                  <c:v>8.9</c:v>
                </c:pt>
                <c:pt idx="33" formatCode="0">
                  <c:v>2</c:v>
                </c:pt>
                <c:pt idx="34" formatCode="0">
                  <c:v>6.6</c:v>
                </c:pt>
                <c:pt idx="35" formatCode="0">
                  <c:v>5.9</c:v>
                </c:pt>
                <c:pt idx="36" formatCode="0">
                  <c:v>7.1</c:v>
                </c:pt>
              </c:numCache>
            </c:numRef>
          </c:val>
          <c:extLst>
            <c:ext xmlns:c16="http://schemas.microsoft.com/office/drawing/2014/chart" uri="{C3380CC4-5D6E-409C-BE32-E72D297353CC}">
              <c16:uniqueId val="{00000003-EB42-438C-B599-EE5E67E7EBDD}"/>
            </c:ext>
          </c:extLst>
        </c:ser>
        <c:ser>
          <c:idx val="1"/>
          <c:order val="3"/>
          <c:tx>
            <c:strRef>
              <c:f>'Grafiki + dati'!$T$404</c:f>
              <c:strCache>
                <c:ptCount val="1"/>
                <c:pt idx="0">
                  <c:v>Drīzāk nav nozīmīga</c:v>
                </c:pt>
              </c:strCache>
            </c:strRef>
          </c:tx>
          <c:spPr>
            <a:solidFill>
              <a:srgbClr val="F29C9C"/>
            </a:solidFill>
            <a:ln w="25400">
              <a:noFill/>
            </a:ln>
          </c:spPr>
          <c:invertIfNegative val="0"/>
          <c:dLbls>
            <c:spPr>
              <a:noFill/>
              <a:ln w="25400">
                <a:noFill/>
              </a:ln>
            </c:spPr>
            <c:txPr>
              <a:bodyPr wrap="square" lIns="38100" tIns="19050" rIns="38100" bIns="19050" anchor="ctr">
                <a:spAutoFit/>
              </a:bodyPr>
              <a:lstStyle/>
              <a:p>
                <a:pPr>
                  <a:defRPr sz="900" b="0" i="0" u="none" strike="noStrike" baseline="0">
                    <a:solidFill>
                      <a:schemeClr val="tx1"/>
                    </a:solidFill>
                    <a:latin typeface="Arial"/>
                    <a:ea typeface="Arial"/>
                    <a:cs typeface="Arial"/>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'Grafiki + dati'!$P$405:$Q$441</c:f>
              <c:multiLvlStrCache>
                <c:ptCount val="37"/>
                <c:lvl>
                  <c:pt idx="0">
                    <c:v>Visi respondenti</c:v>
                  </c:pt>
                  <c:pt idx="2">
                    <c:v>Būvniecība un būvmateriālu ražošana</c:v>
                  </c:pt>
                  <c:pt idx="3">
                    <c:v>IKT</c:v>
                  </c:pt>
                  <c:pt idx="4">
                    <c:v>Kokrūpniecība</c:v>
                  </c:pt>
                  <c:pt idx="5">
                    <c:v>Pārtikas rūpniecība</c:v>
                  </c:pt>
                  <c:pt idx="6">
                    <c:v>Mašīnbūve un metālapstrāde</c:v>
                  </c:pt>
                  <c:pt idx="7">
                    <c:v>Transports un loģistika**</c:v>
                  </c:pt>
                  <c:pt idx="8">
                    <c:v>Apģērba un tekstila rūpniecība</c:v>
                  </c:pt>
                  <c:pt idx="9">
                    <c:v>Elektronika un elektrotehnika**</c:v>
                  </c:pt>
                  <c:pt idx="10">
                    <c:v>Kultūras un radošās nozares</c:v>
                  </c:pt>
                  <c:pt idx="11">
                    <c:v>Ķīmija un farmācija**</c:v>
                  </c:pt>
                  <c:pt idx="12">
                    <c:v>Cita joma</c:v>
                  </c:pt>
                  <c:pt idx="14">
                    <c:v>1-9 darbinieki</c:v>
                  </c:pt>
                  <c:pt idx="15">
                    <c:v>10-49 darbinieki</c:v>
                  </c:pt>
                  <c:pt idx="16">
                    <c:v>50-249 darbinieki</c:v>
                  </c:pt>
                  <c:pt idx="17">
                    <c:v>250 un vairāk darbinieku**</c:v>
                  </c:pt>
                  <c:pt idx="19">
                    <c:v>1. kvintile (zemākais eksporta apjoms)</c:v>
                  </c:pt>
                  <c:pt idx="20">
                    <c:v>2. kvintile</c:v>
                  </c:pt>
                  <c:pt idx="21">
                    <c:v>3. kvintile</c:v>
                  </c:pt>
                  <c:pt idx="22">
                    <c:v>4. kvintile</c:v>
                  </c:pt>
                  <c:pt idx="23">
                    <c:v>5. kvintile (augstākais eksporta apjoms)</c:v>
                  </c:pt>
                  <c:pt idx="25">
                    <c:v>1. kvintile (zemākais apgrozījums)</c:v>
                  </c:pt>
                  <c:pt idx="26">
                    <c:v>2. kvintile</c:v>
                  </c:pt>
                  <c:pt idx="27">
                    <c:v>3. kvintile</c:v>
                  </c:pt>
                  <c:pt idx="28">
                    <c:v>4. kvintile</c:v>
                  </c:pt>
                  <c:pt idx="29">
                    <c:v>5. kvintile (augstākais apgrozījums)</c:v>
                  </c:pt>
                  <c:pt idx="31">
                    <c:v> Rīga</c:v>
                  </c:pt>
                  <c:pt idx="32">
                    <c:v> Pierīga</c:v>
                  </c:pt>
                  <c:pt idx="33">
                    <c:v> Vidzeme</c:v>
                  </c:pt>
                  <c:pt idx="34">
                    <c:v> Kurzeme</c:v>
                  </c:pt>
                  <c:pt idx="35">
                    <c:v> Zemgale</c:v>
                  </c:pt>
                  <c:pt idx="36">
                    <c:v> Latgale**</c:v>
                  </c:pt>
                </c:lvl>
                <c:lvl>
                  <c:pt idx="1">
                    <c:v> </c:v>
                  </c:pt>
                  <c:pt idx="2">
                    <c:v>Darbības joma</c:v>
                  </c:pt>
                  <c:pt idx="13">
                    <c:v> </c:v>
                  </c:pt>
                  <c:pt idx="14">
                    <c:v> </c:v>
                  </c:pt>
                  <c:pt idx="18">
                    <c:v> </c:v>
                  </c:pt>
                  <c:pt idx="19">
                    <c:v>Eksporta apjoms 2022. gadā</c:v>
                  </c:pt>
                  <c:pt idx="24">
                    <c:v> </c:v>
                  </c:pt>
                  <c:pt idx="25">
                    <c:v> </c:v>
                  </c:pt>
                  <c:pt idx="30">
                    <c:v> </c:v>
                  </c:pt>
                  <c:pt idx="31">
                    <c:v>Reģions</c:v>
                  </c:pt>
                </c:lvl>
              </c:multiLvlStrCache>
            </c:multiLvlStrRef>
          </c:cat>
          <c:val>
            <c:numRef>
              <c:f>'Grafiki + dati'!$T$405:$T$441</c:f>
              <c:numCache>
                <c:formatCode>General</c:formatCode>
                <c:ptCount val="37"/>
                <c:pt idx="0" formatCode="0">
                  <c:v>20.9</c:v>
                </c:pt>
                <c:pt idx="2" formatCode="0">
                  <c:v>8.8000000000000007</c:v>
                </c:pt>
                <c:pt idx="3" formatCode="0">
                  <c:v>30.4</c:v>
                </c:pt>
                <c:pt idx="4" formatCode="0">
                  <c:v>24.1</c:v>
                </c:pt>
                <c:pt idx="5" formatCode="0">
                  <c:v>16.7</c:v>
                </c:pt>
                <c:pt idx="6" formatCode="0">
                  <c:v>24.2</c:v>
                </c:pt>
                <c:pt idx="7" formatCode="0">
                  <c:v>37</c:v>
                </c:pt>
                <c:pt idx="8" formatCode="0">
                  <c:v>12.8</c:v>
                </c:pt>
                <c:pt idx="9" formatCode="0">
                  <c:v>9.4</c:v>
                </c:pt>
                <c:pt idx="10" formatCode="0">
                  <c:v>23.9</c:v>
                </c:pt>
                <c:pt idx="11" formatCode="0">
                  <c:v>25</c:v>
                </c:pt>
                <c:pt idx="12" formatCode="0">
                  <c:v>20.399999999999999</c:v>
                </c:pt>
                <c:pt idx="14" formatCode="0">
                  <c:v>17.8</c:v>
                </c:pt>
                <c:pt idx="15" formatCode="0">
                  <c:v>23.1</c:v>
                </c:pt>
                <c:pt idx="16" formatCode="0">
                  <c:v>24.2</c:v>
                </c:pt>
                <c:pt idx="17" formatCode="0">
                  <c:v>50</c:v>
                </c:pt>
                <c:pt idx="19" formatCode="0">
                  <c:v>15.3</c:v>
                </c:pt>
                <c:pt idx="20" formatCode="0">
                  <c:v>19</c:v>
                </c:pt>
                <c:pt idx="21" formatCode="0">
                  <c:v>21.7</c:v>
                </c:pt>
                <c:pt idx="22" formatCode="0">
                  <c:v>21</c:v>
                </c:pt>
                <c:pt idx="23" formatCode="0">
                  <c:v>28.9</c:v>
                </c:pt>
                <c:pt idx="25" formatCode="0">
                  <c:v>17.5</c:v>
                </c:pt>
                <c:pt idx="26" formatCode="0">
                  <c:v>16.5</c:v>
                </c:pt>
                <c:pt idx="27" formatCode="0">
                  <c:v>24.8</c:v>
                </c:pt>
                <c:pt idx="28" formatCode="0">
                  <c:v>22.8</c:v>
                </c:pt>
                <c:pt idx="29" formatCode="0">
                  <c:v>26.8</c:v>
                </c:pt>
                <c:pt idx="31" formatCode="0">
                  <c:v>23.2</c:v>
                </c:pt>
                <c:pt idx="32" formatCode="0">
                  <c:v>21.7</c:v>
                </c:pt>
                <c:pt idx="33" formatCode="0">
                  <c:v>18.399999999999999</c:v>
                </c:pt>
                <c:pt idx="34" formatCode="0">
                  <c:v>14.8</c:v>
                </c:pt>
                <c:pt idx="35" formatCode="0">
                  <c:v>9.8000000000000007</c:v>
                </c:pt>
                <c:pt idx="36" formatCode="0">
                  <c:v>21.4</c:v>
                </c:pt>
              </c:numCache>
            </c:numRef>
          </c:val>
          <c:extLst>
            <c:ext xmlns:c16="http://schemas.microsoft.com/office/drawing/2014/chart" uri="{C3380CC4-5D6E-409C-BE32-E72D297353CC}">
              <c16:uniqueId val="{00000004-EB42-438C-B599-EE5E67E7EBDD}"/>
            </c:ext>
          </c:extLst>
        </c:ser>
        <c:ser>
          <c:idx val="2"/>
          <c:order val="4"/>
          <c:tx>
            <c:strRef>
              <c:f>'Grafiki + dati'!$U$404</c:f>
              <c:strCache>
                <c:ptCount val="1"/>
                <c:pt idx="0">
                  <c:v>Nemaz nav nozīmīga</c:v>
                </c:pt>
              </c:strCache>
            </c:strRef>
          </c:tx>
          <c:spPr>
            <a:solidFill>
              <a:srgbClr val="A21616"/>
            </a:solidFill>
          </c:spPr>
          <c:invertIfNegative val="0"/>
          <c:dLbls>
            <c:spPr>
              <a:noFill/>
              <a:ln>
                <a:noFill/>
              </a:ln>
              <a:effectLst/>
            </c:spPr>
            <c:txPr>
              <a:bodyPr wrap="square" lIns="38100" tIns="19050" rIns="38100" bIns="19050" anchor="ctr">
                <a:spAutoFit/>
              </a:bodyPr>
              <a:lstStyle/>
              <a:p>
                <a:pPr>
                  <a:defRPr sz="900">
                    <a:solidFill>
                      <a:schemeClr val="bg1"/>
                    </a:solidFill>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'Grafiki + dati'!$P$405:$Q$441</c:f>
              <c:multiLvlStrCache>
                <c:ptCount val="37"/>
                <c:lvl>
                  <c:pt idx="0">
                    <c:v>Visi respondenti</c:v>
                  </c:pt>
                  <c:pt idx="2">
                    <c:v>Būvniecība un būvmateriālu ražošana</c:v>
                  </c:pt>
                  <c:pt idx="3">
                    <c:v>IKT</c:v>
                  </c:pt>
                  <c:pt idx="4">
                    <c:v>Kokrūpniecība</c:v>
                  </c:pt>
                  <c:pt idx="5">
                    <c:v>Pārtikas rūpniecība</c:v>
                  </c:pt>
                  <c:pt idx="6">
                    <c:v>Mašīnbūve un metālapstrāde</c:v>
                  </c:pt>
                  <c:pt idx="7">
                    <c:v>Transports un loģistika**</c:v>
                  </c:pt>
                  <c:pt idx="8">
                    <c:v>Apģērba un tekstila rūpniecība</c:v>
                  </c:pt>
                  <c:pt idx="9">
                    <c:v>Elektronika un elektrotehnika**</c:v>
                  </c:pt>
                  <c:pt idx="10">
                    <c:v>Kultūras un radošās nozares</c:v>
                  </c:pt>
                  <c:pt idx="11">
                    <c:v>Ķīmija un farmācija**</c:v>
                  </c:pt>
                  <c:pt idx="12">
                    <c:v>Cita joma</c:v>
                  </c:pt>
                  <c:pt idx="14">
                    <c:v>1-9 darbinieki</c:v>
                  </c:pt>
                  <c:pt idx="15">
                    <c:v>10-49 darbinieki</c:v>
                  </c:pt>
                  <c:pt idx="16">
                    <c:v>50-249 darbinieki</c:v>
                  </c:pt>
                  <c:pt idx="17">
                    <c:v>250 un vairāk darbinieku**</c:v>
                  </c:pt>
                  <c:pt idx="19">
                    <c:v>1. kvintile (zemākais eksporta apjoms)</c:v>
                  </c:pt>
                  <c:pt idx="20">
                    <c:v>2. kvintile</c:v>
                  </c:pt>
                  <c:pt idx="21">
                    <c:v>3. kvintile</c:v>
                  </c:pt>
                  <c:pt idx="22">
                    <c:v>4. kvintile</c:v>
                  </c:pt>
                  <c:pt idx="23">
                    <c:v>5. kvintile (augstākais eksporta apjoms)</c:v>
                  </c:pt>
                  <c:pt idx="25">
                    <c:v>1. kvintile (zemākais apgrozījums)</c:v>
                  </c:pt>
                  <c:pt idx="26">
                    <c:v>2. kvintile</c:v>
                  </c:pt>
                  <c:pt idx="27">
                    <c:v>3. kvintile</c:v>
                  </c:pt>
                  <c:pt idx="28">
                    <c:v>4. kvintile</c:v>
                  </c:pt>
                  <c:pt idx="29">
                    <c:v>5. kvintile (augstākais apgrozījums)</c:v>
                  </c:pt>
                  <c:pt idx="31">
                    <c:v> Rīga</c:v>
                  </c:pt>
                  <c:pt idx="32">
                    <c:v> Pierīga</c:v>
                  </c:pt>
                  <c:pt idx="33">
                    <c:v> Vidzeme</c:v>
                  </c:pt>
                  <c:pt idx="34">
                    <c:v> Kurzeme</c:v>
                  </c:pt>
                  <c:pt idx="35">
                    <c:v> Zemgale</c:v>
                  </c:pt>
                  <c:pt idx="36">
                    <c:v> Latgale**</c:v>
                  </c:pt>
                </c:lvl>
                <c:lvl>
                  <c:pt idx="1">
                    <c:v> </c:v>
                  </c:pt>
                  <c:pt idx="2">
                    <c:v>Darbības joma</c:v>
                  </c:pt>
                  <c:pt idx="13">
                    <c:v> </c:v>
                  </c:pt>
                  <c:pt idx="14">
                    <c:v> </c:v>
                  </c:pt>
                  <c:pt idx="18">
                    <c:v> </c:v>
                  </c:pt>
                  <c:pt idx="19">
                    <c:v>Eksporta apjoms 2022. gadā</c:v>
                  </c:pt>
                  <c:pt idx="24">
                    <c:v> </c:v>
                  </c:pt>
                  <c:pt idx="25">
                    <c:v> </c:v>
                  </c:pt>
                  <c:pt idx="30">
                    <c:v> </c:v>
                  </c:pt>
                  <c:pt idx="31">
                    <c:v>Reģions</c:v>
                  </c:pt>
                </c:lvl>
              </c:multiLvlStrCache>
            </c:multiLvlStrRef>
          </c:cat>
          <c:val>
            <c:numRef>
              <c:f>'Grafiki + dati'!$U$405:$U$441</c:f>
              <c:numCache>
                <c:formatCode>General</c:formatCode>
                <c:ptCount val="37"/>
                <c:pt idx="0" formatCode="0">
                  <c:v>5.9</c:v>
                </c:pt>
                <c:pt idx="2" formatCode="0">
                  <c:v>7.4</c:v>
                </c:pt>
                <c:pt idx="3" formatCode="0">
                  <c:v>6.5</c:v>
                </c:pt>
                <c:pt idx="4" formatCode="0">
                  <c:v>5.6</c:v>
                </c:pt>
                <c:pt idx="5" formatCode="0">
                  <c:v>3.8</c:v>
                </c:pt>
                <c:pt idx="6" formatCode="0">
                  <c:v>7.6</c:v>
                </c:pt>
                <c:pt idx="7" formatCode="0">
                  <c:v>3.7</c:v>
                </c:pt>
                <c:pt idx="8" formatCode="0">
                  <c:v>6.4</c:v>
                </c:pt>
                <c:pt idx="9" formatCode="0">
                  <c:v>6.3</c:v>
                </c:pt>
                <c:pt idx="10" formatCode="0">
                  <c:v>4.3</c:v>
                </c:pt>
                <c:pt idx="11" formatCode="0">
                  <c:v>10.7</c:v>
                </c:pt>
                <c:pt idx="12" formatCode="0">
                  <c:v>5.2</c:v>
                </c:pt>
                <c:pt idx="14" formatCode="0">
                  <c:v>4.7</c:v>
                </c:pt>
                <c:pt idx="15" formatCode="0">
                  <c:v>6.3</c:v>
                </c:pt>
                <c:pt idx="16" formatCode="0">
                  <c:v>8.6</c:v>
                </c:pt>
                <c:pt idx="19" formatCode="0">
                  <c:v>4.2</c:v>
                </c:pt>
                <c:pt idx="20" formatCode="0">
                  <c:v>3.4</c:v>
                </c:pt>
                <c:pt idx="21" formatCode="0">
                  <c:v>5.2</c:v>
                </c:pt>
                <c:pt idx="22" formatCode="0">
                  <c:v>9.1999999999999993</c:v>
                </c:pt>
                <c:pt idx="23" formatCode="0">
                  <c:v>10.5</c:v>
                </c:pt>
                <c:pt idx="25" formatCode="0">
                  <c:v>4.2</c:v>
                </c:pt>
                <c:pt idx="26" formatCode="0">
                  <c:v>4.7</c:v>
                </c:pt>
                <c:pt idx="27" formatCode="0">
                  <c:v>6.2</c:v>
                </c:pt>
                <c:pt idx="28" formatCode="0">
                  <c:v>5.5</c:v>
                </c:pt>
                <c:pt idx="29" formatCode="0">
                  <c:v>11.4</c:v>
                </c:pt>
                <c:pt idx="31" formatCode="0">
                  <c:v>7.3</c:v>
                </c:pt>
                <c:pt idx="32" formatCode="0">
                  <c:v>4.5</c:v>
                </c:pt>
                <c:pt idx="33" formatCode="0">
                  <c:v>4.0999999999999996</c:v>
                </c:pt>
                <c:pt idx="34" formatCode="0">
                  <c:v>4.9000000000000004</c:v>
                </c:pt>
                <c:pt idx="35" formatCode="0">
                  <c:v>3.9</c:v>
                </c:pt>
                <c:pt idx="36" formatCode="0">
                  <c:v>3.6</c:v>
                </c:pt>
              </c:numCache>
            </c:numRef>
          </c:val>
          <c:extLst>
            <c:ext xmlns:c16="http://schemas.microsoft.com/office/drawing/2014/chart" uri="{C3380CC4-5D6E-409C-BE32-E72D297353CC}">
              <c16:uniqueId val="{00000005-EB42-438C-B599-EE5E67E7EBDD}"/>
            </c:ext>
          </c:extLst>
        </c:ser>
        <c:dLbls>
          <c:showLegendKey val="0"/>
          <c:showVal val="0"/>
          <c:showCatName val="0"/>
          <c:showSerName val="0"/>
          <c:showPercent val="0"/>
          <c:showBubbleSize val="0"/>
        </c:dLbls>
        <c:gapWidth val="30"/>
        <c:overlap val="100"/>
        <c:axId val="590045472"/>
        <c:axId val="1"/>
      </c:barChart>
      <c:catAx>
        <c:axId val="590045472"/>
        <c:scaling>
          <c:orientation val="maxMin"/>
        </c:scaling>
        <c:delete val="0"/>
        <c:axPos val="l"/>
        <c:numFmt formatCode="General" sourceLinked="1"/>
        <c:majorTickMark val="none"/>
        <c:minorTickMark val="none"/>
        <c:tickLblPos val="nextTo"/>
        <c:spPr>
          <a:ln w="3175">
            <a:solidFill>
              <a:srgbClr val="000000"/>
            </a:solidFill>
            <a:prstDash val="solid"/>
          </a:ln>
        </c:spPr>
        <c:txPr>
          <a:bodyPr rot="0" vert="horz"/>
          <a:lstStyle/>
          <a:p>
            <a:pPr>
              <a:defRPr sz="900" b="0" i="0" u="none" strike="noStrike" baseline="0">
                <a:solidFill>
                  <a:srgbClr val="000000"/>
                </a:solidFill>
                <a:latin typeface="Arial"/>
                <a:ea typeface="Arial"/>
                <a:cs typeface="Arial"/>
              </a:defRPr>
            </a:pPr>
            <a:endParaRPr lang="lv-LV"/>
          </a:p>
        </c:txPr>
        <c:crossAx val="1"/>
        <c:crosses val="autoZero"/>
        <c:auto val="1"/>
        <c:lblAlgn val="ctr"/>
        <c:lblOffset val="100"/>
        <c:tickLblSkip val="1"/>
        <c:tickMarkSkip val="1"/>
        <c:noMultiLvlLbl val="0"/>
      </c:catAx>
      <c:valAx>
        <c:axId val="1"/>
        <c:scaling>
          <c:orientation val="minMax"/>
          <c:max val="100"/>
        </c:scaling>
        <c:delete val="0"/>
        <c:axPos val="b"/>
        <c:title>
          <c:tx>
            <c:rich>
              <a:bodyPr/>
              <a:lstStyle/>
              <a:p>
                <a:pPr>
                  <a:defRPr sz="800" b="0" i="0" u="none" strike="noStrike" baseline="0">
                    <a:solidFill>
                      <a:srgbClr val="000000"/>
                    </a:solidFill>
                    <a:latin typeface="Arial"/>
                    <a:ea typeface="Arial"/>
                    <a:cs typeface="Arial"/>
                  </a:defRPr>
                </a:pPr>
                <a:r>
                  <a:rPr lang="lv-LV"/>
                  <a:t>%</a:t>
                </a:r>
              </a:p>
            </c:rich>
          </c:tx>
          <c:layout>
            <c:manualLayout>
              <c:xMode val="edge"/>
              <c:yMode val="edge"/>
              <c:x val="0.89941688109019369"/>
              <c:y val="0.93598561051096241"/>
            </c:manualLayout>
          </c:layout>
          <c:overlay val="0"/>
          <c:spPr>
            <a:solidFill>
              <a:srgbClr val="FFFFFF"/>
            </a:solidFill>
            <a:ln w="3175">
              <a:solidFill>
                <a:srgbClr val="000000"/>
              </a:solidFill>
              <a:prstDash val="solid"/>
            </a:ln>
            <a:effectLst>
              <a:outerShdw dist="35921" dir="2700000" algn="br">
                <a:srgbClr val="000000"/>
              </a:outerShdw>
            </a:effectLst>
          </c:spPr>
        </c:title>
        <c:numFmt formatCode="0" sourceLinked="0"/>
        <c:majorTickMark val="out"/>
        <c:minorTickMark val="none"/>
        <c:tickLblPos val="nextTo"/>
        <c:spPr>
          <a:ln w="3175">
            <a:solidFill>
              <a:srgbClr val="000000"/>
            </a:solidFill>
            <a:prstDash val="solid"/>
          </a:ln>
        </c:spPr>
        <c:txPr>
          <a:bodyPr rot="0" vert="horz"/>
          <a:lstStyle/>
          <a:p>
            <a:pPr>
              <a:defRPr sz="900" b="0" i="0" u="none" strike="noStrike" baseline="0">
                <a:solidFill>
                  <a:srgbClr val="000000"/>
                </a:solidFill>
                <a:latin typeface="Arial"/>
                <a:ea typeface="Arial"/>
                <a:cs typeface="Arial"/>
              </a:defRPr>
            </a:pPr>
            <a:endParaRPr lang="lv-LV"/>
          </a:p>
        </c:txPr>
        <c:crossAx val="590045472"/>
        <c:crosses val="max"/>
        <c:crossBetween val="between"/>
        <c:majorUnit val="20"/>
      </c:valAx>
      <c:spPr>
        <a:noFill/>
        <a:ln w="25400">
          <a:noFill/>
        </a:ln>
      </c:spPr>
    </c:plotArea>
    <c:legend>
      <c:legendPos val="t"/>
      <c:layout>
        <c:manualLayout>
          <c:xMode val="edge"/>
          <c:yMode val="edge"/>
          <c:x val="0.28452390367885011"/>
          <c:y val="7.0574238858832794E-2"/>
          <c:w val="0.69529457702005049"/>
          <c:h val="3.5681269707058427E-2"/>
        </c:manualLayout>
      </c:layout>
      <c:overlay val="0"/>
      <c:spPr>
        <a:solidFill>
          <a:srgbClr val="FFFFFF"/>
        </a:solidFill>
        <a:ln w="3175">
          <a:solidFill>
            <a:srgbClr val="969696"/>
          </a:solidFill>
          <a:prstDash val="solid"/>
        </a:ln>
      </c:spPr>
      <c:txPr>
        <a:bodyPr/>
        <a:lstStyle/>
        <a:p>
          <a:pPr>
            <a:defRPr sz="900" b="0" i="0" u="none" strike="noStrike" baseline="0">
              <a:solidFill>
                <a:srgbClr val="000000"/>
              </a:solidFill>
              <a:latin typeface="Arial" panose="020B0604020202020204" pitchFamily="34" charset="0"/>
              <a:ea typeface="Arial Narrow"/>
              <a:cs typeface="Arial" panose="020B0604020202020204" pitchFamily="34" charset="0"/>
            </a:defRPr>
          </a:pPr>
          <a:endParaRPr lang="lv-LV"/>
        </a:p>
      </c:txPr>
    </c:legend>
    <c:plotVisOnly val="1"/>
    <c:dispBlanksAs val="gap"/>
    <c:showDLblsOverMax val="0"/>
  </c:chart>
  <c:spPr>
    <a:noFill/>
    <a:ln w="6350">
      <a:noFill/>
    </a:ln>
  </c:spPr>
  <c:txPr>
    <a:bodyPr/>
    <a:lstStyle/>
    <a:p>
      <a:pPr>
        <a:defRPr sz="950" b="0" i="0" u="none" strike="noStrike" baseline="0">
          <a:solidFill>
            <a:srgbClr val="000000"/>
          </a:solidFill>
          <a:latin typeface="Arial"/>
          <a:ea typeface="Arial"/>
          <a:cs typeface="Arial"/>
        </a:defRPr>
      </a:pPr>
      <a:endParaRPr lang="lv-LV"/>
    </a:p>
  </c:txPr>
  <c:externalData r:id="rId2">
    <c:autoUpdate val="0"/>
  </c:externalData>
  <c:userShapes r:id="rId3"/>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0424225350633988"/>
          <c:y val="0.10604653696876291"/>
          <c:w val="0.73448404682060642"/>
          <c:h val="0.88847127421644678"/>
        </c:manualLayout>
      </c:layout>
      <c:barChart>
        <c:barDir val="bar"/>
        <c:grouping val="clustered"/>
        <c:varyColors val="0"/>
        <c:ser>
          <c:idx val="0"/>
          <c:order val="0"/>
          <c:spPr>
            <a:solidFill>
              <a:srgbClr val="00B0F0"/>
            </a:solidFill>
            <a:ln w="25400">
              <a:noFill/>
            </a:ln>
          </c:spPr>
          <c:invertIfNegative val="0"/>
          <c:dPt>
            <c:idx val="2"/>
            <c:invertIfNegative val="0"/>
            <c:bubble3D val="0"/>
            <c:extLst>
              <c:ext xmlns:c16="http://schemas.microsoft.com/office/drawing/2014/chart" uri="{C3380CC4-5D6E-409C-BE32-E72D297353CC}">
                <c16:uniqueId val="{00000000-9989-4D1C-9FCE-21C19E672501}"/>
              </c:ext>
            </c:extLst>
          </c:dPt>
          <c:dPt>
            <c:idx val="3"/>
            <c:invertIfNegative val="0"/>
            <c:bubble3D val="0"/>
            <c:extLst>
              <c:ext xmlns:c16="http://schemas.microsoft.com/office/drawing/2014/chart" uri="{C3380CC4-5D6E-409C-BE32-E72D297353CC}">
                <c16:uniqueId val="{00000001-9989-4D1C-9FCE-21C19E672501}"/>
              </c:ext>
            </c:extLst>
          </c:dPt>
          <c:dPt>
            <c:idx val="4"/>
            <c:invertIfNegative val="0"/>
            <c:bubble3D val="0"/>
            <c:extLst>
              <c:ext xmlns:c16="http://schemas.microsoft.com/office/drawing/2014/chart" uri="{C3380CC4-5D6E-409C-BE32-E72D297353CC}">
                <c16:uniqueId val="{00000002-9989-4D1C-9FCE-21C19E672501}"/>
              </c:ext>
            </c:extLst>
          </c:dPt>
          <c:dPt>
            <c:idx val="6"/>
            <c:invertIfNegative val="0"/>
            <c:bubble3D val="0"/>
            <c:extLst>
              <c:ext xmlns:c16="http://schemas.microsoft.com/office/drawing/2014/chart" uri="{C3380CC4-5D6E-409C-BE32-E72D297353CC}">
                <c16:uniqueId val="{00000003-9989-4D1C-9FCE-21C19E672501}"/>
              </c:ext>
            </c:extLst>
          </c:dPt>
          <c:dPt>
            <c:idx val="8"/>
            <c:invertIfNegative val="0"/>
            <c:bubble3D val="0"/>
            <c:extLst>
              <c:ext xmlns:c16="http://schemas.microsoft.com/office/drawing/2014/chart" uri="{C3380CC4-5D6E-409C-BE32-E72D297353CC}">
                <c16:uniqueId val="{00000004-9989-4D1C-9FCE-21C19E672501}"/>
              </c:ext>
            </c:extLst>
          </c:dPt>
          <c:dPt>
            <c:idx val="9"/>
            <c:invertIfNegative val="0"/>
            <c:bubble3D val="0"/>
            <c:extLst>
              <c:ext xmlns:c16="http://schemas.microsoft.com/office/drawing/2014/chart" uri="{C3380CC4-5D6E-409C-BE32-E72D297353CC}">
                <c16:uniqueId val="{00000005-9989-4D1C-9FCE-21C19E672501}"/>
              </c:ext>
            </c:extLst>
          </c:dPt>
          <c:dPt>
            <c:idx val="10"/>
            <c:invertIfNegative val="0"/>
            <c:bubble3D val="0"/>
            <c:extLst>
              <c:ext xmlns:c16="http://schemas.microsoft.com/office/drawing/2014/chart" uri="{C3380CC4-5D6E-409C-BE32-E72D297353CC}">
                <c16:uniqueId val="{00000006-9989-4D1C-9FCE-21C19E672501}"/>
              </c:ext>
            </c:extLst>
          </c:dPt>
          <c:dPt>
            <c:idx val="11"/>
            <c:invertIfNegative val="0"/>
            <c:bubble3D val="0"/>
            <c:extLst>
              <c:ext xmlns:c16="http://schemas.microsoft.com/office/drawing/2014/chart" uri="{C3380CC4-5D6E-409C-BE32-E72D297353CC}">
                <c16:uniqueId val="{00000007-9989-4D1C-9FCE-21C19E672501}"/>
              </c:ext>
            </c:extLst>
          </c:dPt>
          <c:dPt>
            <c:idx val="14"/>
            <c:invertIfNegative val="0"/>
            <c:bubble3D val="0"/>
            <c:extLst>
              <c:ext xmlns:c16="http://schemas.microsoft.com/office/drawing/2014/chart" uri="{C3380CC4-5D6E-409C-BE32-E72D297353CC}">
                <c16:uniqueId val="{00000008-9989-4D1C-9FCE-21C19E672501}"/>
              </c:ext>
            </c:extLst>
          </c:dPt>
          <c:dPt>
            <c:idx val="15"/>
            <c:invertIfNegative val="0"/>
            <c:bubble3D val="0"/>
            <c:extLst>
              <c:ext xmlns:c16="http://schemas.microsoft.com/office/drawing/2014/chart" uri="{C3380CC4-5D6E-409C-BE32-E72D297353CC}">
                <c16:uniqueId val="{00000009-9989-4D1C-9FCE-21C19E672501}"/>
              </c:ext>
            </c:extLst>
          </c:dPt>
          <c:dPt>
            <c:idx val="16"/>
            <c:invertIfNegative val="0"/>
            <c:bubble3D val="0"/>
            <c:extLst>
              <c:ext xmlns:c16="http://schemas.microsoft.com/office/drawing/2014/chart" uri="{C3380CC4-5D6E-409C-BE32-E72D297353CC}">
                <c16:uniqueId val="{0000000A-9989-4D1C-9FCE-21C19E672501}"/>
              </c:ext>
            </c:extLst>
          </c:dPt>
          <c:dPt>
            <c:idx val="19"/>
            <c:invertIfNegative val="0"/>
            <c:bubble3D val="0"/>
            <c:extLst>
              <c:ext xmlns:c16="http://schemas.microsoft.com/office/drawing/2014/chart" uri="{C3380CC4-5D6E-409C-BE32-E72D297353CC}">
                <c16:uniqueId val="{0000000B-9989-4D1C-9FCE-21C19E672501}"/>
              </c:ext>
            </c:extLst>
          </c:dPt>
          <c:dPt>
            <c:idx val="21"/>
            <c:invertIfNegative val="0"/>
            <c:bubble3D val="0"/>
            <c:extLst>
              <c:ext xmlns:c16="http://schemas.microsoft.com/office/drawing/2014/chart" uri="{C3380CC4-5D6E-409C-BE32-E72D297353CC}">
                <c16:uniqueId val="{0000000C-9989-4D1C-9FCE-21C19E672501}"/>
              </c:ext>
            </c:extLst>
          </c:dPt>
          <c:dPt>
            <c:idx val="22"/>
            <c:invertIfNegative val="0"/>
            <c:bubble3D val="0"/>
            <c:extLst>
              <c:ext xmlns:c16="http://schemas.microsoft.com/office/drawing/2014/chart" uri="{C3380CC4-5D6E-409C-BE32-E72D297353CC}">
                <c16:uniqueId val="{0000000D-9989-4D1C-9FCE-21C19E672501}"/>
              </c:ext>
            </c:extLst>
          </c:dPt>
          <c:dPt>
            <c:idx val="24"/>
            <c:invertIfNegative val="0"/>
            <c:bubble3D val="0"/>
            <c:extLst>
              <c:ext xmlns:c16="http://schemas.microsoft.com/office/drawing/2014/chart" uri="{C3380CC4-5D6E-409C-BE32-E72D297353CC}">
                <c16:uniqueId val="{0000000E-9989-4D1C-9FCE-21C19E672501}"/>
              </c:ext>
            </c:extLst>
          </c:dPt>
          <c:dPt>
            <c:idx val="26"/>
            <c:invertIfNegative val="0"/>
            <c:bubble3D val="0"/>
            <c:extLst>
              <c:ext xmlns:c16="http://schemas.microsoft.com/office/drawing/2014/chart" uri="{C3380CC4-5D6E-409C-BE32-E72D297353CC}">
                <c16:uniqueId val="{0000000F-9989-4D1C-9FCE-21C19E672501}"/>
              </c:ext>
            </c:extLst>
          </c:dPt>
          <c:dPt>
            <c:idx val="27"/>
            <c:invertIfNegative val="0"/>
            <c:bubble3D val="0"/>
            <c:extLst>
              <c:ext xmlns:c16="http://schemas.microsoft.com/office/drawing/2014/chart" uri="{C3380CC4-5D6E-409C-BE32-E72D297353CC}">
                <c16:uniqueId val="{00000010-9989-4D1C-9FCE-21C19E672501}"/>
              </c:ext>
            </c:extLst>
          </c:dPt>
          <c:dPt>
            <c:idx val="30"/>
            <c:invertIfNegative val="0"/>
            <c:bubble3D val="0"/>
            <c:extLst>
              <c:ext xmlns:c16="http://schemas.microsoft.com/office/drawing/2014/chart" uri="{C3380CC4-5D6E-409C-BE32-E72D297353CC}">
                <c16:uniqueId val="{00000011-9989-4D1C-9FCE-21C19E672501}"/>
              </c:ext>
            </c:extLst>
          </c:dPt>
          <c:dPt>
            <c:idx val="31"/>
            <c:invertIfNegative val="0"/>
            <c:bubble3D val="0"/>
            <c:extLst>
              <c:ext xmlns:c16="http://schemas.microsoft.com/office/drawing/2014/chart" uri="{C3380CC4-5D6E-409C-BE32-E72D297353CC}">
                <c16:uniqueId val="{00000012-9989-4D1C-9FCE-21C19E672501}"/>
              </c:ext>
            </c:extLst>
          </c:dPt>
          <c:dPt>
            <c:idx val="32"/>
            <c:invertIfNegative val="0"/>
            <c:bubble3D val="0"/>
            <c:extLst>
              <c:ext xmlns:c16="http://schemas.microsoft.com/office/drawing/2014/chart" uri="{C3380CC4-5D6E-409C-BE32-E72D297353CC}">
                <c16:uniqueId val="{00000013-9989-4D1C-9FCE-21C19E672501}"/>
              </c:ext>
            </c:extLst>
          </c:dPt>
          <c:dPt>
            <c:idx val="33"/>
            <c:invertIfNegative val="0"/>
            <c:bubble3D val="0"/>
            <c:extLst>
              <c:ext xmlns:c16="http://schemas.microsoft.com/office/drawing/2014/chart" uri="{C3380CC4-5D6E-409C-BE32-E72D297353CC}">
                <c16:uniqueId val="{00000014-9989-4D1C-9FCE-21C19E672501}"/>
              </c:ext>
            </c:extLst>
          </c:dPt>
          <c:dPt>
            <c:idx val="35"/>
            <c:invertIfNegative val="0"/>
            <c:bubble3D val="0"/>
            <c:extLst>
              <c:ext xmlns:c16="http://schemas.microsoft.com/office/drawing/2014/chart" uri="{C3380CC4-5D6E-409C-BE32-E72D297353CC}">
                <c16:uniqueId val="{00000015-9989-4D1C-9FCE-21C19E672501}"/>
              </c:ext>
            </c:extLst>
          </c:dPt>
          <c:dPt>
            <c:idx val="36"/>
            <c:invertIfNegative val="0"/>
            <c:bubble3D val="0"/>
            <c:extLst>
              <c:ext xmlns:c16="http://schemas.microsoft.com/office/drawing/2014/chart" uri="{C3380CC4-5D6E-409C-BE32-E72D297353CC}">
                <c16:uniqueId val="{00000016-9989-4D1C-9FCE-21C19E672501}"/>
              </c:ext>
            </c:extLst>
          </c:dPt>
          <c:dPt>
            <c:idx val="37"/>
            <c:invertIfNegative val="0"/>
            <c:bubble3D val="0"/>
            <c:extLst>
              <c:ext xmlns:c16="http://schemas.microsoft.com/office/drawing/2014/chart" uri="{C3380CC4-5D6E-409C-BE32-E72D297353CC}">
                <c16:uniqueId val="{00000017-9989-4D1C-9FCE-21C19E672501}"/>
              </c:ext>
            </c:extLst>
          </c:dPt>
          <c:dPt>
            <c:idx val="38"/>
            <c:invertIfNegative val="0"/>
            <c:bubble3D val="0"/>
            <c:extLst>
              <c:ext xmlns:c16="http://schemas.microsoft.com/office/drawing/2014/chart" uri="{C3380CC4-5D6E-409C-BE32-E72D297353CC}">
                <c16:uniqueId val="{00000018-9989-4D1C-9FCE-21C19E672501}"/>
              </c:ext>
            </c:extLst>
          </c:dPt>
          <c:dPt>
            <c:idx val="40"/>
            <c:invertIfNegative val="0"/>
            <c:bubble3D val="0"/>
            <c:extLst>
              <c:ext xmlns:c16="http://schemas.microsoft.com/office/drawing/2014/chart" uri="{C3380CC4-5D6E-409C-BE32-E72D297353CC}">
                <c16:uniqueId val="{00000019-9989-4D1C-9FCE-21C19E672501}"/>
              </c:ext>
            </c:extLst>
          </c:dPt>
          <c:dPt>
            <c:idx val="41"/>
            <c:invertIfNegative val="0"/>
            <c:bubble3D val="0"/>
            <c:extLst>
              <c:ext xmlns:c16="http://schemas.microsoft.com/office/drawing/2014/chart" uri="{C3380CC4-5D6E-409C-BE32-E72D297353CC}">
                <c16:uniqueId val="{0000001A-9989-4D1C-9FCE-21C19E672501}"/>
              </c:ext>
            </c:extLst>
          </c:dPt>
          <c:dPt>
            <c:idx val="42"/>
            <c:invertIfNegative val="0"/>
            <c:bubble3D val="0"/>
            <c:extLst>
              <c:ext xmlns:c16="http://schemas.microsoft.com/office/drawing/2014/chart" uri="{C3380CC4-5D6E-409C-BE32-E72D297353CC}">
                <c16:uniqueId val="{0000001B-9989-4D1C-9FCE-21C19E672501}"/>
              </c:ext>
            </c:extLst>
          </c:dPt>
          <c:dPt>
            <c:idx val="43"/>
            <c:invertIfNegative val="0"/>
            <c:bubble3D val="0"/>
            <c:extLst>
              <c:ext xmlns:c16="http://schemas.microsoft.com/office/drawing/2014/chart" uri="{C3380CC4-5D6E-409C-BE32-E72D297353CC}">
                <c16:uniqueId val="{0000001C-9989-4D1C-9FCE-21C19E672501}"/>
              </c:ext>
            </c:extLst>
          </c:dPt>
          <c:dLbls>
            <c:spPr>
              <a:noFill/>
              <a:ln w="25400">
                <a:noFill/>
              </a:ln>
            </c:spPr>
            <c:txPr>
              <a:bodyPr wrap="none" lIns="38100" tIns="19050" rIns="38100" bIns="19050" anchor="ctr">
                <a:spAutoFit/>
              </a:bodyPr>
              <a:lstStyle/>
              <a:p>
                <a:pPr>
                  <a:defRPr sz="900" b="1" i="0" u="none" strike="noStrike" baseline="0">
                    <a:solidFill>
                      <a:srgbClr val="000000"/>
                    </a:solidFill>
                    <a:latin typeface="Arial"/>
                    <a:ea typeface="Arial"/>
                    <a:cs typeface="Arial"/>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0"/>
              </c:ext>
            </c:extLst>
          </c:dLbls>
          <c:val>
            <c:numRef>
              <c:f>'Grafiki + dati'!$X$405:$X$441</c:f>
              <c:numCache>
                <c:formatCode>General</c:formatCode>
                <c:ptCount val="37"/>
                <c:pt idx="0" formatCode="0">
                  <c:v>35.500000000000007</c:v>
                </c:pt>
                <c:pt idx="2" formatCode="0">
                  <c:v>44.8</c:v>
                </c:pt>
                <c:pt idx="3" formatCode="0">
                  <c:v>21.250000000000004</c:v>
                </c:pt>
                <c:pt idx="4" formatCode="0">
                  <c:v>26.750000000000007</c:v>
                </c:pt>
                <c:pt idx="5" formatCode="0">
                  <c:v>44.9</c:v>
                </c:pt>
                <c:pt idx="6" formatCode="0">
                  <c:v>24.199999999999996</c:v>
                </c:pt>
                <c:pt idx="7" formatCode="0">
                  <c:v>20.349999999999998</c:v>
                </c:pt>
                <c:pt idx="8" formatCode="0">
                  <c:v>58.449999999999996</c:v>
                </c:pt>
                <c:pt idx="9" formatCode="0">
                  <c:v>42.1</c:v>
                </c:pt>
                <c:pt idx="10" formatCode="0">
                  <c:v>34.849999999999994</c:v>
                </c:pt>
                <c:pt idx="11" formatCode="0">
                  <c:v>17.900000000000002</c:v>
                </c:pt>
                <c:pt idx="12" formatCode="0">
                  <c:v>39.849999999999994</c:v>
                </c:pt>
                <c:pt idx="14" formatCode="0">
                  <c:v>43.3</c:v>
                </c:pt>
                <c:pt idx="15" formatCode="0">
                  <c:v>30.7</c:v>
                </c:pt>
                <c:pt idx="16" formatCode="0">
                  <c:v>23.849999999999994</c:v>
                </c:pt>
                <c:pt idx="17" formatCode="0">
                  <c:v>0</c:v>
                </c:pt>
                <c:pt idx="19" formatCode="0">
                  <c:v>47.1</c:v>
                </c:pt>
                <c:pt idx="20" formatCode="0">
                  <c:v>46.6</c:v>
                </c:pt>
                <c:pt idx="21" formatCode="0">
                  <c:v>34.85</c:v>
                </c:pt>
                <c:pt idx="22" formatCode="0">
                  <c:v>26.95</c:v>
                </c:pt>
                <c:pt idx="23" formatCode="0">
                  <c:v>14.899999999999995</c:v>
                </c:pt>
                <c:pt idx="25" formatCode="0">
                  <c:v>47.1</c:v>
                </c:pt>
                <c:pt idx="26" formatCode="0">
                  <c:v>46.55</c:v>
                </c:pt>
                <c:pt idx="27" formatCode="0">
                  <c:v>32.9</c:v>
                </c:pt>
                <c:pt idx="28" formatCode="0">
                  <c:v>30.300000000000004</c:v>
                </c:pt>
                <c:pt idx="29" formatCode="0">
                  <c:v>16.25</c:v>
                </c:pt>
                <c:pt idx="31" formatCode="0">
                  <c:v>30.55</c:v>
                </c:pt>
                <c:pt idx="32" formatCode="0">
                  <c:v>35</c:v>
                </c:pt>
                <c:pt idx="33" formatCode="0">
                  <c:v>47.9</c:v>
                </c:pt>
                <c:pt idx="34" formatCode="0">
                  <c:v>46.75</c:v>
                </c:pt>
                <c:pt idx="35" formatCode="0">
                  <c:v>51.000000000000007</c:v>
                </c:pt>
                <c:pt idx="36" formatCode="0">
                  <c:v>32.15</c:v>
                </c:pt>
              </c:numCache>
            </c:numRef>
          </c:val>
          <c:extLst>
            <c:ext xmlns:c16="http://schemas.microsoft.com/office/drawing/2014/chart" uri="{C3380CC4-5D6E-409C-BE32-E72D297353CC}">
              <c16:uniqueId val="{0000001D-9989-4D1C-9FCE-21C19E672501}"/>
            </c:ext>
          </c:extLst>
        </c:ser>
        <c:dLbls>
          <c:showLegendKey val="0"/>
          <c:showVal val="0"/>
          <c:showCatName val="0"/>
          <c:showSerName val="0"/>
          <c:showPercent val="0"/>
          <c:showBubbleSize val="0"/>
        </c:dLbls>
        <c:gapWidth val="30"/>
        <c:axId val="590051048"/>
        <c:axId val="1"/>
      </c:barChart>
      <c:catAx>
        <c:axId val="590051048"/>
        <c:scaling>
          <c:orientation val="maxMin"/>
        </c:scaling>
        <c:delete val="0"/>
        <c:axPos val="l"/>
        <c:majorTickMark val="none"/>
        <c:minorTickMark val="none"/>
        <c:tickLblPos val="none"/>
        <c:spPr>
          <a:ln w="3175">
            <a:solidFill>
              <a:srgbClr val="000000"/>
            </a:solidFill>
            <a:prstDash val="solid"/>
          </a:ln>
        </c:spPr>
        <c:crossAx val="1"/>
        <c:crosses val="autoZero"/>
        <c:auto val="1"/>
        <c:lblAlgn val="ctr"/>
        <c:lblOffset val="100"/>
        <c:tickLblSkip val="1"/>
        <c:tickMarkSkip val="1"/>
        <c:noMultiLvlLbl val="0"/>
      </c:catAx>
      <c:valAx>
        <c:axId val="1"/>
        <c:scaling>
          <c:orientation val="minMax"/>
          <c:max val="60"/>
          <c:min val="0"/>
        </c:scaling>
        <c:delete val="1"/>
        <c:axPos val="b"/>
        <c:numFmt formatCode="0" sourceLinked="0"/>
        <c:majorTickMark val="out"/>
        <c:minorTickMark val="none"/>
        <c:tickLblPos val="nextTo"/>
        <c:crossAx val="590051048"/>
        <c:crosses val="max"/>
        <c:crossBetween val="between"/>
        <c:majorUnit val="10"/>
      </c:valAx>
      <c:spPr>
        <a:noFill/>
        <a:ln w="25400">
          <a:noFill/>
        </a:ln>
      </c:spPr>
    </c:plotArea>
    <c:plotVisOnly val="1"/>
    <c:dispBlanksAs val="gap"/>
    <c:showDLblsOverMax val="0"/>
  </c:chart>
  <c:spPr>
    <a:noFill/>
    <a:ln w="6350">
      <a:noFill/>
    </a:ln>
  </c:spPr>
  <c:txPr>
    <a:bodyPr/>
    <a:lstStyle/>
    <a:p>
      <a:pPr>
        <a:defRPr sz="900" b="0" i="0" u="none" strike="noStrike" baseline="0">
          <a:solidFill>
            <a:srgbClr val="000000"/>
          </a:solidFill>
          <a:latin typeface="Arial"/>
          <a:ea typeface="Arial"/>
          <a:cs typeface="Arial"/>
        </a:defRPr>
      </a:pPr>
      <a:endParaRPr lang="lv-LV"/>
    </a:p>
  </c:txPr>
  <c:externalData r:id="rId2">
    <c:autoUpdate val="0"/>
  </c:externalData>
  <c:userShapes r:id="rId3"/>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27829754795353689"/>
          <c:y val="0.12506469102499396"/>
          <c:w val="0.69488994456207431"/>
          <c:h val="0.81137004119951284"/>
        </c:manualLayout>
      </c:layout>
      <c:barChart>
        <c:barDir val="bar"/>
        <c:grouping val="stacked"/>
        <c:varyColors val="0"/>
        <c:ser>
          <c:idx val="0"/>
          <c:order val="0"/>
          <c:tx>
            <c:strRef>
              <c:f>'Grafiki + dati'!$R$664</c:f>
              <c:strCache>
                <c:ptCount val="1"/>
                <c:pt idx="0">
                  <c:v>Ļoti nozīmīga</c:v>
                </c:pt>
              </c:strCache>
            </c:strRef>
          </c:tx>
          <c:spPr>
            <a:solidFill>
              <a:srgbClr val="307594"/>
            </a:solidFill>
            <a:ln w="25400">
              <a:noFill/>
            </a:ln>
          </c:spPr>
          <c:invertIfNegative val="0"/>
          <c:dLbls>
            <c:spPr>
              <a:noFill/>
              <a:ln>
                <a:noFill/>
              </a:ln>
              <a:effectLst/>
            </c:spPr>
            <c:txPr>
              <a:bodyPr wrap="square" lIns="38100" tIns="19050" rIns="38100" bIns="19050" anchor="ctr">
                <a:spAutoFit/>
              </a:bodyPr>
              <a:lstStyle/>
              <a:p>
                <a:pPr>
                  <a:defRPr sz="900" b="0">
                    <a:solidFill>
                      <a:schemeClr val="bg1"/>
                    </a:solidFill>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'Grafiki + dati'!$P$665:$Q$701</c:f>
              <c:multiLvlStrCache>
                <c:ptCount val="37"/>
                <c:lvl>
                  <c:pt idx="0">
                    <c:v>Visi respondenti</c:v>
                  </c:pt>
                  <c:pt idx="2">
                    <c:v>Būvniecība un būvmateriālu ražošana</c:v>
                  </c:pt>
                  <c:pt idx="3">
                    <c:v>IKT</c:v>
                  </c:pt>
                  <c:pt idx="4">
                    <c:v>Kokrūpniecība</c:v>
                  </c:pt>
                  <c:pt idx="5">
                    <c:v>Pārtikas rūpniecība</c:v>
                  </c:pt>
                  <c:pt idx="6">
                    <c:v>Mašīnbūve un metālapstrāde</c:v>
                  </c:pt>
                  <c:pt idx="7">
                    <c:v>Transports un loģistika**</c:v>
                  </c:pt>
                  <c:pt idx="8">
                    <c:v>Apģērba un tekstila rūpniecība</c:v>
                  </c:pt>
                  <c:pt idx="9">
                    <c:v>Elektronika un elektrotehnika**</c:v>
                  </c:pt>
                  <c:pt idx="10">
                    <c:v>Kultūras un radošās nozares</c:v>
                  </c:pt>
                  <c:pt idx="11">
                    <c:v>Ķīmija un farmācija**</c:v>
                  </c:pt>
                  <c:pt idx="12">
                    <c:v>Cita joma</c:v>
                  </c:pt>
                  <c:pt idx="14">
                    <c:v>1-9 darbinieki</c:v>
                  </c:pt>
                  <c:pt idx="15">
                    <c:v>10-49 darbinieki</c:v>
                  </c:pt>
                  <c:pt idx="16">
                    <c:v>50-249 darbinieki</c:v>
                  </c:pt>
                  <c:pt idx="17">
                    <c:v>250 un vairāk darbinieku**</c:v>
                  </c:pt>
                  <c:pt idx="19">
                    <c:v>1. kvintile (zemākais eksporta apjoms)</c:v>
                  </c:pt>
                  <c:pt idx="20">
                    <c:v>2. kvintile</c:v>
                  </c:pt>
                  <c:pt idx="21">
                    <c:v>3. kvintile</c:v>
                  </c:pt>
                  <c:pt idx="22">
                    <c:v>4. kvintile</c:v>
                  </c:pt>
                  <c:pt idx="23">
                    <c:v>5. kvintile (augstākais eksporta apjoms)</c:v>
                  </c:pt>
                  <c:pt idx="25">
                    <c:v>1. kvintile (zemākais apgrozījums)</c:v>
                  </c:pt>
                  <c:pt idx="26">
                    <c:v>2. kvintile</c:v>
                  </c:pt>
                  <c:pt idx="27">
                    <c:v>3. kvintile</c:v>
                  </c:pt>
                  <c:pt idx="28">
                    <c:v>4. kvintile</c:v>
                  </c:pt>
                  <c:pt idx="29">
                    <c:v>5. kvintile (augstākais apgrozījums)</c:v>
                  </c:pt>
                  <c:pt idx="31">
                    <c:v> Rīga</c:v>
                  </c:pt>
                  <c:pt idx="32">
                    <c:v> Pierīga</c:v>
                  </c:pt>
                  <c:pt idx="33">
                    <c:v> Vidzeme</c:v>
                  </c:pt>
                  <c:pt idx="34">
                    <c:v> Kurzeme</c:v>
                  </c:pt>
                  <c:pt idx="35">
                    <c:v> Zemgale</c:v>
                  </c:pt>
                  <c:pt idx="36">
                    <c:v> Latgale**</c:v>
                  </c:pt>
                </c:lvl>
                <c:lvl>
                  <c:pt idx="1">
                    <c:v> </c:v>
                  </c:pt>
                  <c:pt idx="2">
                    <c:v>Darbības joma</c:v>
                  </c:pt>
                  <c:pt idx="13">
                    <c:v> </c:v>
                  </c:pt>
                  <c:pt idx="14">
                    <c:v> </c:v>
                  </c:pt>
                  <c:pt idx="18">
                    <c:v> </c:v>
                  </c:pt>
                  <c:pt idx="19">
                    <c:v>Eksporta apjoms 2022. gadā</c:v>
                  </c:pt>
                  <c:pt idx="24">
                    <c:v> </c:v>
                  </c:pt>
                  <c:pt idx="25">
                    <c:v> </c:v>
                  </c:pt>
                  <c:pt idx="30">
                    <c:v> </c:v>
                  </c:pt>
                  <c:pt idx="31">
                    <c:v>Reģions</c:v>
                  </c:pt>
                </c:lvl>
              </c:multiLvlStrCache>
            </c:multiLvlStrRef>
          </c:cat>
          <c:val>
            <c:numRef>
              <c:f>'Grafiki + dati'!$R$665:$R$701</c:f>
              <c:numCache>
                <c:formatCode>General</c:formatCode>
                <c:ptCount val="37"/>
                <c:pt idx="0" formatCode="0">
                  <c:v>36.799999999999997</c:v>
                </c:pt>
                <c:pt idx="2" formatCode="0">
                  <c:v>57.4</c:v>
                </c:pt>
                <c:pt idx="3" formatCode="0">
                  <c:v>16.3</c:v>
                </c:pt>
                <c:pt idx="4" formatCode="0">
                  <c:v>42.6</c:v>
                </c:pt>
                <c:pt idx="5" formatCode="0">
                  <c:v>51.3</c:v>
                </c:pt>
                <c:pt idx="6" formatCode="0">
                  <c:v>34.799999999999997</c:v>
                </c:pt>
                <c:pt idx="7" formatCode="0">
                  <c:v>18.5</c:v>
                </c:pt>
                <c:pt idx="8" formatCode="0">
                  <c:v>38.299999999999997</c:v>
                </c:pt>
                <c:pt idx="9" formatCode="0">
                  <c:v>71.900000000000006</c:v>
                </c:pt>
                <c:pt idx="10" formatCode="0">
                  <c:v>13</c:v>
                </c:pt>
                <c:pt idx="11" formatCode="0">
                  <c:v>50</c:v>
                </c:pt>
                <c:pt idx="12" formatCode="0">
                  <c:v>32.5</c:v>
                </c:pt>
                <c:pt idx="14" formatCode="0">
                  <c:v>35.4</c:v>
                </c:pt>
                <c:pt idx="15" formatCode="0">
                  <c:v>34.5</c:v>
                </c:pt>
                <c:pt idx="16" formatCode="0">
                  <c:v>46.1</c:v>
                </c:pt>
                <c:pt idx="19" formatCode="0">
                  <c:v>28</c:v>
                </c:pt>
                <c:pt idx="20" formatCode="0">
                  <c:v>34.5</c:v>
                </c:pt>
                <c:pt idx="21" formatCode="0">
                  <c:v>39.1</c:v>
                </c:pt>
                <c:pt idx="22" formatCode="0">
                  <c:v>39.5</c:v>
                </c:pt>
                <c:pt idx="23" formatCode="0">
                  <c:v>43</c:v>
                </c:pt>
                <c:pt idx="25" formatCode="0">
                  <c:v>30</c:v>
                </c:pt>
                <c:pt idx="26" formatCode="0">
                  <c:v>34.6</c:v>
                </c:pt>
                <c:pt idx="27" formatCode="0">
                  <c:v>37.200000000000003</c:v>
                </c:pt>
                <c:pt idx="28" formatCode="0">
                  <c:v>36.200000000000003</c:v>
                </c:pt>
                <c:pt idx="29" formatCode="0">
                  <c:v>43.9</c:v>
                </c:pt>
                <c:pt idx="31" formatCode="0">
                  <c:v>30.8</c:v>
                </c:pt>
                <c:pt idx="32" formatCode="0">
                  <c:v>40.1</c:v>
                </c:pt>
                <c:pt idx="33" formatCode="0">
                  <c:v>49</c:v>
                </c:pt>
                <c:pt idx="34" formatCode="0">
                  <c:v>44.3</c:v>
                </c:pt>
                <c:pt idx="35" formatCode="0">
                  <c:v>47.1</c:v>
                </c:pt>
                <c:pt idx="36" formatCode="0">
                  <c:v>42.9</c:v>
                </c:pt>
              </c:numCache>
            </c:numRef>
          </c:val>
          <c:extLst>
            <c:ext xmlns:c16="http://schemas.microsoft.com/office/drawing/2014/chart" uri="{C3380CC4-5D6E-409C-BE32-E72D297353CC}">
              <c16:uniqueId val="{00000000-722C-4C06-AB16-1A2C1FF1AEA5}"/>
            </c:ext>
          </c:extLst>
        </c:ser>
        <c:ser>
          <c:idx val="3"/>
          <c:order val="1"/>
          <c:tx>
            <c:strRef>
              <c:f>'Grafiki + dati'!$S$664</c:f>
              <c:strCache>
                <c:ptCount val="1"/>
                <c:pt idx="0">
                  <c:v>Drīzāk nozīmīga</c:v>
                </c:pt>
              </c:strCache>
            </c:strRef>
          </c:tx>
          <c:spPr>
            <a:solidFill>
              <a:srgbClr val="BADAE8"/>
            </a:solidFill>
            <a:ln w="25400">
              <a:noFill/>
            </a:ln>
          </c:spPr>
          <c:invertIfNegative val="0"/>
          <c:dLbls>
            <c:dLbl>
              <c:idx val="12"/>
              <c:layout>
                <c:manualLayout>
                  <c:x val="8.938547486033465E-3"/>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722C-4C06-AB16-1A2C1FF1AEA5}"/>
                </c:ext>
              </c:extLst>
            </c:dLbl>
            <c:spPr>
              <a:noFill/>
              <a:ln>
                <a:noFill/>
              </a:ln>
              <a:effectLst/>
            </c:spPr>
            <c:txPr>
              <a:bodyPr wrap="square" lIns="38100" tIns="19050" rIns="38100" bIns="19050" anchor="ctr">
                <a:spAutoFit/>
              </a:bodyPr>
              <a:lstStyle/>
              <a:p>
                <a:pPr>
                  <a:defRPr sz="900"/>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'Grafiki + dati'!$P$665:$Q$701</c:f>
              <c:multiLvlStrCache>
                <c:ptCount val="37"/>
                <c:lvl>
                  <c:pt idx="0">
                    <c:v>Visi respondenti</c:v>
                  </c:pt>
                  <c:pt idx="2">
                    <c:v>Būvniecība un būvmateriālu ražošana</c:v>
                  </c:pt>
                  <c:pt idx="3">
                    <c:v>IKT</c:v>
                  </c:pt>
                  <c:pt idx="4">
                    <c:v>Kokrūpniecība</c:v>
                  </c:pt>
                  <c:pt idx="5">
                    <c:v>Pārtikas rūpniecība</c:v>
                  </c:pt>
                  <c:pt idx="6">
                    <c:v>Mašīnbūve un metālapstrāde</c:v>
                  </c:pt>
                  <c:pt idx="7">
                    <c:v>Transports un loģistika**</c:v>
                  </c:pt>
                  <c:pt idx="8">
                    <c:v>Apģērba un tekstila rūpniecība</c:v>
                  </c:pt>
                  <c:pt idx="9">
                    <c:v>Elektronika un elektrotehnika**</c:v>
                  </c:pt>
                  <c:pt idx="10">
                    <c:v>Kultūras un radošās nozares</c:v>
                  </c:pt>
                  <c:pt idx="11">
                    <c:v>Ķīmija un farmācija**</c:v>
                  </c:pt>
                  <c:pt idx="12">
                    <c:v>Cita joma</c:v>
                  </c:pt>
                  <c:pt idx="14">
                    <c:v>1-9 darbinieki</c:v>
                  </c:pt>
                  <c:pt idx="15">
                    <c:v>10-49 darbinieki</c:v>
                  </c:pt>
                  <c:pt idx="16">
                    <c:v>50-249 darbinieki</c:v>
                  </c:pt>
                  <c:pt idx="17">
                    <c:v>250 un vairāk darbinieku**</c:v>
                  </c:pt>
                  <c:pt idx="19">
                    <c:v>1. kvintile (zemākais eksporta apjoms)</c:v>
                  </c:pt>
                  <c:pt idx="20">
                    <c:v>2. kvintile</c:v>
                  </c:pt>
                  <c:pt idx="21">
                    <c:v>3. kvintile</c:v>
                  </c:pt>
                  <c:pt idx="22">
                    <c:v>4. kvintile</c:v>
                  </c:pt>
                  <c:pt idx="23">
                    <c:v>5. kvintile (augstākais eksporta apjoms)</c:v>
                  </c:pt>
                  <c:pt idx="25">
                    <c:v>1. kvintile (zemākais apgrozījums)</c:v>
                  </c:pt>
                  <c:pt idx="26">
                    <c:v>2. kvintile</c:v>
                  </c:pt>
                  <c:pt idx="27">
                    <c:v>3. kvintile</c:v>
                  </c:pt>
                  <c:pt idx="28">
                    <c:v>4. kvintile</c:v>
                  </c:pt>
                  <c:pt idx="29">
                    <c:v>5. kvintile (augstākais apgrozījums)</c:v>
                  </c:pt>
                  <c:pt idx="31">
                    <c:v> Rīga</c:v>
                  </c:pt>
                  <c:pt idx="32">
                    <c:v> Pierīga</c:v>
                  </c:pt>
                  <c:pt idx="33">
                    <c:v> Vidzeme</c:v>
                  </c:pt>
                  <c:pt idx="34">
                    <c:v> Kurzeme</c:v>
                  </c:pt>
                  <c:pt idx="35">
                    <c:v> Zemgale</c:v>
                  </c:pt>
                  <c:pt idx="36">
                    <c:v> Latgale**</c:v>
                  </c:pt>
                </c:lvl>
                <c:lvl>
                  <c:pt idx="1">
                    <c:v> </c:v>
                  </c:pt>
                  <c:pt idx="2">
                    <c:v>Darbības joma</c:v>
                  </c:pt>
                  <c:pt idx="13">
                    <c:v> </c:v>
                  </c:pt>
                  <c:pt idx="14">
                    <c:v> </c:v>
                  </c:pt>
                  <c:pt idx="18">
                    <c:v> </c:v>
                  </c:pt>
                  <c:pt idx="19">
                    <c:v>Eksporta apjoms 2022. gadā</c:v>
                  </c:pt>
                  <c:pt idx="24">
                    <c:v> </c:v>
                  </c:pt>
                  <c:pt idx="25">
                    <c:v> </c:v>
                  </c:pt>
                  <c:pt idx="30">
                    <c:v> </c:v>
                  </c:pt>
                  <c:pt idx="31">
                    <c:v>Reģions</c:v>
                  </c:pt>
                </c:lvl>
              </c:multiLvlStrCache>
            </c:multiLvlStrRef>
          </c:cat>
          <c:val>
            <c:numRef>
              <c:f>'Grafiki + dati'!$S$665:$S$701</c:f>
              <c:numCache>
                <c:formatCode>General</c:formatCode>
                <c:ptCount val="37"/>
                <c:pt idx="0" formatCode="0">
                  <c:v>31.3</c:v>
                </c:pt>
                <c:pt idx="2" formatCode="0">
                  <c:v>35.299999999999997</c:v>
                </c:pt>
                <c:pt idx="3" formatCode="0">
                  <c:v>28.3</c:v>
                </c:pt>
                <c:pt idx="4" formatCode="0">
                  <c:v>37</c:v>
                </c:pt>
                <c:pt idx="5" formatCode="0">
                  <c:v>33.299999999999997</c:v>
                </c:pt>
                <c:pt idx="6" formatCode="0">
                  <c:v>43.9</c:v>
                </c:pt>
                <c:pt idx="7" formatCode="0">
                  <c:v>14.8</c:v>
                </c:pt>
                <c:pt idx="8" formatCode="0">
                  <c:v>29.8</c:v>
                </c:pt>
                <c:pt idx="9" formatCode="0">
                  <c:v>21.9</c:v>
                </c:pt>
                <c:pt idx="10" formatCode="0">
                  <c:v>23.9</c:v>
                </c:pt>
                <c:pt idx="11" formatCode="0">
                  <c:v>32.1</c:v>
                </c:pt>
                <c:pt idx="12" formatCode="0">
                  <c:v>30.4</c:v>
                </c:pt>
                <c:pt idx="14" formatCode="0">
                  <c:v>30.4</c:v>
                </c:pt>
                <c:pt idx="15" formatCode="0">
                  <c:v>32.799999999999997</c:v>
                </c:pt>
                <c:pt idx="16" formatCode="0">
                  <c:v>30.5</c:v>
                </c:pt>
                <c:pt idx="17" formatCode="0">
                  <c:v>50</c:v>
                </c:pt>
                <c:pt idx="19" formatCode="0">
                  <c:v>30.5</c:v>
                </c:pt>
                <c:pt idx="20" formatCode="0">
                  <c:v>35.299999999999997</c:v>
                </c:pt>
                <c:pt idx="21" formatCode="0">
                  <c:v>32.200000000000003</c:v>
                </c:pt>
                <c:pt idx="22" formatCode="0">
                  <c:v>37.799999999999997</c:v>
                </c:pt>
                <c:pt idx="23" formatCode="0">
                  <c:v>32.5</c:v>
                </c:pt>
                <c:pt idx="25" formatCode="0">
                  <c:v>30.8</c:v>
                </c:pt>
                <c:pt idx="26" formatCode="0">
                  <c:v>29.9</c:v>
                </c:pt>
                <c:pt idx="27" formatCode="0">
                  <c:v>28.7</c:v>
                </c:pt>
                <c:pt idx="28" formatCode="0">
                  <c:v>38.6</c:v>
                </c:pt>
                <c:pt idx="29" formatCode="0">
                  <c:v>31.7</c:v>
                </c:pt>
                <c:pt idx="31" formatCode="0">
                  <c:v>29</c:v>
                </c:pt>
                <c:pt idx="32" formatCode="0">
                  <c:v>33.799999999999997</c:v>
                </c:pt>
                <c:pt idx="33" formatCode="0">
                  <c:v>26.5</c:v>
                </c:pt>
                <c:pt idx="34" formatCode="0">
                  <c:v>32.799999999999997</c:v>
                </c:pt>
                <c:pt idx="35" formatCode="0">
                  <c:v>37.299999999999997</c:v>
                </c:pt>
                <c:pt idx="36" formatCode="0">
                  <c:v>42.9</c:v>
                </c:pt>
              </c:numCache>
            </c:numRef>
          </c:val>
          <c:extLst>
            <c:ext xmlns:c16="http://schemas.microsoft.com/office/drawing/2014/chart" uri="{C3380CC4-5D6E-409C-BE32-E72D297353CC}">
              <c16:uniqueId val="{00000002-722C-4C06-AB16-1A2C1FF1AEA5}"/>
            </c:ext>
          </c:extLst>
        </c:ser>
        <c:ser>
          <c:idx val="4"/>
          <c:order val="2"/>
          <c:tx>
            <c:strRef>
              <c:f>'Grafiki + dati'!$V$664</c:f>
              <c:strCache>
                <c:ptCount val="1"/>
                <c:pt idx="0">
                  <c:v>Grūti pateikt</c:v>
                </c:pt>
              </c:strCache>
            </c:strRef>
          </c:tx>
          <c:spPr>
            <a:solidFill>
              <a:sysClr val="window" lastClr="FFFFFF">
                <a:lumMod val="75000"/>
              </a:sysClr>
            </a:solidFill>
          </c:spPr>
          <c:invertIfNegative val="0"/>
          <c:dLbls>
            <c:spPr>
              <a:noFill/>
              <a:ln>
                <a:noFill/>
              </a:ln>
              <a:effectLst/>
            </c:spPr>
            <c:txPr>
              <a:bodyPr wrap="square" lIns="38100" tIns="19050" rIns="38100" bIns="19050" anchor="ctr">
                <a:spAutoFit/>
              </a:bodyPr>
              <a:lstStyle/>
              <a:p>
                <a:pPr>
                  <a:defRPr sz="900"/>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'Grafiki + dati'!$P$665:$Q$701</c:f>
              <c:multiLvlStrCache>
                <c:ptCount val="37"/>
                <c:lvl>
                  <c:pt idx="0">
                    <c:v>Visi respondenti</c:v>
                  </c:pt>
                  <c:pt idx="2">
                    <c:v>Būvniecība un būvmateriālu ražošana</c:v>
                  </c:pt>
                  <c:pt idx="3">
                    <c:v>IKT</c:v>
                  </c:pt>
                  <c:pt idx="4">
                    <c:v>Kokrūpniecība</c:v>
                  </c:pt>
                  <c:pt idx="5">
                    <c:v>Pārtikas rūpniecība</c:v>
                  </c:pt>
                  <c:pt idx="6">
                    <c:v>Mašīnbūve un metālapstrāde</c:v>
                  </c:pt>
                  <c:pt idx="7">
                    <c:v>Transports un loģistika**</c:v>
                  </c:pt>
                  <c:pt idx="8">
                    <c:v>Apģērba un tekstila rūpniecība</c:v>
                  </c:pt>
                  <c:pt idx="9">
                    <c:v>Elektronika un elektrotehnika**</c:v>
                  </c:pt>
                  <c:pt idx="10">
                    <c:v>Kultūras un radošās nozares</c:v>
                  </c:pt>
                  <c:pt idx="11">
                    <c:v>Ķīmija un farmācija**</c:v>
                  </c:pt>
                  <c:pt idx="12">
                    <c:v>Cita joma</c:v>
                  </c:pt>
                  <c:pt idx="14">
                    <c:v>1-9 darbinieki</c:v>
                  </c:pt>
                  <c:pt idx="15">
                    <c:v>10-49 darbinieki</c:v>
                  </c:pt>
                  <c:pt idx="16">
                    <c:v>50-249 darbinieki</c:v>
                  </c:pt>
                  <c:pt idx="17">
                    <c:v>250 un vairāk darbinieku**</c:v>
                  </c:pt>
                  <c:pt idx="19">
                    <c:v>1. kvintile (zemākais eksporta apjoms)</c:v>
                  </c:pt>
                  <c:pt idx="20">
                    <c:v>2. kvintile</c:v>
                  </c:pt>
                  <c:pt idx="21">
                    <c:v>3. kvintile</c:v>
                  </c:pt>
                  <c:pt idx="22">
                    <c:v>4. kvintile</c:v>
                  </c:pt>
                  <c:pt idx="23">
                    <c:v>5. kvintile (augstākais eksporta apjoms)</c:v>
                  </c:pt>
                  <c:pt idx="25">
                    <c:v>1. kvintile (zemākais apgrozījums)</c:v>
                  </c:pt>
                  <c:pt idx="26">
                    <c:v>2. kvintile</c:v>
                  </c:pt>
                  <c:pt idx="27">
                    <c:v>3. kvintile</c:v>
                  </c:pt>
                  <c:pt idx="28">
                    <c:v>4. kvintile</c:v>
                  </c:pt>
                  <c:pt idx="29">
                    <c:v>5. kvintile (augstākais apgrozījums)</c:v>
                  </c:pt>
                  <c:pt idx="31">
                    <c:v> Rīga</c:v>
                  </c:pt>
                  <c:pt idx="32">
                    <c:v> Pierīga</c:v>
                  </c:pt>
                  <c:pt idx="33">
                    <c:v> Vidzeme</c:v>
                  </c:pt>
                  <c:pt idx="34">
                    <c:v> Kurzeme</c:v>
                  </c:pt>
                  <c:pt idx="35">
                    <c:v> Zemgale</c:v>
                  </c:pt>
                  <c:pt idx="36">
                    <c:v> Latgale**</c:v>
                  </c:pt>
                </c:lvl>
                <c:lvl>
                  <c:pt idx="1">
                    <c:v> </c:v>
                  </c:pt>
                  <c:pt idx="2">
                    <c:v>Darbības joma</c:v>
                  </c:pt>
                  <c:pt idx="13">
                    <c:v> </c:v>
                  </c:pt>
                  <c:pt idx="14">
                    <c:v> </c:v>
                  </c:pt>
                  <c:pt idx="18">
                    <c:v> </c:v>
                  </c:pt>
                  <c:pt idx="19">
                    <c:v>Eksporta apjoms 2022. gadā</c:v>
                  </c:pt>
                  <c:pt idx="24">
                    <c:v> </c:v>
                  </c:pt>
                  <c:pt idx="25">
                    <c:v> </c:v>
                  </c:pt>
                  <c:pt idx="30">
                    <c:v> </c:v>
                  </c:pt>
                  <c:pt idx="31">
                    <c:v>Reģions</c:v>
                  </c:pt>
                </c:lvl>
              </c:multiLvlStrCache>
            </c:multiLvlStrRef>
          </c:cat>
          <c:val>
            <c:numRef>
              <c:f>'Grafiki + dati'!$V$665:$V$701</c:f>
              <c:numCache>
                <c:formatCode>General</c:formatCode>
                <c:ptCount val="37"/>
                <c:pt idx="0" formatCode="0">
                  <c:v>6.7</c:v>
                </c:pt>
                <c:pt idx="3" formatCode="0">
                  <c:v>5.4</c:v>
                </c:pt>
                <c:pt idx="4" formatCode="0">
                  <c:v>7.4</c:v>
                </c:pt>
                <c:pt idx="5" formatCode="0">
                  <c:v>5.0999999999999996</c:v>
                </c:pt>
                <c:pt idx="6" formatCode="0">
                  <c:v>6.1</c:v>
                </c:pt>
                <c:pt idx="7" formatCode="0">
                  <c:v>14.8</c:v>
                </c:pt>
                <c:pt idx="8" formatCode="0">
                  <c:v>8.5</c:v>
                </c:pt>
                <c:pt idx="10" formatCode="0">
                  <c:v>15.2</c:v>
                </c:pt>
                <c:pt idx="11" formatCode="0">
                  <c:v>3.6</c:v>
                </c:pt>
                <c:pt idx="12" formatCode="0">
                  <c:v>8.4</c:v>
                </c:pt>
                <c:pt idx="14" formatCode="0">
                  <c:v>8.6</c:v>
                </c:pt>
                <c:pt idx="15" formatCode="0">
                  <c:v>6.3</c:v>
                </c:pt>
                <c:pt idx="16" formatCode="0">
                  <c:v>1.6</c:v>
                </c:pt>
                <c:pt idx="17" formatCode="0">
                  <c:v>25</c:v>
                </c:pt>
                <c:pt idx="19" formatCode="0">
                  <c:v>11</c:v>
                </c:pt>
                <c:pt idx="20" formatCode="0">
                  <c:v>5.2</c:v>
                </c:pt>
                <c:pt idx="21" formatCode="0">
                  <c:v>5.2</c:v>
                </c:pt>
                <c:pt idx="22" formatCode="0">
                  <c:v>3.4</c:v>
                </c:pt>
                <c:pt idx="23" formatCode="0">
                  <c:v>2.6</c:v>
                </c:pt>
                <c:pt idx="25" formatCode="0">
                  <c:v>10.8</c:v>
                </c:pt>
                <c:pt idx="26" formatCode="0">
                  <c:v>9.4</c:v>
                </c:pt>
                <c:pt idx="27" formatCode="0">
                  <c:v>4.7</c:v>
                </c:pt>
                <c:pt idx="28" formatCode="0">
                  <c:v>3.1</c:v>
                </c:pt>
                <c:pt idx="29" formatCode="0">
                  <c:v>2.4</c:v>
                </c:pt>
                <c:pt idx="31" formatCode="0">
                  <c:v>7</c:v>
                </c:pt>
                <c:pt idx="32" formatCode="0">
                  <c:v>7.6</c:v>
                </c:pt>
                <c:pt idx="33" formatCode="0">
                  <c:v>4.0999999999999996</c:v>
                </c:pt>
                <c:pt idx="34" formatCode="0">
                  <c:v>4.9000000000000004</c:v>
                </c:pt>
                <c:pt idx="35" formatCode="0">
                  <c:v>7.8</c:v>
                </c:pt>
                <c:pt idx="36" formatCode="0">
                  <c:v>3.6</c:v>
                </c:pt>
              </c:numCache>
            </c:numRef>
          </c:val>
          <c:extLst>
            <c:ext xmlns:c16="http://schemas.microsoft.com/office/drawing/2014/chart" uri="{C3380CC4-5D6E-409C-BE32-E72D297353CC}">
              <c16:uniqueId val="{00000003-722C-4C06-AB16-1A2C1FF1AEA5}"/>
            </c:ext>
          </c:extLst>
        </c:ser>
        <c:ser>
          <c:idx val="1"/>
          <c:order val="3"/>
          <c:tx>
            <c:strRef>
              <c:f>'Grafiki + dati'!$T$664</c:f>
              <c:strCache>
                <c:ptCount val="1"/>
                <c:pt idx="0">
                  <c:v>Drīzāk nav nozīmīga</c:v>
                </c:pt>
              </c:strCache>
            </c:strRef>
          </c:tx>
          <c:spPr>
            <a:solidFill>
              <a:srgbClr val="F29C9C"/>
            </a:solidFill>
            <a:ln w="25400">
              <a:noFill/>
            </a:ln>
          </c:spPr>
          <c:invertIfNegative val="0"/>
          <c:dLbls>
            <c:spPr>
              <a:noFill/>
              <a:ln w="25400">
                <a:noFill/>
              </a:ln>
            </c:spPr>
            <c:txPr>
              <a:bodyPr wrap="square" lIns="38100" tIns="19050" rIns="38100" bIns="19050" anchor="ctr">
                <a:spAutoFit/>
              </a:bodyPr>
              <a:lstStyle/>
              <a:p>
                <a:pPr>
                  <a:defRPr sz="900" b="0" i="0" u="none" strike="noStrike" baseline="0">
                    <a:solidFill>
                      <a:schemeClr val="tx1"/>
                    </a:solidFill>
                    <a:latin typeface="Arial"/>
                    <a:ea typeface="Arial"/>
                    <a:cs typeface="Arial"/>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'Grafiki + dati'!$P$665:$Q$701</c:f>
              <c:multiLvlStrCache>
                <c:ptCount val="37"/>
                <c:lvl>
                  <c:pt idx="0">
                    <c:v>Visi respondenti</c:v>
                  </c:pt>
                  <c:pt idx="2">
                    <c:v>Būvniecība un būvmateriālu ražošana</c:v>
                  </c:pt>
                  <c:pt idx="3">
                    <c:v>IKT</c:v>
                  </c:pt>
                  <c:pt idx="4">
                    <c:v>Kokrūpniecība</c:v>
                  </c:pt>
                  <c:pt idx="5">
                    <c:v>Pārtikas rūpniecība</c:v>
                  </c:pt>
                  <c:pt idx="6">
                    <c:v>Mašīnbūve un metālapstrāde</c:v>
                  </c:pt>
                  <c:pt idx="7">
                    <c:v>Transports un loģistika**</c:v>
                  </c:pt>
                  <c:pt idx="8">
                    <c:v>Apģērba un tekstila rūpniecība</c:v>
                  </c:pt>
                  <c:pt idx="9">
                    <c:v>Elektronika un elektrotehnika**</c:v>
                  </c:pt>
                  <c:pt idx="10">
                    <c:v>Kultūras un radošās nozares</c:v>
                  </c:pt>
                  <c:pt idx="11">
                    <c:v>Ķīmija un farmācija**</c:v>
                  </c:pt>
                  <c:pt idx="12">
                    <c:v>Cita joma</c:v>
                  </c:pt>
                  <c:pt idx="14">
                    <c:v>1-9 darbinieki</c:v>
                  </c:pt>
                  <c:pt idx="15">
                    <c:v>10-49 darbinieki</c:v>
                  </c:pt>
                  <c:pt idx="16">
                    <c:v>50-249 darbinieki</c:v>
                  </c:pt>
                  <c:pt idx="17">
                    <c:v>250 un vairāk darbinieku**</c:v>
                  </c:pt>
                  <c:pt idx="19">
                    <c:v>1. kvintile (zemākais eksporta apjoms)</c:v>
                  </c:pt>
                  <c:pt idx="20">
                    <c:v>2. kvintile</c:v>
                  </c:pt>
                  <c:pt idx="21">
                    <c:v>3. kvintile</c:v>
                  </c:pt>
                  <c:pt idx="22">
                    <c:v>4. kvintile</c:v>
                  </c:pt>
                  <c:pt idx="23">
                    <c:v>5. kvintile (augstākais eksporta apjoms)</c:v>
                  </c:pt>
                  <c:pt idx="25">
                    <c:v>1. kvintile (zemākais apgrozījums)</c:v>
                  </c:pt>
                  <c:pt idx="26">
                    <c:v>2. kvintile</c:v>
                  </c:pt>
                  <c:pt idx="27">
                    <c:v>3. kvintile</c:v>
                  </c:pt>
                  <c:pt idx="28">
                    <c:v>4. kvintile</c:v>
                  </c:pt>
                  <c:pt idx="29">
                    <c:v>5. kvintile (augstākais apgrozījums)</c:v>
                  </c:pt>
                  <c:pt idx="31">
                    <c:v> Rīga</c:v>
                  </c:pt>
                  <c:pt idx="32">
                    <c:v> Pierīga</c:v>
                  </c:pt>
                  <c:pt idx="33">
                    <c:v> Vidzeme</c:v>
                  </c:pt>
                  <c:pt idx="34">
                    <c:v> Kurzeme</c:v>
                  </c:pt>
                  <c:pt idx="35">
                    <c:v> Zemgale</c:v>
                  </c:pt>
                  <c:pt idx="36">
                    <c:v> Latgale**</c:v>
                  </c:pt>
                </c:lvl>
                <c:lvl>
                  <c:pt idx="1">
                    <c:v> </c:v>
                  </c:pt>
                  <c:pt idx="2">
                    <c:v>Darbības joma</c:v>
                  </c:pt>
                  <c:pt idx="13">
                    <c:v> </c:v>
                  </c:pt>
                  <c:pt idx="14">
                    <c:v> </c:v>
                  </c:pt>
                  <c:pt idx="18">
                    <c:v> </c:v>
                  </c:pt>
                  <c:pt idx="19">
                    <c:v>Eksporta apjoms 2022. gadā</c:v>
                  </c:pt>
                  <c:pt idx="24">
                    <c:v> </c:v>
                  </c:pt>
                  <c:pt idx="25">
                    <c:v> </c:v>
                  </c:pt>
                  <c:pt idx="30">
                    <c:v> </c:v>
                  </c:pt>
                  <c:pt idx="31">
                    <c:v>Reģions</c:v>
                  </c:pt>
                </c:lvl>
              </c:multiLvlStrCache>
            </c:multiLvlStrRef>
          </c:cat>
          <c:val>
            <c:numRef>
              <c:f>'Grafiki + dati'!$T$665:$T$701</c:f>
              <c:numCache>
                <c:formatCode>General</c:formatCode>
                <c:ptCount val="37"/>
                <c:pt idx="0" formatCode="0">
                  <c:v>13.4</c:v>
                </c:pt>
                <c:pt idx="2" formatCode="0">
                  <c:v>4.4000000000000004</c:v>
                </c:pt>
                <c:pt idx="3" formatCode="0">
                  <c:v>23.9</c:v>
                </c:pt>
                <c:pt idx="4" formatCode="0">
                  <c:v>5.6</c:v>
                </c:pt>
                <c:pt idx="5" formatCode="0">
                  <c:v>6.4</c:v>
                </c:pt>
                <c:pt idx="6" formatCode="0">
                  <c:v>12.1</c:v>
                </c:pt>
                <c:pt idx="7" formatCode="0">
                  <c:v>25.9</c:v>
                </c:pt>
                <c:pt idx="8" formatCode="0">
                  <c:v>10.6</c:v>
                </c:pt>
                <c:pt idx="9" formatCode="0">
                  <c:v>6.3</c:v>
                </c:pt>
                <c:pt idx="10" formatCode="0">
                  <c:v>15.2</c:v>
                </c:pt>
                <c:pt idx="11" formatCode="0">
                  <c:v>10.7</c:v>
                </c:pt>
                <c:pt idx="12" formatCode="0">
                  <c:v>17.3</c:v>
                </c:pt>
                <c:pt idx="14" formatCode="0">
                  <c:v>11.7</c:v>
                </c:pt>
                <c:pt idx="15" formatCode="0">
                  <c:v>16.8</c:v>
                </c:pt>
                <c:pt idx="16" formatCode="0">
                  <c:v>11.7</c:v>
                </c:pt>
                <c:pt idx="17" formatCode="0">
                  <c:v>25</c:v>
                </c:pt>
                <c:pt idx="19" formatCode="0">
                  <c:v>13.6</c:v>
                </c:pt>
                <c:pt idx="20" formatCode="0">
                  <c:v>15.5</c:v>
                </c:pt>
                <c:pt idx="21" formatCode="0">
                  <c:v>12.2</c:v>
                </c:pt>
                <c:pt idx="22" formatCode="0">
                  <c:v>10.1</c:v>
                </c:pt>
                <c:pt idx="23" formatCode="0">
                  <c:v>11.4</c:v>
                </c:pt>
                <c:pt idx="25" formatCode="0">
                  <c:v>13.3</c:v>
                </c:pt>
                <c:pt idx="26" formatCode="0">
                  <c:v>15.7</c:v>
                </c:pt>
                <c:pt idx="27" formatCode="0">
                  <c:v>16.3</c:v>
                </c:pt>
                <c:pt idx="28" formatCode="0">
                  <c:v>11.8</c:v>
                </c:pt>
                <c:pt idx="29" formatCode="0">
                  <c:v>12.2</c:v>
                </c:pt>
                <c:pt idx="31" formatCode="0">
                  <c:v>16.7</c:v>
                </c:pt>
                <c:pt idx="32" formatCode="0">
                  <c:v>10.8</c:v>
                </c:pt>
                <c:pt idx="33" formatCode="0">
                  <c:v>14.3</c:v>
                </c:pt>
                <c:pt idx="34" formatCode="0">
                  <c:v>9.8000000000000007</c:v>
                </c:pt>
                <c:pt idx="35" formatCode="0">
                  <c:v>3.9</c:v>
                </c:pt>
                <c:pt idx="36" formatCode="0">
                  <c:v>7.1</c:v>
                </c:pt>
              </c:numCache>
            </c:numRef>
          </c:val>
          <c:extLst>
            <c:ext xmlns:c16="http://schemas.microsoft.com/office/drawing/2014/chart" uri="{C3380CC4-5D6E-409C-BE32-E72D297353CC}">
              <c16:uniqueId val="{00000004-722C-4C06-AB16-1A2C1FF1AEA5}"/>
            </c:ext>
          </c:extLst>
        </c:ser>
        <c:ser>
          <c:idx val="2"/>
          <c:order val="4"/>
          <c:tx>
            <c:strRef>
              <c:f>'Grafiki + dati'!$U$664</c:f>
              <c:strCache>
                <c:ptCount val="1"/>
                <c:pt idx="0">
                  <c:v>Nemaz nav nozīmīga</c:v>
                </c:pt>
              </c:strCache>
            </c:strRef>
          </c:tx>
          <c:spPr>
            <a:solidFill>
              <a:srgbClr val="A21616"/>
            </a:solidFill>
          </c:spPr>
          <c:invertIfNegative val="0"/>
          <c:dLbls>
            <c:spPr>
              <a:noFill/>
              <a:ln>
                <a:noFill/>
              </a:ln>
              <a:effectLst/>
            </c:spPr>
            <c:txPr>
              <a:bodyPr wrap="square" lIns="38100" tIns="19050" rIns="38100" bIns="19050" anchor="ctr">
                <a:spAutoFit/>
              </a:bodyPr>
              <a:lstStyle/>
              <a:p>
                <a:pPr>
                  <a:defRPr sz="900">
                    <a:solidFill>
                      <a:schemeClr val="bg1"/>
                    </a:solidFill>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'Grafiki + dati'!$P$665:$Q$701</c:f>
              <c:multiLvlStrCache>
                <c:ptCount val="37"/>
                <c:lvl>
                  <c:pt idx="0">
                    <c:v>Visi respondenti</c:v>
                  </c:pt>
                  <c:pt idx="2">
                    <c:v>Būvniecība un būvmateriālu ražošana</c:v>
                  </c:pt>
                  <c:pt idx="3">
                    <c:v>IKT</c:v>
                  </c:pt>
                  <c:pt idx="4">
                    <c:v>Kokrūpniecība</c:v>
                  </c:pt>
                  <c:pt idx="5">
                    <c:v>Pārtikas rūpniecība</c:v>
                  </c:pt>
                  <c:pt idx="6">
                    <c:v>Mašīnbūve un metālapstrāde</c:v>
                  </c:pt>
                  <c:pt idx="7">
                    <c:v>Transports un loģistika**</c:v>
                  </c:pt>
                  <c:pt idx="8">
                    <c:v>Apģērba un tekstila rūpniecība</c:v>
                  </c:pt>
                  <c:pt idx="9">
                    <c:v>Elektronika un elektrotehnika**</c:v>
                  </c:pt>
                  <c:pt idx="10">
                    <c:v>Kultūras un radošās nozares</c:v>
                  </c:pt>
                  <c:pt idx="11">
                    <c:v>Ķīmija un farmācija**</c:v>
                  </c:pt>
                  <c:pt idx="12">
                    <c:v>Cita joma</c:v>
                  </c:pt>
                  <c:pt idx="14">
                    <c:v>1-9 darbinieki</c:v>
                  </c:pt>
                  <c:pt idx="15">
                    <c:v>10-49 darbinieki</c:v>
                  </c:pt>
                  <c:pt idx="16">
                    <c:v>50-249 darbinieki</c:v>
                  </c:pt>
                  <c:pt idx="17">
                    <c:v>250 un vairāk darbinieku**</c:v>
                  </c:pt>
                  <c:pt idx="19">
                    <c:v>1. kvintile (zemākais eksporta apjoms)</c:v>
                  </c:pt>
                  <c:pt idx="20">
                    <c:v>2. kvintile</c:v>
                  </c:pt>
                  <c:pt idx="21">
                    <c:v>3. kvintile</c:v>
                  </c:pt>
                  <c:pt idx="22">
                    <c:v>4. kvintile</c:v>
                  </c:pt>
                  <c:pt idx="23">
                    <c:v>5. kvintile (augstākais eksporta apjoms)</c:v>
                  </c:pt>
                  <c:pt idx="25">
                    <c:v>1. kvintile (zemākais apgrozījums)</c:v>
                  </c:pt>
                  <c:pt idx="26">
                    <c:v>2. kvintile</c:v>
                  </c:pt>
                  <c:pt idx="27">
                    <c:v>3. kvintile</c:v>
                  </c:pt>
                  <c:pt idx="28">
                    <c:v>4. kvintile</c:v>
                  </c:pt>
                  <c:pt idx="29">
                    <c:v>5. kvintile (augstākais apgrozījums)</c:v>
                  </c:pt>
                  <c:pt idx="31">
                    <c:v> Rīga</c:v>
                  </c:pt>
                  <c:pt idx="32">
                    <c:v> Pierīga</c:v>
                  </c:pt>
                  <c:pt idx="33">
                    <c:v> Vidzeme</c:v>
                  </c:pt>
                  <c:pt idx="34">
                    <c:v> Kurzeme</c:v>
                  </c:pt>
                  <c:pt idx="35">
                    <c:v> Zemgale</c:v>
                  </c:pt>
                  <c:pt idx="36">
                    <c:v> Latgale**</c:v>
                  </c:pt>
                </c:lvl>
                <c:lvl>
                  <c:pt idx="1">
                    <c:v> </c:v>
                  </c:pt>
                  <c:pt idx="2">
                    <c:v>Darbības joma</c:v>
                  </c:pt>
                  <c:pt idx="13">
                    <c:v> </c:v>
                  </c:pt>
                  <c:pt idx="14">
                    <c:v> </c:v>
                  </c:pt>
                  <c:pt idx="18">
                    <c:v> </c:v>
                  </c:pt>
                  <c:pt idx="19">
                    <c:v>Eksporta apjoms 2022. gadā</c:v>
                  </c:pt>
                  <c:pt idx="24">
                    <c:v> </c:v>
                  </c:pt>
                  <c:pt idx="25">
                    <c:v> </c:v>
                  </c:pt>
                  <c:pt idx="30">
                    <c:v> </c:v>
                  </c:pt>
                  <c:pt idx="31">
                    <c:v>Reģions</c:v>
                  </c:pt>
                </c:lvl>
              </c:multiLvlStrCache>
            </c:multiLvlStrRef>
          </c:cat>
          <c:val>
            <c:numRef>
              <c:f>'Grafiki + dati'!$U$665:$U$701</c:f>
              <c:numCache>
                <c:formatCode>General</c:formatCode>
                <c:ptCount val="37"/>
                <c:pt idx="0" formatCode="0">
                  <c:v>11.8</c:v>
                </c:pt>
                <c:pt idx="2" formatCode="0">
                  <c:v>2.9</c:v>
                </c:pt>
                <c:pt idx="3" formatCode="0">
                  <c:v>26.1</c:v>
                </c:pt>
                <c:pt idx="4" formatCode="0">
                  <c:v>7.4</c:v>
                </c:pt>
                <c:pt idx="5" formatCode="0">
                  <c:v>3.8</c:v>
                </c:pt>
                <c:pt idx="6" formatCode="0">
                  <c:v>3</c:v>
                </c:pt>
                <c:pt idx="7" formatCode="0">
                  <c:v>25.9</c:v>
                </c:pt>
                <c:pt idx="8" formatCode="0">
                  <c:v>12.8</c:v>
                </c:pt>
                <c:pt idx="10" formatCode="0">
                  <c:v>32.6</c:v>
                </c:pt>
                <c:pt idx="11" formatCode="0">
                  <c:v>3.6</c:v>
                </c:pt>
                <c:pt idx="12" formatCode="0">
                  <c:v>11.5</c:v>
                </c:pt>
                <c:pt idx="14" formatCode="0">
                  <c:v>13.9</c:v>
                </c:pt>
                <c:pt idx="15" formatCode="0">
                  <c:v>9.6999999999999993</c:v>
                </c:pt>
                <c:pt idx="16" formatCode="0">
                  <c:v>10.199999999999999</c:v>
                </c:pt>
                <c:pt idx="19" formatCode="0">
                  <c:v>16.899999999999999</c:v>
                </c:pt>
                <c:pt idx="20" formatCode="0">
                  <c:v>9.5</c:v>
                </c:pt>
                <c:pt idx="21" formatCode="0">
                  <c:v>11.3</c:v>
                </c:pt>
                <c:pt idx="22" formatCode="0">
                  <c:v>9.1999999999999993</c:v>
                </c:pt>
                <c:pt idx="23" formatCode="0">
                  <c:v>10.5</c:v>
                </c:pt>
                <c:pt idx="25" formatCode="0">
                  <c:v>15</c:v>
                </c:pt>
                <c:pt idx="26" formatCode="0">
                  <c:v>10.199999999999999</c:v>
                </c:pt>
                <c:pt idx="27" formatCode="0">
                  <c:v>13.2</c:v>
                </c:pt>
                <c:pt idx="28" formatCode="0">
                  <c:v>10.199999999999999</c:v>
                </c:pt>
                <c:pt idx="29" formatCode="0">
                  <c:v>9.8000000000000007</c:v>
                </c:pt>
                <c:pt idx="31" formatCode="0">
                  <c:v>16.399999999999999</c:v>
                </c:pt>
                <c:pt idx="32" formatCode="0">
                  <c:v>7.6</c:v>
                </c:pt>
                <c:pt idx="33" formatCode="0">
                  <c:v>6.1</c:v>
                </c:pt>
                <c:pt idx="34" formatCode="0">
                  <c:v>8.1999999999999993</c:v>
                </c:pt>
                <c:pt idx="35" formatCode="0">
                  <c:v>3.9</c:v>
                </c:pt>
                <c:pt idx="36" formatCode="0">
                  <c:v>3.6</c:v>
                </c:pt>
              </c:numCache>
            </c:numRef>
          </c:val>
          <c:extLst>
            <c:ext xmlns:c16="http://schemas.microsoft.com/office/drawing/2014/chart" uri="{C3380CC4-5D6E-409C-BE32-E72D297353CC}">
              <c16:uniqueId val="{00000005-722C-4C06-AB16-1A2C1FF1AEA5}"/>
            </c:ext>
          </c:extLst>
        </c:ser>
        <c:dLbls>
          <c:showLegendKey val="0"/>
          <c:showVal val="0"/>
          <c:showCatName val="0"/>
          <c:showSerName val="0"/>
          <c:showPercent val="0"/>
          <c:showBubbleSize val="0"/>
        </c:dLbls>
        <c:gapWidth val="30"/>
        <c:overlap val="100"/>
        <c:axId val="590045472"/>
        <c:axId val="1"/>
      </c:barChart>
      <c:catAx>
        <c:axId val="590045472"/>
        <c:scaling>
          <c:orientation val="maxMin"/>
        </c:scaling>
        <c:delete val="0"/>
        <c:axPos val="l"/>
        <c:numFmt formatCode="General" sourceLinked="1"/>
        <c:majorTickMark val="none"/>
        <c:minorTickMark val="none"/>
        <c:tickLblPos val="nextTo"/>
        <c:spPr>
          <a:ln w="3175">
            <a:solidFill>
              <a:srgbClr val="000000"/>
            </a:solidFill>
            <a:prstDash val="solid"/>
          </a:ln>
        </c:spPr>
        <c:txPr>
          <a:bodyPr rot="0" vert="horz"/>
          <a:lstStyle/>
          <a:p>
            <a:pPr>
              <a:defRPr sz="900" b="0" i="0" u="none" strike="noStrike" baseline="0">
                <a:solidFill>
                  <a:srgbClr val="000000"/>
                </a:solidFill>
                <a:latin typeface="Arial"/>
                <a:ea typeface="Arial"/>
                <a:cs typeface="Arial"/>
              </a:defRPr>
            </a:pPr>
            <a:endParaRPr lang="lv-LV"/>
          </a:p>
        </c:txPr>
        <c:crossAx val="1"/>
        <c:crosses val="autoZero"/>
        <c:auto val="1"/>
        <c:lblAlgn val="ctr"/>
        <c:lblOffset val="100"/>
        <c:tickLblSkip val="1"/>
        <c:tickMarkSkip val="1"/>
        <c:noMultiLvlLbl val="0"/>
      </c:catAx>
      <c:valAx>
        <c:axId val="1"/>
        <c:scaling>
          <c:orientation val="minMax"/>
          <c:max val="100"/>
        </c:scaling>
        <c:delete val="0"/>
        <c:axPos val="b"/>
        <c:title>
          <c:tx>
            <c:rich>
              <a:bodyPr/>
              <a:lstStyle/>
              <a:p>
                <a:pPr>
                  <a:defRPr sz="800" b="0" i="0" u="none" strike="noStrike" baseline="0">
                    <a:solidFill>
                      <a:srgbClr val="000000"/>
                    </a:solidFill>
                    <a:latin typeface="Arial"/>
                    <a:ea typeface="Arial"/>
                    <a:cs typeface="Arial"/>
                  </a:defRPr>
                </a:pPr>
                <a:r>
                  <a:rPr lang="lv-LV"/>
                  <a:t>%</a:t>
                </a:r>
              </a:p>
            </c:rich>
          </c:tx>
          <c:layout>
            <c:manualLayout>
              <c:xMode val="edge"/>
              <c:yMode val="edge"/>
              <c:x val="0.89941688109019369"/>
              <c:y val="0.94031158605250986"/>
            </c:manualLayout>
          </c:layout>
          <c:overlay val="0"/>
          <c:spPr>
            <a:solidFill>
              <a:srgbClr val="FFFFFF"/>
            </a:solidFill>
            <a:ln w="3175">
              <a:solidFill>
                <a:srgbClr val="000000"/>
              </a:solidFill>
              <a:prstDash val="solid"/>
            </a:ln>
            <a:effectLst>
              <a:outerShdw dist="35921" dir="2700000" algn="br">
                <a:srgbClr val="000000"/>
              </a:outerShdw>
            </a:effectLst>
          </c:spPr>
        </c:title>
        <c:numFmt formatCode="0" sourceLinked="0"/>
        <c:majorTickMark val="out"/>
        <c:minorTickMark val="none"/>
        <c:tickLblPos val="nextTo"/>
        <c:spPr>
          <a:ln w="3175">
            <a:solidFill>
              <a:srgbClr val="000000"/>
            </a:solidFill>
            <a:prstDash val="solid"/>
          </a:ln>
        </c:spPr>
        <c:txPr>
          <a:bodyPr rot="0" vert="horz"/>
          <a:lstStyle/>
          <a:p>
            <a:pPr>
              <a:defRPr sz="900" b="0" i="0" u="none" strike="noStrike" baseline="0">
                <a:solidFill>
                  <a:srgbClr val="000000"/>
                </a:solidFill>
                <a:latin typeface="Arial"/>
                <a:ea typeface="Arial"/>
                <a:cs typeface="Arial"/>
              </a:defRPr>
            </a:pPr>
            <a:endParaRPr lang="lv-LV"/>
          </a:p>
        </c:txPr>
        <c:crossAx val="590045472"/>
        <c:crosses val="max"/>
        <c:crossBetween val="between"/>
        <c:majorUnit val="20"/>
      </c:valAx>
      <c:spPr>
        <a:noFill/>
        <a:ln w="25400">
          <a:noFill/>
        </a:ln>
      </c:spPr>
    </c:plotArea>
    <c:legend>
      <c:legendPos val="t"/>
      <c:layout>
        <c:manualLayout>
          <c:xMode val="edge"/>
          <c:yMode val="edge"/>
          <c:x val="0.28952114732516959"/>
          <c:y val="7.0685459876269854E-2"/>
          <c:w val="0.69362882913794399"/>
          <c:h val="3.5681269707058427E-2"/>
        </c:manualLayout>
      </c:layout>
      <c:overlay val="0"/>
      <c:spPr>
        <a:solidFill>
          <a:srgbClr val="FFFFFF"/>
        </a:solidFill>
        <a:ln w="3175">
          <a:solidFill>
            <a:srgbClr val="969696"/>
          </a:solidFill>
          <a:prstDash val="solid"/>
        </a:ln>
      </c:spPr>
      <c:txPr>
        <a:bodyPr/>
        <a:lstStyle/>
        <a:p>
          <a:pPr>
            <a:defRPr sz="900" b="0" i="0" u="none" strike="noStrike" baseline="0">
              <a:solidFill>
                <a:srgbClr val="000000"/>
              </a:solidFill>
              <a:latin typeface="Arial" panose="020B0604020202020204" pitchFamily="34" charset="0"/>
              <a:ea typeface="Arial Narrow"/>
              <a:cs typeface="Arial" panose="020B0604020202020204" pitchFamily="34" charset="0"/>
            </a:defRPr>
          </a:pPr>
          <a:endParaRPr lang="lv-LV"/>
        </a:p>
      </c:txPr>
    </c:legend>
    <c:plotVisOnly val="1"/>
    <c:dispBlanksAs val="gap"/>
    <c:showDLblsOverMax val="0"/>
  </c:chart>
  <c:spPr>
    <a:noFill/>
    <a:ln w="6350">
      <a:noFill/>
    </a:ln>
  </c:spPr>
  <c:txPr>
    <a:bodyPr/>
    <a:lstStyle/>
    <a:p>
      <a:pPr>
        <a:defRPr sz="950" b="0" i="0" u="none" strike="noStrike" baseline="0">
          <a:solidFill>
            <a:srgbClr val="000000"/>
          </a:solidFill>
          <a:latin typeface="Arial"/>
          <a:ea typeface="Arial"/>
          <a:cs typeface="Arial"/>
        </a:defRPr>
      </a:pPr>
      <a:endParaRPr lang="lv-LV"/>
    </a:p>
  </c:txPr>
  <c:externalData r:id="rId2">
    <c:autoUpdate val="0"/>
  </c:externalData>
  <c:userShapes r:id="rId3"/>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8731985173567867"/>
          <c:y val="0.10400730887444652"/>
          <c:w val="0.62025216055263044"/>
          <c:h val="0.89051025923688309"/>
        </c:manualLayout>
      </c:layout>
      <c:barChart>
        <c:barDir val="bar"/>
        <c:grouping val="clustered"/>
        <c:varyColors val="0"/>
        <c:ser>
          <c:idx val="0"/>
          <c:order val="0"/>
          <c:spPr>
            <a:solidFill>
              <a:srgbClr val="00B0F0"/>
            </a:solidFill>
            <a:ln w="25400">
              <a:noFill/>
            </a:ln>
          </c:spPr>
          <c:invertIfNegative val="0"/>
          <c:dPt>
            <c:idx val="2"/>
            <c:invertIfNegative val="0"/>
            <c:bubble3D val="0"/>
            <c:extLst>
              <c:ext xmlns:c16="http://schemas.microsoft.com/office/drawing/2014/chart" uri="{C3380CC4-5D6E-409C-BE32-E72D297353CC}">
                <c16:uniqueId val="{00000000-02FF-4966-A9B6-7A6B0A6BEF22}"/>
              </c:ext>
            </c:extLst>
          </c:dPt>
          <c:dPt>
            <c:idx val="3"/>
            <c:invertIfNegative val="0"/>
            <c:bubble3D val="0"/>
            <c:spPr>
              <a:solidFill>
                <a:srgbClr val="FF6B5B"/>
              </a:solidFill>
              <a:ln w="25400">
                <a:noFill/>
              </a:ln>
            </c:spPr>
            <c:extLst>
              <c:ext xmlns:c16="http://schemas.microsoft.com/office/drawing/2014/chart" uri="{C3380CC4-5D6E-409C-BE32-E72D297353CC}">
                <c16:uniqueId val="{00000002-02FF-4966-A9B6-7A6B0A6BEF22}"/>
              </c:ext>
            </c:extLst>
          </c:dPt>
          <c:dPt>
            <c:idx val="4"/>
            <c:invertIfNegative val="0"/>
            <c:bubble3D val="0"/>
            <c:extLst>
              <c:ext xmlns:c16="http://schemas.microsoft.com/office/drawing/2014/chart" uri="{C3380CC4-5D6E-409C-BE32-E72D297353CC}">
                <c16:uniqueId val="{00000003-02FF-4966-A9B6-7A6B0A6BEF22}"/>
              </c:ext>
            </c:extLst>
          </c:dPt>
          <c:dPt>
            <c:idx val="6"/>
            <c:invertIfNegative val="0"/>
            <c:bubble3D val="0"/>
            <c:extLst>
              <c:ext xmlns:c16="http://schemas.microsoft.com/office/drawing/2014/chart" uri="{C3380CC4-5D6E-409C-BE32-E72D297353CC}">
                <c16:uniqueId val="{00000004-02FF-4966-A9B6-7A6B0A6BEF22}"/>
              </c:ext>
            </c:extLst>
          </c:dPt>
          <c:dPt>
            <c:idx val="7"/>
            <c:invertIfNegative val="0"/>
            <c:bubble3D val="0"/>
            <c:spPr>
              <a:solidFill>
                <a:srgbClr val="FF6B5B"/>
              </a:solidFill>
              <a:ln w="25400">
                <a:noFill/>
              </a:ln>
            </c:spPr>
            <c:extLst>
              <c:ext xmlns:c16="http://schemas.microsoft.com/office/drawing/2014/chart" uri="{C3380CC4-5D6E-409C-BE32-E72D297353CC}">
                <c16:uniqueId val="{00000006-02FF-4966-A9B6-7A6B0A6BEF22}"/>
              </c:ext>
            </c:extLst>
          </c:dPt>
          <c:dPt>
            <c:idx val="8"/>
            <c:invertIfNegative val="0"/>
            <c:bubble3D val="0"/>
            <c:extLst>
              <c:ext xmlns:c16="http://schemas.microsoft.com/office/drawing/2014/chart" uri="{C3380CC4-5D6E-409C-BE32-E72D297353CC}">
                <c16:uniqueId val="{00000007-02FF-4966-A9B6-7A6B0A6BEF22}"/>
              </c:ext>
            </c:extLst>
          </c:dPt>
          <c:dPt>
            <c:idx val="9"/>
            <c:invertIfNegative val="0"/>
            <c:bubble3D val="0"/>
            <c:extLst>
              <c:ext xmlns:c16="http://schemas.microsoft.com/office/drawing/2014/chart" uri="{C3380CC4-5D6E-409C-BE32-E72D297353CC}">
                <c16:uniqueId val="{00000008-02FF-4966-A9B6-7A6B0A6BEF22}"/>
              </c:ext>
            </c:extLst>
          </c:dPt>
          <c:dPt>
            <c:idx val="10"/>
            <c:invertIfNegative val="0"/>
            <c:bubble3D val="0"/>
            <c:spPr>
              <a:solidFill>
                <a:srgbClr val="FF6B5B"/>
              </a:solidFill>
              <a:ln w="25400">
                <a:noFill/>
              </a:ln>
            </c:spPr>
            <c:extLst>
              <c:ext xmlns:c16="http://schemas.microsoft.com/office/drawing/2014/chart" uri="{C3380CC4-5D6E-409C-BE32-E72D297353CC}">
                <c16:uniqueId val="{0000000A-02FF-4966-A9B6-7A6B0A6BEF22}"/>
              </c:ext>
            </c:extLst>
          </c:dPt>
          <c:dPt>
            <c:idx val="11"/>
            <c:invertIfNegative val="0"/>
            <c:bubble3D val="0"/>
            <c:extLst>
              <c:ext xmlns:c16="http://schemas.microsoft.com/office/drawing/2014/chart" uri="{C3380CC4-5D6E-409C-BE32-E72D297353CC}">
                <c16:uniqueId val="{0000000B-02FF-4966-A9B6-7A6B0A6BEF22}"/>
              </c:ext>
            </c:extLst>
          </c:dPt>
          <c:dPt>
            <c:idx val="14"/>
            <c:invertIfNegative val="0"/>
            <c:bubble3D val="0"/>
            <c:extLst>
              <c:ext xmlns:c16="http://schemas.microsoft.com/office/drawing/2014/chart" uri="{C3380CC4-5D6E-409C-BE32-E72D297353CC}">
                <c16:uniqueId val="{0000000C-02FF-4966-A9B6-7A6B0A6BEF22}"/>
              </c:ext>
            </c:extLst>
          </c:dPt>
          <c:dPt>
            <c:idx val="15"/>
            <c:invertIfNegative val="0"/>
            <c:bubble3D val="0"/>
            <c:extLst>
              <c:ext xmlns:c16="http://schemas.microsoft.com/office/drawing/2014/chart" uri="{C3380CC4-5D6E-409C-BE32-E72D297353CC}">
                <c16:uniqueId val="{0000000D-02FF-4966-A9B6-7A6B0A6BEF22}"/>
              </c:ext>
            </c:extLst>
          </c:dPt>
          <c:dPt>
            <c:idx val="16"/>
            <c:invertIfNegative val="0"/>
            <c:bubble3D val="0"/>
            <c:extLst>
              <c:ext xmlns:c16="http://schemas.microsoft.com/office/drawing/2014/chart" uri="{C3380CC4-5D6E-409C-BE32-E72D297353CC}">
                <c16:uniqueId val="{0000000E-02FF-4966-A9B6-7A6B0A6BEF22}"/>
              </c:ext>
            </c:extLst>
          </c:dPt>
          <c:dPt>
            <c:idx val="19"/>
            <c:invertIfNegative val="0"/>
            <c:bubble3D val="0"/>
            <c:extLst>
              <c:ext xmlns:c16="http://schemas.microsoft.com/office/drawing/2014/chart" uri="{C3380CC4-5D6E-409C-BE32-E72D297353CC}">
                <c16:uniqueId val="{0000000F-02FF-4966-A9B6-7A6B0A6BEF22}"/>
              </c:ext>
            </c:extLst>
          </c:dPt>
          <c:dPt>
            <c:idx val="21"/>
            <c:invertIfNegative val="0"/>
            <c:bubble3D val="0"/>
            <c:extLst>
              <c:ext xmlns:c16="http://schemas.microsoft.com/office/drawing/2014/chart" uri="{C3380CC4-5D6E-409C-BE32-E72D297353CC}">
                <c16:uniqueId val="{00000010-02FF-4966-A9B6-7A6B0A6BEF22}"/>
              </c:ext>
            </c:extLst>
          </c:dPt>
          <c:dPt>
            <c:idx val="22"/>
            <c:invertIfNegative val="0"/>
            <c:bubble3D val="0"/>
            <c:extLst>
              <c:ext xmlns:c16="http://schemas.microsoft.com/office/drawing/2014/chart" uri="{C3380CC4-5D6E-409C-BE32-E72D297353CC}">
                <c16:uniqueId val="{00000011-02FF-4966-A9B6-7A6B0A6BEF22}"/>
              </c:ext>
            </c:extLst>
          </c:dPt>
          <c:dPt>
            <c:idx val="24"/>
            <c:invertIfNegative val="0"/>
            <c:bubble3D val="0"/>
            <c:extLst>
              <c:ext xmlns:c16="http://schemas.microsoft.com/office/drawing/2014/chart" uri="{C3380CC4-5D6E-409C-BE32-E72D297353CC}">
                <c16:uniqueId val="{00000012-02FF-4966-A9B6-7A6B0A6BEF22}"/>
              </c:ext>
            </c:extLst>
          </c:dPt>
          <c:dPt>
            <c:idx val="26"/>
            <c:invertIfNegative val="0"/>
            <c:bubble3D val="0"/>
            <c:extLst>
              <c:ext xmlns:c16="http://schemas.microsoft.com/office/drawing/2014/chart" uri="{C3380CC4-5D6E-409C-BE32-E72D297353CC}">
                <c16:uniqueId val="{00000013-02FF-4966-A9B6-7A6B0A6BEF22}"/>
              </c:ext>
            </c:extLst>
          </c:dPt>
          <c:dPt>
            <c:idx val="27"/>
            <c:invertIfNegative val="0"/>
            <c:bubble3D val="0"/>
            <c:extLst>
              <c:ext xmlns:c16="http://schemas.microsoft.com/office/drawing/2014/chart" uri="{C3380CC4-5D6E-409C-BE32-E72D297353CC}">
                <c16:uniqueId val="{00000014-02FF-4966-A9B6-7A6B0A6BEF22}"/>
              </c:ext>
            </c:extLst>
          </c:dPt>
          <c:dPt>
            <c:idx val="30"/>
            <c:invertIfNegative val="0"/>
            <c:bubble3D val="0"/>
            <c:extLst>
              <c:ext xmlns:c16="http://schemas.microsoft.com/office/drawing/2014/chart" uri="{C3380CC4-5D6E-409C-BE32-E72D297353CC}">
                <c16:uniqueId val="{00000015-02FF-4966-A9B6-7A6B0A6BEF22}"/>
              </c:ext>
            </c:extLst>
          </c:dPt>
          <c:dPt>
            <c:idx val="31"/>
            <c:invertIfNegative val="0"/>
            <c:bubble3D val="0"/>
            <c:extLst>
              <c:ext xmlns:c16="http://schemas.microsoft.com/office/drawing/2014/chart" uri="{C3380CC4-5D6E-409C-BE32-E72D297353CC}">
                <c16:uniqueId val="{00000016-02FF-4966-A9B6-7A6B0A6BEF22}"/>
              </c:ext>
            </c:extLst>
          </c:dPt>
          <c:dPt>
            <c:idx val="32"/>
            <c:invertIfNegative val="0"/>
            <c:bubble3D val="0"/>
            <c:extLst>
              <c:ext xmlns:c16="http://schemas.microsoft.com/office/drawing/2014/chart" uri="{C3380CC4-5D6E-409C-BE32-E72D297353CC}">
                <c16:uniqueId val="{00000017-02FF-4966-A9B6-7A6B0A6BEF22}"/>
              </c:ext>
            </c:extLst>
          </c:dPt>
          <c:dPt>
            <c:idx val="33"/>
            <c:invertIfNegative val="0"/>
            <c:bubble3D val="0"/>
            <c:extLst>
              <c:ext xmlns:c16="http://schemas.microsoft.com/office/drawing/2014/chart" uri="{C3380CC4-5D6E-409C-BE32-E72D297353CC}">
                <c16:uniqueId val="{00000018-02FF-4966-A9B6-7A6B0A6BEF22}"/>
              </c:ext>
            </c:extLst>
          </c:dPt>
          <c:dPt>
            <c:idx val="35"/>
            <c:invertIfNegative val="0"/>
            <c:bubble3D val="0"/>
            <c:extLst>
              <c:ext xmlns:c16="http://schemas.microsoft.com/office/drawing/2014/chart" uri="{C3380CC4-5D6E-409C-BE32-E72D297353CC}">
                <c16:uniqueId val="{00000019-02FF-4966-A9B6-7A6B0A6BEF22}"/>
              </c:ext>
            </c:extLst>
          </c:dPt>
          <c:dPt>
            <c:idx val="36"/>
            <c:invertIfNegative val="0"/>
            <c:bubble3D val="0"/>
            <c:extLst>
              <c:ext xmlns:c16="http://schemas.microsoft.com/office/drawing/2014/chart" uri="{C3380CC4-5D6E-409C-BE32-E72D297353CC}">
                <c16:uniqueId val="{0000001A-02FF-4966-A9B6-7A6B0A6BEF22}"/>
              </c:ext>
            </c:extLst>
          </c:dPt>
          <c:dPt>
            <c:idx val="37"/>
            <c:invertIfNegative val="0"/>
            <c:bubble3D val="0"/>
            <c:extLst>
              <c:ext xmlns:c16="http://schemas.microsoft.com/office/drawing/2014/chart" uri="{C3380CC4-5D6E-409C-BE32-E72D297353CC}">
                <c16:uniqueId val="{0000001B-02FF-4966-A9B6-7A6B0A6BEF22}"/>
              </c:ext>
            </c:extLst>
          </c:dPt>
          <c:dPt>
            <c:idx val="38"/>
            <c:invertIfNegative val="0"/>
            <c:bubble3D val="0"/>
            <c:extLst>
              <c:ext xmlns:c16="http://schemas.microsoft.com/office/drawing/2014/chart" uri="{C3380CC4-5D6E-409C-BE32-E72D297353CC}">
                <c16:uniqueId val="{0000001C-02FF-4966-A9B6-7A6B0A6BEF22}"/>
              </c:ext>
            </c:extLst>
          </c:dPt>
          <c:dPt>
            <c:idx val="40"/>
            <c:invertIfNegative val="0"/>
            <c:bubble3D val="0"/>
            <c:extLst>
              <c:ext xmlns:c16="http://schemas.microsoft.com/office/drawing/2014/chart" uri="{C3380CC4-5D6E-409C-BE32-E72D297353CC}">
                <c16:uniqueId val="{0000001D-02FF-4966-A9B6-7A6B0A6BEF22}"/>
              </c:ext>
            </c:extLst>
          </c:dPt>
          <c:dPt>
            <c:idx val="41"/>
            <c:invertIfNegative val="0"/>
            <c:bubble3D val="0"/>
            <c:extLst>
              <c:ext xmlns:c16="http://schemas.microsoft.com/office/drawing/2014/chart" uri="{C3380CC4-5D6E-409C-BE32-E72D297353CC}">
                <c16:uniqueId val="{0000001E-02FF-4966-A9B6-7A6B0A6BEF22}"/>
              </c:ext>
            </c:extLst>
          </c:dPt>
          <c:dPt>
            <c:idx val="42"/>
            <c:invertIfNegative val="0"/>
            <c:bubble3D val="0"/>
            <c:extLst>
              <c:ext xmlns:c16="http://schemas.microsoft.com/office/drawing/2014/chart" uri="{C3380CC4-5D6E-409C-BE32-E72D297353CC}">
                <c16:uniqueId val="{0000001F-02FF-4966-A9B6-7A6B0A6BEF22}"/>
              </c:ext>
            </c:extLst>
          </c:dPt>
          <c:dPt>
            <c:idx val="43"/>
            <c:invertIfNegative val="0"/>
            <c:bubble3D val="0"/>
            <c:extLst>
              <c:ext xmlns:c16="http://schemas.microsoft.com/office/drawing/2014/chart" uri="{C3380CC4-5D6E-409C-BE32-E72D297353CC}">
                <c16:uniqueId val="{00000020-02FF-4966-A9B6-7A6B0A6BEF22}"/>
              </c:ext>
            </c:extLst>
          </c:dPt>
          <c:dLbls>
            <c:spPr>
              <a:noFill/>
              <a:ln w="25400">
                <a:noFill/>
              </a:ln>
            </c:spPr>
            <c:txPr>
              <a:bodyPr wrap="none" lIns="38100" tIns="19050" rIns="38100" bIns="19050" anchor="ctr">
                <a:spAutoFit/>
              </a:bodyPr>
              <a:lstStyle/>
              <a:p>
                <a:pPr>
                  <a:defRPr sz="900" b="1" i="0" u="none" strike="noStrike" baseline="0">
                    <a:solidFill>
                      <a:srgbClr val="000000"/>
                    </a:solidFill>
                    <a:latin typeface="Arial"/>
                    <a:ea typeface="Arial"/>
                    <a:cs typeface="Arial"/>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0"/>
              </c:ext>
            </c:extLst>
          </c:dLbls>
          <c:val>
            <c:numRef>
              <c:f>'Grafiki + dati'!$X$665:$X$701</c:f>
              <c:numCache>
                <c:formatCode>General</c:formatCode>
                <c:ptCount val="37"/>
                <c:pt idx="0" formatCode="0">
                  <c:v>33.949999999999989</c:v>
                </c:pt>
                <c:pt idx="2" formatCode="0">
                  <c:v>69.949999999999989</c:v>
                </c:pt>
                <c:pt idx="3" formatCode="0">
                  <c:v>-7.5999999999999979</c:v>
                </c:pt>
                <c:pt idx="4" formatCode="0">
                  <c:v>50.900000000000006</c:v>
                </c:pt>
                <c:pt idx="5" formatCode="0">
                  <c:v>60.949999999999989</c:v>
                </c:pt>
                <c:pt idx="6" formatCode="0">
                  <c:v>47.7</c:v>
                </c:pt>
                <c:pt idx="7" formatCode="0">
                  <c:v>-12.95</c:v>
                </c:pt>
                <c:pt idx="8" formatCode="0">
                  <c:v>35.099999999999994</c:v>
                </c:pt>
                <c:pt idx="9" formatCode="0">
                  <c:v>79.7</c:v>
                </c:pt>
                <c:pt idx="10" formatCode="0">
                  <c:v>-15.25</c:v>
                </c:pt>
                <c:pt idx="11" formatCode="0">
                  <c:v>57.099999999999994</c:v>
                </c:pt>
                <c:pt idx="12" formatCode="0">
                  <c:v>27.550000000000004</c:v>
                </c:pt>
                <c:pt idx="14" formatCode="0">
                  <c:v>30.849999999999994</c:v>
                </c:pt>
                <c:pt idx="15" formatCode="0">
                  <c:v>32.799999999999997</c:v>
                </c:pt>
                <c:pt idx="16" formatCode="0">
                  <c:v>45.3</c:v>
                </c:pt>
                <c:pt idx="17" formatCode="0">
                  <c:v>12.5</c:v>
                </c:pt>
                <c:pt idx="19" formatCode="0">
                  <c:v>19.550000000000004</c:v>
                </c:pt>
                <c:pt idx="20" formatCode="0">
                  <c:v>34.9</c:v>
                </c:pt>
                <c:pt idx="21" formatCode="0">
                  <c:v>37.799999999999997</c:v>
                </c:pt>
                <c:pt idx="22" formatCode="0">
                  <c:v>44.150000000000006</c:v>
                </c:pt>
                <c:pt idx="23" formatCode="0">
                  <c:v>43.05</c:v>
                </c:pt>
                <c:pt idx="25" formatCode="0">
                  <c:v>23.75</c:v>
                </c:pt>
                <c:pt idx="26" formatCode="0">
                  <c:v>31.499999999999996</c:v>
                </c:pt>
                <c:pt idx="27" formatCode="0">
                  <c:v>30.200000000000006</c:v>
                </c:pt>
                <c:pt idx="28" formatCode="0">
                  <c:v>39.400000000000006</c:v>
                </c:pt>
                <c:pt idx="29" formatCode="0">
                  <c:v>43.849999999999994</c:v>
                </c:pt>
                <c:pt idx="31" formatCode="0">
                  <c:v>20.549999999999997</c:v>
                </c:pt>
                <c:pt idx="32" formatCode="0">
                  <c:v>44</c:v>
                </c:pt>
                <c:pt idx="33" formatCode="0">
                  <c:v>49</c:v>
                </c:pt>
                <c:pt idx="34" formatCode="0">
                  <c:v>47.599999999999994</c:v>
                </c:pt>
                <c:pt idx="35" formatCode="0">
                  <c:v>59.9</c:v>
                </c:pt>
                <c:pt idx="36" formatCode="0">
                  <c:v>57.199999999999996</c:v>
                </c:pt>
              </c:numCache>
            </c:numRef>
          </c:val>
          <c:extLst>
            <c:ext xmlns:c16="http://schemas.microsoft.com/office/drawing/2014/chart" uri="{C3380CC4-5D6E-409C-BE32-E72D297353CC}">
              <c16:uniqueId val="{00000021-02FF-4966-A9B6-7A6B0A6BEF22}"/>
            </c:ext>
          </c:extLst>
        </c:ser>
        <c:dLbls>
          <c:showLegendKey val="0"/>
          <c:showVal val="0"/>
          <c:showCatName val="0"/>
          <c:showSerName val="0"/>
          <c:showPercent val="0"/>
          <c:showBubbleSize val="0"/>
        </c:dLbls>
        <c:gapWidth val="30"/>
        <c:axId val="590051048"/>
        <c:axId val="1"/>
      </c:barChart>
      <c:catAx>
        <c:axId val="590051048"/>
        <c:scaling>
          <c:orientation val="maxMin"/>
        </c:scaling>
        <c:delete val="0"/>
        <c:axPos val="l"/>
        <c:majorTickMark val="none"/>
        <c:minorTickMark val="none"/>
        <c:tickLblPos val="none"/>
        <c:spPr>
          <a:ln w="3175">
            <a:solidFill>
              <a:srgbClr val="000000"/>
            </a:solidFill>
            <a:prstDash val="solid"/>
          </a:ln>
        </c:spPr>
        <c:crossAx val="1"/>
        <c:crosses val="autoZero"/>
        <c:auto val="1"/>
        <c:lblAlgn val="ctr"/>
        <c:lblOffset val="100"/>
        <c:tickLblSkip val="1"/>
        <c:tickMarkSkip val="1"/>
        <c:noMultiLvlLbl val="0"/>
      </c:catAx>
      <c:valAx>
        <c:axId val="1"/>
        <c:scaling>
          <c:orientation val="minMax"/>
          <c:max val="80"/>
          <c:min val="-16"/>
        </c:scaling>
        <c:delete val="1"/>
        <c:axPos val="b"/>
        <c:numFmt formatCode="0" sourceLinked="0"/>
        <c:majorTickMark val="out"/>
        <c:minorTickMark val="none"/>
        <c:tickLblPos val="nextTo"/>
        <c:crossAx val="590051048"/>
        <c:crosses val="max"/>
        <c:crossBetween val="between"/>
        <c:majorUnit val="10"/>
      </c:valAx>
      <c:spPr>
        <a:noFill/>
        <a:ln w="25400">
          <a:noFill/>
        </a:ln>
      </c:spPr>
    </c:plotArea>
    <c:plotVisOnly val="1"/>
    <c:dispBlanksAs val="gap"/>
    <c:showDLblsOverMax val="0"/>
  </c:chart>
  <c:spPr>
    <a:noFill/>
    <a:ln w="6350">
      <a:noFill/>
    </a:ln>
  </c:spPr>
  <c:txPr>
    <a:bodyPr/>
    <a:lstStyle/>
    <a:p>
      <a:pPr>
        <a:defRPr sz="900" b="0" i="0" u="none" strike="noStrike" baseline="0">
          <a:solidFill>
            <a:srgbClr val="000000"/>
          </a:solidFill>
          <a:latin typeface="Arial"/>
          <a:ea typeface="Arial"/>
          <a:cs typeface="Arial"/>
        </a:defRPr>
      </a:pPr>
      <a:endParaRPr lang="lv-LV"/>
    </a:p>
  </c:txPr>
  <c:externalData r:id="rId2">
    <c:autoUpdate val="0"/>
  </c:externalData>
  <c:userShapes r:id="rId3"/>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27829754795353689"/>
          <c:y val="0.13163878021092354"/>
          <c:w val="0.69488994456207431"/>
          <c:h val="0.80046993974635927"/>
        </c:manualLayout>
      </c:layout>
      <c:barChart>
        <c:barDir val="bar"/>
        <c:grouping val="stacked"/>
        <c:varyColors val="0"/>
        <c:ser>
          <c:idx val="0"/>
          <c:order val="0"/>
          <c:tx>
            <c:strRef>
              <c:f>'Grafiki + dati'!$R$321</c:f>
              <c:strCache>
                <c:ptCount val="1"/>
                <c:pt idx="0">
                  <c:v>Ļoti nozīmīga</c:v>
                </c:pt>
              </c:strCache>
            </c:strRef>
          </c:tx>
          <c:spPr>
            <a:solidFill>
              <a:srgbClr val="307594"/>
            </a:solidFill>
            <a:ln w="25400">
              <a:noFill/>
            </a:ln>
          </c:spPr>
          <c:invertIfNegative val="0"/>
          <c:dLbls>
            <c:spPr>
              <a:noFill/>
              <a:ln>
                <a:noFill/>
              </a:ln>
              <a:effectLst/>
            </c:spPr>
            <c:txPr>
              <a:bodyPr wrap="square" lIns="38100" tIns="19050" rIns="38100" bIns="19050" anchor="ctr">
                <a:spAutoFit/>
              </a:bodyPr>
              <a:lstStyle/>
              <a:p>
                <a:pPr>
                  <a:defRPr sz="900" b="0">
                    <a:solidFill>
                      <a:schemeClr val="bg1"/>
                    </a:solidFill>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'Grafiki + dati'!$P$322:$Q$358</c:f>
              <c:multiLvlStrCache>
                <c:ptCount val="37"/>
                <c:lvl>
                  <c:pt idx="0">
                    <c:v>Visi respondenti</c:v>
                  </c:pt>
                  <c:pt idx="2">
                    <c:v>Būvniecība un būvmateriālu ražošana</c:v>
                  </c:pt>
                  <c:pt idx="3">
                    <c:v>IKT</c:v>
                  </c:pt>
                  <c:pt idx="4">
                    <c:v>Kokrūpniecība</c:v>
                  </c:pt>
                  <c:pt idx="5">
                    <c:v>Pārtikas rūpniecība</c:v>
                  </c:pt>
                  <c:pt idx="6">
                    <c:v>Mašīnbūve un metālapstrāde</c:v>
                  </c:pt>
                  <c:pt idx="7">
                    <c:v>Transports un loģistika**</c:v>
                  </c:pt>
                  <c:pt idx="8">
                    <c:v>Apģērba un tekstila rūpniecība</c:v>
                  </c:pt>
                  <c:pt idx="9">
                    <c:v>Elektronika un elektrotehnika**</c:v>
                  </c:pt>
                  <c:pt idx="10">
                    <c:v>Kultūras un radošās nozares</c:v>
                  </c:pt>
                  <c:pt idx="11">
                    <c:v>Ķīmija un farmācija**</c:v>
                  </c:pt>
                  <c:pt idx="12">
                    <c:v>Cita joma</c:v>
                  </c:pt>
                  <c:pt idx="14">
                    <c:v>1-9 darbinieki</c:v>
                  </c:pt>
                  <c:pt idx="15">
                    <c:v>10-49 darbinieki</c:v>
                  </c:pt>
                  <c:pt idx="16">
                    <c:v>50-249 darbinieki</c:v>
                  </c:pt>
                  <c:pt idx="17">
                    <c:v>250 un vairāk darbinieku**</c:v>
                  </c:pt>
                  <c:pt idx="19">
                    <c:v>1. kvintile (zemākais eksporta apjoms)</c:v>
                  </c:pt>
                  <c:pt idx="20">
                    <c:v>2. kvintile</c:v>
                  </c:pt>
                  <c:pt idx="21">
                    <c:v>3. kvintile</c:v>
                  </c:pt>
                  <c:pt idx="22">
                    <c:v>4. kvintile</c:v>
                  </c:pt>
                  <c:pt idx="23">
                    <c:v>5. kvintile (augstākais eksporta apjoms)</c:v>
                  </c:pt>
                  <c:pt idx="25">
                    <c:v>1. kvintile (zemākais apgrozījums)</c:v>
                  </c:pt>
                  <c:pt idx="26">
                    <c:v>2. kvintile</c:v>
                  </c:pt>
                  <c:pt idx="27">
                    <c:v>3. kvintile</c:v>
                  </c:pt>
                  <c:pt idx="28">
                    <c:v>4. kvintile</c:v>
                  </c:pt>
                  <c:pt idx="29">
                    <c:v>5. kvintile (augstākais apgrozījums)</c:v>
                  </c:pt>
                  <c:pt idx="31">
                    <c:v> Rīga</c:v>
                  </c:pt>
                  <c:pt idx="32">
                    <c:v> Pierīga</c:v>
                  </c:pt>
                  <c:pt idx="33">
                    <c:v> Vidzeme</c:v>
                  </c:pt>
                  <c:pt idx="34">
                    <c:v> Kurzeme</c:v>
                  </c:pt>
                  <c:pt idx="35">
                    <c:v> Zemgale</c:v>
                  </c:pt>
                  <c:pt idx="36">
                    <c:v> Latgale**</c:v>
                  </c:pt>
                </c:lvl>
                <c:lvl>
                  <c:pt idx="1">
                    <c:v> </c:v>
                  </c:pt>
                  <c:pt idx="2">
                    <c:v>Darbības joma</c:v>
                  </c:pt>
                  <c:pt idx="13">
                    <c:v> </c:v>
                  </c:pt>
                  <c:pt idx="14">
                    <c:v> </c:v>
                  </c:pt>
                  <c:pt idx="18">
                    <c:v> </c:v>
                  </c:pt>
                  <c:pt idx="19">
                    <c:v>Eksporta apjoms 2022. gadā</c:v>
                  </c:pt>
                  <c:pt idx="24">
                    <c:v> </c:v>
                  </c:pt>
                  <c:pt idx="25">
                    <c:v> </c:v>
                  </c:pt>
                  <c:pt idx="30">
                    <c:v> </c:v>
                  </c:pt>
                  <c:pt idx="31">
                    <c:v>Reģions</c:v>
                  </c:pt>
                </c:lvl>
              </c:multiLvlStrCache>
            </c:multiLvlStrRef>
          </c:cat>
          <c:val>
            <c:numRef>
              <c:f>'Grafiki + dati'!$R$322:$R$358</c:f>
              <c:numCache>
                <c:formatCode>General</c:formatCode>
                <c:ptCount val="37"/>
                <c:pt idx="0" formatCode="0">
                  <c:v>29.6</c:v>
                </c:pt>
                <c:pt idx="2" formatCode="0">
                  <c:v>22.1</c:v>
                </c:pt>
                <c:pt idx="3" formatCode="0">
                  <c:v>30.4</c:v>
                </c:pt>
                <c:pt idx="4" formatCode="0">
                  <c:v>22.2</c:v>
                </c:pt>
                <c:pt idx="5" formatCode="0">
                  <c:v>23.1</c:v>
                </c:pt>
                <c:pt idx="6" formatCode="0">
                  <c:v>27.3</c:v>
                </c:pt>
                <c:pt idx="7" formatCode="0">
                  <c:v>25.9</c:v>
                </c:pt>
                <c:pt idx="8" formatCode="0">
                  <c:v>53.2</c:v>
                </c:pt>
                <c:pt idx="9" formatCode="0">
                  <c:v>34.4</c:v>
                </c:pt>
                <c:pt idx="10" formatCode="0">
                  <c:v>37</c:v>
                </c:pt>
                <c:pt idx="11" formatCode="0">
                  <c:v>32.1</c:v>
                </c:pt>
                <c:pt idx="12" formatCode="0">
                  <c:v>29.3</c:v>
                </c:pt>
                <c:pt idx="14" formatCode="0">
                  <c:v>34.5</c:v>
                </c:pt>
                <c:pt idx="15" formatCode="0">
                  <c:v>26.9</c:v>
                </c:pt>
                <c:pt idx="16" formatCode="0">
                  <c:v>20.3</c:v>
                </c:pt>
                <c:pt idx="17" formatCode="0">
                  <c:v>50</c:v>
                </c:pt>
                <c:pt idx="19" formatCode="0">
                  <c:v>28</c:v>
                </c:pt>
                <c:pt idx="20" formatCode="0">
                  <c:v>40.5</c:v>
                </c:pt>
                <c:pt idx="21" formatCode="0">
                  <c:v>21.7</c:v>
                </c:pt>
                <c:pt idx="22" formatCode="0">
                  <c:v>25.2</c:v>
                </c:pt>
                <c:pt idx="23" formatCode="0">
                  <c:v>18.399999999999999</c:v>
                </c:pt>
                <c:pt idx="25" formatCode="0">
                  <c:v>40</c:v>
                </c:pt>
                <c:pt idx="26" formatCode="0">
                  <c:v>38.6</c:v>
                </c:pt>
                <c:pt idx="27" formatCode="0">
                  <c:v>21.7</c:v>
                </c:pt>
                <c:pt idx="28" formatCode="0">
                  <c:v>23.6</c:v>
                </c:pt>
                <c:pt idx="29" formatCode="0">
                  <c:v>17.899999999999999</c:v>
                </c:pt>
                <c:pt idx="31" formatCode="0">
                  <c:v>32.1</c:v>
                </c:pt>
                <c:pt idx="32" formatCode="0">
                  <c:v>22.9</c:v>
                </c:pt>
                <c:pt idx="33" formatCode="0">
                  <c:v>42.9</c:v>
                </c:pt>
                <c:pt idx="34" formatCode="0">
                  <c:v>32.799999999999997</c:v>
                </c:pt>
                <c:pt idx="35" formatCode="0">
                  <c:v>21.6</c:v>
                </c:pt>
                <c:pt idx="36" formatCode="0">
                  <c:v>17.899999999999999</c:v>
                </c:pt>
              </c:numCache>
            </c:numRef>
          </c:val>
          <c:extLst>
            <c:ext xmlns:c16="http://schemas.microsoft.com/office/drawing/2014/chart" uri="{C3380CC4-5D6E-409C-BE32-E72D297353CC}">
              <c16:uniqueId val="{00000000-1002-42DD-A355-F57A32054F15}"/>
            </c:ext>
          </c:extLst>
        </c:ser>
        <c:ser>
          <c:idx val="3"/>
          <c:order val="1"/>
          <c:tx>
            <c:strRef>
              <c:f>'Grafiki + dati'!$S$321</c:f>
              <c:strCache>
                <c:ptCount val="1"/>
                <c:pt idx="0">
                  <c:v>Drīzāk nozīmīga</c:v>
                </c:pt>
              </c:strCache>
            </c:strRef>
          </c:tx>
          <c:spPr>
            <a:solidFill>
              <a:srgbClr val="BADAE8"/>
            </a:solidFill>
            <a:ln w="25400">
              <a:noFill/>
            </a:ln>
          </c:spPr>
          <c:invertIfNegative val="0"/>
          <c:dLbls>
            <c:dLbl>
              <c:idx val="12"/>
              <c:layout>
                <c:manualLayout>
                  <c:x val="8.938547486033465E-3"/>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1002-42DD-A355-F57A32054F15}"/>
                </c:ext>
              </c:extLst>
            </c:dLbl>
            <c:spPr>
              <a:noFill/>
              <a:ln>
                <a:noFill/>
              </a:ln>
              <a:effectLst/>
            </c:spPr>
            <c:txPr>
              <a:bodyPr wrap="square" lIns="38100" tIns="19050" rIns="38100" bIns="19050" anchor="ctr">
                <a:spAutoFit/>
              </a:bodyPr>
              <a:lstStyle/>
              <a:p>
                <a:pPr>
                  <a:defRPr sz="900"/>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'Grafiki + dati'!$P$322:$Q$358</c:f>
              <c:multiLvlStrCache>
                <c:ptCount val="37"/>
                <c:lvl>
                  <c:pt idx="0">
                    <c:v>Visi respondenti</c:v>
                  </c:pt>
                  <c:pt idx="2">
                    <c:v>Būvniecība un būvmateriālu ražošana</c:v>
                  </c:pt>
                  <c:pt idx="3">
                    <c:v>IKT</c:v>
                  </c:pt>
                  <c:pt idx="4">
                    <c:v>Kokrūpniecība</c:v>
                  </c:pt>
                  <c:pt idx="5">
                    <c:v>Pārtikas rūpniecība</c:v>
                  </c:pt>
                  <c:pt idx="6">
                    <c:v>Mašīnbūve un metālapstrāde</c:v>
                  </c:pt>
                  <c:pt idx="7">
                    <c:v>Transports un loģistika**</c:v>
                  </c:pt>
                  <c:pt idx="8">
                    <c:v>Apģērba un tekstila rūpniecība</c:v>
                  </c:pt>
                  <c:pt idx="9">
                    <c:v>Elektronika un elektrotehnika**</c:v>
                  </c:pt>
                  <c:pt idx="10">
                    <c:v>Kultūras un radošās nozares</c:v>
                  </c:pt>
                  <c:pt idx="11">
                    <c:v>Ķīmija un farmācija**</c:v>
                  </c:pt>
                  <c:pt idx="12">
                    <c:v>Cita joma</c:v>
                  </c:pt>
                  <c:pt idx="14">
                    <c:v>1-9 darbinieki</c:v>
                  </c:pt>
                  <c:pt idx="15">
                    <c:v>10-49 darbinieki</c:v>
                  </c:pt>
                  <c:pt idx="16">
                    <c:v>50-249 darbinieki</c:v>
                  </c:pt>
                  <c:pt idx="17">
                    <c:v>250 un vairāk darbinieku**</c:v>
                  </c:pt>
                  <c:pt idx="19">
                    <c:v>1. kvintile (zemākais eksporta apjoms)</c:v>
                  </c:pt>
                  <c:pt idx="20">
                    <c:v>2. kvintile</c:v>
                  </c:pt>
                  <c:pt idx="21">
                    <c:v>3. kvintile</c:v>
                  </c:pt>
                  <c:pt idx="22">
                    <c:v>4. kvintile</c:v>
                  </c:pt>
                  <c:pt idx="23">
                    <c:v>5. kvintile (augstākais eksporta apjoms)</c:v>
                  </c:pt>
                  <c:pt idx="25">
                    <c:v>1. kvintile (zemākais apgrozījums)</c:v>
                  </c:pt>
                  <c:pt idx="26">
                    <c:v>2. kvintile</c:v>
                  </c:pt>
                  <c:pt idx="27">
                    <c:v>3. kvintile</c:v>
                  </c:pt>
                  <c:pt idx="28">
                    <c:v>4. kvintile</c:v>
                  </c:pt>
                  <c:pt idx="29">
                    <c:v>5. kvintile (augstākais apgrozījums)</c:v>
                  </c:pt>
                  <c:pt idx="31">
                    <c:v> Rīga</c:v>
                  </c:pt>
                  <c:pt idx="32">
                    <c:v> Pierīga</c:v>
                  </c:pt>
                  <c:pt idx="33">
                    <c:v> Vidzeme</c:v>
                  </c:pt>
                  <c:pt idx="34">
                    <c:v> Kurzeme</c:v>
                  </c:pt>
                  <c:pt idx="35">
                    <c:v> Zemgale</c:v>
                  </c:pt>
                  <c:pt idx="36">
                    <c:v> Latgale**</c:v>
                  </c:pt>
                </c:lvl>
                <c:lvl>
                  <c:pt idx="1">
                    <c:v> </c:v>
                  </c:pt>
                  <c:pt idx="2">
                    <c:v>Darbības joma</c:v>
                  </c:pt>
                  <c:pt idx="13">
                    <c:v> </c:v>
                  </c:pt>
                  <c:pt idx="14">
                    <c:v> </c:v>
                  </c:pt>
                  <c:pt idx="18">
                    <c:v> </c:v>
                  </c:pt>
                  <c:pt idx="19">
                    <c:v>Eksporta apjoms 2022. gadā</c:v>
                  </c:pt>
                  <c:pt idx="24">
                    <c:v> </c:v>
                  </c:pt>
                  <c:pt idx="25">
                    <c:v> </c:v>
                  </c:pt>
                  <c:pt idx="30">
                    <c:v> </c:v>
                  </c:pt>
                  <c:pt idx="31">
                    <c:v>Reģions</c:v>
                  </c:pt>
                </c:lvl>
              </c:multiLvlStrCache>
            </c:multiLvlStrRef>
          </c:cat>
          <c:val>
            <c:numRef>
              <c:f>'Grafiki + dati'!$S$322:$S$358</c:f>
              <c:numCache>
                <c:formatCode>General</c:formatCode>
                <c:ptCount val="37"/>
                <c:pt idx="0" formatCode="0">
                  <c:v>38.4</c:v>
                </c:pt>
                <c:pt idx="2" formatCode="0">
                  <c:v>51.5</c:v>
                </c:pt>
                <c:pt idx="3" formatCode="0">
                  <c:v>28.3</c:v>
                </c:pt>
                <c:pt idx="4" formatCode="0">
                  <c:v>42.6</c:v>
                </c:pt>
                <c:pt idx="5" formatCode="0">
                  <c:v>39.700000000000003</c:v>
                </c:pt>
                <c:pt idx="6" formatCode="0">
                  <c:v>42.4</c:v>
                </c:pt>
                <c:pt idx="7" formatCode="0">
                  <c:v>44.4</c:v>
                </c:pt>
                <c:pt idx="8" formatCode="0">
                  <c:v>23.4</c:v>
                </c:pt>
                <c:pt idx="9" formatCode="0">
                  <c:v>40.6</c:v>
                </c:pt>
                <c:pt idx="10" formatCode="0">
                  <c:v>34.799999999999997</c:v>
                </c:pt>
                <c:pt idx="11" formatCode="0">
                  <c:v>28.6</c:v>
                </c:pt>
                <c:pt idx="12" formatCode="0">
                  <c:v>40.299999999999997</c:v>
                </c:pt>
                <c:pt idx="14" formatCode="0">
                  <c:v>36.799999999999997</c:v>
                </c:pt>
                <c:pt idx="15" formatCode="0">
                  <c:v>38.200000000000003</c:v>
                </c:pt>
                <c:pt idx="16" formatCode="0">
                  <c:v>44.5</c:v>
                </c:pt>
                <c:pt idx="19" formatCode="0">
                  <c:v>38.1</c:v>
                </c:pt>
                <c:pt idx="20" formatCode="0">
                  <c:v>37.1</c:v>
                </c:pt>
                <c:pt idx="21" formatCode="0">
                  <c:v>41.7</c:v>
                </c:pt>
                <c:pt idx="22" formatCode="0">
                  <c:v>40.299999999999997</c:v>
                </c:pt>
                <c:pt idx="23" formatCode="0">
                  <c:v>40.4</c:v>
                </c:pt>
                <c:pt idx="25" formatCode="0">
                  <c:v>32.5</c:v>
                </c:pt>
                <c:pt idx="26" formatCode="0">
                  <c:v>32.299999999999997</c:v>
                </c:pt>
                <c:pt idx="27" formatCode="0">
                  <c:v>44.2</c:v>
                </c:pt>
                <c:pt idx="28" formatCode="0">
                  <c:v>39.4</c:v>
                </c:pt>
                <c:pt idx="29" formatCode="0">
                  <c:v>43.1</c:v>
                </c:pt>
                <c:pt idx="31" formatCode="0">
                  <c:v>33.4</c:v>
                </c:pt>
                <c:pt idx="32" formatCode="0">
                  <c:v>45.2</c:v>
                </c:pt>
                <c:pt idx="33" formatCode="0">
                  <c:v>38.799999999999997</c:v>
                </c:pt>
                <c:pt idx="34" formatCode="0">
                  <c:v>39.299999999999997</c:v>
                </c:pt>
                <c:pt idx="35" formatCode="0">
                  <c:v>49</c:v>
                </c:pt>
                <c:pt idx="36" formatCode="0">
                  <c:v>46.4</c:v>
                </c:pt>
              </c:numCache>
            </c:numRef>
          </c:val>
          <c:extLst>
            <c:ext xmlns:c16="http://schemas.microsoft.com/office/drawing/2014/chart" uri="{C3380CC4-5D6E-409C-BE32-E72D297353CC}">
              <c16:uniqueId val="{00000002-1002-42DD-A355-F57A32054F15}"/>
            </c:ext>
          </c:extLst>
        </c:ser>
        <c:ser>
          <c:idx val="4"/>
          <c:order val="2"/>
          <c:tx>
            <c:strRef>
              <c:f>'Grafiki + dati'!$V$321</c:f>
              <c:strCache>
                <c:ptCount val="1"/>
                <c:pt idx="0">
                  <c:v>Grūti pateikt</c:v>
                </c:pt>
              </c:strCache>
            </c:strRef>
          </c:tx>
          <c:spPr>
            <a:solidFill>
              <a:sysClr val="window" lastClr="FFFFFF">
                <a:lumMod val="75000"/>
              </a:sysClr>
            </a:solidFill>
          </c:spPr>
          <c:invertIfNegative val="0"/>
          <c:dLbls>
            <c:spPr>
              <a:noFill/>
              <a:ln>
                <a:noFill/>
              </a:ln>
              <a:effectLst/>
            </c:spPr>
            <c:txPr>
              <a:bodyPr wrap="square" lIns="38100" tIns="19050" rIns="38100" bIns="19050" anchor="ctr">
                <a:spAutoFit/>
              </a:bodyPr>
              <a:lstStyle/>
              <a:p>
                <a:pPr>
                  <a:defRPr sz="900"/>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'Grafiki + dati'!$P$322:$Q$358</c:f>
              <c:multiLvlStrCache>
                <c:ptCount val="37"/>
                <c:lvl>
                  <c:pt idx="0">
                    <c:v>Visi respondenti</c:v>
                  </c:pt>
                  <c:pt idx="2">
                    <c:v>Būvniecība un būvmateriālu ražošana</c:v>
                  </c:pt>
                  <c:pt idx="3">
                    <c:v>IKT</c:v>
                  </c:pt>
                  <c:pt idx="4">
                    <c:v>Kokrūpniecība</c:v>
                  </c:pt>
                  <c:pt idx="5">
                    <c:v>Pārtikas rūpniecība</c:v>
                  </c:pt>
                  <c:pt idx="6">
                    <c:v>Mašīnbūve un metālapstrāde</c:v>
                  </c:pt>
                  <c:pt idx="7">
                    <c:v>Transports un loģistika**</c:v>
                  </c:pt>
                  <c:pt idx="8">
                    <c:v>Apģērba un tekstila rūpniecība</c:v>
                  </c:pt>
                  <c:pt idx="9">
                    <c:v>Elektronika un elektrotehnika**</c:v>
                  </c:pt>
                  <c:pt idx="10">
                    <c:v>Kultūras un radošās nozares</c:v>
                  </c:pt>
                  <c:pt idx="11">
                    <c:v>Ķīmija un farmācija**</c:v>
                  </c:pt>
                  <c:pt idx="12">
                    <c:v>Cita joma</c:v>
                  </c:pt>
                  <c:pt idx="14">
                    <c:v>1-9 darbinieki</c:v>
                  </c:pt>
                  <c:pt idx="15">
                    <c:v>10-49 darbinieki</c:v>
                  </c:pt>
                  <c:pt idx="16">
                    <c:v>50-249 darbinieki</c:v>
                  </c:pt>
                  <c:pt idx="17">
                    <c:v>250 un vairāk darbinieku**</c:v>
                  </c:pt>
                  <c:pt idx="19">
                    <c:v>1. kvintile (zemākais eksporta apjoms)</c:v>
                  </c:pt>
                  <c:pt idx="20">
                    <c:v>2. kvintile</c:v>
                  </c:pt>
                  <c:pt idx="21">
                    <c:v>3. kvintile</c:v>
                  </c:pt>
                  <c:pt idx="22">
                    <c:v>4. kvintile</c:v>
                  </c:pt>
                  <c:pt idx="23">
                    <c:v>5. kvintile (augstākais eksporta apjoms)</c:v>
                  </c:pt>
                  <c:pt idx="25">
                    <c:v>1. kvintile (zemākais apgrozījums)</c:v>
                  </c:pt>
                  <c:pt idx="26">
                    <c:v>2. kvintile</c:v>
                  </c:pt>
                  <c:pt idx="27">
                    <c:v>3. kvintile</c:v>
                  </c:pt>
                  <c:pt idx="28">
                    <c:v>4. kvintile</c:v>
                  </c:pt>
                  <c:pt idx="29">
                    <c:v>5. kvintile (augstākais apgrozījums)</c:v>
                  </c:pt>
                  <c:pt idx="31">
                    <c:v> Rīga</c:v>
                  </c:pt>
                  <c:pt idx="32">
                    <c:v> Pierīga</c:v>
                  </c:pt>
                  <c:pt idx="33">
                    <c:v> Vidzeme</c:v>
                  </c:pt>
                  <c:pt idx="34">
                    <c:v> Kurzeme</c:v>
                  </c:pt>
                  <c:pt idx="35">
                    <c:v> Zemgale</c:v>
                  </c:pt>
                  <c:pt idx="36">
                    <c:v> Latgale**</c:v>
                  </c:pt>
                </c:lvl>
                <c:lvl>
                  <c:pt idx="1">
                    <c:v> </c:v>
                  </c:pt>
                  <c:pt idx="2">
                    <c:v>Darbības joma</c:v>
                  </c:pt>
                  <c:pt idx="13">
                    <c:v> </c:v>
                  </c:pt>
                  <c:pt idx="14">
                    <c:v> </c:v>
                  </c:pt>
                  <c:pt idx="18">
                    <c:v> </c:v>
                  </c:pt>
                  <c:pt idx="19">
                    <c:v>Eksporta apjoms 2022. gadā</c:v>
                  </c:pt>
                  <c:pt idx="24">
                    <c:v> </c:v>
                  </c:pt>
                  <c:pt idx="25">
                    <c:v> </c:v>
                  </c:pt>
                  <c:pt idx="30">
                    <c:v> </c:v>
                  </c:pt>
                  <c:pt idx="31">
                    <c:v>Reģions</c:v>
                  </c:pt>
                </c:lvl>
              </c:multiLvlStrCache>
            </c:multiLvlStrRef>
          </c:cat>
          <c:val>
            <c:numRef>
              <c:f>'Grafiki + dati'!$V$322:$V$358</c:f>
              <c:numCache>
                <c:formatCode>General</c:formatCode>
                <c:ptCount val="37"/>
                <c:pt idx="0" formatCode="0">
                  <c:v>5.8</c:v>
                </c:pt>
                <c:pt idx="2" formatCode="0">
                  <c:v>4.4000000000000004</c:v>
                </c:pt>
                <c:pt idx="3" formatCode="0">
                  <c:v>6.5</c:v>
                </c:pt>
                <c:pt idx="4" formatCode="0">
                  <c:v>9.3000000000000007</c:v>
                </c:pt>
                <c:pt idx="5" formatCode="0">
                  <c:v>6.4</c:v>
                </c:pt>
                <c:pt idx="6" formatCode="0">
                  <c:v>3</c:v>
                </c:pt>
                <c:pt idx="7" formatCode="0">
                  <c:v>7.4</c:v>
                </c:pt>
                <c:pt idx="8" formatCode="0">
                  <c:v>6.4</c:v>
                </c:pt>
                <c:pt idx="9" formatCode="0">
                  <c:v>6.3</c:v>
                </c:pt>
                <c:pt idx="10" formatCode="0">
                  <c:v>8.6999999999999993</c:v>
                </c:pt>
                <c:pt idx="11" formatCode="0">
                  <c:v>10.7</c:v>
                </c:pt>
                <c:pt idx="12" formatCode="0">
                  <c:v>3.7</c:v>
                </c:pt>
                <c:pt idx="14" formatCode="0">
                  <c:v>5.8</c:v>
                </c:pt>
                <c:pt idx="15" formatCode="0">
                  <c:v>5.5</c:v>
                </c:pt>
                <c:pt idx="16" formatCode="0">
                  <c:v>5.5</c:v>
                </c:pt>
                <c:pt idx="17" formatCode="0">
                  <c:v>25</c:v>
                </c:pt>
                <c:pt idx="19" formatCode="0">
                  <c:v>5.0999999999999996</c:v>
                </c:pt>
                <c:pt idx="20" formatCode="0">
                  <c:v>2.6</c:v>
                </c:pt>
                <c:pt idx="21" formatCode="0">
                  <c:v>6.1</c:v>
                </c:pt>
                <c:pt idx="22" formatCode="0">
                  <c:v>5.9</c:v>
                </c:pt>
                <c:pt idx="23" formatCode="0">
                  <c:v>7</c:v>
                </c:pt>
                <c:pt idx="25" formatCode="0">
                  <c:v>2.5</c:v>
                </c:pt>
                <c:pt idx="26" formatCode="0">
                  <c:v>7.1</c:v>
                </c:pt>
                <c:pt idx="27" formatCode="0">
                  <c:v>5.4</c:v>
                </c:pt>
                <c:pt idx="28" formatCode="0">
                  <c:v>5.5</c:v>
                </c:pt>
                <c:pt idx="29" formatCode="0">
                  <c:v>6.5</c:v>
                </c:pt>
                <c:pt idx="31" formatCode="0">
                  <c:v>6.5</c:v>
                </c:pt>
                <c:pt idx="32" formatCode="0">
                  <c:v>5.7</c:v>
                </c:pt>
                <c:pt idx="34" formatCode="0">
                  <c:v>4.9000000000000004</c:v>
                </c:pt>
                <c:pt idx="35" formatCode="0">
                  <c:v>5.9</c:v>
                </c:pt>
                <c:pt idx="36" formatCode="0">
                  <c:v>7.1</c:v>
                </c:pt>
              </c:numCache>
            </c:numRef>
          </c:val>
          <c:extLst>
            <c:ext xmlns:c16="http://schemas.microsoft.com/office/drawing/2014/chart" uri="{C3380CC4-5D6E-409C-BE32-E72D297353CC}">
              <c16:uniqueId val="{00000003-1002-42DD-A355-F57A32054F15}"/>
            </c:ext>
          </c:extLst>
        </c:ser>
        <c:ser>
          <c:idx val="1"/>
          <c:order val="3"/>
          <c:tx>
            <c:strRef>
              <c:f>'Grafiki + dati'!$T$321</c:f>
              <c:strCache>
                <c:ptCount val="1"/>
                <c:pt idx="0">
                  <c:v>Drīzāk nav nozīmīga</c:v>
                </c:pt>
              </c:strCache>
            </c:strRef>
          </c:tx>
          <c:spPr>
            <a:solidFill>
              <a:srgbClr val="F29C9C"/>
            </a:solidFill>
            <a:ln w="25400">
              <a:noFill/>
            </a:ln>
          </c:spPr>
          <c:invertIfNegative val="0"/>
          <c:dLbls>
            <c:spPr>
              <a:noFill/>
              <a:ln w="25400">
                <a:noFill/>
              </a:ln>
            </c:spPr>
            <c:txPr>
              <a:bodyPr wrap="square" lIns="38100" tIns="19050" rIns="38100" bIns="19050" anchor="ctr">
                <a:spAutoFit/>
              </a:bodyPr>
              <a:lstStyle/>
              <a:p>
                <a:pPr>
                  <a:defRPr sz="900" b="0" i="0" u="none" strike="noStrike" baseline="0">
                    <a:solidFill>
                      <a:schemeClr val="tx1"/>
                    </a:solidFill>
                    <a:latin typeface="Arial"/>
                    <a:ea typeface="Arial"/>
                    <a:cs typeface="Arial"/>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'Grafiki + dati'!$P$322:$Q$358</c:f>
              <c:multiLvlStrCache>
                <c:ptCount val="37"/>
                <c:lvl>
                  <c:pt idx="0">
                    <c:v>Visi respondenti</c:v>
                  </c:pt>
                  <c:pt idx="2">
                    <c:v>Būvniecība un būvmateriālu ražošana</c:v>
                  </c:pt>
                  <c:pt idx="3">
                    <c:v>IKT</c:v>
                  </c:pt>
                  <c:pt idx="4">
                    <c:v>Kokrūpniecība</c:v>
                  </c:pt>
                  <c:pt idx="5">
                    <c:v>Pārtikas rūpniecība</c:v>
                  </c:pt>
                  <c:pt idx="6">
                    <c:v>Mašīnbūve un metālapstrāde</c:v>
                  </c:pt>
                  <c:pt idx="7">
                    <c:v>Transports un loģistika**</c:v>
                  </c:pt>
                  <c:pt idx="8">
                    <c:v>Apģērba un tekstila rūpniecība</c:v>
                  </c:pt>
                  <c:pt idx="9">
                    <c:v>Elektronika un elektrotehnika**</c:v>
                  </c:pt>
                  <c:pt idx="10">
                    <c:v>Kultūras un radošās nozares</c:v>
                  </c:pt>
                  <c:pt idx="11">
                    <c:v>Ķīmija un farmācija**</c:v>
                  </c:pt>
                  <c:pt idx="12">
                    <c:v>Cita joma</c:v>
                  </c:pt>
                  <c:pt idx="14">
                    <c:v>1-9 darbinieki</c:v>
                  </c:pt>
                  <c:pt idx="15">
                    <c:v>10-49 darbinieki</c:v>
                  </c:pt>
                  <c:pt idx="16">
                    <c:v>50-249 darbinieki</c:v>
                  </c:pt>
                  <c:pt idx="17">
                    <c:v>250 un vairāk darbinieku**</c:v>
                  </c:pt>
                  <c:pt idx="19">
                    <c:v>1. kvintile (zemākais eksporta apjoms)</c:v>
                  </c:pt>
                  <c:pt idx="20">
                    <c:v>2. kvintile</c:v>
                  </c:pt>
                  <c:pt idx="21">
                    <c:v>3. kvintile</c:v>
                  </c:pt>
                  <c:pt idx="22">
                    <c:v>4. kvintile</c:v>
                  </c:pt>
                  <c:pt idx="23">
                    <c:v>5. kvintile (augstākais eksporta apjoms)</c:v>
                  </c:pt>
                  <c:pt idx="25">
                    <c:v>1. kvintile (zemākais apgrozījums)</c:v>
                  </c:pt>
                  <c:pt idx="26">
                    <c:v>2. kvintile</c:v>
                  </c:pt>
                  <c:pt idx="27">
                    <c:v>3. kvintile</c:v>
                  </c:pt>
                  <c:pt idx="28">
                    <c:v>4. kvintile</c:v>
                  </c:pt>
                  <c:pt idx="29">
                    <c:v>5. kvintile (augstākais apgrozījums)</c:v>
                  </c:pt>
                  <c:pt idx="31">
                    <c:v> Rīga</c:v>
                  </c:pt>
                  <c:pt idx="32">
                    <c:v> Pierīga</c:v>
                  </c:pt>
                  <c:pt idx="33">
                    <c:v> Vidzeme</c:v>
                  </c:pt>
                  <c:pt idx="34">
                    <c:v> Kurzeme</c:v>
                  </c:pt>
                  <c:pt idx="35">
                    <c:v> Zemgale</c:v>
                  </c:pt>
                  <c:pt idx="36">
                    <c:v> Latgale**</c:v>
                  </c:pt>
                </c:lvl>
                <c:lvl>
                  <c:pt idx="1">
                    <c:v> </c:v>
                  </c:pt>
                  <c:pt idx="2">
                    <c:v>Darbības joma</c:v>
                  </c:pt>
                  <c:pt idx="13">
                    <c:v> </c:v>
                  </c:pt>
                  <c:pt idx="14">
                    <c:v> </c:v>
                  </c:pt>
                  <c:pt idx="18">
                    <c:v> </c:v>
                  </c:pt>
                  <c:pt idx="19">
                    <c:v>Eksporta apjoms 2022. gadā</c:v>
                  </c:pt>
                  <c:pt idx="24">
                    <c:v> </c:v>
                  </c:pt>
                  <c:pt idx="25">
                    <c:v> </c:v>
                  </c:pt>
                  <c:pt idx="30">
                    <c:v> </c:v>
                  </c:pt>
                  <c:pt idx="31">
                    <c:v>Reģions</c:v>
                  </c:pt>
                </c:lvl>
              </c:multiLvlStrCache>
            </c:multiLvlStrRef>
          </c:cat>
          <c:val>
            <c:numRef>
              <c:f>'Grafiki + dati'!$T$322:$T$358</c:f>
              <c:numCache>
                <c:formatCode>General</c:formatCode>
                <c:ptCount val="37"/>
                <c:pt idx="0" formatCode="0">
                  <c:v>19.2</c:v>
                </c:pt>
                <c:pt idx="2" formatCode="0">
                  <c:v>22.1</c:v>
                </c:pt>
                <c:pt idx="3" formatCode="0">
                  <c:v>23.9</c:v>
                </c:pt>
                <c:pt idx="4" formatCode="0">
                  <c:v>16.7</c:v>
                </c:pt>
                <c:pt idx="5" formatCode="0">
                  <c:v>23.1</c:v>
                </c:pt>
                <c:pt idx="6" formatCode="0">
                  <c:v>19.7</c:v>
                </c:pt>
                <c:pt idx="7" formatCode="0">
                  <c:v>14.8</c:v>
                </c:pt>
                <c:pt idx="8" formatCode="0">
                  <c:v>17</c:v>
                </c:pt>
                <c:pt idx="9" formatCode="0">
                  <c:v>9.4</c:v>
                </c:pt>
                <c:pt idx="10" formatCode="0">
                  <c:v>15.2</c:v>
                </c:pt>
                <c:pt idx="11" formatCode="0">
                  <c:v>17.899999999999999</c:v>
                </c:pt>
                <c:pt idx="12" formatCode="0">
                  <c:v>18.8</c:v>
                </c:pt>
                <c:pt idx="14" formatCode="0">
                  <c:v>16.399999999999999</c:v>
                </c:pt>
                <c:pt idx="15" formatCode="0">
                  <c:v>21.4</c:v>
                </c:pt>
                <c:pt idx="16" formatCode="0">
                  <c:v>22.7</c:v>
                </c:pt>
                <c:pt idx="17" formatCode="0">
                  <c:v>25</c:v>
                </c:pt>
                <c:pt idx="19" formatCode="0">
                  <c:v>22</c:v>
                </c:pt>
                <c:pt idx="20" formatCode="0">
                  <c:v>13.8</c:v>
                </c:pt>
                <c:pt idx="21" formatCode="0">
                  <c:v>21.7</c:v>
                </c:pt>
                <c:pt idx="22" formatCode="0">
                  <c:v>17.600000000000001</c:v>
                </c:pt>
                <c:pt idx="23" formatCode="0">
                  <c:v>25.4</c:v>
                </c:pt>
                <c:pt idx="25" formatCode="0">
                  <c:v>18.3</c:v>
                </c:pt>
                <c:pt idx="26" formatCode="0">
                  <c:v>15</c:v>
                </c:pt>
                <c:pt idx="27" formatCode="0">
                  <c:v>20.2</c:v>
                </c:pt>
                <c:pt idx="28" formatCode="0">
                  <c:v>22</c:v>
                </c:pt>
                <c:pt idx="29" formatCode="0">
                  <c:v>26</c:v>
                </c:pt>
                <c:pt idx="31" formatCode="0">
                  <c:v>21.1</c:v>
                </c:pt>
                <c:pt idx="32" formatCode="0">
                  <c:v>19.100000000000001</c:v>
                </c:pt>
                <c:pt idx="33" formatCode="0">
                  <c:v>12.2</c:v>
                </c:pt>
                <c:pt idx="34" formatCode="0">
                  <c:v>16.399999999999999</c:v>
                </c:pt>
                <c:pt idx="35" formatCode="0">
                  <c:v>11.8</c:v>
                </c:pt>
                <c:pt idx="36" formatCode="0">
                  <c:v>25</c:v>
                </c:pt>
              </c:numCache>
            </c:numRef>
          </c:val>
          <c:extLst>
            <c:ext xmlns:c16="http://schemas.microsoft.com/office/drawing/2014/chart" uri="{C3380CC4-5D6E-409C-BE32-E72D297353CC}">
              <c16:uniqueId val="{00000004-1002-42DD-A355-F57A32054F15}"/>
            </c:ext>
          </c:extLst>
        </c:ser>
        <c:ser>
          <c:idx val="2"/>
          <c:order val="4"/>
          <c:tx>
            <c:strRef>
              <c:f>'Grafiki + dati'!$U$321</c:f>
              <c:strCache>
                <c:ptCount val="1"/>
                <c:pt idx="0">
                  <c:v>Nemaz nav nozīmīga</c:v>
                </c:pt>
              </c:strCache>
            </c:strRef>
          </c:tx>
          <c:spPr>
            <a:solidFill>
              <a:srgbClr val="A21616"/>
            </a:solidFill>
          </c:spPr>
          <c:invertIfNegative val="0"/>
          <c:dLbls>
            <c:spPr>
              <a:noFill/>
              <a:ln>
                <a:noFill/>
              </a:ln>
              <a:effectLst/>
            </c:spPr>
            <c:txPr>
              <a:bodyPr wrap="square" lIns="38100" tIns="19050" rIns="38100" bIns="19050" anchor="ctr">
                <a:spAutoFit/>
              </a:bodyPr>
              <a:lstStyle/>
              <a:p>
                <a:pPr>
                  <a:defRPr sz="900">
                    <a:solidFill>
                      <a:schemeClr val="bg1"/>
                    </a:solidFill>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'Grafiki + dati'!$P$322:$Q$358</c:f>
              <c:multiLvlStrCache>
                <c:ptCount val="37"/>
                <c:lvl>
                  <c:pt idx="0">
                    <c:v>Visi respondenti</c:v>
                  </c:pt>
                  <c:pt idx="2">
                    <c:v>Būvniecība un būvmateriālu ražošana</c:v>
                  </c:pt>
                  <c:pt idx="3">
                    <c:v>IKT</c:v>
                  </c:pt>
                  <c:pt idx="4">
                    <c:v>Kokrūpniecība</c:v>
                  </c:pt>
                  <c:pt idx="5">
                    <c:v>Pārtikas rūpniecība</c:v>
                  </c:pt>
                  <c:pt idx="6">
                    <c:v>Mašīnbūve un metālapstrāde</c:v>
                  </c:pt>
                  <c:pt idx="7">
                    <c:v>Transports un loģistika**</c:v>
                  </c:pt>
                  <c:pt idx="8">
                    <c:v>Apģērba un tekstila rūpniecība</c:v>
                  </c:pt>
                  <c:pt idx="9">
                    <c:v>Elektronika un elektrotehnika**</c:v>
                  </c:pt>
                  <c:pt idx="10">
                    <c:v>Kultūras un radošās nozares</c:v>
                  </c:pt>
                  <c:pt idx="11">
                    <c:v>Ķīmija un farmācija**</c:v>
                  </c:pt>
                  <c:pt idx="12">
                    <c:v>Cita joma</c:v>
                  </c:pt>
                  <c:pt idx="14">
                    <c:v>1-9 darbinieki</c:v>
                  </c:pt>
                  <c:pt idx="15">
                    <c:v>10-49 darbinieki</c:v>
                  </c:pt>
                  <c:pt idx="16">
                    <c:v>50-249 darbinieki</c:v>
                  </c:pt>
                  <c:pt idx="17">
                    <c:v>250 un vairāk darbinieku**</c:v>
                  </c:pt>
                  <c:pt idx="19">
                    <c:v>1. kvintile (zemākais eksporta apjoms)</c:v>
                  </c:pt>
                  <c:pt idx="20">
                    <c:v>2. kvintile</c:v>
                  </c:pt>
                  <c:pt idx="21">
                    <c:v>3. kvintile</c:v>
                  </c:pt>
                  <c:pt idx="22">
                    <c:v>4. kvintile</c:v>
                  </c:pt>
                  <c:pt idx="23">
                    <c:v>5. kvintile (augstākais eksporta apjoms)</c:v>
                  </c:pt>
                  <c:pt idx="25">
                    <c:v>1. kvintile (zemākais apgrozījums)</c:v>
                  </c:pt>
                  <c:pt idx="26">
                    <c:v>2. kvintile</c:v>
                  </c:pt>
                  <c:pt idx="27">
                    <c:v>3. kvintile</c:v>
                  </c:pt>
                  <c:pt idx="28">
                    <c:v>4. kvintile</c:v>
                  </c:pt>
                  <c:pt idx="29">
                    <c:v>5. kvintile (augstākais apgrozījums)</c:v>
                  </c:pt>
                  <c:pt idx="31">
                    <c:v> Rīga</c:v>
                  </c:pt>
                  <c:pt idx="32">
                    <c:v> Pierīga</c:v>
                  </c:pt>
                  <c:pt idx="33">
                    <c:v> Vidzeme</c:v>
                  </c:pt>
                  <c:pt idx="34">
                    <c:v> Kurzeme</c:v>
                  </c:pt>
                  <c:pt idx="35">
                    <c:v> Zemgale</c:v>
                  </c:pt>
                  <c:pt idx="36">
                    <c:v> Latgale**</c:v>
                  </c:pt>
                </c:lvl>
                <c:lvl>
                  <c:pt idx="1">
                    <c:v> </c:v>
                  </c:pt>
                  <c:pt idx="2">
                    <c:v>Darbības joma</c:v>
                  </c:pt>
                  <c:pt idx="13">
                    <c:v> </c:v>
                  </c:pt>
                  <c:pt idx="14">
                    <c:v> </c:v>
                  </c:pt>
                  <c:pt idx="18">
                    <c:v> </c:v>
                  </c:pt>
                  <c:pt idx="19">
                    <c:v>Eksporta apjoms 2022. gadā</c:v>
                  </c:pt>
                  <c:pt idx="24">
                    <c:v> </c:v>
                  </c:pt>
                  <c:pt idx="25">
                    <c:v> </c:v>
                  </c:pt>
                  <c:pt idx="30">
                    <c:v> </c:v>
                  </c:pt>
                  <c:pt idx="31">
                    <c:v>Reģions</c:v>
                  </c:pt>
                </c:lvl>
              </c:multiLvlStrCache>
            </c:multiLvlStrRef>
          </c:cat>
          <c:val>
            <c:numRef>
              <c:f>'Grafiki + dati'!$U$322:$U$358</c:f>
              <c:numCache>
                <c:formatCode>General</c:formatCode>
                <c:ptCount val="37"/>
                <c:pt idx="0" formatCode="0">
                  <c:v>7</c:v>
                </c:pt>
                <c:pt idx="3" formatCode="0">
                  <c:v>10.9</c:v>
                </c:pt>
                <c:pt idx="4" formatCode="0">
                  <c:v>9.3000000000000007</c:v>
                </c:pt>
                <c:pt idx="5" formatCode="0">
                  <c:v>7.7</c:v>
                </c:pt>
                <c:pt idx="6" formatCode="0">
                  <c:v>7.6</c:v>
                </c:pt>
                <c:pt idx="7" formatCode="0">
                  <c:v>7.4</c:v>
                </c:pt>
                <c:pt idx="9" formatCode="0">
                  <c:v>9.4</c:v>
                </c:pt>
                <c:pt idx="10" formatCode="0">
                  <c:v>4.3</c:v>
                </c:pt>
                <c:pt idx="11" formatCode="0">
                  <c:v>10.7</c:v>
                </c:pt>
                <c:pt idx="12" formatCode="0">
                  <c:v>7.9</c:v>
                </c:pt>
                <c:pt idx="14" formatCode="0">
                  <c:v>6.4</c:v>
                </c:pt>
                <c:pt idx="15" formatCode="0">
                  <c:v>8</c:v>
                </c:pt>
                <c:pt idx="16" formatCode="0">
                  <c:v>7</c:v>
                </c:pt>
                <c:pt idx="19" formatCode="0">
                  <c:v>6.8</c:v>
                </c:pt>
                <c:pt idx="20" formatCode="0">
                  <c:v>6</c:v>
                </c:pt>
                <c:pt idx="21" formatCode="0">
                  <c:v>8.6999999999999993</c:v>
                </c:pt>
                <c:pt idx="22" formatCode="0">
                  <c:v>10.9</c:v>
                </c:pt>
                <c:pt idx="23" formatCode="0">
                  <c:v>8.8000000000000007</c:v>
                </c:pt>
                <c:pt idx="25" formatCode="0">
                  <c:v>6.7</c:v>
                </c:pt>
                <c:pt idx="26" formatCode="0">
                  <c:v>7.1</c:v>
                </c:pt>
                <c:pt idx="27" formatCode="0">
                  <c:v>8.5</c:v>
                </c:pt>
                <c:pt idx="28" formatCode="0">
                  <c:v>9.4</c:v>
                </c:pt>
                <c:pt idx="29" formatCode="0">
                  <c:v>6.5</c:v>
                </c:pt>
                <c:pt idx="31" formatCode="0">
                  <c:v>6.8</c:v>
                </c:pt>
                <c:pt idx="32" formatCode="0">
                  <c:v>7</c:v>
                </c:pt>
                <c:pt idx="33" formatCode="0">
                  <c:v>6.1</c:v>
                </c:pt>
                <c:pt idx="34" formatCode="0">
                  <c:v>6.6</c:v>
                </c:pt>
                <c:pt idx="35" formatCode="0">
                  <c:v>11.8</c:v>
                </c:pt>
                <c:pt idx="36" formatCode="0">
                  <c:v>3.6</c:v>
                </c:pt>
              </c:numCache>
            </c:numRef>
          </c:val>
          <c:extLst>
            <c:ext xmlns:c16="http://schemas.microsoft.com/office/drawing/2014/chart" uri="{C3380CC4-5D6E-409C-BE32-E72D297353CC}">
              <c16:uniqueId val="{00000005-1002-42DD-A355-F57A32054F15}"/>
            </c:ext>
          </c:extLst>
        </c:ser>
        <c:dLbls>
          <c:showLegendKey val="0"/>
          <c:showVal val="0"/>
          <c:showCatName val="0"/>
          <c:showSerName val="0"/>
          <c:showPercent val="0"/>
          <c:showBubbleSize val="0"/>
        </c:dLbls>
        <c:gapWidth val="30"/>
        <c:overlap val="100"/>
        <c:axId val="590045472"/>
        <c:axId val="1"/>
      </c:barChart>
      <c:catAx>
        <c:axId val="590045472"/>
        <c:scaling>
          <c:orientation val="maxMin"/>
        </c:scaling>
        <c:delete val="0"/>
        <c:axPos val="l"/>
        <c:numFmt formatCode="General" sourceLinked="1"/>
        <c:majorTickMark val="none"/>
        <c:minorTickMark val="none"/>
        <c:tickLblPos val="nextTo"/>
        <c:spPr>
          <a:ln w="3175">
            <a:solidFill>
              <a:srgbClr val="000000"/>
            </a:solidFill>
            <a:prstDash val="solid"/>
          </a:ln>
        </c:spPr>
        <c:txPr>
          <a:bodyPr rot="0" vert="horz"/>
          <a:lstStyle/>
          <a:p>
            <a:pPr>
              <a:defRPr sz="900" b="0" i="0" u="none" strike="noStrike" baseline="0">
                <a:solidFill>
                  <a:srgbClr val="000000"/>
                </a:solidFill>
                <a:latin typeface="Arial"/>
                <a:ea typeface="Arial"/>
                <a:cs typeface="Arial"/>
              </a:defRPr>
            </a:pPr>
            <a:endParaRPr lang="lv-LV"/>
          </a:p>
        </c:txPr>
        <c:crossAx val="1"/>
        <c:crosses val="autoZero"/>
        <c:auto val="1"/>
        <c:lblAlgn val="ctr"/>
        <c:lblOffset val="100"/>
        <c:tickLblSkip val="1"/>
        <c:tickMarkSkip val="1"/>
        <c:noMultiLvlLbl val="0"/>
      </c:catAx>
      <c:valAx>
        <c:axId val="1"/>
        <c:scaling>
          <c:orientation val="minMax"/>
          <c:max val="100"/>
        </c:scaling>
        <c:delete val="0"/>
        <c:axPos val="b"/>
        <c:title>
          <c:tx>
            <c:rich>
              <a:bodyPr/>
              <a:lstStyle/>
              <a:p>
                <a:pPr>
                  <a:defRPr sz="800" b="0" i="0" u="none" strike="noStrike" baseline="0">
                    <a:solidFill>
                      <a:srgbClr val="000000"/>
                    </a:solidFill>
                    <a:latin typeface="Arial"/>
                    <a:ea typeface="Arial"/>
                    <a:cs typeface="Arial"/>
                  </a:defRPr>
                </a:pPr>
                <a:r>
                  <a:rPr lang="lv-LV"/>
                  <a:t>%</a:t>
                </a:r>
              </a:p>
            </c:rich>
          </c:tx>
          <c:layout>
            <c:manualLayout>
              <c:xMode val="edge"/>
              <c:yMode val="edge"/>
              <c:x val="0.9043882013997987"/>
              <c:y val="0.93598561051096241"/>
            </c:manualLayout>
          </c:layout>
          <c:overlay val="0"/>
          <c:spPr>
            <a:solidFill>
              <a:srgbClr val="FFFFFF"/>
            </a:solidFill>
            <a:ln w="3175">
              <a:solidFill>
                <a:srgbClr val="000000"/>
              </a:solidFill>
              <a:prstDash val="solid"/>
            </a:ln>
            <a:effectLst>
              <a:outerShdw dist="35921" dir="2700000" algn="br">
                <a:srgbClr val="000000"/>
              </a:outerShdw>
            </a:effectLst>
          </c:spPr>
        </c:title>
        <c:numFmt formatCode="0" sourceLinked="0"/>
        <c:majorTickMark val="out"/>
        <c:minorTickMark val="none"/>
        <c:tickLblPos val="nextTo"/>
        <c:spPr>
          <a:ln w="3175">
            <a:solidFill>
              <a:srgbClr val="000000"/>
            </a:solidFill>
            <a:prstDash val="solid"/>
          </a:ln>
        </c:spPr>
        <c:txPr>
          <a:bodyPr rot="0" vert="horz"/>
          <a:lstStyle/>
          <a:p>
            <a:pPr>
              <a:defRPr sz="900" b="0" i="0" u="none" strike="noStrike" baseline="0">
                <a:solidFill>
                  <a:srgbClr val="000000"/>
                </a:solidFill>
                <a:latin typeface="Arial"/>
                <a:ea typeface="Arial"/>
                <a:cs typeface="Arial"/>
              </a:defRPr>
            </a:pPr>
            <a:endParaRPr lang="lv-LV"/>
          </a:p>
        </c:txPr>
        <c:crossAx val="590045472"/>
        <c:crosses val="max"/>
        <c:crossBetween val="between"/>
        <c:majorUnit val="20"/>
      </c:valAx>
      <c:spPr>
        <a:noFill/>
        <a:ln w="25400">
          <a:noFill/>
        </a:ln>
      </c:spPr>
    </c:plotArea>
    <c:legend>
      <c:legendPos val="t"/>
      <c:layout>
        <c:manualLayout>
          <c:xMode val="edge"/>
          <c:yMode val="edge"/>
          <c:x val="0.28952114732516959"/>
          <c:y val="7.9552628527500654E-2"/>
          <c:w val="0.690297333373731"/>
          <c:h val="3.5681269707058427E-2"/>
        </c:manualLayout>
      </c:layout>
      <c:overlay val="0"/>
      <c:spPr>
        <a:solidFill>
          <a:srgbClr val="FFFFFF"/>
        </a:solidFill>
        <a:ln w="3175">
          <a:solidFill>
            <a:srgbClr val="969696"/>
          </a:solidFill>
          <a:prstDash val="solid"/>
        </a:ln>
      </c:spPr>
      <c:txPr>
        <a:bodyPr/>
        <a:lstStyle/>
        <a:p>
          <a:pPr>
            <a:defRPr sz="900" b="0" i="0" u="none" strike="noStrike" baseline="0">
              <a:solidFill>
                <a:srgbClr val="000000"/>
              </a:solidFill>
              <a:latin typeface="Arial" panose="020B0604020202020204" pitchFamily="34" charset="0"/>
              <a:ea typeface="Arial Narrow"/>
              <a:cs typeface="Arial" panose="020B0604020202020204" pitchFamily="34" charset="0"/>
            </a:defRPr>
          </a:pPr>
          <a:endParaRPr lang="lv-LV"/>
        </a:p>
      </c:txPr>
    </c:legend>
    <c:plotVisOnly val="1"/>
    <c:dispBlanksAs val="gap"/>
    <c:showDLblsOverMax val="0"/>
  </c:chart>
  <c:spPr>
    <a:noFill/>
    <a:ln w="6350">
      <a:noFill/>
    </a:ln>
  </c:spPr>
  <c:txPr>
    <a:bodyPr/>
    <a:lstStyle/>
    <a:p>
      <a:pPr>
        <a:defRPr sz="950" b="0" i="0" u="none" strike="noStrike" baseline="0">
          <a:solidFill>
            <a:srgbClr val="000000"/>
          </a:solidFill>
          <a:latin typeface="Arial"/>
          <a:ea typeface="Arial"/>
          <a:cs typeface="Arial"/>
        </a:defRPr>
      </a:pPr>
      <a:endParaRPr lang="lv-LV"/>
    </a:p>
  </c:txPr>
  <c:externalData r:id="rId2">
    <c:autoUpdate val="0"/>
  </c:externalData>
  <c:userShapes r:id="rId3"/>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0424225350633988"/>
          <c:y val="0.10853550125388925"/>
          <c:w val="0.73448404682060642"/>
          <c:h val="0.88598230993132021"/>
        </c:manualLayout>
      </c:layout>
      <c:barChart>
        <c:barDir val="bar"/>
        <c:grouping val="clustered"/>
        <c:varyColors val="0"/>
        <c:ser>
          <c:idx val="0"/>
          <c:order val="0"/>
          <c:spPr>
            <a:solidFill>
              <a:srgbClr val="00B0F0"/>
            </a:solidFill>
            <a:ln w="25400">
              <a:noFill/>
            </a:ln>
          </c:spPr>
          <c:invertIfNegative val="0"/>
          <c:dPt>
            <c:idx val="2"/>
            <c:invertIfNegative val="0"/>
            <c:bubble3D val="0"/>
            <c:extLst>
              <c:ext xmlns:c16="http://schemas.microsoft.com/office/drawing/2014/chart" uri="{C3380CC4-5D6E-409C-BE32-E72D297353CC}">
                <c16:uniqueId val="{00000000-49F6-4057-89C6-D0BA63BBD798}"/>
              </c:ext>
            </c:extLst>
          </c:dPt>
          <c:dPt>
            <c:idx val="3"/>
            <c:invertIfNegative val="0"/>
            <c:bubble3D val="0"/>
            <c:extLst>
              <c:ext xmlns:c16="http://schemas.microsoft.com/office/drawing/2014/chart" uri="{C3380CC4-5D6E-409C-BE32-E72D297353CC}">
                <c16:uniqueId val="{00000001-49F6-4057-89C6-D0BA63BBD798}"/>
              </c:ext>
            </c:extLst>
          </c:dPt>
          <c:dPt>
            <c:idx val="4"/>
            <c:invertIfNegative val="0"/>
            <c:bubble3D val="0"/>
            <c:extLst>
              <c:ext xmlns:c16="http://schemas.microsoft.com/office/drawing/2014/chart" uri="{C3380CC4-5D6E-409C-BE32-E72D297353CC}">
                <c16:uniqueId val="{00000002-49F6-4057-89C6-D0BA63BBD798}"/>
              </c:ext>
            </c:extLst>
          </c:dPt>
          <c:dPt>
            <c:idx val="6"/>
            <c:invertIfNegative val="0"/>
            <c:bubble3D val="0"/>
            <c:extLst>
              <c:ext xmlns:c16="http://schemas.microsoft.com/office/drawing/2014/chart" uri="{C3380CC4-5D6E-409C-BE32-E72D297353CC}">
                <c16:uniqueId val="{00000003-49F6-4057-89C6-D0BA63BBD798}"/>
              </c:ext>
            </c:extLst>
          </c:dPt>
          <c:dPt>
            <c:idx val="8"/>
            <c:invertIfNegative val="0"/>
            <c:bubble3D val="0"/>
            <c:extLst>
              <c:ext xmlns:c16="http://schemas.microsoft.com/office/drawing/2014/chart" uri="{C3380CC4-5D6E-409C-BE32-E72D297353CC}">
                <c16:uniqueId val="{00000004-49F6-4057-89C6-D0BA63BBD798}"/>
              </c:ext>
            </c:extLst>
          </c:dPt>
          <c:dPt>
            <c:idx val="9"/>
            <c:invertIfNegative val="0"/>
            <c:bubble3D val="0"/>
            <c:extLst>
              <c:ext xmlns:c16="http://schemas.microsoft.com/office/drawing/2014/chart" uri="{C3380CC4-5D6E-409C-BE32-E72D297353CC}">
                <c16:uniqueId val="{00000005-49F6-4057-89C6-D0BA63BBD798}"/>
              </c:ext>
            </c:extLst>
          </c:dPt>
          <c:dPt>
            <c:idx val="10"/>
            <c:invertIfNegative val="0"/>
            <c:bubble3D val="0"/>
            <c:extLst>
              <c:ext xmlns:c16="http://schemas.microsoft.com/office/drawing/2014/chart" uri="{C3380CC4-5D6E-409C-BE32-E72D297353CC}">
                <c16:uniqueId val="{00000006-49F6-4057-89C6-D0BA63BBD798}"/>
              </c:ext>
            </c:extLst>
          </c:dPt>
          <c:dPt>
            <c:idx val="11"/>
            <c:invertIfNegative val="0"/>
            <c:bubble3D val="0"/>
            <c:extLst>
              <c:ext xmlns:c16="http://schemas.microsoft.com/office/drawing/2014/chart" uri="{C3380CC4-5D6E-409C-BE32-E72D297353CC}">
                <c16:uniqueId val="{00000007-49F6-4057-89C6-D0BA63BBD798}"/>
              </c:ext>
            </c:extLst>
          </c:dPt>
          <c:dPt>
            <c:idx val="14"/>
            <c:invertIfNegative val="0"/>
            <c:bubble3D val="0"/>
            <c:extLst>
              <c:ext xmlns:c16="http://schemas.microsoft.com/office/drawing/2014/chart" uri="{C3380CC4-5D6E-409C-BE32-E72D297353CC}">
                <c16:uniqueId val="{00000008-49F6-4057-89C6-D0BA63BBD798}"/>
              </c:ext>
            </c:extLst>
          </c:dPt>
          <c:dPt>
            <c:idx val="15"/>
            <c:invertIfNegative val="0"/>
            <c:bubble3D val="0"/>
            <c:extLst>
              <c:ext xmlns:c16="http://schemas.microsoft.com/office/drawing/2014/chart" uri="{C3380CC4-5D6E-409C-BE32-E72D297353CC}">
                <c16:uniqueId val="{00000009-49F6-4057-89C6-D0BA63BBD798}"/>
              </c:ext>
            </c:extLst>
          </c:dPt>
          <c:dPt>
            <c:idx val="16"/>
            <c:invertIfNegative val="0"/>
            <c:bubble3D val="0"/>
            <c:extLst>
              <c:ext xmlns:c16="http://schemas.microsoft.com/office/drawing/2014/chart" uri="{C3380CC4-5D6E-409C-BE32-E72D297353CC}">
                <c16:uniqueId val="{0000000A-49F6-4057-89C6-D0BA63BBD798}"/>
              </c:ext>
            </c:extLst>
          </c:dPt>
          <c:dPt>
            <c:idx val="19"/>
            <c:invertIfNegative val="0"/>
            <c:bubble3D val="0"/>
            <c:extLst>
              <c:ext xmlns:c16="http://schemas.microsoft.com/office/drawing/2014/chart" uri="{C3380CC4-5D6E-409C-BE32-E72D297353CC}">
                <c16:uniqueId val="{0000000B-49F6-4057-89C6-D0BA63BBD798}"/>
              </c:ext>
            </c:extLst>
          </c:dPt>
          <c:dPt>
            <c:idx val="21"/>
            <c:invertIfNegative val="0"/>
            <c:bubble3D val="0"/>
            <c:extLst>
              <c:ext xmlns:c16="http://schemas.microsoft.com/office/drawing/2014/chart" uri="{C3380CC4-5D6E-409C-BE32-E72D297353CC}">
                <c16:uniqueId val="{0000000C-49F6-4057-89C6-D0BA63BBD798}"/>
              </c:ext>
            </c:extLst>
          </c:dPt>
          <c:dPt>
            <c:idx val="22"/>
            <c:invertIfNegative val="0"/>
            <c:bubble3D val="0"/>
            <c:extLst>
              <c:ext xmlns:c16="http://schemas.microsoft.com/office/drawing/2014/chart" uri="{C3380CC4-5D6E-409C-BE32-E72D297353CC}">
                <c16:uniqueId val="{0000000D-49F6-4057-89C6-D0BA63BBD798}"/>
              </c:ext>
            </c:extLst>
          </c:dPt>
          <c:dPt>
            <c:idx val="24"/>
            <c:invertIfNegative val="0"/>
            <c:bubble3D val="0"/>
            <c:extLst>
              <c:ext xmlns:c16="http://schemas.microsoft.com/office/drawing/2014/chart" uri="{C3380CC4-5D6E-409C-BE32-E72D297353CC}">
                <c16:uniqueId val="{0000000E-49F6-4057-89C6-D0BA63BBD798}"/>
              </c:ext>
            </c:extLst>
          </c:dPt>
          <c:dPt>
            <c:idx val="26"/>
            <c:invertIfNegative val="0"/>
            <c:bubble3D val="0"/>
            <c:extLst>
              <c:ext xmlns:c16="http://schemas.microsoft.com/office/drawing/2014/chart" uri="{C3380CC4-5D6E-409C-BE32-E72D297353CC}">
                <c16:uniqueId val="{0000000F-49F6-4057-89C6-D0BA63BBD798}"/>
              </c:ext>
            </c:extLst>
          </c:dPt>
          <c:dPt>
            <c:idx val="27"/>
            <c:invertIfNegative val="0"/>
            <c:bubble3D val="0"/>
            <c:extLst>
              <c:ext xmlns:c16="http://schemas.microsoft.com/office/drawing/2014/chart" uri="{C3380CC4-5D6E-409C-BE32-E72D297353CC}">
                <c16:uniqueId val="{00000010-49F6-4057-89C6-D0BA63BBD798}"/>
              </c:ext>
            </c:extLst>
          </c:dPt>
          <c:dPt>
            <c:idx val="30"/>
            <c:invertIfNegative val="0"/>
            <c:bubble3D val="0"/>
            <c:extLst>
              <c:ext xmlns:c16="http://schemas.microsoft.com/office/drawing/2014/chart" uri="{C3380CC4-5D6E-409C-BE32-E72D297353CC}">
                <c16:uniqueId val="{00000011-49F6-4057-89C6-D0BA63BBD798}"/>
              </c:ext>
            </c:extLst>
          </c:dPt>
          <c:dPt>
            <c:idx val="31"/>
            <c:invertIfNegative val="0"/>
            <c:bubble3D val="0"/>
            <c:extLst>
              <c:ext xmlns:c16="http://schemas.microsoft.com/office/drawing/2014/chart" uri="{C3380CC4-5D6E-409C-BE32-E72D297353CC}">
                <c16:uniqueId val="{00000012-49F6-4057-89C6-D0BA63BBD798}"/>
              </c:ext>
            </c:extLst>
          </c:dPt>
          <c:dPt>
            <c:idx val="32"/>
            <c:invertIfNegative val="0"/>
            <c:bubble3D val="0"/>
            <c:extLst>
              <c:ext xmlns:c16="http://schemas.microsoft.com/office/drawing/2014/chart" uri="{C3380CC4-5D6E-409C-BE32-E72D297353CC}">
                <c16:uniqueId val="{00000013-49F6-4057-89C6-D0BA63BBD798}"/>
              </c:ext>
            </c:extLst>
          </c:dPt>
          <c:dPt>
            <c:idx val="33"/>
            <c:invertIfNegative val="0"/>
            <c:bubble3D val="0"/>
            <c:extLst>
              <c:ext xmlns:c16="http://schemas.microsoft.com/office/drawing/2014/chart" uri="{C3380CC4-5D6E-409C-BE32-E72D297353CC}">
                <c16:uniqueId val="{00000014-49F6-4057-89C6-D0BA63BBD798}"/>
              </c:ext>
            </c:extLst>
          </c:dPt>
          <c:dPt>
            <c:idx val="35"/>
            <c:invertIfNegative val="0"/>
            <c:bubble3D val="0"/>
            <c:extLst>
              <c:ext xmlns:c16="http://schemas.microsoft.com/office/drawing/2014/chart" uri="{C3380CC4-5D6E-409C-BE32-E72D297353CC}">
                <c16:uniqueId val="{00000015-49F6-4057-89C6-D0BA63BBD798}"/>
              </c:ext>
            </c:extLst>
          </c:dPt>
          <c:dPt>
            <c:idx val="36"/>
            <c:invertIfNegative val="0"/>
            <c:bubble3D val="0"/>
            <c:extLst>
              <c:ext xmlns:c16="http://schemas.microsoft.com/office/drawing/2014/chart" uri="{C3380CC4-5D6E-409C-BE32-E72D297353CC}">
                <c16:uniqueId val="{00000016-49F6-4057-89C6-D0BA63BBD798}"/>
              </c:ext>
            </c:extLst>
          </c:dPt>
          <c:dPt>
            <c:idx val="37"/>
            <c:invertIfNegative val="0"/>
            <c:bubble3D val="0"/>
            <c:extLst>
              <c:ext xmlns:c16="http://schemas.microsoft.com/office/drawing/2014/chart" uri="{C3380CC4-5D6E-409C-BE32-E72D297353CC}">
                <c16:uniqueId val="{00000017-49F6-4057-89C6-D0BA63BBD798}"/>
              </c:ext>
            </c:extLst>
          </c:dPt>
          <c:dPt>
            <c:idx val="38"/>
            <c:invertIfNegative val="0"/>
            <c:bubble3D val="0"/>
            <c:extLst>
              <c:ext xmlns:c16="http://schemas.microsoft.com/office/drawing/2014/chart" uri="{C3380CC4-5D6E-409C-BE32-E72D297353CC}">
                <c16:uniqueId val="{00000018-49F6-4057-89C6-D0BA63BBD798}"/>
              </c:ext>
            </c:extLst>
          </c:dPt>
          <c:dPt>
            <c:idx val="40"/>
            <c:invertIfNegative val="0"/>
            <c:bubble3D val="0"/>
            <c:extLst>
              <c:ext xmlns:c16="http://schemas.microsoft.com/office/drawing/2014/chart" uri="{C3380CC4-5D6E-409C-BE32-E72D297353CC}">
                <c16:uniqueId val="{00000019-49F6-4057-89C6-D0BA63BBD798}"/>
              </c:ext>
            </c:extLst>
          </c:dPt>
          <c:dPt>
            <c:idx val="41"/>
            <c:invertIfNegative val="0"/>
            <c:bubble3D val="0"/>
            <c:extLst>
              <c:ext xmlns:c16="http://schemas.microsoft.com/office/drawing/2014/chart" uri="{C3380CC4-5D6E-409C-BE32-E72D297353CC}">
                <c16:uniqueId val="{0000001A-49F6-4057-89C6-D0BA63BBD798}"/>
              </c:ext>
            </c:extLst>
          </c:dPt>
          <c:dPt>
            <c:idx val="42"/>
            <c:invertIfNegative val="0"/>
            <c:bubble3D val="0"/>
            <c:extLst>
              <c:ext xmlns:c16="http://schemas.microsoft.com/office/drawing/2014/chart" uri="{C3380CC4-5D6E-409C-BE32-E72D297353CC}">
                <c16:uniqueId val="{0000001B-49F6-4057-89C6-D0BA63BBD798}"/>
              </c:ext>
            </c:extLst>
          </c:dPt>
          <c:dPt>
            <c:idx val="43"/>
            <c:invertIfNegative val="0"/>
            <c:bubble3D val="0"/>
            <c:extLst>
              <c:ext xmlns:c16="http://schemas.microsoft.com/office/drawing/2014/chart" uri="{C3380CC4-5D6E-409C-BE32-E72D297353CC}">
                <c16:uniqueId val="{0000001C-49F6-4057-89C6-D0BA63BBD798}"/>
              </c:ext>
            </c:extLst>
          </c:dPt>
          <c:dLbls>
            <c:spPr>
              <a:noFill/>
              <a:ln w="25400">
                <a:noFill/>
              </a:ln>
            </c:spPr>
            <c:txPr>
              <a:bodyPr wrap="none" lIns="38100" tIns="19050" rIns="38100" bIns="19050" anchor="ctr">
                <a:spAutoFit/>
              </a:bodyPr>
              <a:lstStyle/>
              <a:p>
                <a:pPr>
                  <a:defRPr sz="900" b="1" i="0" u="none" strike="noStrike" baseline="0">
                    <a:solidFill>
                      <a:srgbClr val="000000"/>
                    </a:solidFill>
                    <a:latin typeface="Arial"/>
                    <a:ea typeface="Arial"/>
                    <a:cs typeface="Arial"/>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0"/>
              </c:ext>
            </c:extLst>
          </c:dLbls>
          <c:val>
            <c:numRef>
              <c:f>'Grafiki + dati'!$X$322:$X$358</c:f>
              <c:numCache>
                <c:formatCode>General</c:formatCode>
                <c:ptCount val="37"/>
                <c:pt idx="0" formatCode="0">
                  <c:v>32.199999999999996</c:v>
                </c:pt>
                <c:pt idx="2" formatCode="0">
                  <c:v>36.799999999999997</c:v>
                </c:pt>
                <c:pt idx="3" formatCode="0">
                  <c:v>21.699999999999996</c:v>
                </c:pt>
                <c:pt idx="4" formatCode="0">
                  <c:v>25.849999999999998</c:v>
                </c:pt>
                <c:pt idx="5" formatCode="0">
                  <c:v>23.700000000000003</c:v>
                </c:pt>
                <c:pt idx="6" formatCode="0">
                  <c:v>31.049999999999997</c:v>
                </c:pt>
                <c:pt idx="7" formatCode="0">
                  <c:v>33.299999999999997</c:v>
                </c:pt>
                <c:pt idx="8" formatCode="0">
                  <c:v>56.400000000000006</c:v>
                </c:pt>
                <c:pt idx="9" formatCode="0">
                  <c:v>40.6</c:v>
                </c:pt>
                <c:pt idx="10" formatCode="0">
                  <c:v>42.5</c:v>
                </c:pt>
                <c:pt idx="11" formatCode="0">
                  <c:v>26.750000000000004</c:v>
                </c:pt>
                <c:pt idx="12" formatCode="0">
                  <c:v>32.150000000000006</c:v>
                </c:pt>
                <c:pt idx="14" formatCode="0">
                  <c:v>38.300000000000004</c:v>
                </c:pt>
                <c:pt idx="15" formatCode="0">
                  <c:v>27.299999999999997</c:v>
                </c:pt>
                <c:pt idx="16" formatCode="0">
                  <c:v>24.199999999999996</c:v>
                </c:pt>
                <c:pt idx="17" formatCode="0">
                  <c:v>37.5</c:v>
                </c:pt>
                <c:pt idx="19" formatCode="0">
                  <c:v>29.249999999999996</c:v>
                </c:pt>
                <c:pt idx="20" formatCode="0">
                  <c:v>46.15</c:v>
                </c:pt>
                <c:pt idx="21" formatCode="0">
                  <c:v>22.999999999999996</c:v>
                </c:pt>
                <c:pt idx="22" formatCode="0">
                  <c:v>25.65</c:v>
                </c:pt>
                <c:pt idx="23" formatCode="0">
                  <c:v>17.099999999999994</c:v>
                </c:pt>
                <c:pt idx="25" formatCode="0">
                  <c:v>40.4</c:v>
                </c:pt>
                <c:pt idx="26" formatCode="0">
                  <c:v>40.15</c:v>
                </c:pt>
                <c:pt idx="27" formatCode="0">
                  <c:v>25.199999999999996</c:v>
                </c:pt>
                <c:pt idx="28" formatCode="0">
                  <c:v>22.9</c:v>
                </c:pt>
                <c:pt idx="29" formatCode="0">
                  <c:v>19.950000000000003</c:v>
                </c:pt>
                <c:pt idx="31" formatCode="0">
                  <c:v>31.45</c:v>
                </c:pt>
                <c:pt idx="32" formatCode="0">
                  <c:v>28.950000000000003</c:v>
                </c:pt>
                <c:pt idx="33" formatCode="0">
                  <c:v>50.099999999999994</c:v>
                </c:pt>
                <c:pt idx="34" formatCode="0">
                  <c:v>37.65</c:v>
                </c:pt>
                <c:pt idx="35" formatCode="0">
                  <c:v>28.400000000000002</c:v>
                </c:pt>
                <c:pt idx="36" formatCode="0">
                  <c:v>24.999999999999993</c:v>
                </c:pt>
              </c:numCache>
            </c:numRef>
          </c:val>
          <c:extLst>
            <c:ext xmlns:c16="http://schemas.microsoft.com/office/drawing/2014/chart" uri="{C3380CC4-5D6E-409C-BE32-E72D297353CC}">
              <c16:uniqueId val="{0000001D-49F6-4057-89C6-D0BA63BBD798}"/>
            </c:ext>
          </c:extLst>
        </c:ser>
        <c:dLbls>
          <c:showLegendKey val="0"/>
          <c:showVal val="0"/>
          <c:showCatName val="0"/>
          <c:showSerName val="0"/>
          <c:showPercent val="0"/>
          <c:showBubbleSize val="0"/>
        </c:dLbls>
        <c:gapWidth val="30"/>
        <c:axId val="590051048"/>
        <c:axId val="1"/>
      </c:barChart>
      <c:catAx>
        <c:axId val="590051048"/>
        <c:scaling>
          <c:orientation val="maxMin"/>
        </c:scaling>
        <c:delete val="0"/>
        <c:axPos val="l"/>
        <c:majorTickMark val="none"/>
        <c:minorTickMark val="none"/>
        <c:tickLblPos val="none"/>
        <c:spPr>
          <a:ln w="3175">
            <a:solidFill>
              <a:srgbClr val="000000"/>
            </a:solidFill>
            <a:prstDash val="solid"/>
          </a:ln>
        </c:spPr>
        <c:crossAx val="1"/>
        <c:crosses val="autoZero"/>
        <c:auto val="1"/>
        <c:lblAlgn val="ctr"/>
        <c:lblOffset val="100"/>
        <c:tickLblSkip val="1"/>
        <c:tickMarkSkip val="1"/>
        <c:noMultiLvlLbl val="0"/>
      </c:catAx>
      <c:valAx>
        <c:axId val="1"/>
        <c:scaling>
          <c:orientation val="minMax"/>
          <c:max val="60"/>
          <c:min val="0"/>
        </c:scaling>
        <c:delete val="1"/>
        <c:axPos val="b"/>
        <c:numFmt formatCode="0" sourceLinked="0"/>
        <c:majorTickMark val="out"/>
        <c:minorTickMark val="none"/>
        <c:tickLblPos val="nextTo"/>
        <c:crossAx val="590051048"/>
        <c:crosses val="max"/>
        <c:crossBetween val="between"/>
        <c:majorUnit val="10"/>
      </c:valAx>
      <c:spPr>
        <a:noFill/>
        <a:ln w="25400">
          <a:noFill/>
        </a:ln>
      </c:spPr>
    </c:plotArea>
    <c:plotVisOnly val="1"/>
    <c:dispBlanksAs val="gap"/>
    <c:showDLblsOverMax val="0"/>
  </c:chart>
  <c:spPr>
    <a:noFill/>
    <a:ln w="6350">
      <a:noFill/>
    </a:ln>
  </c:spPr>
  <c:txPr>
    <a:bodyPr/>
    <a:lstStyle/>
    <a:p>
      <a:pPr>
        <a:defRPr sz="900" b="0" i="0" u="none" strike="noStrike" baseline="0">
          <a:solidFill>
            <a:srgbClr val="000000"/>
          </a:solidFill>
          <a:latin typeface="Arial"/>
          <a:ea typeface="Arial"/>
          <a:cs typeface="Arial"/>
        </a:defRPr>
      </a:pPr>
      <a:endParaRPr lang="lv-LV"/>
    </a:p>
  </c:txPr>
  <c:externalData r:id="rId2">
    <c:autoUpdate val="0"/>
  </c:externalData>
  <c:userShapes r:id="rId3"/>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3.7354894396589684E-2"/>
          <c:y val="0.23316425545615255"/>
          <c:w val="0.93474307145528612"/>
          <c:h val="0.62554591336336285"/>
        </c:manualLayout>
      </c:layout>
      <c:barChart>
        <c:barDir val="col"/>
        <c:grouping val="clustered"/>
        <c:varyColors val="0"/>
        <c:ser>
          <c:idx val="0"/>
          <c:order val="0"/>
          <c:tx>
            <c:strRef>
              <c:f>'Grafiki + dati'!$R$1345</c:f>
              <c:strCache>
                <c:ptCount val="1"/>
                <c:pt idx="0">
                  <c:v>2020. gadā</c:v>
                </c:pt>
              </c:strCache>
            </c:strRef>
          </c:tx>
          <c:spPr>
            <a:solidFill>
              <a:srgbClr val="FFC000">
                <a:lumMod val="40000"/>
                <a:lumOff val="60000"/>
              </a:srgbClr>
            </a:solidFill>
            <a:ln w="19050">
              <a:noFill/>
            </a:ln>
            <a:effectLst/>
          </c:spPr>
          <c:invertIfNegative val="0"/>
          <c:dPt>
            <c:idx val="0"/>
            <c:invertIfNegative val="0"/>
            <c:bubble3D val="0"/>
            <c:spPr>
              <a:solidFill>
                <a:srgbClr val="FFC000">
                  <a:lumMod val="40000"/>
                  <a:lumOff val="60000"/>
                </a:srgbClr>
              </a:solidFill>
              <a:ln w="19050">
                <a:noFill/>
              </a:ln>
              <a:effectLst/>
            </c:spPr>
            <c:extLst>
              <c:ext xmlns:c16="http://schemas.microsoft.com/office/drawing/2014/chart" uri="{C3380CC4-5D6E-409C-BE32-E72D297353CC}">
                <c16:uniqueId val="{00000001-EC0B-4BFE-9198-9E5478CD5BD6}"/>
              </c:ext>
            </c:extLst>
          </c:dPt>
          <c:dPt>
            <c:idx val="1"/>
            <c:invertIfNegative val="0"/>
            <c:bubble3D val="0"/>
            <c:spPr>
              <a:solidFill>
                <a:srgbClr val="FFC000">
                  <a:lumMod val="40000"/>
                  <a:lumOff val="60000"/>
                </a:srgbClr>
              </a:solidFill>
              <a:ln w="19050">
                <a:noFill/>
              </a:ln>
              <a:effectLst/>
            </c:spPr>
            <c:extLst>
              <c:ext xmlns:c16="http://schemas.microsoft.com/office/drawing/2014/chart" uri="{C3380CC4-5D6E-409C-BE32-E72D297353CC}">
                <c16:uniqueId val="{00000003-EC0B-4BFE-9198-9E5478CD5BD6}"/>
              </c:ext>
            </c:extLst>
          </c:dPt>
          <c:dPt>
            <c:idx val="2"/>
            <c:invertIfNegative val="0"/>
            <c:bubble3D val="0"/>
            <c:spPr>
              <a:solidFill>
                <a:srgbClr val="FFC000">
                  <a:lumMod val="40000"/>
                  <a:lumOff val="60000"/>
                </a:srgbClr>
              </a:solidFill>
              <a:ln w="19050">
                <a:noFill/>
              </a:ln>
              <a:effectLst/>
            </c:spPr>
            <c:extLst>
              <c:ext xmlns:c16="http://schemas.microsoft.com/office/drawing/2014/chart" uri="{C3380CC4-5D6E-409C-BE32-E72D297353CC}">
                <c16:uniqueId val="{00000005-EC0B-4BFE-9198-9E5478CD5BD6}"/>
              </c:ext>
            </c:extLst>
          </c:dPt>
          <c:dPt>
            <c:idx val="3"/>
            <c:invertIfNegative val="0"/>
            <c:bubble3D val="0"/>
            <c:explosion val="11"/>
            <c:spPr>
              <a:solidFill>
                <a:srgbClr val="FFC000">
                  <a:lumMod val="40000"/>
                  <a:lumOff val="60000"/>
                </a:srgbClr>
              </a:solidFill>
              <a:ln w="19050">
                <a:noFill/>
              </a:ln>
              <a:effectLst/>
            </c:spPr>
            <c:extLst>
              <c:ext xmlns:c16="http://schemas.microsoft.com/office/drawing/2014/chart" uri="{C3380CC4-5D6E-409C-BE32-E72D297353CC}">
                <c16:uniqueId val="{00000007-EC0B-4BFE-9198-9E5478CD5BD6}"/>
              </c:ext>
            </c:extLst>
          </c:dPt>
          <c:dPt>
            <c:idx val="4"/>
            <c:invertIfNegative val="0"/>
            <c:bubble3D val="0"/>
            <c:explosion val="11"/>
            <c:spPr>
              <a:solidFill>
                <a:srgbClr val="FFC000">
                  <a:lumMod val="40000"/>
                  <a:lumOff val="60000"/>
                </a:srgbClr>
              </a:solidFill>
              <a:ln w="19050">
                <a:noFill/>
              </a:ln>
              <a:effectLst/>
            </c:spPr>
            <c:extLst>
              <c:ext xmlns:c16="http://schemas.microsoft.com/office/drawing/2014/chart" uri="{C3380CC4-5D6E-409C-BE32-E72D297353CC}">
                <c16:uniqueId val="{00000009-EC0B-4BFE-9198-9E5478CD5BD6}"/>
              </c:ext>
            </c:extLst>
          </c:dPt>
          <c:dPt>
            <c:idx val="5"/>
            <c:invertIfNegative val="0"/>
            <c:bubble3D val="0"/>
            <c:spPr>
              <a:solidFill>
                <a:srgbClr val="FFC000">
                  <a:lumMod val="40000"/>
                  <a:lumOff val="60000"/>
                </a:srgbClr>
              </a:solidFill>
              <a:ln w="19050">
                <a:noFill/>
              </a:ln>
              <a:effectLst/>
            </c:spPr>
            <c:extLst>
              <c:ext xmlns:c16="http://schemas.microsoft.com/office/drawing/2014/chart" uri="{C3380CC4-5D6E-409C-BE32-E72D297353CC}">
                <c16:uniqueId val="{0000000B-EC0B-4BFE-9198-9E5478CD5BD6}"/>
              </c:ext>
            </c:extLst>
          </c:dPt>
          <c:dPt>
            <c:idx val="6"/>
            <c:invertIfNegative val="0"/>
            <c:bubble3D val="0"/>
            <c:spPr>
              <a:solidFill>
                <a:srgbClr val="FFC000">
                  <a:lumMod val="40000"/>
                  <a:lumOff val="60000"/>
                </a:srgbClr>
              </a:solidFill>
              <a:ln w="19050">
                <a:noFill/>
              </a:ln>
              <a:effectLst/>
            </c:spPr>
            <c:extLst>
              <c:ext xmlns:c16="http://schemas.microsoft.com/office/drawing/2014/chart" uri="{C3380CC4-5D6E-409C-BE32-E72D297353CC}">
                <c16:uniqueId val="{0000000D-EC0B-4BFE-9198-9E5478CD5BD6}"/>
              </c:ext>
            </c:extLst>
          </c:dPt>
          <c:dPt>
            <c:idx val="7"/>
            <c:invertIfNegative val="0"/>
            <c:bubble3D val="0"/>
            <c:spPr>
              <a:solidFill>
                <a:srgbClr val="FFC000">
                  <a:lumMod val="40000"/>
                  <a:lumOff val="60000"/>
                </a:srgbClr>
              </a:solidFill>
              <a:ln w="19050">
                <a:noFill/>
              </a:ln>
              <a:effectLst/>
            </c:spPr>
            <c:extLst>
              <c:ext xmlns:c16="http://schemas.microsoft.com/office/drawing/2014/chart" uri="{C3380CC4-5D6E-409C-BE32-E72D297353CC}">
                <c16:uniqueId val="{0000000F-EC0B-4BFE-9198-9E5478CD5BD6}"/>
              </c:ext>
            </c:extLst>
          </c:dPt>
          <c:dPt>
            <c:idx val="8"/>
            <c:invertIfNegative val="0"/>
            <c:bubble3D val="0"/>
            <c:spPr>
              <a:solidFill>
                <a:srgbClr val="FFC000">
                  <a:lumMod val="40000"/>
                  <a:lumOff val="60000"/>
                </a:srgbClr>
              </a:solidFill>
              <a:ln w="19050">
                <a:noFill/>
              </a:ln>
              <a:effectLst/>
            </c:spPr>
            <c:extLst>
              <c:ext xmlns:c16="http://schemas.microsoft.com/office/drawing/2014/chart" uri="{C3380CC4-5D6E-409C-BE32-E72D297353CC}">
                <c16:uniqueId val="{00000011-EC0B-4BFE-9198-9E5478CD5BD6}"/>
              </c:ext>
            </c:extLst>
          </c:dPt>
          <c:dPt>
            <c:idx val="9"/>
            <c:invertIfNegative val="0"/>
            <c:bubble3D val="0"/>
            <c:spPr>
              <a:solidFill>
                <a:srgbClr val="FFC000">
                  <a:lumMod val="40000"/>
                  <a:lumOff val="60000"/>
                </a:srgbClr>
              </a:solidFill>
              <a:ln w="19050">
                <a:noFill/>
              </a:ln>
              <a:effectLst/>
            </c:spPr>
            <c:extLst>
              <c:ext xmlns:c16="http://schemas.microsoft.com/office/drawing/2014/chart" uri="{C3380CC4-5D6E-409C-BE32-E72D297353CC}">
                <c16:uniqueId val="{00000013-EC0B-4BFE-9198-9E5478CD5BD6}"/>
              </c:ext>
            </c:extLst>
          </c:dPt>
          <c:dPt>
            <c:idx val="10"/>
            <c:invertIfNegative val="0"/>
            <c:bubble3D val="0"/>
            <c:spPr>
              <a:solidFill>
                <a:srgbClr val="FFC000">
                  <a:lumMod val="40000"/>
                  <a:lumOff val="60000"/>
                </a:srgbClr>
              </a:solidFill>
              <a:ln w="19050">
                <a:noFill/>
              </a:ln>
              <a:effectLst/>
            </c:spPr>
            <c:extLst>
              <c:ext xmlns:c16="http://schemas.microsoft.com/office/drawing/2014/chart" uri="{C3380CC4-5D6E-409C-BE32-E72D297353CC}">
                <c16:uniqueId val="{00000015-EC0B-4BFE-9198-9E5478CD5BD6}"/>
              </c:ext>
            </c:extLst>
          </c:dPt>
          <c:dLbls>
            <c:dLbl>
              <c:idx val="4"/>
              <c:spPr>
                <a:noFill/>
                <a:ln>
                  <a:noFill/>
                </a:ln>
                <a:effectLst/>
              </c:spPr>
              <c:txPr>
                <a:bodyPr rot="0" spcFirstLastPara="1" vertOverflow="ellipsis" vert="horz" wrap="square" lIns="38100" tIns="19050" rIns="38100" bIns="19050" anchor="ctr" anchorCtr="1">
                  <a:no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extLst>
                <c:ext xmlns:c15="http://schemas.microsoft.com/office/drawing/2012/chart" uri="{CE6537A1-D6FC-4f65-9D91-7224C49458BB}">
                  <c15:layout>
                    <c:manualLayout>
                      <c:w val="4.2595078299776289E-2"/>
                      <c:h val="3.9897039897039896E-2"/>
                    </c:manualLayout>
                  </c15:layout>
                </c:ext>
                <c:ext xmlns:c16="http://schemas.microsoft.com/office/drawing/2014/chart" uri="{C3380CC4-5D6E-409C-BE32-E72D297353CC}">
                  <c16:uniqueId val="{00000009-EC0B-4BFE-9198-9E5478CD5BD6}"/>
                </c:ext>
              </c:extLst>
            </c:dLbl>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dati'!$Q$1346:$Q$1350</c:f>
              <c:strCache>
                <c:ptCount val="5"/>
                <c:pt idx="0">
                  <c:v>Līdz Eur 100 000</c:v>
                </c:pt>
                <c:pt idx="1">
                  <c:v>Eur 100 001 – Eur 500 000</c:v>
                </c:pt>
                <c:pt idx="2">
                  <c:v>Eur 500 001 - Eur 1 000 000</c:v>
                </c:pt>
                <c:pt idx="3">
                  <c:v>Eur 1 000 001 un vairāk</c:v>
                </c:pt>
                <c:pt idx="4">
                  <c:v>Grūti pateikt/nevēlas atbildēt</c:v>
                </c:pt>
              </c:strCache>
            </c:strRef>
          </c:cat>
          <c:val>
            <c:numRef>
              <c:f>'Grafiki + dati'!$R$1346:$R$1350</c:f>
              <c:numCache>
                <c:formatCode>0.0</c:formatCode>
                <c:ptCount val="5"/>
                <c:pt idx="0">
                  <c:v>32.5</c:v>
                </c:pt>
                <c:pt idx="1">
                  <c:v>15.9</c:v>
                </c:pt>
                <c:pt idx="2">
                  <c:v>6.2</c:v>
                </c:pt>
                <c:pt idx="3">
                  <c:v>18.899999999999999</c:v>
                </c:pt>
                <c:pt idx="4">
                  <c:v>26.5</c:v>
                </c:pt>
              </c:numCache>
            </c:numRef>
          </c:val>
          <c:extLst>
            <c:ext xmlns:c16="http://schemas.microsoft.com/office/drawing/2014/chart" uri="{C3380CC4-5D6E-409C-BE32-E72D297353CC}">
              <c16:uniqueId val="{00000016-EC0B-4BFE-9198-9E5478CD5BD6}"/>
            </c:ext>
          </c:extLst>
        </c:ser>
        <c:ser>
          <c:idx val="1"/>
          <c:order val="1"/>
          <c:tx>
            <c:strRef>
              <c:f>'Grafiki + dati'!$S$1345</c:f>
              <c:strCache>
                <c:ptCount val="1"/>
                <c:pt idx="0">
                  <c:v>2021. gadā</c:v>
                </c:pt>
              </c:strCache>
            </c:strRef>
          </c:tx>
          <c:spPr>
            <a:solidFill>
              <a:srgbClr val="FFD03B"/>
            </a:solidFill>
            <a:ln w="19050">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dati'!$Q$1346:$Q$1350</c:f>
              <c:strCache>
                <c:ptCount val="5"/>
                <c:pt idx="0">
                  <c:v>Līdz Eur 100 000</c:v>
                </c:pt>
                <c:pt idx="1">
                  <c:v>Eur 100 001 – Eur 500 000</c:v>
                </c:pt>
                <c:pt idx="2">
                  <c:v>Eur 500 001 - Eur 1 000 000</c:v>
                </c:pt>
                <c:pt idx="3">
                  <c:v>Eur 1 000 001 un vairāk</c:v>
                </c:pt>
                <c:pt idx="4">
                  <c:v>Grūti pateikt/nevēlas atbildēt</c:v>
                </c:pt>
              </c:strCache>
            </c:strRef>
          </c:cat>
          <c:val>
            <c:numRef>
              <c:f>'Grafiki + dati'!$S$1346:$S$1350</c:f>
              <c:numCache>
                <c:formatCode>0.0</c:formatCode>
                <c:ptCount val="5"/>
                <c:pt idx="0">
                  <c:v>30</c:v>
                </c:pt>
                <c:pt idx="1">
                  <c:v>18.7</c:v>
                </c:pt>
                <c:pt idx="2">
                  <c:v>7.5</c:v>
                </c:pt>
                <c:pt idx="3">
                  <c:v>21.3</c:v>
                </c:pt>
                <c:pt idx="4">
                  <c:v>22.5</c:v>
                </c:pt>
              </c:numCache>
            </c:numRef>
          </c:val>
          <c:extLst>
            <c:ext xmlns:c16="http://schemas.microsoft.com/office/drawing/2014/chart" uri="{C3380CC4-5D6E-409C-BE32-E72D297353CC}">
              <c16:uniqueId val="{00000017-EC0B-4BFE-9198-9E5478CD5BD6}"/>
            </c:ext>
          </c:extLst>
        </c:ser>
        <c:ser>
          <c:idx val="2"/>
          <c:order val="2"/>
          <c:tx>
            <c:strRef>
              <c:f>'Grafiki + dati'!$T$1345</c:f>
              <c:strCache>
                <c:ptCount val="1"/>
                <c:pt idx="0">
                  <c:v>2022. gadā</c:v>
                </c:pt>
              </c:strCache>
            </c:strRef>
          </c:tx>
          <c:spPr>
            <a:solidFill>
              <a:srgbClr val="FFC000"/>
            </a:solidFill>
            <a:ln w="19050">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bg2">
                        <a:lumMod val="10000"/>
                      </a:schemeClr>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dati'!$Q$1346:$Q$1350</c:f>
              <c:strCache>
                <c:ptCount val="5"/>
                <c:pt idx="0">
                  <c:v>Līdz Eur 100 000</c:v>
                </c:pt>
                <c:pt idx="1">
                  <c:v>Eur 100 001 – Eur 500 000</c:v>
                </c:pt>
                <c:pt idx="2">
                  <c:v>Eur 500 001 - Eur 1 000 000</c:v>
                </c:pt>
                <c:pt idx="3">
                  <c:v>Eur 1 000 001 un vairāk</c:v>
                </c:pt>
                <c:pt idx="4">
                  <c:v>Grūti pateikt/nevēlas atbildēt</c:v>
                </c:pt>
              </c:strCache>
            </c:strRef>
          </c:cat>
          <c:val>
            <c:numRef>
              <c:f>'Grafiki + dati'!$T$1346:$T$1350</c:f>
              <c:numCache>
                <c:formatCode>0.0</c:formatCode>
                <c:ptCount val="5"/>
                <c:pt idx="0">
                  <c:v>28.7</c:v>
                </c:pt>
                <c:pt idx="1">
                  <c:v>18.399999999999999</c:v>
                </c:pt>
                <c:pt idx="2">
                  <c:v>9.6</c:v>
                </c:pt>
                <c:pt idx="3">
                  <c:v>23.2</c:v>
                </c:pt>
                <c:pt idx="4">
                  <c:v>20.2</c:v>
                </c:pt>
              </c:numCache>
            </c:numRef>
          </c:val>
          <c:extLst>
            <c:ext xmlns:c16="http://schemas.microsoft.com/office/drawing/2014/chart" uri="{C3380CC4-5D6E-409C-BE32-E72D297353CC}">
              <c16:uniqueId val="{00000018-EC0B-4BFE-9198-9E5478CD5BD6}"/>
            </c:ext>
          </c:extLst>
        </c:ser>
        <c:dLbls>
          <c:showLegendKey val="0"/>
          <c:showVal val="0"/>
          <c:showCatName val="0"/>
          <c:showSerName val="0"/>
          <c:showPercent val="0"/>
          <c:showBubbleSize val="0"/>
        </c:dLbls>
        <c:gapWidth val="40"/>
        <c:axId val="525872528"/>
        <c:axId val="525873512"/>
      </c:barChart>
      <c:valAx>
        <c:axId val="525873512"/>
        <c:scaling>
          <c:orientation val="minMax"/>
          <c:max val="40"/>
        </c:scaling>
        <c:delete val="0"/>
        <c:axPos val="l"/>
        <c:numFmt formatCode="0" sourceLinked="0"/>
        <c:majorTickMark val="out"/>
        <c:minorTickMark val="none"/>
        <c:tickLblPos val="nextTo"/>
        <c:spPr>
          <a:noFill/>
          <a:ln>
            <a:solidFill>
              <a:schemeClr val="tx1">
                <a:lumMod val="85000"/>
                <a:lumOff val="15000"/>
              </a:schemeClr>
            </a:solidFill>
          </a:ln>
          <a:effectLst/>
        </c:spPr>
        <c:txPr>
          <a:bodyPr rot="-60000000" spcFirstLastPara="1" vertOverflow="ellipsis" vert="horz" wrap="square" anchor="ctr" anchorCtr="1"/>
          <a:lstStyle/>
          <a:p>
            <a:pPr>
              <a:defRPr sz="9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lv-LV"/>
          </a:p>
        </c:txPr>
        <c:crossAx val="525872528"/>
        <c:crosses val="autoZero"/>
        <c:crossBetween val="between"/>
        <c:majorUnit val="10"/>
      </c:valAx>
      <c:catAx>
        <c:axId val="525872528"/>
        <c:scaling>
          <c:orientation val="minMax"/>
        </c:scaling>
        <c:delete val="0"/>
        <c:axPos val="b"/>
        <c:numFmt formatCode="General" sourceLinked="1"/>
        <c:majorTickMark val="none"/>
        <c:minorTickMark val="none"/>
        <c:tickLblPos val="nextTo"/>
        <c:spPr>
          <a:noFill/>
          <a:ln w="9525" cap="flat" cmpd="sng" algn="ctr">
            <a:solidFill>
              <a:schemeClr val="tx1">
                <a:lumMod val="85000"/>
                <a:lumOff val="15000"/>
              </a:schemeClr>
            </a:solidFill>
            <a:round/>
          </a:ln>
          <a:effectLst/>
        </c:spPr>
        <c:txPr>
          <a:bodyPr rot="0" spcFirstLastPara="1" vertOverflow="ellipsis" wrap="square" anchor="ctr" anchorCtr="1"/>
          <a:lstStyle/>
          <a:p>
            <a:pPr>
              <a:defRPr sz="9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lv-LV"/>
          </a:p>
        </c:txPr>
        <c:crossAx val="525873512"/>
        <c:crosses val="autoZero"/>
        <c:auto val="1"/>
        <c:lblAlgn val="ctr"/>
        <c:lblOffset val="100"/>
        <c:noMultiLvlLbl val="0"/>
      </c:catAx>
      <c:spPr>
        <a:noFill/>
        <a:ln>
          <a:noFill/>
        </a:ln>
        <a:effectLst/>
      </c:spPr>
    </c:plotArea>
    <c:legend>
      <c:legendPos val="r"/>
      <c:layout>
        <c:manualLayout>
          <c:xMode val="edge"/>
          <c:yMode val="edge"/>
          <c:x val="0.8524807992573511"/>
          <c:y val="0.15327011420582087"/>
          <c:w val="0.12097848009952293"/>
          <c:h val="0.22626897840791541"/>
        </c:manualLayout>
      </c:layout>
      <c:overlay val="0"/>
      <c:spPr>
        <a:noFill/>
        <a:ln>
          <a:solidFill>
            <a:srgbClr val="A5A5A5">
              <a:lumMod val="75000"/>
            </a:srgbClr>
          </a:solidFill>
        </a:ln>
        <a:effectLst/>
      </c:spPr>
      <c:txPr>
        <a:bodyPr rot="0" spcFirstLastPara="1" vertOverflow="ellipsis" vert="horz" wrap="square" anchor="ctr" anchorCtr="1"/>
        <a:lstStyle/>
        <a:p>
          <a:pPr>
            <a:defRPr sz="1000" b="0" i="0" u="none" strike="noStrike" kern="1200" baseline="0">
              <a:solidFill>
                <a:schemeClr val="bg2">
                  <a:lumMod val="10000"/>
                </a:schemeClr>
              </a:solidFill>
              <a:latin typeface="Arial" panose="020B0604020202020204" pitchFamily="34" charset="0"/>
              <a:ea typeface="+mn-ea"/>
              <a:cs typeface="Arial" panose="020B0604020202020204" pitchFamily="34" charset="0"/>
            </a:defRPr>
          </a:pPr>
          <a:endParaRPr lang="lv-LV"/>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Arial" panose="020B0604020202020204" pitchFamily="34" charset="0"/>
          <a:cs typeface="Arial" panose="020B0604020202020204" pitchFamily="34" charset="0"/>
        </a:defRPr>
      </a:pPr>
      <a:endParaRPr lang="lv-LV"/>
    </a:p>
  </c:txPr>
  <c:externalData r:id="rId4">
    <c:autoUpdate val="0"/>
  </c:externalData>
  <c:userShapes r:id="rId5"/>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27829754795353689"/>
          <c:y val="0.12261311991435414"/>
          <c:w val="0.69488994456207431"/>
          <c:h val="0.81165848937368801"/>
        </c:manualLayout>
      </c:layout>
      <c:barChart>
        <c:barDir val="bar"/>
        <c:grouping val="stacked"/>
        <c:varyColors val="0"/>
        <c:ser>
          <c:idx val="0"/>
          <c:order val="0"/>
          <c:tx>
            <c:strRef>
              <c:f>'Grafiki + dati'!$R$619</c:f>
              <c:strCache>
                <c:ptCount val="1"/>
                <c:pt idx="0">
                  <c:v>Ļoti nozīmīga</c:v>
                </c:pt>
              </c:strCache>
            </c:strRef>
          </c:tx>
          <c:spPr>
            <a:solidFill>
              <a:srgbClr val="307594"/>
            </a:solidFill>
            <a:ln w="25400">
              <a:noFill/>
            </a:ln>
          </c:spPr>
          <c:invertIfNegative val="0"/>
          <c:dLbls>
            <c:spPr>
              <a:noFill/>
              <a:ln>
                <a:noFill/>
              </a:ln>
              <a:effectLst/>
            </c:spPr>
            <c:txPr>
              <a:bodyPr wrap="square" lIns="38100" tIns="19050" rIns="38100" bIns="19050" anchor="ctr">
                <a:spAutoFit/>
              </a:bodyPr>
              <a:lstStyle/>
              <a:p>
                <a:pPr>
                  <a:defRPr sz="900" b="0">
                    <a:solidFill>
                      <a:schemeClr val="bg1"/>
                    </a:solidFill>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'Grafiki + dati'!$P$620:$Q$656</c:f>
              <c:multiLvlStrCache>
                <c:ptCount val="37"/>
                <c:lvl>
                  <c:pt idx="0">
                    <c:v>Visi respondenti</c:v>
                  </c:pt>
                  <c:pt idx="2">
                    <c:v>Būvniecība un būvmateriālu ražošana</c:v>
                  </c:pt>
                  <c:pt idx="3">
                    <c:v>IKT</c:v>
                  </c:pt>
                  <c:pt idx="4">
                    <c:v>Kokrūpniecība</c:v>
                  </c:pt>
                  <c:pt idx="5">
                    <c:v>Pārtikas rūpniecība</c:v>
                  </c:pt>
                  <c:pt idx="6">
                    <c:v>Mašīnbūve un metālapstrāde</c:v>
                  </c:pt>
                  <c:pt idx="7">
                    <c:v>Transports un loģistika**</c:v>
                  </c:pt>
                  <c:pt idx="8">
                    <c:v>Apģērba un tekstila rūpniecība</c:v>
                  </c:pt>
                  <c:pt idx="9">
                    <c:v>Elektronika un elektrotehnika**</c:v>
                  </c:pt>
                  <c:pt idx="10">
                    <c:v>Kultūras un radošās nozares</c:v>
                  </c:pt>
                  <c:pt idx="11">
                    <c:v>Ķīmija un farmācija**</c:v>
                  </c:pt>
                  <c:pt idx="12">
                    <c:v>Cita joma</c:v>
                  </c:pt>
                  <c:pt idx="14">
                    <c:v>1-9 darbinieki</c:v>
                  </c:pt>
                  <c:pt idx="15">
                    <c:v>10-49 darbinieki</c:v>
                  </c:pt>
                  <c:pt idx="16">
                    <c:v>50-249 darbinieki</c:v>
                  </c:pt>
                  <c:pt idx="17">
                    <c:v>250 un vairāk darbinieku**</c:v>
                  </c:pt>
                  <c:pt idx="19">
                    <c:v>1. kvintile (zemākais eksporta apjoms)</c:v>
                  </c:pt>
                  <c:pt idx="20">
                    <c:v>2. kvintile</c:v>
                  </c:pt>
                  <c:pt idx="21">
                    <c:v>3. kvintile</c:v>
                  </c:pt>
                  <c:pt idx="22">
                    <c:v>4. kvintile</c:v>
                  </c:pt>
                  <c:pt idx="23">
                    <c:v>5. kvintile (augstākais eksporta apjoms)</c:v>
                  </c:pt>
                  <c:pt idx="25">
                    <c:v>1. kvintile (zemākais apgrozījums)</c:v>
                  </c:pt>
                  <c:pt idx="26">
                    <c:v>2. kvintile</c:v>
                  </c:pt>
                  <c:pt idx="27">
                    <c:v>3. kvintile</c:v>
                  </c:pt>
                  <c:pt idx="28">
                    <c:v>4. kvintile</c:v>
                  </c:pt>
                  <c:pt idx="29">
                    <c:v>5. kvintile (augstākais apgrozījums)</c:v>
                  </c:pt>
                  <c:pt idx="31">
                    <c:v> Rīga</c:v>
                  </c:pt>
                  <c:pt idx="32">
                    <c:v> Pierīga</c:v>
                  </c:pt>
                  <c:pt idx="33">
                    <c:v> Vidzeme</c:v>
                  </c:pt>
                  <c:pt idx="34">
                    <c:v> Kurzeme</c:v>
                  </c:pt>
                  <c:pt idx="35">
                    <c:v> Zemgale</c:v>
                  </c:pt>
                  <c:pt idx="36">
                    <c:v> Latgale**</c:v>
                  </c:pt>
                </c:lvl>
                <c:lvl>
                  <c:pt idx="1">
                    <c:v> </c:v>
                  </c:pt>
                  <c:pt idx="2">
                    <c:v>Darbības joma</c:v>
                  </c:pt>
                  <c:pt idx="13">
                    <c:v> </c:v>
                  </c:pt>
                  <c:pt idx="14">
                    <c:v> </c:v>
                  </c:pt>
                  <c:pt idx="18">
                    <c:v> </c:v>
                  </c:pt>
                  <c:pt idx="19">
                    <c:v>Eksporta apjoms 2022. gadā</c:v>
                  </c:pt>
                  <c:pt idx="24">
                    <c:v> </c:v>
                  </c:pt>
                  <c:pt idx="25">
                    <c:v> </c:v>
                  </c:pt>
                  <c:pt idx="30">
                    <c:v> </c:v>
                  </c:pt>
                  <c:pt idx="31">
                    <c:v>Reģions</c:v>
                  </c:pt>
                </c:lvl>
              </c:multiLvlStrCache>
            </c:multiLvlStrRef>
          </c:cat>
          <c:val>
            <c:numRef>
              <c:f>'Grafiki + dati'!$R$620:$R$656</c:f>
              <c:numCache>
                <c:formatCode>General</c:formatCode>
                <c:ptCount val="37"/>
                <c:pt idx="0" formatCode="0">
                  <c:v>27.6</c:v>
                </c:pt>
                <c:pt idx="2" formatCode="0">
                  <c:v>32.4</c:v>
                </c:pt>
                <c:pt idx="3" formatCode="0">
                  <c:v>32.6</c:v>
                </c:pt>
                <c:pt idx="4" formatCode="0">
                  <c:v>20.399999999999999</c:v>
                </c:pt>
                <c:pt idx="5" formatCode="0">
                  <c:v>28.2</c:v>
                </c:pt>
                <c:pt idx="6" formatCode="0">
                  <c:v>24.2</c:v>
                </c:pt>
                <c:pt idx="7" formatCode="0">
                  <c:v>25.9</c:v>
                </c:pt>
                <c:pt idx="8" formatCode="0">
                  <c:v>27.7</c:v>
                </c:pt>
                <c:pt idx="9" formatCode="0">
                  <c:v>40.6</c:v>
                </c:pt>
                <c:pt idx="10" formatCode="0">
                  <c:v>34.799999999999997</c:v>
                </c:pt>
                <c:pt idx="11" formatCode="0">
                  <c:v>17.899999999999999</c:v>
                </c:pt>
                <c:pt idx="12" formatCode="0">
                  <c:v>24.1</c:v>
                </c:pt>
                <c:pt idx="14" formatCode="0">
                  <c:v>31.2</c:v>
                </c:pt>
                <c:pt idx="15" formatCode="0">
                  <c:v>26.5</c:v>
                </c:pt>
                <c:pt idx="16" formatCode="0">
                  <c:v>19.5</c:v>
                </c:pt>
                <c:pt idx="17" formatCode="0">
                  <c:v>25</c:v>
                </c:pt>
                <c:pt idx="19" formatCode="0">
                  <c:v>28.8</c:v>
                </c:pt>
                <c:pt idx="20" formatCode="0">
                  <c:v>24.1</c:v>
                </c:pt>
                <c:pt idx="21" formatCode="0">
                  <c:v>26.1</c:v>
                </c:pt>
                <c:pt idx="22" formatCode="0">
                  <c:v>24.4</c:v>
                </c:pt>
                <c:pt idx="23" formatCode="0">
                  <c:v>17.5</c:v>
                </c:pt>
                <c:pt idx="25" formatCode="0">
                  <c:v>28.3</c:v>
                </c:pt>
                <c:pt idx="26" formatCode="0">
                  <c:v>29.9</c:v>
                </c:pt>
                <c:pt idx="27" formatCode="0">
                  <c:v>27.9</c:v>
                </c:pt>
                <c:pt idx="28" formatCode="0">
                  <c:v>24.4</c:v>
                </c:pt>
                <c:pt idx="29" formatCode="0">
                  <c:v>19.5</c:v>
                </c:pt>
                <c:pt idx="31" formatCode="0">
                  <c:v>29.8</c:v>
                </c:pt>
                <c:pt idx="32" formatCode="0">
                  <c:v>22.9</c:v>
                </c:pt>
                <c:pt idx="33" formatCode="0">
                  <c:v>32.700000000000003</c:v>
                </c:pt>
                <c:pt idx="34" formatCode="0">
                  <c:v>31.1</c:v>
                </c:pt>
                <c:pt idx="35" formatCode="0">
                  <c:v>19.600000000000001</c:v>
                </c:pt>
                <c:pt idx="36" formatCode="0">
                  <c:v>21.4</c:v>
                </c:pt>
              </c:numCache>
            </c:numRef>
          </c:val>
          <c:extLst>
            <c:ext xmlns:c16="http://schemas.microsoft.com/office/drawing/2014/chart" uri="{C3380CC4-5D6E-409C-BE32-E72D297353CC}">
              <c16:uniqueId val="{00000000-09AA-452E-9BC5-B3BD8BAA3C72}"/>
            </c:ext>
          </c:extLst>
        </c:ser>
        <c:ser>
          <c:idx val="3"/>
          <c:order val="1"/>
          <c:tx>
            <c:strRef>
              <c:f>'Grafiki + dati'!$S$619</c:f>
              <c:strCache>
                <c:ptCount val="1"/>
                <c:pt idx="0">
                  <c:v>Drīzāk nozīmīga</c:v>
                </c:pt>
              </c:strCache>
            </c:strRef>
          </c:tx>
          <c:spPr>
            <a:solidFill>
              <a:srgbClr val="BADAE8"/>
            </a:solidFill>
            <a:ln w="25400">
              <a:noFill/>
            </a:ln>
          </c:spPr>
          <c:invertIfNegative val="0"/>
          <c:dLbls>
            <c:dLbl>
              <c:idx val="12"/>
              <c:layout>
                <c:manualLayout>
                  <c:x val="8.938547486033465E-3"/>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09AA-452E-9BC5-B3BD8BAA3C72}"/>
                </c:ext>
              </c:extLst>
            </c:dLbl>
            <c:spPr>
              <a:noFill/>
              <a:ln>
                <a:noFill/>
              </a:ln>
              <a:effectLst/>
            </c:spPr>
            <c:txPr>
              <a:bodyPr wrap="square" lIns="38100" tIns="19050" rIns="38100" bIns="19050" anchor="ctr">
                <a:spAutoFit/>
              </a:bodyPr>
              <a:lstStyle/>
              <a:p>
                <a:pPr>
                  <a:defRPr sz="900"/>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'Grafiki + dati'!$P$620:$Q$656</c:f>
              <c:multiLvlStrCache>
                <c:ptCount val="37"/>
                <c:lvl>
                  <c:pt idx="0">
                    <c:v>Visi respondenti</c:v>
                  </c:pt>
                  <c:pt idx="2">
                    <c:v>Būvniecība un būvmateriālu ražošana</c:v>
                  </c:pt>
                  <c:pt idx="3">
                    <c:v>IKT</c:v>
                  </c:pt>
                  <c:pt idx="4">
                    <c:v>Kokrūpniecība</c:v>
                  </c:pt>
                  <c:pt idx="5">
                    <c:v>Pārtikas rūpniecība</c:v>
                  </c:pt>
                  <c:pt idx="6">
                    <c:v>Mašīnbūve un metālapstrāde</c:v>
                  </c:pt>
                  <c:pt idx="7">
                    <c:v>Transports un loģistika**</c:v>
                  </c:pt>
                  <c:pt idx="8">
                    <c:v>Apģērba un tekstila rūpniecība</c:v>
                  </c:pt>
                  <c:pt idx="9">
                    <c:v>Elektronika un elektrotehnika**</c:v>
                  </c:pt>
                  <c:pt idx="10">
                    <c:v>Kultūras un radošās nozares</c:v>
                  </c:pt>
                  <c:pt idx="11">
                    <c:v>Ķīmija un farmācija**</c:v>
                  </c:pt>
                  <c:pt idx="12">
                    <c:v>Cita joma</c:v>
                  </c:pt>
                  <c:pt idx="14">
                    <c:v>1-9 darbinieki</c:v>
                  </c:pt>
                  <c:pt idx="15">
                    <c:v>10-49 darbinieki</c:v>
                  </c:pt>
                  <c:pt idx="16">
                    <c:v>50-249 darbinieki</c:v>
                  </c:pt>
                  <c:pt idx="17">
                    <c:v>250 un vairāk darbinieku**</c:v>
                  </c:pt>
                  <c:pt idx="19">
                    <c:v>1. kvintile (zemākais eksporta apjoms)</c:v>
                  </c:pt>
                  <c:pt idx="20">
                    <c:v>2. kvintile</c:v>
                  </c:pt>
                  <c:pt idx="21">
                    <c:v>3. kvintile</c:v>
                  </c:pt>
                  <c:pt idx="22">
                    <c:v>4. kvintile</c:v>
                  </c:pt>
                  <c:pt idx="23">
                    <c:v>5. kvintile (augstākais eksporta apjoms)</c:v>
                  </c:pt>
                  <c:pt idx="25">
                    <c:v>1. kvintile (zemākais apgrozījums)</c:v>
                  </c:pt>
                  <c:pt idx="26">
                    <c:v>2. kvintile</c:v>
                  </c:pt>
                  <c:pt idx="27">
                    <c:v>3. kvintile</c:v>
                  </c:pt>
                  <c:pt idx="28">
                    <c:v>4. kvintile</c:v>
                  </c:pt>
                  <c:pt idx="29">
                    <c:v>5. kvintile (augstākais apgrozījums)</c:v>
                  </c:pt>
                  <c:pt idx="31">
                    <c:v> Rīga</c:v>
                  </c:pt>
                  <c:pt idx="32">
                    <c:v> Pierīga</c:v>
                  </c:pt>
                  <c:pt idx="33">
                    <c:v> Vidzeme</c:v>
                  </c:pt>
                  <c:pt idx="34">
                    <c:v> Kurzeme</c:v>
                  </c:pt>
                  <c:pt idx="35">
                    <c:v> Zemgale</c:v>
                  </c:pt>
                  <c:pt idx="36">
                    <c:v> Latgale**</c:v>
                  </c:pt>
                </c:lvl>
                <c:lvl>
                  <c:pt idx="1">
                    <c:v> </c:v>
                  </c:pt>
                  <c:pt idx="2">
                    <c:v>Darbības joma</c:v>
                  </c:pt>
                  <c:pt idx="13">
                    <c:v> </c:v>
                  </c:pt>
                  <c:pt idx="14">
                    <c:v> </c:v>
                  </c:pt>
                  <c:pt idx="18">
                    <c:v> </c:v>
                  </c:pt>
                  <c:pt idx="19">
                    <c:v>Eksporta apjoms 2022. gadā</c:v>
                  </c:pt>
                  <c:pt idx="24">
                    <c:v> </c:v>
                  </c:pt>
                  <c:pt idx="25">
                    <c:v> </c:v>
                  </c:pt>
                  <c:pt idx="30">
                    <c:v> </c:v>
                  </c:pt>
                  <c:pt idx="31">
                    <c:v>Reģions</c:v>
                  </c:pt>
                </c:lvl>
              </c:multiLvlStrCache>
            </c:multiLvlStrRef>
          </c:cat>
          <c:val>
            <c:numRef>
              <c:f>'Grafiki + dati'!$S$620:$S$656</c:f>
              <c:numCache>
                <c:formatCode>General</c:formatCode>
                <c:ptCount val="37"/>
                <c:pt idx="0" formatCode="0">
                  <c:v>38.299999999999997</c:v>
                </c:pt>
                <c:pt idx="2" formatCode="0">
                  <c:v>42.6</c:v>
                </c:pt>
                <c:pt idx="3" formatCode="0">
                  <c:v>35.9</c:v>
                </c:pt>
                <c:pt idx="4" formatCode="0">
                  <c:v>44.4</c:v>
                </c:pt>
                <c:pt idx="5" formatCode="0">
                  <c:v>48.7</c:v>
                </c:pt>
                <c:pt idx="6" formatCode="0">
                  <c:v>42.4</c:v>
                </c:pt>
                <c:pt idx="7" formatCode="0">
                  <c:v>18.5</c:v>
                </c:pt>
                <c:pt idx="8" formatCode="0">
                  <c:v>38.299999999999997</c:v>
                </c:pt>
                <c:pt idx="9" formatCode="0">
                  <c:v>31.3</c:v>
                </c:pt>
                <c:pt idx="10" formatCode="0">
                  <c:v>34.799999999999997</c:v>
                </c:pt>
                <c:pt idx="11" formatCode="0">
                  <c:v>39.299999999999997</c:v>
                </c:pt>
                <c:pt idx="12" formatCode="0">
                  <c:v>35.1</c:v>
                </c:pt>
                <c:pt idx="14" formatCode="0">
                  <c:v>34</c:v>
                </c:pt>
                <c:pt idx="15" formatCode="0">
                  <c:v>40.299999999999997</c:v>
                </c:pt>
                <c:pt idx="16" formatCode="0">
                  <c:v>46.9</c:v>
                </c:pt>
                <c:pt idx="17" formatCode="0">
                  <c:v>25</c:v>
                </c:pt>
                <c:pt idx="19" formatCode="0">
                  <c:v>40.700000000000003</c:v>
                </c:pt>
                <c:pt idx="20" formatCode="0">
                  <c:v>45.7</c:v>
                </c:pt>
                <c:pt idx="21" formatCode="0">
                  <c:v>37.4</c:v>
                </c:pt>
                <c:pt idx="22" formatCode="0">
                  <c:v>42</c:v>
                </c:pt>
                <c:pt idx="23" formatCode="0">
                  <c:v>39.5</c:v>
                </c:pt>
                <c:pt idx="25" formatCode="0">
                  <c:v>39.200000000000003</c:v>
                </c:pt>
                <c:pt idx="26" formatCode="0">
                  <c:v>34.6</c:v>
                </c:pt>
                <c:pt idx="27" formatCode="0">
                  <c:v>39.5</c:v>
                </c:pt>
                <c:pt idx="28" formatCode="0">
                  <c:v>38.6</c:v>
                </c:pt>
                <c:pt idx="29" formatCode="0">
                  <c:v>43.9</c:v>
                </c:pt>
                <c:pt idx="31" formatCode="0">
                  <c:v>31.6</c:v>
                </c:pt>
                <c:pt idx="32" formatCode="0">
                  <c:v>44.6</c:v>
                </c:pt>
                <c:pt idx="33" formatCode="0">
                  <c:v>44.9</c:v>
                </c:pt>
                <c:pt idx="34" formatCode="0">
                  <c:v>39.299999999999997</c:v>
                </c:pt>
                <c:pt idx="35" formatCode="0">
                  <c:v>58.8</c:v>
                </c:pt>
                <c:pt idx="36" formatCode="0">
                  <c:v>42.9</c:v>
                </c:pt>
              </c:numCache>
            </c:numRef>
          </c:val>
          <c:extLst>
            <c:ext xmlns:c16="http://schemas.microsoft.com/office/drawing/2014/chart" uri="{C3380CC4-5D6E-409C-BE32-E72D297353CC}">
              <c16:uniqueId val="{00000002-09AA-452E-9BC5-B3BD8BAA3C72}"/>
            </c:ext>
          </c:extLst>
        </c:ser>
        <c:ser>
          <c:idx val="4"/>
          <c:order val="2"/>
          <c:tx>
            <c:strRef>
              <c:f>'Grafiki + dati'!$V$619</c:f>
              <c:strCache>
                <c:ptCount val="1"/>
                <c:pt idx="0">
                  <c:v>Grūti pateikt</c:v>
                </c:pt>
              </c:strCache>
            </c:strRef>
          </c:tx>
          <c:spPr>
            <a:solidFill>
              <a:sysClr val="window" lastClr="FFFFFF">
                <a:lumMod val="75000"/>
              </a:sysClr>
            </a:solidFill>
          </c:spPr>
          <c:invertIfNegative val="0"/>
          <c:dLbls>
            <c:spPr>
              <a:noFill/>
              <a:ln>
                <a:noFill/>
              </a:ln>
              <a:effectLst/>
            </c:spPr>
            <c:txPr>
              <a:bodyPr wrap="square" lIns="38100" tIns="19050" rIns="38100" bIns="19050" anchor="ctr">
                <a:spAutoFit/>
              </a:bodyPr>
              <a:lstStyle/>
              <a:p>
                <a:pPr>
                  <a:defRPr sz="900"/>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'Grafiki + dati'!$P$620:$Q$656</c:f>
              <c:multiLvlStrCache>
                <c:ptCount val="37"/>
                <c:lvl>
                  <c:pt idx="0">
                    <c:v>Visi respondenti</c:v>
                  </c:pt>
                  <c:pt idx="2">
                    <c:v>Būvniecība un būvmateriālu ražošana</c:v>
                  </c:pt>
                  <c:pt idx="3">
                    <c:v>IKT</c:v>
                  </c:pt>
                  <c:pt idx="4">
                    <c:v>Kokrūpniecība</c:v>
                  </c:pt>
                  <c:pt idx="5">
                    <c:v>Pārtikas rūpniecība</c:v>
                  </c:pt>
                  <c:pt idx="6">
                    <c:v>Mašīnbūve un metālapstrāde</c:v>
                  </c:pt>
                  <c:pt idx="7">
                    <c:v>Transports un loģistika**</c:v>
                  </c:pt>
                  <c:pt idx="8">
                    <c:v>Apģērba un tekstila rūpniecība</c:v>
                  </c:pt>
                  <c:pt idx="9">
                    <c:v>Elektronika un elektrotehnika**</c:v>
                  </c:pt>
                  <c:pt idx="10">
                    <c:v>Kultūras un radošās nozares</c:v>
                  </c:pt>
                  <c:pt idx="11">
                    <c:v>Ķīmija un farmācija**</c:v>
                  </c:pt>
                  <c:pt idx="12">
                    <c:v>Cita joma</c:v>
                  </c:pt>
                  <c:pt idx="14">
                    <c:v>1-9 darbinieki</c:v>
                  </c:pt>
                  <c:pt idx="15">
                    <c:v>10-49 darbinieki</c:v>
                  </c:pt>
                  <c:pt idx="16">
                    <c:v>50-249 darbinieki</c:v>
                  </c:pt>
                  <c:pt idx="17">
                    <c:v>250 un vairāk darbinieku**</c:v>
                  </c:pt>
                  <c:pt idx="19">
                    <c:v>1. kvintile (zemākais eksporta apjoms)</c:v>
                  </c:pt>
                  <c:pt idx="20">
                    <c:v>2. kvintile</c:v>
                  </c:pt>
                  <c:pt idx="21">
                    <c:v>3. kvintile</c:v>
                  </c:pt>
                  <c:pt idx="22">
                    <c:v>4. kvintile</c:v>
                  </c:pt>
                  <c:pt idx="23">
                    <c:v>5. kvintile (augstākais eksporta apjoms)</c:v>
                  </c:pt>
                  <c:pt idx="25">
                    <c:v>1. kvintile (zemākais apgrozījums)</c:v>
                  </c:pt>
                  <c:pt idx="26">
                    <c:v>2. kvintile</c:v>
                  </c:pt>
                  <c:pt idx="27">
                    <c:v>3. kvintile</c:v>
                  </c:pt>
                  <c:pt idx="28">
                    <c:v>4. kvintile</c:v>
                  </c:pt>
                  <c:pt idx="29">
                    <c:v>5. kvintile (augstākais apgrozījums)</c:v>
                  </c:pt>
                  <c:pt idx="31">
                    <c:v> Rīga</c:v>
                  </c:pt>
                  <c:pt idx="32">
                    <c:v> Pierīga</c:v>
                  </c:pt>
                  <c:pt idx="33">
                    <c:v> Vidzeme</c:v>
                  </c:pt>
                  <c:pt idx="34">
                    <c:v> Kurzeme</c:v>
                  </c:pt>
                  <c:pt idx="35">
                    <c:v> Zemgale</c:v>
                  </c:pt>
                  <c:pt idx="36">
                    <c:v> Latgale**</c:v>
                  </c:pt>
                </c:lvl>
                <c:lvl>
                  <c:pt idx="1">
                    <c:v> </c:v>
                  </c:pt>
                  <c:pt idx="2">
                    <c:v>Darbības joma</c:v>
                  </c:pt>
                  <c:pt idx="13">
                    <c:v> </c:v>
                  </c:pt>
                  <c:pt idx="14">
                    <c:v> </c:v>
                  </c:pt>
                  <c:pt idx="18">
                    <c:v> </c:v>
                  </c:pt>
                  <c:pt idx="19">
                    <c:v>Eksporta apjoms 2022. gadā</c:v>
                  </c:pt>
                  <c:pt idx="24">
                    <c:v> </c:v>
                  </c:pt>
                  <c:pt idx="25">
                    <c:v> </c:v>
                  </c:pt>
                  <c:pt idx="30">
                    <c:v> </c:v>
                  </c:pt>
                  <c:pt idx="31">
                    <c:v>Reģions</c:v>
                  </c:pt>
                </c:lvl>
              </c:multiLvlStrCache>
            </c:multiLvlStrRef>
          </c:cat>
          <c:val>
            <c:numRef>
              <c:f>'Grafiki + dati'!$V$620:$V$656</c:f>
              <c:numCache>
                <c:formatCode>General</c:formatCode>
                <c:ptCount val="37"/>
                <c:pt idx="0" formatCode="0">
                  <c:v>6.9</c:v>
                </c:pt>
                <c:pt idx="2" formatCode="0">
                  <c:v>2.9</c:v>
                </c:pt>
                <c:pt idx="3" formatCode="0">
                  <c:v>6.5</c:v>
                </c:pt>
                <c:pt idx="4" formatCode="0">
                  <c:v>11.1</c:v>
                </c:pt>
                <c:pt idx="5" formatCode="0">
                  <c:v>6.4</c:v>
                </c:pt>
                <c:pt idx="6" formatCode="0">
                  <c:v>6.1</c:v>
                </c:pt>
                <c:pt idx="7" formatCode="0">
                  <c:v>11.1</c:v>
                </c:pt>
                <c:pt idx="8" formatCode="0">
                  <c:v>10.6</c:v>
                </c:pt>
                <c:pt idx="9" formatCode="0">
                  <c:v>6.3</c:v>
                </c:pt>
                <c:pt idx="10" formatCode="0">
                  <c:v>4.3</c:v>
                </c:pt>
                <c:pt idx="11" formatCode="0">
                  <c:v>7.1</c:v>
                </c:pt>
                <c:pt idx="12" formatCode="0">
                  <c:v>6.8</c:v>
                </c:pt>
                <c:pt idx="14" formatCode="0">
                  <c:v>7</c:v>
                </c:pt>
                <c:pt idx="15" formatCode="0">
                  <c:v>6.3</c:v>
                </c:pt>
                <c:pt idx="16" formatCode="0">
                  <c:v>7</c:v>
                </c:pt>
                <c:pt idx="17" formatCode="0">
                  <c:v>25</c:v>
                </c:pt>
                <c:pt idx="19" formatCode="0">
                  <c:v>8.5</c:v>
                </c:pt>
                <c:pt idx="20" formatCode="0">
                  <c:v>3.4</c:v>
                </c:pt>
                <c:pt idx="21" formatCode="0">
                  <c:v>6.1</c:v>
                </c:pt>
                <c:pt idx="22" formatCode="0">
                  <c:v>8.4</c:v>
                </c:pt>
                <c:pt idx="23" formatCode="0">
                  <c:v>7.9</c:v>
                </c:pt>
                <c:pt idx="25" formatCode="0">
                  <c:v>5.8</c:v>
                </c:pt>
                <c:pt idx="26" formatCode="0">
                  <c:v>7.9</c:v>
                </c:pt>
                <c:pt idx="27" formatCode="0">
                  <c:v>5.4</c:v>
                </c:pt>
                <c:pt idx="28" formatCode="0">
                  <c:v>6.3</c:v>
                </c:pt>
                <c:pt idx="29" formatCode="0">
                  <c:v>8.1</c:v>
                </c:pt>
                <c:pt idx="31" formatCode="0">
                  <c:v>5.7</c:v>
                </c:pt>
                <c:pt idx="32" formatCode="0">
                  <c:v>8.3000000000000007</c:v>
                </c:pt>
                <c:pt idx="33" formatCode="0">
                  <c:v>4.0999999999999996</c:v>
                </c:pt>
                <c:pt idx="34" formatCode="0">
                  <c:v>9.8000000000000007</c:v>
                </c:pt>
                <c:pt idx="35" formatCode="0">
                  <c:v>5.9</c:v>
                </c:pt>
                <c:pt idx="36" formatCode="0">
                  <c:v>14.3</c:v>
                </c:pt>
              </c:numCache>
            </c:numRef>
          </c:val>
          <c:extLst>
            <c:ext xmlns:c16="http://schemas.microsoft.com/office/drawing/2014/chart" uri="{C3380CC4-5D6E-409C-BE32-E72D297353CC}">
              <c16:uniqueId val="{00000003-09AA-452E-9BC5-B3BD8BAA3C72}"/>
            </c:ext>
          </c:extLst>
        </c:ser>
        <c:ser>
          <c:idx val="1"/>
          <c:order val="3"/>
          <c:tx>
            <c:strRef>
              <c:f>'Grafiki + dati'!$T$619</c:f>
              <c:strCache>
                <c:ptCount val="1"/>
                <c:pt idx="0">
                  <c:v>Drīzāk nav nozīmīga</c:v>
                </c:pt>
              </c:strCache>
            </c:strRef>
          </c:tx>
          <c:spPr>
            <a:solidFill>
              <a:srgbClr val="F29C9C"/>
            </a:solidFill>
            <a:ln w="25400">
              <a:noFill/>
            </a:ln>
          </c:spPr>
          <c:invertIfNegative val="0"/>
          <c:dLbls>
            <c:spPr>
              <a:noFill/>
              <a:ln w="25400">
                <a:noFill/>
              </a:ln>
            </c:spPr>
            <c:txPr>
              <a:bodyPr wrap="square" lIns="38100" tIns="19050" rIns="38100" bIns="19050" anchor="ctr">
                <a:spAutoFit/>
              </a:bodyPr>
              <a:lstStyle/>
              <a:p>
                <a:pPr>
                  <a:defRPr sz="900" b="0" i="0" u="none" strike="noStrike" baseline="0">
                    <a:solidFill>
                      <a:schemeClr val="tx1"/>
                    </a:solidFill>
                    <a:latin typeface="Arial"/>
                    <a:ea typeface="Arial"/>
                    <a:cs typeface="Arial"/>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'Grafiki + dati'!$P$620:$Q$656</c:f>
              <c:multiLvlStrCache>
                <c:ptCount val="37"/>
                <c:lvl>
                  <c:pt idx="0">
                    <c:v>Visi respondenti</c:v>
                  </c:pt>
                  <c:pt idx="2">
                    <c:v>Būvniecība un būvmateriālu ražošana</c:v>
                  </c:pt>
                  <c:pt idx="3">
                    <c:v>IKT</c:v>
                  </c:pt>
                  <c:pt idx="4">
                    <c:v>Kokrūpniecība</c:v>
                  </c:pt>
                  <c:pt idx="5">
                    <c:v>Pārtikas rūpniecība</c:v>
                  </c:pt>
                  <c:pt idx="6">
                    <c:v>Mašīnbūve un metālapstrāde</c:v>
                  </c:pt>
                  <c:pt idx="7">
                    <c:v>Transports un loģistika**</c:v>
                  </c:pt>
                  <c:pt idx="8">
                    <c:v>Apģērba un tekstila rūpniecība</c:v>
                  </c:pt>
                  <c:pt idx="9">
                    <c:v>Elektronika un elektrotehnika**</c:v>
                  </c:pt>
                  <c:pt idx="10">
                    <c:v>Kultūras un radošās nozares</c:v>
                  </c:pt>
                  <c:pt idx="11">
                    <c:v>Ķīmija un farmācija**</c:v>
                  </c:pt>
                  <c:pt idx="12">
                    <c:v>Cita joma</c:v>
                  </c:pt>
                  <c:pt idx="14">
                    <c:v>1-9 darbinieki</c:v>
                  </c:pt>
                  <c:pt idx="15">
                    <c:v>10-49 darbinieki</c:v>
                  </c:pt>
                  <c:pt idx="16">
                    <c:v>50-249 darbinieki</c:v>
                  </c:pt>
                  <c:pt idx="17">
                    <c:v>250 un vairāk darbinieku**</c:v>
                  </c:pt>
                  <c:pt idx="19">
                    <c:v>1. kvintile (zemākais eksporta apjoms)</c:v>
                  </c:pt>
                  <c:pt idx="20">
                    <c:v>2. kvintile</c:v>
                  </c:pt>
                  <c:pt idx="21">
                    <c:v>3. kvintile</c:v>
                  </c:pt>
                  <c:pt idx="22">
                    <c:v>4. kvintile</c:v>
                  </c:pt>
                  <c:pt idx="23">
                    <c:v>5. kvintile (augstākais eksporta apjoms)</c:v>
                  </c:pt>
                  <c:pt idx="25">
                    <c:v>1. kvintile (zemākais apgrozījums)</c:v>
                  </c:pt>
                  <c:pt idx="26">
                    <c:v>2. kvintile</c:v>
                  </c:pt>
                  <c:pt idx="27">
                    <c:v>3. kvintile</c:v>
                  </c:pt>
                  <c:pt idx="28">
                    <c:v>4. kvintile</c:v>
                  </c:pt>
                  <c:pt idx="29">
                    <c:v>5. kvintile (augstākais apgrozījums)</c:v>
                  </c:pt>
                  <c:pt idx="31">
                    <c:v> Rīga</c:v>
                  </c:pt>
                  <c:pt idx="32">
                    <c:v> Pierīga</c:v>
                  </c:pt>
                  <c:pt idx="33">
                    <c:v> Vidzeme</c:v>
                  </c:pt>
                  <c:pt idx="34">
                    <c:v> Kurzeme</c:v>
                  </c:pt>
                  <c:pt idx="35">
                    <c:v> Zemgale</c:v>
                  </c:pt>
                  <c:pt idx="36">
                    <c:v> Latgale**</c:v>
                  </c:pt>
                </c:lvl>
                <c:lvl>
                  <c:pt idx="1">
                    <c:v> </c:v>
                  </c:pt>
                  <c:pt idx="2">
                    <c:v>Darbības joma</c:v>
                  </c:pt>
                  <c:pt idx="13">
                    <c:v> </c:v>
                  </c:pt>
                  <c:pt idx="14">
                    <c:v> </c:v>
                  </c:pt>
                  <c:pt idx="18">
                    <c:v> </c:v>
                  </c:pt>
                  <c:pt idx="19">
                    <c:v>Eksporta apjoms 2022. gadā</c:v>
                  </c:pt>
                  <c:pt idx="24">
                    <c:v> </c:v>
                  </c:pt>
                  <c:pt idx="25">
                    <c:v> </c:v>
                  </c:pt>
                  <c:pt idx="30">
                    <c:v> </c:v>
                  </c:pt>
                  <c:pt idx="31">
                    <c:v>Reģions</c:v>
                  </c:pt>
                </c:lvl>
              </c:multiLvlStrCache>
            </c:multiLvlStrRef>
          </c:cat>
          <c:val>
            <c:numRef>
              <c:f>'Grafiki + dati'!$T$620:$T$656</c:f>
              <c:numCache>
                <c:formatCode>General</c:formatCode>
                <c:ptCount val="37"/>
                <c:pt idx="0" formatCode="0">
                  <c:v>19.899999999999999</c:v>
                </c:pt>
                <c:pt idx="2" formatCode="0">
                  <c:v>16.2</c:v>
                </c:pt>
                <c:pt idx="3" formatCode="0">
                  <c:v>16.3</c:v>
                </c:pt>
                <c:pt idx="4" formatCode="0">
                  <c:v>22.2</c:v>
                </c:pt>
                <c:pt idx="5" formatCode="0">
                  <c:v>14.1</c:v>
                </c:pt>
                <c:pt idx="6" formatCode="0">
                  <c:v>19.7</c:v>
                </c:pt>
                <c:pt idx="7" formatCode="0">
                  <c:v>29.6</c:v>
                </c:pt>
                <c:pt idx="8" formatCode="0">
                  <c:v>17</c:v>
                </c:pt>
                <c:pt idx="9" formatCode="0">
                  <c:v>6.3</c:v>
                </c:pt>
                <c:pt idx="10" formatCode="0">
                  <c:v>15.2</c:v>
                </c:pt>
                <c:pt idx="11" formatCode="0">
                  <c:v>35.700000000000003</c:v>
                </c:pt>
                <c:pt idx="12" formatCode="0">
                  <c:v>25.1</c:v>
                </c:pt>
                <c:pt idx="14" formatCode="0">
                  <c:v>18.7</c:v>
                </c:pt>
                <c:pt idx="15" formatCode="0">
                  <c:v>21.4</c:v>
                </c:pt>
                <c:pt idx="16" formatCode="0">
                  <c:v>21.1</c:v>
                </c:pt>
                <c:pt idx="19" formatCode="0">
                  <c:v>15.3</c:v>
                </c:pt>
                <c:pt idx="20" formatCode="0">
                  <c:v>19.8</c:v>
                </c:pt>
                <c:pt idx="21" formatCode="0">
                  <c:v>21.7</c:v>
                </c:pt>
                <c:pt idx="22" formatCode="0">
                  <c:v>17.600000000000001</c:v>
                </c:pt>
                <c:pt idx="23" formatCode="0">
                  <c:v>28.1</c:v>
                </c:pt>
                <c:pt idx="25" formatCode="0">
                  <c:v>17.5</c:v>
                </c:pt>
                <c:pt idx="26" formatCode="0">
                  <c:v>22</c:v>
                </c:pt>
                <c:pt idx="27" formatCode="0">
                  <c:v>18.600000000000001</c:v>
                </c:pt>
                <c:pt idx="28" formatCode="0">
                  <c:v>26.8</c:v>
                </c:pt>
                <c:pt idx="29" formatCode="0">
                  <c:v>20.3</c:v>
                </c:pt>
                <c:pt idx="31" formatCode="0">
                  <c:v>23.2</c:v>
                </c:pt>
                <c:pt idx="32" formatCode="0">
                  <c:v>17.8</c:v>
                </c:pt>
                <c:pt idx="33" formatCode="0">
                  <c:v>14.3</c:v>
                </c:pt>
                <c:pt idx="34" formatCode="0">
                  <c:v>16.399999999999999</c:v>
                </c:pt>
                <c:pt idx="35" formatCode="0">
                  <c:v>13.7</c:v>
                </c:pt>
                <c:pt idx="36" formatCode="0">
                  <c:v>14.3</c:v>
                </c:pt>
              </c:numCache>
            </c:numRef>
          </c:val>
          <c:extLst>
            <c:ext xmlns:c16="http://schemas.microsoft.com/office/drawing/2014/chart" uri="{C3380CC4-5D6E-409C-BE32-E72D297353CC}">
              <c16:uniqueId val="{00000004-09AA-452E-9BC5-B3BD8BAA3C72}"/>
            </c:ext>
          </c:extLst>
        </c:ser>
        <c:ser>
          <c:idx val="2"/>
          <c:order val="4"/>
          <c:tx>
            <c:strRef>
              <c:f>'Grafiki + dati'!$U$619</c:f>
              <c:strCache>
                <c:ptCount val="1"/>
                <c:pt idx="0">
                  <c:v>Nemaz nav nozīmīga</c:v>
                </c:pt>
              </c:strCache>
            </c:strRef>
          </c:tx>
          <c:spPr>
            <a:solidFill>
              <a:srgbClr val="A21616"/>
            </a:solidFill>
          </c:spPr>
          <c:invertIfNegative val="0"/>
          <c:dLbls>
            <c:spPr>
              <a:noFill/>
              <a:ln>
                <a:noFill/>
              </a:ln>
              <a:effectLst/>
            </c:spPr>
            <c:txPr>
              <a:bodyPr wrap="square" lIns="38100" tIns="19050" rIns="38100" bIns="19050" anchor="ctr">
                <a:spAutoFit/>
              </a:bodyPr>
              <a:lstStyle/>
              <a:p>
                <a:pPr>
                  <a:defRPr sz="900">
                    <a:solidFill>
                      <a:schemeClr val="bg1"/>
                    </a:solidFill>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'Grafiki + dati'!$P$620:$Q$656</c:f>
              <c:multiLvlStrCache>
                <c:ptCount val="37"/>
                <c:lvl>
                  <c:pt idx="0">
                    <c:v>Visi respondenti</c:v>
                  </c:pt>
                  <c:pt idx="2">
                    <c:v>Būvniecība un būvmateriālu ražošana</c:v>
                  </c:pt>
                  <c:pt idx="3">
                    <c:v>IKT</c:v>
                  </c:pt>
                  <c:pt idx="4">
                    <c:v>Kokrūpniecība</c:v>
                  </c:pt>
                  <c:pt idx="5">
                    <c:v>Pārtikas rūpniecība</c:v>
                  </c:pt>
                  <c:pt idx="6">
                    <c:v>Mašīnbūve un metālapstrāde</c:v>
                  </c:pt>
                  <c:pt idx="7">
                    <c:v>Transports un loģistika**</c:v>
                  </c:pt>
                  <c:pt idx="8">
                    <c:v>Apģērba un tekstila rūpniecība</c:v>
                  </c:pt>
                  <c:pt idx="9">
                    <c:v>Elektronika un elektrotehnika**</c:v>
                  </c:pt>
                  <c:pt idx="10">
                    <c:v>Kultūras un radošās nozares</c:v>
                  </c:pt>
                  <c:pt idx="11">
                    <c:v>Ķīmija un farmācija**</c:v>
                  </c:pt>
                  <c:pt idx="12">
                    <c:v>Cita joma</c:v>
                  </c:pt>
                  <c:pt idx="14">
                    <c:v>1-9 darbinieki</c:v>
                  </c:pt>
                  <c:pt idx="15">
                    <c:v>10-49 darbinieki</c:v>
                  </c:pt>
                  <c:pt idx="16">
                    <c:v>50-249 darbinieki</c:v>
                  </c:pt>
                  <c:pt idx="17">
                    <c:v>250 un vairāk darbinieku**</c:v>
                  </c:pt>
                  <c:pt idx="19">
                    <c:v>1. kvintile (zemākais eksporta apjoms)</c:v>
                  </c:pt>
                  <c:pt idx="20">
                    <c:v>2. kvintile</c:v>
                  </c:pt>
                  <c:pt idx="21">
                    <c:v>3. kvintile</c:v>
                  </c:pt>
                  <c:pt idx="22">
                    <c:v>4. kvintile</c:v>
                  </c:pt>
                  <c:pt idx="23">
                    <c:v>5. kvintile (augstākais eksporta apjoms)</c:v>
                  </c:pt>
                  <c:pt idx="25">
                    <c:v>1. kvintile (zemākais apgrozījums)</c:v>
                  </c:pt>
                  <c:pt idx="26">
                    <c:v>2. kvintile</c:v>
                  </c:pt>
                  <c:pt idx="27">
                    <c:v>3. kvintile</c:v>
                  </c:pt>
                  <c:pt idx="28">
                    <c:v>4. kvintile</c:v>
                  </c:pt>
                  <c:pt idx="29">
                    <c:v>5. kvintile (augstākais apgrozījums)</c:v>
                  </c:pt>
                  <c:pt idx="31">
                    <c:v> Rīga</c:v>
                  </c:pt>
                  <c:pt idx="32">
                    <c:v> Pierīga</c:v>
                  </c:pt>
                  <c:pt idx="33">
                    <c:v> Vidzeme</c:v>
                  </c:pt>
                  <c:pt idx="34">
                    <c:v> Kurzeme</c:v>
                  </c:pt>
                  <c:pt idx="35">
                    <c:v> Zemgale</c:v>
                  </c:pt>
                  <c:pt idx="36">
                    <c:v> Latgale**</c:v>
                  </c:pt>
                </c:lvl>
                <c:lvl>
                  <c:pt idx="1">
                    <c:v> </c:v>
                  </c:pt>
                  <c:pt idx="2">
                    <c:v>Darbības joma</c:v>
                  </c:pt>
                  <c:pt idx="13">
                    <c:v> </c:v>
                  </c:pt>
                  <c:pt idx="14">
                    <c:v> </c:v>
                  </c:pt>
                  <c:pt idx="18">
                    <c:v> </c:v>
                  </c:pt>
                  <c:pt idx="19">
                    <c:v>Eksporta apjoms 2022. gadā</c:v>
                  </c:pt>
                  <c:pt idx="24">
                    <c:v> </c:v>
                  </c:pt>
                  <c:pt idx="25">
                    <c:v> </c:v>
                  </c:pt>
                  <c:pt idx="30">
                    <c:v> </c:v>
                  </c:pt>
                  <c:pt idx="31">
                    <c:v>Reģions</c:v>
                  </c:pt>
                </c:lvl>
              </c:multiLvlStrCache>
            </c:multiLvlStrRef>
          </c:cat>
          <c:val>
            <c:numRef>
              <c:f>'Grafiki + dati'!$U$620:$U$656</c:f>
              <c:numCache>
                <c:formatCode>General</c:formatCode>
                <c:ptCount val="37"/>
                <c:pt idx="0" formatCode="0">
                  <c:v>7.4</c:v>
                </c:pt>
                <c:pt idx="2" formatCode="0">
                  <c:v>5.9</c:v>
                </c:pt>
                <c:pt idx="3" formatCode="0">
                  <c:v>8.6999999999999993</c:v>
                </c:pt>
                <c:pt idx="4" formatCode="0">
                  <c:v>1.9</c:v>
                </c:pt>
                <c:pt idx="5" formatCode="0">
                  <c:v>2.6</c:v>
                </c:pt>
                <c:pt idx="6" formatCode="0">
                  <c:v>7.6</c:v>
                </c:pt>
                <c:pt idx="7" formatCode="0">
                  <c:v>14.8</c:v>
                </c:pt>
                <c:pt idx="8" formatCode="0">
                  <c:v>6.4</c:v>
                </c:pt>
                <c:pt idx="9" formatCode="0">
                  <c:v>15.6</c:v>
                </c:pt>
                <c:pt idx="10" formatCode="0">
                  <c:v>10.9</c:v>
                </c:pt>
                <c:pt idx="12" formatCode="0">
                  <c:v>8.9</c:v>
                </c:pt>
                <c:pt idx="14" formatCode="0">
                  <c:v>9.1999999999999993</c:v>
                </c:pt>
                <c:pt idx="15" formatCode="0">
                  <c:v>5.5</c:v>
                </c:pt>
                <c:pt idx="16" formatCode="0">
                  <c:v>5.5</c:v>
                </c:pt>
                <c:pt idx="17" formatCode="0">
                  <c:v>25</c:v>
                </c:pt>
                <c:pt idx="19" formatCode="0">
                  <c:v>6.8</c:v>
                </c:pt>
                <c:pt idx="20" formatCode="0">
                  <c:v>6.9</c:v>
                </c:pt>
                <c:pt idx="21" formatCode="0">
                  <c:v>8.6999999999999993</c:v>
                </c:pt>
                <c:pt idx="22" formatCode="0">
                  <c:v>7.6</c:v>
                </c:pt>
                <c:pt idx="23" formatCode="0">
                  <c:v>7</c:v>
                </c:pt>
                <c:pt idx="25" formatCode="0">
                  <c:v>9.1999999999999993</c:v>
                </c:pt>
                <c:pt idx="26" formatCode="0">
                  <c:v>5.5</c:v>
                </c:pt>
                <c:pt idx="27" formatCode="0">
                  <c:v>8.5</c:v>
                </c:pt>
                <c:pt idx="28" formatCode="0">
                  <c:v>3.9</c:v>
                </c:pt>
                <c:pt idx="29" formatCode="0">
                  <c:v>8.1</c:v>
                </c:pt>
                <c:pt idx="31" formatCode="0">
                  <c:v>9.6999999999999993</c:v>
                </c:pt>
                <c:pt idx="32" formatCode="0">
                  <c:v>6.4</c:v>
                </c:pt>
                <c:pt idx="33" formatCode="0">
                  <c:v>4.0999999999999996</c:v>
                </c:pt>
                <c:pt idx="34" formatCode="0">
                  <c:v>3.3</c:v>
                </c:pt>
                <c:pt idx="35" formatCode="0">
                  <c:v>2</c:v>
                </c:pt>
                <c:pt idx="36" formatCode="0">
                  <c:v>7.1</c:v>
                </c:pt>
              </c:numCache>
            </c:numRef>
          </c:val>
          <c:extLst>
            <c:ext xmlns:c16="http://schemas.microsoft.com/office/drawing/2014/chart" uri="{C3380CC4-5D6E-409C-BE32-E72D297353CC}">
              <c16:uniqueId val="{00000005-09AA-452E-9BC5-B3BD8BAA3C72}"/>
            </c:ext>
          </c:extLst>
        </c:ser>
        <c:dLbls>
          <c:showLegendKey val="0"/>
          <c:showVal val="0"/>
          <c:showCatName val="0"/>
          <c:showSerName val="0"/>
          <c:showPercent val="0"/>
          <c:showBubbleSize val="0"/>
        </c:dLbls>
        <c:gapWidth val="30"/>
        <c:overlap val="100"/>
        <c:axId val="590045472"/>
        <c:axId val="1"/>
      </c:barChart>
      <c:catAx>
        <c:axId val="590045472"/>
        <c:scaling>
          <c:orientation val="maxMin"/>
        </c:scaling>
        <c:delete val="0"/>
        <c:axPos val="l"/>
        <c:numFmt formatCode="General" sourceLinked="1"/>
        <c:majorTickMark val="none"/>
        <c:minorTickMark val="none"/>
        <c:tickLblPos val="nextTo"/>
        <c:spPr>
          <a:ln w="3175">
            <a:solidFill>
              <a:srgbClr val="000000"/>
            </a:solidFill>
            <a:prstDash val="solid"/>
          </a:ln>
        </c:spPr>
        <c:txPr>
          <a:bodyPr rot="0" vert="horz"/>
          <a:lstStyle/>
          <a:p>
            <a:pPr>
              <a:defRPr sz="900" b="0" i="0" u="none" strike="noStrike" baseline="0">
                <a:solidFill>
                  <a:srgbClr val="000000"/>
                </a:solidFill>
                <a:latin typeface="Arial"/>
                <a:ea typeface="Arial"/>
                <a:cs typeface="Arial"/>
              </a:defRPr>
            </a:pPr>
            <a:endParaRPr lang="lv-LV"/>
          </a:p>
        </c:txPr>
        <c:crossAx val="1"/>
        <c:crosses val="autoZero"/>
        <c:auto val="1"/>
        <c:lblAlgn val="ctr"/>
        <c:lblOffset val="100"/>
        <c:tickLblSkip val="1"/>
        <c:tickMarkSkip val="1"/>
        <c:noMultiLvlLbl val="0"/>
      </c:catAx>
      <c:valAx>
        <c:axId val="1"/>
        <c:scaling>
          <c:orientation val="minMax"/>
          <c:max val="100"/>
        </c:scaling>
        <c:delete val="0"/>
        <c:axPos val="b"/>
        <c:title>
          <c:tx>
            <c:rich>
              <a:bodyPr/>
              <a:lstStyle/>
              <a:p>
                <a:pPr>
                  <a:defRPr sz="800" b="0" i="0" u="none" strike="noStrike" baseline="0">
                    <a:solidFill>
                      <a:srgbClr val="000000"/>
                    </a:solidFill>
                    <a:latin typeface="Arial"/>
                    <a:ea typeface="Arial"/>
                    <a:cs typeface="Arial"/>
                  </a:defRPr>
                </a:pPr>
                <a:r>
                  <a:rPr lang="lv-LV"/>
                  <a:t>%</a:t>
                </a:r>
              </a:p>
            </c:rich>
          </c:tx>
          <c:layout>
            <c:manualLayout>
              <c:xMode val="edge"/>
              <c:yMode val="edge"/>
              <c:x val="0.89941688109019369"/>
              <c:y val="0.94031158605250986"/>
            </c:manualLayout>
          </c:layout>
          <c:overlay val="0"/>
          <c:spPr>
            <a:solidFill>
              <a:srgbClr val="FFFFFF"/>
            </a:solidFill>
            <a:ln w="3175">
              <a:solidFill>
                <a:srgbClr val="000000"/>
              </a:solidFill>
              <a:prstDash val="solid"/>
            </a:ln>
            <a:effectLst>
              <a:outerShdw dist="35921" dir="2700000" algn="br">
                <a:srgbClr val="000000"/>
              </a:outerShdw>
            </a:effectLst>
          </c:spPr>
        </c:title>
        <c:numFmt formatCode="0" sourceLinked="0"/>
        <c:majorTickMark val="out"/>
        <c:minorTickMark val="none"/>
        <c:tickLblPos val="nextTo"/>
        <c:spPr>
          <a:ln w="3175">
            <a:solidFill>
              <a:srgbClr val="000000"/>
            </a:solidFill>
            <a:prstDash val="solid"/>
          </a:ln>
        </c:spPr>
        <c:txPr>
          <a:bodyPr rot="0" vert="horz"/>
          <a:lstStyle/>
          <a:p>
            <a:pPr>
              <a:defRPr sz="900" b="0" i="0" u="none" strike="noStrike" baseline="0">
                <a:solidFill>
                  <a:srgbClr val="000000"/>
                </a:solidFill>
                <a:latin typeface="Arial"/>
                <a:ea typeface="Arial"/>
                <a:cs typeface="Arial"/>
              </a:defRPr>
            </a:pPr>
            <a:endParaRPr lang="lv-LV"/>
          </a:p>
        </c:txPr>
        <c:crossAx val="590045472"/>
        <c:crosses val="max"/>
        <c:crossBetween val="between"/>
        <c:majorUnit val="20"/>
      </c:valAx>
      <c:spPr>
        <a:noFill/>
        <a:ln w="25400">
          <a:noFill/>
        </a:ln>
      </c:spPr>
    </c:plotArea>
    <c:legend>
      <c:legendPos val="t"/>
      <c:layout>
        <c:manualLayout>
          <c:xMode val="edge"/>
          <c:yMode val="edge"/>
          <c:x val="0.2861896515609566"/>
          <c:y val="7.2787525752621526E-2"/>
          <c:w val="0.6919630812558375"/>
          <c:h val="3.5681269707058427E-2"/>
        </c:manualLayout>
      </c:layout>
      <c:overlay val="0"/>
      <c:spPr>
        <a:solidFill>
          <a:srgbClr val="FFFFFF"/>
        </a:solidFill>
        <a:ln w="3175">
          <a:solidFill>
            <a:srgbClr val="969696"/>
          </a:solidFill>
          <a:prstDash val="solid"/>
        </a:ln>
      </c:spPr>
      <c:txPr>
        <a:bodyPr/>
        <a:lstStyle/>
        <a:p>
          <a:pPr>
            <a:defRPr sz="900" b="0" i="0" u="none" strike="noStrike" baseline="0">
              <a:solidFill>
                <a:srgbClr val="000000"/>
              </a:solidFill>
              <a:latin typeface="Arial" panose="020B0604020202020204" pitchFamily="34" charset="0"/>
              <a:ea typeface="Arial Narrow"/>
              <a:cs typeface="Arial" panose="020B0604020202020204" pitchFamily="34" charset="0"/>
            </a:defRPr>
          </a:pPr>
          <a:endParaRPr lang="lv-LV"/>
        </a:p>
      </c:txPr>
    </c:legend>
    <c:plotVisOnly val="1"/>
    <c:dispBlanksAs val="gap"/>
    <c:showDLblsOverMax val="0"/>
  </c:chart>
  <c:spPr>
    <a:noFill/>
    <a:ln w="6350">
      <a:noFill/>
    </a:ln>
  </c:spPr>
  <c:txPr>
    <a:bodyPr/>
    <a:lstStyle/>
    <a:p>
      <a:pPr>
        <a:defRPr sz="950" b="0" i="0" u="none" strike="noStrike" baseline="0">
          <a:solidFill>
            <a:srgbClr val="000000"/>
          </a:solidFill>
          <a:latin typeface="Arial"/>
          <a:ea typeface="Arial"/>
          <a:cs typeface="Arial"/>
        </a:defRPr>
      </a:pPr>
      <a:endParaRPr lang="lv-LV"/>
    </a:p>
  </c:txPr>
  <c:externalData r:id="rId2">
    <c:autoUpdate val="0"/>
  </c:externalData>
  <c:userShapes r:id="rId3"/>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0424225350633988"/>
          <c:y val="0.10370842323796525"/>
          <c:w val="0.73448404682060642"/>
          <c:h val="0.89080930673347702"/>
        </c:manualLayout>
      </c:layout>
      <c:barChart>
        <c:barDir val="bar"/>
        <c:grouping val="clustered"/>
        <c:varyColors val="0"/>
        <c:ser>
          <c:idx val="0"/>
          <c:order val="0"/>
          <c:spPr>
            <a:solidFill>
              <a:srgbClr val="00B0F0"/>
            </a:solidFill>
            <a:ln w="25400">
              <a:noFill/>
            </a:ln>
          </c:spPr>
          <c:invertIfNegative val="0"/>
          <c:dPt>
            <c:idx val="2"/>
            <c:invertIfNegative val="0"/>
            <c:bubble3D val="0"/>
            <c:extLst>
              <c:ext xmlns:c16="http://schemas.microsoft.com/office/drawing/2014/chart" uri="{C3380CC4-5D6E-409C-BE32-E72D297353CC}">
                <c16:uniqueId val="{00000000-5F90-4DBA-87B1-CED3EC78F811}"/>
              </c:ext>
            </c:extLst>
          </c:dPt>
          <c:dPt>
            <c:idx val="3"/>
            <c:invertIfNegative val="0"/>
            <c:bubble3D val="0"/>
            <c:extLst>
              <c:ext xmlns:c16="http://schemas.microsoft.com/office/drawing/2014/chart" uri="{C3380CC4-5D6E-409C-BE32-E72D297353CC}">
                <c16:uniqueId val="{00000001-5F90-4DBA-87B1-CED3EC78F811}"/>
              </c:ext>
            </c:extLst>
          </c:dPt>
          <c:dPt>
            <c:idx val="4"/>
            <c:invertIfNegative val="0"/>
            <c:bubble3D val="0"/>
            <c:extLst>
              <c:ext xmlns:c16="http://schemas.microsoft.com/office/drawing/2014/chart" uri="{C3380CC4-5D6E-409C-BE32-E72D297353CC}">
                <c16:uniqueId val="{00000002-5F90-4DBA-87B1-CED3EC78F811}"/>
              </c:ext>
            </c:extLst>
          </c:dPt>
          <c:dPt>
            <c:idx val="6"/>
            <c:invertIfNegative val="0"/>
            <c:bubble3D val="0"/>
            <c:extLst>
              <c:ext xmlns:c16="http://schemas.microsoft.com/office/drawing/2014/chart" uri="{C3380CC4-5D6E-409C-BE32-E72D297353CC}">
                <c16:uniqueId val="{00000003-5F90-4DBA-87B1-CED3EC78F811}"/>
              </c:ext>
            </c:extLst>
          </c:dPt>
          <c:dPt>
            <c:idx val="8"/>
            <c:invertIfNegative val="0"/>
            <c:bubble3D val="0"/>
            <c:extLst>
              <c:ext xmlns:c16="http://schemas.microsoft.com/office/drawing/2014/chart" uri="{C3380CC4-5D6E-409C-BE32-E72D297353CC}">
                <c16:uniqueId val="{00000004-5F90-4DBA-87B1-CED3EC78F811}"/>
              </c:ext>
            </c:extLst>
          </c:dPt>
          <c:dPt>
            <c:idx val="9"/>
            <c:invertIfNegative val="0"/>
            <c:bubble3D val="0"/>
            <c:extLst>
              <c:ext xmlns:c16="http://schemas.microsoft.com/office/drawing/2014/chart" uri="{C3380CC4-5D6E-409C-BE32-E72D297353CC}">
                <c16:uniqueId val="{00000005-5F90-4DBA-87B1-CED3EC78F811}"/>
              </c:ext>
            </c:extLst>
          </c:dPt>
          <c:dPt>
            <c:idx val="10"/>
            <c:invertIfNegative val="0"/>
            <c:bubble3D val="0"/>
            <c:extLst>
              <c:ext xmlns:c16="http://schemas.microsoft.com/office/drawing/2014/chart" uri="{C3380CC4-5D6E-409C-BE32-E72D297353CC}">
                <c16:uniqueId val="{00000006-5F90-4DBA-87B1-CED3EC78F811}"/>
              </c:ext>
            </c:extLst>
          </c:dPt>
          <c:dPt>
            <c:idx val="11"/>
            <c:invertIfNegative val="0"/>
            <c:bubble3D val="0"/>
            <c:extLst>
              <c:ext xmlns:c16="http://schemas.microsoft.com/office/drawing/2014/chart" uri="{C3380CC4-5D6E-409C-BE32-E72D297353CC}">
                <c16:uniqueId val="{00000007-5F90-4DBA-87B1-CED3EC78F811}"/>
              </c:ext>
            </c:extLst>
          </c:dPt>
          <c:dPt>
            <c:idx val="14"/>
            <c:invertIfNegative val="0"/>
            <c:bubble3D val="0"/>
            <c:extLst>
              <c:ext xmlns:c16="http://schemas.microsoft.com/office/drawing/2014/chart" uri="{C3380CC4-5D6E-409C-BE32-E72D297353CC}">
                <c16:uniqueId val="{00000008-5F90-4DBA-87B1-CED3EC78F811}"/>
              </c:ext>
            </c:extLst>
          </c:dPt>
          <c:dPt>
            <c:idx val="15"/>
            <c:invertIfNegative val="0"/>
            <c:bubble3D val="0"/>
            <c:extLst>
              <c:ext xmlns:c16="http://schemas.microsoft.com/office/drawing/2014/chart" uri="{C3380CC4-5D6E-409C-BE32-E72D297353CC}">
                <c16:uniqueId val="{00000009-5F90-4DBA-87B1-CED3EC78F811}"/>
              </c:ext>
            </c:extLst>
          </c:dPt>
          <c:dPt>
            <c:idx val="16"/>
            <c:invertIfNegative val="0"/>
            <c:bubble3D val="0"/>
            <c:extLst>
              <c:ext xmlns:c16="http://schemas.microsoft.com/office/drawing/2014/chart" uri="{C3380CC4-5D6E-409C-BE32-E72D297353CC}">
                <c16:uniqueId val="{0000000A-5F90-4DBA-87B1-CED3EC78F811}"/>
              </c:ext>
            </c:extLst>
          </c:dPt>
          <c:dPt>
            <c:idx val="19"/>
            <c:invertIfNegative val="0"/>
            <c:bubble3D val="0"/>
            <c:extLst>
              <c:ext xmlns:c16="http://schemas.microsoft.com/office/drawing/2014/chart" uri="{C3380CC4-5D6E-409C-BE32-E72D297353CC}">
                <c16:uniqueId val="{0000000B-5F90-4DBA-87B1-CED3EC78F811}"/>
              </c:ext>
            </c:extLst>
          </c:dPt>
          <c:dPt>
            <c:idx val="21"/>
            <c:invertIfNegative val="0"/>
            <c:bubble3D val="0"/>
            <c:extLst>
              <c:ext xmlns:c16="http://schemas.microsoft.com/office/drawing/2014/chart" uri="{C3380CC4-5D6E-409C-BE32-E72D297353CC}">
                <c16:uniqueId val="{0000000C-5F90-4DBA-87B1-CED3EC78F811}"/>
              </c:ext>
            </c:extLst>
          </c:dPt>
          <c:dPt>
            <c:idx val="22"/>
            <c:invertIfNegative val="0"/>
            <c:bubble3D val="0"/>
            <c:extLst>
              <c:ext xmlns:c16="http://schemas.microsoft.com/office/drawing/2014/chart" uri="{C3380CC4-5D6E-409C-BE32-E72D297353CC}">
                <c16:uniqueId val="{0000000D-5F90-4DBA-87B1-CED3EC78F811}"/>
              </c:ext>
            </c:extLst>
          </c:dPt>
          <c:dPt>
            <c:idx val="24"/>
            <c:invertIfNegative val="0"/>
            <c:bubble3D val="0"/>
            <c:extLst>
              <c:ext xmlns:c16="http://schemas.microsoft.com/office/drawing/2014/chart" uri="{C3380CC4-5D6E-409C-BE32-E72D297353CC}">
                <c16:uniqueId val="{0000000E-5F90-4DBA-87B1-CED3EC78F811}"/>
              </c:ext>
            </c:extLst>
          </c:dPt>
          <c:dPt>
            <c:idx val="26"/>
            <c:invertIfNegative val="0"/>
            <c:bubble3D val="0"/>
            <c:extLst>
              <c:ext xmlns:c16="http://schemas.microsoft.com/office/drawing/2014/chart" uri="{C3380CC4-5D6E-409C-BE32-E72D297353CC}">
                <c16:uniqueId val="{0000000F-5F90-4DBA-87B1-CED3EC78F811}"/>
              </c:ext>
            </c:extLst>
          </c:dPt>
          <c:dPt>
            <c:idx val="27"/>
            <c:invertIfNegative val="0"/>
            <c:bubble3D val="0"/>
            <c:extLst>
              <c:ext xmlns:c16="http://schemas.microsoft.com/office/drawing/2014/chart" uri="{C3380CC4-5D6E-409C-BE32-E72D297353CC}">
                <c16:uniqueId val="{00000010-5F90-4DBA-87B1-CED3EC78F811}"/>
              </c:ext>
            </c:extLst>
          </c:dPt>
          <c:dPt>
            <c:idx val="30"/>
            <c:invertIfNegative val="0"/>
            <c:bubble3D val="0"/>
            <c:extLst>
              <c:ext xmlns:c16="http://schemas.microsoft.com/office/drawing/2014/chart" uri="{C3380CC4-5D6E-409C-BE32-E72D297353CC}">
                <c16:uniqueId val="{00000011-5F90-4DBA-87B1-CED3EC78F811}"/>
              </c:ext>
            </c:extLst>
          </c:dPt>
          <c:dPt>
            <c:idx val="31"/>
            <c:invertIfNegative val="0"/>
            <c:bubble3D val="0"/>
            <c:extLst>
              <c:ext xmlns:c16="http://schemas.microsoft.com/office/drawing/2014/chart" uri="{C3380CC4-5D6E-409C-BE32-E72D297353CC}">
                <c16:uniqueId val="{00000012-5F90-4DBA-87B1-CED3EC78F811}"/>
              </c:ext>
            </c:extLst>
          </c:dPt>
          <c:dPt>
            <c:idx val="32"/>
            <c:invertIfNegative val="0"/>
            <c:bubble3D val="0"/>
            <c:extLst>
              <c:ext xmlns:c16="http://schemas.microsoft.com/office/drawing/2014/chart" uri="{C3380CC4-5D6E-409C-BE32-E72D297353CC}">
                <c16:uniqueId val="{00000013-5F90-4DBA-87B1-CED3EC78F811}"/>
              </c:ext>
            </c:extLst>
          </c:dPt>
          <c:dPt>
            <c:idx val="33"/>
            <c:invertIfNegative val="0"/>
            <c:bubble3D val="0"/>
            <c:extLst>
              <c:ext xmlns:c16="http://schemas.microsoft.com/office/drawing/2014/chart" uri="{C3380CC4-5D6E-409C-BE32-E72D297353CC}">
                <c16:uniqueId val="{00000014-5F90-4DBA-87B1-CED3EC78F811}"/>
              </c:ext>
            </c:extLst>
          </c:dPt>
          <c:dPt>
            <c:idx val="35"/>
            <c:invertIfNegative val="0"/>
            <c:bubble3D val="0"/>
            <c:extLst>
              <c:ext xmlns:c16="http://schemas.microsoft.com/office/drawing/2014/chart" uri="{C3380CC4-5D6E-409C-BE32-E72D297353CC}">
                <c16:uniqueId val="{00000015-5F90-4DBA-87B1-CED3EC78F811}"/>
              </c:ext>
            </c:extLst>
          </c:dPt>
          <c:dPt>
            <c:idx val="36"/>
            <c:invertIfNegative val="0"/>
            <c:bubble3D val="0"/>
            <c:extLst>
              <c:ext xmlns:c16="http://schemas.microsoft.com/office/drawing/2014/chart" uri="{C3380CC4-5D6E-409C-BE32-E72D297353CC}">
                <c16:uniqueId val="{00000016-5F90-4DBA-87B1-CED3EC78F811}"/>
              </c:ext>
            </c:extLst>
          </c:dPt>
          <c:dPt>
            <c:idx val="37"/>
            <c:invertIfNegative val="0"/>
            <c:bubble3D val="0"/>
            <c:extLst>
              <c:ext xmlns:c16="http://schemas.microsoft.com/office/drawing/2014/chart" uri="{C3380CC4-5D6E-409C-BE32-E72D297353CC}">
                <c16:uniqueId val="{00000017-5F90-4DBA-87B1-CED3EC78F811}"/>
              </c:ext>
            </c:extLst>
          </c:dPt>
          <c:dPt>
            <c:idx val="38"/>
            <c:invertIfNegative val="0"/>
            <c:bubble3D val="0"/>
            <c:extLst>
              <c:ext xmlns:c16="http://schemas.microsoft.com/office/drawing/2014/chart" uri="{C3380CC4-5D6E-409C-BE32-E72D297353CC}">
                <c16:uniqueId val="{00000018-5F90-4DBA-87B1-CED3EC78F811}"/>
              </c:ext>
            </c:extLst>
          </c:dPt>
          <c:dPt>
            <c:idx val="40"/>
            <c:invertIfNegative val="0"/>
            <c:bubble3D val="0"/>
            <c:extLst>
              <c:ext xmlns:c16="http://schemas.microsoft.com/office/drawing/2014/chart" uri="{C3380CC4-5D6E-409C-BE32-E72D297353CC}">
                <c16:uniqueId val="{00000019-5F90-4DBA-87B1-CED3EC78F811}"/>
              </c:ext>
            </c:extLst>
          </c:dPt>
          <c:dPt>
            <c:idx val="41"/>
            <c:invertIfNegative val="0"/>
            <c:bubble3D val="0"/>
            <c:extLst>
              <c:ext xmlns:c16="http://schemas.microsoft.com/office/drawing/2014/chart" uri="{C3380CC4-5D6E-409C-BE32-E72D297353CC}">
                <c16:uniqueId val="{0000001A-5F90-4DBA-87B1-CED3EC78F811}"/>
              </c:ext>
            </c:extLst>
          </c:dPt>
          <c:dPt>
            <c:idx val="42"/>
            <c:invertIfNegative val="0"/>
            <c:bubble3D val="0"/>
            <c:extLst>
              <c:ext xmlns:c16="http://schemas.microsoft.com/office/drawing/2014/chart" uri="{C3380CC4-5D6E-409C-BE32-E72D297353CC}">
                <c16:uniqueId val="{0000001B-5F90-4DBA-87B1-CED3EC78F811}"/>
              </c:ext>
            </c:extLst>
          </c:dPt>
          <c:dPt>
            <c:idx val="43"/>
            <c:invertIfNegative val="0"/>
            <c:bubble3D val="0"/>
            <c:extLst>
              <c:ext xmlns:c16="http://schemas.microsoft.com/office/drawing/2014/chart" uri="{C3380CC4-5D6E-409C-BE32-E72D297353CC}">
                <c16:uniqueId val="{0000001C-5F90-4DBA-87B1-CED3EC78F811}"/>
              </c:ext>
            </c:extLst>
          </c:dPt>
          <c:dLbls>
            <c:spPr>
              <a:noFill/>
              <a:ln w="25400">
                <a:noFill/>
              </a:ln>
            </c:spPr>
            <c:txPr>
              <a:bodyPr wrap="none" lIns="38100" tIns="19050" rIns="38100" bIns="19050" anchor="ctr">
                <a:spAutoFit/>
              </a:bodyPr>
              <a:lstStyle/>
              <a:p>
                <a:pPr>
                  <a:defRPr sz="900" b="1" i="0" u="none" strike="noStrike" baseline="0">
                    <a:solidFill>
                      <a:srgbClr val="000000"/>
                    </a:solidFill>
                    <a:latin typeface="Arial"/>
                    <a:ea typeface="Arial"/>
                    <a:cs typeface="Arial"/>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0"/>
              </c:ext>
            </c:extLst>
          </c:dLbls>
          <c:val>
            <c:numRef>
              <c:f>'Grafiki + dati'!$X$620:$X$656</c:f>
              <c:numCache>
                <c:formatCode>General</c:formatCode>
                <c:ptCount val="37"/>
                <c:pt idx="0" formatCode="0">
                  <c:v>29.4</c:v>
                </c:pt>
                <c:pt idx="2" formatCode="0">
                  <c:v>39.700000000000003</c:v>
                </c:pt>
                <c:pt idx="3" formatCode="0">
                  <c:v>33.700000000000003</c:v>
                </c:pt>
                <c:pt idx="4" formatCode="0">
                  <c:v>29.599999999999994</c:v>
                </c:pt>
                <c:pt idx="5" formatCode="0">
                  <c:v>42.9</c:v>
                </c:pt>
                <c:pt idx="6" formatCode="0">
                  <c:v>27.949999999999996</c:v>
                </c:pt>
                <c:pt idx="7" formatCode="0">
                  <c:v>5.5499999999999972</c:v>
                </c:pt>
                <c:pt idx="8" formatCode="0">
                  <c:v>31.949999999999996</c:v>
                </c:pt>
                <c:pt idx="9" formatCode="0">
                  <c:v>37.5</c:v>
                </c:pt>
                <c:pt idx="10" formatCode="0">
                  <c:v>33.699999999999996</c:v>
                </c:pt>
                <c:pt idx="11" formatCode="0">
                  <c:v>19.699999999999996</c:v>
                </c:pt>
                <c:pt idx="12" formatCode="0">
                  <c:v>20.200000000000003</c:v>
                </c:pt>
                <c:pt idx="14" formatCode="0">
                  <c:v>29.650000000000002</c:v>
                </c:pt>
                <c:pt idx="15" formatCode="0">
                  <c:v>30.450000000000003</c:v>
                </c:pt>
                <c:pt idx="16" formatCode="0">
                  <c:v>26.900000000000006</c:v>
                </c:pt>
                <c:pt idx="17" formatCode="0">
                  <c:v>12.5</c:v>
                </c:pt>
                <c:pt idx="19" formatCode="0">
                  <c:v>34.70000000000001</c:v>
                </c:pt>
                <c:pt idx="20" formatCode="0">
                  <c:v>30.150000000000006</c:v>
                </c:pt>
                <c:pt idx="21" formatCode="0">
                  <c:v>25.249999999999996</c:v>
                </c:pt>
                <c:pt idx="22" formatCode="0">
                  <c:v>28.999999999999993</c:v>
                </c:pt>
                <c:pt idx="23" formatCode="0">
                  <c:v>16.2</c:v>
                </c:pt>
                <c:pt idx="25" formatCode="0">
                  <c:v>29.950000000000006</c:v>
                </c:pt>
                <c:pt idx="26" formatCode="0">
                  <c:v>30.700000000000003</c:v>
                </c:pt>
                <c:pt idx="27" formatCode="0">
                  <c:v>29.849999999999994</c:v>
                </c:pt>
                <c:pt idx="28" formatCode="0">
                  <c:v>26.400000000000006</c:v>
                </c:pt>
                <c:pt idx="29" formatCode="0">
                  <c:v>23.200000000000003</c:v>
                </c:pt>
                <c:pt idx="31" formatCode="0">
                  <c:v>24.3</c:v>
                </c:pt>
                <c:pt idx="32" formatCode="0">
                  <c:v>29.900000000000006</c:v>
                </c:pt>
                <c:pt idx="33" formatCode="0">
                  <c:v>43.900000000000006</c:v>
                </c:pt>
                <c:pt idx="34" formatCode="0">
                  <c:v>39.25</c:v>
                </c:pt>
                <c:pt idx="35" formatCode="0">
                  <c:v>40.15</c:v>
                </c:pt>
                <c:pt idx="36" formatCode="0">
                  <c:v>28.599999999999994</c:v>
                </c:pt>
              </c:numCache>
            </c:numRef>
          </c:val>
          <c:extLst>
            <c:ext xmlns:c16="http://schemas.microsoft.com/office/drawing/2014/chart" uri="{C3380CC4-5D6E-409C-BE32-E72D297353CC}">
              <c16:uniqueId val="{0000001D-5F90-4DBA-87B1-CED3EC78F811}"/>
            </c:ext>
          </c:extLst>
        </c:ser>
        <c:dLbls>
          <c:showLegendKey val="0"/>
          <c:showVal val="0"/>
          <c:showCatName val="0"/>
          <c:showSerName val="0"/>
          <c:showPercent val="0"/>
          <c:showBubbleSize val="0"/>
        </c:dLbls>
        <c:gapWidth val="30"/>
        <c:axId val="590051048"/>
        <c:axId val="1"/>
      </c:barChart>
      <c:catAx>
        <c:axId val="590051048"/>
        <c:scaling>
          <c:orientation val="maxMin"/>
        </c:scaling>
        <c:delete val="0"/>
        <c:axPos val="l"/>
        <c:majorTickMark val="none"/>
        <c:minorTickMark val="none"/>
        <c:tickLblPos val="none"/>
        <c:spPr>
          <a:ln w="3175">
            <a:solidFill>
              <a:srgbClr val="000000"/>
            </a:solidFill>
            <a:prstDash val="solid"/>
          </a:ln>
        </c:spPr>
        <c:crossAx val="1"/>
        <c:crosses val="autoZero"/>
        <c:auto val="1"/>
        <c:lblAlgn val="ctr"/>
        <c:lblOffset val="100"/>
        <c:tickLblSkip val="1"/>
        <c:tickMarkSkip val="1"/>
        <c:noMultiLvlLbl val="0"/>
      </c:catAx>
      <c:valAx>
        <c:axId val="1"/>
        <c:scaling>
          <c:orientation val="minMax"/>
          <c:max val="50"/>
          <c:min val="0"/>
        </c:scaling>
        <c:delete val="1"/>
        <c:axPos val="b"/>
        <c:numFmt formatCode="0" sourceLinked="0"/>
        <c:majorTickMark val="out"/>
        <c:minorTickMark val="none"/>
        <c:tickLblPos val="nextTo"/>
        <c:crossAx val="590051048"/>
        <c:crosses val="max"/>
        <c:crossBetween val="between"/>
        <c:majorUnit val="10"/>
      </c:valAx>
      <c:spPr>
        <a:noFill/>
        <a:ln w="25400">
          <a:noFill/>
        </a:ln>
      </c:spPr>
    </c:plotArea>
    <c:plotVisOnly val="1"/>
    <c:dispBlanksAs val="gap"/>
    <c:showDLblsOverMax val="0"/>
  </c:chart>
  <c:spPr>
    <a:noFill/>
    <a:ln w="6350">
      <a:noFill/>
    </a:ln>
  </c:spPr>
  <c:txPr>
    <a:bodyPr/>
    <a:lstStyle/>
    <a:p>
      <a:pPr>
        <a:defRPr sz="900" b="0" i="0" u="none" strike="noStrike" baseline="0">
          <a:solidFill>
            <a:srgbClr val="000000"/>
          </a:solidFill>
          <a:latin typeface="Arial"/>
          <a:ea typeface="Arial"/>
          <a:cs typeface="Arial"/>
        </a:defRPr>
      </a:pPr>
      <a:endParaRPr lang="lv-LV"/>
    </a:p>
  </c:txPr>
  <c:externalData r:id="rId2">
    <c:autoUpdate val="0"/>
  </c:externalData>
  <c:userShapes r:id="rId3"/>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27829754795353689"/>
          <c:y val="0.13145266217829119"/>
          <c:w val="0.69488994456207431"/>
          <c:h val="0.80171204586568035"/>
        </c:manualLayout>
      </c:layout>
      <c:barChart>
        <c:barDir val="bar"/>
        <c:grouping val="stacked"/>
        <c:varyColors val="0"/>
        <c:ser>
          <c:idx val="0"/>
          <c:order val="0"/>
          <c:tx>
            <c:strRef>
              <c:f>'Grafiki + dati'!$R$106</c:f>
              <c:strCache>
                <c:ptCount val="1"/>
                <c:pt idx="0">
                  <c:v>Ļoti nozīmīga</c:v>
                </c:pt>
              </c:strCache>
            </c:strRef>
          </c:tx>
          <c:spPr>
            <a:solidFill>
              <a:srgbClr val="307594"/>
            </a:solidFill>
            <a:ln w="25400">
              <a:noFill/>
            </a:ln>
          </c:spPr>
          <c:invertIfNegative val="0"/>
          <c:dLbls>
            <c:spPr>
              <a:noFill/>
              <a:ln>
                <a:noFill/>
              </a:ln>
              <a:effectLst/>
            </c:spPr>
            <c:txPr>
              <a:bodyPr wrap="square" lIns="38100" tIns="19050" rIns="38100" bIns="19050" anchor="ctr">
                <a:spAutoFit/>
              </a:bodyPr>
              <a:lstStyle/>
              <a:p>
                <a:pPr>
                  <a:defRPr sz="900" b="0">
                    <a:solidFill>
                      <a:schemeClr val="bg1"/>
                    </a:solidFill>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'Grafiki + dati'!$P$107:$Q$143</c:f>
              <c:multiLvlStrCache>
                <c:ptCount val="37"/>
                <c:lvl>
                  <c:pt idx="0">
                    <c:v>Visi respondenti</c:v>
                  </c:pt>
                  <c:pt idx="2">
                    <c:v>Būvniecība un būvmateriālu ražošana</c:v>
                  </c:pt>
                  <c:pt idx="3">
                    <c:v>IKT</c:v>
                  </c:pt>
                  <c:pt idx="4">
                    <c:v>Kokrūpniecība</c:v>
                  </c:pt>
                  <c:pt idx="5">
                    <c:v>Pārtikas rūpniecība</c:v>
                  </c:pt>
                  <c:pt idx="6">
                    <c:v>Mašīnbūve un metālapstrāde</c:v>
                  </c:pt>
                  <c:pt idx="7">
                    <c:v>Transports un loģistika**</c:v>
                  </c:pt>
                  <c:pt idx="8">
                    <c:v>Apģērba un tekstila rūpniecība</c:v>
                  </c:pt>
                  <c:pt idx="9">
                    <c:v>Elektronika un elektrotehnika**</c:v>
                  </c:pt>
                  <c:pt idx="10">
                    <c:v>Kultūras un radošās nozares</c:v>
                  </c:pt>
                  <c:pt idx="11">
                    <c:v>Ķīmija un farmācija**</c:v>
                  </c:pt>
                  <c:pt idx="12">
                    <c:v>Cita joma</c:v>
                  </c:pt>
                  <c:pt idx="14">
                    <c:v>1-9 darbinieki</c:v>
                  </c:pt>
                  <c:pt idx="15">
                    <c:v>10-49 darbinieki</c:v>
                  </c:pt>
                  <c:pt idx="16">
                    <c:v>50-249 darbinieki</c:v>
                  </c:pt>
                  <c:pt idx="17">
                    <c:v>250 un vairāk darbinieku**</c:v>
                  </c:pt>
                  <c:pt idx="19">
                    <c:v>1. kvintile (zemākais eksporta apjoms)</c:v>
                  </c:pt>
                  <c:pt idx="20">
                    <c:v>2. kvintile</c:v>
                  </c:pt>
                  <c:pt idx="21">
                    <c:v>3. kvintile</c:v>
                  </c:pt>
                  <c:pt idx="22">
                    <c:v>4. kvintile</c:v>
                  </c:pt>
                  <c:pt idx="23">
                    <c:v>5. kvintile (augstākais eksporta apjoms)</c:v>
                  </c:pt>
                  <c:pt idx="25">
                    <c:v>1. kvintile (zemākais apgrozījums)</c:v>
                  </c:pt>
                  <c:pt idx="26">
                    <c:v>2. kvintile</c:v>
                  </c:pt>
                  <c:pt idx="27">
                    <c:v>3. kvintile</c:v>
                  </c:pt>
                  <c:pt idx="28">
                    <c:v>4. kvintile</c:v>
                  </c:pt>
                  <c:pt idx="29">
                    <c:v>5. kvintile (augstākais apgrozījums)</c:v>
                  </c:pt>
                  <c:pt idx="31">
                    <c:v> Rīga</c:v>
                  </c:pt>
                  <c:pt idx="32">
                    <c:v> Pierīga</c:v>
                  </c:pt>
                  <c:pt idx="33">
                    <c:v> Vidzeme</c:v>
                  </c:pt>
                  <c:pt idx="34">
                    <c:v> Kurzeme</c:v>
                  </c:pt>
                  <c:pt idx="35">
                    <c:v> Zemgale</c:v>
                  </c:pt>
                  <c:pt idx="36">
                    <c:v> Latgale**</c:v>
                  </c:pt>
                </c:lvl>
                <c:lvl>
                  <c:pt idx="1">
                    <c:v> </c:v>
                  </c:pt>
                  <c:pt idx="2">
                    <c:v>Darbības joma</c:v>
                  </c:pt>
                  <c:pt idx="13">
                    <c:v> </c:v>
                  </c:pt>
                  <c:pt idx="14">
                    <c:v> </c:v>
                  </c:pt>
                  <c:pt idx="18">
                    <c:v> </c:v>
                  </c:pt>
                  <c:pt idx="19">
                    <c:v>Eksporta apjoms 2022. gadā</c:v>
                  </c:pt>
                  <c:pt idx="24">
                    <c:v> </c:v>
                  </c:pt>
                  <c:pt idx="25">
                    <c:v> </c:v>
                  </c:pt>
                  <c:pt idx="30">
                    <c:v> </c:v>
                  </c:pt>
                  <c:pt idx="31">
                    <c:v>Reģions</c:v>
                  </c:pt>
                </c:lvl>
              </c:multiLvlStrCache>
            </c:multiLvlStrRef>
          </c:cat>
          <c:val>
            <c:numRef>
              <c:f>'Grafiki + dati'!$R$107:$R$143</c:f>
              <c:numCache>
                <c:formatCode>General</c:formatCode>
                <c:ptCount val="37"/>
                <c:pt idx="0" formatCode="0">
                  <c:v>28.9</c:v>
                </c:pt>
                <c:pt idx="2" formatCode="0">
                  <c:v>30.9</c:v>
                </c:pt>
                <c:pt idx="3" formatCode="0">
                  <c:v>27.2</c:v>
                </c:pt>
                <c:pt idx="4" formatCode="0">
                  <c:v>16.7</c:v>
                </c:pt>
                <c:pt idx="5" formatCode="0">
                  <c:v>23.1</c:v>
                </c:pt>
                <c:pt idx="6" formatCode="0">
                  <c:v>27.3</c:v>
                </c:pt>
                <c:pt idx="7" formatCode="0">
                  <c:v>33.299999999999997</c:v>
                </c:pt>
                <c:pt idx="8" formatCode="0">
                  <c:v>27.7</c:v>
                </c:pt>
                <c:pt idx="9" formatCode="0">
                  <c:v>50</c:v>
                </c:pt>
                <c:pt idx="10" formatCode="0">
                  <c:v>54.3</c:v>
                </c:pt>
                <c:pt idx="11" formatCode="0">
                  <c:v>25</c:v>
                </c:pt>
                <c:pt idx="12" formatCode="0">
                  <c:v>26.2</c:v>
                </c:pt>
                <c:pt idx="14" formatCode="0">
                  <c:v>32.6</c:v>
                </c:pt>
                <c:pt idx="15" formatCode="0">
                  <c:v>23.5</c:v>
                </c:pt>
                <c:pt idx="16" formatCode="0">
                  <c:v>28.9</c:v>
                </c:pt>
                <c:pt idx="17" formatCode="0">
                  <c:v>25</c:v>
                </c:pt>
                <c:pt idx="19" formatCode="0">
                  <c:v>24.6</c:v>
                </c:pt>
                <c:pt idx="20" formatCode="0">
                  <c:v>35.299999999999997</c:v>
                </c:pt>
                <c:pt idx="21" formatCode="0">
                  <c:v>27</c:v>
                </c:pt>
                <c:pt idx="22" formatCode="0">
                  <c:v>23.5</c:v>
                </c:pt>
                <c:pt idx="23" formatCode="0">
                  <c:v>23.7</c:v>
                </c:pt>
                <c:pt idx="25" formatCode="0">
                  <c:v>24.2</c:v>
                </c:pt>
                <c:pt idx="26" formatCode="0">
                  <c:v>33.9</c:v>
                </c:pt>
                <c:pt idx="27" formatCode="0">
                  <c:v>27.9</c:v>
                </c:pt>
                <c:pt idx="28" formatCode="0">
                  <c:v>22</c:v>
                </c:pt>
                <c:pt idx="29" formatCode="0">
                  <c:v>24.4</c:v>
                </c:pt>
                <c:pt idx="31" formatCode="0">
                  <c:v>32.1</c:v>
                </c:pt>
                <c:pt idx="32" formatCode="0">
                  <c:v>21.7</c:v>
                </c:pt>
                <c:pt idx="33" formatCode="0">
                  <c:v>32.700000000000003</c:v>
                </c:pt>
                <c:pt idx="34" formatCode="0">
                  <c:v>31.1</c:v>
                </c:pt>
                <c:pt idx="35" formatCode="0">
                  <c:v>19.600000000000001</c:v>
                </c:pt>
                <c:pt idx="36" formatCode="0">
                  <c:v>32.1</c:v>
                </c:pt>
              </c:numCache>
            </c:numRef>
          </c:val>
          <c:extLst>
            <c:ext xmlns:c16="http://schemas.microsoft.com/office/drawing/2014/chart" uri="{C3380CC4-5D6E-409C-BE32-E72D297353CC}">
              <c16:uniqueId val="{00000000-D35B-4A3C-A107-699F5E8AABD6}"/>
            </c:ext>
          </c:extLst>
        </c:ser>
        <c:ser>
          <c:idx val="3"/>
          <c:order val="1"/>
          <c:tx>
            <c:strRef>
              <c:f>'Grafiki + dati'!$S$106</c:f>
              <c:strCache>
                <c:ptCount val="1"/>
                <c:pt idx="0">
                  <c:v>Drīzāk nozīmīga</c:v>
                </c:pt>
              </c:strCache>
            </c:strRef>
          </c:tx>
          <c:spPr>
            <a:solidFill>
              <a:srgbClr val="BADAE8"/>
            </a:solidFill>
            <a:ln w="25400">
              <a:noFill/>
            </a:ln>
          </c:spPr>
          <c:invertIfNegative val="0"/>
          <c:dLbls>
            <c:dLbl>
              <c:idx val="12"/>
              <c:layout>
                <c:manualLayout>
                  <c:x val="8.938547486033465E-3"/>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D35B-4A3C-A107-699F5E8AABD6}"/>
                </c:ext>
              </c:extLst>
            </c:dLbl>
            <c:spPr>
              <a:noFill/>
              <a:ln>
                <a:noFill/>
              </a:ln>
              <a:effectLst/>
            </c:spPr>
            <c:txPr>
              <a:bodyPr wrap="square" lIns="38100" tIns="19050" rIns="38100" bIns="19050" anchor="ctr">
                <a:spAutoFit/>
              </a:bodyPr>
              <a:lstStyle/>
              <a:p>
                <a:pPr>
                  <a:defRPr sz="900"/>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'Grafiki + dati'!$P$107:$Q$143</c:f>
              <c:multiLvlStrCache>
                <c:ptCount val="37"/>
                <c:lvl>
                  <c:pt idx="0">
                    <c:v>Visi respondenti</c:v>
                  </c:pt>
                  <c:pt idx="2">
                    <c:v>Būvniecība un būvmateriālu ražošana</c:v>
                  </c:pt>
                  <c:pt idx="3">
                    <c:v>IKT</c:v>
                  </c:pt>
                  <c:pt idx="4">
                    <c:v>Kokrūpniecība</c:v>
                  </c:pt>
                  <c:pt idx="5">
                    <c:v>Pārtikas rūpniecība</c:v>
                  </c:pt>
                  <c:pt idx="6">
                    <c:v>Mašīnbūve un metālapstrāde</c:v>
                  </c:pt>
                  <c:pt idx="7">
                    <c:v>Transports un loģistika**</c:v>
                  </c:pt>
                  <c:pt idx="8">
                    <c:v>Apģērba un tekstila rūpniecība</c:v>
                  </c:pt>
                  <c:pt idx="9">
                    <c:v>Elektronika un elektrotehnika**</c:v>
                  </c:pt>
                  <c:pt idx="10">
                    <c:v>Kultūras un radošās nozares</c:v>
                  </c:pt>
                  <c:pt idx="11">
                    <c:v>Ķīmija un farmācija**</c:v>
                  </c:pt>
                  <c:pt idx="12">
                    <c:v>Cita joma</c:v>
                  </c:pt>
                  <c:pt idx="14">
                    <c:v>1-9 darbinieki</c:v>
                  </c:pt>
                  <c:pt idx="15">
                    <c:v>10-49 darbinieki</c:v>
                  </c:pt>
                  <c:pt idx="16">
                    <c:v>50-249 darbinieki</c:v>
                  </c:pt>
                  <c:pt idx="17">
                    <c:v>250 un vairāk darbinieku**</c:v>
                  </c:pt>
                  <c:pt idx="19">
                    <c:v>1. kvintile (zemākais eksporta apjoms)</c:v>
                  </c:pt>
                  <c:pt idx="20">
                    <c:v>2. kvintile</c:v>
                  </c:pt>
                  <c:pt idx="21">
                    <c:v>3. kvintile</c:v>
                  </c:pt>
                  <c:pt idx="22">
                    <c:v>4. kvintile</c:v>
                  </c:pt>
                  <c:pt idx="23">
                    <c:v>5. kvintile (augstākais eksporta apjoms)</c:v>
                  </c:pt>
                  <c:pt idx="25">
                    <c:v>1. kvintile (zemākais apgrozījums)</c:v>
                  </c:pt>
                  <c:pt idx="26">
                    <c:v>2. kvintile</c:v>
                  </c:pt>
                  <c:pt idx="27">
                    <c:v>3. kvintile</c:v>
                  </c:pt>
                  <c:pt idx="28">
                    <c:v>4. kvintile</c:v>
                  </c:pt>
                  <c:pt idx="29">
                    <c:v>5. kvintile (augstākais apgrozījums)</c:v>
                  </c:pt>
                  <c:pt idx="31">
                    <c:v> Rīga</c:v>
                  </c:pt>
                  <c:pt idx="32">
                    <c:v> Pierīga</c:v>
                  </c:pt>
                  <c:pt idx="33">
                    <c:v> Vidzeme</c:v>
                  </c:pt>
                  <c:pt idx="34">
                    <c:v> Kurzeme</c:v>
                  </c:pt>
                  <c:pt idx="35">
                    <c:v> Zemgale</c:v>
                  </c:pt>
                  <c:pt idx="36">
                    <c:v> Latgale**</c:v>
                  </c:pt>
                </c:lvl>
                <c:lvl>
                  <c:pt idx="1">
                    <c:v> </c:v>
                  </c:pt>
                  <c:pt idx="2">
                    <c:v>Darbības joma</c:v>
                  </c:pt>
                  <c:pt idx="13">
                    <c:v> </c:v>
                  </c:pt>
                  <c:pt idx="14">
                    <c:v> </c:v>
                  </c:pt>
                  <c:pt idx="18">
                    <c:v> </c:v>
                  </c:pt>
                  <c:pt idx="19">
                    <c:v>Eksporta apjoms 2022. gadā</c:v>
                  </c:pt>
                  <c:pt idx="24">
                    <c:v> </c:v>
                  </c:pt>
                  <c:pt idx="25">
                    <c:v> </c:v>
                  </c:pt>
                  <c:pt idx="30">
                    <c:v> </c:v>
                  </c:pt>
                  <c:pt idx="31">
                    <c:v>Reģions</c:v>
                  </c:pt>
                </c:lvl>
              </c:multiLvlStrCache>
            </c:multiLvlStrRef>
          </c:cat>
          <c:val>
            <c:numRef>
              <c:f>'Grafiki + dati'!$S$107:$S$143</c:f>
              <c:numCache>
                <c:formatCode>General</c:formatCode>
                <c:ptCount val="37"/>
                <c:pt idx="0" formatCode="0">
                  <c:v>34.4</c:v>
                </c:pt>
                <c:pt idx="2" formatCode="0">
                  <c:v>29.4</c:v>
                </c:pt>
                <c:pt idx="3" formatCode="0">
                  <c:v>42.4</c:v>
                </c:pt>
                <c:pt idx="4" formatCode="0">
                  <c:v>24.1</c:v>
                </c:pt>
                <c:pt idx="5" formatCode="0">
                  <c:v>46.2</c:v>
                </c:pt>
                <c:pt idx="6" formatCode="0">
                  <c:v>28.8</c:v>
                </c:pt>
                <c:pt idx="7" formatCode="0">
                  <c:v>29.6</c:v>
                </c:pt>
                <c:pt idx="8" formatCode="0">
                  <c:v>27.7</c:v>
                </c:pt>
                <c:pt idx="9" formatCode="0">
                  <c:v>34.4</c:v>
                </c:pt>
                <c:pt idx="10" formatCode="0">
                  <c:v>21.7</c:v>
                </c:pt>
                <c:pt idx="11" formatCode="0">
                  <c:v>35.700000000000003</c:v>
                </c:pt>
                <c:pt idx="12" formatCode="0">
                  <c:v>37.700000000000003</c:v>
                </c:pt>
                <c:pt idx="14" formatCode="0">
                  <c:v>36.5</c:v>
                </c:pt>
                <c:pt idx="15" formatCode="0">
                  <c:v>33.200000000000003</c:v>
                </c:pt>
                <c:pt idx="16" formatCode="0">
                  <c:v>31.3</c:v>
                </c:pt>
                <c:pt idx="17" formatCode="0">
                  <c:v>25</c:v>
                </c:pt>
                <c:pt idx="19" formatCode="0">
                  <c:v>43.2</c:v>
                </c:pt>
                <c:pt idx="20" formatCode="0">
                  <c:v>32.799999999999997</c:v>
                </c:pt>
                <c:pt idx="21" formatCode="0">
                  <c:v>39.1</c:v>
                </c:pt>
                <c:pt idx="22" formatCode="0">
                  <c:v>26.9</c:v>
                </c:pt>
                <c:pt idx="23" formatCode="0">
                  <c:v>31.6</c:v>
                </c:pt>
                <c:pt idx="25" formatCode="0">
                  <c:v>44.2</c:v>
                </c:pt>
                <c:pt idx="26" formatCode="0">
                  <c:v>37</c:v>
                </c:pt>
                <c:pt idx="27" formatCode="0">
                  <c:v>32.6</c:v>
                </c:pt>
                <c:pt idx="28" formatCode="0">
                  <c:v>32.299999999999997</c:v>
                </c:pt>
                <c:pt idx="29" formatCode="0">
                  <c:v>31.7</c:v>
                </c:pt>
                <c:pt idx="31" formatCode="0">
                  <c:v>34.700000000000003</c:v>
                </c:pt>
                <c:pt idx="32" formatCode="0">
                  <c:v>33.1</c:v>
                </c:pt>
                <c:pt idx="33" formatCode="0">
                  <c:v>32.700000000000003</c:v>
                </c:pt>
                <c:pt idx="34" formatCode="0">
                  <c:v>32.799999999999997</c:v>
                </c:pt>
                <c:pt idx="35" formatCode="0">
                  <c:v>41.2</c:v>
                </c:pt>
                <c:pt idx="36" formatCode="0">
                  <c:v>32.1</c:v>
                </c:pt>
              </c:numCache>
            </c:numRef>
          </c:val>
          <c:extLst>
            <c:ext xmlns:c16="http://schemas.microsoft.com/office/drawing/2014/chart" uri="{C3380CC4-5D6E-409C-BE32-E72D297353CC}">
              <c16:uniqueId val="{00000002-D35B-4A3C-A107-699F5E8AABD6}"/>
            </c:ext>
          </c:extLst>
        </c:ser>
        <c:ser>
          <c:idx val="4"/>
          <c:order val="2"/>
          <c:tx>
            <c:strRef>
              <c:f>'Grafiki + dati'!$V$106</c:f>
              <c:strCache>
                <c:ptCount val="1"/>
                <c:pt idx="0">
                  <c:v>Grūti pateikt</c:v>
                </c:pt>
              </c:strCache>
            </c:strRef>
          </c:tx>
          <c:spPr>
            <a:solidFill>
              <a:sysClr val="window" lastClr="FFFFFF">
                <a:lumMod val="75000"/>
              </a:sysClr>
            </a:solidFill>
          </c:spPr>
          <c:invertIfNegative val="0"/>
          <c:dLbls>
            <c:spPr>
              <a:noFill/>
              <a:ln>
                <a:noFill/>
              </a:ln>
              <a:effectLst/>
            </c:spPr>
            <c:txPr>
              <a:bodyPr wrap="square" lIns="38100" tIns="19050" rIns="38100" bIns="19050" anchor="ctr">
                <a:spAutoFit/>
              </a:bodyPr>
              <a:lstStyle/>
              <a:p>
                <a:pPr>
                  <a:defRPr sz="900"/>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'Grafiki + dati'!$P$107:$Q$143</c:f>
              <c:multiLvlStrCache>
                <c:ptCount val="37"/>
                <c:lvl>
                  <c:pt idx="0">
                    <c:v>Visi respondenti</c:v>
                  </c:pt>
                  <c:pt idx="2">
                    <c:v>Būvniecība un būvmateriālu ražošana</c:v>
                  </c:pt>
                  <c:pt idx="3">
                    <c:v>IKT</c:v>
                  </c:pt>
                  <c:pt idx="4">
                    <c:v>Kokrūpniecība</c:v>
                  </c:pt>
                  <c:pt idx="5">
                    <c:v>Pārtikas rūpniecība</c:v>
                  </c:pt>
                  <c:pt idx="6">
                    <c:v>Mašīnbūve un metālapstrāde</c:v>
                  </c:pt>
                  <c:pt idx="7">
                    <c:v>Transports un loģistika**</c:v>
                  </c:pt>
                  <c:pt idx="8">
                    <c:v>Apģērba un tekstila rūpniecība</c:v>
                  </c:pt>
                  <c:pt idx="9">
                    <c:v>Elektronika un elektrotehnika**</c:v>
                  </c:pt>
                  <c:pt idx="10">
                    <c:v>Kultūras un radošās nozares</c:v>
                  </c:pt>
                  <c:pt idx="11">
                    <c:v>Ķīmija un farmācija**</c:v>
                  </c:pt>
                  <c:pt idx="12">
                    <c:v>Cita joma</c:v>
                  </c:pt>
                  <c:pt idx="14">
                    <c:v>1-9 darbinieki</c:v>
                  </c:pt>
                  <c:pt idx="15">
                    <c:v>10-49 darbinieki</c:v>
                  </c:pt>
                  <c:pt idx="16">
                    <c:v>50-249 darbinieki</c:v>
                  </c:pt>
                  <c:pt idx="17">
                    <c:v>250 un vairāk darbinieku**</c:v>
                  </c:pt>
                  <c:pt idx="19">
                    <c:v>1. kvintile (zemākais eksporta apjoms)</c:v>
                  </c:pt>
                  <c:pt idx="20">
                    <c:v>2. kvintile</c:v>
                  </c:pt>
                  <c:pt idx="21">
                    <c:v>3. kvintile</c:v>
                  </c:pt>
                  <c:pt idx="22">
                    <c:v>4. kvintile</c:v>
                  </c:pt>
                  <c:pt idx="23">
                    <c:v>5. kvintile (augstākais eksporta apjoms)</c:v>
                  </c:pt>
                  <c:pt idx="25">
                    <c:v>1. kvintile (zemākais apgrozījums)</c:v>
                  </c:pt>
                  <c:pt idx="26">
                    <c:v>2. kvintile</c:v>
                  </c:pt>
                  <c:pt idx="27">
                    <c:v>3. kvintile</c:v>
                  </c:pt>
                  <c:pt idx="28">
                    <c:v>4. kvintile</c:v>
                  </c:pt>
                  <c:pt idx="29">
                    <c:v>5. kvintile (augstākais apgrozījums)</c:v>
                  </c:pt>
                  <c:pt idx="31">
                    <c:v> Rīga</c:v>
                  </c:pt>
                  <c:pt idx="32">
                    <c:v> Pierīga</c:v>
                  </c:pt>
                  <c:pt idx="33">
                    <c:v> Vidzeme</c:v>
                  </c:pt>
                  <c:pt idx="34">
                    <c:v> Kurzeme</c:v>
                  </c:pt>
                  <c:pt idx="35">
                    <c:v> Zemgale</c:v>
                  </c:pt>
                  <c:pt idx="36">
                    <c:v> Latgale**</c:v>
                  </c:pt>
                </c:lvl>
                <c:lvl>
                  <c:pt idx="1">
                    <c:v> </c:v>
                  </c:pt>
                  <c:pt idx="2">
                    <c:v>Darbības joma</c:v>
                  </c:pt>
                  <c:pt idx="13">
                    <c:v> </c:v>
                  </c:pt>
                  <c:pt idx="14">
                    <c:v> </c:v>
                  </c:pt>
                  <c:pt idx="18">
                    <c:v> </c:v>
                  </c:pt>
                  <c:pt idx="19">
                    <c:v>Eksporta apjoms 2022. gadā</c:v>
                  </c:pt>
                  <c:pt idx="24">
                    <c:v> </c:v>
                  </c:pt>
                  <c:pt idx="25">
                    <c:v> </c:v>
                  </c:pt>
                  <c:pt idx="30">
                    <c:v> </c:v>
                  </c:pt>
                  <c:pt idx="31">
                    <c:v>Reģions</c:v>
                  </c:pt>
                </c:lvl>
              </c:multiLvlStrCache>
            </c:multiLvlStrRef>
          </c:cat>
          <c:val>
            <c:numRef>
              <c:f>'Grafiki + dati'!$V$107:$V$143</c:f>
              <c:numCache>
                <c:formatCode>General</c:formatCode>
                <c:ptCount val="37"/>
                <c:pt idx="0" formatCode="0">
                  <c:v>7.7</c:v>
                </c:pt>
                <c:pt idx="2" formatCode="0">
                  <c:v>8.8000000000000007</c:v>
                </c:pt>
                <c:pt idx="3" formatCode="0">
                  <c:v>3.3</c:v>
                </c:pt>
                <c:pt idx="4" formatCode="0">
                  <c:v>7.4</c:v>
                </c:pt>
                <c:pt idx="5" formatCode="0">
                  <c:v>7.7</c:v>
                </c:pt>
                <c:pt idx="6" formatCode="0">
                  <c:v>9.1</c:v>
                </c:pt>
                <c:pt idx="7" formatCode="0">
                  <c:v>7.4</c:v>
                </c:pt>
                <c:pt idx="8" formatCode="0">
                  <c:v>12.8</c:v>
                </c:pt>
                <c:pt idx="10" formatCode="0">
                  <c:v>6.5</c:v>
                </c:pt>
                <c:pt idx="11" formatCode="0">
                  <c:v>17.899999999999999</c:v>
                </c:pt>
                <c:pt idx="12" formatCode="0">
                  <c:v>7.9</c:v>
                </c:pt>
                <c:pt idx="14" formatCode="0">
                  <c:v>8.6</c:v>
                </c:pt>
                <c:pt idx="15" formatCode="0">
                  <c:v>6.3</c:v>
                </c:pt>
                <c:pt idx="16" formatCode="0">
                  <c:v>7</c:v>
                </c:pt>
                <c:pt idx="17" formatCode="0">
                  <c:v>25</c:v>
                </c:pt>
                <c:pt idx="19" formatCode="0">
                  <c:v>11.9</c:v>
                </c:pt>
                <c:pt idx="20" formatCode="0">
                  <c:v>3.4</c:v>
                </c:pt>
                <c:pt idx="21" formatCode="0">
                  <c:v>5.2</c:v>
                </c:pt>
                <c:pt idx="22" formatCode="0">
                  <c:v>10.1</c:v>
                </c:pt>
                <c:pt idx="23" formatCode="0">
                  <c:v>7</c:v>
                </c:pt>
                <c:pt idx="25" formatCode="0">
                  <c:v>10</c:v>
                </c:pt>
                <c:pt idx="26" formatCode="0">
                  <c:v>6.3</c:v>
                </c:pt>
                <c:pt idx="27" formatCode="0">
                  <c:v>6.2</c:v>
                </c:pt>
                <c:pt idx="28" formatCode="0">
                  <c:v>4.7</c:v>
                </c:pt>
                <c:pt idx="29" formatCode="0">
                  <c:v>8.9</c:v>
                </c:pt>
                <c:pt idx="31" formatCode="0">
                  <c:v>7</c:v>
                </c:pt>
                <c:pt idx="32" formatCode="0">
                  <c:v>10.199999999999999</c:v>
                </c:pt>
                <c:pt idx="33" formatCode="0">
                  <c:v>4.0999999999999996</c:v>
                </c:pt>
                <c:pt idx="34" formatCode="0">
                  <c:v>13.1</c:v>
                </c:pt>
                <c:pt idx="35" formatCode="0">
                  <c:v>3.9</c:v>
                </c:pt>
                <c:pt idx="36" formatCode="0">
                  <c:v>3.6</c:v>
                </c:pt>
              </c:numCache>
            </c:numRef>
          </c:val>
          <c:extLst>
            <c:ext xmlns:c16="http://schemas.microsoft.com/office/drawing/2014/chart" uri="{C3380CC4-5D6E-409C-BE32-E72D297353CC}">
              <c16:uniqueId val="{00000003-D35B-4A3C-A107-699F5E8AABD6}"/>
            </c:ext>
          </c:extLst>
        </c:ser>
        <c:ser>
          <c:idx val="1"/>
          <c:order val="3"/>
          <c:tx>
            <c:strRef>
              <c:f>'Grafiki + dati'!$T$106</c:f>
              <c:strCache>
                <c:ptCount val="1"/>
                <c:pt idx="0">
                  <c:v>Drīzāk nav nozīmīga</c:v>
                </c:pt>
              </c:strCache>
            </c:strRef>
          </c:tx>
          <c:spPr>
            <a:solidFill>
              <a:srgbClr val="F29C9C"/>
            </a:solidFill>
            <a:ln w="25400">
              <a:noFill/>
            </a:ln>
          </c:spPr>
          <c:invertIfNegative val="0"/>
          <c:dLbls>
            <c:spPr>
              <a:noFill/>
              <a:ln w="25400">
                <a:noFill/>
              </a:ln>
            </c:spPr>
            <c:txPr>
              <a:bodyPr wrap="square" lIns="38100" tIns="19050" rIns="38100" bIns="19050" anchor="ctr">
                <a:spAutoFit/>
              </a:bodyPr>
              <a:lstStyle/>
              <a:p>
                <a:pPr>
                  <a:defRPr sz="900" b="0" i="0" u="none" strike="noStrike" baseline="0">
                    <a:solidFill>
                      <a:schemeClr val="tx1"/>
                    </a:solidFill>
                    <a:latin typeface="Arial"/>
                    <a:ea typeface="Arial"/>
                    <a:cs typeface="Arial"/>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'Grafiki + dati'!$P$107:$Q$143</c:f>
              <c:multiLvlStrCache>
                <c:ptCount val="37"/>
                <c:lvl>
                  <c:pt idx="0">
                    <c:v>Visi respondenti</c:v>
                  </c:pt>
                  <c:pt idx="2">
                    <c:v>Būvniecība un būvmateriālu ražošana</c:v>
                  </c:pt>
                  <c:pt idx="3">
                    <c:v>IKT</c:v>
                  </c:pt>
                  <c:pt idx="4">
                    <c:v>Kokrūpniecība</c:v>
                  </c:pt>
                  <c:pt idx="5">
                    <c:v>Pārtikas rūpniecība</c:v>
                  </c:pt>
                  <c:pt idx="6">
                    <c:v>Mašīnbūve un metālapstrāde</c:v>
                  </c:pt>
                  <c:pt idx="7">
                    <c:v>Transports un loģistika**</c:v>
                  </c:pt>
                  <c:pt idx="8">
                    <c:v>Apģērba un tekstila rūpniecība</c:v>
                  </c:pt>
                  <c:pt idx="9">
                    <c:v>Elektronika un elektrotehnika**</c:v>
                  </c:pt>
                  <c:pt idx="10">
                    <c:v>Kultūras un radošās nozares</c:v>
                  </c:pt>
                  <c:pt idx="11">
                    <c:v>Ķīmija un farmācija**</c:v>
                  </c:pt>
                  <c:pt idx="12">
                    <c:v>Cita joma</c:v>
                  </c:pt>
                  <c:pt idx="14">
                    <c:v>1-9 darbinieki</c:v>
                  </c:pt>
                  <c:pt idx="15">
                    <c:v>10-49 darbinieki</c:v>
                  </c:pt>
                  <c:pt idx="16">
                    <c:v>50-249 darbinieki</c:v>
                  </c:pt>
                  <c:pt idx="17">
                    <c:v>250 un vairāk darbinieku**</c:v>
                  </c:pt>
                  <c:pt idx="19">
                    <c:v>1. kvintile (zemākais eksporta apjoms)</c:v>
                  </c:pt>
                  <c:pt idx="20">
                    <c:v>2. kvintile</c:v>
                  </c:pt>
                  <c:pt idx="21">
                    <c:v>3. kvintile</c:v>
                  </c:pt>
                  <c:pt idx="22">
                    <c:v>4. kvintile</c:v>
                  </c:pt>
                  <c:pt idx="23">
                    <c:v>5. kvintile (augstākais eksporta apjoms)</c:v>
                  </c:pt>
                  <c:pt idx="25">
                    <c:v>1. kvintile (zemākais apgrozījums)</c:v>
                  </c:pt>
                  <c:pt idx="26">
                    <c:v>2. kvintile</c:v>
                  </c:pt>
                  <c:pt idx="27">
                    <c:v>3. kvintile</c:v>
                  </c:pt>
                  <c:pt idx="28">
                    <c:v>4. kvintile</c:v>
                  </c:pt>
                  <c:pt idx="29">
                    <c:v>5. kvintile (augstākais apgrozījums)</c:v>
                  </c:pt>
                  <c:pt idx="31">
                    <c:v> Rīga</c:v>
                  </c:pt>
                  <c:pt idx="32">
                    <c:v> Pierīga</c:v>
                  </c:pt>
                  <c:pt idx="33">
                    <c:v> Vidzeme</c:v>
                  </c:pt>
                  <c:pt idx="34">
                    <c:v> Kurzeme</c:v>
                  </c:pt>
                  <c:pt idx="35">
                    <c:v> Zemgale</c:v>
                  </c:pt>
                  <c:pt idx="36">
                    <c:v> Latgale**</c:v>
                  </c:pt>
                </c:lvl>
                <c:lvl>
                  <c:pt idx="1">
                    <c:v> </c:v>
                  </c:pt>
                  <c:pt idx="2">
                    <c:v>Darbības joma</c:v>
                  </c:pt>
                  <c:pt idx="13">
                    <c:v> </c:v>
                  </c:pt>
                  <c:pt idx="14">
                    <c:v> </c:v>
                  </c:pt>
                  <c:pt idx="18">
                    <c:v> </c:v>
                  </c:pt>
                  <c:pt idx="19">
                    <c:v>Eksporta apjoms 2022. gadā</c:v>
                  </c:pt>
                  <c:pt idx="24">
                    <c:v> </c:v>
                  </c:pt>
                  <c:pt idx="25">
                    <c:v> </c:v>
                  </c:pt>
                  <c:pt idx="30">
                    <c:v> </c:v>
                  </c:pt>
                  <c:pt idx="31">
                    <c:v>Reģions</c:v>
                  </c:pt>
                </c:lvl>
              </c:multiLvlStrCache>
            </c:multiLvlStrRef>
          </c:cat>
          <c:val>
            <c:numRef>
              <c:f>'Grafiki + dati'!$T$107:$T$143</c:f>
              <c:numCache>
                <c:formatCode>General</c:formatCode>
                <c:ptCount val="37"/>
                <c:pt idx="0" formatCode="0">
                  <c:v>22.1</c:v>
                </c:pt>
                <c:pt idx="2" formatCode="0">
                  <c:v>25</c:v>
                </c:pt>
                <c:pt idx="3" formatCode="0">
                  <c:v>25</c:v>
                </c:pt>
                <c:pt idx="4" formatCode="0">
                  <c:v>38.9</c:v>
                </c:pt>
                <c:pt idx="5" formatCode="0">
                  <c:v>15.4</c:v>
                </c:pt>
                <c:pt idx="6" formatCode="0">
                  <c:v>28.8</c:v>
                </c:pt>
                <c:pt idx="7" formatCode="0">
                  <c:v>22.2</c:v>
                </c:pt>
                <c:pt idx="8" formatCode="0">
                  <c:v>23.4</c:v>
                </c:pt>
                <c:pt idx="9" formatCode="0">
                  <c:v>6.3</c:v>
                </c:pt>
                <c:pt idx="10" formatCode="0">
                  <c:v>15.2</c:v>
                </c:pt>
                <c:pt idx="11" formatCode="0">
                  <c:v>10.7</c:v>
                </c:pt>
                <c:pt idx="12" formatCode="0">
                  <c:v>20.9</c:v>
                </c:pt>
                <c:pt idx="14" formatCode="0">
                  <c:v>15.9</c:v>
                </c:pt>
                <c:pt idx="15" formatCode="0">
                  <c:v>30.7</c:v>
                </c:pt>
                <c:pt idx="16" formatCode="0">
                  <c:v>23.4</c:v>
                </c:pt>
                <c:pt idx="17" formatCode="0">
                  <c:v>25</c:v>
                </c:pt>
                <c:pt idx="19" formatCode="0">
                  <c:v>16.100000000000001</c:v>
                </c:pt>
                <c:pt idx="20" formatCode="0">
                  <c:v>24.1</c:v>
                </c:pt>
                <c:pt idx="21" formatCode="0">
                  <c:v>22.6</c:v>
                </c:pt>
                <c:pt idx="22" formatCode="0">
                  <c:v>27.7</c:v>
                </c:pt>
                <c:pt idx="23" formatCode="0">
                  <c:v>27.2</c:v>
                </c:pt>
                <c:pt idx="25" formatCode="0">
                  <c:v>16.7</c:v>
                </c:pt>
                <c:pt idx="26" formatCode="0">
                  <c:v>19.7</c:v>
                </c:pt>
                <c:pt idx="27" formatCode="0">
                  <c:v>24</c:v>
                </c:pt>
                <c:pt idx="28" formatCode="0">
                  <c:v>30.7</c:v>
                </c:pt>
                <c:pt idx="29" formatCode="0">
                  <c:v>26.8</c:v>
                </c:pt>
                <c:pt idx="31" formatCode="0">
                  <c:v>20.6</c:v>
                </c:pt>
                <c:pt idx="32" formatCode="0">
                  <c:v>27.4</c:v>
                </c:pt>
                <c:pt idx="33" formatCode="0">
                  <c:v>20.399999999999999</c:v>
                </c:pt>
                <c:pt idx="34" formatCode="0">
                  <c:v>16.399999999999999</c:v>
                </c:pt>
                <c:pt idx="35" formatCode="0">
                  <c:v>29.4</c:v>
                </c:pt>
                <c:pt idx="36" formatCode="0">
                  <c:v>14.3</c:v>
                </c:pt>
              </c:numCache>
            </c:numRef>
          </c:val>
          <c:extLst>
            <c:ext xmlns:c16="http://schemas.microsoft.com/office/drawing/2014/chart" uri="{C3380CC4-5D6E-409C-BE32-E72D297353CC}">
              <c16:uniqueId val="{00000004-D35B-4A3C-A107-699F5E8AABD6}"/>
            </c:ext>
          </c:extLst>
        </c:ser>
        <c:ser>
          <c:idx val="2"/>
          <c:order val="4"/>
          <c:tx>
            <c:strRef>
              <c:f>'Grafiki + dati'!$U$106</c:f>
              <c:strCache>
                <c:ptCount val="1"/>
                <c:pt idx="0">
                  <c:v>Nemaz nav nozīmīga</c:v>
                </c:pt>
              </c:strCache>
            </c:strRef>
          </c:tx>
          <c:spPr>
            <a:solidFill>
              <a:srgbClr val="A21616"/>
            </a:solidFill>
          </c:spPr>
          <c:invertIfNegative val="0"/>
          <c:dLbls>
            <c:spPr>
              <a:noFill/>
              <a:ln>
                <a:noFill/>
              </a:ln>
              <a:effectLst/>
            </c:spPr>
            <c:txPr>
              <a:bodyPr wrap="square" lIns="38100" tIns="19050" rIns="38100" bIns="19050" anchor="ctr">
                <a:spAutoFit/>
              </a:bodyPr>
              <a:lstStyle/>
              <a:p>
                <a:pPr>
                  <a:defRPr sz="900">
                    <a:solidFill>
                      <a:schemeClr val="bg1"/>
                    </a:solidFill>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'Grafiki + dati'!$P$107:$Q$143</c:f>
              <c:multiLvlStrCache>
                <c:ptCount val="37"/>
                <c:lvl>
                  <c:pt idx="0">
                    <c:v>Visi respondenti</c:v>
                  </c:pt>
                  <c:pt idx="2">
                    <c:v>Būvniecība un būvmateriālu ražošana</c:v>
                  </c:pt>
                  <c:pt idx="3">
                    <c:v>IKT</c:v>
                  </c:pt>
                  <c:pt idx="4">
                    <c:v>Kokrūpniecība</c:v>
                  </c:pt>
                  <c:pt idx="5">
                    <c:v>Pārtikas rūpniecība</c:v>
                  </c:pt>
                  <c:pt idx="6">
                    <c:v>Mašīnbūve un metālapstrāde</c:v>
                  </c:pt>
                  <c:pt idx="7">
                    <c:v>Transports un loģistika**</c:v>
                  </c:pt>
                  <c:pt idx="8">
                    <c:v>Apģērba un tekstila rūpniecība</c:v>
                  </c:pt>
                  <c:pt idx="9">
                    <c:v>Elektronika un elektrotehnika**</c:v>
                  </c:pt>
                  <c:pt idx="10">
                    <c:v>Kultūras un radošās nozares</c:v>
                  </c:pt>
                  <c:pt idx="11">
                    <c:v>Ķīmija un farmācija**</c:v>
                  </c:pt>
                  <c:pt idx="12">
                    <c:v>Cita joma</c:v>
                  </c:pt>
                  <c:pt idx="14">
                    <c:v>1-9 darbinieki</c:v>
                  </c:pt>
                  <c:pt idx="15">
                    <c:v>10-49 darbinieki</c:v>
                  </c:pt>
                  <c:pt idx="16">
                    <c:v>50-249 darbinieki</c:v>
                  </c:pt>
                  <c:pt idx="17">
                    <c:v>250 un vairāk darbinieku**</c:v>
                  </c:pt>
                  <c:pt idx="19">
                    <c:v>1. kvintile (zemākais eksporta apjoms)</c:v>
                  </c:pt>
                  <c:pt idx="20">
                    <c:v>2. kvintile</c:v>
                  </c:pt>
                  <c:pt idx="21">
                    <c:v>3. kvintile</c:v>
                  </c:pt>
                  <c:pt idx="22">
                    <c:v>4. kvintile</c:v>
                  </c:pt>
                  <c:pt idx="23">
                    <c:v>5. kvintile (augstākais eksporta apjoms)</c:v>
                  </c:pt>
                  <c:pt idx="25">
                    <c:v>1. kvintile (zemākais apgrozījums)</c:v>
                  </c:pt>
                  <c:pt idx="26">
                    <c:v>2. kvintile</c:v>
                  </c:pt>
                  <c:pt idx="27">
                    <c:v>3. kvintile</c:v>
                  </c:pt>
                  <c:pt idx="28">
                    <c:v>4. kvintile</c:v>
                  </c:pt>
                  <c:pt idx="29">
                    <c:v>5. kvintile (augstākais apgrozījums)</c:v>
                  </c:pt>
                  <c:pt idx="31">
                    <c:v> Rīga</c:v>
                  </c:pt>
                  <c:pt idx="32">
                    <c:v> Pierīga</c:v>
                  </c:pt>
                  <c:pt idx="33">
                    <c:v> Vidzeme</c:v>
                  </c:pt>
                  <c:pt idx="34">
                    <c:v> Kurzeme</c:v>
                  </c:pt>
                  <c:pt idx="35">
                    <c:v> Zemgale</c:v>
                  </c:pt>
                  <c:pt idx="36">
                    <c:v> Latgale**</c:v>
                  </c:pt>
                </c:lvl>
                <c:lvl>
                  <c:pt idx="1">
                    <c:v> </c:v>
                  </c:pt>
                  <c:pt idx="2">
                    <c:v>Darbības joma</c:v>
                  </c:pt>
                  <c:pt idx="13">
                    <c:v> </c:v>
                  </c:pt>
                  <c:pt idx="14">
                    <c:v> </c:v>
                  </c:pt>
                  <c:pt idx="18">
                    <c:v> </c:v>
                  </c:pt>
                  <c:pt idx="19">
                    <c:v>Eksporta apjoms 2022. gadā</c:v>
                  </c:pt>
                  <c:pt idx="24">
                    <c:v> </c:v>
                  </c:pt>
                  <c:pt idx="25">
                    <c:v> </c:v>
                  </c:pt>
                  <c:pt idx="30">
                    <c:v> </c:v>
                  </c:pt>
                  <c:pt idx="31">
                    <c:v>Reģions</c:v>
                  </c:pt>
                </c:lvl>
              </c:multiLvlStrCache>
            </c:multiLvlStrRef>
          </c:cat>
          <c:val>
            <c:numRef>
              <c:f>'Grafiki + dati'!$U$107:$U$143</c:f>
              <c:numCache>
                <c:formatCode>General</c:formatCode>
                <c:ptCount val="37"/>
                <c:pt idx="0" formatCode="0">
                  <c:v>6.9</c:v>
                </c:pt>
                <c:pt idx="2" formatCode="0">
                  <c:v>5.9</c:v>
                </c:pt>
                <c:pt idx="3" formatCode="0">
                  <c:v>2.2000000000000002</c:v>
                </c:pt>
                <c:pt idx="4" formatCode="0">
                  <c:v>13</c:v>
                </c:pt>
                <c:pt idx="5" formatCode="0">
                  <c:v>7.7</c:v>
                </c:pt>
                <c:pt idx="6" formatCode="0">
                  <c:v>6.1</c:v>
                </c:pt>
                <c:pt idx="7" formatCode="0">
                  <c:v>7.4</c:v>
                </c:pt>
                <c:pt idx="8" formatCode="0">
                  <c:v>8.5</c:v>
                </c:pt>
                <c:pt idx="9" formatCode="0">
                  <c:v>9.4</c:v>
                </c:pt>
                <c:pt idx="10" formatCode="0">
                  <c:v>2.2000000000000002</c:v>
                </c:pt>
                <c:pt idx="11" formatCode="0">
                  <c:v>10.7</c:v>
                </c:pt>
                <c:pt idx="12" formatCode="0">
                  <c:v>7.3</c:v>
                </c:pt>
                <c:pt idx="14" formatCode="0">
                  <c:v>6.4</c:v>
                </c:pt>
                <c:pt idx="15" formatCode="0">
                  <c:v>6.3</c:v>
                </c:pt>
                <c:pt idx="16" formatCode="0">
                  <c:v>9.4</c:v>
                </c:pt>
                <c:pt idx="19" formatCode="0">
                  <c:v>4.2</c:v>
                </c:pt>
                <c:pt idx="20" formatCode="0">
                  <c:v>4.3</c:v>
                </c:pt>
                <c:pt idx="21" formatCode="0">
                  <c:v>6.1</c:v>
                </c:pt>
                <c:pt idx="22" formatCode="0">
                  <c:v>11.8</c:v>
                </c:pt>
                <c:pt idx="23" formatCode="0">
                  <c:v>10.5</c:v>
                </c:pt>
                <c:pt idx="25" formatCode="0">
                  <c:v>5</c:v>
                </c:pt>
                <c:pt idx="26" formatCode="0">
                  <c:v>3.1</c:v>
                </c:pt>
                <c:pt idx="27" formatCode="0">
                  <c:v>9.3000000000000007</c:v>
                </c:pt>
                <c:pt idx="28" formatCode="0">
                  <c:v>10.199999999999999</c:v>
                </c:pt>
                <c:pt idx="29" formatCode="0">
                  <c:v>8.1</c:v>
                </c:pt>
                <c:pt idx="31" formatCode="0">
                  <c:v>5.5</c:v>
                </c:pt>
                <c:pt idx="32" formatCode="0">
                  <c:v>7.6</c:v>
                </c:pt>
                <c:pt idx="33" formatCode="0">
                  <c:v>10.199999999999999</c:v>
                </c:pt>
                <c:pt idx="34" formatCode="0">
                  <c:v>6.6</c:v>
                </c:pt>
                <c:pt idx="35" formatCode="0">
                  <c:v>5.9</c:v>
                </c:pt>
                <c:pt idx="36" formatCode="0">
                  <c:v>17.899999999999999</c:v>
                </c:pt>
              </c:numCache>
            </c:numRef>
          </c:val>
          <c:extLst>
            <c:ext xmlns:c16="http://schemas.microsoft.com/office/drawing/2014/chart" uri="{C3380CC4-5D6E-409C-BE32-E72D297353CC}">
              <c16:uniqueId val="{00000005-D35B-4A3C-A107-699F5E8AABD6}"/>
            </c:ext>
          </c:extLst>
        </c:ser>
        <c:dLbls>
          <c:showLegendKey val="0"/>
          <c:showVal val="0"/>
          <c:showCatName val="0"/>
          <c:showSerName val="0"/>
          <c:showPercent val="0"/>
          <c:showBubbleSize val="0"/>
        </c:dLbls>
        <c:gapWidth val="30"/>
        <c:overlap val="100"/>
        <c:axId val="590045472"/>
        <c:axId val="1"/>
      </c:barChart>
      <c:catAx>
        <c:axId val="590045472"/>
        <c:scaling>
          <c:orientation val="maxMin"/>
        </c:scaling>
        <c:delete val="0"/>
        <c:axPos val="l"/>
        <c:numFmt formatCode="General" sourceLinked="1"/>
        <c:majorTickMark val="none"/>
        <c:minorTickMark val="none"/>
        <c:tickLblPos val="nextTo"/>
        <c:spPr>
          <a:ln w="3175">
            <a:solidFill>
              <a:srgbClr val="000000"/>
            </a:solidFill>
            <a:prstDash val="solid"/>
          </a:ln>
        </c:spPr>
        <c:txPr>
          <a:bodyPr rot="0" vert="horz"/>
          <a:lstStyle/>
          <a:p>
            <a:pPr>
              <a:defRPr sz="900" b="0" i="0" u="none" strike="noStrike" baseline="0">
                <a:solidFill>
                  <a:srgbClr val="000000"/>
                </a:solidFill>
                <a:latin typeface="Arial"/>
                <a:ea typeface="Arial"/>
                <a:cs typeface="Arial"/>
              </a:defRPr>
            </a:pPr>
            <a:endParaRPr lang="lv-LV"/>
          </a:p>
        </c:txPr>
        <c:crossAx val="1"/>
        <c:crosses val="autoZero"/>
        <c:auto val="1"/>
        <c:lblAlgn val="ctr"/>
        <c:lblOffset val="100"/>
        <c:tickLblSkip val="1"/>
        <c:tickMarkSkip val="1"/>
        <c:noMultiLvlLbl val="0"/>
      </c:catAx>
      <c:valAx>
        <c:axId val="1"/>
        <c:scaling>
          <c:orientation val="minMax"/>
          <c:max val="100"/>
        </c:scaling>
        <c:delete val="0"/>
        <c:axPos val="b"/>
        <c:title>
          <c:tx>
            <c:rich>
              <a:bodyPr/>
              <a:lstStyle/>
              <a:p>
                <a:pPr>
                  <a:defRPr sz="800" b="0" i="0" u="none" strike="noStrike" baseline="0">
                    <a:solidFill>
                      <a:srgbClr val="000000"/>
                    </a:solidFill>
                    <a:latin typeface="Arial"/>
                    <a:ea typeface="Arial"/>
                    <a:cs typeface="Arial"/>
                  </a:defRPr>
                </a:pPr>
                <a:r>
                  <a:rPr lang="lv-LV"/>
                  <a:t>%</a:t>
                </a:r>
              </a:p>
            </c:rich>
          </c:tx>
          <c:layout>
            <c:manualLayout>
              <c:xMode val="edge"/>
              <c:yMode val="edge"/>
              <c:x val="0.90107398786006188"/>
              <c:y val="0.94031158605250986"/>
            </c:manualLayout>
          </c:layout>
          <c:overlay val="0"/>
          <c:spPr>
            <a:solidFill>
              <a:srgbClr val="FFFFFF"/>
            </a:solidFill>
            <a:ln w="3175">
              <a:solidFill>
                <a:srgbClr val="000000"/>
              </a:solidFill>
              <a:prstDash val="solid"/>
            </a:ln>
            <a:effectLst>
              <a:outerShdw dist="35921" dir="2700000" algn="br">
                <a:srgbClr val="000000"/>
              </a:outerShdw>
            </a:effectLst>
          </c:spPr>
        </c:title>
        <c:numFmt formatCode="0" sourceLinked="0"/>
        <c:majorTickMark val="out"/>
        <c:minorTickMark val="none"/>
        <c:tickLblPos val="nextTo"/>
        <c:spPr>
          <a:ln w="3175">
            <a:solidFill>
              <a:srgbClr val="000000"/>
            </a:solidFill>
            <a:prstDash val="solid"/>
          </a:ln>
        </c:spPr>
        <c:txPr>
          <a:bodyPr rot="0" vert="horz"/>
          <a:lstStyle/>
          <a:p>
            <a:pPr>
              <a:defRPr sz="900" b="0" i="0" u="none" strike="noStrike" baseline="0">
                <a:solidFill>
                  <a:srgbClr val="000000"/>
                </a:solidFill>
                <a:latin typeface="Arial"/>
                <a:ea typeface="Arial"/>
                <a:cs typeface="Arial"/>
              </a:defRPr>
            </a:pPr>
            <a:endParaRPr lang="lv-LV"/>
          </a:p>
        </c:txPr>
        <c:crossAx val="590045472"/>
        <c:crosses val="max"/>
        <c:crossBetween val="between"/>
        <c:majorUnit val="20"/>
      </c:valAx>
      <c:spPr>
        <a:noFill/>
        <a:ln w="25400">
          <a:noFill/>
        </a:ln>
      </c:spPr>
    </c:plotArea>
    <c:legend>
      <c:legendPos val="t"/>
      <c:layout>
        <c:manualLayout>
          <c:xMode val="edge"/>
          <c:yMode val="edge"/>
          <c:x val="0.30451287826412804"/>
          <c:y val="7.836669240984534E-2"/>
          <c:w val="0.67530560243477256"/>
          <c:h val="3.5681269707058427E-2"/>
        </c:manualLayout>
      </c:layout>
      <c:overlay val="0"/>
      <c:spPr>
        <a:solidFill>
          <a:srgbClr val="FFFFFF"/>
        </a:solidFill>
        <a:ln w="3175">
          <a:solidFill>
            <a:srgbClr val="969696"/>
          </a:solidFill>
          <a:prstDash val="solid"/>
        </a:ln>
      </c:spPr>
      <c:txPr>
        <a:bodyPr/>
        <a:lstStyle/>
        <a:p>
          <a:pPr>
            <a:defRPr sz="900" b="0" i="0" u="none" strike="noStrike" baseline="0">
              <a:solidFill>
                <a:srgbClr val="000000"/>
              </a:solidFill>
              <a:latin typeface="Arial" panose="020B0604020202020204" pitchFamily="34" charset="0"/>
              <a:ea typeface="Arial Narrow"/>
              <a:cs typeface="Arial" panose="020B0604020202020204" pitchFamily="34" charset="0"/>
            </a:defRPr>
          </a:pPr>
          <a:endParaRPr lang="lv-LV"/>
        </a:p>
      </c:txPr>
    </c:legend>
    <c:plotVisOnly val="1"/>
    <c:dispBlanksAs val="gap"/>
    <c:showDLblsOverMax val="0"/>
  </c:chart>
  <c:spPr>
    <a:noFill/>
    <a:ln w="6350">
      <a:noFill/>
    </a:ln>
  </c:spPr>
  <c:txPr>
    <a:bodyPr/>
    <a:lstStyle/>
    <a:p>
      <a:pPr>
        <a:defRPr sz="950" b="0" i="0" u="none" strike="noStrike" baseline="0">
          <a:solidFill>
            <a:srgbClr val="000000"/>
          </a:solidFill>
          <a:latin typeface="Arial"/>
          <a:ea typeface="Arial"/>
          <a:cs typeface="Arial"/>
        </a:defRPr>
      </a:pPr>
      <a:endParaRPr lang="lv-LV"/>
    </a:p>
  </c:txPr>
  <c:externalData r:id="rId2">
    <c:autoUpdate val="0"/>
  </c:externalData>
  <c:userShapes r:id="rId3"/>
</c:chartSpace>
</file>

<file path=ppt/charts/chart2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6655041780087673"/>
          <c:y val="0.11203983420661993"/>
          <c:w val="0.67217574538963543"/>
          <c:h val="0.88247797820484197"/>
        </c:manualLayout>
      </c:layout>
      <c:barChart>
        <c:barDir val="bar"/>
        <c:grouping val="clustered"/>
        <c:varyColors val="0"/>
        <c:ser>
          <c:idx val="0"/>
          <c:order val="0"/>
          <c:spPr>
            <a:solidFill>
              <a:srgbClr val="00B0F0"/>
            </a:solidFill>
            <a:ln w="25400">
              <a:noFill/>
            </a:ln>
          </c:spPr>
          <c:invertIfNegative val="0"/>
          <c:dPt>
            <c:idx val="2"/>
            <c:invertIfNegative val="0"/>
            <c:bubble3D val="0"/>
            <c:extLst>
              <c:ext xmlns:c16="http://schemas.microsoft.com/office/drawing/2014/chart" uri="{C3380CC4-5D6E-409C-BE32-E72D297353CC}">
                <c16:uniqueId val="{00000000-2B1B-4E16-909F-F31FC8535B1C}"/>
              </c:ext>
            </c:extLst>
          </c:dPt>
          <c:dPt>
            <c:idx val="3"/>
            <c:invertIfNegative val="0"/>
            <c:bubble3D val="0"/>
            <c:extLst>
              <c:ext xmlns:c16="http://schemas.microsoft.com/office/drawing/2014/chart" uri="{C3380CC4-5D6E-409C-BE32-E72D297353CC}">
                <c16:uniqueId val="{00000001-2B1B-4E16-909F-F31FC8535B1C}"/>
              </c:ext>
            </c:extLst>
          </c:dPt>
          <c:dPt>
            <c:idx val="4"/>
            <c:invertIfNegative val="0"/>
            <c:bubble3D val="0"/>
            <c:spPr>
              <a:solidFill>
                <a:srgbClr val="FF6B5B"/>
              </a:solidFill>
              <a:ln w="25400">
                <a:noFill/>
              </a:ln>
            </c:spPr>
            <c:extLst>
              <c:ext xmlns:c16="http://schemas.microsoft.com/office/drawing/2014/chart" uri="{C3380CC4-5D6E-409C-BE32-E72D297353CC}">
                <c16:uniqueId val="{00000003-2B1B-4E16-909F-F31FC8535B1C}"/>
              </c:ext>
            </c:extLst>
          </c:dPt>
          <c:dPt>
            <c:idx val="6"/>
            <c:invertIfNegative val="0"/>
            <c:bubble3D val="0"/>
            <c:extLst>
              <c:ext xmlns:c16="http://schemas.microsoft.com/office/drawing/2014/chart" uri="{C3380CC4-5D6E-409C-BE32-E72D297353CC}">
                <c16:uniqueId val="{00000004-2B1B-4E16-909F-F31FC8535B1C}"/>
              </c:ext>
            </c:extLst>
          </c:dPt>
          <c:dPt>
            <c:idx val="8"/>
            <c:invertIfNegative val="0"/>
            <c:bubble3D val="0"/>
            <c:extLst>
              <c:ext xmlns:c16="http://schemas.microsoft.com/office/drawing/2014/chart" uri="{C3380CC4-5D6E-409C-BE32-E72D297353CC}">
                <c16:uniqueId val="{00000005-2B1B-4E16-909F-F31FC8535B1C}"/>
              </c:ext>
            </c:extLst>
          </c:dPt>
          <c:dPt>
            <c:idx val="9"/>
            <c:invertIfNegative val="0"/>
            <c:bubble3D val="0"/>
            <c:extLst>
              <c:ext xmlns:c16="http://schemas.microsoft.com/office/drawing/2014/chart" uri="{C3380CC4-5D6E-409C-BE32-E72D297353CC}">
                <c16:uniqueId val="{00000006-2B1B-4E16-909F-F31FC8535B1C}"/>
              </c:ext>
            </c:extLst>
          </c:dPt>
          <c:dPt>
            <c:idx val="10"/>
            <c:invertIfNegative val="0"/>
            <c:bubble3D val="0"/>
            <c:extLst>
              <c:ext xmlns:c16="http://schemas.microsoft.com/office/drawing/2014/chart" uri="{C3380CC4-5D6E-409C-BE32-E72D297353CC}">
                <c16:uniqueId val="{00000007-2B1B-4E16-909F-F31FC8535B1C}"/>
              </c:ext>
            </c:extLst>
          </c:dPt>
          <c:dPt>
            <c:idx val="11"/>
            <c:invertIfNegative val="0"/>
            <c:bubble3D val="0"/>
            <c:extLst>
              <c:ext xmlns:c16="http://schemas.microsoft.com/office/drawing/2014/chart" uri="{C3380CC4-5D6E-409C-BE32-E72D297353CC}">
                <c16:uniqueId val="{00000008-2B1B-4E16-909F-F31FC8535B1C}"/>
              </c:ext>
            </c:extLst>
          </c:dPt>
          <c:dPt>
            <c:idx val="14"/>
            <c:invertIfNegative val="0"/>
            <c:bubble3D val="0"/>
            <c:extLst>
              <c:ext xmlns:c16="http://schemas.microsoft.com/office/drawing/2014/chart" uri="{C3380CC4-5D6E-409C-BE32-E72D297353CC}">
                <c16:uniqueId val="{00000009-2B1B-4E16-909F-F31FC8535B1C}"/>
              </c:ext>
            </c:extLst>
          </c:dPt>
          <c:dPt>
            <c:idx val="15"/>
            <c:invertIfNegative val="0"/>
            <c:bubble3D val="0"/>
            <c:extLst>
              <c:ext xmlns:c16="http://schemas.microsoft.com/office/drawing/2014/chart" uri="{C3380CC4-5D6E-409C-BE32-E72D297353CC}">
                <c16:uniqueId val="{0000000A-2B1B-4E16-909F-F31FC8535B1C}"/>
              </c:ext>
            </c:extLst>
          </c:dPt>
          <c:dPt>
            <c:idx val="16"/>
            <c:invertIfNegative val="0"/>
            <c:bubble3D val="0"/>
            <c:extLst>
              <c:ext xmlns:c16="http://schemas.microsoft.com/office/drawing/2014/chart" uri="{C3380CC4-5D6E-409C-BE32-E72D297353CC}">
                <c16:uniqueId val="{0000000B-2B1B-4E16-909F-F31FC8535B1C}"/>
              </c:ext>
            </c:extLst>
          </c:dPt>
          <c:dPt>
            <c:idx val="19"/>
            <c:invertIfNegative val="0"/>
            <c:bubble3D val="0"/>
            <c:extLst>
              <c:ext xmlns:c16="http://schemas.microsoft.com/office/drawing/2014/chart" uri="{C3380CC4-5D6E-409C-BE32-E72D297353CC}">
                <c16:uniqueId val="{0000000C-2B1B-4E16-909F-F31FC8535B1C}"/>
              </c:ext>
            </c:extLst>
          </c:dPt>
          <c:dPt>
            <c:idx val="21"/>
            <c:invertIfNegative val="0"/>
            <c:bubble3D val="0"/>
            <c:extLst>
              <c:ext xmlns:c16="http://schemas.microsoft.com/office/drawing/2014/chart" uri="{C3380CC4-5D6E-409C-BE32-E72D297353CC}">
                <c16:uniqueId val="{0000000D-2B1B-4E16-909F-F31FC8535B1C}"/>
              </c:ext>
            </c:extLst>
          </c:dPt>
          <c:dPt>
            <c:idx val="22"/>
            <c:invertIfNegative val="0"/>
            <c:bubble3D val="0"/>
            <c:extLst>
              <c:ext xmlns:c16="http://schemas.microsoft.com/office/drawing/2014/chart" uri="{C3380CC4-5D6E-409C-BE32-E72D297353CC}">
                <c16:uniqueId val="{0000000E-2B1B-4E16-909F-F31FC8535B1C}"/>
              </c:ext>
            </c:extLst>
          </c:dPt>
          <c:dPt>
            <c:idx val="24"/>
            <c:invertIfNegative val="0"/>
            <c:bubble3D val="0"/>
            <c:extLst>
              <c:ext xmlns:c16="http://schemas.microsoft.com/office/drawing/2014/chart" uri="{C3380CC4-5D6E-409C-BE32-E72D297353CC}">
                <c16:uniqueId val="{0000000F-2B1B-4E16-909F-F31FC8535B1C}"/>
              </c:ext>
            </c:extLst>
          </c:dPt>
          <c:dPt>
            <c:idx val="26"/>
            <c:invertIfNegative val="0"/>
            <c:bubble3D val="0"/>
            <c:extLst>
              <c:ext xmlns:c16="http://schemas.microsoft.com/office/drawing/2014/chart" uri="{C3380CC4-5D6E-409C-BE32-E72D297353CC}">
                <c16:uniqueId val="{00000010-2B1B-4E16-909F-F31FC8535B1C}"/>
              </c:ext>
            </c:extLst>
          </c:dPt>
          <c:dPt>
            <c:idx val="27"/>
            <c:invertIfNegative val="0"/>
            <c:bubble3D val="0"/>
            <c:extLst>
              <c:ext xmlns:c16="http://schemas.microsoft.com/office/drawing/2014/chart" uri="{C3380CC4-5D6E-409C-BE32-E72D297353CC}">
                <c16:uniqueId val="{00000011-2B1B-4E16-909F-F31FC8535B1C}"/>
              </c:ext>
            </c:extLst>
          </c:dPt>
          <c:dPt>
            <c:idx val="30"/>
            <c:invertIfNegative val="0"/>
            <c:bubble3D val="0"/>
            <c:extLst>
              <c:ext xmlns:c16="http://schemas.microsoft.com/office/drawing/2014/chart" uri="{C3380CC4-5D6E-409C-BE32-E72D297353CC}">
                <c16:uniqueId val="{00000012-2B1B-4E16-909F-F31FC8535B1C}"/>
              </c:ext>
            </c:extLst>
          </c:dPt>
          <c:dPt>
            <c:idx val="31"/>
            <c:invertIfNegative val="0"/>
            <c:bubble3D val="0"/>
            <c:extLst>
              <c:ext xmlns:c16="http://schemas.microsoft.com/office/drawing/2014/chart" uri="{C3380CC4-5D6E-409C-BE32-E72D297353CC}">
                <c16:uniqueId val="{00000013-2B1B-4E16-909F-F31FC8535B1C}"/>
              </c:ext>
            </c:extLst>
          </c:dPt>
          <c:dPt>
            <c:idx val="32"/>
            <c:invertIfNegative val="0"/>
            <c:bubble3D val="0"/>
            <c:extLst>
              <c:ext xmlns:c16="http://schemas.microsoft.com/office/drawing/2014/chart" uri="{C3380CC4-5D6E-409C-BE32-E72D297353CC}">
                <c16:uniqueId val="{00000014-2B1B-4E16-909F-F31FC8535B1C}"/>
              </c:ext>
            </c:extLst>
          </c:dPt>
          <c:dPt>
            <c:idx val="33"/>
            <c:invertIfNegative val="0"/>
            <c:bubble3D val="0"/>
            <c:extLst>
              <c:ext xmlns:c16="http://schemas.microsoft.com/office/drawing/2014/chart" uri="{C3380CC4-5D6E-409C-BE32-E72D297353CC}">
                <c16:uniqueId val="{00000015-2B1B-4E16-909F-F31FC8535B1C}"/>
              </c:ext>
            </c:extLst>
          </c:dPt>
          <c:dPt>
            <c:idx val="35"/>
            <c:invertIfNegative val="0"/>
            <c:bubble3D val="0"/>
            <c:extLst>
              <c:ext xmlns:c16="http://schemas.microsoft.com/office/drawing/2014/chart" uri="{C3380CC4-5D6E-409C-BE32-E72D297353CC}">
                <c16:uniqueId val="{00000016-2B1B-4E16-909F-F31FC8535B1C}"/>
              </c:ext>
            </c:extLst>
          </c:dPt>
          <c:dPt>
            <c:idx val="36"/>
            <c:invertIfNegative val="0"/>
            <c:bubble3D val="0"/>
            <c:extLst>
              <c:ext xmlns:c16="http://schemas.microsoft.com/office/drawing/2014/chart" uri="{C3380CC4-5D6E-409C-BE32-E72D297353CC}">
                <c16:uniqueId val="{00000017-2B1B-4E16-909F-F31FC8535B1C}"/>
              </c:ext>
            </c:extLst>
          </c:dPt>
          <c:dPt>
            <c:idx val="37"/>
            <c:invertIfNegative val="0"/>
            <c:bubble3D val="0"/>
            <c:extLst>
              <c:ext xmlns:c16="http://schemas.microsoft.com/office/drawing/2014/chart" uri="{C3380CC4-5D6E-409C-BE32-E72D297353CC}">
                <c16:uniqueId val="{00000018-2B1B-4E16-909F-F31FC8535B1C}"/>
              </c:ext>
            </c:extLst>
          </c:dPt>
          <c:dPt>
            <c:idx val="38"/>
            <c:invertIfNegative val="0"/>
            <c:bubble3D val="0"/>
            <c:extLst>
              <c:ext xmlns:c16="http://schemas.microsoft.com/office/drawing/2014/chart" uri="{C3380CC4-5D6E-409C-BE32-E72D297353CC}">
                <c16:uniqueId val="{00000019-2B1B-4E16-909F-F31FC8535B1C}"/>
              </c:ext>
            </c:extLst>
          </c:dPt>
          <c:dPt>
            <c:idx val="40"/>
            <c:invertIfNegative val="0"/>
            <c:bubble3D val="0"/>
            <c:extLst>
              <c:ext xmlns:c16="http://schemas.microsoft.com/office/drawing/2014/chart" uri="{C3380CC4-5D6E-409C-BE32-E72D297353CC}">
                <c16:uniqueId val="{0000001A-2B1B-4E16-909F-F31FC8535B1C}"/>
              </c:ext>
            </c:extLst>
          </c:dPt>
          <c:dPt>
            <c:idx val="41"/>
            <c:invertIfNegative val="0"/>
            <c:bubble3D val="0"/>
            <c:extLst>
              <c:ext xmlns:c16="http://schemas.microsoft.com/office/drawing/2014/chart" uri="{C3380CC4-5D6E-409C-BE32-E72D297353CC}">
                <c16:uniqueId val="{0000001B-2B1B-4E16-909F-F31FC8535B1C}"/>
              </c:ext>
            </c:extLst>
          </c:dPt>
          <c:dPt>
            <c:idx val="42"/>
            <c:invertIfNegative val="0"/>
            <c:bubble3D val="0"/>
            <c:extLst>
              <c:ext xmlns:c16="http://schemas.microsoft.com/office/drawing/2014/chart" uri="{C3380CC4-5D6E-409C-BE32-E72D297353CC}">
                <c16:uniqueId val="{0000001C-2B1B-4E16-909F-F31FC8535B1C}"/>
              </c:ext>
            </c:extLst>
          </c:dPt>
          <c:dPt>
            <c:idx val="43"/>
            <c:invertIfNegative val="0"/>
            <c:bubble3D val="0"/>
            <c:extLst>
              <c:ext xmlns:c16="http://schemas.microsoft.com/office/drawing/2014/chart" uri="{C3380CC4-5D6E-409C-BE32-E72D297353CC}">
                <c16:uniqueId val="{0000001D-2B1B-4E16-909F-F31FC8535B1C}"/>
              </c:ext>
            </c:extLst>
          </c:dPt>
          <c:dLbls>
            <c:spPr>
              <a:noFill/>
              <a:ln w="25400">
                <a:noFill/>
              </a:ln>
            </c:spPr>
            <c:txPr>
              <a:bodyPr wrap="none" lIns="38100" tIns="19050" rIns="38100" bIns="19050" anchor="ctr">
                <a:spAutoFit/>
              </a:bodyPr>
              <a:lstStyle/>
              <a:p>
                <a:pPr>
                  <a:defRPr sz="900" b="1" i="0" u="none" strike="noStrike" baseline="0">
                    <a:solidFill>
                      <a:srgbClr val="000000"/>
                    </a:solidFill>
                    <a:latin typeface="Arial"/>
                    <a:ea typeface="Arial"/>
                    <a:cs typeface="Arial"/>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0"/>
              </c:ext>
            </c:extLst>
          </c:dLbls>
          <c:val>
            <c:numRef>
              <c:f>'Grafiki + dati'!$X$107:$X$143</c:f>
              <c:numCache>
                <c:formatCode>General</c:formatCode>
                <c:ptCount val="37"/>
                <c:pt idx="0" formatCode="0">
                  <c:v>28.15</c:v>
                </c:pt>
                <c:pt idx="2" formatCode="0">
                  <c:v>27.199999999999996</c:v>
                </c:pt>
                <c:pt idx="3" formatCode="0">
                  <c:v>33.699999999999996</c:v>
                </c:pt>
                <c:pt idx="4" formatCode="0">
                  <c:v>-3.6999999999999993</c:v>
                </c:pt>
                <c:pt idx="5" formatCode="0">
                  <c:v>30.8</c:v>
                </c:pt>
                <c:pt idx="6" formatCode="0">
                  <c:v>21.200000000000003</c:v>
                </c:pt>
                <c:pt idx="7" formatCode="0">
                  <c:v>29.599999999999994</c:v>
                </c:pt>
                <c:pt idx="8" formatCode="0">
                  <c:v>21.349999999999998</c:v>
                </c:pt>
                <c:pt idx="9" formatCode="0">
                  <c:v>54.65</c:v>
                </c:pt>
                <c:pt idx="10" formatCode="0">
                  <c:v>55.349999999999987</c:v>
                </c:pt>
                <c:pt idx="11" formatCode="0">
                  <c:v>26.8</c:v>
                </c:pt>
                <c:pt idx="12" formatCode="0">
                  <c:v>27.299999999999994</c:v>
                </c:pt>
                <c:pt idx="14" formatCode="0">
                  <c:v>36.5</c:v>
                </c:pt>
                <c:pt idx="15" formatCode="0">
                  <c:v>18.45</c:v>
                </c:pt>
                <c:pt idx="16" formatCode="0">
                  <c:v>23.449999999999996</c:v>
                </c:pt>
                <c:pt idx="17" formatCode="0">
                  <c:v>25</c:v>
                </c:pt>
                <c:pt idx="19" formatCode="0">
                  <c:v>33.950000000000003</c:v>
                </c:pt>
                <c:pt idx="20" formatCode="0">
                  <c:v>35.349999999999994</c:v>
                </c:pt>
                <c:pt idx="21" formatCode="0">
                  <c:v>29.15</c:v>
                </c:pt>
                <c:pt idx="22" formatCode="0">
                  <c:v>11.3</c:v>
                </c:pt>
                <c:pt idx="23" formatCode="0">
                  <c:v>15.399999999999999</c:v>
                </c:pt>
                <c:pt idx="25" formatCode="0">
                  <c:v>32.949999999999996</c:v>
                </c:pt>
                <c:pt idx="26" formatCode="0">
                  <c:v>39.449999999999996</c:v>
                </c:pt>
                <c:pt idx="27" formatCode="0">
                  <c:v>22.900000000000002</c:v>
                </c:pt>
                <c:pt idx="28" formatCode="0">
                  <c:v>12.599999999999998</c:v>
                </c:pt>
                <c:pt idx="29" formatCode="0">
                  <c:v>18.75</c:v>
                </c:pt>
                <c:pt idx="31" formatCode="0">
                  <c:v>33.650000000000006</c:v>
                </c:pt>
                <c:pt idx="32" formatCode="0">
                  <c:v>16.950000000000003</c:v>
                </c:pt>
                <c:pt idx="33" formatCode="0">
                  <c:v>28.650000000000009</c:v>
                </c:pt>
                <c:pt idx="34" formatCode="0">
                  <c:v>32.699999999999996</c:v>
                </c:pt>
                <c:pt idx="35" formatCode="0">
                  <c:v>19.600000000000001</c:v>
                </c:pt>
                <c:pt idx="36" formatCode="0">
                  <c:v>23.100000000000009</c:v>
                </c:pt>
              </c:numCache>
            </c:numRef>
          </c:val>
          <c:extLst>
            <c:ext xmlns:c16="http://schemas.microsoft.com/office/drawing/2014/chart" uri="{C3380CC4-5D6E-409C-BE32-E72D297353CC}">
              <c16:uniqueId val="{0000001E-2B1B-4E16-909F-F31FC8535B1C}"/>
            </c:ext>
          </c:extLst>
        </c:ser>
        <c:dLbls>
          <c:showLegendKey val="0"/>
          <c:showVal val="0"/>
          <c:showCatName val="0"/>
          <c:showSerName val="0"/>
          <c:showPercent val="0"/>
          <c:showBubbleSize val="0"/>
        </c:dLbls>
        <c:gapWidth val="30"/>
        <c:axId val="590051048"/>
        <c:axId val="1"/>
      </c:barChart>
      <c:catAx>
        <c:axId val="590051048"/>
        <c:scaling>
          <c:orientation val="maxMin"/>
        </c:scaling>
        <c:delete val="0"/>
        <c:axPos val="l"/>
        <c:majorTickMark val="none"/>
        <c:minorTickMark val="none"/>
        <c:tickLblPos val="none"/>
        <c:spPr>
          <a:ln w="3175">
            <a:solidFill>
              <a:srgbClr val="000000"/>
            </a:solidFill>
            <a:prstDash val="solid"/>
          </a:ln>
        </c:spPr>
        <c:crossAx val="1"/>
        <c:crosses val="autoZero"/>
        <c:auto val="1"/>
        <c:lblAlgn val="ctr"/>
        <c:lblOffset val="100"/>
        <c:tickLblSkip val="1"/>
        <c:tickMarkSkip val="1"/>
        <c:noMultiLvlLbl val="0"/>
      </c:catAx>
      <c:valAx>
        <c:axId val="1"/>
        <c:scaling>
          <c:orientation val="minMax"/>
          <c:max val="60"/>
          <c:min val="-5"/>
        </c:scaling>
        <c:delete val="1"/>
        <c:axPos val="b"/>
        <c:numFmt formatCode="0" sourceLinked="0"/>
        <c:majorTickMark val="out"/>
        <c:minorTickMark val="none"/>
        <c:tickLblPos val="nextTo"/>
        <c:crossAx val="590051048"/>
        <c:crosses val="max"/>
        <c:crossBetween val="between"/>
        <c:majorUnit val="10"/>
      </c:valAx>
      <c:spPr>
        <a:noFill/>
        <a:ln w="25400">
          <a:noFill/>
        </a:ln>
      </c:spPr>
    </c:plotArea>
    <c:plotVisOnly val="1"/>
    <c:dispBlanksAs val="gap"/>
    <c:showDLblsOverMax val="0"/>
  </c:chart>
  <c:spPr>
    <a:noFill/>
    <a:ln w="6350">
      <a:noFill/>
    </a:ln>
  </c:spPr>
  <c:txPr>
    <a:bodyPr/>
    <a:lstStyle/>
    <a:p>
      <a:pPr>
        <a:defRPr sz="900" b="0" i="0" u="none" strike="noStrike" baseline="0">
          <a:solidFill>
            <a:srgbClr val="000000"/>
          </a:solidFill>
          <a:latin typeface="Arial"/>
          <a:ea typeface="Arial"/>
          <a:cs typeface="Arial"/>
        </a:defRPr>
      </a:pPr>
      <a:endParaRPr lang="lv-LV"/>
    </a:p>
  </c:txPr>
  <c:externalData r:id="rId2">
    <c:autoUpdate val="0"/>
  </c:externalData>
  <c:userShapes r:id="rId3"/>
</c:chartSpace>
</file>

<file path=ppt/charts/chart2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27829754795353689"/>
          <c:y val="0.12259653210269278"/>
          <c:w val="0.69488994456207431"/>
          <c:h val="0.81383825440207891"/>
        </c:manualLayout>
      </c:layout>
      <c:barChart>
        <c:barDir val="bar"/>
        <c:grouping val="stacked"/>
        <c:varyColors val="0"/>
        <c:ser>
          <c:idx val="0"/>
          <c:order val="0"/>
          <c:tx>
            <c:strRef>
              <c:f>'Grafiki + dati'!$R$576</c:f>
              <c:strCache>
                <c:ptCount val="1"/>
                <c:pt idx="0">
                  <c:v>Ļoti nozīmīga</c:v>
                </c:pt>
              </c:strCache>
            </c:strRef>
          </c:tx>
          <c:spPr>
            <a:solidFill>
              <a:srgbClr val="307594"/>
            </a:solidFill>
            <a:ln w="25400">
              <a:noFill/>
            </a:ln>
          </c:spPr>
          <c:invertIfNegative val="0"/>
          <c:dLbls>
            <c:spPr>
              <a:noFill/>
              <a:ln>
                <a:noFill/>
              </a:ln>
              <a:effectLst/>
            </c:spPr>
            <c:txPr>
              <a:bodyPr wrap="square" lIns="38100" tIns="19050" rIns="38100" bIns="19050" anchor="ctr">
                <a:spAutoFit/>
              </a:bodyPr>
              <a:lstStyle/>
              <a:p>
                <a:pPr>
                  <a:defRPr sz="900" b="0">
                    <a:solidFill>
                      <a:schemeClr val="bg1"/>
                    </a:solidFill>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'Grafiki + dati'!$P$577:$Q$613</c:f>
              <c:multiLvlStrCache>
                <c:ptCount val="37"/>
                <c:lvl>
                  <c:pt idx="0">
                    <c:v>Visi respondenti</c:v>
                  </c:pt>
                  <c:pt idx="2">
                    <c:v>Būvniecība un būvmateriālu ražošana</c:v>
                  </c:pt>
                  <c:pt idx="3">
                    <c:v>IKT</c:v>
                  </c:pt>
                  <c:pt idx="4">
                    <c:v>Kokrūpniecība</c:v>
                  </c:pt>
                  <c:pt idx="5">
                    <c:v>Pārtikas rūpniecība</c:v>
                  </c:pt>
                  <c:pt idx="6">
                    <c:v>Mašīnbūve un metālapstrāde</c:v>
                  </c:pt>
                  <c:pt idx="7">
                    <c:v>Transports un loģistika**</c:v>
                  </c:pt>
                  <c:pt idx="8">
                    <c:v>Apģērba un tekstila rūpniecība</c:v>
                  </c:pt>
                  <c:pt idx="9">
                    <c:v>Elektronika un elektrotehnika**</c:v>
                  </c:pt>
                  <c:pt idx="10">
                    <c:v>Kultūras un radošās nozares</c:v>
                  </c:pt>
                  <c:pt idx="11">
                    <c:v>Ķīmija un farmācija**</c:v>
                  </c:pt>
                  <c:pt idx="12">
                    <c:v>Cita joma</c:v>
                  </c:pt>
                  <c:pt idx="14">
                    <c:v>1-9 darbinieki</c:v>
                  </c:pt>
                  <c:pt idx="15">
                    <c:v>10-49 darbinieki</c:v>
                  </c:pt>
                  <c:pt idx="16">
                    <c:v>50-249 darbinieki</c:v>
                  </c:pt>
                  <c:pt idx="17">
                    <c:v>250 un vairāk darbinieku**</c:v>
                  </c:pt>
                  <c:pt idx="19">
                    <c:v>1. kvintile (zemākais eksporta apjoms)</c:v>
                  </c:pt>
                  <c:pt idx="20">
                    <c:v>2. kvintile</c:v>
                  </c:pt>
                  <c:pt idx="21">
                    <c:v>3. kvintile</c:v>
                  </c:pt>
                  <c:pt idx="22">
                    <c:v>4. kvintile</c:v>
                  </c:pt>
                  <c:pt idx="23">
                    <c:v>5. kvintile (augstākais eksporta apjoms)</c:v>
                  </c:pt>
                  <c:pt idx="25">
                    <c:v>1. kvintile (zemākais apgrozījums)</c:v>
                  </c:pt>
                  <c:pt idx="26">
                    <c:v>2. kvintile</c:v>
                  </c:pt>
                  <c:pt idx="27">
                    <c:v>3. kvintile</c:v>
                  </c:pt>
                  <c:pt idx="28">
                    <c:v>4. kvintile</c:v>
                  </c:pt>
                  <c:pt idx="29">
                    <c:v>5. kvintile (augstākais apgrozījums)</c:v>
                  </c:pt>
                  <c:pt idx="31">
                    <c:v> Rīga</c:v>
                  </c:pt>
                  <c:pt idx="32">
                    <c:v> Pierīga</c:v>
                  </c:pt>
                  <c:pt idx="33">
                    <c:v> Vidzeme</c:v>
                  </c:pt>
                  <c:pt idx="34">
                    <c:v> Kurzeme</c:v>
                  </c:pt>
                  <c:pt idx="35">
                    <c:v> Zemgale</c:v>
                  </c:pt>
                  <c:pt idx="36">
                    <c:v> Latgale**</c:v>
                  </c:pt>
                </c:lvl>
                <c:lvl>
                  <c:pt idx="1">
                    <c:v> </c:v>
                  </c:pt>
                  <c:pt idx="2">
                    <c:v>Darbības joma</c:v>
                  </c:pt>
                  <c:pt idx="13">
                    <c:v> </c:v>
                  </c:pt>
                  <c:pt idx="14">
                    <c:v> </c:v>
                  </c:pt>
                  <c:pt idx="18">
                    <c:v> </c:v>
                  </c:pt>
                  <c:pt idx="19">
                    <c:v>Eksporta apjoms 2022. gadā</c:v>
                  </c:pt>
                  <c:pt idx="24">
                    <c:v> </c:v>
                  </c:pt>
                  <c:pt idx="25">
                    <c:v> </c:v>
                  </c:pt>
                  <c:pt idx="30">
                    <c:v> </c:v>
                  </c:pt>
                  <c:pt idx="31">
                    <c:v>Reģions</c:v>
                  </c:pt>
                </c:lvl>
              </c:multiLvlStrCache>
            </c:multiLvlStrRef>
          </c:cat>
          <c:val>
            <c:numRef>
              <c:f>'Grafiki + dati'!$R$577:$R$613</c:f>
              <c:numCache>
                <c:formatCode>General</c:formatCode>
                <c:ptCount val="37"/>
                <c:pt idx="0" formatCode="0">
                  <c:v>24.6</c:v>
                </c:pt>
                <c:pt idx="2" formatCode="0">
                  <c:v>23.5</c:v>
                </c:pt>
                <c:pt idx="3" formatCode="0">
                  <c:v>25</c:v>
                </c:pt>
                <c:pt idx="4" formatCode="0">
                  <c:v>25.9</c:v>
                </c:pt>
                <c:pt idx="5" formatCode="0">
                  <c:v>28.2</c:v>
                </c:pt>
                <c:pt idx="6" formatCode="0">
                  <c:v>25.8</c:v>
                </c:pt>
                <c:pt idx="7" formatCode="0">
                  <c:v>22.2</c:v>
                </c:pt>
                <c:pt idx="8" formatCode="0">
                  <c:v>36.200000000000003</c:v>
                </c:pt>
                <c:pt idx="9" formatCode="0">
                  <c:v>25</c:v>
                </c:pt>
                <c:pt idx="10" formatCode="0">
                  <c:v>17.399999999999999</c:v>
                </c:pt>
                <c:pt idx="11" formatCode="0">
                  <c:v>14.3</c:v>
                </c:pt>
                <c:pt idx="12" formatCode="0">
                  <c:v>23</c:v>
                </c:pt>
                <c:pt idx="14" formatCode="0">
                  <c:v>25.1</c:v>
                </c:pt>
                <c:pt idx="15" formatCode="0">
                  <c:v>23.9</c:v>
                </c:pt>
                <c:pt idx="16" formatCode="0">
                  <c:v>25</c:v>
                </c:pt>
                <c:pt idx="19" formatCode="0">
                  <c:v>23.7</c:v>
                </c:pt>
                <c:pt idx="20" formatCode="0">
                  <c:v>19.8</c:v>
                </c:pt>
                <c:pt idx="21" formatCode="0">
                  <c:v>20.9</c:v>
                </c:pt>
                <c:pt idx="22" formatCode="0">
                  <c:v>26.9</c:v>
                </c:pt>
                <c:pt idx="23" formatCode="0">
                  <c:v>22.8</c:v>
                </c:pt>
                <c:pt idx="25" formatCode="0">
                  <c:v>25</c:v>
                </c:pt>
                <c:pt idx="26" formatCode="0">
                  <c:v>22.8</c:v>
                </c:pt>
                <c:pt idx="27" formatCode="0">
                  <c:v>22.5</c:v>
                </c:pt>
                <c:pt idx="28" formatCode="0">
                  <c:v>23.6</c:v>
                </c:pt>
                <c:pt idx="29" formatCode="0">
                  <c:v>25.2</c:v>
                </c:pt>
                <c:pt idx="31" formatCode="0">
                  <c:v>23</c:v>
                </c:pt>
                <c:pt idx="32" formatCode="0">
                  <c:v>24.2</c:v>
                </c:pt>
                <c:pt idx="33" formatCode="0">
                  <c:v>30.6</c:v>
                </c:pt>
                <c:pt idx="34" formatCode="0">
                  <c:v>31.1</c:v>
                </c:pt>
                <c:pt idx="35" formatCode="0">
                  <c:v>25.5</c:v>
                </c:pt>
                <c:pt idx="36" formatCode="0">
                  <c:v>21.4</c:v>
                </c:pt>
              </c:numCache>
            </c:numRef>
          </c:val>
          <c:extLst>
            <c:ext xmlns:c16="http://schemas.microsoft.com/office/drawing/2014/chart" uri="{C3380CC4-5D6E-409C-BE32-E72D297353CC}">
              <c16:uniqueId val="{00000000-9D4C-4521-8A08-7E9ED88338B5}"/>
            </c:ext>
          </c:extLst>
        </c:ser>
        <c:ser>
          <c:idx val="3"/>
          <c:order val="1"/>
          <c:tx>
            <c:strRef>
              <c:f>'Grafiki + dati'!$S$576</c:f>
              <c:strCache>
                <c:ptCount val="1"/>
                <c:pt idx="0">
                  <c:v>Drīzāk nozīmīga</c:v>
                </c:pt>
              </c:strCache>
            </c:strRef>
          </c:tx>
          <c:spPr>
            <a:solidFill>
              <a:srgbClr val="BADAE8"/>
            </a:solidFill>
            <a:ln w="25400">
              <a:noFill/>
            </a:ln>
          </c:spPr>
          <c:invertIfNegative val="0"/>
          <c:dLbls>
            <c:dLbl>
              <c:idx val="12"/>
              <c:layout>
                <c:manualLayout>
                  <c:x val="8.938547486033465E-3"/>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9D4C-4521-8A08-7E9ED88338B5}"/>
                </c:ext>
              </c:extLst>
            </c:dLbl>
            <c:spPr>
              <a:noFill/>
              <a:ln>
                <a:noFill/>
              </a:ln>
              <a:effectLst/>
            </c:spPr>
            <c:txPr>
              <a:bodyPr wrap="square" lIns="38100" tIns="19050" rIns="38100" bIns="19050" anchor="ctr">
                <a:spAutoFit/>
              </a:bodyPr>
              <a:lstStyle/>
              <a:p>
                <a:pPr>
                  <a:defRPr sz="900"/>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'Grafiki + dati'!$P$577:$Q$613</c:f>
              <c:multiLvlStrCache>
                <c:ptCount val="37"/>
                <c:lvl>
                  <c:pt idx="0">
                    <c:v>Visi respondenti</c:v>
                  </c:pt>
                  <c:pt idx="2">
                    <c:v>Būvniecība un būvmateriālu ražošana</c:v>
                  </c:pt>
                  <c:pt idx="3">
                    <c:v>IKT</c:v>
                  </c:pt>
                  <c:pt idx="4">
                    <c:v>Kokrūpniecība</c:v>
                  </c:pt>
                  <c:pt idx="5">
                    <c:v>Pārtikas rūpniecība</c:v>
                  </c:pt>
                  <c:pt idx="6">
                    <c:v>Mašīnbūve un metālapstrāde</c:v>
                  </c:pt>
                  <c:pt idx="7">
                    <c:v>Transports un loģistika**</c:v>
                  </c:pt>
                  <c:pt idx="8">
                    <c:v>Apģērba un tekstila rūpniecība</c:v>
                  </c:pt>
                  <c:pt idx="9">
                    <c:v>Elektronika un elektrotehnika**</c:v>
                  </c:pt>
                  <c:pt idx="10">
                    <c:v>Kultūras un radošās nozares</c:v>
                  </c:pt>
                  <c:pt idx="11">
                    <c:v>Ķīmija un farmācija**</c:v>
                  </c:pt>
                  <c:pt idx="12">
                    <c:v>Cita joma</c:v>
                  </c:pt>
                  <c:pt idx="14">
                    <c:v>1-9 darbinieki</c:v>
                  </c:pt>
                  <c:pt idx="15">
                    <c:v>10-49 darbinieki</c:v>
                  </c:pt>
                  <c:pt idx="16">
                    <c:v>50-249 darbinieki</c:v>
                  </c:pt>
                  <c:pt idx="17">
                    <c:v>250 un vairāk darbinieku**</c:v>
                  </c:pt>
                  <c:pt idx="19">
                    <c:v>1. kvintile (zemākais eksporta apjoms)</c:v>
                  </c:pt>
                  <c:pt idx="20">
                    <c:v>2. kvintile</c:v>
                  </c:pt>
                  <c:pt idx="21">
                    <c:v>3. kvintile</c:v>
                  </c:pt>
                  <c:pt idx="22">
                    <c:v>4. kvintile</c:v>
                  </c:pt>
                  <c:pt idx="23">
                    <c:v>5. kvintile (augstākais eksporta apjoms)</c:v>
                  </c:pt>
                  <c:pt idx="25">
                    <c:v>1. kvintile (zemākais apgrozījums)</c:v>
                  </c:pt>
                  <c:pt idx="26">
                    <c:v>2. kvintile</c:v>
                  </c:pt>
                  <c:pt idx="27">
                    <c:v>3. kvintile</c:v>
                  </c:pt>
                  <c:pt idx="28">
                    <c:v>4. kvintile</c:v>
                  </c:pt>
                  <c:pt idx="29">
                    <c:v>5. kvintile (augstākais apgrozījums)</c:v>
                  </c:pt>
                  <c:pt idx="31">
                    <c:v> Rīga</c:v>
                  </c:pt>
                  <c:pt idx="32">
                    <c:v> Pierīga</c:v>
                  </c:pt>
                  <c:pt idx="33">
                    <c:v> Vidzeme</c:v>
                  </c:pt>
                  <c:pt idx="34">
                    <c:v> Kurzeme</c:v>
                  </c:pt>
                  <c:pt idx="35">
                    <c:v> Zemgale</c:v>
                  </c:pt>
                  <c:pt idx="36">
                    <c:v> Latgale**</c:v>
                  </c:pt>
                </c:lvl>
                <c:lvl>
                  <c:pt idx="1">
                    <c:v> </c:v>
                  </c:pt>
                  <c:pt idx="2">
                    <c:v>Darbības joma</c:v>
                  </c:pt>
                  <c:pt idx="13">
                    <c:v> </c:v>
                  </c:pt>
                  <c:pt idx="14">
                    <c:v> </c:v>
                  </c:pt>
                  <c:pt idx="18">
                    <c:v> </c:v>
                  </c:pt>
                  <c:pt idx="19">
                    <c:v>Eksporta apjoms 2022. gadā</c:v>
                  </c:pt>
                  <c:pt idx="24">
                    <c:v> </c:v>
                  </c:pt>
                  <c:pt idx="25">
                    <c:v> </c:v>
                  </c:pt>
                  <c:pt idx="30">
                    <c:v> </c:v>
                  </c:pt>
                  <c:pt idx="31">
                    <c:v>Reģions</c:v>
                  </c:pt>
                </c:lvl>
              </c:multiLvlStrCache>
            </c:multiLvlStrRef>
          </c:cat>
          <c:val>
            <c:numRef>
              <c:f>'Grafiki + dati'!$S$577:$S$613</c:f>
              <c:numCache>
                <c:formatCode>General</c:formatCode>
                <c:ptCount val="37"/>
                <c:pt idx="0" formatCode="0">
                  <c:v>40.200000000000003</c:v>
                </c:pt>
                <c:pt idx="2" formatCode="0">
                  <c:v>48.5</c:v>
                </c:pt>
                <c:pt idx="3" formatCode="0">
                  <c:v>33.700000000000003</c:v>
                </c:pt>
                <c:pt idx="4" formatCode="0">
                  <c:v>33.299999999999997</c:v>
                </c:pt>
                <c:pt idx="5" formatCode="0">
                  <c:v>44.9</c:v>
                </c:pt>
                <c:pt idx="6" formatCode="0">
                  <c:v>36.4</c:v>
                </c:pt>
                <c:pt idx="7" formatCode="0">
                  <c:v>37</c:v>
                </c:pt>
                <c:pt idx="8" formatCode="0">
                  <c:v>34</c:v>
                </c:pt>
                <c:pt idx="9" formatCode="0">
                  <c:v>43.8</c:v>
                </c:pt>
                <c:pt idx="10" formatCode="0">
                  <c:v>43.5</c:v>
                </c:pt>
                <c:pt idx="11" formatCode="0">
                  <c:v>53.6</c:v>
                </c:pt>
                <c:pt idx="12" formatCode="0">
                  <c:v>40.299999999999997</c:v>
                </c:pt>
                <c:pt idx="14" formatCode="0">
                  <c:v>39.6</c:v>
                </c:pt>
                <c:pt idx="15" formatCode="0">
                  <c:v>39.1</c:v>
                </c:pt>
                <c:pt idx="16" formatCode="0">
                  <c:v>43.8</c:v>
                </c:pt>
                <c:pt idx="17" formatCode="0">
                  <c:v>50</c:v>
                </c:pt>
                <c:pt idx="19" formatCode="0">
                  <c:v>41.5</c:v>
                </c:pt>
                <c:pt idx="20" formatCode="0">
                  <c:v>50</c:v>
                </c:pt>
                <c:pt idx="21" formatCode="0">
                  <c:v>40.9</c:v>
                </c:pt>
                <c:pt idx="22" formatCode="0">
                  <c:v>38.700000000000003</c:v>
                </c:pt>
                <c:pt idx="23" formatCode="0">
                  <c:v>37.700000000000003</c:v>
                </c:pt>
                <c:pt idx="25" formatCode="0">
                  <c:v>36.700000000000003</c:v>
                </c:pt>
                <c:pt idx="26" formatCode="0">
                  <c:v>45.7</c:v>
                </c:pt>
                <c:pt idx="27" formatCode="0">
                  <c:v>45.7</c:v>
                </c:pt>
                <c:pt idx="28" formatCode="0">
                  <c:v>35.4</c:v>
                </c:pt>
                <c:pt idx="29" formatCode="0">
                  <c:v>40.700000000000003</c:v>
                </c:pt>
                <c:pt idx="31" formatCode="0">
                  <c:v>39.9</c:v>
                </c:pt>
                <c:pt idx="32" formatCode="0">
                  <c:v>40.799999999999997</c:v>
                </c:pt>
                <c:pt idx="33" formatCode="0">
                  <c:v>34.700000000000003</c:v>
                </c:pt>
                <c:pt idx="34" formatCode="0">
                  <c:v>42.6</c:v>
                </c:pt>
                <c:pt idx="35" formatCode="0">
                  <c:v>45.1</c:v>
                </c:pt>
                <c:pt idx="36" formatCode="0">
                  <c:v>35.700000000000003</c:v>
                </c:pt>
              </c:numCache>
            </c:numRef>
          </c:val>
          <c:extLst>
            <c:ext xmlns:c16="http://schemas.microsoft.com/office/drawing/2014/chart" uri="{C3380CC4-5D6E-409C-BE32-E72D297353CC}">
              <c16:uniqueId val="{00000002-9D4C-4521-8A08-7E9ED88338B5}"/>
            </c:ext>
          </c:extLst>
        </c:ser>
        <c:ser>
          <c:idx val="4"/>
          <c:order val="2"/>
          <c:tx>
            <c:strRef>
              <c:f>'Grafiki + dati'!$V$576</c:f>
              <c:strCache>
                <c:ptCount val="1"/>
                <c:pt idx="0">
                  <c:v>Grūti pateikt</c:v>
                </c:pt>
              </c:strCache>
            </c:strRef>
          </c:tx>
          <c:spPr>
            <a:solidFill>
              <a:sysClr val="window" lastClr="FFFFFF">
                <a:lumMod val="75000"/>
              </a:sysClr>
            </a:solidFill>
          </c:spPr>
          <c:invertIfNegative val="0"/>
          <c:dLbls>
            <c:spPr>
              <a:noFill/>
              <a:ln>
                <a:noFill/>
              </a:ln>
              <a:effectLst/>
            </c:spPr>
            <c:txPr>
              <a:bodyPr wrap="square" lIns="38100" tIns="19050" rIns="38100" bIns="19050" anchor="ctr">
                <a:spAutoFit/>
              </a:bodyPr>
              <a:lstStyle/>
              <a:p>
                <a:pPr>
                  <a:defRPr sz="900"/>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'Grafiki + dati'!$P$577:$Q$613</c:f>
              <c:multiLvlStrCache>
                <c:ptCount val="37"/>
                <c:lvl>
                  <c:pt idx="0">
                    <c:v>Visi respondenti</c:v>
                  </c:pt>
                  <c:pt idx="2">
                    <c:v>Būvniecība un būvmateriālu ražošana</c:v>
                  </c:pt>
                  <c:pt idx="3">
                    <c:v>IKT</c:v>
                  </c:pt>
                  <c:pt idx="4">
                    <c:v>Kokrūpniecība</c:v>
                  </c:pt>
                  <c:pt idx="5">
                    <c:v>Pārtikas rūpniecība</c:v>
                  </c:pt>
                  <c:pt idx="6">
                    <c:v>Mašīnbūve un metālapstrāde</c:v>
                  </c:pt>
                  <c:pt idx="7">
                    <c:v>Transports un loģistika**</c:v>
                  </c:pt>
                  <c:pt idx="8">
                    <c:v>Apģērba un tekstila rūpniecība</c:v>
                  </c:pt>
                  <c:pt idx="9">
                    <c:v>Elektronika un elektrotehnika**</c:v>
                  </c:pt>
                  <c:pt idx="10">
                    <c:v>Kultūras un radošās nozares</c:v>
                  </c:pt>
                  <c:pt idx="11">
                    <c:v>Ķīmija un farmācija**</c:v>
                  </c:pt>
                  <c:pt idx="12">
                    <c:v>Cita joma</c:v>
                  </c:pt>
                  <c:pt idx="14">
                    <c:v>1-9 darbinieki</c:v>
                  </c:pt>
                  <c:pt idx="15">
                    <c:v>10-49 darbinieki</c:v>
                  </c:pt>
                  <c:pt idx="16">
                    <c:v>50-249 darbinieki</c:v>
                  </c:pt>
                  <c:pt idx="17">
                    <c:v>250 un vairāk darbinieku**</c:v>
                  </c:pt>
                  <c:pt idx="19">
                    <c:v>1. kvintile (zemākais eksporta apjoms)</c:v>
                  </c:pt>
                  <c:pt idx="20">
                    <c:v>2. kvintile</c:v>
                  </c:pt>
                  <c:pt idx="21">
                    <c:v>3. kvintile</c:v>
                  </c:pt>
                  <c:pt idx="22">
                    <c:v>4. kvintile</c:v>
                  </c:pt>
                  <c:pt idx="23">
                    <c:v>5. kvintile (augstākais eksporta apjoms)</c:v>
                  </c:pt>
                  <c:pt idx="25">
                    <c:v>1. kvintile (zemākais apgrozījums)</c:v>
                  </c:pt>
                  <c:pt idx="26">
                    <c:v>2. kvintile</c:v>
                  </c:pt>
                  <c:pt idx="27">
                    <c:v>3. kvintile</c:v>
                  </c:pt>
                  <c:pt idx="28">
                    <c:v>4. kvintile</c:v>
                  </c:pt>
                  <c:pt idx="29">
                    <c:v>5. kvintile (augstākais apgrozījums)</c:v>
                  </c:pt>
                  <c:pt idx="31">
                    <c:v> Rīga</c:v>
                  </c:pt>
                  <c:pt idx="32">
                    <c:v> Pierīga</c:v>
                  </c:pt>
                  <c:pt idx="33">
                    <c:v> Vidzeme</c:v>
                  </c:pt>
                  <c:pt idx="34">
                    <c:v> Kurzeme</c:v>
                  </c:pt>
                  <c:pt idx="35">
                    <c:v> Zemgale</c:v>
                  </c:pt>
                  <c:pt idx="36">
                    <c:v> Latgale**</c:v>
                  </c:pt>
                </c:lvl>
                <c:lvl>
                  <c:pt idx="1">
                    <c:v> </c:v>
                  </c:pt>
                  <c:pt idx="2">
                    <c:v>Darbības joma</c:v>
                  </c:pt>
                  <c:pt idx="13">
                    <c:v> </c:v>
                  </c:pt>
                  <c:pt idx="14">
                    <c:v> </c:v>
                  </c:pt>
                  <c:pt idx="18">
                    <c:v> </c:v>
                  </c:pt>
                  <c:pt idx="19">
                    <c:v>Eksporta apjoms 2022. gadā</c:v>
                  </c:pt>
                  <c:pt idx="24">
                    <c:v> </c:v>
                  </c:pt>
                  <c:pt idx="25">
                    <c:v> </c:v>
                  </c:pt>
                  <c:pt idx="30">
                    <c:v> </c:v>
                  </c:pt>
                  <c:pt idx="31">
                    <c:v>Reģions</c:v>
                  </c:pt>
                </c:lvl>
              </c:multiLvlStrCache>
            </c:multiLvlStrRef>
          </c:cat>
          <c:val>
            <c:numRef>
              <c:f>'Grafiki + dati'!$V$577:$V$613</c:f>
              <c:numCache>
                <c:formatCode>General</c:formatCode>
                <c:ptCount val="37"/>
                <c:pt idx="0" formatCode="0">
                  <c:v>6.2</c:v>
                </c:pt>
                <c:pt idx="2" formatCode="0">
                  <c:v>2.9</c:v>
                </c:pt>
                <c:pt idx="3" formatCode="0">
                  <c:v>7.6</c:v>
                </c:pt>
                <c:pt idx="4" formatCode="0">
                  <c:v>9.3000000000000007</c:v>
                </c:pt>
                <c:pt idx="5" formatCode="0">
                  <c:v>3.8</c:v>
                </c:pt>
                <c:pt idx="6" formatCode="0">
                  <c:v>7.6</c:v>
                </c:pt>
                <c:pt idx="7" formatCode="0">
                  <c:v>7.4</c:v>
                </c:pt>
                <c:pt idx="8" formatCode="0">
                  <c:v>2.1</c:v>
                </c:pt>
                <c:pt idx="9" formatCode="0">
                  <c:v>6.3</c:v>
                </c:pt>
                <c:pt idx="10" formatCode="0">
                  <c:v>10.9</c:v>
                </c:pt>
                <c:pt idx="11" formatCode="0">
                  <c:v>7.1</c:v>
                </c:pt>
                <c:pt idx="12" formatCode="0">
                  <c:v>5.8</c:v>
                </c:pt>
                <c:pt idx="14" formatCode="0">
                  <c:v>6.7</c:v>
                </c:pt>
                <c:pt idx="15" formatCode="0">
                  <c:v>5</c:v>
                </c:pt>
                <c:pt idx="16" formatCode="0">
                  <c:v>6.3</c:v>
                </c:pt>
                <c:pt idx="17" formatCode="0">
                  <c:v>25</c:v>
                </c:pt>
                <c:pt idx="19" formatCode="0">
                  <c:v>8.5</c:v>
                </c:pt>
                <c:pt idx="20" formatCode="0">
                  <c:v>3.4</c:v>
                </c:pt>
                <c:pt idx="21" formatCode="0">
                  <c:v>3.5</c:v>
                </c:pt>
                <c:pt idx="22" formatCode="0">
                  <c:v>6.7</c:v>
                </c:pt>
                <c:pt idx="23" formatCode="0">
                  <c:v>7</c:v>
                </c:pt>
                <c:pt idx="25" formatCode="0">
                  <c:v>5.8</c:v>
                </c:pt>
                <c:pt idx="26" formatCode="0">
                  <c:v>7.1</c:v>
                </c:pt>
                <c:pt idx="27" formatCode="0">
                  <c:v>2.2999999999999998</c:v>
                </c:pt>
                <c:pt idx="28" formatCode="0">
                  <c:v>7.1</c:v>
                </c:pt>
                <c:pt idx="29" formatCode="0">
                  <c:v>6.5</c:v>
                </c:pt>
                <c:pt idx="31" formatCode="0">
                  <c:v>5.7</c:v>
                </c:pt>
                <c:pt idx="32" formatCode="0">
                  <c:v>8.3000000000000007</c:v>
                </c:pt>
                <c:pt idx="33" formatCode="0">
                  <c:v>2</c:v>
                </c:pt>
                <c:pt idx="34" formatCode="0">
                  <c:v>3.3</c:v>
                </c:pt>
                <c:pt idx="35" formatCode="0">
                  <c:v>7.8</c:v>
                </c:pt>
                <c:pt idx="36" formatCode="0">
                  <c:v>10.7</c:v>
                </c:pt>
              </c:numCache>
            </c:numRef>
          </c:val>
          <c:extLst>
            <c:ext xmlns:c16="http://schemas.microsoft.com/office/drawing/2014/chart" uri="{C3380CC4-5D6E-409C-BE32-E72D297353CC}">
              <c16:uniqueId val="{00000003-9D4C-4521-8A08-7E9ED88338B5}"/>
            </c:ext>
          </c:extLst>
        </c:ser>
        <c:ser>
          <c:idx val="1"/>
          <c:order val="3"/>
          <c:tx>
            <c:strRef>
              <c:f>'Grafiki + dati'!$T$576</c:f>
              <c:strCache>
                <c:ptCount val="1"/>
                <c:pt idx="0">
                  <c:v>Drīzāk nav nozīmīga</c:v>
                </c:pt>
              </c:strCache>
            </c:strRef>
          </c:tx>
          <c:spPr>
            <a:solidFill>
              <a:srgbClr val="F29C9C"/>
            </a:solidFill>
            <a:ln w="25400">
              <a:noFill/>
            </a:ln>
          </c:spPr>
          <c:invertIfNegative val="0"/>
          <c:dLbls>
            <c:spPr>
              <a:noFill/>
              <a:ln w="25400">
                <a:noFill/>
              </a:ln>
            </c:spPr>
            <c:txPr>
              <a:bodyPr wrap="square" lIns="38100" tIns="19050" rIns="38100" bIns="19050" anchor="ctr">
                <a:spAutoFit/>
              </a:bodyPr>
              <a:lstStyle/>
              <a:p>
                <a:pPr>
                  <a:defRPr sz="900" b="0" i="0" u="none" strike="noStrike" baseline="0">
                    <a:solidFill>
                      <a:schemeClr val="tx1"/>
                    </a:solidFill>
                    <a:latin typeface="Arial"/>
                    <a:ea typeface="Arial"/>
                    <a:cs typeface="Arial"/>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'Grafiki + dati'!$P$577:$Q$613</c:f>
              <c:multiLvlStrCache>
                <c:ptCount val="37"/>
                <c:lvl>
                  <c:pt idx="0">
                    <c:v>Visi respondenti</c:v>
                  </c:pt>
                  <c:pt idx="2">
                    <c:v>Būvniecība un būvmateriālu ražošana</c:v>
                  </c:pt>
                  <c:pt idx="3">
                    <c:v>IKT</c:v>
                  </c:pt>
                  <c:pt idx="4">
                    <c:v>Kokrūpniecība</c:v>
                  </c:pt>
                  <c:pt idx="5">
                    <c:v>Pārtikas rūpniecība</c:v>
                  </c:pt>
                  <c:pt idx="6">
                    <c:v>Mašīnbūve un metālapstrāde</c:v>
                  </c:pt>
                  <c:pt idx="7">
                    <c:v>Transports un loģistika**</c:v>
                  </c:pt>
                  <c:pt idx="8">
                    <c:v>Apģērba un tekstila rūpniecība</c:v>
                  </c:pt>
                  <c:pt idx="9">
                    <c:v>Elektronika un elektrotehnika**</c:v>
                  </c:pt>
                  <c:pt idx="10">
                    <c:v>Kultūras un radošās nozares</c:v>
                  </c:pt>
                  <c:pt idx="11">
                    <c:v>Ķīmija un farmācija**</c:v>
                  </c:pt>
                  <c:pt idx="12">
                    <c:v>Cita joma</c:v>
                  </c:pt>
                  <c:pt idx="14">
                    <c:v>1-9 darbinieki</c:v>
                  </c:pt>
                  <c:pt idx="15">
                    <c:v>10-49 darbinieki</c:v>
                  </c:pt>
                  <c:pt idx="16">
                    <c:v>50-249 darbinieki</c:v>
                  </c:pt>
                  <c:pt idx="17">
                    <c:v>250 un vairāk darbinieku**</c:v>
                  </c:pt>
                  <c:pt idx="19">
                    <c:v>1. kvintile (zemākais eksporta apjoms)</c:v>
                  </c:pt>
                  <c:pt idx="20">
                    <c:v>2. kvintile</c:v>
                  </c:pt>
                  <c:pt idx="21">
                    <c:v>3. kvintile</c:v>
                  </c:pt>
                  <c:pt idx="22">
                    <c:v>4. kvintile</c:v>
                  </c:pt>
                  <c:pt idx="23">
                    <c:v>5. kvintile (augstākais eksporta apjoms)</c:v>
                  </c:pt>
                  <c:pt idx="25">
                    <c:v>1. kvintile (zemākais apgrozījums)</c:v>
                  </c:pt>
                  <c:pt idx="26">
                    <c:v>2. kvintile</c:v>
                  </c:pt>
                  <c:pt idx="27">
                    <c:v>3. kvintile</c:v>
                  </c:pt>
                  <c:pt idx="28">
                    <c:v>4. kvintile</c:v>
                  </c:pt>
                  <c:pt idx="29">
                    <c:v>5. kvintile (augstākais apgrozījums)</c:v>
                  </c:pt>
                  <c:pt idx="31">
                    <c:v> Rīga</c:v>
                  </c:pt>
                  <c:pt idx="32">
                    <c:v> Pierīga</c:v>
                  </c:pt>
                  <c:pt idx="33">
                    <c:v> Vidzeme</c:v>
                  </c:pt>
                  <c:pt idx="34">
                    <c:v> Kurzeme</c:v>
                  </c:pt>
                  <c:pt idx="35">
                    <c:v> Zemgale</c:v>
                  </c:pt>
                  <c:pt idx="36">
                    <c:v> Latgale**</c:v>
                  </c:pt>
                </c:lvl>
                <c:lvl>
                  <c:pt idx="1">
                    <c:v> </c:v>
                  </c:pt>
                  <c:pt idx="2">
                    <c:v>Darbības joma</c:v>
                  </c:pt>
                  <c:pt idx="13">
                    <c:v> </c:v>
                  </c:pt>
                  <c:pt idx="14">
                    <c:v> </c:v>
                  </c:pt>
                  <c:pt idx="18">
                    <c:v> </c:v>
                  </c:pt>
                  <c:pt idx="19">
                    <c:v>Eksporta apjoms 2022. gadā</c:v>
                  </c:pt>
                  <c:pt idx="24">
                    <c:v> </c:v>
                  </c:pt>
                  <c:pt idx="25">
                    <c:v> </c:v>
                  </c:pt>
                  <c:pt idx="30">
                    <c:v> </c:v>
                  </c:pt>
                  <c:pt idx="31">
                    <c:v>Reģions</c:v>
                  </c:pt>
                </c:lvl>
              </c:multiLvlStrCache>
            </c:multiLvlStrRef>
          </c:cat>
          <c:val>
            <c:numRef>
              <c:f>'Grafiki + dati'!$T$577:$T$613</c:f>
              <c:numCache>
                <c:formatCode>General</c:formatCode>
                <c:ptCount val="37"/>
                <c:pt idx="0" formatCode="0">
                  <c:v>20.9</c:v>
                </c:pt>
                <c:pt idx="2" formatCode="0">
                  <c:v>17.600000000000001</c:v>
                </c:pt>
                <c:pt idx="3" formatCode="0">
                  <c:v>17.399999999999999</c:v>
                </c:pt>
                <c:pt idx="4" formatCode="0">
                  <c:v>27.8</c:v>
                </c:pt>
                <c:pt idx="5" formatCode="0">
                  <c:v>20.5</c:v>
                </c:pt>
                <c:pt idx="6" formatCode="0">
                  <c:v>21.2</c:v>
                </c:pt>
                <c:pt idx="7" formatCode="0">
                  <c:v>33.299999999999997</c:v>
                </c:pt>
                <c:pt idx="8" formatCode="0">
                  <c:v>25.5</c:v>
                </c:pt>
                <c:pt idx="9" formatCode="0">
                  <c:v>12.5</c:v>
                </c:pt>
                <c:pt idx="10" formatCode="0">
                  <c:v>19.600000000000001</c:v>
                </c:pt>
                <c:pt idx="11" formatCode="0">
                  <c:v>25</c:v>
                </c:pt>
                <c:pt idx="12" formatCode="0">
                  <c:v>19.899999999999999</c:v>
                </c:pt>
                <c:pt idx="14" formatCode="0">
                  <c:v>19.5</c:v>
                </c:pt>
                <c:pt idx="15" formatCode="0">
                  <c:v>24.8</c:v>
                </c:pt>
                <c:pt idx="16" formatCode="0">
                  <c:v>18</c:v>
                </c:pt>
                <c:pt idx="19" formatCode="0">
                  <c:v>19.5</c:v>
                </c:pt>
                <c:pt idx="20" formatCode="0">
                  <c:v>19</c:v>
                </c:pt>
                <c:pt idx="21" formatCode="0">
                  <c:v>27.8</c:v>
                </c:pt>
                <c:pt idx="22" formatCode="0">
                  <c:v>16</c:v>
                </c:pt>
                <c:pt idx="23" formatCode="0">
                  <c:v>24.6</c:v>
                </c:pt>
                <c:pt idx="25" formatCode="0">
                  <c:v>24.2</c:v>
                </c:pt>
                <c:pt idx="26" formatCode="0">
                  <c:v>18.100000000000001</c:v>
                </c:pt>
                <c:pt idx="27" formatCode="0">
                  <c:v>20.9</c:v>
                </c:pt>
                <c:pt idx="28" formatCode="0">
                  <c:v>25.2</c:v>
                </c:pt>
                <c:pt idx="29" formatCode="0">
                  <c:v>19.5</c:v>
                </c:pt>
                <c:pt idx="31" formatCode="0">
                  <c:v>20.399999999999999</c:v>
                </c:pt>
                <c:pt idx="32" formatCode="0">
                  <c:v>21.7</c:v>
                </c:pt>
                <c:pt idx="33" formatCode="0">
                  <c:v>26.5</c:v>
                </c:pt>
                <c:pt idx="34" formatCode="0">
                  <c:v>18</c:v>
                </c:pt>
                <c:pt idx="35" formatCode="0">
                  <c:v>15.7</c:v>
                </c:pt>
                <c:pt idx="36" formatCode="0">
                  <c:v>28.6</c:v>
                </c:pt>
              </c:numCache>
            </c:numRef>
          </c:val>
          <c:extLst>
            <c:ext xmlns:c16="http://schemas.microsoft.com/office/drawing/2014/chart" uri="{C3380CC4-5D6E-409C-BE32-E72D297353CC}">
              <c16:uniqueId val="{00000004-9D4C-4521-8A08-7E9ED88338B5}"/>
            </c:ext>
          </c:extLst>
        </c:ser>
        <c:ser>
          <c:idx val="2"/>
          <c:order val="4"/>
          <c:tx>
            <c:strRef>
              <c:f>'Grafiki + dati'!$U$576</c:f>
              <c:strCache>
                <c:ptCount val="1"/>
                <c:pt idx="0">
                  <c:v>Nemaz nav nozīmīga</c:v>
                </c:pt>
              </c:strCache>
            </c:strRef>
          </c:tx>
          <c:spPr>
            <a:solidFill>
              <a:srgbClr val="A21616"/>
            </a:solidFill>
          </c:spPr>
          <c:invertIfNegative val="0"/>
          <c:dLbls>
            <c:spPr>
              <a:noFill/>
              <a:ln>
                <a:noFill/>
              </a:ln>
              <a:effectLst/>
            </c:spPr>
            <c:txPr>
              <a:bodyPr wrap="square" lIns="38100" tIns="19050" rIns="38100" bIns="19050" anchor="ctr">
                <a:spAutoFit/>
              </a:bodyPr>
              <a:lstStyle/>
              <a:p>
                <a:pPr>
                  <a:defRPr sz="900">
                    <a:solidFill>
                      <a:schemeClr val="bg1"/>
                    </a:solidFill>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'Grafiki + dati'!$P$577:$Q$613</c:f>
              <c:multiLvlStrCache>
                <c:ptCount val="37"/>
                <c:lvl>
                  <c:pt idx="0">
                    <c:v>Visi respondenti</c:v>
                  </c:pt>
                  <c:pt idx="2">
                    <c:v>Būvniecība un būvmateriālu ražošana</c:v>
                  </c:pt>
                  <c:pt idx="3">
                    <c:v>IKT</c:v>
                  </c:pt>
                  <c:pt idx="4">
                    <c:v>Kokrūpniecība</c:v>
                  </c:pt>
                  <c:pt idx="5">
                    <c:v>Pārtikas rūpniecība</c:v>
                  </c:pt>
                  <c:pt idx="6">
                    <c:v>Mašīnbūve un metālapstrāde</c:v>
                  </c:pt>
                  <c:pt idx="7">
                    <c:v>Transports un loģistika**</c:v>
                  </c:pt>
                  <c:pt idx="8">
                    <c:v>Apģērba un tekstila rūpniecība</c:v>
                  </c:pt>
                  <c:pt idx="9">
                    <c:v>Elektronika un elektrotehnika**</c:v>
                  </c:pt>
                  <c:pt idx="10">
                    <c:v>Kultūras un radošās nozares</c:v>
                  </c:pt>
                  <c:pt idx="11">
                    <c:v>Ķīmija un farmācija**</c:v>
                  </c:pt>
                  <c:pt idx="12">
                    <c:v>Cita joma</c:v>
                  </c:pt>
                  <c:pt idx="14">
                    <c:v>1-9 darbinieki</c:v>
                  </c:pt>
                  <c:pt idx="15">
                    <c:v>10-49 darbinieki</c:v>
                  </c:pt>
                  <c:pt idx="16">
                    <c:v>50-249 darbinieki</c:v>
                  </c:pt>
                  <c:pt idx="17">
                    <c:v>250 un vairāk darbinieku**</c:v>
                  </c:pt>
                  <c:pt idx="19">
                    <c:v>1. kvintile (zemākais eksporta apjoms)</c:v>
                  </c:pt>
                  <c:pt idx="20">
                    <c:v>2. kvintile</c:v>
                  </c:pt>
                  <c:pt idx="21">
                    <c:v>3. kvintile</c:v>
                  </c:pt>
                  <c:pt idx="22">
                    <c:v>4. kvintile</c:v>
                  </c:pt>
                  <c:pt idx="23">
                    <c:v>5. kvintile (augstākais eksporta apjoms)</c:v>
                  </c:pt>
                  <c:pt idx="25">
                    <c:v>1. kvintile (zemākais apgrozījums)</c:v>
                  </c:pt>
                  <c:pt idx="26">
                    <c:v>2. kvintile</c:v>
                  </c:pt>
                  <c:pt idx="27">
                    <c:v>3. kvintile</c:v>
                  </c:pt>
                  <c:pt idx="28">
                    <c:v>4. kvintile</c:v>
                  </c:pt>
                  <c:pt idx="29">
                    <c:v>5. kvintile (augstākais apgrozījums)</c:v>
                  </c:pt>
                  <c:pt idx="31">
                    <c:v> Rīga</c:v>
                  </c:pt>
                  <c:pt idx="32">
                    <c:v> Pierīga</c:v>
                  </c:pt>
                  <c:pt idx="33">
                    <c:v> Vidzeme</c:v>
                  </c:pt>
                  <c:pt idx="34">
                    <c:v> Kurzeme</c:v>
                  </c:pt>
                  <c:pt idx="35">
                    <c:v> Zemgale</c:v>
                  </c:pt>
                  <c:pt idx="36">
                    <c:v> Latgale**</c:v>
                  </c:pt>
                </c:lvl>
                <c:lvl>
                  <c:pt idx="1">
                    <c:v> </c:v>
                  </c:pt>
                  <c:pt idx="2">
                    <c:v>Darbības joma</c:v>
                  </c:pt>
                  <c:pt idx="13">
                    <c:v> </c:v>
                  </c:pt>
                  <c:pt idx="14">
                    <c:v> </c:v>
                  </c:pt>
                  <c:pt idx="18">
                    <c:v> </c:v>
                  </c:pt>
                  <c:pt idx="19">
                    <c:v>Eksporta apjoms 2022. gadā</c:v>
                  </c:pt>
                  <c:pt idx="24">
                    <c:v> </c:v>
                  </c:pt>
                  <c:pt idx="25">
                    <c:v> </c:v>
                  </c:pt>
                  <c:pt idx="30">
                    <c:v> </c:v>
                  </c:pt>
                  <c:pt idx="31">
                    <c:v>Reģions</c:v>
                  </c:pt>
                </c:lvl>
              </c:multiLvlStrCache>
            </c:multiLvlStrRef>
          </c:cat>
          <c:val>
            <c:numRef>
              <c:f>'Grafiki + dati'!$U$577:$U$613</c:f>
              <c:numCache>
                <c:formatCode>General</c:formatCode>
                <c:ptCount val="37"/>
                <c:pt idx="0" formatCode="0">
                  <c:v>8.1999999999999993</c:v>
                </c:pt>
                <c:pt idx="2" formatCode="0">
                  <c:v>7.4</c:v>
                </c:pt>
                <c:pt idx="3" formatCode="0">
                  <c:v>16.3</c:v>
                </c:pt>
                <c:pt idx="4" formatCode="0">
                  <c:v>3.7</c:v>
                </c:pt>
                <c:pt idx="5" formatCode="0">
                  <c:v>2.6</c:v>
                </c:pt>
                <c:pt idx="6" formatCode="0">
                  <c:v>9.1</c:v>
                </c:pt>
                <c:pt idx="8" formatCode="0">
                  <c:v>2.1</c:v>
                </c:pt>
                <c:pt idx="9" formatCode="0">
                  <c:v>12.5</c:v>
                </c:pt>
                <c:pt idx="10" formatCode="0">
                  <c:v>8.6999999999999993</c:v>
                </c:pt>
                <c:pt idx="12" formatCode="0">
                  <c:v>11</c:v>
                </c:pt>
                <c:pt idx="14" formatCode="0">
                  <c:v>9.1999999999999993</c:v>
                </c:pt>
                <c:pt idx="15" formatCode="0">
                  <c:v>7.1</c:v>
                </c:pt>
                <c:pt idx="16" formatCode="0">
                  <c:v>7</c:v>
                </c:pt>
                <c:pt idx="17" formatCode="0">
                  <c:v>25</c:v>
                </c:pt>
                <c:pt idx="19" formatCode="0">
                  <c:v>6.8</c:v>
                </c:pt>
                <c:pt idx="20" formatCode="0">
                  <c:v>7.8</c:v>
                </c:pt>
                <c:pt idx="21" formatCode="0">
                  <c:v>7</c:v>
                </c:pt>
                <c:pt idx="22" formatCode="0">
                  <c:v>11.8</c:v>
                </c:pt>
                <c:pt idx="23" formatCode="0">
                  <c:v>7.9</c:v>
                </c:pt>
                <c:pt idx="25" formatCode="0">
                  <c:v>8.3000000000000007</c:v>
                </c:pt>
                <c:pt idx="26" formatCode="0">
                  <c:v>6.3</c:v>
                </c:pt>
                <c:pt idx="27" formatCode="0">
                  <c:v>8.5</c:v>
                </c:pt>
                <c:pt idx="28" formatCode="0">
                  <c:v>8.6999999999999993</c:v>
                </c:pt>
                <c:pt idx="29" formatCode="0">
                  <c:v>8.1</c:v>
                </c:pt>
                <c:pt idx="31" formatCode="0">
                  <c:v>11</c:v>
                </c:pt>
                <c:pt idx="32" formatCode="0">
                  <c:v>5.0999999999999996</c:v>
                </c:pt>
                <c:pt idx="33" formatCode="0">
                  <c:v>6.1</c:v>
                </c:pt>
                <c:pt idx="34" formatCode="0">
                  <c:v>4.9000000000000004</c:v>
                </c:pt>
                <c:pt idx="35" formatCode="0">
                  <c:v>5.9</c:v>
                </c:pt>
                <c:pt idx="36" formatCode="0">
                  <c:v>3.6</c:v>
                </c:pt>
              </c:numCache>
            </c:numRef>
          </c:val>
          <c:extLst>
            <c:ext xmlns:c16="http://schemas.microsoft.com/office/drawing/2014/chart" uri="{C3380CC4-5D6E-409C-BE32-E72D297353CC}">
              <c16:uniqueId val="{00000005-9D4C-4521-8A08-7E9ED88338B5}"/>
            </c:ext>
          </c:extLst>
        </c:ser>
        <c:dLbls>
          <c:showLegendKey val="0"/>
          <c:showVal val="0"/>
          <c:showCatName val="0"/>
          <c:showSerName val="0"/>
          <c:showPercent val="0"/>
          <c:showBubbleSize val="0"/>
        </c:dLbls>
        <c:gapWidth val="30"/>
        <c:overlap val="100"/>
        <c:axId val="590045472"/>
        <c:axId val="1"/>
      </c:barChart>
      <c:catAx>
        <c:axId val="590045472"/>
        <c:scaling>
          <c:orientation val="maxMin"/>
        </c:scaling>
        <c:delete val="0"/>
        <c:axPos val="l"/>
        <c:numFmt formatCode="General" sourceLinked="1"/>
        <c:majorTickMark val="none"/>
        <c:minorTickMark val="none"/>
        <c:tickLblPos val="nextTo"/>
        <c:spPr>
          <a:ln w="3175">
            <a:solidFill>
              <a:srgbClr val="000000"/>
            </a:solidFill>
            <a:prstDash val="solid"/>
          </a:ln>
        </c:spPr>
        <c:txPr>
          <a:bodyPr rot="0" vert="horz"/>
          <a:lstStyle/>
          <a:p>
            <a:pPr>
              <a:defRPr sz="900" b="0" i="0" u="none" strike="noStrike" baseline="0">
                <a:solidFill>
                  <a:srgbClr val="000000"/>
                </a:solidFill>
                <a:latin typeface="Arial"/>
                <a:ea typeface="Arial"/>
                <a:cs typeface="Arial"/>
              </a:defRPr>
            </a:pPr>
            <a:endParaRPr lang="lv-LV"/>
          </a:p>
        </c:txPr>
        <c:crossAx val="1"/>
        <c:crosses val="autoZero"/>
        <c:auto val="1"/>
        <c:lblAlgn val="ctr"/>
        <c:lblOffset val="100"/>
        <c:tickLblSkip val="1"/>
        <c:tickMarkSkip val="1"/>
        <c:noMultiLvlLbl val="0"/>
      </c:catAx>
      <c:valAx>
        <c:axId val="1"/>
        <c:scaling>
          <c:orientation val="minMax"/>
          <c:max val="100"/>
        </c:scaling>
        <c:delete val="0"/>
        <c:axPos val="b"/>
        <c:title>
          <c:tx>
            <c:rich>
              <a:bodyPr/>
              <a:lstStyle/>
              <a:p>
                <a:pPr>
                  <a:defRPr sz="800" b="0" i="0" u="none" strike="noStrike" baseline="0">
                    <a:solidFill>
                      <a:srgbClr val="000000"/>
                    </a:solidFill>
                    <a:latin typeface="Arial"/>
                    <a:ea typeface="Arial"/>
                    <a:cs typeface="Arial"/>
                  </a:defRPr>
                </a:pPr>
                <a:r>
                  <a:rPr lang="lv-LV"/>
                  <a:t>%</a:t>
                </a:r>
              </a:p>
            </c:rich>
          </c:tx>
          <c:layout>
            <c:manualLayout>
              <c:xMode val="edge"/>
              <c:yMode val="edge"/>
              <c:x val="0.90107398786006188"/>
              <c:y val="0.93814859828173613"/>
            </c:manualLayout>
          </c:layout>
          <c:overlay val="0"/>
          <c:spPr>
            <a:solidFill>
              <a:srgbClr val="FFFFFF"/>
            </a:solidFill>
            <a:ln w="3175">
              <a:solidFill>
                <a:srgbClr val="000000"/>
              </a:solidFill>
              <a:prstDash val="solid"/>
            </a:ln>
            <a:effectLst>
              <a:outerShdw dist="35921" dir="2700000" algn="br">
                <a:srgbClr val="000000"/>
              </a:outerShdw>
            </a:effectLst>
          </c:spPr>
        </c:title>
        <c:numFmt formatCode="0" sourceLinked="0"/>
        <c:majorTickMark val="out"/>
        <c:minorTickMark val="none"/>
        <c:tickLblPos val="nextTo"/>
        <c:spPr>
          <a:ln w="3175">
            <a:solidFill>
              <a:srgbClr val="000000"/>
            </a:solidFill>
            <a:prstDash val="solid"/>
          </a:ln>
        </c:spPr>
        <c:txPr>
          <a:bodyPr rot="0" vert="horz"/>
          <a:lstStyle/>
          <a:p>
            <a:pPr>
              <a:defRPr sz="900" b="0" i="0" u="none" strike="noStrike" baseline="0">
                <a:solidFill>
                  <a:srgbClr val="000000"/>
                </a:solidFill>
                <a:latin typeface="Arial"/>
                <a:ea typeface="Arial"/>
                <a:cs typeface="Arial"/>
              </a:defRPr>
            </a:pPr>
            <a:endParaRPr lang="lv-LV"/>
          </a:p>
        </c:txPr>
        <c:crossAx val="590045472"/>
        <c:crosses val="max"/>
        <c:crossBetween val="between"/>
        <c:majorUnit val="20"/>
      </c:valAx>
      <c:spPr>
        <a:noFill/>
        <a:ln w="25400">
          <a:noFill/>
        </a:ln>
      </c:spPr>
    </c:plotArea>
    <c:legend>
      <c:legendPos val="t"/>
      <c:layout>
        <c:manualLayout>
          <c:xMode val="edge"/>
          <c:yMode val="edge"/>
          <c:x val="0.28452390367885011"/>
          <c:y val="6.8130113356333163E-2"/>
          <c:w val="0.69529457702005049"/>
          <c:h val="3.5681269707058427E-2"/>
        </c:manualLayout>
      </c:layout>
      <c:overlay val="0"/>
      <c:spPr>
        <a:solidFill>
          <a:srgbClr val="FFFFFF"/>
        </a:solidFill>
        <a:ln w="3175">
          <a:solidFill>
            <a:srgbClr val="969696"/>
          </a:solidFill>
          <a:prstDash val="solid"/>
        </a:ln>
      </c:spPr>
      <c:txPr>
        <a:bodyPr/>
        <a:lstStyle/>
        <a:p>
          <a:pPr>
            <a:defRPr sz="900" b="0" i="0" u="none" strike="noStrike" baseline="0">
              <a:solidFill>
                <a:srgbClr val="000000"/>
              </a:solidFill>
              <a:latin typeface="Arial" panose="020B0604020202020204" pitchFamily="34" charset="0"/>
              <a:ea typeface="Arial Narrow"/>
              <a:cs typeface="Arial" panose="020B0604020202020204" pitchFamily="34" charset="0"/>
            </a:defRPr>
          </a:pPr>
          <a:endParaRPr lang="lv-LV"/>
        </a:p>
      </c:txPr>
    </c:legend>
    <c:plotVisOnly val="1"/>
    <c:dispBlanksAs val="gap"/>
    <c:showDLblsOverMax val="0"/>
  </c:chart>
  <c:spPr>
    <a:noFill/>
    <a:ln w="6350">
      <a:noFill/>
    </a:ln>
  </c:spPr>
  <c:txPr>
    <a:bodyPr/>
    <a:lstStyle/>
    <a:p>
      <a:pPr>
        <a:defRPr sz="950" b="0" i="0" u="none" strike="noStrike" baseline="0">
          <a:solidFill>
            <a:srgbClr val="000000"/>
          </a:solidFill>
          <a:latin typeface="Arial"/>
          <a:ea typeface="Arial"/>
          <a:cs typeface="Arial"/>
        </a:defRPr>
      </a:pPr>
      <a:endParaRPr lang="lv-LV"/>
    </a:p>
  </c:txPr>
  <c:externalData r:id="rId2">
    <c:autoUpdate val="0"/>
  </c:externalData>
  <c:userShapes r:id="rId3"/>
</c:chartSpace>
</file>

<file path=ppt/charts/chart2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0424225350633988"/>
          <c:y val="0.10378357551073891"/>
          <c:w val="0.73448404682060642"/>
          <c:h val="0.89073421102046779"/>
        </c:manualLayout>
      </c:layout>
      <c:barChart>
        <c:barDir val="bar"/>
        <c:grouping val="clustered"/>
        <c:varyColors val="0"/>
        <c:ser>
          <c:idx val="0"/>
          <c:order val="0"/>
          <c:spPr>
            <a:solidFill>
              <a:srgbClr val="00B0F0"/>
            </a:solidFill>
            <a:ln w="25400">
              <a:noFill/>
            </a:ln>
          </c:spPr>
          <c:invertIfNegative val="0"/>
          <c:dPt>
            <c:idx val="2"/>
            <c:invertIfNegative val="0"/>
            <c:bubble3D val="0"/>
            <c:extLst>
              <c:ext xmlns:c16="http://schemas.microsoft.com/office/drawing/2014/chart" uri="{C3380CC4-5D6E-409C-BE32-E72D297353CC}">
                <c16:uniqueId val="{00000000-7CB2-40B5-9A09-A32E1D1F2D2C}"/>
              </c:ext>
            </c:extLst>
          </c:dPt>
          <c:dPt>
            <c:idx val="3"/>
            <c:invertIfNegative val="0"/>
            <c:bubble3D val="0"/>
            <c:extLst>
              <c:ext xmlns:c16="http://schemas.microsoft.com/office/drawing/2014/chart" uri="{C3380CC4-5D6E-409C-BE32-E72D297353CC}">
                <c16:uniqueId val="{00000001-7CB2-40B5-9A09-A32E1D1F2D2C}"/>
              </c:ext>
            </c:extLst>
          </c:dPt>
          <c:dPt>
            <c:idx val="4"/>
            <c:invertIfNegative val="0"/>
            <c:bubble3D val="0"/>
            <c:extLst>
              <c:ext xmlns:c16="http://schemas.microsoft.com/office/drawing/2014/chart" uri="{C3380CC4-5D6E-409C-BE32-E72D297353CC}">
                <c16:uniqueId val="{00000002-7CB2-40B5-9A09-A32E1D1F2D2C}"/>
              </c:ext>
            </c:extLst>
          </c:dPt>
          <c:dPt>
            <c:idx val="6"/>
            <c:invertIfNegative val="0"/>
            <c:bubble3D val="0"/>
            <c:extLst>
              <c:ext xmlns:c16="http://schemas.microsoft.com/office/drawing/2014/chart" uri="{C3380CC4-5D6E-409C-BE32-E72D297353CC}">
                <c16:uniqueId val="{00000003-7CB2-40B5-9A09-A32E1D1F2D2C}"/>
              </c:ext>
            </c:extLst>
          </c:dPt>
          <c:dPt>
            <c:idx val="8"/>
            <c:invertIfNegative val="0"/>
            <c:bubble3D val="0"/>
            <c:extLst>
              <c:ext xmlns:c16="http://schemas.microsoft.com/office/drawing/2014/chart" uri="{C3380CC4-5D6E-409C-BE32-E72D297353CC}">
                <c16:uniqueId val="{00000004-7CB2-40B5-9A09-A32E1D1F2D2C}"/>
              </c:ext>
            </c:extLst>
          </c:dPt>
          <c:dPt>
            <c:idx val="9"/>
            <c:invertIfNegative val="0"/>
            <c:bubble3D val="0"/>
            <c:extLst>
              <c:ext xmlns:c16="http://schemas.microsoft.com/office/drawing/2014/chart" uri="{C3380CC4-5D6E-409C-BE32-E72D297353CC}">
                <c16:uniqueId val="{00000005-7CB2-40B5-9A09-A32E1D1F2D2C}"/>
              </c:ext>
            </c:extLst>
          </c:dPt>
          <c:dPt>
            <c:idx val="10"/>
            <c:invertIfNegative val="0"/>
            <c:bubble3D val="0"/>
            <c:extLst>
              <c:ext xmlns:c16="http://schemas.microsoft.com/office/drawing/2014/chart" uri="{C3380CC4-5D6E-409C-BE32-E72D297353CC}">
                <c16:uniqueId val="{00000006-7CB2-40B5-9A09-A32E1D1F2D2C}"/>
              </c:ext>
            </c:extLst>
          </c:dPt>
          <c:dPt>
            <c:idx val="11"/>
            <c:invertIfNegative val="0"/>
            <c:bubble3D val="0"/>
            <c:extLst>
              <c:ext xmlns:c16="http://schemas.microsoft.com/office/drawing/2014/chart" uri="{C3380CC4-5D6E-409C-BE32-E72D297353CC}">
                <c16:uniqueId val="{00000007-7CB2-40B5-9A09-A32E1D1F2D2C}"/>
              </c:ext>
            </c:extLst>
          </c:dPt>
          <c:dPt>
            <c:idx val="14"/>
            <c:invertIfNegative val="0"/>
            <c:bubble3D val="0"/>
            <c:extLst>
              <c:ext xmlns:c16="http://schemas.microsoft.com/office/drawing/2014/chart" uri="{C3380CC4-5D6E-409C-BE32-E72D297353CC}">
                <c16:uniqueId val="{00000008-7CB2-40B5-9A09-A32E1D1F2D2C}"/>
              </c:ext>
            </c:extLst>
          </c:dPt>
          <c:dPt>
            <c:idx val="15"/>
            <c:invertIfNegative val="0"/>
            <c:bubble3D val="0"/>
            <c:extLst>
              <c:ext xmlns:c16="http://schemas.microsoft.com/office/drawing/2014/chart" uri="{C3380CC4-5D6E-409C-BE32-E72D297353CC}">
                <c16:uniqueId val="{00000009-7CB2-40B5-9A09-A32E1D1F2D2C}"/>
              </c:ext>
            </c:extLst>
          </c:dPt>
          <c:dPt>
            <c:idx val="16"/>
            <c:invertIfNegative val="0"/>
            <c:bubble3D val="0"/>
            <c:extLst>
              <c:ext xmlns:c16="http://schemas.microsoft.com/office/drawing/2014/chart" uri="{C3380CC4-5D6E-409C-BE32-E72D297353CC}">
                <c16:uniqueId val="{0000000A-7CB2-40B5-9A09-A32E1D1F2D2C}"/>
              </c:ext>
            </c:extLst>
          </c:dPt>
          <c:dPt>
            <c:idx val="19"/>
            <c:invertIfNegative val="0"/>
            <c:bubble3D val="0"/>
            <c:extLst>
              <c:ext xmlns:c16="http://schemas.microsoft.com/office/drawing/2014/chart" uri="{C3380CC4-5D6E-409C-BE32-E72D297353CC}">
                <c16:uniqueId val="{0000000B-7CB2-40B5-9A09-A32E1D1F2D2C}"/>
              </c:ext>
            </c:extLst>
          </c:dPt>
          <c:dPt>
            <c:idx val="21"/>
            <c:invertIfNegative val="0"/>
            <c:bubble3D val="0"/>
            <c:extLst>
              <c:ext xmlns:c16="http://schemas.microsoft.com/office/drawing/2014/chart" uri="{C3380CC4-5D6E-409C-BE32-E72D297353CC}">
                <c16:uniqueId val="{0000000C-7CB2-40B5-9A09-A32E1D1F2D2C}"/>
              </c:ext>
            </c:extLst>
          </c:dPt>
          <c:dPt>
            <c:idx val="22"/>
            <c:invertIfNegative val="0"/>
            <c:bubble3D val="0"/>
            <c:extLst>
              <c:ext xmlns:c16="http://schemas.microsoft.com/office/drawing/2014/chart" uri="{C3380CC4-5D6E-409C-BE32-E72D297353CC}">
                <c16:uniqueId val="{0000000D-7CB2-40B5-9A09-A32E1D1F2D2C}"/>
              </c:ext>
            </c:extLst>
          </c:dPt>
          <c:dPt>
            <c:idx val="24"/>
            <c:invertIfNegative val="0"/>
            <c:bubble3D val="0"/>
            <c:extLst>
              <c:ext xmlns:c16="http://schemas.microsoft.com/office/drawing/2014/chart" uri="{C3380CC4-5D6E-409C-BE32-E72D297353CC}">
                <c16:uniqueId val="{0000000E-7CB2-40B5-9A09-A32E1D1F2D2C}"/>
              </c:ext>
            </c:extLst>
          </c:dPt>
          <c:dPt>
            <c:idx val="26"/>
            <c:invertIfNegative val="0"/>
            <c:bubble3D val="0"/>
            <c:extLst>
              <c:ext xmlns:c16="http://schemas.microsoft.com/office/drawing/2014/chart" uri="{C3380CC4-5D6E-409C-BE32-E72D297353CC}">
                <c16:uniqueId val="{0000000F-7CB2-40B5-9A09-A32E1D1F2D2C}"/>
              </c:ext>
            </c:extLst>
          </c:dPt>
          <c:dPt>
            <c:idx val="27"/>
            <c:invertIfNegative val="0"/>
            <c:bubble3D val="0"/>
            <c:extLst>
              <c:ext xmlns:c16="http://schemas.microsoft.com/office/drawing/2014/chart" uri="{C3380CC4-5D6E-409C-BE32-E72D297353CC}">
                <c16:uniqueId val="{00000010-7CB2-40B5-9A09-A32E1D1F2D2C}"/>
              </c:ext>
            </c:extLst>
          </c:dPt>
          <c:dPt>
            <c:idx val="30"/>
            <c:invertIfNegative val="0"/>
            <c:bubble3D val="0"/>
            <c:extLst>
              <c:ext xmlns:c16="http://schemas.microsoft.com/office/drawing/2014/chart" uri="{C3380CC4-5D6E-409C-BE32-E72D297353CC}">
                <c16:uniqueId val="{00000011-7CB2-40B5-9A09-A32E1D1F2D2C}"/>
              </c:ext>
            </c:extLst>
          </c:dPt>
          <c:dPt>
            <c:idx val="31"/>
            <c:invertIfNegative val="0"/>
            <c:bubble3D val="0"/>
            <c:extLst>
              <c:ext xmlns:c16="http://schemas.microsoft.com/office/drawing/2014/chart" uri="{C3380CC4-5D6E-409C-BE32-E72D297353CC}">
                <c16:uniqueId val="{00000012-7CB2-40B5-9A09-A32E1D1F2D2C}"/>
              </c:ext>
            </c:extLst>
          </c:dPt>
          <c:dPt>
            <c:idx val="32"/>
            <c:invertIfNegative val="0"/>
            <c:bubble3D val="0"/>
            <c:extLst>
              <c:ext xmlns:c16="http://schemas.microsoft.com/office/drawing/2014/chart" uri="{C3380CC4-5D6E-409C-BE32-E72D297353CC}">
                <c16:uniqueId val="{00000013-7CB2-40B5-9A09-A32E1D1F2D2C}"/>
              </c:ext>
            </c:extLst>
          </c:dPt>
          <c:dPt>
            <c:idx val="33"/>
            <c:invertIfNegative val="0"/>
            <c:bubble3D val="0"/>
            <c:extLst>
              <c:ext xmlns:c16="http://schemas.microsoft.com/office/drawing/2014/chart" uri="{C3380CC4-5D6E-409C-BE32-E72D297353CC}">
                <c16:uniqueId val="{00000014-7CB2-40B5-9A09-A32E1D1F2D2C}"/>
              </c:ext>
            </c:extLst>
          </c:dPt>
          <c:dPt>
            <c:idx val="35"/>
            <c:invertIfNegative val="0"/>
            <c:bubble3D val="0"/>
            <c:extLst>
              <c:ext xmlns:c16="http://schemas.microsoft.com/office/drawing/2014/chart" uri="{C3380CC4-5D6E-409C-BE32-E72D297353CC}">
                <c16:uniqueId val="{00000015-7CB2-40B5-9A09-A32E1D1F2D2C}"/>
              </c:ext>
            </c:extLst>
          </c:dPt>
          <c:dPt>
            <c:idx val="36"/>
            <c:invertIfNegative val="0"/>
            <c:bubble3D val="0"/>
            <c:extLst>
              <c:ext xmlns:c16="http://schemas.microsoft.com/office/drawing/2014/chart" uri="{C3380CC4-5D6E-409C-BE32-E72D297353CC}">
                <c16:uniqueId val="{00000016-7CB2-40B5-9A09-A32E1D1F2D2C}"/>
              </c:ext>
            </c:extLst>
          </c:dPt>
          <c:dPt>
            <c:idx val="37"/>
            <c:invertIfNegative val="0"/>
            <c:bubble3D val="0"/>
            <c:extLst>
              <c:ext xmlns:c16="http://schemas.microsoft.com/office/drawing/2014/chart" uri="{C3380CC4-5D6E-409C-BE32-E72D297353CC}">
                <c16:uniqueId val="{00000017-7CB2-40B5-9A09-A32E1D1F2D2C}"/>
              </c:ext>
            </c:extLst>
          </c:dPt>
          <c:dPt>
            <c:idx val="38"/>
            <c:invertIfNegative val="0"/>
            <c:bubble3D val="0"/>
            <c:extLst>
              <c:ext xmlns:c16="http://schemas.microsoft.com/office/drawing/2014/chart" uri="{C3380CC4-5D6E-409C-BE32-E72D297353CC}">
                <c16:uniqueId val="{00000018-7CB2-40B5-9A09-A32E1D1F2D2C}"/>
              </c:ext>
            </c:extLst>
          </c:dPt>
          <c:dPt>
            <c:idx val="40"/>
            <c:invertIfNegative val="0"/>
            <c:bubble3D val="0"/>
            <c:extLst>
              <c:ext xmlns:c16="http://schemas.microsoft.com/office/drawing/2014/chart" uri="{C3380CC4-5D6E-409C-BE32-E72D297353CC}">
                <c16:uniqueId val="{00000019-7CB2-40B5-9A09-A32E1D1F2D2C}"/>
              </c:ext>
            </c:extLst>
          </c:dPt>
          <c:dPt>
            <c:idx val="41"/>
            <c:invertIfNegative val="0"/>
            <c:bubble3D val="0"/>
            <c:extLst>
              <c:ext xmlns:c16="http://schemas.microsoft.com/office/drawing/2014/chart" uri="{C3380CC4-5D6E-409C-BE32-E72D297353CC}">
                <c16:uniqueId val="{0000001A-7CB2-40B5-9A09-A32E1D1F2D2C}"/>
              </c:ext>
            </c:extLst>
          </c:dPt>
          <c:dPt>
            <c:idx val="42"/>
            <c:invertIfNegative val="0"/>
            <c:bubble3D val="0"/>
            <c:extLst>
              <c:ext xmlns:c16="http://schemas.microsoft.com/office/drawing/2014/chart" uri="{C3380CC4-5D6E-409C-BE32-E72D297353CC}">
                <c16:uniqueId val="{0000001B-7CB2-40B5-9A09-A32E1D1F2D2C}"/>
              </c:ext>
            </c:extLst>
          </c:dPt>
          <c:dPt>
            <c:idx val="43"/>
            <c:invertIfNegative val="0"/>
            <c:bubble3D val="0"/>
            <c:extLst>
              <c:ext xmlns:c16="http://schemas.microsoft.com/office/drawing/2014/chart" uri="{C3380CC4-5D6E-409C-BE32-E72D297353CC}">
                <c16:uniqueId val="{0000001C-7CB2-40B5-9A09-A32E1D1F2D2C}"/>
              </c:ext>
            </c:extLst>
          </c:dPt>
          <c:dLbls>
            <c:spPr>
              <a:noFill/>
              <a:ln w="25400">
                <a:noFill/>
              </a:ln>
            </c:spPr>
            <c:txPr>
              <a:bodyPr wrap="none" lIns="38100" tIns="19050" rIns="38100" bIns="19050" anchor="ctr">
                <a:spAutoFit/>
              </a:bodyPr>
              <a:lstStyle/>
              <a:p>
                <a:pPr>
                  <a:defRPr sz="900" b="1" i="0" u="none" strike="noStrike" baseline="0">
                    <a:solidFill>
                      <a:srgbClr val="000000"/>
                    </a:solidFill>
                    <a:latin typeface="Arial"/>
                    <a:ea typeface="Arial"/>
                    <a:cs typeface="Arial"/>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0"/>
              </c:ext>
            </c:extLst>
          </c:dLbls>
          <c:val>
            <c:numRef>
              <c:f>'Grafiki + dati'!$X$577:$X$613</c:f>
              <c:numCache>
                <c:formatCode>General</c:formatCode>
                <c:ptCount val="37"/>
                <c:pt idx="0" formatCode="0">
                  <c:v>26.05</c:v>
                </c:pt>
                <c:pt idx="2" formatCode="0">
                  <c:v>31.550000000000004</c:v>
                </c:pt>
                <c:pt idx="3" formatCode="0">
                  <c:v>16.850000000000005</c:v>
                </c:pt>
                <c:pt idx="4" formatCode="0">
                  <c:v>24.95</c:v>
                </c:pt>
                <c:pt idx="5" formatCode="0">
                  <c:v>37.799999999999997</c:v>
                </c:pt>
                <c:pt idx="6" formatCode="0">
                  <c:v>24.299999999999997</c:v>
                </c:pt>
                <c:pt idx="7" formatCode="0">
                  <c:v>24.050000000000004</c:v>
                </c:pt>
                <c:pt idx="8" formatCode="0">
                  <c:v>38.35</c:v>
                </c:pt>
                <c:pt idx="9" formatCode="0">
                  <c:v>28.15</c:v>
                </c:pt>
                <c:pt idx="10" formatCode="0">
                  <c:v>20.65</c:v>
                </c:pt>
                <c:pt idx="11" formatCode="0">
                  <c:v>28.6</c:v>
                </c:pt>
                <c:pt idx="12" formatCode="0">
                  <c:v>22.200000000000003</c:v>
                </c:pt>
                <c:pt idx="14" formatCode="0">
                  <c:v>25.950000000000006</c:v>
                </c:pt>
                <c:pt idx="15" formatCode="0">
                  <c:v>23.950000000000003</c:v>
                </c:pt>
                <c:pt idx="16" formatCode="0">
                  <c:v>30.9</c:v>
                </c:pt>
                <c:pt idx="17" formatCode="0">
                  <c:v>0</c:v>
                </c:pt>
                <c:pt idx="19" formatCode="0">
                  <c:v>27.900000000000002</c:v>
                </c:pt>
                <c:pt idx="20" formatCode="0">
                  <c:v>27.499999999999996</c:v>
                </c:pt>
                <c:pt idx="21" formatCode="0">
                  <c:v>20.449999999999996</c:v>
                </c:pt>
                <c:pt idx="22" formatCode="0">
                  <c:v>26.45</c:v>
                </c:pt>
                <c:pt idx="23" formatCode="0">
                  <c:v>21.450000000000003</c:v>
                </c:pt>
                <c:pt idx="25" formatCode="0">
                  <c:v>22.95</c:v>
                </c:pt>
                <c:pt idx="26" formatCode="0">
                  <c:v>30.300000000000008</c:v>
                </c:pt>
                <c:pt idx="27" formatCode="0">
                  <c:v>26.400000000000006</c:v>
                </c:pt>
                <c:pt idx="28" formatCode="0">
                  <c:v>19.999999999999996</c:v>
                </c:pt>
                <c:pt idx="29" formatCode="0">
                  <c:v>27.699999999999996</c:v>
                </c:pt>
                <c:pt idx="31" formatCode="0">
                  <c:v>21.75</c:v>
                </c:pt>
                <c:pt idx="32" formatCode="0">
                  <c:v>28.649999999999991</c:v>
                </c:pt>
                <c:pt idx="33" formatCode="0">
                  <c:v>28.6</c:v>
                </c:pt>
                <c:pt idx="34" formatCode="0">
                  <c:v>38.500000000000007</c:v>
                </c:pt>
                <c:pt idx="35" formatCode="0">
                  <c:v>34.299999999999997</c:v>
                </c:pt>
                <c:pt idx="36" formatCode="0">
                  <c:v>21.349999999999998</c:v>
                </c:pt>
              </c:numCache>
            </c:numRef>
          </c:val>
          <c:extLst>
            <c:ext xmlns:c16="http://schemas.microsoft.com/office/drawing/2014/chart" uri="{C3380CC4-5D6E-409C-BE32-E72D297353CC}">
              <c16:uniqueId val="{0000001D-7CB2-40B5-9A09-A32E1D1F2D2C}"/>
            </c:ext>
          </c:extLst>
        </c:ser>
        <c:dLbls>
          <c:showLegendKey val="0"/>
          <c:showVal val="0"/>
          <c:showCatName val="0"/>
          <c:showSerName val="0"/>
          <c:showPercent val="0"/>
          <c:showBubbleSize val="0"/>
        </c:dLbls>
        <c:gapWidth val="30"/>
        <c:axId val="590051048"/>
        <c:axId val="1"/>
      </c:barChart>
      <c:catAx>
        <c:axId val="590051048"/>
        <c:scaling>
          <c:orientation val="maxMin"/>
        </c:scaling>
        <c:delete val="0"/>
        <c:axPos val="l"/>
        <c:majorTickMark val="none"/>
        <c:minorTickMark val="none"/>
        <c:tickLblPos val="none"/>
        <c:spPr>
          <a:ln w="3175">
            <a:solidFill>
              <a:srgbClr val="000000"/>
            </a:solidFill>
            <a:prstDash val="solid"/>
          </a:ln>
        </c:spPr>
        <c:crossAx val="1"/>
        <c:crosses val="autoZero"/>
        <c:auto val="1"/>
        <c:lblAlgn val="ctr"/>
        <c:lblOffset val="100"/>
        <c:tickLblSkip val="1"/>
        <c:tickMarkSkip val="1"/>
        <c:noMultiLvlLbl val="0"/>
      </c:catAx>
      <c:valAx>
        <c:axId val="1"/>
        <c:scaling>
          <c:orientation val="minMax"/>
          <c:max val="40"/>
          <c:min val="0"/>
        </c:scaling>
        <c:delete val="1"/>
        <c:axPos val="b"/>
        <c:numFmt formatCode="0" sourceLinked="0"/>
        <c:majorTickMark val="out"/>
        <c:minorTickMark val="none"/>
        <c:tickLblPos val="nextTo"/>
        <c:crossAx val="590051048"/>
        <c:crosses val="max"/>
        <c:crossBetween val="between"/>
        <c:majorUnit val="10"/>
      </c:valAx>
      <c:spPr>
        <a:noFill/>
        <a:ln w="25400">
          <a:noFill/>
        </a:ln>
      </c:spPr>
    </c:plotArea>
    <c:plotVisOnly val="1"/>
    <c:dispBlanksAs val="gap"/>
    <c:showDLblsOverMax val="0"/>
  </c:chart>
  <c:spPr>
    <a:noFill/>
    <a:ln w="6350">
      <a:noFill/>
    </a:ln>
  </c:spPr>
  <c:txPr>
    <a:bodyPr/>
    <a:lstStyle/>
    <a:p>
      <a:pPr>
        <a:defRPr sz="900" b="0" i="0" u="none" strike="noStrike" baseline="0">
          <a:solidFill>
            <a:srgbClr val="000000"/>
          </a:solidFill>
          <a:latin typeface="Arial"/>
          <a:ea typeface="Arial"/>
          <a:cs typeface="Arial"/>
        </a:defRPr>
      </a:pPr>
      <a:endParaRPr lang="lv-LV"/>
    </a:p>
  </c:txPr>
  <c:externalData r:id="rId2">
    <c:autoUpdate val="0"/>
  </c:externalData>
  <c:userShapes r:id="rId3"/>
</c:chartSpace>
</file>

<file path=ppt/charts/chart2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27829754795353689"/>
          <c:y val="0.12697763090134609"/>
          <c:w val="0.69488994456207431"/>
          <c:h val="0.80513103013521692"/>
        </c:manualLayout>
      </c:layout>
      <c:barChart>
        <c:barDir val="bar"/>
        <c:grouping val="stacked"/>
        <c:varyColors val="0"/>
        <c:ser>
          <c:idx val="0"/>
          <c:order val="0"/>
          <c:tx>
            <c:strRef>
              <c:f>'Grafiki + dati'!$R$279</c:f>
              <c:strCache>
                <c:ptCount val="1"/>
                <c:pt idx="0">
                  <c:v>Ļoti nozīmīga</c:v>
                </c:pt>
              </c:strCache>
            </c:strRef>
          </c:tx>
          <c:spPr>
            <a:solidFill>
              <a:srgbClr val="307594"/>
            </a:solidFill>
            <a:ln w="25400">
              <a:noFill/>
            </a:ln>
          </c:spPr>
          <c:invertIfNegative val="0"/>
          <c:dLbls>
            <c:spPr>
              <a:noFill/>
              <a:ln>
                <a:noFill/>
              </a:ln>
              <a:effectLst/>
            </c:spPr>
            <c:txPr>
              <a:bodyPr wrap="square" lIns="38100" tIns="19050" rIns="38100" bIns="19050" anchor="ctr">
                <a:spAutoFit/>
              </a:bodyPr>
              <a:lstStyle/>
              <a:p>
                <a:pPr>
                  <a:defRPr sz="900" b="0">
                    <a:solidFill>
                      <a:schemeClr val="bg1"/>
                    </a:solidFill>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'Grafiki + dati'!$P$280:$Q$316</c:f>
              <c:multiLvlStrCache>
                <c:ptCount val="37"/>
                <c:lvl>
                  <c:pt idx="0">
                    <c:v>Visi respondenti</c:v>
                  </c:pt>
                  <c:pt idx="2">
                    <c:v>Būvniecība un būvmateriālu ražošana</c:v>
                  </c:pt>
                  <c:pt idx="3">
                    <c:v>IKT</c:v>
                  </c:pt>
                  <c:pt idx="4">
                    <c:v>Kokrūpniecība</c:v>
                  </c:pt>
                  <c:pt idx="5">
                    <c:v>Pārtikas rūpniecība</c:v>
                  </c:pt>
                  <c:pt idx="6">
                    <c:v>Mašīnbūve un metālapstrāde</c:v>
                  </c:pt>
                  <c:pt idx="7">
                    <c:v>Transports un loģistika**</c:v>
                  </c:pt>
                  <c:pt idx="8">
                    <c:v>Apģērba un tekstila rūpniecība</c:v>
                  </c:pt>
                  <c:pt idx="9">
                    <c:v>Elektronika un elektrotehnika**</c:v>
                  </c:pt>
                  <c:pt idx="10">
                    <c:v>Kultūras un radošās nozares</c:v>
                  </c:pt>
                  <c:pt idx="11">
                    <c:v>Ķīmija un farmācija**</c:v>
                  </c:pt>
                  <c:pt idx="12">
                    <c:v>Cita joma</c:v>
                  </c:pt>
                  <c:pt idx="14">
                    <c:v>1-9 darbinieki</c:v>
                  </c:pt>
                  <c:pt idx="15">
                    <c:v>10-49 darbinieki</c:v>
                  </c:pt>
                  <c:pt idx="16">
                    <c:v>50-249 darbinieki</c:v>
                  </c:pt>
                  <c:pt idx="17">
                    <c:v>250 un vairāk darbinieku**</c:v>
                  </c:pt>
                  <c:pt idx="19">
                    <c:v>1. kvintile (zemākais eksporta apjoms)</c:v>
                  </c:pt>
                  <c:pt idx="20">
                    <c:v>2. kvintile</c:v>
                  </c:pt>
                  <c:pt idx="21">
                    <c:v>3. kvintile</c:v>
                  </c:pt>
                  <c:pt idx="22">
                    <c:v>4. kvintile</c:v>
                  </c:pt>
                  <c:pt idx="23">
                    <c:v>5. kvintile (augstākais eksporta apjoms)</c:v>
                  </c:pt>
                  <c:pt idx="25">
                    <c:v>1. kvintile (zemākais apgrozījums)</c:v>
                  </c:pt>
                  <c:pt idx="26">
                    <c:v>2. kvintile</c:v>
                  </c:pt>
                  <c:pt idx="27">
                    <c:v>3. kvintile</c:v>
                  </c:pt>
                  <c:pt idx="28">
                    <c:v>4. kvintile</c:v>
                  </c:pt>
                  <c:pt idx="29">
                    <c:v>5. kvintile (augstākais apgrozījums)</c:v>
                  </c:pt>
                  <c:pt idx="31">
                    <c:v> Rīga</c:v>
                  </c:pt>
                  <c:pt idx="32">
                    <c:v> Pierīga</c:v>
                  </c:pt>
                  <c:pt idx="33">
                    <c:v> Vidzeme</c:v>
                  </c:pt>
                  <c:pt idx="34">
                    <c:v> Kurzeme</c:v>
                  </c:pt>
                  <c:pt idx="35">
                    <c:v> Zemgale</c:v>
                  </c:pt>
                  <c:pt idx="36">
                    <c:v> Latgale**</c:v>
                  </c:pt>
                </c:lvl>
                <c:lvl>
                  <c:pt idx="1">
                    <c:v> </c:v>
                  </c:pt>
                  <c:pt idx="2">
                    <c:v>Darbības joma</c:v>
                  </c:pt>
                  <c:pt idx="13">
                    <c:v> </c:v>
                  </c:pt>
                  <c:pt idx="14">
                    <c:v> </c:v>
                  </c:pt>
                  <c:pt idx="18">
                    <c:v> </c:v>
                  </c:pt>
                  <c:pt idx="19">
                    <c:v>Eksporta apjoms 2022. gadā</c:v>
                  </c:pt>
                  <c:pt idx="24">
                    <c:v> </c:v>
                  </c:pt>
                  <c:pt idx="25">
                    <c:v> </c:v>
                  </c:pt>
                  <c:pt idx="30">
                    <c:v> </c:v>
                  </c:pt>
                  <c:pt idx="31">
                    <c:v>Reģions</c:v>
                  </c:pt>
                </c:lvl>
              </c:multiLvlStrCache>
            </c:multiLvlStrRef>
          </c:cat>
          <c:val>
            <c:numRef>
              <c:f>'Grafiki + dati'!$R$280:$R$316</c:f>
              <c:numCache>
                <c:formatCode>General</c:formatCode>
                <c:ptCount val="37"/>
                <c:pt idx="0" formatCode="0">
                  <c:v>31.3</c:v>
                </c:pt>
                <c:pt idx="2" formatCode="0">
                  <c:v>30.9</c:v>
                </c:pt>
                <c:pt idx="3" formatCode="0">
                  <c:v>15.2</c:v>
                </c:pt>
                <c:pt idx="4" formatCode="0">
                  <c:v>27.8</c:v>
                </c:pt>
                <c:pt idx="5" formatCode="0">
                  <c:v>46.2</c:v>
                </c:pt>
                <c:pt idx="6" formatCode="0">
                  <c:v>31.8</c:v>
                </c:pt>
                <c:pt idx="7" formatCode="0">
                  <c:v>7.4</c:v>
                </c:pt>
                <c:pt idx="8" formatCode="0">
                  <c:v>44.7</c:v>
                </c:pt>
                <c:pt idx="9" formatCode="0">
                  <c:v>31.3</c:v>
                </c:pt>
                <c:pt idx="10" formatCode="0">
                  <c:v>30.4</c:v>
                </c:pt>
                <c:pt idx="11" formatCode="0">
                  <c:v>39.299999999999997</c:v>
                </c:pt>
                <c:pt idx="12" formatCode="0">
                  <c:v>33</c:v>
                </c:pt>
                <c:pt idx="14" formatCode="0">
                  <c:v>35.700000000000003</c:v>
                </c:pt>
                <c:pt idx="15" formatCode="0">
                  <c:v>27.7</c:v>
                </c:pt>
                <c:pt idx="16" formatCode="0">
                  <c:v>25.8</c:v>
                </c:pt>
                <c:pt idx="17" formatCode="0">
                  <c:v>25</c:v>
                </c:pt>
                <c:pt idx="19" formatCode="0">
                  <c:v>32.200000000000003</c:v>
                </c:pt>
                <c:pt idx="20" formatCode="0">
                  <c:v>33.6</c:v>
                </c:pt>
                <c:pt idx="21" formatCode="0">
                  <c:v>27</c:v>
                </c:pt>
                <c:pt idx="22" formatCode="0">
                  <c:v>31.9</c:v>
                </c:pt>
                <c:pt idx="23" formatCode="0">
                  <c:v>19.3</c:v>
                </c:pt>
                <c:pt idx="25" formatCode="0">
                  <c:v>37.5</c:v>
                </c:pt>
                <c:pt idx="26" formatCode="0">
                  <c:v>30.7</c:v>
                </c:pt>
                <c:pt idx="27" formatCode="0">
                  <c:v>29.5</c:v>
                </c:pt>
                <c:pt idx="28" formatCode="0">
                  <c:v>31.5</c:v>
                </c:pt>
                <c:pt idx="29" formatCode="0">
                  <c:v>22.8</c:v>
                </c:pt>
                <c:pt idx="31" formatCode="0">
                  <c:v>27.9</c:v>
                </c:pt>
                <c:pt idx="32" formatCode="0">
                  <c:v>35</c:v>
                </c:pt>
                <c:pt idx="33" formatCode="0">
                  <c:v>34.700000000000003</c:v>
                </c:pt>
                <c:pt idx="34" formatCode="0">
                  <c:v>41</c:v>
                </c:pt>
                <c:pt idx="35" formatCode="0">
                  <c:v>35.299999999999997</c:v>
                </c:pt>
                <c:pt idx="36" formatCode="0">
                  <c:v>21.4</c:v>
                </c:pt>
              </c:numCache>
            </c:numRef>
          </c:val>
          <c:extLst>
            <c:ext xmlns:c16="http://schemas.microsoft.com/office/drawing/2014/chart" uri="{C3380CC4-5D6E-409C-BE32-E72D297353CC}">
              <c16:uniqueId val="{00000000-E908-4577-BA68-48669DFF4F96}"/>
            </c:ext>
          </c:extLst>
        </c:ser>
        <c:ser>
          <c:idx val="3"/>
          <c:order val="1"/>
          <c:tx>
            <c:strRef>
              <c:f>'Grafiki + dati'!$S$279</c:f>
              <c:strCache>
                <c:ptCount val="1"/>
                <c:pt idx="0">
                  <c:v>Drīzāk nozīmīga</c:v>
                </c:pt>
              </c:strCache>
            </c:strRef>
          </c:tx>
          <c:spPr>
            <a:solidFill>
              <a:srgbClr val="BADAE8"/>
            </a:solidFill>
            <a:ln w="25400">
              <a:noFill/>
            </a:ln>
          </c:spPr>
          <c:invertIfNegative val="0"/>
          <c:dLbls>
            <c:dLbl>
              <c:idx val="12"/>
              <c:layout>
                <c:manualLayout>
                  <c:x val="8.938547486033465E-3"/>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E908-4577-BA68-48669DFF4F96}"/>
                </c:ext>
              </c:extLst>
            </c:dLbl>
            <c:spPr>
              <a:noFill/>
              <a:ln>
                <a:noFill/>
              </a:ln>
              <a:effectLst/>
            </c:spPr>
            <c:txPr>
              <a:bodyPr wrap="square" lIns="38100" tIns="19050" rIns="38100" bIns="19050" anchor="ctr">
                <a:spAutoFit/>
              </a:bodyPr>
              <a:lstStyle/>
              <a:p>
                <a:pPr>
                  <a:defRPr sz="900"/>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'Grafiki + dati'!$P$280:$Q$316</c:f>
              <c:multiLvlStrCache>
                <c:ptCount val="37"/>
                <c:lvl>
                  <c:pt idx="0">
                    <c:v>Visi respondenti</c:v>
                  </c:pt>
                  <c:pt idx="2">
                    <c:v>Būvniecība un būvmateriālu ražošana</c:v>
                  </c:pt>
                  <c:pt idx="3">
                    <c:v>IKT</c:v>
                  </c:pt>
                  <c:pt idx="4">
                    <c:v>Kokrūpniecība</c:v>
                  </c:pt>
                  <c:pt idx="5">
                    <c:v>Pārtikas rūpniecība</c:v>
                  </c:pt>
                  <c:pt idx="6">
                    <c:v>Mašīnbūve un metālapstrāde</c:v>
                  </c:pt>
                  <c:pt idx="7">
                    <c:v>Transports un loģistika**</c:v>
                  </c:pt>
                  <c:pt idx="8">
                    <c:v>Apģērba un tekstila rūpniecība</c:v>
                  </c:pt>
                  <c:pt idx="9">
                    <c:v>Elektronika un elektrotehnika**</c:v>
                  </c:pt>
                  <c:pt idx="10">
                    <c:v>Kultūras un radošās nozares</c:v>
                  </c:pt>
                  <c:pt idx="11">
                    <c:v>Ķīmija un farmācija**</c:v>
                  </c:pt>
                  <c:pt idx="12">
                    <c:v>Cita joma</c:v>
                  </c:pt>
                  <c:pt idx="14">
                    <c:v>1-9 darbinieki</c:v>
                  </c:pt>
                  <c:pt idx="15">
                    <c:v>10-49 darbinieki</c:v>
                  </c:pt>
                  <c:pt idx="16">
                    <c:v>50-249 darbinieki</c:v>
                  </c:pt>
                  <c:pt idx="17">
                    <c:v>250 un vairāk darbinieku**</c:v>
                  </c:pt>
                  <c:pt idx="19">
                    <c:v>1. kvintile (zemākais eksporta apjoms)</c:v>
                  </c:pt>
                  <c:pt idx="20">
                    <c:v>2. kvintile</c:v>
                  </c:pt>
                  <c:pt idx="21">
                    <c:v>3. kvintile</c:v>
                  </c:pt>
                  <c:pt idx="22">
                    <c:v>4. kvintile</c:v>
                  </c:pt>
                  <c:pt idx="23">
                    <c:v>5. kvintile (augstākais eksporta apjoms)</c:v>
                  </c:pt>
                  <c:pt idx="25">
                    <c:v>1. kvintile (zemākais apgrozījums)</c:v>
                  </c:pt>
                  <c:pt idx="26">
                    <c:v>2. kvintile</c:v>
                  </c:pt>
                  <c:pt idx="27">
                    <c:v>3. kvintile</c:v>
                  </c:pt>
                  <c:pt idx="28">
                    <c:v>4. kvintile</c:v>
                  </c:pt>
                  <c:pt idx="29">
                    <c:v>5. kvintile (augstākais apgrozījums)</c:v>
                  </c:pt>
                  <c:pt idx="31">
                    <c:v> Rīga</c:v>
                  </c:pt>
                  <c:pt idx="32">
                    <c:v> Pierīga</c:v>
                  </c:pt>
                  <c:pt idx="33">
                    <c:v> Vidzeme</c:v>
                  </c:pt>
                  <c:pt idx="34">
                    <c:v> Kurzeme</c:v>
                  </c:pt>
                  <c:pt idx="35">
                    <c:v> Zemgale</c:v>
                  </c:pt>
                  <c:pt idx="36">
                    <c:v> Latgale**</c:v>
                  </c:pt>
                </c:lvl>
                <c:lvl>
                  <c:pt idx="1">
                    <c:v> </c:v>
                  </c:pt>
                  <c:pt idx="2">
                    <c:v>Darbības joma</c:v>
                  </c:pt>
                  <c:pt idx="13">
                    <c:v> </c:v>
                  </c:pt>
                  <c:pt idx="14">
                    <c:v> </c:v>
                  </c:pt>
                  <c:pt idx="18">
                    <c:v> </c:v>
                  </c:pt>
                  <c:pt idx="19">
                    <c:v>Eksporta apjoms 2022. gadā</c:v>
                  </c:pt>
                  <c:pt idx="24">
                    <c:v> </c:v>
                  </c:pt>
                  <c:pt idx="25">
                    <c:v> </c:v>
                  </c:pt>
                  <c:pt idx="30">
                    <c:v> </c:v>
                  </c:pt>
                  <c:pt idx="31">
                    <c:v>Reģions</c:v>
                  </c:pt>
                </c:lvl>
              </c:multiLvlStrCache>
            </c:multiLvlStrRef>
          </c:cat>
          <c:val>
            <c:numRef>
              <c:f>'Grafiki + dati'!$S$280:$S$316</c:f>
              <c:numCache>
                <c:formatCode>General</c:formatCode>
                <c:ptCount val="37"/>
                <c:pt idx="0" formatCode="0">
                  <c:v>29.6</c:v>
                </c:pt>
                <c:pt idx="2" formatCode="0">
                  <c:v>38.200000000000003</c:v>
                </c:pt>
                <c:pt idx="3" formatCode="0">
                  <c:v>28.3</c:v>
                </c:pt>
                <c:pt idx="4" formatCode="0">
                  <c:v>31.5</c:v>
                </c:pt>
                <c:pt idx="5" formatCode="0">
                  <c:v>30.8</c:v>
                </c:pt>
                <c:pt idx="6" formatCode="0">
                  <c:v>27.3</c:v>
                </c:pt>
                <c:pt idx="7" formatCode="0">
                  <c:v>18.5</c:v>
                </c:pt>
                <c:pt idx="8" formatCode="0">
                  <c:v>19.100000000000001</c:v>
                </c:pt>
                <c:pt idx="9" formatCode="0">
                  <c:v>43.8</c:v>
                </c:pt>
                <c:pt idx="10" formatCode="0">
                  <c:v>32.6</c:v>
                </c:pt>
                <c:pt idx="11" formatCode="0">
                  <c:v>28.6</c:v>
                </c:pt>
                <c:pt idx="12" formatCode="0">
                  <c:v>28.3</c:v>
                </c:pt>
                <c:pt idx="14" formatCode="0">
                  <c:v>29.2</c:v>
                </c:pt>
                <c:pt idx="15" formatCode="0">
                  <c:v>28.6</c:v>
                </c:pt>
                <c:pt idx="16" formatCode="0">
                  <c:v>32</c:v>
                </c:pt>
                <c:pt idx="17" formatCode="0">
                  <c:v>50</c:v>
                </c:pt>
                <c:pt idx="19" formatCode="0">
                  <c:v>32.200000000000003</c:v>
                </c:pt>
                <c:pt idx="20" formatCode="0">
                  <c:v>37.1</c:v>
                </c:pt>
                <c:pt idx="21" formatCode="0">
                  <c:v>24.3</c:v>
                </c:pt>
                <c:pt idx="22" formatCode="0">
                  <c:v>29.4</c:v>
                </c:pt>
                <c:pt idx="23" formatCode="0">
                  <c:v>32.5</c:v>
                </c:pt>
                <c:pt idx="25" formatCode="0">
                  <c:v>32.5</c:v>
                </c:pt>
                <c:pt idx="26" formatCode="0">
                  <c:v>29.1</c:v>
                </c:pt>
                <c:pt idx="27" formatCode="0">
                  <c:v>30.2</c:v>
                </c:pt>
                <c:pt idx="28" formatCode="0">
                  <c:v>27.6</c:v>
                </c:pt>
                <c:pt idx="29" formatCode="0">
                  <c:v>31.7</c:v>
                </c:pt>
                <c:pt idx="31" formatCode="0">
                  <c:v>29.2</c:v>
                </c:pt>
                <c:pt idx="32" formatCode="0">
                  <c:v>30.6</c:v>
                </c:pt>
                <c:pt idx="33" formatCode="0">
                  <c:v>34.700000000000003</c:v>
                </c:pt>
                <c:pt idx="34" formatCode="0">
                  <c:v>21.3</c:v>
                </c:pt>
                <c:pt idx="35" formatCode="0">
                  <c:v>25.5</c:v>
                </c:pt>
                <c:pt idx="36" formatCode="0">
                  <c:v>46.4</c:v>
                </c:pt>
              </c:numCache>
            </c:numRef>
          </c:val>
          <c:extLst>
            <c:ext xmlns:c16="http://schemas.microsoft.com/office/drawing/2014/chart" uri="{C3380CC4-5D6E-409C-BE32-E72D297353CC}">
              <c16:uniqueId val="{00000002-E908-4577-BA68-48669DFF4F96}"/>
            </c:ext>
          </c:extLst>
        </c:ser>
        <c:ser>
          <c:idx val="4"/>
          <c:order val="2"/>
          <c:tx>
            <c:strRef>
              <c:f>'Grafiki + dati'!$V$279</c:f>
              <c:strCache>
                <c:ptCount val="1"/>
                <c:pt idx="0">
                  <c:v>Grūti pateikt</c:v>
                </c:pt>
              </c:strCache>
            </c:strRef>
          </c:tx>
          <c:spPr>
            <a:solidFill>
              <a:sysClr val="window" lastClr="FFFFFF">
                <a:lumMod val="75000"/>
              </a:sysClr>
            </a:solidFill>
          </c:spPr>
          <c:invertIfNegative val="0"/>
          <c:dLbls>
            <c:spPr>
              <a:noFill/>
              <a:ln>
                <a:noFill/>
              </a:ln>
              <a:effectLst/>
            </c:spPr>
            <c:txPr>
              <a:bodyPr wrap="square" lIns="38100" tIns="19050" rIns="38100" bIns="19050" anchor="ctr">
                <a:spAutoFit/>
              </a:bodyPr>
              <a:lstStyle/>
              <a:p>
                <a:pPr>
                  <a:defRPr sz="900"/>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'Grafiki + dati'!$P$280:$Q$316</c:f>
              <c:multiLvlStrCache>
                <c:ptCount val="37"/>
                <c:lvl>
                  <c:pt idx="0">
                    <c:v>Visi respondenti</c:v>
                  </c:pt>
                  <c:pt idx="2">
                    <c:v>Būvniecība un būvmateriālu ražošana</c:v>
                  </c:pt>
                  <c:pt idx="3">
                    <c:v>IKT</c:v>
                  </c:pt>
                  <c:pt idx="4">
                    <c:v>Kokrūpniecība</c:v>
                  </c:pt>
                  <c:pt idx="5">
                    <c:v>Pārtikas rūpniecība</c:v>
                  </c:pt>
                  <c:pt idx="6">
                    <c:v>Mašīnbūve un metālapstrāde</c:v>
                  </c:pt>
                  <c:pt idx="7">
                    <c:v>Transports un loģistika**</c:v>
                  </c:pt>
                  <c:pt idx="8">
                    <c:v>Apģērba un tekstila rūpniecība</c:v>
                  </c:pt>
                  <c:pt idx="9">
                    <c:v>Elektronika un elektrotehnika**</c:v>
                  </c:pt>
                  <c:pt idx="10">
                    <c:v>Kultūras un radošās nozares</c:v>
                  </c:pt>
                  <c:pt idx="11">
                    <c:v>Ķīmija un farmācija**</c:v>
                  </c:pt>
                  <c:pt idx="12">
                    <c:v>Cita joma</c:v>
                  </c:pt>
                  <c:pt idx="14">
                    <c:v>1-9 darbinieki</c:v>
                  </c:pt>
                  <c:pt idx="15">
                    <c:v>10-49 darbinieki</c:v>
                  </c:pt>
                  <c:pt idx="16">
                    <c:v>50-249 darbinieki</c:v>
                  </c:pt>
                  <c:pt idx="17">
                    <c:v>250 un vairāk darbinieku**</c:v>
                  </c:pt>
                  <c:pt idx="19">
                    <c:v>1. kvintile (zemākais eksporta apjoms)</c:v>
                  </c:pt>
                  <c:pt idx="20">
                    <c:v>2. kvintile</c:v>
                  </c:pt>
                  <c:pt idx="21">
                    <c:v>3. kvintile</c:v>
                  </c:pt>
                  <c:pt idx="22">
                    <c:v>4. kvintile</c:v>
                  </c:pt>
                  <c:pt idx="23">
                    <c:v>5. kvintile (augstākais eksporta apjoms)</c:v>
                  </c:pt>
                  <c:pt idx="25">
                    <c:v>1. kvintile (zemākais apgrozījums)</c:v>
                  </c:pt>
                  <c:pt idx="26">
                    <c:v>2. kvintile</c:v>
                  </c:pt>
                  <c:pt idx="27">
                    <c:v>3. kvintile</c:v>
                  </c:pt>
                  <c:pt idx="28">
                    <c:v>4. kvintile</c:v>
                  </c:pt>
                  <c:pt idx="29">
                    <c:v>5. kvintile (augstākais apgrozījums)</c:v>
                  </c:pt>
                  <c:pt idx="31">
                    <c:v> Rīga</c:v>
                  </c:pt>
                  <c:pt idx="32">
                    <c:v> Pierīga</c:v>
                  </c:pt>
                  <c:pt idx="33">
                    <c:v> Vidzeme</c:v>
                  </c:pt>
                  <c:pt idx="34">
                    <c:v> Kurzeme</c:v>
                  </c:pt>
                  <c:pt idx="35">
                    <c:v> Zemgale</c:v>
                  </c:pt>
                  <c:pt idx="36">
                    <c:v> Latgale**</c:v>
                  </c:pt>
                </c:lvl>
                <c:lvl>
                  <c:pt idx="1">
                    <c:v> </c:v>
                  </c:pt>
                  <c:pt idx="2">
                    <c:v>Darbības joma</c:v>
                  </c:pt>
                  <c:pt idx="13">
                    <c:v> </c:v>
                  </c:pt>
                  <c:pt idx="14">
                    <c:v> </c:v>
                  </c:pt>
                  <c:pt idx="18">
                    <c:v> </c:v>
                  </c:pt>
                  <c:pt idx="19">
                    <c:v>Eksporta apjoms 2022. gadā</c:v>
                  </c:pt>
                  <c:pt idx="24">
                    <c:v> </c:v>
                  </c:pt>
                  <c:pt idx="25">
                    <c:v> </c:v>
                  </c:pt>
                  <c:pt idx="30">
                    <c:v> </c:v>
                  </c:pt>
                  <c:pt idx="31">
                    <c:v>Reģions</c:v>
                  </c:pt>
                </c:lvl>
              </c:multiLvlStrCache>
            </c:multiLvlStrRef>
          </c:cat>
          <c:val>
            <c:numRef>
              <c:f>'Grafiki + dati'!$V$280:$V$316</c:f>
              <c:numCache>
                <c:formatCode>General</c:formatCode>
                <c:ptCount val="37"/>
                <c:pt idx="0" formatCode="0">
                  <c:v>7.7</c:v>
                </c:pt>
                <c:pt idx="2" formatCode="0">
                  <c:v>4.4000000000000004</c:v>
                </c:pt>
                <c:pt idx="3" formatCode="0">
                  <c:v>6.5</c:v>
                </c:pt>
                <c:pt idx="4" formatCode="0">
                  <c:v>9.3000000000000007</c:v>
                </c:pt>
                <c:pt idx="5" formatCode="0">
                  <c:v>5.0999999999999996</c:v>
                </c:pt>
                <c:pt idx="6" formatCode="0">
                  <c:v>9.1</c:v>
                </c:pt>
                <c:pt idx="7" formatCode="0">
                  <c:v>22.2</c:v>
                </c:pt>
                <c:pt idx="8" formatCode="0">
                  <c:v>12.8</c:v>
                </c:pt>
                <c:pt idx="9" formatCode="0">
                  <c:v>6.3</c:v>
                </c:pt>
                <c:pt idx="10" formatCode="0">
                  <c:v>2.2000000000000002</c:v>
                </c:pt>
                <c:pt idx="11" formatCode="0">
                  <c:v>10.7</c:v>
                </c:pt>
                <c:pt idx="12" formatCode="0">
                  <c:v>7.3</c:v>
                </c:pt>
                <c:pt idx="14" formatCode="0">
                  <c:v>5.8</c:v>
                </c:pt>
                <c:pt idx="15" formatCode="0">
                  <c:v>9.6999999999999993</c:v>
                </c:pt>
                <c:pt idx="16" formatCode="0">
                  <c:v>8.6</c:v>
                </c:pt>
                <c:pt idx="17" formatCode="0">
                  <c:v>25</c:v>
                </c:pt>
                <c:pt idx="19" formatCode="0">
                  <c:v>9.3000000000000007</c:v>
                </c:pt>
                <c:pt idx="20" formatCode="0">
                  <c:v>5.2</c:v>
                </c:pt>
                <c:pt idx="21" formatCode="0">
                  <c:v>7.8</c:v>
                </c:pt>
                <c:pt idx="22" formatCode="0">
                  <c:v>6.7</c:v>
                </c:pt>
                <c:pt idx="23" formatCode="0">
                  <c:v>9.6</c:v>
                </c:pt>
                <c:pt idx="25" formatCode="0">
                  <c:v>5.8</c:v>
                </c:pt>
                <c:pt idx="26" formatCode="0">
                  <c:v>7.9</c:v>
                </c:pt>
                <c:pt idx="27" formatCode="0">
                  <c:v>5.4</c:v>
                </c:pt>
                <c:pt idx="28" formatCode="0">
                  <c:v>6.3</c:v>
                </c:pt>
                <c:pt idx="29" formatCode="0">
                  <c:v>9.8000000000000007</c:v>
                </c:pt>
                <c:pt idx="31" formatCode="0">
                  <c:v>7.3</c:v>
                </c:pt>
                <c:pt idx="32" formatCode="0">
                  <c:v>8.3000000000000007</c:v>
                </c:pt>
                <c:pt idx="33" formatCode="0">
                  <c:v>2</c:v>
                </c:pt>
                <c:pt idx="34" formatCode="0">
                  <c:v>9.8000000000000007</c:v>
                </c:pt>
                <c:pt idx="35" formatCode="0">
                  <c:v>9.8000000000000007</c:v>
                </c:pt>
                <c:pt idx="36" formatCode="0">
                  <c:v>10.7</c:v>
                </c:pt>
              </c:numCache>
            </c:numRef>
          </c:val>
          <c:extLst>
            <c:ext xmlns:c16="http://schemas.microsoft.com/office/drawing/2014/chart" uri="{C3380CC4-5D6E-409C-BE32-E72D297353CC}">
              <c16:uniqueId val="{00000003-E908-4577-BA68-48669DFF4F96}"/>
            </c:ext>
          </c:extLst>
        </c:ser>
        <c:ser>
          <c:idx val="1"/>
          <c:order val="3"/>
          <c:tx>
            <c:strRef>
              <c:f>'Grafiki + dati'!$T$279</c:f>
              <c:strCache>
                <c:ptCount val="1"/>
                <c:pt idx="0">
                  <c:v>Drīzāk nav nozīmīga</c:v>
                </c:pt>
              </c:strCache>
            </c:strRef>
          </c:tx>
          <c:spPr>
            <a:solidFill>
              <a:srgbClr val="F29C9C"/>
            </a:solidFill>
            <a:ln w="25400">
              <a:noFill/>
            </a:ln>
          </c:spPr>
          <c:invertIfNegative val="0"/>
          <c:dLbls>
            <c:spPr>
              <a:noFill/>
              <a:ln w="25400">
                <a:noFill/>
              </a:ln>
            </c:spPr>
            <c:txPr>
              <a:bodyPr wrap="square" lIns="38100" tIns="19050" rIns="38100" bIns="19050" anchor="ctr">
                <a:spAutoFit/>
              </a:bodyPr>
              <a:lstStyle/>
              <a:p>
                <a:pPr>
                  <a:defRPr sz="900" b="0" i="0" u="none" strike="noStrike" baseline="0">
                    <a:solidFill>
                      <a:schemeClr val="tx1"/>
                    </a:solidFill>
                    <a:latin typeface="Arial"/>
                    <a:ea typeface="Arial"/>
                    <a:cs typeface="Arial"/>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'Grafiki + dati'!$P$280:$Q$316</c:f>
              <c:multiLvlStrCache>
                <c:ptCount val="37"/>
                <c:lvl>
                  <c:pt idx="0">
                    <c:v>Visi respondenti</c:v>
                  </c:pt>
                  <c:pt idx="2">
                    <c:v>Būvniecība un būvmateriālu ražošana</c:v>
                  </c:pt>
                  <c:pt idx="3">
                    <c:v>IKT</c:v>
                  </c:pt>
                  <c:pt idx="4">
                    <c:v>Kokrūpniecība</c:v>
                  </c:pt>
                  <c:pt idx="5">
                    <c:v>Pārtikas rūpniecība</c:v>
                  </c:pt>
                  <c:pt idx="6">
                    <c:v>Mašīnbūve un metālapstrāde</c:v>
                  </c:pt>
                  <c:pt idx="7">
                    <c:v>Transports un loģistika**</c:v>
                  </c:pt>
                  <c:pt idx="8">
                    <c:v>Apģērba un tekstila rūpniecība</c:v>
                  </c:pt>
                  <c:pt idx="9">
                    <c:v>Elektronika un elektrotehnika**</c:v>
                  </c:pt>
                  <c:pt idx="10">
                    <c:v>Kultūras un radošās nozares</c:v>
                  </c:pt>
                  <c:pt idx="11">
                    <c:v>Ķīmija un farmācija**</c:v>
                  </c:pt>
                  <c:pt idx="12">
                    <c:v>Cita joma</c:v>
                  </c:pt>
                  <c:pt idx="14">
                    <c:v>1-9 darbinieki</c:v>
                  </c:pt>
                  <c:pt idx="15">
                    <c:v>10-49 darbinieki</c:v>
                  </c:pt>
                  <c:pt idx="16">
                    <c:v>50-249 darbinieki</c:v>
                  </c:pt>
                  <c:pt idx="17">
                    <c:v>250 un vairāk darbinieku**</c:v>
                  </c:pt>
                  <c:pt idx="19">
                    <c:v>1. kvintile (zemākais eksporta apjoms)</c:v>
                  </c:pt>
                  <c:pt idx="20">
                    <c:v>2. kvintile</c:v>
                  </c:pt>
                  <c:pt idx="21">
                    <c:v>3. kvintile</c:v>
                  </c:pt>
                  <c:pt idx="22">
                    <c:v>4. kvintile</c:v>
                  </c:pt>
                  <c:pt idx="23">
                    <c:v>5. kvintile (augstākais eksporta apjoms)</c:v>
                  </c:pt>
                  <c:pt idx="25">
                    <c:v>1. kvintile (zemākais apgrozījums)</c:v>
                  </c:pt>
                  <c:pt idx="26">
                    <c:v>2. kvintile</c:v>
                  </c:pt>
                  <c:pt idx="27">
                    <c:v>3. kvintile</c:v>
                  </c:pt>
                  <c:pt idx="28">
                    <c:v>4. kvintile</c:v>
                  </c:pt>
                  <c:pt idx="29">
                    <c:v>5. kvintile (augstākais apgrozījums)</c:v>
                  </c:pt>
                  <c:pt idx="31">
                    <c:v> Rīga</c:v>
                  </c:pt>
                  <c:pt idx="32">
                    <c:v> Pierīga</c:v>
                  </c:pt>
                  <c:pt idx="33">
                    <c:v> Vidzeme</c:v>
                  </c:pt>
                  <c:pt idx="34">
                    <c:v> Kurzeme</c:v>
                  </c:pt>
                  <c:pt idx="35">
                    <c:v> Zemgale</c:v>
                  </c:pt>
                  <c:pt idx="36">
                    <c:v> Latgale**</c:v>
                  </c:pt>
                </c:lvl>
                <c:lvl>
                  <c:pt idx="1">
                    <c:v> </c:v>
                  </c:pt>
                  <c:pt idx="2">
                    <c:v>Darbības joma</c:v>
                  </c:pt>
                  <c:pt idx="13">
                    <c:v> </c:v>
                  </c:pt>
                  <c:pt idx="14">
                    <c:v> </c:v>
                  </c:pt>
                  <c:pt idx="18">
                    <c:v> </c:v>
                  </c:pt>
                  <c:pt idx="19">
                    <c:v>Eksporta apjoms 2022. gadā</c:v>
                  </c:pt>
                  <c:pt idx="24">
                    <c:v> </c:v>
                  </c:pt>
                  <c:pt idx="25">
                    <c:v> </c:v>
                  </c:pt>
                  <c:pt idx="30">
                    <c:v> </c:v>
                  </c:pt>
                  <c:pt idx="31">
                    <c:v>Reģions</c:v>
                  </c:pt>
                </c:lvl>
              </c:multiLvlStrCache>
            </c:multiLvlStrRef>
          </c:cat>
          <c:val>
            <c:numRef>
              <c:f>'Grafiki + dati'!$T$280:$T$316</c:f>
              <c:numCache>
                <c:formatCode>General</c:formatCode>
                <c:ptCount val="37"/>
                <c:pt idx="0" formatCode="0">
                  <c:v>19.3</c:v>
                </c:pt>
                <c:pt idx="2" formatCode="0">
                  <c:v>19.100000000000001</c:v>
                </c:pt>
                <c:pt idx="3" formatCode="0">
                  <c:v>31.5</c:v>
                </c:pt>
                <c:pt idx="4" formatCode="0">
                  <c:v>16.7</c:v>
                </c:pt>
                <c:pt idx="5" formatCode="0">
                  <c:v>14.1</c:v>
                </c:pt>
                <c:pt idx="6" formatCode="0">
                  <c:v>19.7</c:v>
                </c:pt>
                <c:pt idx="7" formatCode="0">
                  <c:v>29.6</c:v>
                </c:pt>
                <c:pt idx="8" formatCode="0">
                  <c:v>12.8</c:v>
                </c:pt>
                <c:pt idx="9" formatCode="0">
                  <c:v>12.5</c:v>
                </c:pt>
                <c:pt idx="10" formatCode="0">
                  <c:v>15.2</c:v>
                </c:pt>
                <c:pt idx="11" formatCode="0">
                  <c:v>10.7</c:v>
                </c:pt>
                <c:pt idx="12" formatCode="0">
                  <c:v>19.899999999999999</c:v>
                </c:pt>
                <c:pt idx="14" formatCode="0">
                  <c:v>17.5</c:v>
                </c:pt>
                <c:pt idx="15" formatCode="0">
                  <c:v>21.8</c:v>
                </c:pt>
                <c:pt idx="16" formatCode="0">
                  <c:v>20.3</c:v>
                </c:pt>
                <c:pt idx="19" formatCode="0">
                  <c:v>15.3</c:v>
                </c:pt>
                <c:pt idx="20" formatCode="0">
                  <c:v>16.399999999999999</c:v>
                </c:pt>
                <c:pt idx="21" formatCode="0">
                  <c:v>25.2</c:v>
                </c:pt>
                <c:pt idx="22" formatCode="0">
                  <c:v>19.3</c:v>
                </c:pt>
                <c:pt idx="23" formatCode="0">
                  <c:v>22.8</c:v>
                </c:pt>
                <c:pt idx="25" formatCode="0">
                  <c:v>14.2</c:v>
                </c:pt>
                <c:pt idx="26" formatCode="0">
                  <c:v>20.5</c:v>
                </c:pt>
                <c:pt idx="27" formatCode="0">
                  <c:v>20.9</c:v>
                </c:pt>
                <c:pt idx="28" formatCode="0">
                  <c:v>19.7</c:v>
                </c:pt>
                <c:pt idx="29" formatCode="0">
                  <c:v>24.4</c:v>
                </c:pt>
                <c:pt idx="31" formatCode="0">
                  <c:v>21.1</c:v>
                </c:pt>
                <c:pt idx="32" formatCode="0">
                  <c:v>15.3</c:v>
                </c:pt>
                <c:pt idx="33" formatCode="0">
                  <c:v>16.3</c:v>
                </c:pt>
                <c:pt idx="34" formatCode="0">
                  <c:v>21.3</c:v>
                </c:pt>
                <c:pt idx="35" formatCode="0">
                  <c:v>21.6</c:v>
                </c:pt>
                <c:pt idx="36" formatCode="0">
                  <c:v>14.3</c:v>
                </c:pt>
              </c:numCache>
            </c:numRef>
          </c:val>
          <c:extLst>
            <c:ext xmlns:c16="http://schemas.microsoft.com/office/drawing/2014/chart" uri="{C3380CC4-5D6E-409C-BE32-E72D297353CC}">
              <c16:uniqueId val="{00000004-E908-4577-BA68-48669DFF4F96}"/>
            </c:ext>
          </c:extLst>
        </c:ser>
        <c:ser>
          <c:idx val="2"/>
          <c:order val="4"/>
          <c:tx>
            <c:strRef>
              <c:f>'Grafiki + dati'!$U$279</c:f>
              <c:strCache>
                <c:ptCount val="1"/>
                <c:pt idx="0">
                  <c:v>Nemaz nav nozīmīga</c:v>
                </c:pt>
              </c:strCache>
            </c:strRef>
          </c:tx>
          <c:spPr>
            <a:solidFill>
              <a:srgbClr val="A21616"/>
            </a:solidFill>
          </c:spPr>
          <c:invertIfNegative val="0"/>
          <c:dLbls>
            <c:spPr>
              <a:noFill/>
              <a:ln>
                <a:noFill/>
              </a:ln>
              <a:effectLst/>
            </c:spPr>
            <c:txPr>
              <a:bodyPr wrap="square" lIns="38100" tIns="19050" rIns="38100" bIns="19050" anchor="ctr">
                <a:spAutoFit/>
              </a:bodyPr>
              <a:lstStyle/>
              <a:p>
                <a:pPr>
                  <a:defRPr sz="900">
                    <a:solidFill>
                      <a:schemeClr val="bg1"/>
                    </a:solidFill>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'Grafiki + dati'!$P$280:$Q$316</c:f>
              <c:multiLvlStrCache>
                <c:ptCount val="37"/>
                <c:lvl>
                  <c:pt idx="0">
                    <c:v>Visi respondenti</c:v>
                  </c:pt>
                  <c:pt idx="2">
                    <c:v>Būvniecība un būvmateriālu ražošana</c:v>
                  </c:pt>
                  <c:pt idx="3">
                    <c:v>IKT</c:v>
                  </c:pt>
                  <c:pt idx="4">
                    <c:v>Kokrūpniecība</c:v>
                  </c:pt>
                  <c:pt idx="5">
                    <c:v>Pārtikas rūpniecība</c:v>
                  </c:pt>
                  <c:pt idx="6">
                    <c:v>Mašīnbūve un metālapstrāde</c:v>
                  </c:pt>
                  <c:pt idx="7">
                    <c:v>Transports un loģistika**</c:v>
                  </c:pt>
                  <c:pt idx="8">
                    <c:v>Apģērba un tekstila rūpniecība</c:v>
                  </c:pt>
                  <c:pt idx="9">
                    <c:v>Elektronika un elektrotehnika**</c:v>
                  </c:pt>
                  <c:pt idx="10">
                    <c:v>Kultūras un radošās nozares</c:v>
                  </c:pt>
                  <c:pt idx="11">
                    <c:v>Ķīmija un farmācija**</c:v>
                  </c:pt>
                  <c:pt idx="12">
                    <c:v>Cita joma</c:v>
                  </c:pt>
                  <c:pt idx="14">
                    <c:v>1-9 darbinieki</c:v>
                  </c:pt>
                  <c:pt idx="15">
                    <c:v>10-49 darbinieki</c:v>
                  </c:pt>
                  <c:pt idx="16">
                    <c:v>50-249 darbinieki</c:v>
                  </c:pt>
                  <c:pt idx="17">
                    <c:v>250 un vairāk darbinieku**</c:v>
                  </c:pt>
                  <c:pt idx="19">
                    <c:v>1. kvintile (zemākais eksporta apjoms)</c:v>
                  </c:pt>
                  <c:pt idx="20">
                    <c:v>2. kvintile</c:v>
                  </c:pt>
                  <c:pt idx="21">
                    <c:v>3. kvintile</c:v>
                  </c:pt>
                  <c:pt idx="22">
                    <c:v>4. kvintile</c:v>
                  </c:pt>
                  <c:pt idx="23">
                    <c:v>5. kvintile (augstākais eksporta apjoms)</c:v>
                  </c:pt>
                  <c:pt idx="25">
                    <c:v>1. kvintile (zemākais apgrozījums)</c:v>
                  </c:pt>
                  <c:pt idx="26">
                    <c:v>2. kvintile</c:v>
                  </c:pt>
                  <c:pt idx="27">
                    <c:v>3. kvintile</c:v>
                  </c:pt>
                  <c:pt idx="28">
                    <c:v>4. kvintile</c:v>
                  </c:pt>
                  <c:pt idx="29">
                    <c:v>5. kvintile (augstākais apgrozījums)</c:v>
                  </c:pt>
                  <c:pt idx="31">
                    <c:v> Rīga</c:v>
                  </c:pt>
                  <c:pt idx="32">
                    <c:v> Pierīga</c:v>
                  </c:pt>
                  <c:pt idx="33">
                    <c:v> Vidzeme</c:v>
                  </c:pt>
                  <c:pt idx="34">
                    <c:v> Kurzeme</c:v>
                  </c:pt>
                  <c:pt idx="35">
                    <c:v> Zemgale</c:v>
                  </c:pt>
                  <c:pt idx="36">
                    <c:v> Latgale**</c:v>
                  </c:pt>
                </c:lvl>
                <c:lvl>
                  <c:pt idx="1">
                    <c:v> </c:v>
                  </c:pt>
                  <c:pt idx="2">
                    <c:v>Darbības joma</c:v>
                  </c:pt>
                  <c:pt idx="13">
                    <c:v> </c:v>
                  </c:pt>
                  <c:pt idx="14">
                    <c:v> </c:v>
                  </c:pt>
                  <c:pt idx="18">
                    <c:v> </c:v>
                  </c:pt>
                  <c:pt idx="19">
                    <c:v>Eksporta apjoms 2022. gadā</c:v>
                  </c:pt>
                  <c:pt idx="24">
                    <c:v> </c:v>
                  </c:pt>
                  <c:pt idx="25">
                    <c:v> </c:v>
                  </c:pt>
                  <c:pt idx="30">
                    <c:v> </c:v>
                  </c:pt>
                  <c:pt idx="31">
                    <c:v>Reģions</c:v>
                  </c:pt>
                </c:lvl>
              </c:multiLvlStrCache>
            </c:multiLvlStrRef>
          </c:cat>
          <c:val>
            <c:numRef>
              <c:f>'Grafiki + dati'!$U$280:$U$316</c:f>
              <c:numCache>
                <c:formatCode>General</c:formatCode>
                <c:ptCount val="37"/>
                <c:pt idx="0" formatCode="0">
                  <c:v>12.1</c:v>
                </c:pt>
                <c:pt idx="2" formatCode="0">
                  <c:v>7.4</c:v>
                </c:pt>
                <c:pt idx="3" formatCode="0">
                  <c:v>18.5</c:v>
                </c:pt>
                <c:pt idx="4" formatCode="0">
                  <c:v>14.8</c:v>
                </c:pt>
                <c:pt idx="5" formatCode="0">
                  <c:v>3.8</c:v>
                </c:pt>
                <c:pt idx="6" formatCode="0">
                  <c:v>12.1</c:v>
                </c:pt>
                <c:pt idx="7" formatCode="0">
                  <c:v>22.2</c:v>
                </c:pt>
                <c:pt idx="8" formatCode="0">
                  <c:v>10.6</c:v>
                </c:pt>
                <c:pt idx="9" formatCode="0">
                  <c:v>6.3</c:v>
                </c:pt>
                <c:pt idx="10" formatCode="0">
                  <c:v>19.600000000000001</c:v>
                </c:pt>
                <c:pt idx="11" formatCode="0">
                  <c:v>10.7</c:v>
                </c:pt>
                <c:pt idx="12" formatCode="0">
                  <c:v>11.5</c:v>
                </c:pt>
                <c:pt idx="14" formatCode="0">
                  <c:v>11.7</c:v>
                </c:pt>
                <c:pt idx="15" formatCode="0">
                  <c:v>12.2</c:v>
                </c:pt>
                <c:pt idx="16" formatCode="0">
                  <c:v>13.3</c:v>
                </c:pt>
                <c:pt idx="19" formatCode="0">
                  <c:v>11</c:v>
                </c:pt>
                <c:pt idx="20" formatCode="0">
                  <c:v>7.8</c:v>
                </c:pt>
                <c:pt idx="21" formatCode="0">
                  <c:v>15.7</c:v>
                </c:pt>
                <c:pt idx="22" formatCode="0">
                  <c:v>12.6</c:v>
                </c:pt>
                <c:pt idx="23" formatCode="0">
                  <c:v>15.8</c:v>
                </c:pt>
                <c:pt idx="25" formatCode="0">
                  <c:v>10</c:v>
                </c:pt>
                <c:pt idx="26" formatCode="0">
                  <c:v>11.8</c:v>
                </c:pt>
                <c:pt idx="27" formatCode="0">
                  <c:v>14</c:v>
                </c:pt>
                <c:pt idx="28" formatCode="0">
                  <c:v>15</c:v>
                </c:pt>
                <c:pt idx="29" formatCode="0">
                  <c:v>11.4</c:v>
                </c:pt>
                <c:pt idx="31" formatCode="0">
                  <c:v>14.4</c:v>
                </c:pt>
                <c:pt idx="32" formatCode="0">
                  <c:v>10.8</c:v>
                </c:pt>
                <c:pt idx="33" formatCode="0">
                  <c:v>12.2</c:v>
                </c:pt>
                <c:pt idx="34" formatCode="0">
                  <c:v>6.6</c:v>
                </c:pt>
                <c:pt idx="35" formatCode="0">
                  <c:v>7.8</c:v>
                </c:pt>
                <c:pt idx="36" formatCode="0">
                  <c:v>7.1</c:v>
                </c:pt>
              </c:numCache>
            </c:numRef>
          </c:val>
          <c:extLst>
            <c:ext xmlns:c16="http://schemas.microsoft.com/office/drawing/2014/chart" uri="{C3380CC4-5D6E-409C-BE32-E72D297353CC}">
              <c16:uniqueId val="{00000005-E908-4577-BA68-48669DFF4F96}"/>
            </c:ext>
          </c:extLst>
        </c:ser>
        <c:dLbls>
          <c:showLegendKey val="0"/>
          <c:showVal val="0"/>
          <c:showCatName val="0"/>
          <c:showSerName val="0"/>
          <c:showPercent val="0"/>
          <c:showBubbleSize val="0"/>
        </c:dLbls>
        <c:gapWidth val="30"/>
        <c:overlap val="100"/>
        <c:axId val="590045472"/>
        <c:axId val="1"/>
      </c:barChart>
      <c:catAx>
        <c:axId val="590045472"/>
        <c:scaling>
          <c:orientation val="maxMin"/>
        </c:scaling>
        <c:delete val="0"/>
        <c:axPos val="l"/>
        <c:numFmt formatCode="General" sourceLinked="1"/>
        <c:majorTickMark val="none"/>
        <c:minorTickMark val="none"/>
        <c:tickLblPos val="nextTo"/>
        <c:spPr>
          <a:ln w="3175">
            <a:solidFill>
              <a:srgbClr val="000000"/>
            </a:solidFill>
            <a:prstDash val="solid"/>
          </a:ln>
        </c:spPr>
        <c:txPr>
          <a:bodyPr rot="0" vert="horz"/>
          <a:lstStyle/>
          <a:p>
            <a:pPr>
              <a:defRPr sz="900" b="0" i="0" u="none" strike="noStrike" baseline="0">
                <a:solidFill>
                  <a:srgbClr val="000000"/>
                </a:solidFill>
                <a:latin typeface="Arial"/>
                <a:ea typeface="Arial"/>
                <a:cs typeface="Arial"/>
              </a:defRPr>
            </a:pPr>
            <a:endParaRPr lang="lv-LV"/>
          </a:p>
        </c:txPr>
        <c:crossAx val="1"/>
        <c:crosses val="autoZero"/>
        <c:auto val="1"/>
        <c:lblAlgn val="ctr"/>
        <c:lblOffset val="100"/>
        <c:tickLblSkip val="1"/>
        <c:tickMarkSkip val="1"/>
        <c:noMultiLvlLbl val="0"/>
      </c:catAx>
      <c:valAx>
        <c:axId val="1"/>
        <c:scaling>
          <c:orientation val="minMax"/>
          <c:max val="100"/>
        </c:scaling>
        <c:delete val="0"/>
        <c:axPos val="b"/>
        <c:title>
          <c:tx>
            <c:rich>
              <a:bodyPr/>
              <a:lstStyle/>
              <a:p>
                <a:pPr>
                  <a:defRPr sz="800" b="0" i="0" u="none" strike="noStrike" baseline="0">
                    <a:solidFill>
                      <a:srgbClr val="000000"/>
                    </a:solidFill>
                    <a:latin typeface="Arial"/>
                    <a:ea typeface="Arial"/>
                    <a:cs typeface="Arial"/>
                  </a:defRPr>
                </a:pPr>
                <a:r>
                  <a:rPr lang="lv-LV"/>
                  <a:t>%</a:t>
                </a:r>
              </a:p>
            </c:rich>
          </c:tx>
          <c:layout>
            <c:manualLayout>
              <c:xMode val="edge"/>
              <c:yMode val="edge"/>
              <c:x val="0.9043882013997987"/>
              <c:y val="0.93598561051096241"/>
            </c:manualLayout>
          </c:layout>
          <c:overlay val="0"/>
          <c:spPr>
            <a:solidFill>
              <a:srgbClr val="FFFFFF"/>
            </a:solidFill>
            <a:ln w="3175">
              <a:solidFill>
                <a:srgbClr val="000000"/>
              </a:solidFill>
              <a:prstDash val="solid"/>
            </a:ln>
            <a:effectLst>
              <a:outerShdw dist="35921" dir="2700000" algn="br">
                <a:srgbClr val="000000"/>
              </a:outerShdw>
            </a:effectLst>
          </c:spPr>
        </c:title>
        <c:numFmt formatCode="0" sourceLinked="0"/>
        <c:majorTickMark val="out"/>
        <c:minorTickMark val="none"/>
        <c:tickLblPos val="nextTo"/>
        <c:spPr>
          <a:ln w="3175">
            <a:solidFill>
              <a:srgbClr val="000000"/>
            </a:solidFill>
            <a:prstDash val="solid"/>
          </a:ln>
        </c:spPr>
        <c:txPr>
          <a:bodyPr rot="0" vert="horz"/>
          <a:lstStyle/>
          <a:p>
            <a:pPr>
              <a:defRPr sz="900" b="0" i="0" u="none" strike="noStrike" baseline="0">
                <a:solidFill>
                  <a:srgbClr val="000000"/>
                </a:solidFill>
                <a:latin typeface="Arial"/>
                <a:ea typeface="Arial"/>
                <a:cs typeface="Arial"/>
              </a:defRPr>
            </a:pPr>
            <a:endParaRPr lang="lv-LV"/>
          </a:p>
        </c:txPr>
        <c:crossAx val="590045472"/>
        <c:crosses val="max"/>
        <c:crossBetween val="between"/>
        <c:majorUnit val="20"/>
      </c:valAx>
      <c:spPr>
        <a:noFill/>
        <a:ln w="25400">
          <a:noFill/>
        </a:ln>
      </c:spPr>
    </c:plotArea>
    <c:legend>
      <c:legendPos val="t"/>
      <c:layout>
        <c:manualLayout>
          <c:xMode val="edge"/>
          <c:yMode val="edge"/>
          <c:x val="0.28452390367885011"/>
          <c:y val="7.4908954621895799E-2"/>
          <c:w val="0.69529457702005049"/>
          <c:h val="3.5681269707058427E-2"/>
        </c:manualLayout>
      </c:layout>
      <c:overlay val="0"/>
      <c:spPr>
        <a:solidFill>
          <a:srgbClr val="FFFFFF"/>
        </a:solidFill>
        <a:ln w="3175">
          <a:solidFill>
            <a:srgbClr val="969696"/>
          </a:solidFill>
          <a:prstDash val="solid"/>
        </a:ln>
      </c:spPr>
      <c:txPr>
        <a:bodyPr/>
        <a:lstStyle/>
        <a:p>
          <a:pPr>
            <a:defRPr sz="900" b="0" i="0" u="none" strike="noStrike" baseline="0">
              <a:solidFill>
                <a:srgbClr val="000000"/>
              </a:solidFill>
              <a:latin typeface="Arial" panose="020B0604020202020204" pitchFamily="34" charset="0"/>
              <a:ea typeface="Arial Narrow"/>
              <a:cs typeface="Arial" panose="020B0604020202020204" pitchFamily="34" charset="0"/>
            </a:defRPr>
          </a:pPr>
          <a:endParaRPr lang="lv-LV"/>
        </a:p>
      </c:txPr>
    </c:legend>
    <c:plotVisOnly val="1"/>
    <c:dispBlanksAs val="gap"/>
    <c:showDLblsOverMax val="0"/>
  </c:chart>
  <c:spPr>
    <a:noFill/>
    <a:ln w="6350">
      <a:noFill/>
    </a:ln>
  </c:spPr>
  <c:txPr>
    <a:bodyPr/>
    <a:lstStyle/>
    <a:p>
      <a:pPr>
        <a:defRPr sz="950" b="0" i="0" u="none" strike="noStrike" baseline="0">
          <a:solidFill>
            <a:srgbClr val="000000"/>
          </a:solidFill>
          <a:latin typeface="Arial"/>
          <a:ea typeface="Arial"/>
          <a:cs typeface="Arial"/>
        </a:defRPr>
      </a:pPr>
      <a:endParaRPr lang="lv-LV"/>
    </a:p>
  </c:txPr>
  <c:externalData r:id="rId2">
    <c:autoUpdate val="0"/>
  </c:externalData>
  <c:userShapes r:id="rId3"/>
</c:chartSpace>
</file>

<file path=ppt/charts/chart2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20808928567048066"/>
          <c:y val="0.10601069551442741"/>
          <c:w val="0.63063687752003161"/>
          <c:h val="0.88850699029385205"/>
        </c:manualLayout>
      </c:layout>
      <c:barChart>
        <c:barDir val="bar"/>
        <c:grouping val="clustered"/>
        <c:varyColors val="0"/>
        <c:ser>
          <c:idx val="0"/>
          <c:order val="0"/>
          <c:spPr>
            <a:solidFill>
              <a:srgbClr val="00B0F0"/>
            </a:solidFill>
            <a:ln w="25400">
              <a:noFill/>
            </a:ln>
          </c:spPr>
          <c:invertIfNegative val="0"/>
          <c:dPt>
            <c:idx val="2"/>
            <c:invertIfNegative val="0"/>
            <c:bubble3D val="0"/>
            <c:extLst>
              <c:ext xmlns:c16="http://schemas.microsoft.com/office/drawing/2014/chart" uri="{C3380CC4-5D6E-409C-BE32-E72D297353CC}">
                <c16:uniqueId val="{00000000-8C09-4A11-820A-6699BAABAF2D}"/>
              </c:ext>
            </c:extLst>
          </c:dPt>
          <c:dPt>
            <c:idx val="3"/>
            <c:invertIfNegative val="0"/>
            <c:bubble3D val="0"/>
            <c:spPr>
              <a:solidFill>
                <a:srgbClr val="FF6B5B"/>
              </a:solidFill>
              <a:ln w="25400">
                <a:noFill/>
              </a:ln>
            </c:spPr>
            <c:extLst>
              <c:ext xmlns:c16="http://schemas.microsoft.com/office/drawing/2014/chart" uri="{C3380CC4-5D6E-409C-BE32-E72D297353CC}">
                <c16:uniqueId val="{00000002-8C09-4A11-820A-6699BAABAF2D}"/>
              </c:ext>
            </c:extLst>
          </c:dPt>
          <c:dPt>
            <c:idx val="4"/>
            <c:invertIfNegative val="0"/>
            <c:bubble3D val="0"/>
            <c:extLst>
              <c:ext xmlns:c16="http://schemas.microsoft.com/office/drawing/2014/chart" uri="{C3380CC4-5D6E-409C-BE32-E72D297353CC}">
                <c16:uniqueId val="{00000003-8C09-4A11-820A-6699BAABAF2D}"/>
              </c:ext>
            </c:extLst>
          </c:dPt>
          <c:dPt>
            <c:idx val="6"/>
            <c:invertIfNegative val="0"/>
            <c:bubble3D val="0"/>
            <c:extLst>
              <c:ext xmlns:c16="http://schemas.microsoft.com/office/drawing/2014/chart" uri="{C3380CC4-5D6E-409C-BE32-E72D297353CC}">
                <c16:uniqueId val="{00000004-8C09-4A11-820A-6699BAABAF2D}"/>
              </c:ext>
            </c:extLst>
          </c:dPt>
          <c:dPt>
            <c:idx val="7"/>
            <c:invertIfNegative val="0"/>
            <c:bubble3D val="0"/>
            <c:spPr>
              <a:solidFill>
                <a:srgbClr val="FF6B5B"/>
              </a:solidFill>
              <a:ln w="25400">
                <a:noFill/>
              </a:ln>
            </c:spPr>
            <c:extLst>
              <c:ext xmlns:c16="http://schemas.microsoft.com/office/drawing/2014/chart" uri="{C3380CC4-5D6E-409C-BE32-E72D297353CC}">
                <c16:uniqueId val="{00000006-8C09-4A11-820A-6699BAABAF2D}"/>
              </c:ext>
            </c:extLst>
          </c:dPt>
          <c:dPt>
            <c:idx val="8"/>
            <c:invertIfNegative val="0"/>
            <c:bubble3D val="0"/>
            <c:extLst>
              <c:ext xmlns:c16="http://schemas.microsoft.com/office/drawing/2014/chart" uri="{C3380CC4-5D6E-409C-BE32-E72D297353CC}">
                <c16:uniqueId val="{00000007-8C09-4A11-820A-6699BAABAF2D}"/>
              </c:ext>
            </c:extLst>
          </c:dPt>
          <c:dPt>
            <c:idx val="9"/>
            <c:invertIfNegative val="0"/>
            <c:bubble3D val="0"/>
            <c:extLst>
              <c:ext xmlns:c16="http://schemas.microsoft.com/office/drawing/2014/chart" uri="{C3380CC4-5D6E-409C-BE32-E72D297353CC}">
                <c16:uniqueId val="{00000008-8C09-4A11-820A-6699BAABAF2D}"/>
              </c:ext>
            </c:extLst>
          </c:dPt>
          <c:dPt>
            <c:idx val="10"/>
            <c:invertIfNegative val="0"/>
            <c:bubble3D val="0"/>
            <c:extLst>
              <c:ext xmlns:c16="http://schemas.microsoft.com/office/drawing/2014/chart" uri="{C3380CC4-5D6E-409C-BE32-E72D297353CC}">
                <c16:uniqueId val="{00000009-8C09-4A11-820A-6699BAABAF2D}"/>
              </c:ext>
            </c:extLst>
          </c:dPt>
          <c:dPt>
            <c:idx val="11"/>
            <c:invertIfNegative val="0"/>
            <c:bubble3D val="0"/>
            <c:extLst>
              <c:ext xmlns:c16="http://schemas.microsoft.com/office/drawing/2014/chart" uri="{C3380CC4-5D6E-409C-BE32-E72D297353CC}">
                <c16:uniqueId val="{0000000A-8C09-4A11-820A-6699BAABAF2D}"/>
              </c:ext>
            </c:extLst>
          </c:dPt>
          <c:dPt>
            <c:idx val="14"/>
            <c:invertIfNegative val="0"/>
            <c:bubble3D val="0"/>
            <c:extLst>
              <c:ext xmlns:c16="http://schemas.microsoft.com/office/drawing/2014/chart" uri="{C3380CC4-5D6E-409C-BE32-E72D297353CC}">
                <c16:uniqueId val="{0000000B-8C09-4A11-820A-6699BAABAF2D}"/>
              </c:ext>
            </c:extLst>
          </c:dPt>
          <c:dPt>
            <c:idx val="15"/>
            <c:invertIfNegative val="0"/>
            <c:bubble3D val="0"/>
            <c:extLst>
              <c:ext xmlns:c16="http://schemas.microsoft.com/office/drawing/2014/chart" uri="{C3380CC4-5D6E-409C-BE32-E72D297353CC}">
                <c16:uniqueId val="{0000000C-8C09-4A11-820A-6699BAABAF2D}"/>
              </c:ext>
            </c:extLst>
          </c:dPt>
          <c:dPt>
            <c:idx val="16"/>
            <c:invertIfNegative val="0"/>
            <c:bubble3D val="0"/>
            <c:extLst>
              <c:ext xmlns:c16="http://schemas.microsoft.com/office/drawing/2014/chart" uri="{C3380CC4-5D6E-409C-BE32-E72D297353CC}">
                <c16:uniqueId val="{0000000D-8C09-4A11-820A-6699BAABAF2D}"/>
              </c:ext>
            </c:extLst>
          </c:dPt>
          <c:dPt>
            <c:idx val="19"/>
            <c:invertIfNegative val="0"/>
            <c:bubble3D val="0"/>
            <c:extLst>
              <c:ext xmlns:c16="http://schemas.microsoft.com/office/drawing/2014/chart" uri="{C3380CC4-5D6E-409C-BE32-E72D297353CC}">
                <c16:uniqueId val="{0000000E-8C09-4A11-820A-6699BAABAF2D}"/>
              </c:ext>
            </c:extLst>
          </c:dPt>
          <c:dPt>
            <c:idx val="21"/>
            <c:invertIfNegative val="0"/>
            <c:bubble3D val="0"/>
            <c:extLst>
              <c:ext xmlns:c16="http://schemas.microsoft.com/office/drawing/2014/chart" uri="{C3380CC4-5D6E-409C-BE32-E72D297353CC}">
                <c16:uniqueId val="{0000000F-8C09-4A11-820A-6699BAABAF2D}"/>
              </c:ext>
            </c:extLst>
          </c:dPt>
          <c:dPt>
            <c:idx val="22"/>
            <c:invertIfNegative val="0"/>
            <c:bubble3D val="0"/>
            <c:extLst>
              <c:ext xmlns:c16="http://schemas.microsoft.com/office/drawing/2014/chart" uri="{C3380CC4-5D6E-409C-BE32-E72D297353CC}">
                <c16:uniqueId val="{00000010-8C09-4A11-820A-6699BAABAF2D}"/>
              </c:ext>
            </c:extLst>
          </c:dPt>
          <c:dPt>
            <c:idx val="24"/>
            <c:invertIfNegative val="0"/>
            <c:bubble3D val="0"/>
            <c:extLst>
              <c:ext xmlns:c16="http://schemas.microsoft.com/office/drawing/2014/chart" uri="{C3380CC4-5D6E-409C-BE32-E72D297353CC}">
                <c16:uniqueId val="{00000011-8C09-4A11-820A-6699BAABAF2D}"/>
              </c:ext>
            </c:extLst>
          </c:dPt>
          <c:dPt>
            <c:idx val="26"/>
            <c:invertIfNegative val="0"/>
            <c:bubble3D val="0"/>
            <c:extLst>
              <c:ext xmlns:c16="http://schemas.microsoft.com/office/drawing/2014/chart" uri="{C3380CC4-5D6E-409C-BE32-E72D297353CC}">
                <c16:uniqueId val="{00000012-8C09-4A11-820A-6699BAABAF2D}"/>
              </c:ext>
            </c:extLst>
          </c:dPt>
          <c:dPt>
            <c:idx val="27"/>
            <c:invertIfNegative val="0"/>
            <c:bubble3D val="0"/>
            <c:extLst>
              <c:ext xmlns:c16="http://schemas.microsoft.com/office/drawing/2014/chart" uri="{C3380CC4-5D6E-409C-BE32-E72D297353CC}">
                <c16:uniqueId val="{00000013-8C09-4A11-820A-6699BAABAF2D}"/>
              </c:ext>
            </c:extLst>
          </c:dPt>
          <c:dPt>
            <c:idx val="30"/>
            <c:invertIfNegative val="0"/>
            <c:bubble3D val="0"/>
            <c:extLst>
              <c:ext xmlns:c16="http://schemas.microsoft.com/office/drawing/2014/chart" uri="{C3380CC4-5D6E-409C-BE32-E72D297353CC}">
                <c16:uniqueId val="{00000014-8C09-4A11-820A-6699BAABAF2D}"/>
              </c:ext>
            </c:extLst>
          </c:dPt>
          <c:dPt>
            <c:idx val="31"/>
            <c:invertIfNegative val="0"/>
            <c:bubble3D val="0"/>
            <c:extLst>
              <c:ext xmlns:c16="http://schemas.microsoft.com/office/drawing/2014/chart" uri="{C3380CC4-5D6E-409C-BE32-E72D297353CC}">
                <c16:uniqueId val="{00000015-8C09-4A11-820A-6699BAABAF2D}"/>
              </c:ext>
            </c:extLst>
          </c:dPt>
          <c:dPt>
            <c:idx val="32"/>
            <c:invertIfNegative val="0"/>
            <c:bubble3D val="0"/>
            <c:extLst>
              <c:ext xmlns:c16="http://schemas.microsoft.com/office/drawing/2014/chart" uri="{C3380CC4-5D6E-409C-BE32-E72D297353CC}">
                <c16:uniqueId val="{00000016-8C09-4A11-820A-6699BAABAF2D}"/>
              </c:ext>
            </c:extLst>
          </c:dPt>
          <c:dPt>
            <c:idx val="33"/>
            <c:invertIfNegative val="0"/>
            <c:bubble3D val="0"/>
            <c:extLst>
              <c:ext xmlns:c16="http://schemas.microsoft.com/office/drawing/2014/chart" uri="{C3380CC4-5D6E-409C-BE32-E72D297353CC}">
                <c16:uniqueId val="{00000017-8C09-4A11-820A-6699BAABAF2D}"/>
              </c:ext>
            </c:extLst>
          </c:dPt>
          <c:dPt>
            <c:idx val="35"/>
            <c:invertIfNegative val="0"/>
            <c:bubble3D val="0"/>
            <c:extLst>
              <c:ext xmlns:c16="http://schemas.microsoft.com/office/drawing/2014/chart" uri="{C3380CC4-5D6E-409C-BE32-E72D297353CC}">
                <c16:uniqueId val="{00000018-8C09-4A11-820A-6699BAABAF2D}"/>
              </c:ext>
            </c:extLst>
          </c:dPt>
          <c:dPt>
            <c:idx val="36"/>
            <c:invertIfNegative val="0"/>
            <c:bubble3D val="0"/>
            <c:extLst>
              <c:ext xmlns:c16="http://schemas.microsoft.com/office/drawing/2014/chart" uri="{C3380CC4-5D6E-409C-BE32-E72D297353CC}">
                <c16:uniqueId val="{00000019-8C09-4A11-820A-6699BAABAF2D}"/>
              </c:ext>
            </c:extLst>
          </c:dPt>
          <c:dPt>
            <c:idx val="37"/>
            <c:invertIfNegative val="0"/>
            <c:bubble3D val="0"/>
            <c:extLst>
              <c:ext xmlns:c16="http://schemas.microsoft.com/office/drawing/2014/chart" uri="{C3380CC4-5D6E-409C-BE32-E72D297353CC}">
                <c16:uniqueId val="{0000001A-8C09-4A11-820A-6699BAABAF2D}"/>
              </c:ext>
            </c:extLst>
          </c:dPt>
          <c:dPt>
            <c:idx val="38"/>
            <c:invertIfNegative val="0"/>
            <c:bubble3D val="0"/>
            <c:extLst>
              <c:ext xmlns:c16="http://schemas.microsoft.com/office/drawing/2014/chart" uri="{C3380CC4-5D6E-409C-BE32-E72D297353CC}">
                <c16:uniqueId val="{0000001B-8C09-4A11-820A-6699BAABAF2D}"/>
              </c:ext>
            </c:extLst>
          </c:dPt>
          <c:dPt>
            <c:idx val="40"/>
            <c:invertIfNegative val="0"/>
            <c:bubble3D val="0"/>
            <c:extLst>
              <c:ext xmlns:c16="http://schemas.microsoft.com/office/drawing/2014/chart" uri="{C3380CC4-5D6E-409C-BE32-E72D297353CC}">
                <c16:uniqueId val="{0000001C-8C09-4A11-820A-6699BAABAF2D}"/>
              </c:ext>
            </c:extLst>
          </c:dPt>
          <c:dPt>
            <c:idx val="41"/>
            <c:invertIfNegative val="0"/>
            <c:bubble3D val="0"/>
            <c:extLst>
              <c:ext xmlns:c16="http://schemas.microsoft.com/office/drawing/2014/chart" uri="{C3380CC4-5D6E-409C-BE32-E72D297353CC}">
                <c16:uniqueId val="{0000001D-8C09-4A11-820A-6699BAABAF2D}"/>
              </c:ext>
            </c:extLst>
          </c:dPt>
          <c:dPt>
            <c:idx val="42"/>
            <c:invertIfNegative val="0"/>
            <c:bubble3D val="0"/>
            <c:extLst>
              <c:ext xmlns:c16="http://schemas.microsoft.com/office/drawing/2014/chart" uri="{C3380CC4-5D6E-409C-BE32-E72D297353CC}">
                <c16:uniqueId val="{0000001E-8C09-4A11-820A-6699BAABAF2D}"/>
              </c:ext>
            </c:extLst>
          </c:dPt>
          <c:dPt>
            <c:idx val="43"/>
            <c:invertIfNegative val="0"/>
            <c:bubble3D val="0"/>
            <c:extLst>
              <c:ext xmlns:c16="http://schemas.microsoft.com/office/drawing/2014/chart" uri="{C3380CC4-5D6E-409C-BE32-E72D297353CC}">
                <c16:uniqueId val="{0000001F-8C09-4A11-820A-6699BAABAF2D}"/>
              </c:ext>
            </c:extLst>
          </c:dPt>
          <c:dLbls>
            <c:spPr>
              <a:noFill/>
              <a:ln w="25400">
                <a:noFill/>
              </a:ln>
            </c:spPr>
            <c:txPr>
              <a:bodyPr wrap="none" lIns="38100" tIns="19050" rIns="38100" bIns="19050" anchor="ctr">
                <a:spAutoFit/>
              </a:bodyPr>
              <a:lstStyle/>
              <a:p>
                <a:pPr>
                  <a:defRPr sz="900" b="1" i="0" u="none" strike="noStrike" baseline="0">
                    <a:solidFill>
                      <a:srgbClr val="000000"/>
                    </a:solidFill>
                    <a:latin typeface="Arial"/>
                    <a:ea typeface="Arial"/>
                    <a:cs typeface="Arial"/>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0"/>
              </c:ext>
            </c:extLst>
          </c:dLbls>
          <c:val>
            <c:numRef>
              <c:f>'Grafiki + dati'!$X$280:$X$316</c:f>
              <c:numCache>
                <c:formatCode>General</c:formatCode>
                <c:ptCount val="37"/>
                <c:pt idx="0" formatCode="0">
                  <c:v>24.35</c:v>
                </c:pt>
                <c:pt idx="2" formatCode="0">
                  <c:v>33.050000000000004</c:v>
                </c:pt>
                <c:pt idx="3" formatCode="0">
                  <c:v>-4.8999999999999986</c:v>
                </c:pt>
                <c:pt idx="4" formatCode="0">
                  <c:v>20.399999999999995</c:v>
                </c:pt>
                <c:pt idx="5" formatCode="0">
                  <c:v>50.750000000000007</c:v>
                </c:pt>
                <c:pt idx="6" formatCode="0">
                  <c:v>23.5</c:v>
                </c:pt>
                <c:pt idx="7" formatCode="0">
                  <c:v>-20.350000000000001</c:v>
                </c:pt>
                <c:pt idx="8" formatCode="0">
                  <c:v>37.25</c:v>
                </c:pt>
                <c:pt idx="9" formatCode="0">
                  <c:v>40.650000000000006</c:v>
                </c:pt>
                <c:pt idx="10" formatCode="0">
                  <c:v>19.5</c:v>
                </c:pt>
                <c:pt idx="11" formatCode="0">
                  <c:v>37.549999999999997</c:v>
                </c:pt>
                <c:pt idx="12" formatCode="0">
                  <c:v>25.700000000000003</c:v>
                </c:pt>
                <c:pt idx="14" formatCode="0">
                  <c:v>29.850000000000005</c:v>
                </c:pt>
                <c:pt idx="15" formatCode="0">
                  <c:v>18.900000000000002</c:v>
                </c:pt>
                <c:pt idx="16" formatCode="0">
                  <c:v>18.349999999999998</c:v>
                </c:pt>
                <c:pt idx="17" formatCode="0">
                  <c:v>50</c:v>
                </c:pt>
                <c:pt idx="19" formatCode="0">
                  <c:v>29.650000000000006</c:v>
                </c:pt>
                <c:pt idx="20" formatCode="0">
                  <c:v>36.150000000000006</c:v>
                </c:pt>
                <c:pt idx="21" formatCode="0">
                  <c:v>10.849999999999998</c:v>
                </c:pt>
                <c:pt idx="22" formatCode="0">
                  <c:v>24.349999999999994</c:v>
                </c:pt>
                <c:pt idx="23" formatCode="0">
                  <c:v>8.3499999999999979</c:v>
                </c:pt>
                <c:pt idx="25" formatCode="0">
                  <c:v>36.65</c:v>
                </c:pt>
                <c:pt idx="26" formatCode="0">
                  <c:v>23.2</c:v>
                </c:pt>
                <c:pt idx="27" formatCode="0">
                  <c:v>20.150000000000006</c:v>
                </c:pt>
                <c:pt idx="28" formatCode="0">
                  <c:v>20.449999999999996</c:v>
                </c:pt>
                <c:pt idx="29" formatCode="0">
                  <c:v>15.049999999999999</c:v>
                </c:pt>
                <c:pt idx="31" formatCode="0">
                  <c:v>17.549999999999997</c:v>
                </c:pt>
                <c:pt idx="32" formatCode="0">
                  <c:v>31.849999999999998</c:v>
                </c:pt>
                <c:pt idx="33" formatCode="0">
                  <c:v>31.700000000000006</c:v>
                </c:pt>
                <c:pt idx="34" formatCode="0">
                  <c:v>34.4</c:v>
                </c:pt>
                <c:pt idx="35" formatCode="0">
                  <c:v>29.45</c:v>
                </c:pt>
                <c:pt idx="36" formatCode="0">
                  <c:v>30.349999999999994</c:v>
                </c:pt>
              </c:numCache>
            </c:numRef>
          </c:val>
          <c:extLst>
            <c:ext xmlns:c16="http://schemas.microsoft.com/office/drawing/2014/chart" uri="{C3380CC4-5D6E-409C-BE32-E72D297353CC}">
              <c16:uniqueId val="{00000020-8C09-4A11-820A-6699BAABAF2D}"/>
            </c:ext>
          </c:extLst>
        </c:ser>
        <c:dLbls>
          <c:showLegendKey val="0"/>
          <c:showVal val="0"/>
          <c:showCatName val="0"/>
          <c:showSerName val="0"/>
          <c:showPercent val="0"/>
          <c:showBubbleSize val="0"/>
        </c:dLbls>
        <c:gapWidth val="30"/>
        <c:axId val="590051048"/>
        <c:axId val="1"/>
      </c:barChart>
      <c:catAx>
        <c:axId val="590051048"/>
        <c:scaling>
          <c:orientation val="maxMin"/>
        </c:scaling>
        <c:delete val="0"/>
        <c:axPos val="l"/>
        <c:majorTickMark val="none"/>
        <c:minorTickMark val="none"/>
        <c:tickLblPos val="none"/>
        <c:spPr>
          <a:ln w="3175">
            <a:solidFill>
              <a:srgbClr val="000000"/>
            </a:solidFill>
            <a:prstDash val="solid"/>
          </a:ln>
        </c:spPr>
        <c:crossAx val="1"/>
        <c:crosses val="autoZero"/>
        <c:auto val="1"/>
        <c:lblAlgn val="ctr"/>
        <c:lblOffset val="100"/>
        <c:tickLblSkip val="1"/>
        <c:tickMarkSkip val="1"/>
        <c:noMultiLvlLbl val="0"/>
      </c:catAx>
      <c:valAx>
        <c:axId val="1"/>
        <c:scaling>
          <c:orientation val="minMax"/>
          <c:max val="53"/>
          <c:min val="-22"/>
        </c:scaling>
        <c:delete val="1"/>
        <c:axPos val="b"/>
        <c:numFmt formatCode="0" sourceLinked="0"/>
        <c:majorTickMark val="out"/>
        <c:minorTickMark val="none"/>
        <c:tickLblPos val="nextTo"/>
        <c:crossAx val="590051048"/>
        <c:crosses val="max"/>
        <c:crossBetween val="between"/>
        <c:majorUnit val="10"/>
      </c:valAx>
      <c:spPr>
        <a:noFill/>
        <a:ln w="25400">
          <a:noFill/>
        </a:ln>
      </c:spPr>
    </c:plotArea>
    <c:plotVisOnly val="1"/>
    <c:dispBlanksAs val="gap"/>
    <c:showDLblsOverMax val="0"/>
  </c:chart>
  <c:spPr>
    <a:noFill/>
    <a:ln w="6350">
      <a:noFill/>
    </a:ln>
  </c:spPr>
  <c:txPr>
    <a:bodyPr/>
    <a:lstStyle/>
    <a:p>
      <a:pPr>
        <a:defRPr sz="900" b="0" i="0" u="none" strike="noStrike" baseline="0">
          <a:solidFill>
            <a:srgbClr val="000000"/>
          </a:solidFill>
          <a:latin typeface="Arial"/>
          <a:ea typeface="Arial"/>
          <a:cs typeface="Arial"/>
        </a:defRPr>
      </a:pPr>
      <a:endParaRPr lang="lv-LV"/>
    </a:p>
  </c:txPr>
  <c:externalData r:id="rId2">
    <c:autoUpdate val="0"/>
  </c:externalData>
  <c:userShapes r:id="rId3"/>
</c:chartSpace>
</file>

<file path=ppt/charts/chart2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27829754795353689"/>
          <c:y val="0.12839790146654373"/>
          <c:w val="0.69488994456207431"/>
          <c:h val="0.80692978432928752"/>
        </c:manualLayout>
      </c:layout>
      <c:barChart>
        <c:barDir val="bar"/>
        <c:grouping val="stacked"/>
        <c:varyColors val="0"/>
        <c:ser>
          <c:idx val="0"/>
          <c:order val="0"/>
          <c:tx>
            <c:strRef>
              <c:f>'Grafiki + dati'!$R$490</c:f>
              <c:strCache>
                <c:ptCount val="1"/>
                <c:pt idx="0">
                  <c:v>Ļoti nozīmīga</c:v>
                </c:pt>
              </c:strCache>
            </c:strRef>
          </c:tx>
          <c:spPr>
            <a:solidFill>
              <a:srgbClr val="307594"/>
            </a:solidFill>
            <a:ln w="25400">
              <a:noFill/>
            </a:ln>
          </c:spPr>
          <c:invertIfNegative val="0"/>
          <c:dLbls>
            <c:spPr>
              <a:noFill/>
              <a:ln>
                <a:noFill/>
              </a:ln>
              <a:effectLst/>
            </c:spPr>
            <c:txPr>
              <a:bodyPr wrap="square" lIns="38100" tIns="19050" rIns="38100" bIns="19050" anchor="ctr">
                <a:spAutoFit/>
              </a:bodyPr>
              <a:lstStyle/>
              <a:p>
                <a:pPr>
                  <a:defRPr sz="900" b="0">
                    <a:solidFill>
                      <a:schemeClr val="bg1"/>
                    </a:solidFill>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'Grafiki + dati'!$P$491:$Q$527</c:f>
              <c:multiLvlStrCache>
                <c:ptCount val="37"/>
                <c:lvl>
                  <c:pt idx="0">
                    <c:v>Visi respondenti</c:v>
                  </c:pt>
                  <c:pt idx="2">
                    <c:v>Būvniecība un būvmateriālu ražošana</c:v>
                  </c:pt>
                  <c:pt idx="3">
                    <c:v>IKT</c:v>
                  </c:pt>
                  <c:pt idx="4">
                    <c:v>Kokrūpniecība</c:v>
                  </c:pt>
                  <c:pt idx="5">
                    <c:v>Pārtikas rūpniecība</c:v>
                  </c:pt>
                  <c:pt idx="6">
                    <c:v>Mašīnbūve un metālapstrāde</c:v>
                  </c:pt>
                  <c:pt idx="7">
                    <c:v>Transports un loģistika**</c:v>
                  </c:pt>
                  <c:pt idx="8">
                    <c:v>Apģērba un tekstila rūpniecība</c:v>
                  </c:pt>
                  <c:pt idx="9">
                    <c:v>Elektronika un elektrotehnika**</c:v>
                  </c:pt>
                  <c:pt idx="10">
                    <c:v>Kultūras un radošās nozares</c:v>
                  </c:pt>
                  <c:pt idx="11">
                    <c:v>Ķīmija un farmācija**</c:v>
                  </c:pt>
                  <c:pt idx="12">
                    <c:v>Cita joma</c:v>
                  </c:pt>
                  <c:pt idx="14">
                    <c:v>1-9 darbinieki</c:v>
                  </c:pt>
                  <c:pt idx="15">
                    <c:v>10-49 darbinieki</c:v>
                  </c:pt>
                  <c:pt idx="16">
                    <c:v>50-249 darbinieki</c:v>
                  </c:pt>
                  <c:pt idx="17">
                    <c:v>250 un vairāk darbinieku**</c:v>
                  </c:pt>
                  <c:pt idx="19">
                    <c:v>1. kvintile (zemākais eksporta apjoms)</c:v>
                  </c:pt>
                  <c:pt idx="20">
                    <c:v>2. kvintile</c:v>
                  </c:pt>
                  <c:pt idx="21">
                    <c:v>3. kvintile</c:v>
                  </c:pt>
                  <c:pt idx="22">
                    <c:v>4. kvintile</c:v>
                  </c:pt>
                  <c:pt idx="23">
                    <c:v>5. kvintile (augstākais eksporta apjoms)</c:v>
                  </c:pt>
                  <c:pt idx="25">
                    <c:v>1. kvintile (zemākais apgrozījums)</c:v>
                  </c:pt>
                  <c:pt idx="26">
                    <c:v>2. kvintile</c:v>
                  </c:pt>
                  <c:pt idx="27">
                    <c:v>3. kvintile</c:v>
                  </c:pt>
                  <c:pt idx="28">
                    <c:v>4. kvintile</c:v>
                  </c:pt>
                  <c:pt idx="29">
                    <c:v>5. kvintile (augstākais apgrozījums)</c:v>
                  </c:pt>
                  <c:pt idx="31">
                    <c:v> Rīga</c:v>
                  </c:pt>
                  <c:pt idx="32">
                    <c:v> Pierīga</c:v>
                  </c:pt>
                  <c:pt idx="33">
                    <c:v> Vidzeme</c:v>
                  </c:pt>
                  <c:pt idx="34">
                    <c:v> Kurzeme</c:v>
                  </c:pt>
                  <c:pt idx="35">
                    <c:v> Zemgale</c:v>
                  </c:pt>
                  <c:pt idx="36">
                    <c:v> Latgale**</c:v>
                  </c:pt>
                </c:lvl>
                <c:lvl>
                  <c:pt idx="1">
                    <c:v> </c:v>
                  </c:pt>
                  <c:pt idx="2">
                    <c:v>Darbības joma</c:v>
                  </c:pt>
                  <c:pt idx="13">
                    <c:v> </c:v>
                  </c:pt>
                  <c:pt idx="14">
                    <c:v> </c:v>
                  </c:pt>
                  <c:pt idx="18">
                    <c:v> </c:v>
                  </c:pt>
                  <c:pt idx="19">
                    <c:v>Eksporta apjoms 2022. gadā</c:v>
                  </c:pt>
                  <c:pt idx="24">
                    <c:v> </c:v>
                  </c:pt>
                  <c:pt idx="25">
                    <c:v> </c:v>
                  </c:pt>
                  <c:pt idx="30">
                    <c:v> </c:v>
                  </c:pt>
                  <c:pt idx="31">
                    <c:v>Reģions</c:v>
                  </c:pt>
                </c:lvl>
              </c:multiLvlStrCache>
            </c:multiLvlStrRef>
          </c:cat>
          <c:val>
            <c:numRef>
              <c:f>'Grafiki + dati'!$R$491:$R$527</c:f>
              <c:numCache>
                <c:formatCode>General</c:formatCode>
                <c:ptCount val="37"/>
                <c:pt idx="0" formatCode="0">
                  <c:v>16.600000000000001</c:v>
                </c:pt>
                <c:pt idx="2" formatCode="0">
                  <c:v>19.100000000000001</c:v>
                </c:pt>
                <c:pt idx="3" formatCode="0">
                  <c:v>16.3</c:v>
                </c:pt>
                <c:pt idx="4" formatCode="0">
                  <c:v>5.6</c:v>
                </c:pt>
                <c:pt idx="5" formatCode="0">
                  <c:v>14.1</c:v>
                </c:pt>
                <c:pt idx="6" formatCode="0">
                  <c:v>19.7</c:v>
                </c:pt>
                <c:pt idx="7" formatCode="0">
                  <c:v>18.5</c:v>
                </c:pt>
                <c:pt idx="8" formatCode="0">
                  <c:v>8.5</c:v>
                </c:pt>
                <c:pt idx="9" formatCode="0">
                  <c:v>18.8</c:v>
                </c:pt>
                <c:pt idx="10" formatCode="0">
                  <c:v>23.9</c:v>
                </c:pt>
                <c:pt idx="11" formatCode="0">
                  <c:v>10.7</c:v>
                </c:pt>
                <c:pt idx="12" formatCode="0">
                  <c:v>19.399999999999999</c:v>
                </c:pt>
                <c:pt idx="14" formatCode="0">
                  <c:v>18.399999999999999</c:v>
                </c:pt>
                <c:pt idx="15" formatCode="0">
                  <c:v>12.6</c:v>
                </c:pt>
                <c:pt idx="16" formatCode="0">
                  <c:v>19.5</c:v>
                </c:pt>
                <c:pt idx="19" formatCode="0">
                  <c:v>11</c:v>
                </c:pt>
                <c:pt idx="20" formatCode="0">
                  <c:v>21.6</c:v>
                </c:pt>
                <c:pt idx="21" formatCode="0">
                  <c:v>13.9</c:v>
                </c:pt>
                <c:pt idx="22" formatCode="0">
                  <c:v>10.9</c:v>
                </c:pt>
                <c:pt idx="23" formatCode="0">
                  <c:v>14</c:v>
                </c:pt>
                <c:pt idx="25" formatCode="0">
                  <c:v>13.3</c:v>
                </c:pt>
                <c:pt idx="26" formatCode="0">
                  <c:v>17.3</c:v>
                </c:pt>
                <c:pt idx="27" formatCode="0">
                  <c:v>20.2</c:v>
                </c:pt>
                <c:pt idx="28" formatCode="0">
                  <c:v>8.6999999999999993</c:v>
                </c:pt>
                <c:pt idx="29" formatCode="0">
                  <c:v>15.4</c:v>
                </c:pt>
                <c:pt idx="31" formatCode="0">
                  <c:v>18.5</c:v>
                </c:pt>
                <c:pt idx="32" formatCode="0">
                  <c:v>11.5</c:v>
                </c:pt>
                <c:pt idx="33" formatCode="0">
                  <c:v>12.2</c:v>
                </c:pt>
                <c:pt idx="34" formatCode="0">
                  <c:v>24.6</c:v>
                </c:pt>
                <c:pt idx="35" formatCode="0">
                  <c:v>15.7</c:v>
                </c:pt>
                <c:pt idx="36" formatCode="0">
                  <c:v>10.7</c:v>
                </c:pt>
              </c:numCache>
            </c:numRef>
          </c:val>
          <c:extLst>
            <c:ext xmlns:c16="http://schemas.microsoft.com/office/drawing/2014/chart" uri="{C3380CC4-5D6E-409C-BE32-E72D297353CC}">
              <c16:uniqueId val="{00000000-7086-4D77-9DC4-C878A033FB50}"/>
            </c:ext>
          </c:extLst>
        </c:ser>
        <c:ser>
          <c:idx val="3"/>
          <c:order val="1"/>
          <c:tx>
            <c:strRef>
              <c:f>'Grafiki + dati'!$S$490</c:f>
              <c:strCache>
                <c:ptCount val="1"/>
                <c:pt idx="0">
                  <c:v>Drīzāk nozīmīga</c:v>
                </c:pt>
              </c:strCache>
            </c:strRef>
          </c:tx>
          <c:spPr>
            <a:solidFill>
              <a:srgbClr val="BADAE8"/>
            </a:solidFill>
            <a:ln w="25400">
              <a:noFill/>
            </a:ln>
          </c:spPr>
          <c:invertIfNegative val="0"/>
          <c:dLbls>
            <c:dLbl>
              <c:idx val="12"/>
              <c:layout>
                <c:manualLayout>
                  <c:x val="8.938547486033465E-3"/>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7086-4D77-9DC4-C878A033FB50}"/>
                </c:ext>
              </c:extLst>
            </c:dLbl>
            <c:spPr>
              <a:noFill/>
              <a:ln>
                <a:noFill/>
              </a:ln>
              <a:effectLst/>
            </c:spPr>
            <c:txPr>
              <a:bodyPr wrap="square" lIns="38100" tIns="19050" rIns="38100" bIns="19050" anchor="ctr">
                <a:spAutoFit/>
              </a:bodyPr>
              <a:lstStyle/>
              <a:p>
                <a:pPr>
                  <a:defRPr sz="900"/>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'Grafiki + dati'!$P$491:$Q$527</c:f>
              <c:multiLvlStrCache>
                <c:ptCount val="37"/>
                <c:lvl>
                  <c:pt idx="0">
                    <c:v>Visi respondenti</c:v>
                  </c:pt>
                  <c:pt idx="2">
                    <c:v>Būvniecība un būvmateriālu ražošana</c:v>
                  </c:pt>
                  <c:pt idx="3">
                    <c:v>IKT</c:v>
                  </c:pt>
                  <c:pt idx="4">
                    <c:v>Kokrūpniecība</c:v>
                  </c:pt>
                  <c:pt idx="5">
                    <c:v>Pārtikas rūpniecība</c:v>
                  </c:pt>
                  <c:pt idx="6">
                    <c:v>Mašīnbūve un metālapstrāde</c:v>
                  </c:pt>
                  <c:pt idx="7">
                    <c:v>Transports un loģistika**</c:v>
                  </c:pt>
                  <c:pt idx="8">
                    <c:v>Apģērba un tekstila rūpniecība</c:v>
                  </c:pt>
                  <c:pt idx="9">
                    <c:v>Elektronika un elektrotehnika**</c:v>
                  </c:pt>
                  <c:pt idx="10">
                    <c:v>Kultūras un radošās nozares</c:v>
                  </c:pt>
                  <c:pt idx="11">
                    <c:v>Ķīmija un farmācija**</c:v>
                  </c:pt>
                  <c:pt idx="12">
                    <c:v>Cita joma</c:v>
                  </c:pt>
                  <c:pt idx="14">
                    <c:v>1-9 darbinieki</c:v>
                  </c:pt>
                  <c:pt idx="15">
                    <c:v>10-49 darbinieki</c:v>
                  </c:pt>
                  <c:pt idx="16">
                    <c:v>50-249 darbinieki</c:v>
                  </c:pt>
                  <c:pt idx="17">
                    <c:v>250 un vairāk darbinieku**</c:v>
                  </c:pt>
                  <c:pt idx="19">
                    <c:v>1. kvintile (zemākais eksporta apjoms)</c:v>
                  </c:pt>
                  <c:pt idx="20">
                    <c:v>2. kvintile</c:v>
                  </c:pt>
                  <c:pt idx="21">
                    <c:v>3. kvintile</c:v>
                  </c:pt>
                  <c:pt idx="22">
                    <c:v>4. kvintile</c:v>
                  </c:pt>
                  <c:pt idx="23">
                    <c:v>5. kvintile (augstākais eksporta apjoms)</c:v>
                  </c:pt>
                  <c:pt idx="25">
                    <c:v>1. kvintile (zemākais apgrozījums)</c:v>
                  </c:pt>
                  <c:pt idx="26">
                    <c:v>2. kvintile</c:v>
                  </c:pt>
                  <c:pt idx="27">
                    <c:v>3. kvintile</c:v>
                  </c:pt>
                  <c:pt idx="28">
                    <c:v>4. kvintile</c:v>
                  </c:pt>
                  <c:pt idx="29">
                    <c:v>5. kvintile (augstākais apgrozījums)</c:v>
                  </c:pt>
                  <c:pt idx="31">
                    <c:v> Rīga</c:v>
                  </c:pt>
                  <c:pt idx="32">
                    <c:v> Pierīga</c:v>
                  </c:pt>
                  <c:pt idx="33">
                    <c:v> Vidzeme</c:v>
                  </c:pt>
                  <c:pt idx="34">
                    <c:v> Kurzeme</c:v>
                  </c:pt>
                  <c:pt idx="35">
                    <c:v> Zemgale</c:v>
                  </c:pt>
                  <c:pt idx="36">
                    <c:v> Latgale**</c:v>
                  </c:pt>
                </c:lvl>
                <c:lvl>
                  <c:pt idx="1">
                    <c:v> </c:v>
                  </c:pt>
                  <c:pt idx="2">
                    <c:v>Darbības joma</c:v>
                  </c:pt>
                  <c:pt idx="13">
                    <c:v> </c:v>
                  </c:pt>
                  <c:pt idx="14">
                    <c:v> </c:v>
                  </c:pt>
                  <c:pt idx="18">
                    <c:v> </c:v>
                  </c:pt>
                  <c:pt idx="19">
                    <c:v>Eksporta apjoms 2022. gadā</c:v>
                  </c:pt>
                  <c:pt idx="24">
                    <c:v> </c:v>
                  </c:pt>
                  <c:pt idx="25">
                    <c:v> </c:v>
                  </c:pt>
                  <c:pt idx="30">
                    <c:v> </c:v>
                  </c:pt>
                  <c:pt idx="31">
                    <c:v>Reģions</c:v>
                  </c:pt>
                </c:lvl>
              </c:multiLvlStrCache>
            </c:multiLvlStrRef>
          </c:cat>
          <c:val>
            <c:numRef>
              <c:f>'Grafiki + dati'!$S$491:$S$527</c:f>
              <c:numCache>
                <c:formatCode>General</c:formatCode>
                <c:ptCount val="37"/>
                <c:pt idx="0" formatCode="0">
                  <c:v>37.200000000000003</c:v>
                </c:pt>
                <c:pt idx="2" formatCode="0">
                  <c:v>35.299999999999997</c:v>
                </c:pt>
                <c:pt idx="3" formatCode="0">
                  <c:v>40.200000000000003</c:v>
                </c:pt>
                <c:pt idx="4" formatCode="0">
                  <c:v>37</c:v>
                </c:pt>
                <c:pt idx="5" formatCode="0">
                  <c:v>39.700000000000003</c:v>
                </c:pt>
                <c:pt idx="6" formatCode="0">
                  <c:v>33.299999999999997</c:v>
                </c:pt>
                <c:pt idx="7" formatCode="0">
                  <c:v>48.1</c:v>
                </c:pt>
                <c:pt idx="8" formatCode="0">
                  <c:v>36.200000000000003</c:v>
                </c:pt>
                <c:pt idx="9" formatCode="0">
                  <c:v>40.6</c:v>
                </c:pt>
                <c:pt idx="10" formatCode="0">
                  <c:v>43.5</c:v>
                </c:pt>
                <c:pt idx="11" formatCode="0">
                  <c:v>39.299999999999997</c:v>
                </c:pt>
                <c:pt idx="12" formatCode="0">
                  <c:v>33</c:v>
                </c:pt>
                <c:pt idx="14" formatCode="0">
                  <c:v>35.700000000000003</c:v>
                </c:pt>
                <c:pt idx="15" formatCode="0">
                  <c:v>39.9</c:v>
                </c:pt>
                <c:pt idx="16" formatCode="0">
                  <c:v>35.9</c:v>
                </c:pt>
                <c:pt idx="17" formatCode="0">
                  <c:v>50</c:v>
                </c:pt>
                <c:pt idx="19" formatCode="0">
                  <c:v>39</c:v>
                </c:pt>
                <c:pt idx="20" formatCode="0">
                  <c:v>38.799999999999997</c:v>
                </c:pt>
                <c:pt idx="21" formatCode="0">
                  <c:v>35.700000000000003</c:v>
                </c:pt>
                <c:pt idx="22" formatCode="0">
                  <c:v>37</c:v>
                </c:pt>
                <c:pt idx="23" formatCode="0">
                  <c:v>36.799999999999997</c:v>
                </c:pt>
                <c:pt idx="25" formatCode="0">
                  <c:v>37.5</c:v>
                </c:pt>
                <c:pt idx="26" formatCode="0">
                  <c:v>33.1</c:v>
                </c:pt>
                <c:pt idx="27" formatCode="0">
                  <c:v>34.1</c:v>
                </c:pt>
                <c:pt idx="28" formatCode="0">
                  <c:v>38.6</c:v>
                </c:pt>
                <c:pt idx="29" formatCode="0">
                  <c:v>40.700000000000003</c:v>
                </c:pt>
                <c:pt idx="31" formatCode="0">
                  <c:v>37.299999999999997</c:v>
                </c:pt>
                <c:pt idx="32" formatCode="0">
                  <c:v>35.700000000000003</c:v>
                </c:pt>
                <c:pt idx="33" formatCode="0">
                  <c:v>40.799999999999997</c:v>
                </c:pt>
                <c:pt idx="34" formatCode="0">
                  <c:v>29.5</c:v>
                </c:pt>
                <c:pt idx="35" formatCode="0">
                  <c:v>41.2</c:v>
                </c:pt>
                <c:pt idx="36" formatCode="0">
                  <c:v>46.4</c:v>
                </c:pt>
              </c:numCache>
            </c:numRef>
          </c:val>
          <c:extLst>
            <c:ext xmlns:c16="http://schemas.microsoft.com/office/drawing/2014/chart" uri="{C3380CC4-5D6E-409C-BE32-E72D297353CC}">
              <c16:uniqueId val="{00000002-7086-4D77-9DC4-C878A033FB50}"/>
            </c:ext>
          </c:extLst>
        </c:ser>
        <c:ser>
          <c:idx val="4"/>
          <c:order val="2"/>
          <c:tx>
            <c:strRef>
              <c:f>'Grafiki + dati'!$V$490</c:f>
              <c:strCache>
                <c:ptCount val="1"/>
                <c:pt idx="0">
                  <c:v>Grūti pateikt</c:v>
                </c:pt>
              </c:strCache>
            </c:strRef>
          </c:tx>
          <c:spPr>
            <a:solidFill>
              <a:sysClr val="window" lastClr="FFFFFF">
                <a:lumMod val="75000"/>
              </a:sysClr>
            </a:solidFill>
          </c:spPr>
          <c:invertIfNegative val="0"/>
          <c:dLbls>
            <c:spPr>
              <a:noFill/>
              <a:ln>
                <a:noFill/>
              </a:ln>
              <a:effectLst/>
            </c:spPr>
            <c:txPr>
              <a:bodyPr wrap="square" lIns="38100" tIns="19050" rIns="38100" bIns="19050" anchor="ctr">
                <a:spAutoFit/>
              </a:bodyPr>
              <a:lstStyle/>
              <a:p>
                <a:pPr>
                  <a:defRPr sz="900"/>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'Grafiki + dati'!$P$491:$Q$527</c:f>
              <c:multiLvlStrCache>
                <c:ptCount val="37"/>
                <c:lvl>
                  <c:pt idx="0">
                    <c:v>Visi respondenti</c:v>
                  </c:pt>
                  <c:pt idx="2">
                    <c:v>Būvniecība un būvmateriālu ražošana</c:v>
                  </c:pt>
                  <c:pt idx="3">
                    <c:v>IKT</c:v>
                  </c:pt>
                  <c:pt idx="4">
                    <c:v>Kokrūpniecība</c:v>
                  </c:pt>
                  <c:pt idx="5">
                    <c:v>Pārtikas rūpniecība</c:v>
                  </c:pt>
                  <c:pt idx="6">
                    <c:v>Mašīnbūve un metālapstrāde</c:v>
                  </c:pt>
                  <c:pt idx="7">
                    <c:v>Transports un loģistika**</c:v>
                  </c:pt>
                  <c:pt idx="8">
                    <c:v>Apģērba un tekstila rūpniecība</c:v>
                  </c:pt>
                  <c:pt idx="9">
                    <c:v>Elektronika un elektrotehnika**</c:v>
                  </c:pt>
                  <c:pt idx="10">
                    <c:v>Kultūras un radošās nozares</c:v>
                  </c:pt>
                  <c:pt idx="11">
                    <c:v>Ķīmija un farmācija**</c:v>
                  </c:pt>
                  <c:pt idx="12">
                    <c:v>Cita joma</c:v>
                  </c:pt>
                  <c:pt idx="14">
                    <c:v>1-9 darbinieki</c:v>
                  </c:pt>
                  <c:pt idx="15">
                    <c:v>10-49 darbinieki</c:v>
                  </c:pt>
                  <c:pt idx="16">
                    <c:v>50-249 darbinieki</c:v>
                  </c:pt>
                  <c:pt idx="17">
                    <c:v>250 un vairāk darbinieku**</c:v>
                  </c:pt>
                  <c:pt idx="19">
                    <c:v>1. kvintile (zemākais eksporta apjoms)</c:v>
                  </c:pt>
                  <c:pt idx="20">
                    <c:v>2. kvintile</c:v>
                  </c:pt>
                  <c:pt idx="21">
                    <c:v>3. kvintile</c:v>
                  </c:pt>
                  <c:pt idx="22">
                    <c:v>4. kvintile</c:v>
                  </c:pt>
                  <c:pt idx="23">
                    <c:v>5. kvintile (augstākais eksporta apjoms)</c:v>
                  </c:pt>
                  <c:pt idx="25">
                    <c:v>1. kvintile (zemākais apgrozījums)</c:v>
                  </c:pt>
                  <c:pt idx="26">
                    <c:v>2. kvintile</c:v>
                  </c:pt>
                  <c:pt idx="27">
                    <c:v>3. kvintile</c:v>
                  </c:pt>
                  <c:pt idx="28">
                    <c:v>4. kvintile</c:v>
                  </c:pt>
                  <c:pt idx="29">
                    <c:v>5. kvintile (augstākais apgrozījums)</c:v>
                  </c:pt>
                  <c:pt idx="31">
                    <c:v> Rīga</c:v>
                  </c:pt>
                  <c:pt idx="32">
                    <c:v> Pierīga</c:v>
                  </c:pt>
                  <c:pt idx="33">
                    <c:v> Vidzeme</c:v>
                  </c:pt>
                  <c:pt idx="34">
                    <c:v> Kurzeme</c:v>
                  </c:pt>
                  <c:pt idx="35">
                    <c:v> Zemgale</c:v>
                  </c:pt>
                  <c:pt idx="36">
                    <c:v> Latgale**</c:v>
                  </c:pt>
                </c:lvl>
                <c:lvl>
                  <c:pt idx="1">
                    <c:v> </c:v>
                  </c:pt>
                  <c:pt idx="2">
                    <c:v>Darbības joma</c:v>
                  </c:pt>
                  <c:pt idx="13">
                    <c:v> </c:v>
                  </c:pt>
                  <c:pt idx="14">
                    <c:v> </c:v>
                  </c:pt>
                  <c:pt idx="18">
                    <c:v> </c:v>
                  </c:pt>
                  <c:pt idx="19">
                    <c:v>Eksporta apjoms 2022. gadā</c:v>
                  </c:pt>
                  <c:pt idx="24">
                    <c:v> </c:v>
                  </c:pt>
                  <c:pt idx="25">
                    <c:v> </c:v>
                  </c:pt>
                  <c:pt idx="30">
                    <c:v> </c:v>
                  </c:pt>
                  <c:pt idx="31">
                    <c:v>Reģions</c:v>
                  </c:pt>
                </c:lvl>
              </c:multiLvlStrCache>
            </c:multiLvlStrRef>
          </c:cat>
          <c:val>
            <c:numRef>
              <c:f>'Grafiki + dati'!$V$491:$V$527</c:f>
              <c:numCache>
                <c:formatCode>General</c:formatCode>
                <c:ptCount val="37"/>
                <c:pt idx="0" formatCode="0">
                  <c:v>8</c:v>
                </c:pt>
                <c:pt idx="2" formatCode="0">
                  <c:v>10.3</c:v>
                </c:pt>
                <c:pt idx="3" formatCode="0">
                  <c:v>5.4</c:v>
                </c:pt>
                <c:pt idx="4" formatCode="0">
                  <c:v>14.8</c:v>
                </c:pt>
                <c:pt idx="5" formatCode="0">
                  <c:v>3.8</c:v>
                </c:pt>
                <c:pt idx="6" formatCode="0">
                  <c:v>7.6</c:v>
                </c:pt>
                <c:pt idx="7" formatCode="0">
                  <c:v>7.4</c:v>
                </c:pt>
                <c:pt idx="8" formatCode="0">
                  <c:v>12.8</c:v>
                </c:pt>
                <c:pt idx="9" formatCode="0">
                  <c:v>9.4</c:v>
                </c:pt>
                <c:pt idx="11" formatCode="0">
                  <c:v>14.3</c:v>
                </c:pt>
                <c:pt idx="12" formatCode="0">
                  <c:v>7.9</c:v>
                </c:pt>
                <c:pt idx="14" formatCode="0">
                  <c:v>8.6</c:v>
                </c:pt>
                <c:pt idx="15" formatCode="0">
                  <c:v>7.1</c:v>
                </c:pt>
                <c:pt idx="16" formatCode="0">
                  <c:v>7</c:v>
                </c:pt>
                <c:pt idx="17" formatCode="0">
                  <c:v>25</c:v>
                </c:pt>
                <c:pt idx="19" formatCode="0">
                  <c:v>11.9</c:v>
                </c:pt>
                <c:pt idx="20" formatCode="0">
                  <c:v>4.3</c:v>
                </c:pt>
                <c:pt idx="21" formatCode="0">
                  <c:v>8.6999999999999993</c:v>
                </c:pt>
                <c:pt idx="22" formatCode="0">
                  <c:v>7.6</c:v>
                </c:pt>
                <c:pt idx="23" formatCode="0">
                  <c:v>5.3</c:v>
                </c:pt>
                <c:pt idx="25" formatCode="0">
                  <c:v>8.3000000000000007</c:v>
                </c:pt>
                <c:pt idx="26" formatCode="0">
                  <c:v>9.4</c:v>
                </c:pt>
                <c:pt idx="27" formatCode="0">
                  <c:v>5.4</c:v>
                </c:pt>
                <c:pt idx="28" formatCode="0">
                  <c:v>8.6999999999999993</c:v>
                </c:pt>
                <c:pt idx="29" formatCode="0">
                  <c:v>5.7</c:v>
                </c:pt>
                <c:pt idx="31" formatCode="0">
                  <c:v>6.3</c:v>
                </c:pt>
                <c:pt idx="32" formatCode="0">
                  <c:v>11.5</c:v>
                </c:pt>
                <c:pt idx="33" formatCode="0">
                  <c:v>6.1</c:v>
                </c:pt>
                <c:pt idx="34" formatCode="0">
                  <c:v>13.1</c:v>
                </c:pt>
                <c:pt idx="35" formatCode="0">
                  <c:v>5.9</c:v>
                </c:pt>
                <c:pt idx="36" formatCode="0">
                  <c:v>7.1</c:v>
                </c:pt>
              </c:numCache>
            </c:numRef>
          </c:val>
          <c:extLst>
            <c:ext xmlns:c16="http://schemas.microsoft.com/office/drawing/2014/chart" uri="{C3380CC4-5D6E-409C-BE32-E72D297353CC}">
              <c16:uniqueId val="{00000003-7086-4D77-9DC4-C878A033FB50}"/>
            </c:ext>
          </c:extLst>
        </c:ser>
        <c:ser>
          <c:idx val="1"/>
          <c:order val="3"/>
          <c:tx>
            <c:strRef>
              <c:f>'Grafiki + dati'!$T$490</c:f>
              <c:strCache>
                <c:ptCount val="1"/>
                <c:pt idx="0">
                  <c:v>Drīzāk nav nozīmīga</c:v>
                </c:pt>
              </c:strCache>
            </c:strRef>
          </c:tx>
          <c:spPr>
            <a:solidFill>
              <a:srgbClr val="F29C9C"/>
            </a:solidFill>
            <a:ln w="25400">
              <a:noFill/>
            </a:ln>
          </c:spPr>
          <c:invertIfNegative val="0"/>
          <c:dLbls>
            <c:spPr>
              <a:noFill/>
              <a:ln w="25400">
                <a:noFill/>
              </a:ln>
            </c:spPr>
            <c:txPr>
              <a:bodyPr wrap="square" lIns="38100" tIns="19050" rIns="38100" bIns="19050" anchor="ctr">
                <a:spAutoFit/>
              </a:bodyPr>
              <a:lstStyle/>
              <a:p>
                <a:pPr>
                  <a:defRPr sz="900" b="0" i="0" u="none" strike="noStrike" baseline="0">
                    <a:solidFill>
                      <a:schemeClr val="tx1"/>
                    </a:solidFill>
                    <a:latin typeface="Arial"/>
                    <a:ea typeface="Arial"/>
                    <a:cs typeface="Arial"/>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'Grafiki + dati'!$P$491:$Q$527</c:f>
              <c:multiLvlStrCache>
                <c:ptCount val="37"/>
                <c:lvl>
                  <c:pt idx="0">
                    <c:v>Visi respondenti</c:v>
                  </c:pt>
                  <c:pt idx="2">
                    <c:v>Būvniecība un būvmateriālu ražošana</c:v>
                  </c:pt>
                  <c:pt idx="3">
                    <c:v>IKT</c:v>
                  </c:pt>
                  <c:pt idx="4">
                    <c:v>Kokrūpniecība</c:v>
                  </c:pt>
                  <c:pt idx="5">
                    <c:v>Pārtikas rūpniecība</c:v>
                  </c:pt>
                  <c:pt idx="6">
                    <c:v>Mašīnbūve un metālapstrāde</c:v>
                  </c:pt>
                  <c:pt idx="7">
                    <c:v>Transports un loģistika**</c:v>
                  </c:pt>
                  <c:pt idx="8">
                    <c:v>Apģērba un tekstila rūpniecība</c:v>
                  </c:pt>
                  <c:pt idx="9">
                    <c:v>Elektronika un elektrotehnika**</c:v>
                  </c:pt>
                  <c:pt idx="10">
                    <c:v>Kultūras un radošās nozares</c:v>
                  </c:pt>
                  <c:pt idx="11">
                    <c:v>Ķīmija un farmācija**</c:v>
                  </c:pt>
                  <c:pt idx="12">
                    <c:v>Cita joma</c:v>
                  </c:pt>
                  <c:pt idx="14">
                    <c:v>1-9 darbinieki</c:v>
                  </c:pt>
                  <c:pt idx="15">
                    <c:v>10-49 darbinieki</c:v>
                  </c:pt>
                  <c:pt idx="16">
                    <c:v>50-249 darbinieki</c:v>
                  </c:pt>
                  <c:pt idx="17">
                    <c:v>250 un vairāk darbinieku**</c:v>
                  </c:pt>
                  <c:pt idx="19">
                    <c:v>1. kvintile (zemākais eksporta apjoms)</c:v>
                  </c:pt>
                  <c:pt idx="20">
                    <c:v>2. kvintile</c:v>
                  </c:pt>
                  <c:pt idx="21">
                    <c:v>3. kvintile</c:v>
                  </c:pt>
                  <c:pt idx="22">
                    <c:v>4. kvintile</c:v>
                  </c:pt>
                  <c:pt idx="23">
                    <c:v>5. kvintile (augstākais eksporta apjoms)</c:v>
                  </c:pt>
                  <c:pt idx="25">
                    <c:v>1. kvintile (zemākais apgrozījums)</c:v>
                  </c:pt>
                  <c:pt idx="26">
                    <c:v>2. kvintile</c:v>
                  </c:pt>
                  <c:pt idx="27">
                    <c:v>3. kvintile</c:v>
                  </c:pt>
                  <c:pt idx="28">
                    <c:v>4. kvintile</c:v>
                  </c:pt>
                  <c:pt idx="29">
                    <c:v>5. kvintile (augstākais apgrozījums)</c:v>
                  </c:pt>
                  <c:pt idx="31">
                    <c:v> Rīga</c:v>
                  </c:pt>
                  <c:pt idx="32">
                    <c:v> Pierīga</c:v>
                  </c:pt>
                  <c:pt idx="33">
                    <c:v> Vidzeme</c:v>
                  </c:pt>
                  <c:pt idx="34">
                    <c:v> Kurzeme</c:v>
                  </c:pt>
                  <c:pt idx="35">
                    <c:v> Zemgale</c:v>
                  </c:pt>
                  <c:pt idx="36">
                    <c:v> Latgale**</c:v>
                  </c:pt>
                </c:lvl>
                <c:lvl>
                  <c:pt idx="1">
                    <c:v> </c:v>
                  </c:pt>
                  <c:pt idx="2">
                    <c:v>Darbības joma</c:v>
                  </c:pt>
                  <c:pt idx="13">
                    <c:v> </c:v>
                  </c:pt>
                  <c:pt idx="14">
                    <c:v> </c:v>
                  </c:pt>
                  <c:pt idx="18">
                    <c:v> </c:v>
                  </c:pt>
                  <c:pt idx="19">
                    <c:v>Eksporta apjoms 2022. gadā</c:v>
                  </c:pt>
                  <c:pt idx="24">
                    <c:v> </c:v>
                  </c:pt>
                  <c:pt idx="25">
                    <c:v> </c:v>
                  </c:pt>
                  <c:pt idx="30">
                    <c:v> </c:v>
                  </c:pt>
                  <c:pt idx="31">
                    <c:v>Reģions</c:v>
                  </c:pt>
                </c:lvl>
              </c:multiLvlStrCache>
            </c:multiLvlStrRef>
          </c:cat>
          <c:val>
            <c:numRef>
              <c:f>'Grafiki + dati'!$T$491:$T$527</c:f>
              <c:numCache>
                <c:formatCode>General</c:formatCode>
                <c:ptCount val="37"/>
                <c:pt idx="0" formatCode="0">
                  <c:v>31.4</c:v>
                </c:pt>
                <c:pt idx="2" formatCode="0">
                  <c:v>27.9</c:v>
                </c:pt>
                <c:pt idx="3" formatCode="0">
                  <c:v>31.5</c:v>
                </c:pt>
                <c:pt idx="4" formatCode="0">
                  <c:v>37</c:v>
                </c:pt>
                <c:pt idx="5" formatCode="0">
                  <c:v>35.9</c:v>
                </c:pt>
                <c:pt idx="6" formatCode="0">
                  <c:v>33.299999999999997</c:v>
                </c:pt>
                <c:pt idx="7" formatCode="0">
                  <c:v>22.2</c:v>
                </c:pt>
                <c:pt idx="8" formatCode="0">
                  <c:v>31.9</c:v>
                </c:pt>
                <c:pt idx="9" formatCode="0">
                  <c:v>21.9</c:v>
                </c:pt>
                <c:pt idx="10" formatCode="0">
                  <c:v>28.3</c:v>
                </c:pt>
                <c:pt idx="11" formatCode="0">
                  <c:v>32.1</c:v>
                </c:pt>
                <c:pt idx="12" formatCode="0">
                  <c:v>31.9</c:v>
                </c:pt>
                <c:pt idx="14" formatCode="0">
                  <c:v>28.1</c:v>
                </c:pt>
                <c:pt idx="15" formatCode="0">
                  <c:v>34.9</c:v>
                </c:pt>
                <c:pt idx="16" formatCode="0">
                  <c:v>34.4</c:v>
                </c:pt>
                <c:pt idx="17" formatCode="0">
                  <c:v>25</c:v>
                </c:pt>
                <c:pt idx="19" formatCode="0">
                  <c:v>31.4</c:v>
                </c:pt>
                <c:pt idx="20" formatCode="0">
                  <c:v>24.1</c:v>
                </c:pt>
                <c:pt idx="21" formatCode="0">
                  <c:v>33.9</c:v>
                </c:pt>
                <c:pt idx="22" formatCode="0">
                  <c:v>37</c:v>
                </c:pt>
                <c:pt idx="23" formatCode="0">
                  <c:v>39.5</c:v>
                </c:pt>
                <c:pt idx="25" formatCode="0">
                  <c:v>32.5</c:v>
                </c:pt>
                <c:pt idx="26" formatCode="0">
                  <c:v>31.5</c:v>
                </c:pt>
                <c:pt idx="27" formatCode="0">
                  <c:v>31</c:v>
                </c:pt>
                <c:pt idx="28" formatCode="0">
                  <c:v>40.200000000000003</c:v>
                </c:pt>
                <c:pt idx="29" formatCode="0">
                  <c:v>32.5</c:v>
                </c:pt>
                <c:pt idx="31" formatCode="0">
                  <c:v>29.8</c:v>
                </c:pt>
                <c:pt idx="32" formatCode="0">
                  <c:v>37.6</c:v>
                </c:pt>
                <c:pt idx="33" formatCode="0">
                  <c:v>28.6</c:v>
                </c:pt>
                <c:pt idx="34" formatCode="0">
                  <c:v>29.5</c:v>
                </c:pt>
                <c:pt idx="35" formatCode="0">
                  <c:v>33.299999999999997</c:v>
                </c:pt>
                <c:pt idx="36" formatCode="0">
                  <c:v>25</c:v>
                </c:pt>
              </c:numCache>
            </c:numRef>
          </c:val>
          <c:extLst>
            <c:ext xmlns:c16="http://schemas.microsoft.com/office/drawing/2014/chart" uri="{C3380CC4-5D6E-409C-BE32-E72D297353CC}">
              <c16:uniqueId val="{00000004-7086-4D77-9DC4-C878A033FB50}"/>
            </c:ext>
          </c:extLst>
        </c:ser>
        <c:ser>
          <c:idx val="2"/>
          <c:order val="4"/>
          <c:tx>
            <c:strRef>
              <c:f>'Grafiki + dati'!$U$490</c:f>
              <c:strCache>
                <c:ptCount val="1"/>
                <c:pt idx="0">
                  <c:v>Nemaz nav nozīmīga</c:v>
                </c:pt>
              </c:strCache>
            </c:strRef>
          </c:tx>
          <c:spPr>
            <a:solidFill>
              <a:srgbClr val="A21616"/>
            </a:solidFill>
          </c:spPr>
          <c:invertIfNegative val="0"/>
          <c:dLbls>
            <c:spPr>
              <a:noFill/>
              <a:ln>
                <a:noFill/>
              </a:ln>
              <a:effectLst/>
            </c:spPr>
            <c:txPr>
              <a:bodyPr wrap="square" lIns="38100" tIns="19050" rIns="38100" bIns="19050" anchor="ctr">
                <a:spAutoFit/>
              </a:bodyPr>
              <a:lstStyle/>
              <a:p>
                <a:pPr>
                  <a:defRPr sz="900">
                    <a:solidFill>
                      <a:schemeClr val="bg1"/>
                    </a:solidFill>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'Grafiki + dati'!$P$491:$Q$527</c:f>
              <c:multiLvlStrCache>
                <c:ptCount val="37"/>
                <c:lvl>
                  <c:pt idx="0">
                    <c:v>Visi respondenti</c:v>
                  </c:pt>
                  <c:pt idx="2">
                    <c:v>Būvniecība un būvmateriālu ražošana</c:v>
                  </c:pt>
                  <c:pt idx="3">
                    <c:v>IKT</c:v>
                  </c:pt>
                  <c:pt idx="4">
                    <c:v>Kokrūpniecība</c:v>
                  </c:pt>
                  <c:pt idx="5">
                    <c:v>Pārtikas rūpniecība</c:v>
                  </c:pt>
                  <c:pt idx="6">
                    <c:v>Mašīnbūve un metālapstrāde</c:v>
                  </c:pt>
                  <c:pt idx="7">
                    <c:v>Transports un loģistika**</c:v>
                  </c:pt>
                  <c:pt idx="8">
                    <c:v>Apģērba un tekstila rūpniecība</c:v>
                  </c:pt>
                  <c:pt idx="9">
                    <c:v>Elektronika un elektrotehnika**</c:v>
                  </c:pt>
                  <c:pt idx="10">
                    <c:v>Kultūras un radošās nozares</c:v>
                  </c:pt>
                  <c:pt idx="11">
                    <c:v>Ķīmija un farmācija**</c:v>
                  </c:pt>
                  <c:pt idx="12">
                    <c:v>Cita joma</c:v>
                  </c:pt>
                  <c:pt idx="14">
                    <c:v>1-9 darbinieki</c:v>
                  </c:pt>
                  <c:pt idx="15">
                    <c:v>10-49 darbinieki</c:v>
                  </c:pt>
                  <c:pt idx="16">
                    <c:v>50-249 darbinieki</c:v>
                  </c:pt>
                  <c:pt idx="17">
                    <c:v>250 un vairāk darbinieku**</c:v>
                  </c:pt>
                  <c:pt idx="19">
                    <c:v>1. kvintile (zemākais eksporta apjoms)</c:v>
                  </c:pt>
                  <c:pt idx="20">
                    <c:v>2. kvintile</c:v>
                  </c:pt>
                  <c:pt idx="21">
                    <c:v>3. kvintile</c:v>
                  </c:pt>
                  <c:pt idx="22">
                    <c:v>4. kvintile</c:v>
                  </c:pt>
                  <c:pt idx="23">
                    <c:v>5. kvintile (augstākais eksporta apjoms)</c:v>
                  </c:pt>
                  <c:pt idx="25">
                    <c:v>1. kvintile (zemākais apgrozījums)</c:v>
                  </c:pt>
                  <c:pt idx="26">
                    <c:v>2. kvintile</c:v>
                  </c:pt>
                  <c:pt idx="27">
                    <c:v>3. kvintile</c:v>
                  </c:pt>
                  <c:pt idx="28">
                    <c:v>4. kvintile</c:v>
                  </c:pt>
                  <c:pt idx="29">
                    <c:v>5. kvintile (augstākais apgrozījums)</c:v>
                  </c:pt>
                  <c:pt idx="31">
                    <c:v> Rīga</c:v>
                  </c:pt>
                  <c:pt idx="32">
                    <c:v> Pierīga</c:v>
                  </c:pt>
                  <c:pt idx="33">
                    <c:v> Vidzeme</c:v>
                  </c:pt>
                  <c:pt idx="34">
                    <c:v> Kurzeme</c:v>
                  </c:pt>
                  <c:pt idx="35">
                    <c:v> Zemgale</c:v>
                  </c:pt>
                  <c:pt idx="36">
                    <c:v> Latgale**</c:v>
                  </c:pt>
                </c:lvl>
                <c:lvl>
                  <c:pt idx="1">
                    <c:v> </c:v>
                  </c:pt>
                  <c:pt idx="2">
                    <c:v>Darbības joma</c:v>
                  </c:pt>
                  <c:pt idx="13">
                    <c:v> </c:v>
                  </c:pt>
                  <c:pt idx="14">
                    <c:v> </c:v>
                  </c:pt>
                  <c:pt idx="18">
                    <c:v> </c:v>
                  </c:pt>
                  <c:pt idx="19">
                    <c:v>Eksporta apjoms 2022. gadā</c:v>
                  </c:pt>
                  <c:pt idx="24">
                    <c:v> </c:v>
                  </c:pt>
                  <c:pt idx="25">
                    <c:v> </c:v>
                  </c:pt>
                  <c:pt idx="30">
                    <c:v> </c:v>
                  </c:pt>
                  <c:pt idx="31">
                    <c:v>Reģions</c:v>
                  </c:pt>
                </c:lvl>
              </c:multiLvlStrCache>
            </c:multiLvlStrRef>
          </c:cat>
          <c:val>
            <c:numRef>
              <c:f>'Grafiki + dati'!$U$491:$U$527</c:f>
              <c:numCache>
                <c:formatCode>General</c:formatCode>
                <c:ptCount val="37"/>
                <c:pt idx="0" formatCode="0">
                  <c:v>6.9</c:v>
                </c:pt>
                <c:pt idx="2" formatCode="0">
                  <c:v>7.4</c:v>
                </c:pt>
                <c:pt idx="3" formatCode="0">
                  <c:v>6.5</c:v>
                </c:pt>
                <c:pt idx="4" formatCode="0">
                  <c:v>5.6</c:v>
                </c:pt>
                <c:pt idx="5" formatCode="0">
                  <c:v>6.4</c:v>
                </c:pt>
                <c:pt idx="6" formatCode="0">
                  <c:v>6.1</c:v>
                </c:pt>
                <c:pt idx="7" formatCode="0">
                  <c:v>3.7</c:v>
                </c:pt>
                <c:pt idx="8" formatCode="0">
                  <c:v>10.6</c:v>
                </c:pt>
                <c:pt idx="9" formatCode="0">
                  <c:v>9.4</c:v>
                </c:pt>
                <c:pt idx="10" formatCode="0">
                  <c:v>4.3</c:v>
                </c:pt>
                <c:pt idx="11" formatCode="0">
                  <c:v>3.6</c:v>
                </c:pt>
                <c:pt idx="12" formatCode="0">
                  <c:v>7.9</c:v>
                </c:pt>
                <c:pt idx="14" formatCode="0">
                  <c:v>9.1999999999999993</c:v>
                </c:pt>
                <c:pt idx="15" formatCode="0">
                  <c:v>5.5</c:v>
                </c:pt>
                <c:pt idx="16" formatCode="0">
                  <c:v>3.1</c:v>
                </c:pt>
                <c:pt idx="19" formatCode="0">
                  <c:v>6.8</c:v>
                </c:pt>
                <c:pt idx="20" formatCode="0">
                  <c:v>11.2</c:v>
                </c:pt>
                <c:pt idx="21" formatCode="0">
                  <c:v>7.8</c:v>
                </c:pt>
                <c:pt idx="22" formatCode="0">
                  <c:v>7.6</c:v>
                </c:pt>
                <c:pt idx="23" formatCode="0">
                  <c:v>4.4000000000000004</c:v>
                </c:pt>
                <c:pt idx="25" formatCode="0">
                  <c:v>8.3000000000000007</c:v>
                </c:pt>
                <c:pt idx="26" formatCode="0">
                  <c:v>8.6999999999999993</c:v>
                </c:pt>
                <c:pt idx="27" formatCode="0">
                  <c:v>9.3000000000000007</c:v>
                </c:pt>
                <c:pt idx="28" formatCode="0">
                  <c:v>3.9</c:v>
                </c:pt>
                <c:pt idx="29" formatCode="0">
                  <c:v>5.7</c:v>
                </c:pt>
                <c:pt idx="31" formatCode="0">
                  <c:v>8.1</c:v>
                </c:pt>
                <c:pt idx="32" formatCode="0">
                  <c:v>3.8</c:v>
                </c:pt>
                <c:pt idx="33" formatCode="0">
                  <c:v>12.2</c:v>
                </c:pt>
                <c:pt idx="34" formatCode="0">
                  <c:v>3.3</c:v>
                </c:pt>
                <c:pt idx="35" formatCode="0">
                  <c:v>3.9</c:v>
                </c:pt>
                <c:pt idx="36" formatCode="0">
                  <c:v>10.7</c:v>
                </c:pt>
              </c:numCache>
            </c:numRef>
          </c:val>
          <c:extLst>
            <c:ext xmlns:c16="http://schemas.microsoft.com/office/drawing/2014/chart" uri="{C3380CC4-5D6E-409C-BE32-E72D297353CC}">
              <c16:uniqueId val="{00000005-7086-4D77-9DC4-C878A033FB50}"/>
            </c:ext>
          </c:extLst>
        </c:ser>
        <c:dLbls>
          <c:showLegendKey val="0"/>
          <c:showVal val="0"/>
          <c:showCatName val="0"/>
          <c:showSerName val="0"/>
          <c:showPercent val="0"/>
          <c:showBubbleSize val="0"/>
        </c:dLbls>
        <c:gapWidth val="30"/>
        <c:overlap val="100"/>
        <c:axId val="590045472"/>
        <c:axId val="1"/>
      </c:barChart>
      <c:catAx>
        <c:axId val="590045472"/>
        <c:scaling>
          <c:orientation val="maxMin"/>
        </c:scaling>
        <c:delete val="0"/>
        <c:axPos val="l"/>
        <c:numFmt formatCode="General" sourceLinked="1"/>
        <c:majorTickMark val="none"/>
        <c:minorTickMark val="none"/>
        <c:tickLblPos val="nextTo"/>
        <c:spPr>
          <a:ln w="3175">
            <a:solidFill>
              <a:srgbClr val="000000"/>
            </a:solidFill>
            <a:prstDash val="solid"/>
          </a:ln>
        </c:spPr>
        <c:txPr>
          <a:bodyPr rot="0" vert="horz"/>
          <a:lstStyle/>
          <a:p>
            <a:pPr>
              <a:defRPr sz="900" b="0" i="0" u="none" strike="noStrike" baseline="0">
                <a:solidFill>
                  <a:srgbClr val="000000"/>
                </a:solidFill>
                <a:latin typeface="Arial"/>
                <a:ea typeface="Arial"/>
                <a:cs typeface="Arial"/>
              </a:defRPr>
            </a:pPr>
            <a:endParaRPr lang="lv-LV"/>
          </a:p>
        </c:txPr>
        <c:crossAx val="1"/>
        <c:crosses val="autoZero"/>
        <c:auto val="1"/>
        <c:lblAlgn val="ctr"/>
        <c:lblOffset val="100"/>
        <c:tickLblSkip val="1"/>
        <c:tickMarkSkip val="1"/>
        <c:noMultiLvlLbl val="0"/>
      </c:catAx>
      <c:valAx>
        <c:axId val="1"/>
        <c:scaling>
          <c:orientation val="minMax"/>
          <c:max val="100"/>
        </c:scaling>
        <c:delete val="0"/>
        <c:axPos val="b"/>
        <c:title>
          <c:tx>
            <c:rich>
              <a:bodyPr/>
              <a:lstStyle/>
              <a:p>
                <a:pPr>
                  <a:defRPr sz="800" b="0" i="0" u="none" strike="noStrike" baseline="0">
                    <a:solidFill>
                      <a:srgbClr val="000000"/>
                    </a:solidFill>
                    <a:latin typeface="Arial"/>
                    <a:ea typeface="Arial"/>
                    <a:cs typeface="Arial"/>
                  </a:defRPr>
                </a:pPr>
                <a:r>
                  <a:rPr lang="lv-LV"/>
                  <a:t>%</a:t>
                </a:r>
              </a:p>
            </c:rich>
          </c:tx>
          <c:layout>
            <c:manualLayout>
              <c:xMode val="edge"/>
              <c:yMode val="edge"/>
              <c:x val="0.90273109462993029"/>
              <c:y val="0.93814859828173613"/>
            </c:manualLayout>
          </c:layout>
          <c:overlay val="0"/>
          <c:spPr>
            <a:solidFill>
              <a:srgbClr val="FFFFFF"/>
            </a:solidFill>
            <a:ln w="3175">
              <a:solidFill>
                <a:srgbClr val="000000"/>
              </a:solidFill>
              <a:prstDash val="solid"/>
            </a:ln>
            <a:effectLst>
              <a:outerShdw dist="35921" dir="2700000" algn="br">
                <a:srgbClr val="000000"/>
              </a:outerShdw>
            </a:effectLst>
          </c:spPr>
        </c:title>
        <c:numFmt formatCode="0" sourceLinked="0"/>
        <c:majorTickMark val="out"/>
        <c:minorTickMark val="none"/>
        <c:tickLblPos val="nextTo"/>
        <c:spPr>
          <a:ln w="3175">
            <a:solidFill>
              <a:srgbClr val="000000"/>
            </a:solidFill>
            <a:prstDash val="solid"/>
          </a:ln>
        </c:spPr>
        <c:txPr>
          <a:bodyPr rot="0" vert="horz"/>
          <a:lstStyle/>
          <a:p>
            <a:pPr>
              <a:defRPr sz="900" b="0" i="0" u="none" strike="noStrike" baseline="0">
                <a:solidFill>
                  <a:srgbClr val="000000"/>
                </a:solidFill>
                <a:latin typeface="Arial"/>
                <a:ea typeface="Arial"/>
                <a:cs typeface="Arial"/>
              </a:defRPr>
            </a:pPr>
            <a:endParaRPr lang="lv-LV"/>
          </a:p>
        </c:txPr>
        <c:crossAx val="590045472"/>
        <c:crosses val="max"/>
        <c:crossBetween val="between"/>
        <c:majorUnit val="20"/>
      </c:valAx>
      <c:spPr>
        <a:noFill/>
        <a:ln w="25400">
          <a:noFill/>
        </a:ln>
      </c:spPr>
    </c:plotArea>
    <c:legend>
      <c:legendPos val="t"/>
      <c:layout>
        <c:manualLayout>
          <c:xMode val="edge"/>
          <c:yMode val="edge"/>
          <c:x val="0.28119240791463718"/>
          <c:y val="7.5105398519952002E-2"/>
          <c:w val="0.69529457702005049"/>
          <c:h val="3.5681269707058427E-2"/>
        </c:manualLayout>
      </c:layout>
      <c:overlay val="0"/>
      <c:spPr>
        <a:solidFill>
          <a:srgbClr val="FFFFFF"/>
        </a:solidFill>
        <a:ln w="3175">
          <a:solidFill>
            <a:srgbClr val="969696"/>
          </a:solidFill>
          <a:prstDash val="solid"/>
        </a:ln>
      </c:spPr>
      <c:txPr>
        <a:bodyPr/>
        <a:lstStyle/>
        <a:p>
          <a:pPr>
            <a:defRPr sz="900" b="0" i="0" u="none" strike="noStrike" baseline="0">
              <a:solidFill>
                <a:srgbClr val="000000"/>
              </a:solidFill>
              <a:latin typeface="Arial" panose="020B0604020202020204" pitchFamily="34" charset="0"/>
              <a:ea typeface="Arial Narrow"/>
              <a:cs typeface="Arial" panose="020B0604020202020204" pitchFamily="34" charset="0"/>
            </a:defRPr>
          </a:pPr>
          <a:endParaRPr lang="lv-LV"/>
        </a:p>
      </c:txPr>
    </c:legend>
    <c:plotVisOnly val="1"/>
    <c:dispBlanksAs val="gap"/>
    <c:showDLblsOverMax val="0"/>
  </c:chart>
  <c:spPr>
    <a:noFill/>
    <a:ln w="6350">
      <a:noFill/>
    </a:ln>
  </c:spPr>
  <c:txPr>
    <a:bodyPr/>
    <a:lstStyle/>
    <a:p>
      <a:pPr>
        <a:defRPr sz="950" b="0" i="0" u="none" strike="noStrike" baseline="0">
          <a:solidFill>
            <a:srgbClr val="000000"/>
          </a:solidFill>
          <a:latin typeface="Arial"/>
          <a:ea typeface="Arial"/>
          <a:cs typeface="Arial"/>
        </a:defRPr>
      </a:pPr>
      <a:endParaRPr lang="lv-LV"/>
    </a:p>
  </c:txPr>
  <c:externalData r:id="rId2">
    <c:autoUpdate val="0"/>
  </c:externalData>
  <c:userShapes r:id="rId3"/>
</c:chartSpace>
</file>

<file path=ppt/charts/chart2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0424225350633988"/>
          <c:y val="0.103746031002578"/>
          <c:w val="0.73448404682060642"/>
          <c:h val="0.89077162969424817"/>
        </c:manualLayout>
      </c:layout>
      <c:barChart>
        <c:barDir val="bar"/>
        <c:grouping val="clustered"/>
        <c:varyColors val="0"/>
        <c:ser>
          <c:idx val="0"/>
          <c:order val="0"/>
          <c:spPr>
            <a:solidFill>
              <a:srgbClr val="00B0F0"/>
            </a:solidFill>
            <a:ln w="25400">
              <a:noFill/>
            </a:ln>
          </c:spPr>
          <c:invertIfNegative val="0"/>
          <c:dPt>
            <c:idx val="2"/>
            <c:invertIfNegative val="0"/>
            <c:bubble3D val="0"/>
            <c:extLst>
              <c:ext xmlns:c16="http://schemas.microsoft.com/office/drawing/2014/chart" uri="{C3380CC4-5D6E-409C-BE32-E72D297353CC}">
                <c16:uniqueId val="{00000000-E4E6-40C6-8162-A696BC839770}"/>
              </c:ext>
            </c:extLst>
          </c:dPt>
          <c:dPt>
            <c:idx val="3"/>
            <c:invertIfNegative val="0"/>
            <c:bubble3D val="0"/>
            <c:extLst>
              <c:ext xmlns:c16="http://schemas.microsoft.com/office/drawing/2014/chart" uri="{C3380CC4-5D6E-409C-BE32-E72D297353CC}">
                <c16:uniqueId val="{00000001-E4E6-40C6-8162-A696BC839770}"/>
              </c:ext>
            </c:extLst>
          </c:dPt>
          <c:dPt>
            <c:idx val="4"/>
            <c:invertIfNegative val="0"/>
            <c:bubble3D val="0"/>
            <c:extLst>
              <c:ext xmlns:c16="http://schemas.microsoft.com/office/drawing/2014/chart" uri="{C3380CC4-5D6E-409C-BE32-E72D297353CC}">
                <c16:uniqueId val="{00000002-E4E6-40C6-8162-A696BC839770}"/>
              </c:ext>
            </c:extLst>
          </c:dPt>
          <c:dPt>
            <c:idx val="6"/>
            <c:invertIfNegative val="0"/>
            <c:bubble3D val="0"/>
            <c:extLst>
              <c:ext xmlns:c16="http://schemas.microsoft.com/office/drawing/2014/chart" uri="{C3380CC4-5D6E-409C-BE32-E72D297353CC}">
                <c16:uniqueId val="{00000003-E4E6-40C6-8162-A696BC839770}"/>
              </c:ext>
            </c:extLst>
          </c:dPt>
          <c:dPt>
            <c:idx val="8"/>
            <c:invertIfNegative val="0"/>
            <c:bubble3D val="0"/>
            <c:extLst>
              <c:ext xmlns:c16="http://schemas.microsoft.com/office/drawing/2014/chart" uri="{C3380CC4-5D6E-409C-BE32-E72D297353CC}">
                <c16:uniqueId val="{00000004-E4E6-40C6-8162-A696BC839770}"/>
              </c:ext>
            </c:extLst>
          </c:dPt>
          <c:dPt>
            <c:idx val="9"/>
            <c:invertIfNegative val="0"/>
            <c:bubble3D val="0"/>
            <c:extLst>
              <c:ext xmlns:c16="http://schemas.microsoft.com/office/drawing/2014/chart" uri="{C3380CC4-5D6E-409C-BE32-E72D297353CC}">
                <c16:uniqueId val="{00000005-E4E6-40C6-8162-A696BC839770}"/>
              </c:ext>
            </c:extLst>
          </c:dPt>
          <c:dPt>
            <c:idx val="10"/>
            <c:invertIfNegative val="0"/>
            <c:bubble3D val="0"/>
            <c:extLst>
              <c:ext xmlns:c16="http://schemas.microsoft.com/office/drawing/2014/chart" uri="{C3380CC4-5D6E-409C-BE32-E72D297353CC}">
                <c16:uniqueId val="{00000006-E4E6-40C6-8162-A696BC839770}"/>
              </c:ext>
            </c:extLst>
          </c:dPt>
          <c:dPt>
            <c:idx val="11"/>
            <c:invertIfNegative val="0"/>
            <c:bubble3D val="0"/>
            <c:extLst>
              <c:ext xmlns:c16="http://schemas.microsoft.com/office/drawing/2014/chart" uri="{C3380CC4-5D6E-409C-BE32-E72D297353CC}">
                <c16:uniqueId val="{00000007-E4E6-40C6-8162-A696BC839770}"/>
              </c:ext>
            </c:extLst>
          </c:dPt>
          <c:dPt>
            <c:idx val="14"/>
            <c:invertIfNegative val="0"/>
            <c:bubble3D val="0"/>
            <c:extLst>
              <c:ext xmlns:c16="http://schemas.microsoft.com/office/drawing/2014/chart" uri="{C3380CC4-5D6E-409C-BE32-E72D297353CC}">
                <c16:uniqueId val="{00000008-E4E6-40C6-8162-A696BC839770}"/>
              </c:ext>
            </c:extLst>
          </c:dPt>
          <c:dPt>
            <c:idx val="15"/>
            <c:invertIfNegative val="0"/>
            <c:bubble3D val="0"/>
            <c:extLst>
              <c:ext xmlns:c16="http://schemas.microsoft.com/office/drawing/2014/chart" uri="{C3380CC4-5D6E-409C-BE32-E72D297353CC}">
                <c16:uniqueId val="{00000009-E4E6-40C6-8162-A696BC839770}"/>
              </c:ext>
            </c:extLst>
          </c:dPt>
          <c:dPt>
            <c:idx val="16"/>
            <c:invertIfNegative val="0"/>
            <c:bubble3D val="0"/>
            <c:extLst>
              <c:ext xmlns:c16="http://schemas.microsoft.com/office/drawing/2014/chart" uri="{C3380CC4-5D6E-409C-BE32-E72D297353CC}">
                <c16:uniqueId val="{0000000A-E4E6-40C6-8162-A696BC839770}"/>
              </c:ext>
            </c:extLst>
          </c:dPt>
          <c:dPt>
            <c:idx val="19"/>
            <c:invertIfNegative val="0"/>
            <c:bubble3D val="0"/>
            <c:extLst>
              <c:ext xmlns:c16="http://schemas.microsoft.com/office/drawing/2014/chart" uri="{C3380CC4-5D6E-409C-BE32-E72D297353CC}">
                <c16:uniqueId val="{0000000B-E4E6-40C6-8162-A696BC839770}"/>
              </c:ext>
            </c:extLst>
          </c:dPt>
          <c:dPt>
            <c:idx val="21"/>
            <c:invertIfNegative val="0"/>
            <c:bubble3D val="0"/>
            <c:extLst>
              <c:ext xmlns:c16="http://schemas.microsoft.com/office/drawing/2014/chart" uri="{C3380CC4-5D6E-409C-BE32-E72D297353CC}">
                <c16:uniqueId val="{0000000C-E4E6-40C6-8162-A696BC839770}"/>
              </c:ext>
            </c:extLst>
          </c:dPt>
          <c:dPt>
            <c:idx val="22"/>
            <c:invertIfNegative val="0"/>
            <c:bubble3D val="0"/>
            <c:extLst>
              <c:ext xmlns:c16="http://schemas.microsoft.com/office/drawing/2014/chart" uri="{C3380CC4-5D6E-409C-BE32-E72D297353CC}">
                <c16:uniqueId val="{0000000D-E4E6-40C6-8162-A696BC839770}"/>
              </c:ext>
            </c:extLst>
          </c:dPt>
          <c:dPt>
            <c:idx val="24"/>
            <c:invertIfNegative val="0"/>
            <c:bubble3D val="0"/>
            <c:extLst>
              <c:ext xmlns:c16="http://schemas.microsoft.com/office/drawing/2014/chart" uri="{C3380CC4-5D6E-409C-BE32-E72D297353CC}">
                <c16:uniqueId val="{0000000E-E4E6-40C6-8162-A696BC839770}"/>
              </c:ext>
            </c:extLst>
          </c:dPt>
          <c:dPt>
            <c:idx val="26"/>
            <c:invertIfNegative val="0"/>
            <c:bubble3D val="0"/>
            <c:extLst>
              <c:ext xmlns:c16="http://schemas.microsoft.com/office/drawing/2014/chart" uri="{C3380CC4-5D6E-409C-BE32-E72D297353CC}">
                <c16:uniqueId val="{0000000F-E4E6-40C6-8162-A696BC839770}"/>
              </c:ext>
            </c:extLst>
          </c:dPt>
          <c:dPt>
            <c:idx val="27"/>
            <c:invertIfNegative val="0"/>
            <c:bubble3D val="0"/>
            <c:extLst>
              <c:ext xmlns:c16="http://schemas.microsoft.com/office/drawing/2014/chart" uri="{C3380CC4-5D6E-409C-BE32-E72D297353CC}">
                <c16:uniqueId val="{00000010-E4E6-40C6-8162-A696BC839770}"/>
              </c:ext>
            </c:extLst>
          </c:dPt>
          <c:dPt>
            <c:idx val="30"/>
            <c:invertIfNegative val="0"/>
            <c:bubble3D val="0"/>
            <c:extLst>
              <c:ext xmlns:c16="http://schemas.microsoft.com/office/drawing/2014/chart" uri="{C3380CC4-5D6E-409C-BE32-E72D297353CC}">
                <c16:uniqueId val="{00000011-E4E6-40C6-8162-A696BC839770}"/>
              </c:ext>
            </c:extLst>
          </c:dPt>
          <c:dPt>
            <c:idx val="31"/>
            <c:invertIfNegative val="0"/>
            <c:bubble3D val="0"/>
            <c:extLst>
              <c:ext xmlns:c16="http://schemas.microsoft.com/office/drawing/2014/chart" uri="{C3380CC4-5D6E-409C-BE32-E72D297353CC}">
                <c16:uniqueId val="{00000012-E4E6-40C6-8162-A696BC839770}"/>
              </c:ext>
            </c:extLst>
          </c:dPt>
          <c:dPt>
            <c:idx val="32"/>
            <c:invertIfNegative val="0"/>
            <c:bubble3D val="0"/>
            <c:extLst>
              <c:ext xmlns:c16="http://schemas.microsoft.com/office/drawing/2014/chart" uri="{C3380CC4-5D6E-409C-BE32-E72D297353CC}">
                <c16:uniqueId val="{00000013-E4E6-40C6-8162-A696BC839770}"/>
              </c:ext>
            </c:extLst>
          </c:dPt>
          <c:dPt>
            <c:idx val="33"/>
            <c:invertIfNegative val="0"/>
            <c:bubble3D val="0"/>
            <c:extLst>
              <c:ext xmlns:c16="http://schemas.microsoft.com/office/drawing/2014/chart" uri="{C3380CC4-5D6E-409C-BE32-E72D297353CC}">
                <c16:uniqueId val="{00000014-E4E6-40C6-8162-A696BC839770}"/>
              </c:ext>
            </c:extLst>
          </c:dPt>
          <c:dPt>
            <c:idx val="35"/>
            <c:invertIfNegative val="0"/>
            <c:bubble3D val="0"/>
            <c:extLst>
              <c:ext xmlns:c16="http://schemas.microsoft.com/office/drawing/2014/chart" uri="{C3380CC4-5D6E-409C-BE32-E72D297353CC}">
                <c16:uniqueId val="{00000015-E4E6-40C6-8162-A696BC839770}"/>
              </c:ext>
            </c:extLst>
          </c:dPt>
          <c:dPt>
            <c:idx val="36"/>
            <c:invertIfNegative val="0"/>
            <c:bubble3D val="0"/>
            <c:extLst>
              <c:ext xmlns:c16="http://schemas.microsoft.com/office/drawing/2014/chart" uri="{C3380CC4-5D6E-409C-BE32-E72D297353CC}">
                <c16:uniqueId val="{00000016-E4E6-40C6-8162-A696BC839770}"/>
              </c:ext>
            </c:extLst>
          </c:dPt>
          <c:dPt>
            <c:idx val="37"/>
            <c:invertIfNegative val="0"/>
            <c:bubble3D val="0"/>
            <c:extLst>
              <c:ext xmlns:c16="http://schemas.microsoft.com/office/drawing/2014/chart" uri="{C3380CC4-5D6E-409C-BE32-E72D297353CC}">
                <c16:uniqueId val="{00000017-E4E6-40C6-8162-A696BC839770}"/>
              </c:ext>
            </c:extLst>
          </c:dPt>
          <c:dPt>
            <c:idx val="38"/>
            <c:invertIfNegative val="0"/>
            <c:bubble3D val="0"/>
            <c:extLst>
              <c:ext xmlns:c16="http://schemas.microsoft.com/office/drawing/2014/chart" uri="{C3380CC4-5D6E-409C-BE32-E72D297353CC}">
                <c16:uniqueId val="{00000018-E4E6-40C6-8162-A696BC839770}"/>
              </c:ext>
            </c:extLst>
          </c:dPt>
          <c:dPt>
            <c:idx val="40"/>
            <c:invertIfNegative val="0"/>
            <c:bubble3D val="0"/>
            <c:extLst>
              <c:ext xmlns:c16="http://schemas.microsoft.com/office/drawing/2014/chart" uri="{C3380CC4-5D6E-409C-BE32-E72D297353CC}">
                <c16:uniqueId val="{00000019-E4E6-40C6-8162-A696BC839770}"/>
              </c:ext>
            </c:extLst>
          </c:dPt>
          <c:dPt>
            <c:idx val="41"/>
            <c:invertIfNegative val="0"/>
            <c:bubble3D val="0"/>
            <c:extLst>
              <c:ext xmlns:c16="http://schemas.microsoft.com/office/drawing/2014/chart" uri="{C3380CC4-5D6E-409C-BE32-E72D297353CC}">
                <c16:uniqueId val="{0000001A-E4E6-40C6-8162-A696BC839770}"/>
              </c:ext>
            </c:extLst>
          </c:dPt>
          <c:dPt>
            <c:idx val="42"/>
            <c:invertIfNegative val="0"/>
            <c:bubble3D val="0"/>
            <c:extLst>
              <c:ext xmlns:c16="http://schemas.microsoft.com/office/drawing/2014/chart" uri="{C3380CC4-5D6E-409C-BE32-E72D297353CC}">
                <c16:uniqueId val="{0000001B-E4E6-40C6-8162-A696BC839770}"/>
              </c:ext>
            </c:extLst>
          </c:dPt>
          <c:dPt>
            <c:idx val="43"/>
            <c:invertIfNegative val="0"/>
            <c:bubble3D val="0"/>
            <c:extLst>
              <c:ext xmlns:c16="http://schemas.microsoft.com/office/drawing/2014/chart" uri="{C3380CC4-5D6E-409C-BE32-E72D297353CC}">
                <c16:uniqueId val="{0000001C-E4E6-40C6-8162-A696BC839770}"/>
              </c:ext>
            </c:extLst>
          </c:dPt>
          <c:dLbls>
            <c:spPr>
              <a:noFill/>
              <a:ln w="25400">
                <a:noFill/>
              </a:ln>
            </c:spPr>
            <c:txPr>
              <a:bodyPr wrap="none" lIns="38100" tIns="19050" rIns="38100" bIns="19050" anchor="ctr">
                <a:spAutoFit/>
              </a:bodyPr>
              <a:lstStyle/>
              <a:p>
                <a:pPr>
                  <a:defRPr sz="900" b="1" i="0" u="none" strike="noStrike" baseline="0">
                    <a:solidFill>
                      <a:srgbClr val="000000"/>
                    </a:solidFill>
                    <a:latin typeface="Arial"/>
                    <a:ea typeface="Arial"/>
                    <a:cs typeface="Arial"/>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0"/>
              </c:ext>
            </c:extLst>
          </c:dLbls>
          <c:val>
            <c:numRef>
              <c:f>'Grafiki + dati'!$X$491:$X$527</c:f>
              <c:numCache>
                <c:formatCode>General</c:formatCode>
                <c:ptCount val="37"/>
                <c:pt idx="0" formatCode="0">
                  <c:v>12.600000000000003</c:v>
                </c:pt>
                <c:pt idx="2" formatCode="0">
                  <c:v>15.4</c:v>
                </c:pt>
                <c:pt idx="3" formatCode="0">
                  <c:v>14.150000000000006</c:v>
                </c:pt>
                <c:pt idx="4" formatCode="0">
                  <c:v>0</c:v>
                </c:pt>
                <c:pt idx="5" formatCode="0">
                  <c:v>9.6000000000000032</c:v>
                </c:pt>
                <c:pt idx="6" formatCode="0">
                  <c:v>13.599999999999996</c:v>
                </c:pt>
                <c:pt idx="7" formatCode="0">
                  <c:v>27.749999999999996</c:v>
                </c:pt>
                <c:pt idx="8" formatCode="0.0">
                  <c:v>5.0000000000002487E-2</c:v>
                </c:pt>
                <c:pt idx="9" formatCode="0">
                  <c:v>18.75</c:v>
                </c:pt>
                <c:pt idx="10" formatCode="0">
                  <c:v>27.2</c:v>
                </c:pt>
                <c:pt idx="11" formatCode="0">
                  <c:v>10.699999999999998</c:v>
                </c:pt>
                <c:pt idx="12" formatCode="0">
                  <c:v>12.049999999999999</c:v>
                </c:pt>
                <c:pt idx="14" formatCode="0">
                  <c:v>13</c:v>
                </c:pt>
                <c:pt idx="15" formatCode="0">
                  <c:v>9.5999999999999979</c:v>
                </c:pt>
                <c:pt idx="16" formatCode="0">
                  <c:v>17.150000000000002</c:v>
                </c:pt>
                <c:pt idx="17" formatCode="0">
                  <c:v>12.5</c:v>
                </c:pt>
                <c:pt idx="19" formatCode="0">
                  <c:v>8</c:v>
                </c:pt>
                <c:pt idx="20" formatCode="0">
                  <c:v>17.75</c:v>
                </c:pt>
                <c:pt idx="21" formatCode="0">
                  <c:v>7.0000000000000009</c:v>
                </c:pt>
                <c:pt idx="22" formatCode="0">
                  <c:v>3.2999999999999989</c:v>
                </c:pt>
                <c:pt idx="23" formatCode="0">
                  <c:v>8.2499999999999982</c:v>
                </c:pt>
                <c:pt idx="25" formatCode="0">
                  <c:v>7.4999999999999964</c:v>
                </c:pt>
                <c:pt idx="26" formatCode="0">
                  <c:v>9.4000000000000021</c:v>
                </c:pt>
                <c:pt idx="27" formatCode="0">
                  <c:v>12.45</c:v>
                </c:pt>
                <c:pt idx="28" formatCode="0">
                  <c:v>3.9999999999999987</c:v>
                </c:pt>
                <c:pt idx="29" formatCode="0">
                  <c:v>13.8</c:v>
                </c:pt>
                <c:pt idx="31" formatCode="0">
                  <c:v>14.15</c:v>
                </c:pt>
                <c:pt idx="32" formatCode="0">
                  <c:v>6.7500000000000009</c:v>
                </c:pt>
                <c:pt idx="33" formatCode="0">
                  <c:v>6.0999999999999943</c:v>
                </c:pt>
                <c:pt idx="34" formatCode="0">
                  <c:v>21.3</c:v>
                </c:pt>
                <c:pt idx="35" formatCode="0">
                  <c:v>15.749999999999998</c:v>
                </c:pt>
                <c:pt idx="36" formatCode="0">
                  <c:v>10.7</c:v>
                </c:pt>
              </c:numCache>
            </c:numRef>
          </c:val>
          <c:extLst>
            <c:ext xmlns:c16="http://schemas.microsoft.com/office/drawing/2014/chart" uri="{C3380CC4-5D6E-409C-BE32-E72D297353CC}">
              <c16:uniqueId val="{0000001D-E4E6-40C6-8162-A696BC839770}"/>
            </c:ext>
          </c:extLst>
        </c:ser>
        <c:dLbls>
          <c:showLegendKey val="0"/>
          <c:showVal val="0"/>
          <c:showCatName val="0"/>
          <c:showSerName val="0"/>
          <c:showPercent val="0"/>
          <c:showBubbleSize val="0"/>
        </c:dLbls>
        <c:gapWidth val="30"/>
        <c:axId val="590051048"/>
        <c:axId val="1"/>
      </c:barChart>
      <c:catAx>
        <c:axId val="590051048"/>
        <c:scaling>
          <c:orientation val="maxMin"/>
        </c:scaling>
        <c:delete val="0"/>
        <c:axPos val="l"/>
        <c:majorTickMark val="none"/>
        <c:minorTickMark val="none"/>
        <c:tickLblPos val="none"/>
        <c:spPr>
          <a:ln w="3175">
            <a:solidFill>
              <a:srgbClr val="000000"/>
            </a:solidFill>
            <a:prstDash val="solid"/>
          </a:ln>
        </c:spPr>
        <c:crossAx val="1"/>
        <c:crosses val="autoZero"/>
        <c:auto val="1"/>
        <c:lblAlgn val="ctr"/>
        <c:lblOffset val="100"/>
        <c:tickLblSkip val="1"/>
        <c:tickMarkSkip val="1"/>
        <c:noMultiLvlLbl val="0"/>
      </c:catAx>
      <c:valAx>
        <c:axId val="1"/>
        <c:scaling>
          <c:orientation val="minMax"/>
          <c:max val="30"/>
          <c:min val="0"/>
        </c:scaling>
        <c:delete val="1"/>
        <c:axPos val="b"/>
        <c:numFmt formatCode="0" sourceLinked="0"/>
        <c:majorTickMark val="out"/>
        <c:minorTickMark val="none"/>
        <c:tickLblPos val="nextTo"/>
        <c:crossAx val="590051048"/>
        <c:crosses val="max"/>
        <c:crossBetween val="between"/>
        <c:majorUnit val="10"/>
      </c:valAx>
      <c:spPr>
        <a:noFill/>
        <a:ln w="25400">
          <a:noFill/>
        </a:ln>
      </c:spPr>
    </c:plotArea>
    <c:plotVisOnly val="1"/>
    <c:dispBlanksAs val="gap"/>
    <c:showDLblsOverMax val="0"/>
  </c:chart>
  <c:spPr>
    <a:noFill/>
    <a:ln w="6350">
      <a:noFill/>
    </a:ln>
  </c:spPr>
  <c:txPr>
    <a:bodyPr/>
    <a:lstStyle/>
    <a:p>
      <a:pPr>
        <a:defRPr sz="900" b="0" i="0" u="none" strike="noStrike" baseline="0">
          <a:solidFill>
            <a:srgbClr val="000000"/>
          </a:solidFill>
          <a:latin typeface="Arial"/>
          <a:ea typeface="Arial"/>
          <a:cs typeface="Arial"/>
        </a:defRPr>
      </a:pPr>
      <a:endParaRPr lang="lv-LV"/>
    </a:p>
  </c:txPr>
  <c:externalData r:id="rId2">
    <c:autoUpdate val="0"/>
  </c:externalData>
  <c:userShapes r:id="rId3"/>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3.7354894396589684E-2"/>
          <c:y val="0.17009878246786783"/>
          <c:w val="0.93474307145528612"/>
          <c:h val="0.71232529219531748"/>
        </c:manualLayout>
      </c:layout>
      <c:barChart>
        <c:barDir val="col"/>
        <c:grouping val="clustered"/>
        <c:varyColors val="0"/>
        <c:ser>
          <c:idx val="0"/>
          <c:order val="0"/>
          <c:tx>
            <c:strRef>
              <c:f>'Grafiki + dati'!$R$1372</c:f>
              <c:strCache>
                <c:ptCount val="1"/>
                <c:pt idx="0">
                  <c:v>2020. gadā</c:v>
                </c:pt>
              </c:strCache>
            </c:strRef>
          </c:tx>
          <c:spPr>
            <a:solidFill>
              <a:srgbClr val="BFE7D1"/>
            </a:solidFill>
            <a:ln w="19050">
              <a:noFill/>
            </a:ln>
            <a:effectLst/>
          </c:spPr>
          <c:invertIfNegative val="0"/>
          <c:dPt>
            <c:idx val="0"/>
            <c:invertIfNegative val="0"/>
            <c:bubble3D val="0"/>
            <c:spPr>
              <a:solidFill>
                <a:srgbClr val="BFE7D1"/>
              </a:solidFill>
              <a:ln w="19050">
                <a:noFill/>
              </a:ln>
              <a:effectLst/>
            </c:spPr>
            <c:extLst>
              <c:ext xmlns:c16="http://schemas.microsoft.com/office/drawing/2014/chart" uri="{C3380CC4-5D6E-409C-BE32-E72D297353CC}">
                <c16:uniqueId val="{00000001-2EFC-4790-8EB6-6CBC67010982}"/>
              </c:ext>
            </c:extLst>
          </c:dPt>
          <c:dPt>
            <c:idx val="1"/>
            <c:invertIfNegative val="0"/>
            <c:bubble3D val="0"/>
            <c:spPr>
              <a:solidFill>
                <a:srgbClr val="BFE7D1"/>
              </a:solidFill>
              <a:ln w="19050">
                <a:noFill/>
              </a:ln>
              <a:effectLst/>
            </c:spPr>
            <c:extLst>
              <c:ext xmlns:c16="http://schemas.microsoft.com/office/drawing/2014/chart" uri="{C3380CC4-5D6E-409C-BE32-E72D297353CC}">
                <c16:uniqueId val="{00000003-2EFC-4790-8EB6-6CBC67010982}"/>
              </c:ext>
            </c:extLst>
          </c:dPt>
          <c:dPt>
            <c:idx val="2"/>
            <c:invertIfNegative val="0"/>
            <c:bubble3D val="0"/>
            <c:spPr>
              <a:solidFill>
                <a:srgbClr val="BFE7D1"/>
              </a:solidFill>
              <a:ln w="19050">
                <a:noFill/>
              </a:ln>
              <a:effectLst/>
            </c:spPr>
            <c:extLst>
              <c:ext xmlns:c16="http://schemas.microsoft.com/office/drawing/2014/chart" uri="{C3380CC4-5D6E-409C-BE32-E72D297353CC}">
                <c16:uniqueId val="{00000005-2EFC-4790-8EB6-6CBC67010982}"/>
              </c:ext>
            </c:extLst>
          </c:dPt>
          <c:dPt>
            <c:idx val="3"/>
            <c:invertIfNegative val="0"/>
            <c:bubble3D val="0"/>
            <c:explosion val="11"/>
            <c:spPr>
              <a:solidFill>
                <a:srgbClr val="BFE7D1"/>
              </a:solidFill>
              <a:ln w="19050">
                <a:noFill/>
              </a:ln>
              <a:effectLst/>
            </c:spPr>
            <c:extLst>
              <c:ext xmlns:c16="http://schemas.microsoft.com/office/drawing/2014/chart" uri="{C3380CC4-5D6E-409C-BE32-E72D297353CC}">
                <c16:uniqueId val="{00000007-2EFC-4790-8EB6-6CBC67010982}"/>
              </c:ext>
            </c:extLst>
          </c:dPt>
          <c:dPt>
            <c:idx val="4"/>
            <c:invertIfNegative val="0"/>
            <c:bubble3D val="0"/>
            <c:explosion val="11"/>
            <c:spPr>
              <a:solidFill>
                <a:srgbClr val="BFE7D1"/>
              </a:solidFill>
              <a:ln w="19050">
                <a:noFill/>
              </a:ln>
              <a:effectLst/>
            </c:spPr>
            <c:extLst>
              <c:ext xmlns:c16="http://schemas.microsoft.com/office/drawing/2014/chart" uri="{C3380CC4-5D6E-409C-BE32-E72D297353CC}">
                <c16:uniqueId val="{00000009-2EFC-4790-8EB6-6CBC67010982}"/>
              </c:ext>
            </c:extLst>
          </c:dPt>
          <c:dPt>
            <c:idx val="5"/>
            <c:invertIfNegative val="0"/>
            <c:bubble3D val="0"/>
            <c:spPr>
              <a:solidFill>
                <a:srgbClr val="BFE7D1"/>
              </a:solidFill>
              <a:ln w="19050">
                <a:noFill/>
              </a:ln>
              <a:effectLst/>
            </c:spPr>
            <c:extLst>
              <c:ext xmlns:c16="http://schemas.microsoft.com/office/drawing/2014/chart" uri="{C3380CC4-5D6E-409C-BE32-E72D297353CC}">
                <c16:uniqueId val="{0000000B-2EFC-4790-8EB6-6CBC67010982}"/>
              </c:ext>
            </c:extLst>
          </c:dPt>
          <c:dPt>
            <c:idx val="6"/>
            <c:invertIfNegative val="0"/>
            <c:bubble3D val="0"/>
            <c:spPr>
              <a:solidFill>
                <a:srgbClr val="BFE7D1"/>
              </a:solidFill>
              <a:ln w="19050">
                <a:noFill/>
              </a:ln>
              <a:effectLst/>
            </c:spPr>
            <c:extLst>
              <c:ext xmlns:c16="http://schemas.microsoft.com/office/drawing/2014/chart" uri="{C3380CC4-5D6E-409C-BE32-E72D297353CC}">
                <c16:uniqueId val="{0000000D-2EFC-4790-8EB6-6CBC67010982}"/>
              </c:ext>
            </c:extLst>
          </c:dPt>
          <c:dPt>
            <c:idx val="7"/>
            <c:invertIfNegative val="0"/>
            <c:bubble3D val="0"/>
            <c:spPr>
              <a:solidFill>
                <a:srgbClr val="BFE7D1"/>
              </a:solidFill>
              <a:ln w="19050">
                <a:noFill/>
              </a:ln>
              <a:effectLst/>
            </c:spPr>
            <c:extLst>
              <c:ext xmlns:c16="http://schemas.microsoft.com/office/drawing/2014/chart" uri="{C3380CC4-5D6E-409C-BE32-E72D297353CC}">
                <c16:uniqueId val="{0000000F-2EFC-4790-8EB6-6CBC67010982}"/>
              </c:ext>
            </c:extLst>
          </c:dPt>
          <c:dPt>
            <c:idx val="8"/>
            <c:invertIfNegative val="0"/>
            <c:bubble3D val="0"/>
            <c:spPr>
              <a:solidFill>
                <a:srgbClr val="BFE7D1"/>
              </a:solidFill>
              <a:ln w="19050">
                <a:noFill/>
              </a:ln>
              <a:effectLst/>
            </c:spPr>
            <c:extLst>
              <c:ext xmlns:c16="http://schemas.microsoft.com/office/drawing/2014/chart" uri="{C3380CC4-5D6E-409C-BE32-E72D297353CC}">
                <c16:uniqueId val="{00000011-2EFC-4790-8EB6-6CBC67010982}"/>
              </c:ext>
            </c:extLst>
          </c:dPt>
          <c:dPt>
            <c:idx val="9"/>
            <c:invertIfNegative val="0"/>
            <c:bubble3D val="0"/>
            <c:spPr>
              <a:solidFill>
                <a:srgbClr val="BFE7D1"/>
              </a:solidFill>
              <a:ln w="19050">
                <a:noFill/>
              </a:ln>
              <a:effectLst/>
            </c:spPr>
            <c:extLst>
              <c:ext xmlns:c16="http://schemas.microsoft.com/office/drawing/2014/chart" uri="{C3380CC4-5D6E-409C-BE32-E72D297353CC}">
                <c16:uniqueId val="{00000013-2EFC-4790-8EB6-6CBC67010982}"/>
              </c:ext>
            </c:extLst>
          </c:dPt>
          <c:dPt>
            <c:idx val="10"/>
            <c:invertIfNegative val="0"/>
            <c:bubble3D val="0"/>
            <c:spPr>
              <a:solidFill>
                <a:srgbClr val="BFE7D1"/>
              </a:solidFill>
              <a:ln w="19050">
                <a:noFill/>
              </a:ln>
              <a:effectLst/>
            </c:spPr>
            <c:extLst>
              <c:ext xmlns:c16="http://schemas.microsoft.com/office/drawing/2014/chart" uri="{C3380CC4-5D6E-409C-BE32-E72D297353CC}">
                <c16:uniqueId val="{00000015-2EFC-4790-8EB6-6CBC67010982}"/>
              </c:ext>
            </c:extLst>
          </c:dPt>
          <c:dLbls>
            <c:dLbl>
              <c:idx val="4"/>
              <c:spPr>
                <a:noFill/>
                <a:ln>
                  <a:noFill/>
                </a:ln>
                <a:effectLst/>
              </c:spPr>
              <c:txPr>
                <a:bodyPr rot="0" spcFirstLastPara="1" vertOverflow="ellipsis" vert="horz" wrap="square" lIns="38100" tIns="19050" rIns="38100" bIns="19050" anchor="ctr" anchorCtr="1">
                  <a:no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extLst>
                <c:ext xmlns:c15="http://schemas.microsoft.com/office/drawing/2012/chart" uri="{CE6537A1-D6FC-4f65-9D91-7224C49458BB}">
                  <c15:layout>
                    <c:manualLayout>
                      <c:w val="4.2595078299776289E-2"/>
                      <c:h val="3.9897039897039896E-2"/>
                    </c:manualLayout>
                  </c15:layout>
                </c:ext>
                <c:ext xmlns:c16="http://schemas.microsoft.com/office/drawing/2014/chart" uri="{C3380CC4-5D6E-409C-BE32-E72D297353CC}">
                  <c16:uniqueId val="{00000009-2EFC-4790-8EB6-6CBC67010982}"/>
                </c:ext>
              </c:extLst>
            </c:dLbl>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dati'!$Q$1373:$Q$1377</c:f>
              <c:strCache>
                <c:ptCount val="5"/>
                <c:pt idx="0">
                  <c:v>Līdz Eur 10 000</c:v>
                </c:pt>
                <c:pt idx="1">
                  <c:v>Eur 10 001 - Eur 50 000</c:v>
                </c:pt>
                <c:pt idx="2">
                  <c:v>Eur 50 001 - Eur 100 000</c:v>
                </c:pt>
                <c:pt idx="3">
                  <c:v>Eur 100 001 un vairāk</c:v>
                </c:pt>
                <c:pt idx="4">
                  <c:v>Grūti pateikt/ nevēlas atbildēt</c:v>
                </c:pt>
              </c:strCache>
            </c:strRef>
          </c:cat>
          <c:val>
            <c:numRef>
              <c:f>'Grafiki + dati'!$R$1373:$R$1377</c:f>
              <c:numCache>
                <c:formatCode>General</c:formatCode>
                <c:ptCount val="5"/>
                <c:pt idx="0">
                  <c:v>28.7</c:v>
                </c:pt>
                <c:pt idx="1">
                  <c:v>25.7</c:v>
                </c:pt>
                <c:pt idx="2">
                  <c:v>9.9</c:v>
                </c:pt>
                <c:pt idx="3">
                  <c:v>13.9</c:v>
                </c:pt>
                <c:pt idx="4">
                  <c:v>21.8</c:v>
                </c:pt>
              </c:numCache>
            </c:numRef>
          </c:val>
          <c:extLst>
            <c:ext xmlns:c16="http://schemas.microsoft.com/office/drawing/2014/chart" uri="{C3380CC4-5D6E-409C-BE32-E72D297353CC}">
              <c16:uniqueId val="{00000016-2EFC-4790-8EB6-6CBC67010982}"/>
            </c:ext>
          </c:extLst>
        </c:ser>
        <c:ser>
          <c:idx val="1"/>
          <c:order val="1"/>
          <c:tx>
            <c:strRef>
              <c:f>'Grafiki + dati'!$S$1372</c:f>
              <c:strCache>
                <c:ptCount val="1"/>
                <c:pt idx="0">
                  <c:v>2021. gadā</c:v>
                </c:pt>
              </c:strCache>
            </c:strRef>
          </c:tx>
          <c:spPr>
            <a:solidFill>
              <a:srgbClr val="7FCFA3"/>
            </a:solidFill>
            <a:ln w="19050">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dati'!$Q$1373:$Q$1377</c:f>
              <c:strCache>
                <c:ptCount val="5"/>
                <c:pt idx="0">
                  <c:v>Līdz Eur 10 000</c:v>
                </c:pt>
                <c:pt idx="1">
                  <c:v>Eur 10 001 - Eur 50 000</c:v>
                </c:pt>
                <c:pt idx="2">
                  <c:v>Eur 50 001 - Eur 100 000</c:v>
                </c:pt>
                <c:pt idx="3">
                  <c:v>Eur 100 001 un vairāk</c:v>
                </c:pt>
                <c:pt idx="4">
                  <c:v>Grūti pateikt/ nevēlas atbildēt</c:v>
                </c:pt>
              </c:strCache>
            </c:strRef>
          </c:cat>
          <c:val>
            <c:numRef>
              <c:f>'Grafiki + dati'!$S$1373:$S$1377</c:f>
              <c:numCache>
                <c:formatCode>General</c:formatCode>
                <c:ptCount val="5"/>
                <c:pt idx="0">
                  <c:v>22.8</c:v>
                </c:pt>
                <c:pt idx="1">
                  <c:v>28.7</c:v>
                </c:pt>
                <c:pt idx="2">
                  <c:v>11.9</c:v>
                </c:pt>
                <c:pt idx="3">
                  <c:v>20.8</c:v>
                </c:pt>
                <c:pt idx="4">
                  <c:v>15.8</c:v>
                </c:pt>
              </c:numCache>
            </c:numRef>
          </c:val>
          <c:extLst>
            <c:ext xmlns:c16="http://schemas.microsoft.com/office/drawing/2014/chart" uri="{C3380CC4-5D6E-409C-BE32-E72D297353CC}">
              <c16:uniqueId val="{00000017-2EFC-4790-8EB6-6CBC67010982}"/>
            </c:ext>
          </c:extLst>
        </c:ser>
        <c:ser>
          <c:idx val="2"/>
          <c:order val="2"/>
          <c:tx>
            <c:strRef>
              <c:f>'Grafiki + dati'!$T$1372</c:f>
              <c:strCache>
                <c:ptCount val="1"/>
                <c:pt idx="0">
                  <c:v>2022. gadā</c:v>
                </c:pt>
              </c:strCache>
            </c:strRef>
          </c:tx>
          <c:spPr>
            <a:solidFill>
              <a:srgbClr val="3FA76E"/>
            </a:solidFill>
            <a:ln w="19050">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bg2">
                        <a:lumMod val="10000"/>
                      </a:schemeClr>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dati'!$Q$1373:$Q$1377</c:f>
              <c:strCache>
                <c:ptCount val="5"/>
                <c:pt idx="0">
                  <c:v>Līdz Eur 10 000</c:v>
                </c:pt>
                <c:pt idx="1">
                  <c:v>Eur 10 001 - Eur 50 000</c:v>
                </c:pt>
                <c:pt idx="2">
                  <c:v>Eur 50 001 - Eur 100 000</c:v>
                </c:pt>
                <c:pt idx="3">
                  <c:v>Eur 100 001 un vairāk</c:v>
                </c:pt>
                <c:pt idx="4">
                  <c:v>Grūti pateikt/ nevēlas atbildēt</c:v>
                </c:pt>
              </c:strCache>
            </c:strRef>
          </c:cat>
          <c:val>
            <c:numRef>
              <c:f>'Grafiki + dati'!$T$1373:$T$1377</c:f>
              <c:numCache>
                <c:formatCode>General</c:formatCode>
                <c:ptCount val="5"/>
                <c:pt idx="0">
                  <c:v>21.8</c:v>
                </c:pt>
                <c:pt idx="1">
                  <c:v>31.2</c:v>
                </c:pt>
                <c:pt idx="2">
                  <c:v>13.9</c:v>
                </c:pt>
                <c:pt idx="3">
                  <c:v>17.8</c:v>
                </c:pt>
                <c:pt idx="4">
                  <c:v>15.3</c:v>
                </c:pt>
              </c:numCache>
            </c:numRef>
          </c:val>
          <c:extLst>
            <c:ext xmlns:c16="http://schemas.microsoft.com/office/drawing/2014/chart" uri="{C3380CC4-5D6E-409C-BE32-E72D297353CC}">
              <c16:uniqueId val="{00000018-2EFC-4790-8EB6-6CBC67010982}"/>
            </c:ext>
          </c:extLst>
        </c:ser>
        <c:dLbls>
          <c:showLegendKey val="0"/>
          <c:showVal val="0"/>
          <c:showCatName val="0"/>
          <c:showSerName val="0"/>
          <c:showPercent val="0"/>
          <c:showBubbleSize val="0"/>
        </c:dLbls>
        <c:gapWidth val="40"/>
        <c:axId val="525872528"/>
        <c:axId val="525873512"/>
      </c:barChart>
      <c:valAx>
        <c:axId val="525873512"/>
        <c:scaling>
          <c:orientation val="minMax"/>
          <c:max val="40"/>
        </c:scaling>
        <c:delete val="0"/>
        <c:axPos val="l"/>
        <c:numFmt formatCode="0" sourceLinked="0"/>
        <c:majorTickMark val="out"/>
        <c:minorTickMark val="none"/>
        <c:tickLblPos val="nextTo"/>
        <c:spPr>
          <a:noFill/>
          <a:ln>
            <a:solidFill>
              <a:schemeClr val="tx1">
                <a:lumMod val="85000"/>
                <a:lumOff val="15000"/>
              </a:schemeClr>
            </a:solidFill>
          </a:ln>
          <a:effectLst/>
        </c:spPr>
        <c:txPr>
          <a:bodyPr rot="-60000000" spcFirstLastPara="1" vertOverflow="ellipsis" vert="horz" wrap="square" anchor="ctr" anchorCtr="1"/>
          <a:lstStyle/>
          <a:p>
            <a:pPr>
              <a:defRPr sz="9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lv-LV"/>
          </a:p>
        </c:txPr>
        <c:crossAx val="525872528"/>
        <c:crosses val="autoZero"/>
        <c:crossBetween val="between"/>
        <c:majorUnit val="10"/>
      </c:valAx>
      <c:catAx>
        <c:axId val="525872528"/>
        <c:scaling>
          <c:orientation val="minMax"/>
        </c:scaling>
        <c:delete val="0"/>
        <c:axPos val="b"/>
        <c:numFmt formatCode="General" sourceLinked="1"/>
        <c:majorTickMark val="none"/>
        <c:minorTickMark val="none"/>
        <c:tickLblPos val="nextTo"/>
        <c:spPr>
          <a:noFill/>
          <a:ln w="9525" cap="flat" cmpd="sng" algn="ctr">
            <a:solidFill>
              <a:schemeClr val="tx1">
                <a:lumMod val="85000"/>
                <a:lumOff val="15000"/>
              </a:schemeClr>
            </a:solidFill>
            <a:round/>
          </a:ln>
          <a:effectLst/>
        </c:spPr>
        <c:txPr>
          <a:bodyPr rot="0" spcFirstLastPara="1" vertOverflow="ellipsis" wrap="square" anchor="ctr" anchorCtr="1"/>
          <a:lstStyle/>
          <a:p>
            <a:pPr>
              <a:defRPr sz="10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lv-LV"/>
          </a:p>
        </c:txPr>
        <c:crossAx val="525873512"/>
        <c:crosses val="autoZero"/>
        <c:auto val="1"/>
        <c:lblAlgn val="ctr"/>
        <c:lblOffset val="100"/>
        <c:noMultiLvlLbl val="0"/>
      </c:catAx>
      <c:spPr>
        <a:noFill/>
        <a:ln>
          <a:noFill/>
        </a:ln>
        <a:effectLst/>
      </c:spPr>
    </c:plotArea>
    <c:legend>
      <c:legendPos val="r"/>
      <c:layout>
        <c:manualLayout>
          <c:xMode val="edge"/>
          <c:yMode val="edge"/>
          <c:x val="0.78902752698273604"/>
          <c:y val="0.13547182985122724"/>
          <c:w val="0.14746681477774418"/>
          <c:h val="0.15265816143145752"/>
        </c:manualLayout>
      </c:layout>
      <c:overlay val="0"/>
      <c:spPr>
        <a:noFill/>
        <a:ln>
          <a:solidFill>
            <a:srgbClr val="A5A5A5">
              <a:lumMod val="75000"/>
            </a:srgbClr>
          </a:solidFill>
        </a:ln>
        <a:effectLst/>
      </c:spPr>
      <c:txPr>
        <a:bodyPr rot="0" spcFirstLastPara="1" vertOverflow="ellipsis" vert="horz" wrap="square" anchor="ctr" anchorCtr="1"/>
        <a:lstStyle/>
        <a:p>
          <a:pPr>
            <a:defRPr sz="1000" b="0" i="0" u="none" strike="noStrike" kern="1200" baseline="0">
              <a:solidFill>
                <a:schemeClr val="bg2">
                  <a:lumMod val="10000"/>
                </a:schemeClr>
              </a:solidFill>
              <a:latin typeface="Arial" panose="020B0604020202020204" pitchFamily="34" charset="0"/>
              <a:ea typeface="+mn-ea"/>
              <a:cs typeface="Arial" panose="020B0604020202020204" pitchFamily="34" charset="0"/>
            </a:defRPr>
          </a:pPr>
          <a:endParaRPr lang="lv-LV"/>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Arial" panose="020B0604020202020204" pitchFamily="34" charset="0"/>
          <a:cs typeface="Arial" panose="020B0604020202020204" pitchFamily="34" charset="0"/>
        </a:defRPr>
      </a:pPr>
      <a:endParaRPr lang="lv-LV"/>
    </a:p>
  </c:txPr>
  <c:externalData r:id="rId4">
    <c:autoUpdate val="0"/>
  </c:externalData>
  <c:userShapes r:id="rId5"/>
</c:chartSpace>
</file>

<file path=ppt/charts/chart3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27829754795353689"/>
          <c:y val="0.12493234850481499"/>
          <c:w val="0.69488994456207431"/>
          <c:h val="0.80501344643170369"/>
        </c:manualLayout>
      </c:layout>
      <c:barChart>
        <c:barDir val="bar"/>
        <c:grouping val="stacked"/>
        <c:varyColors val="0"/>
        <c:ser>
          <c:idx val="0"/>
          <c:order val="0"/>
          <c:tx>
            <c:strRef>
              <c:f>'Grafiki + dati'!$R$190</c:f>
              <c:strCache>
                <c:ptCount val="1"/>
                <c:pt idx="0">
                  <c:v>Ļoti nozīmīga</c:v>
                </c:pt>
              </c:strCache>
            </c:strRef>
          </c:tx>
          <c:spPr>
            <a:solidFill>
              <a:srgbClr val="307594"/>
            </a:solidFill>
            <a:ln w="25400">
              <a:noFill/>
            </a:ln>
          </c:spPr>
          <c:invertIfNegative val="0"/>
          <c:dLbls>
            <c:spPr>
              <a:noFill/>
              <a:ln>
                <a:noFill/>
              </a:ln>
              <a:effectLst/>
            </c:spPr>
            <c:txPr>
              <a:bodyPr wrap="square" lIns="38100" tIns="19050" rIns="38100" bIns="19050" anchor="ctr">
                <a:spAutoFit/>
              </a:bodyPr>
              <a:lstStyle/>
              <a:p>
                <a:pPr>
                  <a:defRPr sz="900" b="0">
                    <a:solidFill>
                      <a:schemeClr val="bg1"/>
                    </a:solidFill>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'Grafiki + dati'!$P$191:$Q$227</c:f>
              <c:multiLvlStrCache>
                <c:ptCount val="37"/>
                <c:lvl>
                  <c:pt idx="0">
                    <c:v>Visi respondenti</c:v>
                  </c:pt>
                  <c:pt idx="2">
                    <c:v>Būvniecība un būvmateriālu ražošana</c:v>
                  </c:pt>
                  <c:pt idx="3">
                    <c:v>IKT</c:v>
                  </c:pt>
                  <c:pt idx="4">
                    <c:v>Kokrūpniecība</c:v>
                  </c:pt>
                  <c:pt idx="5">
                    <c:v>Pārtikas rūpniecība</c:v>
                  </c:pt>
                  <c:pt idx="6">
                    <c:v>Mašīnbūve un metālapstrāde</c:v>
                  </c:pt>
                  <c:pt idx="7">
                    <c:v>Transports un loģistika**</c:v>
                  </c:pt>
                  <c:pt idx="8">
                    <c:v>Apģērba un tekstila rūpniecība</c:v>
                  </c:pt>
                  <c:pt idx="9">
                    <c:v>Elektronika un elektrotehnika**</c:v>
                  </c:pt>
                  <c:pt idx="10">
                    <c:v>Kultūras un radošās nozares</c:v>
                  </c:pt>
                  <c:pt idx="11">
                    <c:v>Ķīmija un farmācija**</c:v>
                  </c:pt>
                  <c:pt idx="12">
                    <c:v>Cita joma</c:v>
                  </c:pt>
                  <c:pt idx="14">
                    <c:v>1-9 darbinieki</c:v>
                  </c:pt>
                  <c:pt idx="15">
                    <c:v>10-49 darbinieki</c:v>
                  </c:pt>
                  <c:pt idx="16">
                    <c:v>50-249 darbinieki</c:v>
                  </c:pt>
                  <c:pt idx="17">
                    <c:v>250 un vairāk darbinieku**</c:v>
                  </c:pt>
                  <c:pt idx="19">
                    <c:v>1. kvintile (zemākais eksporta apjoms)</c:v>
                  </c:pt>
                  <c:pt idx="20">
                    <c:v>2. kvintile</c:v>
                  </c:pt>
                  <c:pt idx="21">
                    <c:v>3. kvintile</c:v>
                  </c:pt>
                  <c:pt idx="22">
                    <c:v>4. kvintile</c:v>
                  </c:pt>
                  <c:pt idx="23">
                    <c:v>5. kvintile (augstākais eksporta apjoms)</c:v>
                  </c:pt>
                  <c:pt idx="25">
                    <c:v>1. kvintile (zemākais apgrozījums)</c:v>
                  </c:pt>
                  <c:pt idx="26">
                    <c:v>2. kvintile</c:v>
                  </c:pt>
                  <c:pt idx="27">
                    <c:v>3. kvintile</c:v>
                  </c:pt>
                  <c:pt idx="28">
                    <c:v>4. kvintile</c:v>
                  </c:pt>
                  <c:pt idx="29">
                    <c:v>5. kvintile (augstākais apgrozījums)</c:v>
                  </c:pt>
                  <c:pt idx="31">
                    <c:v> Rīga</c:v>
                  </c:pt>
                  <c:pt idx="32">
                    <c:v> Pierīga</c:v>
                  </c:pt>
                  <c:pt idx="33">
                    <c:v> Vidzeme</c:v>
                  </c:pt>
                  <c:pt idx="34">
                    <c:v> Kurzeme</c:v>
                  </c:pt>
                  <c:pt idx="35">
                    <c:v> Zemgale</c:v>
                  </c:pt>
                  <c:pt idx="36">
                    <c:v> Latgale**</c:v>
                  </c:pt>
                </c:lvl>
                <c:lvl>
                  <c:pt idx="1">
                    <c:v> </c:v>
                  </c:pt>
                  <c:pt idx="2">
                    <c:v>Darbības joma</c:v>
                  </c:pt>
                  <c:pt idx="13">
                    <c:v> </c:v>
                  </c:pt>
                  <c:pt idx="14">
                    <c:v> </c:v>
                  </c:pt>
                  <c:pt idx="18">
                    <c:v> </c:v>
                  </c:pt>
                  <c:pt idx="19">
                    <c:v>Eksporta apjoms 2022. gadā</c:v>
                  </c:pt>
                  <c:pt idx="24">
                    <c:v> </c:v>
                  </c:pt>
                  <c:pt idx="25">
                    <c:v> </c:v>
                  </c:pt>
                  <c:pt idx="30">
                    <c:v> </c:v>
                  </c:pt>
                  <c:pt idx="31">
                    <c:v>Reģions</c:v>
                  </c:pt>
                </c:lvl>
              </c:multiLvlStrCache>
            </c:multiLvlStrRef>
          </c:cat>
          <c:val>
            <c:numRef>
              <c:f>'Grafiki + dati'!$R$191:$R$227</c:f>
              <c:numCache>
                <c:formatCode>General</c:formatCode>
                <c:ptCount val="37"/>
                <c:pt idx="0" formatCode="0">
                  <c:v>19.100000000000001</c:v>
                </c:pt>
                <c:pt idx="2" formatCode="0">
                  <c:v>17.600000000000001</c:v>
                </c:pt>
                <c:pt idx="3" formatCode="0">
                  <c:v>23.9</c:v>
                </c:pt>
                <c:pt idx="4" formatCode="0">
                  <c:v>9.3000000000000007</c:v>
                </c:pt>
                <c:pt idx="5" formatCode="0">
                  <c:v>17.899999999999999</c:v>
                </c:pt>
                <c:pt idx="6" formatCode="0">
                  <c:v>15.2</c:v>
                </c:pt>
                <c:pt idx="7" formatCode="0">
                  <c:v>14.8</c:v>
                </c:pt>
                <c:pt idx="8" formatCode="0">
                  <c:v>36.200000000000003</c:v>
                </c:pt>
                <c:pt idx="9" formatCode="0">
                  <c:v>18.8</c:v>
                </c:pt>
                <c:pt idx="10" formatCode="0">
                  <c:v>17.399999999999999</c:v>
                </c:pt>
                <c:pt idx="11" formatCode="0">
                  <c:v>3.6</c:v>
                </c:pt>
                <c:pt idx="12" formatCode="0">
                  <c:v>20.9</c:v>
                </c:pt>
                <c:pt idx="14" formatCode="0">
                  <c:v>22.3</c:v>
                </c:pt>
                <c:pt idx="15" formatCode="0">
                  <c:v>15.5</c:v>
                </c:pt>
                <c:pt idx="16" formatCode="0">
                  <c:v>15.6</c:v>
                </c:pt>
                <c:pt idx="17" formatCode="0">
                  <c:v>50</c:v>
                </c:pt>
                <c:pt idx="19" formatCode="0">
                  <c:v>17.8</c:v>
                </c:pt>
                <c:pt idx="20" formatCode="0">
                  <c:v>21.6</c:v>
                </c:pt>
                <c:pt idx="21" formatCode="0">
                  <c:v>17.399999999999999</c:v>
                </c:pt>
                <c:pt idx="22" formatCode="0">
                  <c:v>16.8</c:v>
                </c:pt>
                <c:pt idx="23" formatCode="0">
                  <c:v>14</c:v>
                </c:pt>
                <c:pt idx="25" formatCode="0">
                  <c:v>23.3</c:v>
                </c:pt>
                <c:pt idx="26" formatCode="0">
                  <c:v>21.3</c:v>
                </c:pt>
                <c:pt idx="27" formatCode="0">
                  <c:v>16.3</c:v>
                </c:pt>
                <c:pt idx="28" formatCode="0">
                  <c:v>15.7</c:v>
                </c:pt>
                <c:pt idx="29" formatCode="0">
                  <c:v>12.2</c:v>
                </c:pt>
                <c:pt idx="31" formatCode="0">
                  <c:v>20.6</c:v>
                </c:pt>
                <c:pt idx="32" formatCode="0">
                  <c:v>14</c:v>
                </c:pt>
                <c:pt idx="33" formatCode="0">
                  <c:v>18.399999999999999</c:v>
                </c:pt>
                <c:pt idx="34" formatCode="0">
                  <c:v>24.6</c:v>
                </c:pt>
                <c:pt idx="35" formatCode="0">
                  <c:v>13.7</c:v>
                </c:pt>
                <c:pt idx="36" formatCode="0">
                  <c:v>25</c:v>
                </c:pt>
              </c:numCache>
            </c:numRef>
          </c:val>
          <c:extLst>
            <c:ext xmlns:c16="http://schemas.microsoft.com/office/drawing/2014/chart" uri="{C3380CC4-5D6E-409C-BE32-E72D297353CC}">
              <c16:uniqueId val="{00000000-8037-4380-A04B-93AD63D87751}"/>
            </c:ext>
          </c:extLst>
        </c:ser>
        <c:ser>
          <c:idx val="3"/>
          <c:order val="1"/>
          <c:tx>
            <c:strRef>
              <c:f>'Grafiki + dati'!$S$190</c:f>
              <c:strCache>
                <c:ptCount val="1"/>
                <c:pt idx="0">
                  <c:v>Drīzāk nozīmīga</c:v>
                </c:pt>
              </c:strCache>
            </c:strRef>
          </c:tx>
          <c:spPr>
            <a:solidFill>
              <a:srgbClr val="BADAE8"/>
            </a:solidFill>
            <a:ln w="25400">
              <a:noFill/>
            </a:ln>
          </c:spPr>
          <c:invertIfNegative val="0"/>
          <c:dLbls>
            <c:dLbl>
              <c:idx val="12"/>
              <c:layout>
                <c:manualLayout>
                  <c:x val="8.938547486033465E-3"/>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8037-4380-A04B-93AD63D87751}"/>
                </c:ext>
              </c:extLst>
            </c:dLbl>
            <c:spPr>
              <a:noFill/>
              <a:ln>
                <a:noFill/>
              </a:ln>
              <a:effectLst/>
            </c:spPr>
            <c:txPr>
              <a:bodyPr wrap="square" lIns="38100" tIns="19050" rIns="38100" bIns="19050" anchor="ctr">
                <a:spAutoFit/>
              </a:bodyPr>
              <a:lstStyle/>
              <a:p>
                <a:pPr>
                  <a:defRPr sz="900"/>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'Grafiki + dati'!$P$191:$Q$227</c:f>
              <c:multiLvlStrCache>
                <c:ptCount val="37"/>
                <c:lvl>
                  <c:pt idx="0">
                    <c:v>Visi respondenti</c:v>
                  </c:pt>
                  <c:pt idx="2">
                    <c:v>Būvniecība un būvmateriālu ražošana</c:v>
                  </c:pt>
                  <c:pt idx="3">
                    <c:v>IKT</c:v>
                  </c:pt>
                  <c:pt idx="4">
                    <c:v>Kokrūpniecība</c:v>
                  </c:pt>
                  <c:pt idx="5">
                    <c:v>Pārtikas rūpniecība</c:v>
                  </c:pt>
                  <c:pt idx="6">
                    <c:v>Mašīnbūve un metālapstrāde</c:v>
                  </c:pt>
                  <c:pt idx="7">
                    <c:v>Transports un loģistika**</c:v>
                  </c:pt>
                  <c:pt idx="8">
                    <c:v>Apģērba un tekstila rūpniecība</c:v>
                  </c:pt>
                  <c:pt idx="9">
                    <c:v>Elektronika un elektrotehnika**</c:v>
                  </c:pt>
                  <c:pt idx="10">
                    <c:v>Kultūras un radošās nozares</c:v>
                  </c:pt>
                  <c:pt idx="11">
                    <c:v>Ķīmija un farmācija**</c:v>
                  </c:pt>
                  <c:pt idx="12">
                    <c:v>Cita joma</c:v>
                  </c:pt>
                  <c:pt idx="14">
                    <c:v>1-9 darbinieki</c:v>
                  </c:pt>
                  <c:pt idx="15">
                    <c:v>10-49 darbinieki</c:v>
                  </c:pt>
                  <c:pt idx="16">
                    <c:v>50-249 darbinieki</c:v>
                  </c:pt>
                  <c:pt idx="17">
                    <c:v>250 un vairāk darbinieku**</c:v>
                  </c:pt>
                  <c:pt idx="19">
                    <c:v>1. kvintile (zemākais eksporta apjoms)</c:v>
                  </c:pt>
                  <c:pt idx="20">
                    <c:v>2. kvintile</c:v>
                  </c:pt>
                  <c:pt idx="21">
                    <c:v>3. kvintile</c:v>
                  </c:pt>
                  <c:pt idx="22">
                    <c:v>4. kvintile</c:v>
                  </c:pt>
                  <c:pt idx="23">
                    <c:v>5. kvintile (augstākais eksporta apjoms)</c:v>
                  </c:pt>
                  <c:pt idx="25">
                    <c:v>1. kvintile (zemākais apgrozījums)</c:v>
                  </c:pt>
                  <c:pt idx="26">
                    <c:v>2. kvintile</c:v>
                  </c:pt>
                  <c:pt idx="27">
                    <c:v>3. kvintile</c:v>
                  </c:pt>
                  <c:pt idx="28">
                    <c:v>4. kvintile</c:v>
                  </c:pt>
                  <c:pt idx="29">
                    <c:v>5. kvintile (augstākais apgrozījums)</c:v>
                  </c:pt>
                  <c:pt idx="31">
                    <c:v> Rīga</c:v>
                  </c:pt>
                  <c:pt idx="32">
                    <c:v> Pierīga</c:v>
                  </c:pt>
                  <c:pt idx="33">
                    <c:v> Vidzeme</c:v>
                  </c:pt>
                  <c:pt idx="34">
                    <c:v> Kurzeme</c:v>
                  </c:pt>
                  <c:pt idx="35">
                    <c:v> Zemgale</c:v>
                  </c:pt>
                  <c:pt idx="36">
                    <c:v> Latgale**</c:v>
                  </c:pt>
                </c:lvl>
                <c:lvl>
                  <c:pt idx="1">
                    <c:v> </c:v>
                  </c:pt>
                  <c:pt idx="2">
                    <c:v>Darbības joma</c:v>
                  </c:pt>
                  <c:pt idx="13">
                    <c:v> </c:v>
                  </c:pt>
                  <c:pt idx="14">
                    <c:v> </c:v>
                  </c:pt>
                  <c:pt idx="18">
                    <c:v> </c:v>
                  </c:pt>
                  <c:pt idx="19">
                    <c:v>Eksporta apjoms 2022. gadā</c:v>
                  </c:pt>
                  <c:pt idx="24">
                    <c:v> </c:v>
                  </c:pt>
                  <c:pt idx="25">
                    <c:v> </c:v>
                  </c:pt>
                  <c:pt idx="30">
                    <c:v> </c:v>
                  </c:pt>
                  <c:pt idx="31">
                    <c:v>Reģions</c:v>
                  </c:pt>
                </c:lvl>
              </c:multiLvlStrCache>
            </c:multiLvlStrRef>
          </c:cat>
          <c:val>
            <c:numRef>
              <c:f>'Grafiki + dati'!$S$191:$S$227</c:f>
              <c:numCache>
                <c:formatCode>General</c:formatCode>
                <c:ptCount val="37"/>
                <c:pt idx="0" formatCode="0">
                  <c:v>32.1</c:v>
                </c:pt>
                <c:pt idx="2" formatCode="0">
                  <c:v>30.9</c:v>
                </c:pt>
                <c:pt idx="3" formatCode="0">
                  <c:v>43.5</c:v>
                </c:pt>
                <c:pt idx="4" formatCode="0">
                  <c:v>27.8</c:v>
                </c:pt>
                <c:pt idx="5" formatCode="0">
                  <c:v>16.7</c:v>
                </c:pt>
                <c:pt idx="6" formatCode="0">
                  <c:v>27.3</c:v>
                </c:pt>
                <c:pt idx="7" formatCode="0">
                  <c:v>33.299999999999997</c:v>
                </c:pt>
                <c:pt idx="8" formatCode="0">
                  <c:v>27.7</c:v>
                </c:pt>
                <c:pt idx="9" formatCode="0">
                  <c:v>43.8</c:v>
                </c:pt>
                <c:pt idx="10" formatCode="0">
                  <c:v>30.4</c:v>
                </c:pt>
                <c:pt idx="11" formatCode="0">
                  <c:v>39.299999999999997</c:v>
                </c:pt>
                <c:pt idx="12" formatCode="0">
                  <c:v>34.6</c:v>
                </c:pt>
                <c:pt idx="14" formatCode="0">
                  <c:v>30.6</c:v>
                </c:pt>
                <c:pt idx="15" formatCode="0">
                  <c:v>34.5</c:v>
                </c:pt>
                <c:pt idx="16" formatCode="0">
                  <c:v>32.799999999999997</c:v>
                </c:pt>
                <c:pt idx="19" formatCode="0">
                  <c:v>33.9</c:v>
                </c:pt>
                <c:pt idx="20" formatCode="0">
                  <c:v>34.5</c:v>
                </c:pt>
                <c:pt idx="21" formatCode="0">
                  <c:v>34.799999999999997</c:v>
                </c:pt>
                <c:pt idx="22" formatCode="0">
                  <c:v>28.6</c:v>
                </c:pt>
                <c:pt idx="23" formatCode="0">
                  <c:v>26.3</c:v>
                </c:pt>
                <c:pt idx="25" formatCode="0">
                  <c:v>25</c:v>
                </c:pt>
                <c:pt idx="26" formatCode="0">
                  <c:v>37.799999999999997</c:v>
                </c:pt>
                <c:pt idx="27" formatCode="0">
                  <c:v>35.700000000000003</c:v>
                </c:pt>
                <c:pt idx="28" formatCode="0">
                  <c:v>31.5</c:v>
                </c:pt>
                <c:pt idx="29" formatCode="0">
                  <c:v>30.1</c:v>
                </c:pt>
                <c:pt idx="31" formatCode="0">
                  <c:v>33.700000000000003</c:v>
                </c:pt>
                <c:pt idx="32" formatCode="0">
                  <c:v>28</c:v>
                </c:pt>
                <c:pt idx="33" formatCode="0">
                  <c:v>26.5</c:v>
                </c:pt>
                <c:pt idx="34" formatCode="0">
                  <c:v>36.1</c:v>
                </c:pt>
                <c:pt idx="35" formatCode="0">
                  <c:v>31.4</c:v>
                </c:pt>
                <c:pt idx="36" formatCode="0">
                  <c:v>35.700000000000003</c:v>
                </c:pt>
              </c:numCache>
            </c:numRef>
          </c:val>
          <c:extLst>
            <c:ext xmlns:c16="http://schemas.microsoft.com/office/drawing/2014/chart" uri="{C3380CC4-5D6E-409C-BE32-E72D297353CC}">
              <c16:uniqueId val="{00000002-8037-4380-A04B-93AD63D87751}"/>
            </c:ext>
          </c:extLst>
        </c:ser>
        <c:ser>
          <c:idx val="4"/>
          <c:order val="2"/>
          <c:tx>
            <c:strRef>
              <c:f>'Grafiki + dati'!$V$190</c:f>
              <c:strCache>
                <c:ptCount val="1"/>
                <c:pt idx="0">
                  <c:v>Grūti pateikt</c:v>
                </c:pt>
              </c:strCache>
            </c:strRef>
          </c:tx>
          <c:spPr>
            <a:solidFill>
              <a:sysClr val="window" lastClr="FFFFFF">
                <a:lumMod val="75000"/>
              </a:sysClr>
            </a:solidFill>
          </c:spPr>
          <c:invertIfNegative val="0"/>
          <c:dLbls>
            <c:spPr>
              <a:noFill/>
              <a:ln>
                <a:noFill/>
              </a:ln>
              <a:effectLst/>
            </c:spPr>
            <c:txPr>
              <a:bodyPr wrap="square" lIns="38100" tIns="19050" rIns="38100" bIns="19050" anchor="ctr">
                <a:spAutoFit/>
              </a:bodyPr>
              <a:lstStyle/>
              <a:p>
                <a:pPr>
                  <a:defRPr sz="900"/>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'Grafiki + dati'!$P$191:$Q$227</c:f>
              <c:multiLvlStrCache>
                <c:ptCount val="37"/>
                <c:lvl>
                  <c:pt idx="0">
                    <c:v>Visi respondenti</c:v>
                  </c:pt>
                  <c:pt idx="2">
                    <c:v>Būvniecība un būvmateriālu ražošana</c:v>
                  </c:pt>
                  <c:pt idx="3">
                    <c:v>IKT</c:v>
                  </c:pt>
                  <c:pt idx="4">
                    <c:v>Kokrūpniecība</c:v>
                  </c:pt>
                  <c:pt idx="5">
                    <c:v>Pārtikas rūpniecība</c:v>
                  </c:pt>
                  <c:pt idx="6">
                    <c:v>Mašīnbūve un metālapstrāde</c:v>
                  </c:pt>
                  <c:pt idx="7">
                    <c:v>Transports un loģistika**</c:v>
                  </c:pt>
                  <c:pt idx="8">
                    <c:v>Apģērba un tekstila rūpniecība</c:v>
                  </c:pt>
                  <c:pt idx="9">
                    <c:v>Elektronika un elektrotehnika**</c:v>
                  </c:pt>
                  <c:pt idx="10">
                    <c:v>Kultūras un radošās nozares</c:v>
                  </c:pt>
                  <c:pt idx="11">
                    <c:v>Ķīmija un farmācija**</c:v>
                  </c:pt>
                  <c:pt idx="12">
                    <c:v>Cita joma</c:v>
                  </c:pt>
                  <c:pt idx="14">
                    <c:v>1-9 darbinieki</c:v>
                  </c:pt>
                  <c:pt idx="15">
                    <c:v>10-49 darbinieki</c:v>
                  </c:pt>
                  <c:pt idx="16">
                    <c:v>50-249 darbinieki</c:v>
                  </c:pt>
                  <c:pt idx="17">
                    <c:v>250 un vairāk darbinieku**</c:v>
                  </c:pt>
                  <c:pt idx="19">
                    <c:v>1. kvintile (zemākais eksporta apjoms)</c:v>
                  </c:pt>
                  <c:pt idx="20">
                    <c:v>2. kvintile</c:v>
                  </c:pt>
                  <c:pt idx="21">
                    <c:v>3. kvintile</c:v>
                  </c:pt>
                  <c:pt idx="22">
                    <c:v>4. kvintile</c:v>
                  </c:pt>
                  <c:pt idx="23">
                    <c:v>5. kvintile (augstākais eksporta apjoms)</c:v>
                  </c:pt>
                  <c:pt idx="25">
                    <c:v>1. kvintile (zemākais apgrozījums)</c:v>
                  </c:pt>
                  <c:pt idx="26">
                    <c:v>2. kvintile</c:v>
                  </c:pt>
                  <c:pt idx="27">
                    <c:v>3. kvintile</c:v>
                  </c:pt>
                  <c:pt idx="28">
                    <c:v>4. kvintile</c:v>
                  </c:pt>
                  <c:pt idx="29">
                    <c:v>5. kvintile (augstākais apgrozījums)</c:v>
                  </c:pt>
                  <c:pt idx="31">
                    <c:v> Rīga</c:v>
                  </c:pt>
                  <c:pt idx="32">
                    <c:v> Pierīga</c:v>
                  </c:pt>
                  <c:pt idx="33">
                    <c:v> Vidzeme</c:v>
                  </c:pt>
                  <c:pt idx="34">
                    <c:v> Kurzeme</c:v>
                  </c:pt>
                  <c:pt idx="35">
                    <c:v> Zemgale</c:v>
                  </c:pt>
                  <c:pt idx="36">
                    <c:v> Latgale**</c:v>
                  </c:pt>
                </c:lvl>
                <c:lvl>
                  <c:pt idx="1">
                    <c:v> </c:v>
                  </c:pt>
                  <c:pt idx="2">
                    <c:v>Darbības joma</c:v>
                  </c:pt>
                  <c:pt idx="13">
                    <c:v> </c:v>
                  </c:pt>
                  <c:pt idx="14">
                    <c:v> </c:v>
                  </c:pt>
                  <c:pt idx="18">
                    <c:v> </c:v>
                  </c:pt>
                  <c:pt idx="19">
                    <c:v>Eksporta apjoms 2022. gadā</c:v>
                  </c:pt>
                  <c:pt idx="24">
                    <c:v> </c:v>
                  </c:pt>
                  <c:pt idx="25">
                    <c:v> </c:v>
                  </c:pt>
                  <c:pt idx="30">
                    <c:v> </c:v>
                  </c:pt>
                  <c:pt idx="31">
                    <c:v>Reģions</c:v>
                  </c:pt>
                </c:lvl>
              </c:multiLvlStrCache>
            </c:multiLvlStrRef>
          </c:cat>
          <c:val>
            <c:numRef>
              <c:f>'Grafiki + dati'!$V$191:$V$227</c:f>
              <c:numCache>
                <c:formatCode>General</c:formatCode>
                <c:ptCount val="37"/>
                <c:pt idx="0" formatCode="0">
                  <c:v>9.6999999999999993</c:v>
                </c:pt>
                <c:pt idx="2" formatCode="0">
                  <c:v>11.8</c:v>
                </c:pt>
                <c:pt idx="3" formatCode="0">
                  <c:v>5.4</c:v>
                </c:pt>
                <c:pt idx="4" formatCode="0">
                  <c:v>11.1</c:v>
                </c:pt>
                <c:pt idx="5" formatCode="0">
                  <c:v>11.5</c:v>
                </c:pt>
                <c:pt idx="6" formatCode="0">
                  <c:v>13.6</c:v>
                </c:pt>
                <c:pt idx="7" formatCode="0">
                  <c:v>3.7</c:v>
                </c:pt>
                <c:pt idx="8" formatCode="0">
                  <c:v>14.9</c:v>
                </c:pt>
                <c:pt idx="9" formatCode="0">
                  <c:v>6.3</c:v>
                </c:pt>
                <c:pt idx="10" formatCode="0">
                  <c:v>13</c:v>
                </c:pt>
                <c:pt idx="11" formatCode="0">
                  <c:v>10.7</c:v>
                </c:pt>
                <c:pt idx="12" formatCode="0">
                  <c:v>7.9</c:v>
                </c:pt>
                <c:pt idx="14" formatCode="0">
                  <c:v>9.5</c:v>
                </c:pt>
                <c:pt idx="15" formatCode="0">
                  <c:v>8.8000000000000007</c:v>
                </c:pt>
                <c:pt idx="16" formatCode="0">
                  <c:v>11.7</c:v>
                </c:pt>
                <c:pt idx="17" formatCode="0">
                  <c:v>25</c:v>
                </c:pt>
                <c:pt idx="19" formatCode="0">
                  <c:v>12.7</c:v>
                </c:pt>
                <c:pt idx="20" formatCode="0">
                  <c:v>7.8</c:v>
                </c:pt>
                <c:pt idx="21" formatCode="0">
                  <c:v>5.2</c:v>
                </c:pt>
                <c:pt idx="22" formatCode="0">
                  <c:v>11.8</c:v>
                </c:pt>
                <c:pt idx="23" formatCode="0">
                  <c:v>12.3</c:v>
                </c:pt>
                <c:pt idx="25" formatCode="0">
                  <c:v>15.8</c:v>
                </c:pt>
                <c:pt idx="26" formatCode="0">
                  <c:v>7.1</c:v>
                </c:pt>
                <c:pt idx="27" formatCode="0">
                  <c:v>6.2</c:v>
                </c:pt>
                <c:pt idx="28" formatCode="0">
                  <c:v>7.9</c:v>
                </c:pt>
                <c:pt idx="29" formatCode="0">
                  <c:v>12.2</c:v>
                </c:pt>
                <c:pt idx="31" formatCode="0">
                  <c:v>9.4</c:v>
                </c:pt>
                <c:pt idx="32" formatCode="0">
                  <c:v>12.7</c:v>
                </c:pt>
                <c:pt idx="33" formatCode="0">
                  <c:v>4.0999999999999996</c:v>
                </c:pt>
                <c:pt idx="34" formatCode="0">
                  <c:v>8.1999999999999993</c:v>
                </c:pt>
                <c:pt idx="35" formatCode="0">
                  <c:v>9.8000000000000007</c:v>
                </c:pt>
                <c:pt idx="36" formatCode="0">
                  <c:v>10.7</c:v>
                </c:pt>
              </c:numCache>
            </c:numRef>
          </c:val>
          <c:extLst>
            <c:ext xmlns:c16="http://schemas.microsoft.com/office/drawing/2014/chart" uri="{C3380CC4-5D6E-409C-BE32-E72D297353CC}">
              <c16:uniqueId val="{00000003-8037-4380-A04B-93AD63D87751}"/>
            </c:ext>
          </c:extLst>
        </c:ser>
        <c:ser>
          <c:idx val="1"/>
          <c:order val="3"/>
          <c:tx>
            <c:strRef>
              <c:f>'Grafiki + dati'!$T$190</c:f>
              <c:strCache>
                <c:ptCount val="1"/>
                <c:pt idx="0">
                  <c:v>Drīzāk nav nozīmīga</c:v>
                </c:pt>
              </c:strCache>
            </c:strRef>
          </c:tx>
          <c:spPr>
            <a:solidFill>
              <a:srgbClr val="F29C9C"/>
            </a:solidFill>
            <a:ln w="25400">
              <a:noFill/>
            </a:ln>
          </c:spPr>
          <c:invertIfNegative val="0"/>
          <c:dLbls>
            <c:spPr>
              <a:noFill/>
              <a:ln w="25400">
                <a:noFill/>
              </a:ln>
            </c:spPr>
            <c:txPr>
              <a:bodyPr wrap="square" lIns="38100" tIns="19050" rIns="38100" bIns="19050" anchor="ctr">
                <a:spAutoFit/>
              </a:bodyPr>
              <a:lstStyle/>
              <a:p>
                <a:pPr>
                  <a:defRPr sz="900" b="0" i="0" u="none" strike="noStrike" baseline="0">
                    <a:solidFill>
                      <a:schemeClr val="tx1"/>
                    </a:solidFill>
                    <a:latin typeface="Arial"/>
                    <a:ea typeface="Arial"/>
                    <a:cs typeface="Arial"/>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'Grafiki + dati'!$P$191:$Q$227</c:f>
              <c:multiLvlStrCache>
                <c:ptCount val="37"/>
                <c:lvl>
                  <c:pt idx="0">
                    <c:v>Visi respondenti</c:v>
                  </c:pt>
                  <c:pt idx="2">
                    <c:v>Būvniecība un būvmateriālu ražošana</c:v>
                  </c:pt>
                  <c:pt idx="3">
                    <c:v>IKT</c:v>
                  </c:pt>
                  <c:pt idx="4">
                    <c:v>Kokrūpniecība</c:v>
                  </c:pt>
                  <c:pt idx="5">
                    <c:v>Pārtikas rūpniecība</c:v>
                  </c:pt>
                  <c:pt idx="6">
                    <c:v>Mašīnbūve un metālapstrāde</c:v>
                  </c:pt>
                  <c:pt idx="7">
                    <c:v>Transports un loģistika**</c:v>
                  </c:pt>
                  <c:pt idx="8">
                    <c:v>Apģērba un tekstila rūpniecība</c:v>
                  </c:pt>
                  <c:pt idx="9">
                    <c:v>Elektronika un elektrotehnika**</c:v>
                  </c:pt>
                  <c:pt idx="10">
                    <c:v>Kultūras un radošās nozares</c:v>
                  </c:pt>
                  <c:pt idx="11">
                    <c:v>Ķīmija un farmācija**</c:v>
                  </c:pt>
                  <c:pt idx="12">
                    <c:v>Cita joma</c:v>
                  </c:pt>
                  <c:pt idx="14">
                    <c:v>1-9 darbinieki</c:v>
                  </c:pt>
                  <c:pt idx="15">
                    <c:v>10-49 darbinieki</c:v>
                  </c:pt>
                  <c:pt idx="16">
                    <c:v>50-249 darbinieki</c:v>
                  </c:pt>
                  <c:pt idx="17">
                    <c:v>250 un vairāk darbinieku**</c:v>
                  </c:pt>
                  <c:pt idx="19">
                    <c:v>1. kvintile (zemākais eksporta apjoms)</c:v>
                  </c:pt>
                  <c:pt idx="20">
                    <c:v>2. kvintile</c:v>
                  </c:pt>
                  <c:pt idx="21">
                    <c:v>3. kvintile</c:v>
                  </c:pt>
                  <c:pt idx="22">
                    <c:v>4. kvintile</c:v>
                  </c:pt>
                  <c:pt idx="23">
                    <c:v>5. kvintile (augstākais eksporta apjoms)</c:v>
                  </c:pt>
                  <c:pt idx="25">
                    <c:v>1. kvintile (zemākais apgrozījums)</c:v>
                  </c:pt>
                  <c:pt idx="26">
                    <c:v>2. kvintile</c:v>
                  </c:pt>
                  <c:pt idx="27">
                    <c:v>3. kvintile</c:v>
                  </c:pt>
                  <c:pt idx="28">
                    <c:v>4. kvintile</c:v>
                  </c:pt>
                  <c:pt idx="29">
                    <c:v>5. kvintile (augstākais apgrozījums)</c:v>
                  </c:pt>
                  <c:pt idx="31">
                    <c:v> Rīga</c:v>
                  </c:pt>
                  <c:pt idx="32">
                    <c:v> Pierīga</c:v>
                  </c:pt>
                  <c:pt idx="33">
                    <c:v> Vidzeme</c:v>
                  </c:pt>
                  <c:pt idx="34">
                    <c:v> Kurzeme</c:v>
                  </c:pt>
                  <c:pt idx="35">
                    <c:v> Zemgale</c:v>
                  </c:pt>
                  <c:pt idx="36">
                    <c:v> Latgale**</c:v>
                  </c:pt>
                </c:lvl>
                <c:lvl>
                  <c:pt idx="1">
                    <c:v> </c:v>
                  </c:pt>
                  <c:pt idx="2">
                    <c:v>Darbības joma</c:v>
                  </c:pt>
                  <c:pt idx="13">
                    <c:v> </c:v>
                  </c:pt>
                  <c:pt idx="14">
                    <c:v> </c:v>
                  </c:pt>
                  <c:pt idx="18">
                    <c:v> </c:v>
                  </c:pt>
                  <c:pt idx="19">
                    <c:v>Eksporta apjoms 2022. gadā</c:v>
                  </c:pt>
                  <c:pt idx="24">
                    <c:v> </c:v>
                  </c:pt>
                  <c:pt idx="25">
                    <c:v> </c:v>
                  </c:pt>
                  <c:pt idx="30">
                    <c:v> </c:v>
                  </c:pt>
                  <c:pt idx="31">
                    <c:v>Reģions</c:v>
                  </c:pt>
                </c:lvl>
              </c:multiLvlStrCache>
            </c:multiLvlStrRef>
          </c:cat>
          <c:val>
            <c:numRef>
              <c:f>'Grafiki + dati'!$T$191:$T$227</c:f>
              <c:numCache>
                <c:formatCode>General</c:formatCode>
                <c:ptCount val="37"/>
                <c:pt idx="0" formatCode="0">
                  <c:v>26.3</c:v>
                </c:pt>
                <c:pt idx="2" formatCode="0">
                  <c:v>25</c:v>
                </c:pt>
                <c:pt idx="3" formatCode="0">
                  <c:v>18.5</c:v>
                </c:pt>
                <c:pt idx="4" formatCode="0">
                  <c:v>37</c:v>
                </c:pt>
                <c:pt idx="5" formatCode="0">
                  <c:v>42.3</c:v>
                </c:pt>
                <c:pt idx="6" formatCode="0">
                  <c:v>33.299999999999997</c:v>
                </c:pt>
                <c:pt idx="7" formatCode="0">
                  <c:v>25.9</c:v>
                </c:pt>
                <c:pt idx="8" formatCode="0">
                  <c:v>14.9</c:v>
                </c:pt>
                <c:pt idx="9" formatCode="0">
                  <c:v>21.9</c:v>
                </c:pt>
                <c:pt idx="10" formatCode="0">
                  <c:v>23.9</c:v>
                </c:pt>
                <c:pt idx="11" formatCode="0">
                  <c:v>25</c:v>
                </c:pt>
                <c:pt idx="12" formatCode="0">
                  <c:v>23</c:v>
                </c:pt>
                <c:pt idx="14" formatCode="0">
                  <c:v>23.4</c:v>
                </c:pt>
                <c:pt idx="15" formatCode="0">
                  <c:v>31.1</c:v>
                </c:pt>
                <c:pt idx="16" formatCode="0">
                  <c:v>25.8</c:v>
                </c:pt>
                <c:pt idx="17" formatCode="0">
                  <c:v>25</c:v>
                </c:pt>
                <c:pt idx="19" formatCode="0">
                  <c:v>25.4</c:v>
                </c:pt>
                <c:pt idx="20" formatCode="0">
                  <c:v>23.3</c:v>
                </c:pt>
                <c:pt idx="21" formatCode="0">
                  <c:v>28.7</c:v>
                </c:pt>
                <c:pt idx="22" formatCode="0">
                  <c:v>28.6</c:v>
                </c:pt>
                <c:pt idx="23" formatCode="0">
                  <c:v>31.6</c:v>
                </c:pt>
                <c:pt idx="25" formatCode="0">
                  <c:v>21.7</c:v>
                </c:pt>
                <c:pt idx="26" formatCode="0">
                  <c:v>19.7</c:v>
                </c:pt>
                <c:pt idx="27" formatCode="0">
                  <c:v>25.6</c:v>
                </c:pt>
                <c:pt idx="28" formatCode="0">
                  <c:v>34.6</c:v>
                </c:pt>
                <c:pt idx="29" formatCode="0">
                  <c:v>30.1</c:v>
                </c:pt>
                <c:pt idx="31" formatCode="0">
                  <c:v>24.8</c:v>
                </c:pt>
                <c:pt idx="32" formatCode="0">
                  <c:v>29.3</c:v>
                </c:pt>
                <c:pt idx="33" formatCode="0">
                  <c:v>32.700000000000003</c:v>
                </c:pt>
                <c:pt idx="34" formatCode="0">
                  <c:v>23</c:v>
                </c:pt>
                <c:pt idx="35" formatCode="0">
                  <c:v>31.4</c:v>
                </c:pt>
                <c:pt idx="36" formatCode="0">
                  <c:v>17.899999999999999</c:v>
                </c:pt>
              </c:numCache>
            </c:numRef>
          </c:val>
          <c:extLst>
            <c:ext xmlns:c16="http://schemas.microsoft.com/office/drawing/2014/chart" uri="{C3380CC4-5D6E-409C-BE32-E72D297353CC}">
              <c16:uniqueId val="{00000004-8037-4380-A04B-93AD63D87751}"/>
            </c:ext>
          </c:extLst>
        </c:ser>
        <c:ser>
          <c:idx val="2"/>
          <c:order val="4"/>
          <c:tx>
            <c:strRef>
              <c:f>'Grafiki + dati'!$U$190</c:f>
              <c:strCache>
                <c:ptCount val="1"/>
                <c:pt idx="0">
                  <c:v>Nemaz nav nozīmīga</c:v>
                </c:pt>
              </c:strCache>
            </c:strRef>
          </c:tx>
          <c:spPr>
            <a:solidFill>
              <a:srgbClr val="A21616"/>
            </a:solidFill>
          </c:spPr>
          <c:invertIfNegative val="0"/>
          <c:dLbls>
            <c:spPr>
              <a:noFill/>
              <a:ln>
                <a:noFill/>
              </a:ln>
              <a:effectLst/>
            </c:spPr>
            <c:txPr>
              <a:bodyPr wrap="square" lIns="38100" tIns="19050" rIns="38100" bIns="19050" anchor="ctr">
                <a:spAutoFit/>
              </a:bodyPr>
              <a:lstStyle/>
              <a:p>
                <a:pPr>
                  <a:defRPr sz="900">
                    <a:solidFill>
                      <a:schemeClr val="bg1"/>
                    </a:solidFill>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'Grafiki + dati'!$P$191:$Q$227</c:f>
              <c:multiLvlStrCache>
                <c:ptCount val="37"/>
                <c:lvl>
                  <c:pt idx="0">
                    <c:v>Visi respondenti</c:v>
                  </c:pt>
                  <c:pt idx="2">
                    <c:v>Būvniecība un būvmateriālu ražošana</c:v>
                  </c:pt>
                  <c:pt idx="3">
                    <c:v>IKT</c:v>
                  </c:pt>
                  <c:pt idx="4">
                    <c:v>Kokrūpniecība</c:v>
                  </c:pt>
                  <c:pt idx="5">
                    <c:v>Pārtikas rūpniecība</c:v>
                  </c:pt>
                  <c:pt idx="6">
                    <c:v>Mašīnbūve un metālapstrāde</c:v>
                  </c:pt>
                  <c:pt idx="7">
                    <c:v>Transports un loģistika**</c:v>
                  </c:pt>
                  <c:pt idx="8">
                    <c:v>Apģērba un tekstila rūpniecība</c:v>
                  </c:pt>
                  <c:pt idx="9">
                    <c:v>Elektronika un elektrotehnika**</c:v>
                  </c:pt>
                  <c:pt idx="10">
                    <c:v>Kultūras un radošās nozares</c:v>
                  </c:pt>
                  <c:pt idx="11">
                    <c:v>Ķīmija un farmācija**</c:v>
                  </c:pt>
                  <c:pt idx="12">
                    <c:v>Cita joma</c:v>
                  </c:pt>
                  <c:pt idx="14">
                    <c:v>1-9 darbinieki</c:v>
                  </c:pt>
                  <c:pt idx="15">
                    <c:v>10-49 darbinieki</c:v>
                  </c:pt>
                  <c:pt idx="16">
                    <c:v>50-249 darbinieki</c:v>
                  </c:pt>
                  <c:pt idx="17">
                    <c:v>250 un vairāk darbinieku**</c:v>
                  </c:pt>
                  <c:pt idx="19">
                    <c:v>1. kvintile (zemākais eksporta apjoms)</c:v>
                  </c:pt>
                  <c:pt idx="20">
                    <c:v>2. kvintile</c:v>
                  </c:pt>
                  <c:pt idx="21">
                    <c:v>3. kvintile</c:v>
                  </c:pt>
                  <c:pt idx="22">
                    <c:v>4. kvintile</c:v>
                  </c:pt>
                  <c:pt idx="23">
                    <c:v>5. kvintile (augstākais eksporta apjoms)</c:v>
                  </c:pt>
                  <c:pt idx="25">
                    <c:v>1. kvintile (zemākais apgrozījums)</c:v>
                  </c:pt>
                  <c:pt idx="26">
                    <c:v>2. kvintile</c:v>
                  </c:pt>
                  <c:pt idx="27">
                    <c:v>3. kvintile</c:v>
                  </c:pt>
                  <c:pt idx="28">
                    <c:v>4. kvintile</c:v>
                  </c:pt>
                  <c:pt idx="29">
                    <c:v>5. kvintile (augstākais apgrozījums)</c:v>
                  </c:pt>
                  <c:pt idx="31">
                    <c:v> Rīga</c:v>
                  </c:pt>
                  <c:pt idx="32">
                    <c:v> Pierīga</c:v>
                  </c:pt>
                  <c:pt idx="33">
                    <c:v> Vidzeme</c:v>
                  </c:pt>
                  <c:pt idx="34">
                    <c:v> Kurzeme</c:v>
                  </c:pt>
                  <c:pt idx="35">
                    <c:v> Zemgale</c:v>
                  </c:pt>
                  <c:pt idx="36">
                    <c:v> Latgale**</c:v>
                  </c:pt>
                </c:lvl>
                <c:lvl>
                  <c:pt idx="1">
                    <c:v> </c:v>
                  </c:pt>
                  <c:pt idx="2">
                    <c:v>Darbības joma</c:v>
                  </c:pt>
                  <c:pt idx="13">
                    <c:v> </c:v>
                  </c:pt>
                  <c:pt idx="14">
                    <c:v> </c:v>
                  </c:pt>
                  <c:pt idx="18">
                    <c:v> </c:v>
                  </c:pt>
                  <c:pt idx="19">
                    <c:v>Eksporta apjoms 2022. gadā</c:v>
                  </c:pt>
                  <c:pt idx="24">
                    <c:v> </c:v>
                  </c:pt>
                  <c:pt idx="25">
                    <c:v> </c:v>
                  </c:pt>
                  <c:pt idx="30">
                    <c:v> </c:v>
                  </c:pt>
                  <c:pt idx="31">
                    <c:v>Reģions</c:v>
                  </c:pt>
                </c:lvl>
              </c:multiLvlStrCache>
            </c:multiLvlStrRef>
          </c:cat>
          <c:val>
            <c:numRef>
              <c:f>'Grafiki + dati'!$U$191:$U$227</c:f>
              <c:numCache>
                <c:formatCode>General</c:formatCode>
                <c:ptCount val="37"/>
                <c:pt idx="0" formatCode="0">
                  <c:v>12.8</c:v>
                </c:pt>
                <c:pt idx="2" formatCode="0">
                  <c:v>14.7</c:v>
                </c:pt>
                <c:pt idx="3" formatCode="0">
                  <c:v>8.6999999999999993</c:v>
                </c:pt>
                <c:pt idx="4" formatCode="0">
                  <c:v>14.8</c:v>
                </c:pt>
                <c:pt idx="5" formatCode="0">
                  <c:v>11.5</c:v>
                </c:pt>
                <c:pt idx="6" formatCode="0">
                  <c:v>10.6</c:v>
                </c:pt>
                <c:pt idx="7" formatCode="0">
                  <c:v>22.2</c:v>
                </c:pt>
                <c:pt idx="8" formatCode="0">
                  <c:v>6.4</c:v>
                </c:pt>
                <c:pt idx="9" formatCode="0">
                  <c:v>9.4</c:v>
                </c:pt>
                <c:pt idx="10" formatCode="0">
                  <c:v>15.2</c:v>
                </c:pt>
                <c:pt idx="11" formatCode="0">
                  <c:v>21.4</c:v>
                </c:pt>
                <c:pt idx="12" formatCode="0">
                  <c:v>13.6</c:v>
                </c:pt>
                <c:pt idx="14" formatCode="0">
                  <c:v>14.2</c:v>
                </c:pt>
                <c:pt idx="15" formatCode="0">
                  <c:v>10.1</c:v>
                </c:pt>
                <c:pt idx="16" formatCode="0">
                  <c:v>14.1</c:v>
                </c:pt>
                <c:pt idx="19" formatCode="0">
                  <c:v>10.199999999999999</c:v>
                </c:pt>
                <c:pt idx="20" formatCode="0">
                  <c:v>12.9</c:v>
                </c:pt>
                <c:pt idx="21" formatCode="0">
                  <c:v>13.9</c:v>
                </c:pt>
                <c:pt idx="22" formatCode="0">
                  <c:v>14.3</c:v>
                </c:pt>
                <c:pt idx="23" formatCode="0">
                  <c:v>15.8</c:v>
                </c:pt>
                <c:pt idx="25" formatCode="0">
                  <c:v>14.2</c:v>
                </c:pt>
                <c:pt idx="26" formatCode="0">
                  <c:v>14.2</c:v>
                </c:pt>
                <c:pt idx="27" formatCode="0">
                  <c:v>16.3</c:v>
                </c:pt>
                <c:pt idx="28" formatCode="0">
                  <c:v>10.199999999999999</c:v>
                </c:pt>
                <c:pt idx="29" formatCode="0">
                  <c:v>15.4</c:v>
                </c:pt>
                <c:pt idx="31" formatCode="0">
                  <c:v>11.5</c:v>
                </c:pt>
                <c:pt idx="32" formatCode="0">
                  <c:v>15.9</c:v>
                </c:pt>
                <c:pt idx="33" formatCode="0">
                  <c:v>18.399999999999999</c:v>
                </c:pt>
                <c:pt idx="34" formatCode="0">
                  <c:v>8.1999999999999993</c:v>
                </c:pt>
                <c:pt idx="35" formatCode="0">
                  <c:v>13.7</c:v>
                </c:pt>
                <c:pt idx="36" formatCode="0">
                  <c:v>10.7</c:v>
                </c:pt>
              </c:numCache>
            </c:numRef>
          </c:val>
          <c:extLst>
            <c:ext xmlns:c16="http://schemas.microsoft.com/office/drawing/2014/chart" uri="{C3380CC4-5D6E-409C-BE32-E72D297353CC}">
              <c16:uniqueId val="{00000005-8037-4380-A04B-93AD63D87751}"/>
            </c:ext>
          </c:extLst>
        </c:ser>
        <c:dLbls>
          <c:showLegendKey val="0"/>
          <c:showVal val="0"/>
          <c:showCatName val="0"/>
          <c:showSerName val="0"/>
          <c:showPercent val="0"/>
          <c:showBubbleSize val="0"/>
        </c:dLbls>
        <c:gapWidth val="30"/>
        <c:overlap val="100"/>
        <c:axId val="590045472"/>
        <c:axId val="1"/>
      </c:barChart>
      <c:catAx>
        <c:axId val="590045472"/>
        <c:scaling>
          <c:orientation val="maxMin"/>
        </c:scaling>
        <c:delete val="0"/>
        <c:axPos val="l"/>
        <c:numFmt formatCode="General" sourceLinked="1"/>
        <c:majorTickMark val="none"/>
        <c:minorTickMark val="none"/>
        <c:tickLblPos val="nextTo"/>
        <c:spPr>
          <a:ln w="3175">
            <a:solidFill>
              <a:srgbClr val="000000"/>
            </a:solidFill>
            <a:prstDash val="solid"/>
          </a:ln>
        </c:spPr>
        <c:txPr>
          <a:bodyPr rot="0" vert="horz"/>
          <a:lstStyle/>
          <a:p>
            <a:pPr>
              <a:defRPr sz="900" b="0" i="0" u="none" strike="noStrike" baseline="0">
                <a:solidFill>
                  <a:srgbClr val="000000"/>
                </a:solidFill>
                <a:latin typeface="Arial"/>
                <a:ea typeface="Arial"/>
                <a:cs typeface="Arial"/>
              </a:defRPr>
            </a:pPr>
            <a:endParaRPr lang="lv-LV"/>
          </a:p>
        </c:txPr>
        <c:crossAx val="1"/>
        <c:crosses val="autoZero"/>
        <c:auto val="1"/>
        <c:lblAlgn val="ctr"/>
        <c:lblOffset val="100"/>
        <c:tickLblSkip val="1"/>
        <c:tickMarkSkip val="1"/>
        <c:noMultiLvlLbl val="0"/>
      </c:catAx>
      <c:valAx>
        <c:axId val="1"/>
        <c:scaling>
          <c:orientation val="minMax"/>
          <c:max val="100"/>
        </c:scaling>
        <c:delete val="0"/>
        <c:axPos val="b"/>
        <c:title>
          <c:tx>
            <c:rich>
              <a:bodyPr/>
              <a:lstStyle/>
              <a:p>
                <a:pPr>
                  <a:defRPr sz="800" b="0" i="0" u="none" strike="noStrike" baseline="0">
                    <a:solidFill>
                      <a:srgbClr val="000000"/>
                    </a:solidFill>
                    <a:latin typeface="Arial"/>
                    <a:ea typeface="Arial"/>
                    <a:cs typeface="Arial"/>
                  </a:defRPr>
                </a:pPr>
                <a:r>
                  <a:rPr lang="lv-LV"/>
                  <a:t>%</a:t>
                </a:r>
              </a:p>
            </c:rich>
          </c:tx>
          <c:layout>
            <c:manualLayout>
              <c:xMode val="edge"/>
              <c:yMode val="edge"/>
              <c:x val="0.89941688109019369"/>
              <c:y val="0.93382262274018868"/>
            </c:manualLayout>
          </c:layout>
          <c:overlay val="0"/>
          <c:spPr>
            <a:solidFill>
              <a:srgbClr val="FFFFFF"/>
            </a:solidFill>
            <a:ln w="3175">
              <a:solidFill>
                <a:srgbClr val="000000"/>
              </a:solidFill>
              <a:prstDash val="solid"/>
            </a:ln>
            <a:effectLst>
              <a:outerShdw dist="35921" dir="2700000" algn="br">
                <a:srgbClr val="000000"/>
              </a:outerShdw>
            </a:effectLst>
          </c:spPr>
        </c:title>
        <c:numFmt formatCode="0" sourceLinked="0"/>
        <c:majorTickMark val="out"/>
        <c:minorTickMark val="none"/>
        <c:tickLblPos val="nextTo"/>
        <c:spPr>
          <a:ln w="3175">
            <a:solidFill>
              <a:srgbClr val="000000"/>
            </a:solidFill>
            <a:prstDash val="solid"/>
          </a:ln>
        </c:spPr>
        <c:txPr>
          <a:bodyPr rot="0" vert="horz"/>
          <a:lstStyle/>
          <a:p>
            <a:pPr>
              <a:defRPr sz="900" b="0" i="0" u="none" strike="noStrike" baseline="0">
                <a:solidFill>
                  <a:srgbClr val="000000"/>
                </a:solidFill>
                <a:latin typeface="Arial"/>
                <a:ea typeface="Arial"/>
                <a:cs typeface="Arial"/>
              </a:defRPr>
            </a:pPr>
            <a:endParaRPr lang="lv-LV"/>
          </a:p>
        </c:txPr>
        <c:crossAx val="590045472"/>
        <c:crosses val="max"/>
        <c:crossBetween val="between"/>
        <c:majorUnit val="20"/>
      </c:valAx>
      <c:spPr>
        <a:noFill/>
        <a:ln w="25400">
          <a:noFill/>
        </a:ln>
      </c:spPr>
    </c:plotArea>
    <c:legend>
      <c:legendPos val="t"/>
      <c:layout>
        <c:manualLayout>
          <c:xMode val="edge"/>
          <c:yMode val="edge"/>
          <c:x val="0.29118689520727609"/>
          <c:y val="7.5096773088364585E-2"/>
          <c:w val="0.68863158549162451"/>
          <c:h val="3.5681269707058427E-2"/>
        </c:manualLayout>
      </c:layout>
      <c:overlay val="0"/>
      <c:spPr>
        <a:solidFill>
          <a:srgbClr val="FFFFFF"/>
        </a:solidFill>
        <a:ln w="3175">
          <a:solidFill>
            <a:srgbClr val="969696"/>
          </a:solidFill>
          <a:prstDash val="solid"/>
        </a:ln>
      </c:spPr>
      <c:txPr>
        <a:bodyPr/>
        <a:lstStyle/>
        <a:p>
          <a:pPr>
            <a:defRPr sz="900" b="0" i="0" u="none" strike="noStrike" baseline="0">
              <a:solidFill>
                <a:srgbClr val="000000"/>
              </a:solidFill>
              <a:latin typeface="Arial" panose="020B0604020202020204" pitchFamily="34" charset="0"/>
              <a:ea typeface="Arial Narrow"/>
              <a:cs typeface="Arial" panose="020B0604020202020204" pitchFamily="34" charset="0"/>
            </a:defRPr>
          </a:pPr>
          <a:endParaRPr lang="lv-LV"/>
        </a:p>
      </c:txPr>
    </c:legend>
    <c:plotVisOnly val="1"/>
    <c:dispBlanksAs val="gap"/>
    <c:showDLblsOverMax val="0"/>
  </c:chart>
  <c:spPr>
    <a:noFill/>
    <a:ln w="6350">
      <a:noFill/>
    </a:ln>
  </c:spPr>
  <c:txPr>
    <a:bodyPr/>
    <a:lstStyle/>
    <a:p>
      <a:pPr>
        <a:defRPr sz="950" b="0" i="0" u="none" strike="noStrike" baseline="0">
          <a:solidFill>
            <a:srgbClr val="000000"/>
          </a:solidFill>
          <a:latin typeface="Arial"/>
          <a:ea typeface="Arial"/>
          <a:cs typeface="Arial"/>
        </a:defRPr>
      </a:pPr>
      <a:endParaRPr lang="lv-LV"/>
    </a:p>
  </c:txPr>
  <c:externalData r:id="rId2">
    <c:autoUpdate val="0"/>
  </c:externalData>
  <c:userShapes r:id="rId3"/>
</c:chartSpace>
</file>

<file path=ppt/charts/chart3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5616570083347575"/>
          <c:y val="0.10357859067584695"/>
          <c:w val="0.68256046235703638"/>
          <c:h val="0.89093911833846839"/>
        </c:manualLayout>
      </c:layout>
      <c:barChart>
        <c:barDir val="bar"/>
        <c:grouping val="clustered"/>
        <c:varyColors val="0"/>
        <c:ser>
          <c:idx val="0"/>
          <c:order val="0"/>
          <c:spPr>
            <a:solidFill>
              <a:srgbClr val="00B0F0"/>
            </a:solidFill>
            <a:ln w="25400">
              <a:noFill/>
            </a:ln>
          </c:spPr>
          <c:invertIfNegative val="0"/>
          <c:dPt>
            <c:idx val="2"/>
            <c:invertIfNegative val="0"/>
            <c:bubble3D val="0"/>
            <c:extLst>
              <c:ext xmlns:c16="http://schemas.microsoft.com/office/drawing/2014/chart" uri="{C3380CC4-5D6E-409C-BE32-E72D297353CC}">
                <c16:uniqueId val="{00000000-4256-4F62-A166-B762CAB09B12}"/>
              </c:ext>
            </c:extLst>
          </c:dPt>
          <c:dPt>
            <c:idx val="3"/>
            <c:invertIfNegative val="0"/>
            <c:bubble3D val="0"/>
            <c:extLst>
              <c:ext xmlns:c16="http://schemas.microsoft.com/office/drawing/2014/chart" uri="{C3380CC4-5D6E-409C-BE32-E72D297353CC}">
                <c16:uniqueId val="{00000001-4256-4F62-A166-B762CAB09B12}"/>
              </c:ext>
            </c:extLst>
          </c:dPt>
          <c:dPt>
            <c:idx val="4"/>
            <c:invertIfNegative val="0"/>
            <c:bubble3D val="0"/>
            <c:spPr>
              <a:solidFill>
                <a:srgbClr val="FF6B5B"/>
              </a:solidFill>
              <a:ln w="25400">
                <a:noFill/>
              </a:ln>
            </c:spPr>
            <c:extLst>
              <c:ext xmlns:c16="http://schemas.microsoft.com/office/drawing/2014/chart" uri="{C3380CC4-5D6E-409C-BE32-E72D297353CC}">
                <c16:uniqueId val="{00000003-4256-4F62-A166-B762CAB09B12}"/>
              </c:ext>
            </c:extLst>
          </c:dPt>
          <c:dPt>
            <c:idx val="5"/>
            <c:invertIfNegative val="0"/>
            <c:bubble3D val="0"/>
            <c:spPr>
              <a:solidFill>
                <a:srgbClr val="FF6B5B"/>
              </a:solidFill>
              <a:ln w="25400">
                <a:noFill/>
              </a:ln>
            </c:spPr>
            <c:extLst>
              <c:ext xmlns:c16="http://schemas.microsoft.com/office/drawing/2014/chart" uri="{C3380CC4-5D6E-409C-BE32-E72D297353CC}">
                <c16:uniqueId val="{00000005-4256-4F62-A166-B762CAB09B12}"/>
              </c:ext>
            </c:extLst>
          </c:dPt>
          <c:dPt>
            <c:idx val="6"/>
            <c:invertIfNegative val="0"/>
            <c:bubble3D val="0"/>
            <c:extLst>
              <c:ext xmlns:c16="http://schemas.microsoft.com/office/drawing/2014/chart" uri="{C3380CC4-5D6E-409C-BE32-E72D297353CC}">
                <c16:uniqueId val="{00000006-4256-4F62-A166-B762CAB09B12}"/>
              </c:ext>
            </c:extLst>
          </c:dPt>
          <c:dPt>
            <c:idx val="7"/>
            <c:invertIfNegative val="0"/>
            <c:bubble3D val="0"/>
            <c:spPr>
              <a:solidFill>
                <a:srgbClr val="FF6B5B"/>
              </a:solidFill>
              <a:ln w="25400">
                <a:noFill/>
              </a:ln>
            </c:spPr>
            <c:extLst>
              <c:ext xmlns:c16="http://schemas.microsoft.com/office/drawing/2014/chart" uri="{C3380CC4-5D6E-409C-BE32-E72D297353CC}">
                <c16:uniqueId val="{00000008-4256-4F62-A166-B762CAB09B12}"/>
              </c:ext>
            </c:extLst>
          </c:dPt>
          <c:dPt>
            <c:idx val="8"/>
            <c:invertIfNegative val="0"/>
            <c:bubble3D val="0"/>
            <c:extLst>
              <c:ext xmlns:c16="http://schemas.microsoft.com/office/drawing/2014/chart" uri="{C3380CC4-5D6E-409C-BE32-E72D297353CC}">
                <c16:uniqueId val="{00000009-4256-4F62-A166-B762CAB09B12}"/>
              </c:ext>
            </c:extLst>
          </c:dPt>
          <c:dPt>
            <c:idx val="9"/>
            <c:invertIfNegative val="0"/>
            <c:bubble3D val="0"/>
            <c:extLst>
              <c:ext xmlns:c16="http://schemas.microsoft.com/office/drawing/2014/chart" uri="{C3380CC4-5D6E-409C-BE32-E72D297353CC}">
                <c16:uniqueId val="{0000000A-4256-4F62-A166-B762CAB09B12}"/>
              </c:ext>
            </c:extLst>
          </c:dPt>
          <c:dPt>
            <c:idx val="10"/>
            <c:invertIfNegative val="0"/>
            <c:bubble3D val="0"/>
            <c:extLst>
              <c:ext xmlns:c16="http://schemas.microsoft.com/office/drawing/2014/chart" uri="{C3380CC4-5D6E-409C-BE32-E72D297353CC}">
                <c16:uniqueId val="{0000000B-4256-4F62-A166-B762CAB09B12}"/>
              </c:ext>
            </c:extLst>
          </c:dPt>
          <c:dPt>
            <c:idx val="11"/>
            <c:invertIfNegative val="0"/>
            <c:bubble3D val="0"/>
            <c:spPr>
              <a:solidFill>
                <a:srgbClr val="FF6B5B"/>
              </a:solidFill>
              <a:ln w="25400">
                <a:noFill/>
              </a:ln>
            </c:spPr>
            <c:extLst>
              <c:ext xmlns:c16="http://schemas.microsoft.com/office/drawing/2014/chart" uri="{C3380CC4-5D6E-409C-BE32-E72D297353CC}">
                <c16:uniqueId val="{0000000D-4256-4F62-A166-B762CAB09B12}"/>
              </c:ext>
            </c:extLst>
          </c:dPt>
          <c:dPt>
            <c:idx val="14"/>
            <c:invertIfNegative val="0"/>
            <c:bubble3D val="0"/>
            <c:extLst>
              <c:ext xmlns:c16="http://schemas.microsoft.com/office/drawing/2014/chart" uri="{C3380CC4-5D6E-409C-BE32-E72D297353CC}">
                <c16:uniqueId val="{0000000E-4256-4F62-A166-B762CAB09B12}"/>
              </c:ext>
            </c:extLst>
          </c:dPt>
          <c:dPt>
            <c:idx val="15"/>
            <c:invertIfNegative val="0"/>
            <c:bubble3D val="0"/>
            <c:extLst>
              <c:ext xmlns:c16="http://schemas.microsoft.com/office/drawing/2014/chart" uri="{C3380CC4-5D6E-409C-BE32-E72D297353CC}">
                <c16:uniqueId val="{0000000F-4256-4F62-A166-B762CAB09B12}"/>
              </c:ext>
            </c:extLst>
          </c:dPt>
          <c:dPt>
            <c:idx val="16"/>
            <c:invertIfNegative val="0"/>
            <c:bubble3D val="0"/>
            <c:extLst>
              <c:ext xmlns:c16="http://schemas.microsoft.com/office/drawing/2014/chart" uri="{C3380CC4-5D6E-409C-BE32-E72D297353CC}">
                <c16:uniqueId val="{00000010-4256-4F62-A166-B762CAB09B12}"/>
              </c:ext>
            </c:extLst>
          </c:dPt>
          <c:dPt>
            <c:idx val="19"/>
            <c:invertIfNegative val="0"/>
            <c:bubble3D val="0"/>
            <c:extLst>
              <c:ext xmlns:c16="http://schemas.microsoft.com/office/drawing/2014/chart" uri="{C3380CC4-5D6E-409C-BE32-E72D297353CC}">
                <c16:uniqueId val="{00000011-4256-4F62-A166-B762CAB09B12}"/>
              </c:ext>
            </c:extLst>
          </c:dPt>
          <c:dPt>
            <c:idx val="21"/>
            <c:invertIfNegative val="0"/>
            <c:bubble3D val="0"/>
            <c:extLst>
              <c:ext xmlns:c16="http://schemas.microsoft.com/office/drawing/2014/chart" uri="{C3380CC4-5D6E-409C-BE32-E72D297353CC}">
                <c16:uniqueId val="{00000012-4256-4F62-A166-B762CAB09B12}"/>
              </c:ext>
            </c:extLst>
          </c:dPt>
          <c:dPt>
            <c:idx val="22"/>
            <c:invertIfNegative val="0"/>
            <c:bubble3D val="0"/>
            <c:extLst>
              <c:ext xmlns:c16="http://schemas.microsoft.com/office/drawing/2014/chart" uri="{C3380CC4-5D6E-409C-BE32-E72D297353CC}">
                <c16:uniqueId val="{00000013-4256-4F62-A166-B762CAB09B12}"/>
              </c:ext>
            </c:extLst>
          </c:dPt>
          <c:dPt>
            <c:idx val="23"/>
            <c:invertIfNegative val="0"/>
            <c:bubble3D val="0"/>
            <c:spPr>
              <a:solidFill>
                <a:srgbClr val="FF6B5B"/>
              </a:solidFill>
              <a:ln w="25400">
                <a:noFill/>
              </a:ln>
            </c:spPr>
            <c:extLst>
              <c:ext xmlns:c16="http://schemas.microsoft.com/office/drawing/2014/chart" uri="{C3380CC4-5D6E-409C-BE32-E72D297353CC}">
                <c16:uniqueId val="{00000015-4256-4F62-A166-B762CAB09B12}"/>
              </c:ext>
            </c:extLst>
          </c:dPt>
          <c:dPt>
            <c:idx val="24"/>
            <c:invertIfNegative val="0"/>
            <c:bubble3D val="0"/>
            <c:extLst>
              <c:ext xmlns:c16="http://schemas.microsoft.com/office/drawing/2014/chart" uri="{C3380CC4-5D6E-409C-BE32-E72D297353CC}">
                <c16:uniqueId val="{00000016-4256-4F62-A166-B762CAB09B12}"/>
              </c:ext>
            </c:extLst>
          </c:dPt>
          <c:dPt>
            <c:idx val="26"/>
            <c:invertIfNegative val="0"/>
            <c:bubble3D val="0"/>
            <c:extLst>
              <c:ext xmlns:c16="http://schemas.microsoft.com/office/drawing/2014/chart" uri="{C3380CC4-5D6E-409C-BE32-E72D297353CC}">
                <c16:uniqueId val="{00000017-4256-4F62-A166-B762CAB09B12}"/>
              </c:ext>
            </c:extLst>
          </c:dPt>
          <c:dPt>
            <c:idx val="27"/>
            <c:invertIfNegative val="0"/>
            <c:bubble3D val="0"/>
            <c:extLst>
              <c:ext xmlns:c16="http://schemas.microsoft.com/office/drawing/2014/chart" uri="{C3380CC4-5D6E-409C-BE32-E72D297353CC}">
                <c16:uniqueId val="{00000018-4256-4F62-A166-B762CAB09B12}"/>
              </c:ext>
            </c:extLst>
          </c:dPt>
          <c:dPt>
            <c:idx val="29"/>
            <c:invertIfNegative val="0"/>
            <c:bubble3D val="0"/>
            <c:spPr>
              <a:solidFill>
                <a:srgbClr val="FF6B5B"/>
              </a:solidFill>
              <a:ln w="25400">
                <a:noFill/>
              </a:ln>
            </c:spPr>
            <c:extLst>
              <c:ext xmlns:c16="http://schemas.microsoft.com/office/drawing/2014/chart" uri="{C3380CC4-5D6E-409C-BE32-E72D297353CC}">
                <c16:uniqueId val="{0000001A-4256-4F62-A166-B762CAB09B12}"/>
              </c:ext>
            </c:extLst>
          </c:dPt>
          <c:dPt>
            <c:idx val="30"/>
            <c:invertIfNegative val="0"/>
            <c:bubble3D val="0"/>
            <c:extLst>
              <c:ext xmlns:c16="http://schemas.microsoft.com/office/drawing/2014/chart" uri="{C3380CC4-5D6E-409C-BE32-E72D297353CC}">
                <c16:uniqueId val="{0000001B-4256-4F62-A166-B762CAB09B12}"/>
              </c:ext>
            </c:extLst>
          </c:dPt>
          <c:dPt>
            <c:idx val="31"/>
            <c:invertIfNegative val="0"/>
            <c:bubble3D val="0"/>
            <c:extLst>
              <c:ext xmlns:c16="http://schemas.microsoft.com/office/drawing/2014/chart" uri="{C3380CC4-5D6E-409C-BE32-E72D297353CC}">
                <c16:uniqueId val="{0000001C-4256-4F62-A166-B762CAB09B12}"/>
              </c:ext>
            </c:extLst>
          </c:dPt>
          <c:dPt>
            <c:idx val="32"/>
            <c:invertIfNegative val="0"/>
            <c:bubble3D val="0"/>
            <c:spPr>
              <a:solidFill>
                <a:srgbClr val="FF6B5B"/>
              </a:solidFill>
              <a:ln w="25400">
                <a:noFill/>
              </a:ln>
            </c:spPr>
            <c:extLst>
              <c:ext xmlns:c16="http://schemas.microsoft.com/office/drawing/2014/chart" uri="{C3380CC4-5D6E-409C-BE32-E72D297353CC}">
                <c16:uniqueId val="{0000001E-4256-4F62-A166-B762CAB09B12}"/>
              </c:ext>
            </c:extLst>
          </c:dPt>
          <c:dPt>
            <c:idx val="33"/>
            <c:invertIfNegative val="0"/>
            <c:bubble3D val="0"/>
            <c:spPr>
              <a:solidFill>
                <a:srgbClr val="FF6B5B"/>
              </a:solidFill>
              <a:ln w="25400">
                <a:noFill/>
              </a:ln>
            </c:spPr>
            <c:extLst>
              <c:ext xmlns:c16="http://schemas.microsoft.com/office/drawing/2014/chart" uri="{C3380CC4-5D6E-409C-BE32-E72D297353CC}">
                <c16:uniqueId val="{00000020-4256-4F62-A166-B762CAB09B12}"/>
              </c:ext>
            </c:extLst>
          </c:dPt>
          <c:dPt>
            <c:idx val="35"/>
            <c:invertIfNegative val="0"/>
            <c:bubble3D val="0"/>
            <c:extLst>
              <c:ext xmlns:c16="http://schemas.microsoft.com/office/drawing/2014/chart" uri="{C3380CC4-5D6E-409C-BE32-E72D297353CC}">
                <c16:uniqueId val="{00000021-4256-4F62-A166-B762CAB09B12}"/>
              </c:ext>
            </c:extLst>
          </c:dPt>
          <c:dPt>
            <c:idx val="36"/>
            <c:invertIfNegative val="0"/>
            <c:bubble3D val="0"/>
            <c:extLst>
              <c:ext xmlns:c16="http://schemas.microsoft.com/office/drawing/2014/chart" uri="{C3380CC4-5D6E-409C-BE32-E72D297353CC}">
                <c16:uniqueId val="{00000022-4256-4F62-A166-B762CAB09B12}"/>
              </c:ext>
            </c:extLst>
          </c:dPt>
          <c:dPt>
            <c:idx val="37"/>
            <c:invertIfNegative val="0"/>
            <c:bubble3D val="0"/>
            <c:extLst>
              <c:ext xmlns:c16="http://schemas.microsoft.com/office/drawing/2014/chart" uri="{C3380CC4-5D6E-409C-BE32-E72D297353CC}">
                <c16:uniqueId val="{00000023-4256-4F62-A166-B762CAB09B12}"/>
              </c:ext>
            </c:extLst>
          </c:dPt>
          <c:dPt>
            <c:idx val="38"/>
            <c:invertIfNegative val="0"/>
            <c:bubble3D val="0"/>
            <c:extLst>
              <c:ext xmlns:c16="http://schemas.microsoft.com/office/drawing/2014/chart" uri="{C3380CC4-5D6E-409C-BE32-E72D297353CC}">
                <c16:uniqueId val="{00000024-4256-4F62-A166-B762CAB09B12}"/>
              </c:ext>
            </c:extLst>
          </c:dPt>
          <c:dPt>
            <c:idx val="40"/>
            <c:invertIfNegative val="0"/>
            <c:bubble3D val="0"/>
            <c:extLst>
              <c:ext xmlns:c16="http://schemas.microsoft.com/office/drawing/2014/chart" uri="{C3380CC4-5D6E-409C-BE32-E72D297353CC}">
                <c16:uniqueId val="{00000025-4256-4F62-A166-B762CAB09B12}"/>
              </c:ext>
            </c:extLst>
          </c:dPt>
          <c:dPt>
            <c:idx val="41"/>
            <c:invertIfNegative val="0"/>
            <c:bubble3D val="0"/>
            <c:extLst>
              <c:ext xmlns:c16="http://schemas.microsoft.com/office/drawing/2014/chart" uri="{C3380CC4-5D6E-409C-BE32-E72D297353CC}">
                <c16:uniqueId val="{00000026-4256-4F62-A166-B762CAB09B12}"/>
              </c:ext>
            </c:extLst>
          </c:dPt>
          <c:dPt>
            <c:idx val="42"/>
            <c:invertIfNegative val="0"/>
            <c:bubble3D val="0"/>
            <c:extLst>
              <c:ext xmlns:c16="http://schemas.microsoft.com/office/drawing/2014/chart" uri="{C3380CC4-5D6E-409C-BE32-E72D297353CC}">
                <c16:uniqueId val="{00000027-4256-4F62-A166-B762CAB09B12}"/>
              </c:ext>
            </c:extLst>
          </c:dPt>
          <c:dPt>
            <c:idx val="43"/>
            <c:invertIfNegative val="0"/>
            <c:bubble3D val="0"/>
            <c:extLst>
              <c:ext xmlns:c16="http://schemas.microsoft.com/office/drawing/2014/chart" uri="{C3380CC4-5D6E-409C-BE32-E72D297353CC}">
                <c16:uniqueId val="{00000028-4256-4F62-A166-B762CAB09B12}"/>
              </c:ext>
            </c:extLst>
          </c:dPt>
          <c:dLbls>
            <c:spPr>
              <a:noFill/>
              <a:ln w="25400">
                <a:noFill/>
              </a:ln>
            </c:spPr>
            <c:txPr>
              <a:bodyPr wrap="none" lIns="38100" tIns="19050" rIns="38100" bIns="19050" anchor="ctr">
                <a:spAutoFit/>
              </a:bodyPr>
              <a:lstStyle/>
              <a:p>
                <a:pPr>
                  <a:defRPr sz="900" b="1" i="0" u="none" strike="noStrike" baseline="0">
                    <a:solidFill>
                      <a:srgbClr val="000000"/>
                    </a:solidFill>
                    <a:latin typeface="Arial"/>
                    <a:ea typeface="Arial"/>
                    <a:cs typeface="Arial"/>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0"/>
              </c:ext>
            </c:extLst>
          </c:dLbls>
          <c:val>
            <c:numRef>
              <c:f>'Grafiki + dati'!$X$191:$X$227</c:f>
              <c:numCache>
                <c:formatCode>General</c:formatCode>
                <c:ptCount val="37"/>
                <c:pt idx="0" formatCode="0">
                  <c:v>9.2000000000000064</c:v>
                </c:pt>
                <c:pt idx="2" formatCode="0">
                  <c:v>5.8499999999999979</c:v>
                </c:pt>
                <c:pt idx="3" formatCode="0">
                  <c:v>27.7</c:v>
                </c:pt>
                <c:pt idx="4" formatCode="0">
                  <c:v>-10.099999999999998</c:v>
                </c:pt>
                <c:pt idx="5" formatCode="0">
                  <c:v>-6.3999999999999986</c:v>
                </c:pt>
                <c:pt idx="6" formatCode="0">
                  <c:v>1.6000000000000032</c:v>
                </c:pt>
                <c:pt idx="7" formatCode="0">
                  <c:v>-3.6999999999999993</c:v>
                </c:pt>
                <c:pt idx="8" formatCode="0">
                  <c:v>36.200000000000003</c:v>
                </c:pt>
                <c:pt idx="9" formatCode="0">
                  <c:v>20.350000000000001</c:v>
                </c:pt>
                <c:pt idx="10" formatCode="0">
                  <c:v>5.4499999999999957</c:v>
                </c:pt>
                <c:pt idx="11" formatCode="0">
                  <c:v>-10.649999999999999</c:v>
                </c:pt>
                <c:pt idx="12" formatCode="0">
                  <c:v>13.100000000000003</c:v>
                </c:pt>
                <c:pt idx="14" formatCode="0">
                  <c:v>11.700000000000003</c:v>
                </c:pt>
                <c:pt idx="15" formatCode="0">
                  <c:v>7.1</c:v>
                </c:pt>
                <c:pt idx="16" formatCode="0">
                  <c:v>5.0000000000000018</c:v>
                </c:pt>
                <c:pt idx="17" formatCode="0">
                  <c:v>37.5</c:v>
                </c:pt>
                <c:pt idx="19" formatCode="0">
                  <c:v>11.850000000000001</c:v>
                </c:pt>
                <c:pt idx="20" formatCode="0">
                  <c:v>14.300000000000002</c:v>
                </c:pt>
                <c:pt idx="21" formatCode="0">
                  <c:v>6.5499999999999954</c:v>
                </c:pt>
                <c:pt idx="22" formatCode="0">
                  <c:v>2.5</c:v>
                </c:pt>
                <c:pt idx="23" formatCode="0">
                  <c:v>-4.4500000000000028</c:v>
                </c:pt>
                <c:pt idx="25" formatCode="0">
                  <c:v>10.749999999999996</c:v>
                </c:pt>
                <c:pt idx="26" formatCode="0">
                  <c:v>16.150000000000002</c:v>
                </c:pt>
                <c:pt idx="27" formatCode="0">
                  <c:v>5.0500000000000043</c:v>
                </c:pt>
                <c:pt idx="28" formatCode="0">
                  <c:v>3.9499999999999993</c:v>
                </c:pt>
                <c:pt idx="29" formatCode="0">
                  <c:v>-3.2000000000000011</c:v>
                </c:pt>
                <c:pt idx="31" formatCode="0">
                  <c:v>13.550000000000004</c:v>
                </c:pt>
                <c:pt idx="32" formatCode="0">
                  <c:v>-2.5500000000000007</c:v>
                </c:pt>
                <c:pt idx="33" formatCode="0">
                  <c:v>-3.1000000000000014</c:v>
                </c:pt>
                <c:pt idx="34" formatCode="0">
                  <c:v>22.950000000000006</c:v>
                </c:pt>
                <c:pt idx="35" formatCode="0">
                  <c:v>0</c:v>
                </c:pt>
                <c:pt idx="36" formatCode="0">
                  <c:v>23.200000000000006</c:v>
                </c:pt>
              </c:numCache>
            </c:numRef>
          </c:val>
          <c:extLst>
            <c:ext xmlns:c16="http://schemas.microsoft.com/office/drawing/2014/chart" uri="{C3380CC4-5D6E-409C-BE32-E72D297353CC}">
              <c16:uniqueId val="{00000029-4256-4F62-A166-B762CAB09B12}"/>
            </c:ext>
          </c:extLst>
        </c:ser>
        <c:dLbls>
          <c:showLegendKey val="0"/>
          <c:showVal val="0"/>
          <c:showCatName val="0"/>
          <c:showSerName val="0"/>
          <c:showPercent val="0"/>
          <c:showBubbleSize val="0"/>
        </c:dLbls>
        <c:gapWidth val="30"/>
        <c:axId val="590051048"/>
        <c:axId val="1"/>
      </c:barChart>
      <c:catAx>
        <c:axId val="590051048"/>
        <c:scaling>
          <c:orientation val="maxMin"/>
        </c:scaling>
        <c:delete val="0"/>
        <c:axPos val="l"/>
        <c:majorTickMark val="none"/>
        <c:minorTickMark val="none"/>
        <c:tickLblPos val="none"/>
        <c:spPr>
          <a:ln w="3175">
            <a:solidFill>
              <a:srgbClr val="000000"/>
            </a:solidFill>
            <a:prstDash val="solid"/>
          </a:ln>
        </c:spPr>
        <c:crossAx val="1"/>
        <c:crosses val="autoZero"/>
        <c:auto val="1"/>
        <c:lblAlgn val="ctr"/>
        <c:lblOffset val="100"/>
        <c:tickLblSkip val="1"/>
        <c:tickMarkSkip val="1"/>
        <c:noMultiLvlLbl val="0"/>
      </c:catAx>
      <c:valAx>
        <c:axId val="1"/>
        <c:scaling>
          <c:orientation val="minMax"/>
          <c:max val="40"/>
          <c:min val="-15"/>
        </c:scaling>
        <c:delete val="1"/>
        <c:axPos val="b"/>
        <c:numFmt formatCode="0" sourceLinked="0"/>
        <c:majorTickMark val="out"/>
        <c:minorTickMark val="none"/>
        <c:tickLblPos val="nextTo"/>
        <c:crossAx val="590051048"/>
        <c:crosses val="max"/>
        <c:crossBetween val="between"/>
        <c:majorUnit val="10"/>
      </c:valAx>
      <c:spPr>
        <a:noFill/>
        <a:ln w="25400">
          <a:noFill/>
        </a:ln>
      </c:spPr>
    </c:plotArea>
    <c:plotVisOnly val="1"/>
    <c:dispBlanksAs val="gap"/>
    <c:showDLblsOverMax val="0"/>
  </c:chart>
  <c:spPr>
    <a:noFill/>
    <a:ln w="6350">
      <a:noFill/>
    </a:ln>
  </c:spPr>
  <c:txPr>
    <a:bodyPr/>
    <a:lstStyle/>
    <a:p>
      <a:pPr>
        <a:defRPr sz="900" b="0" i="0" u="none" strike="noStrike" baseline="0">
          <a:solidFill>
            <a:srgbClr val="000000"/>
          </a:solidFill>
          <a:latin typeface="Arial"/>
          <a:ea typeface="Arial"/>
          <a:cs typeface="Arial"/>
        </a:defRPr>
      </a:pPr>
      <a:endParaRPr lang="lv-LV"/>
    </a:p>
  </c:txPr>
  <c:externalData r:id="rId2">
    <c:autoUpdate val="0"/>
  </c:externalData>
  <c:userShapes r:id="rId3"/>
</c:chartSpace>
</file>

<file path=ppt/charts/chart3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27829754795353689"/>
          <c:y val="0.12248362381827142"/>
          <c:w val="0.69488994456207431"/>
          <c:h val="0.81178816255208563"/>
        </c:manualLayout>
      </c:layout>
      <c:barChart>
        <c:barDir val="bar"/>
        <c:grouping val="stacked"/>
        <c:varyColors val="0"/>
        <c:ser>
          <c:idx val="0"/>
          <c:order val="0"/>
          <c:tx>
            <c:strRef>
              <c:f>'Grafiki + dati'!$R$148</c:f>
              <c:strCache>
                <c:ptCount val="1"/>
                <c:pt idx="0">
                  <c:v>Ļoti nozīmīga</c:v>
                </c:pt>
              </c:strCache>
            </c:strRef>
          </c:tx>
          <c:spPr>
            <a:solidFill>
              <a:srgbClr val="307594"/>
            </a:solidFill>
            <a:ln w="25400">
              <a:noFill/>
            </a:ln>
          </c:spPr>
          <c:invertIfNegative val="0"/>
          <c:dLbls>
            <c:spPr>
              <a:noFill/>
              <a:ln>
                <a:noFill/>
              </a:ln>
              <a:effectLst/>
            </c:spPr>
            <c:txPr>
              <a:bodyPr wrap="square" lIns="38100" tIns="19050" rIns="38100" bIns="19050" anchor="ctr">
                <a:spAutoFit/>
              </a:bodyPr>
              <a:lstStyle/>
              <a:p>
                <a:pPr>
                  <a:defRPr sz="900" b="0">
                    <a:solidFill>
                      <a:schemeClr val="bg1"/>
                    </a:solidFill>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'Grafiki + dati'!$P$149:$Q$185</c:f>
              <c:multiLvlStrCache>
                <c:ptCount val="37"/>
                <c:lvl>
                  <c:pt idx="0">
                    <c:v>Visi respondenti</c:v>
                  </c:pt>
                  <c:pt idx="2">
                    <c:v>Būvniecība un būvmateriālu ražošana</c:v>
                  </c:pt>
                  <c:pt idx="3">
                    <c:v>IKT</c:v>
                  </c:pt>
                  <c:pt idx="4">
                    <c:v>Kokrūpniecība</c:v>
                  </c:pt>
                  <c:pt idx="5">
                    <c:v>Pārtikas rūpniecība</c:v>
                  </c:pt>
                  <c:pt idx="6">
                    <c:v>Mašīnbūve un metālapstrāde</c:v>
                  </c:pt>
                  <c:pt idx="7">
                    <c:v>Transports un loģistika**</c:v>
                  </c:pt>
                  <c:pt idx="8">
                    <c:v>Apģērba un tekstila rūpniecība</c:v>
                  </c:pt>
                  <c:pt idx="9">
                    <c:v>Elektronika un elektrotehnika**</c:v>
                  </c:pt>
                  <c:pt idx="10">
                    <c:v>Kultūras un radošās nozares</c:v>
                  </c:pt>
                  <c:pt idx="11">
                    <c:v>Ķīmija un farmācija**</c:v>
                  </c:pt>
                  <c:pt idx="12">
                    <c:v>Cita joma</c:v>
                  </c:pt>
                  <c:pt idx="14">
                    <c:v>1-9 darbinieki</c:v>
                  </c:pt>
                  <c:pt idx="15">
                    <c:v>10-49 darbinieki</c:v>
                  </c:pt>
                  <c:pt idx="16">
                    <c:v>50-249 darbinieki</c:v>
                  </c:pt>
                  <c:pt idx="17">
                    <c:v>250 un vairāk darbinieku**</c:v>
                  </c:pt>
                  <c:pt idx="19">
                    <c:v>1. kvintile (zemākais eksporta apjoms)</c:v>
                  </c:pt>
                  <c:pt idx="20">
                    <c:v>2. kvintile</c:v>
                  </c:pt>
                  <c:pt idx="21">
                    <c:v>3. kvintile</c:v>
                  </c:pt>
                  <c:pt idx="22">
                    <c:v>4. kvintile</c:v>
                  </c:pt>
                  <c:pt idx="23">
                    <c:v>5. kvintile (augstākais eksporta apjoms)</c:v>
                  </c:pt>
                  <c:pt idx="25">
                    <c:v>1. kvintile (zemākais apgrozījums)</c:v>
                  </c:pt>
                  <c:pt idx="26">
                    <c:v>2. kvintile</c:v>
                  </c:pt>
                  <c:pt idx="27">
                    <c:v>3. kvintile</c:v>
                  </c:pt>
                  <c:pt idx="28">
                    <c:v>4. kvintile</c:v>
                  </c:pt>
                  <c:pt idx="29">
                    <c:v>5. kvintile (augstākais apgrozījums)</c:v>
                  </c:pt>
                  <c:pt idx="31">
                    <c:v> Rīga</c:v>
                  </c:pt>
                  <c:pt idx="32">
                    <c:v> Pierīga</c:v>
                  </c:pt>
                  <c:pt idx="33">
                    <c:v> Vidzeme</c:v>
                  </c:pt>
                  <c:pt idx="34">
                    <c:v> Kurzeme</c:v>
                  </c:pt>
                  <c:pt idx="35">
                    <c:v> Zemgale</c:v>
                  </c:pt>
                  <c:pt idx="36">
                    <c:v> Latgale**</c:v>
                  </c:pt>
                </c:lvl>
                <c:lvl>
                  <c:pt idx="1">
                    <c:v> </c:v>
                  </c:pt>
                  <c:pt idx="2">
                    <c:v>Darbības joma</c:v>
                  </c:pt>
                  <c:pt idx="13">
                    <c:v> </c:v>
                  </c:pt>
                  <c:pt idx="14">
                    <c:v> </c:v>
                  </c:pt>
                  <c:pt idx="18">
                    <c:v> </c:v>
                  </c:pt>
                  <c:pt idx="19">
                    <c:v>Eksporta apjoms 2022. gadā</c:v>
                  </c:pt>
                  <c:pt idx="24">
                    <c:v> </c:v>
                  </c:pt>
                  <c:pt idx="25">
                    <c:v> </c:v>
                  </c:pt>
                  <c:pt idx="30">
                    <c:v> </c:v>
                  </c:pt>
                  <c:pt idx="31">
                    <c:v>Reģions</c:v>
                  </c:pt>
                </c:lvl>
              </c:multiLvlStrCache>
            </c:multiLvlStrRef>
          </c:cat>
          <c:val>
            <c:numRef>
              <c:f>'Grafiki + dati'!$R$149:$R$185</c:f>
              <c:numCache>
                <c:formatCode>General</c:formatCode>
                <c:ptCount val="37"/>
                <c:pt idx="0" formatCode="0">
                  <c:v>15.9</c:v>
                </c:pt>
                <c:pt idx="2" formatCode="0">
                  <c:v>13.2</c:v>
                </c:pt>
                <c:pt idx="3" formatCode="0">
                  <c:v>19.600000000000001</c:v>
                </c:pt>
                <c:pt idx="4" formatCode="0">
                  <c:v>9.3000000000000007</c:v>
                </c:pt>
                <c:pt idx="5" formatCode="0">
                  <c:v>11.5</c:v>
                </c:pt>
                <c:pt idx="6" formatCode="0">
                  <c:v>19.7</c:v>
                </c:pt>
                <c:pt idx="7" formatCode="0">
                  <c:v>25.9</c:v>
                </c:pt>
                <c:pt idx="8" formatCode="0">
                  <c:v>12.8</c:v>
                </c:pt>
                <c:pt idx="9" formatCode="0">
                  <c:v>21.9</c:v>
                </c:pt>
                <c:pt idx="10" formatCode="0">
                  <c:v>28.3</c:v>
                </c:pt>
                <c:pt idx="11" formatCode="0">
                  <c:v>3.6</c:v>
                </c:pt>
                <c:pt idx="12" formatCode="0">
                  <c:v>14.7</c:v>
                </c:pt>
                <c:pt idx="14" formatCode="0">
                  <c:v>18.7</c:v>
                </c:pt>
                <c:pt idx="15" formatCode="0">
                  <c:v>13</c:v>
                </c:pt>
                <c:pt idx="16" formatCode="0">
                  <c:v>14.1</c:v>
                </c:pt>
                <c:pt idx="19" formatCode="0">
                  <c:v>15.3</c:v>
                </c:pt>
                <c:pt idx="20" formatCode="0">
                  <c:v>16.399999999999999</c:v>
                </c:pt>
                <c:pt idx="21" formatCode="0">
                  <c:v>17.399999999999999</c:v>
                </c:pt>
                <c:pt idx="22" formatCode="0">
                  <c:v>11.8</c:v>
                </c:pt>
                <c:pt idx="23" formatCode="0">
                  <c:v>7.9</c:v>
                </c:pt>
                <c:pt idx="25" formatCode="0">
                  <c:v>13.3</c:v>
                </c:pt>
                <c:pt idx="26" formatCode="0">
                  <c:v>18.100000000000001</c:v>
                </c:pt>
                <c:pt idx="27" formatCode="0">
                  <c:v>16.3</c:v>
                </c:pt>
                <c:pt idx="28" formatCode="0">
                  <c:v>12.6</c:v>
                </c:pt>
                <c:pt idx="29" formatCode="0">
                  <c:v>11.4</c:v>
                </c:pt>
                <c:pt idx="31" formatCode="0">
                  <c:v>18</c:v>
                </c:pt>
                <c:pt idx="32" formatCode="0">
                  <c:v>11.5</c:v>
                </c:pt>
                <c:pt idx="33" formatCode="0">
                  <c:v>14.3</c:v>
                </c:pt>
                <c:pt idx="34" formatCode="0">
                  <c:v>21.3</c:v>
                </c:pt>
                <c:pt idx="35" formatCode="0">
                  <c:v>7.8</c:v>
                </c:pt>
                <c:pt idx="36" formatCode="0">
                  <c:v>17.899999999999999</c:v>
                </c:pt>
              </c:numCache>
            </c:numRef>
          </c:val>
          <c:extLst>
            <c:ext xmlns:c16="http://schemas.microsoft.com/office/drawing/2014/chart" uri="{C3380CC4-5D6E-409C-BE32-E72D297353CC}">
              <c16:uniqueId val="{00000000-09DB-496A-B4C4-37A6C52C94A6}"/>
            </c:ext>
          </c:extLst>
        </c:ser>
        <c:ser>
          <c:idx val="3"/>
          <c:order val="1"/>
          <c:tx>
            <c:strRef>
              <c:f>'Grafiki + dati'!$S$148</c:f>
              <c:strCache>
                <c:ptCount val="1"/>
                <c:pt idx="0">
                  <c:v>Drīzāk nozīmīga</c:v>
                </c:pt>
              </c:strCache>
            </c:strRef>
          </c:tx>
          <c:spPr>
            <a:solidFill>
              <a:srgbClr val="BADAE8"/>
            </a:solidFill>
            <a:ln w="25400">
              <a:noFill/>
            </a:ln>
          </c:spPr>
          <c:invertIfNegative val="0"/>
          <c:dLbls>
            <c:dLbl>
              <c:idx val="12"/>
              <c:layout>
                <c:manualLayout>
                  <c:x val="8.938547486033465E-3"/>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09DB-496A-B4C4-37A6C52C94A6}"/>
                </c:ext>
              </c:extLst>
            </c:dLbl>
            <c:spPr>
              <a:noFill/>
              <a:ln>
                <a:noFill/>
              </a:ln>
              <a:effectLst/>
            </c:spPr>
            <c:txPr>
              <a:bodyPr wrap="square" lIns="38100" tIns="19050" rIns="38100" bIns="19050" anchor="ctr">
                <a:spAutoFit/>
              </a:bodyPr>
              <a:lstStyle/>
              <a:p>
                <a:pPr>
                  <a:defRPr sz="900"/>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'Grafiki + dati'!$P$149:$Q$185</c:f>
              <c:multiLvlStrCache>
                <c:ptCount val="37"/>
                <c:lvl>
                  <c:pt idx="0">
                    <c:v>Visi respondenti</c:v>
                  </c:pt>
                  <c:pt idx="2">
                    <c:v>Būvniecība un būvmateriālu ražošana</c:v>
                  </c:pt>
                  <c:pt idx="3">
                    <c:v>IKT</c:v>
                  </c:pt>
                  <c:pt idx="4">
                    <c:v>Kokrūpniecība</c:v>
                  </c:pt>
                  <c:pt idx="5">
                    <c:v>Pārtikas rūpniecība</c:v>
                  </c:pt>
                  <c:pt idx="6">
                    <c:v>Mašīnbūve un metālapstrāde</c:v>
                  </c:pt>
                  <c:pt idx="7">
                    <c:v>Transports un loģistika**</c:v>
                  </c:pt>
                  <c:pt idx="8">
                    <c:v>Apģērba un tekstila rūpniecība</c:v>
                  </c:pt>
                  <c:pt idx="9">
                    <c:v>Elektronika un elektrotehnika**</c:v>
                  </c:pt>
                  <c:pt idx="10">
                    <c:v>Kultūras un radošās nozares</c:v>
                  </c:pt>
                  <c:pt idx="11">
                    <c:v>Ķīmija un farmācija**</c:v>
                  </c:pt>
                  <c:pt idx="12">
                    <c:v>Cita joma</c:v>
                  </c:pt>
                  <c:pt idx="14">
                    <c:v>1-9 darbinieki</c:v>
                  </c:pt>
                  <c:pt idx="15">
                    <c:v>10-49 darbinieki</c:v>
                  </c:pt>
                  <c:pt idx="16">
                    <c:v>50-249 darbinieki</c:v>
                  </c:pt>
                  <c:pt idx="17">
                    <c:v>250 un vairāk darbinieku**</c:v>
                  </c:pt>
                  <c:pt idx="19">
                    <c:v>1. kvintile (zemākais eksporta apjoms)</c:v>
                  </c:pt>
                  <c:pt idx="20">
                    <c:v>2. kvintile</c:v>
                  </c:pt>
                  <c:pt idx="21">
                    <c:v>3. kvintile</c:v>
                  </c:pt>
                  <c:pt idx="22">
                    <c:v>4. kvintile</c:v>
                  </c:pt>
                  <c:pt idx="23">
                    <c:v>5. kvintile (augstākais eksporta apjoms)</c:v>
                  </c:pt>
                  <c:pt idx="25">
                    <c:v>1. kvintile (zemākais apgrozījums)</c:v>
                  </c:pt>
                  <c:pt idx="26">
                    <c:v>2. kvintile</c:v>
                  </c:pt>
                  <c:pt idx="27">
                    <c:v>3. kvintile</c:v>
                  </c:pt>
                  <c:pt idx="28">
                    <c:v>4. kvintile</c:v>
                  </c:pt>
                  <c:pt idx="29">
                    <c:v>5. kvintile (augstākais apgrozījums)</c:v>
                  </c:pt>
                  <c:pt idx="31">
                    <c:v> Rīga</c:v>
                  </c:pt>
                  <c:pt idx="32">
                    <c:v> Pierīga</c:v>
                  </c:pt>
                  <c:pt idx="33">
                    <c:v> Vidzeme</c:v>
                  </c:pt>
                  <c:pt idx="34">
                    <c:v> Kurzeme</c:v>
                  </c:pt>
                  <c:pt idx="35">
                    <c:v> Zemgale</c:v>
                  </c:pt>
                  <c:pt idx="36">
                    <c:v> Latgale**</c:v>
                  </c:pt>
                </c:lvl>
                <c:lvl>
                  <c:pt idx="1">
                    <c:v> </c:v>
                  </c:pt>
                  <c:pt idx="2">
                    <c:v>Darbības joma</c:v>
                  </c:pt>
                  <c:pt idx="13">
                    <c:v> </c:v>
                  </c:pt>
                  <c:pt idx="14">
                    <c:v> </c:v>
                  </c:pt>
                  <c:pt idx="18">
                    <c:v> </c:v>
                  </c:pt>
                  <c:pt idx="19">
                    <c:v>Eksporta apjoms 2022. gadā</c:v>
                  </c:pt>
                  <c:pt idx="24">
                    <c:v> </c:v>
                  </c:pt>
                  <c:pt idx="25">
                    <c:v> </c:v>
                  </c:pt>
                  <c:pt idx="30">
                    <c:v> </c:v>
                  </c:pt>
                  <c:pt idx="31">
                    <c:v>Reģions</c:v>
                  </c:pt>
                </c:lvl>
              </c:multiLvlStrCache>
            </c:multiLvlStrRef>
          </c:cat>
          <c:val>
            <c:numRef>
              <c:f>'Grafiki + dati'!$S$149:$S$185</c:f>
              <c:numCache>
                <c:formatCode>General</c:formatCode>
                <c:ptCount val="37"/>
                <c:pt idx="0" formatCode="0">
                  <c:v>29.4</c:v>
                </c:pt>
                <c:pt idx="2" formatCode="0">
                  <c:v>30.9</c:v>
                </c:pt>
                <c:pt idx="3" formatCode="0">
                  <c:v>28.3</c:v>
                </c:pt>
                <c:pt idx="4" formatCode="0">
                  <c:v>31.5</c:v>
                </c:pt>
                <c:pt idx="5" formatCode="0">
                  <c:v>37.200000000000003</c:v>
                </c:pt>
                <c:pt idx="6" formatCode="0">
                  <c:v>27.3</c:v>
                </c:pt>
                <c:pt idx="7" formatCode="0">
                  <c:v>33.299999999999997</c:v>
                </c:pt>
                <c:pt idx="8" formatCode="0">
                  <c:v>31.9</c:v>
                </c:pt>
                <c:pt idx="9" formatCode="0">
                  <c:v>31.3</c:v>
                </c:pt>
                <c:pt idx="10" formatCode="0">
                  <c:v>21.7</c:v>
                </c:pt>
                <c:pt idx="11" formatCode="0">
                  <c:v>32.1</c:v>
                </c:pt>
                <c:pt idx="12" formatCode="0">
                  <c:v>26.2</c:v>
                </c:pt>
                <c:pt idx="14" formatCode="0">
                  <c:v>28.1</c:v>
                </c:pt>
                <c:pt idx="15" formatCode="0">
                  <c:v>29.8</c:v>
                </c:pt>
                <c:pt idx="16" formatCode="0">
                  <c:v>31.3</c:v>
                </c:pt>
                <c:pt idx="17" formatCode="0">
                  <c:v>50</c:v>
                </c:pt>
                <c:pt idx="19" formatCode="0">
                  <c:v>30.5</c:v>
                </c:pt>
                <c:pt idx="20" formatCode="0">
                  <c:v>29.3</c:v>
                </c:pt>
                <c:pt idx="21" formatCode="0">
                  <c:v>29.6</c:v>
                </c:pt>
                <c:pt idx="22" formatCode="0">
                  <c:v>22.7</c:v>
                </c:pt>
                <c:pt idx="23" formatCode="0">
                  <c:v>31.6</c:v>
                </c:pt>
                <c:pt idx="25" formatCode="0">
                  <c:v>20</c:v>
                </c:pt>
                <c:pt idx="26" formatCode="0">
                  <c:v>37</c:v>
                </c:pt>
                <c:pt idx="27" formatCode="0">
                  <c:v>28.7</c:v>
                </c:pt>
                <c:pt idx="28" formatCode="0">
                  <c:v>31.5</c:v>
                </c:pt>
                <c:pt idx="29" formatCode="0">
                  <c:v>30.1</c:v>
                </c:pt>
                <c:pt idx="31" formatCode="0">
                  <c:v>28.2</c:v>
                </c:pt>
                <c:pt idx="32" formatCode="0">
                  <c:v>31.8</c:v>
                </c:pt>
                <c:pt idx="33" formatCode="0">
                  <c:v>18.399999999999999</c:v>
                </c:pt>
                <c:pt idx="34" formatCode="0">
                  <c:v>24.6</c:v>
                </c:pt>
                <c:pt idx="35" formatCode="0">
                  <c:v>41.2</c:v>
                </c:pt>
                <c:pt idx="36" formatCode="0">
                  <c:v>39.299999999999997</c:v>
                </c:pt>
              </c:numCache>
            </c:numRef>
          </c:val>
          <c:extLst>
            <c:ext xmlns:c16="http://schemas.microsoft.com/office/drawing/2014/chart" uri="{C3380CC4-5D6E-409C-BE32-E72D297353CC}">
              <c16:uniqueId val="{00000002-09DB-496A-B4C4-37A6C52C94A6}"/>
            </c:ext>
          </c:extLst>
        </c:ser>
        <c:ser>
          <c:idx val="4"/>
          <c:order val="2"/>
          <c:tx>
            <c:strRef>
              <c:f>'Grafiki + dati'!$V$148</c:f>
              <c:strCache>
                <c:ptCount val="1"/>
                <c:pt idx="0">
                  <c:v>Grūti pateikt</c:v>
                </c:pt>
              </c:strCache>
            </c:strRef>
          </c:tx>
          <c:spPr>
            <a:solidFill>
              <a:sysClr val="window" lastClr="FFFFFF">
                <a:lumMod val="75000"/>
              </a:sysClr>
            </a:solidFill>
          </c:spPr>
          <c:invertIfNegative val="0"/>
          <c:dLbls>
            <c:spPr>
              <a:noFill/>
              <a:ln>
                <a:noFill/>
              </a:ln>
              <a:effectLst/>
            </c:spPr>
            <c:txPr>
              <a:bodyPr wrap="square" lIns="38100" tIns="19050" rIns="38100" bIns="19050" anchor="ctr">
                <a:spAutoFit/>
              </a:bodyPr>
              <a:lstStyle/>
              <a:p>
                <a:pPr>
                  <a:defRPr sz="900"/>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'Grafiki + dati'!$P$149:$Q$185</c:f>
              <c:multiLvlStrCache>
                <c:ptCount val="37"/>
                <c:lvl>
                  <c:pt idx="0">
                    <c:v>Visi respondenti</c:v>
                  </c:pt>
                  <c:pt idx="2">
                    <c:v>Būvniecība un būvmateriālu ražošana</c:v>
                  </c:pt>
                  <c:pt idx="3">
                    <c:v>IKT</c:v>
                  </c:pt>
                  <c:pt idx="4">
                    <c:v>Kokrūpniecība</c:v>
                  </c:pt>
                  <c:pt idx="5">
                    <c:v>Pārtikas rūpniecība</c:v>
                  </c:pt>
                  <c:pt idx="6">
                    <c:v>Mašīnbūve un metālapstrāde</c:v>
                  </c:pt>
                  <c:pt idx="7">
                    <c:v>Transports un loģistika**</c:v>
                  </c:pt>
                  <c:pt idx="8">
                    <c:v>Apģērba un tekstila rūpniecība</c:v>
                  </c:pt>
                  <c:pt idx="9">
                    <c:v>Elektronika un elektrotehnika**</c:v>
                  </c:pt>
                  <c:pt idx="10">
                    <c:v>Kultūras un radošās nozares</c:v>
                  </c:pt>
                  <c:pt idx="11">
                    <c:v>Ķīmija un farmācija**</c:v>
                  </c:pt>
                  <c:pt idx="12">
                    <c:v>Cita joma</c:v>
                  </c:pt>
                  <c:pt idx="14">
                    <c:v>1-9 darbinieki</c:v>
                  </c:pt>
                  <c:pt idx="15">
                    <c:v>10-49 darbinieki</c:v>
                  </c:pt>
                  <c:pt idx="16">
                    <c:v>50-249 darbinieki</c:v>
                  </c:pt>
                  <c:pt idx="17">
                    <c:v>250 un vairāk darbinieku**</c:v>
                  </c:pt>
                  <c:pt idx="19">
                    <c:v>1. kvintile (zemākais eksporta apjoms)</c:v>
                  </c:pt>
                  <c:pt idx="20">
                    <c:v>2. kvintile</c:v>
                  </c:pt>
                  <c:pt idx="21">
                    <c:v>3. kvintile</c:v>
                  </c:pt>
                  <c:pt idx="22">
                    <c:v>4. kvintile</c:v>
                  </c:pt>
                  <c:pt idx="23">
                    <c:v>5. kvintile (augstākais eksporta apjoms)</c:v>
                  </c:pt>
                  <c:pt idx="25">
                    <c:v>1. kvintile (zemākais apgrozījums)</c:v>
                  </c:pt>
                  <c:pt idx="26">
                    <c:v>2. kvintile</c:v>
                  </c:pt>
                  <c:pt idx="27">
                    <c:v>3. kvintile</c:v>
                  </c:pt>
                  <c:pt idx="28">
                    <c:v>4. kvintile</c:v>
                  </c:pt>
                  <c:pt idx="29">
                    <c:v>5. kvintile (augstākais apgrozījums)</c:v>
                  </c:pt>
                  <c:pt idx="31">
                    <c:v> Rīga</c:v>
                  </c:pt>
                  <c:pt idx="32">
                    <c:v> Pierīga</c:v>
                  </c:pt>
                  <c:pt idx="33">
                    <c:v> Vidzeme</c:v>
                  </c:pt>
                  <c:pt idx="34">
                    <c:v> Kurzeme</c:v>
                  </c:pt>
                  <c:pt idx="35">
                    <c:v> Zemgale</c:v>
                  </c:pt>
                  <c:pt idx="36">
                    <c:v> Latgale**</c:v>
                  </c:pt>
                </c:lvl>
                <c:lvl>
                  <c:pt idx="1">
                    <c:v> </c:v>
                  </c:pt>
                  <c:pt idx="2">
                    <c:v>Darbības joma</c:v>
                  </c:pt>
                  <c:pt idx="13">
                    <c:v> </c:v>
                  </c:pt>
                  <c:pt idx="14">
                    <c:v> </c:v>
                  </c:pt>
                  <c:pt idx="18">
                    <c:v> </c:v>
                  </c:pt>
                  <c:pt idx="19">
                    <c:v>Eksporta apjoms 2022. gadā</c:v>
                  </c:pt>
                  <c:pt idx="24">
                    <c:v> </c:v>
                  </c:pt>
                  <c:pt idx="25">
                    <c:v> </c:v>
                  </c:pt>
                  <c:pt idx="30">
                    <c:v> </c:v>
                  </c:pt>
                  <c:pt idx="31">
                    <c:v>Reģions</c:v>
                  </c:pt>
                </c:lvl>
              </c:multiLvlStrCache>
            </c:multiLvlStrRef>
          </c:cat>
          <c:val>
            <c:numRef>
              <c:f>'Grafiki + dati'!$V$149:$V$185</c:f>
              <c:numCache>
                <c:formatCode>General</c:formatCode>
                <c:ptCount val="37"/>
                <c:pt idx="0" formatCode="0">
                  <c:v>12.5</c:v>
                </c:pt>
                <c:pt idx="2" formatCode="0">
                  <c:v>16.2</c:v>
                </c:pt>
                <c:pt idx="3" formatCode="0">
                  <c:v>7.6</c:v>
                </c:pt>
                <c:pt idx="4" formatCode="0">
                  <c:v>7.4</c:v>
                </c:pt>
                <c:pt idx="5" formatCode="0">
                  <c:v>12.8</c:v>
                </c:pt>
                <c:pt idx="6" formatCode="0">
                  <c:v>18.2</c:v>
                </c:pt>
                <c:pt idx="7" formatCode="0">
                  <c:v>7.4</c:v>
                </c:pt>
                <c:pt idx="8" formatCode="0">
                  <c:v>19.100000000000001</c:v>
                </c:pt>
                <c:pt idx="9" formatCode="0">
                  <c:v>15.6</c:v>
                </c:pt>
                <c:pt idx="10" formatCode="0">
                  <c:v>13</c:v>
                </c:pt>
                <c:pt idx="11" formatCode="0">
                  <c:v>10.7</c:v>
                </c:pt>
                <c:pt idx="12" formatCode="0">
                  <c:v>11.5</c:v>
                </c:pt>
                <c:pt idx="14" formatCode="0">
                  <c:v>11.7</c:v>
                </c:pt>
                <c:pt idx="15" formatCode="0">
                  <c:v>13.9</c:v>
                </c:pt>
                <c:pt idx="16" formatCode="0">
                  <c:v>11.7</c:v>
                </c:pt>
                <c:pt idx="17" formatCode="0">
                  <c:v>25</c:v>
                </c:pt>
                <c:pt idx="19" formatCode="0">
                  <c:v>16.100000000000001</c:v>
                </c:pt>
                <c:pt idx="20" formatCode="0">
                  <c:v>9.5</c:v>
                </c:pt>
                <c:pt idx="21" formatCode="0">
                  <c:v>11.3</c:v>
                </c:pt>
                <c:pt idx="22" formatCode="0">
                  <c:v>17.600000000000001</c:v>
                </c:pt>
                <c:pt idx="23" formatCode="0">
                  <c:v>12.3</c:v>
                </c:pt>
                <c:pt idx="25" formatCode="0">
                  <c:v>17.5</c:v>
                </c:pt>
                <c:pt idx="26" formatCode="0">
                  <c:v>11.8</c:v>
                </c:pt>
                <c:pt idx="27" formatCode="0">
                  <c:v>8.5</c:v>
                </c:pt>
                <c:pt idx="28" formatCode="0">
                  <c:v>15</c:v>
                </c:pt>
                <c:pt idx="29" formatCode="0">
                  <c:v>11.4</c:v>
                </c:pt>
                <c:pt idx="31" formatCode="0">
                  <c:v>13.1</c:v>
                </c:pt>
                <c:pt idx="32" formatCode="0">
                  <c:v>13.4</c:v>
                </c:pt>
                <c:pt idx="33" formatCode="0">
                  <c:v>14.3</c:v>
                </c:pt>
                <c:pt idx="34" formatCode="0">
                  <c:v>11.5</c:v>
                </c:pt>
                <c:pt idx="35" formatCode="0">
                  <c:v>7.8</c:v>
                </c:pt>
                <c:pt idx="36" formatCode="0">
                  <c:v>7.1</c:v>
                </c:pt>
              </c:numCache>
            </c:numRef>
          </c:val>
          <c:extLst>
            <c:ext xmlns:c16="http://schemas.microsoft.com/office/drawing/2014/chart" uri="{C3380CC4-5D6E-409C-BE32-E72D297353CC}">
              <c16:uniqueId val="{00000003-09DB-496A-B4C4-37A6C52C94A6}"/>
            </c:ext>
          </c:extLst>
        </c:ser>
        <c:ser>
          <c:idx val="1"/>
          <c:order val="3"/>
          <c:tx>
            <c:strRef>
              <c:f>'Grafiki + dati'!$T$148</c:f>
              <c:strCache>
                <c:ptCount val="1"/>
                <c:pt idx="0">
                  <c:v>Drīzāk nav nozīmīga</c:v>
                </c:pt>
              </c:strCache>
            </c:strRef>
          </c:tx>
          <c:spPr>
            <a:solidFill>
              <a:srgbClr val="F29C9C"/>
            </a:solidFill>
            <a:ln w="25400">
              <a:noFill/>
            </a:ln>
          </c:spPr>
          <c:invertIfNegative val="0"/>
          <c:dLbls>
            <c:spPr>
              <a:noFill/>
              <a:ln w="25400">
                <a:noFill/>
              </a:ln>
            </c:spPr>
            <c:txPr>
              <a:bodyPr wrap="square" lIns="38100" tIns="19050" rIns="38100" bIns="19050" anchor="ctr">
                <a:spAutoFit/>
              </a:bodyPr>
              <a:lstStyle/>
              <a:p>
                <a:pPr>
                  <a:defRPr sz="900" b="0" i="0" u="none" strike="noStrike" baseline="0">
                    <a:solidFill>
                      <a:schemeClr val="tx1"/>
                    </a:solidFill>
                    <a:latin typeface="Arial"/>
                    <a:ea typeface="Arial"/>
                    <a:cs typeface="Arial"/>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'Grafiki + dati'!$P$149:$Q$185</c:f>
              <c:multiLvlStrCache>
                <c:ptCount val="37"/>
                <c:lvl>
                  <c:pt idx="0">
                    <c:v>Visi respondenti</c:v>
                  </c:pt>
                  <c:pt idx="2">
                    <c:v>Būvniecība un būvmateriālu ražošana</c:v>
                  </c:pt>
                  <c:pt idx="3">
                    <c:v>IKT</c:v>
                  </c:pt>
                  <c:pt idx="4">
                    <c:v>Kokrūpniecība</c:v>
                  </c:pt>
                  <c:pt idx="5">
                    <c:v>Pārtikas rūpniecība</c:v>
                  </c:pt>
                  <c:pt idx="6">
                    <c:v>Mašīnbūve un metālapstrāde</c:v>
                  </c:pt>
                  <c:pt idx="7">
                    <c:v>Transports un loģistika**</c:v>
                  </c:pt>
                  <c:pt idx="8">
                    <c:v>Apģērba un tekstila rūpniecība</c:v>
                  </c:pt>
                  <c:pt idx="9">
                    <c:v>Elektronika un elektrotehnika**</c:v>
                  </c:pt>
                  <c:pt idx="10">
                    <c:v>Kultūras un radošās nozares</c:v>
                  </c:pt>
                  <c:pt idx="11">
                    <c:v>Ķīmija un farmācija**</c:v>
                  </c:pt>
                  <c:pt idx="12">
                    <c:v>Cita joma</c:v>
                  </c:pt>
                  <c:pt idx="14">
                    <c:v>1-9 darbinieki</c:v>
                  </c:pt>
                  <c:pt idx="15">
                    <c:v>10-49 darbinieki</c:v>
                  </c:pt>
                  <c:pt idx="16">
                    <c:v>50-249 darbinieki</c:v>
                  </c:pt>
                  <c:pt idx="17">
                    <c:v>250 un vairāk darbinieku**</c:v>
                  </c:pt>
                  <c:pt idx="19">
                    <c:v>1. kvintile (zemākais eksporta apjoms)</c:v>
                  </c:pt>
                  <c:pt idx="20">
                    <c:v>2. kvintile</c:v>
                  </c:pt>
                  <c:pt idx="21">
                    <c:v>3. kvintile</c:v>
                  </c:pt>
                  <c:pt idx="22">
                    <c:v>4. kvintile</c:v>
                  </c:pt>
                  <c:pt idx="23">
                    <c:v>5. kvintile (augstākais eksporta apjoms)</c:v>
                  </c:pt>
                  <c:pt idx="25">
                    <c:v>1. kvintile (zemākais apgrozījums)</c:v>
                  </c:pt>
                  <c:pt idx="26">
                    <c:v>2. kvintile</c:v>
                  </c:pt>
                  <c:pt idx="27">
                    <c:v>3. kvintile</c:v>
                  </c:pt>
                  <c:pt idx="28">
                    <c:v>4. kvintile</c:v>
                  </c:pt>
                  <c:pt idx="29">
                    <c:v>5. kvintile (augstākais apgrozījums)</c:v>
                  </c:pt>
                  <c:pt idx="31">
                    <c:v> Rīga</c:v>
                  </c:pt>
                  <c:pt idx="32">
                    <c:v> Pierīga</c:v>
                  </c:pt>
                  <c:pt idx="33">
                    <c:v> Vidzeme</c:v>
                  </c:pt>
                  <c:pt idx="34">
                    <c:v> Kurzeme</c:v>
                  </c:pt>
                  <c:pt idx="35">
                    <c:v> Zemgale</c:v>
                  </c:pt>
                  <c:pt idx="36">
                    <c:v> Latgale**</c:v>
                  </c:pt>
                </c:lvl>
                <c:lvl>
                  <c:pt idx="1">
                    <c:v> </c:v>
                  </c:pt>
                  <c:pt idx="2">
                    <c:v>Darbības joma</c:v>
                  </c:pt>
                  <c:pt idx="13">
                    <c:v> </c:v>
                  </c:pt>
                  <c:pt idx="14">
                    <c:v> </c:v>
                  </c:pt>
                  <c:pt idx="18">
                    <c:v> </c:v>
                  </c:pt>
                  <c:pt idx="19">
                    <c:v>Eksporta apjoms 2022. gadā</c:v>
                  </c:pt>
                  <c:pt idx="24">
                    <c:v> </c:v>
                  </c:pt>
                  <c:pt idx="25">
                    <c:v> </c:v>
                  </c:pt>
                  <c:pt idx="30">
                    <c:v> </c:v>
                  </c:pt>
                  <c:pt idx="31">
                    <c:v>Reģions</c:v>
                  </c:pt>
                </c:lvl>
              </c:multiLvlStrCache>
            </c:multiLvlStrRef>
          </c:cat>
          <c:val>
            <c:numRef>
              <c:f>'Grafiki + dati'!$T$149:$T$185</c:f>
              <c:numCache>
                <c:formatCode>General</c:formatCode>
                <c:ptCount val="37"/>
                <c:pt idx="0" formatCode="0">
                  <c:v>28.8</c:v>
                </c:pt>
                <c:pt idx="2" formatCode="0">
                  <c:v>26.5</c:v>
                </c:pt>
                <c:pt idx="3" formatCode="0">
                  <c:v>28.3</c:v>
                </c:pt>
                <c:pt idx="4" formatCode="0">
                  <c:v>35.200000000000003</c:v>
                </c:pt>
                <c:pt idx="5" formatCode="0">
                  <c:v>29.5</c:v>
                </c:pt>
                <c:pt idx="6" formatCode="0">
                  <c:v>22.7</c:v>
                </c:pt>
                <c:pt idx="7" formatCode="0">
                  <c:v>22.2</c:v>
                </c:pt>
                <c:pt idx="8" formatCode="0">
                  <c:v>29.8</c:v>
                </c:pt>
                <c:pt idx="9" formatCode="0">
                  <c:v>21.9</c:v>
                </c:pt>
                <c:pt idx="10" formatCode="0">
                  <c:v>19.600000000000001</c:v>
                </c:pt>
                <c:pt idx="11" formatCode="0">
                  <c:v>39.299999999999997</c:v>
                </c:pt>
                <c:pt idx="12" formatCode="0">
                  <c:v>32.5</c:v>
                </c:pt>
                <c:pt idx="14" formatCode="0">
                  <c:v>27.3</c:v>
                </c:pt>
                <c:pt idx="15" formatCode="0">
                  <c:v>31.5</c:v>
                </c:pt>
                <c:pt idx="16" formatCode="0">
                  <c:v>28.1</c:v>
                </c:pt>
                <c:pt idx="17" formatCode="0">
                  <c:v>25</c:v>
                </c:pt>
                <c:pt idx="19" formatCode="0">
                  <c:v>27.1</c:v>
                </c:pt>
                <c:pt idx="20" formatCode="0">
                  <c:v>32.799999999999997</c:v>
                </c:pt>
                <c:pt idx="21" formatCode="0">
                  <c:v>27.8</c:v>
                </c:pt>
                <c:pt idx="22" formatCode="0">
                  <c:v>31.9</c:v>
                </c:pt>
                <c:pt idx="23" formatCode="0">
                  <c:v>31.6</c:v>
                </c:pt>
                <c:pt idx="25" formatCode="0">
                  <c:v>32.5</c:v>
                </c:pt>
                <c:pt idx="26" formatCode="0">
                  <c:v>22.8</c:v>
                </c:pt>
                <c:pt idx="27" formatCode="0">
                  <c:v>30.2</c:v>
                </c:pt>
                <c:pt idx="28" formatCode="0">
                  <c:v>30.7</c:v>
                </c:pt>
                <c:pt idx="29" formatCode="0">
                  <c:v>30.1</c:v>
                </c:pt>
                <c:pt idx="31" formatCode="0">
                  <c:v>27.9</c:v>
                </c:pt>
                <c:pt idx="32" formatCode="0">
                  <c:v>28.7</c:v>
                </c:pt>
                <c:pt idx="33" formatCode="0">
                  <c:v>32.700000000000003</c:v>
                </c:pt>
                <c:pt idx="34" formatCode="0">
                  <c:v>32.799999999999997</c:v>
                </c:pt>
                <c:pt idx="35" formatCode="0">
                  <c:v>33.299999999999997</c:v>
                </c:pt>
                <c:pt idx="36" formatCode="0">
                  <c:v>17.899999999999999</c:v>
                </c:pt>
              </c:numCache>
            </c:numRef>
          </c:val>
          <c:extLst>
            <c:ext xmlns:c16="http://schemas.microsoft.com/office/drawing/2014/chart" uri="{C3380CC4-5D6E-409C-BE32-E72D297353CC}">
              <c16:uniqueId val="{00000004-09DB-496A-B4C4-37A6C52C94A6}"/>
            </c:ext>
          </c:extLst>
        </c:ser>
        <c:ser>
          <c:idx val="2"/>
          <c:order val="4"/>
          <c:tx>
            <c:strRef>
              <c:f>'Grafiki + dati'!$U$148</c:f>
              <c:strCache>
                <c:ptCount val="1"/>
                <c:pt idx="0">
                  <c:v>Nemaz nav nozīmīga</c:v>
                </c:pt>
              </c:strCache>
            </c:strRef>
          </c:tx>
          <c:spPr>
            <a:solidFill>
              <a:srgbClr val="A21616"/>
            </a:solidFill>
          </c:spPr>
          <c:invertIfNegative val="0"/>
          <c:dLbls>
            <c:spPr>
              <a:noFill/>
              <a:ln>
                <a:noFill/>
              </a:ln>
              <a:effectLst/>
            </c:spPr>
            <c:txPr>
              <a:bodyPr wrap="square" lIns="38100" tIns="19050" rIns="38100" bIns="19050" anchor="ctr">
                <a:spAutoFit/>
              </a:bodyPr>
              <a:lstStyle/>
              <a:p>
                <a:pPr>
                  <a:defRPr sz="900">
                    <a:solidFill>
                      <a:schemeClr val="bg1"/>
                    </a:solidFill>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'Grafiki + dati'!$P$149:$Q$185</c:f>
              <c:multiLvlStrCache>
                <c:ptCount val="37"/>
                <c:lvl>
                  <c:pt idx="0">
                    <c:v>Visi respondenti</c:v>
                  </c:pt>
                  <c:pt idx="2">
                    <c:v>Būvniecība un būvmateriālu ražošana</c:v>
                  </c:pt>
                  <c:pt idx="3">
                    <c:v>IKT</c:v>
                  </c:pt>
                  <c:pt idx="4">
                    <c:v>Kokrūpniecība</c:v>
                  </c:pt>
                  <c:pt idx="5">
                    <c:v>Pārtikas rūpniecība</c:v>
                  </c:pt>
                  <c:pt idx="6">
                    <c:v>Mašīnbūve un metālapstrāde</c:v>
                  </c:pt>
                  <c:pt idx="7">
                    <c:v>Transports un loģistika**</c:v>
                  </c:pt>
                  <c:pt idx="8">
                    <c:v>Apģērba un tekstila rūpniecība</c:v>
                  </c:pt>
                  <c:pt idx="9">
                    <c:v>Elektronika un elektrotehnika**</c:v>
                  </c:pt>
                  <c:pt idx="10">
                    <c:v>Kultūras un radošās nozares</c:v>
                  </c:pt>
                  <c:pt idx="11">
                    <c:v>Ķīmija un farmācija**</c:v>
                  </c:pt>
                  <c:pt idx="12">
                    <c:v>Cita joma</c:v>
                  </c:pt>
                  <c:pt idx="14">
                    <c:v>1-9 darbinieki</c:v>
                  </c:pt>
                  <c:pt idx="15">
                    <c:v>10-49 darbinieki</c:v>
                  </c:pt>
                  <c:pt idx="16">
                    <c:v>50-249 darbinieki</c:v>
                  </c:pt>
                  <c:pt idx="17">
                    <c:v>250 un vairāk darbinieku**</c:v>
                  </c:pt>
                  <c:pt idx="19">
                    <c:v>1. kvintile (zemākais eksporta apjoms)</c:v>
                  </c:pt>
                  <c:pt idx="20">
                    <c:v>2. kvintile</c:v>
                  </c:pt>
                  <c:pt idx="21">
                    <c:v>3. kvintile</c:v>
                  </c:pt>
                  <c:pt idx="22">
                    <c:v>4. kvintile</c:v>
                  </c:pt>
                  <c:pt idx="23">
                    <c:v>5. kvintile (augstākais eksporta apjoms)</c:v>
                  </c:pt>
                  <c:pt idx="25">
                    <c:v>1. kvintile (zemākais apgrozījums)</c:v>
                  </c:pt>
                  <c:pt idx="26">
                    <c:v>2. kvintile</c:v>
                  </c:pt>
                  <c:pt idx="27">
                    <c:v>3. kvintile</c:v>
                  </c:pt>
                  <c:pt idx="28">
                    <c:v>4. kvintile</c:v>
                  </c:pt>
                  <c:pt idx="29">
                    <c:v>5. kvintile (augstākais apgrozījums)</c:v>
                  </c:pt>
                  <c:pt idx="31">
                    <c:v> Rīga</c:v>
                  </c:pt>
                  <c:pt idx="32">
                    <c:v> Pierīga</c:v>
                  </c:pt>
                  <c:pt idx="33">
                    <c:v> Vidzeme</c:v>
                  </c:pt>
                  <c:pt idx="34">
                    <c:v> Kurzeme</c:v>
                  </c:pt>
                  <c:pt idx="35">
                    <c:v> Zemgale</c:v>
                  </c:pt>
                  <c:pt idx="36">
                    <c:v> Latgale**</c:v>
                  </c:pt>
                </c:lvl>
                <c:lvl>
                  <c:pt idx="1">
                    <c:v> </c:v>
                  </c:pt>
                  <c:pt idx="2">
                    <c:v>Darbības joma</c:v>
                  </c:pt>
                  <c:pt idx="13">
                    <c:v> </c:v>
                  </c:pt>
                  <c:pt idx="14">
                    <c:v> </c:v>
                  </c:pt>
                  <c:pt idx="18">
                    <c:v> </c:v>
                  </c:pt>
                  <c:pt idx="19">
                    <c:v>Eksporta apjoms 2022. gadā</c:v>
                  </c:pt>
                  <c:pt idx="24">
                    <c:v> </c:v>
                  </c:pt>
                  <c:pt idx="25">
                    <c:v> </c:v>
                  </c:pt>
                  <c:pt idx="30">
                    <c:v> </c:v>
                  </c:pt>
                  <c:pt idx="31">
                    <c:v>Reģions</c:v>
                  </c:pt>
                </c:lvl>
              </c:multiLvlStrCache>
            </c:multiLvlStrRef>
          </c:cat>
          <c:val>
            <c:numRef>
              <c:f>'Grafiki + dati'!$U$149:$U$185</c:f>
              <c:numCache>
                <c:formatCode>General</c:formatCode>
                <c:ptCount val="37"/>
                <c:pt idx="0" formatCode="0">
                  <c:v>13.4</c:v>
                </c:pt>
                <c:pt idx="2" formatCode="0">
                  <c:v>13.2</c:v>
                </c:pt>
                <c:pt idx="3" formatCode="0">
                  <c:v>16.3</c:v>
                </c:pt>
                <c:pt idx="4" formatCode="0">
                  <c:v>16.7</c:v>
                </c:pt>
                <c:pt idx="5" formatCode="0">
                  <c:v>9</c:v>
                </c:pt>
                <c:pt idx="6" formatCode="0">
                  <c:v>12.1</c:v>
                </c:pt>
                <c:pt idx="7" formatCode="0">
                  <c:v>11.1</c:v>
                </c:pt>
                <c:pt idx="8" formatCode="0">
                  <c:v>6.4</c:v>
                </c:pt>
                <c:pt idx="9" formatCode="0">
                  <c:v>9.4</c:v>
                </c:pt>
                <c:pt idx="10" formatCode="0">
                  <c:v>17.399999999999999</c:v>
                </c:pt>
                <c:pt idx="11" formatCode="0">
                  <c:v>14.3</c:v>
                </c:pt>
                <c:pt idx="12" formatCode="0">
                  <c:v>15.2</c:v>
                </c:pt>
                <c:pt idx="14" formatCode="0">
                  <c:v>14.2</c:v>
                </c:pt>
                <c:pt idx="15" formatCode="0">
                  <c:v>11.8</c:v>
                </c:pt>
                <c:pt idx="16" formatCode="0">
                  <c:v>14.8</c:v>
                </c:pt>
                <c:pt idx="19" formatCode="0">
                  <c:v>11</c:v>
                </c:pt>
                <c:pt idx="20" formatCode="0">
                  <c:v>12.1</c:v>
                </c:pt>
                <c:pt idx="21" formatCode="0">
                  <c:v>13.9</c:v>
                </c:pt>
                <c:pt idx="22" formatCode="0">
                  <c:v>16</c:v>
                </c:pt>
                <c:pt idx="23" formatCode="0">
                  <c:v>16.7</c:v>
                </c:pt>
                <c:pt idx="25" formatCode="0">
                  <c:v>16.7</c:v>
                </c:pt>
                <c:pt idx="26" formatCode="0">
                  <c:v>10.199999999999999</c:v>
                </c:pt>
                <c:pt idx="27" formatCode="0">
                  <c:v>16.3</c:v>
                </c:pt>
                <c:pt idx="28" formatCode="0">
                  <c:v>10.199999999999999</c:v>
                </c:pt>
                <c:pt idx="29" formatCode="0">
                  <c:v>17.100000000000001</c:v>
                </c:pt>
                <c:pt idx="31" formatCode="0">
                  <c:v>12.8</c:v>
                </c:pt>
                <c:pt idx="32" formatCode="0">
                  <c:v>14.6</c:v>
                </c:pt>
                <c:pt idx="33" formatCode="0">
                  <c:v>20.399999999999999</c:v>
                </c:pt>
                <c:pt idx="34" formatCode="0">
                  <c:v>9.8000000000000007</c:v>
                </c:pt>
                <c:pt idx="35" formatCode="0">
                  <c:v>9.8000000000000007</c:v>
                </c:pt>
                <c:pt idx="36" formatCode="0">
                  <c:v>17.899999999999999</c:v>
                </c:pt>
              </c:numCache>
            </c:numRef>
          </c:val>
          <c:extLst>
            <c:ext xmlns:c16="http://schemas.microsoft.com/office/drawing/2014/chart" uri="{C3380CC4-5D6E-409C-BE32-E72D297353CC}">
              <c16:uniqueId val="{00000005-09DB-496A-B4C4-37A6C52C94A6}"/>
            </c:ext>
          </c:extLst>
        </c:ser>
        <c:dLbls>
          <c:showLegendKey val="0"/>
          <c:showVal val="0"/>
          <c:showCatName val="0"/>
          <c:showSerName val="0"/>
          <c:showPercent val="0"/>
          <c:showBubbleSize val="0"/>
        </c:dLbls>
        <c:gapWidth val="30"/>
        <c:overlap val="100"/>
        <c:axId val="590045472"/>
        <c:axId val="1"/>
      </c:barChart>
      <c:catAx>
        <c:axId val="590045472"/>
        <c:scaling>
          <c:orientation val="maxMin"/>
        </c:scaling>
        <c:delete val="0"/>
        <c:axPos val="l"/>
        <c:numFmt formatCode="General" sourceLinked="1"/>
        <c:majorTickMark val="none"/>
        <c:minorTickMark val="none"/>
        <c:tickLblPos val="nextTo"/>
        <c:spPr>
          <a:ln w="3175">
            <a:solidFill>
              <a:srgbClr val="000000"/>
            </a:solidFill>
            <a:prstDash val="solid"/>
          </a:ln>
        </c:spPr>
        <c:txPr>
          <a:bodyPr rot="0" vert="horz"/>
          <a:lstStyle/>
          <a:p>
            <a:pPr>
              <a:defRPr sz="900" b="0" i="0" u="none" strike="noStrike" baseline="0">
                <a:solidFill>
                  <a:srgbClr val="000000"/>
                </a:solidFill>
                <a:latin typeface="Arial"/>
                <a:ea typeface="Arial"/>
                <a:cs typeface="Arial"/>
              </a:defRPr>
            </a:pPr>
            <a:endParaRPr lang="lv-LV"/>
          </a:p>
        </c:txPr>
        <c:crossAx val="1"/>
        <c:crosses val="autoZero"/>
        <c:auto val="1"/>
        <c:lblAlgn val="ctr"/>
        <c:lblOffset val="100"/>
        <c:tickLblSkip val="1"/>
        <c:tickMarkSkip val="1"/>
        <c:noMultiLvlLbl val="0"/>
      </c:catAx>
      <c:valAx>
        <c:axId val="1"/>
        <c:scaling>
          <c:orientation val="minMax"/>
          <c:max val="100"/>
        </c:scaling>
        <c:delete val="0"/>
        <c:axPos val="b"/>
        <c:title>
          <c:tx>
            <c:rich>
              <a:bodyPr/>
              <a:lstStyle/>
              <a:p>
                <a:pPr>
                  <a:defRPr sz="800" b="0" i="0" u="none" strike="noStrike" baseline="0">
                    <a:solidFill>
                      <a:srgbClr val="000000"/>
                    </a:solidFill>
                    <a:latin typeface="Arial"/>
                    <a:ea typeface="Arial"/>
                    <a:cs typeface="Arial"/>
                  </a:defRPr>
                </a:pPr>
                <a:r>
                  <a:rPr lang="lv-LV"/>
                  <a:t>%</a:t>
                </a:r>
              </a:p>
            </c:rich>
          </c:tx>
          <c:layout>
            <c:manualLayout>
              <c:xMode val="edge"/>
              <c:yMode val="edge"/>
              <c:x val="0.90107398786006188"/>
              <c:y val="0.93814859828173613"/>
            </c:manualLayout>
          </c:layout>
          <c:overlay val="0"/>
          <c:spPr>
            <a:solidFill>
              <a:srgbClr val="FFFFFF"/>
            </a:solidFill>
            <a:ln w="3175">
              <a:solidFill>
                <a:srgbClr val="000000"/>
              </a:solidFill>
              <a:prstDash val="solid"/>
            </a:ln>
            <a:effectLst>
              <a:outerShdw dist="35921" dir="2700000" algn="br">
                <a:srgbClr val="000000"/>
              </a:outerShdw>
            </a:effectLst>
          </c:spPr>
        </c:title>
        <c:numFmt formatCode="0" sourceLinked="0"/>
        <c:majorTickMark val="out"/>
        <c:minorTickMark val="none"/>
        <c:tickLblPos val="nextTo"/>
        <c:spPr>
          <a:ln w="3175">
            <a:solidFill>
              <a:srgbClr val="000000"/>
            </a:solidFill>
            <a:prstDash val="solid"/>
          </a:ln>
        </c:spPr>
        <c:txPr>
          <a:bodyPr rot="0" vert="horz"/>
          <a:lstStyle/>
          <a:p>
            <a:pPr>
              <a:defRPr sz="900" b="0" i="0" u="none" strike="noStrike" baseline="0">
                <a:solidFill>
                  <a:srgbClr val="000000"/>
                </a:solidFill>
                <a:latin typeface="Arial"/>
                <a:ea typeface="Arial"/>
                <a:cs typeface="Arial"/>
              </a:defRPr>
            </a:pPr>
            <a:endParaRPr lang="lv-LV"/>
          </a:p>
        </c:txPr>
        <c:crossAx val="590045472"/>
        <c:crosses val="max"/>
        <c:crossBetween val="between"/>
        <c:majorUnit val="20"/>
      </c:valAx>
      <c:spPr>
        <a:noFill/>
        <a:ln w="25400">
          <a:noFill/>
        </a:ln>
      </c:spPr>
    </c:plotArea>
    <c:legend>
      <c:legendPos val="t"/>
      <c:layout>
        <c:manualLayout>
          <c:xMode val="edge"/>
          <c:yMode val="edge"/>
          <c:x val="0.2861896515609566"/>
          <c:y val="7.0406200994668225E-2"/>
          <c:w val="0.6919630812558375"/>
          <c:h val="3.5681269707058427E-2"/>
        </c:manualLayout>
      </c:layout>
      <c:overlay val="0"/>
      <c:spPr>
        <a:solidFill>
          <a:srgbClr val="FFFFFF"/>
        </a:solidFill>
        <a:ln w="3175">
          <a:solidFill>
            <a:srgbClr val="969696"/>
          </a:solidFill>
          <a:prstDash val="solid"/>
        </a:ln>
      </c:spPr>
      <c:txPr>
        <a:bodyPr/>
        <a:lstStyle/>
        <a:p>
          <a:pPr>
            <a:defRPr sz="900" b="0" i="0" u="none" strike="noStrike" baseline="0">
              <a:solidFill>
                <a:srgbClr val="000000"/>
              </a:solidFill>
              <a:latin typeface="Arial" panose="020B0604020202020204" pitchFamily="34" charset="0"/>
              <a:ea typeface="Arial Narrow"/>
              <a:cs typeface="Arial" panose="020B0604020202020204" pitchFamily="34" charset="0"/>
            </a:defRPr>
          </a:pPr>
          <a:endParaRPr lang="lv-LV"/>
        </a:p>
      </c:txPr>
    </c:legend>
    <c:plotVisOnly val="1"/>
    <c:dispBlanksAs val="gap"/>
    <c:showDLblsOverMax val="0"/>
  </c:chart>
  <c:spPr>
    <a:noFill/>
    <a:ln w="6350">
      <a:noFill/>
    </a:ln>
  </c:spPr>
  <c:txPr>
    <a:bodyPr/>
    <a:lstStyle/>
    <a:p>
      <a:pPr>
        <a:defRPr sz="950" b="0" i="0" u="none" strike="noStrike" baseline="0">
          <a:solidFill>
            <a:srgbClr val="000000"/>
          </a:solidFill>
          <a:latin typeface="Arial"/>
          <a:ea typeface="Arial"/>
          <a:cs typeface="Arial"/>
        </a:defRPr>
      </a:pPr>
      <a:endParaRPr lang="lv-LV"/>
    </a:p>
  </c:txPr>
  <c:externalData r:id="rId2">
    <c:autoUpdate val="0"/>
  </c:externalData>
  <c:userShapes r:id="rId3"/>
</c:chartSpace>
</file>

<file path=ppt/charts/chart3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8731985173567867"/>
          <c:y val="0.10102855667830211"/>
          <c:w val="0.65140631145483352"/>
          <c:h val="0.89348912912997736"/>
        </c:manualLayout>
      </c:layout>
      <c:barChart>
        <c:barDir val="bar"/>
        <c:grouping val="clustered"/>
        <c:varyColors val="0"/>
        <c:ser>
          <c:idx val="0"/>
          <c:order val="0"/>
          <c:spPr>
            <a:solidFill>
              <a:srgbClr val="00B0F0"/>
            </a:solidFill>
            <a:ln w="25400">
              <a:noFill/>
            </a:ln>
          </c:spPr>
          <c:invertIfNegative val="0"/>
          <c:dPt>
            <c:idx val="2"/>
            <c:invertIfNegative val="0"/>
            <c:bubble3D val="0"/>
            <c:extLst>
              <c:ext xmlns:c16="http://schemas.microsoft.com/office/drawing/2014/chart" uri="{C3380CC4-5D6E-409C-BE32-E72D297353CC}">
                <c16:uniqueId val="{00000000-79F8-4174-BCFC-EF08270CCAE4}"/>
              </c:ext>
            </c:extLst>
          </c:dPt>
          <c:dPt>
            <c:idx val="3"/>
            <c:invertIfNegative val="0"/>
            <c:bubble3D val="0"/>
            <c:extLst>
              <c:ext xmlns:c16="http://schemas.microsoft.com/office/drawing/2014/chart" uri="{C3380CC4-5D6E-409C-BE32-E72D297353CC}">
                <c16:uniqueId val="{00000001-79F8-4174-BCFC-EF08270CCAE4}"/>
              </c:ext>
            </c:extLst>
          </c:dPt>
          <c:dPt>
            <c:idx val="4"/>
            <c:invertIfNegative val="0"/>
            <c:bubble3D val="0"/>
            <c:spPr>
              <a:solidFill>
                <a:srgbClr val="FF6B5B"/>
              </a:solidFill>
              <a:ln w="25400">
                <a:noFill/>
              </a:ln>
            </c:spPr>
            <c:extLst>
              <c:ext xmlns:c16="http://schemas.microsoft.com/office/drawing/2014/chart" uri="{C3380CC4-5D6E-409C-BE32-E72D297353CC}">
                <c16:uniqueId val="{00000003-79F8-4174-BCFC-EF08270CCAE4}"/>
              </c:ext>
            </c:extLst>
          </c:dPt>
          <c:dPt>
            <c:idx val="6"/>
            <c:invertIfNegative val="0"/>
            <c:bubble3D val="0"/>
            <c:extLst>
              <c:ext xmlns:c16="http://schemas.microsoft.com/office/drawing/2014/chart" uri="{C3380CC4-5D6E-409C-BE32-E72D297353CC}">
                <c16:uniqueId val="{00000004-79F8-4174-BCFC-EF08270CCAE4}"/>
              </c:ext>
            </c:extLst>
          </c:dPt>
          <c:dPt>
            <c:idx val="8"/>
            <c:invertIfNegative val="0"/>
            <c:bubble3D val="0"/>
            <c:extLst>
              <c:ext xmlns:c16="http://schemas.microsoft.com/office/drawing/2014/chart" uri="{C3380CC4-5D6E-409C-BE32-E72D297353CC}">
                <c16:uniqueId val="{00000005-79F8-4174-BCFC-EF08270CCAE4}"/>
              </c:ext>
            </c:extLst>
          </c:dPt>
          <c:dPt>
            <c:idx val="9"/>
            <c:invertIfNegative val="0"/>
            <c:bubble3D val="0"/>
            <c:extLst>
              <c:ext xmlns:c16="http://schemas.microsoft.com/office/drawing/2014/chart" uri="{C3380CC4-5D6E-409C-BE32-E72D297353CC}">
                <c16:uniqueId val="{00000006-79F8-4174-BCFC-EF08270CCAE4}"/>
              </c:ext>
            </c:extLst>
          </c:dPt>
          <c:dPt>
            <c:idx val="10"/>
            <c:invertIfNegative val="0"/>
            <c:bubble3D val="0"/>
            <c:extLst>
              <c:ext xmlns:c16="http://schemas.microsoft.com/office/drawing/2014/chart" uri="{C3380CC4-5D6E-409C-BE32-E72D297353CC}">
                <c16:uniqueId val="{00000007-79F8-4174-BCFC-EF08270CCAE4}"/>
              </c:ext>
            </c:extLst>
          </c:dPt>
          <c:dPt>
            <c:idx val="11"/>
            <c:invertIfNegative val="0"/>
            <c:bubble3D val="0"/>
            <c:spPr>
              <a:solidFill>
                <a:srgbClr val="FF6B5B"/>
              </a:solidFill>
              <a:ln w="25400">
                <a:noFill/>
              </a:ln>
            </c:spPr>
            <c:extLst>
              <c:ext xmlns:c16="http://schemas.microsoft.com/office/drawing/2014/chart" uri="{C3380CC4-5D6E-409C-BE32-E72D297353CC}">
                <c16:uniqueId val="{00000009-79F8-4174-BCFC-EF08270CCAE4}"/>
              </c:ext>
            </c:extLst>
          </c:dPt>
          <c:dPt>
            <c:idx val="12"/>
            <c:invertIfNegative val="0"/>
            <c:bubble3D val="0"/>
            <c:spPr>
              <a:solidFill>
                <a:srgbClr val="FF6B5B"/>
              </a:solidFill>
              <a:ln w="25400">
                <a:noFill/>
              </a:ln>
            </c:spPr>
            <c:extLst>
              <c:ext xmlns:c16="http://schemas.microsoft.com/office/drawing/2014/chart" uri="{C3380CC4-5D6E-409C-BE32-E72D297353CC}">
                <c16:uniqueId val="{0000000B-79F8-4174-BCFC-EF08270CCAE4}"/>
              </c:ext>
            </c:extLst>
          </c:dPt>
          <c:dPt>
            <c:idx val="14"/>
            <c:invertIfNegative val="0"/>
            <c:bubble3D val="0"/>
            <c:extLst>
              <c:ext xmlns:c16="http://schemas.microsoft.com/office/drawing/2014/chart" uri="{C3380CC4-5D6E-409C-BE32-E72D297353CC}">
                <c16:uniqueId val="{0000000C-79F8-4174-BCFC-EF08270CCAE4}"/>
              </c:ext>
            </c:extLst>
          </c:dPt>
          <c:dPt>
            <c:idx val="15"/>
            <c:invertIfNegative val="0"/>
            <c:bubble3D val="0"/>
            <c:extLst>
              <c:ext xmlns:c16="http://schemas.microsoft.com/office/drawing/2014/chart" uri="{C3380CC4-5D6E-409C-BE32-E72D297353CC}">
                <c16:uniqueId val="{0000000D-79F8-4174-BCFC-EF08270CCAE4}"/>
              </c:ext>
            </c:extLst>
          </c:dPt>
          <c:dPt>
            <c:idx val="16"/>
            <c:invertIfNegative val="0"/>
            <c:bubble3D val="0"/>
            <c:extLst>
              <c:ext xmlns:c16="http://schemas.microsoft.com/office/drawing/2014/chart" uri="{C3380CC4-5D6E-409C-BE32-E72D297353CC}">
                <c16:uniqueId val="{0000000E-79F8-4174-BCFC-EF08270CCAE4}"/>
              </c:ext>
            </c:extLst>
          </c:dPt>
          <c:dPt>
            <c:idx val="19"/>
            <c:invertIfNegative val="0"/>
            <c:bubble3D val="0"/>
            <c:extLst>
              <c:ext xmlns:c16="http://schemas.microsoft.com/office/drawing/2014/chart" uri="{C3380CC4-5D6E-409C-BE32-E72D297353CC}">
                <c16:uniqueId val="{0000000F-79F8-4174-BCFC-EF08270CCAE4}"/>
              </c:ext>
            </c:extLst>
          </c:dPt>
          <c:dPt>
            <c:idx val="21"/>
            <c:invertIfNegative val="0"/>
            <c:bubble3D val="0"/>
            <c:extLst>
              <c:ext xmlns:c16="http://schemas.microsoft.com/office/drawing/2014/chart" uri="{C3380CC4-5D6E-409C-BE32-E72D297353CC}">
                <c16:uniqueId val="{00000010-79F8-4174-BCFC-EF08270CCAE4}"/>
              </c:ext>
            </c:extLst>
          </c:dPt>
          <c:dPt>
            <c:idx val="22"/>
            <c:invertIfNegative val="0"/>
            <c:bubble3D val="0"/>
            <c:spPr>
              <a:solidFill>
                <a:srgbClr val="FF6B5B"/>
              </a:solidFill>
              <a:ln w="25400">
                <a:noFill/>
              </a:ln>
            </c:spPr>
            <c:extLst>
              <c:ext xmlns:c16="http://schemas.microsoft.com/office/drawing/2014/chart" uri="{C3380CC4-5D6E-409C-BE32-E72D297353CC}">
                <c16:uniqueId val="{00000012-79F8-4174-BCFC-EF08270CCAE4}"/>
              </c:ext>
            </c:extLst>
          </c:dPt>
          <c:dPt>
            <c:idx val="23"/>
            <c:invertIfNegative val="0"/>
            <c:bubble3D val="0"/>
            <c:spPr>
              <a:solidFill>
                <a:srgbClr val="FF6B5B"/>
              </a:solidFill>
              <a:ln w="25400">
                <a:noFill/>
              </a:ln>
            </c:spPr>
            <c:extLst>
              <c:ext xmlns:c16="http://schemas.microsoft.com/office/drawing/2014/chart" uri="{C3380CC4-5D6E-409C-BE32-E72D297353CC}">
                <c16:uniqueId val="{00000014-79F8-4174-BCFC-EF08270CCAE4}"/>
              </c:ext>
            </c:extLst>
          </c:dPt>
          <c:dPt>
            <c:idx val="24"/>
            <c:invertIfNegative val="0"/>
            <c:bubble3D val="0"/>
            <c:extLst>
              <c:ext xmlns:c16="http://schemas.microsoft.com/office/drawing/2014/chart" uri="{C3380CC4-5D6E-409C-BE32-E72D297353CC}">
                <c16:uniqueId val="{00000015-79F8-4174-BCFC-EF08270CCAE4}"/>
              </c:ext>
            </c:extLst>
          </c:dPt>
          <c:dPt>
            <c:idx val="25"/>
            <c:invertIfNegative val="0"/>
            <c:bubble3D val="0"/>
            <c:spPr>
              <a:solidFill>
                <a:srgbClr val="FF6B5B"/>
              </a:solidFill>
              <a:ln w="25400">
                <a:noFill/>
              </a:ln>
            </c:spPr>
            <c:extLst>
              <c:ext xmlns:c16="http://schemas.microsoft.com/office/drawing/2014/chart" uri="{C3380CC4-5D6E-409C-BE32-E72D297353CC}">
                <c16:uniqueId val="{00000017-79F8-4174-BCFC-EF08270CCAE4}"/>
              </c:ext>
            </c:extLst>
          </c:dPt>
          <c:dPt>
            <c:idx val="26"/>
            <c:invertIfNegative val="0"/>
            <c:bubble3D val="0"/>
            <c:extLst>
              <c:ext xmlns:c16="http://schemas.microsoft.com/office/drawing/2014/chart" uri="{C3380CC4-5D6E-409C-BE32-E72D297353CC}">
                <c16:uniqueId val="{00000018-79F8-4174-BCFC-EF08270CCAE4}"/>
              </c:ext>
            </c:extLst>
          </c:dPt>
          <c:dPt>
            <c:idx val="27"/>
            <c:invertIfNegative val="0"/>
            <c:bubble3D val="0"/>
            <c:spPr>
              <a:solidFill>
                <a:srgbClr val="FF6B5B"/>
              </a:solidFill>
              <a:ln w="25400">
                <a:noFill/>
              </a:ln>
            </c:spPr>
            <c:extLst>
              <c:ext xmlns:c16="http://schemas.microsoft.com/office/drawing/2014/chart" uri="{C3380CC4-5D6E-409C-BE32-E72D297353CC}">
                <c16:uniqueId val="{0000001A-79F8-4174-BCFC-EF08270CCAE4}"/>
              </c:ext>
            </c:extLst>
          </c:dPt>
          <c:dPt>
            <c:idx val="29"/>
            <c:invertIfNegative val="0"/>
            <c:bubble3D val="0"/>
            <c:spPr>
              <a:solidFill>
                <a:srgbClr val="FF6B5B"/>
              </a:solidFill>
              <a:ln w="25400">
                <a:noFill/>
              </a:ln>
            </c:spPr>
            <c:extLst>
              <c:ext xmlns:c16="http://schemas.microsoft.com/office/drawing/2014/chart" uri="{C3380CC4-5D6E-409C-BE32-E72D297353CC}">
                <c16:uniqueId val="{0000001C-79F8-4174-BCFC-EF08270CCAE4}"/>
              </c:ext>
            </c:extLst>
          </c:dPt>
          <c:dPt>
            <c:idx val="30"/>
            <c:invertIfNegative val="0"/>
            <c:bubble3D val="0"/>
            <c:extLst>
              <c:ext xmlns:c16="http://schemas.microsoft.com/office/drawing/2014/chart" uri="{C3380CC4-5D6E-409C-BE32-E72D297353CC}">
                <c16:uniqueId val="{0000001D-79F8-4174-BCFC-EF08270CCAE4}"/>
              </c:ext>
            </c:extLst>
          </c:dPt>
          <c:dPt>
            <c:idx val="31"/>
            <c:invertIfNegative val="0"/>
            <c:bubble3D val="0"/>
            <c:extLst>
              <c:ext xmlns:c16="http://schemas.microsoft.com/office/drawing/2014/chart" uri="{C3380CC4-5D6E-409C-BE32-E72D297353CC}">
                <c16:uniqueId val="{0000001E-79F8-4174-BCFC-EF08270CCAE4}"/>
              </c:ext>
            </c:extLst>
          </c:dPt>
          <c:dPt>
            <c:idx val="32"/>
            <c:invertIfNegative val="0"/>
            <c:bubble3D val="0"/>
            <c:spPr>
              <a:solidFill>
                <a:srgbClr val="FF6B5B"/>
              </a:solidFill>
              <a:ln w="25400">
                <a:noFill/>
              </a:ln>
            </c:spPr>
            <c:extLst>
              <c:ext xmlns:c16="http://schemas.microsoft.com/office/drawing/2014/chart" uri="{C3380CC4-5D6E-409C-BE32-E72D297353CC}">
                <c16:uniqueId val="{00000020-79F8-4174-BCFC-EF08270CCAE4}"/>
              </c:ext>
            </c:extLst>
          </c:dPt>
          <c:dPt>
            <c:idx val="33"/>
            <c:invertIfNegative val="0"/>
            <c:bubble3D val="0"/>
            <c:spPr>
              <a:solidFill>
                <a:srgbClr val="FF6B5B"/>
              </a:solidFill>
              <a:ln w="25400">
                <a:noFill/>
              </a:ln>
            </c:spPr>
            <c:extLst>
              <c:ext xmlns:c16="http://schemas.microsoft.com/office/drawing/2014/chart" uri="{C3380CC4-5D6E-409C-BE32-E72D297353CC}">
                <c16:uniqueId val="{00000022-79F8-4174-BCFC-EF08270CCAE4}"/>
              </c:ext>
            </c:extLst>
          </c:dPt>
          <c:dPt>
            <c:idx val="35"/>
            <c:invertIfNegative val="0"/>
            <c:bubble3D val="0"/>
            <c:extLst>
              <c:ext xmlns:c16="http://schemas.microsoft.com/office/drawing/2014/chart" uri="{C3380CC4-5D6E-409C-BE32-E72D297353CC}">
                <c16:uniqueId val="{00000023-79F8-4174-BCFC-EF08270CCAE4}"/>
              </c:ext>
            </c:extLst>
          </c:dPt>
          <c:dPt>
            <c:idx val="36"/>
            <c:invertIfNegative val="0"/>
            <c:bubble3D val="0"/>
            <c:extLst>
              <c:ext xmlns:c16="http://schemas.microsoft.com/office/drawing/2014/chart" uri="{C3380CC4-5D6E-409C-BE32-E72D297353CC}">
                <c16:uniqueId val="{00000024-79F8-4174-BCFC-EF08270CCAE4}"/>
              </c:ext>
            </c:extLst>
          </c:dPt>
          <c:dPt>
            <c:idx val="37"/>
            <c:invertIfNegative val="0"/>
            <c:bubble3D val="0"/>
            <c:extLst>
              <c:ext xmlns:c16="http://schemas.microsoft.com/office/drawing/2014/chart" uri="{C3380CC4-5D6E-409C-BE32-E72D297353CC}">
                <c16:uniqueId val="{00000025-79F8-4174-BCFC-EF08270CCAE4}"/>
              </c:ext>
            </c:extLst>
          </c:dPt>
          <c:dPt>
            <c:idx val="38"/>
            <c:invertIfNegative val="0"/>
            <c:bubble3D val="0"/>
            <c:extLst>
              <c:ext xmlns:c16="http://schemas.microsoft.com/office/drawing/2014/chart" uri="{C3380CC4-5D6E-409C-BE32-E72D297353CC}">
                <c16:uniqueId val="{00000026-79F8-4174-BCFC-EF08270CCAE4}"/>
              </c:ext>
            </c:extLst>
          </c:dPt>
          <c:dPt>
            <c:idx val="40"/>
            <c:invertIfNegative val="0"/>
            <c:bubble3D val="0"/>
            <c:extLst>
              <c:ext xmlns:c16="http://schemas.microsoft.com/office/drawing/2014/chart" uri="{C3380CC4-5D6E-409C-BE32-E72D297353CC}">
                <c16:uniqueId val="{00000027-79F8-4174-BCFC-EF08270CCAE4}"/>
              </c:ext>
            </c:extLst>
          </c:dPt>
          <c:dPt>
            <c:idx val="41"/>
            <c:invertIfNegative val="0"/>
            <c:bubble3D val="0"/>
            <c:extLst>
              <c:ext xmlns:c16="http://schemas.microsoft.com/office/drawing/2014/chart" uri="{C3380CC4-5D6E-409C-BE32-E72D297353CC}">
                <c16:uniqueId val="{00000028-79F8-4174-BCFC-EF08270CCAE4}"/>
              </c:ext>
            </c:extLst>
          </c:dPt>
          <c:dPt>
            <c:idx val="42"/>
            <c:invertIfNegative val="0"/>
            <c:bubble3D val="0"/>
            <c:extLst>
              <c:ext xmlns:c16="http://schemas.microsoft.com/office/drawing/2014/chart" uri="{C3380CC4-5D6E-409C-BE32-E72D297353CC}">
                <c16:uniqueId val="{00000029-79F8-4174-BCFC-EF08270CCAE4}"/>
              </c:ext>
            </c:extLst>
          </c:dPt>
          <c:dPt>
            <c:idx val="43"/>
            <c:invertIfNegative val="0"/>
            <c:bubble3D val="0"/>
            <c:extLst>
              <c:ext xmlns:c16="http://schemas.microsoft.com/office/drawing/2014/chart" uri="{C3380CC4-5D6E-409C-BE32-E72D297353CC}">
                <c16:uniqueId val="{0000002A-79F8-4174-BCFC-EF08270CCAE4}"/>
              </c:ext>
            </c:extLst>
          </c:dPt>
          <c:dLbls>
            <c:spPr>
              <a:noFill/>
              <a:ln w="25400">
                <a:noFill/>
              </a:ln>
            </c:spPr>
            <c:txPr>
              <a:bodyPr wrap="none" lIns="38100" tIns="19050" rIns="38100" bIns="19050" anchor="ctr">
                <a:spAutoFit/>
              </a:bodyPr>
              <a:lstStyle/>
              <a:p>
                <a:pPr>
                  <a:defRPr sz="900" b="1" i="0" u="none" strike="noStrike" baseline="0">
                    <a:solidFill>
                      <a:srgbClr val="000000"/>
                    </a:solidFill>
                    <a:latin typeface="Arial"/>
                    <a:ea typeface="Arial"/>
                    <a:cs typeface="Arial"/>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0"/>
              </c:ext>
            </c:extLst>
          </c:dLbls>
          <c:val>
            <c:numRef>
              <c:f>'Grafiki + dati'!$X$149:$X$185</c:f>
              <c:numCache>
                <c:formatCode>General</c:formatCode>
                <c:ptCount val="37"/>
                <c:pt idx="0" formatCode="0">
                  <c:v>2.8000000000000025</c:v>
                </c:pt>
                <c:pt idx="2" formatCode="0">
                  <c:v>2.1999999999999993</c:v>
                </c:pt>
                <c:pt idx="3" formatCode="0">
                  <c:v>3.3000000000000007</c:v>
                </c:pt>
                <c:pt idx="4" formatCode="0">
                  <c:v>-9.25</c:v>
                </c:pt>
                <c:pt idx="5" formatCode="0">
                  <c:v>6.3500000000000014</c:v>
                </c:pt>
                <c:pt idx="6" formatCode="0">
                  <c:v>9.9</c:v>
                </c:pt>
                <c:pt idx="7" formatCode="0">
                  <c:v>20.349999999999994</c:v>
                </c:pt>
                <c:pt idx="8" formatCode="0">
                  <c:v>7.4499999999999993</c:v>
                </c:pt>
                <c:pt idx="9" formatCode="0">
                  <c:v>17.199999999999996</c:v>
                </c:pt>
                <c:pt idx="10" formatCode="0">
                  <c:v>11.95</c:v>
                </c:pt>
                <c:pt idx="11" formatCode="0">
                  <c:v>-14.299999999999997</c:v>
                </c:pt>
                <c:pt idx="12" formatCode="0">
                  <c:v>-3.6500000000000021</c:v>
                </c:pt>
                <c:pt idx="14" formatCode="0">
                  <c:v>4.9000000000000021</c:v>
                </c:pt>
                <c:pt idx="15" formatCode="0.0">
                  <c:v>0.34999999999999787</c:v>
                </c:pt>
                <c:pt idx="16" formatCode="0">
                  <c:v>0.89999999999999858</c:v>
                </c:pt>
                <c:pt idx="17" formatCode="0">
                  <c:v>12.5</c:v>
                </c:pt>
                <c:pt idx="19" formatCode="0">
                  <c:v>6</c:v>
                </c:pt>
                <c:pt idx="20" formatCode="0">
                  <c:v>2.5499999999999989</c:v>
                </c:pt>
                <c:pt idx="21" formatCode="0">
                  <c:v>4.4000000000000039</c:v>
                </c:pt>
                <c:pt idx="22" formatCode="0">
                  <c:v>-8.8000000000000007</c:v>
                </c:pt>
                <c:pt idx="23" formatCode="0">
                  <c:v>-8.7999999999999972</c:v>
                </c:pt>
                <c:pt idx="25" formatCode="0">
                  <c:v>-9.6499999999999986</c:v>
                </c:pt>
                <c:pt idx="26" formatCode="0">
                  <c:v>15.000000000000004</c:v>
                </c:pt>
                <c:pt idx="27" formatCode="0">
                  <c:v>-0.75000000000000178</c:v>
                </c:pt>
                <c:pt idx="28" formatCode="0">
                  <c:v>2.8000000000000025</c:v>
                </c:pt>
                <c:pt idx="29" formatCode="0">
                  <c:v>-5.6999999999999993</c:v>
                </c:pt>
                <c:pt idx="31" formatCode="0">
                  <c:v>5.3500000000000014</c:v>
                </c:pt>
                <c:pt idx="32" formatCode="0">
                  <c:v>-1.5500000000000007</c:v>
                </c:pt>
                <c:pt idx="33" formatCode="0">
                  <c:v>-13.25</c:v>
                </c:pt>
                <c:pt idx="34" formatCode="0">
                  <c:v>7.4000000000000021</c:v>
                </c:pt>
                <c:pt idx="35" formatCode="0">
                  <c:v>1.9500000000000028</c:v>
                </c:pt>
                <c:pt idx="36" formatCode="0">
                  <c:v>10.7</c:v>
                </c:pt>
              </c:numCache>
            </c:numRef>
          </c:val>
          <c:extLst>
            <c:ext xmlns:c16="http://schemas.microsoft.com/office/drawing/2014/chart" uri="{C3380CC4-5D6E-409C-BE32-E72D297353CC}">
              <c16:uniqueId val="{0000002B-79F8-4174-BCFC-EF08270CCAE4}"/>
            </c:ext>
          </c:extLst>
        </c:ser>
        <c:dLbls>
          <c:showLegendKey val="0"/>
          <c:showVal val="0"/>
          <c:showCatName val="0"/>
          <c:showSerName val="0"/>
          <c:showPercent val="0"/>
          <c:showBubbleSize val="0"/>
        </c:dLbls>
        <c:gapWidth val="30"/>
        <c:axId val="590051048"/>
        <c:axId val="1"/>
      </c:barChart>
      <c:catAx>
        <c:axId val="590051048"/>
        <c:scaling>
          <c:orientation val="maxMin"/>
        </c:scaling>
        <c:delete val="0"/>
        <c:axPos val="l"/>
        <c:majorTickMark val="none"/>
        <c:minorTickMark val="none"/>
        <c:tickLblPos val="none"/>
        <c:spPr>
          <a:ln w="3175">
            <a:solidFill>
              <a:srgbClr val="000000"/>
            </a:solidFill>
            <a:prstDash val="solid"/>
          </a:ln>
        </c:spPr>
        <c:crossAx val="1"/>
        <c:crosses val="autoZero"/>
        <c:auto val="1"/>
        <c:lblAlgn val="ctr"/>
        <c:lblOffset val="100"/>
        <c:tickLblSkip val="1"/>
        <c:tickMarkSkip val="1"/>
        <c:noMultiLvlLbl val="0"/>
      </c:catAx>
      <c:valAx>
        <c:axId val="1"/>
        <c:scaling>
          <c:orientation val="minMax"/>
          <c:max val="23"/>
          <c:min val="-15"/>
        </c:scaling>
        <c:delete val="1"/>
        <c:axPos val="b"/>
        <c:numFmt formatCode="0" sourceLinked="0"/>
        <c:majorTickMark val="out"/>
        <c:minorTickMark val="none"/>
        <c:tickLblPos val="nextTo"/>
        <c:crossAx val="590051048"/>
        <c:crosses val="max"/>
        <c:crossBetween val="between"/>
        <c:majorUnit val="10"/>
      </c:valAx>
      <c:spPr>
        <a:noFill/>
        <a:ln w="25400">
          <a:noFill/>
        </a:ln>
      </c:spPr>
    </c:plotArea>
    <c:plotVisOnly val="1"/>
    <c:dispBlanksAs val="gap"/>
    <c:showDLblsOverMax val="0"/>
  </c:chart>
  <c:spPr>
    <a:noFill/>
    <a:ln w="6350">
      <a:noFill/>
    </a:ln>
  </c:spPr>
  <c:txPr>
    <a:bodyPr/>
    <a:lstStyle/>
    <a:p>
      <a:pPr>
        <a:defRPr sz="900" b="0" i="0" u="none" strike="noStrike" baseline="0">
          <a:solidFill>
            <a:srgbClr val="000000"/>
          </a:solidFill>
          <a:latin typeface="Arial"/>
          <a:ea typeface="Arial"/>
          <a:cs typeface="Arial"/>
        </a:defRPr>
      </a:pPr>
      <a:endParaRPr lang="lv-LV"/>
    </a:p>
  </c:txPr>
  <c:externalData r:id="rId2">
    <c:autoUpdate val="0"/>
  </c:externalData>
  <c:userShapes r:id="rId3"/>
</c:chartSpace>
</file>

<file path=ppt/charts/chart3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27829754795353689"/>
          <c:y val="0.1271512629169575"/>
          <c:w val="0.69488994456207431"/>
          <c:h val="0.80712034637108487"/>
        </c:manualLayout>
      </c:layout>
      <c:barChart>
        <c:barDir val="bar"/>
        <c:grouping val="stacked"/>
        <c:varyColors val="0"/>
        <c:ser>
          <c:idx val="0"/>
          <c:order val="0"/>
          <c:tx>
            <c:strRef>
              <c:f>'Grafiki + dati'!$R$447</c:f>
              <c:strCache>
                <c:ptCount val="1"/>
                <c:pt idx="0">
                  <c:v>Ļoti nozīmīga</c:v>
                </c:pt>
              </c:strCache>
            </c:strRef>
          </c:tx>
          <c:spPr>
            <a:solidFill>
              <a:srgbClr val="307594"/>
            </a:solidFill>
            <a:ln w="25400">
              <a:noFill/>
            </a:ln>
          </c:spPr>
          <c:invertIfNegative val="0"/>
          <c:dLbls>
            <c:spPr>
              <a:noFill/>
              <a:ln>
                <a:noFill/>
              </a:ln>
              <a:effectLst/>
            </c:spPr>
            <c:txPr>
              <a:bodyPr wrap="square" lIns="38100" tIns="19050" rIns="38100" bIns="19050" anchor="ctr">
                <a:spAutoFit/>
              </a:bodyPr>
              <a:lstStyle/>
              <a:p>
                <a:pPr>
                  <a:defRPr sz="900" b="0">
                    <a:solidFill>
                      <a:schemeClr val="bg1"/>
                    </a:solidFill>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'Grafiki + dati'!$P$448:$Q$484</c:f>
              <c:multiLvlStrCache>
                <c:ptCount val="37"/>
                <c:lvl>
                  <c:pt idx="0">
                    <c:v>Visi respondenti</c:v>
                  </c:pt>
                  <c:pt idx="2">
                    <c:v>Būvniecība un būvmateriālu ražošana</c:v>
                  </c:pt>
                  <c:pt idx="3">
                    <c:v>IKT</c:v>
                  </c:pt>
                  <c:pt idx="4">
                    <c:v>Kokrūpniecība</c:v>
                  </c:pt>
                  <c:pt idx="5">
                    <c:v>Pārtikas rūpniecība</c:v>
                  </c:pt>
                  <c:pt idx="6">
                    <c:v>Mašīnbūve un metālapstrāde</c:v>
                  </c:pt>
                  <c:pt idx="7">
                    <c:v>Transports un loģistika**</c:v>
                  </c:pt>
                  <c:pt idx="8">
                    <c:v>Apģērba un tekstila rūpniecība</c:v>
                  </c:pt>
                  <c:pt idx="9">
                    <c:v>Elektronika un elektrotehnika**</c:v>
                  </c:pt>
                  <c:pt idx="10">
                    <c:v>Kultūras un radošās nozares</c:v>
                  </c:pt>
                  <c:pt idx="11">
                    <c:v>Ķīmija un farmācija**</c:v>
                  </c:pt>
                  <c:pt idx="12">
                    <c:v>Cita joma</c:v>
                  </c:pt>
                  <c:pt idx="14">
                    <c:v>1-9 darbinieki</c:v>
                  </c:pt>
                  <c:pt idx="15">
                    <c:v>10-49 darbinieki</c:v>
                  </c:pt>
                  <c:pt idx="16">
                    <c:v>50-249 darbinieki</c:v>
                  </c:pt>
                  <c:pt idx="17">
                    <c:v>250 un vairāk darbinieku**</c:v>
                  </c:pt>
                  <c:pt idx="19">
                    <c:v>1. kvintile (zemākais eksporta apjoms)</c:v>
                  </c:pt>
                  <c:pt idx="20">
                    <c:v>2. kvintile</c:v>
                  </c:pt>
                  <c:pt idx="21">
                    <c:v>3. kvintile</c:v>
                  </c:pt>
                  <c:pt idx="22">
                    <c:v>4. kvintile</c:v>
                  </c:pt>
                  <c:pt idx="23">
                    <c:v>5. kvintile (augstākais eksporta apjoms)</c:v>
                  </c:pt>
                  <c:pt idx="25">
                    <c:v>1. kvintile (zemākais apgrozījums)</c:v>
                  </c:pt>
                  <c:pt idx="26">
                    <c:v>2. kvintile</c:v>
                  </c:pt>
                  <c:pt idx="27">
                    <c:v>3. kvintile</c:v>
                  </c:pt>
                  <c:pt idx="28">
                    <c:v>4. kvintile</c:v>
                  </c:pt>
                  <c:pt idx="29">
                    <c:v>5. kvintile (augstākais apgrozījums)</c:v>
                  </c:pt>
                  <c:pt idx="31">
                    <c:v> Rīga</c:v>
                  </c:pt>
                  <c:pt idx="32">
                    <c:v> Pierīga</c:v>
                  </c:pt>
                  <c:pt idx="33">
                    <c:v> Vidzeme</c:v>
                  </c:pt>
                  <c:pt idx="34">
                    <c:v> Kurzeme</c:v>
                  </c:pt>
                  <c:pt idx="35">
                    <c:v> Zemgale</c:v>
                  </c:pt>
                  <c:pt idx="36">
                    <c:v> Latgale**</c:v>
                  </c:pt>
                </c:lvl>
                <c:lvl>
                  <c:pt idx="1">
                    <c:v> </c:v>
                  </c:pt>
                  <c:pt idx="2">
                    <c:v>Darbības joma</c:v>
                  </c:pt>
                  <c:pt idx="13">
                    <c:v> </c:v>
                  </c:pt>
                  <c:pt idx="14">
                    <c:v> </c:v>
                  </c:pt>
                  <c:pt idx="18">
                    <c:v> </c:v>
                  </c:pt>
                  <c:pt idx="19">
                    <c:v>Eksporta apjoms 2022. gadā</c:v>
                  </c:pt>
                  <c:pt idx="24">
                    <c:v> </c:v>
                  </c:pt>
                  <c:pt idx="25">
                    <c:v> </c:v>
                  </c:pt>
                  <c:pt idx="30">
                    <c:v> </c:v>
                  </c:pt>
                  <c:pt idx="31">
                    <c:v>Reģions</c:v>
                  </c:pt>
                </c:lvl>
              </c:multiLvlStrCache>
            </c:multiLvlStrRef>
          </c:cat>
          <c:val>
            <c:numRef>
              <c:f>'Grafiki + dati'!$R$448:$R$484</c:f>
              <c:numCache>
                <c:formatCode>General</c:formatCode>
                <c:ptCount val="37"/>
                <c:pt idx="0" formatCode="0">
                  <c:v>16.899999999999999</c:v>
                </c:pt>
                <c:pt idx="2" formatCode="0">
                  <c:v>27.9</c:v>
                </c:pt>
                <c:pt idx="3" formatCode="0">
                  <c:v>14.1</c:v>
                </c:pt>
                <c:pt idx="4" formatCode="0">
                  <c:v>5.6</c:v>
                </c:pt>
                <c:pt idx="5" formatCode="0">
                  <c:v>17.899999999999999</c:v>
                </c:pt>
                <c:pt idx="6" formatCode="0">
                  <c:v>18.2</c:v>
                </c:pt>
                <c:pt idx="7" formatCode="0">
                  <c:v>18.5</c:v>
                </c:pt>
                <c:pt idx="8" formatCode="0">
                  <c:v>19.100000000000001</c:v>
                </c:pt>
                <c:pt idx="9" formatCode="0">
                  <c:v>21.9</c:v>
                </c:pt>
                <c:pt idx="10" formatCode="0">
                  <c:v>10.9</c:v>
                </c:pt>
                <c:pt idx="11" formatCode="0">
                  <c:v>7.1</c:v>
                </c:pt>
                <c:pt idx="12" formatCode="0">
                  <c:v>17.8</c:v>
                </c:pt>
                <c:pt idx="14" formatCode="0">
                  <c:v>18.399999999999999</c:v>
                </c:pt>
                <c:pt idx="15" formatCode="0">
                  <c:v>18.899999999999999</c:v>
                </c:pt>
                <c:pt idx="16" formatCode="0">
                  <c:v>8.6</c:v>
                </c:pt>
                <c:pt idx="17" formatCode="0">
                  <c:v>25</c:v>
                </c:pt>
                <c:pt idx="19" formatCode="0">
                  <c:v>19.5</c:v>
                </c:pt>
                <c:pt idx="20" formatCode="0">
                  <c:v>17.2</c:v>
                </c:pt>
                <c:pt idx="21" formatCode="0">
                  <c:v>15.7</c:v>
                </c:pt>
                <c:pt idx="22" formatCode="0">
                  <c:v>13.4</c:v>
                </c:pt>
                <c:pt idx="23" formatCode="0">
                  <c:v>10.5</c:v>
                </c:pt>
                <c:pt idx="25" formatCode="0">
                  <c:v>18.3</c:v>
                </c:pt>
                <c:pt idx="26" formatCode="0">
                  <c:v>15.7</c:v>
                </c:pt>
                <c:pt idx="27" formatCode="0">
                  <c:v>23.3</c:v>
                </c:pt>
                <c:pt idx="28" formatCode="0">
                  <c:v>11.8</c:v>
                </c:pt>
                <c:pt idx="29" formatCode="0">
                  <c:v>11.4</c:v>
                </c:pt>
                <c:pt idx="31" formatCode="0">
                  <c:v>19.100000000000001</c:v>
                </c:pt>
                <c:pt idx="32" formatCode="0">
                  <c:v>12.1</c:v>
                </c:pt>
                <c:pt idx="33" formatCode="0">
                  <c:v>12.2</c:v>
                </c:pt>
                <c:pt idx="34" formatCode="0">
                  <c:v>23</c:v>
                </c:pt>
                <c:pt idx="35" formatCode="0">
                  <c:v>11.8</c:v>
                </c:pt>
                <c:pt idx="36" formatCode="0">
                  <c:v>17.899999999999999</c:v>
                </c:pt>
              </c:numCache>
            </c:numRef>
          </c:val>
          <c:extLst>
            <c:ext xmlns:c16="http://schemas.microsoft.com/office/drawing/2014/chart" uri="{C3380CC4-5D6E-409C-BE32-E72D297353CC}">
              <c16:uniqueId val="{00000000-9610-477B-91C7-62EACEFB8873}"/>
            </c:ext>
          </c:extLst>
        </c:ser>
        <c:ser>
          <c:idx val="3"/>
          <c:order val="1"/>
          <c:tx>
            <c:strRef>
              <c:f>'Grafiki + dati'!$S$447</c:f>
              <c:strCache>
                <c:ptCount val="1"/>
                <c:pt idx="0">
                  <c:v>Drīzāk nozīmīga</c:v>
                </c:pt>
              </c:strCache>
            </c:strRef>
          </c:tx>
          <c:spPr>
            <a:solidFill>
              <a:srgbClr val="BADAE8"/>
            </a:solidFill>
            <a:ln w="25400">
              <a:noFill/>
            </a:ln>
          </c:spPr>
          <c:invertIfNegative val="0"/>
          <c:dLbls>
            <c:dLbl>
              <c:idx val="12"/>
              <c:layout>
                <c:manualLayout>
                  <c:x val="8.938547486033465E-3"/>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9610-477B-91C7-62EACEFB8873}"/>
                </c:ext>
              </c:extLst>
            </c:dLbl>
            <c:spPr>
              <a:noFill/>
              <a:ln>
                <a:noFill/>
              </a:ln>
              <a:effectLst/>
            </c:spPr>
            <c:txPr>
              <a:bodyPr wrap="square" lIns="38100" tIns="19050" rIns="38100" bIns="19050" anchor="ctr">
                <a:spAutoFit/>
              </a:bodyPr>
              <a:lstStyle/>
              <a:p>
                <a:pPr>
                  <a:defRPr sz="900"/>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'Grafiki + dati'!$P$448:$Q$484</c:f>
              <c:multiLvlStrCache>
                <c:ptCount val="37"/>
                <c:lvl>
                  <c:pt idx="0">
                    <c:v>Visi respondenti</c:v>
                  </c:pt>
                  <c:pt idx="2">
                    <c:v>Būvniecība un būvmateriālu ražošana</c:v>
                  </c:pt>
                  <c:pt idx="3">
                    <c:v>IKT</c:v>
                  </c:pt>
                  <c:pt idx="4">
                    <c:v>Kokrūpniecība</c:v>
                  </c:pt>
                  <c:pt idx="5">
                    <c:v>Pārtikas rūpniecība</c:v>
                  </c:pt>
                  <c:pt idx="6">
                    <c:v>Mašīnbūve un metālapstrāde</c:v>
                  </c:pt>
                  <c:pt idx="7">
                    <c:v>Transports un loģistika**</c:v>
                  </c:pt>
                  <c:pt idx="8">
                    <c:v>Apģērba un tekstila rūpniecība</c:v>
                  </c:pt>
                  <c:pt idx="9">
                    <c:v>Elektronika un elektrotehnika**</c:v>
                  </c:pt>
                  <c:pt idx="10">
                    <c:v>Kultūras un radošās nozares</c:v>
                  </c:pt>
                  <c:pt idx="11">
                    <c:v>Ķīmija un farmācija**</c:v>
                  </c:pt>
                  <c:pt idx="12">
                    <c:v>Cita joma</c:v>
                  </c:pt>
                  <c:pt idx="14">
                    <c:v>1-9 darbinieki</c:v>
                  </c:pt>
                  <c:pt idx="15">
                    <c:v>10-49 darbinieki</c:v>
                  </c:pt>
                  <c:pt idx="16">
                    <c:v>50-249 darbinieki</c:v>
                  </c:pt>
                  <c:pt idx="17">
                    <c:v>250 un vairāk darbinieku**</c:v>
                  </c:pt>
                  <c:pt idx="19">
                    <c:v>1. kvintile (zemākais eksporta apjoms)</c:v>
                  </c:pt>
                  <c:pt idx="20">
                    <c:v>2. kvintile</c:v>
                  </c:pt>
                  <c:pt idx="21">
                    <c:v>3. kvintile</c:v>
                  </c:pt>
                  <c:pt idx="22">
                    <c:v>4. kvintile</c:v>
                  </c:pt>
                  <c:pt idx="23">
                    <c:v>5. kvintile (augstākais eksporta apjoms)</c:v>
                  </c:pt>
                  <c:pt idx="25">
                    <c:v>1. kvintile (zemākais apgrozījums)</c:v>
                  </c:pt>
                  <c:pt idx="26">
                    <c:v>2. kvintile</c:v>
                  </c:pt>
                  <c:pt idx="27">
                    <c:v>3. kvintile</c:v>
                  </c:pt>
                  <c:pt idx="28">
                    <c:v>4. kvintile</c:v>
                  </c:pt>
                  <c:pt idx="29">
                    <c:v>5. kvintile (augstākais apgrozījums)</c:v>
                  </c:pt>
                  <c:pt idx="31">
                    <c:v> Rīga</c:v>
                  </c:pt>
                  <c:pt idx="32">
                    <c:v> Pierīga</c:v>
                  </c:pt>
                  <c:pt idx="33">
                    <c:v> Vidzeme</c:v>
                  </c:pt>
                  <c:pt idx="34">
                    <c:v> Kurzeme</c:v>
                  </c:pt>
                  <c:pt idx="35">
                    <c:v> Zemgale</c:v>
                  </c:pt>
                  <c:pt idx="36">
                    <c:v> Latgale**</c:v>
                  </c:pt>
                </c:lvl>
                <c:lvl>
                  <c:pt idx="1">
                    <c:v> </c:v>
                  </c:pt>
                  <c:pt idx="2">
                    <c:v>Darbības joma</c:v>
                  </c:pt>
                  <c:pt idx="13">
                    <c:v> </c:v>
                  </c:pt>
                  <c:pt idx="14">
                    <c:v> </c:v>
                  </c:pt>
                  <c:pt idx="18">
                    <c:v> </c:v>
                  </c:pt>
                  <c:pt idx="19">
                    <c:v>Eksporta apjoms 2022. gadā</c:v>
                  </c:pt>
                  <c:pt idx="24">
                    <c:v> </c:v>
                  </c:pt>
                  <c:pt idx="25">
                    <c:v> </c:v>
                  </c:pt>
                  <c:pt idx="30">
                    <c:v> </c:v>
                  </c:pt>
                  <c:pt idx="31">
                    <c:v>Reģions</c:v>
                  </c:pt>
                </c:lvl>
              </c:multiLvlStrCache>
            </c:multiLvlStrRef>
          </c:cat>
          <c:val>
            <c:numRef>
              <c:f>'Grafiki + dati'!$S$448:$S$484</c:f>
              <c:numCache>
                <c:formatCode>General</c:formatCode>
                <c:ptCount val="37"/>
                <c:pt idx="0" formatCode="0">
                  <c:v>28.7</c:v>
                </c:pt>
                <c:pt idx="2" formatCode="0">
                  <c:v>30.9</c:v>
                </c:pt>
                <c:pt idx="3" formatCode="0">
                  <c:v>33.700000000000003</c:v>
                </c:pt>
                <c:pt idx="4" formatCode="0">
                  <c:v>35.200000000000003</c:v>
                </c:pt>
                <c:pt idx="5" formatCode="0">
                  <c:v>35.9</c:v>
                </c:pt>
                <c:pt idx="6" formatCode="0">
                  <c:v>24.2</c:v>
                </c:pt>
                <c:pt idx="7" formatCode="0">
                  <c:v>22.2</c:v>
                </c:pt>
                <c:pt idx="8" formatCode="0">
                  <c:v>27.7</c:v>
                </c:pt>
                <c:pt idx="9" formatCode="0">
                  <c:v>28.1</c:v>
                </c:pt>
                <c:pt idx="10" formatCode="0">
                  <c:v>23.9</c:v>
                </c:pt>
                <c:pt idx="11" formatCode="0">
                  <c:v>25</c:v>
                </c:pt>
                <c:pt idx="12" formatCode="0">
                  <c:v>25.1</c:v>
                </c:pt>
                <c:pt idx="14" formatCode="0">
                  <c:v>24.8</c:v>
                </c:pt>
                <c:pt idx="15" formatCode="0">
                  <c:v>31.5</c:v>
                </c:pt>
                <c:pt idx="16" formatCode="0">
                  <c:v>35.200000000000003</c:v>
                </c:pt>
                <c:pt idx="19" formatCode="0">
                  <c:v>23.7</c:v>
                </c:pt>
                <c:pt idx="20" formatCode="0">
                  <c:v>33.6</c:v>
                </c:pt>
                <c:pt idx="21" formatCode="0">
                  <c:v>32.200000000000003</c:v>
                </c:pt>
                <c:pt idx="22" formatCode="0">
                  <c:v>32.799999999999997</c:v>
                </c:pt>
                <c:pt idx="23" formatCode="0">
                  <c:v>24.6</c:v>
                </c:pt>
                <c:pt idx="25" formatCode="0">
                  <c:v>27.5</c:v>
                </c:pt>
                <c:pt idx="26" formatCode="0">
                  <c:v>23.6</c:v>
                </c:pt>
                <c:pt idx="27" formatCode="0">
                  <c:v>22.5</c:v>
                </c:pt>
                <c:pt idx="28" formatCode="0">
                  <c:v>36.200000000000003</c:v>
                </c:pt>
                <c:pt idx="29" formatCode="0">
                  <c:v>29.3</c:v>
                </c:pt>
                <c:pt idx="31" formatCode="0">
                  <c:v>25.3</c:v>
                </c:pt>
                <c:pt idx="32" formatCode="0">
                  <c:v>31.2</c:v>
                </c:pt>
                <c:pt idx="33" formatCode="0">
                  <c:v>30.6</c:v>
                </c:pt>
                <c:pt idx="34" formatCode="0">
                  <c:v>34.4</c:v>
                </c:pt>
                <c:pt idx="35" formatCode="0">
                  <c:v>35.299999999999997</c:v>
                </c:pt>
                <c:pt idx="36" formatCode="0">
                  <c:v>32.1</c:v>
                </c:pt>
              </c:numCache>
            </c:numRef>
          </c:val>
          <c:extLst>
            <c:ext xmlns:c16="http://schemas.microsoft.com/office/drawing/2014/chart" uri="{C3380CC4-5D6E-409C-BE32-E72D297353CC}">
              <c16:uniqueId val="{00000002-9610-477B-91C7-62EACEFB8873}"/>
            </c:ext>
          </c:extLst>
        </c:ser>
        <c:ser>
          <c:idx val="4"/>
          <c:order val="2"/>
          <c:tx>
            <c:strRef>
              <c:f>'Grafiki + dati'!$V$447</c:f>
              <c:strCache>
                <c:ptCount val="1"/>
                <c:pt idx="0">
                  <c:v>Grūti pateikt</c:v>
                </c:pt>
              </c:strCache>
            </c:strRef>
          </c:tx>
          <c:spPr>
            <a:solidFill>
              <a:sysClr val="window" lastClr="FFFFFF">
                <a:lumMod val="75000"/>
              </a:sysClr>
            </a:solidFill>
          </c:spPr>
          <c:invertIfNegative val="0"/>
          <c:dLbls>
            <c:spPr>
              <a:noFill/>
              <a:ln>
                <a:noFill/>
              </a:ln>
              <a:effectLst/>
            </c:spPr>
            <c:txPr>
              <a:bodyPr wrap="square" lIns="38100" tIns="19050" rIns="38100" bIns="19050" anchor="ctr">
                <a:spAutoFit/>
              </a:bodyPr>
              <a:lstStyle/>
              <a:p>
                <a:pPr>
                  <a:defRPr sz="900"/>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'Grafiki + dati'!$P$448:$Q$484</c:f>
              <c:multiLvlStrCache>
                <c:ptCount val="37"/>
                <c:lvl>
                  <c:pt idx="0">
                    <c:v>Visi respondenti</c:v>
                  </c:pt>
                  <c:pt idx="2">
                    <c:v>Būvniecība un būvmateriālu ražošana</c:v>
                  </c:pt>
                  <c:pt idx="3">
                    <c:v>IKT</c:v>
                  </c:pt>
                  <c:pt idx="4">
                    <c:v>Kokrūpniecība</c:v>
                  </c:pt>
                  <c:pt idx="5">
                    <c:v>Pārtikas rūpniecība</c:v>
                  </c:pt>
                  <c:pt idx="6">
                    <c:v>Mašīnbūve un metālapstrāde</c:v>
                  </c:pt>
                  <c:pt idx="7">
                    <c:v>Transports un loģistika**</c:v>
                  </c:pt>
                  <c:pt idx="8">
                    <c:v>Apģērba un tekstila rūpniecība</c:v>
                  </c:pt>
                  <c:pt idx="9">
                    <c:v>Elektronika un elektrotehnika**</c:v>
                  </c:pt>
                  <c:pt idx="10">
                    <c:v>Kultūras un radošās nozares</c:v>
                  </c:pt>
                  <c:pt idx="11">
                    <c:v>Ķīmija un farmācija**</c:v>
                  </c:pt>
                  <c:pt idx="12">
                    <c:v>Cita joma</c:v>
                  </c:pt>
                  <c:pt idx="14">
                    <c:v>1-9 darbinieki</c:v>
                  </c:pt>
                  <c:pt idx="15">
                    <c:v>10-49 darbinieki</c:v>
                  </c:pt>
                  <c:pt idx="16">
                    <c:v>50-249 darbinieki</c:v>
                  </c:pt>
                  <c:pt idx="17">
                    <c:v>250 un vairāk darbinieku**</c:v>
                  </c:pt>
                  <c:pt idx="19">
                    <c:v>1. kvintile (zemākais eksporta apjoms)</c:v>
                  </c:pt>
                  <c:pt idx="20">
                    <c:v>2. kvintile</c:v>
                  </c:pt>
                  <c:pt idx="21">
                    <c:v>3. kvintile</c:v>
                  </c:pt>
                  <c:pt idx="22">
                    <c:v>4. kvintile</c:v>
                  </c:pt>
                  <c:pt idx="23">
                    <c:v>5. kvintile (augstākais eksporta apjoms)</c:v>
                  </c:pt>
                  <c:pt idx="25">
                    <c:v>1. kvintile (zemākais apgrozījums)</c:v>
                  </c:pt>
                  <c:pt idx="26">
                    <c:v>2. kvintile</c:v>
                  </c:pt>
                  <c:pt idx="27">
                    <c:v>3. kvintile</c:v>
                  </c:pt>
                  <c:pt idx="28">
                    <c:v>4. kvintile</c:v>
                  </c:pt>
                  <c:pt idx="29">
                    <c:v>5. kvintile (augstākais apgrozījums)</c:v>
                  </c:pt>
                  <c:pt idx="31">
                    <c:v> Rīga</c:v>
                  </c:pt>
                  <c:pt idx="32">
                    <c:v> Pierīga</c:v>
                  </c:pt>
                  <c:pt idx="33">
                    <c:v> Vidzeme</c:v>
                  </c:pt>
                  <c:pt idx="34">
                    <c:v> Kurzeme</c:v>
                  </c:pt>
                  <c:pt idx="35">
                    <c:v> Zemgale</c:v>
                  </c:pt>
                  <c:pt idx="36">
                    <c:v> Latgale**</c:v>
                  </c:pt>
                </c:lvl>
                <c:lvl>
                  <c:pt idx="1">
                    <c:v> </c:v>
                  </c:pt>
                  <c:pt idx="2">
                    <c:v>Darbības joma</c:v>
                  </c:pt>
                  <c:pt idx="13">
                    <c:v> </c:v>
                  </c:pt>
                  <c:pt idx="14">
                    <c:v> </c:v>
                  </c:pt>
                  <c:pt idx="18">
                    <c:v> </c:v>
                  </c:pt>
                  <c:pt idx="19">
                    <c:v>Eksporta apjoms 2022. gadā</c:v>
                  </c:pt>
                  <c:pt idx="24">
                    <c:v> </c:v>
                  </c:pt>
                  <c:pt idx="25">
                    <c:v> </c:v>
                  </c:pt>
                  <c:pt idx="30">
                    <c:v> </c:v>
                  </c:pt>
                  <c:pt idx="31">
                    <c:v>Reģions</c:v>
                  </c:pt>
                </c:lvl>
              </c:multiLvlStrCache>
            </c:multiLvlStrRef>
          </c:cat>
          <c:val>
            <c:numRef>
              <c:f>'Grafiki + dati'!$V$448:$V$484</c:f>
              <c:numCache>
                <c:formatCode>General</c:formatCode>
                <c:ptCount val="37"/>
                <c:pt idx="0" formatCode="0">
                  <c:v>10.6</c:v>
                </c:pt>
                <c:pt idx="2" formatCode="0">
                  <c:v>8.8000000000000007</c:v>
                </c:pt>
                <c:pt idx="3" formatCode="0">
                  <c:v>5.4</c:v>
                </c:pt>
                <c:pt idx="4" formatCode="0">
                  <c:v>14.8</c:v>
                </c:pt>
                <c:pt idx="5" formatCode="0">
                  <c:v>9</c:v>
                </c:pt>
                <c:pt idx="6" formatCode="0">
                  <c:v>9.1</c:v>
                </c:pt>
                <c:pt idx="7" formatCode="0">
                  <c:v>3.7</c:v>
                </c:pt>
                <c:pt idx="8" formatCode="0">
                  <c:v>14.9</c:v>
                </c:pt>
                <c:pt idx="9" formatCode="0">
                  <c:v>9.4</c:v>
                </c:pt>
                <c:pt idx="10" formatCode="0">
                  <c:v>10.9</c:v>
                </c:pt>
                <c:pt idx="11" formatCode="0">
                  <c:v>14.3</c:v>
                </c:pt>
                <c:pt idx="12" formatCode="0">
                  <c:v>13.1</c:v>
                </c:pt>
                <c:pt idx="14" formatCode="0">
                  <c:v>13.1</c:v>
                </c:pt>
                <c:pt idx="15" formatCode="0">
                  <c:v>7.1</c:v>
                </c:pt>
                <c:pt idx="16" formatCode="0">
                  <c:v>9.4</c:v>
                </c:pt>
                <c:pt idx="17" formatCode="0">
                  <c:v>25</c:v>
                </c:pt>
                <c:pt idx="19" formatCode="0">
                  <c:v>10.199999999999999</c:v>
                </c:pt>
                <c:pt idx="20" formatCode="0">
                  <c:v>8.6</c:v>
                </c:pt>
                <c:pt idx="21" formatCode="0">
                  <c:v>10.4</c:v>
                </c:pt>
                <c:pt idx="22" formatCode="0">
                  <c:v>10.9</c:v>
                </c:pt>
                <c:pt idx="23" formatCode="0">
                  <c:v>11.4</c:v>
                </c:pt>
                <c:pt idx="25" formatCode="0">
                  <c:v>12.5</c:v>
                </c:pt>
                <c:pt idx="26" formatCode="0">
                  <c:v>12.6</c:v>
                </c:pt>
                <c:pt idx="27" formatCode="0">
                  <c:v>8.5</c:v>
                </c:pt>
                <c:pt idx="28" formatCode="0">
                  <c:v>6.3</c:v>
                </c:pt>
                <c:pt idx="29" formatCode="0">
                  <c:v>11.4</c:v>
                </c:pt>
                <c:pt idx="31" formatCode="0">
                  <c:v>9.6999999999999993</c:v>
                </c:pt>
                <c:pt idx="32" formatCode="0">
                  <c:v>14.6</c:v>
                </c:pt>
                <c:pt idx="33" formatCode="0">
                  <c:v>10.199999999999999</c:v>
                </c:pt>
                <c:pt idx="34" formatCode="0">
                  <c:v>11.5</c:v>
                </c:pt>
                <c:pt idx="35" formatCode="0">
                  <c:v>5.9</c:v>
                </c:pt>
                <c:pt idx="36" formatCode="0">
                  <c:v>7.1</c:v>
                </c:pt>
              </c:numCache>
            </c:numRef>
          </c:val>
          <c:extLst>
            <c:ext xmlns:c16="http://schemas.microsoft.com/office/drawing/2014/chart" uri="{C3380CC4-5D6E-409C-BE32-E72D297353CC}">
              <c16:uniqueId val="{00000003-9610-477B-91C7-62EACEFB8873}"/>
            </c:ext>
          </c:extLst>
        </c:ser>
        <c:ser>
          <c:idx val="1"/>
          <c:order val="3"/>
          <c:tx>
            <c:strRef>
              <c:f>'Grafiki + dati'!$T$447</c:f>
              <c:strCache>
                <c:ptCount val="1"/>
                <c:pt idx="0">
                  <c:v>Drīzāk nav nozīmīga</c:v>
                </c:pt>
              </c:strCache>
            </c:strRef>
          </c:tx>
          <c:spPr>
            <a:solidFill>
              <a:srgbClr val="F29C9C"/>
            </a:solidFill>
            <a:ln w="25400">
              <a:noFill/>
            </a:ln>
          </c:spPr>
          <c:invertIfNegative val="0"/>
          <c:dLbls>
            <c:spPr>
              <a:noFill/>
              <a:ln w="25400">
                <a:noFill/>
              </a:ln>
            </c:spPr>
            <c:txPr>
              <a:bodyPr wrap="square" lIns="38100" tIns="19050" rIns="38100" bIns="19050" anchor="ctr">
                <a:spAutoFit/>
              </a:bodyPr>
              <a:lstStyle/>
              <a:p>
                <a:pPr>
                  <a:defRPr sz="900" b="0" i="0" u="none" strike="noStrike" baseline="0">
                    <a:solidFill>
                      <a:schemeClr val="tx1"/>
                    </a:solidFill>
                    <a:latin typeface="Arial"/>
                    <a:ea typeface="Arial"/>
                    <a:cs typeface="Arial"/>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'Grafiki + dati'!$P$448:$Q$484</c:f>
              <c:multiLvlStrCache>
                <c:ptCount val="37"/>
                <c:lvl>
                  <c:pt idx="0">
                    <c:v>Visi respondenti</c:v>
                  </c:pt>
                  <c:pt idx="2">
                    <c:v>Būvniecība un būvmateriālu ražošana</c:v>
                  </c:pt>
                  <c:pt idx="3">
                    <c:v>IKT</c:v>
                  </c:pt>
                  <c:pt idx="4">
                    <c:v>Kokrūpniecība</c:v>
                  </c:pt>
                  <c:pt idx="5">
                    <c:v>Pārtikas rūpniecība</c:v>
                  </c:pt>
                  <c:pt idx="6">
                    <c:v>Mašīnbūve un metālapstrāde</c:v>
                  </c:pt>
                  <c:pt idx="7">
                    <c:v>Transports un loģistika**</c:v>
                  </c:pt>
                  <c:pt idx="8">
                    <c:v>Apģērba un tekstila rūpniecība</c:v>
                  </c:pt>
                  <c:pt idx="9">
                    <c:v>Elektronika un elektrotehnika**</c:v>
                  </c:pt>
                  <c:pt idx="10">
                    <c:v>Kultūras un radošās nozares</c:v>
                  </c:pt>
                  <c:pt idx="11">
                    <c:v>Ķīmija un farmācija**</c:v>
                  </c:pt>
                  <c:pt idx="12">
                    <c:v>Cita joma</c:v>
                  </c:pt>
                  <c:pt idx="14">
                    <c:v>1-9 darbinieki</c:v>
                  </c:pt>
                  <c:pt idx="15">
                    <c:v>10-49 darbinieki</c:v>
                  </c:pt>
                  <c:pt idx="16">
                    <c:v>50-249 darbinieki</c:v>
                  </c:pt>
                  <c:pt idx="17">
                    <c:v>250 un vairāk darbinieku**</c:v>
                  </c:pt>
                  <c:pt idx="19">
                    <c:v>1. kvintile (zemākais eksporta apjoms)</c:v>
                  </c:pt>
                  <c:pt idx="20">
                    <c:v>2. kvintile</c:v>
                  </c:pt>
                  <c:pt idx="21">
                    <c:v>3. kvintile</c:v>
                  </c:pt>
                  <c:pt idx="22">
                    <c:v>4. kvintile</c:v>
                  </c:pt>
                  <c:pt idx="23">
                    <c:v>5. kvintile (augstākais eksporta apjoms)</c:v>
                  </c:pt>
                  <c:pt idx="25">
                    <c:v>1. kvintile (zemākais apgrozījums)</c:v>
                  </c:pt>
                  <c:pt idx="26">
                    <c:v>2. kvintile</c:v>
                  </c:pt>
                  <c:pt idx="27">
                    <c:v>3. kvintile</c:v>
                  </c:pt>
                  <c:pt idx="28">
                    <c:v>4. kvintile</c:v>
                  </c:pt>
                  <c:pt idx="29">
                    <c:v>5. kvintile (augstākais apgrozījums)</c:v>
                  </c:pt>
                  <c:pt idx="31">
                    <c:v> Rīga</c:v>
                  </c:pt>
                  <c:pt idx="32">
                    <c:v> Pierīga</c:v>
                  </c:pt>
                  <c:pt idx="33">
                    <c:v> Vidzeme</c:v>
                  </c:pt>
                  <c:pt idx="34">
                    <c:v> Kurzeme</c:v>
                  </c:pt>
                  <c:pt idx="35">
                    <c:v> Zemgale</c:v>
                  </c:pt>
                  <c:pt idx="36">
                    <c:v> Latgale**</c:v>
                  </c:pt>
                </c:lvl>
                <c:lvl>
                  <c:pt idx="1">
                    <c:v> </c:v>
                  </c:pt>
                  <c:pt idx="2">
                    <c:v>Darbības joma</c:v>
                  </c:pt>
                  <c:pt idx="13">
                    <c:v> </c:v>
                  </c:pt>
                  <c:pt idx="14">
                    <c:v> </c:v>
                  </c:pt>
                  <c:pt idx="18">
                    <c:v> </c:v>
                  </c:pt>
                  <c:pt idx="19">
                    <c:v>Eksporta apjoms 2022. gadā</c:v>
                  </c:pt>
                  <c:pt idx="24">
                    <c:v> </c:v>
                  </c:pt>
                  <c:pt idx="25">
                    <c:v> </c:v>
                  </c:pt>
                  <c:pt idx="30">
                    <c:v> </c:v>
                  </c:pt>
                  <c:pt idx="31">
                    <c:v>Reģions</c:v>
                  </c:pt>
                </c:lvl>
              </c:multiLvlStrCache>
            </c:multiLvlStrRef>
          </c:cat>
          <c:val>
            <c:numRef>
              <c:f>'Grafiki + dati'!$T$448:$T$484</c:f>
              <c:numCache>
                <c:formatCode>General</c:formatCode>
                <c:ptCount val="37"/>
                <c:pt idx="0" formatCode="0">
                  <c:v>26.1</c:v>
                </c:pt>
                <c:pt idx="2" formatCode="0">
                  <c:v>17.600000000000001</c:v>
                </c:pt>
                <c:pt idx="3" formatCode="0">
                  <c:v>26.1</c:v>
                </c:pt>
                <c:pt idx="4" formatCode="0">
                  <c:v>24.1</c:v>
                </c:pt>
                <c:pt idx="5" formatCode="0">
                  <c:v>29.5</c:v>
                </c:pt>
                <c:pt idx="6" formatCode="0">
                  <c:v>28.8</c:v>
                </c:pt>
                <c:pt idx="7" formatCode="0">
                  <c:v>40.700000000000003</c:v>
                </c:pt>
                <c:pt idx="8" formatCode="0">
                  <c:v>14.9</c:v>
                </c:pt>
                <c:pt idx="9" formatCode="0">
                  <c:v>18.8</c:v>
                </c:pt>
                <c:pt idx="10" formatCode="0">
                  <c:v>37</c:v>
                </c:pt>
                <c:pt idx="11" formatCode="0">
                  <c:v>28.6</c:v>
                </c:pt>
                <c:pt idx="12" formatCode="0">
                  <c:v>26.2</c:v>
                </c:pt>
                <c:pt idx="14" formatCode="0">
                  <c:v>26.5</c:v>
                </c:pt>
                <c:pt idx="15" formatCode="0">
                  <c:v>26.1</c:v>
                </c:pt>
                <c:pt idx="16" formatCode="0">
                  <c:v>24.2</c:v>
                </c:pt>
                <c:pt idx="17" formatCode="0">
                  <c:v>50</c:v>
                </c:pt>
                <c:pt idx="19" formatCode="0">
                  <c:v>31.4</c:v>
                </c:pt>
                <c:pt idx="20" formatCode="0">
                  <c:v>21.6</c:v>
                </c:pt>
                <c:pt idx="21" formatCode="0">
                  <c:v>25.2</c:v>
                </c:pt>
                <c:pt idx="22" formatCode="0">
                  <c:v>21.8</c:v>
                </c:pt>
                <c:pt idx="23" formatCode="0">
                  <c:v>30.7</c:v>
                </c:pt>
                <c:pt idx="25" formatCode="0">
                  <c:v>22.5</c:v>
                </c:pt>
                <c:pt idx="26" formatCode="0">
                  <c:v>29.1</c:v>
                </c:pt>
                <c:pt idx="27" formatCode="0">
                  <c:v>29.5</c:v>
                </c:pt>
                <c:pt idx="28" formatCode="0">
                  <c:v>24.4</c:v>
                </c:pt>
                <c:pt idx="29" formatCode="0">
                  <c:v>28.5</c:v>
                </c:pt>
                <c:pt idx="31" formatCode="0">
                  <c:v>26.9</c:v>
                </c:pt>
                <c:pt idx="32" formatCode="0">
                  <c:v>30.6</c:v>
                </c:pt>
                <c:pt idx="33" formatCode="0">
                  <c:v>22.4</c:v>
                </c:pt>
                <c:pt idx="34" formatCode="0">
                  <c:v>11.5</c:v>
                </c:pt>
                <c:pt idx="35" formatCode="0">
                  <c:v>29.4</c:v>
                </c:pt>
                <c:pt idx="36" formatCode="0">
                  <c:v>21.4</c:v>
                </c:pt>
              </c:numCache>
            </c:numRef>
          </c:val>
          <c:extLst>
            <c:ext xmlns:c16="http://schemas.microsoft.com/office/drawing/2014/chart" uri="{C3380CC4-5D6E-409C-BE32-E72D297353CC}">
              <c16:uniqueId val="{00000004-9610-477B-91C7-62EACEFB8873}"/>
            </c:ext>
          </c:extLst>
        </c:ser>
        <c:ser>
          <c:idx val="2"/>
          <c:order val="4"/>
          <c:tx>
            <c:strRef>
              <c:f>'Grafiki + dati'!$U$447</c:f>
              <c:strCache>
                <c:ptCount val="1"/>
                <c:pt idx="0">
                  <c:v>Nemaz nav nozīmīga</c:v>
                </c:pt>
              </c:strCache>
            </c:strRef>
          </c:tx>
          <c:spPr>
            <a:solidFill>
              <a:srgbClr val="A21616"/>
            </a:solidFill>
          </c:spPr>
          <c:invertIfNegative val="0"/>
          <c:dLbls>
            <c:spPr>
              <a:noFill/>
              <a:ln>
                <a:noFill/>
              </a:ln>
              <a:effectLst/>
            </c:spPr>
            <c:txPr>
              <a:bodyPr wrap="square" lIns="38100" tIns="19050" rIns="38100" bIns="19050" anchor="ctr">
                <a:spAutoFit/>
              </a:bodyPr>
              <a:lstStyle/>
              <a:p>
                <a:pPr>
                  <a:defRPr sz="900">
                    <a:solidFill>
                      <a:schemeClr val="bg1"/>
                    </a:solidFill>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'Grafiki + dati'!$P$448:$Q$484</c:f>
              <c:multiLvlStrCache>
                <c:ptCount val="37"/>
                <c:lvl>
                  <c:pt idx="0">
                    <c:v>Visi respondenti</c:v>
                  </c:pt>
                  <c:pt idx="2">
                    <c:v>Būvniecība un būvmateriālu ražošana</c:v>
                  </c:pt>
                  <c:pt idx="3">
                    <c:v>IKT</c:v>
                  </c:pt>
                  <c:pt idx="4">
                    <c:v>Kokrūpniecība</c:v>
                  </c:pt>
                  <c:pt idx="5">
                    <c:v>Pārtikas rūpniecība</c:v>
                  </c:pt>
                  <c:pt idx="6">
                    <c:v>Mašīnbūve un metālapstrāde</c:v>
                  </c:pt>
                  <c:pt idx="7">
                    <c:v>Transports un loģistika**</c:v>
                  </c:pt>
                  <c:pt idx="8">
                    <c:v>Apģērba un tekstila rūpniecība</c:v>
                  </c:pt>
                  <c:pt idx="9">
                    <c:v>Elektronika un elektrotehnika**</c:v>
                  </c:pt>
                  <c:pt idx="10">
                    <c:v>Kultūras un radošās nozares</c:v>
                  </c:pt>
                  <c:pt idx="11">
                    <c:v>Ķīmija un farmācija**</c:v>
                  </c:pt>
                  <c:pt idx="12">
                    <c:v>Cita joma</c:v>
                  </c:pt>
                  <c:pt idx="14">
                    <c:v>1-9 darbinieki</c:v>
                  </c:pt>
                  <c:pt idx="15">
                    <c:v>10-49 darbinieki</c:v>
                  </c:pt>
                  <c:pt idx="16">
                    <c:v>50-249 darbinieki</c:v>
                  </c:pt>
                  <c:pt idx="17">
                    <c:v>250 un vairāk darbinieku**</c:v>
                  </c:pt>
                  <c:pt idx="19">
                    <c:v>1. kvintile (zemākais eksporta apjoms)</c:v>
                  </c:pt>
                  <c:pt idx="20">
                    <c:v>2. kvintile</c:v>
                  </c:pt>
                  <c:pt idx="21">
                    <c:v>3. kvintile</c:v>
                  </c:pt>
                  <c:pt idx="22">
                    <c:v>4. kvintile</c:v>
                  </c:pt>
                  <c:pt idx="23">
                    <c:v>5. kvintile (augstākais eksporta apjoms)</c:v>
                  </c:pt>
                  <c:pt idx="25">
                    <c:v>1. kvintile (zemākais apgrozījums)</c:v>
                  </c:pt>
                  <c:pt idx="26">
                    <c:v>2. kvintile</c:v>
                  </c:pt>
                  <c:pt idx="27">
                    <c:v>3. kvintile</c:v>
                  </c:pt>
                  <c:pt idx="28">
                    <c:v>4. kvintile</c:v>
                  </c:pt>
                  <c:pt idx="29">
                    <c:v>5. kvintile (augstākais apgrozījums)</c:v>
                  </c:pt>
                  <c:pt idx="31">
                    <c:v> Rīga</c:v>
                  </c:pt>
                  <c:pt idx="32">
                    <c:v> Pierīga</c:v>
                  </c:pt>
                  <c:pt idx="33">
                    <c:v> Vidzeme</c:v>
                  </c:pt>
                  <c:pt idx="34">
                    <c:v> Kurzeme</c:v>
                  </c:pt>
                  <c:pt idx="35">
                    <c:v> Zemgale</c:v>
                  </c:pt>
                  <c:pt idx="36">
                    <c:v> Latgale**</c:v>
                  </c:pt>
                </c:lvl>
                <c:lvl>
                  <c:pt idx="1">
                    <c:v> </c:v>
                  </c:pt>
                  <c:pt idx="2">
                    <c:v>Darbības joma</c:v>
                  </c:pt>
                  <c:pt idx="13">
                    <c:v> </c:v>
                  </c:pt>
                  <c:pt idx="14">
                    <c:v> </c:v>
                  </c:pt>
                  <c:pt idx="18">
                    <c:v> </c:v>
                  </c:pt>
                  <c:pt idx="19">
                    <c:v>Eksporta apjoms 2022. gadā</c:v>
                  </c:pt>
                  <c:pt idx="24">
                    <c:v> </c:v>
                  </c:pt>
                  <c:pt idx="25">
                    <c:v> </c:v>
                  </c:pt>
                  <c:pt idx="30">
                    <c:v> </c:v>
                  </c:pt>
                  <c:pt idx="31">
                    <c:v>Reģions</c:v>
                  </c:pt>
                </c:lvl>
              </c:multiLvlStrCache>
            </c:multiLvlStrRef>
          </c:cat>
          <c:val>
            <c:numRef>
              <c:f>'Grafiki + dati'!$U$448:$U$484</c:f>
              <c:numCache>
                <c:formatCode>General</c:formatCode>
                <c:ptCount val="37"/>
                <c:pt idx="0" formatCode="0">
                  <c:v>17.8</c:v>
                </c:pt>
                <c:pt idx="2" formatCode="0">
                  <c:v>14.7</c:v>
                </c:pt>
                <c:pt idx="3" formatCode="0">
                  <c:v>20.7</c:v>
                </c:pt>
                <c:pt idx="4" formatCode="0">
                  <c:v>20.399999999999999</c:v>
                </c:pt>
                <c:pt idx="5" formatCode="0">
                  <c:v>7.7</c:v>
                </c:pt>
                <c:pt idx="6" formatCode="0">
                  <c:v>19.7</c:v>
                </c:pt>
                <c:pt idx="7" formatCode="0">
                  <c:v>14.8</c:v>
                </c:pt>
                <c:pt idx="8" formatCode="0">
                  <c:v>23.4</c:v>
                </c:pt>
                <c:pt idx="9" formatCode="0">
                  <c:v>21.9</c:v>
                </c:pt>
                <c:pt idx="10" formatCode="0">
                  <c:v>17.399999999999999</c:v>
                </c:pt>
                <c:pt idx="11" formatCode="0">
                  <c:v>25</c:v>
                </c:pt>
                <c:pt idx="12" formatCode="0">
                  <c:v>17.8</c:v>
                </c:pt>
                <c:pt idx="14" formatCode="0">
                  <c:v>17.3</c:v>
                </c:pt>
                <c:pt idx="15" formatCode="0">
                  <c:v>16.399999999999999</c:v>
                </c:pt>
                <c:pt idx="16" formatCode="0">
                  <c:v>22.7</c:v>
                </c:pt>
                <c:pt idx="19" formatCode="0">
                  <c:v>15.3</c:v>
                </c:pt>
                <c:pt idx="20" formatCode="0">
                  <c:v>19</c:v>
                </c:pt>
                <c:pt idx="21" formatCode="0">
                  <c:v>16.5</c:v>
                </c:pt>
                <c:pt idx="22" formatCode="0">
                  <c:v>21</c:v>
                </c:pt>
                <c:pt idx="23" formatCode="0">
                  <c:v>22.8</c:v>
                </c:pt>
                <c:pt idx="25" formatCode="0">
                  <c:v>19.2</c:v>
                </c:pt>
                <c:pt idx="26" formatCode="0">
                  <c:v>18.899999999999999</c:v>
                </c:pt>
                <c:pt idx="27" formatCode="0">
                  <c:v>16.3</c:v>
                </c:pt>
                <c:pt idx="28" formatCode="0">
                  <c:v>21.3</c:v>
                </c:pt>
                <c:pt idx="29" formatCode="0">
                  <c:v>19.5</c:v>
                </c:pt>
                <c:pt idx="31" formatCode="0">
                  <c:v>19.100000000000001</c:v>
                </c:pt>
                <c:pt idx="32" formatCode="0">
                  <c:v>11.5</c:v>
                </c:pt>
                <c:pt idx="33" formatCode="0">
                  <c:v>24.5</c:v>
                </c:pt>
                <c:pt idx="34" formatCode="0">
                  <c:v>19.7</c:v>
                </c:pt>
                <c:pt idx="35" formatCode="0">
                  <c:v>17.600000000000001</c:v>
                </c:pt>
                <c:pt idx="36" formatCode="0">
                  <c:v>21.4</c:v>
                </c:pt>
              </c:numCache>
            </c:numRef>
          </c:val>
          <c:extLst>
            <c:ext xmlns:c16="http://schemas.microsoft.com/office/drawing/2014/chart" uri="{C3380CC4-5D6E-409C-BE32-E72D297353CC}">
              <c16:uniqueId val="{00000005-9610-477B-91C7-62EACEFB8873}"/>
            </c:ext>
          </c:extLst>
        </c:ser>
        <c:dLbls>
          <c:showLegendKey val="0"/>
          <c:showVal val="0"/>
          <c:showCatName val="0"/>
          <c:showSerName val="0"/>
          <c:showPercent val="0"/>
          <c:showBubbleSize val="0"/>
        </c:dLbls>
        <c:gapWidth val="30"/>
        <c:overlap val="100"/>
        <c:axId val="590045472"/>
        <c:axId val="1"/>
      </c:barChart>
      <c:catAx>
        <c:axId val="590045472"/>
        <c:scaling>
          <c:orientation val="maxMin"/>
        </c:scaling>
        <c:delete val="0"/>
        <c:axPos val="l"/>
        <c:numFmt formatCode="General" sourceLinked="1"/>
        <c:majorTickMark val="none"/>
        <c:minorTickMark val="none"/>
        <c:tickLblPos val="nextTo"/>
        <c:spPr>
          <a:ln w="3175">
            <a:solidFill>
              <a:srgbClr val="000000"/>
            </a:solidFill>
            <a:prstDash val="solid"/>
          </a:ln>
        </c:spPr>
        <c:txPr>
          <a:bodyPr rot="0" vert="horz"/>
          <a:lstStyle/>
          <a:p>
            <a:pPr>
              <a:defRPr sz="900" b="0" i="0" u="none" strike="noStrike" baseline="0">
                <a:solidFill>
                  <a:srgbClr val="000000"/>
                </a:solidFill>
                <a:latin typeface="Arial"/>
                <a:ea typeface="Arial"/>
                <a:cs typeface="Arial"/>
              </a:defRPr>
            </a:pPr>
            <a:endParaRPr lang="lv-LV"/>
          </a:p>
        </c:txPr>
        <c:crossAx val="1"/>
        <c:crosses val="autoZero"/>
        <c:auto val="1"/>
        <c:lblAlgn val="ctr"/>
        <c:lblOffset val="100"/>
        <c:tickLblSkip val="1"/>
        <c:tickMarkSkip val="1"/>
        <c:noMultiLvlLbl val="0"/>
      </c:catAx>
      <c:valAx>
        <c:axId val="1"/>
        <c:scaling>
          <c:orientation val="minMax"/>
          <c:max val="100"/>
        </c:scaling>
        <c:delete val="0"/>
        <c:axPos val="b"/>
        <c:title>
          <c:tx>
            <c:rich>
              <a:bodyPr/>
              <a:lstStyle/>
              <a:p>
                <a:pPr>
                  <a:defRPr sz="800" b="0" i="0" u="none" strike="noStrike" baseline="0">
                    <a:solidFill>
                      <a:srgbClr val="000000"/>
                    </a:solidFill>
                    <a:latin typeface="Arial"/>
                    <a:ea typeface="Arial"/>
                    <a:cs typeface="Arial"/>
                  </a:defRPr>
                </a:pPr>
                <a:r>
                  <a:rPr lang="lv-LV"/>
                  <a:t>%</a:t>
                </a:r>
              </a:p>
            </c:rich>
          </c:tx>
          <c:layout>
            <c:manualLayout>
              <c:xMode val="edge"/>
              <c:yMode val="edge"/>
              <c:x val="0.89941688109019369"/>
              <c:y val="0.94031158605250986"/>
            </c:manualLayout>
          </c:layout>
          <c:overlay val="0"/>
          <c:spPr>
            <a:solidFill>
              <a:srgbClr val="FFFFFF"/>
            </a:solidFill>
            <a:ln w="3175">
              <a:solidFill>
                <a:srgbClr val="000000"/>
              </a:solidFill>
              <a:prstDash val="solid"/>
            </a:ln>
            <a:effectLst>
              <a:outerShdw dist="35921" dir="2700000" algn="br">
                <a:srgbClr val="000000"/>
              </a:outerShdw>
            </a:effectLst>
          </c:spPr>
        </c:title>
        <c:numFmt formatCode="0" sourceLinked="0"/>
        <c:majorTickMark val="out"/>
        <c:minorTickMark val="none"/>
        <c:tickLblPos val="nextTo"/>
        <c:spPr>
          <a:ln w="3175">
            <a:solidFill>
              <a:srgbClr val="000000"/>
            </a:solidFill>
            <a:prstDash val="solid"/>
          </a:ln>
        </c:spPr>
        <c:txPr>
          <a:bodyPr rot="0" vert="horz"/>
          <a:lstStyle/>
          <a:p>
            <a:pPr>
              <a:defRPr sz="900" b="0" i="0" u="none" strike="noStrike" baseline="0">
                <a:solidFill>
                  <a:srgbClr val="000000"/>
                </a:solidFill>
                <a:latin typeface="Arial"/>
                <a:ea typeface="Arial"/>
                <a:cs typeface="Arial"/>
              </a:defRPr>
            </a:pPr>
            <a:endParaRPr lang="lv-LV"/>
          </a:p>
        </c:txPr>
        <c:crossAx val="590045472"/>
        <c:crosses val="max"/>
        <c:crossBetween val="between"/>
        <c:majorUnit val="20"/>
      </c:valAx>
      <c:spPr>
        <a:noFill/>
        <a:ln w="25400">
          <a:noFill/>
        </a:ln>
      </c:spPr>
    </c:plotArea>
    <c:legend>
      <c:legendPos val="t"/>
      <c:layout>
        <c:manualLayout>
          <c:xMode val="edge"/>
          <c:yMode val="edge"/>
          <c:x val="0.28285815579674362"/>
          <c:y val="7.2787525752621526E-2"/>
          <c:w val="0.69696032490215698"/>
          <c:h val="3.5681269707058427E-2"/>
        </c:manualLayout>
      </c:layout>
      <c:overlay val="0"/>
      <c:spPr>
        <a:solidFill>
          <a:srgbClr val="FFFFFF"/>
        </a:solidFill>
        <a:ln w="3175">
          <a:solidFill>
            <a:srgbClr val="969696"/>
          </a:solidFill>
          <a:prstDash val="solid"/>
        </a:ln>
      </c:spPr>
      <c:txPr>
        <a:bodyPr/>
        <a:lstStyle/>
        <a:p>
          <a:pPr>
            <a:defRPr sz="900" b="0" i="0" u="none" strike="noStrike" baseline="0">
              <a:solidFill>
                <a:srgbClr val="000000"/>
              </a:solidFill>
              <a:latin typeface="Arial" panose="020B0604020202020204" pitchFamily="34" charset="0"/>
              <a:ea typeface="Arial Narrow"/>
              <a:cs typeface="Arial" panose="020B0604020202020204" pitchFamily="34" charset="0"/>
            </a:defRPr>
          </a:pPr>
          <a:endParaRPr lang="lv-LV"/>
        </a:p>
      </c:txPr>
    </c:legend>
    <c:plotVisOnly val="1"/>
    <c:dispBlanksAs val="gap"/>
    <c:showDLblsOverMax val="0"/>
  </c:chart>
  <c:spPr>
    <a:noFill/>
    <a:ln w="6350">
      <a:noFill/>
    </a:ln>
  </c:spPr>
  <c:txPr>
    <a:bodyPr/>
    <a:lstStyle/>
    <a:p>
      <a:pPr>
        <a:defRPr sz="950" b="0" i="0" u="none" strike="noStrike" baseline="0">
          <a:solidFill>
            <a:srgbClr val="000000"/>
          </a:solidFill>
          <a:latin typeface="Arial"/>
          <a:ea typeface="Arial"/>
          <a:cs typeface="Arial"/>
        </a:defRPr>
      </a:pPr>
      <a:endParaRPr lang="lv-LV"/>
    </a:p>
  </c:txPr>
  <c:externalData r:id="rId2">
    <c:autoUpdate val="0"/>
  </c:externalData>
  <c:userShapes r:id="rId3"/>
</c:chartSpace>
</file>

<file path=ppt/charts/chart3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21847400263788164"/>
          <c:y val="0.10363319267358904"/>
          <c:w val="0.57871329268302651"/>
          <c:h val="0.89088448161979916"/>
        </c:manualLayout>
      </c:layout>
      <c:barChart>
        <c:barDir val="bar"/>
        <c:grouping val="clustered"/>
        <c:varyColors val="0"/>
        <c:ser>
          <c:idx val="0"/>
          <c:order val="0"/>
          <c:spPr>
            <a:solidFill>
              <a:srgbClr val="FF6B5B"/>
            </a:solidFill>
            <a:ln w="25400">
              <a:noFill/>
            </a:ln>
          </c:spPr>
          <c:invertIfNegative val="0"/>
          <c:dPt>
            <c:idx val="0"/>
            <c:invertIfNegative val="0"/>
            <c:bubble3D val="0"/>
            <c:spPr>
              <a:solidFill>
                <a:srgbClr val="00B0F0"/>
              </a:solidFill>
              <a:ln w="25400">
                <a:noFill/>
              </a:ln>
            </c:spPr>
            <c:extLst>
              <c:ext xmlns:c16="http://schemas.microsoft.com/office/drawing/2014/chart" uri="{C3380CC4-5D6E-409C-BE32-E72D297353CC}">
                <c16:uniqueId val="{00000001-906F-432D-AEDE-9D5F61832209}"/>
              </c:ext>
            </c:extLst>
          </c:dPt>
          <c:dPt>
            <c:idx val="2"/>
            <c:invertIfNegative val="0"/>
            <c:bubble3D val="0"/>
            <c:spPr>
              <a:solidFill>
                <a:srgbClr val="00B0F0"/>
              </a:solidFill>
              <a:ln w="25400">
                <a:noFill/>
              </a:ln>
            </c:spPr>
            <c:extLst>
              <c:ext xmlns:c16="http://schemas.microsoft.com/office/drawing/2014/chart" uri="{C3380CC4-5D6E-409C-BE32-E72D297353CC}">
                <c16:uniqueId val="{00000003-906F-432D-AEDE-9D5F61832209}"/>
              </c:ext>
            </c:extLst>
          </c:dPt>
          <c:dPt>
            <c:idx val="3"/>
            <c:invertIfNegative val="0"/>
            <c:bubble3D val="0"/>
            <c:extLst>
              <c:ext xmlns:c16="http://schemas.microsoft.com/office/drawing/2014/chart" uri="{C3380CC4-5D6E-409C-BE32-E72D297353CC}">
                <c16:uniqueId val="{00000004-906F-432D-AEDE-9D5F61832209}"/>
              </c:ext>
            </c:extLst>
          </c:dPt>
          <c:dPt>
            <c:idx val="4"/>
            <c:invertIfNegative val="0"/>
            <c:bubble3D val="0"/>
            <c:extLst>
              <c:ext xmlns:c16="http://schemas.microsoft.com/office/drawing/2014/chart" uri="{C3380CC4-5D6E-409C-BE32-E72D297353CC}">
                <c16:uniqueId val="{00000005-906F-432D-AEDE-9D5F61832209}"/>
              </c:ext>
            </c:extLst>
          </c:dPt>
          <c:dPt>
            <c:idx val="5"/>
            <c:invertIfNegative val="0"/>
            <c:bubble3D val="0"/>
            <c:spPr>
              <a:solidFill>
                <a:srgbClr val="00B0F0"/>
              </a:solidFill>
              <a:ln w="25400">
                <a:noFill/>
              </a:ln>
            </c:spPr>
            <c:extLst>
              <c:ext xmlns:c16="http://schemas.microsoft.com/office/drawing/2014/chart" uri="{C3380CC4-5D6E-409C-BE32-E72D297353CC}">
                <c16:uniqueId val="{00000007-906F-432D-AEDE-9D5F61832209}"/>
              </c:ext>
            </c:extLst>
          </c:dPt>
          <c:dPt>
            <c:idx val="6"/>
            <c:invertIfNegative val="0"/>
            <c:bubble3D val="0"/>
            <c:extLst>
              <c:ext xmlns:c16="http://schemas.microsoft.com/office/drawing/2014/chart" uri="{C3380CC4-5D6E-409C-BE32-E72D297353CC}">
                <c16:uniqueId val="{00000008-906F-432D-AEDE-9D5F61832209}"/>
              </c:ext>
            </c:extLst>
          </c:dPt>
          <c:dPt>
            <c:idx val="8"/>
            <c:invertIfNegative val="0"/>
            <c:bubble3D val="0"/>
            <c:spPr>
              <a:solidFill>
                <a:srgbClr val="00B0F0"/>
              </a:solidFill>
              <a:ln w="25400">
                <a:noFill/>
              </a:ln>
            </c:spPr>
            <c:extLst>
              <c:ext xmlns:c16="http://schemas.microsoft.com/office/drawing/2014/chart" uri="{C3380CC4-5D6E-409C-BE32-E72D297353CC}">
                <c16:uniqueId val="{0000000A-906F-432D-AEDE-9D5F61832209}"/>
              </c:ext>
            </c:extLst>
          </c:dPt>
          <c:dPt>
            <c:idx val="9"/>
            <c:invertIfNegative val="0"/>
            <c:bubble3D val="0"/>
            <c:spPr>
              <a:solidFill>
                <a:srgbClr val="00B0F0"/>
              </a:solidFill>
              <a:ln w="25400">
                <a:noFill/>
              </a:ln>
            </c:spPr>
            <c:extLst>
              <c:ext xmlns:c16="http://schemas.microsoft.com/office/drawing/2014/chart" uri="{C3380CC4-5D6E-409C-BE32-E72D297353CC}">
                <c16:uniqueId val="{0000000C-906F-432D-AEDE-9D5F61832209}"/>
              </c:ext>
            </c:extLst>
          </c:dPt>
          <c:dPt>
            <c:idx val="10"/>
            <c:invertIfNegative val="0"/>
            <c:bubble3D val="0"/>
            <c:extLst>
              <c:ext xmlns:c16="http://schemas.microsoft.com/office/drawing/2014/chart" uri="{C3380CC4-5D6E-409C-BE32-E72D297353CC}">
                <c16:uniqueId val="{0000000D-906F-432D-AEDE-9D5F61832209}"/>
              </c:ext>
            </c:extLst>
          </c:dPt>
          <c:dPt>
            <c:idx val="11"/>
            <c:invertIfNegative val="0"/>
            <c:bubble3D val="0"/>
            <c:extLst>
              <c:ext xmlns:c16="http://schemas.microsoft.com/office/drawing/2014/chart" uri="{C3380CC4-5D6E-409C-BE32-E72D297353CC}">
                <c16:uniqueId val="{0000000E-906F-432D-AEDE-9D5F61832209}"/>
              </c:ext>
            </c:extLst>
          </c:dPt>
          <c:dPt>
            <c:idx val="14"/>
            <c:invertIfNegative val="0"/>
            <c:bubble3D val="0"/>
            <c:spPr>
              <a:solidFill>
                <a:srgbClr val="00B0F0"/>
              </a:solidFill>
              <a:ln w="25400">
                <a:noFill/>
              </a:ln>
            </c:spPr>
            <c:extLst>
              <c:ext xmlns:c16="http://schemas.microsoft.com/office/drawing/2014/chart" uri="{C3380CC4-5D6E-409C-BE32-E72D297353CC}">
                <c16:uniqueId val="{00000010-906F-432D-AEDE-9D5F61832209}"/>
              </c:ext>
            </c:extLst>
          </c:dPt>
          <c:dPt>
            <c:idx val="15"/>
            <c:invertIfNegative val="0"/>
            <c:bubble3D val="0"/>
            <c:spPr>
              <a:solidFill>
                <a:srgbClr val="00B0F0"/>
              </a:solidFill>
              <a:ln w="25400">
                <a:noFill/>
              </a:ln>
            </c:spPr>
            <c:extLst>
              <c:ext xmlns:c16="http://schemas.microsoft.com/office/drawing/2014/chart" uri="{C3380CC4-5D6E-409C-BE32-E72D297353CC}">
                <c16:uniqueId val="{00000012-906F-432D-AEDE-9D5F61832209}"/>
              </c:ext>
            </c:extLst>
          </c:dPt>
          <c:dPt>
            <c:idx val="16"/>
            <c:invertIfNegative val="0"/>
            <c:bubble3D val="0"/>
            <c:extLst>
              <c:ext xmlns:c16="http://schemas.microsoft.com/office/drawing/2014/chart" uri="{C3380CC4-5D6E-409C-BE32-E72D297353CC}">
                <c16:uniqueId val="{00000013-906F-432D-AEDE-9D5F61832209}"/>
              </c:ext>
            </c:extLst>
          </c:dPt>
          <c:dPt>
            <c:idx val="19"/>
            <c:invertIfNegative val="0"/>
            <c:bubble3D val="0"/>
            <c:spPr>
              <a:solidFill>
                <a:srgbClr val="00B0F0"/>
              </a:solidFill>
              <a:ln w="25400">
                <a:noFill/>
              </a:ln>
            </c:spPr>
            <c:extLst>
              <c:ext xmlns:c16="http://schemas.microsoft.com/office/drawing/2014/chart" uri="{C3380CC4-5D6E-409C-BE32-E72D297353CC}">
                <c16:uniqueId val="{00000015-906F-432D-AEDE-9D5F61832209}"/>
              </c:ext>
            </c:extLst>
          </c:dPt>
          <c:dPt>
            <c:idx val="20"/>
            <c:invertIfNegative val="0"/>
            <c:bubble3D val="0"/>
            <c:spPr>
              <a:solidFill>
                <a:srgbClr val="00B0F0"/>
              </a:solidFill>
              <a:ln w="25400">
                <a:noFill/>
              </a:ln>
            </c:spPr>
            <c:extLst>
              <c:ext xmlns:c16="http://schemas.microsoft.com/office/drawing/2014/chart" uri="{C3380CC4-5D6E-409C-BE32-E72D297353CC}">
                <c16:uniqueId val="{00000017-906F-432D-AEDE-9D5F61832209}"/>
              </c:ext>
            </c:extLst>
          </c:dPt>
          <c:dPt>
            <c:idx val="21"/>
            <c:invertIfNegative val="0"/>
            <c:bubble3D val="0"/>
            <c:spPr>
              <a:solidFill>
                <a:srgbClr val="00B0F0"/>
              </a:solidFill>
              <a:ln w="25400">
                <a:noFill/>
              </a:ln>
            </c:spPr>
            <c:extLst>
              <c:ext xmlns:c16="http://schemas.microsoft.com/office/drawing/2014/chart" uri="{C3380CC4-5D6E-409C-BE32-E72D297353CC}">
                <c16:uniqueId val="{00000019-906F-432D-AEDE-9D5F61832209}"/>
              </c:ext>
            </c:extLst>
          </c:dPt>
          <c:dPt>
            <c:idx val="22"/>
            <c:invertIfNegative val="0"/>
            <c:bubble3D val="0"/>
            <c:extLst>
              <c:ext xmlns:c16="http://schemas.microsoft.com/office/drawing/2014/chart" uri="{C3380CC4-5D6E-409C-BE32-E72D297353CC}">
                <c16:uniqueId val="{0000001A-906F-432D-AEDE-9D5F61832209}"/>
              </c:ext>
            </c:extLst>
          </c:dPt>
          <c:dPt>
            <c:idx val="24"/>
            <c:invertIfNegative val="0"/>
            <c:bubble3D val="0"/>
            <c:extLst>
              <c:ext xmlns:c16="http://schemas.microsoft.com/office/drawing/2014/chart" uri="{C3380CC4-5D6E-409C-BE32-E72D297353CC}">
                <c16:uniqueId val="{0000001B-906F-432D-AEDE-9D5F61832209}"/>
              </c:ext>
            </c:extLst>
          </c:dPt>
          <c:dPt>
            <c:idx val="25"/>
            <c:invertIfNegative val="0"/>
            <c:bubble3D val="0"/>
            <c:spPr>
              <a:solidFill>
                <a:srgbClr val="00B0F0"/>
              </a:solidFill>
              <a:ln w="25400">
                <a:noFill/>
              </a:ln>
            </c:spPr>
            <c:extLst>
              <c:ext xmlns:c16="http://schemas.microsoft.com/office/drawing/2014/chart" uri="{C3380CC4-5D6E-409C-BE32-E72D297353CC}">
                <c16:uniqueId val="{0000001D-906F-432D-AEDE-9D5F61832209}"/>
              </c:ext>
            </c:extLst>
          </c:dPt>
          <c:dPt>
            <c:idx val="26"/>
            <c:invertIfNegative val="0"/>
            <c:bubble3D val="0"/>
            <c:extLst>
              <c:ext xmlns:c16="http://schemas.microsoft.com/office/drawing/2014/chart" uri="{C3380CC4-5D6E-409C-BE32-E72D297353CC}">
                <c16:uniqueId val="{0000001E-906F-432D-AEDE-9D5F61832209}"/>
              </c:ext>
            </c:extLst>
          </c:dPt>
          <c:dPt>
            <c:idx val="27"/>
            <c:invertIfNegative val="0"/>
            <c:bubble3D val="0"/>
            <c:spPr>
              <a:solidFill>
                <a:srgbClr val="00B0F0"/>
              </a:solidFill>
              <a:ln w="25400">
                <a:noFill/>
              </a:ln>
            </c:spPr>
            <c:extLst>
              <c:ext xmlns:c16="http://schemas.microsoft.com/office/drawing/2014/chart" uri="{C3380CC4-5D6E-409C-BE32-E72D297353CC}">
                <c16:uniqueId val="{00000020-906F-432D-AEDE-9D5F61832209}"/>
              </c:ext>
            </c:extLst>
          </c:dPt>
          <c:dPt>
            <c:idx val="30"/>
            <c:invertIfNegative val="0"/>
            <c:bubble3D val="0"/>
            <c:extLst>
              <c:ext xmlns:c16="http://schemas.microsoft.com/office/drawing/2014/chart" uri="{C3380CC4-5D6E-409C-BE32-E72D297353CC}">
                <c16:uniqueId val="{00000021-906F-432D-AEDE-9D5F61832209}"/>
              </c:ext>
            </c:extLst>
          </c:dPt>
          <c:dPt>
            <c:idx val="31"/>
            <c:invertIfNegative val="0"/>
            <c:bubble3D val="0"/>
            <c:extLst>
              <c:ext xmlns:c16="http://schemas.microsoft.com/office/drawing/2014/chart" uri="{C3380CC4-5D6E-409C-BE32-E72D297353CC}">
                <c16:uniqueId val="{00000022-906F-432D-AEDE-9D5F61832209}"/>
              </c:ext>
            </c:extLst>
          </c:dPt>
          <c:dPt>
            <c:idx val="32"/>
            <c:invertIfNegative val="0"/>
            <c:bubble3D val="0"/>
            <c:spPr>
              <a:solidFill>
                <a:srgbClr val="00B0F0"/>
              </a:solidFill>
              <a:ln w="25400">
                <a:noFill/>
              </a:ln>
            </c:spPr>
            <c:extLst>
              <c:ext xmlns:c16="http://schemas.microsoft.com/office/drawing/2014/chart" uri="{C3380CC4-5D6E-409C-BE32-E72D297353CC}">
                <c16:uniqueId val="{00000024-906F-432D-AEDE-9D5F61832209}"/>
              </c:ext>
            </c:extLst>
          </c:dPt>
          <c:dPt>
            <c:idx val="33"/>
            <c:invertIfNegative val="0"/>
            <c:bubble3D val="0"/>
            <c:extLst>
              <c:ext xmlns:c16="http://schemas.microsoft.com/office/drawing/2014/chart" uri="{C3380CC4-5D6E-409C-BE32-E72D297353CC}">
                <c16:uniqueId val="{00000025-906F-432D-AEDE-9D5F61832209}"/>
              </c:ext>
            </c:extLst>
          </c:dPt>
          <c:dPt>
            <c:idx val="34"/>
            <c:invertIfNegative val="0"/>
            <c:bubble3D val="0"/>
            <c:spPr>
              <a:solidFill>
                <a:srgbClr val="00B0F0"/>
              </a:solidFill>
              <a:ln w="25400">
                <a:noFill/>
              </a:ln>
            </c:spPr>
            <c:extLst>
              <c:ext xmlns:c16="http://schemas.microsoft.com/office/drawing/2014/chart" uri="{C3380CC4-5D6E-409C-BE32-E72D297353CC}">
                <c16:uniqueId val="{00000027-906F-432D-AEDE-9D5F61832209}"/>
              </c:ext>
            </c:extLst>
          </c:dPt>
          <c:dPt>
            <c:idx val="35"/>
            <c:invertIfNegative val="0"/>
            <c:bubble3D val="0"/>
            <c:extLst>
              <c:ext xmlns:c16="http://schemas.microsoft.com/office/drawing/2014/chart" uri="{C3380CC4-5D6E-409C-BE32-E72D297353CC}">
                <c16:uniqueId val="{00000028-906F-432D-AEDE-9D5F61832209}"/>
              </c:ext>
            </c:extLst>
          </c:dPt>
          <c:dPt>
            <c:idx val="36"/>
            <c:invertIfNegative val="0"/>
            <c:bubble3D val="0"/>
            <c:spPr>
              <a:solidFill>
                <a:srgbClr val="00B0F0"/>
              </a:solidFill>
              <a:ln w="25400">
                <a:noFill/>
              </a:ln>
            </c:spPr>
            <c:extLst>
              <c:ext xmlns:c16="http://schemas.microsoft.com/office/drawing/2014/chart" uri="{C3380CC4-5D6E-409C-BE32-E72D297353CC}">
                <c16:uniqueId val="{0000002A-906F-432D-AEDE-9D5F61832209}"/>
              </c:ext>
            </c:extLst>
          </c:dPt>
          <c:dPt>
            <c:idx val="37"/>
            <c:invertIfNegative val="0"/>
            <c:bubble3D val="0"/>
            <c:extLst>
              <c:ext xmlns:c16="http://schemas.microsoft.com/office/drawing/2014/chart" uri="{C3380CC4-5D6E-409C-BE32-E72D297353CC}">
                <c16:uniqueId val="{0000002B-906F-432D-AEDE-9D5F61832209}"/>
              </c:ext>
            </c:extLst>
          </c:dPt>
          <c:dPt>
            <c:idx val="38"/>
            <c:invertIfNegative val="0"/>
            <c:bubble3D val="0"/>
            <c:extLst>
              <c:ext xmlns:c16="http://schemas.microsoft.com/office/drawing/2014/chart" uri="{C3380CC4-5D6E-409C-BE32-E72D297353CC}">
                <c16:uniqueId val="{0000002C-906F-432D-AEDE-9D5F61832209}"/>
              </c:ext>
            </c:extLst>
          </c:dPt>
          <c:dPt>
            <c:idx val="40"/>
            <c:invertIfNegative val="0"/>
            <c:bubble3D val="0"/>
            <c:extLst>
              <c:ext xmlns:c16="http://schemas.microsoft.com/office/drawing/2014/chart" uri="{C3380CC4-5D6E-409C-BE32-E72D297353CC}">
                <c16:uniqueId val="{0000002D-906F-432D-AEDE-9D5F61832209}"/>
              </c:ext>
            </c:extLst>
          </c:dPt>
          <c:dPt>
            <c:idx val="41"/>
            <c:invertIfNegative val="0"/>
            <c:bubble3D val="0"/>
            <c:extLst>
              <c:ext xmlns:c16="http://schemas.microsoft.com/office/drawing/2014/chart" uri="{C3380CC4-5D6E-409C-BE32-E72D297353CC}">
                <c16:uniqueId val="{0000002E-906F-432D-AEDE-9D5F61832209}"/>
              </c:ext>
            </c:extLst>
          </c:dPt>
          <c:dPt>
            <c:idx val="42"/>
            <c:invertIfNegative val="0"/>
            <c:bubble3D val="0"/>
            <c:extLst>
              <c:ext xmlns:c16="http://schemas.microsoft.com/office/drawing/2014/chart" uri="{C3380CC4-5D6E-409C-BE32-E72D297353CC}">
                <c16:uniqueId val="{0000002F-906F-432D-AEDE-9D5F61832209}"/>
              </c:ext>
            </c:extLst>
          </c:dPt>
          <c:dPt>
            <c:idx val="43"/>
            <c:invertIfNegative val="0"/>
            <c:bubble3D val="0"/>
            <c:extLst>
              <c:ext xmlns:c16="http://schemas.microsoft.com/office/drawing/2014/chart" uri="{C3380CC4-5D6E-409C-BE32-E72D297353CC}">
                <c16:uniqueId val="{00000030-906F-432D-AEDE-9D5F61832209}"/>
              </c:ext>
            </c:extLst>
          </c:dPt>
          <c:dLbls>
            <c:spPr>
              <a:noFill/>
              <a:ln w="25400">
                <a:noFill/>
              </a:ln>
            </c:spPr>
            <c:txPr>
              <a:bodyPr wrap="none" lIns="38100" tIns="19050" rIns="38100" bIns="19050" anchor="ctr">
                <a:spAutoFit/>
              </a:bodyPr>
              <a:lstStyle/>
              <a:p>
                <a:pPr>
                  <a:defRPr sz="900" b="1" i="0" u="none" strike="noStrike" baseline="0">
                    <a:solidFill>
                      <a:srgbClr val="000000"/>
                    </a:solidFill>
                    <a:latin typeface="Arial"/>
                    <a:ea typeface="Arial"/>
                    <a:cs typeface="Arial"/>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0"/>
              </c:ext>
            </c:extLst>
          </c:dLbls>
          <c:val>
            <c:numRef>
              <c:f>'Grafiki + dati'!$X$448:$X$484</c:f>
              <c:numCache>
                <c:formatCode>General</c:formatCode>
                <c:ptCount val="37"/>
                <c:pt idx="0" formatCode="0.0">
                  <c:v>0.39999999999999858</c:v>
                </c:pt>
                <c:pt idx="2" formatCode="0">
                  <c:v>19.849999999999998</c:v>
                </c:pt>
                <c:pt idx="3" formatCode="0">
                  <c:v>-2.7999999999999972</c:v>
                </c:pt>
                <c:pt idx="4" formatCode="0">
                  <c:v>-9.2499999999999964</c:v>
                </c:pt>
                <c:pt idx="5" formatCode="0">
                  <c:v>13.399999999999995</c:v>
                </c:pt>
                <c:pt idx="6" formatCode="0">
                  <c:v>-3.8000000000000025</c:v>
                </c:pt>
                <c:pt idx="7" formatCode="0">
                  <c:v>-5.5500000000000007</c:v>
                </c:pt>
                <c:pt idx="8" formatCode="0">
                  <c:v>2.100000000000005</c:v>
                </c:pt>
                <c:pt idx="9" formatCode="0">
                  <c:v>4.6500000000000057</c:v>
                </c:pt>
                <c:pt idx="10" formatCode="0">
                  <c:v>-13.049999999999997</c:v>
                </c:pt>
                <c:pt idx="11" formatCode="0">
                  <c:v>-19.7</c:v>
                </c:pt>
                <c:pt idx="12" formatCode="0">
                  <c:v>-0.55000000000000071</c:v>
                </c:pt>
                <c:pt idx="14" formatCode="0.0">
                  <c:v>0.24999999999999645</c:v>
                </c:pt>
                <c:pt idx="15" formatCode="0">
                  <c:v>5.1999999999999993</c:v>
                </c:pt>
                <c:pt idx="16" formatCode="0">
                  <c:v>-8.5999999999999961</c:v>
                </c:pt>
                <c:pt idx="17" formatCode="0">
                  <c:v>0</c:v>
                </c:pt>
                <c:pt idx="19" formatCode="0.0">
                  <c:v>0.35000000000000142</c:v>
                </c:pt>
                <c:pt idx="20" formatCode="0">
                  <c:v>4.1999999999999993</c:v>
                </c:pt>
                <c:pt idx="21" formatCode="0">
                  <c:v>2.7000000000000028</c:v>
                </c:pt>
                <c:pt idx="22" formatCode="0">
                  <c:v>-2.1000000000000014</c:v>
                </c:pt>
                <c:pt idx="23" formatCode="0">
                  <c:v>-15.35</c:v>
                </c:pt>
                <c:pt idx="25" formatCode="0">
                  <c:v>1.5999999999999979</c:v>
                </c:pt>
                <c:pt idx="26" formatCode="0">
                  <c:v>-5.9499999999999993</c:v>
                </c:pt>
                <c:pt idx="27" formatCode="0">
                  <c:v>3.4999999999999964</c:v>
                </c:pt>
                <c:pt idx="28" formatCode="0">
                  <c:v>-3.5999999999999979</c:v>
                </c:pt>
                <c:pt idx="29" formatCode="0">
                  <c:v>-7.6999999999999993</c:v>
                </c:pt>
                <c:pt idx="31" formatCode="0">
                  <c:v>-0.80000000000000071</c:v>
                </c:pt>
                <c:pt idx="32" formatCode="0">
                  <c:v>0.89999999999999858</c:v>
                </c:pt>
                <c:pt idx="33" formatCode="0">
                  <c:v>-8.1999999999999993</c:v>
                </c:pt>
                <c:pt idx="34" formatCode="0">
                  <c:v>14.750000000000004</c:v>
                </c:pt>
                <c:pt idx="35" formatCode="0">
                  <c:v>-2.8500000000000014</c:v>
                </c:pt>
                <c:pt idx="36" formatCode="0">
                  <c:v>1.850000000000005</c:v>
                </c:pt>
              </c:numCache>
            </c:numRef>
          </c:val>
          <c:extLst>
            <c:ext xmlns:c16="http://schemas.microsoft.com/office/drawing/2014/chart" uri="{C3380CC4-5D6E-409C-BE32-E72D297353CC}">
              <c16:uniqueId val="{00000031-906F-432D-AEDE-9D5F61832209}"/>
            </c:ext>
          </c:extLst>
        </c:ser>
        <c:dLbls>
          <c:showLegendKey val="0"/>
          <c:showVal val="0"/>
          <c:showCatName val="0"/>
          <c:showSerName val="0"/>
          <c:showPercent val="0"/>
          <c:showBubbleSize val="0"/>
        </c:dLbls>
        <c:gapWidth val="30"/>
        <c:axId val="590051048"/>
        <c:axId val="1"/>
      </c:barChart>
      <c:catAx>
        <c:axId val="590051048"/>
        <c:scaling>
          <c:orientation val="maxMin"/>
        </c:scaling>
        <c:delete val="0"/>
        <c:axPos val="l"/>
        <c:majorTickMark val="none"/>
        <c:minorTickMark val="none"/>
        <c:tickLblPos val="none"/>
        <c:spPr>
          <a:ln w="3175">
            <a:solidFill>
              <a:srgbClr val="000000"/>
            </a:solidFill>
            <a:prstDash val="solid"/>
          </a:ln>
        </c:spPr>
        <c:crossAx val="1"/>
        <c:crosses val="autoZero"/>
        <c:auto val="1"/>
        <c:lblAlgn val="ctr"/>
        <c:lblOffset val="100"/>
        <c:tickLblSkip val="1"/>
        <c:tickMarkSkip val="1"/>
        <c:noMultiLvlLbl val="0"/>
      </c:catAx>
      <c:valAx>
        <c:axId val="1"/>
        <c:scaling>
          <c:orientation val="minMax"/>
          <c:max val="20"/>
          <c:min val="-20"/>
        </c:scaling>
        <c:delete val="1"/>
        <c:axPos val="b"/>
        <c:numFmt formatCode="0" sourceLinked="0"/>
        <c:majorTickMark val="out"/>
        <c:minorTickMark val="none"/>
        <c:tickLblPos val="nextTo"/>
        <c:crossAx val="590051048"/>
        <c:crosses val="max"/>
        <c:crossBetween val="between"/>
        <c:majorUnit val="10"/>
      </c:valAx>
      <c:spPr>
        <a:noFill/>
        <a:ln w="25400">
          <a:noFill/>
        </a:ln>
      </c:spPr>
    </c:plotArea>
    <c:plotVisOnly val="1"/>
    <c:dispBlanksAs val="gap"/>
    <c:showDLblsOverMax val="0"/>
  </c:chart>
  <c:spPr>
    <a:noFill/>
    <a:ln w="6350">
      <a:noFill/>
    </a:ln>
  </c:spPr>
  <c:txPr>
    <a:bodyPr/>
    <a:lstStyle/>
    <a:p>
      <a:pPr>
        <a:defRPr sz="900" b="0" i="0" u="none" strike="noStrike" baseline="0">
          <a:solidFill>
            <a:srgbClr val="000000"/>
          </a:solidFill>
          <a:latin typeface="Arial"/>
          <a:ea typeface="Arial"/>
          <a:cs typeface="Arial"/>
        </a:defRPr>
      </a:pPr>
      <a:endParaRPr lang="lv-LV"/>
    </a:p>
  </c:txPr>
  <c:externalData r:id="rId2">
    <c:autoUpdate val="0"/>
  </c:externalData>
  <c:userShapes r:id="rId3"/>
</c:chartSpace>
</file>

<file path=ppt/charts/chart3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51198822069188366"/>
          <c:y val="9.9832828588734102E-2"/>
          <c:w val="0.46786634833914797"/>
          <c:h val="0.84035300715615679"/>
        </c:manualLayout>
      </c:layout>
      <c:barChart>
        <c:barDir val="bar"/>
        <c:grouping val="clustered"/>
        <c:varyColors val="0"/>
        <c:ser>
          <c:idx val="0"/>
          <c:order val="0"/>
          <c:spPr>
            <a:solidFill>
              <a:srgbClr val="00B050"/>
            </a:solidFill>
            <a:ln w="19050">
              <a:noFill/>
            </a:ln>
            <a:effectLst/>
          </c:spPr>
          <c:invertIfNegative val="0"/>
          <c:dPt>
            <c:idx val="0"/>
            <c:invertIfNegative val="0"/>
            <c:bubble3D val="0"/>
            <c:spPr>
              <a:solidFill>
                <a:srgbClr val="00B050"/>
              </a:solidFill>
              <a:ln w="19050">
                <a:noFill/>
              </a:ln>
              <a:effectLst/>
            </c:spPr>
            <c:extLst>
              <c:ext xmlns:c16="http://schemas.microsoft.com/office/drawing/2014/chart" uri="{C3380CC4-5D6E-409C-BE32-E72D297353CC}">
                <c16:uniqueId val="{00000001-DD25-462C-ADFB-EB219C7E91EC}"/>
              </c:ext>
            </c:extLst>
          </c:dPt>
          <c:dPt>
            <c:idx val="1"/>
            <c:invertIfNegative val="0"/>
            <c:bubble3D val="0"/>
            <c:spPr>
              <a:solidFill>
                <a:srgbClr val="00B050"/>
              </a:solidFill>
              <a:ln w="19050">
                <a:noFill/>
              </a:ln>
              <a:effectLst/>
            </c:spPr>
            <c:extLst>
              <c:ext xmlns:c16="http://schemas.microsoft.com/office/drawing/2014/chart" uri="{C3380CC4-5D6E-409C-BE32-E72D297353CC}">
                <c16:uniqueId val="{00000003-DD25-462C-ADFB-EB219C7E91EC}"/>
              </c:ext>
            </c:extLst>
          </c:dPt>
          <c:dPt>
            <c:idx val="2"/>
            <c:invertIfNegative val="0"/>
            <c:bubble3D val="0"/>
            <c:spPr>
              <a:solidFill>
                <a:srgbClr val="00B050"/>
              </a:solidFill>
              <a:ln w="19050">
                <a:noFill/>
              </a:ln>
              <a:effectLst/>
            </c:spPr>
            <c:extLst>
              <c:ext xmlns:c16="http://schemas.microsoft.com/office/drawing/2014/chart" uri="{C3380CC4-5D6E-409C-BE32-E72D297353CC}">
                <c16:uniqueId val="{00000005-DD25-462C-ADFB-EB219C7E91EC}"/>
              </c:ext>
            </c:extLst>
          </c:dPt>
          <c:dPt>
            <c:idx val="3"/>
            <c:invertIfNegative val="0"/>
            <c:bubble3D val="0"/>
            <c:explosion val="11"/>
            <c:spPr>
              <a:solidFill>
                <a:srgbClr val="00B050"/>
              </a:solidFill>
              <a:ln w="19050">
                <a:noFill/>
              </a:ln>
              <a:effectLst/>
            </c:spPr>
            <c:extLst>
              <c:ext xmlns:c16="http://schemas.microsoft.com/office/drawing/2014/chart" uri="{C3380CC4-5D6E-409C-BE32-E72D297353CC}">
                <c16:uniqueId val="{00000007-DD25-462C-ADFB-EB219C7E91EC}"/>
              </c:ext>
            </c:extLst>
          </c:dPt>
          <c:dPt>
            <c:idx val="4"/>
            <c:invertIfNegative val="0"/>
            <c:bubble3D val="0"/>
            <c:explosion val="11"/>
            <c:spPr>
              <a:solidFill>
                <a:srgbClr val="00B050"/>
              </a:solidFill>
              <a:ln w="19050">
                <a:noFill/>
              </a:ln>
              <a:effectLst/>
            </c:spPr>
            <c:extLst>
              <c:ext xmlns:c16="http://schemas.microsoft.com/office/drawing/2014/chart" uri="{C3380CC4-5D6E-409C-BE32-E72D297353CC}">
                <c16:uniqueId val="{00000009-DD25-462C-ADFB-EB219C7E91EC}"/>
              </c:ext>
            </c:extLst>
          </c:dPt>
          <c:dPt>
            <c:idx val="5"/>
            <c:invertIfNegative val="0"/>
            <c:bubble3D val="0"/>
            <c:spPr>
              <a:solidFill>
                <a:srgbClr val="00B050"/>
              </a:solidFill>
              <a:ln w="19050">
                <a:noFill/>
              </a:ln>
              <a:effectLst/>
            </c:spPr>
            <c:extLst>
              <c:ext xmlns:c16="http://schemas.microsoft.com/office/drawing/2014/chart" uri="{C3380CC4-5D6E-409C-BE32-E72D297353CC}">
                <c16:uniqueId val="{0000000B-DD25-462C-ADFB-EB219C7E91EC}"/>
              </c:ext>
            </c:extLst>
          </c:dPt>
          <c:dPt>
            <c:idx val="6"/>
            <c:invertIfNegative val="0"/>
            <c:bubble3D val="0"/>
            <c:spPr>
              <a:solidFill>
                <a:srgbClr val="00B050"/>
              </a:solidFill>
              <a:ln w="19050">
                <a:noFill/>
              </a:ln>
              <a:effectLst/>
            </c:spPr>
            <c:extLst>
              <c:ext xmlns:c16="http://schemas.microsoft.com/office/drawing/2014/chart" uri="{C3380CC4-5D6E-409C-BE32-E72D297353CC}">
                <c16:uniqueId val="{0000000D-DD25-462C-ADFB-EB219C7E91EC}"/>
              </c:ext>
            </c:extLst>
          </c:dPt>
          <c:dPt>
            <c:idx val="8"/>
            <c:invertIfNegative val="0"/>
            <c:bubble3D val="0"/>
            <c:spPr>
              <a:solidFill>
                <a:srgbClr val="00B050"/>
              </a:solidFill>
              <a:ln w="19050">
                <a:noFill/>
              </a:ln>
              <a:effectLst/>
            </c:spPr>
            <c:extLst>
              <c:ext xmlns:c16="http://schemas.microsoft.com/office/drawing/2014/chart" uri="{C3380CC4-5D6E-409C-BE32-E72D297353CC}">
                <c16:uniqueId val="{0000000F-DD25-462C-ADFB-EB219C7E91EC}"/>
              </c:ext>
            </c:extLst>
          </c:dPt>
          <c:dPt>
            <c:idx val="9"/>
            <c:invertIfNegative val="0"/>
            <c:bubble3D val="0"/>
            <c:spPr>
              <a:solidFill>
                <a:srgbClr val="00B050"/>
              </a:solidFill>
              <a:ln w="19050">
                <a:noFill/>
              </a:ln>
              <a:effectLst/>
            </c:spPr>
            <c:extLst>
              <c:ext xmlns:c16="http://schemas.microsoft.com/office/drawing/2014/chart" uri="{C3380CC4-5D6E-409C-BE32-E72D297353CC}">
                <c16:uniqueId val="{00000011-DD25-462C-ADFB-EB219C7E91EC}"/>
              </c:ext>
            </c:extLst>
          </c:dPt>
          <c:dPt>
            <c:idx val="10"/>
            <c:invertIfNegative val="0"/>
            <c:bubble3D val="0"/>
            <c:spPr>
              <a:solidFill>
                <a:srgbClr val="00B050"/>
              </a:solidFill>
              <a:ln w="19050">
                <a:noFill/>
              </a:ln>
              <a:effectLst/>
            </c:spPr>
            <c:extLst>
              <c:ext xmlns:c16="http://schemas.microsoft.com/office/drawing/2014/chart" uri="{C3380CC4-5D6E-409C-BE32-E72D297353CC}">
                <c16:uniqueId val="{00000013-DD25-462C-ADFB-EB219C7E91EC}"/>
              </c:ext>
            </c:extLst>
          </c:dPt>
          <c:dPt>
            <c:idx val="15"/>
            <c:invertIfNegative val="0"/>
            <c:bubble3D val="0"/>
            <c:spPr>
              <a:solidFill>
                <a:srgbClr val="00B050"/>
              </a:solidFill>
              <a:ln w="19050">
                <a:noFill/>
              </a:ln>
              <a:effectLst/>
            </c:spPr>
            <c:extLst>
              <c:ext xmlns:c16="http://schemas.microsoft.com/office/drawing/2014/chart" uri="{C3380CC4-5D6E-409C-BE32-E72D297353CC}">
                <c16:uniqueId val="{00000015-DD25-462C-ADFB-EB219C7E91EC}"/>
              </c:ext>
            </c:extLst>
          </c:dPt>
          <c:dPt>
            <c:idx val="16"/>
            <c:invertIfNegative val="0"/>
            <c:bubble3D val="0"/>
            <c:spPr>
              <a:solidFill>
                <a:srgbClr val="00B050"/>
              </a:solidFill>
              <a:ln w="19050">
                <a:noFill/>
              </a:ln>
              <a:effectLst/>
            </c:spPr>
            <c:extLst>
              <c:ext xmlns:c16="http://schemas.microsoft.com/office/drawing/2014/chart" uri="{C3380CC4-5D6E-409C-BE32-E72D297353CC}">
                <c16:uniqueId val="{00000017-DD25-462C-ADFB-EB219C7E91EC}"/>
              </c:ext>
            </c:extLst>
          </c:dPt>
          <c:dPt>
            <c:idx val="17"/>
            <c:invertIfNegative val="0"/>
            <c:bubble3D val="0"/>
            <c:spPr>
              <a:solidFill>
                <a:srgbClr val="00B050"/>
              </a:solidFill>
              <a:ln w="19050">
                <a:noFill/>
              </a:ln>
              <a:effectLst/>
            </c:spPr>
            <c:extLst>
              <c:ext xmlns:c16="http://schemas.microsoft.com/office/drawing/2014/chart" uri="{C3380CC4-5D6E-409C-BE32-E72D297353CC}">
                <c16:uniqueId val="{00000019-DD25-462C-ADFB-EB219C7E91EC}"/>
              </c:ext>
            </c:extLst>
          </c:dPt>
          <c:dPt>
            <c:idx val="19"/>
            <c:invertIfNegative val="0"/>
            <c:bubble3D val="0"/>
            <c:spPr>
              <a:solidFill>
                <a:srgbClr val="00B050"/>
              </a:solidFill>
              <a:ln w="19050">
                <a:noFill/>
              </a:ln>
              <a:effectLst/>
            </c:spPr>
            <c:extLst>
              <c:ext xmlns:c16="http://schemas.microsoft.com/office/drawing/2014/chart" uri="{C3380CC4-5D6E-409C-BE32-E72D297353CC}">
                <c16:uniqueId val="{0000001B-DD25-462C-ADFB-EB219C7E91EC}"/>
              </c:ext>
            </c:extLst>
          </c:dPt>
          <c:dPt>
            <c:idx val="20"/>
            <c:invertIfNegative val="0"/>
            <c:bubble3D val="0"/>
            <c:spPr>
              <a:solidFill>
                <a:srgbClr val="00B050"/>
              </a:solidFill>
              <a:ln w="19050">
                <a:noFill/>
              </a:ln>
              <a:effectLst/>
            </c:spPr>
            <c:extLst>
              <c:ext xmlns:c16="http://schemas.microsoft.com/office/drawing/2014/chart" uri="{C3380CC4-5D6E-409C-BE32-E72D297353CC}">
                <c16:uniqueId val="{0000001D-DD25-462C-ADFB-EB219C7E91EC}"/>
              </c:ext>
            </c:extLst>
          </c:dPt>
          <c:dPt>
            <c:idx val="21"/>
            <c:invertIfNegative val="0"/>
            <c:bubble3D val="0"/>
            <c:spPr>
              <a:solidFill>
                <a:srgbClr val="00B050"/>
              </a:solidFill>
              <a:ln w="19050">
                <a:noFill/>
              </a:ln>
              <a:effectLst/>
            </c:spPr>
            <c:extLst>
              <c:ext xmlns:c16="http://schemas.microsoft.com/office/drawing/2014/chart" uri="{C3380CC4-5D6E-409C-BE32-E72D297353CC}">
                <c16:uniqueId val="{0000001F-DD25-462C-ADFB-EB219C7E91EC}"/>
              </c:ext>
            </c:extLst>
          </c:dPt>
          <c:dPt>
            <c:idx val="29"/>
            <c:invertIfNegative val="0"/>
            <c:bubble3D val="0"/>
            <c:spPr>
              <a:solidFill>
                <a:srgbClr val="FFC000"/>
              </a:solidFill>
              <a:ln w="19050">
                <a:noFill/>
              </a:ln>
              <a:effectLst/>
            </c:spPr>
            <c:extLst>
              <c:ext xmlns:c16="http://schemas.microsoft.com/office/drawing/2014/chart" uri="{C3380CC4-5D6E-409C-BE32-E72D297353CC}">
                <c16:uniqueId val="{00000021-DD25-462C-ADFB-EB219C7E91EC}"/>
              </c:ext>
            </c:extLst>
          </c:dPt>
          <c:dPt>
            <c:idx val="30"/>
            <c:invertIfNegative val="0"/>
            <c:bubble3D val="0"/>
            <c:spPr>
              <a:solidFill>
                <a:sysClr val="window" lastClr="FFFFFF">
                  <a:lumMod val="75000"/>
                </a:sysClr>
              </a:solidFill>
              <a:ln w="19050">
                <a:noFill/>
              </a:ln>
              <a:effectLst/>
            </c:spPr>
            <c:extLst>
              <c:ext xmlns:c16="http://schemas.microsoft.com/office/drawing/2014/chart" uri="{C3380CC4-5D6E-409C-BE32-E72D297353CC}">
                <c16:uniqueId val="{00000023-DD25-462C-ADFB-EB219C7E91EC}"/>
              </c:ext>
            </c:extLst>
          </c:dPt>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dati'!$Q$797:$Q$827</c:f>
              <c:strCache>
                <c:ptCount val="31"/>
                <c:pt idx="1">
                  <c:v>Atbalsts jaunu ražošanas iekārtu, tehnoloģiju, ražotņu telpu iegādei/izbūvei</c:v>
                </c:pt>
                <c:pt idx="2">
                  <c:v>Atbalsts reklāmai, mārketingam</c:v>
                </c:pt>
                <c:pt idx="3">
                  <c:v>Atbalsts kontaktu, sadarbības partneru atlasē/vizīšu un tikšanos organizēšanā</c:v>
                </c:pt>
                <c:pt idx="4">
                  <c:v>Atbalsts komandējumu, vizīšu, u.c. darba ceļojumu izmaksu segšanai</c:v>
                </c:pt>
                <c:pt idx="5">
                  <c:v>Birokrātijas, nepieciešamo dokumentu apjoma samazināšana, vieglāka atbalsta saņemšana</c:v>
                </c:pt>
                <c:pt idx="6">
                  <c:v>Atbalsts jaunu produktu, prototipu izstrādei</c:v>
                </c:pt>
                <c:pt idx="7">
                  <c:v>Atbalsts digitālo risinājumu ieviešanai (t.sk. mājaslapas izstrādei, programmatūras iegādei)</c:v>
                </c:pt>
                <c:pt idx="8">
                  <c:v>Vairāk izstāžu, kontaktbiržu, semināru, vizīšu u.c. organizēto pasākumu</c:v>
                </c:pt>
                <c:pt idx="9">
                  <c:v>Finansiāls atbalsts/līdzfinansējums/granti/apgrozāmo līdzekļu piesaiste</c:v>
                </c:pt>
                <c:pt idx="10">
                  <c:v>Atbalsts ar produktu sertifikāciju ārzemju tirgiem</c:v>
                </c:pt>
                <c:pt idx="11">
                  <c:v>Konsultācijas, papildus informācija par ārzemju tirgu un tā specifiku</c:v>
                </c:pt>
                <c:pt idx="12">
                  <c:v>Atbalsts pētniecībai, tirgus pētījumu veikšanai</c:v>
                </c:pt>
                <c:pt idx="13">
                  <c:v>Atbalsts darbinieku/vadītāju izglītībai, apmācībai</c:v>
                </c:pt>
                <c:pt idx="14">
                  <c:v>Atbalsts dažādu speciālistu piesaistei, izmaksām</c:v>
                </c:pt>
                <c:pt idx="15">
                  <c:v>Atbalsts transporta, loģistikas (piemēram, preču paraugu transporta) izmaksām, plānošanai</c:v>
                </c:pt>
                <c:pt idx="16">
                  <c:v>Atbalsts eksporta, tirdzniecības menedžeru piesaistē</c:v>
                </c:pt>
                <c:pt idx="17">
                  <c:v>Atbalsta paplašināšana uz citām jomām, nozarēm un uzņēmumu grupām</c:v>
                </c:pt>
                <c:pt idx="18">
                  <c:v>Atbalsts produktu pielāgošanai ārzemju tirgiem</c:v>
                </c:pt>
                <c:pt idx="19">
                  <c:v>Atbalsts dalībai digitālos resursos, veikalos, izstādēs</c:v>
                </c:pt>
                <c:pt idx="20">
                  <c:v>Palīdzība ar potenciālo klientu piesaisti, informāciju par klientiem</c:v>
                </c:pt>
                <c:pt idx="21">
                  <c:v>Juridiskas konsultācijas, izmaksu segšana</c:v>
                </c:pt>
                <c:pt idx="22">
                  <c:v>Atbalsts eksportam (neprecizēts)</c:v>
                </c:pt>
                <c:pt idx="23">
                  <c:v>Atbalsts elektroenerģijas cenu kāpuma kompensēšanai</c:v>
                </c:pt>
                <c:pt idx="24">
                  <c:v>Atbalsts tulkošanas pakalpojumiem</c:v>
                </c:pt>
                <c:pt idx="25">
                  <c:v>Atbalsts patentu un preču zīmju reģistrēšanai un uzturēšanai</c:v>
                </c:pt>
                <c:pt idx="26">
                  <c:v>Atbalsts dizaina izstrādei, pielāgošanai ārzemju tirgiem</c:v>
                </c:pt>
                <c:pt idx="27">
                  <c:v>Nodokļu atvieglojumi specifiskos gadījumos</c:v>
                </c:pt>
                <c:pt idx="28">
                  <c:v>Cita atbilde*</c:v>
                </c:pt>
                <c:pt idx="29">
                  <c:v>Nevajag (papildus) LIAA atbalstu/saglabāt esošo atbalstu</c:v>
                </c:pt>
                <c:pt idx="30">
                  <c:v>Grūti pateikt/nevar nosaukt</c:v>
                </c:pt>
              </c:strCache>
            </c:strRef>
          </c:cat>
          <c:val>
            <c:numRef>
              <c:f>'Grafiki + dati'!$R$797:$R$827</c:f>
              <c:numCache>
                <c:formatCode>0.0</c:formatCode>
                <c:ptCount val="31"/>
                <c:pt idx="0" formatCode="General">
                  <c:v>7.7</c:v>
                </c:pt>
                <c:pt idx="1">
                  <c:v>6.6</c:v>
                </c:pt>
                <c:pt idx="2">
                  <c:v>4.5</c:v>
                </c:pt>
                <c:pt idx="3">
                  <c:v>4</c:v>
                </c:pt>
                <c:pt idx="4" formatCode="General">
                  <c:v>3.8</c:v>
                </c:pt>
                <c:pt idx="5">
                  <c:v>2.2999999999999998</c:v>
                </c:pt>
                <c:pt idx="6">
                  <c:v>2.2999999999999998</c:v>
                </c:pt>
                <c:pt idx="7">
                  <c:v>2.2999999999999998</c:v>
                </c:pt>
                <c:pt idx="8">
                  <c:v>2.2999999999999998</c:v>
                </c:pt>
                <c:pt idx="9">
                  <c:v>2.2000000000000002</c:v>
                </c:pt>
                <c:pt idx="10">
                  <c:v>1.9</c:v>
                </c:pt>
                <c:pt idx="11">
                  <c:v>1.8</c:v>
                </c:pt>
                <c:pt idx="12">
                  <c:v>1.5</c:v>
                </c:pt>
                <c:pt idx="13">
                  <c:v>1.5</c:v>
                </c:pt>
                <c:pt idx="14" formatCode="General">
                  <c:v>1.4</c:v>
                </c:pt>
                <c:pt idx="15">
                  <c:v>1.2</c:v>
                </c:pt>
                <c:pt idx="16" formatCode="General">
                  <c:v>1.1000000000000001</c:v>
                </c:pt>
                <c:pt idx="17">
                  <c:v>1</c:v>
                </c:pt>
                <c:pt idx="18">
                  <c:v>0.8</c:v>
                </c:pt>
                <c:pt idx="19">
                  <c:v>0.8</c:v>
                </c:pt>
                <c:pt idx="20">
                  <c:v>0.8</c:v>
                </c:pt>
                <c:pt idx="21">
                  <c:v>0.8</c:v>
                </c:pt>
                <c:pt idx="22">
                  <c:v>0.8</c:v>
                </c:pt>
                <c:pt idx="23">
                  <c:v>0.7</c:v>
                </c:pt>
                <c:pt idx="24">
                  <c:v>0.5</c:v>
                </c:pt>
                <c:pt idx="25">
                  <c:v>0.5</c:v>
                </c:pt>
                <c:pt idx="26">
                  <c:v>0.5</c:v>
                </c:pt>
                <c:pt idx="27">
                  <c:v>0.5</c:v>
                </c:pt>
                <c:pt idx="28">
                  <c:v>5.3</c:v>
                </c:pt>
                <c:pt idx="29">
                  <c:v>9.9</c:v>
                </c:pt>
                <c:pt idx="30">
                  <c:v>47.7</c:v>
                </c:pt>
              </c:numCache>
            </c:numRef>
          </c:val>
          <c:extLst>
            <c:ext xmlns:c16="http://schemas.microsoft.com/office/drawing/2014/chart" uri="{C3380CC4-5D6E-409C-BE32-E72D297353CC}">
              <c16:uniqueId val="{00000024-DD25-462C-ADFB-EB219C7E91EC}"/>
            </c:ext>
          </c:extLst>
        </c:ser>
        <c:dLbls>
          <c:showLegendKey val="0"/>
          <c:showVal val="0"/>
          <c:showCatName val="0"/>
          <c:showSerName val="0"/>
          <c:showPercent val="0"/>
          <c:showBubbleSize val="0"/>
        </c:dLbls>
        <c:gapWidth val="40"/>
        <c:axId val="525872528"/>
        <c:axId val="525873512"/>
      </c:barChart>
      <c:valAx>
        <c:axId val="525873512"/>
        <c:scaling>
          <c:orientation val="minMax"/>
          <c:max val="50"/>
          <c:min val="0"/>
        </c:scaling>
        <c:delete val="0"/>
        <c:axPos val="b"/>
        <c:numFmt formatCode="0" sourceLinked="0"/>
        <c:majorTickMark val="out"/>
        <c:minorTickMark val="none"/>
        <c:tickLblPos val="nextTo"/>
        <c:spPr>
          <a:noFill/>
          <a:ln>
            <a:solidFill>
              <a:schemeClr val="tx1">
                <a:lumMod val="85000"/>
                <a:lumOff val="15000"/>
              </a:schemeClr>
            </a:solidFill>
          </a:ln>
          <a:effectLst/>
        </c:spPr>
        <c:txPr>
          <a:bodyPr rot="-60000000" spcFirstLastPara="1" vertOverflow="ellipsis" vert="horz" wrap="square" anchor="ctr" anchorCtr="1"/>
          <a:lstStyle/>
          <a:p>
            <a:pPr>
              <a:defRPr sz="9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lv-LV"/>
          </a:p>
        </c:txPr>
        <c:crossAx val="525872528"/>
        <c:crosses val="max"/>
        <c:crossBetween val="between"/>
        <c:majorUnit val="10"/>
      </c:valAx>
      <c:catAx>
        <c:axId val="525872528"/>
        <c:scaling>
          <c:orientation val="maxMin"/>
        </c:scaling>
        <c:delete val="0"/>
        <c:axPos val="l"/>
        <c:numFmt formatCode="General" sourceLinked="1"/>
        <c:majorTickMark val="none"/>
        <c:minorTickMark val="none"/>
        <c:tickLblPos val="nextTo"/>
        <c:spPr>
          <a:noFill/>
          <a:ln w="9525" cap="flat" cmpd="sng" algn="ctr">
            <a:solidFill>
              <a:schemeClr val="tx1">
                <a:lumMod val="85000"/>
                <a:lumOff val="15000"/>
              </a:schemeClr>
            </a:solidFill>
            <a:round/>
          </a:ln>
          <a:effectLst/>
        </c:spPr>
        <c:txPr>
          <a:bodyPr rot="0" spcFirstLastPara="1" vertOverflow="ellipsis" wrap="square" anchor="ctr" anchorCtr="1"/>
          <a:lstStyle/>
          <a:p>
            <a:pPr>
              <a:defRPr sz="8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lv-LV"/>
          </a:p>
        </c:txPr>
        <c:crossAx val="525873512"/>
        <c:crosses val="autoZero"/>
        <c:auto val="1"/>
        <c:lblAlgn val="ctr"/>
        <c:lblOffset val="100"/>
        <c:noMultiLvlLbl val="0"/>
      </c:cat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Arial" panose="020B0604020202020204" pitchFamily="34" charset="0"/>
          <a:cs typeface="Arial" panose="020B0604020202020204" pitchFamily="34" charset="0"/>
        </a:defRPr>
      </a:pPr>
      <a:endParaRPr lang="lv-LV"/>
    </a:p>
  </c:txPr>
  <c:externalData r:id="rId4">
    <c:autoUpdate val="0"/>
  </c:externalData>
  <c:userShapes r:id="rId5"/>
</c:chartSpace>
</file>

<file path=ppt/charts/chart3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7.9861262363952801E-2"/>
          <c:y val="0.16485186761248849"/>
          <c:w val="0.91383146438379415"/>
          <c:h val="0.73331295161683485"/>
        </c:manualLayout>
      </c:layout>
      <c:barChart>
        <c:barDir val="col"/>
        <c:grouping val="clustered"/>
        <c:varyColors val="0"/>
        <c:ser>
          <c:idx val="0"/>
          <c:order val="0"/>
          <c:spPr>
            <a:solidFill>
              <a:srgbClr val="00B0F0"/>
            </a:solidFill>
            <a:ln w="19050">
              <a:noFill/>
            </a:ln>
            <a:effectLst/>
          </c:spPr>
          <c:invertIfNegative val="0"/>
          <c:dPt>
            <c:idx val="0"/>
            <c:invertIfNegative val="0"/>
            <c:bubble3D val="0"/>
            <c:spPr>
              <a:solidFill>
                <a:srgbClr val="00B0F0"/>
              </a:solidFill>
              <a:ln w="19050">
                <a:noFill/>
              </a:ln>
              <a:effectLst/>
            </c:spPr>
            <c:extLst>
              <c:ext xmlns:c16="http://schemas.microsoft.com/office/drawing/2014/chart" uri="{C3380CC4-5D6E-409C-BE32-E72D297353CC}">
                <c16:uniqueId val="{00000001-433A-437D-854B-145A1A78C7AF}"/>
              </c:ext>
            </c:extLst>
          </c:dPt>
          <c:dPt>
            <c:idx val="1"/>
            <c:invertIfNegative val="0"/>
            <c:bubble3D val="0"/>
            <c:spPr>
              <a:solidFill>
                <a:srgbClr val="00B0F0"/>
              </a:solidFill>
              <a:ln w="19050">
                <a:noFill/>
              </a:ln>
              <a:effectLst/>
            </c:spPr>
            <c:extLst>
              <c:ext xmlns:c16="http://schemas.microsoft.com/office/drawing/2014/chart" uri="{C3380CC4-5D6E-409C-BE32-E72D297353CC}">
                <c16:uniqueId val="{00000003-433A-437D-854B-145A1A78C7AF}"/>
              </c:ext>
            </c:extLst>
          </c:dPt>
          <c:dPt>
            <c:idx val="2"/>
            <c:invertIfNegative val="0"/>
            <c:bubble3D val="0"/>
            <c:spPr>
              <a:solidFill>
                <a:srgbClr val="00B0F0"/>
              </a:solidFill>
              <a:ln w="19050">
                <a:noFill/>
              </a:ln>
              <a:effectLst/>
            </c:spPr>
            <c:extLst>
              <c:ext xmlns:c16="http://schemas.microsoft.com/office/drawing/2014/chart" uri="{C3380CC4-5D6E-409C-BE32-E72D297353CC}">
                <c16:uniqueId val="{00000005-433A-437D-854B-145A1A78C7AF}"/>
              </c:ext>
            </c:extLst>
          </c:dPt>
          <c:dPt>
            <c:idx val="3"/>
            <c:invertIfNegative val="0"/>
            <c:bubble3D val="0"/>
            <c:explosion val="11"/>
            <c:spPr>
              <a:solidFill>
                <a:srgbClr val="00B0F0"/>
              </a:solidFill>
              <a:ln w="19050">
                <a:noFill/>
              </a:ln>
              <a:effectLst/>
            </c:spPr>
            <c:extLst>
              <c:ext xmlns:c16="http://schemas.microsoft.com/office/drawing/2014/chart" uri="{C3380CC4-5D6E-409C-BE32-E72D297353CC}">
                <c16:uniqueId val="{00000007-433A-437D-854B-145A1A78C7AF}"/>
              </c:ext>
            </c:extLst>
          </c:dPt>
          <c:dPt>
            <c:idx val="4"/>
            <c:invertIfNegative val="0"/>
            <c:bubble3D val="0"/>
            <c:explosion val="11"/>
            <c:spPr>
              <a:solidFill>
                <a:srgbClr val="00B0F0"/>
              </a:solidFill>
              <a:ln w="19050">
                <a:noFill/>
              </a:ln>
              <a:effectLst/>
            </c:spPr>
            <c:extLst>
              <c:ext xmlns:c16="http://schemas.microsoft.com/office/drawing/2014/chart" uri="{C3380CC4-5D6E-409C-BE32-E72D297353CC}">
                <c16:uniqueId val="{00000009-433A-437D-854B-145A1A78C7AF}"/>
              </c:ext>
            </c:extLst>
          </c:dPt>
          <c:dPt>
            <c:idx val="5"/>
            <c:invertIfNegative val="0"/>
            <c:bubble3D val="0"/>
            <c:spPr>
              <a:solidFill>
                <a:srgbClr val="00B0F0"/>
              </a:solidFill>
              <a:ln w="19050">
                <a:noFill/>
              </a:ln>
              <a:effectLst/>
            </c:spPr>
            <c:extLst>
              <c:ext xmlns:c16="http://schemas.microsoft.com/office/drawing/2014/chart" uri="{C3380CC4-5D6E-409C-BE32-E72D297353CC}">
                <c16:uniqueId val="{0000000B-433A-437D-854B-145A1A78C7AF}"/>
              </c:ext>
            </c:extLst>
          </c:dPt>
          <c:dPt>
            <c:idx val="6"/>
            <c:invertIfNegative val="0"/>
            <c:bubble3D val="0"/>
            <c:spPr>
              <a:solidFill>
                <a:srgbClr val="00B0F0"/>
              </a:solidFill>
              <a:ln w="19050">
                <a:noFill/>
              </a:ln>
              <a:effectLst/>
            </c:spPr>
            <c:extLst>
              <c:ext xmlns:c16="http://schemas.microsoft.com/office/drawing/2014/chart" uri="{C3380CC4-5D6E-409C-BE32-E72D297353CC}">
                <c16:uniqueId val="{0000000D-433A-437D-854B-145A1A78C7AF}"/>
              </c:ext>
            </c:extLst>
          </c:dPt>
          <c:dPt>
            <c:idx val="7"/>
            <c:invertIfNegative val="0"/>
            <c:bubble3D val="0"/>
            <c:spPr>
              <a:solidFill>
                <a:srgbClr val="00B0F0"/>
              </a:solidFill>
              <a:ln w="19050">
                <a:noFill/>
              </a:ln>
              <a:effectLst/>
            </c:spPr>
            <c:extLst>
              <c:ext xmlns:c16="http://schemas.microsoft.com/office/drawing/2014/chart" uri="{C3380CC4-5D6E-409C-BE32-E72D297353CC}">
                <c16:uniqueId val="{0000000F-433A-437D-854B-145A1A78C7AF}"/>
              </c:ext>
            </c:extLst>
          </c:dPt>
          <c:dPt>
            <c:idx val="8"/>
            <c:invertIfNegative val="0"/>
            <c:bubble3D val="0"/>
            <c:spPr>
              <a:solidFill>
                <a:srgbClr val="00B0F0"/>
              </a:solidFill>
              <a:ln w="19050">
                <a:noFill/>
              </a:ln>
              <a:effectLst/>
            </c:spPr>
            <c:extLst>
              <c:ext xmlns:c16="http://schemas.microsoft.com/office/drawing/2014/chart" uri="{C3380CC4-5D6E-409C-BE32-E72D297353CC}">
                <c16:uniqueId val="{00000011-433A-437D-854B-145A1A78C7AF}"/>
              </c:ext>
            </c:extLst>
          </c:dPt>
          <c:dPt>
            <c:idx val="9"/>
            <c:invertIfNegative val="0"/>
            <c:bubble3D val="0"/>
            <c:spPr>
              <a:solidFill>
                <a:srgbClr val="00B0F0"/>
              </a:solidFill>
              <a:ln w="19050">
                <a:noFill/>
              </a:ln>
              <a:effectLst/>
            </c:spPr>
            <c:extLst>
              <c:ext xmlns:c16="http://schemas.microsoft.com/office/drawing/2014/chart" uri="{C3380CC4-5D6E-409C-BE32-E72D297353CC}">
                <c16:uniqueId val="{00000013-433A-437D-854B-145A1A78C7AF}"/>
              </c:ext>
            </c:extLst>
          </c:dPt>
          <c:dPt>
            <c:idx val="10"/>
            <c:invertIfNegative val="0"/>
            <c:bubble3D val="0"/>
            <c:spPr>
              <a:solidFill>
                <a:srgbClr val="00B0F0"/>
              </a:solidFill>
              <a:ln w="19050">
                <a:noFill/>
              </a:ln>
              <a:effectLst/>
            </c:spPr>
            <c:extLst>
              <c:ext xmlns:c16="http://schemas.microsoft.com/office/drawing/2014/chart" uri="{C3380CC4-5D6E-409C-BE32-E72D297353CC}">
                <c16:uniqueId val="{00000015-433A-437D-854B-145A1A78C7AF}"/>
              </c:ext>
            </c:extLst>
          </c:dPt>
          <c:dLbls>
            <c:dLbl>
              <c:idx val="4"/>
              <c:numFmt formatCode="#,##0" sourceLinked="0"/>
              <c:spPr>
                <a:noFill/>
                <a:ln>
                  <a:noFill/>
                </a:ln>
                <a:effectLst/>
              </c:spPr>
              <c:txPr>
                <a:bodyPr rot="0" spcFirstLastPara="1" vertOverflow="ellipsis" vert="horz" wrap="square" lIns="38100" tIns="19050" rIns="38100" bIns="19050" anchor="ctr" anchorCtr="1">
                  <a:noAutofit/>
                </a:bodyPr>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extLst>
                <c:ext xmlns:c15="http://schemas.microsoft.com/office/drawing/2012/chart" uri="{CE6537A1-D6FC-4f65-9D91-7224C49458BB}">
                  <c15:layout>
                    <c:manualLayout>
                      <c:w val="4.2595078299776289E-2"/>
                      <c:h val="3.9897039897039896E-2"/>
                    </c:manualLayout>
                  </c15:layout>
                </c:ext>
                <c:ext xmlns:c16="http://schemas.microsoft.com/office/drawing/2014/chart" uri="{C3380CC4-5D6E-409C-BE32-E72D297353CC}">
                  <c16:uniqueId val="{00000009-433A-437D-854B-145A1A78C7AF}"/>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dati'!$Q$1231:$Q$1233</c:f>
              <c:strCache>
                <c:ptCount val="3"/>
                <c:pt idx="0">
                  <c:v>2020. gadā (n=570)</c:v>
                </c:pt>
                <c:pt idx="1">
                  <c:v>2021. gadā (n=619)</c:v>
                </c:pt>
                <c:pt idx="2">
                  <c:v>2022. gadā (n=626)</c:v>
                </c:pt>
              </c:strCache>
            </c:strRef>
          </c:cat>
          <c:val>
            <c:numRef>
              <c:f>'Grafiki + dati'!$R$1231:$R$1233</c:f>
              <c:numCache>
                <c:formatCode>0</c:formatCode>
                <c:ptCount val="3"/>
                <c:pt idx="0">
                  <c:v>2509398.96</c:v>
                </c:pt>
                <c:pt idx="1">
                  <c:v>2990145.93</c:v>
                </c:pt>
                <c:pt idx="2">
                  <c:v>3807768.1</c:v>
                </c:pt>
              </c:numCache>
            </c:numRef>
          </c:val>
          <c:extLst>
            <c:ext xmlns:c16="http://schemas.microsoft.com/office/drawing/2014/chart" uri="{C3380CC4-5D6E-409C-BE32-E72D297353CC}">
              <c16:uniqueId val="{00000016-433A-437D-854B-145A1A78C7AF}"/>
            </c:ext>
          </c:extLst>
        </c:ser>
        <c:dLbls>
          <c:showLegendKey val="0"/>
          <c:showVal val="0"/>
          <c:showCatName val="0"/>
          <c:showSerName val="0"/>
          <c:showPercent val="0"/>
          <c:showBubbleSize val="0"/>
        </c:dLbls>
        <c:gapWidth val="40"/>
        <c:axId val="525872528"/>
        <c:axId val="525873512"/>
      </c:barChart>
      <c:valAx>
        <c:axId val="525873512"/>
        <c:scaling>
          <c:orientation val="minMax"/>
          <c:max val="4000000"/>
          <c:min val="0"/>
        </c:scaling>
        <c:delete val="0"/>
        <c:axPos val="l"/>
        <c:numFmt formatCode="0" sourceLinked="0"/>
        <c:majorTickMark val="out"/>
        <c:minorTickMark val="none"/>
        <c:tickLblPos val="nextTo"/>
        <c:spPr>
          <a:noFill/>
          <a:ln>
            <a:solidFill>
              <a:schemeClr val="tx1">
                <a:lumMod val="85000"/>
                <a:lumOff val="15000"/>
              </a:schemeClr>
            </a:solidFill>
          </a:ln>
          <a:effectLst/>
        </c:spPr>
        <c:txPr>
          <a:bodyPr rot="-60000000" spcFirstLastPara="1" vertOverflow="ellipsis" vert="horz" wrap="square" anchor="ctr" anchorCtr="1"/>
          <a:lstStyle/>
          <a:p>
            <a:pPr>
              <a:defRPr sz="9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lv-LV"/>
          </a:p>
        </c:txPr>
        <c:crossAx val="525872528"/>
        <c:crosses val="autoZero"/>
        <c:crossBetween val="between"/>
        <c:majorUnit val="500000"/>
      </c:valAx>
      <c:catAx>
        <c:axId val="525872528"/>
        <c:scaling>
          <c:orientation val="minMax"/>
        </c:scaling>
        <c:delete val="0"/>
        <c:axPos val="b"/>
        <c:numFmt formatCode="General" sourceLinked="1"/>
        <c:majorTickMark val="none"/>
        <c:minorTickMark val="none"/>
        <c:tickLblPos val="nextTo"/>
        <c:spPr>
          <a:noFill/>
          <a:ln w="9525" cap="flat" cmpd="sng" algn="ctr">
            <a:solidFill>
              <a:schemeClr val="tx1">
                <a:lumMod val="85000"/>
                <a:lumOff val="15000"/>
              </a:schemeClr>
            </a:solidFill>
            <a:round/>
          </a:ln>
          <a:effectLst/>
        </c:spPr>
        <c:txPr>
          <a:bodyPr rot="0" spcFirstLastPara="1" vertOverflow="ellipsis" wrap="square" anchor="ctr" anchorCtr="1"/>
          <a:lstStyle/>
          <a:p>
            <a:pPr>
              <a:defRPr sz="10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lv-LV"/>
          </a:p>
        </c:txPr>
        <c:crossAx val="525873512"/>
        <c:crosses val="autoZero"/>
        <c:auto val="1"/>
        <c:lblAlgn val="ctr"/>
        <c:lblOffset val="100"/>
        <c:noMultiLvlLbl val="0"/>
      </c:cat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Arial" panose="020B0604020202020204" pitchFamily="34" charset="0"/>
          <a:cs typeface="Arial" panose="020B0604020202020204" pitchFamily="34" charset="0"/>
        </a:defRPr>
      </a:pPr>
      <a:endParaRPr lang="lv-LV"/>
    </a:p>
  </c:txPr>
  <c:externalData r:id="rId4">
    <c:autoUpdate val="0"/>
  </c:externalData>
  <c:userShapes r:id="rId5"/>
</c:chartSpace>
</file>

<file path=ppt/charts/chart3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7.9861262363952801E-2"/>
          <c:y val="0.19023113334896058"/>
          <c:w val="0.91383146438379415"/>
          <c:h val="0.70793358460824274"/>
        </c:manualLayout>
      </c:layout>
      <c:barChart>
        <c:barDir val="col"/>
        <c:grouping val="clustered"/>
        <c:varyColors val="0"/>
        <c:ser>
          <c:idx val="0"/>
          <c:order val="0"/>
          <c:spPr>
            <a:solidFill>
              <a:srgbClr val="FFC000"/>
            </a:solidFill>
            <a:ln w="19050">
              <a:noFill/>
            </a:ln>
            <a:effectLst/>
          </c:spPr>
          <c:invertIfNegative val="0"/>
          <c:dPt>
            <c:idx val="0"/>
            <c:invertIfNegative val="0"/>
            <c:bubble3D val="0"/>
            <c:spPr>
              <a:solidFill>
                <a:srgbClr val="FFC000"/>
              </a:solidFill>
              <a:ln w="19050">
                <a:noFill/>
              </a:ln>
              <a:effectLst/>
            </c:spPr>
            <c:extLst>
              <c:ext xmlns:c16="http://schemas.microsoft.com/office/drawing/2014/chart" uri="{C3380CC4-5D6E-409C-BE32-E72D297353CC}">
                <c16:uniqueId val="{00000001-435D-4632-BC84-9E0D2C91C431}"/>
              </c:ext>
            </c:extLst>
          </c:dPt>
          <c:dPt>
            <c:idx val="1"/>
            <c:invertIfNegative val="0"/>
            <c:bubble3D val="0"/>
            <c:spPr>
              <a:solidFill>
                <a:srgbClr val="FFC000"/>
              </a:solidFill>
              <a:ln w="19050">
                <a:noFill/>
              </a:ln>
              <a:effectLst/>
            </c:spPr>
            <c:extLst>
              <c:ext xmlns:c16="http://schemas.microsoft.com/office/drawing/2014/chart" uri="{C3380CC4-5D6E-409C-BE32-E72D297353CC}">
                <c16:uniqueId val="{00000003-435D-4632-BC84-9E0D2C91C431}"/>
              </c:ext>
            </c:extLst>
          </c:dPt>
          <c:dPt>
            <c:idx val="2"/>
            <c:invertIfNegative val="0"/>
            <c:bubble3D val="0"/>
            <c:spPr>
              <a:solidFill>
                <a:srgbClr val="FFC000"/>
              </a:solidFill>
              <a:ln w="19050">
                <a:noFill/>
              </a:ln>
              <a:effectLst/>
            </c:spPr>
            <c:extLst>
              <c:ext xmlns:c16="http://schemas.microsoft.com/office/drawing/2014/chart" uri="{C3380CC4-5D6E-409C-BE32-E72D297353CC}">
                <c16:uniqueId val="{00000005-435D-4632-BC84-9E0D2C91C431}"/>
              </c:ext>
            </c:extLst>
          </c:dPt>
          <c:dPt>
            <c:idx val="3"/>
            <c:invertIfNegative val="0"/>
            <c:bubble3D val="0"/>
            <c:explosion val="11"/>
            <c:spPr>
              <a:solidFill>
                <a:srgbClr val="FFC000"/>
              </a:solidFill>
              <a:ln w="19050">
                <a:noFill/>
              </a:ln>
              <a:effectLst/>
            </c:spPr>
            <c:extLst>
              <c:ext xmlns:c16="http://schemas.microsoft.com/office/drawing/2014/chart" uri="{C3380CC4-5D6E-409C-BE32-E72D297353CC}">
                <c16:uniqueId val="{00000007-435D-4632-BC84-9E0D2C91C431}"/>
              </c:ext>
            </c:extLst>
          </c:dPt>
          <c:dPt>
            <c:idx val="4"/>
            <c:invertIfNegative val="0"/>
            <c:bubble3D val="0"/>
            <c:explosion val="11"/>
            <c:spPr>
              <a:solidFill>
                <a:srgbClr val="FFC000"/>
              </a:solidFill>
              <a:ln w="19050">
                <a:noFill/>
              </a:ln>
              <a:effectLst/>
            </c:spPr>
            <c:extLst>
              <c:ext xmlns:c16="http://schemas.microsoft.com/office/drawing/2014/chart" uri="{C3380CC4-5D6E-409C-BE32-E72D297353CC}">
                <c16:uniqueId val="{00000009-435D-4632-BC84-9E0D2C91C431}"/>
              </c:ext>
            </c:extLst>
          </c:dPt>
          <c:dPt>
            <c:idx val="5"/>
            <c:invertIfNegative val="0"/>
            <c:bubble3D val="0"/>
            <c:spPr>
              <a:solidFill>
                <a:srgbClr val="FFC000"/>
              </a:solidFill>
              <a:ln w="19050">
                <a:noFill/>
              </a:ln>
              <a:effectLst/>
            </c:spPr>
            <c:extLst>
              <c:ext xmlns:c16="http://schemas.microsoft.com/office/drawing/2014/chart" uri="{C3380CC4-5D6E-409C-BE32-E72D297353CC}">
                <c16:uniqueId val="{0000000B-435D-4632-BC84-9E0D2C91C431}"/>
              </c:ext>
            </c:extLst>
          </c:dPt>
          <c:dPt>
            <c:idx val="6"/>
            <c:invertIfNegative val="0"/>
            <c:bubble3D val="0"/>
            <c:spPr>
              <a:solidFill>
                <a:srgbClr val="FFC000"/>
              </a:solidFill>
              <a:ln w="19050">
                <a:noFill/>
              </a:ln>
              <a:effectLst/>
            </c:spPr>
            <c:extLst>
              <c:ext xmlns:c16="http://schemas.microsoft.com/office/drawing/2014/chart" uri="{C3380CC4-5D6E-409C-BE32-E72D297353CC}">
                <c16:uniqueId val="{0000000D-435D-4632-BC84-9E0D2C91C431}"/>
              </c:ext>
            </c:extLst>
          </c:dPt>
          <c:dPt>
            <c:idx val="7"/>
            <c:invertIfNegative val="0"/>
            <c:bubble3D val="0"/>
            <c:spPr>
              <a:solidFill>
                <a:srgbClr val="FFC000"/>
              </a:solidFill>
              <a:ln w="19050">
                <a:noFill/>
              </a:ln>
              <a:effectLst/>
            </c:spPr>
            <c:extLst>
              <c:ext xmlns:c16="http://schemas.microsoft.com/office/drawing/2014/chart" uri="{C3380CC4-5D6E-409C-BE32-E72D297353CC}">
                <c16:uniqueId val="{0000000F-435D-4632-BC84-9E0D2C91C431}"/>
              </c:ext>
            </c:extLst>
          </c:dPt>
          <c:dPt>
            <c:idx val="8"/>
            <c:invertIfNegative val="0"/>
            <c:bubble3D val="0"/>
            <c:spPr>
              <a:solidFill>
                <a:srgbClr val="FFC000"/>
              </a:solidFill>
              <a:ln w="19050">
                <a:noFill/>
              </a:ln>
              <a:effectLst/>
            </c:spPr>
            <c:extLst>
              <c:ext xmlns:c16="http://schemas.microsoft.com/office/drawing/2014/chart" uri="{C3380CC4-5D6E-409C-BE32-E72D297353CC}">
                <c16:uniqueId val="{00000011-435D-4632-BC84-9E0D2C91C431}"/>
              </c:ext>
            </c:extLst>
          </c:dPt>
          <c:dPt>
            <c:idx val="9"/>
            <c:invertIfNegative val="0"/>
            <c:bubble3D val="0"/>
            <c:spPr>
              <a:solidFill>
                <a:srgbClr val="FFC000"/>
              </a:solidFill>
              <a:ln w="19050">
                <a:noFill/>
              </a:ln>
              <a:effectLst/>
            </c:spPr>
            <c:extLst>
              <c:ext xmlns:c16="http://schemas.microsoft.com/office/drawing/2014/chart" uri="{C3380CC4-5D6E-409C-BE32-E72D297353CC}">
                <c16:uniqueId val="{00000013-435D-4632-BC84-9E0D2C91C431}"/>
              </c:ext>
            </c:extLst>
          </c:dPt>
          <c:dPt>
            <c:idx val="10"/>
            <c:invertIfNegative val="0"/>
            <c:bubble3D val="0"/>
            <c:spPr>
              <a:solidFill>
                <a:srgbClr val="FFC000"/>
              </a:solidFill>
              <a:ln w="19050">
                <a:noFill/>
              </a:ln>
              <a:effectLst/>
            </c:spPr>
            <c:extLst>
              <c:ext xmlns:c16="http://schemas.microsoft.com/office/drawing/2014/chart" uri="{C3380CC4-5D6E-409C-BE32-E72D297353CC}">
                <c16:uniqueId val="{00000015-435D-4632-BC84-9E0D2C91C431}"/>
              </c:ext>
            </c:extLst>
          </c:dPt>
          <c:dLbls>
            <c:dLbl>
              <c:idx val="4"/>
              <c:numFmt formatCode="#,##0" sourceLinked="0"/>
              <c:spPr>
                <a:noFill/>
                <a:ln>
                  <a:noFill/>
                </a:ln>
                <a:effectLst/>
              </c:spPr>
              <c:txPr>
                <a:bodyPr rot="0" spcFirstLastPara="1" vertOverflow="ellipsis" vert="horz" wrap="square" lIns="38100" tIns="19050" rIns="38100" bIns="19050" anchor="ctr" anchorCtr="1">
                  <a:noAutofit/>
                </a:bodyPr>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extLst>
                <c:ext xmlns:c15="http://schemas.microsoft.com/office/drawing/2012/chart" uri="{CE6537A1-D6FC-4f65-9D91-7224C49458BB}">
                  <c15:layout>
                    <c:manualLayout>
                      <c:w val="4.2595078299776289E-2"/>
                      <c:h val="3.9897039897039896E-2"/>
                    </c:manualLayout>
                  </c15:layout>
                </c:ext>
                <c:ext xmlns:c16="http://schemas.microsoft.com/office/drawing/2014/chart" uri="{C3380CC4-5D6E-409C-BE32-E72D297353CC}">
                  <c16:uniqueId val="{00000009-435D-4632-BC84-9E0D2C91C431}"/>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dati'!$Q$35:$Q$37</c:f>
              <c:strCache>
                <c:ptCount val="3"/>
                <c:pt idx="0">
                  <c:v>2020. gadā (n=536)</c:v>
                </c:pt>
                <c:pt idx="1">
                  <c:v>2021. gadā (n=565)</c:v>
                </c:pt>
                <c:pt idx="2">
                  <c:v>2022. gadā (n=582)</c:v>
                </c:pt>
              </c:strCache>
            </c:strRef>
          </c:cat>
          <c:val>
            <c:numRef>
              <c:f>'Grafiki + dati'!$R$35:$R$37</c:f>
              <c:numCache>
                <c:formatCode>0</c:formatCode>
                <c:ptCount val="3"/>
                <c:pt idx="0">
                  <c:v>1428642.87</c:v>
                </c:pt>
                <c:pt idx="1">
                  <c:v>1821128.44</c:v>
                </c:pt>
                <c:pt idx="2">
                  <c:v>2159149.15</c:v>
                </c:pt>
              </c:numCache>
            </c:numRef>
          </c:val>
          <c:extLst>
            <c:ext xmlns:c16="http://schemas.microsoft.com/office/drawing/2014/chart" uri="{C3380CC4-5D6E-409C-BE32-E72D297353CC}">
              <c16:uniqueId val="{00000016-435D-4632-BC84-9E0D2C91C431}"/>
            </c:ext>
          </c:extLst>
        </c:ser>
        <c:dLbls>
          <c:showLegendKey val="0"/>
          <c:showVal val="0"/>
          <c:showCatName val="0"/>
          <c:showSerName val="0"/>
          <c:showPercent val="0"/>
          <c:showBubbleSize val="0"/>
        </c:dLbls>
        <c:gapWidth val="40"/>
        <c:axId val="525872528"/>
        <c:axId val="525873512"/>
      </c:barChart>
      <c:valAx>
        <c:axId val="525873512"/>
        <c:scaling>
          <c:orientation val="minMax"/>
          <c:max val="2500000"/>
          <c:min val="0"/>
        </c:scaling>
        <c:delete val="0"/>
        <c:axPos val="l"/>
        <c:numFmt formatCode="0" sourceLinked="0"/>
        <c:majorTickMark val="out"/>
        <c:minorTickMark val="none"/>
        <c:tickLblPos val="nextTo"/>
        <c:spPr>
          <a:noFill/>
          <a:ln>
            <a:solidFill>
              <a:schemeClr val="tx1">
                <a:lumMod val="85000"/>
                <a:lumOff val="15000"/>
              </a:schemeClr>
            </a:solidFill>
          </a:ln>
          <a:effectLst/>
        </c:spPr>
        <c:txPr>
          <a:bodyPr rot="-60000000" spcFirstLastPara="1" vertOverflow="ellipsis" vert="horz" wrap="square" anchor="ctr" anchorCtr="1"/>
          <a:lstStyle/>
          <a:p>
            <a:pPr>
              <a:defRPr sz="9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lv-LV"/>
          </a:p>
        </c:txPr>
        <c:crossAx val="525872528"/>
        <c:crosses val="autoZero"/>
        <c:crossBetween val="between"/>
        <c:majorUnit val="500000"/>
      </c:valAx>
      <c:catAx>
        <c:axId val="525872528"/>
        <c:scaling>
          <c:orientation val="minMax"/>
        </c:scaling>
        <c:delete val="0"/>
        <c:axPos val="b"/>
        <c:numFmt formatCode="General" sourceLinked="1"/>
        <c:majorTickMark val="none"/>
        <c:minorTickMark val="none"/>
        <c:tickLblPos val="nextTo"/>
        <c:spPr>
          <a:noFill/>
          <a:ln w="9525" cap="flat" cmpd="sng" algn="ctr">
            <a:solidFill>
              <a:schemeClr val="tx1">
                <a:lumMod val="85000"/>
                <a:lumOff val="15000"/>
              </a:schemeClr>
            </a:solidFill>
            <a:round/>
          </a:ln>
          <a:effectLst/>
        </c:spPr>
        <c:txPr>
          <a:bodyPr rot="0" spcFirstLastPara="1" vertOverflow="ellipsis" wrap="square" anchor="ctr" anchorCtr="1"/>
          <a:lstStyle/>
          <a:p>
            <a:pPr>
              <a:defRPr sz="10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lv-LV"/>
          </a:p>
        </c:txPr>
        <c:crossAx val="525873512"/>
        <c:crosses val="autoZero"/>
        <c:auto val="1"/>
        <c:lblAlgn val="ctr"/>
        <c:lblOffset val="100"/>
        <c:noMultiLvlLbl val="0"/>
      </c:cat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Arial" panose="020B0604020202020204" pitchFamily="34" charset="0"/>
          <a:cs typeface="Arial" panose="020B0604020202020204" pitchFamily="34" charset="0"/>
        </a:defRPr>
      </a:pPr>
      <a:endParaRPr lang="lv-LV"/>
    </a:p>
  </c:txPr>
  <c:externalData r:id="rId4">
    <c:autoUpdate val="0"/>
  </c:externalData>
  <c:userShapes r:id="rId5"/>
</c:chartSpace>
</file>

<file path=ppt/charts/chart3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7.5326652579621678E-2"/>
          <c:y val="0.20945064388321277"/>
          <c:w val="0.9183660741681251"/>
          <c:h val="0.68871417534611057"/>
        </c:manualLayout>
      </c:layout>
      <c:barChart>
        <c:barDir val="col"/>
        <c:grouping val="clustered"/>
        <c:varyColors val="0"/>
        <c:ser>
          <c:idx val="0"/>
          <c:order val="0"/>
          <c:tx>
            <c:strRef>
              <c:f>'Grafiki + dati'!$R$1252</c:f>
              <c:strCache>
                <c:ptCount val="1"/>
                <c:pt idx="0">
                  <c:v>Eksporta apjoms</c:v>
                </c:pt>
              </c:strCache>
            </c:strRef>
          </c:tx>
          <c:spPr>
            <a:solidFill>
              <a:srgbClr val="FFC000"/>
            </a:solidFill>
            <a:ln w="19050">
              <a:noFill/>
            </a:ln>
            <a:effectLst/>
          </c:spPr>
          <c:invertIfNegative val="0"/>
          <c:dPt>
            <c:idx val="0"/>
            <c:invertIfNegative val="0"/>
            <c:bubble3D val="0"/>
            <c:spPr>
              <a:solidFill>
                <a:srgbClr val="FFC000"/>
              </a:solidFill>
              <a:ln w="19050">
                <a:noFill/>
              </a:ln>
              <a:effectLst/>
            </c:spPr>
            <c:extLst>
              <c:ext xmlns:c16="http://schemas.microsoft.com/office/drawing/2014/chart" uri="{C3380CC4-5D6E-409C-BE32-E72D297353CC}">
                <c16:uniqueId val="{00000001-0841-459A-A8F2-66DF1C48E61F}"/>
              </c:ext>
            </c:extLst>
          </c:dPt>
          <c:dPt>
            <c:idx val="1"/>
            <c:invertIfNegative val="0"/>
            <c:bubble3D val="0"/>
            <c:spPr>
              <a:solidFill>
                <a:srgbClr val="FFC000"/>
              </a:solidFill>
              <a:ln w="19050">
                <a:noFill/>
              </a:ln>
              <a:effectLst/>
            </c:spPr>
            <c:extLst>
              <c:ext xmlns:c16="http://schemas.microsoft.com/office/drawing/2014/chart" uri="{C3380CC4-5D6E-409C-BE32-E72D297353CC}">
                <c16:uniqueId val="{00000003-0841-459A-A8F2-66DF1C48E61F}"/>
              </c:ext>
            </c:extLst>
          </c:dPt>
          <c:dPt>
            <c:idx val="2"/>
            <c:invertIfNegative val="0"/>
            <c:bubble3D val="0"/>
            <c:spPr>
              <a:solidFill>
                <a:srgbClr val="FFC000"/>
              </a:solidFill>
              <a:ln w="19050">
                <a:noFill/>
              </a:ln>
              <a:effectLst/>
            </c:spPr>
            <c:extLst>
              <c:ext xmlns:c16="http://schemas.microsoft.com/office/drawing/2014/chart" uri="{C3380CC4-5D6E-409C-BE32-E72D297353CC}">
                <c16:uniqueId val="{00000005-0841-459A-A8F2-66DF1C48E61F}"/>
              </c:ext>
            </c:extLst>
          </c:dPt>
          <c:dPt>
            <c:idx val="3"/>
            <c:invertIfNegative val="0"/>
            <c:bubble3D val="0"/>
            <c:explosion val="11"/>
            <c:spPr>
              <a:solidFill>
                <a:srgbClr val="FFC000"/>
              </a:solidFill>
              <a:ln w="19050">
                <a:noFill/>
              </a:ln>
              <a:effectLst/>
            </c:spPr>
            <c:extLst>
              <c:ext xmlns:c16="http://schemas.microsoft.com/office/drawing/2014/chart" uri="{C3380CC4-5D6E-409C-BE32-E72D297353CC}">
                <c16:uniqueId val="{00000007-0841-459A-A8F2-66DF1C48E61F}"/>
              </c:ext>
            </c:extLst>
          </c:dPt>
          <c:dPt>
            <c:idx val="4"/>
            <c:invertIfNegative val="0"/>
            <c:bubble3D val="0"/>
            <c:explosion val="11"/>
            <c:spPr>
              <a:solidFill>
                <a:srgbClr val="FFC000"/>
              </a:solidFill>
              <a:ln w="19050">
                <a:noFill/>
              </a:ln>
              <a:effectLst/>
            </c:spPr>
            <c:extLst>
              <c:ext xmlns:c16="http://schemas.microsoft.com/office/drawing/2014/chart" uri="{C3380CC4-5D6E-409C-BE32-E72D297353CC}">
                <c16:uniqueId val="{00000009-0841-459A-A8F2-66DF1C48E61F}"/>
              </c:ext>
            </c:extLst>
          </c:dPt>
          <c:dPt>
            <c:idx val="5"/>
            <c:invertIfNegative val="0"/>
            <c:bubble3D val="0"/>
            <c:spPr>
              <a:solidFill>
                <a:srgbClr val="FFC000"/>
              </a:solidFill>
              <a:ln w="19050">
                <a:noFill/>
              </a:ln>
              <a:effectLst/>
            </c:spPr>
            <c:extLst>
              <c:ext xmlns:c16="http://schemas.microsoft.com/office/drawing/2014/chart" uri="{C3380CC4-5D6E-409C-BE32-E72D297353CC}">
                <c16:uniqueId val="{0000000B-0841-459A-A8F2-66DF1C48E61F}"/>
              </c:ext>
            </c:extLst>
          </c:dPt>
          <c:dPt>
            <c:idx val="6"/>
            <c:invertIfNegative val="0"/>
            <c:bubble3D val="0"/>
            <c:spPr>
              <a:solidFill>
                <a:srgbClr val="FFC000"/>
              </a:solidFill>
              <a:ln w="19050">
                <a:noFill/>
              </a:ln>
              <a:effectLst/>
            </c:spPr>
            <c:extLst>
              <c:ext xmlns:c16="http://schemas.microsoft.com/office/drawing/2014/chart" uri="{C3380CC4-5D6E-409C-BE32-E72D297353CC}">
                <c16:uniqueId val="{0000000D-0841-459A-A8F2-66DF1C48E61F}"/>
              </c:ext>
            </c:extLst>
          </c:dPt>
          <c:dPt>
            <c:idx val="7"/>
            <c:invertIfNegative val="0"/>
            <c:bubble3D val="0"/>
            <c:spPr>
              <a:solidFill>
                <a:srgbClr val="FFC000"/>
              </a:solidFill>
              <a:ln w="19050">
                <a:noFill/>
              </a:ln>
              <a:effectLst/>
            </c:spPr>
            <c:extLst>
              <c:ext xmlns:c16="http://schemas.microsoft.com/office/drawing/2014/chart" uri="{C3380CC4-5D6E-409C-BE32-E72D297353CC}">
                <c16:uniqueId val="{0000000F-0841-459A-A8F2-66DF1C48E61F}"/>
              </c:ext>
            </c:extLst>
          </c:dPt>
          <c:dPt>
            <c:idx val="8"/>
            <c:invertIfNegative val="0"/>
            <c:bubble3D val="0"/>
            <c:spPr>
              <a:solidFill>
                <a:srgbClr val="FFC000"/>
              </a:solidFill>
              <a:ln w="19050">
                <a:noFill/>
              </a:ln>
              <a:effectLst/>
            </c:spPr>
            <c:extLst>
              <c:ext xmlns:c16="http://schemas.microsoft.com/office/drawing/2014/chart" uri="{C3380CC4-5D6E-409C-BE32-E72D297353CC}">
                <c16:uniqueId val="{00000011-0841-459A-A8F2-66DF1C48E61F}"/>
              </c:ext>
            </c:extLst>
          </c:dPt>
          <c:dPt>
            <c:idx val="9"/>
            <c:invertIfNegative val="0"/>
            <c:bubble3D val="0"/>
            <c:spPr>
              <a:solidFill>
                <a:srgbClr val="FFC000"/>
              </a:solidFill>
              <a:ln w="19050">
                <a:noFill/>
              </a:ln>
              <a:effectLst/>
            </c:spPr>
            <c:extLst>
              <c:ext xmlns:c16="http://schemas.microsoft.com/office/drawing/2014/chart" uri="{C3380CC4-5D6E-409C-BE32-E72D297353CC}">
                <c16:uniqueId val="{00000013-0841-459A-A8F2-66DF1C48E61F}"/>
              </c:ext>
            </c:extLst>
          </c:dPt>
          <c:dPt>
            <c:idx val="10"/>
            <c:invertIfNegative val="0"/>
            <c:bubble3D val="0"/>
            <c:spPr>
              <a:solidFill>
                <a:srgbClr val="FFC000"/>
              </a:solidFill>
              <a:ln w="19050">
                <a:noFill/>
              </a:ln>
              <a:effectLst/>
            </c:spPr>
            <c:extLst>
              <c:ext xmlns:c16="http://schemas.microsoft.com/office/drawing/2014/chart" uri="{C3380CC4-5D6E-409C-BE32-E72D297353CC}">
                <c16:uniqueId val="{00000015-0841-459A-A8F2-66DF1C48E61F}"/>
              </c:ext>
            </c:extLst>
          </c:dPt>
          <c:dLbls>
            <c:dLbl>
              <c:idx val="4"/>
              <c:numFmt formatCode="#,##0" sourceLinked="0"/>
              <c:spPr>
                <a:noFill/>
                <a:ln>
                  <a:noFill/>
                </a:ln>
                <a:effectLst/>
              </c:spPr>
              <c:txPr>
                <a:bodyPr rot="0" spcFirstLastPara="1" vertOverflow="ellipsis" vert="horz" wrap="square" lIns="38100" tIns="19050" rIns="38100" bIns="19050" anchor="ctr" anchorCtr="1">
                  <a:no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extLst>
                <c:ext xmlns:c15="http://schemas.microsoft.com/office/drawing/2012/chart" uri="{CE6537A1-D6FC-4f65-9D91-7224C49458BB}">
                  <c15:layout>
                    <c:manualLayout>
                      <c:w val="4.2595078299776289E-2"/>
                      <c:h val="3.9897039897039896E-2"/>
                    </c:manualLayout>
                  </c15:layout>
                </c:ext>
                <c:ext xmlns:c16="http://schemas.microsoft.com/office/drawing/2014/chart" uri="{C3380CC4-5D6E-409C-BE32-E72D297353CC}">
                  <c16:uniqueId val="{00000009-0841-459A-A8F2-66DF1C48E61F}"/>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dati'!$Q$1253:$Q$1255</c:f>
              <c:strCache>
                <c:ptCount val="3"/>
                <c:pt idx="0">
                  <c:v>2020. gadā</c:v>
                </c:pt>
                <c:pt idx="1">
                  <c:v>2021. gadā</c:v>
                </c:pt>
                <c:pt idx="2">
                  <c:v>2022. gadā</c:v>
                </c:pt>
              </c:strCache>
            </c:strRef>
          </c:cat>
          <c:val>
            <c:numRef>
              <c:f>'Grafiki + dati'!$R$1253:$R$1255</c:f>
              <c:numCache>
                <c:formatCode>0</c:formatCode>
                <c:ptCount val="3"/>
                <c:pt idx="0">
                  <c:v>1428642.87</c:v>
                </c:pt>
                <c:pt idx="1">
                  <c:v>1821128.44</c:v>
                </c:pt>
                <c:pt idx="2">
                  <c:v>2159149.15</c:v>
                </c:pt>
              </c:numCache>
            </c:numRef>
          </c:val>
          <c:extLst>
            <c:ext xmlns:c16="http://schemas.microsoft.com/office/drawing/2014/chart" uri="{C3380CC4-5D6E-409C-BE32-E72D297353CC}">
              <c16:uniqueId val="{00000016-0841-459A-A8F2-66DF1C48E61F}"/>
            </c:ext>
          </c:extLst>
        </c:ser>
        <c:ser>
          <c:idx val="1"/>
          <c:order val="1"/>
          <c:tx>
            <c:strRef>
              <c:f>'Grafiki + dati'!$S$1252</c:f>
              <c:strCache>
                <c:ptCount val="1"/>
                <c:pt idx="0">
                  <c:v>Gada apgrozījums</c:v>
                </c:pt>
              </c:strCache>
            </c:strRef>
          </c:tx>
          <c:spPr>
            <a:solidFill>
              <a:srgbClr val="00B0F0"/>
            </a:solidFill>
            <a:ln w="19050">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dati'!$Q$1253:$Q$1255</c:f>
              <c:strCache>
                <c:ptCount val="3"/>
                <c:pt idx="0">
                  <c:v>2020. gadā</c:v>
                </c:pt>
                <c:pt idx="1">
                  <c:v>2021. gadā</c:v>
                </c:pt>
                <c:pt idx="2">
                  <c:v>2022. gadā</c:v>
                </c:pt>
              </c:strCache>
            </c:strRef>
          </c:cat>
          <c:val>
            <c:numRef>
              <c:f>'Grafiki + dati'!$S$1253:$S$1255</c:f>
              <c:numCache>
                <c:formatCode>0</c:formatCode>
                <c:ptCount val="3"/>
                <c:pt idx="0">
                  <c:v>2509398.96</c:v>
                </c:pt>
                <c:pt idx="1">
                  <c:v>2990145.93</c:v>
                </c:pt>
                <c:pt idx="2">
                  <c:v>3807768.1</c:v>
                </c:pt>
              </c:numCache>
            </c:numRef>
          </c:val>
          <c:extLst>
            <c:ext xmlns:c16="http://schemas.microsoft.com/office/drawing/2014/chart" uri="{C3380CC4-5D6E-409C-BE32-E72D297353CC}">
              <c16:uniqueId val="{00000017-0841-459A-A8F2-66DF1C48E61F}"/>
            </c:ext>
          </c:extLst>
        </c:ser>
        <c:dLbls>
          <c:showLegendKey val="0"/>
          <c:showVal val="0"/>
          <c:showCatName val="0"/>
          <c:showSerName val="0"/>
          <c:showPercent val="0"/>
          <c:showBubbleSize val="0"/>
        </c:dLbls>
        <c:gapWidth val="40"/>
        <c:axId val="525872528"/>
        <c:axId val="525873512"/>
      </c:barChart>
      <c:valAx>
        <c:axId val="525873512"/>
        <c:scaling>
          <c:orientation val="minMax"/>
          <c:max val="4000000"/>
          <c:min val="0"/>
        </c:scaling>
        <c:delete val="0"/>
        <c:axPos val="l"/>
        <c:numFmt formatCode="0" sourceLinked="0"/>
        <c:majorTickMark val="out"/>
        <c:minorTickMark val="none"/>
        <c:tickLblPos val="nextTo"/>
        <c:spPr>
          <a:noFill/>
          <a:ln>
            <a:solidFill>
              <a:schemeClr val="tx1">
                <a:lumMod val="85000"/>
                <a:lumOff val="15000"/>
              </a:schemeClr>
            </a:solidFill>
          </a:ln>
          <a:effectLst/>
        </c:spPr>
        <c:txPr>
          <a:bodyPr rot="-60000000" spcFirstLastPara="1" vertOverflow="ellipsis" vert="horz" wrap="square" anchor="ctr" anchorCtr="1"/>
          <a:lstStyle/>
          <a:p>
            <a:pPr>
              <a:defRPr sz="9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lv-LV"/>
          </a:p>
        </c:txPr>
        <c:crossAx val="525872528"/>
        <c:crosses val="autoZero"/>
        <c:crossBetween val="between"/>
        <c:majorUnit val="1000000"/>
      </c:valAx>
      <c:catAx>
        <c:axId val="525872528"/>
        <c:scaling>
          <c:orientation val="minMax"/>
        </c:scaling>
        <c:delete val="0"/>
        <c:axPos val="b"/>
        <c:numFmt formatCode="General" sourceLinked="1"/>
        <c:majorTickMark val="none"/>
        <c:minorTickMark val="none"/>
        <c:tickLblPos val="nextTo"/>
        <c:spPr>
          <a:noFill/>
          <a:ln w="9525" cap="flat" cmpd="sng" algn="ctr">
            <a:solidFill>
              <a:schemeClr val="tx1">
                <a:lumMod val="85000"/>
                <a:lumOff val="15000"/>
              </a:schemeClr>
            </a:solidFill>
            <a:round/>
          </a:ln>
          <a:effectLst/>
        </c:spPr>
        <c:txPr>
          <a:bodyPr rot="0" spcFirstLastPara="1" vertOverflow="ellipsis" wrap="square" anchor="ctr" anchorCtr="1"/>
          <a:lstStyle/>
          <a:p>
            <a:pPr>
              <a:defRPr sz="10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lv-LV"/>
          </a:p>
        </c:txPr>
        <c:crossAx val="525873512"/>
        <c:crosses val="autoZero"/>
        <c:auto val="1"/>
        <c:lblAlgn val="ctr"/>
        <c:lblOffset val="100"/>
        <c:noMultiLvlLbl val="0"/>
      </c:catAx>
      <c:spPr>
        <a:noFill/>
        <a:ln>
          <a:noFill/>
        </a:ln>
        <a:effectLst/>
      </c:spPr>
    </c:plotArea>
    <c:legend>
      <c:legendPos val="r"/>
      <c:layout>
        <c:manualLayout>
          <c:xMode val="edge"/>
          <c:yMode val="edge"/>
          <c:x val="9.5321068225525066E-2"/>
          <c:y val="0.22211202782930589"/>
          <c:w val="0.30384527768593506"/>
          <c:h val="6.0837151462319293E-2"/>
        </c:manualLayout>
      </c:layout>
      <c:overlay val="0"/>
      <c:spPr>
        <a:noFill/>
        <a:ln>
          <a:solidFill>
            <a:sysClr val="window" lastClr="FFFFFF">
              <a:lumMod val="75000"/>
            </a:sysClr>
          </a:solidFill>
        </a:ln>
        <a:effectLst/>
      </c:spPr>
      <c:txPr>
        <a:bodyPr rot="0" spcFirstLastPara="1" vertOverflow="ellipsis" vert="horz" wrap="square" anchor="ctr" anchorCtr="1"/>
        <a:lstStyle/>
        <a:p>
          <a:pPr>
            <a:defRPr sz="1000" b="0" i="0" u="none" strike="noStrike" kern="1200" baseline="0">
              <a:solidFill>
                <a:schemeClr val="bg2">
                  <a:lumMod val="10000"/>
                </a:schemeClr>
              </a:solidFill>
              <a:latin typeface="Arial" panose="020B0604020202020204" pitchFamily="34" charset="0"/>
              <a:ea typeface="+mn-ea"/>
              <a:cs typeface="Arial" panose="020B0604020202020204" pitchFamily="34" charset="0"/>
            </a:defRPr>
          </a:pPr>
          <a:endParaRPr lang="lv-LV"/>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Arial" panose="020B0604020202020204" pitchFamily="34" charset="0"/>
          <a:cs typeface="Arial" panose="020B0604020202020204" pitchFamily="34" charset="0"/>
        </a:defRPr>
      </a:pPr>
      <a:endParaRPr lang="lv-LV"/>
    </a:p>
  </c:txPr>
  <c:externalData r:id="rId4">
    <c:autoUpdate val="0"/>
  </c:externalData>
  <c:userShapes r:id="rId5"/>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800" b="0" i="0" u="none" strike="noStrike" baseline="0">
                <a:solidFill>
                  <a:srgbClr val="000000"/>
                </a:solidFill>
                <a:latin typeface="Arial"/>
                <a:ea typeface="Arial"/>
                <a:cs typeface="Arial"/>
              </a:defRPr>
            </a:pPr>
            <a:r>
              <a:rPr lang="lv-LV"/>
              <a:t>%</a:t>
            </a:r>
          </a:p>
        </c:rich>
      </c:tx>
      <c:layout>
        <c:manualLayout>
          <c:xMode val="edge"/>
          <c:yMode val="edge"/>
          <c:x val="0.90656878359831838"/>
          <c:y val="0.9481258268661602"/>
        </c:manualLayout>
      </c:layout>
      <c:overlay val="0"/>
      <c:spPr>
        <a:solidFill>
          <a:srgbClr val="FFFFFF"/>
        </a:solidFill>
        <a:ln w="3175">
          <a:solidFill>
            <a:srgbClr val="000000"/>
          </a:solidFill>
          <a:prstDash val="solid"/>
        </a:ln>
        <a:effectLst>
          <a:outerShdw dist="35921" dir="2700000" algn="br">
            <a:srgbClr val="000000"/>
          </a:outerShdw>
        </a:effectLst>
      </c:spPr>
    </c:title>
    <c:autoTitleDeleted val="0"/>
    <c:plotArea>
      <c:layout>
        <c:manualLayout>
          <c:layoutTarget val="inner"/>
          <c:xMode val="edge"/>
          <c:yMode val="edge"/>
          <c:x val="0.48531049354476463"/>
          <c:y val="0.14263714044108622"/>
          <c:w val="0.48345016546833369"/>
          <c:h val="0.80059312729306187"/>
        </c:manualLayout>
      </c:layout>
      <c:barChart>
        <c:barDir val="bar"/>
        <c:grouping val="stacked"/>
        <c:varyColors val="0"/>
        <c:ser>
          <c:idx val="0"/>
          <c:order val="0"/>
          <c:tx>
            <c:strRef>
              <c:f>'Grafiki + dati'!$R$34</c:f>
              <c:strCache>
                <c:ptCount val="1"/>
                <c:pt idx="0">
                  <c:v>Ļoti nozīmīga</c:v>
                </c:pt>
              </c:strCache>
            </c:strRef>
          </c:tx>
          <c:spPr>
            <a:solidFill>
              <a:srgbClr val="307594"/>
            </a:solidFill>
            <a:ln w="25400">
              <a:noFill/>
            </a:ln>
          </c:spPr>
          <c:invertIfNegative val="0"/>
          <c:dLbls>
            <c:spPr>
              <a:noFill/>
              <a:ln w="25400">
                <a:noFill/>
              </a:ln>
            </c:spPr>
            <c:txPr>
              <a:bodyPr wrap="square" lIns="38100" tIns="19050" rIns="38100" bIns="19050" anchor="ctr">
                <a:spAutoFit/>
              </a:bodyPr>
              <a:lstStyle/>
              <a:p>
                <a:pPr>
                  <a:defRPr sz="900" b="1" i="0" u="none" strike="noStrike" baseline="0">
                    <a:solidFill>
                      <a:srgbClr val="FFFFFF"/>
                    </a:solidFill>
                    <a:latin typeface="Arial"/>
                    <a:ea typeface="Arial"/>
                    <a:cs typeface="Arial"/>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'Grafiki + dati'!$Q$35:$Q$49</c:f>
              <c:strCache>
                <c:ptCount val="15"/>
                <c:pt idx="0">
                  <c:v>Dalība starptautiskās izstādēs ar individuālo stendu vai kopstendā ārvalstīs</c:v>
                </c:pt>
                <c:pt idx="1">
                  <c:v>Visu veidu reklāmas satura sagatavošana un mārketinga materiālu izstrāde</c:v>
                </c:pt>
                <c:pt idx="2">
                  <c:v>Produktu/pakalpojumu pielāgošana ārvalstu tirgiem</c:v>
                </c:pt>
                <c:pt idx="3">
                  <c:v>Tīmekļvietnes, internetveikalu, aplikāciju digitālo risinājumu un virtuālās komunikācijas platformu izstrāde</c:v>
                </c:pt>
                <c:pt idx="4">
                  <c:v>Reklāmas kampaņas izstrāde un vadīšana</c:v>
                </c:pt>
                <c:pt idx="5">
                  <c:v>Ražotņu un produktu atbilstības novērtēšana (sertifikācija)</c:v>
                </c:pt>
                <c:pt idx="6">
                  <c:v>Publicitāte ārvalstu specializētajos nozaru drukātajos un digitālajos medijos</c:v>
                </c:pt>
                <c:pt idx="7">
                  <c:v>Ārvalstu atbilstošās nozares eksperta piesaiste eksporta tirgos</c:v>
                </c:pt>
                <c:pt idx="8">
                  <c:v>Dalība konferencēs/forumos ārvalstīs ar individuālo stendu, ar prezentāciju vai kā klausītājam/apmeklētājam klātienē vai tiešsaistē</c:v>
                </c:pt>
                <c:pt idx="9">
                  <c:v>Tirgus pētījumu mērķa tirgos izstrāde un iegāde</c:v>
                </c:pt>
                <c:pt idx="10">
                  <c:v>Preču zīmes un dizainparauga izstrāde, reģistrēšana</c:v>
                </c:pt>
                <c:pt idx="11">
                  <c:v>Dalība starptautiskajās nozaru asociācijās</c:v>
                </c:pt>
                <c:pt idx="12">
                  <c:v>Dalība starptautiskās digitālās nozaru platformās, tai skaitā digitālās izstādēs</c:v>
                </c:pt>
                <c:pt idx="13">
                  <c:v>Dalība kontaktbiržās ārvalstīs un ārvalstu kontaktbiržās tiešsaistē</c:v>
                </c:pt>
                <c:pt idx="14">
                  <c:v>Telemārketinga pakalpojumi nozaru ārvalstu sadarbības partneru meklēšanai</c:v>
                </c:pt>
              </c:strCache>
            </c:strRef>
          </c:cat>
          <c:val>
            <c:numRef>
              <c:f>'Grafiki + dati'!$R$35:$R$49</c:f>
              <c:numCache>
                <c:formatCode>0.0</c:formatCode>
                <c:ptCount val="15"/>
                <c:pt idx="0">
                  <c:v>54.3</c:v>
                </c:pt>
                <c:pt idx="1">
                  <c:v>41.7</c:v>
                </c:pt>
                <c:pt idx="2">
                  <c:v>41.4</c:v>
                </c:pt>
                <c:pt idx="3">
                  <c:v>39.6</c:v>
                </c:pt>
                <c:pt idx="4">
                  <c:v>36.5</c:v>
                </c:pt>
                <c:pt idx="5">
                  <c:v>36.799999999999997</c:v>
                </c:pt>
                <c:pt idx="6">
                  <c:v>29.6</c:v>
                </c:pt>
                <c:pt idx="7">
                  <c:v>27.6</c:v>
                </c:pt>
                <c:pt idx="8">
                  <c:v>28.9</c:v>
                </c:pt>
                <c:pt idx="9">
                  <c:v>24.6</c:v>
                </c:pt>
                <c:pt idx="10">
                  <c:v>31.3</c:v>
                </c:pt>
                <c:pt idx="11">
                  <c:v>16.600000000000001</c:v>
                </c:pt>
                <c:pt idx="12">
                  <c:v>19.100000000000001</c:v>
                </c:pt>
                <c:pt idx="13">
                  <c:v>15.9</c:v>
                </c:pt>
                <c:pt idx="14">
                  <c:v>16.899999999999999</c:v>
                </c:pt>
              </c:numCache>
            </c:numRef>
          </c:val>
          <c:extLst>
            <c:ext xmlns:c16="http://schemas.microsoft.com/office/drawing/2014/chart" uri="{C3380CC4-5D6E-409C-BE32-E72D297353CC}">
              <c16:uniqueId val="{00000000-33B8-48C3-A98B-64017ED70BFC}"/>
            </c:ext>
          </c:extLst>
        </c:ser>
        <c:ser>
          <c:idx val="1"/>
          <c:order val="1"/>
          <c:tx>
            <c:strRef>
              <c:f>'Grafiki + dati'!$S$34</c:f>
              <c:strCache>
                <c:ptCount val="1"/>
                <c:pt idx="0">
                  <c:v>Drīzāk nozīmīga</c:v>
                </c:pt>
              </c:strCache>
            </c:strRef>
          </c:tx>
          <c:spPr>
            <a:solidFill>
              <a:srgbClr val="BADAE8"/>
            </a:solidFill>
            <a:ln w="25400">
              <a:noFill/>
            </a:ln>
          </c:spPr>
          <c:invertIfNegative val="0"/>
          <c:dLbls>
            <c:spPr>
              <a:noFill/>
              <a:ln w="25400">
                <a:noFill/>
              </a:ln>
            </c:spPr>
            <c:txPr>
              <a:bodyPr wrap="square" lIns="38100" tIns="19050" rIns="38100" bIns="19050" anchor="ctr">
                <a:spAutoFit/>
              </a:bodyPr>
              <a:lstStyle/>
              <a:p>
                <a:pPr>
                  <a:defRPr sz="900" b="1" i="0" u="none" strike="noStrike" baseline="0">
                    <a:solidFill>
                      <a:schemeClr val="tx1"/>
                    </a:solidFill>
                    <a:latin typeface="Arial"/>
                    <a:ea typeface="Arial"/>
                    <a:cs typeface="Arial"/>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'Grafiki + dati'!$Q$35:$Q$49</c:f>
              <c:strCache>
                <c:ptCount val="15"/>
                <c:pt idx="0">
                  <c:v>Dalība starptautiskās izstādēs ar individuālo stendu vai kopstendā ārvalstīs</c:v>
                </c:pt>
                <c:pt idx="1">
                  <c:v>Visu veidu reklāmas satura sagatavošana un mārketinga materiālu izstrāde</c:v>
                </c:pt>
                <c:pt idx="2">
                  <c:v>Produktu/pakalpojumu pielāgošana ārvalstu tirgiem</c:v>
                </c:pt>
                <c:pt idx="3">
                  <c:v>Tīmekļvietnes, internetveikalu, aplikāciju digitālo risinājumu un virtuālās komunikācijas platformu izstrāde</c:v>
                </c:pt>
                <c:pt idx="4">
                  <c:v>Reklāmas kampaņas izstrāde un vadīšana</c:v>
                </c:pt>
                <c:pt idx="5">
                  <c:v>Ražotņu un produktu atbilstības novērtēšana (sertifikācija)</c:v>
                </c:pt>
                <c:pt idx="6">
                  <c:v>Publicitāte ārvalstu specializētajos nozaru drukātajos un digitālajos medijos</c:v>
                </c:pt>
                <c:pt idx="7">
                  <c:v>Ārvalstu atbilstošās nozares eksperta piesaiste eksporta tirgos</c:v>
                </c:pt>
                <c:pt idx="8">
                  <c:v>Dalība konferencēs/forumos ārvalstīs ar individuālo stendu, ar prezentāciju vai kā klausītājam/apmeklētājam klātienē vai tiešsaistē</c:v>
                </c:pt>
                <c:pt idx="9">
                  <c:v>Tirgus pētījumu mērķa tirgos izstrāde un iegāde</c:v>
                </c:pt>
                <c:pt idx="10">
                  <c:v>Preču zīmes un dizainparauga izstrāde, reģistrēšana</c:v>
                </c:pt>
                <c:pt idx="11">
                  <c:v>Dalība starptautiskajās nozaru asociācijās</c:v>
                </c:pt>
                <c:pt idx="12">
                  <c:v>Dalība starptautiskās digitālās nozaru platformās, tai skaitā digitālās izstādēs</c:v>
                </c:pt>
                <c:pt idx="13">
                  <c:v>Dalība kontaktbiržās ārvalstīs un ārvalstu kontaktbiržās tiešsaistē</c:v>
                </c:pt>
                <c:pt idx="14">
                  <c:v>Telemārketinga pakalpojumi nozaru ārvalstu sadarbības partneru meklēšanai</c:v>
                </c:pt>
              </c:strCache>
            </c:strRef>
          </c:cat>
          <c:val>
            <c:numRef>
              <c:f>'Grafiki + dati'!$S$35:$S$49</c:f>
              <c:numCache>
                <c:formatCode>0.0</c:formatCode>
                <c:ptCount val="15"/>
                <c:pt idx="0">
                  <c:v>25.7</c:v>
                </c:pt>
                <c:pt idx="1">
                  <c:v>36.6</c:v>
                </c:pt>
                <c:pt idx="2">
                  <c:v>35</c:v>
                </c:pt>
                <c:pt idx="3">
                  <c:v>34</c:v>
                </c:pt>
                <c:pt idx="4">
                  <c:v>30.7</c:v>
                </c:pt>
                <c:pt idx="5">
                  <c:v>31.3</c:v>
                </c:pt>
                <c:pt idx="6">
                  <c:v>38.4</c:v>
                </c:pt>
                <c:pt idx="7">
                  <c:v>38.299999999999997</c:v>
                </c:pt>
                <c:pt idx="8">
                  <c:v>34.4</c:v>
                </c:pt>
                <c:pt idx="9">
                  <c:v>40.200000000000003</c:v>
                </c:pt>
                <c:pt idx="10">
                  <c:v>29.6</c:v>
                </c:pt>
                <c:pt idx="11">
                  <c:v>37.200000000000003</c:v>
                </c:pt>
                <c:pt idx="12">
                  <c:v>32.1</c:v>
                </c:pt>
                <c:pt idx="13">
                  <c:v>29.4</c:v>
                </c:pt>
                <c:pt idx="14">
                  <c:v>28.7</c:v>
                </c:pt>
              </c:numCache>
            </c:numRef>
          </c:val>
          <c:extLst>
            <c:ext xmlns:c16="http://schemas.microsoft.com/office/drawing/2014/chart" uri="{C3380CC4-5D6E-409C-BE32-E72D297353CC}">
              <c16:uniqueId val="{00000001-33B8-48C3-A98B-64017ED70BFC}"/>
            </c:ext>
          </c:extLst>
        </c:ser>
        <c:ser>
          <c:idx val="3"/>
          <c:order val="2"/>
          <c:tx>
            <c:strRef>
              <c:f>'Grafiki + dati'!$V$34</c:f>
              <c:strCache>
                <c:ptCount val="1"/>
                <c:pt idx="0">
                  <c:v>Grūti pateikt</c:v>
                </c:pt>
              </c:strCache>
            </c:strRef>
          </c:tx>
          <c:spPr>
            <a:solidFill>
              <a:sysClr val="window" lastClr="FFFFFF">
                <a:lumMod val="75000"/>
              </a:sysClr>
            </a:solidFill>
            <a:ln w="25400">
              <a:noFill/>
            </a:ln>
          </c:spPr>
          <c:invertIfNegative val="0"/>
          <c:dLbls>
            <c:spPr>
              <a:noFill/>
              <a:ln>
                <a:noFill/>
              </a:ln>
              <a:effectLst/>
            </c:spPr>
            <c:txPr>
              <a:bodyPr wrap="square" lIns="38100" tIns="19050" rIns="38100" bIns="19050" anchor="ctr">
                <a:spAutoFit/>
              </a:bodyPr>
              <a:lstStyle/>
              <a:p>
                <a:pPr>
                  <a:defRPr sz="900" b="1">
                    <a:solidFill>
                      <a:schemeClr val="tx1"/>
                    </a:solidFill>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'Grafiki + dati'!$Q$35:$Q$49</c:f>
              <c:strCache>
                <c:ptCount val="15"/>
                <c:pt idx="0">
                  <c:v>Dalība starptautiskās izstādēs ar individuālo stendu vai kopstendā ārvalstīs</c:v>
                </c:pt>
                <c:pt idx="1">
                  <c:v>Visu veidu reklāmas satura sagatavošana un mārketinga materiālu izstrāde</c:v>
                </c:pt>
                <c:pt idx="2">
                  <c:v>Produktu/pakalpojumu pielāgošana ārvalstu tirgiem</c:v>
                </c:pt>
                <c:pt idx="3">
                  <c:v>Tīmekļvietnes, internetveikalu, aplikāciju digitālo risinājumu un virtuālās komunikācijas platformu izstrāde</c:v>
                </c:pt>
                <c:pt idx="4">
                  <c:v>Reklāmas kampaņas izstrāde un vadīšana</c:v>
                </c:pt>
                <c:pt idx="5">
                  <c:v>Ražotņu un produktu atbilstības novērtēšana (sertifikācija)</c:v>
                </c:pt>
                <c:pt idx="6">
                  <c:v>Publicitāte ārvalstu specializētajos nozaru drukātajos un digitālajos medijos</c:v>
                </c:pt>
                <c:pt idx="7">
                  <c:v>Ārvalstu atbilstošās nozares eksperta piesaiste eksporta tirgos</c:v>
                </c:pt>
                <c:pt idx="8">
                  <c:v>Dalība konferencēs/forumos ārvalstīs ar individuālo stendu, ar prezentāciju vai kā klausītājam/apmeklētājam klātienē vai tiešsaistē</c:v>
                </c:pt>
                <c:pt idx="9">
                  <c:v>Tirgus pētījumu mērķa tirgos izstrāde un iegāde</c:v>
                </c:pt>
                <c:pt idx="10">
                  <c:v>Preču zīmes un dizainparauga izstrāde, reģistrēšana</c:v>
                </c:pt>
                <c:pt idx="11">
                  <c:v>Dalība starptautiskajās nozaru asociācijās</c:v>
                </c:pt>
                <c:pt idx="12">
                  <c:v>Dalība starptautiskās digitālās nozaru platformās, tai skaitā digitālās izstādēs</c:v>
                </c:pt>
                <c:pt idx="13">
                  <c:v>Dalība kontaktbiržās ārvalstīs un ārvalstu kontaktbiržās tiešsaistē</c:v>
                </c:pt>
                <c:pt idx="14">
                  <c:v>Telemārketinga pakalpojumi nozaru ārvalstu sadarbības partneru meklēšanai</c:v>
                </c:pt>
              </c:strCache>
            </c:strRef>
          </c:cat>
          <c:val>
            <c:numRef>
              <c:f>'Grafiki + dati'!$V$35:$V$49</c:f>
              <c:numCache>
                <c:formatCode>0.0</c:formatCode>
                <c:ptCount val="15"/>
                <c:pt idx="0">
                  <c:v>3.8</c:v>
                </c:pt>
                <c:pt idx="1">
                  <c:v>4.4000000000000004</c:v>
                </c:pt>
                <c:pt idx="2">
                  <c:v>5.8</c:v>
                </c:pt>
                <c:pt idx="3">
                  <c:v>4.8</c:v>
                </c:pt>
                <c:pt idx="4">
                  <c:v>6</c:v>
                </c:pt>
                <c:pt idx="5">
                  <c:v>6.7</c:v>
                </c:pt>
                <c:pt idx="6">
                  <c:v>5.8</c:v>
                </c:pt>
                <c:pt idx="7">
                  <c:v>6.9</c:v>
                </c:pt>
                <c:pt idx="8">
                  <c:v>7.7</c:v>
                </c:pt>
                <c:pt idx="9">
                  <c:v>6.2</c:v>
                </c:pt>
                <c:pt idx="10">
                  <c:v>7.7</c:v>
                </c:pt>
                <c:pt idx="11">
                  <c:v>8</c:v>
                </c:pt>
                <c:pt idx="12">
                  <c:v>9.6999999999999993</c:v>
                </c:pt>
                <c:pt idx="13">
                  <c:v>12.5</c:v>
                </c:pt>
                <c:pt idx="14">
                  <c:v>10.6</c:v>
                </c:pt>
              </c:numCache>
            </c:numRef>
          </c:val>
          <c:extLst>
            <c:ext xmlns:c16="http://schemas.microsoft.com/office/drawing/2014/chart" uri="{C3380CC4-5D6E-409C-BE32-E72D297353CC}">
              <c16:uniqueId val="{00000002-33B8-48C3-A98B-64017ED70BFC}"/>
            </c:ext>
          </c:extLst>
        </c:ser>
        <c:ser>
          <c:idx val="4"/>
          <c:order val="3"/>
          <c:tx>
            <c:strRef>
              <c:f>'Grafiki + dati'!$T$34</c:f>
              <c:strCache>
                <c:ptCount val="1"/>
                <c:pt idx="0">
                  <c:v>Drīzāk nav nozīmīga</c:v>
                </c:pt>
              </c:strCache>
            </c:strRef>
          </c:tx>
          <c:spPr>
            <a:solidFill>
              <a:srgbClr val="F29C9C"/>
            </a:solidFill>
          </c:spPr>
          <c:invertIfNegative val="0"/>
          <c:dLbls>
            <c:spPr>
              <a:noFill/>
              <a:ln>
                <a:noFill/>
              </a:ln>
              <a:effectLst/>
            </c:spPr>
            <c:txPr>
              <a:bodyPr wrap="square" lIns="38100" tIns="19050" rIns="38100" bIns="19050" anchor="ctr">
                <a:spAutoFit/>
              </a:bodyPr>
              <a:lstStyle/>
              <a:p>
                <a:pPr>
                  <a:defRPr sz="900" b="1"/>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'Grafiki + dati'!$Q$35:$Q$49</c:f>
              <c:strCache>
                <c:ptCount val="15"/>
                <c:pt idx="0">
                  <c:v>Dalība starptautiskās izstādēs ar individuālo stendu vai kopstendā ārvalstīs</c:v>
                </c:pt>
                <c:pt idx="1">
                  <c:v>Visu veidu reklāmas satura sagatavošana un mārketinga materiālu izstrāde</c:v>
                </c:pt>
                <c:pt idx="2">
                  <c:v>Produktu/pakalpojumu pielāgošana ārvalstu tirgiem</c:v>
                </c:pt>
                <c:pt idx="3">
                  <c:v>Tīmekļvietnes, internetveikalu, aplikāciju digitālo risinājumu un virtuālās komunikācijas platformu izstrāde</c:v>
                </c:pt>
                <c:pt idx="4">
                  <c:v>Reklāmas kampaņas izstrāde un vadīšana</c:v>
                </c:pt>
                <c:pt idx="5">
                  <c:v>Ražotņu un produktu atbilstības novērtēšana (sertifikācija)</c:v>
                </c:pt>
                <c:pt idx="6">
                  <c:v>Publicitāte ārvalstu specializētajos nozaru drukātajos un digitālajos medijos</c:v>
                </c:pt>
                <c:pt idx="7">
                  <c:v>Ārvalstu atbilstošās nozares eksperta piesaiste eksporta tirgos</c:v>
                </c:pt>
                <c:pt idx="8">
                  <c:v>Dalība konferencēs/forumos ārvalstīs ar individuālo stendu, ar prezentāciju vai kā klausītājam/apmeklētājam klātienē vai tiešsaistē</c:v>
                </c:pt>
                <c:pt idx="9">
                  <c:v>Tirgus pētījumu mērķa tirgos izstrāde un iegāde</c:v>
                </c:pt>
                <c:pt idx="10">
                  <c:v>Preču zīmes un dizainparauga izstrāde, reģistrēšana</c:v>
                </c:pt>
                <c:pt idx="11">
                  <c:v>Dalība starptautiskajās nozaru asociācijās</c:v>
                </c:pt>
                <c:pt idx="12">
                  <c:v>Dalība starptautiskās digitālās nozaru platformās, tai skaitā digitālās izstādēs</c:v>
                </c:pt>
                <c:pt idx="13">
                  <c:v>Dalība kontaktbiržās ārvalstīs un ārvalstu kontaktbiržās tiešsaistē</c:v>
                </c:pt>
                <c:pt idx="14">
                  <c:v>Telemārketinga pakalpojumi nozaru ārvalstu sadarbības partneru meklēšanai</c:v>
                </c:pt>
              </c:strCache>
            </c:strRef>
          </c:cat>
          <c:val>
            <c:numRef>
              <c:f>'Grafiki + dati'!$T$35:$T$49</c:f>
              <c:numCache>
                <c:formatCode>0.0</c:formatCode>
                <c:ptCount val="15"/>
                <c:pt idx="0">
                  <c:v>12.2</c:v>
                </c:pt>
                <c:pt idx="1">
                  <c:v>13.6</c:v>
                </c:pt>
                <c:pt idx="2">
                  <c:v>12.9</c:v>
                </c:pt>
                <c:pt idx="3">
                  <c:v>15.4</c:v>
                </c:pt>
                <c:pt idx="4">
                  <c:v>20.9</c:v>
                </c:pt>
                <c:pt idx="5">
                  <c:v>13.4</c:v>
                </c:pt>
                <c:pt idx="6">
                  <c:v>19.2</c:v>
                </c:pt>
                <c:pt idx="7">
                  <c:v>19.899999999999999</c:v>
                </c:pt>
                <c:pt idx="8">
                  <c:v>22.1</c:v>
                </c:pt>
                <c:pt idx="9">
                  <c:v>20.9</c:v>
                </c:pt>
                <c:pt idx="10">
                  <c:v>19.3</c:v>
                </c:pt>
                <c:pt idx="11">
                  <c:v>31.4</c:v>
                </c:pt>
                <c:pt idx="12">
                  <c:v>26.3</c:v>
                </c:pt>
                <c:pt idx="13">
                  <c:v>28.8</c:v>
                </c:pt>
                <c:pt idx="14">
                  <c:v>26.1</c:v>
                </c:pt>
              </c:numCache>
            </c:numRef>
          </c:val>
          <c:extLst>
            <c:ext xmlns:c16="http://schemas.microsoft.com/office/drawing/2014/chart" uri="{C3380CC4-5D6E-409C-BE32-E72D297353CC}">
              <c16:uniqueId val="{00000003-33B8-48C3-A98B-64017ED70BFC}"/>
            </c:ext>
          </c:extLst>
        </c:ser>
        <c:ser>
          <c:idx val="2"/>
          <c:order val="4"/>
          <c:tx>
            <c:strRef>
              <c:f>'Grafiki + dati'!$U$34</c:f>
              <c:strCache>
                <c:ptCount val="1"/>
                <c:pt idx="0">
                  <c:v>Nemaz nav nozīmīga</c:v>
                </c:pt>
              </c:strCache>
            </c:strRef>
          </c:tx>
          <c:spPr>
            <a:solidFill>
              <a:srgbClr val="A21616"/>
            </a:solidFill>
            <a:ln w="25400">
              <a:noFill/>
            </a:ln>
          </c:spPr>
          <c:invertIfNegative val="0"/>
          <c:dLbls>
            <c:spPr>
              <a:noFill/>
              <a:ln w="25400">
                <a:noFill/>
              </a:ln>
            </c:spPr>
            <c:txPr>
              <a:bodyPr wrap="square" lIns="38100" tIns="19050" rIns="38100" bIns="19050" anchor="ctr">
                <a:spAutoFit/>
              </a:bodyPr>
              <a:lstStyle/>
              <a:p>
                <a:pPr>
                  <a:defRPr sz="900" b="1" i="0" u="none" strike="noStrike" baseline="0">
                    <a:solidFill>
                      <a:schemeClr val="bg1"/>
                    </a:solidFill>
                    <a:latin typeface="Arial"/>
                    <a:ea typeface="Arial"/>
                    <a:cs typeface="Arial"/>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'Grafiki + dati'!$Q$35:$Q$49</c:f>
              <c:strCache>
                <c:ptCount val="15"/>
                <c:pt idx="0">
                  <c:v>Dalība starptautiskās izstādēs ar individuālo stendu vai kopstendā ārvalstīs</c:v>
                </c:pt>
                <c:pt idx="1">
                  <c:v>Visu veidu reklāmas satura sagatavošana un mārketinga materiālu izstrāde</c:v>
                </c:pt>
                <c:pt idx="2">
                  <c:v>Produktu/pakalpojumu pielāgošana ārvalstu tirgiem</c:v>
                </c:pt>
                <c:pt idx="3">
                  <c:v>Tīmekļvietnes, internetveikalu, aplikāciju digitālo risinājumu un virtuālās komunikācijas platformu izstrāde</c:v>
                </c:pt>
                <c:pt idx="4">
                  <c:v>Reklāmas kampaņas izstrāde un vadīšana</c:v>
                </c:pt>
                <c:pt idx="5">
                  <c:v>Ražotņu un produktu atbilstības novērtēšana (sertifikācija)</c:v>
                </c:pt>
                <c:pt idx="6">
                  <c:v>Publicitāte ārvalstu specializētajos nozaru drukātajos un digitālajos medijos</c:v>
                </c:pt>
                <c:pt idx="7">
                  <c:v>Ārvalstu atbilstošās nozares eksperta piesaiste eksporta tirgos</c:v>
                </c:pt>
                <c:pt idx="8">
                  <c:v>Dalība konferencēs/forumos ārvalstīs ar individuālo stendu, ar prezentāciju vai kā klausītājam/apmeklētājam klātienē vai tiešsaistē</c:v>
                </c:pt>
                <c:pt idx="9">
                  <c:v>Tirgus pētījumu mērķa tirgos izstrāde un iegāde</c:v>
                </c:pt>
                <c:pt idx="10">
                  <c:v>Preču zīmes un dizainparauga izstrāde, reģistrēšana</c:v>
                </c:pt>
                <c:pt idx="11">
                  <c:v>Dalība starptautiskajās nozaru asociācijās</c:v>
                </c:pt>
                <c:pt idx="12">
                  <c:v>Dalība starptautiskās digitālās nozaru platformās, tai skaitā digitālās izstādēs</c:v>
                </c:pt>
                <c:pt idx="13">
                  <c:v>Dalība kontaktbiržās ārvalstīs un ārvalstu kontaktbiržās tiešsaistē</c:v>
                </c:pt>
                <c:pt idx="14">
                  <c:v>Telemārketinga pakalpojumi nozaru ārvalstu sadarbības partneru meklēšanai</c:v>
                </c:pt>
              </c:strCache>
            </c:strRef>
          </c:cat>
          <c:val>
            <c:numRef>
              <c:f>'Grafiki + dati'!$U$35:$U$49</c:f>
              <c:numCache>
                <c:formatCode>0.0</c:formatCode>
                <c:ptCount val="15"/>
                <c:pt idx="0">
                  <c:v>4</c:v>
                </c:pt>
                <c:pt idx="1">
                  <c:v>3.7</c:v>
                </c:pt>
                <c:pt idx="2">
                  <c:v>4.9000000000000004</c:v>
                </c:pt>
                <c:pt idx="3">
                  <c:v>6.2</c:v>
                </c:pt>
                <c:pt idx="4">
                  <c:v>5.9</c:v>
                </c:pt>
                <c:pt idx="5">
                  <c:v>11.8</c:v>
                </c:pt>
                <c:pt idx="6">
                  <c:v>7</c:v>
                </c:pt>
                <c:pt idx="7">
                  <c:v>7.4</c:v>
                </c:pt>
                <c:pt idx="8">
                  <c:v>6.9</c:v>
                </c:pt>
                <c:pt idx="9">
                  <c:v>8.1999999999999993</c:v>
                </c:pt>
                <c:pt idx="10">
                  <c:v>12.1</c:v>
                </c:pt>
                <c:pt idx="11">
                  <c:v>6.9</c:v>
                </c:pt>
                <c:pt idx="12">
                  <c:v>12.8</c:v>
                </c:pt>
                <c:pt idx="13">
                  <c:v>13.4</c:v>
                </c:pt>
                <c:pt idx="14">
                  <c:v>17.8</c:v>
                </c:pt>
              </c:numCache>
            </c:numRef>
          </c:val>
          <c:extLst>
            <c:ext xmlns:c16="http://schemas.microsoft.com/office/drawing/2014/chart" uri="{C3380CC4-5D6E-409C-BE32-E72D297353CC}">
              <c16:uniqueId val="{00000004-33B8-48C3-A98B-64017ED70BFC}"/>
            </c:ext>
          </c:extLst>
        </c:ser>
        <c:dLbls>
          <c:showLegendKey val="0"/>
          <c:showVal val="0"/>
          <c:showCatName val="0"/>
          <c:showSerName val="0"/>
          <c:showPercent val="0"/>
          <c:showBubbleSize val="0"/>
        </c:dLbls>
        <c:gapWidth val="30"/>
        <c:overlap val="100"/>
        <c:axId val="495676352"/>
        <c:axId val="1"/>
      </c:barChart>
      <c:catAx>
        <c:axId val="495676352"/>
        <c:scaling>
          <c:orientation val="maxMin"/>
        </c:scaling>
        <c:delete val="0"/>
        <c:axPos val="l"/>
        <c:numFmt formatCode="General" sourceLinked="1"/>
        <c:majorTickMark val="out"/>
        <c:minorTickMark val="none"/>
        <c:tickLblPos val="nextTo"/>
        <c:spPr>
          <a:ln w="3175">
            <a:solidFill>
              <a:srgbClr val="000000"/>
            </a:solidFill>
            <a:prstDash val="solid"/>
          </a:ln>
        </c:spPr>
        <c:txPr>
          <a:bodyPr rot="0" vert="horz"/>
          <a:lstStyle/>
          <a:p>
            <a:pPr>
              <a:defRPr sz="900" b="0" i="0" u="none" strike="noStrike" baseline="0">
                <a:solidFill>
                  <a:srgbClr val="000000"/>
                </a:solidFill>
                <a:latin typeface="Arial"/>
                <a:ea typeface="Arial"/>
                <a:cs typeface="Arial"/>
              </a:defRPr>
            </a:pPr>
            <a:endParaRPr lang="lv-LV"/>
          </a:p>
        </c:txPr>
        <c:crossAx val="1"/>
        <c:crosses val="autoZero"/>
        <c:auto val="1"/>
        <c:lblAlgn val="ctr"/>
        <c:lblOffset val="100"/>
        <c:tickLblSkip val="1"/>
        <c:tickMarkSkip val="1"/>
        <c:noMultiLvlLbl val="0"/>
      </c:catAx>
      <c:valAx>
        <c:axId val="1"/>
        <c:scaling>
          <c:orientation val="minMax"/>
          <c:max val="100"/>
        </c:scaling>
        <c:delete val="0"/>
        <c:axPos val="b"/>
        <c:numFmt formatCode="0" sourceLinked="0"/>
        <c:majorTickMark val="out"/>
        <c:minorTickMark val="none"/>
        <c:tickLblPos val="nextTo"/>
        <c:spPr>
          <a:ln w="3175">
            <a:solidFill>
              <a:srgbClr val="000000"/>
            </a:solidFill>
            <a:prstDash val="solid"/>
          </a:ln>
        </c:spPr>
        <c:txPr>
          <a:bodyPr rot="0" vert="horz"/>
          <a:lstStyle/>
          <a:p>
            <a:pPr>
              <a:defRPr sz="900" b="0" i="0" u="none" strike="noStrike" baseline="0">
                <a:solidFill>
                  <a:srgbClr val="000000"/>
                </a:solidFill>
                <a:latin typeface="Arial"/>
                <a:ea typeface="Arial"/>
                <a:cs typeface="Arial"/>
              </a:defRPr>
            </a:pPr>
            <a:endParaRPr lang="lv-LV"/>
          </a:p>
        </c:txPr>
        <c:crossAx val="495676352"/>
        <c:crosses val="max"/>
        <c:crossBetween val="between"/>
        <c:majorUnit val="20"/>
      </c:valAx>
      <c:spPr>
        <a:noFill/>
        <a:ln w="25400">
          <a:noFill/>
        </a:ln>
      </c:spPr>
    </c:plotArea>
    <c:legend>
      <c:legendPos val="t"/>
      <c:layout>
        <c:manualLayout>
          <c:xMode val="edge"/>
          <c:yMode val="edge"/>
          <c:x val="0.2802235786307975"/>
          <c:y val="9.3497422223434587E-2"/>
          <c:w val="0.68663317023548154"/>
          <c:h val="3.3232990562703256E-2"/>
        </c:manualLayout>
      </c:layout>
      <c:overlay val="0"/>
      <c:spPr>
        <a:solidFill>
          <a:srgbClr val="FFFFFF"/>
        </a:solidFill>
        <a:ln w="9525">
          <a:solidFill>
            <a:schemeClr val="bg1">
              <a:lumMod val="75000"/>
            </a:schemeClr>
          </a:solidFill>
        </a:ln>
      </c:spPr>
      <c:txPr>
        <a:bodyPr/>
        <a:lstStyle/>
        <a:p>
          <a:pPr>
            <a:defRPr sz="900" b="0" i="0" u="none" strike="noStrike" baseline="0">
              <a:solidFill>
                <a:srgbClr val="000000"/>
              </a:solidFill>
              <a:latin typeface="Arial"/>
              <a:ea typeface="Arial"/>
              <a:cs typeface="Arial"/>
            </a:defRPr>
          </a:pPr>
          <a:endParaRPr lang="lv-LV"/>
        </a:p>
      </c:txPr>
    </c:legend>
    <c:plotVisOnly val="1"/>
    <c:dispBlanksAs val="gap"/>
    <c:showDLblsOverMax val="0"/>
  </c:chart>
  <c:spPr>
    <a:noFill/>
    <a:ln w="6350">
      <a:noFill/>
    </a:ln>
  </c:spPr>
  <c:txPr>
    <a:bodyPr/>
    <a:lstStyle/>
    <a:p>
      <a:pPr>
        <a:defRPr sz="800" b="0" i="0" u="none" strike="noStrike" baseline="0">
          <a:solidFill>
            <a:srgbClr val="000000"/>
          </a:solidFill>
          <a:latin typeface="Arial"/>
          <a:ea typeface="Arial"/>
          <a:cs typeface="Arial"/>
        </a:defRPr>
      </a:pPr>
      <a:endParaRPr lang="lv-LV"/>
    </a:p>
  </c:txPr>
  <c:externalData r:id="rId2">
    <c:autoUpdate val="0"/>
  </c:externalData>
  <c:userShapes r:id="rId3"/>
</c:chartSpace>
</file>

<file path=ppt/charts/chart4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2968192542939902"/>
          <c:y val="0.21086599172622225"/>
          <c:w val="0.39958675462555876"/>
          <c:h val="0.65979120527779189"/>
        </c:manualLayout>
      </c:layout>
      <c:pieChart>
        <c:varyColors val="1"/>
        <c:ser>
          <c:idx val="0"/>
          <c:order val="0"/>
          <c:spPr>
            <a:ln>
              <a:noFill/>
            </a:ln>
          </c:spPr>
          <c:dPt>
            <c:idx val="0"/>
            <c:bubble3D val="0"/>
            <c:explosion val="10"/>
            <c:spPr>
              <a:solidFill>
                <a:srgbClr val="288482"/>
              </a:solidFill>
              <a:ln w="19050">
                <a:noFill/>
              </a:ln>
              <a:effectLst/>
            </c:spPr>
            <c:extLst>
              <c:ext xmlns:c16="http://schemas.microsoft.com/office/drawing/2014/chart" uri="{C3380CC4-5D6E-409C-BE32-E72D297353CC}">
                <c16:uniqueId val="{00000001-1E0C-419E-BD79-7DFB468A3A6F}"/>
              </c:ext>
            </c:extLst>
          </c:dPt>
          <c:dPt>
            <c:idx val="1"/>
            <c:bubble3D val="0"/>
            <c:spPr>
              <a:solidFill>
                <a:srgbClr val="8D1515"/>
              </a:solidFill>
              <a:ln w="19050">
                <a:noFill/>
              </a:ln>
              <a:effectLst/>
            </c:spPr>
            <c:extLst>
              <c:ext xmlns:c16="http://schemas.microsoft.com/office/drawing/2014/chart" uri="{C3380CC4-5D6E-409C-BE32-E72D297353CC}">
                <c16:uniqueId val="{00000003-1E0C-419E-BD79-7DFB468A3A6F}"/>
              </c:ext>
            </c:extLst>
          </c:dPt>
          <c:dPt>
            <c:idx val="2"/>
            <c:bubble3D val="0"/>
            <c:spPr>
              <a:solidFill>
                <a:sysClr val="window" lastClr="FFFFFF">
                  <a:lumMod val="75000"/>
                </a:sysClr>
              </a:solidFill>
              <a:ln w="19050">
                <a:noFill/>
              </a:ln>
              <a:effectLst/>
            </c:spPr>
            <c:extLst>
              <c:ext xmlns:c16="http://schemas.microsoft.com/office/drawing/2014/chart" uri="{C3380CC4-5D6E-409C-BE32-E72D297353CC}">
                <c16:uniqueId val="{00000005-1E0C-419E-BD79-7DFB468A3A6F}"/>
              </c:ext>
            </c:extLst>
          </c:dPt>
          <c:dPt>
            <c:idx val="3"/>
            <c:bubble3D val="0"/>
            <c:spPr>
              <a:solidFill>
                <a:sysClr val="window" lastClr="FFFFFF">
                  <a:lumMod val="75000"/>
                </a:sysClr>
              </a:solidFill>
              <a:ln w="19050">
                <a:noFill/>
              </a:ln>
              <a:effectLst/>
            </c:spPr>
            <c:extLst>
              <c:ext xmlns:c16="http://schemas.microsoft.com/office/drawing/2014/chart" uri="{C3380CC4-5D6E-409C-BE32-E72D297353CC}">
                <c16:uniqueId val="{00000007-1E0C-419E-BD79-7DFB468A3A6F}"/>
              </c:ext>
            </c:extLst>
          </c:dPt>
          <c:dPt>
            <c:idx val="4"/>
            <c:bubble3D val="0"/>
            <c:spPr>
              <a:solidFill>
                <a:schemeClr val="bg1">
                  <a:lumMod val="75000"/>
                </a:schemeClr>
              </a:solidFill>
              <a:ln w="19050">
                <a:noFill/>
              </a:ln>
              <a:effectLst/>
            </c:spPr>
            <c:extLst>
              <c:ext xmlns:c16="http://schemas.microsoft.com/office/drawing/2014/chart" uri="{C3380CC4-5D6E-409C-BE32-E72D297353CC}">
                <c16:uniqueId val="{00000009-1E0C-419E-BD79-7DFB468A3A6F}"/>
              </c:ext>
            </c:extLst>
          </c:dPt>
          <c:dPt>
            <c:idx val="5"/>
            <c:bubble3D val="0"/>
            <c:spPr>
              <a:solidFill>
                <a:schemeClr val="bg1">
                  <a:lumMod val="75000"/>
                </a:schemeClr>
              </a:solidFill>
              <a:ln w="19050">
                <a:noFill/>
              </a:ln>
              <a:effectLst/>
            </c:spPr>
            <c:extLst>
              <c:ext xmlns:c16="http://schemas.microsoft.com/office/drawing/2014/chart" uri="{C3380CC4-5D6E-409C-BE32-E72D297353CC}">
                <c16:uniqueId val="{0000000B-1E0C-419E-BD79-7DFB468A3A6F}"/>
              </c:ext>
            </c:extLst>
          </c:dPt>
          <c:dLbls>
            <c:dLbl>
              <c:idx val="0"/>
              <c:layout>
                <c:manualLayout>
                  <c:x val="-1.2758310807908749E-2"/>
                  <c:y val="2.2994773994705609E-2"/>
                </c:manualLayout>
              </c:layout>
              <c:dLblPos val="bestFit"/>
              <c:showLegendKey val="0"/>
              <c:showVal val="0"/>
              <c:showCatName val="1"/>
              <c:showSerName val="0"/>
              <c:showPercent val="1"/>
              <c:showBubbleSize val="0"/>
              <c:extLst>
                <c:ext xmlns:c15="http://schemas.microsoft.com/office/drawing/2012/chart" uri="{CE6537A1-D6FC-4f65-9D91-7224C49458BB}">
                  <c15:layout>
                    <c:manualLayout>
                      <c:w val="0.10956725225690832"/>
                      <c:h val="0.12953279357303446"/>
                    </c:manualLayout>
                  </c15:layout>
                </c:ext>
                <c:ext xmlns:c16="http://schemas.microsoft.com/office/drawing/2014/chart" uri="{C3380CC4-5D6E-409C-BE32-E72D297353CC}">
                  <c16:uniqueId val="{00000001-1E0C-419E-BD79-7DFB468A3A6F}"/>
                </c:ext>
              </c:extLst>
            </c:dLbl>
            <c:dLbl>
              <c:idx val="1"/>
              <c:layout>
                <c:manualLayout>
                  <c:x val="1.6266389045823487E-2"/>
                  <c:y val="5.7048064868990894E-3"/>
                </c:manualLayout>
              </c:layout>
              <c:dLblPos val="bestFit"/>
              <c:showLegendKey val="0"/>
              <c:showVal val="0"/>
              <c:showCatName val="1"/>
              <c:showSerName val="0"/>
              <c:showPercent val="1"/>
              <c:showBubbleSize val="0"/>
              <c:extLst>
                <c:ext xmlns:c15="http://schemas.microsoft.com/office/drawing/2012/chart" uri="{CE6537A1-D6FC-4f65-9D91-7224C49458BB}">
                  <c15:layout>
                    <c:manualLayout>
                      <c:w val="9.9596595486796946E-2"/>
                      <c:h val="0.11575104855369182"/>
                    </c:manualLayout>
                  </c15:layout>
                </c:ext>
                <c:ext xmlns:c16="http://schemas.microsoft.com/office/drawing/2014/chart" uri="{C3380CC4-5D6E-409C-BE32-E72D297353CC}">
                  <c16:uniqueId val="{00000003-1E0C-419E-BD79-7DFB468A3A6F}"/>
                </c:ext>
              </c:extLst>
            </c:dLbl>
            <c:dLbl>
              <c:idx val="2"/>
              <c:layout>
                <c:manualLayout>
                  <c:x val="4.307400051064169E-2"/>
                  <c:y val="2.9938547259828377E-2"/>
                </c:manualLayout>
              </c:layout>
              <c:dLblPos val="bestFit"/>
              <c:showLegendKey val="0"/>
              <c:showVal val="0"/>
              <c:showCatName val="1"/>
              <c:showSerName val="0"/>
              <c:showPercent val="1"/>
              <c:showBubbleSize val="0"/>
              <c:extLst>
                <c:ext xmlns:c15="http://schemas.microsoft.com/office/drawing/2012/chart" uri="{CE6537A1-D6FC-4f65-9D91-7224C49458BB}">
                  <c15:layout>
                    <c:manualLayout>
                      <c:w val="0.14187052082926152"/>
                      <c:h val="0.14369985120604542"/>
                    </c:manualLayout>
                  </c15:layout>
                </c:ext>
                <c:ext xmlns:c16="http://schemas.microsoft.com/office/drawing/2014/chart" uri="{C3380CC4-5D6E-409C-BE32-E72D297353CC}">
                  <c16:uniqueId val="{00000005-1E0C-419E-BD79-7DFB468A3A6F}"/>
                </c:ext>
              </c:extLst>
            </c:dLbl>
            <c:dLbl>
              <c:idx val="3"/>
              <c:layout>
                <c:manualLayout>
                  <c:x val="7.4654730688055622E-3"/>
                  <c:y val="-8.5933811856776423E-3"/>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7-1E0C-419E-BD79-7DFB468A3A6F}"/>
                </c:ext>
              </c:extLst>
            </c:dLbl>
            <c:dLbl>
              <c:idx val="4"/>
              <c:layout>
                <c:manualLayout>
                  <c:x val="-5.9723784550445042E-3"/>
                  <c:y val="-9.1116194911172472E-3"/>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9-1E0C-419E-BD79-7DFB468A3A6F}"/>
                </c:ext>
              </c:extLst>
            </c:dLbl>
            <c:numFmt formatCode="0.0%" sourceLinked="0"/>
            <c:spPr>
              <a:noFill/>
              <a:ln>
                <a:noFill/>
              </a:ln>
              <a:effectLst/>
            </c:spPr>
            <c:txPr>
              <a:bodyPr rot="0" spcFirstLastPara="1" vertOverflow="clip" horzOverflow="clip" vert="horz" wrap="square" lIns="38100" tIns="19050" rIns="38100" bIns="19050" anchor="ctr" anchorCtr="1">
                <a:spAutoFit/>
              </a:bodyPr>
              <a:lstStyle/>
              <a:p>
                <a:pPr>
                  <a:defRPr sz="13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lv-LV"/>
              </a:p>
            </c:txPr>
            <c:dLblPos val="outEnd"/>
            <c:showLegendKey val="0"/>
            <c:showVal val="0"/>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'Grafiki + dati'!$Q$1016:$Q$1018</c:f>
              <c:strCache>
                <c:ptCount val="3"/>
                <c:pt idx="0">
                  <c:v>Jā</c:v>
                </c:pt>
                <c:pt idx="1">
                  <c:v>Nē</c:v>
                </c:pt>
                <c:pt idx="2">
                  <c:v>Grūti pateikt</c:v>
                </c:pt>
              </c:strCache>
            </c:strRef>
          </c:cat>
          <c:val>
            <c:numRef>
              <c:f>'Grafiki + dati'!$R$1016:$R$1018</c:f>
              <c:numCache>
                <c:formatCode>General</c:formatCode>
                <c:ptCount val="3"/>
                <c:pt idx="0">
                  <c:v>54.5</c:v>
                </c:pt>
                <c:pt idx="1">
                  <c:v>33.5</c:v>
                </c:pt>
                <c:pt idx="2">
                  <c:v>12.1</c:v>
                </c:pt>
              </c:numCache>
            </c:numRef>
          </c:val>
          <c:extLst>
            <c:ext xmlns:c16="http://schemas.microsoft.com/office/drawing/2014/chart" uri="{C3380CC4-5D6E-409C-BE32-E72D297353CC}">
              <c16:uniqueId val="{0000000C-1E0C-419E-BD79-7DFB468A3A6F}"/>
            </c:ext>
          </c:extLst>
        </c:ser>
        <c:dLbls>
          <c:showLegendKey val="0"/>
          <c:showVal val="0"/>
          <c:showCatName val="0"/>
          <c:showSerName val="0"/>
          <c:showPercent val="0"/>
          <c:showBubbleSize val="0"/>
          <c:showLeaderLines val="0"/>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lv-LV"/>
    </a:p>
  </c:txPr>
  <c:externalData r:id="rId4">
    <c:autoUpdate val="0"/>
  </c:externalData>
  <c:userShapes r:id="rId5"/>
</c:chartSpace>
</file>

<file path=ppt/charts/chart4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27829754795353689"/>
          <c:y val="0.12827999212468072"/>
          <c:w val="0.69488994456207431"/>
          <c:h val="0.77983303298161177"/>
        </c:manualLayout>
      </c:layout>
      <c:barChart>
        <c:barDir val="bar"/>
        <c:grouping val="stacked"/>
        <c:varyColors val="0"/>
        <c:ser>
          <c:idx val="0"/>
          <c:order val="0"/>
          <c:tx>
            <c:strRef>
              <c:f>'Grafiki + dati'!$R$1040</c:f>
              <c:strCache>
                <c:ptCount val="1"/>
                <c:pt idx="0">
                  <c:v>Jā</c:v>
                </c:pt>
              </c:strCache>
            </c:strRef>
          </c:tx>
          <c:spPr>
            <a:solidFill>
              <a:srgbClr val="288482"/>
            </a:solidFill>
            <a:ln w="25400">
              <a:noFill/>
            </a:ln>
          </c:spPr>
          <c:invertIfNegative val="0"/>
          <c:dLbls>
            <c:spPr>
              <a:noFill/>
              <a:ln>
                <a:noFill/>
              </a:ln>
              <a:effectLst/>
            </c:spPr>
            <c:txPr>
              <a:bodyPr wrap="square" lIns="38100" tIns="19050" rIns="38100" bIns="19050" anchor="ctr">
                <a:spAutoFit/>
              </a:bodyPr>
              <a:lstStyle/>
              <a:p>
                <a:pPr>
                  <a:defRPr sz="800" b="0">
                    <a:solidFill>
                      <a:schemeClr val="bg1"/>
                    </a:solidFill>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'Grafiki + dati'!$P$1041:$Q$1077</c:f>
              <c:multiLvlStrCache>
                <c:ptCount val="37"/>
                <c:lvl>
                  <c:pt idx="0">
                    <c:v>Visi respondenti</c:v>
                  </c:pt>
                  <c:pt idx="2">
                    <c:v>Būvniecība un būvmateriālu ražošana</c:v>
                  </c:pt>
                  <c:pt idx="3">
                    <c:v>IKT</c:v>
                  </c:pt>
                  <c:pt idx="4">
                    <c:v>Kokrūpniecība</c:v>
                  </c:pt>
                  <c:pt idx="5">
                    <c:v>Pārtikas rūpniecība</c:v>
                  </c:pt>
                  <c:pt idx="6">
                    <c:v>Mašīnbūve un metālapstrāde</c:v>
                  </c:pt>
                  <c:pt idx="7">
                    <c:v>Transports un loģistika*</c:v>
                  </c:pt>
                  <c:pt idx="8">
                    <c:v>Apģērba un tekstila rūpniecība</c:v>
                  </c:pt>
                  <c:pt idx="9">
                    <c:v>Elektronika un elektrotehnika*</c:v>
                  </c:pt>
                  <c:pt idx="10">
                    <c:v>Kultūras un radošās nozares</c:v>
                  </c:pt>
                  <c:pt idx="11">
                    <c:v>Ķīmija un farmācija*</c:v>
                  </c:pt>
                  <c:pt idx="12">
                    <c:v>Cita joma</c:v>
                  </c:pt>
                  <c:pt idx="14">
                    <c:v>1-9 darbinieki</c:v>
                  </c:pt>
                  <c:pt idx="15">
                    <c:v>10-49 darbinieki</c:v>
                  </c:pt>
                  <c:pt idx="16">
                    <c:v>50-249 darbinieki</c:v>
                  </c:pt>
                  <c:pt idx="17">
                    <c:v>250 un vairāk darbinieku*</c:v>
                  </c:pt>
                  <c:pt idx="19">
                    <c:v>1. kvintile (zemākais eksporta apjoms)</c:v>
                  </c:pt>
                  <c:pt idx="20">
                    <c:v>2. kvintile</c:v>
                  </c:pt>
                  <c:pt idx="21">
                    <c:v>3. kvintile</c:v>
                  </c:pt>
                  <c:pt idx="22">
                    <c:v>4. kvintile</c:v>
                  </c:pt>
                  <c:pt idx="23">
                    <c:v>5. kvintile (augstākais eksporta apjoms)</c:v>
                  </c:pt>
                  <c:pt idx="25">
                    <c:v>1. kvintile (zemākais apgrozījums)</c:v>
                  </c:pt>
                  <c:pt idx="26">
                    <c:v>2. kvintile</c:v>
                  </c:pt>
                  <c:pt idx="27">
                    <c:v>3. kvintile</c:v>
                  </c:pt>
                  <c:pt idx="28">
                    <c:v>4. kvintile</c:v>
                  </c:pt>
                  <c:pt idx="29">
                    <c:v>5. kvintile (augstākais apgrozījums)</c:v>
                  </c:pt>
                  <c:pt idx="31">
                    <c:v> Rīga</c:v>
                  </c:pt>
                  <c:pt idx="32">
                    <c:v> Pierīga</c:v>
                  </c:pt>
                  <c:pt idx="33">
                    <c:v> Vidzeme</c:v>
                  </c:pt>
                  <c:pt idx="34">
                    <c:v> Kurzeme</c:v>
                  </c:pt>
                  <c:pt idx="35">
                    <c:v> Zemgale</c:v>
                  </c:pt>
                  <c:pt idx="36">
                    <c:v> Latgale*</c:v>
                  </c:pt>
                </c:lvl>
                <c:lvl>
                  <c:pt idx="1">
                    <c:v> </c:v>
                  </c:pt>
                  <c:pt idx="2">
                    <c:v>Darbības joma</c:v>
                  </c:pt>
                  <c:pt idx="13">
                    <c:v> </c:v>
                  </c:pt>
                  <c:pt idx="14">
                    <c:v> </c:v>
                  </c:pt>
                  <c:pt idx="18">
                    <c:v> </c:v>
                  </c:pt>
                  <c:pt idx="19">
                    <c:v>Eksporta apjoms 2022. gadā</c:v>
                  </c:pt>
                  <c:pt idx="24">
                    <c:v> </c:v>
                  </c:pt>
                  <c:pt idx="25">
                    <c:v> </c:v>
                  </c:pt>
                  <c:pt idx="30">
                    <c:v> </c:v>
                  </c:pt>
                  <c:pt idx="31">
                    <c:v>Reģions</c:v>
                  </c:pt>
                </c:lvl>
              </c:multiLvlStrCache>
            </c:multiLvlStrRef>
          </c:cat>
          <c:val>
            <c:numRef>
              <c:f>'Grafiki + dati'!$R$1041:$R$1077</c:f>
              <c:numCache>
                <c:formatCode>General</c:formatCode>
                <c:ptCount val="37"/>
                <c:pt idx="0" formatCode="0">
                  <c:v>54.5</c:v>
                </c:pt>
                <c:pt idx="2" formatCode="0">
                  <c:v>55.9</c:v>
                </c:pt>
                <c:pt idx="3" formatCode="0">
                  <c:v>73.900000000000006</c:v>
                </c:pt>
                <c:pt idx="4" formatCode="0">
                  <c:v>44.4</c:v>
                </c:pt>
                <c:pt idx="5" formatCode="0">
                  <c:v>64.099999999999994</c:v>
                </c:pt>
                <c:pt idx="6" formatCode="0">
                  <c:v>50</c:v>
                </c:pt>
                <c:pt idx="7" formatCode="0">
                  <c:v>7.4</c:v>
                </c:pt>
                <c:pt idx="8" formatCode="0">
                  <c:v>36.200000000000003</c:v>
                </c:pt>
                <c:pt idx="9" formatCode="0">
                  <c:v>75</c:v>
                </c:pt>
                <c:pt idx="10" formatCode="0">
                  <c:v>47.8</c:v>
                </c:pt>
                <c:pt idx="11" formatCode="0">
                  <c:v>92.9</c:v>
                </c:pt>
                <c:pt idx="12" formatCode="0">
                  <c:v>48.7</c:v>
                </c:pt>
                <c:pt idx="14" formatCode="0">
                  <c:v>50.4</c:v>
                </c:pt>
                <c:pt idx="15" formatCode="0">
                  <c:v>57.1</c:v>
                </c:pt>
                <c:pt idx="16" formatCode="0">
                  <c:v>61.7</c:v>
                </c:pt>
                <c:pt idx="17" formatCode="0">
                  <c:v>25</c:v>
                </c:pt>
                <c:pt idx="19" formatCode="0">
                  <c:v>53.4</c:v>
                </c:pt>
                <c:pt idx="20" formatCode="0">
                  <c:v>50</c:v>
                </c:pt>
                <c:pt idx="21" formatCode="0">
                  <c:v>59.1</c:v>
                </c:pt>
                <c:pt idx="22" formatCode="0">
                  <c:v>58.8</c:v>
                </c:pt>
                <c:pt idx="23" formatCode="0">
                  <c:v>58.8</c:v>
                </c:pt>
                <c:pt idx="25" formatCode="0">
                  <c:v>43.3</c:v>
                </c:pt>
                <c:pt idx="26" formatCode="0">
                  <c:v>54.3</c:v>
                </c:pt>
                <c:pt idx="27" formatCode="0">
                  <c:v>56.6</c:v>
                </c:pt>
                <c:pt idx="28" formatCode="0">
                  <c:v>57.5</c:v>
                </c:pt>
                <c:pt idx="29" formatCode="0">
                  <c:v>59.3</c:v>
                </c:pt>
                <c:pt idx="31" formatCode="0">
                  <c:v>53.5</c:v>
                </c:pt>
                <c:pt idx="32" formatCode="0">
                  <c:v>56.1</c:v>
                </c:pt>
                <c:pt idx="33" formatCode="0">
                  <c:v>65.3</c:v>
                </c:pt>
                <c:pt idx="34" formatCode="0">
                  <c:v>54.1</c:v>
                </c:pt>
                <c:pt idx="35" formatCode="0">
                  <c:v>58.8</c:v>
                </c:pt>
                <c:pt idx="36" formatCode="0">
                  <c:v>32.1</c:v>
                </c:pt>
              </c:numCache>
            </c:numRef>
          </c:val>
          <c:extLst>
            <c:ext xmlns:c16="http://schemas.microsoft.com/office/drawing/2014/chart" uri="{C3380CC4-5D6E-409C-BE32-E72D297353CC}">
              <c16:uniqueId val="{00000000-99BA-4486-AA41-DBEB24156E94}"/>
            </c:ext>
          </c:extLst>
        </c:ser>
        <c:ser>
          <c:idx val="4"/>
          <c:order val="1"/>
          <c:tx>
            <c:strRef>
              <c:f>'Grafiki + dati'!$T$1040</c:f>
              <c:strCache>
                <c:ptCount val="1"/>
                <c:pt idx="0">
                  <c:v>Grūti pateikt</c:v>
                </c:pt>
              </c:strCache>
            </c:strRef>
          </c:tx>
          <c:spPr>
            <a:solidFill>
              <a:sysClr val="window" lastClr="FFFFFF">
                <a:lumMod val="75000"/>
              </a:sysClr>
            </a:solidFill>
          </c:spPr>
          <c:invertIfNegative val="0"/>
          <c:dLbls>
            <c:spPr>
              <a:noFill/>
              <a:ln>
                <a:noFill/>
              </a:ln>
              <a:effectLst/>
            </c:spPr>
            <c:txPr>
              <a:bodyPr wrap="square" lIns="38100" tIns="19050" rIns="38100" bIns="19050" anchor="ctr">
                <a:spAutoFit/>
              </a:bodyPr>
              <a:lstStyle/>
              <a:p>
                <a:pPr>
                  <a:defRPr sz="800"/>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'Grafiki + dati'!$P$1041:$Q$1077</c:f>
              <c:multiLvlStrCache>
                <c:ptCount val="37"/>
                <c:lvl>
                  <c:pt idx="0">
                    <c:v>Visi respondenti</c:v>
                  </c:pt>
                  <c:pt idx="2">
                    <c:v>Būvniecība un būvmateriālu ražošana</c:v>
                  </c:pt>
                  <c:pt idx="3">
                    <c:v>IKT</c:v>
                  </c:pt>
                  <c:pt idx="4">
                    <c:v>Kokrūpniecība</c:v>
                  </c:pt>
                  <c:pt idx="5">
                    <c:v>Pārtikas rūpniecība</c:v>
                  </c:pt>
                  <c:pt idx="6">
                    <c:v>Mašīnbūve un metālapstrāde</c:v>
                  </c:pt>
                  <c:pt idx="7">
                    <c:v>Transports un loģistika*</c:v>
                  </c:pt>
                  <c:pt idx="8">
                    <c:v>Apģērba un tekstila rūpniecība</c:v>
                  </c:pt>
                  <c:pt idx="9">
                    <c:v>Elektronika un elektrotehnika*</c:v>
                  </c:pt>
                  <c:pt idx="10">
                    <c:v>Kultūras un radošās nozares</c:v>
                  </c:pt>
                  <c:pt idx="11">
                    <c:v>Ķīmija un farmācija*</c:v>
                  </c:pt>
                  <c:pt idx="12">
                    <c:v>Cita joma</c:v>
                  </c:pt>
                  <c:pt idx="14">
                    <c:v>1-9 darbinieki</c:v>
                  </c:pt>
                  <c:pt idx="15">
                    <c:v>10-49 darbinieki</c:v>
                  </c:pt>
                  <c:pt idx="16">
                    <c:v>50-249 darbinieki</c:v>
                  </c:pt>
                  <c:pt idx="17">
                    <c:v>250 un vairāk darbinieku*</c:v>
                  </c:pt>
                  <c:pt idx="19">
                    <c:v>1. kvintile (zemākais eksporta apjoms)</c:v>
                  </c:pt>
                  <c:pt idx="20">
                    <c:v>2. kvintile</c:v>
                  </c:pt>
                  <c:pt idx="21">
                    <c:v>3. kvintile</c:v>
                  </c:pt>
                  <c:pt idx="22">
                    <c:v>4. kvintile</c:v>
                  </c:pt>
                  <c:pt idx="23">
                    <c:v>5. kvintile (augstākais eksporta apjoms)</c:v>
                  </c:pt>
                  <c:pt idx="25">
                    <c:v>1. kvintile (zemākais apgrozījums)</c:v>
                  </c:pt>
                  <c:pt idx="26">
                    <c:v>2. kvintile</c:v>
                  </c:pt>
                  <c:pt idx="27">
                    <c:v>3. kvintile</c:v>
                  </c:pt>
                  <c:pt idx="28">
                    <c:v>4. kvintile</c:v>
                  </c:pt>
                  <c:pt idx="29">
                    <c:v>5. kvintile (augstākais apgrozījums)</c:v>
                  </c:pt>
                  <c:pt idx="31">
                    <c:v> Rīga</c:v>
                  </c:pt>
                  <c:pt idx="32">
                    <c:v> Pierīga</c:v>
                  </c:pt>
                  <c:pt idx="33">
                    <c:v> Vidzeme</c:v>
                  </c:pt>
                  <c:pt idx="34">
                    <c:v> Kurzeme</c:v>
                  </c:pt>
                  <c:pt idx="35">
                    <c:v> Zemgale</c:v>
                  </c:pt>
                  <c:pt idx="36">
                    <c:v> Latgale*</c:v>
                  </c:pt>
                </c:lvl>
                <c:lvl>
                  <c:pt idx="1">
                    <c:v> </c:v>
                  </c:pt>
                  <c:pt idx="2">
                    <c:v>Darbības joma</c:v>
                  </c:pt>
                  <c:pt idx="13">
                    <c:v> </c:v>
                  </c:pt>
                  <c:pt idx="14">
                    <c:v> </c:v>
                  </c:pt>
                  <c:pt idx="18">
                    <c:v> </c:v>
                  </c:pt>
                  <c:pt idx="19">
                    <c:v>Eksporta apjoms 2022. gadā</c:v>
                  </c:pt>
                  <c:pt idx="24">
                    <c:v> </c:v>
                  </c:pt>
                  <c:pt idx="25">
                    <c:v> </c:v>
                  </c:pt>
                  <c:pt idx="30">
                    <c:v> </c:v>
                  </c:pt>
                  <c:pt idx="31">
                    <c:v>Reģions</c:v>
                  </c:pt>
                </c:lvl>
              </c:multiLvlStrCache>
            </c:multiLvlStrRef>
          </c:cat>
          <c:val>
            <c:numRef>
              <c:f>'Grafiki + dati'!$T$1041:$T$1077</c:f>
              <c:numCache>
                <c:formatCode>General</c:formatCode>
                <c:ptCount val="37"/>
                <c:pt idx="0" formatCode="0">
                  <c:v>12.1</c:v>
                </c:pt>
                <c:pt idx="2" formatCode="0">
                  <c:v>11.8</c:v>
                </c:pt>
                <c:pt idx="3" formatCode="0">
                  <c:v>3.3</c:v>
                </c:pt>
                <c:pt idx="4" formatCode="0">
                  <c:v>13</c:v>
                </c:pt>
                <c:pt idx="5" formatCode="0">
                  <c:v>9</c:v>
                </c:pt>
                <c:pt idx="6" formatCode="0">
                  <c:v>13.6</c:v>
                </c:pt>
                <c:pt idx="7" formatCode="0">
                  <c:v>22.2</c:v>
                </c:pt>
                <c:pt idx="8" formatCode="0">
                  <c:v>19.100000000000001</c:v>
                </c:pt>
                <c:pt idx="9" formatCode="0">
                  <c:v>3.1</c:v>
                </c:pt>
                <c:pt idx="10" formatCode="0">
                  <c:v>19.600000000000001</c:v>
                </c:pt>
                <c:pt idx="12" formatCode="0">
                  <c:v>15.2</c:v>
                </c:pt>
                <c:pt idx="14" formatCode="0">
                  <c:v>10.9</c:v>
                </c:pt>
                <c:pt idx="15" formatCode="0">
                  <c:v>12.6</c:v>
                </c:pt>
                <c:pt idx="16" formatCode="0">
                  <c:v>14.1</c:v>
                </c:pt>
                <c:pt idx="17" formatCode="0">
                  <c:v>25</c:v>
                </c:pt>
                <c:pt idx="19" formatCode="0">
                  <c:v>9.3000000000000007</c:v>
                </c:pt>
                <c:pt idx="20" formatCode="0">
                  <c:v>13.8</c:v>
                </c:pt>
                <c:pt idx="21" formatCode="0">
                  <c:v>6.1</c:v>
                </c:pt>
                <c:pt idx="22" formatCode="0">
                  <c:v>5.9</c:v>
                </c:pt>
                <c:pt idx="23" formatCode="0">
                  <c:v>14.9</c:v>
                </c:pt>
                <c:pt idx="25" formatCode="0">
                  <c:v>10</c:v>
                </c:pt>
                <c:pt idx="26" formatCode="0">
                  <c:v>11</c:v>
                </c:pt>
                <c:pt idx="27" formatCode="0">
                  <c:v>8.5</c:v>
                </c:pt>
                <c:pt idx="28" formatCode="0">
                  <c:v>9.4</c:v>
                </c:pt>
                <c:pt idx="29" formatCode="0">
                  <c:v>14.6</c:v>
                </c:pt>
                <c:pt idx="31" formatCode="0">
                  <c:v>12.3</c:v>
                </c:pt>
                <c:pt idx="32" formatCode="0">
                  <c:v>9.6</c:v>
                </c:pt>
                <c:pt idx="33" formatCode="0">
                  <c:v>8.1999999999999993</c:v>
                </c:pt>
                <c:pt idx="34" formatCode="0">
                  <c:v>13.1</c:v>
                </c:pt>
                <c:pt idx="35" formatCode="0">
                  <c:v>15.7</c:v>
                </c:pt>
                <c:pt idx="36" formatCode="0">
                  <c:v>21.4</c:v>
                </c:pt>
              </c:numCache>
            </c:numRef>
          </c:val>
          <c:extLst>
            <c:ext xmlns:c16="http://schemas.microsoft.com/office/drawing/2014/chart" uri="{C3380CC4-5D6E-409C-BE32-E72D297353CC}">
              <c16:uniqueId val="{00000001-99BA-4486-AA41-DBEB24156E94}"/>
            </c:ext>
          </c:extLst>
        </c:ser>
        <c:ser>
          <c:idx val="3"/>
          <c:order val="2"/>
          <c:tx>
            <c:strRef>
              <c:f>'Grafiki + dati'!$S$1040</c:f>
              <c:strCache>
                <c:ptCount val="1"/>
                <c:pt idx="0">
                  <c:v>Nē</c:v>
                </c:pt>
              </c:strCache>
            </c:strRef>
          </c:tx>
          <c:spPr>
            <a:solidFill>
              <a:srgbClr val="8D1515"/>
            </a:solidFill>
            <a:ln w="25400">
              <a:noFill/>
            </a:ln>
          </c:spPr>
          <c:invertIfNegative val="0"/>
          <c:dLbls>
            <c:dLbl>
              <c:idx val="12"/>
              <c:layout>
                <c:manualLayout>
                  <c:x val="8.938547486033465E-3"/>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99BA-4486-AA41-DBEB24156E94}"/>
                </c:ext>
              </c:extLst>
            </c:dLbl>
            <c:spPr>
              <a:noFill/>
              <a:ln>
                <a:noFill/>
              </a:ln>
              <a:effectLst/>
            </c:spPr>
            <c:txPr>
              <a:bodyPr wrap="square" lIns="38100" tIns="19050" rIns="38100" bIns="19050" anchor="ctr">
                <a:spAutoFit/>
              </a:bodyPr>
              <a:lstStyle/>
              <a:p>
                <a:pPr>
                  <a:defRPr sz="800">
                    <a:solidFill>
                      <a:schemeClr val="bg1"/>
                    </a:solidFill>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'Grafiki + dati'!$P$1041:$Q$1077</c:f>
              <c:multiLvlStrCache>
                <c:ptCount val="37"/>
                <c:lvl>
                  <c:pt idx="0">
                    <c:v>Visi respondenti</c:v>
                  </c:pt>
                  <c:pt idx="2">
                    <c:v>Būvniecība un būvmateriālu ražošana</c:v>
                  </c:pt>
                  <c:pt idx="3">
                    <c:v>IKT</c:v>
                  </c:pt>
                  <c:pt idx="4">
                    <c:v>Kokrūpniecība</c:v>
                  </c:pt>
                  <c:pt idx="5">
                    <c:v>Pārtikas rūpniecība</c:v>
                  </c:pt>
                  <c:pt idx="6">
                    <c:v>Mašīnbūve un metālapstrāde</c:v>
                  </c:pt>
                  <c:pt idx="7">
                    <c:v>Transports un loģistika*</c:v>
                  </c:pt>
                  <c:pt idx="8">
                    <c:v>Apģērba un tekstila rūpniecība</c:v>
                  </c:pt>
                  <c:pt idx="9">
                    <c:v>Elektronika un elektrotehnika*</c:v>
                  </c:pt>
                  <c:pt idx="10">
                    <c:v>Kultūras un radošās nozares</c:v>
                  </c:pt>
                  <c:pt idx="11">
                    <c:v>Ķīmija un farmācija*</c:v>
                  </c:pt>
                  <c:pt idx="12">
                    <c:v>Cita joma</c:v>
                  </c:pt>
                  <c:pt idx="14">
                    <c:v>1-9 darbinieki</c:v>
                  </c:pt>
                  <c:pt idx="15">
                    <c:v>10-49 darbinieki</c:v>
                  </c:pt>
                  <c:pt idx="16">
                    <c:v>50-249 darbinieki</c:v>
                  </c:pt>
                  <c:pt idx="17">
                    <c:v>250 un vairāk darbinieku*</c:v>
                  </c:pt>
                  <c:pt idx="19">
                    <c:v>1. kvintile (zemākais eksporta apjoms)</c:v>
                  </c:pt>
                  <c:pt idx="20">
                    <c:v>2. kvintile</c:v>
                  </c:pt>
                  <c:pt idx="21">
                    <c:v>3. kvintile</c:v>
                  </c:pt>
                  <c:pt idx="22">
                    <c:v>4. kvintile</c:v>
                  </c:pt>
                  <c:pt idx="23">
                    <c:v>5. kvintile (augstākais eksporta apjoms)</c:v>
                  </c:pt>
                  <c:pt idx="25">
                    <c:v>1. kvintile (zemākais apgrozījums)</c:v>
                  </c:pt>
                  <c:pt idx="26">
                    <c:v>2. kvintile</c:v>
                  </c:pt>
                  <c:pt idx="27">
                    <c:v>3. kvintile</c:v>
                  </c:pt>
                  <c:pt idx="28">
                    <c:v>4. kvintile</c:v>
                  </c:pt>
                  <c:pt idx="29">
                    <c:v>5. kvintile (augstākais apgrozījums)</c:v>
                  </c:pt>
                  <c:pt idx="31">
                    <c:v> Rīga</c:v>
                  </c:pt>
                  <c:pt idx="32">
                    <c:v> Pierīga</c:v>
                  </c:pt>
                  <c:pt idx="33">
                    <c:v> Vidzeme</c:v>
                  </c:pt>
                  <c:pt idx="34">
                    <c:v> Kurzeme</c:v>
                  </c:pt>
                  <c:pt idx="35">
                    <c:v> Zemgale</c:v>
                  </c:pt>
                  <c:pt idx="36">
                    <c:v> Latgale*</c:v>
                  </c:pt>
                </c:lvl>
                <c:lvl>
                  <c:pt idx="1">
                    <c:v> </c:v>
                  </c:pt>
                  <c:pt idx="2">
                    <c:v>Darbības joma</c:v>
                  </c:pt>
                  <c:pt idx="13">
                    <c:v> </c:v>
                  </c:pt>
                  <c:pt idx="14">
                    <c:v> </c:v>
                  </c:pt>
                  <c:pt idx="18">
                    <c:v> </c:v>
                  </c:pt>
                  <c:pt idx="19">
                    <c:v>Eksporta apjoms 2022. gadā</c:v>
                  </c:pt>
                  <c:pt idx="24">
                    <c:v> </c:v>
                  </c:pt>
                  <c:pt idx="25">
                    <c:v> </c:v>
                  </c:pt>
                  <c:pt idx="30">
                    <c:v> </c:v>
                  </c:pt>
                  <c:pt idx="31">
                    <c:v>Reģions</c:v>
                  </c:pt>
                </c:lvl>
              </c:multiLvlStrCache>
            </c:multiLvlStrRef>
          </c:cat>
          <c:val>
            <c:numRef>
              <c:f>'Grafiki + dati'!$S$1041:$S$1077</c:f>
              <c:numCache>
                <c:formatCode>General</c:formatCode>
                <c:ptCount val="37"/>
                <c:pt idx="0" formatCode="0">
                  <c:v>33.5</c:v>
                </c:pt>
                <c:pt idx="2" formatCode="0">
                  <c:v>32.4</c:v>
                </c:pt>
                <c:pt idx="3" formatCode="0">
                  <c:v>22.8</c:v>
                </c:pt>
                <c:pt idx="4" formatCode="0">
                  <c:v>42.6</c:v>
                </c:pt>
                <c:pt idx="5" formatCode="0">
                  <c:v>26.9</c:v>
                </c:pt>
                <c:pt idx="6" formatCode="0">
                  <c:v>36.4</c:v>
                </c:pt>
                <c:pt idx="7" formatCode="0">
                  <c:v>70.400000000000006</c:v>
                </c:pt>
                <c:pt idx="8" formatCode="0">
                  <c:v>44.7</c:v>
                </c:pt>
                <c:pt idx="9" formatCode="0">
                  <c:v>21.9</c:v>
                </c:pt>
                <c:pt idx="10" formatCode="0">
                  <c:v>32.6</c:v>
                </c:pt>
                <c:pt idx="11" formatCode="0">
                  <c:v>7.1</c:v>
                </c:pt>
                <c:pt idx="12" formatCode="0">
                  <c:v>36.1</c:v>
                </c:pt>
                <c:pt idx="14" formatCode="0">
                  <c:v>38.700000000000003</c:v>
                </c:pt>
                <c:pt idx="15" formatCode="0">
                  <c:v>30.3</c:v>
                </c:pt>
                <c:pt idx="16" formatCode="0">
                  <c:v>24.2</c:v>
                </c:pt>
                <c:pt idx="17" formatCode="0">
                  <c:v>50</c:v>
                </c:pt>
                <c:pt idx="19" formatCode="0">
                  <c:v>37.299999999999997</c:v>
                </c:pt>
                <c:pt idx="20" formatCode="0">
                  <c:v>36.200000000000003</c:v>
                </c:pt>
                <c:pt idx="21" formatCode="0">
                  <c:v>34.799999999999997</c:v>
                </c:pt>
                <c:pt idx="22" formatCode="0">
                  <c:v>35.299999999999997</c:v>
                </c:pt>
                <c:pt idx="23" formatCode="0">
                  <c:v>26.3</c:v>
                </c:pt>
                <c:pt idx="25" formatCode="0">
                  <c:v>46.7</c:v>
                </c:pt>
                <c:pt idx="26" formatCode="0">
                  <c:v>34.6</c:v>
                </c:pt>
                <c:pt idx="27" formatCode="0">
                  <c:v>34.9</c:v>
                </c:pt>
                <c:pt idx="28" formatCode="0">
                  <c:v>33.1</c:v>
                </c:pt>
                <c:pt idx="29" formatCode="0">
                  <c:v>26</c:v>
                </c:pt>
                <c:pt idx="31" formatCode="0">
                  <c:v>34.200000000000003</c:v>
                </c:pt>
                <c:pt idx="32" formatCode="0">
                  <c:v>34.4</c:v>
                </c:pt>
                <c:pt idx="33" formatCode="0">
                  <c:v>26.5</c:v>
                </c:pt>
                <c:pt idx="34" formatCode="0">
                  <c:v>32.799999999999997</c:v>
                </c:pt>
                <c:pt idx="35" formatCode="0">
                  <c:v>25.5</c:v>
                </c:pt>
                <c:pt idx="36" formatCode="0">
                  <c:v>46.4</c:v>
                </c:pt>
              </c:numCache>
            </c:numRef>
          </c:val>
          <c:extLst>
            <c:ext xmlns:c16="http://schemas.microsoft.com/office/drawing/2014/chart" uri="{C3380CC4-5D6E-409C-BE32-E72D297353CC}">
              <c16:uniqueId val="{00000003-99BA-4486-AA41-DBEB24156E94}"/>
            </c:ext>
          </c:extLst>
        </c:ser>
        <c:dLbls>
          <c:showLegendKey val="0"/>
          <c:showVal val="0"/>
          <c:showCatName val="0"/>
          <c:showSerName val="0"/>
          <c:showPercent val="0"/>
          <c:showBubbleSize val="0"/>
        </c:dLbls>
        <c:gapWidth val="30"/>
        <c:overlap val="100"/>
        <c:axId val="590045472"/>
        <c:axId val="1"/>
      </c:barChart>
      <c:catAx>
        <c:axId val="590045472"/>
        <c:scaling>
          <c:orientation val="maxMin"/>
        </c:scaling>
        <c:delete val="0"/>
        <c:axPos val="l"/>
        <c:numFmt formatCode="General" sourceLinked="1"/>
        <c:majorTickMark val="none"/>
        <c:minorTickMark val="none"/>
        <c:tickLblPos val="nextTo"/>
        <c:spPr>
          <a:ln w="3175">
            <a:solidFill>
              <a:srgbClr val="000000"/>
            </a:solidFill>
            <a:prstDash val="solid"/>
          </a:ln>
        </c:spPr>
        <c:txPr>
          <a:bodyPr rot="0" vert="horz"/>
          <a:lstStyle/>
          <a:p>
            <a:pPr>
              <a:defRPr sz="900" b="0" i="0" u="none" strike="noStrike" baseline="0">
                <a:solidFill>
                  <a:srgbClr val="000000"/>
                </a:solidFill>
                <a:latin typeface="Arial"/>
                <a:ea typeface="Arial"/>
                <a:cs typeface="Arial"/>
              </a:defRPr>
            </a:pPr>
            <a:endParaRPr lang="lv-LV"/>
          </a:p>
        </c:txPr>
        <c:crossAx val="1"/>
        <c:crosses val="autoZero"/>
        <c:auto val="1"/>
        <c:lblAlgn val="ctr"/>
        <c:lblOffset val="100"/>
        <c:tickLblSkip val="1"/>
        <c:tickMarkSkip val="1"/>
        <c:noMultiLvlLbl val="0"/>
      </c:catAx>
      <c:valAx>
        <c:axId val="1"/>
        <c:scaling>
          <c:orientation val="minMax"/>
          <c:max val="100"/>
        </c:scaling>
        <c:delete val="0"/>
        <c:axPos val="b"/>
        <c:title>
          <c:tx>
            <c:rich>
              <a:bodyPr/>
              <a:lstStyle/>
              <a:p>
                <a:pPr>
                  <a:defRPr sz="800" b="0" i="0" u="none" strike="noStrike" baseline="0">
                    <a:solidFill>
                      <a:srgbClr val="000000"/>
                    </a:solidFill>
                    <a:latin typeface="Arial"/>
                    <a:ea typeface="Arial"/>
                    <a:cs typeface="Arial"/>
                  </a:defRPr>
                </a:pPr>
                <a:r>
                  <a:rPr lang="lv-LV"/>
                  <a:t>%</a:t>
                </a:r>
              </a:p>
            </c:rich>
          </c:tx>
          <c:layout>
            <c:manualLayout>
              <c:xMode val="edge"/>
              <c:yMode val="edge"/>
              <c:x val="0.90107408606088824"/>
              <c:y val="0.91168712303712229"/>
            </c:manualLayout>
          </c:layout>
          <c:overlay val="0"/>
          <c:spPr>
            <a:solidFill>
              <a:srgbClr val="FFFFFF"/>
            </a:solidFill>
            <a:ln w="3175">
              <a:solidFill>
                <a:srgbClr val="000000"/>
              </a:solidFill>
              <a:prstDash val="solid"/>
            </a:ln>
            <a:effectLst>
              <a:outerShdw dist="35921" dir="2700000" algn="br">
                <a:srgbClr val="000000"/>
              </a:outerShdw>
            </a:effectLst>
          </c:spPr>
        </c:title>
        <c:numFmt formatCode="0" sourceLinked="0"/>
        <c:majorTickMark val="out"/>
        <c:minorTickMark val="none"/>
        <c:tickLblPos val="nextTo"/>
        <c:spPr>
          <a:ln w="3175">
            <a:solidFill>
              <a:srgbClr val="000000"/>
            </a:solidFill>
            <a:prstDash val="solid"/>
          </a:ln>
        </c:spPr>
        <c:txPr>
          <a:bodyPr rot="0" vert="horz"/>
          <a:lstStyle/>
          <a:p>
            <a:pPr>
              <a:defRPr sz="900" b="0" i="0" u="none" strike="noStrike" baseline="0">
                <a:solidFill>
                  <a:srgbClr val="000000"/>
                </a:solidFill>
                <a:latin typeface="Arial"/>
                <a:ea typeface="Arial"/>
                <a:cs typeface="Arial"/>
              </a:defRPr>
            </a:pPr>
            <a:endParaRPr lang="lv-LV"/>
          </a:p>
        </c:txPr>
        <c:crossAx val="590045472"/>
        <c:crosses val="max"/>
        <c:crossBetween val="between"/>
        <c:majorUnit val="20"/>
      </c:valAx>
      <c:spPr>
        <a:noFill/>
        <a:ln w="25400">
          <a:noFill/>
        </a:ln>
      </c:spPr>
    </c:plotArea>
    <c:legend>
      <c:legendPos val="t"/>
      <c:layout>
        <c:manualLayout>
          <c:xMode val="edge"/>
          <c:yMode val="edge"/>
          <c:x val="0.40158523994046091"/>
          <c:y val="7.8704674671964556E-2"/>
          <c:w val="0.51693401427206032"/>
          <c:h val="3.5681269707058427E-2"/>
        </c:manualLayout>
      </c:layout>
      <c:overlay val="0"/>
      <c:spPr>
        <a:solidFill>
          <a:srgbClr val="FFFFFF"/>
        </a:solidFill>
        <a:ln w="3175">
          <a:solidFill>
            <a:srgbClr val="969696"/>
          </a:solidFill>
          <a:prstDash val="solid"/>
        </a:ln>
      </c:spPr>
      <c:txPr>
        <a:bodyPr/>
        <a:lstStyle/>
        <a:p>
          <a:pPr>
            <a:defRPr sz="900" b="0" i="0" u="none" strike="noStrike" baseline="0">
              <a:solidFill>
                <a:srgbClr val="000000"/>
              </a:solidFill>
              <a:latin typeface="Arial" panose="020B0604020202020204" pitchFamily="34" charset="0"/>
              <a:ea typeface="Arial Narrow"/>
              <a:cs typeface="Arial" panose="020B0604020202020204" pitchFamily="34" charset="0"/>
            </a:defRPr>
          </a:pPr>
          <a:endParaRPr lang="lv-LV"/>
        </a:p>
      </c:txPr>
    </c:legend>
    <c:plotVisOnly val="1"/>
    <c:dispBlanksAs val="gap"/>
    <c:showDLblsOverMax val="0"/>
  </c:chart>
  <c:spPr>
    <a:noFill/>
    <a:ln w="6350">
      <a:noFill/>
    </a:ln>
  </c:spPr>
  <c:txPr>
    <a:bodyPr/>
    <a:lstStyle/>
    <a:p>
      <a:pPr>
        <a:defRPr sz="950" b="0" i="0" u="none" strike="noStrike" baseline="0">
          <a:solidFill>
            <a:srgbClr val="000000"/>
          </a:solidFill>
          <a:latin typeface="Arial"/>
          <a:ea typeface="Arial"/>
          <a:cs typeface="Arial"/>
        </a:defRPr>
      </a:pPr>
      <a:endParaRPr lang="lv-LV"/>
    </a:p>
  </c:txPr>
  <c:externalData r:id="rId2">
    <c:autoUpdate val="0"/>
  </c:externalData>
  <c:userShapes r:id="rId3"/>
</c:chartSpace>
</file>

<file path=ppt/charts/chart4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27829754795353689"/>
          <c:y val="9.8129010220002394E-2"/>
          <c:w val="0.69488994456207431"/>
          <c:h val="0.81556874728805262"/>
        </c:manualLayout>
      </c:layout>
      <c:barChart>
        <c:barDir val="bar"/>
        <c:grouping val="stacked"/>
        <c:varyColors val="0"/>
        <c:ser>
          <c:idx val="0"/>
          <c:order val="0"/>
          <c:tx>
            <c:strRef>
              <c:f>'Grafiki + dati'!$R$1080</c:f>
              <c:strCache>
                <c:ptCount val="1"/>
                <c:pt idx="0">
                  <c:v>Jā</c:v>
                </c:pt>
              </c:strCache>
            </c:strRef>
          </c:tx>
          <c:spPr>
            <a:solidFill>
              <a:srgbClr val="288482"/>
            </a:solidFill>
            <a:ln w="25400">
              <a:noFill/>
            </a:ln>
          </c:spPr>
          <c:invertIfNegative val="0"/>
          <c:dLbls>
            <c:spPr>
              <a:noFill/>
              <a:ln>
                <a:noFill/>
              </a:ln>
              <a:effectLst/>
            </c:spPr>
            <c:txPr>
              <a:bodyPr wrap="square" lIns="38100" tIns="19050" rIns="38100" bIns="19050" anchor="ctr">
                <a:spAutoFit/>
              </a:bodyPr>
              <a:lstStyle/>
              <a:p>
                <a:pPr>
                  <a:defRPr sz="800" b="0">
                    <a:solidFill>
                      <a:schemeClr val="bg1"/>
                    </a:solidFill>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'Grafiki + dati'!$P$1081:$Q$1135</c:f>
              <c:multiLvlStrCache>
                <c:ptCount val="55"/>
                <c:lvl>
                  <c:pt idx="0">
                    <c:v>Visi respondenti</c:v>
                  </c:pt>
                  <c:pt idx="2">
                    <c:v>Grieķija (n=7)*</c:v>
                  </c:pt>
                  <c:pt idx="3">
                    <c:v>Šveice (n=52)</c:v>
                  </c:pt>
                  <c:pt idx="4">
                    <c:v>Austrija (n=37)</c:v>
                  </c:pt>
                  <c:pt idx="5">
                    <c:v>Azerbaidžāna (n=6)*</c:v>
                  </c:pt>
                  <c:pt idx="6">
                    <c:v>Austrālija (n=27)*</c:v>
                  </c:pt>
                  <c:pt idx="7">
                    <c:v>Brazīlija (n=6)*</c:v>
                  </c:pt>
                  <c:pt idx="8">
                    <c:v>Ungārija (n=6)*</c:v>
                  </c:pt>
                  <c:pt idx="9">
                    <c:v>Izraēla (n=11)*</c:v>
                  </c:pt>
                  <c:pt idx="10">
                    <c:v>Itālija (n=73)</c:v>
                  </c:pt>
                  <c:pt idx="11">
                    <c:v>Saūda Arābija (n=8)*</c:v>
                  </c:pt>
                  <c:pt idx="12">
                    <c:v>Portugāle (n=8)*</c:v>
                  </c:pt>
                  <c:pt idx="13">
                    <c:v>Eiropa/Eiropas Savienība (neprecizēts) (n=50)</c:v>
                  </c:pt>
                  <c:pt idx="14">
                    <c:v>Čehija (n=21)*</c:v>
                  </c:pt>
                  <c:pt idx="15">
                    <c:v>Gruzija (n=13)*</c:v>
                  </c:pt>
                  <c:pt idx="16">
                    <c:v>Japāna (n=40)</c:v>
                  </c:pt>
                  <c:pt idx="17">
                    <c:v>Āzija (neprecizēts) (n=10)*</c:v>
                  </c:pt>
                  <c:pt idx="18">
                    <c:v>Āfrika (neprecizēts) (n=5)*</c:v>
                  </c:pt>
                  <c:pt idx="19">
                    <c:v>Bulgārija (n=10)*</c:v>
                  </c:pt>
                  <c:pt idx="20">
                    <c:v>Vācija (n=365)</c:v>
                  </c:pt>
                  <c:pt idx="21">
                    <c:v>Uzbekistāna (n=17)*</c:v>
                  </c:pt>
                  <c:pt idx="22">
                    <c:v>Nīderlande (n=94)</c:v>
                  </c:pt>
                  <c:pt idx="23">
                    <c:v>Rumānija (n=12)*</c:v>
                  </c:pt>
                  <c:pt idx="24">
                    <c:v>Apvienotā Karaliste (n=192)</c:v>
                  </c:pt>
                  <c:pt idx="25">
                    <c:v>Ukraina (n=26)*</c:v>
                  </c:pt>
                  <c:pt idx="26">
                    <c:v>Amerikas Savienotās Valstis (n=184)</c:v>
                  </c:pt>
                  <c:pt idx="27">
                    <c:v>Kipra (n=7)*</c:v>
                  </c:pt>
                  <c:pt idx="28">
                    <c:v>Slovākija (n=7)*</c:v>
                  </c:pt>
                  <c:pt idx="29">
                    <c:v>Lietuva (n=156)</c:v>
                  </c:pt>
                  <c:pt idx="30">
                    <c:v>Dienvidkoreja (n=9)*</c:v>
                  </c:pt>
                  <c:pt idx="31">
                    <c:v>Norvēģija (n=150)</c:v>
                  </c:pt>
                  <c:pt idx="32">
                    <c:v>Beļģija (n=47)</c:v>
                  </c:pt>
                  <c:pt idx="33">
                    <c:v>Polija (n=96)</c:v>
                  </c:pt>
                  <c:pt idx="34">
                    <c:v>Zviedrija (n=237)</c:v>
                  </c:pt>
                  <c:pt idx="35">
                    <c:v>Somija (n=137)</c:v>
                  </c:pt>
                  <c:pt idx="36">
                    <c:v>Kanāda (n=39)</c:v>
                  </c:pt>
                  <c:pt idx="37">
                    <c:v>Skandināvija/Ziemeļvalstis (neprecizēts) (n=41)</c:v>
                  </c:pt>
                  <c:pt idx="38">
                    <c:v>Ķīna (n=30)*</c:v>
                  </c:pt>
                  <c:pt idx="39">
                    <c:v>Īrija (n=17)*</c:v>
                  </c:pt>
                  <c:pt idx="40">
                    <c:v>Apvienotie Arābu Emirāti (n=44)</c:v>
                  </c:pt>
                  <c:pt idx="41">
                    <c:v>Spānija (n=96)</c:v>
                  </c:pt>
                  <c:pt idx="42">
                    <c:v>Igaunija (n=168)</c:v>
                  </c:pt>
                  <c:pt idx="43">
                    <c:v>Francija (n=130)</c:v>
                  </c:pt>
                  <c:pt idx="44">
                    <c:v>Taivāna (n=6)*</c:v>
                  </c:pt>
                  <c:pt idx="45">
                    <c:v>Kazahstāna (n=27)*</c:v>
                  </c:pt>
                  <c:pt idx="46">
                    <c:v>Turcija (n=15)*</c:v>
                  </c:pt>
                  <c:pt idx="47">
                    <c:v>Dānija (n=110)</c:v>
                  </c:pt>
                  <c:pt idx="48">
                    <c:v>Indija (n=18)*</c:v>
                  </c:pt>
                  <c:pt idx="49">
                    <c:v>Armēnija (n=9)*</c:v>
                  </c:pt>
                  <c:pt idx="50">
                    <c:v>Dienvidāfrikas Republika/Dienvidāfrika (n=7)*</c:v>
                  </c:pt>
                  <c:pt idx="51">
                    <c:v>Islande (n=15)*</c:v>
                  </c:pt>
                  <c:pt idx="52">
                    <c:v>Monako (n=5)*</c:v>
                  </c:pt>
                  <c:pt idx="53">
                    <c:v>Krievijas Federācija (Krievija) (n=11)*</c:v>
                  </c:pt>
                  <c:pt idx="54">
                    <c:v>Cita sarakstā neminēta valsts (n=101)</c:v>
                  </c:pt>
                </c:lvl>
                <c:lvl>
                  <c:pt idx="1">
                    <c:v> </c:v>
                  </c:pt>
                  <c:pt idx="2">
                    <c:v>Uzņēmumam būtiskākie eksporta tirgi</c:v>
                  </c:pt>
                </c:lvl>
              </c:multiLvlStrCache>
            </c:multiLvlStrRef>
          </c:cat>
          <c:val>
            <c:numRef>
              <c:f>'Grafiki + dati'!$R$1081:$R$1135</c:f>
              <c:numCache>
                <c:formatCode>General</c:formatCode>
                <c:ptCount val="55"/>
                <c:pt idx="0" formatCode="0">
                  <c:v>54.5</c:v>
                </c:pt>
                <c:pt idx="2" formatCode="0">
                  <c:v>71.400000000000006</c:v>
                </c:pt>
                <c:pt idx="3" formatCode="0">
                  <c:v>71.2</c:v>
                </c:pt>
                <c:pt idx="4" formatCode="0">
                  <c:v>70.3</c:v>
                </c:pt>
                <c:pt idx="5" formatCode="0">
                  <c:v>66.7</c:v>
                </c:pt>
                <c:pt idx="6" formatCode="0">
                  <c:v>66.7</c:v>
                </c:pt>
                <c:pt idx="7" formatCode="0">
                  <c:v>66.7</c:v>
                </c:pt>
                <c:pt idx="8" formatCode="0">
                  <c:v>66.7</c:v>
                </c:pt>
                <c:pt idx="9" formatCode="0">
                  <c:v>63.6</c:v>
                </c:pt>
                <c:pt idx="10" formatCode="0">
                  <c:v>63</c:v>
                </c:pt>
                <c:pt idx="11" formatCode="0">
                  <c:v>62.5</c:v>
                </c:pt>
                <c:pt idx="12" formatCode="0">
                  <c:v>62.5</c:v>
                </c:pt>
                <c:pt idx="13" formatCode="0">
                  <c:v>62</c:v>
                </c:pt>
                <c:pt idx="14" formatCode="0">
                  <c:v>61.9</c:v>
                </c:pt>
                <c:pt idx="15" formatCode="0">
                  <c:v>61.5</c:v>
                </c:pt>
                <c:pt idx="16" formatCode="0">
                  <c:v>60</c:v>
                </c:pt>
                <c:pt idx="17" formatCode="0">
                  <c:v>60</c:v>
                </c:pt>
                <c:pt idx="18" formatCode="0">
                  <c:v>60</c:v>
                </c:pt>
                <c:pt idx="19" formatCode="0">
                  <c:v>60</c:v>
                </c:pt>
                <c:pt idx="20" formatCode="0">
                  <c:v>58.9</c:v>
                </c:pt>
                <c:pt idx="21" formatCode="0">
                  <c:v>58.8</c:v>
                </c:pt>
                <c:pt idx="22" formatCode="0">
                  <c:v>58.5</c:v>
                </c:pt>
                <c:pt idx="23" formatCode="0">
                  <c:v>58.3</c:v>
                </c:pt>
                <c:pt idx="24" formatCode="0">
                  <c:v>57.8</c:v>
                </c:pt>
                <c:pt idx="25" formatCode="0">
                  <c:v>57.7</c:v>
                </c:pt>
                <c:pt idx="26" formatCode="0">
                  <c:v>57.6</c:v>
                </c:pt>
                <c:pt idx="27" formatCode="0">
                  <c:v>57.1</c:v>
                </c:pt>
                <c:pt idx="28" formatCode="0">
                  <c:v>57.1</c:v>
                </c:pt>
                <c:pt idx="29" formatCode="0">
                  <c:v>55.8</c:v>
                </c:pt>
                <c:pt idx="30" formatCode="0">
                  <c:v>55.6</c:v>
                </c:pt>
                <c:pt idx="31" formatCode="0">
                  <c:v>55.3</c:v>
                </c:pt>
                <c:pt idx="32" formatCode="0">
                  <c:v>55.3</c:v>
                </c:pt>
                <c:pt idx="33" formatCode="0">
                  <c:v>55.2</c:v>
                </c:pt>
                <c:pt idx="34" formatCode="0">
                  <c:v>54.9</c:v>
                </c:pt>
                <c:pt idx="35" formatCode="0">
                  <c:v>54.7</c:v>
                </c:pt>
                <c:pt idx="36" formatCode="0">
                  <c:v>53.8</c:v>
                </c:pt>
                <c:pt idx="37" formatCode="0">
                  <c:v>53.7</c:v>
                </c:pt>
                <c:pt idx="38" formatCode="0">
                  <c:v>53.3</c:v>
                </c:pt>
                <c:pt idx="39" formatCode="0">
                  <c:v>52.9</c:v>
                </c:pt>
                <c:pt idx="40" formatCode="0">
                  <c:v>52.3</c:v>
                </c:pt>
                <c:pt idx="41" formatCode="0">
                  <c:v>52.1</c:v>
                </c:pt>
                <c:pt idx="42" formatCode="0">
                  <c:v>50</c:v>
                </c:pt>
                <c:pt idx="43" formatCode="0">
                  <c:v>50</c:v>
                </c:pt>
                <c:pt idx="44" formatCode="0">
                  <c:v>50</c:v>
                </c:pt>
                <c:pt idx="45" formatCode="0">
                  <c:v>48.1</c:v>
                </c:pt>
                <c:pt idx="46" formatCode="0">
                  <c:v>46.7</c:v>
                </c:pt>
                <c:pt idx="47" formatCode="0">
                  <c:v>46.4</c:v>
                </c:pt>
                <c:pt idx="48" formatCode="0">
                  <c:v>44.4</c:v>
                </c:pt>
                <c:pt idx="49" formatCode="0">
                  <c:v>44.4</c:v>
                </c:pt>
                <c:pt idx="50" formatCode="0">
                  <c:v>42.9</c:v>
                </c:pt>
                <c:pt idx="51" formatCode="0">
                  <c:v>40</c:v>
                </c:pt>
                <c:pt idx="52" formatCode="0">
                  <c:v>40</c:v>
                </c:pt>
                <c:pt idx="53" formatCode="0">
                  <c:v>18.2</c:v>
                </c:pt>
                <c:pt idx="54" formatCode="0">
                  <c:v>62.4</c:v>
                </c:pt>
              </c:numCache>
            </c:numRef>
          </c:val>
          <c:extLst>
            <c:ext xmlns:c16="http://schemas.microsoft.com/office/drawing/2014/chart" uri="{C3380CC4-5D6E-409C-BE32-E72D297353CC}">
              <c16:uniqueId val="{00000000-024A-4669-8371-AF44528E991A}"/>
            </c:ext>
          </c:extLst>
        </c:ser>
        <c:ser>
          <c:idx val="4"/>
          <c:order val="1"/>
          <c:tx>
            <c:strRef>
              <c:f>'Grafiki + dati'!$T$1080</c:f>
              <c:strCache>
                <c:ptCount val="1"/>
                <c:pt idx="0">
                  <c:v>Grūti pateikt</c:v>
                </c:pt>
              </c:strCache>
            </c:strRef>
          </c:tx>
          <c:spPr>
            <a:solidFill>
              <a:sysClr val="window" lastClr="FFFFFF">
                <a:lumMod val="75000"/>
              </a:sysClr>
            </a:solidFill>
          </c:spPr>
          <c:invertIfNegative val="0"/>
          <c:dLbls>
            <c:spPr>
              <a:noFill/>
              <a:ln>
                <a:noFill/>
              </a:ln>
              <a:effectLst/>
            </c:spPr>
            <c:txPr>
              <a:bodyPr wrap="square" lIns="38100" tIns="19050" rIns="38100" bIns="19050" anchor="ctr">
                <a:spAutoFit/>
              </a:bodyPr>
              <a:lstStyle/>
              <a:p>
                <a:pPr>
                  <a:defRPr sz="800"/>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'Grafiki + dati'!$P$1081:$Q$1135</c:f>
              <c:multiLvlStrCache>
                <c:ptCount val="55"/>
                <c:lvl>
                  <c:pt idx="0">
                    <c:v>Visi respondenti</c:v>
                  </c:pt>
                  <c:pt idx="2">
                    <c:v>Grieķija (n=7)*</c:v>
                  </c:pt>
                  <c:pt idx="3">
                    <c:v>Šveice (n=52)</c:v>
                  </c:pt>
                  <c:pt idx="4">
                    <c:v>Austrija (n=37)</c:v>
                  </c:pt>
                  <c:pt idx="5">
                    <c:v>Azerbaidžāna (n=6)*</c:v>
                  </c:pt>
                  <c:pt idx="6">
                    <c:v>Austrālija (n=27)*</c:v>
                  </c:pt>
                  <c:pt idx="7">
                    <c:v>Brazīlija (n=6)*</c:v>
                  </c:pt>
                  <c:pt idx="8">
                    <c:v>Ungārija (n=6)*</c:v>
                  </c:pt>
                  <c:pt idx="9">
                    <c:v>Izraēla (n=11)*</c:v>
                  </c:pt>
                  <c:pt idx="10">
                    <c:v>Itālija (n=73)</c:v>
                  </c:pt>
                  <c:pt idx="11">
                    <c:v>Saūda Arābija (n=8)*</c:v>
                  </c:pt>
                  <c:pt idx="12">
                    <c:v>Portugāle (n=8)*</c:v>
                  </c:pt>
                  <c:pt idx="13">
                    <c:v>Eiropa/Eiropas Savienība (neprecizēts) (n=50)</c:v>
                  </c:pt>
                  <c:pt idx="14">
                    <c:v>Čehija (n=21)*</c:v>
                  </c:pt>
                  <c:pt idx="15">
                    <c:v>Gruzija (n=13)*</c:v>
                  </c:pt>
                  <c:pt idx="16">
                    <c:v>Japāna (n=40)</c:v>
                  </c:pt>
                  <c:pt idx="17">
                    <c:v>Āzija (neprecizēts) (n=10)*</c:v>
                  </c:pt>
                  <c:pt idx="18">
                    <c:v>Āfrika (neprecizēts) (n=5)*</c:v>
                  </c:pt>
                  <c:pt idx="19">
                    <c:v>Bulgārija (n=10)*</c:v>
                  </c:pt>
                  <c:pt idx="20">
                    <c:v>Vācija (n=365)</c:v>
                  </c:pt>
                  <c:pt idx="21">
                    <c:v>Uzbekistāna (n=17)*</c:v>
                  </c:pt>
                  <c:pt idx="22">
                    <c:v>Nīderlande (n=94)</c:v>
                  </c:pt>
                  <c:pt idx="23">
                    <c:v>Rumānija (n=12)*</c:v>
                  </c:pt>
                  <c:pt idx="24">
                    <c:v>Apvienotā Karaliste (n=192)</c:v>
                  </c:pt>
                  <c:pt idx="25">
                    <c:v>Ukraina (n=26)*</c:v>
                  </c:pt>
                  <c:pt idx="26">
                    <c:v>Amerikas Savienotās Valstis (n=184)</c:v>
                  </c:pt>
                  <c:pt idx="27">
                    <c:v>Kipra (n=7)*</c:v>
                  </c:pt>
                  <c:pt idx="28">
                    <c:v>Slovākija (n=7)*</c:v>
                  </c:pt>
                  <c:pt idx="29">
                    <c:v>Lietuva (n=156)</c:v>
                  </c:pt>
                  <c:pt idx="30">
                    <c:v>Dienvidkoreja (n=9)*</c:v>
                  </c:pt>
                  <c:pt idx="31">
                    <c:v>Norvēģija (n=150)</c:v>
                  </c:pt>
                  <c:pt idx="32">
                    <c:v>Beļģija (n=47)</c:v>
                  </c:pt>
                  <c:pt idx="33">
                    <c:v>Polija (n=96)</c:v>
                  </c:pt>
                  <c:pt idx="34">
                    <c:v>Zviedrija (n=237)</c:v>
                  </c:pt>
                  <c:pt idx="35">
                    <c:v>Somija (n=137)</c:v>
                  </c:pt>
                  <c:pt idx="36">
                    <c:v>Kanāda (n=39)</c:v>
                  </c:pt>
                  <c:pt idx="37">
                    <c:v>Skandināvija/Ziemeļvalstis (neprecizēts) (n=41)</c:v>
                  </c:pt>
                  <c:pt idx="38">
                    <c:v>Ķīna (n=30)*</c:v>
                  </c:pt>
                  <c:pt idx="39">
                    <c:v>Īrija (n=17)*</c:v>
                  </c:pt>
                  <c:pt idx="40">
                    <c:v>Apvienotie Arābu Emirāti (n=44)</c:v>
                  </c:pt>
                  <c:pt idx="41">
                    <c:v>Spānija (n=96)</c:v>
                  </c:pt>
                  <c:pt idx="42">
                    <c:v>Igaunija (n=168)</c:v>
                  </c:pt>
                  <c:pt idx="43">
                    <c:v>Francija (n=130)</c:v>
                  </c:pt>
                  <c:pt idx="44">
                    <c:v>Taivāna (n=6)*</c:v>
                  </c:pt>
                  <c:pt idx="45">
                    <c:v>Kazahstāna (n=27)*</c:v>
                  </c:pt>
                  <c:pt idx="46">
                    <c:v>Turcija (n=15)*</c:v>
                  </c:pt>
                  <c:pt idx="47">
                    <c:v>Dānija (n=110)</c:v>
                  </c:pt>
                  <c:pt idx="48">
                    <c:v>Indija (n=18)*</c:v>
                  </c:pt>
                  <c:pt idx="49">
                    <c:v>Armēnija (n=9)*</c:v>
                  </c:pt>
                  <c:pt idx="50">
                    <c:v>Dienvidāfrikas Republika/Dienvidāfrika (n=7)*</c:v>
                  </c:pt>
                  <c:pt idx="51">
                    <c:v>Islande (n=15)*</c:v>
                  </c:pt>
                  <c:pt idx="52">
                    <c:v>Monako (n=5)*</c:v>
                  </c:pt>
                  <c:pt idx="53">
                    <c:v>Krievijas Federācija (Krievija) (n=11)*</c:v>
                  </c:pt>
                  <c:pt idx="54">
                    <c:v>Cita sarakstā neminēta valsts (n=101)</c:v>
                  </c:pt>
                </c:lvl>
                <c:lvl>
                  <c:pt idx="1">
                    <c:v> </c:v>
                  </c:pt>
                  <c:pt idx="2">
                    <c:v>Uzņēmumam būtiskākie eksporta tirgi</c:v>
                  </c:pt>
                </c:lvl>
              </c:multiLvlStrCache>
            </c:multiLvlStrRef>
          </c:cat>
          <c:val>
            <c:numRef>
              <c:f>'Grafiki + dati'!$T$1081:$T$1135</c:f>
              <c:numCache>
                <c:formatCode>General</c:formatCode>
                <c:ptCount val="55"/>
                <c:pt idx="0" formatCode="0">
                  <c:v>12.1</c:v>
                </c:pt>
                <c:pt idx="3" formatCode="0">
                  <c:v>7.7</c:v>
                </c:pt>
                <c:pt idx="4" formatCode="0">
                  <c:v>13.5</c:v>
                </c:pt>
                <c:pt idx="6" formatCode="0">
                  <c:v>7.4</c:v>
                </c:pt>
                <c:pt idx="7" formatCode="0">
                  <c:v>16.7</c:v>
                </c:pt>
                <c:pt idx="8" formatCode="0">
                  <c:v>33.299999999999997</c:v>
                </c:pt>
                <c:pt idx="9" formatCode="0">
                  <c:v>9.1</c:v>
                </c:pt>
                <c:pt idx="10" formatCode="0">
                  <c:v>15.1</c:v>
                </c:pt>
                <c:pt idx="11" formatCode="0">
                  <c:v>25</c:v>
                </c:pt>
                <c:pt idx="13" formatCode="0">
                  <c:v>8</c:v>
                </c:pt>
                <c:pt idx="14" formatCode="0">
                  <c:v>9.5</c:v>
                </c:pt>
                <c:pt idx="16" formatCode="0">
                  <c:v>10</c:v>
                </c:pt>
                <c:pt idx="19" formatCode="0">
                  <c:v>10</c:v>
                </c:pt>
                <c:pt idx="20" formatCode="0">
                  <c:v>12.9</c:v>
                </c:pt>
                <c:pt idx="21" formatCode="0">
                  <c:v>11.8</c:v>
                </c:pt>
                <c:pt idx="22" formatCode="0">
                  <c:v>12.8</c:v>
                </c:pt>
                <c:pt idx="23" formatCode="0">
                  <c:v>16.7</c:v>
                </c:pt>
                <c:pt idx="24" formatCode="0">
                  <c:v>11.5</c:v>
                </c:pt>
                <c:pt idx="25" formatCode="0">
                  <c:v>19.2</c:v>
                </c:pt>
                <c:pt idx="26" formatCode="0">
                  <c:v>11.4</c:v>
                </c:pt>
                <c:pt idx="29" formatCode="0">
                  <c:v>13.5</c:v>
                </c:pt>
                <c:pt idx="31" formatCode="0">
                  <c:v>8.6999999999999993</c:v>
                </c:pt>
                <c:pt idx="32" formatCode="0">
                  <c:v>12.8</c:v>
                </c:pt>
                <c:pt idx="33" formatCode="0">
                  <c:v>18.8</c:v>
                </c:pt>
                <c:pt idx="34" formatCode="0">
                  <c:v>10.5</c:v>
                </c:pt>
                <c:pt idx="35" formatCode="0">
                  <c:v>12.4</c:v>
                </c:pt>
                <c:pt idx="36" formatCode="0">
                  <c:v>10.3</c:v>
                </c:pt>
                <c:pt idx="37" formatCode="0">
                  <c:v>14.6</c:v>
                </c:pt>
                <c:pt idx="38" formatCode="0">
                  <c:v>6.7</c:v>
                </c:pt>
                <c:pt idx="39" formatCode="0">
                  <c:v>11.8</c:v>
                </c:pt>
                <c:pt idx="40" formatCode="0">
                  <c:v>11.4</c:v>
                </c:pt>
                <c:pt idx="41" formatCode="0">
                  <c:v>12.5</c:v>
                </c:pt>
                <c:pt idx="42" formatCode="0">
                  <c:v>14.3</c:v>
                </c:pt>
                <c:pt idx="43" formatCode="0">
                  <c:v>18.5</c:v>
                </c:pt>
                <c:pt idx="45" formatCode="0">
                  <c:v>14.8</c:v>
                </c:pt>
                <c:pt idx="46" formatCode="0">
                  <c:v>13.3</c:v>
                </c:pt>
                <c:pt idx="47" formatCode="0">
                  <c:v>14.5</c:v>
                </c:pt>
                <c:pt idx="48" formatCode="0">
                  <c:v>5.6</c:v>
                </c:pt>
                <c:pt idx="49" formatCode="0">
                  <c:v>11.1</c:v>
                </c:pt>
                <c:pt idx="51" formatCode="0">
                  <c:v>20</c:v>
                </c:pt>
                <c:pt idx="53" formatCode="0">
                  <c:v>27.3</c:v>
                </c:pt>
                <c:pt idx="54" formatCode="0">
                  <c:v>10.9</c:v>
                </c:pt>
              </c:numCache>
            </c:numRef>
          </c:val>
          <c:extLst>
            <c:ext xmlns:c16="http://schemas.microsoft.com/office/drawing/2014/chart" uri="{C3380CC4-5D6E-409C-BE32-E72D297353CC}">
              <c16:uniqueId val="{00000001-024A-4669-8371-AF44528E991A}"/>
            </c:ext>
          </c:extLst>
        </c:ser>
        <c:ser>
          <c:idx val="3"/>
          <c:order val="2"/>
          <c:tx>
            <c:strRef>
              <c:f>'Grafiki + dati'!$S$1080</c:f>
              <c:strCache>
                <c:ptCount val="1"/>
                <c:pt idx="0">
                  <c:v>Nē</c:v>
                </c:pt>
              </c:strCache>
            </c:strRef>
          </c:tx>
          <c:spPr>
            <a:solidFill>
              <a:srgbClr val="8D1515"/>
            </a:solidFill>
            <a:ln w="25400">
              <a:noFill/>
            </a:ln>
          </c:spPr>
          <c:invertIfNegative val="0"/>
          <c:dLbls>
            <c:dLbl>
              <c:idx val="43"/>
              <c:layout>
                <c:manualLayout>
                  <c:x val="8.938547486033465E-3"/>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9704-4444-B834-AC5821E37FBA}"/>
                </c:ext>
              </c:extLst>
            </c:dLbl>
            <c:spPr>
              <a:noFill/>
              <a:ln>
                <a:noFill/>
              </a:ln>
              <a:effectLst/>
            </c:spPr>
            <c:txPr>
              <a:bodyPr wrap="square" lIns="38100" tIns="19050" rIns="38100" bIns="19050" anchor="ctr">
                <a:spAutoFit/>
              </a:bodyPr>
              <a:lstStyle/>
              <a:p>
                <a:pPr>
                  <a:defRPr sz="800">
                    <a:solidFill>
                      <a:schemeClr val="bg1"/>
                    </a:solidFill>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'Grafiki + dati'!$P$1081:$Q$1135</c:f>
              <c:multiLvlStrCache>
                <c:ptCount val="55"/>
                <c:lvl>
                  <c:pt idx="0">
                    <c:v>Visi respondenti</c:v>
                  </c:pt>
                  <c:pt idx="2">
                    <c:v>Grieķija (n=7)*</c:v>
                  </c:pt>
                  <c:pt idx="3">
                    <c:v>Šveice (n=52)</c:v>
                  </c:pt>
                  <c:pt idx="4">
                    <c:v>Austrija (n=37)</c:v>
                  </c:pt>
                  <c:pt idx="5">
                    <c:v>Azerbaidžāna (n=6)*</c:v>
                  </c:pt>
                  <c:pt idx="6">
                    <c:v>Austrālija (n=27)*</c:v>
                  </c:pt>
                  <c:pt idx="7">
                    <c:v>Brazīlija (n=6)*</c:v>
                  </c:pt>
                  <c:pt idx="8">
                    <c:v>Ungārija (n=6)*</c:v>
                  </c:pt>
                  <c:pt idx="9">
                    <c:v>Izraēla (n=11)*</c:v>
                  </c:pt>
                  <c:pt idx="10">
                    <c:v>Itālija (n=73)</c:v>
                  </c:pt>
                  <c:pt idx="11">
                    <c:v>Saūda Arābija (n=8)*</c:v>
                  </c:pt>
                  <c:pt idx="12">
                    <c:v>Portugāle (n=8)*</c:v>
                  </c:pt>
                  <c:pt idx="13">
                    <c:v>Eiropa/Eiropas Savienība (neprecizēts) (n=50)</c:v>
                  </c:pt>
                  <c:pt idx="14">
                    <c:v>Čehija (n=21)*</c:v>
                  </c:pt>
                  <c:pt idx="15">
                    <c:v>Gruzija (n=13)*</c:v>
                  </c:pt>
                  <c:pt idx="16">
                    <c:v>Japāna (n=40)</c:v>
                  </c:pt>
                  <c:pt idx="17">
                    <c:v>Āzija (neprecizēts) (n=10)*</c:v>
                  </c:pt>
                  <c:pt idx="18">
                    <c:v>Āfrika (neprecizēts) (n=5)*</c:v>
                  </c:pt>
                  <c:pt idx="19">
                    <c:v>Bulgārija (n=10)*</c:v>
                  </c:pt>
                  <c:pt idx="20">
                    <c:v>Vācija (n=365)</c:v>
                  </c:pt>
                  <c:pt idx="21">
                    <c:v>Uzbekistāna (n=17)*</c:v>
                  </c:pt>
                  <c:pt idx="22">
                    <c:v>Nīderlande (n=94)</c:v>
                  </c:pt>
                  <c:pt idx="23">
                    <c:v>Rumānija (n=12)*</c:v>
                  </c:pt>
                  <c:pt idx="24">
                    <c:v>Apvienotā Karaliste (n=192)</c:v>
                  </c:pt>
                  <c:pt idx="25">
                    <c:v>Ukraina (n=26)*</c:v>
                  </c:pt>
                  <c:pt idx="26">
                    <c:v>Amerikas Savienotās Valstis (n=184)</c:v>
                  </c:pt>
                  <c:pt idx="27">
                    <c:v>Kipra (n=7)*</c:v>
                  </c:pt>
                  <c:pt idx="28">
                    <c:v>Slovākija (n=7)*</c:v>
                  </c:pt>
                  <c:pt idx="29">
                    <c:v>Lietuva (n=156)</c:v>
                  </c:pt>
                  <c:pt idx="30">
                    <c:v>Dienvidkoreja (n=9)*</c:v>
                  </c:pt>
                  <c:pt idx="31">
                    <c:v>Norvēģija (n=150)</c:v>
                  </c:pt>
                  <c:pt idx="32">
                    <c:v>Beļģija (n=47)</c:v>
                  </c:pt>
                  <c:pt idx="33">
                    <c:v>Polija (n=96)</c:v>
                  </c:pt>
                  <c:pt idx="34">
                    <c:v>Zviedrija (n=237)</c:v>
                  </c:pt>
                  <c:pt idx="35">
                    <c:v>Somija (n=137)</c:v>
                  </c:pt>
                  <c:pt idx="36">
                    <c:v>Kanāda (n=39)</c:v>
                  </c:pt>
                  <c:pt idx="37">
                    <c:v>Skandināvija/Ziemeļvalstis (neprecizēts) (n=41)</c:v>
                  </c:pt>
                  <c:pt idx="38">
                    <c:v>Ķīna (n=30)*</c:v>
                  </c:pt>
                  <c:pt idx="39">
                    <c:v>Īrija (n=17)*</c:v>
                  </c:pt>
                  <c:pt idx="40">
                    <c:v>Apvienotie Arābu Emirāti (n=44)</c:v>
                  </c:pt>
                  <c:pt idx="41">
                    <c:v>Spānija (n=96)</c:v>
                  </c:pt>
                  <c:pt idx="42">
                    <c:v>Igaunija (n=168)</c:v>
                  </c:pt>
                  <c:pt idx="43">
                    <c:v>Francija (n=130)</c:v>
                  </c:pt>
                  <c:pt idx="44">
                    <c:v>Taivāna (n=6)*</c:v>
                  </c:pt>
                  <c:pt idx="45">
                    <c:v>Kazahstāna (n=27)*</c:v>
                  </c:pt>
                  <c:pt idx="46">
                    <c:v>Turcija (n=15)*</c:v>
                  </c:pt>
                  <c:pt idx="47">
                    <c:v>Dānija (n=110)</c:v>
                  </c:pt>
                  <c:pt idx="48">
                    <c:v>Indija (n=18)*</c:v>
                  </c:pt>
                  <c:pt idx="49">
                    <c:v>Armēnija (n=9)*</c:v>
                  </c:pt>
                  <c:pt idx="50">
                    <c:v>Dienvidāfrikas Republika/Dienvidāfrika (n=7)*</c:v>
                  </c:pt>
                  <c:pt idx="51">
                    <c:v>Islande (n=15)*</c:v>
                  </c:pt>
                  <c:pt idx="52">
                    <c:v>Monako (n=5)*</c:v>
                  </c:pt>
                  <c:pt idx="53">
                    <c:v>Krievijas Federācija (Krievija) (n=11)*</c:v>
                  </c:pt>
                  <c:pt idx="54">
                    <c:v>Cita sarakstā neminēta valsts (n=101)</c:v>
                  </c:pt>
                </c:lvl>
                <c:lvl>
                  <c:pt idx="1">
                    <c:v> </c:v>
                  </c:pt>
                  <c:pt idx="2">
                    <c:v>Uzņēmumam būtiskākie eksporta tirgi</c:v>
                  </c:pt>
                </c:lvl>
              </c:multiLvlStrCache>
            </c:multiLvlStrRef>
          </c:cat>
          <c:val>
            <c:numRef>
              <c:f>'Grafiki + dati'!$S$1081:$S$1135</c:f>
              <c:numCache>
                <c:formatCode>General</c:formatCode>
                <c:ptCount val="55"/>
                <c:pt idx="0" formatCode="0">
                  <c:v>33.5</c:v>
                </c:pt>
                <c:pt idx="2" formatCode="0">
                  <c:v>28.6</c:v>
                </c:pt>
                <c:pt idx="3" formatCode="0">
                  <c:v>21.2</c:v>
                </c:pt>
                <c:pt idx="4" formatCode="0">
                  <c:v>16.2</c:v>
                </c:pt>
                <c:pt idx="5" formatCode="0">
                  <c:v>33.299999999999997</c:v>
                </c:pt>
                <c:pt idx="6" formatCode="0">
                  <c:v>25.9</c:v>
                </c:pt>
                <c:pt idx="7" formatCode="0">
                  <c:v>16.7</c:v>
                </c:pt>
                <c:pt idx="9" formatCode="0">
                  <c:v>27.3</c:v>
                </c:pt>
                <c:pt idx="10" formatCode="0">
                  <c:v>21.9</c:v>
                </c:pt>
                <c:pt idx="11" formatCode="0">
                  <c:v>12.5</c:v>
                </c:pt>
                <c:pt idx="12" formatCode="0">
                  <c:v>37.5</c:v>
                </c:pt>
                <c:pt idx="13" formatCode="0">
                  <c:v>30</c:v>
                </c:pt>
                <c:pt idx="14" formatCode="0">
                  <c:v>28.6</c:v>
                </c:pt>
                <c:pt idx="15" formatCode="0">
                  <c:v>38.5</c:v>
                </c:pt>
                <c:pt idx="16" formatCode="0">
                  <c:v>30</c:v>
                </c:pt>
                <c:pt idx="17" formatCode="0">
                  <c:v>40</c:v>
                </c:pt>
                <c:pt idx="18" formatCode="0">
                  <c:v>40</c:v>
                </c:pt>
                <c:pt idx="19" formatCode="0">
                  <c:v>30</c:v>
                </c:pt>
                <c:pt idx="20" formatCode="0">
                  <c:v>28.2</c:v>
                </c:pt>
                <c:pt idx="21" formatCode="0">
                  <c:v>29.4</c:v>
                </c:pt>
                <c:pt idx="22" formatCode="0">
                  <c:v>28.7</c:v>
                </c:pt>
                <c:pt idx="23" formatCode="0">
                  <c:v>25</c:v>
                </c:pt>
                <c:pt idx="24" formatCode="0">
                  <c:v>30.7</c:v>
                </c:pt>
                <c:pt idx="25" formatCode="0">
                  <c:v>23.1</c:v>
                </c:pt>
                <c:pt idx="26" formatCode="0">
                  <c:v>31</c:v>
                </c:pt>
                <c:pt idx="27" formatCode="0">
                  <c:v>42.9</c:v>
                </c:pt>
                <c:pt idx="28" formatCode="0">
                  <c:v>42.9</c:v>
                </c:pt>
                <c:pt idx="29" formatCode="0">
                  <c:v>30.8</c:v>
                </c:pt>
                <c:pt idx="30" formatCode="0">
                  <c:v>44.4</c:v>
                </c:pt>
                <c:pt idx="31" formatCode="0">
                  <c:v>36</c:v>
                </c:pt>
                <c:pt idx="32" formatCode="0">
                  <c:v>31.9</c:v>
                </c:pt>
                <c:pt idx="33" formatCode="0">
                  <c:v>26</c:v>
                </c:pt>
                <c:pt idx="34" formatCode="0">
                  <c:v>34.6</c:v>
                </c:pt>
                <c:pt idx="35" formatCode="0">
                  <c:v>32.799999999999997</c:v>
                </c:pt>
                <c:pt idx="36" formatCode="0">
                  <c:v>35.9</c:v>
                </c:pt>
                <c:pt idx="37" formatCode="0">
                  <c:v>31.7</c:v>
                </c:pt>
                <c:pt idx="38" formatCode="0">
                  <c:v>40</c:v>
                </c:pt>
                <c:pt idx="39" formatCode="0">
                  <c:v>35.299999999999997</c:v>
                </c:pt>
                <c:pt idx="40" formatCode="0">
                  <c:v>36.4</c:v>
                </c:pt>
                <c:pt idx="41" formatCode="0">
                  <c:v>35.4</c:v>
                </c:pt>
                <c:pt idx="42" formatCode="0">
                  <c:v>35.700000000000003</c:v>
                </c:pt>
                <c:pt idx="43" formatCode="0">
                  <c:v>31.5</c:v>
                </c:pt>
                <c:pt idx="44" formatCode="0">
                  <c:v>50</c:v>
                </c:pt>
                <c:pt idx="45" formatCode="0">
                  <c:v>37</c:v>
                </c:pt>
                <c:pt idx="46" formatCode="0">
                  <c:v>40</c:v>
                </c:pt>
                <c:pt idx="47" formatCode="0">
                  <c:v>39.1</c:v>
                </c:pt>
                <c:pt idx="48" formatCode="0">
                  <c:v>50</c:v>
                </c:pt>
                <c:pt idx="49" formatCode="0">
                  <c:v>44.4</c:v>
                </c:pt>
                <c:pt idx="50" formatCode="0">
                  <c:v>57.1</c:v>
                </c:pt>
                <c:pt idx="51" formatCode="0">
                  <c:v>40</c:v>
                </c:pt>
                <c:pt idx="52" formatCode="0">
                  <c:v>60</c:v>
                </c:pt>
                <c:pt idx="53" formatCode="0">
                  <c:v>54.5</c:v>
                </c:pt>
                <c:pt idx="54" formatCode="0">
                  <c:v>26.7</c:v>
                </c:pt>
              </c:numCache>
            </c:numRef>
          </c:val>
          <c:extLst>
            <c:ext xmlns:c16="http://schemas.microsoft.com/office/drawing/2014/chart" uri="{C3380CC4-5D6E-409C-BE32-E72D297353CC}">
              <c16:uniqueId val="{00000003-024A-4669-8371-AF44528E991A}"/>
            </c:ext>
          </c:extLst>
        </c:ser>
        <c:dLbls>
          <c:showLegendKey val="0"/>
          <c:showVal val="0"/>
          <c:showCatName val="0"/>
          <c:showSerName val="0"/>
          <c:showPercent val="0"/>
          <c:showBubbleSize val="0"/>
        </c:dLbls>
        <c:gapWidth val="30"/>
        <c:overlap val="100"/>
        <c:axId val="590045472"/>
        <c:axId val="1"/>
      </c:barChart>
      <c:catAx>
        <c:axId val="590045472"/>
        <c:scaling>
          <c:orientation val="maxMin"/>
        </c:scaling>
        <c:delete val="0"/>
        <c:axPos val="l"/>
        <c:numFmt formatCode="General" sourceLinked="1"/>
        <c:majorTickMark val="none"/>
        <c:minorTickMark val="none"/>
        <c:tickLblPos val="nextTo"/>
        <c:spPr>
          <a:ln w="3175">
            <a:solidFill>
              <a:srgbClr val="000000"/>
            </a:solidFill>
            <a:prstDash val="solid"/>
          </a:ln>
        </c:spPr>
        <c:txPr>
          <a:bodyPr rot="0" vert="horz"/>
          <a:lstStyle/>
          <a:p>
            <a:pPr>
              <a:defRPr sz="800" b="0" i="0" u="none" strike="noStrike" baseline="0">
                <a:solidFill>
                  <a:srgbClr val="000000"/>
                </a:solidFill>
                <a:latin typeface="Arial"/>
                <a:ea typeface="Arial"/>
                <a:cs typeface="Arial"/>
              </a:defRPr>
            </a:pPr>
            <a:endParaRPr lang="lv-LV"/>
          </a:p>
        </c:txPr>
        <c:crossAx val="1"/>
        <c:crosses val="autoZero"/>
        <c:auto val="1"/>
        <c:lblAlgn val="ctr"/>
        <c:lblOffset val="100"/>
        <c:tickLblSkip val="1"/>
        <c:tickMarkSkip val="1"/>
        <c:noMultiLvlLbl val="0"/>
      </c:catAx>
      <c:valAx>
        <c:axId val="1"/>
        <c:scaling>
          <c:orientation val="minMax"/>
          <c:max val="100"/>
        </c:scaling>
        <c:delete val="0"/>
        <c:axPos val="b"/>
        <c:title>
          <c:tx>
            <c:rich>
              <a:bodyPr/>
              <a:lstStyle/>
              <a:p>
                <a:pPr>
                  <a:defRPr sz="800" b="0" i="0" u="none" strike="noStrike" baseline="0">
                    <a:solidFill>
                      <a:srgbClr val="000000"/>
                    </a:solidFill>
                    <a:latin typeface="Arial"/>
                    <a:ea typeface="Arial"/>
                    <a:cs typeface="Arial"/>
                  </a:defRPr>
                </a:pPr>
                <a:r>
                  <a:rPr lang="lv-LV"/>
                  <a:t>%</a:t>
                </a:r>
              </a:p>
            </c:rich>
          </c:tx>
          <c:layout>
            <c:manualLayout>
              <c:xMode val="edge"/>
              <c:yMode val="edge"/>
              <c:x val="0.89813298533651931"/>
              <c:y val="0.918681647386837"/>
            </c:manualLayout>
          </c:layout>
          <c:overlay val="0"/>
          <c:spPr>
            <a:solidFill>
              <a:srgbClr val="FFFFFF"/>
            </a:solidFill>
            <a:ln w="3175">
              <a:solidFill>
                <a:srgbClr val="000000"/>
              </a:solidFill>
              <a:prstDash val="solid"/>
            </a:ln>
            <a:effectLst>
              <a:outerShdw dist="35921" dir="2700000" algn="br">
                <a:srgbClr val="000000"/>
              </a:outerShdw>
            </a:effectLst>
          </c:spPr>
        </c:title>
        <c:numFmt formatCode="0" sourceLinked="0"/>
        <c:majorTickMark val="out"/>
        <c:minorTickMark val="none"/>
        <c:tickLblPos val="nextTo"/>
        <c:spPr>
          <a:ln w="3175">
            <a:solidFill>
              <a:srgbClr val="000000"/>
            </a:solidFill>
            <a:prstDash val="solid"/>
          </a:ln>
        </c:spPr>
        <c:txPr>
          <a:bodyPr rot="0" vert="horz"/>
          <a:lstStyle/>
          <a:p>
            <a:pPr>
              <a:defRPr sz="900" b="0" i="0" u="none" strike="noStrike" baseline="0">
                <a:solidFill>
                  <a:srgbClr val="000000"/>
                </a:solidFill>
                <a:latin typeface="Arial"/>
                <a:ea typeface="Arial"/>
                <a:cs typeface="Arial"/>
              </a:defRPr>
            </a:pPr>
            <a:endParaRPr lang="lv-LV"/>
          </a:p>
        </c:txPr>
        <c:crossAx val="590045472"/>
        <c:crosses val="max"/>
        <c:crossBetween val="between"/>
        <c:majorUnit val="20"/>
      </c:valAx>
      <c:spPr>
        <a:noFill/>
        <a:ln w="25400">
          <a:noFill/>
        </a:ln>
      </c:spPr>
    </c:plotArea>
    <c:legend>
      <c:legendPos val="t"/>
      <c:layout>
        <c:manualLayout>
          <c:xMode val="edge"/>
          <c:yMode val="edge"/>
          <c:x val="0.42499945625497826"/>
          <c:y val="5.056510058439579E-2"/>
          <c:w val="0.48795323840098631"/>
          <c:h val="3.5681269707058427E-2"/>
        </c:manualLayout>
      </c:layout>
      <c:overlay val="0"/>
      <c:spPr>
        <a:solidFill>
          <a:srgbClr val="FFFFFF"/>
        </a:solidFill>
        <a:ln w="3175">
          <a:solidFill>
            <a:srgbClr val="969696"/>
          </a:solidFill>
          <a:prstDash val="solid"/>
        </a:ln>
      </c:spPr>
      <c:txPr>
        <a:bodyPr/>
        <a:lstStyle/>
        <a:p>
          <a:pPr>
            <a:defRPr sz="900" b="0" i="0" u="none" strike="noStrike" baseline="0">
              <a:solidFill>
                <a:srgbClr val="000000"/>
              </a:solidFill>
              <a:latin typeface="Arial" panose="020B0604020202020204" pitchFamily="34" charset="0"/>
              <a:ea typeface="Arial Narrow"/>
              <a:cs typeface="Arial" panose="020B0604020202020204" pitchFamily="34" charset="0"/>
            </a:defRPr>
          </a:pPr>
          <a:endParaRPr lang="lv-LV"/>
        </a:p>
      </c:txPr>
    </c:legend>
    <c:plotVisOnly val="1"/>
    <c:dispBlanksAs val="gap"/>
    <c:showDLblsOverMax val="0"/>
  </c:chart>
  <c:spPr>
    <a:noFill/>
    <a:ln w="6350">
      <a:noFill/>
    </a:ln>
  </c:spPr>
  <c:txPr>
    <a:bodyPr/>
    <a:lstStyle/>
    <a:p>
      <a:pPr>
        <a:defRPr sz="950" b="0" i="0" u="none" strike="noStrike" baseline="0">
          <a:solidFill>
            <a:srgbClr val="000000"/>
          </a:solidFill>
          <a:latin typeface="Arial"/>
          <a:ea typeface="Arial"/>
          <a:cs typeface="Arial"/>
        </a:defRPr>
      </a:pPr>
      <a:endParaRPr lang="lv-LV"/>
    </a:p>
  </c:txPr>
  <c:externalData r:id="rId2">
    <c:autoUpdate val="0"/>
  </c:externalData>
  <c:userShapes r:id="rId3"/>
</c:chartSpace>
</file>

<file path=ppt/charts/chart4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2977690875888836"/>
          <c:y val="0.17869906505493025"/>
          <c:w val="0.39958675462555876"/>
          <c:h val="0.65979120527779189"/>
        </c:manualLayout>
      </c:layout>
      <c:pieChart>
        <c:varyColors val="1"/>
        <c:ser>
          <c:idx val="0"/>
          <c:order val="0"/>
          <c:spPr>
            <a:ln>
              <a:noFill/>
            </a:ln>
          </c:spPr>
          <c:dPt>
            <c:idx val="0"/>
            <c:bubble3D val="0"/>
            <c:explosion val="10"/>
            <c:spPr>
              <a:solidFill>
                <a:srgbClr val="92D050"/>
              </a:solidFill>
              <a:ln w="19050">
                <a:noFill/>
              </a:ln>
              <a:effectLst/>
            </c:spPr>
            <c:extLst>
              <c:ext xmlns:c16="http://schemas.microsoft.com/office/drawing/2014/chart" uri="{C3380CC4-5D6E-409C-BE32-E72D297353CC}">
                <c16:uniqueId val="{00000001-493F-4568-A093-4DD0F2C3DC6D}"/>
              </c:ext>
            </c:extLst>
          </c:dPt>
          <c:dPt>
            <c:idx val="1"/>
            <c:bubble3D val="0"/>
            <c:spPr>
              <a:solidFill>
                <a:srgbClr val="FFC000"/>
              </a:solidFill>
              <a:ln w="19050">
                <a:noFill/>
              </a:ln>
              <a:effectLst/>
            </c:spPr>
            <c:extLst>
              <c:ext xmlns:c16="http://schemas.microsoft.com/office/drawing/2014/chart" uri="{C3380CC4-5D6E-409C-BE32-E72D297353CC}">
                <c16:uniqueId val="{00000003-493F-4568-A093-4DD0F2C3DC6D}"/>
              </c:ext>
            </c:extLst>
          </c:dPt>
          <c:dPt>
            <c:idx val="2"/>
            <c:bubble3D val="0"/>
            <c:spPr>
              <a:solidFill>
                <a:sysClr val="window" lastClr="FFFFFF">
                  <a:lumMod val="75000"/>
                </a:sysClr>
              </a:solidFill>
              <a:ln w="19050">
                <a:noFill/>
              </a:ln>
              <a:effectLst/>
            </c:spPr>
            <c:extLst>
              <c:ext xmlns:c16="http://schemas.microsoft.com/office/drawing/2014/chart" uri="{C3380CC4-5D6E-409C-BE32-E72D297353CC}">
                <c16:uniqueId val="{00000005-493F-4568-A093-4DD0F2C3DC6D}"/>
              </c:ext>
            </c:extLst>
          </c:dPt>
          <c:dPt>
            <c:idx val="3"/>
            <c:bubble3D val="0"/>
            <c:spPr>
              <a:solidFill>
                <a:sysClr val="window" lastClr="FFFFFF">
                  <a:lumMod val="75000"/>
                </a:sysClr>
              </a:solidFill>
              <a:ln w="19050">
                <a:noFill/>
              </a:ln>
              <a:effectLst/>
            </c:spPr>
            <c:extLst>
              <c:ext xmlns:c16="http://schemas.microsoft.com/office/drawing/2014/chart" uri="{C3380CC4-5D6E-409C-BE32-E72D297353CC}">
                <c16:uniqueId val="{00000007-493F-4568-A093-4DD0F2C3DC6D}"/>
              </c:ext>
            </c:extLst>
          </c:dPt>
          <c:dPt>
            <c:idx val="4"/>
            <c:bubble3D val="0"/>
            <c:spPr>
              <a:solidFill>
                <a:schemeClr val="bg1">
                  <a:lumMod val="75000"/>
                </a:schemeClr>
              </a:solidFill>
              <a:ln w="19050">
                <a:noFill/>
              </a:ln>
              <a:effectLst/>
            </c:spPr>
            <c:extLst>
              <c:ext xmlns:c16="http://schemas.microsoft.com/office/drawing/2014/chart" uri="{C3380CC4-5D6E-409C-BE32-E72D297353CC}">
                <c16:uniqueId val="{00000009-493F-4568-A093-4DD0F2C3DC6D}"/>
              </c:ext>
            </c:extLst>
          </c:dPt>
          <c:dPt>
            <c:idx val="5"/>
            <c:bubble3D val="0"/>
            <c:spPr>
              <a:solidFill>
                <a:schemeClr val="bg1">
                  <a:lumMod val="75000"/>
                </a:schemeClr>
              </a:solidFill>
              <a:ln w="19050">
                <a:noFill/>
              </a:ln>
              <a:effectLst/>
            </c:spPr>
            <c:extLst>
              <c:ext xmlns:c16="http://schemas.microsoft.com/office/drawing/2014/chart" uri="{C3380CC4-5D6E-409C-BE32-E72D297353CC}">
                <c16:uniqueId val="{0000000B-493F-4568-A093-4DD0F2C3DC6D}"/>
              </c:ext>
            </c:extLst>
          </c:dPt>
          <c:dLbls>
            <c:dLbl>
              <c:idx val="0"/>
              <c:layout>
                <c:manualLayout>
                  <c:x val="-1.2758310807908749E-2"/>
                  <c:y val="2.2994773994705609E-2"/>
                </c:manualLayout>
              </c:layout>
              <c:dLblPos val="bestFit"/>
              <c:showLegendKey val="0"/>
              <c:showVal val="0"/>
              <c:showCatName val="1"/>
              <c:showSerName val="0"/>
              <c:showPercent val="1"/>
              <c:showBubbleSize val="0"/>
              <c:extLst>
                <c:ext xmlns:c15="http://schemas.microsoft.com/office/drawing/2012/chart" uri="{CE6537A1-D6FC-4f65-9D91-7224C49458BB}">
                  <c15:layout>
                    <c:manualLayout>
                      <c:w val="0.10956725225690832"/>
                      <c:h val="0.12953279357303446"/>
                    </c:manualLayout>
                  </c15:layout>
                </c:ext>
                <c:ext xmlns:c16="http://schemas.microsoft.com/office/drawing/2014/chart" uri="{C3380CC4-5D6E-409C-BE32-E72D297353CC}">
                  <c16:uniqueId val="{00000001-493F-4568-A093-4DD0F2C3DC6D}"/>
                </c:ext>
              </c:extLst>
            </c:dLbl>
            <c:dLbl>
              <c:idx val="1"/>
              <c:layout>
                <c:manualLayout>
                  <c:x val="1.6266330802609349E-2"/>
                  <c:y val="-2.6462119303643603E-2"/>
                </c:manualLayout>
              </c:layout>
              <c:dLblPos val="bestFit"/>
              <c:showLegendKey val="0"/>
              <c:showVal val="0"/>
              <c:showCatName val="1"/>
              <c:showSerName val="0"/>
              <c:showPercent val="1"/>
              <c:showBubbleSize val="0"/>
              <c:extLst>
                <c:ext xmlns:c15="http://schemas.microsoft.com/office/drawing/2012/chart" uri="{CE6537A1-D6FC-4f65-9D91-7224C49458BB}">
                  <c15:layout>
                    <c:manualLayout>
                      <c:w val="9.9596595486796946E-2"/>
                      <c:h val="0.11575104855369182"/>
                    </c:manualLayout>
                  </c15:layout>
                </c:ext>
                <c:ext xmlns:c16="http://schemas.microsoft.com/office/drawing/2014/chart" uri="{C3380CC4-5D6E-409C-BE32-E72D297353CC}">
                  <c16:uniqueId val="{00000003-493F-4568-A093-4DD0F2C3DC6D}"/>
                </c:ext>
              </c:extLst>
            </c:dLbl>
            <c:dLbl>
              <c:idx val="2"/>
              <c:layout>
                <c:manualLayout>
                  <c:x val="5.4102180180497575E-2"/>
                  <c:y val="-4.55299369656827E-2"/>
                </c:manualLayout>
              </c:layout>
              <c:dLblPos val="bestFit"/>
              <c:showLegendKey val="0"/>
              <c:showVal val="0"/>
              <c:showCatName val="1"/>
              <c:showSerName val="0"/>
              <c:showPercent val="1"/>
              <c:showBubbleSize val="0"/>
              <c:extLst>
                <c:ext xmlns:c15="http://schemas.microsoft.com/office/drawing/2012/chart" uri="{CE6537A1-D6FC-4f65-9D91-7224C49458BB}">
                  <c15:layout>
                    <c:manualLayout>
                      <c:w val="0.17884115156746347"/>
                      <c:h val="0.11648168248418297"/>
                    </c:manualLayout>
                  </c15:layout>
                </c:ext>
                <c:ext xmlns:c16="http://schemas.microsoft.com/office/drawing/2014/chart" uri="{C3380CC4-5D6E-409C-BE32-E72D297353CC}">
                  <c16:uniqueId val="{00000005-493F-4568-A093-4DD0F2C3DC6D}"/>
                </c:ext>
              </c:extLst>
            </c:dLbl>
            <c:dLbl>
              <c:idx val="3"/>
              <c:layout>
                <c:manualLayout>
                  <c:x val="7.4654730688055622E-3"/>
                  <c:y val="-8.5933811856776423E-3"/>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7-493F-4568-A093-4DD0F2C3DC6D}"/>
                </c:ext>
              </c:extLst>
            </c:dLbl>
            <c:dLbl>
              <c:idx val="4"/>
              <c:layout>
                <c:manualLayout>
                  <c:x val="-5.9723784550445042E-3"/>
                  <c:y val="-9.1116194911172472E-3"/>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9-493F-4568-A093-4DD0F2C3DC6D}"/>
                </c:ext>
              </c:extLst>
            </c:dLbl>
            <c:numFmt formatCode="0.0%" sourceLinked="0"/>
            <c:spPr>
              <a:noFill/>
              <a:ln>
                <a:noFill/>
              </a:ln>
              <a:effectLst/>
            </c:spPr>
            <c:txPr>
              <a:bodyPr rot="0" spcFirstLastPara="1" vertOverflow="clip" horzOverflow="clip" vert="horz" wrap="square" lIns="38100" tIns="19050" rIns="38100" bIns="19050" anchor="ctr" anchorCtr="1">
                <a:spAutoFit/>
              </a:bodyPr>
              <a:lstStyle/>
              <a:p>
                <a:pPr>
                  <a:defRPr sz="13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lv-LV"/>
              </a:p>
            </c:txPr>
            <c:dLblPos val="outEnd"/>
            <c:showLegendKey val="0"/>
            <c:showVal val="0"/>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'Grafiki + dati'!$Q$1084:$Q$1086</c:f>
              <c:strCache>
                <c:ptCount val="3"/>
                <c:pt idx="0">
                  <c:v>Jā</c:v>
                </c:pt>
                <c:pt idx="1">
                  <c:v>Nē</c:v>
                </c:pt>
                <c:pt idx="2">
                  <c:v>Grūti pateikt</c:v>
                </c:pt>
              </c:strCache>
            </c:strRef>
          </c:cat>
          <c:val>
            <c:numRef>
              <c:f>'Grafiki + dati'!$R$1084:$R$1086</c:f>
              <c:numCache>
                <c:formatCode>General</c:formatCode>
                <c:ptCount val="3"/>
                <c:pt idx="0">
                  <c:v>50.9</c:v>
                </c:pt>
                <c:pt idx="1">
                  <c:v>13.9</c:v>
                </c:pt>
                <c:pt idx="2">
                  <c:v>35.299999999999997</c:v>
                </c:pt>
              </c:numCache>
            </c:numRef>
          </c:val>
          <c:extLst>
            <c:ext xmlns:c16="http://schemas.microsoft.com/office/drawing/2014/chart" uri="{C3380CC4-5D6E-409C-BE32-E72D297353CC}">
              <c16:uniqueId val="{0000000C-493F-4568-A093-4DD0F2C3DC6D}"/>
            </c:ext>
          </c:extLst>
        </c:ser>
        <c:dLbls>
          <c:showLegendKey val="0"/>
          <c:showVal val="0"/>
          <c:showCatName val="0"/>
          <c:showSerName val="0"/>
          <c:showPercent val="0"/>
          <c:showBubbleSize val="0"/>
          <c:showLeaderLines val="0"/>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lv-LV"/>
    </a:p>
  </c:txPr>
  <c:externalData r:id="rId4">
    <c:autoUpdate val="0"/>
  </c:externalData>
  <c:userShapes r:id="rId5"/>
</c:chartSpace>
</file>

<file path=ppt/charts/chart4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5.9358399132782659E-2"/>
          <c:y val="0.21024623679430979"/>
          <c:w val="0.93499297671067261"/>
          <c:h val="0.6879185962109613"/>
        </c:manualLayout>
      </c:layout>
      <c:barChart>
        <c:barDir val="col"/>
        <c:grouping val="clustered"/>
        <c:varyColors val="0"/>
        <c:ser>
          <c:idx val="0"/>
          <c:order val="0"/>
          <c:spPr>
            <a:solidFill>
              <a:srgbClr val="3FA76E"/>
            </a:solidFill>
            <a:ln w="19050">
              <a:noFill/>
            </a:ln>
            <a:effectLst/>
          </c:spPr>
          <c:invertIfNegative val="0"/>
          <c:dPt>
            <c:idx val="0"/>
            <c:invertIfNegative val="0"/>
            <c:bubble3D val="0"/>
            <c:spPr>
              <a:solidFill>
                <a:srgbClr val="3FA76E"/>
              </a:solidFill>
              <a:ln w="19050">
                <a:noFill/>
              </a:ln>
              <a:effectLst/>
            </c:spPr>
            <c:extLst>
              <c:ext xmlns:c16="http://schemas.microsoft.com/office/drawing/2014/chart" uri="{C3380CC4-5D6E-409C-BE32-E72D297353CC}">
                <c16:uniqueId val="{00000001-225E-4398-A817-21C0482B2C63}"/>
              </c:ext>
            </c:extLst>
          </c:dPt>
          <c:dPt>
            <c:idx val="1"/>
            <c:invertIfNegative val="0"/>
            <c:bubble3D val="0"/>
            <c:spPr>
              <a:solidFill>
                <a:srgbClr val="3FA76E"/>
              </a:solidFill>
              <a:ln w="19050">
                <a:noFill/>
              </a:ln>
              <a:effectLst/>
            </c:spPr>
            <c:extLst>
              <c:ext xmlns:c16="http://schemas.microsoft.com/office/drawing/2014/chart" uri="{C3380CC4-5D6E-409C-BE32-E72D297353CC}">
                <c16:uniqueId val="{00000003-225E-4398-A817-21C0482B2C63}"/>
              </c:ext>
            </c:extLst>
          </c:dPt>
          <c:dPt>
            <c:idx val="2"/>
            <c:invertIfNegative val="0"/>
            <c:bubble3D val="0"/>
            <c:spPr>
              <a:solidFill>
                <a:srgbClr val="3FA76E"/>
              </a:solidFill>
              <a:ln w="19050">
                <a:noFill/>
              </a:ln>
              <a:effectLst/>
            </c:spPr>
            <c:extLst>
              <c:ext xmlns:c16="http://schemas.microsoft.com/office/drawing/2014/chart" uri="{C3380CC4-5D6E-409C-BE32-E72D297353CC}">
                <c16:uniqueId val="{00000005-225E-4398-A817-21C0482B2C63}"/>
              </c:ext>
            </c:extLst>
          </c:dPt>
          <c:dPt>
            <c:idx val="3"/>
            <c:invertIfNegative val="0"/>
            <c:bubble3D val="0"/>
            <c:explosion val="11"/>
            <c:spPr>
              <a:solidFill>
                <a:srgbClr val="3FA76E"/>
              </a:solidFill>
              <a:ln w="19050">
                <a:noFill/>
              </a:ln>
              <a:effectLst/>
            </c:spPr>
            <c:extLst>
              <c:ext xmlns:c16="http://schemas.microsoft.com/office/drawing/2014/chart" uri="{C3380CC4-5D6E-409C-BE32-E72D297353CC}">
                <c16:uniqueId val="{00000007-225E-4398-A817-21C0482B2C63}"/>
              </c:ext>
            </c:extLst>
          </c:dPt>
          <c:dPt>
            <c:idx val="4"/>
            <c:invertIfNegative val="0"/>
            <c:bubble3D val="0"/>
            <c:explosion val="11"/>
            <c:spPr>
              <a:solidFill>
                <a:srgbClr val="3FA76E"/>
              </a:solidFill>
              <a:ln w="19050">
                <a:noFill/>
              </a:ln>
              <a:effectLst/>
            </c:spPr>
            <c:extLst>
              <c:ext xmlns:c16="http://schemas.microsoft.com/office/drawing/2014/chart" uri="{C3380CC4-5D6E-409C-BE32-E72D297353CC}">
                <c16:uniqueId val="{00000009-225E-4398-A817-21C0482B2C63}"/>
              </c:ext>
            </c:extLst>
          </c:dPt>
          <c:dPt>
            <c:idx val="5"/>
            <c:invertIfNegative val="0"/>
            <c:bubble3D val="0"/>
            <c:spPr>
              <a:solidFill>
                <a:srgbClr val="3FA76E"/>
              </a:solidFill>
              <a:ln w="19050">
                <a:noFill/>
              </a:ln>
              <a:effectLst/>
            </c:spPr>
            <c:extLst>
              <c:ext xmlns:c16="http://schemas.microsoft.com/office/drawing/2014/chart" uri="{C3380CC4-5D6E-409C-BE32-E72D297353CC}">
                <c16:uniqueId val="{0000000B-225E-4398-A817-21C0482B2C63}"/>
              </c:ext>
            </c:extLst>
          </c:dPt>
          <c:dPt>
            <c:idx val="6"/>
            <c:invertIfNegative val="0"/>
            <c:bubble3D val="0"/>
            <c:spPr>
              <a:solidFill>
                <a:srgbClr val="3FA76E"/>
              </a:solidFill>
              <a:ln w="19050">
                <a:noFill/>
              </a:ln>
              <a:effectLst/>
            </c:spPr>
            <c:extLst>
              <c:ext xmlns:c16="http://schemas.microsoft.com/office/drawing/2014/chart" uri="{C3380CC4-5D6E-409C-BE32-E72D297353CC}">
                <c16:uniqueId val="{0000000D-225E-4398-A817-21C0482B2C63}"/>
              </c:ext>
            </c:extLst>
          </c:dPt>
          <c:dPt>
            <c:idx val="7"/>
            <c:invertIfNegative val="0"/>
            <c:bubble3D val="0"/>
            <c:spPr>
              <a:solidFill>
                <a:srgbClr val="3FA76E"/>
              </a:solidFill>
              <a:ln w="19050">
                <a:noFill/>
              </a:ln>
              <a:effectLst/>
            </c:spPr>
            <c:extLst>
              <c:ext xmlns:c16="http://schemas.microsoft.com/office/drawing/2014/chart" uri="{C3380CC4-5D6E-409C-BE32-E72D297353CC}">
                <c16:uniqueId val="{0000000F-225E-4398-A817-21C0482B2C63}"/>
              </c:ext>
            </c:extLst>
          </c:dPt>
          <c:dPt>
            <c:idx val="8"/>
            <c:invertIfNegative val="0"/>
            <c:bubble3D val="0"/>
            <c:spPr>
              <a:solidFill>
                <a:srgbClr val="3FA76E"/>
              </a:solidFill>
              <a:ln w="19050">
                <a:noFill/>
              </a:ln>
              <a:effectLst/>
            </c:spPr>
            <c:extLst>
              <c:ext xmlns:c16="http://schemas.microsoft.com/office/drawing/2014/chart" uri="{C3380CC4-5D6E-409C-BE32-E72D297353CC}">
                <c16:uniqueId val="{00000011-225E-4398-A817-21C0482B2C63}"/>
              </c:ext>
            </c:extLst>
          </c:dPt>
          <c:dPt>
            <c:idx val="9"/>
            <c:invertIfNegative val="0"/>
            <c:bubble3D val="0"/>
            <c:spPr>
              <a:solidFill>
                <a:srgbClr val="3FA76E"/>
              </a:solidFill>
              <a:ln w="19050">
                <a:noFill/>
              </a:ln>
              <a:effectLst/>
            </c:spPr>
            <c:extLst>
              <c:ext xmlns:c16="http://schemas.microsoft.com/office/drawing/2014/chart" uri="{C3380CC4-5D6E-409C-BE32-E72D297353CC}">
                <c16:uniqueId val="{00000013-225E-4398-A817-21C0482B2C63}"/>
              </c:ext>
            </c:extLst>
          </c:dPt>
          <c:dPt>
            <c:idx val="10"/>
            <c:invertIfNegative val="0"/>
            <c:bubble3D val="0"/>
            <c:spPr>
              <a:solidFill>
                <a:srgbClr val="3FA76E"/>
              </a:solidFill>
              <a:ln w="19050">
                <a:noFill/>
              </a:ln>
              <a:effectLst/>
            </c:spPr>
            <c:extLst>
              <c:ext xmlns:c16="http://schemas.microsoft.com/office/drawing/2014/chart" uri="{C3380CC4-5D6E-409C-BE32-E72D297353CC}">
                <c16:uniqueId val="{00000015-225E-4398-A817-21C0482B2C63}"/>
              </c:ext>
            </c:extLst>
          </c:dPt>
          <c:dLbls>
            <c:dLbl>
              <c:idx val="4"/>
              <c:numFmt formatCode="#,##0" sourceLinked="0"/>
              <c:spPr>
                <a:noFill/>
                <a:ln>
                  <a:noFill/>
                </a:ln>
                <a:effectLst/>
              </c:spPr>
              <c:txPr>
                <a:bodyPr rot="0" spcFirstLastPara="1" vertOverflow="ellipsis" vert="horz" wrap="square" lIns="38100" tIns="19050" rIns="38100" bIns="19050" anchor="ctr" anchorCtr="1">
                  <a:noAutofit/>
                </a:bodyPr>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extLst>
                <c:ext xmlns:c15="http://schemas.microsoft.com/office/drawing/2012/chart" uri="{CE6537A1-D6FC-4f65-9D91-7224C49458BB}">
                  <c15:layout>
                    <c:manualLayout>
                      <c:w val="4.2595078299776289E-2"/>
                      <c:h val="3.9897039897039896E-2"/>
                    </c:manualLayout>
                  </c15:layout>
                </c:ext>
                <c:ext xmlns:c16="http://schemas.microsoft.com/office/drawing/2014/chart" uri="{C3380CC4-5D6E-409C-BE32-E72D297353CC}">
                  <c16:uniqueId val="{00000009-225E-4398-A817-21C0482B2C63}"/>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dati'!$Q$1202:$Q$1204</c:f>
              <c:strCache>
                <c:ptCount val="3"/>
                <c:pt idx="0">
                  <c:v>2020. gadā (n=158)</c:v>
                </c:pt>
                <c:pt idx="1">
                  <c:v>2021. gadā (n=170)</c:v>
                </c:pt>
                <c:pt idx="2">
                  <c:v>2022. gadā (n=171)</c:v>
                </c:pt>
              </c:strCache>
            </c:strRef>
          </c:cat>
          <c:val>
            <c:numRef>
              <c:f>'Grafiki + dati'!$R$1202:$R$1204</c:f>
              <c:numCache>
                <c:formatCode>0</c:formatCode>
                <c:ptCount val="3"/>
                <c:pt idx="0">
                  <c:v>121483</c:v>
                </c:pt>
                <c:pt idx="1">
                  <c:v>129059.04</c:v>
                </c:pt>
                <c:pt idx="2">
                  <c:v>128868.11</c:v>
                </c:pt>
              </c:numCache>
            </c:numRef>
          </c:val>
          <c:extLst>
            <c:ext xmlns:c16="http://schemas.microsoft.com/office/drawing/2014/chart" uri="{C3380CC4-5D6E-409C-BE32-E72D297353CC}">
              <c16:uniqueId val="{00000016-225E-4398-A817-21C0482B2C63}"/>
            </c:ext>
          </c:extLst>
        </c:ser>
        <c:dLbls>
          <c:showLegendKey val="0"/>
          <c:showVal val="0"/>
          <c:showCatName val="0"/>
          <c:showSerName val="0"/>
          <c:showPercent val="0"/>
          <c:showBubbleSize val="0"/>
        </c:dLbls>
        <c:gapWidth val="45"/>
        <c:axId val="525872528"/>
        <c:axId val="525873512"/>
      </c:barChart>
      <c:valAx>
        <c:axId val="525873512"/>
        <c:scaling>
          <c:orientation val="minMax"/>
          <c:max val="130000"/>
          <c:min val="0"/>
        </c:scaling>
        <c:delete val="0"/>
        <c:axPos val="l"/>
        <c:numFmt formatCode="0" sourceLinked="0"/>
        <c:majorTickMark val="out"/>
        <c:minorTickMark val="none"/>
        <c:tickLblPos val="nextTo"/>
        <c:spPr>
          <a:noFill/>
          <a:ln>
            <a:solidFill>
              <a:schemeClr val="tx1">
                <a:lumMod val="85000"/>
                <a:lumOff val="15000"/>
              </a:schemeClr>
            </a:solidFill>
          </a:ln>
          <a:effectLst/>
        </c:spPr>
        <c:txPr>
          <a:bodyPr rot="-60000000" spcFirstLastPara="1" vertOverflow="ellipsis" vert="horz" wrap="square" anchor="ctr" anchorCtr="1"/>
          <a:lstStyle/>
          <a:p>
            <a:pPr>
              <a:defRPr sz="9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lv-LV"/>
          </a:p>
        </c:txPr>
        <c:crossAx val="525872528"/>
        <c:crosses val="autoZero"/>
        <c:crossBetween val="between"/>
        <c:majorUnit val="10000"/>
      </c:valAx>
      <c:catAx>
        <c:axId val="525872528"/>
        <c:scaling>
          <c:orientation val="minMax"/>
        </c:scaling>
        <c:delete val="0"/>
        <c:axPos val="b"/>
        <c:numFmt formatCode="General" sourceLinked="1"/>
        <c:majorTickMark val="none"/>
        <c:minorTickMark val="none"/>
        <c:tickLblPos val="nextTo"/>
        <c:spPr>
          <a:noFill/>
          <a:ln w="9525" cap="flat" cmpd="sng" algn="ctr">
            <a:solidFill>
              <a:schemeClr val="tx1">
                <a:lumMod val="85000"/>
                <a:lumOff val="15000"/>
              </a:schemeClr>
            </a:solidFill>
            <a:round/>
          </a:ln>
          <a:effectLst/>
        </c:spPr>
        <c:txPr>
          <a:bodyPr rot="0" spcFirstLastPara="1" vertOverflow="ellipsis" wrap="square" anchor="ctr" anchorCtr="1"/>
          <a:lstStyle/>
          <a:p>
            <a:pPr>
              <a:defRPr sz="10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lv-LV"/>
          </a:p>
        </c:txPr>
        <c:crossAx val="525873512"/>
        <c:crosses val="autoZero"/>
        <c:auto val="1"/>
        <c:lblAlgn val="ctr"/>
        <c:lblOffset val="100"/>
        <c:noMultiLvlLbl val="0"/>
      </c:cat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Arial" panose="020B0604020202020204" pitchFamily="34" charset="0"/>
          <a:cs typeface="Arial" panose="020B0604020202020204" pitchFamily="34" charset="0"/>
        </a:defRPr>
      </a:pPr>
      <a:endParaRPr lang="lv-LV"/>
    </a:p>
  </c:txPr>
  <c:externalData r:id="rId4">
    <c:autoUpdate val="0"/>
  </c:externalData>
  <c:userShapes r:id="rId5"/>
</c:chartSpace>
</file>

<file path=ppt/charts/chart4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31166998420499453"/>
          <c:y val="1.1164318537445702E-2"/>
          <c:w val="0.66221893404264065"/>
          <c:h val="0.94319942640945953"/>
        </c:manualLayout>
      </c:layout>
      <c:barChart>
        <c:barDir val="bar"/>
        <c:grouping val="clustered"/>
        <c:varyColors val="0"/>
        <c:ser>
          <c:idx val="0"/>
          <c:order val="0"/>
          <c:spPr>
            <a:solidFill>
              <a:schemeClr val="accent6">
                <a:lumMod val="60000"/>
                <a:lumOff val="40000"/>
              </a:schemeClr>
            </a:solidFill>
            <a:ln w="19050">
              <a:noFill/>
            </a:ln>
            <a:effectLst/>
          </c:spPr>
          <c:invertIfNegative val="0"/>
          <c:dPt>
            <c:idx val="0"/>
            <c:invertIfNegative val="0"/>
            <c:bubble3D val="0"/>
            <c:spPr>
              <a:solidFill>
                <a:schemeClr val="accent6">
                  <a:lumMod val="60000"/>
                  <a:lumOff val="40000"/>
                </a:schemeClr>
              </a:solidFill>
              <a:ln w="19050">
                <a:noFill/>
              </a:ln>
              <a:effectLst/>
            </c:spPr>
            <c:extLst>
              <c:ext xmlns:c16="http://schemas.microsoft.com/office/drawing/2014/chart" uri="{C3380CC4-5D6E-409C-BE32-E72D297353CC}">
                <c16:uniqueId val="{00000001-F553-4609-8138-25480A799860}"/>
              </c:ext>
            </c:extLst>
          </c:dPt>
          <c:dPt>
            <c:idx val="1"/>
            <c:invertIfNegative val="0"/>
            <c:bubble3D val="0"/>
            <c:spPr>
              <a:solidFill>
                <a:schemeClr val="accent6">
                  <a:lumMod val="60000"/>
                  <a:lumOff val="40000"/>
                </a:schemeClr>
              </a:solidFill>
              <a:ln w="19050">
                <a:noFill/>
              </a:ln>
              <a:effectLst/>
            </c:spPr>
            <c:extLst>
              <c:ext xmlns:c16="http://schemas.microsoft.com/office/drawing/2014/chart" uri="{C3380CC4-5D6E-409C-BE32-E72D297353CC}">
                <c16:uniqueId val="{00000003-F553-4609-8138-25480A799860}"/>
              </c:ext>
            </c:extLst>
          </c:dPt>
          <c:dPt>
            <c:idx val="2"/>
            <c:invertIfNegative val="0"/>
            <c:bubble3D val="0"/>
            <c:spPr>
              <a:solidFill>
                <a:schemeClr val="accent6">
                  <a:lumMod val="60000"/>
                  <a:lumOff val="40000"/>
                </a:schemeClr>
              </a:solidFill>
              <a:ln w="19050">
                <a:noFill/>
              </a:ln>
              <a:effectLst/>
            </c:spPr>
            <c:extLst>
              <c:ext xmlns:c16="http://schemas.microsoft.com/office/drawing/2014/chart" uri="{C3380CC4-5D6E-409C-BE32-E72D297353CC}">
                <c16:uniqueId val="{00000005-F553-4609-8138-25480A799860}"/>
              </c:ext>
            </c:extLst>
          </c:dPt>
          <c:dPt>
            <c:idx val="3"/>
            <c:invertIfNegative val="0"/>
            <c:bubble3D val="0"/>
            <c:explosion val="11"/>
            <c:spPr>
              <a:solidFill>
                <a:schemeClr val="accent6">
                  <a:lumMod val="60000"/>
                  <a:lumOff val="40000"/>
                </a:schemeClr>
              </a:solidFill>
              <a:ln w="19050">
                <a:noFill/>
              </a:ln>
              <a:effectLst/>
            </c:spPr>
            <c:extLst>
              <c:ext xmlns:c16="http://schemas.microsoft.com/office/drawing/2014/chart" uri="{C3380CC4-5D6E-409C-BE32-E72D297353CC}">
                <c16:uniqueId val="{00000007-F553-4609-8138-25480A799860}"/>
              </c:ext>
            </c:extLst>
          </c:dPt>
          <c:dPt>
            <c:idx val="4"/>
            <c:invertIfNegative val="0"/>
            <c:bubble3D val="0"/>
            <c:explosion val="11"/>
            <c:spPr>
              <a:solidFill>
                <a:schemeClr val="accent6">
                  <a:lumMod val="60000"/>
                  <a:lumOff val="40000"/>
                </a:schemeClr>
              </a:solidFill>
              <a:ln w="19050">
                <a:noFill/>
              </a:ln>
              <a:effectLst/>
            </c:spPr>
            <c:extLst>
              <c:ext xmlns:c16="http://schemas.microsoft.com/office/drawing/2014/chart" uri="{C3380CC4-5D6E-409C-BE32-E72D297353CC}">
                <c16:uniqueId val="{00000009-F553-4609-8138-25480A799860}"/>
              </c:ext>
            </c:extLst>
          </c:dPt>
          <c:dPt>
            <c:idx val="5"/>
            <c:invertIfNegative val="0"/>
            <c:bubble3D val="0"/>
            <c:spPr>
              <a:solidFill>
                <a:schemeClr val="accent6">
                  <a:lumMod val="60000"/>
                  <a:lumOff val="40000"/>
                </a:schemeClr>
              </a:solidFill>
              <a:ln w="19050">
                <a:noFill/>
              </a:ln>
              <a:effectLst/>
            </c:spPr>
            <c:extLst>
              <c:ext xmlns:c16="http://schemas.microsoft.com/office/drawing/2014/chart" uri="{C3380CC4-5D6E-409C-BE32-E72D297353CC}">
                <c16:uniqueId val="{0000000B-F553-4609-8138-25480A799860}"/>
              </c:ext>
            </c:extLst>
          </c:dPt>
          <c:dPt>
            <c:idx val="6"/>
            <c:invertIfNegative val="0"/>
            <c:bubble3D val="0"/>
            <c:spPr>
              <a:solidFill>
                <a:schemeClr val="accent6">
                  <a:lumMod val="60000"/>
                  <a:lumOff val="40000"/>
                </a:schemeClr>
              </a:solidFill>
              <a:ln w="19050">
                <a:noFill/>
              </a:ln>
              <a:effectLst/>
            </c:spPr>
            <c:extLst>
              <c:ext xmlns:c16="http://schemas.microsoft.com/office/drawing/2014/chart" uri="{C3380CC4-5D6E-409C-BE32-E72D297353CC}">
                <c16:uniqueId val="{0000000D-F553-4609-8138-25480A799860}"/>
              </c:ext>
            </c:extLst>
          </c:dPt>
          <c:dPt>
            <c:idx val="7"/>
            <c:invertIfNegative val="0"/>
            <c:bubble3D val="0"/>
            <c:spPr>
              <a:solidFill>
                <a:schemeClr val="accent6">
                  <a:lumMod val="60000"/>
                  <a:lumOff val="40000"/>
                </a:schemeClr>
              </a:solidFill>
              <a:ln w="19050">
                <a:noFill/>
              </a:ln>
              <a:effectLst/>
            </c:spPr>
            <c:extLst>
              <c:ext xmlns:c16="http://schemas.microsoft.com/office/drawing/2014/chart" uri="{C3380CC4-5D6E-409C-BE32-E72D297353CC}">
                <c16:uniqueId val="{0000000F-F553-4609-8138-25480A799860}"/>
              </c:ext>
            </c:extLst>
          </c:dPt>
          <c:dPt>
            <c:idx val="8"/>
            <c:invertIfNegative val="0"/>
            <c:bubble3D val="0"/>
            <c:spPr>
              <a:solidFill>
                <a:schemeClr val="accent6">
                  <a:lumMod val="60000"/>
                  <a:lumOff val="40000"/>
                </a:schemeClr>
              </a:solidFill>
              <a:ln w="19050">
                <a:noFill/>
              </a:ln>
              <a:effectLst/>
            </c:spPr>
            <c:extLst>
              <c:ext xmlns:c16="http://schemas.microsoft.com/office/drawing/2014/chart" uri="{C3380CC4-5D6E-409C-BE32-E72D297353CC}">
                <c16:uniqueId val="{00000011-F553-4609-8138-25480A799860}"/>
              </c:ext>
            </c:extLst>
          </c:dPt>
          <c:dPt>
            <c:idx val="9"/>
            <c:invertIfNegative val="0"/>
            <c:bubble3D val="0"/>
            <c:spPr>
              <a:solidFill>
                <a:schemeClr val="accent6">
                  <a:lumMod val="60000"/>
                  <a:lumOff val="40000"/>
                </a:schemeClr>
              </a:solidFill>
              <a:ln w="19050">
                <a:noFill/>
              </a:ln>
              <a:effectLst/>
            </c:spPr>
            <c:extLst>
              <c:ext xmlns:c16="http://schemas.microsoft.com/office/drawing/2014/chart" uri="{C3380CC4-5D6E-409C-BE32-E72D297353CC}">
                <c16:uniqueId val="{00000013-F553-4609-8138-25480A799860}"/>
              </c:ext>
            </c:extLst>
          </c:dPt>
          <c:dPt>
            <c:idx val="10"/>
            <c:invertIfNegative val="0"/>
            <c:bubble3D val="0"/>
            <c:spPr>
              <a:solidFill>
                <a:schemeClr val="accent6">
                  <a:lumMod val="60000"/>
                  <a:lumOff val="40000"/>
                </a:schemeClr>
              </a:solidFill>
              <a:ln w="19050">
                <a:noFill/>
              </a:ln>
              <a:effectLst/>
            </c:spPr>
            <c:extLst>
              <c:ext xmlns:c16="http://schemas.microsoft.com/office/drawing/2014/chart" uri="{C3380CC4-5D6E-409C-BE32-E72D297353CC}">
                <c16:uniqueId val="{00000015-F553-4609-8138-25480A799860}"/>
              </c:ext>
            </c:extLst>
          </c:dPt>
          <c:dPt>
            <c:idx val="11"/>
            <c:invertIfNegative val="0"/>
            <c:bubble3D val="0"/>
            <c:spPr>
              <a:solidFill>
                <a:schemeClr val="accent6">
                  <a:lumMod val="60000"/>
                  <a:lumOff val="40000"/>
                </a:schemeClr>
              </a:solidFill>
              <a:ln w="19050">
                <a:noFill/>
              </a:ln>
              <a:effectLst/>
            </c:spPr>
            <c:extLst>
              <c:ext xmlns:c16="http://schemas.microsoft.com/office/drawing/2014/chart" uri="{C3380CC4-5D6E-409C-BE32-E72D297353CC}">
                <c16:uniqueId val="{00000017-F553-4609-8138-25480A799860}"/>
              </c:ext>
            </c:extLst>
          </c:dPt>
          <c:dPt>
            <c:idx val="12"/>
            <c:invertIfNegative val="0"/>
            <c:bubble3D val="0"/>
            <c:spPr>
              <a:solidFill>
                <a:schemeClr val="accent6">
                  <a:lumMod val="60000"/>
                  <a:lumOff val="40000"/>
                </a:schemeClr>
              </a:solidFill>
              <a:ln w="19050">
                <a:noFill/>
              </a:ln>
              <a:effectLst/>
            </c:spPr>
            <c:extLst>
              <c:ext xmlns:c16="http://schemas.microsoft.com/office/drawing/2014/chart" uri="{C3380CC4-5D6E-409C-BE32-E72D297353CC}">
                <c16:uniqueId val="{00000019-F553-4609-8138-25480A799860}"/>
              </c:ext>
            </c:extLst>
          </c:dPt>
          <c:dPt>
            <c:idx val="35"/>
            <c:invertIfNegative val="0"/>
            <c:bubble3D val="0"/>
            <c:spPr>
              <a:solidFill>
                <a:schemeClr val="bg1">
                  <a:lumMod val="75000"/>
                </a:schemeClr>
              </a:solidFill>
              <a:ln w="19050">
                <a:noFill/>
              </a:ln>
              <a:effectLst/>
            </c:spPr>
            <c:extLst>
              <c:ext xmlns:c16="http://schemas.microsoft.com/office/drawing/2014/chart" uri="{C3380CC4-5D6E-409C-BE32-E72D297353CC}">
                <c16:uniqueId val="{0000001B-F553-4609-8138-25480A799860}"/>
              </c:ext>
            </c:extLst>
          </c:dPt>
          <c:dLbls>
            <c:dLbl>
              <c:idx val="4"/>
              <c:numFmt formatCode="#,##0.0" sourceLinked="0"/>
              <c:spPr>
                <a:noFill/>
                <a:ln>
                  <a:noFill/>
                </a:ln>
                <a:effectLst/>
              </c:spPr>
              <c:txPr>
                <a:bodyPr rot="0" spcFirstLastPara="1" vertOverflow="ellipsis" vert="horz" wrap="square" lIns="38100" tIns="19050" rIns="38100" bIns="19050" anchor="ctr" anchorCtr="1">
                  <a:no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extLst>
                <c:ext xmlns:c15="http://schemas.microsoft.com/office/drawing/2012/chart" uri="{CE6537A1-D6FC-4f65-9D91-7224C49458BB}">
                  <c15:layout>
                    <c:manualLayout>
                      <c:w val="7.9309952723551291E-2"/>
                      <c:h val="3.7455630129064797E-2"/>
                    </c:manualLayout>
                  </c15:layout>
                </c:ext>
                <c:ext xmlns:c16="http://schemas.microsoft.com/office/drawing/2014/chart" uri="{C3380CC4-5D6E-409C-BE32-E72D297353CC}">
                  <c16:uniqueId val="{00000009-F553-4609-8138-25480A799860}"/>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dati'!$Q$898:$Q$923</c:f>
              <c:strCache>
                <c:ptCount val="26"/>
                <c:pt idx="0">
                  <c:v>Vācija</c:v>
                </c:pt>
                <c:pt idx="1">
                  <c:v>Zviedrija</c:v>
                </c:pt>
                <c:pt idx="2">
                  <c:v>Apvienotā Karaliste</c:v>
                </c:pt>
                <c:pt idx="3">
                  <c:v>Amerikas Savienotās Valstis</c:v>
                </c:pt>
                <c:pt idx="4">
                  <c:v>Igaunija</c:v>
                </c:pt>
                <c:pt idx="5">
                  <c:v>Lietuva</c:v>
                </c:pt>
                <c:pt idx="6">
                  <c:v>Norvēģija</c:v>
                </c:pt>
                <c:pt idx="7">
                  <c:v>Somija</c:v>
                </c:pt>
                <c:pt idx="8">
                  <c:v>Francija</c:v>
                </c:pt>
                <c:pt idx="9">
                  <c:v>Dānija</c:v>
                </c:pt>
                <c:pt idx="10">
                  <c:v>Polija</c:v>
                </c:pt>
                <c:pt idx="11">
                  <c:v>Spānija</c:v>
                </c:pt>
                <c:pt idx="12">
                  <c:v>Nīderlande</c:v>
                </c:pt>
                <c:pt idx="13">
                  <c:v>Itālija</c:v>
                </c:pt>
                <c:pt idx="14">
                  <c:v>Šveice</c:v>
                </c:pt>
                <c:pt idx="15">
                  <c:v>Eiropa/Eiropas Savienība (neprecizēts)</c:v>
                </c:pt>
                <c:pt idx="16">
                  <c:v>Beļģija</c:v>
                </c:pt>
                <c:pt idx="17">
                  <c:v>Apvienotie Arābu Emirāti</c:v>
                </c:pt>
                <c:pt idx="18">
                  <c:v>Skandināvija/Ziemeļvalstis (neprecizēts)</c:v>
                </c:pt>
                <c:pt idx="19">
                  <c:v>Japāna</c:v>
                </c:pt>
                <c:pt idx="20">
                  <c:v>Kanāda</c:v>
                </c:pt>
                <c:pt idx="21">
                  <c:v>Austrija</c:v>
                </c:pt>
                <c:pt idx="22">
                  <c:v>Ķīna</c:v>
                </c:pt>
                <c:pt idx="23">
                  <c:v>Kazahstāna</c:v>
                </c:pt>
                <c:pt idx="24">
                  <c:v>Austrālija</c:v>
                </c:pt>
                <c:pt idx="25">
                  <c:v>Ukraina</c:v>
                </c:pt>
              </c:strCache>
            </c:strRef>
          </c:cat>
          <c:val>
            <c:numRef>
              <c:f>'Grafiki + dati'!$R$898:$R$923</c:f>
              <c:numCache>
                <c:formatCode>0.0</c:formatCode>
                <c:ptCount val="26"/>
                <c:pt idx="0">
                  <c:v>50.1</c:v>
                </c:pt>
                <c:pt idx="1">
                  <c:v>32.5</c:v>
                </c:pt>
                <c:pt idx="2">
                  <c:v>26.3</c:v>
                </c:pt>
                <c:pt idx="3">
                  <c:v>25.2</c:v>
                </c:pt>
                <c:pt idx="4">
                  <c:v>23</c:v>
                </c:pt>
                <c:pt idx="5">
                  <c:v>21.4</c:v>
                </c:pt>
                <c:pt idx="6">
                  <c:v>20.6</c:v>
                </c:pt>
                <c:pt idx="7">
                  <c:v>18.8</c:v>
                </c:pt>
                <c:pt idx="8">
                  <c:v>17.8</c:v>
                </c:pt>
                <c:pt idx="9">
                  <c:v>15.1</c:v>
                </c:pt>
                <c:pt idx="10">
                  <c:v>13.2</c:v>
                </c:pt>
                <c:pt idx="11">
                  <c:v>13.2</c:v>
                </c:pt>
                <c:pt idx="12">
                  <c:v>12.9</c:v>
                </c:pt>
                <c:pt idx="13">
                  <c:v>10</c:v>
                </c:pt>
                <c:pt idx="14">
                  <c:v>7.1</c:v>
                </c:pt>
                <c:pt idx="15">
                  <c:v>6.9</c:v>
                </c:pt>
                <c:pt idx="16">
                  <c:v>6.4</c:v>
                </c:pt>
                <c:pt idx="17">
                  <c:v>6</c:v>
                </c:pt>
                <c:pt idx="18">
                  <c:v>5.6</c:v>
                </c:pt>
                <c:pt idx="19">
                  <c:v>5.5</c:v>
                </c:pt>
                <c:pt idx="20">
                  <c:v>5.3</c:v>
                </c:pt>
                <c:pt idx="21">
                  <c:v>5.0999999999999996</c:v>
                </c:pt>
                <c:pt idx="22">
                  <c:v>4.0999999999999996</c:v>
                </c:pt>
                <c:pt idx="23">
                  <c:v>3.7</c:v>
                </c:pt>
                <c:pt idx="24">
                  <c:v>3.7</c:v>
                </c:pt>
                <c:pt idx="25">
                  <c:v>3.6</c:v>
                </c:pt>
              </c:numCache>
            </c:numRef>
          </c:val>
          <c:extLst>
            <c:ext xmlns:c16="http://schemas.microsoft.com/office/drawing/2014/chart" uri="{C3380CC4-5D6E-409C-BE32-E72D297353CC}">
              <c16:uniqueId val="{0000001C-F553-4609-8138-25480A799860}"/>
            </c:ext>
          </c:extLst>
        </c:ser>
        <c:dLbls>
          <c:showLegendKey val="0"/>
          <c:showVal val="0"/>
          <c:showCatName val="0"/>
          <c:showSerName val="0"/>
          <c:showPercent val="0"/>
          <c:showBubbleSize val="0"/>
        </c:dLbls>
        <c:gapWidth val="40"/>
        <c:axId val="525872528"/>
        <c:axId val="525873512"/>
      </c:barChart>
      <c:valAx>
        <c:axId val="525873512"/>
        <c:scaling>
          <c:orientation val="minMax"/>
          <c:max val="60"/>
          <c:min val="0"/>
        </c:scaling>
        <c:delete val="0"/>
        <c:axPos val="b"/>
        <c:numFmt formatCode="0" sourceLinked="0"/>
        <c:majorTickMark val="out"/>
        <c:minorTickMark val="none"/>
        <c:tickLblPos val="nextTo"/>
        <c:spPr>
          <a:noFill/>
          <a:ln>
            <a:solidFill>
              <a:schemeClr val="tx1">
                <a:lumMod val="85000"/>
                <a:lumOff val="15000"/>
              </a:schemeClr>
            </a:solidFill>
          </a:ln>
          <a:effectLst/>
        </c:spPr>
        <c:txPr>
          <a:bodyPr rot="-60000000" spcFirstLastPara="1" vertOverflow="ellipsis" vert="horz" wrap="square" anchor="ctr" anchorCtr="1"/>
          <a:lstStyle/>
          <a:p>
            <a:pPr>
              <a:defRPr sz="9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lv-LV"/>
          </a:p>
        </c:txPr>
        <c:crossAx val="525872528"/>
        <c:crosses val="max"/>
        <c:crossBetween val="between"/>
        <c:majorUnit val="20"/>
      </c:valAx>
      <c:catAx>
        <c:axId val="525872528"/>
        <c:scaling>
          <c:orientation val="maxMin"/>
        </c:scaling>
        <c:delete val="0"/>
        <c:axPos val="l"/>
        <c:numFmt formatCode="General" sourceLinked="1"/>
        <c:majorTickMark val="none"/>
        <c:minorTickMark val="none"/>
        <c:tickLblPos val="nextTo"/>
        <c:spPr>
          <a:noFill/>
          <a:ln w="9525" cap="flat" cmpd="sng" algn="ctr">
            <a:solidFill>
              <a:schemeClr val="tx1">
                <a:lumMod val="85000"/>
                <a:lumOff val="15000"/>
              </a:schemeClr>
            </a:solidFill>
            <a:round/>
          </a:ln>
          <a:effectLst/>
        </c:spPr>
        <c:txPr>
          <a:bodyPr rot="0" spcFirstLastPara="1" vertOverflow="ellipsis" wrap="square" anchor="ctr" anchorCtr="1"/>
          <a:lstStyle/>
          <a:p>
            <a:pPr>
              <a:defRPr sz="8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lv-LV"/>
          </a:p>
        </c:txPr>
        <c:crossAx val="525873512"/>
        <c:crosses val="autoZero"/>
        <c:auto val="1"/>
        <c:lblAlgn val="ctr"/>
        <c:lblOffset val="100"/>
        <c:noMultiLvlLbl val="0"/>
      </c:cat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Arial" panose="020B0604020202020204" pitchFamily="34" charset="0"/>
          <a:cs typeface="Arial" panose="020B0604020202020204" pitchFamily="34" charset="0"/>
        </a:defRPr>
      </a:pPr>
      <a:endParaRPr lang="lv-LV"/>
    </a:p>
  </c:txPr>
  <c:externalData r:id="rId4">
    <c:autoUpdate val="0"/>
  </c:externalData>
  <c:userShapes r:id="rId5"/>
</c:chartSpace>
</file>

<file path=ppt/charts/chart4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31166998420499453"/>
          <c:y val="1.2462209782266304E-2"/>
          <c:w val="0.66221893404264065"/>
          <c:h val="0.94264110655462097"/>
        </c:manualLayout>
      </c:layout>
      <c:barChart>
        <c:barDir val="bar"/>
        <c:grouping val="clustered"/>
        <c:varyColors val="0"/>
        <c:ser>
          <c:idx val="0"/>
          <c:order val="0"/>
          <c:spPr>
            <a:solidFill>
              <a:schemeClr val="accent6">
                <a:lumMod val="60000"/>
                <a:lumOff val="40000"/>
              </a:schemeClr>
            </a:solidFill>
            <a:ln w="19050">
              <a:noFill/>
            </a:ln>
            <a:effectLst/>
          </c:spPr>
          <c:invertIfNegative val="0"/>
          <c:dPt>
            <c:idx val="0"/>
            <c:invertIfNegative val="0"/>
            <c:bubble3D val="0"/>
            <c:spPr>
              <a:solidFill>
                <a:schemeClr val="accent6">
                  <a:lumMod val="60000"/>
                  <a:lumOff val="40000"/>
                </a:schemeClr>
              </a:solidFill>
              <a:ln w="19050">
                <a:noFill/>
              </a:ln>
              <a:effectLst/>
            </c:spPr>
            <c:extLst>
              <c:ext xmlns:c16="http://schemas.microsoft.com/office/drawing/2014/chart" uri="{C3380CC4-5D6E-409C-BE32-E72D297353CC}">
                <c16:uniqueId val="{00000001-6D17-457F-BD7B-9F8A98A92F72}"/>
              </c:ext>
            </c:extLst>
          </c:dPt>
          <c:dPt>
            <c:idx val="1"/>
            <c:invertIfNegative val="0"/>
            <c:bubble3D val="0"/>
            <c:spPr>
              <a:solidFill>
                <a:schemeClr val="accent6">
                  <a:lumMod val="60000"/>
                  <a:lumOff val="40000"/>
                </a:schemeClr>
              </a:solidFill>
              <a:ln w="19050">
                <a:noFill/>
              </a:ln>
              <a:effectLst/>
            </c:spPr>
            <c:extLst>
              <c:ext xmlns:c16="http://schemas.microsoft.com/office/drawing/2014/chart" uri="{C3380CC4-5D6E-409C-BE32-E72D297353CC}">
                <c16:uniqueId val="{00000003-6D17-457F-BD7B-9F8A98A92F72}"/>
              </c:ext>
            </c:extLst>
          </c:dPt>
          <c:dPt>
            <c:idx val="2"/>
            <c:invertIfNegative val="0"/>
            <c:bubble3D val="0"/>
            <c:spPr>
              <a:solidFill>
                <a:schemeClr val="accent6">
                  <a:lumMod val="60000"/>
                  <a:lumOff val="40000"/>
                </a:schemeClr>
              </a:solidFill>
              <a:ln w="19050">
                <a:noFill/>
              </a:ln>
              <a:effectLst/>
            </c:spPr>
            <c:extLst>
              <c:ext xmlns:c16="http://schemas.microsoft.com/office/drawing/2014/chart" uri="{C3380CC4-5D6E-409C-BE32-E72D297353CC}">
                <c16:uniqueId val="{00000005-6D17-457F-BD7B-9F8A98A92F72}"/>
              </c:ext>
            </c:extLst>
          </c:dPt>
          <c:dPt>
            <c:idx val="3"/>
            <c:invertIfNegative val="0"/>
            <c:bubble3D val="0"/>
            <c:explosion val="11"/>
            <c:spPr>
              <a:solidFill>
                <a:schemeClr val="accent6">
                  <a:lumMod val="60000"/>
                  <a:lumOff val="40000"/>
                </a:schemeClr>
              </a:solidFill>
              <a:ln w="19050">
                <a:noFill/>
              </a:ln>
              <a:effectLst/>
            </c:spPr>
            <c:extLst>
              <c:ext xmlns:c16="http://schemas.microsoft.com/office/drawing/2014/chart" uri="{C3380CC4-5D6E-409C-BE32-E72D297353CC}">
                <c16:uniqueId val="{00000007-6D17-457F-BD7B-9F8A98A92F72}"/>
              </c:ext>
            </c:extLst>
          </c:dPt>
          <c:dPt>
            <c:idx val="4"/>
            <c:invertIfNegative val="0"/>
            <c:bubble3D val="0"/>
            <c:explosion val="11"/>
            <c:spPr>
              <a:solidFill>
                <a:schemeClr val="accent6">
                  <a:lumMod val="60000"/>
                  <a:lumOff val="40000"/>
                </a:schemeClr>
              </a:solidFill>
              <a:ln w="19050">
                <a:noFill/>
              </a:ln>
              <a:effectLst/>
            </c:spPr>
            <c:extLst>
              <c:ext xmlns:c16="http://schemas.microsoft.com/office/drawing/2014/chart" uri="{C3380CC4-5D6E-409C-BE32-E72D297353CC}">
                <c16:uniqueId val="{00000009-6D17-457F-BD7B-9F8A98A92F72}"/>
              </c:ext>
            </c:extLst>
          </c:dPt>
          <c:dPt>
            <c:idx val="5"/>
            <c:invertIfNegative val="0"/>
            <c:bubble3D val="0"/>
            <c:spPr>
              <a:solidFill>
                <a:schemeClr val="accent6">
                  <a:lumMod val="60000"/>
                  <a:lumOff val="40000"/>
                </a:schemeClr>
              </a:solidFill>
              <a:ln w="19050">
                <a:noFill/>
              </a:ln>
              <a:effectLst/>
            </c:spPr>
            <c:extLst>
              <c:ext xmlns:c16="http://schemas.microsoft.com/office/drawing/2014/chart" uri="{C3380CC4-5D6E-409C-BE32-E72D297353CC}">
                <c16:uniqueId val="{0000000B-6D17-457F-BD7B-9F8A98A92F72}"/>
              </c:ext>
            </c:extLst>
          </c:dPt>
          <c:dPt>
            <c:idx val="6"/>
            <c:invertIfNegative val="0"/>
            <c:bubble3D val="0"/>
            <c:spPr>
              <a:solidFill>
                <a:schemeClr val="accent6">
                  <a:lumMod val="60000"/>
                  <a:lumOff val="40000"/>
                </a:schemeClr>
              </a:solidFill>
              <a:ln w="19050">
                <a:noFill/>
              </a:ln>
              <a:effectLst/>
            </c:spPr>
            <c:extLst>
              <c:ext xmlns:c16="http://schemas.microsoft.com/office/drawing/2014/chart" uri="{C3380CC4-5D6E-409C-BE32-E72D297353CC}">
                <c16:uniqueId val="{0000000D-6D17-457F-BD7B-9F8A98A92F72}"/>
              </c:ext>
            </c:extLst>
          </c:dPt>
          <c:dPt>
            <c:idx val="7"/>
            <c:invertIfNegative val="0"/>
            <c:bubble3D val="0"/>
            <c:spPr>
              <a:solidFill>
                <a:schemeClr val="accent6">
                  <a:lumMod val="60000"/>
                  <a:lumOff val="40000"/>
                </a:schemeClr>
              </a:solidFill>
              <a:ln w="19050">
                <a:noFill/>
              </a:ln>
              <a:effectLst/>
            </c:spPr>
            <c:extLst>
              <c:ext xmlns:c16="http://schemas.microsoft.com/office/drawing/2014/chart" uri="{C3380CC4-5D6E-409C-BE32-E72D297353CC}">
                <c16:uniqueId val="{0000000F-6D17-457F-BD7B-9F8A98A92F72}"/>
              </c:ext>
            </c:extLst>
          </c:dPt>
          <c:dPt>
            <c:idx val="8"/>
            <c:invertIfNegative val="0"/>
            <c:bubble3D val="0"/>
            <c:spPr>
              <a:solidFill>
                <a:schemeClr val="accent6">
                  <a:lumMod val="60000"/>
                  <a:lumOff val="40000"/>
                </a:schemeClr>
              </a:solidFill>
              <a:ln w="19050">
                <a:noFill/>
              </a:ln>
              <a:effectLst/>
            </c:spPr>
            <c:extLst>
              <c:ext xmlns:c16="http://schemas.microsoft.com/office/drawing/2014/chart" uri="{C3380CC4-5D6E-409C-BE32-E72D297353CC}">
                <c16:uniqueId val="{00000011-6D17-457F-BD7B-9F8A98A92F72}"/>
              </c:ext>
            </c:extLst>
          </c:dPt>
          <c:dPt>
            <c:idx val="9"/>
            <c:invertIfNegative val="0"/>
            <c:bubble3D val="0"/>
            <c:spPr>
              <a:solidFill>
                <a:schemeClr val="accent6">
                  <a:lumMod val="60000"/>
                  <a:lumOff val="40000"/>
                </a:schemeClr>
              </a:solidFill>
              <a:ln w="19050">
                <a:noFill/>
              </a:ln>
              <a:effectLst/>
            </c:spPr>
            <c:extLst>
              <c:ext xmlns:c16="http://schemas.microsoft.com/office/drawing/2014/chart" uri="{C3380CC4-5D6E-409C-BE32-E72D297353CC}">
                <c16:uniqueId val="{00000013-6D17-457F-BD7B-9F8A98A92F72}"/>
              </c:ext>
            </c:extLst>
          </c:dPt>
          <c:dPt>
            <c:idx val="10"/>
            <c:invertIfNegative val="0"/>
            <c:bubble3D val="0"/>
            <c:spPr>
              <a:solidFill>
                <a:schemeClr val="accent6">
                  <a:lumMod val="60000"/>
                  <a:lumOff val="40000"/>
                </a:schemeClr>
              </a:solidFill>
              <a:ln w="19050">
                <a:noFill/>
              </a:ln>
              <a:effectLst/>
            </c:spPr>
            <c:extLst>
              <c:ext xmlns:c16="http://schemas.microsoft.com/office/drawing/2014/chart" uri="{C3380CC4-5D6E-409C-BE32-E72D297353CC}">
                <c16:uniqueId val="{00000015-6D17-457F-BD7B-9F8A98A92F72}"/>
              </c:ext>
            </c:extLst>
          </c:dPt>
          <c:dPt>
            <c:idx val="11"/>
            <c:invertIfNegative val="0"/>
            <c:bubble3D val="0"/>
            <c:spPr>
              <a:solidFill>
                <a:schemeClr val="accent6">
                  <a:lumMod val="60000"/>
                  <a:lumOff val="40000"/>
                </a:schemeClr>
              </a:solidFill>
              <a:ln w="19050">
                <a:noFill/>
              </a:ln>
              <a:effectLst/>
            </c:spPr>
            <c:extLst>
              <c:ext xmlns:c16="http://schemas.microsoft.com/office/drawing/2014/chart" uri="{C3380CC4-5D6E-409C-BE32-E72D297353CC}">
                <c16:uniqueId val="{00000017-6D17-457F-BD7B-9F8A98A92F72}"/>
              </c:ext>
            </c:extLst>
          </c:dPt>
          <c:dPt>
            <c:idx val="12"/>
            <c:invertIfNegative val="0"/>
            <c:bubble3D val="0"/>
            <c:spPr>
              <a:solidFill>
                <a:schemeClr val="accent6">
                  <a:lumMod val="60000"/>
                  <a:lumOff val="40000"/>
                </a:schemeClr>
              </a:solidFill>
              <a:ln w="19050">
                <a:noFill/>
              </a:ln>
              <a:effectLst/>
            </c:spPr>
            <c:extLst>
              <c:ext xmlns:c16="http://schemas.microsoft.com/office/drawing/2014/chart" uri="{C3380CC4-5D6E-409C-BE32-E72D297353CC}">
                <c16:uniqueId val="{00000019-6D17-457F-BD7B-9F8A98A92F72}"/>
              </c:ext>
            </c:extLst>
          </c:dPt>
          <c:dPt>
            <c:idx val="35"/>
            <c:invertIfNegative val="0"/>
            <c:bubble3D val="0"/>
            <c:spPr>
              <a:solidFill>
                <a:schemeClr val="bg1">
                  <a:lumMod val="75000"/>
                </a:schemeClr>
              </a:solidFill>
              <a:ln w="19050">
                <a:noFill/>
              </a:ln>
              <a:effectLst/>
            </c:spPr>
            <c:extLst>
              <c:ext xmlns:c16="http://schemas.microsoft.com/office/drawing/2014/chart" uri="{C3380CC4-5D6E-409C-BE32-E72D297353CC}">
                <c16:uniqueId val="{0000001B-6D17-457F-BD7B-9F8A98A92F72}"/>
              </c:ext>
            </c:extLst>
          </c:dPt>
          <c:dLbls>
            <c:dLbl>
              <c:idx val="4"/>
              <c:numFmt formatCode="#,##0.0" sourceLinked="0"/>
              <c:spPr>
                <a:noFill/>
                <a:ln>
                  <a:noFill/>
                </a:ln>
                <a:effectLst/>
              </c:spPr>
              <c:txPr>
                <a:bodyPr rot="0" spcFirstLastPara="1" vertOverflow="ellipsis" vert="horz" wrap="square" lIns="38100" tIns="19050" rIns="38100" bIns="19050" anchor="ctr" anchorCtr="1">
                  <a:no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extLst>
                <c:ext xmlns:c15="http://schemas.microsoft.com/office/drawing/2012/chart" uri="{CE6537A1-D6FC-4f65-9D91-7224C49458BB}">
                  <c15:layout>
                    <c:manualLayout>
                      <c:w val="7.3653920461796279E-2"/>
                      <c:h val="3.9896998883869585E-2"/>
                    </c:manualLayout>
                  </c15:layout>
                </c:ext>
                <c:ext xmlns:c16="http://schemas.microsoft.com/office/drawing/2014/chart" uri="{C3380CC4-5D6E-409C-BE32-E72D297353CC}">
                  <c16:uniqueId val="{00000009-6D17-457F-BD7B-9F8A98A92F72}"/>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dati'!$Q$924:$Q$951</c:f>
              <c:strCache>
                <c:ptCount val="28"/>
                <c:pt idx="0">
                  <c:v>Čehija</c:v>
                </c:pt>
                <c:pt idx="1">
                  <c:v>Indija</c:v>
                </c:pt>
                <c:pt idx="2">
                  <c:v>Īrija</c:v>
                </c:pt>
                <c:pt idx="3">
                  <c:v>Uzbekistāna</c:v>
                </c:pt>
                <c:pt idx="4">
                  <c:v>Turcija</c:v>
                </c:pt>
                <c:pt idx="5">
                  <c:v>Islande</c:v>
                </c:pt>
                <c:pt idx="6">
                  <c:v>Gruzija</c:v>
                </c:pt>
                <c:pt idx="7">
                  <c:v>Rumānija</c:v>
                </c:pt>
                <c:pt idx="8">
                  <c:v>Krievijas Federācija (Krievija)</c:v>
                </c:pt>
                <c:pt idx="9">
                  <c:v>Izraēla</c:v>
                </c:pt>
                <c:pt idx="10">
                  <c:v>Āzija (neprecizēts)</c:v>
                </c:pt>
                <c:pt idx="11">
                  <c:v>Bulgārija</c:v>
                </c:pt>
                <c:pt idx="12">
                  <c:v>Dienvidkoreja</c:v>
                </c:pt>
                <c:pt idx="13">
                  <c:v>Armēnija</c:v>
                </c:pt>
                <c:pt idx="14">
                  <c:v>Saūda Arābija</c:v>
                </c:pt>
                <c:pt idx="15">
                  <c:v>Portugāle</c:v>
                </c:pt>
                <c:pt idx="16">
                  <c:v>Kipra</c:v>
                </c:pt>
                <c:pt idx="17">
                  <c:v>Slovākija</c:v>
                </c:pt>
                <c:pt idx="18">
                  <c:v>Grieķija</c:v>
                </c:pt>
                <c:pt idx="19">
                  <c:v>Dienvidāfrikas Republika/Dienvidāfrika</c:v>
                </c:pt>
                <c:pt idx="20">
                  <c:v>Azerbaidžāna</c:v>
                </c:pt>
                <c:pt idx="21">
                  <c:v>Brazīlija</c:v>
                </c:pt>
                <c:pt idx="22">
                  <c:v>Taivāna</c:v>
                </c:pt>
                <c:pt idx="23">
                  <c:v>Ungārija</c:v>
                </c:pt>
                <c:pt idx="24">
                  <c:v>Āfrika (neprecizēts)</c:v>
                </c:pt>
                <c:pt idx="25">
                  <c:v>Monako</c:v>
                </c:pt>
                <c:pt idx="26">
                  <c:v>Cita sarakstā neminēta valsts*</c:v>
                </c:pt>
                <c:pt idx="27">
                  <c:v>Grūti pateikt/nav atbildes</c:v>
                </c:pt>
              </c:strCache>
            </c:strRef>
          </c:cat>
          <c:val>
            <c:numRef>
              <c:f>'Grafiki + dati'!$R$924:$R$951</c:f>
              <c:numCache>
                <c:formatCode>0.0</c:formatCode>
                <c:ptCount val="28"/>
                <c:pt idx="0">
                  <c:v>2.9</c:v>
                </c:pt>
                <c:pt idx="1">
                  <c:v>2.5</c:v>
                </c:pt>
                <c:pt idx="2">
                  <c:v>2.2999999999999998</c:v>
                </c:pt>
                <c:pt idx="3">
                  <c:v>2.2999999999999998</c:v>
                </c:pt>
                <c:pt idx="4">
                  <c:v>2.1</c:v>
                </c:pt>
                <c:pt idx="5">
                  <c:v>2.1</c:v>
                </c:pt>
                <c:pt idx="6">
                  <c:v>1.8</c:v>
                </c:pt>
                <c:pt idx="7">
                  <c:v>1.6</c:v>
                </c:pt>
                <c:pt idx="8">
                  <c:v>1.5</c:v>
                </c:pt>
                <c:pt idx="9">
                  <c:v>1.5</c:v>
                </c:pt>
                <c:pt idx="10">
                  <c:v>1.4</c:v>
                </c:pt>
                <c:pt idx="11">
                  <c:v>1.4</c:v>
                </c:pt>
                <c:pt idx="12">
                  <c:v>1.2</c:v>
                </c:pt>
                <c:pt idx="13">
                  <c:v>1.2</c:v>
                </c:pt>
                <c:pt idx="14">
                  <c:v>1.1000000000000001</c:v>
                </c:pt>
                <c:pt idx="15">
                  <c:v>1.1000000000000001</c:v>
                </c:pt>
                <c:pt idx="16">
                  <c:v>1</c:v>
                </c:pt>
                <c:pt idx="17">
                  <c:v>1</c:v>
                </c:pt>
                <c:pt idx="18">
                  <c:v>1</c:v>
                </c:pt>
                <c:pt idx="19">
                  <c:v>1</c:v>
                </c:pt>
                <c:pt idx="20">
                  <c:v>0.8</c:v>
                </c:pt>
                <c:pt idx="21">
                  <c:v>0.8</c:v>
                </c:pt>
                <c:pt idx="22">
                  <c:v>0.8</c:v>
                </c:pt>
                <c:pt idx="23">
                  <c:v>0.8</c:v>
                </c:pt>
                <c:pt idx="24">
                  <c:v>0.7</c:v>
                </c:pt>
                <c:pt idx="25">
                  <c:v>0.7</c:v>
                </c:pt>
                <c:pt idx="26">
                  <c:v>13.9</c:v>
                </c:pt>
                <c:pt idx="27">
                  <c:v>0.8</c:v>
                </c:pt>
              </c:numCache>
            </c:numRef>
          </c:val>
          <c:extLst>
            <c:ext xmlns:c16="http://schemas.microsoft.com/office/drawing/2014/chart" uri="{C3380CC4-5D6E-409C-BE32-E72D297353CC}">
              <c16:uniqueId val="{0000001C-6D17-457F-BD7B-9F8A98A92F72}"/>
            </c:ext>
          </c:extLst>
        </c:ser>
        <c:dLbls>
          <c:showLegendKey val="0"/>
          <c:showVal val="0"/>
          <c:showCatName val="0"/>
          <c:showSerName val="0"/>
          <c:showPercent val="0"/>
          <c:showBubbleSize val="0"/>
        </c:dLbls>
        <c:gapWidth val="40"/>
        <c:axId val="525872528"/>
        <c:axId val="525873512"/>
      </c:barChart>
      <c:valAx>
        <c:axId val="525873512"/>
        <c:scaling>
          <c:orientation val="minMax"/>
          <c:max val="50"/>
          <c:min val="0"/>
        </c:scaling>
        <c:delete val="0"/>
        <c:axPos val="b"/>
        <c:numFmt formatCode="0" sourceLinked="0"/>
        <c:majorTickMark val="out"/>
        <c:minorTickMark val="none"/>
        <c:tickLblPos val="nextTo"/>
        <c:spPr>
          <a:noFill/>
          <a:ln>
            <a:solidFill>
              <a:schemeClr val="tx1">
                <a:lumMod val="85000"/>
                <a:lumOff val="15000"/>
              </a:schemeClr>
            </a:solidFill>
          </a:ln>
          <a:effectLst/>
        </c:spPr>
        <c:txPr>
          <a:bodyPr rot="-60000000" spcFirstLastPara="1" vertOverflow="ellipsis" vert="horz" wrap="square" anchor="ctr" anchorCtr="1"/>
          <a:lstStyle/>
          <a:p>
            <a:pPr>
              <a:defRPr sz="9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lv-LV"/>
          </a:p>
        </c:txPr>
        <c:crossAx val="525872528"/>
        <c:crosses val="max"/>
        <c:crossBetween val="between"/>
        <c:majorUnit val="10"/>
      </c:valAx>
      <c:catAx>
        <c:axId val="525872528"/>
        <c:scaling>
          <c:orientation val="maxMin"/>
        </c:scaling>
        <c:delete val="0"/>
        <c:axPos val="l"/>
        <c:numFmt formatCode="General" sourceLinked="1"/>
        <c:majorTickMark val="none"/>
        <c:minorTickMark val="none"/>
        <c:tickLblPos val="nextTo"/>
        <c:spPr>
          <a:noFill/>
          <a:ln w="9525" cap="flat" cmpd="sng" algn="ctr">
            <a:solidFill>
              <a:schemeClr val="tx1">
                <a:lumMod val="85000"/>
                <a:lumOff val="15000"/>
              </a:schemeClr>
            </a:solidFill>
            <a:round/>
          </a:ln>
          <a:effectLst/>
        </c:spPr>
        <c:txPr>
          <a:bodyPr rot="0" spcFirstLastPara="1" vertOverflow="ellipsis" wrap="square" anchor="ctr" anchorCtr="1"/>
          <a:lstStyle/>
          <a:p>
            <a:pPr>
              <a:defRPr sz="8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lv-LV"/>
          </a:p>
        </c:txPr>
        <c:crossAx val="525873512"/>
        <c:crosses val="autoZero"/>
        <c:auto val="1"/>
        <c:lblAlgn val="ctr"/>
        <c:lblOffset val="100"/>
        <c:noMultiLvlLbl val="0"/>
      </c:cat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Arial" panose="020B0604020202020204" pitchFamily="34" charset="0"/>
          <a:cs typeface="Arial" panose="020B0604020202020204" pitchFamily="34" charset="0"/>
        </a:defRPr>
      </a:pPr>
      <a:endParaRPr lang="lv-LV"/>
    </a:p>
  </c:txPr>
  <c:externalData r:id="rId4">
    <c:autoUpdate val="0"/>
  </c:externalData>
  <c:userShapes r:id="rId5"/>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0424225350633988"/>
          <c:y val="9.6138236935381052E-2"/>
          <c:w val="0.67892853987004387"/>
          <c:h val="0.86569518793244538"/>
        </c:manualLayout>
      </c:layout>
      <c:barChart>
        <c:barDir val="bar"/>
        <c:grouping val="clustered"/>
        <c:varyColors val="0"/>
        <c:ser>
          <c:idx val="0"/>
          <c:order val="0"/>
          <c:spPr>
            <a:solidFill>
              <a:srgbClr val="00B0F0"/>
            </a:solidFill>
            <a:ln w="25400">
              <a:noFill/>
            </a:ln>
          </c:spPr>
          <c:invertIfNegative val="0"/>
          <c:dPt>
            <c:idx val="0"/>
            <c:invertIfNegative val="0"/>
            <c:bubble3D val="0"/>
            <c:extLst>
              <c:ext xmlns:c16="http://schemas.microsoft.com/office/drawing/2014/chart" uri="{C3380CC4-5D6E-409C-BE32-E72D297353CC}">
                <c16:uniqueId val="{00000000-8A72-46FF-B6F5-31B772F8CEAD}"/>
              </c:ext>
            </c:extLst>
          </c:dPt>
          <c:dPt>
            <c:idx val="1"/>
            <c:invertIfNegative val="0"/>
            <c:bubble3D val="0"/>
            <c:extLst>
              <c:ext xmlns:c16="http://schemas.microsoft.com/office/drawing/2014/chart" uri="{C3380CC4-5D6E-409C-BE32-E72D297353CC}">
                <c16:uniqueId val="{00000001-8A72-46FF-B6F5-31B772F8CEAD}"/>
              </c:ext>
            </c:extLst>
          </c:dPt>
          <c:dPt>
            <c:idx val="2"/>
            <c:invertIfNegative val="0"/>
            <c:bubble3D val="0"/>
            <c:extLst>
              <c:ext xmlns:c16="http://schemas.microsoft.com/office/drawing/2014/chart" uri="{C3380CC4-5D6E-409C-BE32-E72D297353CC}">
                <c16:uniqueId val="{00000002-8A72-46FF-B6F5-31B772F8CEAD}"/>
              </c:ext>
            </c:extLst>
          </c:dPt>
          <c:dPt>
            <c:idx val="4"/>
            <c:invertIfNegative val="0"/>
            <c:bubble3D val="0"/>
            <c:extLst>
              <c:ext xmlns:c16="http://schemas.microsoft.com/office/drawing/2014/chart" uri="{C3380CC4-5D6E-409C-BE32-E72D297353CC}">
                <c16:uniqueId val="{00000003-8A72-46FF-B6F5-31B772F8CEAD}"/>
              </c:ext>
            </c:extLst>
          </c:dPt>
          <c:dPt>
            <c:idx val="15"/>
            <c:invertIfNegative val="0"/>
            <c:bubble3D val="0"/>
            <c:extLst>
              <c:ext xmlns:c16="http://schemas.microsoft.com/office/drawing/2014/chart" uri="{C3380CC4-5D6E-409C-BE32-E72D297353CC}">
                <c16:uniqueId val="{00000004-8A72-46FF-B6F5-31B772F8CEAD}"/>
              </c:ext>
            </c:extLst>
          </c:dPt>
          <c:dPt>
            <c:idx val="16"/>
            <c:invertIfNegative val="0"/>
            <c:bubble3D val="0"/>
            <c:extLst>
              <c:ext xmlns:c16="http://schemas.microsoft.com/office/drawing/2014/chart" uri="{C3380CC4-5D6E-409C-BE32-E72D297353CC}">
                <c16:uniqueId val="{00000005-8A72-46FF-B6F5-31B772F8CEAD}"/>
              </c:ext>
            </c:extLst>
          </c:dPt>
          <c:dPt>
            <c:idx val="21"/>
            <c:invertIfNegative val="0"/>
            <c:bubble3D val="0"/>
            <c:extLst>
              <c:ext xmlns:c16="http://schemas.microsoft.com/office/drawing/2014/chart" uri="{C3380CC4-5D6E-409C-BE32-E72D297353CC}">
                <c16:uniqueId val="{00000006-8A72-46FF-B6F5-31B772F8CEAD}"/>
              </c:ext>
            </c:extLst>
          </c:dPt>
          <c:dPt>
            <c:idx val="22"/>
            <c:invertIfNegative val="0"/>
            <c:bubble3D val="0"/>
            <c:extLst>
              <c:ext xmlns:c16="http://schemas.microsoft.com/office/drawing/2014/chart" uri="{C3380CC4-5D6E-409C-BE32-E72D297353CC}">
                <c16:uniqueId val="{00000007-8A72-46FF-B6F5-31B772F8CEAD}"/>
              </c:ext>
            </c:extLst>
          </c:dPt>
          <c:dPt>
            <c:idx val="30"/>
            <c:invertIfNegative val="0"/>
            <c:bubble3D val="0"/>
            <c:extLst>
              <c:ext xmlns:c16="http://schemas.microsoft.com/office/drawing/2014/chart" uri="{C3380CC4-5D6E-409C-BE32-E72D297353CC}">
                <c16:uniqueId val="{00000008-8A72-46FF-B6F5-31B772F8CEAD}"/>
              </c:ext>
            </c:extLst>
          </c:dPt>
          <c:dPt>
            <c:idx val="31"/>
            <c:invertIfNegative val="0"/>
            <c:bubble3D val="0"/>
            <c:extLst>
              <c:ext xmlns:c16="http://schemas.microsoft.com/office/drawing/2014/chart" uri="{C3380CC4-5D6E-409C-BE32-E72D297353CC}">
                <c16:uniqueId val="{00000009-8A72-46FF-B6F5-31B772F8CEAD}"/>
              </c:ext>
            </c:extLst>
          </c:dPt>
          <c:dPt>
            <c:idx val="32"/>
            <c:invertIfNegative val="0"/>
            <c:bubble3D val="0"/>
            <c:extLst>
              <c:ext xmlns:c16="http://schemas.microsoft.com/office/drawing/2014/chart" uri="{C3380CC4-5D6E-409C-BE32-E72D297353CC}">
                <c16:uniqueId val="{0000000A-8A72-46FF-B6F5-31B772F8CEAD}"/>
              </c:ext>
            </c:extLst>
          </c:dPt>
          <c:dPt>
            <c:idx val="33"/>
            <c:invertIfNegative val="0"/>
            <c:bubble3D val="0"/>
            <c:extLst>
              <c:ext xmlns:c16="http://schemas.microsoft.com/office/drawing/2014/chart" uri="{C3380CC4-5D6E-409C-BE32-E72D297353CC}">
                <c16:uniqueId val="{0000000B-8A72-46FF-B6F5-31B772F8CEAD}"/>
              </c:ext>
            </c:extLst>
          </c:dPt>
          <c:dPt>
            <c:idx val="35"/>
            <c:invertIfNegative val="0"/>
            <c:bubble3D val="0"/>
            <c:extLst>
              <c:ext xmlns:c16="http://schemas.microsoft.com/office/drawing/2014/chart" uri="{C3380CC4-5D6E-409C-BE32-E72D297353CC}">
                <c16:uniqueId val="{0000000C-8A72-46FF-B6F5-31B772F8CEAD}"/>
              </c:ext>
            </c:extLst>
          </c:dPt>
          <c:dPt>
            <c:idx val="36"/>
            <c:invertIfNegative val="0"/>
            <c:bubble3D val="0"/>
            <c:extLst>
              <c:ext xmlns:c16="http://schemas.microsoft.com/office/drawing/2014/chart" uri="{C3380CC4-5D6E-409C-BE32-E72D297353CC}">
                <c16:uniqueId val="{0000000D-8A72-46FF-B6F5-31B772F8CEAD}"/>
              </c:ext>
            </c:extLst>
          </c:dPt>
          <c:dPt>
            <c:idx val="37"/>
            <c:invertIfNegative val="0"/>
            <c:bubble3D val="0"/>
            <c:extLst>
              <c:ext xmlns:c16="http://schemas.microsoft.com/office/drawing/2014/chart" uri="{C3380CC4-5D6E-409C-BE32-E72D297353CC}">
                <c16:uniqueId val="{0000000E-8A72-46FF-B6F5-31B772F8CEAD}"/>
              </c:ext>
            </c:extLst>
          </c:dPt>
          <c:dPt>
            <c:idx val="38"/>
            <c:invertIfNegative val="0"/>
            <c:bubble3D val="0"/>
            <c:extLst>
              <c:ext xmlns:c16="http://schemas.microsoft.com/office/drawing/2014/chart" uri="{C3380CC4-5D6E-409C-BE32-E72D297353CC}">
                <c16:uniqueId val="{0000000F-8A72-46FF-B6F5-31B772F8CEAD}"/>
              </c:ext>
            </c:extLst>
          </c:dPt>
          <c:dPt>
            <c:idx val="40"/>
            <c:invertIfNegative val="0"/>
            <c:bubble3D val="0"/>
            <c:extLst>
              <c:ext xmlns:c16="http://schemas.microsoft.com/office/drawing/2014/chart" uri="{C3380CC4-5D6E-409C-BE32-E72D297353CC}">
                <c16:uniqueId val="{00000010-8A72-46FF-B6F5-31B772F8CEAD}"/>
              </c:ext>
            </c:extLst>
          </c:dPt>
          <c:dPt>
            <c:idx val="41"/>
            <c:invertIfNegative val="0"/>
            <c:bubble3D val="0"/>
            <c:extLst>
              <c:ext xmlns:c16="http://schemas.microsoft.com/office/drawing/2014/chart" uri="{C3380CC4-5D6E-409C-BE32-E72D297353CC}">
                <c16:uniqueId val="{00000011-8A72-46FF-B6F5-31B772F8CEAD}"/>
              </c:ext>
            </c:extLst>
          </c:dPt>
          <c:dPt>
            <c:idx val="42"/>
            <c:invertIfNegative val="0"/>
            <c:bubble3D val="0"/>
            <c:extLst>
              <c:ext xmlns:c16="http://schemas.microsoft.com/office/drawing/2014/chart" uri="{C3380CC4-5D6E-409C-BE32-E72D297353CC}">
                <c16:uniqueId val="{00000012-8A72-46FF-B6F5-31B772F8CEAD}"/>
              </c:ext>
            </c:extLst>
          </c:dPt>
          <c:dPt>
            <c:idx val="43"/>
            <c:invertIfNegative val="0"/>
            <c:bubble3D val="0"/>
            <c:extLst>
              <c:ext xmlns:c16="http://schemas.microsoft.com/office/drawing/2014/chart" uri="{C3380CC4-5D6E-409C-BE32-E72D297353CC}">
                <c16:uniqueId val="{00000013-8A72-46FF-B6F5-31B772F8CEAD}"/>
              </c:ext>
            </c:extLst>
          </c:dPt>
          <c:dLbls>
            <c:spPr>
              <a:noFill/>
              <a:ln w="25400">
                <a:noFill/>
              </a:ln>
            </c:spPr>
            <c:txPr>
              <a:bodyPr wrap="none" lIns="38100" tIns="19050" rIns="38100" bIns="19050" anchor="ctr">
                <a:spAutoFit/>
              </a:bodyPr>
              <a:lstStyle/>
              <a:p>
                <a:pPr>
                  <a:defRPr sz="900" b="1" i="0" u="none" strike="noStrike" baseline="0">
                    <a:solidFill>
                      <a:srgbClr val="000000"/>
                    </a:solidFill>
                    <a:latin typeface="Arial"/>
                    <a:ea typeface="Arial"/>
                    <a:cs typeface="Arial"/>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0"/>
              </c:ext>
            </c:extLst>
          </c:dLbls>
          <c:val>
            <c:numRef>
              <c:f>'Grafiki + dati'!$X$35:$X$49</c:f>
              <c:numCache>
                <c:formatCode>0.0</c:formatCode>
                <c:ptCount val="15"/>
                <c:pt idx="0">
                  <c:v>57.04999999999999</c:v>
                </c:pt>
                <c:pt idx="1">
                  <c:v>49.5</c:v>
                </c:pt>
                <c:pt idx="2">
                  <c:v>47.55</c:v>
                </c:pt>
                <c:pt idx="3">
                  <c:v>42.699999999999996</c:v>
                </c:pt>
                <c:pt idx="4">
                  <c:v>35.500000000000007</c:v>
                </c:pt>
                <c:pt idx="5">
                  <c:v>33.949999999999989</c:v>
                </c:pt>
                <c:pt idx="6">
                  <c:v>32.199999999999996</c:v>
                </c:pt>
                <c:pt idx="7">
                  <c:v>29.4</c:v>
                </c:pt>
                <c:pt idx="8">
                  <c:v>28.15</c:v>
                </c:pt>
                <c:pt idx="9">
                  <c:v>26.05</c:v>
                </c:pt>
                <c:pt idx="10">
                  <c:v>24.35</c:v>
                </c:pt>
                <c:pt idx="11">
                  <c:v>12.600000000000003</c:v>
                </c:pt>
                <c:pt idx="12">
                  <c:v>9.2000000000000064</c:v>
                </c:pt>
                <c:pt idx="13">
                  <c:v>2.8000000000000025</c:v>
                </c:pt>
                <c:pt idx="14">
                  <c:v>0.39999999999999858</c:v>
                </c:pt>
              </c:numCache>
            </c:numRef>
          </c:val>
          <c:extLst>
            <c:ext xmlns:c16="http://schemas.microsoft.com/office/drawing/2014/chart" uri="{C3380CC4-5D6E-409C-BE32-E72D297353CC}">
              <c16:uniqueId val="{00000014-8A72-46FF-B6F5-31B772F8CEAD}"/>
            </c:ext>
          </c:extLst>
        </c:ser>
        <c:dLbls>
          <c:showLegendKey val="0"/>
          <c:showVal val="0"/>
          <c:showCatName val="0"/>
          <c:showSerName val="0"/>
          <c:showPercent val="0"/>
          <c:showBubbleSize val="0"/>
        </c:dLbls>
        <c:gapWidth val="30"/>
        <c:axId val="590051048"/>
        <c:axId val="1"/>
      </c:barChart>
      <c:catAx>
        <c:axId val="590051048"/>
        <c:scaling>
          <c:orientation val="maxMin"/>
        </c:scaling>
        <c:delete val="0"/>
        <c:axPos val="l"/>
        <c:majorTickMark val="none"/>
        <c:minorTickMark val="none"/>
        <c:tickLblPos val="none"/>
        <c:spPr>
          <a:ln w="3175">
            <a:solidFill>
              <a:srgbClr val="000000"/>
            </a:solidFill>
            <a:prstDash val="solid"/>
          </a:ln>
        </c:spPr>
        <c:crossAx val="1"/>
        <c:crosses val="autoZero"/>
        <c:auto val="1"/>
        <c:lblAlgn val="ctr"/>
        <c:lblOffset val="100"/>
        <c:tickLblSkip val="1"/>
        <c:tickMarkSkip val="1"/>
        <c:noMultiLvlLbl val="0"/>
      </c:catAx>
      <c:valAx>
        <c:axId val="1"/>
        <c:scaling>
          <c:orientation val="minMax"/>
          <c:min val="0"/>
        </c:scaling>
        <c:delete val="1"/>
        <c:axPos val="b"/>
        <c:numFmt formatCode="0" sourceLinked="0"/>
        <c:majorTickMark val="out"/>
        <c:minorTickMark val="none"/>
        <c:tickLblPos val="nextTo"/>
        <c:crossAx val="590051048"/>
        <c:crosses val="max"/>
        <c:crossBetween val="between"/>
        <c:majorUnit val="10"/>
      </c:valAx>
      <c:spPr>
        <a:noFill/>
        <a:ln w="25400">
          <a:noFill/>
        </a:ln>
      </c:spPr>
    </c:plotArea>
    <c:plotVisOnly val="1"/>
    <c:dispBlanksAs val="gap"/>
    <c:showDLblsOverMax val="0"/>
  </c:chart>
  <c:spPr>
    <a:noFill/>
    <a:ln w="6350">
      <a:noFill/>
    </a:ln>
  </c:spPr>
  <c:txPr>
    <a:bodyPr/>
    <a:lstStyle/>
    <a:p>
      <a:pPr>
        <a:defRPr sz="900" b="0" i="0" u="none" strike="noStrike" baseline="0">
          <a:solidFill>
            <a:srgbClr val="000000"/>
          </a:solidFill>
          <a:latin typeface="Arial"/>
          <a:ea typeface="Arial"/>
          <a:cs typeface="Arial"/>
        </a:defRPr>
      </a:pPr>
      <a:endParaRPr lang="lv-LV"/>
    </a:p>
  </c:txPr>
  <c:externalData r:id="rId2">
    <c:autoUpdate val="0"/>
  </c:externalData>
  <c:userShapes r:id="rId3"/>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27829754795353689"/>
          <c:y val="0.1296454548979159"/>
          <c:w val="0.69488994456207431"/>
          <c:h val="0.80135619008958903"/>
        </c:manualLayout>
      </c:layout>
      <c:barChart>
        <c:barDir val="bar"/>
        <c:grouping val="stacked"/>
        <c:varyColors val="0"/>
        <c:ser>
          <c:idx val="0"/>
          <c:order val="0"/>
          <c:tx>
            <c:strRef>
              <c:f>'Grafiki + dati'!$R$60</c:f>
              <c:strCache>
                <c:ptCount val="1"/>
                <c:pt idx="0">
                  <c:v>Ļoti nozīmīga</c:v>
                </c:pt>
              </c:strCache>
            </c:strRef>
          </c:tx>
          <c:spPr>
            <a:solidFill>
              <a:srgbClr val="307594"/>
            </a:solidFill>
            <a:ln w="25400">
              <a:noFill/>
            </a:ln>
          </c:spPr>
          <c:invertIfNegative val="0"/>
          <c:dLbls>
            <c:spPr>
              <a:noFill/>
              <a:ln>
                <a:noFill/>
              </a:ln>
              <a:effectLst/>
            </c:spPr>
            <c:txPr>
              <a:bodyPr wrap="square" lIns="38100" tIns="19050" rIns="38100" bIns="19050" anchor="ctr">
                <a:spAutoFit/>
              </a:bodyPr>
              <a:lstStyle/>
              <a:p>
                <a:pPr>
                  <a:defRPr sz="900" b="0">
                    <a:solidFill>
                      <a:schemeClr val="bg1"/>
                    </a:solidFill>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'Grafiki + dati'!$P$61:$Q$97</c:f>
              <c:multiLvlStrCache>
                <c:ptCount val="37"/>
                <c:lvl>
                  <c:pt idx="0">
                    <c:v>Visi respondenti</c:v>
                  </c:pt>
                  <c:pt idx="2">
                    <c:v>Būvniecība un būvmateriālu ražošana</c:v>
                  </c:pt>
                  <c:pt idx="3">
                    <c:v>IKT</c:v>
                  </c:pt>
                  <c:pt idx="4">
                    <c:v>Kokrūpniecība</c:v>
                  </c:pt>
                  <c:pt idx="5">
                    <c:v>Pārtikas rūpniecība</c:v>
                  </c:pt>
                  <c:pt idx="6">
                    <c:v>Mašīnbūve un metālapstrāde</c:v>
                  </c:pt>
                  <c:pt idx="7">
                    <c:v>Transports un loģistika**</c:v>
                  </c:pt>
                  <c:pt idx="8">
                    <c:v>Apģērba un tekstila rūpniecība</c:v>
                  </c:pt>
                  <c:pt idx="9">
                    <c:v>Elektronika un elektrotehnika**</c:v>
                  </c:pt>
                  <c:pt idx="10">
                    <c:v>Kultūras un radošās nozares</c:v>
                  </c:pt>
                  <c:pt idx="11">
                    <c:v>Ķīmija un farmācija**</c:v>
                  </c:pt>
                  <c:pt idx="12">
                    <c:v>Cita joma</c:v>
                  </c:pt>
                  <c:pt idx="14">
                    <c:v>1-9 darbinieki</c:v>
                  </c:pt>
                  <c:pt idx="15">
                    <c:v>10-49 darbinieki</c:v>
                  </c:pt>
                  <c:pt idx="16">
                    <c:v>50-249 darbinieki</c:v>
                  </c:pt>
                  <c:pt idx="17">
                    <c:v>250 un vairāk darbinieku**</c:v>
                  </c:pt>
                  <c:pt idx="19">
                    <c:v>1. kvintile (zemākais eksporta apjoms)</c:v>
                  </c:pt>
                  <c:pt idx="20">
                    <c:v>2. kvintile</c:v>
                  </c:pt>
                  <c:pt idx="21">
                    <c:v>3. kvintile</c:v>
                  </c:pt>
                  <c:pt idx="22">
                    <c:v>4. kvintile</c:v>
                  </c:pt>
                  <c:pt idx="23">
                    <c:v>5. kvintile (augstākais eksporta apjoms)</c:v>
                  </c:pt>
                  <c:pt idx="25">
                    <c:v>1. kvintile (zemākais apgrozījums)</c:v>
                  </c:pt>
                  <c:pt idx="26">
                    <c:v>2. kvintile</c:v>
                  </c:pt>
                  <c:pt idx="27">
                    <c:v>3. kvintile</c:v>
                  </c:pt>
                  <c:pt idx="28">
                    <c:v>4. kvintile</c:v>
                  </c:pt>
                  <c:pt idx="29">
                    <c:v>5. kvintile (augstākais apgrozījums)</c:v>
                  </c:pt>
                  <c:pt idx="31">
                    <c:v> Rīga</c:v>
                  </c:pt>
                  <c:pt idx="32">
                    <c:v> Pierīga</c:v>
                  </c:pt>
                  <c:pt idx="33">
                    <c:v> Vidzeme</c:v>
                  </c:pt>
                  <c:pt idx="34">
                    <c:v> Kurzeme</c:v>
                  </c:pt>
                  <c:pt idx="35">
                    <c:v> Zemgale</c:v>
                  </c:pt>
                  <c:pt idx="36">
                    <c:v> Latgale**</c:v>
                  </c:pt>
                </c:lvl>
                <c:lvl>
                  <c:pt idx="1">
                    <c:v> </c:v>
                  </c:pt>
                  <c:pt idx="2">
                    <c:v>Darbības joma</c:v>
                  </c:pt>
                  <c:pt idx="13">
                    <c:v> </c:v>
                  </c:pt>
                  <c:pt idx="14">
                    <c:v> </c:v>
                  </c:pt>
                  <c:pt idx="18">
                    <c:v> </c:v>
                  </c:pt>
                  <c:pt idx="19">
                    <c:v>Eksporta apjoms 2022. gadā</c:v>
                  </c:pt>
                  <c:pt idx="24">
                    <c:v> </c:v>
                  </c:pt>
                  <c:pt idx="25">
                    <c:v> </c:v>
                  </c:pt>
                  <c:pt idx="30">
                    <c:v> </c:v>
                  </c:pt>
                  <c:pt idx="31">
                    <c:v>Reģions</c:v>
                  </c:pt>
                </c:lvl>
              </c:multiLvlStrCache>
            </c:multiLvlStrRef>
          </c:cat>
          <c:val>
            <c:numRef>
              <c:f>'Grafiki + dati'!$R$61:$R$97</c:f>
              <c:numCache>
                <c:formatCode>General</c:formatCode>
                <c:ptCount val="37"/>
                <c:pt idx="0" formatCode="0">
                  <c:v>54.3</c:v>
                </c:pt>
                <c:pt idx="2" formatCode="0">
                  <c:v>48.5</c:v>
                </c:pt>
                <c:pt idx="3" formatCode="0">
                  <c:v>34.799999999999997</c:v>
                </c:pt>
                <c:pt idx="4" formatCode="0">
                  <c:v>44.4</c:v>
                </c:pt>
                <c:pt idx="5" formatCode="0">
                  <c:v>78.2</c:v>
                </c:pt>
                <c:pt idx="6" formatCode="0">
                  <c:v>57.6</c:v>
                </c:pt>
                <c:pt idx="7" formatCode="0">
                  <c:v>55.6</c:v>
                </c:pt>
                <c:pt idx="8" formatCode="0">
                  <c:v>66</c:v>
                </c:pt>
                <c:pt idx="9" formatCode="0">
                  <c:v>71.900000000000006</c:v>
                </c:pt>
                <c:pt idx="10" formatCode="0">
                  <c:v>73.900000000000006</c:v>
                </c:pt>
                <c:pt idx="11" formatCode="0">
                  <c:v>60.7</c:v>
                </c:pt>
                <c:pt idx="12" formatCode="0">
                  <c:v>46.1</c:v>
                </c:pt>
                <c:pt idx="14" formatCode="0">
                  <c:v>52.4</c:v>
                </c:pt>
                <c:pt idx="15" formatCode="0">
                  <c:v>55</c:v>
                </c:pt>
                <c:pt idx="16" formatCode="0">
                  <c:v>58.6</c:v>
                </c:pt>
                <c:pt idx="17" formatCode="0">
                  <c:v>50</c:v>
                </c:pt>
                <c:pt idx="19" formatCode="0">
                  <c:v>48.3</c:v>
                </c:pt>
                <c:pt idx="20" formatCode="0">
                  <c:v>55.2</c:v>
                </c:pt>
                <c:pt idx="21" formatCode="0">
                  <c:v>55.7</c:v>
                </c:pt>
                <c:pt idx="22" formatCode="0">
                  <c:v>59.7</c:v>
                </c:pt>
                <c:pt idx="23" formatCode="0">
                  <c:v>54.4</c:v>
                </c:pt>
                <c:pt idx="25" formatCode="0">
                  <c:v>45</c:v>
                </c:pt>
                <c:pt idx="26" formatCode="0">
                  <c:v>53.5</c:v>
                </c:pt>
                <c:pt idx="27" formatCode="0">
                  <c:v>60.5</c:v>
                </c:pt>
                <c:pt idx="28" formatCode="0">
                  <c:v>48.8</c:v>
                </c:pt>
                <c:pt idx="29" formatCode="0">
                  <c:v>60.2</c:v>
                </c:pt>
                <c:pt idx="31" formatCode="0">
                  <c:v>53.5</c:v>
                </c:pt>
                <c:pt idx="32" formatCode="0">
                  <c:v>52.9</c:v>
                </c:pt>
                <c:pt idx="33" formatCode="0">
                  <c:v>57.1</c:v>
                </c:pt>
                <c:pt idx="34" formatCode="0">
                  <c:v>60.7</c:v>
                </c:pt>
                <c:pt idx="35" formatCode="0">
                  <c:v>51</c:v>
                </c:pt>
                <c:pt idx="36" formatCode="0">
                  <c:v>60.7</c:v>
                </c:pt>
              </c:numCache>
            </c:numRef>
          </c:val>
          <c:extLst>
            <c:ext xmlns:c16="http://schemas.microsoft.com/office/drawing/2014/chart" uri="{C3380CC4-5D6E-409C-BE32-E72D297353CC}">
              <c16:uniqueId val="{00000000-B075-4A9A-A158-7D3008C787E9}"/>
            </c:ext>
          </c:extLst>
        </c:ser>
        <c:ser>
          <c:idx val="3"/>
          <c:order val="1"/>
          <c:tx>
            <c:strRef>
              <c:f>'Grafiki + dati'!$S$60</c:f>
              <c:strCache>
                <c:ptCount val="1"/>
                <c:pt idx="0">
                  <c:v>Drīzāk nozīmīga</c:v>
                </c:pt>
              </c:strCache>
            </c:strRef>
          </c:tx>
          <c:spPr>
            <a:solidFill>
              <a:srgbClr val="BADAE8"/>
            </a:solidFill>
            <a:ln w="25400">
              <a:noFill/>
            </a:ln>
          </c:spPr>
          <c:invertIfNegative val="0"/>
          <c:dLbls>
            <c:dLbl>
              <c:idx val="12"/>
              <c:layout>
                <c:manualLayout>
                  <c:x val="8.938547486033465E-3"/>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B075-4A9A-A158-7D3008C787E9}"/>
                </c:ext>
              </c:extLst>
            </c:dLbl>
            <c:spPr>
              <a:noFill/>
              <a:ln>
                <a:noFill/>
              </a:ln>
              <a:effectLst/>
            </c:spPr>
            <c:txPr>
              <a:bodyPr wrap="square" lIns="38100" tIns="19050" rIns="38100" bIns="19050" anchor="ctr">
                <a:spAutoFit/>
              </a:bodyPr>
              <a:lstStyle/>
              <a:p>
                <a:pPr>
                  <a:defRPr sz="900"/>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'Grafiki + dati'!$P$61:$Q$97</c:f>
              <c:multiLvlStrCache>
                <c:ptCount val="37"/>
                <c:lvl>
                  <c:pt idx="0">
                    <c:v>Visi respondenti</c:v>
                  </c:pt>
                  <c:pt idx="2">
                    <c:v>Būvniecība un būvmateriālu ražošana</c:v>
                  </c:pt>
                  <c:pt idx="3">
                    <c:v>IKT</c:v>
                  </c:pt>
                  <c:pt idx="4">
                    <c:v>Kokrūpniecība</c:v>
                  </c:pt>
                  <c:pt idx="5">
                    <c:v>Pārtikas rūpniecība</c:v>
                  </c:pt>
                  <c:pt idx="6">
                    <c:v>Mašīnbūve un metālapstrāde</c:v>
                  </c:pt>
                  <c:pt idx="7">
                    <c:v>Transports un loģistika**</c:v>
                  </c:pt>
                  <c:pt idx="8">
                    <c:v>Apģērba un tekstila rūpniecība</c:v>
                  </c:pt>
                  <c:pt idx="9">
                    <c:v>Elektronika un elektrotehnika**</c:v>
                  </c:pt>
                  <c:pt idx="10">
                    <c:v>Kultūras un radošās nozares</c:v>
                  </c:pt>
                  <c:pt idx="11">
                    <c:v>Ķīmija un farmācija**</c:v>
                  </c:pt>
                  <c:pt idx="12">
                    <c:v>Cita joma</c:v>
                  </c:pt>
                  <c:pt idx="14">
                    <c:v>1-9 darbinieki</c:v>
                  </c:pt>
                  <c:pt idx="15">
                    <c:v>10-49 darbinieki</c:v>
                  </c:pt>
                  <c:pt idx="16">
                    <c:v>50-249 darbinieki</c:v>
                  </c:pt>
                  <c:pt idx="17">
                    <c:v>250 un vairāk darbinieku**</c:v>
                  </c:pt>
                  <c:pt idx="19">
                    <c:v>1. kvintile (zemākais eksporta apjoms)</c:v>
                  </c:pt>
                  <c:pt idx="20">
                    <c:v>2. kvintile</c:v>
                  </c:pt>
                  <c:pt idx="21">
                    <c:v>3. kvintile</c:v>
                  </c:pt>
                  <c:pt idx="22">
                    <c:v>4. kvintile</c:v>
                  </c:pt>
                  <c:pt idx="23">
                    <c:v>5. kvintile (augstākais eksporta apjoms)</c:v>
                  </c:pt>
                  <c:pt idx="25">
                    <c:v>1. kvintile (zemākais apgrozījums)</c:v>
                  </c:pt>
                  <c:pt idx="26">
                    <c:v>2. kvintile</c:v>
                  </c:pt>
                  <c:pt idx="27">
                    <c:v>3. kvintile</c:v>
                  </c:pt>
                  <c:pt idx="28">
                    <c:v>4. kvintile</c:v>
                  </c:pt>
                  <c:pt idx="29">
                    <c:v>5. kvintile (augstākais apgrozījums)</c:v>
                  </c:pt>
                  <c:pt idx="31">
                    <c:v> Rīga</c:v>
                  </c:pt>
                  <c:pt idx="32">
                    <c:v> Pierīga</c:v>
                  </c:pt>
                  <c:pt idx="33">
                    <c:v> Vidzeme</c:v>
                  </c:pt>
                  <c:pt idx="34">
                    <c:v> Kurzeme</c:v>
                  </c:pt>
                  <c:pt idx="35">
                    <c:v> Zemgale</c:v>
                  </c:pt>
                  <c:pt idx="36">
                    <c:v> Latgale**</c:v>
                  </c:pt>
                </c:lvl>
                <c:lvl>
                  <c:pt idx="1">
                    <c:v> </c:v>
                  </c:pt>
                  <c:pt idx="2">
                    <c:v>Darbības joma</c:v>
                  </c:pt>
                  <c:pt idx="13">
                    <c:v> </c:v>
                  </c:pt>
                  <c:pt idx="14">
                    <c:v> </c:v>
                  </c:pt>
                  <c:pt idx="18">
                    <c:v> </c:v>
                  </c:pt>
                  <c:pt idx="19">
                    <c:v>Eksporta apjoms 2022. gadā</c:v>
                  </c:pt>
                  <c:pt idx="24">
                    <c:v> </c:v>
                  </c:pt>
                  <c:pt idx="25">
                    <c:v> </c:v>
                  </c:pt>
                  <c:pt idx="30">
                    <c:v> </c:v>
                  </c:pt>
                  <c:pt idx="31">
                    <c:v>Reģions</c:v>
                  </c:pt>
                </c:lvl>
              </c:multiLvlStrCache>
            </c:multiLvlStrRef>
          </c:cat>
          <c:val>
            <c:numRef>
              <c:f>'Grafiki + dati'!$S$61:$S$97</c:f>
              <c:numCache>
                <c:formatCode>General</c:formatCode>
                <c:ptCount val="37"/>
                <c:pt idx="0" formatCode="0">
                  <c:v>25.7</c:v>
                </c:pt>
                <c:pt idx="2" formatCode="0">
                  <c:v>29.4</c:v>
                </c:pt>
                <c:pt idx="3" formatCode="0">
                  <c:v>35.9</c:v>
                </c:pt>
                <c:pt idx="4" formatCode="0">
                  <c:v>29.6</c:v>
                </c:pt>
                <c:pt idx="5" formatCode="0">
                  <c:v>14.1</c:v>
                </c:pt>
                <c:pt idx="6" formatCode="0">
                  <c:v>28.8</c:v>
                </c:pt>
                <c:pt idx="7" formatCode="0">
                  <c:v>18.5</c:v>
                </c:pt>
                <c:pt idx="8" formatCode="0">
                  <c:v>12.8</c:v>
                </c:pt>
                <c:pt idx="9" formatCode="0">
                  <c:v>9.4</c:v>
                </c:pt>
                <c:pt idx="10" formatCode="0">
                  <c:v>8.6999999999999993</c:v>
                </c:pt>
                <c:pt idx="11" formatCode="0">
                  <c:v>25</c:v>
                </c:pt>
                <c:pt idx="12" formatCode="0">
                  <c:v>33</c:v>
                </c:pt>
                <c:pt idx="14" formatCode="0">
                  <c:v>27.6</c:v>
                </c:pt>
                <c:pt idx="15" formatCode="0">
                  <c:v>25.2</c:v>
                </c:pt>
                <c:pt idx="16" formatCode="0">
                  <c:v>21.1</c:v>
                </c:pt>
                <c:pt idx="17" formatCode="0">
                  <c:v>25</c:v>
                </c:pt>
                <c:pt idx="19" formatCode="0">
                  <c:v>32.200000000000003</c:v>
                </c:pt>
                <c:pt idx="20" formatCode="0">
                  <c:v>26.7</c:v>
                </c:pt>
                <c:pt idx="21" formatCode="0">
                  <c:v>24.3</c:v>
                </c:pt>
                <c:pt idx="22" formatCode="0">
                  <c:v>22.7</c:v>
                </c:pt>
                <c:pt idx="23" formatCode="0">
                  <c:v>27.2</c:v>
                </c:pt>
                <c:pt idx="25" formatCode="0">
                  <c:v>33.299999999999997</c:v>
                </c:pt>
                <c:pt idx="26" formatCode="0">
                  <c:v>25.2</c:v>
                </c:pt>
                <c:pt idx="27" formatCode="0">
                  <c:v>22.5</c:v>
                </c:pt>
                <c:pt idx="28" formatCode="0">
                  <c:v>31.5</c:v>
                </c:pt>
                <c:pt idx="29" formatCode="0">
                  <c:v>22.8</c:v>
                </c:pt>
                <c:pt idx="31" formatCode="0">
                  <c:v>26.4</c:v>
                </c:pt>
                <c:pt idx="32" formatCode="0">
                  <c:v>24.8</c:v>
                </c:pt>
                <c:pt idx="33" formatCode="0">
                  <c:v>28.6</c:v>
                </c:pt>
                <c:pt idx="34" formatCode="0">
                  <c:v>19.7</c:v>
                </c:pt>
                <c:pt idx="35" formatCode="0">
                  <c:v>31.4</c:v>
                </c:pt>
                <c:pt idx="36" formatCode="0">
                  <c:v>17.899999999999999</c:v>
                </c:pt>
              </c:numCache>
            </c:numRef>
          </c:val>
          <c:extLst>
            <c:ext xmlns:c16="http://schemas.microsoft.com/office/drawing/2014/chart" uri="{C3380CC4-5D6E-409C-BE32-E72D297353CC}">
              <c16:uniqueId val="{00000002-B075-4A9A-A158-7D3008C787E9}"/>
            </c:ext>
          </c:extLst>
        </c:ser>
        <c:ser>
          <c:idx val="4"/>
          <c:order val="2"/>
          <c:tx>
            <c:strRef>
              <c:f>'Grafiki + dati'!$V$60</c:f>
              <c:strCache>
                <c:ptCount val="1"/>
                <c:pt idx="0">
                  <c:v>Grūti pateikt</c:v>
                </c:pt>
              </c:strCache>
            </c:strRef>
          </c:tx>
          <c:spPr>
            <a:solidFill>
              <a:sysClr val="window" lastClr="FFFFFF">
                <a:lumMod val="75000"/>
              </a:sysClr>
            </a:solidFill>
          </c:spPr>
          <c:invertIfNegative val="0"/>
          <c:dLbls>
            <c:spPr>
              <a:noFill/>
              <a:ln>
                <a:noFill/>
              </a:ln>
              <a:effectLst/>
            </c:spPr>
            <c:txPr>
              <a:bodyPr wrap="square" lIns="38100" tIns="19050" rIns="38100" bIns="19050" anchor="ctr">
                <a:spAutoFit/>
              </a:bodyPr>
              <a:lstStyle/>
              <a:p>
                <a:pPr>
                  <a:defRPr sz="900"/>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'Grafiki + dati'!$P$61:$Q$97</c:f>
              <c:multiLvlStrCache>
                <c:ptCount val="37"/>
                <c:lvl>
                  <c:pt idx="0">
                    <c:v>Visi respondenti</c:v>
                  </c:pt>
                  <c:pt idx="2">
                    <c:v>Būvniecība un būvmateriālu ražošana</c:v>
                  </c:pt>
                  <c:pt idx="3">
                    <c:v>IKT</c:v>
                  </c:pt>
                  <c:pt idx="4">
                    <c:v>Kokrūpniecība</c:v>
                  </c:pt>
                  <c:pt idx="5">
                    <c:v>Pārtikas rūpniecība</c:v>
                  </c:pt>
                  <c:pt idx="6">
                    <c:v>Mašīnbūve un metālapstrāde</c:v>
                  </c:pt>
                  <c:pt idx="7">
                    <c:v>Transports un loģistika**</c:v>
                  </c:pt>
                  <c:pt idx="8">
                    <c:v>Apģērba un tekstila rūpniecība</c:v>
                  </c:pt>
                  <c:pt idx="9">
                    <c:v>Elektronika un elektrotehnika**</c:v>
                  </c:pt>
                  <c:pt idx="10">
                    <c:v>Kultūras un radošās nozares</c:v>
                  </c:pt>
                  <c:pt idx="11">
                    <c:v>Ķīmija un farmācija**</c:v>
                  </c:pt>
                  <c:pt idx="12">
                    <c:v>Cita joma</c:v>
                  </c:pt>
                  <c:pt idx="14">
                    <c:v>1-9 darbinieki</c:v>
                  </c:pt>
                  <c:pt idx="15">
                    <c:v>10-49 darbinieki</c:v>
                  </c:pt>
                  <c:pt idx="16">
                    <c:v>50-249 darbinieki</c:v>
                  </c:pt>
                  <c:pt idx="17">
                    <c:v>250 un vairāk darbinieku**</c:v>
                  </c:pt>
                  <c:pt idx="19">
                    <c:v>1. kvintile (zemākais eksporta apjoms)</c:v>
                  </c:pt>
                  <c:pt idx="20">
                    <c:v>2. kvintile</c:v>
                  </c:pt>
                  <c:pt idx="21">
                    <c:v>3. kvintile</c:v>
                  </c:pt>
                  <c:pt idx="22">
                    <c:v>4. kvintile</c:v>
                  </c:pt>
                  <c:pt idx="23">
                    <c:v>5. kvintile (augstākais eksporta apjoms)</c:v>
                  </c:pt>
                  <c:pt idx="25">
                    <c:v>1. kvintile (zemākais apgrozījums)</c:v>
                  </c:pt>
                  <c:pt idx="26">
                    <c:v>2. kvintile</c:v>
                  </c:pt>
                  <c:pt idx="27">
                    <c:v>3. kvintile</c:v>
                  </c:pt>
                  <c:pt idx="28">
                    <c:v>4. kvintile</c:v>
                  </c:pt>
                  <c:pt idx="29">
                    <c:v>5. kvintile (augstākais apgrozījums)</c:v>
                  </c:pt>
                  <c:pt idx="31">
                    <c:v> Rīga</c:v>
                  </c:pt>
                  <c:pt idx="32">
                    <c:v> Pierīga</c:v>
                  </c:pt>
                  <c:pt idx="33">
                    <c:v> Vidzeme</c:v>
                  </c:pt>
                  <c:pt idx="34">
                    <c:v> Kurzeme</c:v>
                  </c:pt>
                  <c:pt idx="35">
                    <c:v> Zemgale</c:v>
                  </c:pt>
                  <c:pt idx="36">
                    <c:v> Latgale**</c:v>
                  </c:pt>
                </c:lvl>
                <c:lvl>
                  <c:pt idx="1">
                    <c:v> </c:v>
                  </c:pt>
                  <c:pt idx="2">
                    <c:v>Darbības joma</c:v>
                  </c:pt>
                  <c:pt idx="13">
                    <c:v> </c:v>
                  </c:pt>
                  <c:pt idx="14">
                    <c:v> </c:v>
                  </c:pt>
                  <c:pt idx="18">
                    <c:v> </c:v>
                  </c:pt>
                  <c:pt idx="19">
                    <c:v>Eksporta apjoms 2022. gadā</c:v>
                  </c:pt>
                  <c:pt idx="24">
                    <c:v> </c:v>
                  </c:pt>
                  <c:pt idx="25">
                    <c:v> </c:v>
                  </c:pt>
                  <c:pt idx="30">
                    <c:v> </c:v>
                  </c:pt>
                  <c:pt idx="31">
                    <c:v>Reģions</c:v>
                  </c:pt>
                </c:lvl>
              </c:multiLvlStrCache>
            </c:multiLvlStrRef>
          </c:cat>
          <c:val>
            <c:numRef>
              <c:f>'Grafiki + dati'!$V$61:$V$97</c:f>
              <c:numCache>
                <c:formatCode>General</c:formatCode>
                <c:ptCount val="37"/>
                <c:pt idx="0" formatCode="0">
                  <c:v>3.8</c:v>
                </c:pt>
                <c:pt idx="2" formatCode="0">
                  <c:v>2.9</c:v>
                </c:pt>
                <c:pt idx="3" formatCode="0">
                  <c:v>2.2000000000000002</c:v>
                </c:pt>
                <c:pt idx="4" formatCode="0">
                  <c:v>3.7</c:v>
                </c:pt>
                <c:pt idx="5" formatCode="0">
                  <c:v>2.6</c:v>
                </c:pt>
                <c:pt idx="6" formatCode="0">
                  <c:v>4.5</c:v>
                </c:pt>
                <c:pt idx="7" formatCode="0">
                  <c:v>3.7</c:v>
                </c:pt>
                <c:pt idx="8" formatCode="0">
                  <c:v>8.5</c:v>
                </c:pt>
                <c:pt idx="9" formatCode="0">
                  <c:v>0</c:v>
                </c:pt>
                <c:pt idx="10" formatCode="0">
                  <c:v>4.3</c:v>
                </c:pt>
                <c:pt idx="11" formatCode="0">
                  <c:v>7.1</c:v>
                </c:pt>
                <c:pt idx="12" formatCode="0">
                  <c:v>4.2</c:v>
                </c:pt>
                <c:pt idx="14" formatCode="0">
                  <c:v>5</c:v>
                </c:pt>
                <c:pt idx="15" formatCode="0">
                  <c:v>2.5</c:v>
                </c:pt>
                <c:pt idx="16" formatCode="0">
                  <c:v>2.2999999999999998</c:v>
                </c:pt>
                <c:pt idx="17" formatCode="0">
                  <c:v>25</c:v>
                </c:pt>
                <c:pt idx="19" formatCode="0">
                  <c:v>6.8</c:v>
                </c:pt>
                <c:pt idx="20" formatCode="0">
                  <c:v>1.7</c:v>
                </c:pt>
                <c:pt idx="21" formatCode="0">
                  <c:v>3.5</c:v>
                </c:pt>
                <c:pt idx="22" formatCode="0">
                  <c:v>2.5</c:v>
                </c:pt>
                <c:pt idx="23" formatCode="0">
                  <c:v>1.8</c:v>
                </c:pt>
                <c:pt idx="25" formatCode="0">
                  <c:v>5.8</c:v>
                </c:pt>
                <c:pt idx="26" formatCode="0">
                  <c:v>4.7</c:v>
                </c:pt>
                <c:pt idx="27" formatCode="0">
                  <c:v>0.8</c:v>
                </c:pt>
                <c:pt idx="28" formatCode="0">
                  <c:v>1.6</c:v>
                </c:pt>
                <c:pt idx="29" formatCode="0">
                  <c:v>2.4</c:v>
                </c:pt>
                <c:pt idx="31" formatCode="0">
                  <c:v>3.9</c:v>
                </c:pt>
                <c:pt idx="32" formatCode="0">
                  <c:v>4.5</c:v>
                </c:pt>
                <c:pt idx="33" formatCode="0">
                  <c:v>0</c:v>
                </c:pt>
                <c:pt idx="34" formatCode="0">
                  <c:v>6.6</c:v>
                </c:pt>
                <c:pt idx="35" formatCode="0">
                  <c:v>3.9</c:v>
                </c:pt>
              </c:numCache>
            </c:numRef>
          </c:val>
          <c:extLst>
            <c:ext xmlns:c16="http://schemas.microsoft.com/office/drawing/2014/chart" uri="{C3380CC4-5D6E-409C-BE32-E72D297353CC}">
              <c16:uniqueId val="{00000003-B075-4A9A-A158-7D3008C787E9}"/>
            </c:ext>
          </c:extLst>
        </c:ser>
        <c:ser>
          <c:idx val="1"/>
          <c:order val="3"/>
          <c:tx>
            <c:strRef>
              <c:f>'Grafiki + dati'!$T$60</c:f>
              <c:strCache>
                <c:ptCount val="1"/>
                <c:pt idx="0">
                  <c:v>Drīzāk nav nozīmīga</c:v>
                </c:pt>
              </c:strCache>
            </c:strRef>
          </c:tx>
          <c:spPr>
            <a:solidFill>
              <a:srgbClr val="F29C9C"/>
            </a:solidFill>
            <a:ln w="25400">
              <a:noFill/>
            </a:ln>
          </c:spPr>
          <c:invertIfNegative val="0"/>
          <c:dLbls>
            <c:spPr>
              <a:noFill/>
              <a:ln w="25400">
                <a:noFill/>
              </a:ln>
            </c:spPr>
            <c:txPr>
              <a:bodyPr wrap="square" lIns="38100" tIns="19050" rIns="38100" bIns="19050" anchor="ctr">
                <a:spAutoFit/>
              </a:bodyPr>
              <a:lstStyle/>
              <a:p>
                <a:pPr>
                  <a:defRPr sz="900" b="0" i="0" u="none" strike="noStrike" baseline="0">
                    <a:solidFill>
                      <a:schemeClr val="tx1"/>
                    </a:solidFill>
                    <a:latin typeface="Arial"/>
                    <a:ea typeface="Arial"/>
                    <a:cs typeface="Arial"/>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'Grafiki + dati'!$P$61:$Q$97</c:f>
              <c:multiLvlStrCache>
                <c:ptCount val="37"/>
                <c:lvl>
                  <c:pt idx="0">
                    <c:v>Visi respondenti</c:v>
                  </c:pt>
                  <c:pt idx="2">
                    <c:v>Būvniecība un būvmateriālu ražošana</c:v>
                  </c:pt>
                  <c:pt idx="3">
                    <c:v>IKT</c:v>
                  </c:pt>
                  <c:pt idx="4">
                    <c:v>Kokrūpniecība</c:v>
                  </c:pt>
                  <c:pt idx="5">
                    <c:v>Pārtikas rūpniecība</c:v>
                  </c:pt>
                  <c:pt idx="6">
                    <c:v>Mašīnbūve un metālapstrāde</c:v>
                  </c:pt>
                  <c:pt idx="7">
                    <c:v>Transports un loģistika**</c:v>
                  </c:pt>
                  <c:pt idx="8">
                    <c:v>Apģērba un tekstila rūpniecība</c:v>
                  </c:pt>
                  <c:pt idx="9">
                    <c:v>Elektronika un elektrotehnika**</c:v>
                  </c:pt>
                  <c:pt idx="10">
                    <c:v>Kultūras un radošās nozares</c:v>
                  </c:pt>
                  <c:pt idx="11">
                    <c:v>Ķīmija un farmācija**</c:v>
                  </c:pt>
                  <c:pt idx="12">
                    <c:v>Cita joma</c:v>
                  </c:pt>
                  <c:pt idx="14">
                    <c:v>1-9 darbinieki</c:v>
                  </c:pt>
                  <c:pt idx="15">
                    <c:v>10-49 darbinieki</c:v>
                  </c:pt>
                  <c:pt idx="16">
                    <c:v>50-249 darbinieki</c:v>
                  </c:pt>
                  <c:pt idx="17">
                    <c:v>250 un vairāk darbinieku**</c:v>
                  </c:pt>
                  <c:pt idx="19">
                    <c:v>1. kvintile (zemākais eksporta apjoms)</c:v>
                  </c:pt>
                  <c:pt idx="20">
                    <c:v>2. kvintile</c:v>
                  </c:pt>
                  <c:pt idx="21">
                    <c:v>3. kvintile</c:v>
                  </c:pt>
                  <c:pt idx="22">
                    <c:v>4. kvintile</c:v>
                  </c:pt>
                  <c:pt idx="23">
                    <c:v>5. kvintile (augstākais eksporta apjoms)</c:v>
                  </c:pt>
                  <c:pt idx="25">
                    <c:v>1. kvintile (zemākais apgrozījums)</c:v>
                  </c:pt>
                  <c:pt idx="26">
                    <c:v>2. kvintile</c:v>
                  </c:pt>
                  <c:pt idx="27">
                    <c:v>3. kvintile</c:v>
                  </c:pt>
                  <c:pt idx="28">
                    <c:v>4. kvintile</c:v>
                  </c:pt>
                  <c:pt idx="29">
                    <c:v>5. kvintile (augstākais apgrozījums)</c:v>
                  </c:pt>
                  <c:pt idx="31">
                    <c:v> Rīga</c:v>
                  </c:pt>
                  <c:pt idx="32">
                    <c:v> Pierīga</c:v>
                  </c:pt>
                  <c:pt idx="33">
                    <c:v> Vidzeme</c:v>
                  </c:pt>
                  <c:pt idx="34">
                    <c:v> Kurzeme</c:v>
                  </c:pt>
                  <c:pt idx="35">
                    <c:v> Zemgale</c:v>
                  </c:pt>
                  <c:pt idx="36">
                    <c:v> Latgale**</c:v>
                  </c:pt>
                </c:lvl>
                <c:lvl>
                  <c:pt idx="1">
                    <c:v> </c:v>
                  </c:pt>
                  <c:pt idx="2">
                    <c:v>Darbības joma</c:v>
                  </c:pt>
                  <c:pt idx="13">
                    <c:v> </c:v>
                  </c:pt>
                  <c:pt idx="14">
                    <c:v> </c:v>
                  </c:pt>
                  <c:pt idx="18">
                    <c:v> </c:v>
                  </c:pt>
                  <c:pt idx="19">
                    <c:v>Eksporta apjoms 2022. gadā</c:v>
                  </c:pt>
                  <c:pt idx="24">
                    <c:v> </c:v>
                  </c:pt>
                  <c:pt idx="25">
                    <c:v> </c:v>
                  </c:pt>
                  <c:pt idx="30">
                    <c:v> </c:v>
                  </c:pt>
                  <c:pt idx="31">
                    <c:v>Reģions</c:v>
                  </c:pt>
                </c:lvl>
              </c:multiLvlStrCache>
            </c:multiLvlStrRef>
          </c:cat>
          <c:val>
            <c:numRef>
              <c:f>'Grafiki + dati'!$T$61:$T$97</c:f>
              <c:numCache>
                <c:formatCode>General</c:formatCode>
                <c:ptCount val="37"/>
                <c:pt idx="0" formatCode="0">
                  <c:v>12.2</c:v>
                </c:pt>
                <c:pt idx="2" formatCode="0">
                  <c:v>14.7</c:v>
                </c:pt>
                <c:pt idx="3" formatCode="0">
                  <c:v>19.600000000000001</c:v>
                </c:pt>
                <c:pt idx="4" formatCode="0">
                  <c:v>16.7</c:v>
                </c:pt>
                <c:pt idx="5" formatCode="0">
                  <c:v>3.8</c:v>
                </c:pt>
                <c:pt idx="6" formatCode="0">
                  <c:v>9.1</c:v>
                </c:pt>
                <c:pt idx="7" formatCode="0">
                  <c:v>22.2</c:v>
                </c:pt>
                <c:pt idx="8" formatCode="0">
                  <c:v>10.6</c:v>
                </c:pt>
                <c:pt idx="9" formatCode="0">
                  <c:v>12.5</c:v>
                </c:pt>
                <c:pt idx="10" formatCode="0">
                  <c:v>8.6999999999999993</c:v>
                </c:pt>
                <c:pt idx="11" formatCode="0">
                  <c:v>3.6</c:v>
                </c:pt>
                <c:pt idx="12" formatCode="0">
                  <c:v>12</c:v>
                </c:pt>
                <c:pt idx="14" formatCode="0">
                  <c:v>9.5</c:v>
                </c:pt>
                <c:pt idx="15" formatCode="0">
                  <c:v>15.5</c:v>
                </c:pt>
                <c:pt idx="16" formatCode="0">
                  <c:v>14.1</c:v>
                </c:pt>
                <c:pt idx="19" formatCode="0">
                  <c:v>7.6</c:v>
                </c:pt>
                <c:pt idx="20" formatCode="0">
                  <c:v>12.9</c:v>
                </c:pt>
                <c:pt idx="21" formatCode="0">
                  <c:v>10.4</c:v>
                </c:pt>
                <c:pt idx="22" formatCode="0">
                  <c:v>13.4</c:v>
                </c:pt>
                <c:pt idx="23" formatCode="0">
                  <c:v>13.2</c:v>
                </c:pt>
                <c:pt idx="25" formatCode="0">
                  <c:v>8.3000000000000007</c:v>
                </c:pt>
                <c:pt idx="26" formatCode="0">
                  <c:v>14.2</c:v>
                </c:pt>
                <c:pt idx="27" formatCode="0">
                  <c:v>11.6</c:v>
                </c:pt>
                <c:pt idx="28" formatCode="0">
                  <c:v>12.6</c:v>
                </c:pt>
                <c:pt idx="29" formatCode="0">
                  <c:v>13</c:v>
                </c:pt>
                <c:pt idx="31" formatCode="0">
                  <c:v>12.5</c:v>
                </c:pt>
                <c:pt idx="32" formatCode="0">
                  <c:v>14</c:v>
                </c:pt>
                <c:pt idx="33" formatCode="0">
                  <c:v>8.1999999999999993</c:v>
                </c:pt>
                <c:pt idx="34" formatCode="0">
                  <c:v>9.8000000000000007</c:v>
                </c:pt>
                <c:pt idx="35" formatCode="0">
                  <c:v>9.8000000000000007</c:v>
                </c:pt>
                <c:pt idx="36" formatCode="0">
                  <c:v>14.3</c:v>
                </c:pt>
              </c:numCache>
            </c:numRef>
          </c:val>
          <c:extLst>
            <c:ext xmlns:c16="http://schemas.microsoft.com/office/drawing/2014/chart" uri="{C3380CC4-5D6E-409C-BE32-E72D297353CC}">
              <c16:uniqueId val="{00000004-B075-4A9A-A158-7D3008C787E9}"/>
            </c:ext>
          </c:extLst>
        </c:ser>
        <c:ser>
          <c:idx val="2"/>
          <c:order val="4"/>
          <c:tx>
            <c:strRef>
              <c:f>'Grafiki + dati'!$U$60</c:f>
              <c:strCache>
                <c:ptCount val="1"/>
                <c:pt idx="0">
                  <c:v>Nemaz nav nozīmīga</c:v>
                </c:pt>
              </c:strCache>
            </c:strRef>
          </c:tx>
          <c:spPr>
            <a:solidFill>
              <a:srgbClr val="A21616"/>
            </a:solidFill>
          </c:spPr>
          <c:invertIfNegative val="0"/>
          <c:dLbls>
            <c:spPr>
              <a:noFill/>
              <a:ln>
                <a:noFill/>
              </a:ln>
              <a:effectLst/>
            </c:spPr>
            <c:txPr>
              <a:bodyPr wrap="square" lIns="38100" tIns="19050" rIns="38100" bIns="19050" anchor="ctr">
                <a:spAutoFit/>
              </a:bodyPr>
              <a:lstStyle/>
              <a:p>
                <a:pPr>
                  <a:defRPr sz="900">
                    <a:solidFill>
                      <a:schemeClr val="bg1"/>
                    </a:solidFill>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'Grafiki + dati'!$P$61:$Q$97</c:f>
              <c:multiLvlStrCache>
                <c:ptCount val="37"/>
                <c:lvl>
                  <c:pt idx="0">
                    <c:v>Visi respondenti</c:v>
                  </c:pt>
                  <c:pt idx="2">
                    <c:v>Būvniecība un būvmateriālu ražošana</c:v>
                  </c:pt>
                  <c:pt idx="3">
                    <c:v>IKT</c:v>
                  </c:pt>
                  <c:pt idx="4">
                    <c:v>Kokrūpniecība</c:v>
                  </c:pt>
                  <c:pt idx="5">
                    <c:v>Pārtikas rūpniecība</c:v>
                  </c:pt>
                  <c:pt idx="6">
                    <c:v>Mašīnbūve un metālapstrāde</c:v>
                  </c:pt>
                  <c:pt idx="7">
                    <c:v>Transports un loģistika**</c:v>
                  </c:pt>
                  <c:pt idx="8">
                    <c:v>Apģērba un tekstila rūpniecība</c:v>
                  </c:pt>
                  <c:pt idx="9">
                    <c:v>Elektronika un elektrotehnika**</c:v>
                  </c:pt>
                  <c:pt idx="10">
                    <c:v>Kultūras un radošās nozares</c:v>
                  </c:pt>
                  <c:pt idx="11">
                    <c:v>Ķīmija un farmācija**</c:v>
                  </c:pt>
                  <c:pt idx="12">
                    <c:v>Cita joma</c:v>
                  </c:pt>
                  <c:pt idx="14">
                    <c:v>1-9 darbinieki</c:v>
                  </c:pt>
                  <c:pt idx="15">
                    <c:v>10-49 darbinieki</c:v>
                  </c:pt>
                  <c:pt idx="16">
                    <c:v>50-249 darbinieki</c:v>
                  </c:pt>
                  <c:pt idx="17">
                    <c:v>250 un vairāk darbinieku**</c:v>
                  </c:pt>
                  <c:pt idx="19">
                    <c:v>1. kvintile (zemākais eksporta apjoms)</c:v>
                  </c:pt>
                  <c:pt idx="20">
                    <c:v>2. kvintile</c:v>
                  </c:pt>
                  <c:pt idx="21">
                    <c:v>3. kvintile</c:v>
                  </c:pt>
                  <c:pt idx="22">
                    <c:v>4. kvintile</c:v>
                  </c:pt>
                  <c:pt idx="23">
                    <c:v>5. kvintile (augstākais eksporta apjoms)</c:v>
                  </c:pt>
                  <c:pt idx="25">
                    <c:v>1. kvintile (zemākais apgrozījums)</c:v>
                  </c:pt>
                  <c:pt idx="26">
                    <c:v>2. kvintile</c:v>
                  </c:pt>
                  <c:pt idx="27">
                    <c:v>3. kvintile</c:v>
                  </c:pt>
                  <c:pt idx="28">
                    <c:v>4. kvintile</c:v>
                  </c:pt>
                  <c:pt idx="29">
                    <c:v>5. kvintile (augstākais apgrozījums)</c:v>
                  </c:pt>
                  <c:pt idx="31">
                    <c:v> Rīga</c:v>
                  </c:pt>
                  <c:pt idx="32">
                    <c:v> Pierīga</c:v>
                  </c:pt>
                  <c:pt idx="33">
                    <c:v> Vidzeme</c:v>
                  </c:pt>
                  <c:pt idx="34">
                    <c:v> Kurzeme</c:v>
                  </c:pt>
                  <c:pt idx="35">
                    <c:v> Zemgale</c:v>
                  </c:pt>
                  <c:pt idx="36">
                    <c:v> Latgale**</c:v>
                  </c:pt>
                </c:lvl>
                <c:lvl>
                  <c:pt idx="1">
                    <c:v> </c:v>
                  </c:pt>
                  <c:pt idx="2">
                    <c:v>Darbības joma</c:v>
                  </c:pt>
                  <c:pt idx="13">
                    <c:v> </c:v>
                  </c:pt>
                  <c:pt idx="14">
                    <c:v> </c:v>
                  </c:pt>
                  <c:pt idx="18">
                    <c:v> </c:v>
                  </c:pt>
                  <c:pt idx="19">
                    <c:v>Eksporta apjoms 2022. gadā</c:v>
                  </c:pt>
                  <c:pt idx="24">
                    <c:v> </c:v>
                  </c:pt>
                  <c:pt idx="25">
                    <c:v> </c:v>
                  </c:pt>
                  <c:pt idx="30">
                    <c:v> </c:v>
                  </c:pt>
                  <c:pt idx="31">
                    <c:v>Reģions</c:v>
                  </c:pt>
                </c:lvl>
              </c:multiLvlStrCache>
            </c:multiLvlStrRef>
          </c:cat>
          <c:val>
            <c:numRef>
              <c:f>'Grafiki + dati'!$U$61:$U$97</c:f>
              <c:numCache>
                <c:formatCode>General</c:formatCode>
                <c:ptCount val="37"/>
                <c:pt idx="0" formatCode="0">
                  <c:v>4</c:v>
                </c:pt>
                <c:pt idx="2" formatCode="0">
                  <c:v>4.4000000000000004</c:v>
                </c:pt>
                <c:pt idx="3" formatCode="0">
                  <c:v>7.6</c:v>
                </c:pt>
                <c:pt idx="4" formatCode="0">
                  <c:v>5.6</c:v>
                </c:pt>
                <c:pt idx="5" formatCode="0">
                  <c:v>1.3</c:v>
                </c:pt>
                <c:pt idx="8" formatCode="0">
                  <c:v>2.1</c:v>
                </c:pt>
                <c:pt idx="9" formatCode="0">
                  <c:v>6.3</c:v>
                </c:pt>
                <c:pt idx="10" formatCode="0">
                  <c:v>4.3</c:v>
                </c:pt>
                <c:pt idx="11" formatCode="0">
                  <c:v>3.6</c:v>
                </c:pt>
                <c:pt idx="12" formatCode="0">
                  <c:v>4.7</c:v>
                </c:pt>
                <c:pt idx="14" formatCode="0">
                  <c:v>5.6</c:v>
                </c:pt>
                <c:pt idx="15" formatCode="0">
                  <c:v>1.7</c:v>
                </c:pt>
                <c:pt idx="16" formatCode="0">
                  <c:v>3.9</c:v>
                </c:pt>
                <c:pt idx="19" formatCode="0">
                  <c:v>5.0999999999999996</c:v>
                </c:pt>
                <c:pt idx="20" formatCode="0">
                  <c:v>3.4</c:v>
                </c:pt>
                <c:pt idx="21" formatCode="0">
                  <c:v>6.1</c:v>
                </c:pt>
                <c:pt idx="22" formatCode="0">
                  <c:v>1.7</c:v>
                </c:pt>
                <c:pt idx="23" formatCode="0">
                  <c:v>3.5</c:v>
                </c:pt>
                <c:pt idx="25" formatCode="0">
                  <c:v>7.5</c:v>
                </c:pt>
                <c:pt idx="26" formatCode="0">
                  <c:v>2.4</c:v>
                </c:pt>
                <c:pt idx="27" formatCode="0">
                  <c:v>4.7</c:v>
                </c:pt>
                <c:pt idx="28" formatCode="0">
                  <c:v>5.5</c:v>
                </c:pt>
                <c:pt idx="29" formatCode="0">
                  <c:v>1.6</c:v>
                </c:pt>
                <c:pt idx="31" formatCode="0">
                  <c:v>3.7</c:v>
                </c:pt>
                <c:pt idx="32" formatCode="0">
                  <c:v>3.8</c:v>
                </c:pt>
                <c:pt idx="33" formatCode="0">
                  <c:v>6.1</c:v>
                </c:pt>
                <c:pt idx="34" formatCode="0">
                  <c:v>3.3</c:v>
                </c:pt>
                <c:pt idx="35" formatCode="0">
                  <c:v>3.9</c:v>
                </c:pt>
                <c:pt idx="36" formatCode="0">
                  <c:v>7.1</c:v>
                </c:pt>
              </c:numCache>
            </c:numRef>
          </c:val>
          <c:extLst>
            <c:ext xmlns:c16="http://schemas.microsoft.com/office/drawing/2014/chart" uri="{C3380CC4-5D6E-409C-BE32-E72D297353CC}">
              <c16:uniqueId val="{00000005-B075-4A9A-A158-7D3008C787E9}"/>
            </c:ext>
          </c:extLst>
        </c:ser>
        <c:dLbls>
          <c:showLegendKey val="0"/>
          <c:showVal val="0"/>
          <c:showCatName val="0"/>
          <c:showSerName val="0"/>
          <c:showPercent val="0"/>
          <c:showBubbleSize val="0"/>
        </c:dLbls>
        <c:gapWidth val="30"/>
        <c:overlap val="100"/>
        <c:axId val="590045472"/>
        <c:axId val="1"/>
      </c:barChart>
      <c:catAx>
        <c:axId val="590045472"/>
        <c:scaling>
          <c:orientation val="maxMin"/>
        </c:scaling>
        <c:delete val="0"/>
        <c:axPos val="l"/>
        <c:numFmt formatCode="General" sourceLinked="1"/>
        <c:majorTickMark val="none"/>
        <c:minorTickMark val="none"/>
        <c:tickLblPos val="nextTo"/>
        <c:spPr>
          <a:ln w="3175">
            <a:solidFill>
              <a:srgbClr val="000000"/>
            </a:solidFill>
            <a:prstDash val="solid"/>
          </a:ln>
        </c:spPr>
        <c:txPr>
          <a:bodyPr rot="0" vert="horz"/>
          <a:lstStyle/>
          <a:p>
            <a:pPr>
              <a:defRPr sz="900" b="0" i="0" u="none" strike="noStrike" baseline="0">
                <a:solidFill>
                  <a:srgbClr val="000000"/>
                </a:solidFill>
                <a:latin typeface="Arial"/>
                <a:ea typeface="Arial"/>
                <a:cs typeface="Arial"/>
              </a:defRPr>
            </a:pPr>
            <a:endParaRPr lang="lv-LV"/>
          </a:p>
        </c:txPr>
        <c:crossAx val="1"/>
        <c:crosses val="autoZero"/>
        <c:auto val="1"/>
        <c:lblAlgn val="ctr"/>
        <c:lblOffset val="100"/>
        <c:tickLblSkip val="1"/>
        <c:tickMarkSkip val="1"/>
        <c:noMultiLvlLbl val="0"/>
      </c:catAx>
      <c:valAx>
        <c:axId val="1"/>
        <c:scaling>
          <c:orientation val="minMax"/>
          <c:max val="100"/>
        </c:scaling>
        <c:delete val="0"/>
        <c:axPos val="b"/>
        <c:title>
          <c:tx>
            <c:rich>
              <a:bodyPr/>
              <a:lstStyle/>
              <a:p>
                <a:pPr>
                  <a:defRPr sz="800" b="0" i="0" u="none" strike="noStrike" baseline="0">
                    <a:solidFill>
                      <a:srgbClr val="000000"/>
                    </a:solidFill>
                    <a:latin typeface="Arial"/>
                    <a:ea typeface="Arial"/>
                    <a:cs typeface="Arial"/>
                  </a:defRPr>
                </a:pPr>
                <a:r>
                  <a:rPr lang="lv-LV"/>
                  <a:t>%</a:t>
                </a:r>
              </a:p>
            </c:rich>
          </c:tx>
          <c:layout>
            <c:manualLayout>
              <c:xMode val="edge"/>
              <c:yMode val="edge"/>
              <c:x val="0.90107398786006188"/>
              <c:y val="0.93165963496941506"/>
            </c:manualLayout>
          </c:layout>
          <c:overlay val="0"/>
          <c:spPr>
            <a:solidFill>
              <a:srgbClr val="FFFFFF"/>
            </a:solidFill>
            <a:ln w="3175">
              <a:solidFill>
                <a:srgbClr val="000000"/>
              </a:solidFill>
              <a:prstDash val="solid"/>
            </a:ln>
            <a:effectLst>
              <a:outerShdw dist="35921" dir="2700000" algn="br">
                <a:srgbClr val="000000"/>
              </a:outerShdw>
            </a:effectLst>
          </c:spPr>
        </c:title>
        <c:numFmt formatCode="0" sourceLinked="0"/>
        <c:majorTickMark val="out"/>
        <c:minorTickMark val="none"/>
        <c:tickLblPos val="nextTo"/>
        <c:spPr>
          <a:ln w="3175">
            <a:solidFill>
              <a:srgbClr val="000000"/>
            </a:solidFill>
            <a:prstDash val="solid"/>
          </a:ln>
        </c:spPr>
        <c:txPr>
          <a:bodyPr rot="0" vert="horz"/>
          <a:lstStyle/>
          <a:p>
            <a:pPr>
              <a:defRPr sz="900" b="0" i="0" u="none" strike="noStrike" baseline="0">
                <a:solidFill>
                  <a:srgbClr val="000000"/>
                </a:solidFill>
                <a:latin typeface="Arial"/>
                <a:ea typeface="Arial"/>
                <a:cs typeface="Arial"/>
              </a:defRPr>
            </a:pPr>
            <a:endParaRPr lang="lv-LV"/>
          </a:p>
        </c:txPr>
        <c:crossAx val="590045472"/>
        <c:crosses val="max"/>
        <c:crossBetween val="between"/>
        <c:majorUnit val="20"/>
      </c:valAx>
      <c:spPr>
        <a:noFill/>
        <a:ln w="25400">
          <a:noFill/>
        </a:ln>
      </c:spPr>
    </c:plotArea>
    <c:legend>
      <c:legendPos val="t"/>
      <c:layout>
        <c:manualLayout>
          <c:xMode val="edge"/>
          <c:yMode val="edge"/>
          <c:x val="0.28626743018253842"/>
          <c:y val="7.278752575262154E-2"/>
          <c:w val="0.69521679839846862"/>
          <c:h val="3.5681269707058427E-2"/>
        </c:manualLayout>
      </c:layout>
      <c:overlay val="0"/>
      <c:spPr>
        <a:solidFill>
          <a:srgbClr val="FFFFFF"/>
        </a:solidFill>
        <a:ln w="3175">
          <a:solidFill>
            <a:srgbClr val="969696"/>
          </a:solidFill>
          <a:prstDash val="solid"/>
        </a:ln>
      </c:spPr>
      <c:txPr>
        <a:bodyPr/>
        <a:lstStyle/>
        <a:p>
          <a:pPr>
            <a:defRPr sz="900" b="0" i="0" u="none" strike="noStrike" baseline="0">
              <a:solidFill>
                <a:srgbClr val="000000"/>
              </a:solidFill>
              <a:latin typeface="Arial" panose="020B0604020202020204" pitchFamily="34" charset="0"/>
              <a:ea typeface="Arial Narrow"/>
              <a:cs typeface="Arial" panose="020B0604020202020204" pitchFamily="34" charset="0"/>
            </a:defRPr>
          </a:pPr>
          <a:endParaRPr lang="lv-LV"/>
        </a:p>
      </c:txPr>
    </c:legend>
    <c:plotVisOnly val="1"/>
    <c:dispBlanksAs val="gap"/>
    <c:showDLblsOverMax val="0"/>
  </c:chart>
  <c:spPr>
    <a:noFill/>
    <a:ln w="6350">
      <a:noFill/>
    </a:ln>
  </c:spPr>
  <c:txPr>
    <a:bodyPr/>
    <a:lstStyle/>
    <a:p>
      <a:pPr>
        <a:defRPr sz="950" b="0" i="0" u="none" strike="noStrike" baseline="0">
          <a:solidFill>
            <a:srgbClr val="000000"/>
          </a:solidFill>
          <a:latin typeface="Arial"/>
          <a:ea typeface="Arial"/>
          <a:cs typeface="Arial"/>
        </a:defRPr>
      </a:pPr>
      <a:endParaRPr lang="lv-LV"/>
    </a:p>
  </c:txPr>
  <c:externalData r:id="rId2">
    <c:autoUpdate val="0"/>
  </c:externalData>
  <c:userShapes r:id="rId3"/>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0424225350633988"/>
          <c:y val="0.1086027393829687"/>
          <c:w val="0.73448404682060642"/>
          <c:h val="0.88591512948844597"/>
        </c:manualLayout>
      </c:layout>
      <c:barChart>
        <c:barDir val="bar"/>
        <c:grouping val="clustered"/>
        <c:varyColors val="0"/>
        <c:ser>
          <c:idx val="0"/>
          <c:order val="0"/>
          <c:spPr>
            <a:solidFill>
              <a:srgbClr val="00B0F0"/>
            </a:solidFill>
            <a:ln w="25400">
              <a:noFill/>
            </a:ln>
          </c:spPr>
          <c:invertIfNegative val="0"/>
          <c:dPt>
            <c:idx val="2"/>
            <c:invertIfNegative val="0"/>
            <c:bubble3D val="0"/>
            <c:extLst>
              <c:ext xmlns:c16="http://schemas.microsoft.com/office/drawing/2014/chart" uri="{C3380CC4-5D6E-409C-BE32-E72D297353CC}">
                <c16:uniqueId val="{00000000-889E-4B45-AA83-F927689DAE0D}"/>
              </c:ext>
            </c:extLst>
          </c:dPt>
          <c:dPt>
            <c:idx val="3"/>
            <c:invertIfNegative val="0"/>
            <c:bubble3D val="0"/>
            <c:extLst>
              <c:ext xmlns:c16="http://schemas.microsoft.com/office/drawing/2014/chart" uri="{C3380CC4-5D6E-409C-BE32-E72D297353CC}">
                <c16:uniqueId val="{00000001-889E-4B45-AA83-F927689DAE0D}"/>
              </c:ext>
            </c:extLst>
          </c:dPt>
          <c:dPt>
            <c:idx val="4"/>
            <c:invertIfNegative val="0"/>
            <c:bubble3D val="0"/>
            <c:extLst>
              <c:ext xmlns:c16="http://schemas.microsoft.com/office/drawing/2014/chart" uri="{C3380CC4-5D6E-409C-BE32-E72D297353CC}">
                <c16:uniqueId val="{00000002-889E-4B45-AA83-F927689DAE0D}"/>
              </c:ext>
            </c:extLst>
          </c:dPt>
          <c:dPt>
            <c:idx val="6"/>
            <c:invertIfNegative val="0"/>
            <c:bubble3D val="0"/>
            <c:extLst>
              <c:ext xmlns:c16="http://schemas.microsoft.com/office/drawing/2014/chart" uri="{C3380CC4-5D6E-409C-BE32-E72D297353CC}">
                <c16:uniqueId val="{00000003-889E-4B45-AA83-F927689DAE0D}"/>
              </c:ext>
            </c:extLst>
          </c:dPt>
          <c:dPt>
            <c:idx val="8"/>
            <c:invertIfNegative val="0"/>
            <c:bubble3D val="0"/>
            <c:extLst>
              <c:ext xmlns:c16="http://schemas.microsoft.com/office/drawing/2014/chart" uri="{C3380CC4-5D6E-409C-BE32-E72D297353CC}">
                <c16:uniqueId val="{00000004-889E-4B45-AA83-F927689DAE0D}"/>
              </c:ext>
            </c:extLst>
          </c:dPt>
          <c:dPt>
            <c:idx val="9"/>
            <c:invertIfNegative val="0"/>
            <c:bubble3D val="0"/>
            <c:extLst>
              <c:ext xmlns:c16="http://schemas.microsoft.com/office/drawing/2014/chart" uri="{C3380CC4-5D6E-409C-BE32-E72D297353CC}">
                <c16:uniqueId val="{00000005-889E-4B45-AA83-F927689DAE0D}"/>
              </c:ext>
            </c:extLst>
          </c:dPt>
          <c:dPt>
            <c:idx val="10"/>
            <c:invertIfNegative val="0"/>
            <c:bubble3D val="0"/>
            <c:extLst>
              <c:ext xmlns:c16="http://schemas.microsoft.com/office/drawing/2014/chart" uri="{C3380CC4-5D6E-409C-BE32-E72D297353CC}">
                <c16:uniqueId val="{00000006-889E-4B45-AA83-F927689DAE0D}"/>
              </c:ext>
            </c:extLst>
          </c:dPt>
          <c:dPt>
            <c:idx val="11"/>
            <c:invertIfNegative val="0"/>
            <c:bubble3D val="0"/>
            <c:extLst>
              <c:ext xmlns:c16="http://schemas.microsoft.com/office/drawing/2014/chart" uri="{C3380CC4-5D6E-409C-BE32-E72D297353CC}">
                <c16:uniqueId val="{00000007-889E-4B45-AA83-F927689DAE0D}"/>
              </c:ext>
            </c:extLst>
          </c:dPt>
          <c:dPt>
            <c:idx val="14"/>
            <c:invertIfNegative val="0"/>
            <c:bubble3D val="0"/>
            <c:extLst>
              <c:ext xmlns:c16="http://schemas.microsoft.com/office/drawing/2014/chart" uri="{C3380CC4-5D6E-409C-BE32-E72D297353CC}">
                <c16:uniqueId val="{00000008-889E-4B45-AA83-F927689DAE0D}"/>
              </c:ext>
            </c:extLst>
          </c:dPt>
          <c:dPt>
            <c:idx val="15"/>
            <c:invertIfNegative val="0"/>
            <c:bubble3D val="0"/>
            <c:extLst>
              <c:ext xmlns:c16="http://schemas.microsoft.com/office/drawing/2014/chart" uri="{C3380CC4-5D6E-409C-BE32-E72D297353CC}">
                <c16:uniqueId val="{00000009-889E-4B45-AA83-F927689DAE0D}"/>
              </c:ext>
            </c:extLst>
          </c:dPt>
          <c:dPt>
            <c:idx val="16"/>
            <c:invertIfNegative val="0"/>
            <c:bubble3D val="0"/>
            <c:extLst>
              <c:ext xmlns:c16="http://schemas.microsoft.com/office/drawing/2014/chart" uri="{C3380CC4-5D6E-409C-BE32-E72D297353CC}">
                <c16:uniqueId val="{0000000A-889E-4B45-AA83-F927689DAE0D}"/>
              </c:ext>
            </c:extLst>
          </c:dPt>
          <c:dPt>
            <c:idx val="19"/>
            <c:invertIfNegative val="0"/>
            <c:bubble3D val="0"/>
            <c:extLst>
              <c:ext xmlns:c16="http://schemas.microsoft.com/office/drawing/2014/chart" uri="{C3380CC4-5D6E-409C-BE32-E72D297353CC}">
                <c16:uniqueId val="{0000000B-889E-4B45-AA83-F927689DAE0D}"/>
              </c:ext>
            </c:extLst>
          </c:dPt>
          <c:dPt>
            <c:idx val="21"/>
            <c:invertIfNegative val="0"/>
            <c:bubble3D val="0"/>
            <c:extLst>
              <c:ext xmlns:c16="http://schemas.microsoft.com/office/drawing/2014/chart" uri="{C3380CC4-5D6E-409C-BE32-E72D297353CC}">
                <c16:uniqueId val="{0000000C-889E-4B45-AA83-F927689DAE0D}"/>
              </c:ext>
            </c:extLst>
          </c:dPt>
          <c:dPt>
            <c:idx val="22"/>
            <c:invertIfNegative val="0"/>
            <c:bubble3D val="0"/>
            <c:extLst>
              <c:ext xmlns:c16="http://schemas.microsoft.com/office/drawing/2014/chart" uri="{C3380CC4-5D6E-409C-BE32-E72D297353CC}">
                <c16:uniqueId val="{0000000D-889E-4B45-AA83-F927689DAE0D}"/>
              </c:ext>
            </c:extLst>
          </c:dPt>
          <c:dPt>
            <c:idx val="24"/>
            <c:invertIfNegative val="0"/>
            <c:bubble3D val="0"/>
            <c:extLst>
              <c:ext xmlns:c16="http://schemas.microsoft.com/office/drawing/2014/chart" uri="{C3380CC4-5D6E-409C-BE32-E72D297353CC}">
                <c16:uniqueId val="{0000000E-889E-4B45-AA83-F927689DAE0D}"/>
              </c:ext>
            </c:extLst>
          </c:dPt>
          <c:dPt>
            <c:idx val="26"/>
            <c:invertIfNegative val="0"/>
            <c:bubble3D val="0"/>
            <c:extLst>
              <c:ext xmlns:c16="http://schemas.microsoft.com/office/drawing/2014/chart" uri="{C3380CC4-5D6E-409C-BE32-E72D297353CC}">
                <c16:uniqueId val="{0000000F-889E-4B45-AA83-F927689DAE0D}"/>
              </c:ext>
            </c:extLst>
          </c:dPt>
          <c:dPt>
            <c:idx val="27"/>
            <c:invertIfNegative val="0"/>
            <c:bubble3D val="0"/>
            <c:extLst>
              <c:ext xmlns:c16="http://schemas.microsoft.com/office/drawing/2014/chart" uri="{C3380CC4-5D6E-409C-BE32-E72D297353CC}">
                <c16:uniqueId val="{00000010-889E-4B45-AA83-F927689DAE0D}"/>
              </c:ext>
            </c:extLst>
          </c:dPt>
          <c:dPt>
            <c:idx val="30"/>
            <c:invertIfNegative val="0"/>
            <c:bubble3D val="0"/>
            <c:extLst>
              <c:ext xmlns:c16="http://schemas.microsoft.com/office/drawing/2014/chart" uri="{C3380CC4-5D6E-409C-BE32-E72D297353CC}">
                <c16:uniqueId val="{00000011-889E-4B45-AA83-F927689DAE0D}"/>
              </c:ext>
            </c:extLst>
          </c:dPt>
          <c:dPt>
            <c:idx val="31"/>
            <c:invertIfNegative val="0"/>
            <c:bubble3D val="0"/>
            <c:extLst>
              <c:ext xmlns:c16="http://schemas.microsoft.com/office/drawing/2014/chart" uri="{C3380CC4-5D6E-409C-BE32-E72D297353CC}">
                <c16:uniqueId val="{00000012-889E-4B45-AA83-F927689DAE0D}"/>
              </c:ext>
            </c:extLst>
          </c:dPt>
          <c:dPt>
            <c:idx val="32"/>
            <c:invertIfNegative val="0"/>
            <c:bubble3D val="0"/>
            <c:extLst>
              <c:ext xmlns:c16="http://schemas.microsoft.com/office/drawing/2014/chart" uri="{C3380CC4-5D6E-409C-BE32-E72D297353CC}">
                <c16:uniqueId val="{00000013-889E-4B45-AA83-F927689DAE0D}"/>
              </c:ext>
            </c:extLst>
          </c:dPt>
          <c:dPt>
            <c:idx val="33"/>
            <c:invertIfNegative val="0"/>
            <c:bubble3D val="0"/>
            <c:extLst>
              <c:ext xmlns:c16="http://schemas.microsoft.com/office/drawing/2014/chart" uri="{C3380CC4-5D6E-409C-BE32-E72D297353CC}">
                <c16:uniqueId val="{00000014-889E-4B45-AA83-F927689DAE0D}"/>
              </c:ext>
            </c:extLst>
          </c:dPt>
          <c:dPt>
            <c:idx val="35"/>
            <c:invertIfNegative val="0"/>
            <c:bubble3D val="0"/>
            <c:extLst>
              <c:ext xmlns:c16="http://schemas.microsoft.com/office/drawing/2014/chart" uri="{C3380CC4-5D6E-409C-BE32-E72D297353CC}">
                <c16:uniqueId val="{00000015-889E-4B45-AA83-F927689DAE0D}"/>
              </c:ext>
            </c:extLst>
          </c:dPt>
          <c:dPt>
            <c:idx val="36"/>
            <c:invertIfNegative val="0"/>
            <c:bubble3D val="0"/>
            <c:extLst>
              <c:ext xmlns:c16="http://schemas.microsoft.com/office/drawing/2014/chart" uri="{C3380CC4-5D6E-409C-BE32-E72D297353CC}">
                <c16:uniqueId val="{00000016-889E-4B45-AA83-F927689DAE0D}"/>
              </c:ext>
            </c:extLst>
          </c:dPt>
          <c:dPt>
            <c:idx val="37"/>
            <c:invertIfNegative val="0"/>
            <c:bubble3D val="0"/>
            <c:extLst>
              <c:ext xmlns:c16="http://schemas.microsoft.com/office/drawing/2014/chart" uri="{C3380CC4-5D6E-409C-BE32-E72D297353CC}">
                <c16:uniqueId val="{00000017-889E-4B45-AA83-F927689DAE0D}"/>
              </c:ext>
            </c:extLst>
          </c:dPt>
          <c:dPt>
            <c:idx val="38"/>
            <c:invertIfNegative val="0"/>
            <c:bubble3D val="0"/>
            <c:extLst>
              <c:ext xmlns:c16="http://schemas.microsoft.com/office/drawing/2014/chart" uri="{C3380CC4-5D6E-409C-BE32-E72D297353CC}">
                <c16:uniqueId val="{00000018-889E-4B45-AA83-F927689DAE0D}"/>
              </c:ext>
            </c:extLst>
          </c:dPt>
          <c:dPt>
            <c:idx val="40"/>
            <c:invertIfNegative val="0"/>
            <c:bubble3D val="0"/>
            <c:extLst>
              <c:ext xmlns:c16="http://schemas.microsoft.com/office/drawing/2014/chart" uri="{C3380CC4-5D6E-409C-BE32-E72D297353CC}">
                <c16:uniqueId val="{00000019-889E-4B45-AA83-F927689DAE0D}"/>
              </c:ext>
            </c:extLst>
          </c:dPt>
          <c:dPt>
            <c:idx val="41"/>
            <c:invertIfNegative val="0"/>
            <c:bubble3D val="0"/>
            <c:extLst>
              <c:ext xmlns:c16="http://schemas.microsoft.com/office/drawing/2014/chart" uri="{C3380CC4-5D6E-409C-BE32-E72D297353CC}">
                <c16:uniqueId val="{0000001A-889E-4B45-AA83-F927689DAE0D}"/>
              </c:ext>
            </c:extLst>
          </c:dPt>
          <c:dPt>
            <c:idx val="42"/>
            <c:invertIfNegative val="0"/>
            <c:bubble3D val="0"/>
            <c:extLst>
              <c:ext xmlns:c16="http://schemas.microsoft.com/office/drawing/2014/chart" uri="{C3380CC4-5D6E-409C-BE32-E72D297353CC}">
                <c16:uniqueId val="{0000001B-889E-4B45-AA83-F927689DAE0D}"/>
              </c:ext>
            </c:extLst>
          </c:dPt>
          <c:dPt>
            <c:idx val="43"/>
            <c:invertIfNegative val="0"/>
            <c:bubble3D val="0"/>
            <c:extLst>
              <c:ext xmlns:c16="http://schemas.microsoft.com/office/drawing/2014/chart" uri="{C3380CC4-5D6E-409C-BE32-E72D297353CC}">
                <c16:uniqueId val="{0000001C-889E-4B45-AA83-F927689DAE0D}"/>
              </c:ext>
            </c:extLst>
          </c:dPt>
          <c:dLbls>
            <c:spPr>
              <a:noFill/>
              <a:ln w="25400">
                <a:noFill/>
              </a:ln>
            </c:spPr>
            <c:txPr>
              <a:bodyPr wrap="none" lIns="38100" tIns="19050" rIns="38100" bIns="19050" anchor="ctr">
                <a:spAutoFit/>
              </a:bodyPr>
              <a:lstStyle/>
              <a:p>
                <a:pPr>
                  <a:defRPr sz="900" b="1" i="0" u="none" strike="noStrike" baseline="0">
                    <a:solidFill>
                      <a:srgbClr val="000000"/>
                    </a:solidFill>
                    <a:latin typeface="Arial"/>
                    <a:ea typeface="Arial"/>
                    <a:cs typeface="Arial"/>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0"/>
              </c:ext>
            </c:extLst>
          </c:dLbls>
          <c:val>
            <c:numRef>
              <c:f>'Grafiki + dati'!$X$61:$X$97</c:f>
              <c:numCache>
                <c:formatCode>General</c:formatCode>
                <c:ptCount val="37"/>
                <c:pt idx="0" formatCode="0">
                  <c:v>57.04999999999999</c:v>
                </c:pt>
                <c:pt idx="2" formatCode="0">
                  <c:v>51.45</c:v>
                </c:pt>
                <c:pt idx="3" formatCode="0">
                  <c:v>35.35</c:v>
                </c:pt>
                <c:pt idx="4" formatCode="0">
                  <c:v>45.25</c:v>
                </c:pt>
                <c:pt idx="5" formatCode="0">
                  <c:v>82.05</c:v>
                </c:pt>
                <c:pt idx="6" formatCode="0">
                  <c:v>67.45</c:v>
                </c:pt>
                <c:pt idx="7" formatCode="0">
                  <c:v>53.749999999999993</c:v>
                </c:pt>
                <c:pt idx="8" formatCode="0">
                  <c:v>65.000000000000014</c:v>
                </c:pt>
                <c:pt idx="9" formatCode="0">
                  <c:v>64.050000000000011</c:v>
                </c:pt>
                <c:pt idx="10" formatCode="0">
                  <c:v>69.600000000000009</c:v>
                </c:pt>
                <c:pt idx="11" formatCode="0">
                  <c:v>67.800000000000011</c:v>
                </c:pt>
                <c:pt idx="12" formatCode="0">
                  <c:v>51.9</c:v>
                </c:pt>
                <c:pt idx="14" formatCode="0">
                  <c:v>55.85</c:v>
                </c:pt>
                <c:pt idx="15" formatCode="0">
                  <c:v>58.149999999999991</c:v>
                </c:pt>
                <c:pt idx="16" formatCode="0">
                  <c:v>58.20000000000001</c:v>
                </c:pt>
                <c:pt idx="17" formatCode="0">
                  <c:v>62.5</c:v>
                </c:pt>
                <c:pt idx="19" formatCode="0">
                  <c:v>55.500000000000007</c:v>
                </c:pt>
                <c:pt idx="20" formatCode="0">
                  <c:v>58.699999999999996</c:v>
                </c:pt>
                <c:pt idx="21" formatCode="0">
                  <c:v>56.550000000000004</c:v>
                </c:pt>
                <c:pt idx="22" formatCode="0">
                  <c:v>62.649999999999991</c:v>
                </c:pt>
                <c:pt idx="23" formatCode="0">
                  <c:v>57.9</c:v>
                </c:pt>
                <c:pt idx="25" formatCode="0">
                  <c:v>50</c:v>
                </c:pt>
                <c:pt idx="26" formatCode="0">
                  <c:v>56.599999999999994</c:v>
                </c:pt>
                <c:pt idx="27" formatCode="0">
                  <c:v>61.25</c:v>
                </c:pt>
                <c:pt idx="28" formatCode="0">
                  <c:v>52.75</c:v>
                </c:pt>
                <c:pt idx="29" formatCode="0">
                  <c:v>63.500000000000007</c:v>
                </c:pt>
                <c:pt idx="31" formatCode="0">
                  <c:v>56.75</c:v>
                </c:pt>
                <c:pt idx="32" formatCode="0">
                  <c:v>54.5</c:v>
                </c:pt>
                <c:pt idx="33" formatCode="0">
                  <c:v>61.20000000000001</c:v>
                </c:pt>
                <c:pt idx="34" formatCode="0">
                  <c:v>62.349999999999994</c:v>
                </c:pt>
                <c:pt idx="35" formatCode="0">
                  <c:v>57.900000000000006</c:v>
                </c:pt>
                <c:pt idx="36" formatCode="0">
                  <c:v>55.400000000000006</c:v>
                </c:pt>
              </c:numCache>
            </c:numRef>
          </c:val>
          <c:extLst>
            <c:ext xmlns:c16="http://schemas.microsoft.com/office/drawing/2014/chart" uri="{C3380CC4-5D6E-409C-BE32-E72D297353CC}">
              <c16:uniqueId val="{0000001D-889E-4B45-AA83-F927689DAE0D}"/>
            </c:ext>
          </c:extLst>
        </c:ser>
        <c:dLbls>
          <c:showLegendKey val="0"/>
          <c:showVal val="0"/>
          <c:showCatName val="0"/>
          <c:showSerName val="0"/>
          <c:showPercent val="0"/>
          <c:showBubbleSize val="0"/>
        </c:dLbls>
        <c:gapWidth val="30"/>
        <c:axId val="590051048"/>
        <c:axId val="1"/>
      </c:barChart>
      <c:catAx>
        <c:axId val="590051048"/>
        <c:scaling>
          <c:orientation val="maxMin"/>
        </c:scaling>
        <c:delete val="0"/>
        <c:axPos val="l"/>
        <c:majorTickMark val="none"/>
        <c:minorTickMark val="none"/>
        <c:tickLblPos val="none"/>
        <c:spPr>
          <a:ln w="3175">
            <a:solidFill>
              <a:srgbClr val="000000"/>
            </a:solidFill>
            <a:prstDash val="solid"/>
          </a:ln>
        </c:spPr>
        <c:crossAx val="1"/>
        <c:crosses val="autoZero"/>
        <c:auto val="1"/>
        <c:lblAlgn val="ctr"/>
        <c:lblOffset val="100"/>
        <c:tickLblSkip val="1"/>
        <c:tickMarkSkip val="1"/>
        <c:noMultiLvlLbl val="0"/>
      </c:catAx>
      <c:valAx>
        <c:axId val="1"/>
        <c:scaling>
          <c:orientation val="minMax"/>
          <c:max val="70"/>
          <c:min val="0"/>
        </c:scaling>
        <c:delete val="1"/>
        <c:axPos val="b"/>
        <c:numFmt formatCode="0" sourceLinked="0"/>
        <c:majorTickMark val="out"/>
        <c:minorTickMark val="none"/>
        <c:tickLblPos val="nextTo"/>
        <c:crossAx val="590051048"/>
        <c:crosses val="max"/>
        <c:crossBetween val="between"/>
        <c:majorUnit val="10"/>
      </c:valAx>
      <c:spPr>
        <a:noFill/>
        <a:ln w="25400">
          <a:noFill/>
        </a:ln>
      </c:spPr>
    </c:plotArea>
    <c:plotVisOnly val="1"/>
    <c:dispBlanksAs val="gap"/>
    <c:showDLblsOverMax val="0"/>
  </c:chart>
  <c:spPr>
    <a:noFill/>
    <a:ln w="6350">
      <a:noFill/>
    </a:ln>
  </c:spPr>
  <c:txPr>
    <a:bodyPr/>
    <a:lstStyle/>
    <a:p>
      <a:pPr>
        <a:defRPr sz="900" b="0" i="0" u="none" strike="noStrike" baseline="0">
          <a:solidFill>
            <a:srgbClr val="000000"/>
          </a:solidFill>
          <a:latin typeface="Arial"/>
          <a:ea typeface="Arial"/>
          <a:cs typeface="Arial"/>
        </a:defRPr>
      </a:pPr>
      <a:endParaRPr lang="lv-LV"/>
    </a:p>
  </c:txPr>
  <c:externalData r:id="rId2">
    <c:autoUpdate val="0"/>
  </c:externalData>
  <c:userShapes r:id="rId3"/>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27829754795353689"/>
          <c:y val="0.12267778025941072"/>
          <c:w val="0.69488994456207431"/>
          <c:h val="0.81159399089629225"/>
        </c:manualLayout>
      </c:layout>
      <c:barChart>
        <c:barDir val="bar"/>
        <c:grouping val="stacked"/>
        <c:varyColors val="0"/>
        <c:ser>
          <c:idx val="0"/>
          <c:order val="0"/>
          <c:tx>
            <c:strRef>
              <c:f>'Grafiki + dati'!$R$362</c:f>
              <c:strCache>
                <c:ptCount val="1"/>
                <c:pt idx="0">
                  <c:v>Ļoti nozīmīga</c:v>
                </c:pt>
              </c:strCache>
            </c:strRef>
          </c:tx>
          <c:spPr>
            <a:solidFill>
              <a:srgbClr val="307594"/>
            </a:solidFill>
            <a:ln w="25400">
              <a:noFill/>
            </a:ln>
          </c:spPr>
          <c:invertIfNegative val="0"/>
          <c:dLbls>
            <c:spPr>
              <a:noFill/>
              <a:ln>
                <a:noFill/>
              </a:ln>
              <a:effectLst/>
            </c:spPr>
            <c:txPr>
              <a:bodyPr wrap="square" lIns="38100" tIns="19050" rIns="38100" bIns="19050" anchor="ctr">
                <a:spAutoFit/>
              </a:bodyPr>
              <a:lstStyle/>
              <a:p>
                <a:pPr>
                  <a:defRPr sz="900" b="0">
                    <a:solidFill>
                      <a:schemeClr val="bg1"/>
                    </a:solidFill>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'Grafiki + dati'!$P$363:$Q$399</c:f>
              <c:multiLvlStrCache>
                <c:ptCount val="37"/>
                <c:lvl>
                  <c:pt idx="0">
                    <c:v>Visi respondenti</c:v>
                  </c:pt>
                  <c:pt idx="2">
                    <c:v>Būvniecība un būvmateriālu ražošana</c:v>
                  </c:pt>
                  <c:pt idx="3">
                    <c:v>IKT</c:v>
                  </c:pt>
                  <c:pt idx="4">
                    <c:v>Kokrūpniecība</c:v>
                  </c:pt>
                  <c:pt idx="5">
                    <c:v>Pārtikas rūpniecība</c:v>
                  </c:pt>
                  <c:pt idx="6">
                    <c:v>Mašīnbūve un metālapstrāde</c:v>
                  </c:pt>
                  <c:pt idx="7">
                    <c:v>Transports un loģistika**</c:v>
                  </c:pt>
                  <c:pt idx="8">
                    <c:v>Apģērba un tekstila rūpniecība</c:v>
                  </c:pt>
                  <c:pt idx="9">
                    <c:v>Elektronika un elektrotehnika**</c:v>
                  </c:pt>
                  <c:pt idx="10">
                    <c:v>Kultūras un radošās nozares</c:v>
                  </c:pt>
                  <c:pt idx="11">
                    <c:v>Ķīmija un farmācija**</c:v>
                  </c:pt>
                  <c:pt idx="12">
                    <c:v>Cita joma</c:v>
                  </c:pt>
                  <c:pt idx="14">
                    <c:v>1-9 darbinieki</c:v>
                  </c:pt>
                  <c:pt idx="15">
                    <c:v>10-49 darbinieki</c:v>
                  </c:pt>
                  <c:pt idx="16">
                    <c:v>50-249 darbinieki</c:v>
                  </c:pt>
                  <c:pt idx="17">
                    <c:v>250 un vairāk darbinieku**</c:v>
                  </c:pt>
                  <c:pt idx="19">
                    <c:v>1. kvintile (zemākais eksporta apjoms)</c:v>
                  </c:pt>
                  <c:pt idx="20">
                    <c:v>2. kvintile</c:v>
                  </c:pt>
                  <c:pt idx="21">
                    <c:v>3. kvintile</c:v>
                  </c:pt>
                  <c:pt idx="22">
                    <c:v>4. kvintile</c:v>
                  </c:pt>
                  <c:pt idx="23">
                    <c:v>5. kvintile (augstākais eksporta apjoms)</c:v>
                  </c:pt>
                  <c:pt idx="25">
                    <c:v>1. kvintile (zemākais apgrozījums)</c:v>
                  </c:pt>
                  <c:pt idx="26">
                    <c:v>2. kvintile</c:v>
                  </c:pt>
                  <c:pt idx="27">
                    <c:v>3. kvintile</c:v>
                  </c:pt>
                  <c:pt idx="28">
                    <c:v>4. kvintile</c:v>
                  </c:pt>
                  <c:pt idx="29">
                    <c:v>5. kvintile (augstākais apgrozījums)</c:v>
                  </c:pt>
                  <c:pt idx="31">
                    <c:v> Rīga</c:v>
                  </c:pt>
                  <c:pt idx="32">
                    <c:v> Pierīga</c:v>
                  </c:pt>
                  <c:pt idx="33">
                    <c:v> Vidzeme</c:v>
                  </c:pt>
                  <c:pt idx="34">
                    <c:v> Kurzeme</c:v>
                  </c:pt>
                  <c:pt idx="35">
                    <c:v> Zemgale</c:v>
                  </c:pt>
                  <c:pt idx="36">
                    <c:v> Latgale**</c:v>
                  </c:pt>
                </c:lvl>
                <c:lvl>
                  <c:pt idx="1">
                    <c:v> </c:v>
                  </c:pt>
                  <c:pt idx="2">
                    <c:v>Darbības joma</c:v>
                  </c:pt>
                  <c:pt idx="13">
                    <c:v> </c:v>
                  </c:pt>
                  <c:pt idx="14">
                    <c:v> </c:v>
                  </c:pt>
                  <c:pt idx="18">
                    <c:v> </c:v>
                  </c:pt>
                  <c:pt idx="19">
                    <c:v>Eksporta apjoms 2022. gadā</c:v>
                  </c:pt>
                  <c:pt idx="24">
                    <c:v> </c:v>
                  </c:pt>
                  <c:pt idx="25">
                    <c:v> </c:v>
                  </c:pt>
                  <c:pt idx="30">
                    <c:v> </c:v>
                  </c:pt>
                  <c:pt idx="31">
                    <c:v>Reģions</c:v>
                  </c:pt>
                </c:lvl>
              </c:multiLvlStrCache>
            </c:multiLvlStrRef>
          </c:cat>
          <c:val>
            <c:numRef>
              <c:f>'Grafiki + dati'!$R$363:$R$399</c:f>
              <c:numCache>
                <c:formatCode>General</c:formatCode>
                <c:ptCount val="37"/>
                <c:pt idx="0" formatCode="0">
                  <c:v>41.7</c:v>
                </c:pt>
                <c:pt idx="2" formatCode="0">
                  <c:v>41.2</c:v>
                </c:pt>
                <c:pt idx="3" formatCode="0">
                  <c:v>34.799999999999997</c:v>
                </c:pt>
                <c:pt idx="4" formatCode="0">
                  <c:v>33.299999999999997</c:v>
                </c:pt>
                <c:pt idx="5" formatCode="0">
                  <c:v>42.3</c:v>
                </c:pt>
                <c:pt idx="6" formatCode="0">
                  <c:v>33.299999999999997</c:v>
                </c:pt>
                <c:pt idx="7" formatCode="0">
                  <c:v>33.299999999999997</c:v>
                </c:pt>
                <c:pt idx="8" formatCode="0">
                  <c:v>61.7</c:v>
                </c:pt>
                <c:pt idx="9" formatCode="0">
                  <c:v>43.8</c:v>
                </c:pt>
                <c:pt idx="10" formatCode="0">
                  <c:v>43.5</c:v>
                </c:pt>
                <c:pt idx="11" formatCode="0">
                  <c:v>32.1</c:v>
                </c:pt>
                <c:pt idx="12" formatCode="0">
                  <c:v>47.1</c:v>
                </c:pt>
                <c:pt idx="14" formatCode="0">
                  <c:v>47.6</c:v>
                </c:pt>
                <c:pt idx="15" formatCode="0">
                  <c:v>37</c:v>
                </c:pt>
                <c:pt idx="16" formatCode="0">
                  <c:v>33.6</c:v>
                </c:pt>
                <c:pt idx="17" formatCode="0">
                  <c:v>50</c:v>
                </c:pt>
                <c:pt idx="19" formatCode="0">
                  <c:v>43.2</c:v>
                </c:pt>
                <c:pt idx="20" formatCode="0">
                  <c:v>50.9</c:v>
                </c:pt>
                <c:pt idx="21" formatCode="0">
                  <c:v>34.799999999999997</c:v>
                </c:pt>
                <c:pt idx="22" formatCode="0">
                  <c:v>39.5</c:v>
                </c:pt>
                <c:pt idx="23" formatCode="0">
                  <c:v>31.6</c:v>
                </c:pt>
                <c:pt idx="25" formatCode="0">
                  <c:v>49.2</c:v>
                </c:pt>
                <c:pt idx="26" formatCode="0">
                  <c:v>49.6</c:v>
                </c:pt>
                <c:pt idx="27" formatCode="0">
                  <c:v>40.299999999999997</c:v>
                </c:pt>
                <c:pt idx="28" formatCode="0">
                  <c:v>34.6</c:v>
                </c:pt>
                <c:pt idx="29" formatCode="0">
                  <c:v>33.299999999999997</c:v>
                </c:pt>
                <c:pt idx="31" formatCode="0">
                  <c:v>40.700000000000003</c:v>
                </c:pt>
                <c:pt idx="32" formatCode="0">
                  <c:v>42</c:v>
                </c:pt>
                <c:pt idx="33" formatCode="0">
                  <c:v>51</c:v>
                </c:pt>
                <c:pt idx="34" formatCode="0">
                  <c:v>41</c:v>
                </c:pt>
                <c:pt idx="35" formatCode="0">
                  <c:v>41.2</c:v>
                </c:pt>
                <c:pt idx="36" formatCode="0">
                  <c:v>39.299999999999997</c:v>
                </c:pt>
              </c:numCache>
            </c:numRef>
          </c:val>
          <c:extLst>
            <c:ext xmlns:c16="http://schemas.microsoft.com/office/drawing/2014/chart" uri="{C3380CC4-5D6E-409C-BE32-E72D297353CC}">
              <c16:uniqueId val="{00000000-7E1D-4F32-B8C4-C0340016E090}"/>
            </c:ext>
          </c:extLst>
        </c:ser>
        <c:ser>
          <c:idx val="3"/>
          <c:order val="1"/>
          <c:tx>
            <c:strRef>
              <c:f>'Grafiki + dati'!$S$362</c:f>
              <c:strCache>
                <c:ptCount val="1"/>
                <c:pt idx="0">
                  <c:v>Drīzāk nozīmīga</c:v>
                </c:pt>
              </c:strCache>
            </c:strRef>
          </c:tx>
          <c:spPr>
            <a:solidFill>
              <a:srgbClr val="BADAE8"/>
            </a:solidFill>
            <a:ln w="25400">
              <a:noFill/>
            </a:ln>
          </c:spPr>
          <c:invertIfNegative val="0"/>
          <c:dLbls>
            <c:dLbl>
              <c:idx val="12"/>
              <c:layout>
                <c:manualLayout>
                  <c:x val="8.938547486033465E-3"/>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7E1D-4F32-B8C4-C0340016E090}"/>
                </c:ext>
              </c:extLst>
            </c:dLbl>
            <c:spPr>
              <a:noFill/>
              <a:ln>
                <a:noFill/>
              </a:ln>
              <a:effectLst/>
            </c:spPr>
            <c:txPr>
              <a:bodyPr wrap="square" lIns="38100" tIns="19050" rIns="38100" bIns="19050" anchor="ctr">
                <a:spAutoFit/>
              </a:bodyPr>
              <a:lstStyle/>
              <a:p>
                <a:pPr>
                  <a:defRPr sz="900"/>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'Grafiki + dati'!$P$363:$Q$399</c:f>
              <c:multiLvlStrCache>
                <c:ptCount val="37"/>
                <c:lvl>
                  <c:pt idx="0">
                    <c:v>Visi respondenti</c:v>
                  </c:pt>
                  <c:pt idx="2">
                    <c:v>Būvniecība un būvmateriālu ražošana</c:v>
                  </c:pt>
                  <c:pt idx="3">
                    <c:v>IKT</c:v>
                  </c:pt>
                  <c:pt idx="4">
                    <c:v>Kokrūpniecība</c:v>
                  </c:pt>
                  <c:pt idx="5">
                    <c:v>Pārtikas rūpniecība</c:v>
                  </c:pt>
                  <c:pt idx="6">
                    <c:v>Mašīnbūve un metālapstrāde</c:v>
                  </c:pt>
                  <c:pt idx="7">
                    <c:v>Transports un loģistika**</c:v>
                  </c:pt>
                  <c:pt idx="8">
                    <c:v>Apģērba un tekstila rūpniecība</c:v>
                  </c:pt>
                  <c:pt idx="9">
                    <c:v>Elektronika un elektrotehnika**</c:v>
                  </c:pt>
                  <c:pt idx="10">
                    <c:v>Kultūras un radošās nozares</c:v>
                  </c:pt>
                  <c:pt idx="11">
                    <c:v>Ķīmija un farmācija**</c:v>
                  </c:pt>
                  <c:pt idx="12">
                    <c:v>Cita joma</c:v>
                  </c:pt>
                  <c:pt idx="14">
                    <c:v>1-9 darbinieki</c:v>
                  </c:pt>
                  <c:pt idx="15">
                    <c:v>10-49 darbinieki</c:v>
                  </c:pt>
                  <c:pt idx="16">
                    <c:v>50-249 darbinieki</c:v>
                  </c:pt>
                  <c:pt idx="17">
                    <c:v>250 un vairāk darbinieku**</c:v>
                  </c:pt>
                  <c:pt idx="19">
                    <c:v>1. kvintile (zemākais eksporta apjoms)</c:v>
                  </c:pt>
                  <c:pt idx="20">
                    <c:v>2. kvintile</c:v>
                  </c:pt>
                  <c:pt idx="21">
                    <c:v>3. kvintile</c:v>
                  </c:pt>
                  <c:pt idx="22">
                    <c:v>4. kvintile</c:v>
                  </c:pt>
                  <c:pt idx="23">
                    <c:v>5. kvintile (augstākais eksporta apjoms)</c:v>
                  </c:pt>
                  <c:pt idx="25">
                    <c:v>1. kvintile (zemākais apgrozījums)</c:v>
                  </c:pt>
                  <c:pt idx="26">
                    <c:v>2. kvintile</c:v>
                  </c:pt>
                  <c:pt idx="27">
                    <c:v>3. kvintile</c:v>
                  </c:pt>
                  <c:pt idx="28">
                    <c:v>4. kvintile</c:v>
                  </c:pt>
                  <c:pt idx="29">
                    <c:v>5. kvintile (augstākais apgrozījums)</c:v>
                  </c:pt>
                  <c:pt idx="31">
                    <c:v> Rīga</c:v>
                  </c:pt>
                  <c:pt idx="32">
                    <c:v> Pierīga</c:v>
                  </c:pt>
                  <c:pt idx="33">
                    <c:v> Vidzeme</c:v>
                  </c:pt>
                  <c:pt idx="34">
                    <c:v> Kurzeme</c:v>
                  </c:pt>
                  <c:pt idx="35">
                    <c:v> Zemgale</c:v>
                  </c:pt>
                  <c:pt idx="36">
                    <c:v> Latgale**</c:v>
                  </c:pt>
                </c:lvl>
                <c:lvl>
                  <c:pt idx="1">
                    <c:v> </c:v>
                  </c:pt>
                  <c:pt idx="2">
                    <c:v>Darbības joma</c:v>
                  </c:pt>
                  <c:pt idx="13">
                    <c:v> </c:v>
                  </c:pt>
                  <c:pt idx="14">
                    <c:v> </c:v>
                  </c:pt>
                  <c:pt idx="18">
                    <c:v> </c:v>
                  </c:pt>
                  <c:pt idx="19">
                    <c:v>Eksporta apjoms 2022. gadā</c:v>
                  </c:pt>
                  <c:pt idx="24">
                    <c:v> </c:v>
                  </c:pt>
                  <c:pt idx="25">
                    <c:v> </c:v>
                  </c:pt>
                  <c:pt idx="30">
                    <c:v> </c:v>
                  </c:pt>
                  <c:pt idx="31">
                    <c:v>Reģions</c:v>
                  </c:pt>
                </c:lvl>
              </c:multiLvlStrCache>
            </c:multiLvlStrRef>
          </c:cat>
          <c:val>
            <c:numRef>
              <c:f>'Grafiki + dati'!$S$363:$S$399</c:f>
              <c:numCache>
                <c:formatCode>General</c:formatCode>
                <c:ptCount val="37"/>
                <c:pt idx="0" formatCode="0">
                  <c:v>36.6</c:v>
                </c:pt>
                <c:pt idx="2" formatCode="0">
                  <c:v>42.6</c:v>
                </c:pt>
                <c:pt idx="3" formatCode="0">
                  <c:v>33.700000000000003</c:v>
                </c:pt>
                <c:pt idx="4" formatCode="0">
                  <c:v>35.200000000000003</c:v>
                </c:pt>
                <c:pt idx="5" formatCode="0">
                  <c:v>37.200000000000003</c:v>
                </c:pt>
                <c:pt idx="6" formatCode="0">
                  <c:v>51.5</c:v>
                </c:pt>
                <c:pt idx="7" formatCode="0">
                  <c:v>37</c:v>
                </c:pt>
                <c:pt idx="8" formatCode="0">
                  <c:v>17</c:v>
                </c:pt>
                <c:pt idx="9" formatCode="0">
                  <c:v>46.9</c:v>
                </c:pt>
                <c:pt idx="10" formatCode="0">
                  <c:v>37</c:v>
                </c:pt>
                <c:pt idx="11" formatCode="0">
                  <c:v>35.700000000000003</c:v>
                </c:pt>
                <c:pt idx="12" formatCode="0">
                  <c:v>34</c:v>
                </c:pt>
                <c:pt idx="14" formatCode="0">
                  <c:v>33.700000000000003</c:v>
                </c:pt>
                <c:pt idx="15" formatCode="0">
                  <c:v>39.5</c:v>
                </c:pt>
                <c:pt idx="16" formatCode="0">
                  <c:v>40.6</c:v>
                </c:pt>
                <c:pt idx="19" formatCode="0">
                  <c:v>35.6</c:v>
                </c:pt>
                <c:pt idx="20" formatCode="0">
                  <c:v>37.1</c:v>
                </c:pt>
                <c:pt idx="21" formatCode="0">
                  <c:v>40.9</c:v>
                </c:pt>
                <c:pt idx="22" formatCode="0">
                  <c:v>36.1</c:v>
                </c:pt>
                <c:pt idx="23" formatCode="0">
                  <c:v>40.4</c:v>
                </c:pt>
                <c:pt idx="25" formatCode="0">
                  <c:v>32.5</c:v>
                </c:pt>
                <c:pt idx="26" formatCode="0">
                  <c:v>31.5</c:v>
                </c:pt>
                <c:pt idx="27" formatCode="0">
                  <c:v>35.700000000000003</c:v>
                </c:pt>
                <c:pt idx="28" formatCode="0">
                  <c:v>40.200000000000003</c:v>
                </c:pt>
                <c:pt idx="29" formatCode="0">
                  <c:v>43.1</c:v>
                </c:pt>
                <c:pt idx="31" formatCode="0">
                  <c:v>35</c:v>
                </c:pt>
                <c:pt idx="32" formatCode="0">
                  <c:v>38.9</c:v>
                </c:pt>
                <c:pt idx="33" formatCode="0">
                  <c:v>36.700000000000003</c:v>
                </c:pt>
                <c:pt idx="34" formatCode="0">
                  <c:v>42.6</c:v>
                </c:pt>
                <c:pt idx="35" formatCode="0">
                  <c:v>37.299999999999997</c:v>
                </c:pt>
                <c:pt idx="36" formatCode="0">
                  <c:v>32.1</c:v>
                </c:pt>
              </c:numCache>
            </c:numRef>
          </c:val>
          <c:extLst>
            <c:ext xmlns:c16="http://schemas.microsoft.com/office/drawing/2014/chart" uri="{C3380CC4-5D6E-409C-BE32-E72D297353CC}">
              <c16:uniqueId val="{00000002-7E1D-4F32-B8C4-C0340016E090}"/>
            </c:ext>
          </c:extLst>
        </c:ser>
        <c:ser>
          <c:idx val="4"/>
          <c:order val="2"/>
          <c:tx>
            <c:strRef>
              <c:f>'Grafiki + dati'!$V$362</c:f>
              <c:strCache>
                <c:ptCount val="1"/>
                <c:pt idx="0">
                  <c:v>Grūti pateikt</c:v>
                </c:pt>
              </c:strCache>
            </c:strRef>
          </c:tx>
          <c:spPr>
            <a:solidFill>
              <a:sysClr val="window" lastClr="FFFFFF">
                <a:lumMod val="75000"/>
              </a:sysClr>
            </a:solidFill>
          </c:spPr>
          <c:invertIfNegative val="0"/>
          <c:dLbls>
            <c:spPr>
              <a:noFill/>
              <a:ln>
                <a:noFill/>
              </a:ln>
              <a:effectLst/>
            </c:spPr>
            <c:txPr>
              <a:bodyPr wrap="square" lIns="38100" tIns="19050" rIns="38100" bIns="19050" anchor="ctr">
                <a:spAutoFit/>
              </a:bodyPr>
              <a:lstStyle/>
              <a:p>
                <a:pPr>
                  <a:defRPr sz="900"/>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'Grafiki + dati'!$P$363:$Q$399</c:f>
              <c:multiLvlStrCache>
                <c:ptCount val="37"/>
                <c:lvl>
                  <c:pt idx="0">
                    <c:v>Visi respondenti</c:v>
                  </c:pt>
                  <c:pt idx="2">
                    <c:v>Būvniecība un būvmateriālu ražošana</c:v>
                  </c:pt>
                  <c:pt idx="3">
                    <c:v>IKT</c:v>
                  </c:pt>
                  <c:pt idx="4">
                    <c:v>Kokrūpniecība</c:v>
                  </c:pt>
                  <c:pt idx="5">
                    <c:v>Pārtikas rūpniecība</c:v>
                  </c:pt>
                  <c:pt idx="6">
                    <c:v>Mašīnbūve un metālapstrāde</c:v>
                  </c:pt>
                  <c:pt idx="7">
                    <c:v>Transports un loģistika**</c:v>
                  </c:pt>
                  <c:pt idx="8">
                    <c:v>Apģērba un tekstila rūpniecība</c:v>
                  </c:pt>
                  <c:pt idx="9">
                    <c:v>Elektronika un elektrotehnika**</c:v>
                  </c:pt>
                  <c:pt idx="10">
                    <c:v>Kultūras un radošās nozares</c:v>
                  </c:pt>
                  <c:pt idx="11">
                    <c:v>Ķīmija un farmācija**</c:v>
                  </c:pt>
                  <c:pt idx="12">
                    <c:v>Cita joma</c:v>
                  </c:pt>
                  <c:pt idx="14">
                    <c:v>1-9 darbinieki</c:v>
                  </c:pt>
                  <c:pt idx="15">
                    <c:v>10-49 darbinieki</c:v>
                  </c:pt>
                  <c:pt idx="16">
                    <c:v>50-249 darbinieki</c:v>
                  </c:pt>
                  <c:pt idx="17">
                    <c:v>250 un vairāk darbinieku**</c:v>
                  </c:pt>
                  <c:pt idx="19">
                    <c:v>1. kvintile (zemākais eksporta apjoms)</c:v>
                  </c:pt>
                  <c:pt idx="20">
                    <c:v>2. kvintile</c:v>
                  </c:pt>
                  <c:pt idx="21">
                    <c:v>3. kvintile</c:v>
                  </c:pt>
                  <c:pt idx="22">
                    <c:v>4. kvintile</c:v>
                  </c:pt>
                  <c:pt idx="23">
                    <c:v>5. kvintile (augstākais eksporta apjoms)</c:v>
                  </c:pt>
                  <c:pt idx="25">
                    <c:v>1. kvintile (zemākais apgrozījums)</c:v>
                  </c:pt>
                  <c:pt idx="26">
                    <c:v>2. kvintile</c:v>
                  </c:pt>
                  <c:pt idx="27">
                    <c:v>3. kvintile</c:v>
                  </c:pt>
                  <c:pt idx="28">
                    <c:v>4. kvintile</c:v>
                  </c:pt>
                  <c:pt idx="29">
                    <c:v>5. kvintile (augstākais apgrozījums)</c:v>
                  </c:pt>
                  <c:pt idx="31">
                    <c:v> Rīga</c:v>
                  </c:pt>
                  <c:pt idx="32">
                    <c:v> Pierīga</c:v>
                  </c:pt>
                  <c:pt idx="33">
                    <c:v> Vidzeme</c:v>
                  </c:pt>
                  <c:pt idx="34">
                    <c:v> Kurzeme</c:v>
                  </c:pt>
                  <c:pt idx="35">
                    <c:v> Zemgale</c:v>
                  </c:pt>
                  <c:pt idx="36">
                    <c:v> Latgale**</c:v>
                  </c:pt>
                </c:lvl>
                <c:lvl>
                  <c:pt idx="1">
                    <c:v> </c:v>
                  </c:pt>
                  <c:pt idx="2">
                    <c:v>Darbības joma</c:v>
                  </c:pt>
                  <c:pt idx="13">
                    <c:v> </c:v>
                  </c:pt>
                  <c:pt idx="14">
                    <c:v> </c:v>
                  </c:pt>
                  <c:pt idx="18">
                    <c:v> </c:v>
                  </c:pt>
                  <c:pt idx="19">
                    <c:v>Eksporta apjoms 2022. gadā</c:v>
                  </c:pt>
                  <c:pt idx="24">
                    <c:v> </c:v>
                  </c:pt>
                  <c:pt idx="25">
                    <c:v> </c:v>
                  </c:pt>
                  <c:pt idx="30">
                    <c:v> </c:v>
                  </c:pt>
                  <c:pt idx="31">
                    <c:v>Reģions</c:v>
                  </c:pt>
                </c:lvl>
              </c:multiLvlStrCache>
            </c:multiLvlStrRef>
          </c:cat>
          <c:val>
            <c:numRef>
              <c:f>'Grafiki + dati'!$V$363:$V$399</c:f>
              <c:numCache>
                <c:formatCode>General</c:formatCode>
                <c:ptCount val="37"/>
                <c:pt idx="0" formatCode="0">
                  <c:v>4.4000000000000004</c:v>
                </c:pt>
                <c:pt idx="2" formatCode="0">
                  <c:v>4.4000000000000004</c:v>
                </c:pt>
                <c:pt idx="3" formatCode="0">
                  <c:v>4.3</c:v>
                </c:pt>
                <c:pt idx="4" formatCode="0">
                  <c:v>9.3000000000000007</c:v>
                </c:pt>
                <c:pt idx="5" formatCode="0">
                  <c:v>3.8</c:v>
                </c:pt>
                <c:pt idx="6" formatCode="0">
                  <c:v>3</c:v>
                </c:pt>
                <c:pt idx="7" formatCode="0">
                  <c:v>7.4</c:v>
                </c:pt>
                <c:pt idx="8" formatCode="0">
                  <c:v>2.1</c:v>
                </c:pt>
                <c:pt idx="9" formatCode="0">
                  <c:v>3.1</c:v>
                </c:pt>
                <c:pt idx="10" formatCode="0">
                  <c:v>2.2000000000000002</c:v>
                </c:pt>
                <c:pt idx="11" formatCode="0">
                  <c:v>10.7</c:v>
                </c:pt>
                <c:pt idx="12" formatCode="0">
                  <c:v>3.7</c:v>
                </c:pt>
                <c:pt idx="14" formatCode="0">
                  <c:v>3.6</c:v>
                </c:pt>
                <c:pt idx="15" formatCode="0">
                  <c:v>4.2</c:v>
                </c:pt>
                <c:pt idx="16" formatCode="0">
                  <c:v>6.3</c:v>
                </c:pt>
                <c:pt idx="17" formatCode="0">
                  <c:v>25</c:v>
                </c:pt>
                <c:pt idx="19" formatCode="0">
                  <c:v>4.2</c:v>
                </c:pt>
                <c:pt idx="20" formatCode="0">
                  <c:v>1.7</c:v>
                </c:pt>
                <c:pt idx="21" formatCode="0">
                  <c:v>2.6</c:v>
                </c:pt>
                <c:pt idx="22" formatCode="0">
                  <c:v>4.2</c:v>
                </c:pt>
                <c:pt idx="23" formatCode="0">
                  <c:v>6.1</c:v>
                </c:pt>
                <c:pt idx="25" formatCode="0">
                  <c:v>3.3</c:v>
                </c:pt>
                <c:pt idx="26" formatCode="0">
                  <c:v>3.1</c:v>
                </c:pt>
                <c:pt idx="27" formatCode="0">
                  <c:v>2.2999999999999998</c:v>
                </c:pt>
                <c:pt idx="28" formatCode="0">
                  <c:v>3.1</c:v>
                </c:pt>
                <c:pt idx="29" formatCode="0">
                  <c:v>7.3</c:v>
                </c:pt>
                <c:pt idx="31" formatCode="0">
                  <c:v>3.7</c:v>
                </c:pt>
                <c:pt idx="32" formatCode="0">
                  <c:v>5.0999999999999996</c:v>
                </c:pt>
                <c:pt idx="33" formatCode="0">
                  <c:v>2</c:v>
                </c:pt>
                <c:pt idx="34" formatCode="0">
                  <c:v>6.6</c:v>
                </c:pt>
                <c:pt idx="35" formatCode="0">
                  <c:v>5.9</c:v>
                </c:pt>
                <c:pt idx="36" formatCode="0">
                  <c:v>7.1</c:v>
                </c:pt>
              </c:numCache>
            </c:numRef>
          </c:val>
          <c:extLst>
            <c:ext xmlns:c16="http://schemas.microsoft.com/office/drawing/2014/chart" uri="{C3380CC4-5D6E-409C-BE32-E72D297353CC}">
              <c16:uniqueId val="{00000003-7E1D-4F32-B8C4-C0340016E090}"/>
            </c:ext>
          </c:extLst>
        </c:ser>
        <c:ser>
          <c:idx val="1"/>
          <c:order val="3"/>
          <c:tx>
            <c:strRef>
              <c:f>'Grafiki + dati'!$T$362</c:f>
              <c:strCache>
                <c:ptCount val="1"/>
                <c:pt idx="0">
                  <c:v>Drīzāk nav nozīmīga</c:v>
                </c:pt>
              </c:strCache>
            </c:strRef>
          </c:tx>
          <c:spPr>
            <a:solidFill>
              <a:srgbClr val="F29C9C"/>
            </a:solidFill>
            <a:ln w="25400">
              <a:noFill/>
            </a:ln>
          </c:spPr>
          <c:invertIfNegative val="0"/>
          <c:dLbls>
            <c:spPr>
              <a:noFill/>
              <a:ln w="25400">
                <a:noFill/>
              </a:ln>
            </c:spPr>
            <c:txPr>
              <a:bodyPr wrap="square" lIns="38100" tIns="19050" rIns="38100" bIns="19050" anchor="ctr">
                <a:spAutoFit/>
              </a:bodyPr>
              <a:lstStyle/>
              <a:p>
                <a:pPr>
                  <a:defRPr sz="900" b="0" i="0" u="none" strike="noStrike" baseline="0">
                    <a:solidFill>
                      <a:schemeClr val="tx1"/>
                    </a:solidFill>
                    <a:latin typeface="Arial"/>
                    <a:ea typeface="Arial"/>
                    <a:cs typeface="Arial"/>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'Grafiki + dati'!$P$363:$Q$399</c:f>
              <c:multiLvlStrCache>
                <c:ptCount val="37"/>
                <c:lvl>
                  <c:pt idx="0">
                    <c:v>Visi respondenti</c:v>
                  </c:pt>
                  <c:pt idx="2">
                    <c:v>Būvniecība un būvmateriālu ražošana</c:v>
                  </c:pt>
                  <c:pt idx="3">
                    <c:v>IKT</c:v>
                  </c:pt>
                  <c:pt idx="4">
                    <c:v>Kokrūpniecība</c:v>
                  </c:pt>
                  <c:pt idx="5">
                    <c:v>Pārtikas rūpniecība</c:v>
                  </c:pt>
                  <c:pt idx="6">
                    <c:v>Mašīnbūve un metālapstrāde</c:v>
                  </c:pt>
                  <c:pt idx="7">
                    <c:v>Transports un loģistika**</c:v>
                  </c:pt>
                  <c:pt idx="8">
                    <c:v>Apģērba un tekstila rūpniecība</c:v>
                  </c:pt>
                  <c:pt idx="9">
                    <c:v>Elektronika un elektrotehnika**</c:v>
                  </c:pt>
                  <c:pt idx="10">
                    <c:v>Kultūras un radošās nozares</c:v>
                  </c:pt>
                  <c:pt idx="11">
                    <c:v>Ķīmija un farmācija**</c:v>
                  </c:pt>
                  <c:pt idx="12">
                    <c:v>Cita joma</c:v>
                  </c:pt>
                  <c:pt idx="14">
                    <c:v>1-9 darbinieki</c:v>
                  </c:pt>
                  <c:pt idx="15">
                    <c:v>10-49 darbinieki</c:v>
                  </c:pt>
                  <c:pt idx="16">
                    <c:v>50-249 darbinieki</c:v>
                  </c:pt>
                  <c:pt idx="17">
                    <c:v>250 un vairāk darbinieku**</c:v>
                  </c:pt>
                  <c:pt idx="19">
                    <c:v>1. kvintile (zemākais eksporta apjoms)</c:v>
                  </c:pt>
                  <c:pt idx="20">
                    <c:v>2. kvintile</c:v>
                  </c:pt>
                  <c:pt idx="21">
                    <c:v>3. kvintile</c:v>
                  </c:pt>
                  <c:pt idx="22">
                    <c:v>4. kvintile</c:v>
                  </c:pt>
                  <c:pt idx="23">
                    <c:v>5. kvintile (augstākais eksporta apjoms)</c:v>
                  </c:pt>
                  <c:pt idx="25">
                    <c:v>1. kvintile (zemākais apgrozījums)</c:v>
                  </c:pt>
                  <c:pt idx="26">
                    <c:v>2. kvintile</c:v>
                  </c:pt>
                  <c:pt idx="27">
                    <c:v>3. kvintile</c:v>
                  </c:pt>
                  <c:pt idx="28">
                    <c:v>4. kvintile</c:v>
                  </c:pt>
                  <c:pt idx="29">
                    <c:v>5. kvintile (augstākais apgrozījums)</c:v>
                  </c:pt>
                  <c:pt idx="31">
                    <c:v> Rīga</c:v>
                  </c:pt>
                  <c:pt idx="32">
                    <c:v> Pierīga</c:v>
                  </c:pt>
                  <c:pt idx="33">
                    <c:v> Vidzeme</c:v>
                  </c:pt>
                  <c:pt idx="34">
                    <c:v> Kurzeme</c:v>
                  </c:pt>
                  <c:pt idx="35">
                    <c:v> Zemgale</c:v>
                  </c:pt>
                  <c:pt idx="36">
                    <c:v> Latgale**</c:v>
                  </c:pt>
                </c:lvl>
                <c:lvl>
                  <c:pt idx="1">
                    <c:v> </c:v>
                  </c:pt>
                  <c:pt idx="2">
                    <c:v>Darbības joma</c:v>
                  </c:pt>
                  <c:pt idx="13">
                    <c:v> </c:v>
                  </c:pt>
                  <c:pt idx="14">
                    <c:v> </c:v>
                  </c:pt>
                  <c:pt idx="18">
                    <c:v> </c:v>
                  </c:pt>
                  <c:pt idx="19">
                    <c:v>Eksporta apjoms 2022. gadā</c:v>
                  </c:pt>
                  <c:pt idx="24">
                    <c:v> </c:v>
                  </c:pt>
                  <c:pt idx="25">
                    <c:v> </c:v>
                  </c:pt>
                  <c:pt idx="30">
                    <c:v> </c:v>
                  </c:pt>
                  <c:pt idx="31">
                    <c:v>Reģions</c:v>
                  </c:pt>
                </c:lvl>
              </c:multiLvlStrCache>
            </c:multiLvlStrRef>
          </c:cat>
          <c:val>
            <c:numRef>
              <c:f>'Grafiki + dati'!$T$363:$T$399</c:f>
              <c:numCache>
                <c:formatCode>General</c:formatCode>
                <c:ptCount val="37"/>
                <c:pt idx="0" formatCode="0">
                  <c:v>13.6</c:v>
                </c:pt>
                <c:pt idx="2" formatCode="0">
                  <c:v>8.8000000000000007</c:v>
                </c:pt>
                <c:pt idx="3" formatCode="0">
                  <c:v>23.9</c:v>
                </c:pt>
                <c:pt idx="4" formatCode="0">
                  <c:v>14.8</c:v>
                </c:pt>
                <c:pt idx="5" formatCode="0">
                  <c:v>15.4</c:v>
                </c:pt>
                <c:pt idx="6" formatCode="0">
                  <c:v>10.6</c:v>
                </c:pt>
                <c:pt idx="7" formatCode="0">
                  <c:v>22.2</c:v>
                </c:pt>
                <c:pt idx="8" formatCode="0">
                  <c:v>17</c:v>
                </c:pt>
                <c:pt idx="10" formatCode="0">
                  <c:v>13</c:v>
                </c:pt>
                <c:pt idx="11" formatCode="0">
                  <c:v>14.3</c:v>
                </c:pt>
                <c:pt idx="12" formatCode="0">
                  <c:v>10.5</c:v>
                </c:pt>
                <c:pt idx="14" formatCode="0">
                  <c:v>11.4</c:v>
                </c:pt>
                <c:pt idx="15" formatCode="0">
                  <c:v>16</c:v>
                </c:pt>
                <c:pt idx="16" formatCode="0">
                  <c:v>14.8</c:v>
                </c:pt>
                <c:pt idx="17" formatCode="0">
                  <c:v>25</c:v>
                </c:pt>
                <c:pt idx="19" formatCode="0">
                  <c:v>14.4</c:v>
                </c:pt>
                <c:pt idx="20" formatCode="0">
                  <c:v>9.5</c:v>
                </c:pt>
                <c:pt idx="21" formatCode="0">
                  <c:v>16.5</c:v>
                </c:pt>
                <c:pt idx="22" formatCode="0">
                  <c:v>16</c:v>
                </c:pt>
                <c:pt idx="23" formatCode="0">
                  <c:v>15.8</c:v>
                </c:pt>
                <c:pt idx="25" formatCode="0">
                  <c:v>11.7</c:v>
                </c:pt>
                <c:pt idx="26" formatCode="0">
                  <c:v>13.4</c:v>
                </c:pt>
                <c:pt idx="27" formatCode="0">
                  <c:v>17.8</c:v>
                </c:pt>
                <c:pt idx="28" formatCode="0">
                  <c:v>17.3</c:v>
                </c:pt>
                <c:pt idx="29" formatCode="0">
                  <c:v>11.4</c:v>
                </c:pt>
                <c:pt idx="31" formatCode="0">
                  <c:v>15.7</c:v>
                </c:pt>
                <c:pt idx="32" formatCode="0">
                  <c:v>11.5</c:v>
                </c:pt>
                <c:pt idx="33" formatCode="0">
                  <c:v>8.1999999999999993</c:v>
                </c:pt>
                <c:pt idx="34" formatCode="0">
                  <c:v>8.1999999999999993</c:v>
                </c:pt>
                <c:pt idx="35" formatCode="0">
                  <c:v>13.7</c:v>
                </c:pt>
                <c:pt idx="36" formatCode="0">
                  <c:v>17.899999999999999</c:v>
                </c:pt>
              </c:numCache>
            </c:numRef>
          </c:val>
          <c:extLst>
            <c:ext xmlns:c16="http://schemas.microsoft.com/office/drawing/2014/chart" uri="{C3380CC4-5D6E-409C-BE32-E72D297353CC}">
              <c16:uniqueId val="{00000004-7E1D-4F32-B8C4-C0340016E090}"/>
            </c:ext>
          </c:extLst>
        </c:ser>
        <c:ser>
          <c:idx val="2"/>
          <c:order val="4"/>
          <c:tx>
            <c:strRef>
              <c:f>'Grafiki + dati'!$U$362</c:f>
              <c:strCache>
                <c:ptCount val="1"/>
                <c:pt idx="0">
                  <c:v>Nemaz nav nozīmīga</c:v>
                </c:pt>
              </c:strCache>
            </c:strRef>
          </c:tx>
          <c:spPr>
            <a:solidFill>
              <a:srgbClr val="A21616"/>
            </a:solidFill>
          </c:spPr>
          <c:invertIfNegative val="0"/>
          <c:dLbls>
            <c:spPr>
              <a:noFill/>
              <a:ln>
                <a:noFill/>
              </a:ln>
              <a:effectLst/>
            </c:spPr>
            <c:txPr>
              <a:bodyPr wrap="square" lIns="38100" tIns="19050" rIns="38100" bIns="19050" anchor="ctr">
                <a:spAutoFit/>
              </a:bodyPr>
              <a:lstStyle/>
              <a:p>
                <a:pPr>
                  <a:defRPr sz="900">
                    <a:solidFill>
                      <a:schemeClr val="bg1"/>
                    </a:solidFill>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'Grafiki + dati'!$P$363:$Q$399</c:f>
              <c:multiLvlStrCache>
                <c:ptCount val="37"/>
                <c:lvl>
                  <c:pt idx="0">
                    <c:v>Visi respondenti</c:v>
                  </c:pt>
                  <c:pt idx="2">
                    <c:v>Būvniecība un būvmateriālu ražošana</c:v>
                  </c:pt>
                  <c:pt idx="3">
                    <c:v>IKT</c:v>
                  </c:pt>
                  <c:pt idx="4">
                    <c:v>Kokrūpniecība</c:v>
                  </c:pt>
                  <c:pt idx="5">
                    <c:v>Pārtikas rūpniecība</c:v>
                  </c:pt>
                  <c:pt idx="6">
                    <c:v>Mašīnbūve un metālapstrāde</c:v>
                  </c:pt>
                  <c:pt idx="7">
                    <c:v>Transports un loģistika**</c:v>
                  </c:pt>
                  <c:pt idx="8">
                    <c:v>Apģērba un tekstila rūpniecība</c:v>
                  </c:pt>
                  <c:pt idx="9">
                    <c:v>Elektronika un elektrotehnika**</c:v>
                  </c:pt>
                  <c:pt idx="10">
                    <c:v>Kultūras un radošās nozares</c:v>
                  </c:pt>
                  <c:pt idx="11">
                    <c:v>Ķīmija un farmācija**</c:v>
                  </c:pt>
                  <c:pt idx="12">
                    <c:v>Cita joma</c:v>
                  </c:pt>
                  <c:pt idx="14">
                    <c:v>1-9 darbinieki</c:v>
                  </c:pt>
                  <c:pt idx="15">
                    <c:v>10-49 darbinieki</c:v>
                  </c:pt>
                  <c:pt idx="16">
                    <c:v>50-249 darbinieki</c:v>
                  </c:pt>
                  <c:pt idx="17">
                    <c:v>250 un vairāk darbinieku**</c:v>
                  </c:pt>
                  <c:pt idx="19">
                    <c:v>1. kvintile (zemākais eksporta apjoms)</c:v>
                  </c:pt>
                  <c:pt idx="20">
                    <c:v>2. kvintile</c:v>
                  </c:pt>
                  <c:pt idx="21">
                    <c:v>3. kvintile</c:v>
                  </c:pt>
                  <c:pt idx="22">
                    <c:v>4. kvintile</c:v>
                  </c:pt>
                  <c:pt idx="23">
                    <c:v>5. kvintile (augstākais eksporta apjoms)</c:v>
                  </c:pt>
                  <c:pt idx="25">
                    <c:v>1. kvintile (zemākais apgrozījums)</c:v>
                  </c:pt>
                  <c:pt idx="26">
                    <c:v>2. kvintile</c:v>
                  </c:pt>
                  <c:pt idx="27">
                    <c:v>3. kvintile</c:v>
                  </c:pt>
                  <c:pt idx="28">
                    <c:v>4. kvintile</c:v>
                  </c:pt>
                  <c:pt idx="29">
                    <c:v>5. kvintile (augstākais apgrozījums)</c:v>
                  </c:pt>
                  <c:pt idx="31">
                    <c:v> Rīga</c:v>
                  </c:pt>
                  <c:pt idx="32">
                    <c:v> Pierīga</c:v>
                  </c:pt>
                  <c:pt idx="33">
                    <c:v> Vidzeme</c:v>
                  </c:pt>
                  <c:pt idx="34">
                    <c:v> Kurzeme</c:v>
                  </c:pt>
                  <c:pt idx="35">
                    <c:v> Zemgale</c:v>
                  </c:pt>
                  <c:pt idx="36">
                    <c:v> Latgale**</c:v>
                  </c:pt>
                </c:lvl>
                <c:lvl>
                  <c:pt idx="1">
                    <c:v> </c:v>
                  </c:pt>
                  <c:pt idx="2">
                    <c:v>Darbības joma</c:v>
                  </c:pt>
                  <c:pt idx="13">
                    <c:v> </c:v>
                  </c:pt>
                  <c:pt idx="14">
                    <c:v> </c:v>
                  </c:pt>
                  <c:pt idx="18">
                    <c:v> </c:v>
                  </c:pt>
                  <c:pt idx="19">
                    <c:v>Eksporta apjoms 2022. gadā</c:v>
                  </c:pt>
                  <c:pt idx="24">
                    <c:v> </c:v>
                  </c:pt>
                  <c:pt idx="25">
                    <c:v> </c:v>
                  </c:pt>
                  <c:pt idx="30">
                    <c:v> </c:v>
                  </c:pt>
                  <c:pt idx="31">
                    <c:v>Reģions</c:v>
                  </c:pt>
                </c:lvl>
              </c:multiLvlStrCache>
            </c:multiLvlStrRef>
          </c:cat>
          <c:val>
            <c:numRef>
              <c:f>'Grafiki + dati'!$U$363:$U$399</c:f>
              <c:numCache>
                <c:formatCode>General</c:formatCode>
                <c:ptCount val="37"/>
                <c:pt idx="0" formatCode="0">
                  <c:v>3.7</c:v>
                </c:pt>
                <c:pt idx="2" formatCode="0">
                  <c:v>2.9</c:v>
                </c:pt>
                <c:pt idx="3" formatCode="0">
                  <c:v>3.3</c:v>
                </c:pt>
                <c:pt idx="4" formatCode="0">
                  <c:v>7.4</c:v>
                </c:pt>
                <c:pt idx="5" formatCode="0">
                  <c:v>1.3</c:v>
                </c:pt>
                <c:pt idx="6" formatCode="0">
                  <c:v>1.5</c:v>
                </c:pt>
                <c:pt idx="8" formatCode="0">
                  <c:v>2.1</c:v>
                </c:pt>
                <c:pt idx="9" formatCode="0">
                  <c:v>6.3</c:v>
                </c:pt>
                <c:pt idx="10" formatCode="0">
                  <c:v>4.3</c:v>
                </c:pt>
                <c:pt idx="11" formatCode="0">
                  <c:v>7.1</c:v>
                </c:pt>
                <c:pt idx="12" formatCode="0">
                  <c:v>4.7</c:v>
                </c:pt>
                <c:pt idx="14" formatCode="0">
                  <c:v>3.6</c:v>
                </c:pt>
                <c:pt idx="15" formatCode="0">
                  <c:v>3.4</c:v>
                </c:pt>
                <c:pt idx="16" formatCode="0">
                  <c:v>4.7</c:v>
                </c:pt>
                <c:pt idx="19" formatCode="0">
                  <c:v>2.5</c:v>
                </c:pt>
                <c:pt idx="20" formatCode="0">
                  <c:v>0.9</c:v>
                </c:pt>
                <c:pt idx="21" formatCode="0">
                  <c:v>5.2</c:v>
                </c:pt>
                <c:pt idx="22" formatCode="0">
                  <c:v>4.2</c:v>
                </c:pt>
                <c:pt idx="23" formatCode="0">
                  <c:v>6.1</c:v>
                </c:pt>
                <c:pt idx="25" formatCode="0">
                  <c:v>3.3</c:v>
                </c:pt>
                <c:pt idx="26" formatCode="0">
                  <c:v>2.4</c:v>
                </c:pt>
                <c:pt idx="27" formatCode="0">
                  <c:v>3.9</c:v>
                </c:pt>
                <c:pt idx="28" formatCode="0">
                  <c:v>4.7</c:v>
                </c:pt>
                <c:pt idx="29" formatCode="0">
                  <c:v>4.9000000000000004</c:v>
                </c:pt>
                <c:pt idx="31" formatCode="0">
                  <c:v>5</c:v>
                </c:pt>
                <c:pt idx="32" formatCode="0">
                  <c:v>2.5</c:v>
                </c:pt>
                <c:pt idx="33" formatCode="0">
                  <c:v>2</c:v>
                </c:pt>
                <c:pt idx="34" formatCode="0">
                  <c:v>1.6</c:v>
                </c:pt>
                <c:pt idx="35" formatCode="0">
                  <c:v>2</c:v>
                </c:pt>
                <c:pt idx="36" formatCode="0">
                  <c:v>3.6</c:v>
                </c:pt>
              </c:numCache>
            </c:numRef>
          </c:val>
          <c:extLst>
            <c:ext xmlns:c16="http://schemas.microsoft.com/office/drawing/2014/chart" uri="{C3380CC4-5D6E-409C-BE32-E72D297353CC}">
              <c16:uniqueId val="{00000005-7E1D-4F32-B8C4-C0340016E090}"/>
            </c:ext>
          </c:extLst>
        </c:ser>
        <c:dLbls>
          <c:showLegendKey val="0"/>
          <c:showVal val="0"/>
          <c:showCatName val="0"/>
          <c:showSerName val="0"/>
          <c:showPercent val="0"/>
          <c:showBubbleSize val="0"/>
        </c:dLbls>
        <c:gapWidth val="30"/>
        <c:overlap val="100"/>
        <c:axId val="590045472"/>
        <c:axId val="1"/>
      </c:barChart>
      <c:catAx>
        <c:axId val="590045472"/>
        <c:scaling>
          <c:orientation val="maxMin"/>
        </c:scaling>
        <c:delete val="0"/>
        <c:axPos val="l"/>
        <c:numFmt formatCode="General" sourceLinked="1"/>
        <c:majorTickMark val="none"/>
        <c:minorTickMark val="none"/>
        <c:tickLblPos val="nextTo"/>
        <c:spPr>
          <a:ln w="3175">
            <a:solidFill>
              <a:srgbClr val="000000"/>
            </a:solidFill>
            <a:prstDash val="solid"/>
          </a:ln>
        </c:spPr>
        <c:txPr>
          <a:bodyPr rot="0" vert="horz"/>
          <a:lstStyle/>
          <a:p>
            <a:pPr>
              <a:defRPr sz="900" b="0" i="0" u="none" strike="noStrike" baseline="0">
                <a:solidFill>
                  <a:srgbClr val="000000"/>
                </a:solidFill>
                <a:latin typeface="Arial"/>
                <a:ea typeface="Arial"/>
                <a:cs typeface="Arial"/>
              </a:defRPr>
            </a:pPr>
            <a:endParaRPr lang="lv-LV"/>
          </a:p>
        </c:txPr>
        <c:crossAx val="1"/>
        <c:crosses val="autoZero"/>
        <c:auto val="1"/>
        <c:lblAlgn val="ctr"/>
        <c:lblOffset val="100"/>
        <c:tickLblSkip val="1"/>
        <c:tickMarkSkip val="1"/>
        <c:noMultiLvlLbl val="0"/>
      </c:catAx>
      <c:valAx>
        <c:axId val="1"/>
        <c:scaling>
          <c:orientation val="minMax"/>
          <c:max val="100"/>
        </c:scaling>
        <c:delete val="0"/>
        <c:axPos val="b"/>
        <c:title>
          <c:tx>
            <c:rich>
              <a:bodyPr/>
              <a:lstStyle/>
              <a:p>
                <a:pPr>
                  <a:defRPr sz="800" b="0" i="0" u="none" strike="noStrike" baseline="0">
                    <a:solidFill>
                      <a:srgbClr val="000000"/>
                    </a:solidFill>
                    <a:latin typeface="Arial"/>
                    <a:ea typeface="Arial"/>
                    <a:cs typeface="Arial"/>
                  </a:defRPr>
                </a:pPr>
                <a:r>
                  <a:rPr lang="lv-LV"/>
                  <a:t>%</a:t>
                </a:r>
              </a:p>
            </c:rich>
          </c:tx>
          <c:layout>
            <c:manualLayout>
              <c:xMode val="edge"/>
              <c:yMode val="edge"/>
              <c:x val="0.90107398786006188"/>
              <c:y val="0.93598561051096241"/>
            </c:manualLayout>
          </c:layout>
          <c:overlay val="0"/>
          <c:spPr>
            <a:solidFill>
              <a:srgbClr val="FFFFFF"/>
            </a:solidFill>
            <a:ln w="3175">
              <a:solidFill>
                <a:srgbClr val="000000"/>
              </a:solidFill>
              <a:prstDash val="solid"/>
            </a:ln>
            <a:effectLst>
              <a:outerShdw dist="35921" dir="2700000" algn="br">
                <a:srgbClr val="000000"/>
              </a:outerShdw>
            </a:effectLst>
          </c:spPr>
        </c:title>
        <c:numFmt formatCode="0" sourceLinked="0"/>
        <c:majorTickMark val="out"/>
        <c:minorTickMark val="none"/>
        <c:tickLblPos val="nextTo"/>
        <c:spPr>
          <a:ln w="3175">
            <a:solidFill>
              <a:srgbClr val="000000"/>
            </a:solidFill>
            <a:prstDash val="solid"/>
          </a:ln>
        </c:spPr>
        <c:txPr>
          <a:bodyPr rot="0" vert="horz"/>
          <a:lstStyle/>
          <a:p>
            <a:pPr>
              <a:defRPr sz="900" b="0" i="0" u="none" strike="noStrike" baseline="0">
                <a:solidFill>
                  <a:srgbClr val="000000"/>
                </a:solidFill>
                <a:latin typeface="Arial"/>
                <a:ea typeface="Arial"/>
                <a:cs typeface="Arial"/>
              </a:defRPr>
            </a:pPr>
            <a:endParaRPr lang="lv-LV"/>
          </a:p>
        </c:txPr>
        <c:crossAx val="590045472"/>
        <c:crosses val="max"/>
        <c:crossBetween val="between"/>
        <c:majorUnit val="20"/>
      </c:valAx>
      <c:spPr>
        <a:noFill/>
        <a:ln w="25400">
          <a:noFill/>
        </a:ln>
      </c:spPr>
    </c:plotArea>
    <c:legend>
      <c:legendPos val="t"/>
      <c:layout>
        <c:manualLayout>
          <c:xMode val="edge"/>
          <c:yMode val="edge"/>
          <c:x val="0.29618413885359562"/>
          <c:y val="7.2839831683443851E-2"/>
          <c:w val="0.690297333373731"/>
          <c:h val="3.5681269707058427E-2"/>
        </c:manualLayout>
      </c:layout>
      <c:overlay val="0"/>
      <c:spPr>
        <a:solidFill>
          <a:srgbClr val="FFFFFF"/>
        </a:solidFill>
        <a:ln w="3175">
          <a:solidFill>
            <a:srgbClr val="969696"/>
          </a:solidFill>
          <a:prstDash val="solid"/>
        </a:ln>
      </c:spPr>
      <c:txPr>
        <a:bodyPr/>
        <a:lstStyle/>
        <a:p>
          <a:pPr>
            <a:defRPr sz="900" b="0" i="0" u="none" strike="noStrike" baseline="0">
              <a:solidFill>
                <a:srgbClr val="000000"/>
              </a:solidFill>
              <a:latin typeface="Arial" panose="020B0604020202020204" pitchFamily="34" charset="0"/>
              <a:ea typeface="Arial Narrow"/>
              <a:cs typeface="Arial" panose="020B0604020202020204" pitchFamily="34" charset="0"/>
            </a:defRPr>
          </a:pPr>
          <a:endParaRPr lang="lv-LV"/>
        </a:p>
      </c:txPr>
    </c:legend>
    <c:plotVisOnly val="1"/>
    <c:dispBlanksAs val="gap"/>
    <c:showDLblsOverMax val="0"/>
  </c:chart>
  <c:spPr>
    <a:noFill/>
    <a:ln w="6350">
      <a:noFill/>
    </a:ln>
  </c:spPr>
  <c:txPr>
    <a:bodyPr/>
    <a:lstStyle/>
    <a:p>
      <a:pPr>
        <a:defRPr sz="950" b="0" i="0" u="none" strike="noStrike" baseline="0">
          <a:solidFill>
            <a:srgbClr val="000000"/>
          </a:solidFill>
          <a:latin typeface="Arial"/>
          <a:ea typeface="Arial"/>
          <a:cs typeface="Arial"/>
        </a:defRPr>
      </a:pPr>
      <a:endParaRPr lang="lv-LV"/>
    </a:p>
  </c:txPr>
  <c:externalData r:id="rId2">
    <c:autoUpdate val="0"/>
  </c:externalData>
  <c:userShapes r:id="rId3"/>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0424225350633988"/>
          <c:y val="0.10385845517740795"/>
          <c:w val="0.73448404682060642"/>
          <c:h val="0.89065919412578864"/>
        </c:manualLayout>
      </c:layout>
      <c:barChart>
        <c:barDir val="bar"/>
        <c:grouping val="clustered"/>
        <c:varyColors val="0"/>
        <c:ser>
          <c:idx val="0"/>
          <c:order val="0"/>
          <c:spPr>
            <a:solidFill>
              <a:srgbClr val="00B0F0"/>
            </a:solidFill>
            <a:ln w="25400">
              <a:noFill/>
            </a:ln>
          </c:spPr>
          <c:invertIfNegative val="0"/>
          <c:dPt>
            <c:idx val="2"/>
            <c:invertIfNegative val="0"/>
            <c:bubble3D val="0"/>
            <c:extLst>
              <c:ext xmlns:c16="http://schemas.microsoft.com/office/drawing/2014/chart" uri="{C3380CC4-5D6E-409C-BE32-E72D297353CC}">
                <c16:uniqueId val="{00000000-AE53-4BAA-B9AE-D5EAE31A3D63}"/>
              </c:ext>
            </c:extLst>
          </c:dPt>
          <c:dPt>
            <c:idx val="3"/>
            <c:invertIfNegative val="0"/>
            <c:bubble3D val="0"/>
            <c:extLst>
              <c:ext xmlns:c16="http://schemas.microsoft.com/office/drawing/2014/chart" uri="{C3380CC4-5D6E-409C-BE32-E72D297353CC}">
                <c16:uniqueId val="{00000001-AE53-4BAA-B9AE-D5EAE31A3D63}"/>
              </c:ext>
            </c:extLst>
          </c:dPt>
          <c:dPt>
            <c:idx val="4"/>
            <c:invertIfNegative val="0"/>
            <c:bubble3D val="0"/>
            <c:extLst>
              <c:ext xmlns:c16="http://schemas.microsoft.com/office/drawing/2014/chart" uri="{C3380CC4-5D6E-409C-BE32-E72D297353CC}">
                <c16:uniqueId val="{00000002-AE53-4BAA-B9AE-D5EAE31A3D63}"/>
              </c:ext>
            </c:extLst>
          </c:dPt>
          <c:dPt>
            <c:idx val="6"/>
            <c:invertIfNegative val="0"/>
            <c:bubble3D val="0"/>
            <c:extLst>
              <c:ext xmlns:c16="http://schemas.microsoft.com/office/drawing/2014/chart" uri="{C3380CC4-5D6E-409C-BE32-E72D297353CC}">
                <c16:uniqueId val="{00000003-AE53-4BAA-B9AE-D5EAE31A3D63}"/>
              </c:ext>
            </c:extLst>
          </c:dPt>
          <c:dPt>
            <c:idx val="8"/>
            <c:invertIfNegative val="0"/>
            <c:bubble3D val="0"/>
            <c:extLst>
              <c:ext xmlns:c16="http://schemas.microsoft.com/office/drawing/2014/chart" uri="{C3380CC4-5D6E-409C-BE32-E72D297353CC}">
                <c16:uniqueId val="{00000004-AE53-4BAA-B9AE-D5EAE31A3D63}"/>
              </c:ext>
            </c:extLst>
          </c:dPt>
          <c:dPt>
            <c:idx val="9"/>
            <c:invertIfNegative val="0"/>
            <c:bubble3D val="0"/>
            <c:extLst>
              <c:ext xmlns:c16="http://schemas.microsoft.com/office/drawing/2014/chart" uri="{C3380CC4-5D6E-409C-BE32-E72D297353CC}">
                <c16:uniqueId val="{00000005-AE53-4BAA-B9AE-D5EAE31A3D63}"/>
              </c:ext>
            </c:extLst>
          </c:dPt>
          <c:dPt>
            <c:idx val="10"/>
            <c:invertIfNegative val="0"/>
            <c:bubble3D val="0"/>
            <c:extLst>
              <c:ext xmlns:c16="http://schemas.microsoft.com/office/drawing/2014/chart" uri="{C3380CC4-5D6E-409C-BE32-E72D297353CC}">
                <c16:uniqueId val="{00000006-AE53-4BAA-B9AE-D5EAE31A3D63}"/>
              </c:ext>
            </c:extLst>
          </c:dPt>
          <c:dPt>
            <c:idx val="11"/>
            <c:invertIfNegative val="0"/>
            <c:bubble3D val="0"/>
            <c:extLst>
              <c:ext xmlns:c16="http://schemas.microsoft.com/office/drawing/2014/chart" uri="{C3380CC4-5D6E-409C-BE32-E72D297353CC}">
                <c16:uniqueId val="{00000007-AE53-4BAA-B9AE-D5EAE31A3D63}"/>
              </c:ext>
            </c:extLst>
          </c:dPt>
          <c:dPt>
            <c:idx val="14"/>
            <c:invertIfNegative val="0"/>
            <c:bubble3D val="0"/>
            <c:extLst>
              <c:ext xmlns:c16="http://schemas.microsoft.com/office/drawing/2014/chart" uri="{C3380CC4-5D6E-409C-BE32-E72D297353CC}">
                <c16:uniqueId val="{00000008-AE53-4BAA-B9AE-D5EAE31A3D63}"/>
              </c:ext>
            </c:extLst>
          </c:dPt>
          <c:dPt>
            <c:idx val="15"/>
            <c:invertIfNegative val="0"/>
            <c:bubble3D val="0"/>
            <c:extLst>
              <c:ext xmlns:c16="http://schemas.microsoft.com/office/drawing/2014/chart" uri="{C3380CC4-5D6E-409C-BE32-E72D297353CC}">
                <c16:uniqueId val="{00000009-AE53-4BAA-B9AE-D5EAE31A3D63}"/>
              </c:ext>
            </c:extLst>
          </c:dPt>
          <c:dPt>
            <c:idx val="16"/>
            <c:invertIfNegative val="0"/>
            <c:bubble3D val="0"/>
            <c:extLst>
              <c:ext xmlns:c16="http://schemas.microsoft.com/office/drawing/2014/chart" uri="{C3380CC4-5D6E-409C-BE32-E72D297353CC}">
                <c16:uniqueId val="{0000000A-AE53-4BAA-B9AE-D5EAE31A3D63}"/>
              </c:ext>
            </c:extLst>
          </c:dPt>
          <c:dPt>
            <c:idx val="19"/>
            <c:invertIfNegative val="0"/>
            <c:bubble3D val="0"/>
            <c:extLst>
              <c:ext xmlns:c16="http://schemas.microsoft.com/office/drawing/2014/chart" uri="{C3380CC4-5D6E-409C-BE32-E72D297353CC}">
                <c16:uniqueId val="{0000000B-AE53-4BAA-B9AE-D5EAE31A3D63}"/>
              </c:ext>
            </c:extLst>
          </c:dPt>
          <c:dPt>
            <c:idx val="21"/>
            <c:invertIfNegative val="0"/>
            <c:bubble3D val="0"/>
            <c:extLst>
              <c:ext xmlns:c16="http://schemas.microsoft.com/office/drawing/2014/chart" uri="{C3380CC4-5D6E-409C-BE32-E72D297353CC}">
                <c16:uniqueId val="{0000000C-AE53-4BAA-B9AE-D5EAE31A3D63}"/>
              </c:ext>
            </c:extLst>
          </c:dPt>
          <c:dPt>
            <c:idx val="22"/>
            <c:invertIfNegative val="0"/>
            <c:bubble3D val="0"/>
            <c:extLst>
              <c:ext xmlns:c16="http://schemas.microsoft.com/office/drawing/2014/chart" uri="{C3380CC4-5D6E-409C-BE32-E72D297353CC}">
                <c16:uniqueId val="{0000000D-AE53-4BAA-B9AE-D5EAE31A3D63}"/>
              </c:ext>
            </c:extLst>
          </c:dPt>
          <c:dPt>
            <c:idx val="24"/>
            <c:invertIfNegative val="0"/>
            <c:bubble3D val="0"/>
            <c:extLst>
              <c:ext xmlns:c16="http://schemas.microsoft.com/office/drawing/2014/chart" uri="{C3380CC4-5D6E-409C-BE32-E72D297353CC}">
                <c16:uniqueId val="{0000000E-AE53-4BAA-B9AE-D5EAE31A3D63}"/>
              </c:ext>
            </c:extLst>
          </c:dPt>
          <c:dPt>
            <c:idx val="26"/>
            <c:invertIfNegative val="0"/>
            <c:bubble3D val="0"/>
            <c:extLst>
              <c:ext xmlns:c16="http://schemas.microsoft.com/office/drawing/2014/chart" uri="{C3380CC4-5D6E-409C-BE32-E72D297353CC}">
                <c16:uniqueId val="{0000000F-AE53-4BAA-B9AE-D5EAE31A3D63}"/>
              </c:ext>
            </c:extLst>
          </c:dPt>
          <c:dPt>
            <c:idx val="27"/>
            <c:invertIfNegative val="0"/>
            <c:bubble3D val="0"/>
            <c:extLst>
              <c:ext xmlns:c16="http://schemas.microsoft.com/office/drawing/2014/chart" uri="{C3380CC4-5D6E-409C-BE32-E72D297353CC}">
                <c16:uniqueId val="{00000010-AE53-4BAA-B9AE-D5EAE31A3D63}"/>
              </c:ext>
            </c:extLst>
          </c:dPt>
          <c:dPt>
            <c:idx val="30"/>
            <c:invertIfNegative val="0"/>
            <c:bubble3D val="0"/>
            <c:extLst>
              <c:ext xmlns:c16="http://schemas.microsoft.com/office/drawing/2014/chart" uri="{C3380CC4-5D6E-409C-BE32-E72D297353CC}">
                <c16:uniqueId val="{00000011-AE53-4BAA-B9AE-D5EAE31A3D63}"/>
              </c:ext>
            </c:extLst>
          </c:dPt>
          <c:dPt>
            <c:idx val="31"/>
            <c:invertIfNegative val="0"/>
            <c:bubble3D val="0"/>
            <c:extLst>
              <c:ext xmlns:c16="http://schemas.microsoft.com/office/drawing/2014/chart" uri="{C3380CC4-5D6E-409C-BE32-E72D297353CC}">
                <c16:uniqueId val="{00000012-AE53-4BAA-B9AE-D5EAE31A3D63}"/>
              </c:ext>
            </c:extLst>
          </c:dPt>
          <c:dPt>
            <c:idx val="32"/>
            <c:invertIfNegative val="0"/>
            <c:bubble3D val="0"/>
            <c:extLst>
              <c:ext xmlns:c16="http://schemas.microsoft.com/office/drawing/2014/chart" uri="{C3380CC4-5D6E-409C-BE32-E72D297353CC}">
                <c16:uniqueId val="{00000013-AE53-4BAA-B9AE-D5EAE31A3D63}"/>
              </c:ext>
            </c:extLst>
          </c:dPt>
          <c:dPt>
            <c:idx val="33"/>
            <c:invertIfNegative val="0"/>
            <c:bubble3D val="0"/>
            <c:extLst>
              <c:ext xmlns:c16="http://schemas.microsoft.com/office/drawing/2014/chart" uri="{C3380CC4-5D6E-409C-BE32-E72D297353CC}">
                <c16:uniqueId val="{00000014-AE53-4BAA-B9AE-D5EAE31A3D63}"/>
              </c:ext>
            </c:extLst>
          </c:dPt>
          <c:dPt>
            <c:idx val="35"/>
            <c:invertIfNegative val="0"/>
            <c:bubble3D val="0"/>
            <c:extLst>
              <c:ext xmlns:c16="http://schemas.microsoft.com/office/drawing/2014/chart" uri="{C3380CC4-5D6E-409C-BE32-E72D297353CC}">
                <c16:uniqueId val="{00000015-AE53-4BAA-B9AE-D5EAE31A3D63}"/>
              </c:ext>
            </c:extLst>
          </c:dPt>
          <c:dPt>
            <c:idx val="36"/>
            <c:invertIfNegative val="0"/>
            <c:bubble3D val="0"/>
            <c:extLst>
              <c:ext xmlns:c16="http://schemas.microsoft.com/office/drawing/2014/chart" uri="{C3380CC4-5D6E-409C-BE32-E72D297353CC}">
                <c16:uniqueId val="{00000016-AE53-4BAA-B9AE-D5EAE31A3D63}"/>
              </c:ext>
            </c:extLst>
          </c:dPt>
          <c:dPt>
            <c:idx val="37"/>
            <c:invertIfNegative val="0"/>
            <c:bubble3D val="0"/>
            <c:extLst>
              <c:ext xmlns:c16="http://schemas.microsoft.com/office/drawing/2014/chart" uri="{C3380CC4-5D6E-409C-BE32-E72D297353CC}">
                <c16:uniqueId val="{00000017-AE53-4BAA-B9AE-D5EAE31A3D63}"/>
              </c:ext>
            </c:extLst>
          </c:dPt>
          <c:dPt>
            <c:idx val="38"/>
            <c:invertIfNegative val="0"/>
            <c:bubble3D val="0"/>
            <c:extLst>
              <c:ext xmlns:c16="http://schemas.microsoft.com/office/drawing/2014/chart" uri="{C3380CC4-5D6E-409C-BE32-E72D297353CC}">
                <c16:uniqueId val="{00000018-AE53-4BAA-B9AE-D5EAE31A3D63}"/>
              </c:ext>
            </c:extLst>
          </c:dPt>
          <c:dPt>
            <c:idx val="40"/>
            <c:invertIfNegative val="0"/>
            <c:bubble3D val="0"/>
            <c:extLst>
              <c:ext xmlns:c16="http://schemas.microsoft.com/office/drawing/2014/chart" uri="{C3380CC4-5D6E-409C-BE32-E72D297353CC}">
                <c16:uniqueId val="{00000019-AE53-4BAA-B9AE-D5EAE31A3D63}"/>
              </c:ext>
            </c:extLst>
          </c:dPt>
          <c:dPt>
            <c:idx val="41"/>
            <c:invertIfNegative val="0"/>
            <c:bubble3D val="0"/>
            <c:extLst>
              <c:ext xmlns:c16="http://schemas.microsoft.com/office/drawing/2014/chart" uri="{C3380CC4-5D6E-409C-BE32-E72D297353CC}">
                <c16:uniqueId val="{0000001A-AE53-4BAA-B9AE-D5EAE31A3D63}"/>
              </c:ext>
            </c:extLst>
          </c:dPt>
          <c:dPt>
            <c:idx val="42"/>
            <c:invertIfNegative val="0"/>
            <c:bubble3D val="0"/>
            <c:extLst>
              <c:ext xmlns:c16="http://schemas.microsoft.com/office/drawing/2014/chart" uri="{C3380CC4-5D6E-409C-BE32-E72D297353CC}">
                <c16:uniqueId val="{0000001B-AE53-4BAA-B9AE-D5EAE31A3D63}"/>
              </c:ext>
            </c:extLst>
          </c:dPt>
          <c:dPt>
            <c:idx val="43"/>
            <c:invertIfNegative val="0"/>
            <c:bubble3D val="0"/>
            <c:extLst>
              <c:ext xmlns:c16="http://schemas.microsoft.com/office/drawing/2014/chart" uri="{C3380CC4-5D6E-409C-BE32-E72D297353CC}">
                <c16:uniqueId val="{0000001C-AE53-4BAA-B9AE-D5EAE31A3D63}"/>
              </c:ext>
            </c:extLst>
          </c:dPt>
          <c:dLbls>
            <c:spPr>
              <a:noFill/>
              <a:ln w="25400">
                <a:noFill/>
              </a:ln>
            </c:spPr>
            <c:txPr>
              <a:bodyPr wrap="none" lIns="38100" tIns="19050" rIns="38100" bIns="19050" anchor="ctr">
                <a:spAutoFit/>
              </a:bodyPr>
              <a:lstStyle/>
              <a:p>
                <a:pPr>
                  <a:defRPr sz="900" b="1" i="0" u="none" strike="noStrike" baseline="0">
                    <a:solidFill>
                      <a:srgbClr val="000000"/>
                    </a:solidFill>
                    <a:latin typeface="Arial"/>
                    <a:ea typeface="Arial"/>
                    <a:cs typeface="Arial"/>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0"/>
              </c:ext>
            </c:extLst>
          </c:dLbls>
          <c:val>
            <c:numRef>
              <c:f>'Grafiki + dati'!$X$363:$X$399</c:f>
              <c:numCache>
                <c:formatCode>General</c:formatCode>
                <c:ptCount val="37"/>
                <c:pt idx="0" formatCode="0">
                  <c:v>49.5</c:v>
                </c:pt>
                <c:pt idx="2" formatCode="0">
                  <c:v>55.2</c:v>
                </c:pt>
                <c:pt idx="3" formatCode="0">
                  <c:v>36.400000000000006</c:v>
                </c:pt>
                <c:pt idx="4" formatCode="0">
                  <c:v>36.1</c:v>
                </c:pt>
                <c:pt idx="5" formatCode="0">
                  <c:v>51.9</c:v>
                </c:pt>
                <c:pt idx="6" formatCode="0">
                  <c:v>52.25</c:v>
                </c:pt>
                <c:pt idx="7" formatCode="0">
                  <c:v>40.699999999999996</c:v>
                </c:pt>
                <c:pt idx="8" formatCode="0">
                  <c:v>59.6</c:v>
                </c:pt>
                <c:pt idx="9" formatCode="0">
                  <c:v>60.95</c:v>
                </c:pt>
                <c:pt idx="10" formatCode="0">
                  <c:v>51.2</c:v>
                </c:pt>
                <c:pt idx="11" formatCode="0">
                  <c:v>35.700000000000003</c:v>
                </c:pt>
                <c:pt idx="12" formatCode="0">
                  <c:v>54.149999999999991</c:v>
                </c:pt>
                <c:pt idx="14" formatCode="0">
                  <c:v>55.15</c:v>
                </c:pt>
                <c:pt idx="15" formatCode="0">
                  <c:v>45.35</c:v>
                </c:pt>
                <c:pt idx="16" formatCode="0">
                  <c:v>41.800000000000004</c:v>
                </c:pt>
                <c:pt idx="17" formatCode="0">
                  <c:v>37.5</c:v>
                </c:pt>
                <c:pt idx="19" formatCode="0">
                  <c:v>51.3</c:v>
                </c:pt>
                <c:pt idx="20" formatCode="0">
                  <c:v>63.800000000000004</c:v>
                </c:pt>
                <c:pt idx="21" formatCode="0">
                  <c:v>41.8</c:v>
                </c:pt>
                <c:pt idx="22" formatCode="0">
                  <c:v>45.349999999999994</c:v>
                </c:pt>
                <c:pt idx="23" formatCode="0">
                  <c:v>37.799999999999997</c:v>
                </c:pt>
                <c:pt idx="25" formatCode="0">
                  <c:v>56.300000000000004</c:v>
                </c:pt>
                <c:pt idx="26" formatCode="0">
                  <c:v>56.249999999999993</c:v>
                </c:pt>
                <c:pt idx="27" formatCode="0">
                  <c:v>45.35</c:v>
                </c:pt>
                <c:pt idx="28" formatCode="0">
                  <c:v>41.35</c:v>
                </c:pt>
                <c:pt idx="29" formatCode="0">
                  <c:v>44.249999999999993</c:v>
                </c:pt>
                <c:pt idx="31" formatCode="0">
                  <c:v>45.35</c:v>
                </c:pt>
                <c:pt idx="32" formatCode="0">
                  <c:v>53.2</c:v>
                </c:pt>
                <c:pt idx="33" formatCode="0">
                  <c:v>63.25</c:v>
                </c:pt>
                <c:pt idx="34" formatCode="0">
                  <c:v>56.599999999999994</c:v>
                </c:pt>
                <c:pt idx="35" formatCode="0">
                  <c:v>51</c:v>
                </c:pt>
                <c:pt idx="36" formatCode="0">
                  <c:v>42.79999999999999</c:v>
                </c:pt>
              </c:numCache>
            </c:numRef>
          </c:val>
          <c:extLst>
            <c:ext xmlns:c16="http://schemas.microsoft.com/office/drawing/2014/chart" uri="{C3380CC4-5D6E-409C-BE32-E72D297353CC}">
              <c16:uniqueId val="{0000001D-AE53-4BAA-B9AE-D5EAE31A3D63}"/>
            </c:ext>
          </c:extLst>
        </c:ser>
        <c:dLbls>
          <c:showLegendKey val="0"/>
          <c:showVal val="0"/>
          <c:showCatName val="0"/>
          <c:showSerName val="0"/>
          <c:showPercent val="0"/>
          <c:showBubbleSize val="0"/>
        </c:dLbls>
        <c:gapWidth val="30"/>
        <c:axId val="590051048"/>
        <c:axId val="1"/>
      </c:barChart>
      <c:catAx>
        <c:axId val="590051048"/>
        <c:scaling>
          <c:orientation val="maxMin"/>
        </c:scaling>
        <c:delete val="0"/>
        <c:axPos val="l"/>
        <c:majorTickMark val="none"/>
        <c:minorTickMark val="none"/>
        <c:tickLblPos val="none"/>
        <c:spPr>
          <a:ln w="3175">
            <a:solidFill>
              <a:srgbClr val="000000"/>
            </a:solidFill>
            <a:prstDash val="solid"/>
          </a:ln>
        </c:spPr>
        <c:crossAx val="1"/>
        <c:crosses val="autoZero"/>
        <c:auto val="1"/>
        <c:lblAlgn val="ctr"/>
        <c:lblOffset val="100"/>
        <c:tickLblSkip val="1"/>
        <c:tickMarkSkip val="1"/>
        <c:noMultiLvlLbl val="0"/>
      </c:catAx>
      <c:valAx>
        <c:axId val="1"/>
        <c:scaling>
          <c:orientation val="minMax"/>
          <c:max val="70"/>
          <c:min val="0"/>
        </c:scaling>
        <c:delete val="1"/>
        <c:axPos val="b"/>
        <c:numFmt formatCode="0" sourceLinked="0"/>
        <c:majorTickMark val="out"/>
        <c:minorTickMark val="none"/>
        <c:tickLblPos val="nextTo"/>
        <c:crossAx val="590051048"/>
        <c:crosses val="max"/>
        <c:crossBetween val="between"/>
        <c:majorUnit val="10"/>
      </c:valAx>
      <c:spPr>
        <a:noFill/>
        <a:ln w="25400">
          <a:noFill/>
        </a:ln>
      </c:spPr>
    </c:plotArea>
    <c:plotVisOnly val="1"/>
    <c:dispBlanksAs val="gap"/>
    <c:showDLblsOverMax val="0"/>
  </c:chart>
  <c:spPr>
    <a:noFill/>
    <a:ln w="6350">
      <a:noFill/>
    </a:ln>
  </c:spPr>
  <c:txPr>
    <a:bodyPr/>
    <a:lstStyle/>
    <a:p>
      <a:pPr>
        <a:defRPr sz="900" b="0" i="0" u="none" strike="noStrike" baseline="0">
          <a:solidFill>
            <a:srgbClr val="000000"/>
          </a:solidFill>
          <a:latin typeface="Arial"/>
          <a:ea typeface="Arial"/>
          <a:cs typeface="Arial"/>
        </a:defRPr>
      </a:pPr>
      <a:endParaRPr lang="lv-LV"/>
    </a:p>
  </c:txPr>
  <c:externalData r:id="rId2">
    <c:autoUpdate val="0"/>
  </c:externalData>
  <c:userShapes r:id="rId3"/>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1.18199E-7</cdr:x>
      <cdr:y>0.9304</cdr:y>
    </cdr:from>
    <cdr:to>
      <cdr:x>0.21042</cdr:x>
      <cdr:y>1</cdr:y>
    </cdr:to>
    <cdr:sp macro="" textlink="">
      <cdr:nvSpPr>
        <cdr:cNvPr id="5" name="TextBox 1">
          <a:extLst xmlns:a="http://schemas.openxmlformats.org/drawingml/2006/main">
            <a:ext uri="{FF2B5EF4-FFF2-40B4-BE49-F238E27FC236}">
              <a16:creationId xmlns:a16="http://schemas.microsoft.com/office/drawing/2014/main" id="{BDE0D89A-6A3D-4258-B6D6-3A0B20F29B10}"/>
            </a:ext>
          </a:extLst>
        </cdr:cNvPr>
        <cdr:cNvSpPr txBox="1"/>
      </cdr:nvSpPr>
      <cdr:spPr>
        <a:xfrm xmlns:a="http://schemas.openxmlformats.org/drawingml/2006/main">
          <a:off x="1" y="2536927"/>
          <a:ext cx="1780256" cy="189781"/>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800" dirty="0">
              <a:latin typeface="Arial" panose="020B0604020202020204" pitchFamily="34" charset="0"/>
              <a:cs typeface="Arial" panose="020B0604020202020204" pitchFamily="34" charset="0"/>
            </a:rPr>
            <a:t>Bāze: visi respondenti, n=729</a:t>
          </a:r>
        </a:p>
      </cdr:txBody>
    </cdr:sp>
  </cdr:relSizeAnchor>
  <cdr:relSizeAnchor xmlns:cdr="http://schemas.openxmlformats.org/drawingml/2006/chartDrawing">
    <cdr:from>
      <cdr:x>0.00761</cdr:x>
      <cdr:y>0.28849</cdr:y>
    </cdr:from>
    <cdr:to>
      <cdr:x>0.02721</cdr:x>
      <cdr:y>0.3486</cdr:y>
    </cdr:to>
    <cdr:sp macro="" textlink="">
      <cdr:nvSpPr>
        <cdr:cNvPr id="8" name="TextBox 1">
          <a:extLst xmlns:a="http://schemas.openxmlformats.org/drawingml/2006/main">
            <a:ext uri="{FF2B5EF4-FFF2-40B4-BE49-F238E27FC236}">
              <a16:creationId xmlns:a16="http://schemas.microsoft.com/office/drawing/2014/main" id="{FA1B1524-F57C-4C4E-8DCE-460184CBA387}"/>
            </a:ext>
          </a:extLst>
        </cdr:cNvPr>
        <cdr:cNvSpPr txBox="1"/>
      </cdr:nvSpPr>
      <cdr:spPr>
        <a:xfrm xmlns:a="http://schemas.openxmlformats.org/drawingml/2006/main">
          <a:off x="65765" y="786641"/>
          <a:ext cx="169341" cy="163902"/>
        </a:xfrm>
        <a:prstGeom xmlns:a="http://schemas.openxmlformats.org/drawingml/2006/main" prst="rect">
          <a:avLst/>
        </a:prstGeom>
        <a:solidFill xmlns:a="http://schemas.openxmlformats.org/drawingml/2006/main">
          <a:schemeClr val="bg1"/>
        </a:solidFill>
        <a:ln xmlns:a="http://schemas.openxmlformats.org/drawingml/2006/main">
          <a:solidFill>
            <a:schemeClr val="accent3">
              <a:lumMod val="75000"/>
            </a:schemeClr>
          </a:solidFill>
        </a:ln>
        <a:effectLst xmlns:a="http://schemas.openxmlformats.org/drawingml/2006/main">
          <a:outerShdw dist="38100" dir="2700000" algn="tl" rotWithShape="0">
            <a:schemeClr val="bg1">
              <a:lumMod val="50000"/>
            </a:schemeClr>
          </a:outerShdw>
        </a:effectLst>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800" dirty="0">
              <a:latin typeface="Arial" panose="020B0604020202020204" pitchFamily="34" charset="0"/>
              <a:cs typeface="Arial" panose="020B0604020202020204" pitchFamily="34" charset="0"/>
            </a:rPr>
            <a:t>%</a:t>
          </a:r>
        </a:p>
      </cdr:txBody>
    </cdr:sp>
  </cdr:relSizeAnchor>
  <cdr:relSizeAnchor xmlns:cdr="http://schemas.openxmlformats.org/drawingml/2006/chartDrawing">
    <cdr:from>
      <cdr:x>0</cdr:x>
      <cdr:y>0</cdr:y>
    </cdr:from>
    <cdr:to>
      <cdr:x>0.99311</cdr:x>
      <cdr:y>0.21224</cdr:y>
    </cdr:to>
    <cdr:sp macro="" textlink="">
      <cdr:nvSpPr>
        <cdr:cNvPr id="6" name="TextBox 1">
          <a:extLst xmlns:a="http://schemas.openxmlformats.org/drawingml/2006/main">
            <a:ext uri="{FF2B5EF4-FFF2-40B4-BE49-F238E27FC236}">
              <a16:creationId xmlns:a16="http://schemas.microsoft.com/office/drawing/2014/main" id="{3D11367D-D3E0-4612-B2A4-8C30C3114BF1}"/>
            </a:ext>
          </a:extLst>
        </cdr:cNvPr>
        <cdr:cNvSpPr txBox="1"/>
      </cdr:nvSpPr>
      <cdr:spPr>
        <a:xfrm xmlns:a="http://schemas.openxmlformats.org/drawingml/2006/main">
          <a:off x="0" y="0"/>
          <a:ext cx="8595872" cy="57873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lvl="0" rtl="0">
            <a:defRPr/>
          </a:pPr>
          <a:r>
            <a:rPr lang="lv-LV" sz="1000" b="0" i="1" baseline="0" dirty="0">
              <a:effectLst/>
              <a:latin typeface="Arial" panose="020B0604020202020204" pitchFamily="34" charset="0"/>
              <a:ea typeface="+mn-ea"/>
              <a:cs typeface="Arial" panose="020B0604020202020204" pitchFamily="34" charset="0"/>
            </a:rPr>
            <a:t>D3.1</a:t>
          </a:r>
          <a:r>
            <a:rPr lang="lv-LV" sz="1000" i="1" dirty="0">
              <a:latin typeface="Arial" panose="020B0604020202020204" pitchFamily="34" charset="0"/>
              <a:cs typeface="Arial" panose="020B0604020202020204" pitchFamily="34" charset="0"/>
            </a:rPr>
            <a:t>., D3.2., D3.3 "</a:t>
          </a:r>
          <a:r>
            <a:rPr lang="lv-LV" sz="1000" b="0" i="1" baseline="0" dirty="0">
              <a:effectLst/>
              <a:latin typeface="Arial" panose="020B0604020202020204" pitchFamily="34" charset="0"/>
              <a:ea typeface="+mn-ea"/>
              <a:cs typeface="Arial" panose="020B0604020202020204" pitchFamily="34" charset="0"/>
            </a:rPr>
            <a:t>Kāds bija/ būs Jūsu uzņēmuma apgrozījums EIRO pēdējā – t.i., šī – 2022. finanšu gada laikā/2021.</a:t>
          </a:r>
          <a:r>
            <a:rPr lang="lv-LV" sz="1000" b="0" i="1" dirty="0">
              <a:effectLst/>
              <a:latin typeface="Arial" panose="020B0604020202020204" pitchFamily="34" charset="0"/>
              <a:ea typeface="+mn-ea"/>
              <a:cs typeface="Arial" panose="020B0604020202020204" pitchFamily="34" charset="0"/>
            </a:rPr>
            <a:t> finanšu gada/2020. finanšu gada laikā?</a:t>
          </a:r>
          <a:r>
            <a:rPr lang="lv-LV" sz="1000" b="0" i="1" baseline="0" dirty="0">
              <a:effectLst/>
              <a:latin typeface="Arial" panose="020B0604020202020204" pitchFamily="34" charset="0"/>
              <a:ea typeface="+mn-ea"/>
              <a:cs typeface="Arial" panose="020B0604020202020204" pitchFamily="34" charset="0"/>
            </a:rPr>
            <a:t>" </a:t>
          </a:r>
        </a:p>
        <a:p xmlns:a="http://schemas.openxmlformats.org/drawingml/2006/main">
          <a:pPr marL="0" marR="0" lvl="0" indent="0" defTabSz="914400" rtl="0" eaLnBrk="1" fontAlgn="auto" latinLnBrk="0" hangingPunct="1">
            <a:lnSpc>
              <a:spcPct val="100000"/>
            </a:lnSpc>
            <a:spcBef>
              <a:spcPts val="0"/>
            </a:spcBef>
            <a:spcAft>
              <a:spcPts val="0"/>
            </a:spcAft>
            <a:buClrTx/>
            <a:buSzTx/>
            <a:buFontTx/>
            <a:buNone/>
            <a:tabLst/>
            <a:defRPr/>
          </a:pPr>
          <a:r>
            <a:rPr lang="lv-LV" sz="1000" b="0" i="0" u="sng" baseline="0" dirty="0">
              <a:effectLst/>
              <a:latin typeface="Arial" panose="020B0604020202020204" pitchFamily="34" charset="0"/>
              <a:ea typeface="+mn-ea"/>
              <a:cs typeface="Arial" panose="020B0604020202020204" pitchFamily="34" charset="0"/>
            </a:rPr>
            <a:t>Atvērtais jautājums, viena atbilde</a:t>
          </a:r>
          <a:endParaRPr lang="lv-LV" sz="1000" dirty="0">
            <a:effectLst/>
            <a:latin typeface="Arial" panose="020B0604020202020204" pitchFamily="34" charset="0"/>
            <a:cs typeface="Arial" panose="020B0604020202020204" pitchFamily="34" charset="0"/>
          </a:endParaRPr>
        </a:p>
        <a:p xmlns:a="http://schemas.openxmlformats.org/drawingml/2006/main">
          <a:pPr marL="0" marR="0" lvl="0" indent="0" defTabSz="914400" rtl="0" eaLnBrk="1" fontAlgn="auto" latinLnBrk="0" hangingPunct="1">
            <a:lnSpc>
              <a:spcPct val="100000"/>
            </a:lnSpc>
            <a:spcBef>
              <a:spcPts val="0"/>
            </a:spcBef>
            <a:spcAft>
              <a:spcPts val="0"/>
            </a:spcAft>
            <a:buClrTx/>
            <a:buSzTx/>
            <a:buFontTx/>
            <a:buNone/>
            <a:tabLst/>
            <a:defRPr/>
          </a:pPr>
          <a:endParaRPr lang="lv-LV" sz="1000" b="0" i="1" baseline="0" dirty="0">
            <a:effectLst/>
            <a:latin typeface="Arial" panose="020B0604020202020204" pitchFamily="34" charset="0"/>
            <a:ea typeface="+mn-ea"/>
            <a:cs typeface="Arial" panose="020B0604020202020204" pitchFamily="34" charset="0"/>
          </a:endParaRPr>
        </a:p>
      </cdr:txBody>
    </cdr:sp>
  </cdr:relSizeAnchor>
</c:userShapes>
</file>

<file path=ppt/drawings/drawing10.xml><?xml version="1.0" encoding="utf-8"?>
<c:userShapes xmlns:c="http://schemas.openxmlformats.org/drawingml/2006/chart">
  <cdr:relSizeAnchor xmlns:cdr="http://schemas.openxmlformats.org/drawingml/2006/chartDrawing">
    <cdr:from>
      <cdr:x>0</cdr:x>
      <cdr:y>0.92999</cdr:y>
    </cdr:from>
    <cdr:to>
      <cdr:x>0.65502</cdr:x>
      <cdr:y>1</cdr:y>
    </cdr:to>
    <cdr:sp macro="" textlink="">
      <cdr:nvSpPr>
        <cdr:cNvPr id="6" name="TextBox 1">
          <a:extLst xmlns:a="http://schemas.openxmlformats.org/drawingml/2006/main">
            <a:ext uri="{FF2B5EF4-FFF2-40B4-BE49-F238E27FC236}">
              <a16:creationId xmlns:a16="http://schemas.microsoft.com/office/drawing/2014/main" id="{139AF05E-6B41-4B64-9EB0-F451380F08F5}"/>
            </a:ext>
          </a:extLst>
        </cdr:cNvPr>
        <cdr:cNvSpPr txBox="1"/>
      </cdr:nvSpPr>
      <cdr:spPr>
        <a:xfrm xmlns:a="http://schemas.openxmlformats.org/drawingml/2006/main">
          <a:off x="0" y="4783388"/>
          <a:ext cx="4994005" cy="360112"/>
        </a:xfrm>
        <a:prstGeom xmlns:a="http://schemas.openxmlformats.org/drawingml/2006/main" prst="rect">
          <a:avLst/>
        </a:prstGeom>
      </cdr:spPr>
      <cdr:txBody>
        <a:bodyPr xmlns:a="http://schemas.openxmlformats.org/drawingml/2006/main" wrap="square" rtlCol="0" anchor="b" anchorCtr="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800" dirty="0">
              <a:latin typeface="Arial" panose="020B0604020202020204" pitchFamily="34" charset="0"/>
              <a:cs typeface="Arial" panose="020B0604020202020204" pitchFamily="34" charset="0"/>
            </a:rPr>
            <a:t>Bāze: visi respondenti, respondentu skaitu grupās skatīt aptaujāto uzņēmumu profilā 4. </a:t>
          </a:r>
          <a:r>
            <a:rPr lang="lv-LV" sz="800" dirty="0" err="1">
              <a:latin typeface="Arial" panose="020B0604020202020204" pitchFamily="34" charset="0"/>
              <a:cs typeface="Arial" panose="020B0604020202020204" pitchFamily="34" charset="0"/>
            </a:rPr>
            <a:t>lpp</a:t>
          </a:r>
          <a:endParaRPr lang="lv-LV" sz="800" baseline="0" dirty="0">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cdr:x>
      <cdr:y>0.6487</cdr:y>
    </cdr:from>
    <cdr:to>
      <cdr:x>0.11931</cdr:x>
      <cdr:y>0.80089</cdr:y>
    </cdr:to>
    <cdr:sp macro="" textlink="">
      <cdr:nvSpPr>
        <cdr:cNvPr id="4" name="TextBox 1">
          <a:extLst xmlns:a="http://schemas.openxmlformats.org/drawingml/2006/main">
            <a:ext uri="{FF2B5EF4-FFF2-40B4-BE49-F238E27FC236}">
              <a16:creationId xmlns:a16="http://schemas.microsoft.com/office/drawing/2014/main" id="{90CE3DE8-BF46-4BFA-A45D-2978D194E563}"/>
            </a:ext>
          </a:extLst>
        </cdr:cNvPr>
        <cdr:cNvSpPr txBox="1"/>
      </cdr:nvSpPr>
      <cdr:spPr>
        <a:xfrm xmlns:a="http://schemas.openxmlformats.org/drawingml/2006/main" rot="16200000">
          <a:off x="-170263" y="3601858"/>
          <a:ext cx="851808" cy="909644"/>
        </a:xfrm>
        <a:prstGeom xmlns:a="http://schemas.openxmlformats.org/drawingml/2006/main" prst="rect">
          <a:avLst/>
        </a:prstGeom>
      </cdr:spPr>
      <cdr:txBody>
        <a:bodyPr xmlns:a="http://schemas.openxmlformats.org/drawingml/2006/main" wrap="square" tIns="0"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900" dirty="0">
              <a:latin typeface="Arial" panose="020B0604020202020204" pitchFamily="34" charset="0"/>
              <a:cs typeface="Arial" panose="020B0604020202020204" pitchFamily="34" charset="0"/>
            </a:rPr>
            <a:t>Apgrozījums 2022. gadā</a:t>
          </a:r>
        </a:p>
      </cdr:txBody>
    </cdr:sp>
  </cdr:relSizeAnchor>
  <cdr:relSizeAnchor xmlns:cdr="http://schemas.openxmlformats.org/drawingml/2006/chartDrawing">
    <cdr:from>
      <cdr:x>0</cdr:x>
      <cdr:y>0</cdr:y>
    </cdr:from>
    <cdr:to>
      <cdr:x>1</cdr:x>
      <cdr:y>0.11241</cdr:y>
    </cdr:to>
    <cdr:sp macro="" textlink="">
      <cdr:nvSpPr>
        <cdr:cNvPr id="7" name="Text Box 1">
          <a:extLst xmlns:a="http://schemas.openxmlformats.org/drawingml/2006/main">
            <a:ext uri="{FF2B5EF4-FFF2-40B4-BE49-F238E27FC236}">
              <a16:creationId xmlns:a16="http://schemas.microsoft.com/office/drawing/2014/main" id="{7427FAF0-CF66-441D-A647-A4BCA7AE5E85}"/>
            </a:ext>
          </a:extLst>
        </cdr:cNvPr>
        <cdr:cNvSpPr txBox="1">
          <a:spLocks xmlns:a="http://schemas.openxmlformats.org/drawingml/2006/main" noChangeArrowheads="1"/>
        </cdr:cNvSpPr>
      </cdr:nvSpPr>
      <cdr:spPr bwMode="auto">
        <a:xfrm xmlns:a="http://schemas.openxmlformats.org/drawingml/2006/main">
          <a:off x="-199181" y="-777918"/>
          <a:ext cx="7624203" cy="629159"/>
        </a:xfrm>
        <a:prstGeom xmlns:a="http://schemas.openxmlformats.org/drawingml/2006/main" prst="rect">
          <a:avLst/>
        </a:prstGeom>
        <a:noFill xmlns:a="http://schemas.openxmlformats.org/drawingml/2006/main"/>
        <a:ln xmlns:a="http://schemas.openxmlformats.org/drawingml/2006/main">
          <a:noFill/>
        </a:ln>
        <a:extLst xmlns:a="http://schemas.openxmlformats.org/drawingml/2006/main">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cdr:spPr>
      <cdr:txBody>
        <a:bodyPr xmlns:a="http://schemas.openxmlformats.org/drawingml/2006/main" wrap="square" lIns="27432" tIns="22860" rIns="0" bIns="0" anchor="t" upright="1"/>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rtl="0">
            <a:defRPr sz="1000"/>
          </a:pPr>
          <a:r>
            <a:rPr lang="lv-LV" sz="1100" i="1" dirty="0">
              <a:solidFill>
                <a:srgbClr val="000000"/>
              </a:solidFill>
              <a:latin typeface="Arial"/>
              <a:cs typeface="Arial"/>
            </a:rPr>
            <a:t>K2. "Šajā sarakstā ir redzamas dažādas ar eksporta veicināšanu saistītas aktivitātes, kuras LIAA atbalsta, izsniedzot </a:t>
          </a:r>
          <a:r>
            <a:rPr lang="lv-LV" sz="1100" i="1" dirty="0" err="1">
              <a:solidFill>
                <a:srgbClr val="000000"/>
              </a:solidFill>
              <a:latin typeface="Arial"/>
              <a:cs typeface="Arial"/>
            </a:rPr>
            <a:t>grantu</a:t>
          </a:r>
          <a:r>
            <a:rPr lang="lv-LV" sz="1100" i="1" dirty="0">
              <a:solidFill>
                <a:srgbClr val="000000"/>
              </a:solidFill>
              <a:latin typeface="Arial"/>
              <a:cs typeface="Arial"/>
            </a:rPr>
            <a:t> finansējumu. Lūdzu, par katru no tām atzīmējiet, cik Jūsu uzņēmumam nozīmīga šķiet katra no šīm darbībām."</a:t>
          </a:r>
        </a:p>
      </cdr:txBody>
    </cdr:sp>
  </cdr:relSizeAnchor>
  <cdr:relSizeAnchor xmlns:cdr="http://schemas.openxmlformats.org/drawingml/2006/chartDrawing">
    <cdr:from>
      <cdr:x>0.00214</cdr:x>
      <cdr:y>0.40813</cdr:y>
    </cdr:from>
    <cdr:to>
      <cdr:x>0.12145</cdr:x>
      <cdr:y>0.53988</cdr:y>
    </cdr:to>
    <cdr:sp macro="" textlink="">
      <cdr:nvSpPr>
        <cdr:cNvPr id="8" name="TextBox 1">
          <a:extLst xmlns:a="http://schemas.openxmlformats.org/drawingml/2006/main">
            <a:ext uri="{FF2B5EF4-FFF2-40B4-BE49-F238E27FC236}">
              <a16:creationId xmlns:a16="http://schemas.microsoft.com/office/drawing/2014/main" id="{3B7E1CB0-8639-4146-902E-ADFE8C6AD036}"/>
            </a:ext>
          </a:extLst>
        </cdr:cNvPr>
        <cdr:cNvSpPr txBox="1"/>
      </cdr:nvSpPr>
      <cdr:spPr>
        <a:xfrm xmlns:a="http://schemas.openxmlformats.org/drawingml/2006/main" rot="16200000">
          <a:off x="102424" y="2198185"/>
          <a:ext cx="737405" cy="909644"/>
        </a:xfrm>
        <a:prstGeom xmlns:a="http://schemas.openxmlformats.org/drawingml/2006/main" prst="rect">
          <a:avLst/>
        </a:prstGeom>
      </cdr:spPr>
      <cdr:txBody>
        <a:bodyPr xmlns:a="http://schemas.openxmlformats.org/drawingml/2006/main" wrap="square" tIns="0"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900" dirty="0">
              <a:latin typeface="Arial" panose="020B0604020202020204" pitchFamily="34" charset="0"/>
              <a:cs typeface="Arial" panose="020B0604020202020204" pitchFamily="34" charset="0"/>
            </a:rPr>
            <a:t>Darbinieku skaits</a:t>
          </a:r>
        </a:p>
      </cdr:txBody>
    </cdr:sp>
  </cdr:relSizeAnchor>
</c:userShapes>
</file>

<file path=ppt/drawings/drawing11.xml><?xml version="1.0" encoding="utf-8"?>
<c:userShapes xmlns:c="http://schemas.openxmlformats.org/drawingml/2006/chart">
  <cdr:relSizeAnchor xmlns:cdr="http://schemas.openxmlformats.org/drawingml/2006/chartDrawing">
    <cdr:from>
      <cdr:x>0.11977</cdr:x>
      <cdr:y>0.05401</cdr:y>
    </cdr:from>
    <cdr:to>
      <cdr:x>0.77811</cdr:x>
      <cdr:y>0.09354</cdr:y>
    </cdr:to>
    <cdr:sp macro="" textlink="">
      <cdr:nvSpPr>
        <cdr:cNvPr id="2" name="Text Box 1">
          <a:extLst xmlns:a="http://schemas.openxmlformats.org/drawingml/2006/main">
            <a:ext uri="{FF2B5EF4-FFF2-40B4-BE49-F238E27FC236}">
              <a16:creationId xmlns:a16="http://schemas.microsoft.com/office/drawing/2014/main" id="{C0FB0AF2-77A1-43D0-B4A1-1E8583680E61}"/>
            </a:ext>
          </a:extLst>
        </cdr:cNvPr>
        <cdr:cNvSpPr txBox="1">
          <a:spLocks xmlns:a="http://schemas.openxmlformats.org/drawingml/2006/main" noChangeArrowheads="1"/>
        </cdr:cNvSpPr>
      </cdr:nvSpPr>
      <cdr:spPr bwMode="auto">
        <a:xfrm xmlns:a="http://schemas.openxmlformats.org/drawingml/2006/main">
          <a:off x="145679" y="276037"/>
          <a:ext cx="800756" cy="202044"/>
        </a:xfrm>
        <a:prstGeom xmlns:a="http://schemas.openxmlformats.org/drawingml/2006/main" prst="rect">
          <a:avLst/>
        </a:prstGeom>
        <a:noFill xmlns:a="http://schemas.openxmlformats.org/drawingml/2006/main"/>
        <a:ln xmlns:a="http://schemas.openxmlformats.org/drawingml/2006/main" w="6350">
          <a:solidFill>
            <a:srgbClr xmlns:mc="http://schemas.openxmlformats.org/markup-compatibility/2006" xmlns:a14="http://schemas.microsoft.com/office/drawing/2010/main" val="969696" mc:Ignorable="a14" a14:legacySpreadsheetColorIndex="55"/>
          </a:solidFill>
          <a:miter lim="800000"/>
          <a:headEnd/>
          <a:tailEnd/>
        </a:ln>
        <a:extLst xmlns:a="http://schemas.openxmlformats.org/drawingml/2006/main">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Lst>
      </cdr:spPr>
      <cdr:txBody>
        <a:bodyPr xmlns:a="http://schemas.openxmlformats.org/drawingml/2006/main" wrap="square" lIns="27432" tIns="22860" rIns="27432" bIns="22860" anchor="ctr" upright="1"/>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rtl="0">
            <a:defRPr sz="1000"/>
          </a:pPr>
          <a:r>
            <a:rPr lang="lv-LV" sz="900" b="0" i="0" u="none" strike="noStrike" baseline="0" dirty="0">
              <a:solidFill>
                <a:srgbClr val="000000"/>
              </a:solidFill>
              <a:latin typeface="Arial"/>
              <a:cs typeface="Arial"/>
            </a:rPr>
            <a:t>Indekss*</a:t>
          </a:r>
        </a:p>
      </cdr:txBody>
    </cdr:sp>
  </cdr:relSizeAnchor>
</c:userShapes>
</file>

<file path=ppt/drawings/drawing12.xml><?xml version="1.0" encoding="utf-8"?>
<c:userShapes xmlns:c="http://schemas.openxmlformats.org/drawingml/2006/chart">
  <cdr:relSizeAnchor xmlns:cdr="http://schemas.openxmlformats.org/drawingml/2006/chartDrawing">
    <cdr:from>
      <cdr:x>0</cdr:x>
      <cdr:y>0.92999</cdr:y>
    </cdr:from>
    <cdr:to>
      <cdr:x>0.65502</cdr:x>
      <cdr:y>1</cdr:y>
    </cdr:to>
    <cdr:sp macro="" textlink="">
      <cdr:nvSpPr>
        <cdr:cNvPr id="6" name="TextBox 1">
          <a:extLst xmlns:a="http://schemas.openxmlformats.org/drawingml/2006/main">
            <a:ext uri="{FF2B5EF4-FFF2-40B4-BE49-F238E27FC236}">
              <a16:creationId xmlns:a16="http://schemas.microsoft.com/office/drawing/2014/main" id="{139AF05E-6B41-4B64-9EB0-F451380F08F5}"/>
            </a:ext>
          </a:extLst>
        </cdr:cNvPr>
        <cdr:cNvSpPr txBox="1"/>
      </cdr:nvSpPr>
      <cdr:spPr>
        <a:xfrm xmlns:a="http://schemas.openxmlformats.org/drawingml/2006/main">
          <a:off x="0" y="4783388"/>
          <a:ext cx="4994005" cy="360112"/>
        </a:xfrm>
        <a:prstGeom xmlns:a="http://schemas.openxmlformats.org/drawingml/2006/main" prst="rect">
          <a:avLst/>
        </a:prstGeom>
      </cdr:spPr>
      <cdr:txBody>
        <a:bodyPr xmlns:a="http://schemas.openxmlformats.org/drawingml/2006/main" wrap="square" rtlCol="0" anchor="b" anchorCtr="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800" dirty="0">
              <a:latin typeface="Arial" panose="020B0604020202020204" pitchFamily="34" charset="0"/>
              <a:cs typeface="Arial" panose="020B0604020202020204" pitchFamily="34" charset="0"/>
            </a:rPr>
            <a:t>Bāze: visi respondenti, respondentu skaitu grupās skatīt aptaujāto uzņēmumu profilā 4. </a:t>
          </a:r>
          <a:r>
            <a:rPr lang="lv-LV" sz="800" dirty="0" err="1">
              <a:latin typeface="Arial" panose="020B0604020202020204" pitchFamily="34" charset="0"/>
              <a:cs typeface="Arial" panose="020B0604020202020204" pitchFamily="34" charset="0"/>
            </a:rPr>
            <a:t>lpp</a:t>
          </a:r>
          <a:endParaRPr lang="lv-LV" sz="800" baseline="0" dirty="0">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cdr:x>
      <cdr:y>0.64337</cdr:y>
    </cdr:from>
    <cdr:to>
      <cdr:x>0.11931</cdr:x>
      <cdr:y>0.80264</cdr:y>
    </cdr:to>
    <cdr:sp macro="" textlink="">
      <cdr:nvSpPr>
        <cdr:cNvPr id="4" name="TextBox 1">
          <a:extLst xmlns:a="http://schemas.openxmlformats.org/drawingml/2006/main">
            <a:ext uri="{FF2B5EF4-FFF2-40B4-BE49-F238E27FC236}">
              <a16:creationId xmlns:a16="http://schemas.microsoft.com/office/drawing/2014/main" id="{90CE3DE8-BF46-4BFA-A45D-2978D194E563}"/>
            </a:ext>
          </a:extLst>
        </cdr:cNvPr>
        <cdr:cNvSpPr txBox="1"/>
      </cdr:nvSpPr>
      <cdr:spPr>
        <a:xfrm xmlns:a="http://schemas.openxmlformats.org/drawingml/2006/main" rot="16200000">
          <a:off x="-161650" y="3412055"/>
          <a:ext cx="851836" cy="909644"/>
        </a:xfrm>
        <a:prstGeom xmlns:a="http://schemas.openxmlformats.org/drawingml/2006/main" prst="rect">
          <a:avLst/>
        </a:prstGeom>
      </cdr:spPr>
      <cdr:txBody>
        <a:bodyPr xmlns:a="http://schemas.openxmlformats.org/drawingml/2006/main" wrap="square" tIns="0"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900" dirty="0">
              <a:latin typeface="Arial" panose="020B0604020202020204" pitchFamily="34" charset="0"/>
              <a:cs typeface="Arial" panose="020B0604020202020204" pitchFamily="34" charset="0"/>
            </a:rPr>
            <a:t>Apgrozījums 2022. gadā</a:t>
          </a:r>
        </a:p>
      </cdr:txBody>
    </cdr:sp>
  </cdr:relSizeAnchor>
  <cdr:relSizeAnchor xmlns:cdr="http://schemas.openxmlformats.org/drawingml/2006/chartDrawing">
    <cdr:from>
      <cdr:x>0</cdr:x>
      <cdr:y>0</cdr:y>
    </cdr:from>
    <cdr:to>
      <cdr:x>1</cdr:x>
      <cdr:y>0.11764</cdr:y>
    </cdr:to>
    <cdr:sp macro="" textlink="">
      <cdr:nvSpPr>
        <cdr:cNvPr id="7" name="Text Box 1">
          <a:extLst xmlns:a="http://schemas.openxmlformats.org/drawingml/2006/main">
            <a:ext uri="{FF2B5EF4-FFF2-40B4-BE49-F238E27FC236}">
              <a16:creationId xmlns:a16="http://schemas.microsoft.com/office/drawing/2014/main" id="{7427FAF0-CF66-441D-A647-A4BCA7AE5E85}"/>
            </a:ext>
          </a:extLst>
        </cdr:cNvPr>
        <cdr:cNvSpPr txBox="1">
          <a:spLocks xmlns:a="http://schemas.openxmlformats.org/drawingml/2006/main" noChangeArrowheads="1"/>
        </cdr:cNvSpPr>
      </cdr:nvSpPr>
      <cdr:spPr bwMode="auto">
        <a:xfrm xmlns:a="http://schemas.openxmlformats.org/drawingml/2006/main">
          <a:off x="-190554" y="-1017916"/>
          <a:ext cx="7624203" cy="629159"/>
        </a:xfrm>
        <a:prstGeom xmlns:a="http://schemas.openxmlformats.org/drawingml/2006/main" prst="rect">
          <a:avLst/>
        </a:prstGeom>
        <a:noFill xmlns:a="http://schemas.openxmlformats.org/drawingml/2006/main"/>
        <a:ln xmlns:a="http://schemas.openxmlformats.org/drawingml/2006/main">
          <a:noFill/>
        </a:ln>
        <a:extLst xmlns:a="http://schemas.openxmlformats.org/drawingml/2006/main">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cdr:spPr>
      <cdr:txBody>
        <a:bodyPr xmlns:a="http://schemas.openxmlformats.org/drawingml/2006/main" wrap="square" lIns="27432" tIns="22860" rIns="0" bIns="0" anchor="t" upright="1"/>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rtl="0">
            <a:defRPr sz="1000"/>
          </a:pPr>
          <a:r>
            <a:rPr lang="lv-LV" sz="1100" i="1" dirty="0">
              <a:solidFill>
                <a:srgbClr val="000000"/>
              </a:solidFill>
              <a:latin typeface="Arial"/>
              <a:cs typeface="Arial"/>
            </a:rPr>
            <a:t>K2. "Šajā sarakstā ir redzamas dažādas ar eksporta veicināšanu saistītas aktivitātes, kuras LIAA atbalsta, izsniedzot </a:t>
          </a:r>
          <a:r>
            <a:rPr lang="lv-LV" sz="1100" i="1" dirty="0" err="1">
              <a:solidFill>
                <a:srgbClr val="000000"/>
              </a:solidFill>
              <a:latin typeface="Arial"/>
              <a:cs typeface="Arial"/>
            </a:rPr>
            <a:t>grantu</a:t>
          </a:r>
          <a:r>
            <a:rPr lang="lv-LV" sz="1100" i="1" dirty="0">
              <a:solidFill>
                <a:srgbClr val="000000"/>
              </a:solidFill>
              <a:latin typeface="Arial"/>
              <a:cs typeface="Arial"/>
            </a:rPr>
            <a:t> finansējumu. Lūdzu, par katru no tām atzīmējiet, cik Jūsu uzņēmumam nozīmīga šķiet katra no šīm darbībām."</a:t>
          </a:r>
        </a:p>
      </cdr:txBody>
    </cdr:sp>
  </cdr:relSizeAnchor>
  <cdr:relSizeAnchor xmlns:cdr="http://schemas.openxmlformats.org/drawingml/2006/chartDrawing">
    <cdr:from>
      <cdr:x>0</cdr:x>
      <cdr:y>0.40614</cdr:y>
    </cdr:from>
    <cdr:to>
      <cdr:x>0.11931</cdr:x>
      <cdr:y>0.54401</cdr:y>
    </cdr:to>
    <cdr:sp macro="" textlink="">
      <cdr:nvSpPr>
        <cdr:cNvPr id="8" name="TextBox 1">
          <a:extLst xmlns:a="http://schemas.openxmlformats.org/drawingml/2006/main">
            <a:ext uri="{FF2B5EF4-FFF2-40B4-BE49-F238E27FC236}">
              <a16:creationId xmlns:a16="http://schemas.microsoft.com/office/drawing/2014/main" id="{3B7E1CB0-8639-4146-902E-ADFE8C6AD036}"/>
            </a:ext>
          </a:extLst>
        </cdr:cNvPr>
        <cdr:cNvSpPr txBox="1"/>
      </cdr:nvSpPr>
      <cdr:spPr>
        <a:xfrm xmlns:a="http://schemas.openxmlformats.org/drawingml/2006/main" rot="16200000">
          <a:off x="-104422" y="2086055"/>
          <a:ext cx="737381" cy="909644"/>
        </a:xfrm>
        <a:prstGeom xmlns:a="http://schemas.openxmlformats.org/drawingml/2006/main" prst="rect">
          <a:avLst/>
        </a:prstGeom>
      </cdr:spPr>
      <cdr:txBody>
        <a:bodyPr xmlns:a="http://schemas.openxmlformats.org/drawingml/2006/main" wrap="square" tIns="0"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900" dirty="0">
              <a:latin typeface="Arial" panose="020B0604020202020204" pitchFamily="34" charset="0"/>
              <a:cs typeface="Arial" panose="020B0604020202020204" pitchFamily="34" charset="0"/>
            </a:rPr>
            <a:t>Darbinieku skaits</a:t>
          </a:r>
        </a:p>
      </cdr:txBody>
    </cdr:sp>
  </cdr:relSizeAnchor>
</c:userShapes>
</file>

<file path=ppt/drawings/drawing13.xml><?xml version="1.0" encoding="utf-8"?>
<c:userShapes xmlns:c="http://schemas.openxmlformats.org/drawingml/2006/chart">
  <cdr:relSizeAnchor xmlns:cdr="http://schemas.openxmlformats.org/drawingml/2006/chartDrawing">
    <cdr:from>
      <cdr:x>0.04176</cdr:x>
      <cdr:y>0.05468</cdr:y>
    </cdr:from>
    <cdr:to>
      <cdr:x>0.7001</cdr:x>
      <cdr:y>0.09371</cdr:y>
    </cdr:to>
    <cdr:sp macro="" textlink="">
      <cdr:nvSpPr>
        <cdr:cNvPr id="2" name="Text Box 1">
          <a:extLst xmlns:a="http://schemas.openxmlformats.org/drawingml/2006/main">
            <a:ext uri="{FF2B5EF4-FFF2-40B4-BE49-F238E27FC236}">
              <a16:creationId xmlns:a16="http://schemas.microsoft.com/office/drawing/2014/main" id="{C0FB0AF2-77A1-43D0-B4A1-1E8583680E61}"/>
            </a:ext>
          </a:extLst>
        </cdr:cNvPr>
        <cdr:cNvSpPr txBox="1">
          <a:spLocks xmlns:a="http://schemas.openxmlformats.org/drawingml/2006/main" noChangeArrowheads="1"/>
        </cdr:cNvSpPr>
      </cdr:nvSpPr>
      <cdr:spPr bwMode="auto">
        <a:xfrm xmlns:a="http://schemas.openxmlformats.org/drawingml/2006/main">
          <a:off x="50789" y="267433"/>
          <a:ext cx="800756" cy="190902"/>
        </a:xfrm>
        <a:prstGeom xmlns:a="http://schemas.openxmlformats.org/drawingml/2006/main" prst="rect">
          <a:avLst/>
        </a:prstGeom>
        <a:noFill xmlns:a="http://schemas.openxmlformats.org/drawingml/2006/main"/>
        <a:ln xmlns:a="http://schemas.openxmlformats.org/drawingml/2006/main" w="6350">
          <a:solidFill>
            <a:srgbClr xmlns:mc="http://schemas.openxmlformats.org/markup-compatibility/2006" xmlns:a14="http://schemas.microsoft.com/office/drawing/2010/main" val="969696" mc:Ignorable="a14" a14:legacySpreadsheetColorIndex="55"/>
          </a:solidFill>
          <a:miter lim="800000"/>
          <a:headEnd/>
          <a:tailEnd/>
        </a:ln>
        <a:extLst xmlns:a="http://schemas.openxmlformats.org/drawingml/2006/main">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Lst>
      </cdr:spPr>
      <cdr:txBody>
        <a:bodyPr xmlns:a="http://schemas.openxmlformats.org/drawingml/2006/main" wrap="square" lIns="27432" tIns="22860" rIns="27432" bIns="22860" anchor="ctr" upright="1"/>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rtl="0">
            <a:defRPr sz="1000"/>
          </a:pPr>
          <a:r>
            <a:rPr lang="lv-LV" sz="900" b="0" i="0" u="none" strike="noStrike" baseline="0" dirty="0">
              <a:solidFill>
                <a:srgbClr val="000000"/>
              </a:solidFill>
              <a:latin typeface="Arial"/>
              <a:cs typeface="Arial"/>
            </a:rPr>
            <a:t>Indekss*</a:t>
          </a:r>
        </a:p>
      </cdr:txBody>
    </cdr:sp>
  </cdr:relSizeAnchor>
</c:userShapes>
</file>

<file path=ppt/drawings/drawing14.xml><?xml version="1.0" encoding="utf-8"?>
<c:userShapes xmlns:c="http://schemas.openxmlformats.org/drawingml/2006/chart">
  <cdr:relSizeAnchor xmlns:cdr="http://schemas.openxmlformats.org/drawingml/2006/chartDrawing">
    <cdr:from>
      <cdr:x>0</cdr:x>
      <cdr:y>0.92999</cdr:y>
    </cdr:from>
    <cdr:to>
      <cdr:x>0.65502</cdr:x>
      <cdr:y>1</cdr:y>
    </cdr:to>
    <cdr:sp macro="" textlink="">
      <cdr:nvSpPr>
        <cdr:cNvPr id="6" name="TextBox 1">
          <a:extLst xmlns:a="http://schemas.openxmlformats.org/drawingml/2006/main">
            <a:ext uri="{FF2B5EF4-FFF2-40B4-BE49-F238E27FC236}">
              <a16:creationId xmlns:a16="http://schemas.microsoft.com/office/drawing/2014/main" id="{139AF05E-6B41-4B64-9EB0-F451380F08F5}"/>
            </a:ext>
          </a:extLst>
        </cdr:cNvPr>
        <cdr:cNvSpPr txBox="1"/>
      </cdr:nvSpPr>
      <cdr:spPr>
        <a:xfrm xmlns:a="http://schemas.openxmlformats.org/drawingml/2006/main">
          <a:off x="0" y="4783388"/>
          <a:ext cx="4994005" cy="360112"/>
        </a:xfrm>
        <a:prstGeom xmlns:a="http://schemas.openxmlformats.org/drawingml/2006/main" prst="rect">
          <a:avLst/>
        </a:prstGeom>
      </cdr:spPr>
      <cdr:txBody>
        <a:bodyPr xmlns:a="http://schemas.openxmlformats.org/drawingml/2006/main" wrap="square" rtlCol="0" anchor="b" anchorCtr="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800" dirty="0">
              <a:latin typeface="Arial" panose="020B0604020202020204" pitchFamily="34" charset="0"/>
              <a:cs typeface="Arial" panose="020B0604020202020204" pitchFamily="34" charset="0"/>
            </a:rPr>
            <a:t>Bāze: visi respondenti, respondentu skaitu grupās skatīt aptaujāto uzņēmumu profilā 4. </a:t>
          </a:r>
          <a:r>
            <a:rPr lang="lv-LV" sz="800" dirty="0" err="1">
              <a:latin typeface="Arial" panose="020B0604020202020204" pitchFamily="34" charset="0"/>
              <a:cs typeface="Arial" panose="020B0604020202020204" pitchFamily="34" charset="0"/>
            </a:rPr>
            <a:t>lpp</a:t>
          </a:r>
          <a:endParaRPr lang="lv-LV" sz="800" baseline="0" dirty="0">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cdr:x>
      <cdr:y>0.64309</cdr:y>
    </cdr:from>
    <cdr:to>
      <cdr:x>0.11931</cdr:x>
      <cdr:y>0.79505</cdr:y>
    </cdr:to>
    <cdr:sp macro="" textlink="">
      <cdr:nvSpPr>
        <cdr:cNvPr id="4" name="TextBox 1">
          <a:extLst xmlns:a="http://schemas.openxmlformats.org/drawingml/2006/main">
            <a:ext uri="{FF2B5EF4-FFF2-40B4-BE49-F238E27FC236}">
              <a16:creationId xmlns:a16="http://schemas.microsoft.com/office/drawing/2014/main" id="{90CE3DE8-BF46-4BFA-A45D-2978D194E563}"/>
            </a:ext>
          </a:extLst>
        </cdr:cNvPr>
        <cdr:cNvSpPr txBox="1"/>
      </cdr:nvSpPr>
      <cdr:spPr>
        <a:xfrm xmlns:a="http://schemas.openxmlformats.org/drawingml/2006/main" rot="16200000">
          <a:off x="-178901" y="3575999"/>
          <a:ext cx="851831" cy="909644"/>
        </a:xfrm>
        <a:prstGeom xmlns:a="http://schemas.openxmlformats.org/drawingml/2006/main" prst="rect">
          <a:avLst/>
        </a:prstGeom>
      </cdr:spPr>
      <cdr:txBody>
        <a:bodyPr xmlns:a="http://schemas.openxmlformats.org/drawingml/2006/main" wrap="square" tIns="0"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900" dirty="0">
              <a:latin typeface="Arial" panose="020B0604020202020204" pitchFamily="34" charset="0"/>
              <a:cs typeface="Arial" panose="020B0604020202020204" pitchFamily="34" charset="0"/>
            </a:rPr>
            <a:t>Apgrozījums 2022. gadā</a:t>
          </a:r>
        </a:p>
      </cdr:txBody>
    </cdr:sp>
  </cdr:relSizeAnchor>
  <cdr:relSizeAnchor xmlns:cdr="http://schemas.openxmlformats.org/drawingml/2006/chartDrawing">
    <cdr:from>
      <cdr:x>0</cdr:x>
      <cdr:y>0</cdr:y>
    </cdr:from>
    <cdr:to>
      <cdr:x>1</cdr:x>
      <cdr:y>0.07205</cdr:y>
    </cdr:to>
    <cdr:sp macro="" textlink="">
      <cdr:nvSpPr>
        <cdr:cNvPr id="7" name="Text Box 1">
          <a:extLst xmlns:a="http://schemas.openxmlformats.org/drawingml/2006/main">
            <a:ext uri="{FF2B5EF4-FFF2-40B4-BE49-F238E27FC236}">
              <a16:creationId xmlns:a16="http://schemas.microsoft.com/office/drawing/2014/main" id="{7427FAF0-CF66-441D-A647-A4BCA7AE5E85}"/>
            </a:ext>
          </a:extLst>
        </cdr:cNvPr>
        <cdr:cNvSpPr txBox="1">
          <a:spLocks xmlns:a="http://schemas.openxmlformats.org/drawingml/2006/main" noChangeArrowheads="1"/>
        </cdr:cNvSpPr>
      </cdr:nvSpPr>
      <cdr:spPr bwMode="auto">
        <a:xfrm xmlns:a="http://schemas.openxmlformats.org/drawingml/2006/main">
          <a:off x="0" y="0"/>
          <a:ext cx="7624203" cy="403901"/>
        </a:xfrm>
        <a:prstGeom xmlns:a="http://schemas.openxmlformats.org/drawingml/2006/main" prst="rect">
          <a:avLst/>
        </a:prstGeom>
        <a:noFill xmlns:a="http://schemas.openxmlformats.org/drawingml/2006/main"/>
        <a:ln xmlns:a="http://schemas.openxmlformats.org/drawingml/2006/main">
          <a:noFill/>
        </a:ln>
        <a:extLst xmlns:a="http://schemas.openxmlformats.org/drawingml/2006/main">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cdr:spPr>
      <cdr:txBody>
        <a:bodyPr xmlns:a="http://schemas.openxmlformats.org/drawingml/2006/main" wrap="square" lIns="27432" tIns="22860" rIns="0" bIns="0" anchor="t" upright="1"/>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rtl="0">
            <a:defRPr sz="1000"/>
          </a:pPr>
          <a:r>
            <a:rPr lang="lv-LV" sz="1100" i="1" dirty="0">
              <a:solidFill>
                <a:srgbClr val="000000"/>
              </a:solidFill>
              <a:latin typeface="Arial"/>
              <a:cs typeface="Arial"/>
            </a:rPr>
            <a:t>K2. "Šajā sarakstā ir redzamas dažādas ar eksporta veicināšanu saistītas aktivitātes, kuras LIAA atbalsta, izsniedzot </a:t>
          </a:r>
          <a:r>
            <a:rPr lang="lv-LV" sz="1100" i="1" dirty="0" err="1">
              <a:solidFill>
                <a:srgbClr val="000000"/>
              </a:solidFill>
              <a:latin typeface="Arial"/>
              <a:cs typeface="Arial"/>
            </a:rPr>
            <a:t>grantu</a:t>
          </a:r>
          <a:r>
            <a:rPr lang="lv-LV" sz="1100" i="1" dirty="0">
              <a:solidFill>
                <a:srgbClr val="000000"/>
              </a:solidFill>
              <a:latin typeface="Arial"/>
              <a:cs typeface="Arial"/>
            </a:rPr>
            <a:t> finansējumu. Lūdzu, par katru no tām atzīmējiet, cik Jūsu uzņēmumam nozīmīga šķiet katra no šīm darbībām."</a:t>
          </a:r>
        </a:p>
      </cdr:txBody>
    </cdr:sp>
  </cdr:relSizeAnchor>
  <cdr:relSizeAnchor xmlns:cdr="http://schemas.openxmlformats.org/drawingml/2006/chartDrawing">
    <cdr:from>
      <cdr:x>0.00101</cdr:x>
      <cdr:y>0.40597</cdr:y>
    </cdr:from>
    <cdr:to>
      <cdr:x>0.12032</cdr:x>
      <cdr:y>0.53752</cdr:y>
    </cdr:to>
    <cdr:sp macro="" textlink="">
      <cdr:nvSpPr>
        <cdr:cNvPr id="8" name="TextBox 1">
          <a:extLst xmlns:a="http://schemas.openxmlformats.org/drawingml/2006/main">
            <a:ext uri="{FF2B5EF4-FFF2-40B4-BE49-F238E27FC236}">
              <a16:creationId xmlns:a16="http://schemas.microsoft.com/office/drawing/2014/main" id="{3B7E1CB0-8639-4146-902E-ADFE8C6AD036}"/>
            </a:ext>
          </a:extLst>
        </cdr:cNvPr>
        <cdr:cNvSpPr txBox="1"/>
      </cdr:nvSpPr>
      <cdr:spPr>
        <a:xfrm xmlns:a="http://schemas.openxmlformats.org/drawingml/2006/main" rot="16200000">
          <a:off x="93812" y="2189600"/>
          <a:ext cx="737421" cy="909644"/>
        </a:xfrm>
        <a:prstGeom xmlns:a="http://schemas.openxmlformats.org/drawingml/2006/main" prst="rect">
          <a:avLst/>
        </a:prstGeom>
      </cdr:spPr>
      <cdr:txBody>
        <a:bodyPr xmlns:a="http://schemas.openxmlformats.org/drawingml/2006/main" wrap="square" tIns="0"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900" dirty="0">
              <a:latin typeface="Arial" panose="020B0604020202020204" pitchFamily="34" charset="0"/>
              <a:cs typeface="Arial" panose="020B0604020202020204" pitchFamily="34" charset="0"/>
            </a:rPr>
            <a:t>Darbinieku skaits</a:t>
          </a:r>
        </a:p>
      </cdr:txBody>
    </cdr:sp>
  </cdr:relSizeAnchor>
</c:userShapes>
</file>

<file path=ppt/drawings/drawing15.xml><?xml version="1.0" encoding="utf-8"?>
<c:userShapes xmlns:c="http://schemas.openxmlformats.org/drawingml/2006/chart">
  <cdr:relSizeAnchor xmlns:cdr="http://schemas.openxmlformats.org/drawingml/2006/chartDrawing">
    <cdr:from>
      <cdr:x>0.11977</cdr:x>
      <cdr:y>0.0541</cdr:y>
    </cdr:from>
    <cdr:to>
      <cdr:x>0.77811</cdr:x>
      <cdr:y>0.09468</cdr:y>
    </cdr:to>
    <cdr:sp macro="" textlink="">
      <cdr:nvSpPr>
        <cdr:cNvPr id="2" name="Text Box 1">
          <a:extLst xmlns:a="http://schemas.openxmlformats.org/drawingml/2006/main">
            <a:ext uri="{FF2B5EF4-FFF2-40B4-BE49-F238E27FC236}">
              <a16:creationId xmlns:a16="http://schemas.microsoft.com/office/drawing/2014/main" id="{C0FB0AF2-77A1-43D0-B4A1-1E8583680E61}"/>
            </a:ext>
          </a:extLst>
        </cdr:cNvPr>
        <cdr:cNvSpPr txBox="1">
          <a:spLocks xmlns:a="http://schemas.openxmlformats.org/drawingml/2006/main" noChangeArrowheads="1"/>
        </cdr:cNvSpPr>
      </cdr:nvSpPr>
      <cdr:spPr bwMode="auto">
        <a:xfrm xmlns:a="http://schemas.openxmlformats.org/drawingml/2006/main">
          <a:off x="145679" y="276028"/>
          <a:ext cx="800756" cy="207061"/>
        </a:xfrm>
        <a:prstGeom xmlns:a="http://schemas.openxmlformats.org/drawingml/2006/main" prst="rect">
          <a:avLst/>
        </a:prstGeom>
        <a:noFill xmlns:a="http://schemas.openxmlformats.org/drawingml/2006/main"/>
        <a:ln xmlns:a="http://schemas.openxmlformats.org/drawingml/2006/main" w="6350">
          <a:solidFill>
            <a:srgbClr xmlns:mc="http://schemas.openxmlformats.org/markup-compatibility/2006" xmlns:a14="http://schemas.microsoft.com/office/drawing/2010/main" val="969696" mc:Ignorable="a14" a14:legacySpreadsheetColorIndex="55"/>
          </a:solidFill>
          <a:miter lim="800000"/>
          <a:headEnd/>
          <a:tailEnd/>
        </a:ln>
        <a:extLst xmlns:a="http://schemas.openxmlformats.org/drawingml/2006/main">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Lst>
      </cdr:spPr>
      <cdr:txBody>
        <a:bodyPr xmlns:a="http://schemas.openxmlformats.org/drawingml/2006/main" wrap="square" lIns="27432" tIns="22860" rIns="27432" bIns="22860" anchor="ctr" upright="1"/>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rtl="0">
            <a:defRPr sz="1000"/>
          </a:pPr>
          <a:r>
            <a:rPr lang="lv-LV" sz="900" b="0" i="0" u="none" strike="noStrike" baseline="0" dirty="0">
              <a:solidFill>
                <a:srgbClr val="000000"/>
              </a:solidFill>
              <a:latin typeface="Arial"/>
              <a:cs typeface="Arial"/>
            </a:rPr>
            <a:t>Indekss*</a:t>
          </a:r>
        </a:p>
      </cdr:txBody>
    </cdr:sp>
  </cdr:relSizeAnchor>
</c:userShapes>
</file>

<file path=ppt/drawings/drawing16.xml><?xml version="1.0" encoding="utf-8"?>
<c:userShapes xmlns:c="http://schemas.openxmlformats.org/drawingml/2006/chart">
  <cdr:relSizeAnchor xmlns:cdr="http://schemas.openxmlformats.org/drawingml/2006/chartDrawing">
    <cdr:from>
      <cdr:x>0</cdr:x>
      <cdr:y>0.92999</cdr:y>
    </cdr:from>
    <cdr:to>
      <cdr:x>0.65502</cdr:x>
      <cdr:y>1</cdr:y>
    </cdr:to>
    <cdr:sp macro="" textlink="">
      <cdr:nvSpPr>
        <cdr:cNvPr id="6" name="TextBox 1">
          <a:extLst xmlns:a="http://schemas.openxmlformats.org/drawingml/2006/main">
            <a:ext uri="{FF2B5EF4-FFF2-40B4-BE49-F238E27FC236}">
              <a16:creationId xmlns:a16="http://schemas.microsoft.com/office/drawing/2014/main" id="{139AF05E-6B41-4B64-9EB0-F451380F08F5}"/>
            </a:ext>
          </a:extLst>
        </cdr:cNvPr>
        <cdr:cNvSpPr txBox="1"/>
      </cdr:nvSpPr>
      <cdr:spPr>
        <a:xfrm xmlns:a="http://schemas.openxmlformats.org/drawingml/2006/main">
          <a:off x="0" y="4783388"/>
          <a:ext cx="4994005" cy="360112"/>
        </a:xfrm>
        <a:prstGeom xmlns:a="http://schemas.openxmlformats.org/drawingml/2006/main" prst="rect">
          <a:avLst/>
        </a:prstGeom>
      </cdr:spPr>
      <cdr:txBody>
        <a:bodyPr xmlns:a="http://schemas.openxmlformats.org/drawingml/2006/main" wrap="square" rtlCol="0" anchor="b" anchorCtr="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800" dirty="0">
              <a:latin typeface="Arial" panose="020B0604020202020204" pitchFamily="34" charset="0"/>
              <a:cs typeface="Arial" panose="020B0604020202020204" pitchFamily="34" charset="0"/>
            </a:rPr>
            <a:t>Bāze: visi respondenti, respondentu skaitu grupās skatīt aptaujāto uzņēmumu profilā 4. </a:t>
          </a:r>
          <a:r>
            <a:rPr lang="lv-LV" sz="800" dirty="0" err="1">
              <a:latin typeface="Arial" panose="020B0604020202020204" pitchFamily="34" charset="0"/>
              <a:cs typeface="Arial" panose="020B0604020202020204" pitchFamily="34" charset="0"/>
            </a:rPr>
            <a:t>lpp</a:t>
          </a:r>
          <a:endParaRPr lang="lv-LV" sz="800" baseline="0" dirty="0">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cdr:x>
      <cdr:y>0.65184</cdr:y>
    </cdr:from>
    <cdr:to>
      <cdr:x>0.11931</cdr:x>
      <cdr:y>0.80334</cdr:y>
    </cdr:to>
    <cdr:sp macro="" textlink="">
      <cdr:nvSpPr>
        <cdr:cNvPr id="4" name="TextBox 1">
          <a:extLst xmlns:a="http://schemas.openxmlformats.org/drawingml/2006/main">
            <a:ext uri="{FF2B5EF4-FFF2-40B4-BE49-F238E27FC236}">
              <a16:creationId xmlns:a16="http://schemas.microsoft.com/office/drawing/2014/main" id="{90CE3DE8-BF46-4BFA-A45D-2978D194E563}"/>
            </a:ext>
          </a:extLst>
        </cdr:cNvPr>
        <cdr:cNvSpPr txBox="1"/>
      </cdr:nvSpPr>
      <cdr:spPr>
        <a:xfrm xmlns:a="http://schemas.openxmlformats.org/drawingml/2006/main" rot="16200000">
          <a:off x="-161665" y="3636350"/>
          <a:ext cx="851867" cy="909644"/>
        </a:xfrm>
        <a:prstGeom xmlns:a="http://schemas.openxmlformats.org/drawingml/2006/main" prst="rect">
          <a:avLst/>
        </a:prstGeom>
      </cdr:spPr>
      <cdr:txBody>
        <a:bodyPr xmlns:a="http://schemas.openxmlformats.org/drawingml/2006/main" wrap="square" tIns="0"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900" dirty="0">
              <a:latin typeface="Arial" panose="020B0604020202020204" pitchFamily="34" charset="0"/>
              <a:cs typeface="Arial" panose="020B0604020202020204" pitchFamily="34" charset="0"/>
            </a:rPr>
            <a:t>Apgrozījums 2022. gadā</a:t>
          </a:r>
        </a:p>
      </cdr:txBody>
    </cdr:sp>
  </cdr:relSizeAnchor>
  <cdr:relSizeAnchor xmlns:cdr="http://schemas.openxmlformats.org/drawingml/2006/chartDrawing">
    <cdr:from>
      <cdr:x>0</cdr:x>
      <cdr:y>0</cdr:y>
    </cdr:from>
    <cdr:to>
      <cdr:x>1</cdr:x>
      <cdr:y>0.11189</cdr:y>
    </cdr:to>
    <cdr:sp macro="" textlink="">
      <cdr:nvSpPr>
        <cdr:cNvPr id="7" name="Text Box 1">
          <a:extLst xmlns:a="http://schemas.openxmlformats.org/drawingml/2006/main">
            <a:ext uri="{FF2B5EF4-FFF2-40B4-BE49-F238E27FC236}">
              <a16:creationId xmlns:a16="http://schemas.microsoft.com/office/drawing/2014/main" id="{7427FAF0-CF66-441D-A647-A4BCA7AE5E85}"/>
            </a:ext>
          </a:extLst>
        </cdr:cNvPr>
        <cdr:cNvSpPr txBox="1">
          <a:spLocks xmlns:a="http://schemas.openxmlformats.org/drawingml/2006/main" noChangeArrowheads="1"/>
        </cdr:cNvSpPr>
      </cdr:nvSpPr>
      <cdr:spPr bwMode="auto">
        <a:xfrm xmlns:a="http://schemas.openxmlformats.org/drawingml/2006/main">
          <a:off x="-190554" y="-760665"/>
          <a:ext cx="7624203" cy="629159"/>
        </a:xfrm>
        <a:prstGeom xmlns:a="http://schemas.openxmlformats.org/drawingml/2006/main" prst="rect">
          <a:avLst/>
        </a:prstGeom>
        <a:noFill xmlns:a="http://schemas.openxmlformats.org/drawingml/2006/main"/>
        <a:ln xmlns:a="http://schemas.openxmlformats.org/drawingml/2006/main">
          <a:noFill/>
        </a:ln>
        <a:extLst xmlns:a="http://schemas.openxmlformats.org/drawingml/2006/main">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cdr:spPr>
      <cdr:txBody>
        <a:bodyPr xmlns:a="http://schemas.openxmlformats.org/drawingml/2006/main" wrap="square" lIns="27432" tIns="22860" rIns="0" bIns="0" anchor="t" upright="1"/>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rtl="0">
            <a:defRPr sz="1000"/>
          </a:pPr>
          <a:r>
            <a:rPr lang="lv-LV" sz="1100" i="1" dirty="0">
              <a:solidFill>
                <a:srgbClr val="000000"/>
              </a:solidFill>
              <a:latin typeface="Arial"/>
              <a:cs typeface="Arial"/>
            </a:rPr>
            <a:t>K2. "Šajā sarakstā ir redzamas dažādas ar eksporta veicināšanu saistītas aktivitātes, kuras LIAA atbalsta, izsniedzot </a:t>
          </a:r>
          <a:r>
            <a:rPr lang="lv-LV" sz="1100" i="1" dirty="0" err="1">
              <a:solidFill>
                <a:srgbClr val="000000"/>
              </a:solidFill>
              <a:latin typeface="Arial"/>
              <a:cs typeface="Arial"/>
            </a:rPr>
            <a:t>grantu</a:t>
          </a:r>
          <a:r>
            <a:rPr lang="lv-LV" sz="1100" i="1" dirty="0">
              <a:solidFill>
                <a:srgbClr val="000000"/>
              </a:solidFill>
              <a:latin typeface="Arial"/>
              <a:cs typeface="Arial"/>
            </a:rPr>
            <a:t> finansējumu. Lūdzu, par katru no tām atzīmējiet, cik Jūsu uzņēmumam nozīmīga šķiet katra no šīm darbībām."</a:t>
          </a:r>
        </a:p>
      </cdr:txBody>
    </cdr:sp>
  </cdr:relSizeAnchor>
  <cdr:relSizeAnchor xmlns:cdr="http://schemas.openxmlformats.org/drawingml/2006/chartDrawing">
    <cdr:from>
      <cdr:x>0.00101</cdr:x>
      <cdr:y>0.40626</cdr:y>
    </cdr:from>
    <cdr:to>
      <cdr:x>0.12032</cdr:x>
      <cdr:y>0.5374</cdr:y>
    </cdr:to>
    <cdr:sp macro="" textlink="">
      <cdr:nvSpPr>
        <cdr:cNvPr id="8" name="TextBox 1">
          <a:extLst xmlns:a="http://schemas.openxmlformats.org/drawingml/2006/main">
            <a:ext uri="{FF2B5EF4-FFF2-40B4-BE49-F238E27FC236}">
              <a16:creationId xmlns:a16="http://schemas.microsoft.com/office/drawing/2014/main" id="{3B7E1CB0-8639-4146-902E-ADFE8C6AD036}"/>
            </a:ext>
          </a:extLst>
        </cdr:cNvPr>
        <cdr:cNvSpPr txBox="1"/>
      </cdr:nvSpPr>
      <cdr:spPr>
        <a:xfrm xmlns:a="http://schemas.openxmlformats.org/drawingml/2006/main" rot="16200000">
          <a:off x="93818" y="2198200"/>
          <a:ext cx="737385" cy="909643"/>
        </a:xfrm>
        <a:prstGeom xmlns:a="http://schemas.openxmlformats.org/drawingml/2006/main" prst="rect">
          <a:avLst/>
        </a:prstGeom>
      </cdr:spPr>
      <cdr:txBody>
        <a:bodyPr xmlns:a="http://schemas.openxmlformats.org/drawingml/2006/main" wrap="square" tIns="0"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900" dirty="0">
              <a:latin typeface="Arial" panose="020B0604020202020204" pitchFamily="34" charset="0"/>
              <a:cs typeface="Arial" panose="020B0604020202020204" pitchFamily="34" charset="0"/>
            </a:rPr>
            <a:t>Darbinieku skaits</a:t>
          </a:r>
        </a:p>
      </cdr:txBody>
    </cdr:sp>
  </cdr:relSizeAnchor>
</c:userShapes>
</file>

<file path=ppt/drawings/drawing17.xml><?xml version="1.0" encoding="utf-8"?>
<c:userShapes xmlns:c="http://schemas.openxmlformats.org/drawingml/2006/chart">
  <cdr:relSizeAnchor xmlns:cdr="http://schemas.openxmlformats.org/drawingml/2006/chartDrawing">
    <cdr:from>
      <cdr:x>0.09849</cdr:x>
      <cdr:y>0.05189</cdr:y>
    </cdr:from>
    <cdr:to>
      <cdr:x>0.75683</cdr:x>
      <cdr:y>0.09049</cdr:y>
    </cdr:to>
    <cdr:sp macro="" textlink="">
      <cdr:nvSpPr>
        <cdr:cNvPr id="2" name="Text Box 1">
          <a:extLst xmlns:a="http://schemas.openxmlformats.org/drawingml/2006/main">
            <a:ext uri="{FF2B5EF4-FFF2-40B4-BE49-F238E27FC236}">
              <a16:creationId xmlns:a16="http://schemas.microsoft.com/office/drawing/2014/main" id="{C0FB0AF2-77A1-43D0-B4A1-1E8583680E61}"/>
            </a:ext>
          </a:extLst>
        </cdr:cNvPr>
        <cdr:cNvSpPr txBox="1">
          <a:spLocks xmlns:a="http://schemas.openxmlformats.org/drawingml/2006/main" noChangeArrowheads="1"/>
        </cdr:cNvSpPr>
      </cdr:nvSpPr>
      <cdr:spPr bwMode="auto">
        <a:xfrm xmlns:a="http://schemas.openxmlformats.org/drawingml/2006/main">
          <a:off x="119800" y="267437"/>
          <a:ext cx="800756" cy="198955"/>
        </a:xfrm>
        <a:prstGeom xmlns:a="http://schemas.openxmlformats.org/drawingml/2006/main" prst="rect">
          <a:avLst/>
        </a:prstGeom>
        <a:noFill xmlns:a="http://schemas.openxmlformats.org/drawingml/2006/main"/>
        <a:ln xmlns:a="http://schemas.openxmlformats.org/drawingml/2006/main" w="6350">
          <a:solidFill>
            <a:srgbClr xmlns:mc="http://schemas.openxmlformats.org/markup-compatibility/2006" xmlns:a14="http://schemas.microsoft.com/office/drawing/2010/main" val="969696" mc:Ignorable="a14" a14:legacySpreadsheetColorIndex="55"/>
          </a:solidFill>
          <a:miter lim="800000"/>
          <a:headEnd/>
          <a:tailEnd/>
        </a:ln>
        <a:extLst xmlns:a="http://schemas.openxmlformats.org/drawingml/2006/main">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Lst>
      </cdr:spPr>
      <cdr:txBody>
        <a:bodyPr xmlns:a="http://schemas.openxmlformats.org/drawingml/2006/main" wrap="square" lIns="27432" tIns="22860" rIns="27432" bIns="22860" anchor="ctr" upright="1"/>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rtl="0">
            <a:defRPr sz="1000"/>
          </a:pPr>
          <a:r>
            <a:rPr lang="lv-LV" sz="900" b="0" i="0" u="none" strike="noStrike" baseline="0" dirty="0">
              <a:solidFill>
                <a:srgbClr val="000000"/>
              </a:solidFill>
              <a:latin typeface="Arial"/>
              <a:cs typeface="Arial"/>
            </a:rPr>
            <a:t>Indekss*</a:t>
          </a:r>
        </a:p>
      </cdr:txBody>
    </cdr:sp>
  </cdr:relSizeAnchor>
</c:userShapes>
</file>

<file path=ppt/drawings/drawing18.xml><?xml version="1.0" encoding="utf-8"?>
<c:userShapes xmlns:c="http://schemas.openxmlformats.org/drawingml/2006/chart">
  <cdr:relSizeAnchor xmlns:cdr="http://schemas.openxmlformats.org/drawingml/2006/chartDrawing">
    <cdr:from>
      <cdr:x>0</cdr:x>
      <cdr:y>0.92999</cdr:y>
    </cdr:from>
    <cdr:to>
      <cdr:x>0.65502</cdr:x>
      <cdr:y>1</cdr:y>
    </cdr:to>
    <cdr:sp macro="" textlink="">
      <cdr:nvSpPr>
        <cdr:cNvPr id="6" name="TextBox 1">
          <a:extLst xmlns:a="http://schemas.openxmlformats.org/drawingml/2006/main">
            <a:ext uri="{FF2B5EF4-FFF2-40B4-BE49-F238E27FC236}">
              <a16:creationId xmlns:a16="http://schemas.microsoft.com/office/drawing/2014/main" id="{139AF05E-6B41-4B64-9EB0-F451380F08F5}"/>
            </a:ext>
          </a:extLst>
        </cdr:cNvPr>
        <cdr:cNvSpPr txBox="1"/>
      </cdr:nvSpPr>
      <cdr:spPr>
        <a:xfrm xmlns:a="http://schemas.openxmlformats.org/drawingml/2006/main">
          <a:off x="0" y="4783388"/>
          <a:ext cx="4994005" cy="360112"/>
        </a:xfrm>
        <a:prstGeom xmlns:a="http://schemas.openxmlformats.org/drawingml/2006/main" prst="rect">
          <a:avLst/>
        </a:prstGeom>
      </cdr:spPr>
      <cdr:txBody>
        <a:bodyPr xmlns:a="http://schemas.openxmlformats.org/drawingml/2006/main" wrap="square" rtlCol="0" anchor="b" anchorCtr="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800" dirty="0">
              <a:latin typeface="Arial" panose="020B0604020202020204" pitchFamily="34" charset="0"/>
              <a:cs typeface="Arial" panose="020B0604020202020204" pitchFamily="34" charset="0"/>
            </a:rPr>
            <a:t>Bāze: visi respondenti, respondentu skaitu grupās skatīt aptaujāto uzņēmumu profilā 4. </a:t>
          </a:r>
          <a:r>
            <a:rPr lang="lv-LV" sz="800" dirty="0" err="1">
              <a:latin typeface="Arial" panose="020B0604020202020204" pitchFamily="34" charset="0"/>
              <a:cs typeface="Arial" panose="020B0604020202020204" pitchFamily="34" charset="0"/>
            </a:rPr>
            <a:t>lpp</a:t>
          </a:r>
          <a:endParaRPr lang="lv-LV" sz="800" baseline="0" dirty="0">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cdr:x>
      <cdr:y>0.6497</cdr:y>
    </cdr:from>
    <cdr:to>
      <cdr:x>0.11931</cdr:x>
      <cdr:y>0.80213</cdr:y>
    </cdr:to>
    <cdr:sp macro="" textlink="">
      <cdr:nvSpPr>
        <cdr:cNvPr id="4" name="TextBox 1">
          <a:extLst xmlns:a="http://schemas.openxmlformats.org/drawingml/2006/main">
            <a:ext uri="{FF2B5EF4-FFF2-40B4-BE49-F238E27FC236}">
              <a16:creationId xmlns:a16="http://schemas.microsoft.com/office/drawing/2014/main" id="{90CE3DE8-BF46-4BFA-A45D-2978D194E563}"/>
            </a:ext>
          </a:extLst>
        </cdr:cNvPr>
        <cdr:cNvSpPr txBox="1"/>
      </cdr:nvSpPr>
      <cdr:spPr>
        <a:xfrm xmlns:a="http://schemas.openxmlformats.org/drawingml/2006/main" rot="16200000">
          <a:off x="-153024" y="3601853"/>
          <a:ext cx="851836" cy="909644"/>
        </a:xfrm>
        <a:prstGeom xmlns:a="http://schemas.openxmlformats.org/drawingml/2006/main" prst="rect">
          <a:avLst/>
        </a:prstGeom>
      </cdr:spPr>
      <cdr:txBody>
        <a:bodyPr xmlns:a="http://schemas.openxmlformats.org/drawingml/2006/main" wrap="square" tIns="0"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900" dirty="0">
              <a:latin typeface="Arial" panose="020B0604020202020204" pitchFamily="34" charset="0"/>
              <a:cs typeface="Arial" panose="020B0604020202020204" pitchFamily="34" charset="0"/>
            </a:rPr>
            <a:t>Apgrozījums 2022. gadā</a:t>
          </a:r>
        </a:p>
      </cdr:txBody>
    </cdr:sp>
  </cdr:relSizeAnchor>
  <cdr:relSizeAnchor xmlns:cdr="http://schemas.openxmlformats.org/drawingml/2006/chartDrawing">
    <cdr:from>
      <cdr:x>0</cdr:x>
      <cdr:y>0</cdr:y>
    </cdr:from>
    <cdr:to>
      <cdr:x>1</cdr:x>
      <cdr:y>0.11258</cdr:y>
    </cdr:to>
    <cdr:sp macro="" textlink="">
      <cdr:nvSpPr>
        <cdr:cNvPr id="7" name="Text Box 1">
          <a:extLst xmlns:a="http://schemas.openxmlformats.org/drawingml/2006/main">
            <a:ext uri="{FF2B5EF4-FFF2-40B4-BE49-F238E27FC236}">
              <a16:creationId xmlns:a16="http://schemas.microsoft.com/office/drawing/2014/main" id="{7427FAF0-CF66-441D-A647-A4BCA7AE5E85}"/>
            </a:ext>
          </a:extLst>
        </cdr:cNvPr>
        <cdr:cNvSpPr txBox="1">
          <a:spLocks xmlns:a="http://schemas.openxmlformats.org/drawingml/2006/main" noChangeArrowheads="1"/>
        </cdr:cNvSpPr>
      </cdr:nvSpPr>
      <cdr:spPr bwMode="auto">
        <a:xfrm xmlns:a="http://schemas.openxmlformats.org/drawingml/2006/main">
          <a:off x="-181928" y="-769292"/>
          <a:ext cx="7624203" cy="629159"/>
        </a:xfrm>
        <a:prstGeom xmlns:a="http://schemas.openxmlformats.org/drawingml/2006/main" prst="rect">
          <a:avLst/>
        </a:prstGeom>
        <a:noFill xmlns:a="http://schemas.openxmlformats.org/drawingml/2006/main"/>
        <a:ln xmlns:a="http://schemas.openxmlformats.org/drawingml/2006/main">
          <a:noFill/>
        </a:ln>
        <a:extLst xmlns:a="http://schemas.openxmlformats.org/drawingml/2006/main">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cdr:spPr>
      <cdr:txBody>
        <a:bodyPr xmlns:a="http://schemas.openxmlformats.org/drawingml/2006/main" wrap="square" lIns="27432" tIns="22860" rIns="0" bIns="0" anchor="t" upright="1"/>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rtl="0">
            <a:defRPr sz="1000"/>
          </a:pPr>
          <a:r>
            <a:rPr lang="lv-LV" sz="1100" i="1" dirty="0">
              <a:solidFill>
                <a:srgbClr val="000000"/>
              </a:solidFill>
              <a:latin typeface="Arial"/>
              <a:cs typeface="Arial"/>
            </a:rPr>
            <a:t>K2. "Šajā sarakstā ir redzamas dažādas ar eksporta veicināšanu saistītas aktivitātes, kuras LIAA atbalsta, izsniedzot </a:t>
          </a:r>
          <a:r>
            <a:rPr lang="lv-LV" sz="1100" i="1" dirty="0" err="1">
              <a:solidFill>
                <a:srgbClr val="000000"/>
              </a:solidFill>
              <a:latin typeface="Arial"/>
              <a:cs typeface="Arial"/>
            </a:rPr>
            <a:t>grantu</a:t>
          </a:r>
          <a:r>
            <a:rPr lang="lv-LV" sz="1100" i="1" dirty="0">
              <a:solidFill>
                <a:srgbClr val="000000"/>
              </a:solidFill>
              <a:latin typeface="Arial"/>
              <a:cs typeface="Arial"/>
            </a:rPr>
            <a:t> finansējumu. Lūdzu, par katru no tām atzīmējiet, cik Jūsu uzņēmumam nozīmīga šķiet katra no šīm darbībām."</a:t>
          </a:r>
        </a:p>
      </cdr:txBody>
    </cdr:sp>
  </cdr:relSizeAnchor>
  <cdr:relSizeAnchor xmlns:cdr="http://schemas.openxmlformats.org/drawingml/2006/chartDrawing">
    <cdr:from>
      <cdr:x>0</cdr:x>
      <cdr:y>0.4103</cdr:y>
    </cdr:from>
    <cdr:to>
      <cdr:x>0.11931</cdr:x>
      <cdr:y>0.54226</cdr:y>
    </cdr:to>
    <cdr:sp macro="" textlink="">
      <cdr:nvSpPr>
        <cdr:cNvPr id="8" name="TextBox 1">
          <a:extLst xmlns:a="http://schemas.openxmlformats.org/drawingml/2006/main">
            <a:ext uri="{FF2B5EF4-FFF2-40B4-BE49-F238E27FC236}">
              <a16:creationId xmlns:a16="http://schemas.microsoft.com/office/drawing/2014/main" id="{3B7E1CB0-8639-4146-902E-ADFE8C6AD036}"/>
            </a:ext>
          </a:extLst>
        </cdr:cNvPr>
        <cdr:cNvSpPr txBox="1"/>
      </cdr:nvSpPr>
      <cdr:spPr>
        <a:xfrm xmlns:a="http://schemas.openxmlformats.org/drawingml/2006/main" rot="16200000">
          <a:off x="-95827" y="2206824"/>
          <a:ext cx="737442" cy="909643"/>
        </a:xfrm>
        <a:prstGeom xmlns:a="http://schemas.openxmlformats.org/drawingml/2006/main" prst="rect">
          <a:avLst/>
        </a:prstGeom>
      </cdr:spPr>
      <cdr:txBody>
        <a:bodyPr xmlns:a="http://schemas.openxmlformats.org/drawingml/2006/main" wrap="square" tIns="0"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900" dirty="0">
              <a:latin typeface="Arial" panose="020B0604020202020204" pitchFamily="34" charset="0"/>
              <a:cs typeface="Arial" panose="020B0604020202020204" pitchFamily="34" charset="0"/>
            </a:rPr>
            <a:t>Darbinieku skaits</a:t>
          </a:r>
        </a:p>
      </cdr:txBody>
    </cdr:sp>
  </cdr:relSizeAnchor>
</c:userShapes>
</file>

<file path=ppt/drawings/drawing19.xml><?xml version="1.0" encoding="utf-8"?>
<c:userShapes xmlns:c="http://schemas.openxmlformats.org/drawingml/2006/chart">
  <cdr:relSizeAnchor xmlns:cdr="http://schemas.openxmlformats.org/drawingml/2006/chartDrawing">
    <cdr:from>
      <cdr:x>0.10559</cdr:x>
      <cdr:y>0.06002</cdr:y>
    </cdr:from>
    <cdr:to>
      <cdr:x>0.76393</cdr:x>
      <cdr:y>0.09686</cdr:y>
    </cdr:to>
    <cdr:sp macro="" textlink="">
      <cdr:nvSpPr>
        <cdr:cNvPr id="2" name="Text Box 1">
          <a:extLst xmlns:a="http://schemas.openxmlformats.org/drawingml/2006/main">
            <a:ext uri="{FF2B5EF4-FFF2-40B4-BE49-F238E27FC236}">
              <a16:creationId xmlns:a16="http://schemas.microsoft.com/office/drawing/2014/main" id="{C0FB0AF2-77A1-43D0-B4A1-1E8583680E61}"/>
            </a:ext>
          </a:extLst>
        </cdr:cNvPr>
        <cdr:cNvSpPr txBox="1">
          <a:spLocks xmlns:a="http://schemas.openxmlformats.org/drawingml/2006/main" noChangeArrowheads="1"/>
        </cdr:cNvSpPr>
      </cdr:nvSpPr>
      <cdr:spPr bwMode="auto">
        <a:xfrm xmlns:a="http://schemas.openxmlformats.org/drawingml/2006/main">
          <a:off x="128426" y="306245"/>
          <a:ext cx="800756" cy="187977"/>
        </a:xfrm>
        <a:prstGeom xmlns:a="http://schemas.openxmlformats.org/drawingml/2006/main" prst="rect">
          <a:avLst/>
        </a:prstGeom>
        <a:noFill xmlns:a="http://schemas.openxmlformats.org/drawingml/2006/main"/>
        <a:ln xmlns:a="http://schemas.openxmlformats.org/drawingml/2006/main" w="6350">
          <a:solidFill>
            <a:srgbClr xmlns:mc="http://schemas.openxmlformats.org/markup-compatibility/2006" xmlns:a14="http://schemas.microsoft.com/office/drawing/2010/main" val="969696" mc:Ignorable="a14" a14:legacySpreadsheetColorIndex="55"/>
          </a:solidFill>
          <a:miter lim="800000"/>
          <a:headEnd/>
          <a:tailEnd/>
        </a:ln>
        <a:extLst xmlns:a="http://schemas.openxmlformats.org/drawingml/2006/main">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Lst>
      </cdr:spPr>
      <cdr:txBody>
        <a:bodyPr xmlns:a="http://schemas.openxmlformats.org/drawingml/2006/main" wrap="square" lIns="27432" tIns="22860" rIns="27432" bIns="22860" anchor="ctr" upright="1"/>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rtl="0">
            <a:defRPr sz="1000"/>
          </a:pPr>
          <a:r>
            <a:rPr lang="lv-LV" sz="900" b="0" i="0" u="none" strike="noStrike" baseline="0" dirty="0">
              <a:solidFill>
                <a:srgbClr val="000000"/>
              </a:solidFill>
              <a:latin typeface="Arial"/>
              <a:cs typeface="Arial"/>
            </a:rPr>
            <a:t>Indekss*</a:t>
          </a:r>
        </a:p>
      </cdr:txBody>
    </cdr:sp>
  </cdr:relSizeAnchor>
</c:userShapes>
</file>

<file path=ppt/drawings/drawing2.xml><?xml version="1.0" encoding="utf-8"?>
<c:userShapes xmlns:c="http://schemas.openxmlformats.org/drawingml/2006/chart">
  <cdr:relSizeAnchor xmlns:cdr="http://schemas.openxmlformats.org/drawingml/2006/chartDrawing">
    <cdr:from>
      <cdr:x>0</cdr:x>
      <cdr:y>0.92778</cdr:y>
    </cdr:from>
    <cdr:to>
      <cdr:x>0.4877</cdr:x>
      <cdr:y>1</cdr:y>
    </cdr:to>
    <cdr:sp macro="" textlink="">
      <cdr:nvSpPr>
        <cdr:cNvPr id="5" name="TextBox 1">
          <a:extLst xmlns:a="http://schemas.openxmlformats.org/drawingml/2006/main">
            <a:ext uri="{FF2B5EF4-FFF2-40B4-BE49-F238E27FC236}">
              <a16:creationId xmlns:a16="http://schemas.microsoft.com/office/drawing/2014/main" id="{BDE0D89A-6A3D-4258-B6D6-3A0B20F29B10}"/>
            </a:ext>
          </a:extLst>
        </cdr:cNvPr>
        <cdr:cNvSpPr txBox="1"/>
      </cdr:nvSpPr>
      <cdr:spPr>
        <a:xfrm xmlns:a="http://schemas.openxmlformats.org/drawingml/2006/main">
          <a:off x="0" y="2489780"/>
          <a:ext cx="4213933" cy="193796"/>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800" dirty="0">
              <a:latin typeface="Arial" panose="020B0604020202020204" pitchFamily="34" charset="0"/>
              <a:cs typeface="Arial" panose="020B0604020202020204" pitchFamily="34" charset="0"/>
            </a:rPr>
            <a:t>Bāze: visi respondenti, n=729</a:t>
          </a:r>
        </a:p>
      </cdr:txBody>
    </cdr:sp>
  </cdr:relSizeAnchor>
  <cdr:relSizeAnchor xmlns:cdr="http://schemas.openxmlformats.org/drawingml/2006/chartDrawing">
    <cdr:from>
      <cdr:x>0.00761</cdr:x>
      <cdr:y>0.26659</cdr:y>
    </cdr:from>
    <cdr:to>
      <cdr:x>0.02835</cdr:x>
      <cdr:y>0.33631</cdr:y>
    </cdr:to>
    <cdr:sp macro="" textlink="">
      <cdr:nvSpPr>
        <cdr:cNvPr id="8" name="TextBox 1">
          <a:extLst xmlns:a="http://schemas.openxmlformats.org/drawingml/2006/main">
            <a:ext uri="{FF2B5EF4-FFF2-40B4-BE49-F238E27FC236}">
              <a16:creationId xmlns:a16="http://schemas.microsoft.com/office/drawing/2014/main" id="{FA1B1524-F57C-4C4E-8DCE-460184CBA387}"/>
            </a:ext>
          </a:extLst>
        </cdr:cNvPr>
        <cdr:cNvSpPr txBox="1"/>
      </cdr:nvSpPr>
      <cdr:spPr>
        <a:xfrm xmlns:a="http://schemas.openxmlformats.org/drawingml/2006/main">
          <a:off x="65765" y="715402"/>
          <a:ext cx="179162" cy="187117"/>
        </a:xfrm>
        <a:prstGeom xmlns:a="http://schemas.openxmlformats.org/drawingml/2006/main" prst="rect">
          <a:avLst/>
        </a:prstGeom>
        <a:solidFill xmlns:a="http://schemas.openxmlformats.org/drawingml/2006/main">
          <a:schemeClr val="bg1"/>
        </a:solidFill>
        <a:ln xmlns:a="http://schemas.openxmlformats.org/drawingml/2006/main">
          <a:solidFill>
            <a:schemeClr val="accent3">
              <a:lumMod val="75000"/>
            </a:schemeClr>
          </a:solidFill>
        </a:ln>
        <a:effectLst xmlns:a="http://schemas.openxmlformats.org/drawingml/2006/main">
          <a:outerShdw dist="38100" dir="2700000" algn="tl" rotWithShape="0">
            <a:schemeClr val="bg1">
              <a:lumMod val="50000"/>
            </a:schemeClr>
          </a:outerShdw>
        </a:effectLst>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800">
              <a:latin typeface="Arial" panose="020B0604020202020204" pitchFamily="34" charset="0"/>
              <a:cs typeface="Arial" panose="020B0604020202020204" pitchFamily="34" charset="0"/>
            </a:rPr>
            <a:t>%</a:t>
          </a:r>
        </a:p>
      </cdr:txBody>
    </cdr:sp>
  </cdr:relSizeAnchor>
  <cdr:relSizeAnchor xmlns:cdr="http://schemas.openxmlformats.org/drawingml/2006/chartDrawing">
    <cdr:from>
      <cdr:x>0</cdr:x>
      <cdr:y>0.00066</cdr:y>
    </cdr:from>
    <cdr:to>
      <cdr:x>0.99311</cdr:x>
      <cdr:y>0.15112</cdr:y>
    </cdr:to>
    <cdr:sp macro="" textlink="">
      <cdr:nvSpPr>
        <cdr:cNvPr id="6" name="TextBox 1">
          <a:extLst xmlns:a="http://schemas.openxmlformats.org/drawingml/2006/main">
            <a:ext uri="{FF2B5EF4-FFF2-40B4-BE49-F238E27FC236}">
              <a16:creationId xmlns:a16="http://schemas.microsoft.com/office/drawing/2014/main" id="{261B35C3-DC05-4AD8-858A-FDE8FEA2E9CE}"/>
            </a:ext>
          </a:extLst>
        </cdr:cNvPr>
        <cdr:cNvSpPr txBox="1"/>
      </cdr:nvSpPr>
      <cdr:spPr>
        <a:xfrm xmlns:a="http://schemas.openxmlformats.org/drawingml/2006/main">
          <a:off x="0" y="3175"/>
          <a:ext cx="8402046" cy="728368"/>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marL="0" marR="0" lvl="0" indent="0" defTabSz="914400" rtl="0" eaLnBrk="1" fontAlgn="auto" latinLnBrk="0" hangingPunct="1">
            <a:lnSpc>
              <a:spcPct val="100000"/>
            </a:lnSpc>
            <a:spcBef>
              <a:spcPts val="0"/>
            </a:spcBef>
            <a:spcAft>
              <a:spcPts val="0"/>
            </a:spcAft>
            <a:buClrTx/>
            <a:buSzTx/>
            <a:buFontTx/>
            <a:buNone/>
            <a:tabLst/>
            <a:defRPr/>
          </a:pPr>
          <a:r>
            <a:rPr lang="lv-LV" sz="1000" b="0" i="1" baseline="0" dirty="0">
              <a:effectLst/>
              <a:latin typeface="Arial" panose="020B0604020202020204" pitchFamily="34" charset="0"/>
              <a:ea typeface="+mn-ea"/>
              <a:cs typeface="Arial" panose="020B0604020202020204" pitchFamily="34" charset="0"/>
            </a:rPr>
            <a:t>K1.1. "Kāds 2022.gadā bija/ būs Jūsu uzņēmuma kopējais eksporta apjoms eiro?</a:t>
          </a:r>
        </a:p>
        <a:p xmlns:a="http://schemas.openxmlformats.org/drawingml/2006/main">
          <a:pPr marL="0" marR="0" lvl="0" indent="0" defTabSz="914400" rtl="0" eaLnBrk="1" fontAlgn="auto" latinLnBrk="0" hangingPunct="1">
            <a:lnSpc>
              <a:spcPct val="100000"/>
            </a:lnSpc>
            <a:spcBef>
              <a:spcPts val="0"/>
            </a:spcBef>
            <a:spcAft>
              <a:spcPts val="0"/>
            </a:spcAft>
            <a:buClrTx/>
            <a:buSzTx/>
            <a:buFontTx/>
            <a:buNone/>
            <a:tabLst/>
            <a:defRPr/>
          </a:pPr>
          <a:r>
            <a:rPr lang="lv-LV" sz="1000" b="0" i="1" u="none" baseline="0" dirty="0">
              <a:effectLst/>
              <a:latin typeface="Arial" panose="020B0604020202020204" pitchFamily="34" charset="0"/>
              <a:ea typeface="+mn-ea"/>
              <a:cs typeface="Arial" panose="020B0604020202020204" pitchFamily="34" charset="0"/>
            </a:rPr>
            <a:t>K1.2., K1.3. "Varbūt Jūs zināt un varat man pateikt, kaut vai aptuveni, kāds bija Jūsu uzņēmuma kopējais eksporta apjoms eiro 2020 un 2021. gadā?"</a:t>
          </a:r>
        </a:p>
        <a:p xmlns:a="http://schemas.openxmlformats.org/drawingml/2006/main">
          <a:pPr marL="0" marR="0" lvl="0" indent="0" defTabSz="914400" rtl="0" eaLnBrk="1" fontAlgn="auto" latinLnBrk="0" hangingPunct="1">
            <a:lnSpc>
              <a:spcPct val="100000"/>
            </a:lnSpc>
            <a:spcBef>
              <a:spcPts val="0"/>
            </a:spcBef>
            <a:spcAft>
              <a:spcPts val="0"/>
            </a:spcAft>
            <a:buClrTx/>
            <a:buSzTx/>
            <a:buFontTx/>
            <a:buNone/>
            <a:tabLst/>
            <a:defRPr/>
          </a:pPr>
          <a:r>
            <a:rPr lang="lv-LV" sz="1000" b="0" i="0" u="sng" baseline="0" dirty="0">
              <a:effectLst/>
              <a:latin typeface="Arial" panose="020B0604020202020204" pitchFamily="34" charset="0"/>
              <a:ea typeface="+mn-ea"/>
              <a:cs typeface="Arial" panose="020B0604020202020204" pitchFamily="34" charset="0"/>
            </a:rPr>
            <a:t>Atvērtais jautājums, viena atbilde</a:t>
          </a:r>
        </a:p>
        <a:p xmlns:a="http://schemas.openxmlformats.org/drawingml/2006/main">
          <a:pPr marL="0" marR="0" lvl="0" indent="0" defTabSz="914400" rtl="0" eaLnBrk="1" fontAlgn="auto" latinLnBrk="0" hangingPunct="1">
            <a:lnSpc>
              <a:spcPct val="100000"/>
            </a:lnSpc>
            <a:spcBef>
              <a:spcPts val="0"/>
            </a:spcBef>
            <a:spcAft>
              <a:spcPts val="0"/>
            </a:spcAft>
            <a:buClrTx/>
            <a:buSzTx/>
            <a:buFontTx/>
            <a:buNone/>
            <a:tabLst/>
            <a:defRPr/>
          </a:pPr>
          <a:endParaRPr lang="lv-LV" sz="1000" b="0" i="1" u="none" baseline="0" dirty="0">
            <a:effectLst/>
            <a:latin typeface="Arial" panose="020B0604020202020204" pitchFamily="34" charset="0"/>
            <a:ea typeface="+mn-ea"/>
            <a:cs typeface="Arial" panose="020B0604020202020204" pitchFamily="34" charset="0"/>
          </a:endParaRPr>
        </a:p>
      </cdr:txBody>
    </cdr:sp>
  </cdr:relSizeAnchor>
</c:userShapes>
</file>

<file path=ppt/drawings/drawing20.xml><?xml version="1.0" encoding="utf-8"?>
<c:userShapes xmlns:c="http://schemas.openxmlformats.org/drawingml/2006/chart">
  <cdr:relSizeAnchor xmlns:cdr="http://schemas.openxmlformats.org/drawingml/2006/chartDrawing">
    <cdr:from>
      <cdr:x>0</cdr:x>
      <cdr:y>0.92999</cdr:y>
    </cdr:from>
    <cdr:to>
      <cdr:x>0.65502</cdr:x>
      <cdr:y>1</cdr:y>
    </cdr:to>
    <cdr:sp macro="" textlink="">
      <cdr:nvSpPr>
        <cdr:cNvPr id="6" name="TextBox 1">
          <a:extLst xmlns:a="http://schemas.openxmlformats.org/drawingml/2006/main">
            <a:ext uri="{FF2B5EF4-FFF2-40B4-BE49-F238E27FC236}">
              <a16:creationId xmlns:a16="http://schemas.microsoft.com/office/drawing/2014/main" id="{139AF05E-6B41-4B64-9EB0-F451380F08F5}"/>
            </a:ext>
          </a:extLst>
        </cdr:cNvPr>
        <cdr:cNvSpPr txBox="1"/>
      </cdr:nvSpPr>
      <cdr:spPr>
        <a:xfrm xmlns:a="http://schemas.openxmlformats.org/drawingml/2006/main">
          <a:off x="0" y="4783388"/>
          <a:ext cx="4994005" cy="360112"/>
        </a:xfrm>
        <a:prstGeom xmlns:a="http://schemas.openxmlformats.org/drawingml/2006/main" prst="rect">
          <a:avLst/>
        </a:prstGeom>
      </cdr:spPr>
      <cdr:txBody>
        <a:bodyPr xmlns:a="http://schemas.openxmlformats.org/drawingml/2006/main" wrap="square" rtlCol="0" anchor="b" anchorCtr="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800" dirty="0">
              <a:latin typeface="Arial" panose="020B0604020202020204" pitchFamily="34" charset="0"/>
              <a:cs typeface="Arial" panose="020B0604020202020204" pitchFamily="34" charset="0"/>
            </a:rPr>
            <a:t>Bāze: visi respondenti, respondentu skaitu grupās skatīt aptaujāto uzņēmumu profilā 4. </a:t>
          </a:r>
          <a:r>
            <a:rPr lang="lv-LV" sz="800" dirty="0" err="1">
              <a:latin typeface="Arial" panose="020B0604020202020204" pitchFamily="34" charset="0"/>
              <a:cs typeface="Arial" panose="020B0604020202020204" pitchFamily="34" charset="0"/>
            </a:rPr>
            <a:t>lpp</a:t>
          </a:r>
          <a:endParaRPr lang="lv-LV" sz="800" baseline="0" dirty="0">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cdr:x>
      <cdr:y>0.65024</cdr:y>
    </cdr:from>
    <cdr:to>
      <cdr:x>0.11931</cdr:x>
      <cdr:y>0.80244</cdr:y>
    </cdr:to>
    <cdr:sp macro="" textlink="">
      <cdr:nvSpPr>
        <cdr:cNvPr id="4" name="TextBox 1">
          <a:extLst xmlns:a="http://schemas.openxmlformats.org/drawingml/2006/main">
            <a:ext uri="{FF2B5EF4-FFF2-40B4-BE49-F238E27FC236}">
              <a16:creationId xmlns:a16="http://schemas.microsoft.com/office/drawing/2014/main" id="{90CE3DE8-BF46-4BFA-A45D-2978D194E563}"/>
            </a:ext>
          </a:extLst>
        </cdr:cNvPr>
        <cdr:cNvSpPr txBox="1"/>
      </cdr:nvSpPr>
      <cdr:spPr>
        <a:xfrm xmlns:a="http://schemas.openxmlformats.org/drawingml/2006/main" rot="16200000">
          <a:off x="-161665" y="3610478"/>
          <a:ext cx="851864" cy="909644"/>
        </a:xfrm>
        <a:prstGeom xmlns:a="http://schemas.openxmlformats.org/drawingml/2006/main" prst="rect">
          <a:avLst/>
        </a:prstGeom>
      </cdr:spPr>
      <cdr:txBody>
        <a:bodyPr xmlns:a="http://schemas.openxmlformats.org/drawingml/2006/main" wrap="square" tIns="0"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900" dirty="0">
              <a:latin typeface="Arial" panose="020B0604020202020204" pitchFamily="34" charset="0"/>
              <a:cs typeface="Arial" panose="020B0604020202020204" pitchFamily="34" charset="0"/>
            </a:rPr>
            <a:t>Apgrozījums 2022. gadā</a:t>
          </a:r>
        </a:p>
      </cdr:txBody>
    </cdr:sp>
  </cdr:relSizeAnchor>
  <cdr:relSizeAnchor xmlns:cdr="http://schemas.openxmlformats.org/drawingml/2006/chartDrawing">
    <cdr:from>
      <cdr:x>0</cdr:x>
      <cdr:y>0</cdr:y>
    </cdr:from>
    <cdr:to>
      <cdr:x>1</cdr:x>
      <cdr:y>0.07216</cdr:y>
    </cdr:to>
    <cdr:sp macro="" textlink="">
      <cdr:nvSpPr>
        <cdr:cNvPr id="7" name="Text Box 1">
          <a:extLst xmlns:a="http://schemas.openxmlformats.org/drawingml/2006/main">
            <a:ext uri="{FF2B5EF4-FFF2-40B4-BE49-F238E27FC236}">
              <a16:creationId xmlns:a16="http://schemas.microsoft.com/office/drawing/2014/main" id="{7427FAF0-CF66-441D-A647-A4BCA7AE5E85}"/>
            </a:ext>
          </a:extLst>
        </cdr:cNvPr>
        <cdr:cNvSpPr txBox="1">
          <a:spLocks xmlns:a="http://schemas.openxmlformats.org/drawingml/2006/main" noChangeArrowheads="1"/>
        </cdr:cNvSpPr>
      </cdr:nvSpPr>
      <cdr:spPr bwMode="auto">
        <a:xfrm xmlns:a="http://schemas.openxmlformats.org/drawingml/2006/main">
          <a:off x="0" y="0"/>
          <a:ext cx="7624203" cy="403901"/>
        </a:xfrm>
        <a:prstGeom xmlns:a="http://schemas.openxmlformats.org/drawingml/2006/main" prst="rect">
          <a:avLst/>
        </a:prstGeom>
        <a:noFill xmlns:a="http://schemas.openxmlformats.org/drawingml/2006/main"/>
        <a:ln xmlns:a="http://schemas.openxmlformats.org/drawingml/2006/main">
          <a:noFill/>
        </a:ln>
        <a:extLst xmlns:a="http://schemas.openxmlformats.org/drawingml/2006/main">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cdr:spPr>
      <cdr:txBody>
        <a:bodyPr xmlns:a="http://schemas.openxmlformats.org/drawingml/2006/main" wrap="square" lIns="27432" tIns="22860" rIns="0" bIns="0" anchor="t" upright="1"/>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rtl="0">
            <a:defRPr sz="1000"/>
          </a:pPr>
          <a:r>
            <a:rPr lang="lv-LV" sz="1100" i="1" dirty="0">
              <a:solidFill>
                <a:srgbClr val="000000"/>
              </a:solidFill>
              <a:latin typeface="Arial"/>
              <a:cs typeface="Arial"/>
            </a:rPr>
            <a:t>K2. "Šajā sarakstā ir redzamas dažādas ar eksporta veicināšanu saistītas aktivitātes, kuras LIAA atbalsta, izsniedzot </a:t>
          </a:r>
          <a:r>
            <a:rPr lang="lv-LV" sz="1100" i="1" dirty="0" err="1">
              <a:solidFill>
                <a:srgbClr val="000000"/>
              </a:solidFill>
              <a:latin typeface="Arial"/>
              <a:cs typeface="Arial"/>
            </a:rPr>
            <a:t>grantu</a:t>
          </a:r>
          <a:r>
            <a:rPr lang="lv-LV" sz="1100" i="1" dirty="0">
              <a:solidFill>
                <a:srgbClr val="000000"/>
              </a:solidFill>
              <a:latin typeface="Arial"/>
              <a:cs typeface="Arial"/>
            </a:rPr>
            <a:t> finansējumu. Lūdzu, par katru no tām atzīmējiet, cik Jūsu uzņēmumam nozīmīga šķiet katra no šīm darbībām."</a:t>
          </a:r>
        </a:p>
      </cdr:txBody>
    </cdr:sp>
  </cdr:relSizeAnchor>
  <cdr:relSizeAnchor xmlns:cdr="http://schemas.openxmlformats.org/drawingml/2006/chartDrawing">
    <cdr:from>
      <cdr:x>0</cdr:x>
      <cdr:y>0.40659</cdr:y>
    </cdr:from>
    <cdr:to>
      <cdr:x>0.11931</cdr:x>
      <cdr:y>0.53834</cdr:y>
    </cdr:to>
    <cdr:sp macro="" textlink="">
      <cdr:nvSpPr>
        <cdr:cNvPr id="8" name="TextBox 1">
          <a:extLst xmlns:a="http://schemas.openxmlformats.org/drawingml/2006/main">
            <a:ext uri="{FF2B5EF4-FFF2-40B4-BE49-F238E27FC236}">
              <a16:creationId xmlns:a16="http://schemas.microsoft.com/office/drawing/2014/main" id="{3B7E1CB0-8639-4146-902E-ADFE8C6AD036}"/>
            </a:ext>
          </a:extLst>
        </cdr:cNvPr>
        <cdr:cNvSpPr txBox="1"/>
      </cdr:nvSpPr>
      <cdr:spPr>
        <a:xfrm xmlns:a="http://schemas.openxmlformats.org/drawingml/2006/main" rot="16200000">
          <a:off x="-104435" y="2189594"/>
          <a:ext cx="737405" cy="909644"/>
        </a:xfrm>
        <a:prstGeom xmlns:a="http://schemas.openxmlformats.org/drawingml/2006/main" prst="rect">
          <a:avLst/>
        </a:prstGeom>
      </cdr:spPr>
      <cdr:txBody>
        <a:bodyPr xmlns:a="http://schemas.openxmlformats.org/drawingml/2006/main" wrap="square" tIns="0"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900" dirty="0">
              <a:latin typeface="Arial" panose="020B0604020202020204" pitchFamily="34" charset="0"/>
              <a:cs typeface="Arial" panose="020B0604020202020204" pitchFamily="34" charset="0"/>
            </a:rPr>
            <a:t>Darbinieku skaits</a:t>
          </a:r>
        </a:p>
      </cdr:txBody>
    </cdr:sp>
  </cdr:relSizeAnchor>
</c:userShapes>
</file>

<file path=ppt/drawings/drawing21.xml><?xml version="1.0" encoding="utf-8"?>
<c:userShapes xmlns:c="http://schemas.openxmlformats.org/drawingml/2006/chart">
  <cdr:relSizeAnchor xmlns:cdr="http://schemas.openxmlformats.org/drawingml/2006/chartDrawing">
    <cdr:from>
      <cdr:x>0.07722</cdr:x>
      <cdr:y>0.06066</cdr:y>
    </cdr:from>
    <cdr:to>
      <cdr:x>0.73556</cdr:x>
      <cdr:y>0.09528</cdr:y>
    </cdr:to>
    <cdr:sp macro="" textlink="">
      <cdr:nvSpPr>
        <cdr:cNvPr id="2" name="Text Box 1">
          <a:extLst xmlns:a="http://schemas.openxmlformats.org/drawingml/2006/main">
            <a:ext uri="{FF2B5EF4-FFF2-40B4-BE49-F238E27FC236}">
              <a16:creationId xmlns:a16="http://schemas.microsoft.com/office/drawing/2014/main" id="{C0FB0AF2-77A1-43D0-B4A1-1E8583680E61}"/>
            </a:ext>
          </a:extLst>
        </cdr:cNvPr>
        <cdr:cNvSpPr txBox="1">
          <a:spLocks xmlns:a="http://schemas.openxmlformats.org/drawingml/2006/main" noChangeArrowheads="1"/>
        </cdr:cNvSpPr>
      </cdr:nvSpPr>
      <cdr:spPr bwMode="auto">
        <a:xfrm xmlns:a="http://schemas.openxmlformats.org/drawingml/2006/main">
          <a:off x="93921" y="310573"/>
          <a:ext cx="800756" cy="177247"/>
        </a:xfrm>
        <a:prstGeom xmlns:a="http://schemas.openxmlformats.org/drawingml/2006/main" prst="rect">
          <a:avLst/>
        </a:prstGeom>
        <a:noFill xmlns:a="http://schemas.openxmlformats.org/drawingml/2006/main"/>
        <a:ln xmlns:a="http://schemas.openxmlformats.org/drawingml/2006/main" w="6350">
          <a:solidFill>
            <a:srgbClr xmlns:mc="http://schemas.openxmlformats.org/markup-compatibility/2006" xmlns:a14="http://schemas.microsoft.com/office/drawing/2010/main" val="969696" mc:Ignorable="a14" a14:legacySpreadsheetColorIndex="55"/>
          </a:solidFill>
          <a:miter lim="800000"/>
          <a:headEnd/>
          <a:tailEnd/>
        </a:ln>
        <a:extLst xmlns:a="http://schemas.openxmlformats.org/drawingml/2006/main">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Lst>
      </cdr:spPr>
      <cdr:txBody>
        <a:bodyPr xmlns:a="http://schemas.openxmlformats.org/drawingml/2006/main" wrap="square" lIns="27432" tIns="22860" rIns="27432" bIns="22860" anchor="ctr" upright="1"/>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rtl="0">
            <a:defRPr sz="1000"/>
          </a:pPr>
          <a:r>
            <a:rPr lang="lv-LV" sz="900" b="0" i="0" u="none" strike="noStrike" baseline="0" dirty="0">
              <a:solidFill>
                <a:srgbClr val="000000"/>
              </a:solidFill>
              <a:latin typeface="Arial"/>
              <a:cs typeface="Arial"/>
            </a:rPr>
            <a:t>Indekss*</a:t>
          </a:r>
        </a:p>
      </cdr:txBody>
    </cdr:sp>
  </cdr:relSizeAnchor>
</c:userShapes>
</file>

<file path=ppt/drawings/drawing22.xml><?xml version="1.0" encoding="utf-8"?>
<c:userShapes xmlns:c="http://schemas.openxmlformats.org/drawingml/2006/chart">
  <cdr:relSizeAnchor xmlns:cdr="http://schemas.openxmlformats.org/drawingml/2006/chartDrawing">
    <cdr:from>
      <cdr:x>0</cdr:x>
      <cdr:y>0.92999</cdr:y>
    </cdr:from>
    <cdr:to>
      <cdr:x>0.65502</cdr:x>
      <cdr:y>1</cdr:y>
    </cdr:to>
    <cdr:sp macro="" textlink="">
      <cdr:nvSpPr>
        <cdr:cNvPr id="6" name="TextBox 1">
          <a:extLst xmlns:a="http://schemas.openxmlformats.org/drawingml/2006/main">
            <a:ext uri="{FF2B5EF4-FFF2-40B4-BE49-F238E27FC236}">
              <a16:creationId xmlns:a16="http://schemas.microsoft.com/office/drawing/2014/main" id="{139AF05E-6B41-4B64-9EB0-F451380F08F5}"/>
            </a:ext>
          </a:extLst>
        </cdr:cNvPr>
        <cdr:cNvSpPr txBox="1"/>
      </cdr:nvSpPr>
      <cdr:spPr>
        <a:xfrm xmlns:a="http://schemas.openxmlformats.org/drawingml/2006/main">
          <a:off x="0" y="4783388"/>
          <a:ext cx="4994005" cy="360112"/>
        </a:xfrm>
        <a:prstGeom xmlns:a="http://schemas.openxmlformats.org/drawingml/2006/main" prst="rect">
          <a:avLst/>
        </a:prstGeom>
      </cdr:spPr>
      <cdr:txBody>
        <a:bodyPr xmlns:a="http://schemas.openxmlformats.org/drawingml/2006/main" wrap="square" rtlCol="0" anchor="b" anchorCtr="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800" dirty="0">
              <a:latin typeface="Arial" panose="020B0604020202020204" pitchFamily="34" charset="0"/>
              <a:cs typeface="Arial" panose="020B0604020202020204" pitchFamily="34" charset="0"/>
            </a:rPr>
            <a:t>Bāze: visi respondenti, respondentu skaitu grupās skatīt aptaujāto uzņēmumu profilā 4. </a:t>
          </a:r>
          <a:r>
            <a:rPr lang="lv-LV" sz="800" dirty="0" err="1">
              <a:latin typeface="Arial" panose="020B0604020202020204" pitchFamily="34" charset="0"/>
              <a:cs typeface="Arial" panose="020B0604020202020204" pitchFamily="34" charset="0"/>
            </a:rPr>
            <a:t>lpp</a:t>
          </a:r>
          <a:endParaRPr lang="lv-LV" sz="800" baseline="0" dirty="0">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cdr:x>
      <cdr:y>0.6427</cdr:y>
    </cdr:from>
    <cdr:to>
      <cdr:x>0.11931</cdr:x>
      <cdr:y>0.80176</cdr:y>
    </cdr:to>
    <cdr:sp macro="" textlink="">
      <cdr:nvSpPr>
        <cdr:cNvPr id="4" name="TextBox 1">
          <a:extLst xmlns:a="http://schemas.openxmlformats.org/drawingml/2006/main">
            <a:ext uri="{FF2B5EF4-FFF2-40B4-BE49-F238E27FC236}">
              <a16:creationId xmlns:a16="http://schemas.microsoft.com/office/drawing/2014/main" id="{093C5D61-DF5A-482E-A297-B42D31F06869}"/>
            </a:ext>
          </a:extLst>
        </cdr:cNvPr>
        <cdr:cNvSpPr txBox="1"/>
      </cdr:nvSpPr>
      <cdr:spPr>
        <a:xfrm xmlns:a="http://schemas.openxmlformats.org/drawingml/2006/main" rot="16200000">
          <a:off x="-170279" y="3413030"/>
          <a:ext cx="851841" cy="909644"/>
        </a:xfrm>
        <a:prstGeom xmlns:a="http://schemas.openxmlformats.org/drawingml/2006/main" prst="rect">
          <a:avLst/>
        </a:prstGeom>
      </cdr:spPr>
      <cdr:txBody>
        <a:bodyPr xmlns:a="http://schemas.openxmlformats.org/drawingml/2006/main" wrap="square" tIns="0"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900" dirty="0">
              <a:latin typeface="Arial" panose="020B0604020202020204" pitchFamily="34" charset="0"/>
              <a:cs typeface="Arial" panose="020B0604020202020204" pitchFamily="34" charset="0"/>
            </a:rPr>
            <a:t>Apgrozījums 2022. gadā</a:t>
          </a:r>
        </a:p>
      </cdr:txBody>
    </cdr:sp>
  </cdr:relSizeAnchor>
  <cdr:relSizeAnchor xmlns:cdr="http://schemas.openxmlformats.org/drawingml/2006/chartDrawing">
    <cdr:from>
      <cdr:x>0</cdr:x>
      <cdr:y>0</cdr:y>
    </cdr:from>
    <cdr:to>
      <cdr:x>1</cdr:x>
      <cdr:y>0.07893</cdr:y>
    </cdr:to>
    <cdr:sp macro="" textlink="">
      <cdr:nvSpPr>
        <cdr:cNvPr id="7" name="Text Box 1">
          <a:extLst xmlns:a="http://schemas.openxmlformats.org/drawingml/2006/main">
            <a:ext uri="{FF2B5EF4-FFF2-40B4-BE49-F238E27FC236}">
              <a16:creationId xmlns:a16="http://schemas.microsoft.com/office/drawing/2014/main" id="{7427FAF0-CF66-441D-A647-A4BCA7AE5E85}"/>
            </a:ext>
          </a:extLst>
        </cdr:cNvPr>
        <cdr:cNvSpPr txBox="1">
          <a:spLocks xmlns:a="http://schemas.openxmlformats.org/drawingml/2006/main" noChangeArrowheads="1"/>
        </cdr:cNvSpPr>
      </cdr:nvSpPr>
      <cdr:spPr bwMode="auto">
        <a:xfrm xmlns:a="http://schemas.openxmlformats.org/drawingml/2006/main">
          <a:off x="0" y="0"/>
          <a:ext cx="7624203" cy="422694"/>
        </a:xfrm>
        <a:prstGeom xmlns:a="http://schemas.openxmlformats.org/drawingml/2006/main" prst="rect">
          <a:avLst/>
        </a:prstGeom>
        <a:noFill xmlns:a="http://schemas.openxmlformats.org/drawingml/2006/main"/>
        <a:ln xmlns:a="http://schemas.openxmlformats.org/drawingml/2006/main">
          <a:noFill/>
        </a:ln>
        <a:extLst xmlns:a="http://schemas.openxmlformats.org/drawingml/2006/main">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cdr:spPr>
      <cdr:txBody>
        <a:bodyPr xmlns:a="http://schemas.openxmlformats.org/drawingml/2006/main" wrap="square" lIns="27432" tIns="22860" rIns="0" bIns="0" anchor="t" upright="1"/>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rtl="0">
            <a:defRPr sz="1000"/>
          </a:pPr>
          <a:r>
            <a:rPr lang="lv-LV" sz="1100" i="1" dirty="0">
              <a:solidFill>
                <a:srgbClr val="000000"/>
              </a:solidFill>
              <a:latin typeface="Arial"/>
              <a:cs typeface="Arial"/>
            </a:rPr>
            <a:t>K2. "Šajā sarakstā ir redzamas dažādas ar eksporta veicināšanu saistītas aktivitātes, kuras LIAA atbalsta, izsniedzot </a:t>
          </a:r>
          <a:r>
            <a:rPr lang="lv-LV" sz="1100" i="1" dirty="0" err="1">
              <a:solidFill>
                <a:srgbClr val="000000"/>
              </a:solidFill>
              <a:latin typeface="Arial"/>
              <a:cs typeface="Arial"/>
            </a:rPr>
            <a:t>grantu</a:t>
          </a:r>
          <a:r>
            <a:rPr lang="lv-LV" sz="1100" i="1" dirty="0">
              <a:solidFill>
                <a:srgbClr val="000000"/>
              </a:solidFill>
              <a:latin typeface="Arial"/>
              <a:cs typeface="Arial"/>
            </a:rPr>
            <a:t> finansējumu. Lūdzu, par katru no tām atzīmējiet, cik Jūsu uzņēmumam nozīmīga šķiet katra no šīm darbībām."</a:t>
          </a:r>
        </a:p>
      </cdr:txBody>
    </cdr:sp>
  </cdr:relSizeAnchor>
  <cdr:relSizeAnchor xmlns:cdr="http://schemas.openxmlformats.org/drawingml/2006/chartDrawing">
    <cdr:from>
      <cdr:x>0.00214</cdr:x>
      <cdr:y>0.40399</cdr:y>
    </cdr:from>
    <cdr:to>
      <cdr:x>0.12145</cdr:x>
      <cdr:y>0.54168</cdr:y>
    </cdr:to>
    <cdr:sp macro="" textlink="">
      <cdr:nvSpPr>
        <cdr:cNvPr id="8" name="TextBox 1">
          <a:extLst xmlns:a="http://schemas.openxmlformats.org/drawingml/2006/main">
            <a:ext uri="{FF2B5EF4-FFF2-40B4-BE49-F238E27FC236}">
              <a16:creationId xmlns:a16="http://schemas.microsoft.com/office/drawing/2014/main" id="{3B7E1CB0-8639-4146-902E-ADFE8C6AD036}"/>
            </a:ext>
          </a:extLst>
        </cdr:cNvPr>
        <cdr:cNvSpPr txBox="1"/>
      </cdr:nvSpPr>
      <cdr:spPr>
        <a:xfrm xmlns:a="http://schemas.openxmlformats.org/drawingml/2006/main" rot="16200000">
          <a:off x="102430" y="2077438"/>
          <a:ext cx="737394" cy="909644"/>
        </a:xfrm>
        <a:prstGeom xmlns:a="http://schemas.openxmlformats.org/drawingml/2006/main" prst="rect">
          <a:avLst/>
        </a:prstGeom>
      </cdr:spPr>
      <cdr:txBody>
        <a:bodyPr xmlns:a="http://schemas.openxmlformats.org/drawingml/2006/main" wrap="square" tIns="0"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900" dirty="0">
              <a:latin typeface="Arial" panose="020B0604020202020204" pitchFamily="34" charset="0"/>
              <a:cs typeface="Arial" panose="020B0604020202020204" pitchFamily="34" charset="0"/>
            </a:rPr>
            <a:t>Darbinieku skaits</a:t>
          </a:r>
        </a:p>
      </cdr:txBody>
    </cdr:sp>
  </cdr:relSizeAnchor>
</c:userShapes>
</file>

<file path=ppt/drawings/drawing23.xml><?xml version="1.0" encoding="utf-8"?>
<c:userShapes xmlns:c="http://schemas.openxmlformats.org/drawingml/2006/chart">
  <cdr:relSizeAnchor xmlns:cdr="http://schemas.openxmlformats.org/drawingml/2006/chartDrawing">
    <cdr:from>
      <cdr:x>0.12686</cdr:x>
      <cdr:y>0.05944</cdr:y>
    </cdr:from>
    <cdr:to>
      <cdr:x>0.7852</cdr:x>
      <cdr:y>0.09868</cdr:y>
    </cdr:to>
    <cdr:sp macro="" textlink="">
      <cdr:nvSpPr>
        <cdr:cNvPr id="2" name="Text Box 1">
          <a:extLst xmlns:a="http://schemas.openxmlformats.org/drawingml/2006/main">
            <a:ext uri="{FF2B5EF4-FFF2-40B4-BE49-F238E27FC236}">
              <a16:creationId xmlns:a16="http://schemas.microsoft.com/office/drawing/2014/main" id="{C0FB0AF2-77A1-43D0-B4A1-1E8583680E61}"/>
            </a:ext>
          </a:extLst>
        </cdr:cNvPr>
        <cdr:cNvSpPr txBox="1">
          <a:spLocks xmlns:a="http://schemas.openxmlformats.org/drawingml/2006/main" noChangeArrowheads="1"/>
        </cdr:cNvSpPr>
      </cdr:nvSpPr>
      <cdr:spPr bwMode="auto">
        <a:xfrm xmlns:a="http://schemas.openxmlformats.org/drawingml/2006/main">
          <a:off x="154306" y="290967"/>
          <a:ext cx="800756" cy="192113"/>
        </a:xfrm>
        <a:prstGeom xmlns:a="http://schemas.openxmlformats.org/drawingml/2006/main" prst="rect">
          <a:avLst/>
        </a:prstGeom>
        <a:noFill xmlns:a="http://schemas.openxmlformats.org/drawingml/2006/main"/>
        <a:ln xmlns:a="http://schemas.openxmlformats.org/drawingml/2006/main" w="6350">
          <a:solidFill>
            <a:srgbClr xmlns:mc="http://schemas.openxmlformats.org/markup-compatibility/2006" xmlns:a14="http://schemas.microsoft.com/office/drawing/2010/main" val="969696" mc:Ignorable="a14" a14:legacySpreadsheetColorIndex="55"/>
          </a:solidFill>
          <a:miter lim="800000"/>
          <a:headEnd/>
          <a:tailEnd/>
        </a:ln>
        <a:extLst xmlns:a="http://schemas.openxmlformats.org/drawingml/2006/main">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Lst>
      </cdr:spPr>
      <cdr:txBody>
        <a:bodyPr xmlns:a="http://schemas.openxmlformats.org/drawingml/2006/main" wrap="square" lIns="27432" tIns="22860" rIns="27432" bIns="22860" anchor="ctr" upright="1"/>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rtl="0">
            <a:defRPr sz="1000"/>
          </a:pPr>
          <a:r>
            <a:rPr lang="lv-LV" sz="900" b="0" i="0" u="none" strike="noStrike" baseline="0" dirty="0">
              <a:solidFill>
                <a:srgbClr val="000000"/>
              </a:solidFill>
              <a:latin typeface="Arial"/>
              <a:cs typeface="Arial"/>
            </a:rPr>
            <a:t>Indekss*</a:t>
          </a:r>
        </a:p>
      </cdr:txBody>
    </cdr:sp>
  </cdr:relSizeAnchor>
</c:userShapes>
</file>

<file path=ppt/drawings/drawing24.xml><?xml version="1.0" encoding="utf-8"?>
<c:userShapes xmlns:c="http://schemas.openxmlformats.org/drawingml/2006/chart">
  <cdr:relSizeAnchor xmlns:cdr="http://schemas.openxmlformats.org/drawingml/2006/chartDrawing">
    <cdr:from>
      <cdr:x>0</cdr:x>
      <cdr:y>0.92999</cdr:y>
    </cdr:from>
    <cdr:to>
      <cdr:x>0.65502</cdr:x>
      <cdr:y>1</cdr:y>
    </cdr:to>
    <cdr:sp macro="" textlink="">
      <cdr:nvSpPr>
        <cdr:cNvPr id="6" name="TextBox 1">
          <a:extLst xmlns:a="http://schemas.openxmlformats.org/drawingml/2006/main">
            <a:ext uri="{FF2B5EF4-FFF2-40B4-BE49-F238E27FC236}">
              <a16:creationId xmlns:a16="http://schemas.microsoft.com/office/drawing/2014/main" id="{139AF05E-6B41-4B64-9EB0-F451380F08F5}"/>
            </a:ext>
          </a:extLst>
        </cdr:cNvPr>
        <cdr:cNvSpPr txBox="1"/>
      </cdr:nvSpPr>
      <cdr:spPr>
        <a:xfrm xmlns:a="http://schemas.openxmlformats.org/drawingml/2006/main">
          <a:off x="0" y="4783388"/>
          <a:ext cx="4994005" cy="360112"/>
        </a:xfrm>
        <a:prstGeom xmlns:a="http://schemas.openxmlformats.org/drawingml/2006/main" prst="rect">
          <a:avLst/>
        </a:prstGeom>
      </cdr:spPr>
      <cdr:txBody>
        <a:bodyPr xmlns:a="http://schemas.openxmlformats.org/drawingml/2006/main" wrap="square" rtlCol="0" anchor="b" anchorCtr="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800" dirty="0">
              <a:latin typeface="Arial" panose="020B0604020202020204" pitchFamily="34" charset="0"/>
              <a:cs typeface="Arial" panose="020B0604020202020204" pitchFamily="34" charset="0"/>
            </a:rPr>
            <a:t>Bāze: visi respondenti, respondentu skaitu grupās skatīt aptaujāto uzņēmumu profilā 4. </a:t>
          </a:r>
          <a:r>
            <a:rPr lang="lv-LV" sz="800" dirty="0" err="1">
              <a:latin typeface="Arial" panose="020B0604020202020204" pitchFamily="34" charset="0"/>
              <a:cs typeface="Arial" panose="020B0604020202020204" pitchFamily="34" charset="0"/>
            </a:rPr>
            <a:t>lpp</a:t>
          </a:r>
          <a:endParaRPr lang="lv-LV" sz="800" baseline="0" dirty="0">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cdr:x>
      <cdr:y>0.65071</cdr:y>
    </cdr:from>
    <cdr:to>
      <cdr:x>0.11931</cdr:x>
      <cdr:y>0.80337</cdr:y>
    </cdr:to>
    <cdr:sp macro="" textlink="">
      <cdr:nvSpPr>
        <cdr:cNvPr id="4" name="TextBox 1">
          <a:extLst xmlns:a="http://schemas.openxmlformats.org/drawingml/2006/main">
            <a:ext uri="{FF2B5EF4-FFF2-40B4-BE49-F238E27FC236}">
              <a16:creationId xmlns:a16="http://schemas.microsoft.com/office/drawing/2014/main" id="{90CE3DE8-BF46-4BFA-A45D-2978D194E563}"/>
            </a:ext>
          </a:extLst>
        </cdr:cNvPr>
        <cdr:cNvSpPr txBox="1"/>
      </cdr:nvSpPr>
      <cdr:spPr>
        <a:xfrm xmlns:a="http://schemas.openxmlformats.org/drawingml/2006/main" rot="16200000">
          <a:off x="-196140" y="3601857"/>
          <a:ext cx="851805" cy="909644"/>
        </a:xfrm>
        <a:prstGeom xmlns:a="http://schemas.openxmlformats.org/drawingml/2006/main" prst="rect">
          <a:avLst/>
        </a:prstGeom>
      </cdr:spPr>
      <cdr:txBody>
        <a:bodyPr xmlns:a="http://schemas.openxmlformats.org/drawingml/2006/main" wrap="square" tIns="0"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900" dirty="0">
              <a:latin typeface="Arial" panose="020B0604020202020204" pitchFamily="34" charset="0"/>
              <a:cs typeface="Arial" panose="020B0604020202020204" pitchFamily="34" charset="0"/>
            </a:rPr>
            <a:t>Apgrozījums 2022. gadā</a:t>
          </a:r>
        </a:p>
      </cdr:txBody>
    </cdr:sp>
  </cdr:relSizeAnchor>
  <cdr:relSizeAnchor xmlns:cdr="http://schemas.openxmlformats.org/drawingml/2006/chartDrawing">
    <cdr:from>
      <cdr:x>0</cdr:x>
      <cdr:y>0</cdr:y>
    </cdr:from>
    <cdr:to>
      <cdr:x>1</cdr:x>
      <cdr:y>0.11276</cdr:y>
    </cdr:to>
    <cdr:sp macro="" textlink="">
      <cdr:nvSpPr>
        <cdr:cNvPr id="7" name="Text Box 1">
          <a:extLst xmlns:a="http://schemas.openxmlformats.org/drawingml/2006/main">
            <a:ext uri="{FF2B5EF4-FFF2-40B4-BE49-F238E27FC236}">
              <a16:creationId xmlns:a16="http://schemas.microsoft.com/office/drawing/2014/main" id="{7427FAF0-CF66-441D-A647-A4BCA7AE5E85}"/>
            </a:ext>
          </a:extLst>
        </cdr:cNvPr>
        <cdr:cNvSpPr txBox="1">
          <a:spLocks xmlns:a="http://schemas.openxmlformats.org/drawingml/2006/main" noChangeArrowheads="1"/>
        </cdr:cNvSpPr>
      </cdr:nvSpPr>
      <cdr:spPr bwMode="auto">
        <a:xfrm xmlns:a="http://schemas.openxmlformats.org/drawingml/2006/main">
          <a:off x="-225060" y="-786544"/>
          <a:ext cx="7624203" cy="629159"/>
        </a:xfrm>
        <a:prstGeom xmlns:a="http://schemas.openxmlformats.org/drawingml/2006/main" prst="rect">
          <a:avLst/>
        </a:prstGeom>
        <a:noFill xmlns:a="http://schemas.openxmlformats.org/drawingml/2006/main"/>
        <a:ln xmlns:a="http://schemas.openxmlformats.org/drawingml/2006/main">
          <a:noFill/>
        </a:ln>
        <a:extLst xmlns:a="http://schemas.openxmlformats.org/drawingml/2006/main">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cdr:spPr>
      <cdr:txBody>
        <a:bodyPr xmlns:a="http://schemas.openxmlformats.org/drawingml/2006/main" wrap="square" lIns="27432" tIns="22860" rIns="0" bIns="0" anchor="t" upright="1"/>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rtl="0">
            <a:defRPr sz="1000"/>
          </a:pPr>
          <a:r>
            <a:rPr lang="lv-LV" sz="1100" i="1" dirty="0">
              <a:solidFill>
                <a:srgbClr val="000000"/>
              </a:solidFill>
              <a:latin typeface="Arial"/>
              <a:cs typeface="Arial"/>
            </a:rPr>
            <a:t>K2. "Šajā sarakstā ir redzamas dažādas ar eksporta veicināšanu saistītas aktivitātes, kuras LIAA atbalsta, izsniedzot </a:t>
          </a:r>
          <a:r>
            <a:rPr lang="lv-LV" sz="1100" i="1" dirty="0" err="1">
              <a:solidFill>
                <a:srgbClr val="000000"/>
              </a:solidFill>
              <a:latin typeface="Arial"/>
              <a:cs typeface="Arial"/>
            </a:rPr>
            <a:t>grantu</a:t>
          </a:r>
          <a:r>
            <a:rPr lang="lv-LV" sz="1100" i="1" dirty="0">
              <a:solidFill>
                <a:srgbClr val="000000"/>
              </a:solidFill>
              <a:latin typeface="Arial"/>
              <a:cs typeface="Arial"/>
            </a:rPr>
            <a:t> finansējumu. Lūdzu, par katru no tām atzīmējiet, cik Jūsu uzņēmumam nozīmīga šķiet katra no šīm darbībām."</a:t>
          </a:r>
        </a:p>
      </cdr:txBody>
    </cdr:sp>
  </cdr:relSizeAnchor>
  <cdr:relSizeAnchor xmlns:cdr="http://schemas.openxmlformats.org/drawingml/2006/chartDrawing">
    <cdr:from>
      <cdr:x>0</cdr:x>
      <cdr:y>0.40785</cdr:y>
    </cdr:from>
    <cdr:to>
      <cdr:x>0.11931</cdr:x>
      <cdr:y>0.54001</cdr:y>
    </cdr:to>
    <cdr:sp macro="" textlink="">
      <cdr:nvSpPr>
        <cdr:cNvPr id="8" name="TextBox 1">
          <a:extLst xmlns:a="http://schemas.openxmlformats.org/drawingml/2006/main">
            <a:ext uri="{FF2B5EF4-FFF2-40B4-BE49-F238E27FC236}">
              <a16:creationId xmlns:a16="http://schemas.microsoft.com/office/drawing/2014/main" id="{3B7E1CB0-8639-4146-902E-ADFE8C6AD036}"/>
            </a:ext>
          </a:extLst>
        </cdr:cNvPr>
        <cdr:cNvSpPr txBox="1"/>
      </cdr:nvSpPr>
      <cdr:spPr>
        <a:xfrm xmlns:a="http://schemas.openxmlformats.org/drawingml/2006/main" rot="16200000">
          <a:off x="-138948" y="2189565"/>
          <a:ext cx="737420" cy="909643"/>
        </a:xfrm>
        <a:prstGeom xmlns:a="http://schemas.openxmlformats.org/drawingml/2006/main" prst="rect">
          <a:avLst/>
        </a:prstGeom>
      </cdr:spPr>
      <cdr:txBody>
        <a:bodyPr xmlns:a="http://schemas.openxmlformats.org/drawingml/2006/main" wrap="square" tIns="0"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900" dirty="0">
              <a:latin typeface="Arial" panose="020B0604020202020204" pitchFamily="34" charset="0"/>
              <a:cs typeface="Arial" panose="020B0604020202020204" pitchFamily="34" charset="0"/>
            </a:rPr>
            <a:t>Darbinieku skaits</a:t>
          </a:r>
        </a:p>
      </cdr:txBody>
    </cdr:sp>
  </cdr:relSizeAnchor>
</c:userShapes>
</file>

<file path=ppt/drawings/drawing25.xml><?xml version="1.0" encoding="utf-8"?>
<c:userShapes xmlns:c="http://schemas.openxmlformats.org/drawingml/2006/chart">
  <cdr:relSizeAnchor xmlns:cdr="http://schemas.openxmlformats.org/drawingml/2006/chartDrawing">
    <cdr:from>
      <cdr:x>0.09849</cdr:x>
      <cdr:y>0.05439</cdr:y>
    </cdr:from>
    <cdr:to>
      <cdr:x>0.75683</cdr:x>
      <cdr:y>0.08693</cdr:y>
    </cdr:to>
    <cdr:sp macro="" textlink="">
      <cdr:nvSpPr>
        <cdr:cNvPr id="2" name="Text Box 1">
          <a:extLst xmlns:a="http://schemas.openxmlformats.org/drawingml/2006/main">
            <a:ext uri="{FF2B5EF4-FFF2-40B4-BE49-F238E27FC236}">
              <a16:creationId xmlns:a16="http://schemas.microsoft.com/office/drawing/2014/main" id="{C0FB0AF2-77A1-43D0-B4A1-1E8583680E61}"/>
            </a:ext>
          </a:extLst>
        </cdr:cNvPr>
        <cdr:cNvSpPr txBox="1">
          <a:spLocks xmlns:a="http://schemas.openxmlformats.org/drawingml/2006/main" noChangeArrowheads="1"/>
        </cdr:cNvSpPr>
      </cdr:nvSpPr>
      <cdr:spPr bwMode="auto">
        <a:xfrm xmlns:a="http://schemas.openxmlformats.org/drawingml/2006/main">
          <a:off x="119800" y="278922"/>
          <a:ext cx="800756" cy="166878"/>
        </a:xfrm>
        <a:prstGeom xmlns:a="http://schemas.openxmlformats.org/drawingml/2006/main" prst="rect">
          <a:avLst/>
        </a:prstGeom>
        <a:noFill xmlns:a="http://schemas.openxmlformats.org/drawingml/2006/main"/>
        <a:ln xmlns:a="http://schemas.openxmlformats.org/drawingml/2006/main" w="6350">
          <a:solidFill>
            <a:srgbClr xmlns:mc="http://schemas.openxmlformats.org/markup-compatibility/2006" xmlns:a14="http://schemas.microsoft.com/office/drawing/2010/main" val="969696" mc:Ignorable="a14" a14:legacySpreadsheetColorIndex="55"/>
          </a:solidFill>
          <a:miter lim="800000"/>
          <a:headEnd/>
          <a:tailEnd/>
        </a:ln>
        <a:extLst xmlns:a="http://schemas.openxmlformats.org/drawingml/2006/main">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Lst>
      </cdr:spPr>
      <cdr:txBody>
        <a:bodyPr xmlns:a="http://schemas.openxmlformats.org/drawingml/2006/main" wrap="square" lIns="27432" tIns="22860" rIns="27432" bIns="22860" anchor="ctr" upright="1"/>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rtl="0">
            <a:defRPr sz="1000"/>
          </a:pPr>
          <a:r>
            <a:rPr lang="lv-LV" sz="900" b="0" i="0" u="none" strike="noStrike" baseline="0" dirty="0">
              <a:solidFill>
                <a:srgbClr val="000000"/>
              </a:solidFill>
              <a:latin typeface="Arial"/>
              <a:cs typeface="Arial"/>
            </a:rPr>
            <a:t>Indekss*</a:t>
          </a:r>
        </a:p>
      </cdr:txBody>
    </cdr:sp>
  </cdr:relSizeAnchor>
</c:userShapes>
</file>

<file path=ppt/drawings/drawing26.xml><?xml version="1.0" encoding="utf-8"?>
<c:userShapes xmlns:c="http://schemas.openxmlformats.org/drawingml/2006/chart">
  <cdr:relSizeAnchor xmlns:cdr="http://schemas.openxmlformats.org/drawingml/2006/chartDrawing">
    <cdr:from>
      <cdr:x>0</cdr:x>
      <cdr:y>0.92999</cdr:y>
    </cdr:from>
    <cdr:to>
      <cdr:x>0.65502</cdr:x>
      <cdr:y>1</cdr:y>
    </cdr:to>
    <cdr:sp macro="" textlink="">
      <cdr:nvSpPr>
        <cdr:cNvPr id="6" name="TextBox 1">
          <a:extLst xmlns:a="http://schemas.openxmlformats.org/drawingml/2006/main">
            <a:ext uri="{FF2B5EF4-FFF2-40B4-BE49-F238E27FC236}">
              <a16:creationId xmlns:a16="http://schemas.microsoft.com/office/drawing/2014/main" id="{139AF05E-6B41-4B64-9EB0-F451380F08F5}"/>
            </a:ext>
          </a:extLst>
        </cdr:cNvPr>
        <cdr:cNvSpPr txBox="1"/>
      </cdr:nvSpPr>
      <cdr:spPr>
        <a:xfrm xmlns:a="http://schemas.openxmlformats.org/drawingml/2006/main">
          <a:off x="0" y="4783388"/>
          <a:ext cx="4994005" cy="360112"/>
        </a:xfrm>
        <a:prstGeom xmlns:a="http://schemas.openxmlformats.org/drawingml/2006/main" prst="rect">
          <a:avLst/>
        </a:prstGeom>
      </cdr:spPr>
      <cdr:txBody>
        <a:bodyPr xmlns:a="http://schemas.openxmlformats.org/drawingml/2006/main" wrap="square" rtlCol="0" anchor="b" anchorCtr="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800" dirty="0">
              <a:latin typeface="Arial" panose="020B0604020202020204" pitchFamily="34" charset="0"/>
              <a:cs typeface="Arial" panose="020B0604020202020204" pitchFamily="34" charset="0"/>
            </a:rPr>
            <a:t>Bāze: visi respondenti, respondentu skaitu grupās skatīt aptaujāto uzņēmumu profilā 4. </a:t>
          </a:r>
          <a:r>
            <a:rPr lang="lv-LV" sz="800" dirty="0" err="1">
              <a:latin typeface="Arial" panose="020B0604020202020204" pitchFamily="34" charset="0"/>
              <a:cs typeface="Arial" panose="020B0604020202020204" pitchFamily="34" charset="0"/>
            </a:rPr>
            <a:t>lpp</a:t>
          </a:r>
          <a:endParaRPr lang="lv-LV" sz="800" baseline="0" dirty="0">
            <a:latin typeface="Arial" panose="020B0604020202020204" pitchFamily="34" charset="0"/>
            <a:cs typeface="Arial" panose="020B0604020202020204" pitchFamily="34" charset="0"/>
          </a:endParaRPr>
        </a:p>
      </cdr:txBody>
    </cdr:sp>
  </cdr:relSizeAnchor>
  <cdr:relSizeAnchor xmlns:cdr="http://schemas.openxmlformats.org/drawingml/2006/chartDrawing">
    <cdr:from>
      <cdr:x>1.31161E-7</cdr:x>
      <cdr:y>0.64862</cdr:y>
    </cdr:from>
    <cdr:to>
      <cdr:x>0.11931</cdr:x>
      <cdr:y>0.80152</cdr:y>
    </cdr:to>
    <cdr:sp macro="" textlink="">
      <cdr:nvSpPr>
        <cdr:cNvPr id="4" name="TextBox 1">
          <a:extLst xmlns:a="http://schemas.openxmlformats.org/drawingml/2006/main">
            <a:ext uri="{FF2B5EF4-FFF2-40B4-BE49-F238E27FC236}">
              <a16:creationId xmlns:a16="http://schemas.microsoft.com/office/drawing/2014/main" id="{90CE3DE8-BF46-4BFA-A45D-2978D194E563}"/>
            </a:ext>
          </a:extLst>
        </cdr:cNvPr>
        <cdr:cNvSpPr txBox="1"/>
      </cdr:nvSpPr>
      <cdr:spPr>
        <a:xfrm xmlns:a="http://schemas.openxmlformats.org/drawingml/2006/main" rot="16200000">
          <a:off x="28910" y="3584612"/>
          <a:ext cx="851825" cy="909644"/>
        </a:xfrm>
        <a:prstGeom xmlns:a="http://schemas.openxmlformats.org/drawingml/2006/main" prst="rect">
          <a:avLst/>
        </a:prstGeom>
      </cdr:spPr>
      <cdr:txBody>
        <a:bodyPr xmlns:a="http://schemas.openxmlformats.org/drawingml/2006/main" wrap="square" tIns="0"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900" dirty="0">
              <a:latin typeface="Arial" panose="020B0604020202020204" pitchFamily="34" charset="0"/>
              <a:cs typeface="Arial" panose="020B0604020202020204" pitchFamily="34" charset="0"/>
            </a:rPr>
            <a:t>Apgrozījums 2022. gadā</a:t>
          </a:r>
        </a:p>
      </cdr:txBody>
    </cdr:sp>
  </cdr:relSizeAnchor>
  <cdr:relSizeAnchor xmlns:cdr="http://schemas.openxmlformats.org/drawingml/2006/chartDrawing">
    <cdr:from>
      <cdr:x>0</cdr:x>
      <cdr:y>0</cdr:y>
    </cdr:from>
    <cdr:to>
      <cdr:x>1</cdr:x>
      <cdr:y>0.11293</cdr:y>
    </cdr:to>
    <cdr:sp macro="" textlink="">
      <cdr:nvSpPr>
        <cdr:cNvPr id="7" name="Text Box 1">
          <a:extLst xmlns:a="http://schemas.openxmlformats.org/drawingml/2006/main">
            <a:ext uri="{FF2B5EF4-FFF2-40B4-BE49-F238E27FC236}">
              <a16:creationId xmlns:a16="http://schemas.microsoft.com/office/drawing/2014/main" id="{7427FAF0-CF66-441D-A647-A4BCA7AE5E85}"/>
            </a:ext>
          </a:extLst>
        </cdr:cNvPr>
        <cdr:cNvSpPr txBox="1">
          <a:spLocks xmlns:a="http://schemas.openxmlformats.org/drawingml/2006/main" noChangeArrowheads="1"/>
        </cdr:cNvSpPr>
      </cdr:nvSpPr>
      <cdr:spPr bwMode="auto">
        <a:xfrm xmlns:a="http://schemas.openxmlformats.org/drawingml/2006/main">
          <a:off x="-181928" y="-795171"/>
          <a:ext cx="7624203" cy="629159"/>
        </a:xfrm>
        <a:prstGeom xmlns:a="http://schemas.openxmlformats.org/drawingml/2006/main" prst="rect">
          <a:avLst/>
        </a:prstGeom>
        <a:noFill xmlns:a="http://schemas.openxmlformats.org/drawingml/2006/main"/>
        <a:ln xmlns:a="http://schemas.openxmlformats.org/drawingml/2006/main">
          <a:noFill/>
        </a:ln>
        <a:extLst xmlns:a="http://schemas.openxmlformats.org/drawingml/2006/main">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cdr:spPr>
      <cdr:txBody>
        <a:bodyPr xmlns:a="http://schemas.openxmlformats.org/drawingml/2006/main" wrap="square" lIns="27432" tIns="22860" rIns="0" bIns="0" anchor="t" upright="1"/>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rtl="0">
            <a:defRPr sz="1000"/>
          </a:pPr>
          <a:r>
            <a:rPr lang="lv-LV" sz="1100" i="1" dirty="0">
              <a:solidFill>
                <a:srgbClr val="000000"/>
              </a:solidFill>
              <a:latin typeface="Arial"/>
              <a:cs typeface="Arial"/>
            </a:rPr>
            <a:t>K2. "Šajā sarakstā ir redzamas dažādas ar eksporta veicināšanu saistītas aktivitātes, kuras LIAA atbalsta, izsniedzot </a:t>
          </a:r>
          <a:r>
            <a:rPr lang="lv-LV" sz="1100" i="1" dirty="0" err="1">
              <a:solidFill>
                <a:srgbClr val="000000"/>
              </a:solidFill>
              <a:latin typeface="Arial"/>
              <a:cs typeface="Arial"/>
            </a:rPr>
            <a:t>grantu</a:t>
          </a:r>
          <a:r>
            <a:rPr lang="lv-LV" sz="1100" i="1" dirty="0">
              <a:solidFill>
                <a:srgbClr val="000000"/>
              </a:solidFill>
              <a:latin typeface="Arial"/>
              <a:cs typeface="Arial"/>
            </a:rPr>
            <a:t> finansējumu. Lūdzu, par katru no tām atzīmējiet, cik Jūsu uzņēmumam nozīmīga šķiet katra no šīm darbībām."</a:t>
          </a:r>
        </a:p>
      </cdr:txBody>
    </cdr:sp>
  </cdr:relSizeAnchor>
  <cdr:relSizeAnchor xmlns:cdr="http://schemas.openxmlformats.org/drawingml/2006/chartDrawing">
    <cdr:from>
      <cdr:x>0.00101</cdr:x>
      <cdr:y>0.40849</cdr:y>
    </cdr:from>
    <cdr:to>
      <cdr:x>0.12032</cdr:x>
      <cdr:y>0.54085</cdr:y>
    </cdr:to>
    <cdr:sp macro="" textlink="">
      <cdr:nvSpPr>
        <cdr:cNvPr id="8" name="TextBox 1">
          <a:extLst xmlns:a="http://schemas.openxmlformats.org/drawingml/2006/main">
            <a:ext uri="{FF2B5EF4-FFF2-40B4-BE49-F238E27FC236}">
              <a16:creationId xmlns:a16="http://schemas.microsoft.com/office/drawing/2014/main" id="{3B7E1CB0-8639-4146-902E-ADFE8C6AD036}"/>
            </a:ext>
          </a:extLst>
        </cdr:cNvPr>
        <cdr:cNvSpPr txBox="1"/>
      </cdr:nvSpPr>
      <cdr:spPr>
        <a:xfrm xmlns:a="http://schemas.openxmlformats.org/drawingml/2006/main" rot="16200000">
          <a:off x="93803" y="2189600"/>
          <a:ext cx="737394" cy="909644"/>
        </a:xfrm>
        <a:prstGeom xmlns:a="http://schemas.openxmlformats.org/drawingml/2006/main" prst="rect">
          <a:avLst/>
        </a:prstGeom>
      </cdr:spPr>
      <cdr:txBody>
        <a:bodyPr xmlns:a="http://schemas.openxmlformats.org/drawingml/2006/main" wrap="square" tIns="0"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900" dirty="0">
              <a:latin typeface="Arial" panose="020B0604020202020204" pitchFamily="34" charset="0"/>
              <a:cs typeface="Arial" panose="020B0604020202020204" pitchFamily="34" charset="0"/>
            </a:rPr>
            <a:t>Darbinieku skaits</a:t>
          </a:r>
        </a:p>
      </cdr:txBody>
    </cdr:sp>
  </cdr:relSizeAnchor>
</c:userShapes>
</file>

<file path=ppt/drawings/drawing27.xml><?xml version="1.0" encoding="utf-8"?>
<c:userShapes xmlns:c="http://schemas.openxmlformats.org/drawingml/2006/chart">
  <cdr:relSizeAnchor xmlns:cdr="http://schemas.openxmlformats.org/drawingml/2006/chartDrawing">
    <cdr:from>
      <cdr:x>0.11268</cdr:x>
      <cdr:y>0.05584</cdr:y>
    </cdr:from>
    <cdr:to>
      <cdr:x>0.77102</cdr:x>
      <cdr:y>0.09307</cdr:y>
    </cdr:to>
    <cdr:sp macro="" textlink="">
      <cdr:nvSpPr>
        <cdr:cNvPr id="2" name="Text Box 1">
          <a:extLst xmlns:a="http://schemas.openxmlformats.org/drawingml/2006/main">
            <a:ext uri="{FF2B5EF4-FFF2-40B4-BE49-F238E27FC236}">
              <a16:creationId xmlns:a16="http://schemas.microsoft.com/office/drawing/2014/main" id="{C0FB0AF2-77A1-43D0-B4A1-1E8583680E61}"/>
            </a:ext>
          </a:extLst>
        </cdr:cNvPr>
        <cdr:cNvSpPr txBox="1">
          <a:spLocks xmlns:a="http://schemas.openxmlformats.org/drawingml/2006/main" noChangeArrowheads="1"/>
        </cdr:cNvSpPr>
      </cdr:nvSpPr>
      <cdr:spPr bwMode="auto">
        <a:xfrm xmlns:a="http://schemas.openxmlformats.org/drawingml/2006/main">
          <a:off x="137053" y="284669"/>
          <a:ext cx="800756" cy="189806"/>
        </a:xfrm>
        <a:prstGeom xmlns:a="http://schemas.openxmlformats.org/drawingml/2006/main" prst="rect">
          <a:avLst/>
        </a:prstGeom>
        <a:noFill xmlns:a="http://schemas.openxmlformats.org/drawingml/2006/main"/>
        <a:ln xmlns:a="http://schemas.openxmlformats.org/drawingml/2006/main" w="6350">
          <a:solidFill>
            <a:srgbClr xmlns:mc="http://schemas.openxmlformats.org/markup-compatibility/2006" xmlns:a14="http://schemas.microsoft.com/office/drawing/2010/main" val="969696" mc:Ignorable="a14" a14:legacySpreadsheetColorIndex="55"/>
          </a:solidFill>
          <a:miter lim="800000"/>
          <a:headEnd/>
          <a:tailEnd/>
        </a:ln>
        <a:extLst xmlns:a="http://schemas.openxmlformats.org/drawingml/2006/main">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Lst>
      </cdr:spPr>
      <cdr:txBody>
        <a:bodyPr xmlns:a="http://schemas.openxmlformats.org/drawingml/2006/main" wrap="square" lIns="27432" tIns="22860" rIns="27432" bIns="22860" anchor="ctr" upright="1"/>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rtl="0">
            <a:defRPr sz="1000"/>
          </a:pPr>
          <a:r>
            <a:rPr lang="lv-LV" sz="900" b="0" i="0" u="none" strike="noStrike" baseline="0" dirty="0">
              <a:solidFill>
                <a:srgbClr val="000000"/>
              </a:solidFill>
              <a:latin typeface="Arial"/>
              <a:cs typeface="Arial"/>
            </a:rPr>
            <a:t>Indekss*</a:t>
          </a:r>
        </a:p>
      </cdr:txBody>
    </cdr:sp>
  </cdr:relSizeAnchor>
</c:userShapes>
</file>

<file path=ppt/drawings/drawing28.xml><?xml version="1.0" encoding="utf-8"?>
<c:userShapes xmlns:c="http://schemas.openxmlformats.org/drawingml/2006/chart">
  <cdr:relSizeAnchor xmlns:cdr="http://schemas.openxmlformats.org/drawingml/2006/chartDrawing">
    <cdr:from>
      <cdr:x>0</cdr:x>
      <cdr:y>0.92999</cdr:y>
    </cdr:from>
    <cdr:to>
      <cdr:x>0.65502</cdr:x>
      <cdr:y>1</cdr:y>
    </cdr:to>
    <cdr:sp macro="" textlink="">
      <cdr:nvSpPr>
        <cdr:cNvPr id="6" name="TextBox 1">
          <a:extLst xmlns:a="http://schemas.openxmlformats.org/drawingml/2006/main">
            <a:ext uri="{FF2B5EF4-FFF2-40B4-BE49-F238E27FC236}">
              <a16:creationId xmlns:a16="http://schemas.microsoft.com/office/drawing/2014/main" id="{139AF05E-6B41-4B64-9EB0-F451380F08F5}"/>
            </a:ext>
          </a:extLst>
        </cdr:cNvPr>
        <cdr:cNvSpPr txBox="1"/>
      </cdr:nvSpPr>
      <cdr:spPr>
        <a:xfrm xmlns:a="http://schemas.openxmlformats.org/drawingml/2006/main">
          <a:off x="0" y="4783388"/>
          <a:ext cx="4994005" cy="360112"/>
        </a:xfrm>
        <a:prstGeom xmlns:a="http://schemas.openxmlformats.org/drawingml/2006/main" prst="rect">
          <a:avLst/>
        </a:prstGeom>
      </cdr:spPr>
      <cdr:txBody>
        <a:bodyPr xmlns:a="http://schemas.openxmlformats.org/drawingml/2006/main" wrap="square" rtlCol="0" anchor="b" anchorCtr="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800" dirty="0">
              <a:latin typeface="Arial" panose="020B0604020202020204" pitchFamily="34" charset="0"/>
              <a:cs typeface="Arial" panose="020B0604020202020204" pitchFamily="34" charset="0"/>
            </a:rPr>
            <a:t>Bāze: visi respondenti, respondentu skaitu grupās skatīt aptaujāto uzņēmumu profilā 4. </a:t>
          </a:r>
          <a:r>
            <a:rPr lang="lv-LV" sz="800" dirty="0" err="1">
              <a:latin typeface="Arial" panose="020B0604020202020204" pitchFamily="34" charset="0"/>
              <a:cs typeface="Arial" panose="020B0604020202020204" pitchFamily="34" charset="0"/>
            </a:rPr>
            <a:t>lpp</a:t>
          </a:r>
          <a:endParaRPr lang="lv-LV" sz="800" baseline="0" dirty="0">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cdr:x>
      <cdr:y>0.64924</cdr:y>
    </cdr:from>
    <cdr:to>
      <cdr:x>0.11931</cdr:x>
      <cdr:y>0.8012</cdr:y>
    </cdr:to>
    <cdr:sp macro="" textlink="">
      <cdr:nvSpPr>
        <cdr:cNvPr id="4" name="TextBox 1">
          <a:extLst xmlns:a="http://schemas.openxmlformats.org/drawingml/2006/main">
            <a:ext uri="{FF2B5EF4-FFF2-40B4-BE49-F238E27FC236}">
              <a16:creationId xmlns:a16="http://schemas.microsoft.com/office/drawing/2014/main" id="{90CE3DE8-BF46-4BFA-A45D-2978D194E563}"/>
            </a:ext>
          </a:extLst>
        </cdr:cNvPr>
        <cdr:cNvSpPr txBox="1"/>
      </cdr:nvSpPr>
      <cdr:spPr>
        <a:xfrm xmlns:a="http://schemas.openxmlformats.org/drawingml/2006/main" rot="16200000">
          <a:off x="-161648" y="3610494"/>
          <a:ext cx="851831" cy="909644"/>
        </a:xfrm>
        <a:prstGeom xmlns:a="http://schemas.openxmlformats.org/drawingml/2006/main" prst="rect">
          <a:avLst/>
        </a:prstGeom>
      </cdr:spPr>
      <cdr:txBody>
        <a:bodyPr xmlns:a="http://schemas.openxmlformats.org/drawingml/2006/main" wrap="square" tIns="0"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900" dirty="0">
              <a:latin typeface="Arial" panose="020B0604020202020204" pitchFamily="34" charset="0"/>
              <a:cs typeface="Arial" panose="020B0604020202020204" pitchFamily="34" charset="0"/>
            </a:rPr>
            <a:t>Apgrozījums 2022. gadā</a:t>
          </a:r>
        </a:p>
      </cdr:txBody>
    </cdr:sp>
  </cdr:relSizeAnchor>
  <cdr:relSizeAnchor xmlns:cdr="http://schemas.openxmlformats.org/drawingml/2006/chartDrawing">
    <cdr:from>
      <cdr:x>0</cdr:x>
      <cdr:y>0</cdr:y>
    </cdr:from>
    <cdr:to>
      <cdr:x>1</cdr:x>
      <cdr:y>0.11224</cdr:y>
    </cdr:to>
    <cdr:sp macro="" textlink="">
      <cdr:nvSpPr>
        <cdr:cNvPr id="7" name="Text Box 1">
          <a:extLst xmlns:a="http://schemas.openxmlformats.org/drawingml/2006/main">
            <a:ext uri="{FF2B5EF4-FFF2-40B4-BE49-F238E27FC236}">
              <a16:creationId xmlns:a16="http://schemas.microsoft.com/office/drawing/2014/main" id="{7427FAF0-CF66-441D-A647-A4BCA7AE5E85}"/>
            </a:ext>
          </a:extLst>
        </cdr:cNvPr>
        <cdr:cNvSpPr txBox="1">
          <a:spLocks xmlns:a="http://schemas.openxmlformats.org/drawingml/2006/main" noChangeArrowheads="1"/>
        </cdr:cNvSpPr>
      </cdr:nvSpPr>
      <cdr:spPr bwMode="auto">
        <a:xfrm xmlns:a="http://schemas.openxmlformats.org/drawingml/2006/main">
          <a:off x="-190555" y="-760665"/>
          <a:ext cx="7624203" cy="629159"/>
        </a:xfrm>
        <a:prstGeom xmlns:a="http://schemas.openxmlformats.org/drawingml/2006/main" prst="rect">
          <a:avLst/>
        </a:prstGeom>
        <a:noFill xmlns:a="http://schemas.openxmlformats.org/drawingml/2006/main"/>
        <a:ln xmlns:a="http://schemas.openxmlformats.org/drawingml/2006/main">
          <a:noFill/>
        </a:ln>
        <a:extLst xmlns:a="http://schemas.openxmlformats.org/drawingml/2006/main">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cdr:spPr>
      <cdr:txBody>
        <a:bodyPr xmlns:a="http://schemas.openxmlformats.org/drawingml/2006/main" wrap="square" lIns="27432" tIns="22860" rIns="0" bIns="0" anchor="t" upright="1"/>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rtl="0">
            <a:defRPr sz="1000"/>
          </a:pPr>
          <a:r>
            <a:rPr lang="lv-LV" sz="1100" i="1" dirty="0">
              <a:solidFill>
                <a:srgbClr val="000000"/>
              </a:solidFill>
              <a:latin typeface="Arial"/>
              <a:cs typeface="Arial"/>
            </a:rPr>
            <a:t>K2. "Šajā sarakstā ir redzamas dažādas ar eksporta veicināšanu saistītas aktivitātes, kuras LIAA atbalsta, izsniedzot </a:t>
          </a:r>
          <a:r>
            <a:rPr lang="lv-LV" sz="1100" i="1" dirty="0" err="1">
              <a:solidFill>
                <a:srgbClr val="000000"/>
              </a:solidFill>
              <a:latin typeface="Arial"/>
              <a:cs typeface="Arial"/>
            </a:rPr>
            <a:t>grantu</a:t>
          </a:r>
          <a:r>
            <a:rPr lang="lv-LV" sz="1100" i="1" dirty="0">
              <a:solidFill>
                <a:srgbClr val="000000"/>
              </a:solidFill>
              <a:latin typeface="Arial"/>
              <a:cs typeface="Arial"/>
            </a:rPr>
            <a:t> finansējumu. Lūdzu, par katru no tām atzīmējiet, cik Jūsu uzņēmumam nozīmīga šķiet katra no šīm darbībām."</a:t>
          </a:r>
        </a:p>
      </cdr:txBody>
    </cdr:sp>
  </cdr:relSizeAnchor>
  <cdr:relSizeAnchor xmlns:cdr="http://schemas.openxmlformats.org/drawingml/2006/chartDrawing">
    <cdr:from>
      <cdr:x>0</cdr:x>
      <cdr:y>0.40597</cdr:y>
    </cdr:from>
    <cdr:to>
      <cdr:x>0.11931</cdr:x>
      <cdr:y>0.53752</cdr:y>
    </cdr:to>
    <cdr:sp macro="" textlink="">
      <cdr:nvSpPr>
        <cdr:cNvPr id="8" name="TextBox 1">
          <a:extLst xmlns:a="http://schemas.openxmlformats.org/drawingml/2006/main">
            <a:ext uri="{FF2B5EF4-FFF2-40B4-BE49-F238E27FC236}">
              <a16:creationId xmlns:a16="http://schemas.microsoft.com/office/drawing/2014/main" id="{3B7E1CB0-8639-4146-902E-ADFE8C6AD036}"/>
            </a:ext>
          </a:extLst>
        </cdr:cNvPr>
        <cdr:cNvSpPr txBox="1"/>
      </cdr:nvSpPr>
      <cdr:spPr>
        <a:xfrm xmlns:a="http://schemas.openxmlformats.org/drawingml/2006/main" rot="16200000">
          <a:off x="-104443" y="2189581"/>
          <a:ext cx="737421" cy="909644"/>
        </a:xfrm>
        <a:prstGeom xmlns:a="http://schemas.openxmlformats.org/drawingml/2006/main" prst="rect">
          <a:avLst/>
        </a:prstGeom>
      </cdr:spPr>
      <cdr:txBody>
        <a:bodyPr xmlns:a="http://schemas.openxmlformats.org/drawingml/2006/main" wrap="square" tIns="0"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900" dirty="0">
              <a:latin typeface="Arial" panose="020B0604020202020204" pitchFamily="34" charset="0"/>
              <a:cs typeface="Arial" panose="020B0604020202020204" pitchFamily="34" charset="0"/>
            </a:rPr>
            <a:t>Darbinieku skaits</a:t>
          </a:r>
        </a:p>
      </cdr:txBody>
    </cdr:sp>
  </cdr:relSizeAnchor>
</c:userShapes>
</file>

<file path=ppt/drawings/drawing29.xml><?xml version="1.0" encoding="utf-8"?>
<c:userShapes xmlns:c="http://schemas.openxmlformats.org/drawingml/2006/chart">
  <cdr:relSizeAnchor xmlns:cdr="http://schemas.openxmlformats.org/drawingml/2006/chartDrawing">
    <cdr:from>
      <cdr:x>0.07722</cdr:x>
      <cdr:y>0.0594</cdr:y>
    </cdr:from>
    <cdr:to>
      <cdr:x>0.73556</cdr:x>
      <cdr:y>0.09194</cdr:y>
    </cdr:to>
    <cdr:sp macro="" textlink="">
      <cdr:nvSpPr>
        <cdr:cNvPr id="2" name="Text Box 1">
          <a:extLst xmlns:a="http://schemas.openxmlformats.org/drawingml/2006/main">
            <a:ext uri="{FF2B5EF4-FFF2-40B4-BE49-F238E27FC236}">
              <a16:creationId xmlns:a16="http://schemas.microsoft.com/office/drawing/2014/main" id="{C0FB0AF2-77A1-43D0-B4A1-1E8583680E61}"/>
            </a:ext>
          </a:extLst>
        </cdr:cNvPr>
        <cdr:cNvSpPr txBox="1">
          <a:spLocks xmlns:a="http://schemas.openxmlformats.org/drawingml/2006/main" noChangeArrowheads="1"/>
        </cdr:cNvSpPr>
      </cdr:nvSpPr>
      <cdr:spPr bwMode="auto">
        <a:xfrm xmlns:a="http://schemas.openxmlformats.org/drawingml/2006/main">
          <a:off x="93921" y="304386"/>
          <a:ext cx="800756" cy="166738"/>
        </a:xfrm>
        <a:prstGeom xmlns:a="http://schemas.openxmlformats.org/drawingml/2006/main" prst="rect">
          <a:avLst/>
        </a:prstGeom>
        <a:noFill xmlns:a="http://schemas.openxmlformats.org/drawingml/2006/main"/>
        <a:ln xmlns:a="http://schemas.openxmlformats.org/drawingml/2006/main" w="6350">
          <a:solidFill>
            <a:srgbClr xmlns:mc="http://schemas.openxmlformats.org/markup-compatibility/2006" xmlns:a14="http://schemas.microsoft.com/office/drawing/2010/main" val="969696" mc:Ignorable="a14" a14:legacySpreadsheetColorIndex="55"/>
          </a:solidFill>
          <a:miter lim="800000"/>
          <a:headEnd/>
          <a:tailEnd/>
        </a:ln>
        <a:extLst xmlns:a="http://schemas.openxmlformats.org/drawingml/2006/main">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Lst>
      </cdr:spPr>
      <cdr:txBody>
        <a:bodyPr xmlns:a="http://schemas.openxmlformats.org/drawingml/2006/main" wrap="square" lIns="27432" tIns="22860" rIns="27432" bIns="22860" anchor="ctr" upright="1"/>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rtl="0">
            <a:defRPr sz="1000"/>
          </a:pPr>
          <a:r>
            <a:rPr lang="lv-LV" sz="900" b="0" i="0" u="none" strike="noStrike" baseline="0" dirty="0">
              <a:solidFill>
                <a:srgbClr val="000000"/>
              </a:solidFill>
              <a:latin typeface="Arial"/>
              <a:cs typeface="Arial"/>
            </a:rPr>
            <a:t>Indekss*</a:t>
          </a:r>
        </a:p>
      </cdr:txBody>
    </cdr:sp>
  </cdr:relSizeAnchor>
</c:userShapes>
</file>

<file path=ppt/drawings/drawing3.xml><?xml version="1.0" encoding="utf-8"?>
<c:userShapes xmlns:c="http://schemas.openxmlformats.org/drawingml/2006/chart">
  <cdr:relSizeAnchor xmlns:cdr="http://schemas.openxmlformats.org/drawingml/2006/chartDrawing">
    <cdr:from>
      <cdr:x>0</cdr:x>
      <cdr:y>0.9569</cdr:y>
    </cdr:from>
    <cdr:to>
      <cdr:x>0.4877</cdr:x>
      <cdr:y>1</cdr:y>
    </cdr:to>
    <cdr:sp macro="" textlink="">
      <cdr:nvSpPr>
        <cdr:cNvPr id="5" name="TextBox 1">
          <a:extLst xmlns:a="http://schemas.openxmlformats.org/drawingml/2006/main">
            <a:ext uri="{FF2B5EF4-FFF2-40B4-BE49-F238E27FC236}">
              <a16:creationId xmlns:a16="http://schemas.microsoft.com/office/drawing/2014/main" id="{BDE0D89A-6A3D-4258-B6D6-3A0B20F29B10}"/>
            </a:ext>
          </a:extLst>
        </cdr:cNvPr>
        <cdr:cNvSpPr txBox="1"/>
      </cdr:nvSpPr>
      <cdr:spPr>
        <a:xfrm xmlns:a="http://schemas.openxmlformats.org/drawingml/2006/main">
          <a:off x="0" y="4229100"/>
          <a:ext cx="4152900" cy="190500"/>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800">
              <a:latin typeface="Arial" panose="020B0604020202020204" pitchFamily="34" charset="0"/>
              <a:cs typeface="Arial" panose="020B0604020202020204" pitchFamily="34" charset="0"/>
            </a:rPr>
            <a:t>Bāze: respondenti, kuri zina sava uzņēmuma ieguldījumus pētniecībā un jaunu produktu un pakalpojumu attīstībā no 2020. līdz 2022. gadam,</a:t>
          </a:r>
          <a:r>
            <a:rPr lang="lv-LV" sz="800" baseline="0">
              <a:latin typeface="Arial" panose="020B0604020202020204" pitchFamily="34" charset="0"/>
              <a:cs typeface="Arial" panose="020B0604020202020204" pitchFamily="34" charset="0"/>
            </a:rPr>
            <a:t> n=202</a:t>
          </a:r>
          <a:endParaRPr lang="lv-LV" sz="800">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0.00285</cdr:x>
      <cdr:y>0.23951</cdr:y>
    </cdr:from>
    <cdr:to>
      <cdr:x>0.02477</cdr:x>
      <cdr:y>0.2792</cdr:y>
    </cdr:to>
    <cdr:sp macro="" textlink="">
      <cdr:nvSpPr>
        <cdr:cNvPr id="8" name="TextBox 1">
          <a:extLst xmlns:a="http://schemas.openxmlformats.org/drawingml/2006/main">
            <a:ext uri="{FF2B5EF4-FFF2-40B4-BE49-F238E27FC236}">
              <a16:creationId xmlns:a16="http://schemas.microsoft.com/office/drawing/2014/main" id="{FA1B1524-F57C-4C4E-8DCE-460184CBA387}"/>
            </a:ext>
          </a:extLst>
        </cdr:cNvPr>
        <cdr:cNvSpPr txBox="1"/>
      </cdr:nvSpPr>
      <cdr:spPr>
        <a:xfrm xmlns:a="http://schemas.openxmlformats.org/drawingml/2006/main">
          <a:off x="24112" y="1159437"/>
          <a:ext cx="185450" cy="192137"/>
        </a:xfrm>
        <a:prstGeom xmlns:a="http://schemas.openxmlformats.org/drawingml/2006/main" prst="rect">
          <a:avLst/>
        </a:prstGeom>
        <a:solidFill xmlns:a="http://schemas.openxmlformats.org/drawingml/2006/main">
          <a:schemeClr val="bg1"/>
        </a:solidFill>
        <a:ln xmlns:a="http://schemas.openxmlformats.org/drawingml/2006/main">
          <a:solidFill>
            <a:schemeClr val="accent3">
              <a:lumMod val="75000"/>
            </a:schemeClr>
          </a:solidFill>
        </a:ln>
        <a:effectLst xmlns:a="http://schemas.openxmlformats.org/drawingml/2006/main">
          <a:outerShdw dist="38100" dir="2700000" algn="tl" rotWithShape="0">
            <a:schemeClr val="bg1">
              <a:lumMod val="50000"/>
            </a:schemeClr>
          </a:outerShdw>
        </a:effectLst>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800">
              <a:latin typeface="Arial" panose="020B0604020202020204" pitchFamily="34" charset="0"/>
              <a:cs typeface="Arial" panose="020B0604020202020204" pitchFamily="34" charset="0"/>
            </a:rPr>
            <a:t>%</a:t>
          </a:r>
        </a:p>
      </cdr:txBody>
    </cdr:sp>
  </cdr:relSizeAnchor>
  <cdr:relSizeAnchor xmlns:cdr="http://schemas.openxmlformats.org/drawingml/2006/chartDrawing">
    <cdr:from>
      <cdr:x>0</cdr:x>
      <cdr:y>0</cdr:y>
    </cdr:from>
    <cdr:to>
      <cdr:x>1</cdr:x>
      <cdr:y>0.15046</cdr:y>
    </cdr:to>
    <cdr:sp macro="" textlink="">
      <cdr:nvSpPr>
        <cdr:cNvPr id="7" name="TextBox 1">
          <a:extLst xmlns:a="http://schemas.openxmlformats.org/drawingml/2006/main">
            <a:ext uri="{FF2B5EF4-FFF2-40B4-BE49-F238E27FC236}">
              <a16:creationId xmlns:a16="http://schemas.microsoft.com/office/drawing/2014/main" id="{C063303C-E30C-4334-9DF6-84E70EB04A41}"/>
            </a:ext>
          </a:extLst>
        </cdr:cNvPr>
        <cdr:cNvSpPr txBox="1"/>
      </cdr:nvSpPr>
      <cdr:spPr>
        <a:xfrm xmlns:a="http://schemas.openxmlformats.org/drawingml/2006/main">
          <a:off x="0" y="0"/>
          <a:ext cx="8402046" cy="728381"/>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marL="0" marR="0" lvl="0" indent="0" defTabSz="914400" rtl="0" eaLnBrk="1" fontAlgn="auto" latinLnBrk="0" hangingPunct="1">
            <a:lnSpc>
              <a:spcPct val="100000"/>
            </a:lnSpc>
            <a:spcBef>
              <a:spcPts val="0"/>
            </a:spcBef>
            <a:spcAft>
              <a:spcPts val="0"/>
            </a:spcAft>
            <a:buClrTx/>
            <a:buSzTx/>
            <a:buFontTx/>
            <a:buNone/>
            <a:tabLst/>
            <a:defRPr/>
          </a:pPr>
          <a:r>
            <a:rPr lang="lv-LV" sz="1200" b="0" i="1" baseline="0">
              <a:effectLst/>
              <a:latin typeface="Arial" panose="020B0604020202020204" pitchFamily="34" charset="0"/>
              <a:ea typeface="+mn-ea"/>
              <a:cs typeface="Arial" panose="020B0604020202020204" pitchFamily="34" charset="0"/>
            </a:rPr>
            <a:t>K7. "Cik liels ieguldījums (EIRO) pētniecībā un jaunu produktu un pakalpojumu attīstībā (t.s. “research and development”) Jūsu uzņēmumam bija šajos gados?"</a:t>
          </a:r>
        </a:p>
        <a:p xmlns:a="http://schemas.openxmlformats.org/drawingml/2006/main">
          <a:pPr marL="0" marR="0" lvl="0" indent="0" defTabSz="914400" rtl="0" eaLnBrk="1" fontAlgn="auto" latinLnBrk="0" hangingPunct="1">
            <a:lnSpc>
              <a:spcPct val="100000"/>
            </a:lnSpc>
            <a:spcBef>
              <a:spcPts val="0"/>
            </a:spcBef>
            <a:spcAft>
              <a:spcPts val="0"/>
            </a:spcAft>
            <a:buClrTx/>
            <a:buSzTx/>
            <a:buFontTx/>
            <a:buNone/>
            <a:tabLst/>
            <a:defRPr/>
          </a:pPr>
          <a:r>
            <a:rPr lang="lv-LV" sz="1200" b="0" i="0" u="sng" baseline="0">
              <a:effectLst/>
              <a:latin typeface="Arial" panose="020B0604020202020204" pitchFamily="34" charset="0"/>
              <a:ea typeface="+mn-ea"/>
              <a:cs typeface="Arial" panose="020B0604020202020204" pitchFamily="34" charset="0"/>
            </a:rPr>
            <a:t>Atvērtais jautājums, viena atbilde</a:t>
          </a:r>
        </a:p>
      </cdr:txBody>
    </cdr:sp>
  </cdr:relSizeAnchor>
</c:userShapes>
</file>

<file path=ppt/drawings/drawing30.xml><?xml version="1.0" encoding="utf-8"?>
<c:userShapes xmlns:c="http://schemas.openxmlformats.org/drawingml/2006/chart">
  <cdr:relSizeAnchor xmlns:cdr="http://schemas.openxmlformats.org/drawingml/2006/chartDrawing">
    <cdr:from>
      <cdr:x>0</cdr:x>
      <cdr:y>0.92999</cdr:y>
    </cdr:from>
    <cdr:to>
      <cdr:x>0.65502</cdr:x>
      <cdr:y>1</cdr:y>
    </cdr:to>
    <cdr:sp macro="" textlink="">
      <cdr:nvSpPr>
        <cdr:cNvPr id="6" name="TextBox 1">
          <a:extLst xmlns:a="http://schemas.openxmlformats.org/drawingml/2006/main">
            <a:ext uri="{FF2B5EF4-FFF2-40B4-BE49-F238E27FC236}">
              <a16:creationId xmlns:a16="http://schemas.microsoft.com/office/drawing/2014/main" id="{139AF05E-6B41-4B64-9EB0-F451380F08F5}"/>
            </a:ext>
          </a:extLst>
        </cdr:cNvPr>
        <cdr:cNvSpPr txBox="1"/>
      </cdr:nvSpPr>
      <cdr:spPr>
        <a:xfrm xmlns:a="http://schemas.openxmlformats.org/drawingml/2006/main">
          <a:off x="0" y="4783388"/>
          <a:ext cx="4994005" cy="360112"/>
        </a:xfrm>
        <a:prstGeom xmlns:a="http://schemas.openxmlformats.org/drawingml/2006/main" prst="rect">
          <a:avLst/>
        </a:prstGeom>
      </cdr:spPr>
      <cdr:txBody>
        <a:bodyPr xmlns:a="http://schemas.openxmlformats.org/drawingml/2006/main" wrap="square" rtlCol="0" anchor="b" anchorCtr="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800" dirty="0">
              <a:latin typeface="Arial" panose="020B0604020202020204" pitchFamily="34" charset="0"/>
              <a:cs typeface="Arial" panose="020B0604020202020204" pitchFamily="34" charset="0"/>
            </a:rPr>
            <a:t>Bāze: visi respondenti, respondentu skaitu grupās skatīt aptaujāto uzņēmumu profilā 4. </a:t>
          </a:r>
          <a:r>
            <a:rPr lang="lv-LV" sz="800" dirty="0" err="1">
              <a:latin typeface="Arial" panose="020B0604020202020204" pitchFamily="34" charset="0"/>
              <a:cs typeface="Arial" panose="020B0604020202020204" pitchFamily="34" charset="0"/>
            </a:rPr>
            <a:t>lpp</a:t>
          </a:r>
          <a:endParaRPr lang="lv-LV" sz="800" baseline="0" dirty="0">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cdr:x>
      <cdr:y>0.64326</cdr:y>
    </cdr:from>
    <cdr:to>
      <cdr:x>0.11931</cdr:x>
      <cdr:y>0.79526</cdr:y>
    </cdr:to>
    <cdr:sp macro="" textlink="">
      <cdr:nvSpPr>
        <cdr:cNvPr id="4" name="TextBox 1">
          <a:extLst xmlns:a="http://schemas.openxmlformats.org/drawingml/2006/main">
            <a:ext uri="{FF2B5EF4-FFF2-40B4-BE49-F238E27FC236}">
              <a16:creationId xmlns:a16="http://schemas.microsoft.com/office/drawing/2014/main" id="{90CE3DE8-BF46-4BFA-A45D-2978D194E563}"/>
            </a:ext>
          </a:extLst>
        </cdr:cNvPr>
        <cdr:cNvSpPr txBox="1"/>
      </cdr:nvSpPr>
      <cdr:spPr>
        <a:xfrm xmlns:a="http://schemas.openxmlformats.org/drawingml/2006/main" rot="16200000">
          <a:off x="28911" y="3575958"/>
          <a:ext cx="851822" cy="909644"/>
        </a:xfrm>
        <a:prstGeom xmlns:a="http://schemas.openxmlformats.org/drawingml/2006/main" prst="rect">
          <a:avLst/>
        </a:prstGeom>
      </cdr:spPr>
      <cdr:txBody>
        <a:bodyPr xmlns:a="http://schemas.openxmlformats.org/drawingml/2006/main" wrap="square" tIns="0"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900" dirty="0">
              <a:latin typeface="Arial" panose="020B0604020202020204" pitchFamily="34" charset="0"/>
              <a:cs typeface="Arial" panose="020B0604020202020204" pitchFamily="34" charset="0"/>
            </a:rPr>
            <a:t>Apgrozījums 2022. gadā</a:t>
          </a:r>
        </a:p>
      </cdr:txBody>
    </cdr:sp>
  </cdr:relSizeAnchor>
  <cdr:relSizeAnchor xmlns:cdr="http://schemas.openxmlformats.org/drawingml/2006/chartDrawing">
    <cdr:from>
      <cdr:x>0</cdr:x>
      <cdr:y>0</cdr:y>
    </cdr:from>
    <cdr:to>
      <cdr:x>1</cdr:x>
      <cdr:y>0.11227</cdr:y>
    </cdr:to>
    <cdr:sp macro="" textlink="">
      <cdr:nvSpPr>
        <cdr:cNvPr id="7" name="Text Box 1">
          <a:extLst xmlns:a="http://schemas.openxmlformats.org/drawingml/2006/main">
            <a:ext uri="{FF2B5EF4-FFF2-40B4-BE49-F238E27FC236}">
              <a16:creationId xmlns:a16="http://schemas.microsoft.com/office/drawing/2014/main" id="{7427FAF0-CF66-441D-A647-A4BCA7AE5E85}"/>
            </a:ext>
          </a:extLst>
        </cdr:cNvPr>
        <cdr:cNvSpPr txBox="1">
          <a:spLocks xmlns:a="http://schemas.openxmlformats.org/drawingml/2006/main" noChangeArrowheads="1"/>
        </cdr:cNvSpPr>
      </cdr:nvSpPr>
      <cdr:spPr bwMode="auto">
        <a:xfrm xmlns:a="http://schemas.openxmlformats.org/drawingml/2006/main">
          <a:off x="-199181" y="-779458"/>
          <a:ext cx="7624203" cy="629159"/>
        </a:xfrm>
        <a:prstGeom xmlns:a="http://schemas.openxmlformats.org/drawingml/2006/main" prst="rect">
          <a:avLst/>
        </a:prstGeom>
        <a:noFill xmlns:a="http://schemas.openxmlformats.org/drawingml/2006/main"/>
        <a:ln xmlns:a="http://schemas.openxmlformats.org/drawingml/2006/main">
          <a:noFill/>
        </a:ln>
        <a:extLst xmlns:a="http://schemas.openxmlformats.org/drawingml/2006/main">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cdr:spPr>
      <cdr:txBody>
        <a:bodyPr xmlns:a="http://schemas.openxmlformats.org/drawingml/2006/main" wrap="square" lIns="27432" tIns="22860" rIns="0" bIns="0" anchor="t" upright="1"/>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rtl="0">
            <a:defRPr sz="1000"/>
          </a:pPr>
          <a:r>
            <a:rPr lang="lv-LV" sz="1100" i="1" dirty="0">
              <a:solidFill>
                <a:srgbClr val="000000"/>
              </a:solidFill>
              <a:latin typeface="Arial"/>
              <a:cs typeface="Arial"/>
            </a:rPr>
            <a:t>K2. "Šajā sarakstā ir redzamas dažādas ar eksporta veicināšanu saistītas aktivitātes, kuras LIAA atbalsta, izsniedzot </a:t>
          </a:r>
          <a:r>
            <a:rPr lang="lv-LV" sz="1100" i="1" dirty="0" err="1">
              <a:solidFill>
                <a:srgbClr val="000000"/>
              </a:solidFill>
              <a:latin typeface="Arial"/>
              <a:cs typeface="Arial"/>
            </a:rPr>
            <a:t>grantu</a:t>
          </a:r>
          <a:r>
            <a:rPr lang="lv-LV" sz="1100" i="1" dirty="0">
              <a:solidFill>
                <a:srgbClr val="000000"/>
              </a:solidFill>
              <a:latin typeface="Arial"/>
              <a:cs typeface="Arial"/>
            </a:rPr>
            <a:t> finansējumu. Lūdzu, par katru no tām atzīmējiet, cik Jūsu uzņēmumam nozīmīga šķiet katra no šīm darbībām."</a:t>
          </a:r>
        </a:p>
      </cdr:txBody>
    </cdr:sp>
  </cdr:relSizeAnchor>
  <cdr:relSizeAnchor xmlns:cdr="http://schemas.openxmlformats.org/drawingml/2006/chartDrawing">
    <cdr:from>
      <cdr:x>0</cdr:x>
      <cdr:y>0.40608</cdr:y>
    </cdr:from>
    <cdr:to>
      <cdr:x>0.11931</cdr:x>
      <cdr:y>0.53766</cdr:y>
    </cdr:to>
    <cdr:sp macro="" textlink="">
      <cdr:nvSpPr>
        <cdr:cNvPr id="8" name="TextBox 1">
          <a:extLst xmlns:a="http://schemas.openxmlformats.org/drawingml/2006/main">
            <a:ext uri="{FF2B5EF4-FFF2-40B4-BE49-F238E27FC236}">
              <a16:creationId xmlns:a16="http://schemas.microsoft.com/office/drawing/2014/main" id="{3B7E1CB0-8639-4146-902E-ADFE8C6AD036}"/>
            </a:ext>
          </a:extLst>
        </cdr:cNvPr>
        <cdr:cNvSpPr txBox="1"/>
      </cdr:nvSpPr>
      <cdr:spPr>
        <a:xfrm xmlns:a="http://schemas.openxmlformats.org/drawingml/2006/main" rot="16200000">
          <a:off x="-113052" y="2189570"/>
          <a:ext cx="737386" cy="909643"/>
        </a:xfrm>
        <a:prstGeom xmlns:a="http://schemas.openxmlformats.org/drawingml/2006/main" prst="rect">
          <a:avLst/>
        </a:prstGeom>
      </cdr:spPr>
      <cdr:txBody>
        <a:bodyPr xmlns:a="http://schemas.openxmlformats.org/drawingml/2006/main" wrap="square" tIns="0"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900" dirty="0">
              <a:latin typeface="Arial" panose="020B0604020202020204" pitchFamily="34" charset="0"/>
              <a:cs typeface="Arial" panose="020B0604020202020204" pitchFamily="34" charset="0"/>
            </a:rPr>
            <a:t>Darbinieku skaits</a:t>
          </a:r>
        </a:p>
      </cdr:txBody>
    </cdr:sp>
  </cdr:relSizeAnchor>
</c:userShapes>
</file>

<file path=ppt/drawings/drawing31.xml><?xml version="1.0" encoding="utf-8"?>
<c:userShapes xmlns:c="http://schemas.openxmlformats.org/drawingml/2006/chart">
  <cdr:relSizeAnchor xmlns:cdr="http://schemas.openxmlformats.org/drawingml/2006/chartDrawing">
    <cdr:from>
      <cdr:x>0.11268</cdr:x>
      <cdr:y>0.05747</cdr:y>
    </cdr:from>
    <cdr:to>
      <cdr:x>0.77102</cdr:x>
      <cdr:y>0.09517</cdr:y>
    </cdr:to>
    <cdr:sp macro="" textlink="">
      <cdr:nvSpPr>
        <cdr:cNvPr id="2" name="Text Box 1">
          <a:extLst xmlns:a="http://schemas.openxmlformats.org/drawingml/2006/main">
            <a:ext uri="{FF2B5EF4-FFF2-40B4-BE49-F238E27FC236}">
              <a16:creationId xmlns:a16="http://schemas.microsoft.com/office/drawing/2014/main" id="{C0FB0AF2-77A1-43D0-B4A1-1E8583680E61}"/>
            </a:ext>
          </a:extLst>
        </cdr:cNvPr>
        <cdr:cNvSpPr txBox="1">
          <a:spLocks xmlns:a="http://schemas.openxmlformats.org/drawingml/2006/main" noChangeArrowheads="1"/>
        </cdr:cNvSpPr>
      </cdr:nvSpPr>
      <cdr:spPr bwMode="auto">
        <a:xfrm xmlns:a="http://schemas.openxmlformats.org/drawingml/2006/main">
          <a:off x="137053" y="293292"/>
          <a:ext cx="800756" cy="192391"/>
        </a:xfrm>
        <a:prstGeom xmlns:a="http://schemas.openxmlformats.org/drawingml/2006/main" prst="rect">
          <a:avLst/>
        </a:prstGeom>
        <a:noFill xmlns:a="http://schemas.openxmlformats.org/drawingml/2006/main"/>
        <a:ln xmlns:a="http://schemas.openxmlformats.org/drawingml/2006/main" w="6350">
          <a:solidFill>
            <a:srgbClr xmlns:mc="http://schemas.openxmlformats.org/markup-compatibility/2006" xmlns:a14="http://schemas.microsoft.com/office/drawing/2010/main" val="969696" mc:Ignorable="a14" a14:legacySpreadsheetColorIndex="55"/>
          </a:solidFill>
          <a:miter lim="800000"/>
          <a:headEnd/>
          <a:tailEnd/>
        </a:ln>
        <a:extLst xmlns:a="http://schemas.openxmlformats.org/drawingml/2006/main">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Lst>
      </cdr:spPr>
      <cdr:txBody>
        <a:bodyPr xmlns:a="http://schemas.openxmlformats.org/drawingml/2006/main" wrap="square" lIns="27432" tIns="22860" rIns="27432" bIns="22860" anchor="ctr" upright="1"/>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rtl="0">
            <a:defRPr sz="1000"/>
          </a:pPr>
          <a:r>
            <a:rPr lang="lv-LV" sz="900" b="0" i="0" u="none" strike="noStrike" baseline="0" dirty="0">
              <a:solidFill>
                <a:srgbClr val="000000"/>
              </a:solidFill>
              <a:latin typeface="Arial"/>
              <a:cs typeface="Arial"/>
            </a:rPr>
            <a:t>Indekss*</a:t>
          </a:r>
        </a:p>
      </cdr:txBody>
    </cdr:sp>
  </cdr:relSizeAnchor>
</c:userShapes>
</file>

<file path=ppt/drawings/drawing32.xml><?xml version="1.0" encoding="utf-8"?>
<c:userShapes xmlns:c="http://schemas.openxmlformats.org/drawingml/2006/chart">
  <cdr:relSizeAnchor xmlns:cdr="http://schemas.openxmlformats.org/drawingml/2006/chartDrawing">
    <cdr:from>
      <cdr:x>0</cdr:x>
      <cdr:y>0.92999</cdr:y>
    </cdr:from>
    <cdr:to>
      <cdr:x>0.65502</cdr:x>
      <cdr:y>1</cdr:y>
    </cdr:to>
    <cdr:sp macro="" textlink="">
      <cdr:nvSpPr>
        <cdr:cNvPr id="6" name="TextBox 1">
          <a:extLst xmlns:a="http://schemas.openxmlformats.org/drawingml/2006/main">
            <a:ext uri="{FF2B5EF4-FFF2-40B4-BE49-F238E27FC236}">
              <a16:creationId xmlns:a16="http://schemas.microsoft.com/office/drawing/2014/main" id="{139AF05E-6B41-4B64-9EB0-F451380F08F5}"/>
            </a:ext>
          </a:extLst>
        </cdr:cNvPr>
        <cdr:cNvSpPr txBox="1"/>
      </cdr:nvSpPr>
      <cdr:spPr>
        <a:xfrm xmlns:a="http://schemas.openxmlformats.org/drawingml/2006/main">
          <a:off x="0" y="4783388"/>
          <a:ext cx="4994005" cy="360112"/>
        </a:xfrm>
        <a:prstGeom xmlns:a="http://schemas.openxmlformats.org/drawingml/2006/main" prst="rect">
          <a:avLst/>
        </a:prstGeom>
      </cdr:spPr>
      <cdr:txBody>
        <a:bodyPr xmlns:a="http://schemas.openxmlformats.org/drawingml/2006/main" wrap="square" rtlCol="0" anchor="b" anchorCtr="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800" dirty="0">
              <a:latin typeface="Arial" panose="020B0604020202020204" pitchFamily="34" charset="0"/>
              <a:cs typeface="Arial" panose="020B0604020202020204" pitchFamily="34" charset="0"/>
            </a:rPr>
            <a:t>Bāze: visi respondenti, respondentu skaitu grupās skatīt aptaujāto uzņēmumu profilā 4. </a:t>
          </a:r>
          <a:r>
            <a:rPr lang="lv-LV" sz="800" dirty="0" err="1">
              <a:latin typeface="Arial" panose="020B0604020202020204" pitchFamily="34" charset="0"/>
              <a:cs typeface="Arial" panose="020B0604020202020204" pitchFamily="34" charset="0"/>
            </a:rPr>
            <a:t>lpp</a:t>
          </a:r>
          <a:endParaRPr lang="lv-LV" sz="800" baseline="0" dirty="0">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0.00101</cdr:x>
      <cdr:y>0.64606</cdr:y>
    </cdr:from>
    <cdr:to>
      <cdr:x>0.12032</cdr:x>
      <cdr:y>0.79873</cdr:y>
    </cdr:to>
    <cdr:sp macro="" textlink="">
      <cdr:nvSpPr>
        <cdr:cNvPr id="4" name="TextBox 1">
          <a:extLst xmlns:a="http://schemas.openxmlformats.org/drawingml/2006/main">
            <a:ext uri="{FF2B5EF4-FFF2-40B4-BE49-F238E27FC236}">
              <a16:creationId xmlns:a16="http://schemas.microsoft.com/office/drawing/2014/main" id="{90CE3DE8-BF46-4BFA-A45D-2978D194E563}"/>
            </a:ext>
          </a:extLst>
        </cdr:cNvPr>
        <cdr:cNvSpPr txBox="1"/>
      </cdr:nvSpPr>
      <cdr:spPr>
        <a:xfrm xmlns:a="http://schemas.openxmlformats.org/drawingml/2006/main" rot="16200000">
          <a:off x="36592" y="3575984"/>
          <a:ext cx="851861" cy="909644"/>
        </a:xfrm>
        <a:prstGeom xmlns:a="http://schemas.openxmlformats.org/drawingml/2006/main" prst="rect">
          <a:avLst/>
        </a:prstGeom>
      </cdr:spPr>
      <cdr:txBody>
        <a:bodyPr xmlns:a="http://schemas.openxmlformats.org/drawingml/2006/main" wrap="square" tIns="0"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900" dirty="0">
              <a:latin typeface="Arial" panose="020B0604020202020204" pitchFamily="34" charset="0"/>
              <a:cs typeface="Arial" panose="020B0604020202020204" pitchFamily="34" charset="0"/>
            </a:rPr>
            <a:t>Apgrozījums 2022. gadā</a:t>
          </a:r>
        </a:p>
      </cdr:txBody>
    </cdr:sp>
  </cdr:relSizeAnchor>
  <cdr:relSizeAnchor xmlns:cdr="http://schemas.openxmlformats.org/drawingml/2006/chartDrawing">
    <cdr:from>
      <cdr:x>0</cdr:x>
      <cdr:y>0</cdr:y>
    </cdr:from>
    <cdr:to>
      <cdr:x>1</cdr:x>
      <cdr:y>0.11276</cdr:y>
    </cdr:to>
    <cdr:sp macro="" textlink="">
      <cdr:nvSpPr>
        <cdr:cNvPr id="7" name="Text Box 1">
          <a:extLst xmlns:a="http://schemas.openxmlformats.org/drawingml/2006/main">
            <a:ext uri="{FF2B5EF4-FFF2-40B4-BE49-F238E27FC236}">
              <a16:creationId xmlns:a16="http://schemas.microsoft.com/office/drawing/2014/main" id="{7427FAF0-CF66-441D-A647-A4BCA7AE5E85}"/>
            </a:ext>
          </a:extLst>
        </cdr:cNvPr>
        <cdr:cNvSpPr txBox="1">
          <a:spLocks xmlns:a="http://schemas.openxmlformats.org/drawingml/2006/main" noChangeArrowheads="1"/>
        </cdr:cNvSpPr>
      </cdr:nvSpPr>
      <cdr:spPr bwMode="auto">
        <a:xfrm xmlns:a="http://schemas.openxmlformats.org/drawingml/2006/main">
          <a:off x="-181928" y="-777918"/>
          <a:ext cx="7624203" cy="629159"/>
        </a:xfrm>
        <a:prstGeom xmlns:a="http://schemas.openxmlformats.org/drawingml/2006/main" prst="rect">
          <a:avLst/>
        </a:prstGeom>
        <a:noFill xmlns:a="http://schemas.openxmlformats.org/drawingml/2006/main"/>
        <a:ln xmlns:a="http://schemas.openxmlformats.org/drawingml/2006/main">
          <a:noFill/>
        </a:ln>
        <a:extLst xmlns:a="http://schemas.openxmlformats.org/drawingml/2006/main">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cdr:spPr>
      <cdr:txBody>
        <a:bodyPr xmlns:a="http://schemas.openxmlformats.org/drawingml/2006/main" wrap="square" lIns="27432" tIns="22860" rIns="0" bIns="0" anchor="t" upright="1"/>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rtl="0">
            <a:defRPr sz="1000"/>
          </a:pPr>
          <a:r>
            <a:rPr lang="lv-LV" sz="1100" i="1" dirty="0">
              <a:solidFill>
                <a:srgbClr val="000000"/>
              </a:solidFill>
              <a:latin typeface="Arial"/>
              <a:cs typeface="Arial"/>
            </a:rPr>
            <a:t>K2. "Šajā sarakstā ir redzamas dažādas ar eksporta veicināšanu saistītas aktivitātes, kuras LIAA atbalsta, izsniedzot </a:t>
          </a:r>
          <a:r>
            <a:rPr lang="lv-LV" sz="1100" i="1" dirty="0" err="1">
              <a:solidFill>
                <a:srgbClr val="000000"/>
              </a:solidFill>
              <a:latin typeface="Arial"/>
              <a:cs typeface="Arial"/>
            </a:rPr>
            <a:t>grantu</a:t>
          </a:r>
          <a:r>
            <a:rPr lang="lv-LV" sz="1100" i="1" dirty="0">
              <a:solidFill>
                <a:srgbClr val="000000"/>
              </a:solidFill>
              <a:latin typeface="Arial"/>
              <a:cs typeface="Arial"/>
            </a:rPr>
            <a:t> finansējumu. Lūdzu, par katru no tām atzīmējiet, cik Jūsu uzņēmumam nozīmīga šķiet katra no šīm darbībām."</a:t>
          </a:r>
        </a:p>
      </cdr:txBody>
    </cdr:sp>
  </cdr:relSizeAnchor>
  <cdr:relSizeAnchor xmlns:cdr="http://schemas.openxmlformats.org/drawingml/2006/chartDrawing">
    <cdr:from>
      <cdr:x>0</cdr:x>
      <cdr:y>0.40321</cdr:y>
    </cdr:from>
    <cdr:to>
      <cdr:x>0.11931</cdr:x>
      <cdr:y>0.53537</cdr:y>
    </cdr:to>
    <cdr:sp macro="" textlink="">
      <cdr:nvSpPr>
        <cdr:cNvPr id="8" name="TextBox 1">
          <a:extLst xmlns:a="http://schemas.openxmlformats.org/drawingml/2006/main">
            <a:ext uri="{FF2B5EF4-FFF2-40B4-BE49-F238E27FC236}">
              <a16:creationId xmlns:a16="http://schemas.microsoft.com/office/drawing/2014/main" id="{3B7E1CB0-8639-4146-902E-ADFE8C6AD036}"/>
            </a:ext>
          </a:extLst>
        </cdr:cNvPr>
        <cdr:cNvSpPr txBox="1"/>
      </cdr:nvSpPr>
      <cdr:spPr>
        <a:xfrm xmlns:a="http://schemas.openxmlformats.org/drawingml/2006/main" rot="16200000">
          <a:off x="-95816" y="2163686"/>
          <a:ext cx="737420" cy="909644"/>
        </a:xfrm>
        <a:prstGeom xmlns:a="http://schemas.openxmlformats.org/drawingml/2006/main" prst="rect">
          <a:avLst/>
        </a:prstGeom>
      </cdr:spPr>
      <cdr:txBody>
        <a:bodyPr xmlns:a="http://schemas.openxmlformats.org/drawingml/2006/main" wrap="square" tIns="0"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900" dirty="0">
              <a:latin typeface="Arial" panose="020B0604020202020204" pitchFamily="34" charset="0"/>
              <a:cs typeface="Arial" panose="020B0604020202020204" pitchFamily="34" charset="0"/>
            </a:rPr>
            <a:t>Darbinieku skaits</a:t>
          </a:r>
        </a:p>
      </cdr:txBody>
    </cdr:sp>
  </cdr:relSizeAnchor>
</c:userShapes>
</file>

<file path=ppt/drawings/drawing33.xml><?xml version="1.0" encoding="utf-8"?>
<c:userShapes xmlns:c="http://schemas.openxmlformats.org/drawingml/2006/chart">
  <cdr:relSizeAnchor xmlns:cdr="http://schemas.openxmlformats.org/drawingml/2006/chartDrawing">
    <cdr:from>
      <cdr:x>0.09849</cdr:x>
      <cdr:y>0.04907</cdr:y>
    </cdr:from>
    <cdr:to>
      <cdr:x>0.75683</cdr:x>
      <cdr:y>0.08837</cdr:y>
    </cdr:to>
    <cdr:sp macro="" textlink="">
      <cdr:nvSpPr>
        <cdr:cNvPr id="2" name="Text Box 1">
          <a:extLst xmlns:a="http://schemas.openxmlformats.org/drawingml/2006/main">
            <a:ext uri="{FF2B5EF4-FFF2-40B4-BE49-F238E27FC236}">
              <a16:creationId xmlns:a16="http://schemas.microsoft.com/office/drawing/2014/main" id="{C0FB0AF2-77A1-43D0-B4A1-1E8583680E61}"/>
            </a:ext>
          </a:extLst>
        </cdr:cNvPr>
        <cdr:cNvSpPr txBox="1">
          <a:spLocks xmlns:a="http://schemas.openxmlformats.org/drawingml/2006/main" noChangeArrowheads="1"/>
        </cdr:cNvSpPr>
      </cdr:nvSpPr>
      <cdr:spPr bwMode="auto">
        <a:xfrm xmlns:a="http://schemas.openxmlformats.org/drawingml/2006/main">
          <a:off x="119800" y="250164"/>
          <a:ext cx="800756" cy="200359"/>
        </a:xfrm>
        <a:prstGeom xmlns:a="http://schemas.openxmlformats.org/drawingml/2006/main" prst="rect">
          <a:avLst/>
        </a:prstGeom>
        <a:noFill xmlns:a="http://schemas.openxmlformats.org/drawingml/2006/main"/>
        <a:ln xmlns:a="http://schemas.openxmlformats.org/drawingml/2006/main" w="6350">
          <a:solidFill>
            <a:srgbClr xmlns:mc="http://schemas.openxmlformats.org/markup-compatibility/2006" xmlns:a14="http://schemas.microsoft.com/office/drawing/2010/main" val="969696" mc:Ignorable="a14" a14:legacySpreadsheetColorIndex="55"/>
          </a:solidFill>
          <a:miter lim="800000"/>
          <a:headEnd/>
          <a:tailEnd/>
        </a:ln>
        <a:extLst xmlns:a="http://schemas.openxmlformats.org/drawingml/2006/main">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Lst>
      </cdr:spPr>
      <cdr:txBody>
        <a:bodyPr xmlns:a="http://schemas.openxmlformats.org/drawingml/2006/main" wrap="square" lIns="27432" tIns="22860" rIns="27432" bIns="22860" anchor="ctr" upright="1"/>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rtl="0">
            <a:defRPr sz="1000"/>
          </a:pPr>
          <a:r>
            <a:rPr lang="lv-LV" sz="900" b="0" i="0" u="none" strike="noStrike" baseline="0" dirty="0">
              <a:solidFill>
                <a:srgbClr val="000000"/>
              </a:solidFill>
              <a:latin typeface="Arial"/>
              <a:cs typeface="Arial"/>
            </a:rPr>
            <a:t>Indekss*</a:t>
          </a:r>
        </a:p>
      </cdr:txBody>
    </cdr:sp>
  </cdr:relSizeAnchor>
</c:userShapes>
</file>

<file path=ppt/drawings/drawing34.xml><?xml version="1.0" encoding="utf-8"?>
<c:userShapes xmlns:c="http://schemas.openxmlformats.org/drawingml/2006/chart">
  <cdr:relSizeAnchor xmlns:cdr="http://schemas.openxmlformats.org/drawingml/2006/chartDrawing">
    <cdr:from>
      <cdr:x>0</cdr:x>
      <cdr:y>0.92999</cdr:y>
    </cdr:from>
    <cdr:to>
      <cdr:x>0.65502</cdr:x>
      <cdr:y>1</cdr:y>
    </cdr:to>
    <cdr:sp macro="" textlink="">
      <cdr:nvSpPr>
        <cdr:cNvPr id="6" name="TextBox 1">
          <a:extLst xmlns:a="http://schemas.openxmlformats.org/drawingml/2006/main">
            <a:ext uri="{FF2B5EF4-FFF2-40B4-BE49-F238E27FC236}">
              <a16:creationId xmlns:a16="http://schemas.microsoft.com/office/drawing/2014/main" id="{139AF05E-6B41-4B64-9EB0-F451380F08F5}"/>
            </a:ext>
          </a:extLst>
        </cdr:cNvPr>
        <cdr:cNvSpPr txBox="1"/>
      </cdr:nvSpPr>
      <cdr:spPr>
        <a:xfrm xmlns:a="http://schemas.openxmlformats.org/drawingml/2006/main">
          <a:off x="0" y="4783388"/>
          <a:ext cx="4994005" cy="360112"/>
        </a:xfrm>
        <a:prstGeom xmlns:a="http://schemas.openxmlformats.org/drawingml/2006/main" prst="rect">
          <a:avLst/>
        </a:prstGeom>
      </cdr:spPr>
      <cdr:txBody>
        <a:bodyPr xmlns:a="http://schemas.openxmlformats.org/drawingml/2006/main" wrap="square" rtlCol="0" anchor="b" anchorCtr="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800" dirty="0">
              <a:latin typeface="Arial" panose="020B0604020202020204" pitchFamily="34" charset="0"/>
              <a:cs typeface="Arial" panose="020B0604020202020204" pitchFamily="34" charset="0"/>
            </a:rPr>
            <a:t>Bāze: visi respondenti, respondentu skaitu grupās skatīt aptaujāto uzņēmumu profilā 4. </a:t>
          </a:r>
          <a:r>
            <a:rPr lang="lv-LV" sz="800" dirty="0" err="1">
              <a:latin typeface="Arial" panose="020B0604020202020204" pitchFamily="34" charset="0"/>
              <a:cs typeface="Arial" panose="020B0604020202020204" pitchFamily="34" charset="0"/>
            </a:rPr>
            <a:t>lpp</a:t>
          </a:r>
          <a:endParaRPr lang="lv-LV" sz="800" baseline="0" dirty="0">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cdr:x>
      <cdr:y>0.65178</cdr:y>
    </cdr:from>
    <cdr:to>
      <cdr:x>0.11931</cdr:x>
      <cdr:y>0.80397</cdr:y>
    </cdr:to>
    <cdr:sp macro="" textlink="">
      <cdr:nvSpPr>
        <cdr:cNvPr id="4" name="TextBox 1">
          <a:extLst xmlns:a="http://schemas.openxmlformats.org/drawingml/2006/main">
            <a:ext uri="{FF2B5EF4-FFF2-40B4-BE49-F238E27FC236}">
              <a16:creationId xmlns:a16="http://schemas.microsoft.com/office/drawing/2014/main" id="{90CE3DE8-BF46-4BFA-A45D-2978D194E563}"/>
            </a:ext>
          </a:extLst>
        </cdr:cNvPr>
        <cdr:cNvSpPr txBox="1"/>
      </cdr:nvSpPr>
      <cdr:spPr>
        <a:xfrm xmlns:a="http://schemas.openxmlformats.org/drawingml/2006/main" rot="16200000">
          <a:off x="-187515" y="3619118"/>
          <a:ext cx="851807" cy="909644"/>
        </a:xfrm>
        <a:prstGeom xmlns:a="http://schemas.openxmlformats.org/drawingml/2006/main" prst="rect">
          <a:avLst/>
        </a:prstGeom>
      </cdr:spPr>
      <cdr:txBody>
        <a:bodyPr xmlns:a="http://schemas.openxmlformats.org/drawingml/2006/main" wrap="square" tIns="0"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900" dirty="0">
              <a:latin typeface="Arial" panose="020B0604020202020204" pitchFamily="34" charset="0"/>
              <a:cs typeface="Arial" panose="020B0604020202020204" pitchFamily="34" charset="0"/>
            </a:rPr>
            <a:t>Apgrozījums 2022. gadā</a:t>
          </a:r>
        </a:p>
      </cdr:txBody>
    </cdr:sp>
  </cdr:relSizeAnchor>
  <cdr:relSizeAnchor xmlns:cdr="http://schemas.openxmlformats.org/drawingml/2006/chartDrawing">
    <cdr:from>
      <cdr:x>0</cdr:x>
      <cdr:y>0</cdr:y>
    </cdr:from>
    <cdr:to>
      <cdr:x>1</cdr:x>
      <cdr:y>0.06446</cdr:y>
    </cdr:to>
    <cdr:sp macro="" textlink="">
      <cdr:nvSpPr>
        <cdr:cNvPr id="7" name="Text Box 1">
          <a:extLst xmlns:a="http://schemas.openxmlformats.org/drawingml/2006/main">
            <a:ext uri="{FF2B5EF4-FFF2-40B4-BE49-F238E27FC236}">
              <a16:creationId xmlns:a16="http://schemas.microsoft.com/office/drawing/2014/main" id="{7427FAF0-CF66-441D-A647-A4BCA7AE5E85}"/>
            </a:ext>
          </a:extLst>
        </cdr:cNvPr>
        <cdr:cNvSpPr txBox="1">
          <a:spLocks xmlns:a="http://schemas.openxmlformats.org/drawingml/2006/main" noChangeArrowheads="1"/>
        </cdr:cNvSpPr>
      </cdr:nvSpPr>
      <cdr:spPr bwMode="auto">
        <a:xfrm xmlns:a="http://schemas.openxmlformats.org/drawingml/2006/main">
          <a:off x="0" y="0"/>
          <a:ext cx="7624203" cy="360769"/>
        </a:xfrm>
        <a:prstGeom xmlns:a="http://schemas.openxmlformats.org/drawingml/2006/main" prst="rect">
          <a:avLst/>
        </a:prstGeom>
        <a:noFill xmlns:a="http://schemas.openxmlformats.org/drawingml/2006/main"/>
        <a:ln xmlns:a="http://schemas.openxmlformats.org/drawingml/2006/main">
          <a:noFill/>
        </a:ln>
        <a:extLst xmlns:a="http://schemas.openxmlformats.org/drawingml/2006/main">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cdr:spPr>
      <cdr:txBody>
        <a:bodyPr xmlns:a="http://schemas.openxmlformats.org/drawingml/2006/main" wrap="square" lIns="27432" tIns="22860" rIns="0" bIns="0" anchor="t" upright="1"/>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rtl="0">
            <a:defRPr sz="1000"/>
          </a:pPr>
          <a:r>
            <a:rPr lang="lv-LV" sz="1100" i="1" dirty="0">
              <a:solidFill>
                <a:srgbClr val="000000"/>
              </a:solidFill>
              <a:latin typeface="Arial"/>
              <a:cs typeface="Arial"/>
            </a:rPr>
            <a:t>K2. "Šajā sarakstā ir redzamas dažādas ar eksporta veicināšanu saistītas aktivitātes, kuras LIAA atbalsta, izsniedzot </a:t>
          </a:r>
          <a:r>
            <a:rPr lang="lv-LV" sz="1100" i="1" dirty="0" err="1">
              <a:solidFill>
                <a:srgbClr val="000000"/>
              </a:solidFill>
              <a:latin typeface="Arial"/>
              <a:cs typeface="Arial"/>
            </a:rPr>
            <a:t>grantu</a:t>
          </a:r>
          <a:r>
            <a:rPr lang="lv-LV" sz="1100" i="1" dirty="0">
              <a:solidFill>
                <a:srgbClr val="000000"/>
              </a:solidFill>
              <a:latin typeface="Arial"/>
              <a:cs typeface="Arial"/>
            </a:rPr>
            <a:t> finansējumu. Lūdzu, par katru no tām atzīmējiet, cik Jūsu uzņēmumam nozīmīga šķiet katra no šīm darbībām."</a:t>
          </a:r>
        </a:p>
      </cdr:txBody>
    </cdr:sp>
  </cdr:relSizeAnchor>
  <cdr:relSizeAnchor xmlns:cdr="http://schemas.openxmlformats.org/drawingml/2006/chartDrawing">
    <cdr:from>
      <cdr:x>0</cdr:x>
      <cdr:y>0.40813</cdr:y>
    </cdr:from>
    <cdr:to>
      <cdr:x>0.11931</cdr:x>
      <cdr:y>0.53988</cdr:y>
    </cdr:to>
    <cdr:sp macro="" textlink="">
      <cdr:nvSpPr>
        <cdr:cNvPr id="8" name="TextBox 1">
          <a:extLst xmlns:a="http://schemas.openxmlformats.org/drawingml/2006/main">
            <a:ext uri="{FF2B5EF4-FFF2-40B4-BE49-F238E27FC236}">
              <a16:creationId xmlns:a16="http://schemas.microsoft.com/office/drawing/2014/main" id="{3B7E1CB0-8639-4146-902E-ADFE8C6AD036}"/>
            </a:ext>
          </a:extLst>
        </cdr:cNvPr>
        <cdr:cNvSpPr txBox="1"/>
      </cdr:nvSpPr>
      <cdr:spPr>
        <a:xfrm xmlns:a="http://schemas.openxmlformats.org/drawingml/2006/main" rot="16200000">
          <a:off x="-130314" y="2198199"/>
          <a:ext cx="737405" cy="909644"/>
        </a:xfrm>
        <a:prstGeom xmlns:a="http://schemas.openxmlformats.org/drawingml/2006/main" prst="rect">
          <a:avLst/>
        </a:prstGeom>
      </cdr:spPr>
      <cdr:txBody>
        <a:bodyPr xmlns:a="http://schemas.openxmlformats.org/drawingml/2006/main" wrap="square" tIns="0"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900" dirty="0">
              <a:latin typeface="Arial" panose="020B0604020202020204" pitchFamily="34" charset="0"/>
              <a:cs typeface="Arial" panose="020B0604020202020204" pitchFamily="34" charset="0"/>
            </a:rPr>
            <a:t>Darbinieku skaits</a:t>
          </a:r>
        </a:p>
      </cdr:txBody>
    </cdr:sp>
  </cdr:relSizeAnchor>
</c:userShapes>
</file>

<file path=ppt/drawings/drawing35.xml><?xml version="1.0" encoding="utf-8"?>
<c:userShapes xmlns:c="http://schemas.openxmlformats.org/drawingml/2006/chart">
  <cdr:relSizeAnchor xmlns:cdr="http://schemas.openxmlformats.org/drawingml/2006/chartDrawing">
    <cdr:from>
      <cdr:x>0.12686</cdr:x>
      <cdr:y>0.05425</cdr:y>
    </cdr:from>
    <cdr:to>
      <cdr:x>0.7852</cdr:x>
      <cdr:y>0.09114</cdr:y>
    </cdr:to>
    <cdr:sp macro="" textlink="">
      <cdr:nvSpPr>
        <cdr:cNvPr id="2" name="Text Box 1">
          <a:extLst xmlns:a="http://schemas.openxmlformats.org/drawingml/2006/main">
            <a:ext uri="{FF2B5EF4-FFF2-40B4-BE49-F238E27FC236}">
              <a16:creationId xmlns:a16="http://schemas.microsoft.com/office/drawing/2014/main" id="{C0FB0AF2-77A1-43D0-B4A1-1E8583680E61}"/>
            </a:ext>
          </a:extLst>
        </cdr:cNvPr>
        <cdr:cNvSpPr txBox="1">
          <a:spLocks xmlns:a="http://schemas.openxmlformats.org/drawingml/2006/main" noChangeArrowheads="1"/>
        </cdr:cNvSpPr>
      </cdr:nvSpPr>
      <cdr:spPr bwMode="auto">
        <a:xfrm xmlns:a="http://schemas.openxmlformats.org/drawingml/2006/main">
          <a:off x="154305" y="277259"/>
          <a:ext cx="800756" cy="188567"/>
        </a:xfrm>
        <a:prstGeom xmlns:a="http://schemas.openxmlformats.org/drawingml/2006/main" prst="rect">
          <a:avLst/>
        </a:prstGeom>
        <a:noFill xmlns:a="http://schemas.openxmlformats.org/drawingml/2006/main"/>
        <a:ln xmlns:a="http://schemas.openxmlformats.org/drawingml/2006/main" w="6350">
          <a:solidFill>
            <a:srgbClr xmlns:mc="http://schemas.openxmlformats.org/markup-compatibility/2006" xmlns:a14="http://schemas.microsoft.com/office/drawing/2010/main" val="969696" mc:Ignorable="a14" a14:legacySpreadsheetColorIndex="55"/>
          </a:solidFill>
          <a:miter lim="800000"/>
          <a:headEnd/>
          <a:tailEnd/>
        </a:ln>
        <a:extLst xmlns:a="http://schemas.openxmlformats.org/drawingml/2006/main">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Lst>
      </cdr:spPr>
      <cdr:txBody>
        <a:bodyPr xmlns:a="http://schemas.openxmlformats.org/drawingml/2006/main" wrap="square" lIns="27432" tIns="22860" rIns="27432" bIns="22860" anchor="ctr" upright="1"/>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rtl="0">
            <a:defRPr sz="1000"/>
          </a:pPr>
          <a:r>
            <a:rPr lang="lv-LV" sz="900" b="0" i="0" u="none" strike="noStrike" baseline="0" dirty="0">
              <a:solidFill>
                <a:srgbClr val="000000"/>
              </a:solidFill>
              <a:latin typeface="Arial"/>
              <a:cs typeface="Arial"/>
            </a:rPr>
            <a:t>Indekss*</a:t>
          </a:r>
        </a:p>
      </cdr:txBody>
    </cdr:sp>
  </cdr:relSizeAnchor>
</c:userShapes>
</file>

<file path=ppt/drawings/drawing36.xml><?xml version="1.0" encoding="utf-8"?>
<c:userShapes xmlns:c="http://schemas.openxmlformats.org/drawingml/2006/chart">
  <cdr:relSizeAnchor xmlns:cdr="http://schemas.openxmlformats.org/drawingml/2006/chartDrawing">
    <cdr:from>
      <cdr:x>0.91279</cdr:x>
      <cdr:y>0.9411</cdr:y>
    </cdr:from>
    <cdr:to>
      <cdr:x>0.93406</cdr:x>
      <cdr:y>0.97594</cdr:y>
    </cdr:to>
    <cdr:sp macro="" textlink="">
      <cdr:nvSpPr>
        <cdr:cNvPr id="8" name="TextBox 1">
          <a:extLst xmlns:a="http://schemas.openxmlformats.org/drawingml/2006/main">
            <a:ext uri="{FF2B5EF4-FFF2-40B4-BE49-F238E27FC236}">
              <a16:creationId xmlns:a16="http://schemas.microsoft.com/office/drawing/2014/main" id="{FA1B1524-F57C-4C4E-8DCE-460184CBA387}"/>
            </a:ext>
          </a:extLst>
        </cdr:cNvPr>
        <cdr:cNvSpPr txBox="1"/>
      </cdr:nvSpPr>
      <cdr:spPr>
        <a:xfrm xmlns:a="http://schemas.openxmlformats.org/drawingml/2006/main">
          <a:off x="7875578" y="5394370"/>
          <a:ext cx="183518" cy="199703"/>
        </a:xfrm>
        <a:prstGeom xmlns:a="http://schemas.openxmlformats.org/drawingml/2006/main" prst="rect">
          <a:avLst/>
        </a:prstGeom>
        <a:solidFill xmlns:a="http://schemas.openxmlformats.org/drawingml/2006/main">
          <a:schemeClr val="bg1"/>
        </a:solidFill>
        <a:ln xmlns:a="http://schemas.openxmlformats.org/drawingml/2006/main">
          <a:solidFill>
            <a:schemeClr val="accent3">
              <a:lumMod val="75000"/>
            </a:schemeClr>
          </a:solidFill>
        </a:ln>
        <a:effectLst xmlns:a="http://schemas.openxmlformats.org/drawingml/2006/main">
          <a:outerShdw dist="38100" dir="2700000" algn="tl" rotWithShape="0">
            <a:schemeClr val="bg1">
              <a:lumMod val="50000"/>
            </a:schemeClr>
          </a:outerShdw>
        </a:effectLst>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800" dirty="0">
              <a:latin typeface="Arial" panose="020B0604020202020204" pitchFamily="34" charset="0"/>
              <a:cs typeface="Arial" panose="020B0604020202020204" pitchFamily="34" charset="0"/>
            </a:rPr>
            <a:t>%</a:t>
          </a:r>
        </a:p>
      </cdr:txBody>
    </cdr:sp>
  </cdr:relSizeAnchor>
  <cdr:relSizeAnchor xmlns:cdr="http://schemas.openxmlformats.org/drawingml/2006/chartDrawing">
    <cdr:from>
      <cdr:x>0.00261</cdr:x>
      <cdr:y>0</cdr:y>
    </cdr:from>
    <cdr:to>
      <cdr:x>1</cdr:x>
      <cdr:y>0.08376</cdr:y>
    </cdr:to>
    <cdr:sp macro="" textlink="">
      <cdr:nvSpPr>
        <cdr:cNvPr id="6" name="TextBox 1">
          <a:extLst xmlns:a="http://schemas.openxmlformats.org/drawingml/2006/main">
            <a:ext uri="{FF2B5EF4-FFF2-40B4-BE49-F238E27FC236}">
              <a16:creationId xmlns:a16="http://schemas.microsoft.com/office/drawing/2014/main" id="{8A9BE80D-2474-4A07-999F-9BFBD837F3F8}"/>
            </a:ext>
          </a:extLst>
        </cdr:cNvPr>
        <cdr:cNvSpPr txBox="1"/>
      </cdr:nvSpPr>
      <cdr:spPr>
        <a:xfrm xmlns:a="http://schemas.openxmlformats.org/drawingml/2006/main">
          <a:off x="22225" y="0"/>
          <a:ext cx="8493125" cy="466725"/>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marL="0" marR="0" lvl="0" indent="0" defTabSz="914400" rtl="0" eaLnBrk="1" fontAlgn="auto" latinLnBrk="0" hangingPunct="1">
            <a:lnSpc>
              <a:spcPct val="100000"/>
            </a:lnSpc>
            <a:spcBef>
              <a:spcPts val="0"/>
            </a:spcBef>
            <a:spcAft>
              <a:spcPts val="0"/>
            </a:spcAft>
            <a:buClrTx/>
            <a:buSzTx/>
            <a:buFontTx/>
            <a:buNone/>
            <a:tabLst/>
            <a:defRPr/>
          </a:pPr>
          <a:r>
            <a:rPr lang="lv-LV" sz="1200" b="0" i="1" baseline="0" dirty="0">
              <a:effectLst/>
              <a:latin typeface="Arial" panose="020B0604020202020204" pitchFamily="34" charset="0"/>
              <a:ea typeface="+mn-ea"/>
              <a:cs typeface="Arial" panose="020B0604020202020204" pitchFamily="34" charset="0"/>
            </a:rPr>
            <a:t>K3. "Kāda veida atbalsts Jums būtu vēl nepieciešams, bez jau esošajiem LIAA atbalsta mehānismiem?"</a:t>
          </a:r>
        </a:p>
        <a:p xmlns:a="http://schemas.openxmlformats.org/drawingml/2006/main">
          <a:pPr marL="0" marR="0" lvl="0" indent="0" defTabSz="914400" rtl="0" eaLnBrk="1" fontAlgn="auto" latinLnBrk="0" hangingPunct="1">
            <a:lnSpc>
              <a:spcPct val="100000"/>
            </a:lnSpc>
            <a:spcBef>
              <a:spcPts val="0"/>
            </a:spcBef>
            <a:spcAft>
              <a:spcPts val="0"/>
            </a:spcAft>
            <a:buClrTx/>
            <a:buSzTx/>
            <a:buFontTx/>
            <a:buNone/>
            <a:tabLst/>
            <a:defRPr/>
          </a:pPr>
          <a:r>
            <a:rPr lang="lv-LV" sz="1200" b="0" i="0" u="sng" baseline="0" dirty="0">
              <a:effectLst/>
              <a:latin typeface="Arial" panose="020B0604020202020204" pitchFamily="34" charset="0"/>
              <a:ea typeface="+mn-ea"/>
              <a:cs typeface="Arial" panose="020B0604020202020204" pitchFamily="34" charset="0"/>
            </a:rPr>
            <a:t>Atvērtais jautājums, iespējamas vairākas atbildes</a:t>
          </a:r>
          <a:endParaRPr lang="lv-LV" sz="1200" i="0" u="sng" dirty="0">
            <a:effectLst/>
            <a:latin typeface="Arial" panose="020B0604020202020204" pitchFamily="34" charset="0"/>
            <a:cs typeface="Arial" panose="020B0604020202020204" pitchFamily="34" charset="0"/>
          </a:endParaRPr>
        </a:p>
        <a:p xmlns:a="http://schemas.openxmlformats.org/drawingml/2006/main">
          <a:endParaRPr lang="lv-LV" sz="1100" dirty="0">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cdr:x>
      <cdr:y>0.96194</cdr:y>
    </cdr:from>
    <cdr:to>
      <cdr:x>0.4877</cdr:x>
      <cdr:y>1</cdr:y>
    </cdr:to>
    <cdr:sp macro="" textlink="">
      <cdr:nvSpPr>
        <cdr:cNvPr id="7" name="TextBox 1">
          <a:extLst xmlns:a="http://schemas.openxmlformats.org/drawingml/2006/main">
            <a:ext uri="{FF2B5EF4-FFF2-40B4-BE49-F238E27FC236}">
              <a16:creationId xmlns:a16="http://schemas.microsoft.com/office/drawing/2014/main" id="{828A1DE9-87EC-4312-9E68-51D23C84191A}"/>
            </a:ext>
          </a:extLst>
        </cdr:cNvPr>
        <cdr:cNvSpPr txBox="1"/>
      </cdr:nvSpPr>
      <cdr:spPr>
        <a:xfrm xmlns:a="http://schemas.openxmlformats.org/drawingml/2006/main">
          <a:off x="0" y="5295901"/>
          <a:ext cx="4152936" cy="209549"/>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800">
              <a:latin typeface="Arial" panose="020B0604020202020204" pitchFamily="34" charset="0"/>
              <a:cs typeface="Arial" panose="020B0604020202020204" pitchFamily="34" charset="0"/>
            </a:rPr>
            <a:t>Bāze: visi respondenti, n=729</a:t>
          </a:r>
        </a:p>
      </cdr:txBody>
    </cdr:sp>
  </cdr:relSizeAnchor>
  <cdr:relSizeAnchor xmlns:cdr="http://schemas.openxmlformats.org/drawingml/2006/chartDrawing">
    <cdr:from>
      <cdr:x>0.001</cdr:x>
      <cdr:y>0.09401</cdr:y>
    </cdr:from>
    <cdr:to>
      <cdr:x>0.51709</cdr:x>
      <cdr:y>0.25354</cdr:y>
    </cdr:to>
    <cdr:sp macro="" textlink="">
      <cdr:nvSpPr>
        <cdr:cNvPr id="2" name="TextBox 1">
          <a:extLst xmlns:a="http://schemas.openxmlformats.org/drawingml/2006/main">
            <a:ext uri="{FF2B5EF4-FFF2-40B4-BE49-F238E27FC236}">
              <a16:creationId xmlns:a16="http://schemas.microsoft.com/office/drawing/2014/main" id="{56A69381-0520-40CE-B0DE-476DA1F1EA07}"/>
            </a:ext>
          </a:extLst>
        </cdr:cNvPr>
        <cdr:cNvSpPr txBox="1"/>
      </cdr:nvSpPr>
      <cdr:spPr>
        <a:xfrm xmlns:a="http://schemas.openxmlformats.org/drawingml/2006/main">
          <a:off x="8626" y="538882"/>
          <a:ext cx="4452826"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lv-LV" sz="800" dirty="0">
              <a:latin typeface="Arial" panose="020B0604020202020204" pitchFamily="34" charset="0"/>
              <a:cs typeface="Arial" panose="020B0604020202020204" pitchFamily="34" charset="0"/>
            </a:rPr>
            <a:t>Lielāks atbalsts dalībai ārvalstu izstādēs (iesk. transporta, naktsmītņu, uzturēšanās izmaksas)</a:t>
          </a:r>
          <a:endParaRPr lang="en-US" sz="800" dirty="0">
            <a:latin typeface="Arial" panose="020B0604020202020204" pitchFamily="34" charset="0"/>
            <a:cs typeface="Arial" panose="020B0604020202020204" pitchFamily="34" charset="0"/>
          </a:endParaRPr>
        </a:p>
      </cdr:txBody>
    </cdr:sp>
  </cdr:relSizeAnchor>
</c:userShapes>
</file>

<file path=ppt/drawings/drawing37.xml><?xml version="1.0" encoding="utf-8"?>
<c:userShapes xmlns:c="http://schemas.openxmlformats.org/drawingml/2006/chart">
  <cdr:relSizeAnchor xmlns:cdr="http://schemas.openxmlformats.org/drawingml/2006/chartDrawing">
    <cdr:from>
      <cdr:x>0</cdr:x>
      <cdr:y>0.9569</cdr:y>
    </cdr:from>
    <cdr:to>
      <cdr:x>0.4877</cdr:x>
      <cdr:y>1</cdr:y>
    </cdr:to>
    <cdr:sp macro="" textlink="">
      <cdr:nvSpPr>
        <cdr:cNvPr id="5" name="TextBox 1">
          <a:extLst xmlns:a="http://schemas.openxmlformats.org/drawingml/2006/main">
            <a:ext uri="{FF2B5EF4-FFF2-40B4-BE49-F238E27FC236}">
              <a16:creationId xmlns:a16="http://schemas.microsoft.com/office/drawing/2014/main" id="{BDE0D89A-6A3D-4258-B6D6-3A0B20F29B10}"/>
            </a:ext>
          </a:extLst>
        </cdr:cNvPr>
        <cdr:cNvSpPr txBox="1"/>
      </cdr:nvSpPr>
      <cdr:spPr>
        <a:xfrm xmlns:a="http://schemas.openxmlformats.org/drawingml/2006/main">
          <a:off x="0" y="4229100"/>
          <a:ext cx="4152900" cy="190500"/>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800" dirty="0">
              <a:latin typeface="Arial" panose="020B0604020202020204" pitchFamily="34" charset="0"/>
              <a:cs typeface="Arial" panose="020B0604020202020204" pitchFamily="34" charset="0"/>
            </a:rPr>
            <a:t>Bāze: respondenti, kas sniedza noteiktu atbildi</a:t>
          </a:r>
        </a:p>
      </cdr:txBody>
    </cdr:sp>
  </cdr:relSizeAnchor>
  <cdr:relSizeAnchor xmlns:cdr="http://schemas.openxmlformats.org/drawingml/2006/chartDrawing">
    <cdr:from>
      <cdr:x>0.03762</cdr:x>
      <cdr:y>0.18439</cdr:y>
    </cdr:from>
    <cdr:to>
      <cdr:x>0.05954</cdr:x>
      <cdr:y>0.22408</cdr:y>
    </cdr:to>
    <cdr:sp macro="" textlink="">
      <cdr:nvSpPr>
        <cdr:cNvPr id="8" name="TextBox 1">
          <a:extLst xmlns:a="http://schemas.openxmlformats.org/drawingml/2006/main">
            <a:ext uri="{FF2B5EF4-FFF2-40B4-BE49-F238E27FC236}">
              <a16:creationId xmlns:a16="http://schemas.microsoft.com/office/drawing/2014/main" id="{FA1B1524-F57C-4C4E-8DCE-460184CBA387}"/>
            </a:ext>
          </a:extLst>
        </cdr:cNvPr>
        <cdr:cNvSpPr txBox="1"/>
      </cdr:nvSpPr>
      <cdr:spPr>
        <a:xfrm xmlns:a="http://schemas.openxmlformats.org/drawingml/2006/main">
          <a:off x="316077" y="892641"/>
          <a:ext cx="184173" cy="192137"/>
        </a:xfrm>
        <a:prstGeom xmlns:a="http://schemas.openxmlformats.org/drawingml/2006/main" prst="rect">
          <a:avLst/>
        </a:prstGeom>
        <a:solidFill xmlns:a="http://schemas.openxmlformats.org/drawingml/2006/main">
          <a:schemeClr val="bg1"/>
        </a:solidFill>
        <a:ln xmlns:a="http://schemas.openxmlformats.org/drawingml/2006/main">
          <a:solidFill>
            <a:schemeClr val="accent3">
              <a:lumMod val="75000"/>
            </a:schemeClr>
          </a:solidFill>
        </a:ln>
        <a:effectLst xmlns:a="http://schemas.openxmlformats.org/drawingml/2006/main">
          <a:outerShdw dist="38100" dir="2700000" algn="tl" rotWithShape="0">
            <a:schemeClr val="bg1">
              <a:lumMod val="50000"/>
            </a:schemeClr>
          </a:outerShdw>
        </a:effectLst>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800" dirty="0">
              <a:latin typeface="Arial" panose="020B0604020202020204" pitchFamily="34" charset="0"/>
              <a:cs typeface="Arial" panose="020B0604020202020204" pitchFamily="34" charset="0"/>
            </a:rPr>
            <a:t>€</a:t>
          </a:r>
        </a:p>
      </cdr:txBody>
    </cdr:sp>
  </cdr:relSizeAnchor>
  <cdr:relSizeAnchor xmlns:cdr="http://schemas.openxmlformats.org/drawingml/2006/chartDrawing">
    <cdr:from>
      <cdr:x>0</cdr:x>
      <cdr:y>0</cdr:y>
    </cdr:from>
    <cdr:to>
      <cdr:x>1</cdr:x>
      <cdr:y>0.11955</cdr:y>
    </cdr:to>
    <cdr:sp macro="" textlink="">
      <cdr:nvSpPr>
        <cdr:cNvPr id="7" name="TextBox 1">
          <a:extLst xmlns:a="http://schemas.openxmlformats.org/drawingml/2006/main">
            <a:ext uri="{FF2B5EF4-FFF2-40B4-BE49-F238E27FC236}">
              <a16:creationId xmlns:a16="http://schemas.microsoft.com/office/drawing/2014/main" id="{9E64813C-180C-42F4-8146-1DA11478C575}"/>
            </a:ext>
          </a:extLst>
        </cdr:cNvPr>
        <cdr:cNvSpPr txBox="1"/>
      </cdr:nvSpPr>
      <cdr:spPr>
        <a:xfrm xmlns:a="http://schemas.openxmlformats.org/drawingml/2006/main">
          <a:off x="0" y="-1388092"/>
          <a:ext cx="8460289" cy="57873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lvl="0" rtl="0">
            <a:defRPr/>
          </a:pPr>
          <a:r>
            <a:rPr lang="lv-LV" sz="1200" b="0" i="1" baseline="0" dirty="0">
              <a:effectLst/>
              <a:latin typeface="Arial" panose="020B0604020202020204" pitchFamily="34" charset="0"/>
              <a:ea typeface="+mn-ea"/>
              <a:cs typeface="Arial" panose="020B0604020202020204" pitchFamily="34" charset="0"/>
            </a:rPr>
            <a:t>D3.1</a:t>
          </a:r>
          <a:r>
            <a:rPr lang="lv-LV" sz="1200" i="1" dirty="0">
              <a:latin typeface="Arial" panose="020B0604020202020204" pitchFamily="34" charset="0"/>
              <a:cs typeface="Arial" panose="020B0604020202020204" pitchFamily="34" charset="0"/>
            </a:rPr>
            <a:t>., D3.2., D3.3 "</a:t>
          </a:r>
          <a:r>
            <a:rPr lang="lv-LV" sz="1200" b="0" i="1" baseline="0" dirty="0">
              <a:effectLst/>
              <a:latin typeface="Arial" panose="020B0604020202020204" pitchFamily="34" charset="0"/>
              <a:ea typeface="+mn-ea"/>
              <a:cs typeface="Arial" panose="020B0604020202020204" pitchFamily="34" charset="0"/>
            </a:rPr>
            <a:t>Kāds bija/ būs Jūsu uzņēmuma apgrozījums EIRO pēdējā – t.i., šī – 2022. finanšu gada laikā/2021.</a:t>
          </a:r>
          <a:r>
            <a:rPr lang="lv-LV" sz="1200" b="0" i="1" dirty="0">
              <a:effectLst/>
              <a:latin typeface="Arial" panose="020B0604020202020204" pitchFamily="34" charset="0"/>
              <a:ea typeface="+mn-ea"/>
              <a:cs typeface="Arial" panose="020B0604020202020204" pitchFamily="34" charset="0"/>
            </a:rPr>
            <a:t> finanšu gada/2020. finanšu gada laikā?</a:t>
          </a:r>
          <a:r>
            <a:rPr lang="lv-LV" sz="1200" b="0" i="1" baseline="0" dirty="0">
              <a:effectLst/>
              <a:latin typeface="Arial" panose="020B0604020202020204" pitchFamily="34" charset="0"/>
              <a:ea typeface="+mn-ea"/>
              <a:cs typeface="Arial" panose="020B0604020202020204" pitchFamily="34" charset="0"/>
            </a:rPr>
            <a:t>" </a:t>
          </a:r>
        </a:p>
        <a:p xmlns:a="http://schemas.openxmlformats.org/drawingml/2006/main">
          <a:pPr marL="0" marR="0" lvl="0" indent="0" defTabSz="914400" rtl="0" eaLnBrk="1" fontAlgn="auto" latinLnBrk="0" hangingPunct="1">
            <a:lnSpc>
              <a:spcPct val="100000"/>
            </a:lnSpc>
            <a:spcBef>
              <a:spcPts val="0"/>
            </a:spcBef>
            <a:spcAft>
              <a:spcPts val="0"/>
            </a:spcAft>
            <a:buClrTx/>
            <a:buSzTx/>
            <a:buFontTx/>
            <a:buNone/>
            <a:tabLst/>
            <a:defRPr/>
          </a:pPr>
          <a:r>
            <a:rPr lang="lv-LV" sz="1200" b="0" i="0" u="sng" baseline="0" dirty="0">
              <a:effectLst/>
              <a:latin typeface="Arial" panose="020B0604020202020204" pitchFamily="34" charset="0"/>
              <a:ea typeface="+mn-ea"/>
              <a:cs typeface="Arial" panose="020B0604020202020204" pitchFamily="34" charset="0"/>
            </a:rPr>
            <a:t>Atvērtais jautājums, viena atbilde</a:t>
          </a:r>
          <a:endParaRPr lang="lv-LV" sz="1200" dirty="0">
            <a:effectLst/>
            <a:latin typeface="Arial" panose="020B0604020202020204" pitchFamily="34" charset="0"/>
            <a:cs typeface="Arial" panose="020B0604020202020204" pitchFamily="34" charset="0"/>
          </a:endParaRPr>
        </a:p>
        <a:p xmlns:a="http://schemas.openxmlformats.org/drawingml/2006/main">
          <a:pPr marL="0" marR="0" lvl="0" indent="0" defTabSz="914400" rtl="0" eaLnBrk="1" fontAlgn="auto" latinLnBrk="0" hangingPunct="1">
            <a:lnSpc>
              <a:spcPct val="100000"/>
            </a:lnSpc>
            <a:spcBef>
              <a:spcPts val="0"/>
            </a:spcBef>
            <a:spcAft>
              <a:spcPts val="0"/>
            </a:spcAft>
            <a:buClrTx/>
            <a:buSzTx/>
            <a:buFontTx/>
            <a:buNone/>
            <a:tabLst/>
            <a:defRPr/>
          </a:pPr>
          <a:endParaRPr lang="lv-LV" sz="1200" b="0" i="1" baseline="0" dirty="0">
            <a:effectLst/>
            <a:latin typeface="Arial" panose="020B0604020202020204" pitchFamily="34" charset="0"/>
            <a:ea typeface="+mn-ea"/>
            <a:cs typeface="Arial" panose="020B0604020202020204" pitchFamily="34" charset="0"/>
          </a:endParaRPr>
        </a:p>
      </cdr:txBody>
    </cdr:sp>
  </cdr:relSizeAnchor>
</c:userShapes>
</file>

<file path=ppt/drawings/drawing38.xml><?xml version="1.0" encoding="utf-8"?>
<c:userShapes xmlns:c="http://schemas.openxmlformats.org/drawingml/2006/chart">
  <cdr:relSizeAnchor xmlns:cdr="http://schemas.openxmlformats.org/drawingml/2006/chartDrawing">
    <cdr:from>
      <cdr:x>0</cdr:x>
      <cdr:y>0.9569</cdr:y>
    </cdr:from>
    <cdr:to>
      <cdr:x>0.4877</cdr:x>
      <cdr:y>1</cdr:y>
    </cdr:to>
    <cdr:sp macro="" textlink="">
      <cdr:nvSpPr>
        <cdr:cNvPr id="5" name="TextBox 1">
          <a:extLst xmlns:a="http://schemas.openxmlformats.org/drawingml/2006/main">
            <a:ext uri="{FF2B5EF4-FFF2-40B4-BE49-F238E27FC236}">
              <a16:creationId xmlns:a16="http://schemas.microsoft.com/office/drawing/2014/main" id="{BDE0D89A-6A3D-4258-B6D6-3A0B20F29B10}"/>
            </a:ext>
          </a:extLst>
        </cdr:cNvPr>
        <cdr:cNvSpPr txBox="1"/>
      </cdr:nvSpPr>
      <cdr:spPr>
        <a:xfrm xmlns:a="http://schemas.openxmlformats.org/drawingml/2006/main">
          <a:off x="0" y="4229100"/>
          <a:ext cx="4152900" cy="190500"/>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800" dirty="0">
              <a:latin typeface="Arial" panose="020B0604020202020204" pitchFamily="34" charset="0"/>
              <a:cs typeface="Arial" panose="020B0604020202020204" pitchFamily="34" charset="0"/>
            </a:rPr>
            <a:t>Bāze: respondenti, kas sniedza noteiktu atbildi</a:t>
          </a:r>
        </a:p>
      </cdr:txBody>
    </cdr:sp>
  </cdr:relSizeAnchor>
  <cdr:relSizeAnchor xmlns:cdr="http://schemas.openxmlformats.org/drawingml/2006/chartDrawing">
    <cdr:from>
      <cdr:x>0.04307</cdr:x>
      <cdr:y>0.23165</cdr:y>
    </cdr:from>
    <cdr:to>
      <cdr:x>0.06499</cdr:x>
      <cdr:y>0.27134</cdr:y>
    </cdr:to>
    <cdr:sp macro="" textlink="">
      <cdr:nvSpPr>
        <cdr:cNvPr id="8" name="TextBox 1">
          <a:extLst xmlns:a="http://schemas.openxmlformats.org/drawingml/2006/main">
            <a:ext uri="{FF2B5EF4-FFF2-40B4-BE49-F238E27FC236}">
              <a16:creationId xmlns:a16="http://schemas.microsoft.com/office/drawing/2014/main" id="{FA1B1524-F57C-4C4E-8DCE-460184CBA387}"/>
            </a:ext>
          </a:extLst>
        </cdr:cNvPr>
        <cdr:cNvSpPr txBox="1"/>
      </cdr:nvSpPr>
      <cdr:spPr>
        <a:xfrm xmlns:a="http://schemas.openxmlformats.org/drawingml/2006/main">
          <a:off x="361905" y="1159206"/>
          <a:ext cx="184173" cy="198612"/>
        </a:xfrm>
        <a:prstGeom xmlns:a="http://schemas.openxmlformats.org/drawingml/2006/main" prst="rect">
          <a:avLst/>
        </a:prstGeom>
        <a:solidFill xmlns:a="http://schemas.openxmlformats.org/drawingml/2006/main">
          <a:schemeClr val="bg1"/>
        </a:solidFill>
        <a:ln xmlns:a="http://schemas.openxmlformats.org/drawingml/2006/main">
          <a:solidFill>
            <a:schemeClr val="accent3">
              <a:lumMod val="75000"/>
            </a:schemeClr>
          </a:solidFill>
        </a:ln>
        <a:effectLst xmlns:a="http://schemas.openxmlformats.org/drawingml/2006/main">
          <a:outerShdw dist="38100" dir="2700000" algn="tl" rotWithShape="0">
            <a:schemeClr val="bg1">
              <a:lumMod val="50000"/>
            </a:schemeClr>
          </a:outerShdw>
        </a:effectLst>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800" dirty="0">
              <a:latin typeface="Arial" panose="020B0604020202020204" pitchFamily="34" charset="0"/>
              <a:cs typeface="Arial" panose="020B0604020202020204" pitchFamily="34" charset="0"/>
            </a:rPr>
            <a:t>€</a:t>
          </a:r>
        </a:p>
      </cdr:txBody>
    </cdr:sp>
  </cdr:relSizeAnchor>
  <cdr:relSizeAnchor xmlns:cdr="http://schemas.openxmlformats.org/drawingml/2006/chartDrawing">
    <cdr:from>
      <cdr:x>0</cdr:x>
      <cdr:y>0</cdr:y>
    </cdr:from>
    <cdr:to>
      <cdr:x>1</cdr:x>
      <cdr:y>0.15046</cdr:y>
    </cdr:to>
    <cdr:sp macro="" textlink="">
      <cdr:nvSpPr>
        <cdr:cNvPr id="6" name="TextBox 1">
          <a:extLst xmlns:a="http://schemas.openxmlformats.org/drawingml/2006/main">
            <a:ext uri="{FF2B5EF4-FFF2-40B4-BE49-F238E27FC236}">
              <a16:creationId xmlns:a16="http://schemas.microsoft.com/office/drawing/2014/main" id="{516C1BE0-64EE-4417-8EBD-8880BECEA685}"/>
            </a:ext>
          </a:extLst>
        </cdr:cNvPr>
        <cdr:cNvSpPr txBox="1"/>
      </cdr:nvSpPr>
      <cdr:spPr>
        <a:xfrm xmlns:a="http://schemas.openxmlformats.org/drawingml/2006/main">
          <a:off x="0" y="0"/>
          <a:ext cx="8402046" cy="728368"/>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marL="0" marR="0" lvl="0" indent="0" defTabSz="914400" rtl="0" eaLnBrk="1" fontAlgn="auto" latinLnBrk="0" hangingPunct="1">
            <a:lnSpc>
              <a:spcPct val="100000"/>
            </a:lnSpc>
            <a:spcBef>
              <a:spcPts val="0"/>
            </a:spcBef>
            <a:spcAft>
              <a:spcPts val="0"/>
            </a:spcAft>
            <a:buClrTx/>
            <a:buSzTx/>
            <a:buFontTx/>
            <a:buNone/>
            <a:tabLst/>
            <a:defRPr/>
          </a:pPr>
          <a:r>
            <a:rPr lang="lv-LV" sz="1200" b="0" i="1" baseline="0" dirty="0">
              <a:effectLst/>
              <a:latin typeface="Arial" panose="020B0604020202020204" pitchFamily="34" charset="0"/>
              <a:ea typeface="+mn-ea"/>
              <a:cs typeface="Arial" panose="020B0604020202020204" pitchFamily="34" charset="0"/>
            </a:rPr>
            <a:t>K1.1. "Kāds 2022.gadā bija/ būs Jūsu uzņēmuma kopējais eksporta apjoms eiro?</a:t>
          </a:r>
        </a:p>
        <a:p xmlns:a="http://schemas.openxmlformats.org/drawingml/2006/main">
          <a:pPr marL="0" marR="0" lvl="0" indent="0" defTabSz="914400" rtl="0" eaLnBrk="1" fontAlgn="auto" latinLnBrk="0" hangingPunct="1">
            <a:lnSpc>
              <a:spcPct val="100000"/>
            </a:lnSpc>
            <a:spcBef>
              <a:spcPts val="0"/>
            </a:spcBef>
            <a:spcAft>
              <a:spcPts val="0"/>
            </a:spcAft>
            <a:buClrTx/>
            <a:buSzTx/>
            <a:buFontTx/>
            <a:buNone/>
            <a:tabLst/>
            <a:defRPr/>
          </a:pPr>
          <a:r>
            <a:rPr lang="lv-LV" sz="1200" b="0" i="1" u="none" baseline="0" dirty="0">
              <a:effectLst/>
              <a:latin typeface="Arial" panose="020B0604020202020204" pitchFamily="34" charset="0"/>
              <a:ea typeface="+mn-ea"/>
              <a:cs typeface="Arial" panose="020B0604020202020204" pitchFamily="34" charset="0"/>
            </a:rPr>
            <a:t>K1.2., K1.3. "Varbūt Jūs zināt un varat man pateikt, kaut vai aptuveni, kāds bija Jūsu uzņēmuma kopējais eksporta apjoms eiro 2020 un 2021. gadā?"</a:t>
          </a:r>
        </a:p>
        <a:p xmlns:a="http://schemas.openxmlformats.org/drawingml/2006/main">
          <a:pPr rtl="0">
            <a:defRPr/>
          </a:pPr>
          <a:r>
            <a:rPr lang="lv-LV" sz="1200" u="sng" dirty="0">
              <a:latin typeface="Arial" panose="020B0604020202020204" pitchFamily="34" charset="0"/>
              <a:cs typeface="Arial" panose="020B0604020202020204" pitchFamily="34" charset="0"/>
            </a:rPr>
            <a:t>Atvērtais jautājums, viena atbilde</a:t>
          </a:r>
          <a:endParaRPr lang="lv-LV" sz="1200" dirty="0">
            <a:latin typeface="Arial" panose="020B0604020202020204" pitchFamily="34" charset="0"/>
            <a:cs typeface="Arial" panose="020B0604020202020204" pitchFamily="34" charset="0"/>
          </a:endParaRPr>
        </a:p>
      </cdr:txBody>
    </cdr:sp>
  </cdr:relSizeAnchor>
</c:userShapes>
</file>

<file path=ppt/drawings/drawing39.xml><?xml version="1.0" encoding="utf-8"?>
<c:userShapes xmlns:c="http://schemas.openxmlformats.org/drawingml/2006/chart">
  <cdr:relSizeAnchor xmlns:cdr="http://schemas.openxmlformats.org/drawingml/2006/chartDrawing">
    <cdr:from>
      <cdr:x>0</cdr:x>
      <cdr:y>0.9569</cdr:y>
    </cdr:from>
    <cdr:to>
      <cdr:x>0.4877</cdr:x>
      <cdr:y>1</cdr:y>
    </cdr:to>
    <cdr:sp macro="" textlink="">
      <cdr:nvSpPr>
        <cdr:cNvPr id="5" name="TextBox 1">
          <a:extLst xmlns:a="http://schemas.openxmlformats.org/drawingml/2006/main">
            <a:ext uri="{FF2B5EF4-FFF2-40B4-BE49-F238E27FC236}">
              <a16:creationId xmlns:a16="http://schemas.microsoft.com/office/drawing/2014/main" id="{BDE0D89A-6A3D-4258-B6D6-3A0B20F29B10}"/>
            </a:ext>
          </a:extLst>
        </cdr:cNvPr>
        <cdr:cNvSpPr txBox="1"/>
      </cdr:nvSpPr>
      <cdr:spPr>
        <a:xfrm xmlns:a="http://schemas.openxmlformats.org/drawingml/2006/main">
          <a:off x="0" y="4229100"/>
          <a:ext cx="4152900" cy="190500"/>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800" dirty="0">
              <a:latin typeface="Arial" panose="020B0604020202020204" pitchFamily="34" charset="0"/>
              <a:cs typeface="Arial" panose="020B0604020202020204" pitchFamily="34" charset="0"/>
            </a:rPr>
            <a:t>Bāze: respondenti, kas sniedza noteiktu atbildi</a:t>
          </a:r>
        </a:p>
      </cdr:txBody>
    </cdr:sp>
  </cdr:relSizeAnchor>
  <cdr:relSizeAnchor xmlns:cdr="http://schemas.openxmlformats.org/drawingml/2006/chartDrawing">
    <cdr:from>
      <cdr:x>0</cdr:x>
      <cdr:y>0</cdr:y>
    </cdr:from>
    <cdr:to>
      <cdr:x>1</cdr:x>
      <cdr:y>0.18726</cdr:y>
    </cdr:to>
    <cdr:sp macro="" textlink="">
      <cdr:nvSpPr>
        <cdr:cNvPr id="7" name="TextBox 1">
          <a:extLst xmlns:a="http://schemas.openxmlformats.org/drawingml/2006/main">
            <a:ext uri="{FF2B5EF4-FFF2-40B4-BE49-F238E27FC236}">
              <a16:creationId xmlns:a16="http://schemas.microsoft.com/office/drawing/2014/main" id="{C063303C-E30C-4334-9DF6-84E70EB04A41}"/>
            </a:ext>
          </a:extLst>
        </cdr:cNvPr>
        <cdr:cNvSpPr txBox="1"/>
      </cdr:nvSpPr>
      <cdr:spPr>
        <a:xfrm xmlns:a="http://schemas.openxmlformats.org/drawingml/2006/main">
          <a:off x="0" y="0"/>
          <a:ext cx="8402046" cy="906533"/>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lvl="0" rtl="0">
            <a:defRPr/>
          </a:pPr>
          <a:r>
            <a:rPr lang="lv-LV" i="1" dirty="0">
              <a:latin typeface="Arial" panose="020B0604020202020204" pitchFamily="34" charset="0"/>
              <a:cs typeface="Arial" panose="020B0604020202020204" pitchFamily="34" charset="0"/>
            </a:rPr>
            <a:t>D3.1., D3.2., D3.3 "Kāds bija/ būs Jūsu uzņēmuma apgrozījums EIRO pēdējā – t.i., šī – 2022. finanšu gada laikā/2021. finanšu gada/2020. finanšu gada laikā?" </a:t>
          </a:r>
        </a:p>
        <a:p xmlns:a="http://schemas.openxmlformats.org/drawingml/2006/main">
          <a:pPr lvl="0" rtl="0">
            <a:defRPr/>
          </a:pPr>
          <a:r>
            <a:rPr lang="lv-LV" sz="1100" i="1" dirty="0">
              <a:latin typeface="Arial" panose="020B0604020202020204" pitchFamily="34" charset="0"/>
              <a:cs typeface="Arial" panose="020B0604020202020204" pitchFamily="34" charset="0"/>
            </a:rPr>
            <a:t>K7</a:t>
          </a:r>
          <a:r>
            <a:rPr lang="lv-LV" sz="1100" b="0" i="1" baseline="0" dirty="0">
              <a:effectLst/>
              <a:latin typeface="Arial" panose="020B0604020202020204" pitchFamily="34" charset="0"/>
              <a:ea typeface="+mn-ea"/>
              <a:cs typeface="Arial" panose="020B0604020202020204" pitchFamily="34" charset="0"/>
            </a:rPr>
            <a:t>. "Cik liels ieguldījums (EIRO) pētniecībā un jaunu produktu un pakalpojumu attīstībā (t.s. “</a:t>
          </a:r>
          <a:r>
            <a:rPr lang="lv-LV" sz="1100" b="0" i="1" baseline="0" dirty="0" err="1">
              <a:effectLst/>
              <a:latin typeface="Arial" panose="020B0604020202020204" pitchFamily="34" charset="0"/>
              <a:ea typeface="+mn-ea"/>
              <a:cs typeface="Arial" panose="020B0604020202020204" pitchFamily="34" charset="0"/>
            </a:rPr>
            <a:t>research</a:t>
          </a:r>
          <a:r>
            <a:rPr lang="lv-LV" sz="1100" b="0" i="1" baseline="0" dirty="0">
              <a:effectLst/>
              <a:latin typeface="Arial" panose="020B0604020202020204" pitchFamily="34" charset="0"/>
              <a:ea typeface="+mn-ea"/>
              <a:cs typeface="Arial" panose="020B0604020202020204" pitchFamily="34" charset="0"/>
            </a:rPr>
            <a:t> </a:t>
          </a:r>
          <a:r>
            <a:rPr lang="lv-LV" sz="1100" b="0" i="1" baseline="0" dirty="0" err="1">
              <a:effectLst/>
              <a:latin typeface="Arial" panose="020B0604020202020204" pitchFamily="34" charset="0"/>
              <a:ea typeface="+mn-ea"/>
              <a:cs typeface="Arial" panose="020B0604020202020204" pitchFamily="34" charset="0"/>
            </a:rPr>
            <a:t>and</a:t>
          </a:r>
          <a:r>
            <a:rPr lang="lv-LV" sz="1100" b="0" i="1" baseline="0" dirty="0">
              <a:effectLst/>
              <a:latin typeface="Arial" panose="020B0604020202020204" pitchFamily="34" charset="0"/>
              <a:ea typeface="+mn-ea"/>
              <a:cs typeface="Arial" panose="020B0604020202020204" pitchFamily="34" charset="0"/>
            </a:rPr>
            <a:t> </a:t>
          </a:r>
          <a:r>
            <a:rPr lang="lv-LV" sz="1100" b="0" i="1" baseline="0" dirty="0" err="1">
              <a:effectLst/>
              <a:latin typeface="Arial" panose="020B0604020202020204" pitchFamily="34" charset="0"/>
              <a:ea typeface="+mn-ea"/>
              <a:cs typeface="Arial" panose="020B0604020202020204" pitchFamily="34" charset="0"/>
            </a:rPr>
            <a:t>development</a:t>
          </a:r>
          <a:r>
            <a:rPr lang="lv-LV" sz="1100" b="0" i="1" baseline="0" dirty="0">
              <a:effectLst/>
              <a:latin typeface="Arial" panose="020B0604020202020204" pitchFamily="34" charset="0"/>
              <a:ea typeface="+mn-ea"/>
              <a:cs typeface="Arial" panose="020B0604020202020204" pitchFamily="34" charset="0"/>
            </a:rPr>
            <a:t>”) Jūsu uzņēmumam bija šajos gados?"</a:t>
          </a:r>
        </a:p>
        <a:p xmlns:a="http://schemas.openxmlformats.org/drawingml/2006/main">
          <a:pPr lvl="0" rtl="0">
            <a:defRPr/>
          </a:pPr>
          <a:r>
            <a:rPr lang="lv-LV" u="sng" dirty="0">
              <a:latin typeface="Arial" panose="020B0604020202020204" pitchFamily="34" charset="0"/>
              <a:cs typeface="Arial" panose="020B0604020202020204" pitchFamily="34" charset="0"/>
            </a:rPr>
            <a:t>Atvērtais jautājums, viena atbilde</a:t>
          </a:r>
          <a:endParaRPr lang="lv-LV" sz="1100" b="0" u="sng" baseline="0" dirty="0">
            <a:effectLst/>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0.04115</cdr:x>
      <cdr:y>0.26658</cdr:y>
    </cdr:from>
    <cdr:to>
      <cdr:x>0.06307</cdr:x>
      <cdr:y>0.30627</cdr:y>
    </cdr:to>
    <cdr:sp macro="" textlink="">
      <cdr:nvSpPr>
        <cdr:cNvPr id="6" name="TextBox 1">
          <a:extLst xmlns:a="http://schemas.openxmlformats.org/drawingml/2006/main">
            <a:ext uri="{FF2B5EF4-FFF2-40B4-BE49-F238E27FC236}">
              <a16:creationId xmlns:a16="http://schemas.microsoft.com/office/drawing/2014/main" id="{FF10FA87-B688-4D7C-84C7-763C3B89BDF0}"/>
            </a:ext>
          </a:extLst>
        </cdr:cNvPr>
        <cdr:cNvSpPr txBox="1"/>
      </cdr:nvSpPr>
      <cdr:spPr>
        <a:xfrm xmlns:a="http://schemas.openxmlformats.org/drawingml/2006/main">
          <a:off x="345722" y="1290486"/>
          <a:ext cx="184172" cy="192136"/>
        </a:xfrm>
        <a:prstGeom xmlns:a="http://schemas.openxmlformats.org/drawingml/2006/main" prst="rect">
          <a:avLst/>
        </a:prstGeom>
        <a:solidFill xmlns:a="http://schemas.openxmlformats.org/drawingml/2006/main">
          <a:schemeClr val="bg1"/>
        </a:solidFill>
        <a:ln xmlns:a="http://schemas.openxmlformats.org/drawingml/2006/main">
          <a:solidFill>
            <a:schemeClr val="accent3">
              <a:lumMod val="75000"/>
            </a:schemeClr>
          </a:solidFill>
        </a:ln>
        <a:effectLst xmlns:a="http://schemas.openxmlformats.org/drawingml/2006/main">
          <a:outerShdw dist="38100" dir="2700000" algn="tl" rotWithShape="0">
            <a:schemeClr val="bg1">
              <a:lumMod val="50000"/>
            </a:schemeClr>
          </a:outerShdw>
        </a:effectLst>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800" dirty="0">
              <a:latin typeface="Arial" panose="020B0604020202020204" pitchFamily="34" charset="0"/>
              <a:cs typeface="Arial" panose="020B0604020202020204" pitchFamily="34" charset="0"/>
            </a:rPr>
            <a:t>€</a:t>
          </a:r>
        </a:p>
      </cdr:txBody>
    </cdr:sp>
  </cdr:relSizeAnchor>
</c:userShapes>
</file>

<file path=ppt/drawings/drawing4.xml><?xml version="1.0" encoding="utf-8"?>
<c:userShapes xmlns:c="http://schemas.openxmlformats.org/drawingml/2006/chart">
  <cdr:relSizeAnchor xmlns:cdr="http://schemas.openxmlformats.org/drawingml/2006/chartDrawing">
    <cdr:from>
      <cdr:x>0</cdr:x>
      <cdr:y>0</cdr:y>
    </cdr:from>
    <cdr:to>
      <cdr:x>1</cdr:x>
      <cdr:y>0.11204</cdr:y>
    </cdr:to>
    <cdr:sp macro="" textlink="">
      <cdr:nvSpPr>
        <cdr:cNvPr id="4272129" name="Text Box 1">
          <a:extLst xmlns:a="http://schemas.openxmlformats.org/drawingml/2006/main">
            <a:ext uri="{FF2B5EF4-FFF2-40B4-BE49-F238E27FC236}">
              <a16:creationId xmlns:a16="http://schemas.microsoft.com/office/drawing/2014/main" id="{1817535B-6645-403B-A005-1AEF2C0DD034}"/>
            </a:ext>
          </a:extLst>
        </cdr:cNvPr>
        <cdr:cNvSpPr txBox="1">
          <a:spLocks xmlns:a="http://schemas.openxmlformats.org/drawingml/2006/main" noChangeArrowheads="1"/>
        </cdr:cNvSpPr>
      </cdr:nvSpPr>
      <cdr:spPr bwMode="auto">
        <a:xfrm xmlns:a="http://schemas.openxmlformats.org/drawingml/2006/main">
          <a:off x="0" y="0"/>
          <a:ext cx="7663702" cy="614571"/>
        </a:xfrm>
        <a:prstGeom xmlns:a="http://schemas.openxmlformats.org/drawingml/2006/main" prst="rect">
          <a:avLst/>
        </a:prstGeom>
        <a:noFill xmlns:a="http://schemas.openxmlformats.org/drawingml/2006/main"/>
        <a:ln xmlns:a="http://schemas.openxmlformats.org/drawingml/2006/main">
          <a:noFill/>
        </a:ln>
        <a:extLst xmlns:a="http://schemas.openxmlformats.org/drawingml/2006/main">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cdr:spPr>
      <cdr:txBody>
        <a:bodyPr xmlns:a="http://schemas.openxmlformats.org/drawingml/2006/main" vertOverflow="clip" wrap="square" lIns="27432" tIns="22860" rIns="0" bIns="0" anchor="t" upright="1"/>
        <a:lstStyle xmlns:a="http://schemas.openxmlformats.org/drawingml/2006/main"/>
        <a:p xmlns:a="http://schemas.openxmlformats.org/drawingml/2006/main">
          <a:pPr algn="l" rtl="0">
            <a:defRPr sz="1000"/>
          </a:pPr>
          <a:r>
            <a:rPr lang="lv-LV" sz="1200" i="1" dirty="0">
              <a:solidFill>
                <a:srgbClr val="000000"/>
              </a:solidFill>
              <a:latin typeface="Arial"/>
              <a:cs typeface="Arial"/>
            </a:rPr>
            <a:t>K2. "Šajā sarakstā ir redzamas dažādas ar eksporta veicināšanu saistītas aktivitātes, kuras LIAA atbalsta, izsniedzot </a:t>
          </a:r>
          <a:r>
            <a:rPr lang="lv-LV" sz="1200" i="1" dirty="0" err="1">
              <a:solidFill>
                <a:srgbClr val="000000"/>
              </a:solidFill>
              <a:latin typeface="Arial"/>
              <a:cs typeface="Arial"/>
            </a:rPr>
            <a:t>grantu</a:t>
          </a:r>
          <a:r>
            <a:rPr lang="lv-LV" sz="1200" i="1" dirty="0">
              <a:solidFill>
                <a:srgbClr val="000000"/>
              </a:solidFill>
              <a:latin typeface="Arial"/>
              <a:cs typeface="Arial"/>
            </a:rPr>
            <a:t> finansējumu. Lūdzu, par katru no tām atzīmējiet, cik Jūsu uzņēmumam nozīmīga šķiet katra no šīm darbībām."</a:t>
          </a:r>
          <a:endParaRPr lang="lv-LV" sz="1200" b="0" i="1" u="none" strike="noStrike" baseline="0" dirty="0">
            <a:solidFill>
              <a:srgbClr val="000000"/>
            </a:solidFill>
            <a:latin typeface="Arial"/>
            <a:cs typeface="Arial"/>
          </a:endParaRPr>
        </a:p>
      </cdr:txBody>
    </cdr:sp>
  </cdr:relSizeAnchor>
  <cdr:relSizeAnchor xmlns:cdr="http://schemas.openxmlformats.org/drawingml/2006/chartDrawing">
    <cdr:from>
      <cdr:x>0</cdr:x>
      <cdr:y>0.96602</cdr:y>
    </cdr:from>
    <cdr:to>
      <cdr:x>0.26715</cdr:x>
      <cdr:y>1</cdr:y>
    </cdr:to>
    <cdr:sp macro="" textlink="">
      <cdr:nvSpPr>
        <cdr:cNvPr id="4" name="TextBox 1">
          <a:extLst xmlns:a="http://schemas.openxmlformats.org/drawingml/2006/main">
            <a:ext uri="{FF2B5EF4-FFF2-40B4-BE49-F238E27FC236}">
              <a16:creationId xmlns:a16="http://schemas.microsoft.com/office/drawing/2014/main" id="{2E9EECB1-08C9-434E-9BAF-671D9B6E0021}"/>
            </a:ext>
          </a:extLst>
        </cdr:cNvPr>
        <cdr:cNvSpPr txBox="1"/>
      </cdr:nvSpPr>
      <cdr:spPr>
        <a:xfrm xmlns:a="http://schemas.openxmlformats.org/drawingml/2006/main">
          <a:off x="0" y="5114925"/>
          <a:ext cx="2047358" cy="179910"/>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800" dirty="0">
              <a:latin typeface="Arial" panose="020B0604020202020204" pitchFamily="34" charset="0"/>
              <a:cs typeface="Arial" panose="020B0604020202020204" pitchFamily="34" charset="0"/>
            </a:rPr>
            <a:t>Bāze: visi respondenti, n=729</a:t>
          </a:r>
        </a:p>
      </cdr:txBody>
    </cdr:sp>
  </cdr:relSizeAnchor>
</c:userShapes>
</file>

<file path=ppt/drawings/drawing40.xml><?xml version="1.0" encoding="utf-8"?>
<c:userShapes xmlns:c="http://schemas.openxmlformats.org/drawingml/2006/chart">
  <cdr:relSizeAnchor xmlns:cdr="http://schemas.openxmlformats.org/drawingml/2006/chartDrawing">
    <cdr:from>
      <cdr:x>0</cdr:x>
      <cdr:y>1.94833E-7</cdr:y>
    </cdr:from>
    <cdr:to>
      <cdr:x>1</cdr:x>
      <cdr:y>0.08165</cdr:y>
    </cdr:to>
    <cdr:sp macro="" textlink="">
      <cdr:nvSpPr>
        <cdr:cNvPr id="6" name="TextBox 1">
          <a:extLst xmlns:a="http://schemas.openxmlformats.org/drawingml/2006/main">
            <a:ext uri="{FF2B5EF4-FFF2-40B4-BE49-F238E27FC236}">
              <a16:creationId xmlns:a16="http://schemas.microsoft.com/office/drawing/2014/main" id="{B25C636C-B255-400E-9938-B0AD568B016D}"/>
            </a:ext>
          </a:extLst>
        </cdr:cNvPr>
        <cdr:cNvSpPr txBox="1"/>
      </cdr:nvSpPr>
      <cdr:spPr>
        <a:xfrm xmlns:a="http://schemas.openxmlformats.org/drawingml/2006/main">
          <a:off x="0" y="1"/>
          <a:ext cx="8474868" cy="419099"/>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marL="0" marR="0" lvl="0" indent="0" defTabSz="914400" rtl="0" eaLnBrk="1" fontAlgn="auto" latinLnBrk="0" hangingPunct="1">
            <a:lnSpc>
              <a:spcPct val="100000"/>
            </a:lnSpc>
            <a:spcBef>
              <a:spcPts val="0"/>
            </a:spcBef>
            <a:spcAft>
              <a:spcPts val="0"/>
            </a:spcAft>
            <a:buClrTx/>
            <a:buSzTx/>
            <a:buFontTx/>
            <a:buNone/>
            <a:tabLst/>
            <a:defRPr/>
          </a:pPr>
          <a:r>
            <a:rPr lang="lv-LV" sz="1200" b="0" i="0">
              <a:effectLst/>
              <a:latin typeface="Arial" panose="020B0604020202020204" pitchFamily="34" charset="0"/>
              <a:ea typeface="+mn-ea"/>
              <a:cs typeface="Arial" panose="020B0604020202020204" pitchFamily="34" charset="0"/>
            </a:rPr>
            <a:t>K5. </a:t>
          </a:r>
          <a:r>
            <a:rPr lang="lv-LV" sz="1200" b="0" i="1">
              <a:effectLst/>
              <a:latin typeface="Arial" panose="020B0604020202020204" pitchFamily="34" charset="0"/>
              <a:ea typeface="+mn-ea"/>
              <a:cs typeface="Arial" panose="020B0604020202020204" pitchFamily="34" charset="0"/>
            </a:rPr>
            <a:t>"Vai Jūsu uzņēmums ir veicis kādus ieguldījumus pētniecībā un jaunu produktu un pakalpojumu attīstībā (t.s. “research and development”) laika posmā no 2020. līdz 2022. gadam?"</a:t>
          </a:r>
        </a:p>
      </cdr:txBody>
    </cdr:sp>
  </cdr:relSizeAnchor>
  <cdr:relSizeAnchor xmlns:cdr="http://schemas.openxmlformats.org/drawingml/2006/chartDrawing">
    <cdr:from>
      <cdr:x>0</cdr:x>
      <cdr:y>0.93672</cdr:y>
    </cdr:from>
    <cdr:to>
      <cdr:x>0.69541</cdr:x>
      <cdr:y>1</cdr:y>
    </cdr:to>
    <cdr:sp macro="" textlink="">
      <cdr:nvSpPr>
        <cdr:cNvPr id="5" name="TextBox 1">
          <a:extLst xmlns:a="http://schemas.openxmlformats.org/drawingml/2006/main">
            <a:ext uri="{FF2B5EF4-FFF2-40B4-BE49-F238E27FC236}">
              <a16:creationId xmlns:a16="http://schemas.microsoft.com/office/drawing/2014/main" id="{B299686E-E3E1-49C6-BD72-8A49679A8681}"/>
            </a:ext>
          </a:extLst>
        </cdr:cNvPr>
        <cdr:cNvSpPr txBox="1"/>
      </cdr:nvSpPr>
      <cdr:spPr>
        <a:xfrm xmlns:a="http://schemas.openxmlformats.org/drawingml/2006/main">
          <a:off x="0" y="3916891"/>
          <a:ext cx="5915025" cy="264583"/>
        </a:xfrm>
        <a:prstGeom xmlns:a="http://schemas.openxmlformats.org/drawingml/2006/main" prst="rect">
          <a:avLst/>
        </a:prstGeom>
      </cdr:spPr>
      <cdr:txBody>
        <a:bodyPr xmlns:a="http://schemas.openxmlformats.org/drawingml/2006/main" wrap="none" rtlCol="0" anchor="b" anchorCtr="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800" dirty="0">
              <a:latin typeface="Arial" panose="020B0604020202020204" pitchFamily="34" charset="0"/>
              <a:cs typeface="Arial" panose="020B0604020202020204" pitchFamily="34" charset="0"/>
            </a:rPr>
            <a:t>Bāze: visi respondenti, n=729</a:t>
          </a:r>
        </a:p>
      </cdr:txBody>
    </cdr:sp>
  </cdr:relSizeAnchor>
</c:userShapes>
</file>

<file path=ppt/drawings/drawing41.xml><?xml version="1.0" encoding="utf-8"?>
<c:userShapes xmlns:c="http://schemas.openxmlformats.org/drawingml/2006/chart">
  <cdr:relSizeAnchor xmlns:cdr="http://schemas.openxmlformats.org/drawingml/2006/chartDrawing">
    <cdr:from>
      <cdr:x>0</cdr:x>
      <cdr:y>0.92999</cdr:y>
    </cdr:from>
    <cdr:to>
      <cdr:x>0.65502</cdr:x>
      <cdr:y>1</cdr:y>
    </cdr:to>
    <cdr:sp macro="" textlink="">
      <cdr:nvSpPr>
        <cdr:cNvPr id="6" name="TextBox 1">
          <a:extLst xmlns:a="http://schemas.openxmlformats.org/drawingml/2006/main">
            <a:ext uri="{FF2B5EF4-FFF2-40B4-BE49-F238E27FC236}">
              <a16:creationId xmlns:a16="http://schemas.microsoft.com/office/drawing/2014/main" id="{139AF05E-6B41-4B64-9EB0-F451380F08F5}"/>
            </a:ext>
          </a:extLst>
        </cdr:cNvPr>
        <cdr:cNvSpPr txBox="1"/>
      </cdr:nvSpPr>
      <cdr:spPr>
        <a:xfrm xmlns:a="http://schemas.openxmlformats.org/drawingml/2006/main">
          <a:off x="0" y="4783388"/>
          <a:ext cx="4994005" cy="360112"/>
        </a:xfrm>
        <a:prstGeom xmlns:a="http://schemas.openxmlformats.org/drawingml/2006/main" prst="rect">
          <a:avLst/>
        </a:prstGeom>
      </cdr:spPr>
      <cdr:txBody>
        <a:bodyPr xmlns:a="http://schemas.openxmlformats.org/drawingml/2006/main" wrap="square" rtlCol="0" anchor="b" anchorCtr="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800" dirty="0">
              <a:latin typeface="Arial" panose="020B0604020202020204" pitchFamily="34" charset="0"/>
              <a:cs typeface="Arial" panose="020B0604020202020204" pitchFamily="34" charset="0"/>
            </a:rPr>
            <a:t>Bāze: visi respondenti, respondentu skaitu grupās skatīt aptaujāto uzņēmumu profilā 4. </a:t>
          </a:r>
          <a:r>
            <a:rPr lang="lv-LV" sz="800" dirty="0" err="1">
              <a:latin typeface="Arial" panose="020B0604020202020204" pitchFamily="34" charset="0"/>
              <a:cs typeface="Arial" panose="020B0604020202020204" pitchFamily="34" charset="0"/>
            </a:rPr>
            <a:t>lpp</a:t>
          </a:r>
          <a:endParaRPr lang="lv-LV" sz="800" baseline="0" dirty="0">
            <a:latin typeface="Arial" panose="020B0604020202020204" pitchFamily="34" charset="0"/>
            <a:cs typeface="Arial" panose="020B0604020202020204" pitchFamily="34" charset="0"/>
          </a:endParaRPr>
        </a:p>
        <a:p xmlns:a="http://schemas.openxmlformats.org/drawingml/2006/main">
          <a:r>
            <a:rPr lang="lv-LV" sz="800" dirty="0">
              <a:latin typeface="Arial" panose="020B0604020202020204" pitchFamily="34" charset="0"/>
              <a:cs typeface="Arial" panose="020B0604020202020204" pitchFamily="34" charset="0"/>
            </a:rPr>
            <a:t>*Respondentu skaits grupā nav pietiekams ticamu secinājumu veikšanai</a:t>
          </a:r>
          <a:endParaRPr lang="lv-LV" sz="800" baseline="0" dirty="0">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cdr:x>
      <cdr:y>0.39152</cdr:y>
    </cdr:from>
    <cdr:to>
      <cdr:x>0.11931</cdr:x>
      <cdr:y>0.53622</cdr:y>
    </cdr:to>
    <cdr:sp macro="" textlink="">
      <cdr:nvSpPr>
        <cdr:cNvPr id="2" name="TextBox 1">
          <a:extLst xmlns:a="http://schemas.openxmlformats.org/drawingml/2006/main">
            <a:ext uri="{FF2B5EF4-FFF2-40B4-BE49-F238E27FC236}">
              <a16:creationId xmlns:a16="http://schemas.microsoft.com/office/drawing/2014/main" id="{75151BDC-FB0E-4E61-8E92-60DD794ABACB}"/>
            </a:ext>
          </a:extLst>
        </cdr:cNvPr>
        <cdr:cNvSpPr txBox="1"/>
      </cdr:nvSpPr>
      <cdr:spPr>
        <a:xfrm xmlns:a="http://schemas.openxmlformats.org/drawingml/2006/main" rot="16200000">
          <a:off x="-183101" y="1945001"/>
          <a:ext cx="763896" cy="1007875"/>
        </a:xfrm>
        <a:prstGeom xmlns:a="http://schemas.openxmlformats.org/drawingml/2006/main" prst="rect">
          <a:avLst/>
        </a:prstGeom>
      </cdr:spPr>
      <cdr:txBody>
        <a:bodyPr xmlns:a="http://schemas.openxmlformats.org/drawingml/2006/main" vertOverflow="clip" wrap="square" tIns="0" rtlCol="0"/>
        <a:lstStyle xmlns:a="http://schemas.openxmlformats.org/drawingml/2006/main"/>
        <a:p xmlns:a="http://schemas.openxmlformats.org/drawingml/2006/main">
          <a:pPr algn="ctr"/>
          <a:r>
            <a:rPr lang="lv-LV" sz="900" dirty="0">
              <a:latin typeface="Arial" panose="020B0604020202020204" pitchFamily="34" charset="0"/>
              <a:cs typeface="Arial" panose="020B0604020202020204" pitchFamily="34" charset="0"/>
            </a:rPr>
            <a:t>Darbinieku skaits</a:t>
          </a:r>
        </a:p>
      </cdr:txBody>
    </cdr:sp>
  </cdr:relSizeAnchor>
  <cdr:relSizeAnchor xmlns:cdr="http://schemas.openxmlformats.org/drawingml/2006/chartDrawing">
    <cdr:from>
      <cdr:x>0</cdr:x>
      <cdr:y>0.61693</cdr:y>
    </cdr:from>
    <cdr:to>
      <cdr:x>0.11931</cdr:x>
      <cdr:y>0.7871</cdr:y>
    </cdr:to>
    <cdr:sp macro="" textlink="">
      <cdr:nvSpPr>
        <cdr:cNvPr id="7" name="TextBox 1">
          <a:extLst xmlns:a="http://schemas.openxmlformats.org/drawingml/2006/main">
            <a:ext uri="{FF2B5EF4-FFF2-40B4-BE49-F238E27FC236}">
              <a16:creationId xmlns:a16="http://schemas.microsoft.com/office/drawing/2014/main" id="{53052FC7-F8FB-4DEB-9816-EABC1DEBCBC0}"/>
            </a:ext>
          </a:extLst>
        </cdr:cNvPr>
        <cdr:cNvSpPr txBox="1"/>
      </cdr:nvSpPr>
      <cdr:spPr>
        <a:xfrm xmlns:a="http://schemas.openxmlformats.org/drawingml/2006/main" rot="16200000">
          <a:off x="-250359" y="3202251"/>
          <a:ext cx="898415" cy="1007878"/>
        </a:xfrm>
        <a:prstGeom xmlns:a="http://schemas.openxmlformats.org/drawingml/2006/main" prst="rect">
          <a:avLst/>
        </a:prstGeom>
      </cdr:spPr>
      <cdr:txBody>
        <a:bodyPr xmlns:a="http://schemas.openxmlformats.org/drawingml/2006/main" wrap="square" tIns="0"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900" dirty="0">
              <a:latin typeface="Arial" panose="020B0604020202020204" pitchFamily="34" charset="0"/>
              <a:cs typeface="Arial" panose="020B0604020202020204" pitchFamily="34" charset="0"/>
            </a:rPr>
            <a:t>Apgrozījums 2022. gadā</a:t>
          </a:r>
        </a:p>
      </cdr:txBody>
    </cdr:sp>
  </cdr:relSizeAnchor>
  <cdr:relSizeAnchor xmlns:cdr="http://schemas.openxmlformats.org/drawingml/2006/chartDrawing">
    <cdr:from>
      <cdr:x>0</cdr:x>
      <cdr:y>0</cdr:y>
    </cdr:from>
    <cdr:to>
      <cdr:x>0.99636</cdr:x>
      <cdr:y>0.07138</cdr:y>
    </cdr:to>
    <cdr:sp macro="" textlink="">
      <cdr:nvSpPr>
        <cdr:cNvPr id="8" name="TextBox 1">
          <a:extLst xmlns:a="http://schemas.openxmlformats.org/drawingml/2006/main">
            <a:ext uri="{FF2B5EF4-FFF2-40B4-BE49-F238E27FC236}">
              <a16:creationId xmlns:a16="http://schemas.microsoft.com/office/drawing/2014/main" id="{0AE23A69-31F0-46D1-8166-578B79A186FB}"/>
            </a:ext>
          </a:extLst>
        </cdr:cNvPr>
        <cdr:cNvSpPr txBox="1"/>
      </cdr:nvSpPr>
      <cdr:spPr>
        <a:xfrm xmlns:a="http://schemas.openxmlformats.org/drawingml/2006/main">
          <a:off x="0" y="0"/>
          <a:ext cx="8474868" cy="419099"/>
        </a:xfrm>
        <a:prstGeom xmlns:a="http://schemas.openxmlformats.org/drawingml/2006/main" prst="rect">
          <a:avLst/>
        </a:prstGeom>
      </cdr:spPr>
      <cdr:txBody>
        <a:bodyPr xmlns:a="http://schemas.openxmlformats.org/drawingml/2006/main" wrap="square" lIns="0"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marL="0" marR="0" lvl="0" indent="0" defTabSz="914400" rtl="0" eaLnBrk="1" fontAlgn="auto" latinLnBrk="0" hangingPunct="1">
            <a:lnSpc>
              <a:spcPct val="100000"/>
            </a:lnSpc>
            <a:spcBef>
              <a:spcPts val="0"/>
            </a:spcBef>
            <a:spcAft>
              <a:spcPts val="0"/>
            </a:spcAft>
            <a:buClrTx/>
            <a:buSzTx/>
            <a:buFontTx/>
            <a:buNone/>
            <a:tabLst/>
            <a:defRPr/>
          </a:pPr>
          <a:r>
            <a:rPr lang="lv-LV" sz="1100" b="0" i="0" dirty="0">
              <a:effectLst/>
              <a:latin typeface="Arial" panose="020B0604020202020204" pitchFamily="34" charset="0"/>
              <a:ea typeface="+mn-ea"/>
              <a:cs typeface="Arial" panose="020B0604020202020204" pitchFamily="34" charset="0"/>
            </a:rPr>
            <a:t>K5. </a:t>
          </a:r>
          <a:r>
            <a:rPr lang="lv-LV" sz="1100" b="0" i="1" dirty="0">
              <a:effectLst/>
              <a:latin typeface="Arial" panose="020B0604020202020204" pitchFamily="34" charset="0"/>
              <a:ea typeface="+mn-ea"/>
              <a:cs typeface="Arial" panose="020B0604020202020204" pitchFamily="34" charset="0"/>
            </a:rPr>
            <a:t>"Vai Jūsu uzņēmums ir veicis kādus ieguldījumus pētniecībā un jaunu produktu un pakalpojumu attīstībā (t.s. “</a:t>
          </a:r>
          <a:r>
            <a:rPr lang="lv-LV" sz="1100" b="0" i="1" dirty="0" err="1">
              <a:effectLst/>
              <a:latin typeface="Arial" panose="020B0604020202020204" pitchFamily="34" charset="0"/>
              <a:ea typeface="+mn-ea"/>
              <a:cs typeface="Arial" panose="020B0604020202020204" pitchFamily="34" charset="0"/>
            </a:rPr>
            <a:t>research</a:t>
          </a:r>
          <a:r>
            <a:rPr lang="lv-LV" sz="1100" b="0" i="1" dirty="0">
              <a:effectLst/>
              <a:latin typeface="Arial" panose="020B0604020202020204" pitchFamily="34" charset="0"/>
              <a:ea typeface="+mn-ea"/>
              <a:cs typeface="Arial" panose="020B0604020202020204" pitchFamily="34" charset="0"/>
            </a:rPr>
            <a:t> </a:t>
          </a:r>
          <a:r>
            <a:rPr lang="lv-LV" sz="1100" b="0" i="1" dirty="0" err="1">
              <a:effectLst/>
              <a:latin typeface="Arial" panose="020B0604020202020204" pitchFamily="34" charset="0"/>
              <a:ea typeface="+mn-ea"/>
              <a:cs typeface="Arial" panose="020B0604020202020204" pitchFamily="34" charset="0"/>
            </a:rPr>
            <a:t>and</a:t>
          </a:r>
          <a:r>
            <a:rPr lang="lv-LV" sz="1100" b="0" i="1" dirty="0">
              <a:effectLst/>
              <a:latin typeface="Arial" panose="020B0604020202020204" pitchFamily="34" charset="0"/>
              <a:ea typeface="+mn-ea"/>
              <a:cs typeface="Arial" panose="020B0604020202020204" pitchFamily="34" charset="0"/>
            </a:rPr>
            <a:t> </a:t>
          </a:r>
          <a:r>
            <a:rPr lang="lv-LV" sz="1100" b="0" i="1" dirty="0" err="1">
              <a:effectLst/>
              <a:latin typeface="Arial" panose="020B0604020202020204" pitchFamily="34" charset="0"/>
              <a:ea typeface="+mn-ea"/>
              <a:cs typeface="Arial" panose="020B0604020202020204" pitchFamily="34" charset="0"/>
            </a:rPr>
            <a:t>development</a:t>
          </a:r>
          <a:r>
            <a:rPr lang="lv-LV" sz="1100" b="0" i="1" dirty="0">
              <a:effectLst/>
              <a:latin typeface="Arial" panose="020B0604020202020204" pitchFamily="34" charset="0"/>
              <a:ea typeface="+mn-ea"/>
              <a:cs typeface="Arial" panose="020B0604020202020204" pitchFamily="34" charset="0"/>
            </a:rPr>
            <a:t>”) laika posmā no 2020. līdz 2022. gadam?"</a:t>
          </a:r>
        </a:p>
      </cdr:txBody>
    </cdr:sp>
  </cdr:relSizeAnchor>
</c:userShapes>
</file>

<file path=ppt/drawings/drawing42.xml><?xml version="1.0" encoding="utf-8"?>
<c:userShapes xmlns:c="http://schemas.openxmlformats.org/drawingml/2006/chart">
  <cdr:relSizeAnchor xmlns:cdr="http://schemas.openxmlformats.org/drawingml/2006/chartDrawing">
    <cdr:from>
      <cdr:x>0</cdr:x>
      <cdr:y>0.92999</cdr:y>
    </cdr:from>
    <cdr:to>
      <cdr:x>0.65502</cdr:x>
      <cdr:y>1</cdr:y>
    </cdr:to>
    <cdr:sp macro="" textlink="">
      <cdr:nvSpPr>
        <cdr:cNvPr id="6" name="TextBox 1">
          <a:extLst xmlns:a="http://schemas.openxmlformats.org/drawingml/2006/main">
            <a:ext uri="{FF2B5EF4-FFF2-40B4-BE49-F238E27FC236}">
              <a16:creationId xmlns:a16="http://schemas.microsoft.com/office/drawing/2014/main" id="{139AF05E-6B41-4B64-9EB0-F451380F08F5}"/>
            </a:ext>
          </a:extLst>
        </cdr:cNvPr>
        <cdr:cNvSpPr txBox="1"/>
      </cdr:nvSpPr>
      <cdr:spPr>
        <a:xfrm xmlns:a="http://schemas.openxmlformats.org/drawingml/2006/main">
          <a:off x="0" y="4783388"/>
          <a:ext cx="4994005" cy="360112"/>
        </a:xfrm>
        <a:prstGeom xmlns:a="http://schemas.openxmlformats.org/drawingml/2006/main" prst="rect">
          <a:avLst/>
        </a:prstGeom>
      </cdr:spPr>
      <cdr:txBody>
        <a:bodyPr xmlns:a="http://schemas.openxmlformats.org/drawingml/2006/main" wrap="square" rtlCol="0" anchor="b" anchorCtr="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800" dirty="0">
              <a:latin typeface="Arial" panose="020B0604020202020204" pitchFamily="34" charset="0"/>
              <a:cs typeface="Arial" panose="020B0604020202020204" pitchFamily="34" charset="0"/>
            </a:rPr>
            <a:t>Bāze: visi respondenti, respondentu</a:t>
          </a:r>
          <a:r>
            <a:rPr lang="lv-LV" sz="800" baseline="0" dirty="0">
              <a:latin typeface="Arial" panose="020B0604020202020204" pitchFamily="34" charset="0"/>
              <a:cs typeface="Arial" panose="020B0604020202020204" pitchFamily="34" charset="0"/>
            </a:rPr>
            <a:t> skaitu grupās skatīt aptaujāto uzņēmumu profilā 4.lpp</a:t>
          </a:r>
        </a:p>
        <a:p xmlns:a="http://schemas.openxmlformats.org/drawingml/2006/main">
          <a:r>
            <a:rPr lang="lv-LV" sz="800" baseline="0" dirty="0">
              <a:latin typeface="Arial" panose="020B0604020202020204" pitchFamily="34" charset="0"/>
              <a:cs typeface="Arial" panose="020B0604020202020204" pitchFamily="34" charset="0"/>
            </a:rPr>
            <a:t>*Respondentu skaits grafikā nav pietiekams ticamu secinājumu veikšanai</a:t>
          </a:r>
        </a:p>
      </cdr:txBody>
    </cdr:sp>
  </cdr:relSizeAnchor>
  <cdr:relSizeAnchor xmlns:cdr="http://schemas.openxmlformats.org/drawingml/2006/chartDrawing">
    <cdr:from>
      <cdr:x>0</cdr:x>
      <cdr:y>0</cdr:y>
    </cdr:from>
    <cdr:to>
      <cdr:x>0.99636</cdr:x>
      <cdr:y>0.07138</cdr:y>
    </cdr:to>
    <cdr:sp macro="" textlink="">
      <cdr:nvSpPr>
        <cdr:cNvPr id="8" name="TextBox 1">
          <a:extLst xmlns:a="http://schemas.openxmlformats.org/drawingml/2006/main">
            <a:ext uri="{FF2B5EF4-FFF2-40B4-BE49-F238E27FC236}">
              <a16:creationId xmlns:a16="http://schemas.microsoft.com/office/drawing/2014/main" id="{0AE23A69-31F0-46D1-8166-578B79A186FB}"/>
            </a:ext>
          </a:extLst>
        </cdr:cNvPr>
        <cdr:cNvSpPr txBox="1"/>
      </cdr:nvSpPr>
      <cdr:spPr>
        <a:xfrm xmlns:a="http://schemas.openxmlformats.org/drawingml/2006/main">
          <a:off x="0" y="0"/>
          <a:ext cx="8474868" cy="419099"/>
        </a:xfrm>
        <a:prstGeom xmlns:a="http://schemas.openxmlformats.org/drawingml/2006/main" prst="rect">
          <a:avLst/>
        </a:prstGeom>
      </cdr:spPr>
      <cdr:txBody>
        <a:bodyPr xmlns:a="http://schemas.openxmlformats.org/drawingml/2006/main" wrap="square" lIns="0"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marL="0" marR="0" lvl="0" indent="0" defTabSz="914400" rtl="0" eaLnBrk="1" fontAlgn="auto" latinLnBrk="0" hangingPunct="1">
            <a:lnSpc>
              <a:spcPct val="100000"/>
            </a:lnSpc>
            <a:spcBef>
              <a:spcPts val="0"/>
            </a:spcBef>
            <a:spcAft>
              <a:spcPts val="0"/>
            </a:spcAft>
            <a:buClrTx/>
            <a:buSzTx/>
            <a:buFontTx/>
            <a:buNone/>
            <a:tabLst/>
            <a:defRPr/>
          </a:pPr>
          <a:r>
            <a:rPr lang="lv-LV" sz="1100" b="0" i="0" dirty="0">
              <a:effectLst/>
              <a:latin typeface="Arial" panose="020B0604020202020204" pitchFamily="34" charset="0"/>
              <a:ea typeface="+mn-ea"/>
              <a:cs typeface="Arial" panose="020B0604020202020204" pitchFamily="34" charset="0"/>
            </a:rPr>
            <a:t>K5. </a:t>
          </a:r>
          <a:r>
            <a:rPr lang="lv-LV" sz="1100" b="0" i="1" dirty="0">
              <a:effectLst/>
              <a:latin typeface="Arial" panose="020B0604020202020204" pitchFamily="34" charset="0"/>
              <a:ea typeface="+mn-ea"/>
              <a:cs typeface="Arial" panose="020B0604020202020204" pitchFamily="34" charset="0"/>
            </a:rPr>
            <a:t>"Vai Jūsu uzņēmums ir veicis kādus ieguldījumus pētniecībā un jaunu produktu un pakalpojumu attīstībā (t.s. “</a:t>
          </a:r>
          <a:r>
            <a:rPr lang="lv-LV" sz="1100" b="0" i="1" dirty="0" err="1">
              <a:effectLst/>
              <a:latin typeface="Arial" panose="020B0604020202020204" pitchFamily="34" charset="0"/>
              <a:ea typeface="+mn-ea"/>
              <a:cs typeface="Arial" panose="020B0604020202020204" pitchFamily="34" charset="0"/>
            </a:rPr>
            <a:t>research</a:t>
          </a:r>
          <a:r>
            <a:rPr lang="lv-LV" sz="1100" b="0" i="1" dirty="0">
              <a:effectLst/>
              <a:latin typeface="Arial" panose="020B0604020202020204" pitchFamily="34" charset="0"/>
              <a:ea typeface="+mn-ea"/>
              <a:cs typeface="Arial" panose="020B0604020202020204" pitchFamily="34" charset="0"/>
            </a:rPr>
            <a:t> </a:t>
          </a:r>
          <a:r>
            <a:rPr lang="lv-LV" sz="1100" b="0" i="1" dirty="0" err="1">
              <a:effectLst/>
              <a:latin typeface="Arial" panose="020B0604020202020204" pitchFamily="34" charset="0"/>
              <a:ea typeface="+mn-ea"/>
              <a:cs typeface="Arial" panose="020B0604020202020204" pitchFamily="34" charset="0"/>
            </a:rPr>
            <a:t>and</a:t>
          </a:r>
          <a:r>
            <a:rPr lang="lv-LV" sz="1100" b="0" i="1" dirty="0">
              <a:effectLst/>
              <a:latin typeface="Arial" panose="020B0604020202020204" pitchFamily="34" charset="0"/>
              <a:ea typeface="+mn-ea"/>
              <a:cs typeface="Arial" panose="020B0604020202020204" pitchFamily="34" charset="0"/>
            </a:rPr>
            <a:t> </a:t>
          </a:r>
          <a:r>
            <a:rPr lang="lv-LV" sz="1100" b="0" i="1" dirty="0" err="1">
              <a:effectLst/>
              <a:latin typeface="Arial" panose="020B0604020202020204" pitchFamily="34" charset="0"/>
              <a:ea typeface="+mn-ea"/>
              <a:cs typeface="Arial" panose="020B0604020202020204" pitchFamily="34" charset="0"/>
            </a:rPr>
            <a:t>development</a:t>
          </a:r>
          <a:r>
            <a:rPr lang="lv-LV" sz="1100" b="0" i="1" dirty="0">
              <a:effectLst/>
              <a:latin typeface="Arial" panose="020B0604020202020204" pitchFamily="34" charset="0"/>
              <a:ea typeface="+mn-ea"/>
              <a:cs typeface="Arial" panose="020B0604020202020204" pitchFamily="34" charset="0"/>
            </a:rPr>
            <a:t>”) laika posmā no 2020. līdz 2022. gadam?"</a:t>
          </a:r>
        </a:p>
      </cdr:txBody>
    </cdr:sp>
  </cdr:relSizeAnchor>
</c:userShapes>
</file>

<file path=ppt/drawings/drawing43.xml><?xml version="1.0" encoding="utf-8"?>
<c:userShapes xmlns:c="http://schemas.openxmlformats.org/drawingml/2006/chart">
  <cdr:relSizeAnchor xmlns:cdr="http://schemas.openxmlformats.org/drawingml/2006/chartDrawing">
    <cdr:from>
      <cdr:x>0</cdr:x>
      <cdr:y>0</cdr:y>
    </cdr:from>
    <cdr:to>
      <cdr:x>1</cdr:x>
      <cdr:y>0.05382</cdr:y>
    </cdr:to>
    <cdr:sp macro="" textlink="">
      <cdr:nvSpPr>
        <cdr:cNvPr id="6" name="TextBox 1">
          <a:extLst xmlns:a="http://schemas.openxmlformats.org/drawingml/2006/main">
            <a:ext uri="{FF2B5EF4-FFF2-40B4-BE49-F238E27FC236}">
              <a16:creationId xmlns:a16="http://schemas.microsoft.com/office/drawing/2014/main" id="{B25C636C-B255-400E-9938-B0AD568B016D}"/>
            </a:ext>
          </a:extLst>
        </cdr:cNvPr>
        <cdr:cNvSpPr txBox="1"/>
      </cdr:nvSpPr>
      <cdr:spPr>
        <a:xfrm xmlns:a="http://schemas.openxmlformats.org/drawingml/2006/main">
          <a:off x="0" y="0"/>
          <a:ext cx="8515350" cy="27622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marL="0" marR="0" lvl="0" indent="0" defTabSz="914400" rtl="0" eaLnBrk="1" fontAlgn="auto" latinLnBrk="0" hangingPunct="1">
            <a:lnSpc>
              <a:spcPct val="100000"/>
            </a:lnSpc>
            <a:spcBef>
              <a:spcPts val="0"/>
            </a:spcBef>
            <a:spcAft>
              <a:spcPts val="0"/>
            </a:spcAft>
            <a:buClrTx/>
            <a:buSzTx/>
            <a:buFontTx/>
            <a:buNone/>
            <a:tabLst/>
            <a:defRPr/>
          </a:pPr>
          <a:r>
            <a:rPr lang="lv-LV" sz="1200" b="0" i="0">
              <a:effectLst/>
              <a:latin typeface="Arial" panose="020B0604020202020204" pitchFamily="34" charset="0"/>
              <a:ea typeface="+mn-ea"/>
              <a:cs typeface="Arial" panose="020B0604020202020204" pitchFamily="34" charset="0"/>
            </a:rPr>
            <a:t>K6. </a:t>
          </a:r>
          <a:r>
            <a:rPr lang="lv-LV" sz="1200" b="0" i="1">
              <a:effectLst/>
              <a:latin typeface="Arial" panose="020B0604020202020204" pitchFamily="34" charset="0"/>
              <a:ea typeface="+mn-ea"/>
              <a:cs typeface="Arial" panose="020B0604020202020204" pitchFamily="34" charset="0"/>
            </a:rPr>
            <a:t>"Vai Jums ir uzskaitīts/ Jūs zināt (kaut vai aptuveni) šo ieguldījumu apjomu?"</a:t>
          </a:r>
        </a:p>
      </cdr:txBody>
    </cdr:sp>
  </cdr:relSizeAnchor>
  <cdr:relSizeAnchor xmlns:cdr="http://schemas.openxmlformats.org/drawingml/2006/chartDrawing">
    <cdr:from>
      <cdr:x>0</cdr:x>
      <cdr:y>0.93672</cdr:y>
    </cdr:from>
    <cdr:to>
      <cdr:x>0.69541</cdr:x>
      <cdr:y>1</cdr:y>
    </cdr:to>
    <cdr:sp macro="" textlink="">
      <cdr:nvSpPr>
        <cdr:cNvPr id="5" name="TextBox 1">
          <a:extLst xmlns:a="http://schemas.openxmlformats.org/drawingml/2006/main">
            <a:ext uri="{FF2B5EF4-FFF2-40B4-BE49-F238E27FC236}">
              <a16:creationId xmlns:a16="http://schemas.microsoft.com/office/drawing/2014/main" id="{B299686E-E3E1-49C6-BD72-8A49679A8681}"/>
            </a:ext>
          </a:extLst>
        </cdr:cNvPr>
        <cdr:cNvSpPr txBox="1"/>
      </cdr:nvSpPr>
      <cdr:spPr>
        <a:xfrm xmlns:a="http://schemas.openxmlformats.org/drawingml/2006/main">
          <a:off x="0" y="3916891"/>
          <a:ext cx="5915025" cy="264583"/>
        </a:xfrm>
        <a:prstGeom xmlns:a="http://schemas.openxmlformats.org/drawingml/2006/main" prst="rect">
          <a:avLst/>
        </a:prstGeom>
      </cdr:spPr>
      <cdr:txBody>
        <a:bodyPr xmlns:a="http://schemas.openxmlformats.org/drawingml/2006/main" wrap="none" rtlCol="0" anchor="b" anchorCtr="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800" dirty="0">
              <a:latin typeface="Arial" panose="020B0604020202020204" pitchFamily="34" charset="0"/>
              <a:cs typeface="Arial" panose="020B0604020202020204" pitchFamily="34" charset="0"/>
            </a:rPr>
            <a:t>Bāze: respondenti, kuru uzņēmums ir veicis kādus ieguldījumus pētniecībā un jaunu produktu un pakalpojumu</a:t>
          </a:r>
          <a:r>
            <a:rPr lang="lv-LV" sz="800" baseline="0" dirty="0">
              <a:latin typeface="Arial" panose="020B0604020202020204" pitchFamily="34" charset="0"/>
              <a:cs typeface="Arial" panose="020B0604020202020204" pitchFamily="34" charset="0"/>
            </a:rPr>
            <a:t> attīsībā no 2020. līdz 2022. gadam, n=397</a:t>
          </a:r>
          <a:endParaRPr lang="lv-LV" sz="800" dirty="0">
            <a:latin typeface="Arial" panose="020B0604020202020204" pitchFamily="34" charset="0"/>
            <a:cs typeface="Arial" panose="020B0604020202020204" pitchFamily="34" charset="0"/>
          </a:endParaRPr>
        </a:p>
      </cdr:txBody>
    </cdr:sp>
  </cdr:relSizeAnchor>
</c:userShapes>
</file>

<file path=ppt/drawings/drawing44.xml><?xml version="1.0" encoding="utf-8"?>
<c:userShapes xmlns:c="http://schemas.openxmlformats.org/drawingml/2006/chart">
  <cdr:relSizeAnchor xmlns:cdr="http://schemas.openxmlformats.org/drawingml/2006/chartDrawing">
    <cdr:from>
      <cdr:x>0</cdr:x>
      <cdr:y>0.95594</cdr:y>
    </cdr:from>
    <cdr:to>
      <cdr:x>0.9607</cdr:x>
      <cdr:y>1</cdr:y>
    </cdr:to>
    <cdr:sp macro="" textlink="">
      <cdr:nvSpPr>
        <cdr:cNvPr id="5" name="TextBox 1">
          <a:extLst xmlns:a="http://schemas.openxmlformats.org/drawingml/2006/main">
            <a:ext uri="{FF2B5EF4-FFF2-40B4-BE49-F238E27FC236}">
              <a16:creationId xmlns:a16="http://schemas.microsoft.com/office/drawing/2014/main" id="{BDE0D89A-6A3D-4258-B6D6-3A0B20F29B10}"/>
            </a:ext>
          </a:extLst>
        </cdr:cNvPr>
        <cdr:cNvSpPr txBox="1"/>
      </cdr:nvSpPr>
      <cdr:spPr>
        <a:xfrm xmlns:a="http://schemas.openxmlformats.org/drawingml/2006/main">
          <a:off x="0" y="4825429"/>
          <a:ext cx="8071812" cy="222395"/>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800" dirty="0">
              <a:latin typeface="Arial" panose="020B0604020202020204" pitchFamily="34" charset="0"/>
              <a:cs typeface="Arial" panose="020B0604020202020204" pitchFamily="34" charset="0"/>
            </a:rPr>
            <a:t>Bāze: respondenti, kuri zina sava uzņēmuma ieguldījumus pētniecībā un jaunu produktu un pakalpojumu attīstībā no 2020. līdz 2022. gadam un, kas sniedza noteiktu atbildi</a:t>
          </a:r>
        </a:p>
      </cdr:txBody>
    </cdr:sp>
  </cdr:relSizeAnchor>
  <cdr:relSizeAnchor xmlns:cdr="http://schemas.openxmlformats.org/drawingml/2006/chartDrawing">
    <cdr:from>
      <cdr:x>0</cdr:x>
      <cdr:y>0</cdr:y>
    </cdr:from>
    <cdr:to>
      <cdr:x>1</cdr:x>
      <cdr:y>0.15046</cdr:y>
    </cdr:to>
    <cdr:sp macro="" textlink="">
      <cdr:nvSpPr>
        <cdr:cNvPr id="7" name="TextBox 1">
          <a:extLst xmlns:a="http://schemas.openxmlformats.org/drawingml/2006/main">
            <a:ext uri="{FF2B5EF4-FFF2-40B4-BE49-F238E27FC236}">
              <a16:creationId xmlns:a16="http://schemas.microsoft.com/office/drawing/2014/main" id="{C063303C-E30C-4334-9DF6-84E70EB04A41}"/>
            </a:ext>
          </a:extLst>
        </cdr:cNvPr>
        <cdr:cNvSpPr txBox="1"/>
      </cdr:nvSpPr>
      <cdr:spPr>
        <a:xfrm xmlns:a="http://schemas.openxmlformats.org/drawingml/2006/main">
          <a:off x="-269693" y="-1456493"/>
          <a:ext cx="8402046" cy="728368"/>
        </a:xfrm>
        <a:prstGeom xmlns:a="http://schemas.openxmlformats.org/drawingml/2006/main" prst="rect">
          <a:avLst/>
        </a:prstGeom>
      </cdr:spPr>
      <cdr:txBody>
        <a:bodyPr xmlns:a="http://schemas.openxmlformats.org/drawingml/2006/main" wrap="square" lIns="0"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marL="0" marR="0" lvl="0" indent="0" defTabSz="914400" rtl="0" eaLnBrk="1" fontAlgn="auto" latinLnBrk="0" hangingPunct="1">
            <a:lnSpc>
              <a:spcPct val="100000"/>
            </a:lnSpc>
            <a:spcBef>
              <a:spcPts val="0"/>
            </a:spcBef>
            <a:spcAft>
              <a:spcPts val="0"/>
            </a:spcAft>
            <a:buClrTx/>
            <a:buSzTx/>
            <a:buFontTx/>
            <a:buNone/>
            <a:tabLst/>
            <a:defRPr/>
          </a:pPr>
          <a:r>
            <a:rPr lang="lv-LV" sz="1200" b="0" i="1" baseline="0" dirty="0">
              <a:effectLst/>
              <a:latin typeface="Arial" panose="020B0604020202020204" pitchFamily="34" charset="0"/>
              <a:ea typeface="+mn-ea"/>
              <a:cs typeface="Arial" panose="020B0604020202020204" pitchFamily="34" charset="0"/>
            </a:rPr>
            <a:t>K7. "Cik liels ieguldījums (EIRO) pētniecībā un jaunu produktu un pakalpojumu attīstībā (t.s. “</a:t>
          </a:r>
          <a:r>
            <a:rPr lang="lv-LV" sz="1200" b="0" i="1" baseline="0" dirty="0" err="1">
              <a:effectLst/>
              <a:latin typeface="Arial" panose="020B0604020202020204" pitchFamily="34" charset="0"/>
              <a:ea typeface="+mn-ea"/>
              <a:cs typeface="Arial" panose="020B0604020202020204" pitchFamily="34" charset="0"/>
            </a:rPr>
            <a:t>research</a:t>
          </a:r>
          <a:r>
            <a:rPr lang="lv-LV" sz="1200" b="0" i="1" baseline="0" dirty="0">
              <a:effectLst/>
              <a:latin typeface="Arial" panose="020B0604020202020204" pitchFamily="34" charset="0"/>
              <a:ea typeface="+mn-ea"/>
              <a:cs typeface="Arial" panose="020B0604020202020204" pitchFamily="34" charset="0"/>
            </a:rPr>
            <a:t> </a:t>
          </a:r>
          <a:r>
            <a:rPr lang="lv-LV" sz="1200" b="0" i="1" baseline="0" dirty="0" err="1">
              <a:effectLst/>
              <a:latin typeface="Arial" panose="020B0604020202020204" pitchFamily="34" charset="0"/>
              <a:ea typeface="+mn-ea"/>
              <a:cs typeface="Arial" panose="020B0604020202020204" pitchFamily="34" charset="0"/>
            </a:rPr>
            <a:t>and</a:t>
          </a:r>
          <a:r>
            <a:rPr lang="lv-LV" sz="1200" b="0" i="1" baseline="0" dirty="0">
              <a:effectLst/>
              <a:latin typeface="Arial" panose="020B0604020202020204" pitchFamily="34" charset="0"/>
              <a:ea typeface="+mn-ea"/>
              <a:cs typeface="Arial" panose="020B0604020202020204" pitchFamily="34" charset="0"/>
            </a:rPr>
            <a:t> </a:t>
          </a:r>
          <a:r>
            <a:rPr lang="lv-LV" sz="1200" b="0" i="1" baseline="0" dirty="0" err="1">
              <a:effectLst/>
              <a:latin typeface="Arial" panose="020B0604020202020204" pitchFamily="34" charset="0"/>
              <a:ea typeface="+mn-ea"/>
              <a:cs typeface="Arial" panose="020B0604020202020204" pitchFamily="34" charset="0"/>
            </a:rPr>
            <a:t>development</a:t>
          </a:r>
          <a:r>
            <a:rPr lang="lv-LV" sz="1200" b="0" i="1" baseline="0" dirty="0">
              <a:effectLst/>
              <a:latin typeface="Arial" panose="020B0604020202020204" pitchFamily="34" charset="0"/>
              <a:ea typeface="+mn-ea"/>
              <a:cs typeface="Arial" panose="020B0604020202020204" pitchFamily="34" charset="0"/>
            </a:rPr>
            <a:t>”) Jūsu uzņēmumam bija šajos gados?"</a:t>
          </a:r>
        </a:p>
        <a:p xmlns:a="http://schemas.openxmlformats.org/drawingml/2006/main">
          <a:pPr marL="0" marR="0" lvl="0" indent="0" defTabSz="914400" rtl="0" eaLnBrk="1" fontAlgn="auto" latinLnBrk="0" hangingPunct="1">
            <a:lnSpc>
              <a:spcPct val="100000"/>
            </a:lnSpc>
            <a:spcBef>
              <a:spcPts val="0"/>
            </a:spcBef>
            <a:spcAft>
              <a:spcPts val="0"/>
            </a:spcAft>
            <a:buClrTx/>
            <a:buSzTx/>
            <a:buFontTx/>
            <a:buNone/>
            <a:tabLst/>
            <a:defRPr/>
          </a:pPr>
          <a:r>
            <a:rPr lang="lv-LV" sz="1200" b="0" i="0" u="sng" baseline="0" dirty="0">
              <a:effectLst/>
              <a:latin typeface="Arial" panose="020B0604020202020204" pitchFamily="34" charset="0"/>
              <a:ea typeface="+mn-ea"/>
              <a:cs typeface="Arial" panose="020B0604020202020204" pitchFamily="34" charset="0"/>
            </a:rPr>
            <a:t>Atvērtais jautājums, viena atbilde</a:t>
          </a:r>
        </a:p>
      </cdr:txBody>
    </cdr:sp>
  </cdr:relSizeAnchor>
  <cdr:relSizeAnchor xmlns:cdr="http://schemas.openxmlformats.org/drawingml/2006/chartDrawing">
    <cdr:from>
      <cdr:x>0.00135</cdr:x>
      <cdr:y>0.13486</cdr:y>
    </cdr:from>
    <cdr:to>
      <cdr:x>0.02327</cdr:x>
      <cdr:y>0.17455</cdr:y>
    </cdr:to>
    <cdr:sp macro="" textlink="">
      <cdr:nvSpPr>
        <cdr:cNvPr id="6" name="TextBox 1">
          <a:extLst xmlns:a="http://schemas.openxmlformats.org/drawingml/2006/main">
            <a:ext uri="{FF2B5EF4-FFF2-40B4-BE49-F238E27FC236}">
              <a16:creationId xmlns:a16="http://schemas.microsoft.com/office/drawing/2014/main" id="{FE8943A3-000C-492A-A192-46831CA05D54}"/>
            </a:ext>
          </a:extLst>
        </cdr:cNvPr>
        <cdr:cNvSpPr txBox="1"/>
      </cdr:nvSpPr>
      <cdr:spPr>
        <a:xfrm xmlns:a="http://schemas.openxmlformats.org/drawingml/2006/main">
          <a:off x="11584" y="680764"/>
          <a:ext cx="188712" cy="200348"/>
        </a:xfrm>
        <a:prstGeom xmlns:a="http://schemas.openxmlformats.org/drawingml/2006/main" prst="rect">
          <a:avLst/>
        </a:prstGeom>
        <a:solidFill xmlns:a="http://schemas.openxmlformats.org/drawingml/2006/main">
          <a:schemeClr val="bg1"/>
        </a:solidFill>
        <a:ln xmlns:a="http://schemas.openxmlformats.org/drawingml/2006/main">
          <a:solidFill>
            <a:schemeClr val="accent3">
              <a:lumMod val="75000"/>
            </a:schemeClr>
          </a:solidFill>
        </a:ln>
        <a:effectLst xmlns:a="http://schemas.openxmlformats.org/drawingml/2006/main">
          <a:outerShdw dist="38100" dir="2700000" algn="tl" rotWithShape="0">
            <a:schemeClr val="bg1">
              <a:lumMod val="50000"/>
            </a:schemeClr>
          </a:outerShdw>
        </a:effectLst>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800" dirty="0">
              <a:latin typeface="Arial" panose="020B0604020202020204" pitchFamily="34" charset="0"/>
              <a:cs typeface="Arial" panose="020B0604020202020204" pitchFamily="34" charset="0"/>
            </a:rPr>
            <a:t>€</a:t>
          </a:r>
        </a:p>
      </cdr:txBody>
    </cdr:sp>
  </cdr:relSizeAnchor>
</c:userShapes>
</file>

<file path=ppt/drawings/drawing45.xml><?xml version="1.0" encoding="utf-8"?>
<c:userShapes xmlns:c="http://schemas.openxmlformats.org/drawingml/2006/chart">
  <cdr:relSizeAnchor xmlns:cdr="http://schemas.openxmlformats.org/drawingml/2006/chartDrawing">
    <cdr:from>
      <cdr:x>0.85509</cdr:x>
      <cdr:y>0.96275</cdr:y>
    </cdr:from>
    <cdr:to>
      <cdr:x>0.89193</cdr:x>
      <cdr:y>0.99502</cdr:y>
    </cdr:to>
    <cdr:sp macro="" textlink="">
      <cdr:nvSpPr>
        <cdr:cNvPr id="8" name="TextBox 1">
          <a:extLst xmlns:a="http://schemas.openxmlformats.org/drawingml/2006/main">
            <a:ext uri="{FF2B5EF4-FFF2-40B4-BE49-F238E27FC236}">
              <a16:creationId xmlns:a16="http://schemas.microsoft.com/office/drawing/2014/main" id="{FA1B1524-F57C-4C4E-8DCE-460184CBA387}"/>
            </a:ext>
          </a:extLst>
        </cdr:cNvPr>
        <cdr:cNvSpPr txBox="1"/>
      </cdr:nvSpPr>
      <cdr:spPr>
        <a:xfrm xmlns:a="http://schemas.openxmlformats.org/drawingml/2006/main">
          <a:off x="3549413" y="5007964"/>
          <a:ext cx="152916" cy="167884"/>
        </a:xfrm>
        <a:prstGeom xmlns:a="http://schemas.openxmlformats.org/drawingml/2006/main" prst="rect">
          <a:avLst/>
        </a:prstGeom>
        <a:solidFill xmlns:a="http://schemas.openxmlformats.org/drawingml/2006/main">
          <a:schemeClr val="bg1"/>
        </a:solidFill>
        <a:ln xmlns:a="http://schemas.openxmlformats.org/drawingml/2006/main">
          <a:solidFill>
            <a:schemeClr val="accent3">
              <a:lumMod val="75000"/>
            </a:schemeClr>
          </a:solidFill>
        </a:ln>
        <a:effectLst xmlns:a="http://schemas.openxmlformats.org/drawingml/2006/main">
          <a:outerShdw dist="38100" dir="2700000" algn="tl" rotWithShape="0">
            <a:schemeClr val="bg1">
              <a:lumMod val="50000"/>
            </a:schemeClr>
          </a:outerShdw>
        </a:effectLst>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800" dirty="0">
              <a:latin typeface="Arial" panose="020B0604020202020204" pitchFamily="34" charset="0"/>
              <a:cs typeface="Arial" panose="020B0604020202020204" pitchFamily="34" charset="0"/>
            </a:rPr>
            <a:t>%</a:t>
          </a:r>
        </a:p>
      </cdr:txBody>
    </cdr:sp>
  </cdr:relSizeAnchor>
</c:userShapes>
</file>

<file path=ppt/drawings/drawing46.xml><?xml version="1.0" encoding="utf-8"?>
<c:userShapes xmlns:c="http://schemas.openxmlformats.org/drawingml/2006/chart">
  <cdr:relSizeAnchor xmlns:cdr="http://schemas.openxmlformats.org/drawingml/2006/chartDrawing">
    <cdr:from>
      <cdr:x>0.89255</cdr:x>
      <cdr:y>0.9597</cdr:y>
    </cdr:from>
    <cdr:to>
      <cdr:x>0.93197</cdr:x>
      <cdr:y>0.99264</cdr:y>
    </cdr:to>
    <cdr:sp macro="" textlink="">
      <cdr:nvSpPr>
        <cdr:cNvPr id="8" name="TextBox 1">
          <a:extLst xmlns:a="http://schemas.openxmlformats.org/drawingml/2006/main">
            <a:ext uri="{FF2B5EF4-FFF2-40B4-BE49-F238E27FC236}">
              <a16:creationId xmlns:a16="http://schemas.microsoft.com/office/drawing/2014/main" id="{FA1B1524-F57C-4C4E-8DCE-460184CBA387}"/>
            </a:ext>
          </a:extLst>
        </cdr:cNvPr>
        <cdr:cNvSpPr txBox="1"/>
      </cdr:nvSpPr>
      <cdr:spPr>
        <a:xfrm xmlns:a="http://schemas.openxmlformats.org/drawingml/2006/main">
          <a:off x="3791325" y="4938966"/>
          <a:ext cx="167457" cy="169498"/>
        </a:xfrm>
        <a:prstGeom xmlns:a="http://schemas.openxmlformats.org/drawingml/2006/main" prst="rect">
          <a:avLst/>
        </a:prstGeom>
        <a:solidFill xmlns:a="http://schemas.openxmlformats.org/drawingml/2006/main">
          <a:schemeClr val="bg1"/>
        </a:solidFill>
        <a:ln xmlns:a="http://schemas.openxmlformats.org/drawingml/2006/main">
          <a:solidFill>
            <a:schemeClr val="accent3">
              <a:lumMod val="75000"/>
            </a:schemeClr>
          </a:solidFill>
        </a:ln>
        <a:effectLst xmlns:a="http://schemas.openxmlformats.org/drawingml/2006/main">
          <a:outerShdw dist="38100" dir="2700000" algn="tl" rotWithShape="0">
            <a:schemeClr val="bg1">
              <a:lumMod val="50000"/>
            </a:schemeClr>
          </a:outerShdw>
        </a:effectLst>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800" dirty="0">
              <a:latin typeface="Arial" panose="020B0604020202020204" pitchFamily="34" charset="0"/>
              <a:cs typeface="Arial" panose="020B0604020202020204" pitchFamily="34" charset="0"/>
            </a:rPr>
            <a:t>%</a:t>
          </a:r>
        </a:p>
      </cdr:txBody>
    </cdr:sp>
  </cdr:relSizeAnchor>
</c:userShapes>
</file>

<file path=ppt/drawings/drawing5.xml><?xml version="1.0" encoding="utf-8"?>
<c:userShapes xmlns:c="http://schemas.openxmlformats.org/drawingml/2006/chart">
  <cdr:relSizeAnchor xmlns:cdr="http://schemas.openxmlformats.org/drawingml/2006/chartDrawing">
    <cdr:from>
      <cdr:x>0.11708</cdr:x>
      <cdr:y>0.04372</cdr:y>
    </cdr:from>
    <cdr:to>
      <cdr:x>0.77542</cdr:x>
      <cdr:y>0.07841</cdr:y>
    </cdr:to>
    <cdr:sp macro="" textlink="">
      <cdr:nvSpPr>
        <cdr:cNvPr id="2" name="Text Box 1">
          <a:extLst xmlns:a="http://schemas.openxmlformats.org/drawingml/2006/main">
            <a:ext uri="{FF2B5EF4-FFF2-40B4-BE49-F238E27FC236}">
              <a16:creationId xmlns:a16="http://schemas.microsoft.com/office/drawing/2014/main" id="{C0FB0AF2-77A1-43D0-B4A1-1E8583680E61}"/>
            </a:ext>
          </a:extLst>
        </cdr:cNvPr>
        <cdr:cNvSpPr txBox="1">
          <a:spLocks xmlns:a="http://schemas.openxmlformats.org/drawingml/2006/main" noChangeArrowheads="1"/>
        </cdr:cNvSpPr>
      </cdr:nvSpPr>
      <cdr:spPr bwMode="auto">
        <a:xfrm xmlns:a="http://schemas.openxmlformats.org/drawingml/2006/main">
          <a:off x="133823" y="237873"/>
          <a:ext cx="752483" cy="188733"/>
        </a:xfrm>
        <a:prstGeom xmlns:a="http://schemas.openxmlformats.org/drawingml/2006/main" prst="rect">
          <a:avLst/>
        </a:prstGeom>
        <a:noFill xmlns:a="http://schemas.openxmlformats.org/drawingml/2006/main"/>
        <a:ln xmlns:a="http://schemas.openxmlformats.org/drawingml/2006/main" w="6350">
          <a:solidFill>
            <a:srgbClr xmlns:mc="http://schemas.openxmlformats.org/markup-compatibility/2006" xmlns:a14="http://schemas.microsoft.com/office/drawing/2010/main" val="969696" mc:Ignorable="a14" a14:legacySpreadsheetColorIndex="55"/>
          </a:solidFill>
          <a:miter lim="800000"/>
          <a:headEnd/>
          <a:tailEnd/>
        </a:ln>
        <a:extLst xmlns:a="http://schemas.openxmlformats.org/drawingml/2006/main">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Lst>
      </cdr:spPr>
      <cdr:txBody>
        <a:bodyPr xmlns:a="http://schemas.openxmlformats.org/drawingml/2006/main" wrap="square" lIns="27432" tIns="22860" rIns="27432" bIns="22860" anchor="ctr" upright="1"/>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rtl="0">
            <a:defRPr sz="1000"/>
          </a:pPr>
          <a:r>
            <a:rPr lang="lv-LV" sz="900" b="0" i="0" u="none" strike="noStrike" baseline="0" dirty="0">
              <a:solidFill>
                <a:srgbClr val="000000"/>
              </a:solidFill>
              <a:latin typeface="Arial"/>
              <a:cs typeface="Arial"/>
            </a:rPr>
            <a:t>Indekss*</a:t>
          </a:r>
        </a:p>
      </cdr:txBody>
    </cdr:sp>
  </cdr:relSizeAnchor>
</c:userShapes>
</file>

<file path=ppt/drawings/drawing6.xml><?xml version="1.0" encoding="utf-8"?>
<c:userShapes xmlns:c="http://schemas.openxmlformats.org/drawingml/2006/chart">
  <cdr:relSizeAnchor xmlns:cdr="http://schemas.openxmlformats.org/drawingml/2006/chartDrawing">
    <cdr:from>
      <cdr:x>0</cdr:x>
      <cdr:y>0.92999</cdr:y>
    </cdr:from>
    <cdr:to>
      <cdr:x>0.65502</cdr:x>
      <cdr:y>1</cdr:y>
    </cdr:to>
    <cdr:sp macro="" textlink="">
      <cdr:nvSpPr>
        <cdr:cNvPr id="6" name="TextBox 1">
          <a:extLst xmlns:a="http://schemas.openxmlformats.org/drawingml/2006/main">
            <a:ext uri="{FF2B5EF4-FFF2-40B4-BE49-F238E27FC236}">
              <a16:creationId xmlns:a16="http://schemas.microsoft.com/office/drawing/2014/main" id="{139AF05E-6B41-4B64-9EB0-F451380F08F5}"/>
            </a:ext>
          </a:extLst>
        </cdr:cNvPr>
        <cdr:cNvSpPr txBox="1"/>
      </cdr:nvSpPr>
      <cdr:spPr>
        <a:xfrm xmlns:a="http://schemas.openxmlformats.org/drawingml/2006/main">
          <a:off x="0" y="4783388"/>
          <a:ext cx="4994005" cy="360112"/>
        </a:xfrm>
        <a:prstGeom xmlns:a="http://schemas.openxmlformats.org/drawingml/2006/main" prst="rect">
          <a:avLst/>
        </a:prstGeom>
      </cdr:spPr>
      <cdr:txBody>
        <a:bodyPr xmlns:a="http://schemas.openxmlformats.org/drawingml/2006/main" wrap="square" rtlCol="0" anchor="b" anchorCtr="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800" dirty="0">
              <a:latin typeface="Arial" panose="020B0604020202020204" pitchFamily="34" charset="0"/>
              <a:cs typeface="Arial" panose="020B0604020202020204" pitchFamily="34" charset="0"/>
            </a:rPr>
            <a:t>Bāze: visi respondenti, respondentu skaitu grupās skatīt aptaujāto uzņēmumu profilā 4. </a:t>
          </a:r>
          <a:r>
            <a:rPr lang="lv-LV" sz="800" dirty="0" err="1">
              <a:latin typeface="Arial" panose="020B0604020202020204" pitchFamily="34" charset="0"/>
              <a:cs typeface="Arial" panose="020B0604020202020204" pitchFamily="34" charset="0"/>
            </a:rPr>
            <a:t>lpp</a:t>
          </a:r>
          <a:endParaRPr lang="lv-LV" sz="800" baseline="0" dirty="0">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cdr:x>
      <cdr:y>1.78667E-7</cdr:y>
    </cdr:from>
    <cdr:to>
      <cdr:x>1</cdr:x>
      <cdr:y>0.07371</cdr:y>
    </cdr:to>
    <cdr:sp macro="" textlink="">
      <cdr:nvSpPr>
        <cdr:cNvPr id="5" name="Text Box 1">
          <a:extLst xmlns:a="http://schemas.openxmlformats.org/drawingml/2006/main">
            <a:ext uri="{FF2B5EF4-FFF2-40B4-BE49-F238E27FC236}">
              <a16:creationId xmlns:a16="http://schemas.microsoft.com/office/drawing/2014/main" id="{ABF0B65C-C54A-4FE3-BE24-F1EE8C514E45}"/>
            </a:ext>
          </a:extLst>
        </cdr:cNvPr>
        <cdr:cNvSpPr txBox="1">
          <a:spLocks xmlns:a="http://schemas.openxmlformats.org/drawingml/2006/main" noChangeArrowheads="1"/>
        </cdr:cNvSpPr>
      </cdr:nvSpPr>
      <cdr:spPr bwMode="auto">
        <a:xfrm xmlns:a="http://schemas.openxmlformats.org/drawingml/2006/main">
          <a:off x="0" y="1"/>
          <a:ext cx="7624203" cy="412528"/>
        </a:xfrm>
        <a:prstGeom xmlns:a="http://schemas.openxmlformats.org/drawingml/2006/main" prst="rect">
          <a:avLst/>
        </a:prstGeom>
        <a:noFill xmlns:a="http://schemas.openxmlformats.org/drawingml/2006/main"/>
        <a:ln xmlns:a="http://schemas.openxmlformats.org/drawingml/2006/main">
          <a:noFill/>
        </a:ln>
        <a:extLst xmlns:a="http://schemas.openxmlformats.org/drawingml/2006/main">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cdr:spPr>
      <cdr:txBody>
        <a:bodyPr xmlns:a="http://schemas.openxmlformats.org/drawingml/2006/main" wrap="square" lIns="27432" tIns="22860" rIns="0" bIns="0" anchor="t" upright="1"/>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rtl="0">
            <a:defRPr sz="1000"/>
          </a:pPr>
          <a:r>
            <a:rPr lang="lv-LV" sz="1100" i="1" dirty="0">
              <a:solidFill>
                <a:srgbClr val="000000"/>
              </a:solidFill>
              <a:latin typeface="Arial"/>
              <a:cs typeface="Arial"/>
            </a:rPr>
            <a:t>K2. "Šajā sarakstā ir redzamas dažādas ar eksporta veicināšanu saistītas aktivitātes, kuras LIAA atbalsta, izsniedzot </a:t>
          </a:r>
          <a:r>
            <a:rPr lang="lv-LV" sz="1100" i="1" dirty="0" err="1">
              <a:solidFill>
                <a:srgbClr val="000000"/>
              </a:solidFill>
              <a:latin typeface="Arial"/>
              <a:cs typeface="Arial"/>
            </a:rPr>
            <a:t>grantu</a:t>
          </a:r>
          <a:r>
            <a:rPr lang="lv-LV" sz="1100" i="1" dirty="0">
              <a:solidFill>
                <a:srgbClr val="000000"/>
              </a:solidFill>
              <a:latin typeface="Arial"/>
              <a:cs typeface="Arial"/>
            </a:rPr>
            <a:t> finansējumu. Lūdzu, par katru no tām atzīmējiet, cik Jūsu uzņēmumam nozīmīga šķiet katra no šīm darbībām."</a:t>
          </a:r>
        </a:p>
      </cdr:txBody>
    </cdr:sp>
  </cdr:relSizeAnchor>
  <cdr:relSizeAnchor xmlns:cdr="http://schemas.openxmlformats.org/drawingml/2006/chartDrawing">
    <cdr:from>
      <cdr:x>3.93484E-7</cdr:x>
      <cdr:y>0.40676</cdr:y>
    </cdr:from>
    <cdr:to>
      <cdr:x>0.11931</cdr:x>
      <cdr:y>0.53851</cdr:y>
    </cdr:to>
    <cdr:sp macro="" textlink="">
      <cdr:nvSpPr>
        <cdr:cNvPr id="2" name="TextBox 1">
          <a:extLst xmlns:a="http://schemas.openxmlformats.org/drawingml/2006/main">
            <a:ext uri="{FF2B5EF4-FFF2-40B4-BE49-F238E27FC236}">
              <a16:creationId xmlns:a16="http://schemas.microsoft.com/office/drawing/2014/main" id="{75151BDC-FB0E-4E61-8E92-60DD794ABACB}"/>
            </a:ext>
          </a:extLst>
        </cdr:cNvPr>
        <cdr:cNvSpPr txBox="1"/>
      </cdr:nvSpPr>
      <cdr:spPr>
        <a:xfrm xmlns:a="http://schemas.openxmlformats.org/drawingml/2006/main" rot="16200000">
          <a:off x="86121" y="2190540"/>
          <a:ext cx="737405" cy="909641"/>
        </a:xfrm>
        <a:prstGeom xmlns:a="http://schemas.openxmlformats.org/drawingml/2006/main" prst="rect">
          <a:avLst/>
        </a:prstGeom>
      </cdr:spPr>
      <cdr:txBody>
        <a:bodyPr xmlns:a="http://schemas.openxmlformats.org/drawingml/2006/main" vertOverflow="clip" wrap="square" tIns="0" rtlCol="0"/>
        <a:lstStyle xmlns:a="http://schemas.openxmlformats.org/drawingml/2006/main"/>
        <a:p xmlns:a="http://schemas.openxmlformats.org/drawingml/2006/main">
          <a:pPr algn="ctr"/>
          <a:r>
            <a:rPr lang="lv-LV" sz="900" dirty="0">
              <a:latin typeface="Arial" panose="020B0604020202020204" pitchFamily="34" charset="0"/>
              <a:cs typeface="Arial" panose="020B0604020202020204" pitchFamily="34" charset="0"/>
            </a:rPr>
            <a:t>Darbinieku skaits</a:t>
          </a:r>
        </a:p>
      </cdr:txBody>
    </cdr:sp>
  </cdr:relSizeAnchor>
  <cdr:relSizeAnchor xmlns:cdr="http://schemas.openxmlformats.org/drawingml/2006/chartDrawing">
    <cdr:from>
      <cdr:x>0</cdr:x>
      <cdr:y>0.64397</cdr:y>
    </cdr:from>
    <cdr:to>
      <cdr:x>0.11931</cdr:x>
      <cdr:y>0.79815</cdr:y>
    </cdr:to>
    <cdr:sp macro="" textlink="">
      <cdr:nvSpPr>
        <cdr:cNvPr id="7" name="TextBox 1">
          <a:extLst xmlns:a="http://schemas.openxmlformats.org/drawingml/2006/main">
            <a:ext uri="{FF2B5EF4-FFF2-40B4-BE49-F238E27FC236}">
              <a16:creationId xmlns:a16="http://schemas.microsoft.com/office/drawing/2014/main" id="{53052FC7-F8FB-4DEB-9816-EABC1DEBCBC0}"/>
            </a:ext>
          </a:extLst>
        </cdr:cNvPr>
        <cdr:cNvSpPr txBox="1"/>
      </cdr:nvSpPr>
      <cdr:spPr>
        <a:xfrm xmlns:a="http://schemas.openxmlformats.org/drawingml/2006/main" rot="16200000">
          <a:off x="-167205" y="3580960"/>
          <a:ext cx="862946" cy="909644"/>
        </a:xfrm>
        <a:prstGeom xmlns:a="http://schemas.openxmlformats.org/drawingml/2006/main" prst="rect">
          <a:avLst/>
        </a:prstGeom>
      </cdr:spPr>
      <cdr:txBody>
        <a:bodyPr xmlns:a="http://schemas.openxmlformats.org/drawingml/2006/main" wrap="square" tIns="0"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900" dirty="0">
              <a:latin typeface="Arial" panose="020B0604020202020204" pitchFamily="34" charset="0"/>
              <a:cs typeface="Arial" panose="020B0604020202020204" pitchFamily="34" charset="0"/>
            </a:rPr>
            <a:t>Apgrozījums 2022. gadā</a:t>
          </a:r>
        </a:p>
      </cdr:txBody>
    </cdr:sp>
  </cdr:relSizeAnchor>
</c:userShapes>
</file>

<file path=ppt/drawings/drawing7.xml><?xml version="1.0" encoding="utf-8"?>
<c:userShapes xmlns:c="http://schemas.openxmlformats.org/drawingml/2006/chart">
  <cdr:relSizeAnchor xmlns:cdr="http://schemas.openxmlformats.org/drawingml/2006/chartDrawing">
    <cdr:from>
      <cdr:x>0.11977</cdr:x>
      <cdr:y>0.05401</cdr:y>
    </cdr:from>
    <cdr:to>
      <cdr:x>0.77811</cdr:x>
      <cdr:y>0.09016</cdr:y>
    </cdr:to>
    <cdr:sp macro="" textlink="">
      <cdr:nvSpPr>
        <cdr:cNvPr id="2" name="Text Box 1">
          <a:extLst xmlns:a="http://schemas.openxmlformats.org/drawingml/2006/main">
            <a:ext uri="{FF2B5EF4-FFF2-40B4-BE49-F238E27FC236}">
              <a16:creationId xmlns:a16="http://schemas.microsoft.com/office/drawing/2014/main" id="{C0FB0AF2-77A1-43D0-B4A1-1E8583680E61}"/>
            </a:ext>
          </a:extLst>
        </cdr:cNvPr>
        <cdr:cNvSpPr txBox="1">
          <a:spLocks xmlns:a="http://schemas.openxmlformats.org/drawingml/2006/main" noChangeArrowheads="1"/>
        </cdr:cNvSpPr>
      </cdr:nvSpPr>
      <cdr:spPr bwMode="auto">
        <a:xfrm xmlns:a="http://schemas.openxmlformats.org/drawingml/2006/main">
          <a:off x="145679" y="276060"/>
          <a:ext cx="800756" cy="184768"/>
        </a:xfrm>
        <a:prstGeom xmlns:a="http://schemas.openxmlformats.org/drawingml/2006/main" prst="rect">
          <a:avLst/>
        </a:prstGeom>
        <a:noFill xmlns:a="http://schemas.openxmlformats.org/drawingml/2006/main"/>
        <a:ln xmlns:a="http://schemas.openxmlformats.org/drawingml/2006/main" w="6350">
          <a:solidFill>
            <a:srgbClr xmlns:mc="http://schemas.openxmlformats.org/markup-compatibility/2006" xmlns:a14="http://schemas.microsoft.com/office/drawing/2010/main" val="969696" mc:Ignorable="a14" a14:legacySpreadsheetColorIndex="55"/>
          </a:solidFill>
          <a:miter lim="800000"/>
          <a:headEnd/>
          <a:tailEnd/>
        </a:ln>
        <a:extLst xmlns:a="http://schemas.openxmlformats.org/drawingml/2006/main">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Lst>
      </cdr:spPr>
      <cdr:txBody>
        <a:bodyPr xmlns:a="http://schemas.openxmlformats.org/drawingml/2006/main" wrap="square" lIns="27432" tIns="22860" rIns="27432" bIns="22860" anchor="ctr" upright="1"/>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rtl="0">
            <a:defRPr sz="1000"/>
          </a:pPr>
          <a:r>
            <a:rPr lang="lv-LV" sz="900" b="0" i="0" u="none" strike="noStrike" baseline="0" dirty="0">
              <a:solidFill>
                <a:srgbClr val="000000"/>
              </a:solidFill>
              <a:latin typeface="Arial"/>
              <a:cs typeface="Arial"/>
            </a:rPr>
            <a:t>Indekss*</a:t>
          </a:r>
        </a:p>
      </cdr:txBody>
    </cdr:sp>
  </cdr:relSizeAnchor>
</c:userShapes>
</file>

<file path=ppt/drawings/drawing8.xml><?xml version="1.0" encoding="utf-8"?>
<c:userShapes xmlns:c="http://schemas.openxmlformats.org/drawingml/2006/chart">
  <cdr:relSizeAnchor xmlns:cdr="http://schemas.openxmlformats.org/drawingml/2006/chartDrawing">
    <cdr:from>
      <cdr:x>0</cdr:x>
      <cdr:y>0.92999</cdr:y>
    </cdr:from>
    <cdr:to>
      <cdr:x>0.65502</cdr:x>
      <cdr:y>1</cdr:y>
    </cdr:to>
    <cdr:sp macro="" textlink="">
      <cdr:nvSpPr>
        <cdr:cNvPr id="6" name="TextBox 1">
          <a:extLst xmlns:a="http://schemas.openxmlformats.org/drawingml/2006/main">
            <a:ext uri="{FF2B5EF4-FFF2-40B4-BE49-F238E27FC236}">
              <a16:creationId xmlns:a16="http://schemas.microsoft.com/office/drawing/2014/main" id="{139AF05E-6B41-4B64-9EB0-F451380F08F5}"/>
            </a:ext>
          </a:extLst>
        </cdr:cNvPr>
        <cdr:cNvSpPr txBox="1"/>
      </cdr:nvSpPr>
      <cdr:spPr>
        <a:xfrm xmlns:a="http://schemas.openxmlformats.org/drawingml/2006/main">
          <a:off x="0" y="4783388"/>
          <a:ext cx="4994005" cy="360112"/>
        </a:xfrm>
        <a:prstGeom xmlns:a="http://schemas.openxmlformats.org/drawingml/2006/main" prst="rect">
          <a:avLst/>
        </a:prstGeom>
      </cdr:spPr>
      <cdr:txBody>
        <a:bodyPr xmlns:a="http://schemas.openxmlformats.org/drawingml/2006/main" wrap="square" rtlCol="0" anchor="b" anchorCtr="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800" dirty="0">
              <a:latin typeface="Arial" panose="020B0604020202020204" pitchFamily="34" charset="0"/>
              <a:cs typeface="Arial" panose="020B0604020202020204" pitchFamily="34" charset="0"/>
            </a:rPr>
            <a:t>Bāze: visi respondenti, respondentu skaitu grupās skatīt aptaujāto uzņēmumu profilā 4. </a:t>
          </a:r>
          <a:r>
            <a:rPr lang="lv-LV" sz="800" dirty="0" err="1">
              <a:latin typeface="Arial" panose="020B0604020202020204" pitchFamily="34" charset="0"/>
              <a:cs typeface="Arial" panose="020B0604020202020204" pitchFamily="34" charset="0"/>
            </a:rPr>
            <a:t>lpp</a:t>
          </a:r>
          <a:endParaRPr lang="lv-LV" sz="800" baseline="0" dirty="0">
            <a:latin typeface="Arial" panose="020B0604020202020204" pitchFamily="34" charset="0"/>
            <a:cs typeface="Arial" panose="020B0604020202020204" pitchFamily="34" charset="0"/>
          </a:endParaRPr>
        </a:p>
      </cdr:txBody>
    </cdr:sp>
  </cdr:relSizeAnchor>
  <cdr:relSizeAnchor xmlns:cdr="http://schemas.openxmlformats.org/drawingml/2006/chartDrawing">
    <cdr:from>
      <cdr:x>1.31161E-7</cdr:x>
      <cdr:y>0.6477</cdr:y>
    </cdr:from>
    <cdr:to>
      <cdr:x>0.11931</cdr:x>
      <cdr:y>0.79966</cdr:y>
    </cdr:to>
    <cdr:sp macro="" textlink="">
      <cdr:nvSpPr>
        <cdr:cNvPr id="4" name="TextBox 1">
          <a:extLst xmlns:a="http://schemas.openxmlformats.org/drawingml/2006/main">
            <a:ext uri="{FF2B5EF4-FFF2-40B4-BE49-F238E27FC236}">
              <a16:creationId xmlns:a16="http://schemas.microsoft.com/office/drawing/2014/main" id="{90CE3DE8-BF46-4BFA-A45D-2978D194E563}"/>
            </a:ext>
          </a:extLst>
        </cdr:cNvPr>
        <cdr:cNvSpPr txBox="1"/>
      </cdr:nvSpPr>
      <cdr:spPr>
        <a:xfrm xmlns:a="http://schemas.openxmlformats.org/drawingml/2006/main" rot="16200000">
          <a:off x="28907" y="3601853"/>
          <a:ext cx="851831" cy="909644"/>
        </a:xfrm>
        <a:prstGeom xmlns:a="http://schemas.openxmlformats.org/drawingml/2006/main" prst="rect">
          <a:avLst/>
        </a:prstGeom>
      </cdr:spPr>
      <cdr:txBody>
        <a:bodyPr xmlns:a="http://schemas.openxmlformats.org/drawingml/2006/main" wrap="square" tIns="0"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900" dirty="0">
              <a:latin typeface="Arial" panose="020B0604020202020204" pitchFamily="34" charset="0"/>
              <a:cs typeface="Arial" panose="020B0604020202020204" pitchFamily="34" charset="0"/>
            </a:rPr>
            <a:t>Apgrozījums 2022. gadā</a:t>
          </a:r>
        </a:p>
      </cdr:txBody>
    </cdr:sp>
  </cdr:relSizeAnchor>
  <cdr:relSizeAnchor xmlns:cdr="http://schemas.openxmlformats.org/drawingml/2006/chartDrawing">
    <cdr:from>
      <cdr:x>0</cdr:x>
      <cdr:y>0</cdr:y>
    </cdr:from>
    <cdr:to>
      <cdr:x>1</cdr:x>
      <cdr:y>0.11224</cdr:y>
    </cdr:to>
    <cdr:sp macro="" textlink="">
      <cdr:nvSpPr>
        <cdr:cNvPr id="7" name="Text Box 1">
          <a:extLst xmlns:a="http://schemas.openxmlformats.org/drawingml/2006/main">
            <a:ext uri="{FF2B5EF4-FFF2-40B4-BE49-F238E27FC236}">
              <a16:creationId xmlns:a16="http://schemas.microsoft.com/office/drawing/2014/main" id="{7427FAF0-CF66-441D-A647-A4BCA7AE5E85}"/>
            </a:ext>
          </a:extLst>
        </cdr:cNvPr>
        <cdr:cNvSpPr txBox="1">
          <a:spLocks xmlns:a="http://schemas.openxmlformats.org/drawingml/2006/main" noChangeArrowheads="1"/>
        </cdr:cNvSpPr>
      </cdr:nvSpPr>
      <cdr:spPr bwMode="auto">
        <a:xfrm xmlns:a="http://schemas.openxmlformats.org/drawingml/2006/main">
          <a:off x="-207807" y="-760666"/>
          <a:ext cx="7624203" cy="629159"/>
        </a:xfrm>
        <a:prstGeom xmlns:a="http://schemas.openxmlformats.org/drawingml/2006/main" prst="rect">
          <a:avLst/>
        </a:prstGeom>
        <a:noFill xmlns:a="http://schemas.openxmlformats.org/drawingml/2006/main"/>
        <a:ln xmlns:a="http://schemas.openxmlformats.org/drawingml/2006/main">
          <a:noFill/>
        </a:ln>
        <a:extLst xmlns:a="http://schemas.openxmlformats.org/drawingml/2006/main">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cdr:spPr>
      <cdr:txBody>
        <a:bodyPr xmlns:a="http://schemas.openxmlformats.org/drawingml/2006/main" wrap="square" lIns="27432" tIns="22860" rIns="0" bIns="0" anchor="t" upright="1"/>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rtl="0">
            <a:defRPr sz="1000"/>
          </a:pPr>
          <a:r>
            <a:rPr lang="lv-LV" sz="1100" i="1" dirty="0">
              <a:solidFill>
                <a:srgbClr val="000000"/>
              </a:solidFill>
              <a:latin typeface="Arial"/>
              <a:cs typeface="Arial"/>
            </a:rPr>
            <a:t>K2. "Šajā sarakstā ir redzamas dažādas ar eksporta veicināšanu saistītas aktivitātes, kuras LIAA atbalsta, izsniedzot </a:t>
          </a:r>
          <a:r>
            <a:rPr lang="lv-LV" sz="1100" i="1" dirty="0" err="1">
              <a:solidFill>
                <a:srgbClr val="000000"/>
              </a:solidFill>
              <a:latin typeface="Arial"/>
              <a:cs typeface="Arial"/>
            </a:rPr>
            <a:t>grantu</a:t>
          </a:r>
          <a:r>
            <a:rPr lang="lv-LV" sz="1100" i="1" dirty="0">
              <a:solidFill>
                <a:srgbClr val="000000"/>
              </a:solidFill>
              <a:latin typeface="Arial"/>
              <a:cs typeface="Arial"/>
            </a:rPr>
            <a:t> finansējumu. Lūdzu, par katru no tām atzīmējiet, cik Jūsu uzņēmumam nozīmīga šķiet katra no šīm darbībām."</a:t>
          </a:r>
        </a:p>
      </cdr:txBody>
    </cdr:sp>
  </cdr:relSizeAnchor>
  <cdr:relSizeAnchor xmlns:cdr="http://schemas.openxmlformats.org/drawingml/2006/chartDrawing">
    <cdr:from>
      <cdr:x>0</cdr:x>
      <cdr:y>0.4075</cdr:y>
    </cdr:from>
    <cdr:to>
      <cdr:x>0.11931</cdr:x>
      <cdr:y>0.53905</cdr:y>
    </cdr:to>
    <cdr:sp macro="" textlink="">
      <cdr:nvSpPr>
        <cdr:cNvPr id="8" name="TextBox 1">
          <a:extLst xmlns:a="http://schemas.openxmlformats.org/drawingml/2006/main">
            <a:ext uri="{FF2B5EF4-FFF2-40B4-BE49-F238E27FC236}">
              <a16:creationId xmlns:a16="http://schemas.microsoft.com/office/drawing/2014/main" id="{3B7E1CB0-8639-4146-902E-ADFE8C6AD036}"/>
            </a:ext>
          </a:extLst>
        </cdr:cNvPr>
        <cdr:cNvSpPr txBox="1"/>
      </cdr:nvSpPr>
      <cdr:spPr>
        <a:xfrm xmlns:a="http://schemas.openxmlformats.org/drawingml/2006/main" rot="16200000">
          <a:off x="-121695" y="2198206"/>
          <a:ext cx="737420" cy="909644"/>
        </a:xfrm>
        <a:prstGeom xmlns:a="http://schemas.openxmlformats.org/drawingml/2006/main" prst="rect">
          <a:avLst/>
        </a:prstGeom>
      </cdr:spPr>
      <cdr:txBody>
        <a:bodyPr xmlns:a="http://schemas.openxmlformats.org/drawingml/2006/main" wrap="square" tIns="0"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lv-LV" sz="900" dirty="0">
              <a:latin typeface="Arial" panose="020B0604020202020204" pitchFamily="34" charset="0"/>
              <a:cs typeface="Arial" panose="020B0604020202020204" pitchFamily="34" charset="0"/>
            </a:rPr>
            <a:t>Darbinieku skaits</a:t>
          </a:r>
        </a:p>
      </cdr:txBody>
    </cdr:sp>
  </cdr:relSizeAnchor>
</c:userShapes>
</file>

<file path=ppt/drawings/drawing9.xml><?xml version="1.0" encoding="utf-8"?>
<c:userShapes xmlns:c="http://schemas.openxmlformats.org/drawingml/2006/chart">
  <cdr:relSizeAnchor xmlns:cdr="http://schemas.openxmlformats.org/drawingml/2006/chartDrawing">
    <cdr:from>
      <cdr:x>0.11977</cdr:x>
      <cdr:y>0.05206</cdr:y>
    </cdr:from>
    <cdr:to>
      <cdr:x>0.77811</cdr:x>
      <cdr:y>0.08868</cdr:y>
    </cdr:to>
    <cdr:sp macro="" textlink="">
      <cdr:nvSpPr>
        <cdr:cNvPr id="2" name="Text Box 1">
          <a:extLst xmlns:a="http://schemas.openxmlformats.org/drawingml/2006/main">
            <a:ext uri="{FF2B5EF4-FFF2-40B4-BE49-F238E27FC236}">
              <a16:creationId xmlns:a16="http://schemas.microsoft.com/office/drawing/2014/main" id="{C0FB0AF2-77A1-43D0-B4A1-1E8583680E61}"/>
            </a:ext>
          </a:extLst>
        </cdr:cNvPr>
        <cdr:cNvSpPr txBox="1">
          <a:spLocks xmlns:a="http://schemas.openxmlformats.org/drawingml/2006/main" noChangeArrowheads="1"/>
        </cdr:cNvSpPr>
      </cdr:nvSpPr>
      <cdr:spPr bwMode="auto">
        <a:xfrm xmlns:a="http://schemas.openxmlformats.org/drawingml/2006/main">
          <a:off x="145679" y="267422"/>
          <a:ext cx="800756" cy="188118"/>
        </a:xfrm>
        <a:prstGeom xmlns:a="http://schemas.openxmlformats.org/drawingml/2006/main" prst="rect">
          <a:avLst/>
        </a:prstGeom>
        <a:noFill xmlns:a="http://schemas.openxmlformats.org/drawingml/2006/main"/>
        <a:ln xmlns:a="http://schemas.openxmlformats.org/drawingml/2006/main" w="6350">
          <a:solidFill>
            <a:srgbClr xmlns:mc="http://schemas.openxmlformats.org/markup-compatibility/2006" xmlns:a14="http://schemas.microsoft.com/office/drawing/2010/main" val="969696" mc:Ignorable="a14" a14:legacySpreadsheetColorIndex="55"/>
          </a:solidFill>
          <a:miter lim="800000"/>
          <a:headEnd/>
          <a:tailEnd/>
        </a:ln>
        <a:extLst xmlns:a="http://schemas.openxmlformats.org/drawingml/2006/main">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Lst>
      </cdr:spPr>
      <cdr:txBody>
        <a:bodyPr xmlns:a="http://schemas.openxmlformats.org/drawingml/2006/main" wrap="square" lIns="27432" tIns="22860" rIns="27432" bIns="22860" anchor="ctr" upright="1"/>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rtl="0">
            <a:defRPr sz="1000"/>
          </a:pPr>
          <a:r>
            <a:rPr lang="lv-LV" sz="900" b="0" i="0" u="none" strike="noStrike" baseline="0" dirty="0">
              <a:solidFill>
                <a:srgbClr val="000000"/>
              </a:solidFill>
              <a:latin typeface="Arial"/>
              <a:cs typeface="Arial"/>
            </a:rPr>
            <a:t>Indekss*</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E24AD25-D991-4731-8CA6-3939E78045F1}"/>
              </a:ext>
            </a:extLst>
          </p:cNvPr>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9647A054-1F31-4FE8-8B51-D2CBAF1F0A14}"/>
              </a:ext>
            </a:extLst>
          </p:cNvPr>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38E8BE21-3E17-48C4-99B2-3965A4F6B7D2}" type="datetimeFigureOut">
              <a:rPr lang="en-US" smtClean="0"/>
              <a:t>2/9/2023</a:t>
            </a:fld>
            <a:endParaRPr lang="en-US"/>
          </a:p>
        </p:txBody>
      </p:sp>
      <p:sp>
        <p:nvSpPr>
          <p:cNvPr id="4" name="Footer Placeholder 3">
            <a:extLst>
              <a:ext uri="{FF2B5EF4-FFF2-40B4-BE49-F238E27FC236}">
                <a16:creationId xmlns:a16="http://schemas.microsoft.com/office/drawing/2014/main" id="{0F591750-8E2F-411F-BC31-57B53720BC3D}"/>
              </a:ext>
            </a:extLst>
          </p:cNvPr>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6F26FBE3-BBAA-4909-8BFA-D5709F2B9E75}"/>
              </a:ext>
            </a:extLst>
          </p:cNvPr>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2F46140F-CDBE-4692-855F-83DCDF1A1584}" type="slidenum">
              <a:rPr lang="en-US" smtClean="0"/>
              <a:t>‹#›</a:t>
            </a:fld>
            <a:endParaRPr lang="en-US"/>
          </a:p>
        </p:txBody>
      </p:sp>
    </p:spTree>
    <p:extLst>
      <p:ext uri="{BB962C8B-B14F-4D97-AF65-F5344CB8AC3E}">
        <p14:creationId xmlns:p14="http://schemas.microsoft.com/office/powerpoint/2010/main" val="157905720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E007C15-34CF-4236-ADF4-1E47C07854AD}" type="datetimeFigureOut">
              <a:rPr lang="lv-LV" smtClean="0"/>
              <a:t>09.02.2023</a:t>
            </a:fld>
            <a:endParaRPr lang="lv-LV"/>
          </a:p>
        </p:txBody>
      </p:sp>
      <p:sp>
        <p:nvSpPr>
          <p:cNvPr id="4" name="Slide Image Placeholder 3"/>
          <p:cNvSpPr>
            <a:spLocks noGrp="1" noRot="1" noChangeAspect="1"/>
          </p:cNvSpPr>
          <p:nvPr>
            <p:ph type="sldImg" idx="2"/>
          </p:nvPr>
        </p:nvSpPr>
        <p:spPr>
          <a:xfrm>
            <a:off x="1166813" y="1241425"/>
            <a:ext cx="4464050" cy="3349625"/>
          </a:xfrm>
          <a:prstGeom prst="rect">
            <a:avLst/>
          </a:prstGeom>
          <a:noFill/>
          <a:ln w="12700">
            <a:solidFill>
              <a:prstClr val="black"/>
            </a:solidFill>
          </a:ln>
        </p:spPr>
        <p:txBody>
          <a:bodyPr vert="horz" lIns="91440" tIns="45720" rIns="91440" bIns="45720" rtlCol="0" anchor="ctr"/>
          <a:lstStyle/>
          <a:p>
            <a:endParaRPr lang="lv-LV"/>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lv-LV"/>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EC42E2D-160D-412A-A220-AB9C8796808B}" type="slidenum">
              <a:rPr lang="lv-LV" smtClean="0"/>
              <a:t>‹#›</a:t>
            </a:fld>
            <a:endParaRPr lang="lv-LV"/>
          </a:p>
        </p:txBody>
      </p:sp>
    </p:spTree>
    <p:extLst>
      <p:ext uri="{BB962C8B-B14F-4D97-AF65-F5344CB8AC3E}">
        <p14:creationId xmlns:p14="http://schemas.microsoft.com/office/powerpoint/2010/main" val="36957623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a:extLst>
              <a:ext uri="{FF2B5EF4-FFF2-40B4-BE49-F238E27FC236}">
                <a16:creationId xmlns:a16="http://schemas.microsoft.com/office/drawing/2014/main" id="{D85F47A3-7146-4D45-9BFC-F2BA3FBAAB1F}"/>
              </a:ext>
            </a:extLst>
          </p:cNvPr>
          <p:cNvSpPr>
            <a:spLocks noGrp="1" noChangeArrowheads="1"/>
          </p:cNvSpPr>
          <p:nvPr>
            <p:ph type="sldNum" sz="quarter" idx="5"/>
          </p:nvPr>
        </p:nvSpPr>
        <p:spPr>
          <a:noFill/>
        </p:spPr>
        <p:txBody>
          <a:bodyPr/>
          <a:lstStyle>
            <a:lvl1pPr defTabSz="923925">
              <a:spcBef>
                <a:spcPct val="30000"/>
              </a:spcBef>
              <a:defRPr sz="1200">
                <a:solidFill>
                  <a:schemeClr val="tx1"/>
                </a:solidFill>
                <a:latin typeface="Arial" panose="020B0604020202020204" pitchFamily="34" charset="0"/>
              </a:defRPr>
            </a:lvl1pPr>
            <a:lvl2pPr marL="741363" indent="-284163" defTabSz="923925">
              <a:spcBef>
                <a:spcPct val="30000"/>
              </a:spcBef>
              <a:defRPr sz="1200">
                <a:solidFill>
                  <a:schemeClr val="tx1"/>
                </a:solidFill>
                <a:latin typeface="Arial" panose="020B0604020202020204" pitchFamily="34" charset="0"/>
              </a:defRPr>
            </a:lvl2pPr>
            <a:lvl3pPr marL="1141413" indent="-227013" defTabSz="923925">
              <a:spcBef>
                <a:spcPct val="30000"/>
              </a:spcBef>
              <a:defRPr sz="1200">
                <a:solidFill>
                  <a:schemeClr val="tx1"/>
                </a:solidFill>
                <a:latin typeface="Arial" panose="020B0604020202020204" pitchFamily="34" charset="0"/>
              </a:defRPr>
            </a:lvl3pPr>
            <a:lvl4pPr marL="1598613" indent="-227013" defTabSz="923925">
              <a:spcBef>
                <a:spcPct val="30000"/>
              </a:spcBef>
              <a:defRPr sz="1200">
                <a:solidFill>
                  <a:schemeClr val="tx1"/>
                </a:solidFill>
                <a:latin typeface="Arial" panose="020B0604020202020204" pitchFamily="34" charset="0"/>
              </a:defRPr>
            </a:lvl4pPr>
            <a:lvl5pPr marL="2055813" indent="-227013" defTabSz="923925">
              <a:spcBef>
                <a:spcPct val="30000"/>
              </a:spcBef>
              <a:defRPr sz="1200">
                <a:solidFill>
                  <a:schemeClr val="tx1"/>
                </a:solidFill>
                <a:latin typeface="Arial" panose="020B0604020202020204" pitchFamily="34" charset="0"/>
              </a:defRPr>
            </a:lvl5pPr>
            <a:lvl6pPr marL="2513013" indent="-227013" defTabSz="923925" eaLnBrk="0" fontAlgn="base" hangingPunct="0">
              <a:spcBef>
                <a:spcPct val="30000"/>
              </a:spcBef>
              <a:spcAft>
                <a:spcPct val="0"/>
              </a:spcAft>
              <a:defRPr sz="1200">
                <a:solidFill>
                  <a:schemeClr val="tx1"/>
                </a:solidFill>
                <a:latin typeface="Arial" panose="020B0604020202020204" pitchFamily="34" charset="0"/>
              </a:defRPr>
            </a:lvl6pPr>
            <a:lvl7pPr marL="2970213" indent="-227013" defTabSz="923925" eaLnBrk="0" fontAlgn="base" hangingPunct="0">
              <a:spcBef>
                <a:spcPct val="30000"/>
              </a:spcBef>
              <a:spcAft>
                <a:spcPct val="0"/>
              </a:spcAft>
              <a:defRPr sz="1200">
                <a:solidFill>
                  <a:schemeClr val="tx1"/>
                </a:solidFill>
                <a:latin typeface="Arial" panose="020B0604020202020204" pitchFamily="34" charset="0"/>
              </a:defRPr>
            </a:lvl7pPr>
            <a:lvl8pPr marL="3427413" indent="-227013" defTabSz="923925" eaLnBrk="0" fontAlgn="base" hangingPunct="0">
              <a:spcBef>
                <a:spcPct val="30000"/>
              </a:spcBef>
              <a:spcAft>
                <a:spcPct val="0"/>
              </a:spcAft>
              <a:defRPr sz="1200">
                <a:solidFill>
                  <a:schemeClr val="tx1"/>
                </a:solidFill>
                <a:latin typeface="Arial" panose="020B0604020202020204" pitchFamily="34" charset="0"/>
              </a:defRPr>
            </a:lvl8pPr>
            <a:lvl9pPr marL="3884613" indent="-227013" defTabSz="923925"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C8EC6B94-A0D4-42B1-86BE-AB365EBB24AB}" type="slidenum">
              <a:rPr lang="lv-LV" altLang="en-US" smtClean="0"/>
              <a:pPr>
                <a:spcBef>
                  <a:spcPct val="0"/>
                </a:spcBef>
              </a:pPr>
              <a:t>1</a:t>
            </a:fld>
            <a:endParaRPr lang="lv-LV" altLang="en-US"/>
          </a:p>
        </p:txBody>
      </p:sp>
      <p:sp>
        <p:nvSpPr>
          <p:cNvPr id="5123" name="Rectangle 2">
            <a:extLst>
              <a:ext uri="{FF2B5EF4-FFF2-40B4-BE49-F238E27FC236}">
                <a16:creationId xmlns:a16="http://schemas.microsoft.com/office/drawing/2014/main" id="{8BEEF87B-8DAC-4547-94D7-ECBFE70C5B91}"/>
              </a:ext>
            </a:extLst>
          </p:cNvPr>
          <p:cNvSpPr>
            <a:spLocks noGrp="1" noRot="1" noChangeAspect="1" noChangeArrowheads="1" noTextEdit="1"/>
          </p:cNvSpPr>
          <p:nvPr>
            <p:ph type="sldImg"/>
          </p:nvPr>
        </p:nvSpPr>
        <p:spPr>
          <a:xfrm>
            <a:off x="922338" y="742950"/>
            <a:ext cx="4964112" cy="3722688"/>
          </a:xfrm>
          <a:ln/>
        </p:spPr>
      </p:sp>
      <p:sp>
        <p:nvSpPr>
          <p:cNvPr id="5124" name="Rectangle 3">
            <a:extLst>
              <a:ext uri="{FF2B5EF4-FFF2-40B4-BE49-F238E27FC236}">
                <a16:creationId xmlns:a16="http://schemas.microsoft.com/office/drawing/2014/main" id="{23852393-8293-444D-9F4B-55CE643E534D}"/>
              </a:ext>
            </a:extLst>
          </p:cNvPr>
          <p:cNvSpPr>
            <a:spLocks noGrp="1" noChangeArrowheads="1"/>
          </p:cNvSpPr>
          <p:nvPr>
            <p:ph type="body" idx="1"/>
          </p:nvPr>
        </p:nvSpPr>
        <p:spPr>
          <a:xfrm>
            <a:off x="679450" y="4718050"/>
            <a:ext cx="5438775" cy="4465638"/>
          </a:xfrm>
          <a:noFill/>
        </p:spPr>
        <p:txBody>
          <a:bodyPr/>
          <a:lstStyle/>
          <a:p>
            <a:pPr eaLnBrk="1" hangingPunct="1"/>
            <a:endParaRPr lang="lv-LV" altLang="en-US">
              <a:latin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FDDBE511-DC80-43EB-AC5A-E8BE2374CFED}"/>
              </a:ext>
            </a:extLst>
          </p:cNvPr>
          <p:cNvSpPr>
            <a:spLocks noGrp="1" noRot="1" noChangeAspect="1" noChangeArrowheads="1" noTextEdit="1"/>
          </p:cNvSpPr>
          <p:nvPr>
            <p:ph type="sldImg"/>
          </p:nvPr>
        </p:nvSpPr>
        <p:spPr>
          <a:ln/>
        </p:spPr>
      </p:sp>
      <p:sp>
        <p:nvSpPr>
          <p:cNvPr id="29699" name="Notes Placeholder 2">
            <a:extLst>
              <a:ext uri="{FF2B5EF4-FFF2-40B4-BE49-F238E27FC236}">
                <a16:creationId xmlns:a16="http://schemas.microsoft.com/office/drawing/2014/main" id="{495DBEAD-AA4C-4967-AF72-B392205A0DEE}"/>
              </a:ext>
            </a:extLst>
          </p:cNvPr>
          <p:cNvSpPr>
            <a:spLocks noGrp="1" noChangeArrowheads="1"/>
          </p:cNvSpPr>
          <p:nvPr>
            <p:ph type="body" idx="1"/>
          </p:nvPr>
        </p:nvSpPr>
        <p:spPr>
          <a:noFill/>
        </p:spPr>
        <p:txBody>
          <a:bodyPr/>
          <a:lstStyle/>
          <a:p>
            <a:endParaRPr lang="lv-LV" altLang="lv-LV">
              <a:latin typeface="Arial" panose="020B0604020202020204" pitchFamily="34" charset="0"/>
            </a:endParaRPr>
          </a:p>
        </p:txBody>
      </p:sp>
      <p:sp>
        <p:nvSpPr>
          <p:cNvPr id="29700" name="Slide Number Placeholder 3">
            <a:extLst>
              <a:ext uri="{FF2B5EF4-FFF2-40B4-BE49-F238E27FC236}">
                <a16:creationId xmlns:a16="http://schemas.microsoft.com/office/drawing/2014/main" id="{A7F36334-6127-4FC2-B605-672675E642C6}"/>
              </a:ext>
            </a:extLst>
          </p:cNvPr>
          <p:cNvSpPr>
            <a:spLocks noGrp="1"/>
          </p:cNvSpPr>
          <p:nvPr>
            <p:ph type="sldNum" sz="quarter" idx="5"/>
          </p:nvPr>
        </p:nvSpPr>
        <p:spPr>
          <a:noFill/>
        </p:spPr>
        <p:txBody>
          <a:bodyPr/>
          <a:lstStyle>
            <a:lvl1pPr defTabSz="923925">
              <a:defRPr sz="1000">
                <a:solidFill>
                  <a:schemeClr val="tx1"/>
                </a:solidFill>
                <a:latin typeface="Arial Narrow" panose="020B0606020202030204" pitchFamily="34" charset="0"/>
              </a:defRPr>
            </a:lvl1pPr>
            <a:lvl2pPr marL="741363" indent="-284163" defTabSz="923925">
              <a:defRPr sz="1000">
                <a:solidFill>
                  <a:schemeClr val="tx1"/>
                </a:solidFill>
                <a:latin typeface="Arial Narrow" panose="020B0606020202030204" pitchFamily="34" charset="0"/>
              </a:defRPr>
            </a:lvl2pPr>
            <a:lvl3pPr marL="1141413" indent="-227013" defTabSz="923925">
              <a:defRPr sz="1000">
                <a:solidFill>
                  <a:schemeClr val="tx1"/>
                </a:solidFill>
                <a:latin typeface="Arial Narrow" panose="020B0606020202030204" pitchFamily="34" charset="0"/>
              </a:defRPr>
            </a:lvl3pPr>
            <a:lvl4pPr marL="1598613" indent="-227013" defTabSz="923925">
              <a:defRPr sz="1000">
                <a:solidFill>
                  <a:schemeClr val="tx1"/>
                </a:solidFill>
                <a:latin typeface="Arial Narrow" panose="020B0606020202030204" pitchFamily="34" charset="0"/>
              </a:defRPr>
            </a:lvl4pPr>
            <a:lvl5pPr marL="2055813" indent="-227013" defTabSz="923925">
              <a:defRPr sz="1000">
                <a:solidFill>
                  <a:schemeClr val="tx1"/>
                </a:solidFill>
                <a:latin typeface="Arial Narrow" panose="020B0606020202030204" pitchFamily="34" charset="0"/>
              </a:defRPr>
            </a:lvl5pPr>
            <a:lvl6pPr marL="2513013" indent="-227013" defTabSz="923925" eaLnBrk="0" fontAlgn="base" hangingPunct="0">
              <a:spcBef>
                <a:spcPct val="0"/>
              </a:spcBef>
              <a:spcAft>
                <a:spcPct val="0"/>
              </a:spcAft>
              <a:defRPr sz="1000">
                <a:solidFill>
                  <a:schemeClr val="tx1"/>
                </a:solidFill>
                <a:latin typeface="Arial Narrow" panose="020B0606020202030204" pitchFamily="34" charset="0"/>
              </a:defRPr>
            </a:lvl6pPr>
            <a:lvl7pPr marL="2970213" indent="-227013" defTabSz="923925" eaLnBrk="0" fontAlgn="base" hangingPunct="0">
              <a:spcBef>
                <a:spcPct val="0"/>
              </a:spcBef>
              <a:spcAft>
                <a:spcPct val="0"/>
              </a:spcAft>
              <a:defRPr sz="1000">
                <a:solidFill>
                  <a:schemeClr val="tx1"/>
                </a:solidFill>
                <a:latin typeface="Arial Narrow" panose="020B0606020202030204" pitchFamily="34" charset="0"/>
              </a:defRPr>
            </a:lvl7pPr>
            <a:lvl8pPr marL="3427413" indent="-227013" defTabSz="923925" eaLnBrk="0" fontAlgn="base" hangingPunct="0">
              <a:spcBef>
                <a:spcPct val="0"/>
              </a:spcBef>
              <a:spcAft>
                <a:spcPct val="0"/>
              </a:spcAft>
              <a:defRPr sz="1000">
                <a:solidFill>
                  <a:schemeClr val="tx1"/>
                </a:solidFill>
                <a:latin typeface="Arial Narrow" panose="020B0606020202030204" pitchFamily="34" charset="0"/>
              </a:defRPr>
            </a:lvl8pPr>
            <a:lvl9pPr marL="3884613" indent="-227013" defTabSz="923925" eaLnBrk="0" fontAlgn="base" hangingPunct="0">
              <a:spcBef>
                <a:spcPct val="0"/>
              </a:spcBef>
              <a:spcAft>
                <a:spcPct val="0"/>
              </a:spcAft>
              <a:defRPr sz="1000">
                <a:solidFill>
                  <a:schemeClr val="tx1"/>
                </a:solidFill>
                <a:latin typeface="Arial Narrow" panose="020B0606020202030204" pitchFamily="34" charset="0"/>
              </a:defRPr>
            </a:lvl9pPr>
          </a:lstStyle>
          <a:p>
            <a:fld id="{B961E775-6C85-447D-B37C-51BDBD6E837D}" type="slidenum">
              <a:rPr lang="lv-LV" altLang="en-US" sz="1200" smtClean="0">
                <a:latin typeface="Arial" panose="020B0604020202020204" pitchFamily="34" charset="0"/>
              </a:rPr>
              <a:pPr/>
              <a:t>16</a:t>
            </a:fld>
            <a:endParaRPr lang="lv-LV" altLang="en-US" sz="1200">
              <a:latin typeface="Arial" panose="020B0604020202020204" pitchFamily="34" charset="0"/>
            </a:endParaRPr>
          </a:p>
        </p:txBody>
      </p:sp>
    </p:spTree>
    <p:extLst>
      <p:ext uri="{BB962C8B-B14F-4D97-AF65-F5344CB8AC3E}">
        <p14:creationId xmlns:p14="http://schemas.microsoft.com/office/powerpoint/2010/main" val="236483474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FDDBE511-DC80-43EB-AC5A-E8BE2374CFED}"/>
              </a:ext>
            </a:extLst>
          </p:cNvPr>
          <p:cNvSpPr>
            <a:spLocks noGrp="1" noRot="1" noChangeAspect="1" noChangeArrowheads="1" noTextEdit="1"/>
          </p:cNvSpPr>
          <p:nvPr>
            <p:ph type="sldImg"/>
          </p:nvPr>
        </p:nvSpPr>
        <p:spPr>
          <a:ln/>
        </p:spPr>
      </p:sp>
      <p:sp>
        <p:nvSpPr>
          <p:cNvPr id="29699" name="Notes Placeholder 2">
            <a:extLst>
              <a:ext uri="{FF2B5EF4-FFF2-40B4-BE49-F238E27FC236}">
                <a16:creationId xmlns:a16="http://schemas.microsoft.com/office/drawing/2014/main" id="{495DBEAD-AA4C-4967-AF72-B392205A0DEE}"/>
              </a:ext>
            </a:extLst>
          </p:cNvPr>
          <p:cNvSpPr>
            <a:spLocks noGrp="1" noChangeArrowheads="1"/>
          </p:cNvSpPr>
          <p:nvPr>
            <p:ph type="body" idx="1"/>
          </p:nvPr>
        </p:nvSpPr>
        <p:spPr>
          <a:noFill/>
        </p:spPr>
        <p:txBody>
          <a:bodyPr/>
          <a:lstStyle/>
          <a:p>
            <a:endParaRPr lang="lv-LV" altLang="lv-LV">
              <a:latin typeface="Arial" panose="020B0604020202020204" pitchFamily="34" charset="0"/>
            </a:endParaRPr>
          </a:p>
        </p:txBody>
      </p:sp>
      <p:sp>
        <p:nvSpPr>
          <p:cNvPr id="29700" name="Slide Number Placeholder 3">
            <a:extLst>
              <a:ext uri="{FF2B5EF4-FFF2-40B4-BE49-F238E27FC236}">
                <a16:creationId xmlns:a16="http://schemas.microsoft.com/office/drawing/2014/main" id="{A7F36334-6127-4FC2-B605-672675E642C6}"/>
              </a:ext>
            </a:extLst>
          </p:cNvPr>
          <p:cNvSpPr>
            <a:spLocks noGrp="1"/>
          </p:cNvSpPr>
          <p:nvPr>
            <p:ph type="sldNum" sz="quarter" idx="5"/>
          </p:nvPr>
        </p:nvSpPr>
        <p:spPr>
          <a:noFill/>
        </p:spPr>
        <p:txBody>
          <a:bodyPr/>
          <a:lstStyle>
            <a:lvl1pPr defTabSz="923925">
              <a:defRPr sz="1000">
                <a:solidFill>
                  <a:schemeClr val="tx1"/>
                </a:solidFill>
                <a:latin typeface="Arial Narrow" panose="020B0606020202030204" pitchFamily="34" charset="0"/>
              </a:defRPr>
            </a:lvl1pPr>
            <a:lvl2pPr marL="741363" indent="-284163" defTabSz="923925">
              <a:defRPr sz="1000">
                <a:solidFill>
                  <a:schemeClr val="tx1"/>
                </a:solidFill>
                <a:latin typeface="Arial Narrow" panose="020B0606020202030204" pitchFamily="34" charset="0"/>
              </a:defRPr>
            </a:lvl2pPr>
            <a:lvl3pPr marL="1141413" indent="-227013" defTabSz="923925">
              <a:defRPr sz="1000">
                <a:solidFill>
                  <a:schemeClr val="tx1"/>
                </a:solidFill>
                <a:latin typeface="Arial Narrow" panose="020B0606020202030204" pitchFamily="34" charset="0"/>
              </a:defRPr>
            </a:lvl3pPr>
            <a:lvl4pPr marL="1598613" indent="-227013" defTabSz="923925">
              <a:defRPr sz="1000">
                <a:solidFill>
                  <a:schemeClr val="tx1"/>
                </a:solidFill>
                <a:latin typeface="Arial Narrow" panose="020B0606020202030204" pitchFamily="34" charset="0"/>
              </a:defRPr>
            </a:lvl4pPr>
            <a:lvl5pPr marL="2055813" indent="-227013" defTabSz="923925">
              <a:defRPr sz="1000">
                <a:solidFill>
                  <a:schemeClr val="tx1"/>
                </a:solidFill>
                <a:latin typeface="Arial Narrow" panose="020B0606020202030204" pitchFamily="34" charset="0"/>
              </a:defRPr>
            </a:lvl5pPr>
            <a:lvl6pPr marL="2513013" indent="-227013" defTabSz="923925" eaLnBrk="0" fontAlgn="base" hangingPunct="0">
              <a:spcBef>
                <a:spcPct val="0"/>
              </a:spcBef>
              <a:spcAft>
                <a:spcPct val="0"/>
              </a:spcAft>
              <a:defRPr sz="1000">
                <a:solidFill>
                  <a:schemeClr val="tx1"/>
                </a:solidFill>
                <a:latin typeface="Arial Narrow" panose="020B0606020202030204" pitchFamily="34" charset="0"/>
              </a:defRPr>
            </a:lvl6pPr>
            <a:lvl7pPr marL="2970213" indent="-227013" defTabSz="923925" eaLnBrk="0" fontAlgn="base" hangingPunct="0">
              <a:spcBef>
                <a:spcPct val="0"/>
              </a:spcBef>
              <a:spcAft>
                <a:spcPct val="0"/>
              </a:spcAft>
              <a:defRPr sz="1000">
                <a:solidFill>
                  <a:schemeClr val="tx1"/>
                </a:solidFill>
                <a:latin typeface="Arial Narrow" panose="020B0606020202030204" pitchFamily="34" charset="0"/>
              </a:defRPr>
            </a:lvl7pPr>
            <a:lvl8pPr marL="3427413" indent="-227013" defTabSz="923925" eaLnBrk="0" fontAlgn="base" hangingPunct="0">
              <a:spcBef>
                <a:spcPct val="0"/>
              </a:spcBef>
              <a:spcAft>
                <a:spcPct val="0"/>
              </a:spcAft>
              <a:defRPr sz="1000">
                <a:solidFill>
                  <a:schemeClr val="tx1"/>
                </a:solidFill>
                <a:latin typeface="Arial Narrow" panose="020B0606020202030204" pitchFamily="34" charset="0"/>
              </a:defRPr>
            </a:lvl8pPr>
            <a:lvl9pPr marL="3884613" indent="-227013" defTabSz="923925" eaLnBrk="0" fontAlgn="base" hangingPunct="0">
              <a:spcBef>
                <a:spcPct val="0"/>
              </a:spcBef>
              <a:spcAft>
                <a:spcPct val="0"/>
              </a:spcAft>
              <a:defRPr sz="1000">
                <a:solidFill>
                  <a:schemeClr val="tx1"/>
                </a:solidFill>
                <a:latin typeface="Arial Narrow" panose="020B0606020202030204" pitchFamily="34" charset="0"/>
              </a:defRPr>
            </a:lvl9pPr>
          </a:lstStyle>
          <a:p>
            <a:fld id="{B961E775-6C85-447D-B37C-51BDBD6E837D}" type="slidenum">
              <a:rPr lang="lv-LV" altLang="en-US" sz="1200" smtClean="0">
                <a:latin typeface="Arial" panose="020B0604020202020204" pitchFamily="34" charset="0"/>
              </a:rPr>
              <a:pPr/>
              <a:t>17</a:t>
            </a:fld>
            <a:endParaRPr lang="lv-LV" altLang="en-US" sz="1200">
              <a:latin typeface="Arial" panose="020B0604020202020204" pitchFamily="34" charset="0"/>
            </a:endParaRPr>
          </a:p>
        </p:txBody>
      </p:sp>
    </p:spTree>
    <p:extLst>
      <p:ext uri="{BB962C8B-B14F-4D97-AF65-F5344CB8AC3E}">
        <p14:creationId xmlns:p14="http://schemas.microsoft.com/office/powerpoint/2010/main" val="90666607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FDDBE511-DC80-43EB-AC5A-E8BE2374CFED}"/>
              </a:ext>
            </a:extLst>
          </p:cNvPr>
          <p:cNvSpPr>
            <a:spLocks noGrp="1" noRot="1" noChangeAspect="1" noChangeArrowheads="1" noTextEdit="1"/>
          </p:cNvSpPr>
          <p:nvPr>
            <p:ph type="sldImg"/>
          </p:nvPr>
        </p:nvSpPr>
        <p:spPr>
          <a:ln/>
        </p:spPr>
      </p:sp>
      <p:sp>
        <p:nvSpPr>
          <p:cNvPr id="29699" name="Notes Placeholder 2">
            <a:extLst>
              <a:ext uri="{FF2B5EF4-FFF2-40B4-BE49-F238E27FC236}">
                <a16:creationId xmlns:a16="http://schemas.microsoft.com/office/drawing/2014/main" id="{495DBEAD-AA4C-4967-AF72-B392205A0DEE}"/>
              </a:ext>
            </a:extLst>
          </p:cNvPr>
          <p:cNvSpPr>
            <a:spLocks noGrp="1" noChangeArrowheads="1"/>
          </p:cNvSpPr>
          <p:nvPr>
            <p:ph type="body" idx="1"/>
          </p:nvPr>
        </p:nvSpPr>
        <p:spPr>
          <a:noFill/>
        </p:spPr>
        <p:txBody>
          <a:bodyPr/>
          <a:lstStyle/>
          <a:p>
            <a:endParaRPr lang="lv-LV" altLang="lv-LV">
              <a:latin typeface="Arial" panose="020B0604020202020204" pitchFamily="34" charset="0"/>
            </a:endParaRPr>
          </a:p>
        </p:txBody>
      </p:sp>
      <p:sp>
        <p:nvSpPr>
          <p:cNvPr id="29700" name="Slide Number Placeholder 3">
            <a:extLst>
              <a:ext uri="{FF2B5EF4-FFF2-40B4-BE49-F238E27FC236}">
                <a16:creationId xmlns:a16="http://schemas.microsoft.com/office/drawing/2014/main" id="{A7F36334-6127-4FC2-B605-672675E642C6}"/>
              </a:ext>
            </a:extLst>
          </p:cNvPr>
          <p:cNvSpPr>
            <a:spLocks noGrp="1"/>
          </p:cNvSpPr>
          <p:nvPr>
            <p:ph type="sldNum" sz="quarter" idx="5"/>
          </p:nvPr>
        </p:nvSpPr>
        <p:spPr>
          <a:noFill/>
        </p:spPr>
        <p:txBody>
          <a:bodyPr/>
          <a:lstStyle>
            <a:lvl1pPr defTabSz="923925">
              <a:defRPr sz="1000">
                <a:solidFill>
                  <a:schemeClr val="tx1"/>
                </a:solidFill>
                <a:latin typeface="Arial Narrow" panose="020B0606020202030204" pitchFamily="34" charset="0"/>
              </a:defRPr>
            </a:lvl1pPr>
            <a:lvl2pPr marL="741363" indent="-284163" defTabSz="923925">
              <a:defRPr sz="1000">
                <a:solidFill>
                  <a:schemeClr val="tx1"/>
                </a:solidFill>
                <a:latin typeface="Arial Narrow" panose="020B0606020202030204" pitchFamily="34" charset="0"/>
              </a:defRPr>
            </a:lvl2pPr>
            <a:lvl3pPr marL="1141413" indent="-227013" defTabSz="923925">
              <a:defRPr sz="1000">
                <a:solidFill>
                  <a:schemeClr val="tx1"/>
                </a:solidFill>
                <a:latin typeface="Arial Narrow" panose="020B0606020202030204" pitchFamily="34" charset="0"/>
              </a:defRPr>
            </a:lvl3pPr>
            <a:lvl4pPr marL="1598613" indent="-227013" defTabSz="923925">
              <a:defRPr sz="1000">
                <a:solidFill>
                  <a:schemeClr val="tx1"/>
                </a:solidFill>
                <a:latin typeface="Arial Narrow" panose="020B0606020202030204" pitchFamily="34" charset="0"/>
              </a:defRPr>
            </a:lvl4pPr>
            <a:lvl5pPr marL="2055813" indent="-227013" defTabSz="923925">
              <a:defRPr sz="1000">
                <a:solidFill>
                  <a:schemeClr val="tx1"/>
                </a:solidFill>
                <a:latin typeface="Arial Narrow" panose="020B0606020202030204" pitchFamily="34" charset="0"/>
              </a:defRPr>
            </a:lvl5pPr>
            <a:lvl6pPr marL="2513013" indent="-227013" defTabSz="923925" eaLnBrk="0" fontAlgn="base" hangingPunct="0">
              <a:spcBef>
                <a:spcPct val="0"/>
              </a:spcBef>
              <a:spcAft>
                <a:spcPct val="0"/>
              </a:spcAft>
              <a:defRPr sz="1000">
                <a:solidFill>
                  <a:schemeClr val="tx1"/>
                </a:solidFill>
                <a:latin typeface="Arial Narrow" panose="020B0606020202030204" pitchFamily="34" charset="0"/>
              </a:defRPr>
            </a:lvl6pPr>
            <a:lvl7pPr marL="2970213" indent="-227013" defTabSz="923925" eaLnBrk="0" fontAlgn="base" hangingPunct="0">
              <a:spcBef>
                <a:spcPct val="0"/>
              </a:spcBef>
              <a:spcAft>
                <a:spcPct val="0"/>
              </a:spcAft>
              <a:defRPr sz="1000">
                <a:solidFill>
                  <a:schemeClr val="tx1"/>
                </a:solidFill>
                <a:latin typeface="Arial Narrow" panose="020B0606020202030204" pitchFamily="34" charset="0"/>
              </a:defRPr>
            </a:lvl7pPr>
            <a:lvl8pPr marL="3427413" indent="-227013" defTabSz="923925" eaLnBrk="0" fontAlgn="base" hangingPunct="0">
              <a:spcBef>
                <a:spcPct val="0"/>
              </a:spcBef>
              <a:spcAft>
                <a:spcPct val="0"/>
              </a:spcAft>
              <a:defRPr sz="1000">
                <a:solidFill>
                  <a:schemeClr val="tx1"/>
                </a:solidFill>
                <a:latin typeface="Arial Narrow" panose="020B0606020202030204" pitchFamily="34" charset="0"/>
              </a:defRPr>
            </a:lvl8pPr>
            <a:lvl9pPr marL="3884613" indent="-227013" defTabSz="923925" eaLnBrk="0" fontAlgn="base" hangingPunct="0">
              <a:spcBef>
                <a:spcPct val="0"/>
              </a:spcBef>
              <a:spcAft>
                <a:spcPct val="0"/>
              </a:spcAft>
              <a:defRPr sz="1000">
                <a:solidFill>
                  <a:schemeClr val="tx1"/>
                </a:solidFill>
                <a:latin typeface="Arial Narrow" panose="020B0606020202030204" pitchFamily="34" charset="0"/>
              </a:defRPr>
            </a:lvl9pPr>
          </a:lstStyle>
          <a:p>
            <a:fld id="{B961E775-6C85-447D-B37C-51BDBD6E837D}" type="slidenum">
              <a:rPr lang="lv-LV" altLang="en-US" sz="1200" smtClean="0">
                <a:latin typeface="Arial" panose="020B0604020202020204" pitchFamily="34" charset="0"/>
              </a:rPr>
              <a:pPr/>
              <a:t>18</a:t>
            </a:fld>
            <a:endParaRPr lang="lv-LV" altLang="en-US" sz="1200">
              <a:latin typeface="Arial" panose="020B0604020202020204" pitchFamily="34" charset="0"/>
            </a:endParaRPr>
          </a:p>
        </p:txBody>
      </p:sp>
    </p:spTree>
    <p:extLst>
      <p:ext uri="{BB962C8B-B14F-4D97-AF65-F5344CB8AC3E}">
        <p14:creationId xmlns:p14="http://schemas.microsoft.com/office/powerpoint/2010/main" val="51784337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FDDBE511-DC80-43EB-AC5A-E8BE2374CFED}"/>
              </a:ext>
            </a:extLst>
          </p:cNvPr>
          <p:cNvSpPr>
            <a:spLocks noGrp="1" noRot="1" noChangeAspect="1" noChangeArrowheads="1" noTextEdit="1"/>
          </p:cNvSpPr>
          <p:nvPr>
            <p:ph type="sldImg"/>
          </p:nvPr>
        </p:nvSpPr>
        <p:spPr>
          <a:ln/>
        </p:spPr>
      </p:sp>
      <p:sp>
        <p:nvSpPr>
          <p:cNvPr id="29699" name="Notes Placeholder 2">
            <a:extLst>
              <a:ext uri="{FF2B5EF4-FFF2-40B4-BE49-F238E27FC236}">
                <a16:creationId xmlns:a16="http://schemas.microsoft.com/office/drawing/2014/main" id="{495DBEAD-AA4C-4967-AF72-B392205A0DEE}"/>
              </a:ext>
            </a:extLst>
          </p:cNvPr>
          <p:cNvSpPr>
            <a:spLocks noGrp="1" noChangeArrowheads="1"/>
          </p:cNvSpPr>
          <p:nvPr>
            <p:ph type="body" idx="1"/>
          </p:nvPr>
        </p:nvSpPr>
        <p:spPr>
          <a:noFill/>
        </p:spPr>
        <p:txBody>
          <a:bodyPr/>
          <a:lstStyle/>
          <a:p>
            <a:endParaRPr lang="lv-LV" altLang="lv-LV">
              <a:latin typeface="Arial" panose="020B0604020202020204" pitchFamily="34" charset="0"/>
            </a:endParaRPr>
          </a:p>
        </p:txBody>
      </p:sp>
      <p:sp>
        <p:nvSpPr>
          <p:cNvPr id="29700" name="Slide Number Placeholder 3">
            <a:extLst>
              <a:ext uri="{FF2B5EF4-FFF2-40B4-BE49-F238E27FC236}">
                <a16:creationId xmlns:a16="http://schemas.microsoft.com/office/drawing/2014/main" id="{A7F36334-6127-4FC2-B605-672675E642C6}"/>
              </a:ext>
            </a:extLst>
          </p:cNvPr>
          <p:cNvSpPr>
            <a:spLocks noGrp="1"/>
          </p:cNvSpPr>
          <p:nvPr>
            <p:ph type="sldNum" sz="quarter" idx="5"/>
          </p:nvPr>
        </p:nvSpPr>
        <p:spPr>
          <a:noFill/>
        </p:spPr>
        <p:txBody>
          <a:bodyPr/>
          <a:lstStyle>
            <a:lvl1pPr defTabSz="923925">
              <a:defRPr sz="1000">
                <a:solidFill>
                  <a:schemeClr val="tx1"/>
                </a:solidFill>
                <a:latin typeface="Arial Narrow" panose="020B0606020202030204" pitchFamily="34" charset="0"/>
              </a:defRPr>
            </a:lvl1pPr>
            <a:lvl2pPr marL="741363" indent="-284163" defTabSz="923925">
              <a:defRPr sz="1000">
                <a:solidFill>
                  <a:schemeClr val="tx1"/>
                </a:solidFill>
                <a:latin typeface="Arial Narrow" panose="020B0606020202030204" pitchFamily="34" charset="0"/>
              </a:defRPr>
            </a:lvl2pPr>
            <a:lvl3pPr marL="1141413" indent="-227013" defTabSz="923925">
              <a:defRPr sz="1000">
                <a:solidFill>
                  <a:schemeClr val="tx1"/>
                </a:solidFill>
                <a:latin typeface="Arial Narrow" panose="020B0606020202030204" pitchFamily="34" charset="0"/>
              </a:defRPr>
            </a:lvl3pPr>
            <a:lvl4pPr marL="1598613" indent="-227013" defTabSz="923925">
              <a:defRPr sz="1000">
                <a:solidFill>
                  <a:schemeClr val="tx1"/>
                </a:solidFill>
                <a:latin typeface="Arial Narrow" panose="020B0606020202030204" pitchFamily="34" charset="0"/>
              </a:defRPr>
            </a:lvl4pPr>
            <a:lvl5pPr marL="2055813" indent="-227013" defTabSz="923925">
              <a:defRPr sz="1000">
                <a:solidFill>
                  <a:schemeClr val="tx1"/>
                </a:solidFill>
                <a:latin typeface="Arial Narrow" panose="020B0606020202030204" pitchFamily="34" charset="0"/>
              </a:defRPr>
            </a:lvl5pPr>
            <a:lvl6pPr marL="2513013" indent="-227013" defTabSz="923925" eaLnBrk="0" fontAlgn="base" hangingPunct="0">
              <a:spcBef>
                <a:spcPct val="0"/>
              </a:spcBef>
              <a:spcAft>
                <a:spcPct val="0"/>
              </a:spcAft>
              <a:defRPr sz="1000">
                <a:solidFill>
                  <a:schemeClr val="tx1"/>
                </a:solidFill>
                <a:latin typeface="Arial Narrow" panose="020B0606020202030204" pitchFamily="34" charset="0"/>
              </a:defRPr>
            </a:lvl6pPr>
            <a:lvl7pPr marL="2970213" indent="-227013" defTabSz="923925" eaLnBrk="0" fontAlgn="base" hangingPunct="0">
              <a:spcBef>
                <a:spcPct val="0"/>
              </a:spcBef>
              <a:spcAft>
                <a:spcPct val="0"/>
              </a:spcAft>
              <a:defRPr sz="1000">
                <a:solidFill>
                  <a:schemeClr val="tx1"/>
                </a:solidFill>
                <a:latin typeface="Arial Narrow" panose="020B0606020202030204" pitchFamily="34" charset="0"/>
              </a:defRPr>
            </a:lvl7pPr>
            <a:lvl8pPr marL="3427413" indent="-227013" defTabSz="923925" eaLnBrk="0" fontAlgn="base" hangingPunct="0">
              <a:spcBef>
                <a:spcPct val="0"/>
              </a:spcBef>
              <a:spcAft>
                <a:spcPct val="0"/>
              </a:spcAft>
              <a:defRPr sz="1000">
                <a:solidFill>
                  <a:schemeClr val="tx1"/>
                </a:solidFill>
                <a:latin typeface="Arial Narrow" panose="020B0606020202030204" pitchFamily="34" charset="0"/>
              </a:defRPr>
            </a:lvl8pPr>
            <a:lvl9pPr marL="3884613" indent="-227013" defTabSz="923925" eaLnBrk="0" fontAlgn="base" hangingPunct="0">
              <a:spcBef>
                <a:spcPct val="0"/>
              </a:spcBef>
              <a:spcAft>
                <a:spcPct val="0"/>
              </a:spcAft>
              <a:defRPr sz="1000">
                <a:solidFill>
                  <a:schemeClr val="tx1"/>
                </a:solidFill>
                <a:latin typeface="Arial Narrow" panose="020B0606020202030204" pitchFamily="34" charset="0"/>
              </a:defRPr>
            </a:lvl9pPr>
          </a:lstStyle>
          <a:p>
            <a:fld id="{B961E775-6C85-447D-B37C-51BDBD6E837D}" type="slidenum">
              <a:rPr lang="lv-LV" altLang="en-US" sz="1200" smtClean="0">
                <a:latin typeface="Arial" panose="020B0604020202020204" pitchFamily="34" charset="0"/>
              </a:rPr>
              <a:pPr/>
              <a:t>19</a:t>
            </a:fld>
            <a:endParaRPr lang="lv-LV" altLang="en-US" sz="1200">
              <a:latin typeface="Arial" panose="020B0604020202020204" pitchFamily="34" charset="0"/>
            </a:endParaRPr>
          </a:p>
        </p:txBody>
      </p:sp>
    </p:spTree>
    <p:extLst>
      <p:ext uri="{BB962C8B-B14F-4D97-AF65-F5344CB8AC3E}">
        <p14:creationId xmlns:p14="http://schemas.microsoft.com/office/powerpoint/2010/main" val="21249641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FDDBE511-DC80-43EB-AC5A-E8BE2374CFED}"/>
              </a:ext>
            </a:extLst>
          </p:cNvPr>
          <p:cNvSpPr>
            <a:spLocks noGrp="1" noRot="1" noChangeAspect="1" noChangeArrowheads="1" noTextEdit="1"/>
          </p:cNvSpPr>
          <p:nvPr>
            <p:ph type="sldImg"/>
          </p:nvPr>
        </p:nvSpPr>
        <p:spPr>
          <a:ln/>
        </p:spPr>
      </p:sp>
      <p:sp>
        <p:nvSpPr>
          <p:cNvPr id="29699" name="Notes Placeholder 2">
            <a:extLst>
              <a:ext uri="{FF2B5EF4-FFF2-40B4-BE49-F238E27FC236}">
                <a16:creationId xmlns:a16="http://schemas.microsoft.com/office/drawing/2014/main" id="{495DBEAD-AA4C-4967-AF72-B392205A0DEE}"/>
              </a:ext>
            </a:extLst>
          </p:cNvPr>
          <p:cNvSpPr>
            <a:spLocks noGrp="1" noChangeArrowheads="1"/>
          </p:cNvSpPr>
          <p:nvPr>
            <p:ph type="body" idx="1"/>
          </p:nvPr>
        </p:nvSpPr>
        <p:spPr>
          <a:noFill/>
        </p:spPr>
        <p:txBody>
          <a:bodyPr/>
          <a:lstStyle/>
          <a:p>
            <a:endParaRPr lang="lv-LV" altLang="lv-LV">
              <a:latin typeface="Arial" panose="020B0604020202020204" pitchFamily="34" charset="0"/>
            </a:endParaRPr>
          </a:p>
        </p:txBody>
      </p:sp>
      <p:sp>
        <p:nvSpPr>
          <p:cNvPr id="29700" name="Slide Number Placeholder 3">
            <a:extLst>
              <a:ext uri="{FF2B5EF4-FFF2-40B4-BE49-F238E27FC236}">
                <a16:creationId xmlns:a16="http://schemas.microsoft.com/office/drawing/2014/main" id="{A7F36334-6127-4FC2-B605-672675E642C6}"/>
              </a:ext>
            </a:extLst>
          </p:cNvPr>
          <p:cNvSpPr>
            <a:spLocks noGrp="1"/>
          </p:cNvSpPr>
          <p:nvPr>
            <p:ph type="sldNum" sz="quarter" idx="5"/>
          </p:nvPr>
        </p:nvSpPr>
        <p:spPr>
          <a:noFill/>
        </p:spPr>
        <p:txBody>
          <a:bodyPr/>
          <a:lstStyle>
            <a:lvl1pPr defTabSz="923925">
              <a:defRPr sz="1000">
                <a:solidFill>
                  <a:schemeClr val="tx1"/>
                </a:solidFill>
                <a:latin typeface="Arial Narrow" panose="020B0606020202030204" pitchFamily="34" charset="0"/>
              </a:defRPr>
            </a:lvl1pPr>
            <a:lvl2pPr marL="741363" indent="-284163" defTabSz="923925">
              <a:defRPr sz="1000">
                <a:solidFill>
                  <a:schemeClr val="tx1"/>
                </a:solidFill>
                <a:latin typeface="Arial Narrow" panose="020B0606020202030204" pitchFamily="34" charset="0"/>
              </a:defRPr>
            </a:lvl2pPr>
            <a:lvl3pPr marL="1141413" indent="-227013" defTabSz="923925">
              <a:defRPr sz="1000">
                <a:solidFill>
                  <a:schemeClr val="tx1"/>
                </a:solidFill>
                <a:latin typeface="Arial Narrow" panose="020B0606020202030204" pitchFamily="34" charset="0"/>
              </a:defRPr>
            </a:lvl3pPr>
            <a:lvl4pPr marL="1598613" indent="-227013" defTabSz="923925">
              <a:defRPr sz="1000">
                <a:solidFill>
                  <a:schemeClr val="tx1"/>
                </a:solidFill>
                <a:latin typeface="Arial Narrow" panose="020B0606020202030204" pitchFamily="34" charset="0"/>
              </a:defRPr>
            </a:lvl4pPr>
            <a:lvl5pPr marL="2055813" indent="-227013" defTabSz="923925">
              <a:defRPr sz="1000">
                <a:solidFill>
                  <a:schemeClr val="tx1"/>
                </a:solidFill>
                <a:latin typeface="Arial Narrow" panose="020B0606020202030204" pitchFamily="34" charset="0"/>
              </a:defRPr>
            </a:lvl5pPr>
            <a:lvl6pPr marL="2513013" indent="-227013" defTabSz="923925" eaLnBrk="0" fontAlgn="base" hangingPunct="0">
              <a:spcBef>
                <a:spcPct val="0"/>
              </a:spcBef>
              <a:spcAft>
                <a:spcPct val="0"/>
              </a:spcAft>
              <a:defRPr sz="1000">
                <a:solidFill>
                  <a:schemeClr val="tx1"/>
                </a:solidFill>
                <a:latin typeface="Arial Narrow" panose="020B0606020202030204" pitchFamily="34" charset="0"/>
              </a:defRPr>
            </a:lvl6pPr>
            <a:lvl7pPr marL="2970213" indent="-227013" defTabSz="923925" eaLnBrk="0" fontAlgn="base" hangingPunct="0">
              <a:spcBef>
                <a:spcPct val="0"/>
              </a:spcBef>
              <a:spcAft>
                <a:spcPct val="0"/>
              </a:spcAft>
              <a:defRPr sz="1000">
                <a:solidFill>
                  <a:schemeClr val="tx1"/>
                </a:solidFill>
                <a:latin typeface="Arial Narrow" panose="020B0606020202030204" pitchFamily="34" charset="0"/>
              </a:defRPr>
            </a:lvl7pPr>
            <a:lvl8pPr marL="3427413" indent="-227013" defTabSz="923925" eaLnBrk="0" fontAlgn="base" hangingPunct="0">
              <a:spcBef>
                <a:spcPct val="0"/>
              </a:spcBef>
              <a:spcAft>
                <a:spcPct val="0"/>
              </a:spcAft>
              <a:defRPr sz="1000">
                <a:solidFill>
                  <a:schemeClr val="tx1"/>
                </a:solidFill>
                <a:latin typeface="Arial Narrow" panose="020B0606020202030204" pitchFamily="34" charset="0"/>
              </a:defRPr>
            </a:lvl8pPr>
            <a:lvl9pPr marL="3884613" indent="-227013" defTabSz="923925" eaLnBrk="0" fontAlgn="base" hangingPunct="0">
              <a:spcBef>
                <a:spcPct val="0"/>
              </a:spcBef>
              <a:spcAft>
                <a:spcPct val="0"/>
              </a:spcAft>
              <a:defRPr sz="1000">
                <a:solidFill>
                  <a:schemeClr val="tx1"/>
                </a:solidFill>
                <a:latin typeface="Arial Narrow" panose="020B0606020202030204" pitchFamily="34" charset="0"/>
              </a:defRPr>
            </a:lvl9pPr>
          </a:lstStyle>
          <a:p>
            <a:fld id="{B961E775-6C85-447D-B37C-51BDBD6E837D}" type="slidenum">
              <a:rPr lang="lv-LV" altLang="en-US" sz="1200" smtClean="0">
                <a:latin typeface="Arial" panose="020B0604020202020204" pitchFamily="34" charset="0"/>
              </a:rPr>
              <a:pPr/>
              <a:t>20</a:t>
            </a:fld>
            <a:endParaRPr lang="lv-LV" altLang="en-US" sz="1200">
              <a:latin typeface="Arial" panose="020B0604020202020204" pitchFamily="34" charset="0"/>
            </a:endParaRPr>
          </a:p>
        </p:txBody>
      </p:sp>
    </p:spTree>
    <p:extLst>
      <p:ext uri="{BB962C8B-B14F-4D97-AF65-F5344CB8AC3E}">
        <p14:creationId xmlns:p14="http://schemas.microsoft.com/office/powerpoint/2010/main" val="390050030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FDDBE511-DC80-43EB-AC5A-E8BE2374CFED}"/>
              </a:ext>
            </a:extLst>
          </p:cNvPr>
          <p:cNvSpPr>
            <a:spLocks noGrp="1" noRot="1" noChangeAspect="1" noChangeArrowheads="1" noTextEdit="1"/>
          </p:cNvSpPr>
          <p:nvPr>
            <p:ph type="sldImg"/>
          </p:nvPr>
        </p:nvSpPr>
        <p:spPr>
          <a:ln/>
        </p:spPr>
      </p:sp>
      <p:sp>
        <p:nvSpPr>
          <p:cNvPr id="29699" name="Notes Placeholder 2">
            <a:extLst>
              <a:ext uri="{FF2B5EF4-FFF2-40B4-BE49-F238E27FC236}">
                <a16:creationId xmlns:a16="http://schemas.microsoft.com/office/drawing/2014/main" id="{495DBEAD-AA4C-4967-AF72-B392205A0DEE}"/>
              </a:ext>
            </a:extLst>
          </p:cNvPr>
          <p:cNvSpPr>
            <a:spLocks noGrp="1" noChangeArrowheads="1"/>
          </p:cNvSpPr>
          <p:nvPr>
            <p:ph type="body" idx="1"/>
          </p:nvPr>
        </p:nvSpPr>
        <p:spPr>
          <a:noFill/>
        </p:spPr>
        <p:txBody>
          <a:bodyPr/>
          <a:lstStyle/>
          <a:p>
            <a:endParaRPr lang="lv-LV" altLang="lv-LV">
              <a:latin typeface="Arial" panose="020B0604020202020204" pitchFamily="34" charset="0"/>
            </a:endParaRPr>
          </a:p>
        </p:txBody>
      </p:sp>
      <p:sp>
        <p:nvSpPr>
          <p:cNvPr id="29700" name="Slide Number Placeholder 3">
            <a:extLst>
              <a:ext uri="{FF2B5EF4-FFF2-40B4-BE49-F238E27FC236}">
                <a16:creationId xmlns:a16="http://schemas.microsoft.com/office/drawing/2014/main" id="{A7F36334-6127-4FC2-B605-672675E642C6}"/>
              </a:ext>
            </a:extLst>
          </p:cNvPr>
          <p:cNvSpPr>
            <a:spLocks noGrp="1"/>
          </p:cNvSpPr>
          <p:nvPr>
            <p:ph type="sldNum" sz="quarter" idx="5"/>
          </p:nvPr>
        </p:nvSpPr>
        <p:spPr>
          <a:noFill/>
        </p:spPr>
        <p:txBody>
          <a:bodyPr/>
          <a:lstStyle>
            <a:lvl1pPr defTabSz="923925">
              <a:defRPr sz="1000">
                <a:solidFill>
                  <a:schemeClr val="tx1"/>
                </a:solidFill>
                <a:latin typeface="Arial Narrow" panose="020B0606020202030204" pitchFamily="34" charset="0"/>
              </a:defRPr>
            </a:lvl1pPr>
            <a:lvl2pPr marL="741363" indent="-284163" defTabSz="923925">
              <a:defRPr sz="1000">
                <a:solidFill>
                  <a:schemeClr val="tx1"/>
                </a:solidFill>
                <a:latin typeface="Arial Narrow" panose="020B0606020202030204" pitchFamily="34" charset="0"/>
              </a:defRPr>
            </a:lvl2pPr>
            <a:lvl3pPr marL="1141413" indent="-227013" defTabSz="923925">
              <a:defRPr sz="1000">
                <a:solidFill>
                  <a:schemeClr val="tx1"/>
                </a:solidFill>
                <a:latin typeface="Arial Narrow" panose="020B0606020202030204" pitchFamily="34" charset="0"/>
              </a:defRPr>
            </a:lvl3pPr>
            <a:lvl4pPr marL="1598613" indent="-227013" defTabSz="923925">
              <a:defRPr sz="1000">
                <a:solidFill>
                  <a:schemeClr val="tx1"/>
                </a:solidFill>
                <a:latin typeface="Arial Narrow" panose="020B0606020202030204" pitchFamily="34" charset="0"/>
              </a:defRPr>
            </a:lvl4pPr>
            <a:lvl5pPr marL="2055813" indent="-227013" defTabSz="923925">
              <a:defRPr sz="1000">
                <a:solidFill>
                  <a:schemeClr val="tx1"/>
                </a:solidFill>
                <a:latin typeface="Arial Narrow" panose="020B0606020202030204" pitchFamily="34" charset="0"/>
              </a:defRPr>
            </a:lvl5pPr>
            <a:lvl6pPr marL="2513013" indent="-227013" defTabSz="923925" eaLnBrk="0" fontAlgn="base" hangingPunct="0">
              <a:spcBef>
                <a:spcPct val="0"/>
              </a:spcBef>
              <a:spcAft>
                <a:spcPct val="0"/>
              </a:spcAft>
              <a:defRPr sz="1000">
                <a:solidFill>
                  <a:schemeClr val="tx1"/>
                </a:solidFill>
                <a:latin typeface="Arial Narrow" panose="020B0606020202030204" pitchFamily="34" charset="0"/>
              </a:defRPr>
            </a:lvl6pPr>
            <a:lvl7pPr marL="2970213" indent="-227013" defTabSz="923925" eaLnBrk="0" fontAlgn="base" hangingPunct="0">
              <a:spcBef>
                <a:spcPct val="0"/>
              </a:spcBef>
              <a:spcAft>
                <a:spcPct val="0"/>
              </a:spcAft>
              <a:defRPr sz="1000">
                <a:solidFill>
                  <a:schemeClr val="tx1"/>
                </a:solidFill>
                <a:latin typeface="Arial Narrow" panose="020B0606020202030204" pitchFamily="34" charset="0"/>
              </a:defRPr>
            </a:lvl7pPr>
            <a:lvl8pPr marL="3427413" indent="-227013" defTabSz="923925" eaLnBrk="0" fontAlgn="base" hangingPunct="0">
              <a:spcBef>
                <a:spcPct val="0"/>
              </a:spcBef>
              <a:spcAft>
                <a:spcPct val="0"/>
              </a:spcAft>
              <a:defRPr sz="1000">
                <a:solidFill>
                  <a:schemeClr val="tx1"/>
                </a:solidFill>
                <a:latin typeface="Arial Narrow" panose="020B0606020202030204" pitchFamily="34" charset="0"/>
              </a:defRPr>
            </a:lvl8pPr>
            <a:lvl9pPr marL="3884613" indent="-227013" defTabSz="923925" eaLnBrk="0" fontAlgn="base" hangingPunct="0">
              <a:spcBef>
                <a:spcPct val="0"/>
              </a:spcBef>
              <a:spcAft>
                <a:spcPct val="0"/>
              </a:spcAft>
              <a:defRPr sz="1000">
                <a:solidFill>
                  <a:schemeClr val="tx1"/>
                </a:solidFill>
                <a:latin typeface="Arial Narrow" panose="020B0606020202030204" pitchFamily="34" charset="0"/>
              </a:defRPr>
            </a:lvl9pPr>
          </a:lstStyle>
          <a:p>
            <a:fld id="{B961E775-6C85-447D-B37C-51BDBD6E837D}" type="slidenum">
              <a:rPr lang="lv-LV" altLang="en-US" sz="1200" smtClean="0">
                <a:latin typeface="Arial" panose="020B0604020202020204" pitchFamily="34" charset="0"/>
              </a:rPr>
              <a:pPr/>
              <a:t>21</a:t>
            </a:fld>
            <a:endParaRPr lang="lv-LV" altLang="en-US" sz="1200">
              <a:latin typeface="Arial" panose="020B0604020202020204" pitchFamily="34" charset="0"/>
            </a:endParaRPr>
          </a:p>
        </p:txBody>
      </p:sp>
    </p:spTree>
    <p:extLst>
      <p:ext uri="{BB962C8B-B14F-4D97-AF65-F5344CB8AC3E}">
        <p14:creationId xmlns:p14="http://schemas.microsoft.com/office/powerpoint/2010/main" val="350020718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FDDBE511-DC80-43EB-AC5A-E8BE2374CFED}"/>
              </a:ext>
            </a:extLst>
          </p:cNvPr>
          <p:cNvSpPr>
            <a:spLocks noGrp="1" noRot="1" noChangeAspect="1" noChangeArrowheads="1" noTextEdit="1"/>
          </p:cNvSpPr>
          <p:nvPr>
            <p:ph type="sldImg"/>
          </p:nvPr>
        </p:nvSpPr>
        <p:spPr>
          <a:ln/>
        </p:spPr>
      </p:sp>
      <p:sp>
        <p:nvSpPr>
          <p:cNvPr id="29699" name="Notes Placeholder 2">
            <a:extLst>
              <a:ext uri="{FF2B5EF4-FFF2-40B4-BE49-F238E27FC236}">
                <a16:creationId xmlns:a16="http://schemas.microsoft.com/office/drawing/2014/main" id="{495DBEAD-AA4C-4967-AF72-B392205A0DEE}"/>
              </a:ext>
            </a:extLst>
          </p:cNvPr>
          <p:cNvSpPr>
            <a:spLocks noGrp="1" noChangeArrowheads="1"/>
          </p:cNvSpPr>
          <p:nvPr>
            <p:ph type="body" idx="1"/>
          </p:nvPr>
        </p:nvSpPr>
        <p:spPr>
          <a:noFill/>
        </p:spPr>
        <p:txBody>
          <a:bodyPr/>
          <a:lstStyle/>
          <a:p>
            <a:endParaRPr lang="lv-LV" altLang="lv-LV">
              <a:latin typeface="Arial" panose="020B0604020202020204" pitchFamily="34" charset="0"/>
            </a:endParaRPr>
          </a:p>
        </p:txBody>
      </p:sp>
      <p:sp>
        <p:nvSpPr>
          <p:cNvPr id="29700" name="Slide Number Placeholder 3">
            <a:extLst>
              <a:ext uri="{FF2B5EF4-FFF2-40B4-BE49-F238E27FC236}">
                <a16:creationId xmlns:a16="http://schemas.microsoft.com/office/drawing/2014/main" id="{A7F36334-6127-4FC2-B605-672675E642C6}"/>
              </a:ext>
            </a:extLst>
          </p:cNvPr>
          <p:cNvSpPr>
            <a:spLocks noGrp="1"/>
          </p:cNvSpPr>
          <p:nvPr>
            <p:ph type="sldNum" sz="quarter" idx="5"/>
          </p:nvPr>
        </p:nvSpPr>
        <p:spPr>
          <a:noFill/>
        </p:spPr>
        <p:txBody>
          <a:bodyPr/>
          <a:lstStyle>
            <a:lvl1pPr defTabSz="923925">
              <a:defRPr sz="1000">
                <a:solidFill>
                  <a:schemeClr val="tx1"/>
                </a:solidFill>
                <a:latin typeface="Arial Narrow" panose="020B0606020202030204" pitchFamily="34" charset="0"/>
              </a:defRPr>
            </a:lvl1pPr>
            <a:lvl2pPr marL="741363" indent="-284163" defTabSz="923925">
              <a:defRPr sz="1000">
                <a:solidFill>
                  <a:schemeClr val="tx1"/>
                </a:solidFill>
                <a:latin typeface="Arial Narrow" panose="020B0606020202030204" pitchFamily="34" charset="0"/>
              </a:defRPr>
            </a:lvl2pPr>
            <a:lvl3pPr marL="1141413" indent="-227013" defTabSz="923925">
              <a:defRPr sz="1000">
                <a:solidFill>
                  <a:schemeClr val="tx1"/>
                </a:solidFill>
                <a:latin typeface="Arial Narrow" panose="020B0606020202030204" pitchFamily="34" charset="0"/>
              </a:defRPr>
            </a:lvl3pPr>
            <a:lvl4pPr marL="1598613" indent="-227013" defTabSz="923925">
              <a:defRPr sz="1000">
                <a:solidFill>
                  <a:schemeClr val="tx1"/>
                </a:solidFill>
                <a:latin typeface="Arial Narrow" panose="020B0606020202030204" pitchFamily="34" charset="0"/>
              </a:defRPr>
            </a:lvl4pPr>
            <a:lvl5pPr marL="2055813" indent="-227013" defTabSz="923925">
              <a:defRPr sz="1000">
                <a:solidFill>
                  <a:schemeClr val="tx1"/>
                </a:solidFill>
                <a:latin typeface="Arial Narrow" panose="020B0606020202030204" pitchFamily="34" charset="0"/>
              </a:defRPr>
            </a:lvl5pPr>
            <a:lvl6pPr marL="2513013" indent="-227013" defTabSz="923925" eaLnBrk="0" fontAlgn="base" hangingPunct="0">
              <a:spcBef>
                <a:spcPct val="0"/>
              </a:spcBef>
              <a:spcAft>
                <a:spcPct val="0"/>
              </a:spcAft>
              <a:defRPr sz="1000">
                <a:solidFill>
                  <a:schemeClr val="tx1"/>
                </a:solidFill>
                <a:latin typeface="Arial Narrow" panose="020B0606020202030204" pitchFamily="34" charset="0"/>
              </a:defRPr>
            </a:lvl6pPr>
            <a:lvl7pPr marL="2970213" indent="-227013" defTabSz="923925" eaLnBrk="0" fontAlgn="base" hangingPunct="0">
              <a:spcBef>
                <a:spcPct val="0"/>
              </a:spcBef>
              <a:spcAft>
                <a:spcPct val="0"/>
              </a:spcAft>
              <a:defRPr sz="1000">
                <a:solidFill>
                  <a:schemeClr val="tx1"/>
                </a:solidFill>
                <a:latin typeface="Arial Narrow" panose="020B0606020202030204" pitchFamily="34" charset="0"/>
              </a:defRPr>
            </a:lvl7pPr>
            <a:lvl8pPr marL="3427413" indent="-227013" defTabSz="923925" eaLnBrk="0" fontAlgn="base" hangingPunct="0">
              <a:spcBef>
                <a:spcPct val="0"/>
              </a:spcBef>
              <a:spcAft>
                <a:spcPct val="0"/>
              </a:spcAft>
              <a:defRPr sz="1000">
                <a:solidFill>
                  <a:schemeClr val="tx1"/>
                </a:solidFill>
                <a:latin typeface="Arial Narrow" panose="020B0606020202030204" pitchFamily="34" charset="0"/>
              </a:defRPr>
            </a:lvl8pPr>
            <a:lvl9pPr marL="3884613" indent="-227013" defTabSz="923925" eaLnBrk="0" fontAlgn="base" hangingPunct="0">
              <a:spcBef>
                <a:spcPct val="0"/>
              </a:spcBef>
              <a:spcAft>
                <a:spcPct val="0"/>
              </a:spcAft>
              <a:defRPr sz="1000">
                <a:solidFill>
                  <a:schemeClr val="tx1"/>
                </a:solidFill>
                <a:latin typeface="Arial Narrow" panose="020B0606020202030204" pitchFamily="34" charset="0"/>
              </a:defRPr>
            </a:lvl9pPr>
          </a:lstStyle>
          <a:p>
            <a:fld id="{B961E775-6C85-447D-B37C-51BDBD6E837D}" type="slidenum">
              <a:rPr lang="lv-LV" altLang="en-US" sz="1200" smtClean="0">
                <a:latin typeface="Arial" panose="020B0604020202020204" pitchFamily="34" charset="0"/>
              </a:rPr>
              <a:pPr/>
              <a:t>22</a:t>
            </a:fld>
            <a:endParaRPr lang="lv-LV" altLang="en-US" sz="1200">
              <a:latin typeface="Arial" panose="020B0604020202020204" pitchFamily="34" charset="0"/>
            </a:endParaRPr>
          </a:p>
        </p:txBody>
      </p:sp>
    </p:spTree>
    <p:extLst>
      <p:ext uri="{BB962C8B-B14F-4D97-AF65-F5344CB8AC3E}">
        <p14:creationId xmlns:p14="http://schemas.microsoft.com/office/powerpoint/2010/main" val="265408525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FDDBE511-DC80-43EB-AC5A-E8BE2374CFED}"/>
              </a:ext>
            </a:extLst>
          </p:cNvPr>
          <p:cNvSpPr>
            <a:spLocks noGrp="1" noRot="1" noChangeAspect="1" noChangeArrowheads="1" noTextEdit="1"/>
          </p:cNvSpPr>
          <p:nvPr>
            <p:ph type="sldImg"/>
          </p:nvPr>
        </p:nvSpPr>
        <p:spPr>
          <a:ln/>
        </p:spPr>
      </p:sp>
      <p:sp>
        <p:nvSpPr>
          <p:cNvPr id="29699" name="Notes Placeholder 2">
            <a:extLst>
              <a:ext uri="{FF2B5EF4-FFF2-40B4-BE49-F238E27FC236}">
                <a16:creationId xmlns:a16="http://schemas.microsoft.com/office/drawing/2014/main" id="{495DBEAD-AA4C-4967-AF72-B392205A0DEE}"/>
              </a:ext>
            </a:extLst>
          </p:cNvPr>
          <p:cNvSpPr>
            <a:spLocks noGrp="1" noChangeArrowheads="1"/>
          </p:cNvSpPr>
          <p:nvPr>
            <p:ph type="body" idx="1"/>
          </p:nvPr>
        </p:nvSpPr>
        <p:spPr>
          <a:noFill/>
        </p:spPr>
        <p:txBody>
          <a:bodyPr/>
          <a:lstStyle/>
          <a:p>
            <a:endParaRPr lang="lv-LV" altLang="lv-LV">
              <a:latin typeface="Arial" panose="020B0604020202020204" pitchFamily="34" charset="0"/>
            </a:endParaRPr>
          </a:p>
        </p:txBody>
      </p:sp>
      <p:sp>
        <p:nvSpPr>
          <p:cNvPr id="29700" name="Slide Number Placeholder 3">
            <a:extLst>
              <a:ext uri="{FF2B5EF4-FFF2-40B4-BE49-F238E27FC236}">
                <a16:creationId xmlns:a16="http://schemas.microsoft.com/office/drawing/2014/main" id="{A7F36334-6127-4FC2-B605-672675E642C6}"/>
              </a:ext>
            </a:extLst>
          </p:cNvPr>
          <p:cNvSpPr>
            <a:spLocks noGrp="1"/>
          </p:cNvSpPr>
          <p:nvPr>
            <p:ph type="sldNum" sz="quarter" idx="5"/>
          </p:nvPr>
        </p:nvSpPr>
        <p:spPr>
          <a:noFill/>
        </p:spPr>
        <p:txBody>
          <a:bodyPr/>
          <a:lstStyle>
            <a:lvl1pPr defTabSz="923925">
              <a:defRPr sz="1000">
                <a:solidFill>
                  <a:schemeClr val="tx1"/>
                </a:solidFill>
                <a:latin typeface="Arial Narrow" panose="020B0606020202030204" pitchFamily="34" charset="0"/>
              </a:defRPr>
            </a:lvl1pPr>
            <a:lvl2pPr marL="741363" indent="-284163" defTabSz="923925">
              <a:defRPr sz="1000">
                <a:solidFill>
                  <a:schemeClr val="tx1"/>
                </a:solidFill>
                <a:latin typeface="Arial Narrow" panose="020B0606020202030204" pitchFamily="34" charset="0"/>
              </a:defRPr>
            </a:lvl2pPr>
            <a:lvl3pPr marL="1141413" indent="-227013" defTabSz="923925">
              <a:defRPr sz="1000">
                <a:solidFill>
                  <a:schemeClr val="tx1"/>
                </a:solidFill>
                <a:latin typeface="Arial Narrow" panose="020B0606020202030204" pitchFamily="34" charset="0"/>
              </a:defRPr>
            </a:lvl3pPr>
            <a:lvl4pPr marL="1598613" indent="-227013" defTabSz="923925">
              <a:defRPr sz="1000">
                <a:solidFill>
                  <a:schemeClr val="tx1"/>
                </a:solidFill>
                <a:latin typeface="Arial Narrow" panose="020B0606020202030204" pitchFamily="34" charset="0"/>
              </a:defRPr>
            </a:lvl4pPr>
            <a:lvl5pPr marL="2055813" indent="-227013" defTabSz="923925">
              <a:defRPr sz="1000">
                <a:solidFill>
                  <a:schemeClr val="tx1"/>
                </a:solidFill>
                <a:latin typeface="Arial Narrow" panose="020B0606020202030204" pitchFamily="34" charset="0"/>
              </a:defRPr>
            </a:lvl5pPr>
            <a:lvl6pPr marL="2513013" indent="-227013" defTabSz="923925" eaLnBrk="0" fontAlgn="base" hangingPunct="0">
              <a:spcBef>
                <a:spcPct val="0"/>
              </a:spcBef>
              <a:spcAft>
                <a:spcPct val="0"/>
              </a:spcAft>
              <a:defRPr sz="1000">
                <a:solidFill>
                  <a:schemeClr val="tx1"/>
                </a:solidFill>
                <a:latin typeface="Arial Narrow" panose="020B0606020202030204" pitchFamily="34" charset="0"/>
              </a:defRPr>
            </a:lvl6pPr>
            <a:lvl7pPr marL="2970213" indent="-227013" defTabSz="923925" eaLnBrk="0" fontAlgn="base" hangingPunct="0">
              <a:spcBef>
                <a:spcPct val="0"/>
              </a:spcBef>
              <a:spcAft>
                <a:spcPct val="0"/>
              </a:spcAft>
              <a:defRPr sz="1000">
                <a:solidFill>
                  <a:schemeClr val="tx1"/>
                </a:solidFill>
                <a:latin typeface="Arial Narrow" panose="020B0606020202030204" pitchFamily="34" charset="0"/>
              </a:defRPr>
            </a:lvl7pPr>
            <a:lvl8pPr marL="3427413" indent="-227013" defTabSz="923925" eaLnBrk="0" fontAlgn="base" hangingPunct="0">
              <a:spcBef>
                <a:spcPct val="0"/>
              </a:spcBef>
              <a:spcAft>
                <a:spcPct val="0"/>
              </a:spcAft>
              <a:defRPr sz="1000">
                <a:solidFill>
                  <a:schemeClr val="tx1"/>
                </a:solidFill>
                <a:latin typeface="Arial Narrow" panose="020B0606020202030204" pitchFamily="34" charset="0"/>
              </a:defRPr>
            </a:lvl8pPr>
            <a:lvl9pPr marL="3884613" indent="-227013" defTabSz="923925" eaLnBrk="0" fontAlgn="base" hangingPunct="0">
              <a:spcBef>
                <a:spcPct val="0"/>
              </a:spcBef>
              <a:spcAft>
                <a:spcPct val="0"/>
              </a:spcAft>
              <a:defRPr sz="1000">
                <a:solidFill>
                  <a:schemeClr val="tx1"/>
                </a:solidFill>
                <a:latin typeface="Arial Narrow" panose="020B0606020202030204" pitchFamily="34" charset="0"/>
              </a:defRPr>
            </a:lvl9pPr>
          </a:lstStyle>
          <a:p>
            <a:fld id="{B961E775-6C85-447D-B37C-51BDBD6E837D}" type="slidenum">
              <a:rPr lang="lv-LV" altLang="en-US" sz="1200" smtClean="0">
                <a:latin typeface="Arial" panose="020B0604020202020204" pitchFamily="34" charset="0"/>
              </a:rPr>
              <a:pPr/>
              <a:t>23</a:t>
            </a:fld>
            <a:endParaRPr lang="lv-LV" altLang="en-US" sz="1200">
              <a:latin typeface="Arial" panose="020B0604020202020204" pitchFamily="34" charset="0"/>
            </a:endParaRPr>
          </a:p>
        </p:txBody>
      </p:sp>
    </p:spTree>
    <p:extLst>
      <p:ext uri="{BB962C8B-B14F-4D97-AF65-F5344CB8AC3E}">
        <p14:creationId xmlns:p14="http://schemas.microsoft.com/office/powerpoint/2010/main" val="25578227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FDDBE511-DC80-43EB-AC5A-E8BE2374CFED}"/>
              </a:ext>
            </a:extLst>
          </p:cNvPr>
          <p:cNvSpPr>
            <a:spLocks noGrp="1" noRot="1" noChangeAspect="1" noChangeArrowheads="1" noTextEdit="1"/>
          </p:cNvSpPr>
          <p:nvPr>
            <p:ph type="sldImg"/>
          </p:nvPr>
        </p:nvSpPr>
        <p:spPr>
          <a:ln/>
        </p:spPr>
      </p:sp>
      <p:sp>
        <p:nvSpPr>
          <p:cNvPr id="29699" name="Notes Placeholder 2">
            <a:extLst>
              <a:ext uri="{FF2B5EF4-FFF2-40B4-BE49-F238E27FC236}">
                <a16:creationId xmlns:a16="http://schemas.microsoft.com/office/drawing/2014/main" id="{495DBEAD-AA4C-4967-AF72-B392205A0DEE}"/>
              </a:ext>
            </a:extLst>
          </p:cNvPr>
          <p:cNvSpPr>
            <a:spLocks noGrp="1" noChangeArrowheads="1"/>
          </p:cNvSpPr>
          <p:nvPr>
            <p:ph type="body" idx="1"/>
          </p:nvPr>
        </p:nvSpPr>
        <p:spPr>
          <a:noFill/>
        </p:spPr>
        <p:txBody>
          <a:bodyPr/>
          <a:lstStyle/>
          <a:p>
            <a:endParaRPr lang="lv-LV" altLang="lv-LV">
              <a:latin typeface="Arial" panose="020B0604020202020204" pitchFamily="34" charset="0"/>
            </a:endParaRPr>
          </a:p>
        </p:txBody>
      </p:sp>
      <p:sp>
        <p:nvSpPr>
          <p:cNvPr id="29700" name="Slide Number Placeholder 3">
            <a:extLst>
              <a:ext uri="{FF2B5EF4-FFF2-40B4-BE49-F238E27FC236}">
                <a16:creationId xmlns:a16="http://schemas.microsoft.com/office/drawing/2014/main" id="{A7F36334-6127-4FC2-B605-672675E642C6}"/>
              </a:ext>
            </a:extLst>
          </p:cNvPr>
          <p:cNvSpPr>
            <a:spLocks noGrp="1"/>
          </p:cNvSpPr>
          <p:nvPr>
            <p:ph type="sldNum" sz="quarter" idx="5"/>
          </p:nvPr>
        </p:nvSpPr>
        <p:spPr>
          <a:noFill/>
        </p:spPr>
        <p:txBody>
          <a:bodyPr/>
          <a:lstStyle>
            <a:lvl1pPr defTabSz="923925">
              <a:defRPr sz="1000">
                <a:solidFill>
                  <a:schemeClr val="tx1"/>
                </a:solidFill>
                <a:latin typeface="Arial Narrow" panose="020B0606020202030204" pitchFamily="34" charset="0"/>
              </a:defRPr>
            </a:lvl1pPr>
            <a:lvl2pPr marL="741363" indent="-284163" defTabSz="923925">
              <a:defRPr sz="1000">
                <a:solidFill>
                  <a:schemeClr val="tx1"/>
                </a:solidFill>
                <a:latin typeface="Arial Narrow" panose="020B0606020202030204" pitchFamily="34" charset="0"/>
              </a:defRPr>
            </a:lvl2pPr>
            <a:lvl3pPr marL="1141413" indent="-227013" defTabSz="923925">
              <a:defRPr sz="1000">
                <a:solidFill>
                  <a:schemeClr val="tx1"/>
                </a:solidFill>
                <a:latin typeface="Arial Narrow" panose="020B0606020202030204" pitchFamily="34" charset="0"/>
              </a:defRPr>
            </a:lvl3pPr>
            <a:lvl4pPr marL="1598613" indent="-227013" defTabSz="923925">
              <a:defRPr sz="1000">
                <a:solidFill>
                  <a:schemeClr val="tx1"/>
                </a:solidFill>
                <a:latin typeface="Arial Narrow" panose="020B0606020202030204" pitchFamily="34" charset="0"/>
              </a:defRPr>
            </a:lvl4pPr>
            <a:lvl5pPr marL="2055813" indent="-227013" defTabSz="923925">
              <a:defRPr sz="1000">
                <a:solidFill>
                  <a:schemeClr val="tx1"/>
                </a:solidFill>
                <a:latin typeface="Arial Narrow" panose="020B0606020202030204" pitchFamily="34" charset="0"/>
              </a:defRPr>
            </a:lvl5pPr>
            <a:lvl6pPr marL="2513013" indent="-227013" defTabSz="923925" eaLnBrk="0" fontAlgn="base" hangingPunct="0">
              <a:spcBef>
                <a:spcPct val="0"/>
              </a:spcBef>
              <a:spcAft>
                <a:spcPct val="0"/>
              </a:spcAft>
              <a:defRPr sz="1000">
                <a:solidFill>
                  <a:schemeClr val="tx1"/>
                </a:solidFill>
                <a:latin typeface="Arial Narrow" panose="020B0606020202030204" pitchFamily="34" charset="0"/>
              </a:defRPr>
            </a:lvl6pPr>
            <a:lvl7pPr marL="2970213" indent="-227013" defTabSz="923925" eaLnBrk="0" fontAlgn="base" hangingPunct="0">
              <a:spcBef>
                <a:spcPct val="0"/>
              </a:spcBef>
              <a:spcAft>
                <a:spcPct val="0"/>
              </a:spcAft>
              <a:defRPr sz="1000">
                <a:solidFill>
                  <a:schemeClr val="tx1"/>
                </a:solidFill>
                <a:latin typeface="Arial Narrow" panose="020B0606020202030204" pitchFamily="34" charset="0"/>
              </a:defRPr>
            </a:lvl7pPr>
            <a:lvl8pPr marL="3427413" indent="-227013" defTabSz="923925" eaLnBrk="0" fontAlgn="base" hangingPunct="0">
              <a:spcBef>
                <a:spcPct val="0"/>
              </a:spcBef>
              <a:spcAft>
                <a:spcPct val="0"/>
              </a:spcAft>
              <a:defRPr sz="1000">
                <a:solidFill>
                  <a:schemeClr val="tx1"/>
                </a:solidFill>
                <a:latin typeface="Arial Narrow" panose="020B0606020202030204" pitchFamily="34" charset="0"/>
              </a:defRPr>
            </a:lvl8pPr>
            <a:lvl9pPr marL="3884613" indent="-227013" defTabSz="923925" eaLnBrk="0" fontAlgn="base" hangingPunct="0">
              <a:spcBef>
                <a:spcPct val="0"/>
              </a:spcBef>
              <a:spcAft>
                <a:spcPct val="0"/>
              </a:spcAft>
              <a:defRPr sz="1000">
                <a:solidFill>
                  <a:schemeClr val="tx1"/>
                </a:solidFill>
                <a:latin typeface="Arial Narrow" panose="020B0606020202030204" pitchFamily="34" charset="0"/>
              </a:defRPr>
            </a:lvl9pPr>
          </a:lstStyle>
          <a:p>
            <a:fld id="{B961E775-6C85-447D-B37C-51BDBD6E837D}" type="slidenum">
              <a:rPr lang="lv-LV" altLang="en-US" sz="1200" smtClean="0">
                <a:latin typeface="Arial" panose="020B0604020202020204" pitchFamily="34" charset="0"/>
              </a:rPr>
              <a:pPr/>
              <a:t>24</a:t>
            </a:fld>
            <a:endParaRPr lang="lv-LV" altLang="en-US" sz="1200">
              <a:latin typeface="Arial" panose="020B0604020202020204" pitchFamily="34" charset="0"/>
            </a:endParaRPr>
          </a:p>
        </p:txBody>
      </p:sp>
    </p:spTree>
    <p:extLst>
      <p:ext uri="{BB962C8B-B14F-4D97-AF65-F5344CB8AC3E}">
        <p14:creationId xmlns:p14="http://schemas.microsoft.com/office/powerpoint/2010/main" val="274054518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FDDBE511-DC80-43EB-AC5A-E8BE2374CFED}"/>
              </a:ext>
            </a:extLst>
          </p:cNvPr>
          <p:cNvSpPr>
            <a:spLocks noGrp="1" noRot="1" noChangeAspect="1" noChangeArrowheads="1" noTextEdit="1"/>
          </p:cNvSpPr>
          <p:nvPr>
            <p:ph type="sldImg"/>
          </p:nvPr>
        </p:nvSpPr>
        <p:spPr>
          <a:ln/>
        </p:spPr>
      </p:sp>
      <p:sp>
        <p:nvSpPr>
          <p:cNvPr id="29699" name="Notes Placeholder 2">
            <a:extLst>
              <a:ext uri="{FF2B5EF4-FFF2-40B4-BE49-F238E27FC236}">
                <a16:creationId xmlns:a16="http://schemas.microsoft.com/office/drawing/2014/main" id="{495DBEAD-AA4C-4967-AF72-B392205A0DEE}"/>
              </a:ext>
            </a:extLst>
          </p:cNvPr>
          <p:cNvSpPr>
            <a:spLocks noGrp="1" noChangeArrowheads="1"/>
          </p:cNvSpPr>
          <p:nvPr>
            <p:ph type="body" idx="1"/>
          </p:nvPr>
        </p:nvSpPr>
        <p:spPr>
          <a:noFill/>
        </p:spPr>
        <p:txBody>
          <a:bodyPr/>
          <a:lstStyle/>
          <a:p>
            <a:endParaRPr lang="lv-LV" altLang="lv-LV">
              <a:latin typeface="Arial" panose="020B0604020202020204" pitchFamily="34" charset="0"/>
            </a:endParaRPr>
          </a:p>
        </p:txBody>
      </p:sp>
      <p:sp>
        <p:nvSpPr>
          <p:cNvPr id="29700" name="Slide Number Placeholder 3">
            <a:extLst>
              <a:ext uri="{FF2B5EF4-FFF2-40B4-BE49-F238E27FC236}">
                <a16:creationId xmlns:a16="http://schemas.microsoft.com/office/drawing/2014/main" id="{A7F36334-6127-4FC2-B605-672675E642C6}"/>
              </a:ext>
            </a:extLst>
          </p:cNvPr>
          <p:cNvSpPr>
            <a:spLocks noGrp="1"/>
          </p:cNvSpPr>
          <p:nvPr>
            <p:ph type="sldNum" sz="quarter" idx="5"/>
          </p:nvPr>
        </p:nvSpPr>
        <p:spPr>
          <a:noFill/>
        </p:spPr>
        <p:txBody>
          <a:bodyPr/>
          <a:lstStyle>
            <a:lvl1pPr defTabSz="923925">
              <a:defRPr sz="1000">
                <a:solidFill>
                  <a:schemeClr val="tx1"/>
                </a:solidFill>
                <a:latin typeface="Arial Narrow" panose="020B0606020202030204" pitchFamily="34" charset="0"/>
              </a:defRPr>
            </a:lvl1pPr>
            <a:lvl2pPr marL="741363" indent="-284163" defTabSz="923925">
              <a:defRPr sz="1000">
                <a:solidFill>
                  <a:schemeClr val="tx1"/>
                </a:solidFill>
                <a:latin typeface="Arial Narrow" panose="020B0606020202030204" pitchFamily="34" charset="0"/>
              </a:defRPr>
            </a:lvl2pPr>
            <a:lvl3pPr marL="1141413" indent="-227013" defTabSz="923925">
              <a:defRPr sz="1000">
                <a:solidFill>
                  <a:schemeClr val="tx1"/>
                </a:solidFill>
                <a:latin typeface="Arial Narrow" panose="020B0606020202030204" pitchFamily="34" charset="0"/>
              </a:defRPr>
            </a:lvl3pPr>
            <a:lvl4pPr marL="1598613" indent="-227013" defTabSz="923925">
              <a:defRPr sz="1000">
                <a:solidFill>
                  <a:schemeClr val="tx1"/>
                </a:solidFill>
                <a:latin typeface="Arial Narrow" panose="020B0606020202030204" pitchFamily="34" charset="0"/>
              </a:defRPr>
            </a:lvl4pPr>
            <a:lvl5pPr marL="2055813" indent="-227013" defTabSz="923925">
              <a:defRPr sz="1000">
                <a:solidFill>
                  <a:schemeClr val="tx1"/>
                </a:solidFill>
                <a:latin typeface="Arial Narrow" panose="020B0606020202030204" pitchFamily="34" charset="0"/>
              </a:defRPr>
            </a:lvl5pPr>
            <a:lvl6pPr marL="2513013" indent="-227013" defTabSz="923925" eaLnBrk="0" fontAlgn="base" hangingPunct="0">
              <a:spcBef>
                <a:spcPct val="0"/>
              </a:spcBef>
              <a:spcAft>
                <a:spcPct val="0"/>
              </a:spcAft>
              <a:defRPr sz="1000">
                <a:solidFill>
                  <a:schemeClr val="tx1"/>
                </a:solidFill>
                <a:latin typeface="Arial Narrow" panose="020B0606020202030204" pitchFamily="34" charset="0"/>
              </a:defRPr>
            </a:lvl6pPr>
            <a:lvl7pPr marL="2970213" indent="-227013" defTabSz="923925" eaLnBrk="0" fontAlgn="base" hangingPunct="0">
              <a:spcBef>
                <a:spcPct val="0"/>
              </a:spcBef>
              <a:spcAft>
                <a:spcPct val="0"/>
              </a:spcAft>
              <a:defRPr sz="1000">
                <a:solidFill>
                  <a:schemeClr val="tx1"/>
                </a:solidFill>
                <a:latin typeface="Arial Narrow" panose="020B0606020202030204" pitchFamily="34" charset="0"/>
              </a:defRPr>
            </a:lvl7pPr>
            <a:lvl8pPr marL="3427413" indent="-227013" defTabSz="923925" eaLnBrk="0" fontAlgn="base" hangingPunct="0">
              <a:spcBef>
                <a:spcPct val="0"/>
              </a:spcBef>
              <a:spcAft>
                <a:spcPct val="0"/>
              </a:spcAft>
              <a:defRPr sz="1000">
                <a:solidFill>
                  <a:schemeClr val="tx1"/>
                </a:solidFill>
                <a:latin typeface="Arial Narrow" panose="020B0606020202030204" pitchFamily="34" charset="0"/>
              </a:defRPr>
            </a:lvl8pPr>
            <a:lvl9pPr marL="3884613" indent="-227013" defTabSz="923925" eaLnBrk="0" fontAlgn="base" hangingPunct="0">
              <a:spcBef>
                <a:spcPct val="0"/>
              </a:spcBef>
              <a:spcAft>
                <a:spcPct val="0"/>
              </a:spcAft>
              <a:defRPr sz="1000">
                <a:solidFill>
                  <a:schemeClr val="tx1"/>
                </a:solidFill>
                <a:latin typeface="Arial Narrow" panose="020B0606020202030204" pitchFamily="34" charset="0"/>
              </a:defRPr>
            </a:lvl9pPr>
          </a:lstStyle>
          <a:p>
            <a:fld id="{B961E775-6C85-447D-B37C-51BDBD6E837D}" type="slidenum">
              <a:rPr lang="lv-LV" altLang="en-US" sz="1200" smtClean="0">
                <a:latin typeface="Arial" panose="020B0604020202020204" pitchFamily="34" charset="0"/>
              </a:rPr>
              <a:pPr/>
              <a:t>25</a:t>
            </a:fld>
            <a:endParaRPr lang="lv-LV" altLang="en-US" sz="1200">
              <a:latin typeface="Arial" panose="020B0604020202020204" pitchFamily="34" charset="0"/>
            </a:endParaRPr>
          </a:p>
        </p:txBody>
      </p:sp>
    </p:spTree>
    <p:extLst>
      <p:ext uri="{BB962C8B-B14F-4D97-AF65-F5344CB8AC3E}">
        <p14:creationId xmlns:p14="http://schemas.microsoft.com/office/powerpoint/2010/main" val="3415476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a:extLst>
              <a:ext uri="{FF2B5EF4-FFF2-40B4-BE49-F238E27FC236}">
                <a16:creationId xmlns:a16="http://schemas.microsoft.com/office/drawing/2014/main" id="{97908645-8BC1-44F5-80EC-1905CC1715E8}"/>
              </a:ext>
            </a:extLst>
          </p:cNvPr>
          <p:cNvSpPr>
            <a:spLocks noGrp="1" noChangeArrowheads="1"/>
          </p:cNvSpPr>
          <p:nvPr>
            <p:ph type="sldNum" sz="quarter" idx="5"/>
          </p:nvPr>
        </p:nvSpPr>
        <p:spPr>
          <a:noFill/>
        </p:spPr>
        <p:txBody>
          <a:bodyPr/>
          <a:lstStyle>
            <a:lvl1pPr defTabSz="923925">
              <a:spcBef>
                <a:spcPct val="30000"/>
              </a:spcBef>
              <a:defRPr sz="1200">
                <a:solidFill>
                  <a:schemeClr val="tx1"/>
                </a:solidFill>
                <a:latin typeface="Arial" panose="020B0604020202020204" pitchFamily="34" charset="0"/>
              </a:defRPr>
            </a:lvl1pPr>
            <a:lvl2pPr marL="741363" indent="-284163" defTabSz="923925">
              <a:spcBef>
                <a:spcPct val="30000"/>
              </a:spcBef>
              <a:defRPr sz="1200">
                <a:solidFill>
                  <a:schemeClr val="tx1"/>
                </a:solidFill>
                <a:latin typeface="Arial" panose="020B0604020202020204" pitchFamily="34" charset="0"/>
              </a:defRPr>
            </a:lvl2pPr>
            <a:lvl3pPr marL="1141413" indent="-227013" defTabSz="923925">
              <a:spcBef>
                <a:spcPct val="30000"/>
              </a:spcBef>
              <a:defRPr sz="1200">
                <a:solidFill>
                  <a:schemeClr val="tx1"/>
                </a:solidFill>
                <a:latin typeface="Arial" panose="020B0604020202020204" pitchFamily="34" charset="0"/>
              </a:defRPr>
            </a:lvl3pPr>
            <a:lvl4pPr marL="1598613" indent="-227013" defTabSz="923925">
              <a:spcBef>
                <a:spcPct val="30000"/>
              </a:spcBef>
              <a:defRPr sz="1200">
                <a:solidFill>
                  <a:schemeClr val="tx1"/>
                </a:solidFill>
                <a:latin typeface="Arial" panose="020B0604020202020204" pitchFamily="34" charset="0"/>
              </a:defRPr>
            </a:lvl4pPr>
            <a:lvl5pPr marL="2055813" indent="-227013" defTabSz="923925">
              <a:spcBef>
                <a:spcPct val="30000"/>
              </a:spcBef>
              <a:defRPr sz="1200">
                <a:solidFill>
                  <a:schemeClr val="tx1"/>
                </a:solidFill>
                <a:latin typeface="Arial" panose="020B0604020202020204" pitchFamily="34" charset="0"/>
              </a:defRPr>
            </a:lvl5pPr>
            <a:lvl6pPr marL="2513013" indent="-227013" defTabSz="923925" eaLnBrk="0" fontAlgn="base" hangingPunct="0">
              <a:spcBef>
                <a:spcPct val="30000"/>
              </a:spcBef>
              <a:spcAft>
                <a:spcPct val="0"/>
              </a:spcAft>
              <a:defRPr sz="1200">
                <a:solidFill>
                  <a:schemeClr val="tx1"/>
                </a:solidFill>
                <a:latin typeface="Arial" panose="020B0604020202020204" pitchFamily="34" charset="0"/>
              </a:defRPr>
            </a:lvl6pPr>
            <a:lvl7pPr marL="2970213" indent="-227013" defTabSz="923925" eaLnBrk="0" fontAlgn="base" hangingPunct="0">
              <a:spcBef>
                <a:spcPct val="30000"/>
              </a:spcBef>
              <a:spcAft>
                <a:spcPct val="0"/>
              </a:spcAft>
              <a:defRPr sz="1200">
                <a:solidFill>
                  <a:schemeClr val="tx1"/>
                </a:solidFill>
                <a:latin typeface="Arial" panose="020B0604020202020204" pitchFamily="34" charset="0"/>
              </a:defRPr>
            </a:lvl7pPr>
            <a:lvl8pPr marL="3427413" indent="-227013" defTabSz="923925" eaLnBrk="0" fontAlgn="base" hangingPunct="0">
              <a:spcBef>
                <a:spcPct val="30000"/>
              </a:spcBef>
              <a:spcAft>
                <a:spcPct val="0"/>
              </a:spcAft>
              <a:defRPr sz="1200">
                <a:solidFill>
                  <a:schemeClr val="tx1"/>
                </a:solidFill>
                <a:latin typeface="Arial" panose="020B0604020202020204" pitchFamily="34" charset="0"/>
              </a:defRPr>
            </a:lvl8pPr>
            <a:lvl9pPr marL="3884613" indent="-227013" defTabSz="923925"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4DA3DC28-008A-40F9-9A33-C66D976BDC6E}" type="slidenum">
              <a:rPr lang="lv-LV" altLang="en-US" smtClean="0"/>
              <a:pPr>
                <a:spcBef>
                  <a:spcPct val="0"/>
                </a:spcBef>
              </a:pPr>
              <a:t>8</a:t>
            </a:fld>
            <a:endParaRPr lang="lv-LV" altLang="en-US"/>
          </a:p>
        </p:txBody>
      </p:sp>
      <p:sp>
        <p:nvSpPr>
          <p:cNvPr id="23555" name="Rectangle 2">
            <a:extLst>
              <a:ext uri="{FF2B5EF4-FFF2-40B4-BE49-F238E27FC236}">
                <a16:creationId xmlns:a16="http://schemas.microsoft.com/office/drawing/2014/main" id="{8FB171D5-67AE-4DDF-A0FB-78BF7531D340}"/>
              </a:ext>
            </a:extLst>
          </p:cNvPr>
          <p:cNvSpPr>
            <a:spLocks noGrp="1" noRot="1" noChangeAspect="1" noChangeArrowheads="1" noTextEdit="1"/>
          </p:cNvSpPr>
          <p:nvPr>
            <p:ph type="sldImg"/>
          </p:nvPr>
        </p:nvSpPr>
        <p:spPr>
          <a:xfrm>
            <a:off x="922338" y="742950"/>
            <a:ext cx="4964112" cy="3722688"/>
          </a:xfrm>
          <a:ln/>
        </p:spPr>
      </p:sp>
      <p:sp>
        <p:nvSpPr>
          <p:cNvPr id="23556" name="Rectangle 3">
            <a:extLst>
              <a:ext uri="{FF2B5EF4-FFF2-40B4-BE49-F238E27FC236}">
                <a16:creationId xmlns:a16="http://schemas.microsoft.com/office/drawing/2014/main" id="{07BD4657-5AED-434A-9DCE-6187C29ECE86}"/>
              </a:ext>
            </a:extLst>
          </p:cNvPr>
          <p:cNvSpPr>
            <a:spLocks noGrp="1" noChangeArrowheads="1"/>
          </p:cNvSpPr>
          <p:nvPr>
            <p:ph type="body" idx="1"/>
          </p:nvPr>
        </p:nvSpPr>
        <p:spPr>
          <a:xfrm>
            <a:off x="679450" y="4718050"/>
            <a:ext cx="5438775" cy="4465638"/>
          </a:xfrm>
          <a:noFill/>
        </p:spPr>
        <p:txBody>
          <a:bodyPr/>
          <a:lstStyle/>
          <a:p>
            <a:pPr eaLnBrk="1" hangingPunct="1"/>
            <a:endParaRPr lang="lv-LV" altLang="en-US">
              <a:latin typeface="Arial" panose="020B0604020202020204" pitchFamily="34" charset="0"/>
            </a:endParaRPr>
          </a:p>
        </p:txBody>
      </p:sp>
    </p:spTree>
    <p:extLst>
      <p:ext uri="{BB962C8B-B14F-4D97-AF65-F5344CB8AC3E}">
        <p14:creationId xmlns:p14="http://schemas.microsoft.com/office/powerpoint/2010/main" val="271066037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FDDBE511-DC80-43EB-AC5A-E8BE2374CFED}"/>
              </a:ext>
            </a:extLst>
          </p:cNvPr>
          <p:cNvSpPr>
            <a:spLocks noGrp="1" noRot="1" noChangeAspect="1" noChangeArrowheads="1" noTextEdit="1"/>
          </p:cNvSpPr>
          <p:nvPr>
            <p:ph type="sldImg"/>
          </p:nvPr>
        </p:nvSpPr>
        <p:spPr>
          <a:ln/>
        </p:spPr>
      </p:sp>
      <p:sp>
        <p:nvSpPr>
          <p:cNvPr id="29699" name="Notes Placeholder 2">
            <a:extLst>
              <a:ext uri="{FF2B5EF4-FFF2-40B4-BE49-F238E27FC236}">
                <a16:creationId xmlns:a16="http://schemas.microsoft.com/office/drawing/2014/main" id="{495DBEAD-AA4C-4967-AF72-B392205A0DEE}"/>
              </a:ext>
            </a:extLst>
          </p:cNvPr>
          <p:cNvSpPr>
            <a:spLocks noGrp="1" noChangeArrowheads="1"/>
          </p:cNvSpPr>
          <p:nvPr>
            <p:ph type="body" idx="1"/>
          </p:nvPr>
        </p:nvSpPr>
        <p:spPr>
          <a:noFill/>
        </p:spPr>
        <p:txBody>
          <a:bodyPr/>
          <a:lstStyle/>
          <a:p>
            <a:endParaRPr lang="lv-LV" altLang="lv-LV">
              <a:latin typeface="Arial" panose="020B0604020202020204" pitchFamily="34" charset="0"/>
            </a:endParaRPr>
          </a:p>
        </p:txBody>
      </p:sp>
      <p:sp>
        <p:nvSpPr>
          <p:cNvPr id="29700" name="Slide Number Placeholder 3">
            <a:extLst>
              <a:ext uri="{FF2B5EF4-FFF2-40B4-BE49-F238E27FC236}">
                <a16:creationId xmlns:a16="http://schemas.microsoft.com/office/drawing/2014/main" id="{A7F36334-6127-4FC2-B605-672675E642C6}"/>
              </a:ext>
            </a:extLst>
          </p:cNvPr>
          <p:cNvSpPr>
            <a:spLocks noGrp="1"/>
          </p:cNvSpPr>
          <p:nvPr>
            <p:ph type="sldNum" sz="quarter" idx="5"/>
          </p:nvPr>
        </p:nvSpPr>
        <p:spPr>
          <a:noFill/>
        </p:spPr>
        <p:txBody>
          <a:bodyPr/>
          <a:lstStyle>
            <a:lvl1pPr defTabSz="923925">
              <a:defRPr sz="1000">
                <a:solidFill>
                  <a:schemeClr val="tx1"/>
                </a:solidFill>
                <a:latin typeface="Arial Narrow" panose="020B0606020202030204" pitchFamily="34" charset="0"/>
              </a:defRPr>
            </a:lvl1pPr>
            <a:lvl2pPr marL="741363" indent="-284163" defTabSz="923925">
              <a:defRPr sz="1000">
                <a:solidFill>
                  <a:schemeClr val="tx1"/>
                </a:solidFill>
                <a:latin typeface="Arial Narrow" panose="020B0606020202030204" pitchFamily="34" charset="0"/>
              </a:defRPr>
            </a:lvl2pPr>
            <a:lvl3pPr marL="1141413" indent="-227013" defTabSz="923925">
              <a:defRPr sz="1000">
                <a:solidFill>
                  <a:schemeClr val="tx1"/>
                </a:solidFill>
                <a:latin typeface="Arial Narrow" panose="020B0606020202030204" pitchFamily="34" charset="0"/>
              </a:defRPr>
            </a:lvl3pPr>
            <a:lvl4pPr marL="1598613" indent="-227013" defTabSz="923925">
              <a:defRPr sz="1000">
                <a:solidFill>
                  <a:schemeClr val="tx1"/>
                </a:solidFill>
                <a:latin typeface="Arial Narrow" panose="020B0606020202030204" pitchFamily="34" charset="0"/>
              </a:defRPr>
            </a:lvl4pPr>
            <a:lvl5pPr marL="2055813" indent="-227013" defTabSz="923925">
              <a:defRPr sz="1000">
                <a:solidFill>
                  <a:schemeClr val="tx1"/>
                </a:solidFill>
                <a:latin typeface="Arial Narrow" panose="020B0606020202030204" pitchFamily="34" charset="0"/>
              </a:defRPr>
            </a:lvl5pPr>
            <a:lvl6pPr marL="2513013" indent="-227013" defTabSz="923925" eaLnBrk="0" fontAlgn="base" hangingPunct="0">
              <a:spcBef>
                <a:spcPct val="0"/>
              </a:spcBef>
              <a:spcAft>
                <a:spcPct val="0"/>
              </a:spcAft>
              <a:defRPr sz="1000">
                <a:solidFill>
                  <a:schemeClr val="tx1"/>
                </a:solidFill>
                <a:latin typeface="Arial Narrow" panose="020B0606020202030204" pitchFamily="34" charset="0"/>
              </a:defRPr>
            </a:lvl6pPr>
            <a:lvl7pPr marL="2970213" indent="-227013" defTabSz="923925" eaLnBrk="0" fontAlgn="base" hangingPunct="0">
              <a:spcBef>
                <a:spcPct val="0"/>
              </a:spcBef>
              <a:spcAft>
                <a:spcPct val="0"/>
              </a:spcAft>
              <a:defRPr sz="1000">
                <a:solidFill>
                  <a:schemeClr val="tx1"/>
                </a:solidFill>
                <a:latin typeface="Arial Narrow" panose="020B0606020202030204" pitchFamily="34" charset="0"/>
              </a:defRPr>
            </a:lvl7pPr>
            <a:lvl8pPr marL="3427413" indent="-227013" defTabSz="923925" eaLnBrk="0" fontAlgn="base" hangingPunct="0">
              <a:spcBef>
                <a:spcPct val="0"/>
              </a:spcBef>
              <a:spcAft>
                <a:spcPct val="0"/>
              </a:spcAft>
              <a:defRPr sz="1000">
                <a:solidFill>
                  <a:schemeClr val="tx1"/>
                </a:solidFill>
                <a:latin typeface="Arial Narrow" panose="020B0606020202030204" pitchFamily="34" charset="0"/>
              </a:defRPr>
            </a:lvl8pPr>
            <a:lvl9pPr marL="3884613" indent="-227013" defTabSz="923925" eaLnBrk="0" fontAlgn="base" hangingPunct="0">
              <a:spcBef>
                <a:spcPct val="0"/>
              </a:spcBef>
              <a:spcAft>
                <a:spcPct val="0"/>
              </a:spcAft>
              <a:defRPr sz="1000">
                <a:solidFill>
                  <a:schemeClr val="tx1"/>
                </a:solidFill>
                <a:latin typeface="Arial Narrow" panose="020B0606020202030204" pitchFamily="34" charset="0"/>
              </a:defRPr>
            </a:lvl9pPr>
          </a:lstStyle>
          <a:p>
            <a:fld id="{B961E775-6C85-447D-B37C-51BDBD6E837D}" type="slidenum">
              <a:rPr lang="lv-LV" altLang="en-US" sz="1200" smtClean="0">
                <a:latin typeface="Arial" panose="020B0604020202020204" pitchFamily="34" charset="0"/>
              </a:rPr>
              <a:pPr/>
              <a:t>26</a:t>
            </a:fld>
            <a:endParaRPr lang="lv-LV" altLang="en-US" sz="1200">
              <a:latin typeface="Arial" panose="020B0604020202020204" pitchFamily="34" charset="0"/>
            </a:endParaRPr>
          </a:p>
        </p:txBody>
      </p:sp>
    </p:spTree>
    <p:extLst>
      <p:ext uri="{BB962C8B-B14F-4D97-AF65-F5344CB8AC3E}">
        <p14:creationId xmlns:p14="http://schemas.microsoft.com/office/powerpoint/2010/main" val="395390271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FDDBE511-DC80-43EB-AC5A-E8BE2374CFED}"/>
              </a:ext>
            </a:extLst>
          </p:cNvPr>
          <p:cNvSpPr>
            <a:spLocks noGrp="1" noRot="1" noChangeAspect="1" noChangeArrowheads="1" noTextEdit="1"/>
          </p:cNvSpPr>
          <p:nvPr>
            <p:ph type="sldImg"/>
          </p:nvPr>
        </p:nvSpPr>
        <p:spPr>
          <a:ln/>
        </p:spPr>
      </p:sp>
      <p:sp>
        <p:nvSpPr>
          <p:cNvPr id="29699" name="Notes Placeholder 2">
            <a:extLst>
              <a:ext uri="{FF2B5EF4-FFF2-40B4-BE49-F238E27FC236}">
                <a16:creationId xmlns:a16="http://schemas.microsoft.com/office/drawing/2014/main" id="{495DBEAD-AA4C-4967-AF72-B392205A0DEE}"/>
              </a:ext>
            </a:extLst>
          </p:cNvPr>
          <p:cNvSpPr>
            <a:spLocks noGrp="1" noChangeArrowheads="1"/>
          </p:cNvSpPr>
          <p:nvPr>
            <p:ph type="body" idx="1"/>
          </p:nvPr>
        </p:nvSpPr>
        <p:spPr>
          <a:noFill/>
        </p:spPr>
        <p:txBody>
          <a:bodyPr/>
          <a:lstStyle/>
          <a:p>
            <a:endParaRPr lang="lv-LV" altLang="lv-LV">
              <a:latin typeface="Arial" panose="020B0604020202020204" pitchFamily="34" charset="0"/>
            </a:endParaRPr>
          </a:p>
        </p:txBody>
      </p:sp>
      <p:sp>
        <p:nvSpPr>
          <p:cNvPr id="29700" name="Slide Number Placeholder 3">
            <a:extLst>
              <a:ext uri="{FF2B5EF4-FFF2-40B4-BE49-F238E27FC236}">
                <a16:creationId xmlns:a16="http://schemas.microsoft.com/office/drawing/2014/main" id="{A7F36334-6127-4FC2-B605-672675E642C6}"/>
              </a:ext>
            </a:extLst>
          </p:cNvPr>
          <p:cNvSpPr>
            <a:spLocks noGrp="1"/>
          </p:cNvSpPr>
          <p:nvPr>
            <p:ph type="sldNum" sz="quarter" idx="5"/>
          </p:nvPr>
        </p:nvSpPr>
        <p:spPr>
          <a:noFill/>
        </p:spPr>
        <p:txBody>
          <a:bodyPr/>
          <a:lstStyle>
            <a:lvl1pPr defTabSz="923925">
              <a:defRPr sz="1000">
                <a:solidFill>
                  <a:schemeClr val="tx1"/>
                </a:solidFill>
                <a:latin typeface="Arial Narrow" panose="020B0606020202030204" pitchFamily="34" charset="0"/>
              </a:defRPr>
            </a:lvl1pPr>
            <a:lvl2pPr marL="741363" indent="-284163" defTabSz="923925">
              <a:defRPr sz="1000">
                <a:solidFill>
                  <a:schemeClr val="tx1"/>
                </a:solidFill>
                <a:latin typeface="Arial Narrow" panose="020B0606020202030204" pitchFamily="34" charset="0"/>
              </a:defRPr>
            </a:lvl2pPr>
            <a:lvl3pPr marL="1141413" indent="-227013" defTabSz="923925">
              <a:defRPr sz="1000">
                <a:solidFill>
                  <a:schemeClr val="tx1"/>
                </a:solidFill>
                <a:latin typeface="Arial Narrow" panose="020B0606020202030204" pitchFamily="34" charset="0"/>
              </a:defRPr>
            </a:lvl3pPr>
            <a:lvl4pPr marL="1598613" indent="-227013" defTabSz="923925">
              <a:defRPr sz="1000">
                <a:solidFill>
                  <a:schemeClr val="tx1"/>
                </a:solidFill>
                <a:latin typeface="Arial Narrow" panose="020B0606020202030204" pitchFamily="34" charset="0"/>
              </a:defRPr>
            </a:lvl4pPr>
            <a:lvl5pPr marL="2055813" indent="-227013" defTabSz="923925">
              <a:defRPr sz="1000">
                <a:solidFill>
                  <a:schemeClr val="tx1"/>
                </a:solidFill>
                <a:latin typeface="Arial Narrow" panose="020B0606020202030204" pitchFamily="34" charset="0"/>
              </a:defRPr>
            </a:lvl5pPr>
            <a:lvl6pPr marL="2513013" indent="-227013" defTabSz="923925" eaLnBrk="0" fontAlgn="base" hangingPunct="0">
              <a:spcBef>
                <a:spcPct val="0"/>
              </a:spcBef>
              <a:spcAft>
                <a:spcPct val="0"/>
              </a:spcAft>
              <a:defRPr sz="1000">
                <a:solidFill>
                  <a:schemeClr val="tx1"/>
                </a:solidFill>
                <a:latin typeface="Arial Narrow" panose="020B0606020202030204" pitchFamily="34" charset="0"/>
              </a:defRPr>
            </a:lvl6pPr>
            <a:lvl7pPr marL="2970213" indent="-227013" defTabSz="923925" eaLnBrk="0" fontAlgn="base" hangingPunct="0">
              <a:spcBef>
                <a:spcPct val="0"/>
              </a:spcBef>
              <a:spcAft>
                <a:spcPct val="0"/>
              </a:spcAft>
              <a:defRPr sz="1000">
                <a:solidFill>
                  <a:schemeClr val="tx1"/>
                </a:solidFill>
                <a:latin typeface="Arial Narrow" panose="020B0606020202030204" pitchFamily="34" charset="0"/>
              </a:defRPr>
            </a:lvl7pPr>
            <a:lvl8pPr marL="3427413" indent="-227013" defTabSz="923925" eaLnBrk="0" fontAlgn="base" hangingPunct="0">
              <a:spcBef>
                <a:spcPct val="0"/>
              </a:spcBef>
              <a:spcAft>
                <a:spcPct val="0"/>
              </a:spcAft>
              <a:defRPr sz="1000">
                <a:solidFill>
                  <a:schemeClr val="tx1"/>
                </a:solidFill>
                <a:latin typeface="Arial Narrow" panose="020B0606020202030204" pitchFamily="34" charset="0"/>
              </a:defRPr>
            </a:lvl8pPr>
            <a:lvl9pPr marL="3884613" indent="-227013" defTabSz="923925" eaLnBrk="0" fontAlgn="base" hangingPunct="0">
              <a:spcBef>
                <a:spcPct val="0"/>
              </a:spcBef>
              <a:spcAft>
                <a:spcPct val="0"/>
              </a:spcAft>
              <a:defRPr sz="1000">
                <a:solidFill>
                  <a:schemeClr val="tx1"/>
                </a:solidFill>
                <a:latin typeface="Arial Narrow" panose="020B0606020202030204" pitchFamily="34" charset="0"/>
              </a:defRPr>
            </a:lvl9pPr>
          </a:lstStyle>
          <a:p>
            <a:fld id="{B961E775-6C85-447D-B37C-51BDBD6E837D}" type="slidenum">
              <a:rPr lang="lv-LV" altLang="en-US" sz="1200" smtClean="0">
                <a:latin typeface="Arial" panose="020B0604020202020204" pitchFamily="34" charset="0"/>
              </a:rPr>
              <a:pPr/>
              <a:t>27</a:t>
            </a:fld>
            <a:endParaRPr lang="lv-LV" altLang="en-US" sz="1200">
              <a:latin typeface="Arial" panose="020B0604020202020204" pitchFamily="34" charset="0"/>
            </a:endParaRPr>
          </a:p>
        </p:txBody>
      </p:sp>
    </p:spTree>
    <p:extLst>
      <p:ext uri="{BB962C8B-B14F-4D97-AF65-F5344CB8AC3E}">
        <p14:creationId xmlns:p14="http://schemas.microsoft.com/office/powerpoint/2010/main" val="246793308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FDDBE511-DC80-43EB-AC5A-E8BE2374CFED}"/>
              </a:ext>
            </a:extLst>
          </p:cNvPr>
          <p:cNvSpPr>
            <a:spLocks noGrp="1" noRot="1" noChangeAspect="1" noChangeArrowheads="1" noTextEdit="1"/>
          </p:cNvSpPr>
          <p:nvPr>
            <p:ph type="sldImg"/>
          </p:nvPr>
        </p:nvSpPr>
        <p:spPr>
          <a:ln/>
        </p:spPr>
      </p:sp>
      <p:sp>
        <p:nvSpPr>
          <p:cNvPr id="29699" name="Notes Placeholder 2">
            <a:extLst>
              <a:ext uri="{FF2B5EF4-FFF2-40B4-BE49-F238E27FC236}">
                <a16:creationId xmlns:a16="http://schemas.microsoft.com/office/drawing/2014/main" id="{495DBEAD-AA4C-4967-AF72-B392205A0DEE}"/>
              </a:ext>
            </a:extLst>
          </p:cNvPr>
          <p:cNvSpPr>
            <a:spLocks noGrp="1" noChangeArrowheads="1"/>
          </p:cNvSpPr>
          <p:nvPr>
            <p:ph type="body" idx="1"/>
          </p:nvPr>
        </p:nvSpPr>
        <p:spPr>
          <a:noFill/>
        </p:spPr>
        <p:txBody>
          <a:bodyPr/>
          <a:lstStyle/>
          <a:p>
            <a:endParaRPr lang="lv-LV" altLang="lv-LV">
              <a:latin typeface="Arial" panose="020B0604020202020204" pitchFamily="34" charset="0"/>
            </a:endParaRPr>
          </a:p>
        </p:txBody>
      </p:sp>
      <p:sp>
        <p:nvSpPr>
          <p:cNvPr id="29700" name="Slide Number Placeholder 3">
            <a:extLst>
              <a:ext uri="{FF2B5EF4-FFF2-40B4-BE49-F238E27FC236}">
                <a16:creationId xmlns:a16="http://schemas.microsoft.com/office/drawing/2014/main" id="{A7F36334-6127-4FC2-B605-672675E642C6}"/>
              </a:ext>
            </a:extLst>
          </p:cNvPr>
          <p:cNvSpPr>
            <a:spLocks noGrp="1"/>
          </p:cNvSpPr>
          <p:nvPr>
            <p:ph type="sldNum" sz="quarter" idx="5"/>
          </p:nvPr>
        </p:nvSpPr>
        <p:spPr>
          <a:noFill/>
        </p:spPr>
        <p:txBody>
          <a:bodyPr/>
          <a:lstStyle>
            <a:lvl1pPr defTabSz="923925">
              <a:defRPr sz="1000">
                <a:solidFill>
                  <a:schemeClr val="tx1"/>
                </a:solidFill>
                <a:latin typeface="Arial Narrow" panose="020B0606020202030204" pitchFamily="34" charset="0"/>
              </a:defRPr>
            </a:lvl1pPr>
            <a:lvl2pPr marL="741363" indent="-284163" defTabSz="923925">
              <a:defRPr sz="1000">
                <a:solidFill>
                  <a:schemeClr val="tx1"/>
                </a:solidFill>
                <a:latin typeface="Arial Narrow" panose="020B0606020202030204" pitchFamily="34" charset="0"/>
              </a:defRPr>
            </a:lvl2pPr>
            <a:lvl3pPr marL="1141413" indent="-227013" defTabSz="923925">
              <a:defRPr sz="1000">
                <a:solidFill>
                  <a:schemeClr val="tx1"/>
                </a:solidFill>
                <a:latin typeface="Arial Narrow" panose="020B0606020202030204" pitchFamily="34" charset="0"/>
              </a:defRPr>
            </a:lvl3pPr>
            <a:lvl4pPr marL="1598613" indent="-227013" defTabSz="923925">
              <a:defRPr sz="1000">
                <a:solidFill>
                  <a:schemeClr val="tx1"/>
                </a:solidFill>
                <a:latin typeface="Arial Narrow" panose="020B0606020202030204" pitchFamily="34" charset="0"/>
              </a:defRPr>
            </a:lvl4pPr>
            <a:lvl5pPr marL="2055813" indent="-227013" defTabSz="923925">
              <a:defRPr sz="1000">
                <a:solidFill>
                  <a:schemeClr val="tx1"/>
                </a:solidFill>
                <a:latin typeface="Arial Narrow" panose="020B0606020202030204" pitchFamily="34" charset="0"/>
              </a:defRPr>
            </a:lvl5pPr>
            <a:lvl6pPr marL="2513013" indent="-227013" defTabSz="923925" eaLnBrk="0" fontAlgn="base" hangingPunct="0">
              <a:spcBef>
                <a:spcPct val="0"/>
              </a:spcBef>
              <a:spcAft>
                <a:spcPct val="0"/>
              </a:spcAft>
              <a:defRPr sz="1000">
                <a:solidFill>
                  <a:schemeClr val="tx1"/>
                </a:solidFill>
                <a:latin typeface="Arial Narrow" panose="020B0606020202030204" pitchFamily="34" charset="0"/>
              </a:defRPr>
            </a:lvl6pPr>
            <a:lvl7pPr marL="2970213" indent="-227013" defTabSz="923925" eaLnBrk="0" fontAlgn="base" hangingPunct="0">
              <a:spcBef>
                <a:spcPct val="0"/>
              </a:spcBef>
              <a:spcAft>
                <a:spcPct val="0"/>
              </a:spcAft>
              <a:defRPr sz="1000">
                <a:solidFill>
                  <a:schemeClr val="tx1"/>
                </a:solidFill>
                <a:latin typeface="Arial Narrow" panose="020B0606020202030204" pitchFamily="34" charset="0"/>
              </a:defRPr>
            </a:lvl7pPr>
            <a:lvl8pPr marL="3427413" indent="-227013" defTabSz="923925" eaLnBrk="0" fontAlgn="base" hangingPunct="0">
              <a:spcBef>
                <a:spcPct val="0"/>
              </a:spcBef>
              <a:spcAft>
                <a:spcPct val="0"/>
              </a:spcAft>
              <a:defRPr sz="1000">
                <a:solidFill>
                  <a:schemeClr val="tx1"/>
                </a:solidFill>
                <a:latin typeface="Arial Narrow" panose="020B0606020202030204" pitchFamily="34" charset="0"/>
              </a:defRPr>
            </a:lvl8pPr>
            <a:lvl9pPr marL="3884613" indent="-227013" defTabSz="923925" eaLnBrk="0" fontAlgn="base" hangingPunct="0">
              <a:spcBef>
                <a:spcPct val="0"/>
              </a:spcBef>
              <a:spcAft>
                <a:spcPct val="0"/>
              </a:spcAft>
              <a:defRPr sz="1000">
                <a:solidFill>
                  <a:schemeClr val="tx1"/>
                </a:solidFill>
                <a:latin typeface="Arial Narrow" panose="020B0606020202030204" pitchFamily="34" charset="0"/>
              </a:defRPr>
            </a:lvl9pPr>
          </a:lstStyle>
          <a:p>
            <a:fld id="{B961E775-6C85-447D-B37C-51BDBD6E837D}" type="slidenum">
              <a:rPr lang="lv-LV" altLang="en-US" sz="1200" smtClean="0">
                <a:latin typeface="Arial" panose="020B0604020202020204" pitchFamily="34" charset="0"/>
              </a:rPr>
              <a:pPr/>
              <a:t>28</a:t>
            </a:fld>
            <a:endParaRPr lang="lv-LV" altLang="en-US" sz="1200">
              <a:latin typeface="Arial" panose="020B0604020202020204" pitchFamily="34" charset="0"/>
            </a:endParaRPr>
          </a:p>
        </p:txBody>
      </p:sp>
    </p:spTree>
    <p:extLst>
      <p:ext uri="{BB962C8B-B14F-4D97-AF65-F5344CB8AC3E}">
        <p14:creationId xmlns:p14="http://schemas.microsoft.com/office/powerpoint/2010/main" val="429112125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FDDBE511-DC80-43EB-AC5A-E8BE2374CFED}"/>
              </a:ext>
            </a:extLst>
          </p:cNvPr>
          <p:cNvSpPr>
            <a:spLocks noGrp="1" noRot="1" noChangeAspect="1" noChangeArrowheads="1" noTextEdit="1"/>
          </p:cNvSpPr>
          <p:nvPr>
            <p:ph type="sldImg"/>
          </p:nvPr>
        </p:nvSpPr>
        <p:spPr>
          <a:ln/>
        </p:spPr>
      </p:sp>
      <p:sp>
        <p:nvSpPr>
          <p:cNvPr id="29699" name="Notes Placeholder 2">
            <a:extLst>
              <a:ext uri="{FF2B5EF4-FFF2-40B4-BE49-F238E27FC236}">
                <a16:creationId xmlns:a16="http://schemas.microsoft.com/office/drawing/2014/main" id="{495DBEAD-AA4C-4967-AF72-B392205A0DEE}"/>
              </a:ext>
            </a:extLst>
          </p:cNvPr>
          <p:cNvSpPr>
            <a:spLocks noGrp="1" noChangeArrowheads="1"/>
          </p:cNvSpPr>
          <p:nvPr>
            <p:ph type="body" idx="1"/>
          </p:nvPr>
        </p:nvSpPr>
        <p:spPr>
          <a:noFill/>
        </p:spPr>
        <p:txBody>
          <a:bodyPr/>
          <a:lstStyle/>
          <a:p>
            <a:endParaRPr lang="lv-LV" altLang="lv-LV">
              <a:latin typeface="Arial" panose="020B0604020202020204" pitchFamily="34" charset="0"/>
            </a:endParaRPr>
          </a:p>
        </p:txBody>
      </p:sp>
      <p:sp>
        <p:nvSpPr>
          <p:cNvPr id="29700" name="Slide Number Placeholder 3">
            <a:extLst>
              <a:ext uri="{FF2B5EF4-FFF2-40B4-BE49-F238E27FC236}">
                <a16:creationId xmlns:a16="http://schemas.microsoft.com/office/drawing/2014/main" id="{A7F36334-6127-4FC2-B605-672675E642C6}"/>
              </a:ext>
            </a:extLst>
          </p:cNvPr>
          <p:cNvSpPr>
            <a:spLocks noGrp="1"/>
          </p:cNvSpPr>
          <p:nvPr>
            <p:ph type="sldNum" sz="quarter" idx="5"/>
          </p:nvPr>
        </p:nvSpPr>
        <p:spPr>
          <a:noFill/>
        </p:spPr>
        <p:txBody>
          <a:bodyPr/>
          <a:lstStyle>
            <a:lvl1pPr defTabSz="923925">
              <a:defRPr sz="1000">
                <a:solidFill>
                  <a:schemeClr val="tx1"/>
                </a:solidFill>
                <a:latin typeface="Arial Narrow" panose="020B0606020202030204" pitchFamily="34" charset="0"/>
              </a:defRPr>
            </a:lvl1pPr>
            <a:lvl2pPr marL="741363" indent="-284163" defTabSz="923925">
              <a:defRPr sz="1000">
                <a:solidFill>
                  <a:schemeClr val="tx1"/>
                </a:solidFill>
                <a:latin typeface="Arial Narrow" panose="020B0606020202030204" pitchFamily="34" charset="0"/>
              </a:defRPr>
            </a:lvl2pPr>
            <a:lvl3pPr marL="1141413" indent="-227013" defTabSz="923925">
              <a:defRPr sz="1000">
                <a:solidFill>
                  <a:schemeClr val="tx1"/>
                </a:solidFill>
                <a:latin typeface="Arial Narrow" panose="020B0606020202030204" pitchFamily="34" charset="0"/>
              </a:defRPr>
            </a:lvl3pPr>
            <a:lvl4pPr marL="1598613" indent="-227013" defTabSz="923925">
              <a:defRPr sz="1000">
                <a:solidFill>
                  <a:schemeClr val="tx1"/>
                </a:solidFill>
                <a:latin typeface="Arial Narrow" panose="020B0606020202030204" pitchFamily="34" charset="0"/>
              </a:defRPr>
            </a:lvl4pPr>
            <a:lvl5pPr marL="2055813" indent="-227013" defTabSz="923925">
              <a:defRPr sz="1000">
                <a:solidFill>
                  <a:schemeClr val="tx1"/>
                </a:solidFill>
                <a:latin typeface="Arial Narrow" panose="020B0606020202030204" pitchFamily="34" charset="0"/>
              </a:defRPr>
            </a:lvl5pPr>
            <a:lvl6pPr marL="2513013" indent="-227013" defTabSz="923925" eaLnBrk="0" fontAlgn="base" hangingPunct="0">
              <a:spcBef>
                <a:spcPct val="0"/>
              </a:spcBef>
              <a:spcAft>
                <a:spcPct val="0"/>
              </a:spcAft>
              <a:defRPr sz="1000">
                <a:solidFill>
                  <a:schemeClr val="tx1"/>
                </a:solidFill>
                <a:latin typeface="Arial Narrow" panose="020B0606020202030204" pitchFamily="34" charset="0"/>
              </a:defRPr>
            </a:lvl6pPr>
            <a:lvl7pPr marL="2970213" indent="-227013" defTabSz="923925" eaLnBrk="0" fontAlgn="base" hangingPunct="0">
              <a:spcBef>
                <a:spcPct val="0"/>
              </a:spcBef>
              <a:spcAft>
                <a:spcPct val="0"/>
              </a:spcAft>
              <a:defRPr sz="1000">
                <a:solidFill>
                  <a:schemeClr val="tx1"/>
                </a:solidFill>
                <a:latin typeface="Arial Narrow" panose="020B0606020202030204" pitchFamily="34" charset="0"/>
              </a:defRPr>
            </a:lvl7pPr>
            <a:lvl8pPr marL="3427413" indent="-227013" defTabSz="923925" eaLnBrk="0" fontAlgn="base" hangingPunct="0">
              <a:spcBef>
                <a:spcPct val="0"/>
              </a:spcBef>
              <a:spcAft>
                <a:spcPct val="0"/>
              </a:spcAft>
              <a:defRPr sz="1000">
                <a:solidFill>
                  <a:schemeClr val="tx1"/>
                </a:solidFill>
                <a:latin typeface="Arial Narrow" panose="020B0606020202030204" pitchFamily="34" charset="0"/>
              </a:defRPr>
            </a:lvl8pPr>
            <a:lvl9pPr marL="3884613" indent="-227013" defTabSz="923925" eaLnBrk="0" fontAlgn="base" hangingPunct="0">
              <a:spcBef>
                <a:spcPct val="0"/>
              </a:spcBef>
              <a:spcAft>
                <a:spcPct val="0"/>
              </a:spcAft>
              <a:defRPr sz="1000">
                <a:solidFill>
                  <a:schemeClr val="tx1"/>
                </a:solidFill>
                <a:latin typeface="Arial Narrow" panose="020B0606020202030204" pitchFamily="34" charset="0"/>
              </a:defRPr>
            </a:lvl9pPr>
          </a:lstStyle>
          <a:p>
            <a:fld id="{B961E775-6C85-447D-B37C-51BDBD6E837D}" type="slidenum">
              <a:rPr lang="lv-LV" altLang="en-US" sz="1200" smtClean="0">
                <a:latin typeface="Arial" panose="020B0604020202020204" pitchFamily="34" charset="0"/>
              </a:rPr>
              <a:pPr/>
              <a:t>29</a:t>
            </a:fld>
            <a:endParaRPr lang="lv-LV" altLang="en-US" sz="1200">
              <a:latin typeface="Arial" panose="020B0604020202020204" pitchFamily="34" charset="0"/>
            </a:endParaRPr>
          </a:p>
        </p:txBody>
      </p:sp>
    </p:spTree>
    <p:extLst>
      <p:ext uri="{BB962C8B-B14F-4D97-AF65-F5344CB8AC3E}">
        <p14:creationId xmlns:p14="http://schemas.microsoft.com/office/powerpoint/2010/main" val="315429736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FDDBE511-DC80-43EB-AC5A-E8BE2374CFED}"/>
              </a:ext>
            </a:extLst>
          </p:cNvPr>
          <p:cNvSpPr>
            <a:spLocks noGrp="1" noRot="1" noChangeAspect="1" noChangeArrowheads="1" noTextEdit="1"/>
          </p:cNvSpPr>
          <p:nvPr>
            <p:ph type="sldImg"/>
          </p:nvPr>
        </p:nvSpPr>
        <p:spPr>
          <a:ln/>
        </p:spPr>
      </p:sp>
      <p:sp>
        <p:nvSpPr>
          <p:cNvPr id="29699" name="Notes Placeholder 2">
            <a:extLst>
              <a:ext uri="{FF2B5EF4-FFF2-40B4-BE49-F238E27FC236}">
                <a16:creationId xmlns:a16="http://schemas.microsoft.com/office/drawing/2014/main" id="{495DBEAD-AA4C-4967-AF72-B392205A0DEE}"/>
              </a:ext>
            </a:extLst>
          </p:cNvPr>
          <p:cNvSpPr>
            <a:spLocks noGrp="1" noChangeArrowheads="1"/>
          </p:cNvSpPr>
          <p:nvPr>
            <p:ph type="body" idx="1"/>
          </p:nvPr>
        </p:nvSpPr>
        <p:spPr>
          <a:noFill/>
        </p:spPr>
        <p:txBody>
          <a:bodyPr/>
          <a:lstStyle/>
          <a:p>
            <a:endParaRPr lang="lv-LV" altLang="lv-LV">
              <a:latin typeface="Arial" panose="020B0604020202020204" pitchFamily="34" charset="0"/>
            </a:endParaRPr>
          </a:p>
        </p:txBody>
      </p:sp>
      <p:sp>
        <p:nvSpPr>
          <p:cNvPr id="29700" name="Slide Number Placeholder 3">
            <a:extLst>
              <a:ext uri="{FF2B5EF4-FFF2-40B4-BE49-F238E27FC236}">
                <a16:creationId xmlns:a16="http://schemas.microsoft.com/office/drawing/2014/main" id="{A7F36334-6127-4FC2-B605-672675E642C6}"/>
              </a:ext>
            </a:extLst>
          </p:cNvPr>
          <p:cNvSpPr>
            <a:spLocks noGrp="1"/>
          </p:cNvSpPr>
          <p:nvPr>
            <p:ph type="sldNum" sz="quarter" idx="5"/>
          </p:nvPr>
        </p:nvSpPr>
        <p:spPr>
          <a:noFill/>
        </p:spPr>
        <p:txBody>
          <a:bodyPr/>
          <a:lstStyle>
            <a:lvl1pPr defTabSz="923925">
              <a:defRPr sz="1000">
                <a:solidFill>
                  <a:schemeClr val="tx1"/>
                </a:solidFill>
                <a:latin typeface="Arial Narrow" panose="020B0606020202030204" pitchFamily="34" charset="0"/>
              </a:defRPr>
            </a:lvl1pPr>
            <a:lvl2pPr marL="741363" indent="-284163" defTabSz="923925">
              <a:defRPr sz="1000">
                <a:solidFill>
                  <a:schemeClr val="tx1"/>
                </a:solidFill>
                <a:latin typeface="Arial Narrow" panose="020B0606020202030204" pitchFamily="34" charset="0"/>
              </a:defRPr>
            </a:lvl2pPr>
            <a:lvl3pPr marL="1141413" indent="-227013" defTabSz="923925">
              <a:defRPr sz="1000">
                <a:solidFill>
                  <a:schemeClr val="tx1"/>
                </a:solidFill>
                <a:latin typeface="Arial Narrow" panose="020B0606020202030204" pitchFamily="34" charset="0"/>
              </a:defRPr>
            </a:lvl3pPr>
            <a:lvl4pPr marL="1598613" indent="-227013" defTabSz="923925">
              <a:defRPr sz="1000">
                <a:solidFill>
                  <a:schemeClr val="tx1"/>
                </a:solidFill>
                <a:latin typeface="Arial Narrow" panose="020B0606020202030204" pitchFamily="34" charset="0"/>
              </a:defRPr>
            </a:lvl4pPr>
            <a:lvl5pPr marL="2055813" indent="-227013" defTabSz="923925">
              <a:defRPr sz="1000">
                <a:solidFill>
                  <a:schemeClr val="tx1"/>
                </a:solidFill>
                <a:latin typeface="Arial Narrow" panose="020B0606020202030204" pitchFamily="34" charset="0"/>
              </a:defRPr>
            </a:lvl5pPr>
            <a:lvl6pPr marL="2513013" indent="-227013" defTabSz="923925" eaLnBrk="0" fontAlgn="base" hangingPunct="0">
              <a:spcBef>
                <a:spcPct val="0"/>
              </a:spcBef>
              <a:spcAft>
                <a:spcPct val="0"/>
              </a:spcAft>
              <a:defRPr sz="1000">
                <a:solidFill>
                  <a:schemeClr val="tx1"/>
                </a:solidFill>
                <a:latin typeface="Arial Narrow" panose="020B0606020202030204" pitchFamily="34" charset="0"/>
              </a:defRPr>
            </a:lvl6pPr>
            <a:lvl7pPr marL="2970213" indent="-227013" defTabSz="923925" eaLnBrk="0" fontAlgn="base" hangingPunct="0">
              <a:spcBef>
                <a:spcPct val="0"/>
              </a:spcBef>
              <a:spcAft>
                <a:spcPct val="0"/>
              </a:spcAft>
              <a:defRPr sz="1000">
                <a:solidFill>
                  <a:schemeClr val="tx1"/>
                </a:solidFill>
                <a:latin typeface="Arial Narrow" panose="020B0606020202030204" pitchFamily="34" charset="0"/>
              </a:defRPr>
            </a:lvl7pPr>
            <a:lvl8pPr marL="3427413" indent="-227013" defTabSz="923925" eaLnBrk="0" fontAlgn="base" hangingPunct="0">
              <a:spcBef>
                <a:spcPct val="0"/>
              </a:spcBef>
              <a:spcAft>
                <a:spcPct val="0"/>
              </a:spcAft>
              <a:defRPr sz="1000">
                <a:solidFill>
                  <a:schemeClr val="tx1"/>
                </a:solidFill>
                <a:latin typeface="Arial Narrow" panose="020B0606020202030204" pitchFamily="34" charset="0"/>
              </a:defRPr>
            </a:lvl8pPr>
            <a:lvl9pPr marL="3884613" indent="-227013" defTabSz="923925" eaLnBrk="0" fontAlgn="base" hangingPunct="0">
              <a:spcBef>
                <a:spcPct val="0"/>
              </a:spcBef>
              <a:spcAft>
                <a:spcPct val="0"/>
              </a:spcAft>
              <a:defRPr sz="1000">
                <a:solidFill>
                  <a:schemeClr val="tx1"/>
                </a:solidFill>
                <a:latin typeface="Arial Narrow" panose="020B0606020202030204" pitchFamily="34" charset="0"/>
              </a:defRPr>
            </a:lvl9pPr>
          </a:lstStyle>
          <a:p>
            <a:fld id="{B961E775-6C85-447D-B37C-51BDBD6E837D}" type="slidenum">
              <a:rPr lang="lv-LV" altLang="en-US" sz="1200" smtClean="0">
                <a:latin typeface="Arial" panose="020B0604020202020204" pitchFamily="34" charset="0"/>
              </a:rPr>
              <a:pPr/>
              <a:t>30</a:t>
            </a:fld>
            <a:endParaRPr lang="lv-LV" altLang="en-US" sz="1200">
              <a:latin typeface="Arial" panose="020B0604020202020204" pitchFamily="34" charset="0"/>
            </a:endParaRPr>
          </a:p>
        </p:txBody>
      </p:sp>
    </p:spTree>
    <p:extLst>
      <p:ext uri="{BB962C8B-B14F-4D97-AF65-F5344CB8AC3E}">
        <p14:creationId xmlns:p14="http://schemas.microsoft.com/office/powerpoint/2010/main" val="345350609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a:extLst>
              <a:ext uri="{FF2B5EF4-FFF2-40B4-BE49-F238E27FC236}">
                <a16:creationId xmlns:a16="http://schemas.microsoft.com/office/drawing/2014/main" id="{97908645-8BC1-44F5-80EC-1905CC1715E8}"/>
              </a:ext>
            </a:extLst>
          </p:cNvPr>
          <p:cNvSpPr>
            <a:spLocks noGrp="1" noChangeArrowheads="1"/>
          </p:cNvSpPr>
          <p:nvPr>
            <p:ph type="sldNum" sz="quarter" idx="5"/>
          </p:nvPr>
        </p:nvSpPr>
        <p:spPr>
          <a:noFill/>
        </p:spPr>
        <p:txBody>
          <a:bodyPr/>
          <a:lstStyle>
            <a:lvl1pPr defTabSz="923925">
              <a:spcBef>
                <a:spcPct val="30000"/>
              </a:spcBef>
              <a:defRPr sz="1200">
                <a:solidFill>
                  <a:schemeClr val="tx1"/>
                </a:solidFill>
                <a:latin typeface="Arial" panose="020B0604020202020204" pitchFamily="34" charset="0"/>
              </a:defRPr>
            </a:lvl1pPr>
            <a:lvl2pPr marL="741363" indent="-284163" defTabSz="923925">
              <a:spcBef>
                <a:spcPct val="30000"/>
              </a:spcBef>
              <a:defRPr sz="1200">
                <a:solidFill>
                  <a:schemeClr val="tx1"/>
                </a:solidFill>
                <a:latin typeface="Arial" panose="020B0604020202020204" pitchFamily="34" charset="0"/>
              </a:defRPr>
            </a:lvl2pPr>
            <a:lvl3pPr marL="1141413" indent="-227013" defTabSz="923925">
              <a:spcBef>
                <a:spcPct val="30000"/>
              </a:spcBef>
              <a:defRPr sz="1200">
                <a:solidFill>
                  <a:schemeClr val="tx1"/>
                </a:solidFill>
                <a:latin typeface="Arial" panose="020B0604020202020204" pitchFamily="34" charset="0"/>
              </a:defRPr>
            </a:lvl3pPr>
            <a:lvl4pPr marL="1598613" indent="-227013" defTabSz="923925">
              <a:spcBef>
                <a:spcPct val="30000"/>
              </a:spcBef>
              <a:defRPr sz="1200">
                <a:solidFill>
                  <a:schemeClr val="tx1"/>
                </a:solidFill>
                <a:latin typeface="Arial" panose="020B0604020202020204" pitchFamily="34" charset="0"/>
              </a:defRPr>
            </a:lvl4pPr>
            <a:lvl5pPr marL="2055813" indent="-227013" defTabSz="923925">
              <a:spcBef>
                <a:spcPct val="30000"/>
              </a:spcBef>
              <a:defRPr sz="1200">
                <a:solidFill>
                  <a:schemeClr val="tx1"/>
                </a:solidFill>
                <a:latin typeface="Arial" panose="020B0604020202020204" pitchFamily="34" charset="0"/>
              </a:defRPr>
            </a:lvl5pPr>
            <a:lvl6pPr marL="2513013" indent="-227013" defTabSz="923925" eaLnBrk="0" fontAlgn="base" hangingPunct="0">
              <a:spcBef>
                <a:spcPct val="30000"/>
              </a:spcBef>
              <a:spcAft>
                <a:spcPct val="0"/>
              </a:spcAft>
              <a:defRPr sz="1200">
                <a:solidFill>
                  <a:schemeClr val="tx1"/>
                </a:solidFill>
                <a:latin typeface="Arial" panose="020B0604020202020204" pitchFamily="34" charset="0"/>
              </a:defRPr>
            </a:lvl6pPr>
            <a:lvl7pPr marL="2970213" indent="-227013" defTabSz="923925" eaLnBrk="0" fontAlgn="base" hangingPunct="0">
              <a:spcBef>
                <a:spcPct val="30000"/>
              </a:spcBef>
              <a:spcAft>
                <a:spcPct val="0"/>
              </a:spcAft>
              <a:defRPr sz="1200">
                <a:solidFill>
                  <a:schemeClr val="tx1"/>
                </a:solidFill>
                <a:latin typeface="Arial" panose="020B0604020202020204" pitchFamily="34" charset="0"/>
              </a:defRPr>
            </a:lvl7pPr>
            <a:lvl8pPr marL="3427413" indent="-227013" defTabSz="923925" eaLnBrk="0" fontAlgn="base" hangingPunct="0">
              <a:spcBef>
                <a:spcPct val="30000"/>
              </a:spcBef>
              <a:spcAft>
                <a:spcPct val="0"/>
              </a:spcAft>
              <a:defRPr sz="1200">
                <a:solidFill>
                  <a:schemeClr val="tx1"/>
                </a:solidFill>
                <a:latin typeface="Arial" panose="020B0604020202020204" pitchFamily="34" charset="0"/>
              </a:defRPr>
            </a:lvl8pPr>
            <a:lvl9pPr marL="3884613" indent="-227013" defTabSz="923925"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4DA3DC28-008A-40F9-9A33-C66D976BDC6E}" type="slidenum">
              <a:rPr lang="lv-LV" altLang="en-US" smtClean="0"/>
              <a:pPr>
                <a:spcBef>
                  <a:spcPct val="0"/>
                </a:spcBef>
              </a:pPr>
              <a:t>31</a:t>
            </a:fld>
            <a:endParaRPr lang="lv-LV" altLang="en-US"/>
          </a:p>
        </p:txBody>
      </p:sp>
      <p:sp>
        <p:nvSpPr>
          <p:cNvPr id="23555" name="Rectangle 2">
            <a:extLst>
              <a:ext uri="{FF2B5EF4-FFF2-40B4-BE49-F238E27FC236}">
                <a16:creationId xmlns:a16="http://schemas.microsoft.com/office/drawing/2014/main" id="{8FB171D5-67AE-4DDF-A0FB-78BF7531D340}"/>
              </a:ext>
            </a:extLst>
          </p:cNvPr>
          <p:cNvSpPr>
            <a:spLocks noGrp="1" noRot="1" noChangeAspect="1" noChangeArrowheads="1" noTextEdit="1"/>
          </p:cNvSpPr>
          <p:nvPr>
            <p:ph type="sldImg"/>
          </p:nvPr>
        </p:nvSpPr>
        <p:spPr>
          <a:xfrm>
            <a:off x="922338" y="742950"/>
            <a:ext cx="4964112" cy="3722688"/>
          </a:xfrm>
          <a:ln/>
        </p:spPr>
      </p:sp>
      <p:sp>
        <p:nvSpPr>
          <p:cNvPr id="23556" name="Rectangle 3">
            <a:extLst>
              <a:ext uri="{FF2B5EF4-FFF2-40B4-BE49-F238E27FC236}">
                <a16:creationId xmlns:a16="http://schemas.microsoft.com/office/drawing/2014/main" id="{07BD4657-5AED-434A-9DCE-6187C29ECE86}"/>
              </a:ext>
            </a:extLst>
          </p:cNvPr>
          <p:cNvSpPr>
            <a:spLocks noGrp="1" noChangeArrowheads="1"/>
          </p:cNvSpPr>
          <p:nvPr>
            <p:ph type="body" idx="1"/>
          </p:nvPr>
        </p:nvSpPr>
        <p:spPr>
          <a:xfrm>
            <a:off x="679450" y="4718050"/>
            <a:ext cx="5438775" cy="4465638"/>
          </a:xfrm>
          <a:noFill/>
        </p:spPr>
        <p:txBody>
          <a:bodyPr/>
          <a:lstStyle/>
          <a:p>
            <a:pPr eaLnBrk="1" hangingPunct="1"/>
            <a:endParaRPr lang="lv-LV" altLang="en-US">
              <a:latin typeface="Arial" panose="020B0604020202020204" pitchFamily="34" charset="0"/>
            </a:endParaRPr>
          </a:p>
        </p:txBody>
      </p:sp>
    </p:spTree>
    <p:extLst>
      <p:ext uri="{BB962C8B-B14F-4D97-AF65-F5344CB8AC3E}">
        <p14:creationId xmlns:p14="http://schemas.microsoft.com/office/powerpoint/2010/main" val="151054558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FDDBE511-DC80-43EB-AC5A-E8BE2374CFED}"/>
              </a:ext>
            </a:extLst>
          </p:cNvPr>
          <p:cNvSpPr>
            <a:spLocks noGrp="1" noRot="1" noChangeAspect="1" noChangeArrowheads="1" noTextEdit="1"/>
          </p:cNvSpPr>
          <p:nvPr>
            <p:ph type="sldImg"/>
          </p:nvPr>
        </p:nvSpPr>
        <p:spPr>
          <a:ln/>
        </p:spPr>
      </p:sp>
      <p:sp>
        <p:nvSpPr>
          <p:cNvPr id="29699" name="Notes Placeholder 2">
            <a:extLst>
              <a:ext uri="{FF2B5EF4-FFF2-40B4-BE49-F238E27FC236}">
                <a16:creationId xmlns:a16="http://schemas.microsoft.com/office/drawing/2014/main" id="{495DBEAD-AA4C-4967-AF72-B392205A0DEE}"/>
              </a:ext>
            </a:extLst>
          </p:cNvPr>
          <p:cNvSpPr>
            <a:spLocks noGrp="1" noChangeArrowheads="1"/>
          </p:cNvSpPr>
          <p:nvPr>
            <p:ph type="body" idx="1"/>
          </p:nvPr>
        </p:nvSpPr>
        <p:spPr>
          <a:noFill/>
        </p:spPr>
        <p:txBody>
          <a:bodyPr/>
          <a:lstStyle/>
          <a:p>
            <a:endParaRPr lang="lv-LV" altLang="lv-LV">
              <a:latin typeface="Arial" panose="020B0604020202020204" pitchFamily="34" charset="0"/>
            </a:endParaRPr>
          </a:p>
        </p:txBody>
      </p:sp>
      <p:sp>
        <p:nvSpPr>
          <p:cNvPr id="29700" name="Slide Number Placeholder 3">
            <a:extLst>
              <a:ext uri="{FF2B5EF4-FFF2-40B4-BE49-F238E27FC236}">
                <a16:creationId xmlns:a16="http://schemas.microsoft.com/office/drawing/2014/main" id="{A7F36334-6127-4FC2-B605-672675E642C6}"/>
              </a:ext>
            </a:extLst>
          </p:cNvPr>
          <p:cNvSpPr>
            <a:spLocks noGrp="1"/>
          </p:cNvSpPr>
          <p:nvPr>
            <p:ph type="sldNum" sz="quarter" idx="5"/>
          </p:nvPr>
        </p:nvSpPr>
        <p:spPr>
          <a:noFill/>
        </p:spPr>
        <p:txBody>
          <a:bodyPr/>
          <a:lstStyle>
            <a:lvl1pPr defTabSz="923925">
              <a:defRPr sz="1000">
                <a:solidFill>
                  <a:schemeClr val="tx1"/>
                </a:solidFill>
                <a:latin typeface="Arial Narrow" panose="020B0606020202030204" pitchFamily="34" charset="0"/>
              </a:defRPr>
            </a:lvl1pPr>
            <a:lvl2pPr marL="741363" indent="-284163" defTabSz="923925">
              <a:defRPr sz="1000">
                <a:solidFill>
                  <a:schemeClr val="tx1"/>
                </a:solidFill>
                <a:latin typeface="Arial Narrow" panose="020B0606020202030204" pitchFamily="34" charset="0"/>
              </a:defRPr>
            </a:lvl2pPr>
            <a:lvl3pPr marL="1141413" indent="-227013" defTabSz="923925">
              <a:defRPr sz="1000">
                <a:solidFill>
                  <a:schemeClr val="tx1"/>
                </a:solidFill>
                <a:latin typeface="Arial Narrow" panose="020B0606020202030204" pitchFamily="34" charset="0"/>
              </a:defRPr>
            </a:lvl3pPr>
            <a:lvl4pPr marL="1598613" indent="-227013" defTabSz="923925">
              <a:defRPr sz="1000">
                <a:solidFill>
                  <a:schemeClr val="tx1"/>
                </a:solidFill>
                <a:latin typeface="Arial Narrow" panose="020B0606020202030204" pitchFamily="34" charset="0"/>
              </a:defRPr>
            </a:lvl4pPr>
            <a:lvl5pPr marL="2055813" indent="-227013" defTabSz="923925">
              <a:defRPr sz="1000">
                <a:solidFill>
                  <a:schemeClr val="tx1"/>
                </a:solidFill>
                <a:latin typeface="Arial Narrow" panose="020B0606020202030204" pitchFamily="34" charset="0"/>
              </a:defRPr>
            </a:lvl5pPr>
            <a:lvl6pPr marL="2513013" indent="-227013" defTabSz="923925" eaLnBrk="0" fontAlgn="base" hangingPunct="0">
              <a:spcBef>
                <a:spcPct val="0"/>
              </a:spcBef>
              <a:spcAft>
                <a:spcPct val="0"/>
              </a:spcAft>
              <a:defRPr sz="1000">
                <a:solidFill>
                  <a:schemeClr val="tx1"/>
                </a:solidFill>
                <a:latin typeface="Arial Narrow" panose="020B0606020202030204" pitchFamily="34" charset="0"/>
              </a:defRPr>
            </a:lvl6pPr>
            <a:lvl7pPr marL="2970213" indent="-227013" defTabSz="923925" eaLnBrk="0" fontAlgn="base" hangingPunct="0">
              <a:spcBef>
                <a:spcPct val="0"/>
              </a:spcBef>
              <a:spcAft>
                <a:spcPct val="0"/>
              </a:spcAft>
              <a:defRPr sz="1000">
                <a:solidFill>
                  <a:schemeClr val="tx1"/>
                </a:solidFill>
                <a:latin typeface="Arial Narrow" panose="020B0606020202030204" pitchFamily="34" charset="0"/>
              </a:defRPr>
            </a:lvl7pPr>
            <a:lvl8pPr marL="3427413" indent="-227013" defTabSz="923925" eaLnBrk="0" fontAlgn="base" hangingPunct="0">
              <a:spcBef>
                <a:spcPct val="0"/>
              </a:spcBef>
              <a:spcAft>
                <a:spcPct val="0"/>
              </a:spcAft>
              <a:defRPr sz="1000">
                <a:solidFill>
                  <a:schemeClr val="tx1"/>
                </a:solidFill>
                <a:latin typeface="Arial Narrow" panose="020B0606020202030204" pitchFamily="34" charset="0"/>
              </a:defRPr>
            </a:lvl8pPr>
            <a:lvl9pPr marL="3884613" indent="-227013" defTabSz="923925" eaLnBrk="0" fontAlgn="base" hangingPunct="0">
              <a:spcBef>
                <a:spcPct val="0"/>
              </a:spcBef>
              <a:spcAft>
                <a:spcPct val="0"/>
              </a:spcAft>
              <a:defRPr sz="1000">
                <a:solidFill>
                  <a:schemeClr val="tx1"/>
                </a:solidFill>
                <a:latin typeface="Arial Narrow" panose="020B0606020202030204" pitchFamily="34" charset="0"/>
              </a:defRPr>
            </a:lvl9pPr>
          </a:lstStyle>
          <a:p>
            <a:fld id="{B961E775-6C85-447D-B37C-51BDBD6E837D}" type="slidenum">
              <a:rPr lang="lv-LV" altLang="en-US" sz="1200" smtClean="0">
                <a:latin typeface="Arial" panose="020B0604020202020204" pitchFamily="34" charset="0"/>
              </a:rPr>
              <a:pPr/>
              <a:t>32</a:t>
            </a:fld>
            <a:endParaRPr lang="lv-LV" altLang="en-US" sz="1200">
              <a:latin typeface="Arial" panose="020B0604020202020204" pitchFamily="34" charset="0"/>
            </a:endParaRPr>
          </a:p>
        </p:txBody>
      </p:sp>
    </p:spTree>
    <p:extLst>
      <p:ext uri="{BB962C8B-B14F-4D97-AF65-F5344CB8AC3E}">
        <p14:creationId xmlns:p14="http://schemas.microsoft.com/office/powerpoint/2010/main" val="368172998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FDDBE511-DC80-43EB-AC5A-E8BE2374CFED}"/>
              </a:ext>
            </a:extLst>
          </p:cNvPr>
          <p:cNvSpPr>
            <a:spLocks noGrp="1" noRot="1" noChangeAspect="1" noChangeArrowheads="1" noTextEdit="1"/>
          </p:cNvSpPr>
          <p:nvPr>
            <p:ph type="sldImg"/>
          </p:nvPr>
        </p:nvSpPr>
        <p:spPr>
          <a:ln/>
        </p:spPr>
      </p:sp>
      <p:sp>
        <p:nvSpPr>
          <p:cNvPr id="29699" name="Notes Placeholder 2">
            <a:extLst>
              <a:ext uri="{FF2B5EF4-FFF2-40B4-BE49-F238E27FC236}">
                <a16:creationId xmlns:a16="http://schemas.microsoft.com/office/drawing/2014/main" id="{495DBEAD-AA4C-4967-AF72-B392205A0DEE}"/>
              </a:ext>
            </a:extLst>
          </p:cNvPr>
          <p:cNvSpPr>
            <a:spLocks noGrp="1" noChangeArrowheads="1"/>
          </p:cNvSpPr>
          <p:nvPr>
            <p:ph type="body" idx="1"/>
          </p:nvPr>
        </p:nvSpPr>
        <p:spPr>
          <a:noFill/>
        </p:spPr>
        <p:txBody>
          <a:bodyPr/>
          <a:lstStyle/>
          <a:p>
            <a:endParaRPr lang="lv-LV" altLang="lv-LV">
              <a:latin typeface="Arial" panose="020B0604020202020204" pitchFamily="34" charset="0"/>
            </a:endParaRPr>
          </a:p>
        </p:txBody>
      </p:sp>
      <p:sp>
        <p:nvSpPr>
          <p:cNvPr id="29700" name="Slide Number Placeholder 3">
            <a:extLst>
              <a:ext uri="{FF2B5EF4-FFF2-40B4-BE49-F238E27FC236}">
                <a16:creationId xmlns:a16="http://schemas.microsoft.com/office/drawing/2014/main" id="{A7F36334-6127-4FC2-B605-672675E642C6}"/>
              </a:ext>
            </a:extLst>
          </p:cNvPr>
          <p:cNvSpPr>
            <a:spLocks noGrp="1"/>
          </p:cNvSpPr>
          <p:nvPr>
            <p:ph type="sldNum" sz="quarter" idx="5"/>
          </p:nvPr>
        </p:nvSpPr>
        <p:spPr>
          <a:noFill/>
        </p:spPr>
        <p:txBody>
          <a:bodyPr/>
          <a:lstStyle>
            <a:lvl1pPr defTabSz="923925">
              <a:defRPr sz="1000">
                <a:solidFill>
                  <a:schemeClr val="tx1"/>
                </a:solidFill>
                <a:latin typeface="Arial Narrow" panose="020B0606020202030204" pitchFamily="34" charset="0"/>
              </a:defRPr>
            </a:lvl1pPr>
            <a:lvl2pPr marL="741363" indent="-284163" defTabSz="923925">
              <a:defRPr sz="1000">
                <a:solidFill>
                  <a:schemeClr val="tx1"/>
                </a:solidFill>
                <a:latin typeface="Arial Narrow" panose="020B0606020202030204" pitchFamily="34" charset="0"/>
              </a:defRPr>
            </a:lvl2pPr>
            <a:lvl3pPr marL="1141413" indent="-227013" defTabSz="923925">
              <a:defRPr sz="1000">
                <a:solidFill>
                  <a:schemeClr val="tx1"/>
                </a:solidFill>
                <a:latin typeface="Arial Narrow" panose="020B0606020202030204" pitchFamily="34" charset="0"/>
              </a:defRPr>
            </a:lvl3pPr>
            <a:lvl4pPr marL="1598613" indent="-227013" defTabSz="923925">
              <a:defRPr sz="1000">
                <a:solidFill>
                  <a:schemeClr val="tx1"/>
                </a:solidFill>
                <a:latin typeface="Arial Narrow" panose="020B0606020202030204" pitchFamily="34" charset="0"/>
              </a:defRPr>
            </a:lvl4pPr>
            <a:lvl5pPr marL="2055813" indent="-227013" defTabSz="923925">
              <a:defRPr sz="1000">
                <a:solidFill>
                  <a:schemeClr val="tx1"/>
                </a:solidFill>
                <a:latin typeface="Arial Narrow" panose="020B0606020202030204" pitchFamily="34" charset="0"/>
              </a:defRPr>
            </a:lvl5pPr>
            <a:lvl6pPr marL="2513013" indent="-227013" defTabSz="923925" eaLnBrk="0" fontAlgn="base" hangingPunct="0">
              <a:spcBef>
                <a:spcPct val="0"/>
              </a:spcBef>
              <a:spcAft>
                <a:spcPct val="0"/>
              </a:spcAft>
              <a:defRPr sz="1000">
                <a:solidFill>
                  <a:schemeClr val="tx1"/>
                </a:solidFill>
                <a:latin typeface="Arial Narrow" panose="020B0606020202030204" pitchFamily="34" charset="0"/>
              </a:defRPr>
            </a:lvl6pPr>
            <a:lvl7pPr marL="2970213" indent="-227013" defTabSz="923925" eaLnBrk="0" fontAlgn="base" hangingPunct="0">
              <a:spcBef>
                <a:spcPct val="0"/>
              </a:spcBef>
              <a:spcAft>
                <a:spcPct val="0"/>
              </a:spcAft>
              <a:defRPr sz="1000">
                <a:solidFill>
                  <a:schemeClr val="tx1"/>
                </a:solidFill>
                <a:latin typeface="Arial Narrow" panose="020B0606020202030204" pitchFamily="34" charset="0"/>
              </a:defRPr>
            </a:lvl7pPr>
            <a:lvl8pPr marL="3427413" indent="-227013" defTabSz="923925" eaLnBrk="0" fontAlgn="base" hangingPunct="0">
              <a:spcBef>
                <a:spcPct val="0"/>
              </a:spcBef>
              <a:spcAft>
                <a:spcPct val="0"/>
              </a:spcAft>
              <a:defRPr sz="1000">
                <a:solidFill>
                  <a:schemeClr val="tx1"/>
                </a:solidFill>
                <a:latin typeface="Arial Narrow" panose="020B0606020202030204" pitchFamily="34" charset="0"/>
              </a:defRPr>
            </a:lvl8pPr>
            <a:lvl9pPr marL="3884613" indent="-227013" defTabSz="923925" eaLnBrk="0" fontAlgn="base" hangingPunct="0">
              <a:spcBef>
                <a:spcPct val="0"/>
              </a:spcBef>
              <a:spcAft>
                <a:spcPct val="0"/>
              </a:spcAft>
              <a:defRPr sz="1000">
                <a:solidFill>
                  <a:schemeClr val="tx1"/>
                </a:solidFill>
                <a:latin typeface="Arial Narrow" panose="020B0606020202030204" pitchFamily="34" charset="0"/>
              </a:defRPr>
            </a:lvl9pPr>
          </a:lstStyle>
          <a:p>
            <a:fld id="{B961E775-6C85-447D-B37C-51BDBD6E837D}" type="slidenum">
              <a:rPr lang="lv-LV" altLang="en-US" sz="1200" smtClean="0">
                <a:latin typeface="Arial" panose="020B0604020202020204" pitchFamily="34" charset="0"/>
              </a:rPr>
              <a:pPr/>
              <a:t>33</a:t>
            </a:fld>
            <a:endParaRPr lang="lv-LV" altLang="en-US" sz="1200">
              <a:latin typeface="Arial" panose="020B0604020202020204" pitchFamily="34" charset="0"/>
            </a:endParaRPr>
          </a:p>
        </p:txBody>
      </p:sp>
    </p:spTree>
    <p:extLst>
      <p:ext uri="{BB962C8B-B14F-4D97-AF65-F5344CB8AC3E}">
        <p14:creationId xmlns:p14="http://schemas.microsoft.com/office/powerpoint/2010/main" val="36534514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FDDBE511-DC80-43EB-AC5A-E8BE2374CFED}"/>
              </a:ext>
            </a:extLst>
          </p:cNvPr>
          <p:cNvSpPr>
            <a:spLocks noGrp="1" noRot="1" noChangeAspect="1" noChangeArrowheads="1" noTextEdit="1"/>
          </p:cNvSpPr>
          <p:nvPr>
            <p:ph type="sldImg"/>
          </p:nvPr>
        </p:nvSpPr>
        <p:spPr>
          <a:ln/>
        </p:spPr>
      </p:sp>
      <p:sp>
        <p:nvSpPr>
          <p:cNvPr id="29699" name="Notes Placeholder 2">
            <a:extLst>
              <a:ext uri="{FF2B5EF4-FFF2-40B4-BE49-F238E27FC236}">
                <a16:creationId xmlns:a16="http://schemas.microsoft.com/office/drawing/2014/main" id="{495DBEAD-AA4C-4967-AF72-B392205A0DEE}"/>
              </a:ext>
            </a:extLst>
          </p:cNvPr>
          <p:cNvSpPr>
            <a:spLocks noGrp="1" noChangeArrowheads="1"/>
          </p:cNvSpPr>
          <p:nvPr>
            <p:ph type="body" idx="1"/>
          </p:nvPr>
        </p:nvSpPr>
        <p:spPr>
          <a:noFill/>
        </p:spPr>
        <p:txBody>
          <a:bodyPr/>
          <a:lstStyle/>
          <a:p>
            <a:endParaRPr lang="lv-LV" altLang="lv-LV">
              <a:latin typeface="Arial" panose="020B0604020202020204" pitchFamily="34" charset="0"/>
            </a:endParaRPr>
          </a:p>
        </p:txBody>
      </p:sp>
      <p:sp>
        <p:nvSpPr>
          <p:cNvPr id="29700" name="Slide Number Placeholder 3">
            <a:extLst>
              <a:ext uri="{FF2B5EF4-FFF2-40B4-BE49-F238E27FC236}">
                <a16:creationId xmlns:a16="http://schemas.microsoft.com/office/drawing/2014/main" id="{A7F36334-6127-4FC2-B605-672675E642C6}"/>
              </a:ext>
            </a:extLst>
          </p:cNvPr>
          <p:cNvSpPr>
            <a:spLocks noGrp="1"/>
          </p:cNvSpPr>
          <p:nvPr>
            <p:ph type="sldNum" sz="quarter" idx="5"/>
          </p:nvPr>
        </p:nvSpPr>
        <p:spPr>
          <a:noFill/>
        </p:spPr>
        <p:txBody>
          <a:bodyPr/>
          <a:lstStyle>
            <a:lvl1pPr defTabSz="923925">
              <a:defRPr sz="1000">
                <a:solidFill>
                  <a:schemeClr val="tx1"/>
                </a:solidFill>
                <a:latin typeface="Arial Narrow" panose="020B0606020202030204" pitchFamily="34" charset="0"/>
              </a:defRPr>
            </a:lvl1pPr>
            <a:lvl2pPr marL="741363" indent="-284163" defTabSz="923925">
              <a:defRPr sz="1000">
                <a:solidFill>
                  <a:schemeClr val="tx1"/>
                </a:solidFill>
                <a:latin typeface="Arial Narrow" panose="020B0606020202030204" pitchFamily="34" charset="0"/>
              </a:defRPr>
            </a:lvl2pPr>
            <a:lvl3pPr marL="1141413" indent="-227013" defTabSz="923925">
              <a:defRPr sz="1000">
                <a:solidFill>
                  <a:schemeClr val="tx1"/>
                </a:solidFill>
                <a:latin typeface="Arial Narrow" panose="020B0606020202030204" pitchFamily="34" charset="0"/>
              </a:defRPr>
            </a:lvl3pPr>
            <a:lvl4pPr marL="1598613" indent="-227013" defTabSz="923925">
              <a:defRPr sz="1000">
                <a:solidFill>
                  <a:schemeClr val="tx1"/>
                </a:solidFill>
                <a:latin typeface="Arial Narrow" panose="020B0606020202030204" pitchFamily="34" charset="0"/>
              </a:defRPr>
            </a:lvl4pPr>
            <a:lvl5pPr marL="2055813" indent="-227013" defTabSz="923925">
              <a:defRPr sz="1000">
                <a:solidFill>
                  <a:schemeClr val="tx1"/>
                </a:solidFill>
                <a:latin typeface="Arial Narrow" panose="020B0606020202030204" pitchFamily="34" charset="0"/>
              </a:defRPr>
            </a:lvl5pPr>
            <a:lvl6pPr marL="2513013" indent="-227013" defTabSz="923925" eaLnBrk="0" fontAlgn="base" hangingPunct="0">
              <a:spcBef>
                <a:spcPct val="0"/>
              </a:spcBef>
              <a:spcAft>
                <a:spcPct val="0"/>
              </a:spcAft>
              <a:defRPr sz="1000">
                <a:solidFill>
                  <a:schemeClr val="tx1"/>
                </a:solidFill>
                <a:latin typeface="Arial Narrow" panose="020B0606020202030204" pitchFamily="34" charset="0"/>
              </a:defRPr>
            </a:lvl6pPr>
            <a:lvl7pPr marL="2970213" indent="-227013" defTabSz="923925" eaLnBrk="0" fontAlgn="base" hangingPunct="0">
              <a:spcBef>
                <a:spcPct val="0"/>
              </a:spcBef>
              <a:spcAft>
                <a:spcPct val="0"/>
              </a:spcAft>
              <a:defRPr sz="1000">
                <a:solidFill>
                  <a:schemeClr val="tx1"/>
                </a:solidFill>
                <a:latin typeface="Arial Narrow" panose="020B0606020202030204" pitchFamily="34" charset="0"/>
              </a:defRPr>
            </a:lvl7pPr>
            <a:lvl8pPr marL="3427413" indent="-227013" defTabSz="923925" eaLnBrk="0" fontAlgn="base" hangingPunct="0">
              <a:spcBef>
                <a:spcPct val="0"/>
              </a:spcBef>
              <a:spcAft>
                <a:spcPct val="0"/>
              </a:spcAft>
              <a:defRPr sz="1000">
                <a:solidFill>
                  <a:schemeClr val="tx1"/>
                </a:solidFill>
                <a:latin typeface="Arial Narrow" panose="020B0606020202030204" pitchFamily="34" charset="0"/>
              </a:defRPr>
            </a:lvl8pPr>
            <a:lvl9pPr marL="3884613" indent="-227013" defTabSz="923925" eaLnBrk="0" fontAlgn="base" hangingPunct="0">
              <a:spcBef>
                <a:spcPct val="0"/>
              </a:spcBef>
              <a:spcAft>
                <a:spcPct val="0"/>
              </a:spcAft>
              <a:defRPr sz="1000">
                <a:solidFill>
                  <a:schemeClr val="tx1"/>
                </a:solidFill>
                <a:latin typeface="Arial Narrow" panose="020B0606020202030204" pitchFamily="34" charset="0"/>
              </a:defRPr>
            </a:lvl9pPr>
          </a:lstStyle>
          <a:p>
            <a:fld id="{B961E775-6C85-447D-B37C-51BDBD6E837D}" type="slidenum">
              <a:rPr lang="lv-LV" altLang="en-US" sz="1200" smtClean="0">
                <a:latin typeface="Arial" panose="020B0604020202020204" pitchFamily="34" charset="0"/>
              </a:rPr>
              <a:pPr/>
              <a:t>34</a:t>
            </a:fld>
            <a:endParaRPr lang="lv-LV" altLang="en-US" sz="1200">
              <a:latin typeface="Arial" panose="020B0604020202020204" pitchFamily="34" charset="0"/>
            </a:endParaRPr>
          </a:p>
        </p:txBody>
      </p:sp>
    </p:spTree>
    <p:extLst>
      <p:ext uri="{BB962C8B-B14F-4D97-AF65-F5344CB8AC3E}">
        <p14:creationId xmlns:p14="http://schemas.microsoft.com/office/powerpoint/2010/main" val="47742557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FDDBE511-DC80-43EB-AC5A-E8BE2374CFED}"/>
              </a:ext>
            </a:extLst>
          </p:cNvPr>
          <p:cNvSpPr>
            <a:spLocks noGrp="1" noRot="1" noChangeAspect="1" noChangeArrowheads="1" noTextEdit="1"/>
          </p:cNvSpPr>
          <p:nvPr>
            <p:ph type="sldImg"/>
          </p:nvPr>
        </p:nvSpPr>
        <p:spPr>
          <a:ln/>
        </p:spPr>
      </p:sp>
      <p:sp>
        <p:nvSpPr>
          <p:cNvPr id="29699" name="Notes Placeholder 2">
            <a:extLst>
              <a:ext uri="{FF2B5EF4-FFF2-40B4-BE49-F238E27FC236}">
                <a16:creationId xmlns:a16="http://schemas.microsoft.com/office/drawing/2014/main" id="{495DBEAD-AA4C-4967-AF72-B392205A0DEE}"/>
              </a:ext>
            </a:extLst>
          </p:cNvPr>
          <p:cNvSpPr>
            <a:spLocks noGrp="1" noChangeArrowheads="1"/>
          </p:cNvSpPr>
          <p:nvPr>
            <p:ph type="body" idx="1"/>
          </p:nvPr>
        </p:nvSpPr>
        <p:spPr>
          <a:noFill/>
        </p:spPr>
        <p:txBody>
          <a:bodyPr/>
          <a:lstStyle/>
          <a:p>
            <a:endParaRPr lang="lv-LV" altLang="lv-LV">
              <a:latin typeface="Arial" panose="020B0604020202020204" pitchFamily="34" charset="0"/>
            </a:endParaRPr>
          </a:p>
        </p:txBody>
      </p:sp>
      <p:sp>
        <p:nvSpPr>
          <p:cNvPr id="29700" name="Slide Number Placeholder 3">
            <a:extLst>
              <a:ext uri="{FF2B5EF4-FFF2-40B4-BE49-F238E27FC236}">
                <a16:creationId xmlns:a16="http://schemas.microsoft.com/office/drawing/2014/main" id="{A7F36334-6127-4FC2-B605-672675E642C6}"/>
              </a:ext>
            </a:extLst>
          </p:cNvPr>
          <p:cNvSpPr>
            <a:spLocks noGrp="1"/>
          </p:cNvSpPr>
          <p:nvPr>
            <p:ph type="sldNum" sz="quarter" idx="5"/>
          </p:nvPr>
        </p:nvSpPr>
        <p:spPr>
          <a:noFill/>
        </p:spPr>
        <p:txBody>
          <a:bodyPr/>
          <a:lstStyle>
            <a:lvl1pPr defTabSz="923925">
              <a:defRPr sz="1000">
                <a:solidFill>
                  <a:schemeClr val="tx1"/>
                </a:solidFill>
                <a:latin typeface="Arial Narrow" panose="020B0606020202030204" pitchFamily="34" charset="0"/>
              </a:defRPr>
            </a:lvl1pPr>
            <a:lvl2pPr marL="741363" indent="-284163" defTabSz="923925">
              <a:defRPr sz="1000">
                <a:solidFill>
                  <a:schemeClr val="tx1"/>
                </a:solidFill>
                <a:latin typeface="Arial Narrow" panose="020B0606020202030204" pitchFamily="34" charset="0"/>
              </a:defRPr>
            </a:lvl2pPr>
            <a:lvl3pPr marL="1141413" indent="-227013" defTabSz="923925">
              <a:defRPr sz="1000">
                <a:solidFill>
                  <a:schemeClr val="tx1"/>
                </a:solidFill>
                <a:latin typeface="Arial Narrow" panose="020B0606020202030204" pitchFamily="34" charset="0"/>
              </a:defRPr>
            </a:lvl3pPr>
            <a:lvl4pPr marL="1598613" indent="-227013" defTabSz="923925">
              <a:defRPr sz="1000">
                <a:solidFill>
                  <a:schemeClr val="tx1"/>
                </a:solidFill>
                <a:latin typeface="Arial Narrow" panose="020B0606020202030204" pitchFamily="34" charset="0"/>
              </a:defRPr>
            </a:lvl4pPr>
            <a:lvl5pPr marL="2055813" indent="-227013" defTabSz="923925">
              <a:defRPr sz="1000">
                <a:solidFill>
                  <a:schemeClr val="tx1"/>
                </a:solidFill>
                <a:latin typeface="Arial Narrow" panose="020B0606020202030204" pitchFamily="34" charset="0"/>
              </a:defRPr>
            </a:lvl5pPr>
            <a:lvl6pPr marL="2513013" indent="-227013" defTabSz="923925" eaLnBrk="0" fontAlgn="base" hangingPunct="0">
              <a:spcBef>
                <a:spcPct val="0"/>
              </a:spcBef>
              <a:spcAft>
                <a:spcPct val="0"/>
              </a:spcAft>
              <a:defRPr sz="1000">
                <a:solidFill>
                  <a:schemeClr val="tx1"/>
                </a:solidFill>
                <a:latin typeface="Arial Narrow" panose="020B0606020202030204" pitchFamily="34" charset="0"/>
              </a:defRPr>
            </a:lvl6pPr>
            <a:lvl7pPr marL="2970213" indent="-227013" defTabSz="923925" eaLnBrk="0" fontAlgn="base" hangingPunct="0">
              <a:spcBef>
                <a:spcPct val="0"/>
              </a:spcBef>
              <a:spcAft>
                <a:spcPct val="0"/>
              </a:spcAft>
              <a:defRPr sz="1000">
                <a:solidFill>
                  <a:schemeClr val="tx1"/>
                </a:solidFill>
                <a:latin typeface="Arial Narrow" panose="020B0606020202030204" pitchFamily="34" charset="0"/>
              </a:defRPr>
            </a:lvl7pPr>
            <a:lvl8pPr marL="3427413" indent="-227013" defTabSz="923925" eaLnBrk="0" fontAlgn="base" hangingPunct="0">
              <a:spcBef>
                <a:spcPct val="0"/>
              </a:spcBef>
              <a:spcAft>
                <a:spcPct val="0"/>
              </a:spcAft>
              <a:defRPr sz="1000">
                <a:solidFill>
                  <a:schemeClr val="tx1"/>
                </a:solidFill>
                <a:latin typeface="Arial Narrow" panose="020B0606020202030204" pitchFamily="34" charset="0"/>
              </a:defRPr>
            </a:lvl8pPr>
            <a:lvl9pPr marL="3884613" indent="-227013" defTabSz="923925" eaLnBrk="0" fontAlgn="base" hangingPunct="0">
              <a:spcBef>
                <a:spcPct val="0"/>
              </a:spcBef>
              <a:spcAft>
                <a:spcPct val="0"/>
              </a:spcAft>
              <a:defRPr sz="1000">
                <a:solidFill>
                  <a:schemeClr val="tx1"/>
                </a:solidFill>
                <a:latin typeface="Arial Narrow" panose="020B0606020202030204" pitchFamily="34" charset="0"/>
              </a:defRPr>
            </a:lvl9pPr>
          </a:lstStyle>
          <a:p>
            <a:fld id="{B961E775-6C85-447D-B37C-51BDBD6E837D}" type="slidenum">
              <a:rPr lang="lv-LV" altLang="en-US" sz="1200" smtClean="0">
                <a:latin typeface="Arial" panose="020B0604020202020204" pitchFamily="34" charset="0"/>
              </a:rPr>
              <a:pPr/>
              <a:t>35</a:t>
            </a:fld>
            <a:endParaRPr lang="lv-LV" altLang="en-US" sz="1200">
              <a:latin typeface="Arial" panose="020B0604020202020204" pitchFamily="34" charset="0"/>
            </a:endParaRPr>
          </a:p>
        </p:txBody>
      </p:sp>
    </p:spTree>
    <p:extLst>
      <p:ext uri="{BB962C8B-B14F-4D97-AF65-F5344CB8AC3E}">
        <p14:creationId xmlns:p14="http://schemas.microsoft.com/office/powerpoint/2010/main" val="18297943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a:extLst>
              <a:ext uri="{FF2B5EF4-FFF2-40B4-BE49-F238E27FC236}">
                <a16:creationId xmlns:a16="http://schemas.microsoft.com/office/drawing/2014/main" id="{49F89288-A932-4367-995D-051FEED5D62D}"/>
              </a:ext>
            </a:extLst>
          </p:cNvPr>
          <p:cNvSpPr>
            <a:spLocks noGrp="1" noRot="1" noChangeAspect="1" noChangeArrowheads="1" noTextEdit="1"/>
          </p:cNvSpPr>
          <p:nvPr>
            <p:ph type="sldImg"/>
          </p:nvPr>
        </p:nvSpPr>
        <p:spPr>
          <a:ln/>
        </p:spPr>
      </p:sp>
      <p:sp>
        <p:nvSpPr>
          <p:cNvPr id="17411" name="Notes Placeholder 2">
            <a:extLst>
              <a:ext uri="{FF2B5EF4-FFF2-40B4-BE49-F238E27FC236}">
                <a16:creationId xmlns:a16="http://schemas.microsoft.com/office/drawing/2014/main" id="{D3A60846-AC2F-4DDA-907F-B4A4A86596CD}"/>
              </a:ext>
            </a:extLst>
          </p:cNvPr>
          <p:cNvSpPr>
            <a:spLocks noGrp="1" noChangeArrowheads="1"/>
          </p:cNvSpPr>
          <p:nvPr>
            <p:ph type="body" idx="1"/>
          </p:nvPr>
        </p:nvSpPr>
        <p:spPr>
          <a:noFill/>
        </p:spPr>
        <p:txBody>
          <a:bodyPr/>
          <a:lstStyle/>
          <a:p>
            <a:endParaRPr lang="lv-LV" altLang="lv-LV" dirty="0">
              <a:latin typeface="Arial" panose="020B0604020202020204" pitchFamily="34" charset="0"/>
            </a:endParaRPr>
          </a:p>
        </p:txBody>
      </p:sp>
      <p:sp>
        <p:nvSpPr>
          <p:cNvPr id="17412" name="Slide Number Placeholder 3">
            <a:extLst>
              <a:ext uri="{FF2B5EF4-FFF2-40B4-BE49-F238E27FC236}">
                <a16:creationId xmlns:a16="http://schemas.microsoft.com/office/drawing/2014/main" id="{F6EE4540-6326-471B-BDBB-27417ED07510}"/>
              </a:ext>
            </a:extLst>
          </p:cNvPr>
          <p:cNvSpPr>
            <a:spLocks noGrp="1"/>
          </p:cNvSpPr>
          <p:nvPr>
            <p:ph type="sldNum" sz="quarter" idx="5"/>
          </p:nvPr>
        </p:nvSpPr>
        <p:spPr>
          <a:noFill/>
        </p:spPr>
        <p:txBody>
          <a:bodyPr/>
          <a:lstStyle>
            <a:lvl1pPr defTabSz="923925">
              <a:defRPr sz="1000">
                <a:solidFill>
                  <a:schemeClr val="tx1"/>
                </a:solidFill>
                <a:latin typeface="Arial Narrow" panose="020B0606020202030204" pitchFamily="34" charset="0"/>
              </a:defRPr>
            </a:lvl1pPr>
            <a:lvl2pPr marL="741363" indent="-284163" defTabSz="923925">
              <a:defRPr sz="1000">
                <a:solidFill>
                  <a:schemeClr val="tx1"/>
                </a:solidFill>
                <a:latin typeface="Arial Narrow" panose="020B0606020202030204" pitchFamily="34" charset="0"/>
              </a:defRPr>
            </a:lvl2pPr>
            <a:lvl3pPr marL="1141413" indent="-227013" defTabSz="923925">
              <a:defRPr sz="1000">
                <a:solidFill>
                  <a:schemeClr val="tx1"/>
                </a:solidFill>
                <a:latin typeface="Arial Narrow" panose="020B0606020202030204" pitchFamily="34" charset="0"/>
              </a:defRPr>
            </a:lvl3pPr>
            <a:lvl4pPr marL="1598613" indent="-227013" defTabSz="923925">
              <a:defRPr sz="1000">
                <a:solidFill>
                  <a:schemeClr val="tx1"/>
                </a:solidFill>
                <a:latin typeface="Arial Narrow" panose="020B0606020202030204" pitchFamily="34" charset="0"/>
              </a:defRPr>
            </a:lvl4pPr>
            <a:lvl5pPr marL="2055813" indent="-227013" defTabSz="923925">
              <a:defRPr sz="1000">
                <a:solidFill>
                  <a:schemeClr val="tx1"/>
                </a:solidFill>
                <a:latin typeface="Arial Narrow" panose="020B0606020202030204" pitchFamily="34" charset="0"/>
              </a:defRPr>
            </a:lvl5pPr>
            <a:lvl6pPr marL="2513013" indent="-227013" defTabSz="923925" eaLnBrk="0" fontAlgn="base" hangingPunct="0">
              <a:spcBef>
                <a:spcPct val="0"/>
              </a:spcBef>
              <a:spcAft>
                <a:spcPct val="0"/>
              </a:spcAft>
              <a:defRPr sz="1000">
                <a:solidFill>
                  <a:schemeClr val="tx1"/>
                </a:solidFill>
                <a:latin typeface="Arial Narrow" panose="020B0606020202030204" pitchFamily="34" charset="0"/>
              </a:defRPr>
            </a:lvl6pPr>
            <a:lvl7pPr marL="2970213" indent="-227013" defTabSz="923925" eaLnBrk="0" fontAlgn="base" hangingPunct="0">
              <a:spcBef>
                <a:spcPct val="0"/>
              </a:spcBef>
              <a:spcAft>
                <a:spcPct val="0"/>
              </a:spcAft>
              <a:defRPr sz="1000">
                <a:solidFill>
                  <a:schemeClr val="tx1"/>
                </a:solidFill>
                <a:latin typeface="Arial Narrow" panose="020B0606020202030204" pitchFamily="34" charset="0"/>
              </a:defRPr>
            </a:lvl7pPr>
            <a:lvl8pPr marL="3427413" indent="-227013" defTabSz="923925" eaLnBrk="0" fontAlgn="base" hangingPunct="0">
              <a:spcBef>
                <a:spcPct val="0"/>
              </a:spcBef>
              <a:spcAft>
                <a:spcPct val="0"/>
              </a:spcAft>
              <a:defRPr sz="1000">
                <a:solidFill>
                  <a:schemeClr val="tx1"/>
                </a:solidFill>
                <a:latin typeface="Arial Narrow" panose="020B0606020202030204" pitchFamily="34" charset="0"/>
              </a:defRPr>
            </a:lvl8pPr>
            <a:lvl9pPr marL="3884613" indent="-227013" defTabSz="923925" eaLnBrk="0" fontAlgn="base" hangingPunct="0">
              <a:spcBef>
                <a:spcPct val="0"/>
              </a:spcBef>
              <a:spcAft>
                <a:spcPct val="0"/>
              </a:spcAft>
              <a:defRPr sz="1000">
                <a:solidFill>
                  <a:schemeClr val="tx1"/>
                </a:solidFill>
                <a:latin typeface="Arial Narrow" panose="020B0606020202030204" pitchFamily="34" charset="0"/>
              </a:defRPr>
            </a:lvl9pPr>
          </a:lstStyle>
          <a:p>
            <a:fld id="{DFEEE984-E3C8-4974-B2C7-52D0CB497986}" type="slidenum">
              <a:rPr lang="lv-LV" altLang="en-US" sz="1200" smtClean="0">
                <a:latin typeface="Arial" panose="020B0604020202020204" pitchFamily="34" charset="0"/>
              </a:rPr>
              <a:pPr/>
              <a:t>9</a:t>
            </a:fld>
            <a:endParaRPr lang="lv-LV" altLang="en-US" sz="1200">
              <a:latin typeface="Arial" panose="020B0604020202020204" pitchFamily="34"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FDDBE511-DC80-43EB-AC5A-E8BE2374CFED}"/>
              </a:ext>
            </a:extLst>
          </p:cNvPr>
          <p:cNvSpPr>
            <a:spLocks noGrp="1" noRot="1" noChangeAspect="1" noChangeArrowheads="1" noTextEdit="1"/>
          </p:cNvSpPr>
          <p:nvPr>
            <p:ph type="sldImg"/>
          </p:nvPr>
        </p:nvSpPr>
        <p:spPr>
          <a:ln/>
        </p:spPr>
      </p:sp>
      <p:sp>
        <p:nvSpPr>
          <p:cNvPr id="29699" name="Notes Placeholder 2">
            <a:extLst>
              <a:ext uri="{FF2B5EF4-FFF2-40B4-BE49-F238E27FC236}">
                <a16:creationId xmlns:a16="http://schemas.microsoft.com/office/drawing/2014/main" id="{495DBEAD-AA4C-4967-AF72-B392205A0DEE}"/>
              </a:ext>
            </a:extLst>
          </p:cNvPr>
          <p:cNvSpPr>
            <a:spLocks noGrp="1" noChangeArrowheads="1"/>
          </p:cNvSpPr>
          <p:nvPr>
            <p:ph type="body" idx="1"/>
          </p:nvPr>
        </p:nvSpPr>
        <p:spPr>
          <a:noFill/>
        </p:spPr>
        <p:txBody>
          <a:bodyPr/>
          <a:lstStyle/>
          <a:p>
            <a:endParaRPr lang="lv-LV" altLang="lv-LV">
              <a:latin typeface="Arial" panose="020B0604020202020204" pitchFamily="34" charset="0"/>
            </a:endParaRPr>
          </a:p>
        </p:txBody>
      </p:sp>
      <p:sp>
        <p:nvSpPr>
          <p:cNvPr id="29700" name="Slide Number Placeholder 3">
            <a:extLst>
              <a:ext uri="{FF2B5EF4-FFF2-40B4-BE49-F238E27FC236}">
                <a16:creationId xmlns:a16="http://schemas.microsoft.com/office/drawing/2014/main" id="{A7F36334-6127-4FC2-B605-672675E642C6}"/>
              </a:ext>
            </a:extLst>
          </p:cNvPr>
          <p:cNvSpPr>
            <a:spLocks noGrp="1"/>
          </p:cNvSpPr>
          <p:nvPr>
            <p:ph type="sldNum" sz="quarter" idx="5"/>
          </p:nvPr>
        </p:nvSpPr>
        <p:spPr>
          <a:noFill/>
        </p:spPr>
        <p:txBody>
          <a:bodyPr/>
          <a:lstStyle>
            <a:lvl1pPr defTabSz="923925">
              <a:defRPr sz="1000">
                <a:solidFill>
                  <a:schemeClr val="tx1"/>
                </a:solidFill>
                <a:latin typeface="Arial Narrow" panose="020B0606020202030204" pitchFamily="34" charset="0"/>
              </a:defRPr>
            </a:lvl1pPr>
            <a:lvl2pPr marL="741363" indent="-284163" defTabSz="923925">
              <a:defRPr sz="1000">
                <a:solidFill>
                  <a:schemeClr val="tx1"/>
                </a:solidFill>
                <a:latin typeface="Arial Narrow" panose="020B0606020202030204" pitchFamily="34" charset="0"/>
              </a:defRPr>
            </a:lvl2pPr>
            <a:lvl3pPr marL="1141413" indent="-227013" defTabSz="923925">
              <a:defRPr sz="1000">
                <a:solidFill>
                  <a:schemeClr val="tx1"/>
                </a:solidFill>
                <a:latin typeface="Arial Narrow" panose="020B0606020202030204" pitchFamily="34" charset="0"/>
              </a:defRPr>
            </a:lvl3pPr>
            <a:lvl4pPr marL="1598613" indent="-227013" defTabSz="923925">
              <a:defRPr sz="1000">
                <a:solidFill>
                  <a:schemeClr val="tx1"/>
                </a:solidFill>
                <a:latin typeface="Arial Narrow" panose="020B0606020202030204" pitchFamily="34" charset="0"/>
              </a:defRPr>
            </a:lvl4pPr>
            <a:lvl5pPr marL="2055813" indent="-227013" defTabSz="923925">
              <a:defRPr sz="1000">
                <a:solidFill>
                  <a:schemeClr val="tx1"/>
                </a:solidFill>
                <a:latin typeface="Arial Narrow" panose="020B0606020202030204" pitchFamily="34" charset="0"/>
              </a:defRPr>
            </a:lvl5pPr>
            <a:lvl6pPr marL="2513013" indent="-227013" defTabSz="923925" eaLnBrk="0" fontAlgn="base" hangingPunct="0">
              <a:spcBef>
                <a:spcPct val="0"/>
              </a:spcBef>
              <a:spcAft>
                <a:spcPct val="0"/>
              </a:spcAft>
              <a:defRPr sz="1000">
                <a:solidFill>
                  <a:schemeClr val="tx1"/>
                </a:solidFill>
                <a:latin typeface="Arial Narrow" panose="020B0606020202030204" pitchFamily="34" charset="0"/>
              </a:defRPr>
            </a:lvl6pPr>
            <a:lvl7pPr marL="2970213" indent="-227013" defTabSz="923925" eaLnBrk="0" fontAlgn="base" hangingPunct="0">
              <a:spcBef>
                <a:spcPct val="0"/>
              </a:spcBef>
              <a:spcAft>
                <a:spcPct val="0"/>
              </a:spcAft>
              <a:defRPr sz="1000">
                <a:solidFill>
                  <a:schemeClr val="tx1"/>
                </a:solidFill>
                <a:latin typeface="Arial Narrow" panose="020B0606020202030204" pitchFamily="34" charset="0"/>
              </a:defRPr>
            </a:lvl7pPr>
            <a:lvl8pPr marL="3427413" indent="-227013" defTabSz="923925" eaLnBrk="0" fontAlgn="base" hangingPunct="0">
              <a:spcBef>
                <a:spcPct val="0"/>
              </a:spcBef>
              <a:spcAft>
                <a:spcPct val="0"/>
              </a:spcAft>
              <a:defRPr sz="1000">
                <a:solidFill>
                  <a:schemeClr val="tx1"/>
                </a:solidFill>
                <a:latin typeface="Arial Narrow" panose="020B0606020202030204" pitchFamily="34" charset="0"/>
              </a:defRPr>
            </a:lvl8pPr>
            <a:lvl9pPr marL="3884613" indent="-227013" defTabSz="923925" eaLnBrk="0" fontAlgn="base" hangingPunct="0">
              <a:spcBef>
                <a:spcPct val="0"/>
              </a:spcBef>
              <a:spcAft>
                <a:spcPct val="0"/>
              </a:spcAft>
              <a:defRPr sz="1000">
                <a:solidFill>
                  <a:schemeClr val="tx1"/>
                </a:solidFill>
                <a:latin typeface="Arial Narrow" panose="020B0606020202030204" pitchFamily="34" charset="0"/>
              </a:defRPr>
            </a:lvl9pPr>
          </a:lstStyle>
          <a:p>
            <a:fld id="{B961E775-6C85-447D-B37C-51BDBD6E837D}" type="slidenum">
              <a:rPr lang="lv-LV" altLang="en-US" sz="1200" smtClean="0">
                <a:latin typeface="Arial" panose="020B0604020202020204" pitchFamily="34" charset="0"/>
              </a:rPr>
              <a:pPr/>
              <a:t>36</a:t>
            </a:fld>
            <a:endParaRPr lang="lv-LV" altLang="en-US" sz="1200">
              <a:latin typeface="Arial" panose="020B0604020202020204" pitchFamily="34" charset="0"/>
            </a:endParaRPr>
          </a:p>
        </p:txBody>
      </p:sp>
    </p:spTree>
    <p:extLst>
      <p:ext uri="{BB962C8B-B14F-4D97-AF65-F5344CB8AC3E}">
        <p14:creationId xmlns:p14="http://schemas.microsoft.com/office/powerpoint/2010/main" val="321891601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FDDBE511-DC80-43EB-AC5A-E8BE2374CFED}"/>
              </a:ext>
            </a:extLst>
          </p:cNvPr>
          <p:cNvSpPr>
            <a:spLocks noGrp="1" noRot="1" noChangeAspect="1" noChangeArrowheads="1" noTextEdit="1"/>
          </p:cNvSpPr>
          <p:nvPr>
            <p:ph type="sldImg"/>
          </p:nvPr>
        </p:nvSpPr>
        <p:spPr>
          <a:ln/>
        </p:spPr>
      </p:sp>
      <p:sp>
        <p:nvSpPr>
          <p:cNvPr id="29699" name="Notes Placeholder 2">
            <a:extLst>
              <a:ext uri="{FF2B5EF4-FFF2-40B4-BE49-F238E27FC236}">
                <a16:creationId xmlns:a16="http://schemas.microsoft.com/office/drawing/2014/main" id="{495DBEAD-AA4C-4967-AF72-B392205A0DEE}"/>
              </a:ext>
            </a:extLst>
          </p:cNvPr>
          <p:cNvSpPr>
            <a:spLocks noGrp="1" noChangeArrowheads="1"/>
          </p:cNvSpPr>
          <p:nvPr>
            <p:ph type="body" idx="1"/>
          </p:nvPr>
        </p:nvSpPr>
        <p:spPr>
          <a:noFill/>
        </p:spPr>
        <p:txBody>
          <a:bodyPr/>
          <a:lstStyle/>
          <a:p>
            <a:endParaRPr lang="lv-LV" altLang="lv-LV">
              <a:latin typeface="Arial" panose="020B0604020202020204" pitchFamily="34" charset="0"/>
            </a:endParaRPr>
          </a:p>
        </p:txBody>
      </p:sp>
      <p:sp>
        <p:nvSpPr>
          <p:cNvPr id="29700" name="Slide Number Placeholder 3">
            <a:extLst>
              <a:ext uri="{FF2B5EF4-FFF2-40B4-BE49-F238E27FC236}">
                <a16:creationId xmlns:a16="http://schemas.microsoft.com/office/drawing/2014/main" id="{A7F36334-6127-4FC2-B605-672675E642C6}"/>
              </a:ext>
            </a:extLst>
          </p:cNvPr>
          <p:cNvSpPr>
            <a:spLocks noGrp="1"/>
          </p:cNvSpPr>
          <p:nvPr>
            <p:ph type="sldNum" sz="quarter" idx="5"/>
          </p:nvPr>
        </p:nvSpPr>
        <p:spPr>
          <a:noFill/>
        </p:spPr>
        <p:txBody>
          <a:bodyPr/>
          <a:lstStyle>
            <a:lvl1pPr defTabSz="923925">
              <a:defRPr sz="1000">
                <a:solidFill>
                  <a:schemeClr val="tx1"/>
                </a:solidFill>
                <a:latin typeface="Arial Narrow" panose="020B0606020202030204" pitchFamily="34" charset="0"/>
              </a:defRPr>
            </a:lvl1pPr>
            <a:lvl2pPr marL="741363" indent="-284163" defTabSz="923925">
              <a:defRPr sz="1000">
                <a:solidFill>
                  <a:schemeClr val="tx1"/>
                </a:solidFill>
                <a:latin typeface="Arial Narrow" panose="020B0606020202030204" pitchFamily="34" charset="0"/>
              </a:defRPr>
            </a:lvl2pPr>
            <a:lvl3pPr marL="1141413" indent="-227013" defTabSz="923925">
              <a:defRPr sz="1000">
                <a:solidFill>
                  <a:schemeClr val="tx1"/>
                </a:solidFill>
                <a:latin typeface="Arial Narrow" panose="020B0606020202030204" pitchFamily="34" charset="0"/>
              </a:defRPr>
            </a:lvl3pPr>
            <a:lvl4pPr marL="1598613" indent="-227013" defTabSz="923925">
              <a:defRPr sz="1000">
                <a:solidFill>
                  <a:schemeClr val="tx1"/>
                </a:solidFill>
                <a:latin typeface="Arial Narrow" panose="020B0606020202030204" pitchFamily="34" charset="0"/>
              </a:defRPr>
            </a:lvl4pPr>
            <a:lvl5pPr marL="2055813" indent="-227013" defTabSz="923925">
              <a:defRPr sz="1000">
                <a:solidFill>
                  <a:schemeClr val="tx1"/>
                </a:solidFill>
                <a:latin typeface="Arial Narrow" panose="020B0606020202030204" pitchFamily="34" charset="0"/>
              </a:defRPr>
            </a:lvl5pPr>
            <a:lvl6pPr marL="2513013" indent="-227013" defTabSz="923925" eaLnBrk="0" fontAlgn="base" hangingPunct="0">
              <a:spcBef>
                <a:spcPct val="0"/>
              </a:spcBef>
              <a:spcAft>
                <a:spcPct val="0"/>
              </a:spcAft>
              <a:defRPr sz="1000">
                <a:solidFill>
                  <a:schemeClr val="tx1"/>
                </a:solidFill>
                <a:latin typeface="Arial Narrow" panose="020B0606020202030204" pitchFamily="34" charset="0"/>
              </a:defRPr>
            </a:lvl6pPr>
            <a:lvl7pPr marL="2970213" indent="-227013" defTabSz="923925" eaLnBrk="0" fontAlgn="base" hangingPunct="0">
              <a:spcBef>
                <a:spcPct val="0"/>
              </a:spcBef>
              <a:spcAft>
                <a:spcPct val="0"/>
              </a:spcAft>
              <a:defRPr sz="1000">
                <a:solidFill>
                  <a:schemeClr val="tx1"/>
                </a:solidFill>
                <a:latin typeface="Arial Narrow" panose="020B0606020202030204" pitchFamily="34" charset="0"/>
              </a:defRPr>
            </a:lvl7pPr>
            <a:lvl8pPr marL="3427413" indent="-227013" defTabSz="923925" eaLnBrk="0" fontAlgn="base" hangingPunct="0">
              <a:spcBef>
                <a:spcPct val="0"/>
              </a:spcBef>
              <a:spcAft>
                <a:spcPct val="0"/>
              </a:spcAft>
              <a:defRPr sz="1000">
                <a:solidFill>
                  <a:schemeClr val="tx1"/>
                </a:solidFill>
                <a:latin typeface="Arial Narrow" panose="020B0606020202030204" pitchFamily="34" charset="0"/>
              </a:defRPr>
            </a:lvl8pPr>
            <a:lvl9pPr marL="3884613" indent="-227013" defTabSz="923925" eaLnBrk="0" fontAlgn="base" hangingPunct="0">
              <a:spcBef>
                <a:spcPct val="0"/>
              </a:spcBef>
              <a:spcAft>
                <a:spcPct val="0"/>
              </a:spcAft>
              <a:defRPr sz="1000">
                <a:solidFill>
                  <a:schemeClr val="tx1"/>
                </a:solidFill>
                <a:latin typeface="Arial Narrow" panose="020B0606020202030204" pitchFamily="34" charset="0"/>
              </a:defRPr>
            </a:lvl9pPr>
          </a:lstStyle>
          <a:p>
            <a:fld id="{B961E775-6C85-447D-B37C-51BDBD6E837D}" type="slidenum">
              <a:rPr lang="lv-LV" altLang="en-US" sz="1200" smtClean="0">
                <a:latin typeface="Arial" panose="020B0604020202020204" pitchFamily="34" charset="0"/>
              </a:rPr>
              <a:pPr/>
              <a:t>37</a:t>
            </a:fld>
            <a:endParaRPr lang="lv-LV" altLang="en-US" sz="1200">
              <a:latin typeface="Arial" panose="020B0604020202020204" pitchFamily="34" charset="0"/>
            </a:endParaRPr>
          </a:p>
        </p:txBody>
      </p:sp>
    </p:spTree>
    <p:extLst>
      <p:ext uri="{BB962C8B-B14F-4D97-AF65-F5344CB8AC3E}">
        <p14:creationId xmlns:p14="http://schemas.microsoft.com/office/powerpoint/2010/main" val="339507703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FDDBE511-DC80-43EB-AC5A-E8BE2374CFED}"/>
              </a:ext>
            </a:extLst>
          </p:cNvPr>
          <p:cNvSpPr>
            <a:spLocks noGrp="1" noRot="1" noChangeAspect="1" noChangeArrowheads="1" noTextEdit="1"/>
          </p:cNvSpPr>
          <p:nvPr>
            <p:ph type="sldImg"/>
          </p:nvPr>
        </p:nvSpPr>
        <p:spPr>
          <a:ln/>
        </p:spPr>
      </p:sp>
      <p:sp>
        <p:nvSpPr>
          <p:cNvPr id="29699" name="Notes Placeholder 2">
            <a:extLst>
              <a:ext uri="{FF2B5EF4-FFF2-40B4-BE49-F238E27FC236}">
                <a16:creationId xmlns:a16="http://schemas.microsoft.com/office/drawing/2014/main" id="{495DBEAD-AA4C-4967-AF72-B392205A0DEE}"/>
              </a:ext>
            </a:extLst>
          </p:cNvPr>
          <p:cNvSpPr>
            <a:spLocks noGrp="1" noChangeArrowheads="1"/>
          </p:cNvSpPr>
          <p:nvPr>
            <p:ph type="body" idx="1"/>
          </p:nvPr>
        </p:nvSpPr>
        <p:spPr>
          <a:noFill/>
        </p:spPr>
        <p:txBody>
          <a:bodyPr/>
          <a:lstStyle/>
          <a:p>
            <a:endParaRPr lang="lv-LV" altLang="lv-LV">
              <a:latin typeface="Arial" panose="020B0604020202020204" pitchFamily="34" charset="0"/>
            </a:endParaRPr>
          </a:p>
        </p:txBody>
      </p:sp>
      <p:sp>
        <p:nvSpPr>
          <p:cNvPr id="29700" name="Slide Number Placeholder 3">
            <a:extLst>
              <a:ext uri="{FF2B5EF4-FFF2-40B4-BE49-F238E27FC236}">
                <a16:creationId xmlns:a16="http://schemas.microsoft.com/office/drawing/2014/main" id="{A7F36334-6127-4FC2-B605-672675E642C6}"/>
              </a:ext>
            </a:extLst>
          </p:cNvPr>
          <p:cNvSpPr>
            <a:spLocks noGrp="1"/>
          </p:cNvSpPr>
          <p:nvPr>
            <p:ph type="sldNum" sz="quarter" idx="5"/>
          </p:nvPr>
        </p:nvSpPr>
        <p:spPr>
          <a:noFill/>
        </p:spPr>
        <p:txBody>
          <a:bodyPr/>
          <a:lstStyle>
            <a:lvl1pPr defTabSz="923925">
              <a:defRPr sz="1000">
                <a:solidFill>
                  <a:schemeClr val="tx1"/>
                </a:solidFill>
                <a:latin typeface="Arial Narrow" panose="020B0606020202030204" pitchFamily="34" charset="0"/>
              </a:defRPr>
            </a:lvl1pPr>
            <a:lvl2pPr marL="741363" indent="-284163" defTabSz="923925">
              <a:defRPr sz="1000">
                <a:solidFill>
                  <a:schemeClr val="tx1"/>
                </a:solidFill>
                <a:latin typeface="Arial Narrow" panose="020B0606020202030204" pitchFamily="34" charset="0"/>
              </a:defRPr>
            </a:lvl2pPr>
            <a:lvl3pPr marL="1141413" indent="-227013" defTabSz="923925">
              <a:defRPr sz="1000">
                <a:solidFill>
                  <a:schemeClr val="tx1"/>
                </a:solidFill>
                <a:latin typeface="Arial Narrow" panose="020B0606020202030204" pitchFamily="34" charset="0"/>
              </a:defRPr>
            </a:lvl3pPr>
            <a:lvl4pPr marL="1598613" indent="-227013" defTabSz="923925">
              <a:defRPr sz="1000">
                <a:solidFill>
                  <a:schemeClr val="tx1"/>
                </a:solidFill>
                <a:latin typeface="Arial Narrow" panose="020B0606020202030204" pitchFamily="34" charset="0"/>
              </a:defRPr>
            </a:lvl4pPr>
            <a:lvl5pPr marL="2055813" indent="-227013" defTabSz="923925">
              <a:defRPr sz="1000">
                <a:solidFill>
                  <a:schemeClr val="tx1"/>
                </a:solidFill>
                <a:latin typeface="Arial Narrow" panose="020B0606020202030204" pitchFamily="34" charset="0"/>
              </a:defRPr>
            </a:lvl5pPr>
            <a:lvl6pPr marL="2513013" indent="-227013" defTabSz="923925" eaLnBrk="0" fontAlgn="base" hangingPunct="0">
              <a:spcBef>
                <a:spcPct val="0"/>
              </a:spcBef>
              <a:spcAft>
                <a:spcPct val="0"/>
              </a:spcAft>
              <a:defRPr sz="1000">
                <a:solidFill>
                  <a:schemeClr val="tx1"/>
                </a:solidFill>
                <a:latin typeface="Arial Narrow" panose="020B0606020202030204" pitchFamily="34" charset="0"/>
              </a:defRPr>
            </a:lvl6pPr>
            <a:lvl7pPr marL="2970213" indent="-227013" defTabSz="923925" eaLnBrk="0" fontAlgn="base" hangingPunct="0">
              <a:spcBef>
                <a:spcPct val="0"/>
              </a:spcBef>
              <a:spcAft>
                <a:spcPct val="0"/>
              </a:spcAft>
              <a:defRPr sz="1000">
                <a:solidFill>
                  <a:schemeClr val="tx1"/>
                </a:solidFill>
                <a:latin typeface="Arial Narrow" panose="020B0606020202030204" pitchFamily="34" charset="0"/>
              </a:defRPr>
            </a:lvl7pPr>
            <a:lvl8pPr marL="3427413" indent="-227013" defTabSz="923925" eaLnBrk="0" fontAlgn="base" hangingPunct="0">
              <a:spcBef>
                <a:spcPct val="0"/>
              </a:spcBef>
              <a:spcAft>
                <a:spcPct val="0"/>
              </a:spcAft>
              <a:defRPr sz="1000">
                <a:solidFill>
                  <a:schemeClr val="tx1"/>
                </a:solidFill>
                <a:latin typeface="Arial Narrow" panose="020B0606020202030204" pitchFamily="34" charset="0"/>
              </a:defRPr>
            </a:lvl8pPr>
            <a:lvl9pPr marL="3884613" indent="-227013" defTabSz="923925" eaLnBrk="0" fontAlgn="base" hangingPunct="0">
              <a:spcBef>
                <a:spcPct val="0"/>
              </a:spcBef>
              <a:spcAft>
                <a:spcPct val="0"/>
              </a:spcAft>
              <a:defRPr sz="1000">
                <a:solidFill>
                  <a:schemeClr val="tx1"/>
                </a:solidFill>
                <a:latin typeface="Arial Narrow" panose="020B0606020202030204" pitchFamily="34" charset="0"/>
              </a:defRPr>
            </a:lvl9pPr>
          </a:lstStyle>
          <a:p>
            <a:fld id="{B961E775-6C85-447D-B37C-51BDBD6E837D}" type="slidenum">
              <a:rPr lang="lv-LV" altLang="en-US" sz="1200" smtClean="0">
                <a:latin typeface="Arial" panose="020B0604020202020204" pitchFamily="34" charset="0"/>
              </a:rPr>
              <a:pPr/>
              <a:t>38</a:t>
            </a:fld>
            <a:endParaRPr lang="lv-LV" altLang="en-US" sz="1200">
              <a:latin typeface="Arial" panose="020B0604020202020204" pitchFamily="34" charset="0"/>
            </a:endParaRPr>
          </a:p>
        </p:txBody>
      </p:sp>
    </p:spTree>
    <p:extLst>
      <p:ext uri="{BB962C8B-B14F-4D97-AF65-F5344CB8AC3E}">
        <p14:creationId xmlns:p14="http://schemas.microsoft.com/office/powerpoint/2010/main" val="74604175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FDDBE511-DC80-43EB-AC5A-E8BE2374CFED}"/>
              </a:ext>
            </a:extLst>
          </p:cNvPr>
          <p:cNvSpPr>
            <a:spLocks noGrp="1" noRot="1" noChangeAspect="1" noChangeArrowheads="1" noTextEdit="1"/>
          </p:cNvSpPr>
          <p:nvPr>
            <p:ph type="sldImg"/>
          </p:nvPr>
        </p:nvSpPr>
        <p:spPr>
          <a:ln/>
        </p:spPr>
      </p:sp>
      <p:sp>
        <p:nvSpPr>
          <p:cNvPr id="29699" name="Notes Placeholder 2">
            <a:extLst>
              <a:ext uri="{FF2B5EF4-FFF2-40B4-BE49-F238E27FC236}">
                <a16:creationId xmlns:a16="http://schemas.microsoft.com/office/drawing/2014/main" id="{495DBEAD-AA4C-4967-AF72-B392205A0DEE}"/>
              </a:ext>
            </a:extLst>
          </p:cNvPr>
          <p:cNvSpPr>
            <a:spLocks noGrp="1" noChangeArrowheads="1"/>
          </p:cNvSpPr>
          <p:nvPr>
            <p:ph type="body" idx="1"/>
          </p:nvPr>
        </p:nvSpPr>
        <p:spPr>
          <a:noFill/>
        </p:spPr>
        <p:txBody>
          <a:bodyPr/>
          <a:lstStyle/>
          <a:p>
            <a:endParaRPr lang="lv-LV" altLang="lv-LV">
              <a:latin typeface="Arial" panose="020B0604020202020204" pitchFamily="34" charset="0"/>
            </a:endParaRPr>
          </a:p>
        </p:txBody>
      </p:sp>
      <p:sp>
        <p:nvSpPr>
          <p:cNvPr id="29700" name="Slide Number Placeholder 3">
            <a:extLst>
              <a:ext uri="{FF2B5EF4-FFF2-40B4-BE49-F238E27FC236}">
                <a16:creationId xmlns:a16="http://schemas.microsoft.com/office/drawing/2014/main" id="{A7F36334-6127-4FC2-B605-672675E642C6}"/>
              </a:ext>
            </a:extLst>
          </p:cNvPr>
          <p:cNvSpPr>
            <a:spLocks noGrp="1"/>
          </p:cNvSpPr>
          <p:nvPr>
            <p:ph type="sldNum" sz="quarter" idx="5"/>
          </p:nvPr>
        </p:nvSpPr>
        <p:spPr>
          <a:noFill/>
        </p:spPr>
        <p:txBody>
          <a:bodyPr/>
          <a:lstStyle>
            <a:lvl1pPr defTabSz="923925">
              <a:defRPr sz="1000">
                <a:solidFill>
                  <a:schemeClr val="tx1"/>
                </a:solidFill>
                <a:latin typeface="Arial Narrow" panose="020B0606020202030204" pitchFamily="34" charset="0"/>
              </a:defRPr>
            </a:lvl1pPr>
            <a:lvl2pPr marL="741363" indent="-284163" defTabSz="923925">
              <a:defRPr sz="1000">
                <a:solidFill>
                  <a:schemeClr val="tx1"/>
                </a:solidFill>
                <a:latin typeface="Arial Narrow" panose="020B0606020202030204" pitchFamily="34" charset="0"/>
              </a:defRPr>
            </a:lvl2pPr>
            <a:lvl3pPr marL="1141413" indent="-227013" defTabSz="923925">
              <a:defRPr sz="1000">
                <a:solidFill>
                  <a:schemeClr val="tx1"/>
                </a:solidFill>
                <a:latin typeface="Arial Narrow" panose="020B0606020202030204" pitchFamily="34" charset="0"/>
              </a:defRPr>
            </a:lvl3pPr>
            <a:lvl4pPr marL="1598613" indent="-227013" defTabSz="923925">
              <a:defRPr sz="1000">
                <a:solidFill>
                  <a:schemeClr val="tx1"/>
                </a:solidFill>
                <a:latin typeface="Arial Narrow" panose="020B0606020202030204" pitchFamily="34" charset="0"/>
              </a:defRPr>
            </a:lvl4pPr>
            <a:lvl5pPr marL="2055813" indent="-227013" defTabSz="923925">
              <a:defRPr sz="1000">
                <a:solidFill>
                  <a:schemeClr val="tx1"/>
                </a:solidFill>
                <a:latin typeface="Arial Narrow" panose="020B0606020202030204" pitchFamily="34" charset="0"/>
              </a:defRPr>
            </a:lvl5pPr>
            <a:lvl6pPr marL="2513013" indent="-227013" defTabSz="923925" eaLnBrk="0" fontAlgn="base" hangingPunct="0">
              <a:spcBef>
                <a:spcPct val="0"/>
              </a:spcBef>
              <a:spcAft>
                <a:spcPct val="0"/>
              </a:spcAft>
              <a:defRPr sz="1000">
                <a:solidFill>
                  <a:schemeClr val="tx1"/>
                </a:solidFill>
                <a:latin typeface="Arial Narrow" panose="020B0606020202030204" pitchFamily="34" charset="0"/>
              </a:defRPr>
            </a:lvl6pPr>
            <a:lvl7pPr marL="2970213" indent="-227013" defTabSz="923925" eaLnBrk="0" fontAlgn="base" hangingPunct="0">
              <a:spcBef>
                <a:spcPct val="0"/>
              </a:spcBef>
              <a:spcAft>
                <a:spcPct val="0"/>
              </a:spcAft>
              <a:defRPr sz="1000">
                <a:solidFill>
                  <a:schemeClr val="tx1"/>
                </a:solidFill>
                <a:latin typeface="Arial Narrow" panose="020B0606020202030204" pitchFamily="34" charset="0"/>
              </a:defRPr>
            </a:lvl7pPr>
            <a:lvl8pPr marL="3427413" indent="-227013" defTabSz="923925" eaLnBrk="0" fontAlgn="base" hangingPunct="0">
              <a:spcBef>
                <a:spcPct val="0"/>
              </a:spcBef>
              <a:spcAft>
                <a:spcPct val="0"/>
              </a:spcAft>
              <a:defRPr sz="1000">
                <a:solidFill>
                  <a:schemeClr val="tx1"/>
                </a:solidFill>
                <a:latin typeface="Arial Narrow" panose="020B0606020202030204" pitchFamily="34" charset="0"/>
              </a:defRPr>
            </a:lvl8pPr>
            <a:lvl9pPr marL="3884613" indent="-227013" defTabSz="923925" eaLnBrk="0" fontAlgn="base" hangingPunct="0">
              <a:spcBef>
                <a:spcPct val="0"/>
              </a:spcBef>
              <a:spcAft>
                <a:spcPct val="0"/>
              </a:spcAft>
              <a:defRPr sz="1000">
                <a:solidFill>
                  <a:schemeClr val="tx1"/>
                </a:solidFill>
                <a:latin typeface="Arial Narrow" panose="020B0606020202030204" pitchFamily="34" charset="0"/>
              </a:defRPr>
            </a:lvl9pPr>
          </a:lstStyle>
          <a:p>
            <a:fld id="{B961E775-6C85-447D-B37C-51BDBD6E837D}" type="slidenum">
              <a:rPr lang="lv-LV" altLang="en-US" sz="1200" smtClean="0">
                <a:latin typeface="Arial" panose="020B0604020202020204" pitchFamily="34" charset="0"/>
              </a:rPr>
              <a:pPr/>
              <a:t>39</a:t>
            </a:fld>
            <a:endParaRPr lang="lv-LV" altLang="en-US" sz="1200">
              <a:latin typeface="Arial" panose="020B0604020202020204" pitchFamily="34" charset="0"/>
            </a:endParaRPr>
          </a:p>
        </p:txBody>
      </p:sp>
    </p:spTree>
    <p:extLst>
      <p:ext uri="{BB962C8B-B14F-4D97-AF65-F5344CB8AC3E}">
        <p14:creationId xmlns:p14="http://schemas.microsoft.com/office/powerpoint/2010/main" val="250431014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FDDBE511-DC80-43EB-AC5A-E8BE2374CFED}"/>
              </a:ext>
            </a:extLst>
          </p:cNvPr>
          <p:cNvSpPr>
            <a:spLocks noGrp="1" noRot="1" noChangeAspect="1" noChangeArrowheads="1" noTextEdit="1"/>
          </p:cNvSpPr>
          <p:nvPr>
            <p:ph type="sldImg"/>
          </p:nvPr>
        </p:nvSpPr>
        <p:spPr>
          <a:ln/>
        </p:spPr>
      </p:sp>
      <p:sp>
        <p:nvSpPr>
          <p:cNvPr id="29699" name="Notes Placeholder 2">
            <a:extLst>
              <a:ext uri="{FF2B5EF4-FFF2-40B4-BE49-F238E27FC236}">
                <a16:creationId xmlns:a16="http://schemas.microsoft.com/office/drawing/2014/main" id="{495DBEAD-AA4C-4967-AF72-B392205A0DEE}"/>
              </a:ext>
            </a:extLst>
          </p:cNvPr>
          <p:cNvSpPr>
            <a:spLocks noGrp="1" noChangeArrowheads="1"/>
          </p:cNvSpPr>
          <p:nvPr>
            <p:ph type="body" idx="1"/>
          </p:nvPr>
        </p:nvSpPr>
        <p:spPr>
          <a:noFill/>
        </p:spPr>
        <p:txBody>
          <a:bodyPr/>
          <a:lstStyle/>
          <a:p>
            <a:endParaRPr lang="lv-LV" altLang="lv-LV">
              <a:latin typeface="Arial" panose="020B0604020202020204" pitchFamily="34" charset="0"/>
            </a:endParaRPr>
          </a:p>
        </p:txBody>
      </p:sp>
      <p:sp>
        <p:nvSpPr>
          <p:cNvPr id="29700" name="Slide Number Placeholder 3">
            <a:extLst>
              <a:ext uri="{FF2B5EF4-FFF2-40B4-BE49-F238E27FC236}">
                <a16:creationId xmlns:a16="http://schemas.microsoft.com/office/drawing/2014/main" id="{A7F36334-6127-4FC2-B605-672675E642C6}"/>
              </a:ext>
            </a:extLst>
          </p:cNvPr>
          <p:cNvSpPr>
            <a:spLocks noGrp="1"/>
          </p:cNvSpPr>
          <p:nvPr>
            <p:ph type="sldNum" sz="quarter" idx="5"/>
          </p:nvPr>
        </p:nvSpPr>
        <p:spPr>
          <a:noFill/>
        </p:spPr>
        <p:txBody>
          <a:bodyPr/>
          <a:lstStyle>
            <a:lvl1pPr defTabSz="923925">
              <a:defRPr sz="1000">
                <a:solidFill>
                  <a:schemeClr val="tx1"/>
                </a:solidFill>
                <a:latin typeface="Arial Narrow" panose="020B0606020202030204" pitchFamily="34" charset="0"/>
              </a:defRPr>
            </a:lvl1pPr>
            <a:lvl2pPr marL="741363" indent="-284163" defTabSz="923925">
              <a:defRPr sz="1000">
                <a:solidFill>
                  <a:schemeClr val="tx1"/>
                </a:solidFill>
                <a:latin typeface="Arial Narrow" panose="020B0606020202030204" pitchFamily="34" charset="0"/>
              </a:defRPr>
            </a:lvl2pPr>
            <a:lvl3pPr marL="1141413" indent="-227013" defTabSz="923925">
              <a:defRPr sz="1000">
                <a:solidFill>
                  <a:schemeClr val="tx1"/>
                </a:solidFill>
                <a:latin typeface="Arial Narrow" panose="020B0606020202030204" pitchFamily="34" charset="0"/>
              </a:defRPr>
            </a:lvl3pPr>
            <a:lvl4pPr marL="1598613" indent="-227013" defTabSz="923925">
              <a:defRPr sz="1000">
                <a:solidFill>
                  <a:schemeClr val="tx1"/>
                </a:solidFill>
                <a:latin typeface="Arial Narrow" panose="020B0606020202030204" pitchFamily="34" charset="0"/>
              </a:defRPr>
            </a:lvl4pPr>
            <a:lvl5pPr marL="2055813" indent="-227013" defTabSz="923925">
              <a:defRPr sz="1000">
                <a:solidFill>
                  <a:schemeClr val="tx1"/>
                </a:solidFill>
                <a:latin typeface="Arial Narrow" panose="020B0606020202030204" pitchFamily="34" charset="0"/>
              </a:defRPr>
            </a:lvl5pPr>
            <a:lvl6pPr marL="2513013" indent="-227013" defTabSz="923925" eaLnBrk="0" fontAlgn="base" hangingPunct="0">
              <a:spcBef>
                <a:spcPct val="0"/>
              </a:spcBef>
              <a:spcAft>
                <a:spcPct val="0"/>
              </a:spcAft>
              <a:defRPr sz="1000">
                <a:solidFill>
                  <a:schemeClr val="tx1"/>
                </a:solidFill>
                <a:latin typeface="Arial Narrow" panose="020B0606020202030204" pitchFamily="34" charset="0"/>
              </a:defRPr>
            </a:lvl6pPr>
            <a:lvl7pPr marL="2970213" indent="-227013" defTabSz="923925" eaLnBrk="0" fontAlgn="base" hangingPunct="0">
              <a:spcBef>
                <a:spcPct val="0"/>
              </a:spcBef>
              <a:spcAft>
                <a:spcPct val="0"/>
              </a:spcAft>
              <a:defRPr sz="1000">
                <a:solidFill>
                  <a:schemeClr val="tx1"/>
                </a:solidFill>
                <a:latin typeface="Arial Narrow" panose="020B0606020202030204" pitchFamily="34" charset="0"/>
              </a:defRPr>
            </a:lvl7pPr>
            <a:lvl8pPr marL="3427413" indent="-227013" defTabSz="923925" eaLnBrk="0" fontAlgn="base" hangingPunct="0">
              <a:spcBef>
                <a:spcPct val="0"/>
              </a:spcBef>
              <a:spcAft>
                <a:spcPct val="0"/>
              </a:spcAft>
              <a:defRPr sz="1000">
                <a:solidFill>
                  <a:schemeClr val="tx1"/>
                </a:solidFill>
                <a:latin typeface="Arial Narrow" panose="020B0606020202030204" pitchFamily="34" charset="0"/>
              </a:defRPr>
            </a:lvl8pPr>
            <a:lvl9pPr marL="3884613" indent="-227013" defTabSz="923925" eaLnBrk="0" fontAlgn="base" hangingPunct="0">
              <a:spcBef>
                <a:spcPct val="0"/>
              </a:spcBef>
              <a:spcAft>
                <a:spcPct val="0"/>
              </a:spcAft>
              <a:defRPr sz="1000">
                <a:solidFill>
                  <a:schemeClr val="tx1"/>
                </a:solidFill>
                <a:latin typeface="Arial Narrow" panose="020B0606020202030204" pitchFamily="34" charset="0"/>
              </a:defRPr>
            </a:lvl9pPr>
          </a:lstStyle>
          <a:p>
            <a:fld id="{B961E775-6C85-447D-B37C-51BDBD6E837D}" type="slidenum">
              <a:rPr lang="lv-LV" altLang="en-US" sz="1200" smtClean="0">
                <a:latin typeface="Arial" panose="020B0604020202020204" pitchFamily="34" charset="0"/>
              </a:rPr>
              <a:pPr/>
              <a:t>40</a:t>
            </a:fld>
            <a:endParaRPr lang="lv-LV" altLang="en-US" sz="1200">
              <a:latin typeface="Arial" panose="020B0604020202020204" pitchFamily="34" charset="0"/>
            </a:endParaRPr>
          </a:p>
        </p:txBody>
      </p:sp>
    </p:spTree>
    <p:extLst>
      <p:ext uri="{BB962C8B-B14F-4D97-AF65-F5344CB8AC3E}">
        <p14:creationId xmlns:p14="http://schemas.microsoft.com/office/powerpoint/2010/main" val="124497881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FDDBE511-DC80-43EB-AC5A-E8BE2374CFED}"/>
              </a:ext>
            </a:extLst>
          </p:cNvPr>
          <p:cNvSpPr>
            <a:spLocks noGrp="1" noRot="1" noChangeAspect="1" noChangeArrowheads="1" noTextEdit="1"/>
          </p:cNvSpPr>
          <p:nvPr>
            <p:ph type="sldImg"/>
          </p:nvPr>
        </p:nvSpPr>
        <p:spPr>
          <a:ln/>
        </p:spPr>
      </p:sp>
      <p:sp>
        <p:nvSpPr>
          <p:cNvPr id="29699" name="Notes Placeholder 2">
            <a:extLst>
              <a:ext uri="{FF2B5EF4-FFF2-40B4-BE49-F238E27FC236}">
                <a16:creationId xmlns:a16="http://schemas.microsoft.com/office/drawing/2014/main" id="{495DBEAD-AA4C-4967-AF72-B392205A0DEE}"/>
              </a:ext>
            </a:extLst>
          </p:cNvPr>
          <p:cNvSpPr>
            <a:spLocks noGrp="1" noChangeArrowheads="1"/>
          </p:cNvSpPr>
          <p:nvPr>
            <p:ph type="body" idx="1"/>
          </p:nvPr>
        </p:nvSpPr>
        <p:spPr>
          <a:noFill/>
        </p:spPr>
        <p:txBody>
          <a:bodyPr/>
          <a:lstStyle/>
          <a:p>
            <a:endParaRPr lang="lv-LV" altLang="lv-LV">
              <a:latin typeface="Arial" panose="020B0604020202020204" pitchFamily="34" charset="0"/>
            </a:endParaRPr>
          </a:p>
        </p:txBody>
      </p:sp>
      <p:sp>
        <p:nvSpPr>
          <p:cNvPr id="29700" name="Slide Number Placeholder 3">
            <a:extLst>
              <a:ext uri="{FF2B5EF4-FFF2-40B4-BE49-F238E27FC236}">
                <a16:creationId xmlns:a16="http://schemas.microsoft.com/office/drawing/2014/main" id="{A7F36334-6127-4FC2-B605-672675E642C6}"/>
              </a:ext>
            </a:extLst>
          </p:cNvPr>
          <p:cNvSpPr>
            <a:spLocks noGrp="1"/>
          </p:cNvSpPr>
          <p:nvPr>
            <p:ph type="sldNum" sz="quarter" idx="5"/>
          </p:nvPr>
        </p:nvSpPr>
        <p:spPr>
          <a:noFill/>
        </p:spPr>
        <p:txBody>
          <a:bodyPr/>
          <a:lstStyle>
            <a:lvl1pPr defTabSz="923925">
              <a:defRPr sz="1000">
                <a:solidFill>
                  <a:schemeClr val="tx1"/>
                </a:solidFill>
                <a:latin typeface="Arial Narrow" panose="020B0606020202030204" pitchFamily="34" charset="0"/>
              </a:defRPr>
            </a:lvl1pPr>
            <a:lvl2pPr marL="741363" indent="-284163" defTabSz="923925">
              <a:defRPr sz="1000">
                <a:solidFill>
                  <a:schemeClr val="tx1"/>
                </a:solidFill>
                <a:latin typeface="Arial Narrow" panose="020B0606020202030204" pitchFamily="34" charset="0"/>
              </a:defRPr>
            </a:lvl2pPr>
            <a:lvl3pPr marL="1141413" indent="-227013" defTabSz="923925">
              <a:defRPr sz="1000">
                <a:solidFill>
                  <a:schemeClr val="tx1"/>
                </a:solidFill>
                <a:latin typeface="Arial Narrow" panose="020B0606020202030204" pitchFamily="34" charset="0"/>
              </a:defRPr>
            </a:lvl3pPr>
            <a:lvl4pPr marL="1598613" indent="-227013" defTabSz="923925">
              <a:defRPr sz="1000">
                <a:solidFill>
                  <a:schemeClr val="tx1"/>
                </a:solidFill>
                <a:latin typeface="Arial Narrow" panose="020B0606020202030204" pitchFamily="34" charset="0"/>
              </a:defRPr>
            </a:lvl4pPr>
            <a:lvl5pPr marL="2055813" indent="-227013" defTabSz="923925">
              <a:defRPr sz="1000">
                <a:solidFill>
                  <a:schemeClr val="tx1"/>
                </a:solidFill>
                <a:latin typeface="Arial Narrow" panose="020B0606020202030204" pitchFamily="34" charset="0"/>
              </a:defRPr>
            </a:lvl5pPr>
            <a:lvl6pPr marL="2513013" indent="-227013" defTabSz="923925" eaLnBrk="0" fontAlgn="base" hangingPunct="0">
              <a:spcBef>
                <a:spcPct val="0"/>
              </a:spcBef>
              <a:spcAft>
                <a:spcPct val="0"/>
              </a:spcAft>
              <a:defRPr sz="1000">
                <a:solidFill>
                  <a:schemeClr val="tx1"/>
                </a:solidFill>
                <a:latin typeface="Arial Narrow" panose="020B0606020202030204" pitchFamily="34" charset="0"/>
              </a:defRPr>
            </a:lvl6pPr>
            <a:lvl7pPr marL="2970213" indent="-227013" defTabSz="923925" eaLnBrk="0" fontAlgn="base" hangingPunct="0">
              <a:spcBef>
                <a:spcPct val="0"/>
              </a:spcBef>
              <a:spcAft>
                <a:spcPct val="0"/>
              </a:spcAft>
              <a:defRPr sz="1000">
                <a:solidFill>
                  <a:schemeClr val="tx1"/>
                </a:solidFill>
                <a:latin typeface="Arial Narrow" panose="020B0606020202030204" pitchFamily="34" charset="0"/>
              </a:defRPr>
            </a:lvl7pPr>
            <a:lvl8pPr marL="3427413" indent="-227013" defTabSz="923925" eaLnBrk="0" fontAlgn="base" hangingPunct="0">
              <a:spcBef>
                <a:spcPct val="0"/>
              </a:spcBef>
              <a:spcAft>
                <a:spcPct val="0"/>
              </a:spcAft>
              <a:defRPr sz="1000">
                <a:solidFill>
                  <a:schemeClr val="tx1"/>
                </a:solidFill>
                <a:latin typeface="Arial Narrow" panose="020B0606020202030204" pitchFamily="34" charset="0"/>
              </a:defRPr>
            </a:lvl8pPr>
            <a:lvl9pPr marL="3884613" indent="-227013" defTabSz="923925" eaLnBrk="0" fontAlgn="base" hangingPunct="0">
              <a:spcBef>
                <a:spcPct val="0"/>
              </a:spcBef>
              <a:spcAft>
                <a:spcPct val="0"/>
              </a:spcAft>
              <a:defRPr sz="1000">
                <a:solidFill>
                  <a:schemeClr val="tx1"/>
                </a:solidFill>
                <a:latin typeface="Arial Narrow" panose="020B0606020202030204" pitchFamily="34" charset="0"/>
              </a:defRPr>
            </a:lvl9pPr>
          </a:lstStyle>
          <a:p>
            <a:fld id="{B961E775-6C85-447D-B37C-51BDBD6E837D}" type="slidenum">
              <a:rPr lang="lv-LV" altLang="en-US" sz="1200" smtClean="0">
                <a:latin typeface="Arial" panose="020B0604020202020204" pitchFamily="34" charset="0"/>
              </a:rPr>
              <a:pPr/>
              <a:t>41</a:t>
            </a:fld>
            <a:endParaRPr lang="lv-LV" altLang="en-US" sz="1200">
              <a:latin typeface="Arial" panose="020B0604020202020204" pitchFamily="34" charset="0"/>
            </a:endParaRPr>
          </a:p>
        </p:txBody>
      </p:sp>
    </p:spTree>
    <p:extLst>
      <p:ext uri="{BB962C8B-B14F-4D97-AF65-F5344CB8AC3E}">
        <p14:creationId xmlns:p14="http://schemas.microsoft.com/office/powerpoint/2010/main" val="143809392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a:extLst>
              <a:ext uri="{FF2B5EF4-FFF2-40B4-BE49-F238E27FC236}">
                <a16:creationId xmlns:a16="http://schemas.microsoft.com/office/drawing/2014/main" id="{97908645-8BC1-44F5-80EC-1905CC1715E8}"/>
              </a:ext>
            </a:extLst>
          </p:cNvPr>
          <p:cNvSpPr>
            <a:spLocks noGrp="1" noChangeArrowheads="1"/>
          </p:cNvSpPr>
          <p:nvPr>
            <p:ph type="sldNum" sz="quarter" idx="5"/>
          </p:nvPr>
        </p:nvSpPr>
        <p:spPr>
          <a:noFill/>
        </p:spPr>
        <p:txBody>
          <a:bodyPr/>
          <a:lstStyle>
            <a:lvl1pPr defTabSz="923925">
              <a:spcBef>
                <a:spcPct val="30000"/>
              </a:spcBef>
              <a:defRPr sz="1200">
                <a:solidFill>
                  <a:schemeClr val="tx1"/>
                </a:solidFill>
                <a:latin typeface="Arial" panose="020B0604020202020204" pitchFamily="34" charset="0"/>
              </a:defRPr>
            </a:lvl1pPr>
            <a:lvl2pPr marL="741363" indent="-284163" defTabSz="923925">
              <a:spcBef>
                <a:spcPct val="30000"/>
              </a:spcBef>
              <a:defRPr sz="1200">
                <a:solidFill>
                  <a:schemeClr val="tx1"/>
                </a:solidFill>
                <a:latin typeface="Arial" panose="020B0604020202020204" pitchFamily="34" charset="0"/>
              </a:defRPr>
            </a:lvl2pPr>
            <a:lvl3pPr marL="1141413" indent="-227013" defTabSz="923925">
              <a:spcBef>
                <a:spcPct val="30000"/>
              </a:spcBef>
              <a:defRPr sz="1200">
                <a:solidFill>
                  <a:schemeClr val="tx1"/>
                </a:solidFill>
                <a:latin typeface="Arial" panose="020B0604020202020204" pitchFamily="34" charset="0"/>
              </a:defRPr>
            </a:lvl3pPr>
            <a:lvl4pPr marL="1598613" indent="-227013" defTabSz="923925">
              <a:spcBef>
                <a:spcPct val="30000"/>
              </a:spcBef>
              <a:defRPr sz="1200">
                <a:solidFill>
                  <a:schemeClr val="tx1"/>
                </a:solidFill>
                <a:latin typeface="Arial" panose="020B0604020202020204" pitchFamily="34" charset="0"/>
              </a:defRPr>
            </a:lvl4pPr>
            <a:lvl5pPr marL="2055813" indent="-227013" defTabSz="923925">
              <a:spcBef>
                <a:spcPct val="30000"/>
              </a:spcBef>
              <a:defRPr sz="1200">
                <a:solidFill>
                  <a:schemeClr val="tx1"/>
                </a:solidFill>
                <a:latin typeface="Arial" panose="020B0604020202020204" pitchFamily="34" charset="0"/>
              </a:defRPr>
            </a:lvl5pPr>
            <a:lvl6pPr marL="2513013" indent="-227013" defTabSz="923925" eaLnBrk="0" fontAlgn="base" hangingPunct="0">
              <a:spcBef>
                <a:spcPct val="30000"/>
              </a:spcBef>
              <a:spcAft>
                <a:spcPct val="0"/>
              </a:spcAft>
              <a:defRPr sz="1200">
                <a:solidFill>
                  <a:schemeClr val="tx1"/>
                </a:solidFill>
                <a:latin typeface="Arial" panose="020B0604020202020204" pitchFamily="34" charset="0"/>
              </a:defRPr>
            </a:lvl6pPr>
            <a:lvl7pPr marL="2970213" indent="-227013" defTabSz="923925" eaLnBrk="0" fontAlgn="base" hangingPunct="0">
              <a:spcBef>
                <a:spcPct val="30000"/>
              </a:spcBef>
              <a:spcAft>
                <a:spcPct val="0"/>
              </a:spcAft>
              <a:defRPr sz="1200">
                <a:solidFill>
                  <a:schemeClr val="tx1"/>
                </a:solidFill>
                <a:latin typeface="Arial" panose="020B0604020202020204" pitchFamily="34" charset="0"/>
              </a:defRPr>
            </a:lvl7pPr>
            <a:lvl8pPr marL="3427413" indent="-227013" defTabSz="923925" eaLnBrk="0" fontAlgn="base" hangingPunct="0">
              <a:spcBef>
                <a:spcPct val="30000"/>
              </a:spcBef>
              <a:spcAft>
                <a:spcPct val="0"/>
              </a:spcAft>
              <a:defRPr sz="1200">
                <a:solidFill>
                  <a:schemeClr val="tx1"/>
                </a:solidFill>
                <a:latin typeface="Arial" panose="020B0604020202020204" pitchFamily="34" charset="0"/>
              </a:defRPr>
            </a:lvl8pPr>
            <a:lvl9pPr marL="3884613" indent="-227013" defTabSz="923925"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4DA3DC28-008A-40F9-9A33-C66D976BDC6E}" type="slidenum">
              <a:rPr lang="lv-LV" altLang="en-US" smtClean="0"/>
              <a:pPr>
                <a:spcBef>
                  <a:spcPct val="0"/>
                </a:spcBef>
              </a:pPr>
              <a:t>42</a:t>
            </a:fld>
            <a:endParaRPr lang="lv-LV" altLang="en-US"/>
          </a:p>
        </p:txBody>
      </p:sp>
      <p:sp>
        <p:nvSpPr>
          <p:cNvPr id="23555" name="Rectangle 2">
            <a:extLst>
              <a:ext uri="{FF2B5EF4-FFF2-40B4-BE49-F238E27FC236}">
                <a16:creationId xmlns:a16="http://schemas.microsoft.com/office/drawing/2014/main" id="{8FB171D5-67AE-4DDF-A0FB-78BF7531D340}"/>
              </a:ext>
            </a:extLst>
          </p:cNvPr>
          <p:cNvSpPr>
            <a:spLocks noGrp="1" noRot="1" noChangeAspect="1" noChangeArrowheads="1" noTextEdit="1"/>
          </p:cNvSpPr>
          <p:nvPr>
            <p:ph type="sldImg"/>
          </p:nvPr>
        </p:nvSpPr>
        <p:spPr>
          <a:xfrm>
            <a:off x="922338" y="742950"/>
            <a:ext cx="4964112" cy="3722688"/>
          </a:xfrm>
          <a:ln/>
        </p:spPr>
      </p:sp>
      <p:sp>
        <p:nvSpPr>
          <p:cNvPr id="23556" name="Rectangle 3">
            <a:extLst>
              <a:ext uri="{FF2B5EF4-FFF2-40B4-BE49-F238E27FC236}">
                <a16:creationId xmlns:a16="http://schemas.microsoft.com/office/drawing/2014/main" id="{07BD4657-5AED-434A-9DCE-6187C29ECE86}"/>
              </a:ext>
            </a:extLst>
          </p:cNvPr>
          <p:cNvSpPr>
            <a:spLocks noGrp="1" noChangeArrowheads="1"/>
          </p:cNvSpPr>
          <p:nvPr>
            <p:ph type="body" idx="1"/>
          </p:nvPr>
        </p:nvSpPr>
        <p:spPr>
          <a:xfrm>
            <a:off x="679450" y="4718050"/>
            <a:ext cx="5438775" cy="4465638"/>
          </a:xfrm>
          <a:noFill/>
        </p:spPr>
        <p:txBody>
          <a:bodyPr/>
          <a:lstStyle/>
          <a:p>
            <a:pPr eaLnBrk="1" hangingPunct="1"/>
            <a:endParaRPr lang="lv-LV" altLang="en-US">
              <a:latin typeface="Arial" panose="020B0604020202020204" pitchFamily="34" charset="0"/>
            </a:endParaRPr>
          </a:p>
        </p:txBody>
      </p:sp>
    </p:spTree>
    <p:extLst>
      <p:ext uri="{BB962C8B-B14F-4D97-AF65-F5344CB8AC3E}">
        <p14:creationId xmlns:p14="http://schemas.microsoft.com/office/powerpoint/2010/main" val="302685000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7">
            <a:extLst>
              <a:ext uri="{FF2B5EF4-FFF2-40B4-BE49-F238E27FC236}">
                <a16:creationId xmlns:a16="http://schemas.microsoft.com/office/drawing/2014/main" id="{8F0E4E79-B7D1-4F36-8574-BC3E786238CA}"/>
              </a:ext>
            </a:extLst>
          </p:cNvPr>
          <p:cNvSpPr>
            <a:spLocks noGrp="1" noChangeArrowheads="1"/>
          </p:cNvSpPr>
          <p:nvPr>
            <p:ph type="sldNum" sz="quarter" idx="5"/>
          </p:nvPr>
        </p:nvSpPr>
        <p:spPr>
          <a:noFill/>
        </p:spPr>
        <p:txBody>
          <a:bodyPr/>
          <a:lstStyle>
            <a:lvl1pPr defTabSz="923925">
              <a:spcBef>
                <a:spcPct val="30000"/>
              </a:spcBef>
              <a:defRPr sz="1200">
                <a:solidFill>
                  <a:schemeClr val="tx1"/>
                </a:solidFill>
                <a:latin typeface="Arial" panose="020B0604020202020204" pitchFamily="34" charset="0"/>
              </a:defRPr>
            </a:lvl1pPr>
            <a:lvl2pPr marL="741363" indent="-284163" defTabSz="923925">
              <a:spcBef>
                <a:spcPct val="30000"/>
              </a:spcBef>
              <a:defRPr sz="1200">
                <a:solidFill>
                  <a:schemeClr val="tx1"/>
                </a:solidFill>
                <a:latin typeface="Arial" panose="020B0604020202020204" pitchFamily="34" charset="0"/>
              </a:defRPr>
            </a:lvl2pPr>
            <a:lvl3pPr marL="1141413" indent="-227013" defTabSz="923925">
              <a:spcBef>
                <a:spcPct val="30000"/>
              </a:spcBef>
              <a:defRPr sz="1200">
                <a:solidFill>
                  <a:schemeClr val="tx1"/>
                </a:solidFill>
                <a:latin typeface="Arial" panose="020B0604020202020204" pitchFamily="34" charset="0"/>
              </a:defRPr>
            </a:lvl3pPr>
            <a:lvl4pPr marL="1598613" indent="-227013" defTabSz="923925">
              <a:spcBef>
                <a:spcPct val="30000"/>
              </a:spcBef>
              <a:defRPr sz="1200">
                <a:solidFill>
                  <a:schemeClr val="tx1"/>
                </a:solidFill>
                <a:latin typeface="Arial" panose="020B0604020202020204" pitchFamily="34" charset="0"/>
              </a:defRPr>
            </a:lvl4pPr>
            <a:lvl5pPr marL="2055813" indent="-227013" defTabSz="923925">
              <a:spcBef>
                <a:spcPct val="30000"/>
              </a:spcBef>
              <a:defRPr sz="1200">
                <a:solidFill>
                  <a:schemeClr val="tx1"/>
                </a:solidFill>
                <a:latin typeface="Arial" panose="020B0604020202020204" pitchFamily="34" charset="0"/>
              </a:defRPr>
            </a:lvl5pPr>
            <a:lvl6pPr marL="2513013" indent="-227013" defTabSz="923925" eaLnBrk="0" fontAlgn="base" hangingPunct="0">
              <a:spcBef>
                <a:spcPct val="30000"/>
              </a:spcBef>
              <a:spcAft>
                <a:spcPct val="0"/>
              </a:spcAft>
              <a:defRPr sz="1200">
                <a:solidFill>
                  <a:schemeClr val="tx1"/>
                </a:solidFill>
                <a:latin typeface="Arial" panose="020B0604020202020204" pitchFamily="34" charset="0"/>
              </a:defRPr>
            </a:lvl6pPr>
            <a:lvl7pPr marL="2970213" indent="-227013" defTabSz="923925" eaLnBrk="0" fontAlgn="base" hangingPunct="0">
              <a:spcBef>
                <a:spcPct val="30000"/>
              </a:spcBef>
              <a:spcAft>
                <a:spcPct val="0"/>
              </a:spcAft>
              <a:defRPr sz="1200">
                <a:solidFill>
                  <a:schemeClr val="tx1"/>
                </a:solidFill>
                <a:latin typeface="Arial" panose="020B0604020202020204" pitchFamily="34" charset="0"/>
              </a:defRPr>
            </a:lvl7pPr>
            <a:lvl8pPr marL="3427413" indent="-227013" defTabSz="923925" eaLnBrk="0" fontAlgn="base" hangingPunct="0">
              <a:spcBef>
                <a:spcPct val="30000"/>
              </a:spcBef>
              <a:spcAft>
                <a:spcPct val="0"/>
              </a:spcAft>
              <a:defRPr sz="1200">
                <a:solidFill>
                  <a:schemeClr val="tx1"/>
                </a:solidFill>
                <a:latin typeface="Arial" panose="020B0604020202020204" pitchFamily="34" charset="0"/>
              </a:defRPr>
            </a:lvl8pPr>
            <a:lvl9pPr marL="3884613" indent="-227013" defTabSz="923925"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6855E61C-7F50-4F63-8B55-DA3D586BBA7F}" type="slidenum">
              <a:rPr lang="lv-LV" altLang="en-US" smtClean="0"/>
              <a:pPr>
                <a:spcBef>
                  <a:spcPct val="0"/>
                </a:spcBef>
              </a:pPr>
              <a:t>57</a:t>
            </a:fld>
            <a:endParaRPr lang="lv-LV" altLang="en-US"/>
          </a:p>
        </p:txBody>
      </p:sp>
      <p:sp>
        <p:nvSpPr>
          <p:cNvPr id="103427" name="Rectangle 2">
            <a:extLst>
              <a:ext uri="{FF2B5EF4-FFF2-40B4-BE49-F238E27FC236}">
                <a16:creationId xmlns:a16="http://schemas.microsoft.com/office/drawing/2014/main" id="{0753B3CF-3549-4F31-BF15-993042445618}"/>
              </a:ext>
            </a:extLst>
          </p:cNvPr>
          <p:cNvSpPr>
            <a:spLocks noGrp="1" noRot="1" noChangeAspect="1" noChangeArrowheads="1" noTextEdit="1"/>
          </p:cNvSpPr>
          <p:nvPr>
            <p:ph type="sldImg"/>
          </p:nvPr>
        </p:nvSpPr>
        <p:spPr>
          <a:xfrm>
            <a:off x="922338" y="742950"/>
            <a:ext cx="4964112" cy="3722688"/>
          </a:xfrm>
          <a:ln/>
        </p:spPr>
      </p:sp>
      <p:sp>
        <p:nvSpPr>
          <p:cNvPr id="103428" name="Rectangle 3">
            <a:extLst>
              <a:ext uri="{FF2B5EF4-FFF2-40B4-BE49-F238E27FC236}">
                <a16:creationId xmlns:a16="http://schemas.microsoft.com/office/drawing/2014/main" id="{04FEDFAB-02CE-44A6-A91E-F5B6E4AE9DE8}"/>
              </a:ext>
            </a:extLst>
          </p:cNvPr>
          <p:cNvSpPr>
            <a:spLocks noGrp="1" noChangeArrowheads="1"/>
          </p:cNvSpPr>
          <p:nvPr>
            <p:ph type="body" idx="1"/>
          </p:nvPr>
        </p:nvSpPr>
        <p:spPr>
          <a:xfrm>
            <a:off x="679450" y="4718050"/>
            <a:ext cx="5438775" cy="4465638"/>
          </a:xfrm>
          <a:noFill/>
        </p:spPr>
        <p:txBody>
          <a:bodyPr/>
          <a:lstStyle/>
          <a:p>
            <a:pPr eaLnBrk="1" hangingPunct="1"/>
            <a:endParaRPr lang="lv-LV" altLang="en-US">
              <a:latin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a:extLst>
              <a:ext uri="{FF2B5EF4-FFF2-40B4-BE49-F238E27FC236}">
                <a16:creationId xmlns:a16="http://schemas.microsoft.com/office/drawing/2014/main" id="{49F89288-A932-4367-995D-051FEED5D62D}"/>
              </a:ext>
            </a:extLst>
          </p:cNvPr>
          <p:cNvSpPr>
            <a:spLocks noGrp="1" noRot="1" noChangeAspect="1" noChangeArrowheads="1" noTextEdit="1"/>
          </p:cNvSpPr>
          <p:nvPr>
            <p:ph type="sldImg"/>
          </p:nvPr>
        </p:nvSpPr>
        <p:spPr>
          <a:ln/>
        </p:spPr>
      </p:sp>
      <p:sp>
        <p:nvSpPr>
          <p:cNvPr id="17411" name="Notes Placeholder 2">
            <a:extLst>
              <a:ext uri="{FF2B5EF4-FFF2-40B4-BE49-F238E27FC236}">
                <a16:creationId xmlns:a16="http://schemas.microsoft.com/office/drawing/2014/main" id="{D3A60846-AC2F-4DDA-907F-B4A4A86596CD}"/>
              </a:ext>
            </a:extLst>
          </p:cNvPr>
          <p:cNvSpPr>
            <a:spLocks noGrp="1" noChangeArrowheads="1"/>
          </p:cNvSpPr>
          <p:nvPr>
            <p:ph type="body" idx="1"/>
          </p:nvPr>
        </p:nvSpPr>
        <p:spPr>
          <a:noFill/>
        </p:spPr>
        <p:txBody>
          <a:bodyPr/>
          <a:lstStyle/>
          <a:p>
            <a:endParaRPr lang="lv-LV" altLang="lv-LV">
              <a:latin typeface="Arial" panose="020B0604020202020204" pitchFamily="34" charset="0"/>
            </a:endParaRPr>
          </a:p>
        </p:txBody>
      </p:sp>
      <p:sp>
        <p:nvSpPr>
          <p:cNvPr id="17412" name="Slide Number Placeholder 3">
            <a:extLst>
              <a:ext uri="{FF2B5EF4-FFF2-40B4-BE49-F238E27FC236}">
                <a16:creationId xmlns:a16="http://schemas.microsoft.com/office/drawing/2014/main" id="{F6EE4540-6326-471B-BDBB-27417ED07510}"/>
              </a:ext>
            </a:extLst>
          </p:cNvPr>
          <p:cNvSpPr>
            <a:spLocks noGrp="1"/>
          </p:cNvSpPr>
          <p:nvPr>
            <p:ph type="sldNum" sz="quarter" idx="5"/>
          </p:nvPr>
        </p:nvSpPr>
        <p:spPr>
          <a:noFill/>
        </p:spPr>
        <p:txBody>
          <a:bodyPr/>
          <a:lstStyle>
            <a:lvl1pPr defTabSz="923925">
              <a:defRPr sz="1000">
                <a:solidFill>
                  <a:schemeClr val="tx1"/>
                </a:solidFill>
                <a:latin typeface="Arial Narrow" panose="020B0606020202030204" pitchFamily="34" charset="0"/>
              </a:defRPr>
            </a:lvl1pPr>
            <a:lvl2pPr marL="741363" indent="-284163" defTabSz="923925">
              <a:defRPr sz="1000">
                <a:solidFill>
                  <a:schemeClr val="tx1"/>
                </a:solidFill>
                <a:latin typeface="Arial Narrow" panose="020B0606020202030204" pitchFamily="34" charset="0"/>
              </a:defRPr>
            </a:lvl2pPr>
            <a:lvl3pPr marL="1141413" indent="-227013" defTabSz="923925">
              <a:defRPr sz="1000">
                <a:solidFill>
                  <a:schemeClr val="tx1"/>
                </a:solidFill>
                <a:latin typeface="Arial Narrow" panose="020B0606020202030204" pitchFamily="34" charset="0"/>
              </a:defRPr>
            </a:lvl3pPr>
            <a:lvl4pPr marL="1598613" indent="-227013" defTabSz="923925">
              <a:defRPr sz="1000">
                <a:solidFill>
                  <a:schemeClr val="tx1"/>
                </a:solidFill>
                <a:latin typeface="Arial Narrow" panose="020B0606020202030204" pitchFamily="34" charset="0"/>
              </a:defRPr>
            </a:lvl4pPr>
            <a:lvl5pPr marL="2055813" indent="-227013" defTabSz="923925">
              <a:defRPr sz="1000">
                <a:solidFill>
                  <a:schemeClr val="tx1"/>
                </a:solidFill>
                <a:latin typeface="Arial Narrow" panose="020B0606020202030204" pitchFamily="34" charset="0"/>
              </a:defRPr>
            </a:lvl5pPr>
            <a:lvl6pPr marL="2513013" indent="-227013" defTabSz="923925" eaLnBrk="0" fontAlgn="base" hangingPunct="0">
              <a:spcBef>
                <a:spcPct val="0"/>
              </a:spcBef>
              <a:spcAft>
                <a:spcPct val="0"/>
              </a:spcAft>
              <a:defRPr sz="1000">
                <a:solidFill>
                  <a:schemeClr val="tx1"/>
                </a:solidFill>
                <a:latin typeface="Arial Narrow" panose="020B0606020202030204" pitchFamily="34" charset="0"/>
              </a:defRPr>
            </a:lvl6pPr>
            <a:lvl7pPr marL="2970213" indent="-227013" defTabSz="923925" eaLnBrk="0" fontAlgn="base" hangingPunct="0">
              <a:spcBef>
                <a:spcPct val="0"/>
              </a:spcBef>
              <a:spcAft>
                <a:spcPct val="0"/>
              </a:spcAft>
              <a:defRPr sz="1000">
                <a:solidFill>
                  <a:schemeClr val="tx1"/>
                </a:solidFill>
                <a:latin typeface="Arial Narrow" panose="020B0606020202030204" pitchFamily="34" charset="0"/>
              </a:defRPr>
            </a:lvl7pPr>
            <a:lvl8pPr marL="3427413" indent="-227013" defTabSz="923925" eaLnBrk="0" fontAlgn="base" hangingPunct="0">
              <a:spcBef>
                <a:spcPct val="0"/>
              </a:spcBef>
              <a:spcAft>
                <a:spcPct val="0"/>
              </a:spcAft>
              <a:defRPr sz="1000">
                <a:solidFill>
                  <a:schemeClr val="tx1"/>
                </a:solidFill>
                <a:latin typeface="Arial Narrow" panose="020B0606020202030204" pitchFamily="34" charset="0"/>
              </a:defRPr>
            </a:lvl8pPr>
            <a:lvl9pPr marL="3884613" indent="-227013" defTabSz="923925" eaLnBrk="0" fontAlgn="base" hangingPunct="0">
              <a:spcBef>
                <a:spcPct val="0"/>
              </a:spcBef>
              <a:spcAft>
                <a:spcPct val="0"/>
              </a:spcAft>
              <a:defRPr sz="1000">
                <a:solidFill>
                  <a:schemeClr val="tx1"/>
                </a:solidFill>
                <a:latin typeface="Arial Narrow" panose="020B0606020202030204" pitchFamily="34" charset="0"/>
              </a:defRPr>
            </a:lvl9pPr>
          </a:lstStyle>
          <a:p>
            <a:fld id="{DFEEE984-E3C8-4974-B2C7-52D0CB497986}" type="slidenum">
              <a:rPr lang="lv-LV" altLang="en-US" sz="1200" smtClean="0">
                <a:latin typeface="Arial" panose="020B0604020202020204" pitchFamily="34" charset="0"/>
              </a:rPr>
              <a:pPr/>
              <a:t>10</a:t>
            </a:fld>
            <a:endParaRPr lang="lv-LV" altLang="en-US" sz="1200">
              <a:latin typeface="Arial" panose="020B0604020202020204" pitchFamily="34" charset="0"/>
            </a:endParaRPr>
          </a:p>
        </p:txBody>
      </p:sp>
    </p:spTree>
    <p:extLst>
      <p:ext uri="{BB962C8B-B14F-4D97-AF65-F5344CB8AC3E}">
        <p14:creationId xmlns:p14="http://schemas.microsoft.com/office/powerpoint/2010/main" val="8234239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a:extLst>
              <a:ext uri="{FF2B5EF4-FFF2-40B4-BE49-F238E27FC236}">
                <a16:creationId xmlns:a16="http://schemas.microsoft.com/office/drawing/2014/main" id="{97908645-8BC1-44F5-80EC-1905CC1715E8}"/>
              </a:ext>
            </a:extLst>
          </p:cNvPr>
          <p:cNvSpPr>
            <a:spLocks noGrp="1" noChangeArrowheads="1"/>
          </p:cNvSpPr>
          <p:nvPr>
            <p:ph type="sldNum" sz="quarter" idx="5"/>
          </p:nvPr>
        </p:nvSpPr>
        <p:spPr>
          <a:noFill/>
        </p:spPr>
        <p:txBody>
          <a:bodyPr/>
          <a:lstStyle>
            <a:lvl1pPr defTabSz="923925">
              <a:spcBef>
                <a:spcPct val="30000"/>
              </a:spcBef>
              <a:defRPr sz="1200">
                <a:solidFill>
                  <a:schemeClr val="tx1"/>
                </a:solidFill>
                <a:latin typeface="Arial" panose="020B0604020202020204" pitchFamily="34" charset="0"/>
              </a:defRPr>
            </a:lvl1pPr>
            <a:lvl2pPr marL="741363" indent="-284163" defTabSz="923925">
              <a:spcBef>
                <a:spcPct val="30000"/>
              </a:spcBef>
              <a:defRPr sz="1200">
                <a:solidFill>
                  <a:schemeClr val="tx1"/>
                </a:solidFill>
                <a:latin typeface="Arial" panose="020B0604020202020204" pitchFamily="34" charset="0"/>
              </a:defRPr>
            </a:lvl2pPr>
            <a:lvl3pPr marL="1141413" indent="-227013" defTabSz="923925">
              <a:spcBef>
                <a:spcPct val="30000"/>
              </a:spcBef>
              <a:defRPr sz="1200">
                <a:solidFill>
                  <a:schemeClr val="tx1"/>
                </a:solidFill>
                <a:latin typeface="Arial" panose="020B0604020202020204" pitchFamily="34" charset="0"/>
              </a:defRPr>
            </a:lvl3pPr>
            <a:lvl4pPr marL="1598613" indent="-227013" defTabSz="923925">
              <a:spcBef>
                <a:spcPct val="30000"/>
              </a:spcBef>
              <a:defRPr sz="1200">
                <a:solidFill>
                  <a:schemeClr val="tx1"/>
                </a:solidFill>
                <a:latin typeface="Arial" panose="020B0604020202020204" pitchFamily="34" charset="0"/>
              </a:defRPr>
            </a:lvl4pPr>
            <a:lvl5pPr marL="2055813" indent="-227013" defTabSz="923925">
              <a:spcBef>
                <a:spcPct val="30000"/>
              </a:spcBef>
              <a:defRPr sz="1200">
                <a:solidFill>
                  <a:schemeClr val="tx1"/>
                </a:solidFill>
                <a:latin typeface="Arial" panose="020B0604020202020204" pitchFamily="34" charset="0"/>
              </a:defRPr>
            </a:lvl5pPr>
            <a:lvl6pPr marL="2513013" indent="-227013" defTabSz="923925" eaLnBrk="0" fontAlgn="base" hangingPunct="0">
              <a:spcBef>
                <a:spcPct val="30000"/>
              </a:spcBef>
              <a:spcAft>
                <a:spcPct val="0"/>
              </a:spcAft>
              <a:defRPr sz="1200">
                <a:solidFill>
                  <a:schemeClr val="tx1"/>
                </a:solidFill>
                <a:latin typeface="Arial" panose="020B0604020202020204" pitchFamily="34" charset="0"/>
              </a:defRPr>
            </a:lvl6pPr>
            <a:lvl7pPr marL="2970213" indent="-227013" defTabSz="923925" eaLnBrk="0" fontAlgn="base" hangingPunct="0">
              <a:spcBef>
                <a:spcPct val="30000"/>
              </a:spcBef>
              <a:spcAft>
                <a:spcPct val="0"/>
              </a:spcAft>
              <a:defRPr sz="1200">
                <a:solidFill>
                  <a:schemeClr val="tx1"/>
                </a:solidFill>
                <a:latin typeface="Arial" panose="020B0604020202020204" pitchFamily="34" charset="0"/>
              </a:defRPr>
            </a:lvl7pPr>
            <a:lvl8pPr marL="3427413" indent="-227013" defTabSz="923925" eaLnBrk="0" fontAlgn="base" hangingPunct="0">
              <a:spcBef>
                <a:spcPct val="30000"/>
              </a:spcBef>
              <a:spcAft>
                <a:spcPct val="0"/>
              </a:spcAft>
              <a:defRPr sz="1200">
                <a:solidFill>
                  <a:schemeClr val="tx1"/>
                </a:solidFill>
                <a:latin typeface="Arial" panose="020B0604020202020204" pitchFamily="34" charset="0"/>
              </a:defRPr>
            </a:lvl8pPr>
            <a:lvl9pPr marL="3884613" indent="-227013" defTabSz="923925"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4DA3DC28-008A-40F9-9A33-C66D976BDC6E}" type="slidenum">
              <a:rPr lang="lv-LV" altLang="en-US" smtClean="0"/>
              <a:pPr>
                <a:spcBef>
                  <a:spcPct val="0"/>
                </a:spcBef>
              </a:pPr>
              <a:t>11</a:t>
            </a:fld>
            <a:endParaRPr lang="lv-LV" altLang="en-US"/>
          </a:p>
        </p:txBody>
      </p:sp>
      <p:sp>
        <p:nvSpPr>
          <p:cNvPr id="23555" name="Rectangle 2">
            <a:extLst>
              <a:ext uri="{FF2B5EF4-FFF2-40B4-BE49-F238E27FC236}">
                <a16:creationId xmlns:a16="http://schemas.microsoft.com/office/drawing/2014/main" id="{8FB171D5-67AE-4DDF-A0FB-78BF7531D340}"/>
              </a:ext>
            </a:extLst>
          </p:cNvPr>
          <p:cNvSpPr>
            <a:spLocks noGrp="1" noRot="1" noChangeAspect="1" noChangeArrowheads="1" noTextEdit="1"/>
          </p:cNvSpPr>
          <p:nvPr>
            <p:ph type="sldImg"/>
          </p:nvPr>
        </p:nvSpPr>
        <p:spPr>
          <a:xfrm>
            <a:off x="922338" y="742950"/>
            <a:ext cx="4964112" cy="3722688"/>
          </a:xfrm>
          <a:ln/>
        </p:spPr>
      </p:sp>
      <p:sp>
        <p:nvSpPr>
          <p:cNvPr id="23556" name="Rectangle 3">
            <a:extLst>
              <a:ext uri="{FF2B5EF4-FFF2-40B4-BE49-F238E27FC236}">
                <a16:creationId xmlns:a16="http://schemas.microsoft.com/office/drawing/2014/main" id="{07BD4657-5AED-434A-9DCE-6187C29ECE86}"/>
              </a:ext>
            </a:extLst>
          </p:cNvPr>
          <p:cNvSpPr>
            <a:spLocks noGrp="1" noChangeArrowheads="1"/>
          </p:cNvSpPr>
          <p:nvPr>
            <p:ph type="body" idx="1"/>
          </p:nvPr>
        </p:nvSpPr>
        <p:spPr>
          <a:xfrm>
            <a:off x="679450" y="4718050"/>
            <a:ext cx="5438775" cy="4465638"/>
          </a:xfrm>
          <a:noFill/>
        </p:spPr>
        <p:txBody>
          <a:bodyPr/>
          <a:lstStyle/>
          <a:p>
            <a:pPr eaLnBrk="1" hangingPunct="1"/>
            <a:endParaRPr lang="lv-LV" altLang="en-US">
              <a:latin typeface="Arial" panose="020B0604020202020204" pitchFamily="34" charset="0"/>
            </a:endParaRPr>
          </a:p>
        </p:txBody>
      </p:sp>
    </p:spTree>
    <p:extLst>
      <p:ext uri="{BB962C8B-B14F-4D97-AF65-F5344CB8AC3E}">
        <p14:creationId xmlns:p14="http://schemas.microsoft.com/office/powerpoint/2010/main" val="19425869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a:extLst>
              <a:ext uri="{FF2B5EF4-FFF2-40B4-BE49-F238E27FC236}">
                <a16:creationId xmlns:a16="http://schemas.microsoft.com/office/drawing/2014/main" id="{97908645-8BC1-44F5-80EC-1905CC1715E8}"/>
              </a:ext>
            </a:extLst>
          </p:cNvPr>
          <p:cNvSpPr>
            <a:spLocks noGrp="1" noChangeArrowheads="1"/>
          </p:cNvSpPr>
          <p:nvPr>
            <p:ph type="sldNum" sz="quarter" idx="5"/>
          </p:nvPr>
        </p:nvSpPr>
        <p:spPr>
          <a:noFill/>
        </p:spPr>
        <p:txBody>
          <a:bodyPr/>
          <a:lstStyle>
            <a:lvl1pPr defTabSz="923925">
              <a:spcBef>
                <a:spcPct val="30000"/>
              </a:spcBef>
              <a:defRPr sz="1200">
                <a:solidFill>
                  <a:schemeClr val="tx1"/>
                </a:solidFill>
                <a:latin typeface="Arial" panose="020B0604020202020204" pitchFamily="34" charset="0"/>
              </a:defRPr>
            </a:lvl1pPr>
            <a:lvl2pPr marL="741363" indent="-284163" defTabSz="923925">
              <a:spcBef>
                <a:spcPct val="30000"/>
              </a:spcBef>
              <a:defRPr sz="1200">
                <a:solidFill>
                  <a:schemeClr val="tx1"/>
                </a:solidFill>
                <a:latin typeface="Arial" panose="020B0604020202020204" pitchFamily="34" charset="0"/>
              </a:defRPr>
            </a:lvl2pPr>
            <a:lvl3pPr marL="1141413" indent="-227013" defTabSz="923925">
              <a:spcBef>
                <a:spcPct val="30000"/>
              </a:spcBef>
              <a:defRPr sz="1200">
                <a:solidFill>
                  <a:schemeClr val="tx1"/>
                </a:solidFill>
                <a:latin typeface="Arial" panose="020B0604020202020204" pitchFamily="34" charset="0"/>
              </a:defRPr>
            </a:lvl3pPr>
            <a:lvl4pPr marL="1598613" indent="-227013" defTabSz="923925">
              <a:spcBef>
                <a:spcPct val="30000"/>
              </a:spcBef>
              <a:defRPr sz="1200">
                <a:solidFill>
                  <a:schemeClr val="tx1"/>
                </a:solidFill>
                <a:latin typeface="Arial" panose="020B0604020202020204" pitchFamily="34" charset="0"/>
              </a:defRPr>
            </a:lvl4pPr>
            <a:lvl5pPr marL="2055813" indent="-227013" defTabSz="923925">
              <a:spcBef>
                <a:spcPct val="30000"/>
              </a:spcBef>
              <a:defRPr sz="1200">
                <a:solidFill>
                  <a:schemeClr val="tx1"/>
                </a:solidFill>
                <a:latin typeface="Arial" panose="020B0604020202020204" pitchFamily="34" charset="0"/>
              </a:defRPr>
            </a:lvl5pPr>
            <a:lvl6pPr marL="2513013" indent="-227013" defTabSz="923925" eaLnBrk="0" fontAlgn="base" hangingPunct="0">
              <a:spcBef>
                <a:spcPct val="30000"/>
              </a:spcBef>
              <a:spcAft>
                <a:spcPct val="0"/>
              </a:spcAft>
              <a:defRPr sz="1200">
                <a:solidFill>
                  <a:schemeClr val="tx1"/>
                </a:solidFill>
                <a:latin typeface="Arial" panose="020B0604020202020204" pitchFamily="34" charset="0"/>
              </a:defRPr>
            </a:lvl6pPr>
            <a:lvl7pPr marL="2970213" indent="-227013" defTabSz="923925" eaLnBrk="0" fontAlgn="base" hangingPunct="0">
              <a:spcBef>
                <a:spcPct val="30000"/>
              </a:spcBef>
              <a:spcAft>
                <a:spcPct val="0"/>
              </a:spcAft>
              <a:defRPr sz="1200">
                <a:solidFill>
                  <a:schemeClr val="tx1"/>
                </a:solidFill>
                <a:latin typeface="Arial" panose="020B0604020202020204" pitchFamily="34" charset="0"/>
              </a:defRPr>
            </a:lvl7pPr>
            <a:lvl8pPr marL="3427413" indent="-227013" defTabSz="923925" eaLnBrk="0" fontAlgn="base" hangingPunct="0">
              <a:spcBef>
                <a:spcPct val="30000"/>
              </a:spcBef>
              <a:spcAft>
                <a:spcPct val="0"/>
              </a:spcAft>
              <a:defRPr sz="1200">
                <a:solidFill>
                  <a:schemeClr val="tx1"/>
                </a:solidFill>
                <a:latin typeface="Arial" panose="020B0604020202020204" pitchFamily="34" charset="0"/>
              </a:defRPr>
            </a:lvl8pPr>
            <a:lvl9pPr marL="3884613" indent="-227013" defTabSz="923925"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4DA3DC28-008A-40F9-9A33-C66D976BDC6E}" type="slidenum">
              <a:rPr lang="lv-LV" altLang="en-US" smtClean="0"/>
              <a:pPr>
                <a:spcBef>
                  <a:spcPct val="0"/>
                </a:spcBef>
              </a:pPr>
              <a:t>12</a:t>
            </a:fld>
            <a:endParaRPr lang="lv-LV" altLang="en-US"/>
          </a:p>
        </p:txBody>
      </p:sp>
      <p:sp>
        <p:nvSpPr>
          <p:cNvPr id="23555" name="Rectangle 2">
            <a:extLst>
              <a:ext uri="{FF2B5EF4-FFF2-40B4-BE49-F238E27FC236}">
                <a16:creationId xmlns:a16="http://schemas.microsoft.com/office/drawing/2014/main" id="{8FB171D5-67AE-4DDF-A0FB-78BF7531D340}"/>
              </a:ext>
            </a:extLst>
          </p:cNvPr>
          <p:cNvSpPr>
            <a:spLocks noGrp="1" noRot="1" noChangeAspect="1" noChangeArrowheads="1" noTextEdit="1"/>
          </p:cNvSpPr>
          <p:nvPr>
            <p:ph type="sldImg"/>
          </p:nvPr>
        </p:nvSpPr>
        <p:spPr>
          <a:xfrm>
            <a:off x="922338" y="742950"/>
            <a:ext cx="4964112" cy="3722688"/>
          </a:xfrm>
          <a:ln/>
        </p:spPr>
      </p:sp>
      <p:sp>
        <p:nvSpPr>
          <p:cNvPr id="23556" name="Rectangle 3">
            <a:extLst>
              <a:ext uri="{FF2B5EF4-FFF2-40B4-BE49-F238E27FC236}">
                <a16:creationId xmlns:a16="http://schemas.microsoft.com/office/drawing/2014/main" id="{07BD4657-5AED-434A-9DCE-6187C29ECE86}"/>
              </a:ext>
            </a:extLst>
          </p:cNvPr>
          <p:cNvSpPr>
            <a:spLocks noGrp="1" noChangeArrowheads="1"/>
          </p:cNvSpPr>
          <p:nvPr>
            <p:ph type="body" idx="1"/>
          </p:nvPr>
        </p:nvSpPr>
        <p:spPr>
          <a:xfrm>
            <a:off x="679450" y="4718050"/>
            <a:ext cx="5438775" cy="4465638"/>
          </a:xfrm>
          <a:noFill/>
        </p:spPr>
        <p:txBody>
          <a:bodyPr/>
          <a:lstStyle/>
          <a:p>
            <a:pPr eaLnBrk="1" hangingPunct="1"/>
            <a:endParaRPr lang="lv-LV" altLang="en-US">
              <a:latin typeface="Arial" panose="020B0604020202020204" pitchFamily="34" charset="0"/>
            </a:endParaRPr>
          </a:p>
        </p:txBody>
      </p:sp>
    </p:spTree>
    <p:extLst>
      <p:ext uri="{BB962C8B-B14F-4D97-AF65-F5344CB8AC3E}">
        <p14:creationId xmlns:p14="http://schemas.microsoft.com/office/powerpoint/2010/main" val="14516819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FDDBE511-DC80-43EB-AC5A-E8BE2374CFED}"/>
              </a:ext>
            </a:extLst>
          </p:cNvPr>
          <p:cNvSpPr>
            <a:spLocks noGrp="1" noRot="1" noChangeAspect="1" noChangeArrowheads="1" noTextEdit="1"/>
          </p:cNvSpPr>
          <p:nvPr>
            <p:ph type="sldImg"/>
          </p:nvPr>
        </p:nvSpPr>
        <p:spPr>
          <a:ln/>
        </p:spPr>
      </p:sp>
      <p:sp>
        <p:nvSpPr>
          <p:cNvPr id="29699" name="Notes Placeholder 2">
            <a:extLst>
              <a:ext uri="{FF2B5EF4-FFF2-40B4-BE49-F238E27FC236}">
                <a16:creationId xmlns:a16="http://schemas.microsoft.com/office/drawing/2014/main" id="{495DBEAD-AA4C-4967-AF72-B392205A0DEE}"/>
              </a:ext>
            </a:extLst>
          </p:cNvPr>
          <p:cNvSpPr>
            <a:spLocks noGrp="1" noChangeArrowheads="1"/>
          </p:cNvSpPr>
          <p:nvPr>
            <p:ph type="body" idx="1"/>
          </p:nvPr>
        </p:nvSpPr>
        <p:spPr>
          <a:noFill/>
        </p:spPr>
        <p:txBody>
          <a:bodyPr/>
          <a:lstStyle/>
          <a:p>
            <a:endParaRPr lang="lv-LV" altLang="lv-LV">
              <a:latin typeface="Arial" panose="020B0604020202020204" pitchFamily="34" charset="0"/>
            </a:endParaRPr>
          </a:p>
        </p:txBody>
      </p:sp>
      <p:sp>
        <p:nvSpPr>
          <p:cNvPr id="29700" name="Slide Number Placeholder 3">
            <a:extLst>
              <a:ext uri="{FF2B5EF4-FFF2-40B4-BE49-F238E27FC236}">
                <a16:creationId xmlns:a16="http://schemas.microsoft.com/office/drawing/2014/main" id="{A7F36334-6127-4FC2-B605-672675E642C6}"/>
              </a:ext>
            </a:extLst>
          </p:cNvPr>
          <p:cNvSpPr>
            <a:spLocks noGrp="1"/>
          </p:cNvSpPr>
          <p:nvPr>
            <p:ph type="sldNum" sz="quarter" idx="5"/>
          </p:nvPr>
        </p:nvSpPr>
        <p:spPr>
          <a:noFill/>
        </p:spPr>
        <p:txBody>
          <a:bodyPr/>
          <a:lstStyle>
            <a:lvl1pPr defTabSz="923925">
              <a:defRPr sz="1000">
                <a:solidFill>
                  <a:schemeClr val="tx1"/>
                </a:solidFill>
                <a:latin typeface="Arial Narrow" panose="020B0606020202030204" pitchFamily="34" charset="0"/>
              </a:defRPr>
            </a:lvl1pPr>
            <a:lvl2pPr marL="741363" indent="-284163" defTabSz="923925">
              <a:defRPr sz="1000">
                <a:solidFill>
                  <a:schemeClr val="tx1"/>
                </a:solidFill>
                <a:latin typeface="Arial Narrow" panose="020B0606020202030204" pitchFamily="34" charset="0"/>
              </a:defRPr>
            </a:lvl2pPr>
            <a:lvl3pPr marL="1141413" indent="-227013" defTabSz="923925">
              <a:defRPr sz="1000">
                <a:solidFill>
                  <a:schemeClr val="tx1"/>
                </a:solidFill>
                <a:latin typeface="Arial Narrow" panose="020B0606020202030204" pitchFamily="34" charset="0"/>
              </a:defRPr>
            </a:lvl3pPr>
            <a:lvl4pPr marL="1598613" indent="-227013" defTabSz="923925">
              <a:defRPr sz="1000">
                <a:solidFill>
                  <a:schemeClr val="tx1"/>
                </a:solidFill>
                <a:latin typeface="Arial Narrow" panose="020B0606020202030204" pitchFamily="34" charset="0"/>
              </a:defRPr>
            </a:lvl4pPr>
            <a:lvl5pPr marL="2055813" indent="-227013" defTabSz="923925">
              <a:defRPr sz="1000">
                <a:solidFill>
                  <a:schemeClr val="tx1"/>
                </a:solidFill>
                <a:latin typeface="Arial Narrow" panose="020B0606020202030204" pitchFamily="34" charset="0"/>
              </a:defRPr>
            </a:lvl5pPr>
            <a:lvl6pPr marL="2513013" indent="-227013" defTabSz="923925" eaLnBrk="0" fontAlgn="base" hangingPunct="0">
              <a:spcBef>
                <a:spcPct val="0"/>
              </a:spcBef>
              <a:spcAft>
                <a:spcPct val="0"/>
              </a:spcAft>
              <a:defRPr sz="1000">
                <a:solidFill>
                  <a:schemeClr val="tx1"/>
                </a:solidFill>
                <a:latin typeface="Arial Narrow" panose="020B0606020202030204" pitchFamily="34" charset="0"/>
              </a:defRPr>
            </a:lvl6pPr>
            <a:lvl7pPr marL="2970213" indent="-227013" defTabSz="923925" eaLnBrk="0" fontAlgn="base" hangingPunct="0">
              <a:spcBef>
                <a:spcPct val="0"/>
              </a:spcBef>
              <a:spcAft>
                <a:spcPct val="0"/>
              </a:spcAft>
              <a:defRPr sz="1000">
                <a:solidFill>
                  <a:schemeClr val="tx1"/>
                </a:solidFill>
                <a:latin typeface="Arial Narrow" panose="020B0606020202030204" pitchFamily="34" charset="0"/>
              </a:defRPr>
            </a:lvl7pPr>
            <a:lvl8pPr marL="3427413" indent="-227013" defTabSz="923925" eaLnBrk="0" fontAlgn="base" hangingPunct="0">
              <a:spcBef>
                <a:spcPct val="0"/>
              </a:spcBef>
              <a:spcAft>
                <a:spcPct val="0"/>
              </a:spcAft>
              <a:defRPr sz="1000">
                <a:solidFill>
                  <a:schemeClr val="tx1"/>
                </a:solidFill>
                <a:latin typeface="Arial Narrow" panose="020B0606020202030204" pitchFamily="34" charset="0"/>
              </a:defRPr>
            </a:lvl8pPr>
            <a:lvl9pPr marL="3884613" indent="-227013" defTabSz="923925" eaLnBrk="0" fontAlgn="base" hangingPunct="0">
              <a:spcBef>
                <a:spcPct val="0"/>
              </a:spcBef>
              <a:spcAft>
                <a:spcPct val="0"/>
              </a:spcAft>
              <a:defRPr sz="1000">
                <a:solidFill>
                  <a:schemeClr val="tx1"/>
                </a:solidFill>
                <a:latin typeface="Arial Narrow" panose="020B0606020202030204" pitchFamily="34" charset="0"/>
              </a:defRPr>
            </a:lvl9pPr>
          </a:lstStyle>
          <a:p>
            <a:fld id="{B961E775-6C85-447D-B37C-51BDBD6E837D}" type="slidenum">
              <a:rPr lang="lv-LV" altLang="en-US" sz="1200" smtClean="0">
                <a:latin typeface="Arial" panose="020B0604020202020204" pitchFamily="34" charset="0"/>
              </a:rPr>
              <a:pPr/>
              <a:t>13</a:t>
            </a:fld>
            <a:endParaRPr lang="lv-LV" altLang="en-US" sz="1200">
              <a:latin typeface="Arial" panose="020B0604020202020204" pitchFamily="34" charset="0"/>
            </a:endParaRPr>
          </a:p>
        </p:txBody>
      </p:sp>
    </p:spTree>
    <p:extLst>
      <p:ext uri="{BB962C8B-B14F-4D97-AF65-F5344CB8AC3E}">
        <p14:creationId xmlns:p14="http://schemas.microsoft.com/office/powerpoint/2010/main" val="9571979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FDDBE511-DC80-43EB-AC5A-E8BE2374CFED}"/>
              </a:ext>
            </a:extLst>
          </p:cNvPr>
          <p:cNvSpPr>
            <a:spLocks noGrp="1" noRot="1" noChangeAspect="1" noChangeArrowheads="1" noTextEdit="1"/>
          </p:cNvSpPr>
          <p:nvPr>
            <p:ph type="sldImg"/>
          </p:nvPr>
        </p:nvSpPr>
        <p:spPr>
          <a:ln/>
        </p:spPr>
      </p:sp>
      <p:sp>
        <p:nvSpPr>
          <p:cNvPr id="29699" name="Notes Placeholder 2">
            <a:extLst>
              <a:ext uri="{FF2B5EF4-FFF2-40B4-BE49-F238E27FC236}">
                <a16:creationId xmlns:a16="http://schemas.microsoft.com/office/drawing/2014/main" id="{495DBEAD-AA4C-4967-AF72-B392205A0DEE}"/>
              </a:ext>
            </a:extLst>
          </p:cNvPr>
          <p:cNvSpPr>
            <a:spLocks noGrp="1" noChangeArrowheads="1"/>
          </p:cNvSpPr>
          <p:nvPr>
            <p:ph type="body" idx="1"/>
          </p:nvPr>
        </p:nvSpPr>
        <p:spPr>
          <a:noFill/>
        </p:spPr>
        <p:txBody>
          <a:bodyPr/>
          <a:lstStyle/>
          <a:p>
            <a:endParaRPr lang="lv-LV" altLang="lv-LV">
              <a:latin typeface="Arial" panose="020B0604020202020204" pitchFamily="34" charset="0"/>
            </a:endParaRPr>
          </a:p>
        </p:txBody>
      </p:sp>
      <p:sp>
        <p:nvSpPr>
          <p:cNvPr id="29700" name="Slide Number Placeholder 3">
            <a:extLst>
              <a:ext uri="{FF2B5EF4-FFF2-40B4-BE49-F238E27FC236}">
                <a16:creationId xmlns:a16="http://schemas.microsoft.com/office/drawing/2014/main" id="{A7F36334-6127-4FC2-B605-672675E642C6}"/>
              </a:ext>
            </a:extLst>
          </p:cNvPr>
          <p:cNvSpPr>
            <a:spLocks noGrp="1"/>
          </p:cNvSpPr>
          <p:nvPr>
            <p:ph type="sldNum" sz="quarter" idx="5"/>
          </p:nvPr>
        </p:nvSpPr>
        <p:spPr>
          <a:noFill/>
        </p:spPr>
        <p:txBody>
          <a:bodyPr/>
          <a:lstStyle>
            <a:lvl1pPr defTabSz="923925">
              <a:defRPr sz="1000">
                <a:solidFill>
                  <a:schemeClr val="tx1"/>
                </a:solidFill>
                <a:latin typeface="Arial Narrow" panose="020B0606020202030204" pitchFamily="34" charset="0"/>
              </a:defRPr>
            </a:lvl1pPr>
            <a:lvl2pPr marL="741363" indent="-284163" defTabSz="923925">
              <a:defRPr sz="1000">
                <a:solidFill>
                  <a:schemeClr val="tx1"/>
                </a:solidFill>
                <a:latin typeface="Arial Narrow" panose="020B0606020202030204" pitchFamily="34" charset="0"/>
              </a:defRPr>
            </a:lvl2pPr>
            <a:lvl3pPr marL="1141413" indent="-227013" defTabSz="923925">
              <a:defRPr sz="1000">
                <a:solidFill>
                  <a:schemeClr val="tx1"/>
                </a:solidFill>
                <a:latin typeface="Arial Narrow" panose="020B0606020202030204" pitchFamily="34" charset="0"/>
              </a:defRPr>
            </a:lvl3pPr>
            <a:lvl4pPr marL="1598613" indent="-227013" defTabSz="923925">
              <a:defRPr sz="1000">
                <a:solidFill>
                  <a:schemeClr val="tx1"/>
                </a:solidFill>
                <a:latin typeface="Arial Narrow" panose="020B0606020202030204" pitchFamily="34" charset="0"/>
              </a:defRPr>
            </a:lvl4pPr>
            <a:lvl5pPr marL="2055813" indent="-227013" defTabSz="923925">
              <a:defRPr sz="1000">
                <a:solidFill>
                  <a:schemeClr val="tx1"/>
                </a:solidFill>
                <a:latin typeface="Arial Narrow" panose="020B0606020202030204" pitchFamily="34" charset="0"/>
              </a:defRPr>
            </a:lvl5pPr>
            <a:lvl6pPr marL="2513013" indent="-227013" defTabSz="923925" eaLnBrk="0" fontAlgn="base" hangingPunct="0">
              <a:spcBef>
                <a:spcPct val="0"/>
              </a:spcBef>
              <a:spcAft>
                <a:spcPct val="0"/>
              </a:spcAft>
              <a:defRPr sz="1000">
                <a:solidFill>
                  <a:schemeClr val="tx1"/>
                </a:solidFill>
                <a:latin typeface="Arial Narrow" panose="020B0606020202030204" pitchFamily="34" charset="0"/>
              </a:defRPr>
            </a:lvl6pPr>
            <a:lvl7pPr marL="2970213" indent="-227013" defTabSz="923925" eaLnBrk="0" fontAlgn="base" hangingPunct="0">
              <a:spcBef>
                <a:spcPct val="0"/>
              </a:spcBef>
              <a:spcAft>
                <a:spcPct val="0"/>
              </a:spcAft>
              <a:defRPr sz="1000">
                <a:solidFill>
                  <a:schemeClr val="tx1"/>
                </a:solidFill>
                <a:latin typeface="Arial Narrow" panose="020B0606020202030204" pitchFamily="34" charset="0"/>
              </a:defRPr>
            </a:lvl7pPr>
            <a:lvl8pPr marL="3427413" indent="-227013" defTabSz="923925" eaLnBrk="0" fontAlgn="base" hangingPunct="0">
              <a:spcBef>
                <a:spcPct val="0"/>
              </a:spcBef>
              <a:spcAft>
                <a:spcPct val="0"/>
              </a:spcAft>
              <a:defRPr sz="1000">
                <a:solidFill>
                  <a:schemeClr val="tx1"/>
                </a:solidFill>
                <a:latin typeface="Arial Narrow" panose="020B0606020202030204" pitchFamily="34" charset="0"/>
              </a:defRPr>
            </a:lvl8pPr>
            <a:lvl9pPr marL="3884613" indent="-227013" defTabSz="923925" eaLnBrk="0" fontAlgn="base" hangingPunct="0">
              <a:spcBef>
                <a:spcPct val="0"/>
              </a:spcBef>
              <a:spcAft>
                <a:spcPct val="0"/>
              </a:spcAft>
              <a:defRPr sz="1000">
                <a:solidFill>
                  <a:schemeClr val="tx1"/>
                </a:solidFill>
                <a:latin typeface="Arial Narrow" panose="020B0606020202030204" pitchFamily="34" charset="0"/>
              </a:defRPr>
            </a:lvl9pPr>
          </a:lstStyle>
          <a:p>
            <a:fld id="{B961E775-6C85-447D-B37C-51BDBD6E837D}" type="slidenum">
              <a:rPr lang="lv-LV" altLang="en-US" sz="1200" smtClean="0">
                <a:latin typeface="Arial" panose="020B0604020202020204" pitchFamily="34" charset="0"/>
              </a:rPr>
              <a:pPr/>
              <a:t>14</a:t>
            </a:fld>
            <a:endParaRPr lang="lv-LV" altLang="en-US" sz="1200">
              <a:latin typeface="Arial" panose="020B0604020202020204" pitchFamily="34" charset="0"/>
            </a:endParaRPr>
          </a:p>
        </p:txBody>
      </p:sp>
    </p:spTree>
    <p:extLst>
      <p:ext uri="{BB962C8B-B14F-4D97-AF65-F5344CB8AC3E}">
        <p14:creationId xmlns:p14="http://schemas.microsoft.com/office/powerpoint/2010/main" val="838537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FDDBE511-DC80-43EB-AC5A-E8BE2374CFED}"/>
              </a:ext>
            </a:extLst>
          </p:cNvPr>
          <p:cNvSpPr>
            <a:spLocks noGrp="1" noRot="1" noChangeAspect="1" noChangeArrowheads="1" noTextEdit="1"/>
          </p:cNvSpPr>
          <p:nvPr>
            <p:ph type="sldImg"/>
          </p:nvPr>
        </p:nvSpPr>
        <p:spPr>
          <a:ln/>
        </p:spPr>
      </p:sp>
      <p:sp>
        <p:nvSpPr>
          <p:cNvPr id="29699" name="Notes Placeholder 2">
            <a:extLst>
              <a:ext uri="{FF2B5EF4-FFF2-40B4-BE49-F238E27FC236}">
                <a16:creationId xmlns:a16="http://schemas.microsoft.com/office/drawing/2014/main" id="{495DBEAD-AA4C-4967-AF72-B392205A0DEE}"/>
              </a:ext>
            </a:extLst>
          </p:cNvPr>
          <p:cNvSpPr>
            <a:spLocks noGrp="1" noChangeArrowheads="1"/>
          </p:cNvSpPr>
          <p:nvPr>
            <p:ph type="body" idx="1"/>
          </p:nvPr>
        </p:nvSpPr>
        <p:spPr>
          <a:noFill/>
        </p:spPr>
        <p:txBody>
          <a:bodyPr/>
          <a:lstStyle/>
          <a:p>
            <a:endParaRPr lang="lv-LV" altLang="lv-LV">
              <a:latin typeface="Arial" panose="020B0604020202020204" pitchFamily="34" charset="0"/>
            </a:endParaRPr>
          </a:p>
        </p:txBody>
      </p:sp>
      <p:sp>
        <p:nvSpPr>
          <p:cNvPr id="29700" name="Slide Number Placeholder 3">
            <a:extLst>
              <a:ext uri="{FF2B5EF4-FFF2-40B4-BE49-F238E27FC236}">
                <a16:creationId xmlns:a16="http://schemas.microsoft.com/office/drawing/2014/main" id="{A7F36334-6127-4FC2-B605-672675E642C6}"/>
              </a:ext>
            </a:extLst>
          </p:cNvPr>
          <p:cNvSpPr>
            <a:spLocks noGrp="1"/>
          </p:cNvSpPr>
          <p:nvPr>
            <p:ph type="sldNum" sz="quarter" idx="5"/>
          </p:nvPr>
        </p:nvSpPr>
        <p:spPr>
          <a:noFill/>
        </p:spPr>
        <p:txBody>
          <a:bodyPr/>
          <a:lstStyle>
            <a:lvl1pPr defTabSz="923925">
              <a:defRPr sz="1000">
                <a:solidFill>
                  <a:schemeClr val="tx1"/>
                </a:solidFill>
                <a:latin typeface="Arial Narrow" panose="020B0606020202030204" pitchFamily="34" charset="0"/>
              </a:defRPr>
            </a:lvl1pPr>
            <a:lvl2pPr marL="741363" indent="-284163" defTabSz="923925">
              <a:defRPr sz="1000">
                <a:solidFill>
                  <a:schemeClr val="tx1"/>
                </a:solidFill>
                <a:latin typeface="Arial Narrow" panose="020B0606020202030204" pitchFamily="34" charset="0"/>
              </a:defRPr>
            </a:lvl2pPr>
            <a:lvl3pPr marL="1141413" indent="-227013" defTabSz="923925">
              <a:defRPr sz="1000">
                <a:solidFill>
                  <a:schemeClr val="tx1"/>
                </a:solidFill>
                <a:latin typeface="Arial Narrow" panose="020B0606020202030204" pitchFamily="34" charset="0"/>
              </a:defRPr>
            </a:lvl3pPr>
            <a:lvl4pPr marL="1598613" indent="-227013" defTabSz="923925">
              <a:defRPr sz="1000">
                <a:solidFill>
                  <a:schemeClr val="tx1"/>
                </a:solidFill>
                <a:latin typeface="Arial Narrow" panose="020B0606020202030204" pitchFamily="34" charset="0"/>
              </a:defRPr>
            </a:lvl4pPr>
            <a:lvl5pPr marL="2055813" indent="-227013" defTabSz="923925">
              <a:defRPr sz="1000">
                <a:solidFill>
                  <a:schemeClr val="tx1"/>
                </a:solidFill>
                <a:latin typeface="Arial Narrow" panose="020B0606020202030204" pitchFamily="34" charset="0"/>
              </a:defRPr>
            </a:lvl5pPr>
            <a:lvl6pPr marL="2513013" indent="-227013" defTabSz="923925" eaLnBrk="0" fontAlgn="base" hangingPunct="0">
              <a:spcBef>
                <a:spcPct val="0"/>
              </a:spcBef>
              <a:spcAft>
                <a:spcPct val="0"/>
              </a:spcAft>
              <a:defRPr sz="1000">
                <a:solidFill>
                  <a:schemeClr val="tx1"/>
                </a:solidFill>
                <a:latin typeface="Arial Narrow" panose="020B0606020202030204" pitchFamily="34" charset="0"/>
              </a:defRPr>
            </a:lvl6pPr>
            <a:lvl7pPr marL="2970213" indent="-227013" defTabSz="923925" eaLnBrk="0" fontAlgn="base" hangingPunct="0">
              <a:spcBef>
                <a:spcPct val="0"/>
              </a:spcBef>
              <a:spcAft>
                <a:spcPct val="0"/>
              </a:spcAft>
              <a:defRPr sz="1000">
                <a:solidFill>
                  <a:schemeClr val="tx1"/>
                </a:solidFill>
                <a:latin typeface="Arial Narrow" panose="020B0606020202030204" pitchFamily="34" charset="0"/>
              </a:defRPr>
            </a:lvl7pPr>
            <a:lvl8pPr marL="3427413" indent="-227013" defTabSz="923925" eaLnBrk="0" fontAlgn="base" hangingPunct="0">
              <a:spcBef>
                <a:spcPct val="0"/>
              </a:spcBef>
              <a:spcAft>
                <a:spcPct val="0"/>
              </a:spcAft>
              <a:defRPr sz="1000">
                <a:solidFill>
                  <a:schemeClr val="tx1"/>
                </a:solidFill>
                <a:latin typeface="Arial Narrow" panose="020B0606020202030204" pitchFamily="34" charset="0"/>
              </a:defRPr>
            </a:lvl8pPr>
            <a:lvl9pPr marL="3884613" indent="-227013" defTabSz="923925" eaLnBrk="0" fontAlgn="base" hangingPunct="0">
              <a:spcBef>
                <a:spcPct val="0"/>
              </a:spcBef>
              <a:spcAft>
                <a:spcPct val="0"/>
              </a:spcAft>
              <a:defRPr sz="1000">
                <a:solidFill>
                  <a:schemeClr val="tx1"/>
                </a:solidFill>
                <a:latin typeface="Arial Narrow" panose="020B0606020202030204" pitchFamily="34" charset="0"/>
              </a:defRPr>
            </a:lvl9pPr>
          </a:lstStyle>
          <a:p>
            <a:fld id="{B961E775-6C85-447D-B37C-51BDBD6E837D}" type="slidenum">
              <a:rPr lang="lv-LV" altLang="en-US" sz="1200" smtClean="0">
                <a:latin typeface="Arial" panose="020B0604020202020204" pitchFamily="34" charset="0"/>
              </a:rPr>
              <a:pPr/>
              <a:t>15</a:t>
            </a:fld>
            <a:endParaRPr lang="lv-LV" altLang="en-US" sz="1200">
              <a:latin typeface="Arial" panose="020B0604020202020204" pitchFamily="34" charset="0"/>
            </a:endParaRPr>
          </a:p>
        </p:txBody>
      </p:sp>
    </p:spTree>
    <p:extLst>
      <p:ext uri="{BB962C8B-B14F-4D97-AF65-F5344CB8AC3E}">
        <p14:creationId xmlns:p14="http://schemas.microsoft.com/office/powerpoint/2010/main" val="4912535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2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8736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4340727-130B-4B8B-A651-A95C89F55F40}" type="datetimeFigureOut">
              <a:rPr lang="lv-LV" smtClean="0"/>
              <a:t>09.02.2023</a:t>
            </a:fld>
            <a:endParaRPr lang="lv-LV"/>
          </a:p>
        </p:txBody>
      </p:sp>
      <p:sp>
        <p:nvSpPr>
          <p:cNvPr id="4" name="Footer Placeholder 3"/>
          <p:cNvSpPr>
            <a:spLocks noGrp="1"/>
          </p:cNvSpPr>
          <p:nvPr>
            <p:ph type="ftr" sz="quarter" idx="11"/>
          </p:nvPr>
        </p:nvSpPr>
        <p:spPr/>
        <p:txBody>
          <a:bodyPr/>
          <a:lstStyle/>
          <a:p>
            <a:endParaRPr lang="lv-LV"/>
          </a:p>
        </p:txBody>
      </p:sp>
      <p:sp>
        <p:nvSpPr>
          <p:cNvPr id="5" name="Slide Number Placeholder 4"/>
          <p:cNvSpPr>
            <a:spLocks noGrp="1"/>
          </p:cNvSpPr>
          <p:nvPr>
            <p:ph type="sldNum" sz="quarter" idx="12"/>
          </p:nvPr>
        </p:nvSpPr>
        <p:spPr/>
        <p:txBody>
          <a:bodyPr/>
          <a:lstStyle/>
          <a:p>
            <a:fld id="{9DB4A621-64F2-4FC1-B93B-CD0E8429F798}" type="slidenum">
              <a:rPr lang="lv-LV" smtClean="0"/>
              <a:t>‹#›</a:t>
            </a:fld>
            <a:endParaRPr lang="lv-LV"/>
          </a:p>
        </p:txBody>
      </p:sp>
    </p:spTree>
    <p:extLst>
      <p:ext uri="{BB962C8B-B14F-4D97-AF65-F5344CB8AC3E}">
        <p14:creationId xmlns:p14="http://schemas.microsoft.com/office/powerpoint/2010/main" val="42335261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340727-130B-4B8B-A651-A95C89F55F40}" type="datetimeFigureOut">
              <a:rPr lang="lv-LV" smtClean="0"/>
              <a:t>09.02.2023</a:t>
            </a:fld>
            <a:endParaRPr lang="lv-LV"/>
          </a:p>
        </p:txBody>
      </p:sp>
      <p:sp>
        <p:nvSpPr>
          <p:cNvPr id="3" name="Footer Placeholder 2"/>
          <p:cNvSpPr>
            <a:spLocks noGrp="1"/>
          </p:cNvSpPr>
          <p:nvPr>
            <p:ph type="ftr" sz="quarter" idx="11"/>
          </p:nvPr>
        </p:nvSpPr>
        <p:spPr/>
        <p:txBody>
          <a:bodyPr/>
          <a:lstStyle/>
          <a:p>
            <a:endParaRPr lang="lv-LV"/>
          </a:p>
        </p:txBody>
      </p:sp>
      <p:sp>
        <p:nvSpPr>
          <p:cNvPr id="4" name="Slide Number Placeholder 3"/>
          <p:cNvSpPr>
            <a:spLocks noGrp="1"/>
          </p:cNvSpPr>
          <p:nvPr>
            <p:ph type="sldNum" sz="quarter" idx="12"/>
          </p:nvPr>
        </p:nvSpPr>
        <p:spPr/>
        <p:txBody>
          <a:bodyPr/>
          <a:lstStyle/>
          <a:p>
            <a:fld id="{9DB4A621-64F2-4FC1-B93B-CD0E8429F798}" type="slidenum">
              <a:rPr lang="lv-LV" smtClean="0"/>
              <a:t>‹#›</a:t>
            </a:fld>
            <a:endParaRPr lang="lv-LV"/>
          </a:p>
        </p:txBody>
      </p:sp>
    </p:spTree>
    <p:extLst>
      <p:ext uri="{BB962C8B-B14F-4D97-AF65-F5344CB8AC3E}">
        <p14:creationId xmlns:p14="http://schemas.microsoft.com/office/powerpoint/2010/main" val="31225778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4340727-130B-4B8B-A651-A95C89F55F40}" type="datetimeFigureOut">
              <a:rPr lang="lv-LV" smtClean="0"/>
              <a:t>09.02.2023</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9DB4A621-64F2-4FC1-B93B-CD0E8429F798}" type="slidenum">
              <a:rPr lang="lv-LV" smtClean="0"/>
              <a:t>‹#›</a:t>
            </a:fld>
            <a:endParaRPr lang="lv-LV"/>
          </a:p>
        </p:txBody>
      </p:sp>
    </p:spTree>
    <p:extLst>
      <p:ext uri="{BB962C8B-B14F-4D97-AF65-F5344CB8AC3E}">
        <p14:creationId xmlns:p14="http://schemas.microsoft.com/office/powerpoint/2010/main" val="40836184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4340727-130B-4B8B-A651-A95C89F55F40}" type="datetimeFigureOut">
              <a:rPr lang="lv-LV" smtClean="0"/>
              <a:t>09.02.2023</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9DB4A621-64F2-4FC1-B93B-CD0E8429F798}" type="slidenum">
              <a:rPr lang="lv-LV" smtClean="0"/>
              <a:t>‹#›</a:t>
            </a:fld>
            <a:endParaRPr lang="lv-LV"/>
          </a:p>
        </p:txBody>
      </p:sp>
    </p:spTree>
    <p:extLst>
      <p:ext uri="{BB962C8B-B14F-4D97-AF65-F5344CB8AC3E}">
        <p14:creationId xmlns:p14="http://schemas.microsoft.com/office/powerpoint/2010/main" val="26280314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4340727-130B-4B8B-A651-A95C89F55F40}" type="datetimeFigureOut">
              <a:rPr lang="lv-LV" smtClean="0"/>
              <a:t>09.02.2023</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9DB4A621-64F2-4FC1-B93B-CD0E8429F798}" type="slidenum">
              <a:rPr lang="lv-LV" smtClean="0"/>
              <a:t>‹#›</a:t>
            </a:fld>
            <a:endParaRPr lang="lv-LV"/>
          </a:p>
        </p:txBody>
      </p:sp>
    </p:spTree>
    <p:extLst>
      <p:ext uri="{BB962C8B-B14F-4D97-AF65-F5344CB8AC3E}">
        <p14:creationId xmlns:p14="http://schemas.microsoft.com/office/powerpoint/2010/main" val="25246865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4340727-130B-4B8B-A651-A95C89F55F40}" type="datetimeFigureOut">
              <a:rPr lang="lv-LV" smtClean="0"/>
              <a:t>09.02.2023</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9DB4A621-64F2-4FC1-B93B-CD0E8429F798}" type="slidenum">
              <a:rPr lang="lv-LV" smtClean="0"/>
              <a:t>‹#›</a:t>
            </a:fld>
            <a:endParaRPr lang="lv-LV"/>
          </a:p>
        </p:txBody>
      </p:sp>
    </p:spTree>
    <p:extLst>
      <p:ext uri="{BB962C8B-B14F-4D97-AF65-F5344CB8AC3E}">
        <p14:creationId xmlns:p14="http://schemas.microsoft.com/office/powerpoint/2010/main" val="21422395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B1AD727-DA58-4AFA-B83D-5DA85D132869}"/>
              </a:ext>
            </a:extLst>
          </p:cNvPr>
          <p:cNvSpPr txBox="1">
            <a:spLocks/>
          </p:cNvSpPr>
          <p:nvPr userDrawn="1"/>
        </p:nvSpPr>
        <p:spPr>
          <a:xfrm>
            <a:off x="-1" y="6550025"/>
            <a:ext cx="470019" cy="307975"/>
          </a:xfrm>
          <a:prstGeom prst="rect">
            <a:avLst/>
          </a:prstGeom>
        </p:spPr>
        <p:txBody>
          <a:bodyPr/>
          <a:lstStyle>
            <a:lvl1pPr>
              <a:defRPr>
                <a:solidFill>
                  <a:schemeClr val="tx1"/>
                </a:solidFill>
                <a:latin typeface="Arial" panose="020B0604020202020204" pitchFamily="34" charset="0"/>
                <a:ea typeface="맑은 고딕" panose="020B0503020000020004" pitchFamily="34" charset="-127"/>
              </a:defRPr>
            </a:lvl1pPr>
            <a:lvl2pPr marL="742950" indent="-285750">
              <a:defRPr>
                <a:solidFill>
                  <a:schemeClr val="tx1"/>
                </a:solidFill>
                <a:latin typeface="Arial" panose="020B0604020202020204" pitchFamily="34" charset="0"/>
                <a:ea typeface="맑은 고딕" panose="020B0503020000020004" pitchFamily="34" charset="-127"/>
              </a:defRPr>
            </a:lvl2pPr>
            <a:lvl3pPr marL="1143000" indent="-228600">
              <a:defRPr>
                <a:solidFill>
                  <a:schemeClr val="tx1"/>
                </a:solidFill>
                <a:latin typeface="Arial" panose="020B0604020202020204" pitchFamily="34" charset="0"/>
                <a:ea typeface="맑은 고딕" panose="020B0503020000020004" pitchFamily="34" charset="-127"/>
              </a:defRPr>
            </a:lvl3pPr>
            <a:lvl4pPr marL="1600200" indent="-228600">
              <a:defRPr>
                <a:solidFill>
                  <a:schemeClr val="tx1"/>
                </a:solidFill>
                <a:latin typeface="Arial" panose="020B0604020202020204" pitchFamily="34" charset="0"/>
                <a:ea typeface="맑은 고딕" panose="020B0503020000020004" pitchFamily="34" charset="-127"/>
              </a:defRPr>
            </a:lvl4pPr>
            <a:lvl5pPr marL="2057400" indent="-228600">
              <a:defRPr>
                <a:solidFill>
                  <a:schemeClr val="tx1"/>
                </a:solidFill>
                <a:latin typeface="Arial" panose="020B0604020202020204" pitchFamily="34" charset="0"/>
                <a:ea typeface="맑은 고딕" panose="020B0503020000020004" pitchFamily="34" charset="-127"/>
              </a:defRPr>
            </a:lvl5pPr>
            <a:lvl6pPr marL="2514600" indent="-228600" eaLnBrk="0" fontAlgn="base" hangingPunct="0">
              <a:spcBef>
                <a:spcPct val="0"/>
              </a:spcBef>
              <a:spcAft>
                <a:spcPct val="0"/>
              </a:spcAft>
              <a:defRPr>
                <a:solidFill>
                  <a:schemeClr val="tx1"/>
                </a:solidFill>
                <a:latin typeface="Arial" panose="020B0604020202020204" pitchFamily="34" charset="0"/>
                <a:ea typeface="맑은 고딕" panose="020B0503020000020004" pitchFamily="34" charset="-127"/>
              </a:defRPr>
            </a:lvl6pPr>
            <a:lvl7pPr marL="2971800" indent="-228600" eaLnBrk="0" fontAlgn="base" hangingPunct="0">
              <a:spcBef>
                <a:spcPct val="0"/>
              </a:spcBef>
              <a:spcAft>
                <a:spcPct val="0"/>
              </a:spcAft>
              <a:defRPr>
                <a:solidFill>
                  <a:schemeClr val="tx1"/>
                </a:solidFill>
                <a:latin typeface="Arial" panose="020B0604020202020204" pitchFamily="34" charset="0"/>
                <a:ea typeface="맑은 고딕" panose="020B0503020000020004" pitchFamily="34" charset="-127"/>
              </a:defRPr>
            </a:lvl7pPr>
            <a:lvl8pPr marL="3429000" indent="-228600" eaLnBrk="0" fontAlgn="base" hangingPunct="0">
              <a:spcBef>
                <a:spcPct val="0"/>
              </a:spcBef>
              <a:spcAft>
                <a:spcPct val="0"/>
              </a:spcAft>
              <a:defRPr>
                <a:solidFill>
                  <a:schemeClr val="tx1"/>
                </a:solidFill>
                <a:latin typeface="Arial" panose="020B0604020202020204" pitchFamily="34" charset="0"/>
                <a:ea typeface="맑은 고딕" panose="020B0503020000020004" pitchFamily="34" charset="-127"/>
              </a:defRPr>
            </a:lvl8pPr>
            <a:lvl9pPr marL="3886200" indent="-228600" eaLnBrk="0" fontAlgn="base" hangingPunct="0">
              <a:spcBef>
                <a:spcPct val="0"/>
              </a:spcBef>
              <a:spcAft>
                <a:spcPct val="0"/>
              </a:spcAft>
              <a:defRPr>
                <a:solidFill>
                  <a:schemeClr val="tx1"/>
                </a:solidFill>
                <a:latin typeface="Arial" panose="020B0604020202020204" pitchFamily="34" charset="0"/>
                <a:ea typeface="맑은 고딕" panose="020B0503020000020004" pitchFamily="34" charset="-127"/>
              </a:defRPr>
            </a:lvl9pPr>
          </a:lstStyle>
          <a:p>
            <a:pPr eaLnBrk="1" latinLnBrk="1" hangingPunct="1">
              <a:defRPr/>
            </a:pPr>
            <a:fld id="{0EE0B1C9-7220-4B67-A986-B8A3A4CA2741}" type="slidenum">
              <a:rPr lang="lv-LV" altLang="lv-LV" sz="1200" smtClean="0">
                <a:solidFill>
                  <a:srgbClr val="898989"/>
                </a:solidFill>
                <a:latin typeface="Calibri" panose="020F0502020204030204" pitchFamily="34" charset="0"/>
              </a:rPr>
              <a:pPr eaLnBrk="1" latinLnBrk="1" hangingPunct="1">
                <a:defRPr/>
              </a:pPr>
              <a:t>‹#›</a:t>
            </a:fld>
            <a:endParaRPr lang="lv-LV" altLang="lv-LV" sz="1200" dirty="0">
              <a:solidFill>
                <a:srgbClr val="898989"/>
              </a:solidFill>
              <a:latin typeface="Calibri" panose="020F0502020204030204" pitchFamily="34" charset="0"/>
            </a:endParaRPr>
          </a:p>
        </p:txBody>
      </p:sp>
    </p:spTree>
    <p:extLst>
      <p:ext uri="{BB962C8B-B14F-4D97-AF65-F5344CB8AC3E}">
        <p14:creationId xmlns:p14="http://schemas.microsoft.com/office/powerpoint/2010/main" val="41494081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E535A28-0651-4144-8268-DAFE1DEFCF66}"/>
              </a:ext>
            </a:extLst>
          </p:cNvPr>
          <p:cNvSpPr txBox="1">
            <a:spLocks/>
          </p:cNvSpPr>
          <p:nvPr userDrawn="1"/>
        </p:nvSpPr>
        <p:spPr>
          <a:xfrm>
            <a:off x="0" y="6410325"/>
            <a:ext cx="1350236" cy="447675"/>
          </a:xfrm>
          <a:prstGeom prst="rect">
            <a:avLst/>
          </a:prstGeom>
        </p:spPr>
        <p:txBody>
          <a:bodyPr/>
          <a:lstStyle>
            <a:lvl1pPr>
              <a:defRPr>
                <a:solidFill>
                  <a:schemeClr val="tx1"/>
                </a:solidFill>
                <a:latin typeface="Arial" panose="020B0604020202020204" pitchFamily="34" charset="0"/>
                <a:ea typeface="맑은 고딕" panose="020B0503020000020004" pitchFamily="34" charset="-127"/>
              </a:defRPr>
            </a:lvl1pPr>
            <a:lvl2pPr marL="742950" indent="-285750">
              <a:defRPr>
                <a:solidFill>
                  <a:schemeClr val="tx1"/>
                </a:solidFill>
                <a:latin typeface="Arial" panose="020B0604020202020204" pitchFamily="34" charset="0"/>
                <a:ea typeface="맑은 고딕" panose="020B0503020000020004" pitchFamily="34" charset="-127"/>
              </a:defRPr>
            </a:lvl2pPr>
            <a:lvl3pPr marL="1143000" indent="-228600">
              <a:defRPr>
                <a:solidFill>
                  <a:schemeClr val="tx1"/>
                </a:solidFill>
                <a:latin typeface="Arial" panose="020B0604020202020204" pitchFamily="34" charset="0"/>
                <a:ea typeface="맑은 고딕" panose="020B0503020000020004" pitchFamily="34" charset="-127"/>
              </a:defRPr>
            </a:lvl3pPr>
            <a:lvl4pPr marL="1600200" indent="-228600">
              <a:defRPr>
                <a:solidFill>
                  <a:schemeClr val="tx1"/>
                </a:solidFill>
                <a:latin typeface="Arial" panose="020B0604020202020204" pitchFamily="34" charset="0"/>
                <a:ea typeface="맑은 고딕" panose="020B0503020000020004" pitchFamily="34" charset="-127"/>
              </a:defRPr>
            </a:lvl4pPr>
            <a:lvl5pPr marL="2057400" indent="-228600">
              <a:defRPr>
                <a:solidFill>
                  <a:schemeClr val="tx1"/>
                </a:solidFill>
                <a:latin typeface="Arial" panose="020B0604020202020204" pitchFamily="34" charset="0"/>
                <a:ea typeface="맑은 고딕" panose="020B0503020000020004" pitchFamily="34" charset="-127"/>
              </a:defRPr>
            </a:lvl5pPr>
            <a:lvl6pPr marL="2514600" indent="-228600" eaLnBrk="0" fontAlgn="base" hangingPunct="0">
              <a:spcBef>
                <a:spcPct val="0"/>
              </a:spcBef>
              <a:spcAft>
                <a:spcPct val="0"/>
              </a:spcAft>
              <a:defRPr>
                <a:solidFill>
                  <a:schemeClr val="tx1"/>
                </a:solidFill>
                <a:latin typeface="Arial" panose="020B0604020202020204" pitchFamily="34" charset="0"/>
                <a:ea typeface="맑은 고딕" panose="020B0503020000020004" pitchFamily="34" charset="-127"/>
              </a:defRPr>
            </a:lvl6pPr>
            <a:lvl7pPr marL="2971800" indent="-228600" eaLnBrk="0" fontAlgn="base" hangingPunct="0">
              <a:spcBef>
                <a:spcPct val="0"/>
              </a:spcBef>
              <a:spcAft>
                <a:spcPct val="0"/>
              </a:spcAft>
              <a:defRPr>
                <a:solidFill>
                  <a:schemeClr val="tx1"/>
                </a:solidFill>
                <a:latin typeface="Arial" panose="020B0604020202020204" pitchFamily="34" charset="0"/>
                <a:ea typeface="맑은 고딕" panose="020B0503020000020004" pitchFamily="34" charset="-127"/>
              </a:defRPr>
            </a:lvl7pPr>
            <a:lvl8pPr marL="3429000" indent="-228600" eaLnBrk="0" fontAlgn="base" hangingPunct="0">
              <a:spcBef>
                <a:spcPct val="0"/>
              </a:spcBef>
              <a:spcAft>
                <a:spcPct val="0"/>
              </a:spcAft>
              <a:defRPr>
                <a:solidFill>
                  <a:schemeClr val="tx1"/>
                </a:solidFill>
                <a:latin typeface="Arial" panose="020B0604020202020204" pitchFamily="34" charset="0"/>
                <a:ea typeface="맑은 고딕" panose="020B0503020000020004" pitchFamily="34" charset="-127"/>
              </a:defRPr>
            </a:lvl8pPr>
            <a:lvl9pPr marL="3886200" indent="-228600" eaLnBrk="0" fontAlgn="base" hangingPunct="0">
              <a:spcBef>
                <a:spcPct val="0"/>
              </a:spcBef>
              <a:spcAft>
                <a:spcPct val="0"/>
              </a:spcAft>
              <a:defRPr>
                <a:solidFill>
                  <a:schemeClr val="tx1"/>
                </a:solidFill>
                <a:latin typeface="Arial" panose="020B0604020202020204" pitchFamily="34" charset="0"/>
                <a:ea typeface="맑은 고딕" panose="020B0503020000020004" pitchFamily="34" charset="-127"/>
              </a:defRPr>
            </a:lvl9pPr>
          </a:lstStyle>
          <a:p>
            <a:pPr eaLnBrk="1" latinLnBrk="1" hangingPunct="1">
              <a:defRPr/>
            </a:pPr>
            <a:fld id="{CE7AE483-F68A-4FE4-856A-5C2482EE0604}" type="slidenum">
              <a:rPr lang="lv-LV" altLang="lv-LV" sz="1200" smtClean="0">
                <a:solidFill>
                  <a:srgbClr val="898989"/>
                </a:solidFill>
                <a:latin typeface="Calibri" panose="020F0502020204030204" pitchFamily="34" charset="0"/>
              </a:rPr>
              <a:pPr eaLnBrk="1" latinLnBrk="1" hangingPunct="1">
                <a:defRPr/>
              </a:pPr>
              <a:t>‹#›</a:t>
            </a:fld>
            <a:endParaRPr lang="lv-LV" altLang="lv-LV" sz="1200" dirty="0">
              <a:solidFill>
                <a:srgbClr val="898989"/>
              </a:solidFill>
              <a:latin typeface="Calibri" panose="020F0502020204030204" pitchFamily="34" charset="0"/>
            </a:endParaRPr>
          </a:p>
          <a:p>
            <a:pPr eaLnBrk="1" latinLnBrk="1" hangingPunct="1">
              <a:defRPr/>
            </a:pPr>
            <a:r>
              <a:rPr lang="lv-LV" altLang="lv-LV" sz="1200" dirty="0">
                <a:solidFill>
                  <a:srgbClr val="898989"/>
                </a:solidFill>
                <a:latin typeface="Calibri" panose="020F0502020204030204" pitchFamily="34" charset="0"/>
              </a:rPr>
              <a:t>12.2022.-01.2023.</a:t>
            </a:r>
            <a:endParaRPr lang="en-US" altLang="lv-LV" sz="1200" dirty="0">
              <a:solidFill>
                <a:srgbClr val="898989"/>
              </a:solidFill>
              <a:latin typeface="Calibri" panose="020F0502020204030204" pitchFamily="34" charset="0"/>
            </a:endParaRPr>
          </a:p>
        </p:txBody>
      </p:sp>
      <p:pic>
        <p:nvPicPr>
          <p:cNvPr id="5" name="Picture 4">
            <a:extLst>
              <a:ext uri="{FF2B5EF4-FFF2-40B4-BE49-F238E27FC236}">
                <a16:creationId xmlns:a16="http://schemas.microsoft.com/office/drawing/2014/main" id="{B083EF24-94B5-4B0A-9B91-B0EFB9D68D35}"/>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096369" y="6348520"/>
            <a:ext cx="952381" cy="416667"/>
          </a:xfrm>
          <a:prstGeom prst="rect">
            <a:avLst/>
          </a:prstGeom>
        </p:spPr>
      </p:pic>
    </p:spTree>
    <p:extLst>
      <p:ext uri="{BB962C8B-B14F-4D97-AF65-F5344CB8AC3E}">
        <p14:creationId xmlns:p14="http://schemas.microsoft.com/office/powerpoint/2010/main" val="34706843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ez logo">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E535A28-0651-4144-8268-DAFE1DEFCF66}"/>
              </a:ext>
            </a:extLst>
          </p:cNvPr>
          <p:cNvSpPr txBox="1">
            <a:spLocks/>
          </p:cNvSpPr>
          <p:nvPr userDrawn="1"/>
        </p:nvSpPr>
        <p:spPr>
          <a:xfrm>
            <a:off x="0" y="6410325"/>
            <a:ext cx="1169988" cy="447675"/>
          </a:xfrm>
          <a:prstGeom prst="rect">
            <a:avLst/>
          </a:prstGeom>
        </p:spPr>
        <p:txBody>
          <a:bodyPr/>
          <a:lstStyle>
            <a:lvl1pPr>
              <a:defRPr>
                <a:solidFill>
                  <a:schemeClr val="tx1"/>
                </a:solidFill>
                <a:latin typeface="Arial" panose="020B0604020202020204" pitchFamily="34" charset="0"/>
                <a:ea typeface="맑은 고딕" panose="020B0503020000020004" pitchFamily="34" charset="-127"/>
              </a:defRPr>
            </a:lvl1pPr>
            <a:lvl2pPr marL="742950" indent="-285750">
              <a:defRPr>
                <a:solidFill>
                  <a:schemeClr val="tx1"/>
                </a:solidFill>
                <a:latin typeface="Arial" panose="020B0604020202020204" pitchFamily="34" charset="0"/>
                <a:ea typeface="맑은 고딕" panose="020B0503020000020004" pitchFamily="34" charset="-127"/>
              </a:defRPr>
            </a:lvl2pPr>
            <a:lvl3pPr marL="1143000" indent="-228600">
              <a:defRPr>
                <a:solidFill>
                  <a:schemeClr val="tx1"/>
                </a:solidFill>
                <a:latin typeface="Arial" panose="020B0604020202020204" pitchFamily="34" charset="0"/>
                <a:ea typeface="맑은 고딕" panose="020B0503020000020004" pitchFamily="34" charset="-127"/>
              </a:defRPr>
            </a:lvl3pPr>
            <a:lvl4pPr marL="1600200" indent="-228600">
              <a:defRPr>
                <a:solidFill>
                  <a:schemeClr val="tx1"/>
                </a:solidFill>
                <a:latin typeface="Arial" panose="020B0604020202020204" pitchFamily="34" charset="0"/>
                <a:ea typeface="맑은 고딕" panose="020B0503020000020004" pitchFamily="34" charset="-127"/>
              </a:defRPr>
            </a:lvl4pPr>
            <a:lvl5pPr marL="2057400" indent="-228600">
              <a:defRPr>
                <a:solidFill>
                  <a:schemeClr val="tx1"/>
                </a:solidFill>
                <a:latin typeface="Arial" panose="020B0604020202020204" pitchFamily="34" charset="0"/>
                <a:ea typeface="맑은 고딕" panose="020B0503020000020004" pitchFamily="34" charset="-127"/>
              </a:defRPr>
            </a:lvl5pPr>
            <a:lvl6pPr marL="2514600" indent="-228600" eaLnBrk="0" fontAlgn="base" hangingPunct="0">
              <a:spcBef>
                <a:spcPct val="0"/>
              </a:spcBef>
              <a:spcAft>
                <a:spcPct val="0"/>
              </a:spcAft>
              <a:defRPr>
                <a:solidFill>
                  <a:schemeClr val="tx1"/>
                </a:solidFill>
                <a:latin typeface="Arial" panose="020B0604020202020204" pitchFamily="34" charset="0"/>
                <a:ea typeface="맑은 고딕" panose="020B0503020000020004" pitchFamily="34" charset="-127"/>
              </a:defRPr>
            </a:lvl6pPr>
            <a:lvl7pPr marL="2971800" indent="-228600" eaLnBrk="0" fontAlgn="base" hangingPunct="0">
              <a:spcBef>
                <a:spcPct val="0"/>
              </a:spcBef>
              <a:spcAft>
                <a:spcPct val="0"/>
              </a:spcAft>
              <a:defRPr>
                <a:solidFill>
                  <a:schemeClr val="tx1"/>
                </a:solidFill>
                <a:latin typeface="Arial" panose="020B0604020202020204" pitchFamily="34" charset="0"/>
                <a:ea typeface="맑은 고딕" panose="020B0503020000020004" pitchFamily="34" charset="-127"/>
              </a:defRPr>
            </a:lvl7pPr>
            <a:lvl8pPr marL="3429000" indent="-228600" eaLnBrk="0" fontAlgn="base" hangingPunct="0">
              <a:spcBef>
                <a:spcPct val="0"/>
              </a:spcBef>
              <a:spcAft>
                <a:spcPct val="0"/>
              </a:spcAft>
              <a:defRPr>
                <a:solidFill>
                  <a:schemeClr val="tx1"/>
                </a:solidFill>
                <a:latin typeface="Arial" panose="020B0604020202020204" pitchFamily="34" charset="0"/>
                <a:ea typeface="맑은 고딕" panose="020B0503020000020004" pitchFamily="34" charset="-127"/>
              </a:defRPr>
            </a:lvl8pPr>
            <a:lvl9pPr marL="3886200" indent="-228600" eaLnBrk="0" fontAlgn="base" hangingPunct="0">
              <a:spcBef>
                <a:spcPct val="0"/>
              </a:spcBef>
              <a:spcAft>
                <a:spcPct val="0"/>
              </a:spcAft>
              <a:defRPr>
                <a:solidFill>
                  <a:schemeClr val="tx1"/>
                </a:solidFill>
                <a:latin typeface="Arial" panose="020B0604020202020204" pitchFamily="34" charset="0"/>
                <a:ea typeface="맑은 고딕" panose="020B0503020000020004" pitchFamily="34" charset="-127"/>
              </a:defRPr>
            </a:lvl9pPr>
          </a:lstStyle>
          <a:p>
            <a:pPr eaLnBrk="1" latinLnBrk="1" hangingPunct="1">
              <a:defRPr/>
            </a:pPr>
            <a:fld id="{CE7AE483-F68A-4FE4-856A-5C2482EE0604}" type="slidenum">
              <a:rPr lang="lv-LV" altLang="lv-LV" sz="1200" smtClean="0">
                <a:solidFill>
                  <a:srgbClr val="898989"/>
                </a:solidFill>
                <a:latin typeface="Calibri" panose="020F0502020204030204" pitchFamily="34" charset="0"/>
              </a:rPr>
              <a:pPr eaLnBrk="1" latinLnBrk="1" hangingPunct="1">
                <a:defRPr/>
              </a:pPr>
              <a:t>‹#›</a:t>
            </a:fld>
            <a:endParaRPr lang="lv-LV" altLang="lv-LV" sz="1200" dirty="0">
              <a:solidFill>
                <a:srgbClr val="898989"/>
              </a:solidFill>
              <a:latin typeface="Calibri" panose="020F0502020204030204" pitchFamily="34" charset="0"/>
            </a:endParaRPr>
          </a:p>
          <a:p>
            <a:pPr eaLnBrk="1" latinLnBrk="1" hangingPunct="1">
              <a:defRPr/>
            </a:pPr>
            <a:r>
              <a:rPr lang="lv-LV" altLang="lv-LV" sz="1200" dirty="0">
                <a:solidFill>
                  <a:srgbClr val="898989"/>
                </a:solidFill>
                <a:latin typeface="Calibri" panose="020F0502020204030204" pitchFamily="34" charset="0"/>
              </a:rPr>
              <a:t>12. 2018.</a:t>
            </a:r>
            <a:endParaRPr lang="en-US" altLang="lv-LV" sz="1200" dirty="0">
              <a:solidFill>
                <a:srgbClr val="898989"/>
              </a:solidFill>
              <a:latin typeface="Calibri" panose="020F0502020204030204" pitchFamily="34" charset="0"/>
            </a:endParaRPr>
          </a:p>
        </p:txBody>
      </p:sp>
    </p:spTree>
    <p:extLst>
      <p:ext uri="{BB962C8B-B14F-4D97-AF65-F5344CB8AC3E}">
        <p14:creationId xmlns:p14="http://schemas.microsoft.com/office/powerpoint/2010/main" val="37219918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4340727-130B-4B8B-A651-A95C89F55F40}" type="datetimeFigureOut">
              <a:rPr lang="lv-LV" smtClean="0"/>
              <a:t>09.02.2023</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9DB4A621-64F2-4FC1-B93B-CD0E8429F798}" type="slidenum">
              <a:rPr lang="lv-LV" smtClean="0"/>
              <a:t>‹#›</a:t>
            </a:fld>
            <a:endParaRPr lang="lv-LV"/>
          </a:p>
        </p:txBody>
      </p:sp>
    </p:spTree>
    <p:extLst>
      <p:ext uri="{BB962C8B-B14F-4D97-AF65-F5344CB8AC3E}">
        <p14:creationId xmlns:p14="http://schemas.microsoft.com/office/powerpoint/2010/main" val="42628404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4340727-130B-4B8B-A651-A95C89F55F40}" type="datetimeFigureOut">
              <a:rPr lang="lv-LV" smtClean="0"/>
              <a:t>09.02.2023</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9DB4A621-64F2-4FC1-B93B-CD0E8429F798}" type="slidenum">
              <a:rPr lang="lv-LV" smtClean="0"/>
              <a:t>‹#›</a:t>
            </a:fld>
            <a:endParaRPr lang="lv-LV"/>
          </a:p>
        </p:txBody>
      </p:sp>
    </p:spTree>
    <p:extLst>
      <p:ext uri="{BB962C8B-B14F-4D97-AF65-F5344CB8AC3E}">
        <p14:creationId xmlns:p14="http://schemas.microsoft.com/office/powerpoint/2010/main" val="25149978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4340727-130B-4B8B-A651-A95C89F55F40}" type="datetimeFigureOut">
              <a:rPr lang="lv-LV" smtClean="0"/>
              <a:t>09.02.2023</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9DB4A621-64F2-4FC1-B93B-CD0E8429F798}" type="slidenum">
              <a:rPr lang="lv-LV" smtClean="0"/>
              <a:t>‹#›</a:t>
            </a:fld>
            <a:endParaRPr lang="lv-LV"/>
          </a:p>
        </p:txBody>
      </p:sp>
    </p:spTree>
    <p:extLst>
      <p:ext uri="{BB962C8B-B14F-4D97-AF65-F5344CB8AC3E}">
        <p14:creationId xmlns:p14="http://schemas.microsoft.com/office/powerpoint/2010/main" val="42515866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4340727-130B-4B8B-A651-A95C89F55F40}" type="datetimeFigureOut">
              <a:rPr lang="lv-LV" smtClean="0"/>
              <a:t>09.02.2023</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9DB4A621-64F2-4FC1-B93B-CD0E8429F798}" type="slidenum">
              <a:rPr lang="lv-LV" smtClean="0"/>
              <a:t>‹#›</a:t>
            </a:fld>
            <a:endParaRPr lang="lv-LV"/>
          </a:p>
        </p:txBody>
      </p:sp>
    </p:spTree>
    <p:extLst>
      <p:ext uri="{BB962C8B-B14F-4D97-AF65-F5344CB8AC3E}">
        <p14:creationId xmlns:p14="http://schemas.microsoft.com/office/powerpoint/2010/main" val="29555854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4340727-130B-4B8B-A651-A95C89F55F40}" type="datetimeFigureOut">
              <a:rPr lang="lv-LV" smtClean="0"/>
              <a:t>09.02.2023</a:t>
            </a:fld>
            <a:endParaRPr lang="lv-LV"/>
          </a:p>
        </p:txBody>
      </p:sp>
      <p:sp>
        <p:nvSpPr>
          <p:cNvPr id="8" name="Footer Placeholder 7"/>
          <p:cNvSpPr>
            <a:spLocks noGrp="1"/>
          </p:cNvSpPr>
          <p:nvPr>
            <p:ph type="ftr" sz="quarter" idx="11"/>
          </p:nvPr>
        </p:nvSpPr>
        <p:spPr/>
        <p:txBody>
          <a:bodyPr/>
          <a:lstStyle/>
          <a:p>
            <a:endParaRPr lang="lv-LV"/>
          </a:p>
        </p:txBody>
      </p:sp>
      <p:sp>
        <p:nvSpPr>
          <p:cNvPr id="9" name="Slide Number Placeholder 8"/>
          <p:cNvSpPr>
            <a:spLocks noGrp="1"/>
          </p:cNvSpPr>
          <p:nvPr>
            <p:ph type="sldNum" sz="quarter" idx="12"/>
          </p:nvPr>
        </p:nvSpPr>
        <p:spPr/>
        <p:txBody>
          <a:bodyPr/>
          <a:lstStyle/>
          <a:p>
            <a:fld id="{9DB4A621-64F2-4FC1-B93B-CD0E8429F798}" type="slidenum">
              <a:rPr lang="lv-LV" smtClean="0"/>
              <a:t>‹#›</a:t>
            </a:fld>
            <a:endParaRPr lang="lv-LV"/>
          </a:p>
        </p:txBody>
      </p:sp>
    </p:spTree>
    <p:extLst>
      <p:ext uri="{BB962C8B-B14F-4D97-AF65-F5344CB8AC3E}">
        <p14:creationId xmlns:p14="http://schemas.microsoft.com/office/powerpoint/2010/main" val="39441701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340727-130B-4B8B-A651-A95C89F55F40}" type="datetimeFigureOut">
              <a:rPr lang="lv-LV" smtClean="0"/>
              <a:t>09.02.2023</a:t>
            </a:fld>
            <a:endParaRPr lang="lv-LV"/>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v-LV"/>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B4A621-64F2-4FC1-B93B-CD0E8429F798}" type="slidenum">
              <a:rPr lang="lv-LV" smtClean="0"/>
              <a:t>‹#›</a:t>
            </a:fld>
            <a:endParaRPr lang="lv-LV"/>
          </a:p>
        </p:txBody>
      </p:sp>
    </p:spTree>
    <p:extLst>
      <p:ext uri="{BB962C8B-B14F-4D97-AF65-F5344CB8AC3E}">
        <p14:creationId xmlns:p14="http://schemas.microsoft.com/office/powerpoint/2010/main" val="2365423423"/>
      </p:ext>
    </p:extLst>
  </p:cSld>
  <p:clrMap bg1="lt1" tx1="dk1" bg2="lt2" tx2="dk2" accent1="accent1" accent2="accent2" accent3="accent3" accent4="accent4" accent5="accent5" accent6="accent6" hlink="hlink" folHlink="folHlink"/>
  <p:sldLayoutIdLst>
    <p:sldLayoutId id="2147483676" r:id="rId1"/>
    <p:sldLayoutId id="2147483675" r:id="rId2"/>
    <p:sldLayoutId id="2147483674" r:id="rId3"/>
    <p:sldLayoutId id="2147483677" r:id="rId4"/>
    <p:sldLayoutId id="2147483662" r:id="rId5"/>
    <p:sldLayoutId id="2147483663" r:id="rId6"/>
    <p:sldLayoutId id="2147483664" r:id="rId7"/>
    <p:sldLayoutId id="2147483665" r:id="rId8"/>
    <p:sldLayoutId id="2147483666" r:id="rId9"/>
    <p:sldLayoutId id="2147483667" r:id="rId10"/>
    <p:sldLayoutId id="2147483668" r:id="rId11"/>
    <p:sldLayoutId id="2147483669" r:id="rId12"/>
    <p:sldLayoutId id="2147483670" r:id="rId13"/>
    <p:sldLayoutId id="2147483671" r:id="rId14"/>
    <p:sldLayoutId id="2147483672" r:id="rId1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5.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7.xml"/><Relationship Id="rId1" Type="http://schemas.openxmlformats.org/officeDocument/2006/relationships/slideLayout" Target="../slideLayouts/slideLayout3.xml"/><Relationship Id="rId4" Type="http://schemas.openxmlformats.org/officeDocument/2006/relationships/chart" Target="../charts/chart5.xml"/></Relationships>
</file>

<file path=ppt/slides/_rels/slide14.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8.xml"/><Relationship Id="rId1" Type="http://schemas.openxmlformats.org/officeDocument/2006/relationships/slideLayout" Target="../slideLayouts/slideLayout3.xml"/><Relationship Id="rId4" Type="http://schemas.openxmlformats.org/officeDocument/2006/relationships/chart" Target="../charts/chart7.xml"/></Relationships>
</file>

<file path=ppt/slides/_rels/slide15.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9.xml"/><Relationship Id="rId1" Type="http://schemas.openxmlformats.org/officeDocument/2006/relationships/slideLayout" Target="../slideLayouts/slideLayout3.xml"/><Relationship Id="rId4" Type="http://schemas.openxmlformats.org/officeDocument/2006/relationships/chart" Target="../charts/chart9.xml"/></Relationships>
</file>

<file path=ppt/slides/_rels/slide16.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0.xml"/><Relationship Id="rId1" Type="http://schemas.openxmlformats.org/officeDocument/2006/relationships/slideLayout" Target="../slideLayouts/slideLayout3.xml"/><Relationship Id="rId4" Type="http://schemas.openxmlformats.org/officeDocument/2006/relationships/chart" Target="../charts/chart11.xml"/></Relationships>
</file>

<file path=ppt/slides/_rels/slide17.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11.xml"/><Relationship Id="rId1" Type="http://schemas.openxmlformats.org/officeDocument/2006/relationships/slideLayout" Target="../slideLayouts/slideLayout3.xml"/><Relationship Id="rId4" Type="http://schemas.openxmlformats.org/officeDocument/2006/relationships/chart" Target="../charts/chart13.xml"/></Relationships>
</file>

<file path=ppt/slides/_rels/slide18.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12.xml"/><Relationship Id="rId1" Type="http://schemas.openxmlformats.org/officeDocument/2006/relationships/slideLayout" Target="../slideLayouts/slideLayout3.xml"/><Relationship Id="rId4" Type="http://schemas.openxmlformats.org/officeDocument/2006/relationships/chart" Target="../charts/chart15.xml"/></Relationships>
</file>

<file path=ppt/slides/_rels/slide19.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notesSlide" Target="../notesSlides/notesSlide13.xml"/><Relationship Id="rId1" Type="http://schemas.openxmlformats.org/officeDocument/2006/relationships/slideLayout" Target="../slideLayouts/slideLayout3.xml"/><Relationship Id="rId4" Type="http://schemas.openxmlformats.org/officeDocument/2006/relationships/chart" Target="../charts/chart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notesSlide" Target="../notesSlides/notesSlide14.xml"/><Relationship Id="rId1" Type="http://schemas.openxmlformats.org/officeDocument/2006/relationships/slideLayout" Target="../slideLayouts/slideLayout3.xml"/><Relationship Id="rId4" Type="http://schemas.openxmlformats.org/officeDocument/2006/relationships/chart" Target="../charts/chart19.xml"/></Relationships>
</file>

<file path=ppt/slides/_rels/slide21.xml.rels><?xml version="1.0" encoding="UTF-8" standalone="yes"?>
<Relationships xmlns="http://schemas.openxmlformats.org/package/2006/relationships"><Relationship Id="rId3" Type="http://schemas.openxmlformats.org/officeDocument/2006/relationships/chart" Target="../charts/chart20.xml"/><Relationship Id="rId2" Type="http://schemas.openxmlformats.org/officeDocument/2006/relationships/notesSlide" Target="../notesSlides/notesSlide15.xml"/><Relationship Id="rId1" Type="http://schemas.openxmlformats.org/officeDocument/2006/relationships/slideLayout" Target="../slideLayouts/slideLayout3.xml"/><Relationship Id="rId4" Type="http://schemas.openxmlformats.org/officeDocument/2006/relationships/chart" Target="../charts/chart21.xml"/></Relationships>
</file>

<file path=ppt/slides/_rels/slide22.xml.rels><?xml version="1.0" encoding="UTF-8" standalone="yes"?>
<Relationships xmlns="http://schemas.openxmlformats.org/package/2006/relationships"><Relationship Id="rId3" Type="http://schemas.openxmlformats.org/officeDocument/2006/relationships/chart" Target="../charts/chart22.xml"/><Relationship Id="rId2" Type="http://schemas.openxmlformats.org/officeDocument/2006/relationships/notesSlide" Target="../notesSlides/notesSlide16.xml"/><Relationship Id="rId1" Type="http://schemas.openxmlformats.org/officeDocument/2006/relationships/slideLayout" Target="../slideLayouts/slideLayout3.xml"/><Relationship Id="rId4" Type="http://schemas.openxmlformats.org/officeDocument/2006/relationships/chart" Target="../charts/chart23.xml"/></Relationships>
</file>

<file path=ppt/slides/_rels/slide23.xml.rels><?xml version="1.0" encoding="UTF-8" standalone="yes"?>
<Relationships xmlns="http://schemas.openxmlformats.org/package/2006/relationships"><Relationship Id="rId3" Type="http://schemas.openxmlformats.org/officeDocument/2006/relationships/chart" Target="../charts/chart24.xml"/><Relationship Id="rId2" Type="http://schemas.openxmlformats.org/officeDocument/2006/relationships/notesSlide" Target="../notesSlides/notesSlide17.xml"/><Relationship Id="rId1" Type="http://schemas.openxmlformats.org/officeDocument/2006/relationships/slideLayout" Target="../slideLayouts/slideLayout3.xml"/><Relationship Id="rId4" Type="http://schemas.openxmlformats.org/officeDocument/2006/relationships/chart" Target="../charts/chart25.xml"/></Relationships>
</file>

<file path=ppt/slides/_rels/slide24.xml.rels><?xml version="1.0" encoding="UTF-8" standalone="yes"?>
<Relationships xmlns="http://schemas.openxmlformats.org/package/2006/relationships"><Relationship Id="rId3" Type="http://schemas.openxmlformats.org/officeDocument/2006/relationships/chart" Target="../charts/chart26.xml"/><Relationship Id="rId2" Type="http://schemas.openxmlformats.org/officeDocument/2006/relationships/notesSlide" Target="../notesSlides/notesSlide18.xml"/><Relationship Id="rId1" Type="http://schemas.openxmlformats.org/officeDocument/2006/relationships/slideLayout" Target="../slideLayouts/slideLayout3.xml"/><Relationship Id="rId4" Type="http://schemas.openxmlformats.org/officeDocument/2006/relationships/chart" Target="../charts/chart27.xml"/></Relationships>
</file>

<file path=ppt/slides/_rels/slide25.xml.rels><?xml version="1.0" encoding="UTF-8" standalone="yes"?>
<Relationships xmlns="http://schemas.openxmlformats.org/package/2006/relationships"><Relationship Id="rId3" Type="http://schemas.openxmlformats.org/officeDocument/2006/relationships/chart" Target="../charts/chart28.xml"/><Relationship Id="rId2" Type="http://schemas.openxmlformats.org/officeDocument/2006/relationships/notesSlide" Target="../notesSlides/notesSlide19.xml"/><Relationship Id="rId1" Type="http://schemas.openxmlformats.org/officeDocument/2006/relationships/slideLayout" Target="../slideLayouts/slideLayout3.xml"/><Relationship Id="rId4" Type="http://schemas.openxmlformats.org/officeDocument/2006/relationships/chart" Target="../charts/chart29.xml"/></Relationships>
</file>

<file path=ppt/slides/_rels/slide26.xml.rels><?xml version="1.0" encoding="UTF-8" standalone="yes"?>
<Relationships xmlns="http://schemas.openxmlformats.org/package/2006/relationships"><Relationship Id="rId3" Type="http://schemas.openxmlformats.org/officeDocument/2006/relationships/chart" Target="../charts/chart30.xml"/><Relationship Id="rId2" Type="http://schemas.openxmlformats.org/officeDocument/2006/relationships/notesSlide" Target="../notesSlides/notesSlide20.xml"/><Relationship Id="rId1" Type="http://schemas.openxmlformats.org/officeDocument/2006/relationships/slideLayout" Target="../slideLayouts/slideLayout3.xml"/><Relationship Id="rId4" Type="http://schemas.openxmlformats.org/officeDocument/2006/relationships/chart" Target="../charts/chart31.xml"/></Relationships>
</file>

<file path=ppt/slides/_rels/slide27.xml.rels><?xml version="1.0" encoding="UTF-8" standalone="yes"?>
<Relationships xmlns="http://schemas.openxmlformats.org/package/2006/relationships"><Relationship Id="rId3" Type="http://schemas.openxmlformats.org/officeDocument/2006/relationships/chart" Target="../charts/chart32.xml"/><Relationship Id="rId2" Type="http://schemas.openxmlformats.org/officeDocument/2006/relationships/notesSlide" Target="../notesSlides/notesSlide21.xml"/><Relationship Id="rId1" Type="http://schemas.openxmlformats.org/officeDocument/2006/relationships/slideLayout" Target="../slideLayouts/slideLayout3.xml"/><Relationship Id="rId4" Type="http://schemas.openxmlformats.org/officeDocument/2006/relationships/chart" Target="../charts/chart33.xml"/></Relationships>
</file>

<file path=ppt/slides/_rels/slide28.xml.rels><?xml version="1.0" encoding="UTF-8" standalone="yes"?>
<Relationships xmlns="http://schemas.openxmlformats.org/package/2006/relationships"><Relationship Id="rId3" Type="http://schemas.openxmlformats.org/officeDocument/2006/relationships/chart" Target="../charts/chart34.xml"/><Relationship Id="rId2" Type="http://schemas.openxmlformats.org/officeDocument/2006/relationships/notesSlide" Target="../notesSlides/notesSlide22.xml"/><Relationship Id="rId1" Type="http://schemas.openxmlformats.org/officeDocument/2006/relationships/slideLayout" Target="../slideLayouts/slideLayout3.xml"/><Relationship Id="rId4" Type="http://schemas.openxmlformats.org/officeDocument/2006/relationships/chart" Target="../charts/chart35.xml"/></Relationships>
</file>

<file path=ppt/slides/_rels/slide29.xml.rels><?xml version="1.0" encoding="UTF-8" standalone="yes"?>
<Relationships xmlns="http://schemas.openxmlformats.org/package/2006/relationships"><Relationship Id="rId3" Type="http://schemas.openxmlformats.org/officeDocument/2006/relationships/chart" Target="../charts/chart36.xml"/><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3" Type="http://schemas.openxmlformats.org/officeDocument/2006/relationships/chart" Target="../charts/chart37.xml"/><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3" Type="http://schemas.openxmlformats.org/officeDocument/2006/relationships/chart" Target="../charts/chart38.xml"/><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3" Type="http://schemas.openxmlformats.org/officeDocument/2006/relationships/chart" Target="../charts/chart39.xml"/><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3" Type="http://schemas.openxmlformats.org/officeDocument/2006/relationships/chart" Target="../charts/chart40.xml"/><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3" Type="http://schemas.openxmlformats.org/officeDocument/2006/relationships/chart" Target="../charts/chart41.xml"/><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3" Type="http://schemas.openxmlformats.org/officeDocument/2006/relationships/chart" Target="../charts/chart42.xml"/><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3" Type="http://schemas.openxmlformats.org/officeDocument/2006/relationships/chart" Target="../charts/chart43.xml"/><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3" Type="http://schemas.openxmlformats.org/officeDocument/2006/relationships/chart" Target="../charts/chart44.xml"/><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3" Type="http://schemas.openxmlformats.org/officeDocument/2006/relationships/chart" Target="../charts/chart45.xml"/><Relationship Id="rId2" Type="http://schemas.openxmlformats.org/officeDocument/2006/relationships/notesSlide" Target="../notesSlides/notesSlide34.xml"/><Relationship Id="rId1" Type="http://schemas.openxmlformats.org/officeDocument/2006/relationships/slideLayout" Target="../slideLayouts/slideLayout3.xml"/><Relationship Id="rId4" Type="http://schemas.openxmlformats.org/officeDocument/2006/relationships/chart" Target="../charts/chart46.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5.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hyperlink" Target="http://www.skds.lv/" TargetMode="External"/><Relationship Id="rId2" Type="http://schemas.openxmlformats.org/officeDocument/2006/relationships/notesSlide" Target="../notesSlides/notesSlide37.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FF65A4DC-5381-4009-B4C3-B6A23138D027}"/>
              </a:ext>
            </a:extLst>
          </p:cNvPr>
          <p:cNvSpPr>
            <a:spLocks noGrp="1" noChangeArrowheads="1"/>
          </p:cNvSpPr>
          <p:nvPr>
            <p:ph type="ctrTitle"/>
          </p:nvPr>
        </p:nvSpPr>
        <p:spPr>
          <a:xfrm>
            <a:off x="1187450" y="2389517"/>
            <a:ext cx="6624637" cy="1319842"/>
          </a:xfrm>
          <a:solidFill>
            <a:srgbClr val="2A7A6D"/>
          </a:solidFill>
        </p:spPr>
        <p:txBody>
          <a:bodyPr>
            <a:noAutofit/>
          </a:bodyPr>
          <a:lstStyle/>
          <a:p>
            <a:r>
              <a:rPr lang="lv-LV" altLang="en-US" sz="2900" b="1" spc="-30" dirty="0">
                <a:solidFill>
                  <a:schemeClr val="bg1"/>
                </a:solidFill>
                <a:latin typeface="Arial" panose="020B0604020202020204" pitchFamily="34" charset="0"/>
                <a:cs typeface="Arial" panose="020B0604020202020204" pitchFamily="34" charset="0"/>
              </a:rPr>
              <a:t>LIAA sniegtā atbalsta nozīmīgums un uzņēmumu ieguldījumi jaunu produktu un pakalpojumu attīstībā</a:t>
            </a:r>
            <a:endParaRPr lang="lv-LV" altLang="en-US" sz="29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4099" name="Text Box 4">
            <a:extLst>
              <a:ext uri="{FF2B5EF4-FFF2-40B4-BE49-F238E27FC236}">
                <a16:creationId xmlns:a16="http://schemas.microsoft.com/office/drawing/2014/main" id="{721A82B7-22F5-4AA9-AD90-54C6C95BD1F5}"/>
              </a:ext>
            </a:extLst>
          </p:cNvPr>
          <p:cNvSpPr txBox="1">
            <a:spLocks noChangeArrowheads="1"/>
          </p:cNvSpPr>
          <p:nvPr/>
        </p:nvSpPr>
        <p:spPr bwMode="auto">
          <a:xfrm>
            <a:off x="539750" y="404813"/>
            <a:ext cx="7920038"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endParaRPr lang="en-GB" altLang="en-US" sz="1800"/>
          </a:p>
        </p:txBody>
      </p:sp>
      <p:sp>
        <p:nvSpPr>
          <p:cNvPr id="4100" name="Rectangle 5">
            <a:extLst>
              <a:ext uri="{FF2B5EF4-FFF2-40B4-BE49-F238E27FC236}">
                <a16:creationId xmlns:a16="http://schemas.microsoft.com/office/drawing/2014/main" id="{7B1FCC50-2E95-4550-B23B-E203114F9BE6}"/>
              </a:ext>
            </a:extLst>
          </p:cNvPr>
          <p:cNvSpPr>
            <a:spLocks noChangeArrowheads="1"/>
          </p:cNvSpPr>
          <p:nvPr/>
        </p:nvSpPr>
        <p:spPr bwMode="auto">
          <a:xfrm>
            <a:off x="431800" y="404813"/>
            <a:ext cx="8280400" cy="5976937"/>
          </a:xfrm>
          <a:prstGeom prst="rect">
            <a:avLst/>
          </a:prstGeom>
          <a:noFill/>
          <a:ln w="19050">
            <a:solidFill>
              <a:srgbClr val="2A7A6D"/>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lv-LV" altLang="lv-LV" sz="1000">
              <a:latin typeface="Arial Narrow" panose="020B0606020202030204" pitchFamily="34" charset="0"/>
            </a:endParaRPr>
          </a:p>
        </p:txBody>
      </p:sp>
      <p:sp>
        <p:nvSpPr>
          <p:cNvPr id="4101" name="Rectangle 9">
            <a:extLst>
              <a:ext uri="{FF2B5EF4-FFF2-40B4-BE49-F238E27FC236}">
                <a16:creationId xmlns:a16="http://schemas.microsoft.com/office/drawing/2014/main" id="{791EAD24-72E7-4A0D-B111-BE204887E31D}"/>
              </a:ext>
            </a:extLst>
          </p:cNvPr>
          <p:cNvSpPr>
            <a:spLocks noChangeArrowheads="1"/>
          </p:cNvSpPr>
          <p:nvPr/>
        </p:nvSpPr>
        <p:spPr bwMode="auto">
          <a:xfrm>
            <a:off x="1996582" y="4044122"/>
            <a:ext cx="5223866"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lv-LV" altLang="en-US" sz="1900" dirty="0">
                <a:cs typeface="Arial" panose="020B0604020202020204" pitchFamily="34" charset="0"/>
              </a:rPr>
              <a:t>LIAA klientu - eksportējošo uzņēmumu aptauja</a:t>
            </a:r>
          </a:p>
          <a:p>
            <a:pPr algn="ctr">
              <a:spcBef>
                <a:spcPts val="1200"/>
              </a:spcBef>
              <a:buFontTx/>
              <a:buNone/>
            </a:pPr>
            <a:r>
              <a:rPr lang="lv-LV" altLang="en-US" sz="1900" dirty="0">
                <a:cs typeface="Arial" panose="020B0604020202020204" pitchFamily="34" charset="0"/>
              </a:rPr>
              <a:t>2022. gada decembris – 2023. gada janvāris</a:t>
            </a:r>
          </a:p>
        </p:txBody>
      </p:sp>
      <p:sp>
        <p:nvSpPr>
          <p:cNvPr id="4102" name="Rectangle 11">
            <a:extLst>
              <a:ext uri="{FF2B5EF4-FFF2-40B4-BE49-F238E27FC236}">
                <a16:creationId xmlns:a16="http://schemas.microsoft.com/office/drawing/2014/main" id="{295A3437-9078-4528-A156-B03D256E2B62}"/>
              </a:ext>
            </a:extLst>
          </p:cNvPr>
          <p:cNvSpPr>
            <a:spLocks noChangeArrowheads="1"/>
          </p:cNvSpPr>
          <p:nvPr/>
        </p:nvSpPr>
        <p:spPr bwMode="auto">
          <a:xfrm>
            <a:off x="0" y="2490788"/>
            <a:ext cx="9144000" cy="0"/>
          </a:xfrm>
          <a:prstGeom prst="rect">
            <a:avLst/>
          </a:prstGeom>
          <a:solidFill>
            <a:srgbClr val="4C9267"/>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lv-LV" altLang="lv-LV" sz="1000">
              <a:latin typeface="Arial Narrow" panose="020B0606020202030204" pitchFamily="34" charset="0"/>
            </a:endParaRPr>
          </a:p>
        </p:txBody>
      </p:sp>
      <p:pic>
        <p:nvPicPr>
          <p:cNvPr id="4104" name="Picture 8">
            <a:extLst>
              <a:ext uri="{FF2B5EF4-FFF2-40B4-BE49-F238E27FC236}">
                <a16:creationId xmlns:a16="http://schemas.microsoft.com/office/drawing/2014/main" id="{9ECBC8A7-5251-4702-A515-F6E2117CB74B}"/>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67668" y="5718083"/>
            <a:ext cx="1371600" cy="598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2">
            <a:extLst>
              <a:ext uri="{FF2B5EF4-FFF2-40B4-BE49-F238E27FC236}">
                <a16:creationId xmlns:a16="http://schemas.microsoft.com/office/drawing/2014/main" id="{81B20CB6-8792-41D2-B751-F1E5BC14539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26619" y="5670160"/>
            <a:ext cx="2209914" cy="609631"/>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11">
            <a:extLst>
              <a:ext uri="{FF2B5EF4-FFF2-40B4-BE49-F238E27FC236}">
                <a16:creationId xmlns:a16="http://schemas.microsoft.com/office/drawing/2014/main" id="{3070002D-9AF2-440D-9E8D-8B3AFA1EB95D}"/>
              </a:ext>
            </a:extLst>
          </p:cNvPr>
          <p:cNvSpPr>
            <a:spLocks noGrp="1" noRot="1" noChangeArrowheads="1"/>
          </p:cNvSpPr>
          <p:nvPr>
            <p:ph type="body" sz="half" idx="4294967295"/>
          </p:nvPr>
        </p:nvSpPr>
        <p:spPr>
          <a:xfrm>
            <a:off x="125506" y="578878"/>
            <a:ext cx="8829675" cy="3530414"/>
          </a:xfrm>
        </p:spPr>
        <p:txBody>
          <a:bodyPr>
            <a:noAutofit/>
          </a:bodyPr>
          <a:lstStyle/>
          <a:p>
            <a:pPr marL="0" indent="0" algn="just">
              <a:lnSpc>
                <a:spcPct val="130000"/>
              </a:lnSpc>
              <a:spcBef>
                <a:spcPts val="600"/>
              </a:spcBef>
              <a:buNone/>
            </a:pPr>
            <a:r>
              <a:rPr lang="lv-LV" altLang="lv-LV" sz="1200" dirty="0">
                <a:latin typeface="Arial" panose="020B0604020202020204" pitchFamily="34" charset="0"/>
                <a:cs typeface="Arial" panose="020B0604020202020204" pitchFamily="34" charset="0"/>
              </a:rPr>
              <a:t>Aptaujas ietvaros LIAA klientiem tika lūgts arī norādīt, kāds cits atbalsta veids viņiem būtu nepieciešams, bez jau esošajiem LIAA atbalsta mehānismiem. Visbiežāk uzņēmēji minējuši lielāku atbalstu dalībai ārvalstu izstādēs (iesk. transporta, naktsmītņu, uzturēšanās izmaksas) (8%), atbalstu jaunu ražošanas iekārtu, tehnoloģiju, ražotņu telpu iegādei/izbūvei (7%) un atbalsts reklāmai, mārketingam (5%); citus atbalsta veidus katru minējuši mazāk nekā 5% uzņēmēju. 10% LIAA klientu norādīja, ka viņiem nevajag papildus LIAA atbalstu vai svarīgi tikai turpināt esošo atbalstu, un gandrīz puse jeb 48% nevarēja sniegt konkrētu atbildi.</a:t>
            </a:r>
            <a:endParaRPr lang="lv-LV" altLang="lv-LV" sz="1200" b="1" dirty="0">
              <a:latin typeface="Arial" panose="020B0604020202020204" pitchFamily="34" charset="0"/>
              <a:cs typeface="Arial" panose="020B0604020202020204" pitchFamily="34" charset="0"/>
            </a:endParaRPr>
          </a:p>
          <a:p>
            <a:pPr marL="0" indent="0" algn="just">
              <a:lnSpc>
                <a:spcPct val="130000"/>
              </a:lnSpc>
              <a:spcBef>
                <a:spcPts val="1200"/>
              </a:spcBef>
              <a:buNone/>
            </a:pPr>
            <a:r>
              <a:rPr lang="lv-LV" altLang="en-US" sz="1200" b="1" dirty="0">
                <a:latin typeface="Arial" panose="020B0604020202020204" pitchFamily="34" charset="0"/>
                <a:cs typeface="Arial" panose="020B0604020202020204" pitchFamily="34" charset="0"/>
              </a:rPr>
              <a:t>2. Ieguldījumi jaunu produktu un pakalpojumu attīstībā</a:t>
            </a:r>
          </a:p>
          <a:p>
            <a:pPr marL="0" indent="0" algn="just">
              <a:lnSpc>
                <a:spcPct val="130000"/>
              </a:lnSpc>
              <a:spcBef>
                <a:spcPts val="600"/>
              </a:spcBef>
              <a:buNone/>
            </a:pPr>
            <a:r>
              <a:rPr lang="lv-LV" altLang="en-US" sz="1200" dirty="0">
                <a:latin typeface="Arial" panose="020B0604020202020204" pitchFamily="34" charset="0"/>
                <a:cs typeface="Arial" panose="020B0604020202020204" pitchFamily="34" charset="0"/>
              </a:rPr>
              <a:t>Aptaujas dati liecina, ka kopumā vairāk nekā puse jeb 55% LIAA eksportējošo klientu ir veikuši kādus ieguldījumus pētniecībā un jaunu produktu un pakalpojumu attīstībā no 2020. līdz 2022. gadam, turpretī 34% to nav darījuši. Aptuveni puse jeb 51% no uzņēmumiem, kas bija veikuši ieguldījumus pētniecībā un jaunu produktu un pakalpojumu attīstībā zina šo ieguldījumu apjomu, turpretī 14% to nezina.</a:t>
            </a:r>
          </a:p>
          <a:p>
            <a:pPr marL="0" indent="0" algn="just">
              <a:lnSpc>
                <a:spcPct val="130000"/>
              </a:lnSpc>
              <a:spcBef>
                <a:spcPts val="600"/>
              </a:spcBef>
              <a:buNone/>
            </a:pPr>
            <a:r>
              <a:rPr lang="lv-LV" altLang="lv-LV" sz="1200" dirty="0">
                <a:latin typeface="Arial" panose="020B0604020202020204" pitchFamily="34" charset="0"/>
                <a:cs typeface="Arial" panose="020B0604020202020204" pitchFamily="34" charset="0"/>
              </a:rPr>
              <a:t>LIAA klientiem, kas zina savu pētniecībā un jaunu produktu un pakalpojumu attīstībā ieguldīto apjomu no 2020. līdz 2022. gadam, tika lūgts norādīt šo apjomu – 2020. gadā vidējā ieguldījumu vērtība eiro bija 121 483 eiro, 2021. gadā tā bija 129 059, bet 2022. gadā – 128 868 eiro.</a:t>
            </a:r>
          </a:p>
        </p:txBody>
      </p:sp>
      <p:sp>
        <p:nvSpPr>
          <p:cNvPr id="5" name="Rectangle 13">
            <a:extLst>
              <a:ext uri="{FF2B5EF4-FFF2-40B4-BE49-F238E27FC236}">
                <a16:creationId xmlns:a16="http://schemas.microsoft.com/office/drawing/2014/main" id="{BB7BA527-F549-4B2B-B0A1-24C7F732FF89}"/>
              </a:ext>
            </a:extLst>
          </p:cNvPr>
          <p:cNvSpPr>
            <a:spLocks noChangeArrowheads="1"/>
          </p:cNvSpPr>
          <p:nvPr/>
        </p:nvSpPr>
        <p:spPr bwMode="auto">
          <a:xfrm>
            <a:off x="0" y="0"/>
            <a:ext cx="9144000" cy="476250"/>
          </a:xfrm>
          <a:prstGeom prst="rect">
            <a:avLst/>
          </a:prstGeom>
          <a:solidFill>
            <a:srgbClr val="2A7A6D"/>
          </a:solidFill>
          <a:ln>
            <a:noFill/>
          </a:ln>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altLang="en-US" sz="2400" b="1" dirty="0">
                <a:solidFill>
                  <a:schemeClr val="bg1"/>
                </a:solidFill>
                <a:cs typeface="Arial" panose="020B0604020202020204" pitchFamily="34" charset="0"/>
              </a:rPr>
              <a:t> Galvenie secinājumi (2)</a:t>
            </a:r>
            <a:endParaRPr lang="en-US" altLang="en-US" sz="2400" b="1" dirty="0">
              <a:solidFill>
                <a:schemeClr val="bg1"/>
              </a:solidFill>
              <a:cs typeface="Arial" panose="020B0604020202020204" pitchFamily="34" charset="0"/>
            </a:endParaRPr>
          </a:p>
        </p:txBody>
      </p:sp>
    </p:spTree>
    <p:extLst>
      <p:ext uri="{BB962C8B-B14F-4D97-AF65-F5344CB8AC3E}">
        <p14:creationId xmlns:p14="http://schemas.microsoft.com/office/powerpoint/2010/main" val="29887792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Number Placeholder 5">
            <a:extLst>
              <a:ext uri="{FF2B5EF4-FFF2-40B4-BE49-F238E27FC236}">
                <a16:creationId xmlns:a16="http://schemas.microsoft.com/office/drawing/2014/main" id="{11AB5C31-6148-410D-9797-84AAB81F371A}"/>
              </a:ext>
            </a:extLst>
          </p:cNvPr>
          <p:cNvSpPr>
            <a:spLocks noGrp="1"/>
          </p:cNvSpPr>
          <p:nvPr>
            <p:ph type="sldNum" sz="quarter" idx="12"/>
          </p:nvPr>
        </p:nvSpPr>
        <p:spPr>
          <a:xfrm>
            <a:off x="6883462" y="6274870"/>
            <a:ext cx="2057400" cy="365125"/>
          </a:xfrm>
          <a:noFill/>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endParaRPr lang="lv-LV" altLang="en-US" sz="900" dirty="0">
              <a:latin typeface="Arial Narrow" panose="020B0606020202030204" pitchFamily="34" charset="0"/>
            </a:endParaRPr>
          </a:p>
          <a:p>
            <a:pPr>
              <a:spcBef>
                <a:spcPct val="0"/>
              </a:spcBef>
              <a:buFontTx/>
              <a:buNone/>
            </a:pPr>
            <a:endParaRPr lang="lv-LV" altLang="en-US" sz="900" dirty="0">
              <a:latin typeface="Arial Narrow" panose="020B0606020202030204" pitchFamily="34" charset="0"/>
            </a:endParaRPr>
          </a:p>
          <a:p>
            <a:pPr>
              <a:spcBef>
                <a:spcPct val="0"/>
              </a:spcBef>
              <a:buFontTx/>
              <a:buNone/>
            </a:pPr>
            <a:fld id="{C061326D-F705-4203-9E5C-74AD6C7A9510}" type="slidenum">
              <a:rPr lang="lv-LV" altLang="en-US" sz="1200" smtClean="0">
                <a:latin typeface="Arial Narrow" panose="020B0606020202030204" pitchFamily="34" charset="0"/>
              </a:rPr>
              <a:pPr>
                <a:spcBef>
                  <a:spcPct val="0"/>
                </a:spcBef>
                <a:buFontTx/>
                <a:buNone/>
              </a:pPr>
              <a:t>11</a:t>
            </a:fld>
            <a:endParaRPr lang="lv-LV" altLang="en-US" sz="1200" dirty="0">
              <a:latin typeface="Arial Narrow" panose="020B0606020202030204" pitchFamily="34" charset="0"/>
            </a:endParaRPr>
          </a:p>
        </p:txBody>
      </p:sp>
      <p:sp>
        <p:nvSpPr>
          <p:cNvPr id="22531" name="Rectangle 2">
            <a:extLst>
              <a:ext uri="{FF2B5EF4-FFF2-40B4-BE49-F238E27FC236}">
                <a16:creationId xmlns:a16="http://schemas.microsoft.com/office/drawing/2014/main" id="{EA92BC0D-9958-4801-95D6-36082C42202B}"/>
              </a:ext>
            </a:extLst>
          </p:cNvPr>
          <p:cNvSpPr>
            <a:spLocks noGrp="1" noChangeArrowheads="1"/>
          </p:cNvSpPr>
          <p:nvPr>
            <p:ph type="ctrTitle"/>
          </p:nvPr>
        </p:nvSpPr>
        <p:spPr>
          <a:xfrm>
            <a:off x="565920" y="2997593"/>
            <a:ext cx="8064500" cy="549275"/>
          </a:xfrm>
          <a:solidFill>
            <a:srgbClr val="2A7A6D"/>
          </a:solidFill>
        </p:spPr>
        <p:txBody>
          <a:bodyPr/>
          <a:lstStyle/>
          <a:p>
            <a:pPr eaLnBrk="1" hangingPunct="1"/>
            <a:r>
              <a:rPr lang="lv-LV" altLang="en-US" sz="3200" b="1" dirty="0">
                <a:solidFill>
                  <a:schemeClr val="bg1"/>
                </a:solidFill>
                <a:latin typeface="Arial" panose="020B0604020202020204" pitchFamily="34" charset="0"/>
                <a:cs typeface="Arial" panose="020B0604020202020204" pitchFamily="34" charset="0"/>
              </a:rPr>
              <a:t>GALVENIE REZULTĀTI</a:t>
            </a:r>
            <a:endParaRPr lang="en-US" altLang="en-US" sz="3200" b="1" dirty="0">
              <a:solidFill>
                <a:schemeClr val="bg1"/>
              </a:solidFill>
              <a:latin typeface="Arial" panose="020B0604020202020204" pitchFamily="34" charset="0"/>
              <a:cs typeface="Arial" panose="020B0604020202020204" pitchFamily="34" charset="0"/>
            </a:endParaRPr>
          </a:p>
        </p:txBody>
      </p:sp>
      <p:sp>
        <p:nvSpPr>
          <p:cNvPr id="22532" name="Text Box 3">
            <a:extLst>
              <a:ext uri="{FF2B5EF4-FFF2-40B4-BE49-F238E27FC236}">
                <a16:creationId xmlns:a16="http://schemas.microsoft.com/office/drawing/2014/main" id="{6E072EB1-6E98-4945-990B-A23DC092ABD0}"/>
              </a:ext>
            </a:extLst>
          </p:cNvPr>
          <p:cNvSpPr txBox="1">
            <a:spLocks noChangeArrowheads="1"/>
          </p:cNvSpPr>
          <p:nvPr/>
        </p:nvSpPr>
        <p:spPr bwMode="auto">
          <a:xfrm>
            <a:off x="539750" y="404813"/>
            <a:ext cx="7920038"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endParaRPr lang="en-GB" altLang="en-US" sz="1800"/>
          </a:p>
        </p:txBody>
      </p:sp>
      <p:sp>
        <p:nvSpPr>
          <p:cNvPr id="22533" name="Rectangle 4">
            <a:extLst>
              <a:ext uri="{FF2B5EF4-FFF2-40B4-BE49-F238E27FC236}">
                <a16:creationId xmlns:a16="http://schemas.microsoft.com/office/drawing/2014/main" id="{3B05C61A-A9F4-4CF8-A40E-D264936C8DB0}"/>
              </a:ext>
            </a:extLst>
          </p:cNvPr>
          <p:cNvSpPr>
            <a:spLocks noChangeArrowheads="1"/>
          </p:cNvSpPr>
          <p:nvPr/>
        </p:nvSpPr>
        <p:spPr bwMode="auto">
          <a:xfrm>
            <a:off x="468313" y="404813"/>
            <a:ext cx="8280400" cy="5903912"/>
          </a:xfrm>
          <a:prstGeom prst="rect">
            <a:avLst/>
          </a:prstGeom>
          <a:noFill/>
          <a:ln w="19050">
            <a:solidFill>
              <a:srgbClr val="2A7A6D"/>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lv-LV" altLang="lv-LV" sz="1000">
              <a:latin typeface="Arial Narrow" panose="020B0606020202030204" pitchFamily="34" charset="0"/>
            </a:endParaRPr>
          </a:p>
        </p:txBody>
      </p:sp>
    </p:spTree>
    <p:extLst>
      <p:ext uri="{BB962C8B-B14F-4D97-AF65-F5344CB8AC3E}">
        <p14:creationId xmlns:p14="http://schemas.microsoft.com/office/powerpoint/2010/main" val="36305543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2">
            <a:extLst>
              <a:ext uri="{FF2B5EF4-FFF2-40B4-BE49-F238E27FC236}">
                <a16:creationId xmlns:a16="http://schemas.microsoft.com/office/drawing/2014/main" id="{EA92BC0D-9958-4801-95D6-36082C42202B}"/>
              </a:ext>
            </a:extLst>
          </p:cNvPr>
          <p:cNvSpPr>
            <a:spLocks noGrp="1" noChangeArrowheads="1"/>
          </p:cNvSpPr>
          <p:nvPr>
            <p:ph type="ctrTitle"/>
          </p:nvPr>
        </p:nvSpPr>
        <p:spPr>
          <a:xfrm>
            <a:off x="539750" y="3150612"/>
            <a:ext cx="8101013" cy="556775"/>
          </a:xfrm>
          <a:solidFill>
            <a:srgbClr val="FFC000"/>
          </a:solidFill>
        </p:spPr>
        <p:txBody>
          <a:bodyPr>
            <a:normAutofit fontScale="90000"/>
          </a:bodyPr>
          <a:lstStyle/>
          <a:p>
            <a:pPr eaLnBrk="1" hangingPunct="1"/>
            <a:r>
              <a:rPr lang="lv-LV" altLang="en-US" sz="3200" b="1" cap="all" dirty="0">
                <a:solidFill>
                  <a:schemeClr val="bg1"/>
                </a:solidFill>
                <a:latin typeface="Arial" panose="020B0604020202020204" pitchFamily="34" charset="0"/>
                <a:cs typeface="Arial" panose="020B0604020202020204" pitchFamily="34" charset="0"/>
              </a:rPr>
              <a:t>1. LIAA sniegtā atbalsta nozīmīgums</a:t>
            </a:r>
            <a:endParaRPr lang="en-US" altLang="en-US" sz="3200" b="1" cap="all" dirty="0">
              <a:solidFill>
                <a:schemeClr val="bg1"/>
              </a:solidFill>
              <a:latin typeface="Arial" panose="020B0604020202020204" pitchFamily="34" charset="0"/>
              <a:cs typeface="Arial" panose="020B0604020202020204" pitchFamily="34" charset="0"/>
            </a:endParaRPr>
          </a:p>
        </p:txBody>
      </p:sp>
      <p:sp>
        <p:nvSpPr>
          <p:cNvPr id="22532" name="Text Box 3">
            <a:extLst>
              <a:ext uri="{FF2B5EF4-FFF2-40B4-BE49-F238E27FC236}">
                <a16:creationId xmlns:a16="http://schemas.microsoft.com/office/drawing/2014/main" id="{6E072EB1-6E98-4945-990B-A23DC092ABD0}"/>
              </a:ext>
            </a:extLst>
          </p:cNvPr>
          <p:cNvSpPr txBox="1">
            <a:spLocks noChangeArrowheads="1"/>
          </p:cNvSpPr>
          <p:nvPr/>
        </p:nvSpPr>
        <p:spPr bwMode="auto">
          <a:xfrm>
            <a:off x="539750" y="404813"/>
            <a:ext cx="7920038"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endParaRPr lang="en-GB" altLang="en-US" sz="1800"/>
          </a:p>
        </p:txBody>
      </p:sp>
      <p:sp>
        <p:nvSpPr>
          <p:cNvPr id="22533" name="Rectangle 4">
            <a:extLst>
              <a:ext uri="{FF2B5EF4-FFF2-40B4-BE49-F238E27FC236}">
                <a16:creationId xmlns:a16="http://schemas.microsoft.com/office/drawing/2014/main" id="{3B05C61A-A9F4-4CF8-A40E-D264936C8DB0}"/>
              </a:ext>
            </a:extLst>
          </p:cNvPr>
          <p:cNvSpPr>
            <a:spLocks noChangeArrowheads="1"/>
          </p:cNvSpPr>
          <p:nvPr/>
        </p:nvSpPr>
        <p:spPr bwMode="auto">
          <a:xfrm>
            <a:off x="468313" y="404813"/>
            <a:ext cx="8280400" cy="5903912"/>
          </a:xfrm>
          <a:prstGeom prst="rect">
            <a:avLst/>
          </a:prstGeom>
          <a:noFill/>
          <a:ln w="19050">
            <a:solidFill>
              <a:srgbClr val="FFC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lv-LV" altLang="lv-LV" sz="1000">
              <a:latin typeface="Arial Narrow" panose="020B0606020202030204" pitchFamily="34" charset="0"/>
            </a:endParaRPr>
          </a:p>
        </p:txBody>
      </p:sp>
      <p:sp>
        <p:nvSpPr>
          <p:cNvPr id="6" name="Slide Number Placeholder 5">
            <a:extLst>
              <a:ext uri="{FF2B5EF4-FFF2-40B4-BE49-F238E27FC236}">
                <a16:creationId xmlns:a16="http://schemas.microsoft.com/office/drawing/2014/main" id="{B4A73C74-02F9-4F04-A8DA-8D18B18F1739}"/>
              </a:ext>
            </a:extLst>
          </p:cNvPr>
          <p:cNvSpPr txBox="1">
            <a:spLocks/>
          </p:cNvSpPr>
          <p:nvPr/>
        </p:nvSpPr>
        <p:spPr>
          <a:xfrm>
            <a:off x="6883462" y="6274870"/>
            <a:ext cx="2057400" cy="365125"/>
          </a:xfrm>
          <a:prstGeom prst="rect">
            <a:avLst/>
          </a:prstGeom>
          <a:noFill/>
        </p:spPr>
        <p:txBody>
          <a:bodyPr vert="horz" lIns="91440" tIns="45720" rIns="91440" bIns="45720" rtlCol="0" anchor="ctr"/>
          <a:lstStyle>
            <a:defPPr>
              <a:defRPr lang="en-US"/>
            </a:defPPr>
            <a:lvl1pPr marL="0" algn="r" defTabSz="457200" rtl="0" eaLnBrk="1" latinLnBrk="0" hangingPunct="1">
              <a:spcBef>
                <a:spcPct val="20000"/>
              </a:spcBef>
              <a:buChar char="•"/>
              <a:defRPr sz="3200" kern="1200">
                <a:solidFill>
                  <a:schemeClr val="tx1"/>
                </a:solidFill>
                <a:latin typeface="Arial" panose="020B0604020202020204" pitchFamily="34" charset="0"/>
                <a:ea typeface="+mn-ea"/>
                <a:cs typeface="+mn-cs"/>
              </a:defRPr>
            </a:lvl1pPr>
            <a:lvl2pPr marL="742950" indent="-285750" algn="l" defTabSz="457200" rtl="0" eaLnBrk="1" latinLnBrk="0" hangingPunct="1">
              <a:spcBef>
                <a:spcPct val="20000"/>
              </a:spcBef>
              <a:buChar char="–"/>
              <a:defRPr sz="2800" kern="1200">
                <a:solidFill>
                  <a:schemeClr val="tx1"/>
                </a:solidFill>
                <a:latin typeface="Arial" panose="020B0604020202020204" pitchFamily="34" charset="0"/>
                <a:ea typeface="+mn-ea"/>
                <a:cs typeface="+mn-cs"/>
              </a:defRPr>
            </a:lvl2pPr>
            <a:lvl3pPr marL="1143000" indent="-228600" algn="l" defTabSz="457200" rtl="0" eaLnBrk="1" latinLnBrk="0" hangingPunct="1">
              <a:spcBef>
                <a:spcPct val="20000"/>
              </a:spcBef>
              <a:buChar char="•"/>
              <a:defRPr sz="2400" kern="1200">
                <a:solidFill>
                  <a:schemeClr val="tx1"/>
                </a:solidFill>
                <a:latin typeface="Arial" panose="020B0604020202020204" pitchFamily="34" charset="0"/>
                <a:ea typeface="+mn-ea"/>
                <a:cs typeface="+mn-cs"/>
              </a:defRPr>
            </a:lvl3pPr>
            <a:lvl4pPr marL="1600200" indent="-228600" algn="l" defTabSz="457200" rtl="0" eaLnBrk="1" latinLnBrk="0" hangingPunct="1">
              <a:spcBef>
                <a:spcPct val="20000"/>
              </a:spcBef>
              <a:buChar char="–"/>
              <a:defRPr sz="2000" kern="1200">
                <a:solidFill>
                  <a:schemeClr val="tx1"/>
                </a:solidFill>
                <a:latin typeface="Arial" panose="020B0604020202020204" pitchFamily="34" charset="0"/>
                <a:ea typeface="+mn-ea"/>
                <a:cs typeface="+mn-cs"/>
              </a:defRPr>
            </a:lvl4pPr>
            <a:lvl5pPr marL="2057400" indent="-228600" algn="l" defTabSz="457200" rtl="0" eaLnBrk="1" latinLnBrk="0" hangingPunct="1">
              <a:spcBef>
                <a:spcPct val="20000"/>
              </a:spcBef>
              <a:buChar char="»"/>
              <a:defRPr sz="2000" kern="1200">
                <a:solidFill>
                  <a:schemeClr val="tx1"/>
                </a:solidFill>
                <a:latin typeface="Arial" panose="020B0604020202020204" pitchFamily="34" charset="0"/>
                <a:ea typeface="+mn-ea"/>
                <a:cs typeface="+mn-cs"/>
              </a:defRPr>
            </a:lvl5pPr>
            <a:lvl6pPr marL="2514600" indent="-228600" algn="l" defTabSz="457200" rtl="0" eaLnBrk="0" fontAlgn="base" latinLnBrk="0" hangingPunct="0">
              <a:spcBef>
                <a:spcPct val="20000"/>
              </a:spcBef>
              <a:spcAft>
                <a:spcPct val="0"/>
              </a:spcAft>
              <a:buChar char="»"/>
              <a:defRPr sz="2000" kern="1200">
                <a:solidFill>
                  <a:schemeClr val="tx1"/>
                </a:solidFill>
                <a:latin typeface="Arial" panose="020B0604020202020204" pitchFamily="34" charset="0"/>
                <a:ea typeface="+mn-ea"/>
                <a:cs typeface="+mn-cs"/>
              </a:defRPr>
            </a:lvl6pPr>
            <a:lvl7pPr marL="2971800" indent="-228600" algn="l" defTabSz="457200" rtl="0" eaLnBrk="0" fontAlgn="base" latinLnBrk="0" hangingPunct="0">
              <a:spcBef>
                <a:spcPct val="20000"/>
              </a:spcBef>
              <a:spcAft>
                <a:spcPct val="0"/>
              </a:spcAft>
              <a:buChar char="»"/>
              <a:defRPr sz="2000" kern="1200">
                <a:solidFill>
                  <a:schemeClr val="tx1"/>
                </a:solidFill>
                <a:latin typeface="Arial" panose="020B0604020202020204" pitchFamily="34" charset="0"/>
                <a:ea typeface="+mn-ea"/>
                <a:cs typeface="+mn-cs"/>
              </a:defRPr>
            </a:lvl7pPr>
            <a:lvl8pPr marL="3429000" indent="-228600" algn="l" defTabSz="457200" rtl="0" eaLnBrk="0" fontAlgn="base" latinLnBrk="0" hangingPunct="0">
              <a:spcBef>
                <a:spcPct val="20000"/>
              </a:spcBef>
              <a:spcAft>
                <a:spcPct val="0"/>
              </a:spcAft>
              <a:buChar char="»"/>
              <a:defRPr sz="2000" kern="1200">
                <a:solidFill>
                  <a:schemeClr val="tx1"/>
                </a:solidFill>
                <a:latin typeface="Arial" panose="020B0604020202020204" pitchFamily="34" charset="0"/>
                <a:ea typeface="+mn-ea"/>
                <a:cs typeface="+mn-cs"/>
              </a:defRPr>
            </a:lvl8pPr>
            <a:lvl9pPr marL="3886200" indent="-228600" algn="l" defTabSz="457200" rtl="0" eaLnBrk="0" fontAlgn="base" latinLnBrk="0" hangingPunct="0">
              <a:spcBef>
                <a:spcPct val="20000"/>
              </a:spcBef>
              <a:spcAft>
                <a:spcPct val="0"/>
              </a:spcAft>
              <a:buChar char="»"/>
              <a:defRPr sz="2000" kern="1200">
                <a:solidFill>
                  <a:schemeClr val="tx1"/>
                </a:solidFill>
                <a:latin typeface="Arial" panose="020B0604020202020204" pitchFamily="34" charset="0"/>
                <a:ea typeface="+mn-ea"/>
                <a:cs typeface="+mn-cs"/>
              </a:defRPr>
            </a:lvl9pPr>
          </a:lstStyle>
          <a:p>
            <a:pPr>
              <a:spcBef>
                <a:spcPct val="0"/>
              </a:spcBef>
              <a:buFontTx/>
              <a:buNone/>
            </a:pPr>
            <a:endParaRPr lang="lv-LV" altLang="en-US" sz="900">
              <a:latin typeface="Arial Narrow" panose="020B0606020202030204" pitchFamily="34" charset="0"/>
            </a:endParaRPr>
          </a:p>
          <a:p>
            <a:pPr>
              <a:spcBef>
                <a:spcPct val="0"/>
              </a:spcBef>
              <a:buFontTx/>
              <a:buNone/>
            </a:pPr>
            <a:endParaRPr lang="lv-LV" altLang="en-US" sz="900">
              <a:latin typeface="Arial Narrow" panose="020B0606020202030204" pitchFamily="34" charset="0"/>
            </a:endParaRPr>
          </a:p>
          <a:p>
            <a:pPr>
              <a:spcBef>
                <a:spcPct val="0"/>
              </a:spcBef>
              <a:buFontTx/>
              <a:buNone/>
            </a:pPr>
            <a:fld id="{C061326D-F705-4203-9E5C-74AD6C7A9510}" type="slidenum">
              <a:rPr lang="lv-LV" altLang="en-US" sz="1200" smtClean="0">
                <a:latin typeface="Arial Narrow" panose="020B0606020202030204" pitchFamily="34" charset="0"/>
              </a:rPr>
              <a:pPr>
                <a:spcBef>
                  <a:spcPct val="0"/>
                </a:spcBef>
                <a:buFontTx/>
                <a:buNone/>
              </a:pPr>
              <a:t>12</a:t>
            </a:fld>
            <a:endParaRPr lang="lv-LV" altLang="en-US" sz="1200" dirty="0">
              <a:latin typeface="Arial Narrow" panose="020B0606020202030204" pitchFamily="34" charset="0"/>
            </a:endParaRPr>
          </a:p>
        </p:txBody>
      </p:sp>
    </p:spTree>
    <p:extLst>
      <p:ext uri="{BB962C8B-B14F-4D97-AF65-F5344CB8AC3E}">
        <p14:creationId xmlns:p14="http://schemas.microsoft.com/office/powerpoint/2010/main" val="41417524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a:extLst>
              <a:ext uri="{FF2B5EF4-FFF2-40B4-BE49-F238E27FC236}">
                <a16:creationId xmlns:a16="http://schemas.microsoft.com/office/drawing/2014/main" id="{328D972C-FD3A-484F-8C3E-062622F2040A}"/>
              </a:ext>
            </a:extLst>
          </p:cNvPr>
          <p:cNvSpPr>
            <a:spLocks noChangeArrowheads="1"/>
          </p:cNvSpPr>
          <p:nvPr/>
        </p:nvSpPr>
        <p:spPr bwMode="auto">
          <a:xfrm>
            <a:off x="0" y="0"/>
            <a:ext cx="9144000" cy="476250"/>
          </a:xfrm>
          <a:prstGeom prst="rect">
            <a:avLst/>
          </a:prstGeom>
          <a:solidFill>
            <a:srgbClr val="FFC000"/>
          </a:solidFill>
          <a:ln>
            <a:noFill/>
          </a:ln>
          <a:effec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lv-LV" altLang="en-US" sz="2400" b="1" dirty="0">
                <a:latin typeface="Arial Narrow" panose="020B0606020202030204" pitchFamily="34" charset="0"/>
              </a:rPr>
              <a:t> </a:t>
            </a:r>
            <a:r>
              <a:rPr lang="lv-LV" altLang="en-US" sz="2100" b="1" dirty="0">
                <a:solidFill>
                  <a:schemeClr val="bg1"/>
                </a:solidFill>
                <a:cs typeface="Arial" panose="020B0604020202020204" pitchFamily="34" charset="0"/>
              </a:rPr>
              <a:t>1. LIAA sniegtā atbalsta nozīmīgums</a:t>
            </a:r>
            <a:endParaRPr lang="en-US" altLang="en-US" sz="2100" b="1" dirty="0">
              <a:solidFill>
                <a:schemeClr val="bg1"/>
              </a:solidFill>
              <a:cs typeface="Arial" panose="020B0604020202020204" pitchFamily="34" charset="0"/>
            </a:endParaRPr>
          </a:p>
        </p:txBody>
      </p:sp>
      <p:sp>
        <p:nvSpPr>
          <p:cNvPr id="4" name="TextBox 1">
            <a:extLst>
              <a:ext uri="{FF2B5EF4-FFF2-40B4-BE49-F238E27FC236}">
                <a16:creationId xmlns:a16="http://schemas.microsoft.com/office/drawing/2014/main" id="{95B3D223-33C4-4267-91BC-EE18239B0DF0}"/>
              </a:ext>
            </a:extLst>
          </p:cNvPr>
          <p:cNvSpPr txBox="1"/>
          <p:nvPr/>
        </p:nvSpPr>
        <p:spPr>
          <a:xfrm>
            <a:off x="1164565" y="6409425"/>
            <a:ext cx="7159925" cy="448573"/>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lv-LV" sz="800" spc="-30" dirty="0">
                <a:solidFill>
                  <a:srgbClr val="000000"/>
                </a:solidFill>
                <a:latin typeface="Arial"/>
                <a:cs typeface="Arial"/>
              </a:rPr>
              <a:t>*Indekss tiek aprēķināts no pozitīvo vērtējumu īpatsvara atņemot negatīvo vērtējumu īpatsvaru, turklāt pilnībā pozitīvo un pilnībā negatīvo vērtējumu īpatsvars tiek reizināts ar 1, bet daļēji pozitīvo un daļēji negatīvo vērtējumu īpatsvars - ar 0.5. Indeksa vērtības var būt robežās no -100 (gadījumā, ja visi respondenti snieguši pilnīgi negatīvus vērtējumus) līdz 100 (gadījumā, ja visi respondenti snieguši pilnīgi pozitīvus vērtējumus). Aprēķinot indeksu, netiek ņemtas vērā atbildes “grūti pateikt”, u.tml.</a:t>
            </a:r>
          </a:p>
        </p:txBody>
      </p:sp>
      <p:graphicFrame>
        <p:nvGraphicFramePr>
          <p:cNvPr id="6" name="Chart 5">
            <a:extLst>
              <a:ext uri="{FF2B5EF4-FFF2-40B4-BE49-F238E27FC236}">
                <a16:creationId xmlns:a16="http://schemas.microsoft.com/office/drawing/2014/main" id="{00000000-0008-0000-0000-000038010000}"/>
              </a:ext>
            </a:extLst>
          </p:cNvPr>
          <p:cNvGraphicFramePr>
            <a:graphicFrameLocks/>
          </p:cNvGraphicFramePr>
          <p:nvPr>
            <p:extLst>
              <p:ext uri="{D42A27DB-BD31-4B8C-83A1-F6EECF244321}">
                <p14:modId xmlns:p14="http://schemas.microsoft.com/office/powerpoint/2010/main" val="1882896983"/>
              </p:ext>
            </p:extLst>
          </p:nvPr>
        </p:nvGraphicFramePr>
        <p:xfrm>
          <a:off x="248444" y="578412"/>
          <a:ext cx="7663702" cy="586552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8" name="Chart 7">
            <a:extLst>
              <a:ext uri="{FF2B5EF4-FFF2-40B4-BE49-F238E27FC236}">
                <a16:creationId xmlns:a16="http://schemas.microsoft.com/office/drawing/2014/main" id="{00000000-0008-0000-0000-0000A0000000}"/>
              </a:ext>
            </a:extLst>
          </p:cNvPr>
          <p:cNvGraphicFramePr>
            <a:graphicFrameLocks/>
          </p:cNvGraphicFramePr>
          <p:nvPr>
            <p:extLst>
              <p:ext uri="{D42A27DB-BD31-4B8C-83A1-F6EECF244321}">
                <p14:modId xmlns:p14="http://schemas.microsoft.com/office/powerpoint/2010/main" val="3889643300"/>
              </p:ext>
            </p:extLst>
          </p:nvPr>
        </p:nvGraphicFramePr>
        <p:xfrm>
          <a:off x="7830626" y="891216"/>
          <a:ext cx="1143001" cy="5440572"/>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4455530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a:extLst>
              <a:ext uri="{FF2B5EF4-FFF2-40B4-BE49-F238E27FC236}">
                <a16:creationId xmlns:a16="http://schemas.microsoft.com/office/drawing/2014/main" id="{328D972C-FD3A-484F-8C3E-062622F2040A}"/>
              </a:ext>
            </a:extLst>
          </p:cNvPr>
          <p:cNvSpPr>
            <a:spLocks noChangeArrowheads="1"/>
          </p:cNvSpPr>
          <p:nvPr/>
        </p:nvSpPr>
        <p:spPr bwMode="auto">
          <a:xfrm>
            <a:off x="0" y="0"/>
            <a:ext cx="9144000" cy="476250"/>
          </a:xfrm>
          <a:prstGeom prst="rect">
            <a:avLst/>
          </a:prstGeom>
          <a:solidFill>
            <a:srgbClr val="FFC000"/>
          </a:solidFill>
          <a:ln>
            <a:noFill/>
          </a:ln>
          <a:effec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altLang="en-US" sz="2100" b="1" dirty="0">
                <a:latin typeface="Arial Narrow" panose="020B0606020202030204" pitchFamily="34" charset="0"/>
              </a:rPr>
              <a:t> </a:t>
            </a:r>
            <a:r>
              <a:rPr lang="lv-LV" altLang="en-US" sz="2100" b="1" dirty="0">
                <a:solidFill>
                  <a:schemeClr val="bg1"/>
                </a:solidFill>
                <a:cs typeface="Arial" panose="020B0604020202020204" pitchFamily="34" charset="0"/>
              </a:rPr>
              <a:t>1. LIAA sniegtā atbalsta nozīmīgums</a:t>
            </a:r>
            <a:endParaRPr lang="en-US" altLang="en-US" sz="2100" b="1" dirty="0">
              <a:solidFill>
                <a:schemeClr val="bg1"/>
              </a:solidFill>
              <a:cs typeface="Arial" panose="020B0604020202020204" pitchFamily="34" charset="0"/>
            </a:endParaRPr>
          </a:p>
        </p:txBody>
      </p:sp>
      <p:sp>
        <p:nvSpPr>
          <p:cNvPr id="6" name="Text Box 5">
            <a:extLst>
              <a:ext uri="{FF2B5EF4-FFF2-40B4-BE49-F238E27FC236}">
                <a16:creationId xmlns:a16="http://schemas.microsoft.com/office/drawing/2014/main" id="{48413FB3-3C28-4676-9F7B-64809DC5F164}"/>
              </a:ext>
            </a:extLst>
          </p:cNvPr>
          <p:cNvSpPr txBox="1">
            <a:spLocks noChangeArrowheads="1"/>
          </p:cNvSpPr>
          <p:nvPr/>
        </p:nvSpPr>
        <p:spPr bwMode="auto">
          <a:xfrm>
            <a:off x="120770" y="509918"/>
            <a:ext cx="7656155"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sz="1600" b="1" dirty="0">
                <a:solidFill>
                  <a:srgbClr val="C00000"/>
                </a:solidFill>
                <a:latin typeface="Arial"/>
                <a:cs typeface="Arial"/>
              </a:rPr>
              <a:t>Dalība starptautiskās izstādēs ar individuālo stendu vai kopstendā ārvalstīs</a:t>
            </a:r>
            <a:endParaRPr lang="lv-LV" altLang="en-US" sz="1600" b="1" dirty="0">
              <a:solidFill>
                <a:srgbClr val="C00000"/>
              </a:solidFill>
              <a:cs typeface="Arial" panose="020B0604020202020204" pitchFamily="34" charset="0"/>
            </a:endParaRPr>
          </a:p>
        </p:txBody>
      </p:sp>
      <p:sp>
        <p:nvSpPr>
          <p:cNvPr id="8" name="TextBox 7">
            <a:extLst>
              <a:ext uri="{FF2B5EF4-FFF2-40B4-BE49-F238E27FC236}">
                <a16:creationId xmlns:a16="http://schemas.microsoft.com/office/drawing/2014/main" id="{10416658-7C95-43BA-A9A2-9E81573CB64D}"/>
              </a:ext>
            </a:extLst>
          </p:cNvPr>
          <p:cNvSpPr txBox="1"/>
          <p:nvPr/>
        </p:nvSpPr>
        <p:spPr>
          <a:xfrm>
            <a:off x="7776926" y="534155"/>
            <a:ext cx="1367073" cy="646331"/>
          </a:xfrm>
          <a:prstGeom prst="rect">
            <a:avLst/>
          </a:prstGeom>
          <a:noFill/>
        </p:spPr>
        <p:txBody>
          <a:bodyPr wrap="square" rtlCol="0">
            <a:spAutoFit/>
          </a:bodyPr>
          <a:lstStyle/>
          <a:p>
            <a:pPr algn="r"/>
            <a:r>
              <a:rPr lang="lv-LV" sz="1200" dirty="0">
                <a:latin typeface="Arial" panose="020B0604020202020204" pitchFamily="34" charset="0"/>
                <a:cs typeface="Arial" panose="020B0604020202020204" pitchFamily="34" charset="0"/>
              </a:rPr>
              <a:t>Atbildes dažādās uzņēmumu grupās</a:t>
            </a:r>
          </a:p>
        </p:txBody>
      </p:sp>
      <p:sp>
        <p:nvSpPr>
          <p:cNvPr id="11" name="TextBox 1">
            <a:extLst>
              <a:ext uri="{FF2B5EF4-FFF2-40B4-BE49-F238E27FC236}">
                <a16:creationId xmlns:a16="http://schemas.microsoft.com/office/drawing/2014/main" id="{2065BE36-E749-472E-84DD-171D110B9E72}"/>
              </a:ext>
            </a:extLst>
          </p:cNvPr>
          <p:cNvSpPr txBox="1"/>
          <p:nvPr/>
        </p:nvSpPr>
        <p:spPr>
          <a:xfrm>
            <a:off x="1164565" y="6297283"/>
            <a:ext cx="7159925" cy="560716"/>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lv-LV" sz="800" spc="-30" dirty="0">
                <a:solidFill>
                  <a:srgbClr val="000000"/>
                </a:solidFill>
                <a:latin typeface="Arial"/>
                <a:cs typeface="Arial"/>
              </a:rPr>
              <a:t>*Indekss tiek aprēķināts no pozitīvo vērtējumu īpatsvara atņemot negatīvo vērtējumu īpatsvaru, turklāt pilnībā pozitīvo un pilnībā negatīvo vērtējumu īpatsvars tiek reizināts ar 1, bet daļēji pozitīvo un daļēji negatīvo vērtējumu īpatsvars - ar 0.5. Indeksa vērtības var būt robežās no -100 (gadījumā, ja visi respondenti snieguši pilnīgi negatīvus vērtējumus) līdz 100 (gadījumā, ja visi respondenti snieguši pilnīgi pozitīvus vērtējumus). Aprēķinot indeksu, netiek ņemtas vērā atbildes “grūti pateikt”, u.tml.</a:t>
            </a:r>
          </a:p>
          <a:p>
            <a:r>
              <a:rPr lang="lv-LV" sz="800" dirty="0">
                <a:latin typeface="Arial" panose="020B0604020202020204" pitchFamily="34" charset="0"/>
                <a:cs typeface="Arial" panose="020B0604020202020204" pitchFamily="34" charset="0"/>
              </a:rPr>
              <a:t>**Respondentu skaits grupā nav pietiekams ticamu secinājumu veikšanai</a:t>
            </a:r>
          </a:p>
        </p:txBody>
      </p:sp>
      <p:graphicFrame>
        <p:nvGraphicFramePr>
          <p:cNvPr id="12" name="Chart 11">
            <a:extLst>
              <a:ext uri="{FF2B5EF4-FFF2-40B4-BE49-F238E27FC236}">
                <a16:creationId xmlns:a16="http://schemas.microsoft.com/office/drawing/2014/main" id="{00000000-0008-0000-0000-0000AA000000}"/>
              </a:ext>
            </a:extLst>
          </p:cNvPr>
          <p:cNvGraphicFramePr>
            <a:graphicFrameLocks/>
          </p:cNvGraphicFramePr>
          <p:nvPr>
            <p:extLst>
              <p:ext uri="{D42A27DB-BD31-4B8C-83A1-F6EECF244321}">
                <p14:modId xmlns:p14="http://schemas.microsoft.com/office/powerpoint/2010/main" val="1094800096"/>
              </p:ext>
            </p:extLst>
          </p:nvPr>
        </p:nvGraphicFramePr>
        <p:xfrm>
          <a:off x="190554" y="769291"/>
          <a:ext cx="7624203" cy="559700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3" name="Chart 12">
            <a:extLst>
              <a:ext uri="{FF2B5EF4-FFF2-40B4-BE49-F238E27FC236}">
                <a16:creationId xmlns:a16="http://schemas.microsoft.com/office/drawing/2014/main" id="{00000000-0008-0000-0000-0000AC000000}"/>
              </a:ext>
            </a:extLst>
          </p:cNvPr>
          <p:cNvGraphicFramePr>
            <a:graphicFrameLocks/>
          </p:cNvGraphicFramePr>
          <p:nvPr>
            <p:extLst>
              <p:ext uri="{D42A27DB-BD31-4B8C-83A1-F6EECF244321}">
                <p14:modId xmlns:p14="http://schemas.microsoft.com/office/powerpoint/2010/main" val="587675509"/>
              </p:ext>
            </p:extLst>
          </p:nvPr>
        </p:nvGraphicFramePr>
        <p:xfrm>
          <a:off x="7785340" y="897147"/>
          <a:ext cx="1216325" cy="5089585"/>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2519558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a:extLst>
              <a:ext uri="{FF2B5EF4-FFF2-40B4-BE49-F238E27FC236}">
                <a16:creationId xmlns:a16="http://schemas.microsoft.com/office/drawing/2014/main" id="{328D972C-FD3A-484F-8C3E-062622F2040A}"/>
              </a:ext>
            </a:extLst>
          </p:cNvPr>
          <p:cNvSpPr>
            <a:spLocks noChangeArrowheads="1"/>
          </p:cNvSpPr>
          <p:nvPr/>
        </p:nvSpPr>
        <p:spPr bwMode="auto">
          <a:xfrm>
            <a:off x="0" y="0"/>
            <a:ext cx="9144000" cy="476250"/>
          </a:xfrm>
          <a:prstGeom prst="rect">
            <a:avLst/>
          </a:prstGeom>
          <a:solidFill>
            <a:srgbClr val="FFC000"/>
          </a:solidFill>
          <a:ln>
            <a:noFill/>
          </a:ln>
          <a:effec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altLang="en-US" sz="2100" b="1" dirty="0">
                <a:latin typeface="Arial Narrow" panose="020B0606020202030204" pitchFamily="34" charset="0"/>
              </a:rPr>
              <a:t> </a:t>
            </a:r>
            <a:r>
              <a:rPr lang="lv-LV" altLang="en-US" sz="2100" b="1" dirty="0">
                <a:solidFill>
                  <a:schemeClr val="bg1"/>
                </a:solidFill>
                <a:cs typeface="Arial" panose="020B0604020202020204" pitchFamily="34" charset="0"/>
              </a:rPr>
              <a:t>1. LIAA sniegtā atbalsta nozīmīgums</a:t>
            </a:r>
            <a:endParaRPr lang="en-US" altLang="en-US" sz="2100" b="1" dirty="0">
              <a:solidFill>
                <a:schemeClr val="bg1"/>
              </a:solidFill>
              <a:cs typeface="Arial" panose="020B0604020202020204" pitchFamily="34" charset="0"/>
            </a:endParaRPr>
          </a:p>
        </p:txBody>
      </p:sp>
      <p:sp>
        <p:nvSpPr>
          <p:cNvPr id="6" name="Text Box 5">
            <a:extLst>
              <a:ext uri="{FF2B5EF4-FFF2-40B4-BE49-F238E27FC236}">
                <a16:creationId xmlns:a16="http://schemas.microsoft.com/office/drawing/2014/main" id="{48413FB3-3C28-4676-9F7B-64809DC5F164}"/>
              </a:ext>
            </a:extLst>
          </p:cNvPr>
          <p:cNvSpPr txBox="1">
            <a:spLocks noChangeArrowheads="1"/>
          </p:cNvSpPr>
          <p:nvPr/>
        </p:nvSpPr>
        <p:spPr bwMode="auto">
          <a:xfrm>
            <a:off x="129395" y="509918"/>
            <a:ext cx="7712015"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sz="1600" b="1" dirty="0">
                <a:solidFill>
                  <a:srgbClr val="C00000"/>
                </a:solidFill>
                <a:latin typeface="Arial"/>
                <a:cs typeface="Arial"/>
              </a:rPr>
              <a:t>Visu veidu reklāmas satura sagatavošana un mārketinga materiālu izstrāde</a:t>
            </a:r>
            <a:endParaRPr lang="lv-LV" altLang="en-US" sz="1600" b="1" dirty="0">
              <a:solidFill>
                <a:srgbClr val="C00000"/>
              </a:solidFill>
              <a:cs typeface="Arial" panose="020B0604020202020204" pitchFamily="34" charset="0"/>
            </a:endParaRPr>
          </a:p>
        </p:txBody>
      </p:sp>
      <p:sp>
        <p:nvSpPr>
          <p:cNvPr id="8" name="TextBox 7">
            <a:extLst>
              <a:ext uri="{FF2B5EF4-FFF2-40B4-BE49-F238E27FC236}">
                <a16:creationId xmlns:a16="http://schemas.microsoft.com/office/drawing/2014/main" id="{10416658-7C95-43BA-A9A2-9E81573CB64D}"/>
              </a:ext>
            </a:extLst>
          </p:cNvPr>
          <p:cNvSpPr txBox="1"/>
          <p:nvPr/>
        </p:nvSpPr>
        <p:spPr>
          <a:xfrm>
            <a:off x="7776926" y="534155"/>
            <a:ext cx="1367073" cy="646331"/>
          </a:xfrm>
          <a:prstGeom prst="rect">
            <a:avLst/>
          </a:prstGeom>
          <a:noFill/>
        </p:spPr>
        <p:txBody>
          <a:bodyPr wrap="square" rtlCol="0">
            <a:spAutoFit/>
          </a:bodyPr>
          <a:lstStyle/>
          <a:p>
            <a:pPr algn="r"/>
            <a:r>
              <a:rPr lang="lv-LV" sz="1200" dirty="0">
                <a:latin typeface="Arial" panose="020B0604020202020204" pitchFamily="34" charset="0"/>
                <a:cs typeface="Arial" panose="020B0604020202020204" pitchFamily="34" charset="0"/>
              </a:rPr>
              <a:t>Atbildes dažādās uzņēmumu grupās</a:t>
            </a:r>
          </a:p>
        </p:txBody>
      </p:sp>
      <p:sp>
        <p:nvSpPr>
          <p:cNvPr id="5" name="TextBox 1">
            <a:extLst>
              <a:ext uri="{FF2B5EF4-FFF2-40B4-BE49-F238E27FC236}">
                <a16:creationId xmlns:a16="http://schemas.microsoft.com/office/drawing/2014/main" id="{8EBA00C4-5162-4CC1-9678-5326C76069D4}"/>
              </a:ext>
            </a:extLst>
          </p:cNvPr>
          <p:cNvSpPr txBox="1"/>
          <p:nvPr/>
        </p:nvSpPr>
        <p:spPr>
          <a:xfrm>
            <a:off x="1164565" y="6297283"/>
            <a:ext cx="7159925" cy="560716"/>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lv-LV" sz="800" spc="-30" dirty="0">
                <a:solidFill>
                  <a:srgbClr val="000000"/>
                </a:solidFill>
                <a:latin typeface="Arial"/>
                <a:cs typeface="Arial"/>
              </a:rPr>
              <a:t>*Indekss tiek aprēķināts no pozitīvo vērtējumu īpatsvara atņemot negatīvo vērtējumu īpatsvaru, turklāt pilnībā pozitīvo un pilnībā negatīvo vērtējumu īpatsvars tiek reizināts ar 1, bet daļēji pozitīvo un daļēji negatīvo vērtējumu īpatsvars - ar 0.5. Indeksa vērtības var būt robežās no -100 (gadījumā, ja visi respondenti snieguši pilnīgi negatīvus vērtējumus) līdz 100 (gadījumā, ja visi respondenti snieguši pilnīgi pozitīvus vērtējumus). Aprēķinot indeksu, netiek ņemtas vērā atbildes “grūti pateikt”, u.tml.</a:t>
            </a:r>
          </a:p>
          <a:p>
            <a:r>
              <a:rPr lang="lv-LV" sz="800" dirty="0">
                <a:latin typeface="Arial" panose="020B0604020202020204" pitchFamily="34" charset="0"/>
                <a:cs typeface="Arial" panose="020B0604020202020204" pitchFamily="34" charset="0"/>
              </a:rPr>
              <a:t>**Respondentu skaits grupā nav pietiekams ticamu secinājumu veikšanai</a:t>
            </a:r>
          </a:p>
        </p:txBody>
      </p:sp>
      <p:graphicFrame>
        <p:nvGraphicFramePr>
          <p:cNvPr id="9" name="Chart 8">
            <a:extLst>
              <a:ext uri="{FF2B5EF4-FFF2-40B4-BE49-F238E27FC236}">
                <a16:creationId xmlns:a16="http://schemas.microsoft.com/office/drawing/2014/main" id="{AEBDD2ED-262D-4E62-9F3A-45AFD4730E0E}"/>
              </a:ext>
            </a:extLst>
          </p:cNvPr>
          <p:cNvGraphicFramePr>
            <a:graphicFrameLocks/>
          </p:cNvGraphicFramePr>
          <p:nvPr>
            <p:extLst>
              <p:ext uri="{D42A27DB-BD31-4B8C-83A1-F6EECF244321}">
                <p14:modId xmlns:p14="http://schemas.microsoft.com/office/powerpoint/2010/main" val="416847538"/>
              </p:ext>
            </p:extLst>
          </p:nvPr>
        </p:nvGraphicFramePr>
        <p:xfrm>
          <a:off x="207807" y="760666"/>
          <a:ext cx="7624203" cy="560562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0" name="Chart 9">
            <a:extLst>
              <a:ext uri="{FF2B5EF4-FFF2-40B4-BE49-F238E27FC236}">
                <a16:creationId xmlns:a16="http://schemas.microsoft.com/office/drawing/2014/main" id="{D1AA0A75-1597-4087-B62E-9D683702EDB4}"/>
              </a:ext>
            </a:extLst>
          </p:cNvPr>
          <p:cNvGraphicFramePr>
            <a:graphicFrameLocks/>
          </p:cNvGraphicFramePr>
          <p:nvPr>
            <p:extLst>
              <p:ext uri="{D42A27DB-BD31-4B8C-83A1-F6EECF244321}">
                <p14:modId xmlns:p14="http://schemas.microsoft.com/office/powerpoint/2010/main" val="2664459601"/>
              </p:ext>
            </p:extLst>
          </p:nvPr>
        </p:nvGraphicFramePr>
        <p:xfrm>
          <a:off x="7793965" y="879894"/>
          <a:ext cx="1216325" cy="513703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581893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a:extLst>
              <a:ext uri="{FF2B5EF4-FFF2-40B4-BE49-F238E27FC236}">
                <a16:creationId xmlns:a16="http://schemas.microsoft.com/office/drawing/2014/main" id="{328D972C-FD3A-484F-8C3E-062622F2040A}"/>
              </a:ext>
            </a:extLst>
          </p:cNvPr>
          <p:cNvSpPr>
            <a:spLocks noChangeArrowheads="1"/>
          </p:cNvSpPr>
          <p:nvPr/>
        </p:nvSpPr>
        <p:spPr bwMode="auto">
          <a:xfrm>
            <a:off x="0" y="0"/>
            <a:ext cx="9144000" cy="476250"/>
          </a:xfrm>
          <a:prstGeom prst="rect">
            <a:avLst/>
          </a:prstGeom>
          <a:solidFill>
            <a:srgbClr val="FFC000"/>
          </a:solidFill>
          <a:ln>
            <a:noFill/>
          </a:ln>
          <a:effec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altLang="en-US" sz="2100" b="1" dirty="0">
                <a:latin typeface="Arial Narrow" panose="020B0606020202030204" pitchFamily="34" charset="0"/>
              </a:rPr>
              <a:t> </a:t>
            </a:r>
            <a:r>
              <a:rPr lang="lv-LV" altLang="en-US" sz="2100" b="1" dirty="0">
                <a:solidFill>
                  <a:schemeClr val="bg1"/>
                </a:solidFill>
                <a:cs typeface="Arial" panose="020B0604020202020204" pitchFamily="34" charset="0"/>
              </a:rPr>
              <a:t>1. LIAA sniegtā atbalsta nozīmīgums</a:t>
            </a:r>
            <a:endParaRPr lang="en-US" altLang="en-US" sz="2100" b="1" dirty="0">
              <a:solidFill>
                <a:schemeClr val="bg1"/>
              </a:solidFill>
              <a:cs typeface="Arial" panose="020B0604020202020204" pitchFamily="34" charset="0"/>
            </a:endParaRPr>
          </a:p>
        </p:txBody>
      </p:sp>
      <p:sp>
        <p:nvSpPr>
          <p:cNvPr id="6" name="Text Box 5">
            <a:extLst>
              <a:ext uri="{FF2B5EF4-FFF2-40B4-BE49-F238E27FC236}">
                <a16:creationId xmlns:a16="http://schemas.microsoft.com/office/drawing/2014/main" id="{48413FB3-3C28-4676-9F7B-64809DC5F164}"/>
              </a:ext>
            </a:extLst>
          </p:cNvPr>
          <p:cNvSpPr txBox="1">
            <a:spLocks noChangeArrowheads="1"/>
          </p:cNvSpPr>
          <p:nvPr/>
        </p:nvSpPr>
        <p:spPr bwMode="auto">
          <a:xfrm>
            <a:off x="129395" y="509918"/>
            <a:ext cx="7251169"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sz="1600" b="1" dirty="0">
                <a:solidFill>
                  <a:srgbClr val="C00000"/>
                </a:solidFill>
                <a:latin typeface="Arial"/>
                <a:cs typeface="Arial"/>
              </a:rPr>
              <a:t>Produktu/pakalpojumu pielāgošana ārvalstu tirgiem</a:t>
            </a:r>
            <a:endParaRPr lang="lv-LV" altLang="en-US" sz="1600" b="1" dirty="0">
              <a:solidFill>
                <a:srgbClr val="C00000"/>
              </a:solidFill>
              <a:cs typeface="Arial" panose="020B0604020202020204" pitchFamily="34" charset="0"/>
            </a:endParaRPr>
          </a:p>
        </p:txBody>
      </p:sp>
      <p:sp>
        <p:nvSpPr>
          <p:cNvPr id="8" name="TextBox 7">
            <a:extLst>
              <a:ext uri="{FF2B5EF4-FFF2-40B4-BE49-F238E27FC236}">
                <a16:creationId xmlns:a16="http://schemas.microsoft.com/office/drawing/2014/main" id="{10416658-7C95-43BA-A9A2-9E81573CB64D}"/>
              </a:ext>
            </a:extLst>
          </p:cNvPr>
          <p:cNvSpPr txBox="1"/>
          <p:nvPr/>
        </p:nvSpPr>
        <p:spPr>
          <a:xfrm>
            <a:off x="7776926" y="534155"/>
            <a:ext cx="1367073" cy="646331"/>
          </a:xfrm>
          <a:prstGeom prst="rect">
            <a:avLst/>
          </a:prstGeom>
          <a:noFill/>
        </p:spPr>
        <p:txBody>
          <a:bodyPr wrap="square" rtlCol="0">
            <a:spAutoFit/>
          </a:bodyPr>
          <a:lstStyle/>
          <a:p>
            <a:pPr algn="r"/>
            <a:r>
              <a:rPr lang="lv-LV" sz="1200" dirty="0">
                <a:latin typeface="Arial" panose="020B0604020202020204" pitchFamily="34" charset="0"/>
                <a:cs typeface="Arial" panose="020B0604020202020204" pitchFamily="34" charset="0"/>
              </a:rPr>
              <a:t>Atbildes dažādās uzņēmumu grupās</a:t>
            </a:r>
          </a:p>
        </p:txBody>
      </p:sp>
      <p:sp>
        <p:nvSpPr>
          <p:cNvPr id="5" name="TextBox 1">
            <a:extLst>
              <a:ext uri="{FF2B5EF4-FFF2-40B4-BE49-F238E27FC236}">
                <a16:creationId xmlns:a16="http://schemas.microsoft.com/office/drawing/2014/main" id="{95245C41-F24C-48F2-8A01-B2EBB8515648}"/>
              </a:ext>
            </a:extLst>
          </p:cNvPr>
          <p:cNvSpPr txBox="1"/>
          <p:nvPr/>
        </p:nvSpPr>
        <p:spPr>
          <a:xfrm>
            <a:off x="1164565" y="6297283"/>
            <a:ext cx="7159925" cy="560716"/>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lv-LV" sz="800" spc="-30" dirty="0">
                <a:solidFill>
                  <a:srgbClr val="000000"/>
                </a:solidFill>
                <a:latin typeface="Arial"/>
                <a:cs typeface="Arial"/>
              </a:rPr>
              <a:t>*Indekss tiek aprēķināts no pozitīvo vērtējumu īpatsvara atņemot negatīvo vērtējumu īpatsvaru, turklāt pilnībā pozitīvo un pilnībā negatīvo vērtējumu īpatsvars tiek reizināts ar 1, bet daļēji pozitīvo un daļēji negatīvo vērtējumu īpatsvars - ar 0.5. Indeksa vērtības var būt robežās no -100 (gadījumā, ja visi respondenti snieguši pilnīgi negatīvus vērtējumus) līdz 100 (gadījumā, ja visi respondenti snieguši pilnīgi pozitīvus vērtējumus). Aprēķinot indeksu, netiek ņemtas vērā atbildes “grūti pateikt”, u.tml.</a:t>
            </a:r>
          </a:p>
          <a:p>
            <a:r>
              <a:rPr lang="lv-LV" sz="800" dirty="0">
                <a:latin typeface="Arial" panose="020B0604020202020204" pitchFamily="34" charset="0"/>
                <a:cs typeface="Arial" panose="020B0604020202020204" pitchFamily="34" charset="0"/>
              </a:rPr>
              <a:t>**Respondentu skaits grupā nav pietiekams ticamu secinājumu veikšanai</a:t>
            </a:r>
          </a:p>
        </p:txBody>
      </p:sp>
      <p:graphicFrame>
        <p:nvGraphicFramePr>
          <p:cNvPr id="9" name="Chart 8">
            <a:extLst>
              <a:ext uri="{FF2B5EF4-FFF2-40B4-BE49-F238E27FC236}">
                <a16:creationId xmlns:a16="http://schemas.microsoft.com/office/drawing/2014/main" id="{2FD11B20-8D1D-40EB-98DC-526B4A783F4E}"/>
              </a:ext>
            </a:extLst>
          </p:cNvPr>
          <p:cNvGraphicFramePr>
            <a:graphicFrameLocks/>
          </p:cNvGraphicFramePr>
          <p:nvPr>
            <p:extLst>
              <p:ext uri="{D42A27DB-BD31-4B8C-83A1-F6EECF244321}">
                <p14:modId xmlns:p14="http://schemas.microsoft.com/office/powerpoint/2010/main" val="2025454166"/>
              </p:ext>
            </p:extLst>
          </p:nvPr>
        </p:nvGraphicFramePr>
        <p:xfrm>
          <a:off x="199181" y="777918"/>
          <a:ext cx="7624203" cy="559700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0" name="Chart 9">
            <a:extLst>
              <a:ext uri="{FF2B5EF4-FFF2-40B4-BE49-F238E27FC236}">
                <a16:creationId xmlns:a16="http://schemas.microsoft.com/office/drawing/2014/main" id="{21B118FA-6195-4C41-B47E-8E6FB0AF78C9}"/>
              </a:ext>
            </a:extLst>
          </p:cNvPr>
          <p:cNvGraphicFramePr>
            <a:graphicFrameLocks/>
          </p:cNvGraphicFramePr>
          <p:nvPr>
            <p:extLst>
              <p:ext uri="{D42A27DB-BD31-4B8C-83A1-F6EECF244321}">
                <p14:modId xmlns:p14="http://schemas.microsoft.com/office/powerpoint/2010/main" val="2549828356"/>
              </p:ext>
            </p:extLst>
          </p:nvPr>
        </p:nvGraphicFramePr>
        <p:xfrm>
          <a:off x="7785339" y="914401"/>
          <a:ext cx="1216325" cy="511115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6751897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a:extLst>
              <a:ext uri="{FF2B5EF4-FFF2-40B4-BE49-F238E27FC236}">
                <a16:creationId xmlns:a16="http://schemas.microsoft.com/office/drawing/2014/main" id="{328D972C-FD3A-484F-8C3E-062622F2040A}"/>
              </a:ext>
            </a:extLst>
          </p:cNvPr>
          <p:cNvSpPr>
            <a:spLocks noChangeArrowheads="1"/>
          </p:cNvSpPr>
          <p:nvPr/>
        </p:nvSpPr>
        <p:spPr bwMode="auto">
          <a:xfrm>
            <a:off x="0" y="0"/>
            <a:ext cx="9144000" cy="476250"/>
          </a:xfrm>
          <a:prstGeom prst="rect">
            <a:avLst/>
          </a:prstGeom>
          <a:solidFill>
            <a:srgbClr val="FFC000"/>
          </a:solidFill>
          <a:ln>
            <a:noFill/>
          </a:ln>
          <a:effec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altLang="en-US" sz="2100" b="1" dirty="0">
                <a:latin typeface="Arial Narrow" panose="020B0606020202030204" pitchFamily="34" charset="0"/>
              </a:rPr>
              <a:t> </a:t>
            </a:r>
            <a:r>
              <a:rPr lang="lv-LV" altLang="en-US" sz="2100" b="1" dirty="0">
                <a:solidFill>
                  <a:schemeClr val="bg1"/>
                </a:solidFill>
                <a:cs typeface="Arial" panose="020B0604020202020204" pitchFamily="34" charset="0"/>
              </a:rPr>
              <a:t>1. LIAA sniegtā atbalsta nozīmīgums</a:t>
            </a:r>
            <a:endParaRPr lang="en-US" altLang="en-US" sz="2100" b="1" dirty="0">
              <a:solidFill>
                <a:schemeClr val="bg1"/>
              </a:solidFill>
              <a:cs typeface="Arial" panose="020B0604020202020204" pitchFamily="34" charset="0"/>
            </a:endParaRPr>
          </a:p>
        </p:txBody>
      </p:sp>
      <p:sp>
        <p:nvSpPr>
          <p:cNvPr id="6" name="Text Box 5">
            <a:extLst>
              <a:ext uri="{FF2B5EF4-FFF2-40B4-BE49-F238E27FC236}">
                <a16:creationId xmlns:a16="http://schemas.microsoft.com/office/drawing/2014/main" id="{48413FB3-3C28-4676-9F7B-64809DC5F164}"/>
              </a:ext>
            </a:extLst>
          </p:cNvPr>
          <p:cNvSpPr txBox="1">
            <a:spLocks noChangeArrowheads="1"/>
          </p:cNvSpPr>
          <p:nvPr/>
        </p:nvSpPr>
        <p:spPr bwMode="auto">
          <a:xfrm>
            <a:off x="120770" y="509918"/>
            <a:ext cx="7729267"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sz="1600" b="1" dirty="0">
                <a:solidFill>
                  <a:srgbClr val="C00000"/>
                </a:solidFill>
                <a:latin typeface="Arial"/>
                <a:cs typeface="Arial"/>
              </a:rPr>
              <a:t>Tīmekļvietnes, internetveikalu, aplikāciju digitālo risinājumu un virtuālās komunikācijas platformu izstrāde</a:t>
            </a:r>
            <a:endParaRPr lang="lv-LV" altLang="en-US" sz="1600" b="1" dirty="0">
              <a:solidFill>
                <a:srgbClr val="C00000"/>
              </a:solidFill>
              <a:cs typeface="Arial" panose="020B0604020202020204" pitchFamily="34" charset="0"/>
            </a:endParaRPr>
          </a:p>
        </p:txBody>
      </p:sp>
      <p:sp>
        <p:nvSpPr>
          <p:cNvPr id="8" name="TextBox 7">
            <a:extLst>
              <a:ext uri="{FF2B5EF4-FFF2-40B4-BE49-F238E27FC236}">
                <a16:creationId xmlns:a16="http://schemas.microsoft.com/office/drawing/2014/main" id="{10416658-7C95-43BA-A9A2-9E81573CB64D}"/>
              </a:ext>
            </a:extLst>
          </p:cNvPr>
          <p:cNvSpPr txBox="1"/>
          <p:nvPr/>
        </p:nvSpPr>
        <p:spPr>
          <a:xfrm>
            <a:off x="7776926" y="534155"/>
            <a:ext cx="1367073" cy="646331"/>
          </a:xfrm>
          <a:prstGeom prst="rect">
            <a:avLst/>
          </a:prstGeom>
          <a:noFill/>
        </p:spPr>
        <p:txBody>
          <a:bodyPr wrap="square" rtlCol="0">
            <a:spAutoFit/>
          </a:bodyPr>
          <a:lstStyle/>
          <a:p>
            <a:pPr algn="r"/>
            <a:r>
              <a:rPr lang="lv-LV" sz="1200" dirty="0">
                <a:latin typeface="Arial" panose="020B0604020202020204" pitchFamily="34" charset="0"/>
                <a:cs typeface="Arial" panose="020B0604020202020204" pitchFamily="34" charset="0"/>
              </a:rPr>
              <a:t>Atbildes dažādās uzņēmumu grupās</a:t>
            </a:r>
          </a:p>
        </p:txBody>
      </p:sp>
      <p:sp>
        <p:nvSpPr>
          <p:cNvPr id="5" name="TextBox 1">
            <a:extLst>
              <a:ext uri="{FF2B5EF4-FFF2-40B4-BE49-F238E27FC236}">
                <a16:creationId xmlns:a16="http://schemas.microsoft.com/office/drawing/2014/main" id="{9714D6EC-5EC6-4552-9CE1-92E1344BFF82}"/>
              </a:ext>
            </a:extLst>
          </p:cNvPr>
          <p:cNvSpPr txBox="1"/>
          <p:nvPr/>
        </p:nvSpPr>
        <p:spPr>
          <a:xfrm>
            <a:off x="1164565" y="6297283"/>
            <a:ext cx="7159925" cy="560716"/>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lv-LV" sz="800" spc="-30" dirty="0">
                <a:solidFill>
                  <a:srgbClr val="000000"/>
                </a:solidFill>
                <a:latin typeface="Arial"/>
                <a:cs typeface="Arial"/>
              </a:rPr>
              <a:t>*Indekss tiek aprēķināts no pozitīvo vērtējumu īpatsvara atņemot negatīvo vērtējumu īpatsvaru, turklāt pilnībā pozitīvo un pilnībā negatīvo vērtējumu īpatsvars tiek reizināts ar 1, bet daļēji pozitīvo un daļēji negatīvo vērtējumu īpatsvars - ar 0.5. Indeksa vērtības var būt robežās no -100 (gadījumā, ja visi respondenti snieguši pilnīgi negatīvus vērtējumus) līdz 100 (gadījumā, ja visi respondenti snieguši pilnīgi pozitīvus vērtējumus). Aprēķinot indeksu, netiek ņemtas vērā atbildes “grūti pateikt”, u.tml.</a:t>
            </a:r>
          </a:p>
          <a:p>
            <a:r>
              <a:rPr lang="lv-LV" sz="800" dirty="0">
                <a:latin typeface="Arial" panose="020B0604020202020204" pitchFamily="34" charset="0"/>
                <a:cs typeface="Arial" panose="020B0604020202020204" pitchFamily="34" charset="0"/>
              </a:rPr>
              <a:t>**Respondentu skaits grupā nav pietiekams ticamu secinājumu veikšanai</a:t>
            </a:r>
          </a:p>
        </p:txBody>
      </p:sp>
      <p:graphicFrame>
        <p:nvGraphicFramePr>
          <p:cNvPr id="9" name="Chart 8">
            <a:extLst>
              <a:ext uri="{FF2B5EF4-FFF2-40B4-BE49-F238E27FC236}">
                <a16:creationId xmlns:a16="http://schemas.microsoft.com/office/drawing/2014/main" id="{581F06B7-1E5E-49A8-91C7-7727919D20E7}"/>
              </a:ext>
            </a:extLst>
          </p:cNvPr>
          <p:cNvGraphicFramePr>
            <a:graphicFrameLocks/>
          </p:cNvGraphicFramePr>
          <p:nvPr>
            <p:extLst>
              <p:ext uri="{D42A27DB-BD31-4B8C-83A1-F6EECF244321}">
                <p14:modId xmlns:p14="http://schemas.microsoft.com/office/powerpoint/2010/main" val="4222521269"/>
              </p:ext>
            </p:extLst>
          </p:nvPr>
        </p:nvGraphicFramePr>
        <p:xfrm>
          <a:off x="190554" y="1017916"/>
          <a:ext cx="7624203" cy="5348377"/>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0" name="Chart 9">
            <a:extLst>
              <a:ext uri="{FF2B5EF4-FFF2-40B4-BE49-F238E27FC236}">
                <a16:creationId xmlns:a16="http://schemas.microsoft.com/office/drawing/2014/main" id="{3809B6AB-1C99-4784-8B30-AB0C6CF56E4D}"/>
              </a:ext>
            </a:extLst>
          </p:cNvPr>
          <p:cNvGraphicFramePr>
            <a:graphicFrameLocks/>
          </p:cNvGraphicFramePr>
          <p:nvPr>
            <p:extLst>
              <p:ext uri="{D42A27DB-BD31-4B8C-83A1-F6EECF244321}">
                <p14:modId xmlns:p14="http://schemas.microsoft.com/office/powerpoint/2010/main" val="4001570723"/>
              </p:ext>
            </p:extLst>
          </p:nvPr>
        </p:nvGraphicFramePr>
        <p:xfrm>
          <a:off x="7793965" y="1147312"/>
          <a:ext cx="1216325" cy="4891179"/>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0875732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a:extLst>
              <a:ext uri="{FF2B5EF4-FFF2-40B4-BE49-F238E27FC236}">
                <a16:creationId xmlns:a16="http://schemas.microsoft.com/office/drawing/2014/main" id="{328D972C-FD3A-484F-8C3E-062622F2040A}"/>
              </a:ext>
            </a:extLst>
          </p:cNvPr>
          <p:cNvSpPr>
            <a:spLocks noChangeArrowheads="1"/>
          </p:cNvSpPr>
          <p:nvPr/>
        </p:nvSpPr>
        <p:spPr bwMode="auto">
          <a:xfrm>
            <a:off x="0" y="0"/>
            <a:ext cx="9144000" cy="476250"/>
          </a:xfrm>
          <a:prstGeom prst="rect">
            <a:avLst/>
          </a:prstGeom>
          <a:solidFill>
            <a:srgbClr val="FFC000"/>
          </a:solidFill>
          <a:ln>
            <a:noFill/>
          </a:ln>
          <a:effec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altLang="en-US" sz="2100" b="1" dirty="0">
                <a:latin typeface="Arial Narrow" panose="020B0606020202030204" pitchFamily="34" charset="0"/>
              </a:rPr>
              <a:t> </a:t>
            </a:r>
            <a:r>
              <a:rPr lang="lv-LV" altLang="en-US" sz="2100" b="1" dirty="0">
                <a:solidFill>
                  <a:schemeClr val="bg1"/>
                </a:solidFill>
                <a:cs typeface="Arial" panose="020B0604020202020204" pitchFamily="34" charset="0"/>
              </a:rPr>
              <a:t>1. LIAA sniegtā atbalsta nozīmīgums</a:t>
            </a:r>
            <a:endParaRPr lang="en-US" altLang="en-US" sz="2100" b="1" dirty="0">
              <a:solidFill>
                <a:schemeClr val="bg1"/>
              </a:solidFill>
              <a:cs typeface="Arial" panose="020B0604020202020204" pitchFamily="34" charset="0"/>
            </a:endParaRPr>
          </a:p>
        </p:txBody>
      </p:sp>
      <p:sp>
        <p:nvSpPr>
          <p:cNvPr id="6" name="Text Box 5">
            <a:extLst>
              <a:ext uri="{FF2B5EF4-FFF2-40B4-BE49-F238E27FC236}">
                <a16:creationId xmlns:a16="http://schemas.microsoft.com/office/drawing/2014/main" id="{48413FB3-3C28-4676-9F7B-64809DC5F164}"/>
              </a:ext>
            </a:extLst>
          </p:cNvPr>
          <p:cNvSpPr txBox="1">
            <a:spLocks noChangeArrowheads="1"/>
          </p:cNvSpPr>
          <p:nvPr/>
        </p:nvSpPr>
        <p:spPr bwMode="auto">
          <a:xfrm>
            <a:off x="129396" y="509918"/>
            <a:ext cx="7251168"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sz="1600" b="1" dirty="0">
                <a:solidFill>
                  <a:srgbClr val="C00000"/>
                </a:solidFill>
                <a:latin typeface="Arial"/>
                <a:cs typeface="Arial"/>
              </a:rPr>
              <a:t>Reklāmas kampaņas izstrāde un vadīšana</a:t>
            </a:r>
            <a:endParaRPr lang="lv-LV" altLang="en-US" sz="1600" b="1" dirty="0">
              <a:solidFill>
                <a:srgbClr val="C00000"/>
              </a:solidFill>
              <a:cs typeface="Arial" panose="020B0604020202020204" pitchFamily="34" charset="0"/>
            </a:endParaRPr>
          </a:p>
        </p:txBody>
      </p:sp>
      <p:sp>
        <p:nvSpPr>
          <p:cNvPr id="8" name="TextBox 7">
            <a:extLst>
              <a:ext uri="{FF2B5EF4-FFF2-40B4-BE49-F238E27FC236}">
                <a16:creationId xmlns:a16="http://schemas.microsoft.com/office/drawing/2014/main" id="{10416658-7C95-43BA-A9A2-9E81573CB64D}"/>
              </a:ext>
            </a:extLst>
          </p:cNvPr>
          <p:cNvSpPr txBox="1"/>
          <p:nvPr/>
        </p:nvSpPr>
        <p:spPr>
          <a:xfrm>
            <a:off x="7776926" y="534155"/>
            <a:ext cx="1367073" cy="646331"/>
          </a:xfrm>
          <a:prstGeom prst="rect">
            <a:avLst/>
          </a:prstGeom>
          <a:noFill/>
        </p:spPr>
        <p:txBody>
          <a:bodyPr wrap="square" rtlCol="0">
            <a:spAutoFit/>
          </a:bodyPr>
          <a:lstStyle/>
          <a:p>
            <a:pPr algn="r"/>
            <a:r>
              <a:rPr lang="lv-LV" sz="1200" dirty="0">
                <a:latin typeface="Arial" panose="020B0604020202020204" pitchFamily="34" charset="0"/>
                <a:cs typeface="Arial" panose="020B0604020202020204" pitchFamily="34" charset="0"/>
              </a:rPr>
              <a:t>Atbildes dažādās uzņēmumu grupās</a:t>
            </a:r>
          </a:p>
        </p:txBody>
      </p:sp>
      <p:sp>
        <p:nvSpPr>
          <p:cNvPr id="5" name="TextBox 1">
            <a:extLst>
              <a:ext uri="{FF2B5EF4-FFF2-40B4-BE49-F238E27FC236}">
                <a16:creationId xmlns:a16="http://schemas.microsoft.com/office/drawing/2014/main" id="{C7148685-C88D-4A21-BA6A-70B85637659A}"/>
              </a:ext>
            </a:extLst>
          </p:cNvPr>
          <p:cNvSpPr txBox="1"/>
          <p:nvPr/>
        </p:nvSpPr>
        <p:spPr>
          <a:xfrm>
            <a:off x="1164565" y="6297283"/>
            <a:ext cx="7159925" cy="560716"/>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lv-LV" sz="800" spc="-30" dirty="0">
                <a:solidFill>
                  <a:srgbClr val="000000"/>
                </a:solidFill>
                <a:latin typeface="Arial"/>
                <a:cs typeface="Arial"/>
              </a:rPr>
              <a:t>*Indekss tiek aprēķināts no pozitīvo vērtējumu īpatsvara atņemot negatīvo vērtējumu īpatsvaru, turklāt pilnībā pozitīvo un pilnībā negatīvo vērtējumu īpatsvars tiek reizināts ar 1, bet daļēji pozitīvo un daļēji negatīvo vērtējumu īpatsvars - ar 0.5. Indeksa vērtības var būt robežās no -100 (gadījumā, ja visi respondenti snieguši pilnīgi negatīvus vērtējumus) līdz 100 (gadījumā, ja visi respondenti snieguši pilnīgi pozitīvus vērtējumus). Aprēķinot indeksu, netiek ņemtas vērā atbildes “grūti pateikt”, u.tml.</a:t>
            </a:r>
          </a:p>
          <a:p>
            <a:r>
              <a:rPr lang="lv-LV" sz="800" dirty="0">
                <a:latin typeface="Arial" panose="020B0604020202020204" pitchFamily="34" charset="0"/>
                <a:cs typeface="Arial" panose="020B0604020202020204" pitchFamily="34" charset="0"/>
              </a:rPr>
              <a:t>**Respondentu skaits grupā nav pietiekams ticamu secinājumu veikšanai</a:t>
            </a:r>
          </a:p>
        </p:txBody>
      </p:sp>
      <p:graphicFrame>
        <p:nvGraphicFramePr>
          <p:cNvPr id="9" name="Chart 8">
            <a:extLst>
              <a:ext uri="{FF2B5EF4-FFF2-40B4-BE49-F238E27FC236}">
                <a16:creationId xmlns:a16="http://schemas.microsoft.com/office/drawing/2014/main" id="{B6D66D3C-A82B-4C9A-B57F-E37B00DAE0F1}"/>
              </a:ext>
            </a:extLst>
          </p:cNvPr>
          <p:cNvGraphicFramePr>
            <a:graphicFrameLocks/>
          </p:cNvGraphicFramePr>
          <p:nvPr>
            <p:extLst>
              <p:ext uri="{D42A27DB-BD31-4B8C-83A1-F6EECF244321}">
                <p14:modId xmlns:p14="http://schemas.microsoft.com/office/powerpoint/2010/main" val="3503235607"/>
              </p:ext>
            </p:extLst>
          </p:nvPr>
        </p:nvGraphicFramePr>
        <p:xfrm>
          <a:off x="207808" y="760665"/>
          <a:ext cx="7624203" cy="5605629"/>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0" name="Chart 9">
            <a:extLst>
              <a:ext uri="{FF2B5EF4-FFF2-40B4-BE49-F238E27FC236}">
                <a16:creationId xmlns:a16="http://schemas.microsoft.com/office/drawing/2014/main" id="{6082FCDA-36EF-4BB2-9A4A-DA513533CB4F}"/>
              </a:ext>
            </a:extLst>
          </p:cNvPr>
          <p:cNvGraphicFramePr>
            <a:graphicFrameLocks/>
          </p:cNvGraphicFramePr>
          <p:nvPr>
            <p:extLst>
              <p:ext uri="{D42A27DB-BD31-4B8C-83A1-F6EECF244321}">
                <p14:modId xmlns:p14="http://schemas.microsoft.com/office/powerpoint/2010/main" val="3452596245"/>
              </p:ext>
            </p:extLst>
          </p:nvPr>
        </p:nvGraphicFramePr>
        <p:xfrm>
          <a:off x="7811218" y="888520"/>
          <a:ext cx="1216325" cy="5089585"/>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0910469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a:extLst>
              <a:ext uri="{FF2B5EF4-FFF2-40B4-BE49-F238E27FC236}">
                <a16:creationId xmlns:a16="http://schemas.microsoft.com/office/drawing/2014/main" id="{328D972C-FD3A-484F-8C3E-062622F2040A}"/>
              </a:ext>
            </a:extLst>
          </p:cNvPr>
          <p:cNvSpPr>
            <a:spLocks noChangeArrowheads="1"/>
          </p:cNvSpPr>
          <p:nvPr/>
        </p:nvSpPr>
        <p:spPr bwMode="auto">
          <a:xfrm>
            <a:off x="0" y="0"/>
            <a:ext cx="9144000" cy="476250"/>
          </a:xfrm>
          <a:prstGeom prst="rect">
            <a:avLst/>
          </a:prstGeom>
          <a:solidFill>
            <a:srgbClr val="FFC000"/>
          </a:solidFill>
          <a:ln>
            <a:noFill/>
          </a:ln>
          <a:effec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altLang="en-US" sz="2100" b="1" dirty="0">
                <a:latin typeface="Arial Narrow" panose="020B0606020202030204" pitchFamily="34" charset="0"/>
              </a:rPr>
              <a:t> </a:t>
            </a:r>
            <a:r>
              <a:rPr lang="lv-LV" altLang="en-US" sz="2100" b="1" dirty="0">
                <a:solidFill>
                  <a:schemeClr val="bg1"/>
                </a:solidFill>
                <a:cs typeface="Arial" panose="020B0604020202020204" pitchFamily="34" charset="0"/>
              </a:rPr>
              <a:t>1. LIAA sniegtā atbalsta nozīmīgums</a:t>
            </a:r>
            <a:endParaRPr lang="en-US" altLang="en-US" sz="2100" b="1" dirty="0">
              <a:solidFill>
                <a:schemeClr val="bg1"/>
              </a:solidFill>
              <a:cs typeface="Arial" panose="020B0604020202020204" pitchFamily="34" charset="0"/>
            </a:endParaRPr>
          </a:p>
        </p:txBody>
      </p:sp>
      <p:sp>
        <p:nvSpPr>
          <p:cNvPr id="6" name="Text Box 5">
            <a:extLst>
              <a:ext uri="{FF2B5EF4-FFF2-40B4-BE49-F238E27FC236}">
                <a16:creationId xmlns:a16="http://schemas.microsoft.com/office/drawing/2014/main" id="{48413FB3-3C28-4676-9F7B-64809DC5F164}"/>
              </a:ext>
            </a:extLst>
          </p:cNvPr>
          <p:cNvSpPr txBox="1">
            <a:spLocks noChangeArrowheads="1"/>
          </p:cNvSpPr>
          <p:nvPr/>
        </p:nvSpPr>
        <p:spPr bwMode="auto">
          <a:xfrm>
            <a:off x="120769" y="509918"/>
            <a:ext cx="7259795"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sz="1600" b="1" dirty="0">
                <a:solidFill>
                  <a:srgbClr val="C00000"/>
                </a:solidFill>
                <a:latin typeface="Arial"/>
                <a:cs typeface="Arial"/>
              </a:rPr>
              <a:t>Ražotņu un produktu atbilstības novērtēšana (sertifikācija)</a:t>
            </a:r>
            <a:endParaRPr lang="lv-LV" altLang="en-US" sz="1600" b="1" dirty="0">
              <a:solidFill>
                <a:srgbClr val="C00000"/>
              </a:solidFill>
              <a:cs typeface="Arial" panose="020B0604020202020204" pitchFamily="34" charset="0"/>
            </a:endParaRPr>
          </a:p>
        </p:txBody>
      </p:sp>
      <p:sp>
        <p:nvSpPr>
          <p:cNvPr id="8" name="TextBox 7">
            <a:extLst>
              <a:ext uri="{FF2B5EF4-FFF2-40B4-BE49-F238E27FC236}">
                <a16:creationId xmlns:a16="http://schemas.microsoft.com/office/drawing/2014/main" id="{10416658-7C95-43BA-A9A2-9E81573CB64D}"/>
              </a:ext>
            </a:extLst>
          </p:cNvPr>
          <p:cNvSpPr txBox="1"/>
          <p:nvPr/>
        </p:nvSpPr>
        <p:spPr>
          <a:xfrm>
            <a:off x="7776926" y="534155"/>
            <a:ext cx="1367073" cy="646331"/>
          </a:xfrm>
          <a:prstGeom prst="rect">
            <a:avLst/>
          </a:prstGeom>
          <a:noFill/>
        </p:spPr>
        <p:txBody>
          <a:bodyPr wrap="square" rtlCol="0">
            <a:spAutoFit/>
          </a:bodyPr>
          <a:lstStyle/>
          <a:p>
            <a:pPr algn="r"/>
            <a:r>
              <a:rPr lang="lv-LV" sz="1200" dirty="0">
                <a:latin typeface="Arial" panose="020B0604020202020204" pitchFamily="34" charset="0"/>
                <a:cs typeface="Arial" panose="020B0604020202020204" pitchFamily="34" charset="0"/>
              </a:rPr>
              <a:t>Atbildes dažādās uzņēmumu grupās</a:t>
            </a:r>
          </a:p>
        </p:txBody>
      </p:sp>
      <p:sp>
        <p:nvSpPr>
          <p:cNvPr id="5" name="TextBox 1">
            <a:extLst>
              <a:ext uri="{FF2B5EF4-FFF2-40B4-BE49-F238E27FC236}">
                <a16:creationId xmlns:a16="http://schemas.microsoft.com/office/drawing/2014/main" id="{89FC9459-34C2-44BB-8BBB-1963FABF7EE0}"/>
              </a:ext>
            </a:extLst>
          </p:cNvPr>
          <p:cNvSpPr txBox="1"/>
          <p:nvPr/>
        </p:nvSpPr>
        <p:spPr>
          <a:xfrm>
            <a:off x="1164565" y="6297283"/>
            <a:ext cx="7159925" cy="560716"/>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lv-LV" sz="800" spc="-30" dirty="0">
                <a:solidFill>
                  <a:srgbClr val="000000"/>
                </a:solidFill>
                <a:latin typeface="Arial"/>
                <a:cs typeface="Arial"/>
              </a:rPr>
              <a:t>*Indekss tiek aprēķināts no pozitīvo vērtējumu īpatsvara atņemot negatīvo vērtējumu īpatsvaru, turklāt pilnībā pozitīvo un pilnībā negatīvo vērtējumu īpatsvars tiek reizināts ar 1, bet daļēji pozitīvo un daļēji negatīvo vērtējumu īpatsvars - ar 0.5. Indeksa vērtības var būt robežās no -100 (gadījumā, ja visi respondenti snieguši pilnīgi negatīvus vērtējumus) līdz 100 (gadījumā, ja visi respondenti snieguši pilnīgi pozitīvus vērtējumus). Aprēķinot indeksu, netiek ņemtas vērā atbildes “grūti pateikt”, u.tml.</a:t>
            </a:r>
          </a:p>
          <a:p>
            <a:r>
              <a:rPr lang="lv-LV" sz="800" dirty="0">
                <a:latin typeface="Arial" panose="020B0604020202020204" pitchFamily="34" charset="0"/>
                <a:cs typeface="Arial" panose="020B0604020202020204" pitchFamily="34" charset="0"/>
              </a:rPr>
              <a:t>**Respondentu skaits grupā nav pietiekams ticamu secinājumu veikšanai</a:t>
            </a:r>
          </a:p>
        </p:txBody>
      </p:sp>
      <p:graphicFrame>
        <p:nvGraphicFramePr>
          <p:cNvPr id="9" name="Chart 8">
            <a:extLst>
              <a:ext uri="{FF2B5EF4-FFF2-40B4-BE49-F238E27FC236}">
                <a16:creationId xmlns:a16="http://schemas.microsoft.com/office/drawing/2014/main" id="{626814E4-C9DF-4AA2-928D-1ED5842BBB18}"/>
              </a:ext>
            </a:extLst>
          </p:cNvPr>
          <p:cNvGraphicFramePr>
            <a:graphicFrameLocks/>
          </p:cNvGraphicFramePr>
          <p:nvPr>
            <p:extLst>
              <p:ext uri="{D42A27DB-BD31-4B8C-83A1-F6EECF244321}">
                <p14:modId xmlns:p14="http://schemas.microsoft.com/office/powerpoint/2010/main" val="761312856"/>
              </p:ext>
            </p:extLst>
          </p:nvPr>
        </p:nvGraphicFramePr>
        <p:xfrm>
          <a:off x="190554" y="760665"/>
          <a:ext cx="7624203" cy="562288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0" name="Chart 9">
            <a:extLst>
              <a:ext uri="{FF2B5EF4-FFF2-40B4-BE49-F238E27FC236}">
                <a16:creationId xmlns:a16="http://schemas.microsoft.com/office/drawing/2014/main" id="{20C7EEA4-A8FF-418A-B8A9-9B0EAE3B5D16}"/>
              </a:ext>
            </a:extLst>
          </p:cNvPr>
          <p:cNvGraphicFramePr>
            <a:graphicFrameLocks/>
          </p:cNvGraphicFramePr>
          <p:nvPr>
            <p:extLst>
              <p:ext uri="{D42A27DB-BD31-4B8C-83A1-F6EECF244321}">
                <p14:modId xmlns:p14="http://schemas.microsoft.com/office/powerpoint/2010/main" val="3483384563"/>
              </p:ext>
            </p:extLst>
          </p:nvPr>
        </p:nvGraphicFramePr>
        <p:xfrm>
          <a:off x="7737895" y="888521"/>
          <a:ext cx="1255144" cy="5154282"/>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8093610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041EA368-2792-4C98-B6E7-B238AB469753}"/>
              </a:ext>
            </a:extLst>
          </p:cNvPr>
          <p:cNvSpPr txBox="1">
            <a:spLocks/>
          </p:cNvSpPr>
          <p:nvPr/>
        </p:nvSpPr>
        <p:spPr>
          <a:xfrm>
            <a:off x="1147454" y="1470212"/>
            <a:ext cx="6956668" cy="3748769"/>
          </a:xfrm>
          <a:prstGeom prst="rect">
            <a:avLst/>
          </a:prstGeom>
          <a:noFill/>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defTabSz="1074738">
              <a:lnSpc>
                <a:spcPct val="150000"/>
              </a:lnSpc>
              <a:spcBef>
                <a:spcPts val="900"/>
              </a:spcBef>
              <a:buFont typeface="Arial" panose="020B0604020202020204" pitchFamily="34" charset="0"/>
              <a:buNone/>
              <a:tabLst>
                <a:tab pos="1478756" algn="l"/>
              </a:tabLst>
            </a:pPr>
            <a:r>
              <a:rPr lang="lv-LV" altLang="lv-LV" sz="1200" dirty="0">
                <a:latin typeface="Arial" panose="020B0604020202020204" pitchFamily="34" charset="0"/>
                <a:ea typeface="맑은 고딕" panose="020B0503020000020004" pitchFamily="34" charset="-127"/>
                <a:cs typeface="Arial" panose="020B0604020202020204" pitchFamily="34" charset="0"/>
              </a:rPr>
              <a:t>Aptaujas tehniskā informācija </a:t>
            </a:r>
            <a:r>
              <a:rPr lang="lv-LV" altLang="lv-LV" sz="1200" u="sng" dirty="0">
                <a:latin typeface="Arial" panose="020B0604020202020204" pitchFamily="34" charset="0"/>
                <a:ea typeface="맑은 고딕" panose="020B0503020000020004" pitchFamily="34" charset="-127"/>
                <a:cs typeface="Arial" panose="020B0604020202020204" pitchFamily="34" charset="0"/>
              </a:rPr>
              <a:t>					</a:t>
            </a:r>
            <a:r>
              <a:rPr lang="lv-LV" altLang="lv-LV" sz="1200" dirty="0">
                <a:latin typeface="Arial" panose="020B0604020202020204" pitchFamily="34" charset="0"/>
                <a:ea typeface="맑은 고딕" panose="020B0503020000020004" pitchFamily="34" charset="-127"/>
                <a:cs typeface="Arial" panose="020B0604020202020204" pitchFamily="34" charset="0"/>
              </a:rPr>
              <a:t>3</a:t>
            </a:r>
            <a:endParaRPr lang="en-US" altLang="lv-LV" sz="1200" dirty="0">
              <a:latin typeface="Arial" panose="020B0604020202020204" pitchFamily="34" charset="0"/>
              <a:ea typeface="맑은 고딕" panose="020B0503020000020004" pitchFamily="34" charset="-127"/>
              <a:cs typeface="Arial" panose="020B0604020202020204" pitchFamily="34" charset="0"/>
            </a:endParaRPr>
          </a:p>
          <a:p>
            <a:pPr marL="0" indent="0" defTabSz="1612900">
              <a:lnSpc>
                <a:spcPct val="150000"/>
              </a:lnSpc>
              <a:spcBef>
                <a:spcPts val="900"/>
              </a:spcBef>
              <a:buFont typeface="Arial" panose="020B0604020202020204" pitchFamily="34" charset="0"/>
              <a:buNone/>
              <a:tabLst>
                <a:tab pos="1478756" algn="l"/>
              </a:tabLst>
            </a:pPr>
            <a:r>
              <a:rPr lang="lv-LV" altLang="lv-LV" sz="1200" dirty="0">
                <a:latin typeface="Arial" panose="020B0604020202020204" pitchFamily="34" charset="0"/>
                <a:ea typeface="맑은 고딕" panose="020B0503020000020004" pitchFamily="34" charset="-127"/>
                <a:cs typeface="Arial" panose="020B0604020202020204" pitchFamily="34" charset="0"/>
              </a:rPr>
              <a:t>Aptaujāto uzņēmumu profils </a:t>
            </a:r>
            <a:r>
              <a:rPr lang="lv-LV" altLang="lv-LV" sz="1200" u="sng" dirty="0">
                <a:latin typeface="Arial" panose="020B0604020202020204" pitchFamily="34" charset="0"/>
                <a:ea typeface="맑은 고딕" panose="020B0503020000020004" pitchFamily="34" charset="-127"/>
                <a:cs typeface="Arial" panose="020B0604020202020204" pitchFamily="34" charset="0"/>
              </a:rPr>
              <a:t>			</a:t>
            </a:r>
            <a:r>
              <a:rPr lang="lv-LV" altLang="lv-LV" sz="1200" dirty="0">
                <a:latin typeface="Arial" panose="020B0604020202020204" pitchFamily="34" charset="0"/>
                <a:ea typeface="맑은 고딕" panose="020B0503020000020004" pitchFamily="34" charset="-127"/>
                <a:cs typeface="Arial" panose="020B0604020202020204" pitchFamily="34" charset="0"/>
              </a:rPr>
              <a:t>4</a:t>
            </a:r>
          </a:p>
          <a:p>
            <a:pPr marL="0" indent="0" defTabSz="3227388">
              <a:lnSpc>
                <a:spcPct val="150000"/>
              </a:lnSpc>
              <a:spcBef>
                <a:spcPts val="900"/>
              </a:spcBef>
              <a:buFont typeface="Arial" panose="020B0604020202020204" pitchFamily="34" charset="0"/>
              <a:buNone/>
              <a:tabLst>
                <a:tab pos="1478756" algn="l"/>
              </a:tabLst>
            </a:pPr>
            <a:r>
              <a:rPr lang="lv-LV" altLang="lv-LV" sz="1200" dirty="0">
                <a:latin typeface="Arial" panose="020B0604020202020204" pitchFamily="34" charset="0"/>
                <a:ea typeface="맑은 고딕" panose="020B0503020000020004" pitchFamily="34" charset="-127"/>
                <a:cs typeface="Arial" panose="020B0604020202020204" pitchFamily="34" charset="0"/>
              </a:rPr>
              <a:t>Galvenie secinājumi </a:t>
            </a:r>
            <a:r>
              <a:rPr lang="lv-LV" altLang="lv-LV" sz="1200" u="sng" dirty="0">
                <a:latin typeface="Arial" panose="020B0604020202020204" pitchFamily="34" charset="0"/>
                <a:ea typeface="맑은 고딕" panose="020B0503020000020004" pitchFamily="34" charset="-127"/>
                <a:cs typeface="Arial" panose="020B0604020202020204" pitchFamily="34" charset="0"/>
              </a:rPr>
              <a:t>			</a:t>
            </a:r>
            <a:r>
              <a:rPr lang="lv-LV" altLang="lv-LV" sz="1200" dirty="0">
                <a:latin typeface="Arial" panose="020B0604020202020204" pitchFamily="34" charset="0"/>
                <a:ea typeface="맑은 고딕" panose="020B0503020000020004" pitchFamily="34" charset="-127"/>
                <a:cs typeface="Arial" panose="020B0604020202020204" pitchFamily="34" charset="0"/>
              </a:rPr>
              <a:t>8</a:t>
            </a:r>
          </a:p>
          <a:p>
            <a:pPr marL="0" indent="0" defTabSz="3227388">
              <a:lnSpc>
                <a:spcPct val="150000"/>
              </a:lnSpc>
              <a:spcBef>
                <a:spcPts val="900"/>
              </a:spcBef>
              <a:buNone/>
              <a:tabLst>
                <a:tab pos="1478756" algn="l"/>
              </a:tabLst>
            </a:pPr>
            <a:r>
              <a:rPr lang="lv-LV" altLang="lv-LV" sz="1200" dirty="0">
                <a:latin typeface="Arial" panose="020B0604020202020204" pitchFamily="34" charset="0"/>
                <a:ea typeface="맑은 고딕" panose="020B0503020000020004" pitchFamily="34" charset="-127"/>
                <a:cs typeface="Arial" panose="020B0604020202020204" pitchFamily="34" charset="0"/>
              </a:rPr>
              <a:t>Galvenie rezultāti </a:t>
            </a:r>
            <a:r>
              <a:rPr lang="lv-LV" altLang="lv-LV" sz="1200" u="sng" dirty="0">
                <a:latin typeface="Arial" panose="020B0604020202020204" pitchFamily="34" charset="0"/>
                <a:ea typeface="맑은 고딕" panose="020B0503020000020004" pitchFamily="34" charset="-127"/>
                <a:cs typeface="Arial" panose="020B0604020202020204" pitchFamily="34" charset="0"/>
              </a:rPr>
              <a:t>			</a:t>
            </a:r>
            <a:r>
              <a:rPr lang="lv-LV" altLang="lv-LV" sz="1200" dirty="0">
                <a:latin typeface="Arial" panose="020B0604020202020204" pitchFamily="34" charset="0"/>
                <a:ea typeface="맑은 고딕" panose="020B0503020000020004" pitchFamily="34" charset="-127"/>
                <a:cs typeface="Arial" panose="020B0604020202020204" pitchFamily="34" charset="0"/>
              </a:rPr>
              <a:t>11</a:t>
            </a:r>
          </a:p>
          <a:p>
            <a:pPr marL="271463" indent="0" defTabSz="1074738">
              <a:lnSpc>
                <a:spcPct val="150000"/>
              </a:lnSpc>
              <a:spcBef>
                <a:spcPts val="900"/>
              </a:spcBef>
              <a:buNone/>
              <a:tabLst>
                <a:tab pos="1478756" algn="l"/>
              </a:tabLst>
            </a:pPr>
            <a:r>
              <a:rPr lang="lv-LV" altLang="lv-LV" sz="1200" b="1" dirty="0">
                <a:latin typeface="Arial" panose="020B0604020202020204" pitchFamily="34" charset="0"/>
                <a:ea typeface="맑은 고딕" panose="020B0503020000020004" pitchFamily="34" charset="-127"/>
                <a:cs typeface="Arial" panose="020B0604020202020204" pitchFamily="34" charset="0"/>
              </a:rPr>
              <a:t>1. LIAA sniegtā atbalsta nozīmīgums</a:t>
            </a:r>
            <a:r>
              <a:rPr lang="lv-LV" altLang="lv-LV" sz="1200" u="sng" dirty="0">
                <a:latin typeface="Arial" panose="020B0604020202020204" pitchFamily="34" charset="0"/>
                <a:ea typeface="맑은 고딕" panose="020B0503020000020004" pitchFamily="34" charset="-127"/>
                <a:cs typeface="Arial" panose="020B0604020202020204" pitchFamily="34" charset="0"/>
              </a:rPr>
              <a:t>				</a:t>
            </a:r>
            <a:r>
              <a:rPr lang="lv-LV" altLang="lv-LV" sz="1200" dirty="0">
                <a:latin typeface="Arial" panose="020B0604020202020204" pitchFamily="34" charset="0"/>
                <a:ea typeface="맑은 고딕" panose="020B0503020000020004" pitchFamily="34" charset="-127"/>
                <a:cs typeface="Arial" panose="020B0604020202020204" pitchFamily="34" charset="0"/>
              </a:rPr>
              <a:t>12</a:t>
            </a:r>
          </a:p>
          <a:p>
            <a:pPr marL="271463" indent="0" defTabSz="1074738">
              <a:lnSpc>
                <a:spcPct val="150000"/>
              </a:lnSpc>
              <a:spcBef>
                <a:spcPts val="900"/>
              </a:spcBef>
              <a:buNone/>
              <a:tabLst>
                <a:tab pos="1478756" algn="l"/>
              </a:tabLst>
            </a:pPr>
            <a:r>
              <a:rPr lang="lv-LV" altLang="lv-LV" sz="1200" b="1" dirty="0">
                <a:latin typeface="Arial" panose="020B0604020202020204" pitchFamily="34" charset="0"/>
                <a:ea typeface="맑은 고딕" panose="020B0503020000020004" pitchFamily="34" charset="-127"/>
                <a:cs typeface="Arial" panose="020B0604020202020204" pitchFamily="34" charset="0"/>
              </a:rPr>
              <a:t>2. Ieguldījumi jaunu produktu un pakalpojumu attīstībā </a:t>
            </a:r>
            <a:r>
              <a:rPr lang="lv-LV" altLang="lv-LV" sz="1200" u="sng" dirty="0">
                <a:latin typeface="Arial" panose="020B0604020202020204" pitchFamily="34" charset="0"/>
                <a:ea typeface="맑은 고딕" panose="020B0503020000020004" pitchFamily="34" charset="-127"/>
                <a:cs typeface="Arial" panose="020B0604020202020204" pitchFamily="34" charset="0"/>
              </a:rPr>
              <a:t>			</a:t>
            </a:r>
            <a:r>
              <a:rPr lang="lv-LV" altLang="lv-LV" sz="1200" dirty="0">
                <a:latin typeface="Arial" panose="020B0604020202020204" pitchFamily="34" charset="0"/>
                <a:ea typeface="맑은 고딕" panose="020B0503020000020004" pitchFamily="34" charset="-127"/>
                <a:cs typeface="Arial" panose="020B0604020202020204" pitchFamily="34" charset="0"/>
              </a:rPr>
              <a:t>31</a:t>
            </a:r>
          </a:p>
          <a:p>
            <a:pPr marL="0" indent="0" defTabSz="1271588">
              <a:lnSpc>
                <a:spcPct val="150000"/>
              </a:lnSpc>
              <a:spcBef>
                <a:spcPts val="900"/>
              </a:spcBef>
              <a:buNone/>
              <a:tabLst>
                <a:tab pos="1477963" algn="l"/>
                <a:tab pos="6454775" algn="l"/>
              </a:tabLst>
            </a:pPr>
            <a:r>
              <a:rPr lang="lv-LV" altLang="lv-LV" sz="1200" dirty="0">
                <a:latin typeface="Arial" panose="020B0604020202020204" pitchFamily="34" charset="0"/>
                <a:ea typeface="맑은 고딕" panose="020B0503020000020004" pitchFamily="34" charset="-127"/>
                <a:cs typeface="Arial" panose="020B0604020202020204" pitchFamily="34" charset="0"/>
              </a:rPr>
              <a:t>Pielikums</a:t>
            </a:r>
            <a:r>
              <a:rPr lang="lv-LV" altLang="lv-LV" sz="1200" u="sng" dirty="0">
                <a:latin typeface="Arial" panose="020B0604020202020204" pitchFamily="34" charset="0"/>
                <a:ea typeface="맑은 고딕" panose="020B0503020000020004" pitchFamily="34" charset="-127"/>
                <a:cs typeface="Arial" panose="020B0604020202020204" pitchFamily="34" charset="0"/>
              </a:rPr>
              <a:t>		</a:t>
            </a:r>
            <a:r>
              <a:rPr lang="lv-LV" altLang="lv-LV" sz="1200" dirty="0">
                <a:latin typeface="Arial" panose="020B0604020202020204" pitchFamily="34" charset="0"/>
                <a:ea typeface="맑은 고딕" panose="020B0503020000020004" pitchFamily="34" charset="-127"/>
                <a:cs typeface="Arial" panose="020B0604020202020204" pitchFamily="34" charset="0"/>
              </a:rPr>
              <a:t>42</a:t>
            </a:r>
          </a:p>
          <a:p>
            <a:pPr marL="271463" indent="0" defTabSz="1271588">
              <a:lnSpc>
                <a:spcPct val="150000"/>
              </a:lnSpc>
              <a:spcBef>
                <a:spcPts val="900"/>
              </a:spcBef>
              <a:buNone/>
              <a:tabLst>
                <a:tab pos="1477963" algn="l"/>
                <a:tab pos="6454775" algn="l"/>
              </a:tabLst>
            </a:pPr>
            <a:r>
              <a:rPr lang="lv-LV" altLang="lv-LV" sz="1200" dirty="0">
                <a:latin typeface="Arial" panose="020B0604020202020204" pitchFamily="34" charset="0"/>
                <a:ea typeface="맑은 고딕" panose="020B0503020000020004" pitchFamily="34" charset="-127"/>
                <a:cs typeface="Arial" panose="020B0604020202020204" pitchFamily="34" charset="0"/>
              </a:rPr>
              <a:t>Pilni atvērto atbilžu variantu teksti </a:t>
            </a:r>
            <a:r>
              <a:rPr lang="lv-LV" altLang="lv-LV" sz="1200" u="sng" dirty="0">
                <a:latin typeface="Arial" panose="020B0604020202020204" pitchFamily="34" charset="0"/>
                <a:ea typeface="맑은 고딕" panose="020B0503020000020004" pitchFamily="34" charset="-127"/>
                <a:cs typeface="Arial" panose="020B0604020202020204" pitchFamily="34" charset="0"/>
              </a:rPr>
              <a:t>	</a:t>
            </a:r>
            <a:r>
              <a:rPr lang="lv-LV" altLang="lv-LV" sz="1200" dirty="0">
                <a:latin typeface="Arial" panose="020B0604020202020204" pitchFamily="34" charset="0"/>
                <a:ea typeface="맑은 고딕" panose="020B0503020000020004" pitchFamily="34" charset="-127"/>
                <a:cs typeface="Arial" panose="020B0604020202020204" pitchFamily="34" charset="0"/>
              </a:rPr>
              <a:t>43</a:t>
            </a:r>
          </a:p>
          <a:p>
            <a:pPr marL="271463" indent="0" defTabSz="1271588">
              <a:lnSpc>
                <a:spcPct val="150000"/>
              </a:lnSpc>
              <a:spcBef>
                <a:spcPts val="900"/>
              </a:spcBef>
              <a:buNone/>
              <a:tabLst>
                <a:tab pos="1477963" algn="l"/>
                <a:tab pos="6454775" algn="l"/>
              </a:tabLst>
            </a:pPr>
            <a:r>
              <a:rPr lang="lv-LV" altLang="lv-LV" sz="1200" dirty="0">
                <a:latin typeface="Arial" panose="020B0604020202020204" pitchFamily="34" charset="0"/>
                <a:ea typeface="맑은 고딕" panose="020B0503020000020004" pitchFamily="34" charset="-127"/>
                <a:cs typeface="Arial" panose="020B0604020202020204" pitchFamily="34" charset="0"/>
              </a:rPr>
              <a:t> Aptaujā izmantotā anketa   </a:t>
            </a:r>
            <a:r>
              <a:rPr lang="lv-LV" altLang="lv-LV" sz="1200" u="sng" dirty="0">
                <a:latin typeface="Arial" panose="020B0604020202020204" pitchFamily="34" charset="0"/>
                <a:ea typeface="맑은 고딕" panose="020B0503020000020004" pitchFamily="34" charset="-127"/>
                <a:cs typeface="Arial" panose="020B0604020202020204" pitchFamily="34" charset="0"/>
              </a:rPr>
              <a:t>	</a:t>
            </a:r>
            <a:r>
              <a:rPr lang="lv-LV" altLang="lv-LV" sz="1200" dirty="0">
                <a:latin typeface="Arial" panose="020B0604020202020204" pitchFamily="34" charset="0"/>
                <a:ea typeface="맑은 고딕" panose="020B0503020000020004" pitchFamily="34" charset="-127"/>
                <a:cs typeface="Arial" panose="020B0604020202020204" pitchFamily="34" charset="0"/>
              </a:rPr>
              <a:t>55</a:t>
            </a:r>
          </a:p>
          <a:p>
            <a:pPr marL="0" indent="0" defTabSz="806054">
              <a:lnSpc>
                <a:spcPct val="150000"/>
              </a:lnSpc>
              <a:spcBef>
                <a:spcPct val="0"/>
              </a:spcBef>
              <a:buFont typeface="Arial" panose="020B0604020202020204" pitchFamily="34" charset="0"/>
              <a:buNone/>
              <a:tabLst>
                <a:tab pos="1478756" algn="l"/>
              </a:tabLst>
            </a:pPr>
            <a:endParaRPr lang="lv-LV" altLang="lv-LV" sz="1400" dirty="0">
              <a:latin typeface="Arial" panose="020B0604020202020204" pitchFamily="34" charset="0"/>
              <a:ea typeface="맑은 고딕" panose="020B0503020000020004" pitchFamily="34" charset="-127"/>
              <a:cs typeface="Arial" panose="020B0604020202020204" pitchFamily="34" charset="0"/>
            </a:endParaRPr>
          </a:p>
        </p:txBody>
      </p:sp>
      <p:sp>
        <p:nvSpPr>
          <p:cNvPr id="5" name="Rectangle 13">
            <a:extLst>
              <a:ext uri="{FF2B5EF4-FFF2-40B4-BE49-F238E27FC236}">
                <a16:creationId xmlns:a16="http://schemas.microsoft.com/office/drawing/2014/main" id="{567EE845-B6D0-4E3D-959A-D72D394B8ADF}"/>
              </a:ext>
            </a:extLst>
          </p:cNvPr>
          <p:cNvSpPr>
            <a:spLocks noChangeArrowheads="1"/>
          </p:cNvSpPr>
          <p:nvPr/>
        </p:nvSpPr>
        <p:spPr bwMode="auto">
          <a:xfrm>
            <a:off x="0" y="0"/>
            <a:ext cx="9144000" cy="476250"/>
          </a:xfrm>
          <a:prstGeom prst="rect">
            <a:avLst/>
          </a:prstGeom>
          <a:solidFill>
            <a:srgbClr val="2A7A6D"/>
          </a:solidFill>
          <a:ln>
            <a:noFill/>
          </a:ln>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altLang="en-US" sz="2400" b="1" dirty="0">
                <a:solidFill>
                  <a:schemeClr val="bg1"/>
                </a:solidFill>
                <a:cs typeface="Arial" panose="020B0604020202020204" pitchFamily="34" charset="0"/>
              </a:rPr>
              <a:t>Saturs</a:t>
            </a:r>
            <a:endParaRPr lang="en-US" altLang="en-US" sz="2400" b="1" dirty="0">
              <a:solidFill>
                <a:schemeClr val="bg1"/>
              </a:solidFill>
              <a:cs typeface="Arial" panose="020B0604020202020204"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a:extLst>
              <a:ext uri="{FF2B5EF4-FFF2-40B4-BE49-F238E27FC236}">
                <a16:creationId xmlns:a16="http://schemas.microsoft.com/office/drawing/2014/main" id="{328D972C-FD3A-484F-8C3E-062622F2040A}"/>
              </a:ext>
            </a:extLst>
          </p:cNvPr>
          <p:cNvSpPr>
            <a:spLocks noChangeArrowheads="1"/>
          </p:cNvSpPr>
          <p:nvPr/>
        </p:nvSpPr>
        <p:spPr bwMode="auto">
          <a:xfrm>
            <a:off x="0" y="0"/>
            <a:ext cx="9144000" cy="476250"/>
          </a:xfrm>
          <a:prstGeom prst="rect">
            <a:avLst/>
          </a:prstGeom>
          <a:solidFill>
            <a:srgbClr val="FFC000"/>
          </a:solidFill>
          <a:ln>
            <a:noFill/>
          </a:ln>
          <a:effec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altLang="en-US" sz="2100" b="1" dirty="0">
                <a:latin typeface="Arial Narrow" panose="020B0606020202030204" pitchFamily="34" charset="0"/>
              </a:rPr>
              <a:t> </a:t>
            </a:r>
            <a:r>
              <a:rPr lang="lv-LV" altLang="en-US" sz="2100" b="1" dirty="0">
                <a:solidFill>
                  <a:schemeClr val="bg1"/>
                </a:solidFill>
                <a:cs typeface="Arial" panose="020B0604020202020204" pitchFamily="34" charset="0"/>
              </a:rPr>
              <a:t>1. LIAA sniegtā atbalsta nozīmīgums</a:t>
            </a:r>
            <a:endParaRPr lang="en-US" altLang="en-US" sz="2100" b="1" dirty="0">
              <a:solidFill>
                <a:schemeClr val="bg1"/>
              </a:solidFill>
              <a:cs typeface="Arial" panose="020B0604020202020204" pitchFamily="34" charset="0"/>
            </a:endParaRPr>
          </a:p>
        </p:txBody>
      </p:sp>
      <p:sp>
        <p:nvSpPr>
          <p:cNvPr id="6" name="Text Box 5">
            <a:extLst>
              <a:ext uri="{FF2B5EF4-FFF2-40B4-BE49-F238E27FC236}">
                <a16:creationId xmlns:a16="http://schemas.microsoft.com/office/drawing/2014/main" id="{48413FB3-3C28-4676-9F7B-64809DC5F164}"/>
              </a:ext>
            </a:extLst>
          </p:cNvPr>
          <p:cNvSpPr txBox="1">
            <a:spLocks noChangeArrowheads="1"/>
          </p:cNvSpPr>
          <p:nvPr/>
        </p:nvSpPr>
        <p:spPr bwMode="auto">
          <a:xfrm>
            <a:off x="120770" y="509918"/>
            <a:ext cx="7656155"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sz="1600" b="1" dirty="0">
                <a:solidFill>
                  <a:srgbClr val="C00000"/>
                </a:solidFill>
                <a:latin typeface="Arial"/>
                <a:cs typeface="Arial"/>
              </a:rPr>
              <a:t>Publicitāte ārvalstu specializētajos nozaru drukātajos un digitālajos medijos</a:t>
            </a:r>
            <a:endParaRPr lang="lv-LV" altLang="en-US" sz="1600" b="1" dirty="0">
              <a:solidFill>
                <a:srgbClr val="C00000"/>
              </a:solidFill>
              <a:cs typeface="Arial" panose="020B0604020202020204" pitchFamily="34" charset="0"/>
            </a:endParaRPr>
          </a:p>
        </p:txBody>
      </p:sp>
      <p:sp>
        <p:nvSpPr>
          <p:cNvPr id="8" name="TextBox 7">
            <a:extLst>
              <a:ext uri="{FF2B5EF4-FFF2-40B4-BE49-F238E27FC236}">
                <a16:creationId xmlns:a16="http://schemas.microsoft.com/office/drawing/2014/main" id="{10416658-7C95-43BA-A9A2-9E81573CB64D}"/>
              </a:ext>
            </a:extLst>
          </p:cNvPr>
          <p:cNvSpPr txBox="1"/>
          <p:nvPr/>
        </p:nvSpPr>
        <p:spPr>
          <a:xfrm>
            <a:off x="7776926" y="534155"/>
            <a:ext cx="1367073" cy="646331"/>
          </a:xfrm>
          <a:prstGeom prst="rect">
            <a:avLst/>
          </a:prstGeom>
          <a:noFill/>
        </p:spPr>
        <p:txBody>
          <a:bodyPr wrap="square" rtlCol="0">
            <a:spAutoFit/>
          </a:bodyPr>
          <a:lstStyle/>
          <a:p>
            <a:pPr algn="r"/>
            <a:r>
              <a:rPr lang="lv-LV" sz="1200" dirty="0">
                <a:latin typeface="Arial" panose="020B0604020202020204" pitchFamily="34" charset="0"/>
                <a:cs typeface="Arial" panose="020B0604020202020204" pitchFamily="34" charset="0"/>
              </a:rPr>
              <a:t>Atbildes dažādās uzņēmumu grupās</a:t>
            </a:r>
          </a:p>
        </p:txBody>
      </p:sp>
      <p:sp>
        <p:nvSpPr>
          <p:cNvPr id="5" name="TextBox 1">
            <a:extLst>
              <a:ext uri="{FF2B5EF4-FFF2-40B4-BE49-F238E27FC236}">
                <a16:creationId xmlns:a16="http://schemas.microsoft.com/office/drawing/2014/main" id="{92835506-F864-416B-8A86-C899FD7F95B2}"/>
              </a:ext>
            </a:extLst>
          </p:cNvPr>
          <p:cNvSpPr txBox="1"/>
          <p:nvPr/>
        </p:nvSpPr>
        <p:spPr>
          <a:xfrm>
            <a:off x="1164565" y="6297283"/>
            <a:ext cx="7159925" cy="560716"/>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lv-LV" sz="800" spc="-30" dirty="0">
                <a:solidFill>
                  <a:srgbClr val="000000"/>
                </a:solidFill>
                <a:latin typeface="Arial"/>
                <a:cs typeface="Arial"/>
              </a:rPr>
              <a:t>*Indekss tiek aprēķināts no pozitīvo vērtējumu īpatsvara atņemot negatīvo vērtējumu īpatsvaru, turklāt pilnībā pozitīvo un pilnībā negatīvo vērtējumu īpatsvars tiek reizināts ar 1, bet daļēji pozitīvo un daļēji negatīvo vērtējumu īpatsvars - ar 0.5. Indeksa vērtības var būt robežās no -100 (gadījumā, ja visi respondenti snieguši pilnīgi negatīvus vērtējumus) līdz 100 (gadījumā, ja visi respondenti snieguši pilnīgi pozitīvus vērtējumus). Aprēķinot indeksu, netiek ņemtas vērā atbildes “grūti pateikt”, u.tml.</a:t>
            </a:r>
          </a:p>
          <a:p>
            <a:r>
              <a:rPr lang="lv-LV" sz="800" dirty="0">
                <a:latin typeface="Arial" panose="020B0604020202020204" pitchFamily="34" charset="0"/>
                <a:cs typeface="Arial" panose="020B0604020202020204" pitchFamily="34" charset="0"/>
              </a:rPr>
              <a:t>**Respondentu skaits grupā nav pietiekams ticamu secinājumu veikšanai</a:t>
            </a:r>
          </a:p>
        </p:txBody>
      </p:sp>
      <p:graphicFrame>
        <p:nvGraphicFramePr>
          <p:cNvPr id="9" name="Chart 8">
            <a:extLst>
              <a:ext uri="{FF2B5EF4-FFF2-40B4-BE49-F238E27FC236}">
                <a16:creationId xmlns:a16="http://schemas.microsoft.com/office/drawing/2014/main" id="{F497627F-96B6-40E5-A952-B07533AEDC4F}"/>
              </a:ext>
            </a:extLst>
          </p:cNvPr>
          <p:cNvGraphicFramePr>
            <a:graphicFrameLocks/>
          </p:cNvGraphicFramePr>
          <p:nvPr>
            <p:extLst>
              <p:ext uri="{D42A27DB-BD31-4B8C-83A1-F6EECF244321}">
                <p14:modId xmlns:p14="http://schemas.microsoft.com/office/powerpoint/2010/main" val="748092268"/>
              </p:ext>
            </p:extLst>
          </p:nvPr>
        </p:nvGraphicFramePr>
        <p:xfrm>
          <a:off x="181928" y="769292"/>
          <a:ext cx="7624203" cy="5588376"/>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0" name="Chart 9">
            <a:extLst>
              <a:ext uri="{FF2B5EF4-FFF2-40B4-BE49-F238E27FC236}">
                <a16:creationId xmlns:a16="http://schemas.microsoft.com/office/drawing/2014/main" id="{21BDB4D8-1EB2-45CB-B0E9-7A2E3B945941}"/>
              </a:ext>
            </a:extLst>
          </p:cNvPr>
          <p:cNvGraphicFramePr>
            <a:graphicFrameLocks/>
          </p:cNvGraphicFramePr>
          <p:nvPr>
            <p:extLst>
              <p:ext uri="{D42A27DB-BD31-4B8C-83A1-F6EECF244321}">
                <p14:modId xmlns:p14="http://schemas.microsoft.com/office/powerpoint/2010/main" val="4210844944"/>
              </p:ext>
            </p:extLst>
          </p:nvPr>
        </p:nvGraphicFramePr>
        <p:xfrm>
          <a:off x="7828471" y="901461"/>
          <a:ext cx="1216325" cy="5102524"/>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4581623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a:extLst>
              <a:ext uri="{FF2B5EF4-FFF2-40B4-BE49-F238E27FC236}">
                <a16:creationId xmlns:a16="http://schemas.microsoft.com/office/drawing/2014/main" id="{328D972C-FD3A-484F-8C3E-062622F2040A}"/>
              </a:ext>
            </a:extLst>
          </p:cNvPr>
          <p:cNvSpPr>
            <a:spLocks noChangeArrowheads="1"/>
          </p:cNvSpPr>
          <p:nvPr/>
        </p:nvSpPr>
        <p:spPr bwMode="auto">
          <a:xfrm>
            <a:off x="0" y="0"/>
            <a:ext cx="9144000" cy="476250"/>
          </a:xfrm>
          <a:prstGeom prst="rect">
            <a:avLst/>
          </a:prstGeom>
          <a:solidFill>
            <a:srgbClr val="FFC000"/>
          </a:solidFill>
          <a:ln>
            <a:noFill/>
          </a:ln>
          <a:effec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altLang="en-US" sz="2100" b="1" dirty="0">
                <a:latin typeface="Arial Narrow" panose="020B0606020202030204" pitchFamily="34" charset="0"/>
              </a:rPr>
              <a:t> </a:t>
            </a:r>
            <a:r>
              <a:rPr lang="lv-LV" altLang="en-US" sz="2100" b="1" dirty="0">
                <a:solidFill>
                  <a:schemeClr val="bg1"/>
                </a:solidFill>
                <a:cs typeface="Arial" panose="020B0604020202020204" pitchFamily="34" charset="0"/>
              </a:rPr>
              <a:t>1. LIAA sniegtā atbalsta nozīmīgums</a:t>
            </a:r>
            <a:endParaRPr lang="en-US" altLang="en-US" sz="2100" b="1" dirty="0">
              <a:solidFill>
                <a:schemeClr val="bg1"/>
              </a:solidFill>
              <a:cs typeface="Arial" panose="020B0604020202020204" pitchFamily="34" charset="0"/>
            </a:endParaRPr>
          </a:p>
        </p:txBody>
      </p:sp>
      <p:sp>
        <p:nvSpPr>
          <p:cNvPr id="6" name="Text Box 5">
            <a:extLst>
              <a:ext uri="{FF2B5EF4-FFF2-40B4-BE49-F238E27FC236}">
                <a16:creationId xmlns:a16="http://schemas.microsoft.com/office/drawing/2014/main" id="{48413FB3-3C28-4676-9F7B-64809DC5F164}"/>
              </a:ext>
            </a:extLst>
          </p:cNvPr>
          <p:cNvSpPr txBox="1">
            <a:spLocks noChangeArrowheads="1"/>
          </p:cNvSpPr>
          <p:nvPr/>
        </p:nvSpPr>
        <p:spPr bwMode="auto">
          <a:xfrm>
            <a:off x="129395" y="509918"/>
            <a:ext cx="7251169"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sz="1600" b="1" dirty="0">
                <a:solidFill>
                  <a:srgbClr val="C00000"/>
                </a:solidFill>
                <a:latin typeface="Arial"/>
                <a:cs typeface="Arial"/>
              </a:rPr>
              <a:t>Ārvalstu atbilstošās nozares eksperta piesaiste eksporta tirgos</a:t>
            </a:r>
            <a:endParaRPr lang="lv-LV" altLang="en-US" sz="1600" b="1" dirty="0">
              <a:solidFill>
                <a:srgbClr val="C00000"/>
              </a:solidFill>
              <a:cs typeface="Arial" panose="020B0604020202020204" pitchFamily="34" charset="0"/>
            </a:endParaRPr>
          </a:p>
        </p:txBody>
      </p:sp>
      <p:sp>
        <p:nvSpPr>
          <p:cNvPr id="8" name="TextBox 7">
            <a:extLst>
              <a:ext uri="{FF2B5EF4-FFF2-40B4-BE49-F238E27FC236}">
                <a16:creationId xmlns:a16="http://schemas.microsoft.com/office/drawing/2014/main" id="{10416658-7C95-43BA-A9A2-9E81573CB64D}"/>
              </a:ext>
            </a:extLst>
          </p:cNvPr>
          <p:cNvSpPr txBox="1"/>
          <p:nvPr/>
        </p:nvSpPr>
        <p:spPr>
          <a:xfrm>
            <a:off x="7776926" y="534155"/>
            <a:ext cx="1367073" cy="646331"/>
          </a:xfrm>
          <a:prstGeom prst="rect">
            <a:avLst/>
          </a:prstGeom>
          <a:noFill/>
        </p:spPr>
        <p:txBody>
          <a:bodyPr wrap="square" rtlCol="0">
            <a:spAutoFit/>
          </a:bodyPr>
          <a:lstStyle/>
          <a:p>
            <a:pPr algn="r"/>
            <a:r>
              <a:rPr lang="lv-LV" sz="1200" dirty="0">
                <a:latin typeface="Arial" panose="020B0604020202020204" pitchFamily="34" charset="0"/>
                <a:cs typeface="Arial" panose="020B0604020202020204" pitchFamily="34" charset="0"/>
              </a:rPr>
              <a:t>Atbildes dažādās uzņēmumu grupās</a:t>
            </a:r>
          </a:p>
        </p:txBody>
      </p:sp>
      <p:sp>
        <p:nvSpPr>
          <p:cNvPr id="5" name="TextBox 1">
            <a:extLst>
              <a:ext uri="{FF2B5EF4-FFF2-40B4-BE49-F238E27FC236}">
                <a16:creationId xmlns:a16="http://schemas.microsoft.com/office/drawing/2014/main" id="{6999981D-6F7E-477B-8952-D91C05AF7552}"/>
              </a:ext>
            </a:extLst>
          </p:cNvPr>
          <p:cNvSpPr txBox="1"/>
          <p:nvPr/>
        </p:nvSpPr>
        <p:spPr>
          <a:xfrm>
            <a:off x="1164565" y="6297283"/>
            <a:ext cx="7159925" cy="560716"/>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lv-LV" sz="800" spc="-30" dirty="0">
                <a:solidFill>
                  <a:srgbClr val="000000"/>
                </a:solidFill>
                <a:latin typeface="Arial"/>
                <a:cs typeface="Arial"/>
              </a:rPr>
              <a:t>*Indekss tiek aprēķināts no pozitīvo vērtējumu īpatsvara atņemot negatīvo vērtējumu īpatsvaru, turklāt pilnībā pozitīvo un pilnībā negatīvo vērtējumu īpatsvars tiek reizināts ar 1, bet daļēji pozitīvo un daļēji negatīvo vērtējumu īpatsvars - ar 0.5. Indeksa vērtības var būt robežās no -100 (gadījumā, ja visi respondenti snieguši pilnīgi negatīvus vērtējumus) līdz 100 (gadījumā, ja visi respondenti snieguši pilnīgi pozitīvus vērtējumus). Aprēķinot indeksu, netiek ņemtas vērā atbildes “grūti pateikt”, u.tml.</a:t>
            </a:r>
          </a:p>
          <a:p>
            <a:r>
              <a:rPr lang="lv-LV" sz="800" dirty="0">
                <a:latin typeface="Arial" panose="020B0604020202020204" pitchFamily="34" charset="0"/>
                <a:cs typeface="Arial" panose="020B0604020202020204" pitchFamily="34" charset="0"/>
              </a:rPr>
              <a:t>**Respondentu skaits grupā nav pietiekams ticamu secinājumu veikšanai</a:t>
            </a:r>
          </a:p>
        </p:txBody>
      </p:sp>
      <p:graphicFrame>
        <p:nvGraphicFramePr>
          <p:cNvPr id="9" name="Chart 8">
            <a:extLst>
              <a:ext uri="{FF2B5EF4-FFF2-40B4-BE49-F238E27FC236}">
                <a16:creationId xmlns:a16="http://schemas.microsoft.com/office/drawing/2014/main" id="{57369306-7CC2-4637-85D1-F408F7703195}"/>
              </a:ext>
            </a:extLst>
          </p:cNvPr>
          <p:cNvGraphicFramePr>
            <a:graphicFrameLocks/>
          </p:cNvGraphicFramePr>
          <p:nvPr>
            <p:extLst>
              <p:ext uri="{D42A27DB-BD31-4B8C-83A1-F6EECF244321}">
                <p14:modId xmlns:p14="http://schemas.microsoft.com/office/powerpoint/2010/main" val="909305430"/>
              </p:ext>
            </p:extLst>
          </p:nvPr>
        </p:nvGraphicFramePr>
        <p:xfrm>
          <a:off x="190555" y="760665"/>
          <a:ext cx="7624203" cy="559700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0" name="Chart 9">
            <a:extLst>
              <a:ext uri="{FF2B5EF4-FFF2-40B4-BE49-F238E27FC236}">
                <a16:creationId xmlns:a16="http://schemas.microsoft.com/office/drawing/2014/main" id="{82E402FC-C3F0-45D8-9A07-C7F41DDBF5DF}"/>
              </a:ext>
            </a:extLst>
          </p:cNvPr>
          <p:cNvGraphicFramePr>
            <a:graphicFrameLocks/>
          </p:cNvGraphicFramePr>
          <p:nvPr>
            <p:extLst>
              <p:ext uri="{D42A27DB-BD31-4B8C-83A1-F6EECF244321}">
                <p14:modId xmlns:p14="http://schemas.microsoft.com/office/powerpoint/2010/main" val="822051886"/>
              </p:ext>
            </p:extLst>
          </p:nvPr>
        </p:nvGraphicFramePr>
        <p:xfrm>
          <a:off x="7776712" y="879893"/>
          <a:ext cx="1216325" cy="5119777"/>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495722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a:extLst>
              <a:ext uri="{FF2B5EF4-FFF2-40B4-BE49-F238E27FC236}">
                <a16:creationId xmlns:a16="http://schemas.microsoft.com/office/drawing/2014/main" id="{328D972C-FD3A-484F-8C3E-062622F2040A}"/>
              </a:ext>
            </a:extLst>
          </p:cNvPr>
          <p:cNvSpPr>
            <a:spLocks noChangeArrowheads="1"/>
          </p:cNvSpPr>
          <p:nvPr/>
        </p:nvSpPr>
        <p:spPr bwMode="auto">
          <a:xfrm>
            <a:off x="0" y="0"/>
            <a:ext cx="9144000" cy="476250"/>
          </a:xfrm>
          <a:prstGeom prst="rect">
            <a:avLst/>
          </a:prstGeom>
          <a:solidFill>
            <a:srgbClr val="FFC000"/>
          </a:solidFill>
          <a:ln>
            <a:noFill/>
          </a:ln>
          <a:effec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altLang="en-US" sz="2100" b="1" dirty="0">
                <a:latin typeface="Arial Narrow" panose="020B0606020202030204" pitchFamily="34" charset="0"/>
              </a:rPr>
              <a:t> </a:t>
            </a:r>
            <a:r>
              <a:rPr lang="lv-LV" altLang="en-US" sz="2100" b="1" dirty="0">
                <a:solidFill>
                  <a:schemeClr val="bg1"/>
                </a:solidFill>
                <a:cs typeface="Arial" panose="020B0604020202020204" pitchFamily="34" charset="0"/>
              </a:rPr>
              <a:t>1. LIAA sniegtā atbalsta nozīmīgums</a:t>
            </a:r>
            <a:endParaRPr lang="en-US" altLang="en-US" sz="2100" b="1" dirty="0">
              <a:solidFill>
                <a:schemeClr val="bg1"/>
              </a:solidFill>
              <a:cs typeface="Arial" panose="020B0604020202020204" pitchFamily="34" charset="0"/>
            </a:endParaRPr>
          </a:p>
        </p:txBody>
      </p:sp>
      <p:sp>
        <p:nvSpPr>
          <p:cNvPr id="6" name="Text Box 5">
            <a:extLst>
              <a:ext uri="{FF2B5EF4-FFF2-40B4-BE49-F238E27FC236}">
                <a16:creationId xmlns:a16="http://schemas.microsoft.com/office/drawing/2014/main" id="{48413FB3-3C28-4676-9F7B-64809DC5F164}"/>
              </a:ext>
            </a:extLst>
          </p:cNvPr>
          <p:cNvSpPr txBox="1">
            <a:spLocks noChangeArrowheads="1"/>
          </p:cNvSpPr>
          <p:nvPr/>
        </p:nvSpPr>
        <p:spPr bwMode="auto">
          <a:xfrm>
            <a:off x="129395" y="509918"/>
            <a:ext cx="7539487"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sz="1600" b="1" dirty="0">
                <a:solidFill>
                  <a:srgbClr val="C00000"/>
                </a:solidFill>
                <a:latin typeface="Arial"/>
                <a:cs typeface="Arial"/>
              </a:rPr>
              <a:t>Dalība konferencēs/forumos ārvalstīs ar individuālo stendu, ar prezentāciju vai kā klausītājam/apmeklētājam klātienē vai tiešsaistē</a:t>
            </a:r>
            <a:endParaRPr lang="lv-LV" altLang="en-US" sz="1600" b="1" dirty="0">
              <a:solidFill>
                <a:srgbClr val="C00000"/>
              </a:solidFill>
              <a:cs typeface="Arial" panose="020B0604020202020204" pitchFamily="34" charset="0"/>
            </a:endParaRPr>
          </a:p>
        </p:txBody>
      </p:sp>
      <p:sp>
        <p:nvSpPr>
          <p:cNvPr id="8" name="TextBox 7">
            <a:extLst>
              <a:ext uri="{FF2B5EF4-FFF2-40B4-BE49-F238E27FC236}">
                <a16:creationId xmlns:a16="http://schemas.microsoft.com/office/drawing/2014/main" id="{10416658-7C95-43BA-A9A2-9E81573CB64D}"/>
              </a:ext>
            </a:extLst>
          </p:cNvPr>
          <p:cNvSpPr txBox="1"/>
          <p:nvPr/>
        </p:nvSpPr>
        <p:spPr>
          <a:xfrm>
            <a:off x="7776926" y="534155"/>
            <a:ext cx="1367073" cy="646331"/>
          </a:xfrm>
          <a:prstGeom prst="rect">
            <a:avLst/>
          </a:prstGeom>
          <a:noFill/>
        </p:spPr>
        <p:txBody>
          <a:bodyPr wrap="square" rtlCol="0">
            <a:spAutoFit/>
          </a:bodyPr>
          <a:lstStyle/>
          <a:p>
            <a:pPr algn="r"/>
            <a:r>
              <a:rPr lang="lv-LV" sz="1200" dirty="0">
                <a:latin typeface="Arial" panose="020B0604020202020204" pitchFamily="34" charset="0"/>
                <a:cs typeface="Arial" panose="020B0604020202020204" pitchFamily="34" charset="0"/>
              </a:rPr>
              <a:t>Atbildes dažādās uzņēmumu grupās</a:t>
            </a:r>
          </a:p>
        </p:txBody>
      </p:sp>
      <p:sp>
        <p:nvSpPr>
          <p:cNvPr id="9" name="TextBox 1">
            <a:extLst>
              <a:ext uri="{FF2B5EF4-FFF2-40B4-BE49-F238E27FC236}">
                <a16:creationId xmlns:a16="http://schemas.microsoft.com/office/drawing/2014/main" id="{FDF5A9F7-2AE3-4DD9-A7C3-E843079EE719}"/>
              </a:ext>
            </a:extLst>
          </p:cNvPr>
          <p:cNvSpPr txBox="1"/>
          <p:nvPr/>
        </p:nvSpPr>
        <p:spPr>
          <a:xfrm>
            <a:off x="1164565" y="6297283"/>
            <a:ext cx="7159925" cy="560716"/>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lv-LV" sz="800" spc="-30" dirty="0">
                <a:solidFill>
                  <a:srgbClr val="000000"/>
                </a:solidFill>
                <a:latin typeface="Arial"/>
                <a:cs typeface="Arial"/>
              </a:rPr>
              <a:t>*Indekss tiek aprēķināts no pozitīvo vērtējumu īpatsvara atņemot negatīvo vērtējumu īpatsvaru, turklāt pilnībā pozitīvo un pilnībā negatīvo vērtējumu īpatsvars tiek reizināts ar 1, bet daļēji pozitīvo un daļēji negatīvo vērtējumu īpatsvars - ar 0.5. Indeksa vērtības var būt robežās no -100 (gadījumā, ja visi respondenti snieguši pilnīgi negatīvus vērtējumus) līdz 100 (gadījumā, ja visi respondenti snieguši pilnīgi pozitīvus vērtējumus). Aprēķinot indeksu, netiek ņemtas vērā atbildes “grūti pateikt”, u.tml.</a:t>
            </a:r>
          </a:p>
          <a:p>
            <a:r>
              <a:rPr lang="lv-LV" sz="800" dirty="0">
                <a:latin typeface="Arial" panose="020B0604020202020204" pitchFamily="34" charset="0"/>
                <a:cs typeface="Arial" panose="020B0604020202020204" pitchFamily="34" charset="0"/>
              </a:rPr>
              <a:t>**Respondentu skaits grupā nav pietiekams ticamu secinājumu veikšanai</a:t>
            </a:r>
          </a:p>
        </p:txBody>
      </p:sp>
      <p:graphicFrame>
        <p:nvGraphicFramePr>
          <p:cNvPr id="10" name="Chart 9">
            <a:extLst>
              <a:ext uri="{FF2B5EF4-FFF2-40B4-BE49-F238E27FC236}">
                <a16:creationId xmlns:a16="http://schemas.microsoft.com/office/drawing/2014/main" id="{7C81D55E-ABF8-4D2A-B665-7DEFF5AFA345}"/>
              </a:ext>
            </a:extLst>
          </p:cNvPr>
          <p:cNvGraphicFramePr>
            <a:graphicFrameLocks/>
          </p:cNvGraphicFramePr>
          <p:nvPr>
            <p:extLst>
              <p:ext uri="{D42A27DB-BD31-4B8C-83A1-F6EECF244321}">
                <p14:modId xmlns:p14="http://schemas.microsoft.com/office/powerpoint/2010/main" val="2574902218"/>
              </p:ext>
            </p:extLst>
          </p:nvPr>
        </p:nvGraphicFramePr>
        <p:xfrm>
          <a:off x="199181" y="1017917"/>
          <a:ext cx="7624203" cy="5355464"/>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1" name="Chart 10">
            <a:extLst>
              <a:ext uri="{FF2B5EF4-FFF2-40B4-BE49-F238E27FC236}">
                <a16:creationId xmlns:a16="http://schemas.microsoft.com/office/drawing/2014/main" id="{AA5F1C17-F049-48C6-AD09-40F0ECB6B358}"/>
              </a:ext>
            </a:extLst>
          </p:cNvPr>
          <p:cNvGraphicFramePr>
            <a:graphicFrameLocks/>
          </p:cNvGraphicFramePr>
          <p:nvPr>
            <p:extLst>
              <p:ext uri="{D42A27DB-BD31-4B8C-83A1-F6EECF244321}">
                <p14:modId xmlns:p14="http://schemas.microsoft.com/office/powerpoint/2010/main" val="3865226406"/>
              </p:ext>
            </p:extLst>
          </p:nvPr>
        </p:nvGraphicFramePr>
        <p:xfrm>
          <a:off x="7785339" y="1138686"/>
          <a:ext cx="1216325" cy="4895491"/>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0819100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a:extLst>
              <a:ext uri="{FF2B5EF4-FFF2-40B4-BE49-F238E27FC236}">
                <a16:creationId xmlns:a16="http://schemas.microsoft.com/office/drawing/2014/main" id="{328D972C-FD3A-484F-8C3E-062622F2040A}"/>
              </a:ext>
            </a:extLst>
          </p:cNvPr>
          <p:cNvSpPr>
            <a:spLocks noChangeArrowheads="1"/>
          </p:cNvSpPr>
          <p:nvPr/>
        </p:nvSpPr>
        <p:spPr bwMode="auto">
          <a:xfrm>
            <a:off x="0" y="0"/>
            <a:ext cx="9144000" cy="476250"/>
          </a:xfrm>
          <a:prstGeom prst="rect">
            <a:avLst/>
          </a:prstGeom>
          <a:solidFill>
            <a:srgbClr val="FFC000"/>
          </a:solidFill>
          <a:ln>
            <a:noFill/>
          </a:ln>
          <a:effec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altLang="en-US" sz="2100" b="1" dirty="0">
                <a:latin typeface="Arial Narrow" panose="020B0606020202030204" pitchFamily="34" charset="0"/>
              </a:rPr>
              <a:t> </a:t>
            </a:r>
            <a:r>
              <a:rPr lang="lv-LV" altLang="en-US" sz="2100" b="1" dirty="0">
                <a:solidFill>
                  <a:schemeClr val="bg1"/>
                </a:solidFill>
                <a:cs typeface="Arial" panose="020B0604020202020204" pitchFamily="34" charset="0"/>
              </a:rPr>
              <a:t>1. LIAA sniegtā atbalsta nozīmīgums</a:t>
            </a:r>
            <a:endParaRPr lang="en-US" altLang="en-US" sz="2100" b="1" dirty="0">
              <a:solidFill>
                <a:schemeClr val="bg1"/>
              </a:solidFill>
              <a:cs typeface="Arial" panose="020B0604020202020204" pitchFamily="34" charset="0"/>
            </a:endParaRPr>
          </a:p>
        </p:txBody>
      </p:sp>
      <p:sp>
        <p:nvSpPr>
          <p:cNvPr id="6" name="Text Box 5">
            <a:extLst>
              <a:ext uri="{FF2B5EF4-FFF2-40B4-BE49-F238E27FC236}">
                <a16:creationId xmlns:a16="http://schemas.microsoft.com/office/drawing/2014/main" id="{48413FB3-3C28-4676-9F7B-64809DC5F164}"/>
              </a:ext>
            </a:extLst>
          </p:cNvPr>
          <p:cNvSpPr txBox="1">
            <a:spLocks noChangeArrowheads="1"/>
          </p:cNvSpPr>
          <p:nvPr/>
        </p:nvSpPr>
        <p:spPr bwMode="auto">
          <a:xfrm>
            <a:off x="120771" y="509918"/>
            <a:ext cx="7259794"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sz="1600" b="1" dirty="0">
                <a:solidFill>
                  <a:srgbClr val="C00000"/>
                </a:solidFill>
                <a:latin typeface="Arial"/>
                <a:cs typeface="Arial"/>
              </a:rPr>
              <a:t>Tirgus pētījumu mērķa tirgos izstrāde un iegāde</a:t>
            </a:r>
            <a:endParaRPr lang="lv-LV" altLang="en-US" sz="1600" b="1" dirty="0">
              <a:solidFill>
                <a:srgbClr val="C00000"/>
              </a:solidFill>
              <a:cs typeface="Arial" panose="020B0604020202020204" pitchFamily="34" charset="0"/>
            </a:endParaRPr>
          </a:p>
        </p:txBody>
      </p:sp>
      <p:sp>
        <p:nvSpPr>
          <p:cNvPr id="8" name="TextBox 7">
            <a:extLst>
              <a:ext uri="{FF2B5EF4-FFF2-40B4-BE49-F238E27FC236}">
                <a16:creationId xmlns:a16="http://schemas.microsoft.com/office/drawing/2014/main" id="{10416658-7C95-43BA-A9A2-9E81573CB64D}"/>
              </a:ext>
            </a:extLst>
          </p:cNvPr>
          <p:cNvSpPr txBox="1"/>
          <p:nvPr/>
        </p:nvSpPr>
        <p:spPr>
          <a:xfrm>
            <a:off x="7776926" y="534155"/>
            <a:ext cx="1367073" cy="646331"/>
          </a:xfrm>
          <a:prstGeom prst="rect">
            <a:avLst/>
          </a:prstGeom>
          <a:noFill/>
        </p:spPr>
        <p:txBody>
          <a:bodyPr wrap="square" rtlCol="0">
            <a:spAutoFit/>
          </a:bodyPr>
          <a:lstStyle/>
          <a:p>
            <a:pPr algn="r"/>
            <a:r>
              <a:rPr lang="lv-LV" sz="1200" dirty="0">
                <a:latin typeface="Arial" panose="020B0604020202020204" pitchFamily="34" charset="0"/>
                <a:cs typeface="Arial" panose="020B0604020202020204" pitchFamily="34" charset="0"/>
              </a:rPr>
              <a:t>Atbildes dažādās uzņēmumu grupās</a:t>
            </a:r>
          </a:p>
        </p:txBody>
      </p:sp>
      <p:sp>
        <p:nvSpPr>
          <p:cNvPr id="5" name="TextBox 1">
            <a:extLst>
              <a:ext uri="{FF2B5EF4-FFF2-40B4-BE49-F238E27FC236}">
                <a16:creationId xmlns:a16="http://schemas.microsoft.com/office/drawing/2014/main" id="{A1A982E9-37AD-4726-AEA0-0423223D3CF7}"/>
              </a:ext>
            </a:extLst>
          </p:cNvPr>
          <p:cNvSpPr txBox="1"/>
          <p:nvPr/>
        </p:nvSpPr>
        <p:spPr>
          <a:xfrm>
            <a:off x="1164565" y="6297283"/>
            <a:ext cx="7159925" cy="560716"/>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lv-LV" sz="800" spc="-30" dirty="0">
                <a:solidFill>
                  <a:srgbClr val="000000"/>
                </a:solidFill>
                <a:latin typeface="Arial"/>
                <a:cs typeface="Arial"/>
              </a:rPr>
              <a:t>*Indekss tiek aprēķināts no pozitīvo vērtējumu īpatsvara atņemot negatīvo vērtējumu īpatsvaru, turklāt pilnībā pozitīvo un pilnībā negatīvo vērtējumu īpatsvars tiek reizināts ar 1, bet daļēji pozitīvo un daļēji negatīvo vērtējumu īpatsvars - ar 0.5. Indeksa vērtības var būt robežās no -100 (gadījumā, ja visi respondenti snieguši pilnīgi negatīvus vērtējumus) līdz 100 (gadījumā, ja visi respondenti snieguši pilnīgi pozitīvus vērtējumus). Aprēķinot indeksu, netiek ņemtas vērā atbildes “grūti pateikt”, u.tml.</a:t>
            </a:r>
          </a:p>
          <a:p>
            <a:r>
              <a:rPr lang="lv-LV" sz="800" dirty="0">
                <a:latin typeface="Arial" panose="020B0604020202020204" pitchFamily="34" charset="0"/>
                <a:cs typeface="Arial" panose="020B0604020202020204" pitchFamily="34" charset="0"/>
              </a:rPr>
              <a:t>**Respondentu skaits grupā nav pietiekams ticamu secinājumu veikšanai</a:t>
            </a:r>
          </a:p>
        </p:txBody>
      </p:sp>
      <p:graphicFrame>
        <p:nvGraphicFramePr>
          <p:cNvPr id="9" name="Chart 8">
            <a:extLst>
              <a:ext uri="{FF2B5EF4-FFF2-40B4-BE49-F238E27FC236}">
                <a16:creationId xmlns:a16="http://schemas.microsoft.com/office/drawing/2014/main" id="{A6C42978-8CF0-43AA-B941-5C1101E57F21}"/>
              </a:ext>
            </a:extLst>
          </p:cNvPr>
          <p:cNvGraphicFramePr>
            <a:graphicFrameLocks/>
          </p:cNvGraphicFramePr>
          <p:nvPr>
            <p:extLst>
              <p:ext uri="{D42A27DB-BD31-4B8C-83A1-F6EECF244321}">
                <p14:modId xmlns:p14="http://schemas.microsoft.com/office/powerpoint/2010/main" val="710951091"/>
              </p:ext>
            </p:extLst>
          </p:nvPr>
        </p:nvGraphicFramePr>
        <p:xfrm>
          <a:off x="225060" y="786544"/>
          <a:ext cx="7624203" cy="557975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0" name="Chart 9">
            <a:extLst>
              <a:ext uri="{FF2B5EF4-FFF2-40B4-BE49-F238E27FC236}">
                <a16:creationId xmlns:a16="http://schemas.microsoft.com/office/drawing/2014/main" id="{8428E2EC-1469-4B6E-9CEE-C5F8699689C4}"/>
              </a:ext>
            </a:extLst>
          </p:cNvPr>
          <p:cNvGraphicFramePr>
            <a:graphicFrameLocks/>
          </p:cNvGraphicFramePr>
          <p:nvPr>
            <p:extLst>
              <p:ext uri="{D42A27DB-BD31-4B8C-83A1-F6EECF244321}">
                <p14:modId xmlns:p14="http://schemas.microsoft.com/office/powerpoint/2010/main" val="4186599610"/>
              </p:ext>
            </p:extLst>
          </p:nvPr>
        </p:nvGraphicFramePr>
        <p:xfrm>
          <a:off x="7802592" y="905774"/>
          <a:ext cx="1216325" cy="5128403"/>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94408018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a:extLst>
              <a:ext uri="{FF2B5EF4-FFF2-40B4-BE49-F238E27FC236}">
                <a16:creationId xmlns:a16="http://schemas.microsoft.com/office/drawing/2014/main" id="{328D972C-FD3A-484F-8C3E-062622F2040A}"/>
              </a:ext>
            </a:extLst>
          </p:cNvPr>
          <p:cNvSpPr>
            <a:spLocks noChangeArrowheads="1"/>
          </p:cNvSpPr>
          <p:nvPr/>
        </p:nvSpPr>
        <p:spPr bwMode="auto">
          <a:xfrm>
            <a:off x="0" y="0"/>
            <a:ext cx="9144000" cy="476250"/>
          </a:xfrm>
          <a:prstGeom prst="rect">
            <a:avLst/>
          </a:prstGeom>
          <a:solidFill>
            <a:srgbClr val="FFC000"/>
          </a:solidFill>
          <a:ln>
            <a:noFill/>
          </a:ln>
          <a:effec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altLang="en-US" sz="2100" b="1" dirty="0">
                <a:latin typeface="Arial Narrow" panose="020B0606020202030204" pitchFamily="34" charset="0"/>
              </a:rPr>
              <a:t> </a:t>
            </a:r>
            <a:r>
              <a:rPr lang="lv-LV" altLang="en-US" sz="2100" b="1" dirty="0">
                <a:solidFill>
                  <a:schemeClr val="bg1"/>
                </a:solidFill>
                <a:cs typeface="Arial" panose="020B0604020202020204" pitchFamily="34" charset="0"/>
              </a:rPr>
              <a:t>1. LIAA sniegtā atbalsta nozīmīgums</a:t>
            </a:r>
            <a:endParaRPr lang="en-US" altLang="en-US" sz="2100" b="1" dirty="0">
              <a:solidFill>
                <a:schemeClr val="bg1"/>
              </a:solidFill>
              <a:cs typeface="Arial" panose="020B0604020202020204" pitchFamily="34" charset="0"/>
            </a:endParaRPr>
          </a:p>
        </p:txBody>
      </p:sp>
      <p:sp>
        <p:nvSpPr>
          <p:cNvPr id="6" name="Text Box 5">
            <a:extLst>
              <a:ext uri="{FF2B5EF4-FFF2-40B4-BE49-F238E27FC236}">
                <a16:creationId xmlns:a16="http://schemas.microsoft.com/office/drawing/2014/main" id="{48413FB3-3C28-4676-9F7B-64809DC5F164}"/>
              </a:ext>
            </a:extLst>
          </p:cNvPr>
          <p:cNvSpPr txBox="1">
            <a:spLocks noChangeArrowheads="1"/>
          </p:cNvSpPr>
          <p:nvPr/>
        </p:nvSpPr>
        <p:spPr bwMode="auto">
          <a:xfrm>
            <a:off x="120769" y="509918"/>
            <a:ext cx="7259795"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sz="1600" b="1" dirty="0">
                <a:solidFill>
                  <a:srgbClr val="C00000"/>
                </a:solidFill>
                <a:latin typeface="Arial"/>
                <a:cs typeface="Arial"/>
              </a:rPr>
              <a:t>Preču zīmes un dizainparauga izstrāde, reģistrēšana</a:t>
            </a:r>
            <a:endParaRPr lang="lv-LV" altLang="en-US" sz="1600" b="1" dirty="0">
              <a:solidFill>
                <a:srgbClr val="C00000"/>
              </a:solidFill>
              <a:cs typeface="Arial" panose="020B0604020202020204" pitchFamily="34" charset="0"/>
            </a:endParaRPr>
          </a:p>
        </p:txBody>
      </p:sp>
      <p:sp>
        <p:nvSpPr>
          <p:cNvPr id="8" name="TextBox 7">
            <a:extLst>
              <a:ext uri="{FF2B5EF4-FFF2-40B4-BE49-F238E27FC236}">
                <a16:creationId xmlns:a16="http://schemas.microsoft.com/office/drawing/2014/main" id="{10416658-7C95-43BA-A9A2-9E81573CB64D}"/>
              </a:ext>
            </a:extLst>
          </p:cNvPr>
          <p:cNvSpPr txBox="1"/>
          <p:nvPr/>
        </p:nvSpPr>
        <p:spPr>
          <a:xfrm>
            <a:off x="7776926" y="534155"/>
            <a:ext cx="1367073" cy="646331"/>
          </a:xfrm>
          <a:prstGeom prst="rect">
            <a:avLst/>
          </a:prstGeom>
          <a:noFill/>
        </p:spPr>
        <p:txBody>
          <a:bodyPr wrap="square" rtlCol="0">
            <a:spAutoFit/>
          </a:bodyPr>
          <a:lstStyle/>
          <a:p>
            <a:pPr algn="r"/>
            <a:r>
              <a:rPr lang="lv-LV" sz="1200" dirty="0">
                <a:latin typeface="Arial" panose="020B0604020202020204" pitchFamily="34" charset="0"/>
                <a:cs typeface="Arial" panose="020B0604020202020204" pitchFamily="34" charset="0"/>
              </a:rPr>
              <a:t>Atbildes dažādās uzņēmumu grupās</a:t>
            </a:r>
          </a:p>
        </p:txBody>
      </p:sp>
      <p:sp>
        <p:nvSpPr>
          <p:cNvPr id="5" name="TextBox 1">
            <a:extLst>
              <a:ext uri="{FF2B5EF4-FFF2-40B4-BE49-F238E27FC236}">
                <a16:creationId xmlns:a16="http://schemas.microsoft.com/office/drawing/2014/main" id="{9FE4B31B-F519-4729-B38E-7BDC6049EC71}"/>
              </a:ext>
            </a:extLst>
          </p:cNvPr>
          <p:cNvSpPr txBox="1"/>
          <p:nvPr/>
        </p:nvSpPr>
        <p:spPr>
          <a:xfrm>
            <a:off x="1164565" y="6297283"/>
            <a:ext cx="7159925" cy="560716"/>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lv-LV" sz="800" spc="-30" dirty="0">
                <a:solidFill>
                  <a:srgbClr val="000000"/>
                </a:solidFill>
                <a:latin typeface="Arial"/>
                <a:cs typeface="Arial"/>
              </a:rPr>
              <a:t>*Indekss tiek aprēķināts no pozitīvo vērtējumu īpatsvara atņemot negatīvo vērtējumu īpatsvaru, turklāt pilnībā pozitīvo un pilnībā negatīvo vērtējumu īpatsvars tiek reizināts ar 1, bet daļēji pozitīvo un daļēji negatīvo vērtējumu īpatsvars - ar 0.5. Indeksa vērtības var būt robežās no -100 (gadījumā, ja visi respondenti snieguši pilnīgi negatīvus vērtējumus) līdz 100 (gadījumā, ja visi respondenti snieguši pilnīgi pozitīvus vērtējumus). Aprēķinot indeksu, netiek ņemtas vērā atbildes “grūti pateikt”, u.tml.</a:t>
            </a:r>
          </a:p>
          <a:p>
            <a:r>
              <a:rPr lang="lv-LV" sz="800" dirty="0">
                <a:latin typeface="Arial" panose="020B0604020202020204" pitchFamily="34" charset="0"/>
                <a:cs typeface="Arial" panose="020B0604020202020204" pitchFamily="34" charset="0"/>
              </a:rPr>
              <a:t>**Respondentu skaits grupā nav pietiekams ticamu secinājumu veikšanai</a:t>
            </a:r>
          </a:p>
        </p:txBody>
      </p:sp>
      <p:graphicFrame>
        <p:nvGraphicFramePr>
          <p:cNvPr id="9" name="Chart 8">
            <a:extLst>
              <a:ext uri="{FF2B5EF4-FFF2-40B4-BE49-F238E27FC236}">
                <a16:creationId xmlns:a16="http://schemas.microsoft.com/office/drawing/2014/main" id="{EDC05F95-624A-447A-9B91-966EA8756B2A}"/>
              </a:ext>
            </a:extLst>
          </p:cNvPr>
          <p:cNvGraphicFramePr>
            <a:graphicFrameLocks/>
          </p:cNvGraphicFramePr>
          <p:nvPr>
            <p:extLst>
              <p:ext uri="{D42A27DB-BD31-4B8C-83A1-F6EECF244321}">
                <p14:modId xmlns:p14="http://schemas.microsoft.com/office/powerpoint/2010/main" val="2997202945"/>
              </p:ext>
            </p:extLst>
          </p:nvPr>
        </p:nvGraphicFramePr>
        <p:xfrm>
          <a:off x="181928" y="795171"/>
          <a:ext cx="7624203" cy="557112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0" name="Chart 9">
            <a:extLst>
              <a:ext uri="{FF2B5EF4-FFF2-40B4-BE49-F238E27FC236}">
                <a16:creationId xmlns:a16="http://schemas.microsoft.com/office/drawing/2014/main" id="{E6EAA9D0-5AC9-4AE4-A923-1BD4F1631FDC}"/>
              </a:ext>
            </a:extLst>
          </p:cNvPr>
          <p:cNvGraphicFramePr>
            <a:graphicFrameLocks/>
          </p:cNvGraphicFramePr>
          <p:nvPr>
            <p:extLst>
              <p:ext uri="{D42A27DB-BD31-4B8C-83A1-F6EECF244321}">
                <p14:modId xmlns:p14="http://schemas.microsoft.com/office/powerpoint/2010/main" val="834371560"/>
              </p:ext>
            </p:extLst>
          </p:nvPr>
        </p:nvGraphicFramePr>
        <p:xfrm>
          <a:off x="7699075" y="923026"/>
          <a:ext cx="1216325" cy="5098212"/>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15106081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a:extLst>
              <a:ext uri="{FF2B5EF4-FFF2-40B4-BE49-F238E27FC236}">
                <a16:creationId xmlns:a16="http://schemas.microsoft.com/office/drawing/2014/main" id="{328D972C-FD3A-484F-8C3E-062622F2040A}"/>
              </a:ext>
            </a:extLst>
          </p:cNvPr>
          <p:cNvSpPr>
            <a:spLocks noChangeArrowheads="1"/>
          </p:cNvSpPr>
          <p:nvPr/>
        </p:nvSpPr>
        <p:spPr bwMode="auto">
          <a:xfrm>
            <a:off x="0" y="0"/>
            <a:ext cx="9144000" cy="476250"/>
          </a:xfrm>
          <a:prstGeom prst="rect">
            <a:avLst/>
          </a:prstGeom>
          <a:solidFill>
            <a:srgbClr val="FFC000"/>
          </a:solidFill>
          <a:ln>
            <a:noFill/>
          </a:ln>
          <a:effec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altLang="en-US" sz="2100" b="1" dirty="0">
                <a:latin typeface="Arial Narrow" panose="020B0606020202030204" pitchFamily="34" charset="0"/>
              </a:rPr>
              <a:t> </a:t>
            </a:r>
            <a:r>
              <a:rPr lang="lv-LV" altLang="en-US" sz="2100" b="1" dirty="0">
                <a:solidFill>
                  <a:schemeClr val="bg1"/>
                </a:solidFill>
                <a:cs typeface="Arial" panose="020B0604020202020204" pitchFamily="34" charset="0"/>
              </a:rPr>
              <a:t>1. LIAA sniegtā atbalsta nozīmīgums</a:t>
            </a:r>
            <a:endParaRPr lang="en-US" altLang="en-US" sz="2100" b="1" dirty="0">
              <a:solidFill>
                <a:schemeClr val="bg1"/>
              </a:solidFill>
              <a:cs typeface="Arial" panose="020B0604020202020204" pitchFamily="34" charset="0"/>
            </a:endParaRPr>
          </a:p>
        </p:txBody>
      </p:sp>
      <p:sp>
        <p:nvSpPr>
          <p:cNvPr id="6" name="Text Box 5">
            <a:extLst>
              <a:ext uri="{FF2B5EF4-FFF2-40B4-BE49-F238E27FC236}">
                <a16:creationId xmlns:a16="http://schemas.microsoft.com/office/drawing/2014/main" id="{48413FB3-3C28-4676-9F7B-64809DC5F164}"/>
              </a:ext>
            </a:extLst>
          </p:cNvPr>
          <p:cNvSpPr txBox="1">
            <a:spLocks noChangeArrowheads="1"/>
          </p:cNvSpPr>
          <p:nvPr/>
        </p:nvSpPr>
        <p:spPr bwMode="auto">
          <a:xfrm>
            <a:off x="129395" y="509918"/>
            <a:ext cx="7251169"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sz="1600" b="1" dirty="0">
                <a:solidFill>
                  <a:srgbClr val="C00000"/>
                </a:solidFill>
                <a:latin typeface="Arial"/>
                <a:cs typeface="Arial"/>
              </a:rPr>
              <a:t>Dalība starptautiskajās nozaru asociācijās</a:t>
            </a:r>
            <a:endParaRPr lang="lv-LV" altLang="en-US" sz="1600" b="1" dirty="0">
              <a:solidFill>
                <a:srgbClr val="C00000"/>
              </a:solidFill>
              <a:cs typeface="Arial" panose="020B0604020202020204" pitchFamily="34" charset="0"/>
            </a:endParaRPr>
          </a:p>
        </p:txBody>
      </p:sp>
      <p:sp>
        <p:nvSpPr>
          <p:cNvPr id="8" name="TextBox 7">
            <a:extLst>
              <a:ext uri="{FF2B5EF4-FFF2-40B4-BE49-F238E27FC236}">
                <a16:creationId xmlns:a16="http://schemas.microsoft.com/office/drawing/2014/main" id="{10416658-7C95-43BA-A9A2-9E81573CB64D}"/>
              </a:ext>
            </a:extLst>
          </p:cNvPr>
          <p:cNvSpPr txBox="1"/>
          <p:nvPr/>
        </p:nvSpPr>
        <p:spPr>
          <a:xfrm>
            <a:off x="7776926" y="534155"/>
            <a:ext cx="1367073" cy="646331"/>
          </a:xfrm>
          <a:prstGeom prst="rect">
            <a:avLst/>
          </a:prstGeom>
          <a:noFill/>
        </p:spPr>
        <p:txBody>
          <a:bodyPr wrap="square" rtlCol="0">
            <a:spAutoFit/>
          </a:bodyPr>
          <a:lstStyle/>
          <a:p>
            <a:pPr algn="r"/>
            <a:r>
              <a:rPr lang="lv-LV" sz="1200" dirty="0">
                <a:latin typeface="Arial" panose="020B0604020202020204" pitchFamily="34" charset="0"/>
                <a:cs typeface="Arial" panose="020B0604020202020204" pitchFamily="34" charset="0"/>
              </a:rPr>
              <a:t>Atbildes dažādās uzņēmumu grupās</a:t>
            </a:r>
          </a:p>
        </p:txBody>
      </p:sp>
      <p:sp>
        <p:nvSpPr>
          <p:cNvPr id="5" name="TextBox 1">
            <a:extLst>
              <a:ext uri="{FF2B5EF4-FFF2-40B4-BE49-F238E27FC236}">
                <a16:creationId xmlns:a16="http://schemas.microsoft.com/office/drawing/2014/main" id="{E331D84E-7858-4BC5-B1B0-F938B242AC2E}"/>
              </a:ext>
            </a:extLst>
          </p:cNvPr>
          <p:cNvSpPr txBox="1"/>
          <p:nvPr/>
        </p:nvSpPr>
        <p:spPr>
          <a:xfrm>
            <a:off x="1164565" y="6297283"/>
            <a:ext cx="7159925" cy="560716"/>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lv-LV" sz="800" spc="-30" dirty="0">
                <a:solidFill>
                  <a:srgbClr val="000000"/>
                </a:solidFill>
                <a:latin typeface="Arial"/>
                <a:cs typeface="Arial"/>
              </a:rPr>
              <a:t>*Indekss tiek aprēķināts no pozitīvo vērtējumu īpatsvara atņemot negatīvo vērtējumu īpatsvaru, turklāt pilnībā pozitīvo un pilnībā negatīvo vērtējumu īpatsvars tiek reizināts ar 1, bet daļēji pozitīvo un daļēji negatīvo vērtējumu īpatsvars - ar 0.5. Indeksa vērtības var būt robežās no -100 (gadījumā, ja visi respondenti snieguši pilnīgi negatīvus vērtējumus) līdz 100 (gadījumā, ja visi respondenti snieguši pilnīgi pozitīvus vērtējumus). Aprēķinot indeksu, netiek ņemtas vērā atbildes “grūti pateikt”, u.tml.</a:t>
            </a:r>
          </a:p>
          <a:p>
            <a:r>
              <a:rPr lang="lv-LV" sz="800" dirty="0">
                <a:latin typeface="Arial" panose="020B0604020202020204" pitchFamily="34" charset="0"/>
                <a:cs typeface="Arial" panose="020B0604020202020204" pitchFamily="34" charset="0"/>
              </a:rPr>
              <a:t>**Respondentu skaits grupā nav pietiekams ticamu secinājumu veikšanai</a:t>
            </a:r>
          </a:p>
        </p:txBody>
      </p:sp>
      <p:graphicFrame>
        <p:nvGraphicFramePr>
          <p:cNvPr id="9" name="Chart 8">
            <a:extLst>
              <a:ext uri="{FF2B5EF4-FFF2-40B4-BE49-F238E27FC236}">
                <a16:creationId xmlns:a16="http://schemas.microsoft.com/office/drawing/2014/main" id="{D121A8D5-DB11-47FA-B54D-B9FC56E934F7}"/>
              </a:ext>
            </a:extLst>
          </p:cNvPr>
          <p:cNvGraphicFramePr>
            <a:graphicFrameLocks/>
          </p:cNvGraphicFramePr>
          <p:nvPr>
            <p:extLst>
              <p:ext uri="{D42A27DB-BD31-4B8C-83A1-F6EECF244321}">
                <p14:modId xmlns:p14="http://schemas.microsoft.com/office/powerpoint/2010/main" val="2760744585"/>
              </p:ext>
            </p:extLst>
          </p:nvPr>
        </p:nvGraphicFramePr>
        <p:xfrm>
          <a:off x="190555" y="760665"/>
          <a:ext cx="7624203" cy="5605629"/>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0" name="Chart 9">
            <a:extLst>
              <a:ext uri="{FF2B5EF4-FFF2-40B4-BE49-F238E27FC236}">
                <a16:creationId xmlns:a16="http://schemas.microsoft.com/office/drawing/2014/main" id="{E63C4637-EEB2-4137-8032-F01FE88031EC}"/>
              </a:ext>
            </a:extLst>
          </p:cNvPr>
          <p:cNvGraphicFramePr>
            <a:graphicFrameLocks/>
          </p:cNvGraphicFramePr>
          <p:nvPr>
            <p:extLst>
              <p:ext uri="{D42A27DB-BD31-4B8C-83A1-F6EECF244321}">
                <p14:modId xmlns:p14="http://schemas.microsoft.com/office/powerpoint/2010/main" val="391892548"/>
              </p:ext>
            </p:extLst>
          </p:nvPr>
        </p:nvGraphicFramePr>
        <p:xfrm>
          <a:off x="7802592" y="897147"/>
          <a:ext cx="1216325" cy="512409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60644588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a:extLst>
              <a:ext uri="{FF2B5EF4-FFF2-40B4-BE49-F238E27FC236}">
                <a16:creationId xmlns:a16="http://schemas.microsoft.com/office/drawing/2014/main" id="{328D972C-FD3A-484F-8C3E-062622F2040A}"/>
              </a:ext>
            </a:extLst>
          </p:cNvPr>
          <p:cNvSpPr>
            <a:spLocks noChangeArrowheads="1"/>
          </p:cNvSpPr>
          <p:nvPr/>
        </p:nvSpPr>
        <p:spPr bwMode="auto">
          <a:xfrm>
            <a:off x="0" y="0"/>
            <a:ext cx="9144000" cy="476250"/>
          </a:xfrm>
          <a:prstGeom prst="rect">
            <a:avLst/>
          </a:prstGeom>
          <a:solidFill>
            <a:srgbClr val="FFC000"/>
          </a:solidFill>
          <a:ln>
            <a:noFill/>
          </a:ln>
          <a:effec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altLang="en-US" sz="2100" b="1" dirty="0">
                <a:latin typeface="Arial Narrow" panose="020B0606020202030204" pitchFamily="34" charset="0"/>
              </a:rPr>
              <a:t> </a:t>
            </a:r>
            <a:r>
              <a:rPr lang="lv-LV" altLang="en-US" sz="2100" b="1" dirty="0">
                <a:solidFill>
                  <a:schemeClr val="bg1"/>
                </a:solidFill>
                <a:cs typeface="Arial" panose="020B0604020202020204" pitchFamily="34" charset="0"/>
              </a:rPr>
              <a:t>1. LIAA sniegtā atbalsta nozīmīgums</a:t>
            </a:r>
            <a:endParaRPr lang="en-US" altLang="en-US" sz="2100" b="1" dirty="0">
              <a:solidFill>
                <a:schemeClr val="bg1"/>
              </a:solidFill>
              <a:cs typeface="Arial" panose="020B0604020202020204" pitchFamily="34" charset="0"/>
            </a:endParaRPr>
          </a:p>
        </p:txBody>
      </p:sp>
      <p:sp>
        <p:nvSpPr>
          <p:cNvPr id="6" name="Text Box 5">
            <a:extLst>
              <a:ext uri="{FF2B5EF4-FFF2-40B4-BE49-F238E27FC236}">
                <a16:creationId xmlns:a16="http://schemas.microsoft.com/office/drawing/2014/main" id="{48413FB3-3C28-4676-9F7B-64809DC5F164}"/>
              </a:ext>
            </a:extLst>
          </p:cNvPr>
          <p:cNvSpPr txBox="1">
            <a:spLocks noChangeArrowheads="1"/>
          </p:cNvSpPr>
          <p:nvPr/>
        </p:nvSpPr>
        <p:spPr bwMode="auto">
          <a:xfrm>
            <a:off x="129396" y="509918"/>
            <a:ext cx="7781027"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sz="1600" b="1" dirty="0">
                <a:solidFill>
                  <a:srgbClr val="C00000"/>
                </a:solidFill>
                <a:latin typeface="Arial"/>
                <a:cs typeface="Arial"/>
              </a:rPr>
              <a:t>Dalība starptautiskās digitālās nozaru platformās, tai skaitā digitālās izstādēs</a:t>
            </a:r>
            <a:endParaRPr lang="lv-LV" altLang="en-US" sz="1600" b="1" dirty="0">
              <a:solidFill>
                <a:srgbClr val="C00000"/>
              </a:solidFill>
              <a:cs typeface="Arial" panose="020B0604020202020204" pitchFamily="34" charset="0"/>
            </a:endParaRPr>
          </a:p>
        </p:txBody>
      </p:sp>
      <p:sp>
        <p:nvSpPr>
          <p:cNvPr id="8" name="TextBox 7">
            <a:extLst>
              <a:ext uri="{FF2B5EF4-FFF2-40B4-BE49-F238E27FC236}">
                <a16:creationId xmlns:a16="http://schemas.microsoft.com/office/drawing/2014/main" id="{10416658-7C95-43BA-A9A2-9E81573CB64D}"/>
              </a:ext>
            </a:extLst>
          </p:cNvPr>
          <p:cNvSpPr txBox="1"/>
          <p:nvPr/>
        </p:nvSpPr>
        <p:spPr>
          <a:xfrm>
            <a:off x="7776926" y="534155"/>
            <a:ext cx="1367073" cy="646331"/>
          </a:xfrm>
          <a:prstGeom prst="rect">
            <a:avLst/>
          </a:prstGeom>
          <a:noFill/>
        </p:spPr>
        <p:txBody>
          <a:bodyPr wrap="square" rtlCol="0">
            <a:spAutoFit/>
          </a:bodyPr>
          <a:lstStyle/>
          <a:p>
            <a:pPr algn="r"/>
            <a:r>
              <a:rPr lang="lv-LV" sz="1200" dirty="0">
                <a:latin typeface="Arial" panose="020B0604020202020204" pitchFamily="34" charset="0"/>
                <a:cs typeface="Arial" panose="020B0604020202020204" pitchFamily="34" charset="0"/>
              </a:rPr>
              <a:t>Atbildes dažādās uzņēmumu grupās</a:t>
            </a:r>
          </a:p>
        </p:txBody>
      </p:sp>
      <p:sp>
        <p:nvSpPr>
          <p:cNvPr id="5" name="TextBox 1">
            <a:extLst>
              <a:ext uri="{FF2B5EF4-FFF2-40B4-BE49-F238E27FC236}">
                <a16:creationId xmlns:a16="http://schemas.microsoft.com/office/drawing/2014/main" id="{FFDBD4A9-4069-4659-800C-8B0AE487FB64}"/>
              </a:ext>
            </a:extLst>
          </p:cNvPr>
          <p:cNvSpPr txBox="1"/>
          <p:nvPr/>
        </p:nvSpPr>
        <p:spPr>
          <a:xfrm>
            <a:off x="1164565" y="6297283"/>
            <a:ext cx="7159925" cy="560716"/>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lv-LV" sz="800" spc="-30" dirty="0">
                <a:solidFill>
                  <a:srgbClr val="000000"/>
                </a:solidFill>
                <a:latin typeface="Arial"/>
                <a:cs typeface="Arial"/>
              </a:rPr>
              <a:t>*Indekss tiek aprēķināts no pozitīvo vērtējumu īpatsvara atņemot negatīvo vērtējumu īpatsvaru, turklāt pilnībā pozitīvo un pilnībā negatīvo vērtējumu īpatsvars tiek reizināts ar 1, bet daļēji pozitīvo un daļēji negatīvo vērtējumu īpatsvars - ar 0.5. Indeksa vērtības var būt robežās no -100 (gadījumā, ja visi respondenti snieguši pilnīgi negatīvus vērtējumus) līdz 100 (gadījumā, ja visi respondenti snieguši pilnīgi pozitīvus vērtējumus). Aprēķinot indeksu, netiek ņemtas vērā atbildes “grūti pateikt”, u.tml.</a:t>
            </a:r>
          </a:p>
          <a:p>
            <a:r>
              <a:rPr lang="lv-LV" sz="800" dirty="0">
                <a:latin typeface="Arial" panose="020B0604020202020204" pitchFamily="34" charset="0"/>
                <a:cs typeface="Arial" panose="020B0604020202020204" pitchFamily="34" charset="0"/>
              </a:rPr>
              <a:t>**Respondentu skaits grupā nav pietiekams ticamu secinājumu veikšanai</a:t>
            </a:r>
          </a:p>
        </p:txBody>
      </p:sp>
      <p:graphicFrame>
        <p:nvGraphicFramePr>
          <p:cNvPr id="9" name="Chart 8">
            <a:extLst>
              <a:ext uri="{FF2B5EF4-FFF2-40B4-BE49-F238E27FC236}">
                <a16:creationId xmlns:a16="http://schemas.microsoft.com/office/drawing/2014/main" id="{BFFBEAE4-A453-4BB8-B4E3-36B47721A93C}"/>
              </a:ext>
            </a:extLst>
          </p:cNvPr>
          <p:cNvGraphicFramePr>
            <a:graphicFrameLocks/>
          </p:cNvGraphicFramePr>
          <p:nvPr>
            <p:extLst>
              <p:ext uri="{D42A27DB-BD31-4B8C-83A1-F6EECF244321}">
                <p14:modId xmlns:p14="http://schemas.microsoft.com/office/powerpoint/2010/main" val="1934396050"/>
              </p:ext>
            </p:extLst>
          </p:nvPr>
        </p:nvGraphicFramePr>
        <p:xfrm>
          <a:off x="199181" y="779458"/>
          <a:ext cx="7624203" cy="5604089"/>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0" name="Chart 9">
            <a:extLst>
              <a:ext uri="{FF2B5EF4-FFF2-40B4-BE49-F238E27FC236}">
                <a16:creationId xmlns:a16="http://schemas.microsoft.com/office/drawing/2014/main" id="{D9F0AD6D-E2B9-43EA-BA6F-D5F09424CF06}"/>
              </a:ext>
            </a:extLst>
          </p:cNvPr>
          <p:cNvGraphicFramePr>
            <a:graphicFrameLocks/>
          </p:cNvGraphicFramePr>
          <p:nvPr>
            <p:extLst>
              <p:ext uri="{D42A27DB-BD31-4B8C-83A1-F6EECF244321}">
                <p14:modId xmlns:p14="http://schemas.microsoft.com/office/powerpoint/2010/main" val="3974208589"/>
              </p:ext>
            </p:extLst>
          </p:nvPr>
        </p:nvGraphicFramePr>
        <p:xfrm>
          <a:off x="7776712" y="914401"/>
          <a:ext cx="1216325" cy="5072332"/>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15555247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a:extLst>
              <a:ext uri="{FF2B5EF4-FFF2-40B4-BE49-F238E27FC236}">
                <a16:creationId xmlns:a16="http://schemas.microsoft.com/office/drawing/2014/main" id="{328D972C-FD3A-484F-8C3E-062622F2040A}"/>
              </a:ext>
            </a:extLst>
          </p:cNvPr>
          <p:cNvSpPr>
            <a:spLocks noChangeArrowheads="1"/>
          </p:cNvSpPr>
          <p:nvPr/>
        </p:nvSpPr>
        <p:spPr bwMode="auto">
          <a:xfrm>
            <a:off x="0" y="0"/>
            <a:ext cx="9144000" cy="476250"/>
          </a:xfrm>
          <a:prstGeom prst="rect">
            <a:avLst/>
          </a:prstGeom>
          <a:solidFill>
            <a:srgbClr val="FFC000"/>
          </a:solidFill>
          <a:ln>
            <a:noFill/>
          </a:ln>
          <a:effec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altLang="en-US" sz="2100" b="1" dirty="0">
                <a:latin typeface="Arial Narrow" panose="020B0606020202030204" pitchFamily="34" charset="0"/>
              </a:rPr>
              <a:t> </a:t>
            </a:r>
            <a:r>
              <a:rPr lang="lv-LV" altLang="en-US" sz="2100" b="1" dirty="0">
                <a:solidFill>
                  <a:schemeClr val="bg1"/>
                </a:solidFill>
                <a:cs typeface="Arial" panose="020B0604020202020204" pitchFamily="34" charset="0"/>
              </a:rPr>
              <a:t>1. LIAA sniegtā atbalsta nozīmīgums</a:t>
            </a:r>
            <a:endParaRPr lang="en-US" altLang="en-US" sz="2100" b="1" dirty="0">
              <a:solidFill>
                <a:schemeClr val="bg1"/>
              </a:solidFill>
              <a:cs typeface="Arial" panose="020B0604020202020204" pitchFamily="34" charset="0"/>
            </a:endParaRPr>
          </a:p>
        </p:txBody>
      </p:sp>
      <p:sp>
        <p:nvSpPr>
          <p:cNvPr id="6" name="Text Box 5">
            <a:extLst>
              <a:ext uri="{FF2B5EF4-FFF2-40B4-BE49-F238E27FC236}">
                <a16:creationId xmlns:a16="http://schemas.microsoft.com/office/drawing/2014/main" id="{48413FB3-3C28-4676-9F7B-64809DC5F164}"/>
              </a:ext>
            </a:extLst>
          </p:cNvPr>
          <p:cNvSpPr txBox="1">
            <a:spLocks noChangeArrowheads="1"/>
          </p:cNvSpPr>
          <p:nvPr/>
        </p:nvSpPr>
        <p:spPr bwMode="auto">
          <a:xfrm>
            <a:off x="120769" y="509918"/>
            <a:ext cx="7259795"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sz="1600" b="1" dirty="0">
                <a:solidFill>
                  <a:srgbClr val="C00000"/>
                </a:solidFill>
                <a:latin typeface="Arial"/>
                <a:cs typeface="Arial"/>
              </a:rPr>
              <a:t>Dalība </a:t>
            </a:r>
            <a:r>
              <a:rPr lang="lv-LV" sz="1600" b="1" dirty="0" err="1">
                <a:solidFill>
                  <a:srgbClr val="C00000"/>
                </a:solidFill>
                <a:latin typeface="Arial"/>
                <a:cs typeface="Arial"/>
              </a:rPr>
              <a:t>kontaktbiržās</a:t>
            </a:r>
            <a:r>
              <a:rPr lang="lv-LV" sz="1600" b="1" dirty="0">
                <a:solidFill>
                  <a:srgbClr val="C00000"/>
                </a:solidFill>
                <a:latin typeface="Arial"/>
                <a:cs typeface="Arial"/>
              </a:rPr>
              <a:t> ārvalstīs un ārvalstu </a:t>
            </a:r>
            <a:r>
              <a:rPr lang="lv-LV" sz="1600" b="1" dirty="0" err="1">
                <a:solidFill>
                  <a:srgbClr val="C00000"/>
                </a:solidFill>
                <a:latin typeface="Arial"/>
                <a:cs typeface="Arial"/>
              </a:rPr>
              <a:t>kontaktbiržās</a:t>
            </a:r>
            <a:r>
              <a:rPr lang="lv-LV" sz="1600" b="1" dirty="0">
                <a:solidFill>
                  <a:srgbClr val="C00000"/>
                </a:solidFill>
                <a:latin typeface="Arial"/>
                <a:cs typeface="Arial"/>
              </a:rPr>
              <a:t> tiešsaistē</a:t>
            </a:r>
            <a:endParaRPr lang="lv-LV" altLang="en-US" sz="1600" b="1" dirty="0">
              <a:solidFill>
                <a:srgbClr val="C00000"/>
              </a:solidFill>
              <a:cs typeface="Arial" panose="020B0604020202020204" pitchFamily="34" charset="0"/>
            </a:endParaRPr>
          </a:p>
        </p:txBody>
      </p:sp>
      <p:sp>
        <p:nvSpPr>
          <p:cNvPr id="8" name="TextBox 7">
            <a:extLst>
              <a:ext uri="{FF2B5EF4-FFF2-40B4-BE49-F238E27FC236}">
                <a16:creationId xmlns:a16="http://schemas.microsoft.com/office/drawing/2014/main" id="{10416658-7C95-43BA-A9A2-9E81573CB64D}"/>
              </a:ext>
            </a:extLst>
          </p:cNvPr>
          <p:cNvSpPr txBox="1"/>
          <p:nvPr/>
        </p:nvSpPr>
        <p:spPr>
          <a:xfrm>
            <a:off x="7776926" y="534155"/>
            <a:ext cx="1367073" cy="646331"/>
          </a:xfrm>
          <a:prstGeom prst="rect">
            <a:avLst/>
          </a:prstGeom>
          <a:noFill/>
        </p:spPr>
        <p:txBody>
          <a:bodyPr wrap="square" rtlCol="0">
            <a:spAutoFit/>
          </a:bodyPr>
          <a:lstStyle/>
          <a:p>
            <a:pPr algn="r"/>
            <a:r>
              <a:rPr lang="lv-LV" sz="1200" dirty="0">
                <a:latin typeface="Arial" panose="020B0604020202020204" pitchFamily="34" charset="0"/>
                <a:cs typeface="Arial" panose="020B0604020202020204" pitchFamily="34" charset="0"/>
              </a:rPr>
              <a:t>Atbildes dažādās uzņēmumu grupās</a:t>
            </a:r>
          </a:p>
        </p:txBody>
      </p:sp>
      <p:sp>
        <p:nvSpPr>
          <p:cNvPr id="5" name="TextBox 1">
            <a:extLst>
              <a:ext uri="{FF2B5EF4-FFF2-40B4-BE49-F238E27FC236}">
                <a16:creationId xmlns:a16="http://schemas.microsoft.com/office/drawing/2014/main" id="{741C1232-08B3-4B5C-8E60-B45C519F201D}"/>
              </a:ext>
            </a:extLst>
          </p:cNvPr>
          <p:cNvSpPr txBox="1"/>
          <p:nvPr/>
        </p:nvSpPr>
        <p:spPr>
          <a:xfrm>
            <a:off x="1164565" y="6297283"/>
            <a:ext cx="7159925" cy="560716"/>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lv-LV" sz="800" spc="-30" dirty="0">
                <a:solidFill>
                  <a:srgbClr val="000000"/>
                </a:solidFill>
                <a:latin typeface="Arial"/>
                <a:cs typeface="Arial"/>
              </a:rPr>
              <a:t>*Indekss tiek aprēķināts no pozitīvo vērtējumu īpatsvara atņemot negatīvo vērtējumu īpatsvaru, turklāt pilnībā pozitīvo un pilnībā negatīvo vērtējumu īpatsvars tiek reizināts ar 1, bet daļēji pozitīvo un daļēji negatīvo vērtējumu īpatsvars - ar 0.5. Indeksa vērtības var būt robežās no -100 (gadījumā, ja visi respondenti snieguši pilnīgi negatīvus vērtējumus) līdz 100 (gadījumā, ja visi respondenti snieguši pilnīgi pozitīvus vērtējumus). Aprēķinot indeksu, netiek ņemtas vērā atbildes “grūti pateikt”, u.tml.</a:t>
            </a:r>
          </a:p>
          <a:p>
            <a:r>
              <a:rPr lang="lv-LV" sz="800" dirty="0">
                <a:latin typeface="Arial" panose="020B0604020202020204" pitchFamily="34" charset="0"/>
                <a:cs typeface="Arial" panose="020B0604020202020204" pitchFamily="34" charset="0"/>
              </a:rPr>
              <a:t>**Respondentu skaits grupā nav pietiekams ticamu secinājumu veikšanai</a:t>
            </a:r>
          </a:p>
        </p:txBody>
      </p:sp>
      <p:graphicFrame>
        <p:nvGraphicFramePr>
          <p:cNvPr id="9" name="Chart 8">
            <a:extLst>
              <a:ext uri="{FF2B5EF4-FFF2-40B4-BE49-F238E27FC236}">
                <a16:creationId xmlns:a16="http://schemas.microsoft.com/office/drawing/2014/main" id="{D4E932AA-2AE5-41A5-867E-F4239571B336}"/>
              </a:ext>
            </a:extLst>
          </p:cNvPr>
          <p:cNvGraphicFramePr>
            <a:graphicFrameLocks/>
          </p:cNvGraphicFramePr>
          <p:nvPr>
            <p:extLst>
              <p:ext uri="{D42A27DB-BD31-4B8C-83A1-F6EECF244321}">
                <p14:modId xmlns:p14="http://schemas.microsoft.com/office/powerpoint/2010/main" val="3505599468"/>
              </p:ext>
            </p:extLst>
          </p:nvPr>
        </p:nvGraphicFramePr>
        <p:xfrm>
          <a:off x="181928" y="777918"/>
          <a:ext cx="7624203" cy="557975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0" name="Chart 9">
            <a:extLst>
              <a:ext uri="{FF2B5EF4-FFF2-40B4-BE49-F238E27FC236}">
                <a16:creationId xmlns:a16="http://schemas.microsoft.com/office/drawing/2014/main" id="{EC66FACF-51B8-4AD3-BF60-06CE99BD11FD}"/>
              </a:ext>
            </a:extLst>
          </p:cNvPr>
          <p:cNvGraphicFramePr>
            <a:graphicFrameLocks/>
          </p:cNvGraphicFramePr>
          <p:nvPr>
            <p:extLst>
              <p:ext uri="{D42A27DB-BD31-4B8C-83A1-F6EECF244321}">
                <p14:modId xmlns:p14="http://schemas.microsoft.com/office/powerpoint/2010/main" val="1102424184"/>
              </p:ext>
            </p:extLst>
          </p:nvPr>
        </p:nvGraphicFramePr>
        <p:xfrm>
          <a:off x="7759460" y="905774"/>
          <a:ext cx="1216325" cy="5072332"/>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72818977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a:extLst>
              <a:ext uri="{FF2B5EF4-FFF2-40B4-BE49-F238E27FC236}">
                <a16:creationId xmlns:a16="http://schemas.microsoft.com/office/drawing/2014/main" id="{328D972C-FD3A-484F-8C3E-062622F2040A}"/>
              </a:ext>
            </a:extLst>
          </p:cNvPr>
          <p:cNvSpPr>
            <a:spLocks noChangeArrowheads="1"/>
          </p:cNvSpPr>
          <p:nvPr/>
        </p:nvSpPr>
        <p:spPr bwMode="auto">
          <a:xfrm>
            <a:off x="0" y="0"/>
            <a:ext cx="9144000" cy="476250"/>
          </a:xfrm>
          <a:prstGeom prst="rect">
            <a:avLst/>
          </a:prstGeom>
          <a:solidFill>
            <a:srgbClr val="FFC000"/>
          </a:solidFill>
          <a:ln>
            <a:noFill/>
          </a:ln>
          <a:effec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altLang="en-US" sz="2100" b="1" dirty="0">
                <a:latin typeface="Arial Narrow" panose="020B0606020202030204" pitchFamily="34" charset="0"/>
              </a:rPr>
              <a:t> </a:t>
            </a:r>
            <a:r>
              <a:rPr lang="lv-LV" altLang="en-US" sz="2100" b="1" dirty="0">
                <a:solidFill>
                  <a:schemeClr val="bg1"/>
                </a:solidFill>
                <a:cs typeface="Arial" panose="020B0604020202020204" pitchFamily="34" charset="0"/>
              </a:rPr>
              <a:t>1. LIAA sniegtā atbalsta nozīmīgums</a:t>
            </a:r>
            <a:endParaRPr lang="en-US" altLang="en-US" sz="2100" b="1" dirty="0">
              <a:solidFill>
                <a:schemeClr val="bg1"/>
              </a:solidFill>
              <a:cs typeface="Arial" panose="020B0604020202020204" pitchFamily="34" charset="0"/>
            </a:endParaRPr>
          </a:p>
        </p:txBody>
      </p:sp>
      <p:sp>
        <p:nvSpPr>
          <p:cNvPr id="6" name="Text Box 5">
            <a:extLst>
              <a:ext uri="{FF2B5EF4-FFF2-40B4-BE49-F238E27FC236}">
                <a16:creationId xmlns:a16="http://schemas.microsoft.com/office/drawing/2014/main" id="{48413FB3-3C28-4676-9F7B-64809DC5F164}"/>
              </a:ext>
            </a:extLst>
          </p:cNvPr>
          <p:cNvSpPr txBox="1">
            <a:spLocks noChangeArrowheads="1"/>
          </p:cNvSpPr>
          <p:nvPr/>
        </p:nvSpPr>
        <p:spPr bwMode="auto">
          <a:xfrm>
            <a:off x="120769" y="509918"/>
            <a:ext cx="7789653"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sz="1600" b="1" dirty="0">
                <a:solidFill>
                  <a:srgbClr val="C00000"/>
                </a:solidFill>
                <a:latin typeface="Arial"/>
                <a:cs typeface="Arial"/>
              </a:rPr>
              <a:t>Telemārketinga pakalpojumi nozaru ārvalstu sadarbības partneru meklēšanai</a:t>
            </a:r>
            <a:endParaRPr lang="lv-LV" altLang="en-US" sz="1600" b="1" dirty="0">
              <a:solidFill>
                <a:srgbClr val="C00000"/>
              </a:solidFill>
              <a:cs typeface="Arial" panose="020B0604020202020204" pitchFamily="34" charset="0"/>
            </a:endParaRPr>
          </a:p>
        </p:txBody>
      </p:sp>
      <p:sp>
        <p:nvSpPr>
          <p:cNvPr id="8" name="TextBox 7">
            <a:extLst>
              <a:ext uri="{FF2B5EF4-FFF2-40B4-BE49-F238E27FC236}">
                <a16:creationId xmlns:a16="http://schemas.microsoft.com/office/drawing/2014/main" id="{10416658-7C95-43BA-A9A2-9E81573CB64D}"/>
              </a:ext>
            </a:extLst>
          </p:cNvPr>
          <p:cNvSpPr txBox="1"/>
          <p:nvPr/>
        </p:nvSpPr>
        <p:spPr>
          <a:xfrm>
            <a:off x="7776926" y="534155"/>
            <a:ext cx="1367073" cy="646331"/>
          </a:xfrm>
          <a:prstGeom prst="rect">
            <a:avLst/>
          </a:prstGeom>
          <a:noFill/>
        </p:spPr>
        <p:txBody>
          <a:bodyPr wrap="square" rtlCol="0">
            <a:spAutoFit/>
          </a:bodyPr>
          <a:lstStyle/>
          <a:p>
            <a:pPr algn="r"/>
            <a:r>
              <a:rPr lang="lv-LV" sz="1200" dirty="0">
                <a:latin typeface="Arial" panose="020B0604020202020204" pitchFamily="34" charset="0"/>
                <a:cs typeface="Arial" panose="020B0604020202020204" pitchFamily="34" charset="0"/>
              </a:rPr>
              <a:t>Atbildes dažādās uzņēmumu grupās</a:t>
            </a:r>
          </a:p>
        </p:txBody>
      </p:sp>
      <p:sp>
        <p:nvSpPr>
          <p:cNvPr id="5" name="TextBox 1">
            <a:extLst>
              <a:ext uri="{FF2B5EF4-FFF2-40B4-BE49-F238E27FC236}">
                <a16:creationId xmlns:a16="http://schemas.microsoft.com/office/drawing/2014/main" id="{F79196AF-F88A-476F-A146-18BD3D13AA2F}"/>
              </a:ext>
            </a:extLst>
          </p:cNvPr>
          <p:cNvSpPr txBox="1"/>
          <p:nvPr/>
        </p:nvSpPr>
        <p:spPr>
          <a:xfrm>
            <a:off x="1164565" y="6297283"/>
            <a:ext cx="7159925" cy="560716"/>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lv-LV" sz="800" spc="-30" dirty="0">
                <a:solidFill>
                  <a:srgbClr val="000000"/>
                </a:solidFill>
                <a:latin typeface="Arial"/>
                <a:cs typeface="Arial"/>
              </a:rPr>
              <a:t>*Indekss tiek aprēķināts no pozitīvo vērtējumu īpatsvara atņemot negatīvo vērtējumu īpatsvaru, turklāt pilnībā pozitīvo un pilnībā negatīvo vērtējumu īpatsvars tiek reizināts ar 1, bet daļēji pozitīvo un daļēji negatīvo vērtējumu īpatsvars - ar 0.5. Indeksa vērtības var būt robežās no -100 (gadījumā, ja visi respondenti snieguši pilnīgi negatīvus vērtējumus) līdz 100 (gadījumā, ja visi respondenti snieguši pilnīgi pozitīvus vērtējumus). Aprēķinot indeksu, netiek ņemtas vērā atbildes “grūti pateikt”, u.tml.</a:t>
            </a:r>
          </a:p>
          <a:p>
            <a:r>
              <a:rPr lang="lv-LV" sz="800" dirty="0">
                <a:latin typeface="Arial" panose="020B0604020202020204" pitchFamily="34" charset="0"/>
                <a:cs typeface="Arial" panose="020B0604020202020204" pitchFamily="34" charset="0"/>
              </a:rPr>
              <a:t>**Respondentu skaits grupā nav pietiekams ticamu secinājumu veikšanai</a:t>
            </a:r>
          </a:p>
        </p:txBody>
      </p:sp>
      <p:graphicFrame>
        <p:nvGraphicFramePr>
          <p:cNvPr id="9" name="Chart 8">
            <a:extLst>
              <a:ext uri="{FF2B5EF4-FFF2-40B4-BE49-F238E27FC236}">
                <a16:creationId xmlns:a16="http://schemas.microsoft.com/office/drawing/2014/main" id="{B52BF1B2-4630-46F7-81CC-41F6109DAA7D}"/>
              </a:ext>
            </a:extLst>
          </p:cNvPr>
          <p:cNvGraphicFramePr>
            <a:graphicFrameLocks/>
          </p:cNvGraphicFramePr>
          <p:nvPr>
            <p:extLst>
              <p:ext uri="{D42A27DB-BD31-4B8C-83A1-F6EECF244321}">
                <p14:modId xmlns:p14="http://schemas.microsoft.com/office/powerpoint/2010/main" val="1891018452"/>
              </p:ext>
            </p:extLst>
          </p:nvPr>
        </p:nvGraphicFramePr>
        <p:xfrm>
          <a:off x="216434" y="769291"/>
          <a:ext cx="7624203" cy="559700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0" name="Chart 9">
            <a:extLst>
              <a:ext uri="{FF2B5EF4-FFF2-40B4-BE49-F238E27FC236}">
                <a16:creationId xmlns:a16="http://schemas.microsoft.com/office/drawing/2014/main" id="{55E0F134-A22F-4CF8-B88B-51A29ACF4E6D}"/>
              </a:ext>
            </a:extLst>
          </p:cNvPr>
          <p:cNvGraphicFramePr>
            <a:graphicFrameLocks/>
          </p:cNvGraphicFramePr>
          <p:nvPr>
            <p:extLst>
              <p:ext uri="{D42A27DB-BD31-4B8C-83A1-F6EECF244321}">
                <p14:modId xmlns:p14="http://schemas.microsoft.com/office/powerpoint/2010/main" val="2579596961"/>
              </p:ext>
            </p:extLst>
          </p:nvPr>
        </p:nvGraphicFramePr>
        <p:xfrm>
          <a:off x="7768086" y="905774"/>
          <a:ext cx="1216325" cy="5111152"/>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63474507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a:extLst>
              <a:ext uri="{FF2B5EF4-FFF2-40B4-BE49-F238E27FC236}">
                <a16:creationId xmlns:a16="http://schemas.microsoft.com/office/drawing/2014/main" id="{328D972C-FD3A-484F-8C3E-062622F2040A}"/>
              </a:ext>
            </a:extLst>
          </p:cNvPr>
          <p:cNvSpPr>
            <a:spLocks noChangeArrowheads="1"/>
          </p:cNvSpPr>
          <p:nvPr/>
        </p:nvSpPr>
        <p:spPr bwMode="auto">
          <a:xfrm>
            <a:off x="0" y="0"/>
            <a:ext cx="9144000" cy="476250"/>
          </a:xfrm>
          <a:prstGeom prst="rect">
            <a:avLst/>
          </a:prstGeom>
          <a:solidFill>
            <a:srgbClr val="FFC000"/>
          </a:solidFill>
          <a:ln>
            <a:noFill/>
          </a:ln>
          <a:effec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altLang="en-US" sz="2100" b="1" dirty="0">
                <a:latin typeface="Arial Narrow" panose="020B0606020202030204" pitchFamily="34" charset="0"/>
              </a:rPr>
              <a:t> </a:t>
            </a:r>
            <a:r>
              <a:rPr lang="lv-LV" altLang="en-US" sz="2100" b="1" dirty="0">
                <a:solidFill>
                  <a:schemeClr val="bg1"/>
                </a:solidFill>
                <a:cs typeface="Arial" panose="020B0604020202020204" pitchFamily="34" charset="0"/>
              </a:rPr>
              <a:t>1. LIAA sniegtā atbalsta nozīmīgums</a:t>
            </a:r>
            <a:endParaRPr lang="en-US" altLang="en-US" sz="2100" b="1" dirty="0">
              <a:solidFill>
                <a:schemeClr val="bg1"/>
              </a:solidFill>
              <a:cs typeface="Arial" panose="020B0604020202020204" pitchFamily="34" charset="0"/>
            </a:endParaRPr>
          </a:p>
        </p:txBody>
      </p:sp>
      <p:sp>
        <p:nvSpPr>
          <p:cNvPr id="12" name="Rectangle 2">
            <a:extLst>
              <a:ext uri="{FF2B5EF4-FFF2-40B4-BE49-F238E27FC236}">
                <a16:creationId xmlns:a16="http://schemas.microsoft.com/office/drawing/2014/main" id="{7A83FA24-759F-4D81-B1FB-23F56AA9F35F}"/>
              </a:ext>
            </a:extLst>
          </p:cNvPr>
          <p:cNvSpPr txBox="1">
            <a:spLocks noChangeArrowheads="1"/>
          </p:cNvSpPr>
          <p:nvPr/>
        </p:nvSpPr>
        <p:spPr>
          <a:xfrm>
            <a:off x="209544" y="514443"/>
            <a:ext cx="8799986" cy="354237"/>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lv-LV" altLang="en-US" sz="2000" b="1" dirty="0">
                <a:latin typeface="Arial" panose="020B0604020202020204" pitchFamily="34" charset="0"/>
                <a:cs typeface="Arial" panose="020B0604020202020204" pitchFamily="34" charset="0"/>
              </a:rPr>
              <a:t>Papildus atbalsts, ko klienti vēlētos saņemt no LIAA </a:t>
            </a:r>
            <a:endParaRPr lang="en-US" altLang="en-US" sz="2000" b="1" dirty="0">
              <a:latin typeface="Arial" panose="020B0604020202020204" pitchFamily="34" charset="0"/>
              <a:cs typeface="Arial" panose="020B0604020202020204" pitchFamily="34" charset="0"/>
            </a:endParaRPr>
          </a:p>
        </p:txBody>
      </p:sp>
      <p:graphicFrame>
        <p:nvGraphicFramePr>
          <p:cNvPr id="13" name="Chart 12">
            <a:extLst>
              <a:ext uri="{FF2B5EF4-FFF2-40B4-BE49-F238E27FC236}">
                <a16:creationId xmlns:a16="http://schemas.microsoft.com/office/drawing/2014/main" id="{5335750C-F48C-4BE4-A21D-A1A3A1436B57}"/>
              </a:ext>
            </a:extLst>
          </p:cNvPr>
          <p:cNvGraphicFramePr>
            <a:graphicFrameLocks/>
          </p:cNvGraphicFramePr>
          <p:nvPr>
            <p:extLst>
              <p:ext uri="{D42A27DB-BD31-4B8C-83A1-F6EECF244321}">
                <p14:modId xmlns:p14="http://schemas.microsoft.com/office/powerpoint/2010/main" val="4046696893"/>
              </p:ext>
            </p:extLst>
          </p:nvPr>
        </p:nvGraphicFramePr>
        <p:xfrm>
          <a:off x="179559" y="806839"/>
          <a:ext cx="8628011" cy="5731984"/>
        </p:xfrm>
        <a:graphic>
          <a:graphicData uri="http://schemas.openxmlformats.org/drawingml/2006/chart">
            <c:chart xmlns:c="http://schemas.openxmlformats.org/drawingml/2006/chart" xmlns:r="http://schemas.openxmlformats.org/officeDocument/2006/relationships" r:id="rId3"/>
          </a:graphicData>
        </a:graphic>
      </p:graphicFrame>
      <p:sp>
        <p:nvSpPr>
          <p:cNvPr id="2" name="TextBox 1">
            <a:extLst>
              <a:ext uri="{FF2B5EF4-FFF2-40B4-BE49-F238E27FC236}">
                <a16:creationId xmlns:a16="http://schemas.microsoft.com/office/drawing/2014/main" id="{0AB264CE-8905-4D04-8E00-FEE4906A4CF1}"/>
              </a:ext>
            </a:extLst>
          </p:cNvPr>
          <p:cNvSpPr txBox="1"/>
          <p:nvPr/>
        </p:nvSpPr>
        <p:spPr>
          <a:xfrm>
            <a:off x="172529" y="6478438"/>
            <a:ext cx="2755883" cy="215444"/>
          </a:xfrm>
          <a:prstGeom prst="rect">
            <a:avLst/>
          </a:prstGeom>
          <a:noFill/>
        </p:spPr>
        <p:txBody>
          <a:bodyPr wrap="none" rtlCol="0">
            <a:spAutoFit/>
          </a:bodyPr>
          <a:lstStyle/>
          <a:p>
            <a:r>
              <a:rPr lang="lv-LV" sz="800" dirty="0">
                <a:latin typeface="Arial" panose="020B0604020202020204" pitchFamily="34" charset="0"/>
                <a:cs typeface="Arial" panose="020B0604020202020204" pitchFamily="34" charset="0"/>
              </a:rPr>
              <a:t>*Citas respondentu minētās atbildes skat. nākamajā lpp.</a:t>
            </a:r>
            <a:endParaRPr lang="en-US" sz="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789508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3">
            <a:extLst>
              <a:ext uri="{FF2B5EF4-FFF2-40B4-BE49-F238E27FC236}">
                <a16:creationId xmlns:a16="http://schemas.microsoft.com/office/drawing/2014/main" id="{E40D9331-C5E4-4BA9-99E3-9BAEA42FCD78}"/>
              </a:ext>
            </a:extLst>
          </p:cNvPr>
          <p:cNvSpPr>
            <a:spLocks noChangeArrowheads="1"/>
          </p:cNvSpPr>
          <p:nvPr/>
        </p:nvSpPr>
        <p:spPr bwMode="auto">
          <a:xfrm>
            <a:off x="0" y="0"/>
            <a:ext cx="9144000" cy="476250"/>
          </a:xfrm>
          <a:prstGeom prst="rect">
            <a:avLst/>
          </a:prstGeom>
          <a:solidFill>
            <a:srgbClr val="2A7A6D"/>
          </a:solidFill>
          <a:ln>
            <a:noFill/>
          </a:ln>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altLang="en-US" sz="2400" b="1" dirty="0">
                <a:solidFill>
                  <a:schemeClr val="bg1"/>
                </a:solidFill>
                <a:cs typeface="Arial" panose="020B0604020202020204" pitchFamily="34" charset="0"/>
              </a:rPr>
              <a:t> Aptaujas tehniskā informācija</a:t>
            </a:r>
            <a:endParaRPr lang="en-US" altLang="en-US" sz="2400" b="1" dirty="0">
              <a:solidFill>
                <a:schemeClr val="bg1"/>
              </a:solidFill>
              <a:cs typeface="Arial" panose="020B0604020202020204" pitchFamily="34" charset="0"/>
            </a:endParaRPr>
          </a:p>
        </p:txBody>
      </p:sp>
      <p:sp>
        <p:nvSpPr>
          <p:cNvPr id="5" name="Rectangle 4">
            <a:extLst>
              <a:ext uri="{FF2B5EF4-FFF2-40B4-BE49-F238E27FC236}">
                <a16:creationId xmlns:a16="http://schemas.microsoft.com/office/drawing/2014/main" id="{985E344D-98B8-41AA-9E96-4AA9BF33DDA8}"/>
              </a:ext>
            </a:extLst>
          </p:cNvPr>
          <p:cNvSpPr txBox="1">
            <a:spLocks noChangeArrowheads="1"/>
          </p:cNvSpPr>
          <p:nvPr/>
        </p:nvSpPr>
        <p:spPr>
          <a:xfrm>
            <a:off x="248922" y="742602"/>
            <a:ext cx="8466099" cy="3826432"/>
          </a:xfrm>
          <a:prstGeom prst="rect">
            <a:avLst/>
          </a:prstGeom>
          <a:noFill/>
        </p:spPr>
        <p:txBody>
          <a:bodyPr vert="horz" wrap="square" lIns="91440" tIns="45720" rIns="91440" bIns="45720" rtlCol="0">
            <a:spAutoFit/>
          </a:bodyPr>
          <a:lstStyle>
            <a:lvl1pPr marL="342900" indent="-3429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맑은 고딕" panose="020B0503020000020004" pitchFamily="34" charset="-127"/>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맑은 고딕" panose="020B0503020000020004" pitchFamily="34" charset="-127"/>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맑은 고딕" panose="020B0503020000020004" pitchFamily="34" charset="-127"/>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맑은 고딕" panose="020B0503020000020004" pitchFamily="34" charset="-127"/>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맑은 고딕" panose="020B0503020000020004" pitchFamily="34" charset="-127"/>
                <a:cs typeface="+mn-cs"/>
              </a:defRPr>
            </a:lvl5pPr>
            <a:lvl6pPr marL="2514600" indent="-228600" algn="l" defTabSz="914400" rtl="0" eaLnBrk="0" fontAlgn="base" latinLnBrk="0" hangingPunct="0">
              <a:lnSpc>
                <a:spcPct val="90000"/>
              </a:lnSpc>
              <a:spcBef>
                <a:spcPct val="0"/>
              </a:spcBef>
              <a:spcAft>
                <a:spcPct val="0"/>
              </a:spcAft>
              <a:buFont typeface="Arial" panose="020B0604020202020204" pitchFamily="34" charset="0"/>
              <a:buChar char="•"/>
              <a:defRPr sz="1800" kern="1200">
                <a:solidFill>
                  <a:schemeClr val="tx1"/>
                </a:solidFill>
                <a:latin typeface="Arial" panose="020B0604020202020204" pitchFamily="34" charset="0"/>
                <a:ea typeface="맑은 고딕" panose="020B0503020000020004" pitchFamily="34" charset="-127"/>
                <a:cs typeface="+mn-cs"/>
              </a:defRPr>
            </a:lvl6pPr>
            <a:lvl7pPr marL="2971800" indent="-228600" algn="l" defTabSz="914400" rtl="0" eaLnBrk="0" fontAlgn="base" latinLnBrk="0" hangingPunct="0">
              <a:lnSpc>
                <a:spcPct val="90000"/>
              </a:lnSpc>
              <a:spcBef>
                <a:spcPct val="0"/>
              </a:spcBef>
              <a:spcAft>
                <a:spcPct val="0"/>
              </a:spcAft>
              <a:buFont typeface="Arial" panose="020B0604020202020204" pitchFamily="34" charset="0"/>
              <a:buChar char="•"/>
              <a:defRPr sz="1800" kern="1200">
                <a:solidFill>
                  <a:schemeClr val="tx1"/>
                </a:solidFill>
                <a:latin typeface="Arial" panose="020B0604020202020204" pitchFamily="34" charset="0"/>
                <a:ea typeface="맑은 고딕" panose="020B0503020000020004" pitchFamily="34" charset="-127"/>
                <a:cs typeface="+mn-cs"/>
              </a:defRPr>
            </a:lvl7pPr>
            <a:lvl8pPr marL="3429000" indent="-228600" algn="l" defTabSz="914400" rtl="0" eaLnBrk="0" fontAlgn="base" latinLnBrk="0" hangingPunct="0">
              <a:lnSpc>
                <a:spcPct val="90000"/>
              </a:lnSpc>
              <a:spcBef>
                <a:spcPct val="0"/>
              </a:spcBef>
              <a:spcAft>
                <a:spcPct val="0"/>
              </a:spcAft>
              <a:buFont typeface="Arial" panose="020B0604020202020204" pitchFamily="34" charset="0"/>
              <a:buChar char="•"/>
              <a:defRPr sz="1800" kern="1200">
                <a:solidFill>
                  <a:schemeClr val="tx1"/>
                </a:solidFill>
                <a:latin typeface="Arial" panose="020B0604020202020204" pitchFamily="34" charset="0"/>
                <a:ea typeface="맑은 고딕" panose="020B0503020000020004" pitchFamily="34" charset="-127"/>
                <a:cs typeface="+mn-cs"/>
              </a:defRPr>
            </a:lvl8pPr>
            <a:lvl9pPr marL="3886200" indent="-228600" algn="l" defTabSz="914400" rtl="0" eaLnBrk="0" fontAlgn="base" latinLnBrk="0" hangingPunct="0">
              <a:lnSpc>
                <a:spcPct val="90000"/>
              </a:lnSpc>
              <a:spcBef>
                <a:spcPct val="0"/>
              </a:spcBef>
              <a:spcAft>
                <a:spcPct val="0"/>
              </a:spcAft>
              <a:buFont typeface="Arial" panose="020B0604020202020204" pitchFamily="34" charset="0"/>
              <a:buChar char="•"/>
              <a:defRPr sz="1800" kern="1200">
                <a:solidFill>
                  <a:schemeClr val="tx1"/>
                </a:solidFill>
                <a:latin typeface="Arial" panose="020B0604020202020204" pitchFamily="34" charset="0"/>
                <a:ea typeface="맑은 고딕" panose="020B0503020000020004" pitchFamily="34" charset="-127"/>
                <a:cs typeface="+mn-cs"/>
              </a:defRPr>
            </a:lvl9pPr>
          </a:lstStyle>
          <a:p>
            <a:pPr marL="0">
              <a:lnSpc>
                <a:spcPct val="114000"/>
              </a:lnSpc>
              <a:spcBef>
                <a:spcPts val="1600"/>
              </a:spcBef>
              <a:buFontTx/>
              <a:buNone/>
              <a:defRPr/>
            </a:pPr>
            <a:r>
              <a:rPr lang="lv-LV" altLang="ko-KR" sz="1600" b="1" dirty="0">
                <a:solidFill>
                  <a:srgbClr val="2A7A6D"/>
                </a:solidFill>
                <a:ea typeface="Gulim" panose="020B0600000101010101" pitchFamily="34" charset="-127"/>
                <a:cs typeface="Arial" panose="020B0604020202020204" pitchFamily="34" charset="0"/>
              </a:rPr>
              <a:t>Pētījuma veicējs:</a:t>
            </a:r>
            <a:r>
              <a:rPr lang="lv-LV" altLang="ko-KR" sz="1600" b="1" dirty="0">
                <a:solidFill>
                  <a:schemeClr val="accent1">
                    <a:lumMod val="50000"/>
                  </a:schemeClr>
                </a:solidFill>
                <a:ea typeface="Gulim" panose="020B0600000101010101" pitchFamily="34" charset="-127"/>
                <a:cs typeface="Arial" panose="020B0604020202020204" pitchFamily="34" charset="0"/>
              </a:rPr>
              <a:t> </a:t>
            </a:r>
            <a:r>
              <a:rPr lang="lv-LV" altLang="ko-KR" sz="1600" dirty="0">
                <a:ea typeface="Gulim" panose="020B0600000101010101" pitchFamily="34" charset="-127"/>
                <a:cs typeface="Arial" panose="020B0604020202020204" pitchFamily="34" charset="0"/>
              </a:rPr>
              <a:t>sabiedriskās domas pētījumu centrs SKDS</a:t>
            </a:r>
          </a:p>
          <a:p>
            <a:pPr marL="0">
              <a:lnSpc>
                <a:spcPct val="114000"/>
              </a:lnSpc>
              <a:spcBef>
                <a:spcPts val="1600"/>
              </a:spcBef>
              <a:buFontTx/>
              <a:buNone/>
              <a:defRPr/>
            </a:pPr>
            <a:r>
              <a:rPr lang="lv-LV" altLang="ko-KR" sz="1600" b="1" dirty="0">
                <a:solidFill>
                  <a:srgbClr val="2A7A6D"/>
                </a:solidFill>
                <a:ea typeface="Gulim" panose="020B0600000101010101" pitchFamily="34" charset="-127"/>
                <a:cs typeface="Arial" panose="020B0604020202020204" pitchFamily="34" charset="0"/>
              </a:rPr>
              <a:t>Mērķa grupa:</a:t>
            </a:r>
            <a:r>
              <a:rPr lang="lv-LV" altLang="ko-KR" sz="1600" b="1" dirty="0">
                <a:solidFill>
                  <a:srgbClr val="00A8E5"/>
                </a:solidFill>
                <a:ea typeface="Gulim" panose="020B0600000101010101" pitchFamily="34" charset="-127"/>
                <a:cs typeface="Arial" panose="020B0604020202020204" pitchFamily="34" charset="0"/>
              </a:rPr>
              <a:t> </a:t>
            </a:r>
            <a:r>
              <a:rPr lang="lv-LV" altLang="ko-KR" sz="1600" dirty="0">
                <a:ea typeface="Gulim" panose="020B0600000101010101" pitchFamily="34" charset="-127"/>
                <a:cs typeface="Arial" panose="020B0604020202020204" pitchFamily="34" charset="0"/>
              </a:rPr>
              <a:t>LIAA klienti - eksportējošie uzņēmumi, kuri ir saņēmuši atbalstu no LIAA realizētās programmas “Starptautiskās konkurētspējas veicināšana”</a:t>
            </a:r>
          </a:p>
          <a:p>
            <a:pPr marL="0" indent="0">
              <a:lnSpc>
                <a:spcPct val="114000"/>
              </a:lnSpc>
              <a:spcBef>
                <a:spcPts val="1600"/>
              </a:spcBef>
              <a:buFont typeface="Arial" charset="0"/>
              <a:buNone/>
              <a:defRPr/>
            </a:pPr>
            <a:r>
              <a:rPr lang="lv-LV" altLang="ko-KR" sz="1600" b="1" dirty="0">
                <a:solidFill>
                  <a:srgbClr val="2A7A6D"/>
                </a:solidFill>
                <a:ea typeface="Gulim" panose="020B0600000101010101" pitchFamily="34" charset="-127"/>
                <a:cs typeface="Arial" panose="020B0604020202020204" pitchFamily="34" charset="0"/>
              </a:rPr>
              <a:t>Izlases apjoms:</a:t>
            </a:r>
            <a:r>
              <a:rPr lang="lv-LV" altLang="ko-KR" sz="1600" b="1" dirty="0">
                <a:ea typeface="Gulim" panose="020B0600000101010101" pitchFamily="34" charset="-127"/>
                <a:cs typeface="Arial" panose="020B0604020202020204" pitchFamily="34" charset="0"/>
              </a:rPr>
              <a:t> </a:t>
            </a:r>
            <a:r>
              <a:rPr lang="lv-LV" altLang="ko-KR" sz="1600" dirty="0">
                <a:ea typeface="Gulim" panose="020B0600000101010101" pitchFamily="34" charset="-127"/>
                <a:cs typeface="Arial" panose="020B0604020202020204" pitchFamily="34" charset="0"/>
              </a:rPr>
              <a:t>729 respondenti</a:t>
            </a:r>
          </a:p>
          <a:p>
            <a:pPr marL="0" indent="-3175">
              <a:lnSpc>
                <a:spcPct val="114000"/>
              </a:lnSpc>
              <a:spcBef>
                <a:spcPts val="1600"/>
              </a:spcBef>
              <a:buFont typeface="Arial" panose="020B0604020202020204" pitchFamily="34" charset="0"/>
              <a:buNone/>
              <a:defRPr/>
            </a:pPr>
            <a:r>
              <a:rPr lang="lv-LV" altLang="ko-KR" sz="1600" b="1" dirty="0">
                <a:solidFill>
                  <a:srgbClr val="2A7A6D"/>
                </a:solidFill>
                <a:ea typeface="Gulim" panose="020B0600000101010101" pitchFamily="34" charset="-127"/>
                <a:cs typeface="Arial" panose="020B0604020202020204" pitchFamily="34" charset="0"/>
              </a:rPr>
              <a:t>Izlases veidošanas avots:</a:t>
            </a:r>
            <a:r>
              <a:rPr lang="lv-LV" altLang="ko-KR" sz="1600" dirty="0">
                <a:ea typeface="Gulim" panose="020B0600000101010101" pitchFamily="34" charset="-127"/>
                <a:cs typeface="Arial" panose="020B0604020202020204" pitchFamily="34" charset="0"/>
              </a:rPr>
              <a:t> izlase tika veidota, izmantojot klienta nodrošinātu datubāzi, no kuras aptaujai uzrunāti visi uzņēmumu vadītāji</a:t>
            </a:r>
            <a:endParaRPr lang="lv-LV" sz="1600" dirty="0"/>
          </a:p>
          <a:p>
            <a:pPr marL="0" indent="-3175">
              <a:lnSpc>
                <a:spcPct val="114000"/>
              </a:lnSpc>
              <a:spcBef>
                <a:spcPts val="1600"/>
              </a:spcBef>
              <a:buFont typeface="Arial" charset="0"/>
              <a:buNone/>
              <a:defRPr/>
            </a:pPr>
            <a:r>
              <a:rPr lang="lv-LV" altLang="ko-KR" sz="1600" b="1" dirty="0">
                <a:solidFill>
                  <a:srgbClr val="2A7A6D"/>
                </a:solidFill>
                <a:ea typeface="Gulim" panose="020B0600000101010101" pitchFamily="34" charset="-127"/>
                <a:cs typeface="Arial" panose="020B0604020202020204" pitchFamily="34" charset="0"/>
              </a:rPr>
              <a:t>Aptaujas metode:</a:t>
            </a:r>
            <a:r>
              <a:rPr lang="lv-LV" altLang="ko-KR" sz="1600" b="1" dirty="0">
                <a:solidFill>
                  <a:srgbClr val="217400"/>
                </a:solidFill>
                <a:ea typeface="Gulim" panose="020B0600000101010101" pitchFamily="34" charset="-127"/>
                <a:cs typeface="Arial" panose="020B0604020202020204" pitchFamily="34" charset="0"/>
              </a:rPr>
              <a:t> </a:t>
            </a:r>
            <a:r>
              <a:rPr lang="lv-LV" sz="1600" dirty="0"/>
              <a:t>interneta aptauja (CAWI)</a:t>
            </a:r>
            <a:endParaRPr lang="lv-LV" altLang="ko-KR" sz="1600" dirty="0">
              <a:ea typeface="Gulim" panose="020B0600000101010101" pitchFamily="34" charset="-127"/>
              <a:cs typeface="Arial" panose="020B0604020202020204" pitchFamily="34" charset="0"/>
            </a:endParaRPr>
          </a:p>
          <a:p>
            <a:pPr marL="0">
              <a:lnSpc>
                <a:spcPct val="114000"/>
              </a:lnSpc>
              <a:spcBef>
                <a:spcPts val="1600"/>
              </a:spcBef>
              <a:buFontTx/>
              <a:buNone/>
              <a:defRPr/>
            </a:pPr>
            <a:r>
              <a:rPr lang="lv-LV" altLang="ko-KR" sz="1600" b="1" dirty="0">
                <a:solidFill>
                  <a:srgbClr val="2A7A6D"/>
                </a:solidFill>
                <a:ea typeface="Gulim" panose="020B0600000101010101" pitchFamily="34" charset="-127"/>
                <a:cs typeface="Arial" panose="020B0604020202020204" pitchFamily="34" charset="0"/>
              </a:rPr>
              <a:t>Ģeogrāfiskais pārklājums:</a:t>
            </a:r>
            <a:r>
              <a:rPr lang="lv-LV" altLang="ko-KR" sz="1600" b="1" dirty="0">
                <a:ea typeface="Gulim" panose="020B0600000101010101" pitchFamily="34" charset="-127"/>
                <a:cs typeface="Arial" panose="020B0604020202020204" pitchFamily="34" charset="0"/>
              </a:rPr>
              <a:t> </a:t>
            </a:r>
            <a:r>
              <a:rPr lang="lv-LV" altLang="ko-KR" sz="1600" dirty="0">
                <a:ea typeface="Gulim" panose="020B0600000101010101" pitchFamily="34" charset="-127"/>
                <a:cs typeface="Arial" panose="020B0604020202020204" pitchFamily="34" charset="0"/>
              </a:rPr>
              <a:t>visa Latvija</a:t>
            </a:r>
          </a:p>
          <a:p>
            <a:pPr marL="0" indent="0">
              <a:lnSpc>
                <a:spcPct val="114000"/>
              </a:lnSpc>
              <a:spcBef>
                <a:spcPts val="1600"/>
              </a:spcBef>
              <a:buNone/>
              <a:defRPr/>
            </a:pPr>
            <a:r>
              <a:rPr lang="lv-LV" altLang="ko-KR" sz="1600" b="1" dirty="0">
                <a:solidFill>
                  <a:srgbClr val="2A7A6D"/>
                </a:solidFill>
                <a:ea typeface="Gulim" panose="020B0600000101010101" pitchFamily="34" charset="-127"/>
                <a:cs typeface="Arial" panose="020B0604020202020204" pitchFamily="34" charset="0"/>
              </a:rPr>
              <a:t>Aptaujas veikšanas laiks:</a:t>
            </a:r>
            <a:r>
              <a:rPr lang="lv-LV" altLang="ko-KR" sz="1600" b="1" dirty="0">
                <a:solidFill>
                  <a:srgbClr val="00A8E5"/>
                </a:solidFill>
                <a:ea typeface="Gulim" panose="020B0600000101010101" pitchFamily="34" charset="-127"/>
                <a:cs typeface="Arial" panose="020B0604020202020204" pitchFamily="34" charset="0"/>
              </a:rPr>
              <a:t> </a:t>
            </a:r>
            <a:r>
              <a:rPr lang="lv-LV" altLang="ko-KR" sz="1600" b="1" dirty="0">
                <a:ea typeface="Gulim" panose="020B0600000101010101" pitchFamily="34" charset="-127"/>
                <a:cs typeface="Arial" panose="020B0604020202020204" pitchFamily="34" charset="0"/>
              </a:rPr>
              <a:t> </a:t>
            </a:r>
            <a:r>
              <a:rPr lang="lv-LV" sz="1600" dirty="0"/>
              <a:t>20.12.2022. – 20.01.2023.</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a:extLst>
              <a:ext uri="{FF2B5EF4-FFF2-40B4-BE49-F238E27FC236}">
                <a16:creationId xmlns:a16="http://schemas.microsoft.com/office/drawing/2014/main" id="{328D972C-FD3A-484F-8C3E-062622F2040A}"/>
              </a:ext>
            </a:extLst>
          </p:cNvPr>
          <p:cNvSpPr>
            <a:spLocks noChangeArrowheads="1"/>
          </p:cNvSpPr>
          <p:nvPr/>
        </p:nvSpPr>
        <p:spPr bwMode="auto">
          <a:xfrm>
            <a:off x="0" y="0"/>
            <a:ext cx="9144000" cy="476250"/>
          </a:xfrm>
          <a:prstGeom prst="rect">
            <a:avLst/>
          </a:prstGeom>
          <a:solidFill>
            <a:srgbClr val="FFC000"/>
          </a:solidFill>
          <a:ln>
            <a:noFill/>
          </a:ln>
          <a:effec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altLang="en-US" sz="2100" b="1" dirty="0">
                <a:latin typeface="Arial Narrow" panose="020B0606020202030204" pitchFamily="34" charset="0"/>
              </a:rPr>
              <a:t> </a:t>
            </a:r>
            <a:r>
              <a:rPr lang="lv-LV" altLang="en-US" sz="2100" b="1" dirty="0">
                <a:solidFill>
                  <a:schemeClr val="bg1"/>
                </a:solidFill>
                <a:cs typeface="Arial" panose="020B0604020202020204" pitchFamily="34" charset="0"/>
              </a:rPr>
              <a:t>1. LIAA sniegtā atbalsta nozīmīgums</a:t>
            </a:r>
            <a:endParaRPr lang="en-US" altLang="en-US" sz="2100" b="1" dirty="0">
              <a:solidFill>
                <a:schemeClr val="bg1"/>
              </a:solidFill>
              <a:cs typeface="Arial" panose="020B0604020202020204" pitchFamily="34" charset="0"/>
            </a:endParaRPr>
          </a:p>
        </p:txBody>
      </p:sp>
      <p:sp>
        <p:nvSpPr>
          <p:cNvPr id="12" name="Rectangle 2">
            <a:extLst>
              <a:ext uri="{FF2B5EF4-FFF2-40B4-BE49-F238E27FC236}">
                <a16:creationId xmlns:a16="http://schemas.microsoft.com/office/drawing/2014/main" id="{7A83FA24-759F-4D81-B1FB-23F56AA9F35F}"/>
              </a:ext>
            </a:extLst>
          </p:cNvPr>
          <p:cNvSpPr txBox="1">
            <a:spLocks noChangeArrowheads="1"/>
          </p:cNvSpPr>
          <p:nvPr/>
        </p:nvSpPr>
        <p:spPr>
          <a:xfrm>
            <a:off x="209544" y="514443"/>
            <a:ext cx="8799986" cy="354237"/>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lv-LV" altLang="en-US" sz="2000" b="1" dirty="0">
                <a:latin typeface="Arial" panose="020B0604020202020204" pitchFamily="34" charset="0"/>
                <a:cs typeface="Arial" panose="020B0604020202020204" pitchFamily="34" charset="0"/>
              </a:rPr>
              <a:t>Papildus atbalsts, ko klienti vēlētos saņemt no LIAA </a:t>
            </a:r>
            <a:endParaRPr lang="en-US" altLang="en-US" sz="2000" b="1" dirty="0">
              <a:latin typeface="Arial" panose="020B0604020202020204" pitchFamily="34" charset="0"/>
              <a:cs typeface="Arial" panose="020B0604020202020204" pitchFamily="34" charset="0"/>
            </a:endParaRPr>
          </a:p>
        </p:txBody>
      </p:sp>
      <p:graphicFrame>
        <p:nvGraphicFramePr>
          <p:cNvPr id="2" name="Table 1">
            <a:extLst>
              <a:ext uri="{FF2B5EF4-FFF2-40B4-BE49-F238E27FC236}">
                <a16:creationId xmlns:a16="http://schemas.microsoft.com/office/drawing/2014/main" id="{E8DD4602-2F46-4967-B702-17C8AF4543D1}"/>
              </a:ext>
            </a:extLst>
          </p:cNvPr>
          <p:cNvGraphicFramePr>
            <a:graphicFrameLocks noGrp="1"/>
          </p:cNvGraphicFramePr>
          <p:nvPr>
            <p:extLst>
              <p:ext uri="{D42A27DB-BD31-4B8C-83A1-F6EECF244321}">
                <p14:modId xmlns:p14="http://schemas.microsoft.com/office/powerpoint/2010/main" val="1741000485"/>
              </p:ext>
            </p:extLst>
          </p:nvPr>
        </p:nvGraphicFramePr>
        <p:xfrm>
          <a:off x="310551" y="1300922"/>
          <a:ext cx="8652294" cy="5345796"/>
        </p:xfrm>
        <a:graphic>
          <a:graphicData uri="http://schemas.openxmlformats.org/drawingml/2006/table">
            <a:tbl>
              <a:tblPr/>
              <a:tblGrid>
                <a:gridCol w="8652294">
                  <a:extLst>
                    <a:ext uri="{9D8B030D-6E8A-4147-A177-3AD203B41FA5}">
                      <a16:colId xmlns:a16="http://schemas.microsoft.com/office/drawing/2014/main" val="2297391751"/>
                    </a:ext>
                  </a:extLst>
                </a:gridCol>
              </a:tblGrid>
              <a:tr h="77903">
                <a:tc>
                  <a:txBody>
                    <a:bodyPr/>
                    <a:lstStyle/>
                    <a:p>
                      <a:pPr algn="l" fontAlgn="b"/>
                      <a:r>
                        <a:rPr lang="lv-LV" sz="900" b="1" i="0" u="none" strike="noStrike" dirty="0">
                          <a:solidFill>
                            <a:srgbClr val="000000"/>
                          </a:solidFill>
                          <a:effectLst/>
                          <a:latin typeface="Arial" panose="020B0604020202020204" pitchFamily="34" charset="0"/>
                          <a:cs typeface="Arial" panose="020B0604020202020204" pitchFamily="34" charset="0"/>
                        </a:rPr>
                        <a:t>Citas respondentu minētās atbildes:</a:t>
                      </a:r>
                    </a:p>
                  </a:txBody>
                  <a:tcPr marL="576" marR="576" marT="57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2623769732"/>
                  </a:ext>
                </a:extLst>
              </a:tr>
              <a:tr h="77903">
                <a:tc>
                  <a:txBody>
                    <a:bodyPr/>
                    <a:lstStyle/>
                    <a:p>
                      <a:pPr algn="l" fontAlgn="b"/>
                      <a:r>
                        <a:rPr lang="lv-LV" sz="830" b="0" i="0" u="none" strike="noStrike">
                          <a:solidFill>
                            <a:srgbClr val="000000"/>
                          </a:solidFill>
                          <a:effectLst/>
                          <a:latin typeface="Arial" panose="020B0604020202020204" pitchFamily="34" charset="0"/>
                          <a:cs typeface="Arial" panose="020B0604020202020204" pitchFamily="34" charset="0"/>
                        </a:rPr>
                        <a:t>2.norēķinu sistēmu ar atliktiem/dalītiem maksājumiem - garantijas tām</a:t>
                      </a:r>
                    </a:p>
                  </a:txBody>
                  <a:tcPr marL="576" marR="576" marT="57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177075308"/>
                  </a:ext>
                </a:extLst>
              </a:tr>
              <a:tr h="77903">
                <a:tc>
                  <a:txBody>
                    <a:bodyPr/>
                    <a:lstStyle/>
                    <a:p>
                      <a:pPr algn="l" fontAlgn="b"/>
                      <a:r>
                        <a:rPr lang="lv-LV" sz="830" b="0" i="0" u="none" strike="noStrike" dirty="0">
                          <a:solidFill>
                            <a:srgbClr val="000000"/>
                          </a:solidFill>
                          <a:effectLst/>
                          <a:latin typeface="Arial" panose="020B0604020202020204" pitchFamily="34" charset="0"/>
                          <a:cs typeface="Arial" panose="020B0604020202020204" pitchFamily="34" charset="0"/>
                        </a:rPr>
                        <a:t>3. B2B risinājumi/platforma ar atbalsta mehānismiem</a:t>
                      </a:r>
                    </a:p>
                  </a:txBody>
                  <a:tcPr marL="576" marR="576" marT="57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879468735"/>
                  </a:ext>
                </a:extLst>
              </a:tr>
              <a:tr h="77903">
                <a:tc>
                  <a:txBody>
                    <a:bodyPr/>
                    <a:lstStyle/>
                    <a:p>
                      <a:pPr algn="l" fontAlgn="b"/>
                      <a:r>
                        <a:rPr lang="lv-LV" sz="830" b="0" i="0" u="none" strike="noStrike">
                          <a:solidFill>
                            <a:srgbClr val="000000"/>
                          </a:solidFill>
                          <a:effectLst/>
                          <a:latin typeface="Arial" panose="020B0604020202020204" pitchFamily="34" charset="0"/>
                          <a:cs typeface="Arial" panose="020B0604020202020204" pitchFamily="34" charset="0"/>
                        </a:rPr>
                        <a:t>aktīvs darbs pie Latvijā izsniegto personu sertifikātu atzīšanas, ES valstīs, inženiertehniskajiem speciālistiem</a:t>
                      </a:r>
                    </a:p>
                  </a:txBody>
                  <a:tcPr marL="576" marR="576" marT="57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37666749"/>
                  </a:ext>
                </a:extLst>
              </a:tr>
              <a:tr h="77903">
                <a:tc>
                  <a:txBody>
                    <a:bodyPr/>
                    <a:lstStyle/>
                    <a:p>
                      <a:pPr algn="l" fontAlgn="b"/>
                      <a:r>
                        <a:rPr lang="lv-LV" sz="830" b="0" i="0" u="none" strike="noStrike" dirty="0">
                          <a:solidFill>
                            <a:srgbClr val="000000"/>
                          </a:solidFill>
                          <a:effectLst/>
                          <a:latin typeface="Arial" panose="020B0604020202020204" pitchFamily="34" charset="0"/>
                          <a:cs typeface="Arial" panose="020B0604020202020204" pitchFamily="34" charset="0"/>
                        </a:rPr>
                        <a:t>atbalsts</a:t>
                      </a:r>
                    </a:p>
                  </a:txBody>
                  <a:tcPr marL="576" marR="576" marT="57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4220792993"/>
                  </a:ext>
                </a:extLst>
              </a:tr>
              <a:tr h="77903">
                <a:tc>
                  <a:txBody>
                    <a:bodyPr/>
                    <a:lstStyle/>
                    <a:p>
                      <a:pPr algn="l" fontAlgn="b"/>
                      <a:r>
                        <a:rPr lang="lv-LV" sz="830" b="0" i="0" u="none" strike="noStrike" dirty="0">
                          <a:solidFill>
                            <a:srgbClr val="000000"/>
                          </a:solidFill>
                          <a:effectLst/>
                          <a:latin typeface="Arial" panose="020B0604020202020204" pitchFamily="34" charset="0"/>
                          <a:cs typeface="Arial" panose="020B0604020202020204" pitchFamily="34" charset="0"/>
                        </a:rPr>
                        <a:t>atbalsts ārvalstu tūrisma operatoru uzņemšanai Latvijā (tūrisma programma, transports, izmitināšana, ēdināšana, gidi </a:t>
                      </a:r>
                      <a:r>
                        <a:rPr lang="lv-LV" sz="830" b="0" i="0" u="none" strike="noStrike" dirty="0" err="1">
                          <a:solidFill>
                            <a:srgbClr val="000000"/>
                          </a:solidFill>
                          <a:effectLst/>
                          <a:latin typeface="Arial" panose="020B0604020202020204" pitchFamily="34" charset="0"/>
                          <a:cs typeface="Arial" panose="020B0604020202020204" pitchFamily="34" charset="0"/>
                        </a:rPr>
                        <a:t>u.c</a:t>
                      </a:r>
                      <a:r>
                        <a:rPr lang="lv-LV" sz="830" b="0" i="0" u="none" strike="noStrike" dirty="0">
                          <a:solidFill>
                            <a:srgbClr val="000000"/>
                          </a:solidFill>
                          <a:effectLst/>
                          <a:latin typeface="Arial" panose="020B0604020202020204" pitchFamily="34" charset="0"/>
                          <a:cs typeface="Arial" panose="020B0604020202020204" pitchFamily="34" charset="0"/>
                        </a:rPr>
                        <a:t>)</a:t>
                      </a:r>
                    </a:p>
                  </a:txBody>
                  <a:tcPr marL="576" marR="576" marT="57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2884073025"/>
                  </a:ext>
                </a:extLst>
              </a:tr>
              <a:tr h="77903">
                <a:tc>
                  <a:txBody>
                    <a:bodyPr/>
                    <a:lstStyle/>
                    <a:p>
                      <a:pPr algn="l" fontAlgn="b"/>
                      <a:r>
                        <a:rPr lang="lv-LV" sz="830" b="0" i="0" u="none" strike="noStrike">
                          <a:solidFill>
                            <a:srgbClr val="000000"/>
                          </a:solidFill>
                          <a:effectLst/>
                          <a:latin typeface="Arial" panose="020B0604020202020204" pitchFamily="34" charset="0"/>
                          <a:cs typeface="Arial" panose="020B0604020202020204" pitchFamily="34" charset="0"/>
                        </a:rPr>
                        <a:t>atbalsts dalībai akseleracijas programmās</a:t>
                      </a:r>
                    </a:p>
                  </a:txBody>
                  <a:tcPr marL="576" marR="576" marT="57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246036220"/>
                  </a:ext>
                </a:extLst>
              </a:tr>
              <a:tr h="77903">
                <a:tc>
                  <a:txBody>
                    <a:bodyPr/>
                    <a:lstStyle/>
                    <a:p>
                      <a:pPr algn="l" fontAlgn="b"/>
                      <a:r>
                        <a:rPr lang="lv-LV" sz="830" b="0" i="0" u="none" strike="noStrike">
                          <a:solidFill>
                            <a:srgbClr val="000000"/>
                          </a:solidFill>
                          <a:effectLst/>
                          <a:latin typeface="Arial" panose="020B0604020202020204" pitchFamily="34" charset="0"/>
                          <a:cs typeface="Arial" panose="020B0604020202020204" pitchFamily="34" charset="0"/>
                        </a:rPr>
                        <a:t>atbalsts darbinieku darba algām</a:t>
                      </a:r>
                    </a:p>
                  </a:txBody>
                  <a:tcPr marL="576" marR="576" marT="57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4081928858"/>
                  </a:ext>
                </a:extLst>
              </a:tr>
              <a:tr h="77903">
                <a:tc>
                  <a:txBody>
                    <a:bodyPr/>
                    <a:lstStyle/>
                    <a:p>
                      <a:pPr algn="l" fontAlgn="b"/>
                      <a:r>
                        <a:rPr lang="lv-LV" sz="830" b="0" i="0" u="none" strike="noStrike">
                          <a:solidFill>
                            <a:srgbClr val="000000"/>
                          </a:solidFill>
                          <a:effectLst/>
                          <a:latin typeface="Arial" panose="020B0604020202020204" pitchFamily="34" charset="0"/>
                          <a:cs typeface="Arial" panose="020B0604020202020204" pitchFamily="34" charset="0"/>
                        </a:rPr>
                        <a:t>atbalsts investīciju piesaistīšanai, iziet biržās, izveidot kvotas u.tml.</a:t>
                      </a:r>
                    </a:p>
                  </a:txBody>
                  <a:tcPr marL="576" marR="576" marT="57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963717787"/>
                  </a:ext>
                </a:extLst>
              </a:tr>
              <a:tr h="77903">
                <a:tc>
                  <a:txBody>
                    <a:bodyPr/>
                    <a:lstStyle/>
                    <a:p>
                      <a:pPr algn="l" fontAlgn="b"/>
                      <a:r>
                        <a:rPr lang="lv-LV" sz="830" b="0" i="0" u="none" strike="noStrike">
                          <a:solidFill>
                            <a:srgbClr val="000000"/>
                          </a:solidFill>
                          <a:effectLst/>
                          <a:latin typeface="Arial" panose="020B0604020202020204" pitchFamily="34" charset="0"/>
                          <a:cs typeface="Arial" panose="020B0604020202020204" pitchFamily="34" charset="0"/>
                        </a:rPr>
                        <a:t>Kā arī ļoti svarīga būtu izmaksu nosegšana ražošanas līdzekļiem, tā būtu galvenā prioritāte</a:t>
                      </a:r>
                    </a:p>
                  </a:txBody>
                  <a:tcPr marL="576" marR="576" marT="57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2614204867"/>
                  </a:ext>
                </a:extLst>
              </a:tr>
              <a:tr h="77903">
                <a:tc>
                  <a:txBody>
                    <a:bodyPr/>
                    <a:lstStyle/>
                    <a:p>
                      <a:pPr algn="l" fontAlgn="b"/>
                      <a:r>
                        <a:rPr lang="lv-LV" sz="830" b="0" i="0" u="none" strike="noStrike">
                          <a:solidFill>
                            <a:srgbClr val="000000"/>
                          </a:solidFill>
                          <a:effectLst/>
                          <a:latin typeface="Arial" panose="020B0604020202020204" pitchFamily="34" charset="0"/>
                          <a:cs typeface="Arial" panose="020B0604020202020204" pitchFamily="34" charset="0"/>
                        </a:rPr>
                        <a:t>atrodiet motivētus darbiniekus</a:t>
                      </a:r>
                    </a:p>
                  </a:txBody>
                  <a:tcPr marL="576" marR="576" marT="57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2857656484"/>
                  </a:ext>
                </a:extLst>
              </a:tr>
              <a:tr h="77903">
                <a:tc>
                  <a:txBody>
                    <a:bodyPr/>
                    <a:lstStyle/>
                    <a:p>
                      <a:pPr algn="l" fontAlgn="b"/>
                      <a:r>
                        <a:rPr lang="lv-LV" sz="830" b="0" i="0" u="none" strike="noStrike">
                          <a:solidFill>
                            <a:srgbClr val="000000"/>
                          </a:solidFill>
                          <a:effectLst/>
                          <a:latin typeface="Arial" panose="020B0604020202020204" pitchFamily="34" charset="0"/>
                          <a:cs typeface="Arial" panose="020B0604020202020204" pitchFamily="34" charset="0"/>
                        </a:rPr>
                        <a:t>balstoties uz Eiropas regulām, pie attiecināmām izmaksām neattiecas partnerkomercabiedrību sniegtie pakalpojumi</a:t>
                      </a:r>
                    </a:p>
                  </a:txBody>
                  <a:tcPr marL="576" marR="576" marT="57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2057690924"/>
                  </a:ext>
                </a:extLst>
              </a:tr>
              <a:tr h="77903">
                <a:tc>
                  <a:txBody>
                    <a:bodyPr/>
                    <a:lstStyle/>
                    <a:p>
                      <a:pPr algn="l" fontAlgn="b"/>
                      <a:r>
                        <a:rPr lang="lv-LV" sz="830" b="0" i="0" u="none" strike="noStrike">
                          <a:solidFill>
                            <a:srgbClr val="000000"/>
                          </a:solidFill>
                          <a:effectLst/>
                          <a:latin typeface="Arial" panose="020B0604020202020204" pitchFamily="34" charset="0"/>
                          <a:cs typeface="Arial" panose="020B0604020202020204" pitchFamily="34" charset="0"/>
                        </a:rPr>
                        <a:t>būtu vairāk nepieciešama diskusija par to, kur iespējams organizēt misijas un izstādes, dažreiz tās pārklājas un nav koordinētas dažādu pārstāvniecību starpā (EM, ZM, LTRK, utt.)</a:t>
                      </a:r>
                    </a:p>
                  </a:txBody>
                  <a:tcPr marL="576" marR="576" marT="57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211677953"/>
                  </a:ext>
                </a:extLst>
              </a:tr>
              <a:tr h="77903">
                <a:tc>
                  <a:txBody>
                    <a:bodyPr/>
                    <a:lstStyle/>
                    <a:p>
                      <a:pPr algn="l" fontAlgn="b"/>
                      <a:r>
                        <a:rPr lang="lv-LV" sz="830" b="0" i="0" u="none" strike="noStrike">
                          <a:solidFill>
                            <a:srgbClr val="000000"/>
                          </a:solidFill>
                          <a:effectLst/>
                          <a:latin typeface="Arial" panose="020B0604020202020204" pitchFamily="34" charset="0"/>
                          <a:cs typeface="Arial" panose="020B0604020202020204" pitchFamily="34" charset="0"/>
                        </a:rPr>
                        <a:t>ciešāka sadarbība ar lr vēstniecībām ārvalstis</a:t>
                      </a:r>
                    </a:p>
                  </a:txBody>
                  <a:tcPr marL="576" marR="576" marT="57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2614521093"/>
                  </a:ext>
                </a:extLst>
              </a:tr>
              <a:tr h="77903">
                <a:tc>
                  <a:txBody>
                    <a:bodyPr/>
                    <a:lstStyle/>
                    <a:p>
                      <a:pPr algn="l" fontAlgn="b"/>
                      <a:r>
                        <a:rPr lang="lv-LV" sz="830" b="0" i="0" u="none" strike="noStrike">
                          <a:solidFill>
                            <a:srgbClr val="000000"/>
                          </a:solidFill>
                          <a:effectLst/>
                          <a:latin typeface="Arial" panose="020B0604020202020204" pitchFamily="34" charset="0"/>
                          <a:cs typeface="Arial" panose="020B0604020202020204" pitchFamily="34" charset="0"/>
                        </a:rPr>
                        <a:t>darba spēka atbalsta pasākumi</a:t>
                      </a:r>
                    </a:p>
                  </a:txBody>
                  <a:tcPr marL="576" marR="576" marT="57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253699219"/>
                  </a:ext>
                </a:extLst>
              </a:tr>
              <a:tr h="77903">
                <a:tc>
                  <a:txBody>
                    <a:bodyPr/>
                    <a:lstStyle/>
                    <a:p>
                      <a:pPr algn="l" fontAlgn="b"/>
                      <a:r>
                        <a:rPr lang="lv-LV" sz="830" b="0" i="0" u="none" strike="noStrike">
                          <a:solidFill>
                            <a:srgbClr val="000000"/>
                          </a:solidFill>
                          <a:effectLst/>
                          <a:latin typeface="Arial" panose="020B0604020202020204" pitchFamily="34" charset="0"/>
                          <a:cs typeface="Arial" panose="020B0604020202020204" pitchFamily="34" charset="0"/>
                        </a:rPr>
                        <a:t>debitoru apdrošināšana UK un citās 3 valstīs</a:t>
                      </a:r>
                    </a:p>
                  </a:txBody>
                  <a:tcPr marL="576" marR="576" marT="57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377110443"/>
                  </a:ext>
                </a:extLst>
              </a:tr>
              <a:tr h="77903">
                <a:tc>
                  <a:txBody>
                    <a:bodyPr/>
                    <a:lstStyle/>
                    <a:p>
                      <a:pPr algn="l" fontAlgn="b"/>
                      <a:r>
                        <a:rPr lang="lv-LV" sz="830" b="0" i="0" u="none" strike="noStrike">
                          <a:solidFill>
                            <a:srgbClr val="000000"/>
                          </a:solidFill>
                          <a:effectLst/>
                          <a:latin typeface="Arial" panose="020B0604020202020204" pitchFamily="34" charset="0"/>
                          <a:cs typeface="Arial" panose="020B0604020202020204" pitchFamily="34" charset="0"/>
                        </a:rPr>
                        <a:t>dot cilvēkiem pārliecību par nākotni</a:t>
                      </a:r>
                    </a:p>
                  </a:txBody>
                  <a:tcPr marL="576" marR="576" marT="57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2990909361"/>
                  </a:ext>
                </a:extLst>
              </a:tr>
              <a:tr h="77903">
                <a:tc>
                  <a:txBody>
                    <a:bodyPr/>
                    <a:lstStyle/>
                    <a:p>
                      <a:pPr algn="l" fontAlgn="b"/>
                      <a:r>
                        <a:rPr lang="lv-LV" sz="830" b="0" i="0" u="none" strike="noStrike">
                          <a:solidFill>
                            <a:srgbClr val="000000"/>
                          </a:solidFill>
                          <a:effectLst/>
                          <a:latin typeface="Arial" panose="020B0604020202020204" pitchFamily="34" charset="0"/>
                          <a:cs typeface="Arial" panose="020B0604020202020204" pitchFamily="34" charset="0"/>
                        </a:rPr>
                        <a:t>eksporta garantijas</a:t>
                      </a:r>
                    </a:p>
                  </a:txBody>
                  <a:tcPr marL="576" marR="576" marT="57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2447983952"/>
                  </a:ext>
                </a:extLst>
              </a:tr>
              <a:tr h="77903">
                <a:tc>
                  <a:txBody>
                    <a:bodyPr/>
                    <a:lstStyle/>
                    <a:p>
                      <a:pPr algn="l" fontAlgn="b"/>
                      <a:r>
                        <a:rPr lang="lv-LV" sz="830" b="0" i="0" u="none" strike="noStrike">
                          <a:solidFill>
                            <a:srgbClr val="000000"/>
                          </a:solidFill>
                          <a:effectLst/>
                          <a:latin typeface="Arial" panose="020B0604020202020204" pitchFamily="34" charset="0"/>
                          <a:cs typeface="Arial" panose="020B0604020202020204" pitchFamily="34" charset="0"/>
                        </a:rPr>
                        <a:t>grāmatvedības pakalpojumi</a:t>
                      </a:r>
                    </a:p>
                  </a:txBody>
                  <a:tcPr marL="576" marR="576" marT="57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2949081634"/>
                  </a:ext>
                </a:extLst>
              </a:tr>
              <a:tr h="77903">
                <a:tc>
                  <a:txBody>
                    <a:bodyPr/>
                    <a:lstStyle/>
                    <a:p>
                      <a:pPr algn="l" fontAlgn="b"/>
                      <a:r>
                        <a:rPr lang="lv-LV" sz="830" b="0" i="0" u="none" strike="noStrike">
                          <a:solidFill>
                            <a:srgbClr val="000000"/>
                          </a:solidFill>
                          <a:effectLst/>
                          <a:latin typeface="Arial" panose="020B0604020202020204" pitchFamily="34" charset="0"/>
                          <a:cs typeface="Arial" panose="020B0604020202020204" pitchFamily="34" charset="0"/>
                        </a:rPr>
                        <a:t>ofisa telpas</a:t>
                      </a:r>
                    </a:p>
                  </a:txBody>
                  <a:tcPr marL="576" marR="576" marT="57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894344310"/>
                  </a:ext>
                </a:extLst>
              </a:tr>
              <a:tr h="155439">
                <a:tc>
                  <a:txBody>
                    <a:bodyPr/>
                    <a:lstStyle/>
                    <a:p>
                      <a:pPr algn="l" fontAlgn="b"/>
                      <a:r>
                        <a:rPr lang="lv-LV" sz="830" b="0" i="0" u="none" strike="noStrike">
                          <a:solidFill>
                            <a:srgbClr val="000000"/>
                          </a:solidFill>
                          <a:effectLst/>
                          <a:latin typeface="Arial" panose="020B0604020202020204" pitchFamily="34" charset="0"/>
                          <a:cs typeface="Arial" panose="020B0604020202020204" pitchFamily="34" charset="0"/>
                        </a:rPr>
                        <a:t>jebkurš atbalsta mehānisms aktivitātēm lokalizētās klātesamības veidošanā eksporta tirgū - samazina ieejas barjeru/veicina eksporta apjomu konkrētajā teritorijā. Piemēram, ārpakalpojuma zvanu centra algošana, virtuālais KAC izveide un uzturēšana utt.</a:t>
                      </a:r>
                    </a:p>
                  </a:txBody>
                  <a:tcPr marL="576" marR="576" marT="57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2845373857"/>
                  </a:ext>
                </a:extLst>
              </a:tr>
              <a:tr h="77903">
                <a:tc>
                  <a:txBody>
                    <a:bodyPr/>
                    <a:lstStyle/>
                    <a:p>
                      <a:pPr algn="l" fontAlgn="b"/>
                      <a:r>
                        <a:rPr lang="lv-LV" sz="830" b="0" i="0" u="none" strike="noStrike" dirty="0">
                          <a:solidFill>
                            <a:srgbClr val="000000"/>
                          </a:solidFill>
                          <a:effectLst/>
                          <a:latin typeface="Arial" panose="020B0604020202020204" pitchFamily="34" charset="0"/>
                          <a:cs typeface="Arial" panose="020B0604020202020204" pitchFamily="34" charset="0"/>
                        </a:rPr>
                        <a:t>štampu izgatavošana (https://www.pryortechnology.com/)</a:t>
                      </a:r>
                    </a:p>
                  </a:txBody>
                  <a:tcPr marL="576" marR="576" marT="57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441737250"/>
                  </a:ext>
                </a:extLst>
              </a:tr>
              <a:tr h="77903">
                <a:tc>
                  <a:txBody>
                    <a:bodyPr/>
                    <a:lstStyle/>
                    <a:p>
                      <a:pPr algn="l" fontAlgn="b"/>
                      <a:r>
                        <a:rPr lang="lv-LV" sz="830" b="0" i="0" u="none" strike="noStrike">
                          <a:solidFill>
                            <a:srgbClr val="000000"/>
                          </a:solidFill>
                          <a:effectLst/>
                          <a:latin typeface="Arial" panose="020B0604020202020204" pitchFamily="34" charset="0"/>
                          <a:cs typeface="Arial" panose="020B0604020202020204" pitchFamily="34" charset="0"/>
                        </a:rPr>
                        <a:t>kara Ukrainā radīto seku pārvarēšanai</a:t>
                      </a:r>
                    </a:p>
                  </a:txBody>
                  <a:tcPr marL="576" marR="576" marT="57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2733654794"/>
                  </a:ext>
                </a:extLst>
              </a:tr>
              <a:tr h="77903">
                <a:tc>
                  <a:txBody>
                    <a:bodyPr/>
                    <a:lstStyle/>
                    <a:p>
                      <a:pPr algn="l" fontAlgn="b"/>
                      <a:r>
                        <a:rPr lang="lv-LV" sz="830" b="0" i="0" u="none" strike="noStrike">
                          <a:solidFill>
                            <a:srgbClr val="000000"/>
                          </a:solidFill>
                          <a:effectLst/>
                          <a:latin typeface="Arial" panose="020B0604020202020204" pitchFamily="34" charset="0"/>
                          <a:cs typeface="Arial" panose="020B0604020202020204" pitchFamily="34" charset="0"/>
                        </a:rPr>
                        <a:t>kino industrijas atbalsta mehānismu aktualizēšana valsts iekšējās struktūrās. Kino ir potenciāls kļūt par ļoti pelnošu Latvijas tautsaimniecībā</a:t>
                      </a:r>
                    </a:p>
                  </a:txBody>
                  <a:tcPr marL="576" marR="576" marT="57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201427435"/>
                  </a:ext>
                </a:extLst>
              </a:tr>
              <a:tr h="77903">
                <a:tc>
                  <a:txBody>
                    <a:bodyPr/>
                    <a:lstStyle/>
                    <a:p>
                      <a:pPr algn="l" fontAlgn="b"/>
                      <a:r>
                        <a:rPr lang="lv-LV" sz="830" b="0" i="0" u="none" strike="noStrike">
                          <a:solidFill>
                            <a:srgbClr val="000000"/>
                          </a:solidFill>
                          <a:effectLst/>
                          <a:latin typeface="Arial" panose="020B0604020202020204" pitchFamily="34" charset="0"/>
                          <a:cs typeface="Arial" panose="020B0604020202020204" pitchFamily="34" charset="0"/>
                        </a:rPr>
                        <a:t>maksājuma garantijas dažkārt, ja strādājam ar ''tālu" klientu</a:t>
                      </a:r>
                    </a:p>
                  </a:txBody>
                  <a:tcPr marL="576" marR="576" marT="57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494561519"/>
                  </a:ext>
                </a:extLst>
              </a:tr>
              <a:tr h="77903">
                <a:tc>
                  <a:txBody>
                    <a:bodyPr/>
                    <a:lstStyle/>
                    <a:p>
                      <a:pPr algn="l" fontAlgn="b"/>
                      <a:r>
                        <a:rPr lang="lv-LV" sz="830" b="0" i="0" u="none" strike="noStrike">
                          <a:solidFill>
                            <a:srgbClr val="000000"/>
                          </a:solidFill>
                          <a:effectLst/>
                          <a:latin typeface="Arial" panose="020B0604020202020204" pitchFamily="34" charset="0"/>
                          <a:cs typeface="Arial" panose="020B0604020202020204" pitchFamily="34" charset="0"/>
                        </a:rPr>
                        <a:t>vairāk vietējo pārstāvniecību atbalsts, kas ir daļējs</a:t>
                      </a:r>
                    </a:p>
                  </a:txBody>
                  <a:tcPr marL="576" marR="576" marT="57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422935709"/>
                  </a:ext>
                </a:extLst>
              </a:tr>
              <a:tr h="77903">
                <a:tc>
                  <a:txBody>
                    <a:bodyPr/>
                    <a:lstStyle/>
                    <a:p>
                      <a:pPr algn="l" fontAlgn="b"/>
                      <a:r>
                        <a:rPr lang="lv-LV" sz="830" b="0" i="0" u="none" strike="noStrike">
                          <a:solidFill>
                            <a:srgbClr val="000000"/>
                          </a:solidFill>
                          <a:effectLst/>
                          <a:latin typeface="Arial" panose="020B0604020202020204" pitchFamily="34" charset="0"/>
                          <a:cs typeface="Arial" panose="020B0604020202020204" pitchFamily="34" charset="0"/>
                        </a:rPr>
                        <a:t>Atbalsts audio/vizuālo materiālu izveidē</a:t>
                      </a:r>
                    </a:p>
                  </a:txBody>
                  <a:tcPr marL="576" marR="576" marT="57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2148254319"/>
                  </a:ext>
                </a:extLst>
              </a:tr>
              <a:tr h="155439">
                <a:tc>
                  <a:txBody>
                    <a:bodyPr/>
                    <a:lstStyle/>
                    <a:p>
                      <a:pPr algn="l" fontAlgn="b"/>
                      <a:r>
                        <a:rPr lang="lv-LV" sz="830" b="0" i="0" u="none" strike="noStrike">
                          <a:solidFill>
                            <a:srgbClr val="000000"/>
                          </a:solidFill>
                          <a:effectLst/>
                          <a:latin typeface="Arial" panose="020B0604020202020204" pitchFamily="34" charset="0"/>
                          <a:cs typeface="Arial" panose="020B0604020202020204" pitchFamily="34" charset="0"/>
                        </a:rPr>
                        <a:t>atbalstīt individuālo izstāžu stendu uzbūves izmaksas arī tad, ja tas nav oficiālais izstādes organizatora sadarbības partneris, pirms tam veicot cenu aptauju. oficiālie sadarbības partneru pakalpojumi ir ievērojami dārgāki nekā brīvā konkurencē iepērkamie stenda izbūves pakalpojumi</a:t>
                      </a:r>
                    </a:p>
                  </a:txBody>
                  <a:tcPr marL="576" marR="576" marT="57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839273973"/>
                  </a:ext>
                </a:extLst>
              </a:tr>
              <a:tr h="77903">
                <a:tc>
                  <a:txBody>
                    <a:bodyPr/>
                    <a:lstStyle/>
                    <a:p>
                      <a:pPr algn="l" fontAlgn="b"/>
                      <a:r>
                        <a:rPr lang="lv-LV" sz="830" b="0" i="0" u="none" strike="noStrike" spc="-20" baseline="0" dirty="0">
                          <a:solidFill>
                            <a:srgbClr val="000000"/>
                          </a:solidFill>
                          <a:effectLst/>
                          <a:latin typeface="Arial" panose="020B0604020202020204" pitchFamily="34" charset="0"/>
                          <a:cs typeface="Arial" panose="020B0604020202020204" pitchFamily="34" charset="0"/>
                        </a:rPr>
                        <a:t>pacientam ierodoties uz ārstēšanu Latvijā, bez tiešajiem diagnostikas un ārstēšanas izdevumiem, ir arī izdevumi, kas saistīti ar ierašanos - braukšanu, lidošanu, kā arī dzīvošanu - viesnīcām utt.</a:t>
                      </a:r>
                    </a:p>
                  </a:txBody>
                  <a:tcPr marL="576" marR="576" marT="57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717752834"/>
                  </a:ext>
                </a:extLst>
              </a:tr>
              <a:tr h="155439">
                <a:tc>
                  <a:txBody>
                    <a:bodyPr/>
                    <a:lstStyle/>
                    <a:p>
                      <a:pPr algn="l" fontAlgn="b"/>
                      <a:r>
                        <a:rPr lang="lv-LV" sz="830" b="0" i="0" u="none" strike="noStrike" dirty="0">
                          <a:solidFill>
                            <a:srgbClr val="000000"/>
                          </a:solidFill>
                          <a:effectLst/>
                          <a:latin typeface="Arial" panose="020B0604020202020204" pitchFamily="34" charset="0"/>
                          <a:cs typeface="Arial" panose="020B0604020202020204" pitchFamily="34" charset="0"/>
                        </a:rPr>
                        <a:t>palielināt atbalstu un izmēģinājumu jauniem konkurētspējīgiem projektiem, kā piemēram, mums ir izstrādāts projekts </a:t>
                      </a:r>
                      <a:r>
                        <a:rPr lang="lv-LV" sz="830" b="0" i="0" u="none" strike="noStrike" dirty="0" err="1">
                          <a:solidFill>
                            <a:srgbClr val="000000"/>
                          </a:solidFill>
                          <a:effectLst/>
                          <a:latin typeface="Arial" panose="020B0604020202020204" pitchFamily="34" charset="0"/>
                          <a:cs typeface="Arial" panose="020B0604020202020204" pitchFamily="34" charset="0"/>
                        </a:rPr>
                        <a:t>ūdenražu</a:t>
                      </a:r>
                      <a:r>
                        <a:rPr lang="lv-LV" sz="830" b="0" i="0" u="none" strike="noStrike" dirty="0">
                          <a:solidFill>
                            <a:srgbClr val="000000"/>
                          </a:solidFill>
                          <a:effectLst/>
                          <a:latin typeface="Arial" panose="020B0604020202020204" pitchFamily="34" charset="0"/>
                          <a:cs typeface="Arial" panose="020B0604020202020204" pitchFamily="34" charset="0"/>
                        </a:rPr>
                        <a:t> dzinējam, ko varam montēt mūsu ražotās lidmašīnas un LDZ pilnai to izmēģināšanai un realizācijai būtu vajadzīgi 1,5-3 miljoni eiro, bet, cik atceros, tika piedāvāti 50 000</a:t>
                      </a:r>
                    </a:p>
                  </a:txBody>
                  <a:tcPr marL="576" marR="576" marT="57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116080376"/>
                  </a:ext>
                </a:extLst>
              </a:tr>
              <a:tr h="77903">
                <a:tc>
                  <a:txBody>
                    <a:bodyPr/>
                    <a:lstStyle/>
                    <a:p>
                      <a:pPr algn="l" fontAlgn="b"/>
                      <a:r>
                        <a:rPr lang="lv-LV" sz="830" b="0" i="0" u="none" strike="noStrike" dirty="0">
                          <a:solidFill>
                            <a:srgbClr val="000000"/>
                          </a:solidFill>
                          <a:effectLst/>
                          <a:latin typeface="Arial" panose="020B0604020202020204" pitchFamily="34" charset="0"/>
                          <a:cs typeface="Arial" panose="020B0604020202020204" pitchFamily="34" charset="0"/>
                        </a:rPr>
                        <a:t>palīdzība </a:t>
                      </a:r>
                      <a:r>
                        <a:rPr lang="lv-LV" sz="830" b="0" i="0" u="none" strike="noStrike" dirty="0" err="1">
                          <a:solidFill>
                            <a:srgbClr val="000000"/>
                          </a:solidFill>
                          <a:effectLst/>
                          <a:latin typeface="Arial" panose="020B0604020202020204" pitchFamily="34" charset="0"/>
                          <a:cs typeface="Arial" panose="020B0604020202020204" pitchFamily="34" charset="0"/>
                        </a:rPr>
                        <a:t>vaučeru</a:t>
                      </a:r>
                      <a:r>
                        <a:rPr lang="lv-LV" sz="830" b="0" i="0" u="none" strike="noStrike" dirty="0">
                          <a:solidFill>
                            <a:srgbClr val="000000"/>
                          </a:solidFill>
                          <a:effectLst/>
                          <a:latin typeface="Arial" panose="020B0604020202020204" pitchFamily="34" charset="0"/>
                          <a:cs typeface="Arial" panose="020B0604020202020204" pitchFamily="34" charset="0"/>
                        </a:rPr>
                        <a:t> sagatavošanā</a:t>
                      </a:r>
                    </a:p>
                  </a:txBody>
                  <a:tcPr marL="576" marR="576" marT="57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2975644433"/>
                  </a:ext>
                </a:extLst>
              </a:tr>
              <a:tr h="77903">
                <a:tc>
                  <a:txBody>
                    <a:bodyPr/>
                    <a:lstStyle/>
                    <a:p>
                      <a:pPr algn="l" fontAlgn="b"/>
                      <a:r>
                        <a:rPr lang="lv-LV" sz="830" b="0" i="0" u="none" strike="noStrike">
                          <a:solidFill>
                            <a:srgbClr val="000000"/>
                          </a:solidFill>
                          <a:effectLst/>
                          <a:latin typeface="Arial" panose="020B0604020202020204" pitchFamily="34" charset="0"/>
                          <a:cs typeface="Arial" panose="020B0604020202020204" pitchFamily="34" charset="0"/>
                        </a:rPr>
                        <a:t>prakses iespējas uzņēmumos</a:t>
                      </a:r>
                    </a:p>
                  </a:txBody>
                  <a:tcPr marL="576" marR="576" marT="57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976531307"/>
                  </a:ext>
                </a:extLst>
              </a:tr>
              <a:tr h="77903">
                <a:tc>
                  <a:txBody>
                    <a:bodyPr/>
                    <a:lstStyle/>
                    <a:p>
                      <a:pPr algn="l" fontAlgn="b"/>
                      <a:r>
                        <a:rPr lang="lv-LV" sz="830" b="0" i="0" u="none" strike="noStrike">
                          <a:solidFill>
                            <a:srgbClr val="000000"/>
                          </a:solidFill>
                          <a:effectLst/>
                          <a:latin typeface="Arial" panose="020B0604020202020204" pitchFamily="34" charset="0"/>
                          <a:cs typeface="Arial" panose="020B0604020202020204" pitchFamily="34" charset="0"/>
                        </a:rPr>
                        <a:t>ražotnes un to energoefektivitātes paplašināšanai finansējums</a:t>
                      </a:r>
                    </a:p>
                  </a:txBody>
                  <a:tcPr marL="576" marR="576" marT="57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256631109"/>
                  </a:ext>
                </a:extLst>
              </a:tr>
              <a:tr h="77903">
                <a:tc>
                  <a:txBody>
                    <a:bodyPr/>
                    <a:lstStyle/>
                    <a:p>
                      <a:pPr algn="l" fontAlgn="b"/>
                      <a:r>
                        <a:rPr lang="lv-LV" sz="830" b="0" i="0" u="none" strike="noStrike">
                          <a:solidFill>
                            <a:srgbClr val="000000"/>
                          </a:solidFill>
                          <a:effectLst/>
                          <a:latin typeface="Arial" panose="020B0604020202020204" pitchFamily="34" charset="0"/>
                          <a:cs typeface="Arial" panose="020B0604020202020204" pitchFamily="34" charset="0"/>
                        </a:rPr>
                        <a:t>svarīgi būtu atbalsts mēneša maksas segšanai dalībai dažos fiziskos veikalos Londonā, Ņujorkā</a:t>
                      </a:r>
                    </a:p>
                  </a:txBody>
                  <a:tcPr marL="576" marR="576" marT="57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2399493559"/>
                  </a:ext>
                </a:extLst>
              </a:tr>
              <a:tr h="77903">
                <a:tc>
                  <a:txBody>
                    <a:bodyPr/>
                    <a:lstStyle/>
                    <a:p>
                      <a:pPr algn="l" fontAlgn="b"/>
                      <a:r>
                        <a:rPr lang="lv-LV" sz="830" b="0" i="0" u="none" strike="noStrike" spc="-20" baseline="0" dirty="0">
                          <a:solidFill>
                            <a:srgbClr val="000000"/>
                          </a:solidFill>
                          <a:effectLst/>
                          <a:latin typeface="Arial" panose="020B0604020202020204" pitchFamily="34" charset="0"/>
                          <a:cs typeface="Arial" panose="020B0604020202020204" pitchFamily="34" charset="0"/>
                        </a:rPr>
                        <a:t>sveiki, mēs līdz šim no LIAA puses neesam saņēmuši nekādu būtisku atbalstu! Vienīgais saņemot informatīvus e-pastus. no LIAA vēlētos - lai pavērojat </a:t>
                      </a:r>
                      <a:r>
                        <a:rPr lang="lv-LV" sz="830" b="0" i="0" u="none" strike="noStrike" spc="-20" baseline="0" dirty="0" err="1">
                          <a:solidFill>
                            <a:srgbClr val="000000"/>
                          </a:solidFill>
                          <a:effectLst/>
                          <a:latin typeface="Arial" panose="020B0604020202020204" pitchFamily="34" charset="0"/>
                          <a:cs typeface="Arial" panose="020B0604020202020204" pitchFamily="34" charset="0"/>
                        </a:rPr>
                        <a:t>Gateway</a:t>
                      </a:r>
                      <a:r>
                        <a:rPr lang="lv-LV" sz="830" b="0" i="0" u="none" strike="noStrike" spc="-20" baseline="0" dirty="0">
                          <a:solidFill>
                            <a:srgbClr val="000000"/>
                          </a:solidFill>
                          <a:effectLst/>
                          <a:latin typeface="Arial" panose="020B0604020202020204" pitchFamily="34" charset="0"/>
                          <a:cs typeface="Arial" panose="020B0604020202020204" pitchFamily="34" charset="0"/>
                        </a:rPr>
                        <a:t> </a:t>
                      </a:r>
                      <a:r>
                        <a:rPr lang="lv-LV" sz="830" b="0" i="0" u="none" strike="noStrike" spc="-20" baseline="0" dirty="0" err="1">
                          <a:solidFill>
                            <a:srgbClr val="000000"/>
                          </a:solidFill>
                          <a:effectLst/>
                          <a:latin typeface="Arial" panose="020B0604020202020204" pitchFamily="34" charset="0"/>
                          <a:cs typeface="Arial" panose="020B0604020202020204" pitchFamily="34" charset="0"/>
                        </a:rPr>
                        <a:t>Baltic</a:t>
                      </a:r>
                      <a:r>
                        <a:rPr lang="lv-LV" sz="830" b="0" i="0" u="none" strike="noStrike" spc="-20" baseline="0" dirty="0">
                          <a:solidFill>
                            <a:srgbClr val="000000"/>
                          </a:solidFill>
                          <a:effectLst/>
                          <a:latin typeface="Arial" panose="020B0604020202020204" pitchFamily="34" charset="0"/>
                          <a:cs typeface="Arial" panose="020B0604020202020204" pitchFamily="34" charset="0"/>
                        </a:rPr>
                        <a:t> kompānijas modeli</a:t>
                      </a:r>
                    </a:p>
                  </a:txBody>
                  <a:tcPr marL="576" marR="576" marT="57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2905872971"/>
                  </a:ext>
                </a:extLst>
              </a:tr>
              <a:tr h="77903">
                <a:tc>
                  <a:txBody>
                    <a:bodyPr/>
                    <a:lstStyle/>
                    <a:p>
                      <a:pPr algn="l" fontAlgn="b"/>
                      <a:r>
                        <a:rPr lang="lv-LV" sz="830" b="0" i="0" u="none" strike="noStrike">
                          <a:solidFill>
                            <a:srgbClr val="000000"/>
                          </a:solidFill>
                          <a:effectLst/>
                          <a:latin typeface="Arial" panose="020B0604020202020204" pitchFamily="34" charset="0"/>
                          <a:cs typeface="Arial" panose="020B0604020202020204" pitchFamily="34" charset="0"/>
                        </a:rPr>
                        <a:t>šobrīd nav skaidras stratēģijas</a:t>
                      </a:r>
                    </a:p>
                  </a:txBody>
                  <a:tcPr marL="576" marR="576" marT="57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902145183"/>
                  </a:ext>
                </a:extLst>
              </a:tr>
              <a:tr h="77903">
                <a:tc>
                  <a:txBody>
                    <a:bodyPr/>
                    <a:lstStyle/>
                    <a:p>
                      <a:pPr algn="l" fontAlgn="b"/>
                      <a:r>
                        <a:rPr lang="lv-LV" sz="830" b="0" i="0" u="none" strike="noStrike">
                          <a:solidFill>
                            <a:srgbClr val="000000"/>
                          </a:solidFill>
                          <a:effectLst/>
                          <a:latin typeface="Arial" panose="020B0604020202020204" pitchFamily="34" charset="0"/>
                          <a:cs typeface="Arial" panose="020B0604020202020204" pitchFamily="34" charset="0"/>
                        </a:rPr>
                        <a:t>šobrīd uzņēmumam ir aktuāls darba roku trukums, tāpēc vēlamies ņemt cilvēkus ar īpašām vajadzībām, taču vēlamies sava veida atbalstus</a:t>
                      </a:r>
                    </a:p>
                  </a:txBody>
                  <a:tcPr marL="576" marR="576" marT="57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263856144"/>
                  </a:ext>
                </a:extLst>
              </a:tr>
              <a:tr h="77903">
                <a:tc>
                  <a:txBody>
                    <a:bodyPr/>
                    <a:lstStyle/>
                    <a:p>
                      <a:pPr algn="l" fontAlgn="b"/>
                      <a:r>
                        <a:rPr lang="lv-LV" sz="830" b="0" i="0" u="none" strike="noStrike">
                          <a:solidFill>
                            <a:srgbClr val="000000"/>
                          </a:solidFill>
                          <a:effectLst/>
                          <a:latin typeface="Arial" panose="020B0604020202020204" pitchFamily="34" charset="0"/>
                          <a:cs typeface="Arial" panose="020B0604020202020204" pitchFamily="34" charset="0"/>
                        </a:rPr>
                        <a:t>testa paraugu sagatavošana – pēc klientu pieprasījumiem. Derīguma termiņa pagarināšanas testi (eksportam ir nepieciešami garāki termiņi).</a:t>
                      </a:r>
                    </a:p>
                  </a:txBody>
                  <a:tcPr marL="576" marR="576" marT="57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2426783557"/>
                  </a:ext>
                </a:extLst>
              </a:tr>
              <a:tr h="77903">
                <a:tc>
                  <a:txBody>
                    <a:bodyPr/>
                    <a:lstStyle/>
                    <a:p>
                      <a:pPr algn="l" fontAlgn="b"/>
                      <a:r>
                        <a:rPr lang="lv-LV" sz="830" b="0" i="0" u="none" strike="noStrike" dirty="0">
                          <a:solidFill>
                            <a:srgbClr val="000000"/>
                          </a:solidFill>
                          <a:effectLst/>
                          <a:latin typeface="Arial" panose="020B0604020202020204" pitchFamily="34" charset="0"/>
                          <a:cs typeface="Arial" panose="020B0604020202020204" pitchFamily="34" charset="0"/>
                        </a:rPr>
                        <a:t>vairāk dažādu pieredzes stāstu (</a:t>
                      </a:r>
                      <a:r>
                        <a:rPr lang="lv-LV" sz="830" b="0" i="0" u="none" strike="noStrike" dirty="0" err="1">
                          <a:solidFill>
                            <a:srgbClr val="000000"/>
                          </a:solidFill>
                          <a:effectLst/>
                          <a:latin typeface="Arial" panose="020B0604020202020204" pitchFamily="34" charset="0"/>
                          <a:cs typeface="Arial" panose="020B0604020202020204" pitchFamily="34" charset="0"/>
                        </a:rPr>
                        <a:t>case</a:t>
                      </a:r>
                      <a:r>
                        <a:rPr lang="lv-LV" sz="830" b="0" i="0" u="none" strike="noStrike" dirty="0">
                          <a:solidFill>
                            <a:srgbClr val="000000"/>
                          </a:solidFill>
                          <a:effectLst/>
                          <a:latin typeface="Arial" panose="020B0604020202020204" pitchFamily="34" charset="0"/>
                          <a:cs typeface="Arial" panose="020B0604020202020204" pitchFamily="34" charset="0"/>
                        </a:rPr>
                        <a:t> </a:t>
                      </a:r>
                      <a:r>
                        <a:rPr lang="lv-LV" sz="830" b="0" i="0" u="none" strike="noStrike" dirty="0" err="1">
                          <a:solidFill>
                            <a:srgbClr val="000000"/>
                          </a:solidFill>
                          <a:effectLst/>
                          <a:latin typeface="Arial" panose="020B0604020202020204" pitchFamily="34" charset="0"/>
                          <a:cs typeface="Arial" panose="020B0604020202020204" pitchFamily="34" charset="0"/>
                        </a:rPr>
                        <a:t>studies</a:t>
                      </a:r>
                      <a:r>
                        <a:rPr lang="lv-LV" sz="830" b="0" i="0" u="none" strike="noStrike" dirty="0">
                          <a:solidFill>
                            <a:srgbClr val="000000"/>
                          </a:solidFill>
                          <a:effectLst/>
                          <a:latin typeface="Arial" panose="020B0604020202020204" pitchFamily="34" charset="0"/>
                          <a:cs typeface="Arial" panose="020B0604020202020204" pitchFamily="34" charset="0"/>
                        </a:rPr>
                        <a:t>) - kādi atbalsti izmantoti, kādā veidā, kādi rezultāti utt.</a:t>
                      </a:r>
                    </a:p>
                  </a:txBody>
                  <a:tcPr marL="576" marR="576" marT="57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416664355"/>
                  </a:ext>
                </a:extLst>
              </a:tr>
            </a:tbl>
          </a:graphicData>
        </a:graphic>
      </p:graphicFrame>
      <p:sp>
        <p:nvSpPr>
          <p:cNvPr id="6" name="TextBox 1">
            <a:extLst>
              <a:ext uri="{FF2B5EF4-FFF2-40B4-BE49-F238E27FC236}">
                <a16:creationId xmlns:a16="http://schemas.microsoft.com/office/drawing/2014/main" id="{154CB3F3-93E4-4466-8C8D-D1A26457295D}"/>
              </a:ext>
            </a:extLst>
          </p:cNvPr>
          <p:cNvSpPr txBox="1"/>
          <p:nvPr/>
        </p:nvSpPr>
        <p:spPr>
          <a:xfrm>
            <a:off x="182989" y="816679"/>
            <a:ext cx="8605492" cy="480111"/>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defTabSz="914400" rtl="0" eaLnBrk="1" fontAlgn="auto" latinLnBrk="0" hangingPunct="1">
              <a:lnSpc>
                <a:spcPct val="100000"/>
              </a:lnSpc>
              <a:spcBef>
                <a:spcPts val="0"/>
              </a:spcBef>
              <a:spcAft>
                <a:spcPts val="0"/>
              </a:spcAft>
              <a:buClrTx/>
              <a:buSzTx/>
              <a:buFontTx/>
              <a:buNone/>
              <a:tabLst/>
              <a:defRPr/>
            </a:pPr>
            <a:r>
              <a:rPr lang="lv-LV" sz="1200" b="0" i="1" baseline="0" dirty="0">
                <a:effectLst/>
                <a:latin typeface="Arial" panose="020B0604020202020204" pitchFamily="34" charset="0"/>
                <a:ea typeface="+mn-ea"/>
                <a:cs typeface="Arial" panose="020B0604020202020204" pitchFamily="34" charset="0"/>
              </a:rPr>
              <a:t>K3. "Kāda veida atbalsts Jums būtu vēl nepieciešams, bez jau esošajiem LIAA atbalsta mehānismiem?"</a:t>
            </a:r>
          </a:p>
          <a:p>
            <a:pPr marL="0" marR="0" lvl="0" indent="0" defTabSz="914400" rtl="0" eaLnBrk="1" fontAlgn="auto" latinLnBrk="0" hangingPunct="1">
              <a:lnSpc>
                <a:spcPct val="100000"/>
              </a:lnSpc>
              <a:spcBef>
                <a:spcPts val="0"/>
              </a:spcBef>
              <a:spcAft>
                <a:spcPts val="0"/>
              </a:spcAft>
              <a:buClrTx/>
              <a:buSzTx/>
              <a:buFontTx/>
              <a:buNone/>
              <a:tabLst/>
              <a:defRPr/>
            </a:pPr>
            <a:r>
              <a:rPr lang="lv-LV" sz="1200" b="0" i="0" u="sng" baseline="0" dirty="0">
                <a:effectLst/>
                <a:latin typeface="Arial" panose="020B0604020202020204" pitchFamily="34" charset="0"/>
                <a:ea typeface="+mn-ea"/>
                <a:cs typeface="Arial" panose="020B0604020202020204" pitchFamily="34" charset="0"/>
              </a:rPr>
              <a:t>Atvērtais jautājums, iespējamas vairākas atbildes</a:t>
            </a:r>
            <a:endParaRPr lang="lv-LV" sz="1200" i="0" u="sng"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8024650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2">
            <a:extLst>
              <a:ext uri="{FF2B5EF4-FFF2-40B4-BE49-F238E27FC236}">
                <a16:creationId xmlns:a16="http://schemas.microsoft.com/office/drawing/2014/main" id="{EA92BC0D-9958-4801-95D6-36082C42202B}"/>
              </a:ext>
            </a:extLst>
          </p:cNvPr>
          <p:cNvSpPr>
            <a:spLocks noGrp="1" noChangeArrowheads="1"/>
          </p:cNvSpPr>
          <p:nvPr>
            <p:ph type="ctrTitle"/>
          </p:nvPr>
        </p:nvSpPr>
        <p:spPr>
          <a:xfrm>
            <a:off x="539750" y="2913494"/>
            <a:ext cx="8101013" cy="886549"/>
          </a:xfrm>
          <a:solidFill>
            <a:srgbClr val="92D050"/>
          </a:solidFill>
        </p:spPr>
        <p:txBody>
          <a:bodyPr>
            <a:normAutofit fontScale="90000"/>
          </a:bodyPr>
          <a:lstStyle/>
          <a:p>
            <a:pPr eaLnBrk="1" hangingPunct="1"/>
            <a:r>
              <a:rPr lang="lv-LV" altLang="en-US" sz="3200" b="1" cap="all" dirty="0">
                <a:solidFill>
                  <a:schemeClr val="bg1"/>
                </a:solidFill>
                <a:latin typeface="Arial" panose="020B0604020202020204" pitchFamily="34" charset="0"/>
                <a:cs typeface="Arial" panose="020B0604020202020204" pitchFamily="34" charset="0"/>
              </a:rPr>
              <a:t>2. Ieguldījumi jaunu produktu un pakalpojumu attīstībā</a:t>
            </a:r>
            <a:endParaRPr lang="en-US" altLang="en-US" sz="3200" b="1" cap="all" dirty="0">
              <a:solidFill>
                <a:schemeClr val="bg1"/>
              </a:solidFill>
              <a:latin typeface="Arial" panose="020B0604020202020204" pitchFamily="34" charset="0"/>
              <a:cs typeface="Arial" panose="020B0604020202020204" pitchFamily="34" charset="0"/>
            </a:endParaRPr>
          </a:p>
        </p:txBody>
      </p:sp>
      <p:sp>
        <p:nvSpPr>
          <p:cNvPr id="22532" name="Text Box 3">
            <a:extLst>
              <a:ext uri="{FF2B5EF4-FFF2-40B4-BE49-F238E27FC236}">
                <a16:creationId xmlns:a16="http://schemas.microsoft.com/office/drawing/2014/main" id="{6E072EB1-6E98-4945-990B-A23DC092ABD0}"/>
              </a:ext>
            </a:extLst>
          </p:cNvPr>
          <p:cNvSpPr txBox="1">
            <a:spLocks noChangeArrowheads="1"/>
          </p:cNvSpPr>
          <p:nvPr/>
        </p:nvSpPr>
        <p:spPr bwMode="auto">
          <a:xfrm>
            <a:off x="539750" y="404813"/>
            <a:ext cx="7920038"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endParaRPr lang="en-GB" altLang="en-US" sz="1800"/>
          </a:p>
        </p:txBody>
      </p:sp>
      <p:sp>
        <p:nvSpPr>
          <p:cNvPr id="22533" name="Rectangle 4">
            <a:extLst>
              <a:ext uri="{FF2B5EF4-FFF2-40B4-BE49-F238E27FC236}">
                <a16:creationId xmlns:a16="http://schemas.microsoft.com/office/drawing/2014/main" id="{3B05C61A-A9F4-4CF8-A40E-D264936C8DB0}"/>
              </a:ext>
            </a:extLst>
          </p:cNvPr>
          <p:cNvSpPr>
            <a:spLocks noChangeArrowheads="1"/>
          </p:cNvSpPr>
          <p:nvPr/>
        </p:nvSpPr>
        <p:spPr bwMode="auto">
          <a:xfrm>
            <a:off x="468313" y="404813"/>
            <a:ext cx="8280400" cy="5903912"/>
          </a:xfrm>
          <a:prstGeom prst="rect">
            <a:avLst/>
          </a:prstGeom>
          <a:noFill/>
          <a:ln w="19050">
            <a:solidFill>
              <a:srgbClr val="92D05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lv-LV" altLang="lv-LV" sz="1000">
              <a:latin typeface="Arial Narrow" panose="020B0606020202030204" pitchFamily="34" charset="0"/>
            </a:endParaRPr>
          </a:p>
        </p:txBody>
      </p:sp>
      <p:sp>
        <p:nvSpPr>
          <p:cNvPr id="6" name="Slide Number Placeholder 5">
            <a:extLst>
              <a:ext uri="{FF2B5EF4-FFF2-40B4-BE49-F238E27FC236}">
                <a16:creationId xmlns:a16="http://schemas.microsoft.com/office/drawing/2014/main" id="{B4A73C74-02F9-4F04-A8DA-8D18B18F1739}"/>
              </a:ext>
            </a:extLst>
          </p:cNvPr>
          <p:cNvSpPr txBox="1">
            <a:spLocks/>
          </p:cNvSpPr>
          <p:nvPr/>
        </p:nvSpPr>
        <p:spPr>
          <a:xfrm>
            <a:off x="6883462" y="6274870"/>
            <a:ext cx="2057400" cy="365125"/>
          </a:xfrm>
          <a:prstGeom prst="rect">
            <a:avLst/>
          </a:prstGeom>
          <a:noFill/>
        </p:spPr>
        <p:txBody>
          <a:bodyPr vert="horz" lIns="91440" tIns="45720" rIns="91440" bIns="45720" rtlCol="0" anchor="ctr"/>
          <a:lstStyle>
            <a:defPPr>
              <a:defRPr lang="en-US"/>
            </a:defPPr>
            <a:lvl1pPr marL="0" algn="r" defTabSz="457200" rtl="0" eaLnBrk="1" latinLnBrk="0" hangingPunct="1">
              <a:spcBef>
                <a:spcPct val="20000"/>
              </a:spcBef>
              <a:buChar char="•"/>
              <a:defRPr sz="3200" kern="1200">
                <a:solidFill>
                  <a:schemeClr val="tx1"/>
                </a:solidFill>
                <a:latin typeface="Arial" panose="020B0604020202020204" pitchFamily="34" charset="0"/>
                <a:ea typeface="+mn-ea"/>
                <a:cs typeface="+mn-cs"/>
              </a:defRPr>
            </a:lvl1pPr>
            <a:lvl2pPr marL="742950" indent="-285750" algn="l" defTabSz="457200" rtl="0" eaLnBrk="1" latinLnBrk="0" hangingPunct="1">
              <a:spcBef>
                <a:spcPct val="20000"/>
              </a:spcBef>
              <a:buChar char="–"/>
              <a:defRPr sz="2800" kern="1200">
                <a:solidFill>
                  <a:schemeClr val="tx1"/>
                </a:solidFill>
                <a:latin typeface="Arial" panose="020B0604020202020204" pitchFamily="34" charset="0"/>
                <a:ea typeface="+mn-ea"/>
                <a:cs typeface="+mn-cs"/>
              </a:defRPr>
            </a:lvl2pPr>
            <a:lvl3pPr marL="1143000" indent="-228600" algn="l" defTabSz="457200" rtl="0" eaLnBrk="1" latinLnBrk="0" hangingPunct="1">
              <a:spcBef>
                <a:spcPct val="20000"/>
              </a:spcBef>
              <a:buChar char="•"/>
              <a:defRPr sz="2400" kern="1200">
                <a:solidFill>
                  <a:schemeClr val="tx1"/>
                </a:solidFill>
                <a:latin typeface="Arial" panose="020B0604020202020204" pitchFamily="34" charset="0"/>
                <a:ea typeface="+mn-ea"/>
                <a:cs typeface="+mn-cs"/>
              </a:defRPr>
            </a:lvl3pPr>
            <a:lvl4pPr marL="1600200" indent="-228600" algn="l" defTabSz="457200" rtl="0" eaLnBrk="1" latinLnBrk="0" hangingPunct="1">
              <a:spcBef>
                <a:spcPct val="20000"/>
              </a:spcBef>
              <a:buChar char="–"/>
              <a:defRPr sz="2000" kern="1200">
                <a:solidFill>
                  <a:schemeClr val="tx1"/>
                </a:solidFill>
                <a:latin typeface="Arial" panose="020B0604020202020204" pitchFamily="34" charset="0"/>
                <a:ea typeface="+mn-ea"/>
                <a:cs typeface="+mn-cs"/>
              </a:defRPr>
            </a:lvl4pPr>
            <a:lvl5pPr marL="2057400" indent="-228600" algn="l" defTabSz="457200" rtl="0" eaLnBrk="1" latinLnBrk="0" hangingPunct="1">
              <a:spcBef>
                <a:spcPct val="20000"/>
              </a:spcBef>
              <a:buChar char="»"/>
              <a:defRPr sz="2000" kern="1200">
                <a:solidFill>
                  <a:schemeClr val="tx1"/>
                </a:solidFill>
                <a:latin typeface="Arial" panose="020B0604020202020204" pitchFamily="34" charset="0"/>
                <a:ea typeface="+mn-ea"/>
                <a:cs typeface="+mn-cs"/>
              </a:defRPr>
            </a:lvl5pPr>
            <a:lvl6pPr marL="2514600" indent="-228600" algn="l" defTabSz="457200" rtl="0" eaLnBrk="0" fontAlgn="base" latinLnBrk="0" hangingPunct="0">
              <a:spcBef>
                <a:spcPct val="20000"/>
              </a:spcBef>
              <a:spcAft>
                <a:spcPct val="0"/>
              </a:spcAft>
              <a:buChar char="»"/>
              <a:defRPr sz="2000" kern="1200">
                <a:solidFill>
                  <a:schemeClr val="tx1"/>
                </a:solidFill>
                <a:latin typeface="Arial" panose="020B0604020202020204" pitchFamily="34" charset="0"/>
                <a:ea typeface="+mn-ea"/>
                <a:cs typeface="+mn-cs"/>
              </a:defRPr>
            </a:lvl6pPr>
            <a:lvl7pPr marL="2971800" indent="-228600" algn="l" defTabSz="457200" rtl="0" eaLnBrk="0" fontAlgn="base" latinLnBrk="0" hangingPunct="0">
              <a:spcBef>
                <a:spcPct val="20000"/>
              </a:spcBef>
              <a:spcAft>
                <a:spcPct val="0"/>
              </a:spcAft>
              <a:buChar char="»"/>
              <a:defRPr sz="2000" kern="1200">
                <a:solidFill>
                  <a:schemeClr val="tx1"/>
                </a:solidFill>
                <a:latin typeface="Arial" panose="020B0604020202020204" pitchFamily="34" charset="0"/>
                <a:ea typeface="+mn-ea"/>
                <a:cs typeface="+mn-cs"/>
              </a:defRPr>
            </a:lvl7pPr>
            <a:lvl8pPr marL="3429000" indent="-228600" algn="l" defTabSz="457200" rtl="0" eaLnBrk="0" fontAlgn="base" latinLnBrk="0" hangingPunct="0">
              <a:spcBef>
                <a:spcPct val="20000"/>
              </a:spcBef>
              <a:spcAft>
                <a:spcPct val="0"/>
              </a:spcAft>
              <a:buChar char="»"/>
              <a:defRPr sz="2000" kern="1200">
                <a:solidFill>
                  <a:schemeClr val="tx1"/>
                </a:solidFill>
                <a:latin typeface="Arial" panose="020B0604020202020204" pitchFamily="34" charset="0"/>
                <a:ea typeface="+mn-ea"/>
                <a:cs typeface="+mn-cs"/>
              </a:defRPr>
            </a:lvl8pPr>
            <a:lvl9pPr marL="3886200" indent="-228600" algn="l" defTabSz="457200" rtl="0" eaLnBrk="0" fontAlgn="base" latinLnBrk="0" hangingPunct="0">
              <a:spcBef>
                <a:spcPct val="20000"/>
              </a:spcBef>
              <a:spcAft>
                <a:spcPct val="0"/>
              </a:spcAft>
              <a:buChar char="»"/>
              <a:defRPr sz="2000" kern="1200">
                <a:solidFill>
                  <a:schemeClr val="tx1"/>
                </a:solidFill>
                <a:latin typeface="Arial" panose="020B0604020202020204" pitchFamily="34" charset="0"/>
                <a:ea typeface="+mn-ea"/>
                <a:cs typeface="+mn-cs"/>
              </a:defRPr>
            </a:lvl9pPr>
          </a:lstStyle>
          <a:p>
            <a:pPr>
              <a:spcBef>
                <a:spcPct val="0"/>
              </a:spcBef>
              <a:buFontTx/>
              <a:buNone/>
            </a:pPr>
            <a:endParaRPr lang="lv-LV" altLang="en-US" sz="900">
              <a:latin typeface="Arial Narrow" panose="020B0606020202030204" pitchFamily="34" charset="0"/>
            </a:endParaRPr>
          </a:p>
          <a:p>
            <a:pPr>
              <a:spcBef>
                <a:spcPct val="0"/>
              </a:spcBef>
              <a:buFontTx/>
              <a:buNone/>
            </a:pPr>
            <a:endParaRPr lang="lv-LV" altLang="en-US" sz="900">
              <a:latin typeface="Arial Narrow" panose="020B0606020202030204" pitchFamily="34" charset="0"/>
            </a:endParaRPr>
          </a:p>
          <a:p>
            <a:pPr>
              <a:spcBef>
                <a:spcPct val="0"/>
              </a:spcBef>
              <a:buFontTx/>
              <a:buNone/>
            </a:pPr>
            <a:fld id="{C061326D-F705-4203-9E5C-74AD6C7A9510}" type="slidenum">
              <a:rPr lang="lv-LV" altLang="en-US" sz="1200" smtClean="0">
                <a:latin typeface="Arial Narrow" panose="020B0606020202030204" pitchFamily="34" charset="0"/>
              </a:rPr>
              <a:pPr>
                <a:spcBef>
                  <a:spcPct val="0"/>
                </a:spcBef>
                <a:buFontTx/>
                <a:buNone/>
              </a:pPr>
              <a:t>31</a:t>
            </a:fld>
            <a:endParaRPr lang="lv-LV" altLang="en-US" sz="1200" dirty="0">
              <a:latin typeface="Arial Narrow" panose="020B0606020202030204" pitchFamily="34" charset="0"/>
            </a:endParaRPr>
          </a:p>
        </p:txBody>
      </p:sp>
    </p:spTree>
    <p:extLst>
      <p:ext uri="{BB962C8B-B14F-4D97-AF65-F5344CB8AC3E}">
        <p14:creationId xmlns:p14="http://schemas.microsoft.com/office/powerpoint/2010/main" val="168485610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Chart 11">
            <a:extLst>
              <a:ext uri="{FF2B5EF4-FFF2-40B4-BE49-F238E27FC236}">
                <a16:creationId xmlns:a16="http://schemas.microsoft.com/office/drawing/2014/main" id="{B2904275-9C45-4567-86C3-729AAC1753EB}"/>
              </a:ext>
            </a:extLst>
          </p:cNvPr>
          <p:cNvGraphicFramePr>
            <a:graphicFrameLocks/>
          </p:cNvGraphicFramePr>
          <p:nvPr>
            <p:extLst>
              <p:ext uri="{D42A27DB-BD31-4B8C-83A1-F6EECF244321}">
                <p14:modId xmlns:p14="http://schemas.microsoft.com/office/powerpoint/2010/main" val="985421983"/>
              </p:ext>
            </p:extLst>
          </p:nvPr>
        </p:nvGraphicFramePr>
        <p:xfrm>
          <a:off x="276086" y="1388092"/>
          <a:ext cx="8460289" cy="4840940"/>
        </p:xfrm>
        <a:graphic>
          <a:graphicData uri="http://schemas.openxmlformats.org/drawingml/2006/chart">
            <c:chart xmlns:c="http://schemas.openxmlformats.org/drawingml/2006/chart" xmlns:r="http://schemas.openxmlformats.org/officeDocument/2006/relationships" r:id="rId3"/>
          </a:graphicData>
        </a:graphic>
      </p:graphicFrame>
      <p:sp>
        <p:nvSpPr>
          <p:cNvPr id="7" name="Rectangle 3">
            <a:extLst>
              <a:ext uri="{FF2B5EF4-FFF2-40B4-BE49-F238E27FC236}">
                <a16:creationId xmlns:a16="http://schemas.microsoft.com/office/drawing/2014/main" id="{328D972C-FD3A-484F-8C3E-062622F2040A}"/>
              </a:ext>
            </a:extLst>
          </p:cNvPr>
          <p:cNvSpPr>
            <a:spLocks noChangeArrowheads="1"/>
          </p:cNvSpPr>
          <p:nvPr/>
        </p:nvSpPr>
        <p:spPr bwMode="auto">
          <a:xfrm>
            <a:off x="0" y="0"/>
            <a:ext cx="9144000" cy="476250"/>
          </a:xfrm>
          <a:prstGeom prst="rect">
            <a:avLst/>
          </a:prstGeom>
          <a:solidFill>
            <a:srgbClr val="92D050"/>
          </a:solidFill>
          <a:ln>
            <a:noFill/>
          </a:ln>
          <a:effec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lv-LV" altLang="en-US" sz="2400" b="1" dirty="0">
                <a:latin typeface="Arial Narrow" panose="020B0606020202030204" pitchFamily="34" charset="0"/>
              </a:rPr>
              <a:t> </a:t>
            </a:r>
            <a:r>
              <a:rPr lang="lv-LV" altLang="en-US" sz="2100" b="1" dirty="0">
                <a:solidFill>
                  <a:schemeClr val="bg1"/>
                </a:solidFill>
                <a:cs typeface="Arial" panose="020B0604020202020204" pitchFamily="34" charset="0"/>
              </a:rPr>
              <a:t>2. Ieguldījumi jaunu produktu un pakalpojumu attīstībā </a:t>
            </a:r>
            <a:endParaRPr lang="en-US" altLang="en-US" sz="2100" b="1" dirty="0">
              <a:solidFill>
                <a:schemeClr val="bg1"/>
              </a:solidFill>
              <a:cs typeface="Arial" panose="020B0604020202020204" pitchFamily="34" charset="0"/>
            </a:endParaRPr>
          </a:p>
        </p:txBody>
      </p:sp>
      <p:sp>
        <p:nvSpPr>
          <p:cNvPr id="5" name="Rectangle 2">
            <a:extLst>
              <a:ext uri="{FF2B5EF4-FFF2-40B4-BE49-F238E27FC236}">
                <a16:creationId xmlns:a16="http://schemas.microsoft.com/office/drawing/2014/main" id="{128372E8-17EB-40BF-9338-DFB5D8C0100A}"/>
              </a:ext>
            </a:extLst>
          </p:cNvPr>
          <p:cNvSpPr txBox="1">
            <a:spLocks noChangeArrowheads="1"/>
          </p:cNvSpPr>
          <p:nvPr/>
        </p:nvSpPr>
        <p:spPr>
          <a:xfrm>
            <a:off x="209544" y="514443"/>
            <a:ext cx="8799986" cy="354237"/>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lv-LV" altLang="en-US" sz="2000" b="1" dirty="0">
                <a:latin typeface="Arial" panose="020B0604020202020204" pitchFamily="34" charset="0"/>
                <a:cs typeface="Arial" panose="020B0604020202020204" pitchFamily="34" charset="0"/>
              </a:rPr>
              <a:t>Uzņēmumu gada apgrozījums</a:t>
            </a:r>
            <a:endParaRPr lang="en-US" altLang="en-US" sz="2000" b="1" dirty="0">
              <a:latin typeface="Arial" panose="020B0604020202020204" pitchFamily="34" charset="0"/>
              <a:cs typeface="Arial" panose="020B0604020202020204" pitchFamily="34" charset="0"/>
            </a:endParaRPr>
          </a:p>
        </p:txBody>
      </p:sp>
      <p:sp>
        <p:nvSpPr>
          <p:cNvPr id="6" name="Text Box 5">
            <a:extLst>
              <a:ext uri="{FF2B5EF4-FFF2-40B4-BE49-F238E27FC236}">
                <a16:creationId xmlns:a16="http://schemas.microsoft.com/office/drawing/2014/main" id="{F9F138BE-7DC2-4D7E-BB4B-09A9C8BD02F0}"/>
              </a:ext>
            </a:extLst>
          </p:cNvPr>
          <p:cNvSpPr txBox="1">
            <a:spLocks noChangeArrowheads="1"/>
          </p:cNvSpPr>
          <p:nvPr/>
        </p:nvSpPr>
        <p:spPr bwMode="auto">
          <a:xfrm>
            <a:off x="224281" y="794583"/>
            <a:ext cx="7259795"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sz="1600" b="1" dirty="0">
                <a:solidFill>
                  <a:srgbClr val="C00000"/>
                </a:solidFill>
                <a:latin typeface="Arial"/>
                <a:cs typeface="Arial"/>
              </a:rPr>
              <a:t>Vidējā vērtība*</a:t>
            </a:r>
            <a:endParaRPr lang="lv-LV" altLang="en-US" sz="1600" b="1" dirty="0">
              <a:solidFill>
                <a:srgbClr val="C00000"/>
              </a:solidFill>
              <a:cs typeface="Arial" panose="020B0604020202020204" pitchFamily="34" charset="0"/>
            </a:endParaRPr>
          </a:p>
        </p:txBody>
      </p:sp>
      <p:sp>
        <p:nvSpPr>
          <p:cNvPr id="2" name="TextBox 1">
            <a:extLst>
              <a:ext uri="{FF2B5EF4-FFF2-40B4-BE49-F238E27FC236}">
                <a16:creationId xmlns:a16="http://schemas.microsoft.com/office/drawing/2014/main" id="{476A29B9-B97A-4D56-AE3C-ECD7D0448C47}"/>
              </a:ext>
            </a:extLst>
          </p:cNvPr>
          <p:cNvSpPr txBox="1"/>
          <p:nvPr/>
        </p:nvSpPr>
        <p:spPr>
          <a:xfrm>
            <a:off x="284671" y="6150635"/>
            <a:ext cx="7435971" cy="369332"/>
          </a:xfrm>
          <a:prstGeom prst="rect">
            <a:avLst/>
          </a:prstGeom>
          <a:noFill/>
        </p:spPr>
        <p:txBody>
          <a:bodyPr wrap="square" rtlCol="0">
            <a:spAutoFit/>
          </a:bodyPr>
          <a:lstStyle/>
          <a:p>
            <a:r>
              <a:rPr lang="lv-LV" sz="900" dirty="0">
                <a:latin typeface="Arial" panose="020B0604020202020204" pitchFamily="34" charset="0"/>
                <a:cs typeface="Arial" panose="020B0604020202020204" pitchFamily="34" charset="0"/>
              </a:rPr>
              <a:t>*Vidējā aritmētiskā vērtība no respondentu sniegtajām atbildēm, aprēķinot vidējo vērtību un mediānu netiek ņemtas vērā atbildes "grūti pateikt/ nav atbildes", taču tiek ņemtas vērā atbildes "0". 2020. gadā norādītas 12 "0", 2021. gadā – 5 un 2022. gadā – 0.</a:t>
            </a:r>
            <a:endParaRPr lang="en-US" sz="900" dirty="0">
              <a:latin typeface="Arial" panose="020B0604020202020204" pitchFamily="34" charset="0"/>
              <a:cs typeface="Arial" panose="020B0604020202020204" pitchFamily="34" charset="0"/>
            </a:endParaRPr>
          </a:p>
        </p:txBody>
      </p:sp>
      <p:sp>
        <p:nvSpPr>
          <p:cNvPr id="8" name="Bultiņa: uz leju 1">
            <a:extLst>
              <a:ext uri="{FF2B5EF4-FFF2-40B4-BE49-F238E27FC236}">
                <a16:creationId xmlns:a16="http://schemas.microsoft.com/office/drawing/2014/main" id="{E5DDB69E-40DD-490C-AAB1-DA2B374E9BD6}"/>
              </a:ext>
            </a:extLst>
          </p:cNvPr>
          <p:cNvSpPr/>
          <p:nvPr/>
        </p:nvSpPr>
        <p:spPr>
          <a:xfrm rot="10800000">
            <a:off x="3295091" y="3079630"/>
            <a:ext cx="457395" cy="439947"/>
          </a:xfrm>
          <a:prstGeom prst="downArrow">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lv-LV"/>
          </a:p>
        </p:txBody>
      </p:sp>
      <p:sp>
        <p:nvSpPr>
          <p:cNvPr id="9" name="TextBox 1">
            <a:extLst>
              <a:ext uri="{FF2B5EF4-FFF2-40B4-BE49-F238E27FC236}">
                <a16:creationId xmlns:a16="http://schemas.microsoft.com/office/drawing/2014/main" id="{CCB4DEB1-29FC-4C1C-AD35-7849DEB913EF}"/>
              </a:ext>
            </a:extLst>
          </p:cNvPr>
          <p:cNvSpPr txBox="1"/>
          <p:nvPr/>
        </p:nvSpPr>
        <p:spPr>
          <a:xfrm>
            <a:off x="3101096" y="3528203"/>
            <a:ext cx="845388" cy="333649"/>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lv-LV" sz="900" b="1" dirty="0">
                <a:solidFill>
                  <a:schemeClr val="accent1">
                    <a:lumMod val="75000"/>
                  </a:schemeClr>
                </a:solidFill>
                <a:latin typeface="Arial" panose="020B0604020202020204" pitchFamily="34" charset="0"/>
                <a:cs typeface="Arial" panose="020B0604020202020204" pitchFamily="34" charset="0"/>
              </a:rPr>
              <a:t>Pieaugums</a:t>
            </a:r>
            <a:br>
              <a:rPr lang="lv-LV" sz="900" b="1" dirty="0">
                <a:solidFill>
                  <a:schemeClr val="accent1">
                    <a:lumMod val="75000"/>
                  </a:schemeClr>
                </a:solidFill>
                <a:latin typeface="Arial" panose="020B0604020202020204" pitchFamily="34" charset="0"/>
                <a:cs typeface="Arial" panose="020B0604020202020204" pitchFamily="34" charset="0"/>
              </a:rPr>
            </a:br>
            <a:r>
              <a:rPr lang="lv-LV" sz="900" b="1" dirty="0">
                <a:solidFill>
                  <a:schemeClr val="accent1">
                    <a:lumMod val="75000"/>
                  </a:schemeClr>
                </a:solidFill>
                <a:latin typeface="Arial" panose="020B0604020202020204" pitchFamily="34" charset="0"/>
                <a:cs typeface="Arial" panose="020B0604020202020204" pitchFamily="34" charset="0"/>
              </a:rPr>
              <a:t>par</a:t>
            </a:r>
            <a:br>
              <a:rPr lang="lv-LV" sz="900" b="1" dirty="0">
                <a:solidFill>
                  <a:schemeClr val="accent1">
                    <a:lumMod val="75000"/>
                  </a:schemeClr>
                </a:solidFill>
                <a:latin typeface="Arial" panose="020B0604020202020204" pitchFamily="34" charset="0"/>
                <a:cs typeface="Arial" panose="020B0604020202020204" pitchFamily="34" charset="0"/>
              </a:rPr>
            </a:br>
            <a:r>
              <a:rPr lang="lv-LV" sz="1600" b="1" dirty="0">
                <a:solidFill>
                  <a:schemeClr val="accent1">
                    <a:lumMod val="75000"/>
                  </a:schemeClr>
                </a:solidFill>
                <a:latin typeface="Arial" panose="020B0604020202020204" pitchFamily="34" charset="0"/>
                <a:cs typeface="Arial" panose="020B0604020202020204" pitchFamily="34" charset="0"/>
              </a:rPr>
              <a:t>19%</a:t>
            </a:r>
            <a:endParaRPr lang="lv-LV" sz="900" b="1" dirty="0">
              <a:solidFill>
                <a:schemeClr val="accent1">
                  <a:lumMod val="75000"/>
                </a:schemeClr>
              </a:solidFill>
              <a:latin typeface="Arial" panose="020B0604020202020204" pitchFamily="34" charset="0"/>
              <a:cs typeface="Arial" panose="020B0604020202020204" pitchFamily="34" charset="0"/>
            </a:endParaRPr>
          </a:p>
        </p:txBody>
      </p:sp>
      <p:sp>
        <p:nvSpPr>
          <p:cNvPr id="10" name="Bultiņa: uz leju 1">
            <a:extLst>
              <a:ext uri="{FF2B5EF4-FFF2-40B4-BE49-F238E27FC236}">
                <a16:creationId xmlns:a16="http://schemas.microsoft.com/office/drawing/2014/main" id="{8D1A06CF-C563-49E3-8152-97B08B9096E0}"/>
              </a:ext>
            </a:extLst>
          </p:cNvPr>
          <p:cNvSpPr/>
          <p:nvPr/>
        </p:nvSpPr>
        <p:spPr>
          <a:xfrm rot="10800000">
            <a:off x="5827922" y="2389517"/>
            <a:ext cx="509611" cy="707366"/>
          </a:xfrm>
          <a:prstGeom prst="downArrow">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lv-LV"/>
          </a:p>
        </p:txBody>
      </p:sp>
      <p:sp>
        <p:nvSpPr>
          <p:cNvPr id="11" name="TextBox 1">
            <a:extLst>
              <a:ext uri="{FF2B5EF4-FFF2-40B4-BE49-F238E27FC236}">
                <a16:creationId xmlns:a16="http://schemas.microsoft.com/office/drawing/2014/main" id="{1EDACBD2-F76D-44E8-B557-8B881C4B7A18}"/>
              </a:ext>
            </a:extLst>
          </p:cNvPr>
          <p:cNvSpPr txBox="1"/>
          <p:nvPr/>
        </p:nvSpPr>
        <p:spPr>
          <a:xfrm>
            <a:off x="5686145" y="3081246"/>
            <a:ext cx="845388" cy="349287"/>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lv-LV" sz="900" b="1" dirty="0">
                <a:solidFill>
                  <a:schemeClr val="accent1">
                    <a:lumMod val="75000"/>
                  </a:schemeClr>
                </a:solidFill>
                <a:latin typeface="Arial" panose="020B0604020202020204" pitchFamily="34" charset="0"/>
                <a:cs typeface="Arial" panose="020B0604020202020204" pitchFamily="34" charset="0"/>
              </a:rPr>
              <a:t>Pieaugums</a:t>
            </a:r>
            <a:br>
              <a:rPr lang="lv-LV" sz="900" b="1" dirty="0">
                <a:solidFill>
                  <a:schemeClr val="accent1">
                    <a:lumMod val="75000"/>
                  </a:schemeClr>
                </a:solidFill>
                <a:latin typeface="Arial" panose="020B0604020202020204" pitchFamily="34" charset="0"/>
                <a:cs typeface="Arial" panose="020B0604020202020204" pitchFamily="34" charset="0"/>
              </a:rPr>
            </a:br>
            <a:r>
              <a:rPr lang="lv-LV" sz="900" b="1" dirty="0">
                <a:solidFill>
                  <a:schemeClr val="accent1">
                    <a:lumMod val="75000"/>
                  </a:schemeClr>
                </a:solidFill>
                <a:latin typeface="Arial" panose="020B0604020202020204" pitchFamily="34" charset="0"/>
                <a:cs typeface="Arial" panose="020B0604020202020204" pitchFamily="34" charset="0"/>
              </a:rPr>
              <a:t>par</a:t>
            </a:r>
            <a:br>
              <a:rPr lang="lv-LV" sz="900" b="1" dirty="0">
                <a:solidFill>
                  <a:schemeClr val="accent1">
                    <a:lumMod val="75000"/>
                  </a:schemeClr>
                </a:solidFill>
                <a:latin typeface="Arial" panose="020B0604020202020204" pitchFamily="34" charset="0"/>
                <a:cs typeface="Arial" panose="020B0604020202020204" pitchFamily="34" charset="0"/>
              </a:rPr>
            </a:br>
            <a:r>
              <a:rPr lang="lv-LV" sz="1600" b="1" dirty="0">
                <a:solidFill>
                  <a:schemeClr val="accent1">
                    <a:lumMod val="75000"/>
                  </a:schemeClr>
                </a:solidFill>
                <a:latin typeface="Arial" panose="020B0604020202020204" pitchFamily="34" charset="0"/>
                <a:cs typeface="Arial" panose="020B0604020202020204" pitchFamily="34" charset="0"/>
              </a:rPr>
              <a:t>27%</a:t>
            </a:r>
            <a:endParaRPr lang="lv-LV" sz="900" b="1" dirty="0">
              <a:solidFill>
                <a:schemeClr val="accent1">
                  <a:lumMod val="75000"/>
                </a:schemeClr>
              </a:solidFill>
              <a:latin typeface="Arial" panose="020B0604020202020204" pitchFamily="34" charset="0"/>
              <a:cs typeface="Arial" panose="020B0604020202020204" pitchFamily="34" charset="0"/>
            </a:endParaRPr>
          </a:p>
        </p:txBody>
      </p:sp>
      <p:sp>
        <p:nvSpPr>
          <p:cNvPr id="14" name="TextBox 13">
            <a:extLst>
              <a:ext uri="{FF2B5EF4-FFF2-40B4-BE49-F238E27FC236}">
                <a16:creationId xmlns:a16="http://schemas.microsoft.com/office/drawing/2014/main" id="{461437A4-E9D2-419B-9D38-5DADDE02903D}"/>
              </a:ext>
            </a:extLst>
          </p:cNvPr>
          <p:cNvSpPr txBox="1"/>
          <p:nvPr/>
        </p:nvSpPr>
        <p:spPr>
          <a:xfrm>
            <a:off x="1107356" y="2158025"/>
            <a:ext cx="1426523" cy="707886"/>
          </a:xfrm>
          <a:prstGeom prst="rect">
            <a:avLst/>
          </a:prstGeom>
          <a:noFill/>
          <a:ln>
            <a:solidFill>
              <a:schemeClr val="accent3">
                <a:lumMod val="75000"/>
              </a:schemeClr>
            </a:solidFill>
          </a:ln>
        </p:spPr>
        <p:txBody>
          <a:bodyPr wrap="square" rtlCol="0">
            <a:spAutoFit/>
          </a:bodyPr>
          <a:lstStyle/>
          <a:p>
            <a:r>
              <a:rPr lang="lv-LV" sz="1000" b="1" dirty="0">
                <a:latin typeface="Arial" panose="020B0604020202020204" pitchFamily="34" charset="0"/>
                <a:cs typeface="Arial" panose="020B0604020202020204" pitchFamily="34" charset="0"/>
              </a:rPr>
              <a:t>Mediāna: </a:t>
            </a:r>
          </a:p>
          <a:p>
            <a:r>
              <a:rPr lang="lv-LV" sz="1000" b="1" dirty="0">
                <a:latin typeface="Arial" panose="020B0604020202020204" pitchFamily="34" charset="0"/>
                <a:cs typeface="Arial" panose="020B0604020202020204" pitchFamily="34" charset="0"/>
              </a:rPr>
              <a:t>2020.: Eur 600 000</a:t>
            </a:r>
          </a:p>
          <a:p>
            <a:r>
              <a:rPr lang="lv-LV" sz="1000" b="1" dirty="0">
                <a:latin typeface="Arial" panose="020B0604020202020204" pitchFamily="34" charset="0"/>
                <a:cs typeface="Arial" panose="020B0604020202020204" pitchFamily="34" charset="0"/>
              </a:rPr>
              <a:t>2021.: Eur 700 000</a:t>
            </a:r>
          </a:p>
          <a:p>
            <a:r>
              <a:rPr lang="lv-LV" sz="1000" b="1" dirty="0">
                <a:latin typeface="Arial" panose="020B0604020202020204" pitchFamily="34" charset="0"/>
                <a:cs typeface="Arial" panose="020B0604020202020204" pitchFamily="34" charset="0"/>
              </a:rPr>
              <a:t>2022.: Eur 953 500</a:t>
            </a:r>
          </a:p>
        </p:txBody>
      </p:sp>
    </p:spTree>
    <p:extLst>
      <p:ext uri="{BB962C8B-B14F-4D97-AF65-F5344CB8AC3E}">
        <p14:creationId xmlns:p14="http://schemas.microsoft.com/office/powerpoint/2010/main" val="929629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a:extLst>
              <a:ext uri="{FF2B5EF4-FFF2-40B4-BE49-F238E27FC236}">
                <a16:creationId xmlns:a16="http://schemas.microsoft.com/office/drawing/2014/main" id="{328D972C-FD3A-484F-8C3E-062622F2040A}"/>
              </a:ext>
            </a:extLst>
          </p:cNvPr>
          <p:cNvSpPr>
            <a:spLocks noChangeArrowheads="1"/>
          </p:cNvSpPr>
          <p:nvPr/>
        </p:nvSpPr>
        <p:spPr bwMode="auto">
          <a:xfrm>
            <a:off x="0" y="0"/>
            <a:ext cx="9144000" cy="476250"/>
          </a:xfrm>
          <a:prstGeom prst="rect">
            <a:avLst/>
          </a:prstGeom>
          <a:solidFill>
            <a:srgbClr val="92D050"/>
          </a:solidFill>
          <a:ln>
            <a:noFill/>
          </a:ln>
          <a:effec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lv-LV" altLang="en-US" sz="2400" b="1" dirty="0">
                <a:latin typeface="Arial Narrow" panose="020B0606020202030204" pitchFamily="34" charset="0"/>
              </a:rPr>
              <a:t> </a:t>
            </a:r>
            <a:r>
              <a:rPr lang="lv-LV" altLang="en-US" sz="2100" b="1" dirty="0">
                <a:solidFill>
                  <a:schemeClr val="bg1"/>
                </a:solidFill>
                <a:cs typeface="Arial" panose="020B0604020202020204" pitchFamily="34" charset="0"/>
              </a:rPr>
              <a:t>2. Ieguldījumi jaunu produktu un pakalpojumu attīstībā </a:t>
            </a:r>
            <a:endParaRPr lang="en-US" altLang="en-US" sz="2100" b="1" dirty="0">
              <a:solidFill>
                <a:schemeClr val="bg1"/>
              </a:solidFill>
              <a:cs typeface="Arial" panose="020B0604020202020204" pitchFamily="34" charset="0"/>
            </a:endParaRPr>
          </a:p>
        </p:txBody>
      </p:sp>
      <p:sp>
        <p:nvSpPr>
          <p:cNvPr id="5" name="Rectangle 2">
            <a:extLst>
              <a:ext uri="{FF2B5EF4-FFF2-40B4-BE49-F238E27FC236}">
                <a16:creationId xmlns:a16="http://schemas.microsoft.com/office/drawing/2014/main" id="{128372E8-17EB-40BF-9338-DFB5D8C0100A}"/>
              </a:ext>
            </a:extLst>
          </p:cNvPr>
          <p:cNvSpPr txBox="1">
            <a:spLocks noChangeArrowheads="1"/>
          </p:cNvSpPr>
          <p:nvPr/>
        </p:nvSpPr>
        <p:spPr>
          <a:xfrm>
            <a:off x="209544" y="514443"/>
            <a:ext cx="8799986" cy="354237"/>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lv-LV" altLang="en-US" sz="2000" b="1" dirty="0">
                <a:latin typeface="Arial" panose="020B0604020202020204" pitchFamily="34" charset="0"/>
                <a:cs typeface="Arial" panose="020B0604020202020204" pitchFamily="34" charset="0"/>
              </a:rPr>
              <a:t>Uzņēmumu eksporta apjoms</a:t>
            </a:r>
            <a:endParaRPr lang="en-US" altLang="en-US" sz="2000" b="1" dirty="0">
              <a:latin typeface="Arial" panose="020B0604020202020204" pitchFamily="34" charset="0"/>
              <a:cs typeface="Arial" panose="020B0604020202020204" pitchFamily="34" charset="0"/>
            </a:endParaRPr>
          </a:p>
        </p:txBody>
      </p:sp>
      <p:graphicFrame>
        <p:nvGraphicFramePr>
          <p:cNvPr id="4" name="Chart 3">
            <a:extLst>
              <a:ext uri="{FF2B5EF4-FFF2-40B4-BE49-F238E27FC236}">
                <a16:creationId xmlns:a16="http://schemas.microsoft.com/office/drawing/2014/main" id="{B2904275-9C45-4567-86C3-729AAC1753EB}"/>
              </a:ext>
            </a:extLst>
          </p:cNvPr>
          <p:cNvGraphicFramePr>
            <a:graphicFrameLocks/>
          </p:cNvGraphicFramePr>
          <p:nvPr>
            <p:extLst>
              <p:ext uri="{D42A27DB-BD31-4B8C-83A1-F6EECF244321}">
                <p14:modId xmlns:p14="http://schemas.microsoft.com/office/powerpoint/2010/main" val="473295346"/>
              </p:ext>
            </p:extLst>
          </p:nvPr>
        </p:nvGraphicFramePr>
        <p:xfrm>
          <a:off x="301965" y="1216325"/>
          <a:ext cx="8402046" cy="5004081"/>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 Box 5">
            <a:extLst>
              <a:ext uri="{FF2B5EF4-FFF2-40B4-BE49-F238E27FC236}">
                <a16:creationId xmlns:a16="http://schemas.microsoft.com/office/drawing/2014/main" id="{F9F138BE-7DC2-4D7E-BB4B-09A9C8BD02F0}"/>
              </a:ext>
            </a:extLst>
          </p:cNvPr>
          <p:cNvSpPr txBox="1">
            <a:spLocks noChangeArrowheads="1"/>
          </p:cNvSpPr>
          <p:nvPr/>
        </p:nvSpPr>
        <p:spPr bwMode="auto">
          <a:xfrm>
            <a:off x="224281" y="794583"/>
            <a:ext cx="7259795"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sz="1600" b="1" dirty="0">
                <a:solidFill>
                  <a:srgbClr val="C00000"/>
                </a:solidFill>
                <a:latin typeface="Arial"/>
                <a:cs typeface="Arial"/>
              </a:rPr>
              <a:t>Vidējā vērtība*</a:t>
            </a:r>
            <a:endParaRPr lang="lv-LV" altLang="en-US" sz="1600" b="1" dirty="0">
              <a:solidFill>
                <a:srgbClr val="C00000"/>
              </a:solidFill>
              <a:cs typeface="Arial" panose="020B0604020202020204" pitchFamily="34" charset="0"/>
            </a:endParaRPr>
          </a:p>
        </p:txBody>
      </p:sp>
      <p:sp>
        <p:nvSpPr>
          <p:cNvPr id="2" name="TextBox 1">
            <a:extLst>
              <a:ext uri="{FF2B5EF4-FFF2-40B4-BE49-F238E27FC236}">
                <a16:creationId xmlns:a16="http://schemas.microsoft.com/office/drawing/2014/main" id="{476A29B9-B97A-4D56-AE3C-ECD7D0448C47}"/>
              </a:ext>
            </a:extLst>
          </p:cNvPr>
          <p:cNvSpPr txBox="1"/>
          <p:nvPr/>
        </p:nvSpPr>
        <p:spPr>
          <a:xfrm>
            <a:off x="284671" y="6150635"/>
            <a:ext cx="7435971" cy="369332"/>
          </a:xfrm>
          <a:prstGeom prst="rect">
            <a:avLst/>
          </a:prstGeom>
          <a:noFill/>
        </p:spPr>
        <p:txBody>
          <a:bodyPr wrap="square" rtlCol="0">
            <a:spAutoFit/>
          </a:bodyPr>
          <a:lstStyle/>
          <a:p>
            <a:r>
              <a:rPr lang="lv-LV" sz="900" dirty="0">
                <a:latin typeface="Arial" panose="020B0604020202020204" pitchFamily="34" charset="0"/>
                <a:cs typeface="Arial" panose="020B0604020202020204" pitchFamily="34" charset="0"/>
              </a:rPr>
              <a:t>*Vidējā aritmētiskā vērtība no respondentu sniegtajām atbildēm, aprēķinot vidējo vērtību un mediānu netiek ņemtas vērā atbildes "grūti pateikt/ nav atbildes", taču tiek ņemtas vērā atbildes "0". 2020. gadā norādītas 47 "0", 2021. gadā – 21 un 2022. gadā – 1.</a:t>
            </a:r>
            <a:endParaRPr lang="en-US" sz="900" dirty="0">
              <a:latin typeface="Arial" panose="020B0604020202020204" pitchFamily="34" charset="0"/>
              <a:cs typeface="Arial" panose="020B0604020202020204" pitchFamily="34" charset="0"/>
            </a:endParaRPr>
          </a:p>
        </p:txBody>
      </p:sp>
      <p:sp>
        <p:nvSpPr>
          <p:cNvPr id="8" name="Bultiņa: uz leju 1">
            <a:extLst>
              <a:ext uri="{FF2B5EF4-FFF2-40B4-BE49-F238E27FC236}">
                <a16:creationId xmlns:a16="http://schemas.microsoft.com/office/drawing/2014/main" id="{E5DDB69E-40DD-490C-AAB1-DA2B374E9BD6}"/>
              </a:ext>
            </a:extLst>
          </p:cNvPr>
          <p:cNvSpPr/>
          <p:nvPr/>
        </p:nvSpPr>
        <p:spPr>
          <a:xfrm rot="10800000">
            <a:off x="3295093" y="3114135"/>
            <a:ext cx="457395" cy="552091"/>
          </a:xfrm>
          <a:prstGeom prst="downArrow">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lv-LV"/>
          </a:p>
        </p:txBody>
      </p:sp>
      <p:sp>
        <p:nvSpPr>
          <p:cNvPr id="9" name="TextBox 1">
            <a:extLst>
              <a:ext uri="{FF2B5EF4-FFF2-40B4-BE49-F238E27FC236}">
                <a16:creationId xmlns:a16="http://schemas.microsoft.com/office/drawing/2014/main" id="{CCB4DEB1-29FC-4C1C-AD35-7849DEB913EF}"/>
              </a:ext>
            </a:extLst>
          </p:cNvPr>
          <p:cNvSpPr txBox="1"/>
          <p:nvPr/>
        </p:nvSpPr>
        <p:spPr>
          <a:xfrm>
            <a:off x="3101096" y="3666227"/>
            <a:ext cx="845388" cy="333649"/>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lv-LV" sz="900" b="1" dirty="0">
                <a:solidFill>
                  <a:schemeClr val="accent1">
                    <a:lumMod val="75000"/>
                  </a:schemeClr>
                </a:solidFill>
                <a:latin typeface="Arial" panose="020B0604020202020204" pitchFamily="34" charset="0"/>
                <a:cs typeface="Arial" panose="020B0604020202020204" pitchFamily="34" charset="0"/>
              </a:rPr>
              <a:t>Pieaugums</a:t>
            </a:r>
            <a:br>
              <a:rPr lang="lv-LV" sz="900" b="1" dirty="0">
                <a:solidFill>
                  <a:schemeClr val="accent1">
                    <a:lumMod val="75000"/>
                  </a:schemeClr>
                </a:solidFill>
                <a:latin typeface="Arial" panose="020B0604020202020204" pitchFamily="34" charset="0"/>
                <a:cs typeface="Arial" panose="020B0604020202020204" pitchFamily="34" charset="0"/>
              </a:rPr>
            </a:br>
            <a:r>
              <a:rPr lang="lv-LV" sz="900" b="1" dirty="0">
                <a:solidFill>
                  <a:schemeClr val="accent1">
                    <a:lumMod val="75000"/>
                  </a:schemeClr>
                </a:solidFill>
                <a:latin typeface="Arial" panose="020B0604020202020204" pitchFamily="34" charset="0"/>
                <a:cs typeface="Arial" panose="020B0604020202020204" pitchFamily="34" charset="0"/>
              </a:rPr>
              <a:t>par</a:t>
            </a:r>
            <a:br>
              <a:rPr lang="lv-LV" sz="900" b="1" dirty="0">
                <a:solidFill>
                  <a:schemeClr val="accent1">
                    <a:lumMod val="75000"/>
                  </a:schemeClr>
                </a:solidFill>
                <a:latin typeface="Arial" panose="020B0604020202020204" pitchFamily="34" charset="0"/>
                <a:cs typeface="Arial" panose="020B0604020202020204" pitchFamily="34" charset="0"/>
              </a:rPr>
            </a:br>
            <a:r>
              <a:rPr lang="lv-LV" sz="1600" b="1" dirty="0">
                <a:solidFill>
                  <a:schemeClr val="accent1">
                    <a:lumMod val="75000"/>
                  </a:schemeClr>
                </a:solidFill>
                <a:latin typeface="Arial" panose="020B0604020202020204" pitchFamily="34" charset="0"/>
                <a:cs typeface="Arial" panose="020B0604020202020204" pitchFamily="34" charset="0"/>
              </a:rPr>
              <a:t>27%</a:t>
            </a:r>
            <a:endParaRPr lang="lv-LV" sz="900" b="1" dirty="0">
              <a:solidFill>
                <a:schemeClr val="accent1">
                  <a:lumMod val="75000"/>
                </a:schemeClr>
              </a:solidFill>
              <a:latin typeface="Arial" panose="020B0604020202020204" pitchFamily="34" charset="0"/>
              <a:cs typeface="Arial" panose="020B0604020202020204" pitchFamily="34" charset="0"/>
            </a:endParaRPr>
          </a:p>
        </p:txBody>
      </p:sp>
      <p:sp>
        <p:nvSpPr>
          <p:cNvPr id="10" name="Bultiņa: uz leju 1">
            <a:extLst>
              <a:ext uri="{FF2B5EF4-FFF2-40B4-BE49-F238E27FC236}">
                <a16:creationId xmlns:a16="http://schemas.microsoft.com/office/drawing/2014/main" id="{8D1A06CF-C563-49E3-8152-97B08B9096E0}"/>
              </a:ext>
            </a:extLst>
          </p:cNvPr>
          <p:cNvSpPr/>
          <p:nvPr/>
        </p:nvSpPr>
        <p:spPr>
          <a:xfrm rot="10800000">
            <a:off x="5880140" y="2656937"/>
            <a:ext cx="457395" cy="465824"/>
          </a:xfrm>
          <a:prstGeom prst="downArrow">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lv-LV"/>
          </a:p>
        </p:txBody>
      </p:sp>
      <p:sp>
        <p:nvSpPr>
          <p:cNvPr id="11" name="TextBox 1">
            <a:extLst>
              <a:ext uri="{FF2B5EF4-FFF2-40B4-BE49-F238E27FC236}">
                <a16:creationId xmlns:a16="http://schemas.microsoft.com/office/drawing/2014/main" id="{1EDACBD2-F76D-44E8-B557-8B881C4B7A18}"/>
              </a:ext>
            </a:extLst>
          </p:cNvPr>
          <p:cNvSpPr txBox="1"/>
          <p:nvPr/>
        </p:nvSpPr>
        <p:spPr>
          <a:xfrm>
            <a:off x="5686145" y="3107124"/>
            <a:ext cx="845388" cy="349287"/>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lv-LV" sz="900" b="1" dirty="0">
                <a:solidFill>
                  <a:schemeClr val="accent1">
                    <a:lumMod val="75000"/>
                  </a:schemeClr>
                </a:solidFill>
                <a:latin typeface="Arial" panose="020B0604020202020204" pitchFamily="34" charset="0"/>
                <a:cs typeface="Arial" panose="020B0604020202020204" pitchFamily="34" charset="0"/>
              </a:rPr>
              <a:t>Pieaugums</a:t>
            </a:r>
            <a:br>
              <a:rPr lang="lv-LV" sz="900" b="1" dirty="0">
                <a:solidFill>
                  <a:schemeClr val="accent1">
                    <a:lumMod val="75000"/>
                  </a:schemeClr>
                </a:solidFill>
                <a:latin typeface="Arial" panose="020B0604020202020204" pitchFamily="34" charset="0"/>
                <a:cs typeface="Arial" panose="020B0604020202020204" pitchFamily="34" charset="0"/>
              </a:rPr>
            </a:br>
            <a:r>
              <a:rPr lang="lv-LV" sz="900" b="1" dirty="0">
                <a:solidFill>
                  <a:schemeClr val="accent1">
                    <a:lumMod val="75000"/>
                  </a:schemeClr>
                </a:solidFill>
                <a:latin typeface="Arial" panose="020B0604020202020204" pitchFamily="34" charset="0"/>
                <a:cs typeface="Arial" panose="020B0604020202020204" pitchFamily="34" charset="0"/>
              </a:rPr>
              <a:t>par</a:t>
            </a:r>
            <a:br>
              <a:rPr lang="lv-LV" sz="900" b="1" dirty="0">
                <a:solidFill>
                  <a:schemeClr val="accent1">
                    <a:lumMod val="75000"/>
                  </a:schemeClr>
                </a:solidFill>
                <a:latin typeface="Arial" panose="020B0604020202020204" pitchFamily="34" charset="0"/>
                <a:cs typeface="Arial" panose="020B0604020202020204" pitchFamily="34" charset="0"/>
              </a:rPr>
            </a:br>
            <a:r>
              <a:rPr lang="lv-LV" sz="1600" b="1" dirty="0">
                <a:solidFill>
                  <a:schemeClr val="accent1">
                    <a:lumMod val="75000"/>
                  </a:schemeClr>
                </a:solidFill>
                <a:latin typeface="Arial" panose="020B0604020202020204" pitchFamily="34" charset="0"/>
                <a:cs typeface="Arial" panose="020B0604020202020204" pitchFamily="34" charset="0"/>
              </a:rPr>
              <a:t>19%</a:t>
            </a:r>
            <a:endParaRPr lang="lv-LV" sz="900" b="1" dirty="0">
              <a:solidFill>
                <a:schemeClr val="accent1">
                  <a:lumMod val="75000"/>
                </a:schemeClr>
              </a:solidFill>
              <a:latin typeface="Arial" panose="020B0604020202020204" pitchFamily="34" charset="0"/>
              <a:cs typeface="Arial" panose="020B0604020202020204" pitchFamily="34" charset="0"/>
            </a:endParaRPr>
          </a:p>
        </p:txBody>
      </p:sp>
      <p:sp>
        <p:nvSpPr>
          <p:cNvPr id="14" name="TextBox 13">
            <a:extLst>
              <a:ext uri="{FF2B5EF4-FFF2-40B4-BE49-F238E27FC236}">
                <a16:creationId xmlns:a16="http://schemas.microsoft.com/office/drawing/2014/main" id="{461437A4-E9D2-419B-9D38-5DADDE02903D}"/>
              </a:ext>
            </a:extLst>
          </p:cNvPr>
          <p:cNvSpPr txBox="1"/>
          <p:nvPr/>
        </p:nvSpPr>
        <p:spPr>
          <a:xfrm>
            <a:off x="1107357" y="2158025"/>
            <a:ext cx="1299414" cy="707886"/>
          </a:xfrm>
          <a:prstGeom prst="rect">
            <a:avLst/>
          </a:prstGeom>
          <a:noFill/>
          <a:ln>
            <a:solidFill>
              <a:schemeClr val="accent3">
                <a:lumMod val="75000"/>
              </a:schemeClr>
            </a:solidFill>
          </a:ln>
        </p:spPr>
        <p:txBody>
          <a:bodyPr wrap="square" rtlCol="0">
            <a:spAutoFit/>
          </a:bodyPr>
          <a:lstStyle/>
          <a:p>
            <a:r>
              <a:rPr lang="lv-LV" sz="1000" b="1" dirty="0">
                <a:latin typeface="Arial" panose="020B0604020202020204" pitchFamily="34" charset="0"/>
                <a:cs typeface="Arial" panose="020B0604020202020204" pitchFamily="34" charset="0"/>
              </a:rPr>
              <a:t>Mediāna: </a:t>
            </a:r>
          </a:p>
          <a:p>
            <a:r>
              <a:rPr lang="lv-LV" sz="1000" b="1" dirty="0">
                <a:latin typeface="Arial" panose="020B0604020202020204" pitchFamily="34" charset="0"/>
                <a:cs typeface="Arial" panose="020B0604020202020204" pitchFamily="34" charset="0"/>
              </a:rPr>
              <a:t>2020.: Eur 181 557</a:t>
            </a:r>
          </a:p>
          <a:p>
            <a:r>
              <a:rPr lang="lv-LV" sz="1000" b="1" dirty="0">
                <a:latin typeface="Arial" panose="020B0604020202020204" pitchFamily="34" charset="0"/>
                <a:cs typeface="Arial" panose="020B0604020202020204" pitchFamily="34" charset="0"/>
              </a:rPr>
              <a:t>2021.: Eur 250 000</a:t>
            </a:r>
          </a:p>
          <a:p>
            <a:r>
              <a:rPr lang="lv-LV" sz="1000" b="1" dirty="0">
                <a:latin typeface="Arial" panose="020B0604020202020204" pitchFamily="34" charset="0"/>
                <a:cs typeface="Arial" panose="020B0604020202020204" pitchFamily="34" charset="0"/>
              </a:rPr>
              <a:t>2022.: Eur 300 000</a:t>
            </a:r>
          </a:p>
        </p:txBody>
      </p:sp>
    </p:spTree>
    <p:extLst>
      <p:ext uri="{BB962C8B-B14F-4D97-AF65-F5344CB8AC3E}">
        <p14:creationId xmlns:p14="http://schemas.microsoft.com/office/powerpoint/2010/main" val="415985790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a:extLst>
              <a:ext uri="{FF2B5EF4-FFF2-40B4-BE49-F238E27FC236}">
                <a16:creationId xmlns:a16="http://schemas.microsoft.com/office/drawing/2014/main" id="{328D972C-FD3A-484F-8C3E-062622F2040A}"/>
              </a:ext>
            </a:extLst>
          </p:cNvPr>
          <p:cNvSpPr>
            <a:spLocks noChangeArrowheads="1"/>
          </p:cNvSpPr>
          <p:nvPr/>
        </p:nvSpPr>
        <p:spPr bwMode="auto">
          <a:xfrm>
            <a:off x="0" y="0"/>
            <a:ext cx="9144000" cy="476250"/>
          </a:xfrm>
          <a:prstGeom prst="rect">
            <a:avLst/>
          </a:prstGeom>
          <a:solidFill>
            <a:srgbClr val="92D050"/>
          </a:solidFill>
          <a:ln>
            <a:noFill/>
          </a:ln>
          <a:effec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lv-LV" altLang="en-US" sz="2400" b="1" dirty="0">
                <a:latin typeface="Arial Narrow" panose="020B0606020202030204" pitchFamily="34" charset="0"/>
              </a:rPr>
              <a:t> </a:t>
            </a:r>
            <a:r>
              <a:rPr lang="lv-LV" altLang="en-US" sz="2100" b="1" dirty="0">
                <a:solidFill>
                  <a:schemeClr val="bg1"/>
                </a:solidFill>
                <a:cs typeface="Arial" panose="020B0604020202020204" pitchFamily="34" charset="0"/>
              </a:rPr>
              <a:t>2. Ieguldījumi jaunu produktu un pakalpojumu attīstībā </a:t>
            </a:r>
            <a:endParaRPr lang="en-US" altLang="en-US" sz="2100" b="1" dirty="0">
              <a:solidFill>
                <a:schemeClr val="bg1"/>
              </a:solidFill>
              <a:cs typeface="Arial" panose="020B0604020202020204" pitchFamily="34" charset="0"/>
            </a:endParaRPr>
          </a:p>
        </p:txBody>
      </p:sp>
      <p:sp>
        <p:nvSpPr>
          <p:cNvPr id="5" name="Rectangle 2">
            <a:extLst>
              <a:ext uri="{FF2B5EF4-FFF2-40B4-BE49-F238E27FC236}">
                <a16:creationId xmlns:a16="http://schemas.microsoft.com/office/drawing/2014/main" id="{128372E8-17EB-40BF-9338-DFB5D8C0100A}"/>
              </a:ext>
            </a:extLst>
          </p:cNvPr>
          <p:cNvSpPr txBox="1">
            <a:spLocks noChangeArrowheads="1"/>
          </p:cNvSpPr>
          <p:nvPr/>
        </p:nvSpPr>
        <p:spPr>
          <a:xfrm>
            <a:off x="209544" y="514443"/>
            <a:ext cx="8799986" cy="354237"/>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lv-LV" altLang="en-US" sz="2000" b="1" dirty="0">
                <a:latin typeface="Arial" panose="020B0604020202020204" pitchFamily="34" charset="0"/>
                <a:cs typeface="Arial" panose="020B0604020202020204" pitchFamily="34" charset="0"/>
              </a:rPr>
              <a:t>Uzņēmumu eksporta apjoms</a:t>
            </a:r>
            <a:endParaRPr lang="en-US" altLang="en-US" sz="2000" b="1" dirty="0">
              <a:latin typeface="Arial" panose="020B0604020202020204" pitchFamily="34" charset="0"/>
              <a:cs typeface="Arial" panose="020B0604020202020204" pitchFamily="34" charset="0"/>
            </a:endParaRPr>
          </a:p>
        </p:txBody>
      </p:sp>
      <p:sp>
        <p:nvSpPr>
          <p:cNvPr id="6" name="Text Box 5">
            <a:extLst>
              <a:ext uri="{FF2B5EF4-FFF2-40B4-BE49-F238E27FC236}">
                <a16:creationId xmlns:a16="http://schemas.microsoft.com/office/drawing/2014/main" id="{F9F138BE-7DC2-4D7E-BB4B-09A9C8BD02F0}"/>
              </a:ext>
            </a:extLst>
          </p:cNvPr>
          <p:cNvSpPr txBox="1">
            <a:spLocks noChangeArrowheads="1"/>
          </p:cNvSpPr>
          <p:nvPr/>
        </p:nvSpPr>
        <p:spPr bwMode="auto">
          <a:xfrm>
            <a:off x="224281" y="794583"/>
            <a:ext cx="7259795"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sz="1600" b="1" dirty="0">
                <a:solidFill>
                  <a:srgbClr val="C00000"/>
                </a:solidFill>
                <a:latin typeface="Arial"/>
                <a:cs typeface="Arial"/>
              </a:rPr>
              <a:t>Vidējā vērtība*, salīdzinājums ar gada apgrozījumu</a:t>
            </a:r>
            <a:endParaRPr lang="lv-LV" altLang="en-US" sz="1600" b="1" dirty="0">
              <a:solidFill>
                <a:srgbClr val="C00000"/>
              </a:solidFill>
              <a:cs typeface="Arial" panose="020B0604020202020204" pitchFamily="34" charset="0"/>
            </a:endParaRPr>
          </a:p>
        </p:txBody>
      </p:sp>
      <p:graphicFrame>
        <p:nvGraphicFramePr>
          <p:cNvPr id="8" name="Chart 7">
            <a:extLst>
              <a:ext uri="{FF2B5EF4-FFF2-40B4-BE49-F238E27FC236}">
                <a16:creationId xmlns:a16="http://schemas.microsoft.com/office/drawing/2014/main" id="{F2D8690C-9D06-4AE4-BCCE-461302C1CC3A}"/>
              </a:ext>
            </a:extLst>
          </p:cNvPr>
          <p:cNvGraphicFramePr>
            <a:graphicFrameLocks/>
          </p:cNvGraphicFramePr>
          <p:nvPr>
            <p:extLst>
              <p:ext uri="{D42A27DB-BD31-4B8C-83A1-F6EECF244321}">
                <p14:modId xmlns:p14="http://schemas.microsoft.com/office/powerpoint/2010/main" val="1074935204"/>
              </p:ext>
            </p:extLst>
          </p:nvPr>
        </p:nvGraphicFramePr>
        <p:xfrm>
          <a:off x="319219" y="1474358"/>
          <a:ext cx="8402046" cy="484094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a:extLst>
              <a:ext uri="{FF2B5EF4-FFF2-40B4-BE49-F238E27FC236}">
                <a16:creationId xmlns:a16="http://schemas.microsoft.com/office/drawing/2014/main" id="{889989D5-17E9-418A-A4FB-F8D6C379F04D}"/>
              </a:ext>
            </a:extLst>
          </p:cNvPr>
          <p:cNvSpPr txBox="1"/>
          <p:nvPr/>
        </p:nvSpPr>
        <p:spPr>
          <a:xfrm>
            <a:off x="310550" y="6254152"/>
            <a:ext cx="7435971" cy="369332"/>
          </a:xfrm>
          <a:prstGeom prst="rect">
            <a:avLst/>
          </a:prstGeom>
          <a:noFill/>
        </p:spPr>
        <p:txBody>
          <a:bodyPr wrap="square" rtlCol="0">
            <a:spAutoFit/>
          </a:bodyPr>
          <a:lstStyle/>
          <a:p>
            <a:r>
              <a:rPr lang="lv-LV" sz="900" dirty="0">
                <a:latin typeface="Arial" panose="020B0604020202020204" pitchFamily="34" charset="0"/>
                <a:cs typeface="Arial" panose="020B0604020202020204" pitchFamily="34" charset="0"/>
              </a:rPr>
              <a:t>*Vidējā aritmētiskā vērtība no respondentu sniegtajām atbildēm, aprēķinot vidējo vērtību netiek ņemtas vērā atbildes "grūti pateikt/ nav atbildes", taču tiek ņemtas vērā atbildes "0".</a:t>
            </a:r>
            <a:endParaRPr lang="en-US" sz="900" dirty="0">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B399A6C9-6F3B-445A-AB66-9278907990BF}"/>
              </a:ext>
            </a:extLst>
          </p:cNvPr>
          <p:cNvSpPr txBox="1"/>
          <p:nvPr/>
        </p:nvSpPr>
        <p:spPr>
          <a:xfrm>
            <a:off x="1112807" y="4615131"/>
            <a:ext cx="1121434" cy="369332"/>
          </a:xfrm>
          <a:prstGeom prst="rect">
            <a:avLst/>
          </a:prstGeom>
          <a:noFill/>
        </p:spPr>
        <p:txBody>
          <a:bodyPr wrap="square" rtlCol="0">
            <a:spAutoFit/>
          </a:bodyPr>
          <a:lstStyle/>
          <a:p>
            <a:r>
              <a:rPr lang="lv-LV" sz="900" b="1" dirty="0">
                <a:latin typeface="Arial" panose="020B0604020202020204" pitchFamily="34" charset="0"/>
                <a:cs typeface="Arial" panose="020B0604020202020204" pitchFamily="34" charset="0"/>
              </a:rPr>
              <a:t>57% no gada apgrozījuma</a:t>
            </a:r>
            <a:endParaRPr lang="en-US" sz="900" b="1" dirty="0">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id="{9554B190-5F89-45D1-9212-B4C539427595}"/>
              </a:ext>
            </a:extLst>
          </p:cNvPr>
          <p:cNvSpPr txBox="1"/>
          <p:nvPr/>
        </p:nvSpPr>
        <p:spPr>
          <a:xfrm>
            <a:off x="3689230" y="4293079"/>
            <a:ext cx="1121434" cy="369332"/>
          </a:xfrm>
          <a:prstGeom prst="rect">
            <a:avLst/>
          </a:prstGeom>
          <a:noFill/>
        </p:spPr>
        <p:txBody>
          <a:bodyPr wrap="square" rtlCol="0">
            <a:spAutoFit/>
          </a:bodyPr>
          <a:lstStyle/>
          <a:p>
            <a:r>
              <a:rPr lang="lv-LV" sz="900" b="1" dirty="0">
                <a:latin typeface="Arial" panose="020B0604020202020204" pitchFamily="34" charset="0"/>
                <a:cs typeface="Arial" panose="020B0604020202020204" pitchFamily="34" charset="0"/>
              </a:rPr>
              <a:t>61% no gada apgrozījuma</a:t>
            </a:r>
            <a:endParaRPr lang="en-US" sz="900" b="1" dirty="0">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B32B8A7B-F91A-4F85-AAEE-D1F9ED154F94}"/>
              </a:ext>
            </a:extLst>
          </p:cNvPr>
          <p:cNvSpPr txBox="1"/>
          <p:nvPr/>
        </p:nvSpPr>
        <p:spPr>
          <a:xfrm>
            <a:off x="6268528" y="3991154"/>
            <a:ext cx="1121434" cy="369332"/>
          </a:xfrm>
          <a:prstGeom prst="rect">
            <a:avLst/>
          </a:prstGeom>
          <a:noFill/>
        </p:spPr>
        <p:txBody>
          <a:bodyPr wrap="square" rtlCol="0">
            <a:spAutoFit/>
          </a:bodyPr>
          <a:lstStyle/>
          <a:p>
            <a:r>
              <a:rPr lang="lv-LV" sz="900" b="1" dirty="0">
                <a:latin typeface="Arial" panose="020B0604020202020204" pitchFamily="34" charset="0"/>
                <a:cs typeface="Arial" panose="020B0604020202020204" pitchFamily="34" charset="0"/>
              </a:rPr>
              <a:t>57% no gada apgrozījuma</a:t>
            </a:r>
            <a:endParaRPr lang="en-US" sz="9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0192494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a:extLst>
              <a:ext uri="{FF2B5EF4-FFF2-40B4-BE49-F238E27FC236}">
                <a16:creationId xmlns:a16="http://schemas.microsoft.com/office/drawing/2014/main" id="{328D972C-FD3A-484F-8C3E-062622F2040A}"/>
              </a:ext>
            </a:extLst>
          </p:cNvPr>
          <p:cNvSpPr>
            <a:spLocks noChangeArrowheads="1"/>
          </p:cNvSpPr>
          <p:nvPr/>
        </p:nvSpPr>
        <p:spPr bwMode="auto">
          <a:xfrm>
            <a:off x="0" y="0"/>
            <a:ext cx="9144000" cy="476250"/>
          </a:xfrm>
          <a:prstGeom prst="rect">
            <a:avLst/>
          </a:prstGeom>
          <a:solidFill>
            <a:srgbClr val="92D050"/>
          </a:solidFill>
          <a:ln>
            <a:noFill/>
          </a:ln>
          <a:effec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lv-LV" altLang="en-US" sz="2400" b="1" dirty="0">
                <a:latin typeface="Arial Narrow" panose="020B0606020202030204" pitchFamily="34" charset="0"/>
              </a:rPr>
              <a:t> </a:t>
            </a:r>
            <a:r>
              <a:rPr lang="lv-LV" altLang="en-US" sz="2100" b="1" dirty="0">
                <a:solidFill>
                  <a:schemeClr val="bg1"/>
                </a:solidFill>
                <a:cs typeface="Arial" panose="020B0604020202020204" pitchFamily="34" charset="0"/>
              </a:rPr>
              <a:t>2. Ieguldījumi jaunu produktu un pakalpojumu attīstībā </a:t>
            </a:r>
            <a:endParaRPr lang="en-US" altLang="en-US" sz="2100" b="1" dirty="0">
              <a:solidFill>
                <a:schemeClr val="bg1"/>
              </a:solidFill>
              <a:cs typeface="Arial" panose="020B0604020202020204" pitchFamily="34" charset="0"/>
            </a:endParaRPr>
          </a:p>
        </p:txBody>
      </p:sp>
      <p:sp>
        <p:nvSpPr>
          <p:cNvPr id="5" name="Rectangle 2">
            <a:extLst>
              <a:ext uri="{FF2B5EF4-FFF2-40B4-BE49-F238E27FC236}">
                <a16:creationId xmlns:a16="http://schemas.microsoft.com/office/drawing/2014/main" id="{128372E8-17EB-40BF-9338-DFB5D8C0100A}"/>
              </a:ext>
            </a:extLst>
          </p:cNvPr>
          <p:cNvSpPr txBox="1">
            <a:spLocks noChangeArrowheads="1"/>
          </p:cNvSpPr>
          <p:nvPr/>
        </p:nvSpPr>
        <p:spPr>
          <a:xfrm>
            <a:off x="209544" y="514443"/>
            <a:ext cx="8799986" cy="64738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lv-LV" altLang="en-US" sz="2000" b="1" dirty="0">
                <a:latin typeface="Arial" panose="020B0604020202020204" pitchFamily="34" charset="0"/>
                <a:cs typeface="Arial" panose="020B0604020202020204" pitchFamily="34" charset="0"/>
              </a:rPr>
              <a:t>Ieguldījumi pētniecībā un jaunu produktu un pakalpojumu attīstībā no 2020. līdz 2022. gadam</a:t>
            </a:r>
            <a:endParaRPr lang="en-US" altLang="en-US" sz="2000" b="1" dirty="0">
              <a:latin typeface="Arial" panose="020B0604020202020204" pitchFamily="34" charset="0"/>
              <a:cs typeface="Arial" panose="020B0604020202020204" pitchFamily="34" charset="0"/>
            </a:endParaRPr>
          </a:p>
        </p:txBody>
      </p:sp>
      <p:graphicFrame>
        <p:nvGraphicFramePr>
          <p:cNvPr id="4" name="Chart 3">
            <a:extLst>
              <a:ext uri="{FF2B5EF4-FFF2-40B4-BE49-F238E27FC236}">
                <a16:creationId xmlns:a16="http://schemas.microsoft.com/office/drawing/2014/main" id="{7D218CDF-7EF6-4997-A073-8D4E948F920E}"/>
              </a:ext>
            </a:extLst>
          </p:cNvPr>
          <p:cNvGraphicFramePr>
            <a:graphicFrameLocks/>
          </p:cNvGraphicFramePr>
          <p:nvPr>
            <p:extLst>
              <p:ext uri="{D42A27DB-BD31-4B8C-83A1-F6EECF244321}">
                <p14:modId xmlns:p14="http://schemas.microsoft.com/office/powerpoint/2010/main" val="2188288243"/>
              </p:ext>
            </p:extLst>
          </p:nvPr>
        </p:nvGraphicFramePr>
        <p:xfrm>
          <a:off x="303316" y="1233634"/>
          <a:ext cx="8416597" cy="513260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39279347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7" name="Text Box 5">
            <a:extLst>
              <a:ext uri="{FF2B5EF4-FFF2-40B4-BE49-F238E27FC236}">
                <a16:creationId xmlns:a16="http://schemas.microsoft.com/office/drawing/2014/main" id="{310D56C0-7928-46A3-836F-647537DDBFC9}"/>
              </a:ext>
            </a:extLst>
          </p:cNvPr>
          <p:cNvSpPr txBox="1">
            <a:spLocks noChangeArrowheads="1"/>
          </p:cNvSpPr>
          <p:nvPr/>
        </p:nvSpPr>
        <p:spPr bwMode="auto">
          <a:xfrm>
            <a:off x="218907" y="1057035"/>
            <a:ext cx="7308304"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lv-LV" altLang="en-US" sz="1400" b="1" dirty="0">
                <a:cs typeface="Arial" panose="020B0604020202020204" pitchFamily="34" charset="0"/>
              </a:rPr>
              <a:t>Atbildes dažādās uzņēmumu grupās</a:t>
            </a:r>
          </a:p>
        </p:txBody>
      </p:sp>
      <p:sp>
        <p:nvSpPr>
          <p:cNvPr id="5" name="Rectangle 2">
            <a:extLst>
              <a:ext uri="{FF2B5EF4-FFF2-40B4-BE49-F238E27FC236}">
                <a16:creationId xmlns:a16="http://schemas.microsoft.com/office/drawing/2014/main" id="{63C367EF-FD7C-48AE-9985-B5259B8DACB6}"/>
              </a:ext>
            </a:extLst>
          </p:cNvPr>
          <p:cNvSpPr txBox="1">
            <a:spLocks noChangeArrowheads="1"/>
          </p:cNvSpPr>
          <p:nvPr/>
        </p:nvSpPr>
        <p:spPr>
          <a:xfrm>
            <a:off x="209544" y="514443"/>
            <a:ext cx="8799986" cy="354237"/>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lv-LV" altLang="en-US" sz="2000" b="1" dirty="0">
                <a:latin typeface="Arial" panose="020B0604020202020204" pitchFamily="34" charset="0"/>
                <a:cs typeface="Arial" panose="020B0604020202020204" pitchFamily="34" charset="0"/>
              </a:rPr>
              <a:t>Ieguldījumi pētniecībā un jaunu produktu un pakalpojumu attīstībā no 2020. līdz 2022. gadam</a:t>
            </a:r>
          </a:p>
        </p:txBody>
      </p:sp>
      <p:sp>
        <p:nvSpPr>
          <p:cNvPr id="6" name="Rectangle 3">
            <a:extLst>
              <a:ext uri="{FF2B5EF4-FFF2-40B4-BE49-F238E27FC236}">
                <a16:creationId xmlns:a16="http://schemas.microsoft.com/office/drawing/2014/main" id="{51D6BE24-6338-4BCC-A5B6-FFD3675CF304}"/>
              </a:ext>
            </a:extLst>
          </p:cNvPr>
          <p:cNvSpPr>
            <a:spLocks noChangeArrowheads="1"/>
          </p:cNvSpPr>
          <p:nvPr/>
        </p:nvSpPr>
        <p:spPr bwMode="auto">
          <a:xfrm>
            <a:off x="0" y="0"/>
            <a:ext cx="9144000" cy="476250"/>
          </a:xfrm>
          <a:prstGeom prst="rect">
            <a:avLst/>
          </a:prstGeom>
          <a:solidFill>
            <a:srgbClr val="92D050"/>
          </a:solidFill>
          <a:ln>
            <a:noFill/>
          </a:ln>
          <a:effec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lv-LV" altLang="en-US" sz="2400" b="1" dirty="0">
                <a:latin typeface="Arial Narrow" panose="020B0606020202030204" pitchFamily="34" charset="0"/>
              </a:rPr>
              <a:t> </a:t>
            </a:r>
            <a:r>
              <a:rPr lang="lv-LV" altLang="en-US" sz="2100" b="1" dirty="0">
                <a:solidFill>
                  <a:schemeClr val="bg1"/>
                </a:solidFill>
                <a:cs typeface="Arial" panose="020B0604020202020204" pitchFamily="34" charset="0"/>
              </a:rPr>
              <a:t>2. Ieguldījumi jaunu produktu un pakalpojumu attīstībā </a:t>
            </a:r>
            <a:endParaRPr lang="en-US" altLang="en-US" sz="2100" b="1" dirty="0">
              <a:solidFill>
                <a:schemeClr val="bg1"/>
              </a:solidFill>
              <a:cs typeface="Arial" panose="020B0604020202020204" pitchFamily="34" charset="0"/>
            </a:endParaRPr>
          </a:p>
        </p:txBody>
      </p:sp>
      <p:graphicFrame>
        <p:nvGraphicFramePr>
          <p:cNvPr id="7" name="Chart 6">
            <a:extLst>
              <a:ext uri="{FF2B5EF4-FFF2-40B4-BE49-F238E27FC236}">
                <a16:creationId xmlns:a16="http://schemas.microsoft.com/office/drawing/2014/main" id="{92B7F879-A387-415F-9DA3-AE21896646B7}"/>
              </a:ext>
            </a:extLst>
          </p:cNvPr>
          <p:cNvGraphicFramePr>
            <a:graphicFrameLocks/>
          </p:cNvGraphicFramePr>
          <p:nvPr>
            <p:extLst>
              <p:ext uri="{D42A27DB-BD31-4B8C-83A1-F6EECF244321}">
                <p14:modId xmlns:p14="http://schemas.microsoft.com/office/powerpoint/2010/main" val="1838079177"/>
              </p:ext>
            </p:extLst>
          </p:nvPr>
        </p:nvGraphicFramePr>
        <p:xfrm>
          <a:off x="305091" y="1311214"/>
          <a:ext cx="8447554" cy="539151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64619893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7" name="Text Box 5">
            <a:extLst>
              <a:ext uri="{FF2B5EF4-FFF2-40B4-BE49-F238E27FC236}">
                <a16:creationId xmlns:a16="http://schemas.microsoft.com/office/drawing/2014/main" id="{310D56C0-7928-46A3-836F-647537DDBFC9}"/>
              </a:ext>
            </a:extLst>
          </p:cNvPr>
          <p:cNvSpPr txBox="1">
            <a:spLocks noChangeArrowheads="1"/>
          </p:cNvSpPr>
          <p:nvPr/>
        </p:nvSpPr>
        <p:spPr bwMode="auto">
          <a:xfrm>
            <a:off x="218907" y="1057035"/>
            <a:ext cx="7308304"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lv-LV" altLang="en-US" sz="1400" b="1" dirty="0">
                <a:cs typeface="Arial" panose="020B0604020202020204" pitchFamily="34" charset="0"/>
              </a:rPr>
              <a:t>Atbildes atkarībā no uzņēmumam būtiskākajiem eksporta tirgiem</a:t>
            </a:r>
          </a:p>
        </p:txBody>
      </p:sp>
      <p:sp>
        <p:nvSpPr>
          <p:cNvPr id="5" name="Rectangle 2">
            <a:extLst>
              <a:ext uri="{FF2B5EF4-FFF2-40B4-BE49-F238E27FC236}">
                <a16:creationId xmlns:a16="http://schemas.microsoft.com/office/drawing/2014/main" id="{63C367EF-FD7C-48AE-9985-B5259B8DACB6}"/>
              </a:ext>
            </a:extLst>
          </p:cNvPr>
          <p:cNvSpPr txBox="1">
            <a:spLocks noChangeArrowheads="1"/>
          </p:cNvSpPr>
          <p:nvPr/>
        </p:nvSpPr>
        <p:spPr>
          <a:xfrm>
            <a:off x="209544" y="514443"/>
            <a:ext cx="8799986" cy="354237"/>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lv-LV" altLang="en-US" sz="2000" b="1" dirty="0">
                <a:latin typeface="Arial" panose="020B0604020202020204" pitchFamily="34" charset="0"/>
                <a:cs typeface="Arial" panose="020B0604020202020204" pitchFamily="34" charset="0"/>
              </a:rPr>
              <a:t>Ieguldījumi pētniecībā un jaunu produktu un pakalpojumu attīstībā no 2020. līdz 2022. gadam</a:t>
            </a:r>
          </a:p>
        </p:txBody>
      </p:sp>
      <p:sp>
        <p:nvSpPr>
          <p:cNvPr id="6" name="Rectangle 3">
            <a:extLst>
              <a:ext uri="{FF2B5EF4-FFF2-40B4-BE49-F238E27FC236}">
                <a16:creationId xmlns:a16="http://schemas.microsoft.com/office/drawing/2014/main" id="{51D6BE24-6338-4BCC-A5B6-FFD3675CF304}"/>
              </a:ext>
            </a:extLst>
          </p:cNvPr>
          <p:cNvSpPr>
            <a:spLocks noChangeArrowheads="1"/>
          </p:cNvSpPr>
          <p:nvPr/>
        </p:nvSpPr>
        <p:spPr bwMode="auto">
          <a:xfrm>
            <a:off x="0" y="0"/>
            <a:ext cx="9144000" cy="476250"/>
          </a:xfrm>
          <a:prstGeom prst="rect">
            <a:avLst/>
          </a:prstGeom>
          <a:solidFill>
            <a:srgbClr val="92D050"/>
          </a:solidFill>
          <a:ln>
            <a:noFill/>
          </a:ln>
          <a:effec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lv-LV" altLang="en-US" sz="2400" b="1" dirty="0">
                <a:latin typeface="Arial Narrow" panose="020B0606020202030204" pitchFamily="34" charset="0"/>
              </a:rPr>
              <a:t> </a:t>
            </a:r>
            <a:r>
              <a:rPr lang="lv-LV" altLang="en-US" sz="2100" b="1" dirty="0">
                <a:solidFill>
                  <a:schemeClr val="bg1"/>
                </a:solidFill>
                <a:cs typeface="Arial" panose="020B0604020202020204" pitchFamily="34" charset="0"/>
              </a:rPr>
              <a:t>2. Ieguldījumi jaunu produktu un pakalpojumu attīstībā </a:t>
            </a:r>
            <a:endParaRPr lang="en-US" altLang="en-US" sz="2100" b="1" dirty="0">
              <a:solidFill>
                <a:schemeClr val="bg1"/>
              </a:solidFill>
              <a:cs typeface="Arial" panose="020B0604020202020204" pitchFamily="34" charset="0"/>
            </a:endParaRPr>
          </a:p>
        </p:txBody>
      </p:sp>
      <p:graphicFrame>
        <p:nvGraphicFramePr>
          <p:cNvPr id="8" name="Chart 7">
            <a:extLst>
              <a:ext uri="{FF2B5EF4-FFF2-40B4-BE49-F238E27FC236}">
                <a16:creationId xmlns:a16="http://schemas.microsoft.com/office/drawing/2014/main" id="{9B54FABD-433E-451F-8878-DC20D752DDA5}"/>
              </a:ext>
            </a:extLst>
          </p:cNvPr>
          <p:cNvGraphicFramePr>
            <a:graphicFrameLocks/>
          </p:cNvGraphicFramePr>
          <p:nvPr>
            <p:extLst>
              <p:ext uri="{D42A27DB-BD31-4B8C-83A1-F6EECF244321}">
                <p14:modId xmlns:p14="http://schemas.microsoft.com/office/powerpoint/2010/main" val="1381598124"/>
              </p:ext>
            </p:extLst>
          </p:nvPr>
        </p:nvGraphicFramePr>
        <p:xfrm>
          <a:off x="310461" y="1286875"/>
          <a:ext cx="8505825" cy="541585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11524231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a:extLst>
              <a:ext uri="{FF2B5EF4-FFF2-40B4-BE49-F238E27FC236}">
                <a16:creationId xmlns:a16="http://schemas.microsoft.com/office/drawing/2014/main" id="{328D972C-FD3A-484F-8C3E-062622F2040A}"/>
              </a:ext>
            </a:extLst>
          </p:cNvPr>
          <p:cNvSpPr>
            <a:spLocks noChangeArrowheads="1"/>
          </p:cNvSpPr>
          <p:nvPr/>
        </p:nvSpPr>
        <p:spPr bwMode="auto">
          <a:xfrm>
            <a:off x="0" y="0"/>
            <a:ext cx="9144000" cy="476250"/>
          </a:xfrm>
          <a:prstGeom prst="rect">
            <a:avLst/>
          </a:prstGeom>
          <a:solidFill>
            <a:srgbClr val="92D050"/>
          </a:solidFill>
          <a:ln>
            <a:noFill/>
          </a:ln>
          <a:effec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lv-LV" altLang="en-US" sz="2400" b="1" dirty="0">
                <a:latin typeface="Arial Narrow" panose="020B0606020202030204" pitchFamily="34" charset="0"/>
              </a:rPr>
              <a:t> </a:t>
            </a:r>
            <a:r>
              <a:rPr lang="lv-LV" altLang="en-US" sz="2100" b="1" dirty="0">
                <a:solidFill>
                  <a:schemeClr val="bg1"/>
                </a:solidFill>
                <a:cs typeface="Arial" panose="020B0604020202020204" pitchFamily="34" charset="0"/>
              </a:rPr>
              <a:t>2. Ieguldījumi jaunu produktu un pakalpojumu attīstībā </a:t>
            </a:r>
            <a:endParaRPr lang="en-US" altLang="en-US" sz="2100" b="1" dirty="0">
              <a:solidFill>
                <a:schemeClr val="bg1"/>
              </a:solidFill>
              <a:cs typeface="Arial" panose="020B0604020202020204" pitchFamily="34" charset="0"/>
            </a:endParaRPr>
          </a:p>
        </p:txBody>
      </p:sp>
      <p:sp>
        <p:nvSpPr>
          <p:cNvPr id="5" name="Rectangle 2">
            <a:extLst>
              <a:ext uri="{FF2B5EF4-FFF2-40B4-BE49-F238E27FC236}">
                <a16:creationId xmlns:a16="http://schemas.microsoft.com/office/drawing/2014/main" id="{128372E8-17EB-40BF-9338-DFB5D8C0100A}"/>
              </a:ext>
            </a:extLst>
          </p:cNvPr>
          <p:cNvSpPr txBox="1">
            <a:spLocks noChangeArrowheads="1"/>
          </p:cNvSpPr>
          <p:nvPr/>
        </p:nvSpPr>
        <p:spPr>
          <a:xfrm>
            <a:off x="209544" y="514443"/>
            <a:ext cx="8799986" cy="354237"/>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lv-LV" altLang="en-US" sz="2000" b="1" dirty="0">
                <a:latin typeface="Arial" panose="020B0604020202020204" pitchFamily="34" charset="0"/>
                <a:cs typeface="Arial" panose="020B0604020202020204" pitchFamily="34" charset="0"/>
              </a:rPr>
              <a:t>Ieguldījumu jaunu produktu un pakalpojumu attīstībā uzskaite</a:t>
            </a:r>
            <a:endParaRPr lang="en-US" altLang="en-US" sz="2000" b="1" dirty="0">
              <a:latin typeface="Arial" panose="020B0604020202020204" pitchFamily="34" charset="0"/>
              <a:cs typeface="Arial" panose="020B0604020202020204" pitchFamily="34" charset="0"/>
            </a:endParaRPr>
          </a:p>
        </p:txBody>
      </p:sp>
      <p:graphicFrame>
        <p:nvGraphicFramePr>
          <p:cNvPr id="4" name="Chart 3">
            <a:extLst>
              <a:ext uri="{FF2B5EF4-FFF2-40B4-BE49-F238E27FC236}">
                <a16:creationId xmlns:a16="http://schemas.microsoft.com/office/drawing/2014/main" id="{2E6B8B6F-7AF9-4ADB-8079-A7523E225E30}"/>
              </a:ext>
            </a:extLst>
          </p:cNvPr>
          <p:cNvGraphicFramePr>
            <a:graphicFrameLocks/>
          </p:cNvGraphicFramePr>
          <p:nvPr>
            <p:extLst>
              <p:ext uri="{D42A27DB-BD31-4B8C-83A1-F6EECF244321}">
                <p14:modId xmlns:p14="http://schemas.microsoft.com/office/powerpoint/2010/main" val="1302316492"/>
              </p:ext>
            </p:extLst>
          </p:nvPr>
        </p:nvGraphicFramePr>
        <p:xfrm>
          <a:off x="493772" y="1138272"/>
          <a:ext cx="8457079" cy="513260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04571766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a:extLst>
              <a:ext uri="{FF2B5EF4-FFF2-40B4-BE49-F238E27FC236}">
                <a16:creationId xmlns:a16="http://schemas.microsoft.com/office/drawing/2014/main" id="{328D972C-FD3A-484F-8C3E-062622F2040A}"/>
              </a:ext>
            </a:extLst>
          </p:cNvPr>
          <p:cNvSpPr>
            <a:spLocks noChangeArrowheads="1"/>
          </p:cNvSpPr>
          <p:nvPr/>
        </p:nvSpPr>
        <p:spPr bwMode="auto">
          <a:xfrm>
            <a:off x="0" y="0"/>
            <a:ext cx="9144000" cy="476250"/>
          </a:xfrm>
          <a:prstGeom prst="rect">
            <a:avLst/>
          </a:prstGeom>
          <a:solidFill>
            <a:srgbClr val="92D050"/>
          </a:solidFill>
          <a:ln>
            <a:noFill/>
          </a:ln>
          <a:effec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lv-LV" altLang="en-US" sz="2400" b="1" dirty="0">
                <a:latin typeface="Arial Narrow" panose="020B0606020202030204" pitchFamily="34" charset="0"/>
              </a:rPr>
              <a:t> </a:t>
            </a:r>
            <a:r>
              <a:rPr lang="lv-LV" altLang="en-US" sz="2100" b="1" dirty="0">
                <a:solidFill>
                  <a:schemeClr val="bg1"/>
                </a:solidFill>
                <a:cs typeface="Arial" panose="020B0604020202020204" pitchFamily="34" charset="0"/>
              </a:rPr>
              <a:t>2. Ieguldījumi jaunu produktu un pakalpojumu attīstībā </a:t>
            </a:r>
            <a:endParaRPr lang="en-US" altLang="en-US" sz="2100" b="1" dirty="0">
              <a:solidFill>
                <a:schemeClr val="bg1"/>
              </a:solidFill>
              <a:cs typeface="Arial" panose="020B0604020202020204" pitchFamily="34" charset="0"/>
            </a:endParaRPr>
          </a:p>
        </p:txBody>
      </p:sp>
      <p:sp>
        <p:nvSpPr>
          <p:cNvPr id="6" name="Rectangle 2">
            <a:extLst>
              <a:ext uri="{FF2B5EF4-FFF2-40B4-BE49-F238E27FC236}">
                <a16:creationId xmlns:a16="http://schemas.microsoft.com/office/drawing/2014/main" id="{3C4ACE3B-4011-4D77-863A-A1E7340F8B94}"/>
              </a:ext>
            </a:extLst>
          </p:cNvPr>
          <p:cNvSpPr txBox="1">
            <a:spLocks noChangeArrowheads="1"/>
          </p:cNvSpPr>
          <p:nvPr/>
        </p:nvSpPr>
        <p:spPr>
          <a:xfrm>
            <a:off x="209544" y="514443"/>
            <a:ext cx="8799986" cy="64738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lv-LV" altLang="en-US" sz="2000" b="1" dirty="0">
                <a:latin typeface="Arial" panose="020B0604020202020204" pitchFamily="34" charset="0"/>
                <a:cs typeface="Arial" panose="020B0604020202020204" pitchFamily="34" charset="0"/>
              </a:rPr>
              <a:t>Ieguldījumu pētniecībā un jaunu produktu un pakalpojumu attīstībā no 2020. līdz 2022. gadam apjoms</a:t>
            </a:r>
            <a:endParaRPr lang="en-US" altLang="en-US" sz="2000" b="1" dirty="0">
              <a:latin typeface="Arial" panose="020B0604020202020204" pitchFamily="34" charset="0"/>
              <a:cs typeface="Arial" panose="020B0604020202020204" pitchFamily="34" charset="0"/>
            </a:endParaRPr>
          </a:p>
        </p:txBody>
      </p:sp>
      <p:sp>
        <p:nvSpPr>
          <p:cNvPr id="8" name="Text Box 5">
            <a:extLst>
              <a:ext uri="{FF2B5EF4-FFF2-40B4-BE49-F238E27FC236}">
                <a16:creationId xmlns:a16="http://schemas.microsoft.com/office/drawing/2014/main" id="{0C4EB67B-3690-4D99-B70D-A2ADDD76EE98}"/>
              </a:ext>
            </a:extLst>
          </p:cNvPr>
          <p:cNvSpPr txBox="1">
            <a:spLocks noChangeArrowheads="1"/>
          </p:cNvSpPr>
          <p:nvPr/>
        </p:nvSpPr>
        <p:spPr bwMode="auto">
          <a:xfrm>
            <a:off x="224281" y="1096507"/>
            <a:ext cx="7259795"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sz="1600" b="1" dirty="0">
                <a:solidFill>
                  <a:srgbClr val="C00000"/>
                </a:solidFill>
                <a:latin typeface="Arial"/>
                <a:cs typeface="Arial"/>
              </a:rPr>
              <a:t>Vidējā vērtība*</a:t>
            </a:r>
            <a:endParaRPr lang="lv-LV" altLang="en-US" sz="1600" b="1" dirty="0">
              <a:solidFill>
                <a:srgbClr val="C00000"/>
              </a:solidFill>
              <a:cs typeface="Arial" panose="020B0604020202020204" pitchFamily="34" charset="0"/>
            </a:endParaRPr>
          </a:p>
        </p:txBody>
      </p:sp>
      <p:sp>
        <p:nvSpPr>
          <p:cNvPr id="10" name="TextBox 9">
            <a:extLst>
              <a:ext uri="{FF2B5EF4-FFF2-40B4-BE49-F238E27FC236}">
                <a16:creationId xmlns:a16="http://schemas.microsoft.com/office/drawing/2014/main" id="{E3FC1EA2-54E9-4E9A-BB82-782A12E47B11}"/>
              </a:ext>
            </a:extLst>
          </p:cNvPr>
          <p:cNvSpPr txBox="1"/>
          <p:nvPr/>
        </p:nvSpPr>
        <p:spPr>
          <a:xfrm>
            <a:off x="301924" y="6340417"/>
            <a:ext cx="7435971" cy="369332"/>
          </a:xfrm>
          <a:prstGeom prst="rect">
            <a:avLst/>
          </a:prstGeom>
          <a:noFill/>
        </p:spPr>
        <p:txBody>
          <a:bodyPr wrap="square" rtlCol="0">
            <a:spAutoFit/>
          </a:bodyPr>
          <a:lstStyle/>
          <a:p>
            <a:r>
              <a:rPr lang="lv-LV" sz="900" dirty="0">
                <a:latin typeface="Arial" panose="020B0604020202020204" pitchFamily="34" charset="0"/>
                <a:cs typeface="Arial" panose="020B0604020202020204" pitchFamily="34" charset="0"/>
              </a:rPr>
              <a:t>*Vidējā aritmētiskā vērtība no respondentu sniegtajām atbildēm, aprēķinot vidējo vērtību un mediānu netiek ņemtas vērā atbildes "grūti pateikt/ nav atbildes", taču tiek ņemtas vērā atbildes "0". 2020. gadā norādītas 16 "0", 2021. gadā – 8 un 2022. gadā – 7.</a:t>
            </a:r>
            <a:endParaRPr lang="en-US" sz="900" dirty="0">
              <a:latin typeface="Arial" panose="020B0604020202020204" pitchFamily="34" charset="0"/>
              <a:cs typeface="Arial" panose="020B0604020202020204" pitchFamily="34" charset="0"/>
            </a:endParaRPr>
          </a:p>
        </p:txBody>
      </p:sp>
      <p:sp>
        <p:nvSpPr>
          <p:cNvPr id="11" name="Bultiņa: uz leju 1">
            <a:extLst>
              <a:ext uri="{FF2B5EF4-FFF2-40B4-BE49-F238E27FC236}">
                <a16:creationId xmlns:a16="http://schemas.microsoft.com/office/drawing/2014/main" id="{46C8D443-A601-4656-ADF2-284C4C537B83}"/>
              </a:ext>
            </a:extLst>
          </p:cNvPr>
          <p:cNvSpPr/>
          <p:nvPr/>
        </p:nvSpPr>
        <p:spPr>
          <a:xfrm rot="10800000">
            <a:off x="3267710" y="2449901"/>
            <a:ext cx="457395" cy="211493"/>
          </a:xfrm>
          <a:prstGeom prst="downArrow">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lv-LV">
              <a:solidFill>
                <a:schemeClr val="accent1">
                  <a:lumMod val="75000"/>
                </a:schemeClr>
              </a:solidFill>
            </a:endParaRPr>
          </a:p>
        </p:txBody>
      </p:sp>
      <p:sp>
        <p:nvSpPr>
          <p:cNvPr id="12" name="TextBox 1">
            <a:extLst>
              <a:ext uri="{FF2B5EF4-FFF2-40B4-BE49-F238E27FC236}">
                <a16:creationId xmlns:a16="http://schemas.microsoft.com/office/drawing/2014/main" id="{7391CA2D-C9C6-4BAD-B7B9-C3D885B074E4}"/>
              </a:ext>
            </a:extLst>
          </p:cNvPr>
          <p:cNvSpPr txBox="1"/>
          <p:nvPr/>
        </p:nvSpPr>
        <p:spPr>
          <a:xfrm>
            <a:off x="3077801" y="2679892"/>
            <a:ext cx="845388" cy="333649"/>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lv-LV" sz="900" b="1" dirty="0">
                <a:solidFill>
                  <a:schemeClr val="accent1">
                    <a:lumMod val="75000"/>
                  </a:schemeClr>
                </a:solidFill>
                <a:latin typeface="Arial" panose="020B0604020202020204" pitchFamily="34" charset="0"/>
                <a:cs typeface="Arial" panose="020B0604020202020204" pitchFamily="34" charset="0"/>
              </a:rPr>
              <a:t>Pieaugums</a:t>
            </a:r>
            <a:br>
              <a:rPr lang="lv-LV" sz="900" b="1" dirty="0">
                <a:solidFill>
                  <a:schemeClr val="accent1">
                    <a:lumMod val="75000"/>
                  </a:schemeClr>
                </a:solidFill>
                <a:latin typeface="Arial" panose="020B0604020202020204" pitchFamily="34" charset="0"/>
                <a:cs typeface="Arial" panose="020B0604020202020204" pitchFamily="34" charset="0"/>
              </a:rPr>
            </a:br>
            <a:r>
              <a:rPr lang="lv-LV" sz="900" b="1" dirty="0">
                <a:solidFill>
                  <a:schemeClr val="accent1">
                    <a:lumMod val="75000"/>
                  </a:schemeClr>
                </a:solidFill>
                <a:latin typeface="Arial" panose="020B0604020202020204" pitchFamily="34" charset="0"/>
                <a:cs typeface="Arial" panose="020B0604020202020204" pitchFamily="34" charset="0"/>
              </a:rPr>
              <a:t>par</a:t>
            </a:r>
            <a:br>
              <a:rPr lang="lv-LV" sz="900" b="1" dirty="0">
                <a:solidFill>
                  <a:schemeClr val="accent1">
                    <a:lumMod val="75000"/>
                  </a:schemeClr>
                </a:solidFill>
                <a:latin typeface="Arial" panose="020B0604020202020204" pitchFamily="34" charset="0"/>
                <a:cs typeface="Arial" panose="020B0604020202020204" pitchFamily="34" charset="0"/>
              </a:rPr>
            </a:br>
            <a:r>
              <a:rPr lang="lv-LV" sz="1600" b="1" dirty="0">
                <a:solidFill>
                  <a:schemeClr val="accent1">
                    <a:lumMod val="75000"/>
                  </a:schemeClr>
                </a:solidFill>
                <a:latin typeface="Arial" panose="020B0604020202020204" pitchFamily="34" charset="0"/>
                <a:cs typeface="Arial" panose="020B0604020202020204" pitchFamily="34" charset="0"/>
              </a:rPr>
              <a:t>6%</a:t>
            </a:r>
            <a:endParaRPr lang="lv-LV" sz="900" b="1" dirty="0">
              <a:solidFill>
                <a:schemeClr val="accent1">
                  <a:lumMod val="75000"/>
                </a:schemeClr>
              </a:solidFill>
              <a:latin typeface="Arial" panose="020B0604020202020204" pitchFamily="34" charset="0"/>
              <a:cs typeface="Arial" panose="020B0604020202020204" pitchFamily="34" charset="0"/>
            </a:endParaRPr>
          </a:p>
        </p:txBody>
      </p:sp>
      <p:sp>
        <p:nvSpPr>
          <p:cNvPr id="13" name="Bultiņa: uz leju 1">
            <a:extLst>
              <a:ext uri="{FF2B5EF4-FFF2-40B4-BE49-F238E27FC236}">
                <a16:creationId xmlns:a16="http://schemas.microsoft.com/office/drawing/2014/main" id="{5F2267F8-C88C-412D-AF97-D660303CD84C}"/>
              </a:ext>
            </a:extLst>
          </p:cNvPr>
          <p:cNvSpPr/>
          <p:nvPr/>
        </p:nvSpPr>
        <p:spPr>
          <a:xfrm rot="10800000" flipV="1">
            <a:off x="5931095" y="2475777"/>
            <a:ext cx="530089" cy="116603"/>
          </a:xfrm>
          <a:prstGeom prst="downArrow">
            <a:avLst/>
          </a:prstGeom>
          <a:solidFill>
            <a:srgbClr val="AB373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lv-LV"/>
          </a:p>
        </p:txBody>
      </p:sp>
      <p:sp>
        <p:nvSpPr>
          <p:cNvPr id="14" name="TextBox 1">
            <a:extLst>
              <a:ext uri="{FF2B5EF4-FFF2-40B4-BE49-F238E27FC236}">
                <a16:creationId xmlns:a16="http://schemas.microsoft.com/office/drawing/2014/main" id="{AD0B6B2A-AF40-4ECF-9F86-E433E3DAEEA1}"/>
              </a:ext>
            </a:extLst>
          </p:cNvPr>
          <p:cNvSpPr txBox="1"/>
          <p:nvPr/>
        </p:nvSpPr>
        <p:spPr>
          <a:xfrm>
            <a:off x="5682445" y="2592652"/>
            <a:ext cx="1025206" cy="349287"/>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lv-LV" sz="900" b="1" dirty="0">
                <a:solidFill>
                  <a:srgbClr val="AB3737"/>
                </a:solidFill>
                <a:latin typeface="Arial" panose="020B0604020202020204" pitchFamily="34" charset="0"/>
                <a:cs typeface="Arial" panose="020B0604020202020204" pitchFamily="34" charset="0"/>
              </a:rPr>
              <a:t>Samazinājums</a:t>
            </a:r>
            <a:br>
              <a:rPr lang="lv-LV" sz="900" b="1" dirty="0">
                <a:solidFill>
                  <a:srgbClr val="AB3737"/>
                </a:solidFill>
                <a:latin typeface="Arial" panose="020B0604020202020204" pitchFamily="34" charset="0"/>
                <a:cs typeface="Arial" panose="020B0604020202020204" pitchFamily="34" charset="0"/>
              </a:rPr>
            </a:br>
            <a:r>
              <a:rPr lang="lv-LV" sz="900" b="1" dirty="0">
                <a:solidFill>
                  <a:srgbClr val="AB3737"/>
                </a:solidFill>
                <a:latin typeface="Arial" panose="020B0604020202020204" pitchFamily="34" charset="0"/>
                <a:cs typeface="Arial" panose="020B0604020202020204" pitchFamily="34" charset="0"/>
              </a:rPr>
              <a:t>par</a:t>
            </a:r>
            <a:br>
              <a:rPr lang="lv-LV" sz="900" b="1" dirty="0">
                <a:solidFill>
                  <a:srgbClr val="AB3737"/>
                </a:solidFill>
                <a:latin typeface="Arial" panose="020B0604020202020204" pitchFamily="34" charset="0"/>
                <a:cs typeface="Arial" panose="020B0604020202020204" pitchFamily="34" charset="0"/>
              </a:rPr>
            </a:br>
            <a:r>
              <a:rPr lang="lv-LV" sz="1600" b="1" dirty="0">
                <a:solidFill>
                  <a:srgbClr val="AB3737"/>
                </a:solidFill>
                <a:latin typeface="Arial" panose="020B0604020202020204" pitchFamily="34" charset="0"/>
                <a:cs typeface="Arial" panose="020B0604020202020204" pitchFamily="34" charset="0"/>
              </a:rPr>
              <a:t>0.1%</a:t>
            </a:r>
            <a:endParaRPr lang="lv-LV" sz="900" b="1" dirty="0">
              <a:solidFill>
                <a:srgbClr val="AB3737"/>
              </a:solidFill>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3FEF3FC3-7097-46F3-ADB2-F984ADD70223}"/>
              </a:ext>
            </a:extLst>
          </p:cNvPr>
          <p:cNvSpPr txBox="1"/>
          <p:nvPr/>
        </p:nvSpPr>
        <p:spPr>
          <a:xfrm>
            <a:off x="2656937" y="1657693"/>
            <a:ext cx="1302588" cy="707886"/>
          </a:xfrm>
          <a:prstGeom prst="rect">
            <a:avLst/>
          </a:prstGeom>
          <a:noFill/>
          <a:ln>
            <a:solidFill>
              <a:schemeClr val="accent3">
                <a:lumMod val="75000"/>
              </a:schemeClr>
            </a:solidFill>
          </a:ln>
        </p:spPr>
        <p:txBody>
          <a:bodyPr wrap="square" rtlCol="0">
            <a:spAutoFit/>
          </a:bodyPr>
          <a:lstStyle/>
          <a:p>
            <a:r>
              <a:rPr lang="lv-LV" sz="1000" b="1" dirty="0">
                <a:latin typeface="Arial" panose="020B0604020202020204" pitchFamily="34" charset="0"/>
                <a:cs typeface="Arial" panose="020B0604020202020204" pitchFamily="34" charset="0"/>
              </a:rPr>
              <a:t>Mediāna: </a:t>
            </a:r>
          </a:p>
          <a:p>
            <a:r>
              <a:rPr lang="lv-LV" sz="1000" b="1" dirty="0">
                <a:latin typeface="Arial" panose="020B0604020202020204" pitchFamily="34" charset="0"/>
                <a:cs typeface="Arial" panose="020B0604020202020204" pitchFamily="34" charset="0"/>
              </a:rPr>
              <a:t>2020.: Eur 25 000</a:t>
            </a:r>
          </a:p>
          <a:p>
            <a:r>
              <a:rPr lang="lv-LV" sz="1000" b="1" dirty="0">
                <a:latin typeface="Arial" panose="020B0604020202020204" pitchFamily="34" charset="0"/>
                <a:cs typeface="Arial" panose="020B0604020202020204" pitchFamily="34" charset="0"/>
              </a:rPr>
              <a:t>2021.: Eur 32 500</a:t>
            </a:r>
          </a:p>
          <a:p>
            <a:r>
              <a:rPr lang="lv-LV" sz="1000" b="1" dirty="0">
                <a:latin typeface="Arial" panose="020B0604020202020204" pitchFamily="34" charset="0"/>
                <a:cs typeface="Arial" panose="020B0604020202020204" pitchFamily="34" charset="0"/>
              </a:rPr>
              <a:t>2022.: Eur 30 000</a:t>
            </a:r>
          </a:p>
        </p:txBody>
      </p:sp>
      <p:graphicFrame>
        <p:nvGraphicFramePr>
          <p:cNvPr id="18" name="Chart 17">
            <a:extLst>
              <a:ext uri="{FF2B5EF4-FFF2-40B4-BE49-F238E27FC236}">
                <a16:creationId xmlns:a16="http://schemas.microsoft.com/office/drawing/2014/main" id="{3075ACA8-D502-4884-8F67-5A5FF8C0EE8E}"/>
              </a:ext>
            </a:extLst>
          </p:cNvPr>
          <p:cNvGraphicFramePr>
            <a:graphicFrameLocks/>
          </p:cNvGraphicFramePr>
          <p:nvPr>
            <p:extLst>
              <p:ext uri="{D42A27DB-BD31-4B8C-83A1-F6EECF244321}">
                <p14:modId xmlns:p14="http://schemas.microsoft.com/office/powerpoint/2010/main" val="2563541062"/>
              </p:ext>
            </p:extLst>
          </p:nvPr>
        </p:nvGraphicFramePr>
        <p:xfrm>
          <a:off x="319194" y="1370915"/>
          <a:ext cx="8609127" cy="504782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1161440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3">
            <a:extLst>
              <a:ext uri="{FF2B5EF4-FFF2-40B4-BE49-F238E27FC236}">
                <a16:creationId xmlns:a16="http://schemas.microsoft.com/office/drawing/2014/main" id="{646ECF4A-28F5-49E6-8617-362982F1FCF6}"/>
              </a:ext>
            </a:extLst>
          </p:cNvPr>
          <p:cNvSpPr>
            <a:spLocks noChangeArrowheads="1"/>
          </p:cNvSpPr>
          <p:nvPr/>
        </p:nvSpPr>
        <p:spPr bwMode="auto">
          <a:xfrm>
            <a:off x="0" y="0"/>
            <a:ext cx="9144000" cy="476250"/>
          </a:xfrm>
          <a:prstGeom prst="rect">
            <a:avLst/>
          </a:prstGeom>
          <a:solidFill>
            <a:srgbClr val="2A7A6D"/>
          </a:solidFill>
          <a:ln>
            <a:noFill/>
          </a:ln>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altLang="en-US" sz="2400" b="1" dirty="0">
                <a:solidFill>
                  <a:schemeClr val="bg1"/>
                </a:solidFill>
                <a:cs typeface="Arial" panose="020B0604020202020204" pitchFamily="34" charset="0"/>
              </a:rPr>
              <a:t> Aptaujāto uzņēmumu profils (1)</a:t>
            </a:r>
            <a:endParaRPr lang="en-US" altLang="en-US" sz="2400" b="1" dirty="0">
              <a:solidFill>
                <a:schemeClr val="bg1"/>
              </a:solidFill>
              <a:cs typeface="Arial" panose="020B0604020202020204" pitchFamily="34" charset="0"/>
            </a:endParaRPr>
          </a:p>
        </p:txBody>
      </p:sp>
      <p:graphicFrame>
        <p:nvGraphicFramePr>
          <p:cNvPr id="2" name="Table 1">
            <a:extLst>
              <a:ext uri="{FF2B5EF4-FFF2-40B4-BE49-F238E27FC236}">
                <a16:creationId xmlns:a16="http://schemas.microsoft.com/office/drawing/2014/main" id="{5567D3CA-8391-46CB-827D-C7338EDE2C21}"/>
              </a:ext>
            </a:extLst>
          </p:cNvPr>
          <p:cNvGraphicFramePr>
            <a:graphicFrameLocks noGrp="1"/>
          </p:cNvGraphicFramePr>
          <p:nvPr>
            <p:extLst>
              <p:ext uri="{D42A27DB-BD31-4B8C-83A1-F6EECF244321}">
                <p14:modId xmlns:p14="http://schemas.microsoft.com/office/powerpoint/2010/main" val="1344530006"/>
              </p:ext>
            </p:extLst>
          </p:nvPr>
        </p:nvGraphicFramePr>
        <p:xfrm>
          <a:off x="231161" y="669687"/>
          <a:ext cx="4047542" cy="4351339"/>
        </p:xfrm>
        <a:graphic>
          <a:graphicData uri="http://schemas.openxmlformats.org/drawingml/2006/table">
            <a:tbl>
              <a:tblPr/>
              <a:tblGrid>
                <a:gridCol w="921100">
                  <a:extLst>
                    <a:ext uri="{9D8B030D-6E8A-4147-A177-3AD203B41FA5}">
                      <a16:colId xmlns:a16="http://schemas.microsoft.com/office/drawing/2014/main" val="2846514692"/>
                    </a:ext>
                  </a:extLst>
                </a:gridCol>
                <a:gridCol w="2253135">
                  <a:extLst>
                    <a:ext uri="{9D8B030D-6E8A-4147-A177-3AD203B41FA5}">
                      <a16:colId xmlns:a16="http://schemas.microsoft.com/office/drawing/2014/main" val="1394573804"/>
                    </a:ext>
                  </a:extLst>
                </a:gridCol>
                <a:gridCol w="467176">
                  <a:extLst>
                    <a:ext uri="{9D8B030D-6E8A-4147-A177-3AD203B41FA5}">
                      <a16:colId xmlns:a16="http://schemas.microsoft.com/office/drawing/2014/main" val="3020402576"/>
                    </a:ext>
                  </a:extLst>
                </a:gridCol>
                <a:gridCol w="406131">
                  <a:extLst>
                    <a:ext uri="{9D8B030D-6E8A-4147-A177-3AD203B41FA5}">
                      <a16:colId xmlns:a16="http://schemas.microsoft.com/office/drawing/2014/main" val="3700133431"/>
                    </a:ext>
                  </a:extLst>
                </a:gridCol>
              </a:tblGrid>
              <a:tr h="174557">
                <a:tc>
                  <a:txBody>
                    <a:bodyPr/>
                    <a:lstStyle/>
                    <a:p>
                      <a:pPr algn="l" rtl="0" fontAlgn="b"/>
                      <a:r>
                        <a:rPr lang="lv-LV" sz="900" b="0" i="0" u="none" strike="noStrike">
                          <a:solidFill>
                            <a:srgbClr val="000000"/>
                          </a:solidFill>
                          <a:effectLst/>
                          <a:latin typeface="Arial" panose="020B0604020202020204" pitchFamily="34" charset="0"/>
                          <a:cs typeface="Arial" panose="020B0604020202020204" pitchFamily="34" charset="0"/>
                        </a:rPr>
                        <a:t> </a:t>
                      </a:r>
                    </a:p>
                  </a:txBody>
                  <a:tcPr marL="8208" marR="8208" marT="8208" marB="0" anchor="b">
                    <a:lnL>
                      <a:noFill/>
                    </a:lnL>
                    <a:lnR>
                      <a:noFill/>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tcPr>
                </a:tc>
                <a:tc>
                  <a:txBody>
                    <a:bodyPr/>
                    <a:lstStyle/>
                    <a:p>
                      <a:pPr algn="l" rtl="0" fontAlgn="b"/>
                      <a:r>
                        <a:rPr lang="lv-LV" sz="900" b="0" i="0" u="none" strike="noStrike">
                          <a:solidFill>
                            <a:srgbClr val="000000"/>
                          </a:solidFill>
                          <a:effectLst/>
                          <a:latin typeface="Arial" panose="020B0604020202020204" pitchFamily="34" charset="0"/>
                          <a:cs typeface="Arial" panose="020B0604020202020204" pitchFamily="34" charset="0"/>
                        </a:rPr>
                        <a:t> </a:t>
                      </a:r>
                    </a:p>
                  </a:txBody>
                  <a:tcPr marL="8208" marR="8208" marT="8208" marB="0" anchor="b">
                    <a:lnL>
                      <a:noFill/>
                    </a:lnL>
                    <a:lnR>
                      <a:noFill/>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tcPr>
                </a:tc>
                <a:tc>
                  <a:txBody>
                    <a:bodyPr/>
                    <a:lstStyle/>
                    <a:p>
                      <a:pPr algn="ctr" rtl="0" fontAlgn="b"/>
                      <a:r>
                        <a:rPr lang="lv-LV" sz="900" b="1" i="0" u="none" strike="noStrike" dirty="0">
                          <a:solidFill>
                            <a:srgbClr val="000000"/>
                          </a:solidFill>
                          <a:effectLst/>
                          <a:latin typeface="Arial" panose="020B0604020202020204" pitchFamily="34" charset="0"/>
                          <a:cs typeface="Arial" panose="020B0604020202020204" pitchFamily="34" charset="0"/>
                        </a:rPr>
                        <a:t>Kol. %</a:t>
                      </a:r>
                    </a:p>
                  </a:txBody>
                  <a:tcPr marL="8208" marR="8208" marT="8208" marB="0" anchor="b">
                    <a:lnL>
                      <a:noFill/>
                    </a:lnL>
                    <a:lnR>
                      <a:noFill/>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tcPr>
                </a:tc>
                <a:tc>
                  <a:txBody>
                    <a:bodyPr/>
                    <a:lstStyle/>
                    <a:p>
                      <a:pPr algn="ctr" rtl="0" fontAlgn="b"/>
                      <a:r>
                        <a:rPr lang="lv-LV" sz="900" b="1" i="0" u="none" strike="noStrike">
                          <a:solidFill>
                            <a:srgbClr val="000000"/>
                          </a:solidFill>
                          <a:effectLst/>
                          <a:latin typeface="Arial" panose="020B0604020202020204" pitchFamily="34" charset="0"/>
                          <a:cs typeface="Arial" panose="020B0604020202020204" pitchFamily="34" charset="0"/>
                        </a:rPr>
                        <a:t>Skaits</a:t>
                      </a:r>
                    </a:p>
                  </a:txBody>
                  <a:tcPr marL="8208" marR="8208" marT="8208" marB="0" anchor="b">
                    <a:lnL>
                      <a:noFill/>
                    </a:lnL>
                    <a:lnR>
                      <a:noFill/>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tcPr>
                </a:tc>
                <a:extLst>
                  <a:ext uri="{0D108BD9-81ED-4DB2-BD59-A6C34878D82A}">
                    <a16:rowId xmlns:a16="http://schemas.microsoft.com/office/drawing/2014/main" val="1506771071"/>
                  </a:ext>
                </a:extLst>
              </a:tr>
              <a:tr h="174557">
                <a:tc rowSpan="11">
                  <a:txBody>
                    <a:bodyPr/>
                    <a:lstStyle/>
                    <a:p>
                      <a:pPr algn="l" rtl="0" fontAlgn="t"/>
                      <a:r>
                        <a:rPr lang="lv-LV" sz="900" b="0" i="0" u="none" strike="noStrike">
                          <a:solidFill>
                            <a:srgbClr val="000000"/>
                          </a:solidFill>
                          <a:effectLst/>
                          <a:latin typeface="Arial" panose="020B0604020202020204" pitchFamily="34" charset="0"/>
                          <a:cs typeface="Arial" panose="020B0604020202020204" pitchFamily="34" charset="0"/>
                        </a:rPr>
                        <a:t>Uzņēmuma darbības joma</a:t>
                      </a:r>
                    </a:p>
                  </a:txBody>
                  <a:tcPr marL="8208" marR="8208" marT="8208" marB="0">
                    <a:lnL>
                      <a:noFill/>
                    </a:lnL>
                    <a:lnR>
                      <a:noFill/>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tcPr>
                </a:tc>
                <a:tc>
                  <a:txBody>
                    <a:bodyPr/>
                    <a:lstStyle/>
                    <a:p>
                      <a:pPr algn="l" rtl="0" fontAlgn="ctr"/>
                      <a:r>
                        <a:rPr lang="lv-LV" sz="900" b="0" i="0" u="none" strike="noStrike" dirty="0">
                          <a:solidFill>
                            <a:srgbClr val="000000"/>
                          </a:solidFill>
                          <a:effectLst/>
                          <a:latin typeface="Arial" panose="020B0604020202020204" pitchFamily="34" charset="0"/>
                          <a:cs typeface="Arial" panose="020B0604020202020204" pitchFamily="34" charset="0"/>
                        </a:rPr>
                        <a:t>Būvniecība un būvmateriālu ražošana</a:t>
                      </a:r>
                    </a:p>
                  </a:txBody>
                  <a:tcPr marL="8208" marR="8208" marT="8208" marB="0" anchor="ctr">
                    <a:lnL>
                      <a:noFill/>
                    </a:lnL>
                    <a:lnR>
                      <a:noFill/>
                    </a:lnR>
                    <a:lnT w="12700" cap="flat" cmpd="sng" algn="ctr">
                      <a:solidFill>
                        <a:srgbClr val="2A7A6D"/>
                      </a:solidFill>
                      <a:prstDash val="solid"/>
                      <a:round/>
                      <a:headEnd type="none" w="med" len="med"/>
                      <a:tailEnd type="none" w="med" len="med"/>
                    </a:lnT>
                    <a:lnB>
                      <a:noFill/>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9.3</a:t>
                      </a:r>
                    </a:p>
                  </a:txBody>
                  <a:tcPr marL="8208" marR="8208" marT="8208" marB="0" anchor="ctr">
                    <a:lnL>
                      <a:noFill/>
                    </a:lnL>
                    <a:lnR>
                      <a:noFill/>
                    </a:lnR>
                    <a:lnT w="12700" cap="flat" cmpd="sng" algn="ctr">
                      <a:solidFill>
                        <a:srgbClr val="2A7A6D"/>
                      </a:solidFill>
                      <a:prstDash val="solid"/>
                      <a:round/>
                      <a:headEnd type="none" w="med" len="med"/>
                      <a:tailEnd type="none" w="med" len="med"/>
                    </a:lnT>
                    <a:lnB>
                      <a:noFill/>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68</a:t>
                      </a:r>
                    </a:p>
                  </a:txBody>
                  <a:tcPr marL="8208" marR="8208" marT="8208" marB="0" anchor="ctr">
                    <a:lnL>
                      <a:noFill/>
                    </a:lnL>
                    <a:lnR>
                      <a:noFill/>
                    </a:lnR>
                    <a:lnT w="12700" cap="flat" cmpd="sng" algn="ctr">
                      <a:solidFill>
                        <a:srgbClr val="2A7A6D"/>
                      </a:solidFill>
                      <a:prstDash val="solid"/>
                      <a:round/>
                      <a:headEnd type="none" w="med" len="med"/>
                      <a:tailEnd type="none" w="med" len="med"/>
                    </a:lnT>
                    <a:lnB>
                      <a:noFill/>
                    </a:lnB>
                    <a:solidFill>
                      <a:srgbClr val="D7F1ED"/>
                    </a:solidFill>
                  </a:tcPr>
                </a:tc>
                <a:extLst>
                  <a:ext uri="{0D108BD9-81ED-4DB2-BD59-A6C34878D82A}">
                    <a16:rowId xmlns:a16="http://schemas.microsoft.com/office/drawing/2014/main" val="1351703452"/>
                  </a:ext>
                </a:extLst>
              </a:tr>
              <a:tr h="174557">
                <a:tc vMerge="1">
                  <a:txBody>
                    <a:bodyPr/>
                    <a:lstStyle/>
                    <a:p>
                      <a:endParaRPr lang="en-US"/>
                    </a:p>
                  </a:txBody>
                  <a:tcPr/>
                </a:tc>
                <a:tc>
                  <a:txBody>
                    <a:bodyPr/>
                    <a:lstStyle/>
                    <a:p>
                      <a:pPr algn="l" rtl="0" fontAlgn="ctr"/>
                      <a:r>
                        <a:rPr lang="lv-LV" sz="900" b="0" i="0" u="none" strike="noStrike" dirty="0">
                          <a:solidFill>
                            <a:srgbClr val="000000"/>
                          </a:solidFill>
                          <a:effectLst/>
                          <a:latin typeface="Arial" panose="020B0604020202020204" pitchFamily="34" charset="0"/>
                          <a:cs typeface="Arial" panose="020B0604020202020204" pitchFamily="34" charset="0"/>
                        </a:rPr>
                        <a:t>IKT</a:t>
                      </a:r>
                    </a:p>
                  </a:txBody>
                  <a:tcPr marL="8208" marR="8208" marT="8208" marB="0" anchor="ctr">
                    <a:lnL>
                      <a:noFill/>
                    </a:lnL>
                    <a:lnR>
                      <a:noFill/>
                    </a:lnR>
                    <a:lnT>
                      <a:noFill/>
                    </a:lnT>
                    <a:lnB>
                      <a:noFill/>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12.6</a:t>
                      </a:r>
                    </a:p>
                  </a:txBody>
                  <a:tcPr marL="8208" marR="8208" marT="8208" marB="0" anchor="ctr">
                    <a:lnL>
                      <a:noFill/>
                    </a:lnL>
                    <a:lnR>
                      <a:noFill/>
                    </a:lnR>
                    <a:lnT>
                      <a:noFill/>
                    </a:lnT>
                    <a:lnB>
                      <a:noFill/>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92</a:t>
                      </a:r>
                    </a:p>
                  </a:txBody>
                  <a:tcPr marL="8208" marR="8208" marT="8208" marB="0" anchor="ctr">
                    <a:lnL>
                      <a:noFill/>
                    </a:lnL>
                    <a:lnR>
                      <a:noFill/>
                    </a:lnR>
                    <a:lnT>
                      <a:noFill/>
                    </a:lnT>
                    <a:lnB>
                      <a:noFill/>
                    </a:lnB>
                    <a:solidFill>
                      <a:srgbClr val="D7F1ED"/>
                    </a:solidFill>
                  </a:tcPr>
                </a:tc>
                <a:extLst>
                  <a:ext uri="{0D108BD9-81ED-4DB2-BD59-A6C34878D82A}">
                    <a16:rowId xmlns:a16="http://schemas.microsoft.com/office/drawing/2014/main" val="1970309945"/>
                  </a:ext>
                </a:extLst>
              </a:tr>
              <a:tr h="174557">
                <a:tc vMerge="1">
                  <a:txBody>
                    <a:bodyPr/>
                    <a:lstStyle/>
                    <a:p>
                      <a:endParaRPr lang="en-US"/>
                    </a:p>
                  </a:txBody>
                  <a:tcPr/>
                </a:tc>
                <a:tc>
                  <a:txBody>
                    <a:bodyPr/>
                    <a:lstStyle/>
                    <a:p>
                      <a:pPr algn="l" rtl="0" fontAlgn="ctr"/>
                      <a:r>
                        <a:rPr lang="lv-LV" sz="900" b="0" i="0" u="none" strike="noStrike">
                          <a:solidFill>
                            <a:srgbClr val="000000"/>
                          </a:solidFill>
                          <a:effectLst/>
                          <a:latin typeface="Arial" panose="020B0604020202020204" pitchFamily="34" charset="0"/>
                          <a:cs typeface="Arial" panose="020B0604020202020204" pitchFamily="34" charset="0"/>
                        </a:rPr>
                        <a:t>Kokrūpniecība</a:t>
                      </a:r>
                    </a:p>
                  </a:txBody>
                  <a:tcPr marL="8208" marR="8208" marT="8208" marB="0" anchor="ctr">
                    <a:lnL>
                      <a:noFill/>
                    </a:lnL>
                    <a:lnR>
                      <a:noFill/>
                    </a:lnR>
                    <a:lnT>
                      <a:noFill/>
                    </a:lnT>
                    <a:lnB>
                      <a:noFill/>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7.4</a:t>
                      </a:r>
                    </a:p>
                  </a:txBody>
                  <a:tcPr marL="8208" marR="8208" marT="8208" marB="0" anchor="ctr">
                    <a:lnL>
                      <a:noFill/>
                    </a:lnL>
                    <a:lnR>
                      <a:noFill/>
                    </a:lnR>
                    <a:lnT>
                      <a:noFill/>
                    </a:lnT>
                    <a:lnB>
                      <a:noFill/>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54</a:t>
                      </a:r>
                    </a:p>
                  </a:txBody>
                  <a:tcPr marL="8208" marR="8208" marT="8208" marB="0" anchor="ctr">
                    <a:lnL>
                      <a:noFill/>
                    </a:lnL>
                    <a:lnR>
                      <a:noFill/>
                    </a:lnR>
                    <a:lnT>
                      <a:noFill/>
                    </a:lnT>
                    <a:lnB>
                      <a:noFill/>
                    </a:lnB>
                    <a:solidFill>
                      <a:srgbClr val="D7F1ED"/>
                    </a:solidFill>
                  </a:tcPr>
                </a:tc>
                <a:extLst>
                  <a:ext uri="{0D108BD9-81ED-4DB2-BD59-A6C34878D82A}">
                    <a16:rowId xmlns:a16="http://schemas.microsoft.com/office/drawing/2014/main" val="1892532443"/>
                  </a:ext>
                </a:extLst>
              </a:tr>
              <a:tr h="174557">
                <a:tc vMerge="1">
                  <a:txBody>
                    <a:bodyPr/>
                    <a:lstStyle/>
                    <a:p>
                      <a:endParaRPr lang="en-US"/>
                    </a:p>
                  </a:txBody>
                  <a:tcPr/>
                </a:tc>
                <a:tc>
                  <a:txBody>
                    <a:bodyPr/>
                    <a:lstStyle/>
                    <a:p>
                      <a:pPr algn="l" rtl="0" fontAlgn="ctr"/>
                      <a:r>
                        <a:rPr lang="lv-LV" sz="900" b="0" i="0" u="none" strike="noStrike">
                          <a:solidFill>
                            <a:srgbClr val="000000"/>
                          </a:solidFill>
                          <a:effectLst/>
                          <a:latin typeface="Arial" panose="020B0604020202020204" pitchFamily="34" charset="0"/>
                          <a:cs typeface="Arial" panose="020B0604020202020204" pitchFamily="34" charset="0"/>
                        </a:rPr>
                        <a:t>Pārtikas rūpniecība</a:t>
                      </a:r>
                    </a:p>
                  </a:txBody>
                  <a:tcPr marL="8208" marR="8208" marT="8208" marB="0" anchor="ctr">
                    <a:lnL>
                      <a:noFill/>
                    </a:lnL>
                    <a:lnR>
                      <a:noFill/>
                    </a:lnR>
                    <a:lnT>
                      <a:noFill/>
                    </a:lnT>
                    <a:lnB>
                      <a:noFill/>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10.7</a:t>
                      </a:r>
                    </a:p>
                  </a:txBody>
                  <a:tcPr marL="8208" marR="8208" marT="8208" marB="0" anchor="ctr">
                    <a:lnL>
                      <a:noFill/>
                    </a:lnL>
                    <a:lnR>
                      <a:noFill/>
                    </a:lnR>
                    <a:lnT>
                      <a:noFill/>
                    </a:lnT>
                    <a:lnB>
                      <a:noFill/>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78</a:t>
                      </a:r>
                    </a:p>
                  </a:txBody>
                  <a:tcPr marL="8208" marR="8208" marT="8208" marB="0" anchor="ctr">
                    <a:lnL>
                      <a:noFill/>
                    </a:lnL>
                    <a:lnR>
                      <a:noFill/>
                    </a:lnR>
                    <a:lnT>
                      <a:noFill/>
                    </a:lnT>
                    <a:lnB>
                      <a:noFill/>
                    </a:lnB>
                    <a:solidFill>
                      <a:srgbClr val="D7F1ED"/>
                    </a:solidFill>
                  </a:tcPr>
                </a:tc>
                <a:extLst>
                  <a:ext uri="{0D108BD9-81ED-4DB2-BD59-A6C34878D82A}">
                    <a16:rowId xmlns:a16="http://schemas.microsoft.com/office/drawing/2014/main" val="1785590371"/>
                  </a:ext>
                </a:extLst>
              </a:tr>
              <a:tr h="174557">
                <a:tc vMerge="1">
                  <a:txBody>
                    <a:bodyPr/>
                    <a:lstStyle/>
                    <a:p>
                      <a:endParaRPr lang="en-US"/>
                    </a:p>
                  </a:txBody>
                  <a:tcPr/>
                </a:tc>
                <a:tc>
                  <a:txBody>
                    <a:bodyPr/>
                    <a:lstStyle/>
                    <a:p>
                      <a:pPr algn="l" rtl="0" fontAlgn="ctr"/>
                      <a:r>
                        <a:rPr lang="lv-LV" sz="900" b="0" i="0" u="none" strike="noStrike">
                          <a:solidFill>
                            <a:srgbClr val="000000"/>
                          </a:solidFill>
                          <a:effectLst/>
                          <a:latin typeface="Arial" panose="020B0604020202020204" pitchFamily="34" charset="0"/>
                          <a:cs typeface="Arial" panose="020B0604020202020204" pitchFamily="34" charset="0"/>
                        </a:rPr>
                        <a:t>Mašīnbūve un metālapstrāde</a:t>
                      </a:r>
                    </a:p>
                  </a:txBody>
                  <a:tcPr marL="8208" marR="8208" marT="8208" marB="0" anchor="ctr">
                    <a:lnL>
                      <a:noFill/>
                    </a:lnL>
                    <a:lnR>
                      <a:noFill/>
                    </a:lnR>
                    <a:lnT>
                      <a:noFill/>
                    </a:lnT>
                    <a:lnB>
                      <a:noFill/>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9.1</a:t>
                      </a:r>
                    </a:p>
                  </a:txBody>
                  <a:tcPr marL="8208" marR="8208" marT="8208" marB="0" anchor="ctr">
                    <a:lnL>
                      <a:noFill/>
                    </a:lnL>
                    <a:lnR>
                      <a:noFill/>
                    </a:lnR>
                    <a:lnT>
                      <a:noFill/>
                    </a:lnT>
                    <a:lnB>
                      <a:noFill/>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66</a:t>
                      </a:r>
                    </a:p>
                  </a:txBody>
                  <a:tcPr marL="8208" marR="8208" marT="8208" marB="0" anchor="ctr">
                    <a:lnL>
                      <a:noFill/>
                    </a:lnL>
                    <a:lnR>
                      <a:noFill/>
                    </a:lnR>
                    <a:lnT>
                      <a:noFill/>
                    </a:lnT>
                    <a:lnB>
                      <a:noFill/>
                    </a:lnB>
                    <a:solidFill>
                      <a:srgbClr val="D7F1ED"/>
                    </a:solidFill>
                  </a:tcPr>
                </a:tc>
                <a:extLst>
                  <a:ext uri="{0D108BD9-81ED-4DB2-BD59-A6C34878D82A}">
                    <a16:rowId xmlns:a16="http://schemas.microsoft.com/office/drawing/2014/main" val="3816230244"/>
                  </a:ext>
                </a:extLst>
              </a:tr>
              <a:tr h="174557">
                <a:tc vMerge="1">
                  <a:txBody>
                    <a:bodyPr/>
                    <a:lstStyle/>
                    <a:p>
                      <a:endParaRPr lang="en-US"/>
                    </a:p>
                  </a:txBody>
                  <a:tcPr/>
                </a:tc>
                <a:tc>
                  <a:txBody>
                    <a:bodyPr/>
                    <a:lstStyle/>
                    <a:p>
                      <a:pPr algn="l" rtl="0" fontAlgn="ctr"/>
                      <a:r>
                        <a:rPr lang="lv-LV" sz="900" b="0" i="0" u="none" strike="noStrike" dirty="0">
                          <a:solidFill>
                            <a:srgbClr val="000000"/>
                          </a:solidFill>
                          <a:effectLst/>
                          <a:latin typeface="Arial" panose="020B0604020202020204" pitchFamily="34" charset="0"/>
                          <a:cs typeface="Arial" panose="020B0604020202020204" pitchFamily="34" charset="0"/>
                        </a:rPr>
                        <a:t>Transports un loģistika</a:t>
                      </a:r>
                    </a:p>
                  </a:txBody>
                  <a:tcPr marL="8208" marR="8208" marT="8208" marB="0" anchor="ctr">
                    <a:lnL>
                      <a:noFill/>
                    </a:lnL>
                    <a:lnR>
                      <a:noFill/>
                    </a:lnR>
                    <a:lnT>
                      <a:noFill/>
                    </a:lnT>
                    <a:lnB>
                      <a:noFill/>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3.7</a:t>
                      </a:r>
                    </a:p>
                  </a:txBody>
                  <a:tcPr marL="8208" marR="8208" marT="8208" marB="0" anchor="ctr">
                    <a:lnL>
                      <a:noFill/>
                    </a:lnL>
                    <a:lnR>
                      <a:noFill/>
                    </a:lnR>
                    <a:lnT>
                      <a:noFill/>
                    </a:lnT>
                    <a:lnB>
                      <a:noFill/>
                    </a:lnB>
                    <a:solidFill>
                      <a:srgbClr val="D7F1ED"/>
                    </a:solidFill>
                  </a:tcPr>
                </a:tc>
                <a:tc>
                  <a:txBody>
                    <a:bodyPr/>
                    <a:lstStyle/>
                    <a:p>
                      <a:pPr algn="ctr" rtl="0" fontAlgn="ctr"/>
                      <a:r>
                        <a:rPr lang="lv-LV" sz="900" b="0" i="0" u="none" strike="noStrike" dirty="0">
                          <a:solidFill>
                            <a:srgbClr val="000000"/>
                          </a:solidFill>
                          <a:effectLst/>
                          <a:latin typeface="Arial" panose="020B0604020202020204" pitchFamily="34" charset="0"/>
                          <a:cs typeface="Arial" panose="020B0604020202020204" pitchFamily="34" charset="0"/>
                        </a:rPr>
                        <a:t>27</a:t>
                      </a:r>
                    </a:p>
                  </a:txBody>
                  <a:tcPr marL="8208" marR="8208" marT="8208" marB="0" anchor="ctr">
                    <a:lnL>
                      <a:noFill/>
                    </a:lnL>
                    <a:lnR>
                      <a:noFill/>
                    </a:lnR>
                    <a:lnT>
                      <a:noFill/>
                    </a:lnT>
                    <a:lnB>
                      <a:noFill/>
                    </a:lnB>
                    <a:solidFill>
                      <a:srgbClr val="D7F1ED"/>
                    </a:solidFill>
                  </a:tcPr>
                </a:tc>
                <a:extLst>
                  <a:ext uri="{0D108BD9-81ED-4DB2-BD59-A6C34878D82A}">
                    <a16:rowId xmlns:a16="http://schemas.microsoft.com/office/drawing/2014/main" val="2378972170"/>
                  </a:ext>
                </a:extLst>
              </a:tr>
              <a:tr h="174557">
                <a:tc vMerge="1">
                  <a:txBody>
                    <a:bodyPr/>
                    <a:lstStyle/>
                    <a:p>
                      <a:endParaRPr lang="en-US"/>
                    </a:p>
                  </a:txBody>
                  <a:tcPr/>
                </a:tc>
                <a:tc>
                  <a:txBody>
                    <a:bodyPr/>
                    <a:lstStyle/>
                    <a:p>
                      <a:pPr algn="l" rtl="0" fontAlgn="ctr"/>
                      <a:r>
                        <a:rPr lang="lv-LV" sz="900" b="0" i="0" u="none" strike="noStrike">
                          <a:solidFill>
                            <a:srgbClr val="000000"/>
                          </a:solidFill>
                          <a:effectLst/>
                          <a:latin typeface="Arial" panose="020B0604020202020204" pitchFamily="34" charset="0"/>
                          <a:cs typeface="Arial" panose="020B0604020202020204" pitchFamily="34" charset="0"/>
                        </a:rPr>
                        <a:t>Apģērba un tekstila rūpniecība</a:t>
                      </a:r>
                    </a:p>
                  </a:txBody>
                  <a:tcPr marL="8208" marR="8208" marT="8208" marB="0" anchor="ctr">
                    <a:lnL>
                      <a:noFill/>
                    </a:lnL>
                    <a:lnR>
                      <a:noFill/>
                    </a:lnR>
                    <a:lnT>
                      <a:noFill/>
                    </a:lnT>
                    <a:lnB>
                      <a:noFill/>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6.4</a:t>
                      </a:r>
                    </a:p>
                  </a:txBody>
                  <a:tcPr marL="8208" marR="8208" marT="8208" marB="0" anchor="ctr">
                    <a:lnL>
                      <a:noFill/>
                    </a:lnL>
                    <a:lnR>
                      <a:noFill/>
                    </a:lnR>
                    <a:lnT>
                      <a:noFill/>
                    </a:lnT>
                    <a:lnB>
                      <a:noFill/>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47</a:t>
                      </a:r>
                    </a:p>
                  </a:txBody>
                  <a:tcPr marL="8208" marR="8208" marT="8208" marB="0" anchor="ctr">
                    <a:lnL>
                      <a:noFill/>
                    </a:lnL>
                    <a:lnR>
                      <a:noFill/>
                    </a:lnR>
                    <a:lnT>
                      <a:noFill/>
                    </a:lnT>
                    <a:lnB>
                      <a:noFill/>
                    </a:lnB>
                    <a:solidFill>
                      <a:srgbClr val="D7F1ED"/>
                    </a:solidFill>
                  </a:tcPr>
                </a:tc>
                <a:extLst>
                  <a:ext uri="{0D108BD9-81ED-4DB2-BD59-A6C34878D82A}">
                    <a16:rowId xmlns:a16="http://schemas.microsoft.com/office/drawing/2014/main" val="1720582128"/>
                  </a:ext>
                </a:extLst>
              </a:tr>
              <a:tr h="174557">
                <a:tc vMerge="1">
                  <a:txBody>
                    <a:bodyPr/>
                    <a:lstStyle/>
                    <a:p>
                      <a:endParaRPr lang="en-US"/>
                    </a:p>
                  </a:txBody>
                  <a:tcPr/>
                </a:tc>
                <a:tc>
                  <a:txBody>
                    <a:bodyPr/>
                    <a:lstStyle/>
                    <a:p>
                      <a:pPr algn="l" rtl="0" fontAlgn="ctr"/>
                      <a:r>
                        <a:rPr lang="lv-LV" sz="900" b="0" i="0" u="none" strike="noStrike">
                          <a:solidFill>
                            <a:srgbClr val="000000"/>
                          </a:solidFill>
                          <a:effectLst/>
                          <a:latin typeface="Arial" panose="020B0604020202020204" pitchFamily="34" charset="0"/>
                          <a:cs typeface="Arial" panose="020B0604020202020204" pitchFamily="34" charset="0"/>
                        </a:rPr>
                        <a:t>Elektronika un elektrotehnika</a:t>
                      </a:r>
                    </a:p>
                  </a:txBody>
                  <a:tcPr marL="8208" marR="8208" marT="8208" marB="0" anchor="ctr">
                    <a:lnL>
                      <a:noFill/>
                    </a:lnL>
                    <a:lnR>
                      <a:noFill/>
                    </a:lnR>
                    <a:lnT>
                      <a:noFill/>
                    </a:lnT>
                    <a:lnB>
                      <a:noFill/>
                    </a:lnB>
                    <a:solidFill>
                      <a:srgbClr val="D7F1ED"/>
                    </a:solidFill>
                  </a:tcPr>
                </a:tc>
                <a:tc>
                  <a:txBody>
                    <a:bodyPr/>
                    <a:lstStyle/>
                    <a:p>
                      <a:pPr algn="ctr" rtl="0" fontAlgn="ctr"/>
                      <a:r>
                        <a:rPr lang="lv-LV" sz="900" b="0" i="0" u="none" strike="noStrike" dirty="0">
                          <a:solidFill>
                            <a:srgbClr val="000000"/>
                          </a:solidFill>
                          <a:effectLst/>
                          <a:latin typeface="Arial" panose="020B0604020202020204" pitchFamily="34" charset="0"/>
                          <a:cs typeface="Arial" panose="020B0604020202020204" pitchFamily="34" charset="0"/>
                        </a:rPr>
                        <a:t>4.4</a:t>
                      </a:r>
                    </a:p>
                  </a:txBody>
                  <a:tcPr marL="8208" marR="8208" marT="8208" marB="0" anchor="ctr">
                    <a:lnL>
                      <a:noFill/>
                    </a:lnL>
                    <a:lnR>
                      <a:noFill/>
                    </a:lnR>
                    <a:lnT>
                      <a:noFill/>
                    </a:lnT>
                    <a:lnB>
                      <a:noFill/>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32</a:t>
                      </a:r>
                    </a:p>
                  </a:txBody>
                  <a:tcPr marL="8208" marR="8208" marT="8208" marB="0" anchor="ctr">
                    <a:lnL>
                      <a:noFill/>
                    </a:lnL>
                    <a:lnR>
                      <a:noFill/>
                    </a:lnR>
                    <a:lnT>
                      <a:noFill/>
                    </a:lnT>
                    <a:lnB>
                      <a:noFill/>
                    </a:lnB>
                    <a:solidFill>
                      <a:srgbClr val="D7F1ED"/>
                    </a:solidFill>
                  </a:tcPr>
                </a:tc>
                <a:extLst>
                  <a:ext uri="{0D108BD9-81ED-4DB2-BD59-A6C34878D82A}">
                    <a16:rowId xmlns:a16="http://schemas.microsoft.com/office/drawing/2014/main" val="3833237275"/>
                  </a:ext>
                </a:extLst>
              </a:tr>
              <a:tr h="174557">
                <a:tc vMerge="1">
                  <a:txBody>
                    <a:bodyPr/>
                    <a:lstStyle/>
                    <a:p>
                      <a:endParaRPr lang="en-US"/>
                    </a:p>
                  </a:txBody>
                  <a:tcPr/>
                </a:tc>
                <a:tc>
                  <a:txBody>
                    <a:bodyPr/>
                    <a:lstStyle/>
                    <a:p>
                      <a:pPr algn="l" rtl="0" fontAlgn="ctr"/>
                      <a:r>
                        <a:rPr lang="lv-LV" sz="900" b="0" i="0" u="none" strike="noStrike">
                          <a:solidFill>
                            <a:srgbClr val="000000"/>
                          </a:solidFill>
                          <a:effectLst/>
                          <a:latin typeface="Arial" panose="020B0604020202020204" pitchFamily="34" charset="0"/>
                          <a:cs typeface="Arial" panose="020B0604020202020204" pitchFamily="34" charset="0"/>
                        </a:rPr>
                        <a:t>Kultūras un radošās nozares</a:t>
                      </a:r>
                    </a:p>
                  </a:txBody>
                  <a:tcPr marL="8208" marR="8208" marT="8208" marB="0" anchor="ctr">
                    <a:lnL>
                      <a:noFill/>
                    </a:lnL>
                    <a:lnR>
                      <a:noFill/>
                    </a:lnR>
                    <a:lnT>
                      <a:noFill/>
                    </a:lnT>
                    <a:lnB>
                      <a:noFill/>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6.3</a:t>
                      </a:r>
                    </a:p>
                  </a:txBody>
                  <a:tcPr marL="8208" marR="8208" marT="8208" marB="0" anchor="ctr">
                    <a:lnL>
                      <a:noFill/>
                    </a:lnL>
                    <a:lnR>
                      <a:noFill/>
                    </a:lnR>
                    <a:lnT>
                      <a:noFill/>
                    </a:lnT>
                    <a:lnB>
                      <a:noFill/>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46</a:t>
                      </a:r>
                    </a:p>
                  </a:txBody>
                  <a:tcPr marL="8208" marR="8208" marT="8208" marB="0" anchor="ctr">
                    <a:lnL>
                      <a:noFill/>
                    </a:lnL>
                    <a:lnR>
                      <a:noFill/>
                    </a:lnR>
                    <a:lnT>
                      <a:noFill/>
                    </a:lnT>
                    <a:lnB>
                      <a:noFill/>
                    </a:lnB>
                    <a:solidFill>
                      <a:srgbClr val="D7F1ED"/>
                    </a:solidFill>
                  </a:tcPr>
                </a:tc>
                <a:extLst>
                  <a:ext uri="{0D108BD9-81ED-4DB2-BD59-A6C34878D82A}">
                    <a16:rowId xmlns:a16="http://schemas.microsoft.com/office/drawing/2014/main" val="3031291553"/>
                  </a:ext>
                </a:extLst>
              </a:tr>
              <a:tr h="174557">
                <a:tc vMerge="1">
                  <a:txBody>
                    <a:bodyPr/>
                    <a:lstStyle/>
                    <a:p>
                      <a:endParaRPr lang="en-US"/>
                    </a:p>
                  </a:txBody>
                  <a:tcPr/>
                </a:tc>
                <a:tc>
                  <a:txBody>
                    <a:bodyPr/>
                    <a:lstStyle/>
                    <a:p>
                      <a:pPr algn="l" rtl="0" fontAlgn="ctr"/>
                      <a:r>
                        <a:rPr lang="lv-LV" sz="900" b="0" i="0" u="none" strike="noStrike" dirty="0">
                          <a:solidFill>
                            <a:srgbClr val="000000"/>
                          </a:solidFill>
                          <a:effectLst/>
                          <a:latin typeface="Arial" panose="020B0604020202020204" pitchFamily="34" charset="0"/>
                          <a:cs typeface="Arial" panose="020B0604020202020204" pitchFamily="34" charset="0"/>
                        </a:rPr>
                        <a:t>Ķīmija un farmācija</a:t>
                      </a:r>
                    </a:p>
                  </a:txBody>
                  <a:tcPr marL="8208" marR="8208" marT="8208" marB="0" anchor="ctr">
                    <a:lnL>
                      <a:noFill/>
                    </a:lnL>
                    <a:lnR>
                      <a:noFill/>
                    </a:lnR>
                    <a:lnT>
                      <a:noFill/>
                    </a:lnT>
                    <a:lnB>
                      <a:noFill/>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3.8</a:t>
                      </a:r>
                    </a:p>
                  </a:txBody>
                  <a:tcPr marL="8208" marR="8208" marT="8208" marB="0" anchor="ctr">
                    <a:lnL>
                      <a:noFill/>
                    </a:lnL>
                    <a:lnR>
                      <a:noFill/>
                    </a:lnR>
                    <a:lnT>
                      <a:noFill/>
                    </a:lnT>
                    <a:lnB>
                      <a:noFill/>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28</a:t>
                      </a:r>
                    </a:p>
                  </a:txBody>
                  <a:tcPr marL="8208" marR="8208" marT="8208" marB="0" anchor="ctr">
                    <a:lnL>
                      <a:noFill/>
                    </a:lnL>
                    <a:lnR>
                      <a:noFill/>
                    </a:lnR>
                    <a:lnT>
                      <a:noFill/>
                    </a:lnT>
                    <a:lnB>
                      <a:noFill/>
                    </a:lnB>
                    <a:solidFill>
                      <a:srgbClr val="D7F1ED"/>
                    </a:solidFill>
                  </a:tcPr>
                </a:tc>
                <a:extLst>
                  <a:ext uri="{0D108BD9-81ED-4DB2-BD59-A6C34878D82A}">
                    <a16:rowId xmlns:a16="http://schemas.microsoft.com/office/drawing/2014/main" val="1899459175"/>
                  </a:ext>
                </a:extLst>
              </a:tr>
              <a:tr h="174557">
                <a:tc vMerge="1">
                  <a:txBody>
                    <a:bodyPr/>
                    <a:lstStyle/>
                    <a:p>
                      <a:endParaRPr lang="en-US"/>
                    </a:p>
                  </a:txBody>
                  <a:tcPr/>
                </a:tc>
                <a:tc>
                  <a:txBody>
                    <a:bodyPr/>
                    <a:lstStyle/>
                    <a:p>
                      <a:pPr algn="l" rtl="0" fontAlgn="ctr"/>
                      <a:r>
                        <a:rPr lang="lv-LV" sz="900" b="0" i="0" u="none" strike="noStrike">
                          <a:solidFill>
                            <a:srgbClr val="000000"/>
                          </a:solidFill>
                          <a:effectLst/>
                          <a:latin typeface="Arial" panose="020B0604020202020204" pitchFamily="34" charset="0"/>
                          <a:cs typeface="Arial" panose="020B0604020202020204" pitchFamily="34" charset="0"/>
                        </a:rPr>
                        <a:t>Cita joma</a:t>
                      </a:r>
                    </a:p>
                  </a:txBody>
                  <a:tcPr marL="8208" marR="8208" marT="8208" marB="0" anchor="ctr">
                    <a:lnL>
                      <a:noFill/>
                    </a:lnL>
                    <a:lnR>
                      <a:noFill/>
                    </a:lnR>
                    <a:lnT>
                      <a:noFill/>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26.2</a:t>
                      </a:r>
                    </a:p>
                  </a:txBody>
                  <a:tcPr marL="8208" marR="8208" marT="8208" marB="0" anchor="ctr">
                    <a:lnL>
                      <a:noFill/>
                    </a:lnL>
                    <a:lnR>
                      <a:noFill/>
                    </a:lnR>
                    <a:lnT>
                      <a:noFill/>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191</a:t>
                      </a:r>
                    </a:p>
                  </a:txBody>
                  <a:tcPr marL="8208" marR="8208" marT="8208" marB="0" anchor="ctr">
                    <a:lnL>
                      <a:noFill/>
                    </a:lnL>
                    <a:lnR>
                      <a:noFill/>
                    </a:lnR>
                    <a:lnT>
                      <a:noFill/>
                    </a:lnT>
                    <a:lnB w="12700" cap="flat" cmpd="sng" algn="ctr">
                      <a:solidFill>
                        <a:srgbClr val="2A7A6D"/>
                      </a:solidFill>
                      <a:prstDash val="solid"/>
                      <a:round/>
                      <a:headEnd type="none" w="med" len="med"/>
                      <a:tailEnd type="none" w="med" len="med"/>
                    </a:lnB>
                    <a:solidFill>
                      <a:srgbClr val="D7F1ED"/>
                    </a:solidFill>
                  </a:tcPr>
                </a:tc>
                <a:extLst>
                  <a:ext uri="{0D108BD9-81ED-4DB2-BD59-A6C34878D82A}">
                    <a16:rowId xmlns:a16="http://schemas.microsoft.com/office/drawing/2014/main" val="3483751513"/>
                  </a:ext>
                </a:extLst>
              </a:tr>
              <a:tr h="174557">
                <a:tc>
                  <a:txBody>
                    <a:bodyPr/>
                    <a:lstStyle/>
                    <a:p>
                      <a:pPr algn="l" rtl="0" fontAlgn="b"/>
                      <a:r>
                        <a:rPr lang="lv-LV" sz="900" b="0" i="0" u="none" strike="noStrike">
                          <a:solidFill>
                            <a:srgbClr val="000000"/>
                          </a:solidFill>
                          <a:effectLst/>
                          <a:latin typeface="Arial" panose="020B0604020202020204" pitchFamily="34" charset="0"/>
                          <a:cs typeface="Arial" panose="020B0604020202020204" pitchFamily="34" charset="0"/>
                        </a:rPr>
                        <a:t> </a:t>
                      </a:r>
                    </a:p>
                  </a:txBody>
                  <a:tcPr marL="8208" marR="8208" marT="8208" marB="0" anchor="b">
                    <a:lnL>
                      <a:noFill/>
                    </a:lnL>
                    <a:lnR>
                      <a:noFill/>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tcPr>
                </a:tc>
                <a:tc>
                  <a:txBody>
                    <a:bodyPr/>
                    <a:lstStyle/>
                    <a:p>
                      <a:pPr algn="l" rtl="0" fontAlgn="ctr"/>
                      <a:r>
                        <a:rPr lang="lv-LV" sz="900" b="0" i="0" u="none" strike="noStrike">
                          <a:solidFill>
                            <a:srgbClr val="000000"/>
                          </a:solidFill>
                          <a:effectLst/>
                          <a:latin typeface="Arial" panose="020B0604020202020204" pitchFamily="34" charset="0"/>
                          <a:cs typeface="Arial" panose="020B0604020202020204" pitchFamily="34" charset="0"/>
                        </a:rPr>
                        <a:t> </a:t>
                      </a:r>
                    </a:p>
                  </a:txBody>
                  <a:tcPr marL="8208" marR="8208" marT="8208" marB="0" anchor="ctr">
                    <a:lnL>
                      <a:noFill/>
                    </a:lnL>
                    <a:lnR>
                      <a:noFill/>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tcPr>
                </a:tc>
                <a:tc>
                  <a:txBody>
                    <a:bodyPr/>
                    <a:lstStyle/>
                    <a:p>
                      <a:pPr algn="ctr" rtl="0" fontAlgn="b"/>
                      <a:r>
                        <a:rPr lang="lv-LV" sz="900" b="0" i="0" u="none" strike="noStrike">
                          <a:solidFill>
                            <a:srgbClr val="000000"/>
                          </a:solidFill>
                          <a:effectLst/>
                          <a:latin typeface="Arial" panose="020B0604020202020204" pitchFamily="34" charset="0"/>
                          <a:cs typeface="Arial" panose="020B0604020202020204" pitchFamily="34" charset="0"/>
                        </a:rPr>
                        <a:t> </a:t>
                      </a:r>
                    </a:p>
                  </a:txBody>
                  <a:tcPr marL="8208" marR="8208" marT="8208" marB="0" anchor="b">
                    <a:lnL>
                      <a:noFill/>
                    </a:lnL>
                    <a:lnR>
                      <a:noFill/>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tcPr>
                </a:tc>
                <a:tc>
                  <a:txBody>
                    <a:bodyPr/>
                    <a:lstStyle/>
                    <a:p>
                      <a:pPr algn="ctr" rtl="0" fontAlgn="b"/>
                      <a:r>
                        <a:rPr lang="lv-LV" sz="900" b="0" i="0" u="none" strike="noStrike">
                          <a:solidFill>
                            <a:srgbClr val="000000"/>
                          </a:solidFill>
                          <a:effectLst/>
                          <a:latin typeface="Arial" panose="020B0604020202020204" pitchFamily="34" charset="0"/>
                          <a:cs typeface="Arial" panose="020B0604020202020204" pitchFamily="34" charset="0"/>
                        </a:rPr>
                        <a:t> </a:t>
                      </a:r>
                    </a:p>
                  </a:txBody>
                  <a:tcPr marL="8208" marR="8208" marT="8208" marB="0" anchor="b">
                    <a:lnL>
                      <a:noFill/>
                    </a:lnL>
                    <a:lnR>
                      <a:noFill/>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tcPr>
                </a:tc>
                <a:extLst>
                  <a:ext uri="{0D108BD9-81ED-4DB2-BD59-A6C34878D82A}">
                    <a16:rowId xmlns:a16="http://schemas.microsoft.com/office/drawing/2014/main" val="2607251107"/>
                  </a:ext>
                </a:extLst>
              </a:tr>
              <a:tr h="172368">
                <a:tc rowSpan="4">
                  <a:txBody>
                    <a:bodyPr/>
                    <a:lstStyle/>
                    <a:p>
                      <a:pPr algn="l" rtl="0" fontAlgn="t"/>
                      <a:r>
                        <a:rPr lang="lv-LV" sz="900" b="0" i="0" u="none" strike="noStrike">
                          <a:solidFill>
                            <a:srgbClr val="000000"/>
                          </a:solidFill>
                          <a:effectLst/>
                          <a:latin typeface="Arial" panose="020B0604020202020204" pitchFamily="34" charset="0"/>
                          <a:cs typeface="Arial" panose="020B0604020202020204" pitchFamily="34" charset="0"/>
                        </a:rPr>
                        <a:t>Darbinieku skaits uzņēmumā</a:t>
                      </a:r>
                    </a:p>
                  </a:txBody>
                  <a:tcPr marL="8208" marR="8208" marT="8208" marB="0">
                    <a:lnL>
                      <a:noFill/>
                    </a:lnL>
                    <a:lnR>
                      <a:noFill/>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tcPr>
                </a:tc>
                <a:tc>
                  <a:txBody>
                    <a:bodyPr/>
                    <a:lstStyle/>
                    <a:p>
                      <a:pPr algn="l" rtl="0" fontAlgn="ctr"/>
                      <a:r>
                        <a:rPr lang="lv-LV" sz="900" b="0" i="0" u="none" strike="noStrike">
                          <a:solidFill>
                            <a:srgbClr val="000000"/>
                          </a:solidFill>
                          <a:effectLst/>
                          <a:latin typeface="Arial" panose="020B0604020202020204" pitchFamily="34" charset="0"/>
                          <a:cs typeface="Arial" panose="020B0604020202020204" pitchFamily="34" charset="0"/>
                        </a:rPr>
                        <a:t>1 - 9 darbinieki (mikrouzņēmumi)</a:t>
                      </a:r>
                    </a:p>
                  </a:txBody>
                  <a:tcPr marL="8208" marR="8208" marT="8208" marB="0" anchor="ctr">
                    <a:lnL>
                      <a:noFill/>
                    </a:lnL>
                    <a:lnR>
                      <a:noFill/>
                    </a:lnR>
                    <a:lnT w="12700" cap="flat" cmpd="sng" algn="ctr">
                      <a:solidFill>
                        <a:srgbClr val="2A7A6D"/>
                      </a:solidFill>
                      <a:prstDash val="solid"/>
                      <a:round/>
                      <a:headEnd type="none" w="med" len="med"/>
                      <a:tailEnd type="none" w="med" len="med"/>
                    </a:lnT>
                    <a:lnB>
                      <a:noFill/>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49.2</a:t>
                      </a:r>
                    </a:p>
                  </a:txBody>
                  <a:tcPr marL="8208" marR="8208" marT="8208" marB="0" anchor="ctr">
                    <a:lnL>
                      <a:noFill/>
                    </a:lnL>
                    <a:lnR>
                      <a:noFill/>
                    </a:lnR>
                    <a:lnT w="12700" cap="flat" cmpd="sng" algn="ctr">
                      <a:solidFill>
                        <a:srgbClr val="2A7A6D"/>
                      </a:solidFill>
                      <a:prstDash val="solid"/>
                      <a:round/>
                      <a:headEnd type="none" w="med" len="med"/>
                      <a:tailEnd type="none" w="med" len="med"/>
                    </a:lnT>
                    <a:lnB>
                      <a:noFill/>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359</a:t>
                      </a:r>
                    </a:p>
                  </a:txBody>
                  <a:tcPr marL="8208" marR="8208" marT="8208" marB="0" anchor="ctr">
                    <a:lnL>
                      <a:noFill/>
                    </a:lnL>
                    <a:lnR>
                      <a:noFill/>
                    </a:lnR>
                    <a:lnT w="12700" cap="flat" cmpd="sng" algn="ctr">
                      <a:solidFill>
                        <a:srgbClr val="2A7A6D"/>
                      </a:solidFill>
                      <a:prstDash val="solid"/>
                      <a:round/>
                      <a:headEnd type="none" w="med" len="med"/>
                      <a:tailEnd type="none" w="med" len="med"/>
                    </a:lnT>
                    <a:lnB>
                      <a:noFill/>
                    </a:lnB>
                    <a:solidFill>
                      <a:srgbClr val="D7F1ED"/>
                    </a:solidFill>
                  </a:tcPr>
                </a:tc>
                <a:extLst>
                  <a:ext uri="{0D108BD9-81ED-4DB2-BD59-A6C34878D82A}">
                    <a16:rowId xmlns:a16="http://schemas.microsoft.com/office/drawing/2014/main" val="2455459290"/>
                  </a:ext>
                </a:extLst>
              </a:tr>
              <a:tr h="174557">
                <a:tc vMerge="1">
                  <a:txBody>
                    <a:bodyPr/>
                    <a:lstStyle/>
                    <a:p>
                      <a:endParaRPr lang="en-US"/>
                    </a:p>
                  </a:txBody>
                  <a:tcPr/>
                </a:tc>
                <a:tc>
                  <a:txBody>
                    <a:bodyPr/>
                    <a:lstStyle/>
                    <a:p>
                      <a:pPr algn="l" rtl="0" fontAlgn="ctr"/>
                      <a:r>
                        <a:rPr lang="pl-PL" sz="900" b="0" i="0" u="none" strike="noStrike">
                          <a:solidFill>
                            <a:srgbClr val="000000"/>
                          </a:solidFill>
                          <a:effectLst/>
                          <a:latin typeface="Arial" panose="020B0604020202020204" pitchFamily="34" charset="0"/>
                          <a:cs typeface="Arial" panose="020B0604020202020204" pitchFamily="34" charset="0"/>
                        </a:rPr>
                        <a:t>10 - 49 darbinieki (mazie uzņēmumi)</a:t>
                      </a:r>
                    </a:p>
                  </a:txBody>
                  <a:tcPr marL="8208" marR="8208" marT="8208" marB="0" anchor="ctr">
                    <a:lnL>
                      <a:noFill/>
                    </a:lnL>
                    <a:lnR>
                      <a:noFill/>
                    </a:lnR>
                    <a:lnT>
                      <a:noFill/>
                    </a:lnT>
                    <a:lnB>
                      <a:noFill/>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32.6</a:t>
                      </a:r>
                    </a:p>
                  </a:txBody>
                  <a:tcPr marL="8208" marR="8208" marT="8208" marB="0" anchor="ctr">
                    <a:lnL>
                      <a:noFill/>
                    </a:lnL>
                    <a:lnR>
                      <a:noFill/>
                    </a:lnR>
                    <a:lnT>
                      <a:noFill/>
                    </a:lnT>
                    <a:lnB>
                      <a:noFill/>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238</a:t>
                      </a:r>
                    </a:p>
                  </a:txBody>
                  <a:tcPr marL="8208" marR="8208" marT="8208" marB="0" anchor="ctr">
                    <a:lnL>
                      <a:noFill/>
                    </a:lnL>
                    <a:lnR>
                      <a:noFill/>
                    </a:lnR>
                    <a:lnT>
                      <a:noFill/>
                    </a:lnT>
                    <a:lnB>
                      <a:noFill/>
                    </a:lnB>
                    <a:solidFill>
                      <a:srgbClr val="D7F1ED"/>
                    </a:solidFill>
                  </a:tcPr>
                </a:tc>
                <a:extLst>
                  <a:ext uri="{0D108BD9-81ED-4DB2-BD59-A6C34878D82A}">
                    <a16:rowId xmlns:a16="http://schemas.microsoft.com/office/drawing/2014/main" val="405500637"/>
                  </a:ext>
                </a:extLst>
              </a:tr>
              <a:tr h="174557">
                <a:tc vMerge="1">
                  <a:txBody>
                    <a:bodyPr/>
                    <a:lstStyle/>
                    <a:p>
                      <a:endParaRPr lang="en-US"/>
                    </a:p>
                  </a:txBody>
                  <a:tcPr/>
                </a:tc>
                <a:tc>
                  <a:txBody>
                    <a:bodyPr/>
                    <a:lstStyle/>
                    <a:p>
                      <a:pPr algn="l" rtl="0" fontAlgn="ctr"/>
                      <a:r>
                        <a:rPr lang="lv-LV" sz="900" b="0" i="0" u="none" strike="noStrike">
                          <a:solidFill>
                            <a:srgbClr val="000000"/>
                          </a:solidFill>
                          <a:effectLst/>
                          <a:latin typeface="Arial" panose="020B0604020202020204" pitchFamily="34" charset="0"/>
                          <a:cs typeface="Arial" panose="020B0604020202020204" pitchFamily="34" charset="0"/>
                        </a:rPr>
                        <a:t>50 - 249 darbinieki (vidējie uzņēmumi)</a:t>
                      </a:r>
                    </a:p>
                  </a:txBody>
                  <a:tcPr marL="8208" marR="8208" marT="8208" marB="0" anchor="ctr">
                    <a:lnL>
                      <a:noFill/>
                    </a:lnL>
                    <a:lnR>
                      <a:noFill/>
                    </a:lnR>
                    <a:lnT>
                      <a:noFill/>
                    </a:lnT>
                    <a:lnB>
                      <a:noFill/>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17.6</a:t>
                      </a:r>
                    </a:p>
                  </a:txBody>
                  <a:tcPr marL="8208" marR="8208" marT="8208" marB="0" anchor="ctr">
                    <a:lnL>
                      <a:noFill/>
                    </a:lnL>
                    <a:lnR>
                      <a:noFill/>
                    </a:lnR>
                    <a:lnT>
                      <a:noFill/>
                    </a:lnT>
                    <a:lnB>
                      <a:noFill/>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128</a:t>
                      </a:r>
                    </a:p>
                  </a:txBody>
                  <a:tcPr marL="8208" marR="8208" marT="8208" marB="0" anchor="ctr">
                    <a:lnL>
                      <a:noFill/>
                    </a:lnL>
                    <a:lnR>
                      <a:noFill/>
                    </a:lnR>
                    <a:lnT>
                      <a:noFill/>
                    </a:lnT>
                    <a:lnB>
                      <a:noFill/>
                    </a:lnB>
                    <a:solidFill>
                      <a:srgbClr val="D7F1ED"/>
                    </a:solidFill>
                  </a:tcPr>
                </a:tc>
                <a:extLst>
                  <a:ext uri="{0D108BD9-81ED-4DB2-BD59-A6C34878D82A}">
                    <a16:rowId xmlns:a16="http://schemas.microsoft.com/office/drawing/2014/main" val="49213672"/>
                  </a:ext>
                </a:extLst>
              </a:tr>
              <a:tr h="174557">
                <a:tc vMerge="1">
                  <a:txBody>
                    <a:bodyPr/>
                    <a:lstStyle/>
                    <a:p>
                      <a:endParaRPr lang="en-US"/>
                    </a:p>
                  </a:txBody>
                  <a:tcPr/>
                </a:tc>
                <a:tc>
                  <a:txBody>
                    <a:bodyPr/>
                    <a:lstStyle/>
                    <a:p>
                      <a:pPr algn="l" rtl="0" fontAlgn="ctr"/>
                      <a:r>
                        <a:rPr lang="lv-LV" sz="900" b="0" i="0" u="none" strike="noStrike">
                          <a:solidFill>
                            <a:srgbClr val="000000"/>
                          </a:solidFill>
                          <a:effectLst/>
                          <a:latin typeface="Arial" panose="020B0604020202020204" pitchFamily="34" charset="0"/>
                          <a:cs typeface="Arial" panose="020B0604020202020204" pitchFamily="34" charset="0"/>
                        </a:rPr>
                        <a:t>250 un vairāk darbinieku (lielie uzņēmumi)</a:t>
                      </a:r>
                    </a:p>
                  </a:txBody>
                  <a:tcPr marL="8208" marR="8208" marT="8208" marB="0" anchor="ctr">
                    <a:lnL>
                      <a:noFill/>
                    </a:lnL>
                    <a:lnR>
                      <a:noFill/>
                    </a:lnR>
                    <a:lnT>
                      <a:noFill/>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0.5</a:t>
                      </a:r>
                    </a:p>
                  </a:txBody>
                  <a:tcPr marL="8208" marR="8208" marT="8208" marB="0" anchor="ctr">
                    <a:lnL>
                      <a:noFill/>
                    </a:lnL>
                    <a:lnR>
                      <a:noFill/>
                    </a:lnR>
                    <a:lnT>
                      <a:noFill/>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4</a:t>
                      </a:r>
                    </a:p>
                  </a:txBody>
                  <a:tcPr marL="8208" marR="8208" marT="8208" marB="0" anchor="ctr">
                    <a:lnL>
                      <a:noFill/>
                    </a:lnL>
                    <a:lnR>
                      <a:noFill/>
                    </a:lnR>
                    <a:lnT>
                      <a:noFill/>
                    </a:lnT>
                    <a:lnB w="12700" cap="flat" cmpd="sng" algn="ctr">
                      <a:solidFill>
                        <a:srgbClr val="2A7A6D"/>
                      </a:solidFill>
                      <a:prstDash val="solid"/>
                      <a:round/>
                      <a:headEnd type="none" w="med" len="med"/>
                      <a:tailEnd type="none" w="med" len="med"/>
                    </a:lnB>
                    <a:solidFill>
                      <a:srgbClr val="D7F1ED"/>
                    </a:solidFill>
                  </a:tcPr>
                </a:tc>
                <a:extLst>
                  <a:ext uri="{0D108BD9-81ED-4DB2-BD59-A6C34878D82A}">
                    <a16:rowId xmlns:a16="http://schemas.microsoft.com/office/drawing/2014/main" val="205848072"/>
                  </a:ext>
                </a:extLst>
              </a:tr>
              <a:tr h="174557">
                <a:tc>
                  <a:txBody>
                    <a:bodyPr/>
                    <a:lstStyle/>
                    <a:p>
                      <a:pPr algn="l" fontAlgn="b"/>
                      <a:endParaRPr lang="lv-LV" sz="900" b="0" i="0" u="none" strike="noStrike">
                        <a:solidFill>
                          <a:srgbClr val="000000"/>
                        </a:solidFill>
                        <a:effectLst/>
                        <a:latin typeface="Arial" panose="020B0604020202020204" pitchFamily="34" charset="0"/>
                        <a:cs typeface="Arial" panose="020B0604020202020204" pitchFamily="34" charset="0"/>
                      </a:endParaRPr>
                    </a:p>
                  </a:txBody>
                  <a:tcPr marL="8208" marR="8208" marT="8208" marB="0" anchor="b">
                    <a:lnL>
                      <a:noFill/>
                    </a:lnL>
                    <a:lnR>
                      <a:noFill/>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tcPr>
                </a:tc>
                <a:tc>
                  <a:txBody>
                    <a:bodyPr/>
                    <a:lstStyle/>
                    <a:p>
                      <a:pPr algn="l" fontAlgn="b"/>
                      <a:endParaRPr lang="lv-LV" sz="900" b="0" i="0" u="none" strike="noStrike">
                        <a:solidFill>
                          <a:srgbClr val="000000"/>
                        </a:solidFill>
                        <a:effectLst/>
                        <a:latin typeface="Arial" panose="020B0604020202020204" pitchFamily="34" charset="0"/>
                        <a:cs typeface="Arial" panose="020B0604020202020204" pitchFamily="34" charset="0"/>
                      </a:endParaRPr>
                    </a:p>
                  </a:txBody>
                  <a:tcPr marL="8208" marR="8208" marT="8208" marB="0" anchor="b">
                    <a:lnL>
                      <a:noFill/>
                    </a:lnL>
                    <a:lnR>
                      <a:noFill/>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tcPr>
                </a:tc>
                <a:tc>
                  <a:txBody>
                    <a:bodyPr/>
                    <a:lstStyle/>
                    <a:p>
                      <a:pPr algn="l" fontAlgn="b"/>
                      <a:endParaRPr lang="lv-LV" sz="900" b="0" i="0" u="none" strike="noStrike">
                        <a:solidFill>
                          <a:srgbClr val="000000"/>
                        </a:solidFill>
                        <a:effectLst/>
                        <a:latin typeface="Arial" panose="020B0604020202020204" pitchFamily="34" charset="0"/>
                        <a:cs typeface="Arial" panose="020B0604020202020204" pitchFamily="34" charset="0"/>
                      </a:endParaRPr>
                    </a:p>
                  </a:txBody>
                  <a:tcPr marL="8208" marR="8208" marT="8208" marB="0" anchor="b">
                    <a:lnL>
                      <a:noFill/>
                    </a:lnL>
                    <a:lnR>
                      <a:noFill/>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tcPr>
                </a:tc>
                <a:tc>
                  <a:txBody>
                    <a:bodyPr/>
                    <a:lstStyle/>
                    <a:p>
                      <a:pPr algn="l" fontAlgn="b"/>
                      <a:endParaRPr lang="lv-LV" sz="900" b="0" i="0" u="none" strike="noStrike">
                        <a:solidFill>
                          <a:srgbClr val="000000"/>
                        </a:solidFill>
                        <a:effectLst/>
                        <a:latin typeface="Arial" panose="020B0604020202020204" pitchFamily="34" charset="0"/>
                        <a:cs typeface="Arial" panose="020B0604020202020204" pitchFamily="34" charset="0"/>
                      </a:endParaRPr>
                    </a:p>
                  </a:txBody>
                  <a:tcPr marL="8208" marR="8208" marT="8208" marB="0" anchor="b">
                    <a:lnL>
                      <a:noFill/>
                    </a:lnL>
                    <a:lnR>
                      <a:noFill/>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tcPr>
                </a:tc>
                <a:extLst>
                  <a:ext uri="{0D108BD9-81ED-4DB2-BD59-A6C34878D82A}">
                    <a16:rowId xmlns:a16="http://schemas.microsoft.com/office/drawing/2014/main" val="2110229976"/>
                  </a:ext>
                </a:extLst>
              </a:tr>
              <a:tr h="174557">
                <a:tc>
                  <a:txBody>
                    <a:bodyPr/>
                    <a:lstStyle/>
                    <a:p>
                      <a:pPr algn="l" rtl="0" fontAlgn="t"/>
                      <a:r>
                        <a:rPr lang="lv-LV" sz="900" b="0" i="0" u="none" strike="noStrike">
                          <a:solidFill>
                            <a:srgbClr val="000000"/>
                          </a:solidFill>
                          <a:effectLst/>
                          <a:latin typeface="Arial" panose="020B0604020202020204" pitchFamily="34" charset="0"/>
                          <a:cs typeface="Arial" panose="020B0604020202020204" pitchFamily="34" charset="0"/>
                        </a:rPr>
                        <a:t>Reģions</a:t>
                      </a:r>
                    </a:p>
                  </a:txBody>
                  <a:tcPr marL="8208" marR="8208" marT="8208" marB="0">
                    <a:lnL>
                      <a:noFill/>
                    </a:lnL>
                    <a:lnR>
                      <a:noFill/>
                    </a:lnR>
                    <a:lnT w="12700" cap="flat" cmpd="sng" algn="ctr">
                      <a:solidFill>
                        <a:srgbClr val="2A7A6D"/>
                      </a:solidFill>
                      <a:prstDash val="solid"/>
                      <a:round/>
                      <a:headEnd type="none" w="med" len="med"/>
                      <a:tailEnd type="none" w="med" len="med"/>
                    </a:lnT>
                    <a:lnB>
                      <a:noFill/>
                    </a:lnB>
                  </a:tcPr>
                </a:tc>
                <a:tc>
                  <a:txBody>
                    <a:bodyPr/>
                    <a:lstStyle/>
                    <a:p>
                      <a:pPr algn="l" rtl="0" fontAlgn="ctr"/>
                      <a:r>
                        <a:rPr lang="lv-LV" sz="900" b="0" i="0" u="none" strike="noStrike">
                          <a:solidFill>
                            <a:srgbClr val="000000"/>
                          </a:solidFill>
                          <a:effectLst/>
                          <a:latin typeface="Arial" panose="020B0604020202020204" pitchFamily="34" charset="0"/>
                          <a:cs typeface="Arial" panose="020B0604020202020204" pitchFamily="34" charset="0"/>
                        </a:rPr>
                        <a:t>Rīga</a:t>
                      </a:r>
                    </a:p>
                  </a:txBody>
                  <a:tcPr marL="8208" marR="8208" marT="8208" marB="0" anchor="ctr">
                    <a:lnL>
                      <a:noFill/>
                    </a:lnL>
                    <a:lnR>
                      <a:noFill/>
                    </a:lnR>
                    <a:lnT w="12700" cap="flat" cmpd="sng" algn="ctr">
                      <a:solidFill>
                        <a:srgbClr val="2A7A6D"/>
                      </a:solidFill>
                      <a:prstDash val="solid"/>
                      <a:round/>
                      <a:headEnd type="none" w="med" len="med"/>
                      <a:tailEnd type="none" w="med" len="med"/>
                    </a:lnT>
                    <a:lnB>
                      <a:noFill/>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52.5</a:t>
                      </a:r>
                    </a:p>
                  </a:txBody>
                  <a:tcPr marL="8208" marR="8208" marT="8208" marB="0" anchor="ctr">
                    <a:lnL>
                      <a:noFill/>
                    </a:lnL>
                    <a:lnR>
                      <a:noFill/>
                    </a:lnR>
                    <a:lnT w="12700" cap="flat" cmpd="sng" algn="ctr">
                      <a:solidFill>
                        <a:srgbClr val="2A7A6D"/>
                      </a:solidFill>
                      <a:prstDash val="solid"/>
                      <a:round/>
                      <a:headEnd type="none" w="med" len="med"/>
                      <a:tailEnd type="none" w="med" len="med"/>
                    </a:lnT>
                    <a:lnB>
                      <a:noFill/>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383</a:t>
                      </a:r>
                    </a:p>
                  </a:txBody>
                  <a:tcPr marL="8208" marR="8208" marT="8208" marB="0" anchor="ctr">
                    <a:lnL>
                      <a:noFill/>
                    </a:lnL>
                    <a:lnR>
                      <a:noFill/>
                    </a:lnR>
                    <a:lnT w="12700" cap="flat" cmpd="sng" algn="ctr">
                      <a:solidFill>
                        <a:srgbClr val="2A7A6D"/>
                      </a:solidFill>
                      <a:prstDash val="solid"/>
                      <a:round/>
                      <a:headEnd type="none" w="med" len="med"/>
                      <a:tailEnd type="none" w="med" len="med"/>
                    </a:lnT>
                    <a:lnB>
                      <a:noFill/>
                    </a:lnB>
                    <a:solidFill>
                      <a:srgbClr val="D7F1ED"/>
                    </a:solidFill>
                  </a:tcPr>
                </a:tc>
                <a:extLst>
                  <a:ext uri="{0D108BD9-81ED-4DB2-BD59-A6C34878D82A}">
                    <a16:rowId xmlns:a16="http://schemas.microsoft.com/office/drawing/2014/main" val="2850365489"/>
                  </a:ext>
                </a:extLst>
              </a:tr>
              <a:tr h="174557">
                <a:tc>
                  <a:txBody>
                    <a:bodyPr/>
                    <a:lstStyle/>
                    <a:p>
                      <a:pPr algn="l" rtl="0" fontAlgn="t"/>
                      <a:endParaRPr lang="lv-LV" sz="900" b="0" i="0" u="none" strike="noStrike">
                        <a:solidFill>
                          <a:srgbClr val="000000"/>
                        </a:solidFill>
                        <a:effectLst/>
                        <a:latin typeface="Arial" panose="020B0604020202020204" pitchFamily="34" charset="0"/>
                        <a:cs typeface="Arial" panose="020B0604020202020204" pitchFamily="34" charset="0"/>
                      </a:endParaRPr>
                    </a:p>
                  </a:txBody>
                  <a:tcPr marL="8208" marR="8208" marT="8208" marB="0">
                    <a:lnL>
                      <a:noFill/>
                    </a:lnL>
                    <a:lnR>
                      <a:noFill/>
                    </a:lnR>
                    <a:lnT>
                      <a:noFill/>
                    </a:lnT>
                    <a:lnB>
                      <a:noFill/>
                    </a:lnB>
                  </a:tcPr>
                </a:tc>
                <a:tc>
                  <a:txBody>
                    <a:bodyPr/>
                    <a:lstStyle/>
                    <a:p>
                      <a:pPr algn="l" rtl="0" fontAlgn="ctr"/>
                      <a:r>
                        <a:rPr lang="lv-LV" sz="900" b="0" i="0" u="none" strike="noStrike">
                          <a:solidFill>
                            <a:srgbClr val="000000"/>
                          </a:solidFill>
                          <a:effectLst/>
                          <a:latin typeface="Arial" panose="020B0604020202020204" pitchFamily="34" charset="0"/>
                          <a:cs typeface="Arial" panose="020B0604020202020204" pitchFamily="34" charset="0"/>
                        </a:rPr>
                        <a:t>Pierīga</a:t>
                      </a:r>
                    </a:p>
                  </a:txBody>
                  <a:tcPr marL="8208" marR="8208" marT="8208" marB="0" anchor="ctr">
                    <a:lnL>
                      <a:noFill/>
                    </a:lnL>
                    <a:lnR>
                      <a:noFill/>
                    </a:lnR>
                    <a:lnT>
                      <a:noFill/>
                    </a:lnT>
                    <a:lnB>
                      <a:noFill/>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21.5</a:t>
                      </a:r>
                    </a:p>
                  </a:txBody>
                  <a:tcPr marL="8208" marR="8208" marT="8208" marB="0" anchor="ctr">
                    <a:lnL>
                      <a:noFill/>
                    </a:lnL>
                    <a:lnR>
                      <a:noFill/>
                    </a:lnR>
                    <a:lnT>
                      <a:noFill/>
                    </a:lnT>
                    <a:lnB>
                      <a:noFill/>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157</a:t>
                      </a:r>
                    </a:p>
                  </a:txBody>
                  <a:tcPr marL="8208" marR="8208" marT="8208" marB="0" anchor="ctr">
                    <a:lnL>
                      <a:noFill/>
                    </a:lnL>
                    <a:lnR>
                      <a:noFill/>
                    </a:lnR>
                    <a:lnT>
                      <a:noFill/>
                    </a:lnT>
                    <a:lnB>
                      <a:noFill/>
                    </a:lnB>
                    <a:solidFill>
                      <a:srgbClr val="D7F1ED"/>
                    </a:solidFill>
                  </a:tcPr>
                </a:tc>
                <a:extLst>
                  <a:ext uri="{0D108BD9-81ED-4DB2-BD59-A6C34878D82A}">
                    <a16:rowId xmlns:a16="http://schemas.microsoft.com/office/drawing/2014/main" val="1608688161"/>
                  </a:ext>
                </a:extLst>
              </a:tr>
              <a:tr h="174557">
                <a:tc>
                  <a:txBody>
                    <a:bodyPr/>
                    <a:lstStyle/>
                    <a:p>
                      <a:pPr algn="l" rtl="0" fontAlgn="t"/>
                      <a:endParaRPr lang="lv-LV" sz="900" b="0" i="0" u="none" strike="noStrike">
                        <a:solidFill>
                          <a:srgbClr val="000000"/>
                        </a:solidFill>
                        <a:effectLst/>
                        <a:latin typeface="Arial" panose="020B0604020202020204" pitchFamily="34" charset="0"/>
                        <a:cs typeface="Arial" panose="020B0604020202020204" pitchFamily="34" charset="0"/>
                      </a:endParaRPr>
                    </a:p>
                  </a:txBody>
                  <a:tcPr marL="8208" marR="8208" marT="8208" marB="0">
                    <a:lnL>
                      <a:noFill/>
                    </a:lnL>
                    <a:lnR>
                      <a:noFill/>
                    </a:lnR>
                    <a:lnT>
                      <a:noFill/>
                    </a:lnT>
                    <a:lnB>
                      <a:noFill/>
                    </a:lnB>
                  </a:tcPr>
                </a:tc>
                <a:tc>
                  <a:txBody>
                    <a:bodyPr/>
                    <a:lstStyle/>
                    <a:p>
                      <a:pPr algn="l" rtl="0" fontAlgn="ctr"/>
                      <a:r>
                        <a:rPr lang="lv-LV" sz="900" b="0" i="0" u="none" strike="noStrike">
                          <a:solidFill>
                            <a:srgbClr val="000000"/>
                          </a:solidFill>
                          <a:effectLst/>
                          <a:latin typeface="Arial" panose="020B0604020202020204" pitchFamily="34" charset="0"/>
                          <a:cs typeface="Arial" panose="020B0604020202020204" pitchFamily="34" charset="0"/>
                        </a:rPr>
                        <a:t>Vidzeme</a:t>
                      </a:r>
                    </a:p>
                  </a:txBody>
                  <a:tcPr marL="8208" marR="8208" marT="8208" marB="0" anchor="ctr">
                    <a:lnL>
                      <a:noFill/>
                    </a:lnL>
                    <a:lnR>
                      <a:noFill/>
                    </a:lnR>
                    <a:lnT>
                      <a:noFill/>
                    </a:lnT>
                    <a:lnB>
                      <a:noFill/>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6.7</a:t>
                      </a:r>
                    </a:p>
                  </a:txBody>
                  <a:tcPr marL="8208" marR="8208" marT="8208" marB="0" anchor="ctr">
                    <a:lnL>
                      <a:noFill/>
                    </a:lnL>
                    <a:lnR>
                      <a:noFill/>
                    </a:lnR>
                    <a:lnT>
                      <a:noFill/>
                    </a:lnT>
                    <a:lnB>
                      <a:noFill/>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49</a:t>
                      </a:r>
                    </a:p>
                  </a:txBody>
                  <a:tcPr marL="8208" marR="8208" marT="8208" marB="0" anchor="ctr">
                    <a:lnL>
                      <a:noFill/>
                    </a:lnL>
                    <a:lnR>
                      <a:noFill/>
                    </a:lnR>
                    <a:lnT>
                      <a:noFill/>
                    </a:lnT>
                    <a:lnB>
                      <a:noFill/>
                    </a:lnB>
                    <a:solidFill>
                      <a:srgbClr val="D7F1ED"/>
                    </a:solidFill>
                  </a:tcPr>
                </a:tc>
                <a:extLst>
                  <a:ext uri="{0D108BD9-81ED-4DB2-BD59-A6C34878D82A}">
                    <a16:rowId xmlns:a16="http://schemas.microsoft.com/office/drawing/2014/main" val="3868968215"/>
                  </a:ext>
                </a:extLst>
              </a:tr>
              <a:tr h="174557">
                <a:tc>
                  <a:txBody>
                    <a:bodyPr/>
                    <a:lstStyle/>
                    <a:p>
                      <a:pPr algn="l" rtl="0" fontAlgn="t"/>
                      <a:endParaRPr lang="lv-LV" sz="900" b="0" i="0" u="none" strike="noStrike">
                        <a:solidFill>
                          <a:srgbClr val="000000"/>
                        </a:solidFill>
                        <a:effectLst/>
                        <a:latin typeface="Arial" panose="020B0604020202020204" pitchFamily="34" charset="0"/>
                        <a:cs typeface="Arial" panose="020B0604020202020204" pitchFamily="34" charset="0"/>
                      </a:endParaRPr>
                    </a:p>
                  </a:txBody>
                  <a:tcPr marL="8208" marR="8208" marT="8208" marB="0">
                    <a:lnL>
                      <a:noFill/>
                    </a:lnL>
                    <a:lnR>
                      <a:noFill/>
                    </a:lnR>
                    <a:lnT>
                      <a:noFill/>
                    </a:lnT>
                    <a:lnB>
                      <a:noFill/>
                    </a:lnB>
                  </a:tcPr>
                </a:tc>
                <a:tc>
                  <a:txBody>
                    <a:bodyPr/>
                    <a:lstStyle/>
                    <a:p>
                      <a:pPr algn="l" rtl="0" fontAlgn="ctr"/>
                      <a:r>
                        <a:rPr lang="lv-LV" sz="900" b="0" i="0" u="none" strike="noStrike">
                          <a:solidFill>
                            <a:srgbClr val="000000"/>
                          </a:solidFill>
                          <a:effectLst/>
                          <a:latin typeface="Arial" panose="020B0604020202020204" pitchFamily="34" charset="0"/>
                          <a:cs typeface="Arial" panose="020B0604020202020204" pitchFamily="34" charset="0"/>
                        </a:rPr>
                        <a:t>Kurzeme</a:t>
                      </a:r>
                    </a:p>
                  </a:txBody>
                  <a:tcPr marL="8208" marR="8208" marT="8208" marB="0" anchor="ctr">
                    <a:lnL>
                      <a:noFill/>
                    </a:lnL>
                    <a:lnR>
                      <a:noFill/>
                    </a:lnR>
                    <a:lnT>
                      <a:noFill/>
                    </a:lnT>
                    <a:lnB>
                      <a:noFill/>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8.4</a:t>
                      </a:r>
                    </a:p>
                  </a:txBody>
                  <a:tcPr marL="8208" marR="8208" marT="8208" marB="0" anchor="ctr">
                    <a:lnL>
                      <a:noFill/>
                    </a:lnL>
                    <a:lnR>
                      <a:noFill/>
                    </a:lnR>
                    <a:lnT>
                      <a:noFill/>
                    </a:lnT>
                    <a:lnB>
                      <a:noFill/>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61</a:t>
                      </a:r>
                    </a:p>
                  </a:txBody>
                  <a:tcPr marL="8208" marR="8208" marT="8208" marB="0" anchor="ctr">
                    <a:lnL>
                      <a:noFill/>
                    </a:lnL>
                    <a:lnR>
                      <a:noFill/>
                    </a:lnR>
                    <a:lnT>
                      <a:noFill/>
                    </a:lnT>
                    <a:lnB>
                      <a:noFill/>
                    </a:lnB>
                    <a:solidFill>
                      <a:srgbClr val="D7F1ED"/>
                    </a:solidFill>
                  </a:tcPr>
                </a:tc>
                <a:extLst>
                  <a:ext uri="{0D108BD9-81ED-4DB2-BD59-A6C34878D82A}">
                    <a16:rowId xmlns:a16="http://schemas.microsoft.com/office/drawing/2014/main" val="3005575643"/>
                  </a:ext>
                </a:extLst>
              </a:tr>
              <a:tr h="174557">
                <a:tc>
                  <a:txBody>
                    <a:bodyPr/>
                    <a:lstStyle/>
                    <a:p>
                      <a:pPr algn="l" rtl="0" fontAlgn="t"/>
                      <a:endParaRPr lang="lv-LV" sz="900" b="0" i="0" u="none" strike="noStrike">
                        <a:solidFill>
                          <a:srgbClr val="000000"/>
                        </a:solidFill>
                        <a:effectLst/>
                        <a:latin typeface="Arial" panose="020B0604020202020204" pitchFamily="34" charset="0"/>
                        <a:cs typeface="Arial" panose="020B0604020202020204" pitchFamily="34" charset="0"/>
                      </a:endParaRPr>
                    </a:p>
                  </a:txBody>
                  <a:tcPr marL="8208" marR="8208" marT="8208" marB="0">
                    <a:lnL>
                      <a:noFill/>
                    </a:lnL>
                    <a:lnR>
                      <a:noFill/>
                    </a:lnR>
                    <a:lnT>
                      <a:noFill/>
                    </a:lnT>
                    <a:lnB>
                      <a:noFill/>
                    </a:lnB>
                  </a:tcPr>
                </a:tc>
                <a:tc>
                  <a:txBody>
                    <a:bodyPr/>
                    <a:lstStyle/>
                    <a:p>
                      <a:pPr algn="l" rtl="0" fontAlgn="ctr"/>
                      <a:r>
                        <a:rPr lang="lv-LV" sz="900" b="0" i="0" u="none" strike="noStrike">
                          <a:solidFill>
                            <a:srgbClr val="000000"/>
                          </a:solidFill>
                          <a:effectLst/>
                          <a:latin typeface="Arial" panose="020B0604020202020204" pitchFamily="34" charset="0"/>
                          <a:cs typeface="Arial" panose="020B0604020202020204" pitchFamily="34" charset="0"/>
                        </a:rPr>
                        <a:t>Zemgale</a:t>
                      </a:r>
                    </a:p>
                  </a:txBody>
                  <a:tcPr marL="8208" marR="8208" marT="8208" marB="0" anchor="ctr">
                    <a:lnL>
                      <a:noFill/>
                    </a:lnL>
                    <a:lnR>
                      <a:noFill/>
                    </a:lnR>
                    <a:lnT>
                      <a:noFill/>
                    </a:lnT>
                    <a:lnB>
                      <a:noFill/>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7</a:t>
                      </a:r>
                    </a:p>
                  </a:txBody>
                  <a:tcPr marL="8208" marR="8208" marT="8208" marB="0" anchor="ctr">
                    <a:lnL>
                      <a:noFill/>
                    </a:lnL>
                    <a:lnR>
                      <a:noFill/>
                    </a:lnR>
                    <a:lnT>
                      <a:noFill/>
                    </a:lnT>
                    <a:lnB>
                      <a:noFill/>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51</a:t>
                      </a:r>
                    </a:p>
                  </a:txBody>
                  <a:tcPr marL="8208" marR="8208" marT="8208" marB="0" anchor="ctr">
                    <a:lnL>
                      <a:noFill/>
                    </a:lnL>
                    <a:lnR>
                      <a:noFill/>
                    </a:lnR>
                    <a:lnT>
                      <a:noFill/>
                    </a:lnT>
                    <a:lnB>
                      <a:noFill/>
                    </a:lnB>
                    <a:solidFill>
                      <a:srgbClr val="D7F1ED"/>
                    </a:solidFill>
                  </a:tcPr>
                </a:tc>
                <a:extLst>
                  <a:ext uri="{0D108BD9-81ED-4DB2-BD59-A6C34878D82A}">
                    <a16:rowId xmlns:a16="http://schemas.microsoft.com/office/drawing/2014/main" val="194318157"/>
                  </a:ext>
                </a:extLst>
              </a:tr>
              <a:tr h="174557">
                <a:tc>
                  <a:txBody>
                    <a:bodyPr/>
                    <a:lstStyle/>
                    <a:p>
                      <a:pPr algn="l" rtl="0" fontAlgn="t"/>
                      <a:r>
                        <a:rPr lang="lv-LV" sz="900" b="0" i="0" u="none" strike="noStrike">
                          <a:solidFill>
                            <a:srgbClr val="000000"/>
                          </a:solidFill>
                          <a:effectLst/>
                          <a:latin typeface="Arial" panose="020B0604020202020204" pitchFamily="34" charset="0"/>
                          <a:cs typeface="Arial" panose="020B0604020202020204" pitchFamily="34" charset="0"/>
                        </a:rPr>
                        <a:t> </a:t>
                      </a:r>
                    </a:p>
                  </a:txBody>
                  <a:tcPr marL="8208" marR="8208" marT="8208" marB="0">
                    <a:lnL>
                      <a:noFill/>
                    </a:lnL>
                    <a:lnR>
                      <a:noFill/>
                    </a:lnR>
                    <a:lnT>
                      <a:noFill/>
                    </a:lnT>
                    <a:lnB w="12700" cap="flat" cmpd="sng" algn="ctr">
                      <a:solidFill>
                        <a:srgbClr val="2A7A6D"/>
                      </a:solidFill>
                      <a:prstDash val="solid"/>
                      <a:round/>
                      <a:headEnd type="none" w="med" len="med"/>
                      <a:tailEnd type="none" w="med" len="med"/>
                    </a:lnB>
                  </a:tcPr>
                </a:tc>
                <a:tc>
                  <a:txBody>
                    <a:bodyPr/>
                    <a:lstStyle/>
                    <a:p>
                      <a:pPr algn="l" rtl="0" fontAlgn="ctr"/>
                      <a:r>
                        <a:rPr lang="lv-LV" sz="900" b="0" i="0" u="none" strike="noStrike">
                          <a:solidFill>
                            <a:srgbClr val="000000"/>
                          </a:solidFill>
                          <a:effectLst/>
                          <a:latin typeface="Arial" panose="020B0604020202020204" pitchFamily="34" charset="0"/>
                          <a:cs typeface="Arial" panose="020B0604020202020204" pitchFamily="34" charset="0"/>
                        </a:rPr>
                        <a:t>Latgale</a:t>
                      </a:r>
                    </a:p>
                  </a:txBody>
                  <a:tcPr marL="8208" marR="8208" marT="8208" marB="0" anchor="ctr">
                    <a:lnL>
                      <a:noFill/>
                    </a:lnL>
                    <a:lnR>
                      <a:noFill/>
                    </a:lnR>
                    <a:lnT>
                      <a:noFill/>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3.8</a:t>
                      </a:r>
                    </a:p>
                  </a:txBody>
                  <a:tcPr marL="8208" marR="8208" marT="8208" marB="0" anchor="ctr">
                    <a:lnL>
                      <a:noFill/>
                    </a:lnL>
                    <a:lnR>
                      <a:noFill/>
                    </a:lnR>
                    <a:lnT>
                      <a:noFill/>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28</a:t>
                      </a:r>
                    </a:p>
                  </a:txBody>
                  <a:tcPr marL="8208" marR="8208" marT="8208" marB="0" anchor="ctr">
                    <a:lnL>
                      <a:noFill/>
                    </a:lnL>
                    <a:lnR>
                      <a:noFill/>
                    </a:lnR>
                    <a:lnT>
                      <a:noFill/>
                    </a:lnT>
                    <a:lnB w="12700" cap="flat" cmpd="sng" algn="ctr">
                      <a:solidFill>
                        <a:srgbClr val="2A7A6D"/>
                      </a:solidFill>
                      <a:prstDash val="solid"/>
                      <a:round/>
                      <a:headEnd type="none" w="med" len="med"/>
                      <a:tailEnd type="none" w="med" len="med"/>
                    </a:lnB>
                    <a:solidFill>
                      <a:srgbClr val="D7F1ED"/>
                    </a:solidFill>
                  </a:tcPr>
                </a:tc>
                <a:extLst>
                  <a:ext uri="{0D108BD9-81ED-4DB2-BD59-A6C34878D82A}">
                    <a16:rowId xmlns:a16="http://schemas.microsoft.com/office/drawing/2014/main" val="3556881453"/>
                  </a:ext>
                </a:extLst>
              </a:tr>
              <a:tr h="164160">
                <a:tc gridSpan="3">
                  <a:txBody>
                    <a:bodyPr/>
                    <a:lstStyle/>
                    <a:p>
                      <a:pPr algn="l" rtl="0" fontAlgn="b"/>
                      <a:r>
                        <a:rPr lang="lv-LV" sz="900" b="0" i="0" u="none" strike="noStrike" dirty="0">
                          <a:solidFill>
                            <a:srgbClr val="000000"/>
                          </a:solidFill>
                          <a:effectLst/>
                          <a:latin typeface="Arial" panose="020B0604020202020204" pitchFamily="34" charset="0"/>
                          <a:cs typeface="Arial" panose="020B0604020202020204" pitchFamily="34" charset="0"/>
                        </a:rPr>
                        <a:t>Bāze: visi respondenti, n=729</a:t>
                      </a:r>
                    </a:p>
                  </a:txBody>
                  <a:tcPr marL="8208" marR="8208" marT="8208" marB="0" anchor="b">
                    <a:lnL>
                      <a:noFill/>
                    </a:lnL>
                    <a:lnR>
                      <a:noFill/>
                    </a:lnR>
                    <a:lnT w="12700" cap="flat" cmpd="sng" algn="ctr">
                      <a:solidFill>
                        <a:srgbClr val="2A7A6D"/>
                      </a:solidFill>
                      <a:prstDash val="solid"/>
                      <a:round/>
                      <a:headEnd type="none" w="med" len="med"/>
                      <a:tailEnd type="none" w="med" len="med"/>
                    </a:lnT>
                    <a:lnB>
                      <a:noFill/>
                    </a:lnB>
                  </a:tcPr>
                </a:tc>
                <a:tc hMerge="1">
                  <a:txBody>
                    <a:bodyPr/>
                    <a:lstStyle/>
                    <a:p>
                      <a:pPr algn="l" rtl="0" fontAlgn="b"/>
                      <a:endParaRPr lang="lv-LV" sz="900" b="0" i="0" u="none" strike="noStrike" dirty="0">
                        <a:solidFill>
                          <a:srgbClr val="000000"/>
                        </a:solidFill>
                        <a:effectLst/>
                        <a:latin typeface="Arial" panose="020B0604020202020204" pitchFamily="34" charset="0"/>
                        <a:cs typeface="Arial" panose="020B0604020202020204" pitchFamily="34" charset="0"/>
                      </a:endParaRPr>
                    </a:p>
                  </a:txBody>
                  <a:tcPr marL="8208" marR="8208" marT="8208" marB="0" anchor="b">
                    <a:lnL>
                      <a:noFill/>
                    </a:lnL>
                    <a:lnR>
                      <a:noFill/>
                    </a:lnR>
                    <a:lnT w="12700" cap="flat" cmpd="sng" algn="ctr">
                      <a:solidFill>
                        <a:srgbClr val="2A7A6D"/>
                      </a:solidFill>
                      <a:prstDash val="solid"/>
                      <a:round/>
                      <a:headEnd type="none" w="med" len="med"/>
                      <a:tailEnd type="none" w="med" len="med"/>
                    </a:lnT>
                    <a:lnB>
                      <a:noFill/>
                    </a:lnB>
                  </a:tcPr>
                </a:tc>
                <a:tc hMerge="1">
                  <a:txBody>
                    <a:bodyPr/>
                    <a:lstStyle/>
                    <a:p>
                      <a:pPr algn="l" rtl="0" fontAlgn="b"/>
                      <a:endParaRPr lang="lv-LV" sz="900" b="0" i="0" u="none" strike="noStrike" dirty="0">
                        <a:solidFill>
                          <a:srgbClr val="000000"/>
                        </a:solidFill>
                        <a:effectLst/>
                        <a:latin typeface="Arial" panose="020B0604020202020204" pitchFamily="34" charset="0"/>
                        <a:cs typeface="Arial" panose="020B0604020202020204" pitchFamily="34" charset="0"/>
                      </a:endParaRPr>
                    </a:p>
                  </a:txBody>
                  <a:tcPr marL="8208" marR="8208" marT="8208" marB="0" anchor="b">
                    <a:lnL>
                      <a:noFill/>
                    </a:lnL>
                    <a:lnR>
                      <a:noFill/>
                    </a:lnR>
                    <a:lnT w="12700" cap="flat" cmpd="sng" algn="ctr">
                      <a:solidFill>
                        <a:srgbClr val="2A7A6D"/>
                      </a:solidFill>
                      <a:prstDash val="solid"/>
                      <a:round/>
                      <a:headEnd type="none" w="med" len="med"/>
                      <a:tailEnd type="none" w="med" len="med"/>
                    </a:lnT>
                    <a:lnB>
                      <a:noFill/>
                    </a:lnB>
                  </a:tcPr>
                </a:tc>
                <a:tc>
                  <a:txBody>
                    <a:bodyPr/>
                    <a:lstStyle/>
                    <a:p>
                      <a:pPr algn="l" rtl="0" fontAlgn="b"/>
                      <a:r>
                        <a:rPr lang="lv-LV" sz="900" b="0" i="0" u="none" strike="noStrike" dirty="0">
                          <a:solidFill>
                            <a:srgbClr val="000000"/>
                          </a:solidFill>
                          <a:effectLst/>
                          <a:latin typeface="Arial" panose="020B0604020202020204" pitchFamily="34" charset="0"/>
                          <a:cs typeface="Arial" panose="020B0604020202020204" pitchFamily="34" charset="0"/>
                        </a:rPr>
                        <a:t> </a:t>
                      </a:r>
                    </a:p>
                  </a:txBody>
                  <a:tcPr marL="8208" marR="8208" marT="8208" marB="0" anchor="b">
                    <a:lnL>
                      <a:noFill/>
                    </a:lnL>
                    <a:lnR>
                      <a:noFill/>
                    </a:lnR>
                    <a:lnT w="12700" cap="flat" cmpd="sng" algn="ctr">
                      <a:solidFill>
                        <a:srgbClr val="2A7A6D"/>
                      </a:solidFill>
                      <a:prstDash val="solid"/>
                      <a:round/>
                      <a:headEnd type="none" w="med" len="med"/>
                      <a:tailEnd type="none" w="med" len="med"/>
                    </a:lnT>
                    <a:lnB>
                      <a:noFill/>
                    </a:lnB>
                  </a:tcPr>
                </a:tc>
                <a:extLst>
                  <a:ext uri="{0D108BD9-81ED-4DB2-BD59-A6C34878D82A}">
                    <a16:rowId xmlns:a16="http://schemas.microsoft.com/office/drawing/2014/main" val="4252881"/>
                  </a:ext>
                </a:extLst>
              </a:tr>
            </a:tbl>
          </a:graphicData>
        </a:graphic>
      </p:graphicFrame>
      <p:graphicFrame>
        <p:nvGraphicFramePr>
          <p:cNvPr id="3" name="Table 2">
            <a:extLst>
              <a:ext uri="{FF2B5EF4-FFF2-40B4-BE49-F238E27FC236}">
                <a16:creationId xmlns:a16="http://schemas.microsoft.com/office/drawing/2014/main" id="{E66F24BC-425E-4C6D-9FB4-FFDFFCA16F54}"/>
              </a:ext>
            </a:extLst>
          </p:cNvPr>
          <p:cNvGraphicFramePr>
            <a:graphicFrameLocks noGrp="1"/>
          </p:cNvGraphicFramePr>
          <p:nvPr>
            <p:extLst>
              <p:ext uri="{D42A27DB-BD31-4B8C-83A1-F6EECF244321}">
                <p14:modId xmlns:p14="http://schemas.microsoft.com/office/powerpoint/2010/main" val="284152794"/>
              </p:ext>
            </p:extLst>
          </p:nvPr>
        </p:nvGraphicFramePr>
        <p:xfrm>
          <a:off x="4494363" y="669687"/>
          <a:ext cx="4485736" cy="6120381"/>
        </p:xfrm>
        <a:graphic>
          <a:graphicData uri="http://schemas.openxmlformats.org/drawingml/2006/table">
            <a:tbl>
              <a:tblPr/>
              <a:tblGrid>
                <a:gridCol w="1147313">
                  <a:extLst>
                    <a:ext uri="{9D8B030D-6E8A-4147-A177-3AD203B41FA5}">
                      <a16:colId xmlns:a16="http://schemas.microsoft.com/office/drawing/2014/main" val="942197548"/>
                    </a:ext>
                  </a:extLst>
                </a:gridCol>
                <a:gridCol w="2230181">
                  <a:extLst>
                    <a:ext uri="{9D8B030D-6E8A-4147-A177-3AD203B41FA5}">
                      <a16:colId xmlns:a16="http://schemas.microsoft.com/office/drawing/2014/main" val="2786491501"/>
                    </a:ext>
                  </a:extLst>
                </a:gridCol>
                <a:gridCol w="554121">
                  <a:extLst>
                    <a:ext uri="{9D8B030D-6E8A-4147-A177-3AD203B41FA5}">
                      <a16:colId xmlns:a16="http://schemas.microsoft.com/office/drawing/2014/main" val="1389891520"/>
                    </a:ext>
                  </a:extLst>
                </a:gridCol>
                <a:gridCol w="554121">
                  <a:extLst>
                    <a:ext uri="{9D8B030D-6E8A-4147-A177-3AD203B41FA5}">
                      <a16:colId xmlns:a16="http://schemas.microsoft.com/office/drawing/2014/main" val="1536385233"/>
                    </a:ext>
                  </a:extLst>
                </a:gridCol>
              </a:tblGrid>
              <a:tr h="97869">
                <a:tc>
                  <a:txBody>
                    <a:bodyPr/>
                    <a:lstStyle/>
                    <a:p>
                      <a:pPr algn="l" rtl="0" fontAlgn="b"/>
                      <a:r>
                        <a:rPr lang="lv-LV" sz="900" b="0" i="0" u="none" strike="noStrike">
                          <a:solidFill>
                            <a:srgbClr val="000000"/>
                          </a:solidFill>
                          <a:effectLst/>
                          <a:latin typeface="Arial" panose="020B0604020202020204" pitchFamily="34" charset="0"/>
                          <a:cs typeface="Arial" panose="020B0604020202020204" pitchFamily="34" charset="0"/>
                        </a:rPr>
                        <a:t> </a:t>
                      </a:r>
                    </a:p>
                  </a:txBody>
                  <a:tcPr marL="4602" marR="4602" marT="4602" marB="0" anchor="b">
                    <a:lnL>
                      <a:noFill/>
                    </a:lnL>
                    <a:lnR>
                      <a:noFill/>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tcPr>
                </a:tc>
                <a:tc>
                  <a:txBody>
                    <a:bodyPr/>
                    <a:lstStyle/>
                    <a:p>
                      <a:pPr algn="l" rtl="0" fontAlgn="b"/>
                      <a:r>
                        <a:rPr lang="lv-LV" sz="900" b="0" i="0" u="none" strike="noStrike">
                          <a:solidFill>
                            <a:srgbClr val="000000"/>
                          </a:solidFill>
                          <a:effectLst/>
                          <a:latin typeface="Arial" panose="020B0604020202020204" pitchFamily="34" charset="0"/>
                          <a:cs typeface="Arial" panose="020B0604020202020204" pitchFamily="34" charset="0"/>
                        </a:rPr>
                        <a:t> </a:t>
                      </a:r>
                    </a:p>
                  </a:txBody>
                  <a:tcPr marL="4602" marR="4602" marT="4602" marB="0" anchor="b">
                    <a:lnL>
                      <a:noFill/>
                    </a:lnL>
                    <a:lnR>
                      <a:noFill/>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tcPr>
                </a:tc>
                <a:tc>
                  <a:txBody>
                    <a:bodyPr/>
                    <a:lstStyle/>
                    <a:p>
                      <a:pPr algn="ctr" rtl="0" fontAlgn="b"/>
                      <a:r>
                        <a:rPr lang="lv-LV" sz="900" b="1" i="0" u="none" strike="noStrike">
                          <a:solidFill>
                            <a:srgbClr val="000000"/>
                          </a:solidFill>
                          <a:effectLst/>
                          <a:latin typeface="Arial" panose="020B0604020202020204" pitchFamily="34" charset="0"/>
                          <a:cs typeface="Arial" panose="020B0604020202020204" pitchFamily="34" charset="0"/>
                        </a:rPr>
                        <a:t>Kol. %</a:t>
                      </a:r>
                    </a:p>
                  </a:txBody>
                  <a:tcPr marL="4602" marR="4602" marT="4602" marB="0" anchor="b">
                    <a:lnL>
                      <a:noFill/>
                    </a:lnL>
                    <a:lnR>
                      <a:noFill/>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tcPr>
                </a:tc>
                <a:tc>
                  <a:txBody>
                    <a:bodyPr/>
                    <a:lstStyle/>
                    <a:p>
                      <a:pPr algn="ctr" rtl="0" fontAlgn="b"/>
                      <a:r>
                        <a:rPr lang="lv-LV" sz="900" b="1" i="0" u="none" strike="noStrike">
                          <a:solidFill>
                            <a:srgbClr val="000000"/>
                          </a:solidFill>
                          <a:effectLst/>
                          <a:latin typeface="Arial" panose="020B0604020202020204" pitchFamily="34" charset="0"/>
                          <a:cs typeface="Arial" panose="020B0604020202020204" pitchFamily="34" charset="0"/>
                        </a:rPr>
                        <a:t>Skaits</a:t>
                      </a:r>
                    </a:p>
                  </a:txBody>
                  <a:tcPr marL="4602" marR="4602" marT="4602" marB="0" anchor="b">
                    <a:lnL>
                      <a:noFill/>
                    </a:lnL>
                    <a:lnR>
                      <a:noFill/>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tcPr>
                </a:tc>
                <a:extLst>
                  <a:ext uri="{0D108BD9-81ED-4DB2-BD59-A6C34878D82A}">
                    <a16:rowId xmlns:a16="http://schemas.microsoft.com/office/drawing/2014/main" val="216509668"/>
                  </a:ext>
                </a:extLst>
              </a:tr>
              <a:tr h="97869">
                <a:tc rowSpan="6">
                  <a:txBody>
                    <a:bodyPr/>
                    <a:lstStyle/>
                    <a:p>
                      <a:pPr algn="l" rtl="0" fontAlgn="t"/>
                      <a:r>
                        <a:rPr lang="lv-LV" sz="900" b="0" i="0" u="none" strike="noStrike" dirty="0">
                          <a:solidFill>
                            <a:srgbClr val="000000"/>
                          </a:solidFill>
                          <a:effectLst/>
                          <a:latin typeface="Arial" panose="020B0604020202020204" pitchFamily="34" charset="0"/>
                          <a:cs typeface="Arial" panose="020B0604020202020204" pitchFamily="34" charset="0"/>
                        </a:rPr>
                        <a:t>Uzņēmuma gada apgrozījums </a:t>
                      </a:r>
                    </a:p>
                    <a:p>
                      <a:pPr algn="l" rtl="0" fontAlgn="t"/>
                      <a:r>
                        <a:rPr lang="lv-LV" sz="900" b="1" i="0" u="none" strike="noStrike" dirty="0">
                          <a:solidFill>
                            <a:srgbClr val="000000"/>
                          </a:solidFill>
                          <a:effectLst/>
                          <a:latin typeface="Arial" panose="020B0604020202020204" pitchFamily="34" charset="0"/>
                          <a:cs typeface="Arial" panose="020B0604020202020204" pitchFamily="34" charset="0"/>
                        </a:rPr>
                        <a:t>2022. gadā</a:t>
                      </a:r>
                    </a:p>
                  </a:txBody>
                  <a:tcPr marL="4602" marR="4602" marT="4602" marB="0">
                    <a:lnL>
                      <a:noFill/>
                    </a:lnL>
                    <a:lnR>
                      <a:noFill/>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tcPr>
                </a:tc>
                <a:tc>
                  <a:txBody>
                    <a:bodyPr/>
                    <a:lstStyle/>
                    <a:p>
                      <a:pPr algn="l" rtl="0" fontAlgn="ctr"/>
                      <a:r>
                        <a:rPr lang="lv-LV" sz="900" b="0" i="0" u="none" strike="noStrike">
                          <a:solidFill>
                            <a:srgbClr val="000000"/>
                          </a:solidFill>
                          <a:effectLst/>
                          <a:latin typeface="Arial" panose="020B0604020202020204" pitchFamily="34" charset="0"/>
                          <a:cs typeface="Arial" panose="020B0604020202020204" pitchFamily="34" charset="0"/>
                        </a:rPr>
                        <a:t>1. kvintile (Līdz Eur 100 000)</a:t>
                      </a:r>
                    </a:p>
                  </a:txBody>
                  <a:tcPr marL="4602" marR="4602" marT="4602" marB="0" anchor="ctr">
                    <a:lnL>
                      <a:noFill/>
                    </a:lnL>
                    <a:lnR>
                      <a:noFill/>
                    </a:lnR>
                    <a:lnT w="12700" cap="flat" cmpd="sng" algn="ctr">
                      <a:solidFill>
                        <a:srgbClr val="2A7A6D"/>
                      </a:solidFill>
                      <a:prstDash val="solid"/>
                      <a:round/>
                      <a:headEnd type="none" w="med" len="med"/>
                      <a:tailEnd type="none" w="med" len="med"/>
                    </a:lnT>
                    <a:lnB>
                      <a:noFill/>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16.5</a:t>
                      </a:r>
                    </a:p>
                  </a:txBody>
                  <a:tcPr marL="4602" marR="4602" marT="4602" marB="0" anchor="ctr">
                    <a:lnL>
                      <a:noFill/>
                    </a:lnL>
                    <a:lnR>
                      <a:noFill/>
                    </a:lnR>
                    <a:lnT w="12700" cap="flat" cmpd="sng" algn="ctr">
                      <a:solidFill>
                        <a:srgbClr val="2A7A6D"/>
                      </a:solidFill>
                      <a:prstDash val="solid"/>
                      <a:round/>
                      <a:headEnd type="none" w="med" len="med"/>
                      <a:tailEnd type="none" w="med" len="med"/>
                    </a:lnT>
                    <a:lnB>
                      <a:noFill/>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120</a:t>
                      </a:r>
                    </a:p>
                  </a:txBody>
                  <a:tcPr marL="4602" marR="4602" marT="4602" marB="0" anchor="ctr">
                    <a:lnL>
                      <a:noFill/>
                    </a:lnL>
                    <a:lnR>
                      <a:noFill/>
                    </a:lnR>
                    <a:lnT w="12700" cap="flat" cmpd="sng" algn="ctr">
                      <a:solidFill>
                        <a:srgbClr val="2A7A6D"/>
                      </a:solidFill>
                      <a:prstDash val="solid"/>
                      <a:round/>
                      <a:headEnd type="none" w="med" len="med"/>
                      <a:tailEnd type="none" w="med" len="med"/>
                    </a:lnT>
                    <a:lnB>
                      <a:noFill/>
                    </a:lnB>
                    <a:solidFill>
                      <a:srgbClr val="D7F1ED"/>
                    </a:solidFill>
                  </a:tcPr>
                </a:tc>
                <a:extLst>
                  <a:ext uri="{0D108BD9-81ED-4DB2-BD59-A6C34878D82A}">
                    <a16:rowId xmlns:a16="http://schemas.microsoft.com/office/drawing/2014/main" val="2176106454"/>
                  </a:ext>
                </a:extLst>
              </a:tr>
              <a:tr h="97869">
                <a:tc vMerge="1">
                  <a:txBody>
                    <a:bodyPr/>
                    <a:lstStyle/>
                    <a:p>
                      <a:endParaRPr lang="en-US"/>
                    </a:p>
                  </a:txBody>
                  <a:tcPr/>
                </a:tc>
                <a:tc>
                  <a:txBody>
                    <a:bodyPr/>
                    <a:lstStyle/>
                    <a:p>
                      <a:pPr algn="l" rtl="0" fontAlgn="ctr"/>
                      <a:r>
                        <a:rPr lang="fr-FR" sz="900" b="0" i="0" u="none" strike="noStrike">
                          <a:solidFill>
                            <a:srgbClr val="000000"/>
                          </a:solidFill>
                          <a:effectLst/>
                          <a:latin typeface="Arial" panose="020B0604020202020204" pitchFamily="34" charset="0"/>
                          <a:cs typeface="Arial" panose="020B0604020202020204" pitchFamily="34" charset="0"/>
                        </a:rPr>
                        <a:t>2. kvintile (Eur 100 001 - Eur 499 999)</a:t>
                      </a:r>
                    </a:p>
                  </a:txBody>
                  <a:tcPr marL="4602" marR="4602" marT="4602" marB="0" anchor="ctr">
                    <a:lnL>
                      <a:noFill/>
                    </a:lnL>
                    <a:lnR>
                      <a:noFill/>
                    </a:lnR>
                    <a:lnT>
                      <a:noFill/>
                    </a:lnT>
                    <a:lnB>
                      <a:noFill/>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17.4</a:t>
                      </a:r>
                    </a:p>
                  </a:txBody>
                  <a:tcPr marL="4602" marR="4602" marT="4602" marB="0" anchor="ctr">
                    <a:lnL>
                      <a:noFill/>
                    </a:lnL>
                    <a:lnR>
                      <a:noFill/>
                    </a:lnR>
                    <a:lnT>
                      <a:noFill/>
                    </a:lnT>
                    <a:lnB>
                      <a:noFill/>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127</a:t>
                      </a:r>
                    </a:p>
                  </a:txBody>
                  <a:tcPr marL="4602" marR="4602" marT="4602" marB="0" anchor="ctr">
                    <a:lnL>
                      <a:noFill/>
                    </a:lnL>
                    <a:lnR>
                      <a:noFill/>
                    </a:lnR>
                    <a:lnT>
                      <a:noFill/>
                    </a:lnT>
                    <a:lnB>
                      <a:noFill/>
                    </a:lnB>
                    <a:solidFill>
                      <a:srgbClr val="D7F1ED"/>
                    </a:solidFill>
                  </a:tcPr>
                </a:tc>
                <a:extLst>
                  <a:ext uri="{0D108BD9-81ED-4DB2-BD59-A6C34878D82A}">
                    <a16:rowId xmlns:a16="http://schemas.microsoft.com/office/drawing/2014/main" val="3281820647"/>
                  </a:ext>
                </a:extLst>
              </a:tr>
              <a:tr h="97869">
                <a:tc vMerge="1">
                  <a:txBody>
                    <a:bodyPr/>
                    <a:lstStyle/>
                    <a:p>
                      <a:endParaRPr lang="en-US"/>
                    </a:p>
                  </a:txBody>
                  <a:tcPr/>
                </a:tc>
                <a:tc>
                  <a:txBody>
                    <a:bodyPr/>
                    <a:lstStyle/>
                    <a:p>
                      <a:pPr algn="l" rtl="0" fontAlgn="ctr"/>
                      <a:r>
                        <a:rPr lang="fr-FR" sz="900" b="0" i="0" u="none" strike="noStrike">
                          <a:solidFill>
                            <a:srgbClr val="000000"/>
                          </a:solidFill>
                          <a:effectLst/>
                          <a:latin typeface="Arial" panose="020B0604020202020204" pitchFamily="34" charset="0"/>
                          <a:cs typeface="Arial" panose="020B0604020202020204" pitchFamily="34" charset="0"/>
                        </a:rPr>
                        <a:t>3. kvintile (Eur 500 000 - Eur 1 499 999)</a:t>
                      </a:r>
                    </a:p>
                  </a:txBody>
                  <a:tcPr marL="4602" marR="4602" marT="4602" marB="0" anchor="ctr">
                    <a:lnL>
                      <a:noFill/>
                    </a:lnL>
                    <a:lnR>
                      <a:noFill/>
                    </a:lnR>
                    <a:lnT>
                      <a:noFill/>
                    </a:lnT>
                    <a:lnB>
                      <a:noFill/>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17.7</a:t>
                      </a:r>
                    </a:p>
                  </a:txBody>
                  <a:tcPr marL="4602" marR="4602" marT="4602" marB="0" anchor="ctr">
                    <a:lnL>
                      <a:noFill/>
                    </a:lnL>
                    <a:lnR>
                      <a:noFill/>
                    </a:lnR>
                    <a:lnT>
                      <a:noFill/>
                    </a:lnT>
                    <a:lnB>
                      <a:noFill/>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129</a:t>
                      </a:r>
                    </a:p>
                  </a:txBody>
                  <a:tcPr marL="4602" marR="4602" marT="4602" marB="0" anchor="ctr">
                    <a:lnL>
                      <a:noFill/>
                    </a:lnL>
                    <a:lnR>
                      <a:noFill/>
                    </a:lnR>
                    <a:lnT>
                      <a:noFill/>
                    </a:lnT>
                    <a:lnB>
                      <a:noFill/>
                    </a:lnB>
                    <a:solidFill>
                      <a:srgbClr val="D7F1ED"/>
                    </a:solidFill>
                  </a:tcPr>
                </a:tc>
                <a:extLst>
                  <a:ext uri="{0D108BD9-81ED-4DB2-BD59-A6C34878D82A}">
                    <a16:rowId xmlns:a16="http://schemas.microsoft.com/office/drawing/2014/main" val="3959371170"/>
                  </a:ext>
                </a:extLst>
              </a:tr>
              <a:tr h="137139">
                <a:tc vMerge="1">
                  <a:txBody>
                    <a:bodyPr/>
                    <a:lstStyle/>
                    <a:p>
                      <a:endParaRPr lang="en-US"/>
                    </a:p>
                  </a:txBody>
                  <a:tcPr/>
                </a:tc>
                <a:tc>
                  <a:txBody>
                    <a:bodyPr/>
                    <a:lstStyle/>
                    <a:p>
                      <a:pPr algn="l" rtl="0" fontAlgn="ctr"/>
                      <a:r>
                        <a:rPr lang="fr-FR" sz="900" b="0" i="0" u="none" strike="noStrike">
                          <a:solidFill>
                            <a:srgbClr val="000000"/>
                          </a:solidFill>
                          <a:effectLst/>
                          <a:latin typeface="Arial" panose="020B0604020202020204" pitchFamily="34" charset="0"/>
                          <a:cs typeface="Arial" panose="020B0604020202020204" pitchFamily="34" charset="0"/>
                        </a:rPr>
                        <a:t>4. kvintile (Eur 1 500 000 - Eur 4 499 999)</a:t>
                      </a:r>
                    </a:p>
                  </a:txBody>
                  <a:tcPr marL="4602" marR="4602" marT="4602" marB="0" anchor="ctr">
                    <a:lnL>
                      <a:noFill/>
                    </a:lnL>
                    <a:lnR>
                      <a:noFill/>
                    </a:lnR>
                    <a:lnT>
                      <a:noFill/>
                    </a:lnT>
                    <a:lnB>
                      <a:noFill/>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17.4</a:t>
                      </a:r>
                    </a:p>
                  </a:txBody>
                  <a:tcPr marL="4602" marR="4602" marT="4602" marB="0" anchor="ctr">
                    <a:lnL>
                      <a:noFill/>
                    </a:lnL>
                    <a:lnR>
                      <a:noFill/>
                    </a:lnR>
                    <a:lnT>
                      <a:noFill/>
                    </a:lnT>
                    <a:lnB>
                      <a:noFill/>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127</a:t>
                      </a:r>
                    </a:p>
                  </a:txBody>
                  <a:tcPr marL="4602" marR="4602" marT="4602" marB="0" anchor="ctr">
                    <a:lnL>
                      <a:noFill/>
                    </a:lnL>
                    <a:lnR>
                      <a:noFill/>
                    </a:lnR>
                    <a:lnT>
                      <a:noFill/>
                    </a:lnT>
                    <a:lnB>
                      <a:noFill/>
                    </a:lnB>
                    <a:solidFill>
                      <a:srgbClr val="D7F1ED"/>
                    </a:solidFill>
                  </a:tcPr>
                </a:tc>
                <a:extLst>
                  <a:ext uri="{0D108BD9-81ED-4DB2-BD59-A6C34878D82A}">
                    <a16:rowId xmlns:a16="http://schemas.microsoft.com/office/drawing/2014/main" val="4010064909"/>
                  </a:ext>
                </a:extLst>
              </a:tr>
              <a:tr h="97869">
                <a:tc vMerge="1">
                  <a:txBody>
                    <a:bodyPr/>
                    <a:lstStyle/>
                    <a:p>
                      <a:endParaRPr lang="en-US"/>
                    </a:p>
                  </a:txBody>
                  <a:tcPr/>
                </a:tc>
                <a:tc>
                  <a:txBody>
                    <a:bodyPr/>
                    <a:lstStyle/>
                    <a:p>
                      <a:pPr algn="l" rtl="0" fontAlgn="ctr"/>
                      <a:r>
                        <a:rPr lang="fr-FR" sz="900" b="0" i="0" u="none" strike="noStrike">
                          <a:solidFill>
                            <a:srgbClr val="000000"/>
                          </a:solidFill>
                          <a:effectLst/>
                          <a:latin typeface="Arial" panose="020B0604020202020204" pitchFamily="34" charset="0"/>
                          <a:cs typeface="Arial" panose="020B0604020202020204" pitchFamily="34" charset="0"/>
                        </a:rPr>
                        <a:t>5. kvintile (Eur 4 500 000 un vairāk)</a:t>
                      </a:r>
                    </a:p>
                  </a:txBody>
                  <a:tcPr marL="4602" marR="4602" marT="4602" marB="0" anchor="ctr">
                    <a:lnL>
                      <a:noFill/>
                    </a:lnL>
                    <a:lnR>
                      <a:noFill/>
                    </a:lnR>
                    <a:lnT>
                      <a:noFill/>
                    </a:lnT>
                    <a:lnB>
                      <a:noFill/>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16.9</a:t>
                      </a:r>
                    </a:p>
                  </a:txBody>
                  <a:tcPr marL="4602" marR="4602" marT="4602" marB="0" anchor="ctr">
                    <a:lnL>
                      <a:noFill/>
                    </a:lnL>
                    <a:lnR>
                      <a:noFill/>
                    </a:lnR>
                    <a:lnT>
                      <a:noFill/>
                    </a:lnT>
                    <a:lnB>
                      <a:noFill/>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123</a:t>
                      </a:r>
                    </a:p>
                  </a:txBody>
                  <a:tcPr marL="4602" marR="4602" marT="4602" marB="0" anchor="ctr">
                    <a:lnL>
                      <a:noFill/>
                    </a:lnL>
                    <a:lnR>
                      <a:noFill/>
                    </a:lnR>
                    <a:lnT>
                      <a:noFill/>
                    </a:lnT>
                    <a:lnB>
                      <a:noFill/>
                    </a:lnB>
                    <a:solidFill>
                      <a:srgbClr val="D7F1ED"/>
                    </a:solidFill>
                  </a:tcPr>
                </a:tc>
                <a:extLst>
                  <a:ext uri="{0D108BD9-81ED-4DB2-BD59-A6C34878D82A}">
                    <a16:rowId xmlns:a16="http://schemas.microsoft.com/office/drawing/2014/main" val="3089752108"/>
                  </a:ext>
                </a:extLst>
              </a:tr>
              <a:tr h="97869">
                <a:tc vMerge="1">
                  <a:txBody>
                    <a:bodyPr/>
                    <a:lstStyle/>
                    <a:p>
                      <a:endParaRPr lang="en-US"/>
                    </a:p>
                  </a:txBody>
                  <a:tcPr/>
                </a:tc>
                <a:tc>
                  <a:txBody>
                    <a:bodyPr/>
                    <a:lstStyle/>
                    <a:p>
                      <a:pPr algn="l" rtl="0" fontAlgn="ctr"/>
                      <a:r>
                        <a:rPr lang="lv-LV" sz="900" b="0" i="0" u="none" strike="noStrike">
                          <a:solidFill>
                            <a:srgbClr val="000000"/>
                          </a:solidFill>
                          <a:effectLst/>
                          <a:latin typeface="Arial" panose="020B0604020202020204" pitchFamily="34" charset="0"/>
                          <a:cs typeface="Arial" panose="020B0604020202020204" pitchFamily="34" charset="0"/>
                        </a:rPr>
                        <a:t>Grūti pateikt/ nevēlas atbildēt</a:t>
                      </a:r>
                    </a:p>
                  </a:txBody>
                  <a:tcPr marL="4602" marR="4602" marT="4602" marB="0" anchor="ctr">
                    <a:lnL>
                      <a:noFill/>
                    </a:lnL>
                    <a:lnR>
                      <a:noFill/>
                    </a:lnR>
                    <a:lnT>
                      <a:noFill/>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14.1</a:t>
                      </a:r>
                    </a:p>
                  </a:txBody>
                  <a:tcPr marL="4602" marR="4602" marT="4602" marB="0" anchor="ctr">
                    <a:lnL>
                      <a:noFill/>
                    </a:lnL>
                    <a:lnR>
                      <a:noFill/>
                    </a:lnR>
                    <a:lnT>
                      <a:noFill/>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103</a:t>
                      </a:r>
                    </a:p>
                  </a:txBody>
                  <a:tcPr marL="4602" marR="4602" marT="4602" marB="0" anchor="ctr">
                    <a:lnL>
                      <a:noFill/>
                    </a:lnL>
                    <a:lnR>
                      <a:noFill/>
                    </a:lnR>
                    <a:lnT>
                      <a:noFill/>
                    </a:lnT>
                    <a:lnB w="12700" cap="flat" cmpd="sng" algn="ctr">
                      <a:solidFill>
                        <a:srgbClr val="2A7A6D"/>
                      </a:solidFill>
                      <a:prstDash val="solid"/>
                      <a:round/>
                      <a:headEnd type="none" w="med" len="med"/>
                      <a:tailEnd type="none" w="med" len="med"/>
                    </a:lnB>
                    <a:solidFill>
                      <a:srgbClr val="D7F1ED"/>
                    </a:solidFill>
                  </a:tcPr>
                </a:tc>
                <a:extLst>
                  <a:ext uri="{0D108BD9-81ED-4DB2-BD59-A6C34878D82A}">
                    <a16:rowId xmlns:a16="http://schemas.microsoft.com/office/drawing/2014/main" val="1285064641"/>
                  </a:ext>
                </a:extLst>
              </a:tr>
              <a:tr h="97869">
                <a:tc>
                  <a:txBody>
                    <a:bodyPr/>
                    <a:lstStyle/>
                    <a:p>
                      <a:pPr algn="l" rtl="0" fontAlgn="b"/>
                      <a:r>
                        <a:rPr lang="lv-LV" sz="900" b="0" i="0" u="none" strike="noStrike">
                          <a:solidFill>
                            <a:srgbClr val="000000"/>
                          </a:solidFill>
                          <a:effectLst/>
                          <a:latin typeface="Arial" panose="020B0604020202020204" pitchFamily="34" charset="0"/>
                          <a:cs typeface="Arial" panose="020B0604020202020204" pitchFamily="34" charset="0"/>
                        </a:rPr>
                        <a:t> </a:t>
                      </a:r>
                    </a:p>
                  </a:txBody>
                  <a:tcPr marL="4602" marR="4602" marT="4602" marB="0" anchor="b">
                    <a:lnL>
                      <a:noFill/>
                    </a:lnL>
                    <a:lnR>
                      <a:noFill/>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tcPr>
                </a:tc>
                <a:tc>
                  <a:txBody>
                    <a:bodyPr/>
                    <a:lstStyle/>
                    <a:p>
                      <a:pPr algn="l" rtl="0" fontAlgn="ctr"/>
                      <a:r>
                        <a:rPr lang="lv-LV" sz="900" b="0" i="0" u="none" strike="noStrike">
                          <a:solidFill>
                            <a:srgbClr val="000000"/>
                          </a:solidFill>
                          <a:effectLst/>
                          <a:latin typeface="Arial" panose="020B0604020202020204" pitchFamily="34" charset="0"/>
                          <a:cs typeface="Arial" panose="020B0604020202020204" pitchFamily="34" charset="0"/>
                        </a:rPr>
                        <a:t> </a:t>
                      </a:r>
                    </a:p>
                  </a:txBody>
                  <a:tcPr marL="4602" marR="4602" marT="4602" marB="0" anchor="ctr">
                    <a:lnL>
                      <a:noFill/>
                    </a:lnL>
                    <a:lnR>
                      <a:noFill/>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tcPr>
                </a:tc>
                <a:tc>
                  <a:txBody>
                    <a:bodyPr/>
                    <a:lstStyle/>
                    <a:p>
                      <a:pPr algn="ctr" rtl="0" fontAlgn="b"/>
                      <a:r>
                        <a:rPr lang="lv-LV" sz="900" b="0" i="0" u="none" strike="noStrike">
                          <a:solidFill>
                            <a:srgbClr val="000000"/>
                          </a:solidFill>
                          <a:effectLst/>
                          <a:latin typeface="Arial" panose="020B0604020202020204" pitchFamily="34" charset="0"/>
                          <a:cs typeface="Arial" panose="020B0604020202020204" pitchFamily="34" charset="0"/>
                        </a:rPr>
                        <a:t> </a:t>
                      </a:r>
                    </a:p>
                  </a:txBody>
                  <a:tcPr marL="4602" marR="4602" marT="4602" marB="0" anchor="b">
                    <a:lnL>
                      <a:noFill/>
                    </a:lnL>
                    <a:lnR>
                      <a:noFill/>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tcPr>
                </a:tc>
                <a:tc>
                  <a:txBody>
                    <a:bodyPr/>
                    <a:lstStyle/>
                    <a:p>
                      <a:pPr algn="ctr" rtl="0" fontAlgn="b"/>
                      <a:r>
                        <a:rPr lang="lv-LV" sz="900" b="0" i="0" u="none" strike="noStrike">
                          <a:solidFill>
                            <a:srgbClr val="000000"/>
                          </a:solidFill>
                          <a:effectLst/>
                          <a:latin typeface="Arial" panose="020B0604020202020204" pitchFamily="34" charset="0"/>
                          <a:cs typeface="Arial" panose="020B0604020202020204" pitchFamily="34" charset="0"/>
                        </a:rPr>
                        <a:t> </a:t>
                      </a:r>
                    </a:p>
                  </a:txBody>
                  <a:tcPr marL="4602" marR="4602" marT="4602" marB="0" anchor="b">
                    <a:lnL>
                      <a:noFill/>
                    </a:lnL>
                    <a:lnR>
                      <a:noFill/>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tcPr>
                </a:tc>
                <a:extLst>
                  <a:ext uri="{0D108BD9-81ED-4DB2-BD59-A6C34878D82A}">
                    <a16:rowId xmlns:a16="http://schemas.microsoft.com/office/drawing/2014/main" val="4222055652"/>
                  </a:ext>
                </a:extLst>
              </a:tr>
              <a:tr h="97869">
                <a:tc rowSpan="6">
                  <a:txBody>
                    <a:bodyPr/>
                    <a:lstStyle/>
                    <a:p>
                      <a:pPr algn="l" rtl="0" fontAlgn="t"/>
                      <a:r>
                        <a:rPr lang="lv-LV" sz="900" b="0" i="0" u="none" strike="noStrike" dirty="0">
                          <a:solidFill>
                            <a:srgbClr val="000000"/>
                          </a:solidFill>
                          <a:effectLst/>
                          <a:latin typeface="Arial" panose="020B0604020202020204" pitchFamily="34" charset="0"/>
                          <a:cs typeface="Arial" panose="020B0604020202020204" pitchFamily="34" charset="0"/>
                        </a:rPr>
                        <a:t>Uzņēmuma gada apgrozījums </a:t>
                      </a:r>
                    </a:p>
                    <a:p>
                      <a:pPr algn="l" rtl="0" fontAlgn="t"/>
                      <a:r>
                        <a:rPr lang="lv-LV" sz="900" b="1" i="0" u="none" strike="noStrike" dirty="0">
                          <a:solidFill>
                            <a:srgbClr val="000000"/>
                          </a:solidFill>
                          <a:effectLst/>
                          <a:latin typeface="Arial" panose="020B0604020202020204" pitchFamily="34" charset="0"/>
                          <a:cs typeface="Arial" panose="020B0604020202020204" pitchFamily="34" charset="0"/>
                        </a:rPr>
                        <a:t>2021. gadā</a:t>
                      </a:r>
                    </a:p>
                  </a:txBody>
                  <a:tcPr marL="4602" marR="4602" marT="4602" marB="0">
                    <a:lnL>
                      <a:noFill/>
                    </a:lnL>
                    <a:lnR>
                      <a:noFill/>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tcPr>
                </a:tc>
                <a:tc>
                  <a:txBody>
                    <a:bodyPr/>
                    <a:lstStyle/>
                    <a:p>
                      <a:pPr algn="l" rtl="0" fontAlgn="ctr"/>
                      <a:r>
                        <a:rPr lang="lv-LV" sz="900" b="0" i="0" u="none" strike="noStrike">
                          <a:solidFill>
                            <a:srgbClr val="000000"/>
                          </a:solidFill>
                          <a:effectLst/>
                          <a:latin typeface="Arial" panose="020B0604020202020204" pitchFamily="34" charset="0"/>
                          <a:cs typeface="Arial" panose="020B0604020202020204" pitchFamily="34" charset="0"/>
                        </a:rPr>
                        <a:t>1. kvintile (Līdz Eur 100 000)</a:t>
                      </a:r>
                    </a:p>
                  </a:txBody>
                  <a:tcPr marL="4602" marR="4602" marT="4602" marB="0" anchor="ctr">
                    <a:lnL>
                      <a:noFill/>
                    </a:lnL>
                    <a:lnR>
                      <a:noFill/>
                    </a:lnR>
                    <a:lnT w="12700" cap="flat" cmpd="sng" algn="ctr">
                      <a:solidFill>
                        <a:srgbClr val="2A7A6D"/>
                      </a:solidFill>
                      <a:prstDash val="solid"/>
                      <a:round/>
                      <a:headEnd type="none" w="med" len="med"/>
                      <a:tailEnd type="none" w="med" len="med"/>
                    </a:lnT>
                    <a:lnB>
                      <a:noFill/>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17.6</a:t>
                      </a:r>
                    </a:p>
                  </a:txBody>
                  <a:tcPr marL="4602" marR="4602" marT="4602" marB="0" anchor="ctr">
                    <a:lnL>
                      <a:noFill/>
                    </a:lnL>
                    <a:lnR>
                      <a:noFill/>
                    </a:lnR>
                    <a:lnT w="12700" cap="flat" cmpd="sng" algn="ctr">
                      <a:solidFill>
                        <a:srgbClr val="2A7A6D"/>
                      </a:solidFill>
                      <a:prstDash val="solid"/>
                      <a:round/>
                      <a:headEnd type="none" w="med" len="med"/>
                      <a:tailEnd type="none" w="med" len="med"/>
                    </a:lnT>
                    <a:lnB>
                      <a:noFill/>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128</a:t>
                      </a:r>
                    </a:p>
                  </a:txBody>
                  <a:tcPr marL="4602" marR="4602" marT="4602" marB="0" anchor="ctr">
                    <a:lnL>
                      <a:noFill/>
                    </a:lnL>
                    <a:lnR>
                      <a:noFill/>
                    </a:lnR>
                    <a:lnT w="12700" cap="flat" cmpd="sng" algn="ctr">
                      <a:solidFill>
                        <a:srgbClr val="2A7A6D"/>
                      </a:solidFill>
                      <a:prstDash val="solid"/>
                      <a:round/>
                      <a:headEnd type="none" w="med" len="med"/>
                      <a:tailEnd type="none" w="med" len="med"/>
                    </a:lnT>
                    <a:lnB>
                      <a:noFill/>
                    </a:lnB>
                    <a:solidFill>
                      <a:srgbClr val="D7F1ED"/>
                    </a:solidFill>
                  </a:tcPr>
                </a:tc>
                <a:extLst>
                  <a:ext uri="{0D108BD9-81ED-4DB2-BD59-A6C34878D82A}">
                    <a16:rowId xmlns:a16="http://schemas.microsoft.com/office/drawing/2014/main" val="4262595224"/>
                  </a:ext>
                </a:extLst>
              </a:tr>
              <a:tr h="97869">
                <a:tc vMerge="1">
                  <a:txBody>
                    <a:bodyPr/>
                    <a:lstStyle/>
                    <a:p>
                      <a:endParaRPr lang="en-US"/>
                    </a:p>
                  </a:txBody>
                  <a:tcPr/>
                </a:tc>
                <a:tc>
                  <a:txBody>
                    <a:bodyPr/>
                    <a:lstStyle/>
                    <a:p>
                      <a:pPr algn="l" rtl="0" fontAlgn="ctr"/>
                      <a:r>
                        <a:rPr lang="fr-FR" sz="900" b="0" i="0" u="none" strike="noStrike">
                          <a:solidFill>
                            <a:srgbClr val="000000"/>
                          </a:solidFill>
                          <a:effectLst/>
                          <a:latin typeface="Arial" panose="020B0604020202020204" pitchFamily="34" charset="0"/>
                          <a:cs typeface="Arial" panose="020B0604020202020204" pitchFamily="34" charset="0"/>
                        </a:rPr>
                        <a:t>2. kvintile (Eur 100 001 - Eur 400 000)</a:t>
                      </a:r>
                    </a:p>
                  </a:txBody>
                  <a:tcPr marL="4602" marR="4602" marT="4602" marB="0" anchor="ctr">
                    <a:lnL>
                      <a:noFill/>
                    </a:lnL>
                    <a:lnR>
                      <a:noFill/>
                    </a:lnR>
                    <a:lnT>
                      <a:noFill/>
                    </a:lnT>
                    <a:lnB>
                      <a:noFill/>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16.5</a:t>
                      </a:r>
                    </a:p>
                  </a:txBody>
                  <a:tcPr marL="4602" marR="4602" marT="4602" marB="0" anchor="ctr">
                    <a:lnL>
                      <a:noFill/>
                    </a:lnL>
                    <a:lnR>
                      <a:noFill/>
                    </a:lnR>
                    <a:lnT>
                      <a:noFill/>
                    </a:lnT>
                    <a:lnB>
                      <a:noFill/>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120</a:t>
                      </a:r>
                    </a:p>
                  </a:txBody>
                  <a:tcPr marL="4602" marR="4602" marT="4602" marB="0" anchor="ctr">
                    <a:lnL>
                      <a:noFill/>
                    </a:lnL>
                    <a:lnR>
                      <a:noFill/>
                    </a:lnR>
                    <a:lnT>
                      <a:noFill/>
                    </a:lnT>
                    <a:lnB>
                      <a:noFill/>
                    </a:lnB>
                    <a:solidFill>
                      <a:srgbClr val="D7F1ED"/>
                    </a:solidFill>
                  </a:tcPr>
                </a:tc>
                <a:extLst>
                  <a:ext uri="{0D108BD9-81ED-4DB2-BD59-A6C34878D82A}">
                    <a16:rowId xmlns:a16="http://schemas.microsoft.com/office/drawing/2014/main" val="586200186"/>
                  </a:ext>
                </a:extLst>
              </a:tr>
              <a:tr h="97869">
                <a:tc vMerge="1">
                  <a:txBody>
                    <a:bodyPr/>
                    <a:lstStyle/>
                    <a:p>
                      <a:endParaRPr lang="en-US"/>
                    </a:p>
                  </a:txBody>
                  <a:tcPr/>
                </a:tc>
                <a:tc>
                  <a:txBody>
                    <a:bodyPr/>
                    <a:lstStyle/>
                    <a:p>
                      <a:pPr algn="l" rtl="0" fontAlgn="ctr"/>
                      <a:r>
                        <a:rPr lang="fr-FR" sz="900" b="0" i="0" u="none" strike="noStrike">
                          <a:solidFill>
                            <a:srgbClr val="000000"/>
                          </a:solidFill>
                          <a:effectLst/>
                          <a:latin typeface="Arial" panose="020B0604020202020204" pitchFamily="34" charset="0"/>
                          <a:cs typeface="Arial" panose="020B0604020202020204" pitchFamily="34" charset="0"/>
                        </a:rPr>
                        <a:t>3. kvintile (Eur 400 001 - Eur 1 100 000)</a:t>
                      </a:r>
                    </a:p>
                  </a:txBody>
                  <a:tcPr marL="4602" marR="4602" marT="4602" marB="0" anchor="ctr">
                    <a:lnL>
                      <a:noFill/>
                    </a:lnL>
                    <a:lnR>
                      <a:noFill/>
                    </a:lnR>
                    <a:lnT>
                      <a:noFill/>
                    </a:lnT>
                    <a:lnB>
                      <a:noFill/>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16.5</a:t>
                      </a:r>
                    </a:p>
                  </a:txBody>
                  <a:tcPr marL="4602" marR="4602" marT="4602" marB="0" anchor="ctr">
                    <a:lnL>
                      <a:noFill/>
                    </a:lnL>
                    <a:lnR>
                      <a:noFill/>
                    </a:lnR>
                    <a:lnT>
                      <a:noFill/>
                    </a:lnT>
                    <a:lnB>
                      <a:noFill/>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120</a:t>
                      </a:r>
                    </a:p>
                  </a:txBody>
                  <a:tcPr marL="4602" marR="4602" marT="4602" marB="0" anchor="ctr">
                    <a:lnL>
                      <a:noFill/>
                    </a:lnL>
                    <a:lnR>
                      <a:noFill/>
                    </a:lnR>
                    <a:lnT>
                      <a:noFill/>
                    </a:lnT>
                    <a:lnB>
                      <a:noFill/>
                    </a:lnB>
                    <a:solidFill>
                      <a:srgbClr val="D7F1ED"/>
                    </a:solidFill>
                  </a:tcPr>
                </a:tc>
                <a:extLst>
                  <a:ext uri="{0D108BD9-81ED-4DB2-BD59-A6C34878D82A}">
                    <a16:rowId xmlns:a16="http://schemas.microsoft.com/office/drawing/2014/main" val="905574092"/>
                  </a:ext>
                </a:extLst>
              </a:tr>
              <a:tr h="137139">
                <a:tc vMerge="1">
                  <a:txBody>
                    <a:bodyPr/>
                    <a:lstStyle/>
                    <a:p>
                      <a:endParaRPr lang="en-US"/>
                    </a:p>
                  </a:txBody>
                  <a:tcPr/>
                </a:tc>
                <a:tc>
                  <a:txBody>
                    <a:bodyPr/>
                    <a:lstStyle/>
                    <a:p>
                      <a:pPr algn="l" rtl="0" fontAlgn="ctr"/>
                      <a:r>
                        <a:rPr lang="fr-FR" sz="900" b="0" i="0" u="none" strike="noStrike">
                          <a:solidFill>
                            <a:srgbClr val="000000"/>
                          </a:solidFill>
                          <a:effectLst/>
                          <a:latin typeface="Arial" panose="020B0604020202020204" pitchFamily="34" charset="0"/>
                          <a:cs typeface="Arial" panose="020B0604020202020204" pitchFamily="34" charset="0"/>
                        </a:rPr>
                        <a:t>4. kvintile (Eur 1 100 001 - Eur 3 999 999)</a:t>
                      </a:r>
                    </a:p>
                  </a:txBody>
                  <a:tcPr marL="4602" marR="4602" marT="4602" marB="0" anchor="ctr">
                    <a:lnL>
                      <a:noFill/>
                    </a:lnL>
                    <a:lnR>
                      <a:noFill/>
                    </a:lnR>
                    <a:lnT>
                      <a:noFill/>
                    </a:lnT>
                    <a:lnB>
                      <a:noFill/>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17.8</a:t>
                      </a:r>
                    </a:p>
                  </a:txBody>
                  <a:tcPr marL="4602" marR="4602" marT="4602" marB="0" anchor="ctr">
                    <a:lnL>
                      <a:noFill/>
                    </a:lnL>
                    <a:lnR>
                      <a:noFill/>
                    </a:lnR>
                    <a:lnT>
                      <a:noFill/>
                    </a:lnT>
                    <a:lnB>
                      <a:noFill/>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130</a:t>
                      </a:r>
                    </a:p>
                  </a:txBody>
                  <a:tcPr marL="4602" marR="4602" marT="4602" marB="0" anchor="ctr">
                    <a:lnL>
                      <a:noFill/>
                    </a:lnL>
                    <a:lnR>
                      <a:noFill/>
                    </a:lnR>
                    <a:lnT>
                      <a:noFill/>
                    </a:lnT>
                    <a:lnB>
                      <a:noFill/>
                    </a:lnB>
                    <a:solidFill>
                      <a:srgbClr val="D7F1ED"/>
                    </a:solidFill>
                  </a:tcPr>
                </a:tc>
                <a:extLst>
                  <a:ext uri="{0D108BD9-81ED-4DB2-BD59-A6C34878D82A}">
                    <a16:rowId xmlns:a16="http://schemas.microsoft.com/office/drawing/2014/main" val="2559845212"/>
                  </a:ext>
                </a:extLst>
              </a:tr>
              <a:tr h="97869">
                <a:tc vMerge="1">
                  <a:txBody>
                    <a:bodyPr/>
                    <a:lstStyle/>
                    <a:p>
                      <a:endParaRPr lang="en-US"/>
                    </a:p>
                  </a:txBody>
                  <a:tcPr/>
                </a:tc>
                <a:tc>
                  <a:txBody>
                    <a:bodyPr/>
                    <a:lstStyle/>
                    <a:p>
                      <a:pPr algn="l" rtl="0" fontAlgn="ctr"/>
                      <a:r>
                        <a:rPr lang="fr-FR" sz="900" b="0" i="0" u="none" strike="noStrike">
                          <a:solidFill>
                            <a:srgbClr val="000000"/>
                          </a:solidFill>
                          <a:effectLst/>
                          <a:latin typeface="Arial" panose="020B0604020202020204" pitchFamily="34" charset="0"/>
                          <a:cs typeface="Arial" panose="020B0604020202020204" pitchFamily="34" charset="0"/>
                        </a:rPr>
                        <a:t>5. kvintile (Eur 4 000 000 un vairāk)</a:t>
                      </a:r>
                    </a:p>
                  </a:txBody>
                  <a:tcPr marL="4602" marR="4602" marT="4602" marB="0" anchor="ctr">
                    <a:lnL>
                      <a:noFill/>
                    </a:lnL>
                    <a:lnR>
                      <a:noFill/>
                    </a:lnR>
                    <a:lnT>
                      <a:noFill/>
                    </a:lnT>
                    <a:lnB>
                      <a:noFill/>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16.6</a:t>
                      </a:r>
                    </a:p>
                  </a:txBody>
                  <a:tcPr marL="4602" marR="4602" marT="4602" marB="0" anchor="ctr">
                    <a:lnL>
                      <a:noFill/>
                    </a:lnL>
                    <a:lnR>
                      <a:noFill/>
                    </a:lnR>
                    <a:lnT>
                      <a:noFill/>
                    </a:lnT>
                    <a:lnB>
                      <a:noFill/>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121</a:t>
                      </a:r>
                    </a:p>
                  </a:txBody>
                  <a:tcPr marL="4602" marR="4602" marT="4602" marB="0" anchor="ctr">
                    <a:lnL>
                      <a:noFill/>
                    </a:lnL>
                    <a:lnR>
                      <a:noFill/>
                    </a:lnR>
                    <a:lnT>
                      <a:noFill/>
                    </a:lnT>
                    <a:lnB>
                      <a:noFill/>
                    </a:lnB>
                    <a:solidFill>
                      <a:srgbClr val="D7F1ED"/>
                    </a:solidFill>
                  </a:tcPr>
                </a:tc>
                <a:extLst>
                  <a:ext uri="{0D108BD9-81ED-4DB2-BD59-A6C34878D82A}">
                    <a16:rowId xmlns:a16="http://schemas.microsoft.com/office/drawing/2014/main" val="2186543235"/>
                  </a:ext>
                </a:extLst>
              </a:tr>
              <a:tr h="96642">
                <a:tc vMerge="1">
                  <a:txBody>
                    <a:bodyPr/>
                    <a:lstStyle/>
                    <a:p>
                      <a:endParaRPr lang="en-US"/>
                    </a:p>
                  </a:txBody>
                  <a:tcPr/>
                </a:tc>
                <a:tc>
                  <a:txBody>
                    <a:bodyPr/>
                    <a:lstStyle/>
                    <a:p>
                      <a:pPr algn="l" rtl="0" fontAlgn="ctr"/>
                      <a:r>
                        <a:rPr lang="lv-LV" sz="900" b="0" i="0" u="none" strike="noStrike">
                          <a:solidFill>
                            <a:srgbClr val="000000"/>
                          </a:solidFill>
                          <a:effectLst/>
                          <a:latin typeface="Arial" panose="020B0604020202020204" pitchFamily="34" charset="0"/>
                          <a:cs typeface="Arial" panose="020B0604020202020204" pitchFamily="34" charset="0"/>
                        </a:rPr>
                        <a:t>Grūti pateikt/ nevēlas atbildēt</a:t>
                      </a:r>
                    </a:p>
                  </a:txBody>
                  <a:tcPr marL="4602" marR="4602" marT="4602" marB="0" anchor="ctr">
                    <a:lnL>
                      <a:noFill/>
                    </a:lnL>
                    <a:lnR>
                      <a:noFill/>
                    </a:lnR>
                    <a:lnT>
                      <a:noFill/>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15.1</a:t>
                      </a:r>
                    </a:p>
                  </a:txBody>
                  <a:tcPr marL="4602" marR="4602" marT="4602" marB="0" anchor="ctr">
                    <a:lnL>
                      <a:noFill/>
                    </a:lnL>
                    <a:lnR>
                      <a:noFill/>
                    </a:lnR>
                    <a:lnT>
                      <a:noFill/>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110</a:t>
                      </a:r>
                    </a:p>
                  </a:txBody>
                  <a:tcPr marL="4602" marR="4602" marT="4602" marB="0" anchor="ctr">
                    <a:lnL>
                      <a:noFill/>
                    </a:lnL>
                    <a:lnR>
                      <a:noFill/>
                    </a:lnR>
                    <a:lnT>
                      <a:noFill/>
                    </a:lnT>
                    <a:lnB w="12700" cap="flat" cmpd="sng" algn="ctr">
                      <a:solidFill>
                        <a:srgbClr val="2A7A6D"/>
                      </a:solidFill>
                      <a:prstDash val="solid"/>
                      <a:round/>
                      <a:headEnd type="none" w="med" len="med"/>
                      <a:tailEnd type="none" w="med" len="med"/>
                    </a:lnB>
                    <a:solidFill>
                      <a:srgbClr val="D7F1ED"/>
                    </a:solidFill>
                  </a:tcPr>
                </a:tc>
                <a:extLst>
                  <a:ext uri="{0D108BD9-81ED-4DB2-BD59-A6C34878D82A}">
                    <a16:rowId xmlns:a16="http://schemas.microsoft.com/office/drawing/2014/main" val="702223470"/>
                  </a:ext>
                </a:extLst>
              </a:tr>
              <a:tr h="97869">
                <a:tc>
                  <a:txBody>
                    <a:bodyPr/>
                    <a:lstStyle/>
                    <a:p>
                      <a:pPr algn="l" fontAlgn="b"/>
                      <a:endParaRPr lang="lv-LV" sz="900" b="0" i="0" u="none" strike="noStrike">
                        <a:solidFill>
                          <a:srgbClr val="000000"/>
                        </a:solidFill>
                        <a:effectLst/>
                        <a:latin typeface="Arial" panose="020B0604020202020204" pitchFamily="34" charset="0"/>
                        <a:cs typeface="Arial" panose="020B0604020202020204" pitchFamily="34" charset="0"/>
                      </a:endParaRPr>
                    </a:p>
                  </a:txBody>
                  <a:tcPr marL="4602" marR="4602" marT="4602" marB="0" anchor="b">
                    <a:lnL>
                      <a:noFill/>
                    </a:lnL>
                    <a:lnR>
                      <a:noFill/>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tcPr>
                </a:tc>
                <a:tc>
                  <a:txBody>
                    <a:bodyPr/>
                    <a:lstStyle/>
                    <a:p>
                      <a:pPr algn="l" fontAlgn="b"/>
                      <a:endParaRPr lang="lv-LV" sz="900" b="0" i="0" u="none" strike="noStrike">
                        <a:solidFill>
                          <a:srgbClr val="000000"/>
                        </a:solidFill>
                        <a:effectLst/>
                        <a:latin typeface="Arial" panose="020B0604020202020204" pitchFamily="34" charset="0"/>
                        <a:cs typeface="Arial" panose="020B0604020202020204" pitchFamily="34" charset="0"/>
                      </a:endParaRPr>
                    </a:p>
                  </a:txBody>
                  <a:tcPr marL="4602" marR="4602" marT="4602" marB="0" anchor="b">
                    <a:lnL>
                      <a:noFill/>
                    </a:lnL>
                    <a:lnR>
                      <a:noFill/>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tcPr>
                </a:tc>
                <a:tc>
                  <a:txBody>
                    <a:bodyPr/>
                    <a:lstStyle/>
                    <a:p>
                      <a:pPr algn="l" fontAlgn="b"/>
                      <a:endParaRPr lang="lv-LV" sz="900" b="0" i="0" u="none" strike="noStrike">
                        <a:solidFill>
                          <a:srgbClr val="000000"/>
                        </a:solidFill>
                        <a:effectLst/>
                        <a:latin typeface="Arial" panose="020B0604020202020204" pitchFamily="34" charset="0"/>
                        <a:cs typeface="Arial" panose="020B0604020202020204" pitchFamily="34" charset="0"/>
                      </a:endParaRPr>
                    </a:p>
                  </a:txBody>
                  <a:tcPr marL="4602" marR="4602" marT="4602" marB="0" anchor="b">
                    <a:lnL>
                      <a:noFill/>
                    </a:lnL>
                    <a:lnR>
                      <a:noFill/>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tcPr>
                </a:tc>
                <a:tc>
                  <a:txBody>
                    <a:bodyPr/>
                    <a:lstStyle/>
                    <a:p>
                      <a:pPr algn="l" fontAlgn="b"/>
                      <a:endParaRPr lang="lv-LV" sz="900" b="0" i="0" u="none" strike="noStrike">
                        <a:solidFill>
                          <a:srgbClr val="000000"/>
                        </a:solidFill>
                        <a:effectLst/>
                        <a:latin typeface="Arial" panose="020B0604020202020204" pitchFamily="34" charset="0"/>
                        <a:cs typeface="Arial" panose="020B0604020202020204" pitchFamily="34" charset="0"/>
                      </a:endParaRPr>
                    </a:p>
                  </a:txBody>
                  <a:tcPr marL="4602" marR="4602" marT="4602" marB="0" anchor="b">
                    <a:lnL>
                      <a:noFill/>
                    </a:lnL>
                    <a:lnR>
                      <a:noFill/>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tcPr>
                </a:tc>
                <a:extLst>
                  <a:ext uri="{0D108BD9-81ED-4DB2-BD59-A6C34878D82A}">
                    <a16:rowId xmlns:a16="http://schemas.microsoft.com/office/drawing/2014/main" val="2878189258"/>
                  </a:ext>
                </a:extLst>
              </a:tr>
              <a:tr h="97869">
                <a:tc rowSpan="6">
                  <a:txBody>
                    <a:bodyPr/>
                    <a:lstStyle/>
                    <a:p>
                      <a:pPr algn="l" rtl="0" fontAlgn="t"/>
                      <a:r>
                        <a:rPr lang="lv-LV" sz="900" b="0" i="0" u="none" strike="noStrike" dirty="0">
                          <a:solidFill>
                            <a:srgbClr val="000000"/>
                          </a:solidFill>
                          <a:effectLst/>
                          <a:latin typeface="Arial" panose="020B0604020202020204" pitchFamily="34" charset="0"/>
                          <a:cs typeface="Arial" panose="020B0604020202020204" pitchFamily="34" charset="0"/>
                        </a:rPr>
                        <a:t>Uzņēmuma gada apgrozījums </a:t>
                      </a:r>
                    </a:p>
                    <a:p>
                      <a:pPr algn="l" rtl="0" fontAlgn="t"/>
                      <a:r>
                        <a:rPr lang="lv-LV" sz="900" b="1" i="0" u="none" strike="noStrike" dirty="0">
                          <a:solidFill>
                            <a:srgbClr val="000000"/>
                          </a:solidFill>
                          <a:effectLst/>
                          <a:latin typeface="Arial" panose="020B0604020202020204" pitchFamily="34" charset="0"/>
                          <a:cs typeface="Arial" panose="020B0604020202020204" pitchFamily="34" charset="0"/>
                        </a:rPr>
                        <a:t>2020. gadā</a:t>
                      </a:r>
                    </a:p>
                  </a:txBody>
                  <a:tcPr marL="4602" marR="4602" marT="4602" marB="0">
                    <a:lnL>
                      <a:noFill/>
                    </a:lnL>
                    <a:lnR>
                      <a:noFill/>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tcPr>
                </a:tc>
                <a:tc>
                  <a:txBody>
                    <a:bodyPr/>
                    <a:lstStyle/>
                    <a:p>
                      <a:pPr algn="l" rtl="0" fontAlgn="ctr"/>
                      <a:r>
                        <a:rPr lang="lv-LV" sz="900" b="0" i="0" u="none" strike="noStrike">
                          <a:solidFill>
                            <a:srgbClr val="000000"/>
                          </a:solidFill>
                          <a:effectLst/>
                          <a:latin typeface="Arial" panose="020B0604020202020204" pitchFamily="34" charset="0"/>
                          <a:cs typeface="Arial" panose="020B0604020202020204" pitchFamily="34" charset="0"/>
                        </a:rPr>
                        <a:t>1. kvintile (Līdz Eur 70 000)</a:t>
                      </a:r>
                    </a:p>
                  </a:txBody>
                  <a:tcPr marL="4602" marR="4602" marT="4602" marB="0" anchor="ctr">
                    <a:lnL>
                      <a:noFill/>
                    </a:lnL>
                    <a:lnR>
                      <a:noFill/>
                    </a:lnR>
                    <a:lnT w="12700" cap="flat" cmpd="sng" algn="ctr">
                      <a:solidFill>
                        <a:srgbClr val="2A7A6D"/>
                      </a:solidFill>
                      <a:prstDash val="solid"/>
                      <a:round/>
                      <a:headEnd type="none" w="med" len="med"/>
                      <a:tailEnd type="none" w="med" len="med"/>
                    </a:lnT>
                    <a:lnB>
                      <a:noFill/>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15.9</a:t>
                      </a:r>
                    </a:p>
                  </a:txBody>
                  <a:tcPr marL="4602" marR="4602" marT="4602" marB="0" anchor="ctr">
                    <a:lnL>
                      <a:noFill/>
                    </a:lnL>
                    <a:lnR>
                      <a:noFill/>
                    </a:lnR>
                    <a:lnT w="12700" cap="flat" cmpd="sng" algn="ctr">
                      <a:solidFill>
                        <a:srgbClr val="2A7A6D"/>
                      </a:solidFill>
                      <a:prstDash val="solid"/>
                      <a:round/>
                      <a:headEnd type="none" w="med" len="med"/>
                      <a:tailEnd type="none" w="med" len="med"/>
                    </a:lnT>
                    <a:lnB>
                      <a:noFill/>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116</a:t>
                      </a:r>
                    </a:p>
                  </a:txBody>
                  <a:tcPr marL="4602" marR="4602" marT="4602" marB="0" anchor="ctr">
                    <a:lnL>
                      <a:noFill/>
                    </a:lnL>
                    <a:lnR>
                      <a:noFill/>
                    </a:lnR>
                    <a:lnT w="12700" cap="flat" cmpd="sng" algn="ctr">
                      <a:solidFill>
                        <a:srgbClr val="2A7A6D"/>
                      </a:solidFill>
                      <a:prstDash val="solid"/>
                      <a:round/>
                      <a:headEnd type="none" w="med" len="med"/>
                      <a:tailEnd type="none" w="med" len="med"/>
                    </a:lnT>
                    <a:lnB>
                      <a:noFill/>
                    </a:lnB>
                    <a:solidFill>
                      <a:srgbClr val="D7F1ED"/>
                    </a:solidFill>
                  </a:tcPr>
                </a:tc>
                <a:extLst>
                  <a:ext uri="{0D108BD9-81ED-4DB2-BD59-A6C34878D82A}">
                    <a16:rowId xmlns:a16="http://schemas.microsoft.com/office/drawing/2014/main" val="1539726621"/>
                  </a:ext>
                </a:extLst>
              </a:tr>
              <a:tr h="97869">
                <a:tc vMerge="1">
                  <a:txBody>
                    <a:bodyPr/>
                    <a:lstStyle/>
                    <a:p>
                      <a:endParaRPr lang="en-US"/>
                    </a:p>
                  </a:txBody>
                  <a:tcPr/>
                </a:tc>
                <a:tc>
                  <a:txBody>
                    <a:bodyPr/>
                    <a:lstStyle/>
                    <a:p>
                      <a:pPr algn="l" rtl="0" fontAlgn="ctr"/>
                      <a:r>
                        <a:rPr lang="fr-FR" sz="900" b="0" i="0" u="none" strike="noStrike">
                          <a:solidFill>
                            <a:srgbClr val="000000"/>
                          </a:solidFill>
                          <a:effectLst/>
                          <a:latin typeface="Arial" panose="020B0604020202020204" pitchFamily="34" charset="0"/>
                          <a:cs typeface="Arial" panose="020B0604020202020204" pitchFamily="34" charset="0"/>
                        </a:rPr>
                        <a:t>2. kvintile (Eur 70 001 - Eur 349 999)</a:t>
                      </a:r>
                    </a:p>
                  </a:txBody>
                  <a:tcPr marL="4602" marR="4602" marT="4602" marB="0" anchor="ctr">
                    <a:lnL>
                      <a:noFill/>
                    </a:lnL>
                    <a:lnR>
                      <a:noFill/>
                    </a:lnR>
                    <a:lnT>
                      <a:noFill/>
                    </a:lnT>
                    <a:lnB>
                      <a:noFill/>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15.5</a:t>
                      </a:r>
                    </a:p>
                  </a:txBody>
                  <a:tcPr marL="4602" marR="4602" marT="4602" marB="0" anchor="ctr">
                    <a:lnL>
                      <a:noFill/>
                    </a:lnL>
                    <a:lnR>
                      <a:noFill/>
                    </a:lnR>
                    <a:lnT>
                      <a:noFill/>
                    </a:lnT>
                    <a:lnB>
                      <a:noFill/>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113</a:t>
                      </a:r>
                    </a:p>
                  </a:txBody>
                  <a:tcPr marL="4602" marR="4602" marT="4602" marB="0" anchor="ctr">
                    <a:lnL>
                      <a:noFill/>
                    </a:lnL>
                    <a:lnR>
                      <a:noFill/>
                    </a:lnR>
                    <a:lnT>
                      <a:noFill/>
                    </a:lnT>
                    <a:lnB>
                      <a:noFill/>
                    </a:lnB>
                    <a:solidFill>
                      <a:srgbClr val="D7F1ED"/>
                    </a:solidFill>
                  </a:tcPr>
                </a:tc>
                <a:extLst>
                  <a:ext uri="{0D108BD9-81ED-4DB2-BD59-A6C34878D82A}">
                    <a16:rowId xmlns:a16="http://schemas.microsoft.com/office/drawing/2014/main" val="4175842683"/>
                  </a:ext>
                </a:extLst>
              </a:tr>
              <a:tr h="97869">
                <a:tc vMerge="1">
                  <a:txBody>
                    <a:bodyPr/>
                    <a:lstStyle/>
                    <a:p>
                      <a:endParaRPr lang="en-US"/>
                    </a:p>
                  </a:txBody>
                  <a:tcPr/>
                </a:tc>
                <a:tc>
                  <a:txBody>
                    <a:bodyPr/>
                    <a:lstStyle/>
                    <a:p>
                      <a:pPr algn="l" rtl="0" fontAlgn="ctr"/>
                      <a:r>
                        <a:rPr lang="fr-FR" sz="900" b="0" i="0" u="none" strike="noStrike">
                          <a:solidFill>
                            <a:srgbClr val="000000"/>
                          </a:solidFill>
                          <a:effectLst/>
                          <a:latin typeface="Arial" panose="020B0604020202020204" pitchFamily="34" charset="0"/>
                          <a:cs typeface="Arial" panose="020B0604020202020204" pitchFamily="34" charset="0"/>
                        </a:rPr>
                        <a:t>3. kvintile (Eur 350 000 - Eur 1 000 000)</a:t>
                      </a:r>
                    </a:p>
                  </a:txBody>
                  <a:tcPr marL="4602" marR="4602" marT="4602" marB="0" anchor="ctr">
                    <a:lnL>
                      <a:noFill/>
                    </a:lnL>
                    <a:lnR>
                      <a:noFill/>
                    </a:lnR>
                    <a:lnT>
                      <a:noFill/>
                    </a:lnT>
                    <a:lnB>
                      <a:noFill/>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15.4</a:t>
                      </a:r>
                    </a:p>
                  </a:txBody>
                  <a:tcPr marL="4602" marR="4602" marT="4602" marB="0" anchor="ctr">
                    <a:lnL>
                      <a:noFill/>
                    </a:lnL>
                    <a:lnR>
                      <a:noFill/>
                    </a:lnR>
                    <a:lnT>
                      <a:noFill/>
                    </a:lnT>
                    <a:lnB>
                      <a:noFill/>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112</a:t>
                      </a:r>
                    </a:p>
                  </a:txBody>
                  <a:tcPr marL="4602" marR="4602" marT="4602" marB="0" anchor="ctr">
                    <a:lnL>
                      <a:noFill/>
                    </a:lnL>
                    <a:lnR>
                      <a:noFill/>
                    </a:lnR>
                    <a:lnT>
                      <a:noFill/>
                    </a:lnT>
                    <a:lnB>
                      <a:noFill/>
                    </a:lnB>
                    <a:solidFill>
                      <a:srgbClr val="D7F1ED"/>
                    </a:solidFill>
                  </a:tcPr>
                </a:tc>
                <a:extLst>
                  <a:ext uri="{0D108BD9-81ED-4DB2-BD59-A6C34878D82A}">
                    <a16:rowId xmlns:a16="http://schemas.microsoft.com/office/drawing/2014/main" val="1027195698"/>
                  </a:ext>
                </a:extLst>
              </a:tr>
              <a:tr h="137139">
                <a:tc vMerge="1">
                  <a:txBody>
                    <a:bodyPr/>
                    <a:lstStyle/>
                    <a:p>
                      <a:endParaRPr lang="en-US"/>
                    </a:p>
                  </a:txBody>
                  <a:tcPr/>
                </a:tc>
                <a:tc>
                  <a:txBody>
                    <a:bodyPr/>
                    <a:lstStyle/>
                    <a:p>
                      <a:pPr algn="l" rtl="0" fontAlgn="ctr"/>
                      <a:r>
                        <a:rPr lang="fr-FR" sz="900" b="0" i="0" u="none" strike="noStrike">
                          <a:solidFill>
                            <a:srgbClr val="000000"/>
                          </a:solidFill>
                          <a:effectLst/>
                          <a:latin typeface="Arial" panose="020B0604020202020204" pitchFamily="34" charset="0"/>
                          <a:cs typeface="Arial" panose="020B0604020202020204" pitchFamily="34" charset="0"/>
                        </a:rPr>
                        <a:t>4. kvintile (Eur 1 000 001 - Eur 3 499 999)</a:t>
                      </a:r>
                    </a:p>
                  </a:txBody>
                  <a:tcPr marL="4602" marR="4602" marT="4602" marB="0" anchor="ctr">
                    <a:lnL>
                      <a:noFill/>
                    </a:lnL>
                    <a:lnR>
                      <a:noFill/>
                    </a:lnR>
                    <a:lnT>
                      <a:noFill/>
                    </a:lnT>
                    <a:lnB>
                      <a:noFill/>
                    </a:lnB>
                    <a:solidFill>
                      <a:srgbClr val="D7F1ED"/>
                    </a:solidFill>
                  </a:tcPr>
                </a:tc>
                <a:tc>
                  <a:txBody>
                    <a:bodyPr/>
                    <a:lstStyle/>
                    <a:p>
                      <a:pPr algn="ctr" rtl="0" fontAlgn="ctr"/>
                      <a:r>
                        <a:rPr lang="lv-LV" sz="900" b="0" i="0" u="none" strike="noStrike" dirty="0">
                          <a:solidFill>
                            <a:srgbClr val="000000"/>
                          </a:solidFill>
                          <a:effectLst/>
                          <a:latin typeface="Arial" panose="020B0604020202020204" pitchFamily="34" charset="0"/>
                          <a:cs typeface="Arial" panose="020B0604020202020204" pitchFamily="34" charset="0"/>
                        </a:rPr>
                        <a:t>16.0</a:t>
                      </a:r>
                    </a:p>
                  </a:txBody>
                  <a:tcPr marL="4602" marR="4602" marT="4602" marB="0" anchor="ctr">
                    <a:lnL>
                      <a:noFill/>
                    </a:lnL>
                    <a:lnR>
                      <a:noFill/>
                    </a:lnR>
                    <a:lnT>
                      <a:noFill/>
                    </a:lnT>
                    <a:lnB>
                      <a:noFill/>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117</a:t>
                      </a:r>
                    </a:p>
                  </a:txBody>
                  <a:tcPr marL="4602" marR="4602" marT="4602" marB="0" anchor="ctr">
                    <a:lnL>
                      <a:noFill/>
                    </a:lnL>
                    <a:lnR>
                      <a:noFill/>
                    </a:lnR>
                    <a:lnT>
                      <a:noFill/>
                    </a:lnT>
                    <a:lnB>
                      <a:noFill/>
                    </a:lnB>
                    <a:solidFill>
                      <a:srgbClr val="D7F1ED"/>
                    </a:solidFill>
                  </a:tcPr>
                </a:tc>
                <a:extLst>
                  <a:ext uri="{0D108BD9-81ED-4DB2-BD59-A6C34878D82A}">
                    <a16:rowId xmlns:a16="http://schemas.microsoft.com/office/drawing/2014/main" val="4134590146"/>
                  </a:ext>
                </a:extLst>
              </a:tr>
              <a:tr h="97869">
                <a:tc vMerge="1">
                  <a:txBody>
                    <a:bodyPr/>
                    <a:lstStyle/>
                    <a:p>
                      <a:endParaRPr lang="en-US"/>
                    </a:p>
                  </a:txBody>
                  <a:tcPr/>
                </a:tc>
                <a:tc>
                  <a:txBody>
                    <a:bodyPr/>
                    <a:lstStyle/>
                    <a:p>
                      <a:pPr algn="l" rtl="0" fontAlgn="ctr"/>
                      <a:r>
                        <a:rPr lang="fr-FR" sz="900" b="0" i="0" u="none" strike="noStrike">
                          <a:solidFill>
                            <a:srgbClr val="000000"/>
                          </a:solidFill>
                          <a:effectLst/>
                          <a:latin typeface="Arial" panose="020B0604020202020204" pitchFamily="34" charset="0"/>
                          <a:cs typeface="Arial" panose="020B0604020202020204" pitchFamily="34" charset="0"/>
                        </a:rPr>
                        <a:t>5. kvintile (Eur 3 500 000 un vairāk)</a:t>
                      </a:r>
                    </a:p>
                  </a:txBody>
                  <a:tcPr marL="4602" marR="4602" marT="4602" marB="0" anchor="ctr">
                    <a:lnL>
                      <a:noFill/>
                    </a:lnL>
                    <a:lnR>
                      <a:noFill/>
                    </a:lnR>
                    <a:lnT>
                      <a:noFill/>
                    </a:lnT>
                    <a:lnB>
                      <a:noFill/>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15.4</a:t>
                      </a:r>
                    </a:p>
                  </a:txBody>
                  <a:tcPr marL="4602" marR="4602" marT="4602" marB="0" anchor="ctr">
                    <a:lnL>
                      <a:noFill/>
                    </a:lnL>
                    <a:lnR>
                      <a:noFill/>
                    </a:lnR>
                    <a:lnT>
                      <a:noFill/>
                    </a:lnT>
                    <a:lnB>
                      <a:noFill/>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112</a:t>
                      </a:r>
                    </a:p>
                  </a:txBody>
                  <a:tcPr marL="4602" marR="4602" marT="4602" marB="0" anchor="ctr">
                    <a:lnL>
                      <a:noFill/>
                    </a:lnL>
                    <a:lnR>
                      <a:noFill/>
                    </a:lnR>
                    <a:lnT>
                      <a:noFill/>
                    </a:lnT>
                    <a:lnB>
                      <a:noFill/>
                    </a:lnB>
                    <a:solidFill>
                      <a:srgbClr val="D7F1ED"/>
                    </a:solidFill>
                  </a:tcPr>
                </a:tc>
                <a:extLst>
                  <a:ext uri="{0D108BD9-81ED-4DB2-BD59-A6C34878D82A}">
                    <a16:rowId xmlns:a16="http://schemas.microsoft.com/office/drawing/2014/main" val="1530946771"/>
                  </a:ext>
                </a:extLst>
              </a:tr>
              <a:tr h="97869">
                <a:tc vMerge="1">
                  <a:txBody>
                    <a:bodyPr/>
                    <a:lstStyle/>
                    <a:p>
                      <a:endParaRPr lang="en-US"/>
                    </a:p>
                  </a:txBody>
                  <a:tcPr/>
                </a:tc>
                <a:tc>
                  <a:txBody>
                    <a:bodyPr/>
                    <a:lstStyle/>
                    <a:p>
                      <a:pPr algn="l" rtl="0" fontAlgn="ctr"/>
                      <a:r>
                        <a:rPr lang="lv-LV" sz="900" b="0" i="0" u="none" strike="noStrike">
                          <a:solidFill>
                            <a:srgbClr val="000000"/>
                          </a:solidFill>
                          <a:effectLst/>
                          <a:latin typeface="Arial" panose="020B0604020202020204" pitchFamily="34" charset="0"/>
                          <a:cs typeface="Arial" panose="020B0604020202020204" pitchFamily="34" charset="0"/>
                        </a:rPr>
                        <a:t>Grūti pateikt/ nevēlas atbildēt</a:t>
                      </a:r>
                    </a:p>
                  </a:txBody>
                  <a:tcPr marL="4602" marR="4602" marT="4602" marB="0" anchor="ctr">
                    <a:lnL>
                      <a:noFill/>
                    </a:lnL>
                    <a:lnR>
                      <a:noFill/>
                    </a:lnR>
                    <a:lnT>
                      <a:noFill/>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21.8</a:t>
                      </a:r>
                    </a:p>
                  </a:txBody>
                  <a:tcPr marL="4602" marR="4602" marT="4602" marB="0" anchor="ctr">
                    <a:lnL>
                      <a:noFill/>
                    </a:lnL>
                    <a:lnR>
                      <a:noFill/>
                    </a:lnR>
                    <a:lnT>
                      <a:noFill/>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159</a:t>
                      </a:r>
                    </a:p>
                  </a:txBody>
                  <a:tcPr marL="4602" marR="4602" marT="4602" marB="0" anchor="ctr">
                    <a:lnL>
                      <a:noFill/>
                    </a:lnL>
                    <a:lnR>
                      <a:noFill/>
                    </a:lnR>
                    <a:lnT>
                      <a:noFill/>
                    </a:lnT>
                    <a:lnB w="12700" cap="flat" cmpd="sng" algn="ctr">
                      <a:solidFill>
                        <a:srgbClr val="2A7A6D"/>
                      </a:solidFill>
                      <a:prstDash val="solid"/>
                      <a:round/>
                      <a:headEnd type="none" w="med" len="med"/>
                      <a:tailEnd type="none" w="med" len="med"/>
                    </a:lnB>
                    <a:solidFill>
                      <a:srgbClr val="D7F1ED"/>
                    </a:solidFill>
                  </a:tcPr>
                </a:tc>
                <a:extLst>
                  <a:ext uri="{0D108BD9-81ED-4DB2-BD59-A6C34878D82A}">
                    <a16:rowId xmlns:a16="http://schemas.microsoft.com/office/drawing/2014/main" val="3765350149"/>
                  </a:ext>
                </a:extLst>
              </a:tr>
              <a:tr h="97869">
                <a:tc>
                  <a:txBody>
                    <a:bodyPr/>
                    <a:lstStyle/>
                    <a:p>
                      <a:pPr algn="l" fontAlgn="b"/>
                      <a:endParaRPr lang="lv-LV" sz="900" b="0" i="0" u="none" strike="noStrike">
                        <a:solidFill>
                          <a:srgbClr val="000000"/>
                        </a:solidFill>
                        <a:effectLst/>
                        <a:latin typeface="Arial" panose="020B0604020202020204" pitchFamily="34" charset="0"/>
                        <a:cs typeface="Arial" panose="020B0604020202020204" pitchFamily="34" charset="0"/>
                      </a:endParaRPr>
                    </a:p>
                  </a:txBody>
                  <a:tcPr marL="4602" marR="4602" marT="4602" marB="0" anchor="b">
                    <a:lnL>
                      <a:noFill/>
                    </a:lnL>
                    <a:lnR>
                      <a:noFill/>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tcPr>
                </a:tc>
                <a:tc>
                  <a:txBody>
                    <a:bodyPr/>
                    <a:lstStyle/>
                    <a:p>
                      <a:pPr algn="l" fontAlgn="b"/>
                      <a:endParaRPr lang="lv-LV" sz="900" b="0" i="0" u="none" strike="noStrike">
                        <a:solidFill>
                          <a:srgbClr val="000000"/>
                        </a:solidFill>
                        <a:effectLst/>
                        <a:latin typeface="Arial" panose="020B0604020202020204" pitchFamily="34" charset="0"/>
                        <a:cs typeface="Arial" panose="020B0604020202020204" pitchFamily="34" charset="0"/>
                      </a:endParaRPr>
                    </a:p>
                  </a:txBody>
                  <a:tcPr marL="4602" marR="4602" marT="4602" marB="0" anchor="b">
                    <a:lnL>
                      <a:noFill/>
                    </a:lnL>
                    <a:lnR>
                      <a:noFill/>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tcPr>
                </a:tc>
                <a:tc>
                  <a:txBody>
                    <a:bodyPr/>
                    <a:lstStyle/>
                    <a:p>
                      <a:pPr algn="l" fontAlgn="b"/>
                      <a:endParaRPr lang="lv-LV" sz="900" b="0" i="0" u="none" strike="noStrike">
                        <a:solidFill>
                          <a:srgbClr val="000000"/>
                        </a:solidFill>
                        <a:effectLst/>
                        <a:latin typeface="Arial" panose="020B0604020202020204" pitchFamily="34" charset="0"/>
                        <a:cs typeface="Arial" panose="020B0604020202020204" pitchFamily="34" charset="0"/>
                      </a:endParaRPr>
                    </a:p>
                  </a:txBody>
                  <a:tcPr marL="4602" marR="4602" marT="4602" marB="0" anchor="b">
                    <a:lnL>
                      <a:noFill/>
                    </a:lnL>
                    <a:lnR>
                      <a:noFill/>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tcPr>
                </a:tc>
                <a:tc>
                  <a:txBody>
                    <a:bodyPr/>
                    <a:lstStyle/>
                    <a:p>
                      <a:pPr algn="l" fontAlgn="b"/>
                      <a:endParaRPr lang="lv-LV" sz="900" b="0" i="0" u="none" strike="noStrike">
                        <a:solidFill>
                          <a:srgbClr val="000000"/>
                        </a:solidFill>
                        <a:effectLst/>
                        <a:latin typeface="Arial" panose="020B0604020202020204" pitchFamily="34" charset="0"/>
                        <a:cs typeface="Arial" panose="020B0604020202020204" pitchFamily="34" charset="0"/>
                      </a:endParaRPr>
                    </a:p>
                  </a:txBody>
                  <a:tcPr marL="4602" marR="4602" marT="4602" marB="0" anchor="b">
                    <a:lnL>
                      <a:noFill/>
                    </a:lnL>
                    <a:lnR>
                      <a:noFill/>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tcPr>
                </a:tc>
                <a:extLst>
                  <a:ext uri="{0D108BD9-81ED-4DB2-BD59-A6C34878D82A}">
                    <a16:rowId xmlns:a16="http://schemas.microsoft.com/office/drawing/2014/main" val="745520923"/>
                  </a:ext>
                </a:extLst>
              </a:tr>
              <a:tr h="97869">
                <a:tc rowSpan="6">
                  <a:txBody>
                    <a:bodyPr/>
                    <a:lstStyle/>
                    <a:p>
                      <a:pPr algn="l" rtl="0" fontAlgn="t"/>
                      <a:r>
                        <a:rPr lang="lv-LV" sz="900" b="0" i="0" u="none" strike="noStrike" dirty="0">
                          <a:solidFill>
                            <a:srgbClr val="000000"/>
                          </a:solidFill>
                          <a:effectLst/>
                          <a:latin typeface="Arial" panose="020B0604020202020204" pitchFamily="34" charset="0"/>
                          <a:cs typeface="Arial" panose="020B0604020202020204" pitchFamily="34" charset="0"/>
                        </a:rPr>
                        <a:t>Uzņēmuma eksporta apjoms </a:t>
                      </a:r>
                    </a:p>
                    <a:p>
                      <a:pPr algn="l" rtl="0" fontAlgn="t"/>
                      <a:r>
                        <a:rPr lang="lv-LV" sz="900" b="1" i="0" u="none" strike="noStrike" dirty="0">
                          <a:solidFill>
                            <a:srgbClr val="000000"/>
                          </a:solidFill>
                          <a:effectLst/>
                          <a:latin typeface="Arial" panose="020B0604020202020204" pitchFamily="34" charset="0"/>
                          <a:cs typeface="Arial" panose="020B0604020202020204" pitchFamily="34" charset="0"/>
                        </a:rPr>
                        <a:t>2022. gadā</a:t>
                      </a:r>
                    </a:p>
                  </a:txBody>
                  <a:tcPr marL="4602" marR="4602" marT="4602" marB="0">
                    <a:lnL>
                      <a:noFill/>
                    </a:lnL>
                    <a:lnR>
                      <a:noFill/>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tcPr>
                </a:tc>
                <a:tc>
                  <a:txBody>
                    <a:bodyPr/>
                    <a:lstStyle/>
                    <a:p>
                      <a:pPr algn="l" rtl="0" fontAlgn="ctr"/>
                      <a:r>
                        <a:rPr lang="lv-LV" sz="900" b="0" i="0" u="none" strike="noStrike">
                          <a:solidFill>
                            <a:srgbClr val="000000"/>
                          </a:solidFill>
                          <a:effectLst/>
                          <a:latin typeface="Arial" panose="020B0604020202020204" pitchFamily="34" charset="0"/>
                          <a:cs typeface="Arial" panose="020B0604020202020204" pitchFamily="34" charset="0"/>
                        </a:rPr>
                        <a:t>1. kvintile (Līdz Eur 30 000)</a:t>
                      </a:r>
                    </a:p>
                  </a:txBody>
                  <a:tcPr marL="4602" marR="4602" marT="4602" marB="0" anchor="ctr">
                    <a:lnL>
                      <a:noFill/>
                    </a:lnL>
                    <a:lnR>
                      <a:noFill/>
                    </a:lnR>
                    <a:lnT w="12700" cap="flat" cmpd="sng" algn="ctr">
                      <a:solidFill>
                        <a:srgbClr val="2A7A6D"/>
                      </a:solidFill>
                      <a:prstDash val="solid"/>
                      <a:round/>
                      <a:headEnd type="none" w="med" len="med"/>
                      <a:tailEnd type="none" w="med" len="med"/>
                    </a:lnT>
                    <a:lnB>
                      <a:noFill/>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16.2</a:t>
                      </a:r>
                    </a:p>
                  </a:txBody>
                  <a:tcPr marL="4602" marR="4602" marT="4602" marB="0" anchor="ctr">
                    <a:lnL>
                      <a:noFill/>
                    </a:lnL>
                    <a:lnR>
                      <a:noFill/>
                    </a:lnR>
                    <a:lnT w="12700" cap="flat" cmpd="sng" algn="ctr">
                      <a:solidFill>
                        <a:srgbClr val="2A7A6D"/>
                      </a:solidFill>
                      <a:prstDash val="solid"/>
                      <a:round/>
                      <a:headEnd type="none" w="med" len="med"/>
                      <a:tailEnd type="none" w="med" len="med"/>
                    </a:lnT>
                    <a:lnB>
                      <a:noFill/>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118</a:t>
                      </a:r>
                    </a:p>
                  </a:txBody>
                  <a:tcPr marL="4602" marR="4602" marT="4602" marB="0" anchor="ctr">
                    <a:lnL>
                      <a:noFill/>
                    </a:lnL>
                    <a:lnR>
                      <a:noFill/>
                    </a:lnR>
                    <a:lnT w="12700" cap="flat" cmpd="sng" algn="ctr">
                      <a:solidFill>
                        <a:srgbClr val="2A7A6D"/>
                      </a:solidFill>
                      <a:prstDash val="solid"/>
                      <a:round/>
                      <a:headEnd type="none" w="med" len="med"/>
                      <a:tailEnd type="none" w="med" len="med"/>
                    </a:lnT>
                    <a:lnB>
                      <a:noFill/>
                    </a:lnB>
                    <a:solidFill>
                      <a:srgbClr val="D7F1ED"/>
                    </a:solidFill>
                  </a:tcPr>
                </a:tc>
                <a:extLst>
                  <a:ext uri="{0D108BD9-81ED-4DB2-BD59-A6C34878D82A}">
                    <a16:rowId xmlns:a16="http://schemas.microsoft.com/office/drawing/2014/main" val="2993782103"/>
                  </a:ext>
                </a:extLst>
              </a:tr>
              <a:tr h="97869">
                <a:tc vMerge="1">
                  <a:txBody>
                    <a:bodyPr/>
                    <a:lstStyle/>
                    <a:p>
                      <a:endParaRPr lang="en-US"/>
                    </a:p>
                  </a:txBody>
                  <a:tcPr/>
                </a:tc>
                <a:tc>
                  <a:txBody>
                    <a:bodyPr/>
                    <a:lstStyle/>
                    <a:p>
                      <a:pPr algn="l" rtl="0" fontAlgn="ctr"/>
                      <a:r>
                        <a:rPr lang="fr-FR" sz="900" b="0" i="0" u="none" strike="noStrike">
                          <a:solidFill>
                            <a:srgbClr val="000000"/>
                          </a:solidFill>
                          <a:effectLst/>
                          <a:latin typeface="Arial" panose="020B0604020202020204" pitchFamily="34" charset="0"/>
                          <a:cs typeface="Arial" panose="020B0604020202020204" pitchFamily="34" charset="0"/>
                        </a:rPr>
                        <a:t>2. kvintile (Eur 30 001 - Eur 170 000)</a:t>
                      </a:r>
                    </a:p>
                  </a:txBody>
                  <a:tcPr marL="4602" marR="4602" marT="4602" marB="0" anchor="ctr">
                    <a:lnL>
                      <a:noFill/>
                    </a:lnL>
                    <a:lnR>
                      <a:noFill/>
                    </a:lnR>
                    <a:lnT>
                      <a:noFill/>
                    </a:lnT>
                    <a:lnB>
                      <a:noFill/>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15.9</a:t>
                      </a:r>
                    </a:p>
                  </a:txBody>
                  <a:tcPr marL="4602" marR="4602" marT="4602" marB="0" anchor="ctr">
                    <a:lnL>
                      <a:noFill/>
                    </a:lnL>
                    <a:lnR>
                      <a:noFill/>
                    </a:lnR>
                    <a:lnT>
                      <a:noFill/>
                    </a:lnT>
                    <a:lnB>
                      <a:noFill/>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116</a:t>
                      </a:r>
                    </a:p>
                  </a:txBody>
                  <a:tcPr marL="4602" marR="4602" marT="4602" marB="0" anchor="ctr">
                    <a:lnL>
                      <a:noFill/>
                    </a:lnL>
                    <a:lnR>
                      <a:noFill/>
                    </a:lnR>
                    <a:lnT>
                      <a:noFill/>
                    </a:lnT>
                    <a:lnB>
                      <a:noFill/>
                    </a:lnB>
                    <a:solidFill>
                      <a:srgbClr val="D7F1ED"/>
                    </a:solidFill>
                  </a:tcPr>
                </a:tc>
                <a:extLst>
                  <a:ext uri="{0D108BD9-81ED-4DB2-BD59-A6C34878D82A}">
                    <a16:rowId xmlns:a16="http://schemas.microsoft.com/office/drawing/2014/main" val="619872749"/>
                  </a:ext>
                </a:extLst>
              </a:tr>
              <a:tr h="92040">
                <a:tc vMerge="1">
                  <a:txBody>
                    <a:bodyPr/>
                    <a:lstStyle/>
                    <a:p>
                      <a:endParaRPr lang="en-US"/>
                    </a:p>
                  </a:txBody>
                  <a:tcPr/>
                </a:tc>
                <a:tc>
                  <a:txBody>
                    <a:bodyPr/>
                    <a:lstStyle/>
                    <a:p>
                      <a:pPr algn="l" rtl="0" fontAlgn="ctr"/>
                      <a:r>
                        <a:rPr lang="fr-FR" sz="900" b="0" i="0" u="none" strike="noStrike">
                          <a:solidFill>
                            <a:srgbClr val="000000"/>
                          </a:solidFill>
                          <a:effectLst/>
                          <a:latin typeface="Arial" panose="020B0604020202020204" pitchFamily="34" charset="0"/>
                          <a:cs typeface="Arial" panose="020B0604020202020204" pitchFamily="34" charset="0"/>
                        </a:rPr>
                        <a:t>3. kvintile (Eur 170 001 - Eur 550 000)</a:t>
                      </a:r>
                    </a:p>
                  </a:txBody>
                  <a:tcPr marL="4602" marR="4602" marT="4602" marB="0" anchor="ctr">
                    <a:lnL>
                      <a:noFill/>
                    </a:lnL>
                    <a:lnR>
                      <a:noFill/>
                    </a:lnR>
                    <a:lnT>
                      <a:noFill/>
                    </a:lnT>
                    <a:lnB>
                      <a:noFill/>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15.8</a:t>
                      </a:r>
                    </a:p>
                  </a:txBody>
                  <a:tcPr marL="4602" marR="4602" marT="4602" marB="0" anchor="ctr">
                    <a:lnL>
                      <a:noFill/>
                    </a:lnL>
                    <a:lnR>
                      <a:noFill/>
                    </a:lnR>
                    <a:lnT>
                      <a:noFill/>
                    </a:lnT>
                    <a:lnB>
                      <a:noFill/>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115</a:t>
                      </a:r>
                    </a:p>
                  </a:txBody>
                  <a:tcPr marL="4602" marR="4602" marT="4602" marB="0" anchor="ctr">
                    <a:lnL>
                      <a:noFill/>
                    </a:lnL>
                    <a:lnR>
                      <a:noFill/>
                    </a:lnR>
                    <a:lnT>
                      <a:noFill/>
                    </a:lnT>
                    <a:lnB>
                      <a:noFill/>
                    </a:lnB>
                    <a:solidFill>
                      <a:srgbClr val="D7F1ED"/>
                    </a:solidFill>
                  </a:tcPr>
                </a:tc>
                <a:extLst>
                  <a:ext uri="{0D108BD9-81ED-4DB2-BD59-A6C34878D82A}">
                    <a16:rowId xmlns:a16="http://schemas.microsoft.com/office/drawing/2014/main" val="968250336"/>
                  </a:ext>
                </a:extLst>
              </a:tr>
              <a:tr h="97869">
                <a:tc vMerge="1">
                  <a:txBody>
                    <a:bodyPr/>
                    <a:lstStyle/>
                    <a:p>
                      <a:endParaRPr lang="en-US"/>
                    </a:p>
                  </a:txBody>
                  <a:tcPr/>
                </a:tc>
                <a:tc>
                  <a:txBody>
                    <a:bodyPr/>
                    <a:lstStyle/>
                    <a:p>
                      <a:pPr algn="l" rtl="0" fontAlgn="ctr"/>
                      <a:r>
                        <a:rPr lang="fr-FR" sz="900" b="0" i="0" u="none" strike="noStrike">
                          <a:solidFill>
                            <a:srgbClr val="000000"/>
                          </a:solidFill>
                          <a:effectLst/>
                          <a:latin typeface="Arial" panose="020B0604020202020204" pitchFamily="34" charset="0"/>
                          <a:cs typeface="Arial" panose="020B0604020202020204" pitchFamily="34" charset="0"/>
                        </a:rPr>
                        <a:t>4. kvintile (Eur 550 001 - Eur 2 499 999)</a:t>
                      </a:r>
                    </a:p>
                  </a:txBody>
                  <a:tcPr marL="4602" marR="4602" marT="4602" marB="0" anchor="ctr">
                    <a:lnL>
                      <a:noFill/>
                    </a:lnL>
                    <a:lnR>
                      <a:noFill/>
                    </a:lnR>
                    <a:lnT>
                      <a:noFill/>
                    </a:lnT>
                    <a:lnB>
                      <a:noFill/>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16.3</a:t>
                      </a:r>
                    </a:p>
                  </a:txBody>
                  <a:tcPr marL="4602" marR="4602" marT="4602" marB="0" anchor="ctr">
                    <a:lnL>
                      <a:noFill/>
                    </a:lnL>
                    <a:lnR>
                      <a:noFill/>
                    </a:lnR>
                    <a:lnT>
                      <a:noFill/>
                    </a:lnT>
                    <a:lnB>
                      <a:noFill/>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119</a:t>
                      </a:r>
                    </a:p>
                  </a:txBody>
                  <a:tcPr marL="4602" marR="4602" marT="4602" marB="0" anchor="ctr">
                    <a:lnL>
                      <a:noFill/>
                    </a:lnL>
                    <a:lnR>
                      <a:noFill/>
                    </a:lnR>
                    <a:lnT>
                      <a:noFill/>
                    </a:lnT>
                    <a:lnB>
                      <a:noFill/>
                    </a:lnB>
                    <a:solidFill>
                      <a:srgbClr val="D7F1ED"/>
                    </a:solidFill>
                  </a:tcPr>
                </a:tc>
                <a:extLst>
                  <a:ext uri="{0D108BD9-81ED-4DB2-BD59-A6C34878D82A}">
                    <a16:rowId xmlns:a16="http://schemas.microsoft.com/office/drawing/2014/main" val="2228887751"/>
                  </a:ext>
                </a:extLst>
              </a:tr>
              <a:tr h="97869">
                <a:tc vMerge="1">
                  <a:txBody>
                    <a:bodyPr/>
                    <a:lstStyle/>
                    <a:p>
                      <a:endParaRPr lang="en-US"/>
                    </a:p>
                  </a:txBody>
                  <a:tcPr/>
                </a:tc>
                <a:tc>
                  <a:txBody>
                    <a:bodyPr/>
                    <a:lstStyle/>
                    <a:p>
                      <a:pPr algn="l" rtl="0" fontAlgn="ctr"/>
                      <a:r>
                        <a:rPr lang="fr-FR" sz="900" b="0" i="0" u="none" strike="noStrike">
                          <a:solidFill>
                            <a:srgbClr val="000000"/>
                          </a:solidFill>
                          <a:effectLst/>
                          <a:latin typeface="Arial" panose="020B0604020202020204" pitchFamily="34" charset="0"/>
                          <a:cs typeface="Arial" panose="020B0604020202020204" pitchFamily="34" charset="0"/>
                        </a:rPr>
                        <a:t>5. kvintile (Eur 2 500 000 un vairāk)</a:t>
                      </a:r>
                    </a:p>
                  </a:txBody>
                  <a:tcPr marL="4602" marR="4602" marT="4602" marB="0" anchor="ctr">
                    <a:lnL>
                      <a:noFill/>
                    </a:lnL>
                    <a:lnR>
                      <a:noFill/>
                    </a:lnR>
                    <a:lnT>
                      <a:noFill/>
                    </a:lnT>
                    <a:lnB>
                      <a:noFill/>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15.6</a:t>
                      </a:r>
                    </a:p>
                  </a:txBody>
                  <a:tcPr marL="4602" marR="4602" marT="4602" marB="0" anchor="ctr">
                    <a:lnL>
                      <a:noFill/>
                    </a:lnL>
                    <a:lnR>
                      <a:noFill/>
                    </a:lnR>
                    <a:lnT>
                      <a:noFill/>
                    </a:lnT>
                    <a:lnB>
                      <a:noFill/>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114</a:t>
                      </a:r>
                    </a:p>
                  </a:txBody>
                  <a:tcPr marL="4602" marR="4602" marT="4602" marB="0" anchor="ctr">
                    <a:lnL>
                      <a:noFill/>
                    </a:lnL>
                    <a:lnR>
                      <a:noFill/>
                    </a:lnR>
                    <a:lnT>
                      <a:noFill/>
                    </a:lnT>
                    <a:lnB>
                      <a:noFill/>
                    </a:lnB>
                    <a:solidFill>
                      <a:srgbClr val="D7F1ED"/>
                    </a:solidFill>
                  </a:tcPr>
                </a:tc>
                <a:extLst>
                  <a:ext uri="{0D108BD9-81ED-4DB2-BD59-A6C34878D82A}">
                    <a16:rowId xmlns:a16="http://schemas.microsoft.com/office/drawing/2014/main" val="3314439918"/>
                  </a:ext>
                </a:extLst>
              </a:tr>
              <a:tr h="96642">
                <a:tc vMerge="1">
                  <a:txBody>
                    <a:bodyPr/>
                    <a:lstStyle/>
                    <a:p>
                      <a:endParaRPr lang="en-US"/>
                    </a:p>
                  </a:txBody>
                  <a:tcPr/>
                </a:tc>
                <a:tc>
                  <a:txBody>
                    <a:bodyPr/>
                    <a:lstStyle/>
                    <a:p>
                      <a:pPr algn="l" rtl="0" fontAlgn="ctr"/>
                      <a:r>
                        <a:rPr lang="lv-LV" sz="900" b="0" i="0" u="none" strike="noStrike">
                          <a:solidFill>
                            <a:srgbClr val="000000"/>
                          </a:solidFill>
                          <a:effectLst/>
                          <a:latin typeface="Arial" panose="020B0604020202020204" pitchFamily="34" charset="0"/>
                          <a:cs typeface="Arial" panose="020B0604020202020204" pitchFamily="34" charset="0"/>
                        </a:rPr>
                        <a:t>Grūti pateikt/ nevēlas atbildēt</a:t>
                      </a:r>
                    </a:p>
                  </a:txBody>
                  <a:tcPr marL="4602" marR="4602" marT="4602" marB="0" anchor="ctr">
                    <a:lnL>
                      <a:noFill/>
                    </a:lnL>
                    <a:lnR>
                      <a:noFill/>
                    </a:lnR>
                    <a:lnT>
                      <a:noFill/>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20.2</a:t>
                      </a:r>
                    </a:p>
                  </a:txBody>
                  <a:tcPr marL="4602" marR="4602" marT="4602" marB="0" anchor="ctr">
                    <a:lnL>
                      <a:noFill/>
                    </a:lnL>
                    <a:lnR>
                      <a:noFill/>
                    </a:lnR>
                    <a:lnT>
                      <a:noFill/>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147</a:t>
                      </a:r>
                    </a:p>
                  </a:txBody>
                  <a:tcPr marL="4602" marR="4602" marT="4602" marB="0" anchor="ctr">
                    <a:lnL>
                      <a:noFill/>
                    </a:lnL>
                    <a:lnR>
                      <a:noFill/>
                    </a:lnR>
                    <a:lnT>
                      <a:noFill/>
                    </a:lnT>
                    <a:lnB w="12700" cap="flat" cmpd="sng" algn="ctr">
                      <a:solidFill>
                        <a:srgbClr val="2A7A6D"/>
                      </a:solidFill>
                      <a:prstDash val="solid"/>
                      <a:round/>
                      <a:headEnd type="none" w="med" len="med"/>
                      <a:tailEnd type="none" w="med" len="med"/>
                    </a:lnB>
                    <a:solidFill>
                      <a:srgbClr val="D7F1ED"/>
                    </a:solidFill>
                  </a:tcPr>
                </a:tc>
                <a:extLst>
                  <a:ext uri="{0D108BD9-81ED-4DB2-BD59-A6C34878D82A}">
                    <a16:rowId xmlns:a16="http://schemas.microsoft.com/office/drawing/2014/main" val="2222031216"/>
                  </a:ext>
                </a:extLst>
              </a:tr>
              <a:tr h="97869">
                <a:tc>
                  <a:txBody>
                    <a:bodyPr/>
                    <a:lstStyle/>
                    <a:p>
                      <a:pPr algn="l" fontAlgn="b"/>
                      <a:endParaRPr lang="lv-LV" sz="900" b="0" i="0" u="none" strike="noStrike">
                        <a:solidFill>
                          <a:srgbClr val="000000"/>
                        </a:solidFill>
                        <a:effectLst/>
                        <a:latin typeface="Arial" panose="020B0604020202020204" pitchFamily="34" charset="0"/>
                        <a:cs typeface="Arial" panose="020B0604020202020204" pitchFamily="34" charset="0"/>
                      </a:endParaRPr>
                    </a:p>
                  </a:txBody>
                  <a:tcPr marL="4602" marR="4602" marT="4602" marB="0" anchor="b">
                    <a:lnL>
                      <a:noFill/>
                    </a:lnL>
                    <a:lnR>
                      <a:noFill/>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tcPr>
                </a:tc>
                <a:tc>
                  <a:txBody>
                    <a:bodyPr/>
                    <a:lstStyle/>
                    <a:p>
                      <a:pPr algn="l" fontAlgn="b"/>
                      <a:endParaRPr lang="lv-LV" sz="900" b="0" i="0" u="none" strike="noStrike">
                        <a:solidFill>
                          <a:srgbClr val="000000"/>
                        </a:solidFill>
                        <a:effectLst/>
                        <a:latin typeface="Arial" panose="020B0604020202020204" pitchFamily="34" charset="0"/>
                        <a:cs typeface="Arial" panose="020B0604020202020204" pitchFamily="34" charset="0"/>
                      </a:endParaRPr>
                    </a:p>
                  </a:txBody>
                  <a:tcPr marL="4602" marR="4602" marT="4602" marB="0" anchor="b">
                    <a:lnL>
                      <a:noFill/>
                    </a:lnL>
                    <a:lnR>
                      <a:noFill/>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tcPr>
                </a:tc>
                <a:tc>
                  <a:txBody>
                    <a:bodyPr/>
                    <a:lstStyle/>
                    <a:p>
                      <a:pPr algn="l" fontAlgn="b"/>
                      <a:endParaRPr lang="lv-LV" sz="900" b="0" i="0" u="none" strike="noStrike">
                        <a:solidFill>
                          <a:srgbClr val="000000"/>
                        </a:solidFill>
                        <a:effectLst/>
                        <a:latin typeface="Arial" panose="020B0604020202020204" pitchFamily="34" charset="0"/>
                        <a:cs typeface="Arial" panose="020B0604020202020204" pitchFamily="34" charset="0"/>
                      </a:endParaRPr>
                    </a:p>
                  </a:txBody>
                  <a:tcPr marL="4602" marR="4602" marT="4602" marB="0" anchor="b">
                    <a:lnL>
                      <a:noFill/>
                    </a:lnL>
                    <a:lnR>
                      <a:noFill/>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tcPr>
                </a:tc>
                <a:tc>
                  <a:txBody>
                    <a:bodyPr/>
                    <a:lstStyle/>
                    <a:p>
                      <a:pPr algn="l" fontAlgn="b"/>
                      <a:endParaRPr lang="lv-LV" sz="900" b="0" i="0" u="none" strike="noStrike">
                        <a:solidFill>
                          <a:srgbClr val="000000"/>
                        </a:solidFill>
                        <a:effectLst/>
                        <a:latin typeface="Arial" panose="020B0604020202020204" pitchFamily="34" charset="0"/>
                        <a:cs typeface="Arial" panose="020B0604020202020204" pitchFamily="34" charset="0"/>
                      </a:endParaRPr>
                    </a:p>
                  </a:txBody>
                  <a:tcPr marL="4602" marR="4602" marT="4602" marB="0" anchor="b">
                    <a:lnL>
                      <a:noFill/>
                    </a:lnL>
                    <a:lnR>
                      <a:noFill/>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tcPr>
                </a:tc>
                <a:extLst>
                  <a:ext uri="{0D108BD9-81ED-4DB2-BD59-A6C34878D82A}">
                    <a16:rowId xmlns:a16="http://schemas.microsoft.com/office/drawing/2014/main" val="3132487571"/>
                  </a:ext>
                </a:extLst>
              </a:tr>
              <a:tr h="97869">
                <a:tc rowSpan="6">
                  <a:txBody>
                    <a:bodyPr/>
                    <a:lstStyle/>
                    <a:p>
                      <a:pPr algn="l" rtl="0" fontAlgn="t"/>
                      <a:r>
                        <a:rPr lang="lv-LV" sz="900" b="0" i="0" u="none" strike="noStrike" dirty="0">
                          <a:solidFill>
                            <a:srgbClr val="000000"/>
                          </a:solidFill>
                          <a:effectLst/>
                          <a:latin typeface="Arial" panose="020B0604020202020204" pitchFamily="34" charset="0"/>
                          <a:cs typeface="Arial" panose="020B0604020202020204" pitchFamily="34" charset="0"/>
                        </a:rPr>
                        <a:t>Uzņēmuma eksporta apjoms </a:t>
                      </a:r>
                    </a:p>
                    <a:p>
                      <a:pPr algn="l" rtl="0" fontAlgn="t"/>
                      <a:r>
                        <a:rPr lang="lv-LV" sz="900" b="1" i="0" u="none" strike="noStrike" dirty="0">
                          <a:solidFill>
                            <a:srgbClr val="000000"/>
                          </a:solidFill>
                          <a:effectLst/>
                          <a:latin typeface="Arial" panose="020B0604020202020204" pitchFamily="34" charset="0"/>
                          <a:cs typeface="Arial" panose="020B0604020202020204" pitchFamily="34" charset="0"/>
                        </a:rPr>
                        <a:t>2021. gadā</a:t>
                      </a:r>
                    </a:p>
                  </a:txBody>
                  <a:tcPr marL="4602" marR="4602" marT="4602" marB="0">
                    <a:lnL>
                      <a:noFill/>
                    </a:lnL>
                    <a:lnR>
                      <a:noFill/>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tcPr>
                </a:tc>
                <a:tc>
                  <a:txBody>
                    <a:bodyPr/>
                    <a:lstStyle/>
                    <a:p>
                      <a:pPr algn="l" rtl="0" fontAlgn="ctr"/>
                      <a:r>
                        <a:rPr lang="lv-LV" sz="900" b="0" i="0" u="none" strike="noStrike">
                          <a:solidFill>
                            <a:srgbClr val="000000"/>
                          </a:solidFill>
                          <a:effectLst/>
                          <a:latin typeface="Arial" panose="020B0604020202020204" pitchFamily="34" charset="0"/>
                          <a:cs typeface="Arial" panose="020B0604020202020204" pitchFamily="34" charset="0"/>
                        </a:rPr>
                        <a:t>1. kvintile (Līdz Eur 15 000)</a:t>
                      </a:r>
                    </a:p>
                  </a:txBody>
                  <a:tcPr marL="4602" marR="4602" marT="4602" marB="0" anchor="ctr">
                    <a:lnL>
                      <a:noFill/>
                    </a:lnL>
                    <a:lnR>
                      <a:noFill/>
                    </a:lnR>
                    <a:lnT w="12700" cap="flat" cmpd="sng" algn="ctr">
                      <a:solidFill>
                        <a:srgbClr val="2A7A6D"/>
                      </a:solidFill>
                      <a:prstDash val="solid"/>
                      <a:round/>
                      <a:headEnd type="none" w="med" len="med"/>
                      <a:tailEnd type="none" w="med" len="med"/>
                    </a:lnT>
                    <a:lnB>
                      <a:noFill/>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14.8</a:t>
                      </a:r>
                    </a:p>
                  </a:txBody>
                  <a:tcPr marL="4602" marR="4602" marT="4602" marB="0" anchor="ctr">
                    <a:lnL>
                      <a:noFill/>
                    </a:lnL>
                    <a:lnR>
                      <a:noFill/>
                    </a:lnR>
                    <a:lnT w="12700" cap="flat" cmpd="sng" algn="ctr">
                      <a:solidFill>
                        <a:srgbClr val="2A7A6D"/>
                      </a:solidFill>
                      <a:prstDash val="solid"/>
                      <a:round/>
                      <a:headEnd type="none" w="med" len="med"/>
                      <a:tailEnd type="none" w="med" len="med"/>
                    </a:lnT>
                    <a:lnB>
                      <a:noFill/>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108</a:t>
                      </a:r>
                    </a:p>
                  </a:txBody>
                  <a:tcPr marL="4602" marR="4602" marT="4602" marB="0" anchor="ctr">
                    <a:lnL>
                      <a:noFill/>
                    </a:lnL>
                    <a:lnR>
                      <a:noFill/>
                    </a:lnR>
                    <a:lnT w="12700" cap="flat" cmpd="sng" algn="ctr">
                      <a:solidFill>
                        <a:srgbClr val="2A7A6D"/>
                      </a:solidFill>
                      <a:prstDash val="solid"/>
                      <a:round/>
                      <a:headEnd type="none" w="med" len="med"/>
                      <a:tailEnd type="none" w="med" len="med"/>
                    </a:lnT>
                    <a:lnB>
                      <a:noFill/>
                    </a:lnB>
                    <a:solidFill>
                      <a:srgbClr val="D7F1ED"/>
                    </a:solidFill>
                  </a:tcPr>
                </a:tc>
                <a:extLst>
                  <a:ext uri="{0D108BD9-81ED-4DB2-BD59-A6C34878D82A}">
                    <a16:rowId xmlns:a16="http://schemas.microsoft.com/office/drawing/2014/main" val="847661168"/>
                  </a:ext>
                </a:extLst>
              </a:tr>
              <a:tr h="97869">
                <a:tc vMerge="1">
                  <a:txBody>
                    <a:bodyPr/>
                    <a:lstStyle/>
                    <a:p>
                      <a:endParaRPr lang="en-US"/>
                    </a:p>
                  </a:txBody>
                  <a:tcPr/>
                </a:tc>
                <a:tc>
                  <a:txBody>
                    <a:bodyPr/>
                    <a:lstStyle/>
                    <a:p>
                      <a:pPr algn="l" rtl="0" fontAlgn="ctr"/>
                      <a:r>
                        <a:rPr lang="fr-FR" sz="900" b="0" i="0" u="none" strike="noStrike">
                          <a:solidFill>
                            <a:srgbClr val="000000"/>
                          </a:solidFill>
                          <a:effectLst/>
                          <a:latin typeface="Arial" panose="020B0604020202020204" pitchFamily="34" charset="0"/>
                          <a:cs typeface="Arial" panose="020B0604020202020204" pitchFamily="34" charset="0"/>
                        </a:rPr>
                        <a:t>2. kvintile (Eur 15 001 - Eur 100 000)</a:t>
                      </a:r>
                    </a:p>
                  </a:txBody>
                  <a:tcPr marL="4602" marR="4602" marT="4602" marB="0" anchor="ctr">
                    <a:lnL>
                      <a:noFill/>
                    </a:lnL>
                    <a:lnR>
                      <a:noFill/>
                    </a:lnR>
                    <a:lnT>
                      <a:noFill/>
                    </a:lnT>
                    <a:lnB>
                      <a:noFill/>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15.2</a:t>
                      </a:r>
                    </a:p>
                  </a:txBody>
                  <a:tcPr marL="4602" marR="4602" marT="4602" marB="0" anchor="ctr">
                    <a:lnL>
                      <a:noFill/>
                    </a:lnL>
                    <a:lnR>
                      <a:noFill/>
                    </a:lnR>
                    <a:lnT>
                      <a:noFill/>
                    </a:lnT>
                    <a:lnB>
                      <a:noFill/>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111</a:t>
                      </a:r>
                    </a:p>
                  </a:txBody>
                  <a:tcPr marL="4602" marR="4602" marT="4602" marB="0" anchor="ctr">
                    <a:lnL>
                      <a:noFill/>
                    </a:lnL>
                    <a:lnR>
                      <a:noFill/>
                    </a:lnR>
                    <a:lnT>
                      <a:noFill/>
                    </a:lnT>
                    <a:lnB>
                      <a:noFill/>
                    </a:lnB>
                    <a:solidFill>
                      <a:srgbClr val="D7F1ED"/>
                    </a:solidFill>
                  </a:tcPr>
                </a:tc>
                <a:extLst>
                  <a:ext uri="{0D108BD9-81ED-4DB2-BD59-A6C34878D82A}">
                    <a16:rowId xmlns:a16="http://schemas.microsoft.com/office/drawing/2014/main" val="360984036"/>
                  </a:ext>
                </a:extLst>
              </a:tr>
              <a:tr h="97869">
                <a:tc vMerge="1">
                  <a:txBody>
                    <a:bodyPr/>
                    <a:lstStyle/>
                    <a:p>
                      <a:endParaRPr lang="en-US"/>
                    </a:p>
                  </a:txBody>
                  <a:tcPr/>
                </a:tc>
                <a:tc>
                  <a:txBody>
                    <a:bodyPr/>
                    <a:lstStyle/>
                    <a:p>
                      <a:pPr algn="l" rtl="0" fontAlgn="ctr"/>
                      <a:r>
                        <a:rPr lang="fr-FR" sz="900" b="0" i="0" u="none" strike="noStrike">
                          <a:solidFill>
                            <a:srgbClr val="000000"/>
                          </a:solidFill>
                          <a:effectLst/>
                          <a:latin typeface="Arial" panose="020B0604020202020204" pitchFamily="34" charset="0"/>
                          <a:cs typeface="Arial" panose="020B0604020202020204" pitchFamily="34" charset="0"/>
                        </a:rPr>
                        <a:t>3. kvintile (Eur 100 001 - Eur 499 999)</a:t>
                      </a:r>
                    </a:p>
                  </a:txBody>
                  <a:tcPr marL="4602" marR="4602" marT="4602" marB="0" anchor="ctr">
                    <a:lnL>
                      <a:noFill/>
                    </a:lnL>
                    <a:lnR>
                      <a:noFill/>
                    </a:lnR>
                    <a:lnT>
                      <a:noFill/>
                    </a:lnT>
                    <a:lnB>
                      <a:noFill/>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15.5</a:t>
                      </a:r>
                    </a:p>
                  </a:txBody>
                  <a:tcPr marL="4602" marR="4602" marT="4602" marB="0" anchor="ctr">
                    <a:lnL>
                      <a:noFill/>
                    </a:lnL>
                    <a:lnR>
                      <a:noFill/>
                    </a:lnR>
                    <a:lnT>
                      <a:noFill/>
                    </a:lnT>
                    <a:lnB>
                      <a:noFill/>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113</a:t>
                      </a:r>
                    </a:p>
                  </a:txBody>
                  <a:tcPr marL="4602" marR="4602" marT="4602" marB="0" anchor="ctr">
                    <a:lnL>
                      <a:noFill/>
                    </a:lnL>
                    <a:lnR>
                      <a:noFill/>
                    </a:lnR>
                    <a:lnT>
                      <a:noFill/>
                    </a:lnT>
                    <a:lnB>
                      <a:noFill/>
                    </a:lnB>
                    <a:solidFill>
                      <a:srgbClr val="D7F1ED"/>
                    </a:solidFill>
                  </a:tcPr>
                </a:tc>
                <a:extLst>
                  <a:ext uri="{0D108BD9-81ED-4DB2-BD59-A6C34878D82A}">
                    <a16:rowId xmlns:a16="http://schemas.microsoft.com/office/drawing/2014/main" val="3171754835"/>
                  </a:ext>
                </a:extLst>
              </a:tr>
              <a:tr h="97869">
                <a:tc vMerge="1">
                  <a:txBody>
                    <a:bodyPr/>
                    <a:lstStyle/>
                    <a:p>
                      <a:endParaRPr lang="en-US"/>
                    </a:p>
                  </a:txBody>
                  <a:tcPr/>
                </a:tc>
                <a:tc>
                  <a:txBody>
                    <a:bodyPr/>
                    <a:lstStyle/>
                    <a:p>
                      <a:pPr algn="l" rtl="0" fontAlgn="ctr"/>
                      <a:r>
                        <a:rPr lang="fr-FR" sz="900" b="0" i="0" u="none" strike="noStrike">
                          <a:solidFill>
                            <a:srgbClr val="000000"/>
                          </a:solidFill>
                          <a:effectLst/>
                          <a:latin typeface="Arial" panose="020B0604020202020204" pitchFamily="34" charset="0"/>
                          <a:cs typeface="Arial" panose="020B0604020202020204" pitchFamily="34" charset="0"/>
                        </a:rPr>
                        <a:t>4. kvintile (Eur 500 000 - Eur 1 999 999)</a:t>
                      </a:r>
                    </a:p>
                  </a:txBody>
                  <a:tcPr marL="4602" marR="4602" marT="4602" marB="0" anchor="ctr">
                    <a:lnL>
                      <a:noFill/>
                    </a:lnL>
                    <a:lnR>
                      <a:noFill/>
                    </a:lnR>
                    <a:lnT>
                      <a:noFill/>
                    </a:lnT>
                    <a:lnB>
                      <a:noFill/>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16.3</a:t>
                      </a:r>
                    </a:p>
                  </a:txBody>
                  <a:tcPr marL="4602" marR="4602" marT="4602" marB="0" anchor="ctr">
                    <a:lnL>
                      <a:noFill/>
                    </a:lnL>
                    <a:lnR>
                      <a:noFill/>
                    </a:lnR>
                    <a:lnT>
                      <a:noFill/>
                    </a:lnT>
                    <a:lnB>
                      <a:noFill/>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119</a:t>
                      </a:r>
                    </a:p>
                  </a:txBody>
                  <a:tcPr marL="4602" marR="4602" marT="4602" marB="0" anchor="ctr">
                    <a:lnL>
                      <a:noFill/>
                    </a:lnL>
                    <a:lnR>
                      <a:noFill/>
                    </a:lnR>
                    <a:lnT>
                      <a:noFill/>
                    </a:lnT>
                    <a:lnB>
                      <a:noFill/>
                    </a:lnB>
                    <a:solidFill>
                      <a:srgbClr val="D7F1ED"/>
                    </a:solidFill>
                  </a:tcPr>
                </a:tc>
                <a:extLst>
                  <a:ext uri="{0D108BD9-81ED-4DB2-BD59-A6C34878D82A}">
                    <a16:rowId xmlns:a16="http://schemas.microsoft.com/office/drawing/2014/main" val="2016191225"/>
                  </a:ext>
                </a:extLst>
              </a:tr>
              <a:tr h="97869">
                <a:tc vMerge="1">
                  <a:txBody>
                    <a:bodyPr/>
                    <a:lstStyle/>
                    <a:p>
                      <a:endParaRPr lang="en-US"/>
                    </a:p>
                  </a:txBody>
                  <a:tcPr/>
                </a:tc>
                <a:tc>
                  <a:txBody>
                    <a:bodyPr/>
                    <a:lstStyle/>
                    <a:p>
                      <a:pPr algn="l" rtl="0" fontAlgn="ctr"/>
                      <a:r>
                        <a:rPr lang="fr-FR" sz="900" b="0" i="0" u="none" strike="noStrike">
                          <a:solidFill>
                            <a:srgbClr val="000000"/>
                          </a:solidFill>
                          <a:effectLst/>
                          <a:latin typeface="Arial" panose="020B0604020202020204" pitchFamily="34" charset="0"/>
                          <a:cs typeface="Arial" panose="020B0604020202020204" pitchFamily="34" charset="0"/>
                        </a:rPr>
                        <a:t>5. kvintile (Eur 2 000 000 un vairāk)</a:t>
                      </a:r>
                    </a:p>
                  </a:txBody>
                  <a:tcPr marL="4602" marR="4602" marT="4602" marB="0" anchor="ctr">
                    <a:lnL>
                      <a:noFill/>
                    </a:lnL>
                    <a:lnR>
                      <a:noFill/>
                    </a:lnR>
                    <a:lnT>
                      <a:noFill/>
                    </a:lnT>
                    <a:lnB>
                      <a:noFill/>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15.6</a:t>
                      </a:r>
                    </a:p>
                  </a:txBody>
                  <a:tcPr marL="4602" marR="4602" marT="4602" marB="0" anchor="ctr">
                    <a:lnL>
                      <a:noFill/>
                    </a:lnL>
                    <a:lnR>
                      <a:noFill/>
                    </a:lnR>
                    <a:lnT>
                      <a:noFill/>
                    </a:lnT>
                    <a:lnB>
                      <a:noFill/>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114</a:t>
                      </a:r>
                    </a:p>
                  </a:txBody>
                  <a:tcPr marL="4602" marR="4602" marT="4602" marB="0" anchor="ctr">
                    <a:lnL>
                      <a:noFill/>
                    </a:lnL>
                    <a:lnR>
                      <a:noFill/>
                    </a:lnR>
                    <a:lnT>
                      <a:noFill/>
                    </a:lnT>
                    <a:lnB>
                      <a:noFill/>
                    </a:lnB>
                    <a:solidFill>
                      <a:srgbClr val="D7F1ED"/>
                    </a:solidFill>
                  </a:tcPr>
                </a:tc>
                <a:extLst>
                  <a:ext uri="{0D108BD9-81ED-4DB2-BD59-A6C34878D82A}">
                    <a16:rowId xmlns:a16="http://schemas.microsoft.com/office/drawing/2014/main" val="1099184105"/>
                  </a:ext>
                </a:extLst>
              </a:tr>
              <a:tr h="97869">
                <a:tc vMerge="1">
                  <a:txBody>
                    <a:bodyPr/>
                    <a:lstStyle/>
                    <a:p>
                      <a:endParaRPr lang="en-US"/>
                    </a:p>
                  </a:txBody>
                  <a:tcPr/>
                </a:tc>
                <a:tc>
                  <a:txBody>
                    <a:bodyPr/>
                    <a:lstStyle/>
                    <a:p>
                      <a:pPr algn="l" rtl="0" fontAlgn="ctr"/>
                      <a:r>
                        <a:rPr lang="lv-LV" sz="900" b="0" i="0" u="none" strike="noStrike">
                          <a:solidFill>
                            <a:srgbClr val="000000"/>
                          </a:solidFill>
                          <a:effectLst/>
                          <a:latin typeface="Arial" panose="020B0604020202020204" pitchFamily="34" charset="0"/>
                          <a:cs typeface="Arial" panose="020B0604020202020204" pitchFamily="34" charset="0"/>
                        </a:rPr>
                        <a:t>Grūti pateikt/ nevēlas atbildēt</a:t>
                      </a:r>
                    </a:p>
                  </a:txBody>
                  <a:tcPr marL="4602" marR="4602" marT="4602" marB="0" anchor="ctr">
                    <a:lnL>
                      <a:noFill/>
                    </a:lnL>
                    <a:lnR>
                      <a:noFill/>
                    </a:lnR>
                    <a:lnT>
                      <a:noFill/>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22.5</a:t>
                      </a:r>
                    </a:p>
                  </a:txBody>
                  <a:tcPr marL="4602" marR="4602" marT="4602" marB="0" anchor="ctr">
                    <a:lnL>
                      <a:noFill/>
                    </a:lnL>
                    <a:lnR>
                      <a:noFill/>
                    </a:lnR>
                    <a:lnT>
                      <a:noFill/>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164</a:t>
                      </a:r>
                    </a:p>
                  </a:txBody>
                  <a:tcPr marL="4602" marR="4602" marT="4602" marB="0" anchor="ctr">
                    <a:lnL>
                      <a:noFill/>
                    </a:lnL>
                    <a:lnR>
                      <a:noFill/>
                    </a:lnR>
                    <a:lnT>
                      <a:noFill/>
                    </a:lnT>
                    <a:lnB w="12700" cap="flat" cmpd="sng" algn="ctr">
                      <a:solidFill>
                        <a:srgbClr val="2A7A6D"/>
                      </a:solidFill>
                      <a:prstDash val="solid"/>
                      <a:round/>
                      <a:headEnd type="none" w="med" len="med"/>
                      <a:tailEnd type="none" w="med" len="med"/>
                    </a:lnB>
                    <a:solidFill>
                      <a:srgbClr val="D7F1ED"/>
                    </a:solidFill>
                  </a:tcPr>
                </a:tc>
                <a:extLst>
                  <a:ext uri="{0D108BD9-81ED-4DB2-BD59-A6C34878D82A}">
                    <a16:rowId xmlns:a16="http://schemas.microsoft.com/office/drawing/2014/main" val="158719763"/>
                  </a:ext>
                </a:extLst>
              </a:tr>
              <a:tr h="97869">
                <a:tc>
                  <a:txBody>
                    <a:bodyPr/>
                    <a:lstStyle/>
                    <a:p>
                      <a:pPr algn="l" fontAlgn="b"/>
                      <a:endParaRPr lang="lv-LV" sz="900" b="0" i="0" u="none" strike="noStrike">
                        <a:solidFill>
                          <a:srgbClr val="000000"/>
                        </a:solidFill>
                        <a:effectLst/>
                        <a:latin typeface="Arial" panose="020B0604020202020204" pitchFamily="34" charset="0"/>
                        <a:cs typeface="Arial" panose="020B0604020202020204" pitchFamily="34" charset="0"/>
                      </a:endParaRPr>
                    </a:p>
                  </a:txBody>
                  <a:tcPr marL="4602" marR="4602" marT="4602" marB="0" anchor="b">
                    <a:lnL>
                      <a:noFill/>
                    </a:lnL>
                    <a:lnR>
                      <a:noFill/>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tcPr>
                </a:tc>
                <a:tc>
                  <a:txBody>
                    <a:bodyPr/>
                    <a:lstStyle/>
                    <a:p>
                      <a:pPr algn="l" fontAlgn="b"/>
                      <a:endParaRPr lang="lv-LV" sz="900" b="0" i="0" u="none" strike="noStrike">
                        <a:solidFill>
                          <a:srgbClr val="000000"/>
                        </a:solidFill>
                        <a:effectLst/>
                        <a:latin typeface="Arial" panose="020B0604020202020204" pitchFamily="34" charset="0"/>
                        <a:cs typeface="Arial" panose="020B0604020202020204" pitchFamily="34" charset="0"/>
                      </a:endParaRPr>
                    </a:p>
                  </a:txBody>
                  <a:tcPr marL="4602" marR="4602" marT="4602" marB="0" anchor="b">
                    <a:lnL>
                      <a:noFill/>
                    </a:lnL>
                    <a:lnR>
                      <a:noFill/>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tcPr>
                </a:tc>
                <a:tc>
                  <a:txBody>
                    <a:bodyPr/>
                    <a:lstStyle/>
                    <a:p>
                      <a:pPr algn="l" fontAlgn="b"/>
                      <a:endParaRPr lang="lv-LV" sz="900" b="0" i="0" u="none" strike="noStrike">
                        <a:solidFill>
                          <a:srgbClr val="000000"/>
                        </a:solidFill>
                        <a:effectLst/>
                        <a:latin typeface="Arial" panose="020B0604020202020204" pitchFamily="34" charset="0"/>
                        <a:cs typeface="Arial" panose="020B0604020202020204" pitchFamily="34" charset="0"/>
                      </a:endParaRPr>
                    </a:p>
                  </a:txBody>
                  <a:tcPr marL="4602" marR="4602" marT="4602" marB="0" anchor="b">
                    <a:lnL>
                      <a:noFill/>
                    </a:lnL>
                    <a:lnR>
                      <a:noFill/>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tcPr>
                </a:tc>
                <a:tc>
                  <a:txBody>
                    <a:bodyPr/>
                    <a:lstStyle/>
                    <a:p>
                      <a:pPr algn="l" fontAlgn="b"/>
                      <a:endParaRPr lang="lv-LV" sz="900" b="0" i="0" u="none" strike="noStrike">
                        <a:solidFill>
                          <a:srgbClr val="000000"/>
                        </a:solidFill>
                        <a:effectLst/>
                        <a:latin typeface="Arial" panose="020B0604020202020204" pitchFamily="34" charset="0"/>
                        <a:cs typeface="Arial" panose="020B0604020202020204" pitchFamily="34" charset="0"/>
                      </a:endParaRPr>
                    </a:p>
                  </a:txBody>
                  <a:tcPr marL="4602" marR="4602" marT="4602" marB="0" anchor="b">
                    <a:lnL>
                      <a:noFill/>
                    </a:lnL>
                    <a:lnR>
                      <a:noFill/>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tcPr>
                </a:tc>
                <a:extLst>
                  <a:ext uri="{0D108BD9-81ED-4DB2-BD59-A6C34878D82A}">
                    <a16:rowId xmlns:a16="http://schemas.microsoft.com/office/drawing/2014/main" val="2055487582"/>
                  </a:ext>
                </a:extLst>
              </a:tr>
              <a:tr h="97869">
                <a:tc rowSpan="6">
                  <a:txBody>
                    <a:bodyPr/>
                    <a:lstStyle/>
                    <a:p>
                      <a:pPr algn="l" rtl="0" fontAlgn="t"/>
                      <a:r>
                        <a:rPr lang="lv-LV" sz="900" b="0" i="0" u="none" strike="noStrike" dirty="0">
                          <a:solidFill>
                            <a:srgbClr val="000000"/>
                          </a:solidFill>
                          <a:effectLst/>
                          <a:latin typeface="Arial" panose="020B0604020202020204" pitchFamily="34" charset="0"/>
                          <a:cs typeface="Arial" panose="020B0604020202020204" pitchFamily="34" charset="0"/>
                        </a:rPr>
                        <a:t>Uzņēmuma eksporta apjoms </a:t>
                      </a:r>
                    </a:p>
                    <a:p>
                      <a:pPr algn="l" rtl="0" fontAlgn="t"/>
                      <a:r>
                        <a:rPr lang="lv-LV" sz="900" b="1" i="0" u="none" strike="noStrike" dirty="0">
                          <a:solidFill>
                            <a:srgbClr val="000000"/>
                          </a:solidFill>
                          <a:effectLst/>
                          <a:latin typeface="Arial" panose="020B0604020202020204" pitchFamily="34" charset="0"/>
                          <a:cs typeface="Arial" panose="020B0604020202020204" pitchFamily="34" charset="0"/>
                        </a:rPr>
                        <a:t>2020. gadā</a:t>
                      </a:r>
                    </a:p>
                  </a:txBody>
                  <a:tcPr marL="4602" marR="4602" marT="4602" marB="0">
                    <a:lnL>
                      <a:noFill/>
                    </a:lnL>
                    <a:lnR>
                      <a:noFill/>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tcPr>
                </a:tc>
                <a:tc>
                  <a:txBody>
                    <a:bodyPr/>
                    <a:lstStyle/>
                    <a:p>
                      <a:pPr algn="l" fontAlgn="b"/>
                      <a:r>
                        <a:rPr lang="lv-LV" sz="900" b="0" i="0" u="none" strike="noStrike" dirty="0">
                          <a:solidFill>
                            <a:srgbClr val="000000"/>
                          </a:solidFill>
                          <a:effectLst/>
                          <a:latin typeface="Arial" panose="020B0604020202020204" pitchFamily="34" charset="0"/>
                          <a:cs typeface="Arial" panose="020B0604020202020204" pitchFamily="34" charset="0"/>
                        </a:rPr>
                        <a:t>1. kvintile (Līdz Eur 10 000)</a:t>
                      </a:r>
                    </a:p>
                  </a:txBody>
                  <a:tcPr marL="9525" marR="9525" marT="9525" marB="0" anchor="b">
                    <a:lnL>
                      <a:noFill/>
                    </a:lnL>
                    <a:lnR>
                      <a:noFill/>
                    </a:lnR>
                    <a:lnT w="12700" cap="flat" cmpd="sng" algn="ctr">
                      <a:solidFill>
                        <a:srgbClr val="2A7A6D"/>
                      </a:solidFill>
                      <a:prstDash val="solid"/>
                      <a:round/>
                      <a:headEnd type="none" w="med" len="med"/>
                      <a:tailEnd type="none" w="med" len="med"/>
                    </a:lnT>
                    <a:lnB>
                      <a:noFill/>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14.1</a:t>
                      </a:r>
                    </a:p>
                  </a:txBody>
                  <a:tcPr marL="4602" marR="4602" marT="4602" marB="0" anchor="ctr">
                    <a:lnL>
                      <a:noFill/>
                    </a:lnL>
                    <a:lnR>
                      <a:noFill/>
                    </a:lnR>
                    <a:lnT w="12700" cap="flat" cmpd="sng" algn="ctr">
                      <a:solidFill>
                        <a:srgbClr val="2A7A6D"/>
                      </a:solidFill>
                      <a:prstDash val="solid"/>
                      <a:round/>
                      <a:headEnd type="none" w="med" len="med"/>
                      <a:tailEnd type="none" w="med" len="med"/>
                    </a:lnT>
                    <a:lnB>
                      <a:noFill/>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103</a:t>
                      </a:r>
                    </a:p>
                  </a:txBody>
                  <a:tcPr marL="4602" marR="4602" marT="4602" marB="0" anchor="ctr">
                    <a:lnL>
                      <a:noFill/>
                    </a:lnL>
                    <a:lnR>
                      <a:noFill/>
                    </a:lnR>
                    <a:lnT w="12700" cap="flat" cmpd="sng" algn="ctr">
                      <a:solidFill>
                        <a:srgbClr val="2A7A6D"/>
                      </a:solidFill>
                      <a:prstDash val="solid"/>
                      <a:round/>
                      <a:headEnd type="none" w="med" len="med"/>
                      <a:tailEnd type="none" w="med" len="med"/>
                    </a:lnT>
                    <a:lnB>
                      <a:noFill/>
                    </a:lnB>
                    <a:solidFill>
                      <a:srgbClr val="D7F1ED"/>
                    </a:solidFill>
                  </a:tcPr>
                </a:tc>
                <a:extLst>
                  <a:ext uri="{0D108BD9-81ED-4DB2-BD59-A6C34878D82A}">
                    <a16:rowId xmlns:a16="http://schemas.microsoft.com/office/drawing/2014/main" val="3600857830"/>
                  </a:ext>
                </a:extLst>
              </a:tr>
              <a:tr h="97869">
                <a:tc vMerge="1">
                  <a:txBody>
                    <a:bodyPr/>
                    <a:lstStyle/>
                    <a:p>
                      <a:endParaRPr lang="en-US"/>
                    </a:p>
                  </a:txBody>
                  <a:tcPr/>
                </a:tc>
                <a:tc>
                  <a:txBody>
                    <a:bodyPr/>
                    <a:lstStyle/>
                    <a:p>
                      <a:pPr algn="l" fontAlgn="b"/>
                      <a:r>
                        <a:rPr lang="fr-FR" sz="900" b="0" i="0" u="none" strike="noStrike">
                          <a:solidFill>
                            <a:srgbClr val="000000"/>
                          </a:solidFill>
                          <a:effectLst/>
                          <a:latin typeface="Arial" panose="020B0604020202020204" pitchFamily="34" charset="0"/>
                          <a:cs typeface="Arial" panose="020B0604020202020204" pitchFamily="34" charset="0"/>
                        </a:rPr>
                        <a:t>2. kvintile (Eur 10 001 - Eur 89 999)</a:t>
                      </a:r>
                    </a:p>
                  </a:txBody>
                  <a:tcPr marL="9525" marR="9525" marT="9525" marB="0" anchor="b">
                    <a:lnL>
                      <a:noFill/>
                    </a:lnL>
                    <a:lnR>
                      <a:noFill/>
                    </a:lnR>
                    <a:lnT>
                      <a:noFill/>
                    </a:lnT>
                    <a:lnB>
                      <a:noFill/>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15.1</a:t>
                      </a:r>
                    </a:p>
                  </a:txBody>
                  <a:tcPr marL="4602" marR="4602" marT="4602" marB="0" anchor="ctr">
                    <a:lnL>
                      <a:noFill/>
                    </a:lnL>
                    <a:lnR>
                      <a:noFill/>
                    </a:lnR>
                    <a:lnT>
                      <a:noFill/>
                    </a:lnT>
                    <a:lnB>
                      <a:noFill/>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110</a:t>
                      </a:r>
                    </a:p>
                  </a:txBody>
                  <a:tcPr marL="4602" marR="4602" marT="4602" marB="0" anchor="ctr">
                    <a:lnL>
                      <a:noFill/>
                    </a:lnL>
                    <a:lnR>
                      <a:noFill/>
                    </a:lnR>
                    <a:lnT>
                      <a:noFill/>
                    </a:lnT>
                    <a:lnB>
                      <a:noFill/>
                    </a:lnB>
                    <a:solidFill>
                      <a:srgbClr val="D7F1ED"/>
                    </a:solidFill>
                  </a:tcPr>
                </a:tc>
                <a:extLst>
                  <a:ext uri="{0D108BD9-81ED-4DB2-BD59-A6C34878D82A}">
                    <a16:rowId xmlns:a16="http://schemas.microsoft.com/office/drawing/2014/main" val="2987829424"/>
                  </a:ext>
                </a:extLst>
              </a:tr>
              <a:tr h="97869">
                <a:tc vMerge="1">
                  <a:txBody>
                    <a:bodyPr/>
                    <a:lstStyle/>
                    <a:p>
                      <a:endParaRPr lang="en-US"/>
                    </a:p>
                  </a:txBody>
                  <a:tcPr/>
                </a:tc>
                <a:tc>
                  <a:txBody>
                    <a:bodyPr/>
                    <a:lstStyle/>
                    <a:p>
                      <a:pPr algn="l" fontAlgn="b"/>
                      <a:r>
                        <a:rPr lang="fr-FR" sz="900" b="0" i="0" u="none" strike="noStrike">
                          <a:solidFill>
                            <a:srgbClr val="000000"/>
                          </a:solidFill>
                          <a:effectLst/>
                          <a:latin typeface="Arial" panose="020B0604020202020204" pitchFamily="34" charset="0"/>
                          <a:cs typeface="Arial" panose="020B0604020202020204" pitchFamily="34" charset="0"/>
                        </a:rPr>
                        <a:t>3. kvintile (Eur 90 000 - Eur 399 999)</a:t>
                      </a:r>
                    </a:p>
                  </a:txBody>
                  <a:tcPr marL="9525" marR="9525" marT="9525" marB="0" anchor="b">
                    <a:lnL>
                      <a:noFill/>
                    </a:lnL>
                    <a:lnR>
                      <a:noFill/>
                    </a:lnR>
                    <a:lnT>
                      <a:noFill/>
                    </a:lnT>
                    <a:lnB>
                      <a:noFill/>
                    </a:lnB>
                    <a:solidFill>
                      <a:srgbClr val="D7F1ED"/>
                    </a:solidFill>
                  </a:tcPr>
                </a:tc>
                <a:tc>
                  <a:txBody>
                    <a:bodyPr/>
                    <a:lstStyle/>
                    <a:p>
                      <a:pPr algn="ctr" rtl="0" fontAlgn="ctr"/>
                      <a:r>
                        <a:rPr lang="lv-LV" sz="900" b="0" i="0" u="none" strike="noStrike" dirty="0">
                          <a:solidFill>
                            <a:srgbClr val="000000"/>
                          </a:solidFill>
                          <a:effectLst/>
                          <a:latin typeface="Arial" panose="020B0604020202020204" pitchFamily="34" charset="0"/>
                          <a:cs typeface="Arial" panose="020B0604020202020204" pitchFamily="34" charset="0"/>
                        </a:rPr>
                        <a:t>15.0</a:t>
                      </a:r>
                    </a:p>
                  </a:txBody>
                  <a:tcPr marL="4602" marR="4602" marT="4602" marB="0" anchor="ctr">
                    <a:lnL>
                      <a:noFill/>
                    </a:lnL>
                    <a:lnR>
                      <a:noFill/>
                    </a:lnR>
                    <a:lnT>
                      <a:noFill/>
                    </a:lnT>
                    <a:lnB>
                      <a:noFill/>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109</a:t>
                      </a:r>
                    </a:p>
                  </a:txBody>
                  <a:tcPr marL="4602" marR="4602" marT="4602" marB="0" anchor="ctr">
                    <a:lnL>
                      <a:noFill/>
                    </a:lnL>
                    <a:lnR>
                      <a:noFill/>
                    </a:lnR>
                    <a:lnT>
                      <a:noFill/>
                    </a:lnT>
                    <a:lnB>
                      <a:noFill/>
                    </a:lnB>
                    <a:solidFill>
                      <a:srgbClr val="D7F1ED"/>
                    </a:solidFill>
                  </a:tcPr>
                </a:tc>
                <a:extLst>
                  <a:ext uri="{0D108BD9-81ED-4DB2-BD59-A6C34878D82A}">
                    <a16:rowId xmlns:a16="http://schemas.microsoft.com/office/drawing/2014/main" val="3864504061"/>
                  </a:ext>
                </a:extLst>
              </a:tr>
              <a:tr h="137139">
                <a:tc vMerge="1">
                  <a:txBody>
                    <a:bodyPr/>
                    <a:lstStyle/>
                    <a:p>
                      <a:endParaRPr lang="en-US"/>
                    </a:p>
                  </a:txBody>
                  <a:tcPr/>
                </a:tc>
                <a:tc>
                  <a:txBody>
                    <a:bodyPr/>
                    <a:lstStyle/>
                    <a:p>
                      <a:pPr algn="l" fontAlgn="b"/>
                      <a:r>
                        <a:rPr lang="fr-FR" sz="900" b="0" i="0" u="none" strike="noStrike">
                          <a:solidFill>
                            <a:srgbClr val="000000"/>
                          </a:solidFill>
                          <a:effectLst/>
                          <a:latin typeface="Arial" panose="020B0604020202020204" pitchFamily="34" charset="0"/>
                          <a:cs typeface="Arial" panose="020B0604020202020204" pitchFamily="34" charset="0"/>
                        </a:rPr>
                        <a:t>4. kvintile (Eur 400 000 - Eur 1 500 000)</a:t>
                      </a:r>
                    </a:p>
                  </a:txBody>
                  <a:tcPr marL="9525" marR="9525" marT="9525" marB="0" anchor="b">
                    <a:lnL>
                      <a:noFill/>
                    </a:lnL>
                    <a:lnR>
                      <a:noFill/>
                    </a:lnR>
                    <a:lnT>
                      <a:noFill/>
                    </a:lnT>
                    <a:lnB>
                      <a:noFill/>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13.7</a:t>
                      </a:r>
                    </a:p>
                  </a:txBody>
                  <a:tcPr marL="4602" marR="4602" marT="4602" marB="0" anchor="ctr">
                    <a:lnL>
                      <a:noFill/>
                    </a:lnL>
                    <a:lnR>
                      <a:noFill/>
                    </a:lnR>
                    <a:lnT>
                      <a:noFill/>
                    </a:lnT>
                    <a:lnB>
                      <a:noFill/>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100</a:t>
                      </a:r>
                    </a:p>
                  </a:txBody>
                  <a:tcPr marL="4602" marR="4602" marT="4602" marB="0" anchor="ctr">
                    <a:lnL>
                      <a:noFill/>
                    </a:lnL>
                    <a:lnR>
                      <a:noFill/>
                    </a:lnR>
                    <a:lnT>
                      <a:noFill/>
                    </a:lnT>
                    <a:lnB>
                      <a:noFill/>
                    </a:lnB>
                    <a:solidFill>
                      <a:srgbClr val="D7F1ED"/>
                    </a:solidFill>
                  </a:tcPr>
                </a:tc>
                <a:extLst>
                  <a:ext uri="{0D108BD9-81ED-4DB2-BD59-A6C34878D82A}">
                    <a16:rowId xmlns:a16="http://schemas.microsoft.com/office/drawing/2014/main" val="2431884814"/>
                  </a:ext>
                </a:extLst>
              </a:tr>
              <a:tr h="97869">
                <a:tc vMerge="1">
                  <a:txBody>
                    <a:bodyPr/>
                    <a:lstStyle/>
                    <a:p>
                      <a:endParaRPr lang="en-US"/>
                    </a:p>
                  </a:txBody>
                  <a:tcPr/>
                </a:tc>
                <a:tc>
                  <a:txBody>
                    <a:bodyPr/>
                    <a:lstStyle/>
                    <a:p>
                      <a:pPr algn="l" fontAlgn="b"/>
                      <a:r>
                        <a:rPr lang="fr-FR" sz="900" b="0" i="0" u="none" strike="noStrike" dirty="0">
                          <a:solidFill>
                            <a:srgbClr val="000000"/>
                          </a:solidFill>
                          <a:effectLst/>
                          <a:latin typeface="Arial" panose="020B0604020202020204" pitchFamily="34" charset="0"/>
                          <a:cs typeface="Arial" panose="020B0604020202020204" pitchFamily="34" charset="0"/>
                        </a:rPr>
                        <a:t>5. kvintile (Eur 1 500 001 un vairāk)</a:t>
                      </a:r>
                    </a:p>
                  </a:txBody>
                  <a:tcPr marL="9525" marR="9525" marT="9525" marB="0" anchor="b">
                    <a:lnL>
                      <a:noFill/>
                    </a:lnL>
                    <a:lnR>
                      <a:noFill/>
                    </a:lnR>
                    <a:lnT>
                      <a:noFill/>
                    </a:lnT>
                    <a:lnB>
                      <a:noFill/>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15.6</a:t>
                      </a:r>
                    </a:p>
                  </a:txBody>
                  <a:tcPr marL="4602" marR="4602" marT="4602" marB="0" anchor="ctr">
                    <a:lnL>
                      <a:noFill/>
                    </a:lnL>
                    <a:lnR>
                      <a:noFill/>
                    </a:lnR>
                    <a:lnT>
                      <a:noFill/>
                    </a:lnT>
                    <a:lnB>
                      <a:noFill/>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114</a:t>
                      </a:r>
                    </a:p>
                  </a:txBody>
                  <a:tcPr marL="4602" marR="4602" marT="4602" marB="0" anchor="ctr">
                    <a:lnL>
                      <a:noFill/>
                    </a:lnL>
                    <a:lnR>
                      <a:noFill/>
                    </a:lnR>
                    <a:lnT>
                      <a:noFill/>
                    </a:lnT>
                    <a:lnB>
                      <a:noFill/>
                    </a:lnB>
                    <a:solidFill>
                      <a:srgbClr val="D7F1ED"/>
                    </a:solidFill>
                  </a:tcPr>
                </a:tc>
                <a:extLst>
                  <a:ext uri="{0D108BD9-81ED-4DB2-BD59-A6C34878D82A}">
                    <a16:rowId xmlns:a16="http://schemas.microsoft.com/office/drawing/2014/main" val="460262703"/>
                  </a:ext>
                </a:extLst>
              </a:tr>
              <a:tr h="97869">
                <a:tc vMerge="1">
                  <a:txBody>
                    <a:bodyPr/>
                    <a:lstStyle/>
                    <a:p>
                      <a:endParaRPr lang="en-US"/>
                    </a:p>
                  </a:txBody>
                  <a:tcPr/>
                </a:tc>
                <a:tc>
                  <a:txBody>
                    <a:bodyPr/>
                    <a:lstStyle/>
                    <a:p>
                      <a:pPr algn="l" rtl="0" fontAlgn="ctr"/>
                      <a:r>
                        <a:rPr lang="lv-LV" sz="900" b="0" i="0" u="none" strike="noStrike">
                          <a:solidFill>
                            <a:srgbClr val="000000"/>
                          </a:solidFill>
                          <a:effectLst/>
                          <a:latin typeface="Arial" panose="020B0604020202020204" pitchFamily="34" charset="0"/>
                          <a:cs typeface="Arial" panose="020B0604020202020204" pitchFamily="34" charset="0"/>
                        </a:rPr>
                        <a:t>Grūti pateikt/ nevēlas atbildēt</a:t>
                      </a:r>
                    </a:p>
                  </a:txBody>
                  <a:tcPr marL="4602" marR="4602" marT="4602" marB="0" anchor="ctr">
                    <a:lnL>
                      <a:noFill/>
                    </a:lnL>
                    <a:lnR>
                      <a:noFill/>
                    </a:lnR>
                    <a:lnT>
                      <a:noFill/>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26.5</a:t>
                      </a:r>
                    </a:p>
                  </a:txBody>
                  <a:tcPr marL="4602" marR="4602" marT="4602" marB="0" anchor="ctr">
                    <a:lnL>
                      <a:noFill/>
                    </a:lnL>
                    <a:lnR>
                      <a:noFill/>
                    </a:lnR>
                    <a:lnT>
                      <a:noFill/>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ctr"/>
                      <a:r>
                        <a:rPr lang="lv-LV" sz="900" b="0" i="0" u="none" strike="noStrike">
                          <a:solidFill>
                            <a:srgbClr val="000000"/>
                          </a:solidFill>
                          <a:effectLst/>
                          <a:latin typeface="Arial" panose="020B0604020202020204" pitchFamily="34" charset="0"/>
                          <a:cs typeface="Arial" panose="020B0604020202020204" pitchFamily="34" charset="0"/>
                        </a:rPr>
                        <a:t>193</a:t>
                      </a:r>
                    </a:p>
                  </a:txBody>
                  <a:tcPr marL="4602" marR="4602" marT="4602" marB="0" anchor="ctr">
                    <a:lnL>
                      <a:noFill/>
                    </a:lnL>
                    <a:lnR>
                      <a:noFill/>
                    </a:lnR>
                    <a:lnT>
                      <a:noFill/>
                    </a:lnT>
                    <a:lnB w="12700" cap="flat" cmpd="sng" algn="ctr">
                      <a:solidFill>
                        <a:srgbClr val="2A7A6D"/>
                      </a:solidFill>
                      <a:prstDash val="solid"/>
                      <a:round/>
                      <a:headEnd type="none" w="med" len="med"/>
                      <a:tailEnd type="none" w="med" len="med"/>
                    </a:lnB>
                    <a:solidFill>
                      <a:srgbClr val="D7F1ED"/>
                    </a:solidFill>
                  </a:tcPr>
                </a:tc>
                <a:extLst>
                  <a:ext uri="{0D108BD9-81ED-4DB2-BD59-A6C34878D82A}">
                    <a16:rowId xmlns:a16="http://schemas.microsoft.com/office/drawing/2014/main" val="3203138732"/>
                  </a:ext>
                </a:extLst>
              </a:tr>
              <a:tr h="92040">
                <a:tc gridSpan="4">
                  <a:txBody>
                    <a:bodyPr/>
                    <a:lstStyle/>
                    <a:p>
                      <a:pPr algn="l" rtl="0" fontAlgn="b"/>
                      <a:r>
                        <a:rPr lang="lv-LV" sz="900" b="0" i="0" u="none" strike="noStrike" dirty="0">
                          <a:solidFill>
                            <a:srgbClr val="000000"/>
                          </a:solidFill>
                          <a:effectLst/>
                          <a:latin typeface="Arial" panose="020B0604020202020204" pitchFamily="34" charset="0"/>
                          <a:cs typeface="Arial" panose="020B0604020202020204" pitchFamily="34" charset="0"/>
                        </a:rPr>
                        <a:t>Bāze: visi respondenti, n=729</a:t>
                      </a:r>
                    </a:p>
                  </a:txBody>
                  <a:tcPr marL="4602" marR="4602" marT="4602" marB="0" anchor="b">
                    <a:lnL>
                      <a:noFill/>
                    </a:lnL>
                    <a:lnR>
                      <a:noFill/>
                    </a:lnR>
                    <a:lnT w="12700" cap="flat" cmpd="sng" algn="ctr">
                      <a:solidFill>
                        <a:srgbClr val="2A7A6D"/>
                      </a:solidFill>
                      <a:prstDash val="solid"/>
                      <a:round/>
                      <a:headEnd type="none" w="med" len="med"/>
                      <a:tailEnd type="none" w="med" len="med"/>
                    </a:lnT>
                    <a:lnB>
                      <a:noFill/>
                    </a:lnB>
                  </a:tcPr>
                </a:tc>
                <a:tc hMerge="1">
                  <a:txBody>
                    <a:bodyPr/>
                    <a:lstStyle/>
                    <a:p>
                      <a:pPr algn="l" fontAlgn="b"/>
                      <a:endParaRPr lang="lv-LV" sz="900" b="0" i="0" u="none" strike="noStrike" dirty="0">
                        <a:solidFill>
                          <a:srgbClr val="000000"/>
                        </a:solidFill>
                        <a:effectLst/>
                        <a:latin typeface="Arial" panose="020B0604020202020204" pitchFamily="34" charset="0"/>
                        <a:cs typeface="Arial" panose="020B0604020202020204" pitchFamily="34" charset="0"/>
                      </a:endParaRPr>
                    </a:p>
                  </a:txBody>
                  <a:tcPr marL="4602" marR="4602" marT="4602" marB="0" anchor="b">
                    <a:lnL>
                      <a:noFill/>
                    </a:lnL>
                    <a:lnR>
                      <a:noFill/>
                    </a:lnR>
                    <a:lnT w="12700" cap="flat" cmpd="sng" algn="ctr">
                      <a:solidFill>
                        <a:srgbClr val="2A7A6D"/>
                      </a:solidFill>
                      <a:prstDash val="solid"/>
                      <a:round/>
                      <a:headEnd type="none" w="med" len="med"/>
                      <a:tailEnd type="none" w="med" len="med"/>
                    </a:lnT>
                    <a:lnB>
                      <a:noFill/>
                    </a:lnB>
                  </a:tcPr>
                </a:tc>
                <a:tc hMerge="1">
                  <a:txBody>
                    <a:bodyPr/>
                    <a:lstStyle/>
                    <a:p>
                      <a:pPr algn="l" fontAlgn="b"/>
                      <a:endParaRPr lang="lv-LV" sz="900" b="0" i="0" u="none" strike="noStrike" dirty="0">
                        <a:solidFill>
                          <a:srgbClr val="000000"/>
                        </a:solidFill>
                        <a:effectLst/>
                        <a:latin typeface="Arial" panose="020B0604020202020204" pitchFamily="34" charset="0"/>
                        <a:cs typeface="Arial" panose="020B0604020202020204" pitchFamily="34" charset="0"/>
                      </a:endParaRPr>
                    </a:p>
                  </a:txBody>
                  <a:tcPr marL="4602" marR="4602" marT="4602" marB="0" anchor="b">
                    <a:lnL>
                      <a:noFill/>
                    </a:lnL>
                    <a:lnR>
                      <a:noFill/>
                    </a:lnR>
                    <a:lnT w="12700" cap="flat" cmpd="sng" algn="ctr">
                      <a:solidFill>
                        <a:srgbClr val="2A7A6D"/>
                      </a:solidFill>
                      <a:prstDash val="solid"/>
                      <a:round/>
                      <a:headEnd type="none" w="med" len="med"/>
                      <a:tailEnd type="none" w="med" len="med"/>
                    </a:lnT>
                    <a:lnB>
                      <a:noFill/>
                    </a:lnB>
                  </a:tcPr>
                </a:tc>
                <a:tc hMerge="1">
                  <a:txBody>
                    <a:bodyPr/>
                    <a:lstStyle/>
                    <a:p>
                      <a:pPr algn="r" fontAlgn="b"/>
                      <a:endParaRPr lang="lv-LV" sz="900" b="0" i="0" u="none" strike="noStrike" dirty="0">
                        <a:solidFill>
                          <a:srgbClr val="000000"/>
                        </a:solidFill>
                        <a:effectLst/>
                        <a:latin typeface="Arial" panose="020B0604020202020204" pitchFamily="34" charset="0"/>
                        <a:cs typeface="Arial" panose="020B0604020202020204" pitchFamily="34" charset="0"/>
                      </a:endParaRPr>
                    </a:p>
                  </a:txBody>
                  <a:tcPr marL="4602" marR="4602" marT="4602" marB="0" anchor="b">
                    <a:lnL>
                      <a:noFill/>
                    </a:lnL>
                    <a:lnR>
                      <a:noFill/>
                    </a:lnR>
                    <a:lnT w="12700" cap="flat" cmpd="sng" algn="ctr">
                      <a:solidFill>
                        <a:srgbClr val="2A7A6D"/>
                      </a:solidFill>
                      <a:prstDash val="solid"/>
                      <a:round/>
                      <a:headEnd type="none" w="med" len="med"/>
                      <a:tailEnd type="none" w="med" len="med"/>
                    </a:lnT>
                    <a:lnB>
                      <a:noFill/>
                    </a:lnB>
                  </a:tcPr>
                </a:tc>
                <a:extLst>
                  <a:ext uri="{0D108BD9-81ED-4DB2-BD59-A6C34878D82A}">
                    <a16:rowId xmlns:a16="http://schemas.microsoft.com/office/drawing/2014/main" val="922933141"/>
                  </a:ext>
                </a:extLst>
              </a:tr>
            </a:tbl>
          </a:graphicData>
        </a:graphic>
      </p:graphicFrame>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a:extLst>
              <a:ext uri="{FF2B5EF4-FFF2-40B4-BE49-F238E27FC236}">
                <a16:creationId xmlns:a16="http://schemas.microsoft.com/office/drawing/2014/main" id="{328D972C-FD3A-484F-8C3E-062622F2040A}"/>
              </a:ext>
            </a:extLst>
          </p:cNvPr>
          <p:cNvSpPr>
            <a:spLocks noChangeArrowheads="1"/>
          </p:cNvSpPr>
          <p:nvPr/>
        </p:nvSpPr>
        <p:spPr bwMode="auto">
          <a:xfrm>
            <a:off x="0" y="0"/>
            <a:ext cx="9144000" cy="476250"/>
          </a:xfrm>
          <a:prstGeom prst="rect">
            <a:avLst/>
          </a:prstGeom>
          <a:solidFill>
            <a:srgbClr val="92D050"/>
          </a:solidFill>
          <a:ln>
            <a:noFill/>
          </a:ln>
          <a:effec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lv-LV" altLang="en-US" sz="2400" b="1" dirty="0">
                <a:latin typeface="Arial Narrow" panose="020B0606020202030204" pitchFamily="34" charset="0"/>
              </a:rPr>
              <a:t> </a:t>
            </a:r>
            <a:r>
              <a:rPr lang="lv-LV" altLang="en-US" sz="2100" b="1" dirty="0">
                <a:solidFill>
                  <a:schemeClr val="bg1"/>
                </a:solidFill>
                <a:cs typeface="Arial" panose="020B0604020202020204" pitchFamily="34" charset="0"/>
              </a:rPr>
              <a:t>2. Ieguldījumi jaunu produktu un pakalpojumu attīstībā </a:t>
            </a:r>
            <a:endParaRPr lang="en-US" altLang="en-US" sz="2100" b="1" dirty="0">
              <a:solidFill>
                <a:schemeClr val="bg1"/>
              </a:solidFill>
              <a:cs typeface="Arial" panose="020B0604020202020204" pitchFamily="34" charset="0"/>
            </a:endParaRPr>
          </a:p>
        </p:txBody>
      </p:sp>
      <p:sp>
        <p:nvSpPr>
          <p:cNvPr id="5" name="Rectangle 2">
            <a:extLst>
              <a:ext uri="{FF2B5EF4-FFF2-40B4-BE49-F238E27FC236}">
                <a16:creationId xmlns:a16="http://schemas.microsoft.com/office/drawing/2014/main" id="{128372E8-17EB-40BF-9338-DFB5D8C0100A}"/>
              </a:ext>
            </a:extLst>
          </p:cNvPr>
          <p:cNvSpPr txBox="1">
            <a:spLocks noChangeArrowheads="1"/>
          </p:cNvSpPr>
          <p:nvPr/>
        </p:nvSpPr>
        <p:spPr>
          <a:xfrm>
            <a:off x="209544" y="514443"/>
            <a:ext cx="8799986" cy="354237"/>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lv-LV" altLang="en-US" sz="2000" b="1" dirty="0">
                <a:latin typeface="Arial" panose="020B0604020202020204" pitchFamily="34" charset="0"/>
                <a:cs typeface="Arial" panose="020B0604020202020204" pitchFamily="34" charset="0"/>
              </a:rPr>
              <a:t>Uzņēmumiem būtiskākie eksporta tirgi</a:t>
            </a:r>
            <a:endParaRPr lang="en-US" altLang="en-US" sz="2000" b="1" dirty="0">
              <a:latin typeface="Arial" panose="020B0604020202020204" pitchFamily="34" charset="0"/>
              <a:cs typeface="Arial" panose="020B0604020202020204" pitchFamily="34" charset="0"/>
            </a:endParaRPr>
          </a:p>
        </p:txBody>
      </p:sp>
      <p:sp>
        <p:nvSpPr>
          <p:cNvPr id="4" name="TextBox 1">
            <a:extLst>
              <a:ext uri="{FF2B5EF4-FFF2-40B4-BE49-F238E27FC236}">
                <a16:creationId xmlns:a16="http://schemas.microsoft.com/office/drawing/2014/main" id="{8122507C-B18C-4035-88E9-8A08BC3CEA64}"/>
              </a:ext>
            </a:extLst>
          </p:cNvPr>
          <p:cNvSpPr txBox="1"/>
          <p:nvPr/>
        </p:nvSpPr>
        <p:spPr>
          <a:xfrm>
            <a:off x="213500" y="810021"/>
            <a:ext cx="6515104" cy="475315"/>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defTabSz="914400" rtl="0" eaLnBrk="1" fontAlgn="auto" latinLnBrk="0" hangingPunct="1">
              <a:lnSpc>
                <a:spcPct val="100000"/>
              </a:lnSpc>
              <a:spcBef>
                <a:spcPts val="0"/>
              </a:spcBef>
              <a:spcAft>
                <a:spcPts val="0"/>
              </a:spcAft>
              <a:buClrTx/>
              <a:buSzTx/>
              <a:buFontTx/>
              <a:buNone/>
              <a:tabLst/>
              <a:defRPr/>
            </a:pPr>
            <a:r>
              <a:rPr lang="lv-LV" sz="1200" b="0" i="1" baseline="0" dirty="0">
                <a:effectLst/>
                <a:latin typeface="Arial" panose="020B0604020202020204" pitchFamily="34" charset="0"/>
                <a:ea typeface="+mn-ea"/>
                <a:cs typeface="Arial" panose="020B0604020202020204" pitchFamily="34" charset="0"/>
              </a:rPr>
              <a:t>K4. "Kuras ārvalstis kā eksporta tirgus Jūsu uzņēmumam ir pašas būtiskākās/ nozīmīgākās?"</a:t>
            </a:r>
            <a:br>
              <a:rPr lang="lv-LV" sz="1200" b="0" i="1" baseline="0" dirty="0">
                <a:effectLst/>
                <a:latin typeface="Arial" panose="020B0604020202020204" pitchFamily="34" charset="0"/>
                <a:ea typeface="+mn-ea"/>
                <a:cs typeface="Arial" panose="020B0604020202020204" pitchFamily="34" charset="0"/>
              </a:rPr>
            </a:br>
            <a:r>
              <a:rPr lang="lv-LV" sz="1200" b="0" i="0" u="sng" baseline="0" dirty="0">
                <a:effectLst/>
                <a:latin typeface="Arial" panose="020B0604020202020204" pitchFamily="34" charset="0"/>
                <a:ea typeface="+mn-ea"/>
                <a:cs typeface="Arial" panose="020B0604020202020204" pitchFamily="34" charset="0"/>
              </a:rPr>
              <a:t>Atvērtais jautājums, iespējams līdz 5 atbildēm</a:t>
            </a:r>
            <a:endParaRPr lang="lv-LV" sz="1200" i="0" u="sng" dirty="0">
              <a:effectLst/>
              <a:latin typeface="Arial" panose="020B0604020202020204" pitchFamily="34" charset="0"/>
              <a:cs typeface="Arial" panose="020B0604020202020204" pitchFamily="34" charset="0"/>
            </a:endParaRPr>
          </a:p>
          <a:p>
            <a:endParaRPr lang="lv-LV" sz="1100" dirty="0">
              <a:latin typeface="Arial" panose="020B0604020202020204" pitchFamily="34" charset="0"/>
              <a:cs typeface="Arial" panose="020B0604020202020204" pitchFamily="34" charset="0"/>
            </a:endParaRPr>
          </a:p>
        </p:txBody>
      </p:sp>
      <p:sp>
        <p:nvSpPr>
          <p:cNvPr id="6" name="TextBox 1">
            <a:extLst>
              <a:ext uri="{FF2B5EF4-FFF2-40B4-BE49-F238E27FC236}">
                <a16:creationId xmlns:a16="http://schemas.microsoft.com/office/drawing/2014/main" id="{8FBE5028-6631-4865-BD2B-DC5783B2801D}"/>
              </a:ext>
            </a:extLst>
          </p:cNvPr>
          <p:cNvSpPr txBox="1"/>
          <p:nvPr/>
        </p:nvSpPr>
        <p:spPr>
          <a:xfrm>
            <a:off x="208283" y="6431688"/>
            <a:ext cx="2065811" cy="212947"/>
          </a:xfrm>
          <a:prstGeom prst="rect">
            <a:avLst/>
          </a:prstGeom>
        </p:spPr>
        <p:txBody>
          <a:bodyPr wrap="non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lv-LV" sz="800" dirty="0">
                <a:latin typeface="Arial" panose="020B0604020202020204" pitchFamily="34" charset="0"/>
                <a:cs typeface="Arial" panose="020B0604020202020204" pitchFamily="34" charset="0"/>
              </a:rPr>
              <a:t>Bāze: visi respondenti, n=729</a:t>
            </a:r>
          </a:p>
        </p:txBody>
      </p:sp>
      <p:graphicFrame>
        <p:nvGraphicFramePr>
          <p:cNvPr id="8" name="Chart 7">
            <a:extLst>
              <a:ext uri="{FF2B5EF4-FFF2-40B4-BE49-F238E27FC236}">
                <a16:creationId xmlns:a16="http://schemas.microsoft.com/office/drawing/2014/main" id="{9B6050D5-657A-4243-A795-1BA9BC9A08E8}"/>
              </a:ext>
            </a:extLst>
          </p:cNvPr>
          <p:cNvGraphicFramePr>
            <a:graphicFrameLocks/>
          </p:cNvGraphicFramePr>
          <p:nvPr>
            <p:extLst>
              <p:ext uri="{D42A27DB-BD31-4B8C-83A1-F6EECF244321}">
                <p14:modId xmlns:p14="http://schemas.microsoft.com/office/powerpoint/2010/main" val="3688795182"/>
              </p:ext>
            </p:extLst>
          </p:nvPr>
        </p:nvGraphicFramePr>
        <p:xfrm>
          <a:off x="248568" y="1285336"/>
          <a:ext cx="4150904" cy="520172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9" name="Chart 8">
            <a:extLst>
              <a:ext uri="{FF2B5EF4-FFF2-40B4-BE49-F238E27FC236}">
                <a16:creationId xmlns:a16="http://schemas.microsoft.com/office/drawing/2014/main" id="{57C72080-25AB-4F9C-8779-DC18C1B9E8E1}"/>
              </a:ext>
            </a:extLst>
          </p:cNvPr>
          <p:cNvGraphicFramePr>
            <a:graphicFrameLocks/>
          </p:cNvGraphicFramePr>
          <p:nvPr>
            <p:extLst>
              <p:ext uri="{D42A27DB-BD31-4B8C-83A1-F6EECF244321}">
                <p14:modId xmlns:p14="http://schemas.microsoft.com/office/powerpoint/2010/main" val="514352642"/>
              </p:ext>
            </p:extLst>
          </p:nvPr>
        </p:nvGraphicFramePr>
        <p:xfrm>
          <a:off x="4511616" y="1285336"/>
          <a:ext cx="4497914" cy="5146352"/>
        </p:xfrm>
        <a:graphic>
          <a:graphicData uri="http://schemas.openxmlformats.org/drawingml/2006/chart">
            <c:chart xmlns:c="http://schemas.openxmlformats.org/drawingml/2006/chart" xmlns:r="http://schemas.openxmlformats.org/officeDocument/2006/relationships" r:id="rId4"/>
          </a:graphicData>
        </a:graphic>
      </p:graphicFrame>
      <p:sp>
        <p:nvSpPr>
          <p:cNvPr id="10" name="TextBox 9">
            <a:extLst>
              <a:ext uri="{FF2B5EF4-FFF2-40B4-BE49-F238E27FC236}">
                <a16:creationId xmlns:a16="http://schemas.microsoft.com/office/drawing/2014/main" id="{BCF4F34C-C51B-459B-8863-6ABCC7E19FBB}"/>
              </a:ext>
            </a:extLst>
          </p:cNvPr>
          <p:cNvSpPr txBox="1"/>
          <p:nvPr/>
        </p:nvSpPr>
        <p:spPr>
          <a:xfrm>
            <a:off x="1130061" y="6599423"/>
            <a:ext cx="2685351" cy="215444"/>
          </a:xfrm>
          <a:prstGeom prst="rect">
            <a:avLst/>
          </a:prstGeom>
          <a:noFill/>
        </p:spPr>
        <p:txBody>
          <a:bodyPr wrap="none" rtlCol="0">
            <a:spAutoFit/>
          </a:bodyPr>
          <a:lstStyle/>
          <a:p>
            <a:r>
              <a:rPr lang="lv-LV" sz="800" dirty="0">
                <a:latin typeface="Arial" panose="020B0604020202020204" pitchFamily="34" charset="0"/>
                <a:cs typeface="Arial" panose="020B0604020202020204" pitchFamily="34" charset="0"/>
              </a:rPr>
              <a:t>*Citas respondentu minētās valstis skat. nākamajā lpp.</a:t>
            </a:r>
            <a:endParaRPr lang="en-US" sz="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232284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a:extLst>
              <a:ext uri="{FF2B5EF4-FFF2-40B4-BE49-F238E27FC236}">
                <a16:creationId xmlns:a16="http://schemas.microsoft.com/office/drawing/2014/main" id="{328D972C-FD3A-484F-8C3E-062622F2040A}"/>
              </a:ext>
            </a:extLst>
          </p:cNvPr>
          <p:cNvSpPr>
            <a:spLocks noChangeArrowheads="1"/>
          </p:cNvSpPr>
          <p:nvPr/>
        </p:nvSpPr>
        <p:spPr bwMode="auto">
          <a:xfrm>
            <a:off x="0" y="0"/>
            <a:ext cx="9144000" cy="476250"/>
          </a:xfrm>
          <a:prstGeom prst="rect">
            <a:avLst/>
          </a:prstGeom>
          <a:solidFill>
            <a:srgbClr val="92D050"/>
          </a:solidFill>
          <a:ln>
            <a:noFill/>
          </a:ln>
          <a:effec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lv-LV" altLang="en-US" sz="2400" b="1" dirty="0">
                <a:latin typeface="Arial Narrow" panose="020B0606020202030204" pitchFamily="34" charset="0"/>
              </a:rPr>
              <a:t> </a:t>
            </a:r>
            <a:r>
              <a:rPr lang="lv-LV" altLang="en-US" sz="2100" b="1" dirty="0">
                <a:solidFill>
                  <a:schemeClr val="bg1"/>
                </a:solidFill>
                <a:cs typeface="Arial" panose="020B0604020202020204" pitchFamily="34" charset="0"/>
              </a:rPr>
              <a:t>2. Ieguldījumi jaunu produktu un pakalpojumu attīstībā </a:t>
            </a:r>
            <a:endParaRPr lang="en-US" altLang="en-US" sz="2100" b="1" dirty="0">
              <a:solidFill>
                <a:schemeClr val="bg1"/>
              </a:solidFill>
              <a:cs typeface="Arial" panose="020B0604020202020204" pitchFamily="34" charset="0"/>
            </a:endParaRPr>
          </a:p>
        </p:txBody>
      </p:sp>
      <p:sp>
        <p:nvSpPr>
          <p:cNvPr id="5" name="Rectangle 2">
            <a:extLst>
              <a:ext uri="{FF2B5EF4-FFF2-40B4-BE49-F238E27FC236}">
                <a16:creationId xmlns:a16="http://schemas.microsoft.com/office/drawing/2014/main" id="{128372E8-17EB-40BF-9338-DFB5D8C0100A}"/>
              </a:ext>
            </a:extLst>
          </p:cNvPr>
          <p:cNvSpPr txBox="1">
            <a:spLocks noChangeArrowheads="1"/>
          </p:cNvSpPr>
          <p:nvPr/>
        </p:nvSpPr>
        <p:spPr>
          <a:xfrm>
            <a:off x="209544" y="514443"/>
            <a:ext cx="8799986" cy="354237"/>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lv-LV" altLang="en-US" sz="2000" b="1" dirty="0">
                <a:latin typeface="Arial" panose="020B0604020202020204" pitchFamily="34" charset="0"/>
                <a:cs typeface="Arial" panose="020B0604020202020204" pitchFamily="34" charset="0"/>
              </a:rPr>
              <a:t>Uzņēmumiem būtiskākie eksporta tirgi</a:t>
            </a:r>
            <a:endParaRPr lang="en-US" altLang="en-US" sz="2000" b="1" dirty="0">
              <a:latin typeface="Arial" panose="020B0604020202020204" pitchFamily="34" charset="0"/>
              <a:cs typeface="Arial" panose="020B0604020202020204" pitchFamily="34" charset="0"/>
            </a:endParaRPr>
          </a:p>
        </p:txBody>
      </p:sp>
      <p:sp>
        <p:nvSpPr>
          <p:cNvPr id="4" name="TextBox 1">
            <a:extLst>
              <a:ext uri="{FF2B5EF4-FFF2-40B4-BE49-F238E27FC236}">
                <a16:creationId xmlns:a16="http://schemas.microsoft.com/office/drawing/2014/main" id="{8122507C-B18C-4035-88E9-8A08BC3CEA64}"/>
              </a:ext>
            </a:extLst>
          </p:cNvPr>
          <p:cNvSpPr txBox="1"/>
          <p:nvPr/>
        </p:nvSpPr>
        <p:spPr>
          <a:xfrm>
            <a:off x="213500" y="810021"/>
            <a:ext cx="6515104" cy="475315"/>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defTabSz="914400" rtl="0" eaLnBrk="1" fontAlgn="auto" latinLnBrk="0" hangingPunct="1">
              <a:lnSpc>
                <a:spcPct val="100000"/>
              </a:lnSpc>
              <a:spcBef>
                <a:spcPts val="0"/>
              </a:spcBef>
              <a:spcAft>
                <a:spcPts val="0"/>
              </a:spcAft>
              <a:buClrTx/>
              <a:buSzTx/>
              <a:buFontTx/>
              <a:buNone/>
              <a:tabLst/>
              <a:defRPr/>
            </a:pPr>
            <a:r>
              <a:rPr lang="lv-LV" sz="1200" b="0" i="1" baseline="0" dirty="0">
                <a:effectLst/>
                <a:latin typeface="Arial" panose="020B0604020202020204" pitchFamily="34" charset="0"/>
                <a:ea typeface="+mn-ea"/>
                <a:cs typeface="Arial" panose="020B0604020202020204" pitchFamily="34" charset="0"/>
              </a:rPr>
              <a:t>K4. "Kuras ārvalstis kā eksporta tirgus Jūsu uzņēmumam ir pašas būtiskākās/ nozīmīgākās?"</a:t>
            </a:r>
            <a:br>
              <a:rPr lang="lv-LV" sz="1200" b="0" i="1" baseline="0" dirty="0">
                <a:effectLst/>
                <a:latin typeface="Arial" panose="020B0604020202020204" pitchFamily="34" charset="0"/>
                <a:ea typeface="+mn-ea"/>
                <a:cs typeface="Arial" panose="020B0604020202020204" pitchFamily="34" charset="0"/>
              </a:rPr>
            </a:br>
            <a:r>
              <a:rPr lang="lv-LV" sz="1200" b="0" i="0" u="sng" baseline="0" dirty="0">
                <a:effectLst/>
                <a:latin typeface="Arial" panose="020B0604020202020204" pitchFamily="34" charset="0"/>
                <a:ea typeface="+mn-ea"/>
                <a:cs typeface="Arial" panose="020B0604020202020204" pitchFamily="34" charset="0"/>
              </a:rPr>
              <a:t>Atvērtais jautājums, iespējams līdz 5 atbildēm</a:t>
            </a:r>
            <a:endParaRPr lang="lv-LV" sz="1200" i="0" u="sng" dirty="0">
              <a:effectLst/>
              <a:latin typeface="Arial" panose="020B0604020202020204" pitchFamily="34" charset="0"/>
              <a:cs typeface="Arial" panose="020B0604020202020204" pitchFamily="34" charset="0"/>
            </a:endParaRPr>
          </a:p>
          <a:p>
            <a:endParaRPr lang="lv-LV" sz="1100" dirty="0">
              <a:latin typeface="Arial" panose="020B0604020202020204" pitchFamily="34" charset="0"/>
              <a:cs typeface="Arial" panose="020B0604020202020204" pitchFamily="34" charset="0"/>
            </a:endParaRPr>
          </a:p>
        </p:txBody>
      </p:sp>
      <p:graphicFrame>
        <p:nvGraphicFramePr>
          <p:cNvPr id="3" name="Table 2">
            <a:extLst>
              <a:ext uri="{FF2B5EF4-FFF2-40B4-BE49-F238E27FC236}">
                <a16:creationId xmlns:a16="http://schemas.microsoft.com/office/drawing/2014/main" id="{8161313A-D6A5-4762-B8CF-FA2F923A9485}"/>
              </a:ext>
            </a:extLst>
          </p:cNvPr>
          <p:cNvGraphicFramePr>
            <a:graphicFrameLocks noGrp="1"/>
          </p:cNvGraphicFramePr>
          <p:nvPr>
            <p:extLst>
              <p:ext uri="{D42A27DB-BD31-4B8C-83A1-F6EECF244321}">
                <p14:modId xmlns:p14="http://schemas.microsoft.com/office/powerpoint/2010/main" val="2725298567"/>
              </p:ext>
            </p:extLst>
          </p:nvPr>
        </p:nvGraphicFramePr>
        <p:xfrm>
          <a:off x="3424687" y="1298821"/>
          <a:ext cx="3416060" cy="2530494"/>
        </p:xfrm>
        <a:graphic>
          <a:graphicData uri="http://schemas.openxmlformats.org/drawingml/2006/table">
            <a:tbl>
              <a:tblPr/>
              <a:tblGrid>
                <a:gridCol w="2637546">
                  <a:extLst>
                    <a:ext uri="{9D8B030D-6E8A-4147-A177-3AD203B41FA5}">
                      <a16:colId xmlns:a16="http://schemas.microsoft.com/office/drawing/2014/main" val="1646056240"/>
                    </a:ext>
                  </a:extLst>
                </a:gridCol>
                <a:gridCol w="778514">
                  <a:extLst>
                    <a:ext uri="{9D8B030D-6E8A-4147-A177-3AD203B41FA5}">
                      <a16:colId xmlns:a16="http://schemas.microsoft.com/office/drawing/2014/main" val="1998289804"/>
                    </a:ext>
                  </a:extLst>
                </a:gridCol>
              </a:tblGrid>
              <a:tr h="58824">
                <a:tc>
                  <a:txBody>
                    <a:bodyPr/>
                    <a:lstStyle/>
                    <a:p>
                      <a:pPr algn="l" fontAlgn="b"/>
                      <a:r>
                        <a:rPr lang="lv-LV" sz="900" b="0" i="0" u="none" strike="noStrike" dirty="0">
                          <a:solidFill>
                            <a:srgbClr val="000000"/>
                          </a:solidFill>
                          <a:effectLst/>
                          <a:latin typeface="Arial" panose="020B0604020202020204" pitchFamily="34" charset="0"/>
                          <a:cs typeface="Arial" panose="020B0604020202020204" pitchFamily="34" charset="0"/>
                        </a:rPr>
                        <a:t>Malta</a:t>
                      </a:r>
                    </a:p>
                  </a:txBody>
                  <a:tcPr marL="2987" marR="2987" marT="2987"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fontAlgn="b"/>
                      <a:r>
                        <a:rPr lang="lv-LV" sz="900" b="0" i="0" u="none" strike="noStrike" dirty="0">
                          <a:solidFill>
                            <a:srgbClr val="000000"/>
                          </a:solidFill>
                          <a:effectLst/>
                          <a:latin typeface="Arial" panose="020B0604020202020204" pitchFamily="34" charset="0"/>
                          <a:cs typeface="Arial" panose="020B0604020202020204" pitchFamily="34" charset="0"/>
                        </a:rPr>
                        <a:t>Minēts 1 reizi</a:t>
                      </a:r>
                    </a:p>
                  </a:txBody>
                  <a:tcPr marL="2987" marR="2987" marT="2987"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2552346910"/>
                  </a:ext>
                </a:extLst>
              </a:tr>
              <a:tr h="58824">
                <a:tc>
                  <a:txBody>
                    <a:bodyPr/>
                    <a:lstStyle/>
                    <a:p>
                      <a:pPr algn="l" fontAlgn="b"/>
                      <a:r>
                        <a:rPr lang="lv-LV" sz="900" b="0" i="0" u="none" strike="noStrike">
                          <a:solidFill>
                            <a:srgbClr val="000000"/>
                          </a:solidFill>
                          <a:effectLst/>
                          <a:latin typeface="Arial" panose="020B0604020202020204" pitchFamily="34" charset="0"/>
                          <a:cs typeface="Arial" panose="020B0604020202020204" pitchFamily="34" charset="0"/>
                        </a:rPr>
                        <a:t>Namībija</a:t>
                      </a:r>
                    </a:p>
                  </a:txBody>
                  <a:tcPr marL="2987" marR="2987" marT="2987"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fontAlgn="b"/>
                      <a:r>
                        <a:rPr lang="lv-LV" sz="900" b="0" i="0" u="none" strike="noStrike">
                          <a:solidFill>
                            <a:srgbClr val="000000"/>
                          </a:solidFill>
                          <a:effectLst/>
                          <a:latin typeface="Arial" panose="020B0604020202020204" pitchFamily="34" charset="0"/>
                          <a:cs typeface="Arial" panose="020B0604020202020204" pitchFamily="34" charset="0"/>
                        </a:rPr>
                        <a:t>Minēts 1 reizi</a:t>
                      </a:r>
                    </a:p>
                  </a:txBody>
                  <a:tcPr marL="2987" marR="2987" marT="2987"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641798927"/>
                  </a:ext>
                </a:extLst>
              </a:tr>
              <a:tr h="67459">
                <a:tc>
                  <a:txBody>
                    <a:bodyPr/>
                    <a:lstStyle/>
                    <a:p>
                      <a:pPr algn="l" fontAlgn="b"/>
                      <a:r>
                        <a:rPr lang="lv-LV" sz="900" b="0" i="0" u="none" strike="noStrike">
                          <a:solidFill>
                            <a:srgbClr val="000000"/>
                          </a:solidFill>
                          <a:effectLst/>
                          <a:latin typeface="Arial" panose="020B0604020202020204" pitchFamily="34" charset="0"/>
                          <a:cs typeface="Arial" panose="020B0604020202020204" pitchFamily="34" charset="0"/>
                        </a:rPr>
                        <a:t>Neatkarīgo Valstu Savienība</a:t>
                      </a:r>
                    </a:p>
                  </a:txBody>
                  <a:tcPr marL="2987" marR="2987" marT="2987"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fontAlgn="b"/>
                      <a:r>
                        <a:rPr lang="lv-LV" sz="900" b="0" i="0" u="none" strike="noStrike" dirty="0">
                          <a:solidFill>
                            <a:srgbClr val="000000"/>
                          </a:solidFill>
                          <a:effectLst/>
                          <a:latin typeface="Arial" panose="020B0604020202020204" pitchFamily="34" charset="0"/>
                          <a:cs typeface="Arial" panose="020B0604020202020204" pitchFamily="34" charset="0"/>
                        </a:rPr>
                        <a:t>Minēts 1 reizi</a:t>
                      </a:r>
                    </a:p>
                  </a:txBody>
                  <a:tcPr marL="2987" marR="2987" marT="2987"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073969792"/>
                  </a:ext>
                </a:extLst>
              </a:tr>
              <a:tr h="58824">
                <a:tc>
                  <a:txBody>
                    <a:bodyPr/>
                    <a:lstStyle/>
                    <a:p>
                      <a:pPr algn="l" fontAlgn="b"/>
                      <a:r>
                        <a:rPr lang="lv-LV" sz="900" b="0" i="0" u="none" strike="noStrike" dirty="0">
                          <a:solidFill>
                            <a:srgbClr val="000000"/>
                          </a:solidFill>
                          <a:effectLst/>
                          <a:latin typeface="Arial" panose="020B0604020202020204" pitchFamily="34" charset="0"/>
                          <a:cs typeface="Arial" panose="020B0604020202020204" pitchFamily="34" charset="0"/>
                        </a:rPr>
                        <a:t>Nigērija</a:t>
                      </a:r>
                    </a:p>
                  </a:txBody>
                  <a:tcPr marL="2987" marR="2987" marT="2987"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fontAlgn="b"/>
                      <a:r>
                        <a:rPr lang="lv-LV" sz="900" b="0" i="0" u="none" strike="noStrike">
                          <a:solidFill>
                            <a:srgbClr val="000000"/>
                          </a:solidFill>
                          <a:effectLst/>
                          <a:latin typeface="Arial" panose="020B0604020202020204" pitchFamily="34" charset="0"/>
                          <a:cs typeface="Arial" panose="020B0604020202020204" pitchFamily="34" charset="0"/>
                        </a:rPr>
                        <a:t>Minēts 1 reizi</a:t>
                      </a:r>
                    </a:p>
                  </a:txBody>
                  <a:tcPr marL="2987" marR="2987" marT="2987"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2596411566"/>
                  </a:ext>
                </a:extLst>
              </a:tr>
              <a:tr h="58824">
                <a:tc>
                  <a:txBody>
                    <a:bodyPr/>
                    <a:lstStyle/>
                    <a:p>
                      <a:pPr algn="l" fontAlgn="b"/>
                      <a:r>
                        <a:rPr lang="lv-LV" sz="900" b="0" i="0" u="none" strike="noStrike">
                          <a:solidFill>
                            <a:srgbClr val="000000"/>
                          </a:solidFill>
                          <a:effectLst/>
                          <a:latin typeface="Arial" panose="020B0604020202020204" pitchFamily="34" charset="0"/>
                          <a:cs typeface="Arial" panose="020B0604020202020204" pitchFamily="34" charset="0"/>
                        </a:rPr>
                        <a:t>Pakistāna</a:t>
                      </a:r>
                    </a:p>
                  </a:txBody>
                  <a:tcPr marL="2987" marR="2987" marT="2987"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fontAlgn="b"/>
                      <a:r>
                        <a:rPr lang="lv-LV" sz="900" b="0" i="0" u="none" strike="noStrike">
                          <a:solidFill>
                            <a:srgbClr val="000000"/>
                          </a:solidFill>
                          <a:effectLst/>
                          <a:latin typeface="Arial" panose="020B0604020202020204" pitchFamily="34" charset="0"/>
                          <a:cs typeface="Arial" panose="020B0604020202020204" pitchFamily="34" charset="0"/>
                        </a:rPr>
                        <a:t>Minēts 1 reizi</a:t>
                      </a:r>
                    </a:p>
                  </a:txBody>
                  <a:tcPr marL="2987" marR="2987" marT="2987"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968765456"/>
                  </a:ext>
                </a:extLst>
              </a:tr>
              <a:tr h="58824">
                <a:tc>
                  <a:txBody>
                    <a:bodyPr/>
                    <a:lstStyle/>
                    <a:p>
                      <a:pPr algn="l" fontAlgn="b"/>
                      <a:r>
                        <a:rPr lang="lv-LV" sz="900" b="0" i="0" u="none" strike="noStrike">
                          <a:solidFill>
                            <a:srgbClr val="000000"/>
                          </a:solidFill>
                          <a:effectLst/>
                          <a:latin typeface="Arial" panose="020B0604020202020204" pitchFamily="34" charset="0"/>
                          <a:cs typeface="Arial" panose="020B0604020202020204" pitchFamily="34" charset="0"/>
                        </a:rPr>
                        <a:t>Peru</a:t>
                      </a:r>
                    </a:p>
                  </a:txBody>
                  <a:tcPr marL="2987" marR="2987" marT="2987"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fontAlgn="b"/>
                      <a:r>
                        <a:rPr lang="lv-LV" sz="900" b="0" i="0" u="none" strike="noStrike">
                          <a:solidFill>
                            <a:srgbClr val="000000"/>
                          </a:solidFill>
                          <a:effectLst/>
                          <a:latin typeface="Arial" panose="020B0604020202020204" pitchFamily="34" charset="0"/>
                          <a:cs typeface="Arial" panose="020B0604020202020204" pitchFamily="34" charset="0"/>
                        </a:rPr>
                        <a:t>Minēts 1 reizi</a:t>
                      </a:r>
                    </a:p>
                  </a:txBody>
                  <a:tcPr marL="2987" marR="2987" marT="2987"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2283248338"/>
                  </a:ext>
                </a:extLst>
              </a:tr>
              <a:tr h="58824">
                <a:tc>
                  <a:txBody>
                    <a:bodyPr/>
                    <a:lstStyle/>
                    <a:p>
                      <a:pPr algn="l" fontAlgn="b"/>
                      <a:r>
                        <a:rPr lang="lv-LV" sz="900" b="0" i="0" u="none" strike="noStrike">
                          <a:solidFill>
                            <a:srgbClr val="000000"/>
                          </a:solidFill>
                          <a:effectLst/>
                          <a:latin typeface="Arial" panose="020B0604020202020204" pitchFamily="34" charset="0"/>
                          <a:cs typeface="Arial" panose="020B0604020202020204" pitchFamily="34" charset="0"/>
                        </a:rPr>
                        <a:t>Rietumeiropa</a:t>
                      </a:r>
                    </a:p>
                  </a:txBody>
                  <a:tcPr marL="2987" marR="2987" marT="2987"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fontAlgn="b"/>
                      <a:r>
                        <a:rPr lang="lv-LV" sz="900" b="0" i="0" u="none" strike="noStrike">
                          <a:solidFill>
                            <a:srgbClr val="000000"/>
                          </a:solidFill>
                          <a:effectLst/>
                          <a:latin typeface="Arial" panose="020B0604020202020204" pitchFamily="34" charset="0"/>
                          <a:cs typeface="Arial" panose="020B0604020202020204" pitchFamily="34" charset="0"/>
                        </a:rPr>
                        <a:t>Minēts 1 reizi</a:t>
                      </a:r>
                    </a:p>
                  </a:txBody>
                  <a:tcPr marL="2987" marR="2987" marT="2987"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145204167"/>
                  </a:ext>
                </a:extLst>
              </a:tr>
              <a:tr h="58824">
                <a:tc>
                  <a:txBody>
                    <a:bodyPr/>
                    <a:lstStyle/>
                    <a:p>
                      <a:pPr algn="l" fontAlgn="b"/>
                      <a:r>
                        <a:rPr lang="lv-LV" sz="900" b="0" i="0" u="none" strike="noStrike">
                          <a:solidFill>
                            <a:srgbClr val="000000"/>
                          </a:solidFill>
                          <a:effectLst/>
                          <a:latin typeface="Arial" panose="020B0604020202020204" pitchFamily="34" charset="0"/>
                          <a:cs typeface="Arial" panose="020B0604020202020204" pitchFamily="34" charset="0"/>
                        </a:rPr>
                        <a:t>Slovēnijas Republika</a:t>
                      </a:r>
                    </a:p>
                  </a:txBody>
                  <a:tcPr marL="2987" marR="2987" marT="2987"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fontAlgn="b"/>
                      <a:r>
                        <a:rPr lang="lv-LV" sz="900" b="0" i="0" u="none" strike="noStrike">
                          <a:solidFill>
                            <a:srgbClr val="000000"/>
                          </a:solidFill>
                          <a:effectLst/>
                          <a:latin typeface="Arial" panose="020B0604020202020204" pitchFamily="34" charset="0"/>
                          <a:cs typeface="Arial" panose="020B0604020202020204" pitchFamily="34" charset="0"/>
                        </a:rPr>
                        <a:t>Minēts 1 reizi</a:t>
                      </a:r>
                    </a:p>
                  </a:txBody>
                  <a:tcPr marL="2987" marR="2987" marT="2987"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368908887"/>
                  </a:ext>
                </a:extLst>
              </a:tr>
              <a:tr h="58824">
                <a:tc>
                  <a:txBody>
                    <a:bodyPr/>
                    <a:lstStyle/>
                    <a:p>
                      <a:pPr algn="l" fontAlgn="b"/>
                      <a:r>
                        <a:rPr lang="lv-LV" sz="900" b="0" i="0" u="none" strike="noStrike">
                          <a:solidFill>
                            <a:srgbClr val="000000"/>
                          </a:solidFill>
                          <a:effectLst/>
                          <a:latin typeface="Arial" panose="020B0604020202020204" pitchFamily="34" charset="0"/>
                          <a:cs typeface="Arial" panose="020B0604020202020204" pitchFamily="34" charset="0"/>
                        </a:rPr>
                        <a:t>Tadžikistāna</a:t>
                      </a:r>
                    </a:p>
                  </a:txBody>
                  <a:tcPr marL="2987" marR="2987" marT="2987"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fontAlgn="b"/>
                      <a:r>
                        <a:rPr lang="lv-LV" sz="900" b="0" i="0" u="none" strike="noStrike">
                          <a:solidFill>
                            <a:srgbClr val="000000"/>
                          </a:solidFill>
                          <a:effectLst/>
                          <a:latin typeface="Arial" panose="020B0604020202020204" pitchFamily="34" charset="0"/>
                          <a:cs typeface="Arial" panose="020B0604020202020204" pitchFamily="34" charset="0"/>
                        </a:rPr>
                        <a:t>Minēts 1 reizi</a:t>
                      </a:r>
                    </a:p>
                  </a:txBody>
                  <a:tcPr marL="2987" marR="2987" marT="2987"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183944656"/>
                  </a:ext>
                </a:extLst>
              </a:tr>
              <a:tr h="58824">
                <a:tc>
                  <a:txBody>
                    <a:bodyPr/>
                    <a:lstStyle/>
                    <a:p>
                      <a:pPr algn="l" fontAlgn="b"/>
                      <a:r>
                        <a:rPr lang="lv-LV" sz="900" b="0" i="0" u="none" strike="noStrike">
                          <a:solidFill>
                            <a:srgbClr val="000000"/>
                          </a:solidFill>
                          <a:effectLst/>
                          <a:latin typeface="Arial" panose="020B0604020202020204" pitchFamily="34" charset="0"/>
                          <a:cs typeface="Arial" panose="020B0604020202020204" pitchFamily="34" charset="0"/>
                        </a:rPr>
                        <a:t>Taizeme</a:t>
                      </a:r>
                    </a:p>
                  </a:txBody>
                  <a:tcPr marL="2987" marR="2987" marT="2987"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fontAlgn="b"/>
                      <a:r>
                        <a:rPr lang="lv-LV" sz="900" b="0" i="0" u="none" strike="noStrike">
                          <a:solidFill>
                            <a:srgbClr val="000000"/>
                          </a:solidFill>
                          <a:effectLst/>
                          <a:latin typeface="Arial" panose="020B0604020202020204" pitchFamily="34" charset="0"/>
                          <a:cs typeface="Arial" panose="020B0604020202020204" pitchFamily="34" charset="0"/>
                        </a:rPr>
                        <a:t>Minēts 1 reizi</a:t>
                      </a:r>
                    </a:p>
                  </a:txBody>
                  <a:tcPr marL="2987" marR="2987" marT="2987"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550102028"/>
                  </a:ext>
                </a:extLst>
              </a:tr>
              <a:tr h="58824">
                <a:tc>
                  <a:txBody>
                    <a:bodyPr/>
                    <a:lstStyle/>
                    <a:p>
                      <a:pPr algn="l" fontAlgn="b"/>
                      <a:r>
                        <a:rPr lang="lv-LV" sz="900" b="0" i="0" u="none" strike="noStrike">
                          <a:solidFill>
                            <a:srgbClr val="000000"/>
                          </a:solidFill>
                          <a:effectLst/>
                          <a:latin typeface="Arial" panose="020B0604020202020204" pitchFamily="34" charset="0"/>
                          <a:cs typeface="Arial" panose="020B0604020202020204" pitchFamily="34" charset="0"/>
                        </a:rPr>
                        <a:t>Tanzānija</a:t>
                      </a:r>
                    </a:p>
                  </a:txBody>
                  <a:tcPr marL="2987" marR="2987" marT="2987"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fontAlgn="b"/>
                      <a:r>
                        <a:rPr lang="lv-LV" sz="900" b="0" i="0" u="none" strike="noStrike">
                          <a:solidFill>
                            <a:srgbClr val="000000"/>
                          </a:solidFill>
                          <a:effectLst/>
                          <a:latin typeface="Arial" panose="020B0604020202020204" pitchFamily="34" charset="0"/>
                          <a:cs typeface="Arial" panose="020B0604020202020204" pitchFamily="34" charset="0"/>
                        </a:rPr>
                        <a:t>Minēts 1 reizi</a:t>
                      </a:r>
                    </a:p>
                  </a:txBody>
                  <a:tcPr marL="2987" marR="2987" marT="2987"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243537716"/>
                  </a:ext>
                </a:extLst>
              </a:tr>
              <a:tr h="58824">
                <a:tc>
                  <a:txBody>
                    <a:bodyPr/>
                    <a:lstStyle/>
                    <a:p>
                      <a:pPr algn="l" fontAlgn="b"/>
                      <a:r>
                        <a:rPr lang="lv-LV" sz="900" b="0" i="0" u="none" strike="noStrike">
                          <a:solidFill>
                            <a:srgbClr val="000000"/>
                          </a:solidFill>
                          <a:effectLst/>
                          <a:latin typeface="Arial" panose="020B0604020202020204" pitchFamily="34" charset="0"/>
                          <a:cs typeface="Arial" panose="020B0604020202020204" pitchFamily="34" charset="0"/>
                        </a:rPr>
                        <a:t>Tālie Austrumi</a:t>
                      </a:r>
                    </a:p>
                  </a:txBody>
                  <a:tcPr marL="2987" marR="2987" marT="2987"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fontAlgn="b"/>
                      <a:r>
                        <a:rPr lang="lv-LV" sz="900" b="0" i="0" u="none" strike="noStrike">
                          <a:solidFill>
                            <a:srgbClr val="000000"/>
                          </a:solidFill>
                          <a:effectLst/>
                          <a:latin typeface="Arial" panose="020B0604020202020204" pitchFamily="34" charset="0"/>
                          <a:cs typeface="Arial" panose="020B0604020202020204" pitchFamily="34" charset="0"/>
                        </a:rPr>
                        <a:t>Minēts 1 reizi</a:t>
                      </a:r>
                    </a:p>
                  </a:txBody>
                  <a:tcPr marL="2987" marR="2987" marT="2987"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984942179"/>
                  </a:ext>
                </a:extLst>
              </a:tr>
              <a:tr h="58824">
                <a:tc>
                  <a:txBody>
                    <a:bodyPr/>
                    <a:lstStyle/>
                    <a:p>
                      <a:pPr algn="l" fontAlgn="b"/>
                      <a:r>
                        <a:rPr lang="lv-LV" sz="900" b="0" i="0" u="none" strike="noStrike">
                          <a:solidFill>
                            <a:srgbClr val="000000"/>
                          </a:solidFill>
                          <a:effectLst/>
                          <a:latin typeface="Arial" panose="020B0604020202020204" pitchFamily="34" charset="0"/>
                          <a:cs typeface="Arial" panose="020B0604020202020204" pitchFamily="34" charset="0"/>
                        </a:rPr>
                        <a:t>Turkmenistāna</a:t>
                      </a:r>
                    </a:p>
                  </a:txBody>
                  <a:tcPr marL="2987" marR="2987" marT="2987"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fontAlgn="b"/>
                      <a:r>
                        <a:rPr lang="lv-LV" sz="900" b="0" i="0" u="none" strike="noStrike">
                          <a:solidFill>
                            <a:srgbClr val="000000"/>
                          </a:solidFill>
                          <a:effectLst/>
                          <a:latin typeface="Arial" panose="020B0604020202020204" pitchFamily="34" charset="0"/>
                          <a:cs typeface="Arial" panose="020B0604020202020204" pitchFamily="34" charset="0"/>
                        </a:rPr>
                        <a:t>Minēts 1 reizi</a:t>
                      </a:r>
                    </a:p>
                  </a:txBody>
                  <a:tcPr marL="2987" marR="2987" marT="2987"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159827746"/>
                  </a:ext>
                </a:extLst>
              </a:tr>
              <a:tr h="288142">
                <a:tc>
                  <a:txBody>
                    <a:bodyPr/>
                    <a:lstStyle/>
                    <a:p>
                      <a:pPr algn="l" fontAlgn="b"/>
                      <a:r>
                        <a:rPr lang="lv-LV" sz="900" b="0" i="0" u="none" strike="noStrike">
                          <a:solidFill>
                            <a:srgbClr val="000000"/>
                          </a:solidFill>
                          <a:effectLst/>
                          <a:latin typeface="Arial" panose="020B0604020202020204" pitchFamily="34" charset="0"/>
                          <a:cs typeface="Arial" panose="020B0604020202020204" pitchFamily="34" charset="0"/>
                        </a:rPr>
                        <a:t>valstis ar augstu krieviski runājošo iedzīvotāju īpatsvaru (NVS valstis, bijušās PSRS valstis u.c.)</a:t>
                      </a:r>
                    </a:p>
                  </a:txBody>
                  <a:tcPr marL="2987" marR="2987" marT="2987"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fontAlgn="b"/>
                      <a:r>
                        <a:rPr lang="lv-LV" sz="900" b="0" i="0" u="none" strike="noStrike">
                          <a:solidFill>
                            <a:srgbClr val="000000"/>
                          </a:solidFill>
                          <a:effectLst/>
                          <a:latin typeface="Arial" panose="020B0604020202020204" pitchFamily="34" charset="0"/>
                          <a:cs typeface="Arial" panose="020B0604020202020204" pitchFamily="34" charset="0"/>
                        </a:rPr>
                        <a:t>Minēts 1 reizi</a:t>
                      </a:r>
                    </a:p>
                  </a:txBody>
                  <a:tcPr marL="2987" marR="2987" marT="2987"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2862843561"/>
                  </a:ext>
                </a:extLst>
              </a:tr>
              <a:tr h="111595">
                <a:tc>
                  <a:txBody>
                    <a:bodyPr/>
                    <a:lstStyle/>
                    <a:p>
                      <a:pPr algn="l" fontAlgn="b"/>
                      <a:r>
                        <a:rPr lang="pt-BR" sz="900" b="0" i="0" u="none" strike="noStrike">
                          <a:solidFill>
                            <a:srgbClr val="000000"/>
                          </a:solidFill>
                          <a:effectLst/>
                          <a:latin typeface="Arial" panose="020B0604020202020204" pitchFamily="34" charset="0"/>
                          <a:cs typeface="Arial" panose="020B0604020202020204" pitchFamily="34" charset="0"/>
                        </a:rPr>
                        <a:t>valstis ar lielu latviešu diasporas procentu</a:t>
                      </a:r>
                    </a:p>
                  </a:txBody>
                  <a:tcPr marL="2987" marR="2987" marT="2987"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fontAlgn="b"/>
                      <a:r>
                        <a:rPr lang="lv-LV" sz="900" b="0" i="0" u="none" strike="noStrike">
                          <a:solidFill>
                            <a:srgbClr val="000000"/>
                          </a:solidFill>
                          <a:effectLst/>
                          <a:latin typeface="Arial" panose="020B0604020202020204" pitchFamily="34" charset="0"/>
                          <a:cs typeface="Arial" panose="020B0604020202020204" pitchFamily="34" charset="0"/>
                        </a:rPr>
                        <a:t>Minēts 1 reizi</a:t>
                      </a:r>
                    </a:p>
                  </a:txBody>
                  <a:tcPr marL="2987" marR="2987" marT="2987"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074337063"/>
                  </a:ext>
                </a:extLst>
              </a:tr>
              <a:tr h="53135">
                <a:tc>
                  <a:txBody>
                    <a:bodyPr/>
                    <a:lstStyle/>
                    <a:p>
                      <a:pPr algn="l" fontAlgn="b"/>
                      <a:r>
                        <a:rPr lang="lv-LV" sz="900" b="0" i="0" u="none" strike="noStrike">
                          <a:solidFill>
                            <a:srgbClr val="000000"/>
                          </a:solidFill>
                          <a:effectLst/>
                          <a:latin typeface="Arial" panose="020B0604020202020204" pitchFamily="34" charset="0"/>
                          <a:cs typeface="Arial" panose="020B0604020202020204" pitchFamily="34" charset="0"/>
                        </a:rPr>
                        <a:t>Vidējie Austrumi</a:t>
                      </a:r>
                    </a:p>
                  </a:txBody>
                  <a:tcPr marL="2987" marR="2987" marT="2987"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fontAlgn="b"/>
                      <a:r>
                        <a:rPr lang="lv-LV" sz="900" b="0" i="0" u="none" strike="noStrike">
                          <a:solidFill>
                            <a:srgbClr val="000000"/>
                          </a:solidFill>
                          <a:effectLst/>
                          <a:latin typeface="Arial" panose="020B0604020202020204" pitchFamily="34" charset="0"/>
                          <a:cs typeface="Arial" panose="020B0604020202020204" pitchFamily="34" charset="0"/>
                        </a:rPr>
                        <a:t>Minēts 1 reizi</a:t>
                      </a:r>
                    </a:p>
                  </a:txBody>
                  <a:tcPr marL="2987" marR="2987" marT="2987"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922945428"/>
                  </a:ext>
                </a:extLst>
              </a:tr>
              <a:tr h="58824">
                <a:tc>
                  <a:txBody>
                    <a:bodyPr/>
                    <a:lstStyle/>
                    <a:p>
                      <a:pPr algn="l" fontAlgn="b"/>
                      <a:r>
                        <a:rPr lang="lv-LV" sz="900" b="0" i="0" u="none" strike="noStrike">
                          <a:solidFill>
                            <a:srgbClr val="000000"/>
                          </a:solidFill>
                          <a:effectLst/>
                          <a:latin typeface="Arial" panose="020B0604020202020204" pitchFamily="34" charset="0"/>
                          <a:cs typeface="Arial" panose="020B0604020202020204" pitchFamily="34" charset="0"/>
                        </a:rPr>
                        <a:t>Ziemeļamerika</a:t>
                      </a:r>
                    </a:p>
                  </a:txBody>
                  <a:tcPr marL="2987" marR="2987" marT="2987"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fontAlgn="b"/>
                      <a:r>
                        <a:rPr lang="lv-LV" sz="900" b="0" i="0" u="none" strike="noStrike" dirty="0">
                          <a:solidFill>
                            <a:srgbClr val="000000"/>
                          </a:solidFill>
                          <a:effectLst/>
                          <a:latin typeface="Arial" panose="020B0604020202020204" pitchFamily="34" charset="0"/>
                          <a:cs typeface="Arial" panose="020B0604020202020204" pitchFamily="34" charset="0"/>
                        </a:rPr>
                        <a:t>Minēts 1 reizi</a:t>
                      </a:r>
                    </a:p>
                  </a:txBody>
                  <a:tcPr marL="2987" marR="2987" marT="2987"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422150228"/>
                  </a:ext>
                </a:extLst>
              </a:tr>
            </a:tbl>
          </a:graphicData>
        </a:graphic>
      </p:graphicFrame>
      <p:graphicFrame>
        <p:nvGraphicFramePr>
          <p:cNvPr id="12" name="Table 11">
            <a:extLst>
              <a:ext uri="{FF2B5EF4-FFF2-40B4-BE49-F238E27FC236}">
                <a16:creationId xmlns:a16="http://schemas.microsoft.com/office/drawing/2014/main" id="{7109AB01-E08E-41E8-B4AD-28B8977553E2}"/>
              </a:ext>
            </a:extLst>
          </p:cNvPr>
          <p:cNvGraphicFramePr>
            <a:graphicFrameLocks noGrp="1"/>
          </p:cNvGraphicFramePr>
          <p:nvPr>
            <p:extLst>
              <p:ext uri="{D42A27DB-BD31-4B8C-83A1-F6EECF244321}">
                <p14:modId xmlns:p14="http://schemas.microsoft.com/office/powerpoint/2010/main" val="3056457821"/>
              </p:ext>
            </p:extLst>
          </p:nvPr>
        </p:nvGraphicFramePr>
        <p:xfrm>
          <a:off x="319178" y="1300234"/>
          <a:ext cx="2941607" cy="5329348"/>
        </p:xfrm>
        <a:graphic>
          <a:graphicData uri="http://schemas.openxmlformats.org/drawingml/2006/table">
            <a:tbl>
              <a:tblPr/>
              <a:tblGrid>
                <a:gridCol w="2070339">
                  <a:extLst>
                    <a:ext uri="{9D8B030D-6E8A-4147-A177-3AD203B41FA5}">
                      <a16:colId xmlns:a16="http://schemas.microsoft.com/office/drawing/2014/main" val="3202954401"/>
                    </a:ext>
                  </a:extLst>
                </a:gridCol>
                <a:gridCol w="871268">
                  <a:extLst>
                    <a:ext uri="{9D8B030D-6E8A-4147-A177-3AD203B41FA5}">
                      <a16:colId xmlns:a16="http://schemas.microsoft.com/office/drawing/2014/main" val="2893738802"/>
                    </a:ext>
                  </a:extLst>
                </a:gridCol>
              </a:tblGrid>
              <a:tr h="115544">
                <a:tc gridSpan="2">
                  <a:txBody>
                    <a:bodyPr/>
                    <a:lstStyle/>
                    <a:p>
                      <a:pPr algn="l" fontAlgn="b"/>
                      <a:r>
                        <a:rPr lang="lv-LV" sz="900" b="1" i="0" u="none" strike="noStrike" dirty="0">
                          <a:solidFill>
                            <a:srgbClr val="000000"/>
                          </a:solidFill>
                          <a:effectLst/>
                          <a:latin typeface="Arial" panose="020B0604020202020204" pitchFamily="34" charset="0"/>
                          <a:cs typeface="Arial" panose="020B0604020202020204" pitchFamily="34" charset="0"/>
                        </a:rPr>
                        <a:t>*Citas respondentu minētās valstis:</a:t>
                      </a:r>
                    </a:p>
                  </a:txBody>
                  <a:tcPr marL="3086" marR="3086" marT="308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hMerge="1">
                  <a:txBody>
                    <a:bodyPr/>
                    <a:lstStyle/>
                    <a:p>
                      <a:pPr algn="l" fontAlgn="b"/>
                      <a:endParaRPr lang="lv-LV" sz="900" b="0" i="0" u="none" strike="noStrike" dirty="0">
                        <a:solidFill>
                          <a:srgbClr val="000000"/>
                        </a:solidFill>
                        <a:effectLst/>
                        <a:latin typeface="Arial" panose="020B0604020202020204" pitchFamily="34" charset="0"/>
                        <a:cs typeface="Arial" panose="020B0604020202020204" pitchFamily="34" charset="0"/>
                      </a:endParaRPr>
                    </a:p>
                  </a:txBody>
                  <a:tcPr marL="3086" marR="3086" marT="308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652577550"/>
                  </a:ext>
                </a:extLst>
              </a:tr>
              <a:tr h="115544">
                <a:tc>
                  <a:txBody>
                    <a:bodyPr/>
                    <a:lstStyle/>
                    <a:p>
                      <a:pPr algn="l" fontAlgn="b"/>
                      <a:r>
                        <a:rPr lang="lv-LV" sz="900" b="0" i="0" u="none" strike="noStrike" dirty="0">
                          <a:solidFill>
                            <a:srgbClr val="000000"/>
                          </a:solidFill>
                          <a:effectLst/>
                          <a:latin typeface="Arial" panose="020B0604020202020204" pitchFamily="34" charset="0"/>
                          <a:cs typeface="Arial" panose="020B0604020202020204" pitchFamily="34" charset="0"/>
                        </a:rPr>
                        <a:t>Baltkrievija</a:t>
                      </a:r>
                    </a:p>
                  </a:txBody>
                  <a:tcPr marL="3086" marR="3086" marT="308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fontAlgn="b"/>
                      <a:r>
                        <a:rPr lang="lv-LV" sz="900" b="0" i="0" u="none" strike="noStrike" dirty="0">
                          <a:solidFill>
                            <a:srgbClr val="000000"/>
                          </a:solidFill>
                          <a:effectLst/>
                          <a:latin typeface="Arial" panose="020B0604020202020204" pitchFamily="34" charset="0"/>
                          <a:cs typeface="Arial" panose="020B0604020202020204" pitchFamily="34" charset="0"/>
                        </a:rPr>
                        <a:t>Minēts 4 reizes</a:t>
                      </a:r>
                    </a:p>
                  </a:txBody>
                  <a:tcPr marL="3086" marR="3086" marT="308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2548735465"/>
                  </a:ext>
                </a:extLst>
              </a:tr>
              <a:tr h="115544">
                <a:tc>
                  <a:txBody>
                    <a:bodyPr/>
                    <a:lstStyle/>
                    <a:p>
                      <a:pPr algn="l" fontAlgn="b"/>
                      <a:r>
                        <a:rPr lang="lv-LV" sz="900" b="0" i="0" u="none" strike="noStrike">
                          <a:solidFill>
                            <a:srgbClr val="000000"/>
                          </a:solidFill>
                          <a:effectLst/>
                          <a:latin typeface="Arial" panose="020B0604020202020204" pitchFamily="34" charset="0"/>
                          <a:cs typeface="Arial" panose="020B0604020202020204" pitchFamily="34" charset="0"/>
                        </a:rPr>
                        <a:t>Katara</a:t>
                      </a:r>
                    </a:p>
                  </a:txBody>
                  <a:tcPr marL="3086" marR="3086" marT="308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fontAlgn="b"/>
                      <a:r>
                        <a:rPr lang="lv-LV" sz="900" b="0" i="0" u="none" strike="noStrike">
                          <a:solidFill>
                            <a:srgbClr val="000000"/>
                          </a:solidFill>
                          <a:effectLst/>
                          <a:latin typeface="Arial" panose="020B0604020202020204" pitchFamily="34" charset="0"/>
                          <a:cs typeface="Arial" panose="020B0604020202020204" pitchFamily="34" charset="0"/>
                        </a:rPr>
                        <a:t>Minēts 4 reizes</a:t>
                      </a:r>
                    </a:p>
                  </a:txBody>
                  <a:tcPr marL="3086" marR="3086" marT="308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657734503"/>
                  </a:ext>
                </a:extLst>
              </a:tr>
              <a:tr h="115544">
                <a:tc>
                  <a:txBody>
                    <a:bodyPr/>
                    <a:lstStyle/>
                    <a:p>
                      <a:pPr algn="l" fontAlgn="b"/>
                      <a:r>
                        <a:rPr lang="lv-LV" sz="900" b="0" i="0" u="none" strike="noStrike">
                          <a:solidFill>
                            <a:srgbClr val="000000"/>
                          </a:solidFill>
                          <a:effectLst/>
                          <a:latin typeface="Arial" panose="020B0604020202020204" pitchFamily="34" charset="0"/>
                          <a:cs typeface="Arial" panose="020B0604020202020204" pitchFamily="34" charset="0"/>
                        </a:rPr>
                        <a:t>Kuveita</a:t>
                      </a:r>
                    </a:p>
                  </a:txBody>
                  <a:tcPr marL="3086" marR="3086" marT="308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fontAlgn="b"/>
                      <a:r>
                        <a:rPr lang="lv-LV" sz="900" b="0" i="0" u="none" strike="noStrike">
                          <a:solidFill>
                            <a:srgbClr val="000000"/>
                          </a:solidFill>
                          <a:effectLst/>
                          <a:latin typeface="Arial" panose="020B0604020202020204" pitchFamily="34" charset="0"/>
                          <a:cs typeface="Arial" panose="020B0604020202020204" pitchFamily="34" charset="0"/>
                        </a:rPr>
                        <a:t>Minēts 4 reizes</a:t>
                      </a:r>
                    </a:p>
                  </a:txBody>
                  <a:tcPr marL="3086" marR="3086" marT="308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92439432"/>
                  </a:ext>
                </a:extLst>
              </a:tr>
              <a:tr h="115544">
                <a:tc>
                  <a:txBody>
                    <a:bodyPr/>
                    <a:lstStyle/>
                    <a:p>
                      <a:pPr algn="l" fontAlgn="b"/>
                      <a:r>
                        <a:rPr lang="lv-LV" sz="900" b="0" i="0" u="none" strike="noStrike">
                          <a:solidFill>
                            <a:srgbClr val="000000"/>
                          </a:solidFill>
                          <a:effectLst/>
                          <a:latin typeface="Arial" panose="020B0604020202020204" pitchFamily="34" charset="0"/>
                          <a:cs typeface="Arial" panose="020B0604020202020204" pitchFamily="34" charset="0"/>
                        </a:rPr>
                        <a:t>Luksemburga</a:t>
                      </a:r>
                    </a:p>
                  </a:txBody>
                  <a:tcPr marL="3086" marR="3086" marT="308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fontAlgn="b"/>
                      <a:r>
                        <a:rPr lang="lv-LV" sz="900" b="0" i="0" u="none" strike="noStrike">
                          <a:solidFill>
                            <a:srgbClr val="000000"/>
                          </a:solidFill>
                          <a:effectLst/>
                          <a:latin typeface="Arial" panose="020B0604020202020204" pitchFamily="34" charset="0"/>
                          <a:cs typeface="Arial" panose="020B0604020202020204" pitchFamily="34" charset="0"/>
                        </a:rPr>
                        <a:t>Minēts 4 reizes</a:t>
                      </a:r>
                    </a:p>
                  </a:txBody>
                  <a:tcPr marL="3086" marR="3086" marT="308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2816931233"/>
                  </a:ext>
                </a:extLst>
              </a:tr>
              <a:tr h="115544">
                <a:tc>
                  <a:txBody>
                    <a:bodyPr/>
                    <a:lstStyle/>
                    <a:p>
                      <a:pPr algn="l" fontAlgn="b"/>
                      <a:r>
                        <a:rPr lang="lv-LV" sz="900" b="0" i="0" u="none" strike="noStrike">
                          <a:solidFill>
                            <a:srgbClr val="000000"/>
                          </a:solidFill>
                          <a:effectLst/>
                          <a:latin typeface="Arial" panose="020B0604020202020204" pitchFamily="34" charset="0"/>
                          <a:cs typeface="Arial" panose="020B0604020202020204" pitchFamily="34" charset="0"/>
                        </a:rPr>
                        <a:t>Singapūra</a:t>
                      </a:r>
                    </a:p>
                  </a:txBody>
                  <a:tcPr marL="3086" marR="3086" marT="308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fontAlgn="b"/>
                      <a:r>
                        <a:rPr lang="lv-LV" sz="900" b="0" i="0" u="none" strike="noStrike">
                          <a:solidFill>
                            <a:srgbClr val="000000"/>
                          </a:solidFill>
                          <a:effectLst/>
                          <a:latin typeface="Arial" panose="020B0604020202020204" pitchFamily="34" charset="0"/>
                          <a:cs typeface="Arial" panose="020B0604020202020204" pitchFamily="34" charset="0"/>
                        </a:rPr>
                        <a:t>Minēts 4 reizes</a:t>
                      </a:r>
                    </a:p>
                  </a:txBody>
                  <a:tcPr marL="3086" marR="3086" marT="308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213262632"/>
                  </a:ext>
                </a:extLst>
              </a:tr>
              <a:tr h="115544">
                <a:tc>
                  <a:txBody>
                    <a:bodyPr/>
                    <a:lstStyle/>
                    <a:p>
                      <a:pPr algn="l" fontAlgn="b"/>
                      <a:r>
                        <a:rPr lang="lv-LV" sz="900" b="0" i="0" u="none" strike="noStrike">
                          <a:solidFill>
                            <a:srgbClr val="000000"/>
                          </a:solidFill>
                          <a:effectLst/>
                          <a:latin typeface="Arial" panose="020B0604020202020204" pitchFamily="34" charset="0"/>
                          <a:cs typeface="Arial" panose="020B0604020202020204" pitchFamily="34" charset="0"/>
                        </a:rPr>
                        <a:t>Vjetnama</a:t>
                      </a:r>
                    </a:p>
                  </a:txBody>
                  <a:tcPr marL="3086" marR="3086" marT="308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fontAlgn="b"/>
                      <a:r>
                        <a:rPr lang="lv-LV" sz="900" b="0" i="0" u="none" strike="noStrike">
                          <a:solidFill>
                            <a:srgbClr val="000000"/>
                          </a:solidFill>
                          <a:effectLst/>
                          <a:latin typeface="Arial" panose="020B0604020202020204" pitchFamily="34" charset="0"/>
                          <a:cs typeface="Arial" panose="020B0604020202020204" pitchFamily="34" charset="0"/>
                        </a:rPr>
                        <a:t>Minēts 4 reizes</a:t>
                      </a:r>
                    </a:p>
                  </a:txBody>
                  <a:tcPr marL="3086" marR="3086" marT="308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2451246765"/>
                  </a:ext>
                </a:extLst>
              </a:tr>
              <a:tr h="115544">
                <a:tc>
                  <a:txBody>
                    <a:bodyPr/>
                    <a:lstStyle/>
                    <a:p>
                      <a:pPr algn="l" fontAlgn="b"/>
                      <a:r>
                        <a:rPr lang="lv-LV" sz="900" b="0" i="0" u="none" strike="noStrike">
                          <a:solidFill>
                            <a:srgbClr val="000000"/>
                          </a:solidFill>
                          <a:effectLst/>
                          <a:latin typeface="Arial" panose="020B0604020202020204" pitchFamily="34" charset="0"/>
                          <a:cs typeface="Arial" panose="020B0604020202020204" pitchFamily="34" charset="0"/>
                        </a:rPr>
                        <a:t>Beniluksa valstis</a:t>
                      </a:r>
                    </a:p>
                  </a:txBody>
                  <a:tcPr marL="3086" marR="3086" marT="308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fontAlgn="b"/>
                      <a:r>
                        <a:rPr lang="lv-LV" sz="900" b="0" i="0" u="none" strike="noStrike">
                          <a:solidFill>
                            <a:srgbClr val="000000"/>
                          </a:solidFill>
                          <a:effectLst/>
                          <a:latin typeface="Arial" panose="020B0604020202020204" pitchFamily="34" charset="0"/>
                          <a:cs typeface="Arial" panose="020B0604020202020204" pitchFamily="34" charset="0"/>
                        </a:rPr>
                        <a:t>Minēts 3 reizes</a:t>
                      </a:r>
                    </a:p>
                  </a:txBody>
                  <a:tcPr marL="3086" marR="3086" marT="308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4144523464"/>
                  </a:ext>
                </a:extLst>
              </a:tr>
              <a:tr h="115544">
                <a:tc>
                  <a:txBody>
                    <a:bodyPr/>
                    <a:lstStyle/>
                    <a:p>
                      <a:pPr algn="l" fontAlgn="b"/>
                      <a:r>
                        <a:rPr lang="lv-LV" sz="900" b="0" i="0" u="none" strike="noStrike" dirty="0">
                          <a:solidFill>
                            <a:srgbClr val="000000"/>
                          </a:solidFill>
                          <a:effectLst/>
                          <a:latin typeface="Arial" panose="020B0604020202020204" pitchFamily="34" charset="0"/>
                          <a:cs typeface="Arial" panose="020B0604020202020204" pitchFamily="34" charset="0"/>
                        </a:rPr>
                        <a:t>Ēģipte</a:t>
                      </a:r>
                    </a:p>
                  </a:txBody>
                  <a:tcPr marL="3086" marR="3086" marT="308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fontAlgn="b"/>
                      <a:r>
                        <a:rPr lang="lv-LV" sz="900" b="0" i="0" u="none" strike="noStrike">
                          <a:solidFill>
                            <a:srgbClr val="000000"/>
                          </a:solidFill>
                          <a:effectLst/>
                          <a:latin typeface="Arial" panose="020B0604020202020204" pitchFamily="34" charset="0"/>
                          <a:cs typeface="Arial" panose="020B0604020202020204" pitchFamily="34" charset="0"/>
                        </a:rPr>
                        <a:t>Minēts 3 reizes</a:t>
                      </a:r>
                    </a:p>
                  </a:txBody>
                  <a:tcPr marL="3086" marR="3086" marT="308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97372371"/>
                  </a:ext>
                </a:extLst>
              </a:tr>
              <a:tr h="115544">
                <a:tc>
                  <a:txBody>
                    <a:bodyPr/>
                    <a:lstStyle/>
                    <a:p>
                      <a:pPr algn="l" fontAlgn="b"/>
                      <a:r>
                        <a:rPr lang="lv-LV" sz="900" b="0" i="0" u="none" strike="noStrike">
                          <a:solidFill>
                            <a:srgbClr val="000000"/>
                          </a:solidFill>
                          <a:effectLst/>
                          <a:latin typeface="Arial" panose="020B0604020202020204" pitchFamily="34" charset="0"/>
                          <a:cs typeface="Arial" panose="020B0604020202020204" pitchFamily="34" charset="0"/>
                        </a:rPr>
                        <a:t>Honkonga</a:t>
                      </a:r>
                    </a:p>
                  </a:txBody>
                  <a:tcPr marL="3086" marR="3086" marT="308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fontAlgn="b"/>
                      <a:r>
                        <a:rPr lang="lv-LV" sz="900" b="0" i="0" u="none" strike="noStrike">
                          <a:solidFill>
                            <a:srgbClr val="000000"/>
                          </a:solidFill>
                          <a:effectLst/>
                          <a:latin typeface="Arial" panose="020B0604020202020204" pitchFamily="34" charset="0"/>
                          <a:cs typeface="Arial" panose="020B0604020202020204" pitchFamily="34" charset="0"/>
                        </a:rPr>
                        <a:t>Minēts 3 reizes</a:t>
                      </a:r>
                    </a:p>
                  </a:txBody>
                  <a:tcPr marL="3086" marR="3086" marT="308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098050929"/>
                  </a:ext>
                </a:extLst>
              </a:tr>
              <a:tr h="115544">
                <a:tc>
                  <a:txBody>
                    <a:bodyPr/>
                    <a:lstStyle/>
                    <a:p>
                      <a:pPr algn="l" fontAlgn="b"/>
                      <a:r>
                        <a:rPr lang="lv-LV" sz="900" b="0" i="0" u="none" strike="noStrike">
                          <a:solidFill>
                            <a:srgbClr val="000000"/>
                          </a:solidFill>
                          <a:effectLst/>
                          <a:latin typeface="Arial" panose="020B0604020202020204" pitchFamily="34" charset="0"/>
                          <a:cs typeface="Arial" panose="020B0604020202020204" pitchFamily="34" charset="0"/>
                        </a:rPr>
                        <a:t>Horvātija</a:t>
                      </a:r>
                    </a:p>
                  </a:txBody>
                  <a:tcPr marL="3086" marR="3086" marT="308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fontAlgn="b"/>
                      <a:r>
                        <a:rPr lang="lv-LV" sz="900" b="0" i="0" u="none" strike="noStrike">
                          <a:solidFill>
                            <a:srgbClr val="000000"/>
                          </a:solidFill>
                          <a:effectLst/>
                          <a:latin typeface="Arial" panose="020B0604020202020204" pitchFamily="34" charset="0"/>
                          <a:cs typeface="Arial" panose="020B0604020202020204" pitchFamily="34" charset="0"/>
                        </a:rPr>
                        <a:t>Minēts 3 reizes</a:t>
                      </a:r>
                    </a:p>
                  </a:txBody>
                  <a:tcPr marL="3086" marR="3086" marT="308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2610406039"/>
                  </a:ext>
                </a:extLst>
              </a:tr>
              <a:tr h="115544">
                <a:tc>
                  <a:txBody>
                    <a:bodyPr/>
                    <a:lstStyle/>
                    <a:p>
                      <a:pPr algn="l" fontAlgn="b"/>
                      <a:r>
                        <a:rPr lang="lv-LV" sz="900" b="0" i="0" u="none" strike="noStrike">
                          <a:solidFill>
                            <a:srgbClr val="000000"/>
                          </a:solidFill>
                          <a:effectLst/>
                          <a:latin typeface="Arial" panose="020B0604020202020204" pitchFamily="34" charset="0"/>
                          <a:cs typeface="Arial" panose="020B0604020202020204" pitchFamily="34" charset="0"/>
                        </a:rPr>
                        <a:t>Jaunzēlande</a:t>
                      </a:r>
                    </a:p>
                  </a:txBody>
                  <a:tcPr marL="3086" marR="3086" marT="308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fontAlgn="b"/>
                      <a:r>
                        <a:rPr lang="lv-LV" sz="900" b="0" i="0" u="none" strike="noStrike">
                          <a:solidFill>
                            <a:srgbClr val="000000"/>
                          </a:solidFill>
                          <a:effectLst/>
                          <a:latin typeface="Arial" panose="020B0604020202020204" pitchFamily="34" charset="0"/>
                          <a:cs typeface="Arial" panose="020B0604020202020204" pitchFamily="34" charset="0"/>
                        </a:rPr>
                        <a:t>Minēts 3 reizes</a:t>
                      </a:r>
                    </a:p>
                  </a:txBody>
                  <a:tcPr marL="3086" marR="3086" marT="308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561017323"/>
                  </a:ext>
                </a:extLst>
              </a:tr>
              <a:tr h="115544">
                <a:tc>
                  <a:txBody>
                    <a:bodyPr/>
                    <a:lstStyle/>
                    <a:p>
                      <a:pPr algn="l" fontAlgn="b"/>
                      <a:r>
                        <a:rPr lang="lv-LV" sz="900" b="0" i="0" u="none" strike="noStrike">
                          <a:solidFill>
                            <a:srgbClr val="000000"/>
                          </a:solidFill>
                          <a:effectLst/>
                          <a:latin typeface="Arial" panose="020B0604020202020204" pitchFamily="34" charset="0"/>
                          <a:cs typeface="Arial" panose="020B0604020202020204" pitchFamily="34" charset="0"/>
                        </a:rPr>
                        <a:t>Kirgizstāna</a:t>
                      </a:r>
                    </a:p>
                  </a:txBody>
                  <a:tcPr marL="3086" marR="3086" marT="308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fontAlgn="b"/>
                      <a:r>
                        <a:rPr lang="lv-LV" sz="900" b="0" i="0" u="none" strike="noStrike">
                          <a:solidFill>
                            <a:srgbClr val="000000"/>
                          </a:solidFill>
                          <a:effectLst/>
                          <a:latin typeface="Arial" panose="020B0604020202020204" pitchFamily="34" charset="0"/>
                          <a:cs typeface="Arial" panose="020B0604020202020204" pitchFamily="34" charset="0"/>
                        </a:rPr>
                        <a:t>Minēts 3 reizes</a:t>
                      </a:r>
                    </a:p>
                  </a:txBody>
                  <a:tcPr marL="3086" marR="3086" marT="308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53179991"/>
                  </a:ext>
                </a:extLst>
              </a:tr>
              <a:tr h="115544">
                <a:tc>
                  <a:txBody>
                    <a:bodyPr/>
                    <a:lstStyle/>
                    <a:p>
                      <a:pPr algn="l" fontAlgn="b"/>
                      <a:r>
                        <a:rPr lang="lv-LV" sz="900" b="0" i="0" u="none" strike="noStrike">
                          <a:solidFill>
                            <a:srgbClr val="000000"/>
                          </a:solidFill>
                          <a:effectLst/>
                          <a:latin typeface="Arial" panose="020B0604020202020204" pitchFamily="34" charset="0"/>
                          <a:cs typeface="Arial" panose="020B0604020202020204" pitchFamily="34" charset="0"/>
                        </a:rPr>
                        <a:t>Meksika</a:t>
                      </a:r>
                    </a:p>
                  </a:txBody>
                  <a:tcPr marL="3086" marR="3086" marT="308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fontAlgn="b"/>
                      <a:r>
                        <a:rPr lang="lv-LV" sz="900" b="0" i="0" u="none" strike="noStrike">
                          <a:solidFill>
                            <a:srgbClr val="000000"/>
                          </a:solidFill>
                          <a:effectLst/>
                          <a:latin typeface="Arial" panose="020B0604020202020204" pitchFamily="34" charset="0"/>
                          <a:cs typeface="Arial" panose="020B0604020202020204" pitchFamily="34" charset="0"/>
                        </a:rPr>
                        <a:t>Minēts 3 reizes</a:t>
                      </a:r>
                    </a:p>
                  </a:txBody>
                  <a:tcPr marL="3086" marR="3086" marT="308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2784005835"/>
                  </a:ext>
                </a:extLst>
              </a:tr>
              <a:tr h="115544">
                <a:tc>
                  <a:txBody>
                    <a:bodyPr/>
                    <a:lstStyle/>
                    <a:p>
                      <a:pPr algn="l" fontAlgn="b"/>
                      <a:r>
                        <a:rPr lang="lv-LV" sz="900" b="0" i="0" u="none" strike="noStrike">
                          <a:solidFill>
                            <a:srgbClr val="000000"/>
                          </a:solidFill>
                          <a:effectLst/>
                          <a:latin typeface="Arial" panose="020B0604020202020204" pitchFamily="34" charset="0"/>
                          <a:cs typeface="Arial" panose="020B0604020202020204" pitchFamily="34" charset="0"/>
                        </a:rPr>
                        <a:t>Moldova</a:t>
                      </a:r>
                    </a:p>
                  </a:txBody>
                  <a:tcPr marL="3086" marR="3086" marT="308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fontAlgn="b"/>
                      <a:r>
                        <a:rPr lang="lv-LV" sz="900" b="0" i="0" u="none" strike="noStrike">
                          <a:solidFill>
                            <a:srgbClr val="000000"/>
                          </a:solidFill>
                          <a:effectLst/>
                          <a:latin typeface="Arial" panose="020B0604020202020204" pitchFamily="34" charset="0"/>
                          <a:cs typeface="Arial" panose="020B0604020202020204" pitchFamily="34" charset="0"/>
                        </a:rPr>
                        <a:t>Minēts 3 reizes</a:t>
                      </a:r>
                    </a:p>
                  </a:txBody>
                  <a:tcPr marL="3086" marR="3086" marT="308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414247377"/>
                  </a:ext>
                </a:extLst>
              </a:tr>
              <a:tr h="115544">
                <a:tc>
                  <a:txBody>
                    <a:bodyPr/>
                    <a:lstStyle/>
                    <a:p>
                      <a:pPr algn="l" fontAlgn="b"/>
                      <a:r>
                        <a:rPr lang="lv-LV" sz="900" b="0" i="0" u="none" strike="noStrike">
                          <a:solidFill>
                            <a:srgbClr val="000000"/>
                          </a:solidFill>
                          <a:effectLst/>
                          <a:latin typeface="Arial" panose="020B0604020202020204" pitchFamily="34" charset="0"/>
                          <a:cs typeface="Arial" panose="020B0604020202020204" pitchFamily="34" charset="0"/>
                        </a:rPr>
                        <a:t>Tuvie Austrumi</a:t>
                      </a:r>
                    </a:p>
                  </a:txBody>
                  <a:tcPr marL="3086" marR="3086" marT="308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fontAlgn="b"/>
                      <a:r>
                        <a:rPr lang="lv-LV" sz="900" b="0" i="0" u="none" strike="noStrike">
                          <a:solidFill>
                            <a:srgbClr val="000000"/>
                          </a:solidFill>
                          <a:effectLst/>
                          <a:latin typeface="Arial" panose="020B0604020202020204" pitchFamily="34" charset="0"/>
                          <a:cs typeface="Arial" panose="020B0604020202020204" pitchFamily="34" charset="0"/>
                        </a:rPr>
                        <a:t>Minēts 3 reizes</a:t>
                      </a:r>
                    </a:p>
                  </a:txBody>
                  <a:tcPr marL="3086" marR="3086" marT="308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366501223"/>
                  </a:ext>
                </a:extLst>
              </a:tr>
              <a:tr h="115544">
                <a:tc>
                  <a:txBody>
                    <a:bodyPr/>
                    <a:lstStyle/>
                    <a:p>
                      <a:pPr algn="l" fontAlgn="b"/>
                      <a:r>
                        <a:rPr lang="lv-LV" sz="900" b="0" i="0" u="none" strike="noStrike">
                          <a:solidFill>
                            <a:srgbClr val="000000"/>
                          </a:solidFill>
                          <a:effectLst/>
                          <a:latin typeface="Arial" panose="020B0604020202020204" pitchFamily="34" charset="0"/>
                          <a:cs typeface="Arial" panose="020B0604020202020204" pitchFamily="34" charset="0"/>
                        </a:rPr>
                        <a:t>Dienvidamerika</a:t>
                      </a:r>
                    </a:p>
                  </a:txBody>
                  <a:tcPr marL="3086" marR="3086" marT="308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fontAlgn="b"/>
                      <a:r>
                        <a:rPr lang="lv-LV" sz="900" b="0" i="0" u="none" strike="noStrike">
                          <a:solidFill>
                            <a:srgbClr val="000000"/>
                          </a:solidFill>
                          <a:effectLst/>
                          <a:latin typeface="Arial" panose="020B0604020202020204" pitchFamily="34" charset="0"/>
                          <a:cs typeface="Arial" panose="020B0604020202020204" pitchFamily="34" charset="0"/>
                        </a:rPr>
                        <a:t>Minēts 2 reizes</a:t>
                      </a:r>
                    </a:p>
                  </a:txBody>
                  <a:tcPr marL="3086" marR="3086" marT="308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704109180"/>
                  </a:ext>
                </a:extLst>
              </a:tr>
              <a:tr h="115544">
                <a:tc>
                  <a:txBody>
                    <a:bodyPr/>
                    <a:lstStyle/>
                    <a:p>
                      <a:pPr algn="l" fontAlgn="b"/>
                      <a:r>
                        <a:rPr lang="lv-LV" sz="900" b="0" i="0" u="none" strike="noStrike" dirty="0">
                          <a:solidFill>
                            <a:srgbClr val="000000"/>
                          </a:solidFill>
                          <a:effectLst/>
                          <a:latin typeface="Arial" panose="020B0604020202020204" pitchFamily="34" charset="0"/>
                          <a:cs typeface="Arial" panose="020B0604020202020204" pitchFamily="34" charset="0"/>
                        </a:rPr>
                        <a:t>Filipīnas</a:t>
                      </a:r>
                    </a:p>
                  </a:txBody>
                  <a:tcPr marL="3086" marR="3086" marT="308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fontAlgn="b"/>
                      <a:r>
                        <a:rPr lang="lv-LV" sz="900" b="0" i="0" u="none" strike="noStrike">
                          <a:solidFill>
                            <a:srgbClr val="000000"/>
                          </a:solidFill>
                          <a:effectLst/>
                          <a:latin typeface="Arial" panose="020B0604020202020204" pitchFamily="34" charset="0"/>
                          <a:cs typeface="Arial" panose="020B0604020202020204" pitchFamily="34" charset="0"/>
                        </a:rPr>
                        <a:t>Minēts 2 reizes</a:t>
                      </a:r>
                    </a:p>
                  </a:txBody>
                  <a:tcPr marL="3086" marR="3086" marT="308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905523658"/>
                  </a:ext>
                </a:extLst>
              </a:tr>
              <a:tr h="115544">
                <a:tc>
                  <a:txBody>
                    <a:bodyPr/>
                    <a:lstStyle/>
                    <a:p>
                      <a:pPr algn="l" fontAlgn="b"/>
                      <a:r>
                        <a:rPr lang="lv-LV" sz="900" b="0" i="0" u="none" strike="noStrike">
                          <a:solidFill>
                            <a:srgbClr val="000000"/>
                          </a:solidFill>
                          <a:effectLst/>
                          <a:latin typeface="Arial" panose="020B0604020202020204" pitchFamily="34" charset="0"/>
                          <a:cs typeface="Arial" panose="020B0604020202020204" pitchFamily="34" charset="0"/>
                        </a:rPr>
                        <a:t>Koreja</a:t>
                      </a:r>
                    </a:p>
                  </a:txBody>
                  <a:tcPr marL="3086" marR="3086" marT="308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fontAlgn="b"/>
                      <a:r>
                        <a:rPr lang="lv-LV" sz="900" b="0" i="0" u="none" strike="noStrike">
                          <a:solidFill>
                            <a:srgbClr val="000000"/>
                          </a:solidFill>
                          <a:effectLst/>
                          <a:latin typeface="Arial" panose="020B0604020202020204" pitchFamily="34" charset="0"/>
                          <a:cs typeface="Arial" panose="020B0604020202020204" pitchFamily="34" charset="0"/>
                        </a:rPr>
                        <a:t>Minēts 2 reizes</a:t>
                      </a:r>
                    </a:p>
                  </a:txBody>
                  <a:tcPr marL="3086" marR="3086" marT="308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49666636"/>
                  </a:ext>
                </a:extLst>
              </a:tr>
              <a:tr h="115544">
                <a:tc>
                  <a:txBody>
                    <a:bodyPr/>
                    <a:lstStyle/>
                    <a:p>
                      <a:pPr algn="l" fontAlgn="b"/>
                      <a:r>
                        <a:rPr lang="lv-LV" sz="900" b="0" i="0" u="none" strike="noStrike">
                          <a:solidFill>
                            <a:srgbClr val="000000"/>
                          </a:solidFill>
                          <a:effectLst/>
                          <a:latin typeface="Arial" panose="020B0604020202020204" pitchFamily="34" charset="0"/>
                          <a:cs typeface="Arial" panose="020B0604020202020204" pitchFamily="34" charset="0"/>
                        </a:rPr>
                        <a:t>NVS valstis</a:t>
                      </a:r>
                    </a:p>
                  </a:txBody>
                  <a:tcPr marL="3086" marR="3086" marT="308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fontAlgn="b"/>
                      <a:r>
                        <a:rPr lang="lv-LV" sz="900" b="0" i="0" u="none" strike="noStrike">
                          <a:solidFill>
                            <a:srgbClr val="000000"/>
                          </a:solidFill>
                          <a:effectLst/>
                          <a:latin typeface="Arial" panose="020B0604020202020204" pitchFamily="34" charset="0"/>
                          <a:cs typeface="Arial" panose="020B0604020202020204" pitchFamily="34" charset="0"/>
                        </a:rPr>
                        <a:t>Minēts 2 reizes</a:t>
                      </a:r>
                    </a:p>
                  </a:txBody>
                  <a:tcPr marL="3086" marR="3086" marT="308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007321057"/>
                  </a:ext>
                </a:extLst>
              </a:tr>
              <a:tr h="115544">
                <a:tc>
                  <a:txBody>
                    <a:bodyPr/>
                    <a:lstStyle/>
                    <a:p>
                      <a:pPr algn="l" fontAlgn="b"/>
                      <a:r>
                        <a:rPr lang="lv-LV" sz="900" b="0" i="0" u="none" strike="noStrike">
                          <a:solidFill>
                            <a:srgbClr val="000000"/>
                          </a:solidFill>
                          <a:effectLst/>
                          <a:latin typeface="Arial" panose="020B0604020202020204" pitchFamily="34" charset="0"/>
                          <a:cs typeface="Arial" panose="020B0604020202020204" pitchFamily="34" charset="0"/>
                        </a:rPr>
                        <a:t>Slovēnija</a:t>
                      </a:r>
                    </a:p>
                  </a:txBody>
                  <a:tcPr marL="3086" marR="3086" marT="308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fontAlgn="b"/>
                      <a:r>
                        <a:rPr lang="lv-LV" sz="900" b="0" i="0" u="none" strike="noStrike">
                          <a:solidFill>
                            <a:srgbClr val="000000"/>
                          </a:solidFill>
                          <a:effectLst/>
                          <a:latin typeface="Arial" panose="020B0604020202020204" pitchFamily="34" charset="0"/>
                          <a:cs typeface="Arial" panose="020B0604020202020204" pitchFamily="34" charset="0"/>
                        </a:rPr>
                        <a:t>Minēts 2 reizes</a:t>
                      </a:r>
                    </a:p>
                  </a:txBody>
                  <a:tcPr marL="3086" marR="3086" marT="308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330649109"/>
                  </a:ext>
                </a:extLst>
              </a:tr>
              <a:tr h="115544">
                <a:tc>
                  <a:txBody>
                    <a:bodyPr/>
                    <a:lstStyle/>
                    <a:p>
                      <a:pPr algn="l" fontAlgn="b"/>
                      <a:r>
                        <a:rPr lang="lv-LV" sz="900" b="0" i="0" u="none" strike="noStrike">
                          <a:solidFill>
                            <a:srgbClr val="000000"/>
                          </a:solidFill>
                          <a:effectLst/>
                          <a:latin typeface="Arial" panose="020B0604020202020204" pitchFamily="34" charset="0"/>
                          <a:cs typeface="Arial" panose="020B0604020202020204" pitchFamily="34" charset="0"/>
                        </a:rPr>
                        <a:t>Šrilanka</a:t>
                      </a:r>
                    </a:p>
                  </a:txBody>
                  <a:tcPr marL="3086" marR="3086" marT="308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fontAlgn="b"/>
                      <a:r>
                        <a:rPr lang="lv-LV" sz="900" b="0" i="0" u="none" strike="noStrike">
                          <a:solidFill>
                            <a:srgbClr val="000000"/>
                          </a:solidFill>
                          <a:effectLst/>
                          <a:latin typeface="Arial" panose="020B0604020202020204" pitchFamily="34" charset="0"/>
                          <a:cs typeface="Arial" panose="020B0604020202020204" pitchFamily="34" charset="0"/>
                        </a:rPr>
                        <a:t>Minēts 2 reizes</a:t>
                      </a:r>
                    </a:p>
                  </a:txBody>
                  <a:tcPr marL="3086" marR="3086" marT="308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318984182"/>
                  </a:ext>
                </a:extLst>
              </a:tr>
              <a:tr h="115544">
                <a:tc>
                  <a:txBody>
                    <a:bodyPr/>
                    <a:lstStyle/>
                    <a:p>
                      <a:pPr algn="l" fontAlgn="b"/>
                      <a:r>
                        <a:rPr lang="lv-LV" sz="900" b="0" i="0" u="none" strike="noStrike">
                          <a:solidFill>
                            <a:srgbClr val="000000"/>
                          </a:solidFill>
                          <a:effectLst/>
                          <a:latin typeface="Arial" panose="020B0604020202020204" pitchFamily="34" charset="0"/>
                          <a:cs typeface="Arial" panose="020B0604020202020204" pitchFamily="34" charset="0"/>
                        </a:rPr>
                        <a:t>trešās valstis</a:t>
                      </a:r>
                    </a:p>
                  </a:txBody>
                  <a:tcPr marL="3086" marR="3086" marT="308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fontAlgn="b"/>
                      <a:r>
                        <a:rPr lang="lv-LV" sz="900" b="0" i="0" u="none" strike="noStrike">
                          <a:solidFill>
                            <a:srgbClr val="000000"/>
                          </a:solidFill>
                          <a:effectLst/>
                          <a:latin typeface="Arial" panose="020B0604020202020204" pitchFamily="34" charset="0"/>
                          <a:cs typeface="Arial" panose="020B0604020202020204" pitchFamily="34" charset="0"/>
                        </a:rPr>
                        <a:t>Minēts 2 reizes</a:t>
                      </a:r>
                    </a:p>
                  </a:txBody>
                  <a:tcPr marL="3086" marR="3086" marT="308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257309565"/>
                  </a:ext>
                </a:extLst>
              </a:tr>
              <a:tr h="115544">
                <a:tc>
                  <a:txBody>
                    <a:bodyPr/>
                    <a:lstStyle/>
                    <a:p>
                      <a:pPr algn="l" fontAlgn="b"/>
                      <a:r>
                        <a:rPr lang="lv-LV" sz="900" b="0" i="0" u="none" strike="noStrike">
                          <a:solidFill>
                            <a:srgbClr val="000000"/>
                          </a:solidFill>
                          <a:effectLst/>
                          <a:latin typeface="Arial" panose="020B0604020202020204" pitchFamily="34" charset="0"/>
                          <a:cs typeface="Arial" panose="020B0604020202020204" pitchFamily="34" charset="0"/>
                        </a:rPr>
                        <a:t>Uganda</a:t>
                      </a:r>
                    </a:p>
                  </a:txBody>
                  <a:tcPr marL="3086" marR="3086" marT="308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fontAlgn="b"/>
                      <a:r>
                        <a:rPr lang="lv-LV" sz="900" b="0" i="0" u="none" strike="noStrike">
                          <a:solidFill>
                            <a:srgbClr val="000000"/>
                          </a:solidFill>
                          <a:effectLst/>
                          <a:latin typeface="Arial" panose="020B0604020202020204" pitchFamily="34" charset="0"/>
                          <a:cs typeface="Arial" panose="020B0604020202020204" pitchFamily="34" charset="0"/>
                        </a:rPr>
                        <a:t>Minēts 2 reizes</a:t>
                      </a:r>
                    </a:p>
                  </a:txBody>
                  <a:tcPr marL="3086" marR="3086" marT="308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53334924"/>
                  </a:ext>
                </a:extLst>
              </a:tr>
              <a:tr h="136805">
                <a:tc>
                  <a:txBody>
                    <a:bodyPr/>
                    <a:lstStyle/>
                    <a:p>
                      <a:pPr algn="l" fontAlgn="b"/>
                      <a:r>
                        <a:rPr lang="lv-LV" sz="900" b="0" i="0" u="none" strike="noStrike">
                          <a:solidFill>
                            <a:srgbClr val="000000"/>
                          </a:solidFill>
                          <a:effectLst/>
                          <a:latin typeface="Arial" panose="020B0604020202020204" pitchFamily="34" charset="0"/>
                          <a:cs typeface="Arial" panose="020B0604020202020204" pitchFamily="34" charset="0"/>
                        </a:rPr>
                        <a:t>Arābu reģiona valstis</a:t>
                      </a:r>
                    </a:p>
                  </a:txBody>
                  <a:tcPr marL="3086" marR="3086" marT="308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fontAlgn="b"/>
                      <a:r>
                        <a:rPr lang="lv-LV" sz="900" b="0" i="0" u="none" strike="noStrike">
                          <a:solidFill>
                            <a:srgbClr val="000000"/>
                          </a:solidFill>
                          <a:effectLst/>
                          <a:latin typeface="Arial" panose="020B0604020202020204" pitchFamily="34" charset="0"/>
                          <a:cs typeface="Arial" panose="020B0604020202020204" pitchFamily="34" charset="0"/>
                        </a:rPr>
                        <a:t>Minēts 1 reizi</a:t>
                      </a:r>
                    </a:p>
                  </a:txBody>
                  <a:tcPr marL="3086" marR="3086" marT="308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2972025645"/>
                  </a:ext>
                </a:extLst>
              </a:tr>
              <a:tr h="115544">
                <a:tc>
                  <a:txBody>
                    <a:bodyPr/>
                    <a:lstStyle/>
                    <a:p>
                      <a:pPr algn="l" fontAlgn="b"/>
                      <a:r>
                        <a:rPr lang="lv-LV" sz="900" b="0" i="0" u="none" strike="noStrike">
                          <a:solidFill>
                            <a:srgbClr val="000000"/>
                          </a:solidFill>
                          <a:effectLst/>
                          <a:latin typeface="Arial" panose="020B0604020202020204" pitchFamily="34" charset="0"/>
                          <a:cs typeface="Arial" panose="020B0604020202020204" pitchFamily="34" charset="0"/>
                        </a:rPr>
                        <a:t>Austrumu valstis</a:t>
                      </a:r>
                    </a:p>
                  </a:txBody>
                  <a:tcPr marL="3086" marR="3086" marT="308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fontAlgn="b"/>
                      <a:r>
                        <a:rPr lang="lv-LV" sz="900" b="0" i="0" u="none" strike="noStrike">
                          <a:solidFill>
                            <a:srgbClr val="000000"/>
                          </a:solidFill>
                          <a:effectLst/>
                          <a:latin typeface="Arial" panose="020B0604020202020204" pitchFamily="34" charset="0"/>
                          <a:cs typeface="Arial" panose="020B0604020202020204" pitchFamily="34" charset="0"/>
                        </a:rPr>
                        <a:t>Minēts 1 reizi</a:t>
                      </a:r>
                    </a:p>
                  </a:txBody>
                  <a:tcPr marL="3086" marR="3086" marT="308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34519125"/>
                  </a:ext>
                </a:extLst>
              </a:tr>
              <a:tr h="136805">
                <a:tc>
                  <a:txBody>
                    <a:bodyPr/>
                    <a:lstStyle/>
                    <a:p>
                      <a:pPr algn="l" fontAlgn="b"/>
                      <a:r>
                        <a:rPr lang="lv-LV" sz="900" b="0" i="0" u="none" strike="noStrike">
                          <a:solidFill>
                            <a:srgbClr val="000000"/>
                          </a:solidFill>
                          <a:effectLst/>
                          <a:latin typeface="Arial" panose="020B0604020202020204" pitchFamily="34" charset="0"/>
                          <a:cs typeface="Arial" panose="020B0604020202020204" pitchFamily="34" charset="0"/>
                        </a:rPr>
                        <a:t>Baltijas jūras reģions</a:t>
                      </a:r>
                    </a:p>
                  </a:txBody>
                  <a:tcPr marL="3086" marR="3086" marT="308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fontAlgn="b"/>
                      <a:r>
                        <a:rPr lang="lv-LV" sz="900" b="0" i="0" u="none" strike="noStrike">
                          <a:solidFill>
                            <a:srgbClr val="000000"/>
                          </a:solidFill>
                          <a:effectLst/>
                          <a:latin typeface="Arial" panose="020B0604020202020204" pitchFamily="34" charset="0"/>
                          <a:cs typeface="Arial" panose="020B0604020202020204" pitchFamily="34" charset="0"/>
                        </a:rPr>
                        <a:t>Minēts 1 reizi</a:t>
                      </a:r>
                    </a:p>
                  </a:txBody>
                  <a:tcPr marL="3086" marR="3086" marT="308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4032946077"/>
                  </a:ext>
                </a:extLst>
              </a:tr>
              <a:tr h="115544">
                <a:tc>
                  <a:txBody>
                    <a:bodyPr/>
                    <a:lstStyle/>
                    <a:p>
                      <a:pPr algn="l" fontAlgn="b"/>
                      <a:r>
                        <a:rPr lang="lv-LV" sz="900" b="0" i="0" u="none" strike="noStrike">
                          <a:solidFill>
                            <a:srgbClr val="000000"/>
                          </a:solidFill>
                          <a:effectLst/>
                          <a:latin typeface="Arial" panose="020B0604020202020204" pitchFamily="34" charset="0"/>
                          <a:cs typeface="Arial" panose="020B0604020202020204" pitchFamily="34" charset="0"/>
                        </a:rPr>
                        <a:t>Benina</a:t>
                      </a:r>
                    </a:p>
                  </a:txBody>
                  <a:tcPr marL="3086" marR="3086" marT="308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fontAlgn="b"/>
                      <a:r>
                        <a:rPr lang="lv-LV" sz="900" b="0" i="0" u="none" strike="noStrike">
                          <a:solidFill>
                            <a:srgbClr val="000000"/>
                          </a:solidFill>
                          <a:effectLst/>
                          <a:latin typeface="Arial" panose="020B0604020202020204" pitchFamily="34" charset="0"/>
                          <a:cs typeface="Arial" panose="020B0604020202020204" pitchFamily="34" charset="0"/>
                        </a:rPr>
                        <a:t>Minēts 1 reizi</a:t>
                      </a:r>
                    </a:p>
                  </a:txBody>
                  <a:tcPr marL="3086" marR="3086" marT="308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163629618"/>
                  </a:ext>
                </a:extLst>
              </a:tr>
              <a:tr h="136805">
                <a:tc>
                  <a:txBody>
                    <a:bodyPr/>
                    <a:lstStyle/>
                    <a:p>
                      <a:pPr algn="l" fontAlgn="b"/>
                      <a:r>
                        <a:rPr lang="lv-LV" sz="900" b="0" i="0" u="none" strike="noStrike">
                          <a:solidFill>
                            <a:srgbClr val="000000"/>
                          </a:solidFill>
                          <a:effectLst/>
                          <a:latin typeface="Arial" panose="020B0604020202020204" pitchFamily="34" charset="0"/>
                          <a:cs typeface="Arial" panose="020B0604020202020204" pitchFamily="34" charset="0"/>
                        </a:rPr>
                        <a:t>Bosnija un Hercegovina</a:t>
                      </a:r>
                    </a:p>
                  </a:txBody>
                  <a:tcPr marL="3086" marR="3086" marT="308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fontAlgn="b"/>
                      <a:r>
                        <a:rPr lang="lv-LV" sz="900" b="0" i="0" u="none" strike="noStrike">
                          <a:solidFill>
                            <a:srgbClr val="000000"/>
                          </a:solidFill>
                          <a:effectLst/>
                          <a:latin typeface="Arial" panose="020B0604020202020204" pitchFamily="34" charset="0"/>
                          <a:cs typeface="Arial" panose="020B0604020202020204" pitchFamily="34" charset="0"/>
                        </a:rPr>
                        <a:t>Minēts 1 reizi</a:t>
                      </a:r>
                    </a:p>
                  </a:txBody>
                  <a:tcPr marL="3086" marR="3086" marT="308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724397489"/>
                  </a:ext>
                </a:extLst>
              </a:tr>
              <a:tr h="136805">
                <a:tc>
                  <a:txBody>
                    <a:bodyPr/>
                    <a:lstStyle/>
                    <a:p>
                      <a:pPr algn="l" fontAlgn="b"/>
                      <a:r>
                        <a:rPr lang="lv-LV" sz="900" b="0" i="0" u="none" strike="noStrike">
                          <a:solidFill>
                            <a:srgbClr val="000000"/>
                          </a:solidFill>
                          <a:effectLst/>
                          <a:latin typeface="Arial" panose="020B0604020202020204" pitchFamily="34" charset="0"/>
                          <a:cs typeface="Arial" panose="020B0604020202020204" pitchFamily="34" charset="0"/>
                        </a:rPr>
                        <a:t>Dienvidslāvijas reģions</a:t>
                      </a:r>
                    </a:p>
                  </a:txBody>
                  <a:tcPr marL="3086" marR="3086" marT="308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fontAlgn="b"/>
                      <a:r>
                        <a:rPr lang="lv-LV" sz="900" b="0" i="0" u="none" strike="noStrike">
                          <a:solidFill>
                            <a:srgbClr val="000000"/>
                          </a:solidFill>
                          <a:effectLst/>
                          <a:latin typeface="Arial" panose="020B0604020202020204" pitchFamily="34" charset="0"/>
                          <a:cs typeface="Arial" panose="020B0604020202020204" pitchFamily="34" charset="0"/>
                        </a:rPr>
                        <a:t>Minēts 1 reizi</a:t>
                      </a:r>
                    </a:p>
                  </a:txBody>
                  <a:tcPr marL="3086" marR="3086" marT="308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2051885666"/>
                  </a:ext>
                </a:extLst>
              </a:tr>
              <a:tr h="115544">
                <a:tc>
                  <a:txBody>
                    <a:bodyPr/>
                    <a:lstStyle/>
                    <a:p>
                      <a:pPr algn="l" fontAlgn="b"/>
                      <a:r>
                        <a:rPr lang="lv-LV" sz="900" b="0" i="0" u="none" strike="noStrike">
                          <a:solidFill>
                            <a:srgbClr val="000000"/>
                          </a:solidFill>
                          <a:effectLst/>
                          <a:latin typeface="Arial" panose="020B0604020202020204" pitchFamily="34" charset="0"/>
                          <a:cs typeface="Arial" panose="020B0604020202020204" pitchFamily="34" charset="0"/>
                        </a:rPr>
                        <a:t>Dominikāna</a:t>
                      </a:r>
                    </a:p>
                  </a:txBody>
                  <a:tcPr marL="3086" marR="3086" marT="308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fontAlgn="b"/>
                      <a:r>
                        <a:rPr lang="lv-LV" sz="900" b="0" i="0" u="none" strike="noStrike">
                          <a:solidFill>
                            <a:srgbClr val="000000"/>
                          </a:solidFill>
                          <a:effectLst/>
                          <a:latin typeface="Arial" panose="020B0604020202020204" pitchFamily="34" charset="0"/>
                          <a:cs typeface="Arial" panose="020B0604020202020204" pitchFamily="34" charset="0"/>
                        </a:rPr>
                        <a:t>Minēts 1 reizi</a:t>
                      </a:r>
                    </a:p>
                  </a:txBody>
                  <a:tcPr marL="3086" marR="3086" marT="308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634653941"/>
                  </a:ext>
                </a:extLst>
              </a:tr>
              <a:tr h="115544">
                <a:tc>
                  <a:txBody>
                    <a:bodyPr/>
                    <a:lstStyle/>
                    <a:p>
                      <a:pPr algn="l" fontAlgn="b"/>
                      <a:r>
                        <a:rPr lang="lv-LV" sz="900" b="0" i="0" u="none" strike="noStrike">
                          <a:solidFill>
                            <a:srgbClr val="000000"/>
                          </a:solidFill>
                          <a:effectLst/>
                          <a:latin typeface="Arial" panose="020B0604020202020204" pitchFamily="34" charset="0"/>
                          <a:cs typeface="Arial" panose="020B0604020202020204" pitchFamily="34" charset="0"/>
                        </a:rPr>
                        <a:t>Gana</a:t>
                      </a:r>
                    </a:p>
                  </a:txBody>
                  <a:tcPr marL="3086" marR="3086" marT="308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fontAlgn="b"/>
                      <a:r>
                        <a:rPr lang="lv-LV" sz="900" b="0" i="0" u="none" strike="noStrike">
                          <a:solidFill>
                            <a:srgbClr val="000000"/>
                          </a:solidFill>
                          <a:effectLst/>
                          <a:latin typeface="Arial" panose="020B0604020202020204" pitchFamily="34" charset="0"/>
                          <a:cs typeface="Arial" panose="020B0604020202020204" pitchFamily="34" charset="0"/>
                        </a:rPr>
                        <a:t>Minēts 1 reizi</a:t>
                      </a:r>
                    </a:p>
                  </a:txBody>
                  <a:tcPr marL="3086" marR="3086" marT="308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631928179"/>
                  </a:ext>
                </a:extLst>
              </a:tr>
              <a:tr h="115544">
                <a:tc>
                  <a:txBody>
                    <a:bodyPr/>
                    <a:lstStyle/>
                    <a:p>
                      <a:pPr algn="l" fontAlgn="b"/>
                      <a:r>
                        <a:rPr lang="lv-LV" sz="900" b="0" i="0" u="none" strike="noStrike">
                          <a:solidFill>
                            <a:srgbClr val="000000"/>
                          </a:solidFill>
                          <a:effectLst/>
                          <a:latin typeface="Arial" panose="020B0604020202020204" pitchFamily="34" charset="0"/>
                          <a:cs typeface="Arial" panose="020B0604020202020204" pitchFamily="34" charset="0"/>
                        </a:rPr>
                        <a:t>Indonēzija</a:t>
                      </a:r>
                    </a:p>
                  </a:txBody>
                  <a:tcPr marL="3086" marR="3086" marT="308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fontAlgn="b"/>
                      <a:r>
                        <a:rPr lang="lv-LV" sz="900" b="0" i="0" u="none" strike="noStrike">
                          <a:solidFill>
                            <a:srgbClr val="000000"/>
                          </a:solidFill>
                          <a:effectLst/>
                          <a:latin typeface="Arial" panose="020B0604020202020204" pitchFamily="34" charset="0"/>
                          <a:cs typeface="Arial" panose="020B0604020202020204" pitchFamily="34" charset="0"/>
                        </a:rPr>
                        <a:t>Minēts 1 reizi</a:t>
                      </a:r>
                    </a:p>
                  </a:txBody>
                  <a:tcPr marL="3086" marR="3086" marT="308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930776716"/>
                  </a:ext>
                </a:extLst>
              </a:tr>
              <a:tr h="115544">
                <a:tc>
                  <a:txBody>
                    <a:bodyPr/>
                    <a:lstStyle/>
                    <a:p>
                      <a:pPr algn="l" fontAlgn="b"/>
                      <a:r>
                        <a:rPr lang="lv-LV" sz="900" b="0" i="0" u="none" strike="noStrike">
                          <a:solidFill>
                            <a:srgbClr val="000000"/>
                          </a:solidFill>
                          <a:effectLst/>
                          <a:latin typeface="Arial" panose="020B0604020202020204" pitchFamily="34" charset="0"/>
                          <a:cs typeface="Arial" panose="020B0604020202020204" pitchFamily="34" charset="0"/>
                        </a:rPr>
                        <a:t>Jordānija</a:t>
                      </a:r>
                    </a:p>
                  </a:txBody>
                  <a:tcPr marL="3086" marR="3086" marT="308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fontAlgn="b"/>
                      <a:r>
                        <a:rPr lang="lv-LV" sz="900" b="0" i="0" u="none" strike="noStrike">
                          <a:solidFill>
                            <a:srgbClr val="000000"/>
                          </a:solidFill>
                          <a:effectLst/>
                          <a:latin typeface="Arial" panose="020B0604020202020204" pitchFamily="34" charset="0"/>
                          <a:cs typeface="Arial" panose="020B0604020202020204" pitchFamily="34" charset="0"/>
                        </a:rPr>
                        <a:t>Minēts 1 reizi</a:t>
                      </a:r>
                    </a:p>
                  </a:txBody>
                  <a:tcPr marL="3086" marR="3086" marT="308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756120000"/>
                  </a:ext>
                </a:extLst>
              </a:tr>
              <a:tr h="115544">
                <a:tc>
                  <a:txBody>
                    <a:bodyPr/>
                    <a:lstStyle/>
                    <a:p>
                      <a:pPr algn="l" fontAlgn="b"/>
                      <a:r>
                        <a:rPr lang="lv-LV" sz="900" b="0" i="0" u="none" strike="noStrike">
                          <a:solidFill>
                            <a:srgbClr val="000000"/>
                          </a:solidFill>
                          <a:effectLst/>
                          <a:latin typeface="Arial" panose="020B0604020202020204" pitchFamily="34" charset="0"/>
                          <a:cs typeface="Arial" panose="020B0604020202020204" pitchFamily="34" charset="0"/>
                        </a:rPr>
                        <a:t>Kanāda</a:t>
                      </a:r>
                    </a:p>
                  </a:txBody>
                  <a:tcPr marL="3086" marR="3086" marT="308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fontAlgn="b"/>
                      <a:r>
                        <a:rPr lang="lv-LV" sz="900" b="0" i="0" u="none" strike="noStrike">
                          <a:solidFill>
                            <a:srgbClr val="000000"/>
                          </a:solidFill>
                          <a:effectLst/>
                          <a:latin typeface="Arial" panose="020B0604020202020204" pitchFamily="34" charset="0"/>
                          <a:cs typeface="Arial" panose="020B0604020202020204" pitchFamily="34" charset="0"/>
                        </a:rPr>
                        <a:t>Minēts 1 reizi</a:t>
                      </a:r>
                    </a:p>
                  </a:txBody>
                  <a:tcPr marL="3086" marR="3086" marT="308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316012335"/>
                  </a:ext>
                </a:extLst>
              </a:tr>
              <a:tr h="115544">
                <a:tc>
                  <a:txBody>
                    <a:bodyPr/>
                    <a:lstStyle/>
                    <a:p>
                      <a:pPr algn="l" fontAlgn="b"/>
                      <a:r>
                        <a:rPr lang="lv-LV" sz="900" b="0" i="0" u="none" strike="noStrike">
                          <a:solidFill>
                            <a:srgbClr val="000000"/>
                          </a:solidFill>
                          <a:effectLst/>
                          <a:latin typeface="Arial" panose="020B0604020202020204" pitchFamily="34" charset="0"/>
                          <a:cs typeface="Arial" panose="020B0604020202020204" pitchFamily="34" charset="0"/>
                        </a:rPr>
                        <a:t>Karību reģions</a:t>
                      </a:r>
                    </a:p>
                  </a:txBody>
                  <a:tcPr marL="3086" marR="3086" marT="308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fontAlgn="b"/>
                      <a:r>
                        <a:rPr lang="lv-LV" sz="900" b="0" i="0" u="none" strike="noStrike">
                          <a:solidFill>
                            <a:srgbClr val="000000"/>
                          </a:solidFill>
                          <a:effectLst/>
                          <a:latin typeface="Arial" panose="020B0604020202020204" pitchFamily="34" charset="0"/>
                          <a:cs typeface="Arial" panose="020B0604020202020204" pitchFamily="34" charset="0"/>
                        </a:rPr>
                        <a:t>Minēts 1 reizi</a:t>
                      </a:r>
                    </a:p>
                  </a:txBody>
                  <a:tcPr marL="3086" marR="3086" marT="308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316816428"/>
                  </a:ext>
                </a:extLst>
              </a:tr>
              <a:tr h="115544">
                <a:tc>
                  <a:txBody>
                    <a:bodyPr/>
                    <a:lstStyle/>
                    <a:p>
                      <a:pPr algn="l" fontAlgn="b"/>
                      <a:r>
                        <a:rPr lang="lv-LV" sz="900" b="0" i="0" u="none" strike="noStrike">
                          <a:solidFill>
                            <a:srgbClr val="000000"/>
                          </a:solidFill>
                          <a:effectLst/>
                          <a:latin typeface="Arial" panose="020B0604020202020204" pitchFamily="34" charset="0"/>
                          <a:cs typeface="Arial" panose="020B0604020202020204" pitchFamily="34" charset="0"/>
                        </a:rPr>
                        <a:t>Latīņamerika</a:t>
                      </a:r>
                    </a:p>
                  </a:txBody>
                  <a:tcPr marL="3086" marR="3086" marT="308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fontAlgn="b"/>
                      <a:r>
                        <a:rPr lang="lv-LV" sz="900" b="0" i="0" u="none" strike="noStrike">
                          <a:solidFill>
                            <a:srgbClr val="000000"/>
                          </a:solidFill>
                          <a:effectLst/>
                          <a:latin typeface="Arial" panose="020B0604020202020204" pitchFamily="34" charset="0"/>
                          <a:cs typeface="Arial" panose="020B0604020202020204" pitchFamily="34" charset="0"/>
                        </a:rPr>
                        <a:t>Minēts 1 reizi</a:t>
                      </a:r>
                    </a:p>
                  </a:txBody>
                  <a:tcPr marL="3086" marR="3086" marT="308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2954449030"/>
                  </a:ext>
                </a:extLst>
              </a:tr>
              <a:tr h="115544">
                <a:tc>
                  <a:txBody>
                    <a:bodyPr/>
                    <a:lstStyle/>
                    <a:p>
                      <a:pPr algn="l" fontAlgn="b"/>
                      <a:r>
                        <a:rPr lang="lv-LV" sz="900" b="0" i="0" u="none" strike="noStrike">
                          <a:solidFill>
                            <a:srgbClr val="000000"/>
                          </a:solidFill>
                          <a:effectLst/>
                          <a:latin typeface="Arial" panose="020B0604020202020204" pitchFamily="34" charset="0"/>
                          <a:cs typeface="Arial" panose="020B0604020202020204" pitchFamily="34" charset="0"/>
                        </a:rPr>
                        <a:t>Malaizija</a:t>
                      </a:r>
                    </a:p>
                  </a:txBody>
                  <a:tcPr marL="3086" marR="3086" marT="308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fontAlgn="b"/>
                      <a:r>
                        <a:rPr lang="lv-LV" sz="900" b="0" i="0" u="none" strike="noStrike" dirty="0">
                          <a:solidFill>
                            <a:srgbClr val="000000"/>
                          </a:solidFill>
                          <a:effectLst/>
                          <a:latin typeface="Arial" panose="020B0604020202020204" pitchFamily="34" charset="0"/>
                          <a:cs typeface="Arial" panose="020B0604020202020204" pitchFamily="34" charset="0"/>
                        </a:rPr>
                        <a:t>Minēts 1 reizi</a:t>
                      </a:r>
                    </a:p>
                  </a:txBody>
                  <a:tcPr marL="3086" marR="3086" marT="3086"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2153543620"/>
                  </a:ext>
                </a:extLst>
              </a:tr>
            </a:tbl>
          </a:graphicData>
        </a:graphic>
      </p:graphicFrame>
    </p:spTree>
    <p:extLst>
      <p:ext uri="{BB962C8B-B14F-4D97-AF65-F5344CB8AC3E}">
        <p14:creationId xmlns:p14="http://schemas.microsoft.com/office/powerpoint/2010/main" val="4124327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2">
            <a:extLst>
              <a:ext uri="{FF2B5EF4-FFF2-40B4-BE49-F238E27FC236}">
                <a16:creationId xmlns:a16="http://schemas.microsoft.com/office/drawing/2014/main" id="{EA92BC0D-9958-4801-95D6-36082C42202B}"/>
              </a:ext>
            </a:extLst>
          </p:cNvPr>
          <p:cNvSpPr>
            <a:spLocks noGrp="1" noChangeArrowheads="1"/>
          </p:cNvSpPr>
          <p:nvPr>
            <p:ph type="ctrTitle"/>
          </p:nvPr>
        </p:nvSpPr>
        <p:spPr>
          <a:xfrm>
            <a:off x="611188" y="2852738"/>
            <a:ext cx="8064500" cy="549275"/>
          </a:xfrm>
          <a:solidFill>
            <a:srgbClr val="2A7A6D"/>
          </a:solidFill>
          <a:ln>
            <a:solidFill>
              <a:srgbClr val="227B8B"/>
            </a:solidFill>
          </a:ln>
        </p:spPr>
        <p:txBody>
          <a:bodyPr/>
          <a:lstStyle/>
          <a:p>
            <a:pPr eaLnBrk="1" hangingPunct="1"/>
            <a:r>
              <a:rPr lang="lv-LV" altLang="en-US" sz="3200" b="1" dirty="0">
                <a:solidFill>
                  <a:schemeClr val="bg1"/>
                </a:solidFill>
                <a:latin typeface="Arial" panose="020B0604020202020204" pitchFamily="34" charset="0"/>
                <a:cs typeface="Arial" panose="020B0604020202020204" pitchFamily="34" charset="0"/>
              </a:rPr>
              <a:t>PIELIKUMS</a:t>
            </a:r>
            <a:endParaRPr lang="en-US" altLang="en-US" sz="3200" b="1" dirty="0">
              <a:solidFill>
                <a:schemeClr val="bg1"/>
              </a:solidFill>
              <a:latin typeface="Arial" panose="020B0604020202020204" pitchFamily="34" charset="0"/>
              <a:cs typeface="Arial" panose="020B0604020202020204" pitchFamily="34" charset="0"/>
            </a:endParaRPr>
          </a:p>
        </p:txBody>
      </p:sp>
      <p:sp>
        <p:nvSpPr>
          <p:cNvPr id="22532" name="Text Box 3">
            <a:extLst>
              <a:ext uri="{FF2B5EF4-FFF2-40B4-BE49-F238E27FC236}">
                <a16:creationId xmlns:a16="http://schemas.microsoft.com/office/drawing/2014/main" id="{6E072EB1-6E98-4945-990B-A23DC092ABD0}"/>
              </a:ext>
            </a:extLst>
          </p:cNvPr>
          <p:cNvSpPr txBox="1">
            <a:spLocks noChangeArrowheads="1"/>
          </p:cNvSpPr>
          <p:nvPr/>
        </p:nvSpPr>
        <p:spPr bwMode="auto">
          <a:xfrm>
            <a:off x="539750" y="404813"/>
            <a:ext cx="7920038"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endParaRPr lang="en-GB" altLang="en-US" sz="1800"/>
          </a:p>
        </p:txBody>
      </p:sp>
      <p:sp>
        <p:nvSpPr>
          <p:cNvPr id="22533" name="Rectangle 4">
            <a:extLst>
              <a:ext uri="{FF2B5EF4-FFF2-40B4-BE49-F238E27FC236}">
                <a16:creationId xmlns:a16="http://schemas.microsoft.com/office/drawing/2014/main" id="{3B05C61A-A9F4-4CF8-A40E-D264936C8DB0}"/>
              </a:ext>
            </a:extLst>
          </p:cNvPr>
          <p:cNvSpPr>
            <a:spLocks noChangeArrowheads="1"/>
          </p:cNvSpPr>
          <p:nvPr/>
        </p:nvSpPr>
        <p:spPr bwMode="auto">
          <a:xfrm>
            <a:off x="468313" y="404813"/>
            <a:ext cx="8280400" cy="5903912"/>
          </a:xfrm>
          <a:prstGeom prst="rect">
            <a:avLst/>
          </a:prstGeom>
          <a:noFill/>
          <a:ln w="19050">
            <a:solidFill>
              <a:srgbClr val="2A7A6D"/>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lv-LV" altLang="lv-LV" sz="1000">
              <a:latin typeface="Arial Narrow" panose="020B0606020202030204" pitchFamily="34" charset="0"/>
            </a:endParaRPr>
          </a:p>
        </p:txBody>
      </p:sp>
      <p:sp>
        <p:nvSpPr>
          <p:cNvPr id="6" name="Slide Number Placeholder 5">
            <a:extLst>
              <a:ext uri="{FF2B5EF4-FFF2-40B4-BE49-F238E27FC236}">
                <a16:creationId xmlns:a16="http://schemas.microsoft.com/office/drawing/2014/main" id="{35C2CD40-C438-4940-855C-014ED636D042}"/>
              </a:ext>
            </a:extLst>
          </p:cNvPr>
          <p:cNvSpPr txBox="1">
            <a:spLocks/>
          </p:cNvSpPr>
          <p:nvPr/>
        </p:nvSpPr>
        <p:spPr>
          <a:xfrm>
            <a:off x="6883462" y="6274870"/>
            <a:ext cx="2057400" cy="365125"/>
          </a:xfrm>
          <a:prstGeom prst="rect">
            <a:avLst/>
          </a:prstGeom>
          <a:noFill/>
        </p:spPr>
        <p:txBody>
          <a:bodyPr vert="horz" lIns="91440" tIns="45720" rIns="91440" bIns="45720" rtlCol="0" anchor="ctr"/>
          <a:lstStyle>
            <a:defPPr>
              <a:defRPr lang="en-US"/>
            </a:defPPr>
            <a:lvl1pPr marL="0" algn="r" defTabSz="457200" rtl="0" eaLnBrk="1" latinLnBrk="0" hangingPunct="1">
              <a:spcBef>
                <a:spcPct val="20000"/>
              </a:spcBef>
              <a:buChar char="•"/>
              <a:defRPr sz="3200" kern="1200">
                <a:solidFill>
                  <a:schemeClr val="tx1"/>
                </a:solidFill>
                <a:latin typeface="Arial" panose="020B0604020202020204" pitchFamily="34" charset="0"/>
                <a:ea typeface="+mn-ea"/>
                <a:cs typeface="+mn-cs"/>
              </a:defRPr>
            </a:lvl1pPr>
            <a:lvl2pPr marL="742950" indent="-285750" algn="l" defTabSz="457200" rtl="0" eaLnBrk="1" latinLnBrk="0" hangingPunct="1">
              <a:spcBef>
                <a:spcPct val="20000"/>
              </a:spcBef>
              <a:buChar char="–"/>
              <a:defRPr sz="2800" kern="1200">
                <a:solidFill>
                  <a:schemeClr val="tx1"/>
                </a:solidFill>
                <a:latin typeface="Arial" panose="020B0604020202020204" pitchFamily="34" charset="0"/>
                <a:ea typeface="+mn-ea"/>
                <a:cs typeface="+mn-cs"/>
              </a:defRPr>
            </a:lvl2pPr>
            <a:lvl3pPr marL="1143000" indent="-228600" algn="l" defTabSz="457200" rtl="0" eaLnBrk="1" latinLnBrk="0" hangingPunct="1">
              <a:spcBef>
                <a:spcPct val="20000"/>
              </a:spcBef>
              <a:buChar char="•"/>
              <a:defRPr sz="2400" kern="1200">
                <a:solidFill>
                  <a:schemeClr val="tx1"/>
                </a:solidFill>
                <a:latin typeface="Arial" panose="020B0604020202020204" pitchFamily="34" charset="0"/>
                <a:ea typeface="+mn-ea"/>
                <a:cs typeface="+mn-cs"/>
              </a:defRPr>
            </a:lvl3pPr>
            <a:lvl4pPr marL="1600200" indent="-228600" algn="l" defTabSz="457200" rtl="0" eaLnBrk="1" latinLnBrk="0" hangingPunct="1">
              <a:spcBef>
                <a:spcPct val="20000"/>
              </a:spcBef>
              <a:buChar char="–"/>
              <a:defRPr sz="2000" kern="1200">
                <a:solidFill>
                  <a:schemeClr val="tx1"/>
                </a:solidFill>
                <a:latin typeface="Arial" panose="020B0604020202020204" pitchFamily="34" charset="0"/>
                <a:ea typeface="+mn-ea"/>
                <a:cs typeface="+mn-cs"/>
              </a:defRPr>
            </a:lvl4pPr>
            <a:lvl5pPr marL="2057400" indent="-228600" algn="l" defTabSz="457200" rtl="0" eaLnBrk="1" latinLnBrk="0" hangingPunct="1">
              <a:spcBef>
                <a:spcPct val="20000"/>
              </a:spcBef>
              <a:buChar char="»"/>
              <a:defRPr sz="2000" kern="1200">
                <a:solidFill>
                  <a:schemeClr val="tx1"/>
                </a:solidFill>
                <a:latin typeface="Arial" panose="020B0604020202020204" pitchFamily="34" charset="0"/>
                <a:ea typeface="+mn-ea"/>
                <a:cs typeface="+mn-cs"/>
              </a:defRPr>
            </a:lvl5pPr>
            <a:lvl6pPr marL="2514600" indent="-228600" algn="l" defTabSz="457200" rtl="0" eaLnBrk="0" fontAlgn="base" latinLnBrk="0" hangingPunct="0">
              <a:spcBef>
                <a:spcPct val="20000"/>
              </a:spcBef>
              <a:spcAft>
                <a:spcPct val="0"/>
              </a:spcAft>
              <a:buChar char="»"/>
              <a:defRPr sz="2000" kern="1200">
                <a:solidFill>
                  <a:schemeClr val="tx1"/>
                </a:solidFill>
                <a:latin typeface="Arial" panose="020B0604020202020204" pitchFamily="34" charset="0"/>
                <a:ea typeface="+mn-ea"/>
                <a:cs typeface="+mn-cs"/>
              </a:defRPr>
            </a:lvl6pPr>
            <a:lvl7pPr marL="2971800" indent="-228600" algn="l" defTabSz="457200" rtl="0" eaLnBrk="0" fontAlgn="base" latinLnBrk="0" hangingPunct="0">
              <a:spcBef>
                <a:spcPct val="20000"/>
              </a:spcBef>
              <a:spcAft>
                <a:spcPct val="0"/>
              </a:spcAft>
              <a:buChar char="»"/>
              <a:defRPr sz="2000" kern="1200">
                <a:solidFill>
                  <a:schemeClr val="tx1"/>
                </a:solidFill>
                <a:latin typeface="Arial" panose="020B0604020202020204" pitchFamily="34" charset="0"/>
                <a:ea typeface="+mn-ea"/>
                <a:cs typeface="+mn-cs"/>
              </a:defRPr>
            </a:lvl7pPr>
            <a:lvl8pPr marL="3429000" indent="-228600" algn="l" defTabSz="457200" rtl="0" eaLnBrk="0" fontAlgn="base" latinLnBrk="0" hangingPunct="0">
              <a:spcBef>
                <a:spcPct val="20000"/>
              </a:spcBef>
              <a:spcAft>
                <a:spcPct val="0"/>
              </a:spcAft>
              <a:buChar char="»"/>
              <a:defRPr sz="2000" kern="1200">
                <a:solidFill>
                  <a:schemeClr val="tx1"/>
                </a:solidFill>
                <a:latin typeface="Arial" panose="020B0604020202020204" pitchFamily="34" charset="0"/>
                <a:ea typeface="+mn-ea"/>
                <a:cs typeface="+mn-cs"/>
              </a:defRPr>
            </a:lvl8pPr>
            <a:lvl9pPr marL="3886200" indent="-228600" algn="l" defTabSz="457200" rtl="0" eaLnBrk="0" fontAlgn="base" latinLnBrk="0" hangingPunct="0">
              <a:spcBef>
                <a:spcPct val="20000"/>
              </a:spcBef>
              <a:spcAft>
                <a:spcPct val="0"/>
              </a:spcAft>
              <a:buChar char="»"/>
              <a:defRPr sz="2000" kern="1200">
                <a:solidFill>
                  <a:schemeClr val="tx1"/>
                </a:solidFill>
                <a:latin typeface="Arial" panose="020B0604020202020204" pitchFamily="34" charset="0"/>
                <a:ea typeface="+mn-ea"/>
                <a:cs typeface="+mn-cs"/>
              </a:defRPr>
            </a:lvl9pPr>
          </a:lstStyle>
          <a:p>
            <a:pPr>
              <a:spcBef>
                <a:spcPct val="0"/>
              </a:spcBef>
              <a:buFontTx/>
              <a:buNone/>
            </a:pPr>
            <a:endParaRPr lang="lv-LV" altLang="en-US" sz="900" dirty="0">
              <a:latin typeface="Arial Narrow" panose="020B0606020202030204" pitchFamily="34" charset="0"/>
            </a:endParaRPr>
          </a:p>
          <a:p>
            <a:pPr>
              <a:spcBef>
                <a:spcPct val="0"/>
              </a:spcBef>
              <a:buFontTx/>
              <a:buNone/>
            </a:pPr>
            <a:endParaRPr lang="lv-LV" altLang="en-US" sz="900" dirty="0">
              <a:latin typeface="Arial Narrow" panose="020B0606020202030204" pitchFamily="34" charset="0"/>
            </a:endParaRPr>
          </a:p>
          <a:p>
            <a:pPr>
              <a:spcBef>
                <a:spcPct val="0"/>
              </a:spcBef>
              <a:buFontTx/>
              <a:buNone/>
            </a:pPr>
            <a:fld id="{C061326D-F705-4203-9E5C-74AD6C7A9510}" type="slidenum">
              <a:rPr lang="lv-LV" altLang="en-US" sz="1200" smtClean="0">
                <a:latin typeface="Arial Narrow" panose="020B0606020202030204" pitchFamily="34" charset="0"/>
              </a:rPr>
              <a:pPr>
                <a:spcBef>
                  <a:spcPct val="0"/>
                </a:spcBef>
                <a:buFontTx/>
                <a:buNone/>
              </a:pPr>
              <a:t>42</a:t>
            </a:fld>
            <a:endParaRPr lang="lv-LV" altLang="en-US" sz="1200" dirty="0">
              <a:latin typeface="Arial Narrow" panose="020B0606020202030204" pitchFamily="34" charset="0"/>
            </a:endParaRPr>
          </a:p>
        </p:txBody>
      </p:sp>
    </p:spTree>
    <p:extLst>
      <p:ext uri="{BB962C8B-B14F-4D97-AF65-F5344CB8AC3E}">
        <p14:creationId xmlns:p14="http://schemas.microsoft.com/office/powerpoint/2010/main" val="419672400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3">
            <a:extLst>
              <a:ext uri="{FF2B5EF4-FFF2-40B4-BE49-F238E27FC236}">
                <a16:creationId xmlns:a16="http://schemas.microsoft.com/office/drawing/2014/main" id="{DBE03FA8-DDFB-4A77-BFC9-CED7B6F7CB8A}"/>
              </a:ext>
            </a:extLst>
          </p:cNvPr>
          <p:cNvSpPr>
            <a:spLocks noChangeArrowheads="1"/>
          </p:cNvSpPr>
          <p:nvPr/>
        </p:nvSpPr>
        <p:spPr bwMode="auto">
          <a:xfrm>
            <a:off x="0" y="0"/>
            <a:ext cx="9144000" cy="476250"/>
          </a:xfrm>
          <a:prstGeom prst="rect">
            <a:avLst/>
          </a:prstGeom>
          <a:solidFill>
            <a:srgbClr val="2A7A6D"/>
          </a:solidFill>
          <a:ln>
            <a:noFill/>
          </a:ln>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altLang="en-US" sz="2400" b="1" dirty="0">
                <a:solidFill>
                  <a:schemeClr val="bg1"/>
                </a:solidFill>
                <a:cs typeface="Arial" panose="020B0604020202020204" pitchFamily="34" charset="0"/>
              </a:rPr>
              <a:t>Pilni atvērto atbilžu variantu teksti (1)</a:t>
            </a:r>
          </a:p>
        </p:txBody>
      </p:sp>
      <p:sp>
        <p:nvSpPr>
          <p:cNvPr id="26" name="TextBox 1">
            <a:extLst>
              <a:ext uri="{FF2B5EF4-FFF2-40B4-BE49-F238E27FC236}">
                <a16:creationId xmlns:a16="http://schemas.microsoft.com/office/drawing/2014/main" id="{8C14FEB8-C65E-4842-A001-4E751047CBCF}"/>
              </a:ext>
            </a:extLst>
          </p:cNvPr>
          <p:cNvSpPr txBox="1"/>
          <p:nvPr/>
        </p:nvSpPr>
        <p:spPr>
          <a:xfrm>
            <a:off x="189635" y="459774"/>
            <a:ext cx="8493125" cy="452052"/>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lvl="0" defTabSz="914400">
              <a:defRPr/>
            </a:pPr>
            <a:r>
              <a:rPr lang="lv-LV" i="1" dirty="0">
                <a:latin typeface="Arial" panose="020B0604020202020204" pitchFamily="34" charset="0"/>
                <a:cs typeface="Arial" panose="020B0604020202020204" pitchFamily="34" charset="0"/>
              </a:rPr>
              <a:t>K3. "Kāda veida atbalsts Jums būtu vēl nepieciešams, bez jau esošajiem LIAA atbalsta mehānismiem?"</a:t>
            </a:r>
          </a:p>
          <a:p>
            <a:pPr lvl="0" defTabSz="914400">
              <a:defRPr/>
            </a:pPr>
            <a:r>
              <a:rPr lang="lv-LV" b="0" i="0" u="sng" baseline="0" dirty="0">
                <a:effectLst/>
                <a:latin typeface="Arial" panose="020B0604020202020204" pitchFamily="34" charset="0"/>
                <a:ea typeface="+mn-ea"/>
                <a:cs typeface="Arial" panose="020B0604020202020204" pitchFamily="34" charset="0"/>
              </a:rPr>
              <a:t>Atvērtais jautājums, iespējamas vairākas atbildes</a:t>
            </a:r>
            <a:endParaRPr lang="lv-LV" i="0" u="sng" dirty="0">
              <a:effectLst/>
              <a:latin typeface="Arial" panose="020B0604020202020204" pitchFamily="34" charset="0"/>
              <a:cs typeface="Arial" panose="020B0604020202020204" pitchFamily="34" charset="0"/>
            </a:endParaRPr>
          </a:p>
        </p:txBody>
      </p:sp>
      <p:sp>
        <p:nvSpPr>
          <p:cNvPr id="6" name="Rectangle 5">
            <a:extLst>
              <a:ext uri="{FF2B5EF4-FFF2-40B4-BE49-F238E27FC236}">
                <a16:creationId xmlns:a16="http://schemas.microsoft.com/office/drawing/2014/main" id="{EA29731D-2F50-49A1-B4F2-C9224D7901DE}"/>
              </a:ext>
            </a:extLst>
          </p:cNvPr>
          <p:cNvSpPr/>
          <p:nvPr/>
        </p:nvSpPr>
        <p:spPr>
          <a:xfrm>
            <a:off x="171494" y="852761"/>
            <a:ext cx="4400506" cy="5909310"/>
          </a:xfrm>
          <a:prstGeom prst="rect">
            <a:avLst/>
          </a:prstGeom>
        </p:spPr>
        <p:txBody>
          <a:bodyPr wrap="square">
            <a:spAutoFit/>
          </a:bodyPr>
          <a:lstStyle/>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1. </a:t>
            </a:r>
            <a:r>
              <a:rPr lang="lv-LV" sz="900" dirty="0" err="1">
                <a:latin typeface="Arial" panose="020B0604020202020204" pitchFamily="34" charset="0"/>
                <a:cs typeface="Arial" panose="020B0604020202020204" pitchFamily="34" charset="0"/>
              </a:rPr>
              <a:t>apgozāmo</a:t>
            </a:r>
            <a:r>
              <a:rPr lang="lv-LV" sz="900" dirty="0">
                <a:latin typeface="Arial" panose="020B0604020202020204" pitchFamily="34" charset="0"/>
                <a:cs typeface="Arial" panose="020B0604020202020204" pitchFamily="34" charset="0"/>
              </a:rPr>
              <a:t> līdzekļu pieejamība</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1. atbalsts nepieciešamas produktiem, kuriem ir </a:t>
            </a:r>
            <a:r>
              <a:rPr lang="lv-LV" sz="900" dirty="0" err="1">
                <a:latin typeface="Arial" panose="020B0604020202020204" pitchFamily="34" charset="0"/>
                <a:cs typeface="Arial" panose="020B0604020202020204" pitchFamily="34" charset="0"/>
              </a:rPr>
              <a:t>obilgāta</a:t>
            </a:r>
            <a:r>
              <a:rPr lang="lv-LV" sz="900" dirty="0">
                <a:latin typeface="Arial" panose="020B0604020202020204" pitchFamily="34" charset="0"/>
                <a:cs typeface="Arial" panose="020B0604020202020204" pitchFamily="34" charset="0"/>
              </a:rPr>
              <a:t> es regulas prasība izpilde, bet no valsts puses šis netiek atmaksāts. mūsu produkti tiek ražoti saskaņā ar es regulas prasību, kas ir obligāta prasība lai produktu tirgotu gan lv gan es robežās, bet šim nevar saņemt atbalstu; </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1. ļoti svarīgi ir oficiālie valstu lauku pētījumi uz kuriem tiek testēti produkti konkrētām kultūrām. Tikai pēc lauku pētījumu realizēšanas un datu iegūšanas varam tirgot profesionālās lauksaimniecības produktus. mikrobioloģiskajiem </a:t>
            </a:r>
            <a:r>
              <a:rPr lang="lv-LV" sz="900" dirty="0" err="1">
                <a:latin typeface="Arial" panose="020B0604020202020204" pitchFamily="34" charset="0"/>
                <a:cs typeface="Arial" panose="020B0604020202020204" pitchFamily="34" charset="0"/>
              </a:rPr>
              <a:t>preperātiem</a:t>
            </a:r>
            <a:r>
              <a:rPr lang="lv-LV" sz="900" dirty="0">
                <a:latin typeface="Arial" panose="020B0604020202020204" pitchFamily="34" charset="0"/>
                <a:cs typeface="Arial" panose="020B0604020202020204" pitchFamily="34" charset="0"/>
              </a:rPr>
              <a:t> tas ir kā </a:t>
            </a:r>
            <a:r>
              <a:rPr lang="lv-LV" sz="900" dirty="0" err="1">
                <a:latin typeface="Arial" panose="020B0604020202020204" pitchFamily="34" charset="0"/>
                <a:cs typeface="Arial" panose="020B0604020202020204" pitchFamily="34" charset="0"/>
              </a:rPr>
              <a:t>miniums</a:t>
            </a:r>
            <a:r>
              <a:rPr lang="lv-LV" sz="900" dirty="0">
                <a:latin typeface="Arial" panose="020B0604020202020204" pitchFamily="34" charset="0"/>
                <a:cs typeface="Arial" panose="020B0604020202020204" pitchFamily="34" charset="0"/>
              </a:rPr>
              <a:t> 3 gadu pētījums; 2. Atbalsts jau izpētītam pasaules mikrobioloģisko tendenču tirgus pētījumam, kas ir jau izstrādāts un gatavs nopērkams, nevis atsevišķi speciāli </a:t>
            </a:r>
            <a:r>
              <a:rPr lang="lv-LV" sz="900" dirty="0" err="1">
                <a:latin typeface="Arial" panose="020B0604020202020204" pitchFamily="34" charset="0"/>
                <a:cs typeface="Arial" panose="020B0604020202020204" pitchFamily="34" charset="0"/>
              </a:rPr>
              <a:t>pasūtāms</a:t>
            </a:r>
            <a:r>
              <a:rPr lang="lv-LV" sz="900" dirty="0">
                <a:latin typeface="Arial" panose="020B0604020202020204" pitchFamily="34" charset="0"/>
                <a:cs typeface="Arial" panose="020B0604020202020204" pitchFamily="34" charset="0"/>
              </a:rPr>
              <a:t> kādā no eksporta tirgiem</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10-50% apmaksāt aviobiļetes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2.norēķinu sistēmu ar atliktiem/dalītiem maksājumiem - garantijas tām</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2022. gadā mūsu komanda aizbrauca uz Parīzi </a:t>
            </a:r>
            <a:r>
              <a:rPr lang="lv-LV" sz="900" dirty="0" err="1">
                <a:latin typeface="Arial" panose="020B0604020202020204" pitchFamily="34" charset="0"/>
                <a:cs typeface="Arial" panose="020B0604020202020204" pitchFamily="34" charset="0"/>
              </a:rPr>
              <a:t>Sial</a:t>
            </a:r>
            <a:r>
              <a:rPr lang="lv-LV" sz="900" dirty="0">
                <a:latin typeface="Arial" panose="020B0604020202020204" pitchFamily="34" charset="0"/>
                <a:cs typeface="Arial" panose="020B0604020202020204" pitchFamily="34" charset="0"/>
              </a:rPr>
              <a:t> izstādi, lai satiktos ar potenciāliem klientiem, kurus interesētu ienākt Latvijas tirgū ar savu produktu, tomēr izstādes biļetes neapmaksā, jo neder ne pie viena no atbalsta mehānismiem. izstādes laikā arī notiek semināri un daži pasākumi, ko ir vērts paklausīties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3. B2B risinājumi/platforma ar atbalsta mehānismiem 4. eksperti mūsdienīgu materiālu izvēlē 5. zaļo risinājumu eksperti ražošanā (nevis </a:t>
            </a:r>
            <a:r>
              <a:rPr lang="lv-LV" sz="900" dirty="0" err="1">
                <a:latin typeface="Arial" panose="020B0604020202020204" pitchFamily="34" charset="0"/>
                <a:cs typeface="Arial" panose="020B0604020202020204" pitchFamily="34" charset="0"/>
              </a:rPr>
              <a:t>mentori</a:t>
            </a:r>
            <a:r>
              <a:rPr lang="lv-LV" sz="900" dirty="0">
                <a:latin typeface="Arial" panose="020B0604020202020204" pitchFamily="34" charset="0"/>
                <a:cs typeface="Arial" panose="020B0604020202020204" pitchFamily="34" charset="0"/>
              </a:rPr>
              <a:t>)  6. jauno tehnoloģiju konsultanti: IT, ražošana</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3. Lai ar mikrobioloģiskajiem augu mēslošanas līdzekļiem, kas mums brīvi tiek pārdoti veikalos Latvijā, mēs varētu ieietu kādā no eksporta tirgiem mazumtirdzniecības veikalu produktos, mums ir nepieciešams produktiem veikt saucamo tirgus autorizācijas procesu, ko nosaka Eiropas regula, taču katrā tirgū ir savas prasības un nosacījumi. Līdz ar to ir jāveic "</a:t>
            </a:r>
            <a:r>
              <a:rPr lang="lv-LV" sz="900" dirty="0" err="1">
                <a:latin typeface="Arial" panose="020B0604020202020204" pitchFamily="34" charset="0"/>
                <a:cs typeface="Arial" panose="020B0604020202020204" pitchFamily="34" charset="0"/>
              </a:rPr>
              <a:t>mutual</a:t>
            </a:r>
            <a:r>
              <a:rPr lang="lv-LV" sz="900" dirty="0">
                <a:latin typeface="Arial" panose="020B0604020202020204" pitchFamily="34" charset="0"/>
                <a:cs typeface="Arial" panose="020B0604020202020204" pitchFamily="34" charset="0"/>
              </a:rPr>
              <a:t> </a:t>
            </a:r>
            <a:r>
              <a:rPr lang="lv-LV" sz="900" dirty="0" err="1">
                <a:latin typeface="Arial" panose="020B0604020202020204" pitchFamily="34" charset="0"/>
                <a:cs typeface="Arial" panose="020B0604020202020204" pitchFamily="34" charset="0"/>
              </a:rPr>
              <a:t>recognition</a:t>
            </a:r>
            <a:r>
              <a:rPr lang="lv-LV" sz="900" dirty="0">
                <a:latin typeface="Arial" panose="020B0604020202020204" pitchFamily="34" charset="0"/>
                <a:cs typeface="Arial" panose="020B0604020202020204" pitchFamily="34" charset="0"/>
              </a:rPr>
              <a:t>" process, kuram katrā valstī ir atšķirīgi maksas nosacījumi. Ir valstis, kur šī reģistrācija ir bezmaksas, ir valstis, kurās šo procesu kā pakalpojumu var veikt tikai kāds uzņēmums, jo viss notiek vietējā valodā (piemēram Itālija), ir valstis, kur viena </a:t>
            </a:r>
            <a:r>
              <a:rPr lang="lv-LV" sz="900" dirty="0" err="1">
                <a:latin typeface="Arial" panose="020B0604020202020204" pitchFamily="34" charset="0"/>
                <a:cs typeface="Arial" panose="020B0604020202020204" pitchFamily="34" charset="0"/>
              </a:rPr>
              <a:t>produckta</a:t>
            </a:r>
            <a:r>
              <a:rPr lang="lv-LV" sz="900" dirty="0">
                <a:latin typeface="Arial" panose="020B0604020202020204" pitchFamily="34" charset="0"/>
                <a:cs typeface="Arial" panose="020B0604020202020204" pitchFamily="34" charset="0"/>
              </a:rPr>
              <a:t> autorizācijas maksa ir vairāki simti </a:t>
            </a:r>
            <a:r>
              <a:rPr lang="lv-LV" sz="900" dirty="0" err="1">
                <a:latin typeface="Arial" panose="020B0604020202020204" pitchFamily="34" charset="0"/>
                <a:cs typeface="Arial" panose="020B0604020202020204" pitchFamily="34" charset="0"/>
              </a:rPr>
              <a:t>eur</a:t>
            </a:r>
            <a:r>
              <a:rPr lang="lv-LV" sz="900" dirty="0">
                <a:latin typeface="Arial" panose="020B0604020202020204" pitchFamily="34" charset="0"/>
                <a:cs typeface="Arial" panose="020B0604020202020204" pitchFamily="34" charset="0"/>
              </a:rPr>
              <a:t> un ja mums ir jāautorizē 20 produkti, tad summa kopā sanāk gana liela un tas kavē mūsu iziešanu eksporta tirgos. Mums ļoti būtu nepieciešams LIAA atbalsts šādu "tirgus autorizācijas" izmaksu segšanai</a:t>
            </a:r>
          </a:p>
          <a:p>
            <a:pPr marL="171450" indent="-171450">
              <a:buFont typeface="Arial" panose="020B0604020202020204" pitchFamily="34" charset="0"/>
              <a:buChar char="•"/>
            </a:pPr>
            <a:r>
              <a:rPr lang="lv-LV" sz="900" dirty="0" err="1">
                <a:latin typeface="Arial" panose="020B0604020202020204" pitchFamily="34" charset="0"/>
                <a:cs typeface="Arial" panose="020B0604020202020204" pitchFamily="34" charset="0"/>
              </a:rPr>
              <a:t>abalsts</a:t>
            </a:r>
            <a:r>
              <a:rPr lang="lv-LV" sz="900" dirty="0">
                <a:latin typeface="Arial" panose="020B0604020202020204" pitchFamily="34" charset="0"/>
                <a:cs typeface="Arial" panose="020B0604020202020204" pitchFamily="34" charset="0"/>
              </a:rPr>
              <a:t> jaunas ražotnes uzbūvēšanai, lai varam būt moderni un neatkarīgi</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aizdevumi/granti uzņēmējiem ar zemu vai 0% likmi</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aktīvs darbs pie Latvijā izsniegto personu sertifikātu atzīšanas, ES valstīs, inženiertehniskajiem speciālistiem</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aktuāla ir esošo atbalsta mehānismu turpināšana un to praktiskās pieejamības palielināšana - intensitātes, </a:t>
            </a:r>
            <a:r>
              <a:rPr lang="lv-LV" sz="900" dirty="0" err="1">
                <a:latin typeface="Arial" panose="020B0604020202020204" pitchFamily="34" charset="0"/>
                <a:cs typeface="Arial" panose="020B0604020202020204" pitchFamily="34" charset="0"/>
              </a:rPr>
              <a:t>de</a:t>
            </a:r>
            <a:r>
              <a:rPr lang="lv-LV" sz="900" dirty="0">
                <a:latin typeface="Arial" panose="020B0604020202020204" pitchFamily="34" charset="0"/>
                <a:cs typeface="Arial" panose="020B0604020202020204" pitchFamily="34" charset="0"/>
              </a:rPr>
              <a:t> </a:t>
            </a:r>
            <a:r>
              <a:rPr lang="lv-LV" sz="900" dirty="0" err="1">
                <a:latin typeface="Arial" panose="020B0604020202020204" pitchFamily="34" charset="0"/>
                <a:cs typeface="Arial" panose="020B0604020202020204" pitchFamily="34" charset="0"/>
              </a:rPr>
              <a:t>minimis</a:t>
            </a:r>
            <a:r>
              <a:rPr lang="lv-LV" sz="900" dirty="0">
                <a:latin typeface="Arial" panose="020B0604020202020204" pitchFamily="34" charset="0"/>
                <a:cs typeface="Arial" panose="020B0604020202020204" pitchFamily="34" charset="0"/>
              </a:rPr>
              <a:t> apjomi, attaisnotās izmaksas u.tml.</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apgrozāmie līdzekļi dažkārt</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apgrozāmo līdzekļus piesaiste, jauno produkciju prezentācija un reklāma</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apmācības, darbinieku kvalifikācijas paaugstināšanas kursi</a:t>
            </a:r>
          </a:p>
        </p:txBody>
      </p:sp>
      <p:sp>
        <p:nvSpPr>
          <p:cNvPr id="7" name="Rectangle 6">
            <a:extLst>
              <a:ext uri="{FF2B5EF4-FFF2-40B4-BE49-F238E27FC236}">
                <a16:creationId xmlns:a16="http://schemas.microsoft.com/office/drawing/2014/main" id="{F2F52255-C866-4D5B-80CE-94D3DE1DFDDD}"/>
              </a:ext>
            </a:extLst>
          </p:cNvPr>
          <p:cNvSpPr/>
          <p:nvPr/>
        </p:nvSpPr>
        <p:spPr>
          <a:xfrm>
            <a:off x="4524702" y="661130"/>
            <a:ext cx="4400506" cy="6324808"/>
          </a:xfrm>
          <a:prstGeom prst="rect">
            <a:avLst/>
          </a:prstGeom>
        </p:spPr>
        <p:txBody>
          <a:bodyPr wrap="square">
            <a:spAutoFit/>
          </a:bodyPr>
          <a:lstStyle/>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apmierina pašreizējais atbalsts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ar esošo atbalstu, īpaši atbalsts ar piedalīšanos izstādēs ar kopējo stendu, ir pilnībā pietiekoši</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atbalst par transportlīdzekļu (pamatlīdzekļu) iegādi</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atbalsta mehānismi ir pietiekami, taču ir nepieciešams pilnveidot esošos. Pašreizējais atbalstāmo izmaksu saraksts, piedaloties ar individuālo stendu ārvalstu izstādēs, ir pārāk ierobežots. ir nepieciešams pārskatīt atbalstāmo izmaksu sarakstu un papildināt ar tādiem, kas bija pieejami iepriekšējos periodos, jo piedaloties izstādēs ārzemēs, uzņēmums saskaras ar daudzām izmaksu kategorijām, kurām būtu nepieciešams atbalsts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atbalstam pārsniedzot 50% un vairāk procentus no kopējām pasākuma izmaksām, noteikti ievērojami palielinātu eksportu veicinošās darbības un vairāk palīdzētu uzņēmumam attīstīt eksporta iespējas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atbalsti finansējumam diagnostiku iekārtām, telpu paplašināšanai un pielāgošanai izplatītāju nosacījumiem</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atbalstīt individuālo izstāžu stendu uzbūves izmaksas arī tad, ja tas nav oficiālais izstādes organizatora sadarbības partneris, pirms tam veicot cenu aptauju</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atbalsts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atbalsts apmācībām par ārvalstu tirgu apgūšanu, pārdošanu un eksportu</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atbalsts ar noteiktiem tēriņu griestiem uzturēšanās un avio biļešu izdevumiem dalībai starptautiskajās izstādēs, konferencēs, atbalsts nomas transporta izdevumiem potenciālo partneru apmeklējumam ārvalstīs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atbalsts dalībai </a:t>
            </a:r>
            <a:r>
              <a:rPr lang="lv-LV" sz="900" dirty="0" err="1">
                <a:latin typeface="Arial" panose="020B0604020202020204" pitchFamily="34" charset="0"/>
                <a:cs typeface="Arial" panose="020B0604020202020204" pitchFamily="34" charset="0"/>
              </a:rPr>
              <a:t>akseleracijas</a:t>
            </a:r>
            <a:r>
              <a:rPr lang="lv-LV" sz="900" dirty="0">
                <a:latin typeface="Arial" panose="020B0604020202020204" pitchFamily="34" charset="0"/>
                <a:cs typeface="Arial" panose="020B0604020202020204" pitchFamily="34" charset="0"/>
              </a:rPr>
              <a:t> programmās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atbalsts dalībai semināros, konferencēs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atbalsts dalībai starptautiskajās izstādēs un produktu sertifikācija lielajiem uzņēmumiem</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atbalsts dalībai starptautiskos </a:t>
            </a:r>
            <a:r>
              <a:rPr lang="lv-LV" sz="900" dirty="0" err="1">
                <a:latin typeface="Arial" panose="020B0604020202020204" pitchFamily="34" charset="0"/>
                <a:cs typeface="Arial" panose="020B0604020202020204" pitchFamily="34" charset="0"/>
              </a:rPr>
              <a:t>startup</a:t>
            </a:r>
            <a:r>
              <a:rPr lang="lv-LV" sz="900" dirty="0">
                <a:latin typeface="Arial" panose="020B0604020202020204" pitchFamily="34" charset="0"/>
                <a:cs typeface="Arial" panose="020B0604020202020204" pitchFamily="34" charset="0"/>
              </a:rPr>
              <a:t> investoru piesaistes pasākumos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atbalsts darbinieku darba algām</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atbalsts darbinieku komandējumiem uz ārvalstu izstādēm (agrāk šāda opcija bija)</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atbalsts darbinieku konkurētspējas veicināšanai</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atbalsts </a:t>
            </a:r>
            <a:r>
              <a:rPr lang="lv-LV" sz="900" dirty="0" err="1">
                <a:latin typeface="Arial" panose="020B0604020202020204" pitchFamily="34" charset="0"/>
                <a:cs typeface="Arial" panose="020B0604020202020204" pitchFamily="34" charset="0"/>
              </a:rPr>
              <a:t>dažadu</a:t>
            </a:r>
            <a:r>
              <a:rPr lang="lv-LV" sz="900" dirty="0">
                <a:latin typeface="Arial" panose="020B0604020202020204" pitchFamily="34" charset="0"/>
                <a:cs typeface="Arial" panose="020B0604020202020204" pitchFamily="34" charset="0"/>
              </a:rPr>
              <a:t> sistēmu iegādei</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atbalsts digitālajiem risinājumiem</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atbalsts efektīvāku iekārtu iegādei</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atbalsts e-komercijas attīstīšanai eksporta tirgum - mājas lapu pielāgošana, izstrāde, attīstība un starptautisko e-veikalu platformu izmantošana (piem., e-</a:t>
            </a:r>
            <a:r>
              <a:rPr lang="lv-LV" sz="900" dirty="0" err="1">
                <a:latin typeface="Arial" panose="020B0604020202020204" pitchFamily="34" charset="0"/>
                <a:cs typeface="Arial" panose="020B0604020202020204" pitchFamily="34" charset="0"/>
              </a:rPr>
              <a:t>bay</a:t>
            </a:r>
            <a:r>
              <a:rPr lang="lv-LV" sz="900" dirty="0">
                <a:latin typeface="Arial" panose="020B0604020202020204" pitchFamily="34" charset="0"/>
                <a:cs typeface="Arial" panose="020B0604020202020204" pitchFamily="34" charset="0"/>
              </a:rPr>
              <a:t>, amazone veikalu izveide, attīstība, </a:t>
            </a:r>
            <a:r>
              <a:rPr lang="lv-LV" sz="900" dirty="0" err="1">
                <a:latin typeface="Arial" panose="020B0604020202020204" pitchFamily="34" charset="0"/>
                <a:cs typeface="Arial" panose="020B0604020202020204" pitchFamily="34" charset="0"/>
              </a:rPr>
              <a:t>ceo</a:t>
            </a:r>
            <a:r>
              <a:rPr lang="lv-LV" sz="900" dirty="0">
                <a:latin typeface="Arial" panose="020B0604020202020204" pitchFamily="34" charset="0"/>
                <a:cs typeface="Arial" panose="020B0604020202020204" pitchFamily="34" charset="0"/>
              </a:rPr>
              <a:t>, </a:t>
            </a:r>
            <a:r>
              <a:rPr lang="lv-LV" sz="900" dirty="0" err="1">
                <a:latin typeface="Arial" panose="020B0604020202020204" pitchFamily="34" charset="0"/>
                <a:cs typeface="Arial" panose="020B0604020202020204" pitchFamily="34" charset="0"/>
              </a:rPr>
              <a:t>cem</a:t>
            </a:r>
            <a:r>
              <a:rPr lang="lv-LV" sz="900" dirty="0">
                <a:latin typeface="Arial" panose="020B0604020202020204" pitchFamily="34" charset="0"/>
                <a:cs typeface="Arial" panose="020B0604020202020204" pitchFamily="34" charset="0"/>
              </a:rPr>
              <a:t> speciālistu piesaistei)</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atbalsts eksporta jautājumos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atbalsts eksporta </a:t>
            </a:r>
            <a:r>
              <a:rPr lang="lv-LV" sz="900" dirty="0" err="1">
                <a:latin typeface="Arial" panose="020B0604020202020204" pitchFamily="34" charset="0"/>
                <a:cs typeface="Arial" panose="020B0604020202020204" pitchFamily="34" charset="0"/>
              </a:rPr>
              <a:t>promo</a:t>
            </a:r>
            <a:r>
              <a:rPr lang="lv-LV" sz="900" dirty="0">
                <a:latin typeface="Arial" panose="020B0604020202020204" pitchFamily="34" charset="0"/>
                <a:cs typeface="Arial" panose="020B0604020202020204" pitchFamily="34" charset="0"/>
              </a:rPr>
              <a:t> materiālu (ekspozīciju iekārtu, plakātu, izdalīšanas materiālu) ražošanai</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atbalsts eksporta tirgus veicināšanā. Atbalsts individuālām vīzītēm –</a:t>
            </a:r>
            <a:br>
              <a:rPr lang="lv-LV" sz="900" dirty="0">
                <a:latin typeface="Arial" panose="020B0604020202020204" pitchFamily="34" charset="0"/>
                <a:cs typeface="Arial" panose="020B0604020202020204" pitchFamily="34" charset="0"/>
              </a:rPr>
            </a:br>
            <a:r>
              <a:rPr lang="lv-LV" sz="900" dirty="0">
                <a:latin typeface="Arial" panose="020B0604020202020204" pitchFamily="34" charset="0"/>
                <a:cs typeface="Arial" panose="020B0604020202020204" pitchFamily="34" charset="0"/>
              </a:rPr>
              <a:t>ceļa izdevumu, uzturēšanās izmaksas. Digitālā mārketinga</a:t>
            </a:r>
            <a:br>
              <a:rPr lang="lv-LV" sz="900" dirty="0">
                <a:latin typeface="Arial" panose="020B0604020202020204" pitchFamily="34" charset="0"/>
                <a:cs typeface="Arial" panose="020B0604020202020204" pitchFamily="34" charset="0"/>
              </a:rPr>
            </a:br>
            <a:r>
              <a:rPr lang="lv-LV" sz="900" dirty="0">
                <a:latin typeface="Arial" panose="020B0604020202020204" pitchFamily="34" charset="0"/>
                <a:cs typeface="Arial" panose="020B0604020202020204" pitchFamily="34" charset="0"/>
              </a:rPr>
              <a:t>atbalsts - atbalstot speciālistu piesaistē.  Atbalsts ražošanas</a:t>
            </a:r>
            <a:br>
              <a:rPr lang="lv-LV" sz="900" dirty="0">
                <a:latin typeface="Arial" panose="020B0604020202020204" pitchFamily="34" charset="0"/>
                <a:cs typeface="Arial" panose="020B0604020202020204" pitchFamily="34" charset="0"/>
              </a:rPr>
            </a:br>
            <a:r>
              <a:rPr lang="lv-LV" sz="900" dirty="0">
                <a:latin typeface="Arial" panose="020B0604020202020204" pitchFamily="34" charset="0"/>
                <a:cs typeface="Arial" panose="020B0604020202020204" pitchFamily="34" charset="0"/>
              </a:rPr>
              <a:t>iekārtu iegādē</a:t>
            </a:r>
          </a:p>
        </p:txBody>
      </p:sp>
    </p:spTree>
    <p:extLst>
      <p:ext uri="{BB962C8B-B14F-4D97-AF65-F5344CB8AC3E}">
        <p14:creationId xmlns:p14="http://schemas.microsoft.com/office/powerpoint/2010/main" val="251206078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1">
            <a:extLst>
              <a:ext uri="{FF2B5EF4-FFF2-40B4-BE49-F238E27FC236}">
                <a16:creationId xmlns:a16="http://schemas.microsoft.com/office/drawing/2014/main" id="{2C860958-0C29-4854-BB99-D9FDC3C8F2BC}"/>
              </a:ext>
            </a:extLst>
          </p:cNvPr>
          <p:cNvSpPr txBox="1"/>
          <p:nvPr/>
        </p:nvSpPr>
        <p:spPr>
          <a:xfrm>
            <a:off x="189635" y="459774"/>
            <a:ext cx="8493125" cy="452052"/>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lvl="0" defTabSz="914400">
              <a:defRPr/>
            </a:pPr>
            <a:r>
              <a:rPr lang="lv-LV" i="1" dirty="0">
                <a:latin typeface="Arial" panose="020B0604020202020204" pitchFamily="34" charset="0"/>
                <a:cs typeface="Arial" panose="020B0604020202020204" pitchFamily="34" charset="0"/>
              </a:rPr>
              <a:t>K3. "Kāda veida atbalsts Jums būtu vēl nepieciešams, bez jau esošajiem LIAA atbalsta mehānismiem?"</a:t>
            </a:r>
          </a:p>
          <a:p>
            <a:pPr lvl="0" defTabSz="914400">
              <a:defRPr/>
            </a:pPr>
            <a:r>
              <a:rPr lang="lv-LV" b="0" i="0" u="sng" baseline="0" dirty="0">
                <a:effectLst/>
                <a:latin typeface="Arial" panose="020B0604020202020204" pitchFamily="34" charset="0"/>
                <a:ea typeface="+mn-ea"/>
                <a:cs typeface="Arial" panose="020B0604020202020204" pitchFamily="34" charset="0"/>
              </a:rPr>
              <a:t>Atvērtais jautājums, iespējamas vairākas atbildes</a:t>
            </a:r>
            <a:endParaRPr lang="lv-LV" i="0" u="sng" dirty="0">
              <a:effectLst/>
              <a:latin typeface="Arial" panose="020B0604020202020204" pitchFamily="34" charset="0"/>
              <a:cs typeface="Arial" panose="020B0604020202020204" pitchFamily="34" charset="0"/>
            </a:endParaRPr>
          </a:p>
        </p:txBody>
      </p:sp>
      <p:sp>
        <p:nvSpPr>
          <p:cNvPr id="15" name="Rectangle 13">
            <a:extLst>
              <a:ext uri="{FF2B5EF4-FFF2-40B4-BE49-F238E27FC236}">
                <a16:creationId xmlns:a16="http://schemas.microsoft.com/office/drawing/2014/main" id="{DBE03FA8-DDFB-4A77-BFC9-CED7B6F7CB8A}"/>
              </a:ext>
            </a:extLst>
          </p:cNvPr>
          <p:cNvSpPr>
            <a:spLocks noChangeArrowheads="1"/>
          </p:cNvSpPr>
          <p:nvPr/>
        </p:nvSpPr>
        <p:spPr bwMode="auto">
          <a:xfrm>
            <a:off x="0" y="0"/>
            <a:ext cx="9144000" cy="476250"/>
          </a:xfrm>
          <a:prstGeom prst="rect">
            <a:avLst/>
          </a:prstGeom>
          <a:solidFill>
            <a:srgbClr val="2A7A6D"/>
          </a:solidFill>
          <a:ln>
            <a:noFill/>
          </a:ln>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altLang="en-US" sz="2400" b="1" dirty="0">
                <a:solidFill>
                  <a:schemeClr val="bg1"/>
                </a:solidFill>
                <a:cs typeface="Arial" panose="020B0604020202020204" pitchFamily="34" charset="0"/>
              </a:rPr>
              <a:t>Pilni atvērto atbilžu variantu teksti (2)</a:t>
            </a:r>
          </a:p>
        </p:txBody>
      </p:sp>
      <p:sp>
        <p:nvSpPr>
          <p:cNvPr id="6" name="Rectangle 5">
            <a:extLst>
              <a:ext uri="{FF2B5EF4-FFF2-40B4-BE49-F238E27FC236}">
                <a16:creationId xmlns:a16="http://schemas.microsoft.com/office/drawing/2014/main" id="{F8A3436B-A191-4B2C-B133-4AACB0A8CA86}"/>
              </a:ext>
            </a:extLst>
          </p:cNvPr>
          <p:cNvSpPr/>
          <p:nvPr/>
        </p:nvSpPr>
        <p:spPr>
          <a:xfrm>
            <a:off x="171494" y="852761"/>
            <a:ext cx="4400506" cy="5909310"/>
          </a:xfrm>
          <a:prstGeom prst="rect">
            <a:avLst/>
          </a:prstGeom>
        </p:spPr>
        <p:txBody>
          <a:bodyPr wrap="square">
            <a:spAutoFit/>
          </a:bodyPr>
          <a:lstStyle/>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atbalsts energoefektivitātei</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atbalsts iekārtu iegādei</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atbalsts investīciju piesaistīšanai, iziet biržās, izveidot kvotas u.tml.</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atbalsts ir pietiekams, programmu daudz. Diemžēl arī aizpildāmo papīru daudz, ka nopietni jāapsver, vai vērts piedalīties un tērēt laiku, lai saņemtu atbalstu projektos ar nelielu budžetu (1000-2000) apjomā</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atbalsts izdevumiem par aviobiļetēm, dzīvošanai dalības laikā starptautiskās izstādēs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atbalsts izstāžu apmeklējuma avio un preču pārvadājumiem</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atbalsts jaunas tehnikas iegādei, jauns aprīkojums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atbalsts jaunu produktu attīstībai eksporta tirgiem</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atbalsts jaunu produktu ieviešanai</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atbalsts jaunu produktu izveidei</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atbalsts jaunu ražošanas iekārtu iegādei, lai spētu konkurēt eksporta tirgos nepieciešama automatizācija ražošanas procesā</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atbalsts jaunu ražošanas telpu/angāru izveidei. Jo esošas telpas ko piedāvā uz nomu ir neatbilstošas un īres cenas ir samērā augstas, labāk </a:t>
            </a:r>
            <a:r>
              <a:rPr lang="lv-LV" sz="900" dirty="0" err="1">
                <a:latin typeface="Arial" panose="020B0604020202020204" pitchFamily="34" charset="0"/>
                <a:cs typeface="Arial" panose="020B0604020202020204" pitchFamily="34" charset="0"/>
              </a:rPr>
              <a:t>īras</a:t>
            </a:r>
            <a:r>
              <a:rPr lang="lv-LV" sz="900" dirty="0">
                <a:latin typeface="Arial" panose="020B0604020202020204" pitchFamily="34" charset="0"/>
                <a:cs typeface="Arial" panose="020B0604020202020204" pitchFamily="34" charset="0"/>
              </a:rPr>
              <a:t> maksu novirzītu savam ražošanas telpu kredītam</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atbalsts klientu un produktu pārvaldības platformām: </a:t>
            </a:r>
            <a:r>
              <a:rPr lang="lv-LV" sz="900" dirty="0" err="1">
                <a:latin typeface="Arial" panose="020B0604020202020204" pitchFamily="34" charset="0"/>
                <a:cs typeface="Arial" panose="020B0604020202020204" pitchFamily="34" charset="0"/>
              </a:rPr>
              <a:t>mailchimp</a:t>
            </a:r>
            <a:r>
              <a:rPr lang="lv-LV" sz="900" dirty="0">
                <a:latin typeface="Arial" panose="020B0604020202020204" pitchFamily="34" charset="0"/>
                <a:cs typeface="Arial" panose="020B0604020202020204" pitchFamily="34" charset="0"/>
              </a:rPr>
              <a:t>, </a:t>
            </a:r>
            <a:r>
              <a:rPr lang="lv-LV" sz="900" dirty="0" err="1">
                <a:latin typeface="Arial" panose="020B0604020202020204" pitchFamily="34" charset="0"/>
                <a:cs typeface="Arial" panose="020B0604020202020204" pitchFamily="34" charset="0"/>
              </a:rPr>
              <a:t>shopify</a:t>
            </a:r>
            <a:r>
              <a:rPr lang="lv-LV" sz="900" dirty="0">
                <a:latin typeface="Arial" panose="020B0604020202020204" pitchFamily="34" charset="0"/>
                <a:cs typeface="Arial" panose="020B0604020202020204" pitchFamily="34" charset="0"/>
              </a:rPr>
              <a:t> u.tml.</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atbalsts komandējumiem, darba vizītēm, prezentācijām</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atbalsts loģistikai sākuma periodā, piemēram, paraugu izsūtīšanai, izejvielu piegādei paraugu izstrādei</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atbalsts mārketingam un ārvalstu </a:t>
            </a:r>
            <a:r>
              <a:rPr lang="lv-LV" sz="900" dirty="0" err="1">
                <a:latin typeface="Arial" panose="020B0604020202020204" pitchFamily="34" charset="0"/>
                <a:cs typeface="Arial" panose="020B0604020202020204" pitchFamily="34" charset="0"/>
              </a:rPr>
              <a:t>speciālstu</a:t>
            </a:r>
            <a:r>
              <a:rPr lang="lv-LV" sz="900" dirty="0">
                <a:latin typeface="Arial" panose="020B0604020202020204" pitchFamily="34" charset="0"/>
                <a:cs typeface="Arial" panose="020B0604020202020204" pitchFamily="34" charset="0"/>
              </a:rPr>
              <a:t> piesaistei. Kā arī ļoti svarīga būtu izmaksu nosegšana ražošanas līdzekļiem, tā būtu galvenā prioritāte</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atbalsts partneru/izplatītāju atrašanā un uzrunāšanā</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atbalsts paštaisītiem pētnieciskiem darbiem, analīžu apmaksas (ir analīzes, kurus prasa zviedru un ASV partneri, kas nav obligātie ES, bet klienti prasa, lai mums būtu notestēti produkti pēc viņu iekšējiem reglamentiem)</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atbalsts pašu produktu pielāgošanai ārzemju tirgiem, jo pašreiz programma sniedz atbalstu produkta iepakojuma dizaina atbalstam. Atbalsts jaunu produktu izstrādei</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atbalsts piegādes izmaksām (</a:t>
            </a:r>
            <a:r>
              <a:rPr lang="lv-LV" sz="900" dirty="0" err="1">
                <a:latin typeface="Arial" panose="020B0604020202020204" pitchFamily="34" charset="0"/>
                <a:cs typeface="Arial" panose="020B0604020202020204" pitchFamily="34" charset="0"/>
              </a:rPr>
              <a:t>Fedex</a:t>
            </a:r>
            <a:r>
              <a:rPr lang="lv-LV" sz="900" dirty="0">
                <a:latin typeface="Arial" panose="020B0604020202020204" pitchFamily="34" charset="0"/>
                <a:cs typeface="Arial" panose="020B0604020202020204" pitchFamily="34" charset="0"/>
              </a:rPr>
              <a:t>, DHL, </a:t>
            </a:r>
            <a:r>
              <a:rPr lang="lv-LV" sz="900" dirty="0" err="1">
                <a:latin typeface="Arial" panose="020B0604020202020204" pitchFamily="34" charset="0"/>
                <a:cs typeface="Arial" panose="020B0604020202020204" pitchFamily="34" charset="0"/>
              </a:rPr>
              <a:t>Ups</a:t>
            </a:r>
            <a:r>
              <a:rPr lang="lv-LV" sz="900" dirty="0">
                <a:latin typeface="Arial" panose="020B0604020202020204" pitchFamily="34" charset="0"/>
                <a:cs typeface="Arial" panose="020B0604020202020204" pitchFamily="34" charset="0"/>
              </a:rPr>
              <a:t> u.tml.)</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atbalsts preču zīmju reģistrēšanā</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atbalsts privātām darba vizītēm gan izbraukumiem pie </a:t>
            </a:r>
            <a:r>
              <a:rPr lang="lv-LV" sz="900" dirty="0" err="1">
                <a:latin typeface="Arial" panose="020B0604020202020204" pitchFamily="34" charset="0"/>
                <a:cs typeface="Arial" panose="020B0604020202020204" pitchFamily="34" charset="0"/>
              </a:rPr>
              <a:t>tūroperatoriem</a:t>
            </a:r>
            <a:r>
              <a:rPr lang="lv-LV" sz="900" dirty="0">
                <a:latin typeface="Arial" panose="020B0604020202020204" pitchFamily="34" charset="0"/>
                <a:cs typeface="Arial" panose="020B0604020202020204" pitchFamily="34" charset="0"/>
              </a:rPr>
              <a:t> mērķa tirgos (pasākuma norises izdevumi, kā arī ceļa izdevumi, viesnīcas),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atbalsts produkta dizaina/ tehniskajai </a:t>
            </a:r>
            <a:r>
              <a:rPr lang="lv-LV" sz="900" dirty="0" err="1">
                <a:latin typeface="Arial" panose="020B0604020202020204" pitchFamily="34" charset="0"/>
                <a:cs typeface="Arial" panose="020B0604020202020204" pitchFamily="34" charset="0"/>
              </a:rPr>
              <a:t>izstrādai</a:t>
            </a:r>
            <a:r>
              <a:rPr lang="lv-LV" sz="900" dirty="0">
                <a:latin typeface="Arial" panose="020B0604020202020204" pitchFamily="34" charset="0"/>
                <a:cs typeface="Arial" panose="020B0604020202020204" pitchFamily="34" charset="0"/>
              </a:rPr>
              <a:t> izstrādājot jaunus eksportspējīgus produktu</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atbalsts produktu pētījumiem un sertifikācijai</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atbalsts projekta izstrādei sagatavošanas posmā, lai piesaistītu finansējumu ražošanai. Prototipu izgatavošana</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atbalsts ražošanas iekārtām produktu pielāgošanai eksporta tirgiem</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atbalsts ražošanas iekārtu iegādei</a:t>
            </a:r>
          </a:p>
        </p:txBody>
      </p:sp>
      <p:sp>
        <p:nvSpPr>
          <p:cNvPr id="7" name="Rectangle 6">
            <a:extLst>
              <a:ext uri="{FF2B5EF4-FFF2-40B4-BE49-F238E27FC236}">
                <a16:creationId xmlns:a16="http://schemas.microsoft.com/office/drawing/2014/main" id="{338B85FF-B8F6-4F1D-8FF7-C14BFD91FCB5}"/>
              </a:ext>
            </a:extLst>
          </p:cNvPr>
          <p:cNvSpPr/>
          <p:nvPr/>
        </p:nvSpPr>
        <p:spPr>
          <a:xfrm>
            <a:off x="4524702" y="661130"/>
            <a:ext cx="4400506" cy="6324808"/>
          </a:xfrm>
          <a:prstGeom prst="rect">
            <a:avLst/>
          </a:prstGeom>
        </p:spPr>
        <p:txBody>
          <a:bodyPr wrap="square">
            <a:spAutoFit/>
          </a:bodyPr>
          <a:lstStyle/>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atbalsts ražošanas iekārtu iegādei</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atbalsts ražošanas iekārtu iegādei</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atbalsts ražošanas izmaksu segšanai globālo notikumu ietekmes dēļ</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atbalsts sadarbības partneru meklēšanā ārvalstīs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atbalsts saistīto uzņēmumu zināšanu veicināšanā</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atbalsts sertifikācijai, interneta vietnes izstrādei</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atbalsts specializētajos ārvalstu medijos, piemēram, https://www.traffictechnologytoday.com/online-magazines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atbalsts starptautiskajās izstādēs ne tikai maziem un vidējiem uzņēmumiem, bet arī lieliem (un dažāda lieluma saistītajiem uzņēmumiem). finālā pavērojot eksporta apjoma pieaugumus pa uzņēmuma grupām pēc lielumā, pieļauju, ka vislielākais pienesums valsts ekonomikai no izstādēm būtu tieši sniedzot atbalstu arī uzņēmumiem, kas bieži vien vairs neatbilst atbalsta saņemšanai un ik gadu katra uzņēmuma piešķirtais budžetu šīm aktivitātēm nespēj pilnvērtīgi nosegt visu vēlamo izstāžu apmeklējumu, kas arī rezultējas nepilnvērtīgi apgūtos eksporta tirgos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atbalsts stenda iegādei priekš izstādes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atbalsts tulkojuma pakalpojumu apmaksai</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atbalsts uz laiku eksportējamo preču transportēšanai, preču transportēšanai uz/no izstādēm</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atbalsts uzņēmuma lielākai digitalizācijai, jaunu sistēmu ieviešanai</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atbalsts uzņēmuma reklāmas materiālu izgatavošanai - maketēšanai, drukāšanai. Arī tulkošanas pakalpojumi no latviešu uz vācu, zviedru, somu, angļu, spāņu, itāļu, franču valodu</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atbalsts uzņēmuma reklāmas un mārketinga stratēģijas izveidošanas jomā</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atbalsts vadītāju </a:t>
            </a:r>
            <a:r>
              <a:rPr lang="lv-LV" sz="900" dirty="0" err="1">
                <a:latin typeface="Arial" panose="020B0604020202020204" pitchFamily="34" charset="0"/>
                <a:cs typeface="Arial" panose="020B0604020202020204" pitchFamily="34" charset="0"/>
              </a:rPr>
              <a:t>kvalifikācinas</a:t>
            </a:r>
            <a:r>
              <a:rPr lang="lv-LV" sz="900" dirty="0">
                <a:latin typeface="Arial" panose="020B0604020202020204" pitchFamily="34" charset="0"/>
                <a:cs typeface="Arial" panose="020B0604020202020204" pitchFamily="34" charset="0"/>
              </a:rPr>
              <a:t> celšanai </a:t>
            </a:r>
            <a:r>
              <a:rPr lang="lv-LV" sz="900" dirty="0" err="1">
                <a:latin typeface="Arial" panose="020B0604020202020204" pitchFamily="34" charset="0"/>
                <a:cs typeface="Arial" panose="020B0604020202020204" pitchFamily="34" charset="0"/>
              </a:rPr>
              <a:t>civēku</a:t>
            </a:r>
            <a:r>
              <a:rPr lang="lv-LV" sz="900" dirty="0">
                <a:latin typeface="Arial" panose="020B0604020202020204" pitchFamily="34" charset="0"/>
                <a:cs typeface="Arial" panose="020B0604020202020204" pitchFamily="34" charset="0"/>
              </a:rPr>
              <a:t> un biznesa vadības jomā. Atbalsts uzņēmuma </a:t>
            </a:r>
            <a:r>
              <a:rPr lang="lv-LV" sz="900" dirty="0" err="1">
                <a:latin typeface="Arial" panose="020B0604020202020204" pitchFamily="34" charset="0"/>
                <a:cs typeface="Arial" panose="020B0604020202020204" pitchFamily="34" charset="0"/>
              </a:rPr>
              <a:t>digitalizācijā</a:t>
            </a:r>
            <a:endParaRPr lang="lv-LV" sz="9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atbalstu mājas lapas izstrādei un tulkošanai uz dažādam specifiskām valodām (korejiešu, japāņu, arābu </a:t>
            </a:r>
            <a:r>
              <a:rPr lang="lv-LV" sz="900" dirty="0" err="1">
                <a:latin typeface="Arial" panose="020B0604020202020204" pitchFamily="34" charset="0"/>
                <a:cs typeface="Arial" panose="020B0604020202020204" pitchFamily="34" charset="0"/>
              </a:rPr>
              <a:t>u.c</a:t>
            </a:r>
            <a:r>
              <a:rPr lang="lv-LV" sz="900" dirty="0">
                <a:latin typeface="Arial" panose="020B0604020202020204" pitchFamily="34" charset="0"/>
                <a:cs typeface="Arial" panose="020B0604020202020204" pitchFamily="34" charset="0"/>
              </a:rPr>
              <a:t>)</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atjaunot atbalstu uzņēmuma darbinieku izdevumu (ceļa un uzturēšanās izdevumi) kompensēšanai, piedaloties starptautiskajās izstādēs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atļaut veikt eksporta tirgus pirmreizējo izpēti un potenciāla izvērtēšanu </a:t>
            </a:r>
            <a:r>
              <a:rPr lang="lv-LV" sz="900" dirty="0" err="1">
                <a:latin typeface="Arial" panose="020B0604020202020204" pitchFamily="34" charset="0"/>
                <a:cs typeface="Arial" panose="020B0604020202020204" pitchFamily="34" charset="0"/>
              </a:rPr>
              <a:t>latvijas</a:t>
            </a:r>
            <a:r>
              <a:rPr lang="lv-LV" sz="900" dirty="0">
                <a:latin typeface="Arial" panose="020B0604020202020204" pitchFamily="34" charset="0"/>
                <a:cs typeface="Arial" panose="020B0604020202020204" pitchFamily="34" charset="0"/>
              </a:rPr>
              <a:t> komersantam, nevis noteikt, ka to drīkst darīt tikai izvērtējamās valsts komersants. šāds modelis padarīs pakalpojumu vieglāk pieejamu, lētāku un ērtāk pārvaldāmu un ar iespējami visaugstāko rezultātu</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atrodiet motivētus darbiniekus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atvieglotākas prasības/kritēriji daļējas atmaksas saņemšanai sertificējot uzņēmumu, tā struktūrvienības un produktus ar starptautiski atzītiem dažāda veida kvalitātes un citiem sertifikātiem</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atvieglots </a:t>
            </a:r>
            <a:r>
              <a:rPr lang="lv-LV" sz="900" dirty="0" err="1">
                <a:latin typeface="Arial" panose="020B0604020202020204" pitchFamily="34" charset="0"/>
                <a:cs typeface="Arial" panose="020B0604020202020204" pitchFamily="34" charset="0"/>
              </a:rPr>
              <a:t>grantu</a:t>
            </a:r>
            <a:r>
              <a:rPr lang="lv-LV" sz="900" dirty="0">
                <a:latin typeface="Arial" panose="020B0604020202020204" pitchFamily="34" charset="0"/>
                <a:cs typeface="Arial" panose="020B0604020202020204" pitchFamily="34" charset="0"/>
              </a:rPr>
              <a:t> segums, jo </a:t>
            </a:r>
            <a:r>
              <a:rPr lang="lv-LV" sz="900" dirty="0" err="1">
                <a:latin typeface="Arial" panose="020B0604020202020204" pitchFamily="34" charset="0"/>
                <a:cs typeface="Arial" panose="020B0604020202020204" pitchFamily="34" charset="0"/>
              </a:rPr>
              <a:t>pēdejās</a:t>
            </a:r>
            <a:r>
              <a:rPr lang="lv-LV" sz="900" dirty="0">
                <a:latin typeface="Arial" panose="020B0604020202020204" pitchFamily="34" charset="0"/>
                <a:cs typeface="Arial" panose="020B0604020202020204" pitchFamily="34" charset="0"/>
              </a:rPr>
              <a:t> avio biļetes pat neiesniedzām, jo pārāk daudz prasību nelielu summu atmaksai, šai prasību ievērošanas izmaksu daļa ir dārgāka, kā saņemtais niecīgais atbalsts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ārējo ekspertu piesaiste, lai, piemēram, palīdzētu sagatavot</a:t>
            </a:r>
            <a:br>
              <a:rPr lang="lv-LV" sz="900" dirty="0">
                <a:latin typeface="Arial" panose="020B0604020202020204" pitchFamily="34" charset="0"/>
                <a:cs typeface="Arial" panose="020B0604020202020204" pitchFamily="34" charset="0"/>
              </a:rPr>
            </a:br>
            <a:r>
              <a:rPr lang="lv-LV" sz="900" dirty="0">
                <a:latin typeface="Arial" panose="020B0604020202020204" pitchFamily="34" charset="0"/>
                <a:cs typeface="Arial" panose="020B0604020202020204" pitchFamily="34" charset="0"/>
              </a:rPr>
              <a:t>uzņēmumu veiksmīgai sertificēšanai (procesu sakārtošana,</a:t>
            </a:r>
            <a:br>
              <a:rPr lang="lv-LV" sz="900" dirty="0">
                <a:latin typeface="Arial" panose="020B0604020202020204" pitchFamily="34" charset="0"/>
                <a:cs typeface="Arial" panose="020B0604020202020204" pitchFamily="34" charset="0"/>
              </a:rPr>
            </a:br>
            <a:r>
              <a:rPr lang="lv-LV" sz="900" dirty="0">
                <a:latin typeface="Arial" panose="020B0604020202020204" pitchFamily="34" charset="0"/>
                <a:cs typeface="Arial" panose="020B0604020202020204" pitchFamily="34" charset="0"/>
              </a:rPr>
              <a:t>drošības audits, utt.)</a:t>
            </a:r>
          </a:p>
        </p:txBody>
      </p:sp>
    </p:spTree>
    <p:extLst>
      <p:ext uri="{BB962C8B-B14F-4D97-AF65-F5344CB8AC3E}">
        <p14:creationId xmlns:p14="http://schemas.microsoft.com/office/powerpoint/2010/main" val="301468855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1">
            <a:extLst>
              <a:ext uri="{FF2B5EF4-FFF2-40B4-BE49-F238E27FC236}">
                <a16:creationId xmlns:a16="http://schemas.microsoft.com/office/drawing/2014/main" id="{04C7FD0A-8286-42E5-8D40-75F2C85DCC12}"/>
              </a:ext>
            </a:extLst>
          </p:cNvPr>
          <p:cNvSpPr txBox="1"/>
          <p:nvPr/>
        </p:nvSpPr>
        <p:spPr>
          <a:xfrm>
            <a:off x="189635" y="459774"/>
            <a:ext cx="8493125" cy="452052"/>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lvl="0" defTabSz="914400">
              <a:defRPr/>
            </a:pPr>
            <a:r>
              <a:rPr lang="lv-LV" i="1" dirty="0">
                <a:latin typeface="Arial" panose="020B0604020202020204" pitchFamily="34" charset="0"/>
                <a:cs typeface="Arial" panose="020B0604020202020204" pitchFamily="34" charset="0"/>
              </a:rPr>
              <a:t>K3. "Kāda veida atbalsts Jums būtu vēl nepieciešams, bez jau esošajiem LIAA atbalsta mehānismiem?"</a:t>
            </a:r>
          </a:p>
          <a:p>
            <a:pPr lvl="0" defTabSz="914400">
              <a:defRPr/>
            </a:pPr>
            <a:r>
              <a:rPr lang="lv-LV" b="0" i="0" u="sng" baseline="0" dirty="0">
                <a:effectLst/>
                <a:latin typeface="Arial" panose="020B0604020202020204" pitchFamily="34" charset="0"/>
                <a:ea typeface="+mn-ea"/>
                <a:cs typeface="Arial" panose="020B0604020202020204" pitchFamily="34" charset="0"/>
              </a:rPr>
              <a:t>Atvērtais jautājums, iespējamas vairākas atbildes</a:t>
            </a:r>
            <a:endParaRPr lang="lv-LV" i="0" u="sng" dirty="0">
              <a:effectLst/>
              <a:latin typeface="Arial" panose="020B0604020202020204" pitchFamily="34" charset="0"/>
              <a:cs typeface="Arial" panose="020B0604020202020204" pitchFamily="34" charset="0"/>
            </a:endParaRPr>
          </a:p>
        </p:txBody>
      </p:sp>
      <p:sp>
        <p:nvSpPr>
          <p:cNvPr id="15" name="Rectangle 13">
            <a:extLst>
              <a:ext uri="{FF2B5EF4-FFF2-40B4-BE49-F238E27FC236}">
                <a16:creationId xmlns:a16="http://schemas.microsoft.com/office/drawing/2014/main" id="{DBE03FA8-DDFB-4A77-BFC9-CED7B6F7CB8A}"/>
              </a:ext>
            </a:extLst>
          </p:cNvPr>
          <p:cNvSpPr>
            <a:spLocks noChangeArrowheads="1"/>
          </p:cNvSpPr>
          <p:nvPr/>
        </p:nvSpPr>
        <p:spPr bwMode="auto">
          <a:xfrm>
            <a:off x="0" y="0"/>
            <a:ext cx="9144000" cy="476250"/>
          </a:xfrm>
          <a:prstGeom prst="rect">
            <a:avLst/>
          </a:prstGeom>
          <a:solidFill>
            <a:srgbClr val="2A7A6D"/>
          </a:solidFill>
          <a:ln>
            <a:noFill/>
          </a:ln>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altLang="en-US" sz="2400" b="1" dirty="0">
                <a:solidFill>
                  <a:schemeClr val="bg1"/>
                </a:solidFill>
                <a:cs typeface="Arial" panose="020B0604020202020204" pitchFamily="34" charset="0"/>
              </a:rPr>
              <a:t>Pilni atvērto atbilžu variantu teksti (3)</a:t>
            </a:r>
          </a:p>
        </p:txBody>
      </p:sp>
      <p:sp>
        <p:nvSpPr>
          <p:cNvPr id="6" name="Rectangle 5">
            <a:extLst>
              <a:ext uri="{FF2B5EF4-FFF2-40B4-BE49-F238E27FC236}">
                <a16:creationId xmlns:a16="http://schemas.microsoft.com/office/drawing/2014/main" id="{0DB1BCF6-A365-4CF7-880E-0B8DF6D221AE}"/>
              </a:ext>
            </a:extLst>
          </p:cNvPr>
          <p:cNvSpPr/>
          <p:nvPr/>
        </p:nvSpPr>
        <p:spPr>
          <a:xfrm>
            <a:off x="171494" y="852761"/>
            <a:ext cx="4400506" cy="5909310"/>
          </a:xfrm>
          <a:prstGeom prst="rect">
            <a:avLst/>
          </a:prstGeom>
        </p:spPr>
        <p:txBody>
          <a:bodyPr wrap="square">
            <a:spAutoFit/>
          </a:bodyPr>
          <a:lstStyle/>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ārvalsts aģenta vai kompānijas, kuri meklēs sadarbības partnerus/klientus, pakalpojumu izmaksas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ārvalstu konsultantu aģentu piesaistes līdzfinansējums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ārvalstu vizītes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ārvalstu žurnālistu ekskursiju organizēšana, jeb skudras metropoles un </a:t>
            </a:r>
            <a:r>
              <a:rPr lang="lv-LV" sz="900" dirty="0" err="1">
                <a:latin typeface="Arial" panose="020B0604020202020204" pitchFamily="34" charset="0"/>
                <a:cs typeface="Arial" panose="020B0604020202020204" pitchFamily="34" charset="0"/>
              </a:rPr>
              <a:t>don't</a:t>
            </a:r>
            <a:r>
              <a:rPr lang="lv-LV" sz="900" dirty="0">
                <a:latin typeface="Arial" panose="020B0604020202020204" pitchFamily="34" charset="0"/>
                <a:cs typeface="Arial" panose="020B0604020202020204" pitchFamily="34" charset="0"/>
              </a:rPr>
              <a:t> </a:t>
            </a:r>
            <a:r>
              <a:rPr lang="lv-LV" sz="900" dirty="0" err="1">
                <a:latin typeface="Arial" panose="020B0604020202020204" pitchFamily="34" charset="0"/>
                <a:cs typeface="Arial" panose="020B0604020202020204" pitchFamily="34" charset="0"/>
              </a:rPr>
              <a:t>panic</a:t>
            </a:r>
            <a:r>
              <a:rPr lang="lv-LV" sz="900" dirty="0">
                <a:latin typeface="Arial" panose="020B0604020202020204" pitchFamily="34" charset="0"/>
                <a:cs typeface="Arial" panose="020B0604020202020204" pitchFamily="34" charset="0"/>
              </a:rPr>
              <a:t> jauno projektu iekļaušana objektu apskates sarakstos, ja ar LIAA atbalstu šādas objektu apskates tiek rīkotas un organizētas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ātri nesanāk, vajag padomāt</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balstoties uz Eiropas regulām, pie attiecināmām izmaksām</a:t>
            </a:r>
            <a:br>
              <a:rPr lang="lv-LV" sz="900" dirty="0">
                <a:latin typeface="Arial" panose="020B0604020202020204" pitchFamily="34" charset="0"/>
                <a:cs typeface="Arial" panose="020B0604020202020204" pitchFamily="34" charset="0"/>
              </a:rPr>
            </a:br>
            <a:r>
              <a:rPr lang="lv-LV" sz="900" dirty="0">
                <a:latin typeface="Arial" panose="020B0604020202020204" pitchFamily="34" charset="0"/>
                <a:cs typeface="Arial" panose="020B0604020202020204" pitchFamily="34" charset="0"/>
              </a:rPr>
              <a:t>neattiecas </a:t>
            </a:r>
            <a:r>
              <a:rPr lang="lv-LV" sz="900" dirty="0" err="1">
                <a:latin typeface="Arial" panose="020B0604020202020204" pitchFamily="34" charset="0"/>
                <a:cs typeface="Arial" panose="020B0604020202020204" pitchFamily="34" charset="0"/>
              </a:rPr>
              <a:t>partnerkomercabiedrību</a:t>
            </a:r>
            <a:r>
              <a:rPr lang="lv-LV" sz="900" dirty="0">
                <a:latin typeface="Arial" panose="020B0604020202020204" pitchFamily="34" charset="0"/>
                <a:cs typeface="Arial" panose="020B0604020202020204" pitchFamily="34" charset="0"/>
              </a:rPr>
              <a:t> sniegtie pakalpojumi</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2. </a:t>
            </a:r>
            <a:r>
              <a:rPr lang="lv-LV" sz="900" dirty="0" err="1">
                <a:latin typeface="Arial" panose="020B0604020202020204" pitchFamily="34" charset="0"/>
                <a:cs typeface="Arial" panose="020B0604020202020204" pitchFamily="34" charset="0"/>
              </a:rPr>
              <a:t>fotopakalpojumiem</a:t>
            </a:r>
            <a:r>
              <a:rPr lang="lv-LV" sz="900" dirty="0">
                <a:latin typeface="Arial" panose="020B0604020202020204" pitchFamily="34" charset="0"/>
                <a:cs typeface="Arial" panose="020B0604020202020204" pitchFamily="34" charset="0"/>
              </a:rPr>
              <a:t> - </a:t>
            </a:r>
            <a:r>
              <a:rPr lang="lv-LV" sz="900" dirty="0" err="1">
                <a:latin typeface="Arial" panose="020B0604020202020204" pitchFamily="34" charset="0"/>
                <a:cs typeface="Arial" panose="020B0604020202020204" pitchFamily="34" charset="0"/>
              </a:rPr>
              <a:t>mood</a:t>
            </a:r>
            <a:r>
              <a:rPr lang="lv-LV" sz="900" dirty="0">
                <a:latin typeface="Arial" panose="020B0604020202020204" pitchFamily="34" charset="0"/>
                <a:cs typeface="Arial" panose="020B0604020202020204" pitchFamily="34" charset="0"/>
              </a:rPr>
              <a:t> bildes utt., ja tiek prasīta cenu aptauja, tad rodas jautājums kādēļ, ja netiek pārsniegta summa ne vairāk kā 1000 </a:t>
            </a:r>
            <a:r>
              <a:rPr lang="lv-LV" sz="900" dirty="0" err="1">
                <a:latin typeface="Arial" panose="020B0604020202020204" pitchFamily="34" charset="0"/>
                <a:cs typeface="Arial" panose="020B0604020202020204" pitchFamily="34" charset="0"/>
              </a:rPr>
              <a:t>euro</a:t>
            </a:r>
            <a:r>
              <a:rPr lang="lv-LV" sz="900" dirty="0">
                <a:latin typeface="Arial" panose="020B0604020202020204" pitchFamily="34" charset="0"/>
                <a:cs typeface="Arial" panose="020B0604020202020204" pitchFamily="34" charset="0"/>
              </a:rPr>
              <a:t>. Tas liekas neloģiski</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būtiskākā palīdzība, kas ir saistīta ar dalību starptautiskajās izstādēs, šobrīd tiek sniegta</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būtu ļoti svarīgi saglabāt atbalstu reklāmu likšanai </a:t>
            </a:r>
            <a:r>
              <a:rPr lang="lv-LV" sz="900" dirty="0" err="1">
                <a:latin typeface="Arial" panose="020B0604020202020204" pitchFamily="34" charset="0"/>
                <a:cs typeface="Arial" panose="020B0604020202020204" pitchFamily="34" charset="0"/>
              </a:rPr>
              <a:t>google</a:t>
            </a:r>
            <a:r>
              <a:rPr lang="lv-LV" sz="900" dirty="0">
                <a:latin typeface="Arial" panose="020B0604020202020204" pitchFamily="34" charset="0"/>
                <a:cs typeface="Arial" panose="020B0604020202020204" pitchFamily="34" charset="0"/>
              </a:rPr>
              <a:t>, </a:t>
            </a:r>
            <a:r>
              <a:rPr lang="lv-LV" sz="900" dirty="0" err="1">
                <a:latin typeface="Arial" panose="020B0604020202020204" pitchFamily="34" charset="0"/>
                <a:cs typeface="Arial" panose="020B0604020202020204" pitchFamily="34" charset="0"/>
              </a:rPr>
              <a:t>facebook</a:t>
            </a:r>
            <a:r>
              <a:rPr lang="lv-LV" sz="900" dirty="0">
                <a:latin typeface="Arial" panose="020B0604020202020204" pitchFamily="34" charset="0"/>
                <a:cs typeface="Arial" panose="020B0604020202020204" pitchFamily="34" charset="0"/>
              </a:rPr>
              <a:t> un citās digitālās </a:t>
            </a:r>
            <a:r>
              <a:rPr lang="lv-LV" sz="900" dirty="0" err="1">
                <a:latin typeface="Arial" panose="020B0604020202020204" pitchFamily="34" charset="0"/>
                <a:cs typeface="Arial" panose="020B0604020202020204" pitchFamily="34" charset="0"/>
              </a:rPr>
              <a:t>platfromās</a:t>
            </a:r>
            <a:r>
              <a:rPr lang="lv-LV" sz="900" dirty="0">
                <a:latin typeface="Arial" panose="020B0604020202020204" pitchFamily="34" charset="0"/>
                <a:cs typeface="Arial" panose="020B0604020202020204" pitchFamily="34" charset="0"/>
              </a:rPr>
              <a:t>. Lai ieliktu digitālu reklāmu sākumā uzņēmumam ir ļoti liels risks zaudēt līdzekļus un ar laiku reklāmas uzlabo savu veiktspēju, atrod pareizāku auditoriju un sāk pelnīt. Bez atbalsta šo risku ir grūti uzņemties un uzņēmums var reklāmas nemaz neuzsākt likt, tā zaudējot izaugsmes iespējas, taču, ja ir valsts atbalsts reklāmām, tad ir iespējas izmēģināt vairāk kanālus, valstis, platformas un atrast labāko reklāmu risinājumu un nodrošināt daudz straujāku izaugsmi. atbalsts reklāmām digitālā vidē ir kritiski svarīgs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būtu nepieciešama vienota informācijas platforma, respektīvi, ja uzņēmums par valsts atbalsta naudu veicu pētījumu par, piem., riekstu pārdošanas tendencēm Francijā, tad šādiem datiem būtu pēc tam jābūt publiski pieejamiem. Saprotams, ka pētījums tiek veikts konkrēti pieprasītāja interesēs, bet, ja tam tiek lietots finansējums no kopējā budžeta, tad būtu jāveido datu bāze, kur katra LIAA pārstāvniecība publicē veiktos pētījumus par savu tirgu, kur uzņēmumi ir veikuši attiecīgos pieprasījumus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būtu nepieciešams palielināt atbalsta intensitāti izstādēm, gan tām, kas ir valsts </a:t>
            </a:r>
            <a:r>
              <a:rPr lang="lv-LV" sz="900" dirty="0" err="1">
                <a:latin typeface="Arial" panose="020B0604020202020204" pitchFamily="34" charset="0"/>
                <a:cs typeface="Arial" panose="020B0604020202020204" pitchFamily="34" charset="0"/>
              </a:rPr>
              <a:t>kopstendi</a:t>
            </a:r>
            <a:r>
              <a:rPr lang="lv-LV" sz="900" dirty="0">
                <a:latin typeface="Arial" panose="020B0604020202020204" pitchFamily="34" charset="0"/>
                <a:cs typeface="Arial" panose="020B0604020202020204" pitchFamily="34" charset="0"/>
              </a:rPr>
              <a:t>, gan individuālajām, kā arī papildus iekļaut atbalsta aktivitātēs lidojuma un viesnīcas izmaksas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būtu vairāk nepieciešama diskusija par to, kur iespējams organizēt misijas un izstādes, dažreiz tās pārklājas un nav koordinētas dažādu pārstāvniecību starpā (EM, ZM, LTRK, utt.)</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būtu vēlams, lai braucot izstādēs tiktu apmaksāti daļēji arī darbinieku aviobiļetes un viesnīcas, jo bieži vien izstādēs laikā viesnīcās cenas pieaug trīskārši un vairāk, un viesnīcas izmaksas pārsniedz stenda izmaksas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ceļa izdevumu finansējums uz/no izstādes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ceļa un uzturēšanās izmaksu segšana individuālajās vizītēs pie potenciālajiem pircējiem</a:t>
            </a:r>
          </a:p>
        </p:txBody>
      </p:sp>
      <p:sp>
        <p:nvSpPr>
          <p:cNvPr id="7" name="Rectangle 6">
            <a:extLst>
              <a:ext uri="{FF2B5EF4-FFF2-40B4-BE49-F238E27FC236}">
                <a16:creationId xmlns:a16="http://schemas.microsoft.com/office/drawing/2014/main" id="{DF707F55-B80F-4723-98DD-3003932A2C91}"/>
              </a:ext>
            </a:extLst>
          </p:cNvPr>
          <p:cNvSpPr/>
          <p:nvPr/>
        </p:nvSpPr>
        <p:spPr>
          <a:xfrm>
            <a:off x="4524702" y="661130"/>
            <a:ext cx="4400506" cy="6324808"/>
          </a:xfrm>
          <a:prstGeom prst="rect">
            <a:avLst/>
          </a:prstGeom>
        </p:spPr>
        <p:txBody>
          <a:bodyPr wrap="square">
            <a:spAutoFit/>
          </a:bodyPr>
          <a:lstStyle/>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ceļa un uzturēšanās izmaksu segšana uz/no izstādes vietu</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ceļojuma izmaksas, kas ir avio un </a:t>
            </a:r>
            <a:r>
              <a:rPr lang="lv-LV" sz="900" dirty="0" err="1">
                <a:latin typeface="Arial" panose="020B0604020202020204" pitchFamily="34" charset="0"/>
                <a:cs typeface="Arial" panose="020B0604020202020204" pitchFamily="34" charset="0"/>
              </a:rPr>
              <a:t>vienīcu</a:t>
            </a:r>
            <a:r>
              <a:rPr lang="lv-LV" sz="900" dirty="0">
                <a:latin typeface="Arial" panose="020B0604020202020204" pitchFamily="34" charset="0"/>
                <a:cs typeface="Arial" panose="020B0604020202020204" pitchFamily="34" charset="0"/>
              </a:rPr>
              <a:t> izmaksas, kas sastāda pietiekoši lielas izmaksas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ceļošanas un uzturēšanās izdevumu segšana. Individuālo vizīšu pie klientiem izdevumu segšana</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centralizēta pieeja ārvalstu datu bāzēm ar uzņēmumu rādītājiem, potenciālo klientu maksātspējas novērtēšanai</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ciešāka sadarbība ar </a:t>
            </a:r>
            <a:r>
              <a:rPr lang="lv-LV" sz="900" dirty="0" err="1">
                <a:latin typeface="Arial" panose="020B0604020202020204" pitchFamily="34" charset="0"/>
                <a:cs typeface="Arial" panose="020B0604020202020204" pitchFamily="34" charset="0"/>
              </a:rPr>
              <a:t>lr</a:t>
            </a:r>
            <a:r>
              <a:rPr lang="lv-LV" sz="900" dirty="0">
                <a:latin typeface="Arial" panose="020B0604020202020204" pitchFamily="34" charset="0"/>
                <a:cs typeface="Arial" panose="020B0604020202020204" pitchFamily="34" charset="0"/>
              </a:rPr>
              <a:t> vēstniecībām ārvalstis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CRM un citu datorsistēmu iepirkšana un ieviešana uzņēmumos, lai efektīvāk apstrādāt pieprasījumus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dalība ārvalstu </a:t>
            </a:r>
            <a:r>
              <a:rPr lang="lv-LV" sz="900" dirty="0" err="1">
                <a:latin typeface="Arial" panose="020B0604020202020204" pitchFamily="34" charset="0"/>
                <a:cs typeface="Arial" panose="020B0604020202020204" pitchFamily="34" charset="0"/>
              </a:rPr>
              <a:t>platfromās</a:t>
            </a:r>
            <a:r>
              <a:rPr lang="lv-LV" sz="900" dirty="0">
                <a:latin typeface="Arial" panose="020B0604020202020204" pitchFamily="34" charset="0"/>
                <a:cs typeface="Arial" panose="020B0604020202020204" pitchFamily="34" charset="0"/>
              </a:rPr>
              <a:t> - </a:t>
            </a:r>
            <a:r>
              <a:rPr lang="lv-LV" sz="900" dirty="0" err="1">
                <a:latin typeface="Arial" panose="020B0604020202020204" pitchFamily="34" charset="0"/>
                <a:cs typeface="Arial" panose="020B0604020202020204" pitchFamily="34" charset="0"/>
              </a:rPr>
              <a:t>marketplaces</a:t>
            </a:r>
            <a:endParaRPr lang="lv-LV" sz="9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dalība ārzemju </a:t>
            </a:r>
            <a:r>
              <a:rPr lang="lv-LV" sz="900" dirty="0" err="1">
                <a:latin typeface="Arial" panose="020B0604020202020204" pitchFamily="34" charset="0"/>
                <a:cs typeface="Arial" panose="020B0604020202020204" pitchFamily="34" charset="0"/>
              </a:rPr>
              <a:t>izstadēs</a:t>
            </a:r>
            <a:r>
              <a:rPr lang="lv-LV" sz="900" dirty="0">
                <a:latin typeface="Arial" panose="020B0604020202020204" pitchFamily="34" charset="0"/>
                <a:cs typeface="Arial" panose="020B0604020202020204" pitchFamily="34" charset="0"/>
              </a:rPr>
              <a:t>, sadarbības partneru meklēšanā EU</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dalība izstāde bez individuāla stenda</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dalība izstādēs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dalība izstādēs un konferencēs + transporta izdevumi + uzturēšanās izdevumi</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dalība izstādēs un </a:t>
            </a:r>
            <a:r>
              <a:rPr lang="lv-LV" sz="900" dirty="0" err="1">
                <a:latin typeface="Arial" panose="020B0604020202020204" pitchFamily="34" charset="0"/>
                <a:cs typeface="Arial" panose="020B0604020202020204" pitchFamily="34" charset="0"/>
              </a:rPr>
              <a:t>on-line</a:t>
            </a:r>
            <a:r>
              <a:rPr lang="lv-LV" sz="900" dirty="0">
                <a:latin typeface="Arial" panose="020B0604020202020204" pitchFamily="34" charset="0"/>
                <a:cs typeface="Arial" panose="020B0604020202020204" pitchFamily="34" charset="0"/>
              </a:rPr>
              <a:t> platformās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dalība starptautiskos forumos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dalībām starptautiskajā konferencēs vai jebkādās citās aktivitātēs, kas saistītas ar braucieniem uz ārvalstīm, kā attiecināmas būtu ļoti vēlams noteikt arī komandējuma (transports, viesnīcas) izmaksas, ne tikai dalības maksas segšanai, jo tās bieži vien pat pārsniedz pašas dalības maksas izmaksas, līdz ar to atbalsts faktiski sanāk nevis 80% apmērā, bet ievērojami zem 50% no kopējām dalības attiecīgajā eksportu veicinošajā pasākumā kopējām izmaksām</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darba braucienu ārvalstīs līdzfinansējums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darba spēka atbalsta pasākumi</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darbinieku izmaksas, nosūtot uz ārvalstu tirgu, lai varētu </a:t>
            </a:r>
            <a:r>
              <a:rPr lang="lv-LV" sz="900" dirty="0" err="1">
                <a:latin typeface="Arial" panose="020B0604020202020204" pitchFamily="34" charset="0"/>
                <a:cs typeface="Arial" panose="020B0604020202020204" pitchFamily="34" charset="0"/>
              </a:rPr>
              <a:t>iepazīstinat</a:t>
            </a:r>
            <a:r>
              <a:rPr lang="lv-LV" sz="900" dirty="0">
                <a:latin typeface="Arial" panose="020B0604020202020204" pitchFamily="34" charset="0"/>
                <a:cs typeface="Arial" panose="020B0604020202020204" pitchFamily="34" charset="0"/>
              </a:rPr>
              <a:t> un apmācīt par mūsu produktu</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darbinieku kvalifikācijas celšana: nevaram atrast </a:t>
            </a:r>
            <a:r>
              <a:rPr lang="lv-LV" sz="900" dirty="0" err="1">
                <a:latin typeface="Arial" panose="020B0604020202020204" pitchFamily="34" charset="0"/>
                <a:cs typeface="Arial" panose="020B0604020202020204" pitchFamily="34" charset="0"/>
              </a:rPr>
              <a:t>atbiltošus</a:t>
            </a:r>
            <a:r>
              <a:rPr lang="lv-LV" sz="900" dirty="0">
                <a:latin typeface="Arial" panose="020B0604020202020204" pitchFamily="34" charset="0"/>
                <a:cs typeface="Arial" panose="020B0604020202020204" pitchFamily="34" charset="0"/>
              </a:rPr>
              <a:t> </a:t>
            </a:r>
            <a:r>
              <a:rPr lang="lv-LV" sz="900" dirty="0" err="1">
                <a:latin typeface="Arial" panose="020B0604020202020204" pitchFamily="34" charset="0"/>
                <a:cs typeface="Arial" panose="020B0604020202020204" pitchFamily="34" charset="0"/>
              </a:rPr>
              <a:t>tūrsima</a:t>
            </a:r>
            <a:r>
              <a:rPr lang="lv-LV" sz="900" dirty="0">
                <a:latin typeface="Arial" panose="020B0604020202020204" pitchFamily="34" charset="0"/>
                <a:cs typeface="Arial" panose="020B0604020202020204" pitchFamily="34" charset="0"/>
              </a:rPr>
              <a:t> pārzinošus speciālistus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darbinieku prasmju celšanas apmācības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darbs ar kreditoriem ārvalstīs, juridiska palīdzība</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datu bāze par potenciālajiem partneriem visās valstīs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debitoru apdrošināšana UK un citās 3 valstīs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digitālais marketings kā efektīgākais veicināšanas kanāls. Vadoties pēc reģiona vietējā tirgus īpatnībām, pielāgot digitālā mārketinga kampaņas stratēģiju, palīdzēt izstrādāt plānu, arī atbalstīt investīcijās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digitālais mārketings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digitālais mārketings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digitālās nozares mārketings starptautiskiem tirgiem</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dizaina un mārketinga atbalsta </a:t>
            </a:r>
            <a:r>
              <a:rPr lang="lv-LV" sz="900" dirty="0" err="1">
                <a:latin typeface="Arial" panose="020B0604020202020204" pitchFamily="34" charset="0"/>
                <a:cs typeface="Arial" panose="020B0604020202020204" pitchFamily="34" charset="0"/>
              </a:rPr>
              <a:t>fiansnējums</a:t>
            </a:r>
            <a:endParaRPr lang="lv-LV" sz="9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dot cilvēkiem pārliecību par nākotni</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drīzāk jau atbalsta intensitātes palielināšana, un arī LIAA lielāka</a:t>
            </a:r>
            <a:br>
              <a:rPr lang="lv-LV" sz="900" dirty="0">
                <a:latin typeface="Arial" panose="020B0604020202020204" pitchFamily="34" charset="0"/>
                <a:cs typeface="Arial" panose="020B0604020202020204" pitchFamily="34" charset="0"/>
              </a:rPr>
            </a:br>
            <a:r>
              <a:rPr lang="lv-LV" sz="900" dirty="0">
                <a:latin typeface="Arial" panose="020B0604020202020204" pitchFamily="34" charset="0"/>
                <a:cs typeface="Arial" panose="020B0604020202020204" pitchFamily="34" charset="0"/>
              </a:rPr>
              <a:t>iesaiste ne tikai dažādos nemateriālos atbalsta veidos, bet arī</a:t>
            </a:r>
            <a:br>
              <a:rPr lang="lv-LV" sz="900" dirty="0">
                <a:latin typeface="Arial" panose="020B0604020202020204" pitchFamily="34" charset="0"/>
                <a:cs typeface="Arial" panose="020B0604020202020204" pitchFamily="34" charset="0"/>
              </a:rPr>
            </a:br>
            <a:r>
              <a:rPr lang="lv-LV" sz="900" dirty="0">
                <a:latin typeface="Arial" panose="020B0604020202020204" pitchFamily="34" charset="0"/>
                <a:cs typeface="Arial" panose="020B0604020202020204" pitchFamily="34" charset="0"/>
              </a:rPr>
              <a:t>atbalsts materiālu tehnoloģiju un iekārtu iegādei</a:t>
            </a:r>
          </a:p>
        </p:txBody>
      </p:sp>
    </p:spTree>
    <p:extLst>
      <p:ext uri="{BB962C8B-B14F-4D97-AF65-F5344CB8AC3E}">
        <p14:creationId xmlns:p14="http://schemas.microsoft.com/office/powerpoint/2010/main" val="63334501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1">
            <a:extLst>
              <a:ext uri="{FF2B5EF4-FFF2-40B4-BE49-F238E27FC236}">
                <a16:creationId xmlns:a16="http://schemas.microsoft.com/office/drawing/2014/main" id="{780589CF-6334-458A-94E0-7F8C0F842A31}"/>
              </a:ext>
            </a:extLst>
          </p:cNvPr>
          <p:cNvSpPr txBox="1"/>
          <p:nvPr/>
        </p:nvSpPr>
        <p:spPr>
          <a:xfrm>
            <a:off x="189635" y="459774"/>
            <a:ext cx="8493125" cy="452052"/>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lvl="0" defTabSz="914400">
              <a:defRPr/>
            </a:pPr>
            <a:r>
              <a:rPr lang="lv-LV" i="1" dirty="0">
                <a:latin typeface="Arial" panose="020B0604020202020204" pitchFamily="34" charset="0"/>
                <a:cs typeface="Arial" panose="020B0604020202020204" pitchFamily="34" charset="0"/>
              </a:rPr>
              <a:t>K3. "Kāda veida atbalsts Jums būtu vēl nepieciešams, bez jau esošajiem LIAA atbalsta mehānismiem?"</a:t>
            </a:r>
          </a:p>
          <a:p>
            <a:pPr lvl="0" defTabSz="914400">
              <a:defRPr/>
            </a:pPr>
            <a:r>
              <a:rPr lang="lv-LV" b="0" i="0" u="sng" baseline="0" dirty="0">
                <a:effectLst/>
                <a:latin typeface="Arial" panose="020B0604020202020204" pitchFamily="34" charset="0"/>
                <a:ea typeface="+mn-ea"/>
                <a:cs typeface="Arial" panose="020B0604020202020204" pitchFamily="34" charset="0"/>
              </a:rPr>
              <a:t>Atvērtais jautājums, iespējamas vairākas atbildes</a:t>
            </a:r>
            <a:endParaRPr lang="lv-LV" i="0" u="sng" dirty="0">
              <a:effectLst/>
              <a:latin typeface="Arial" panose="020B0604020202020204" pitchFamily="34" charset="0"/>
              <a:cs typeface="Arial" panose="020B0604020202020204" pitchFamily="34" charset="0"/>
            </a:endParaRPr>
          </a:p>
        </p:txBody>
      </p:sp>
      <p:sp>
        <p:nvSpPr>
          <p:cNvPr id="15" name="Rectangle 13">
            <a:extLst>
              <a:ext uri="{FF2B5EF4-FFF2-40B4-BE49-F238E27FC236}">
                <a16:creationId xmlns:a16="http://schemas.microsoft.com/office/drawing/2014/main" id="{DBE03FA8-DDFB-4A77-BFC9-CED7B6F7CB8A}"/>
              </a:ext>
            </a:extLst>
          </p:cNvPr>
          <p:cNvSpPr>
            <a:spLocks noChangeArrowheads="1"/>
          </p:cNvSpPr>
          <p:nvPr/>
        </p:nvSpPr>
        <p:spPr bwMode="auto">
          <a:xfrm>
            <a:off x="0" y="0"/>
            <a:ext cx="9144000" cy="476250"/>
          </a:xfrm>
          <a:prstGeom prst="rect">
            <a:avLst/>
          </a:prstGeom>
          <a:solidFill>
            <a:srgbClr val="2A7A6D"/>
          </a:solidFill>
          <a:ln>
            <a:noFill/>
          </a:ln>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altLang="en-US" sz="2400" b="1" dirty="0">
                <a:solidFill>
                  <a:schemeClr val="bg1"/>
                </a:solidFill>
                <a:cs typeface="Arial" panose="020B0604020202020204" pitchFamily="34" charset="0"/>
              </a:rPr>
              <a:t>Pilni atvērto atbilžu variantu teksti (4)</a:t>
            </a:r>
          </a:p>
        </p:txBody>
      </p:sp>
      <p:sp>
        <p:nvSpPr>
          <p:cNvPr id="5" name="Rectangle 4">
            <a:extLst>
              <a:ext uri="{FF2B5EF4-FFF2-40B4-BE49-F238E27FC236}">
                <a16:creationId xmlns:a16="http://schemas.microsoft.com/office/drawing/2014/main" id="{EBE07284-797E-4BC4-AA4C-61606E9F1D46}"/>
              </a:ext>
            </a:extLst>
          </p:cNvPr>
          <p:cNvSpPr/>
          <p:nvPr/>
        </p:nvSpPr>
        <p:spPr>
          <a:xfrm>
            <a:off x="171494" y="852761"/>
            <a:ext cx="4400506" cy="5770811"/>
          </a:xfrm>
          <a:prstGeom prst="rect">
            <a:avLst/>
          </a:prstGeom>
        </p:spPr>
        <p:txBody>
          <a:bodyPr wrap="square">
            <a:spAutoFit/>
          </a:bodyPr>
          <a:lstStyle/>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e-komercija</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ekspertu, studentu un zinātnieku piesaiste inovatīvu risinājumu izstrādē</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eksponātu transporta uz/no starptautiskajām izstādēm apmaksas atbalsts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eksporta garantijas, izstāžu apmaksa, palīdzība potenciālo sadarbības partneru atrašanā</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eksporta partneru piesaiste ārvalstu tirgos, organizētas tirdzniecības misijas, tikšanās ar jau ieteiktiem partneriem, informācija par nozarei atbilstošiem klientiem ārvalstu tirgos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elektroenerģijas kompensēšanas atbalsta mehānismu</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e-pastu mārketinga aktivitātēm - e-pastu mārketinga automātisko </a:t>
            </a:r>
            <a:r>
              <a:rPr lang="lv-LV" sz="900" dirty="0" err="1">
                <a:latin typeface="Arial" panose="020B0604020202020204" pitchFamily="34" charset="0"/>
                <a:cs typeface="Arial" panose="020B0604020202020204" pitchFamily="34" charset="0"/>
              </a:rPr>
              <a:t>funeļu</a:t>
            </a:r>
            <a:r>
              <a:rPr lang="lv-LV" sz="900" dirty="0">
                <a:latin typeface="Arial" panose="020B0604020202020204" pitchFamily="34" charset="0"/>
                <a:cs typeface="Arial" panose="020B0604020202020204" pitchFamily="34" charset="0"/>
              </a:rPr>
              <a:t> izstrādē - gan tekstiem, gan vizuāliem materiāliem</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es nezinu, vai tas ir LIAA atbalsta programmu lauciņā, bet strādājot R&amp;D nozarē, vislielākais trūkums Latvijā atbalsta programmu jomā ir attiecībā uz pilotprojektiem. Liels paldies par atbalstu izstrādē, taču strādājot infrastruktūras jomā kā mēs, būtu ārkārtīgi noderīgi, ja būtu, piemēram, atbalsts pašvaldībām sadarbībā ar </a:t>
            </a:r>
            <a:r>
              <a:rPr lang="lv-LV" sz="900" dirty="0" err="1">
                <a:latin typeface="Arial" panose="020B0604020202020204" pitchFamily="34" charset="0"/>
                <a:cs typeface="Arial" panose="020B0604020202020204" pitchFamily="34" charset="0"/>
              </a:rPr>
              <a:t>startapiem</a:t>
            </a:r>
            <a:r>
              <a:rPr lang="lv-LV" sz="900" dirty="0">
                <a:latin typeface="Arial" panose="020B0604020202020204" pitchFamily="34" charset="0"/>
                <a:cs typeface="Arial" panose="020B0604020202020204" pitchFamily="34" charset="0"/>
              </a:rPr>
              <a:t>, testa sistēmas veikšanai. Mums ir pieejami Rīgā projektiņi, taču, tie ir pēc summām piemēroti studentu līmeņa programmām - projekta atbalsts 10k mūsu gadījumā nesegtu pat administratīvās izmaksas pašvaldībai, lai sagatavotu tehniskos uzdevumus. Mēs arī darbojamies Anglijā, un tur pilotprojektiem programmās minimālā summa ir 500k, bet vidēji 3-5 miljoni, protams, Latvijas budžetā tas nebūtu paceļams, bet ja varētu vismaz </a:t>
            </a:r>
            <a:r>
              <a:rPr lang="lv-LV" sz="900" dirty="0" err="1">
                <a:latin typeface="Arial" panose="020B0604020202020204" pitchFamily="34" charset="0"/>
                <a:cs typeface="Arial" panose="020B0604020202020204" pitchFamily="34" charset="0"/>
              </a:rPr>
              <a:t>pārsimt</a:t>
            </a:r>
            <a:r>
              <a:rPr lang="lv-LV" sz="900" dirty="0">
                <a:latin typeface="Arial" panose="020B0604020202020204" pitchFamily="34" charset="0"/>
                <a:cs typeface="Arial" panose="020B0604020202020204" pitchFamily="34" charset="0"/>
              </a:rPr>
              <a:t> tūkstošu pilotprojektus uztaisīt, tas būtu jau būtisks atbalsts, jo mums ir virkne klientu, kas labprāt būs "otrais" klients, ja mēs atradīsim pirmo</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esam ļoti apmierināti ar esošajiem atbalsta mehānismiem</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esam priecīgi par visām LIAA piedāvātajām iespējām, paldies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esošais LIAA atbalsts ir pietiekams un ar labu </a:t>
            </a:r>
            <a:r>
              <a:rPr lang="lv-LV" sz="900" dirty="0" err="1">
                <a:latin typeface="Arial" panose="020B0604020202020204" pitchFamily="34" charset="0"/>
                <a:cs typeface="Arial" panose="020B0604020202020204" pitchFamily="34" charset="0"/>
              </a:rPr>
              <a:t>intensivitāti</a:t>
            </a:r>
            <a:r>
              <a:rPr lang="lv-LV" sz="900" dirty="0">
                <a:latin typeface="Arial" panose="020B0604020202020204" pitchFamily="34" charset="0"/>
                <a:cs typeface="Arial" panose="020B0604020202020204" pitchFamily="34" charset="0"/>
              </a:rPr>
              <a:t> (80%), vēlētos lai šis atbalsts saglabātos arī turpmāk. Būtu nepieciešams atbalsts  energoefektivitātes pasākumiem un ražošanas efektivitātes uzlabošanai (vēlams ar </a:t>
            </a:r>
            <a:r>
              <a:rPr lang="lv-LV" sz="900" dirty="0" err="1">
                <a:latin typeface="Arial" panose="020B0604020202020204" pitchFamily="34" charset="0"/>
                <a:cs typeface="Arial" panose="020B0604020202020204" pitchFamily="34" charset="0"/>
              </a:rPr>
              <a:t>intensivitāti</a:t>
            </a:r>
            <a:r>
              <a:rPr lang="lv-LV" sz="900" dirty="0">
                <a:latin typeface="Arial" panose="020B0604020202020204" pitchFamily="34" charset="0"/>
                <a:cs typeface="Arial" panose="020B0604020202020204" pitchFamily="34" charset="0"/>
              </a:rPr>
              <a:t> 50%)</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esošā atbalsta izmantošana ir pietiekams instruments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esošā programma - eksporta mārketinga aktivitāšu </a:t>
            </a:r>
            <a:r>
              <a:rPr lang="lv-LV" sz="900" dirty="0" err="1">
                <a:latin typeface="Arial" panose="020B0604020202020204" pitchFamily="34" charset="0"/>
                <a:cs typeface="Arial" panose="020B0604020202020204" pitchFamily="34" charset="0"/>
              </a:rPr>
              <a:t>līdzifinansēšana</a:t>
            </a:r>
            <a:r>
              <a:rPr lang="lv-LV" sz="900" dirty="0">
                <a:latin typeface="Arial" panose="020B0604020202020204" pitchFamily="34" charset="0"/>
                <a:cs typeface="Arial" panose="020B0604020202020204" pitchFamily="34" charset="0"/>
              </a:rPr>
              <a:t> ir ļoti noderīgs atbalsts mehānisms. Ceru, ka programma pēc 2023. gada augusta tiks atjaunota</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esošie atbalsta mehānismi ir salīdzinoši labi. Teorētiski nodarbinātību varētu veicināt tas, ja LIAA sniegtu īstermiņa nodokļu atlaides (visticamāk, papildus finansējuma apmērā vai kādā citā juridiski iespējamā veidā) papildus darba spēka algošanai eksporta veicināšanai, bet nu arī esošais atbalsts ir dāsns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esošie atbalsti šobrīd ir pietiekami</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esošie ir labi</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EU fondi ražošanas iekārtu modernizācijai</a:t>
            </a:r>
          </a:p>
          <a:p>
            <a:pPr marL="171450" indent="-171450">
              <a:buFont typeface="Arial" panose="020B0604020202020204" pitchFamily="34" charset="0"/>
              <a:buChar char="•"/>
            </a:pPr>
            <a:r>
              <a:rPr lang="lv-LV" sz="900" dirty="0" err="1">
                <a:latin typeface="Arial" panose="020B0604020202020204" pitchFamily="34" charset="0"/>
                <a:cs typeface="Arial" panose="020B0604020202020204" pitchFamily="34" charset="0"/>
              </a:rPr>
              <a:t>financiālais</a:t>
            </a:r>
            <a:r>
              <a:rPr lang="lv-LV" sz="900" dirty="0">
                <a:latin typeface="Arial" panose="020B0604020202020204" pitchFamily="34" charset="0"/>
                <a:cs typeface="Arial" panose="020B0604020202020204" pitchFamily="34" charset="0"/>
              </a:rPr>
              <a:t> un tiesiskais atbalsts</a:t>
            </a:r>
          </a:p>
        </p:txBody>
      </p:sp>
      <p:sp>
        <p:nvSpPr>
          <p:cNvPr id="6" name="Rectangle 5">
            <a:extLst>
              <a:ext uri="{FF2B5EF4-FFF2-40B4-BE49-F238E27FC236}">
                <a16:creationId xmlns:a16="http://schemas.microsoft.com/office/drawing/2014/main" id="{A6072BAF-A420-491A-8883-1CAF13396BBB}"/>
              </a:ext>
            </a:extLst>
          </p:cNvPr>
          <p:cNvSpPr/>
          <p:nvPr/>
        </p:nvSpPr>
        <p:spPr>
          <a:xfrm>
            <a:off x="4524702" y="661130"/>
            <a:ext cx="4400506" cy="6186309"/>
          </a:xfrm>
          <a:prstGeom prst="rect">
            <a:avLst/>
          </a:prstGeom>
        </p:spPr>
        <p:txBody>
          <a:bodyPr wrap="square">
            <a:spAutoFit/>
          </a:bodyPr>
          <a:lstStyle/>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finansējums iekārtu iegādei, nodokļu atvieglojumi ar ilgtspēju saistītajiem uzņēmumiem</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finansējums jaunu ražotņu būvniecībai, attīstīšanai</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finansējums priekš pārstāvja dažādos tirgos - ikmēneša maksas (</a:t>
            </a:r>
            <a:r>
              <a:rPr lang="lv-LV" sz="900" dirty="0" err="1">
                <a:latin typeface="Arial" panose="020B0604020202020204" pitchFamily="34" charset="0"/>
                <a:cs typeface="Arial" panose="020B0604020202020204" pitchFamily="34" charset="0"/>
              </a:rPr>
              <a:t>sales</a:t>
            </a:r>
            <a:r>
              <a:rPr lang="lv-LV" sz="900" dirty="0">
                <a:latin typeface="Arial" panose="020B0604020202020204" pitchFamily="34" charset="0"/>
                <a:cs typeface="Arial" panose="020B0604020202020204" pitchFamily="34" charset="0"/>
              </a:rPr>
              <a:t> </a:t>
            </a:r>
            <a:r>
              <a:rPr lang="lv-LV" sz="900" dirty="0" err="1">
                <a:latin typeface="Arial" panose="020B0604020202020204" pitchFamily="34" charset="0"/>
                <a:cs typeface="Arial" panose="020B0604020202020204" pitchFamily="34" charset="0"/>
              </a:rPr>
              <a:t>representative</a:t>
            </a:r>
            <a:r>
              <a:rPr lang="lv-LV" sz="900" dirty="0">
                <a:latin typeface="Arial" panose="020B0604020202020204" pitchFamily="34" charset="0"/>
                <a:cs typeface="Arial" panose="020B0604020202020204" pitchFamily="34" charset="0"/>
              </a:rPr>
              <a:t> </a:t>
            </a:r>
            <a:r>
              <a:rPr lang="lv-LV" sz="900" dirty="0" err="1">
                <a:latin typeface="Arial" panose="020B0604020202020204" pitchFamily="34" charset="0"/>
                <a:cs typeface="Arial" panose="020B0604020202020204" pitchFamily="34" charset="0"/>
              </a:rPr>
              <a:t>monthly</a:t>
            </a:r>
            <a:r>
              <a:rPr lang="lv-LV" sz="900" dirty="0">
                <a:latin typeface="Arial" panose="020B0604020202020204" pitchFamily="34" charset="0"/>
                <a:cs typeface="Arial" panose="020B0604020202020204" pitchFamily="34" charset="0"/>
              </a:rPr>
              <a:t> </a:t>
            </a:r>
            <a:r>
              <a:rPr lang="lv-LV" sz="900" dirty="0" err="1">
                <a:latin typeface="Arial" panose="020B0604020202020204" pitchFamily="34" charset="0"/>
                <a:cs typeface="Arial" panose="020B0604020202020204" pitchFamily="34" charset="0"/>
              </a:rPr>
              <a:t>fee</a:t>
            </a:r>
            <a:r>
              <a:rPr lang="lv-LV" sz="900" dirty="0">
                <a:latin typeface="Arial" panose="020B0604020202020204" pitchFamily="34" charset="0"/>
                <a:cs typeface="Arial" panose="020B0604020202020204" pitchFamily="34" charset="0"/>
              </a:rPr>
              <a:t>)</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finansiāla, lai pabeigtu IT sistēmu un apmaksātu komandas algas sākuma stadijā</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finansiāls atbalsts  jaunām iekārtām un </a:t>
            </a:r>
            <a:r>
              <a:rPr lang="lv-LV" sz="900" dirty="0" err="1">
                <a:latin typeface="Arial" panose="020B0604020202020204" pitchFamily="34" charset="0"/>
                <a:cs typeface="Arial" panose="020B0604020202020204" pitchFamily="34" charset="0"/>
              </a:rPr>
              <a:t>infrastrūkturai</a:t>
            </a:r>
            <a:r>
              <a:rPr lang="lv-LV" sz="900" dirty="0">
                <a:latin typeface="Arial" panose="020B0604020202020204" pitchFamily="34" charset="0"/>
                <a:cs typeface="Arial" panose="020B0604020202020204" pitchFamily="34" charset="0"/>
              </a:rPr>
              <a:t>, kas atbalsta uzņēmuma komunālos pakalpojumus (gāzes </a:t>
            </a:r>
            <a:r>
              <a:rPr lang="lv-LV" sz="900" dirty="0" err="1">
                <a:latin typeface="Arial" panose="020B0604020202020204" pitchFamily="34" charset="0"/>
                <a:cs typeface="Arial" panose="020B0604020202020204" pitchFamily="34" charset="0"/>
              </a:rPr>
              <a:t>pieslēgumu</a:t>
            </a:r>
            <a:r>
              <a:rPr lang="lv-LV" sz="900" dirty="0">
                <a:latin typeface="Arial" panose="020B0604020202020204" pitchFamily="34" charset="0"/>
                <a:cs typeface="Arial" panose="020B0604020202020204" pitchFamily="34" charset="0"/>
              </a:rPr>
              <a:t>), ražošanas procesā kā arī uzturēšana, labiekārtošanas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finansiāls atbalsts IT programmu attīstībai</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finansiāls atbalsts izstādes stendu ierīkošanai un preču paraugu nosūtīšanai uz izstādēm, tirdzniecības </a:t>
            </a:r>
            <a:r>
              <a:rPr lang="lv-LV" sz="900" dirty="0" err="1">
                <a:latin typeface="Arial" panose="020B0604020202020204" pitchFamily="34" charset="0"/>
                <a:cs typeface="Arial" panose="020B0604020202020204" pitchFamily="34" charset="0"/>
              </a:rPr>
              <a:t>misijām,ražotņu</a:t>
            </a:r>
            <a:r>
              <a:rPr lang="lv-LV" sz="900" dirty="0">
                <a:latin typeface="Arial" panose="020B0604020202020204" pitchFamily="34" charset="0"/>
                <a:cs typeface="Arial" panose="020B0604020202020204" pitchFamily="34" charset="0"/>
              </a:rPr>
              <a:t> un produktu sertifikācijai</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finansiālus līdzekļus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finanšu </a:t>
            </a:r>
            <a:r>
              <a:rPr lang="lv-LV" sz="900" dirty="0" err="1">
                <a:latin typeface="Arial" panose="020B0604020202020204" pitchFamily="34" charset="0"/>
                <a:cs typeface="Arial" panose="020B0604020202020204" pitchFamily="34" charset="0"/>
              </a:rPr>
              <a:t>atblasts</a:t>
            </a:r>
            <a:r>
              <a:rPr lang="lv-LV" sz="900" dirty="0">
                <a:latin typeface="Arial" panose="020B0604020202020204" pitchFamily="34" charset="0"/>
                <a:cs typeface="Arial" panose="020B0604020202020204" pitchFamily="34" charset="0"/>
              </a:rPr>
              <a:t> </a:t>
            </a:r>
            <a:r>
              <a:rPr lang="lv-LV" sz="900" dirty="0" err="1">
                <a:latin typeface="Arial" panose="020B0604020202020204" pitchFamily="34" charset="0"/>
                <a:cs typeface="Arial" panose="020B0604020202020204" pitchFamily="34" charset="0"/>
              </a:rPr>
              <a:t>granta</a:t>
            </a:r>
            <a:r>
              <a:rPr lang="lv-LV" sz="900" dirty="0">
                <a:latin typeface="Arial" panose="020B0604020202020204" pitchFamily="34" charset="0"/>
                <a:cs typeface="Arial" panose="020B0604020202020204" pitchFamily="34" charset="0"/>
              </a:rPr>
              <a:t> veidā. Lai arī tas jau darbojas šobrīd, progresīvs mehānisms būtu lielisks nākamais solis. Ir uzņēmumi, kuriem 200'000 </a:t>
            </a:r>
            <a:r>
              <a:rPr lang="lv-LV" sz="900" dirty="0" err="1">
                <a:latin typeface="Arial" panose="020B0604020202020204" pitchFamily="34" charset="0"/>
                <a:cs typeface="Arial" panose="020B0604020202020204" pitchFamily="34" charset="0"/>
              </a:rPr>
              <a:t>de</a:t>
            </a:r>
            <a:r>
              <a:rPr lang="lv-LV" sz="900" dirty="0">
                <a:latin typeface="Arial" panose="020B0604020202020204" pitchFamily="34" charset="0"/>
                <a:cs typeface="Arial" panose="020B0604020202020204" pitchFamily="34" charset="0"/>
              </a:rPr>
              <a:t> </a:t>
            </a:r>
            <a:r>
              <a:rPr lang="lv-LV" sz="900" dirty="0" err="1">
                <a:latin typeface="Arial" panose="020B0604020202020204" pitchFamily="34" charset="0"/>
                <a:cs typeface="Arial" panose="020B0604020202020204" pitchFamily="34" charset="0"/>
              </a:rPr>
              <a:t>minims</a:t>
            </a:r>
            <a:r>
              <a:rPr lang="lv-LV" sz="900" dirty="0">
                <a:latin typeface="Arial" panose="020B0604020202020204" pitchFamily="34" charset="0"/>
                <a:cs typeface="Arial" panose="020B0604020202020204" pitchFamily="34" charset="0"/>
              </a:rPr>
              <a:t> </a:t>
            </a:r>
            <a:r>
              <a:rPr lang="lv-LV" sz="900" dirty="0" err="1">
                <a:latin typeface="Arial" panose="020B0604020202020204" pitchFamily="34" charset="0"/>
                <a:cs typeface="Arial" panose="020B0604020202020204" pitchFamily="34" charset="0"/>
              </a:rPr>
              <a:t>atblastu</a:t>
            </a:r>
            <a:r>
              <a:rPr lang="lv-LV" sz="900" dirty="0">
                <a:latin typeface="Arial" panose="020B0604020202020204" pitchFamily="34" charset="0"/>
                <a:cs typeface="Arial" panose="020B0604020202020204" pitchFamily="34" charset="0"/>
              </a:rPr>
              <a:t> pragmatiski apgūt ir ļoti sarežģīti, un ir uzņēmumi, kuriem izdodas efektīvi šāda veida atbalstu izmantot jau gada-divu laikā, un kuriem nākamais atbalsta līmenis ļoti uzlabotu tālāko konkurētspēju</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formāli </a:t>
            </a:r>
            <a:r>
              <a:rPr lang="lv-LV" sz="900" dirty="0" err="1">
                <a:latin typeface="Arial" panose="020B0604020202020204" pitchFamily="34" charset="0"/>
                <a:cs typeface="Arial" panose="020B0604020202020204" pitchFamily="34" charset="0"/>
              </a:rPr>
              <a:t>kontaktbirža</a:t>
            </a:r>
            <a:r>
              <a:rPr lang="lv-LV" sz="900" dirty="0">
                <a:latin typeface="Arial" panose="020B0604020202020204" pitchFamily="34" charset="0"/>
                <a:cs typeface="Arial" panose="020B0604020202020204" pitchFamily="34" charset="0"/>
              </a:rPr>
              <a:t> ir, bet ne priekš mums. Izstādēm būtu ļoti labi, ja varētu vismaz kaut vai daļēji atbalstīt arī individuālā stenda izgatavošanu</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gan ārvalstu tūrisma operatoru uzņemšanai Latvijā (tūrisma programma, transports, izmitināšana, ēdināšana, gidi </a:t>
            </a:r>
            <a:r>
              <a:rPr lang="lv-LV" sz="900" dirty="0" err="1">
                <a:latin typeface="Arial" panose="020B0604020202020204" pitchFamily="34" charset="0"/>
                <a:cs typeface="Arial" panose="020B0604020202020204" pitchFamily="34" charset="0"/>
              </a:rPr>
              <a:t>u.c</a:t>
            </a:r>
            <a:r>
              <a:rPr lang="lv-LV" sz="900" dirty="0">
                <a:latin typeface="Arial" panose="020B0604020202020204" pitchFamily="34" charset="0"/>
                <a:cs typeface="Arial" panose="020B0604020202020204" pitchFamily="34" charset="0"/>
              </a:rPr>
              <a:t>). Atbalsts uzņēmuma mājas lapas un citu digitālo platformu/rīku uzlabošanai un attīstīšanai</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granti izglītības pakalpojumiem un produktiem, kas rada labumu sabiedrībai</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grants apgrozāmajiem līdzekļiem</a:t>
            </a:r>
          </a:p>
          <a:p>
            <a:pPr marL="171450" indent="-171450">
              <a:buFont typeface="Arial" panose="020B0604020202020204" pitchFamily="34" charset="0"/>
              <a:buChar char="•"/>
            </a:pPr>
            <a:r>
              <a:rPr lang="lv-LV" sz="900" dirty="0" err="1">
                <a:latin typeface="Arial" panose="020B0604020202020204" pitchFamily="34" charset="0"/>
                <a:cs typeface="Arial" panose="020B0604020202020204" pitchFamily="34" charset="0"/>
              </a:rPr>
              <a:t>grantu</a:t>
            </a:r>
            <a:r>
              <a:rPr lang="lv-LV" sz="900" dirty="0">
                <a:latin typeface="Arial" panose="020B0604020202020204" pitchFamily="34" charset="0"/>
                <a:cs typeface="Arial" panose="020B0604020202020204" pitchFamily="34" charset="0"/>
              </a:rPr>
              <a:t> piešķiršana studiju vai pētījumu nozarē</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grāmatvedības pakalpojumi, ofisa telpas, reklāmas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gribētos, lai LIAA atmaksā vairāk procentu par izdevumiem</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grūti komentēt.</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grūti pateikt</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grūti pateikt</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grūti pateikt</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grūti pateikt</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grūti pateikt</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grūti pateikt</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grūti pateikt</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grūti pateikt</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grūti pateikt</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grūti pateikt</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grūti pateikt</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grūti pateikt</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grūti pateikt</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grūti pateikt un mums nav bijis nekāds LIAA atbalsts</a:t>
            </a:r>
          </a:p>
        </p:txBody>
      </p:sp>
    </p:spTree>
    <p:extLst>
      <p:ext uri="{BB962C8B-B14F-4D97-AF65-F5344CB8AC3E}">
        <p14:creationId xmlns:p14="http://schemas.microsoft.com/office/powerpoint/2010/main" val="297286627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1">
            <a:extLst>
              <a:ext uri="{FF2B5EF4-FFF2-40B4-BE49-F238E27FC236}">
                <a16:creationId xmlns:a16="http://schemas.microsoft.com/office/drawing/2014/main" id="{780589CF-6334-458A-94E0-7F8C0F842A31}"/>
              </a:ext>
            </a:extLst>
          </p:cNvPr>
          <p:cNvSpPr txBox="1"/>
          <p:nvPr/>
        </p:nvSpPr>
        <p:spPr>
          <a:xfrm>
            <a:off x="189635" y="459774"/>
            <a:ext cx="8493125" cy="452052"/>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lvl="0" defTabSz="914400">
              <a:defRPr/>
            </a:pPr>
            <a:r>
              <a:rPr lang="lv-LV" i="1" dirty="0">
                <a:latin typeface="Arial" panose="020B0604020202020204" pitchFamily="34" charset="0"/>
                <a:cs typeface="Arial" panose="020B0604020202020204" pitchFamily="34" charset="0"/>
              </a:rPr>
              <a:t>K3. "Kāda veida atbalsts Jums būtu vēl nepieciešams, bez jau esošajiem LIAA atbalsta mehānismiem?"</a:t>
            </a:r>
          </a:p>
          <a:p>
            <a:pPr lvl="0" defTabSz="914400">
              <a:defRPr/>
            </a:pPr>
            <a:r>
              <a:rPr lang="lv-LV" b="0" i="0" u="sng" baseline="0" dirty="0">
                <a:effectLst/>
                <a:latin typeface="Arial" panose="020B0604020202020204" pitchFamily="34" charset="0"/>
                <a:ea typeface="+mn-ea"/>
                <a:cs typeface="Arial" panose="020B0604020202020204" pitchFamily="34" charset="0"/>
              </a:rPr>
              <a:t>Atvērtais jautājums, iespējamas vairākas atbildes</a:t>
            </a:r>
            <a:endParaRPr lang="lv-LV" i="0" u="sng" dirty="0">
              <a:effectLst/>
              <a:latin typeface="Arial" panose="020B0604020202020204" pitchFamily="34" charset="0"/>
              <a:cs typeface="Arial" panose="020B0604020202020204" pitchFamily="34" charset="0"/>
            </a:endParaRPr>
          </a:p>
        </p:txBody>
      </p:sp>
      <p:sp>
        <p:nvSpPr>
          <p:cNvPr id="15" name="Rectangle 13">
            <a:extLst>
              <a:ext uri="{FF2B5EF4-FFF2-40B4-BE49-F238E27FC236}">
                <a16:creationId xmlns:a16="http://schemas.microsoft.com/office/drawing/2014/main" id="{DBE03FA8-DDFB-4A77-BFC9-CED7B6F7CB8A}"/>
              </a:ext>
            </a:extLst>
          </p:cNvPr>
          <p:cNvSpPr>
            <a:spLocks noChangeArrowheads="1"/>
          </p:cNvSpPr>
          <p:nvPr/>
        </p:nvSpPr>
        <p:spPr bwMode="auto">
          <a:xfrm>
            <a:off x="0" y="0"/>
            <a:ext cx="9144000" cy="476250"/>
          </a:xfrm>
          <a:prstGeom prst="rect">
            <a:avLst/>
          </a:prstGeom>
          <a:solidFill>
            <a:srgbClr val="2A7A6D"/>
          </a:solidFill>
          <a:ln>
            <a:noFill/>
          </a:ln>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altLang="en-US" sz="2400" b="1" dirty="0">
                <a:solidFill>
                  <a:schemeClr val="bg1"/>
                </a:solidFill>
                <a:cs typeface="Arial" panose="020B0604020202020204" pitchFamily="34" charset="0"/>
              </a:rPr>
              <a:t>Pilni atvērto atbilžu variantu teksti (5)</a:t>
            </a:r>
          </a:p>
        </p:txBody>
      </p:sp>
      <p:sp>
        <p:nvSpPr>
          <p:cNvPr id="5" name="Rectangle 4">
            <a:extLst>
              <a:ext uri="{FF2B5EF4-FFF2-40B4-BE49-F238E27FC236}">
                <a16:creationId xmlns:a16="http://schemas.microsoft.com/office/drawing/2014/main" id="{EBE07284-797E-4BC4-AA4C-61606E9F1D46}"/>
              </a:ext>
            </a:extLst>
          </p:cNvPr>
          <p:cNvSpPr/>
          <p:nvPr/>
        </p:nvSpPr>
        <p:spPr>
          <a:xfrm>
            <a:off x="171494" y="852761"/>
            <a:ext cx="4400506" cy="6047809"/>
          </a:xfrm>
          <a:prstGeom prst="rect">
            <a:avLst/>
          </a:prstGeom>
        </p:spPr>
        <p:txBody>
          <a:bodyPr wrap="square">
            <a:spAutoFit/>
          </a:bodyPr>
          <a:lstStyle/>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grūti šobrīd pateikt</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grūti teikt, liekas, ka viss </a:t>
            </a:r>
            <a:r>
              <a:rPr lang="lv-LV" sz="900" dirty="0" err="1">
                <a:latin typeface="Arial" panose="020B0604020202020204" pitchFamily="34" charset="0"/>
                <a:cs typeface="Arial" panose="020B0604020202020204" pitchFamily="34" charset="0"/>
              </a:rPr>
              <a:t>svarīgakais</a:t>
            </a:r>
            <a:r>
              <a:rPr lang="lv-LV" sz="900" dirty="0">
                <a:latin typeface="Arial" panose="020B0604020202020204" pitchFamily="34" charset="0"/>
                <a:cs typeface="Arial" panose="020B0604020202020204" pitchFamily="34" charset="0"/>
              </a:rPr>
              <a:t> ir jau iekļauts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grūts jautājums. Mums šobrīd laikam pietiek ar esošo</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iekārtu un ēku celtniecība ar lielu atbalsta procentu</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iespēja personīgi apmeklēt potenciālos ārzemju partnerus, iepazīstinot ar sevi un personīgi iepazīstot citus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iespējams, potenciālu partneru kontakti Ziemeļeiropā</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iespējamu </a:t>
            </a:r>
            <a:r>
              <a:rPr lang="lv-LV" sz="900" dirty="0" err="1">
                <a:latin typeface="Arial" panose="020B0604020202020204" pitchFamily="34" charset="0"/>
                <a:cs typeface="Arial" panose="020B0604020202020204" pitchFamily="34" charset="0"/>
              </a:rPr>
              <a:t>arzemju</a:t>
            </a:r>
            <a:r>
              <a:rPr lang="lv-LV" sz="900" dirty="0">
                <a:latin typeface="Arial" panose="020B0604020202020204" pitchFamily="34" charset="0"/>
                <a:cs typeface="Arial" panose="020B0604020202020204" pitchFamily="34" charset="0"/>
              </a:rPr>
              <a:t> klientu/partneru piesaiste Rīgā</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iespējas vieglāk pagarināt </a:t>
            </a:r>
            <a:r>
              <a:rPr lang="lv-LV" sz="900" dirty="0" err="1">
                <a:latin typeface="Arial" panose="020B0604020202020204" pitchFamily="34" charset="0"/>
                <a:cs typeface="Arial" panose="020B0604020202020204" pitchFamily="34" charset="0"/>
              </a:rPr>
              <a:t>StartupTax</a:t>
            </a:r>
            <a:r>
              <a:rPr lang="lv-LV" sz="900" dirty="0">
                <a:latin typeface="Arial" panose="020B0604020202020204" pitchFamily="34" charset="0"/>
                <a:cs typeface="Arial" panose="020B0604020202020204" pitchFamily="34" charset="0"/>
              </a:rPr>
              <a:t> nodokļu atvieglojumus,</a:t>
            </a:r>
            <a:br>
              <a:rPr lang="lv-LV" sz="900" dirty="0">
                <a:latin typeface="Arial" panose="020B0604020202020204" pitchFamily="34" charset="0"/>
                <a:cs typeface="Arial" panose="020B0604020202020204" pitchFamily="34" charset="0"/>
              </a:rPr>
            </a:br>
            <a:r>
              <a:rPr lang="lv-LV" sz="900" dirty="0">
                <a:latin typeface="Arial" panose="020B0604020202020204" pitchFamily="34" charset="0"/>
                <a:cs typeface="Arial" panose="020B0604020202020204" pitchFamily="34" charset="0"/>
              </a:rPr>
              <a:t>ja ir bijušas pietiekami lielas investīcijas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individuāla mārketinga plāna izstrāde </a:t>
            </a:r>
            <a:r>
              <a:rPr lang="lv-LV" sz="900" dirty="0" err="1">
                <a:latin typeface="Arial" panose="020B0604020202020204" pitchFamily="34" charset="0"/>
                <a:cs typeface="Arial" panose="020B0604020202020204" pitchFamily="34" charset="0"/>
              </a:rPr>
              <a:t>mērķvalstīs</a:t>
            </a:r>
            <a:r>
              <a:rPr lang="lv-LV" sz="900" dirty="0">
                <a:latin typeface="Arial" panose="020B0604020202020204" pitchFamily="34" charset="0"/>
                <a:cs typeface="Arial" panose="020B0604020202020204" pitchFamily="34" charset="0"/>
              </a:rPr>
              <a:t> (konkrēts produkts konkrētai valstij - kā virzīt, padomi no ekspertiem), ražotāju (materiālu un </a:t>
            </a:r>
            <a:r>
              <a:rPr lang="lv-LV" sz="900" dirty="0" err="1">
                <a:latin typeface="Arial" panose="020B0604020202020204" pitchFamily="34" charset="0"/>
                <a:cs typeface="Arial" panose="020B0604020202020204" pitchFamily="34" charset="0"/>
              </a:rPr>
              <a:t>produktijas</a:t>
            </a:r>
            <a:r>
              <a:rPr lang="lv-LV" sz="900" dirty="0">
                <a:latin typeface="Arial" panose="020B0604020202020204" pitchFamily="34" charset="0"/>
                <a:cs typeface="Arial" panose="020B0604020202020204" pitchFamily="34" charset="0"/>
              </a:rPr>
              <a:t>) apskats, kontaktu izpēte</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individuālas tikšanās iespējas ar tirdzniecības tīkliem/</a:t>
            </a:r>
            <a:r>
              <a:rPr lang="lv-LV" sz="900" dirty="0" err="1">
                <a:latin typeface="Arial" panose="020B0604020202020204" pitchFamily="34" charset="0"/>
                <a:cs typeface="Arial" panose="020B0604020202020204" pitchFamily="34" charset="0"/>
              </a:rPr>
              <a:t>distributoriem</a:t>
            </a:r>
            <a:endParaRPr lang="lv-LV" sz="9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individuālas vizītes pie ārvalstu sadarbības partneriem</a:t>
            </a:r>
          </a:p>
          <a:p>
            <a:pPr marL="171450" indent="-171450">
              <a:buFont typeface="Arial" panose="020B0604020202020204" pitchFamily="34" charset="0"/>
              <a:buChar char="•"/>
            </a:pPr>
            <a:r>
              <a:rPr lang="lv-LV" sz="900" dirty="0" err="1">
                <a:latin typeface="Arial" panose="020B0604020202020204" pitchFamily="34" charset="0"/>
                <a:cs typeface="Arial" panose="020B0604020202020204" pitchFamily="34" charset="0"/>
              </a:rPr>
              <a:t>influenceri</a:t>
            </a:r>
            <a:endParaRPr lang="lv-LV" sz="9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info no </a:t>
            </a:r>
            <a:r>
              <a:rPr lang="lv-LV" sz="900" dirty="0" err="1">
                <a:latin typeface="Arial" panose="020B0604020202020204" pitchFamily="34" charset="0"/>
                <a:cs typeface="Arial" panose="020B0604020202020204" pitchFamily="34" charset="0"/>
              </a:rPr>
              <a:t>dalībvalstim</a:t>
            </a:r>
            <a:r>
              <a:rPr lang="lv-LV" sz="900" dirty="0">
                <a:latin typeface="Arial" panose="020B0604020202020204" pitchFamily="34" charset="0"/>
                <a:cs typeface="Arial" panose="020B0604020202020204" pitchFamily="34" charset="0"/>
              </a:rPr>
              <a:t> nozarē, kam būtu interese sadarbībai</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informācija par pieejamo atbalstu citās Eiropas savienības valstīs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informācija sniegšana tieši pa nozarēm. Piemēram, ķīmijas nozare - apkopojums (izstādes, </a:t>
            </a:r>
            <a:r>
              <a:rPr lang="lv-LV" sz="900" dirty="0" err="1">
                <a:latin typeface="Arial" panose="020B0604020202020204" pitchFamily="34" charset="0"/>
                <a:cs typeface="Arial" panose="020B0604020202020204" pitchFamily="34" charset="0"/>
              </a:rPr>
              <a:t>kontaktbiržas</a:t>
            </a:r>
            <a:r>
              <a:rPr lang="lv-LV" sz="900" dirty="0">
                <a:latin typeface="Arial" panose="020B0604020202020204" pitchFamily="34" charset="0"/>
                <a:cs typeface="Arial" panose="020B0604020202020204" pitchFamily="34" charset="0"/>
              </a:rPr>
              <a:t>, investori, finansējums)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infrastruktūru uzlabošana, iekārtu iegāde ražošanas jaudu palielināšanai, produktu dažādošanai</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interneta mājaslapas uzturēšana, modeļu un foto pakalpojumu finansiāls atbalsts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internetveikala tīmekļa lapa ārvalstu tirgiem</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investīcijas produkta pielāgošanai</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ir apmierinoši esošie</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ir nepieciešams pārskatīt atbalstāmo izmaksu sarakstu un papildināt ar tādiem, kas bija pieejami iepriekšējos periodos, jo piedaloties izstādēs ārzemēs, uzņēmums saskaras ar daudzām izmaksu kategorijām, kurām būtu nepieciešams atbalsts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ir pieticis ar piedāvātajām atbalsta programmām. Nav radusies nepieciešamība pēc kā specifiska</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izcila ideja ir bijusi piešķirt atbalstu </a:t>
            </a:r>
            <a:r>
              <a:rPr lang="lv-LV" sz="900" dirty="0" err="1">
                <a:latin typeface="Arial" panose="020B0604020202020204" pitchFamily="34" charset="0"/>
                <a:cs typeface="Arial" panose="020B0604020202020204" pitchFamily="34" charset="0"/>
              </a:rPr>
              <a:t>online</a:t>
            </a:r>
            <a:r>
              <a:rPr lang="lv-LV" sz="900" dirty="0">
                <a:latin typeface="Arial" panose="020B0604020202020204" pitchFamily="34" charset="0"/>
                <a:cs typeface="Arial" panose="020B0604020202020204" pitchFamily="34" charset="0"/>
              </a:rPr>
              <a:t> reklāmai, ja tā ir vērsta uz eksportu. Papildus mums būtu svarīgs atbalsts iekārtu iegādei, kas tādā gadījumā ļautu mums apsvērt iespēju atvērt savu ražošanas līniju</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izstādes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izstādes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izstādes sniedz iespēju ne vien piedāvāt savu produkciju, bet arī izglītot darbiniekus konkurētspējīgu produktu radīšanai un ārvalstu tirgu apgūšanai</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izstāžu apmeklējums</a:t>
            </a:r>
          </a:p>
          <a:p>
            <a:pPr marL="171450" indent="-171450">
              <a:buFont typeface="Arial" panose="020B0604020202020204" pitchFamily="34" charset="0"/>
              <a:buChar char="•"/>
            </a:pPr>
            <a:r>
              <a:rPr lang="lv-LV" sz="900" spc="-20" dirty="0">
                <a:latin typeface="Arial" panose="020B0604020202020204" pitchFamily="34" charset="0"/>
                <a:cs typeface="Arial" panose="020B0604020202020204" pitchFamily="34" charset="0"/>
              </a:rPr>
              <a:t>īstenība esošos nevaram izmantot pietiekamā līmenī. Grūti pateikt, ko vēl vajadzētu</a:t>
            </a:r>
          </a:p>
        </p:txBody>
      </p:sp>
      <p:sp>
        <p:nvSpPr>
          <p:cNvPr id="6" name="Rectangle 5">
            <a:extLst>
              <a:ext uri="{FF2B5EF4-FFF2-40B4-BE49-F238E27FC236}">
                <a16:creationId xmlns:a16="http://schemas.microsoft.com/office/drawing/2014/main" id="{A6072BAF-A420-491A-8883-1CAF13396BBB}"/>
              </a:ext>
            </a:extLst>
          </p:cNvPr>
          <p:cNvSpPr/>
          <p:nvPr/>
        </p:nvSpPr>
        <p:spPr>
          <a:xfrm>
            <a:off x="4524702" y="661130"/>
            <a:ext cx="4400506" cy="6252994"/>
          </a:xfrm>
          <a:prstGeom prst="rect">
            <a:avLst/>
          </a:prstGeom>
        </p:spPr>
        <p:txBody>
          <a:bodyPr wrap="square">
            <a:spAutoFit/>
          </a:bodyPr>
          <a:lstStyle/>
          <a:p>
            <a:pPr marL="171450" indent="-171450">
              <a:spcBef>
                <a:spcPts val="50"/>
              </a:spcBef>
              <a:buFont typeface="Arial" panose="020B0604020202020204" pitchFamily="34" charset="0"/>
              <a:buChar char="•"/>
            </a:pPr>
            <a:r>
              <a:rPr lang="lv-LV" sz="900" dirty="0">
                <a:latin typeface="Arial" panose="020B0604020202020204" pitchFamily="34" charset="0"/>
                <a:cs typeface="Arial" panose="020B0604020202020204" pitchFamily="34" charset="0"/>
              </a:rPr>
              <a:t>īstus, realizējušos uzņēmumu mentoru konsultācija jau ar reāliem piemēriem, soļiem, ko varam darīt mērķu sasniegšanai</a:t>
            </a:r>
          </a:p>
          <a:p>
            <a:pPr marL="171450" indent="-171450">
              <a:spcBef>
                <a:spcPts val="50"/>
              </a:spcBef>
              <a:buFont typeface="Arial" panose="020B0604020202020204" pitchFamily="34" charset="0"/>
              <a:buChar char="•"/>
            </a:pPr>
            <a:r>
              <a:rPr lang="lv-LV" sz="900" dirty="0">
                <a:latin typeface="Arial" panose="020B0604020202020204" pitchFamily="34" charset="0"/>
                <a:cs typeface="Arial" panose="020B0604020202020204" pitchFamily="34" charset="0"/>
              </a:rPr>
              <a:t>ja būtu kāds izdevumu kompensācijas mehānisms, piemēram, atpakaļceļa apmaksa vai katras trešās nakšņošanas izdevumu kompensācija. Vai citi mehānismi, kas padarītu mūsu pakalpojumus atraktīvākus potenciālajiem klientiem</a:t>
            </a:r>
          </a:p>
          <a:p>
            <a:pPr marL="171450" indent="-171450">
              <a:spcBef>
                <a:spcPts val="50"/>
              </a:spcBef>
              <a:buFont typeface="Arial" panose="020B0604020202020204" pitchFamily="34" charset="0"/>
              <a:buChar char="•"/>
            </a:pPr>
            <a:r>
              <a:rPr lang="lv-LV" sz="900" dirty="0">
                <a:latin typeface="Arial" panose="020B0604020202020204" pitchFamily="34" charset="0"/>
                <a:cs typeface="Arial" panose="020B0604020202020204" pitchFamily="34" charset="0"/>
              </a:rPr>
              <a:t>ja iet runa par izstādēm, tad būtisks atbalsts būtu transporta izmaksu nosegšana ekspozīcijai. Viesnīcas izmaksu nosegšana</a:t>
            </a:r>
          </a:p>
          <a:p>
            <a:pPr marL="171450" indent="-171450">
              <a:spcBef>
                <a:spcPts val="50"/>
              </a:spcBef>
              <a:buFont typeface="Arial" panose="020B0604020202020204" pitchFamily="34" charset="0"/>
              <a:buChar char="•"/>
            </a:pPr>
            <a:r>
              <a:rPr lang="lv-LV" sz="900" dirty="0">
                <a:latin typeface="Arial" panose="020B0604020202020204" pitchFamily="34" charset="0"/>
                <a:cs typeface="Arial" panose="020B0604020202020204" pitchFamily="34" charset="0"/>
              </a:rPr>
              <a:t>jauna produkta prototipa izstrāde</a:t>
            </a:r>
          </a:p>
          <a:p>
            <a:pPr marL="171450" indent="-171450">
              <a:spcBef>
                <a:spcPts val="50"/>
              </a:spcBef>
              <a:buFont typeface="Arial" panose="020B0604020202020204" pitchFamily="34" charset="0"/>
              <a:buChar char="•"/>
            </a:pPr>
            <a:r>
              <a:rPr lang="lv-LV" sz="900" dirty="0">
                <a:latin typeface="Arial" panose="020B0604020202020204" pitchFamily="34" charset="0"/>
                <a:cs typeface="Arial" panose="020B0604020202020204" pitchFamily="34" charset="0"/>
              </a:rPr>
              <a:t>jaunas mūsdienīgas darbnīcas/ražotnes būvniecības izmaksu atbalsts. Mūsdienīgāku iekārtu (ražošanas) iegādes izmaksu atbalsts.  Konsultācijas PR stratēģijas izstādē eksporta tirgos</a:t>
            </a:r>
          </a:p>
          <a:p>
            <a:pPr marL="171450" indent="-171450">
              <a:spcBef>
                <a:spcPts val="50"/>
              </a:spcBef>
              <a:buFont typeface="Arial" panose="020B0604020202020204" pitchFamily="34" charset="0"/>
              <a:buChar char="•"/>
            </a:pPr>
            <a:r>
              <a:rPr lang="lv-LV" sz="900" dirty="0">
                <a:latin typeface="Arial" panose="020B0604020202020204" pitchFamily="34" charset="0"/>
                <a:cs typeface="Arial" panose="020B0604020202020204" pitchFamily="34" charset="0"/>
              </a:rPr>
              <a:t>jauni radīto tūrisma objektu Latvijā reklamēšana pašmāju un ārvalstu tirgos, lai tiktu painformēts pēc iespējas plašāks potenciālo interesentu loks</a:t>
            </a:r>
          </a:p>
          <a:p>
            <a:pPr marL="171450" indent="-171450">
              <a:spcBef>
                <a:spcPts val="50"/>
              </a:spcBef>
              <a:buFont typeface="Arial" panose="020B0604020202020204" pitchFamily="34" charset="0"/>
              <a:buChar char="•"/>
            </a:pPr>
            <a:r>
              <a:rPr lang="lv-LV" sz="900" dirty="0">
                <a:latin typeface="Arial" panose="020B0604020202020204" pitchFamily="34" charset="0"/>
                <a:cs typeface="Arial" panose="020B0604020202020204" pitchFamily="34" charset="0"/>
              </a:rPr>
              <a:t>jaunu pakalpojumu ieviešana tirgū</a:t>
            </a:r>
          </a:p>
          <a:p>
            <a:pPr marL="171450" indent="-171450">
              <a:spcBef>
                <a:spcPts val="50"/>
              </a:spcBef>
              <a:buFont typeface="Arial" panose="020B0604020202020204" pitchFamily="34" charset="0"/>
              <a:buChar char="•"/>
            </a:pPr>
            <a:r>
              <a:rPr lang="lv-LV" sz="900" dirty="0">
                <a:latin typeface="Arial" panose="020B0604020202020204" pitchFamily="34" charset="0"/>
                <a:cs typeface="Arial" panose="020B0604020202020204" pitchFamily="34" charset="0"/>
              </a:rPr>
              <a:t>jaunu produktu izstrāde eksporta tirgiem</a:t>
            </a:r>
          </a:p>
          <a:p>
            <a:pPr marL="171450" indent="-171450">
              <a:spcBef>
                <a:spcPts val="50"/>
              </a:spcBef>
              <a:buFont typeface="Arial" panose="020B0604020202020204" pitchFamily="34" charset="0"/>
              <a:buChar char="•"/>
            </a:pPr>
            <a:r>
              <a:rPr lang="lv-LV" sz="900" dirty="0">
                <a:latin typeface="Arial" panose="020B0604020202020204" pitchFamily="34" charset="0"/>
                <a:cs typeface="Arial" panose="020B0604020202020204" pitchFamily="34" charset="0"/>
              </a:rPr>
              <a:t>jaunu produktu izstrādes, testēšanas, un paraugu izgatavošanas atbalsts</a:t>
            </a:r>
          </a:p>
          <a:p>
            <a:pPr marL="171450" indent="-171450">
              <a:spcBef>
                <a:spcPts val="50"/>
              </a:spcBef>
              <a:buFont typeface="Arial" panose="020B0604020202020204" pitchFamily="34" charset="0"/>
              <a:buChar char="•"/>
            </a:pPr>
            <a:r>
              <a:rPr lang="lv-LV" sz="900" dirty="0">
                <a:latin typeface="Arial" panose="020B0604020202020204" pitchFamily="34" charset="0"/>
                <a:cs typeface="Arial" panose="020B0604020202020204" pitchFamily="34" charset="0"/>
              </a:rPr>
              <a:t>jaunu ražošanas iekārtu atbalsts, iekārtu modernizācijas atbalsts</a:t>
            </a:r>
          </a:p>
          <a:p>
            <a:pPr marL="171450" indent="-171450">
              <a:spcBef>
                <a:spcPts val="50"/>
              </a:spcBef>
              <a:buFont typeface="Arial" panose="020B0604020202020204" pitchFamily="34" charset="0"/>
              <a:buChar char="•"/>
            </a:pPr>
            <a:r>
              <a:rPr lang="lv-LV" sz="900" dirty="0">
                <a:latin typeface="Arial" panose="020B0604020202020204" pitchFamily="34" charset="0"/>
                <a:cs typeface="Arial" panose="020B0604020202020204" pitchFamily="34" charset="0"/>
              </a:rPr>
              <a:t>jaunu un inovatīvu produktu ieviešanai tirgū šī produkta aizsardzība ir ļoti svarīga un šī intelektuālā īpašuma uzturēšana spēkā ir daudzas </a:t>
            </a:r>
            <a:r>
              <a:rPr lang="lv-LV" sz="900" dirty="0" err="1">
                <a:latin typeface="Arial" panose="020B0604020202020204" pitchFamily="34" charset="0"/>
                <a:cs typeface="Arial" panose="020B0604020202020204" pitchFamily="34" charset="0"/>
              </a:rPr>
              <a:t>reines</a:t>
            </a:r>
            <a:r>
              <a:rPr lang="lv-LV" sz="900" dirty="0">
                <a:latin typeface="Arial" panose="020B0604020202020204" pitchFamily="34" charset="0"/>
                <a:cs typeface="Arial" panose="020B0604020202020204" pitchFamily="34" charset="0"/>
              </a:rPr>
              <a:t> dārgāka kā jauna pieteikuma iesniegšana. līdz ar to šis būtu atbalsts, kuru mēs un citi uzņēmēji ļoti sagaidītu 2023. gadā</a:t>
            </a:r>
          </a:p>
          <a:p>
            <a:pPr marL="171450" indent="-171450">
              <a:spcBef>
                <a:spcPts val="50"/>
              </a:spcBef>
              <a:buFont typeface="Arial" panose="020B0604020202020204" pitchFamily="34" charset="0"/>
              <a:buChar char="•"/>
            </a:pPr>
            <a:r>
              <a:rPr lang="lv-LV" sz="900" dirty="0">
                <a:latin typeface="Arial" panose="020B0604020202020204" pitchFamily="34" charset="0"/>
                <a:cs typeface="Arial" panose="020B0604020202020204" pitchFamily="34" charset="0"/>
              </a:rPr>
              <a:t>jebkurš atbalsta mehānisms aktivitātēm lokalizētās klātesamības veidošanā eksporta tirgū - samazina ieejas barjeru/veicina eksporta apjomu konkrētajā teritorijā. Piemēram, ārpakalpojuma zvanu centra algošana, virtuālais KAC izveide un uzturēšana utt.</a:t>
            </a:r>
          </a:p>
          <a:p>
            <a:pPr marL="171450" indent="-171450">
              <a:spcBef>
                <a:spcPts val="50"/>
              </a:spcBef>
              <a:buFont typeface="Arial" panose="020B0604020202020204" pitchFamily="34" charset="0"/>
              <a:buChar char="•"/>
            </a:pPr>
            <a:r>
              <a:rPr lang="lv-LV" sz="900" dirty="0">
                <a:latin typeface="Arial" panose="020B0604020202020204" pitchFamily="34" charset="0"/>
                <a:cs typeface="Arial" panose="020B0604020202020204" pitchFamily="34" charset="0"/>
              </a:rPr>
              <a:t>juridiska palīdzība saistībā ar kopuzņēmumu un pārstāvniecību reģistrēšanu ārzemēs</a:t>
            </a:r>
          </a:p>
          <a:p>
            <a:pPr marL="171450" indent="-171450">
              <a:spcBef>
                <a:spcPts val="50"/>
              </a:spcBef>
              <a:buFont typeface="Arial" panose="020B0604020202020204" pitchFamily="34" charset="0"/>
              <a:buChar char="•"/>
            </a:pPr>
            <a:r>
              <a:rPr lang="lv-LV" sz="900" dirty="0">
                <a:latin typeface="Arial" panose="020B0604020202020204" pitchFamily="34" charset="0"/>
                <a:cs typeface="Arial" panose="020B0604020202020204" pitchFamily="34" charset="0"/>
              </a:rPr>
              <a:t>juridiskās palīdzības līdzfinansējums</a:t>
            </a:r>
          </a:p>
          <a:p>
            <a:pPr marL="171450" indent="-171450">
              <a:spcBef>
                <a:spcPts val="50"/>
              </a:spcBef>
              <a:buFont typeface="Arial" panose="020B0604020202020204" pitchFamily="34" charset="0"/>
              <a:buChar char="•"/>
            </a:pPr>
            <a:r>
              <a:rPr lang="lv-LV" sz="900" dirty="0">
                <a:latin typeface="Arial" panose="020B0604020202020204" pitchFamily="34" charset="0"/>
                <a:cs typeface="Arial" panose="020B0604020202020204" pitchFamily="34" charset="0"/>
              </a:rPr>
              <a:t>juridiskie pakalpojumi, ražošanas iekārtu iegāde, štampu izgatavošana (https://www.pryortechnology.com/), viņa darīšanas kursu apmeklējums Francijā</a:t>
            </a:r>
          </a:p>
          <a:p>
            <a:pPr marL="171450" indent="-171450">
              <a:spcBef>
                <a:spcPts val="50"/>
              </a:spcBef>
              <a:buFont typeface="Arial" panose="020B0604020202020204" pitchFamily="34" charset="0"/>
              <a:buChar char="•"/>
            </a:pPr>
            <a:r>
              <a:rPr lang="lv-LV" sz="900" dirty="0">
                <a:latin typeface="Arial" panose="020B0604020202020204" pitchFamily="34" charset="0"/>
                <a:cs typeface="Arial" panose="020B0604020202020204" pitchFamily="34" charset="0"/>
              </a:rPr>
              <a:t>juridisko formalitāšu sakārtošana/palīdzēšana un tulkošana - likumdošana, standarta vai pielāgoto līgumu sastādīšana, atkarībā no valsts/reģiona, kurā tirgū mērķis darboties</a:t>
            </a:r>
          </a:p>
          <a:p>
            <a:pPr marL="171450" indent="-171450">
              <a:spcBef>
                <a:spcPts val="50"/>
              </a:spcBef>
              <a:buFont typeface="Arial" panose="020B0604020202020204" pitchFamily="34" charset="0"/>
              <a:buChar char="•"/>
            </a:pPr>
            <a:r>
              <a:rPr lang="lv-LV" sz="900" dirty="0">
                <a:latin typeface="Arial" panose="020B0604020202020204" pitchFamily="34" charset="0"/>
                <a:cs typeface="Arial" panose="020B0604020202020204" pitchFamily="34" charset="0"/>
              </a:rPr>
              <a:t>kara Ukrainā radīto seku pārvarēšanai</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kino industrijas atbalsta mehānismu aktualizēšana valsts iekšējās struktūrās. Kino ir potenciāls kļūt par ļoti pelnošu Latvijas tautsaimniecībā</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klāsts ir pietiekošs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klātienes pasākumu organizēšana, kur izrunāt pieejamos finansējumus, LIAA ekspertu pieejamība konsultācijām, atbalsts dokumentu</a:t>
            </a:r>
            <a:br>
              <a:rPr lang="lv-LV" sz="900" dirty="0">
                <a:latin typeface="Arial" panose="020B0604020202020204" pitchFamily="34" charset="0"/>
                <a:cs typeface="Arial" panose="020B0604020202020204" pitchFamily="34" charset="0"/>
              </a:rPr>
            </a:br>
            <a:r>
              <a:rPr lang="lv-LV" sz="900" dirty="0">
                <a:latin typeface="Arial" panose="020B0604020202020204" pitchFamily="34" charset="0"/>
                <a:cs typeface="Arial" panose="020B0604020202020204" pitchFamily="34" charset="0"/>
              </a:rPr>
              <a:t>sagatavošanā, kas atbilst projektiem</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komandējumu, ar mērķi popularizēt produkciju, atbalsts</a:t>
            </a:r>
          </a:p>
        </p:txBody>
      </p:sp>
    </p:spTree>
    <p:extLst>
      <p:ext uri="{BB962C8B-B14F-4D97-AF65-F5344CB8AC3E}">
        <p14:creationId xmlns:p14="http://schemas.microsoft.com/office/powerpoint/2010/main" val="69251869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1">
            <a:extLst>
              <a:ext uri="{FF2B5EF4-FFF2-40B4-BE49-F238E27FC236}">
                <a16:creationId xmlns:a16="http://schemas.microsoft.com/office/drawing/2014/main" id="{780589CF-6334-458A-94E0-7F8C0F842A31}"/>
              </a:ext>
            </a:extLst>
          </p:cNvPr>
          <p:cNvSpPr txBox="1"/>
          <p:nvPr/>
        </p:nvSpPr>
        <p:spPr>
          <a:xfrm>
            <a:off x="189635" y="459774"/>
            <a:ext cx="8493125" cy="452052"/>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lvl="0" defTabSz="914400">
              <a:defRPr/>
            </a:pPr>
            <a:r>
              <a:rPr lang="lv-LV" i="1" dirty="0">
                <a:latin typeface="Arial" panose="020B0604020202020204" pitchFamily="34" charset="0"/>
                <a:cs typeface="Arial" panose="020B0604020202020204" pitchFamily="34" charset="0"/>
              </a:rPr>
              <a:t>K3. "Kāda veida atbalsts Jums būtu vēl nepieciešams, bez jau esošajiem LIAA atbalsta mehānismiem?"</a:t>
            </a:r>
          </a:p>
          <a:p>
            <a:pPr lvl="0" defTabSz="914400">
              <a:defRPr/>
            </a:pPr>
            <a:r>
              <a:rPr lang="lv-LV" b="0" i="0" u="sng" baseline="0" dirty="0">
                <a:effectLst/>
                <a:latin typeface="Arial" panose="020B0604020202020204" pitchFamily="34" charset="0"/>
                <a:ea typeface="+mn-ea"/>
                <a:cs typeface="Arial" panose="020B0604020202020204" pitchFamily="34" charset="0"/>
              </a:rPr>
              <a:t>Atvērtais jautājums, iespējamas vairākas atbildes</a:t>
            </a:r>
            <a:endParaRPr lang="lv-LV" i="0" u="sng" dirty="0">
              <a:effectLst/>
              <a:latin typeface="Arial" panose="020B0604020202020204" pitchFamily="34" charset="0"/>
              <a:cs typeface="Arial" panose="020B0604020202020204" pitchFamily="34" charset="0"/>
            </a:endParaRPr>
          </a:p>
        </p:txBody>
      </p:sp>
      <p:sp>
        <p:nvSpPr>
          <p:cNvPr id="15" name="Rectangle 13">
            <a:extLst>
              <a:ext uri="{FF2B5EF4-FFF2-40B4-BE49-F238E27FC236}">
                <a16:creationId xmlns:a16="http://schemas.microsoft.com/office/drawing/2014/main" id="{DBE03FA8-DDFB-4A77-BFC9-CED7B6F7CB8A}"/>
              </a:ext>
            </a:extLst>
          </p:cNvPr>
          <p:cNvSpPr>
            <a:spLocks noChangeArrowheads="1"/>
          </p:cNvSpPr>
          <p:nvPr/>
        </p:nvSpPr>
        <p:spPr bwMode="auto">
          <a:xfrm>
            <a:off x="0" y="0"/>
            <a:ext cx="9144000" cy="476250"/>
          </a:xfrm>
          <a:prstGeom prst="rect">
            <a:avLst/>
          </a:prstGeom>
          <a:solidFill>
            <a:srgbClr val="2A7A6D"/>
          </a:solidFill>
          <a:ln>
            <a:noFill/>
          </a:ln>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altLang="en-US" sz="2400" b="1" dirty="0">
                <a:solidFill>
                  <a:schemeClr val="bg1"/>
                </a:solidFill>
                <a:cs typeface="Arial" panose="020B0604020202020204" pitchFamily="34" charset="0"/>
              </a:rPr>
              <a:t>Pilni atvērto atbilžu variantu teksti (6)</a:t>
            </a:r>
          </a:p>
        </p:txBody>
      </p:sp>
      <p:sp>
        <p:nvSpPr>
          <p:cNvPr id="5" name="Rectangle 4">
            <a:extLst>
              <a:ext uri="{FF2B5EF4-FFF2-40B4-BE49-F238E27FC236}">
                <a16:creationId xmlns:a16="http://schemas.microsoft.com/office/drawing/2014/main" id="{EBE07284-797E-4BC4-AA4C-61606E9F1D46}"/>
              </a:ext>
            </a:extLst>
          </p:cNvPr>
          <p:cNvSpPr/>
          <p:nvPr/>
        </p:nvSpPr>
        <p:spPr>
          <a:xfrm>
            <a:off x="171494" y="852761"/>
            <a:ext cx="4400506" cy="5909310"/>
          </a:xfrm>
          <a:prstGeom prst="rect">
            <a:avLst/>
          </a:prstGeom>
        </p:spPr>
        <p:txBody>
          <a:bodyPr wrap="square">
            <a:spAutoFit/>
          </a:bodyPr>
          <a:lstStyle/>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konkrētu veikalu iepircēju uzrunāšana mērķa tirgos un šo iepircēju vizītes uz Latviju organizēšana. Atvieglota birokrātija eksportam, piemēram, ir fiziski jābrauc uz LTRK, VID un jākārto dažādi pavaddokumenti. Gribam to izdarīt elektroniski un bez maksas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konsultācijas par pieejamajām iespējām</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kontaktu attīstīšana ar ārvalstu investoriem un pircējiem</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kredīta garantijas iekārtu iegādei</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krīzes laikā mazajiem ražotājiem būtiska ir dalība izstādēs, tostarp arī finansiālais atbalsts iespējai uzturēties ārvalstīs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kūdras nozares atbalsts ES, ar skaidrojumiem par tās nozīmi un izmantošanu lauksaimniecībā, mežsaimniecībā un dārzkopībā</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labdien, </a:t>
            </a:r>
            <a:r>
              <a:rPr lang="lv-LV" sz="900" dirty="0" err="1">
                <a:latin typeface="Arial" panose="020B0604020202020204" pitchFamily="34" charset="0"/>
                <a:cs typeface="Arial" panose="020B0604020202020204" pitchFamily="34" charset="0"/>
              </a:rPr>
              <a:t>aicinam</a:t>
            </a:r>
            <a:r>
              <a:rPr lang="lv-LV" sz="900" dirty="0">
                <a:latin typeface="Arial" panose="020B0604020202020204" pitchFamily="34" charset="0"/>
                <a:cs typeface="Arial" panose="020B0604020202020204" pitchFamily="34" charset="0"/>
              </a:rPr>
              <a:t> pārskatīt piešķirto finanšu līdzekļu uzraudzības un atskaišu kārtību, kas līdz šim ir ļoti </a:t>
            </a:r>
            <a:r>
              <a:rPr lang="lv-LV" sz="900" dirty="0" err="1">
                <a:latin typeface="Arial" panose="020B0604020202020204" pitchFamily="34" charset="0"/>
                <a:cs typeface="Arial" panose="020B0604020202020204" pitchFamily="34" charset="0"/>
              </a:rPr>
              <a:t>birokratizēta</a:t>
            </a:r>
            <a:r>
              <a:rPr lang="lv-LV" sz="900" dirty="0">
                <a:latin typeface="Arial" panose="020B0604020202020204" pitchFamily="34" charset="0"/>
                <a:cs typeface="Arial" panose="020B0604020202020204" pitchFamily="34" charset="0"/>
              </a:rPr>
              <a:t> un pakļauta spiedienam pret uzņēmējiem tā it kā visi būtu aizdomās turamie. šāda pieeja bremzē normālu sadarbību un uzņēmēju vēlmi izmantot valsts sniegtās iespējas, jo pēc atbalsta saņemšanas uzņēmēji tiek papildus noslogoti ar pārlieku lielu birokrātijas slogu. normālā rietumu pasaulē cilvēki pamatā uzticas viens otram un nereti nozīmīgas </a:t>
            </a:r>
            <a:r>
              <a:rPr lang="lv-LV" sz="900" dirty="0" err="1">
                <a:latin typeface="Arial" panose="020B0604020202020204" pitchFamily="34" charset="0"/>
                <a:cs typeface="Arial" panose="020B0604020202020204" pitchFamily="34" charset="0"/>
              </a:rPr>
              <a:t>investīcjas</a:t>
            </a:r>
            <a:r>
              <a:rPr lang="lv-LV" sz="900" dirty="0">
                <a:latin typeface="Arial" panose="020B0604020202020204" pitchFamily="34" charset="0"/>
                <a:cs typeface="Arial" panose="020B0604020202020204" pitchFamily="34" charset="0"/>
              </a:rPr>
              <a:t> tiek piešķirtas uz prezentāciju un virspusējas informācijas pamata</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labprāt izmantotu jau esošos, jo līdz šim to pilnvērtīgi neesam darījuši</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lai atbalsts būtu patstāvīgs, bez termiņa ierobežojumiem</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lai kaut minimālā apjomā segtu arī ceļa un uzturēšanās izdevumus uz starptautiskajiem pasākumiem</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lai nosertificētu eksporta produktu tas izmaksā ap 20k-30k. Maziem </a:t>
            </a:r>
            <a:r>
              <a:rPr lang="lv-LV" sz="900" dirty="0" err="1">
                <a:latin typeface="Arial" panose="020B0604020202020204" pitchFamily="34" charset="0"/>
                <a:cs typeface="Arial" panose="020B0604020202020204" pitchFamily="34" charset="0"/>
              </a:rPr>
              <a:t>uzņēmuiem</a:t>
            </a:r>
            <a:r>
              <a:rPr lang="lv-LV" sz="900" dirty="0">
                <a:latin typeface="Arial" panose="020B0604020202020204" pitchFamily="34" charset="0"/>
                <a:cs typeface="Arial" panose="020B0604020202020204" pitchFamily="34" charset="0"/>
              </a:rPr>
              <a:t> ir grūti šādu naudas summu iesaldēt uz 2-3 </a:t>
            </a:r>
            <a:r>
              <a:rPr lang="lv-LV" sz="900" dirty="0" err="1">
                <a:latin typeface="Arial" panose="020B0604020202020204" pitchFamily="34" charset="0"/>
                <a:cs typeface="Arial" panose="020B0604020202020204" pitchFamily="34" charset="0"/>
              </a:rPr>
              <a:t>menešiem</a:t>
            </a:r>
            <a:r>
              <a:rPr lang="lv-LV" sz="900" dirty="0">
                <a:latin typeface="Arial" panose="020B0604020202020204" pitchFamily="34" charset="0"/>
                <a:cs typeface="Arial" panose="020B0604020202020204" pitchFamily="34" charset="0"/>
              </a:rPr>
              <a:t> kamēr iet sertifikācija. Līdz ar to atbalsts ir, bet praktiski to nevar izmantot</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laikam jau viss būtu. Gribētu aicināt atcerēties, ka dalība izstādē nav tikai stenda vietas rezervēšana. Un aprīkojumu noma no organizatoriem ne vienmēr ir lētākais jeb saimnieciski izdevīgākais risinājums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LIAA atbalsta kvalitātes sertifikāciju, tomēr kvalifikācija ir iespējama, tikai, ja preces tiek pārdotas </a:t>
            </a:r>
            <a:r>
              <a:rPr lang="lv-LV" sz="900" dirty="0" err="1">
                <a:latin typeface="Arial" panose="020B0604020202020204" pitchFamily="34" charset="0"/>
                <a:cs typeface="Arial" panose="020B0604020202020204" pitchFamily="34" charset="0"/>
              </a:rPr>
              <a:t>mazumtirzdniecībā</a:t>
            </a:r>
            <a:r>
              <a:rPr lang="lv-LV" sz="900" dirty="0">
                <a:latin typeface="Arial" panose="020B0604020202020204" pitchFamily="34" charset="0"/>
                <a:cs typeface="Arial" panose="020B0604020202020204" pitchFamily="34" charset="0"/>
              </a:rPr>
              <a:t>, jo uzstādītais slieksnis, </a:t>
            </a:r>
            <a:r>
              <a:rPr lang="lv-LV" sz="900" dirty="0" err="1">
                <a:latin typeface="Arial" panose="020B0604020202020204" pitchFamily="34" charset="0"/>
                <a:cs typeface="Arial" panose="020B0604020202020204" pitchFamily="34" charset="0"/>
              </a:rPr>
              <a:t>parnera</a:t>
            </a:r>
            <a:r>
              <a:rPr lang="lv-LV" sz="900" dirty="0">
                <a:latin typeface="Arial" panose="020B0604020202020204" pitchFamily="34" charset="0"/>
                <a:cs typeface="Arial" panose="020B0604020202020204" pitchFamily="34" charset="0"/>
              </a:rPr>
              <a:t> apgrozījums 150 </a:t>
            </a:r>
            <a:r>
              <a:rPr lang="lv-LV" sz="900" dirty="0" err="1">
                <a:latin typeface="Arial" panose="020B0604020202020204" pitchFamily="34" charset="0"/>
                <a:cs typeface="Arial" panose="020B0604020202020204" pitchFamily="34" charset="0"/>
              </a:rPr>
              <a:t>mio</a:t>
            </a:r>
            <a:r>
              <a:rPr lang="lv-LV" sz="900" dirty="0">
                <a:latin typeface="Arial" panose="020B0604020202020204" pitchFamily="34" charset="0"/>
                <a:cs typeface="Arial" panose="020B0604020202020204" pitchFamily="34" charset="0"/>
              </a:rPr>
              <a:t>, atbilst mazumtirdzniecības ķēdēm. </a:t>
            </a:r>
            <a:r>
              <a:rPr lang="lv-LV" sz="900" dirty="0" err="1">
                <a:latin typeface="Arial" panose="020B0604020202020204" pitchFamily="34" charset="0"/>
                <a:cs typeface="Arial" panose="020B0604020202020204" pitchFamily="34" charset="0"/>
              </a:rPr>
              <a:t>Baltic</a:t>
            </a:r>
            <a:r>
              <a:rPr lang="lv-LV" sz="900" dirty="0">
                <a:latin typeface="Arial" panose="020B0604020202020204" pitchFamily="34" charset="0"/>
                <a:cs typeface="Arial" panose="020B0604020202020204" pitchFamily="34" charset="0"/>
              </a:rPr>
              <a:t> </a:t>
            </a:r>
            <a:r>
              <a:rPr lang="lv-LV" sz="900" dirty="0" err="1">
                <a:latin typeface="Arial" panose="020B0604020202020204" pitchFamily="34" charset="0"/>
                <a:cs typeface="Arial" panose="020B0604020202020204" pitchFamily="34" charset="0"/>
              </a:rPr>
              <a:t>seaberry</a:t>
            </a:r>
            <a:r>
              <a:rPr lang="lv-LV" sz="900" dirty="0">
                <a:latin typeface="Arial" panose="020B0604020202020204" pitchFamily="34" charset="0"/>
                <a:cs typeface="Arial" panose="020B0604020202020204" pitchFamily="34" charset="0"/>
              </a:rPr>
              <a:t> strādā B2B segmentā ar Eiropas lielākajiem saldētu ogu pārstrādātājiem un </a:t>
            </a:r>
            <a:r>
              <a:rPr lang="lv-LV" sz="900" dirty="0" err="1">
                <a:latin typeface="Arial" panose="020B0604020202020204" pitchFamily="34" charset="0"/>
                <a:cs typeface="Arial" panose="020B0604020202020204" pitchFamily="34" charset="0"/>
              </a:rPr>
              <a:t>distributoriem</a:t>
            </a:r>
            <a:r>
              <a:rPr lang="lv-LV" sz="900" dirty="0">
                <a:latin typeface="Arial" panose="020B0604020202020204" pitchFamily="34" charset="0"/>
                <a:cs typeface="Arial" panose="020B0604020202020204" pitchFamily="34" charset="0"/>
              </a:rPr>
              <a:t>, bet tiem nav tāda apgrozījuma. Bez pārtikas kvalitātes sertifikāta nav iespējams eksports. šis ir ļoti svarīgi eksporta veicināšanai, tomēr LIAA kvalifikāciju atbalstam B2B segmentā mums nav iespējams izpildīt</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LIAA atbalsta mehānismi ir pietiekami, varētu tos tikai paplašināt</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LIAA atbalsti ir vērsti uz jaunu partnerību dibināšanu eksporta tirgos, taču tas ir garāks un sarežģītāks process, kā tikai satikšanās izstādē</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LIAA atbalsts pēdējos 6 gadus nav izmantots, jo LIAA nosacījumi tika mainīti. Līdz ar to atbalsta mehānismi ir kļuvuši neefektīvi</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LIAA atbalsts šobrīd nav nepieciešams, tāpēc grūti pateikt</a:t>
            </a:r>
          </a:p>
        </p:txBody>
      </p:sp>
      <p:sp>
        <p:nvSpPr>
          <p:cNvPr id="6" name="Rectangle 5">
            <a:extLst>
              <a:ext uri="{FF2B5EF4-FFF2-40B4-BE49-F238E27FC236}">
                <a16:creationId xmlns:a16="http://schemas.microsoft.com/office/drawing/2014/main" id="{A6072BAF-A420-491A-8883-1CAF13396BBB}"/>
              </a:ext>
            </a:extLst>
          </p:cNvPr>
          <p:cNvSpPr/>
          <p:nvPr/>
        </p:nvSpPr>
        <p:spPr>
          <a:xfrm>
            <a:off x="4524702" y="661130"/>
            <a:ext cx="4400506" cy="6324808"/>
          </a:xfrm>
          <a:prstGeom prst="rect">
            <a:avLst/>
          </a:prstGeom>
        </p:spPr>
        <p:txBody>
          <a:bodyPr wrap="square">
            <a:spAutoFit/>
          </a:bodyPr>
          <a:lstStyle/>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LIAA resurss tiek izšķērdēts sīkumos. Paskatieties aktuālos projektus - amatnieku pulciņš, kuram jāsadarbojas ar pētnieciskajām organizācijām</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lidojumu izmaksu atbalsts izstāžu ietvaros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lielāki limiti</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lielāks atbalsts dalībai izstādēs. Tiek </a:t>
            </a:r>
            <a:r>
              <a:rPr lang="lv-LV" sz="900" dirty="0" err="1">
                <a:latin typeface="Arial" panose="020B0604020202020204" pitchFamily="34" charset="0"/>
                <a:cs typeface="Arial" panose="020B0604020202020204" pitchFamily="34" charset="0"/>
              </a:rPr>
              <a:t>atbalsīta</a:t>
            </a:r>
            <a:r>
              <a:rPr lang="lv-LV" sz="900" dirty="0">
                <a:latin typeface="Arial" panose="020B0604020202020204" pitchFamily="34" charset="0"/>
                <a:cs typeface="Arial" panose="020B0604020202020204" pitchFamily="34" charset="0"/>
              </a:rPr>
              <a:t> vai segta dalības maksa izstādes (80%), bet pati dalības maksa ir tikai labi ja 30% no kopējiem izdevumiem</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lielāks atbalsts dalībai starptautiskās izstādēs, apmaksājot arī ceļa, darbinieku komandējumus u.tml.</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lielāks finansējums dalībai pasākumos (biļetes, dienas nauda, viesnīca, utt.)</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lielāks finansiālais atbalsts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lielāks finansiāls atbalsts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lielāks līdzfinansējums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lietišķo tikšanos organizēšana ar potenciālajiem klientiem Latvijā un ES valstīs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lietotu un jaunu darbagaldu atbalsts līdz 90%</a:t>
            </a:r>
          </a:p>
          <a:p>
            <a:pPr marL="171450" indent="-171450">
              <a:buFont typeface="Arial" panose="020B0604020202020204" pitchFamily="34" charset="0"/>
              <a:buChar char="•"/>
            </a:pPr>
            <a:r>
              <a:rPr lang="lv-LV" sz="900" dirty="0" err="1">
                <a:latin typeface="Arial" panose="020B0604020202020204" pitchFamily="34" charset="0"/>
                <a:cs typeface="Arial" panose="020B0604020202020204" pitchFamily="34" charset="0"/>
              </a:rPr>
              <a:t>Linkedin</a:t>
            </a:r>
            <a:r>
              <a:rPr lang="lv-LV" sz="900" dirty="0">
                <a:latin typeface="Arial" panose="020B0604020202020204" pitchFamily="34" charset="0"/>
                <a:cs typeface="Arial" panose="020B0604020202020204" pitchFamily="34" charset="0"/>
              </a:rPr>
              <a:t> mācīšanās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līdz šim nav izdevies atrast programmu, kas ļautu maziem uzņēmumiem iegādāties jaunas tehnoloģijas. Kādreiz kaut kas ir pieejams lieliem uzņēmumiem. Tas ir aktuāls jautājums, jo resursi primāri tiek novirzīti esošo procesu un efektivitātes uzlabošanai, lai saglabātu un palielinātu konkurētspēju jau esošo tehnoloģiju ietvaros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līdzekļi uzņēmuma attīstībai</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līdzīgi, kā mini MBA inovāciju vadībā, attīstīt līdzīga rakstura programmas augstāka līmeņa vadītajiem</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ļoti lietderīgi, ja LIAA ārzemēs tiktu uztverts kā drošs avots, kur ārzemju klientiem vērsties, kad viņi meklē sadarbības iespējas ar Latviju (tātad LIAA kā institūcija būtu zināma ārzemēs un varētu darboties, kā starpnieks informācijas nodošanā (piemēram, ir pieprasījums no Ķīnas šādam produktam, Latvijas uzņēmēj, vai tev ir ko piedāvāt?)</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ļoti novērtējam jau esošo atbalsta modeli - finansējumu mārketinga aktivitāšu plānošanai, starptautisko ekspertu piesaistei, finansējumu digitālo risinājumu izstrādei un visas citas atbalstāmās aktivitātes. Sarežģītākais visā procesā noteikti ir atsevišķas grūti saprotamas administratīvās prasības, kā piemēram, cenu aptauja no "pirmā </a:t>
            </a:r>
            <a:r>
              <a:rPr lang="lv-LV" sz="900" dirty="0" err="1">
                <a:latin typeface="Arial" panose="020B0604020202020204" pitchFamily="34" charset="0"/>
                <a:cs typeface="Arial" panose="020B0604020202020204" pitchFamily="34" charset="0"/>
              </a:rPr>
              <a:t>eur</a:t>
            </a:r>
            <a:r>
              <a:rPr lang="lv-LV" sz="900" dirty="0">
                <a:latin typeface="Arial" panose="020B0604020202020204" pitchFamily="34" charset="0"/>
                <a:cs typeface="Arial" panose="020B0604020202020204" pitchFamily="34" charset="0"/>
              </a:rPr>
              <a:t>", kas ne vienmēr ir loģiski. Mārketinga materiālus ne vienmēr var izstrādāt lētākais piedāvātājs, kā arī ne vienmēr darba un stundu apjoms ir iepriekš </a:t>
            </a:r>
            <a:r>
              <a:rPr lang="lv-LV" sz="900" dirty="0" err="1">
                <a:latin typeface="Arial" panose="020B0604020202020204" pitchFamily="34" charset="0"/>
                <a:cs typeface="Arial" panose="020B0604020202020204" pitchFamily="34" charset="0"/>
              </a:rPr>
              <a:t>progonzējams</a:t>
            </a:r>
            <a:r>
              <a:rPr lang="lv-LV" sz="900" dirty="0">
                <a:latin typeface="Arial" panose="020B0604020202020204" pitchFamily="34" charset="0"/>
                <a:cs typeface="Arial" panose="020B0604020202020204" pitchFamily="34" charset="0"/>
              </a:rPr>
              <a:t> (piemēram, materiālu adaptēšanai ārvalstu tirgiem var procesā mainīties). Iespējams, ka tas ir specifiski mūsu gadījumā tikai, bet līdz zināmai summai strādātu ar jau esošajiem </a:t>
            </a:r>
            <a:r>
              <a:rPr lang="lv-LV" sz="900" dirty="0" err="1">
                <a:latin typeface="Arial" panose="020B0604020202020204" pitchFamily="34" charset="0"/>
                <a:cs typeface="Arial" panose="020B0604020202020204" pitchFamily="34" charset="0"/>
              </a:rPr>
              <a:t>freelance</a:t>
            </a:r>
            <a:r>
              <a:rPr lang="lv-LV" sz="900" dirty="0">
                <a:latin typeface="Arial" panose="020B0604020202020204" pitchFamily="34" charset="0"/>
                <a:cs typeface="Arial" panose="020B0604020202020204" pitchFamily="34" charset="0"/>
              </a:rPr>
              <a:t> un aģentūrām, par katru aktivitāti neizveicot cenu aptauju</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mainītas ES regulas, kas skaita kopā īpašnieku citus uzņēmumus un ieliek mūs lielo uzņēmumu kategorijā, kā rezultātā virkne atbalsta instrumenti nav pieejami</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maksājuma garantijas dažkārt, ja strādājam ar ''tālu" klientu</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man aktuāls jautājums par </a:t>
            </a:r>
            <a:r>
              <a:rPr lang="lv-LV" sz="900" dirty="0" err="1">
                <a:latin typeface="Arial" panose="020B0604020202020204" pitchFamily="34" charset="0"/>
                <a:cs typeface="Arial" panose="020B0604020202020204" pitchFamily="34" charset="0"/>
              </a:rPr>
              <a:t>telemārketingu</a:t>
            </a:r>
            <a:r>
              <a:rPr lang="lv-LV" sz="900" dirty="0">
                <a:latin typeface="Arial" panose="020B0604020202020204" pitchFamily="34" charset="0"/>
                <a:cs typeface="Arial" panose="020B0604020202020204" pitchFamily="34" charset="0"/>
              </a:rPr>
              <a:t> - kādi ieteikumi?</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man būtu svarīgi, lai mūsu pakalpojumus (konsultācijas un</a:t>
            </a:r>
            <a:br>
              <a:rPr lang="lv-LV" sz="900" dirty="0">
                <a:latin typeface="Arial" panose="020B0604020202020204" pitchFamily="34" charset="0"/>
                <a:cs typeface="Arial" panose="020B0604020202020204" pitchFamily="34" charset="0"/>
              </a:rPr>
            </a:br>
            <a:r>
              <a:rPr lang="lv-LV" sz="900" dirty="0">
                <a:latin typeface="Arial" panose="020B0604020202020204" pitchFamily="34" charset="0"/>
                <a:cs typeface="Arial" panose="020B0604020202020204" pitchFamily="34" charset="0"/>
              </a:rPr>
              <a:t>mārketinga pakalpojumi B2B uzņēmumiem) LIAA ieteiktu arī</a:t>
            </a:r>
            <a:br>
              <a:rPr lang="lv-LV" sz="900" dirty="0">
                <a:latin typeface="Arial" panose="020B0604020202020204" pitchFamily="34" charset="0"/>
                <a:cs typeface="Arial" panose="020B0604020202020204" pitchFamily="34" charset="0"/>
              </a:rPr>
            </a:br>
            <a:r>
              <a:rPr lang="lv-LV" sz="900" dirty="0">
                <a:latin typeface="Arial" panose="020B0604020202020204" pitchFamily="34" charset="0"/>
                <a:cs typeface="Arial" panose="020B0604020202020204" pitchFamily="34" charset="0"/>
              </a:rPr>
              <a:t>kolēģiem citās valstīs</a:t>
            </a:r>
          </a:p>
        </p:txBody>
      </p:sp>
    </p:spTree>
    <p:extLst>
      <p:ext uri="{BB962C8B-B14F-4D97-AF65-F5344CB8AC3E}">
        <p14:creationId xmlns:p14="http://schemas.microsoft.com/office/powerpoint/2010/main" val="329485596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1">
            <a:extLst>
              <a:ext uri="{FF2B5EF4-FFF2-40B4-BE49-F238E27FC236}">
                <a16:creationId xmlns:a16="http://schemas.microsoft.com/office/drawing/2014/main" id="{780589CF-6334-458A-94E0-7F8C0F842A31}"/>
              </a:ext>
            </a:extLst>
          </p:cNvPr>
          <p:cNvSpPr txBox="1"/>
          <p:nvPr/>
        </p:nvSpPr>
        <p:spPr>
          <a:xfrm>
            <a:off x="189635" y="459774"/>
            <a:ext cx="8493125" cy="452052"/>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lvl="0" defTabSz="914400">
              <a:defRPr/>
            </a:pPr>
            <a:r>
              <a:rPr lang="lv-LV" i="1" dirty="0">
                <a:latin typeface="Arial" panose="020B0604020202020204" pitchFamily="34" charset="0"/>
                <a:cs typeface="Arial" panose="020B0604020202020204" pitchFamily="34" charset="0"/>
              </a:rPr>
              <a:t>K3. "Kāda veida atbalsts Jums būtu vēl nepieciešams, bez jau esošajiem LIAA atbalsta mehānismiem?"</a:t>
            </a:r>
          </a:p>
          <a:p>
            <a:pPr lvl="0" defTabSz="914400">
              <a:defRPr/>
            </a:pPr>
            <a:r>
              <a:rPr lang="lv-LV" b="0" i="0" u="sng" baseline="0" dirty="0">
                <a:effectLst/>
                <a:latin typeface="Arial" panose="020B0604020202020204" pitchFamily="34" charset="0"/>
                <a:ea typeface="+mn-ea"/>
                <a:cs typeface="Arial" panose="020B0604020202020204" pitchFamily="34" charset="0"/>
              </a:rPr>
              <a:t>Atvērtais jautājums, iespējamas vairākas atbildes</a:t>
            </a:r>
            <a:endParaRPr lang="lv-LV" i="0" u="sng" dirty="0">
              <a:effectLst/>
              <a:latin typeface="Arial" panose="020B0604020202020204" pitchFamily="34" charset="0"/>
              <a:cs typeface="Arial" panose="020B0604020202020204" pitchFamily="34" charset="0"/>
            </a:endParaRPr>
          </a:p>
        </p:txBody>
      </p:sp>
      <p:sp>
        <p:nvSpPr>
          <p:cNvPr id="15" name="Rectangle 13">
            <a:extLst>
              <a:ext uri="{FF2B5EF4-FFF2-40B4-BE49-F238E27FC236}">
                <a16:creationId xmlns:a16="http://schemas.microsoft.com/office/drawing/2014/main" id="{DBE03FA8-DDFB-4A77-BFC9-CED7B6F7CB8A}"/>
              </a:ext>
            </a:extLst>
          </p:cNvPr>
          <p:cNvSpPr>
            <a:spLocks noChangeArrowheads="1"/>
          </p:cNvSpPr>
          <p:nvPr/>
        </p:nvSpPr>
        <p:spPr bwMode="auto">
          <a:xfrm>
            <a:off x="0" y="0"/>
            <a:ext cx="9144000" cy="476250"/>
          </a:xfrm>
          <a:prstGeom prst="rect">
            <a:avLst/>
          </a:prstGeom>
          <a:solidFill>
            <a:srgbClr val="2A7A6D"/>
          </a:solidFill>
          <a:ln>
            <a:noFill/>
          </a:ln>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altLang="en-US" sz="2400" b="1" dirty="0">
                <a:solidFill>
                  <a:schemeClr val="bg1"/>
                </a:solidFill>
                <a:cs typeface="Arial" panose="020B0604020202020204" pitchFamily="34" charset="0"/>
              </a:rPr>
              <a:t>Pilni atvērto atbilžu variantu teksti (7)</a:t>
            </a:r>
          </a:p>
        </p:txBody>
      </p:sp>
      <p:sp>
        <p:nvSpPr>
          <p:cNvPr id="5" name="Rectangle 4">
            <a:extLst>
              <a:ext uri="{FF2B5EF4-FFF2-40B4-BE49-F238E27FC236}">
                <a16:creationId xmlns:a16="http://schemas.microsoft.com/office/drawing/2014/main" id="{EBE07284-797E-4BC4-AA4C-61606E9F1D46}"/>
              </a:ext>
            </a:extLst>
          </p:cNvPr>
          <p:cNvSpPr/>
          <p:nvPr/>
        </p:nvSpPr>
        <p:spPr>
          <a:xfrm>
            <a:off x="171494" y="852761"/>
            <a:ext cx="4400506" cy="5909310"/>
          </a:xfrm>
          <a:prstGeom prst="rect">
            <a:avLst/>
          </a:prstGeom>
        </p:spPr>
        <p:txBody>
          <a:bodyPr wrap="square">
            <a:spAutoFit/>
          </a:bodyPr>
          <a:lstStyle/>
          <a:p>
            <a:pPr marL="171450" indent="-171450">
              <a:buFont typeface="Arial" panose="020B0604020202020204" pitchFamily="34" charset="0"/>
              <a:buChar char="•"/>
            </a:pPr>
            <a:r>
              <a:rPr lang="lv-LV" sz="900" spc="-10" dirty="0">
                <a:latin typeface="Arial" panose="020B0604020202020204" pitchFamily="34" charset="0"/>
                <a:cs typeface="Arial" panose="020B0604020202020204" pitchFamily="34" charset="0"/>
              </a:rPr>
              <a:t>man, kā mazajam uzņēmumam, kas veic </a:t>
            </a:r>
            <a:r>
              <a:rPr lang="lv-LV" sz="900" spc="-10" dirty="0" err="1">
                <a:latin typeface="Arial" panose="020B0604020202020204" pitchFamily="34" charset="0"/>
                <a:cs typeface="Arial" panose="020B0604020202020204" pitchFamily="34" charset="0"/>
              </a:rPr>
              <a:t>šušanas</a:t>
            </a:r>
            <a:r>
              <a:rPr lang="lv-LV" sz="900" spc="-10" dirty="0">
                <a:latin typeface="Arial" panose="020B0604020202020204" pitchFamily="34" charset="0"/>
                <a:cs typeface="Arial" panose="020B0604020202020204" pitchFamily="34" charset="0"/>
              </a:rPr>
              <a:t> pakalpojumus ārvalstu dizaineriem, gribētos vairāk saņemt kontaktus, kas meklē manus pakalpojumus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manuprāt, eksportu būtiski ietekmē transporta izmaksas, bet šī tēma nav LIAA pārziņā</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Manuprāt, LIAA jau šobrīd dara lielisku darbu, bet ja tiktu pievienots kāds atbalsta mehānisms eksporta veicināšanai, mums būtu vērtīgi atbalsts klātienes tikšanos organizēšanai. Mūsu klienti ir izdevniecības, kas savu lēmumu mainīt ražotāju pieņem tikai, ja ļoti </a:t>
            </a:r>
            <a:r>
              <a:rPr lang="lv-LV" sz="900" dirty="0" err="1">
                <a:latin typeface="Arial" panose="020B0604020202020204" pitchFamily="34" charset="0"/>
                <a:cs typeface="Arial" panose="020B0604020202020204" pitchFamily="34" charset="0"/>
              </a:rPr>
              <a:t>uzticās</a:t>
            </a:r>
            <a:r>
              <a:rPr lang="lv-LV" sz="900" dirty="0">
                <a:latin typeface="Arial" panose="020B0604020202020204" pitchFamily="34" charset="0"/>
                <a:cs typeface="Arial" panose="020B0604020202020204" pitchFamily="34" charset="0"/>
              </a:rPr>
              <a:t> uzņēmumam. Mārketings standarta izpausmē te nestrādā. Paši redzam, ka strādā izstādes + pēc pirmā kontakta nodibināšanas, tiešās tikšanās. Zinu, ka tikšanās tiek atbalstītas ar EU finansējumu, ja iet caur </a:t>
            </a:r>
            <a:r>
              <a:rPr lang="lv-LV" sz="900" dirty="0" err="1">
                <a:latin typeface="Arial" panose="020B0604020202020204" pitchFamily="34" charset="0"/>
                <a:cs typeface="Arial" panose="020B0604020202020204" pitchFamily="34" charset="0"/>
              </a:rPr>
              <a:t>klāsteriem</a:t>
            </a:r>
            <a:r>
              <a:rPr lang="lv-LV" sz="900" dirty="0">
                <a:latin typeface="Arial" panose="020B0604020202020204" pitchFamily="34" charset="0"/>
                <a:cs typeface="Arial" panose="020B0604020202020204" pitchFamily="34" charset="0"/>
              </a:rPr>
              <a:t> un klientu piesaistes </a:t>
            </a:r>
            <a:r>
              <a:rPr lang="lv-LV" sz="900" dirty="0" err="1">
                <a:latin typeface="Arial" panose="020B0604020202020204" pitchFamily="34" charset="0"/>
                <a:cs typeface="Arial" panose="020B0604020202020204" pitchFamily="34" charset="0"/>
              </a:rPr>
              <a:t>pakalpoumu</a:t>
            </a:r>
            <a:r>
              <a:rPr lang="lv-LV" sz="900" dirty="0">
                <a:latin typeface="Arial" panose="020B0604020202020204" pitchFamily="34" charset="0"/>
                <a:cs typeface="Arial" panose="020B0604020202020204" pitchFamily="34" charset="0"/>
              </a:rPr>
              <a:t> sniedzējiem, piemēram, </a:t>
            </a:r>
            <a:r>
              <a:rPr lang="lv-LV" sz="900" dirty="0" err="1">
                <a:latin typeface="Arial" panose="020B0604020202020204" pitchFamily="34" charset="0"/>
                <a:cs typeface="Arial" panose="020B0604020202020204" pitchFamily="34" charset="0"/>
              </a:rPr>
              <a:t>gateway</a:t>
            </a:r>
            <a:r>
              <a:rPr lang="lv-LV" sz="900" dirty="0">
                <a:latin typeface="Arial" panose="020B0604020202020204" pitchFamily="34" charset="0"/>
                <a:cs typeface="Arial" panose="020B0604020202020204" pitchFamily="34" charset="0"/>
              </a:rPr>
              <a:t> &amp; </a:t>
            </a:r>
            <a:r>
              <a:rPr lang="lv-LV" sz="900" dirty="0" err="1">
                <a:latin typeface="Arial" panose="020B0604020202020204" pitchFamily="34" charset="0"/>
                <a:cs typeface="Arial" panose="020B0604020202020204" pitchFamily="34" charset="0"/>
              </a:rPr>
              <a:t>partners</a:t>
            </a:r>
            <a:r>
              <a:rPr lang="lv-LV" sz="900" dirty="0">
                <a:latin typeface="Arial" panose="020B0604020202020204" pitchFamily="34" charset="0"/>
                <a:cs typeface="Arial" panose="020B0604020202020204" pitchFamily="34" charset="0"/>
              </a:rPr>
              <a:t>, bet reiz mēģinājām un sapratām, ka viņi nevar izdarīt to, ko varam mēs paši (tika noorganizēta 1 tikšanās, kamēr paši tajā laikā sarunājām 5). Attiecīgi sanāk, ka izvēloties paši organizēt tikšanās un braucienus, atbalsts netiek saņemts, bet, ja to organizētu ārēji, tad arī braucieni tiktu atbalstīti. Ja LIAA piedāvātu šo atbalstu, kad uzņēmumi paši brauc tikties, būtu ļoti vērtīgi. Ticu vienīgi, ka šo grūtāk uzmanīt, lai kāds ļaunprātīgi neizmanto ceļojumiem, bet iespējams var prasīt iesniegt satikto uzņēmumu sarakstu un kontaktus, pārliecināties, ka šie uzņēmumi ir potenciālie klienti attiecīgajā nozarē</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mazāk birokrātijas atskaitoties, citādi viss apmierina</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maziem un jauniem uzņēmumiem būtu vērtīgi saņemt atbalstu arī paša brauciena izdevumu segšanai</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mārketinga aktivitātes, reklāmas profesionāla izstrāde, izvietošana, tirdzniecības misiju organizēšana, telpu nodrošināšana misijas laikā</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mārketinga atbalsts konkrētos tirgos - Skandināvija, Arābu emirāti</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mārketinga eksperts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mārketinga kampaņu atbalsts, video reklāmu veidošana digitālajiem medijiem, </a:t>
            </a:r>
            <a:r>
              <a:rPr lang="lv-LV" sz="900" dirty="0" err="1">
                <a:latin typeface="Arial" panose="020B0604020202020204" pitchFamily="34" charset="0"/>
                <a:cs typeface="Arial" panose="020B0604020202020204" pitchFamily="34" charset="0"/>
              </a:rPr>
              <a:t>web</a:t>
            </a:r>
            <a:r>
              <a:rPr lang="lv-LV" sz="900" dirty="0">
                <a:latin typeface="Arial" panose="020B0604020202020204" pitchFamily="34" charset="0"/>
                <a:cs typeface="Arial" panose="020B0604020202020204" pitchFamily="34" charset="0"/>
              </a:rPr>
              <a:t> vietņu izstrāde</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mārketinga un pārdošanas atbalsts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mārketinga uzlabošana, iekārtu iegāde, un attīstoties vieta vienmēr par mazu, tad nepieciešams telpu paplašināšanas atbalsts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mārketinga, pārdošanu </a:t>
            </a:r>
            <a:r>
              <a:rPr lang="lv-LV" sz="900" dirty="0" err="1">
                <a:latin typeface="Arial" panose="020B0604020202020204" pitchFamily="34" charset="0"/>
                <a:cs typeface="Arial" panose="020B0604020202020204" pitchFamily="34" charset="0"/>
              </a:rPr>
              <a:t>veicinošanu</a:t>
            </a:r>
            <a:r>
              <a:rPr lang="lv-LV" sz="900" dirty="0">
                <a:latin typeface="Arial" panose="020B0604020202020204" pitchFamily="34" charset="0"/>
                <a:cs typeface="Arial" panose="020B0604020202020204" pitchFamily="34" charset="0"/>
              </a:rPr>
              <a:t>, reprezentatīvu materiālu fiziska izgatavošana</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medicīnas pakalpojumu sniedzējiem, kuri eksportē savus pakalpojumus ārpus Latvijas, t.i., piesaista pacientus no citām valstīm arī ir būtiska kvalitātes apliecināšana jeb </a:t>
            </a:r>
            <a:r>
              <a:rPr lang="lv-LV" sz="900" dirty="0" err="1">
                <a:latin typeface="Arial" panose="020B0604020202020204" pitchFamily="34" charset="0"/>
                <a:cs typeface="Arial" panose="020B0604020202020204" pitchFamily="34" charset="0"/>
              </a:rPr>
              <a:t>serficēšana</a:t>
            </a:r>
            <a:r>
              <a:rPr lang="lv-LV" sz="900" dirty="0">
                <a:latin typeface="Arial" panose="020B0604020202020204" pitchFamily="34" charset="0"/>
                <a:cs typeface="Arial" panose="020B0604020202020204" pitchFamily="34" charset="0"/>
              </a:rPr>
              <a:t>. Bieži vien tas ir vienīgais reāli pierādāmais darbības kvalitātes novērtējums. Tomēr uz šo </a:t>
            </a:r>
            <a:r>
              <a:rPr lang="lv-LV" sz="900" dirty="0" err="1">
                <a:latin typeface="Arial" panose="020B0604020202020204" pitchFamily="34" charset="0"/>
                <a:cs typeface="Arial" panose="020B0604020202020204" pitchFamily="34" charset="0"/>
              </a:rPr>
              <a:t>serficēšanas</a:t>
            </a:r>
            <a:r>
              <a:rPr lang="lv-LV" sz="900" dirty="0">
                <a:latin typeface="Arial" panose="020B0604020202020204" pitchFamily="34" charset="0"/>
                <a:cs typeface="Arial" panose="020B0604020202020204" pitchFamily="34" charset="0"/>
              </a:rPr>
              <a:t> izmaksu segšanu nav iespējams pretendēt, jo sertificēšana paredzēta tikai ražotnēm. Kā arī ražotnes partnerim, kas pieprasa sertificēšanu, ir jābūt ar miljonu apgrozījumu. Mūsu gadījumā mūsu pakalpojumu saņēmējs ir privātpersona</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mediju segšana</a:t>
            </a:r>
          </a:p>
        </p:txBody>
      </p:sp>
      <p:sp>
        <p:nvSpPr>
          <p:cNvPr id="6" name="Rectangle 5">
            <a:extLst>
              <a:ext uri="{FF2B5EF4-FFF2-40B4-BE49-F238E27FC236}">
                <a16:creationId xmlns:a16="http://schemas.microsoft.com/office/drawing/2014/main" id="{A6072BAF-A420-491A-8883-1CAF13396BBB}"/>
              </a:ext>
            </a:extLst>
          </p:cNvPr>
          <p:cNvSpPr/>
          <p:nvPr/>
        </p:nvSpPr>
        <p:spPr>
          <a:xfrm>
            <a:off x="4524702" y="661130"/>
            <a:ext cx="4400506" cy="6463308"/>
          </a:xfrm>
          <a:prstGeom prst="rect">
            <a:avLst/>
          </a:prstGeom>
        </p:spPr>
        <p:txBody>
          <a:bodyPr wrap="square">
            <a:spAutoFit/>
          </a:bodyPr>
          <a:lstStyle/>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mehānismi ir diezgan pilnīgi</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mehānismu ir vairāk nekā vajag. To izmantošanas mehānisms kļuva sarežģītāks. Tas jāvienkāršo</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meklējam klientus, pircējus mūsu jaunajiem produktiem, vēlams Skandināvijas valstīs</a:t>
            </a:r>
          </a:p>
          <a:p>
            <a:pPr marL="171450" indent="-171450">
              <a:buFont typeface="Arial" panose="020B0604020202020204" pitchFamily="34" charset="0"/>
              <a:buChar char="•"/>
            </a:pPr>
            <a:r>
              <a:rPr lang="lv-LV" sz="900" dirty="0" err="1">
                <a:latin typeface="Arial" panose="020B0604020202020204" pitchFamily="34" charset="0"/>
                <a:cs typeface="Arial" panose="020B0604020202020204" pitchFamily="34" charset="0"/>
              </a:rPr>
              <a:t>mentors</a:t>
            </a:r>
            <a:r>
              <a:rPr lang="lv-LV" sz="900" dirty="0">
                <a:latin typeface="Arial" panose="020B0604020202020204" pitchFamily="34" charset="0"/>
                <a:cs typeface="Arial" panose="020B0604020202020204" pitchFamily="34" charset="0"/>
              </a:rPr>
              <a:t> virzīšanai ārvalstu tirgū</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mēs būtu priecīgi, ja LIAA saglabātu esošo atbalstu eksporta tirgus veicināšanas pasākumiem</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ministriju komandējums ārvalstīs kopā ar uzņēmējiem</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mums būtu nepieciešama savas ražotnes izveide. Šobrīd nevaram nodrošināt pieprasījumu. Kā arī izstādes ārvalstīs un dažādas reklāmas, un mārketinga pasākumi</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mums būtu nepieciešams atbalsts dalībai modes </a:t>
            </a:r>
            <a:r>
              <a:rPr lang="lv-LV" sz="900" dirty="0" err="1">
                <a:latin typeface="Arial" panose="020B0604020202020204" pitchFamily="34" charset="0"/>
                <a:cs typeface="Arial" panose="020B0604020202020204" pitchFamily="34" charset="0"/>
              </a:rPr>
              <a:t>showroomos</a:t>
            </a:r>
            <a:r>
              <a:rPr lang="lv-LV" sz="900" dirty="0">
                <a:latin typeface="Arial" panose="020B0604020202020204" pitchFamily="34" charset="0"/>
                <a:cs typeface="Arial" panose="020B0604020202020204" pitchFamily="34" charset="0"/>
              </a:rPr>
              <a:t>, bet ne tikai modes nedēļu ietvaros, bet visa gada griezumā. Tāpat svarīgs būtu atbalsts dalībai </a:t>
            </a:r>
            <a:r>
              <a:rPr lang="lv-LV" sz="900" dirty="0" err="1">
                <a:latin typeface="Arial" panose="020B0604020202020204" pitchFamily="34" charset="0"/>
                <a:cs typeface="Arial" panose="020B0604020202020204" pitchFamily="34" charset="0"/>
              </a:rPr>
              <a:t>online</a:t>
            </a:r>
            <a:r>
              <a:rPr lang="lv-LV" sz="900" dirty="0">
                <a:latin typeface="Arial" panose="020B0604020202020204" pitchFamily="34" charset="0"/>
                <a:cs typeface="Arial" panose="020B0604020202020204" pitchFamily="34" charset="0"/>
              </a:rPr>
              <a:t> modes preču veikalos, kur nereti ir augstas ikmēneša izmaksas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mums nepieciešams kredīts noliktavas būvniecībai ostas teritorijā, esošiem renovācija</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mūs pilnībā apmierinās, ja tiks turpinātas esošās programmas - atbalsts reklāmai, atbalsts izstādēm. Ļoti palīdzētu arī mārketinga materiālu sagatavošana (drukāto un digitālo - kā </a:t>
            </a:r>
            <a:r>
              <a:rPr lang="lv-LV" sz="900" dirty="0" err="1">
                <a:latin typeface="Arial" panose="020B0604020202020204" pitchFamily="34" charset="0"/>
                <a:cs typeface="Arial" panose="020B0604020202020204" pitchFamily="34" charset="0"/>
              </a:rPr>
              <a:t>web</a:t>
            </a:r>
            <a:r>
              <a:rPr lang="lv-LV" sz="900" dirty="0">
                <a:latin typeface="Arial" panose="020B0604020202020204" pitchFamily="34" charset="0"/>
                <a:cs typeface="Arial" panose="020B0604020202020204" pitchFamily="34" charset="0"/>
              </a:rPr>
              <a:t> lapas)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mūsu uzņēmumam ir būtisks atbalsts jaunu digitālo pakalpojumu (risinājumu) izstrādē, kā arī atbalsts tehniskās bāzes </a:t>
            </a:r>
            <a:r>
              <a:rPr lang="lv-LV" sz="900" dirty="0" err="1">
                <a:latin typeface="Arial" panose="020B0604020202020204" pitchFamily="34" charset="0"/>
                <a:cs typeface="Arial" panose="020B0604020202020204" pitchFamily="34" charset="0"/>
              </a:rPr>
              <a:t>pilnveidošānā</a:t>
            </a:r>
            <a:r>
              <a:rPr lang="lv-LV" sz="900" dirty="0">
                <a:latin typeface="Arial" panose="020B0604020202020204" pitchFamily="34" charset="0"/>
                <a:cs typeface="Arial" panose="020B0604020202020204" pitchFamily="34" charset="0"/>
              </a:rPr>
              <a:t>, lai attīstītu jaunu (fizisku) telpiskās skaņas pakalpojumu</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nav atbildes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nav atbildes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nav atbildes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nav atbildes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nav atbildes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nav atbildes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nav atbildes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nav atbildes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nav atbildes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nav atbildes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nav atbildes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nav atbildes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nav atbildes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nav atbildes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nav citu ideju</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nav ideju</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nav nepieciešams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nav nepieciešams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nav nepieciešams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nav nepieciešams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nav nepieciešams, patreiz</a:t>
            </a:r>
          </a:p>
          <a:p>
            <a:pPr marL="171450" indent="-171450">
              <a:buFont typeface="Arial" panose="020B0604020202020204" pitchFamily="34" charset="0"/>
              <a:buChar char="•"/>
            </a:pPr>
            <a:endParaRPr lang="lv-LV" sz="9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012660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3">
            <a:extLst>
              <a:ext uri="{FF2B5EF4-FFF2-40B4-BE49-F238E27FC236}">
                <a16:creationId xmlns:a16="http://schemas.microsoft.com/office/drawing/2014/main" id="{646ECF4A-28F5-49E6-8617-362982F1FCF6}"/>
              </a:ext>
            </a:extLst>
          </p:cNvPr>
          <p:cNvSpPr>
            <a:spLocks noChangeArrowheads="1"/>
          </p:cNvSpPr>
          <p:nvPr/>
        </p:nvSpPr>
        <p:spPr bwMode="auto">
          <a:xfrm>
            <a:off x="0" y="0"/>
            <a:ext cx="9144000" cy="476250"/>
          </a:xfrm>
          <a:prstGeom prst="rect">
            <a:avLst/>
          </a:prstGeom>
          <a:solidFill>
            <a:srgbClr val="2A7A6D"/>
          </a:solidFill>
          <a:ln>
            <a:noFill/>
          </a:ln>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altLang="en-US" sz="2400" b="1" dirty="0">
                <a:solidFill>
                  <a:schemeClr val="bg1"/>
                </a:solidFill>
                <a:cs typeface="Arial" panose="020B0604020202020204" pitchFamily="34" charset="0"/>
              </a:rPr>
              <a:t> Aptaujāto uzņēmumu profils (2)</a:t>
            </a:r>
            <a:endParaRPr lang="en-US" altLang="en-US" sz="2400" b="1" dirty="0">
              <a:solidFill>
                <a:schemeClr val="bg1"/>
              </a:solidFill>
              <a:cs typeface="Arial" panose="020B0604020202020204" pitchFamily="34" charset="0"/>
            </a:endParaRPr>
          </a:p>
        </p:txBody>
      </p:sp>
      <p:graphicFrame>
        <p:nvGraphicFramePr>
          <p:cNvPr id="2" name="Table 1">
            <a:extLst>
              <a:ext uri="{FF2B5EF4-FFF2-40B4-BE49-F238E27FC236}">
                <a16:creationId xmlns:a16="http://schemas.microsoft.com/office/drawing/2014/main" id="{B1CC5CC0-9A8B-4510-8C7D-C2BA0EF66D34}"/>
              </a:ext>
            </a:extLst>
          </p:cNvPr>
          <p:cNvGraphicFramePr>
            <a:graphicFrameLocks noGrp="1"/>
          </p:cNvGraphicFramePr>
          <p:nvPr>
            <p:extLst>
              <p:ext uri="{D42A27DB-BD31-4B8C-83A1-F6EECF244321}">
                <p14:modId xmlns:p14="http://schemas.microsoft.com/office/powerpoint/2010/main" val="1237818617"/>
              </p:ext>
            </p:extLst>
          </p:nvPr>
        </p:nvGraphicFramePr>
        <p:xfrm>
          <a:off x="336106" y="919844"/>
          <a:ext cx="4063366" cy="4955821"/>
        </p:xfrm>
        <a:graphic>
          <a:graphicData uri="http://schemas.openxmlformats.org/drawingml/2006/table">
            <a:tbl>
              <a:tblPr/>
              <a:tblGrid>
                <a:gridCol w="1078626">
                  <a:extLst>
                    <a:ext uri="{9D8B030D-6E8A-4147-A177-3AD203B41FA5}">
                      <a16:colId xmlns:a16="http://schemas.microsoft.com/office/drawing/2014/main" val="1493577256"/>
                    </a:ext>
                  </a:extLst>
                </a:gridCol>
                <a:gridCol w="1992702">
                  <a:extLst>
                    <a:ext uri="{9D8B030D-6E8A-4147-A177-3AD203B41FA5}">
                      <a16:colId xmlns:a16="http://schemas.microsoft.com/office/drawing/2014/main" val="2354022357"/>
                    </a:ext>
                  </a:extLst>
                </a:gridCol>
                <a:gridCol w="517585">
                  <a:extLst>
                    <a:ext uri="{9D8B030D-6E8A-4147-A177-3AD203B41FA5}">
                      <a16:colId xmlns:a16="http://schemas.microsoft.com/office/drawing/2014/main" val="1683569220"/>
                    </a:ext>
                  </a:extLst>
                </a:gridCol>
                <a:gridCol w="474453">
                  <a:extLst>
                    <a:ext uri="{9D8B030D-6E8A-4147-A177-3AD203B41FA5}">
                      <a16:colId xmlns:a16="http://schemas.microsoft.com/office/drawing/2014/main" val="3661501369"/>
                    </a:ext>
                  </a:extLst>
                </a:gridCol>
              </a:tblGrid>
              <a:tr h="102771">
                <a:tc>
                  <a:txBody>
                    <a:bodyPr/>
                    <a:lstStyle/>
                    <a:p>
                      <a:pPr algn="l" rtl="0" fontAlgn="b"/>
                      <a:r>
                        <a:rPr lang="lv-LV" sz="1000" b="0" i="0" u="none" strike="noStrike" dirty="0">
                          <a:solidFill>
                            <a:srgbClr val="000000"/>
                          </a:solidFill>
                          <a:effectLst/>
                          <a:latin typeface="Arial" panose="020B0604020202020204" pitchFamily="34" charset="0"/>
                        </a:rPr>
                        <a:t> </a:t>
                      </a:r>
                    </a:p>
                  </a:txBody>
                  <a:tcPr marL="6534" marR="6534" marT="6534" marB="0" anchor="b">
                    <a:lnL>
                      <a:noFill/>
                    </a:lnL>
                    <a:lnR>
                      <a:noFill/>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tcPr>
                </a:tc>
                <a:tc>
                  <a:txBody>
                    <a:bodyPr/>
                    <a:lstStyle/>
                    <a:p>
                      <a:pPr algn="l" rtl="0" fontAlgn="b"/>
                      <a:r>
                        <a:rPr lang="lv-LV" sz="1000" b="0" i="0" u="none" strike="noStrike">
                          <a:solidFill>
                            <a:srgbClr val="000000"/>
                          </a:solidFill>
                          <a:effectLst/>
                          <a:latin typeface="Arial" panose="020B0604020202020204" pitchFamily="34" charset="0"/>
                        </a:rPr>
                        <a:t> </a:t>
                      </a:r>
                    </a:p>
                  </a:txBody>
                  <a:tcPr marL="6534" marR="6534" marT="6534" marB="0" anchor="b">
                    <a:lnL>
                      <a:noFill/>
                    </a:lnL>
                    <a:lnR>
                      <a:noFill/>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tcPr>
                </a:tc>
                <a:tc>
                  <a:txBody>
                    <a:bodyPr/>
                    <a:lstStyle/>
                    <a:p>
                      <a:pPr algn="ctr" rtl="0" fontAlgn="b"/>
                      <a:r>
                        <a:rPr lang="lv-LV" sz="1000" b="1" i="0" u="none" strike="noStrike">
                          <a:solidFill>
                            <a:srgbClr val="000000"/>
                          </a:solidFill>
                          <a:effectLst/>
                          <a:latin typeface="Arial" panose="020B0604020202020204" pitchFamily="34" charset="0"/>
                        </a:rPr>
                        <a:t>Kol. %</a:t>
                      </a:r>
                    </a:p>
                  </a:txBody>
                  <a:tcPr marL="6534" marR="6534" marT="6534" marB="0" anchor="b">
                    <a:lnL>
                      <a:noFill/>
                    </a:lnL>
                    <a:lnR>
                      <a:noFill/>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tcPr>
                </a:tc>
                <a:tc>
                  <a:txBody>
                    <a:bodyPr/>
                    <a:lstStyle/>
                    <a:p>
                      <a:pPr algn="ctr" rtl="0" fontAlgn="b"/>
                      <a:r>
                        <a:rPr lang="lv-LV" sz="1000" b="1" i="0" u="none" strike="noStrike">
                          <a:solidFill>
                            <a:srgbClr val="000000"/>
                          </a:solidFill>
                          <a:effectLst/>
                          <a:latin typeface="Arial" panose="020B0604020202020204" pitchFamily="34" charset="0"/>
                        </a:rPr>
                        <a:t>Skaits</a:t>
                      </a:r>
                    </a:p>
                  </a:txBody>
                  <a:tcPr marL="6534" marR="6534" marT="6534" marB="0" anchor="b">
                    <a:lnL>
                      <a:noFill/>
                    </a:lnL>
                    <a:lnR>
                      <a:noFill/>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tcPr>
                </a:tc>
                <a:extLst>
                  <a:ext uri="{0D108BD9-81ED-4DB2-BD59-A6C34878D82A}">
                    <a16:rowId xmlns:a16="http://schemas.microsoft.com/office/drawing/2014/main" val="4125897071"/>
                  </a:ext>
                </a:extLst>
              </a:tr>
              <a:tr h="102771">
                <a:tc rowSpan="27">
                  <a:txBody>
                    <a:bodyPr/>
                    <a:lstStyle/>
                    <a:p>
                      <a:pPr algn="l" rtl="0" fontAlgn="t"/>
                      <a:r>
                        <a:rPr lang="lv-LV" sz="1000" b="0" i="0" u="none" strike="noStrike" dirty="0">
                          <a:solidFill>
                            <a:srgbClr val="000000"/>
                          </a:solidFill>
                          <a:effectLst/>
                          <a:latin typeface="Arial" panose="020B0604020202020204" pitchFamily="34" charset="0"/>
                        </a:rPr>
                        <a:t>Uzņēmumam būtiskākie eksporta tirgi</a:t>
                      </a:r>
                    </a:p>
                  </a:txBody>
                  <a:tcPr marL="6534" marR="6534" marT="6534" marB="0">
                    <a:lnL>
                      <a:noFill/>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tcPr>
                </a:tc>
                <a:tc>
                  <a:txBody>
                    <a:bodyPr/>
                    <a:lstStyle/>
                    <a:p>
                      <a:pPr algn="l" rtl="0" fontAlgn="ctr"/>
                      <a:r>
                        <a:rPr lang="lv-LV" sz="1000" b="0" i="0" u="none" strike="noStrike">
                          <a:solidFill>
                            <a:srgbClr val="000000"/>
                          </a:solidFill>
                          <a:effectLst/>
                          <a:latin typeface="Arial" panose="020B0604020202020204" pitchFamily="34" charset="0"/>
                        </a:rPr>
                        <a:t>Vācija</a:t>
                      </a:r>
                    </a:p>
                  </a:txBody>
                  <a:tcPr marL="6534" marR="6534" marT="6534" marB="0" anchor="ctr">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50.1</a:t>
                      </a:r>
                    </a:p>
                  </a:txBody>
                  <a:tcPr marL="6534" marR="6534" marT="6534"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365</a:t>
                      </a:r>
                    </a:p>
                  </a:txBody>
                  <a:tcPr marL="6534" marR="6534" marT="6534"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extLst>
                  <a:ext uri="{0D108BD9-81ED-4DB2-BD59-A6C34878D82A}">
                    <a16:rowId xmlns:a16="http://schemas.microsoft.com/office/drawing/2014/main" val="3732394117"/>
                  </a:ext>
                </a:extLst>
              </a:tr>
              <a:tr h="102771">
                <a:tc vMerge="1">
                  <a:txBody>
                    <a:bodyPr/>
                    <a:lstStyle/>
                    <a:p>
                      <a:endParaRPr lang="en-US"/>
                    </a:p>
                  </a:txBody>
                  <a:tcPr/>
                </a:tc>
                <a:tc>
                  <a:txBody>
                    <a:bodyPr/>
                    <a:lstStyle/>
                    <a:p>
                      <a:pPr algn="l" rtl="0" fontAlgn="ctr"/>
                      <a:r>
                        <a:rPr lang="lv-LV" sz="1000" b="0" i="0" u="none" strike="noStrike">
                          <a:solidFill>
                            <a:srgbClr val="000000"/>
                          </a:solidFill>
                          <a:effectLst/>
                          <a:latin typeface="Arial" panose="020B0604020202020204" pitchFamily="34" charset="0"/>
                        </a:rPr>
                        <a:t>Zviedrija</a:t>
                      </a:r>
                    </a:p>
                  </a:txBody>
                  <a:tcPr marL="6534" marR="6534" marT="6534" marB="0" anchor="ctr">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dirty="0">
                          <a:solidFill>
                            <a:srgbClr val="000000"/>
                          </a:solidFill>
                          <a:effectLst/>
                          <a:latin typeface="Arial" panose="020B0604020202020204" pitchFamily="34" charset="0"/>
                        </a:rPr>
                        <a:t>32.5</a:t>
                      </a:r>
                    </a:p>
                  </a:txBody>
                  <a:tcPr marL="6534" marR="6534" marT="6534"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237</a:t>
                      </a:r>
                    </a:p>
                  </a:txBody>
                  <a:tcPr marL="6534" marR="6534" marT="6534"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extLst>
                  <a:ext uri="{0D108BD9-81ED-4DB2-BD59-A6C34878D82A}">
                    <a16:rowId xmlns:a16="http://schemas.microsoft.com/office/drawing/2014/main" val="518752846"/>
                  </a:ext>
                </a:extLst>
              </a:tr>
              <a:tr h="102771">
                <a:tc vMerge="1">
                  <a:txBody>
                    <a:bodyPr/>
                    <a:lstStyle/>
                    <a:p>
                      <a:endParaRPr lang="en-US"/>
                    </a:p>
                  </a:txBody>
                  <a:tcPr/>
                </a:tc>
                <a:tc>
                  <a:txBody>
                    <a:bodyPr/>
                    <a:lstStyle/>
                    <a:p>
                      <a:pPr algn="l" rtl="0" fontAlgn="ctr"/>
                      <a:r>
                        <a:rPr lang="lv-LV" sz="1000" b="0" i="0" u="none" strike="noStrike">
                          <a:solidFill>
                            <a:srgbClr val="000000"/>
                          </a:solidFill>
                          <a:effectLst/>
                          <a:latin typeface="Arial" panose="020B0604020202020204" pitchFamily="34" charset="0"/>
                        </a:rPr>
                        <a:t>Apvienotā Karaliste</a:t>
                      </a:r>
                    </a:p>
                  </a:txBody>
                  <a:tcPr marL="6534" marR="6534" marT="6534" marB="0" anchor="ctr">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26.3</a:t>
                      </a:r>
                    </a:p>
                  </a:txBody>
                  <a:tcPr marL="6534" marR="6534" marT="6534"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192</a:t>
                      </a:r>
                    </a:p>
                  </a:txBody>
                  <a:tcPr marL="6534" marR="6534" marT="6534"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extLst>
                  <a:ext uri="{0D108BD9-81ED-4DB2-BD59-A6C34878D82A}">
                    <a16:rowId xmlns:a16="http://schemas.microsoft.com/office/drawing/2014/main" val="2438558283"/>
                  </a:ext>
                </a:extLst>
              </a:tr>
              <a:tr h="200869">
                <a:tc vMerge="1">
                  <a:txBody>
                    <a:bodyPr/>
                    <a:lstStyle/>
                    <a:p>
                      <a:endParaRPr lang="en-US"/>
                    </a:p>
                  </a:txBody>
                  <a:tcPr/>
                </a:tc>
                <a:tc>
                  <a:txBody>
                    <a:bodyPr/>
                    <a:lstStyle/>
                    <a:p>
                      <a:pPr algn="l" rtl="0" fontAlgn="ctr"/>
                      <a:r>
                        <a:rPr lang="lv-LV" sz="1000" b="0" i="0" u="none" strike="noStrike">
                          <a:solidFill>
                            <a:srgbClr val="000000"/>
                          </a:solidFill>
                          <a:effectLst/>
                          <a:latin typeface="Arial" panose="020B0604020202020204" pitchFamily="34" charset="0"/>
                        </a:rPr>
                        <a:t>Amerikas Savienotās Valstis</a:t>
                      </a:r>
                    </a:p>
                  </a:txBody>
                  <a:tcPr marL="6534" marR="6534" marT="6534" marB="0" anchor="ctr">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25.2</a:t>
                      </a:r>
                    </a:p>
                  </a:txBody>
                  <a:tcPr marL="6534" marR="6534" marT="6534"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184</a:t>
                      </a:r>
                    </a:p>
                  </a:txBody>
                  <a:tcPr marL="6534" marR="6534" marT="6534"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extLst>
                  <a:ext uri="{0D108BD9-81ED-4DB2-BD59-A6C34878D82A}">
                    <a16:rowId xmlns:a16="http://schemas.microsoft.com/office/drawing/2014/main" val="2422367769"/>
                  </a:ext>
                </a:extLst>
              </a:tr>
              <a:tr h="102771">
                <a:tc vMerge="1">
                  <a:txBody>
                    <a:bodyPr/>
                    <a:lstStyle/>
                    <a:p>
                      <a:endParaRPr lang="en-US"/>
                    </a:p>
                  </a:txBody>
                  <a:tcPr/>
                </a:tc>
                <a:tc>
                  <a:txBody>
                    <a:bodyPr/>
                    <a:lstStyle/>
                    <a:p>
                      <a:pPr algn="l" rtl="0" fontAlgn="ctr"/>
                      <a:r>
                        <a:rPr lang="lv-LV" sz="1000" b="0" i="0" u="none" strike="noStrike">
                          <a:solidFill>
                            <a:srgbClr val="000000"/>
                          </a:solidFill>
                          <a:effectLst/>
                          <a:latin typeface="Arial" panose="020B0604020202020204" pitchFamily="34" charset="0"/>
                        </a:rPr>
                        <a:t>Igaunija</a:t>
                      </a:r>
                    </a:p>
                  </a:txBody>
                  <a:tcPr marL="6534" marR="6534" marT="6534" marB="0" anchor="ctr">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23.0</a:t>
                      </a:r>
                    </a:p>
                  </a:txBody>
                  <a:tcPr marL="6534" marR="6534" marT="6534"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168</a:t>
                      </a:r>
                    </a:p>
                  </a:txBody>
                  <a:tcPr marL="6534" marR="6534" marT="6534"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extLst>
                  <a:ext uri="{0D108BD9-81ED-4DB2-BD59-A6C34878D82A}">
                    <a16:rowId xmlns:a16="http://schemas.microsoft.com/office/drawing/2014/main" val="1089651429"/>
                  </a:ext>
                </a:extLst>
              </a:tr>
              <a:tr h="102771">
                <a:tc vMerge="1">
                  <a:txBody>
                    <a:bodyPr/>
                    <a:lstStyle/>
                    <a:p>
                      <a:endParaRPr lang="en-US"/>
                    </a:p>
                  </a:txBody>
                  <a:tcPr/>
                </a:tc>
                <a:tc>
                  <a:txBody>
                    <a:bodyPr/>
                    <a:lstStyle/>
                    <a:p>
                      <a:pPr algn="l" rtl="0" fontAlgn="ctr"/>
                      <a:r>
                        <a:rPr lang="lv-LV" sz="1000" b="0" i="0" u="none" strike="noStrike">
                          <a:solidFill>
                            <a:srgbClr val="000000"/>
                          </a:solidFill>
                          <a:effectLst/>
                          <a:latin typeface="Arial" panose="020B0604020202020204" pitchFamily="34" charset="0"/>
                        </a:rPr>
                        <a:t>Lietuva</a:t>
                      </a:r>
                    </a:p>
                  </a:txBody>
                  <a:tcPr marL="6534" marR="6534" marT="6534" marB="0" anchor="ctr">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21.4</a:t>
                      </a:r>
                    </a:p>
                  </a:txBody>
                  <a:tcPr marL="6534" marR="6534" marT="6534"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156</a:t>
                      </a:r>
                    </a:p>
                  </a:txBody>
                  <a:tcPr marL="6534" marR="6534" marT="6534"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extLst>
                  <a:ext uri="{0D108BD9-81ED-4DB2-BD59-A6C34878D82A}">
                    <a16:rowId xmlns:a16="http://schemas.microsoft.com/office/drawing/2014/main" val="2476275609"/>
                  </a:ext>
                </a:extLst>
              </a:tr>
              <a:tr h="102771">
                <a:tc vMerge="1">
                  <a:txBody>
                    <a:bodyPr/>
                    <a:lstStyle/>
                    <a:p>
                      <a:endParaRPr lang="en-US"/>
                    </a:p>
                  </a:txBody>
                  <a:tcPr/>
                </a:tc>
                <a:tc>
                  <a:txBody>
                    <a:bodyPr/>
                    <a:lstStyle/>
                    <a:p>
                      <a:pPr algn="l" rtl="0" fontAlgn="ctr"/>
                      <a:r>
                        <a:rPr lang="lv-LV" sz="1000" b="0" i="0" u="none" strike="noStrike">
                          <a:solidFill>
                            <a:srgbClr val="000000"/>
                          </a:solidFill>
                          <a:effectLst/>
                          <a:latin typeface="Arial" panose="020B0604020202020204" pitchFamily="34" charset="0"/>
                        </a:rPr>
                        <a:t>Norvēģija</a:t>
                      </a:r>
                    </a:p>
                  </a:txBody>
                  <a:tcPr marL="6534" marR="6534" marT="6534" marB="0" anchor="ctr">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20.6</a:t>
                      </a:r>
                    </a:p>
                  </a:txBody>
                  <a:tcPr marL="6534" marR="6534" marT="6534"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150</a:t>
                      </a:r>
                    </a:p>
                  </a:txBody>
                  <a:tcPr marL="6534" marR="6534" marT="6534"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extLst>
                  <a:ext uri="{0D108BD9-81ED-4DB2-BD59-A6C34878D82A}">
                    <a16:rowId xmlns:a16="http://schemas.microsoft.com/office/drawing/2014/main" val="33687649"/>
                  </a:ext>
                </a:extLst>
              </a:tr>
              <a:tr h="102771">
                <a:tc vMerge="1">
                  <a:txBody>
                    <a:bodyPr/>
                    <a:lstStyle/>
                    <a:p>
                      <a:endParaRPr lang="en-US"/>
                    </a:p>
                  </a:txBody>
                  <a:tcPr/>
                </a:tc>
                <a:tc>
                  <a:txBody>
                    <a:bodyPr/>
                    <a:lstStyle/>
                    <a:p>
                      <a:pPr algn="l" rtl="0" fontAlgn="ctr"/>
                      <a:r>
                        <a:rPr lang="lv-LV" sz="1000" b="0" i="0" u="none" strike="noStrike">
                          <a:solidFill>
                            <a:srgbClr val="000000"/>
                          </a:solidFill>
                          <a:effectLst/>
                          <a:latin typeface="Arial" panose="020B0604020202020204" pitchFamily="34" charset="0"/>
                        </a:rPr>
                        <a:t>Somija</a:t>
                      </a:r>
                    </a:p>
                  </a:txBody>
                  <a:tcPr marL="6534" marR="6534" marT="6534" marB="0" anchor="ctr">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18.8</a:t>
                      </a:r>
                    </a:p>
                  </a:txBody>
                  <a:tcPr marL="6534" marR="6534" marT="6534"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137</a:t>
                      </a:r>
                    </a:p>
                  </a:txBody>
                  <a:tcPr marL="6534" marR="6534" marT="6534"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extLst>
                  <a:ext uri="{0D108BD9-81ED-4DB2-BD59-A6C34878D82A}">
                    <a16:rowId xmlns:a16="http://schemas.microsoft.com/office/drawing/2014/main" val="2710263374"/>
                  </a:ext>
                </a:extLst>
              </a:tr>
              <a:tr h="102771">
                <a:tc vMerge="1">
                  <a:txBody>
                    <a:bodyPr/>
                    <a:lstStyle/>
                    <a:p>
                      <a:endParaRPr lang="en-US"/>
                    </a:p>
                  </a:txBody>
                  <a:tcPr/>
                </a:tc>
                <a:tc>
                  <a:txBody>
                    <a:bodyPr/>
                    <a:lstStyle/>
                    <a:p>
                      <a:pPr algn="l" rtl="0" fontAlgn="ctr"/>
                      <a:r>
                        <a:rPr lang="lv-LV" sz="1000" b="0" i="0" u="none" strike="noStrike">
                          <a:solidFill>
                            <a:srgbClr val="000000"/>
                          </a:solidFill>
                          <a:effectLst/>
                          <a:latin typeface="Arial" panose="020B0604020202020204" pitchFamily="34" charset="0"/>
                        </a:rPr>
                        <a:t>Francija</a:t>
                      </a:r>
                    </a:p>
                  </a:txBody>
                  <a:tcPr marL="6534" marR="6534" marT="6534" marB="0" anchor="ctr">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17.8</a:t>
                      </a:r>
                    </a:p>
                  </a:txBody>
                  <a:tcPr marL="6534" marR="6534" marT="6534"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130</a:t>
                      </a:r>
                    </a:p>
                  </a:txBody>
                  <a:tcPr marL="6534" marR="6534" marT="6534"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extLst>
                  <a:ext uri="{0D108BD9-81ED-4DB2-BD59-A6C34878D82A}">
                    <a16:rowId xmlns:a16="http://schemas.microsoft.com/office/drawing/2014/main" val="3352569598"/>
                  </a:ext>
                </a:extLst>
              </a:tr>
              <a:tr h="102771">
                <a:tc vMerge="1">
                  <a:txBody>
                    <a:bodyPr/>
                    <a:lstStyle/>
                    <a:p>
                      <a:endParaRPr lang="en-US"/>
                    </a:p>
                  </a:txBody>
                  <a:tcPr/>
                </a:tc>
                <a:tc>
                  <a:txBody>
                    <a:bodyPr/>
                    <a:lstStyle/>
                    <a:p>
                      <a:pPr algn="l" rtl="0" fontAlgn="ctr"/>
                      <a:r>
                        <a:rPr lang="lv-LV" sz="1000" b="0" i="0" u="none" strike="noStrike" dirty="0">
                          <a:solidFill>
                            <a:srgbClr val="000000"/>
                          </a:solidFill>
                          <a:effectLst/>
                          <a:latin typeface="Arial" panose="020B0604020202020204" pitchFamily="34" charset="0"/>
                        </a:rPr>
                        <a:t>Dānija</a:t>
                      </a:r>
                    </a:p>
                  </a:txBody>
                  <a:tcPr marL="6534" marR="6534" marT="6534" marB="0" anchor="ctr">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15.1</a:t>
                      </a:r>
                    </a:p>
                  </a:txBody>
                  <a:tcPr marL="6534" marR="6534" marT="6534"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110</a:t>
                      </a:r>
                    </a:p>
                  </a:txBody>
                  <a:tcPr marL="6534" marR="6534" marT="6534"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extLst>
                  <a:ext uri="{0D108BD9-81ED-4DB2-BD59-A6C34878D82A}">
                    <a16:rowId xmlns:a16="http://schemas.microsoft.com/office/drawing/2014/main" val="2117098449"/>
                  </a:ext>
                </a:extLst>
              </a:tr>
              <a:tr h="102771">
                <a:tc vMerge="1">
                  <a:txBody>
                    <a:bodyPr/>
                    <a:lstStyle/>
                    <a:p>
                      <a:endParaRPr lang="en-US"/>
                    </a:p>
                  </a:txBody>
                  <a:tcPr/>
                </a:tc>
                <a:tc>
                  <a:txBody>
                    <a:bodyPr/>
                    <a:lstStyle/>
                    <a:p>
                      <a:pPr algn="l" rtl="0" fontAlgn="ctr"/>
                      <a:r>
                        <a:rPr lang="lv-LV" sz="1000" b="0" i="0" u="none" strike="noStrike">
                          <a:solidFill>
                            <a:srgbClr val="000000"/>
                          </a:solidFill>
                          <a:effectLst/>
                          <a:latin typeface="Arial" panose="020B0604020202020204" pitchFamily="34" charset="0"/>
                        </a:rPr>
                        <a:t>Polija</a:t>
                      </a:r>
                    </a:p>
                  </a:txBody>
                  <a:tcPr marL="6534" marR="6534" marT="6534" marB="0" anchor="ctr">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13.2</a:t>
                      </a:r>
                    </a:p>
                  </a:txBody>
                  <a:tcPr marL="6534" marR="6534" marT="6534"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96</a:t>
                      </a:r>
                    </a:p>
                  </a:txBody>
                  <a:tcPr marL="6534" marR="6534" marT="6534"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extLst>
                  <a:ext uri="{0D108BD9-81ED-4DB2-BD59-A6C34878D82A}">
                    <a16:rowId xmlns:a16="http://schemas.microsoft.com/office/drawing/2014/main" val="3379759165"/>
                  </a:ext>
                </a:extLst>
              </a:tr>
              <a:tr h="102771">
                <a:tc vMerge="1">
                  <a:txBody>
                    <a:bodyPr/>
                    <a:lstStyle/>
                    <a:p>
                      <a:endParaRPr lang="en-US"/>
                    </a:p>
                  </a:txBody>
                  <a:tcPr/>
                </a:tc>
                <a:tc>
                  <a:txBody>
                    <a:bodyPr/>
                    <a:lstStyle/>
                    <a:p>
                      <a:pPr algn="l" rtl="0" fontAlgn="ctr"/>
                      <a:r>
                        <a:rPr lang="lv-LV" sz="1000" b="0" i="0" u="none" strike="noStrike">
                          <a:solidFill>
                            <a:srgbClr val="000000"/>
                          </a:solidFill>
                          <a:effectLst/>
                          <a:latin typeface="Arial" panose="020B0604020202020204" pitchFamily="34" charset="0"/>
                        </a:rPr>
                        <a:t>Spānija</a:t>
                      </a:r>
                    </a:p>
                  </a:txBody>
                  <a:tcPr marL="6534" marR="6534" marT="6534" marB="0" anchor="ctr">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13.2</a:t>
                      </a:r>
                    </a:p>
                  </a:txBody>
                  <a:tcPr marL="6534" marR="6534" marT="6534"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96</a:t>
                      </a:r>
                    </a:p>
                  </a:txBody>
                  <a:tcPr marL="6534" marR="6534" marT="6534"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extLst>
                  <a:ext uri="{0D108BD9-81ED-4DB2-BD59-A6C34878D82A}">
                    <a16:rowId xmlns:a16="http://schemas.microsoft.com/office/drawing/2014/main" val="718828361"/>
                  </a:ext>
                </a:extLst>
              </a:tr>
              <a:tr h="102771">
                <a:tc vMerge="1">
                  <a:txBody>
                    <a:bodyPr/>
                    <a:lstStyle/>
                    <a:p>
                      <a:endParaRPr lang="en-US"/>
                    </a:p>
                  </a:txBody>
                  <a:tcPr/>
                </a:tc>
                <a:tc>
                  <a:txBody>
                    <a:bodyPr/>
                    <a:lstStyle/>
                    <a:p>
                      <a:pPr algn="l" rtl="0" fontAlgn="ctr"/>
                      <a:r>
                        <a:rPr lang="lv-LV" sz="1000" b="0" i="0" u="none" strike="noStrike">
                          <a:solidFill>
                            <a:srgbClr val="000000"/>
                          </a:solidFill>
                          <a:effectLst/>
                          <a:latin typeface="Arial" panose="020B0604020202020204" pitchFamily="34" charset="0"/>
                        </a:rPr>
                        <a:t>Nīderlande</a:t>
                      </a:r>
                    </a:p>
                  </a:txBody>
                  <a:tcPr marL="6534" marR="6534" marT="6534" marB="0" anchor="ctr">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12.9</a:t>
                      </a:r>
                    </a:p>
                  </a:txBody>
                  <a:tcPr marL="6534" marR="6534" marT="6534"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94</a:t>
                      </a:r>
                    </a:p>
                  </a:txBody>
                  <a:tcPr marL="6534" marR="6534" marT="6534"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extLst>
                  <a:ext uri="{0D108BD9-81ED-4DB2-BD59-A6C34878D82A}">
                    <a16:rowId xmlns:a16="http://schemas.microsoft.com/office/drawing/2014/main" val="44413214"/>
                  </a:ext>
                </a:extLst>
              </a:tr>
              <a:tr h="102771">
                <a:tc vMerge="1">
                  <a:txBody>
                    <a:bodyPr/>
                    <a:lstStyle/>
                    <a:p>
                      <a:endParaRPr lang="en-US"/>
                    </a:p>
                  </a:txBody>
                  <a:tcPr/>
                </a:tc>
                <a:tc>
                  <a:txBody>
                    <a:bodyPr/>
                    <a:lstStyle/>
                    <a:p>
                      <a:pPr algn="l" rtl="0" fontAlgn="ctr"/>
                      <a:r>
                        <a:rPr lang="lv-LV" sz="1000" b="0" i="0" u="none" strike="noStrike">
                          <a:solidFill>
                            <a:srgbClr val="000000"/>
                          </a:solidFill>
                          <a:effectLst/>
                          <a:latin typeface="Arial" panose="020B0604020202020204" pitchFamily="34" charset="0"/>
                        </a:rPr>
                        <a:t>Itālija</a:t>
                      </a:r>
                    </a:p>
                  </a:txBody>
                  <a:tcPr marL="6534" marR="6534" marT="6534" marB="0" anchor="ctr">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10.0</a:t>
                      </a:r>
                    </a:p>
                  </a:txBody>
                  <a:tcPr marL="6534" marR="6534" marT="6534"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73</a:t>
                      </a:r>
                    </a:p>
                  </a:txBody>
                  <a:tcPr marL="6534" marR="6534" marT="6534"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extLst>
                  <a:ext uri="{0D108BD9-81ED-4DB2-BD59-A6C34878D82A}">
                    <a16:rowId xmlns:a16="http://schemas.microsoft.com/office/drawing/2014/main" val="3782660181"/>
                  </a:ext>
                </a:extLst>
              </a:tr>
              <a:tr h="102771">
                <a:tc vMerge="1">
                  <a:txBody>
                    <a:bodyPr/>
                    <a:lstStyle/>
                    <a:p>
                      <a:endParaRPr lang="en-US"/>
                    </a:p>
                  </a:txBody>
                  <a:tcPr/>
                </a:tc>
                <a:tc>
                  <a:txBody>
                    <a:bodyPr/>
                    <a:lstStyle/>
                    <a:p>
                      <a:pPr algn="l" rtl="0" fontAlgn="ctr"/>
                      <a:r>
                        <a:rPr lang="lv-LV" sz="1000" b="0" i="0" u="none" strike="noStrike">
                          <a:solidFill>
                            <a:srgbClr val="000000"/>
                          </a:solidFill>
                          <a:effectLst/>
                          <a:latin typeface="Arial" panose="020B0604020202020204" pitchFamily="34" charset="0"/>
                        </a:rPr>
                        <a:t>Šveice</a:t>
                      </a:r>
                    </a:p>
                  </a:txBody>
                  <a:tcPr marL="6534" marR="6534" marT="6534" marB="0" anchor="ctr">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7.1</a:t>
                      </a:r>
                    </a:p>
                  </a:txBody>
                  <a:tcPr marL="6534" marR="6534" marT="6534"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52</a:t>
                      </a:r>
                    </a:p>
                  </a:txBody>
                  <a:tcPr marL="6534" marR="6534" marT="6534"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extLst>
                  <a:ext uri="{0D108BD9-81ED-4DB2-BD59-A6C34878D82A}">
                    <a16:rowId xmlns:a16="http://schemas.microsoft.com/office/drawing/2014/main" val="3314401492"/>
                  </a:ext>
                </a:extLst>
              </a:tr>
              <a:tr h="200869">
                <a:tc vMerge="1">
                  <a:txBody>
                    <a:bodyPr/>
                    <a:lstStyle/>
                    <a:p>
                      <a:endParaRPr lang="en-US"/>
                    </a:p>
                  </a:txBody>
                  <a:tcPr/>
                </a:tc>
                <a:tc>
                  <a:txBody>
                    <a:bodyPr/>
                    <a:lstStyle/>
                    <a:p>
                      <a:pPr algn="l" rtl="0" fontAlgn="ctr"/>
                      <a:r>
                        <a:rPr lang="lv-LV" sz="1000" b="0" i="0" u="none" strike="noStrike">
                          <a:solidFill>
                            <a:srgbClr val="000000"/>
                          </a:solidFill>
                          <a:effectLst/>
                          <a:latin typeface="Arial" panose="020B0604020202020204" pitchFamily="34" charset="0"/>
                        </a:rPr>
                        <a:t>Eiropa/Eiropas Savienība (neprecizēts)</a:t>
                      </a:r>
                    </a:p>
                  </a:txBody>
                  <a:tcPr marL="6534" marR="6534" marT="6534" marB="0" anchor="ctr">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6.9</a:t>
                      </a:r>
                    </a:p>
                  </a:txBody>
                  <a:tcPr marL="6534" marR="6534" marT="6534"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50</a:t>
                      </a:r>
                    </a:p>
                  </a:txBody>
                  <a:tcPr marL="6534" marR="6534" marT="6534"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extLst>
                  <a:ext uri="{0D108BD9-81ED-4DB2-BD59-A6C34878D82A}">
                    <a16:rowId xmlns:a16="http://schemas.microsoft.com/office/drawing/2014/main" val="2882289742"/>
                  </a:ext>
                </a:extLst>
              </a:tr>
              <a:tr h="102771">
                <a:tc vMerge="1">
                  <a:txBody>
                    <a:bodyPr/>
                    <a:lstStyle/>
                    <a:p>
                      <a:endParaRPr lang="en-US"/>
                    </a:p>
                  </a:txBody>
                  <a:tcPr/>
                </a:tc>
                <a:tc>
                  <a:txBody>
                    <a:bodyPr/>
                    <a:lstStyle/>
                    <a:p>
                      <a:pPr algn="l" rtl="0" fontAlgn="ctr"/>
                      <a:r>
                        <a:rPr lang="lv-LV" sz="1000" b="0" i="0" u="none" strike="noStrike">
                          <a:solidFill>
                            <a:srgbClr val="000000"/>
                          </a:solidFill>
                          <a:effectLst/>
                          <a:latin typeface="Arial" panose="020B0604020202020204" pitchFamily="34" charset="0"/>
                        </a:rPr>
                        <a:t>Beļģija</a:t>
                      </a:r>
                    </a:p>
                  </a:txBody>
                  <a:tcPr marL="6534" marR="6534" marT="6534" marB="0" anchor="ctr">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6.4</a:t>
                      </a:r>
                    </a:p>
                  </a:txBody>
                  <a:tcPr marL="6534" marR="6534" marT="6534"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47</a:t>
                      </a:r>
                    </a:p>
                  </a:txBody>
                  <a:tcPr marL="6534" marR="6534" marT="6534"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extLst>
                  <a:ext uri="{0D108BD9-81ED-4DB2-BD59-A6C34878D82A}">
                    <a16:rowId xmlns:a16="http://schemas.microsoft.com/office/drawing/2014/main" val="454326405"/>
                  </a:ext>
                </a:extLst>
              </a:tr>
              <a:tr h="102771">
                <a:tc vMerge="1">
                  <a:txBody>
                    <a:bodyPr/>
                    <a:lstStyle/>
                    <a:p>
                      <a:endParaRPr lang="en-US"/>
                    </a:p>
                  </a:txBody>
                  <a:tcPr/>
                </a:tc>
                <a:tc>
                  <a:txBody>
                    <a:bodyPr/>
                    <a:lstStyle/>
                    <a:p>
                      <a:pPr algn="l" rtl="0" fontAlgn="ctr"/>
                      <a:r>
                        <a:rPr lang="lv-LV" sz="1000" b="0" i="0" u="none" strike="noStrike">
                          <a:solidFill>
                            <a:srgbClr val="000000"/>
                          </a:solidFill>
                          <a:effectLst/>
                          <a:latin typeface="Arial" panose="020B0604020202020204" pitchFamily="34" charset="0"/>
                        </a:rPr>
                        <a:t>Apvienotie Arābu Emirāti</a:t>
                      </a:r>
                    </a:p>
                  </a:txBody>
                  <a:tcPr marL="6534" marR="6534" marT="6534" marB="0" anchor="ctr">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6.0</a:t>
                      </a:r>
                    </a:p>
                  </a:txBody>
                  <a:tcPr marL="6534" marR="6534" marT="6534"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44</a:t>
                      </a:r>
                    </a:p>
                  </a:txBody>
                  <a:tcPr marL="6534" marR="6534" marT="6534"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extLst>
                  <a:ext uri="{0D108BD9-81ED-4DB2-BD59-A6C34878D82A}">
                    <a16:rowId xmlns:a16="http://schemas.microsoft.com/office/drawing/2014/main" val="1622162350"/>
                  </a:ext>
                </a:extLst>
              </a:tr>
              <a:tr h="285072">
                <a:tc vMerge="1">
                  <a:txBody>
                    <a:bodyPr/>
                    <a:lstStyle/>
                    <a:p>
                      <a:endParaRPr lang="en-US"/>
                    </a:p>
                  </a:txBody>
                  <a:tcPr/>
                </a:tc>
                <a:tc>
                  <a:txBody>
                    <a:bodyPr/>
                    <a:lstStyle/>
                    <a:p>
                      <a:pPr algn="l" rtl="0" fontAlgn="ctr"/>
                      <a:r>
                        <a:rPr lang="lv-LV" sz="1000" b="0" i="0" u="none" strike="noStrike">
                          <a:solidFill>
                            <a:srgbClr val="000000"/>
                          </a:solidFill>
                          <a:effectLst/>
                          <a:latin typeface="Arial" panose="020B0604020202020204" pitchFamily="34" charset="0"/>
                        </a:rPr>
                        <a:t>Skandināvija/Ziemeļvalstis (neprecizēts)</a:t>
                      </a:r>
                    </a:p>
                  </a:txBody>
                  <a:tcPr marL="6534" marR="6534" marT="6534" marB="0" anchor="ctr">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5.6</a:t>
                      </a:r>
                    </a:p>
                  </a:txBody>
                  <a:tcPr marL="6534" marR="6534" marT="6534"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41</a:t>
                      </a:r>
                    </a:p>
                  </a:txBody>
                  <a:tcPr marL="6534" marR="6534" marT="6534"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extLst>
                  <a:ext uri="{0D108BD9-81ED-4DB2-BD59-A6C34878D82A}">
                    <a16:rowId xmlns:a16="http://schemas.microsoft.com/office/drawing/2014/main" val="2997500086"/>
                  </a:ext>
                </a:extLst>
              </a:tr>
              <a:tr h="102771">
                <a:tc vMerge="1">
                  <a:txBody>
                    <a:bodyPr/>
                    <a:lstStyle/>
                    <a:p>
                      <a:endParaRPr lang="en-US"/>
                    </a:p>
                  </a:txBody>
                  <a:tcPr/>
                </a:tc>
                <a:tc>
                  <a:txBody>
                    <a:bodyPr/>
                    <a:lstStyle/>
                    <a:p>
                      <a:pPr algn="l" rtl="0" fontAlgn="ctr"/>
                      <a:r>
                        <a:rPr lang="lv-LV" sz="1000" b="0" i="0" u="none" strike="noStrike">
                          <a:solidFill>
                            <a:srgbClr val="000000"/>
                          </a:solidFill>
                          <a:effectLst/>
                          <a:latin typeface="Arial" panose="020B0604020202020204" pitchFamily="34" charset="0"/>
                        </a:rPr>
                        <a:t>Japāna</a:t>
                      </a:r>
                    </a:p>
                  </a:txBody>
                  <a:tcPr marL="6534" marR="6534" marT="6534" marB="0" anchor="ctr">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5.5</a:t>
                      </a:r>
                    </a:p>
                  </a:txBody>
                  <a:tcPr marL="6534" marR="6534" marT="6534"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40</a:t>
                      </a:r>
                    </a:p>
                  </a:txBody>
                  <a:tcPr marL="6534" marR="6534" marT="6534"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extLst>
                  <a:ext uri="{0D108BD9-81ED-4DB2-BD59-A6C34878D82A}">
                    <a16:rowId xmlns:a16="http://schemas.microsoft.com/office/drawing/2014/main" val="841784249"/>
                  </a:ext>
                </a:extLst>
              </a:tr>
              <a:tr h="102771">
                <a:tc vMerge="1">
                  <a:txBody>
                    <a:bodyPr/>
                    <a:lstStyle/>
                    <a:p>
                      <a:endParaRPr lang="en-US"/>
                    </a:p>
                  </a:txBody>
                  <a:tcPr/>
                </a:tc>
                <a:tc>
                  <a:txBody>
                    <a:bodyPr/>
                    <a:lstStyle/>
                    <a:p>
                      <a:pPr algn="l" rtl="0" fontAlgn="ctr"/>
                      <a:r>
                        <a:rPr lang="lv-LV" sz="1000" b="0" i="0" u="none" strike="noStrike">
                          <a:solidFill>
                            <a:srgbClr val="000000"/>
                          </a:solidFill>
                          <a:effectLst/>
                          <a:latin typeface="Arial" panose="020B0604020202020204" pitchFamily="34" charset="0"/>
                        </a:rPr>
                        <a:t>Kanāda</a:t>
                      </a:r>
                    </a:p>
                  </a:txBody>
                  <a:tcPr marL="6534" marR="6534" marT="6534" marB="0" anchor="ctr">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5.3</a:t>
                      </a:r>
                    </a:p>
                  </a:txBody>
                  <a:tcPr marL="6534" marR="6534" marT="6534"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39</a:t>
                      </a:r>
                    </a:p>
                  </a:txBody>
                  <a:tcPr marL="6534" marR="6534" marT="6534"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extLst>
                  <a:ext uri="{0D108BD9-81ED-4DB2-BD59-A6C34878D82A}">
                    <a16:rowId xmlns:a16="http://schemas.microsoft.com/office/drawing/2014/main" val="649103267"/>
                  </a:ext>
                </a:extLst>
              </a:tr>
              <a:tr h="102771">
                <a:tc vMerge="1">
                  <a:txBody>
                    <a:bodyPr/>
                    <a:lstStyle/>
                    <a:p>
                      <a:endParaRPr lang="en-US"/>
                    </a:p>
                  </a:txBody>
                  <a:tcPr/>
                </a:tc>
                <a:tc>
                  <a:txBody>
                    <a:bodyPr/>
                    <a:lstStyle/>
                    <a:p>
                      <a:pPr algn="l" rtl="0" fontAlgn="ctr"/>
                      <a:r>
                        <a:rPr lang="lv-LV" sz="1000" b="0" i="0" u="none" strike="noStrike">
                          <a:solidFill>
                            <a:srgbClr val="000000"/>
                          </a:solidFill>
                          <a:effectLst/>
                          <a:latin typeface="Arial" panose="020B0604020202020204" pitchFamily="34" charset="0"/>
                        </a:rPr>
                        <a:t>Austrija</a:t>
                      </a:r>
                    </a:p>
                  </a:txBody>
                  <a:tcPr marL="6534" marR="6534" marT="6534" marB="0" anchor="ctr">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5.1</a:t>
                      </a:r>
                    </a:p>
                  </a:txBody>
                  <a:tcPr marL="6534" marR="6534" marT="6534"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37</a:t>
                      </a:r>
                    </a:p>
                  </a:txBody>
                  <a:tcPr marL="6534" marR="6534" marT="6534"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extLst>
                  <a:ext uri="{0D108BD9-81ED-4DB2-BD59-A6C34878D82A}">
                    <a16:rowId xmlns:a16="http://schemas.microsoft.com/office/drawing/2014/main" val="3298281500"/>
                  </a:ext>
                </a:extLst>
              </a:tr>
              <a:tr h="102771">
                <a:tc vMerge="1">
                  <a:txBody>
                    <a:bodyPr/>
                    <a:lstStyle/>
                    <a:p>
                      <a:endParaRPr lang="en-US"/>
                    </a:p>
                  </a:txBody>
                  <a:tcPr/>
                </a:tc>
                <a:tc>
                  <a:txBody>
                    <a:bodyPr/>
                    <a:lstStyle/>
                    <a:p>
                      <a:pPr algn="l" rtl="0" fontAlgn="ctr"/>
                      <a:r>
                        <a:rPr lang="lv-LV" sz="1000" b="0" i="0" u="none" strike="noStrike">
                          <a:solidFill>
                            <a:srgbClr val="000000"/>
                          </a:solidFill>
                          <a:effectLst/>
                          <a:latin typeface="Arial" panose="020B0604020202020204" pitchFamily="34" charset="0"/>
                        </a:rPr>
                        <a:t>Ķīna</a:t>
                      </a:r>
                    </a:p>
                  </a:txBody>
                  <a:tcPr marL="6534" marR="6534" marT="6534" marB="0" anchor="ctr">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4.1</a:t>
                      </a:r>
                    </a:p>
                  </a:txBody>
                  <a:tcPr marL="6534" marR="6534" marT="6534"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30</a:t>
                      </a:r>
                    </a:p>
                  </a:txBody>
                  <a:tcPr marL="6534" marR="6534" marT="6534"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extLst>
                  <a:ext uri="{0D108BD9-81ED-4DB2-BD59-A6C34878D82A}">
                    <a16:rowId xmlns:a16="http://schemas.microsoft.com/office/drawing/2014/main" val="454687438"/>
                  </a:ext>
                </a:extLst>
              </a:tr>
              <a:tr h="102771">
                <a:tc vMerge="1">
                  <a:txBody>
                    <a:bodyPr/>
                    <a:lstStyle/>
                    <a:p>
                      <a:endParaRPr lang="en-US"/>
                    </a:p>
                  </a:txBody>
                  <a:tcPr/>
                </a:tc>
                <a:tc>
                  <a:txBody>
                    <a:bodyPr/>
                    <a:lstStyle/>
                    <a:p>
                      <a:pPr algn="l" rtl="0" fontAlgn="ctr"/>
                      <a:r>
                        <a:rPr lang="lv-LV" sz="1000" b="0" i="0" u="none" strike="noStrike">
                          <a:solidFill>
                            <a:srgbClr val="000000"/>
                          </a:solidFill>
                          <a:effectLst/>
                          <a:latin typeface="Arial" panose="020B0604020202020204" pitchFamily="34" charset="0"/>
                        </a:rPr>
                        <a:t>Kazahstāna</a:t>
                      </a:r>
                    </a:p>
                  </a:txBody>
                  <a:tcPr marL="6534" marR="6534" marT="6534" marB="0" anchor="ctr">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3.7</a:t>
                      </a:r>
                    </a:p>
                  </a:txBody>
                  <a:tcPr marL="6534" marR="6534" marT="6534"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27</a:t>
                      </a:r>
                    </a:p>
                  </a:txBody>
                  <a:tcPr marL="6534" marR="6534" marT="6534"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extLst>
                  <a:ext uri="{0D108BD9-81ED-4DB2-BD59-A6C34878D82A}">
                    <a16:rowId xmlns:a16="http://schemas.microsoft.com/office/drawing/2014/main" val="1620020944"/>
                  </a:ext>
                </a:extLst>
              </a:tr>
              <a:tr h="102771">
                <a:tc vMerge="1">
                  <a:txBody>
                    <a:bodyPr/>
                    <a:lstStyle/>
                    <a:p>
                      <a:endParaRPr lang="en-US"/>
                    </a:p>
                  </a:txBody>
                  <a:tcPr/>
                </a:tc>
                <a:tc>
                  <a:txBody>
                    <a:bodyPr/>
                    <a:lstStyle/>
                    <a:p>
                      <a:pPr algn="l" rtl="0" fontAlgn="ctr"/>
                      <a:r>
                        <a:rPr lang="lv-LV" sz="1000" b="0" i="0" u="none" strike="noStrike">
                          <a:solidFill>
                            <a:srgbClr val="000000"/>
                          </a:solidFill>
                          <a:effectLst/>
                          <a:latin typeface="Arial" panose="020B0604020202020204" pitchFamily="34" charset="0"/>
                        </a:rPr>
                        <a:t>Austrālija</a:t>
                      </a:r>
                    </a:p>
                  </a:txBody>
                  <a:tcPr marL="6534" marR="6534" marT="6534" marB="0" anchor="ctr">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3.7</a:t>
                      </a:r>
                    </a:p>
                  </a:txBody>
                  <a:tcPr marL="6534" marR="6534" marT="6534"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27</a:t>
                      </a:r>
                    </a:p>
                  </a:txBody>
                  <a:tcPr marL="6534" marR="6534" marT="6534"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extLst>
                  <a:ext uri="{0D108BD9-81ED-4DB2-BD59-A6C34878D82A}">
                    <a16:rowId xmlns:a16="http://schemas.microsoft.com/office/drawing/2014/main" val="1854604592"/>
                  </a:ext>
                </a:extLst>
              </a:tr>
              <a:tr h="102771">
                <a:tc vMerge="1">
                  <a:txBody>
                    <a:bodyPr/>
                    <a:lstStyle/>
                    <a:p>
                      <a:endParaRPr lang="en-US"/>
                    </a:p>
                  </a:txBody>
                  <a:tcPr/>
                </a:tc>
                <a:tc>
                  <a:txBody>
                    <a:bodyPr/>
                    <a:lstStyle/>
                    <a:p>
                      <a:pPr algn="l" rtl="0" fontAlgn="ctr"/>
                      <a:r>
                        <a:rPr lang="lv-LV" sz="1000" b="0" i="0" u="none" strike="noStrike">
                          <a:solidFill>
                            <a:srgbClr val="000000"/>
                          </a:solidFill>
                          <a:effectLst/>
                          <a:latin typeface="Arial" panose="020B0604020202020204" pitchFamily="34" charset="0"/>
                        </a:rPr>
                        <a:t>Ukraina</a:t>
                      </a:r>
                    </a:p>
                  </a:txBody>
                  <a:tcPr marL="6534" marR="6534" marT="6534" marB="0" anchor="ctr">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3.6</a:t>
                      </a:r>
                    </a:p>
                  </a:txBody>
                  <a:tcPr marL="6534" marR="6534" marT="6534"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26</a:t>
                      </a:r>
                    </a:p>
                  </a:txBody>
                  <a:tcPr marL="6534" marR="6534" marT="6534"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extLst>
                  <a:ext uri="{0D108BD9-81ED-4DB2-BD59-A6C34878D82A}">
                    <a16:rowId xmlns:a16="http://schemas.microsoft.com/office/drawing/2014/main" val="3426391661"/>
                  </a:ext>
                </a:extLst>
              </a:tr>
              <a:tr h="102771">
                <a:tc vMerge="1">
                  <a:txBody>
                    <a:bodyPr/>
                    <a:lstStyle/>
                    <a:p>
                      <a:endParaRPr lang="en-US"/>
                    </a:p>
                  </a:txBody>
                  <a:tcPr/>
                </a:tc>
                <a:tc>
                  <a:txBody>
                    <a:bodyPr/>
                    <a:lstStyle/>
                    <a:p>
                      <a:pPr algn="l" rtl="0" fontAlgn="ctr"/>
                      <a:r>
                        <a:rPr lang="lv-LV" sz="1000" b="0" i="0" u="none" strike="noStrike">
                          <a:solidFill>
                            <a:srgbClr val="000000"/>
                          </a:solidFill>
                          <a:effectLst/>
                          <a:latin typeface="Arial" panose="020B0604020202020204" pitchFamily="34" charset="0"/>
                        </a:rPr>
                        <a:t>Čehija</a:t>
                      </a:r>
                    </a:p>
                  </a:txBody>
                  <a:tcPr marL="6534" marR="6534" marT="6534" marB="0" anchor="ctr">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2.9</a:t>
                      </a:r>
                    </a:p>
                  </a:txBody>
                  <a:tcPr marL="6534" marR="6534" marT="6534"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21</a:t>
                      </a:r>
                    </a:p>
                  </a:txBody>
                  <a:tcPr marL="6534" marR="6534" marT="6534"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extLst>
                  <a:ext uri="{0D108BD9-81ED-4DB2-BD59-A6C34878D82A}">
                    <a16:rowId xmlns:a16="http://schemas.microsoft.com/office/drawing/2014/main" val="3036039191"/>
                  </a:ext>
                </a:extLst>
              </a:tr>
              <a:tr h="102771">
                <a:tc gridSpan="2">
                  <a:txBody>
                    <a:bodyPr/>
                    <a:lstStyle/>
                    <a:p>
                      <a:pPr algn="l" rtl="0" fontAlgn="t"/>
                      <a:r>
                        <a:rPr lang="lv-LV" sz="1000" b="0" i="0" u="none" strike="noStrike" dirty="0">
                          <a:solidFill>
                            <a:srgbClr val="000000"/>
                          </a:solidFill>
                          <a:effectLst/>
                          <a:latin typeface="Arial" panose="020B0604020202020204" pitchFamily="34" charset="0"/>
                        </a:rPr>
                        <a:t>Bāze: visi respondenti, n=729</a:t>
                      </a:r>
                    </a:p>
                  </a:txBody>
                  <a:tcPr marL="6534" marR="6534" marT="6534" marB="0">
                    <a:lnL>
                      <a:noFill/>
                    </a:lnL>
                    <a:lnR>
                      <a:noFill/>
                    </a:lnR>
                    <a:lnT w="12700" cap="flat" cmpd="sng" algn="ctr">
                      <a:solidFill>
                        <a:srgbClr val="2A7A6D"/>
                      </a:solidFill>
                      <a:prstDash val="solid"/>
                      <a:round/>
                      <a:headEnd type="none" w="med" len="med"/>
                      <a:tailEnd type="none" w="med" len="med"/>
                    </a:lnT>
                    <a:lnB>
                      <a:noFill/>
                    </a:lnB>
                  </a:tcPr>
                </a:tc>
                <a:tc hMerge="1">
                  <a:txBody>
                    <a:bodyPr/>
                    <a:lstStyle/>
                    <a:p>
                      <a:endParaRPr lang="en-US"/>
                    </a:p>
                  </a:txBody>
                  <a:tcPr/>
                </a:tc>
                <a:tc>
                  <a:txBody>
                    <a:bodyPr/>
                    <a:lstStyle/>
                    <a:p>
                      <a:pPr algn="l" rtl="0" fontAlgn="b"/>
                      <a:r>
                        <a:rPr lang="lv-LV" sz="1000" b="0" i="0" u="none" strike="noStrike">
                          <a:solidFill>
                            <a:srgbClr val="000000"/>
                          </a:solidFill>
                          <a:effectLst/>
                          <a:latin typeface="Arial" panose="020B0604020202020204" pitchFamily="34" charset="0"/>
                        </a:rPr>
                        <a:t> </a:t>
                      </a:r>
                    </a:p>
                  </a:txBody>
                  <a:tcPr marL="6534" marR="6534" marT="6534" marB="0" anchor="b">
                    <a:lnL>
                      <a:noFill/>
                    </a:lnL>
                    <a:lnR>
                      <a:noFill/>
                    </a:lnR>
                    <a:lnT w="12700" cap="flat" cmpd="sng" algn="ctr">
                      <a:solidFill>
                        <a:srgbClr val="2A7A6D"/>
                      </a:solidFill>
                      <a:prstDash val="solid"/>
                      <a:round/>
                      <a:headEnd type="none" w="med" len="med"/>
                      <a:tailEnd type="none" w="med" len="med"/>
                    </a:lnT>
                    <a:lnB>
                      <a:noFill/>
                    </a:lnB>
                  </a:tcPr>
                </a:tc>
                <a:tc>
                  <a:txBody>
                    <a:bodyPr/>
                    <a:lstStyle/>
                    <a:p>
                      <a:pPr algn="l" rtl="0" fontAlgn="b"/>
                      <a:r>
                        <a:rPr lang="lv-LV" sz="1000" b="0" i="0" u="none" strike="noStrike" dirty="0">
                          <a:solidFill>
                            <a:srgbClr val="000000"/>
                          </a:solidFill>
                          <a:effectLst/>
                          <a:latin typeface="Arial" panose="020B0604020202020204" pitchFamily="34" charset="0"/>
                        </a:rPr>
                        <a:t> </a:t>
                      </a:r>
                    </a:p>
                  </a:txBody>
                  <a:tcPr marL="6534" marR="6534" marT="6534" marB="0" anchor="b">
                    <a:lnL>
                      <a:noFill/>
                    </a:lnL>
                    <a:lnR>
                      <a:noFill/>
                    </a:lnR>
                    <a:lnT w="12700" cap="flat" cmpd="sng" algn="ctr">
                      <a:solidFill>
                        <a:srgbClr val="2A7A6D"/>
                      </a:solidFill>
                      <a:prstDash val="solid"/>
                      <a:round/>
                      <a:headEnd type="none" w="med" len="med"/>
                      <a:tailEnd type="none" w="med" len="med"/>
                    </a:lnT>
                    <a:lnB>
                      <a:noFill/>
                    </a:lnB>
                  </a:tcPr>
                </a:tc>
                <a:extLst>
                  <a:ext uri="{0D108BD9-81ED-4DB2-BD59-A6C34878D82A}">
                    <a16:rowId xmlns:a16="http://schemas.microsoft.com/office/drawing/2014/main" val="2569954643"/>
                  </a:ext>
                </a:extLst>
              </a:tr>
            </a:tbl>
          </a:graphicData>
        </a:graphic>
      </p:graphicFrame>
      <p:graphicFrame>
        <p:nvGraphicFramePr>
          <p:cNvPr id="5" name="Table 4">
            <a:extLst>
              <a:ext uri="{FF2B5EF4-FFF2-40B4-BE49-F238E27FC236}">
                <a16:creationId xmlns:a16="http://schemas.microsoft.com/office/drawing/2014/main" id="{53BB0D07-724B-42DC-8F1D-48DB21D8C08F}"/>
              </a:ext>
            </a:extLst>
          </p:cNvPr>
          <p:cNvGraphicFramePr>
            <a:graphicFrameLocks noGrp="1"/>
          </p:cNvGraphicFramePr>
          <p:nvPr>
            <p:extLst>
              <p:ext uri="{D42A27DB-BD31-4B8C-83A1-F6EECF244321}">
                <p14:modId xmlns:p14="http://schemas.microsoft.com/office/powerpoint/2010/main" val="3491123449"/>
              </p:ext>
            </p:extLst>
          </p:nvPr>
        </p:nvGraphicFramePr>
        <p:xfrm>
          <a:off x="4632385" y="919611"/>
          <a:ext cx="4175183" cy="4946363"/>
        </p:xfrm>
        <a:graphic>
          <a:graphicData uri="http://schemas.openxmlformats.org/drawingml/2006/table">
            <a:tbl>
              <a:tblPr/>
              <a:tblGrid>
                <a:gridCol w="999693">
                  <a:extLst>
                    <a:ext uri="{9D8B030D-6E8A-4147-A177-3AD203B41FA5}">
                      <a16:colId xmlns:a16="http://schemas.microsoft.com/office/drawing/2014/main" val="3788602866"/>
                    </a:ext>
                  </a:extLst>
                </a:gridCol>
                <a:gridCol w="2173446">
                  <a:extLst>
                    <a:ext uri="{9D8B030D-6E8A-4147-A177-3AD203B41FA5}">
                      <a16:colId xmlns:a16="http://schemas.microsoft.com/office/drawing/2014/main" val="4123322242"/>
                    </a:ext>
                  </a:extLst>
                </a:gridCol>
                <a:gridCol w="481375">
                  <a:extLst>
                    <a:ext uri="{9D8B030D-6E8A-4147-A177-3AD203B41FA5}">
                      <a16:colId xmlns:a16="http://schemas.microsoft.com/office/drawing/2014/main" val="2568798939"/>
                    </a:ext>
                  </a:extLst>
                </a:gridCol>
                <a:gridCol w="520669">
                  <a:extLst>
                    <a:ext uri="{9D8B030D-6E8A-4147-A177-3AD203B41FA5}">
                      <a16:colId xmlns:a16="http://schemas.microsoft.com/office/drawing/2014/main" val="108117"/>
                    </a:ext>
                  </a:extLst>
                </a:gridCol>
              </a:tblGrid>
              <a:tr h="167525">
                <a:tc>
                  <a:txBody>
                    <a:bodyPr/>
                    <a:lstStyle/>
                    <a:p>
                      <a:pPr algn="l" rtl="0" fontAlgn="b"/>
                      <a:r>
                        <a:rPr lang="lv-LV" sz="1000" b="0" i="0" u="none" strike="noStrike" dirty="0">
                          <a:solidFill>
                            <a:srgbClr val="000000"/>
                          </a:solidFill>
                          <a:effectLst/>
                          <a:latin typeface="Arial" panose="020B0604020202020204" pitchFamily="34" charset="0"/>
                        </a:rPr>
                        <a:t> </a:t>
                      </a:r>
                    </a:p>
                  </a:txBody>
                  <a:tcPr marL="5867" marR="5867" marT="5867" marB="0" anchor="b">
                    <a:lnL>
                      <a:noFill/>
                    </a:lnL>
                    <a:lnR>
                      <a:noFill/>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tcPr>
                </a:tc>
                <a:tc>
                  <a:txBody>
                    <a:bodyPr/>
                    <a:lstStyle/>
                    <a:p>
                      <a:pPr algn="l" rtl="0" fontAlgn="b"/>
                      <a:r>
                        <a:rPr lang="lv-LV" sz="1000" b="0" i="0" u="none" strike="noStrike">
                          <a:solidFill>
                            <a:srgbClr val="000000"/>
                          </a:solidFill>
                          <a:effectLst/>
                          <a:latin typeface="Arial" panose="020B0604020202020204" pitchFamily="34" charset="0"/>
                        </a:rPr>
                        <a:t> </a:t>
                      </a:r>
                    </a:p>
                  </a:txBody>
                  <a:tcPr marL="5867" marR="5867" marT="5867" marB="0" anchor="b">
                    <a:lnL>
                      <a:noFill/>
                    </a:lnL>
                    <a:lnR>
                      <a:noFill/>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tcPr>
                </a:tc>
                <a:tc>
                  <a:txBody>
                    <a:bodyPr/>
                    <a:lstStyle/>
                    <a:p>
                      <a:pPr algn="ctr" rtl="0" fontAlgn="b"/>
                      <a:r>
                        <a:rPr lang="lv-LV" sz="1000" b="1" i="0" u="none" strike="noStrike">
                          <a:solidFill>
                            <a:srgbClr val="000000"/>
                          </a:solidFill>
                          <a:effectLst/>
                          <a:latin typeface="Arial" panose="020B0604020202020204" pitchFamily="34" charset="0"/>
                        </a:rPr>
                        <a:t>Kol. %</a:t>
                      </a:r>
                    </a:p>
                  </a:txBody>
                  <a:tcPr marL="5867" marR="5867" marT="5867" marB="0" anchor="b">
                    <a:lnL>
                      <a:noFill/>
                    </a:lnL>
                    <a:lnR>
                      <a:noFill/>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tcPr>
                </a:tc>
                <a:tc>
                  <a:txBody>
                    <a:bodyPr/>
                    <a:lstStyle/>
                    <a:p>
                      <a:pPr algn="ctr" rtl="0" fontAlgn="b"/>
                      <a:r>
                        <a:rPr lang="lv-LV" sz="1000" b="1" i="0" u="none" strike="noStrike">
                          <a:solidFill>
                            <a:srgbClr val="000000"/>
                          </a:solidFill>
                          <a:effectLst/>
                          <a:latin typeface="Arial" panose="020B0604020202020204" pitchFamily="34" charset="0"/>
                        </a:rPr>
                        <a:t>Skaits</a:t>
                      </a:r>
                    </a:p>
                  </a:txBody>
                  <a:tcPr marL="5867" marR="5867" marT="5867" marB="0" anchor="b">
                    <a:lnL>
                      <a:noFill/>
                    </a:lnL>
                    <a:lnR>
                      <a:noFill/>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tcPr>
                </a:tc>
                <a:extLst>
                  <a:ext uri="{0D108BD9-81ED-4DB2-BD59-A6C34878D82A}">
                    <a16:rowId xmlns:a16="http://schemas.microsoft.com/office/drawing/2014/main" val="3487855765"/>
                  </a:ext>
                </a:extLst>
              </a:tr>
              <a:tr h="167525">
                <a:tc rowSpan="27">
                  <a:txBody>
                    <a:bodyPr/>
                    <a:lstStyle/>
                    <a:p>
                      <a:pPr algn="l" rtl="0" fontAlgn="t"/>
                      <a:r>
                        <a:rPr lang="lv-LV" sz="1000" b="0" i="0" u="none" strike="noStrike" dirty="0">
                          <a:solidFill>
                            <a:srgbClr val="000000"/>
                          </a:solidFill>
                          <a:effectLst/>
                          <a:latin typeface="Arial" panose="020B0604020202020204" pitchFamily="34" charset="0"/>
                        </a:rPr>
                        <a:t>Uzņēmumam būtiskākie eksporta tirgi</a:t>
                      </a:r>
                    </a:p>
                  </a:txBody>
                  <a:tcPr marL="5867" marR="5867" marT="5867" marB="0">
                    <a:lnL>
                      <a:noFill/>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tcPr>
                </a:tc>
                <a:tc>
                  <a:txBody>
                    <a:bodyPr/>
                    <a:lstStyle/>
                    <a:p>
                      <a:pPr algn="l" rtl="0" fontAlgn="ctr"/>
                      <a:r>
                        <a:rPr lang="lv-LV" sz="1000" b="0" i="0" u="none" strike="noStrike">
                          <a:solidFill>
                            <a:srgbClr val="000000"/>
                          </a:solidFill>
                          <a:effectLst/>
                          <a:latin typeface="Arial" panose="020B0604020202020204" pitchFamily="34" charset="0"/>
                        </a:rPr>
                        <a:t>Indija</a:t>
                      </a:r>
                    </a:p>
                  </a:txBody>
                  <a:tcPr marL="5867" marR="5867" marT="5867" marB="0" anchor="ctr">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2.5</a:t>
                      </a:r>
                    </a:p>
                  </a:txBody>
                  <a:tcPr marL="5867" marR="5867" marT="5867"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18</a:t>
                      </a:r>
                    </a:p>
                  </a:txBody>
                  <a:tcPr marL="5867" marR="5867" marT="5867"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extLst>
                  <a:ext uri="{0D108BD9-81ED-4DB2-BD59-A6C34878D82A}">
                    <a16:rowId xmlns:a16="http://schemas.microsoft.com/office/drawing/2014/main" val="4060218578"/>
                  </a:ext>
                </a:extLst>
              </a:tr>
              <a:tr h="167525">
                <a:tc vMerge="1">
                  <a:txBody>
                    <a:bodyPr/>
                    <a:lstStyle/>
                    <a:p>
                      <a:endParaRPr lang="en-US"/>
                    </a:p>
                  </a:txBody>
                  <a:tcPr/>
                </a:tc>
                <a:tc>
                  <a:txBody>
                    <a:bodyPr/>
                    <a:lstStyle/>
                    <a:p>
                      <a:pPr algn="l" rtl="0" fontAlgn="ctr"/>
                      <a:r>
                        <a:rPr lang="lv-LV" sz="1000" b="0" i="0" u="none" strike="noStrike">
                          <a:solidFill>
                            <a:srgbClr val="000000"/>
                          </a:solidFill>
                          <a:effectLst/>
                          <a:latin typeface="Arial" panose="020B0604020202020204" pitchFamily="34" charset="0"/>
                        </a:rPr>
                        <a:t>Īrija</a:t>
                      </a:r>
                    </a:p>
                  </a:txBody>
                  <a:tcPr marL="5867" marR="5867" marT="5867" marB="0" anchor="ctr">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2.3</a:t>
                      </a:r>
                    </a:p>
                  </a:txBody>
                  <a:tcPr marL="5867" marR="5867" marT="5867"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17</a:t>
                      </a:r>
                    </a:p>
                  </a:txBody>
                  <a:tcPr marL="5867" marR="5867" marT="5867"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extLst>
                  <a:ext uri="{0D108BD9-81ED-4DB2-BD59-A6C34878D82A}">
                    <a16:rowId xmlns:a16="http://schemas.microsoft.com/office/drawing/2014/main" val="2514801576"/>
                  </a:ext>
                </a:extLst>
              </a:tr>
              <a:tr h="167525">
                <a:tc vMerge="1">
                  <a:txBody>
                    <a:bodyPr/>
                    <a:lstStyle/>
                    <a:p>
                      <a:endParaRPr lang="en-US"/>
                    </a:p>
                  </a:txBody>
                  <a:tcPr/>
                </a:tc>
                <a:tc>
                  <a:txBody>
                    <a:bodyPr/>
                    <a:lstStyle/>
                    <a:p>
                      <a:pPr algn="l" rtl="0" fontAlgn="ctr"/>
                      <a:r>
                        <a:rPr lang="lv-LV" sz="1000" b="0" i="0" u="none" strike="noStrike">
                          <a:solidFill>
                            <a:srgbClr val="000000"/>
                          </a:solidFill>
                          <a:effectLst/>
                          <a:latin typeface="Arial" panose="020B0604020202020204" pitchFamily="34" charset="0"/>
                        </a:rPr>
                        <a:t>Uzbekistāna</a:t>
                      </a:r>
                    </a:p>
                  </a:txBody>
                  <a:tcPr marL="5867" marR="5867" marT="5867" marB="0" anchor="ctr">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2.3</a:t>
                      </a:r>
                    </a:p>
                  </a:txBody>
                  <a:tcPr marL="5867" marR="5867" marT="5867"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17</a:t>
                      </a:r>
                    </a:p>
                  </a:txBody>
                  <a:tcPr marL="5867" marR="5867" marT="5867"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extLst>
                  <a:ext uri="{0D108BD9-81ED-4DB2-BD59-A6C34878D82A}">
                    <a16:rowId xmlns:a16="http://schemas.microsoft.com/office/drawing/2014/main" val="1485087456"/>
                  </a:ext>
                </a:extLst>
              </a:tr>
              <a:tr h="167525">
                <a:tc vMerge="1">
                  <a:txBody>
                    <a:bodyPr/>
                    <a:lstStyle/>
                    <a:p>
                      <a:endParaRPr lang="en-US"/>
                    </a:p>
                  </a:txBody>
                  <a:tcPr/>
                </a:tc>
                <a:tc>
                  <a:txBody>
                    <a:bodyPr/>
                    <a:lstStyle/>
                    <a:p>
                      <a:pPr algn="l" rtl="0" fontAlgn="ctr"/>
                      <a:r>
                        <a:rPr lang="lv-LV" sz="1000" b="0" i="0" u="none" strike="noStrike">
                          <a:solidFill>
                            <a:srgbClr val="000000"/>
                          </a:solidFill>
                          <a:effectLst/>
                          <a:latin typeface="Arial" panose="020B0604020202020204" pitchFamily="34" charset="0"/>
                        </a:rPr>
                        <a:t>Turcija</a:t>
                      </a:r>
                    </a:p>
                  </a:txBody>
                  <a:tcPr marL="5867" marR="5867" marT="5867" marB="0" anchor="ctr">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2.1</a:t>
                      </a:r>
                    </a:p>
                  </a:txBody>
                  <a:tcPr marL="5867" marR="5867" marT="5867"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15</a:t>
                      </a:r>
                    </a:p>
                  </a:txBody>
                  <a:tcPr marL="5867" marR="5867" marT="5867"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extLst>
                  <a:ext uri="{0D108BD9-81ED-4DB2-BD59-A6C34878D82A}">
                    <a16:rowId xmlns:a16="http://schemas.microsoft.com/office/drawing/2014/main" val="1198471369"/>
                  </a:ext>
                </a:extLst>
              </a:tr>
              <a:tr h="167525">
                <a:tc vMerge="1">
                  <a:txBody>
                    <a:bodyPr/>
                    <a:lstStyle/>
                    <a:p>
                      <a:endParaRPr lang="en-US"/>
                    </a:p>
                  </a:txBody>
                  <a:tcPr/>
                </a:tc>
                <a:tc>
                  <a:txBody>
                    <a:bodyPr/>
                    <a:lstStyle/>
                    <a:p>
                      <a:pPr algn="l" rtl="0" fontAlgn="ctr"/>
                      <a:r>
                        <a:rPr lang="lv-LV" sz="1000" b="0" i="0" u="none" strike="noStrike">
                          <a:solidFill>
                            <a:srgbClr val="000000"/>
                          </a:solidFill>
                          <a:effectLst/>
                          <a:latin typeface="Arial" panose="020B0604020202020204" pitchFamily="34" charset="0"/>
                        </a:rPr>
                        <a:t>Islande</a:t>
                      </a:r>
                    </a:p>
                  </a:txBody>
                  <a:tcPr marL="5867" marR="5867" marT="5867" marB="0" anchor="ctr">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2.1</a:t>
                      </a:r>
                    </a:p>
                  </a:txBody>
                  <a:tcPr marL="5867" marR="5867" marT="5867"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15</a:t>
                      </a:r>
                    </a:p>
                  </a:txBody>
                  <a:tcPr marL="5867" marR="5867" marT="5867"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extLst>
                  <a:ext uri="{0D108BD9-81ED-4DB2-BD59-A6C34878D82A}">
                    <a16:rowId xmlns:a16="http://schemas.microsoft.com/office/drawing/2014/main" val="1997623580"/>
                  </a:ext>
                </a:extLst>
              </a:tr>
              <a:tr h="167525">
                <a:tc vMerge="1">
                  <a:txBody>
                    <a:bodyPr/>
                    <a:lstStyle/>
                    <a:p>
                      <a:endParaRPr lang="en-US"/>
                    </a:p>
                  </a:txBody>
                  <a:tcPr/>
                </a:tc>
                <a:tc>
                  <a:txBody>
                    <a:bodyPr/>
                    <a:lstStyle/>
                    <a:p>
                      <a:pPr algn="l" rtl="0" fontAlgn="ctr"/>
                      <a:r>
                        <a:rPr lang="lv-LV" sz="1000" b="0" i="0" u="none" strike="noStrike">
                          <a:solidFill>
                            <a:srgbClr val="000000"/>
                          </a:solidFill>
                          <a:effectLst/>
                          <a:latin typeface="Arial" panose="020B0604020202020204" pitchFamily="34" charset="0"/>
                        </a:rPr>
                        <a:t>Gruzija</a:t>
                      </a:r>
                    </a:p>
                  </a:txBody>
                  <a:tcPr marL="5867" marR="5867" marT="5867" marB="0" anchor="ctr">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1.8</a:t>
                      </a:r>
                    </a:p>
                  </a:txBody>
                  <a:tcPr marL="5867" marR="5867" marT="5867"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13</a:t>
                      </a:r>
                    </a:p>
                  </a:txBody>
                  <a:tcPr marL="5867" marR="5867" marT="5867"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extLst>
                  <a:ext uri="{0D108BD9-81ED-4DB2-BD59-A6C34878D82A}">
                    <a16:rowId xmlns:a16="http://schemas.microsoft.com/office/drawing/2014/main" val="4263957173"/>
                  </a:ext>
                </a:extLst>
              </a:tr>
              <a:tr h="167525">
                <a:tc vMerge="1">
                  <a:txBody>
                    <a:bodyPr/>
                    <a:lstStyle/>
                    <a:p>
                      <a:endParaRPr lang="en-US"/>
                    </a:p>
                  </a:txBody>
                  <a:tcPr/>
                </a:tc>
                <a:tc>
                  <a:txBody>
                    <a:bodyPr/>
                    <a:lstStyle/>
                    <a:p>
                      <a:pPr algn="l" rtl="0" fontAlgn="ctr"/>
                      <a:r>
                        <a:rPr lang="lv-LV" sz="1000" b="0" i="0" u="none" strike="noStrike">
                          <a:solidFill>
                            <a:srgbClr val="000000"/>
                          </a:solidFill>
                          <a:effectLst/>
                          <a:latin typeface="Arial" panose="020B0604020202020204" pitchFamily="34" charset="0"/>
                        </a:rPr>
                        <a:t>Rumānija</a:t>
                      </a:r>
                    </a:p>
                  </a:txBody>
                  <a:tcPr marL="5867" marR="5867" marT="5867" marB="0" anchor="ctr">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1.6</a:t>
                      </a:r>
                    </a:p>
                  </a:txBody>
                  <a:tcPr marL="5867" marR="5867" marT="5867"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12</a:t>
                      </a:r>
                    </a:p>
                  </a:txBody>
                  <a:tcPr marL="5867" marR="5867" marT="5867"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extLst>
                  <a:ext uri="{0D108BD9-81ED-4DB2-BD59-A6C34878D82A}">
                    <a16:rowId xmlns:a16="http://schemas.microsoft.com/office/drawing/2014/main" val="555526131"/>
                  </a:ext>
                </a:extLst>
              </a:tr>
              <a:tr h="167525">
                <a:tc vMerge="1">
                  <a:txBody>
                    <a:bodyPr/>
                    <a:lstStyle/>
                    <a:p>
                      <a:endParaRPr lang="en-US"/>
                    </a:p>
                  </a:txBody>
                  <a:tcPr/>
                </a:tc>
                <a:tc>
                  <a:txBody>
                    <a:bodyPr/>
                    <a:lstStyle/>
                    <a:p>
                      <a:pPr algn="l" rtl="0" fontAlgn="ctr"/>
                      <a:r>
                        <a:rPr lang="lv-LV" sz="1000" b="0" i="0" u="none" strike="noStrike">
                          <a:solidFill>
                            <a:srgbClr val="000000"/>
                          </a:solidFill>
                          <a:effectLst/>
                          <a:latin typeface="Arial" panose="020B0604020202020204" pitchFamily="34" charset="0"/>
                        </a:rPr>
                        <a:t>Krievijas Federācija (Krievija)</a:t>
                      </a:r>
                    </a:p>
                  </a:txBody>
                  <a:tcPr marL="5867" marR="5867" marT="5867" marB="0" anchor="ctr">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1.5</a:t>
                      </a:r>
                    </a:p>
                  </a:txBody>
                  <a:tcPr marL="5867" marR="5867" marT="5867"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11</a:t>
                      </a:r>
                    </a:p>
                  </a:txBody>
                  <a:tcPr marL="5867" marR="5867" marT="5867"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extLst>
                  <a:ext uri="{0D108BD9-81ED-4DB2-BD59-A6C34878D82A}">
                    <a16:rowId xmlns:a16="http://schemas.microsoft.com/office/drawing/2014/main" val="819162154"/>
                  </a:ext>
                </a:extLst>
              </a:tr>
              <a:tr h="167525">
                <a:tc vMerge="1">
                  <a:txBody>
                    <a:bodyPr/>
                    <a:lstStyle/>
                    <a:p>
                      <a:endParaRPr lang="en-US"/>
                    </a:p>
                  </a:txBody>
                  <a:tcPr/>
                </a:tc>
                <a:tc>
                  <a:txBody>
                    <a:bodyPr/>
                    <a:lstStyle/>
                    <a:p>
                      <a:pPr algn="l" rtl="0" fontAlgn="ctr"/>
                      <a:r>
                        <a:rPr lang="lv-LV" sz="1000" b="0" i="0" u="none" strike="noStrike">
                          <a:solidFill>
                            <a:srgbClr val="000000"/>
                          </a:solidFill>
                          <a:effectLst/>
                          <a:latin typeface="Arial" panose="020B0604020202020204" pitchFamily="34" charset="0"/>
                        </a:rPr>
                        <a:t>Izraēla</a:t>
                      </a:r>
                    </a:p>
                  </a:txBody>
                  <a:tcPr marL="5867" marR="5867" marT="5867" marB="0" anchor="ctr">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1.5</a:t>
                      </a:r>
                    </a:p>
                  </a:txBody>
                  <a:tcPr marL="5867" marR="5867" marT="5867"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11</a:t>
                      </a:r>
                    </a:p>
                  </a:txBody>
                  <a:tcPr marL="5867" marR="5867" marT="5867"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extLst>
                  <a:ext uri="{0D108BD9-81ED-4DB2-BD59-A6C34878D82A}">
                    <a16:rowId xmlns:a16="http://schemas.microsoft.com/office/drawing/2014/main" val="218414450"/>
                  </a:ext>
                </a:extLst>
              </a:tr>
              <a:tr h="167525">
                <a:tc vMerge="1">
                  <a:txBody>
                    <a:bodyPr/>
                    <a:lstStyle/>
                    <a:p>
                      <a:endParaRPr lang="en-US"/>
                    </a:p>
                  </a:txBody>
                  <a:tcPr/>
                </a:tc>
                <a:tc>
                  <a:txBody>
                    <a:bodyPr/>
                    <a:lstStyle/>
                    <a:p>
                      <a:pPr algn="l" rtl="0" fontAlgn="ctr"/>
                      <a:r>
                        <a:rPr lang="lv-LV" sz="1000" b="0" i="0" u="none" strike="noStrike">
                          <a:solidFill>
                            <a:srgbClr val="000000"/>
                          </a:solidFill>
                          <a:effectLst/>
                          <a:latin typeface="Arial" panose="020B0604020202020204" pitchFamily="34" charset="0"/>
                        </a:rPr>
                        <a:t>Āzija (neprecizēts)</a:t>
                      </a:r>
                    </a:p>
                  </a:txBody>
                  <a:tcPr marL="5867" marR="5867" marT="5867" marB="0" anchor="ctr">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1.4</a:t>
                      </a:r>
                    </a:p>
                  </a:txBody>
                  <a:tcPr marL="5867" marR="5867" marT="5867"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10</a:t>
                      </a:r>
                    </a:p>
                  </a:txBody>
                  <a:tcPr marL="5867" marR="5867" marT="5867"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extLst>
                  <a:ext uri="{0D108BD9-81ED-4DB2-BD59-A6C34878D82A}">
                    <a16:rowId xmlns:a16="http://schemas.microsoft.com/office/drawing/2014/main" val="2609346807"/>
                  </a:ext>
                </a:extLst>
              </a:tr>
              <a:tr h="167525">
                <a:tc vMerge="1">
                  <a:txBody>
                    <a:bodyPr/>
                    <a:lstStyle/>
                    <a:p>
                      <a:endParaRPr lang="en-US"/>
                    </a:p>
                  </a:txBody>
                  <a:tcPr/>
                </a:tc>
                <a:tc>
                  <a:txBody>
                    <a:bodyPr/>
                    <a:lstStyle/>
                    <a:p>
                      <a:pPr algn="l" rtl="0" fontAlgn="ctr"/>
                      <a:r>
                        <a:rPr lang="lv-LV" sz="1000" b="0" i="0" u="none" strike="noStrike">
                          <a:solidFill>
                            <a:srgbClr val="000000"/>
                          </a:solidFill>
                          <a:effectLst/>
                          <a:latin typeface="Arial" panose="020B0604020202020204" pitchFamily="34" charset="0"/>
                        </a:rPr>
                        <a:t>Bulgārija</a:t>
                      </a:r>
                    </a:p>
                  </a:txBody>
                  <a:tcPr marL="5867" marR="5867" marT="5867" marB="0" anchor="ctr">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1.4</a:t>
                      </a:r>
                    </a:p>
                  </a:txBody>
                  <a:tcPr marL="5867" marR="5867" marT="5867"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10</a:t>
                      </a:r>
                    </a:p>
                  </a:txBody>
                  <a:tcPr marL="5867" marR="5867" marT="5867"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extLst>
                  <a:ext uri="{0D108BD9-81ED-4DB2-BD59-A6C34878D82A}">
                    <a16:rowId xmlns:a16="http://schemas.microsoft.com/office/drawing/2014/main" val="1477079945"/>
                  </a:ext>
                </a:extLst>
              </a:tr>
              <a:tr h="167525">
                <a:tc vMerge="1">
                  <a:txBody>
                    <a:bodyPr/>
                    <a:lstStyle/>
                    <a:p>
                      <a:endParaRPr lang="en-US"/>
                    </a:p>
                  </a:txBody>
                  <a:tcPr/>
                </a:tc>
                <a:tc>
                  <a:txBody>
                    <a:bodyPr/>
                    <a:lstStyle/>
                    <a:p>
                      <a:pPr algn="l" rtl="0" fontAlgn="ctr"/>
                      <a:r>
                        <a:rPr lang="lv-LV" sz="1000" b="0" i="0" u="none" strike="noStrike">
                          <a:solidFill>
                            <a:srgbClr val="000000"/>
                          </a:solidFill>
                          <a:effectLst/>
                          <a:latin typeface="Arial" panose="020B0604020202020204" pitchFamily="34" charset="0"/>
                        </a:rPr>
                        <a:t>Dienvidkoreja</a:t>
                      </a:r>
                    </a:p>
                  </a:txBody>
                  <a:tcPr marL="5867" marR="5867" marT="5867" marB="0" anchor="ctr">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1.2</a:t>
                      </a:r>
                    </a:p>
                  </a:txBody>
                  <a:tcPr marL="5867" marR="5867" marT="5867"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9</a:t>
                      </a:r>
                    </a:p>
                  </a:txBody>
                  <a:tcPr marL="5867" marR="5867" marT="5867"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extLst>
                  <a:ext uri="{0D108BD9-81ED-4DB2-BD59-A6C34878D82A}">
                    <a16:rowId xmlns:a16="http://schemas.microsoft.com/office/drawing/2014/main" val="881364301"/>
                  </a:ext>
                </a:extLst>
              </a:tr>
              <a:tr h="167525">
                <a:tc vMerge="1">
                  <a:txBody>
                    <a:bodyPr/>
                    <a:lstStyle/>
                    <a:p>
                      <a:endParaRPr lang="en-US"/>
                    </a:p>
                  </a:txBody>
                  <a:tcPr/>
                </a:tc>
                <a:tc>
                  <a:txBody>
                    <a:bodyPr/>
                    <a:lstStyle/>
                    <a:p>
                      <a:pPr algn="l" rtl="0" fontAlgn="ctr"/>
                      <a:r>
                        <a:rPr lang="lv-LV" sz="1000" b="0" i="0" u="none" strike="noStrike">
                          <a:solidFill>
                            <a:srgbClr val="000000"/>
                          </a:solidFill>
                          <a:effectLst/>
                          <a:latin typeface="Arial" panose="020B0604020202020204" pitchFamily="34" charset="0"/>
                        </a:rPr>
                        <a:t>Armēnija</a:t>
                      </a:r>
                    </a:p>
                  </a:txBody>
                  <a:tcPr marL="5867" marR="5867" marT="5867" marB="0" anchor="ctr">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1.2</a:t>
                      </a:r>
                    </a:p>
                  </a:txBody>
                  <a:tcPr marL="5867" marR="5867" marT="5867"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9</a:t>
                      </a:r>
                    </a:p>
                  </a:txBody>
                  <a:tcPr marL="5867" marR="5867" marT="5867"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extLst>
                  <a:ext uri="{0D108BD9-81ED-4DB2-BD59-A6C34878D82A}">
                    <a16:rowId xmlns:a16="http://schemas.microsoft.com/office/drawing/2014/main" val="2308847960"/>
                  </a:ext>
                </a:extLst>
              </a:tr>
              <a:tr h="167525">
                <a:tc vMerge="1">
                  <a:txBody>
                    <a:bodyPr/>
                    <a:lstStyle/>
                    <a:p>
                      <a:endParaRPr lang="en-US"/>
                    </a:p>
                  </a:txBody>
                  <a:tcPr/>
                </a:tc>
                <a:tc>
                  <a:txBody>
                    <a:bodyPr/>
                    <a:lstStyle/>
                    <a:p>
                      <a:pPr algn="l" rtl="0" fontAlgn="ctr"/>
                      <a:r>
                        <a:rPr lang="lv-LV" sz="1000" b="0" i="0" u="none" strike="noStrike">
                          <a:solidFill>
                            <a:srgbClr val="000000"/>
                          </a:solidFill>
                          <a:effectLst/>
                          <a:latin typeface="Arial" panose="020B0604020202020204" pitchFamily="34" charset="0"/>
                        </a:rPr>
                        <a:t>Saūda Arābija</a:t>
                      </a:r>
                    </a:p>
                  </a:txBody>
                  <a:tcPr marL="5867" marR="5867" marT="5867" marB="0" anchor="ctr">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1.1</a:t>
                      </a:r>
                    </a:p>
                  </a:txBody>
                  <a:tcPr marL="5867" marR="5867" marT="5867"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8</a:t>
                      </a:r>
                    </a:p>
                  </a:txBody>
                  <a:tcPr marL="5867" marR="5867" marT="5867"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extLst>
                  <a:ext uri="{0D108BD9-81ED-4DB2-BD59-A6C34878D82A}">
                    <a16:rowId xmlns:a16="http://schemas.microsoft.com/office/drawing/2014/main" val="1723084902"/>
                  </a:ext>
                </a:extLst>
              </a:tr>
              <a:tr h="167525">
                <a:tc vMerge="1">
                  <a:txBody>
                    <a:bodyPr/>
                    <a:lstStyle/>
                    <a:p>
                      <a:endParaRPr lang="en-US"/>
                    </a:p>
                  </a:txBody>
                  <a:tcPr/>
                </a:tc>
                <a:tc>
                  <a:txBody>
                    <a:bodyPr/>
                    <a:lstStyle/>
                    <a:p>
                      <a:pPr algn="l" rtl="0" fontAlgn="ctr"/>
                      <a:r>
                        <a:rPr lang="lv-LV" sz="1000" b="0" i="0" u="none" strike="noStrike">
                          <a:solidFill>
                            <a:srgbClr val="000000"/>
                          </a:solidFill>
                          <a:effectLst/>
                          <a:latin typeface="Arial" panose="020B0604020202020204" pitchFamily="34" charset="0"/>
                        </a:rPr>
                        <a:t>Portugāle</a:t>
                      </a:r>
                    </a:p>
                  </a:txBody>
                  <a:tcPr marL="5867" marR="5867" marT="5867" marB="0" anchor="ctr">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1.1</a:t>
                      </a:r>
                    </a:p>
                  </a:txBody>
                  <a:tcPr marL="5867" marR="5867" marT="5867"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8</a:t>
                      </a:r>
                    </a:p>
                  </a:txBody>
                  <a:tcPr marL="5867" marR="5867" marT="5867"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extLst>
                  <a:ext uri="{0D108BD9-81ED-4DB2-BD59-A6C34878D82A}">
                    <a16:rowId xmlns:a16="http://schemas.microsoft.com/office/drawing/2014/main" val="1427674672"/>
                  </a:ext>
                </a:extLst>
              </a:tr>
              <a:tr h="167525">
                <a:tc vMerge="1">
                  <a:txBody>
                    <a:bodyPr/>
                    <a:lstStyle/>
                    <a:p>
                      <a:endParaRPr lang="en-US"/>
                    </a:p>
                  </a:txBody>
                  <a:tcPr/>
                </a:tc>
                <a:tc>
                  <a:txBody>
                    <a:bodyPr/>
                    <a:lstStyle/>
                    <a:p>
                      <a:pPr algn="l" rtl="0" fontAlgn="ctr"/>
                      <a:r>
                        <a:rPr lang="lv-LV" sz="1000" b="0" i="0" u="none" strike="noStrike">
                          <a:solidFill>
                            <a:srgbClr val="000000"/>
                          </a:solidFill>
                          <a:effectLst/>
                          <a:latin typeface="Arial" panose="020B0604020202020204" pitchFamily="34" charset="0"/>
                        </a:rPr>
                        <a:t>Kipra</a:t>
                      </a:r>
                    </a:p>
                  </a:txBody>
                  <a:tcPr marL="5867" marR="5867" marT="5867" marB="0" anchor="ctr">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1.0</a:t>
                      </a:r>
                    </a:p>
                  </a:txBody>
                  <a:tcPr marL="5867" marR="5867" marT="5867"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7</a:t>
                      </a:r>
                    </a:p>
                  </a:txBody>
                  <a:tcPr marL="5867" marR="5867" marT="5867"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extLst>
                  <a:ext uri="{0D108BD9-81ED-4DB2-BD59-A6C34878D82A}">
                    <a16:rowId xmlns:a16="http://schemas.microsoft.com/office/drawing/2014/main" val="3446942210"/>
                  </a:ext>
                </a:extLst>
              </a:tr>
              <a:tr h="167525">
                <a:tc vMerge="1">
                  <a:txBody>
                    <a:bodyPr/>
                    <a:lstStyle/>
                    <a:p>
                      <a:endParaRPr lang="en-US"/>
                    </a:p>
                  </a:txBody>
                  <a:tcPr/>
                </a:tc>
                <a:tc>
                  <a:txBody>
                    <a:bodyPr/>
                    <a:lstStyle/>
                    <a:p>
                      <a:pPr algn="l" rtl="0" fontAlgn="ctr"/>
                      <a:r>
                        <a:rPr lang="lv-LV" sz="1000" b="0" i="0" u="none" strike="noStrike">
                          <a:solidFill>
                            <a:srgbClr val="000000"/>
                          </a:solidFill>
                          <a:effectLst/>
                          <a:latin typeface="Arial" panose="020B0604020202020204" pitchFamily="34" charset="0"/>
                        </a:rPr>
                        <a:t>Slovākija</a:t>
                      </a:r>
                    </a:p>
                  </a:txBody>
                  <a:tcPr marL="5867" marR="5867" marT="5867" marB="0" anchor="ctr">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1.0</a:t>
                      </a:r>
                    </a:p>
                  </a:txBody>
                  <a:tcPr marL="5867" marR="5867" marT="5867"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7</a:t>
                      </a:r>
                    </a:p>
                  </a:txBody>
                  <a:tcPr marL="5867" marR="5867" marT="5867"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extLst>
                  <a:ext uri="{0D108BD9-81ED-4DB2-BD59-A6C34878D82A}">
                    <a16:rowId xmlns:a16="http://schemas.microsoft.com/office/drawing/2014/main" val="3183836459"/>
                  </a:ext>
                </a:extLst>
              </a:tr>
              <a:tr h="167525">
                <a:tc vMerge="1">
                  <a:txBody>
                    <a:bodyPr/>
                    <a:lstStyle/>
                    <a:p>
                      <a:endParaRPr lang="en-US"/>
                    </a:p>
                  </a:txBody>
                  <a:tcPr/>
                </a:tc>
                <a:tc>
                  <a:txBody>
                    <a:bodyPr/>
                    <a:lstStyle/>
                    <a:p>
                      <a:pPr algn="l" rtl="0" fontAlgn="ctr"/>
                      <a:r>
                        <a:rPr lang="lv-LV" sz="1000" b="0" i="0" u="none" strike="noStrike" dirty="0">
                          <a:solidFill>
                            <a:srgbClr val="000000"/>
                          </a:solidFill>
                          <a:effectLst/>
                          <a:latin typeface="Arial" panose="020B0604020202020204" pitchFamily="34" charset="0"/>
                        </a:rPr>
                        <a:t>Grieķija</a:t>
                      </a:r>
                    </a:p>
                  </a:txBody>
                  <a:tcPr marL="5867" marR="5867" marT="5867" marB="0" anchor="ctr">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1.0</a:t>
                      </a:r>
                    </a:p>
                  </a:txBody>
                  <a:tcPr marL="5867" marR="5867" marT="5867"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7</a:t>
                      </a:r>
                    </a:p>
                  </a:txBody>
                  <a:tcPr marL="5867" marR="5867" marT="5867"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extLst>
                  <a:ext uri="{0D108BD9-81ED-4DB2-BD59-A6C34878D82A}">
                    <a16:rowId xmlns:a16="http://schemas.microsoft.com/office/drawing/2014/main" val="3078322012"/>
                  </a:ext>
                </a:extLst>
              </a:tr>
              <a:tr h="255663">
                <a:tc vMerge="1">
                  <a:txBody>
                    <a:bodyPr/>
                    <a:lstStyle/>
                    <a:p>
                      <a:endParaRPr lang="en-US"/>
                    </a:p>
                  </a:txBody>
                  <a:tcPr/>
                </a:tc>
                <a:tc>
                  <a:txBody>
                    <a:bodyPr/>
                    <a:lstStyle/>
                    <a:p>
                      <a:pPr algn="l" rtl="0" fontAlgn="ctr"/>
                      <a:r>
                        <a:rPr lang="lv-LV" sz="1000" b="0" i="0" u="none" strike="noStrike">
                          <a:solidFill>
                            <a:srgbClr val="000000"/>
                          </a:solidFill>
                          <a:effectLst/>
                          <a:latin typeface="Arial" panose="020B0604020202020204" pitchFamily="34" charset="0"/>
                        </a:rPr>
                        <a:t>Dienvidāfrikas Republika/Dienvidāfrika</a:t>
                      </a:r>
                    </a:p>
                  </a:txBody>
                  <a:tcPr marL="5867" marR="5867" marT="5867" marB="0" anchor="ctr">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1.0</a:t>
                      </a:r>
                    </a:p>
                  </a:txBody>
                  <a:tcPr marL="5867" marR="5867" marT="5867"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7</a:t>
                      </a:r>
                    </a:p>
                  </a:txBody>
                  <a:tcPr marL="5867" marR="5867" marT="5867"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extLst>
                  <a:ext uri="{0D108BD9-81ED-4DB2-BD59-A6C34878D82A}">
                    <a16:rowId xmlns:a16="http://schemas.microsoft.com/office/drawing/2014/main" val="788677615"/>
                  </a:ext>
                </a:extLst>
              </a:tr>
              <a:tr h="167525">
                <a:tc vMerge="1">
                  <a:txBody>
                    <a:bodyPr/>
                    <a:lstStyle/>
                    <a:p>
                      <a:endParaRPr lang="en-US"/>
                    </a:p>
                  </a:txBody>
                  <a:tcPr/>
                </a:tc>
                <a:tc>
                  <a:txBody>
                    <a:bodyPr/>
                    <a:lstStyle/>
                    <a:p>
                      <a:pPr algn="l" rtl="0" fontAlgn="ctr"/>
                      <a:r>
                        <a:rPr lang="lv-LV" sz="1000" b="0" i="0" u="none" strike="noStrike">
                          <a:solidFill>
                            <a:srgbClr val="000000"/>
                          </a:solidFill>
                          <a:effectLst/>
                          <a:latin typeface="Arial" panose="020B0604020202020204" pitchFamily="34" charset="0"/>
                        </a:rPr>
                        <a:t>Azerbaidžāna</a:t>
                      </a:r>
                    </a:p>
                  </a:txBody>
                  <a:tcPr marL="5867" marR="5867" marT="5867" marB="0" anchor="ctr">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0.8</a:t>
                      </a:r>
                    </a:p>
                  </a:txBody>
                  <a:tcPr marL="5867" marR="5867" marT="5867"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6</a:t>
                      </a:r>
                    </a:p>
                  </a:txBody>
                  <a:tcPr marL="5867" marR="5867" marT="5867"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extLst>
                  <a:ext uri="{0D108BD9-81ED-4DB2-BD59-A6C34878D82A}">
                    <a16:rowId xmlns:a16="http://schemas.microsoft.com/office/drawing/2014/main" val="1062612411"/>
                  </a:ext>
                </a:extLst>
              </a:tr>
              <a:tr h="167525">
                <a:tc vMerge="1">
                  <a:txBody>
                    <a:bodyPr/>
                    <a:lstStyle/>
                    <a:p>
                      <a:endParaRPr lang="en-US"/>
                    </a:p>
                  </a:txBody>
                  <a:tcPr/>
                </a:tc>
                <a:tc>
                  <a:txBody>
                    <a:bodyPr/>
                    <a:lstStyle/>
                    <a:p>
                      <a:pPr algn="l" rtl="0" fontAlgn="ctr"/>
                      <a:r>
                        <a:rPr lang="lv-LV" sz="1000" b="0" i="0" u="none" strike="noStrike">
                          <a:solidFill>
                            <a:srgbClr val="000000"/>
                          </a:solidFill>
                          <a:effectLst/>
                          <a:latin typeface="Arial" panose="020B0604020202020204" pitchFamily="34" charset="0"/>
                        </a:rPr>
                        <a:t>Brazīlija</a:t>
                      </a:r>
                    </a:p>
                  </a:txBody>
                  <a:tcPr marL="5867" marR="5867" marT="5867" marB="0" anchor="ctr">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0.8</a:t>
                      </a:r>
                    </a:p>
                  </a:txBody>
                  <a:tcPr marL="5867" marR="5867" marT="5867"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6</a:t>
                      </a:r>
                    </a:p>
                  </a:txBody>
                  <a:tcPr marL="5867" marR="5867" marT="5867"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extLst>
                  <a:ext uri="{0D108BD9-81ED-4DB2-BD59-A6C34878D82A}">
                    <a16:rowId xmlns:a16="http://schemas.microsoft.com/office/drawing/2014/main" val="128972801"/>
                  </a:ext>
                </a:extLst>
              </a:tr>
              <a:tr h="167525">
                <a:tc vMerge="1">
                  <a:txBody>
                    <a:bodyPr/>
                    <a:lstStyle/>
                    <a:p>
                      <a:endParaRPr lang="en-US"/>
                    </a:p>
                  </a:txBody>
                  <a:tcPr/>
                </a:tc>
                <a:tc>
                  <a:txBody>
                    <a:bodyPr/>
                    <a:lstStyle/>
                    <a:p>
                      <a:pPr algn="l" rtl="0" fontAlgn="ctr"/>
                      <a:r>
                        <a:rPr lang="lv-LV" sz="1000" b="0" i="0" u="none" strike="noStrike">
                          <a:solidFill>
                            <a:srgbClr val="000000"/>
                          </a:solidFill>
                          <a:effectLst/>
                          <a:latin typeface="Arial" panose="020B0604020202020204" pitchFamily="34" charset="0"/>
                        </a:rPr>
                        <a:t>Taivāna</a:t>
                      </a:r>
                    </a:p>
                  </a:txBody>
                  <a:tcPr marL="5867" marR="5867" marT="5867" marB="0" anchor="ctr">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0.8</a:t>
                      </a:r>
                    </a:p>
                  </a:txBody>
                  <a:tcPr marL="5867" marR="5867" marT="5867"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6</a:t>
                      </a:r>
                    </a:p>
                  </a:txBody>
                  <a:tcPr marL="5867" marR="5867" marT="5867"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extLst>
                  <a:ext uri="{0D108BD9-81ED-4DB2-BD59-A6C34878D82A}">
                    <a16:rowId xmlns:a16="http://schemas.microsoft.com/office/drawing/2014/main" val="645498603"/>
                  </a:ext>
                </a:extLst>
              </a:tr>
              <a:tr h="167525">
                <a:tc vMerge="1">
                  <a:txBody>
                    <a:bodyPr/>
                    <a:lstStyle/>
                    <a:p>
                      <a:endParaRPr lang="en-US"/>
                    </a:p>
                  </a:txBody>
                  <a:tcPr/>
                </a:tc>
                <a:tc>
                  <a:txBody>
                    <a:bodyPr/>
                    <a:lstStyle/>
                    <a:p>
                      <a:pPr algn="l" rtl="0" fontAlgn="ctr"/>
                      <a:r>
                        <a:rPr lang="lv-LV" sz="1000" b="0" i="0" u="none" strike="noStrike">
                          <a:solidFill>
                            <a:srgbClr val="000000"/>
                          </a:solidFill>
                          <a:effectLst/>
                          <a:latin typeface="Arial" panose="020B0604020202020204" pitchFamily="34" charset="0"/>
                        </a:rPr>
                        <a:t>Ungārija</a:t>
                      </a:r>
                    </a:p>
                  </a:txBody>
                  <a:tcPr marL="5867" marR="5867" marT="5867" marB="0" anchor="ctr">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0.8</a:t>
                      </a:r>
                    </a:p>
                  </a:txBody>
                  <a:tcPr marL="5867" marR="5867" marT="5867"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6</a:t>
                      </a:r>
                    </a:p>
                  </a:txBody>
                  <a:tcPr marL="5867" marR="5867" marT="5867"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extLst>
                  <a:ext uri="{0D108BD9-81ED-4DB2-BD59-A6C34878D82A}">
                    <a16:rowId xmlns:a16="http://schemas.microsoft.com/office/drawing/2014/main" val="1222195423"/>
                  </a:ext>
                </a:extLst>
              </a:tr>
              <a:tr h="167525">
                <a:tc vMerge="1">
                  <a:txBody>
                    <a:bodyPr/>
                    <a:lstStyle/>
                    <a:p>
                      <a:endParaRPr lang="en-US"/>
                    </a:p>
                  </a:txBody>
                  <a:tcPr/>
                </a:tc>
                <a:tc>
                  <a:txBody>
                    <a:bodyPr/>
                    <a:lstStyle/>
                    <a:p>
                      <a:pPr algn="l" rtl="0" fontAlgn="ctr"/>
                      <a:r>
                        <a:rPr lang="lv-LV" sz="1000" b="0" i="0" u="none" strike="noStrike">
                          <a:solidFill>
                            <a:srgbClr val="000000"/>
                          </a:solidFill>
                          <a:effectLst/>
                          <a:latin typeface="Arial" panose="020B0604020202020204" pitchFamily="34" charset="0"/>
                        </a:rPr>
                        <a:t>Āfrika (neprecizēts)</a:t>
                      </a:r>
                    </a:p>
                  </a:txBody>
                  <a:tcPr marL="5867" marR="5867" marT="5867" marB="0" anchor="ctr">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0.7</a:t>
                      </a:r>
                    </a:p>
                  </a:txBody>
                  <a:tcPr marL="5867" marR="5867" marT="5867"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5</a:t>
                      </a:r>
                    </a:p>
                  </a:txBody>
                  <a:tcPr marL="5867" marR="5867" marT="5867"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extLst>
                  <a:ext uri="{0D108BD9-81ED-4DB2-BD59-A6C34878D82A}">
                    <a16:rowId xmlns:a16="http://schemas.microsoft.com/office/drawing/2014/main" val="1827958323"/>
                  </a:ext>
                </a:extLst>
              </a:tr>
              <a:tr h="167525">
                <a:tc vMerge="1">
                  <a:txBody>
                    <a:bodyPr/>
                    <a:lstStyle/>
                    <a:p>
                      <a:endParaRPr lang="en-US"/>
                    </a:p>
                  </a:txBody>
                  <a:tcPr/>
                </a:tc>
                <a:tc>
                  <a:txBody>
                    <a:bodyPr/>
                    <a:lstStyle/>
                    <a:p>
                      <a:pPr algn="l" rtl="0" fontAlgn="ctr"/>
                      <a:r>
                        <a:rPr lang="lv-LV" sz="1000" b="0" i="0" u="none" strike="noStrike">
                          <a:solidFill>
                            <a:srgbClr val="000000"/>
                          </a:solidFill>
                          <a:effectLst/>
                          <a:latin typeface="Arial" panose="020B0604020202020204" pitchFamily="34" charset="0"/>
                        </a:rPr>
                        <a:t>Monako</a:t>
                      </a:r>
                    </a:p>
                  </a:txBody>
                  <a:tcPr marL="5867" marR="5867" marT="5867" marB="0" anchor="ctr">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0.7</a:t>
                      </a:r>
                    </a:p>
                  </a:txBody>
                  <a:tcPr marL="5867" marR="5867" marT="5867"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5</a:t>
                      </a:r>
                    </a:p>
                  </a:txBody>
                  <a:tcPr marL="5867" marR="5867" marT="5867"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extLst>
                  <a:ext uri="{0D108BD9-81ED-4DB2-BD59-A6C34878D82A}">
                    <a16:rowId xmlns:a16="http://schemas.microsoft.com/office/drawing/2014/main" val="15111712"/>
                  </a:ext>
                </a:extLst>
              </a:tr>
              <a:tr h="167525">
                <a:tc vMerge="1">
                  <a:txBody>
                    <a:bodyPr/>
                    <a:lstStyle/>
                    <a:p>
                      <a:endParaRPr lang="en-US"/>
                    </a:p>
                  </a:txBody>
                  <a:tcPr/>
                </a:tc>
                <a:tc>
                  <a:txBody>
                    <a:bodyPr/>
                    <a:lstStyle/>
                    <a:p>
                      <a:pPr algn="l" rtl="0" fontAlgn="ctr"/>
                      <a:r>
                        <a:rPr lang="lv-LV" sz="1000" b="0" i="0" u="none" strike="noStrike">
                          <a:solidFill>
                            <a:srgbClr val="000000"/>
                          </a:solidFill>
                          <a:effectLst/>
                          <a:latin typeface="Arial" panose="020B0604020202020204" pitchFamily="34" charset="0"/>
                        </a:rPr>
                        <a:t>Cita sarakstā neminēta valsts</a:t>
                      </a:r>
                    </a:p>
                  </a:txBody>
                  <a:tcPr marL="5867" marR="5867" marT="5867" marB="0" anchor="ctr">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13.9</a:t>
                      </a:r>
                    </a:p>
                  </a:txBody>
                  <a:tcPr marL="5867" marR="5867" marT="5867"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101</a:t>
                      </a:r>
                    </a:p>
                  </a:txBody>
                  <a:tcPr marL="5867" marR="5867" marT="5867"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extLst>
                  <a:ext uri="{0D108BD9-81ED-4DB2-BD59-A6C34878D82A}">
                    <a16:rowId xmlns:a16="http://schemas.microsoft.com/office/drawing/2014/main" val="3743799382"/>
                  </a:ext>
                </a:extLst>
              </a:tr>
              <a:tr h="167525">
                <a:tc vMerge="1">
                  <a:txBody>
                    <a:bodyPr/>
                    <a:lstStyle/>
                    <a:p>
                      <a:endParaRPr lang="en-US"/>
                    </a:p>
                  </a:txBody>
                  <a:tcPr/>
                </a:tc>
                <a:tc>
                  <a:txBody>
                    <a:bodyPr/>
                    <a:lstStyle/>
                    <a:p>
                      <a:pPr algn="l" rtl="0" fontAlgn="ctr"/>
                      <a:r>
                        <a:rPr lang="lv-LV" sz="1000" b="0" i="0" u="none" strike="noStrike" dirty="0">
                          <a:solidFill>
                            <a:srgbClr val="000000"/>
                          </a:solidFill>
                          <a:effectLst/>
                          <a:latin typeface="Arial" panose="020B0604020202020204" pitchFamily="34" charset="0"/>
                        </a:rPr>
                        <a:t>Grūti pateikt/nav atbildes</a:t>
                      </a:r>
                    </a:p>
                  </a:txBody>
                  <a:tcPr marL="5867" marR="5867" marT="5867" marB="0" anchor="ctr">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0.8</a:t>
                      </a:r>
                    </a:p>
                  </a:txBody>
                  <a:tcPr marL="5867" marR="5867" marT="5867"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tc>
                  <a:txBody>
                    <a:bodyPr/>
                    <a:lstStyle/>
                    <a:p>
                      <a:pPr algn="ctr" rtl="0" fontAlgn="b"/>
                      <a:r>
                        <a:rPr lang="lv-LV" sz="1000" b="0" i="0" u="none" strike="noStrike">
                          <a:solidFill>
                            <a:srgbClr val="000000"/>
                          </a:solidFill>
                          <a:effectLst/>
                          <a:latin typeface="Arial" panose="020B0604020202020204" pitchFamily="34" charset="0"/>
                        </a:rPr>
                        <a:t>6</a:t>
                      </a:r>
                    </a:p>
                  </a:txBody>
                  <a:tcPr marL="5867" marR="5867" marT="5867" marB="0" anchor="b">
                    <a:lnL w="12700" cap="flat" cmpd="sng" algn="ctr">
                      <a:solidFill>
                        <a:srgbClr val="2A7A6D"/>
                      </a:solidFill>
                      <a:prstDash val="solid"/>
                      <a:round/>
                      <a:headEnd type="none" w="med" len="med"/>
                      <a:tailEnd type="none" w="med" len="med"/>
                    </a:lnL>
                    <a:lnR w="12700" cap="flat" cmpd="sng" algn="ctr">
                      <a:solidFill>
                        <a:srgbClr val="2A7A6D"/>
                      </a:solidFill>
                      <a:prstDash val="solid"/>
                      <a:round/>
                      <a:headEnd type="none" w="med" len="med"/>
                      <a:tailEnd type="none" w="med" len="med"/>
                    </a:lnR>
                    <a:lnT w="12700" cap="flat" cmpd="sng" algn="ctr">
                      <a:solidFill>
                        <a:srgbClr val="2A7A6D"/>
                      </a:solidFill>
                      <a:prstDash val="solid"/>
                      <a:round/>
                      <a:headEnd type="none" w="med" len="med"/>
                      <a:tailEnd type="none" w="med" len="med"/>
                    </a:lnT>
                    <a:lnB w="12700" cap="flat" cmpd="sng" algn="ctr">
                      <a:solidFill>
                        <a:srgbClr val="2A7A6D"/>
                      </a:solidFill>
                      <a:prstDash val="solid"/>
                      <a:round/>
                      <a:headEnd type="none" w="med" len="med"/>
                      <a:tailEnd type="none" w="med" len="med"/>
                    </a:lnB>
                    <a:solidFill>
                      <a:srgbClr val="D7F1ED"/>
                    </a:solidFill>
                  </a:tcPr>
                </a:tc>
                <a:extLst>
                  <a:ext uri="{0D108BD9-81ED-4DB2-BD59-A6C34878D82A}">
                    <a16:rowId xmlns:a16="http://schemas.microsoft.com/office/drawing/2014/main" val="1317941088"/>
                  </a:ext>
                </a:extLst>
              </a:tr>
              <a:tr h="167525">
                <a:tc gridSpan="4">
                  <a:txBody>
                    <a:bodyPr/>
                    <a:lstStyle/>
                    <a:p>
                      <a:pPr algn="l" rtl="0" fontAlgn="t"/>
                      <a:r>
                        <a:rPr lang="lv-LV" sz="1000" b="0" i="0" u="none" strike="noStrike" dirty="0">
                          <a:solidFill>
                            <a:srgbClr val="000000"/>
                          </a:solidFill>
                          <a:effectLst/>
                          <a:latin typeface="Arial" panose="020B0604020202020204" pitchFamily="34" charset="0"/>
                        </a:rPr>
                        <a:t>Bāze: visi respondenti, n=729</a:t>
                      </a:r>
                    </a:p>
                  </a:txBody>
                  <a:tcPr marL="5867" marR="5867" marT="5867" marB="0">
                    <a:lnL>
                      <a:noFill/>
                    </a:lnL>
                    <a:lnR>
                      <a:noFill/>
                    </a:lnR>
                    <a:lnT w="12700" cap="flat" cmpd="sng" algn="ctr">
                      <a:solidFill>
                        <a:srgbClr val="2A7A6D"/>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770481251"/>
                  </a:ext>
                </a:extLst>
              </a:tr>
            </a:tbl>
          </a:graphicData>
        </a:graphic>
      </p:graphicFrame>
    </p:spTree>
    <p:extLst>
      <p:ext uri="{BB962C8B-B14F-4D97-AF65-F5344CB8AC3E}">
        <p14:creationId xmlns:p14="http://schemas.microsoft.com/office/powerpoint/2010/main" val="56910423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1">
            <a:extLst>
              <a:ext uri="{FF2B5EF4-FFF2-40B4-BE49-F238E27FC236}">
                <a16:creationId xmlns:a16="http://schemas.microsoft.com/office/drawing/2014/main" id="{780589CF-6334-458A-94E0-7F8C0F842A31}"/>
              </a:ext>
            </a:extLst>
          </p:cNvPr>
          <p:cNvSpPr txBox="1"/>
          <p:nvPr/>
        </p:nvSpPr>
        <p:spPr>
          <a:xfrm>
            <a:off x="189635" y="459774"/>
            <a:ext cx="8493125" cy="452052"/>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lvl="0" defTabSz="914400">
              <a:defRPr/>
            </a:pPr>
            <a:r>
              <a:rPr lang="lv-LV" i="1" dirty="0">
                <a:latin typeface="Arial" panose="020B0604020202020204" pitchFamily="34" charset="0"/>
                <a:cs typeface="Arial" panose="020B0604020202020204" pitchFamily="34" charset="0"/>
              </a:rPr>
              <a:t>K3. "Kāda veida atbalsts Jums būtu vēl nepieciešams, bez jau esošajiem LIAA atbalsta mehānismiem?"</a:t>
            </a:r>
          </a:p>
          <a:p>
            <a:pPr lvl="0" defTabSz="914400">
              <a:defRPr/>
            </a:pPr>
            <a:r>
              <a:rPr lang="lv-LV" b="0" i="0" u="sng" baseline="0" dirty="0">
                <a:effectLst/>
                <a:latin typeface="Arial" panose="020B0604020202020204" pitchFamily="34" charset="0"/>
                <a:ea typeface="+mn-ea"/>
                <a:cs typeface="Arial" panose="020B0604020202020204" pitchFamily="34" charset="0"/>
              </a:rPr>
              <a:t>Atvērtais jautājums, iespējamas vairākas atbildes</a:t>
            </a:r>
            <a:endParaRPr lang="lv-LV" i="0" u="sng" dirty="0">
              <a:effectLst/>
              <a:latin typeface="Arial" panose="020B0604020202020204" pitchFamily="34" charset="0"/>
              <a:cs typeface="Arial" panose="020B0604020202020204" pitchFamily="34" charset="0"/>
            </a:endParaRPr>
          </a:p>
        </p:txBody>
      </p:sp>
      <p:sp>
        <p:nvSpPr>
          <p:cNvPr id="15" name="Rectangle 13">
            <a:extLst>
              <a:ext uri="{FF2B5EF4-FFF2-40B4-BE49-F238E27FC236}">
                <a16:creationId xmlns:a16="http://schemas.microsoft.com/office/drawing/2014/main" id="{DBE03FA8-DDFB-4A77-BFC9-CED7B6F7CB8A}"/>
              </a:ext>
            </a:extLst>
          </p:cNvPr>
          <p:cNvSpPr>
            <a:spLocks noChangeArrowheads="1"/>
          </p:cNvSpPr>
          <p:nvPr/>
        </p:nvSpPr>
        <p:spPr bwMode="auto">
          <a:xfrm>
            <a:off x="0" y="0"/>
            <a:ext cx="9144000" cy="476250"/>
          </a:xfrm>
          <a:prstGeom prst="rect">
            <a:avLst/>
          </a:prstGeom>
          <a:solidFill>
            <a:srgbClr val="2A7A6D"/>
          </a:solidFill>
          <a:ln>
            <a:noFill/>
          </a:ln>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altLang="en-US" sz="2400" b="1" dirty="0">
                <a:solidFill>
                  <a:schemeClr val="bg1"/>
                </a:solidFill>
                <a:cs typeface="Arial" panose="020B0604020202020204" pitchFamily="34" charset="0"/>
              </a:rPr>
              <a:t>Pilni atvērto atbilžu variantu teksti (8)</a:t>
            </a:r>
          </a:p>
        </p:txBody>
      </p:sp>
      <p:sp>
        <p:nvSpPr>
          <p:cNvPr id="5" name="Rectangle 4">
            <a:extLst>
              <a:ext uri="{FF2B5EF4-FFF2-40B4-BE49-F238E27FC236}">
                <a16:creationId xmlns:a16="http://schemas.microsoft.com/office/drawing/2014/main" id="{EBE07284-797E-4BC4-AA4C-61606E9F1D46}"/>
              </a:ext>
            </a:extLst>
          </p:cNvPr>
          <p:cNvSpPr/>
          <p:nvPr/>
        </p:nvSpPr>
        <p:spPr>
          <a:xfrm>
            <a:off x="171494" y="852761"/>
            <a:ext cx="4400506" cy="6186309"/>
          </a:xfrm>
          <a:prstGeom prst="rect">
            <a:avLst/>
          </a:prstGeom>
        </p:spPr>
        <p:txBody>
          <a:bodyPr wrap="square">
            <a:spAutoFit/>
          </a:bodyPr>
          <a:lstStyle/>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nav par to domāts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nav viedokļa</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nav viedokļa</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ne tikai zvanu veikšana un kampaņveidīgas informācijas sūtīšana, bet arī kvalitatīva un fokusēta kontaktu meklēšana, tikšanās, cieša komunikācija un attiecību uzturēšana</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neesam izmatojuši LIAA iespējas, jo tas ir laikietilpīgi un birokrātiski</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neinteresē</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neko papildus, ko jau piedāvājiet</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nepieciešams atbalsts no valsts drīzāk, lai vēl mazie ražotāji varētu elpot, godīgi maksājot nodokļus un attīstīt eksportu, līdz ar to nest Latvijas slavu pa pasauli ar saviem kvalitatīvajiem produktiem</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nepieciešams atbalsts tirgus pētījumu jomā, vairāk vietējo pārstāvniecību atbalsts, kas ir daļējs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nespēju noformulēt, varbūt vairāk informācijas</a:t>
            </a:r>
          </a:p>
          <a:p>
            <a:pPr marL="171450" indent="-171450">
              <a:buFont typeface="Arial" panose="020B0604020202020204" pitchFamily="34" charset="0"/>
              <a:buChar char="•"/>
            </a:pPr>
            <a:r>
              <a:rPr lang="lv-LV" sz="900" dirty="0" err="1">
                <a:latin typeface="Arial" panose="020B0604020202020204" pitchFamily="34" charset="0"/>
                <a:cs typeface="Arial" panose="020B0604020202020204" pitchFamily="34" charset="0"/>
              </a:rPr>
              <a:t>networking</a:t>
            </a:r>
            <a:r>
              <a:rPr lang="lv-LV" sz="900" dirty="0">
                <a:latin typeface="Arial" panose="020B0604020202020204" pitchFamily="34" charset="0"/>
                <a:cs typeface="Arial" panose="020B0604020202020204" pitchFamily="34" charset="0"/>
              </a:rPr>
              <a:t> iespēju nodrošināšana</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nevaru iedomāties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nevaru neko ieteikt, jo pagaidām mūsu koncepcija klientu piesaistei mūs pilnībā apmierina</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nevaru nosaukt konkrētas idejas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nezinu</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nezinu</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nezinu, nav atbildes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no LIAA vēlētos - lai pavērojat </a:t>
            </a:r>
            <a:r>
              <a:rPr lang="lv-LV" sz="900" dirty="0" err="1">
                <a:latin typeface="Arial" panose="020B0604020202020204" pitchFamily="34" charset="0"/>
                <a:cs typeface="Arial" panose="020B0604020202020204" pitchFamily="34" charset="0"/>
              </a:rPr>
              <a:t>Gateway</a:t>
            </a:r>
            <a:r>
              <a:rPr lang="lv-LV" sz="900" dirty="0">
                <a:latin typeface="Arial" panose="020B0604020202020204" pitchFamily="34" charset="0"/>
                <a:cs typeface="Arial" panose="020B0604020202020204" pitchFamily="34" charset="0"/>
              </a:rPr>
              <a:t> </a:t>
            </a:r>
            <a:r>
              <a:rPr lang="lv-LV" sz="900" dirty="0" err="1">
                <a:latin typeface="Arial" panose="020B0604020202020204" pitchFamily="34" charset="0"/>
                <a:cs typeface="Arial" panose="020B0604020202020204" pitchFamily="34" charset="0"/>
              </a:rPr>
              <a:t>Baltic</a:t>
            </a:r>
            <a:r>
              <a:rPr lang="lv-LV" sz="900" dirty="0">
                <a:latin typeface="Arial" panose="020B0604020202020204" pitchFamily="34" charset="0"/>
                <a:cs typeface="Arial" panose="020B0604020202020204" pitchFamily="34" charset="0"/>
              </a:rPr>
              <a:t> kompānijas modeli</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nodokļu atlaides jaunajiem uzņēmējiem</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noteikti vajag vienkāršot dokumentāciju. Šobrīd SKV maksājuma pieprasījuma veidlapa maigi izsakoties izskatās katastrofāli no UX viedokļa, vispār nevajadzētu būt Excel failam, bet to visu vajadzētu vai nu caur </a:t>
            </a:r>
            <a:r>
              <a:rPr lang="lv-LV" sz="900" dirty="0" err="1">
                <a:latin typeface="Arial" panose="020B0604020202020204" pitchFamily="34" charset="0"/>
                <a:cs typeface="Arial" panose="020B0604020202020204" pitchFamily="34" charset="0"/>
              </a:rPr>
              <a:t>webformu</a:t>
            </a:r>
            <a:r>
              <a:rPr lang="lv-LV" sz="900" dirty="0">
                <a:latin typeface="Arial" panose="020B0604020202020204" pitchFamily="34" charset="0"/>
                <a:cs typeface="Arial" panose="020B0604020202020204" pitchFamily="34" charset="0"/>
              </a:rPr>
              <a:t> vai aplikāciju organizēt. </a:t>
            </a:r>
            <a:r>
              <a:rPr lang="lv-LV" sz="900">
                <a:latin typeface="Arial" panose="020B0604020202020204" pitchFamily="34" charset="0"/>
                <a:cs typeface="Arial" panose="020B0604020202020204" pitchFamily="34" charset="0"/>
              </a:rPr>
              <a:t>Un izdomāt, </a:t>
            </a:r>
            <a:r>
              <a:rPr lang="lv-LV" sz="900" dirty="0">
                <a:latin typeface="Arial" panose="020B0604020202020204" pitchFamily="34" charset="0"/>
                <a:cs typeface="Arial" panose="020B0604020202020204" pitchFamily="34" charset="0"/>
              </a:rPr>
              <a:t>kā samazināt aizpildāmās informācijas apjomu. Jo esmu pārliecināts, ka daudzi uzņēmēji vienkārši negrib čakarēties ieraugot cik daudz ir jāpilda, lai dabūtu daļu atpakaļ</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noteikti, ka patīkami būtu, ja varētu naktsmītnes atbalstīt, kamēr esam izstādēs/tirdzniecības misijās, bet saprotu arī iemeslus, kādēļ tas ir sarežģīti un netiek nodrošināts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nozares ekspertu piesaiste no ārvalstīm. Atbalsts audio/vizuālo materiālu izveidē</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nozares ekspertu </a:t>
            </a:r>
            <a:r>
              <a:rPr lang="lv-LV" sz="900" dirty="0" err="1">
                <a:latin typeface="Arial" panose="020B0604020202020204" pitchFamily="34" charset="0"/>
                <a:cs typeface="Arial" panose="020B0604020202020204" pitchFamily="34" charset="0"/>
              </a:rPr>
              <a:t>treinings</a:t>
            </a:r>
            <a:r>
              <a:rPr lang="lv-LV" sz="900" dirty="0">
                <a:latin typeface="Arial" panose="020B0604020202020204" pitchFamily="34" charset="0"/>
                <a:cs typeface="Arial" panose="020B0604020202020204" pitchFamily="34" charset="0"/>
              </a:rPr>
              <a:t> klātienē</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oficiālie sadarbības partneru pakalpojumi ir ievērojami dārgāki nekā brīvā konkurencē iepērkamie stenda izbūves pakalpojumi</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pacientam ierodoties uz ārstēšanu Latvijā, bez tiešajiem diagnostikas un ārstēšanas izdevumiem, ir arī izdevumi, kas saistīti ar ierašanos - braukšanu, lidošanu, kā arī dzīvošanu - viesnīcām utt.</a:t>
            </a:r>
          </a:p>
          <a:p>
            <a:pPr marL="171450" indent="-171450">
              <a:buFont typeface="Arial" panose="020B0604020202020204" pitchFamily="34" charset="0"/>
              <a:buChar char="•"/>
            </a:pPr>
            <a:endParaRPr lang="lv-LV" sz="900" dirty="0">
              <a:latin typeface="Arial" panose="020B0604020202020204" pitchFamily="34" charset="0"/>
              <a:cs typeface="Arial" panose="020B0604020202020204" pitchFamily="34" charset="0"/>
            </a:endParaRPr>
          </a:p>
        </p:txBody>
      </p:sp>
      <p:sp>
        <p:nvSpPr>
          <p:cNvPr id="6" name="Rectangle 5">
            <a:extLst>
              <a:ext uri="{FF2B5EF4-FFF2-40B4-BE49-F238E27FC236}">
                <a16:creationId xmlns:a16="http://schemas.microsoft.com/office/drawing/2014/main" id="{A6072BAF-A420-491A-8883-1CAF13396BBB}"/>
              </a:ext>
            </a:extLst>
          </p:cNvPr>
          <p:cNvSpPr/>
          <p:nvPr/>
        </p:nvSpPr>
        <p:spPr>
          <a:xfrm>
            <a:off x="4524702" y="661130"/>
            <a:ext cx="4400506" cy="6324808"/>
          </a:xfrm>
          <a:prstGeom prst="rect">
            <a:avLst/>
          </a:prstGeom>
        </p:spPr>
        <p:txBody>
          <a:bodyPr wrap="square">
            <a:spAutoFit/>
          </a:bodyPr>
          <a:lstStyle/>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pagaidām esam apmierināti ar to, kas ir</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pagaidām grūti pateikt</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pagaidām nav īstu ieteikumu. Šķiet instrumentu loks ir pietiekami plašs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pagaidām nav nepieciešams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pagaidām nekāds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pagaidām pietiek</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pagaidām šķiet viss pieejams un jau aktuāls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pagaidām vēl neesam paguvuši pat izmantot visas jau esošās iespējas - neiet tik ātri kā gribētos ar darbiem, tā, kā šobrīd vēl atbildes uz šo jautājumu nav</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pagaidām viss ir pietiekoši</a:t>
            </a:r>
          </a:p>
          <a:p>
            <a:pPr marL="171450" indent="-171450">
              <a:buFont typeface="Arial" panose="020B0604020202020204" pitchFamily="34" charset="0"/>
              <a:buChar char="•"/>
            </a:pPr>
            <a:r>
              <a:rPr lang="lv-LV" sz="900" dirty="0" err="1">
                <a:latin typeface="Arial" panose="020B0604020202020204" pitchFamily="34" charset="0"/>
                <a:cs typeface="Arial" panose="020B0604020202020204" pitchFamily="34" charset="0"/>
              </a:rPr>
              <a:t>paīdzība</a:t>
            </a:r>
            <a:r>
              <a:rPr lang="lv-LV" sz="900" dirty="0">
                <a:latin typeface="Arial" panose="020B0604020202020204" pitchFamily="34" charset="0"/>
                <a:cs typeface="Arial" panose="020B0604020202020204" pitchFamily="34" charset="0"/>
              </a:rPr>
              <a:t> kontaktu, ne tikai meklēšanā, bet arī sākotnēja sarunu organizēšana ārvalstīs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pakošanas iekārtas (</a:t>
            </a:r>
            <a:r>
              <a:rPr lang="lv-LV" sz="900" dirty="0" err="1">
                <a:latin typeface="Arial" panose="020B0604020202020204" pitchFamily="34" charset="0"/>
                <a:cs typeface="Arial" panose="020B0604020202020204" pitchFamily="34" charset="0"/>
              </a:rPr>
              <a:t>flow</a:t>
            </a:r>
            <a:r>
              <a:rPr lang="lv-LV" sz="900" dirty="0">
                <a:latin typeface="Arial" panose="020B0604020202020204" pitchFamily="34" charset="0"/>
                <a:cs typeface="Arial" panose="020B0604020202020204" pitchFamily="34" charset="0"/>
              </a:rPr>
              <a:t> </a:t>
            </a:r>
            <a:r>
              <a:rPr lang="lv-LV" sz="900" dirty="0" err="1">
                <a:latin typeface="Arial" panose="020B0604020202020204" pitchFamily="34" charset="0"/>
                <a:cs typeface="Arial" panose="020B0604020202020204" pitchFamily="34" charset="0"/>
              </a:rPr>
              <a:t>pack</a:t>
            </a:r>
            <a:r>
              <a:rPr lang="lv-LV" sz="900" dirty="0">
                <a:latin typeface="Arial" panose="020B0604020202020204" pitchFamily="34" charset="0"/>
                <a:cs typeface="Arial" panose="020B0604020202020204" pitchFamily="34" charset="0"/>
              </a:rPr>
              <a:t>)</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paldies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paldies LIAA par jau esošo atbalstu! Ļoti ceru, ka starptautiskās konkurētspējas veicināšanas pasākumi turpināsies arī nākamajos gados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paldies par atbalstu</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paldies pietiekami</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paldies, viss šobrīd apmierina</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palielināt atbalstu un izmēģinājumu jauniem konkurētspējīgiem projektiem, kā piemēram, mums ir izstrādāts projekts </a:t>
            </a:r>
            <a:r>
              <a:rPr lang="lv-LV" sz="900" dirty="0" err="1">
                <a:latin typeface="Arial" panose="020B0604020202020204" pitchFamily="34" charset="0"/>
                <a:cs typeface="Arial" panose="020B0604020202020204" pitchFamily="34" charset="0"/>
              </a:rPr>
              <a:t>ūdenražu</a:t>
            </a:r>
            <a:r>
              <a:rPr lang="lv-LV" sz="900" dirty="0">
                <a:latin typeface="Arial" panose="020B0604020202020204" pitchFamily="34" charset="0"/>
                <a:cs typeface="Arial" panose="020B0604020202020204" pitchFamily="34" charset="0"/>
              </a:rPr>
              <a:t> dzinējam, </a:t>
            </a:r>
            <a:r>
              <a:rPr lang="lv-LV" sz="900" spc="-20" dirty="0">
                <a:latin typeface="Arial" panose="020B0604020202020204" pitchFamily="34" charset="0"/>
                <a:cs typeface="Arial" panose="020B0604020202020204" pitchFamily="34" charset="0"/>
              </a:rPr>
              <a:t>ko varam montēt mūsu ražotās lidmašīnas un LDZ pilnai to izmēģināšanai un realizācijai būtu vajadzīgi 1,5-3 miljoni eiro, bet, cik atceros, tika piedāvāti 50 000</a:t>
            </a:r>
            <a:endParaRPr lang="lv-LV" sz="9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palīdzība aģentu tīkla attīstībā</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palīdzība dalībai izstādēs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palīdzība jaunu produktu izstrādē</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palīdzība klientu </a:t>
            </a:r>
            <a:r>
              <a:rPr lang="lv-LV" sz="900" dirty="0" err="1">
                <a:latin typeface="Arial" panose="020B0604020202020204" pitchFamily="34" charset="0"/>
                <a:cs typeface="Arial" panose="020B0604020202020204" pitchFamily="34" charset="0"/>
              </a:rPr>
              <a:t>piesasistei</a:t>
            </a:r>
            <a:r>
              <a:rPr lang="lv-LV" sz="900" dirty="0">
                <a:latin typeface="Arial" panose="020B0604020202020204" pitchFamily="34" charset="0"/>
                <a:cs typeface="Arial" panose="020B0604020202020204" pitchFamily="34" charset="0"/>
              </a:rPr>
              <a:t> ārzemes, kā arī ārzemju klienta maksātspējas/drošības pārbaude</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palīdzība mārketinga </a:t>
            </a:r>
            <a:r>
              <a:rPr lang="lv-LV" sz="900" dirty="0" err="1">
                <a:latin typeface="Arial" panose="020B0604020202020204" pitchFamily="34" charset="0"/>
                <a:cs typeface="Arial" panose="020B0604020202020204" pitchFamily="34" charset="0"/>
              </a:rPr>
              <a:t>stratēgiju</a:t>
            </a:r>
            <a:r>
              <a:rPr lang="lv-LV" sz="900" dirty="0">
                <a:latin typeface="Arial" panose="020B0604020202020204" pitchFamily="34" charset="0"/>
                <a:cs typeface="Arial" panose="020B0604020202020204" pitchFamily="34" charset="0"/>
              </a:rPr>
              <a:t> izstrādei, B2B pasākumi</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palīdzība </a:t>
            </a:r>
            <a:r>
              <a:rPr lang="lv-LV" sz="900" dirty="0" err="1">
                <a:latin typeface="Arial" panose="020B0604020202020204" pitchFamily="34" charset="0"/>
                <a:cs typeface="Arial" panose="020B0604020202020204" pitchFamily="34" charset="0"/>
              </a:rPr>
              <a:t>vaučeru</a:t>
            </a:r>
            <a:r>
              <a:rPr lang="lv-LV" sz="900" dirty="0">
                <a:latin typeface="Arial" panose="020B0604020202020204" pitchFamily="34" charset="0"/>
                <a:cs typeface="Arial" panose="020B0604020202020204" pitchFamily="34" charset="0"/>
              </a:rPr>
              <a:t> sagatavošanā</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papildināt ārvalstu izstāžu atbalstāmās izmaksas: viesnīcas un aviobiļetes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papildus digitālās platformas, jo šobrīd esošais ierobežojums 3 trauku attīstīt vairāk par 3 tirgiem</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papildus jau izmantojam LIAA pārstāvniecību atbalstu</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papildus nav vajadzīgs, bet vajag esošo vienkāršošanu un pielāgošanu vairāk uzņēmēju vajadzībām, nevis kādu noteiktu likumu vai standartu. piemēram, </a:t>
            </a:r>
            <a:r>
              <a:rPr lang="lv-LV" sz="900" dirty="0" err="1">
                <a:latin typeface="Arial" panose="020B0604020202020204" pitchFamily="34" charset="0"/>
                <a:cs typeface="Arial" panose="020B0604020202020204" pitchFamily="34" charset="0"/>
              </a:rPr>
              <a:t>kontaktbiržās</a:t>
            </a:r>
            <a:r>
              <a:rPr lang="lv-LV" sz="900" dirty="0">
                <a:latin typeface="Arial" panose="020B0604020202020204" pitchFamily="34" charset="0"/>
                <a:cs typeface="Arial" panose="020B0604020202020204" pitchFamily="34" charset="0"/>
              </a:rPr>
              <a:t> līdz šim neesam varējuši piedalīties, jo nav mūsu nozaru pārstāvošu pārstāvju pretējā pusē</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paplašināts atbalsts speciālistu, darbinieku algām. Piemēram, augstas raudzes šuvējam vai konstruētājam</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par efektīvu līdzekli eksportējamās produkcijas reklamēšanai un virzībai eksporta tirgos, uzņēmums saskata specifiskai mērķauditorijai</a:t>
            </a:r>
            <a:br>
              <a:rPr lang="lv-LV" sz="900" dirty="0">
                <a:latin typeface="Arial" panose="020B0604020202020204" pitchFamily="34" charset="0"/>
                <a:cs typeface="Arial" panose="020B0604020202020204" pitchFamily="34" charset="0"/>
              </a:rPr>
            </a:br>
            <a:r>
              <a:rPr lang="lv-LV" sz="900" dirty="0">
                <a:latin typeface="Arial" panose="020B0604020202020204" pitchFamily="34" charset="0"/>
                <a:cs typeface="Arial" panose="020B0604020202020204" pitchFamily="34" charset="0"/>
              </a:rPr>
              <a:t>organizētus seminārus un produktu demonstrācijas tūres.</a:t>
            </a:r>
            <a:br>
              <a:rPr lang="lv-LV" sz="900" dirty="0">
                <a:latin typeface="Arial" panose="020B0604020202020204" pitchFamily="34" charset="0"/>
                <a:cs typeface="Arial" panose="020B0604020202020204" pitchFamily="34" charset="0"/>
              </a:rPr>
            </a:br>
            <a:r>
              <a:rPr lang="lv-LV" sz="900" dirty="0">
                <a:latin typeface="Arial" panose="020B0604020202020204" pitchFamily="34" charset="0"/>
                <a:cs typeface="Arial" panose="020B0604020202020204" pitchFamily="34" charset="0"/>
              </a:rPr>
              <a:t>Atbalsts šādu pasākumu norisē mūsu uzņēmumam ir aktuāls</a:t>
            </a:r>
          </a:p>
          <a:p>
            <a:pPr marL="171450" indent="-171450">
              <a:buFont typeface="Arial" panose="020B0604020202020204" pitchFamily="34" charset="0"/>
              <a:buChar char="•"/>
            </a:pPr>
            <a:endParaRPr lang="lv-LV" sz="9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9209348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1">
            <a:extLst>
              <a:ext uri="{FF2B5EF4-FFF2-40B4-BE49-F238E27FC236}">
                <a16:creationId xmlns:a16="http://schemas.microsoft.com/office/drawing/2014/main" id="{780589CF-6334-458A-94E0-7F8C0F842A31}"/>
              </a:ext>
            </a:extLst>
          </p:cNvPr>
          <p:cNvSpPr txBox="1"/>
          <p:nvPr/>
        </p:nvSpPr>
        <p:spPr>
          <a:xfrm>
            <a:off x="189635" y="459774"/>
            <a:ext cx="8493125" cy="452052"/>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lvl="0" defTabSz="914400">
              <a:defRPr/>
            </a:pPr>
            <a:r>
              <a:rPr lang="lv-LV" i="1" dirty="0">
                <a:latin typeface="Arial" panose="020B0604020202020204" pitchFamily="34" charset="0"/>
                <a:cs typeface="Arial" panose="020B0604020202020204" pitchFamily="34" charset="0"/>
              </a:rPr>
              <a:t>K3. "Kāda veida atbalsts Jums būtu vēl nepieciešams, bez jau esošajiem LIAA atbalsta mehānismiem?"</a:t>
            </a:r>
          </a:p>
          <a:p>
            <a:pPr lvl="0" defTabSz="914400">
              <a:defRPr/>
            </a:pPr>
            <a:r>
              <a:rPr lang="lv-LV" b="0" i="0" u="sng" baseline="0" dirty="0">
                <a:effectLst/>
                <a:latin typeface="Arial" panose="020B0604020202020204" pitchFamily="34" charset="0"/>
                <a:ea typeface="+mn-ea"/>
                <a:cs typeface="Arial" panose="020B0604020202020204" pitchFamily="34" charset="0"/>
              </a:rPr>
              <a:t>Atvērtais jautājums, iespējamas vairākas atbildes</a:t>
            </a:r>
            <a:endParaRPr lang="lv-LV" i="0" u="sng" dirty="0">
              <a:effectLst/>
              <a:latin typeface="Arial" panose="020B0604020202020204" pitchFamily="34" charset="0"/>
              <a:cs typeface="Arial" panose="020B0604020202020204" pitchFamily="34" charset="0"/>
            </a:endParaRPr>
          </a:p>
        </p:txBody>
      </p:sp>
      <p:sp>
        <p:nvSpPr>
          <p:cNvPr id="15" name="Rectangle 13">
            <a:extLst>
              <a:ext uri="{FF2B5EF4-FFF2-40B4-BE49-F238E27FC236}">
                <a16:creationId xmlns:a16="http://schemas.microsoft.com/office/drawing/2014/main" id="{DBE03FA8-DDFB-4A77-BFC9-CED7B6F7CB8A}"/>
              </a:ext>
            </a:extLst>
          </p:cNvPr>
          <p:cNvSpPr>
            <a:spLocks noChangeArrowheads="1"/>
          </p:cNvSpPr>
          <p:nvPr/>
        </p:nvSpPr>
        <p:spPr bwMode="auto">
          <a:xfrm>
            <a:off x="0" y="0"/>
            <a:ext cx="9144000" cy="476250"/>
          </a:xfrm>
          <a:prstGeom prst="rect">
            <a:avLst/>
          </a:prstGeom>
          <a:solidFill>
            <a:srgbClr val="2A7A6D"/>
          </a:solidFill>
          <a:ln>
            <a:noFill/>
          </a:ln>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altLang="en-US" sz="2400" b="1" dirty="0">
                <a:solidFill>
                  <a:schemeClr val="bg1"/>
                </a:solidFill>
                <a:cs typeface="Arial" panose="020B0604020202020204" pitchFamily="34" charset="0"/>
              </a:rPr>
              <a:t>Pilni atvērto atbilžu variantu teksti (9)</a:t>
            </a:r>
          </a:p>
        </p:txBody>
      </p:sp>
      <p:sp>
        <p:nvSpPr>
          <p:cNvPr id="5" name="Rectangle 4">
            <a:extLst>
              <a:ext uri="{FF2B5EF4-FFF2-40B4-BE49-F238E27FC236}">
                <a16:creationId xmlns:a16="http://schemas.microsoft.com/office/drawing/2014/main" id="{EBE07284-797E-4BC4-AA4C-61606E9F1D46}"/>
              </a:ext>
            </a:extLst>
          </p:cNvPr>
          <p:cNvSpPr/>
          <p:nvPr/>
        </p:nvSpPr>
        <p:spPr>
          <a:xfrm>
            <a:off x="171494" y="852761"/>
            <a:ext cx="4400506" cy="6186309"/>
          </a:xfrm>
          <a:prstGeom prst="rect">
            <a:avLst/>
          </a:prstGeom>
        </p:spPr>
        <p:txBody>
          <a:bodyPr wrap="square">
            <a:spAutoFit/>
          </a:bodyPr>
          <a:lstStyle/>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paraugu sūtīšana</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paraugu sūtīšana</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pareiza cenu politikas izstrādāšana dažādiem tirgiem</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partneru (klientu) atrašana eksporta tirgos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pasākumu rīkošana tiešā sadarbībā ar tehnoloģiju jaunuzņēmumiem, nevis vidutājiem. Piemēram, reizi mēnesī/divos LIAA atbalsta pasākumu pie kāda no potenciālākajiem jaunuzņēmumiem, tādā veidā būvējot nozares atpazīstamību sabiedrībā un palīdzot perspektīviem uzņēmumiem piesaistīt jaunus talantus. Šie pasākumi varētu būt, piemēram, vakari 50-100 cilvēku lokā, kur uzstājas 2-3 cilvēki par kādu konkrētu tematu. Piemēram, pieredze, kā uzņēmumiem attīstīties no 0, uz 1, uz 50+ programmētāju komandām. 1. uzstājas uzņēmuma CTO, kurš ir gājis vairāk cauri sākuma posmam; 2. Uzstājas kāds lielāka uzņēmuma IT </a:t>
            </a:r>
            <a:r>
              <a:rPr lang="lv-LV" sz="900" dirty="0" err="1">
                <a:latin typeface="Arial" panose="020B0604020202020204" pitchFamily="34" charset="0"/>
                <a:cs typeface="Arial" panose="020B0604020202020204" pitchFamily="34" charset="0"/>
              </a:rPr>
              <a:t>civlēks</a:t>
            </a:r>
            <a:r>
              <a:rPr lang="lv-LV" sz="900" dirty="0">
                <a:latin typeface="Arial" panose="020B0604020202020204" pitchFamily="34" charset="0"/>
                <a:cs typeface="Arial" panose="020B0604020202020204" pitchFamily="34" charset="0"/>
              </a:rPr>
              <a:t>/ideāli, ja uzņēmuma "</a:t>
            </a:r>
            <a:r>
              <a:rPr lang="lv-LV" sz="900" dirty="0" err="1">
                <a:latin typeface="Arial" panose="020B0604020202020204" pitchFamily="34" charset="0"/>
                <a:cs typeface="Arial" panose="020B0604020202020204" pitchFamily="34" charset="0"/>
              </a:rPr>
              <a:t>eņģeļinvestors</a:t>
            </a:r>
            <a:r>
              <a:rPr lang="lv-LV" sz="900" dirty="0">
                <a:latin typeface="Arial" panose="020B0604020202020204" pitchFamily="34" charset="0"/>
                <a:cs typeface="Arial" panose="020B0604020202020204" pitchFamily="34" charset="0"/>
              </a:rPr>
              <a:t>" ar saistošu pieredzi; 3. Var piesaistīt kādu no malas ar saistošu kompetenci</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pašiem braucieniem, lai piedalītos mākslas mesās, pasākumos, starptautiskās izstādēs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pašlaik atbalsts tiek sniegts ļoti inovatīvu produktu izstrādei ES līmenī, bet tie ir ļoti sarežģīti projekti, kas pieprasa nozīmīgu pētniecības ieguldījumu, bet kura mūsu nozarē nav tik spēcīga</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pašlaik esmu kūtri izmantojis esošos atbalsta mehānismus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pašlaik esošie mehānismi nosedz mūsu vajadzības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pašlaik ir iespējams izmantot pietiekoši daudz atbalsta veidus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pašlaik nav nepieciešams atbalsts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pašreiz notiek jau sarunas par plānotajiem atbalstiem ar LIAA, papildus atbalsta veidi pašreiz nav nepieciešami</a:t>
            </a:r>
          </a:p>
          <a:p>
            <a:pPr marL="171450" indent="-171450">
              <a:buFont typeface="Arial" panose="020B0604020202020204" pitchFamily="34" charset="0"/>
              <a:buChar char="•"/>
            </a:pPr>
            <a:r>
              <a:rPr lang="lv-LV" sz="900" dirty="0" err="1">
                <a:latin typeface="Arial" panose="020B0604020202020204" pitchFamily="34" charset="0"/>
                <a:cs typeface="Arial" panose="020B0604020202020204" pitchFamily="34" charset="0"/>
              </a:rPr>
              <a:t>patentmeklējumi</a:t>
            </a:r>
            <a:r>
              <a:rPr lang="lv-LV" sz="900" dirty="0">
                <a:latin typeface="Arial" panose="020B0604020202020204" pitchFamily="34" charset="0"/>
                <a:cs typeface="Arial" panose="020B0604020202020204" pitchFamily="34" charset="0"/>
              </a:rPr>
              <a:t>, patentu pieteikumu sagatavošana, iesniegšanas un </a:t>
            </a:r>
            <a:r>
              <a:rPr lang="lv-LV" sz="900" dirty="0" err="1">
                <a:latin typeface="Arial" panose="020B0604020202020204" pitchFamily="34" charset="0"/>
                <a:cs typeface="Arial" panose="020B0604020202020204" pitchFamily="34" charset="0"/>
              </a:rPr>
              <a:t>uzturēsanas</a:t>
            </a:r>
            <a:r>
              <a:rPr lang="lv-LV" sz="900" dirty="0">
                <a:latin typeface="Arial" panose="020B0604020202020204" pitchFamily="34" charset="0"/>
                <a:cs typeface="Arial" panose="020B0604020202020204" pitchFamily="34" charset="0"/>
              </a:rPr>
              <a:t> spēkā maksa (ES un Šengenas valstis, ASV, Ķīna)</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pati atbalsta sistēma ir ļoti laba, plaša un pašreiz, šķiet, pietiekoša, taču nedaudz problēmas sagādā birokrātija, pie kā, es saprotu, tiek strādāts, lai nav sajūta, ka uzņēmējam neuzticas un pieprasa tādas lietas, kas normālos biznesa procesos nenotiek</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patreiz LISS atbalsta mehānismi mūs apmierina un šis atbalsts ir ļoti svarīgs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patreiz mums nepieciešamais atbalsts ir pieejams LIAA atbalsta mehānismos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patreiz pieejamie atbalsta mehānismi ir pietiekoši. Galvenais, lai tie nebeidzas ar šo gadu, bet turpinās arī turpmāk</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pārdošanas aktivitātes eksporta tirgos. Tirdzniecības aģenti. Menedžeri</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pēc produkta izstrādes un prototipa izstrādes būtu nepieciešams atbalsts rūpnieciskā dizaina izstrādei</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pētniecībai, jaunu produktu izstrādei</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piedalīšanās valsts vizītēs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pieredzes apmaiņas pasākumi ar citu valstu uzņēmējiem</a:t>
            </a:r>
          </a:p>
          <a:p>
            <a:pPr marL="171450" indent="-171450">
              <a:buFont typeface="Arial" panose="020B0604020202020204" pitchFamily="34" charset="0"/>
              <a:buChar char="•"/>
            </a:pPr>
            <a:r>
              <a:rPr lang="lv-LV" sz="900" dirty="0" err="1">
                <a:latin typeface="Arial" panose="020B0604020202020204" pitchFamily="34" charset="0"/>
                <a:cs typeface="Arial" panose="020B0604020202020204" pitchFamily="34" charset="0"/>
              </a:rPr>
              <a:t>pieteikams</a:t>
            </a:r>
            <a:r>
              <a:rPr lang="lv-LV" sz="900" dirty="0">
                <a:latin typeface="Arial" panose="020B0604020202020204" pitchFamily="34" charset="0"/>
                <a:cs typeface="Arial" panose="020B0604020202020204" pitchFamily="34" charset="0"/>
              </a:rPr>
              <a:t> atbalsts, tikai varētu </a:t>
            </a:r>
            <a:r>
              <a:rPr lang="lv-LV" sz="900" dirty="0" err="1">
                <a:latin typeface="Arial" panose="020B0604020202020204" pitchFamily="34" charset="0"/>
                <a:cs typeface="Arial" panose="020B0604020202020204" pitchFamily="34" charset="0"/>
              </a:rPr>
              <a:t>paārtrināt</a:t>
            </a:r>
            <a:r>
              <a:rPr lang="lv-LV" sz="900" dirty="0">
                <a:latin typeface="Arial" panose="020B0604020202020204" pitchFamily="34" charset="0"/>
                <a:cs typeface="Arial" panose="020B0604020202020204" pitchFamily="34" charset="0"/>
              </a:rPr>
              <a:t> esošos </a:t>
            </a:r>
            <a:r>
              <a:rPr lang="lv-LV" sz="900" dirty="0" err="1">
                <a:latin typeface="Arial" panose="020B0604020202020204" pitchFamily="34" charset="0"/>
                <a:cs typeface="Arial" panose="020B0604020202020204" pitchFamily="34" charset="0"/>
              </a:rPr>
              <a:t>datbības</a:t>
            </a:r>
            <a:r>
              <a:rPr lang="lv-LV" sz="900" dirty="0">
                <a:latin typeface="Arial" panose="020B0604020202020204" pitchFamily="34" charset="0"/>
                <a:cs typeface="Arial" panose="020B0604020202020204" pitchFamily="34" charset="0"/>
              </a:rPr>
              <a:t> laikā</a:t>
            </a:r>
          </a:p>
          <a:p>
            <a:pPr marL="171450" indent="-171450">
              <a:buFont typeface="Arial" panose="020B0604020202020204" pitchFamily="34" charset="0"/>
              <a:buChar char="•"/>
            </a:pPr>
            <a:endParaRPr lang="lv-LV" sz="900" dirty="0">
              <a:latin typeface="Arial" panose="020B0604020202020204" pitchFamily="34" charset="0"/>
              <a:cs typeface="Arial" panose="020B0604020202020204" pitchFamily="34" charset="0"/>
            </a:endParaRPr>
          </a:p>
        </p:txBody>
      </p:sp>
      <p:sp>
        <p:nvSpPr>
          <p:cNvPr id="6" name="Rectangle 5">
            <a:extLst>
              <a:ext uri="{FF2B5EF4-FFF2-40B4-BE49-F238E27FC236}">
                <a16:creationId xmlns:a16="http://schemas.microsoft.com/office/drawing/2014/main" id="{A6072BAF-A420-491A-8883-1CAF13396BBB}"/>
              </a:ext>
            </a:extLst>
          </p:cNvPr>
          <p:cNvSpPr/>
          <p:nvPr/>
        </p:nvSpPr>
        <p:spPr>
          <a:xfrm>
            <a:off x="4524702" y="661130"/>
            <a:ext cx="4400506" cy="6601807"/>
          </a:xfrm>
          <a:prstGeom prst="rect">
            <a:avLst/>
          </a:prstGeom>
        </p:spPr>
        <p:txBody>
          <a:bodyPr wrap="square">
            <a:spAutoFit/>
          </a:bodyPr>
          <a:lstStyle/>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pilns atbalsts nozares izstāžu apmeklējumiem. Ietverot, gan lidojumus, gan naktsmājas, gan komandējuma naudas. Esošais atbalsts ir pārāk mazs lai spēlētu lielu lomu</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plašāk definētas eksporta atbalsta aktivitātes - pārdošanas process, mārketinga process, u.tml.</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plašāks atbalsta piedāvājums eksportējošiem uzņēmumiem, kā daļējas atmaksas saņemšana dažāda veida IT risinājumu un citu ar ražošanu saistītu iekārtu un pakalpojumu iegādei</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plašāks atbalsts attīstībā (tehnoloģija, būvniecība, zaļā enerģija utt.)</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plašāku atbalstāmo nozaru sarakstu, jo daudzas nevar saņemt LIAA atbalstu</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platformas, kas palīdz pārvaldīt klientus, produktus, piemēram, </a:t>
            </a:r>
            <a:r>
              <a:rPr lang="lv-LV" sz="900" dirty="0" err="1">
                <a:latin typeface="Arial" panose="020B0604020202020204" pitchFamily="34" charset="0"/>
                <a:cs typeface="Arial" panose="020B0604020202020204" pitchFamily="34" charset="0"/>
              </a:rPr>
              <a:t>shotify</a:t>
            </a:r>
            <a:r>
              <a:rPr lang="lv-LV" sz="900" dirty="0">
                <a:latin typeface="Arial" panose="020B0604020202020204" pitchFamily="34" charset="0"/>
                <a:cs typeface="Arial" panose="020B0604020202020204" pitchFamily="34" charset="0"/>
              </a:rPr>
              <a:t>, </a:t>
            </a:r>
            <a:r>
              <a:rPr lang="lv-LV" sz="900" dirty="0" err="1">
                <a:latin typeface="Arial" panose="020B0604020202020204" pitchFamily="34" charset="0"/>
                <a:cs typeface="Arial" panose="020B0604020202020204" pitchFamily="34" charset="0"/>
              </a:rPr>
              <a:t>mailchimp</a:t>
            </a:r>
            <a:r>
              <a:rPr lang="lv-LV" sz="900" dirty="0">
                <a:latin typeface="Arial" panose="020B0604020202020204" pitchFamily="34" charset="0"/>
                <a:cs typeface="Arial" panose="020B0604020202020204" pitchFamily="34" charset="0"/>
              </a:rPr>
              <a:t> u.c.</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portāla izveidē priekš uzņēmumiem, mājas </a:t>
            </a:r>
            <a:r>
              <a:rPr lang="lv-LV" sz="900" dirty="0" err="1">
                <a:latin typeface="Arial" panose="020B0604020202020204" pitchFamily="34" charset="0"/>
                <a:cs typeface="Arial" panose="020B0604020202020204" pitchFamily="34" charset="0"/>
              </a:rPr>
              <a:t>apsaimniekotājiem</a:t>
            </a:r>
            <a:r>
              <a:rPr lang="lv-LV" sz="900" dirty="0">
                <a:latin typeface="Arial" panose="020B0604020202020204" pitchFamily="34" charset="0"/>
                <a:cs typeface="Arial" panose="020B0604020202020204" pitchFamily="34" charset="0"/>
              </a:rPr>
              <a:t> un iedzīvotājiem</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potenciālu klientu datu bāzes pieejamība, kā arī "klienta drošības" izvērtēšana.  Respektīvi tiek atlasīt valsts, un ir jau gatavi kontakti, e-pasti, mājas lapas, publiski pieejamie dati par uzņēmumiem, kuri atbilst meklētajam</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prakses iespējas uzņēmumos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preču nogādāšana uz izstādēm, saldētavu piedāvāšana izstādēs, </a:t>
            </a:r>
            <a:r>
              <a:rPr lang="lv-LV" sz="900" dirty="0" err="1">
                <a:latin typeface="Arial" panose="020B0604020202020204" pitchFamily="34" charset="0"/>
                <a:cs typeface="Arial" panose="020B0604020202020204" pitchFamily="34" charset="0"/>
              </a:rPr>
              <a:t>kopēga</a:t>
            </a:r>
            <a:r>
              <a:rPr lang="lv-LV" sz="900" dirty="0">
                <a:latin typeface="Arial" panose="020B0604020202020204" pitchFamily="34" charset="0"/>
                <a:cs typeface="Arial" panose="020B0604020202020204" pitchFamily="34" charset="0"/>
              </a:rPr>
              <a:t> dalībnieku </a:t>
            </a:r>
            <a:r>
              <a:rPr lang="lv-LV" sz="900" dirty="0" err="1">
                <a:latin typeface="Arial" panose="020B0604020202020204" pitchFamily="34" charset="0"/>
                <a:cs typeface="Arial" panose="020B0604020202020204" pitchFamily="34" charset="0"/>
              </a:rPr>
              <a:t>nodgādāšana</a:t>
            </a:r>
            <a:r>
              <a:rPr lang="lv-LV" sz="900" dirty="0">
                <a:latin typeface="Arial" panose="020B0604020202020204" pitchFamily="34" charset="0"/>
                <a:cs typeface="Arial" panose="020B0604020202020204" pitchFamily="34" charset="0"/>
              </a:rPr>
              <a:t> uz izstādēm un lielāka izdevumu apmaksa</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preču paraugu transports uz izstādēm;</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preču virzīšana eksporta tirgos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preses </a:t>
            </a:r>
            <a:r>
              <a:rPr lang="lv-LV" sz="900" dirty="0" err="1">
                <a:latin typeface="Arial" panose="020B0604020202020204" pitchFamily="34" charset="0"/>
                <a:cs typeface="Arial" panose="020B0604020202020204" pitchFamily="34" charset="0"/>
              </a:rPr>
              <a:t>relīzes</a:t>
            </a:r>
            <a:r>
              <a:rPr lang="lv-LV" sz="900" dirty="0">
                <a:latin typeface="Arial" panose="020B0604020202020204" pitchFamily="34" charset="0"/>
                <a:cs typeface="Arial" panose="020B0604020202020204" pitchFamily="34" charset="0"/>
              </a:rPr>
              <a:t> izsūtīšana ārvalstu medijiem</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produkta dizaina izstrāde, e-komercijai svarīga daļa - produktu </a:t>
            </a:r>
            <a:r>
              <a:rPr lang="lv-LV" sz="900" dirty="0" err="1">
                <a:latin typeface="Arial" panose="020B0604020202020204" pitchFamily="34" charset="0"/>
                <a:cs typeface="Arial" panose="020B0604020202020204" pitchFamily="34" charset="0"/>
              </a:rPr>
              <a:t>fotosesiju</a:t>
            </a:r>
            <a:r>
              <a:rPr lang="lv-LV" sz="900" dirty="0">
                <a:latin typeface="Arial" panose="020B0604020202020204" pitchFamily="34" charset="0"/>
                <a:cs typeface="Arial" panose="020B0604020202020204" pitchFamily="34" charset="0"/>
              </a:rPr>
              <a:t> atbalsts (jo šobrīd, cik dzirdēts produktu </a:t>
            </a:r>
            <a:r>
              <a:rPr lang="lv-LV" sz="900" dirty="0" err="1">
                <a:latin typeface="Arial" panose="020B0604020202020204" pitchFamily="34" charset="0"/>
                <a:cs typeface="Arial" panose="020B0604020202020204" pitchFamily="34" charset="0"/>
              </a:rPr>
              <a:t>fotosesijas</a:t>
            </a:r>
            <a:r>
              <a:rPr lang="lv-LV" sz="900" dirty="0">
                <a:latin typeface="Arial" panose="020B0604020202020204" pitchFamily="34" charset="0"/>
                <a:cs typeface="Arial" panose="020B0604020202020204" pitchFamily="34" charset="0"/>
              </a:rPr>
              <a:t> atbalsta tikai mārketinga materiāliem, bet nedrīkst tos likt savā mājas lapā pie produkta bildēm)</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produkta sertifikācijas atbalstīšana ārvalstu laboratorijās. Bez ārvalstu laboratorijas izsniegta EU tipa apstiprinājuma nav iespējams produktu virzīt tālāk pārdošanai EU. Šī sertifikācija ir ļoti dārga 70 000-100 000</a:t>
            </a:r>
            <a:br>
              <a:rPr lang="lv-LV" sz="900" dirty="0">
                <a:latin typeface="Arial" panose="020B0604020202020204" pitchFamily="34" charset="0"/>
                <a:cs typeface="Arial" panose="020B0604020202020204" pitchFamily="34" charset="0"/>
              </a:rPr>
            </a:br>
            <a:r>
              <a:rPr lang="lv-LV" sz="900" dirty="0" err="1">
                <a:latin typeface="Arial" panose="020B0604020202020204" pitchFamily="34" charset="0"/>
                <a:cs typeface="Arial" panose="020B0604020202020204" pitchFamily="34" charset="0"/>
              </a:rPr>
              <a:t>eur</a:t>
            </a:r>
            <a:r>
              <a:rPr lang="lv-LV" sz="900" dirty="0">
                <a:latin typeface="Arial" panose="020B0604020202020204" pitchFamily="34" charset="0"/>
                <a:cs typeface="Arial" panose="020B0604020202020204" pitchFamily="34" charset="0"/>
              </a:rPr>
              <a:t> par vienu produktu</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produktiem pielāgotu mēbeļu izgatavošanas atbalsts arī būtu patīkams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produktu integrācijas atbalsts ar dažādām platformām, digitālām aplikācijām un tamlīdzīgi, kas ietvertu produkta izstrādes fāzi šo integrāciju nodrošināšanai</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produktu izstrāde, sertifikācija, jaunu produktu pakalpojumu izstrāde un informācija kā tos pielāgot eksporta tirgiem</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produktu sertificēšana</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prototipa izstrāde</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prototipu, paraugu izgatavošana, nosūtīšana un izvietošana patstāvīgās ekspozīcijās un izstādēs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ražošanas attīstībai, ārzemju klientu piesaistei</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ražošanas darbgaldu, tehnoloģiju iegāde priekš eksportspējīgiem ražotājiem un ne tikai reģionos. Rīga tiek reāli apdalīta. Polijā veseli </a:t>
            </a:r>
            <a:r>
              <a:rPr lang="lv-LV" sz="900" dirty="0" err="1">
                <a:latin typeface="Arial" panose="020B0604020202020204" pitchFamily="34" charset="0"/>
                <a:cs typeface="Arial" panose="020B0604020202020204" pitchFamily="34" charset="0"/>
              </a:rPr>
              <a:t>industrialie</a:t>
            </a:r>
            <a:r>
              <a:rPr lang="lv-LV" sz="900" dirty="0">
                <a:latin typeface="Arial" panose="020B0604020202020204" pitchFamily="34" charset="0"/>
                <a:cs typeface="Arial" panose="020B0604020202020204" pitchFamily="34" charset="0"/>
              </a:rPr>
              <a:t> rajoni </a:t>
            </a:r>
            <a:r>
              <a:rPr lang="lv-LV" sz="900" dirty="0" err="1">
                <a:latin typeface="Arial" panose="020B0604020202020204" pitchFamily="34" charset="0"/>
                <a:cs typeface="Arial" panose="020B0604020202020204" pitchFamily="34" charset="0"/>
              </a:rPr>
              <a:t>uzbūveti</a:t>
            </a:r>
            <a:r>
              <a:rPr lang="lv-LV" sz="900" dirty="0">
                <a:latin typeface="Arial" panose="020B0604020202020204" pitchFamily="34" charset="0"/>
                <a:cs typeface="Arial" panose="020B0604020202020204" pitchFamily="34" charset="0"/>
              </a:rPr>
              <a:t> par EU fondu naudu. pie mums uzņēmējiem "jāpievelk" nezin kāda</a:t>
            </a:r>
            <a:br>
              <a:rPr lang="lv-LV" sz="900" dirty="0">
                <a:latin typeface="Arial" panose="020B0604020202020204" pitchFamily="34" charset="0"/>
                <a:cs typeface="Arial" panose="020B0604020202020204" pitchFamily="34" charset="0"/>
              </a:rPr>
            </a:br>
            <a:r>
              <a:rPr lang="lv-LV" sz="900" dirty="0">
                <a:latin typeface="Arial" panose="020B0604020202020204" pitchFamily="34" charset="0"/>
                <a:cs typeface="Arial" panose="020B0604020202020204" pitchFamily="34" charset="0"/>
              </a:rPr>
              <a:t>kosmosa zinātne, lai ražotāji kaut ko dabūtu. Lai uzrakstītu</a:t>
            </a:r>
            <a:br>
              <a:rPr lang="lv-LV" sz="900" dirty="0">
                <a:latin typeface="Arial" panose="020B0604020202020204" pitchFamily="34" charset="0"/>
                <a:cs typeface="Arial" panose="020B0604020202020204" pitchFamily="34" charset="0"/>
              </a:rPr>
            </a:br>
            <a:r>
              <a:rPr lang="lv-LV" sz="900" dirty="0">
                <a:latin typeface="Arial" panose="020B0604020202020204" pitchFamily="34" charset="0"/>
                <a:cs typeface="Arial" panose="020B0604020202020204" pitchFamily="34" charset="0"/>
              </a:rPr>
              <a:t>pieteikumu </a:t>
            </a:r>
            <a:r>
              <a:rPr lang="lv-LV" sz="900" dirty="0" err="1">
                <a:latin typeface="Arial" panose="020B0604020202020204" pitchFamily="34" charset="0"/>
                <a:cs typeface="Arial" panose="020B0604020202020204" pitchFamily="34" charset="0"/>
              </a:rPr>
              <a:t>vaučerim</a:t>
            </a:r>
            <a:r>
              <a:rPr lang="lv-LV" sz="900" dirty="0">
                <a:latin typeface="Arial" panose="020B0604020202020204" pitchFamily="34" charset="0"/>
                <a:cs typeface="Arial" panose="020B0604020202020204" pitchFamily="34" charset="0"/>
              </a:rPr>
              <a:t> par 10t/</a:t>
            </a:r>
            <a:r>
              <a:rPr lang="lv-LV" sz="900" dirty="0" err="1">
                <a:latin typeface="Arial" panose="020B0604020202020204" pitchFamily="34" charset="0"/>
                <a:cs typeface="Arial" panose="020B0604020202020204" pitchFamily="34" charset="0"/>
              </a:rPr>
              <a:t>eur</a:t>
            </a:r>
            <a:r>
              <a:rPr lang="lv-LV" sz="900" dirty="0">
                <a:latin typeface="Arial" panose="020B0604020202020204" pitchFamily="34" charset="0"/>
                <a:cs typeface="Arial" panose="020B0604020202020204" pitchFamily="34" charset="0"/>
              </a:rPr>
              <a:t> un projektu par 500t/</a:t>
            </a:r>
            <a:r>
              <a:rPr lang="lv-LV" sz="900" dirty="0" err="1">
                <a:latin typeface="Arial" panose="020B0604020202020204" pitchFamily="34" charset="0"/>
                <a:cs typeface="Arial" panose="020B0604020202020204" pitchFamily="34" charset="0"/>
              </a:rPr>
              <a:t>eur</a:t>
            </a:r>
            <a:br>
              <a:rPr lang="lv-LV" sz="900" dirty="0">
                <a:latin typeface="Arial" panose="020B0604020202020204" pitchFamily="34" charset="0"/>
                <a:cs typeface="Arial" panose="020B0604020202020204" pitchFamily="34" charset="0"/>
              </a:rPr>
            </a:br>
            <a:r>
              <a:rPr lang="lv-LV" sz="900" dirty="0">
                <a:latin typeface="Arial" panose="020B0604020202020204" pitchFamily="34" charset="0"/>
                <a:cs typeface="Arial" panose="020B0604020202020204" pitchFamily="34" charset="0"/>
              </a:rPr>
              <a:t>dokumentu daudzums gandrīz vienāds</a:t>
            </a:r>
          </a:p>
          <a:p>
            <a:pPr marL="171450" indent="-171450">
              <a:buFont typeface="Arial" panose="020B0604020202020204" pitchFamily="34" charset="0"/>
              <a:buChar char="•"/>
            </a:pPr>
            <a:endParaRPr lang="lv-LV" sz="9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lv-LV" sz="9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5858492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1">
            <a:extLst>
              <a:ext uri="{FF2B5EF4-FFF2-40B4-BE49-F238E27FC236}">
                <a16:creationId xmlns:a16="http://schemas.microsoft.com/office/drawing/2014/main" id="{780589CF-6334-458A-94E0-7F8C0F842A31}"/>
              </a:ext>
            </a:extLst>
          </p:cNvPr>
          <p:cNvSpPr txBox="1"/>
          <p:nvPr/>
        </p:nvSpPr>
        <p:spPr>
          <a:xfrm>
            <a:off x="189635" y="459774"/>
            <a:ext cx="8493125" cy="452052"/>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lvl="0" defTabSz="914400">
              <a:defRPr/>
            </a:pPr>
            <a:r>
              <a:rPr lang="lv-LV" i="1" dirty="0">
                <a:latin typeface="Arial" panose="020B0604020202020204" pitchFamily="34" charset="0"/>
                <a:cs typeface="Arial" panose="020B0604020202020204" pitchFamily="34" charset="0"/>
              </a:rPr>
              <a:t>K3. "Kāda veida atbalsts Jums būtu vēl nepieciešams, bez jau esošajiem LIAA atbalsta mehānismiem?"</a:t>
            </a:r>
          </a:p>
          <a:p>
            <a:pPr lvl="0" defTabSz="914400">
              <a:defRPr/>
            </a:pPr>
            <a:r>
              <a:rPr lang="lv-LV" b="0" i="0" u="sng" baseline="0" dirty="0">
                <a:effectLst/>
                <a:latin typeface="Arial" panose="020B0604020202020204" pitchFamily="34" charset="0"/>
                <a:ea typeface="+mn-ea"/>
                <a:cs typeface="Arial" panose="020B0604020202020204" pitchFamily="34" charset="0"/>
              </a:rPr>
              <a:t>Atvērtais jautājums, iespējamas vairākas atbildes</a:t>
            </a:r>
            <a:endParaRPr lang="lv-LV" i="0" u="sng" dirty="0">
              <a:effectLst/>
              <a:latin typeface="Arial" panose="020B0604020202020204" pitchFamily="34" charset="0"/>
              <a:cs typeface="Arial" panose="020B0604020202020204" pitchFamily="34" charset="0"/>
            </a:endParaRPr>
          </a:p>
        </p:txBody>
      </p:sp>
      <p:sp>
        <p:nvSpPr>
          <p:cNvPr id="15" name="Rectangle 13">
            <a:extLst>
              <a:ext uri="{FF2B5EF4-FFF2-40B4-BE49-F238E27FC236}">
                <a16:creationId xmlns:a16="http://schemas.microsoft.com/office/drawing/2014/main" id="{DBE03FA8-DDFB-4A77-BFC9-CED7B6F7CB8A}"/>
              </a:ext>
            </a:extLst>
          </p:cNvPr>
          <p:cNvSpPr>
            <a:spLocks noChangeArrowheads="1"/>
          </p:cNvSpPr>
          <p:nvPr/>
        </p:nvSpPr>
        <p:spPr bwMode="auto">
          <a:xfrm>
            <a:off x="0" y="0"/>
            <a:ext cx="9144000" cy="476250"/>
          </a:xfrm>
          <a:prstGeom prst="rect">
            <a:avLst/>
          </a:prstGeom>
          <a:solidFill>
            <a:srgbClr val="2A7A6D"/>
          </a:solidFill>
          <a:ln>
            <a:noFill/>
          </a:ln>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altLang="en-US" sz="2400" b="1" dirty="0">
                <a:solidFill>
                  <a:schemeClr val="bg1"/>
                </a:solidFill>
                <a:cs typeface="Arial" panose="020B0604020202020204" pitchFamily="34" charset="0"/>
              </a:rPr>
              <a:t>Pilni atvērto atbilžu variantu teksti (10)</a:t>
            </a:r>
          </a:p>
        </p:txBody>
      </p:sp>
      <p:sp>
        <p:nvSpPr>
          <p:cNvPr id="5" name="Rectangle 4">
            <a:extLst>
              <a:ext uri="{FF2B5EF4-FFF2-40B4-BE49-F238E27FC236}">
                <a16:creationId xmlns:a16="http://schemas.microsoft.com/office/drawing/2014/main" id="{EBE07284-797E-4BC4-AA4C-61606E9F1D46}"/>
              </a:ext>
            </a:extLst>
          </p:cNvPr>
          <p:cNvSpPr/>
          <p:nvPr/>
        </p:nvSpPr>
        <p:spPr>
          <a:xfrm>
            <a:off x="171494" y="852761"/>
            <a:ext cx="4400506" cy="6186309"/>
          </a:xfrm>
          <a:prstGeom prst="rect">
            <a:avLst/>
          </a:prstGeom>
        </p:spPr>
        <p:txBody>
          <a:bodyPr wrap="square">
            <a:spAutoFit/>
          </a:bodyPr>
          <a:lstStyle/>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ražošanas iekārtu iegāde</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ražošanas iekārtu iegāde vai to modernizācija</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ražošanas iekārtu iegādei</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ražošanas iekārtu iegādei</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ražošanas iekārtu iegādes atbalsts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ražošanas iekārtu iegādes atbalsts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ražošanas iekārtu līdzfinansējums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ražošanas iekārtu modernizācija</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ražošanas zonu analīze, ietekmes specifika utt.</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ražotnes un to energoefektivitātes paplašināšanai finansējums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ražotņu būvniecība arī Rīgas/Pierīgas pilsētā</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regulāra dalība starptautiskās izstādēs. Diemžēl netikām</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reklāma</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reklāmas kampaņa, tirgus izpēte, datu bāzes savākšana, izstādes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reklāmas un IT atbalsts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saglabāt atbalsu izstādēm 2023-2024</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saglabāt esošo</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samaziniet apkures un elektrības rēķinus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savienot ar konkrētās valsts konkrētās industrijas speciālistiem vai kompānijām</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sākumam ļoti noderētu LIAA darbinieku koleģiāla, nevis ierēdnieciska attieksme</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segt daļēji izmaksas par dalību starptautiskajos interneta veikaliem - digitālajām izstādēm, kā piemēram </a:t>
            </a:r>
            <a:r>
              <a:rPr lang="lv-LV" sz="900" dirty="0" err="1">
                <a:latin typeface="Arial" panose="020B0604020202020204" pitchFamily="34" charset="0"/>
                <a:cs typeface="Arial" panose="020B0604020202020204" pitchFamily="34" charset="0"/>
              </a:rPr>
              <a:t>archiprodukts</a:t>
            </a:r>
            <a:endParaRPr lang="lv-LV" sz="9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sertificēšanas, preču zīmes reģistrēšana - dažādot mērogos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sertifikācija</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sertifikācijas ekspertu piesaisti tieši produkta izstrādes posmā, kas atļautu pienācīgi sagatavoties pirms pašas sertifikācijas tirgos, kur ir būtiskas atšķirības no Eiropas/Latvijas normatīvajiem aktiem, kā piemēram, ASV un Kanāda</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specializēto izstāžu stenda ierīkošana</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standarta atbalsts, kas atmaksātu arī aviobiļetes un viesnīcu</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starptautisku kontaktu biržu organizēšana</a:t>
            </a:r>
          </a:p>
          <a:p>
            <a:pPr marL="171450" indent="-171450">
              <a:buFont typeface="Arial" panose="020B0604020202020204" pitchFamily="34" charset="0"/>
              <a:buChar char="•"/>
            </a:pPr>
            <a:r>
              <a:rPr lang="lv-LV" sz="900" dirty="0" err="1">
                <a:latin typeface="Arial" panose="020B0604020202020204" pitchFamily="34" charset="0"/>
                <a:cs typeface="Arial" panose="020B0604020202020204" pitchFamily="34" charset="0"/>
              </a:rPr>
              <a:t>startup</a:t>
            </a:r>
            <a:r>
              <a:rPr lang="lv-LV" sz="900" dirty="0">
                <a:latin typeface="Arial" panose="020B0604020202020204" pitchFamily="34" charset="0"/>
                <a:cs typeface="Arial" panose="020B0604020202020204" pitchFamily="34" charset="0"/>
              </a:rPr>
              <a:t> nodokļa atbalsts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stenda un preču transporta izmaksu uz izstādi un atpakaļ daļēja atmaksa. Bukletu, </a:t>
            </a:r>
            <a:r>
              <a:rPr lang="lv-LV" sz="900" dirty="0" err="1">
                <a:latin typeface="Arial" panose="020B0604020202020204" pitchFamily="34" charset="0"/>
                <a:cs typeface="Arial" panose="020B0604020202020204" pitchFamily="34" charset="0"/>
              </a:rPr>
              <a:t>baneru</a:t>
            </a:r>
            <a:r>
              <a:rPr lang="lv-LV" sz="900" dirty="0">
                <a:latin typeface="Arial" panose="020B0604020202020204" pitchFamily="34" charset="0"/>
                <a:cs typeface="Arial" panose="020B0604020202020204" pitchFamily="34" charset="0"/>
              </a:rPr>
              <a:t> un reklāmas drukas izmaksu daļēja atmaksa</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subsīdijas grāmatvedības izdevumiem. Kursi grāmatvežiem, tā kā līdz šim nav atrisināts, kā uzņēmumi, kas strādā ar e-komerciju, var izmantot EU jaunizveidoto OSS sistēmu. Grāmatvežiem diemžēl nav šādu zināšanu</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svarīgi būtu atbalsts mēneša maksas segšanai dalībai dažos fiziskos veikalos Londonā, Ņujorkā</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sveiki, mēs līdz šim no LIAA puses neesam saņēmuši nekādu būtisku atbalstu! Vienīgais saņemot informatīvus e-pastus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šāda veida atbalstu jau LIAA sniedz, dotā mirklī strādājam pie jaunu pakalpojumu izstrādes</a:t>
            </a:r>
          </a:p>
          <a:p>
            <a:pPr marL="171450" indent="-171450">
              <a:buFont typeface="Arial" panose="020B0604020202020204" pitchFamily="34" charset="0"/>
              <a:buChar char="•"/>
            </a:pPr>
            <a:endParaRPr lang="lv-LV" sz="900" dirty="0">
              <a:latin typeface="Arial" panose="020B0604020202020204" pitchFamily="34" charset="0"/>
              <a:cs typeface="Arial" panose="020B0604020202020204" pitchFamily="34" charset="0"/>
            </a:endParaRPr>
          </a:p>
        </p:txBody>
      </p:sp>
      <p:sp>
        <p:nvSpPr>
          <p:cNvPr id="6" name="Rectangle 5">
            <a:extLst>
              <a:ext uri="{FF2B5EF4-FFF2-40B4-BE49-F238E27FC236}">
                <a16:creationId xmlns:a16="http://schemas.microsoft.com/office/drawing/2014/main" id="{A6072BAF-A420-491A-8883-1CAF13396BBB}"/>
              </a:ext>
            </a:extLst>
          </p:cNvPr>
          <p:cNvSpPr/>
          <p:nvPr/>
        </p:nvSpPr>
        <p:spPr>
          <a:xfrm>
            <a:off x="4524702" y="661130"/>
            <a:ext cx="4400506" cy="6324808"/>
          </a:xfrm>
          <a:prstGeom prst="rect">
            <a:avLst/>
          </a:prstGeom>
        </p:spPr>
        <p:txBody>
          <a:bodyPr wrap="square">
            <a:spAutoFit/>
          </a:bodyPr>
          <a:lstStyle/>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šobrīd akcents tiek likts uz to, ko izmantojam</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šobrīd apmierina jau pieejamais atbalsta mehānismu klāsts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šobrīd ar atbalstu viss ir labi, būtu lieliski, ja </a:t>
            </a:r>
            <a:r>
              <a:rPr lang="lv-LV" sz="900" dirty="0" err="1">
                <a:latin typeface="Arial" panose="020B0604020202020204" pitchFamily="34" charset="0"/>
                <a:cs typeface="Arial" panose="020B0604020202020204" pitchFamily="34" charset="0"/>
              </a:rPr>
              <a:t>sis</a:t>
            </a:r>
            <a:r>
              <a:rPr lang="lv-LV" sz="900" dirty="0">
                <a:latin typeface="Arial" panose="020B0604020202020204" pitchFamily="34" charset="0"/>
                <a:cs typeface="Arial" panose="020B0604020202020204" pitchFamily="34" charset="0"/>
              </a:rPr>
              <a:t> atbalsts varētu turpināties vēl kādus gadus, jo visu </a:t>
            </a:r>
            <a:r>
              <a:rPr lang="lv-LV" sz="900" dirty="0" err="1">
                <a:latin typeface="Arial" panose="020B0604020202020204" pitchFamily="34" charset="0"/>
                <a:cs typeface="Arial" panose="020B0604020202020204" pitchFamily="34" charset="0"/>
              </a:rPr>
              <a:t>attīstam</a:t>
            </a:r>
            <a:r>
              <a:rPr lang="lv-LV" sz="900" dirty="0">
                <a:latin typeface="Arial" panose="020B0604020202020204" pitchFamily="34" charset="0"/>
                <a:cs typeface="Arial" panose="020B0604020202020204" pitchFamily="34" charset="0"/>
              </a:rPr>
              <a:t> soli pa solim.</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šobrīd atbalsts nav nepieciešams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šobrīd grūti atbildēt</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šobrīd grūti iedomāties vēl cita veida atbalstu</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šobrīd grūti pateikt</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šobrīd grūti pateikt</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šobrīd grūti pateikt, jo LIAA programmas ietvaros darbojamies nesen</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šobrīd grūti pateikt, kas vēl būtu nepieciešams, pārsvarā jau no pašu darbības un iniciatīvas viss atkarīgs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šobrīd grūti pateikt. Būtu vēlams, lai eksporta veicināšanas programma tiktu saglabāta. Mums tā ir palīdzējusi</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šobrīd ir atbalsts izstādēm, tirdzniecības misijām, bet būtu vērtīgi izvērtēt, ka ar LIAA atbalstu mēs varētu uzaicināt potenciālos partnerus pie sevis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šobrīd ir ļoti plašs atbalsta mehānisms un iespējas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šobrīd ir pietiekami ar esošajiem LIAA atbalsta mehānismiem</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šobrīd mūsu uzņēmums apsver iespēju izmantot tikai LIAA</a:t>
            </a:r>
            <a:br>
              <a:rPr lang="lv-LV" sz="900" dirty="0">
                <a:latin typeface="Arial" panose="020B0604020202020204" pitchFamily="34" charset="0"/>
                <a:cs typeface="Arial" panose="020B0604020202020204" pitchFamily="34" charset="0"/>
              </a:rPr>
            </a:br>
            <a:r>
              <a:rPr lang="lv-LV" sz="900" dirty="0">
                <a:latin typeface="Arial" panose="020B0604020202020204" pitchFamily="34" charset="0"/>
                <a:cs typeface="Arial" panose="020B0604020202020204" pitchFamily="34" charset="0"/>
              </a:rPr>
              <a:t>pakalpojumus. Tas ir pietiekami biznesa attīstībai</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šobrīd nav aktuāls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šobrīd nav nepieciešams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šobrīd nav skaidras stratēģijas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šobrīd pamata aktualitāte ir produktu </a:t>
            </a:r>
            <a:r>
              <a:rPr lang="lv-LV" sz="900" dirty="0" err="1">
                <a:latin typeface="Arial" panose="020B0604020202020204" pitchFamily="34" charset="0"/>
                <a:cs typeface="Arial" panose="020B0604020202020204" pitchFamily="34" charset="0"/>
              </a:rPr>
              <a:t>iepazīstināsana</a:t>
            </a:r>
            <a:r>
              <a:rPr lang="lv-LV" sz="900" dirty="0">
                <a:latin typeface="Arial" panose="020B0604020202020204" pitchFamily="34" charset="0"/>
                <a:cs typeface="Arial" panose="020B0604020202020204" pitchFamily="34" charset="0"/>
              </a:rPr>
              <a:t> eksporta tirgos, līdz ar to esošās LIAA atbalsta aktivitātes palīdz to nodrošināt - izstādes, </a:t>
            </a:r>
            <a:r>
              <a:rPr lang="lv-LV" sz="900" dirty="0" err="1">
                <a:latin typeface="Arial" panose="020B0604020202020204" pitchFamily="34" charset="0"/>
                <a:cs typeface="Arial" panose="020B0604020202020204" pitchFamily="34" charset="0"/>
              </a:rPr>
              <a:t>konktakti</a:t>
            </a:r>
            <a:r>
              <a:rPr lang="lv-LV" sz="900" dirty="0">
                <a:latin typeface="Arial" panose="020B0604020202020204" pitchFamily="34" charset="0"/>
                <a:cs typeface="Arial" panose="020B0604020202020204" pitchFamily="34" charset="0"/>
              </a:rPr>
              <a:t> un tirdzniecības misijas </a:t>
            </a:r>
            <a:r>
              <a:rPr lang="lv-LV" sz="900" dirty="0" err="1">
                <a:latin typeface="Arial" panose="020B0604020202020204" pitchFamily="34" charset="0"/>
                <a:cs typeface="Arial" panose="020B0604020202020204" pitchFamily="34" charset="0"/>
              </a:rPr>
              <a:t>ārvalstīts</a:t>
            </a:r>
            <a:r>
              <a:rPr lang="lv-LV" sz="900" dirty="0">
                <a:latin typeface="Arial" panose="020B0604020202020204" pitchFamily="34" charset="0"/>
                <a:cs typeface="Arial" panose="020B0604020202020204" pitchFamily="34" charset="0"/>
              </a:rPr>
              <a:t>, mājaslapas pielāgošana un mārketings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šobrīd pietiek ar piedāvāto</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šobrīd tādu neredzam</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šobrīd tiek piedāvāts atbalsts jaunu preču zīmju reģistrācijai vai jaunu patenta pieteikumu reģistrēšanai, tomēr nav pieejams atbalsts jau esošo preču zīmju un patentu uzturēšanai spēkā</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šobrīd uzņēmumam ir aktuāls darba roku </a:t>
            </a:r>
            <a:r>
              <a:rPr lang="lv-LV" sz="900" dirty="0" err="1">
                <a:latin typeface="Arial" panose="020B0604020202020204" pitchFamily="34" charset="0"/>
                <a:cs typeface="Arial" panose="020B0604020202020204" pitchFamily="34" charset="0"/>
              </a:rPr>
              <a:t>trukums</a:t>
            </a:r>
            <a:r>
              <a:rPr lang="lv-LV" sz="900" dirty="0">
                <a:latin typeface="Arial" panose="020B0604020202020204" pitchFamily="34" charset="0"/>
                <a:cs typeface="Arial" panose="020B0604020202020204" pitchFamily="34" charset="0"/>
              </a:rPr>
              <a:t>, tāpēc vēlamies ņemt cilvēkus ar īpašām vajadzībām, taču vēlamies sava veida atbalstus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šobrīd viss atbalsts ir pietiekošs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šobrīd, kā izskatās, mums derīgas ir tās programmās, kurās mēs kā programmatūras izstrādātājs sniedzam pakalpojumu uzņēmumam, kurš tad daļēji finansē šo izstrādi ar naudu no LIAA programmām</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tehnoloģiskās konsultācijas garšas/recepšu pielāgošanai eksporta tirgos, kur iespēja piesaistīt ekspertus, tehnologus no mērķa tirgus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testa paraugu sagatavošana – pēc klientu pieprasījumiem. Derīguma termiņa pagarināšanas testi (eksportam ir nepieciešami garāki termiņi). Reklāmas izvietošana eksporta tirgos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tiešie uzņēmumu kontakti</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tiešo vizīšu atbalsta finansējums</a:t>
            </a:r>
          </a:p>
        </p:txBody>
      </p:sp>
    </p:spTree>
    <p:extLst>
      <p:ext uri="{BB962C8B-B14F-4D97-AF65-F5344CB8AC3E}">
        <p14:creationId xmlns:p14="http://schemas.microsoft.com/office/powerpoint/2010/main" val="349747913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1">
            <a:extLst>
              <a:ext uri="{FF2B5EF4-FFF2-40B4-BE49-F238E27FC236}">
                <a16:creationId xmlns:a16="http://schemas.microsoft.com/office/drawing/2014/main" id="{780589CF-6334-458A-94E0-7F8C0F842A31}"/>
              </a:ext>
            </a:extLst>
          </p:cNvPr>
          <p:cNvSpPr txBox="1"/>
          <p:nvPr/>
        </p:nvSpPr>
        <p:spPr>
          <a:xfrm>
            <a:off x="189635" y="459774"/>
            <a:ext cx="8493125" cy="452052"/>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lvl="0" defTabSz="914400">
              <a:defRPr/>
            </a:pPr>
            <a:r>
              <a:rPr lang="lv-LV" i="1" dirty="0">
                <a:latin typeface="Arial" panose="020B0604020202020204" pitchFamily="34" charset="0"/>
                <a:cs typeface="Arial" panose="020B0604020202020204" pitchFamily="34" charset="0"/>
              </a:rPr>
              <a:t>K3. "Kāda veida atbalsts Jums būtu vēl nepieciešams, bez jau esošajiem LIAA atbalsta mehānismiem?"</a:t>
            </a:r>
          </a:p>
          <a:p>
            <a:pPr lvl="0" defTabSz="914400">
              <a:defRPr/>
            </a:pPr>
            <a:r>
              <a:rPr lang="lv-LV" b="0" i="0" u="sng" baseline="0" dirty="0">
                <a:effectLst/>
                <a:latin typeface="Arial" panose="020B0604020202020204" pitchFamily="34" charset="0"/>
                <a:ea typeface="+mn-ea"/>
                <a:cs typeface="Arial" panose="020B0604020202020204" pitchFamily="34" charset="0"/>
              </a:rPr>
              <a:t>Atvērtais jautājums, iespējamas vairākas atbildes</a:t>
            </a:r>
            <a:endParaRPr lang="lv-LV" i="0" u="sng" dirty="0">
              <a:effectLst/>
              <a:latin typeface="Arial" panose="020B0604020202020204" pitchFamily="34" charset="0"/>
              <a:cs typeface="Arial" panose="020B0604020202020204" pitchFamily="34" charset="0"/>
            </a:endParaRPr>
          </a:p>
        </p:txBody>
      </p:sp>
      <p:sp>
        <p:nvSpPr>
          <p:cNvPr id="15" name="Rectangle 13">
            <a:extLst>
              <a:ext uri="{FF2B5EF4-FFF2-40B4-BE49-F238E27FC236}">
                <a16:creationId xmlns:a16="http://schemas.microsoft.com/office/drawing/2014/main" id="{DBE03FA8-DDFB-4A77-BFC9-CED7B6F7CB8A}"/>
              </a:ext>
            </a:extLst>
          </p:cNvPr>
          <p:cNvSpPr>
            <a:spLocks noChangeArrowheads="1"/>
          </p:cNvSpPr>
          <p:nvPr/>
        </p:nvSpPr>
        <p:spPr bwMode="auto">
          <a:xfrm>
            <a:off x="0" y="0"/>
            <a:ext cx="9144000" cy="476250"/>
          </a:xfrm>
          <a:prstGeom prst="rect">
            <a:avLst/>
          </a:prstGeom>
          <a:solidFill>
            <a:srgbClr val="2A7A6D"/>
          </a:solidFill>
          <a:ln>
            <a:noFill/>
          </a:ln>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altLang="en-US" sz="2400" b="1" dirty="0">
                <a:solidFill>
                  <a:schemeClr val="bg1"/>
                </a:solidFill>
                <a:cs typeface="Arial" panose="020B0604020202020204" pitchFamily="34" charset="0"/>
              </a:rPr>
              <a:t>Pilni atvērto atbilžu variantu teksti (11)</a:t>
            </a:r>
          </a:p>
        </p:txBody>
      </p:sp>
      <p:sp>
        <p:nvSpPr>
          <p:cNvPr id="5" name="Rectangle 4">
            <a:extLst>
              <a:ext uri="{FF2B5EF4-FFF2-40B4-BE49-F238E27FC236}">
                <a16:creationId xmlns:a16="http://schemas.microsoft.com/office/drawing/2014/main" id="{EBE07284-797E-4BC4-AA4C-61606E9F1D46}"/>
              </a:ext>
            </a:extLst>
          </p:cNvPr>
          <p:cNvSpPr/>
          <p:nvPr/>
        </p:nvSpPr>
        <p:spPr>
          <a:xfrm>
            <a:off x="171494" y="852761"/>
            <a:ext cx="4400506" cy="5909310"/>
          </a:xfrm>
          <a:prstGeom prst="rect">
            <a:avLst/>
          </a:prstGeom>
        </p:spPr>
        <p:txBody>
          <a:bodyPr wrap="square">
            <a:spAutoFit/>
          </a:bodyPr>
          <a:lstStyle/>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tiešs finansiāls atbalsts, kas saistīts ar energoresursu cenu kāpumu</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tiešu klientu kontaktu atrašana vairākas valstis, vairāk izstādes/</a:t>
            </a:r>
            <a:r>
              <a:rPr lang="lv-LV" sz="900" dirty="0" err="1">
                <a:latin typeface="Arial" panose="020B0604020202020204" pitchFamily="34" charset="0"/>
                <a:cs typeface="Arial" panose="020B0604020202020204" pitchFamily="34" charset="0"/>
              </a:rPr>
              <a:t>kontaktbiržās</a:t>
            </a:r>
            <a:r>
              <a:rPr lang="lv-LV" sz="900" dirty="0">
                <a:latin typeface="Arial" panose="020B0604020202020204" pitchFamily="34" charset="0"/>
                <a:cs typeface="Arial" panose="020B0604020202020204" pitchFamily="34" charset="0"/>
              </a:rPr>
              <a:t> mūsu tematika: ICT un lauksaimniecība</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tikai izstādes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tikai līdzšinējais atbalsts piedalīšanās konferencēs ar stendu (lai gan liekas, ka pēc vīrusa nepieciešamība fiziskām </a:t>
            </a:r>
            <a:r>
              <a:rPr lang="lv-LV" sz="900" dirty="0" err="1">
                <a:latin typeface="Arial" panose="020B0604020202020204" pitchFamily="34" charset="0"/>
                <a:cs typeface="Arial" panose="020B0604020202020204" pitchFamily="34" charset="0"/>
              </a:rPr>
              <a:t>tiktšanām</a:t>
            </a:r>
            <a:r>
              <a:rPr lang="lv-LV" sz="900" dirty="0">
                <a:latin typeface="Arial" panose="020B0604020202020204" pitchFamily="34" charset="0"/>
                <a:cs typeface="Arial" panose="020B0604020202020204" pitchFamily="34" charset="0"/>
              </a:rPr>
              <a:t> ir nedaudz samazinājusies)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tirdzniecības aģentu (piemēram, Vācijas tirgum raksturīgi strādāt šādā veidā) piesaiste - sadarbība ar kamerām, aģentu tīklā </a:t>
            </a:r>
            <a:r>
              <a:rPr lang="lv-LV" sz="900" dirty="0" err="1">
                <a:latin typeface="Arial" panose="020B0604020202020204" pitchFamily="34" charset="0"/>
                <a:cs typeface="Arial" panose="020B0604020202020204" pitchFamily="34" charset="0"/>
              </a:rPr>
              <a:t>sludnājumu</a:t>
            </a:r>
            <a:r>
              <a:rPr lang="lv-LV" sz="900" dirty="0">
                <a:latin typeface="Arial" panose="020B0604020202020204" pitchFamily="34" charset="0"/>
                <a:cs typeface="Arial" panose="020B0604020202020204" pitchFamily="34" charset="0"/>
              </a:rPr>
              <a:t> izvietošana, labāko/piemērotāko piemeklēšana/atbalsts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tirdzniecības misijas ar tiešajiem lēmumu pieņēmējiem. Piemēram, vizīte Londonā (iespējams, kopā ar citām </a:t>
            </a:r>
            <a:r>
              <a:rPr lang="lv-LV" sz="900" dirty="0" err="1">
                <a:latin typeface="Arial" panose="020B0604020202020204" pitchFamily="34" charset="0"/>
                <a:cs typeface="Arial" panose="020B0604020202020204" pitchFamily="34" charset="0"/>
              </a:rPr>
              <a:t>baltijas</a:t>
            </a:r>
            <a:r>
              <a:rPr lang="lv-LV" sz="900" dirty="0">
                <a:latin typeface="Arial" panose="020B0604020202020204" pitchFamily="34" charset="0"/>
                <a:cs typeface="Arial" panose="020B0604020202020204" pitchFamily="34" charset="0"/>
              </a:rPr>
              <a:t> valstīm) pie attiecīgās ministrijas, kur arī tiek aicināt </a:t>
            </a:r>
            <a:r>
              <a:rPr lang="lv-LV" sz="900" dirty="0" err="1">
                <a:latin typeface="Arial" panose="020B0604020202020204" pitchFamily="34" charset="0"/>
                <a:cs typeface="Arial" panose="020B0604020202020204" pitchFamily="34" charset="0"/>
              </a:rPr>
              <a:t>dāždu</a:t>
            </a:r>
            <a:r>
              <a:rPr lang="lv-LV" sz="900" dirty="0">
                <a:latin typeface="Arial" panose="020B0604020202020204" pitchFamily="34" charset="0"/>
                <a:cs typeface="Arial" panose="020B0604020202020204" pitchFamily="34" charset="0"/>
              </a:rPr>
              <a:t> riska kapitāla fondu partneri. Šādi tiek atvērtas ļoti vērtīgas un citādi grūti atveramas durvis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tirdzniecības misijas pie klientiem. Atbalsts ceļam un, ja nepieciešams arī atlase un informācija</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tirgus iespējas un kontakti Eiropā, rotaļlietu segmentā</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tirgus izpēte</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tirgus specifiku apzināšana, piemēram Skandināvijā būvniecības nozarē ir specifiskas nianses, kuras jāievēro</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transporta izdevumi preces aizgādāšanai uz izstādi</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transporta izdevumi uz izstādēm, viesnīcas izdevumi (noteiktais limits)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transporta izmaksas - ļoti nozīmīgi</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transporta izmaksu kompensācija stenda nogādāšanai uz izstādi</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trešo personu atbalsts (vietējais uzņēmums) kas palīdzes ar </a:t>
            </a:r>
            <a:r>
              <a:rPr lang="lv-LV" sz="900" dirty="0" err="1">
                <a:latin typeface="Arial" panose="020B0604020202020204" pitchFamily="34" charset="0"/>
                <a:cs typeface="Arial" panose="020B0604020202020204" pitchFamily="34" charset="0"/>
              </a:rPr>
              <a:t>pardošanu</a:t>
            </a:r>
            <a:r>
              <a:rPr lang="lv-LV" sz="900" dirty="0">
                <a:latin typeface="Arial" panose="020B0604020202020204" pitchFamily="34" charset="0"/>
                <a:cs typeface="Arial" panose="020B0604020202020204" pitchFamily="34" charset="0"/>
              </a:rPr>
              <a:t>, klientu interviju un piesaisti</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trūkst programmu, kuras ļautu doties pie potenciālajiem sadarbības partneriem, kurās tiktu segtas avio un uzturēšanās izmaksas. rezultātā daudzi labi sākotnējie kontakti tā arī ne par ko nekļūst, jo trūkst līdzekļu, lai ikdienā intensīvi strādātu ar eksporta partneriem</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tulkošanas pakalpojumi</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turpināt eksporta atbalstu digitālo platformu/ interneta veikalu izveidei</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turpināt esošo SKV programmu tādā formātā, kā tā ir 2022.gadā</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turpināt uzturēt stendu Frankfurtes grāmatu tirgū</a:t>
            </a:r>
          </a:p>
          <a:p>
            <a:pPr marL="171450" indent="-171450">
              <a:buFont typeface="Arial" panose="020B0604020202020204" pitchFamily="34" charset="0"/>
              <a:buChar char="•"/>
            </a:pPr>
            <a:r>
              <a:rPr lang="lv-LV" sz="900" dirty="0" err="1">
                <a:latin typeface="Arial" panose="020B0604020202020204" pitchFamily="34" charset="0"/>
                <a:cs typeface="Arial" panose="020B0604020202020204" pitchFamily="34" charset="0"/>
              </a:rPr>
              <a:t>tūrsima</a:t>
            </a:r>
            <a:r>
              <a:rPr lang="lv-LV" sz="900" dirty="0">
                <a:latin typeface="Arial" panose="020B0604020202020204" pitchFamily="34" charset="0"/>
                <a:cs typeface="Arial" panose="020B0604020202020204" pitchFamily="34" charset="0"/>
              </a:rPr>
              <a:t> firmām atjaunot veco atbalstu vismaz 80% no ceļa, viesnīcas, dienas naudas izdevumiem un 100% no </a:t>
            </a:r>
            <a:r>
              <a:rPr lang="lv-LV" sz="900" dirty="0" err="1">
                <a:latin typeface="Arial" panose="020B0604020202020204" pitchFamily="34" charset="0"/>
                <a:cs typeface="Arial" panose="020B0604020202020204" pitchFamily="34" charset="0"/>
              </a:rPr>
              <a:t>iztādes</a:t>
            </a:r>
            <a:r>
              <a:rPr lang="lv-LV" sz="900" dirty="0">
                <a:latin typeface="Arial" panose="020B0604020202020204" pitchFamily="34" charset="0"/>
                <a:cs typeface="Arial" panose="020B0604020202020204" pitchFamily="34" charset="0"/>
              </a:rPr>
              <a:t> stenda īres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ugunsdrošības produktu sertifikācija</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uz doto brīdi grūti pateikt. Pagaidām iztiekam ar saviem spēkiem</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uz šo brīdi ļoti apmierina sadarbība ar LIAA</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uzticamo sadarbības partneru reģistrs - pie kā pasūtīt prototipu izstrādi, dizainu, utt.</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uzturēšanās izdevumi ārvalstīs, attīstot pārdošanu tur</a:t>
            </a:r>
          </a:p>
          <a:p>
            <a:pPr marL="171450" indent="-171450">
              <a:buFont typeface="Arial" panose="020B0604020202020204" pitchFamily="34" charset="0"/>
              <a:buChar char="•"/>
            </a:pPr>
            <a:endParaRPr lang="lv-LV" sz="900" dirty="0">
              <a:latin typeface="Arial" panose="020B0604020202020204" pitchFamily="34" charset="0"/>
              <a:cs typeface="Arial" panose="020B0604020202020204" pitchFamily="34" charset="0"/>
            </a:endParaRPr>
          </a:p>
        </p:txBody>
      </p:sp>
      <p:sp>
        <p:nvSpPr>
          <p:cNvPr id="6" name="Rectangle 5">
            <a:extLst>
              <a:ext uri="{FF2B5EF4-FFF2-40B4-BE49-F238E27FC236}">
                <a16:creationId xmlns:a16="http://schemas.microsoft.com/office/drawing/2014/main" id="{A6072BAF-A420-491A-8883-1CAF13396BBB}"/>
              </a:ext>
            </a:extLst>
          </p:cNvPr>
          <p:cNvSpPr/>
          <p:nvPr/>
        </p:nvSpPr>
        <p:spPr>
          <a:xfrm>
            <a:off x="4524702" y="661130"/>
            <a:ext cx="4400506" cy="5988819"/>
          </a:xfrm>
          <a:prstGeom prst="rect">
            <a:avLst/>
          </a:prstGeom>
        </p:spPr>
        <p:txBody>
          <a:bodyPr wrap="square">
            <a:spAutoFit/>
          </a:bodyPr>
          <a:lstStyle/>
          <a:p>
            <a:pPr marL="171450" indent="-171450">
              <a:spcBef>
                <a:spcPts val="50"/>
              </a:spcBef>
              <a:buFont typeface="Arial" panose="020B0604020202020204" pitchFamily="34" charset="0"/>
              <a:buChar char="•"/>
            </a:pPr>
            <a:r>
              <a:rPr lang="lv-LV" sz="900" dirty="0">
                <a:latin typeface="Arial" panose="020B0604020202020204" pitchFamily="34" charset="0"/>
                <a:cs typeface="Arial" panose="020B0604020202020204" pitchFamily="34" charset="0"/>
              </a:rPr>
              <a:t>vairāk atbalsta </a:t>
            </a:r>
            <a:r>
              <a:rPr lang="lv-LV" sz="900" dirty="0" err="1">
                <a:latin typeface="Arial" panose="020B0604020202020204" pitchFamily="34" charset="0"/>
                <a:cs typeface="Arial" panose="020B0604020202020204" pitchFamily="34" charset="0"/>
              </a:rPr>
              <a:t>google</a:t>
            </a:r>
            <a:r>
              <a:rPr lang="lv-LV" sz="900" dirty="0">
                <a:latin typeface="Arial" panose="020B0604020202020204" pitchFamily="34" charset="0"/>
                <a:cs typeface="Arial" panose="020B0604020202020204" pitchFamily="34" charset="0"/>
              </a:rPr>
              <a:t> un sociālo tīklu platformās</a:t>
            </a:r>
          </a:p>
          <a:p>
            <a:pPr marL="171450" indent="-171450">
              <a:spcBef>
                <a:spcPts val="50"/>
              </a:spcBef>
              <a:buFont typeface="Arial" panose="020B0604020202020204" pitchFamily="34" charset="0"/>
              <a:buChar char="•"/>
            </a:pPr>
            <a:r>
              <a:rPr lang="lv-LV" sz="900" dirty="0">
                <a:latin typeface="Arial" panose="020B0604020202020204" pitchFamily="34" charset="0"/>
                <a:cs typeface="Arial" panose="020B0604020202020204" pitchFamily="34" charset="0"/>
              </a:rPr>
              <a:t>vairāk atbalsts lidojumiem un komandējumu izmaksām, piedaloties izstādēs un tamlīdzīgi</a:t>
            </a:r>
          </a:p>
          <a:p>
            <a:pPr marL="171450" indent="-171450">
              <a:spcBef>
                <a:spcPts val="50"/>
              </a:spcBef>
              <a:buFont typeface="Arial" panose="020B0604020202020204" pitchFamily="34" charset="0"/>
              <a:buChar char="•"/>
            </a:pPr>
            <a:r>
              <a:rPr lang="lv-LV" sz="900" dirty="0">
                <a:latin typeface="Arial" panose="020B0604020202020204" pitchFamily="34" charset="0"/>
                <a:cs typeface="Arial" panose="020B0604020202020204" pitchFamily="34" charset="0"/>
              </a:rPr>
              <a:t>vairāk dažādu pieredzes stāstu (</a:t>
            </a:r>
            <a:r>
              <a:rPr lang="lv-LV" sz="900" dirty="0" err="1">
                <a:latin typeface="Arial" panose="020B0604020202020204" pitchFamily="34" charset="0"/>
                <a:cs typeface="Arial" panose="020B0604020202020204" pitchFamily="34" charset="0"/>
              </a:rPr>
              <a:t>case</a:t>
            </a:r>
            <a:r>
              <a:rPr lang="lv-LV" sz="900" dirty="0">
                <a:latin typeface="Arial" panose="020B0604020202020204" pitchFamily="34" charset="0"/>
                <a:cs typeface="Arial" panose="020B0604020202020204" pitchFamily="34" charset="0"/>
              </a:rPr>
              <a:t> </a:t>
            </a:r>
            <a:r>
              <a:rPr lang="lv-LV" sz="900" dirty="0" err="1">
                <a:latin typeface="Arial" panose="020B0604020202020204" pitchFamily="34" charset="0"/>
                <a:cs typeface="Arial" panose="020B0604020202020204" pitchFamily="34" charset="0"/>
              </a:rPr>
              <a:t>studies</a:t>
            </a:r>
            <a:r>
              <a:rPr lang="lv-LV" sz="900" dirty="0">
                <a:latin typeface="Arial" panose="020B0604020202020204" pitchFamily="34" charset="0"/>
                <a:cs typeface="Arial" panose="020B0604020202020204" pitchFamily="34" charset="0"/>
              </a:rPr>
              <a:t>) - kādi atbalsti izmantoti, kādā veidā, kādi rezultāti utt.</a:t>
            </a:r>
          </a:p>
          <a:p>
            <a:pPr marL="171450" indent="-171450">
              <a:spcBef>
                <a:spcPts val="50"/>
              </a:spcBef>
              <a:buFont typeface="Arial" panose="020B0604020202020204" pitchFamily="34" charset="0"/>
              <a:buChar char="•"/>
            </a:pPr>
            <a:r>
              <a:rPr lang="lv-LV" sz="900" dirty="0">
                <a:latin typeface="Arial" panose="020B0604020202020204" pitchFamily="34" charset="0"/>
                <a:cs typeface="Arial" panose="020B0604020202020204" pitchFamily="34" charset="0"/>
              </a:rPr>
              <a:t>vairāk izstāžu un produktu popularizēšanas ārzemēs</a:t>
            </a:r>
          </a:p>
          <a:p>
            <a:pPr marL="171450" indent="-171450">
              <a:spcBef>
                <a:spcPts val="50"/>
              </a:spcBef>
              <a:buFont typeface="Arial" panose="020B0604020202020204" pitchFamily="34" charset="0"/>
              <a:buChar char="•"/>
            </a:pPr>
            <a:r>
              <a:rPr lang="lv-LV" sz="900" dirty="0">
                <a:latin typeface="Arial" panose="020B0604020202020204" pitchFamily="34" charset="0"/>
                <a:cs typeface="Arial" panose="020B0604020202020204" pitchFamily="34" charset="0"/>
              </a:rPr>
              <a:t>vairāk kolektīvo stendu no Latvijas, kuros varētu piedalīties. Attiecas uz izstādēm ārvalstīs finanšu un informācijas tehnoloģiju jomā</a:t>
            </a:r>
          </a:p>
          <a:p>
            <a:pPr marL="171450" indent="-171450">
              <a:spcBef>
                <a:spcPts val="50"/>
              </a:spcBef>
              <a:buFont typeface="Arial" panose="020B0604020202020204" pitchFamily="34" charset="0"/>
              <a:buChar char="•"/>
            </a:pPr>
            <a:r>
              <a:rPr lang="lv-LV" sz="900" dirty="0">
                <a:latin typeface="Arial" panose="020B0604020202020204" pitchFamily="34" charset="0"/>
                <a:cs typeface="Arial" panose="020B0604020202020204" pitchFamily="34" charset="0"/>
              </a:rPr>
              <a:t>vairāk organizētu vizīšu noietu tirgos</a:t>
            </a:r>
          </a:p>
          <a:p>
            <a:pPr marL="171450" indent="-171450">
              <a:spcBef>
                <a:spcPts val="50"/>
              </a:spcBef>
              <a:buFont typeface="Arial" panose="020B0604020202020204" pitchFamily="34" charset="0"/>
              <a:buChar char="•"/>
            </a:pPr>
            <a:r>
              <a:rPr lang="lv-LV" sz="900" dirty="0">
                <a:latin typeface="Arial" panose="020B0604020202020204" pitchFamily="34" charset="0"/>
                <a:cs typeface="Arial" panose="020B0604020202020204" pitchFamily="34" charset="0"/>
              </a:rPr>
              <a:t>vairāk precizējoša informācija un precīzu industriju kontaktu biržas, kā piemēram, veselības aprūpe</a:t>
            </a:r>
          </a:p>
          <a:p>
            <a:pPr marL="171450" indent="-171450">
              <a:spcBef>
                <a:spcPts val="50"/>
              </a:spcBef>
              <a:buFont typeface="Arial" panose="020B0604020202020204" pitchFamily="34" charset="0"/>
              <a:buChar char="•"/>
            </a:pPr>
            <a:r>
              <a:rPr lang="lv-LV" sz="900" dirty="0">
                <a:latin typeface="Arial" panose="020B0604020202020204" pitchFamily="34" charset="0"/>
                <a:cs typeface="Arial" panose="020B0604020202020204" pitchFamily="34" charset="0"/>
              </a:rPr>
              <a:t>vairāk programmu augsti kvalificētu speciālistu piesaistei</a:t>
            </a:r>
          </a:p>
          <a:p>
            <a:pPr marL="171450" indent="-171450">
              <a:spcBef>
                <a:spcPts val="50"/>
              </a:spcBef>
              <a:buFont typeface="Arial" panose="020B0604020202020204" pitchFamily="34" charset="0"/>
              <a:buChar char="•"/>
            </a:pPr>
            <a:r>
              <a:rPr lang="lv-LV" sz="900" dirty="0">
                <a:latin typeface="Arial" panose="020B0604020202020204" pitchFamily="34" charset="0"/>
                <a:cs typeface="Arial" panose="020B0604020202020204" pitchFamily="34" charset="0"/>
              </a:rPr>
              <a:t>vairākus gadus neizmantojam LIAA atbalstu, izņemot viena</a:t>
            </a:r>
            <a:br>
              <a:rPr lang="lv-LV" sz="900" dirty="0">
                <a:latin typeface="Arial" panose="020B0604020202020204" pitchFamily="34" charset="0"/>
                <a:cs typeface="Arial" panose="020B0604020202020204" pitchFamily="34" charset="0"/>
              </a:rPr>
            </a:br>
            <a:r>
              <a:rPr lang="lv-LV" sz="900" dirty="0">
                <a:latin typeface="Arial" panose="020B0604020202020204" pitchFamily="34" charset="0"/>
                <a:cs typeface="Arial" panose="020B0604020202020204" pitchFamily="34" charset="0"/>
              </a:rPr>
              <a:t>klienta sadarbību Japānā</a:t>
            </a:r>
          </a:p>
          <a:p>
            <a:pPr marL="171450" indent="-171450">
              <a:spcBef>
                <a:spcPts val="50"/>
              </a:spcBef>
              <a:buFont typeface="Arial" panose="020B0604020202020204" pitchFamily="34" charset="0"/>
              <a:buChar char="•"/>
            </a:pPr>
            <a:r>
              <a:rPr lang="lv-LV" sz="900" dirty="0">
                <a:latin typeface="Arial" panose="020B0604020202020204" pitchFamily="34" charset="0"/>
                <a:cs typeface="Arial" panose="020B0604020202020204" pitchFamily="34" charset="0"/>
              </a:rPr>
              <a:t>vajadzētu atbalstu arī loģistikas izdevumiem kas sastāda vismaz 1/3 daļu un marketinga materiāli kas arī ir būtiska daļa, nerunājot pār ceļa un </a:t>
            </a:r>
            <a:r>
              <a:rPr lang="lv-LV" sz="900" dirty="0" err="1">
                <a:latin typeface="Arial" panose="020B0604020202020204" pitchFamily="34" charset="0"/>
                <a:cs typeface="Arial" panose="020B0604020202020204" pitchFamily="34" charset="0"/>
              </a:rPr>
              <a:t>un</a:t>
            </a:r>
            <a:r>
              <a:rPr lang="lv-LV" sz="900" dirty="0">
                <a:latin typeface="Arial" panose="020B0604020202020204" pitchFamily="34" charset="0"/>
                <a:cs typeface="Arial" panose="020B0604020202020204" pitchFamily="34" charset="0"/>
              </a:rPr>
              <a:t> citiem izdevumiem. No kopējā budžeta braucienam uz izstādi labi ja nosedzās 20%</a:t>
            </a:r>
          </a:p>
          <a:p>
            <a:pPr marL="171450" indent="-171450">
              <a:spcBef>
                <a:spcPts val="50"/>
              </a:spcBef>
              <a:buFont typeface="Arial" panose="020B0604020202020204" pitchFamily="34" charset="0"/>
              <a:buChar char="•"/>
            </a:pPr>
            <a:r>
              <a:rPr lang="lv-LV" sz="900" dirty="0">
                <a:latin typeface="Arial" panose="020B0604020202020204" pitchFamily="34" charset="0"/>
                <a:cs typeface="Arial" panose="020B0604020202020204" pitchFamily="34" charset="0"/>
              </a:rPr>
              <a:t>vajadzētu paplašināt atbalsta pieejamību, nebūt sīkumainiem, jo ir 1001 variācijas un mums nesen bija </a:t>
            </a:r>
            <a:r>
              <a:rPr lang="lv-LV" sz="900" dirty="0" err="1">
                <a:latin typeface="Arial" panose="020B0604020202020204" pitchFamily="34" charset="0"/>
                <a:cs typeface="Arial" panose="020B0604020202020204" pitchFamily="34" charset="0"/>
              </a:rPr>
              <a:t>sarun</a:t>
            </a:r>
            <a:r>
              <a:rPr lang="lv-LV" sz="900" dirty="0">
                <a:latin typeface="Arial" panose="020B0604020202020204" pitchFamily="34" charset="0"/>
                <a:cs typeface="Arial" panose="020B0604020202020204" pitchFamily="34" charset="0"/>
              </a:rPr>
              <a:t> ar </a:t>
            </a:r>
            <a:r>
              <a:rPr lang="lv-LV" sz="900" dirty="0" err="1">
                <a:latin typeface="Arial" panose="020B0604020202020204" pitchFamily="34" charset="0"/>
                <a:cs typeface="Arial" panose="020B0604020202020204" pitchFamily="34" charset="0"/>
              </a:rPr>
              <a:t>liaa</a:t>
            </a:r>
            <a:r>
              <a:rPr lang="lv-LV" sz="900" dirty="0">
                <a:latin typeface="Arial" panose="020B0604020202020204" pitchFamily="34" charset="0"/>
                <a:cs typeface="Arial" panose="020B0604020202020204" pitchFamily="34" charset="0"/>
              </a:rPr>
              <a:t> pārstāvi kur atklājās, kā vienu mārketinga aktivitāti SKV atbalsta, otru neatbalsta (maksāt </a:t>
            </a:r>
            <a:r>
              <a:rPr lang="lv-LV" sz="900" dirty="0" err="1">
                <a:latin typeface="Arial" panose="020B0604020202020204" pitchFamily="34" charset="0"/>
                <a:cs typeface="Arial" panose="020B0604020202020204" pitchFamily="34" charset="0"/>
              </a:rPr>
              <a:t>influenceriem</a:t>
            </a:r>
            <a:r>
              <a:rPr lang="lv-LV" sz="900" dirty="0">
                <a:latin typeface="Arial" panose="020B0604020202020204" pitchFamily="34" charset="0"/>
                <a:cs typeface="Arial" panose="020B0604020202020204" pitchFamily="34" charset="0"/>
              </a:rPr>
              <a:t>, vai pirkt displeja reklāmas </a:t>
            </a:r>
            <a:r>
              <a:rPr lang="lv-LV" sz="900" dirty="0" err="1">
                <a:latin typeface="Arial" panose="020B0604020202020204" pitchFamily="34" charset="0"/>
                <a:cs typeface="Arial" panose="020B0604020202020204" pitchFamily="34" charset="0"/>
              </a:rPr>
              <a:t>online</a:t>
            </a:r>
            <a:r>
              <a:rPr lang="lv-LV" sz="900" dirty="0">
                <a:latin typeface="Arial" panose="020B0604020202020204" pitchFamily="34" charset="0"/>
                <a:cs typeface="Arial" panose="020B0604020202020204" pitchFamily="34" charset="0"/>
              </a:rPr>
              <a:t> </a:t>
            </a:r>
            <a:r>
              <a:rPr lang="lv-LV" sz="900" dirty="0" err="1">
                <a:latin typeface="Arial" panose="020B0604020202020204" pitchFamily="34" charset="0"/>
                <a:cs typeface="Arial" panose="020B0604020202020204" pitchFamily="34" charset="0"/>
              </a:rPr>
              <a:t>stream</a:t>
            </a:r>
            <a:r>
              <a:rPr lang="lv-LV" sz="900" dirty="0">
                <a:latin typeface="Arial" panose="020B0604020202020204" pitchFamily="34" charset="0"/>
                <a:cs typeface="Arial" panose="020B0604020202020204" pitchFamily="34" charset="0"/>
              </a:rPr>
              <a:t> pasākumos - līdzīgi kā </a:t>
            </a:r>
            <a:r>
              <a:rPr lang="lv-LV" sz="900" dirty="0" err="1">
                <a:latin typeface="Arial" panose="020B0604020202020204" pitchFamily="34" charset="0"/>
                <a:cs typeface="Arial" panose="020B0604020202020204" pitchFamily="34" charset="0"/>
              </a:rPr>
              <a:t>tv</a:t>
            </a:r>
            <a:r>
              <a:rPr lang="lv-LV" sz="900" dirty="0">
                <a:latin typeface="Arial" panose="020B0604020202020204" pitchFamily="34" charset="0"/>
                <a:cs typeface="Arial" panose="020B0604020202020204" pitchFamily="34" charset="0"/>
              </a:rPr>
              <a:t> reklāmas)</a:t>
            </a:r>
          </a:p>
          <a:p>
            <a:pPr marL="171450" indent="-171450">
              <a:spcBef>
                <a:spcPts val="50"/>
              </a:spcBef>
              <a:buFont typeface="Arial" panose="020B0604020202020204" pitchFamily="34" charset="0"/>
              <a:buChar char="•"/>
            </a:pPr>
            <a:r>
              <a:rPr lang="lv-LV" sz="900" dirty="0">
                <a:latin typeface="Arial" panose="020B0604020202020204" pitchFamily="34" charset="0"/>
                <a:cs typeface="Arial" panose="020B0604020202020204" pitchFamily="34" charset="0"/>
              </a:rPr>
              <a:t>varbūt informācija par uzņēmumiem LIAA mājas lapā</a:t>
            </a:r>
          </a:p>
          <a:p>
            <a:pPr marL="171450" indent="-171450">
              <a:spcBef>
                <a:spcPts val="50"/>
              </a:spcBef>
              <a:buFont typeface="Arial" panose="020B0604020202020204" pitchFamily="34" charset="0"/>
              <a:buChar char="•"/>
            </a:pPr>
            <a:r>
              <a:rPr lang="lv-LV" sz="900" dirty="0">
                <a:latin typeface="Arial" panose="020B0604020202020204" pitchFamily="34" charset="0"/>
                <a:cs typeface="Arial" panose="020B0604020202020204" pitchFamily="34" charset="0"/>
              </a:rPr>
              <a:t>varbūt lielāku atbalsta intensitāti tieši izstādēm un attiecināmiem izdevumiem. Jo tomēr arī pārējās ar dalību saistītie izdevumi sastāda būtisku summu no kopējiem izdevumiem</a:t>
            </a:r>
          </a:p>
          <a:p>
            <a:pPr marL="171450" indent="-171450">
              <a:spcBef>
                <a:spcPts val="50"/>
              </a:spcBef>
              <a:buFont typeface="Arial" panose="020B0604020202020204" pitchFamily="34" charset="0"/>
              <a:buChar char="•"/>
            </a:pPr>
            <a:r>
              <a:rPr lang="lv-LV" sz="900" dirty="0">
                <a:latin typeface="Arial" panose="020B0604020202020204" pitchFamily="34" charset="0"/>
                <a:cs typeface="Arial" panose="020B0604020202020204" pitchFamily="34" charset="0"/>
              </a:rPr>
              <a:t>varētu palielināt atbalstu dalībai starptautiskās nozares izstādēs, apmaksājot vismaz dažu dalībnieku ceļa, uzturēšanās izmaksas</a:t>
            </a:r>
          </a:p>
          <a:p>
            <a:pPr marL="171450" indent="-171450">
              <a:spcBef>
                <a:spcPts val="50"/>
              </a:spcBef>
              <a:buFont typeface="Arial" panose="020B0604020202020204" pitchFamily="34" charset="0"/>
              <a:buChar char="•"/>
            </a:pPr>
            <a:r>
              <a:rPr lang="lv-LV" sz="900" dirty="0">
                <a:latin typeface="Arial" panose="020B0604020202020204" pitchFamily="34" charset="0"/>
                <a:cs typeface="Arial" panose="020B0604020202020204" pitchFamily="34" charset="0"/>
              </a:rPr>
              <a:t>vēl brīnišķīga būtu iespēja kādreiz nākotnē saņemt līdzfinansējumu produktu sertifikācijai ar mums nepieciešamajiem </a:t>
            </a:r>
            <a:r>
              <a:rPr lang="lv-LV" sz="900" dirty="0" err="1">
                <a:latin typeface="Arial" panose="020B0604020202020204" pitchFamily="34" charset="0"/>
                <a:cs typeface="Arial" panose="020B0604020202020204" pitchFamily="34" charset="0"/>
              </a:rPr>
              <a:t>Ecocert</a:t>
            </a:r>
            <a:r>
              <a:rPr lang="lv-LV" sz="900" dirty="0">
                <a:latin typeface="Arial" panose="020B0604020202020204" pitchFamily="34" charset="0"/>
                <a:cs typeface="Arial" panose="020B0604020202020204" pitchFamily="34" charset="0"/>
              </a:rPr>
              <a:t> vai citiem </a:t>
            </a:r>
            <a:r>
              <a:rPr lang="lv-LV" sz="900" dirty="0" err="1">
                <a:latin typeface="Arial" panose="020B0604020202020204" pitchFamily="34" charset="0"/>
                <a:cs typeface="Arial" panose="020B0604020202020204" pitchFamily="34" charset="0"/>
              </a:rPr>
              <a:t>eco</a:t>
            </a:r>
            <a:r>
              <a:rPr lang="lv-LV" sz="900" dirty="0">
                <a:latin typeface="Arial" panose="020B0604020202020204" pitchFamily="34" charset="0"/>
                <a:cs typeface="Arial" panose="020B0604020202020204" pitchFamily="34" charset="0"/>
              </a:rPr>
              <a:t> marķējumiem. Jo tas nepieciešams eksporta </a:t>
            </a:r>
            <a:r>
              <a:rPr lang="lv-LV" sz="900" dirty="0" err="1">
                <a:latin typeface="Arial" panose="020B0604020202020204" pitchFamily="34" charset="0"/>
                <a:cs typeface="Arial" panose="020B0604020202020204" pitchFamily="34" charset="0"/>
              </a:rPr>
              <a:t>tirgiem.Bet</a:t>
            </a:r>
            <a:r>
              <a:rPr lang="lv-LV" sz="900" dirty="0">
                <a:latin typeface="Arial" panose="020B0604020202020204" pitchFamily="34" charset="0"/>
                <a:cs typeface="Arial" panose="020B0604020202020204" pitchFamily="34" charset="0"/>
              </a:rPr>
              <a:t> pagaidām, kamēr esam mazs uzņēmums, tāpat to nevaram atļauties</a:t>
            </a:r>
          </a:p>
          <a:p>
            <a:pPr marL="171450" indent="-171450">
              <a:spcBef>
                <a:spcPts val="50"/>
              </a:spcBef>
              <a:buFont typeface="Arial" panose="020B0604020202020204" pitchFamily="34" charset="0"/>
              <a:buChar char="•"/>
            </a:pPr>
            <a:r>
              <a:rPr lang="lv-LV" sz="900" dirty="0">
                <a:latin typeface="Arial" panose="020B0604020202020204" pitchFamily="34" charset="0"/>
                <a:cs typeface="Arial" panose="020B0604020202020204" pitchFamily="34" charset="0"/>
              </a:rPr>
              <a:t>vidējam uzņēmumam patreiz nepieciešams finansiāla rakstura atbalsts</a:t>
            </a:r>
          </a:p>
          <a:p>
            <a:pPr marL="171450" indent="-171450">
              <a:spcBef>
                <a:spcPts val="50"/>
              </a:spcBef>
              <a:buFont typeface="Arial" panose="020B0604020202020204" pitchFamily="34" charset="0"/>
              <a:buChar char="•"/>
            </a:pPr>
            <a:r>
              <a:rPr lang="lv-LV" sz="900" dirty="0">
                <a:latin typeface="Arial" panose="020B0604020202020204" pitchFamily="34" charset="0"/>
                <a:cs typeface="Arial" panose="020B0604020202020204" pitchFamily="34" charset="0"/>
              </a:rPr>
              <a:t>vieglāk pieejami granti ražošanas telpu uzcelšanai - maziem uzņēmumiem, kam nav tāds kapitāls, kā lielajiem</a:t>
            </a:r>
          </a:p>
          <a:p>
            <a:pPr marL="171450" indent="-171450">
              <a:spcBef>
                <a:spcPts val="50"/>
              </a:spcBef>
              <a:buFont typeface="Arial" panose="020B0604020202020204" pitchFamily="34" charset="0"/>
              <a:buChar char="•"/>
            </a:pPr>
            <a:r>
              <a:rPr lang="lv-LV" sz="900" dirty="0">
                <a:latin typeface="Arial" panose="020B0604020202020204" pitchFamily="34" charset="0"/>
                <a:cs typeface="Arial" panose="020B0604020202020204" pitchFamily="34" charset="0"/>
              </a:rPr>
              <a:t>viena no būtiskām ieejas barjerām eksporta tirgū, priekš tiem ražotājiem/importētājiem, kuriem nav vietējās pārstāvniecības, ir ierobežotas komunikāciju iespējas ar potenciālajiem produkta patērētājiem un sadarbības partneriem</a:t>
            </a:r>
          </a:p>
          <a:p>
            <a:pPr marL="171450" indent="-171450">
              <a:buFont typeface="Arial" panose="020B0604020202020204" pitchFamily="34" charset="0"/>
              <a:buChar char="•"/>
            </a:pPr>
            <a:endParaRPr lang="lv-LV" sz="9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lv-LV" sz="9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lv-LV" sz="9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2689840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1">
            <a:extLst>
              <a:ext uri="{FF2B5EF4-FFF2-40B4-BE49-F238E27FC236}">
                <a16:creationId xmlns:a16="http://schemas.microsoft.com/office/drawing/2014/main" id="{780589CF-6334-458A-94E0-7F8C0F842A31}"/>
              </a:ext>
            </a:extLst>
          </p:cNvPr>
          <p:cNvSpPr txBox="1"/>
          <p:nvPr/>
        </p:nvSpPr>
        <p:spPr>
          <a:xfrm>
            <a:off x="189635" y="459774"/>
            <a:ext cx="8493125" cy="452052"/>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lvl="0" defTabSz="914400">
              <a:defRPr/>
            </a:pPr>
            <a:r>
              <a:rPr lang="lv-LV" i="1" dirty="0">
                <a:latin typeface="Arial" panose="020B0604020202020204" pitchFamily="34" charset="0"/>
                <a:cs typeface="Arial" panose="020B0604020202020204" pitchFamily="34" charset="0"/>
              </a:rPr>
              <a:t>K3. "Kāda veida atbalsts Jums būtu vēl nepieciešams, bez jau esošajiem LIAA atbalsta mehānismiem?"</a:t>
            </a:r>
          </a:p>
          <a:p>
            <a:pPr lvl="0" defTabSz="914400">
              <a:defRPr/>
            </a:pPr>
            <a:r>
              <a:rPr lang="lv-LV" b="0" i="0" u="sng" baseline="0" dirty="0">
                <a:effectLst/>
                <a:latin typeface="Arial" panose="020B0604020202020204" pitchFamily="34" charset="0"/>
                <a:ea typeface="+mn-ea"/>
                <a:cs typeface="Arial" panose="020B0604020202020204" pitchFamily="34" charset="0"/>
              </a:rPr>
              <a:t>Atvērtais jautājums, iespējamas vairākas atbildes</a:t>
            </a:r>
            <a:endParaRPr lang="lv-LV" i="0" u="sng" dirty="0">
              <a:effectLst/>
              <a:latin typeface="Arial" panose="020B0604020202020204" pitchFamily="34" charset="0"/>
              <a:cs typeface="Arial" panose="020B0604020202020204" pitchFamily="34" charset="0"/>
            </a:endParaRPr>
          </a:p>
        </p:txBody>
      </p:sp>
      <p:sp>
        <p:nvSpPr>
          <p:cNvPr id="15" name="Rectangle 13">
            <a:extLst>
              <a:ext uri="{FF2B5EF4-FFF2-40B4-BE49-F238E27FC236}">
                <a16:creationId xmlns:a16="http://schemas.microsoft.com/office/drawing/2014/main" id="{DBE03FA8-DDFB-4A77-BFC9-CED7B6F7CB8A}"/>
              </a:ext>
            </a:extLst>
          </p:cNvPr>
          <p:cNvSpPr>
            <a:spLocks noChangeArrowheads="1"/>
          </p:cNvSpPr>
          <p:nvPr/>
        </p:nvSpPr>
        <p:spPr bwMode="auto">
          <a:xfrm>
            <a:off x="0" y="0"/>
            <a:ext cx="9144000" cy="476250"/>
          </a:xfrm>
          <a:prstGeom prst="rect">
            <a:avLst/>
          </a:prstGeom>
          <a:solidFill>
            <a:srgbClr val="2A7A6D"/>
          </a:solidFill>
          <a:ln>
            <a:noFill/>
          </a:ln>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altLang="en-US" sz="2400" b="1" dirty="0">
                <a:solidFill>
                  <a:schemeClr val="bg1"/>
                </a:solidFill>
                <a:cs typeface="Arial" panose="020B0604020202020204" pitchFamily="34" charset="0"/>
              </a:rPr>
              <a:t>Pilni atvērto atbilžu variantu teksti (12)</a:t>
            </a:r>
          </a:p>
        </p:txBody>
      </p:sp>
      <p:sp>
        <p:nvSpPr>
          <p:cNvPr id="5" name="Rectangle 4">
            <a:extLst>
              <a:ext uri="{FF2B5EF4-FFF2-40B4-BE49-F238E27FC236}">
                <a16:creationId xmlns:a16="http://schemas.microsoft.com/office/drawing/2014/main" id="{EBE07284-797E-4BC4-AA4C-61606E9F1D46}"/>
              </a:ext>
            </a:extLst>
          </p:cNvPr>
          <p:cNvSpPr/>
          <p:nvPr/>
        </p:nvSpPr>
        <p:spPr>
          <a:xfrm>
            <a:off x="171494" y="852761"/>
            <a:ext cx="6326126" cy="2862322"/>
          </a:xfrm>
          <a:prstGeom prst="rect">
            <a:avLst/>
          </a:prstGeom>
        </p:spPr>
        <p:txBody>
          <a:bodyPr wrap="square">
            <a:spAutoFit/>
          </a:bodyPr>
          <a:lstStyle/>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vienota valstiska ienākošā tūrisma produktu un galamērķu kvalitatīva portfeļa izstrāde, lai piesaistītu citu </a:t>
            </a:r>
            <a:r>
              <a:rPr lang="lv-LV" sz="900" dirty="0" err="1">
                <a:latin typeface="Arial" panose="020B0604020202020204" pitchFamily="34" charset="0"/>
                <a:cs typeface="Arial" panose="020B0604020202020204" pitchFamily="34" charset="0"/>
              </a:rPr>
              <a:t>eiropas</a:t>
            </a:r>
            <a:r>
              <a:rPr lang="lv-LV" sz="900" dirty="0">
                <a:latin typeface="Arial" panose="020B0604020202020204" pitchFamily="34" charset="0"/>
                <a:cs typeface="Arial" panose="020B0604020202020204" pitchFamily="34" charset="0"/>
              </a:rPr>
              <a:t> valstu tūristus(konkurējot ar </a:t>
            </a:r>
            <a:r>
              <a:rPr lang="lv-LV" sz="900" dirty="0" err="1">
                <a:latin typeface="Arial" panose="020B0604020202020204" pitchFamily="34" charset="0"/>
                <a:cs typeface="Arial" panose="020B0604020202020204" pitchFamily="34" charset="0"/>
              </a:rPr>
              <a:t>igauniju</a:t>
            </a:r>
            <a:r>
              <a:rPr lang="lv-LV" sz="900" dirty="0">
                <a:latin typeface="Arial" panose="020B0604020202020204" pitchFamily="34" charset="0"/>
                <a:cs typeface="Arial" panose="020B0604020202020204" pitchFamily="34" charset="0"/>
              </a:rPr>
              <a:t>, </a:t>
            </a:r>
            <a:r>
              <a:rPr lang="lv-LV" sz="900" dirty="0" err="1">
                <a:latin typeface="Arial" panose="020B0604020202020204" pitchFamily="34" charset="0"/>
                <a:cs typeface="Arial" panose="020B0604020202020204" pitchFamily="34" charset="0"/>
              </a:rPr>
              <a:t>lietuvu</a:t>
            </a:r>
            <a:r>
              <a:rPr lang="lv-LV" sz="900" dirty="0">
                <a:latin typeface="Arial" panose="020B0604020202020204" pitchFamily="34" charset="0"/>
                <a:cs typeface="Arial" panose="020B0604020202020204" pitchFamily="34" charset="0"/>
              </a:rPr>
              <a:t> un </a:t>
            </a:r>
            <a:r>
              <a:rPr lang="lv-LV" sz="900" dirty="0" err="1">
                <a:latin typeface="Arial" panose="020B0604020202020204" pitchFamily="34" charset="0"/>
                <a:cs typeface="Arial" panose="020B0604020202020204" pitchFamily="34" charset="0"/>
              </a:rPr>
              <a:t>skandināviju</a:t>
            </a:r>
            <a:r>
              <a:rPr lang="lv-LV" sz="900" dirty="0">
                <a:latin typeface="Arial" panose="020B0604020202020204" pitchFamily="34" charset="0"/>
                <a:cs typeface="Arial" panose="020B0604020202020204" pitchFamily="34" charset="0"/>
              </a:rPr>
              <a:t> u.c. valstīm) rudens, ziemas un pavasara sezonās. jāizstrādā labi pārdomāta un dzīvotspējīga ilgtermiņa stratēģija, nevis vienreizējs pasākums (to ik gadu nepārtraukti pilnveidojot un attīstot pareizajos virzienos, kur tas tiešām arī efektīvi darbojas). šādu (augstākminēto) iespēju efektīva un pietiekami masīva eksponēšana mums aktuālajos tirgos visā pasaulē. Tas ir valstiski svarīgi</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viesu izmitināšanas reģistrēšanas sistēmas (viesnīcas sistēmas) iegādes/izveides atbalsts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visa veida atbalsts eksportspējas veicināšanā, īpaši pašu produktu attīstībā un pielāgošanā pasaules tirgiem</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visa veida, kas nodrošina </a:t>
            </a:r>
            <a:r>
              <a:rPr lang="lv-LV" sz="900" dirty="0" err="1">
                <a:latin typeface="Arial" panose="020B0604020202020204" pitchFamily="34" charset="0"/>
                <a:cs typeface="Arial" panose="020B0604020202020204" pitchFamily="34" charset="0"/>
              </a:rPr>
              <a:t>uzņemuma</a:t>
            </a:r>
            <a:r>
              <a:rPr lang="lv-LV" sz="900" dirty="0">
                <a:latin typeface="Arial" panose="020B0604020202020204" pitchFamily="34" charset="0"/>
                <a:cs typeface="Arial" panose="020B0604020202020204" pitchFamily="34" charset="0"/>
              </a:rPr>
              <a:t> konkurētspēju Latvijas un starptautiskos tirgos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viss apmierina</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viss nepieciešamais ir pieejams, bet sarežģītas procedūras</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viss, kas saistās ar veiksmīga eksporta veicināšanu</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visu LIAA darbinieku vienota izpratne par atbalstam iesniegtajiem dokumentiem</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visu savu uzņēmējdarbību esam veikuši tikai ar savu </a:t>
            </a:r>
            <a:r>
              <a:rPr lang="lv-LV" sz="900" dirty="0" err="1">
                <a:latin typeface="Arial" panose="020B0604020202020204" pitchFamily="34" charset="0"/>
                <a:cs typeface="Arial" panose="020B0604020202020204" pitchFamily="34" charset="0"/>
              </a:rPr>
              <a:t>iniacitīvu</a:t>
            </a:r>
            <a:r>
              <a:rPr lang="lv-LV" sz="900" dirty="0">
                <a:latin typeface="Arial" panose="020B0604020202020204" pitchFamily="34" charset="0"/>
                <a:cs typeface="Arial" panose="020B0604020202020204" pitchFamily="34" charset="0"/>
              </a:rPr>
              <a:t> un savus eksporta kanālus atraduši paši. Bet diemžēl no LIAA puses neesam saņēmuši nekādu atbalstu</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WEB lapu izstrāde</a:t>
            </a:r>
          </a:p>
          <a:p>
            <a:pPr marL="171450" indent="-171450">
              <a:buFont typeface="Arial" panose="020B0604020202020204" pitchFamily="34" charset="0"/>
              <a:buChar char="•"/>
            </a:pPr>
            <a:r>
              <a:rPr lang="lv-LV" sz="900" dirty="0">
                <a:latin typeface="Arial" panose="020B0604020202020204" pitchFamily="34" charset="0"/>
                <a:cs typeface="Arial" panose="020B0604020202020204" pitchFamily="34" charset="0"/>
              </a:rPr>
              <a:t>zem produktu pielāgošanas ārvalstu tirgiem jābūt arī produkta iepakojuma etiķešu/ lietošanas un salikšanas instrukciju izstrādei - ne tulkošanai, bet arī </a:t>
            </a:r>
            <a:r>
              <a:rPr lang="lv-LV" sz="900" dirty="0" err="1">
                <a:latin typeface="Arial" panose="020B0604020202020204" pitchFamily="34" charset="0"/>
                <a:cs typeface="Arial" panose="020B0604020202020204" pitchFamily="34" charset="0"/>
              </a:rPr>
              <a:t>copywrite</a:t>
            </a:r>
            <a:r>
              <a:rPr lang="lv-LV" sz="900" dirty="0">
                <a:latin typeface="Arial" panose="020B0604020202020204" pitchFamily="34" charset="0"/>
                <a:cs typeface="Arial" panose="020B0604020202020204" pitchFamily="34" charset="0"/>
              </a:rPr>
              <a:t> un dizaina/ maketa izstrādei</a:t>
            </a:r>
          </a:p>
          <a:p>
            <a:pPr marL="171450" indent="-171450">
              <a:buFont typeface="Arial" panose="020B0604020202020204" pitchFamily="34" charset="0"/>
              <a:buChar char="•"/>
            </a:pPr>
            <a:endParaRPr lang="lv-LV" sz="9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lv-LV" sz="900" dirty="0">
              <a:latin typeface="Arial" panose="020B0604020202020204" pitchFamily="34" charset="0"/>
              <a:cs typeface="Arial" panose="020B0604020202020204" pitchFamily="34" charset="0"/>
            </a:endParaRPr>
          </a:p>
          <a:p>
            <a:pPr algn="r"/>
            <a:r>
              <a:rPr lang="lv-LV" sz="900" i="1" dirty="0">
                <a:latin typeface="Arial" panose="020B0604020202020204" pitchFamily="34" charset="0"/>
                <a:cs typeface="Arial" panose="020B0604020202020204" pitchFamily="34" charset="0"/>
              </a:rPr>
              <a:t>Saglabāta respondentu oriģinālā rakstība.</a:t>
            </a:r>
          </a:p>
        </p:txBody>
      </p:sp>
    </p:spTree>
    <p:extLst>
      <p:ext uri="{BB962C8B-B14F-4D97-AF65-F5344CB8AC3E}">
        <p14:creationId xmlns:p14="http://schemas.microsoft.com/office/powerpoint/2010/main" val="141802397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3BAA300E-3397-4C96-BE32-B33A4F4279BA}"/>
              </a:ext>
            </a:extLst>
          </p:cNvPr>
          <p:cNvSpPr txBox="1"/>
          <p:nvPr/>
        </p:nvSpPr>
        <p:spPr>
          <a:xfrm>
            <a:off x="196332" y="586857"/>
            <a:ext cx="4292541" cy="400110"/>
          </a:xfrm>
          <a:prstGeom prst="rect">
            <a:avLst/>
          </a:prstGeom>
          <a:noFill/>
        </p:spPr>
        <p:txBody>
          <a:bodyPr wrap="square">
            <a:spAutoFit/>
          </a:bodyPr>
          <a:lstStyle/>
          <a:p>
            <a:r>
              <a:rPr lang="lv-LV" sz="1000" b="1" spc="-30" dirty="0">
                <a:latin typeface="Arial" panose="020B0604020202020204" pitchFamily="34" charset="0"/>
                <a:cs typeface="Arial" panose="020B0604020202020204" pitchFamily="34" charset="0"/>
              </a:rPr>
              <a:t>S1. Vai Jūsu uzņēmums nodarbojas ar preču vai pakalpojumu eksportu (uz Eiropas Savienības valstīm vai valstīm ārpus Eiropas Savienības)?</a:t>
            </a:r>
          </a:p>
        </p:txBody>
      </p:sp>
      <p:sp>
        <p:nvSpPr>
          <p:cNvPr id="15" name="Rectangle 13">
            <a:extLst>
              <a:ext uri="{FF2B5EF4-FFF2-40B4-BE49-F238E27FC236}">
                <a16:creationId xmlns:a16="http://schemas.microsoft.com/office/drawing/2014/main" id="{DBE03FA8-DDFB-4A77-BFC9-CED7B6F7CB8A}"/>
              </a:ext>
            </a:extLst>
          </p:cNvPr>
          <p:cNvSpPr>
            <a:spLocks noChangeArrowheads="1"/>
          </p:cNvSpPr>
          <p:nvPr/>
        </p:nvSpPr>
        <p:spPr bwMode="auto">
          <a:xfrm>
            <a:off x="0" y="0"/>
            <a:ext cx="9144000" cy="476250"/>
          </a:xfrm>
          <a:prstGeom prst="rect">
            <a:avLst/>
          </a:prstGeom>
          <a:solidFill>
            <a:srgbClr val="2A7A6D"/>
          </a:solidFill>
          <a:ln>
            <a:noFill/>
          </a:ln>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altLang="en-US" sz="2400" b="1" dirty="0">
                <a:solidFill>
                  <a:schemeClr val="bg1"/>
                </a:solidFill>
                <a:cs typeface="Arial" panose="020B0604020202020204" pitchFamily="34" charset="0"/>
              </a:rPr>
              <a:t>Aptaujā izmantotā anketa (1)</a:t>
            </a:r>
          </a:p>
        </p:txBody>
      </p:sp>
      <p:graphicFrame>
        <p:nvGraphicFramePr>
          <p:cNvPr id="4" name="Table 3">
            <a:extLst>
              <a:ext uri="{FF2B5EF4-FFF2-40B4-BE49-F238E27FC236}">
                <a16:creationId xmlns:a16="http://schemas.microsoft.com/office/drawing/2014/main" id="{3A40A432-3C7C-4D55-93EA-93DF9D9EF9E3}"/>
              </a:ext>
            </a:extLst>
          </p:cNvPr>
          <p:cNvGraphicFramePr>
            <a:graphicFrameLocks noGrp="1"/>
          </p:cNvGraphicFramePr>
          <p:nvPr>
            <p:extLst>
              <p:ext uri="{D42A27DB-BD31-4B8C-83A1-F6EECF244321}">
                <p14:modId xmlns:p14="http://schemas.microsoft.com/office/powerpoint/2010/main" val="967948220"/>
              </p:ext>
            </p:extLst>
          </p:nvPr>
        </p:nvGraphicFramePr>
        <p:xfrm>
          <a:off x="314698" y="967363"/>
          <a:ext cx="2664963" cy="478005"/>
        </p:xfrm>
        <a:graphic>
          <a:graphicData uri="http://schemas.openxmlformats.org/drawingml/2006/table">
            <a:tbl>
              <a:tblPr firstRow="1" firstCol="1" lastRow="1" lastCol="1" bandRow="1" bandCol="1"/>
              <a:tblGrid>
                <a:gridCol w="1293363">
                  <a:extLst>
                    <a:ext uri="{9D8B030D-6E8A-4147-A177-3AD203B41FA5}">
                      <a16:colId xmlns:a16="http://schemas.microsoft.com/office/drawing/2014/main" val="420546822"/>
                    </a:ext>
                  </a:extLst>
                </a:gridCol>
                <a:gridCol w="405442">
                  <a:extLst>
                    <a:ext uri="{9D8B030D-6E8A-4147-A177-3AD203B41FA5}">
                      <a16:colId xmlns:a16="http://schemas.microsoft.com/office/drawing/2014/main" val="2947907652"/>
                    </a:ext>
                  </a:extLst>
                </a:gridCol>
                <a:gridCol w="966158">
                  <a:extLst>
                    <a:ext uri="{9D8B030D-6E8A-4147-A177-3AD203B41FA5}">
                      <a16:colId xmlns:a16="http://schemas.microsoft.com/office/drawing/2014/main" val="2985148615"/>
                    </a:ext>
                  </a:extLst>
                </a:gridCol>
              </a:tblGrid>
              <a:tr h="159335">
                <a:tc>
                  <a:txBody>
                    <a:bodyPr/>
                    <a:lstStyle/>
                    <a:p>
                      <a:pPr marL="20955">
                        <a:spcAft>
                          <a:spcPts val="0"/>
                        </a:spcAft>
                      </a:pPr>
                      <a:r>
                        <a:rPr lang="lv-LV" sz="1000">
                          <a:solidFill>
                            <a:srgbClr val="000000"/>
                          </a:solidFill>
                          <a:effectLst/>
                          <a:latin typeface="Arial" panose="020B0604020202020204" pitchFamily="34" charset="0"/>
                          <a:ea typeface="Calibri" panose="020F0502020204030204" pitchFamily="34" charset="0"/>
                        </a:rPr>
                        <a:t>Jā</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9525" algn="ctr">
                        <a:spcAft>
                          <a:spcPts val="0"/>
                        </a:spcAft>
                      </a:pPr>
                      <a:r>
                        <a:rPr lang="lv-LV" sz="1000" dirty="0">
                          <a:solidFill>
                            <a:srgbClr val="000000"/>
                          </a:solidFill>
                          <a:effectLst/>
                          <a:latin typeface="Arial" panose="020B0604020202020204" pitchFamily="34" charset="0"/>
                          <a:ea typeface="Calibri" panose="020F0502020204030204" pitchFamily="34" charset="0"/>
                        </a:rPr>
                        <a:t>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0">
                        <a:spcAft>
                          <a:spcPts val="0"/>
                        </a:spcAft>
                      </a:pPr>
                      <a:r>
                        <a:rPr lang="lv-LV" sz="1000" i="1" dirty="0">
                          <a:solidFill>
                            <a:srgbClr val="000000"/>
                          </a:solidFill>
                          <a:effectLst/>
                          <a:latin typeface="Arial" panose="020B0604020202020204" pitchFamily="34" charset="0"/>
                          <a:ea typeface="Calibri" panose="020F0502020204030204" pitchFamily="34" charset="0"/>
                        </a:rPr>
                        <a:t> --- &gt; Tālāk</a:t>
                      </a:r>
                      <a:endParaRPr lang="lv-LV" sz="1000" dirty="0">
                        <a:solidFill>
                          <a:srgbClr val="000000"/>
                        </a:solidFill>
                        <a:effectLst/>
                        <a:latin typeface="Arial" panose="020B060402020202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30461464"/>
                  </a:ext>
                </a:extLst>
              </a:tr>
              <a:tr h="159335">
                <a:tc>
                  <a:txBody>
                    <a:bodyPr/>
                    <a:lstStyle/>
                    <a:p>
                      <a:pPr marL="20955">
                        <a:spcAft>
                          <a:spcPts val="0"/>
                        </a:spcAft>
                      </a:pPr>
                      <a:r>
                        <a:rPr lang="lv-LV" sz="1000">
                          <a:solidFill>
                            <a:srgbClr val="000000"/>
                          </a:solidFill>
                          <a:effectLst/>
                          <a:latin typeface="Arial" panose="020B0604020202020204" pitchFamily="34" charset="0"/>
                          <a:ea typeface="Calibri" panose="020F0502020204030204" pitchFamily="34" charset="0"/>
                        </a:rPr>
                        <a:t>Nē</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9525" algn="ctr">
                        <a:spcAft>
                          <a:spcPts val="0"/>
                        </a:spcAft>
                      </a:pPr>
                      <a:r>
                        <a:rPr lang="lv-LV" sz="1000" dirty="0">
                          <a:solidFill>
                            <a:srgbClr val="000000"/>
                          </a:solidFill>
                          <a:effectLst/>
                          <a:latin typeface="Arial" panose="020B0604020202020204" pitchFamily="34" charset="0"/>
                          <a:ea typeface="Calibri" panose="020F0502020204030204" pitchFamily="34" charset="0"/>
                        </a:rPr>
                        <a:t>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0">
                        <a:spcAft>
                          <a:spcPts val="0"/>
                        </a:spcAft>
                        <a:tabLst/>
                      </a:pPr>
                      <a:r>
                        <a:rPr lang="lv-LV" sz="1000" i="1" dirty="0">
                          <a:solidFill>
                            <a:srgbClr val="000000"/>
                          </a:solidFill>
                          <a:effectLst/>
                          <a:latin typeface="Arial" panose="020B0604020202020204" pitchFamily="34" charset="0"/>
                          <a:ea typeface="Calibri" panose="020F0502020204030204" pitchFamily="34" charset="0"/>
                        </a:rPr>
                        <a:t> --- &gt; Beigas</a:t>
                      </a:r>
                      <a:endParaRPr lang="lv-LV" sz="1000" dirty="0">
                        <a:solidFill>
                          <a:srgbClr val="000000"/>
                        </a:solidFill>
                        <a:effectLst/>
                        <a:latin typeface="Arial" panose="020B060402020202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91987403"/>
                  </a:ext>
                </a:extLst>
              </a:tr>
              <a:tr h="159335">
                <a:tc>
                  <a:txBody>
                    <a:bodyPr/>
                    <a:lstStyle/>
                    <a:p>
                      <a:pPr marL="20955">
                        <a:spcAft>
                          <a:spcPts val="0"/>
                        </a:spcAft>
                      </a:pPr>
                      <a:r>
                        <a:rPr lang="lv-LV" sz="1000">
                          <a:solidFill>
                            <a:srgbClr val="000000"/>
                          </a:solidFill>
                          <a:effectLst/>
                          <a:latin typeface="Arial" panose="020B0604020202020204" pitchFamily="34" charset="0"/>
                          <a:ea typeface="Calibri" panose="020F0502020204030204" pitchFamily="34" charset="0"/>
                        </a:rPr>
                        <a:t>Grūti pateikt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525" indent="-9525" algn="ctr">
                        <a:spcAft>
                          <a:spcPts val="0"/>
                        </a:spcAft>
                      </a:pPr>
                      <a:r>
                        <a:rPr lang="lv-LV" sz="1000" dirty="0">
                          <a:solidFill>
                            <a:srgbClr val="000000"/>
                          </a:solidFill>
                          <a:effectLst/>
                          <a:latin typeface="Arial" panose="020B0604020202020204" pitchFamily="34" charset="0"/>
                          <a:ea typeface="Calibri" panose="020F0502020204030204" pitchFamily="34" charset="0"/>
                        </a:rPr>
                        <a:t>8</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0">
                        <a:spcAft>
                          <a:spcPts val="0"/>
                        </a:spcAft>
                      </a:pPr>
                      <a:r>
                        <a:rPr lang="lv-LV" sz="1000" i="1" dirty="0">
                          <a:solidFill>
                            <a:srgbClr val="000000"/>
                          </a:solidFill>
                          <a:effectLst/>
                          <a:latin typeface="Arial" panose="020B0604020202020204" pitchFamily="34" charset="0"/>
                          <a:ea typeface="Calibri" panose="020F0502020204030204" pitchFamily="34" charset="0"/>
                        </a:rPr>
                        <a:t> --- &gt; Tālāk</a:t>
                      </a:r>
                      <a:endParaRPr lang="lv-LV" sz="1000" dirty="0">
                        <a:solidFill>
                          <a:srgbClr val="000000"/>
                        </a:solidFill>
                        <a:effectLst/>
                        <a:latin typeface="Arial" panose="020B060402020202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60542562"/>
                  </a:ext>
                </a:extLst>
              </a:tr>
            </a:tbl>
          </a:graphicData>
        </a:graphic>
      </p:graphicFrame>
      <p:sp>
        <p:nvSpPr>
          <p:cNvPr id="22" name="TextBox 21">
            <a:extLst>
              <a:ext uri="{FF2B5EF4-FFF2-40B4-BE49-F238E27FC236}">
                <a16:creationId xmlns:a16="http://schemas.microsoft.com/office/drawing/2014/main" id="{CDF95AB9-FED5-441E-BDB7-8EB185EF36C5}"/>
              </a:ext>
            </a:extLst>
          </p:cNvPr>
          <p:cNvSpPr txBox="1"/>
          <p:nvPr/>
        </p:nvSpPr>
        <p:spPr>
          <a:xfrm>
            <a:off x="196331" y="1597018"/>
            <a:ext cx="4763858" cy="861774"/>
          </a:xfrm>
          <a:prstGeom prst="rect">
            <a:avLst/>
          </a:prstGeom>
          <a:noFill/>
        </p:spPr>
        <p:txBody>
          <a:bodyPr wrap="square">
            <a:spAutoFit/>
          </a:bodyPr>
          <a:lstStyle/>
          <a:p>
            <a:r>
              <a:rPr lang="lv-LV" sz="1000" b="1" spc="-30" dirty="0">
                <a:latin typeface="Arial" panose="020B0604020202020204" pitchFamily="34" charset="0"/>
                <a:cs typeface="Arial" panose="020B0604020202020204" pitchFamily="34" charset="0"/>
              </a:rPr>
              <a:t>K1.1. Kāds 2022.gadā bija/ būs Jūsu uzņēmuma kopējais eksporta apjoms eiro?</a:t>
            </a:r>
          </a:p>
          <a:p>
            <a:r>
              <a:rPr lang="lv-LV" sz="1000" b="1" spc="-30" dirty="0">
                <a:latin typeface="Arial" panose="020B0604020202020204" pitchFamily="34" charset="0"/>
                <a:cs typeface="Arial" panose="020B0604020202020204" pitchFamily="34" charset="0"/>
              </a:rPr>
              <a:t>Gadījumā, ja Jūs to nezināt pilnīgi precīzi, lūdzu, ierakstiet kaut vai aptuvenu summu.</a:t>
            </a:r>
            <a:endParaRPr lang="lv-LV" sz="1000" spc="-30" dirty="0">
              <a:latin typeface="Arial" panose="020B0604020202020204" pitchFamily="34" charset="0"/>
              <a:cs typeface="Arial" panose="020B0604020202020204" pitchFamily="34" charset="0"/>
            </a:endParaRPr>
          </a:p>
          <a:p>
            <a:r>
              <a:rPr lang="lv-LV" sz="1000" spc="-30" dirty="0">
                <a:latin typeface="Arial" panose="020B0604020202020204" pitchFamily="34" charset="0"/>
                <a:cs typeface="Arial" panose="020B0604020202020204" pitchFamily="34" charset="0"/>
              </a:rPr>
              <a:t> ……………………………………………………</a:t>
            </a:r>
          </a:p>
          <a:p>
            <a:r>
              <a:rPr lang="lv-LV" sz="1000" spc="-30" dirty="0">
                <a:latin typeface="Arial" panose="020B0604020202020204" pitchFamily="34" charset="0"/>
                <a:cs typeface="Arial" panose="020B0604020202020204" pitchFamily="34" charset="0"/>
              </a:rPr>
              <a:t>Nezin, nav atbildes ….. 98</a:t>
            </a:r>
          </a:p>
        </p:txBody>
      </p:sp>
      <p:sp>
        <p:nvSpPr>
          <p:cNvPr id="23" name="TextBox 22">
            <a:extLst>
              <a:ext uri="{FF2B5EF4-FFF2-40B4-BE49-F238E27FC236}">
                <a16:creationId xmlns:a16="http://schemas.microsoft.com/office/drawing/2014/main" id="{F1C88E33-2E6E-466F-BECB-4D06D7D4E2FE}"/>
              </a:ext>
            </a:extLst>
          </p:cNvPr>
          <p:cNvSpPr txBox="1"/>
          <p:nvPr/>
        </p:nvSpPr>
        <p:spPr>
          <a:xfrm>
            <a:off x="4960188" y="586857"/>
            <a:ext cx="3869113" cy="1631216"/>
          </a:xfrm>
          <a:prstGeom prst="rect">
            <a:avLst/>
          </a:prstGeom>
          <a:noFill/>
        </p:spPr>
        <p:txBody>
          <a:bodyPr wrap="square">
            <a:spAutoFit/>
          </a:bodyPr>
          <a:lstStyle/>
          <a:p>
            <a:r>
              <a:rPr lang="lv-LV" sz="1000" b="1" spc="-30" dirty="0">
                <a:latin typeface="Arial" panose="020B0604020202020204" pitchFamily="34" charset="0"/>
                <a:cs typeface="Arial" panose="020B0604020202020204" pitchFamily="34" charset="0"/>
              </a:rPr>
              <a:t>K1.2. un K1.3. Varbūt Jūs zināt un varat man pateikt, kaut vai aptuveni, kāds bija Jūsu uzņēmuma kopējais eksporta apjoms eiro 2020 un 2021. gadā?</a:t>
            </a:r>
          </a:p>
          <a:p>
            <a:endParaRPr lang="lv-LV" sz="1000" spc="-30" dirty="0">
              <a:latin typeface="Arial" panose="020B0604020202020204" pitchFamily="34" charset="0"/>
              <a:cs typeface="Arial" panose="020B0604020202020204" pitchFamily="34" charset="0"/>
            </a:endParaRPr>
          </a:p>
          <a:p>
            <a:r>
              <a:rPr lang="lv-LV" sz="1000" spc="-30" dirty="0">
                <a:latin typeface="Arial" panose="020B0604020202020204" pitchFamily="34" charset="0"/>
                <a:cs typeface="Arial" panose="020B0604020202020204" pitchFamily="34" charset="0"/>
              </a:rPr>
              <a:t>K1.2: 2021:  …………………………………………</a:t>
            </a:r>
          </a:p>
          <a:p>
            <a:r>
              <a:rPr lang="lv-LV" sz="1000" spc="-30" dirty="0">
                <a:latin typeface="Arial" panose="020B0604020202020204" pitchFamily="34" charset="0"/>
                <a:cs typeface="Arial" panose="020B0604020202020204" pitchFamily="34" charset="0"/>
              </a:rPr>
              <a:t>Nezin, nav atbildes ….. 98</a:t>
            </a:r>
          </a:p>
          <a:p>
            <a:endParaRPr lang="lv-LV" sz="1000" spc="-30" dirty="0">
              <a:latin typeface="Arial" panose="020B0604020202020204" pitchFamily="34" charset="0"/>
              <a:cs typeface="Arial" panose="020B0604020202020204" pitchFamily="34" charset="0"/>
            </a:endParaRPr>
          </a:p>
          <a:p>
            <a:r>
              <a:rPr lang="lv-LV" sz="1000" spc="-30" dirty="0">
                <a:latin typeface="Arial" panose="020B0604020202020204" pitchFamily="34" charset="0"/>
                <a:cs typeface="Arial" panose="020B0604020202020204" pitchFamily="34" charset="0"/>
              </a:rPr>
              <a:t>K1.3: 2020:  ………………………………………….</a:t>
            </a:r>
          </a:p>
          <a:p>
            <a:r>
              <a:rPr lang="lv-LV" sz="1000" spc="-30" dirty="0">
                <a:latin typeface="Arial" panose="020B0604020202020204" pitchFamily="34" charset="0"/>
                <a:cs typeface="Arial" panose="020B0604020202020204" pitchFamily="34" charset="0"/>
              </a:rPr>
              <a:t>Nezin, nav atbildes ….. 98</a:t>
            </a:r>
          </a:p>
          <a:p>
            <a:endParaRPr lang="lv-LV" sz="1000" b="1" spc="-30" dirty="0">
              <a:latin typeface="Arial" panose="020B0604020202020204" pitchFamily="34" charset="0"/>
              <a:cs typeface="Arial" panose="020B0604020202020204" pitchFamily="34" charset="0"/>
            </a:endParaRPr>
          </a:p>
        </p:txBody>
      </p:sp>
      <p:sp>
        <p:nvSpPr>
          <p:cNvPr id="27" name="TextBox 26">
            <a:extLst>
              <a:ext uri="{FF2B5EF4-FFF2-40B4-BE49-F238E27FC236}">
                <a16:creationId xmlns:a16="http://schemas.microsoft.com/office/drawing/2014/main" id="{DDCB4B4E-82CE-4A36-9D19-F8C55C16F00D}"/>
              </a:ext>
            </a:extLst>
          </p:cNvPr>
          <p:cNvSpPr txBox="1"/>
          <p:nvPr/>
        </p:nvSpPr>
        <p:spPr>
          <a:xfrm>
            <a:off x="196331" y="2598579"/>
            <a:ext cx="8202249" cy="400110"/>
          </a:xfrm>
          <a:prstGeom prst="rect">
            <a:avLst/>
          </a:prstGeom>
          <a:noFill/>
        </p:spPr>
        <p:txBody>
          <a:bodyPr wrap="square">
            <a:spAutoFit/>
          </a:bodyPr>
          <a:lstStyle/>
          <a:p>
            <a:r>
              <a:rPr lang="lv-LV" sz="1000" b="1" spc="-30" dirty="0">
                <a:latin typeface="Arial" panose="020B0604020202020204" pitchFamily="34" charset="0"/>
                <a:cs typeface="Arial" panose="020B0604020202020204" pitchFamily="34" charset="0"/>
              </a:rPr>
              <a:t>K2. Šajā sarakstā ir redzamas dažādas ar eksporta veicināšanu saistītas aktivitātes, kuras LIAA atbalsta, izsniedzot </a:t>
            </a:r>
            <a:r>
              <a:rPr lang="lv-LV" sz="1000" b="1" spc="-30" dirty="0" err="1">
                <a:latin typeface="Arial" panose="020B0604020202020204" pitchFamily="34" charset="0"/>
                <a:cs typeface="Arial" panose="020B0604020202020204" pitchFamily="34" charset="0"/>
              </a:rPr>
              <a:t>grantu</a:t>
            </a:r>
            <a:r>
              <a:rPr lang="lv-LV" sz="1000" b="1" spc="-30" dirty="0">
                <a:latin typeface="Arial" panose="020B0604020202020204" pitchFamily="34" charset="0"/>
                <a:cs typeface="Arial" panose="020B0604020202020204" pitchFamily="34" charset="0"/>
              </a:rPr>
              <a:t> finansējumu. Lūdzu, par katru no tām atzīmējiet, cik Jūsu uzņēmumam nozīmīga šķiet katra no šīm darbībām.</a:t>
            </a:r>
          </a:p>
        </p:txBody>
      </p:sp>
      <p:graphicFrame>
        <p:nvGraphicFramePr>
          <p:cNvPr id="10" name="Table 9">
            <a:extLst>
              <a:ext uri="{FF2B5EF4-FFF2-40B4-BE49-F238E27FC236}">
                <a16:creationId xmlns:a16="http://schemas.microsoft.com/office/drawing/2014/main" id="{20B9D394-E58D-4E98-A57E-6A16558D7B2E}"/>
              </a:ext>
            </a:extLst>
          </p:cNvPr>
          <p:cNvGraphicFramePr>
            <a:graphicFrameLocks noGrp="1"/>
          </p:cNvGraphicFramePr>
          <p:nvPr>
            <p:extLst>
              <p:ext uri="{D42A27DB-BD31-4B8C-83A1-F6EECF244321}">
                <p14:modId xmlns:p14="http://schemas.microsoft.com/office/powerpoint/2010/main" val="1208918955"/>
              </p:ext>
            </p:extLst>
          </p:nvPr>
        </p:nvGraphicFramePr>
        <p:xfrm>
          <a:off x="283740" y="2998689"/>
          <a:ext cx="8545561" cy="2895600"/>
        </p:xfrm>
        <a:graphic>
          <a:graphicData uri="http://schemas.openxmlformats.org/drawingml/2006/table">
            <a:tbl>
              <a:tblPr firstRow="1" firstCol="1" bandRow="1"/>
              <a:tblGrid>
                <a:gridCol w="270595">
                  <a:extLst>
                    <a:ext uri="{9D8B030D-6E8A-4147-A177-3AD203B41FA5}">
                      <a16:colId xmlns:a16="http://schemas.microsoft.com/office/drawing/2014/main" val="1235488629"/>
                    </a:ext>
                  </a:extLst>
                </a:gridCol>
                <a:gridCol w="4520704">
                  <a:extLst>
                    <a:ext uri="{9D8B030D-6E8A-4147-A177-3AD203B41FA5}">
                      <a16:colId xmlns:a16="http://schemas.microsoft.com/office/drawing/2014/main" val="1421040248"/>
                    </a:ext>
                  </a:extLst>
                </a:gridCol>
                <a:gridCol w="817861">
                  <a:extLst>
                    <a:ext uri="{9D8B030D-6E8A-4147-A177-3AD203B41FA5}">
                      <a16:colId xmlns:a16="http://schemas.microsoft.com/office/drawing/2014/main" val="4251950846"/>
                    </a:ext>
                  </a:extLst>
                </a:gridCol>
                <a:gridCol w="763936">
                  <a:extLst>
                    <a:ext uri="{9D8B030D-6E8A-4147-A177-3AD203B41FA5}">
                      <a16:colId xmlns:a16="http://schemas.microsoft.com/office/drawing/2014/main" val="4035588431"/>
                    </a:ext>
                  </a:extLst>
                </a:gridCol>
                <a:gridCol w="835836">
                  <a:extLst>
                    <a:ext uri="{9D8B030D-6E8A-4147-A177-3AD203B41FA5}">
                      <a16:colId xmlns:a16="http://schemas.microsoft.com/office/drawing/2014/main" val="2925620304"/>
                    </a:ext>
                  </a:extLst>
                </a:gridCol>
                <a:gridCol w="781911">
                  <a:extLst>
                    <a:ext uri="{9D8B030D-6E8A-4147-A177-3AD203B41FA5}">
                      <a16:colId xmlns:a16="http://schemas.microsoft.com/office/drawing/2014/main" val="1160027606"/>
                    </a:ext>
                  </a:extLst>
                </a:gridCol>
                <a:gridCol w="554718">
                  <a:extLst>
                    <a:ext uri="{9D8B030D-6E8A-4147-A177-3AD203B41FA5}">
                      <a16:colId xmlns:a16="http://schemas.microsoft.com/office/drawing/2014/main" val="1393214319"/>
                    </a:ext>
                  </a:extLst>
                </a:gridCol>
              </a:tblGrid>
              <a:tr h="147697">
                <a:tc>
                  <a:txBody>
                    <a:bodyPr/>
                    <a:lstStyle/>
                    <a:p>
                      <a:pP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 </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lv-LV" sz="1000" dirty="0">
                          <a:solidFill>
                            <a:srgbClr val="000000"/>
                          </a:solidFill>
                          <a:effectLst/>
                          <a:latin typeface="Arial" panose="020B0604020202020204" pitchFamily="34" charset="0"/>
                          <a:ea typeface="Calibri" panose="020F0502020204030204" pitchFamily="34" charset="0"/>
                          <a:cs typeface="Calibri" panose="020F0502020204030204" pitchFamily="34" charset="0"/>
                        </a:rPr>
                        <a:t> </a:t>
                      </a:r>
                      <a:endParaRPr lang="lv-LV" sz="10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dirty="0">
                          <a:solidFill>
                            <a:srgbClr val="000000"/>
                          </a:solidFill>
                          <a:effectLst/>
                          <a:latin typeface="Arial" panose="020B0604020202020204" pitchFamily="34" charset="0"/>
                          <a:ea typeface="Calibri" panose="020F0502020204030204" pitchFamily="34" charset="0"/>
                          <a:cs typeface="Calibri" panose="020F0502020204030204" pitchFamily="34" charset="0"/>
                        </a:rPr>
                        <a:t>Ļoti nozīmīga</a:t>
                      </a:r>
                      <a:endParaRPr lang="lv-LV" sz="10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dirty="0">
                          <a:solidFill>
                            <a:srgbClr val="000000"/>
                          </a:solidFill>
                          <a:effectLst/>
                          <a:latin typeface="Arial" panose="020B0604020202020204" pitchFamily="34" charset="0"/>
                          <a:ea typeface="Calibri" panose="020F0502020204030204" pitchFamily="34" charset="0"/>
                          <a:cs typeface="Calibri" panose="020F0502020204030204" pitchFamily="34" charset="0"/>
                        </a:rPr>
                        <a:t>Drīzāk nozīmīga</a:t>
                      </a:r>
                      <a:endParaRPr lang="lv-LV" sz="10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Drīzāk nav nozīmīga</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Nemaz nav nozīmīga</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Grūti pateikt</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11351475"/>
                  </a:ext>
                </a:extLst>
              </a:tr>
              <a:tr h="73848">
                <a:tc>
                  <a:txBody>
                    <a:bodyPr/>
                    <a:lstStyle/>
                    <a:p>
                      <a:pP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1</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lv-LV" sz="1000" dirty="0">
                          <a:solidFill>
                            <a:srgbClr val="000000"/>
                          </a:solidFill>
                          <a:effectLst/>
                          <a:latin typeface="Arial" panose="020B0604020202020204" pitchFamily="34" charset="0"/>
                          <a:ea typeface="Calibri" panose="020F0502020204030204" pitchFamily="34" charset="0"/>
                          <a:cs typeface="Calibri" panose="020F0502020204030204" pitchFamily="34" charset="0"/>
                        </a:rPr>
                        <a:t>Dalība starptautiskās izstādēs ar individuālo stendu vai kopstendā ārvalstīs</a:t>
                      </a:r>
                      <a:endParaRPr lang="lv-LV" sz="10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dirty="0">
                          <a:solidFill>
                            <a:srgbClr val="000000"/>
                          </a:solidFill>
                          <a:effectLst/>
                          <a:latin typeface="Arial" panose="020B0604020202020204" pitchFamily="34" charset="0"/>
                          <a:ea typeface="Calibri" panose="020F0502020204030204" pitchFamily="34" charset="0"/>
                          <a:cs typeface="Calibri" panose="020F0502020204030204" pitchFamily="34" charset="0"/>
                        </a:rPr>
                        <a:t>1</a:t>
                      </a:r>
                      <a:endParaRPr lang="lv-LV" sz="10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2</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3</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4</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8</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32203267"/>
                  </a:ext>
                </a:extLst>
              </a:tr>
              <a:tr h="147697">
                <a:tc>
                  <a:txBody>
                    <a:bodyPr/>
                    <a:lstStyle/>
                    <a:p>
                      <a:pP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2</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Dalība konferencēs/forumos ārvalstīs ar individuālo stendu, ar prezentāciju vai kā klausītājam/apmeklētājam klātienē vai tiešsaistē</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1</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2</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3</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4</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dirty="0">
                          <a:solidFill>
                            <a:srgbClr val="000000"/>
                          </a:solidFill>
                          <a:effectLst/>
                          <a:latin typeface="Arial" panose="020B0604020202020204" pitchFamily="34" charset="0"/>
                          <a:ea typeface="Calibri" panose="020F0502020204030204" pitchFamily="34" charset="0"/>
                          <a:cs typeface="Calibri" panose="020F0502020204030204" pitchFamily="34" charset="0"/>
                        </a:rPr>
                        <a:t>8</a:t>
                      </a:r>
                      <a:endParaRPr lang="lv-LV" sz="10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31452702"/>
                  </a:ext>
                </a:extLst>
              </a:tr>
              <a:tr h="73848">
                <a:tc>
                  <a:txBody>
                    <a:bodyPr/>
                    <a:lstStyle/>
                    <a:p>
                      <a:pP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3</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lv-LV" sz="1000" dirty="0">
                          <a:solidFill>
                            <a:srgbClr val="000000"/>
                          </a:solidFill>
                          <a:effectLst/>
                          <a:latin typeface="Arial" panose="020B0604020202020204" pitchFamily="34" charset="0"/>
                          <a:ea typeface="Calibri" panose="020F0502020204030204" pitchFamily="34" charset="0"/>
                          <a:cs typeface="Calibri" panose="020F0502020204030204" pitchFamily="34" charset="0"/>
                        </a:rPr>
                        <a:t>Dalība </a:t>
                      </a:r>
                      <a:r>
                        <a:rPr lang="lv-LV" sz="1000" dirty="0" err="1">
                          <a:solidFill>
                            <a:srgbClr val="000000"/>
                          </a:solidFill>
                          <a:effectLst/>
                          <a:latin typeface="Arial" panose="020B0604020202020204" pitchFamily="34" charset="0"/>
                          <a:ea typeface="Calibri" panose="020F0502020204030204" pitchFamily="34" charset="0"/>
                          <a:cs typeface="Calibri" panose="020F0502020204030204" pitchFamily="34" charset="0"/>
                        </a:rPr>
                        <a:t>kontaktbiržās</a:t>
                      </a:r>
                      <a:r>
                        <a:rPr lang="lv-LV" sz="1000" dirty="0">
                          <a:solidFill>
                            <a:srgbClr val="000000"/>
                          </a:solidFill>
                          <a:effectLst/>
                          <a:latin typeface="Arial" panose="020B0604020202020204" pitchFamily="34" charset="0"/>
                          <a:ea typeface="Calibri" panose="020F0502020204030204" pitchFamily="34" charset="0"/>
                          <a:cs typeface="Calibri" panose="020F0502020204030204" pitchFamily="34" charset="0"/>
                        </a:rPr>
                        <a:t> ārvalstīs un ārvalstu </a:t>
                      </a:r>
                      <a:r>
                        <a:rPr lang="lv-LV" sz="1000" dirty="0" err="1">
                          <a:solidFill>
                            <a:srgbClr val="000000"/>
                          </a:solidFill>
                          <a:effectLst/>
                          <a:latin typeface="Arial" panose="020B0604020202020204" pitchFamily="34" charset="0"/>
                          <a:ea typeface="Calibri" panose="020F0502020204030204" pitchFamily="34" charset="0"/>
                          <a:cs typeface="Calibri" panose="020F0502020204030204" pitchFamily="34" charset="0"/>
                        </a:rPr>
                        <a:t>kontaktbiržās</a:t>
                      </a:r>
                      <a:r>
                        <a:rPr lang="lv-LV" sz="1000" dirty="0">
                          <a:solidFill>
                            <a:srgbClr val="000000"/>
                          </a:solidFill>
                          <a:effectLst/>
                          <a:latin typeface="Arial" panose="020B0604020202020204" pitchFamily="34" charset="0"/>
                          <a:ea typeface="Calibri" panose="020F0502020204030204" pitchFamily="34" charset="0"/>
                          <a:cs typeface="Calibri" panose="020F0502020204030204" pitchFamily="34" charset="0"/>
                        </a:rPr>
                        <a:t> tiešsaistē</a:t>
                      </a:r>
                      <a:endParaRPr lang="lv-LV" sz="10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1</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2</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3</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4</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8</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80370036"/>
                  </a:ext>
                </a:extLst>
              </a:tr>
              <a:tr h="73848">
                <a:tc>
                  <a:txBody>
                    <a:bodyPr/>
                    <a:lstStyle/>
                    <a:p>
                      <a:pP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4</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Dalība starptautiskās digitālās nozaru platformās, tai skaitā digitālās izstādēs</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1</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2</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3</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4</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8</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2914322"/>
                  </a:ext>
                </a:extLst>
              </a:tr>
              <a:tr h="73848">
                <a:tc>
                  <a:txBody>
                    <a:bodyPr/>
                    <a:lstStyle/>
                    <a:p>
                      <a:pP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5</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Produktu/pakalpojumu pielāgošana ārvalstu tirgiem</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1</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2</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3</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4</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8</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31516465"/>
                  </a:ext>
                </a:extLst>
              </a:tr>
              <a:tr h="73848">
                <a:tc>
                  <a:txBody>
                    <a:bodyPr/>
                    <a:lstStyle/>
                    <a:p>
                      <a:pP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6</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Preču zīmes un dizainparauga izstrāde, reģistrēšana</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1</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2</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3</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4</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8</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98291472"/>
                  </a:ext>
                </a:extLst>
              </a:tr>
              <a:tr h="73848">
                <a:tc>
                  <a:txBody>
                    <a:bodyPr/>
                    <a:lstStyle/>
                    <a:p>
                      <a:pP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7</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Publicitāte ārvalstu specializētajos nozaru drukātajos un digitālajos medijos</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1</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2</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3</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4</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8</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13356689"/>
                  </a:ext>
                </a:extLst>
              </a:tr>
              <a:tr h="73848">
                <a:tc>
                  <a:txBody>
                    <a:bodyPr/>
                    <a:lstStyle/>
                    <a:p>
                      <a:pP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8</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lv-LV" sz="1000" dirty="0">
                          <a:solidFill>
                            <a:srgbClr val="000000"/>
                          </a:solidFill>
                          <a:effectLst/>
                          <a:latin typeface="Arial" panose="020B0604020202020204" pitchFamily="34" charset="0"/>
                          <a:ea typeface="Calibri" panose="020F0502020204030204" pitchFamily="34" charset="0"/>
                          <a:cs typeface="Calibri" panose="020F0502020204030204" pitchFamily="34" charset="0"/>
                        </a:rPr>
                        <a:t>Visu veidu reklāmas satura sagatavošana un mārketinga materiālu izstrāde</a:t>
                      </a:r>
                      <a:endParaRPr lang="lv-LV" sz="10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1</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2</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3</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4</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8</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19103022"/>
                  </a:ext>
                </a:extLst>
              </a:tr>
              <a:tr h="73848">
                <a:tc>
                  <a:txBody>
                    <a:bodyPr/>
                    <a:lstStyle/>
                    <a:p>
                      <a:pP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9</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Reklāmas kampaņas izstrāde un vadīšana</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1</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2</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3</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4</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8</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94880564"/>
                  </a:ext>
                </a:extLst>
              </a:tr>
              <a:tr h="73848">
                <a:tc>
                  <a:txBody>
                    <a:bodyPr/>
                    <a:lstStyle/>
                    <a:p>
                      <a:pP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10</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lv-LV" sz="1000" dirty="0">
                          <a:solidFill>
                            <a:srgbClr val="000000"/>
                          </a:solidFill>
                          <a:effectLst/>
                          <a:latin typeface="Arial" panose="020B0604020202020204" pitchFamily="34" charset="0"/>
                          <a:ea typeface="Calibri" panose="020F0502020204030204" pitchFamily="34" charset="0"/>
                          <a:cs typeface="Calibri" panose="020F0502020204030204" pitchFamily="34" charset="0"/>
                        </a:rPr>
                        <a:t>Telemārketinga pakalpojumi nozaru ārvalstu sadarbības partneru meklēšanai</a:t>
                      </a:r>
                      <a:endParaRPr lang="lv-LV" sz="10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1</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2</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3</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4</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8</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6695491"/>
                  </a:ext>
                </a:extLst>
              </a:tr>
              <a:tr h="73848">
                <a:tc>
                  <a:txBody>
                    <a:bodyPr/>
                    <a:lstStyle/>
                    <a:p>
                      <a:pP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11</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Dalība starptautiskajās nozaru asociācijās</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1</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2</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3</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4</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8</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55671198"/>
                  </a:ext>
                </a:extLst>
              </a:tr>
              <a:tr h="147697">
                <a:tc>
                  <a:txBody>
                    <a:bodyPr/>
                    <a:lstStyle/>
                    <a:p>
                      <a:pP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12</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lv-LV" sz="1000" dirty="0">
                          <a:solidFill>
                            <a:srgbClr val="000000"/>
                          </a:solidFill>
                          <a:effectLst/>
                          <a:latin typeface="Arial" panose="020B0604020202020204" pitchFamily="34" charset="0"/>
                          <a:ea typeface="Calibri" panose="020F0502020204030204" pitchFamily="34" charset="0"/>
                          <a:cs typeface="Calibri" panose="020F0502020204030204" pitchFamily="34" charset="0"/>
                        </a:rPr>
                        <a:t>Tīmekļvietnes, internetveikalu, aplikāciju digitālo risinājumu un virtuālās komunikācijas platformu izstrāde</a:t>
                      </a:r>
                      <a:endParaRPr lang="lv-LV" sz="10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1</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2</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3</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4</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8</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64828285"/>
                  </a:ext>
                </a:extLst>
              </a:tr>
              <a:tr h="73848">
                <a:tc>
                  <a:txBody>
                    <a:bodyPr/>
                    <a:lstStyle/>
                    <a:p>
                      <a:pP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13</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Tirgus pētījumu mērķa tirgos izstrāde un iegāde</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1</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2</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3</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4</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8</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75899724"/>
                  </a:ext>
                </a:extLst>
              </a:tr>
              <a:tr h="73848">
                <a:tc>
                  <a:txBody>
                    <a:bodyPr/>
                    <a:lstStyle/>
                    <a:p>
                      <a:pP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14</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Ārvalstu atbilstošās nozares eksperta piesaiste eksporta tirgos</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1</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2</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3</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4</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8</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56517273"/>
                  </a:ext>
                </a:extLst>
              </a:tr>
              <a:tr h="73848">
                <a:tc>
                  <a:txBody>
                    <a:bodyPr/>
                    <a:lstStyle/>
                    <a:p>
                      <a:pP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15</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Ražotņu un produktu atbilstības novērtēšana (sertifikācija)</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1</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2</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3</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4</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dirty="0">
                          <a:solidFill>
                            <a:srgbClr val="000000"/>
                          </a:solidFill>
                          <a:effectLst/>
                          <a:latin typeface="Arial" panose="020B0604020202020204" pitchFamily="34" charset="0"/>
                          <a:ea typeface="Calibri" panose="020F0502020204030204" pitchFamily="34" charset="0"/>
                          <a:cs typeface="Calibri" panose="020F0502020204030204" pitchFamily="34" charset="0"/>
                        </a:rPr>
                        <a:t>8</a:t>
                      </a:r>
                      <a:endParaRPr lang="lv-LV" sz="10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42383" marR="42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82059836"/>
                  </a:ext>
                </a:extLst>
              </a:tr>
            </a:tbl>
          </a:graphicData>
        </a:graphic>
      </p:graphicFrame>
    </p:spTree>
    <p:extLst>
      <p:ext uri="{BB962C8B-B14F-4D97-AF65-F5344CB8AC3E}">
        <p14:creationId xmlns:p14="http://schemas.microsoft.com/office/powerpoint/2010/main" val="137529979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3">
            <a:extLst>
              <a:ext uri="{FF2B5EF4-FFF2-40B4-BE49-F238E27FC236}">
                <a16:creationId xmlns:a16="http://schemas.microsoft.com/office/drawing/2014/main" id="{DBE03FA8-DDFB-4A77-BFC9-CED7B6F7CB8A}"/>
              </a:ext>
            </a:extLst>
          </p:cNvPr>
          <p:cNvSpPr>
            <a:spLocks noChangeArrowheads="1"/>
          </p:cNvSpPr>
          <p:nvPr/>
        </p:nvSpPr>
        <p:spPr bwMode="auto">
          <a:xfrm>
            <a:off x="0" y="0"/>
            <a:ext cx="9144000" cy="476250"/>
          </a:xfrm>
          <a:prstGeom prst="rect">
            <a:avLst/>
          </a:prstGeom>
          <a:solidFill>
            <a:srgbClr val="2A7A6D"/>
          </a:solidFill>
          <a:ln>
            <a:noFill/>
          </a:ln>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altLang="en-US" sz="2400" b="1" dirty="0">
                <a:solidFill>
                  <a:schemeClr val="bg1"/>
                </a:solidFill>
                <a:cs typeface="Arial" panose="020B0604020202020204" pitchFamily="34" charset="0"/>
              </a:rPr>
              <a:t>Aptaujā izmantotā anketa (2)</a:t>
            </a:r>
          </a:p>
        </p:txBody>
      </p:sp>
      <p:sp>
        <p:nvSpPr>
          <p:cNvPr id="2" name="Rectangle 1">
            <a:extLst>
              <a:ext uri="{FF2B5EF4-FFF2-40B4-BE49-F238E27FC236}">
                <a16:creationId xmlns:a16="http://schemas.microsoft.com/office/drawing/2014/main" id="{2CB30B6F-A324-4E87-B864-1EB02BE308F4}"/>
              </a:ext>
            </a:extLst>
          </p:cNvPr>
          <p:cNvSpPr/>
          <p:nvPr/>
        </p:nvSpPr>
        <p:spPr>
          <a:xfrm>
            <a:off x="238125" y="3008276"/>
            <a:ext cx="4147100" cy="553998"/>
          </a:xfrm>
          <a:prstGeom prst="rect">
            <a:avLst/>
          </a:prstGeom>
        </p:spPr>
        <p:txBody>
          <a:bodyPr wrap="square">
            <a:spAutoFit/>
          </a:bodyPr>
          <a:lstStyle/>
          <a:p>
            <a:pPr>
              <a:spcAft>
                <a:spcPts val="0"/>
              </a:spcAft>
            </a:pPr>
            <a:r>
              <a:rPr lang="lv-LV" sz="1000" b="1" dirty="0">
                <a:latin typeface="Arial" panose="020B0604020202020204" pitchFamily="34" charset="0"/>
                <a:ea typeface="Calibri" panose="020F0502020204030204" pitchFamily="34" charset="0"/>
                <a:cs typeface="Calibri" panose="020F0502020204030204" pitchFamily="34" charset="0"/>
              </a:rPr>
              <a:t>K5. Vai Jūsu uzņēmums ir veicis kādus ieguldījumus pētniecībā un jaunu produktu un pakalpojumu attīstībā (t.s. “</a:t>
            </a:r>
            <a:r>
              <a:rPr lang="lv-LV" sz="1000" b="1" dirty="0" err="1">
                <a:latin typeface="Arial" panose="020B0604020202020204" pitchFamily="34" charset="0"/>
                <a:ea typeface="Calibri" panose="020F0502020204030204" pitchFamily="34" charset="0"/>
                <a:cs typeface="Calibri" panose="020F0502020204030204" pitchFamily="34" charset="0"/>
              </a:rPr>
              <a:t>research</a:t>
            </a:r>
            <a:r>
              <a:rPr lang="lv-LV" sz="1000" b="1" dirty="0">
                <a:latin typeface="Arial" panose="020B0604020202020204" pitchFamily="34" charset="0"/>
                <a:ea typeface="Calibri" panose="020F0502020204030204" pitchFamily="34" charset="0"/>
                <a:cs typeface="Calibri" panose="020F0502020204030204" pitchFamily="34" charset="0"/>
              </a:rPr>
              <a:t> </a:t>
            </a:r>
            <a:r>
              <a:rPr lang="lv-LV" sz="1000" b="1" dirty="0" err="1">
                <a:latin typeface="Arial" panose="020B0604020202020204" pitchFamily="34" charset="0"/>
                <a:ea typeface="Calibri" panose="020F0502020204030204" pitchFamily="34" charset="0"/>
                <a:cs typeface="Calibri" panose="020F0502020204030204" pitchFamily="34" charset="0"/>
              </a:rPr>
              <a:t>and</a:t>
            </a:r>
            <a:r>
              <a:rPr lang="lv-LV" sz="1000" b="1" dirty="0">
                <a:latin typeface="Arial" panose="020B0604020202020204" pitchFamily="34" charset="0"/>
                <a:ea typeface="Calibri" panose="020F0502020204030204" pitchFamily="34" charset="0"/>
                <a:cs typeface="Calibri" panose="020F0502020204030204" pitchFamily="34" charset="0"/>
              </a:rPr>
              <a:t> </a:t>
            </a:r>
            <a:r>
              <a:rPr lang="lv-LV" sz="1000" b="1" dirty="0" err="1">
                <a:latin typeface="Arial" panose="020B0604020202020204" pitchFamily="34" charset="0"/>
                <a:ea typeface="Calibri" panose="020F0502020204030204" pitchFamily="34" charset="0"/>
                <a:cs typeface="Calibri" panose="020F0502020204030204" pitchFamily="34" charset="0"/>
              </a:rPr>
              <a:t>development</a:t>
            </a:r>
            <a:r>
              <a:rPr lang="lv-LV" sz="1000" b="1" dirty="0">
                <a:latin typeface="Arial" panose="020B0604020202020204" pitchFamily="34" charset="0"/>
                <a:ea typeface="Calibri" panose="020F0502020204030204" pitchFamily="34" charset="0"/>
                <a:cs typeface="Calibri" panose="020F0502020204030204" pitchFamily="34" charset="0"/>
              </a:rPr>
              <a:t>”) laika posmā no 2020. līdz 2022. gadam?</a:t>
            </a:r>
            <a:endParaRPr lang="lv-LV" sz="1000" dirty="0">
              <a:latin typeface="Calibri" panose="020F0502020204030204" pitchFamily="34" charset="0"/>
              <a:ea typeface="Calibri" panose="020F0502020204030204" pitchFamily="34" charset="0"/>
              <a:cs typeface="Calibri" panose="020F0502020204030204" pitchFamily="34" charset="0"/>
            </a:endParaRPr>
          </a:p>
        </p:txBody>
      </p:sp>
      <p:graphicFrame>
        <p:nvGraphicFramePr>
          <p:cNvPr id="3" name="Table 2">
            <a:extLst>
              <a:ext uri="{FF2B5EF4-FFF2-40B4-BE49-F238E27FC236}">
                <a16:creationId xmlns:a16="http://schemas.microsoft.com/office/drawing/2014/main" id="{8383BB44-890C-4A8D-81BD-4D9B4506C19D}"/>
              </a:ext>
            </a:extLst>
          </p:cNvPr>
          <p:cNvGraphicFramePr>
            <a:graphicFrameLocks noGrp="1"/>
          </p:cNvGraphicFramePr>
          <p:nvPr>
            <p:extLst>
              <p:ext uri="{D42A27DB-BD31-4B8C-83A1-F6EECF244321}">
                <p14:modId xmlns:p14="http://schemas.microsoft.com/office/powerpoint/2010/main" val="2398799861"/>
              </p:ext>
            </p:extLst>
          </p:nvPr>
        </p:nvGraphicFramePr>
        <p:xfrm>
          <a:off x="334363" y="3561953"/>
          <a:ext cx="4042236" cy="457200"/>
        </p:xfrm>
        <a:graphic>
          <a:graphicData uri="http://schemas.openxmlformats.org/drawingml/2006/table">
            <a:tbl>
              <a:tblPr firstRow="1" firstCol="1" bandRow="1"/>
              <a:tblGrid>
                <a:gridCol w="1101992">
                  <a:extLst>
                    <a:ext uri="{9D8B030D-6E8A-4147-A177-3AD203B41FA5}">
                      <a16:colId xmlns:a16="http://schemas.microsoft.com/office/drawing/2014/main" val="3078035815"/>
                    </a:ext>
                  </a:extLst>
                </a:gridCol>
                <a:gridCol w="850177">
                  <a:extLst>
                    <a:ext uri="{9D8B030D-6E8A-4147-A177-3AD203B41FA5}">
                      <a16:colId xmlns:a16="http://schemas.microsoft.com/office/drawing/2014/main" val="1320357848"/>
                    </a:ext>
                  </a:extLst>
                </a:gridCol>
                <a:gridCol w="2090067">
                  <a:extLst>
                    <a:ext uri="{9D8B030D-6E8A-4147-A177-3AD203B41FA5}">
                      <a16:colId xmlns:a16="http://schemas.microsoft.com/office/drawing/2014/main" val="1526224381"/>
                    </a:ext>
                  </a:extLst>
                </a:gridCol>
              </a:tblGrid>
              <a:tr h="0">
                <a:tc>
                  <a:txBody>
                    <a:bodyPr/>
                    <a:lstStyle/>
                    <a:p>
                      <a:pP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Jā</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1</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lv-LV" sz="1000" i="1" dirty="0">
                          <a:solidFill>
                            <a:srgbClr val="000000"/>
                          </a:solidFill>
                          <a:effectLst/>
                          <a:latin typeface="Arial" panose="020B0604020202020204" pitchFamily="34" charset="0"/>
                          <a:ea typeface="Calibri" panose="020F0502020204030204" pitchFamily="34" charset="0"/>
                          <a:cs typeface="Calibri" panose="020F0502020204030204" pitchFamily="34" charset="0"/>
                        </a:rPr>
                        <a:t> --- &gt; K6</a:t>
                      </a:r>
                      <a:endParaRPr lang="lv-LV" sz="10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50906218"/>
                  </a:ext>
                </a:extLst>
              </a:tr>
              <a:tr h="0">
                <a:tc>
                  <a:txBody>
                    <a:bodyPr/>
                    <a:lstStyle/>
                    <a:p>
                      <a:pP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Nē</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2</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spcAft>
                          <a:spcPts val="0"/>
                        </a:spcAft>
                      </a:pPr>
                      <a:r>
                        <a:rPr lang="lv-LV" sz="1000" i="1" dirty="0">
                          <a:solidFill>
                            <a:srgbClr val="000000"/>
                          </a:solidFill>
                          <a:effectLst/>
                          <a:latin typeface="Arial" panose="020B0604020202020204" pitchFamily="34" charset="0"/>
                          <a:ea typeface="Calibri" panose="020F0502020204030204" pitchFamily="34" charset="0"/>
                          <a:cs typeface="Calibri" panose="020F0502020204030204" pitchFamily="34" charset="0"/>
                        </a:rPr>
                        <a:t> --- &gt; D1</a:t>
                      </a:r>
                      <a:endParaRPr lang="lv-LV" sz="10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23407974"/>
                  </a:ext>
                </a:extLst>
              </a:tr>
              <a:tr h="0">
                <a:tc>
                  <a:txBody>
                    <a:bodyPr/>
                    <a:lstStyle/>
                    <a:p>
                      <a:pP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Grūti pateikt</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dirty="0">
                          <a:solidFill>
                            <a:srgbClr val="000000"/>
                          </a:solidFill>
                          <a:effectLst/>
                          <a:latin typeface="Arial" panose="020B0604020202020204" pitchFamily="34" charset="0"/>
                          <a:ea typeface="Calibri" panose="020F0502020204030204" pitchFamily="34" charset="0"/>
                          <a:cs typeface="Calibri" panose="020F0502020204030204" pitchFamily="34" charset="0"/>
                        </a:rPr>
                        <a:t>8</a:t>
                      </a:r>
                      <a:endParaRPr lang="lv-LV" sz="10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extLst>
                  <a:ext uri="{0D108BD9-81ED-4DB2-BD59-A6C34878D82A}">
                    <a16:rowId xmlns:a16="http://schemas.microsoft.com/office/drawing/2014/main" val="3572968747"/>
                  </a:ext>
                </a:extLst>
              </a:tr>
            </a:tbl>
          </a:graphicData>
        </a:graphic>
      </p:graphicFrame>
      <p:sp>
        <p:nvSpPr>
          <p:cNvPr id="10" name="Rectangle 9">
            <a:extLst>
              <a:ext uri="{FF2B5EF4-FFF2-40B4-BE49-F238E27FC236}">
                <a16:creationId xmlns:a16="http://schemas.microsoft.com/office/drawing/2014/main" id="{587F28F0-4576-49E5-8EB5-B7D17F97CDED}"/>
              </a:ext>
            </a:extLst>
          </p:cNvPr>
          <p:cNvSpPr/>
          <p:nvPr/>
        </p:nvSpPr>
        <p:spPr>
          <a:xfrm>
            <a:off x="249496" y="4127436"/>
            <a:ext cx="4135729" cy="400110"/>
          </a:xfrm>
          <a:prstGeom prst="rect">
            <a:avLst/>
          </a:prstGeom>
        </p:spPr>
        <p:txBody>
          <a:bodyPr wrap="square">
            <a:spAutoFit/>
          </a:bodyPr>
          <a:lstStyle/>
          <a:p>
            <a:pPr>
              <a:spcAft>
                <a:spcPts val="0"/>
              </a:spcAft>
            </a:pPr>
            <a:r>
              <a:rPr lang="lv-LV" sz="1000" b="1" dirty="0">
                <a:latin typeface="Arial" panose="020B0604020202020204" pitchFamily="34" charset="0"/>
                <a:ea typeface="Calibri" panose="020F0502020204030204" pitchFamily="34" charset="0"/>
                <a:cs typeface="Calibri" panose="020F0502020204030204" pitchFamily="34" charset="0"/>
              </a:rPr>
              <a:t>K6. Vai Jums ir uzskaitīts/ Jūs zināt (kaut vai aptuveni) šo ieguldījumu apjomu? </a:t>
            </a:r>
            <a:endParaRPr lang="lv-LV" sz="1000" dirty="0">
              <a:latin typeface="Calibri" panose="020F0502020204030204" pitchFamily="34" charset="0"/>
              <a:ea typeface="Calibri" panose="020F0502020204030204" pitchFamily="34" charset="0"/>
              <a:cs typeface="Calibri" panose="020F0502020204030204" pitchFamily="34" charset="0"/>
            </a:endParaRPr>
          </a:p>
        </p:txBody>
      </p:sp>
      <p:graphicFrame>
        <p:nvGraphicFramePr>
          <p:cNvPr id="5" name="Table 4">
            <a:extLst>
              <a:ext uri="{FF2B5EF4-FFF2-40B4-BE49-F238E27FC236}">
                <a16:creationId xmlns:a16="http://schemas.microsoft.com/office/drawing/2014/main" id="{6DB380D1-43A1-46F0-B716-02C798A79F1A}"/>
              </a:ext>
            </a:extLst>
          </p:cNvPr>
          <p:cNvGraphicFramePr>
            <a:graphicFrameLocks noGrp="1"/>
          </p:cNvGraphicFramePr>
          <p:nvPr>
            <p:extLst>
              <p:ext uri="{D42A27DB-BD31-4B8C-83A1-F6EECF244321}">
                <p14:modId xmlns:p14="http://schemas.microsoft.com/office/powerpoint/2010/main" val="916751902"/>
              </p:ext>
            </p:extLst>
          </p:nvPr>
        </p:nvGraphicFramePr>
        <p:xfrm>
          <a:off x="334363" y="4510294"/>
          <a:ext cx="4042236" cy="457200"/>
        </p:xfrm>
        <a:graphic>
          <a:graphicData uri="http://schemas.openxmlformats.org/drawingml/2006/table">
            <a:tbl>
              <a:tblPr firstRow="1" firstCol="1" bandRow="1"/>
              <a:tblGrid>
                <a:gridCol w="1101992">
                  <a:extLst>
                    <a:ext uri="{9D8B030D-6E8A-4147-A177-3AD203B41FA5}">
                      <a16:colId xmlns:a16="http://schemas.microsoft.com/office/drawing/2014/main" val="561065556"/>
                    </a:ext>
                  </a:extLst>
                </a:gridCol>
                <a:gridCol w="850177">
                  <a:extLst>
                    <a:ext uri="{9D8B030D-6E8A-4147-A177-3AD203B41FA5}">
                      <a16:colId xmlns:a16="http://schemas.microsoft.com/office/drawing/2014/main" val="3370140286"/>
                    </a:ext>
                  </a:extLst>
                </a:gridCol>
                <a:gridCol w="2090067">
                  <a:extLst>
                    <a:ext uri="{9D8B030D-6E8A-4147-A177-3AD203B41FA5}">
                      <a16:colId xmlns:a16="http://schemas.microsoft.com/office/drawing/2014/main" val="1790789020"/>
                    </a:ext>
                  </a:extLst>
                </a:gridCol>
              </a:tblGrid>
              <a:tr h="0">
                <a:tc>
                  <a:txBody>
                    <a:bodyPr/>
                    <a:lstStyle/>
                    <a:p>
                      <a:pP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Jā</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1</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lv-LV" sz="1000" i="1">
                          <a:solidFill>
                            <a:srgbClr val="000000"/>
                          </a:solidFill>
                          <a:effectLst/>
                          <a:latin typeface="Arial" panose="020B0604020202020204" pitchFamily="34" charset="0"/>
                          <a:ea typeface="Calibri" panose="020F0502020204030204" pitchFamily="34" charset="0"/>
                          <a:cs typeface="Calibri" panose="020F0502020204030204" pitchFamily="34" charset="0"/>
                        </a:rPr>
                        <a:t> --- &gt; K7</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87145319"/>
                  </a:ext>
                </a:extLst>
              </a:tr>
              <a:tr h="0">
                <a:tc>
                  <a:txBody>
                    <a:bodyPr/>
                    <a:lstStyle/>
                    <a:p>
                      <a:pP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Nē</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dirty="0">
                          <a:solidFill>
                            <a:srgbClr val="000000"/>
                          </a:solidFill>
                          <a:effectLst/>
                          <a:latin typeface="Arial" panose="020B0604020202020204" pitchFamily="34" charset="0"/>
                          <a:ea typeface="Calibri" panose="020F0502020204030204" pitchFamily="34" charset="0"/>
                          <a:cs typeface="Calibri" panose="020F0502020204030204" pitchFamily="34" charset="0"/>
                        </a:rPr>
                        <a:t>2</a:t>
                      </a:r>
                      <a:endParaRPr lang="lv-LV" sz="10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spcAft>
                          <a:spcPts val="0"/>
                        </a:spcAft>
                      </a:pPr>
                      <a:r>
                        <a:rPr lang="lv-LV" sz="1000" i="1" dirty="0">
                          <a:solidFill>
                            <a:srgbClr val="000000"/>
                          </a:solidFill>
                          <a:effectLst/>
                          <a:latin typeface="Arial" panose="020B0604020202020204" pitchFamily="34" charset="0"/>
                          <a:ea typeface="Calibri" panose="020F0502020204030204" pitchFamily="34" charset="0"/>
                          <a:cs typeface="Calibri" panose="020F0502020204030204" pitchFamily="34" charset="0"/>
                        </a:rPr>
                        <a:t> --- &gt; D1</a:t>
                      </a:r>
                      <a:endParaRPr lang="lv-LV" sz="10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65108170"/>
                  </a:ext>
                </a:extLst>
              </a:tr>
              <a:tr h="0">
                <a:tc>
                  <a:txBody>
                    <a:bodyPr/>
                    <a:lstStyle/>
                    <a:p>
                      <a:pP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Grūti pateikt</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dirty="0">
                          <a:solidFill>
                            <a:srgbClr val="000000"/>
                          </a:solidFill>
                          <a:effectLst/>
                          <a:latin typeface="Arial" panose="020B0604020202020204" pitchFamily="34" charset="0"/>
                          <a:ea typeface="Calibri" panose="020F0502020204030204" pitchFamily="34" charset="0"/>
                          <a:cs typeface="Calibri" panose="020F0502020204030204" pitchFamily="34" charset="0"/>
                        </a:rPr>
                        <a:t>8</a:t>
                      </a:r>
                      <a:endParaRPr lang="lv-LV" sz="10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extLst>
                  <a:ext uri="{0D108BD9-81ED-4DB2-BD59-A6C34878D82A}">
                    <a16:rowId xmlns:a16="http://schemas.microsoft.com/office/drawing/2014/main" val="2200002232"/>
                  </a:ext>
                </a:extLst>
              </a:tr>
            </a:tbl>
          </a:graphicData>
        </a:graphic>
      </p:graphicFrame>
      <p:sp>
        <p:nvSpPr>
          <p:cNvPr id="13" name="Rectangle 12">
            <a:extLst>
              <a:ext uri="{FF2B5EF4-FFF2-40B4-BE49-F238E27FC236}">
                <a16:creationId xmlns:a16="http://schemas.microsoft.com/office/drawing/2014/main" id="{297C2327-8041-4105-970D-C9AAC96D34D3}"/>
              </a:ext>
            </a:extLst>
          </p:cNvPr>
          <p:cNvSpPr/>
          <p:nvPr/>
        </p:nvSpPr>
        <p:spPr>
          <a:xfrm>
            <a:off x="238125" y="5039628"/>
            <a:ext cx="4147100" cy="1738938"/>
          </a:xfrm>
          <a:prstGeom prst="rect">
            <a:avLst/>
          </a:prstGeom>
        </p:spPr>
        <p:txBody>
          <a:bodyPr wrap="square">
            <a:spAutoFit/>
          </a:bodyPr>
          <a:lstStyle/>
          <a:p>
            <a:pPr>
              <a:spcAft>
                <a:spcPts val="0"/>
              </a:spcAft>
            </a:pPr>
            <a:r>
              <a:rPr lang="lv-LV" sz="1000" b="1" dirty="0">
                <a:latin typeface="Arial" panose="020B0604020202020204" pitchFamily="34" charset="0"/>
                <a:ea typeface="Calibri" panose="020F0502020204030204" pitchFamily="34" charset="0"/>
                <a:cs typeface="Calibri" panose="020F0502020204030204" pitchFamily="34" charset="0"/>
              </a:rPr>
              <a:t>K7. Cik liels ieguldījums (EIRO) pētniecībā un jaunu produktu un pakalpojumu attīstībā (t.s. “</a:t>
            </a:r>
            <a:r>
              <a:rPr lang="lv-LV" sz="1000" b="1" dirty="0" err="1">
                <a:latin typeface="Arial" panose="020B0604020202020204" pitchFamily="34" charset="0"/>
                <a:ea typeface="Calibri" panose="020F0502020204030204" pitchFamily="34" charset="0"/>
                <a:cs typeface="Calibri" panose="020F0502020204030204" pitchFamily="34" charset="0"/>
              </a:rPr>
              <a:t>research</a:t>
            </a:r>
            <a:r>
              <a:rPr lang="lv-LV" sz="1000" b="1" dirty="0">
                <a:latin typeface="Arial" panose="020B0604020202020204" pitchFamily="34" charset="0"/>
                <a:ea typeface="Calibri" panose="020F0502020204030204" pitchFamily="34" charset="0"/>
                <a:cs typeface="Calibri" panose="020F0502020204030204" pitchFamily="34" charset="0"/>
              </a:rPr>
              <a:t> </a:t>
            </a:r>
            <a:r>
              <a:rPr lang="lv-LV" sz="1000" b="1" dirty="0" err="1">
                <a:latin typeface="Arial" panose="020B0604020202020204" pitchFamily="34" charset="0"/>
                <a:ea typeface="Calibri" panose="020F0502020204030204" pitchFamily="34" charset="0"/>
                <a:cs typeface="Calibri" panose="020F0502020204030204" pitchFamily="34" charset="0"/>
              </a:rPr>
              <a:t>and</a:t>
            </a:r>
            <a:r>
              <a:rPr lang="lv-LV" sz="1000" b="1" dirty="0">
                <a:latin typeface="Arial" panose="020B0604020202020204" pitchFamily="34" charset="0"/>
                <a:ea typeface="Calibri" panose="020F0502020204030204" pitchFamily="34" charset="0"/>
                <a:cs typeface="Calibri" panose="020F0502020204030204" pitchFamily="34" charset="0"/>
              </a:rPr>
              <a:t> </a:t>
            </a:r>
            <a:r>
              <a:rPr lang="lv-LV" sz="1000" b="1" dirty="0" err="1">
                <a:latin typeface="Arial" panose="020B0604020202020204" pitchFamily="34" charset="0"/>
                <a:ea typeface="Calibri" panose="020F0502020204030204" pitchFamily="34" charset="0"/>
                <a:cs typeface="Calibri" panose="020F0502020204030204" pitchFamily="34" charset="0"/>
              </a:rPr>
              <a:t>development</a:t>
            </a:r>
            <a:r>
              <a:rPr lang="lv-LV" sz="1000" b="1" dirty="0">
                <a:latin typeface="Arial" panose="020B0604020202020204" pitchFamily="34" charset="0"/>
                <a:ea typeface="Calibri" panose="020F0502020204030204" pitchFamily="34" charset="0"/>
                <a:cs typeface="Calibri" panose="020F0502020204030204" pitchFamily="34" charset="0"/>
              </a:rPr>
              <a:t>”) Jūsu uzņēmumam bija šajos gados?</a:t>
            </a:r>
          </a:p>
          <a:p>
            <a:pPr>
              <a:spcAft>
                <a:spcPts val="0"/>
              </a:spcAft>
            </a:pPr>
            <a:endParaRPr lang="lv-LV" sz="700" b="1" dirty="0">
              <a:latin typeface="Arial" panose="020B0604020202020204" pitchFamily="34" charset="0"/>
              <a:ea typeface="Calibri" panose="020F0502020204030204" pitchFamily="34" charset="0"/>
              <a:cs typeface="Calibri" panose="020F0502020204030204" pitchFamily="34" charset="0"/>
            </a:endParaRPr>
          </a:p>
          <a:p>
            <a:pPr>
              <a:spcAft>
                <a:spcPts val="0"/>
              </a:spcAft>
            </a:pPr>
            <a:r>
              <a:rPr lang="lv-LV" sz="1000" dirty="0">
                <a:latin typeface="Arial" panose="020B0604020202020204" pitchFamily="34" charset="0"/>
                <a:ea typeface="Calibri" panose="020F0502020204030204" pitchFamily="34" charset="0"/>
                <a:cs typeface="Calibri" panose="020F0502020204030204" pitchFamily="34" charset="0"/>
              </a:rPr>
              <a:t>K7.1: 2020:  …………………………………………</a:t>
            </a:r>
          </a:p>
          <a:p>
            <a:pPr>
              <a:spcAft>
                <a:spcPts val="0"/>
              </a:spcAft>
            </a:pPr>
            <a:r>
              <a:rPr lang="lv-LV" sz="1000" dirty="0">
                <a:latin typeface="Arial" panose="020B0604020202020204" pitchFamily="34" charset="0"/>
                <a:ea typeface="Calibri" panose="020F0502020204030204" pitchFamily="34" charset="0"/>
                <a:cs typeface="Calibri" panose="020F0502020204030204" pitchFamily="34" charset="0"/>
              </a:rPr>
              <a:t>Nezin, nav atbildes ….. 98</a:t>
            </a:r>
          </a:p>
          <a:p>
            <a:pPr>
              <a:spcAft>
                <a:spcPts val="0"/>
              </a:spcAft>
            </a:pPr>
            <a:endParaRPr lang="lv-LV" sz="500" dirty="0">
              <a:latin typeface="Arial" panose="020B0604020202020204" pitchFamily="34" charset="0"/>
              <a:ea typeface="Calibri" panose="020F0502020204030204" pitchFamily="34" charset="0"/>
              <a:cs typeface="Calibri" panose="020F0502020204030204" pitchFamily="34" charset="0"/>
            </a:endParaRPr>
          </a:p>
          <a:p>
            <a:pPr>
              <a:spcAft>
                <a:spcPts val="0"/>
              </a:spcAft>
            </a:pPr>
            <a:r>
              <a:rPr lang="lv-LV" sz="1000" dirty="0">
                <a:latin typeface="Arial" panose="020B0604020202020204" pitchFamily="34" charset="0"/>
                <a:ea typeface="Calibri" panose="020F0502020204030204" pitchFamily="34" charset="0"/>
                <a:cs typeface="Calibri" panose="020F0502020204030204" pitchFamily="34" charset="0"/>
              </a:rPr>
              <a:t>K7.2: 2021:  ………………………………………….</a:t>
            </a:r>
          </a:p>
          <a:p>
            <a:pPr>
              <a:spcAft>
                <a:spcPts val="0"/>
              </a:spcAft>
            </a:pPr>
            <a:r>
              <a:rPr lang="lv-LV" sz="1000" dirty="0">
                <a:latin typeface="Arial" panose="020B0604020202020204" pitchFamily="34" charset="0"/>
                <a:ea typeface="Calibri" panose="020F0502020204030204" pitchFamily="34" charset="0"/>
                <a:cs typeface="Calibri" panose="020F0502020204030204" pitchFamily="34" charset="0"/>
              </a:rPr>
              <a:t>Nezin, nav atbildes ….. 98</a:t>
            </a:r>
          </a:p>
          <a:p>
            <a:pPr>
              <a:spcAft>
                <a:spcPts val="0"/>
              </a:spcAft>
            </a:pPr>
            <a:endParaRPr lang="lv-LV" sz="500" dirty="0">
              <a:latin typeface="Arial" panose="020B0604020202020204" pitchFamily="34" charset="0"/>
              <a:ea typeface="Calibri" panose="020F0502020204030204" pitchFamily="34" charset="0"/>
              <a:cs typeface="Calibri" panose="020F0502020204030204" pitchFamily="34" charset="0"/>
            </a:endParaRPr>
          </a:p>
          <a:p>
            <a:pPr>
              <a:spcAft>
                <a:spcPts val="0"/>
              </a:spcAft>
            </a:pPr>
            <a:r>
              <a:rPr lang="lv-LV" sz="1000" dirty="0">
                <a:latin typeface="Arial" panose="020B0604020202020204" pitchFamily="34" charset="0"/>
                <a:ea typeface="Calibri" panose="020F0502020204030204" pitchFamily="34" charset="0"/>
                <a:cs typeface="Calibri" panose="020F0502020204030204" pitchFamily="34" charset="0"/>
              </a:rPr>
              <a:t>K7.3: 2022:  ………………………………………….</a:t>
            </a:r>
          </a:p>
          <a:p>
            <a:pPr>
              <a:spcAft>
                <a:spcPts val="0"/>
              </a:spcAft>
            </a:pPr>
            <a:r>
              <a:rPr lang="lv-LV" sz="1000" dirty="0">
                <a:latin typeface="Arial" panose="020B0604020202020204" pitchFamily="34" charset="0"/>
                <a:ea typeface="Calibri" panose="020F0502020204030204" pitchFamily="34" charset="0"/>
                <a:cs typeface="Calibri" panose="020F0502020204030204" pitchFamily="34" charset="0"/>
              </a:rPr>
              <a:t>Nezin, nav atbildes ….. 98</a:t>
            </a:r>
          </a:p>
        </p:txBody>
      </p:sp>
      <p:sp>
        <p:nvSpPr>
          <p:cNvPr id="14" name="Rectangle 13">
            <a:extLst>
              <a:ext uri="{FF2B5EF4-FFF2-40B4-BE49-F238E27FC236}">
                <a16:creationId xmlns:a16="http://schemas.microsoft.com/office/drawing/2014/main" id="{BC2C9FF6-C6C4-4529-80D0-8D65C937C720}"/>
              </a:ext>
            </a:extLst>
          </p:cNvPr>
          <p:cNvSpPr/>
          <p:nvPr/>
        </p:nvSpPr>
        <p:spPr>
          <a:xfrm>
            <a:off x="4761780" y="735534"/>
            <a:ext cx="4144095" cy="246221"/>
          </a:xfrm>
          <a:prstGeom prst="rect">
            <a:avLst/>
          </a:prstGeom>
        </p:spPr>
        <p:txBody>
          <a:bodyPr wrap="square">
            <a:spAutoFit/>
          </a:bodyPr>
          <a:lstStyle/>
          <a:p>
            <a:pPr>
              <a:spcAft>
                <a:spcPts val="0"/>
              </a:spcAft>
            </a:pPr>
            <a:r>
              <a:rPr lang="lv-LV" sz="1000" b="1" dirty="0">
                <a:latin typeface="Arial" panose="020B0604020202020204" pitchFamily="34" charset="0"/>
                <a:ea typeface="Calibri" panose="020F0502020204030204" pitchFamily="34" charset="0"/>
                <a:cs typeface="Calibri" panose="020F0502020204030204" pitchFamily="34" charset="0"/>
              </a:rPr>
              <a:t>D1. Kādā nozarē/ jomā darbojas Jūsu uzņēmums?</a:t>
            </a:r>
          </a:p>
        </p:txBody>
      </p:sp>
      <p:graphicFrame>
        <p:nvGraphicFramePr>
          <p:cNvPr id="6" name="Table 5">
            <a:extLst>
              <a:ext uri="{FF2B5EF4-FFF2-40B4-BE49-F238E27FC236}">
                <a16:creationId xmlns:a16="http://schemas.microsoft.com/office/drawing/2014/main" id="{0CC07590-A526-42EC-9F81-A9157CDB949A}"/>
              </a:ext>
            </a:extLst>
          </p:cNvPr>
          <p:cNvGraphicFramePr>
            <a:graphicFrameLocks noGrp="1"/>
          </p:cNvGraphicFramePr>
          <p:nvPr>
            <p:extLst>
              <p:ext uri="{D42A27DB-BD31-4B8C-83A1-F6EECF244321}">
                <p14:modId xmlns:p14="http://schemas.microsoft.com/office/powerpoint/2010/main" val="1162364845"/>
              </p:ext>
            </p:extLst>
          </p:nvPr>
        </p:nvGraphicFramePr>
        <p:xfrm>
          <a:off x="4853395" y="964503"/>
          <a:ext cx="3876537" cy="1828800"/>
        </p:xfrm>
        <a:graphic>
          <a:graphicData uri="http://schemas.openxmlformats.org/drawingml/2006/table">
            <a:tbl>
              <a:tblPr firstRow="1" firstCol="1" lastRow="1" lastCol="1" bandRow="1" bandCol="1"/>
              <a:tblGrid>
                <a:gridCol w="3333073">
                  <a:extLst>
                    <a:ext uri="{9D8B030D-6E8A-4147-A177-3AD203B41FA5}">
                      <a16:colId xmlns:a16="http://schemas.microsoft.com/office/drawing/2014/main" val="3357883616"/>
                    </a:ext>
                  </a:extLst>
                </a:gridCol>
                <a:gridCol w="543464">
                  <a:extLst>
                    <a:ext uri="{9D8B030D-6E8A-4147-A177-3AD203B41FA5}">
                      <a16:colId xmlns:a16="http://schemas.microsoft.com/office/drawing/2014/main" val="1870088831"/>
                    </a:ext>
                  </a:extLst>
                </a:gridCol>
              </a:tblGrid>
              <a:tr h="95250">
                <a:tc>
                  <a:txBody>
                    <a:bodyPr/>
                    <a:lstStyle/>
                    <a:p>
                      <a:pPr>
                        <a:spcAft>
                          <a:spcPts val="0"/>
                        </a:spcAft>
                      </a:pPr>
                      <a:r>
                        <a:rPr lang="lv-LV" sz="1000" dirty="0">
                          <a:solidFill>
                            <a:srgbClr val="000000"/>
                          </a:solidFill>
                          <a:effectLst/>
                          <a:latin typeface="Arial" panose="020B0604020202020204" pitchFamily="34" charset="0"/>
                          <a:ea typeface="Calibri" panose="020F0502020204030204" pitchFamily="34" charset="0"/>
                          <a:cs typeface="Calibri" panose="020F0502020204030204" pitchFamily="34" charset="0"/>
                        </a:rPr>
                        <a:t>Būvniecība un būvmateriālu ražošana</a:t>
                      </a:r>
                      <a:endParaRPr lang="lv-LV" sz="10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1</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17862140"/>
                  </a:ext>
                </a:extLst>
              </a:tr>
              <a:tr h="95250">
                <a:tc>
                  <a:txBody>
                    <a:bodyPr/>
                    <a:lstStyle/>
                    <a:p>
                      <a:pP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IKT (t.i., informācijas un komunikāciju tehnoloģijas)</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dirty="0">
                          <a:solidFill>
                            <a:srgbClr val="000000"/>
                          </a:solidFill>
                          <a:effectLst/>
                          <a:latin typeface="Arial" panose="020B0604020202020204" pitchFamily="34" charset="0"/>
                          <a:ea typeface="Calibri" panose="020F0502020204030204" pitchFamily="34" charset="0"/>
                          <a:cs typeface="Calibri" panose="020F0502020204030204" pitchFamily="34" charset="0"/>
                        </a:rPr>
                        <a:t>2</a:t>
                      </a:r>
                      <a:endParaRPr lang="lv-LV" sz="10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85751633"/>
                  </a:ext>
                </a:extLst>
              </a:tr>
              <a:tr h="95250">
                <a:tc>
                  <a:txBody>
                    <a:bodyPr/>
                    <a:lstStyle/>
                    <a:p>
                      <a:pP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Kokrūpniecība</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3</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68618481"/>
                  </a:ext>
                </a:extLst>
              </a:tr>
              <a:tr h="95250">
                <a:tc>
                  <a:txBody>
                    <a:bodyPr/>
                    <a:lstStyle/>
                    <a:p>
                      <a:pPr>
                        <a:spcAft>
                          <a:spcPts val="0"/>
                        </a:spcAft>
                      </a:pPr>
                      <a:r>
                        <a:rPr lang="lv-LV" sz="1000" dirty="0">
                          <a:solidFill>
                            <a:srgbClr val="000000"/>
                          </a:solidFill>
                          <a:effectLst/>
                          <a:latin typeface="Arial" panose="020B0604020202020204" pitchFamily="34" charset="0"/>
                          <a:ea typeface="Calibri" panose="020F0502020204030204" pitchFamily="34" charset="0"/>
                          <a:cs typeface="Calibri" panose="020F0502020204030204" pitchFamily="34" charset="0"/>
                        </a:rPr>
                        <a:t>Pārtikas rūpniecība</a:t>
                      </a:r>
                      <a:endParaRPr lang="lv-LV" sz="10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dirty="0">
                          <a:solidFill>
                            <a:srgbClr val="000000"/>
                          </a:solidFill>
                          <a:effectLst/>
                          <a:latin typeface="Arial" panose="020B0604020202020204" pitchFamily="34" charset="0"/>
                          <a:ea typeface="Calibri" panose="020F0502020204030204" pitchFamily="34" charset="0"/>
                          <a:cs typeface="Calibri" panose="020F0502020204030204" pitchFamily="34" charset="0"/>
                        </a:rPr>
                        <a:t>4</a:t>
                      </a:r>
                      <a:endParaRPr lang="lv-LV" sz="10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92988894"/>
                  </a:ext>
                </a:extLst>
              </a:tr>
              <a:tr h="95250">
                <a:tc>
                  <a:txBody>
                    <a:bodyPr/>
                    <a:lstStyle/>
                    <a:p>
                      <a:pP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Mašīnbūve un metālapstrāde</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5</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58930591"/>
                  </a:ext>
                </a:extLst>
              </a:tr>
              <a:tr h="95250">
                <a:tc>
                  <a:txBody>
                    <a:bodyPr/>
                    <a:lstStyle/>
                    <a:p>
                      <a:pP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Transports un loģistika</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6</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21342290"/>
                  </a:ext>
                </a:extLst>
              </a:tr>
              <a:tr h="95250">
                <a:tc>
                  <a:txBody>
                    <a:bodyPr/>
                    <a:lstStyle/>
                    <a:p>
                      <a:pP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Apģērba un tekstila rūpniecība</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7</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43654068"/>
                  </a:ext>
                </a:extLst>
              </a:tr>
              <a:tr h="95250">
                <a:tc>
                  <a:txBody>
                    <a:bodyPr/>
                    <a:lstStyle/>
                    <a:p>
                      <a:pP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Elektronika un elektrotehnika</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8</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30168610"/>
                  </a:ext>
                </a:extLst>
              </a:tr>
              <a:tr h="95250">
                <a:tc>
                  <a:txBody>
                    <a:bodyPr/>
                    <a:lstStyle/>
                    <a:p>
                      <a:pP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Kultūras un radošās nozares</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9</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00178472"/>
                  </a:ext>
                </a:extLst>
              </a:tr>
              <a:tr h="95250">
                <a:tc>
                  <a:txBody>
                    <a:bodyPr/>
                    <a:lstStyle/>
                    <a:p>
                      <a:pP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Ķīmija un farmācija</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10</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71520285"/>
                  </a:ext>
                </a:extLst>
              </a:tr>
              <a:tr h="95250">
                <a:tc>
                  <a:txBody>
                    <a:bodyPr/>
                    <a:lstStyle/>
                    <a:p>
                      <a:pP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Cita joma</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11</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8125926"/>
                  </a:ext>
                </a:extLst>
              </a:tr>
              <a:tr h="95250">
                <a:tc>
                  <a:txBody>
                    <a:bodyPr/>
                    <a:lstStyle/>
                    <a:p>
                      <a:pPr>
                        <a:spcAft>
                          <a:spcPts val="0"/>
                        </a:spcAft>
                      </a:pPr>
                      <a:r>
                        <a:rPr lang="lv-LV" sz="1000">
                          <a:solidFill>
                            <a:srgbClr val="000000"/>
                          </a:solidFill>
                          <a:effectLst/>
                          <a:latin typeface="Arial" panose="020B0604020202020204" pitchFamily="34" charset="0"/>
                          <a:ea typeface="Calibri" panose="020F0502020204030204" pitchFamily="34" charset="0"/>
                          <a:cs typeface="Calibri" panose="020F0502020204030204" pitchFamily="34" charset="0"/>
                        </a:rPr>
                        <a:t>Grūti pateikt</a:t>
                      </a:r>
                      <a:endParaRPr lang="lv-LV"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dirty="0">
                          <a:solidFill>
                            <a:srgbClr val="000000"/>
                          </a:solidFill>
                          <a:effectLst/>
                          <a:latin typeface="Arial" panose="020B0604020202020204" pitchFamily="34" charset="0"/>
                          <a:ea typeface="Calibri" panose="020F0502020204030204" pitchFamily="34" charset="0"/>
                          <a:cs typeface="Calibri" panose="020F0502020204030204" pitchFamily="34" charset="0"/>
                        </a:rPr>
                        <a:t>98</a:t>
                      </a:r>
                      <a:endParaRPr lang="lv-LV" sz="10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92589277"/>
                  </a:ext>
                </a:extLst>
              </a:tr>
            </a:tbl>
          </a:graphicData>
        </a:graphic>
      </p:graphicFrame>
      <p:sp>
        <p:nvSpPr>
          <p:cNvPr id="16" name="Rectangle 15">
            <a:extLst>
              <a:ext uri="{FF2B5EF4-FFF2-40B4-BE49-F238E27FC236}">
                <a16:creationId xmlns:a16="http://schemas.microsoft.com/office/drawing/2014/main" id="{AA97882A-1FDD-4C2C-A866-51E0D8B25985}"/>
              </a:ext>
            </a:extLst>
          </p:cNvPr>
          <p:cNvSpPr/>
          <p:nvPr/>
        </p:nvSpPr>
        <p:spPr>
          <a:xfrm>
            <a:off x="4767403" y="2896330"/>
            <a:ext cx="4144095" cy="2400657"/>
          </a:xfrm>
          <a:prstGeom prst="rect">
            <a:avLst/>
          </a:prstGeom>
        </p:spPr>
        <p:txBody>
          <a:bodyPr wrap="square">
            <a:spAutoFit/>
          </a:bodyPr>
          <a:lstStyle/>
          <a:p>
            <a:pPr>
              <a:spcAft>
                <a:spcPts val="0"/>
              </a:spcAft>
            </a:pPr>
            <a:r>
              <a:rPr lang="lv-LV" sz="1000" b="1" dirty="0">
                <a:latin typeface="Arial" panose="020B0604020202020204" pitchFamily="34" charset="0"/>
                <a:ea typeface="Calibri" panose="020F0502020204030204" pitchFamily="34" charset="0"/>
                <a:cs typeface="Calibri" panose="020F0502020204030204" pitchFamily="34" charset="0"/>
              </a:rPr>
              <a:t>D3. Kāds bija/ būs Jūsu uzņēmuma apgrozījums EIRO pēdējā – t.i., šī – 2022. finanšu gada laikā? Būtu ļoti svarīgi, lai Jūs kaut aptuveni norādītu sava uzņēmuma apgrozījumu! </a:t>
            </a:r>
          </a:p>
          <a:p>
            <a:pPr>
              <a:spcAft>
                <a:spcPts val="0"/>
              </a:spcAft>
            </a:pPr>
            <a:r>
              <a:rPr lang="lv-LV" sz="1000" dirty="0">
                <a:latin typeface="Arial" panose="020B0604020202020204" pitchFamily="34" charset="0"/>
                <a:ea typeface="Calibri" panose="020F0502020204030204" pitchFamily="34" charset="0"/>
                <a:cs typeface="Calibri" panose="020F0502020204030204" pitchFamily="34" charset="0"/>
              </a:rPr>
              <a:t>__________________</a:t>
            </a:r>
          </a:p>
          <a:p>
            <a:pPr>
              <a:spcAft>
                <a:spcPts val="0"/>
              </a:spcAft>
            </a:pPr>
            <a:r>
              <a:rPr lang="lv-LV" sz="1000" dirty="0">
                <a:latin typeface="Arial" panose="020B0604020202020204" pitchFamily="34" charset="0"/>
                <a:ea typeface="Calibri" panose="020F0502020204030204" pitchFamily="34" charset="0"/>
                <a:cs typeface="Calibri" panose="020F0502020204030204" pitchFamily="34" charset="0"/>
              </a:rPr>
              <a:t>Grūti pateikt/ NA ….98</a:t>
            </a:r>
          </a:p>
          <a:p>
            <a:pPr>
              <a:spcAft>
                <a:spcPts val="0"/>
              </a:spcAft>
            </a:pPr>
            <a:endParaRPr lang="lv-LV" sz="1000" b="1" dirty="0">
              <a:latin typeface="Arial" panose="020B0604020202020204" pitchFamily="34" charset="0"/>
              <a:ea typeface="Calibri" panose="020F0502020204030204" pitchFamily="34" charset="0"/>
              <a:cs typeface="Calibri" panose="020F0502020204030204" pitchFamily="34" charset="0"/>
            </a:endParaRPr>
          </a:p>
          <a:p>
            <a:pPr>
              <a:spcAft>
                <a:spcPts val="0"/>
              </a:spcAft>
            </a:pPr>
            <a:r>
              <a:rPr lang="lv-LV" sz="1000" b="1" dirty="0">
                <a:latin typeface="Arial" panose="020B0604020202020204" pitchFamily="34" charset="0"/>
                <a:ea typeface="Calibri" panose="020F0502020204030204" pitchFamily="34" charset="0"/>
                <a:cs typeface="Calibri" panose="020F0502020204030204" pitchFamily="34" charset="0"/>
              </a:rPr>
              <a:t>D3.2. Kāds bija Jūsu uzņēmuma apgrozījums EIRO 2021. finanšu gada laikā?</a:t>
            </a:r>
          </a:p>
          <a:p>
            <a:pPr>
              <a:spcAft>
                <a:spcPts val="0"/>
              </a:spcAft>
            </a:pPr>
            <a:r>
              <a:rPr lang="lv-LV" sz="1000" dirty="0">
                <a:latin typeface="Arial" panose="020B0604020202020204" pitchFamily="34" charset="0"/>
                <a:ea typeface="Calibri" panose="020F0502020204030204" pitchFamily="34" charset="0"/>
                <a:cs typeface="Calibri" panose="020F0502020204030204" pitchFamily="34" charset="0"/>
              </a:rPr>
              <a:t> __________________</a:t>
            </a:r>
          </a:p>
          <a:p>
            <a:pPr>
              <a:spcAft>
                <a:spcPts val="0"/>
              </a:spcAft>
            </a:pPr>
            <a:r>
              <a:rPr lang="lv-LV" sz="1000" dirty="0">
                <a:latin typeface="Arial" panose="020B0604020202020204" pitchFamily="34" charset="0"/>
                <a:ea typeface="Calibri" panose="020F0502020204030204" pitchFamily="34" charset="0"/>
                <a:cs typeface="Calibri" panose="020F0502020204030204" pitchFamily="34" charset="0"/>
              </a:rPr>
              <a:t>Grūti pateikt/ NA ….98</a:t>
            </a:r>
          </a:p>
          <a:p>
            <a:pPr>
              <a:spcAft>
                <a:spcPts val="0"/>
              </a:spcAft>
            </a:pPr>
            <a:endParaRPr lang="lv-LV" sz="1000" b="1" dirty="0">
              <a:latin typeface="Arial" panose="020B0604020202020204" pitchFamily="34" charset="0"/>
              <a:ea typeface="Calibri" panose="020F0502020204030204" pitchFamily="34" charset="0"/>
              <a:cs typeface="Calibri" panose="020F0502020204030204" pitchFamily="34" charset="0"/>
            </a:endParaRPr>
          </a:p>
          <a:p>
            <a:pPr>
              <a:spcAft>
                <a:spcPts val="0"/>
              </a:spcAft>
            </a:pPr>
            <a:r>
              <a:rPr lang="lv-LV" sz="1000" b="1" dirty="0">
                <a:latin typeface="Arial" panose="020B0604020202020204" pitchFamily="34" charset="0"/>
                <a:ea typeface="Calibri" panose="020F0502020204030204" pitchFamily="34" charset="0"/>
                <a:cs typeface="Calibri" panose="020F0502020204030204" pitchFamily="34" charset="0"/>
              </a:rPr>
              <a:t>D3.3. Kāds bija Jūsu uzņēmuma apgrozījums EIRO 2020. finanšu gada laikā?</a:t>
            </a:r>
          </a:p>
          <a:p>
            <a:pPr>
              <a:spcAft>
                <a:spcPts val="0"/>
              </a:spcAft>
            </a:pPr>
            <a:r>
              <a:rPr lang="lv-LV" sz="1000" dirty="0">
                <a:latin typeface="Arial" panose="020B0604020202020204" pitchFamily="34" charset="0"/>
                <a:ea typeface="Calibri" panose="020F0502020204030204" pitchFamily="34" charset="0"/>
                <a:cs typeface="Calibri" panose="020F0502020204030204" pitchFamily="34" charset="0"/>
              </a:rPr>
              <a:t> __________________</a:t>
            </a:r>
          </a:p>
          <a:p>
            <a:pPr>
              <a:spcAft>
                <a:spcPts val="0"/>
              </a:spcAft>
            </a:pPr>
            <a:r>
              <a:rPr lang="lv-LV" sz="1000" dirty="0">
                <a:latin typeface="Arial" panose="020B0604020202020204" pitchFamily="34" charset="0"/>
                <a:ea typeface="Calibri" panose="020F0502020204030204" pitchFamily="34" charset="0"/>
                <a:cs typeface="Calibri" panose="020F0502020204030204" pitchFamily="34" charset="0"/>
              </a:rPr>
              <a:t>Grūti pateikt/ NA ….98</a:t>
            </a:r>
          </a:p>
        </p:txBody>
      </p:sp>
      <p:sp>
        <p:nvSpPr>
          <p:cNvPr id="17" name="TextBox 16">
            <a:extLst>
              <a:ext uri="{FF2B5EF4-FFF2-40B4-BE49-F238E27FC236}">
                <a16:creationId xmlns:a16="http://schemas.microsoft.com/office/drawing/2014/main" id="{138B99D6-4D2D-4C4A-9F62-0EB866FF8B2A}"/>
              </a:ext>
            </a:extLst>
          </p:cNvPr>
          <p:cNvSpPr txBox="1"/>
          <p:nvPr/>
        </p:nvSpPr>
        <p:spPr>
          <a:xfrm>
            <a:off x="238125" y="735534"/>
            <a:ext cx="4292541" cy="707886"/>
          </a:xfrm>
          <a:prstGeom prst="rect">
            <a:avLst/>
          </a:prstGeom>
          <a:noFill/>
        </p:spPr>
        <p:txBody>
          <a:bodyPr wrap="square">
            <a:spAutoFit/>
          </a:bodyPr>
          <a:lstStyle/>
          <a:p>
            <a:r>
              <a:rPr lang="lv-LV" sz="1000" b="1" spc="-30" dirty="0">
                <a:latin typeface="Arial" panose="020B0604020202020204" pitchFamily="34" charset="0"/>
                <a:cs typeface="Arial" panose="020B0604020202020204" pitchFamily="34" charset="0"/>
              </a:rPr>
              <a:t>K3. Kāda veida atbalsts Jums būtu vēl nepieciešams, bez jau esošajiem LIAA atbalsta mehānismiem?</a:t>
            </a:r>
          </a:p>
          <a:p>
            <a:r>
              <a:rPr lang="lv-LV" sz="1000" i="1" spc="-30" dirty="0">
                <a:latin typeface="Arial" panose="020B0604020202020204" pitchFamily="34" charset="0"/>
                <a:cs typeface="Arial" panose="020B0604020202020204" pitchFamily="34" charset="0"/>
              </a:rPr>
              <a:t>Lūdzu, īsi uzrakstiet!</a:t>
            </a:r>
          </a:p>
          <a:p>
            <a:r>
              <a:rPr lang="lv-LV" sz="1000" b="1" spc="-30" dirty="0">
                <a:latin typeface="Arial" panose="020B0604020202020204" pitchFamily="34" charset="0"/>
                <a:cs typeface="Arial" panose="020B0604020202020204" pitchFamily="34" charset="0"/>
              </a:rPr>
              <a:t>………………………………………………………………………………………</a:t>
            </a:r>
          </a:p>
        </p:txBody>
      </p:sp>
      <p:sp>
        <p:nvSpPr>
          <p:cNvPr id="7" name="Rectangle 6">
            <a:extLst>
              <a:ext uri="{FF2B5EF4-FFF2-40B4-BE49-F238E27FC236}">
                <a16:creationId xmlns:a16="http://schemas.microsoft.com/office/drawing/2014/main" id="{B3C7C662-9B97-4845-81BC-6D2B0CC9AB2C}"/>
              </a:ext>
            </a:extLst>
          </p:cNvPr>
          <p:cNvSpPr/>
          <p:nvPr/>
        </p:nvSpPr>
        <p:spPr>
          <a:xfrm>
            <a:off x="238125" y="1464558"/>
            <a:ext cx="4147100" cy="1477328"/>
          </a:xfrm>
          <a:prstGeom prst="rect">
            <a:avLst/>
          </a:prstGeom>
        </p:spPr>
        <p:txBody>
          <a:bodyPr wrap="square">
            <a:spAutoFit/>
          </a:bodyPr>
          <a:lstStyle/>
          <a:p>
            <a:pPr>
              <a:spcAft>
                <a:spcPts val="0"/>
              </a:spcAft>
            </a:pPr>
            <a:r>
              <a:rPr lang="lv-LV" sz="1000" b="1" dirty="0">
                <a:latin typeface="Arial" panose="020B0604020202020204" pitchFamily="34" charset="0"/>
                <a:ea typeface="Calibri" panose="020F0502020204030204" pitchFamily="34" charset="0"/>
                <a:cs typeface="Calibri" panose="020F0502020204030204" pitchFamily="34" charset="0"/>
              </a:rPr>
              <a:t>K4. Kuras ārvalstis kā eksporta tirgus Jūsu uzņēmumam ir pašas būtiskākās/ nozīmīgākās?</a:t>
            </a:r>
            <a:endParaRPr lang="lv-LV" sz="1000" dirty="0">
              <a:latin typeface="Calibri" panose="020F0502020204030204" pitchFamily="34" charset="0"/>
              <a:ea typeface="Calibri" panose="020F0502020204030204" pitchFamily="34" charset="0"/>
              <a:cs typeface="Calibri" panose="020F0502020204030204" pitchFamily="34" charset="0"/>
            </a:endParaRPr>
          </a:p>
          <a:p>
            <a:pPr>
              <a:spcAft>
                <a:spcPts val="0"/>
              </a:spcAft>
            </a:pPr>
            <a:r>
              <a:rPr lang="lv-LV" sz="1000" dirty="0">
                <a:latin typeface="Arial" panose="020B0604020202020204" pitchFamily="34" charset="0"/>
                <a:ea typeface="Calibri" panose="020F0502020204030204" pitchFamily="34" charset="0"/>
                <a:cs typeface="Calibri" panose="020F0502020204030204" pitchFamily="34" charset="0"/>
              </a:rPr>
              <a:t>Lūdzu, uzrakstiet līdz 5 nozīmīgajām valstīm</a:t>
            </a:r>
            <a:endParaRPr lang="lv-LV" sz="1000" dirty="0">
              <a:latin typeface="Calibri" panose="020F0502020204030204" pitchFamily="34" charset="0"/>
              <a:ea typeface="Calibri" panose="020F0502020204030204" pitchFamily="34" charset="0"/>
              <a:cs typeface="Calibri" panose="020F0502020204030204" pitchFamily="34" charset="0"/>
            </a:endParaRPr>
          </a:p>
          <a:p>
            <a:pPr>
              <a:spcAft>
                <a:spcPts val="0"/>
              </a:spcAft>
            </a:pPr>
            <a:r>
              <a:rPr lang="lv-LV" sz="1000" dirty="0">
                <a:latin typeface="Arial" panose="020B0604020202020204" pitchFamily="34" charset="0"/>
                <a:ea typeface="Calibri" panose="020F0502020204030204" pitchFamily="34" charset="0"/>
                <a:cs typeface="Calibri" panose="020F0502020204030204" pitchFamily="34" charset="0"/>
              </a:rPr>
              <a:t> </a:t>
            </a:r>
            <a:endParaRPr lang="lv-LV" sz="1000" dirty="0">
              <a:latin typeface="Calibri" panose="020F0502020204030204" pitchFamily="34" charset="0"/>
              <a:ea typeface="Calibri" panose="020F0502020204030204" pitchFamily="34" charset="0"/>
              <a:cs typeface="Calibri" panose="020F0502020204030204" pitchFamily="34" charset="0"/>
            </a:endParaRPr>
          </a:p>
          <a:p>
            <a:pPr>
              <a:spcAft>
                <a:spcPts val="0"/>
              </a:spcAft>
            </a:pPr>
            <a:r>
              <a:rPr lang="lv-LV" sz="1000" dirty="0">
                <a:latin typeface="Arial" panose="020B0604020202020204" pitchFamily="34" charset="0"/>
                <a:ea typeface="Calibri" panose="020F0502020204030204" pitchFamily="34" charset="0"/>
                <a:cs typeface="Calibri" panose="020F0502020204030204" pitchFamily="34" charset="0"/>
              </a:rPr>
              <a:t>K4.1.  ………………………………</a:t>
            </a:r>
            <a:endParaRPr lang="lv-LV" sz="1000" dirty="0">
              <a:latin typeface="Calibri" panose="020F0502020204030204" pitchFamily="34" charset="0"/>
              <a:ea typeface="Calibri" panose="020F0502020204030204" pitchFamily="34" charset="0"/>
              <a:cs typeface="Calibri" panose="020F0502020204030204" pitchFamily="34" charset="0"/>
            </a:endParaRPr>
          </a:p>
          <a:p>
            <a:pPr>
              <a:spcAft>
                <a:spcPts val="0"/>
              </a:spcAft>
            </a:pPr>
            <a:r>
              <a:rPr lang="lv-LV" sz="1000" dirty="0">
                <a:latin typeface="Arial" panose="020B0604020202020204" pitchFamily="34" charset="0"/>
                <a:ea typeface="Calibri" panose="020F0502020204030204" pitchFamily="34" charset="0"/>
                <a:cs typeface="Calibri" panose="020F0502020204030204" pitchFamily="34" charset="0"/>
              </a:rPr>
              <a:t>K4.2.  ………………………………</a:t>
            </a:r>
            <a:endParaRPr lang="lv-LV" sz="1000" dirty="0">
              <a:latin typeface="Calibri" panose="020F0502020204030204" pitchFamily="34" charset="0"/>
              <a:ea typeface="Calibri" panose="020F0502020204030204" pitchFamily="34" charset="0"/>
              <a:cs typeface="Calibri" panose="020F0502020204030204" pitchFamily="34" charset="0"/>
            </a:endParaRPr>
          </a:p>
          <a:p>
            <a:pPr>
              <a:spcAft>
                <a:spcPts val="0"/>
              </a:spcAft>
            </a:pPr>
            <a:r>
              <a:rPr lang="lv-LV" sz="1000" dirty="0">
                <a:latin typeface="Arial" panose="020B0604020202020204" pitchFamily="34" charset="0"/>
                <a:ea typeface="Calibri" panose="020F0502020204030204" pitchFamily="34" charset="0"/>
                <a:cs typeface="Calibri" panose="020F0502020204030204" pitchFamily="34" charset="0"/>
              </a:rPr>
              <a:t>K4.3.  ………………………………</a:t>
            </a:r>
            <a:endParaRPr lang="lv-LV" sz="1000" dirty="0">
              <a:latin typeface="Calibri" panose="020F0502020204030204" pitchFamily="34" charset="0"/>
              <a:ea typeface="Calibri" panose="020F0502020204030204" pitchFamily="34" charset="0"/>
              <a:cs typeface="Calibri" panose="020F0502020204030204" pitchFamily="34" charset="0"/>
            </a:endParaRPr>
          </a:p>
          <a:p>
            <a:pPr>
              <a:spcAft>
                <a:spcPts val="0"/>
              </a:spcAft>
            </a:pPr>
            <a:r>
              <a:rPr lang="lv-LV" sz="1000" dirty="0">
                <a:latin typeface="Arial" panose="020B0604020202020204" pitchFamily="34" charset="0"/>
                <a:ea typeface="Calibri" panose="020F0502020204030204" pitchFamily="34" charset="0"/>
                <a:cs typeface="Calibri" panose="020F0502020204030204" pitchFamily="34" charset="0"/>
              </a:rPr>
              <a:t>K4.4.  ………………………………</a:t>
            </a:r>
            <a:endParaRPr lang="lv-LV" sz="1000" dirty="0">
              <a:latin typeface="Calibri" panose="020F0502020204030204" pitchFamily="34" charset="0"/>
              <a:ea typeface="Calibri" panose="020F0502020204030204" pitchFamily="34" charset="0"/>
              <a:cs typeface="Calibri" panose="020F0502020204030204" pitchFamily="34" charset="0"/>
            </a:endParaRPr>
          </a:p>
          <a:p>
            <a:pPr>
              <a:spcAft>
                <a:spcPts val="0"/>
              </a:spcAft>
            </a:pPr>
            <a:r>
              <a:rPr lang="lv-LV" sz="1000" dirty="0">
                <a:latin typeface="Arial" panose="020B0604020202020204" pitchFamily="34" charset="0"/>
                <a:ea typeface="Calibri" panose="020F0502020204030204" pitchFamily="34" charset="0"/>
                <a:cs typeface="Calibri" panose="020F0502020204030204" pitchFamily="34" charset="0"/>
              </a:rPr>
              <a:t>K4.5.  ………………………………</a:t>
            </a:r>
            <a:endParaRPr lang="lv-LV" sz="10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69652185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3" name="Rectangle 4">
            <a:extLst>
              <a:ext uri="{FF2B5EF4-FFF2-40B4-BE49-F238E27FC236}">
                <a16:creationId xmlns:a16="http://schemas.microsoft.com/office/drawing/2014/main" id="{696625BF-F9FC-4930-A96B-9E2D4F369B21}"/>
              </a:ext>
            </a:extLst>
          </p:cNvPr>
          <p:cNvSpPr>
            <a:spLocks noChangeArrowheads="1"/>
          </p:cNvSpPr>
          <p:nvPr/>
        </p:nvSpPr>
        <p:spPr bwMode="auto">
          <a:xfrm>
            <a:off x="433479" y="465772"/>
            <a:ext cx="8280400" cy="5903912"/>
          </a:xfrm>
          <a:prstGeom prst="rect">
            <a:avLst/>
          </a:prstGeom>
          <a:noFill/>
          <a:ln w="19050">
            <a:solidFill>
              <a:srgbClr val="2A7A6D"/>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endParaRPr lang="lv-LV" altLang="en-US" sz="4400" b="1">
              <a:solidFill>
                <a:srgbClr val="4A5238"/>
              </a:solidFill>
              <a:latin typeface="Tahoma" panose="020B0604030504040204" pitchFamily="34" charset="0"/>
            </a:endParaRPr>
          </a:p>
        </p:txBody>
      </p:sp>
      <p:sp>
        <p:nvSpPr>
          <p:cNvPr id="102404" name="Rectangle 6">
            <a:extLst>
              <a:ext uri="{FF2B5EF4-FFF2-40B4-BE49-F238E27FC236}">
                <a16:creationId xmlns:a16="http://schemas.microsoft.com/office/drawing/2014/main" id="{38E68BDD-5D4F-48D4-8FF3-340E7C9E629E}"/>
              </a:ext>
            </a:extLst>
          </p:cNvPr>
          <p:cNvSpPr>
            <a:spLocks noGrp="1" noChangeArrowheads="1"/>
          </p:cNvSpPr>
          <p:nvPr>
            <p:ph type="ctrTitle"/>
          </p:nvPr>
        </p:nvSpPr>
        <p:spPr>
          <a:xfrm>
            <a:off x="585062" y="1052513"/>
            <a:ext cx="7993062" cy="5184775"/>
          </a:xfrm>
          <a:noFill/>
        </p:spPr>
        <p:txBody>
          <a:bodyPr anchor="t">
            <a:normAutofit/>
          </a:bodyPr>
          <a:lstStyle/>
          <a:p>
            <a:pPr>
              <a:spcBef>
                <a:spcPct val="40000"/>
              </a:spcBef>
            </a:pPr>
            <a:br>
              <a:rPr lang="lv-LV" altLang="en-US" sz="4000" b="1" dirty="0">
                <a:latin typeface="Arial Narrow" panose="020B0606020202030204" pitchFamily="34" charset="0"/>
              </a:rPr>
            </a:br>
            <a:br>
              <a:rPr lang="lv-LV" altLang="en-US" sz="4000" b="1" dirty="0">
                <a:latin typeface="Arial Narrow" panose="020B0606020202030204" pitchFamily="34" charset="0"/>
              </a:rPr>
            </a:br>
            <a:br>
              <a:rPr lang="lv-LV" altLang="en-US" sz="4000" b="1" dirty="0">
                <a:latin typeface="Arial Narrow" panose="020B0606020202030204" pitchFamily="34" charset="0"/>
              </a:rPr>
            </a:br>
            <a:br>
              <a:rPr lang="lv-LV" altLang="en-US" sz="3200" b="1" dirty="0">
                <a:latin typeface="Arial Narrow" panose="020B0606020202030204" pitchFamily="34" charset="0"/>
              </a:rPr>
            </a:br>
            <a:br>
              <a:rPr lang="lv-LV" altLang="en-US" sz="2800" b="1" dirty="0">
                <a:latin typeface="Arial Narrow" panose="020B0606020202030204" pitchFamily="34" charset="0"/>
              </a:rPr>
            </a:br>
            <a:br>
              <a:rPr lang="lv-LV" altLang="en-US" sz="1800" b="1" dirty="0">
                <a:latin typeface="Arial Narrow" panose="020B0606020202030204" pitchFamily="34" charset="0"/>
              </a:rPr>
            </a:br>
            <a:br>
              <a:rPr lang="lv-LV" altLang="en-US" sz="1800" b="1" dirty="0">
                <a:latin typeface="Arial Narrow" panose="020B0606020202030204" pitchFamily="34" charset="0"/>
              </a:rPr>
            </a:br>
            <a:br>
              <a:rPr lang="lv-LV" altLang="en-US" sz="1800" b="1" dirty="0">
                <a:latin typeface="Arial Narrow" panose="020B0606020202030204" pitchFamily="34" charset="0"/>
              </a:rPr>
            </a:br>
            <a:r>
              <a:rPr lang="lv-LV" altLang="en-US" sz="1800" b="1" dirty="0">
                <a:latin typeface="Arial" panose="020B0604020202020204" pitchFamily="34" charset="0"/>
                <a:cs typeface="Arial" panose="020B0604020202020204" pitchFamily="34" charset="0"/>
              </a:rPr>
              <a:t>SKDS</a:t>
            </a:r>
            <a:br>
              <a:rPr lang="lv-LV" altLang="en-US" sz="1800" dirty="0">
                <a:latin typeface="Arial" panose="020B0604020202020204" pitchFamily="34" charset="0"/>
                <a:cs typeface="Arial" panose="020B0604020202020204" pitchFamily="34" charset="0"/>
              </a:rPr>
            </a:br>
            <a:r>
              <a:rPr lang="lv-LV" altLang="en-US" sz="1400" dirty="0">
                <a:latin typeface="Arial" panose="020B0604020202020204" pitchFamily="34" charset="0"/>
                <a:cs typeface="Arial" panose="020B0604020202020204" pitchFamily="34" charset="0"/>
              </a:rPr>
              <a:t>tirgus un sabiedriskās domas pētījumu centrs</a:t>
            </a:r>
            <a:br>
              <a:rPr lang="lv-LV" altLang="en-US" sz="1400" dirty="0">
                <a:latin typeface="Arial" panose="020B0604020202020204" pitchFamily="34" charset="0"/>
                <a:cs typeface="Arial" panose="020B0604020202020204" pitchFamily="34" charset="0"/>
              </a:rPr>
            </a:br>
            <a:br>
              <a:rPr lang="lv-LV" altLang="en-US" sz="600" dirty="0">
                <a:latin typeface="Arial" panose="020B0604020202020204" pitchFamily="34" charset="0"/>
                <a:cs typeface="Arial" panose="020B0604020202020204" pitchFamily="34" charset="0"/>
              </a:rPr>
            </a:br>
            <a:r>
              <a:rPr lang="lv-LV" altLang="en-US" sz="1400" dirty="0">
                <a:latin typeface="Arial" panose="020B0604020202020204" pitchFamily="34" charset="0"/>
                <a:cs typeface="Arial" panose="020B0604020202020204" pitchFamily="34" charset="0"/>
              </a:rPr>
              <a:t>Baznīcas iela 32-2, Rīga, Latvija, LV-1010</a:t>
            </a:r>
            <a:br>
              <a:rPr lang="lv-LV" altLang="en-US" sz="1400" dirty="0">
                <a:latin typeface="Arial" panose="020B0604020202020204" pitchFamily="34" charset="0"/>
                <a:cs typeface="Arial" panose="020B0604020202020204" pitchFamily="34" charset="0"/>
              </a:rPr>
            </a:br>
            <a:r>
              <a:rPr lang="lv-LV" altLang="en-US" sz="1400" dirty="0">
                <a:latin typeface="Arial" panose="020B0604020202020204" pitchFamily="34" charset="0"/>
                <a:cs typeface="Arial" panose="020B0604020202020204" pitchFamily="34" charset="0"/>
              </a:rPr>
              <a:t>tālr.: +371 67 312 876, fakss: +371 67 312 874</a:t>
            </a:r>
            <a:br>
              <a:rPr lang="lv-LV" altLang="en-US" sz="1400" dirty="0">
                <a:latin typeface="Arial" panose="020B0604020202020204" pitchFamily="34" charset="0"/>
                <a:cs typeface="Arial" panose="020B0604020202020204" pitchFamily="34" charset="0"/>
              </a:rPr>
            </a:br>
            <a:r>
              <a:rPr lang="lv-LV" altLang="en-US" sz="1400" dirty="0">
                <a:latin typeface="Arial" panose="020B0604020202020204" pitchFamily="34" charset="0"/>
                <a:cs typeface="Arial" panose="020B0604020202020204" pitchFamily="34" charset="0"/>
              </a:rPr>
              <a:t>e-pasts: </a:t>
            </a:r>
            <a:r>
              <a:rPr lang="lv-LV" altLang="en-US" sz="1400" dirty="0">
                <a:solidFill>
                  <a:srgbClr val="46865E"/>
                </a:solidFill>
                <a:latin typeface="Arial" panose="020B0604020202020204" pitchFamily="34" charset="0"/>
                <a:cs typeface="Arial" panose="020B0604020202020204" pitchFamily="34" charset="0"/>
              </a:rPr>
              <a:t>skds@skds.lv</a:t>
            </a:r>
            <a:br>
              <a:rPr lang="lv-LV" altLang="en-US" sz="1400" dirty="0">
                <a:solidFill>
                  <a:srgbClr val="008080"/>
                </a:solidFill>
                <a:latin typeface="Arial" panose="020B0604020202020204" pitchFamily="34" charset="0"/>
                <a:cs typeface="Arial" panose="020B0604020202020204" pitchFamily="34" charset="0"/>
              </a:rPr>
            </a:br>
            <a:r>
              <a:rPr lang="lv-LV" altLang="en-US" sz="1400" dirty="0">
                <a:solidFill>
                  <a:srgbClr val="46865E"/>
                </a:solidFill>
                <a:latin typeface="Arial" panose="020B0604020202020204" pitchFamily="34" charset="0"/>
                <a:cs typeface="Arial" panose="020B0604020202020204" pitchFamily="34" charset="0"/>
              </a:rPr>
              <a:t>www.skds.lv</a:t>
            </a:r>
            <a:br>
              <a:rPr lang="lv-LV" altLang="en-US" sz="1400" dirty="0">
                <a:solidFill>
                  <a:srgbClr val="4A5238"/>
                </a:solidFill>
                <a:latin typeface="Arial" panose="020B0604020202020204" pitchFamily="34" charset="0"/>
                <a:cs typeface="Arial" panose="020B0604020202020204" pitchFamily="34" charset="0"/>
                <a:hlinkClick r:id="rId3"/>
              </a:rPr>
            </a:br>
            <a:endParaRPr lang="lv-LV" altLang="en-US" sz="1600" dirty="0">
              <a:solidFill>
                <a:srgbClr val="4A5238"/>
              </a:solidFill>
              <a:latin typeface="Arial" panose="020B0604020202020204" pitchFamily="34" charset="0"/>
              <a:cs typeface="Arial" panose="020B0604020202020204" pitchFamily="34" charset="0"/>
            </a:endParaRPr>
          </a:p>
        </p:txBody>
      </p:sp>
      <p:sp>
        <p:nvSpPr>
          <p:cNvPr id="102405" name="Line 9">
            <a:extLst>
              <a:ext uri="{FF2B5EF4-FFF2-40B4-BE49-F238E27FC236}">
                <a16:creationId xmlns:a16="http://schemas.microsoft.com/office/drawing/2014/main" id="{873A3919-C348-4949-8137-6C8E2AACB8B6}"/>
              </a:ext>
            </a:extLst>
          </p:cNvPr>
          <p:cNvSpPr>
            <a:spLocks noChangeShapeType="1"/>
          </p:cNvSpPr>
          <p:nvPr/>
        </p:nvSpPr>
        <p:spPr bwMode="auto">
          <a:xfrm>
            <a:off x="1270644" y="4790486"/>
            <a:ext cx="6840537"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3">
            <a:extLst>
              <a:ext uri="{FF2B5EF4-FFF2-40B4-BE49-F238E27FC236}">
                <a16:creationId xmlns:a16="http://schemas.microsoft.com/office/drawing/2014/main" id="{646ECF4A-28F5-49E6-8617-362982F1FCF6}"/>
              </a:ext>
            </a:extLst>
          </p:cNvPr>
          <p:cNvSpPr>
            <a:spLocks noChangeArrowheads="1"/>
          </p:cNvSpPr>
          <p:nvPr/>
        </p:nvSpPr>
        <p:spPr bwMode="auto">
          <a:xfrm>
            <a:off x="0" y="0"/>
            <a:ext cx="9144000" cy="476250"/>
          </a:xfrm>
          <a:prstGeom prst="rect">
            <a:avLst/>
          </a:prstGeom>
          <a:solidFill>
            <a:srgbClr val="2A7A6D"/>
          </a:solidFill>
          <a:ln>
            <a:noFill/>
          </a:ln>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altLang="en-US" sz="2400" b="1" dirty="0">
                <a:solidFill>
                  <a:schemeClr val="bg1"/>
                </a:solidFill>
                <a:cs typeface="Arial" panose="020B0604020202020204" pitchFamily="34" charset="0"/>
              </a:rPr>
              <a:t> Aptaujāto uzņēmumu profils (3)</a:t>
            </a:r>
            <a:endParaRPr lang="en-US" altLang="en-US" sz="2400" b="1" dirty="0">
              <a:solidFill>
                <a:schemeClr val="bg1"/>
              </a:solidFill>
              <a:cs typeface="Arial" panose="020B0604020202020204" pitchFamily="34" charset="0"/>
            </a:endParaRPr>
          </a:p>
        </p:txBody>
      </p:sp>
      <p:graphicFrame>
        <p:nvGraphicFramePr>
          <p:cNvPr id="10" name="Chart 9">
            <a:extLst>
              <a:ext uri="{FF2B5EF4-FFF2-40B4-BE49-F238E27FC236}">
                <a16:creationId xmlns:a16="http://schemas.microsoft.com/office/drawing/2014/main" id="{99AFDD21-DBAC-471C-ADDF-C48CEF09DFA4}"/>
              </a:ext>
            </a:extLst>
          </p:cNvPr>
          <p:cNvGraphicFramePr>
            <a:graphicFrameLocks/>
          </p:cNvGraphicFramePr>
          <p:nvPr>
            <p:extLst>
              <p:ext uri="{D42A27DB-BD31-4B8C-83A1-F6EECF244321}">
                <p14:modId xmlns:p14="http://schemas.microsoft.com/office/powerpoint/2010/main" val="1304027309"/>
              </p:ext>
            </p:extLst>
          </p:nvPr>
        </p:nvGraphicFramePr>
        <p:xfrm>
          <a:off x="218907" y="784244"/>
          <a:ext cx="8640421" cy="272670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1" name="Chart 10">
            <a:extLst>
              <a:ext uri="{FF2B5EF4-FFF2-40B4-BE49-F238E27FC236}">
                <a16:creationId xmlns:a16="http://schemas.microsoft.com/office/drawing/2014/main" id="{80AF1EAE-6A64-4EA1-BA79-3B24E0B15B61}"/>
              </a:ext>
            </a:extLst>
          </p:cNvPr>
          <p:cNvGraphicFramePr>
            <a:graphicFrameLocks/>
          </p:cNvGraphicFramePr>
          <p:nvPr>
            <p:extLst>
              <p:ext uri="{D42A27DB-BD31-4B8C-83A1-F6EECF244321}">
                <p14:modId xmlns:p14="http://schemas.microsoft.com/office/powerpoint/2010/main" val="3675726347"/>
              </p:ext>
            </p:extLst>
          </p:nvPr>
        </p:nvGraphicFramePr>
        <p:xfrm>
          <a:off x="218907" y="3807501"/>
          <a:ext cx="8640421" cy="2683576"/>
        </p:xfrm>
        <a:graphic>
          <a:graphicData uri="http://schemas.openxmlformats.org/drawingml/2006/chart">
            <c:chart xmlns:c="http://schemas.openxmlformats.org/drawingml/2006/chart" xmlns:r="http://schemas.openxmlformats.org/officeDocument/2006/relationships" r:id="rId3"/>
          </a:graphicData>
        </a:graphic>
      </p:graphicFrame>
      <p:sp>
        <p:nvSpPr>
          <p:cNvPr id="12" name="Text Box 5">
            <a:extLst>
              <a:ext uri="{FF2B5EF4-FFF2-40B4-BE49-F238E27FC236}">
                <a16:creationId xmlns:a16="http://schemas.microsoft.com/office/drawing/2014/main" id="{EAA4A2C2-C16B-4FC7-B36E-E4DD5FE5747A}"/>
              </a:ext>
            </a:extLst>
          </p:cNvPr>
          <p:cNvSpPr txBox="1">
            <a:spLocks noChangeArrowheads="1"/>
          </p:cNvSpPr>
          <p:nvPr/>
        </p:nvSpPr>
        <p:spPr bwMode="auto">
          <a:xfrm>
            <a:off x="218907" y="522199"/>
            <a:ext cx="2524293"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lv-LV" altLang="en-US" sz="1400" b="1" dirty="0">
                <a:cs typeface="Arial" panose="020B0604020202020204" pitchFamily="34" charset="0"/>
              </a:rPr>
              <a:t>Uzņēmuma apgrozījums</a:t>
            </a:r>
          </a:p>
        </p:txBody>
      </p:sp>
      <p:sp>
        <p:nvSpPr>
          <p:cNvPr id="13" name="Text Box 5">
            <a:extLst>
              <a:ext uri="{FF2B5EF4-FFF2-40B4-BE49-F238E27FC236}">
                <a16:creationId xmlns:a16="http://schemas.microsoft.com/office/drawing/2014/main" id="{CB608641-981B-4DEC-AB99-98D0A9FE3065}"/>
              </a:ext>
            </a:extLst>
          </p:cNvPr>
          <p:cNvSpPr txBox="1">
            <a:spLocks noChangeArrowheads="1"/>
          </p:cNvSpPr>
          <p:nvPr/>
        </p:nvSpPr>
        <p:spPr bwMode="auto">
          <a:xfrm>
            <a:off x="218907" y="3545673"/>
            <a:ext cx="2751456"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lv-LV" altLang="en-US" sz="1400" b="1" dirty="0">
                <a:cs typeface="Arial" panose="020B0604020202020204" pitchFamily="34" charset="0"/>
              </a:rPr>
              <a:t>Uzņēmuma eksporta apjoms</a:t>
            </a:r>
          </a:p>
        </p:txBody>
      </p:sp>
    </p:spTree>
    <p:extLst>
      <p:ext uri="{BB962C8B-B14F-4D97-AF65-F5344CB8AC3E}">
        <p14:creationId xmlns:p14="http://schemas.microsoft.com/office/powerpoint/2010/main" val="19141095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3">
            <a:extLst>
              <a:ext uri="{FF2B5EF4-FFF2-40B4-BE49-F238E27FC236}">
                <a16:creationId xmlns:a16="http://schemas.microsoft.com/office/drawing/2014/main" id="{646ECF4A-28F5-49E6-8617-362982F1FCF6}"/>
              </a:ext>
            </a:extLst>
          </p:cNvPr>
          <p:cNvSpPr>
            <a:spLocks noChangeArrowheads="1"/>
          </p:cNvSpPr>
          <p:nvPr/>
        </p:nvSpPr>
        <p:spPr bwMode="auto">
          <a:xfrm>
            <a:off x="0" y="0"/>
            <a:ext cx="9144000" cy="476250"/>
          </a:xfrm>
          <a:prstGeom prst="rect">
            <a:avLst/>
          </a:prstGeom>
          <a:solidFill>
            <a:srgbClr val="2A7A6D"/>
          </a:solidFill>
          <a:ln>
            <a:noFill/>
          </a:ln>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altLang="en-US" sz="2400" b="1" dirty="0">
                <a:solidFill>
                  <a:schemeClr val="bg1"/>
                </a:solidFill>
                <a:cs typeface="Arial" panose="020B0604020202020204" pitchFamily="34" charset="0"/>
              </a:rPr>
              <a:t> Aptaujāto uzņēmumu profils (4)</a:t>
            </a:r>
            <a:endParaRPr lang="en-US" altLang="en-US" sz="2400" b="1" dirty="0">
              <a:solidFill>
                <a:schemeClr val="bg1"/>
              </a:solidFill>
              <a:cs typeface="Arial" panose="020B0604020202020204" pitchFamily="34" charset="0"/>
            </a:endParaRPr>
          </a:p>
        </p:txBody>
      </p:sp>
      <p:graphicFrame>
        <p:nvGraphicFramePr>
          <p:cNvPr id="3" name="Chart 2">
            <a:extLst>
              <a:ext uri="{FF2B5EF4-FFF2-40B4-BE49-F238E27FC236}">
                <a16:creationId xmlns:a16="http://schemas.microsoft.com/office/drawing/2014/main" id="{B024D673-48FD-4377-99E9-CEC51E0747C8}"/>
              </a:ext>
            </a:extLst>
          </p:cNvPr>
          <p:cNvGraphicFramePr>
            <a:graphicFrameLocks/>
          </p:cNvGraphicFramePr>
          <p:nvPr>
            <p:extLst>
              <p:ext uri="{D42A27DB-BD31-4B8C-83A1-F6EECF244321}">
                <p14:modId xmlns:p14="http://schemas.microsoft.com/office/powerpoint/2010/main" val="3728002721"/>
              </p:ext>
            </p:extLst>
          </p:nvPr>
        </p:nvGraphicFramePr>
        <p:xfrm>
          <a:off x="367720" y="1103421"/>
          <a:ext cx="8460317" cy="4840940"/>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 Box 5">
            <a:extLst>
              <a:ext uri="{FF2B5EF4-FFF2-40B4-BE49-F238E27FC236}">
                <a16:creationId xmlns:a16="http://schemas.microsoft.com/office/drawing/2014/main" id="{27D4C4A1-293B-4BC8-A13F-1B5B1840B61D}"/>
              </a:ext>
            </a:extLst>
          </p:cNvPr>
          <p:cNvSpPr txBox="1">
            <a:spLocks noChangeArrowheads="1"/>
          </p:cNvSpPr>
          <p:nvPr/>
        </p:nvSpPr>
        <p:spPr bwMode="auto">
          <a:xfrm>
            <a:off x="356929" y="858629"/>
            <a:ext cx="7018655"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altLang="en-US" sz="1400" b="1" dirty="0">
                <a:cs typeface="Arial" panose="020B0604020202020204" pitchFamily="34" charset="0"/>
              </a:rPr>
              <a:t>Uzņēmuma ieguldījumi pētniecībā un jaunu produktu un pakalpojumu attīstībā</a:t>
            </a:r>
          </a:p>
        </p:txBody>
      </p:sp>
    </p:spTree>
    <p:extLst>
      <p:ext uri="{BB962C8B-B14F-4D97-AF65-F5344CB8AC3E}">
        <p14:creationId xmlns:p14="http://schemas.microsoft.com/office/powerpoint/2010/main" val="31686638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Number Placeholder 5">
            <a:extLst>
              <a:ext uri="{FF2B5EF4-FFF2-40B4-BE49-F238E27FC236}">
                <a16:creationId xmlns:a16="http://schemas.microsoft.com/office/drawing/2014/main" id="{11AB5C31-6148-410D-9797-84AAB81F371A}"/>
              </a:ext>
            </a:extLst>
          </p:cNvPr>
          <p:cNvSpPr>
            <a:spLocks noGrp="1"/>
          </p:cNvSpPr>
          <p:nvPr>
            <p:ph type="sldNum" sz="quarter" idx="12"/>
          </p:nvPr>
        </p:nvSpPr>
        <p:spPr>
          <a:xfrm>
            <a:off x="6883462" y="6274870"/>
            <a:ext cx="2057400" cy="365125"/>
          </a:xfrm>
          <a:noFill/>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endParaRPr lang="lv-LV" altLang="en-US" sz="900" dirty="0">
              <a:latin typeface="Arial Narrow" panose="020B0606020202030204" pitchFamily="34" charset="0"/>
            </a:endParaRPr>
          </a:p>
          <a:p>
            <a:pPr>
              <a:spcBef>
                <a:spcPct val="0"/>
              </a:spcBef>
              <a:buFontTx/>
              <a:buNone/>
            </a:pPr>
            <a:endParaRPr lang="lv-LV" altLang="en-US" sz="900" dirty="0">
              <a:latin typeface="Arial Narrow" panose="020B0606020202030204" pitchFamily="34" charset="0"/>
            </a:endParaRPr>
          </a:p>
          <a:p>
            <a:pPr>
              <a:spcBef>
                <a:spcPct val="0"/>
              </a:spcBef>
              <a:buFontTx/>
              <a:buNone/>
            </a:pPr>
            <a:fld id="{C061326D-F705-4203-9E5C-74AD6C7A9510}" type="slidenum">
              <a:rPr lang="lv-LV" altLang="en-US" sz="1200" smtClean="0">
                <a:latin typeface="Arial Narrow" panose="020B0606020202030204" pitchFamily="34" charset="0"/>
              </a:rPr>
              <a:pPr>
                <a:spcBef>
                  <a:spcPct val="0"/>
                </a:spcBef>
                <a:buFontTx/>
                <a:buNone/>
              </a:pPr>
              <a:t>8</a:t>
            </a:fld>
            <a:endParaRPr lang="lv-LV" altLang="en-US" sz="1200" dirty="0">
              <a:latin typeface="Arial Narrow" panose="020B0606020202030204" pitchFamily="34" charset="0"/>
            </a:endParaRPr>
          </a:p>
        </p:txBody>
      </p:sp>
      <p:sp>
        <p:nvSpPr>
          <p:cNvPr id="22531" name="Rectangle 2">
            <a:extLst>
              <a:ext uri="{FF2B5EF4-FFF2-40B4-BE49-F238E27FC236}">
                <a16:creationId xmlns:a16="http://schemas.microsoft.com/office/drawing/2014/main" id="{EA92BC0D-9958-4801-95D6-36082C42202B}"/>
              </a:ext>
            </a:extLst>
          </p:cNvPr>
          <p:cNvSpPr>
            <a:spLocks noGrp="1" noChangeArrowheads="1"/>
          </p:cNvSpPr>
          <p:nvPr>
            <p:ph type="ctrTitle"/>
          </p:nvPr>
        </p:nvSpPr>
        <p:spPr>
          <a:xfrm>
            <a:off x="611188" y="2852738"/>
            <a:ext cx="8064500" cy="549275"/>
          </a:xfrm>
          <a:solidFill>
            <a:srgbClr val="2A7A6D"/>
          </a:solidFill>
        </p:spPr>
        <p:txBody>
          <a:bodyPr/>
          <a:lstStyle/>
          <a:p>
            <a:pPr eaLnBrk="1" hangingPunct="1"/>
            <a:r>
              <a:rPr lang="lv-LV" altLang="en-US" sz="3200" b="1" dirty="0">
                <a:solidFill>
                  <a:schemeClr val="bg1"/>
                </a:solidFill>
                <a:latin typeface="Arial" panose="020B0604020202020204" pitchFamily="34" charset="0"/>
                <a:cs typeface="Arial" panose="020B0604020202020204" pitchFamily="34" charset="0"/>
              </a:rPr>
              <a:t>GALVENIE SECINĀJUMI</a:t>
            </a:r>
            <a:endParaRPr lang="en-US" altLang="en-US" sz="3200" b="1" dirty="0">
              <a:solidFill>
                <a:schemeClr val="bg1"/>
              </a:solidFill>
              <a:latin typeface="Arial" panose="020B0604020202020204" pitchFamily="34" charset="0"/>
              <a:cs typeface="Arial" panose="020B0604020202020204" pitchFamily="34" charset="0"/>
            </a:endParaRPr>
          </a:p>
        </p:txBody>
      </p:sp>
      <p:sp>
        <p:nvSpPr>
          <p:cNvPr id="22532" name="Text Box 3">
            <a:extLst>
              <a:ext uri="{FF2B5EF4-FFF2-40B4-BE49-F238E27FC236}">
                <a16:creationId xmlns:a16="http://schemas.microsoft.com/office/drawing/2014/main" id="{6E072EB1-6E98-4945-990B-A23DC092ABD0}"/>
              </a:ext>
            </a:extLst>
          </p:cNvPr>
          <p:cNvSpPr txBox="1">
            <a:spLocks noChangeArrowheads="1"/>
          </p:cNvSpPr>
          <p:nvPr/>
        </p:nvSpPr>
        <p:spPr bwMode="auto">
          <a:xfrm>
            <a:off x="539750" y="404813"/>
            <a:ext cx="7920038"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endParaRPr lang="en-GB" altLang="en-US" sz="1800"/>
          </a:p>
        </p:txBody>
      </p:sp>
      <p:sp>
        <p:nvSpPr>
          <p:cNvPr id="22533" name="Rectangle 4">
            <a:extLst>
              <a:ext uri="{FF2B5EF4-FFF2-40B4-BE49-F238E27FC236}">
                <a16:creationId xmlns:a16="http://schemas.microsoft.com/office/drawing/2014/main" id="{3B05C61A-A9F4-4CF8-A40E-D264936C8DB0}"/>
              </a:ext>
            </a:extLst>
          </p:cNvPr>
          <p:cNvSpPr>
            <a:spLocks noChangeArrowheads="1"/>
          </p:cNvSpPr>
          <p:nvPr/>
        </p:nvSpPr>
        <p:spPr bwMode="auto">
          <a:xfrm>
            <a:off x="468313" y="404813"/>
            <a:ext cx="8280400" cy="5903912"/>
          </a:xfrm>
          <a:prstGeom prst="rect">
            <a:avLst/>
          </a:prstGeom>
          <a:noFill/>
          <a:ln w="19050">
            <a:solidFill>
              <a:srgbClr val="2A7A6D"/>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lv-LV" altLang="lv-LV" sz="1000">
              <a:latin typeface="Arial Narrow" panose="020B0606020202030204" pitchFamily="34" charset="0"/>
            </a:endParaRPr>
          </a:p>
        </p:txBody>
      </p:sp>
    </p:spTree>
    <p:extLst>
      <p:ext uri="{BB962C8B-B14F-4D97-AF65-F5344CB8AC3E}">
        <p14:creationId xmlns:p14="http://schemas.microsoft.com/office/powerpoint/2010/main" val="30740295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11">
            <a:extLst>
              <a:ext uri="{FF2B5EF4-FFF2-40B4-BE49-F238E27FC236}">
                <a16:creationId xmlns:a16="http://schemas.microsoft.com/office/drawing/2014/main" id="{3070002D-9AF2-440D-9E8D-8B3AFA1EB95D}"/>
              </a:ext>
            </a:extLst>
          </p:cNvPr>
          <p:cNvSpPr>
            <a:spLocks noGrp="1" noRot="1" noChangeArrowheads="1"/>
          </p:cNvSpPr>
          <p:nvPr>
            <p:ph type="body" sz="half" idx="4294967295"/>
          </p:nvPr>
        </p:nvSpPr>
        <p:spPr>
          <a:xfrm>
            <a:off x="125506" y="578878"/>
            <a:ext cx="8829675" cy="6059487"/>
          </a:xfrm>
        </p:spPr>
        <p:txBody>
          <a:bodyPr>
            <a:noAutofit/>
          </a:bodyPr>
          <a:lstStyle/>
          <a:p>
            <a:pPr marL="0" indent="0">
              <a:spcBef>
                <a:spcPct val="0"/>
              </a:spcBef>
              <a:buNone/>
            </a:pPr>
            <a:r>
              <a:rPr lang="lv-LV" altLang="en-US" sz="1200" b="1" dirty="0">
                <a:latin typeface="Arial" panose="020B0604020202020204" pitchFamily="34" charset="0"/>
                <a:cs typeface="Arial" panose="020B0604020202020204" pitchFamily="34" charset="0"/>
              </a:rPr>
              <a:t>1. LIAA sniegtā atbalsta nozīmīgums</a:t>
            </a:r>
          </a:p>
          <a:p>
            <a:pPr marL="0" indent="0" algn="just">
              <a:lnSpc>
                <a:spcPct val="120000"/>
              </a:lnSpc>
              <a:spcBef>
                <a:spcPts val="600"/>
              </a:spcBef>
              <a:buNone/>
            </a:pPr>
            <a:r>
              <a:rPr lang="lv-LV" altLang="en-US" sz="1200" dirty="0">
                <a:latin typeface="Arial" panose="020B0604020202020204" pitchFamily="34" charset="0"/>
                <a:cs typeface="Arial" panose="020B0604020202020204" pitchFamily="34" charset="0"/>
              </a:rPr>
              <a:t>Saskaņā ar 2022. gada decembra – 2023. gada janvāra LIAA klientu – eksportējošo uzņēmumu aptauju, kopumā visbiežāk par ļoti nozīmīgu vai drīzāk nozīmīgu LIAA klienti uzskata LIAA atbalstu dalībai starptautiskās izstādēs ar individuālo stendu vai kopstendā ārvalstīs (no uzņēmēju atbildēm aprēķinātā indeksa* vērtība ir +57). Citas salīdzinoši augstāk vērtētās LIAA atbalstītās aktivitātes ir sekojošas:</a:t>
            </a:r>
          </a:p>
          <a:p>
            <a:pPr marL="539750" indent="-274638" algn="just">
              <a:spcBef>
                <a:spcPts val="600"/>
              </a:spcBef>
              <a:buFont typeface="Wingdings" panose="05000000000000000000" pitchFamily="2" charset="2"/>
              <a:buChar char="v"/>
            </a:pPr>
            <a:r>
              <a:rPr lang="lv-LV" altLang="en-US" sz="1200" dirty="0">
                <a:latin typeface="Arial" panose="020B0604020202020204" pitchFamily="34" charset="0"/>
                <a:cs typeface="Arial" panose="020B0604020202020204" pitchFamily="34" charset="0"/>
              </a:rPr>
              <a:t>Visu veidu reklāmas satura sagatavošana un mārketinga materiālu izstrāde (+50);</a:t>
            </a:r>
          </a:p>
          <a:p>
            <a:pPr marL="539750" indent="-274638" algn="just">
              <a:spcBef>
                <a:spcPts val="600"/>
              </a:spcBef>
              <a:buFont typeface="Wingdings" panose="05000000000000000000" pitchFamily="2" charset="2"/>
              <a:buChar char="v"/>
            </a:pPr>
            <a:r>
              <a:rPr lang="lv-LV" altLang="en-US" sz="1200" dirty="0">
                <a:latin typeface="Arial" panose="020B0604020202020204" pitchFamily="34" charset="0"/>
                <a:cs typeface="Arial" panose="020B0604020202020204" pitchFamily="34" charset="0"/>
              </a:rPr>
              <a:t>Produktu/pakalpojumu pielāgošana ārvalstu tirgiem (+48);</a:t>
            </a:r>
          </a:p>
          <a:p>
            <a:pPr marL="539750" indent="-274638" algn="just">
              <a:spcBef>
                <a:spcPts val="600"/>
              </a:spcBef>
              <a:buFont typeface="Wingdings" panose="05000000000000000000" pitchFamily="2" charset="2"/>
              <a:buChar char="v"/>
            </a:pPr>
            <a:r>
              <a:rPr lang="lv-LV" altLang="en-US" sz="1200" dirty="0">
                <a:latin typeface="Arial" panose="020B0604020202020204" pitchFamily="34" charset="0"/>
                <a:cs typeface="Arial" panose="020B0604020202020204" pitchFamily="34" charset="0"/>
              </a:rPr>
              <a:t>Tīmekļvietnes, internetveikalu, aplikāciju digitālo risinājumu un virtuālās komunikācijas platformu izstrāde (+43).</a:t>
            </a:r>
          </a:p>
          <a:p>
            <a:pPr marL="0" indent="0" algn="just">
              <a:spcBef>
                <a:spcPts val="600"/>
              </a:spcBef>
              <a:buNone/>
            </a:pPr>
            <a:r>
              <a:rPr lang="lv-LV" altLang="en-US" sz="1200" dirty="0">
                <a:latin typeface="Arial" panose="020B0604020202020204" pitchFamily="34" charset="0"/>
                <a:cs typeface="Arial" panose="020B0604020202020204" pitchFamily="34" charset="0"/>
              </a:rPr>
              <a:t>Jau nedaudz retāk LIAA klienti kā nozīmīgas vērtē sekojošas LIAA atbalstītas eksporta veicināšanas aktivitātes:</a:t>
            </a:r>
          </a:p>
          <a:p>
            <a:pPr marL="539750" indent="-274638" algn="just">
              <a:spcBef>
                <a:spcPts val="600"/>
              </a:spcBef>
              <a:buFont typeface="Wingdings" panose="05000000000000000000" pitchFamily="2" charset="2"/>
              <a:buChar char="v"/>
            </a:pPr>
            <a:r>
              <a:rPr lang="lv-LV" altLang="en-US" sz="1200" dirty="0">
                <a:latin typeface="Arial" panose="020B0604020202020204" pitchFamily="34" charset="0"/>
                <a:cs typeface="Arial" panose="020B0604020202020204" pitchFamily="34" charset="0"/>
              </a:rPr>
              <a:t>Reklāmas kampaņas izstrāde un vadīšana (+36);</a:t>
            </a:r>
          </a:p>
          <a:p>
            <a:pPr marL="539750" indent="-274638" algn="just">
              <a:spcBef>
                <a:spcPts val="600"/>
              </a:spcBef>
              <a:buFont typeface="Wingdings" panose="05000000000000000000" pitchFamily="2" charset="2"/>
              <a:buChar char="v"/>
            </a:pPr>
            <a:r>
              <a:rPr lang="lv-LV" altLang="en-US" sz="1200" dirty="0">
                <a:latin typeface="Arial" panose="020B0604020202020204" pitchFamily="34" charset="0"/>
                <a:cs typeface="Arial" panose="020B0604020202020204" pitchFamily="34" charset="0"/>
              </a:rPr>
              <a:t>Ražotņu un produktu atbilstības novērtēšana (sertifikācija) (+34);</a:t>
            </a:r>
          </a:p>
          <a:p>
            <a:pPr marL="539750" indent="-274638" algn="just">
              <a:spcBef>
                <a:spcPts val="600"/>
              </a:spcBef>
              <a:buFont typeface="Wingdings" panose="05000000000000000000" pitchFamily="2" charset="2"/>
              <a:buChar char="v"/>
            </a:pPr>
            <a:r>
              <a:rPr lang="lv-LV" altLang="en-US" sz="1200" dirty="0">
                <a:latin typeface="Arial" panose="020B0604020202020204" pitchFamily="34" charset="0"/>
                <a:cs typeface="Arial" panose="020B0604020202020204" pitchFamily="34" charset="0"/>
              </a:rPr>
              <a:t>Publicitāte ārvalstu specializētajos nozaru drukātajos un digitālajos medijos (+32);</a:t>
            </a:r>
          </a:p>
          <a:p>
            <a:pPr marL="539750" indent="-274638" algn="just">
              <a:spcBef>
                <a:spcPts val="600"/>
              </a:spcBef>
              <a:buFont typeface="Wingdings" panose="05000000000000000000" pitchFamily="2" charset="2"/>
              <a:buChar char="v"/>
            </a:pPr>
            <a:r>
              <a:rPr lang="lv-LV" altLang="en-US" sz="1200" dirty="0">
                <a:latin typeface="Arial" panose="020B0604020202020204" pitchFamily="34" charset="0"/>
                <a:cs typeface="Arial" panose="020B0604020202020204" pitchFamily="34" charset="0"/>
              </a:rPr>
              <a:t>Ārvalstu atbilstošās nozares eksperta piesaiste eksporta tirgos (+29);</a:t>
            </a:r>
          </a:p>
          <a:p>
            <a:pPr marL="539750" indent="-274638" algn="just">
              <a:spcBef>
                <a:spcPts val="600"/>
              </a:spcBef>
              <a:buFont typeface="Wingdings" panose="05000000000000000000" pitchFamily="2" charset="2"/>
              <a:buChar char="v"/>
            </a:pPr>
            <a:r>
              <a:rPr lang="lv-LV" altLang="en-US" sz="1200" dirty="0">
                <a:latin typeface="Arial" panose="020B0604020202020204" pitchFamily="34" charset="0"/>
                <a:cs typeface="Arial" panose="020B0604020202020204" pitchFamily="34" charset="0"/>
              </a:rPr>
              <a:t>Dalība konferencēs/forumos ārvalstīs ar individuālo stendu, ar prezentāciju vai kā klausītājam/apmeklētājam klātienē vai tiešsaistē (+28);</a:t>
            </a:r>
          </a:p>
          <a:p>
            <a:pPr marL="539750" indent="-274638" algn="just">
              <a:spcBef>
                <a:spcPts val="600"/>
              </a:spcBef>
              <a:buFont typeface="Wingdings" panose="05000000000000000000" pitchFamily="2" charset="2"/>
              <a:buChar char="v"/>
            </a:pPr>
            <a:r>
              <a:rPr lang="lv-LV" altLang="en-US" sz="1200" dirty="0">
                <a:latin typeface="Arial" panose="020B0604020202020204" pitchFamily="34" charset="0"/>
                <a:cs typeface="Arial" panose="020B0604020202020204" pitchFamily="34" charset="0"/>
              </a:rPr>
              <a:t>Tirgus pētījumu mērķa tirgos izstrāde un iegāde (+26);</a:t>
            </a:r>
          </a:p>
          <a:p>
            <a:pPr marL="539750" indent="-274638" algn="just">
              <a:spcBef>
                <a:spcPts val="600"/>
              </a:spcBef>
              <a:buFont typeface="Wingdings" panose="05000000000000000000" pitchFamily="2" charset="2"/>
              <a:buChar char="v"/>
            </a:pPr>
            <a:r>
              <a:rPr lang="lv-LV" altLang="en-US" sz="1200" dirty="0">
                <a:latin typeface="Arial" panose="020B0604020202020204" pitchFamily="34" charset="0"/>
                <a:cs typeface="Arial" panose="020B0604020202020204" pitchFamily="34" charset="0"/>
              </a:rPr>
              <a:t>Preču zīmes un dizainparauga izstrāde, reģistrēšana (+24).</a:t>
            </a:r>
          </a:p>
          <a:p>
            <a:pPr marL="0" indent="0" algn="just">
              <a:spcBef>
                <a:spcPts val="600"/>
              </a:spcBef>
              <a:buNone/>
            </a:pPr>
            <a:r>
              <a:rPr lang="lv-LV" altLang="en-US" sz="1200" dirty="0">
                <a:latin typeface="Arial" panose="020B0604020202020204" pitchFamily="34" charset="0"/>
                <a:cs typeface="Arial" panose="020B0604020202020204" pitchFamily="34" charset="0"/>
              </a:rPr>
              <a:t>Savukārt tikai nedaudz biežāk kā nozīmīgas nekā nenozīmīgas novērtētas sekojošas LIAA atbalstītas eksporta veicināšanas aktivitātes:</a:t>
            </a:r>
          </a:p>
          <a:p>
            <a:pPr marL="539750" indent="-274638" algn="just">
              <a:spcBef>
                <a:spcPts val="600"/>
              </a:spcBef>
              <a:buFont typeface="Wingdings" panose="05000000000000000000" pitchFamily="2" charset="2"/>
              <a:buChar char="v"/>
              <a:tabLst>
                <a:tab pos="539750" algn="l"/>
              </a:tabLst>
            </a:pPr>
            <a:r>
              <a:rPr lang="lv-LV" altLang="en-US" sz="1200" dirty="0">
                <a:latin typeface="Arial" panose="020B0604020202020204" pitchFamily="34" charset="0"/>
                <a:cs typeface="Arial" panose="020B0604020202020204" pitchFamily="34" charset="0"/>
              </a:rPr>
              <a:t>Dalība starptautiskajās nozaru asociācijās (+13);</a:t>
            </a:r>
          </a:p>
          <a:p>
            <a:pPr marL="539750" indent="-274638" algn="just">
              <a:spcBef>
                <a:spcPts val="600"/>
              </a:spcBef>
              <a:buFont typeface="Wingdings" panose="05000000000000000000" pitchFamily="2" charset="2"/>
              <a:buChar char="v"/>
              <a:tabLst>
                <a:tab pos="539750" algn="l"/>
              </a:tabLst>
            </a:pPr>
            <a:r>
              <a:rPr lang="lv-LV" altLang="en-US" sz="1200" dirty="0">
                <a:latin typeface="Arial" panose="020B0604020202020204" pitchFamily="34" charset="0"/>
                <a:cs typeface="Arial" panose="020B0604020202020204" pitchFamily="34" charset="0"/>
              </a:rPr>
              <a:t>Dalība starptautiskās digitālās nozaru platformās, tai skaitā digitālās izstādēs (+9);</a:t>
            </a:r>
          </a:p>
          <a:p>
            <a:pPr marL="539750" indent="-274638" algn="just">
              <a:spcBef>
                <a:spcPts val="600"/>
              </a:spcBef>
              <a:buFont typeface="Wingdings" panose="05000000000000000000" pitchFamily="2" charset="2"/>
              <a:buChar char="v"/>
              <a:tabLst>
                <a:tab pos="539750" algn="l"/>
              </a:tabLst>
            </a:pPr>
            <a:r>
              <a:rPr lang="lv-LV" altLang="en-US" sz="1200" dirty="0">
                <a:latin typeface="Arial" panose="020B0604020202020204" pitchFamily="34" charset="0"/>
                <a:cs typeface="Arial" panose="020B0604020202020204" pitchFamily="34" charset="0"/>
              </a:rPr>
              <a:t>Dalība </a:t>
            </a:r>
            <a:r>
              <a:rPr lang="lv-LV" altLang="en-US" sz="1200" dirty="0" err="1">
                <a:latin typeface="Arial" panose="020B0604020202020204" pitchFamily="34" charset="0"/>
                <a:cs typeface="Arial" panose="020B0604020202020204" pitchFamily="34" charset="0"/>
              </a:rPr>
              <a:t>kontaktbiržās</a:t>
            </a:r>
            <a:r>
              <a:rPr lang="lv-LV" altLang="en-US" sz="1200" dirty="0">
                <a:latin typeface="Arial" panose="020B0604020202020204" pitchFamily="34" charset="0"/>
                <a:cs typeface="Arial" panose="020B0604020202020204" pitchFamily="34" charset="0"/>
              </a:rPr>
              <a:t> ārvalstīs un ārvalstu </a:t>
            </a:r>
            <a:r>
              <a:rPr lang="lv-LV" altLang="en-US" sz="1200" dirty="0" err="1">
                <a:latin typeface="Arial" panose="020B0604020202020204" pitchFamily="34" charset="0"/>
                <a:cs typeface="Arial" panose="020B0604020202020204" pitchFamily="34" charset="0"/>
              </a:rPr>
              <a:t>kontaktbiržās</a:t>
            </a:r>
            <a:r>
              <a:rPr lang="lv-LV" altLang="en-US" sz="1200" dirty="0">
                <a:latin typeface="Arial" panose="020B0604020202020204" pitchFamily="34" charset="0"/>
                <a:cs typeface="Arial" panose="020B0604020202020204" pitchFamily="34" charset="0"/>
              </a:rPr>
              <a:t> tiešsaistē (+3);</a:t>
            </a:r>
          </a:p>
          <a:p>
            <a:pPr marL="539750" indent="-274638" algn="just">
              <a:spcBef>
                <a:spcPts val="600"/>
              </a:spcBef>
              <a:buFont typeface="Wingdings" panose="05000000000000000000" pitchFamily="2" charset="2"/>
              <a:buChar char="v"/>
              <a:tabLst>
                <a:tab pos="539750" algn="l"/>
              </a:tabLst>
            </a:pPr>
            <a:r>
              <a:rPr lang="lv-LV" altLang="en-US" sz="1200" dirty="0">
                <a:latin typeface="Arial" panose="020B0604020202020204" pitchFamily="34" charset="0"/>
                <a:cs typeface="Arial" panose="020B0604020202020204" pitchFamily="34" charset="0"/>
              </a:rPr>
              <a:t>Telemārketinga pakalpojumi nozaru ārvalstu sadarbības partneru meklēšanai (+0.4).</a:t>
            </a:r>
          </a:p>
        </p:txBody>
      </p:sp>
      <p:sp>
        <p:nvSpPr>
          <p:cNvPr id="5" name="Rectangle 13">
            <a:extLst>
              <a:ext uri="{FF2B5EF4-FFF2-40B4-BE49-F238E27FC236}">
                <a16:creationId xmlns:a16="http://schemas.microsoft.com/office/drawing/2014/main" id="{BB7BA527-F549-4B2B-B0A1-24C7F732FF89}"/>
              </a:ext>
            </a:extLst>
          </p:cNvPr>
          <p:cNvSpPr>
            <a:spLocks noChangeArrowheads="1"/>
          </p:cNvSpPr>
          <p:nvPr/>
        </p:nvSpPr>
        <p:spPr bwMode="auto">
          <a:xfrm>
            <a:off x="0" y="0"/>
            <a:ext cx="9144000" cy="476250"/>
          </a:xfrm>
          <a:prstGeom prst="rect">
            <a:avLst/>
          </a:prstGeom>
          <a:solidFill>
            <a:srgbClr val="2A7A6D"/>
          </a:solidFill>
          <a:ln>
            <a:noFill/>
          </a:ln>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altLang="en-US" sz="2400" b="1" dirty="0">
                <a:solidFill>
                  <a:schemeClr val="bg1"/>
                </a:solidFill>
                <a:cs typeface="Arial" panose="020B0604020202020204" pitchFamily="34" charset="0"/>
              </a:rPr>
              <a:t> Galvenie secinājumi (1)</a:t>
            </a:r>
            <a:endParaRPr lang="en-US" altLang="en-US" sz="2400" b="1" dirty="0">
              <a:solidFill>
                <a:schemeClr val="bg1"/>
              </a:solidFill>
              <a:cs typeface="Arial" panose="020B0604020202020204" pitchFamily="34" charset="0"/>
            </a:endParaRPr>
          </a:p>
        </p:txBody>
      </p:sp>
      <p:sp>
        <p:nvSpPr>
          <p:cNvPr id="4" name="TextBox 1">
            <a:extLst>
              <a:ext uri="{FF2B5EF4-FFF2-40B4-BE49-F238E27FC236}">
                <a16:creationId xmlns:a16="http://schemas.microsoft.com/office/drawing/2014/main" id="{64A014FA-E69B-4B16-AB74-812FF830890A}"/>
              </a:ext>
            </a:extLst>
          </p:cNvPr>
          <p:cNvSpPr txBox="1"/>
          <p:nvPr/>
        </p:nvSpPr>
        <p:spPr>
          <a:xfrm>
            <a:off x="207994" y="6005649"/>
            <a:ext cx="8616517" cy="42269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nSpc>
                <a:spcPts val="920"/>
              </a:lnSpc>
            </a:pPr>
            <a:r>
              <a:rPr lang="lv-LV" sz="800" dirty="0">
                <a:solidFill>
                  <a:srgbClr val="000000"/>
                </a:solidFill>
                <a:latin typeface="Arial"/>
                <a:cs typeface="Arial"/>
              </a:rPr>
              <a:t>*Indekss tiek aprēķināts no pozitīvo vērtējumu īpatsvara atņemot negatīvo vērtējumu īpatsvaru, turklāt pilnībā pozitīvo un pilnībā negatīvo vērtējumu īpatsvars tiek reizināts ar 1, bet daļēji pozitīvo un daļēji negatīvo vērtējumu īpatsvars - ar 0.5. Indeksa vērtības var būt robežās no -100 (gadījumā, ja visi respondenti snieguši pilnīgi negatīvus vērtējumus) līdz 100 (gadījumā, ja visi respondenti snieguši pilnīgi pozitīvus vērtējumus). Aprēķinot indeksu, netiek ņemti vērā neitrālie vērtējumi un atbildes “grūti pateikt”, u.tml.</a:t>
            </a:r>
            <a:endParaRPr lang="lv-LV" sz="800" dirty="0">
              <a:latin typeface="Arial" panose="020B0604020202020204" pitchFamily="34" charset="0"/>
              <a:cs typeface="Arial" panose="020B0604020202020204" pitchFamily="34" charset="0"/>
            </a:endParaRPr>
          </a:p>
        </p:txBody>
      </p:sp>
    </p:spTree>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0.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5.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6.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7.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8.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9.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0.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5.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6.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7.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8.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9.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0.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5.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6.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7.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8.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9.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0.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5.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6.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Office Theme</Template>
  <TotalTime>16953</TotalTime>
  <Words>15712</Words>
  <Application>Microsoft Office PowerPoint</Application>
  <PresentationFormat>On-screen Show (4:3)</PresentationFormat>
  <Paragraphs>1711</Paragraphs>
  <Slides>57</Slides>
  <Notes>37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57</vt:i4>
      </vt:variant>
    </vt:vector>
  </HeadingPairs>
  <TitlesOfParts>
    <vt:vector size="64" baseType="lpstr">
      <vt:lpstr>Arial</vt:lpstr>
      <vt:lpstr>Arial Narrow</vt:lpstr>
      <vt:lpstr>Calibri</vt:lpstr>
      <vt:lpstr>Calibri Light</vt:lpstr>
      <vt:lpstr>Tahoma</vt:lpstr>
      <vt:lpstr>Wingdings</vt:lpstr>
      <vt:lpstr>Office Theme</vt:lpstr>
      <vt:lpstr>LIAA sniegtā atbalsta nozīmīgums un uzņēmumu ieguldījumi jaunu produktu un pakalpojumu attīstībā</vt:lpstr>
      <vt:lpstr>PowerPoint Presentation</vt:lpstr>
      <vt:lpstr>PowerPoint Presentation</vt:lpstr>
      <vt:lpstr>PowerPoint Presentation</vt:lpstr>
      <vt:lpstr>PowerPoint Presentation</vt:lpstr>
      <vt:lpstr>PowerPoint Presentation</vt:lpstr>
      <vt:lpstr>PowerPoint Presentation</vt:lpstr>
      <vt:lpstr>GALVENIE SECINĀJUMI</vt:lpstr>
      <vt:lpstr>PowerPoint Presentation</vt:lpstr>
      <vt:lpstr>PowerPoint Presentation</vt:lpstr>
      <vt:lpstr>GALVENIE REZULTĀTI</vt:lpstr>
      <vt:lpstr>1. LIAA sniegtā atbalsta nozīmīgums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2. Ieguldījumi jaunu produktu un pakalpojumu attīstībā</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PIELIKUMS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SKDS tirgus un sabiedriskās domas pētījumu centrs  Baznīcas iela 32-2, Rīga, Latvija, LV-1010 tālr.: +371 67 312 876, fakss: +371 67 312 874 e-pasts: skds@skds.lv www.skds.lv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Mara A</dc:creator>
  <cp:lastModifiedBy>Jānis Kovaļevskis</cp:lastModifiedBy>
  <cp:revision>1934</cp:revision>
  <cp:lastPrinted>2020-09-30T11:02:27Z</cp:lastPrinted>
  <dcterms:created xsi:type="dcterms:W3CDTF">2018-06-08T13:58:08Z</dcterms:created>
  <dcterms:modified xsi:type="dcterms:W3CDTF">2023-02-09T07:39:40Z</dcterms:modified>
</cp:coreProperties>
</file>