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lsb" ContentType="application/vnd.ms-excel.sheet.binary.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3.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4.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23.xml" ContentType="application/vnd.openxmlformats-officedocument.presentationml.tags+xml"/>
  <Override PartName="/ppt/notesSlides/notesSlide1.xml" ContentType="application/vnd.openxmlformats-officedocument.presentationml.notesSlide+xml"/>
  <Override PartName="/ppt/tags/tag24.xml" ContentType="application/vnd.openxmlformats-officedocument.presentationml.tags+xml"/>
  <Override PartName="/ppt/notesSlides/notesSlide2.xml" ContentType="application/vnd.openxmlformats-officedocument.presentationml.notesSlide+xml"/>
  <Override PartName="/ppt/tags/tag25.xml" ContentType="application/vnd.openxmlformats-officedocument.presentationml.tags+xml"/>
  <Override PartName="/ppt/notesSlides/notesSlide3.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6.xml" ContentType="application/vnd.openxmlformats-officedocument.presentationml.notesSlide+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8.xml" ContentType="application/vnd.openxmlformats-officedocument.presentationml.notesSlide+xml"/>
  <Override PartName="/ppt/tags/tag34.xml" ContentType="application/vnd.openxmlformats-officedocument.presentationml.tags+xml"/>
  <Override PartName="/ppt/notesSlides/notesSlide9.xml" ContentType="application/vnd.openxmlformats-officedocument.presentationml.notesSlide+xml"/>
  <Override PartName="/ppt/tags/tag35.xml" ContentType="application/vnd.openxmlformats-officedocument.presentationml.tags+xml"/>
  <Override PartName="/ppt/notesSlides/notesSlide10.xml" ContentType="application/vnd.openxmlformats-officedocument.presentationml.notesSlide+xml"/>
  <Override PartName="/ppt/tags/tag36.xml" ContentType="application/vnd.openxmlformats-officedocument.presentationml.tags+xml"/>
  <Override PartName="/ppt/notesSlides/notesSlide11.xml" ContentType="application/vnd.openxmlformats-officedocument.presentationml.notesSlide+xml"/>
  <Override PartName="/ppt/tags/tag3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15.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16.xml" ContentType="application/vnd.openxmlformats-officedocument.presentationml.notesSlide+xml"/>
  <Override PartName="/ppt/tags/tag42.xml" ContentType="application/vnd.openxmlformats-officedocument.presentationml.tags+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43.xml" ContentType="application/vnd.openxmlformats-officedocument.presentationml.tags+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44.xml" ContentType="application/vnd.openxmlformats-officedocument.presentationml.tags+xml"/>
  <Override PartName="/ppt/notesSlides/notesSlide1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45.xml" ContentType="application/vnd.openxmlformats-officedocument.presentationml.tags+xml"/>
  <Override PartName="/ppt/notesSlides/notesSlide20.xml" ContentType="application/vnd.openxmlformats-officedocument.presentationml.notesSlide+xml"/>
  <Override PartName="/ppt/charts/chart6.xml" ContentType="application/vnd.openxmlformats-officedocument.drawingml.chart+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21.xml" ContentType="application/vnd.openxmlformats-officedocument.presentationml.notesSlide+xml"/>
  <Override PartName="/ppt/charts/chart7.xml" ContentType="application/vnd.openxmlformats-officedocument.drawingml.chart+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22.xml" ContentType="application/vnd.openxmlformats-officedocument.presentationml.notesSlide+xml"/>
  <Override PartName="/ppt/charts/chart8.xml" ContentType="application/vnd.openxmlformats-officedocument.drawingml.chart+xml"/>
  <Override PartName="/ppt/tags/tag86.xml" ContentType="application/vnd.openxmlformats-officedocument.presentationml.tags+xml"/>
  <Override PartName="/ppt/notesSlides/notesSlide23.xml" ContentType="application/vnd.openxmlformats-officedocument.presentationml.notesSlide+xml"/>
  <Override PartName="/ppt/tags/tag87.xml" ContentType="application/vnd.openxmlformats-officedocument.presentationml.tags+xml"/>
  <Override PartName="/ppt/notesSlides/notesSlide24.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tags/tag88.xml" ContentType="application/vnd.openxmlformats-officedocument.presentationml.tags+xml"/>
  <Override PartName="/ppt/notesSlides/notesSlide25.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26.xml" ContentType="application/vnd.openxmlformats-officedocument.presentationml.notesSlide+xml"/>
  <Override PartName="/ppt/tags/tag91.xml" ContentType="application/vnd.openxmlformats-officedocument.presentationml.tags+xml"/>
  <Override PartName="/ppt/notesSlides/notesSlide27.xml" ContentType="application/vnd.openxmlformats-officedocument.presentationml.notesSlid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tags/tag92.xml" ContentType="application/vnd.openxmlformats-officedocument.presentationml.tags+xml"/>
  <Override PartName="/ppt/notesSlides/notesSlide28.xml" ContentType="application/vnd.openxmlformats-officedocument.presentationml.notesSlid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tags/tag93.xml" ContentType="application/vnd.openxmlformats-officedocument.presentationml.tags+xml"/>
  <Override PartName="/ppt/tags/tag94.xml" ContentType="application/vnd.openxmlformats-officedocument.presentationml.tags+xml"/>
  <Override PartName="/ppt/notesSlides/notesSlide29.xml" ContentType="application/vnd.openxmlformats-officedocument.presentationml.notesSlide+xml"/>
  <Override PartName="/ppt/tags/tag95.xml" ContentType="application/vnd.openxmlformats-officedocument.presentationml.tags+xml"/>
  <Override PartName="/ppt/notesSlides/notesSlide30.xml" ContentType="application/vnd.openxmlformats-officedocument.presentationml.notesSlid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tags/tag96.xml" ContentType="application/vnd.openxmlformats-officedocument.presentationml.tags+xml"/>
  <Override PartName="/ppt/notesSlides/notesSlide31.xml" ContentType="application/vnd.openxmlformats-officedocument.presentationml.notesSlid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tags/tag97.xml" ContentType="application/vnd.openxmlformats-officedocument.presentationml.tags+xml"/>
  <Override PartName="/ppt/notesSlides/notesSlide32.xml" ContentType="application/vnd.openxmlformats-officedocument.presentationml.notesSlide+xml"/>
  <Override PartName="/ppt/charts/chart14.xml" ContentType="application/vnd.openxmlformats-officedocument.drawingml.chart+xml"/>
  <Override PartName="/ppt/tags/tag98.xml" ContentType="application/vnd.openxmlformats-officedocument.presentationml.tags+xml"/>
  <Override PartName="/ppt/notesSlides/notesSlide33.xml" ContentType="application/vnd.openxmlformats-officedocument.presentationml.notesSlide+xml"/>
  <Override PartName="/ppt/charts/chart15.xml" ContentType="application/vnd.openxmlformats-officedocument.drawingml.chart+xml"/>
  <Override PartName="/ppt/charts/style11.xml" ContentType="application/vnd.ms-office.chartstyle+xml"/>
  <Override PartName="/ppt/charts/colors11.xml" ContentType="application/vnd.ms-office.chartcolorstyle+xml"/>
  <Override PartName="/ppt/tags/tag99.xml" ContentType="application/vnd.openxmlformats-officedocument.presentationml.tags+xml"/>
  <Override PartName="/ppt/tags/tag100.xml" ContentType="application/vnd.openxmlformats-officedocument.presentationml.tags+xml"/>
  <Override PartName="/ppt/notesSlides/notesSlide34.xml" ContentType="application/vnd.openxmlformats-officedocument.presentationml.notesSlide+xml"/>
  <Override PartName="/ppt/tags/tag101.xml" ContentType="application/vnd.openxmlformats-officedocument.presentationml.tags+xml"/>
  <Override PartName="/ppt/notesSlides/notesSlide35.xml" ContentType="application/vnd.openxmlformats-officedocument.presentationml.notesSlide+xml"/>
  <Override PartName="/ppt/charts/chart16.xml" ContentType="application/vnd.openxmlformats-officedocument.drawingml.chart+xml"/>
  <Override PartName="/ppt/charts/style12.xml" ContentType="application/vnd.ms-office.chartstyle+xml"/>
  <Override PartName="/ppt/charts/colors12.xml" ContentType="application/vnd.ms-office.chartcolorstyle+xml"/>
  <Override PartName="/ppt/tags/tag102.xml" ContentType="application/vnd.openxmlformats-officedocument.presentationml.tags+xml"/>
  <Override PartName="/ppt/tags/tag103.xml" ContentType="application/vnd.openxmlformats-officedocument.presentationml.tags+xml"/>
  <Override PartName="/ppt/notesSlides/notesSlide36.xml" ContentType="application/vnd.openxmlformats-officedocument.presentationml.notesSlide+xml"/>
  <Override PartName="/ppt/tags/tag104.xml" ContentType="application/vnd.openxmlformats-officedocument.presentationml.tags+xml"/>
  <Override PartName="/ppt/notesSlides/notesSlide37.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38.xml" ContentType="application/vnd.openxmlformats-officedocument.presentationml.notesSlide+xml"/>
  <Override PartName="/ppt/tags/tag108.xml" ContentType="application/vnd.openxmlformats-officedocument.presentationml.tags+xml"/>
  <Override PartName="/ppt/notesSlides/notesSlide39.xml" ContentType="application/vnd.openxmlformats-officedocument.presentationml.notesSlide+xml"/>
  <Override PartName="/ppt/tags/tag109.xml" ContentType="application/vnd.openxmlformats-officedocument.presentationml.tags+xml"/>
  <Override PartName="/ppt/notesSlides/notesSlide40.xml" ContentType="application/vnd.openxmlformats-officedocument.presentationml.notesSlide+xml"/>
  <Override PartName="/ppt/tags/tag110.xml" ContentType="application/vnd.openxmlformats-officedocument.presentationml.tags+xml"/>
  <Override PartName="/ppt/notesSlides/notesSlide41.xml" ContentType="application/vnd.openxmlformats-officedocument.presentationml.notesSlide+xml"/>
  <Override PartName="/ppt/tags/tag111.xml" ContentType="application/vnd.openxmlformats-officedocument.presentationml.tags+xml"/>
  <Override PartName="/ppt/notesSlides/notesSlide42.xml" ContentType="application/vnd.openxmlformats-officedocument.presentationml.notesSlide+xml"/>
  <Override PartName="/ppt/tags/tag112.xml" ContentType="application/vnd.openxmlformats-officedocument.presentationml.tags+xml"/>
  <Override PartName="/ppt/notesSlides/notesSlide4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notesSlides/notesSlide44.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notesSlides/notesSlide45.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notesSlides/notesSlide46.xml" ContentType="application/vnd.openxmlformats-officedocument.presentationml.notesSlide+xml"/>
  <Override PartName="/ppt/tags/tag119.xml" ContentType="application/vnd.openxmlformats-officedocument.presentationml.tags+xml"/>
  <Override PartName="/ppt/notesSlides/notesSlide47.xml" ContentType="application/vnd.openxmlformats-officedocument.presentationml.notesSlide+xml"/>
  <Override PartName="/ppt/charts/chart17.xml" ContentType="application/vnd.openxmlformats-officedocument.drawingml.chart+xml"/>
  <Override PartName="/ppt/charts/style13.xml" ContentType="application/vnd.ms-office.chartstyle+xml"/>
  <Override PartName="/ppt/charts/colors13.xml" ContentType="application/vnd.ms-office.chartcolorstyle+xml"/>
  <Override PartName="/ppt/tags/tag120.xml" ContentType="application/vnd.openxmlformats-officedocument.presentationml.tags+xml"/>
  <Override PartName="/ppt/notesSlides/notesSlide48.xml" ContentType="application/vnd.openxmlformats-officedocument.presentationml.notesSlide+xml"/>
  <Override PartName="/ppt/charts/chart18.xml" ContentType="application/vnd.openxmlformats-officedocument.drawingml.chart+xml"/>
  <Override PartName="/ppt/charts/style14.xml" ContentType="application/vnd.ms-office.chartstyle+xml"/>
  <Override PartName="/ppt/charts/colors14.xml" ContentType="application/vnd.ms-office.chartcolorstyle+xml"/>
  <Override PartName="/ppt/tags/tag121.xml" ContentType="application/vnd.openxmlformats-officedocument.presentationml.tags+xml"/>
  <Override PartName="/ppt/notesSlides/notesSlide49.xml" ContentType="application/vnd.openxmlformats-officedocument.presentationml.notesSlide+xml"/>
  <Override PartName="/ppt/charts/chart19.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20.xml" ContentType="application/vnd.openxmlformats-officedocument.drawingml.chart+xml"/>
  <Override PartName="/ppt/charts/style16.xml" ContentType="application/vnd.ms-office.chartstyle+xml"/>
  <Override PartName="/ppt/charts/colors16.xml" ContentType="application/vnd.ms-office.chartcolorstyle+xml"/>
  <Override PartName="/ppt/tags/tag122.xml" ContentType="application/vnd.openxmlformats-officedocument.presentationml.tags+xml"/>
  <Override PartName="/ppt/notesSlides/notesSlide50.xml" ContentType="application/vnd.openxmlformats-officedocument.presentationml.notesSlide+xml"/>
  <Override PartName="/ppt/charts/chart21.xml" ContentType="application/vnd.openxmlformats-officedocument.drawingml.chart+xml"/>
  <Override PartName="/ppt/charts/style17.xml" ContentType="application/vnd.ms-office.chartstyle+xml"/>
  <Override PartName="/ppt/charts/colors17.xml" ContentType="application/vnd.ms-office.chartcolorstyle+xml"/>
  <Override PartName="/ppt/tags/tag123.xml" ContentType="application/vnd.openxmlformats-officedocument.presentationml.tags+xml"/>
  <Override PartName="/ppt/notesSlides/notesSlide51.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notesSlides/notesSlide52.xml" ContentType="application/vnd.openxmlformats-officedocument.presentationml.notesSlide+xml"/>
  <Override PartName="/ppt/tags/tag126.xml" ContentType="application/vnd.openxmlformats-officedocument.presentationml.tags+xml"/>
  <Override PartName="/ppt/notesSlides/notesSlide53.xml" ContentType="application/vnd.openxmlformats-officedocument.presentationml.notesSlide+xml"/>
  <Override PartName="/ppt/tags/tag127.xml" ContentType="application/vnd.openxmlformats-officedocument.presentationml.tags+xml"/>
  <Override PartName="/ppt/notesSlides/notesSlide5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3940" r:id="rId4"/>
    <p:sldMasterId id="2147484001" r:id="rId5"/>
    <p:sldMasterId id="2147484071" r:id="rId6"/>
    <p:sldMasterId id="2147484143" r:id="rId7"/>
  </p:sldMasterIdLst>
  <p:notesMasterIdLst>
    <p:notesMasterId r:id="rId65"/>
  </p:notesMasterIdLst>
  <p:handoutMasterIdLst>
    <p:handoutMasterId r:id="rId66"/>
  </p:handoutMasterIdLst>
  <p:sldIdLst>
    <p:sldId id="6927" r:id="rId8"/>
    <p:sldId id="2147472603" r:id="rId9"/>
    <p:sldId id="2147472604" r:id="rId10"/>
    <p:sldId id="6846" r:id="rId11"/>
    <p:sldId id="2147472608" r:id="rId12"/>
    <p:sldId id="6923" r:id="rId13"/>
    <p:sldId id="6888" r:id="rId14"/>
    <p:sldId id="2147472800" r:id="rId15"/>
    <p:sldId id="6946" r:id="rId16"/>
    <p:sldId id="2147472471" r:id="rId17"/>
    <p:sldId id="2147472798" r:id="rId18"/>
    <p:sldId id="2147472834" r:id="rId19"/>
    <p:sldId id="2147472837" r:id="rId20"/>
    <p:sldId id="2147472826" r:id="rId21"/>
    <p:sldId id="2147472803" r:id="rId22"/>
    <p:sldId id="12210" r:id="rId23"/>
    <p:sldId id="2147472510" r:id="rId24"/>
    <p:sldId id="2147472808" r:id="rId25"/>
    <p:sldId id="2147472809" r:id="rId26"/>
    <p:sldId id="2147472566" r:id="rId27"/>
    <p:sldId id="2147472569" r:id="rId28"/>
    <p:sldId id="2147472567" r:id="rId29"/>
    <p:sldId id="2147472572" r:id="rId30"/>
    <p:sldId id="2147472811" r:id="rId31"/>
    <p:sldId id="2147472574" r:id="rId32"/>
    <p:sldId id="2147472814" r:id="rId33"/>
    <p:sldId id="2147472841" r:id="rId34"/>
    <p:sldId id="2147472843" r:id="rId35"/>
    <p:sldId id="2147472817" r:id="rId36"/>
    <p:sldId id="2147472845" r:id="rId37"/>
    <p:sldId id="2147472846" r:id="rId38"/>
    <p:sldId id="2147472847" r:id="rId39"/>
    <p:sldId id="2147472848" r:id="rId40"/>
    <p:sldId id="2147472818" r:id="rId41"/>
    <p:sldId id="2147472853" r:id="rId42"/>
    <p:sldId id="2147472819" r:id="rId43"/>
    <p:sldId id="2147472855" r:id="rId44"/>
    <p:sldId id="2147472823" r:id="rId45"/>
    <p:sldId id="2147472802" r:id="rId46"/>
    <p:sldId id="2147472858" r:id="rId47"/>
    <p:sldId id="2147472820" r:id="rId48"/>
    <p:sldId id="2147472828" r:id="rId49"/>
    <p:sldId id="2147472829" r:id="rId50"/>
    <p:sldId id="2147472830" r:id="rId51"/>
    <p:sldId id="2147472831" r:id="rId52"/>
    <p:sldId id="2147472832" r:id="rId53"/>
    <p:sldId id="2147472821" r:id="rId54"/>
    <p:sldId id="11740" r:id="rId55"/>
    <p:sldId id="2147472480" r:id="rId56"/>
    <p:sldId id="2147472589" r:id="rId57"/>
    <p:sldId id="2147472556" r:id="rId58"/>
    <p:sldId id="2147472594" r:id="rId59"/>
    <p:sldId id="2147472595" r:id="rId60"/>
    <p:sldId id="2147472588" r:id="rId61"/>
    <p:sldId id="2147472805" r:id="rId62"/>
    <p:sldId id="2147472806" r:id="rId63"/>
    <p:sldId id="6810" r:id="rId64"/>
  </p:sldIdLst>
  <p:sldSz cx="12192000" cy="6858000"/>
  <p:notesSz cx="6797675" cy="9926638"/>
  <p:embeddedFontLst>
    <p:embeddedFont>
      <p:font typeface="Georgia" panose="02040502050405020303" pitchFamily="18" charset="0"/>
      <p:regular r:id="rId67"/>
      <p:bold r:id="rId68"/>
      <p:italic r:id="rId69"/>
      <p:boldItalic r:id="rId70"/>
    </p:embeddedFont>
  </p:embeddedFontLst>
  <p:custDataLst>
    <p:tags r:id="rId71"/>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8"/>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9669"/>
    <a:srgbClr val="DC2626"/>
    <a:srgbClr val="DEDEDE"/>
    <a:srgbClr val="FFFFFF"/>
    <a:srgbClr val="EA8D23"/>
    <a:srgbClr val="EB8C00"/>
    <a:srgbClr val="D04A02"/>
    <a:srgbClr val="FFB600"/>
    <a:srgbClr val="464646"/>
    <a:srgbClr val="7D7D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981CED-20FB-4549-84CD-2209641812F9}" v="1" dt="2026-03-04T08:51:00.111"/>
    <p1510:client id="{BFDE14E9-28D0-46B9-BCBD-A1722C1F995D}" v="72" dt="2026-03-04T08:24:03.539"/>
  </p1510:revLst>
</p1510:revInfo>
</file>

<file path=ppt/tableStyles.xml><?xml version="1.0" encoding="utf-8"?>
<a:tblStyleLst xmlns:a="http://schemas.openxmlformats.org/drawingml/2006/main" def="{8A5C32B7-4ABF-4A85-B3CC-ADAC87F5D980}">
  <a:tblStyle styleId="{8A5C32B7-4ABF-4A85-B3CC-ADAC87F5D98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F497734-9931-4C79-8F3B-C7997C485172}" styleName="Table_1">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6E8E6"/>
          </a:solidFill>
        </a:fill>
      </a:tcStyle>
    </a:wholeTbl>
    <a:band1H>
      <a:tcTxStyle/>
      <a:tcStyle>
        <a:tcBdr/>
        <a:fill>
          <a:solidFill>
            <a:srgbClr val="EECECA"/>
          </a:solidFill>
        </a:fill>
      </a:tcStyle>
    </a:band1H>
    <a:band2H>
      <a:tcTxStyle/>
      <a:tcStyle>
        <a:tcBdr/>
      </a:tcStyle>
    </a:band2H>
    <a:band1V>
      <a:tcTxStyle/>
      <a:tcStyle>
        <a:tcBdr/>
        <a:fill>
          <a:solidFill>
            <a:srgbClr val="EECECA"/>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font" Target="fonts/font2.fntdata"/><Relationship Id="rId16" Type="http://schemas.openxmlformats.org/officeDocument/2006/relationships/slide" Target="slides/slide9.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handoutMaster" Target="handoutMasters/handoutMaster1.xml"/><Relationship Id="rId74"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font" Target="fonts/font3.fntdata"/><Relationship Id="rId77"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font" Target="fonts/font1.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font" Target="fonts/font4.fntdata"/><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notesMaster" Target="notesMasters/notesMaster1.xml"/><Relationship Id="rId73" Type="http://schemas.openxmlformats.org/officeDocument/2006/relationships/presProps" Target="presProp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tags" Target="tags/tag1.xml"/><Relationship Id="rId2" Type="http://schemas.openxmlformats.org/officeDocument/2006/relationships/customXml" Target="../customXml/item2.xml"/><Relationship Id="rId29" Type="http://schemas.openxmlformats.org/officeDocument/2006/relationships/slide" Target="slides/slide2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emuzikante001\Desktop\4grafiki_Tabulas_jauniesu_aptauja_2025.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polpwc.sharepoint.com/sites/LV-ADV-VP-Petijums-2025/Shared%20Documents/PwC%20Working/03_Working/06_Gala%20zi&#326;ojums/Grafiki_Tabulas_jauniesu_aptauja_2025.xlsx" TargetMode="External"/><Relationship Id="rId2" Type="http://schemas.microsoft.com/office/2011/relationships/chartColorStyle" Target="colors7.xml"/><Relationship Id="rId1" Type="http://schemas.microsoft.com/office/2011/relationships/chartStyle" Target="style7.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8.xml"/><Relationship Id="rId1" Type="http://schemas.microsoft.com/office/2011/relationships/chartStyle" Target="style8.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9.xml"/><Relationship Id="rId1" Type="http://schemas.microsoft.com/office/2011/relationships/chartStyle" Target="style9.xml"/></Relationships>
</file>

<file path=ppt/charts/_rels/chart13.xml.rels><?xml version="1.0" encoding="UTF-8" standalone="yes"?>
<Relationships xmlns="http://schemas.openxmlformats.org/package/2006/relationships"><Relationship Id="rId3" Type="http://schemas.openxmlformats.org/officeDocument/2006/relationships/oleObject" Target="https://polpwc.sharepoint.com/sites/LV-ADV-VP-Petijums-2025/Shared%20Documents/PwC%20Working/03_Working/06_Gala%20zi&#326;ojums/Grafiki_Tabulas_jauniesu_aptauja_2025.xlsx" TargetMode="External"/><Relationship Id="rId2" Type="http://schemas.microsoft.com/office/2011/relationships/chartColorStyle" Target="colors10.xml"/><Relationship Id="rId1" Type="http://schemas.microsoft.com/office/2011/relationships/chartStyle" Target="style10.xml"/></Relationships>
</file>

<file path=ppt/charts/_rels/chart14.xml.rels><?xml version="1.0" encoding="UTF-8" standalone="yes"?>
<Relationships xmlns="http://schemas.openxmlformats.org/package/2006/relationships"><Relationship Id="rId1" Type="http://schemas.openxmlformats.org/officeDocument/2006/relationships/oleObject" Target="https://polpwc.sharepoint.com/sites/LV-ADV-VP-Petijums-2025/Shared%20Documents/PwC%20Working/03_Working/06_Gala%20zi&#326;ojums/Grafiki_Tabulas_jauniesu_aptauja_2025.xlsx" TargetMode="External"/></Relationships>
</file>

<file path=ppt/charts/_rels/chart15.xml.rels><?xml version="1.0" encoding="UTF-8" standalone="yes"?>
<Relationships xmlns="http://schemas.openxmlformats.org/package/2006/relationships"><Relationship Id="rId3" Type="http://schemas.openxmlformats.org/officeDocument/2006/relationships/oleObject" Target="https://polpwc.sharepoint.com/sites/LV-ADV-VP-Petijums-2025/Shared%20Documents/PwC%20Working/03_Working/06_Gala%20zi&#326;ojums/Grafiki_Tabulas_jauniesu_aptauja_2025.xlsx" TargetMode="External"/><Relationship Id="rId2" Type="http://schemas.microsoft.com/office/2011/relationships/chartColorStyle" Target="colors11.xml"/><Relationship Id="rId1" Type="http://schemas.microsoft.com/office/2011/relationships/chartStyle" Target="style11.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2.xml"/><Relationship Id="rId1" Type="http://schemas.microsoft.com/office/2011/relationships/chartStyle" Target="style12.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3.xml"/><Relationship Id="rId1" Type="http://schemas.microsoft.com/office/2011/relationships/chartStyle" Target="style13.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4.xml"/><Relationship Id="rId1" Type="http://schemas.microsoft.com/office/2011/relationships/chartStyle" Target="style14.xml"/></Relationships>
</file>

<file path=ppt/charts/_rels/chart19.xml.rels><?xml version="1.0" encoding="UTF-8" standalone="yes"?>
<Relationships xmlns="http://schemas.openxmlformats.org/package/2006/relationships"><Relationship Id="rId3" Type="http://schemas.openxmlformats.org/officeDocument/2006/relationships/oleObject" Target="https://polpwc.sharepoint.com/sites/LV-ADV-VP-Petijums-2025/Shared%20Documents/PwC%20Working/03_Working/06_Gala%20zi&#326;ojums/Grafiki_Tabulas_jauniesu_aptauja_2025.xlsx" TargetMode="External"/><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file:///C:\Users\emuzikante001\Desktop\4grafiki_Tabulas_jauniesu_aptauja_2025.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https://polpwc.sharepoint.com/sites/LV-ADV-VP-Petijums-2025/Shared%20Documents/PwC%20Working/03_Working/06_Gala%20zi&#326;ojums/Grafiki_Tabulas_jauniesu_aptauja_2025.xlsx" TargetMode="External"/><Relationship Id="rId2" Type="http://schemas.microsoft.com/office/2011/relationships/chartColorStyle" Target="colors16.xml"/><Relationship Id="rId1" Type="http://schemas.microsoft.com/office/2011/relationships/chartStyle" Target="style16.xml"/></Relationships>
</file>

<file path=ppt/charts/_rels/chart21.xml.rels><?xml version="1.0" encoding="UTF-8" standalone="yes"?>
<Relationships xmlns="http://schemas.openxmlformats.org/package/2006/relationships"><Relationship Id="rId3" Type="http://schemas.openxmlformats.org/officeDocument/2006/relationships/oleObject" Target="https://polpwc.sharepoint.com/sites/LV-ADV-VP-Petijums-2025/Shared%20Documents/PwC%20Working/03_Working/06_Gala%20zi&#326;ojums/Grafiki_Tabulas_jauniesu_aptauja_2025.xlsx" TargetMode="External"/><Relationship Id="rId2" Type="http://schemas.microsoft.com/office/2011/relationships/chartColorStyle" Target="colors17.xml"/><Relationship Id="rId1" Type="http://schemas.microsoft.com/office/2011/relationships/chartStyle" Target="style17.xml"/></Relationships>
</file>

<file path=ppt/charts/_rels/chart3.xml.rels><?xml version="1.0" encoding="UTF-8" standalone="yes"?>
<Relationships xmlns="http://schemas.openxmlformats.org/package/2006/relationships"><Relationship Id="rId3" Type="http://schemas.openxmlformats.org/officeDocument/2006/relationships/oleObject" Target="https://polpwc.sharepoint.com/sites/LV-ADV-VP-Petijums-2025/Shared%20Documents/PwC%20Working/03_Working/06_Gala%20zi&#326;ojums/Grafiki_Tabulas_jauniesu_aptauja_2025.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emuzikante001\Desktop\4grafiki_Tabulas_jauniesu_aptauja_202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polpwc.sharepoint.com/sites/LV-ADV-VP-Petijums-2025/Shared%20Documents/PwC%20Working/03_Working/06_Gala%20zi&#326;ojums/Grafiki_Tabulas_jauniesu_aptauja_2025.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1" Type="http://schemas.openxmlformats.org/officeDocument/2006/relationships/oleObject" Target="https://polpwc.sharepoint.com/sites/LV-ADV-VP-Petijums-2025/Shared%20Documents/PwC%20Working/03_Working/06_Gala%20zi&#326;ojums/Grafiki_Tabulas_jauniesu_aptauja_2025.xlsx" TargetMode="Externa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27077865266842"/>
          <c:y val="0.20260282765550594"/>
          <c:w val="0.44166209337469181"/>
          <c:h val="0.74647114373187351"/>
        </c:manualLayout>
      </c:layout>
      <c:pieChart>
        <c:varyColors val="1"/>
        <c:ser>
          <c:idx val="0"/>
          <c:order val="0"/>
          <c:spPr>
            <a:ln>
              <a:noFill/>
            </a:ln>
          </c:spPr>
          <c:dPt>
            <c:idx val="0"/>
            <c:bubble3D val="0"/>
            <c:spPr>
              <a:solidFill>
                <a:schemeClr val="accent4"/>
              </a:solidFill>
              <a:ln w="19050">
                <a:noFill/>
              </a:ln>
              <a:effectLst/>
            </c:spPr>
            <c:extLst>
              <c:ext xmlns:c16="http://schemas.microsoft.com/office/drawing/2014/chart" uri="{C3380CC4-5D6E-409C-BE32-E72D297353CC}">
                <c16:uniqueId val="{00000001-5068-4116-922B-9E3605F1D94A}"/>
              </c:ext>
            </c:extLst>
          </c:dPt>
          <c:dPt>
            <c:idx val="1"/>
            <c:bubble3D val="0"/>
            <c:spPr>
              <a:solidFill>
                <a:schemeClr val="accent1"/>
              </a:solidFill>
              <a:ln w="19050">
                <a:noFill/>
              </a:ln>
              <a:effectLst/>
            </c:spPr>
            <c:extLst>
              <c:ext xmlns:c16="http://schemas.microsoft.com/office/drawing/2014/chart" uri="{C3380CC4-5D6E-409C-BE32-E72D297353CC}">
                <c16:uniqueId val="{00000003-5068-4116-922B-9E3605F1D94A}"/>
              </c:ext>
            </c:extLst>
          </c:dPt>
          <c:dPt>
            <c:idx val="2"/>
            <c:bubble3D val="0"/>
            <c:spPr>
              <a:solidFill>
                <a:schemeClr val="bg2"/>
              </a:solidFill>
              <a:ln w="19050">
                <a:noFill/>
              </a:ln>
              <a:effectLst/>
            </c:spPr>
            <c:extLst>
              <c:ext xmlns:c16="http://schemas.microsoft.com/office/drawing/2014/chart" uri="{C3380CC4-5D6E-409C-BE32-E72D297353CC}">
                <c16:uniqueId val="{00000005-5068-4116-922B-9E3605F1D94A}"/>
              </c:ext>
            </c:extLst>
          </c:dPt>
          <c:dPt>
            <c:idx val="3"/>
            <c:bubble3D val="0"/>
            <c:spPr>
              <a:solidFill>
                <a:schemeClr val="tx2"/>
              </a:solidFill>
              <a:ln w="19050">
                <a:noFill/>
              </a:ln>
              <a:effectLst/>
            </c:spPr>
            <c:extLst>
              <c:ext xmlns:c16="http://schemas.microsoft.com/office/drawing/2014/chart" uri="{C3380CC4-5D6E-409C-BE32-E72D297353CC}">
                <c16:uniqueId val="{00000007-5068-4116-922B-9E3605F1D94A}"/>
              </c:ext>
            </c:extLst>
          </c:dPt>
          <c:dPt>
            <c:idx val="4"/>
            <c:bubble3D val="0"/>
            <c:spPr>
              <a:solidFill>
                <a:schemeClr val="accent6"/>
              </a:solidFill>
              <a:ln w="19050">
                <a:noFill/>
              </a:ln>
              <a:effectLst/>
            </c:spPr>
            <c:extLst>
              <c:ext xmlns:c16="http://schemas.microsoft.com/office/drawing/2014/chart" uri="{C3380CC4-5D6E-409C-BE32-E72D297353CC}">
                <c16:uniqueId val="{00000009-5068-4116-922B-9E3605F1D94A}"/>
              </c:ext>
            </c:extLst>
          </c:dPt>
          <c:dLbls>
            <c:dLbl>
              <c:idx val="2"/>
              <c:layout>
                <c:manualLayout>
                  <c:x val="1.6666666666666666E-2"/>
                  <c:y val="1.917052301880958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068-4116-922B-9E3605F1D94A}"/>
                </c:ext>
              </c:extLst>
            </c:dLbl>
            <c:numFmt formatCode="###0.0%" sourceLinked="0"/>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tx1"/>
                    </a:solidFill>
                    <a:latin typeface="+mn-lt"/>
                    <a:ea typeface="+mn-ea"/>
                    <a:cs typeface="+mn-cs"/>
                  </a:defRPr>
                </a:pPr>
                <a:endParaRPr lang="lv-LV"/>
              </a:p>
            </c:txPr>
            <c:dLblPos val="outEnd"/>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rect">
                    <a:avLst/>
                  </a:prstGeom>
                  <a:noFill/>
                  <a:ln>
                    <a:noFill/>
                  </a:ln>
                </c15:spPr>
              </c:ext>
            </c:extLst>
          </c:dLbls>
          <c:cat>
            <c:strRef>
              <c:f>'Q4'!$B$4:$B$8</c:f>
              <c:strCache>
                <c:ptCount val="5"/>
                <c:pt idx="0">
                  <c:v>Pietiekami</c:v>
                </c:pt>
                <c:pt idx="1">
                  <c:v>Drīzāk pietiekami</c:v>
                </c:pt>
                <c:pt idx="2">
                  <c:v>Drīzāk nepietiekami</c:v>
                </c:pt>
                <c:pt idx="3">
                  <c:v>Nepietiekami</c:v>
                </c:pt>
                <c:pt idx="4">
                  <c:v>Grūti atbildēt \ NA</c:v>
                </c:pt>
              </c:strCache>
            </c:strRef>
          </c:cat>
          <c:val>
            <c:numRef>
              <c:f>'Q4'!$C$4:$C$8</c:f>
              <c:numCache>
                <c:formatCode>###0.0%</c:formatCode>
                <c:ptCount val="5"/>
                <c:pt idx="0">
                  <c:v>0.22869955156950675</c:v>
                </c:pt>
                <c:pt idx="1">
                  <c:v>0.25205530642750373</c:v>
                </c:pt>
                <c:pt idx="2">
                  <c:v>0.25784753363228702</c:v>
                </c:pt>
                <c:pt idx="3">
                  <c:v>0.18385650224215247</c:v>
                </c:pt>
                <c:pt idx="4">
                  <c:v>7.7541106128550072E-2</c:v>
                </c:pt>
              </c:numCache>
            </c:numRef>
          </c:val>
          <c:extLst>
            <c:ext xmlns:c16="http://schemas.microsoft.com/office/drawing/2014/chart" uri="{C3380CC4-5D6E-409C-BE32-E72D297353CC}">
              <c16:uniqueId val="{0000000A-5068-4116-922B-9E3605F1D94A}"/>
            </c:ext>
          </c:extLst>
        </c:ser>
        <c:dLbls>
          <c:dLblPos val="inEnd"/>
          <c:showLegendKey val="0"/>
          <c:showVal val="0"/>
          <c:showCatName val="0"/>
          <c:showSerName val="0"/>
          <c:showPercent val="1"/>
          <c:showBubbleSize val="0"/>
          <c:showLeaderLines val="0"/>
        </c:dLbls>
        <c:firstSliceAng val="273"/>
      </c:pieChart>
      <c:spPr>
        <a:noFill/>
        <a:ln>
          <a:noFill/>
        </a:ln>
        <a:effectLst/>
      </c:spPr>
    </c:plotArea>
    <c:legend>
      <c:legendPos val="r"/>
      <c:layout>
        <c:manualLayout>
          <c:xMode val="edge"/>
          <c:yMode val="edge"/>
          <c:x val="0.64873029422251993"/>
          <c:y val="0.35524407065422769"/>
          <c:w val="0.32472117472906242"/>
          <c:h val="0.40979227788587885"/>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legend>
    <c:plotVisOnly val="1"/>
    <c:dispBlanksAs val="gap"/>
    <c:showDLblsOverMax val="0"/>
  </c:chart>
  <c:spPr>
    <a:noFill/>
    <a:ln>
      <a:noFill/>
    </a:ln>
    <a:effectLst/>
  </c:spPr>
  <c:txPr>
    <a:bodyPr/>
    <a:lstStyle/>
    <a:p>
      <a:pPr>
        <a:defRPr sz="800"/>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7.1293033046409965E-2"/>
          <c:y val="0.23219766285241342"/>
          <c:w val="0.55439971001960864"/>
          <c:h val="0.64261181431395331"/>
        </c:manualLayout>
      </c:layout>
      <c:pieChart>
        <c:varyColors val="1"/>
        <c:ser>
          <c:idx val="0"/>
          <c:order val="0"/>
          <c:spPr>
            <a:effectLst/>
          </c:spPr>
          <c:dPt>
            <c:idx val="0"/>
            <c:bubble3D val="0"/>
            <c:spPr>
              <a:solidFill>
                <a:schemeClr val="accent4"/>
              </a:solidFill>
              <a:ln>
                <a:noFill/>
              </a:ln>
              <a:effectLst/>
            </c:spPr>
            <c:extLst>
              <c:ext xmlns:c16="http://schemas.microsoft.com/office/drawing/2014/chart" uri="{C3380CC4-5D6E-409C-BE32-E72D297353CC}">
                <c16:uniqueId val="{00000001-CD67-4DF1-8CF2-9D7AA817F15A}"/>
              </c:ext>
            </c:extLst>
          </c:dPt>
          <c:dPt>
            <c:idx val="1"/>
            <c:bubble3D val="0"/>
            <c:spPr>
              <a:solidFill>
                <a:schemeClr val="accent6">
                  <a:tint val="70000"/>
                </a:schemeClr>
              </a:solidFill>
              <a:ln>
                <a:noFill/>
              </a:ln>
              <a:effectLst/>
            </c:spPr>
            <c:extLst>
              <c:ext xmlns:c16="http://schemas.microsoft.com/office/drawing/2014/chart" uri="{C3380CC4-5D6E-409C-BE32-E72D297353CC}">
                <c16:uniqueId val="{00000003-CD67-4DF1-8CF2-9D7AA817F15A}"/>
              </c:ext>
            </c:extLst>
          </c:dPt>
          <c:dPt>
            <c:idx val="2"/>
            <c:bubble3D val="0"/>
            <c:spPr>
              <a:solidFill>
                <a:schemeClr val="tx2"/>
              </a:solidFill>
              <a:ln>
                <a:noFill/>
              </a:ln>
              <a:effectLst/>
            </c:spPr>
            <c:extLst>
              <c:ext xmlns:c16="http://schemas.microsoft.com/office/drawing/2014/chart" uri="{C3380CC4-5D6E-409C-BE32-E72D297353CC}">
                <c16:uniqueId val="{00000005-CD67-4DF1-8CF2-9D7AA817F15A}"/>
              </c:ext>
            </c:extLst>
          </c:dPt>
          <c:dPt>
            <c:idx val="3"/>
            <c:bubble3D val="0"/>
            <c:spPr>
              <a:solidFill>
                <a:schemeClr val="bg2"/>
              </a:solidFill>
              <a:ln>
                <a:noFill/>
              </a:ln>
              <a:effectLst/>
            </c:spPr>
            <c:extLst>
              <c:ext xmlns:c16="http://schemas.microsoft.com/office/drawing/2014/chart" uri="{C3380CC4-5D6E-409C-BE32-E72D297353CC}">
                <c16:uniqueId val="{00000007-CD67-4DF1-8CF2-9D7AA817F15A}"/>
              </c:ext>
            </c:extLst>
          </c:dPt>
          <c:dPt>
            <c:idx val="4"/>
            <c:bubble3D val="0"/>
            <c:spPr>
              <a:solidFill>
                <a:schemeClr val="bg1">
                  <a:lumMod val="95000"/>
                </a:schemeClr>
              </a:solidFill>
              <a:ln>
                <a:noFill/>
              </a:ln>
              <a:effectLst/>
            </c:spPr>
            <c:extLst>
              <c:ext xmlns:c16="http://schemas.microsoft.com/office/drawing/2014/chart" uri="{C3380CC4-5D6E-409C-BE32-E72D297353CC}">
                <c16:uniqueId val="{00000009-CD67-4DF1-8CF2-9D7AA817F15A}"/>
              </c:ext>
            </c:extLst>
          </c:dPt>
          <c:dPt>
            <c:idx val="5"/>
            <c:bubble3D val="0"/>
            <c:spPr>
              <a:solidFill>
                <a:schemeClr val="accent1"/>
              </a:solidFill>
              <a:ln>
                <a:noFill/>
              </a:ln>
              <a:effectLst/>
            </c:spPr>
            <c:extLst>
              <c:ext xmlns:c16="http://schemas.microsoft.com/office/drawing/2014/chart" uri="{C3380CC4-5D6E-409C-BE32-E72D297353CC}">
                <c16:uniqueId val="{0000000B-CD67-4DF1-8CF2-9D7AA817F15A}"/>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'Q39'!$B$4:$B$9</c:f>
              <c:strCache>
                <c:ptCount val="6"/>
                <c:pt idx="0">
                  <c:v>Narkotiku lietošana ir lielā mērā pieaugusi</c:v>
                </c:pt>
                <c:pt idx="1">
                  <c:v>Narkotiku lietošana ir nedaudz pieaugusi</c:v>
                </c:pt>
                <c:pt idx="2">
                  <c:v>Situācija palikusi nemainīga</c:v>
                </c:pt>
                <c:pt idx="3">
                  <c:v>Narkotiku lietošana ir nedaudz samazinājusies</c:v>
                </c:pt>
                <c:pt idx="4">
                  <c:v>Narkotiku lietošana ir lielā mērā samazinājusies</c:v>
                </c:pt>
                <c:pt idx="5">
                  <c:v>Grūti atbildēt\ NA</c:v>
                </c:pt>
              </c:strCache>
            </c:strRef>
          </c:cat>
          <c:val>
            <c:numRef>
              <c:f>'Q39'!$C$4:$C$9</c:f>
              <c:numCache>
                <c:formatCode>###0.0%</c:formatCode>
                <c:ptCount val="6"/>
                <c:pt idx="0">
                  <c:v>0.2258968609865471</c:v>
                </c:pt>
                <c:pt idx="1">
                  <c:v>0.17002989536621821</c:v>
                </c:pt>
                <c:pt idx="2">
                  <c:v>0.17507473841554558</c:v>
                </c:pt>
                <c:pt idx="3">
                  <c:v>5.2690582959641255E-2</c:v>
                </c:pt>
                <c:pt idx="4">
                  <c:v>2.6532137518684603E-2</c:v>
                </c:pt>
                <c:pt idx="5">
                  <c:v>0.34977578475336324</c:v>
                </c:pt>
              </c:numCache>
            </c:numRef>
          </c:val>
          <c:extLst>
            <c:ext xmlns:c16="http://schemas.microsoft.com/office/drawing/2014/chart" uri="{C3380CC4-5D6E-409C-BE32-E72D297353CC}">
              <c16:uniqueId val="{0000000C-CD67-4DF1-8CF2-9D7AA817F15A}"/>
            </c:ext>
          </c:extLst>
        </c:ser>
        <c:dLbls>
          <c:dLblPos val="bestFit"/>
          <c:showLegendKey val="0"/>
          <c:showVal val="1"/>
          <c:showCatName val="0"/>
          <c:showSerName val="0"/>
          <c:showPercent val="0"/>
          <c:showBubbleSize val="0"/>
          <c:showLeaderLines val="1"/>
        </c:dLbls>
        <c:firstSliceAng val="256"/>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18711230245155525"/>
          <c:y val="0.23357784567973783"/>
          <c:w val="0.42903583074842916"/>
          <c:h val="0.72513098154664091"/>
        </c:manualLayout>
      </c:layout>
      <c:pieChart>
        <c:varyColors val="1"/>
        <c:ser>
          <c:idx val="0"/>
          <c:order val="0"/>
          <c:spPr>
            <a:solidFill>
              <a:srgbClr val="C00000"/>
            </a:solidFill>
            <a:ln>
              <a:noFill/>
            </a:ln>
          </c:spPr>
          <c:dPt>
            <c:idx val="0"/>
            <c:bubble3D val="0"/>
            <c:spPr>
              <a:solidFill>
                <a:schemeClr val="accent1"/>
              </a:solidFill>
              <a:ln w="19050">
                <a:noFill/>
              </a:ln>
              <a:effectLst/>
            </c:spPr>
            <c:extLst>
              <c:ext xmlns:c16="http://schemas.microsoft.com/office/drawing/2014/chart" uri="{C3380CC4-5D6E-409C-BE32-E72D297353CC}">
                <c16:uniqueId val="{00000001-DB83-4084-BC58-B665EC0B6B7A}"/>
              </c:ext>
            </c:extLst>
          </c:dPt>
          <c:dPt>
            <c:idx val="1"/>
            <c:bubble3D val="0"/>
            <c:spPr>
              <a:solidFill>
                <a:schemeClr val="accent6"/>
              </a:solidFill>
              <a:ln w="19050">
                <a:noFill/>
              </a:ln>
              <a:effectLst/>
            </c:spPr>
            <c:extLst>
              <c:ext xmlns:c16="http://schemas.microsoft.com/office/drawing/2014/chart" uri="{C3380CC4-5D6E-409C-BE32-E72D297353CC}">
                <c16:uniqueId val="{00000003-DB83-4084-BC58-B665EC0B6B7A}"/>
              </c:ext>
            </c:extLst>
          </c:dPt>
          <c:dPt>
            <c:idx val="2"/>
            <c:bubble3D val="0"/>
            <c:spPr>
              <a:solidFill>
                <a:schemeClr val="accent4"/>
              </a:solidFill>
              <a:ln w="19050">
                <a:noFill/>
              </a:ln>
              <a:effectLst/>
            </c:spPr>
            <c:extLst>
              <c:ext xmlns:c16="http://schemas.microsoft.com/office/drawing/2014/chart" uri="{C3380CC4-5D6E-409C-BE32-E72D297353CC}">
                <c16:uniqueId val="{00000005-DB83-4084-BC58-B665EC0B6B7A}"/>
              </c:ext>
            </c:extLst>
          </c:dPt>
          <c:dLbls>
            <c:dLbl>
              <c:idx val="2"/>
              <c:layout>
                <c:manualLayout>
                  <c:x val="-9.3380614657210398E-3"/>
                  <c:y val="-1.399694441179927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B83-4084-BC58-B665EC0B6B7A}"/>
                </c:ext>
              </c:extLst>
            </c:dLbl>
            <c:numFmt formatCode="###0.0%" sourceLinked="0"/>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tx1"/>
                    </a:solidFill>
                    <a:latin typeface="+mn-lt"/>
                    <a:ea typeface="+mn-ea"/>
                    <a:cs typeface="+mn-cs"/>
                  </a:defRPr>
                </a:pPr>
                <a:endParaRPr lang="lv-LV"/>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'Q12'!$B$4:$B$6</c:f>
              <c:strCache>
                <c:ptCount val="3"/>
                <c:pt idx="0">
                  <c:v>Nē</c:v>
                </c:pt>
                <c:pt idx="1">
                  <c:v>Jā</c:v>
                </c:pt>
                <c:pt idx="2">
                  <c:v>Grūti atbildēt\ NA</c:v>
                </c:pt>
              </c:strCache>
            </c:strRef>
          </c:cat>
          <c:val>
            <c:numRef>
              <c:f>'Q12'!$C$4:$C$6</c:f>
              <c:numCache>
                <c:formatCode>###0.0%</c:formatCode>
                <c:ptCount val="3"/>
                <c:pt idx="0">
                  <c:v>0.48953662182361735</c:v>
                </c:pt>
                <c:pt idx="1">
                  <c:v>0.42974588938714497</c:v>
                </c:pt>
                <c:pt idx="2">
                  <c:v>8.0717488789237665E-2</c:v>
                </c:pt>
              </c:numCache>
            </c:numRef>
          </c:val>
          <c:extLst>
            <c:ext xmlns:c16="http://schemas.microsoft.com/office/drawing/2014/chart" uri="{C3380CC4-5D6E-409C-BE32-E72D297353CC}">
              <c16:uniqueId val="{00000006-DB83-4084-BC58-B665EC0B6B7A}"/>
            </c:ext>
          </c:extLst>
        </c:ser>
        <c:dLbls>
          <c:dLblPos val="inEnd"/>
          <c:showLegendKey val="0"/>
          <c:showVal val="0"/>
          <c:showCatName val="0"/>
          <c:showSerName val="0"/>
          <c:showPercent val="1"/>
          <c:showBubbleSize val="0"/>
          <c:showLeaderLines val="1"/>
        </c:dLbls>
        <c:firstSliceAng val="162"/>
      </c:pieChart>
      <c:spPr>
        <a:noFill/>
        <a:ln>
          <a:noFill/>
        </a:ln>
        <a:effectLst/>
      </c:spPr>
    </c:plotArea>
    <c:legend>
      <c:legendPos val="r"/>
      <c:layout>
        <c:manualLayout>
          <c:xMode val="edge"/>
          <c:yMode val="edge"/>
          <c:x val="0.66245275475693954"/>
          <c:y val="0.36750271243146349"/>
          <c:w val="0.26159785627073229"/>
          <c:h val="0.32914493999992744"/>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legend>
    <c:plotVisOnly val="1"/>
    <c:dispBlanksAs val="gap"/>
    <c:showDLblsOverMax val="0"/>
  </c:chart>
  <c:spPr>
    <a:noFill/>
    <a:ln>
      <a:noFill/>
    </a:ln>
    <a:effectLst/>
  </c:spPr>
  <c:txPr>
    <a:bodyPr/>
    <a:lstStyle/>
    <a:p>
      <a:pPr>
        <a:defRPr sz="800"/>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9486046922867373"/>
          <c:y val="4.3237816035318205E-2"/>
          <c:w val="0.24804089666113152"/>
          <c:h val="0.91352436792936353"/>
        </c:manualLayout>
      </c:layout>
      <c:barChart>
        <c:barDir val="bar"/>
        <c:grouping val="clustered"/>
        <c:varyColors val="0"/>
        <c:ser>
          <c:idx val="0"/>
          <c:order val="0"/>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1-599D-45DB-96B0-F2D8BAFD1EB5}"/>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2-599D-45DB-96B0-F2D8BAFD1EB5}"/>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3-599D-45DB-96B0-F2D8BAFD1EB5}"/>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4-599D-45DB-96B0-F2D8BAFD1EB5}"/>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5-599D-45DB-96B0-F2D8BAFD1EB5}"/>
              </c:ext>
            </c:extLst>
          </c:dPt>
          <c:dPt>
            <c:idx val="5"/>
            <c:invertIfNegative val="0"/>
            <c:bubble3D val="0"/>
            <c:spPr>
              <a:solidFill>
                <a:schemeClr val="accent4"/>
              </a:solidFill>
              <a:ln>
                <a:noFill/>
              </a:ln>
              <a:effectLst/>
            </c:spPr>
            <c:extLst>
              <c:ext xmlns:c16="http://schemas.microsoft.com/office/drawing/2014/chart" uri="{C3380CC4-5D6E-409C-BE32-E72D297353CC}">
                <c16:uniqueId val="{00000007-599D-45DB-96B0-F2D8BAFD1EB5}"/>
              </c:ext>
            </c:extLst>
          </c:dPt>
          <c:dPt>
            <c:idx val="6"/>
            <c:invertIfNegative val="0"/>
            <c:bubble3D val="0"/>
            <c:spPr>
              <a:solidFill>
                <a:schemeClr val="accent4"/>
              </a:solidFill>
              <a:ln>
                <a:noFill/>
              </a:ln>
              <a:effectLst/>
            </c:spPr>
            <c:extLst>
              <c:ext xmlns:c16="http://schemas.microsoft.com/office/drawing/2014/chart" uri="{C3380CC4-5D6E-409C-BE32-E72D297353CC}">
                <c16:uniqueId val="{00000008-599D-45DB-96B0-F2D8BAFD1EB5}"/>
              </c:ext>
            </c:extLst>
          </c:dPt>
          <c:dPt>
            <c:idx val="7"/>
            <c:invertIfNegative val="0"/>
            <c:bubble3D val="0"/>
            <c:spPr>
              <a:solidFill>
                <a:schemeClr val="accent4"/>
              </a:solidFill>
              <a:ln>
                <a:noFill/>
              </a:ln>
              <a:effectLst/>
            </c:spPr>
            <c:extLst>
              <c:ext xmlns:c16="http://schemas.microsoft.com/office/drawing/2014/chart" uri="{C3380CC4-5D6E-409C-BE32-E72D297353CC}">
                <c16:uniqueId val="{00000009-599D-45DB-96B0-F2D8BAFD1EB5}"/>
              </c:ext>
            </c:extLst>
          </c:dPt>
          <c:dPt>
            <c:idx val="8"/>
            <c:invertIfNegative val="0"/>
            <c:bubble3D val="0"/>
            <c:spPr>
              <a:solidFill>
                <a:schemeClr val="accent4"/>
              </a:solidFill>
              <a:ln>
                <a:noFill/>
              </a:ln>
              <a:effectLst/>
            </c:spPr>
            <c:extLst>
              <c:ext xmlns:c16="http://schemas.microsoft.com/office/drawing/2014/chart" uri="{C3380CC4-5D6E-409C-BE32-E72D297353CC}">
                <c16:uniqueId val="{0000000A-599D-45DB-96B0-F2D8BAFD1EB5}"/>
              </c:ext>
            </c:extLst>
          </c:dPt>
          <c:dPt>
            <c:idx val="9"/>
            <c:invertIfNegative val="0"/>
            <c:bubble3D val="0"/>
            <c:spPr>
              <a:solidFill>
                <a:schemeClr val="accent4"/>
              </a:solidFill>
              <a:ln>
                <a:noFill/>
              </a:ln>
              <a:effectLst/>
            </c:spPr>
            <c:extLst>
              <c:ext xmlns:c16="http://schemas.microsoft.com/office/drawing/2014/chart" uri="{C3380CC4-5D6E-409C-BE32-E72D297353CC}">
                <c16:uniqueId val="{0000000B-599D-45DB-96B0-F2D8BAFD1EB5}"/>
              </c:ext>
            </c:extLst>
          </c:dPt>
          <c:dPt>
            <c:idx val="10"/>
            <c:invertIfNegative val="0"/>
            <c:bubble3D val="0"/>
            <c:spPr>
              <a:solidFill>
                <a:schemeClr val="accent4"/>
              </a:solidFill>
              <a:ln>
                <a:noFill/>
              </a:ln>
              <a:effectLst/>
            </c:spPr>
            <c:extLst>
              <c:ext xmlns:c16="http://schemas.microsoft.com/office/drawing/2014/chart" uri="{C3380CC4-5D6E-409C-BE32-E72D297353CC}">
                <c16:uniqueId val="{0000000C-599D-45DB-96B0-F2D8BAFD1EB5}"/>
              </c:ext>
            </c:extLst>
          </c:dPt>
          <c:dLbls>
            <c:dLbl>
              <c:idx val="1"/>
              <c:numFmt formatCode="###0.0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2-599D-45DB-96B0-F2D8BAFD1EB5}"/>
                </c:ext>
              </c:extLst>
            </c:dLbl>
            <c:dLbl>
              <c:idx val="2"/>
              <c:numFmt formatCode="###0.0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3-599D-45DB-96B0-F2D8BAFD1EB5}"/>
                </c:ext>
              </c:extLst>
            </c:dLbl>
            <c:dLbl>
              <c:idx val="3"/>
              <c:numFmt formatCode="###0.0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4-599D-45DB-96B0-F2D8BAFD1EB5}"/>
                </c:ext>
              </c:extLst>
            </c:dLbl>
            <c:dLbl>
              <c:idx val="4"/>
              <c:numFmt formatCode="###0.0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5-599D-45DB-96B0-F2D8BAFD1EB5}"/>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'Q17'!$B$5:$B$15</c:f>
              <c:strCache>
                <c:ptCount val="11"/>
                <c:pt idx="0">
                  <c:v>Signal čati\ grupas</c:v>
                </c:pt>
                <c:pt idx="1">
                  <c:v>Legāli interneta portāli\ vietnes</c:v>
                </c:pt>
                <c:pt idx="2">
                  <c:v>WhatsApp čati\ grupas</c:v>
                </c:pt>
                <c:pt idx="3">
                  <c:v>QR kodi</c:v>
                </c:pt>
                <c:pt idx="4">
                  <c:v>Discord čati\ grupas</c:v>
                </c:pt>
                <c:pt idx="5">
                  <c:v>Darknet kanāli\ slēptie interneta resursi</c:v>
                </c:pt>
                <c:pt idx="6">
                  <c:v>Snapchat čati\ grupas</c:v>
                </c:pt>
                <c:pt idx="7">
                  <c:v>Klubos\ izklaides vietās no narkotiku izplatītājiem</c:v>
                </c:pt>
                <c:pt idx="8">
                  <c:v>No pazīstamiem narkotiku izplatītājiem - pieaugušajiem</c:v>
                </c:pt>
                <c:pt idx="9">
                  <c:v>Telegram čati\ grupas</c:v>
                </c:pt>
                <c:pt idx="10">
                  <c:v>No pazīstamiem narkotiku izplatītājiem – vienaudžiem\ jauniešiem</c:v>
                </c:pt>
              </c:strCache>
            </c:strRef>
          </c:cat>
          <c:val>
            <c:numRef>
              <c:f>'Q17'!$C$5:$C$15</c:f>
              <c:numCache>
                <c:formatCode>###0.0%</c:formatCode>
                <c:ptCount val="11"/>
                <c:pt idx="0">
                  <c:v>7.5859491778774296E-2</c:v>
                </c:pt>
                <c:pt idx="1">
                  <c:v>0.10257847533632286</c:v>
                </c:pt>
                <c:pt idx="2">
                  <c:v>0.14480568011958148</c:v>
                </c:pt>
                <c:pt idx="3">
                  <c:v>0.14517937219730942</c:v>
                </c:pt>
                <c:pt idx="4">
                  <c:v>0.18142750373692076</c:v>
                </c:pt>
                <c:pt idx="5">
                  <c:v>0.29876681614349776</c:v>
                </c:pt>
                <c:pt idx="6">
                  <c:v>0.30194319880418535</c:v>
                </c:pt>
                <c:pt idx="7">
                  <c:v>0.40377428998505233</c:v>
                </c:pt>
                <c:pt idx="8">
                  <c:v>0.41816143497757852</c:v>
                </c:pt>
                <c:pt idx="9">
                  <c:v>0.61752615844544101</c:v>
                </c:pt>
                <c:pt idx="10">
                  <c:v>0.63266068759342298</c:v>
                </c:pt>
              </c:numCache>
            </c:numRef>
          </c:val>
          <c:extLst>
            <c:ext xmlns:c16="http://schemas.microsoft.com/office/drawing/2014/chart" uri="{C3380CC4-5D6E-409C-BE32-E72D297353CC}">
              <c16:uniqueId val="{00000006-599D-45DB-96B0-F2D8BAFD1EB5}"/>
            </c:ext>
          </c:extLst>
        </c:ser>
        <c:dLbls>
          <c:dLblPos val="outEnd"/>
          <c:showLegendKey val="0"/>
          <c:showVal val="1"/>
          <c:showCatName val="0"/>
          <c:showSerName val="0"/>
          <c:showPercent val="0"/>
          <c:showBubbleSize val="0"/>
        </c:dLbls>
        <c:gapWidth val="115"/>
        <c:overlap val="-20"/>
        <c:axId val="53980160"/>
        <c:axId val="53980640"/>
      </c:barChart>
      <c:catAx>
        <c:axId val="5398016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crossAx val="53980640"/>
        <c:crosses val="autoZero"/>
        <c:auto val="1"/>
        <c:lblAlgn val="ctr"/>
        <c:lblOffset val="100"/>
        <c:noMultiLvlLbl val="0"/>
      </c:catAx>
      <c:valAx>
        <c:axId val="53980640"/>
        <c:scaling>
          <c:orientation val="minMax"/>
        </c:scaling>
        <c:delete val="1"/>
        <c:axPos val="b"/>
        <c:numFmt formatCode="###0%" sourceLinked="0"/>
        <c:majorTickMark val="none"/>
        <c:minorTickMark val="none"/>
        <c:tickLblPos val="nextTo"/>
        <c:crossAx val="53980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12727077865266842"/>
          <c:y val="0.20260282765550594"/>
          <c:w val="0.44166209337469181"/>
          <c:h val="0.74647114373187351"/>
        </c:manualLayout>
      </c:layout>
      <c:pieChart>
        <c:varyColors val="1"/>
        <c:ser>
          <c:idx val="0"/>
          <c:order val="0"/>
          <c:spPr>
            <a:ln>
              <a:noFill/>
            </a:ln>
          </c:spPr>
          <c:dPt>
            <c:idx val="0"/>
            <c:bubble3D val="0"/>
            <c:spPr>
              <a:solidFill>
                <a:schemeClr val="accent1"/>
              </a:solidFill>
              <a:ln w="19050">
                <a:noFill/>
              </a:ln>
              <a:effectLst/>
            </c:spPr>
            <c:extLst>
              <c:ext xmlns:c16="http://schemas.microsoft.com/office/drawing/2014/chart" uri="{C3380CC4-5D6E-409C-BE32-E72D297353CC}">
                <c16:uniqueId val="{00000001-3A72-4EB5-98AA-8D519A600066}"/>
              </c:ext>
            </c:extLst>
          </c:dPt>
          <c:dPt>
            <c:idx val="1"/>
            <c:bubble3D val="0"/>
            <c:spPr>
              <a:solidFill>
                <a:schemeClr val="accent4"/>
              </a:solidFill>
              <a:ln w="19050">
                <a:noFill/>
              </a:ln>
              <a:effectLst/>
            </c:spPr>
            <c:extLst>
              <c:ext xmlns:c16="http://schemas.microsoft.com/office/drawing/2014/chart" uri="{C3380CC4-5D6E-409C-BE32-E72D297353CC}">
                <c16:uniqueId val="{00000003-3A72-4EB5-98AA-8D519A600066}"/>
              </c:ext>
            </c:extLst>
          </c:dPt>
          <c:dPt>
            <c:idx val="2"/>
            <c:bubble3D val="0"/>
            <c:spPr>
              <a:solidFill>
                <a:schemeClr val="bg2"/>
              </a:solidFill>
              <a:ln w="19050">
                <a:noFill/>
              </a:ln>
              <a:effectLst/>
            </c:spPr>
            <c:extLst>
              <c:ext xmlns:c16="http://schemas.microsoft.com/office/drawing/2014/chart" uri="{C3380CC4-5D6E-409C-BE32-E72D297353CC}">
                <c16:uniqueId val="{00000005-3A72-4EB5-98AA-8D519A600066}"/>
              </c:ext>
            </c:extLst>
          </c:dPt>
          <c:dPt>
            <c:idx val="3"/>
            <c:bubble3D val="0"/>
            <c:spPr>
              <a:solidFill>
                <a:schemeClr val="tx2"/>
              </a:solidFill>
              <a:ln w="19050">
                <a:noFill/>
              </a:ln>
              <a:effectLst/>
            </c:spPr>
            <c:extLst>
              <c:ext xmlns:c16="http://schemas.microsoft.com/office/drawing/2014/chart" uri="{C3380CC4-5D6E-409C-BE32-E72D297353CC}">
                <c16:uniqueId val="{00000007-3A72-4EB5-98AA-8D519A600066}"/>
              </c:ext>
            </c:extLst>
          </c:dPt>
          <c:dPt>
            <c:idx val="4"/>
            <c:bubble3D val="0"/>
            <c:spPr>
              <a:solidFill>
                <a:schemeClr val="accent6">
                  <a:shade val="53000"/>
                </a:schemeClr>
              </a:solidFill>
              <a:ln w="19050">
                <a:noFill/>
              </a:ln>
              <a:effectLst/>
            </c:spPr>
            <c:extLst>
              <c:ext xmlns:c16="http://schemas.microsoft.com/office/drawing/2014/chart" uri="{C3380CC4-5D6E-409C-BE32-E72D297353CC}">
                <c16:uniqueId val="{00000009-3A72-4EB5-98AA-8D519A600066}"/>
              </c:ext>
            </c:extLst>
          </c:dPt>
          <c:dLbls>
            <c:dLbl>
              <c:idx val="2"/>
              <c:layout>
                <c:manualLayout>
                  <c:x val="1.6666666666666666E-2"/>
                  <c:y val="1.917052301880958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A72-4EB5-98AA-8D519A600066}"/>
                </c:ext>
              </c:extLst>
            </c:dLbl>
            <c:numFmt formatCode="###0.0%" sourceLinked="0"/>
            <c:spPr>
              <a:noFill/>
              <a:ln>
                <a:noFill/>
              </a:ln>
              <a:effectLst/>
            </c:spPr>
            <c:txPr>
              <a:bodyPr rot="0" spcFirstLastPara="1" vertOverflow="ellipsis" horzOverflow="clip"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lv-LV"/>
              </a:p>
            </c:txPr>
            <c:dLblPos val="outEnd"/>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rect">
                    <a:avLst/>
                  </a:prstGeom>
                  <a:noFill/>
                  <a:ln>
                    <a:noFill/>
                  </a:ln>
                </c15:spPr>
              </c:ext>
            </c:extLst>
          </c:dLbls>
          <c:cat>
            <c:strRef>
              <c:f>'Q20'!$B$4:$B$8</c:f>
              <c:strCache>
                <c:ptCount val="5"/>
                <c:pt idx="0">
                  <c:v>Viegli</c:v>
                </c:pt>
                <c:pt idx="1">
                  <c:v>Drīzāk viegli</c:v>
                </c:pt>
                <c:pt idx="2">
                  <c:v>Drīzāk grūti</c:v>
                </c:pt>
                <c:pt idx="3">
                  <c:v>Grūti</c:v>
                </c:pt>
                <c:pt idx="4">
                  <c:v>Grūti pateikt\ NA</c:v>
                </c:pt>
              </c:strCache>
            </c:strRef>
          </c:cat>
          <c:val>
            <c:numRef>
              <c:f>'Q20'!$C$4:$C$8</c:f>
              <c:numCache>
                <c:formatCode>###0.0%</c:formatCode>
                <c:ptCount val="5"/>
                <c:pt idx="0">
                  <c:v>0.25074738415545589</c:v>
                </c:pt>
                <c:pt idx="1">
                  <c:v>0.30530642750373693</c:v>
                </c:pt>
                <c:pt idx="2">
                  <c:v>0.13639760837070253</c:v>
                </c:pt>
                <c:pt idx="3">
                  <c:v>9.641255605381166E-2</c:v>
                </c:pt>
                <c:pt idx="4">
                  <c:v>0.21113602391629296</c:v>
                </c:pt>
              </c:numCache>
            </c:numRef>
          </c:val>
          <c:extLst>
            <c:ext xmlns:c16="http://schemas.microsoft.com/office/drawing/2014/chart" uri="{C3380CC4-5D6E-409C-BE32-E72D297353CC}">
              <c16:uniqueId val="{0000000A-3A72-4EB5-98AA-8D519A600066}"/>
            </c:ext>
          </c:extLst>
        </c:ser>
        <c:dLbls>
          <c:dLblPos val="inEnd"/>
          <c:showLegendKey val="0"/>
          <c:showVal val="0"/>
          <c:showCatName val="0"/>
          <c:showSerName val="0"/>
          <c:showPercent val="1"/>
          <c:showBubbleSize val="0"/>
          <c:showLeaderLines val="0"/>
        </c:dLbls>
        <c:firstSliceAng val="261"/>
      </c:pieChart>
      <c:spPr>
        <a:noFill/>
        <a:ln>
          <a:noFill/>
        </a:ln>
        <a:effectLst/>
      </c:spPr>
    </c:plotArea>
    <c:legend>
      <c:legendPos val="r"/>
      <c:layout>
        <c:manualLayout>
          <c:xMode val="edge"/>
          <c:yMode val="edge"/>
          <c:x val="0.64340184297030767"/>
          <c:y val="0.36259748504108852"/>
          <c:w val="0.28898011532036427"/>
          <c:h val="0.49599684272585759"/>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11950896296205721"/>
          <c:y val="0.19280194339058579"/>
          <c:w val="0.5245423086239458"/>
          <c:h val="0.76578712284931816"/>
        </c:manualLayout>
      </c:layout>
      <c:pieChart>
        <c:varyColors val="1"/>
        <c:ser>
          <c:idx val="0"/>
          <c:order val="0"/>
          <c:spPr>
            <a:ln>
              <a:noFill/>
            </a:ln>
          </c:spPr>
          <c:dPt>
            <c:idx val="0"/>
            <c:bubble3D val="0"/>
            <c:spPr>
              <a:solidFill>
                <a:srgbClr val="EB8C00"/>
              </a:solidFill>
              <a:ln w="0">
                <a:noFill/>
              </a:ln>
              <a:effectLst/>
            </c:spPr>
            <c:extLst>
              <c:ext xmlns:c16="http://schemas.microsoft.com/office/drawing/2014/chart" uri="{C3380CC4-5D6E-409C-BE32-E72D297353CC}">
                <c16:uniqueId val="{00000001-FB1F-4B01-816D-EA89B71FD759}"/>
              </c:ext>
            </c:extLst>
          </c:dPt>
          <c:dPt>
            <c:idx val="1"/>
            <c:bubble3D val="0"/>
            <c:spPr>
              <a:solidFill>
                <a:srgbClr val="D04A02"/>
              </a:solidFill>
              <a:ln w="19050">
                <a:noFill/>
              </a:ln>
              <a:effectLst/>
            </c:spPr>
            <c:extLst>
              <c:ext xmlns:c16="http://schemas.microsoft.com/office/drawing/2014/chart" uri="{C3380CC4-5D6E-409C-BE32-E72D297353CC}">
                <c16:uniqueId val="{00000003-FB1F-4B01-816D-EA89B71FD759}"/>
              </c:ext>
            </c:extLst>
          </c:dPt>
          <c:dPt>
            <c:idx val="2"/>
            <c:bubble3D val="0"/>
            <c:spPr>
              <a:solidFill>
                <a:schemeClr val="accent6"/>
              </a:solidFill>
              <a:ln w="19050">
                <a:noFill/>
              </a:ln>
              <a:effectLst/>
            </c:spPr>
            <c:extLst>
              <c:ext xmlns:c16="http://schemas.microsoft.com/office/drawing/2014/chart" uri="{C3380CC4-5D6E-409C-BE32-E72D297353CC}">
                <c16:uniqueId val="{00000005-FB1F-4B01-816D-EA89B71FD759}"/>
              </c:ext>
            </c:extLst>
          </c:dPt>
          <c:dLbls>
            <c:dLbl>
              <c:idx val="1"/>
              <c:layout>
                <c:manualLayout>
                  <c:x val="-1.588872244961833E-3"/>
                  <c:y val="-1.332277942299532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B1F-4B01-816D-EA89B71FD759}"/>
                </c:ext>
              </c:extLst>
            </c:dLbl>
            <c:dLbl>
              <c:idx val="2"/>
              <c:layout>
                <c:manualLayout>
                  <c:x val="9.9580361185969551E-3"/>
                  <c:y val="7.8140171420244837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B1F-4B01-816D-EA89B71FD759}"/>
                </c:ext>
              </c:extLst>
            </c:dLbl>
            <c:numFmt formatCode="###0.0%" sourceLinked="0"/>
            <c:spPr>
              <a:noFill/>
              <a:ln>
                <a:noFill/>
              </a:ln>
              <a:effectLst/>
            </c:spPr>
            <c:txPr>
              <a:bodyPr rot="0" vert="horz"/>
              <a:lstStyle/>
              <a:p>
                <a:pPr>
                  <a:defRPr sz="800" b="1"/>
                </a:pPr>
                <a:endParaRPr lang="lv-LV"/>
              </a:p>
            </c:txPr>
            <c:dLblPos val="outEnd"/>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rect">
                    <a:avLst/>
                  </a:prstGeom>
                </c15:spPr>
              </c:ext>
            </c:extLst>
          </c:dLbls>
          <c:cat>
            <c:strRef>
              <c:f>'Q13'!$B$5:$B$7</c:f>
              <c:strCache>
                <c:ptCount val="3"/>
                <c:pt idx="0">
                  <c:v>Nē</c:v>
                </c:pt>
                <c:pt idx="1">
                  <c:v>Jā</c:v>
                </c:pt>
                <c:pt idx="2">
                  <c:v>Grūti atbildēt\ NA</c:v>
                </c:pt>
              </c:strCache>
            </c:strRef>
          </c:cat>
          <c:val>
            <c:numRef>
              <c:f>'Q13'!$C$5:$C$7</c:f>
              <c:numCache>
                <c:formatCode>###0.0%</c:formatCode>
                <c:ptCount val="3"/>
                <c:pt idx="0">
                  <c:v>0.80736173393124067</c:v>
                </c:pt>
                <c:pt idx="1">
                  <c:v>0.11771300448430494</c:v>
                </c:pt>
                <c:pt idx="2">
                  <c:v>7.4925261584454408E-2</c:v>
                </c:pt>
              </c:numCache>
            </c:numRef>
          </c:val>
          <c:extLst>
            <c:ext xmlns:c16="http://schemas.microsoft.com/office/drawing/2014/chart" uri="{C3380CC4-5D6E-409C-BE32-E72D297353CC}">
              <c16:uniqueId val="{00000006-FB1F-4B01-816D-EA89B71FD759}"/>
            </c:ext>
          </c:extLst>
        </c:ser>
        <c:dLbls>
          <c:dLblPos val="inEnd"/>
          <c:showLegendKey val="0"/>
          <c:showVal val="0"/>
          <c:showCatName val="0"/>
          <c:showSerName val="0"/>
          <c:showPercent val="1"/>
          <c:showBubbleSize val="0"/>
          <c:showLeaderLines val="0"/>
        </c:dLbls>
        <c:firstSliceAng val="0"/>
      </c:pieChart>
      <c:spPr>
        <a:noFill/>
        <a:ln>
          <a:noFill/>
        </a:ln>
        <a:effectLst/>
      </c:spPr>
    </c:plotArea>
    <c:legend>
      <c:legendPos val="r"/>
      <c:layout>
        <c:manualLayout>
          <c:xMode val="edge"/>
          <c:yMode val="edge"/>
          <c:x val="0.6825778776648046"/>
          <c:y val="0.36700622619594286"/>
          <c:w val="0.23888750823887886"/>
          <c:h val="0.27630904246569499"/>
        </c:manualLayout>
      </c:layout>
      <c:overlay val="0"/>
      <c:spPr>
        <a:noFill/>
        <a:ln>
          <a:noFill/>
        </a:ln>
        <a:effectLst/>
      </c:spPr>
      <c:txPr>
        <a:bodyPr rot="0" vert="horz"/>
        <a:lstStyle/>
        <a:p>
          <a:pPr>
            <a:defRPr sz="800" b="1">
              <a:solidFill>
                <a:schemeClr val="tx1"/>
              </a:solidFill>
            </a:defRPr>
          </a:pPr>
          <a:endParaRPr lang="lv-LV"/>
        </a:p>
      </c:txPr>
    </c:legend>
    <c:plotVisOnly val="1"/>
    <c:dispBlanksAs val="gap"/>
    <c:showDLblsOverMax val="0"/>
  </c:chart>
  <c:spPr>
    <a:noFill/>
    <a:ln w="6350" cap="flat" cmpd="sng" algn="ctr">
      <a:solidFill>
        <a:schemeClr val="bg1">
          <a:lumMod val="85000"/>
        </a:schemeClr>
      </a:solidFill>
      <a:round/>
    </a:ln>
    <a:effectLst/>
  </c:spPr>
  <c:txPr>
    <a:bodyPr/>
    <a:lstStyle/>
    <a:p>
      <a:pPr>
        <a:defRPr>
          <a:latin typeface="Arial" panose="020B0604020202020204" pitchFamily="34" charset="0"/>
          <a:cs typeface="Arial" panose="020B0604020202020204" pitchFamily="34" charset="0"/>
        </a:defRPr>
      </a:pPr>
      <a:endParaRPr lang="lv-LV"/>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751318355847719"/>
          <c:y val="0.14706840390879478"/>
          <c:w val="0.377818413305056"/>
          <c:h val="0.78996127112775394"/>
        </c:manualLayout>
      </c:layout>
      <c:barChart>
        <c:barDir val="bar"/>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6-98D5-44E3-BFF6-0E45FFCDFA06}"/>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5-98D5-44E3-BFF6-0E45FFCDFA06}"/>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4-98D5-44E3-BFF6-0E45FFCDFA06}"/>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3-98D5-44E3-BFF6-0E45FFCDFA06}"/>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1-98D5-44E3-BFF6-0E45FFCDFA06}"/>
              </c:ext>
            </c:extLst>
          </c:dPt>
          <c:dLbls>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('Q27'!$B$5:$B$8,'Q27'!$B$12)</c:f>
              <c:strCache>
                <c:ptCount val="5"/>
                <c:pt idx="0">
                  <c:v>Tiek izmantots iepriekš sagatavots slēpnis, “drop” metode, čatā tiek norādītas koordinātes</c:v>
                </c:pt>
                <c:pt idx="1">
                  <c:v>Kurjers narkotikas nodod rokās iepriekš sarunātā vietā</c:v>
                </c:pt>
                <c:pt idx="2">
                  <c:v>Narkotikas saņem no drauga, kurš tās saņēmis no izplatītāja</c:v>
                </c:pt>
                <c:pt idx="3">
                  <c:v>Izmantojot piegādes servisus, pakomātus kā Omniva, DPD, Itella, SmartPost</c:v>
                </c:pt>
                <c:pt idx="4">
                  <c:v>Grūti atbildēt\ NA</c:v>
                </c:pt>
              </c:strCache>
            </c:strRef>
          </c:cat>
          <c:val>
            <c:numRef>
              <c:f>('Q27'!$C$5:$C$8,'Q27'!$C$12)</c:f>
              <c:numCache>
                <c:formatCode>###0.0%</c:formatCode>
                <c:ptCount val="5"/>
                <c:pt idx="0">
                  <c:v>0.476457399103139</c:v>
                </c:pt>
                <c:pt idx="1">
                  <c:v>0.43479073243647237</c:v>
                </c:pt>
                <c:pt idx="2">
                  <c:v>0.26457399103139012</c:v>
                </c:pt>
                <c:pt idx="3">
                  <c:v>0.13023168908819133</c:v>
                </c:pt>
                <c:pt idx="4">
                  <c:v>0.32623318385650224</c:v>
                </c:pt>
              </c:numCache>
            </c:numRef>
          </c:val>
          <c:extLst>
            <c:ext xmlns:c16="http://schemas.microsoft.com/office/drawing/2014/chart" uri="{C3380CC4-5D6E-409C-BE32-E72D297353CC}">
              <c16:uniqueId val="{00000002-98D5-44E3-BFF6-0E45FFCDFA06}"/>
            </c:ext>
          </c:extLst>
        </c:ser>
        <c:dLbls>
          <c:dLblPos val="outEnd"/>
          <c:showLegendKey val="0"/>
          <c:showVal val="1"/>
          <c:showCatName val="0"/>
          <c:showSerName val="0"/>
          <c:showPercent val="0"/>
          <c:showBubbleSize val="0"/>
        </c:dLbls>
        <c:gapWidth val="115"/>
        <c:overlap val="-20"/>
        <c:axId val="2105415104"/>
        <c:axId val="2105417984"/>
      </c:barChart>
      <c:catAx>
        <c:axId val="2105415104"/>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crossAx val="2105417984"/>
        <c:crosses val="autoZero"/>
        <c:auto val="1"/>
        <c:lblAlgn val="ctr"/>
        <c:lblOffset val="100"/>
        <c:noMultiLvlLbl val="0"/>
      </c:catAx>
      <c:valAx>
        <c:axId val="2105417984"/>
        <c:scaling>
          <c:orientation val="minMax"/>
        </c:scaling>
        <c:delete val="1"/>
        <c:axPos val="b"/>
        <c:numFmt formatCode="###0%" sourceLinked="0"/>
        <c:majorTickMark val="none"/>
        <c:minorTickMark val="none"/>
        <c:tickLblPos val="nextTo"/>
        <c:crossAx val="2105415104"/>
        <c:crosses val="max"/>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b="1">
          <a:solidFill>
            <a:schemeClr val="tx1"/>
          </a:solidFill>
        </a:defRPr>
      </a:pPr>
      <a:endParaRPr lang="lv-LV"/>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('Q33'!$B$5:$B$20,'Q33'!$B$52)</c:f>
              <c:strCache>
                <c:ptCount val="13"/>
                <c:pt idx="0">
                  <c:v>Aizliegt/bloķēt narkotiku pārdošanas mājaslapas/kanālus</c:v>
                </c:pt>
                <c:pt idx="1">
                  <c:v>Nodrošināt lielāku kontroli interneta vidē/banku norēķiniem/reālajā dzīvē</c:v>
                </c:pt>
                <c:pt idx="2">
                  <c:v>Sodīt narkotiku tirgotājus/nepieciešami bargāki sodi gan pārdevējiem, gan lietotājiem</c:v>
                </c:pt>
                <c:pt idx="3">
                  <c:v>Legalizēt/legalizēt noteiktos daudzumos/legalizēt vieglākas narkotikas</c:v>
                </c:pt>
                <c:pt idx="4">
                  <c:v>Veikt aizdomīgu profilu, mājaslapu izmeklēšanu</c:v>
                </c:pt>
                <c:pt idx="5">
                  <c:v>Policistiem jārīko slepena pirkšana/pārdošana, lai notvertu narkotiku pārdevējus/lietotājus</c:v>
                </c:pt>
                <c:pt idx="6">
                  <c:v>Izglītot sabiedrību par narkotiku lietošanas negatīvajām sekām/Pievērst sabiedrības uzmanību</c:v>
                </c:pt>
                <c:pt idx="7">
                  <c:v>Pastiprināt muitas kontroli/veikt pasūtījumu pārbaudes</c:v>
                </c:pt>
                <c:pt idx="8">
                  <c:v>Vairāk koncentrēties uz narkotiku apkarošanu policijas darbā</c:v>
                </c:pt>
                <c:pt idx="9">
                  <c:v>Aizliegt narkotiku pārdošanu/lietošanu/ražošanu/pārvadāšanu</c:v>
                </c:pt>
                <c:pt idx="10">
                  <c:v>Attīstīt kiberdrošību/kiberpolicistu spējas</c:v>
                </c:pt>
                <c:pt idx="11">
                  <c:v>Veicināt cilvēku labklājību/emocionālo labsajūtu</c:v>
                </c:pt>
                <c:pt idx="12">
                  <c:v>Veikt reidus</c:v>
                </c:pt>
              </c:strCache>
              <c:extLst/>
            </c:strRef>
          </c:cat>
          <c:val>
            <c:numRef>
              <c:f>('Q33'!$C$5:$C$20,'Q33'!$C$52)</c:f>
              <c:numCache>
                <c:formatCode>###0.0%</c:formatCode>
                <c:ptCount val="17"/>
                <c:pt idx="0">
                  <c:v>6.410979507426208E-2</c:v>
                </c:pt>
                <c:pt idx="1">
                  <c:v>4.5121263395375068E-2</c:v>
                </c:pt>
                <c:pt idx="2">
                  <c:v>4.2865200225606317E-2</c:v>
                </c:pt>
                <c:pt idx="3">
                  <c:v>3.8917089678510999E-2</c:v>
                </c:pt>
                <c:pt idx="4">
                  <c:v>3.5344989659710474E-2</c:v>
                </c:pt>
                <c:pt idx="5">
                  <c:v>3.2336905433352131E-2</c:v>
                </c:pt>
                <c:pt idx="6">
                  <c:v>2.7824779093814627E-2</c:v>
                </c:pt>
                <c:pt idx="7">
                  <c:v>2.1996615905245348E-2</c:v>
                </c:pt>
                <c:pt idx="8">
                  <c:v>1.9552547471329198E-2</c:v>
                </c:pt>
                <c:pt idx="9">
                  <c:v>1.8800526414739612E-2</c:v>
                </c:pt>
                <c:pt idx="10">
                  <c:v>1.8612521150592216E-2</c:v>
                </c:pt>
                <c:pt idx="11">
                  <c:v>1.3724384282759915E-2</c:v>
                </c:pt>
                <c:pt idx="12">
                  <c:v>1.0716300056401579E-2</c:v>
                </c:pt>
              </c:numCache>
              <c:extLst/>
            </c:numRef>
          </c:val>
          <c:extLst>
            <c:ext xmlns:c16="http://schemas.microsoft.com/office/drawing/2014/chart" uri="{C3380CC4-5D6E-409C-BE32-E72D297353CC}">
              <c16:uniqueId val="{00000000-E026-4347-A003-09EEBD63513C}"/>
            </c:ext>
          </c:extLst>
        </c:ser>
        <c:dLbls>
          <c:dLblPos val="outEnd"/>
          <c:showLegendKey val="0"/>
          <c:showVal val="1"/>
          <c:showCatName val="0"/>
          <c:showSerName val="0"/>
          <c:showPercent val="0"/>
          <c:showBubbleSize val="0"/>
        </c:dLbls>
        <c:gapWidth val="50"/>
        <c:overlap val="-20"/>
        <c:axId val="676881232"/>
        <c:axId val="676899952"/>
      </c:barChart>
      <c:catAx>
        <c:axId val="676881232"/>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crossAx val="676899952"/>
        <c:crosses val="autoZero"/>
        <c:auto val="1"/>
        <c:lblAlgn val="ctr"/>
        <c:lblOffset val="100"/>
        <c:noMultiLvlLbl val="0"/>
      </c:catAx>
      <c:valAx>
        <c:axId val="676899952"/>
        <c:scaling>
          <c:orientation val="minMax"/>
          <c:max val="0.70000000000000007"/>
          <c:min val="0"/>
        </c:scaling>
        <c:delete val="1"/>
        <c:axPos val="b"/>
        <c:numFmt formatCode="###0%" sourceLinked="0"/>
        <c:majorTickMark val="none"/>
        <c:minorTickMark val="none"/>
        <c:tickLblPos val="nextTo"/>
        <c:crossAx val="676881232"/>
        <c:crosses val="max"/>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lv-LV"/>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268056998036"/>
          <c:y val="5.8775496604859839E-2"/>
          <c:w val="0.51328987487086475"/>
          <c:h val="0.92611845005287263"/>
        </c:manualLayout>
      </c:layout>
      <c:barChart>
        <c:barDir val="bar"/>
        <c:grouping val="clustered"/>
        <c:varyColors val="0"/>
        <c:ser>
          <c:idx val="0"/>
          <c:order val="0"/>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1-CCB3-4209-AA7F-5F93A4961895}"/>
              </c:ext>
            </c:extLst>
          </c:dPt>
          <c:dLbls>
            <c:dLbl>
              <c:idx val="1"/>
              <c:numFmt formatCode="###0.00%"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2-CCB3-4209-AA7F-5F93A4961895}"/>
                </c:ext>
              </c:extLst>
            </c:dLbl>
            <c:dLbl>
              <c:idx val="2"/>
              <c:numFmt formatCode="###0.00%"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3-CCB3-4209-AA7F-5F93A4961895}"/>
                </c:ext>
              </c:extLst>
            </c:dLbl>
            <c:dLbl>
              <c:idx val="3"/>
              <c:numFmt formatCode="###0.00%"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4-CCB3-4209-AA7F-5F93A4961895}"/>
                </c:ext>
              </c:extLst>
            </c:dLbl>
            <c:dLbl>
              <c:idx val="4"/>
              <c:numFmt formatCode="###0.00%"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5-CCB3-4209-AA7F-5F93A4961895}"/>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'Q18'!$B$5:$B$22</c:f>
              <c:strCache>
                <c:ptCount val="18"/>
                <c:pt idx="0">
                  <c:v>Kreks</c:v>
                </c:pt>
                <c:pt idx="1">
                  <c:v>Purple drank</c:v>
                </c:pt>
                <c:pt idx="2">
                  <c:v>Pregabalīns (Lirika)</c:v>
                </c:pt>
                <c:pt idx="3">
                  <c:v>Benzīna/ līmes ostīšana</c:v>
                </c:pt>
                <c:pt idx="4">
                  <c:v>Dezomorfīns (Krokodils)</c:v>
                </c:pt>
                <c:pt idx="5">
                  <c:v>Riepas</c:v>
                </c:pt>
                <c:pt idx="6">
                  <c:v>Fentanils</c:v>
                </c:pt>
                <c:pt idx="7">
                  <c:v>Mefedrons</c:v>
                </c:pt>
                <c:pt idx="8">
                  <c:v>Ketamīns</c:v>
                </c:pt>
                <c:pt idx="9">
                  <c:v>Opioīdi, piemēram, heroīns, morfīns, kodeīns</c:v>
                </c:pt>
                <c:pt idx="10">
                  <c:v>Metamfetamīns\ MDMA</c:v>
                </c:pt>
                <c:pt idx="11">
                  <c:v>Amfetamīns</c:v>
                </c:pt>
                <c:pt idx="12">
                  <c:v>Psihedēliskās, halucinogēnās vielas, piemēram, halucinogēnās sēnes, LSD</c:v>
                </c:pt>
                <c:pt idx="13">
                  <c:v>Ekstazī tabletes</c:v>
                </c:pt>
                <c:pt idx="14">
                  <c:v>Medikamenti bez ārsta norādījuma kā, piemēram, antidepresanti, miega zāles, nomierinoši līdzekļi, Xanax</c:v>
                </c:pt>
                <c:pt idx="15">
                  <c:v>Smēķējamie augu maisījumi, piemēram, Spice („spaiss”)</c:v>
                </c:pt>
                <c:pt idx="16">
                  <c:v>Kokaīns</c:v>
                </c:pt>
                <c:pt idx="17">
                  <c:v>Marihuāna, hašišs</c:v>
                </c:pt>
              </c:strCache>
            </c:strRef>
          </c:cat>
          <c:val>
            <c:numRef>
              <c:f>'Q18'!$C$5:$C$22</c:f>
              <c:numCache>
                <c:formatCode>###0.0%</c:formatCode>
                <c:ptCount val="18"/>
                <c:pt idx="0">
                  <c:v>5.6053811659192824E-4</c:v>
                </c:pt>
                <c:pt idx="1">
                  <c:v>5.6053811659192824E-4</c:v>
                </c:pt>
                <c:pt idx="2">
                  <c:v>5.6053811659192824E-4</c:v>
                </c:pt>
                <c:pt idx="3">
                  <c:v>5.6053811659192824E-4</c:v>
                </c:pt>
                <c:pt idx="4">
                  <c:v>7.4738415545590436E-4</c:v>
                </c:pt>
                <c:pt idx="5">
                  <c:v>7.4738415545590436E-4</c:v>
                </c:pt>
                <c:pt idx="6">
                  <c:v>1.8684603886397607E-3</c:v>
                </c:pt>
                <c:pt idx="7">
                  <c:v>1.8684603886397607E-3</c:v>
                </c:pt>
                <c:pt idx="8">
                  <c:v>0.10426008968609865</c:v>
                </c:pt>
                <c:pt idx="9">
                  <c:v>0.14816890881913303</c:v>
                </c:pt>
                <c:pt idx="10">
                  <c:v>0.17040358744394615</c:v>
                </c:pt>
                <c:pt idx="11">
                  <c:v>0.2094544095665172</c:v>
                </c:pt>
                <c:pt idx="12">
                  <c:v>0.22701793721973093</c:v>
                </c:pt>
                <c:pt idx="13">
                  <c:v>0.22907324364723469</c:v>
                </c:pt>
                <c:pt idx="14">
                  <c:v>0.26139760837070253</c:v>
                </c:pt>
                <c:pt idx="15">
                  <c:v>0.2853139013452915</c:v>
                </c:pt>
                <c:pt idx="16">
                  <c:v>0.28624813153961137</c:v>
                </c:pt>
                <c:pt idx="17">
                  <c:v>0.57660687593423021</c:v>
                </c:pt>
              </c:numCache>
            </c:numRef>
          </c:val>
          <c:extLst>
            <c:ext xmlns:c16="http://schemas.microsoft.com/office/drawing/2014/chart" uri="{C3380CC4-5D6E-409C-BE32-E72D297353CC}">
              <c16:uniqueId val="{00000006-CCB3-4209-AA7F-5F93A4961895}"/>
            </c:ext>
          </c:extLst>
        </c:ser>
        <c:dLbls>
          <c:dLblPos val="outEnd"/>
          <c:showLegendKey val="0"/>
          <c:showVal val="1"/>
          <c:showCatName val="0"/>
          <c:showSerName val="0"/>
          <c:showPercent val="0"/>
          <c:showBubbleSize val="0"/>
        </c:dLbls>
        <c:gapWidth val="115"/>
        <c:overlap val="-20"/>
        <c:axId val="53980160"/>
        <c:axId val="53980640"/>
      </c:barChart>
      <c:catAx>
        <c:axId val="5398016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crossAx val="53980640"/>
        <c:crosses val="autoZero"/>
        <c:auto val="1"/>
        <c:lblAlgn val="ctr"/>
        <c:lblOffset val="100"/>
        <c:noMultiLvlLbl val="0"/>
      </c:catAx>
      <c:valAx>
        <c:axId val="53980640"/>
        <c:scaling>
          <c:orientation val="minMax"/>
        </c:scaling>
        <c:delete val="1"/>
        <c:axPos val="b"/>
        <c:numFmt formatCode="###0%" sourceLinked="0"/>
        <c:majorTickMark val="none"/>
        <c:minorTickMark val="none"/>
        <c:tickLblPos val="nextTo"/>
        <c:crossAx val="53980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lv-LV"/>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4"/>
            </a:solidFill>
            <a:ln>
              <a:noFill/>
            </a:ln>
            <a:effectLst/>
          </c:spPr>
          <c:invertIfNegative val="0"/>
          <c:dPt>
            <c:idx val="31"/>
            <c:invertIfNegative val="0"/>
            <c:bubble3D val="0"/>
            <c:spPr>
              <a:solidFill>
                <a:schemeClr val="accent4"/>
              </a:solidFill>
              <a:ln>
                <a:noFill/>
              </a:ln>
              <a:effectLst/>
            </c:spPr>
            <c:extLst>
              <c:ext xmlns:c16="http://schemas.microsoft.com/office/drawing/2014/chart" uri="{C3380CC4-5D6E-409C-BE32-E72D297353CC}">
                <c16:uniqueId val="{00000001-4288-40B3-B530-5DA5C2FB074A}"/>
              </c:ext>
            </c:extLst>
          </c:dPt>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'Q24'!$B$5:$B$26</c:f>
              <c:strCache>
                <c:ptCount val="22"/>
                <c:pt idx="0">
                  <c:v>Telegram</c:v>
                </c:pt>
                <c:pt idx="1">
                  <c:v>Snapchat</c:v>
                </c:pt>
                <c:pt idx="2">
                  <c:v>TikTok</c:v>
                </c:pt>
                <c:pt idx="3">
                  <c:v>QR kodi, grafiti, reklāmas uz ielas</c:v>
                </c:pt>
                <c:pt idx="4">
                  <c:v>Instagram</c:v>
                </c:pt>
                <c:pt idx="5">
                  <c:v>Tumšā tīmekļa (Darknet) mājaslapas (Kraken, Mega u.c.)</c:v>
                </c:pt>
                <c:pt idx="6">
                  <c:v>Youtube</c:v>
                </c:pt>
                <c:pt idx="7">
                  <c:v>Google/Inernets/mājaslapas (neprecizēts)</c:v>
                </c:pt>
                <c:pt idx="8">
                  <c:v>WhatsApp</c:v>
                </c:pt>
                <c:pt idx="9">
                  <c:v>Discord</c:v>
                </c:pt>
                <c:pt idx="10">
                  <c:v>Facebook</c:v>
                </c:pt>
                <c:pt idx="11">
                  <c:v>Pieaugušo satura mājaslapas (t.sk. OnlyFans)</c:v>
                </c:pt>
                <c:pt idx="12">
                  <c:v>Nelegālās video straumēšanas vietnes</c:v>
                </c:pt>
                <c:pt idx="13">
                  <c:v>Iepirkšanās aplikācijas/mājaslapas</c:v>
                </c:pt>
                <c:pt idx="14">
                  <c:v>Draugiem.lv</c:v>
                </c:pt>
                <c:pt idx="15">
                  <c:v>Videospēles</c:v>
                </c:pt>
                <c:pt idx="16">
                  <c:v>vKontakte</c:v>
                </c:pt>
                <c:pt idx="17">
                  <c:v>Reddit</c:v>
                </c:pt>
                <c:pt idx="18">
                  <c:v>Twitch</c:v>
                </c:pt>
                <c:pt idx="19">
                  <c:v>Mūzikas straumēšanas vietnes</c:v>
                </c:pt>
                <c:pt idx="20">
                  <c:v>Signal</c:v>
                </c:pt>
                <c:pt idx="21">
                  <c:v>Ziņas/ziņu portāli (t.sk. Delfi)</c:v>
                </c:pt>
              </c:strCache>
            </c:strRef>
          </c:cat>
          <c:val>
            <c:numRef>
              <c:f>'Q24'!$C$5:$C$26</c:f>
              <c:numCache>
                <c:formatCode>###0.0%</c:formatCode>
                <c:ptCount val="22"/>
                <c:pt idx="0">
                  <c:v>0.17042465238632093</c:v>
                </c:pt>
                <c:pt idx="1">
                  <c:v>5.8060879368658398E-2</c:v>
                </c:pt>
                <c:pt idx="2">
                  <c:v>3.9834648628335211E-2</c:v>
                </c:pt>
                <c:pt idx="3">
                  <c:v>2.1984216459977453E-2</c:v>
                </c:pt>
                <c:pt idx="4">
                  <c:v>1.728673431040962E-2</c:v>
                </c:pt>
                <c:pt idx="5">
                  <c:v>1.3904547162720781E-2</c:v>
                </c:pt>
                <c:pt idx="6">
                  <c:v>1.2213453588876362E-2</c:v>
                </c:pt>
                <c:pt idx="7">
                  <c:v>7.5159714393085312E-3</c:v>
                </c:pt>
                <c:pt idx="8">
                  <c:v>7.1401728673431038E-3</c:v>
                </c:pt>
                <c:pt idx="9">
                  <c:v>6.576475009394964E-3</c:v>
                </c:pt>
                <c:pt idx="10">
                  <c:v>4.8853814355505447E-3</c:v>
                </c:pt>
                <c:pt idx="11">
                  <c:v>3.9458850056369784E-3</c:v>
                </c:pt>
                <c:pt idx="12">
                  <c:v>3.0063885757234121E-3</c:v>
                </c:pt>
                <c:pt idx="13">
                  <c:v>3.0063885757234121E-3</c:v>
                </c:pt>
                <c:pt idx="14">
                  <c:v>2.2547914317925591E-3</c:v>
                </c:pt>
                <c:pt idx="15">
                  <c:v>1.3152950018789928E-3</c:v>
                </c:pt>
                <c:pt idx="16">
                  <c:v>9.3949642991356639E-4</c:v>
                </c:pt>
                <c:pt idx="17">
                  <c:v>9.3949642991356639E-4</c:v>
                </c:pt>
                <c:pt idx="18">
                  <c:v>9.3949642991356639E-4</c:v>
                </c:pt>
                <c:pt idx="19">
                  <c:v>7.5159714393085303E-4</c:v>
                </c:pt>
                <c:pt idx="20">
                  <c:v>5.6369785794813977E-4</c:v>
                </c:pt>
                <c:pt idx="21">
                  <c:v>5.6369785794813977E-4</c:v>
                </c:pt>
              </c:numCache>
            </c:numRef>
          </c:val>
          <c:extLst>
            <c:ext xmlns:c16="http://schemas.microsoft.com/office/drawing/2014/chart" uri="{C3380CC4-5D6E-409C-BE32-E72D297353CC}">
              <c16:uniqueId val="{00000002-4288-40B3-B530-5DA5C2FB074A}"/>
            </c:ext>
          </c:extLst>
        </c:ser>
        <c:dLbls>
          <c:dLblPos val="outEnd"/>
          <c:showLegendKey val="0"/>
          <c:showVal val="1"/>
          <c:showCatName val="0"/>
          <c:showSerName val="0"/>
          <c:showPercent val="0"/>
          <c:showBubbleSize val="0"/>
        </c:dLbls>
        <c:gapWidth val="115"/>
        <c:overlap val="-20"/>
        <c:axId val="2105415104"/>
        <c:axId val="2105417984"/>
      </c:barChart>
      <c:catAx>
        <c:axId val="2105415104"/>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crossAx val="2105417984"/>
        <c:crosses val="autoZero"/>
        <c:auto val="1"/>
        <c:lblAlgn val="ctr"/>
        <c:lblOffset val="100"/>
        <c:noMultiLvlLbl val="0"/>
      </c:catAx>
      <c:valAx>
        <c:axId val="2105417984"/>
        <c:scaling>
          <c:orientation val="minMax"/>
        </c:scaling>
        <c:delete val="1"/>
        <c:axPos val="b"/>
        <c:numFmt formatCode="###0%" sourceLinked="0"/>
        <c:majorTickMark val="none"/>
        <c:minorTickMark val="none"/>
        <c:tickLblPos val="nextTo"/>
        <c:crossAx val="2105415104"/>
        <c:crosses val="max"/>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b="1"/>
      </a:pPr>
      <a:endParaRPr lang="lv-LV"/>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18711230245155525"/>
          <c:y val="0.23357784567973783"/>
          <c:w val="0.42903583074842916"/>
          <c:h val="0.72513098154664091"/>
        </c:manualLayout>
      </c:layout>
      <c:pieChart>
        <c:varyColors val="1"/>
        <c:ser>
          <c:idx val="0"/>
          <c:order val="0"/>
          <c:spPr>
            <a:solidFill>
              <a:srgbClr val="C00000"/>
            </a:solidFill>
            <a:ln>
              <a:noFill/>
            </a:ln>
          </c:spPr>
          <c:dPt>
            <c:idx val="0"/>
            <c:bubble3D val="0"/>
            <c:spPr>
              <a:solidFill>
                <a:schemeClr val="accent4"/>
              </a:solidFill>
              <a:ln w="19050">
                <a:noFill/>
              </a:ln>
              <a:effectLst/>
            </c:spPr>
            <c:extLst>
              <c:ext xmlns:c16="http://schemas.microsoft.com/office/drawing/2014/chart" uri="{C3380CC4-5D6E-409C-BE32-E72D297353CC}">
                <c16:uniqueId val="{00000001-083F-457D-A7A5-ED9BD41C4735}"/>
              </c:ext>
            </c:extLst>
          </c:dPt>
          <c:dPt>
            <c:idx val="1"/>
            <c:bubble3D val="0"/>
            <c:spPr>
              <a:solidFill>
                <a:schemeClr val="accent1"/>
              </a:solidFill>
              <a:ln w="19050">
                <a:noFill/>
              </a:ln>
              <a:effectLst/>
            </c:spPr>
            <c:extLst>
              <c:ext xmlns:c16="http://schemas.microsoft.com/office/drawing/2014/chart" uri="{C3380CC4-5D6E-409C-BE32-E72D297353CC}">
                <c16:uniqueId val="{00000003-083F-457D-A7A5-ED9BD41C4735}"/>
              </c:ext>
            </c:extLst>
          </c:dPt>
          <c:dPt>
            <c:idx val="2"/>
            <c:bubble3D val="0"/>
            <c:spPr>
              <a:solidFill>
                <a:schemeClr val="accent6"/>
              </a:solidFill>
              <a:ln w="19050">
                <a:noFill/>
              </a:ln>
              <a:effectLst/>
            </c:spPr>
            <c:extLst>
              <c:ext xmlns:c16="http://schemas.microsoft.com/office/drawing/2014/chart" uri="{C3380CC4-5D6E-409C-BE32-E72D297353CC}">
                <c16:uniqueId val="{00000005-083F-457D-A7A5-ED9BD41C4735}"/>
              </c:ext>
            </c:extLst>
          </c:dPt>
          <c:dLbls>
            <c:dLbl>
              <c:idx val="2"/>
              <c:layout>
                <c:manualLayout>
                  <c:x val="1.6666666666666666E-2"/>
                  <c:y val="1.917052301880958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83F-457D-A7A5-ED9BD41C4735}"/>
                </c:ext>
              </c:extLst>
            </c:dLbl>
            <c:numFmt formatCode="###0.0%" sourceLinked="0"/>
            <c:spPr>
              <a:noFill/>
              <a:ln>
                <a:noFill/>
              </a:ln>
              <a:effectLst/>
            </c:spPr>
            <c:txPr>
              <a:bodyPr rot="0" spcFirstLastPara="1" vertOverflow="ellipsis" horzOverflow="clip"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lv-LV"/>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'Q9'!$B$4:$B$6</c:f>
              <c:strCache>
                <c:ptCount val="3"/>
                <c:pt idx="0">
                  <c:v>Nē</c:v>
                </c:pt>
                <c:pt idx="1">
                  <c:v>Jā</c:v>
                </c:pt>
                <c:pt idx="2">
                  <c:v>Grūti atbildēt\ NA</c:v>
                </c:pt>
              </c:strCache>
            </c:strRef>
          </c:cat>
          <c:val>
            <c:numRef>
              <c:f>'Q9'!$C$4:$C$6</c:f>
              <c:numCache>
                <c:formatCode>###0.0%</c:formatCode>
                <c:ptCount val="3"/>
                <c:pt idx="0">
                  <c:v>0.43871449925261585</c:v>
                </c:pt>
                <c:pt idx="1">
                  <c:v>0.45777279521674141</c:v>
                </c:pt>
                <c:pt idx="2">
                  <c:v>0.10351270553064275</c:v>
                </c:pt>
              </c:numCache>
            </c:numRef>
          </c:val>
          <c:extLst>
            <c:ext xmlns:c16="http://schemas.microsoft.com/office/drawing/2014/chart" uri="{C3380CC4-5D6E-409C-BE32-E72D297353CC}">
              <c16:uniqueId val="{00000006-083F-457D-A7A5-ED9BD41C4735}"/>
            </c:ext>
          </c:extLst>
        </c:ser>
        <c:dLbls>
          <c:dLblPos val="inEnd"/>
          <c:showLegendKey val="0"/>
          <c:showVal val="0"/>
          <c:showCatName val="0"/>
          <c:showSerName val="0"/>
          <c:showPercent val="1"/>
          <c:showBubbleSize val="0"/>
          <c:showLeaderLines val="1"/>
        </c:dLbls>
        <c:firstSliceAng val="230"/>
      </c:pieChart>
      <c:spPr>
        <a:noFill/>
        <a:ln>
          <a:noFill/>
        </a:ln>
        <a:effectLst/>
      </c:spPr>
    </c:plotArea>
    <c:legend>
      <c:legendPos val="r"/>
      <c:layout>
        <c:manualLayout>
          <c:xMode val="edge"/>
          <c:yMode val="edge"/>
          <c:x val="0.70636463055754384"/>
          <c:y val="0.25997324918252057"/>
          <c:w val="0.26434244014952674"/>
          <c:h val="0.40979227788587885"/>
        </c:manualLayout>
      </c:layout>
      <c:overlay val="0"/>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27077865266842"/>
          <c:y val="0.20260282765550594"/>
          <c:w val="0.44166209337469181"/>
          <c:h val="0.74647114373187351"/>
        </c:manualLayout>
      </c:layout>
      <c:pieChart>
        <c:varyColors val="1"/>
        <c:dLbls>
          <c:dLblPos val="inEnd"/>
          <c:showLegendKey val="0"/>
          <c:showVal val="0"/>
          <c:showCatName val="0"/>
          <c:showSerName val="0"/>
          <c:showPercent val="1"/>
          <c:showBubbleSize val="0"/>
          <c:showLeaderLines val="0"/>
        </c:dLbls>
        <c:firstSliceAng val="273"/>
      </c:pieChart>
      <c:spPr>
        <a:noFill/>
        <a:ln>
          <a:noFill/>
        </a:ln>
        <a:effectLst/>
      </c:spPr>
    </c:plotArea>
    <c:legend>
      <c:legendPos val="r"/>
      <c:layout>
        <c:manualLayout>
          <c:xMode val="edge"/>
          <c:yMode val="edge"/>
          <c:x val="0.70636463055754384"/>
          <c:y val="0.25997324918252057"/>
          <c:w val="0.26434244014952674"/>
          <c:h val="0.4097922778858788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18711230245155525"/>
          <c:y val="0.23357784567973783"/>
          <c:w val="0.42903583074842916"/>
          <c:h val="0.72513098154664091"/>
        </c:manualLayout>
      </c:layout>
      <c:pieChart>
        <c:varyColors val="1"/>
        <c:ser>
          <c:idx val="0"/>
          <c:order val="0"/>
          <c:spPr>
            <a:solidFill>
              <a:srgbClr val="C00000"/>
            </a:solidFill>
            <a:ln>
              <a:noFill/>
            </a:ln>
          </c:spPr>
          <c:dPt>
            <c:idx val="0"/>
            <c:bubble3D val="0"/>
            <c:spPr>
              <a:solidFill>
                <a:schemeClr val="accent1"/>
              </a:solidFill>
              <a:ln w="19050">
                <a:noFill/>
              </a:ln>
              <a:effectLst/>
            </c:spPr>
            <c:extLst>
              <c:ext xmlns:c16="http://schemas.microsoft.com/office/drawing/2014/chart" uri="{C3380CC4-5D6E-409C-BE32-E72D297353CC}">
                <c16:uniqueId val="{00000001-6A3D-4EFD-9209-E79990F7F1B9}"/>
              </c:ext>
            </c:extLst>
          </c:dPt>
          <c:dPt>
            <c:idx val="1"/>
            <c:bubble3D val="0"/>
            <c:spPr>
              <a:solidFill>
                <a:schemeClr val="accent4"/>
              </a:solidFill>
              <a:ln w="19050">
                <a:noFill/>
              </a:ln>
              <a:effectLst/>
            </c:spPr>
            <c:extLst>
              <c:ext xmlns:c16="http://schemas.microsoft.com/office/drawing/2014/chart" uri="{C3380CC4-5D6E-409C-BE32-E72D297353CC}">
                <c16:uniqueId val="{00000003-6A3D-4EFD-9209-E79990F7F1B9}"/>
              </c:ext>
            </c:extLst>
          </c:dPt>
          <c:dPt>
            <c:idx val="2"/>
            <c:bubble3D val="0"/>
            <c:spPr>
              <a:solidFill>
                <a:schemeClr val="accent6"/>
              </a:solidFill>
              <a:ln w="19050">
                <a:noFill/>
              </a:ln>
              <a:effectLst/>
            </c:spPr>
            <c:extLst>
              <c:ext xmlns:c16="http://schemas.microsoft.com/office/drawing/2014/chart" uri="{C3380CC4-5D6E-409C-BE32-E72D297353CC}">
                <c16:uniqueId val="{00000005-6A3D-4EFD-9209-E79990F7F1B9}"/>
              </c:ext>
            </c:extLst>
          </c:dPt>
          <c:dLbls>
            <c:dLbl>
              <c:idx val="2"/>
              <c:layout>
                <c:manualLayout>
                  <c:x val="1.6666666666666666E-2"/>
                  <c:y val="1.917052301880958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A3D-4EFD-9209-E79990F7F1B9}"/>
                </c:ext>
              </c:extLst>
            </c:dLbl>
            <c:numFmt formatCode="###0.0%" sourceLinked="0"/>
            <c:spPr>
              <a:noFill/>
              <a:ln>
                <a:noFill/>
              </a:ln>
              <a:effectLst/>
            </c:spPr>
            <c:txPr>
              <a:bodyPr rot="0" spcFirstLastPara="1" vertOverflow="ellipsis" horzOverflow="clip"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lv-LV"/>
              </a:p>
            </c:txPr>
            <c:dLblPos val="outEnd"/>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rect">
                    <a:avLst/>
                  </a:prstGeom>
                  <a:noFill/>
                  <a:ln>
                    <a:noFill/>
                  </a:ln>
                </c15:spPr>
              </c:ext>
            </c:extLst>
          </c:dLbls>
          <c:cat>
            <c:strRef>
              <c:f>'Q10'!$B$4:$B$6</c:f>
              <c:strCache>
                <c:ptCount val="3"/>
                <c:pt idx="0">
                  <c:v>Nē</c:v>
                </c:pt>
                <c:pt idx="1">
                  <c:v>Jā</c:v>
                </c:pt>
                <c:pt idx="2">
                  <c:v>Grūti atbildēt\ NA</c:v>
                </c:pt>
              </c:strCache>
            </c:strRef>
          </c:cat>
          <c:val>
            <c:numRef>
              <c:f>'Q10'!$C$4:$C$6</c:f>
              <c:numCache>
                <c:formatCode>###0.0%</c:formatCode>
                <c:ptCount val="3"/>
                <c:pt idx="0">
                  <c:v>0.73243647234678622</c:v>
                </c:pt>
                <c:pt idx="1">
                  <c:v>0.18180119581464871</c:v>
                </c:pt>
                <c:pt idx="2">
                  <c:v>8.576233183856502E-2</c:v>
                </c:pt>
              </c:numCache>
            </c:numRef>
          </c:val>
          <c:extLst>
            <c:ext xmlns:c16="http://schemas.microsoft.com/office/drawing/2014/chart" uri="{C3380CC4-5D6E-409C-BE32-E72D297353CC}">
              <c16:uniqueId val="{00000006-6A3D-4EFD-9209-E79990F7F1B9}"/>
            </c:ext>
          </c:extLst>
        </c:ser>
        <c:dLbls>
          <c:dLblPos val="inEnd"/>
          <c:showLegendKey val="0"/>
          <c:showVal val="0"/>
          <c:showCatName val="0"/>
          <c:showSerName val="0"/>
          <c:showPercent val="1"/>
          <c:showBubbleSize val="0"/>
          <c:showLeaderLines val="0"/>
        </c:dLbls>
        <c:firstSliceAng val="162"/>
      </c:pieChart>
      <c:spPr>
        <a:noFill/>
        <a:ln>
          <a:noFill/>
        </a:ln>
        <a:effectLst/>
      </c:spPr>
    </c:plotArea>
    <c:legend>
      <c:legendPos val="r"/>
      <c:layout>
        <c:manualLayout>
          <c:xMode val="edge"/>
          <c:yMode val="edge"/>
          <c:x val="0.70636463055754384"/>
          <c:y val="0.25997324918252057"/>
          <c:w val="0.26434244014952674"/>
          <c:h val="0.40979227788587885"/>
        </c:manualLayout>
      </c:layout>
      <c:overlay val="0"/>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751318355847719"/>
          <c:y val="0.14706840390879478"/>
          <c:w val="0.51721668392368381"/>
          <c:h val="0.78996127112775394"/>
        </c:manualLayout>
      </c:layout>
      <c:barChart>
        <c:barDir val="bar"/>
        <c:grouping val="clustered"/>
        <c:varyColors val="0"/>
        <c:ser>
          <c:idx val="0"/>
          <c:order val="0"/>
          <c:spPr>
            <a:solidFill>
              <a:schemeClr val="accent4"/>
            </a:solidFill>
            <a:ln>
              <a:noFill/>
            </a:ln>
            <a:effectLst/>
          </c:spPr>
          <c:invertIfNegative val="0"/>
          <c:dPt>
            <c:idx val="7"/>
            <c:invertIfNegative val="0"/>
            <c:bubble3D val="0"/>
            <c:spPr>
              <a:solidFill>
                <a:schemeClr val="accent6"/>
              </a:solidFill>
              <a:ln>
                <a:noFill/>
              </a:ln>
              <a:effectLst/>
            </c:spPr>
            <c:extLst>
              <c:ext xmlns:c16="http://schemas.microsoft.com/office/drawing/2014/chart" uri="{C3380CC4-5D6E-409C-BE32-E72D297353CC}">
                <c16:uniqueId val="{00000001-A388-4C80-B1EB-843680F38541}"/>
              </c:ext>
            </c:extLst>
          </c:dPt>
          <c:dLbls>
            <c:spPr>
              <a:noFill/>
              <a:ln>
                <a:noFill/>
              </a:ln>
              <a:effectLst/>
            </c:spPr>
            <c:txPr>
              <a:bodyPr rot="0" spcFirstLastPara="1" vertOverflow="ellipsis" vert="horz" wrap="square" anchor="ctr" anchorCtr="1"/>
              <a:lstStyle/>
              <a:p>
                <a:pPr>
                  <a:defRPr sz="800" b="1"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('Q26'!$B$5:$B$11,'Q26'!$B$15)</c:f>
              <c:strCache>
                <c:ptCount val="8"/>
                <c:pt idx="0">
                  <c:v>Apmaksa skaidrā naudā konkrētam cilvēkam saņemot preci</c:v>
                </c:pt>
                <c:pt idx="1">
                  <c:v>Atstājot skaidru naudu noteiktā vietā</c:v>
                </c:pt>
                <c:pt idx="2">
                  <c:v>Pārskaitījums Revolut, alternative PayPal, Starling Bank</c:v>
                </c:pt>
                <c:pt idx="3">
                  <c:v>Pārskaitījums kriptovalūtā, piemēram, Bitcoin (BTC), Ethereum (ETH) u.c.</c:v>
                </c:pt>
                <c:pt idx="4">
                  <c:v>Naudas pārskaitījums ar norēķinu karti</c:v>
                </c:pt>
                <c:pt idx="5">
                  <c:v>Narkotikas apmaiņā pret kādiem pakalpojumiem</c:v>
                </c:pt>
                <c:pt idx="6">
                  <c:v>Pārskaitījums izmantojot elektronisko dāvanu karti, piemēram, Amazon, Apple, MasterCard un tml. dāvanu kartes</c:v>
                </c:pt>
                <c:pt idx="7">
                  <c:v>Grūti atbildēt\ NA</c:v>
                </c:pt>
              </c:strCache>
            </c:strRef>
          </c:cat>
          <c:val>
            <c:numRef>
              <c:f>('Q26'!$C$5:$C$11,'Q26'!$C$15)</c:f>
              <c:numCache>
                <c:formatCode>###0.0%</c:formatCode>
                <c:ptCount val="8"/>
                <c:pt idx="0">
                  <c:v>0.51700298953662183</c:v>
                </c:pt>
                <c:pt idx="1">
                  <c:v>0.37294469357249627</c:v>
                </c:pt>
                <c:pt idx="2">
                  <c:v>0.23673393124065767</c:v>
                </c:pt>
                <c:pt idx="3">
                  <c:v>0.19450672645739911</c:v>
                </c:pt>
                <c:pt idx="4">
                  <c:v>0.13266068759342303</c:v>
                </c:pt>
                <c:pt idx="5">
                  <c:v>0.11883408071748879</c:v>
                </c:pt>
                <c:pt idx="6">
                  <c:v>6.4461883408071755E-2</c:v>
                </c:pt>
                <c:pt idx="7">
                  <c:v>0.30792227204783257</c:v>
                </c:pt>
              </c:numCache>
            </c:numRef>
          </c:val>
          <c:extLst>
            <c:ext xmlns:c16="http://schemas.microsoft.com/office/drawing/2014/chart" uri="{C3380CC4-5D6E-409C-BE32-E72D297353CC}">
              <c16:uniqueId val="{00000002-A388-4C80-B1EB-843680F38541}"/>
            </c:ext>
          </c:extLst>
        </c:ser>
        <c:dLbls>
          <c:dLblPos val="outEnd"/>
          <c:showLegendKey val="0"/>
          <c:showVal val="1"/>
          <c:showCatName val="0"/>
          <c:showSerName val="0"/>
          <c:showPercent val="0"/>
          <c:showBubbleSize val="0"/>
        </c:dLbls>
        <c:gapWidth val="115"/>
        <c:overlap val="-20"/>
        <c:axId val="2105415104"/>
        <c:axId val="2105417984"/>
      </c:barChart>
      <c:catAx>
        <c:axId val="2105415104"/>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crossAx val="2105417984"/>
        <c:crosses val="autoZero"/>
        <c:auto val="1"/>
        <c:lblAlgn val="ctr"/>
        <c:lblOffset val="100"/>
        <c:noMultiLvlLbl val="0"/>
      </c:catAx>
      <c:valAx>
        <c:axId val="2105417984"/>
        <c:scaling>
          <c:orientation val="minMax"/>
        </c:scaling>
        <c:delete val="1"/>
        <c:axPos val="b"/>
        <c:numFmt formatCode="###0%" sourceLinked="0"/>
        <c:majorTickMark val="none"/>
        <c:minorTickMark val="none"/>
        <c:tickLblPos val="nextTo"/>
        <c:crossAx val="2105415104"/>
        <c:crosses val="max"/>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b="1"/>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12727077865266842"/>
          <c:y val="0.20260282765550594"/>
          <c:w val="0.44166209337469181"/>
          <c:h val="0.74647114373187351"/>
        </c:manualLayout>
      </c:layout>
      <c:pieChart>
        <c:varyColors val="1"/>
        <c:ser>
          <c:idx val="0"/>
          <c:order val="0"/>
          <c:spPr>
            <a:ln>
              <a:noFill/>
            </a:ln>
          </c:spPr>
          <c:dPt>
            <c:idx val="0"/>
            <c:bubble3D val="0"/>
            <c:spPr>
              <a:solidFill>
                <a:schemeClr val="accent6">
                  <a:shade val="53000"/>
                </a:schemeClr>
              </a:solidFill>
              <a:ln w="19050">
                <a:noFill/>
              </a:ln>
              <a:effectLst/>
            </c:spPr>
            <c:extLst>
              <c:ext xmlns:c16="http://schemas.microsoft.com/office/drawing/2014/chart" uri="{C3380CC4-5D6E-409C-BE32-E72D297353CC}">
                <c16:uniqueId val="{00000001-E6F2-4644-9034-BB5F5C50FA4B}"/>
              </c:ext>
            </c:extLst>
          </c:dPt>
          <c:dPt>
            <c:idx val="1"/>
            <c:bubble3D val="0"/>
            <c:spPr>
              <a:solidFill>
                <a:schemeClr val="accent1"/>
              </a:solidFill>
              <a:ln w="19050">
                <a:noFill/>
              </a:ln>
              <a:effectLst/>
            </c:spPr>
            <c:extLst>
              <c:ext xmlns:c16="http://schemas.microsoft.com/office/drawing/2014/chart" uri="{C3380CC4-5D6E-409C-BE32-E72D297353CC}">
                <c16:uniqueId val="{00000003-E6F2-4644-9034-BB5F5C50FA4B}"/>
              </c:ext>
            </c:extLst>
          </c:dPt>
          <c:dPt>
            <c:idx val="2"/>
            <c:bubble3D val="0"/>
            <c:spPr>
              <a:solidFill>
                <a:schemeClr val="accent4"/>
              </a:solidFill>
              <a:ln w="19050">
                <a:noFill/>
              </a:ln>
              <a:effectLst/>
            </c:spPr>
            <c:extLst>
              <c:ext xmlns:c16="http://schemas.microsoft.com/office/drawing/2014/chart" uri="{C3380CC4-5D6E-409C-BE32-E72D297353CC}">
                <c16:uniqueId val="{00000005-E6F2-4644-9034-BB5F5C50FA4B}"/>
              </c:ext>
            </c:extLst>
          </c:dPt>
          <c:dPt>
            <c:idx val="3"/>
            <c:bubble3D val="0"/>
            <c:spPr>
              <a:solidFill>
                <a:schemeClr val="tx2"/>
              </a:solidFill>
              <a:ln w="19050">
                <a:noFill/>
              </a:ln>
              <a:effectLst/>
            </c:spPr>
            <c:extLst>
              <c:ext xmlns:c16="http://schemas.microsoft.com/office/drawing/2014/chart" uri="{C3380CC4-5D6E-409C-BE32-E72D297353CC}">
                <c16:uniqueId val="{00000007-E6F2-4644-9034-BB5F5C50FA4B}"/>
              </c:ext>
            </c:extLst>
          </c:dPt>
          <c:dPt>
            <c:idx val="4"/>
            <c:bubble3D val="0"/>
            <c:spPr>
              <a:solidFill>
                <a:schemeClr val="bg2"/>
              </a:solidFill>
              <a:ln w="19050">
                <a:noFill/>
              </a:ln>
              <a:effectLst/>
            </c:spPr>
            <c:extLst>
              <c:ext xmlns:c16="http://schemas.microsoft.com/office/drawing/2014/chart" uri="{C3380CC4-5D6E-409C-BE32-E72D297353CC}">
                <c16:uniqueId val="{00000009-E6F2-4644-9034-BB5F5C50FA4B}"/>
              </c:ext>
            </c:extLst>
          </c:dPt>
          <c:dLbls>
            <c:dLbl>
              <c:idx val="2"/>
              <c:layout>
                <c:manualLayout>
                  <c:x val="1.6666666666666666E-2"/>
                  <c:y val="1.917052301880958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6F2-4644-9034-BB5F5C50FA4B}"/>
                </c:ext>
              </c:extLst>
            </c:dLbl>
            <c:numFmt formatCode="###0.0%" sourceLinked="0"/>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tx1"/>
                    </a:solidFill>
                    <a:latin typeface="+mn-lt"/>
                    <a:ea typeface="+mn-ea"/>
                    <a:cs typeface="+mn-cs"/>
                  </a:defRPr>
                </a:pPr>
                <a:endParaRPr lang="lv-LV"/>
              </a:p>
            </c:txPr>
            <c:dLblPos val="outEnd"/>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rect">
                    <a:avLst/>
                  </a:prstGeom>
                  <a:noFill/>
                  <a:ln>
                    <a:noFill/>
                  </a:ln>
                </c15:spPr>
              </c:ext>
            </c:extLst>
          </c:dLbls>
          <c:cat>
            <c:strRef>
              <c:f>'Q6'!$B$4:$B$8</c:f>
              <c:strCache>
                <c:ptCount val="5"/>
                <c:pt idx="0">
                  <c:v>Jā</c:v>
                </c:pt>
                <c:pt idx="1">
                  <c:v>Drīzāk jā</c:v>
                </c:pt>
                <c:pt idx="2">
                  <c:v>Drīzāk nē</c:v>
                </c:pt>
                <c:pt idx="3">
                  <c:v>Nē</c:v>
                </c:pt>
                <c:pt idx="4">
                  <c:v>Grūti atbildēt \ NA</c:v>
                </c:pt>
              </c:strCache>
            </c:strRef>
          </c:cat>
          <c:val>
            <c:numRef>
              <c:f>'Q6'!$C$4:$C$8</c:f>
              <c:numCache>
                <c:formatCode>###0.0%</c:formatCode>
                <c:ptCount val="5"/>
                <c:pt idx="0">
                  <c:v>0.26775037369207771</c:v>
                </c:pt>
                <c:pt idx="1">
                  <c:v>0.25934230194319879</c:v>
                </c:pt>
                <c:pt idx="2">
                  <c:v>0.2202914798206278</c:v>
                </c:pt>
                <c:pt idx="3">
                  <c:v>0.20272795216741404</c:v>
                </c:pt>
                <c:pt idx="4">
                  <c:v>4.9887892376681613E-2</c:v>
                </c:pt>
              </c:numCache>
            </c:numRef>
          </c:val>
          <c:extLst>
            <c:ext xmlns:c16="http://schemas.microsoft.com/office/drawing/2014/chart" uri="{C3380CC4-5D6E-409C-BE32-E72D297353CC}">
              <c16:uniqueId val="{0000000A-E6F2-4644-9034-BB5F5C50FA4B}"/>
            </c:ext>
          </c:extLst>
        </c:ser>
        <c:dLbls>
          <c:dLblPos val="inEnd"/>
          <c:showLegendKey val="0"/>
          <c:showVal val="0"/>
          <c:showCatName val="0"/>
          <c:showSerName val="0"/>
          <c:showPercent val="1"/>
          <c:showBubbleSize val="0"/>
          <c:showLeaderLines val="0"/>
        </c:dLbls>
        <c:firstSliceAng val="261"/>
      </c:pieChart>
      <c:spPr>
        <a:noFill/>
        <a:ln>
          <a:noFill/>
        </a:ln>
        <a:effectLst/>
      </c:spPr>
    </c:plotArea>
    <c:legend>
      <c:legendPos val="r"/>
      <c:layout>
        <c:manualLayout>
          <c:xMode val="edge"/>
          <c:yMode val="edge"/>
          <c:x val="0.59335459928290646"/>
          <c:y val="0.2695763891462809"/>
          <c:w val="0.31580179148343041"/>
          <c:h val="0.49301111977932816"/>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800"/>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27077865266842"/>
          <c:y val="0.20260282765550594"/>
          <c:w val="0.44166209337469181"/>
          <c:h val="0.74647114373187351"/>
        </c:manualLayout>
      </c:layout>
      <c:pieChart>
        <c:varyColors val="1"/>
        <c:dLbls>
          <c:dLblPos val="inEnd"/>
          <c:showLegendKey val="0"/>
          <c:showVal val="0"/>
          <c:showCatName val="0"/>
          <c:showSerName val="0"/>
          <c:showPercent val="1"/>
          <c:showBubbleSize val="0"/>
          <c:showLeaderLines val="0"/>
        </c:dLbls>
        <c:firstSliceAng val="273"/>
      </c:pieChart>
      <c:spPr>
        <a:noFill/>
        <a:ln>
          <a:noFill/>
        </a:ln>
        <a:effectLst/>
      </c:spPr>
    </c:plotArea>
    <c:legend>
      <c:legendPos val="r"/>
      <c:layout>
        <c:manualLayout>
          <c:xMode val="edge"/>
          <c:yMode val="edge"/>
          <c:x val="0.70636463055754384"/>
          <c:y val="0.25997324918252057"/>
          <c:w val="0.26434244014952674"/>
          <c:h val="0.4097922778858788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12727077865266842"/>
          <c:y val="0.20260282765550594"/>
          <c:w val="0.44166209337469181"/>
          <c:h val="0.74647114373187351"/>
        </c:manualLayout>
      </c:layout>
      <c:pieChart>
        <c:varyColors val="1"/>
        <c:ser>
          <c:idx val="0"/>
          <c:order val="0"/>
          <c:spPr>
            <a:solidFill>
              <a:schemeClr val="accent1"/>
            </a:solidFill>
            <a:ln>
              <a:noFill/>
            </a:ln>
          </c:spPr>
          <c:dPt>
            <c:idx val="0"/>
            <c:bubble3D val="0"/>
            <c:spPr>
              <a:solidFill>
                <a:schemeClr val="accent6">
                  <a:shade val="53000"/>
                </a:schemeClr>
              </a:solidFill>
              <a:ln w="19050">
                <a:noFill/>
              </a:ln>
              <a:effectLst/>
            </c:spPr>
            <c:extLst>
              <c:ext xmlns:c16="http://schemas.microsoft.com/office/drawing/2014/chart" uri="{C3380CC4-5D6E-409C-BE32-E72D297353CC}">
                <c16:uniqueId val="{00000001-37CA-440C-A324-857FAC026E46}"/>
              </c:ext>
            </c:extLst>
          </c:dPt>
          <c:dPt>
            <c:idx val="1"/>
            <c:bubble3D val="0"/>
            <c:spPr>
              <a:solidFill>
                <a:schemeClr val="accent4"/>
              </a:solidFill>
              <a:ln w="19050">
                <a:noFill/>
              </a:ln>
              <a:effectLst/>
            </c:spPr>
            <c:extLst>
              <c:ext xmlns:c16="http://schemas.microsoft.com/office/drawing/2014/chart" uri="{C3380CC4-5D6E-409C-BE32-E72D297353CC}">
                <c16:uniqueId val="{00000003-37CA-440C-A324-857FAC026E46}"/>
              </c:ext>
            </c:extLst>
          </c:dPt>
          <c:dPt>
            <c:idx val="2"/>
            <c:bubble3D val="0"/>
            <c:spPr>
              <a:solidFill>
                <a:schemeClr val="accent1"/>
              </a:solidFill>
              <a:ln w="19050">
                <a:noFill/>
              </a:ln>
              <a:effectLst/>
            </c:spPr>
            <c:extLst>
              <c:ext xmlns:c16="http://schemas.microsoft.com/office/drawing/2014/chart" uri="{C3380CC4-5D6E-409C-BE32-E72D297353CC}">
                <c16:uniqueId val="{00000005-37CA-440C-A324-857FAC026E46}"/>
              </c:ext>
            </c:extLst>
          </c:dPt>
          <c:dPt>
            <c:idx val="3"/>
            <c:bubble3D val="0"/>
            <c:spPr>
              <a:solidFill>
                <a:schemeClr val="bg2"/>
              </a:solidFill>
              <a:ln w="19050">
                <a:noFill/>
              </a:ln>
              <a:effectLst/>
            </c:spPr>
            <c:extLst>
              <c:ext xmlns:c16="http://schemas.microsoft.com/office/drawing/2014/chart" uri="{C3380CC4-5D6E-409C-BE32-E72D297353CC}">
                <c16:uniqueId val="{00000007-37CA-440C-A324-857FAC026E46}"/>
              </c:ext>
            </c:extLst>
          </c:dPt>
          <c:dPt>
            <c:idx val="4"/>
            <c:bubble3D val="0"/>
            <c:spPr>
              <a:solidFill>
                <a:schemeClr val="tx2"/>
              </a:solidFill>
              <a:ln w="19050">
                <a:noFill/>
              </a:ln>
              <a:effectLst/>
            </c:spPr>
            <c:extLst>
              <c:ext xmlns:c16="http://schemas.microsoft.com/office/drawing/2014/chart" uri="{C3380CC4-5D6E-409C-BE32-E72D297353CC}">
                <c16:uniqueId val="{00000009-37CA-440C-A324-857FAC026E46}"/>
              </c:ext>
            </c:extLst>
          </c:dPt>
          <c:dLbls>
            <c:dLbl>
              <c:idx val="2"/>
              <c:layout>
                <c:manualLayout>
                  <c:x val="1.6666666666666666E-2"/>
                  <c:y val="1.917052301880958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7CA-440C-A324-857FAC026E46}"/>
                </c:ext>
              </c:extLst>
            </c:dLbl>
            <c:numFmt formatCode="###0.0%" sourceLinked="0"/>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tx1"/>
                    </a:solidFill>
                    <a:latin typeface="+mn-lt"/>
                    <a:ea typeface="+mn-ea"/>
                    <a:cs typeface="+mn-cs"/>
                  </a:defRPr>
                </a:pPr>
                <a:endParaRPr lang="lv-LV"/>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'Q5'!$B$4:$B$8</c:f>
              <c:strCache>
                <c:ptCount val="5"/>
                <c:pt idx="0">
                  <c:v>Labi informēts</c:v>
                </c:pt>
                <c:pt idx="1">
                  <c:v>Drīzāk labi informēts</c:v>
                </c:pt>
                <c:pt idx="2">
                  <c:v>Drīzāk slikti  informēts</c:v>
                </c:pt>
                <c:pt idx="3">
                  <c:v>Slikti informēts</c:v>
                </c:pt>
                <c:pt idx="4">
                  <c:v>Grūti pateikt\ NA</c:v>
                </c:pt>
              </c:strCache>
            </c:strRef>
          </c:cat>
          <c:val>
            <c:numRef>
              <c:f>'Q5'!$C$4:$C$8</c:f>
              <c:numCache>
                <c:formatCode>###0.0%</c:formatCode>
                <c:ptCount val="5"/>
                <c:pt idx="0">
                  <c:v>0.48785500747384153</c:v>
                </c:pt>
                <c:pt idx="1">
                  <c:v>0.33800448430493274</c:v>
                </c:pt>
                <c:pt idx="2">
                  <c:v>9.3236173393124067E-2</c:v>
                </c:pt>
                <c:pt idx="3">
                  <c:v>4.5590433482810166E-2</c:v>
                </c:pt>
                <c:pt idx="4">
                  <c:v>3.5313901345291478E-2</c:v>
                </c:pt>
              </c:numCache>
            </c:numRef>
          </c:val>
          <c:extLst>
            <c:ext xmlns:c16="http://schemas.microsoft.com/office/drawing/2014/chart" uri="{C3380CC4-5D6E-409C-BE32-E72D297353CC}">
              <c16:uniqueId val="{0000000A-37CA-440C-A324-857FAC026E46}"/>
            </c:ext>
          </c:extLst>
        </c:ser>
        <c:dLbls>
          <c:dLblPos val="inEnd"/>
          <c:showLegendKey val="0"/>
          <c:showVal val="0"/>
          <c:showCatName val="0"/>
          <c:showSerName val="0"/>
          <c:showPercent val="1"/>
          <c:showBubbleSize val="0"/>
          <c:showLeaderLines val="1"/>
        </c:dLbls>
        <c:firstSliceAng val="216"/>
      </c:pieChart>
      <c:spPr>
        <a:noFill/>
        <a:ln>
          <a:noFill/>
        </a:ln>
        <a:effectLst/>
      </c:spPr>
    </c:plotArea>
    <c:legend>
      <c:legendPos val="r"/>
      <c:layout>
        <c:manualLayout>
          <c:xMode val="edge"/>
          <c:yMode val="edge"/>
          <c:x val="0.66782806945509954"/>
          <c:y val="0.34787099166853541"/>
          <c:w val="0.2996959755030621"/>
          <c:h val="0.56205079663521529"/>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legend>
    <c:plotVisOnly val="1"/>
    <c:dispBlanksAs val="gap"/>
    <c:showDLblsOverMax val="0"/>
  </c:chart>
  <c:spPr>
    <a:noFill/>
    <a:ln>
      <a:noFill/>
    </a:ln>
    <a:effectLst/>
  </c:spPr>
  <c:txPr>
    <a:bodyPr/>
    <a:lstStyle/>
    <a:p>
      <a:pPr>
        <a:defRPr sz="800"/>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6.855343774577867E-2"/>
          <c:y val="0.19236869812723811"/>
          <c:w val="0.5245423086239458"/>
          <c:h val="0.76578712284931816"/>
        </c:manualLayout>
      </c:layout>
      <c:pieChart>
        <c:varyColors val="1"/>
        <c:ser>
          <c:idx val="0"/>
          <c:order val="0"/>
          <c:spPr>
            <a:ln>
              <a:noFill/>
            </a:ln>
          </c:spPr>
          <c:dPt>
            <c:idx val="0"/>
            <c:bubble3D val="0"/>
            <c:spPr>
              <a:solidFill>
                <a:srgbClr val="EB8C00"/>
              </a:solidFill>
              <a:ln w="0">
                <a:noFill/>
              </a:ln>
              <a:effectLst/>
            </c:spPr>
            <c:extLst>
              <c:ext xmlns:c16="http://schemas.microsoft.com/office/drawing/2014/chart" uri="{C3380CC4-5D6E-409C-BE32-E72D297353CC}">
                <c16:uniqueId val="{00000001-9895-48F4-A04F-5F37A803FB7F}"/>
              </c:ext>
            </c:extLst>
          </c:dPt>
          <c:dPt>
            <c:idx val="1"/>
            <c:bubble3D val="0"/>
            <c:spPr>
              <a:solidFill>
                <a:srgbClr val="D04A02"/>
              </a:solidFill>
              <a:ln w="19050">
                <a:noFill/>
              </a:ln>
              <a:effectLst/>
            </c:spPr>
            <c:extLst>
              <c:ext xmlns:c16="http://schemas.microsoft.com/office/drawing/2014/chart" uri="{C3380CC4-5D6E-409C-BE32-E72D297353CC}">
                <c16:uniqueId val="{00000003-9895-48F4-A04F-5F37A803FB7F}"/>
              </c:ext>
            </c:extLst>
          </c:dPt>
          <c:dPt>
            <c:idx val="2"/>
            <c:bubble3D val="0"/>
            <c:spPr>
              <a:solidFill>
                <a:schemeClr val="bg1">
                  <a:lumMod val="50000"/>
                </a:schemeClr>
              </a:solidFill>
              <a:ln w="19050">
                <a:noFill/>
              </a:ln>
              <a:effectLst/>
            </c:spPr>
            <c:extLst>
              <c:ext xmlns:c16="http://schemas.microsoft.com/office/drawing/2014/chart" uri="{C3380CC4-5D6E-409C-BE32-E72D297353CC}">
                <c16:uniqueId val="{00000005-9895-48F4-A04F-5F37A803FB7F}"/>
              </c:ext>
            </c:extLst>
          </c:dPt>
          <c:dPt>
            <c:idx val="3"/>
            <c:bubble3D val="0"/>
            <c:spPr>
              <a:solidFill>
                <a:srgbClr val="464646"/>
              </a:solidFill>
              <a:ln w="19050">
                <a:noFill/>
              </a:ln>
              <a:effectLst/>
            </c:spPr>
            <c:extLst>
              <c:ext xmlns:c16="http://schemas.microsoft.com/office/drawing/2014/chart" uri="{C3380CC4-5D6E-409C-BE32-E72D297353CC}">
                <c16:uniqueId val="{00000007-9895-48F4-A04F-5F37A803FB7F}"/>
              </c:ext>
            </c:extLst>
          </c:dPt>
          <c:dPt>
            <c:idx val="4"/>
            <c:bubble3D val="0"/>
            <c:spPr>
              <a:solidFill>
                <a:schemeClr val="bg1">
                  <a:lumMod val="75000"/>
                </a:schemeClr>
              </a:solidFill>
              <a:ln w="19050">
                <a:noFill/>
              </a:ln>
              <a:effectLst/>
            </c:spPr>
            <c:extLst>
              <c:ext xmlns:c16="http://schemas.microsoft.com/office/drawing/2014/chart" uri="{C3380CC4-5D6E-409C-BE32-E72D297353CC}">
                <c16:uniqueId val="{00000009-9895-48F4-A04F-5F37A803FB7F}"/>
              </c:ext>
            </c:extLst>
          </c:dPt>
          <c:dLbls>
            <c:dLbl>
              <c:idx val="1"/>
              <c:layout>
                <c:manualLayout>
                  <c:x val="-1.2799255667853161E-2"/>
                  <c:y val="1.498433576474828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895-48F4-A04F-5F37A803FB7F}"/>
                </c:ext>
              </c:extLst>
            </c:dLbl>
            <c:dLbl>
              <c:idx val="2"/>
              <c:layout>
                <c:manualLayout>
                  <c:x val="7.1554420198450142E-3"/>
                  <c:y val="1.4890820800564775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895-48F4-A04F-5F37A803FB7F}"/>
                </c:ext>
              </c:extLst>
            </c:dLbl>
            <c:dLbl>
              <c:idx val="3"/>
              <c:layout>
                <c:manualLayout>
                  <c:x val="4.0935527977833494E-2"/>
                  <c:y val="0"/>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9895-48F4-A04F-5F37A803FB7F}"/>
                </c:ext>
              </c:extLst>
            </c:dLbl>
            <c:dLbl>
              <c:idx val="4"/>
              <c:layout>
                <c:manualLayout>
                  <c:x val="3.8613347056481763E-2"/>
                  <c:y val="7.0768036585403225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9895-48F4-A04F-5F37A803FB7F}"/>
                </c:ext>
              </c:extLst>
            </c:dLbl>
            <c:numFmt formatCode="###0.0%" sourceLinked="0"/>
            <c:spPr>
              <a:noFill/>
              <a:ln>
                <a:noFill/>
              </a:ln>
              <a:effectLst/>
            </c:spPr>
            <c:txPr>
              <a:bodyPr rot="0" vert="horz"/>
              <a:lstStyle/>
              <a:p>
                <a:pPr>
                  <a:defRPr b="0"/>
                </a:pPr>
                <a:endParaRPr lang="lv-LV"/>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c15:spPr>
              </c:ext>
            </c:extLst>
          </c:dLbls>
          <c:cat>
            <c:strRef>
              <c:f>'Q3'!$B$5:$B$9</c:f>
              <c:strCache>
                <c:ptCount val="5"/>
                <c:pt idx="0">
                  <c:v>Jā</c:v>
                </c:pt>
                <c:pt idx="1">
                  <c:v>Drīzāk jā</c:v>
                </c:pt>
                <c:pt idx="2">
                  <c:v>Drīzāk nē</c:v>
                </c:pt>
                <c:pt idx="3">
                  <c:v>Nē</c:v>
                </c:pt>
                <c:pt idx="4">
                  <c:v>Grūti atbildēt \ NA</c:v>
                </c:pt>
              </c:strCache>
            </c:strRef>
          </c:cat>
          <c:val>
            <c:numRef>
              <c:f>'Q3'!$C$5:$C$9</c:f>
              <c:numCache>
                <c:formatCode>###0.0%</c:formatCode>
                <c:ptCount val="5"/>
                <c:pt idx="0">
                  <c:v>0.72832585949177864</c:v>
                </c:pt>
                <c:pt idx="1">
                  <c:v>0.1844170403587444</c:v>
                </c:pt>
                <c:pt idx="2">
                  <c:v>2.5411061285500747E-2</c:v>
                </c:pt>
                <c:pt idx="3">
                  <c:v>2.7092675635276529E-2</c:v>
                </c:pt>
                <c:pt idx="4">
                  <c:v>3.4753363228699555E-2</c:v>
                </c:pt>
              </c:numCache>
            </c:numRef>
          </c:val>
          <c:extLst>
            <c:ext xmlns:c16="http://schemas.microsoft.com/office/drawing/2014/chart" uri="{C3380CC4-5D6E-409C-BE32-E72D297353CC}">
              <c16:uniqueId val="{0000000A-9895-48F4-A04F-5F37A803FB7F}"/>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7764254611070895"/>
          <c:y val="0.38852452789310116"/>
          <c:w val="0.21216090935612486"/>
          <c:h val="0.39054252725438693"/>
        </c:manualLayout>
      </c:layout>
      <c:overlay val="0"/>
      <c:spPr>
        <a:noFill/>
        <a:ln>
          <a:noFill/>
        </a:ln>
        <a:effectLst/>
      </c:spPr>
      <c:txPr>
        <a:bodyPr rot="0" vert="horz"/>
        <a:lstStyle/>
        <a:p>
          <a:pPr>
            <a:defRPr b="0"/>
          </a:pPr>
          <a:endParaRPr lang="lv-LV"/>
        </a:p>
      </c:txPr>
    </c:legend>
    <c:plotVisOnly val="1"/>
    <c:dispBlanksAs val="gap"/>
    <c:showDLblsOverMax val="0"/>
  </c:chart>
  <c:spPr>
    <a:noFill/>
    <a:ln w="6350" cap="flat" cmpd="sng" algn="ctr">
      <a:solidFill>
        <a:schemeClr val="bg1">
          <a:lumMod val="85000"/>
        </a:schemeClr>
      </a:solidFill>
      <a:round/>
    </a:ln>
    <a:effectLst/>
  </c:spPr>
  <c:txPr>
    <a:bodyPr/>
    <a:lstStyle/>
    <a:p>
      <a:pPr>
        <a:defRPr sz="800">
          <a:latin typeface="Arial" panose="020B0604020202020204" pitchFamily="34" charset="0"/>
          <a:cs typeface="Arial" panose="020B0604020202020204" pitchFamily="34" charset="0"/>
        </a:defRPr>
      </a:pPr>
      <a:endParaRPr lang="lv-LV"/>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889763779527558E-2"/>
          <c:y val="2.7310924369747899E-2"/>
          <c:w val="0.83622047244094488"/>
          <c:h val="0.94537815126050417"/>
        </c:manualLayout>
      </c:layout>
      <c:barChart>
        <c:barDir val="bar"/>
        <c:grouping val="stacked"/>
        <c:varyColors val="0"/>
        <c:ser>
          <c:idx val="0"/>
          <c:order val="0"/>
          <c:spPr>
            <a:solidFill>
              <a:schemeClr val="accent4"/>
            </a:solidFill>
            <a:ln>
              <a:noFill/>
            </a:ln>
          </c:spPr>
          <c:invertIfNegative val="0"/>
          <c:dPt>
            <c:idx val="0"/>
            <c:invertIfNegative val="0"/>
            <c:bubble3D val="0"/>
            <c:extLst>
              <c:ext xmlns:c16="http://schemas.microsoft.com/office/drawing/2014/chart" uri="{C3380CC4-5D6E-409C-BE32-E72D297353CC}">
                <c16:uniqueId val="{00000000-0487-431B-85EC-44ACD4D3CBDE}"/>
              </c:ext>
            </c:extLst>
          </c:dPt>
          <c:val>
            <c:numRef>
              <c:f>Sheet1!$A$1:$I$1</c:f>
              <c:numCache>
                <c:formatCode>General</c:formatCode>
                <c:ptCount val="9"/>
                <c:pt idx="0">
                  <c:v>4.5999999999999996</c:v>
                </c:pt>
                <c:pt idx="1">
                  <c:v>4.8</c:v>
                </c:pt>
                <c:pt idx="2">
                  <c:v>6.4</c:v>
                </c:pt>
                <c:pt idx="3">
                  <c:v>10.100000000000001</c:v>
                </c:pt>
                <c:pt idx="4">
                  <c:v>11.5</c:v>
                </c:pt>
                <c:pt idx="5">
                  <c:v>17.599999999999998</c:v>
                </c:pt>
                <c:pt idx="6">
                  <c:v>21.2</c:v>
                </c:pt>
                <c:pt idx="7">
                  <c:v>23</c:v>
                </c:pt>
                <c:pt idx="8">
                  <c:v>31.1</c:v>
                </c:pt>
              </c:numCache>
            </c:numRef>
          </c:val>
          <c:extLst>
            <c:ext xmlns:c16="http://schemas.microsoft.com/office/drawing/2014/chart" uri="{C3380CC4-5D6E-409C-BE32-E72D297353CC}">
              <c16:uniqueId val="{00000001-0487-431B-85EC-44ACD4D3CBDE}"/>
            </c:ext>
          </c:extLst>
        </c:ser>
        <c:dLbls>
          <c:showLegendKey val="0"/>
          <c:showVal val="0"/>
          <c:showCatName val="0"/>
          <c:showSerName val="0"/>
          <c:showPercent val="0"/>
          <c:showBubbleSize val="0"/>
        </c:dLbls>
        <c:gapWidth val="80"/>
        <c:overlap val="100"/>
        <c:axId val="270606608"/>
        <c:axId val="1"/>
      </c:barChart>
      <c:catAx>
        <c:axId val="270606608"/>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1.1"/>
          <c:min val="0"/>
        </c:scaling>
        <c:delete val="1"/>
        <c:axPos val="t"/>
        <c:numFmt formatCode="General" sourceLinked="1"/>
        <c:majorTickMark val="out"/>
        <c:minorTickMark val="none"/>
        <c:tickLblPos val="nextTo"/>
        <c:crossAx val="270606608"/>
        <c:crosses val="min"/>
        <c:crossBetween val="between"/>
      </c:valAx>
    </c:plotArea>
    <c:plotVisOnly val="0"/>
    <c:dispBlanksAs val="gap"/>
    <c:showDLblsOverMax val="1"/>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889763779527558E-2"/>
          <c:y val="2.7310924369747899E-2"/>
          <c:w val="0.83622047244094488"/>
          <c:h val="0.94537815126050417"/>
        </c:manualLayout>
      </c:layout>
      <c:barChart>
        <c:barDir val="bar"/>
        <c:grouping val="stacked"/>
        <c:varyColors val="0"/>
        <c:ser>
          <c:idx val="0"/>
          <c:order val="0"/>
          <c:spPr>
            <a:solidFill>
              <a:schemeClr val="accent4"/>
            </a:solidFill>
            <a:ln>
              <a:noFill/>
            </a:ln>
          </c:spPr>
          <c:invertIfNegative val="0"/>
          <c:dPt>
            <c:idx val="0"/>
            <c:invertIfNegative val="0"/>
            <c:bubble3D val="0"/>
            <c:extLst>
              <c:ext xmlns:c16="http://schemas.microsoft.com/office/drawing/2014/chart" uri="{C3380CC4-5D6E-409C-BE32-E72D297353CC}">
                <c16:uniqueId val="{00000000-669A-41CD-86E6-80178382958A}"/>
              </c:ext>
            </c:extLst>
          </c:dPt>
          <c:val>
            <c:numRef>
              <c:f>Sheet1!$A$1:$I$1</c:f>
              <c:numCache>
                <c:formatCode>General</c:formatCode>
                <c:ptCount val="9"/>
                <c:pt idx="0">
                  <c:v>7.5</c:v>
                </c:pt>
                <c:pt idx="1">
                  <c:v>11.899999999999999</c:v>
                </c:pt>
                <c:pt idx="2">
                  <c:v>14.799999999999999</c:v>
                </c:pt>
                <c:pt idx="3">
                  <c:v>16.3</c:v>
                </c:pt>
                <c:pt idx="4">
                  <c:v>16.7</c:v>
                </c:pt>
                <c:pt idx="5">
                  <c:v>19.600000000000001</c:v>
                </c:pt>
                <c:pt idx="6">
                  <c:v>27.3</c:v>
                </c:pt>
                <c:pt idx="7">
                  <c:v>48</c:v>
                </c:pt>
                <c:pt idx="8">
                  <c:v>53</c:v>
                </c:pt>
              </c:numCache>
            </c:numRef>
          </c:val>
          <c:extLst>
            <c:ext xmlns:c16="http://schemas.microsoft.com/office/drawing/2014/chart" uri="{C3380CC4-5D6E-409C-BE32-E72D297353CC}">
              <c16:uniqueId val="{00000001-669A-41CD-86E6-80178382958A}"/>
            </c:ext>
          </c:extLst>
        </c:ser>
        <c:dLbls>
          <c:showLegendKey val="0"/>
          <c:showVal val="0"/>
          <c:showCatName val="0"/>
          <c:showSerName val="0"/>
          <c:showPercent val="0"/>
          <c:showBubbleSize val="0"/>
        </c:dLbls>
        <c:gapWidth val="80"/>
        <c:overlap val="100"/>
        <c:axId val="415365871"/>
        <c:axId val="1"/>
      </c:barChart>
      <c:catAx>
        <c:axId val="415365871"/>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53"/>
          <c:min val="0"/>
        </c:scaling>
        <c:delete val="1"/>
        <c:axPos val="t"/>
        <c:numFmt formatCode="General" sourceLinked="1"/>
        <c:majorTickMark val="out"/>
        <c:minorTickMark val="none"/>
        <c:tickLblPos val="nextTo"/>
        <c:crossAx val="415365871"/>
        <c:crosses val="min"/>
        <c:crossBetween val="between"/>
      </c:valAx>
    </c:plotArea>
    <c:plotVisOnly val="0"/>
    <c:dispBlanksAs val="gap"/>
    <c:showDLblsOverMax val="1"/>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12727077865266842"/>
          <c:y val="0.20260282765550594"/>
          <c:w val="0.44166209337469181"/>
          <c:h val="0.74647114373187351"/>
        </c:manualLayout>
      </c:layout>
      <c:pieChart>
        <c:varyColors val="1"/>
        <c:ser>
          <c:idx val="0"/>
          <c:order val="0"/>
          <c:spPr>
            <a:ln>
              <a:noFill/>
            </a:ln>
          </c:spPr>
          <c:dPt>
            <c:idx val="0"/>
            <c:bubble3D val="0"/>
            <c:spPr>
              <a:solidFill>
                <a:schemeClr val="tx2"/>
              </a:solidFill>
              <a:ln w="19050">
                <a:noFill/>
              </a:ln>
              <a:effectLst/>
            </c:spPr>
            <c:extLst>
              <c:ext xmlns:c16="http://schemas.microsoft.com/office/drawing/2014/chart" uri="{C3380CC4-5D6E-409C-BE32-E72D297353CC}">
                <c16:uniqueId val="{00000001-352C-44B8-BC77-C0EF00FD272C}"/>
              </c:ext>
            </c:extLst>
          </c:dPt>
          <c:dPt>
            <c:idx val="1"/>
            <c:bubble3D val="0"/>
            <c:spPr>
              <a:solidFill>
                <a:schemeClr val="accent6"/>
              </a:solidFill>
              <a:ln w="19050">
                <a:noFill/>
              </a:ln>
              <a:effectLst/>
            </c:spPr>
            <c:extLst>
              <c:ext xmlns:c16="http://schemas.microsoft.com/office/drawing/2014/chart" uri="{C3380CC4-5D6E-409C-BE32-E72D297353CC}">
                <c16:uniqueId val="{00000003-352C-44B8-BC77-C0EF00FD272C}"/>
              </c:ext>
            </c:extLst>
          </c:dPt>
          <c:dPt>
            <c:idx val="2"/>
            <c:bubble3D val="0"/>
            <c:spPr>
              <a:solidFill>
                <a:schemeClr val="accent4"/>
              </a:solidFill>
              <a:ln w="19050">
                <a:noFill/>
              </a:ln>
              <a:effectLst/>
            </c:spPr>
            <c:extLst>
              <c:ext xmlns:c16="http://schemas.microsoft.com/office/drawing/2014/chart" uri="{C3380CC4-5D6E-409C-BE32-E72D297353CC}">
                <c16:uniqueId val="{00000005-352C-44B8-BC77-C0EF00FD272C}"/>
              </c:ext>
            </c:extLst>
          </c:dPt>
          <c:dPt>
            <c:idx val="3"/>
            <c:bubble3D val="0"/>
            <c:spPr>
              <a:solidFill>
                <a:schemeClr val="accent1"/>
              </a:solidFill>
              <a:ln w="19050">
                <a:noFill/>
              </a:ln>
              <a:effectLst/>
            </c:spPr>
            <c:extLst>
              <c:ext xmlns:c16="http://schemas.microsoft.com/office/drawing/2014/chart" uri="{C3380CC4-5D6E-409C-BE32-E72D297353CC}">
                <c16:uniqueId val="{00000007-352C-44B8-BC77-C0EF00FD272C}"/>
              </c:ext>
            </c:extLst>
          </c:dPt>
          <c:dPt>
            <c:idx val="4"/>
            <c:bubble3D val="0"/>
            <c:spPr>
              <a:solidFill>
                <a:schemeClr val="bg2"/>
              </a:solidFill>
              <a:ln w="19050">
                <a:noFill/>
              </a:ln>
              <a:effectLst/>
            </c:spPr>
            <c:extLst>
              <c:ext xmlns:c16="http://schemas.microsoft.com/office/drawing/2014/chart" uri="{C3380CC4-5D6E-409C-BE32-E72D297353CC}">
                <c16:uniqueId val="{00000009-352C-44B8-BC77-C0EF00FD272C}"/>
              </c:ext>
            </c:extLst>
          </c:dPt>
          <c:dLbls>
            <c:dLbl>
              <c:idx val="2"/>
              <c:layout>
                <c:manualLayout>
                  <c:x val="6.5656565656564735E-3"/>
                  <c:y val="-6.4376716034696968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52C-44B8-BC77-C0EF00FD272C}"/>
                </c:ext>
              </c:extLst>
            </c:dLbl>
            <c:numFmt formatCode="###0.0%" sourceLinked="0"/>
            <c:spPr>
              <a:noFill/>
              <a:ln>
                <a:noFill/>
              </a:ln>
              <a:effectLst/>
            </c:spPr>
            <c:txPr>
              <a:bodyPr rot="0" spcFirstLastPara="1" vertOverflow="clip" horzOverflow="clip" vert="horz" wrap="square" lIns="36576" tIns="18288" rIns="36576" bIns="18288" anchor="ctr" anchorCtr="1">
                <a:spAutoFit/>
              </a:bodyPr>
              <a:lstStyle/>
              <a:p>
                <a:pPr>
                  <a:defRPr sz="800" b="0" i="0" u="none" strike="noStrike" kern="1200" baseline="0">
                    <a:solidFill>
                      <a:schemeClr val="tx1"/>
                    </a:solidFill>
                    <a:latin typeface="+mn-lt"/>
                    <a:ea typeface="+mn-ea"/>
                    <a:cs typeface="+mn-cs"/>
                  </a:defRPr>
                </a:pPr>
                <a:endParaRPr lang="lv-LV"/>
              </a:p>
            </c:txPr>
            <c:dLblPos val="outEnd"/>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rect">
                    <a:avLst/>
                  </a:prstGeom>
                  <a:noFill/>
                  <a:ln>
                    <a:noFill/>
                  </a:ln>
                </c15:spPr>
              </c:ext>
            </c:extLst>
          </c:dLbls>
          <c:cat>
            <c:strRef>
              <c:f>'Q34'!$B$4:$B$8</c:f>
              <c:strCache>
                <c:ptCount val="5"/>
                <c:pt idx="0">
                  <c:v>Jā</c:v>
                </c:pt>
                <c:pt idx="1">
                  <c:v>Drīzāk jā</c:v>
                </c:pt>
                <c:pt idx="2">
                  <c:v>Drīzāk nē</c:v>
                </c:pt>
                <c:pt idx="3">
                  <c:v>Nē</c:v>
                </c:pt>
                <c:pt idx="4">
                  <c:v>Grūti atbildēt \ NA</c:v>
                </c:pt>
              </c:strCache>
            </c:strRef>
          </c:cat>
          <c:val>
            <c:numRef>
              <c:f>'Q34'!$C$4:$C$8</c:f>
              <c:numCache>
                <c:formatCode>###0.0%</c:formatCode>
                <c:ptCount val="5"/>
                <c:pt idx="0">
                  <c:v>0.16236920777279523</c:v>
                </c:pt>
                <c:pt idx="1">
                  <c:v>0.21076233183856502</c:v>
                </c:pt>
                <c:pt idx="2">
                  <c:v>0.16349028400597906</c:v>
                </c:pt>
                <c:pt idx="3">
                  <c:v>0.26046337817638265</c:v>
                </c:pt>
                <c:pt idx="4">
                  <c:v>0.20291479820627803</c:v>
                </c:pt>
              </c:numCache>
            </c:numRef>
          </c:val>
          <c:extLst>
            <c:ext xmlns:c16="http://schemas.microsoft.com/office/drawing/2014/chart" uri="{C3380CC4-5D6E-409C-BE32-E72D297353CC}">
              <c16:uniqueId val="{0000000A-352C-44B8-BC77-C0EF00FD272C}"/>
            </c:ext>
          </c:extLst>
        </c:ser>
        <c:dLbls>
          <c:dLblPos val="inEnd"/>
          <c:showLegendKey val="0"/>
          <c:showVal val="0"/>
          <c:showCatName val="0"/>
          <c:showSerName val="0"/>
          <c:showPercent val="1"/>
          <c:showBubbleSize val="0"/>
          <c:showLeaderLines val="0"/>
        </c:dLbls>
        <c:firstSliceAng val="257"/>
      </c:pieChart>
      <c:spPr>
        <a:noFill/>
        <a:ln>
          <a:noFill/>
        </a:ln>
        <a:effectLst/>
      </c:spPr>
    </c:plotArea>
    <c:legend>
      <c:legendPos val="r"/>
      <c:layout>
        <c:manualLayout>
          <c:xMode val="edge"/>
          <c:yMode val="edge"/>
          <c:x val="0.62677435736744858"/>
          <c:y val="0.25604231664438171"/>
          <c:w val="0.3439326194772499"/>
          <c:h val="0.47268546030802755"/>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lv-LV"/>
        </a:p>
      </c:txPr>
    </c:legend>
    <c:plotVisOnly val="1"/>
    <c:dispBlanksAs val="gap"/>
    <c:showDLblsOverMax val="0"/>
  </c:chart>
  <c:spPr>
    <a:noFill/>
    <a:ln>
      <a:noFill/>
    </a:ln>
    <a:effectLst/>
  </c:spPr>
  <c:txPr>
    <a:bodyPr/>
    <a:lstStyle/>
    <a:p>
      <a:pPr>
        <a:defRPr sz="800"/>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withinLinearReversed" id="26">
  <a:schemeClr val="accent6"/>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withinLinear" id="19">
  <a:schemeClr val="accent6"/>
</cs:colorStyle>
</file>

<file path=ppt/charts/colors16.xml><?xml version="1.0" encoding="utf-8"?>
<cs:colorStyle xmlns:cs="http://schemas.microsoft.com/office/drawing/2012/chartStyle" xmlns:a="http://schemas.openxmlformats.org/drawingml/2006/main" meth="withinLinear" id="19">
  <a:schemeClr val="accent6"/>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9">
  <a:schemeClr val="accent6"/>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9">
  <a:schemeClr val="accent6"/>
</cs:colorStyle>
</file>

<file path=ppt/charts/colors6.xml><?xml version="1.0" encoding="utf-8"?>
<cs:colorStyle xmlns:cs="http://schemas.microsoft.com/office/drawing/2012/chartStyle" xmlns:a="http://schemas.openxmlformats.org/drawingml/2006/main" meth="withinLinear" id="19">
  <a:schemeClr val="accent6"/>
</cs:colorStyle>
</file>

<file path=ppt/charts/colors7.xml><?xml version="1.0" encoding="utf-8"?>
<cs:colorStyle xmlns:cs="http://schemas.microsoft.com/office/drawing/2012/chartStyle" xmlns:a="http://schemas.openxmlformats.org/drawingml/2006/main" meth="withinLinearReversed" id="26">
  <a:schemeClr val="accent6"/>
</cs:colorStyle>
</file>

<file path=ppt/charts/colors8.xml><?xml version="1.0" encoding="utf-8"?>
<cs:colorStyle xmlns:cs="http://schemas.microsoft.com/office/drawing/2012/chartStyle" xmlns:a="http://schemas.openxmlformats.org/drawingml/2006/main" meth="withinLinear" id="19">
  <a:schemeClr val="accent6"/>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D6330A-5208-EF81-662C-336B2BC0E211}"/>
              </a:ext>
            </a:extLst>
          </p:cNvPr>
          <p:cNvSpPr>
            <a:spLocks noGrp="1"/>
          </p:cNvSpPr>
          <p:nvPr>
            <p:ph type="hdr" sz="quarter"/>
          </p:nvPr>
        </p:nvSpPr>
        <p:spPr>
          <a:xfrm>
            <a:off x="1" y="0"/>
            <a:ext cx="2946346" cy="497759"/>
          </a:xfrm>
          <a:prstGeom prst="rect">
            <a:avLst/>
          </a:prstGeom>
        </p:spPr>
        <p:txBody>
          <a:bodyPr vert="horz" lIns="91294" tIns="45647" rIns="91294" bIns="45647" rtlCol="0"/>
          <a:lstStyle>
            <a:lvl1pPr algn="l">
              <a:defRPr sz="1200"/>
            </a:lvl1pPr>
          </a:lstStyle>
          <a:p>
            <a:endParaRPr lang="en-US"/>
          </a:p>
        </p:txBody>
      </p:sp>
      <p:sp>
        <p:nvSpPr>
          <p:cNvPr id="3" name="Date Placeholder 2">
            <a:extLst>
              <a:ext uri="{FF2B5EF4-FFF2-40B4-BE49-F238E27FC236}">
                <a16:creationId xmlns:a16="http://schemas.microsoft.com/office/drawing/2014/main" id="{ADCDD144-8452-78E0-DC8B-F7FD0227DCD1}"/>
              </a:ext>
            </a:extLst>
          </p:cNvPr>
          <p:cNvSpPr>
            <a:spLocks noGrp="1"/>
          </p:cNvSpPr>
          <p:nvPr>
            <p:ph type="dt" sz="quarter" idx="1"/>
          </p:nvPr>
        </p:nvSpPr>
        <p:spPr>
          <a:xfrm>
            <a:off x="3849744" y="0"/>
            <a:ext cx="2946345" cy="497759"/>
          </a:xfrm>
          <a:prstGeom prst="rect">
            <a:avLst/>
          </a:prstGeom>
        </p:spPr>
        <p:txBody>
          <a:bodyPr vert="horz" lIns="91294" tIns="45647" rIns="91294" bIns="45647" rtlCol="0"/>
          <a:lstStyle>
            <a:lvl1pPr algn="r">
              <a:defRPr sz="1200"/>
            </a:lvl1pPr>
          </a:lstStyle>
          <a:p>
            <a:fld id="{0BEF8E4D-0FA8-4C79-8755-6FE60F503AD3}" type="datetimeFigureOut">
              <a:rPr lang="en-US" smtClean="0"/>
              <a:t>7/29/2026</a:t>
            </a:fld>
            <a:endParaRPr lang="en-US"/>
          </a:p>
        </p:txBody>
      </p:sp>
      <p:sp>
        <p:nvSpPr>
          <p:cNvPr id="4" name="Footer Placeholder 3">
            <a:extLst>
              <a:ext uri="{FF2B5EF4-FFF2-40B4-BE49-F238E27FC236}">
                <a16:creationId xmlns:a16="http://schemas.microsoft.com/office/drawing/2014/main" id="{02E63A8A-8CF5-8E3A-D7D3-E1E1C226F50E}"/>
              </a:ext>
            </a:extLst>
          </p:cNvPr>
          <p:cNvSpPr>
            <a:spLocks noGrp="1"/>
          </p:cNvSpPr>
          <p:nvPr>
            <p:ph type="ftr" sz="quarter" idx="2"/>
          </p:nvPr>
        </p:nvSpPr>
        <p:spPr>
          <a:xfrm>
            <a:off x="1" y="9428880"/>
            <a:ext cx="2946346" cy="497759"/>
          </a:xfrm>
          <a:prstGeom prst="rect">
            <a:avLst/>
          </a:prstGeom>
        </p:spPr>
        <p:txBody>
          <a:bodyPr vert="horz" lIns="91294" tIns="45647" rIns="91294" bIns="45647"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18E2CB-2615-28B6-8821-DE48B4462310}"/>
              </a:ext>
            </a:extLst>
          </p:cNvPr>
          <p:cNvSpPr>
            <a:spLocks noGrp="1"/>
          </p:cNvSpPr>
          <p:nvPr>
            <p:ph type="sldNum" sz="quarter" idx="3"/>
          </p:nvPr>
        </p:nvSpPr>
        <p:spPr>
          <a:xfrm>
            <a:off x="3849744" y="9428880"/>
            <a:ext cx="2946345" cy="497759"/>
          </a:xfrm>
          <a:prstGeom prst="rect">
            <a:avLst/>
          </a:prstGeom>
        </p:spPr>
        <p:txBody>
          <a:bodyPr vert="horz" lIns="91294" tIns="45647" rIns="91294" bIns="45647" rtlCol="0" anchor="b"/>
          <a:lstStyle>
            <a:lvl1pPr algn="r">
              <a:defRPr sz="1200"/>
            </a:lvl1pPr>
          </a:lstStyle>
          <a:p>
            <a:fld id="{9760ABEF-F113-4C1B-A58B-0C45362F1037}" type="slidenum">
              <a:rPr lang="en-US" smtClean="0"/>
              <a:t>‹#›</a:t>
            </a:fld>
            <a:endParaRPr lang="en-US"/>
          </a:p>
        </p:txBody>
      </p:sp>
    </p:spTree>
    <p:extLst>
      <p:ext uri="{BB962C8B-B14F-4D97-AF65-F5344CB8AC3E}">
        <p14:creationId xmlns:p14="http://schemas.microsoft.com/office/powerpoint/2010/main" val="285186747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2945659" cy="498056"/>
          </a:xfrm>
          <a:prstGeom prst="rect">
            <a:avLst/>
          </a:prstGeom>
          <a:noFill/>
          <a:ln>
            <a:noFill/>
          </a:ln>
        </p:spPr>
        <p:txBody>
          <a:bodyPr spcFirstLastPara="1" wrap="square" lIns="91279" tIns="45627" rIns="91279" bIns="45627"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0443" y="1"/>
            <a:ext cx="2945659" cy="498056"/>
          </a:xfrm>
          <a:prstGeom prst="rect">
            <a:avLst/>
          </a:prstGeom>
          <a:noFill/>
          <a:ln>
            <a:noFill/>
          </a:ln>
        </p:spPr>
        <p:txBody>
          <a:bodyPr spcFirstLastPara="1" wrap="square" lIns="91279" tIns="45627" rIns="91279" bIns="45627"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6" name="Google Shape;6;n"/>
          <p:cNvSpPr txBox="1">
            <a:spLocks noGrp="1"/>
          </p:cNvSpPr>
          <p:nvPr>
            <p:ph type="body" idx="1"/>
          </p:nvPr>
        </p:nvSpPr>
        <p:spPr>
          <a:xfrm>
            <a:off x="679768" y="4777195"/>
            <a:ext cx="5438140" cy="3908613"/>
          </a:xfrm>
          <a:prstGeom prst="rect">
            <a:avLst/>
          </a:prstGeom>
          <a:noFill/>
          <a:ln>
            <a:noFill/>
          </a:ln>
        </p:spPr>
        <p:txBody>
          <a:bodyPr spcFirstLastPara="1" wrap="square" lIns="91279" tIns="45627" rIns="91279" bIns="45627"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1" y="9428584"/>
            <a:ext cx="2945659" cy="498055"/>
          </a:xfrm>
          <a:prstGeom prst="rect">
            <a:avLst/>
          </a:prstGeom>
          <a:noFill/>
          <a:ln>
            <a:noFill/>
          </a:ln>
        </p:spPr>
        <p:txBody>
          <a:bodyPr spcFirstLastPara="1" wrap="square" lIns="91279" tIns="45627" rIns="91279" bIns="45627"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279" tIns="45627" rIns="91279" bIns="45627" anchor="b" anchorCtr="0">
            <a:noAutofit/>
          </a:bodyPr>
          <a:lstStyle/>
          <a:p>
            <a:pPr algn="r"/>
            <a:fld id="{00000000-1234-1234-1234-123412341234}" type="slidenum">
              <a:rPr lang="en-US" sz="1200" smtClean="0">
                <a:solidFill>
                  <a:schemeClr val="dk1"/>
                </a:solidFill>
              </a:rPr>
              <a:pPr algn="r"/>
              <a:t>‹#›</a:t>
            </a:fld>
            <a:endParaRPr lang="en-US" sz="1200">
              <a:solidFill>
                <a:schemeClr val="dk1"/>
              </a:solidFil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a:extLst>
            <a:ext uri="{FF2B5EF4-FFF2-40B4-BE49-F238E27FC236}">
              <a16:creationId xmlns:a16="http://schemas.microsoft.com/office/drawing/2014/main" id="{9118DE38-46F1-9E8E-9DE9-670B5B1C92EA}"/>
            </a:ext>
          </a:extLst>
        </p:cNvPr>
        <p:cNvGrpSpPr/>
        <p:nvPr/>
      </p:nvGrpSpPr>
      <p:grpSpPr>
        <a:xfrm>
          <a:off x="0" y="0"/>
          <a:ext cx="0" cy="0"/>
          <a:chOff x="0" y="0"/>
          <a:chExt cx="0" cy="0"/>
        </a:xfrm>
      </p:grpSpPr>
      <p:sp>
        <p:nvSpPr>
          <p:cNvPr id="937" name="Google Shape;937;p1:notes">
            <a:extLst>
              <a:ext uri="{FF2B5EF4-FFF2-40B4-BE49-F238E27FC236}">
                <a16:creationId xmlns:a16="http://schemas.microsoft.com/office/drawing/2014/main" id="{3729CD09-3A76-F678-871E-34DE750F9DC4}"/>
              </a:ext>
            </a:extLst>
          </p:cNvPr>
          <p:cNvSpPr txBox="1">
            <a:spLocks noGrp="1"/>
          </p:cNvSpPr>
          <p:nvPr>
            <p:ph type="body" idx="1"/>
          </p:nvPr>
        </p:nvSpPr>
        <p:spPr>
          <a:xfrm>
            <a:off x="679768" y="4777195"/>
            <a:ext cx="5438140" cy="3908613"/>
          </a:xfrm>
          <a:prstGeom prst="rect">
            <a:avLst/>
          </a:prstGeom>
        </p:spPr>
        <p:txBody>
          <a:bodyPr spcFirstLastPara="1" wrap="square" lIns="91279" tIns="45627" rIns="91279" bIns="45627" anchor="t" anchorCtr="0">
            <a:noAutofit/>
          </a:bodyPr>
          <a:lstStyle/>
          <a:p>
            <a:pPr marL="0" indent="0"/>
            <a:endParaRPr/>
          </a:p>
        </p:txBody>
      </p:sp>
      <p:sp>
        <p:nvSpPr>
          <p:cNvPr id="938" name="Google Shape;938;p1:notes">
            <a:extLst>
              <a:ext uri="{FF2B5EF4-FFF2-40B4-BE49-F238E27FC236}">
                <a16:creationId xmlns:a16="http://schemas.microsoft.com/office/drawing/2014/main" id="{981012B9-8D1B-9997-3F50-FA20AE6759AE}"/>
              </a:ext>
            </a:extLst>
          </p:cNvPr>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3326164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rPr>
              <a:pPr algn="r"/>
              <a:t>10</a:t>
            </a:fld>
            <a:endParaRPr lang="en-US" sz="1200">
              <a:solidFill>
                <a:schemeClr val="dk1"/>
              </a:solidFill>
            </a:endParaRPr>
          </a:p>
        </p:txBody>
      </p:sp>
    </p:spTree>
    <p:extLst>
      <p:ext uri="{BB962C8B-B14F-4D97-AF65-F5344CB8AC3E}">
        <p14:creationId xmlns:p14="http://schemas.microsoft.com/office/powerpoint/2010/main" val="1101984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F210E-F7AC-490B-F986-459C2A5B1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59F6EF-5CD1-CEA3-ED43-31277DDBF45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BDB8E04-C273-7E30-4BF7-AD7352A9E98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73A0FA0-BA8F-9F24-1C4F-AB497A05D802}"/>
              </a:ext>
            </a:extLst>
          </p:cNvPr>
          <p:cNvSpPr>
            <a:spLocks noGrp="1"/>
          </p:cNvSpPr>
          <p:nvPr>
            <p:ph type="sldNum" sz="quarter" idx="5"/>
          </p:nvPr>
        </p:nvSpPr>
        <p:spPr/>
        <p:txBody>
          <a:bodyPr/>
          <a:lstStyle/>
          <a:p>
            <a:fld id="{20CA530D-631F-4981-98F0-E6C07C67E1A3}" type="slidenum">
              <a:rPr lang="en-GB" smtClean="0"/>
              <a:t>11</a:t>
            </a:fld>
            <a:endParaRPr lang="en-GB"/>
          </a:p>
        </p:txBody>
      </p:sp>
    </p:spTree>
    <p:extLst>
      <p:ext uri="{BB962C8B-B14F-4D97-AF65-F5344CB8AC3E}">
        <p14:creationId xmlns:p14="http://schemas.microsoft.com/office/powerpoint/2010/main" val="3379509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A21D8-F8B4-12DD-2F02-41E1C7D47440}"/>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43E64596-A877-5BF6-B4EC-EDF1CCAF2569}"/>
              </a:ext>
            </a:extLst>
          </p:cNvPr>
          <p:cNvSpPr>
            <a:spLocks noGrp="1" noRot="1" noChangeAspect="1"/>
          </p:cNvSpPr>
          <p:nvPr>
            <p:ph type="sldImg"/>
          </p:nvPr>
        </p:nvSpPr>
        <p:spPr/>
        <p:txBody>
          <a:bodyPr/>
          <a:lstStyle/>
          <a:p>
            <a:endParaRPr lang="en-GB"/>
          </a:p>
        </p:txBody>
      </p:sp>
      <p:sp>
        <p:nvSpPr>
          <p:cNvPr id="3" name="Piezīmju vietturis 2">
            <a:extLst>
              <a:ext uri="{FF2B5EF4-FFF2-40B4-BE49-F238E27FC236}">
                <a16:creationId xmlns:a16="http://schemas.microsoft.com/office/drawing/2014/main" id="{FA12AA5D-DB0A-0249-626D-73837BDB6F20}"/>
              </a:ext>
            </a:extLst>
          </p:cNvPr>
          <p:cNvSpPr>
            <a:spLocks noGrp="1"/>
          </p:cNvSpPr>
          <p:nvPr>
            <p:ph type="body" idx="1"/>
          </p:nvPr>
        </p:nvSpPr>
        <p:spPr/>
        <p:txBody>
          <a:bodyPr/>
          <a:lstStyle/>
          <a:p>
            <a:pPr algn="l"/>
            <a:endParaRPr lang="en-GB"/>
          </a:p>
        </p:txBody>
      </p:sp>
      <p:sp>
        <p:nvSpPr>
          <p:cNvPr id="4" name="Slaida numura vietturis 3">
            <a:extLst>
              <a:ext uri="{FF2B5EF4-FFF2-40B4-BE49-F238E27FC236}">
                <a16:creationId xmlns:a16="http://schemas.microsoft.com/office/drawing/2014/main" id="{F58BF7FD-82C7-42CB-8EF3-F93CC651D20E}"/>
              </a:ext>
            </a:extLst>
          </p:cNvPr>
          <p:cNvSpPr>
            <a:spLocks noGrp="1"/>
          </p:cNvSpPr>
          <p:nvPr>
            <p:ph type="sldNum" idx="12"/>
          </p:nvPr>
        </p:nvSpPr>
        <p:spPr/>
        <p:txBody>
          <a:bodyPr/>
          <a:lstStyle/>
          <a:p>
            <a:pPr algn="r">
              <a:buSzPts val="1200"/>
            </a:pPr>
            <a:fld id="{00000000-1234-1234-1234-123412341234}" type="slidenum">
              <a:rPr lang="en-GB" sz="1200">
                <a:solidFill>
                  <a:schemeClr val="dk1"/>
                </a:solidFill>
              </a:rPr>
              <a:pPr algn="r">
                <a:buSzPts val="1200"/>
              </a:pPr>
              <a:t>12</a:t>
            </a:fld>
            <a:endParaRPr lang="en-GB" sz="1200">
              <a:solidFill>
                <a:schemeClr val="dk1"/>
              </a:solidFill>
            </a:endParaRPr>
          </a:p>
        </p:txBody>
      </p:sp>
    </p:spTree>
    <p:extLst>
      <p:ext uri="{BB962C8B-B14F-4D97-AF65-F5344CB8AC3E}">
        <p14:creationId xmlns:p14="http://schemas.microsoft.com/office/powerpoint/2010/main" val="701604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85B23-8B41-A7D5-C88B-572380E4DA31}"/>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BF127130-F9DC-0650-B502-53A808B03745}"/>
              </a:ext>
            </a:extLst>
          </p:cNvPr>
          <p:cNvSpPr>
            <a:spLocks noGrp="1" noRot="1" noChangeAspect="1"/>
          </p:cNvSpPr>
          <p:nvPr>
            <p:ph type="sldImg"/>
          </p:nvPr>
        </p:nvSpPr>
        <p:spPr/>
        <p:txBody>
          <a:bodyPr/>
          <a:lstStyle/>
          <a:p>
            <a:endParaRPr lang="en-GB"/>
          </a:p>
        </p:txBody>
      </p:sp>
      <p:sp>
        <p:nvSpPr>
          <p:cNvPr id="3" name="Piezīmju vietturis 2">
            <a:extLst>
              <a:ext uri="{FF2B5EF4-FFF2-40B4-BE49-F238E27FC236}">
                <a16:creationId xmlns:a16="http://schemas.microsoft.com/office/drawing/2014/main" id="{BACA10DD-250B-934F-F7B7-885B73A30A26}"/>
              </a:ext>
            </a:extLst>
          </p:cNvPr>
          <p:cNvSpPr>
            <a:spLocks noGrp="1"/>
          </p:cNvSpPr>
          <p:nvPr>
            <p:ph type="body" idx="1"/>
          </p:nvPr>
        </p:nvSpPr>
        <p:spPr/>
        <p:txBody>
          <a:bodyPr/>
          <a:lstStyle/>
          <a:p>
            <a:pPr algn="l"/>
            <a:endParaRPr lang="en-GB"/>
          </a:p>
        </p:txBody>
      </p:sp>
      <p:sp>
        <p:nvSpPr>
          <p:cNvPr id="4" name="Slaida numura vietturis 3">
            <a:extLst>
              <a:ext uri="{FF2B5EF4-FFF2-40B4-BE49-F238E27FC236}">
                <a16:creationId xmlns:a16="http://schemas.microsoft.com/office/drawing/2014/main" id="{44F351CC-06E1-7336-6201-4632228C9ACA}"/>
              </a:ext>
            </a:extLst>
          </p:cNvPr>
          <p:cNvSpPr>
            <a:spLocks noGrp="1"/>
          </p:cNvSpPr>
          <p:nvPr>
            <p:ph type="sldNum" idx="12"/>
          </p:nvPr>
        </p:nvSpPr>
        <p:spPr/>
        <p:txBody>
          <a:bodyPr/>
          <a:lstStyle/>
          <a:p>
            <a:pPr algn="r">
              <a:buSzPts val="1200"/>
            </a:pPr>
            <a:fld id="{00000000-1234-1234-1234-123412341234}" type="slidenum">
              <a:rPr lang="en-GB" sz="1200">
                <a:solidFill>
                  <a:schemeClr val="dk1"/>
                </a:solidFill>
              </a:rPr>
              <a:pPr algn="r">
                <a:buSzPts val="1200"/>
              </a:pPr>
              <a:t>13</a:t>
            </a:fld>
            <a:endParaRPr lang="en-GB" sz="1200">
              <a:solidFill>
                <a:schemeClr val="dk1"/>
              </a:solidFill>
            </a:endParaRPr>
          </a:p>
        </p:txBody>
      </p:sp>
    </p:spTree>
    <p:extLst>
      <p:ext uri="{BB962C8B-B14F-4D97-AF65-F5344CB8AC3E}">
        <p14:creationId xmlns:p14="http://schemas.microsoft.com/office/powerpoint/2010/main" val="2067409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1036B-DE3A-A2DB-0371-AD9F318741E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2FA25795-10DB-5620-0395-761C9B4275B8}"/>
              </a:ext>
            </a:extLst>
          </p:cNvPr>
          <p:cNvSpPr>
            <a:spLocks noGrp="1" noRot="1" noChangeAspect="1"/>
          </p:cNvSpPr>
          <p:nvPr>
            <p:ph type="sldImg"/>
          </p:nvPr>
        </p:nvSpPr>
        <p:spPr/>
        <p:txBody>
          <a:bodyPr/>
          <a:lstStyle/>
          <a:p>
            <a:endParaRPr lang="en-GB"/>
          </a:p>
        </p:txBody>
      </p:sp>
      <p:sp>
        <p:nvSpPr>
          <p:cNvPr id="3" name="Piezīmju vietturis 2">
            <a:extLst>
              <a:ext uri="{FF2B5EF4-FFF2-40B4-BE49-F238E27FC236}">
                <a16:creationId xmlns:a16="http://schemas.microsoft.com/office/drawing/2014/main" id="{8125900B-8902-5074-E775-4AE10FEA6184}"/>
              </a:ext>
            </a:extLst>
          </p:cNvPr>
          <p:cNvSpPr>
            <a:spLocks noGrp="1"/>
          </p:cNvSpPr>
          <p:nvPr>
            <p:ph type="body" idx="1"/>
          </p:nvPr>
        </p:nvSpPr>
        <p:spPr/>
        <p:txBody>
          <a:bodyPr/>
          <a:lstStyle/>
          <a:p>
            <a:pPr algn="l"/>
            <a:endParaRPr lang="en-GB"/>
          </a:p>
        </p:txBody>
      </p:sp>
      <p:sp>
        <p:nvSpPr>
          <p:cNvPr id="4" name="Slaida numura vietturis 3">
            <a:extLst>
              <a:ext uri="{FF2B5EF4-FFF2-40B4-BE49-F238E27FC236}">
                <a16:creationId xmlns:a16="http://schemas.microsoft.com/office/drawing/2014/main" id="{3240923E-7813-066D-0EF9-60F912CC0B2B}"/>
              </a:ext>
            </a:extLst>
          </p:cNvPr>
          <p:cNvSpPr>
            <a:spLocks noGrp="1"/>
          </p:cNvSpPr>
          <p:nvPr>
            <p:ph type="sldNum" idx="12"/>
          </p:nvPr>
        </p:nvSpPr>
        <p:spPr/>
        <p:txBody>
          <a:bodyPr/>
          <a:lstStyle/>
          <a:p>
            <a:pPr algn="r">
              <a:buSzPts val="1200"/>
            </a:pPr>
            <a:fld id="{00000000-1234-1234-1234-123412341234}" type="slidenum">
              <a:rPr lang="en-GB" sz="1200">
                <a:solidFill>
                  <a:schemeClr val="dk1"/>
                </a:solidFill>
              </a:rPr>
              <a:pPr algn="r">
                <a:buSzPts val="1200"/>
              </a:pPr>
              <a:t>14</a:t>
            </a:fld>
            <a:endParaRPr lang="en-GB" sz="1200">
              <a:solidFill>
                <a:schemeClr val="dk1"/>
              </a:solidFill>
            </a:endParaRPr>
          </a:p>
        </p:txBody>
      </p:sp>
    </p:spTree>
    <p:extLst>
      <p:ext uri="{BB962C8B-B14F-4D97-AF65-F5344CB8AC3E}">
        <p14:creationId xmlns:p14="http://schemas.microsoft.com/office/powerpoint/2010/main" val="25905314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D21BF-1BC1-E15A-654C-EA899CF591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169C3F-EFFB-37CF-D502-7D666F239E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4A96DE1-40D0-0F0A-55C4-6B6B75386C6E}"/>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45292618-183A-D70D-81FD-8CC97FE29D8C}"/>
              </a:ext>
            </a:extLst>
          </p:cNvPr>
          <p:cNvSpPr>
            <a:spLocks noGrp="1"/>
          </p:cNvSpPr>
          <p:nvPr>
            <p:ph type="sldNum" sz="quarter" idx="10"/>
          </p:nvPr>
        </p:nvSpPr>
        <p:spPr/>
        <p:txBody>
          <a:bodyPr/>
          <a:lstStyle/>
          <a:p>
            <a:pPr algn="r" defTabSz="912937">
              <a:buClrTx/>
              <a:defRPr/>
            </a:pPr>
            <a:fld id="{F07B8F03-BC93-4120-96CA-A36DF640BE24}" type="slidenum">
              <a:rPr lang="en-US" sz="1200" kern="1200">
                <a:solidFill>
                  <a:prstClr val="black"/>
                </a:solidFill>
                <a:latin typeface="Arial" pitchFamily="34" charset="0"/>
                <a:ea typeface="+mn-ea"/>
                <a:cs typeface="Arial" pitchFamily="34" charset="0"/>
              </a:rPr>
              <a:pPr algn="r" defTabSz="912937">
                <a:buClrTx/>
                <a:defRPr/>
              </a:pPr>
              <a:t>15</a:t>
            </a:fld>
            <a:endParaRPr lang="en-US" sz="1200" kern="1200">
              <a:solidFill>
                <a:prstClr val="black"/>
              </a:solidFill>
              <a:latin typeface="Arial" pitchFamily="34" charset="0"/>
              <a:ea typeface="+mn-ea"/>
              <a:cs typeface="Arial" pitchFamily="34" charset="0"/>
            </a:endParaRPr>
          </a:p>
        </p:txBody>
      </p:sp>
    </p:spTree>
    <p:extLst>
      <p:ext uri="{BB962C8B-B14F-4D97-AF65-F5344CB8AC3E}">
        <p14:creationId xmlns:p14="http://schemas.microsoft.com/office/powerpoint/2010/main" val="16537466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571F4-51CC-3185-72CD-2F28F81A65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31023-80C9-3F02-7B43-A0E18B2EC43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D2B664B-5617-2FCA-D129-B121BABBAD13}"/>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ED0E22E1-A50D-4F66-999E-9291B66D0EA9}"/>
              </a:ext>
            </a:extLst>
          </p:cNvPr>
          <p:cNvSpPr>
            <a:spLocks noGrp="1"/>
          </p:cNvSpPr>
          <p:nvPr>
            <p:ph type="sldNum" sz="quarter" idx="10"/>
          </p:nvPr>
        </p:nvSpPr>
        <p:spPr/>
        <p:txBody>
          <a:bodyPr/>
          <a:lstStyle/>
          <a:p>
            <a:pPr algn="r" defTabSz="912937">
              <a:buClrTx/>
              <a:defRPr/>
            </a:pPr>
            <a:fld id="{F07B8F03-BC93-4120-96CA-A36DF640BE24}" type="slidenum">
              <a:rPr lang="en-US" sz="1200" kern="1200">
                <a:solidFill>
                  <a:prstClr val="black"/>
                </a:solidFill>
                <a:latin typeface="Arial" pitchFamily="34" charset="0"/>
                <a:ea typeface="+mn-ea"/>
                <a:cs typeface="Arial" pitchFamily="34" charset="0"/>
              </a:rPr>
              <a:pPr algn="r" defTabSz="912937">
                <a:buClrTx/>
                <a:defRPr/>
              </a:pPr>
              <a:t>16</a:t>
            </a:fld>
            <a:endParaRPr lang="en-US" sz="1200" kern="1200">
              <a:solidFill>
                <a:prstClr val="black"/>
              </a:solidFill>
              <a:latin typeface="Arial" pitchFamily="34" charset="0"/>
              <a:ea typeface="+mn-ea"/>
              <a:cs typeface="Arial" pitchFamily="34" charset="0"/>
            </a:endParaRPr>
          </a:p>
        </p:txBody>
      </p:sp>
    </p:spTree>
    <p:extLst>
      <p:ext uri="{BB962C8B-B14F-4D97-AF65-F5344CB8AC3E}">
        <p14:creationId xmlns:p14="http://schemas.microsoft.com/office/powerpoint/2010/main" val="2083744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69238-54A8-CE13-E9B4-C5010D7D21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70A73-AC86-947F-79DB-A001F6771EB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B54179A-5349-47DF-F510-C74E9587779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D08F213-A2E1-DC35-AEB0-E091D2F9872C}"/>
              </a:ext>
            </a:extLst>
          </p:cNvPr>
          <p:cNvSpPr>
            <a:spLocks noGrp="1"/>
          </p:cNvSpPr>
          <p:nvPr>
            <p:ph type="sldNum" sz="quarter" idx="5"/>
          </p:nvPr>
        </p:nvSpPr>
        <p:spPr/>
        <p:txBody>
          <a:bodyPr/>
          <a:lstStyle/>
          <a:p>
            <a:fld id="{20CA530D-631F-4981-98F0-E6C07C67E1A3}" type="slidenum">
              <a:rPr lang="en-GB" smtClean="0"/>
              <a:t>17</a:t>
            </a:fld>
            <a:endParaRPr lang="en-GB"/>
          </a:p>
        </p:txBody>
      </p:sp>
    </p:spTree>
    <p:extLst>
      <p:ext uri="{BB962C8B-B14F-4D97-AF65-F5344CB8AC3E}">
        <p14:creationId xmlns:p14="http://schemas.microsoft.com/office/powerpoint/2010/main" val="4108148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852EB-D4C9-46B9-3E41-780608DD58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24B181-3FC0-97DA-8089-C51758DB760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627DDD5-F4BA-D5B3-FC62-A00C34FE41E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E9DDABD-99D5-5676-7402-63236FC28210}"/>
              </a:ext>
            </a:extLst>
          </p:cNvPr>
          <p:cNvSpPr>
            <a:spLocks noGrp="1"/>
          </p:cNvSpPr>
          <p:nvPr>
            <p:ph type="sldNum" sz="quarter" idx="5"/>
          </p:nvPr>
        </p:nvSpPr>
        <p:spPr/>
        <p:txBody>
          <a:bodyPr/>
          <a:lstStyle/>
          <a:p>
            <a:fld id="{20CA530D-631F-4981-98F0-E6C07C67E1A3}" type="slidenum">
              <a:rPr lang="en-GB" smtClean="0"/>
              <a:t>18</a:t>
            </a:fld>
            <a:endParaRPr lang="en-GB"/>
          </a:p>
        </p:txBody>
      </p:sp>
    </p:spTree>
    <p:extLst>
      <p:ext uri="{BB962C8B-B14F-4D97-AF65-F5344CB8AC3E}">
        <p14:creationId xmlns:p14="http://schemas.microsoft.com/office/powerpoint/2010/main" val="2972365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409C7-59A3-63FB-E411-90058966E7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86C211-2E26-EC4C-BFC1-B0905B26FB1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C89645-7F0D-3C71-FD28-2B39B7C6A26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89D8113-C4EC-CAC9-6675-C8113D19761A}"/>
              </a:ext>
            </a:extLst>
          </p:cNvPr>
          <p:cNvSpPr>
            <a:spLocks noGrp="1"/>
          </p:cNvSpPr>
          <p:nvPr>
            <p:ph type="sldNum" sz="quarter" idx="5"/>
          </p:nvPr>
        </p:nvSpPr>
        <p:spPr/>
        <p:txBody>
          <a:bodyPr/>
          <a:lstStyle/>
          <a:p>
            <a:fld id="{20CA530D-631F-4981-98F0-E6C07C67E1A3}" type="slidenum">
              <a:rPr lang="en-GB" smtClean="0"/>
              <a:t>19</a:t>
            </a:fld>
            <a:endParaRPr lang="en-GB"/>
          </a:p>
        </p:txBody>
      </p:sp>
    </p:spTree>
    <p:extLst>
      <p:ext uri="{BB962C8B-B14F-4D97-AF65-F5344CB8AC3E}">
        <p14:creationId xmlns:p14="http://schemas.microsoft.com/office/powerpoint/2010/main" val="1945482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31088-2C93-5C5B-1096-2C5D6C2154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63A88-8E69-C73D-7F81-A91C164BB28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D5C891-3868-0F42-2653-73EBB93D660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66E974C-E223-FD43-FEA0-199D7BE69AFB}"/>
              </a:ext>
            </a:extLst>
          </p:cNvPr>
          <p:cNvSpPr>
            <a:spLocks noGrp="1"/>
          </p:cNvSpPr>
          <p:nvPr>
            <p:ph type="sldNum" idx="12"/>
          </p:nvPr>
        </p:nvSpPr>
        <p:spPr/>
        <p:txBody>
          <a:bodyPr/>
          <a:lstStyle/>
          <a:p>
            <a:pPr algn="r"/>
            <a:fld id="{00000000-1234-1234-1234-123412341234}" type="slidenum">
              <a:rPr lang="en-US" sz="1200">
                <a:solidFill>
                  <a:schemeClr val="dk1"/>
                </a:solidFill>
              </a:rPr>
              <a:pPr algn="r"/>
              <a:t>2</a:t>
            </a:fld>
            <a:endParaRPr lang="en-US" sz="1200">
              <a:solidFill>
                <a:schemeClr val="dk1"/>
              </a:solidFill>
            </a:endParaRPr>
          </a:p>
        </p:txBody>
      </p:sp>
    </p:spTree>
    <p:extLst>
      <p:ext uri="{BB962C8B-B14F-4D97-AF65-F5344CB8AC3E}">
        <p14:creationId xmlns:p14="http://schemas.microsoft.com/office/powerpoint/2010/main" val="30412347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1F847-4960-5E5D-805B-1AF1A06034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392FDE-A413-52AD-5214-FCB87FF6D5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EE28D38-0A1B-A25C-D9DE-07EE9BF14D7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03AE699-DC8D-5EA9-2795-853327739FE0}"/>
              </a:ext>
            </a:extLst>
          </p:cNvPr>
          <p:cNvSpPr>
            <a:spLocks noGrp="1"/>
          </p:cNvSpPr>
          <p:nvPr>
            <p:ph type="sldNum" sz="quarter" idx="5"/>
          </p:nvPr>
        </p:nvSpPr>
        <p:spPr/>
        <p:txBody>
          <a:bodyPr/>
          <a:lstStyle/>
          <a:p>
            <a:fld id="{20CA530D-631F-4981-98F0-E6C07C67E1A3}" type="slidenum">
              <a:rPr lang="en-GB" smtClean="0"/>
              <a:t>20</a:t>
            </a:fld>
            <a:endParaRPr lang="en-GB"/>
          </a:p>
        </p:txBody>
      </p:sp>
    </p:spTree>
    <p:extLst>
      <p:ext uri="{BB962C8B-B14F-4D97-AF65-F5344CB8AC3E}">
        <p14:creationId xmlns:p14="http://schemas.microsoft.com/office/powerpoint/2010/main" val="3040825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1E129-9123-6222-FDB7-29B3E12AE0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3CB63-DF78-DFE0-8434-A896BCE53AE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C66BB51-E9BE-1ABC-922D-1376662B9AE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F6C13E4-7898-3F48-3153-54849B78D90B}"/>
              </a:ext>
            </a:extLst>
          </p:cNvPr>
          <p:cNvSpPr>
            <a:spLocks noGrp="1"/>
          </p:cNvSpPr>
          <p:nvPr>
            <p:ph type="sldNum" sz="quarter" idx="5"/>
          </p:nvPr>
        </p:nvSpPr>
        <p:spPr/>
        <p:txBody>
          <a:bodyPr/>
          <a:lstStyle/>
          <a:p>
            <a:fld id="{20CA530D-631F-4981-98F0-E6C07C67E1A3}" type="slidenum">
              <a:rPr lang="en-GB" smtClean="0"/>
              <a:t>21</a:t>
            </a:fld>
            <a:endParaRPr lang="en-GB"/>
          </a:p>
        </p:txBody>
      </p:sp>
    </p:spTree>
    <p:extLst>
      <p:ext uri="{BB962C8B-B14F-4D97-AF65-F5344CB8AC3E}">
        <p14:creationId xmlns:p14="http://schemas.microsoft.com/office/powerpoint/2010/main" val="3045773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DA55A-23BE-AC83-8F1A-8B69809C32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94B7FF-33DD-91F6-FC1B-213473D1B1C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E43F0A2-B84C-2E3B-F325-8049E63BF62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85BA670-C420-0495-F743-3FC67058F0DE}"/>
              </a:ext>
            </a:extLst>
          </p:cNvPr>
          <p:cNvSpPr>
            <a:spLocks noGrp="1"/>
          </p:cNvSpPr>
          <p:nvPr>
            <p:ph type="sldNum" sz="quarter" idx="5"/>
          </p:nvPr>
        </p:nvSpPr>
        <p:spPr/>
        <p:txBody>
          <a:bodyPr/>
          <a:lstStyle/>
          <a:p>
            <a:fld id="{20CA530D-631F-4981-98F0-E6C07C67E1A3}" type="slidenum">
              <a:rPr lang="en-GB" smtClean="0"/>
              <a:t>22</a:t>
            </a:fld>
            <a:endParaRPr lang="en-GB"/>
          </a:p>
        </p:txBody>
      </p:sp>
    </p:spTree>
    <p:extLst>
      <p:ext uri="{BB962C8B-B14F-4D97-AF65-F5344CB8AC3E}">
        <p14:creationId xmlns:p14="http://schemas.microsoft.com/office/powerpoint/2010/main" val="42624236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A3BCA-9D67-5844-97EC-D05BCA9A9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9657B-F093-3747-AB2B-7D26A7D2DC3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B269A20-1111-3212-9BE3-FEB40C64FE5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29E83EA-271E-57CB-7E1D-C126B43CECDC}"/>
              </a:ext>
            </a:extLst>
          </p:cNvPr>
          <p:cNvSpPr>
            <a:spLocks noGrp="1"/>
          </p:cNvSpPr>
          <p:nvPr>
            <p:ph type="sldNum" sz="quarter" idx="5"/>
          </p:nvPr>
        </p:nvSpPr>
        <p:spPr/>
        <p:txBody>
          <a:bodyPr/>
          <a:lstStyle/>
          <a:p>
            <a:fld id="{20CA530D-631F-4981-98F0-E6C07C67E1A3}" type="slidenum">
              <a:rPr lang="en-GB" smtClean="0"/>
              <a:t>23</a:t>
            </a:fld>
            <a:endParaRPr lang="en-GB"/>
          </a:p>
        </p:txBody>
      </p:sp>
    </p:spTree>
    <p:extLst>
      <p:ext uri="{BB962C8B-B14F-4D97-AF65-F5344CB8AC3E}">
        <p14:creationId xmlns:p14="http://schemas.microsoft.com/office/powerpoint/2010/main" val="26495975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15D2C-81EC-341E-DC49-9350B7E3EB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AB14A4-4A82-4C16-1E3D-10B1E242D1C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C3BA2A0-8E6B-BE4E-4482-3B95CA48284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9427F57-5CAB-F189-9555-D8372C409B8B}"/>
              </a:ext>
            </a:extLst>
          </p:cNvPr>
          <p:cNvSpPr>
            <a:spLocks noGrp="1"/>
          </p:cNvSpPr>
          <p:nvPr>
            <p:ph type="sldNum" sz="quarter" idx="5"/>
          </p:nvPr>
        </p:nvSpPr>
        <p:spPr/>
        <p:txBody>
          <a:bodyPr/>
          <a:lstStyle/>
          <a:p>
            <a:fld id="{20CA530D-631F-4981-98F0-E6C07C67E1A3}" type="slidenum">
              <a:rPr lang="en-GB" smtClean="0"/>
              <a:t>24</a:t>
            </a:fld>
            <a:endParaRPr lang="en-GB"/>
          </a:p>
        </p:txBody>
      </p:sp>
    </p:spTree>
    <p:extLst>
      <p:ext uri="{BB962C8B-B14F-4D97-AF65-F5344CB8AC3E}">
        <p14:creationId xmlns:p14="http://schemas.microsoft.com/office/powerpoint/2010/main" val="3972246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F58F4-44FF-979D-3943-9DCFC90DF6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C7AAA5-8B64-7324-033C-987B21C639F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D41B184-D631-C2C7-2A62-0346E3C510C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B9EDE1-60F3-A24D-561B-A9EC4195D48C}"/>
              </a:ext>
            </a:extLst>
          </p:cNvPr>
          <p:cNvSpPr>
            <a:spLocks noGrp="1"/>
          </p:cNvSpPr>
          <p:nvPr>
            <p:ph type="sldNum" sz="quarter" idx="5"/>
          </p:nvPr>
        </p:nvSpPr>
        <p:spPr/>
        <p:txBody>
          <a:bodyPr/>
          <a:lstStyle/>
          <a:p>
            <a:fld id="{20CA530D-631F-4981-98F0-E6C07C67E1A3}" type="slidenum">
              <a:rPr lang="en-GB" smtClean="0"/>
              <a:t>25</a:t>
            </a:fld>
            <a:endParaRPr lang="en-GB"/>
          </a:p>
        </p:txBody>
      </p:sp>
    </p:spTree>
    <p:extLst>
      <p:ext uri="{BB962C8B-B14F-4D97-AF65-F5344CB8AC3E}">
        <p14:creationId xmlns:p14="http://schemas.microsoft.com/office/powerpoint/2010/main" val="216059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E2044-FBA0-82AA-7083-85A7179B4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67FDC1-2D41-102E-BE29-C7D1E1E7E46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1D574FE-846B-8BD4-2E47-2B9F4CD56DC1}"/>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EDF66746-6D15-0092-3429-7E6B53509221}"/>
              </a:ext>
            </a:extLst>
          </p:cNvPr>
          <p:cNvSpPr>
            <a:spLocks noGrp="1"/>
          </p:cNvSpPr>
          <p:nvPr>
            <p:ph type="sldNum" sz="quarter" idx="10"/>
          </p:nvPr>
        </p:nvSpPr>
        <p:spPr/>
        <p:txBody>
          <a:bodyPr/>
          <a:lstStyle/>
          <a:p>
            <a:pPr algn="r" defTabSz="912937">
              <a:buClrTx/>
              <a:defRPr/>
            </a:pPr>
            <a:fld id="{F07B8F03-BC93-4120-96CA-A36DF640BE24}" type="slidenum">
              <a:rPr lang="en-US" sz="1200" kern="1200">
                <a:solidFill>
                  <a:prstClr val="black"/>
                </a:solidFill>
                <a:latin typeface="Arial" pitchFamily="34" charset="0"/>
                <a:ea typeface="+mn-ea"/>
                <a:cs typeface="Arial" pitchFamily="34" charset="0"/>
              </a:rPr>
              <a:pPr algn="r" defTabSz="912937">
                <a:buClrTx/>
                <a:defRPr/>
              </a:pPr>
              <a:t>26</a:t>
            </a:fld>
            <a:endParaRPr lang="en-US" sz="1200" kern="1200">
              <a:solidFill>
                <a:prstClr val="black"/>
              </a:solidFill>
              <a:latin typeface="Arial" pitchFamily="34" charset="0"/>
              <a:ea typeface="+mn-ea"/>
              <a:cs typeface="Arial" pitchFamily="34" charset="0"/>
            </a:endParaRPr>
          </a:p>
        </p:txBody>
      </p:sp>
    </p:spTree>
    <p:extLst>
      <p:ext uri="{BB962C8B-B14F-4D97-AF65-F5344CB8AC3E}">
        <p14:creationId xmlns:p14="http://schemas.microsoft.com/office/powerpoint/2010/main" val="38126189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F7C0A-41F3-ACA4-47E2-6717ADC01C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E0D336-7852-449B-7722-EAA3C83D910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EC75A55-7467-CEF8-E5E4-D14775ACE11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FACFA72-6ECD-1C3F-DDCC-838211B1C0F9}"/>
              </a:ext>
            </a:extLst>
          </p:cNvPr>
          <p:cNvSpPr>
            <a:spLocks noGrp="1"/>
          </p:cNvSpPr>
          <p:nvPr>
            <p:ph type="sldNum" sz="quarter" idx="5"/>
          </p:nvPr>
        </p:nvSpPr>
        <p:spPr/>
        <p:txBody>
          <a:bodyPr/>
          <a:lstStyle/>
          <a:p>
            <a:fld id="{20CA530D-631F-4981-98F0-E6C07C67E1A3}" type="slidenum">
              <a:rPr lang="en-GB" smtClean="0"/>
              <a:t>27</a:t>
            </a:fld>
            <a:endParaRPr lang="en-GB"/>
          </a:p>
        </p:txBody>
      </p:sp>
    </p:spTree>
    <p:extLst>
      <p:ext uri="{BB962C8B-B14F-4D97-AF65-F5344CB8AC3E}">
        <p14:creationId xmlns:p14="http://schemas.microsoft.com/office/powerpoint/2010/main" val="14018280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7EE7D-C7D4-0F93-3C40-F676149063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64EB61-D1FD-C1E7-01DB-37E82BBA5DD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3E17EBD-8802-2C24-01FA-A2D9CED05BE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F3DB1FF-CB33-F1E0-A7EA-5BD04497E72B}"/>
              </a:ext>
            </a:extLst>
          </p:cNvPr>
          <p:cNvSpPr>
            <a:spLocks noGrp="1"/>
          </p:cNvSpPr>
          <p:nvPr>
            <p:ph type="sldNum" sz="quarter" idx="5"/>
          </p:nvPr>
        </p:nvSpPr>
        <p:spPr/>
        <p:txBody>
          <a:bodyPr/>
          <a:lstStyle/>
          <a:p>
            <a:fld id="{20CA530D-631F-4981-98F0-E6C07C67E1A3}" type="slidenum">
              <a:rPr lang="en-GB" smtClean="0"/>
              <a:t>28</a:t>
            </a:fld>
            <a:endParaRPr lang="en-GB"/>
          </a:p>
        </p:txBody>
      </p:sp>
    </p:spTree>
    <p:extLst>
      <p:ext uri="{BB962C8B-B14F-4D97-AF65-F5344CB8AC3E}">
        <p14:creationId xmlns:p14="http://schemas.microsoft.com/office/powerpoint/2010/main" val="29425206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D3AEE-87FD-52FE-1CD0-8EFD21414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20D399-ABF8-06C0-4F55-1FA8F54BC4B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31995C0-5A5B-1459-ACAF-AF01F35CF2EF}"/>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80CAADA2-F052-04F6-DEBF-83EF922D896B}"/>
              </a:ext>
            </a:extLst>
          </p:cNvPr>
          <p:cNvSpPr>
            <a:spLocks noGrp="1"/>
          </p:cNvSpPr>
          <p:nvPr>
            <p:ph type="sldNum" sz="quarter" idx="10"/>
          </p:nvPr>
        </p:nvSpPr>
        <p:spPr/>
        <p:txBody>
          <a:bodyPr/>
          <a:lstStyle/>
          <a:p>
            <a:pPr algn="r" defTabSz="912937">
              <a:buClrTx/>
              <a:defRPr/>
            </a:pPr>
            <a:fld id="{F07B8F03-BC93-4120-96CA-A36DF640BE24}" type="slidenum">
              <a:rPr lang="en-US" sz="1200" kern="1200">
                <a:solidFill>
                  <a:prstClr val="black"/>
                </a:solidFill>
                <a:latin typeface="Arial" pitchFamily="34" charset="0"/>
                <a:ea typeface="+mn-ea"/>
                <a:cs typeface="Arial" pitchFamily="34" charset="0"/>
              </a:rPr>
              <a:pPr algn="r" defTabSz="912937">
                <a:buClrTx/>
                <a:defRPr/>
              </a:pPr>
              <a:t>29</a:t>
            </a:fld>
            <a:endParaRPr lang="en-US" sz="1200" kern="1200">
              <a:solidFill>
                <a:prstClr val="black"/>
              </a:solidFill>
              <a:latin typeface="Arial" pitchFamily="34" charset="0"/>
              <a:ea typeface="+mn-ea"/>
              <a:cs typeface="Arial" pitchFamily="34" charset="0"/>
            </a:endParaRPr>
          </a:p>
        </p:txBody>
      </p:sp>
    </p:spTree>
    <p:extLst>
      <p:ext uri="{BB962C8B-B14F-4D97-AF65-F5344CB8AC3E}">
        <p14:creationId xmlns:p14="http://schemas.microsoft.com/office/powerpoint/2010/main" val="1384911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AC05E-FE9E-CD7B-A96A-D81C220C37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DDA414-6AC7-D304-E164-546F985510F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89377CF-7B3B-763E-C0E6-BEBF59B5CB3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EDC2AF3-743E-DEB6-3E22-E4D29775518C}"/>
              </a:ext>
            </a:extLst>
          </p:cNvPr>
          <p:cNvSpPr>
            <a:spLocks noGrp="1"/>
          </p:cNvSpPr>
          <p:nvPr>
            <p:ph type="sldNum" idx="12"/>
          </p:nvPr>
        </p:nvSpPr>
        <p:spPr/>
        <p:txBody>
          <a:bodyPr/>
          <a:lstStyle/>
          <a:p>
            <a:pPr algn="r"/>
            <a:fld id="{00000000-1234-1234-1234-123412341234}" type="slidenum">
              <a:rPr lang="en-US" sz="1200">
                <a:solidFill>
                  <a:schemeClr val="dk1"/>
                </a:solidFill>
              </a:rPr>
              <a:pPr algn="r"/>
              <a:t>3</a:t>
            </a:fld>
            <a:endParaRPr lang="en-US" sz="1200">
              <a:solidFill>
                <a:schemeClr val="dk1"/>
              </a:solidFill>
            </a:endParaRPr>
          </a:p>
        </p:txBody>
      </p:sp>
    </p:spTree>
    <p:extLst>
      <p:ext uri="{BB962C8B-B14F-4D97-AF65-F5344CB8AC3E}">
        <p14:creationId xmlns:p14="http://schemas.microsoft.com/office/powerpoint/2010/main" val="4212599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A303D-8C80-F31D-7440-78060DFE91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C785F3-BE42-08D0-8CA7-329E4C62516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7808665-917D-52C1-DA5C-B9CFA8F3E1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9225DC4-D71B-4949-1401-9E5DE58A90A2}"/>
              </a:ext>
            </a:extLst>
          </p:cNvPr>
          <p:cNvSpPr>
            <a:spLocks noGrp="1"/>
          </p:cNvSpPr>
          <p:nvPr>
            <p:ph type="sldNum" sz="quarter" idx="5"/>
          </p:nvPr>
        </p:nvSpPr>
        <p:spPr/>
        <p:txBody>
          <a:bodyPr/>
          <a:lstStyle/>
          <a:p>
            <a:fld id="{20CA530D-631F-4981-98F0-E6C07C67E1A3}" type="slidenum">
              <a:rPr lang="en-GB" smtClean="0"/>
              <a:t>30</a:t>
            </a:fld>
            <a:endParaRPr lang="en-GB"/>
          </a:p>
        </p:txBody>
      </p:sp>
    </p:spTree>
    <p:extLst>
      <p:ext uri="{BB962C8B-B14F-4D97-AF65-F5344CB8AC3E}">
        <p14:creationId xmlns:p14="http://schemas.microsoft.com/office/powerpoint/2010/main" val="15594188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2C35C-399B-B47E-5DB8-CEEF0EB176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E63EAD-1DF7-AA67-C48A-1B7C7ED9107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AE238FB-825E-D6F8-F360-18D13955E59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E5EAA91-8D03-1BE6-FDC8-7C83C7C5FE34}"/>
              </a:ext>
            </a:extLst>
          </p:cNvPr>
          <p:cNvSpPr>
            <a:spLocks noGrp="1"/>
          </p:cNvSpPr>
          <p:nvPr>
            <p:ph type="sldNum" sz="quarter" idx="5"/>
          </p:nvPr>
        </p:nvSpPr>
        <p:spPr/>
        <p:txBody>
          <a:bodyPr/>
          <a:lstStyle/>
          <a:p>
            <a:fld id="{20CA530D-631F-4981-98F0-E6C07C67E1A3}" type="slidenum">
              <a:rPr lang="en-GB" smtClean="0"/>
              <a:t>31</a:t>
            </a:fld>
            <a:endParaRPr lang="en-GB"/>
          </a:p>
        </p:txBody>
      </p:sp>
    </p:spTree>
    <p:extLst>
      <p:ext uri="{BB962C8B-B14F-4D97-AF65-F5344CB8AC3E}">
        <p14:creationId xmlns:p14="http://schemas.microsoft.com/office/powerpoint/2010/main" val="10342616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44D40-E54E-BCBD-41CD-527EA80C7E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182F7D-F6E8-803B-3954-1003461DD1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0B206AD-9A48-3E65-A324-0774C3A9783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EC3A7CC-7624-7F7F-AF3C-118632619CFD}"/>
              </a:ext>
            </a:extLst>
          </p:cNvPr>
          <p:cNvSpPr>
            <a:spLocks noGrp="1"/>
          </p:cNvSpPr>
          <p:nvPr>
            <p:ph type="sldNum" sz="quarter" idx="5"/>
          </p:nvPr>
        </p:nvSpPr>
        <p:spPr/>
        <p:txBody>
          <a:bodyPr/>
          <a:lstStyle/>
          <a:p>
            <a:fld id="{20CA530D-631F-4981-98F0-E6C07C67E1A3}" type="slidenum">
              <a:rPr lang="en-GB" smtClean="0"/>
              <a:t>32</a:t>
            </a:fld>
            <a:endParaRPr lang="en-GB"/>
          </a:p>
        </p:txBody>
      </p:sp>
    </p:spTree>
    <p:extLst>
      <p:ext uri="{BB962C8B-B14F-4D97-AF65-F5344CB8AC3E}">
        <p14:creationId xmlns:p14="http://schemas.microsoft.com/office/powerpoint/2010/main" val="23865442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12396-6DD8-AEDB-B165-FE2FDCFDB3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629480-28ED-BBE3-8034-88C869DECD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C00DBA0-3911-DD1D-CC5C-081E0F78718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FD514FE-AD6E-A346-FA34-E6B891867FAF}"/>
              </a:ext>
            </a:extLst>
          </p:cNvPr>
          <p:cNvSpPr>
            <a:spLocks noGrp="1"/>
          </p:cNvSpPr>
          <p:nvPr>
            <p:ph type="sldNum" sz="quarter" idx="5"/>
          </p:nvPr>
        </p:nvSpPr>
        <p:spPr/>
        <p:txBody>
          <a:bodyPr/>
          <a:lstStyle/>
          <a:p>
            <a:fld id="{20CA530D-631F-4981-98F0-E6C07C67E1A3}" type="slidenum">
              <a:rPr lang="en-GB" smtClean="0"/>
              <a:t>33</a:t>
            </a:fld>
            <a:endParaRPr lang="en-GB"/>
          </a:p>
        </p:txBody>
      </p:sp>
    </p:spTree>
    <p:extLst>
      <p:ext uri="{BB962C8B-B14F-4D97-AF65-F5344CB8AC3E}">
        <p14:creationId xmlns:p14="http://schemas.microsoft.com/office/powerpoint/2010/main" val="9434724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6EA46-A76D-F18B-D4A4-AAA7997366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D7B01C-B761-822A-0D03-198B960A755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089D5E1-2458-418A-662A-98F3D40E62A8}"/>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2880AD09-8FCB-E9BE-969A-08DDE561CC71}"/>
              </a:ext>
            </a:extLst>
          </p:cNvPr>
          <p:cNvSpPr>
            <a:spLocks noGrp="1"/>
          </p:cNvSpPr>
          <p:nvPr>
            <p:ph type="sldNum" sz="quarter" idx="10"/>
          </p:nvPr>
        </p:nvSpPr>
        <p:spPr/>
        <p:txBody>
          <a:bodyPr/>
          <a:lstStyle/>
          <a:p>
            <a:pPr algn="r" defTabSz="912937">
              <a:buClrTx/>
              <a:defRPr/>
            </a:pPr>
            <a:fld id="{F07B8F03-BC93-4120-96CA-A36DF640BE24}" type="slidenum">
              <a:rPr lang="en-US" sz="1200" kern="1200">
                <a:solidFill>
                  <a:prstClr val="black"/>
                </a:solidFill>
                <a:latin typeface="Arial" pitchFamily="34" charset="0"/>
                <a:ea typeface="+mn-ea"/>
                <a:cs typeface="Arial" pitchFamily="34" charset="0"/>
              </a:rPr>
              <a:pPr algn="r" defTabSz="912937">
                <a:buClrTx/>
                <a:defRPr/>
              </a:pPr>
              <a:t>34</a:t>
            </a:fld>
            <a:endParaRPr lang="en-US" sz="1200" kern="1200">
              <a:solidFill>
                <a:prstClr val="black"/>
              </a:solidFill>
              <a:latin typeface="Arial" pitchFamily="34" charset="0"/>
              <a:ea typeface="+mn-ea"/>
              <a:cs typeface="Arial" pitchFamily="34" charset="0"/>
            </a:endParaRPr>
          </a:p>
        </p:txBody>
      </p:sp>
    </p:spTree>
    <p:extLst>
      <p:ext uri="{BB962C8B-B14F-4D97-AF65-F5344CB8AC3E}">
        <p14:creationId xmlns:p14="http://schemas.microsoft.com/office/powerpoint/2010/main" val="36553586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A2F1-487A-63F6-A741-F900E0711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17973D-B59B-FDA7-13FC-72C5AFFCC6D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99DD506-89F8-E21D-5253-996585A23FA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4343260-37B7-B96F-9F1D-64B90C65A192}"/>
              </a:ext>
            </a:extLst>
          </p:cNvPr>
          <p:cNvSpPr>
            <a:spLocks noGrp="1"/>
          </p:cNvSpPr>
          <p:nvPr>
            <p:ph type="sldNum" sz="quarter" idx="5"/>
          </p:nvPr>
        </p:nvSpPr>
        <p:spPr/>
        <p:txBody>
          <a:bodyPr/>
          <a:lstStyle/>
          <a:p>
            <a:fld id="{20CA530D-631F-4981-98F0-E6C07C67E1A3}" type="slidenum">
              <a:rPr lang="en-GB" smtClean="0"/>
              <a:t>35</a:t>
            </a:fld>
            <a:endParaRPr lang="en-GB"/>
          </a:p>
        </p:txBody>
      </p:sp>
    </p:spTree>
    <p:extLst>
      <p:ext uri="{BB962C8B-B14F-4D97-AF65-F5344CB8AC3E}">
        <p14:creationId xmlns:p14="http://schemas.microsoft.com/office/powerpoint/2010/main" val="38882228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EA1DE-C64A-9238-01DB-84783D946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7ABD39-8D1A-6DA1-6F4C-D69140A63F8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3E011C9-ADD9-433D-D0C4-1FBF27D2104F}"/>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045F6A1F-7AFD-5E11-9630-C828EA0E2B12}"/>
              </a:ext>
            </a:extLst>
          </p:cNvPr>
          <p:cNvSpPr>
            <a:spLocks noGrp="1"/>
          </p:cNvSpPr>
          <p:nvPr>
            <p:ph type="sldNum" sz="quarter" idx="10"/>
          </p:nvPr>
        </p:nvSpPr>
        <p:spPr/>
        <p:txBody>
          <a:bodyPr/>
          <a:lstStyle/>
          <a:p>
            <a:pPr algn="r" defTabSz="912937">
              <a:buClrTx/>
              <a:defRPr/>
            </a:pPr>
            <a:fld id="{F07B8F03-BC93-4120-96CA-A36DF640BE24}" type="slidenum">
              <a:rPr lang="en-US" sz="1200" kern="1200">
                <a:solidFill>
                  <a:prstClr val="black"/>
                </a:solidFill>
                <a:latin typeface="Arial" pitchFamily="34" charset="0"/>
                <a:ea typeface="+mn-ea"/>
                <a:cs typeface="Arial" pitchFamily="34" charset="0"/>
              </a:rPr>
              <a:pPr algn="r" defTabSz="912937">
                <a:buClrTx/>
                <a:defRPr/>
              </a:pPr>
              <a:t>36</a:t>
            </a:fld>
            <a:endParaRPr lang="en-US" sz="1200" kern="1200">
              <a:solidFill>
                <a:prstClr val="black"/>
              </a:solidFill>
              <a:latin typeface="Arial" pitchFamily="34" charset="0"/>
              <a:ea typeface="+mn-ea"/>
              <a:cs typeface="Arial" pitchFamily="34" charset="0"/>
            </a:endParaRPr>
          </a:p>
        </p:txBody>
      </p:sp>
    </p:spTree>
    <p:extLst>
      <p:ext uri="{BB962C8B-B14F-4D97-AF65-F5344CB8AC3E}">
        <p14:creationId xmlns:p14="http://schemas.microsoft.com/office/powerpoint/2010/main" val="34756937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6B3B3-18C0-D509-F4CE-87EA49EC2A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3F0561-8B78-02CE-275C-BE4378E42A2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A17CA4E-030D-3B58-6E66-D2C6CB435E7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068B7B7-242D-D63C-9BA3-B4B846B390D8}"/>
              </a:ext>
            </a:extLst>
          </p:cNvPr>
          <p:cNvSpPr>
            <a:spLocks noGrp="1"/>
          </p:cNvSpPr>
          <p:nvPr>
            <p:ph type="sldNum" sz="quarter" idx="5"/>
          </p:nvPr>
        </p:nvSpPr>
        <p:spPr/>
        <p:txBody>
          <a:bodyPr/>
          <a:lstStyle/>
          <a:p>
            <a:fld id="{20CA530D-631F-4981-98F0-E6C07C67E1A3}" type="slidenum">
              <a:rPr lang="en-GB" smtClean="0"/>
              <a:t>37</a:t>
            </a:fld>
            <a:endParaRPr lang="en-GB"/>
          </a:p>
        </p:txBody>
      </p:sp>
    </p:spTree>
    <p:extLst>
      <p:ext uri="{BB962C8B-B14F-4D97-AF65-F5344CB8AC3E}">
        <p14:creationId xmlns:p14="http://schemas.microsoft.com/office/powerpoint/2010/main" val="33435486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D2BF2-7884-5A63-BA47-08D0D1686F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40EBC4-0E04-F4C2-59F1-EBE60F4F2FE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F02CE69-5F4B-3521-64DF-52C5F3B73FD0}"/>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27AB628C-27D2-DDCB-780F-E13C5D43327E}"/>
              </a:ext>
            </a:extLst>
          </p:cNvPr>
          <p:cNvSpPr>
            <a:spLocks noGrp="1"/>
          </p:cNvSpPr>
          <p:nvPr>
            <p:ph type="sldNum" sz="quarter" idx="10"/>
          </p:nvPr>
        </p:nvSpPr>
        <p:spPr/>
        <p:txBody>
          <a:bodyPr/>
          <a:lstStyle/>
          <a:p>
            <a:pPr algn="r" defTabSz="912937">
              <a:buClrTx/>
              <a:defRPr/>
            </a:pPr>
            <a:fld id="{F07B8F03-BC93-4120-96CA-A36DF640BE24}" type="slidenum">
              <a:rPr lang="en-US" sz="1200" kern="1200">
                <a:solidFill>
                  <a:prstClr val="black"/>
                </a:solidFill>
                <a:latin typeface="Arial" pitchFamily="34" charset="0"/>
                <a:ea typeface="+mn-ea"/>
                <a:cs typeface="Arial" pitchFamily="34" charset="0"/>
              </a:rPr>
              <a:pPr algn="r" defTabSz="912937">
                <a:buClrTx/>
                <a:defRPr/>
              </a:pPr>
              <a:t>41</a:t>
            </a:fld>
            <a:endParaRPr lang="en-US" sz="1200" kern="1200">
              <a:solidFill>
                <a:prstClr val="black"/>
              </a:solidFill>
              <a:latin typeface="Arial" pitchFamily="34" charset="0"/>
              <a:ea typeface="+mn-ea"/>
              <a:cs typeface="Arial" pitchFamily="34" charset="0"/>
            </a:endParaRPr>
          </a:p>
        </p:txBody>
      </p:sp>
    </p:spTree>
    <p:extLst>
      <p:ext uri="{BB962C8B-B14F-4D97-AF65-F5344CB8AC3E}">
        <p14:creationId xmlns:p14="http://schemas.microsoft.com/office/powerpoint/2010/main" val="20785081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C7094-BE3F-A4EF-24F6-37D92FB3BE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EAB3E-BF38-9260-4BDA-3848F4F8C92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425488E-5246-3044-92FE-E04AFFDF660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C5CA8ED-AD67-B858-F707-D8F62D7CBC1A}"/>
              </a:ext>
            </a:extLst>
          </p:cNvPr>
          <p:cNvSpPr>
            <a:spLocks noGrp="1"/>
          </p:cNvSpPr>
          <p:nvPr>
            <p:ph type="sldNum" idx="12"/>
          </p:nvPr>
        </p:nvSpPr>
        <p:spPr/>
        <p:txBody>
          <a:bodyPr/>
          <a:lstStyle/>
          <a:p>
            <a:pPr algn="r"/>
            <a:fld id="{00000000-1234-1234-1234-123412341234}" type="slidenum">
              <a:rPr lang="en-US" sz="1200">
                <a:solidFill>
                  <a:schemeClr val="dk1"/>
                </a:solidFill>
              </a:rPr>
              <a:pPr algn="r"/>
              <a:t>42</a:t>
            </a:fld>
            <a:endParaRPr lang="en-US" sz="1200">
              <a:solidFill>
                <a:schemeClr val="dk1"/>
              </a:solidFill>
            </a:endParaRPr>
          </a:p>
        </p:txBody>
      </p:sp>
    </p:spTree>
    <p:extLst>
      <p:ext uri="{BB962C8B-B14F-4D97-AF65-F5344CB8AC3E}">
        <p14:creationId xmlns:p14="http://schemas.microsoft.com/office/powerpoint/2010/main" val="4040312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17:notes"/>
          <p:cNvSpPr txBox="1">
            <a:spLocks noGrp="1"/>
          </p:cNvSpPr>
          <p:nvPr>
            <p:ph type="body" idx="1"/>
          </p:nvPr>
        </p:nvSpPr>
        <p:spPr>
          <a:xfrm>
            <a:off x="678659" y="4770328"/>
            <a:ext cx="5429264" cy="3902997"/>
          </a:xfrm>
          <a:prstGeom prst="rect">
            <a:avLst/>
          </a:prstGeom>
        </p:spPr>
        <p:txBody>
          <a:bodyPr spcFirstLastPara="1" wrap="square" lIns="91279" tIns="45627" rIns="91279" bIns="45627" anchor="t" anchorCtr="0">
            <a:noAutofit/>
          </a:bodyPr>
          <a:lstStyle/>
          <a:p>
            <a:pPr marL="0" indent="0"/>
            <a:endParaRPr/>
          </a:p>
        </p:txBody>
      </p:sp>
      <p:sp>
        <p:nvSpPr>
          <p:cNvPr id="531" name="Google Shape;531;p17:notes"/>
          <p:cNvSpPr>
            <a:spLocks noGrp="1" noRot="1" noChangeAspect="1"/>
          </p:cNvSpPr>
          <p:nvPr>
            <p:ph type="sldImg" idx="2"/>
          </p:nvPr>
        </p:nvSpPr>
        <p:spPr>
          <a:xfrm>
            <a:off x="420688" y="1239838"/>
            <a:ext cx="5945187" cy="33448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17734273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26558-87D5-7BF7-0442-E77DA3D2C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7BEB6E-ECF3-DE3B-1164-9B9BDA5D57B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C847D0C-1954-6759-2A38-6568012DDE6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6B1BF02-0ECD-F557-F198-9BE4F789F8E6}"/>
              </a:ext>
            </a:extLst>
          </p:cNvPr>
          <p:cNvSpPr>
            <a:spLocks noGrp="1"/>
          </p:cNvSpPr>
          <p:nvPr>
            <p:ph type="sldNum" idx="12"/>
          </p:nvPr>
        </p:nvSpPr>
        <p:spPr/>
        <p:txBody>
          <a:bodyPr/>
          <a:lstStyle/>
          <a:p>
            <a:pPr algn="r"/>
            <a:fld id="{00000000-1234-1234-1234-123412341234}" type="slidenum">
              <a:rPr lang="en-US" sz="1200">
                <a:solidFill>
                  <a:schemeClr val="dk1"/>
                </a:solidFill>
              </a:rPr>
              <a:pPr algn="r"/>
              <a:t>43</a:t>
            </a:fld>
            <a:endParaRPr lang="en-US" sz="1200">
              <a:solidFill>
                <a:schemeClr val="dk1"/>
              </a:solidFill>
            </a:endParaRPr>
          </a:p>
        </p:txBody>
      </p:sp>
    </p:spTree>
    <p:extLst>
      <p:ext uri="{BB962C8B-B14F-4D97-AF65-F5344CB8AC3E}">
        <p14:creationId xmlns:p14="http://schemas.microsoft.com/office/powerpoint/2010/main" val="31851598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264B2-F7D4-6B5D-F5A7-973CEA947D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37E12E-C1FB-86F9-9410-EBC92DD33DC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98EED48-B263-C3D8-9336-0B54137A21D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B092437-373D-4318-42A5-49E9C27E7B6F}"/>
              </a:ext>
            </a:extLst>
          </p:cNvPr>
          <p:cNvSpPr>
            <a:spLocks noGrp="1"/>
          </p:cNvSpPr>
          <p:nvPr>
            <p:ph type="sldNum" idx="12"/>
          </p:nvPr>
        </p:nvSpPr>
        <p:spPr/>
        <p:txBody>
          <a:bodyPr/>
          <a:lstStyle/>
          <a:p>
            <a:pPr algn="r"/>
            <a:fld id="{00000000-1234-1234-1234-123412341234}" type="slidenum">
              <a:rPr lang="en-US" sz="1200">
                <a:solidFill>
                  <a:schemeClr val="dk1"/>
                </a:solidFill>
              </a:rPr>
              <a:pPr algn="r"/>
              <a:t>44</a:t>
            </a:fld>
            <a:endParaRPr lang="en-US" sz="1200">
              <a:solidFill>
                <a:schemeClr val="dk1"/>
              </a:solidFill>
            </a:endParaRPr>
          </a:p>
        </p:txBody>
      </p:sp>
    </p:spTree>
    <p:extLst>
      <p:ext uri="{BB962C8B-B14F-4D97-AF65-F5344CB8AC3E}">
        <p14:creationId xmlns:p14="http://schemas.microsoft.com/office/powerpoint/2010/main" val="7838055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998CB-219D-A5E5-E93E-1A625A7A2F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CC40F6-BA03-245C-8E37-DD34CF4AF49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803DF28-A98F-0F0E-3D52-2072598C2ED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ED10778-CC99-61D8-E474-5929EE013EA8}"/>
              </a:ext>
            </a:extLst>
          </p:cNvPr>
          <p:cNvSpPr>
            <a:spLocks noGrp="1"/>
          </p:cNvSpPr>
          <p:nvPr>
            <p:ph type="sldNum" idx="12"/>
          </p:nvPr>
        </p:nvSpPr>
        <p:spPr/>
        <p:txBody>
          <a:bodyPr/>
          <a:lstStyle/>
          <a:p>
            <a:pPr algn="r"/>
            <a:fld id="{00000000-1234-1234-1234-123412341234}" type="slidenum">
              <a:rPr lang="en-US" sz="1200">
                <a:solidFill>
                  <a:schemeClr val="dk1"/>
                </a:solidFill>
              </a:rPr>
              <a:pPr algn="r"/>
              <a:t>45</a:t>
            </a:fld>
            <a:endParaRPr lang="en-US" sz="1200">
              <a:solidFill>
                <a:schemeClr val="dk1"/>
              </a:solidFill>
            </a:endParaRPr>
          </a:p>
        </p:txBody>
      </p:sp>
    </p:spTree>
    <p:extLst>
      <p:ext uri="{BB962C8B-B14F-4D97-AF65-F5344CB8AC3E}">
        <p14:creationId xmlns:p14="http://schemas.microsoft.com/office/powerpoint/2010/main" val="9296718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431F3-1693-9018-5395-BB5AED530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F8F5B5-E382-52D8-E1AF-F10311B4D48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93B4B0-7743-9B3F-E965-E063E8AC920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DA34704-7877-F4DE-4C81-9616296739C1}"/>
              </a:ext>
            </a:extLst>
          </p:cNvPr>
          <p:cNvSpPr>
            <a:spLocks noGrp="1"/>
          </p:cNvSpPr>
          <p:nvPr>
            <p:ph type="sldNum" idx="12"/>
          </p:nvPr>
        </p:nvSpPr>
        <p:spPr/>
        <p:txBody>
          <a:bodyPr/>
          <a:lstStyle/>
          <a:p>
            <a:pPr algn="r"/>
            <a:fld id="{00000000-1234-1234-1234-123412341234}" type="slidenum">
              <a:rPr lang="en-US" sz="1200">
                <a:solidFill>
                  <a:schemeClr val="dk1"/>
                </a:solidFill>
              </a:rPr>
              <a:pPr algn="r"/>
              <a:t>46</a:t>
            </a:fld>
            <a:endParaRPr lang="en-US" sz="1200">
              <a:solidFill>
                <a:schemeClr val="dk1"/>
              </a:solidFill>
            </a:endParaRPr>
          </a:p>
        </p:txBody>
      </p:sp>
    </p:spTree>
    <p:extLst>
      <p:ext uri="{BB962C8B-B14F-4D97-AF65-F5344CB8AC3E}">
        <p14:creationId xmlns:p14="http://schemas.microsoft.com/office/powerpoint/2010/main" val="25724649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4955E-B0EB-EA8C-7BEE-B9C9F82BA6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AA60FB-0A3B-509F-1EF3-B533CDCD73A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549099E-2EBF-F220-FADF-6206FDFEADF3}"/>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10EDF8DB-DDF2-53B2-142D-F1A2CC4066F6}"/>
              </a:ext>
            </a:extLst>
          </p:cNvPr>
          <p:cNvSpPr>
            <a:spLocks noGrp="1"/>
          </p:cNvSpPr>
          <p:nvPr>
            <p:ph type="sldNum" sz="quarter" idx="10"/>
          </p:nvPr>
        </p:nvSpPr>
        <p:spPr/>
        <p:txBody>
          <a:bodyPr/>
          <a:lstStyle/>
          <a:p>
            <a:pPr algn="r" defTabSz="912937">
              <a:buClrTx/>
              <a:defRPr/>
            </a:pPr>
            <a:fld id="{F07B8F03-BC93-4120-96CA-A36DF640BE24}" type="slidenum">
              <a:rPr lang="en-US" sz="1200" kern="1200">
                <a:solidFill>
                  <a:prstClr val="black"/>
                </a:solidFill>
                <a:latin typeface="Arial" pitchFamily="34" charset="0"/>
                <a:ea typeface="+mn-ea"/>
                <a:cs typeface="Arial" pitchFamily="34" charset="0"/>
              </a:rPr>
              <a:pPr algn="r" defTabSz="912937">
                <a:buClrTx/>
                <a:defRPr/>
              </a:pPr>
              <a:t>47</a:t>
            </a:fld>
            <a:endParaRPr lang="en-US" sz="1200" kern="1200">
              <a:solidFill>
                <a:prstClr val="black"/>
              </a:solidFill>
              <a:latin typeface="Arial" pitchFamily="34" charset="0"/>
              <a:ea typeface="+mn-ea"/>
              <a:cs typeface="Arial" pitchFamily="34" charset="0"/>
            </a:endParaRPr>
          </a:p>
        </p:txBody>
      </p:sp>
    </p:spTree>
    <p:extLst>
      <p:ext uri="{BB962C8B-B14F-4D97-AF65-F5344CB8AC3E}">
        <p14:creationId xmlns:p14="http://schemas.microsoft.com/office/powerpoint/2010/main" val="27326197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17:notes"/>
          <p:cNvSpPr txBox="1">
            <a:spLocks noGrp="1"/>
          </p:cNvSpPr>
          <p:nvPr>
            <p:ph type="body" idx="1"/>
          </p:nvPr>
        </p:nvSpPr>
        <p:spPr>
          <a:xfrm>
            <a:off x="678659" y="4770328"/>
            <a:ext cx="5429264" cy="3902997"/>
          </a:xfrm>
          <a:prstGeom prst="rect">
            <a:avLst/>
          </a:prstGeom>
        </p:spPr>
        <p:txBody>
          <a:bodyPr spcFirstLastPara="1" wrap="square" lIns="91279" tIns="45627" rIns="91279" bIns="45627" anchor="t" anchorCtr="0">
            <a:noAutofit/>
          </a:bodyPr>
          <a:lstStyle/>
          <a:p>
            <a:pPr marL="0" indent="0"/>
            <a:endParaRPr/>
          </a:p>
        </p:txBody>
      </p:sp>
      <p:sp>
        <p:nvSpPr>
          <p:cNvPr id="531" name="Google Shape;531;p17:notes"/>
          <p:cNvSpPr>
            <a:spLocks noGrp="1" noRot="1" noChangeAspect="1"/>
          </p:cNvSpPr>
          <p:nvPr>
            <p:ph type="sldImg" idx="2"/>
          </p:nvPr>
        </p:nvSpPr>
        <p:spPr>
          <a:xfrm>
            <a:off x="420688" y="1239838"/>
            <a:ext cx="5945187" cy="33448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3360955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68ECE-284A-3152-AD12-6D6B2559F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47C492-B031-E683-13D6-934D1EFD39D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A13B811-4BC2-28F2-F84C-9195D630822D}"/>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E953FFB7-BB2C-02ED-6D02-4E618F951D88}"/>
              </a:ext>
            </a:extLst>
          </p:cNvPr>
          <p:cNvSpPr>
            <a:spLocks noGrp="1"/>
          </p:cNvSpPr>
          <p:nvPr>
            <p:ph type="sldNum" sz="quarter" idx="10"/>
          </p:nvPr>
        </p:nvSpPr>
        <p:spPr/>
        <p:txBody>
          <a:bodyPr/>
          <a:lstStyle/>
          <a:p>
            <a:pPr algn="r" defTabSz="912937">
              <a:buClrTx/>
              <a:defRPr/>
            </a:pPr>
            <a:fld id="{F07B8F03-BC93-4120-96CA-A36DF640BE24}" type="slidenum">
              <a:rPr lang="en-US" sz="1200" kern="1200">
                <a:solidFill>
                  <a:prstClr val="black"/>
                </a:solidFill>
                <a:latin typeface="Arial" pitchFamily="34" charset="0"/>
                <a:ea typeface="+mn-ea"/>
                <a:cs typeface="Arial" pitchFamily="34" charset="0"/>
              </a:rPr>
              <a:pPr algn="r" defTabSz="912937">
                <a:buClrTx/>
                <a:defRPr/>
              </a:pPr>
              <a:t>49</a:t>
            </a:fld>
            <a:endParaRPr lang="en-US" sz="1200" kern="1200">
              <a:solidFill>
                <a:prstClr val="black"/>
              </a:solidFill>
              <a:latin typeface="Arial" pitchFamily="34" charset="0"/>
              <a:ea typeface="+mn-ea"/>
              <a:cs typeface="Arial" pitchFamily="34" charset="0"/>
            </a:endParaRPr>
          </a:p>
        </p:txBody>
      </p:sp>
    </p:spTree>
    <p:extLst>
      <p:ext uri="{BB962C8B-B14F-4D97-AF65-F5344CB8AC3E}">
        <p14:creationId xmlns:p14="http://schemas.microsoft.com/office/powerpoint/2010/main" val="23174177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D1963-6051-A419-A420-2309FDDCF4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A72CB3-2E5C-08BA-E286-0249EECDCBA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6475B50-FC86-A64E-CF04-248B058A858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18E7B68-A5A4-E956-99DA-52A8750D91DF}"/>
              </a:ext>
            </a:extLst>
          </p:cNvPr>
          <p:cNvSpPr>
            <a:spLocks noGrp="1"/>
          </p:cNvSpPr>
          <p:nvPr>
            <p:ph type="sldNum" sz="quarter" idx="5"/>
          </p:nvPr>
        </p:nvSpPr>
        <p:spPr/>
        <p:txBody>
          <a:bodyPr/>
          <a:lstStyle/>
          <a:p>
            <a:fld id="{20CA530D-631F-4981-98F0-E6C07C67E1A3}" type="slidenum">
              <a:rPr lang="en-GB" smtClean="0"/>
              <a:t>50</a:t>
            </a:fld>
            <a:endParaRPr lang="en-GB"/>
          </a:p>
        </p:txBody>
      </p:sp>
    </p:spTree>
    <p:extLst>
      <p:ext uri="{BB962C8B-B14F-4D97-AF65-F5344CB8AC3E}">
        <p14:creationId xmlns:p14="http://schemas.microsoft.com/office/powerpoint/2010/main" val="122241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4381F-2915-93B7-8E10-F9085678F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2B2C18-CAF1-448A-B18B-A6FF1DDA556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93E9889-12A2-5FF1-AA83-D79D3B176F7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67D983C-B09B-8F0A-EBAC-8FE4B76EC1B3}"/>
              </a:ext>
            </a:extLst>
          </p:cNvPr>
          <p:cNvSpPr>
            <a:spLocks noGrp="1"/>
          </p:cNvSpPr>
          <p:nvPr>
            <p:ph type="sldNum" sz="quarter" idx="5"/>
          </p:nvPr>
        </p:nvSpPr>
        <p:spPr/>
        <p:txBody>
          <a:bodyPr/>
          <a:lstStyle/>
          <a:p>
            <a:fld id="{20CA530D-631F-4981-98F0-E6C07C67E1A3}" type="slidenum">
              <a:rPr lang="en-GB" smtClean="0"/>
              <a:t>51</a:t>
            </a:fld>
            <a:endParaRPr lang="en-GB"/>
          </a:p>
        </p:txBody>
      </p:sp>
    </p:spTree>
    <p:extLst>
      <p:ext uri="{BB962C8B-B14F-4D97-AF65-F5344CB8AC3E}">
        <p14:creationId xmlns:p14="http://schemas.microsoft.com/office/powerpoint/2010/main" val="42728233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71283-A194-63A8-053C-D8AFA87CAD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F32548-4160-9652-CA5F-C1F66017481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2BEE42C-A239-B66B-FC34-67F8D47490E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7E67FFD-3413-A2CE-BA49-C97C9C2716A2}"/>
              </a:ext>
            </a:extLst>
          </p:cNvPr>
          <p:cNvSpPr>
            <a:spLocks noGrp="1"/>
          </p:cNvSpPr>
          <p:nvPr>
            <p:ph type="sldNum" sz="quarter" idx="5"/>
          </p:nvPr>
        </p:nvSpPr>
        <p:spPr/>
        <p:txBody>
          <a:bodyPr/>
          <a:lstStyle/>
          <a:p>
            <a:fld id="{20CA530D-631F-4981-98F0-E6C07C67E1A3}" type="slidenum">
              <a:rPr lang="en-GB" smtClean="0"/>
              <a:t>52</a:t>
            </a:fld>
            <a:endParaRPr lang="en-GB"/>
          </a:p>
        </p:txBody>
      </p:sp>
    </p:spTree>
    <p:extLst>
      <p:ext uri="{BB962C8B-B14F-4D97-AF65-F5344CB8AC3E}">
        <p14:creationId xmlns:p14="http://schemas.microsoft.com/office/powerpoint/2010/main" val="2791483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9142-AA3D-43A9-F5C0-2424639DFA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924A62-9879-75AE-FE27-085FF4C6D6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647166A-E70B-8646-58FD-8E73975CEB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1F118EA-5C4B-8D8D-2E18-2C9A05828ACE}"/>
              </a:ext>
            </a:extLst>
          </p:cNvPr>
          <p:cNvSpPr>
            <a:spLocks noGrp="1"/>
          </p:cNvSpPr>
          <p:nvPr>
            <p:ph type="sldNum" idx="12"/>
          </p:nvPr>
        </p:nvSpPr>
        <p:spPr/>
        <p:txBody>
          <a:bodyPr/>
          <a:lstStyle/>
          <a:p>
            <a:pPr algn="r"/>
            <a:fld id="{00000000-1234-1234-1234-123412341234}" type="slidenum">
              <a:rPr lang="en-US" sz="1200">
                <a:solidFill>
                  <a:schemeClr val="dk1"/>
                </a:solidFill>
              </a:rPr>
              <a:pPr algn="r"/>
              <a:t>5</a:t>
            </a:fld>
            <a:endParaRPr lang="en-US" sz="1200">
              <a:solidFill>
                <a:schemeClr val="dk1"/>
              </a:solidFill>
            </a:endParaRPr>
          </a:p>
        </p:txBody>
      </p:sp>
    </p:spTree>
    <p:extLst>
      <p:ext uri="{BB962C8B-B14F-4D97-AF65-F5344CB8AC3E}">
        <p14:creationId xmlns:p14="http://schemas.microsoft.com/office/powerpoint/2010/main" val="23603493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69883-FE7D-9001-272C-ED77AF4886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26F6D-8B38-6F02-D17D-CD9AAEEAE4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46DEE08-3152-A072-808D-C4A86C49676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CCDA6FD-34C2-5392-8DA1-50370BE39E57}"/>
              </a:ext>
            </a:extLst>
          </p:cNvPr>
          <p:cNvSpPr>
            <a:spLocks noGrp="1"/>
          </p:cNvSpPr>
          <p:nvPr>
            <p:ph type="sldNum" sz="quarter" idx="5"/>
          </p:nvPr>
        </p:nvSpPr>
        <p:spPr/>
        <p:txBody>
          <a:bodyPr/>
          <a:lstStyle/>
          <a:p>
            <a:fld id="{20CA530D-631F-4981-98F0-E6C07C67E1A3}" type="slidenum">
              <a:rPr lang="en-GB" smtClean="0"/>
              <a:t>53</a:t>
            </a:fld>
            <a:endParaRPr lang="en-GB"/>
          </a:p>
        </p:txBody>
      </p:sp>
    </p:spTree>
    <p:extLst>
      <p:ext uri="{BB962C8B-B14F-4D97-AF65-F5344CB8AC3E}">
        <p14:creationId xmlns:p14="http://schemas.microsoft.com/office/powerpoint/2010/main" val="34588857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B6337-E2B5-9488-2605-EC989E22DE62}"/>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B655F76F-A6A0-74DC-2F0A-8E4D25F62405}"/>
              </a:ext>
            </a:extLst>
          </p:cNvPr>
          <p:cNvSpPr>
            <a:spLocks noGrp="1" noRot="1" noChangeAspect="1"/>
          </p:cNvSpPr>
          <p:nvPr>
            <p:ph type="sldImg"/>
          </p:nvPr>
        </p:nvSpPr>
        <p:spPr/>
        <p:txBody>
          <a:bodyPr/>
          <a:lstStyle/>
          <a:p>
            <a:endParaRPr lang="en-GB"/>
          </a:p>
        </p:txBody>
      </p:sp>
      <p:sp>
        <p:nvSpPr>
          <p:cNvPr id="3" name="Piezīmju vietturis 2">
            <a:extLst>
              <a:ext uri="{FF2B5EF4-FFF2-40B4-BE49-F238E27FC236}">
                <a16:creationId xmlns:a16="http://schemas.microsoft.com/office/drawing/2014/main" id="{7F4A407A-B317-AF1C-4065-1A26DA1405F1}"/>
              </a:ext>
            </a:extLst>
          </p:cNvPr>
          <p:cNvSpPr>
            <a:spLocks noGrp="1"/>
          </p:cNvSpPr>
          <p:nvPr>
            <p:ph type="body" idx="1"/>
          </p:nvPr>
        </p:nvSpPr>
        <p:spPr/>
        <p:txBody>
          <a:bodyPr/>
          <a:lstStyle/>
          <a:p>
            <a:pPr algn="l"/>
            <a:endParaRPr lang="en-GB"/>
          </a:p>
        </p:txBody>
      </p:sp>
      <p:sp>
        <p:nvSpPr>
          <p:cNvPr id="4" name="Slaida numura vietturis 3">
            <a:extLst>
              <a:ext uri="{FF2B5EF4-FFF2-40B4-BE49-F238E27FC236}">
                <a16:creationId xmlns:a16="http://schemas.microsoft.com/office/drawing/2014/main" id="{608E9CBB-C7B9-7DCB-7B1B-6BE833C34074}"/>
              </a:ext>
            </a:extLst>
          </p:cNvPr>
          <p:cNvSpPr>
            <a:spLocks noGrp="1"/>
          </p:cNvSpPr>
          <p:nvPr>
            <p:ph type="sldNum" idx="12"/>
          </p:nvPr>
        </p:nvSpPr>
        <p:spPr/>
        <p:txBody>
          <a:bodyPr/>
          <a:lstStyle/>
          <a:p>
            <a:pPr algn="r">
              <a:buSzPts val="1200"/>
            </a:pPr>
            <a:fld id="{00000000-1234-1234-1234-123412341234}" type="slidenum">
              <a:rPr lang="en-GB" sz="1200">
                <a:solidFill>
                  <a:schemeClr val="dk1"/>
                </a:solidFill>
              </a:rPr>
              <a:pPr algn="r">
                <a:buSzPts val="1200"/>
              </a:pPr>
              <a:t>54</a:t>
            </a:fld>
            <a:endParaRPr lang="en-GB" sz="1200">
              <a:solidFill>
                <a:schemeClr val="dk1"/>
              </a:solidFill>
            </a:endParaRPr>
          </a:p>
        </p:txBody>
      </p:sp>
    </p:spTree>
    <p:extLst>
      <p:ext uri="{BB962C8B-B14F-4D97-AF65-F5344CB8AC3E}">
        <p14:creationId xmlns:p14="http://schemas.microsoft.com/office/powerpoint/2010/main" val="29833935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CF683-7837-F274-9A44-94900369E1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6C81F9-B5D4-7923-8E7C-3BF768BF74D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9A7F470-60A3-9DD1-039A-60A090568D8A}"/>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F9DD1854-1A67-E079-7742-DFD056D96539}"/>
              </a:ext>
            </a:extLst>
          </p:cNvPr>
          <p:cNvSpPr>
            <a:spLocks noGrp="1"/>
          </p:cNvSpPr>
          <p:nvPr>
            <p:ph type="sldNum" sz="quarter" idx="10"/>
          </p:nvPr>
        </p:nvSpPr>
        <p:spPr/>
        <p:txBody>
          <a:bodyPr/>
          <a:lstStyle/>
          <a:p>
            <a:pPr algn="r" defTabSz="912937">
              <a:buClrTx/>
              <a:defRPr/>
            </a:pPr>
            <a:fld id="{F07B8F03-BC93-4120-96CA-A36DF640BE24}" type="slidenum">
              <a:rPr lang="en-US" sz="1200" kern="1200">
                <a:solidFill>
                  <a:prstClr val="black"/>
                </a:solidFill>
                <a:latin typeface="Arial" pitchFamily="34" charset="0"/>
                <a:ea typeface="+mn-ea"/>
                <a:cs typeface="Arial" pitchFamily="34" charset="0"/>
              </a:rPr>
              <a:pPr algn="r" defTabSz="912937">
                <a:buClrTx/>
                <a:defRPr/>
              </a:pPr>
              <a:t>55</a:t>
            </a:fld>
            <a:endParaRPr lang="en-US" sz="1200" kern="1200">
              <a:solidFill>
                <a:prstClr val="black"/>
              </a:solidFill>
              <a:latin typeface="Arial" pitchFamily="34" charset="0"/>
              <a:ea typeface="+mn-ea"/>
              <a:cs typeface="Arial" pitchFamily="34" charset="0"/>
            </a:endParaRPr>
          </a:p>
        </p:txBody>
      </p:sp>
    </p:spTree>
    <p:extLst>
      <p:ext uri="{BB962C8B-B14F-4D97-AF65-F5344CB8AC3E}">
        <p14:creationId xmlns:p14="http://schemas.microsoft.com/office/powerpoint/2010/main" val="420905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85B7E-44B5-7A0C-5CF7-AEAE2654BF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8AD99F-F438-6CB5-48DF-30D7046FFB9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FD9EBE6-8C46-12AE-C46D-276FE2B3BDD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93FAD59-3FB5-7772-A9E1-AB3DC3436434}"/>
              </a:ext>
            </a:extLst>
          </p:cNvPr>
          <p:cNvSpPr>
            <a:spLocks noGrp="1"/>
          </p:cNvSpPr>
          <p:nvPr>
            <p:ph type="sldNum" sz="quarter" idx="5"/>
          </p:nvPr>
        </p:nvSpPr>
        <p:spPr/>
        <p:txBody>
          <a:bodyPr/>
          <a:lstStyle/>
          <a:p>
            <a:fld id="{20CA530D-631F-4981-98F0-E6C07C67E1A3}" type="slidenum">
              <a:rPr lang="en-GB" smtClean="0"/>
              <a:t>56</a:t>
            </a:fld>
            <a:endParaRPr lang="en-GB"/>
          </a:p>
        </p:txBody>
      </p:sp>
    </p:spTree>
    <p:extLst>
      <p:ext uri="{BB962C8B-B14F-4D97-AF65-F5344CB8AC3E}">
        <p14:creationId xmlns:p14="http://schemas.microsoft.com/office/powerpoint/2010/main" val="6909101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4213"/>
            <a:ext cx="6084888" cy="3424237"/>
          </a:xfrm>
        </p:spPr>
        <p:txBody>
          <a:bodyPr/>
          <a:lstStyle/>
          <a:p>
            <a:endParaRPr lang="en-GB"/>
          </a:p>
        </p:txBody>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10"/>
          </p:nvPr>
        </p:nvSpPr>
        <p:spPr/>
        <p:txBody>
          <a:bodyPr/>
          <a:lstStyle/>
          <a:p>
            <a:fld id="{20CA530D-631F-4981-98F0-E6C07C67E1A3}" type="slidenum">
              <a:rPr lang="sk-SK" smtClean="0"/>
              <a:t>57</a:t>
            </a:fld>
            <a:endParaRPr lang="sk-SK"/>
          </a:p>
        </p:txBody>
      </p:sp>
    </p:spTree>
    <p:extLst>
      <p:ext uri="{BB962C8B-B14F-4D97-AF65-F5344CB8AC3E}">
        <p14:creationId xmlns:p14="http://schemas.microsoft.com/office/powerpoint/2010/main" val="312187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17760-E92B-6C41-8176-40E156010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7367A4-E527-2C70-DA75-044F54F2877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6659BA3-C51E-A699-F1D4-DD94C531BA68}"/>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BC2689CF-396D-9A87-BA54-34189BBAEE87}"/>
              </a:ext>
            </a:extLst>
          </p:cNvPr>
          <p:cNvSpPr>
            <a:spLocks noGrp="1"/>
          </p:cNvSpPr>
          <p:nvPr>
            <p:ph type="sldNum" sz="quarter" idx="10"/>
          </p:nvPr>
        </p:nvSpPr>
        <p:spPr/>
        <p:txBody>
          <a:bodyPr/>
          <a:lstStyle/>
          <a:p>
            <a:pPr algn="r" defTabSz="912937">
              <a:buClrTx/>
              <a:defRPr/>
            </a:pPr>
            <a:fld id="{F07B8F03-BC93-4120-96CA-A36DF640BE24}" type="slidenum">
              <a:rPr lang="en-US" sz="1200" kern="1200">
                <a:solidFill>
                  <a:prstClr val="black"/>
                </a:solidFill>
                <a:latin typeface="Arial" pitchFamily="34" charset="0"/>
                <a:ea typeface="+mn-ea"/>
                <a:cs typeface="Arial" pitchFamily="34" charset="0"/>
              </a:rPr>
              <a:pPr algn="r" defTabSz="912937">
                <a:buClrTx/>
                <a:defRPr/>
              </a:pPr>
              <a:t>6</a:t>
            </a:fld>
            <a:endParaRPr lang="en-US" sz="1200" kern="1200">
              <a:solidFill>
                <a:prstClr val="black"/>
              </a:solidFill>
              <a:latin typeface="Arial" pitchFamily="34" charset="0"/>
              <a:ea typeface="+mn-ea"/>
              <a:cs typeface="Arial" pitchFamily="34" charset="0"/>
            </a:endParaRPr>
          </a:p>
        </p:txBody>
      </p:sp>
    </p:spTree>
    <p:extLst>
      <p:ext uri="{BB962C8B-B14F-4D97-AF65-F5344CB8AC3E}">
        <p14:creationId xmlns:p14="http://schemas.microsoft.com/office/powerpoint/2010/main" val="2129162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0706F-5450-2EAE-1905-6E16F8F0B5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723B5C-8241-6164-648D-C8BF8B2FAC9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ECF602F-822C-447B-8FEE-5B675160E3E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93A4442-2A76-5C2C-983A-E17DF0C7FA55}"/>
              </a:ext>
            </a:extLst>
          </p:cNvPr>
          <p:cNvSpPr>
            <a:spLocks noGrp="1"/>
          </p:cNvSpPr>
          <p:nvPr>
            <p:ph type="sldNum" sz="quarter" idx="5"/>
          </p:nvPr>
        </p:nvSpPr>
        <p:spPr/>
        <p:txBody>
          <a:bodyPr/>
          <a:lstStyle/>
          <a:p>
            <a:pPr algn="r" defTabSz="912937">
              <a:buClrTx/>
              <a:defRPr/>
            </a:pPr>
            <a:fld id="{20CA530D-631F-4981-98F0-E6C07C67E1A3}" type="slidenum">
              <a:rPr lang="en-GB" sz="1200" kern="1200">
                <a:ea typeface="+mn-ea"/>
              </a:rPr>
              <a:pPr algn="r" defTabSz="912937">
                <a:buClrTx/>
                <a:defRPr/>
              </a:pPr>
              <a:t>7</a:t>
            </a:fld>
            <a:endParaRPr lang="en-GB" sz="1200" kern="1200">
              <a:ea typeface="+mn-ea"/>
            </a:endParaRPr>
          </a:p>
        </p:txBody>
      </p:sp>
    </p:spTree>
    <p:extLst>
      <p:ext uri="{BB962C8B-B14F-4D97-AF65-F5344CB8AC3E}">
        <p14:creationId xmlns:p14="http://schemas.microsoft.com/office/powerpoint/2010/main" val="367917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a:extLst>
            <a:ext uri="{FF2B5EF4-FFF2-40B4-BE49-F238E27FC236}">
              <a16:creationId xmlns:a16="http://schemas.microsoft.com/office/drawing/2014/main" id="{38B3E219-C19D-BA47-6E97-3896D21A5BE2}"/>
            </a:ext>
          </a:extLst>
        </p:cNvPr>
        <p:cNvGrpSpPr/>
        <p:nvPr/>
      </p:nvGrpSpPr>
      <p:grpSpPr>
        <a:xfrm>
          <a:off x="0" y="0"/>
          <a:ext cx="0" cy="0"/>
          <a:chOff x="0" y="0"/>
          <a:chExt cx="0" cy="0"/>
        </a:xfrm>
      </p:grpSpPr>
      <p:sp>
        <p:nvSpPr>
          <p:cNvPr id="283" name="Google Shape;283;g8bcf2562f4_0_2766:notes">
            <a:extLst>
              <a:ext uri="{FF2B5EF4-FFF2-40B4-BE49-F238E27FC236}">
                <a16:creationId xmlns:a16="http://schemas.microsoft.com/office/drawing/2014/main" id="{F9DAE876-8398-21B2-AC5B-6DA73D81EA8F}"/>
              </a:ext>
            </a:extLst>
          </p:cNvPr>
          <p:cNvSpPr txBox="1">
            <a:spLocks noGrp="1"/>
          </p:cNvSpPr>
          <p:nvPr>
            <p:ph type="body" idx="1"/>
          </p:nvPr>
        </p:nvSpPr>
        <p:spPr>
          <a:xfrm>
            <a:off x="723903" y="5008845"/>
            <a:ext cx="5791172" cy="4098237"/>
          </a:xfrm>
          <a:prstGeom prst="rect">
            <a:avLst/>
          </a:prstGeom>
        </p:spPr>
        <p:txBody>
          <a:bodyPr spcFirstLastPara="1" wrap="square" lIns="96490" tIns="48232" rIns="96490" bIns="48232" anchor="t" anchorCtr="0">
            <a:noAutofit/>
          </a:bodyPr>
          <a:lstStyle/>
          <a:p>
            <a:endParaRPr lang="lv-LV"/>
          </a:p>
        </p:txBody>
      </p:sp>
      <p:sp>
        <p:nvSpPr>
          <p:cNvPr id="284" name="Google Shape;284;g8bcf2562f4_0_2766:notes">
            <a:extLst>
              <a:ext uri="{FF2B5EF4-FFF2-40B4-BE49-F238E27FC236}">
                <a16:creationId xmlns:a16="http://schemas.microsoft.com/office/drawing/2014/main" id="{B2FA17D2-4350-A919-8DE9-042E56FD9FA7}"/>
              </a:ext>
            </a:extLst>
          </p:cNvPr>
          <p:cNvSpPr>
            <a:spLocks noGrp="1" noRot="1" noChangeAspect="1"/>
          </p:cNvSpPr>
          <p:nvPr>
            <p:ph type="sldImg" idx="2"/>
          </p:nvPr>
        </p:nvSpPr>
        <p:spPr>
          <a:xfrm>
            <a:off x="496888" y="1301750"/>
            <a:ext cx="6245225" cy="351313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208309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rPr>
              <a:pPr algn="r"/>
              <a:t>9</a:t>
            </a:fld>
            <a:endParaRPr lang="en-US" sz="1200">
              <a:solidFill>
                <a:schemeClr val="dk1"/>
              </a:solidFill>
            </a:endParaRPr>
          </a:p>
        </p:txBody>
      </p:sp>
    </p:spTree>
    <p:extLst>
      <p:ext uri="{BB962C8B-B14F-4D97-AF65-F5344CB8AC3E}">
        <p14:creationId xmlns:p14="http://schemas.microsoft.com/office/powerpoint/2010/main" val="28343506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1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emf"/></Relationships>
</file>

<file path=ppt/slideLayouts/_rels/slideLayout11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1.emf"/></Relationships>
</file>

<file path=ppt/slideLayouts/_rels/slideLayout11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3.xml"/><Relationship Id="rId1" Type="http://schemas.openxmlformats.org/officeDocument/2006/relationships/tags" Target="../tags/tag14.xml"/><Relationship Id="rId4" Type="http://schemas.openxmlformats.org/officeDocument/2006/relationships/image" Target="../media/image1.emf"/></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3.xml"/><Relationship Id="rId1" Type="http://schemas.openxmlformats.org/officeDocument/2006/relationships/tags" Target="../tags/tag15.xml"/><Relationship Id="rId4" Type="http://schemas.openxmlformats.org/officeDocument/2006/relationships/image" Target="../media/image1.emf"/></Relationships>
</file>

<file path=ppt/slideLayouts/_rels/slideLayout12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3.xml"/><Relationship Id="rId1" Type="http://schemas.openxmlformats.org/officeDocument/2006/relationships/tags" Target="../tags/tag16.xml"/><Relationship Id="rId4" Type="http://schemas.openxmlformats.org/officeDocument/2006/relationships/image" Target="../media/image1.emf"/></Relationships>
</file>

<file path=ppt/slideLayouts/_rels/slideLayout12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3.xml"/><Relationship Id="rId1" Type="http://schemas.openxmlformats.org/officeDocument/2006/relationships/tags" Target="../tags/tag17.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4.xml"/><Relationship Id="rId1" Type="http://schemas.openxmlformats.org/officeDocument/2006/relationships/tags" Target="../tags/tag19.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18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20.xml"/><Relationship Id="rId4" Type="http://schemas.openxmlformats.org/officeDocument/2006/relationships/image" Target="../media/image1.emf"/></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4.xml"/><Relationship Id="rId1" Type="http://schemas.openxmlformats.org/officeDocument/2006/relationships/tags" Target="../tags/tag21.xml"/><Relationship Id="rId6" Type="http://schemas.openxmlformats.org/officeDocument/2006/relationships/image" Target="../media/image5.png"/><Relationship Id="rId5" Type="http://schemas.openxmlformats.org/officeDocument/2006/relationships/image" Target="../media/image10.jpeg"/><Relationship Id="rId4" Type="http://schemas.openxmlformats.org/officeDocument/2006/relationships/image" Target="../media/image1.emf"/></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22.xml"/><Relationship Id="rId4" Type="http://schemas.openxmlformats.org/officeDocument/2006/relationships/image" Target="../media/image1.emf"/></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10.xml"/><Relationship Id="rId5" Type="http://schemas.openxmlformats.org/officeDocument/2006/relationships/image" Target="../media/image6.jpeg"/><Relationship Id="rId4" Type="http://schemas.openxmlformats.org/officeDocument/2006/relationships/image" Target="../media/image1.emf"/></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GB"/>
              <a:t>[Presentation title]</a:t>
            </a:r>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GB"/>
              <a:t>[Presentation subtitle]</a:t>
            </a:r>
          </a:p>
        </p:txBody>
      </p:sp>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651119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5317807" cy="1387275"/>
          </a:xfrm>
        </p:spPr>
        <p:txBody>
          <a:bodyPr/>
          <a:lstStyle>
            <a:lvl1pPr>
              <a:defRPr/>
            </a:lvl1pPr>
          </a:lstStyle>
          <a:p>
            <a:r>
              <a:rPr lang="en-GB"/>
              <a:t>[Slide title]</a:t>
            </a:r>
          </a:p>
        </p:txBody>
      </p:sp>
      <p:sp>
        <p:nvSpPr>
          <p:cNvPr id="3" name="Content Placeholder 2"/>
          <p:cNvSpPr>
            <a:spLocks noGrp="1"/>
          </p:cNvSpPr>
          <p:nvPr>
            <p:ph sz="half" idx="1"/>
          </p:nvPr>
        </p:nvSpPr>
        <p:spPr>
          <a:xfrm>
            <a:off x="442913" y="2103438"/>
            <a:ext cx="5317807" cy="4068761"/>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8" name="Picture Placeholder 2">
            <a:extLst>
              <a:ext uri="{FF2B5EF4-FFF2-40B4-BE49-F238E27FC236}">
                <a16:creationId xmlns:a16="http://schemas.microsoft.com/office/drawing/2014/main" id="{2BED7AA0-17C2-48FB-ABC4-C692036AAF8C}"/>
              </a:ext>
            </a:extLst>
          </p:cNvPr>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0" name="Slide Number Placeholder 9">
            <a:extLst>
              <a:ext uri="{FF2B5EF4-FFF2-40B4-BE49-F238E27FC236}">
                <a16:creationId xmlns:a16="http://schemas.microsoft.com/office/drawing/2014/main" id="{3FCA5B6C-064D-452B-8E7C-E59ADD463F0B}"/>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04E604C9-F95E-44F8-83D3-FE67E109007A}" type="slidenum">
              <a:rPr lang="en-GB" smtClean="0"/>
              <a:pPr/>
              <a:t>‹#›</a:t>
            </a:fld>
            <a:endParaRPr lang="en-GB"/>
          </a:p>
        </p:txBody>
      </p:sp>
    </p:spTree>
    <p:extLst>
      <p:ext uri="{BB962C8B-B14F-4D97-AF65-F5344CB8AC3E}">
        <p14:creationId xmlns:p14="http://schemas.microsoft.com/office/powerpoint/2010/main" val="2239295886"/>
      </p:ext>
    </p:extLst>
  </p:cSld>
  <p:clrMapOvr>
    <a:masterClrMapping/>
  </p:clrMapOvr>
  <p:hf hdr="0"/>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3</a:t>
            </a:r>
          </a:p>
        </p:txBody>
      </p:sp>
    </p:spTree>
    <p:extLst>
      <p:ext uri="{BB962C8B-B14F-4D97-AF65-F5344CB8AC3E}">
        <p14:creationId xmlns:p14="http://schemas.microsoft.com/office/powerpoint/2010/main" val="1274334092"/>
      </p:ext>
    </p:extLst>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4</a:t>
            </a:r>
          </a:p>
        </p:txBody>
      </p:sp>
    </p:spTree>
    <p:extLst>
      <p:ext uri="{BB962C8B-B14F-4D97-AF65-F5344CB8AC3E}">
        <p14:creationId xmlns:p14="http://schemas.microsoft.com/office/powerpoint/2010/main" val="3180840309"/>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1</a:t>
            </a:r>
          </a:p>
        </p:txBody>
      </p:sp>
    </p:spTree>
    <p:extLst>
      <p:ext uri="{BB962C8B-B14F-4D97-AF65-F5344CB8AC3E}">
        <p14:creationId xmlns:p14="http://schemas.microsoft.com/office/powerpoint/2010/main" val="2707771642"/>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2</a:t>
            </a:r>
          </a:p>
        </p:txBody>
      </p:sp>
    </p:spTree>
    <p:extLst>
      <p:ext uri="{BB962C8B-B14F-4D97-AF65-F5344CB8AC3E}">
        <p14:creationId xmlns:p14="http://schemas.microsoft.com/office/powerpoint/2010/main" val="341743641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3</a:t>
            </a:r>
          </a:p>
        </p:txBody>
      </p:sp>
    </p:spTree>
    <p:extLst>
      <p:ext uri="{BB962C8B-B14F-4D97-AF65-F5344CB8AC3E}">
        <p14:creationId xmlns:p14="http://schemas.microsoft.com/office/powerpoint/2010/main" val="119747111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4</a:t>
            </a:r>
          </a:p>
        </p:txBody>
      </p:sp>
    </p:spTree>
    <p:extLst>
      <p:ext uri="{BB962C8B-B14F-4D97-AF65-F5344CB8AC3E}">
        <p14:creationId xmlns:p14="http://schemas.microsoft.com/office/powerpoint/2010/main" val="276783926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anchor="ctr" anchorCtr="0"/>
          <a:lstStyle>
            <a:lvl1pPr algn="ctr">
              <a:defRPr sz="1200" b="0">
                <a:solidFill>
                  <a:schemeClr val="bg1"/>
                </a:solidFill>
              </a:defRPr>
            </a:lvl1pPr>
          </a:lstStyle>
          <a:p>
            <a:r>
              <a:rPr lang="en-US"/>
              <a:t>Click icon to add picture</a:t>
            </a:r>
          </a:p>
        </p:txBody>
      </p:sp>
      <p:sp>
        <p:nvSpPr>
          <p:cNvPr id="3" name="Content Placeholder 2"/>
          <p:cNvSpPr>
            <a:spLocks noGrp="1"/>
          </p:cNvSpPr>
          <p:nvPr>
            <p:ph idx="1"/>
          </p:nvPr>
        </p:nvSpPr>
        <p:spPr>
          <a:xfrm>
            <a:off x="0" y="1143000"/>
            <a:ext cx="4572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Slide Number Placeholder 7">
            <a:extLst>
              <a:ext uri="{FF2B5EF4-FFF2-40B4-BE49-F238E27FC236}">
                <a16:creationId xmlns:a16="http://schemas.microsoft.com/office/drawing/2014/main" id="{51FB41A4-382B-4C73-A085-1E2BD941A1E1}"/>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US" smtClean="0"/>
            </a:lvl1pPr>
          </a:lstStyle>
          <a:p>
            <a:fld id="{B31F1680-568C-4F88-AA29-36B45C37618F}" type="slidenum">
              <a:rPr lang="en-GB" smtClean="0"/>
              <a:pPr/>
              <a:t>‹#›</a:t>
            </a:fld>
            <a:endParaRPr lang="en-GB"/>
          </a:p>
        </p:txBody>
      </p:sp>
    </p:spTree>
    <p:extLst>
      <p:ext uri="{BB962C8B-B14F-4D97-AF65-F5344CB8AC3E}">
        <p14:creationId xmlns:p14="http://schemas.microsoft.com/office/powerpoint/2010/main" val="3915201224"/>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anchor="ctr" anchorCtr="0"/>
          <a:lstStyle>
            <a:lvl1pPr algn="ctr">
              <a:defRPr sz="1200" b="0">
                <a:solidFill>
                  <a:schemeClr val="bg1"/>
                </a:solidFill>
              </a:defRPr>
            </a:lvl1pPr>
          </a:lstStyle>
          <a:p>
            <a:r>
              <a:rPr lang="en-US"/>
              <a:t>Click icon to add picture</a:t>
            </a:r>
          </a:p>
        </p:txBody>
      </p:sp>
      <p:sp>
        <p:nvSpPr>
          <p:cNvPr id="3" name="Content Placeholder 2"/>
          <p:cNvSpPr>
            <a:spLocks noGrp="1"/>
          </p:cNvSpPr>
          <p:nvPr>
            <p:ph idx="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Slide Number Placeholder 4">
            <a:extLst>
              <a:ext uri="{FF2B5EF4-FFF2-40B4-BE49-F238E27FC236}">
                <a16:creationId xmlns:a16="http://schemas.microsoft.com/office/drawing/2014/main" id="{EB12F109-227E-40DB-9916-CFD1E02B509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US" smtClean="0"/>
            </a:lvl1pPr>
          </a:lstStyle>
          <a:p>
            <a:fld id="{A1BA2198-8C8C-49B2-AEFB-4853A2554F5A}" type="slidenum">
              <a:rPr lang="en-GB" smtClean="0"/>
              <a:pPr/>
              <a:t>‹#›</a:t>
            </a:fld>
            <a:endParaRPr lang="en-GB"/>
          </a:p>
        </p:txBody>
      </p:sp>
    </p:spTree>
    <p:extLst>
      <p:ext uri="{BB962C8B-B14F-4D97-AF65-F5344CB8AC3E}">
        <p14:creationId xmlns:p14="http://schemas.microsoft.com/office/powerpoint/2010/main" val="1870391387"/>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anchor="ctr" anchorCtr="0"/>
          <a:lstStyle>
            <a:lvl1pPr algn="ctr">
              <a:defRPr sz="1200" b="0">
                <a:solidFill>
                  <a:schemeClr val="tx1"/>
                </a:solidFill>
              </a:defRPr>
            </a:lvl1pPr>
          </a:lstStyle>
          <a:p>
            <a:r>
              <a:rPr lang="en-US"/>
              <a:t>Click icon to add picture</a:t>
            </a:r>
          </a:p>
        </p:txBody>
      </p:sp>
      <p:sp>
        <p:nvSpPr>
          <p:cNvPr id="3" name="Content Placeholder 2"/>
          <p:cNvSpPr>
            <a:spLocks noGrp="1"/>
          </p:cNvSpPr>
          <p:nvPr>
            <p:ph idx="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a:extLst>
              <a:ext uri="{FF2B5EF4-FFF2-40B4-BE49-F238E27FC236}">
                <a16:creationId xmlns:a16="http://schemas.microsoft.com/office/drawing/2014/main" id="{8B5272DE-ABE6-4EC8-893C-C37353C5657A}"/>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US" smtClean="0"/>
            </a:lvl1pPr>
          </a:lstStyle>
          <a:p>
            <a:fld id="{D6071358-EBE2-4F3B-90B5-69E95A807E87}" type="slidenum">
              <a:rPr lang="en-GB" smtClean="0"/>
              <a:pPr/>
              <a:t>‹#›</a:t>
            </a:fld>
            <a:endParaRPr lang="en-GB"/>
          </a:p>
        </p:txBody>
      </p:sp>
    </p:spTree>
    <p:extLst>
      <p:ext uri="{BB962C8B-B14F-4D97-AF65-F5344CB8AC3E}">
        <p14:creationId xmlns:p14="http://schemas.microsoft.com/office/powerpoint/2010/main" val="1883551528"/>
      </p:ext>
    </p:extLst>
  </p:cSld>
  <p:clrMapOvr>
    <a:masterClrMapping/>
  </p:clrMapOvr>
  <p:hf hdr="0"/>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Slide Number Placeholder 6">
            <a:extLst>
              <a:ext uri="{FF2B5EF4-FFF2-40B4-BE49-F238E27FC236}">
                <a16:creationId xmlns:a16="http://schemas.microsoft.com/office/drawing/2014/main" id="{EF06A0AE-0A03-446D-BDFB-4403B75FF45E}"/>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85DB7D41-2637-4709-9E16-25FAB41732A1}" type="slidenum">
              <a:rPr lang="en-GB" smtClean="0"/>
              <a:pPr/>
              <a:t>‹#›</a:t>
            </a:fld>
            <a:endParaRPr lang="en-GB"/>
          </a:p>
        </p:txBody>
      </p:sp>
    </p:spTree>
    <p:extLst>
      <p:ext uri="{BB962C8B-B14F-4D97-AF65-F5344CB8AC3E}">
        <p14:creationId xmlns:p14="http://schemas.microsoft.com/office/powerpoint/2010/main" val="3428044846"/>
      </p:ext>
    </p:extLst>
  </p:cSld>
  <p:clrMapOvr>
    <a:masterClrMapping/>
  </p:clrMapOvr>
  <p:hf hdr="0"/>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4" y="430514"/>
            <a:ext cx="5317806" cy="502920"/>
          </a:xfrm>
        </p:spPr>
        <p:txBody>
          <a:bodyPr/>
          <a:lstStyle>
            <a:lvl1pPr>
              <a:defRPr/>
            </a:lvl1pPr>
          </a:lstStyle>
          <a:p>
            <a:r>
              <a:rPr lang="en-GB"/>
              <a:t>[Slide title]</a:t>
            </a:r>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sz="half" idx="1"/>
          </p:nvPr>
        </p:nvSpPr>
        <p:spPr>
          <a:xfrm>
            <a:off x="442913" y="2103438"/>
            <a:ext cx="5317807"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Picture Placeholder 2"/>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0" name="Slide Number Placeholder 9">
            <a:extLst>
              <a:ext uri="{FF2B5EF4-FFF2-40B4-BE49-F238E27FC236}">
                <a16:creationId xmlns:a16="http://schemas.microsoft.com/office/drawing/2014/main" id="{2E1E6E9E-462E-469F-ABD9-E43C66597246}"/>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F3C02281-7245-4AFB-A7D5-FFB68E43BABE}" type="slidenum">
              <a:rPr lang="en-GB" smtClean="0"/>
              <a:pPr/>
              <a:t>‹#›</a:t>
            </a:fld>
            <a:endParaRPr lang="en-GB"/>
          </a:p>
        </p:txBody>
      </p:sp>
    </p:spTree>
    <p:extLst>
      <p:ext uri="{BB962C8B-B14F-4D97-AF65-F5344CB8AC3E}">
        <p14:creationId xmlns:p14="http://schemas.microsoft.com/office/powerpoint/2010/main" val="1730798353"/>
      </p:ext>
    </p:extLst>
  </p:cSld>
  <p:clrMapOvr>
    <a:masterClrMapping/>
  </p:clrMapOvr>
  <p:hf hdr="0"/>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Slide Number Placeholder 7">
            <a:extLst>
              <a:ext uri="{FF2B5EF4-FFF2-40B4-BE49-F238E27FC236}">
                <a16:creationId xmlns:a16="http://schemas.microsoft.com/office/drawing/2014/main" id="{92324EC7-66F8-45E2-872C-DEDAFC41D87F}"/>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F6D6300E-9FCF-4DBD-8AA0-BA5CB38F233C}" type="slidenum">
              <a:rPr lang="en-GB" smtClean="0"/>
              <a:pPr/>
              <a:t>‹#›</a:t>
            </a:fld>
            <a:endParaRPr lang="en-GB"/>
          </a:p>
        </p:txBody>
      </p:sp>
    </p:spTree>
    <p:extLst>
      <p:ext uri="{BB962C8B-B14F-4D97-AF65-F5344CB8AC3E}">
        <p14:creationId xmlns:p14="http://schemas.microsoft.com/office/powerpoint/2010/main" val="678088754"/>
      </p:ext>
    </p:extLst>
  </p:cSld>
  <p:clrMapOvr>
    <a:overrideClrMapping bg1="dk1" tx1="lt1" bg2="dk2" tx2="lt2" accent1="accent1" accent2="accent2" accent3="accent3" accent4="accent4" accent5="accent5" accent6="accent6" hlink="hlink" folHlink="folHlink"/>
  </p:clrMapOvr>
  <p:hf hdr="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Slide Number Placeholder 8">
            <a:extLst>
              <a:ext uri="{FF2B5EF4-FFF2-40B4-BE49-F238E27FC236}">
                <a16:creationId xmlns:a16="http://schemas.microsoft.com/office/drawing/2014/main" id="{C8B010FC-9D4A-4C0A-8FA4-DB61DB5F4CED}"/>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C7BF447B-82EB-45A7-896D-277D49E2A6A8}" type="slidenum">
              <a:rPr lang="en-GB" smtClean="0"/>
              <a:pPr/>
              <a:t>‹#›</a:t>
            </a:fld>
            <a:endParaRPr lang="en-GB"/>
          </a:p>
        </p:txBody>
      </p:sp>
    </p:spTree>
    <p:extLst>
      <p:ext uri="{BB962C8B-B14F-4D97-AF65-F5344CB8AC3E}">
        <p14:creationId xmlns:p14="http://schemas.microsoft.com/office/powerpoint/2010/main" val="3623056207"/>
      </p:ext>
    </p:extLst>
  </p:cSld>
  <p:clrMapOvr>
    <a:overrideClrMapping bg1="dk1" tx1="lt1" bg2="dk2" tx2="lt2" accent1="accent1" accent2="accent2" accent3="accent3" accent4="accent4" accent5="accent5" accent6="accent6" hlink="hlink" folHlink="folHlink"/>
  </p:clrMapOvr>
  <p:hf hdr="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Slide Number Placeholder 8">
            <a:extLst>
              <a:ext uri="{FF2B5EF4-FFF2-40B4-BE49-F238E27FC236}">
                <a16:creationId xmlns:a16="http://schemas.microsoft.com/office/drawing/2014/main" id="{9BF62E96-D99C-45C9-963C-54B357F6A117}"/>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72F351AC-5E57-47DA-B1A5-4FF96A4CBB1A}" type="slidenum">
              <a:rPr lang="en-GB" smtClean="0"/>
              <a:pPr/>
              <a:t>‹#›</a:t>
            </a:fld>
            <a:endParaRPr lang="en-GB"/>
          </a:p>
        </p:txBody>
      </p:sp>
    </p:spTree>
    <p:extLst>
      <p:ext uri="{BB962C8B-B14F-4D97-AF65-F5344CB8AC3E}">
        <p14:creationId xmlns:p14="http://schemas.microsoft.com/office/powerpoint/2010/main" val="1975941356"/>
      </p:ext>
    </p:extLst>
  </p:cSld>
  <p:clrMapOvr>
    <a:overrideClrMapping bg1="dk1" tx1="lt1" bg2="dk2" tx2="lt2" accent1="accent1" accent2="accent2" accent3="accent3" accent4="accent4" accent5="accent5" accent6="accent6" hlink="hlink" folHlink="folHlink"/>
  </p:clrMapOvr>
  <p:hf hdr="0"/>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Slide Number Placeholder 8">
            <a:extLst>
              <a:ext uri="{FF2B5EF4-FFF2-40B4-BE49-F238E27FC236}">
                <a16:creationId xmlns:a16="http://schemas.microsoft.com/office/drawing/2014/main" id="{DAC56990-6055-49C0-91C3-6F81455A4DFE}"/>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F2CC030A-CAD4-4A63-A44E-001AF393A517}" type="slidenum">
              <a:rPr lang="en-GB" smtClean="0"/>
              <a:pPr/>
              <a:t>‹#›</a:t>
            </a:fld>
            <a:endParaRPr lang="en-GB"/>
          </a:p>
        </p:txBody>
      </p:sp>
    </p:spTree>
    <p:extLst>
      <p:ext uri="{BB962C8B-B14F-4D97-AF65-F5344CB8AC3E}">
        <p14:creationId xmlns:p14="http://schemas.microsoft.com/office/powerpoint/2010/main" val="1282799076"/>
      </p:ext>
    </p:extLst>
  </p:cSld>
  <p:clrMapOvr>
    <a:overrideClrMapping bg1="dk1" tx1="lt1" bg2="dk2" tx2="lt2" accent1="accent1" accent2="accent2" accent3="accent3" accent4="accent4" accent5="accent5" accent6="accent6" hlink="hlink" folHlink="folHlink"/>
  </p:clrMapOvr>
  <p:hf hdr="0"/>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userDrawn="1">
  <p:cSld name="Title Slide Lines 3 Grey">
    <p:bg>
      <p:bgPr>
        <a:solidFill>
          <a:srgbClr val="464646"/>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5A91E9B-0DDD-4788-BC5B-E120DE636C3D}"/>
              </a:ext>
            </a:extLst>
          </p:cNvPr>
          <p:cNvGraphicFramePr>
            <a:graphicFrameLocks noChangeAspect="1"/>
          </p:cNvGraphicFramePr>
          <p:nvPr userDrawn="1">
            <p:custDataLst>
              <p:tags r:id="rId1"/>
            </p:custDataLst>
            <p:extLst>
              <p:ext uri="{D42A27DB-BD31-4B8C-83A1-F6EECF244321}">
                <p14:modId xmlns:p14="http://schemas.microsoft.com/office/powerpoint/2010/main" val="32622127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Object 3" hidden="1">
                        <a:extLst>
                          <a:ext uri="{FF2B5EF4-FFF2-40B4-BE49-F238E27FC236}">
                            <a16:creationId xmlns:a16="http://schemas.microsoft.com/office/drawing/2014/main" id="{45A91E9B-0DDD-4788-BC5B-E120DE636C3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Picture 10" descr="Blurred micro image of a street traffic">
            <a:extLst>
              <a:ext uri="{FF2B5EF4-FFF2-40B4-BE49-F238E27FC236}">
                <a16:creationId xmlns:a16="http://schemas.microsoft.com/office/drawing/2014/main" id="{88DB9ED0-BDA5-4420-81C6-2F5E7A49FDE3}"/>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flipH="1">
            <a:off x="9429930" y="3176"/>
            <a:ext cx="2975429" cy="6858000"/>
          </a:xfrm>
          <a:prstGeom prst="rect">
            <a:avLst/>
          </a:prstGeom>
        </p:spPr>
      </p:pic>
      <p:sp>
        <p:nvSpPr>
          <p:cNvPr id="8" name="Title 1"/>
          <p:cNvSpPr>
            <a:spLocks noGrp="1"/>
          </p:cNvSpPr>
          <p:nvPr userDrawn="1">
            <p:ph type="ctrTitle" hasCustomPrompt="1"/>
          </p:nvPr>
        </p:nvSpPr>
        <p:spPr>
          <a:xfrm>
            <a:off x="442912" y="428625"/>
            <a:ext cx="7418388" cy="2771775"/>
          </a:xfrm>
        </p:spPr>
        <p:txBody>
          <a:bodyPr vert="horz" anchor="b" anchorCtr="0"/>
          <a:lstStyle>
            <a:lvl1pPr algn="l">
              <a:lnSpc>
                <a:spcPct val="85000"/>
              </a:lnSpc>
              <a:defRPr sz="6000">
                <a:solidFill>
                  <a:schemeClr val="bg1"/>
                </a:solidFill>
              </a:defRPr>
            </a:lvl1pPr>
          </a:lstStyle>
          <a:p>
            <a:r>
              <a:rPr lang="en-US"/>
              <a:t>[Presentation title]</a:t>
            </a:r>
            <a:endParaRPr lang="en-GB"/>
          </a:p>
        </p:txBody>
      </p:sp>
      <p:sp>
        <p:nvSpPr>
          <p:cNvPr id="9" name="Subtitle 2"/>
          <p:cNvSpPr>
            <a:spLocks noGrp="1"/>
          </p:cNvSpPr>
          <p:nvPr userDrawn="1">
            <p:ph type="subTitle" idx="1" hasCustomPrompt="1"/>
          </p:nvPr>
        </p:nvSpPr>
        <p:spPr>
          <a:xfrm>
            <a:off x="442913" y="339471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4" name="Picture 13">
            <a:extLst>
              <a:ext uri="{FF2B5EF4-FFF2-40B4-BE49-F238E27FC236}">
                <a16:creationId xmlns:a16="http://schemas.microsoft.com/office/drawing/2014/main" id="{A1A41927-8102-0140-8A6E-BE11E9B2A361}"/>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spTree>
    <p:extLst>
      <p:ext uri="{BB962C8B-B14F-4D97-AF65-F5344CB8AC3E}">
        <p14:creationId xmlns:p14="http://schemas.microsoft.com/office/powerpoint/2010/main" val="20776047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2_TabulaRasa11">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1BDFA3F-1134-4925-B1C0-98507918DF98}"/>
              </a:ext>
            </a:extLst>
          </p:cNvPr>
          <p:cNvGraphicFramePr>
            <a:graphicFrameLocks noChangeAspect="1"/>
          </p:cNvGraphicFramePr>
          <p:nvPr userDrawn="1">
            <p:custDataLst>
              <p:tags r:id="rId1"/>
            </p:custDataLst>
            <p:extLst>
              <p:ext uri="{D42A27DB-BD31-4B8C-83A1-F6EECF244321}">
                <p14:modId xmlns:p14="http://schemas.microsoft.com/office/powerpoint/2010/main" val="3994647716"/>
              </p:ext>
            </p:extLst>
          </p:nvPr>
        </p:nvGraphicFramePr>
        <p:xfrm>
          <a:off x="1587"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4" name="Object 3" hidden="1">
                        <a:extLst>
                          <a:ext uri="{FF2B5EF4-FFF2-40B4-BE49-F238E27FC236}">
                            <a16:creationId xmlns:a16="http://schemas.microsoft.com/office/drawing/2014/main" id="{C1BDFA3F-1134-4925-B1C0-98507918DF98}"/>
                          </a:ext>
                        </a:extLst>
                      </p:cNvPr>
                      <p:cNvPicPr/>
                      <p:nvPr/>
                    </p:nvPicPr>
                    <p:blipFill>
                      <a:blip r:embed="rId4"/>
                      <a:stretch>
                        <a:fillRect/>
                      </a:stretch>
                    </p:blipFill>
                    <p:spPr>
                      <a:xfrm>
                        <a:off x="1587" y="1588"/>
                        <a:ext cx="1588" cy="1588"/>
                      </a:xfrm>
                      <a:prstGeom prst="rect">
                        <a:avLst/>
                      </a:prstGeom>
                    </p:spPr>
                  </p:pic>
                </p:oleObj>
              </mc:Fallback>
            </mc:AlternateContent>
          </a:graphicData>
        </a:graphic>
      </p:graphicFrame>
      <p:sp>
        <p:nvSpPr>
          <p:cNvPr id="3" name="Picture Placeholder 2">
            <a:extLst>
              <a:ext uri="{FF2B5EF4-FFF2-40B4-BE49-F238E27FC236}">
                <a16:creationId xmlns:a16="http://schemas.microsoft.com/office/drawing/2014/main" id="{F9E1B2C9-A4F2-434D-A7B2-F43435DC48F6}"/>
              </a:ext>
            </a:extLst>
          </p:cNvPr>
          <p:cNvSpPr>
            <a:spLocks noGrp="1"/>
          </p:cNvSpPr>
          <p:nvPr>
            <p:ph type="pic" sz="quarter" idx="12"/>
          </p:nvPr>
        </p:nvSpPr>
        <p:spPr>
          <a:xfrm>
            <a:off x="2190541" y="-1"/>
            <a:ext cx="10001459" cy="6858000"/>
          </a:xfrm>
        </p:spPr>
        <p:txBody>
          <a:bodyPr/>
          <a:lstStyle/>
          <a:p>
            <a:endParaRPr lang="en-GB"/>
          </a:p>
        </p:txBody>
      </p:sp>
    </p:spTree>
    <p:extLst>
      <p:ext uri="{BB962C8B-B14F-4D97-AF65-F5344CB8AC3E}">
        <p14:creationId xmlns:p14="http://schemas.microsoft.com/office/powerpoint/2010/main" val="351567168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Title Slide Lines 3 Grey" userDrawn="1">
  <p:cSld name="Title Slide Lines 3 Grey">
    <p:bg>
      <p:bgPr>
        <a:solidFill>
          <a:srgbClr val="464646"/>
        </a:solidFill>
        <a:effectLst/>
      </p:bgPr>
    </p:bg>
    <p:spTree>
      <p:nvGrpSpPr>
        <p:cNvPr id="1" name="Shape 14"/>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7FEB137-6B2B-4771-9D92-D7FDA90EF1AB}"/>
              </a:ext>
            </a:extLst>
          </p:cNvPr>
          <p:cNvGraphicFramePr>
            <a:graphicFrameLocks noChangeAspect="1"/>
          </p:cNvGraphicFramePr>
          <p:nvPr userDrawn="1">
            <p:custDataLst>
              <p:tags r:id="rId1"/>
            </p:custDataLst>
            <p:extLst>
              <p:ext uri="{D42A27DB-BD31-4B8C-83A1-F6EECF244321}">
                <p14:modId xmlns:p14="http://schemas.microsoft.com/office/powerpoint/2010/main" val="10462153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Object 3" hidden="1">
                        <a:extLst>
                          <a:ext uri="{FF2B5EF4-FFF2-40B4-BE49-F238E27FC236}">
                            <a16:creationId xmlns:a16="http://schemas.microsoft.com/office/drawing/2014/main" id="{17FEB137-6B2B-4771-9D92-D7FDA90EF1A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Google Shape;19;p2"/>
          <p:cNvSpPr txBox="1">
            <a:spLocks noGrp="1"/>
          </p:cNvSpPr>
          <p:nvPr>
            <p:ph type="ctrTitle"/>
          </p:nvPr>
        </p:nvSpPr>
        <p:spPr>
          <a:xfrm>
            <a:off x="442912" y="428625"/>
            <a:ext cx="7418388" cy="2771775"/>
          </a:xfrm>
          <a:prstGeom prst="rect">
            <a:avLst/>
          </a:prstGeom>
          <a:noFill/>
          <a:ln>
            <a:noFill/>
          </a:ln>
        </p:spPr>
        <p:txBody>
          <a:bodyPr spcFirstLastPara="1" wrap="square" lIns="0" tIns="0" rIns="0" bIns="0" anchor="b" anchorCtr="0">
            <a:noAutofit/>
          </a:bodyPr>
          <a:lstStyle>
            <a:lvl1pPr marR="0" lvl="0" algn="l">
              <a:lnSpc>
                <a:spcPct val="85000"/>
              </a:lnSpc>
              <a:spcBef>
                <a:spcPts val="0"/>
              </a:spcBef>
              <a:spcAft>
                <a:spcPts val="0"/>
              </a:spcAft>
              <a:buClr>
                <a:schemeClr val="lt1"/>
              </a:buClr>
              <a:buSzPts val="6000"/>
              <a:buFont typeface="Georgia"/>
              <a:buNone/>
              <a:defRPr sz="4000" b="0" i="0" u="none" strike="noStrike" cap="none">
                <a:solidFill>
                  <a:schemeClr val="lt1"/>
                </a:solidFill>
                <a:latin typeface="Georgia"/>
                <a:ea typeface="Georgia"/>
                <a:cs typeface="Georgia"/>
                <a:sym typeface="Georgi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20" name="Google Shape;20;p2"/>
          <p:cNvSpPr txBox="1">
            <a:spLocks noGrp="1"/>
          </p:cNvSpPr>
          <p:nvPr>
            <p:ph type="subTitle" idx="1"/>
          </p:nvPr>
        </p:nvSpPr>
        <p:spPr>
          <a:xfrm>
            <a:off x="442913" y="3394710"/>
            <a:ext cx="5473700" cy="59436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3" name="Picture Placeholder 2">
            <a:extLst>
              <a:ext uri="{FF2B5EF4-FFF2-40B4-BE49-F238E27FC236}">
                <a16:creationId xmlns:a16="http://schemas.microsoft.com/office/drawing/2014/main" id="{45DB63EB-47C1-4B00-B7D2-86557C8BDE01}"/>
              </a:ext>
            </a:extLst>
          </p:cNvPr>
          <p:cNvSpPr>
            <a:spLocks noGrp="1"/>
          </p:cNvSpPr>
          <p:nvPr>
            <p:ph type="pic" sz="quarter" idx="10"/>
          </p:nvPr>
        </p:nvSpPr>
        <p:spPr>
          <a:xfrm>
            <a:off x="9434513" y="0"/>
            <a:ext cx="2757487" cy="6858000"/>
          </a:xfrm>
        </p:spPr>
        <p:txBody>
          <a:bodyPr/>
          <a:lstStyle/>
          <a:p>
            <a:endParaRPr lang="en-GB"/>
          </a:p>
        </p:txBody>
      </p:sp>
    </p:spTree>
    <p:extLst>
      <p:ext uri="{BB962C8B-B14F-4D97-AF65-F5344CB8AC3E}">
        <p14:creationId xmlns:p14="http://schemas.microsoft.com/office/powerpoint/2010/main" val="22045958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28"/>
        <p:cNvGrpSpPr/>
        <p:nvPr/>
      </p:nvGrpSpPr>
      <p:grpSpPr>
        <a:xfrm>
          <a:off x="0" y="0"/>
          <a:ext cx="0" cy="0"/>
          <a:chOff x="0" y="0"/>
          <a:chExt cx="0" cy="0"/>
        </a:xfrm>
      </p:grpSpPr>
      <p:grpSp>
        <p:nvGrpSpPr>
          <p:cNvPr id="29" name="Google Shape;29;p6"/>
          <p:cNvGrpSpPr/>
          <p:nvPr/>
        </p:nvGrpSpPr>
        <p:grpSpPr>
          <a:xfrm>
            <a:off x="0" y="0"/>
            <a:ext cx="8914102" cy="6858001"/>
            <a:chOff x="0" y="0"/>
            <a:chExt cx="8914102" cy="6858001"/>
          </a:xfrm>
        </p:grpSpPr>
        <p:sp>
          <p:nvSpPr>
            <p:cNvPr id="30" name="Google Shape;30;p6"/>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1" name="Google Shape;31;p6"/>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32" name="Google Shape;32;p6"/>
          <p:cNvSpPr txBox="1">
            <a:spLocks noGrp="1"/>
          </p:cNvSpPr>
          <p:nvPr>
            <p:ph type="ctrTitle"/>
          </p:nvPr>
        </p:nvSpPr>
        <p:spPr>
          <a:xfrm>
            <a:off x="442913" y="1009185"/>
            <a:ext cx="5258640" cy="2419816"/>
          </a:xfrm>
          <a:prstGeom prst="rect">
            <a:avLst/>
          </a:prstGeom>
          <a:noFill/>
          <a:ln>
            <a:noFill/>
          </a:ln>
        </p:spPr>
        <p:txBody>
          <a:bodyPr spcFirstLastPara="1" wrap="square" lIns="0" tIns="0" rIns="0" bIns="0" anchor="b" anchorCtr="0">
            <a:noAutofit/>
          </a:bodyPr>
          <a:lstStyle>
            <a:lvl1pPr marR="0" lvl="0" algn="l">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3" name="Google Shape;33;p6"/>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155893586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34"/>
        <p:cNvGrpSpPr/>
        <p:nvPr/>
      </p:nvGrpSpPr>
      <p:grpSpPr>
        <a:xfrm>
          <a:off x="0" y="0"/>
          <a:ext cx="0" cy="0"/>
          <a:chOff x="0" y="0"/>
          <a:chExt cx="0" cy="0"/>
        </a:xfrm>
      </p:grpSpPr>
      <p:sp>
        <p:nvSpPr>
          <p:cNvPr id="35" name="Google Shape;35;p7"/>
          <p:cNvSpPr txBox="1">
            <a:spLocks noGrp="1"/>
          </p:cNvSpPr>
          <p:nvPr>
            <p:ph type="body" idx="1"/>
          </p:nvPr>
        </p:nvSpPr>
        <p:spPr>
          <a:xfrm>
            <a:off x="442913" y="2103438"/>
            <a:ext cx="11306175"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6" name="Google Shape;36;p7"/>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7" name="Google Shape;37;p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8" name="Google Shape;38;p7"/>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03030658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39"/>
        <p:cNvGrpSpPr/>
        <p:nvPr/>
      </p:nvGrpSpPr>
      <p:grpSpPr>
        <a:xfrm>
          <a:off x="0" y="0"/>
          <a:ext cx="0" cy="0"/>
          <a:chOff x="0" y="0"/>
          <a:chExt cx="0" cy="0"/>
        </a:xfrm>
      </p:grpSpPr>
      <p:sp>
        <p:nvSpPr>
          <p:cNvPr id="40" name="Google Shape;40;p8"/>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41" name="Google Shape;41;p8"/>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42" name="Google Shape;42;p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3" name="Google Shape;43;p8"/>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025876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sz="half" idx="1"/>
          </p:nvPr>
        </p:nvSpPr>
        <p:spPr>
          <a:xfrm>
            <a:off x="442913" y="2103438"/>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4332288" y="2103438"/>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2" name="Content Placeholder 4"/>
          <p:cNvSpPr>
            <a:spLocks noGrp="1"/>
          </p:cNvSpPr>
          <p:nvPr>
            <p:ph sz="half" idx="13"/>
          </p:nvPr>
        </p:nvSpPr>
        <p:spPr>
          <a:xfrm>
            <a:off x="8220076" y="2103438"/>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0" name="Slide Number Placeholder 9">
            <a:extLst>
              <a:ext uri="{FF2B5EF4-FFF2-40B4-BE49-F238E27FC236}">
                <a16:creationId xmlns:a16="http://schemas.microsoft.com/office/drawing/2014/main" id="{C4D391C2-C1F6-428C-AE99-DD088E7E897D}"/>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E4436E3E-30A4-427A-8BEE-766806ACC1A4}" type="slidenum">
              <a:rPr lang="en-GB" smtClean="0"/>
              <a:pPr/>
              <a:t>‹#›</a:t>
            </a:fld>
            <a:endParaRPr lang="en-GB"/>
          </a:p>
        </p:txBody>
      </p:sp>
    </p:spTree>
    <p:extLst>
      <p:ext uri="{BB962C8B-B14F-4D97-AF65-F5344CB8AC3E}">
        <p14:creationId xmlns:p14="http://schemas.microsoft.com/office/powerpoint/2010/main" val="1682279197"/>
      </p:ext>
    </p:extLst>
  </p:cSld>
  <p:clrMapOvr>
    <a:masterClrMapping/>
  </p:clrMapOvr>
  <p:hf hdr="0"/>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44"/>
        <p:cNvGrpSpPr/>
        <p:nvPr/>
      </p:nvGrpSpPr>
      <p:grpSpPr>
        <a:xfrm>
          <a:off x="0" y="0"/>
          <a:ext cx="0" cy="0"/>
          <a:chOff x="0" y="0"/>
          <a:chExt cx="0" cy="0"/>
        </a:xfrm>
      </p:grpSpPr>
      <p:sp>
        <p:nvSpPr>
          <p:cNvPr id="45" name="Google Shape;45;p9"/>
          <p:cNvSpPr txBox="1">
            <a:spLocks noGrp="1"/>
          </p:cNvSpPr>
          <p:nvPr>
            <p:ph type="body" idx="1"/>
          </p:nvPr>
        </p:nvSpPr>
        <p:spPr>
          <a:xfrm>
            <a:off x="442913" y="2103439"/>
            <a:ext cx="3529012"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46" name="Google Shape;46;p9"/>
          <p:cNvSpPr txBox="1">
            <a:spLocks noGrp="1"/>
          </p:cNvSpPr>
          <p:nvPr>
            <p:ph type="body" idx="2"/>
          </p:nvPr>
        </p:nvSpPr>
        <p:spPr>
          <a:xfrm>
            <a:off x="4332288" y="2103439"/>
            <a:ext cx="3529012"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47" name="Google Shape;47;p9"/>
          <p:cNvSpPr txBox="1">
            <a:spLocks noGrp="1"/>
          </p:cNvSpPr>
          <p:nvPr>
            <p:ph type="body" idx="3"/>
          </p:nvPr>
        </p:nvSpPr>
        <p:spPr>
          <a:xfrm>
            <a:off x="8220076" y="2103439"/>
            <a:ext cx="3529012"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48" name="Google Shape;48;p9"/>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49" name="Google Shape;49;p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0" name="Google Shape;50;p9"/>
          <p:cNvSpPr txBox="1">
            <a:spLocks noGrp="1"/>
          </p:cNvSpPr>
          <p:nvPr>
            <p:ph type="subTitle" idx="4"/>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27718590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51"/>
        <p:cNvGrpSpPr/>
        <p:nvPr/>
      </p:nvGrpSpPr>
      <p:grpSpPr>
        <a:xfrm>
          <a:off x="0" y="0"/>
          <a:ext cx="0" cy="0"/>
          <a:chOff x="0" y="0"/>
          <a:chExt cx="0" cy="0"/>
        </a:xfrm>
      </p:grpSpPr>
      <p:sp>
        <p:nvSpPr>
          <p:cNvPr id="52" name="Google Shape;52;p10"/>
          <p:cNvSpPr txBox="1">
            <a:spLocks noGrp="1"/>
          </p:cNvSpPr>
          <p:nvPr>
            <p:ph type="body" idx="1"/>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3" name="Google Shape;53;p10"/>
          <p:cNvSpPr txBox="1">
            <a:spLocks noGrp="1"/>
          </p:cNvSpPr>
          <p:nvPr>
            <p:ph type="body" idx="2"/>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4" name="Google Shape;54;p10"/>
          <p:cNvSpPr txBox="1">
            <a:spLocks noGrp="1"/>
          </p:cNvSpPr>
          <p:nvPr>
            <p:ph type="body" idx="3"/>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5" name="Google Shape;55;p10"/>
          <p:cNvSpPr txBox="1">
            <a:spLocks noGrp="1"/>
          </p:cNvSpPr>
          <p:nvPr>
            <p:ph type="body" idx="4"/>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6" name="Google Shape;56;p10"/>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57" name="Google Shape;57;p1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8" name="Google Shape;58;p10"/>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0618559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59"/>
        <p:cNvGrpSpPr/>
        <p:nvPr/>
      </p:nvGrpSpPr>
      <p:grpSpPr>
        <a:xfrm>
          <a:off x="0" y="0"/>
          <a:ext cx="0" cy="0"/>
          <a:chOff x="0" y="0"/>
          <a:chExt cx="0" cy="0"/>
        </a:xfrm>
      </p:grpSpPr>
      <p:sp>
        <p:nvSpPr>
          <p:cNvPr id="60" name="Google Shape;60;p11"/>
          <p:cNvSpPr txBox="1">
            <a:spLocks noGrp="1"/>
          </p:cNvSpPr>
          <p:nvPr>
            <p:ph type="body" idx="1"/>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 name="Google Shape;61;p11"/>
          <p:cNvSpPr txBox="1">
            <a:spLocks noGrp="1"/>
          </p:cNvSpPr>
          <p:nvPr>
            <p:ph type="body" idx="2"/>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2" name="Google Shape;62;p11"/>
          <p:cNvSpPr txBox="1">
            <a:spLocks noGrp="1"/>
          </p:cNvSpPr>
          <p:nvPr>
            <p:ph type="body" idx="3"/>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3" name="Google Shape;63;p11"/>
          <p:cNvSpPr txBox="1">
            <a:spLocks noGrp="1"/>
          </p:cNvSpPr>
          <p:nvPr>
            <p:ph type="body" idx="4"/>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4" name="Google Shape;64;p11"/>
          <p:cNvSpPr txBox="1">
            <a:spLocks noGrp="1"/>
          </p:cNvSpPr>
          <p:nvPr>
            <p:ph type="body" idx="5"/>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5" name="Google Shape;65;p11"/>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66" name="Google Shape;66;p1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7" name="Google Shape;67;p11"/>
          <p:cNvSpPr txBox="1">
            <a:spLocks noGrp="1"/>
          </p:cNvSpPr>
          <p:nvPr>
            <p:ph type="subTitle" idx="6"/>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39504831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68"/>
        <p:cNvGrpSpPr/>
        <p:nvPr/>
      </p:nvGrpSpPr>
      <p:grpSpPr>
        <a:xfrm>
          <a:off x="0" y="0"/>
          <a:ext cx="0" cy="0"/>
          <a:chOff x="0" y="0"/>
          <a:chExt cx="0" cy="0"/>
        </a:xfrm>
      </p:grpSpPr>
      <p:sp>
        <p:nvSpPr>
          <p:cNvPr id="69" name="Google Shape;69;p12"/>
          <p:cNvSpPr txBox="1">
            <a:spLocks noGrp="1"/>
          </p:cNvSpPr>
          <p:nvPr>
            <p:ph type="body" idx="1"/>
          </p:nvPr>
        </p:nvSpPr>
        <p:spPr>
          <a:xfrm>
            <a:off x="442913" y="3429000"/>
            <a:ext cx="2560320" cy="2743200"/>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0" name="Google Shape;70;p12"/>
          <p:cNvSpPr txBox="1">
            <a:spLocks noGrp="1"/>
          </p:cNvSpPr>
          <p:nvPr>
            <p:ph type="body" idx="2"/>
          </p:nvPr>
        </p:nvSpPr>
        <p:spPr>
          <a:xfrm>
            <a:off x="3358198" y="3429000"/>
            <a:ext cx="2560320" cy="2743200"/>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1" name="Google Shape;71;p12"/>
          <p:cNvSpPr txBox="1">
            <a:spLocks noGrp="1"/>
          </p:cNvSpPr>
          <p:nvPr>
            <p:ph type="body" idx="3"/>
          </p:nvPr>
        </p:nvSpPr>
        <p:spPr>
          <a:xfrm>
            <a:off x="6273483" y="3429000"/>
            <a:ext cx="2560320" cy="2743200"/>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2" name="Google Shape;72;p12"/>
          <p:cNvSpPr txBox="1">
            <a:spLocks noGrp="1"/>
          </p:cNvSpPr>
          <p:nvPr>
            <p:ph type="body" idx="4"/>
          </p:nvPr>
        </p:nvSpPr>
        <p:spPr>
          <a:xfrm>
            <a:off x="9188767" y="3429000"/>
            <a:ext cx="2560320" cy="2743200"/>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3" name="Google Shape;73;p12"/>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74" name="Google Shape;74;p1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5" name="Google Shape;75;p12"/>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84038874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76"/>
        <p:cNvGrpSpPr/>
        <p:nvPr/>
      </p:nvGrpSpPr>
      <p:grpSpPr>
        <a:xfrm>
          <a:off x="0" y="0"/>
          <a:ext cx="0" cy="0"/>
          <a:chOff x="0" y="0"/>
          <a:chExt cx="0" cy="0"/>
        </a:xfrm>
      </p:grpSpPr>
      <p:sp>
        <p:nvSpPr>
          <p:cNvPr id="77" name="Google Shape;77;p13"/>
          <p:cNvSpPr/>
          <p:nvPr/>
        </p:nvSpPr>
        <p:spPr>
          <a:xfrm>
            <a:off x="44291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p:txBody>
      </p:sp>
      <p:sp>
        <p:nvSpPr>
          <p:cNvPr id="78" name="Google Shape;78;p13"/>
          <p:cNvSpPr/>
          <p:nvPr/>
        </p:nvSpPr>
        <p:spPr>
          <a:xfrm>
            <a:off x="3359637"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p:txBody>
      </p:sp>
      <p:sp>
        <p:nvSpPr>
          <p:cNvPr id="79" name="Google Shape;79;p13"/>
          <p:cNvSpPr/>
          <p:nvPr/>
        </p:nvSpPr>
        <p:spPr>
          <a:xfrm>
            <a:off x="627636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p:txBody>
      </p:sp>
      <p:sp>
        <p:nvSpPr>
          <p:cNvPr id="80" name="Google Shape;80;p13"/>
          <p:cNvSpPr/>
          <p:nvPr/>
        </p:nvSpPr>
        <p:spPr>
          <a:xfrm>
            <a:off x="9193088"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p:txBody>
      </p:sp>
      <p:sp>
        <p:nvSpPr>
          <p:cNvPr id="81" name="Google Shape;81;p13"/>
          <p:cNvSpPr txBox="1">
            <a:spLocks noGrp="1"/>
          </p:cNvSpPr>
          <p:nvPr>
            <p:ph type="body" idx="1"/>
          </p:nvPr>
        </p:nvSpPr>
        <p:spPr>
          <a:xfrm>
            <a:off x="442912" y="3657600"/>
            <a:ext cx="2560320" cy="25146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2" name="Google Shape;82;p13"/>
          <p:cNvSpPr txBox="1">
            <a:spLocks noGrp="1"/>
          </p:cNvSpPr>
          <p:nvPr>
            <p:ph type="body" idx="2"/>
          </p:nvPr>
        </p:nvSpPr>
        <p:spPr>
          <a:xfrm>
            <a:off x="3358197" y="3657600"/>
            <a:ext cx="2560320" cy="25146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3" name="Google Shape;83;p13"/>
          <p:cNvSpPr txBox="1">
            <a:spLocks noGrp="1"/>
          </p:cNvSpPr>
          <p:nvPr>
            <p:ph type="body" idx="3"/>
          </p:nvPr>
        </p:nvSpPr>
        <p:spPr>
          <a:xfrm>
            <a:off x="6273482" y="3657600"/>
            <a:ext cx="2560320" cy="25146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4" name="Google Shape;84;p13"/>
          <p:cNvSpPr txBox="1">
            <a:spLocks noGrp="1"/>
          </p:cNvSpPr>
          <p:nvPr>
            <p:ph type="body" idx="4"/>
          </p:nvPr>
        </p:nvSpPr>
        <p:spPr>
          <a:xfrm>
            <a:off x="9188767" y="3657600"/>
            <a:ext cx="2560320" cy="25146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5" name="Google Shape;85;p13"/>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86" name="Google Shape;86;p1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87" name="Google Shape;87;p13"/>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1192678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88"/>
        <p:cNvGrpSpPr/>
        <p:nvPr/>
      </p:nvGrpSpPr>
      <p:grpSpPr>
        <a:xfrm>
          <a:off x="0" y="0"/>
          <a:ext cx="0" cy="0"/>
          <a:chOff x="0" y="0"/>
          <a:chExt cx="0" cy="0"/>
        </a:xfrm>
      </p:grpSpPr>
      <p:sp>
        <p:nvSpPr>
          <p:cNvPr id="89" name="Google Shape;89;p14"/>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0" name="Google Shape;90;p14"/>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91" name="Google Shape;91;p1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2" name="Google Shape;92;p14"/>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33331157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Thank You Light">
  <p:cSld name="1_Thank You Light">
    <p:bg>
      <p:bgPr>
        <a:solidFill>
          <a:schemeClr val="lt1"/>
        </a:solidFill>
        <a:effectLst/>
      </p:bgPr>
    </p:bg>
    <p:spTree>
      <p:nvGrpSpPr>
        <p:cNvPr id="1" name="Shape 100"/>
        <p:cNvGrpSpPr/>
        <p:nvPr/>
      </p:nvGrpSpPr>
      <p:grpSpPr>
        <a:xfrm>
          <a:off x="0" y="0"/>
          <a:ext cx="0" cy="0"/>
          <a:chOff x="0" y="0"/>
          <a:chExt cx="0" cy="0"/>
        </a:xfrm>
      </p:grpSpPr>
      <p:sp>
        <p:nvSpPr>
          <p:cNvPr id="101" name="Google Shape;101;p16"/>
          <p:cNvSpPr/>
          <p:nvPr/>
        </p:nvSpPr>
        <p:spPr>
          <a:xfrm>
            <a:off x="0" y="-735"/>
            <a:ext cx="12192000" cy="4937859"/>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02" name="Google Shape;102;p16"/>
          <p:cNvSpPr/>
          <p:nvPr/>
        </p:nvSpPr>
        <p:spPr>
          <a:xfrm>
            <a:off x="0" y="4937859"/>
            <a:ext cx="9144000" cy="19208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3" name="Google Shape;103;p16"/>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Autofit/>
          </a:bodyPr>
          <a:lstStyle>
            <a:lvl1pPr marR="0" lvl="0" algn="l">
              <a:lnSpc>
                <a:spcPct val="85000"/>
              </a:lnSpc>
              <a:spcBef>
                <a:spcPts val="0"/>
              </a:spcBef>
              <a:spcAft>
                <a:spcPts val="0"/>
              </a:spcAft>
              <a:buClr>
                <a:schemeClr val="dk1"/>
              </a:buClr>
              <a:buSzPts val="5800"/>
              <a:buFont typeface="Georgia"/>
              <a:buNone/>
              <a:defRPr sz="5800" b="0" i="0" u="none" strike="noStrike" cap="none">
                <a:solidFill>
                  <a:schemeClr val="accent6"/>
                </a:solidFill>
                <a:latin typeface="Georgia"/>
                <a:ea typeface="Georgia"/>
                <a:cs typeface="Georgia"/>
                <a:sym typeface="Georgi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104" name="Google Shape;104;p1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5" name="Google Shape;105;p16"/>
          <p:cNvSpPr txBox="1">
            <a:spLocks noGrp="1"/>
          </p:cNvSpPr>
          <p:nvPr>
            <p:ph type="body" idx="1"/>
          </p:nvPr>
        </p:nvSpPr>
        <p:spPr>
          <a:xfrm>
            <a:off x="442912" y="5259600"/>
            <a:ext cx="8485188" cy="145161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6" name="Google Shape;106;p1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7" name="Google Shape;107;p16"/>
          <p:cNvSpPr/>
          <p:nvPr/>
        </p:nvSpPr>
        <p:spPr>
          <a:xfrm>
            <a:off x="9144000" y="4937859"/>
            <a:ext cx="3048000" cy="192014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8" name="Google Shape;108;p16"/>
          <p:cNvSpPr txBox="1"/>
          <p:nvPr/>
        </p:nvSpPr>
        <p:spPr>
          <a:xfrm>
            <a:off x="442913" y="4400548"/>
            <a:ext cx="5473699" cy="34049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b="0" i="0" u="none" strike="noStrike" cap="none">
                <a:solidFill>
                  <a:schemeClr val="accent1"/>
                </a:solidFill>
                <a:latin typeface="Arial"/>
                <a:ea typeface="Arial"/>
                <a:cs typeface="Arial"/>
                <a:sym typeface="Arial"/>
              </a:rPr>
              <a:t>pwc.com</a:t>
            </a:r>
            <a:endParaRPr sz="1200" b="0" i="0" u="none" strike="noStrike" cap="none">
              <a:solidFill>
                <a:schemeClr val="accent1"/>
              </a:solidFill>
              <a:latin typeface="Arial"/>
              <a:ea typeface="Arial"/>
              <a:cs typeface="Arial"/>
              <a:sym typeface="Arial"/>
            </a:endParaRPr>
          </a:p>
        </p:txBody>
      </p:sp>
    </p:spTree>
    <p:extLst>
      <p:ext uri="{BB962C8B-B14F-4D97-AF65-F5344CB8AC3E}">
        <p14:creationId xmlns:p14="http://schemas.microsoft.com/office/powerpoint/2010/main" val="294235346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6"/>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C11104A-7066-4504-B1AD-EA4C7F7A8CD5}"/>
              </a:ext>
            </a:extLst>
          </p:cNvPr>
          <p:cNvGraphicFramePr>
            <a:graphicFrameLocks noChangeAspect="1"/>
          </p:cNvGraphicFramePr>
          <p:nvPr userDrawn="1">
            <p:custDataLst>
              <p:tags r:id="rId1"/>
            </p:custDataLst>
            <p:extLst>
              <p:ext uri="{D42A27DB-BD31-4B8C-83A1-F6EECF244321}">
                <p14:modId xmlns:p14="http://schemas.microsoft.com/office/powerpoint/2010/main" val="25250599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2" name="Object 1" hidden="1">
                        <a:extLst>
                          <a:ext uri="{FF2B5EF4-FFF2-40B4-BE49-F238E27FC236}">
                            <a16:creationId xmlns:a16="http://schemas.microsoft.com/office/drawing/2014/main" id="{DC11104A-7066-4504-B1AD-EA4C7F7A8CD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7" name="Google Shape;37;p79"/>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400"/>
              <a:buFont typeface="Georgia"/>
              <a:buNone/>
              <a:defRPr sz="2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79"/>
          <p:cNvSpPr txBox="1">
            <a:spLocks noGrp="1"/>
          </p:cNvSpPr>
          <p:nvPr>
            <p:ph type="dt" idx="10"/>
          </p:nvPr>
        </p:nvSpPr>
        <p:spPr>
          <a:xfrm>
            <a:off x="9984296" y="6355080"/>
            <a:ext cx="1764792" cy="137160"/>
          </a:xfrm>
          <a:prstGeom prst="rect">
            <a:avLst/>
          </a:prstGeom>
          <a:noFill/>
          <a:ln>
            <a:noFill/>
          </a:ln>
        </p:spPr>
        <p:txBody>
          <a:bodyPr spcFirstLastPara="1" wrap="square" lIns="0" tIns="0" rIns="0" bIns="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9"/>
          <p:cNvSpPr txBox="1">
            <a:spLocks noGrp="1"/>
          </p:cNvSpPr>
          <p:nvPr>
            <p:ph type="ftr" idx="11"/>
          </p:nvPr>
        </p:nvSpPr>
        <p:spPr>
          <a:xfrm>
            <a:off x="442912" y="6355080"/>
            <a:ext cx="5473701" cy="13716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79"/>
          <p:cNvSpPr txBox="1">
            <a:spLocks noGrp="1"/>
          </p:cNvSpPr>
          <p:nvPr>
            <p:ph type="sldNum" idx="12"/>
          </p:nvPr>
        </p:nvSpPr>
        <p:spPr>
          <a:xfrm>
            <a:off x="9984296" y="6492240"/>
            <a:ext cx="1764792" cy="13716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6776984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2_TabulaRasa11">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1BDFA3F-1134-4925-B1C0-98507918DF98}"/>
              </a:ext>
            </a:extLst>
          </p:cNvPr>
          <p:cNvGraphicFramePr>
            <a:graphicFrameLocks noChangeAspect="1"/>
          </p:cNvGraphicFramePr>
          <p:nvPr userDrawn="1">
            <p:custDataLst>
              <p:tags r:id="rId1"/>
            </p:custDataLst>
            <p:extLst>
              <p:ext uri="{D42A27DB-BD31-4B8C-83A1-F6EECF244321}">
                <p14:modId xmlns:p14="http://schemas.microsoft.com/office/powerpoint/2010/main" val="3994647716"/>
              </p:ext>
            </p:extLst>
          </p:nvPr>
        </p:nvGraphicFramePr>
        <p:xfrm>
          <a:off x="1587"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4" name="Object 3" hidden="1">
                        <a:extLst>
                          <a:ext uri="{FF2B5EF4-FFF2-40B4-BE49-F238E27FC236}">
                            <a16:creationId xmlns:a16="http://schemas.microsoft.com/office/drawing/2014/main" id="{C1BDFA3F-1134-4925-B1C0-98507918DF98}"/>
                          </a:ext>
                        </a:extLst>
                      </p:cNvPr>
                      <p:cNvPicPr/>
                      <p:nvPr/>
                    </p:nvPicPr>
                    <p:blipFill>
                      <a:blip r:embed="rId4"/>
                      <a:stretch>
                        <a:fillRect/>
                      </a:stretch>
                    </p:blipFill>
                    <p:spPr>
                      <a:xfrm>
                        <a:off x="1587" y="1588"/>
                        <a:ext cx="1588" cy="1588"/>
                      </a:xfrm>
                      <a:prstGeom prst="rect">
                        <a:avLst/>
                      </a:prstGeom>
                    </p:spPr>
                  </p:pic>
                </p:oleObj>
              </mc:Fallback>
            </mc:AlternateContent>
          </a:graphicData>
        </a:graphic>
      </p:graphicFrame>
      <p:sp>
        <p:nvSpPr>
          <p:cNvPr id="3" name="Picture Placeholder 2">
            <a:extLst>
              <a:ext uri="{FF2B5EF4-FFF2-40B4-BE49-F238E27FC236}">
                <a16:creationId xmlns:a16="http://schemas.microsoft.com/office/drawing/2014/main" id="{F9E1B2C9-A4F2-434D-A7B2-F43435DC48F6}"/>
              </a:ext>
            </a:extLst>
          </p:cNvPr>
          <p:cNvSpPr>
            <a:spLocks noGrp="1"/>
          </p:cNvSpPr>
          <p:nvPr>
            <p:ph type="pic" sz="quarter" idx="12"/>
          </p:nvPr>
        </p:nvSpPr>
        <p:spPr>
          <a:xfrm>
            <a:off x="2190541" y="-1"/>
            <a:ext cx="10001459" cy="6858000"/>
          </a:xfrm>
        </p:spPr>
        <p:txBody>
          <a:bodyPr/>
          <a:lstStyle/>
          <a:p>
            <a:endParaRPr lang="en-GB"/>
          </a:p>
        </p:txBody>
      </p:sp>
    </p:spTree>
    <p:extLst>
      <p:ext uri="{BB962C8B-B14F-4D97-AF65-F5344CB8AC3E}">
        <p14:creationId xmlns:p14="http://schemas.microsoft.com/office/powerpoint/2010/main" val="75694466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userDrawn="1">
  <p:cSld name="Thank you_5">
    <p:bg>
      <p:bgPr>
        <a:solidFill>
          <a:schemeClr val="accent6"/>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F7F68D55-EBF9-4B80-8231-EE486BDEA799}"/>
              </a:ext>
            </a:extLst>
          </p:cNvPr>
          <p:cNvGraphicFramePr>
            <a:graphicFrameLocks noChangeAspect="1"/>
          </p:cNvGraphicFramePr>
          <p:nvPr userDrawn="1">
            <p:custDataLst>
              <p:tags r:id="rId1"/>
            </p:custDataLst>
            <p:extLst>
              <p:ext uri="{D42A27DB-BD31-4B8C-83A1-F6EECF244321}">
                <p14:modId xmlns:p14="http://schemas.microsoft.com/office/powerpoint/2010/main" val="727772391"/>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Object 3" hidden="1">
                        <a:extLst>
                          <a:ext uri="{FF2B5EF4-FFF2-40B4-BE49-F238E27FC236}">
                            <a16:creationId xmlns:a16="http://schemas.microsoft.com/office/drawing/2014/main" id="{F7F68D55-EBF9-4B80-8231-EE486BDEA799}"/>
                          </a:ext>
                        </a:extLst>
                      </p:cNvPr>
                      <p:cNvPicPr/>
                      <p:nvPr/>
                    </p:nvPicPr>
                    <p:blipFill>
                      <a:blip r:embed="rId4"/>
                      <a:stretch>
                        <a:fillRect/>
                      </a:stretch>
                    </p:blipFill>
                    <p:spPr>
                      <a:xfrm>
                        <a:off x="1589" y="1589"/>
                        <a:ext cx="1588" cy="1588"/>
                      </a:xfrm>
                      <a:prstGeom prst="rect">
                        <a:avLst/>
                      </a:prstGeom>
                    </p:spPr>
                  </p:pic>
                </p:oleObj>
              </mc:Fallback>
            </mc:AlternateContent>
          </a:graphicData>
        </a:graphic>
      </p:graphicFrame>
      <p:sp>
        <p:nvSpPr>
          <p:cNvPr id="2" name="Title 1"/>
          <p:cNvSpPr>
            <a:spLocks noGrp="1"/>
          </p:cNvSpPr>
          <p:nvPr>
            <p:ph type="ctrTitle" hasCustomPrompt="1"/>
          </p:nvPr>
        </p:nvSpPr>
        <p:spPr>
          <a:xfrm>
            <a:off x="442914" y="428625"/>
            <a:ext cx="5473699" cy="2428875"/>
          </a:xfrm>
        </p:spPr>
        <p:txBody>
          <a:bodyPr vert="horz" anchor="b" anchorCtr="0"/>
          <a:lstStyle>
            <a:lvl1pPr algn="l">
              <a:lnSpc>
                <a:spcPct val="85000"/>
              </a:lnSpc>
              <a:defRPr sz="5800">
                <a:solidFill>
                  <a:schemeClr val="bg1"/>
                </a:solidFill>
              </a:defRPr>
            </a:lvl1pPr>
          </a:lstStyle>
          <a:p>
            <a:r>
              <a:rPr lang="sk-SK"/>
              <a:t>Thank you</a:t>
            </a:r>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sk-SK" sz="1200">
                <a:solidFill>
                  <a:schemeClr val="bg1"/>
                </a:solidFill>
              </a:rPr>
              <a:t>pwc.</a:t>
            </a:r>
            <a:r>
              <a:rPr lang="en-US" sz="1200">
                <a:solidFill>
                  <a:schemeClr val="bg1"/>
                </a:solidFill>
              </a:rPr>
              <a:t>com</a:t>
            </a:r>
            <a:endParaRPr lang="sk-SK" sz="1200">
              <a:solidFill>
                <a:schemeClr val="bg1"/>
              </a:solidFill>
            </a:endParaRPr>
          </a:p>
        </p:txBody>
      </p:sp>
      <p:sp>
        <p:nvSpPr>
          <p:cNvPr id="14" name="Rectangle 13"/>
          <p:cNvSpPr/>
          <p:nvPr/>
        </p:nvSpPr>
        <p:spPr bwMode="hidden">
          <a:xfrm>
            <a:off x="0" y="4940853"/>
            <a:ext cx="12192000" cy="19171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sz="1400"/>
          </a:p>
        </p:txBody>
      </p:sp>
      <p:sp>
        <p:nvSpPr>
          <p:cNvPr id="6" name="Text Placeholder 5"/>
          <p:cNvSpPr>
            <a:spLocks noGrp="1"/>
          </p:cNvSpPr>
          <p:nvPr>
            <p:ph type="body" sz="quarter" idx="10" hasCustomPrompt="1"/>
          </p:nvPr>
        </p:nvSpPr>
        <p:spPr>
          <a:xfrm>
            <a:off x="442912" y="5259600"/>
            <a:ext cx="11306176" cy="1451611"/>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sk-SK"/>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2" name="Picture Placeholder 8">
            <a:extLst>
              <a:ext uri="{FF2B5EF4-FFF2-40B4-BE49-F238E27FC236}">
                <a16:creationId xmlns:a16="http://schemas.microsoft.com/office/drawing/2014/main" id="{D340166C-8131-D77A-30AF-47CEF16C3F71}"/>
              </a:ext>
            </a:extLst>
          </p:cNvPr>
          <p:cNvSpPr>
            <a:spLocks noGrp="1"/>
          </p:cNvSpPr>
          <p:nvPr>
            <p:ph type="pic" sz="quarter" idx="14"/>
          </p:nvPr>
        </p:nvSpPr>
        <p:spPr>
          <a:xfrm>
            <a:off x="6528230" y="0"/>
            <a:ext cx="5663769" cy="4940853"/>
          </a:xfrm>
          <a:solidFill>
            <a:schemeClr val="tx2"/>
          </a:solidFill>
        </p:spPr>
        <p:txBody>
          <a:bodyPr anchor="ctr" anchorCtr="0"/>
          <a:lstStyle>
            <a:lvl1pPr algn="ctr">
              <a:defRPr sz="1200" b="0">
                <a:solidFill>
                  <a:schemeClr val="bg1"/>
                </a:solidFill>
              </a:defRPr>
            </a:lvl1pPr>
          </a:lstStyle>
          <a:p>
            <a:r>
              <a:rPr lang="sk-SK"/>
              <a:t>Click icon to add picture</a:t>
            </a:r>
          </a:p>
        </p:txBody>
      </p:sp>
    </p:spTree>
    <p:extLst>
      <p:ext uri="{BB962C8B-B14F-4D97-AF65-F5344CB8AC3E}">
        <p14:creationId xmlns:p14="http://schemas.microsoft.com/office/powerpoint/2010/main" val="384129848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sz="half" idx="1"/>
          </p:nvPr>
        </p:nvSpPr>
        <p:spPr>
          <a:xfrm>
            <a:off x="442913" y="2103439"/>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4332288" y="2103439"/>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2" name="Content Placeholder 4"/>
          <p:cNvSpPr>
            <a:spLocks noGrp="1"/>
          </p:cNvSpPr>
          <p:nvPr>
            <p:ph sz="half" idx="13"/>
          </p:nvPr>
        </p:nvSpPr>
        <p:spPr>
          <a:xfrm>
            <a:off x="8220076" y="2103439"/>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0" name="Slide Number Placeholder 9">
            <a:extLst>
              <a:ext uri="{FF2B5EF4-FFF2-40B4-BE49-F238E27FC236}">
                <a16:creationId xmlns:a16="http://schemas.microsoft.com/office/drawing/2014/main" id="{0770DB7F-735F-438A-A982-36982C96EEB5}"/>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95C3E2DE-6420-4E9C-BA84-326CAFD764BC}" type="slidenum">
              <a:rPr lang="en-GB" smtClean="0"/>
              <a:pPr/>
              <a:t>‹#›</a:t>
            </a:fld>
            <a:endParaRPr lang="en-GB"/>
          </a:p>
        </p:txBody>
      </p:sp>
    </p:spTree>
    <p:extLst>
      <p:ext uri="{BB962C8B-B14F-4D97-AF65-F5344CB8AC3E}">
        <p14:creationId xmlns:p14="http://schemas.microsoft.com/office/powerpoint/2010/main" val="2386997708"/>
      </p:ext>
    </p:extLst>
  </p:cSld>
  <p:clrMapOvr>
    <a:masterClrMapping/>
  </p:clrMapOvr>
  <p:hf hdr="0"/>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GB"/>
              <a:t>[Presentation title]</a:t>
            </a:r>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GB"/>
              <a:t>[Presentation subtitle]</a:t>
            </a:r>
          </a:p>
        </p:txBody>
      </p:sp>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102775646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idx="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Slide Number Placeholder 5">
            <a:extLst>
              <a:ext uri="{FF2B5EF4-FFF2-40B4-BE49-F238E27FC236}">
                <a16:creationId xmlns:a16="http://schemas.microsoft.com/office/drawing/2014/main" id="{F0DC5068-8A01-4A00-B7B4-46D35807D527}"/>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52E46A5A-1284-48B4-AF56-1CC82CEA000B}" type="slidenum">
              <a:rPr lang="en-GB" smtClean="0"/>
              <a:pPr/>
              <a:t>‹#›</a:t>
            </a:fld>
            <a:endParaRPr lang="en-GB"/>
          </a:p>
        </p:txBody>
      </p:sp>
    </p:spTree>
    <p:extLst>
      <p:ext uri="{BB962C8B-B14F-4D97-AF65-F5344CB8AC3E}">
        <p14:creationId xmlns:p14="http://schemas.microsoft.com/office/powerpoint/2010/main" val="3408655250"/>
      </p:ext>
    </p:extLst>
  </p:cSld>
  <p:clrMapOvr>
    <a:masterClrMapping/>
  </p:clrMapOvr>
  <p:hf hdr="0"/>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idx="1"/>
          </p:nvPr>
        </p:nvSpPr>
        <p:spPr>
          <a:xfrm>
            <a:off x="442913" y="2103120"/>
            <a:ext cx="11306175" cy="407384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Slide Number Placeholder 8">
            <a:extLst>
              <a:ext uri="{FF2B5EF4-FFF2-40B4-BE49-F238E27FC236}">
                <a16:creationId xmlns:a16="http://schemas.microsoft.com/office/drawing/2014/main" id="{269EBA54-8641-4635-BEE3-5B919D3170A0}"/>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E4F71EF9-00F4-4249-84F9-FB87A7FD5E6A}" type="slidenum">
              <a:rPr lang="en-GB" smtClean="0"/>
              <a:pPr/>
              <a:t>‹#›</a:t>
            </a:fld>
            <a:endParaRPr lang="en-GB"/>
          </a:p>
        </p:txBody>
      </p:sp>
    </p:spTree>
    <p:extLst>
      <p:ext uri="{BB962C8B-B14F-4D97-AF65-F5344CB8AC3E}">
        <p14:creationId xmlns:p14="http://schemas.microsoft.com/office/powerpoint/2010/main" val="2383386812"/>
      </p:ext>
    </p:extLst>
  </p:cSld>
  <p:clrMapOvr>
    <a:masterClrMapping/>
  </p:clrMapOvr>
  <p:hf hdr="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idx="1"/>
          </p:nvPr>
        </p:nvSpPr>
        <p:spPr>
          <a:xfrm>
            <a:off x="442913" y="2103438"/>
            <a:ext cx="11306175"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Slide Number Placeholder 8">
            <a:extLst>
              <a:ext uri="{FF2B5EF4-FFF2-40B4-BE49-F238E27FC236}">
                <a16:creationId xmlns:a16="http://schemas.microsoft.com/office/drawing/2014/main" id="{50AB1E7C-2069-404B-A91C-D8E7D576199F}"/>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71FD08E3-C2A2-493E-BC94-A88D6131FF27}" type="slidenum">
              <a:rPr lang="en-GB" smtClean="0"/>
              <a:pPr/>
              <a:t>‹#›</a:t>
            </a:fld>
            <a:endParaRPr lang="en-GB"/>
          </a:p>
        </p:txBody>
      </p:sp>
    </p:spTree>
    <p:extLst>
      <p:ext uri="{BB962C8B-B14F-4D97-AF65-F5344CB8AC3E}">
        <p14:creationId xmlns:p14="http://schemas.microsoft.com/office/powerpoint/2010/main" val="2520352239"/>
      </p:ext>
    </p:extLst>
  </p:cSld>
  <p:clrMapOvr>
    <a:masterClrMapping/>
  </p:clrMapOvr>
  <p:hf hdr="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idx="1"/>
          </p:nvPr>
        </p:nvSpPr>
        <p:spPr>
          <a:xfrm>
            <a:off x="442914" y="2103438"/>
            <a:ext cx="3529012"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Slide Number Placeholder 8">
            <a:extLst>
              <a:ext uri="{FF2B5EF4-FFF2-40B4-BE49-F238E27FC236}">
                <a16:creationId xmlns:a16="http://schemas.microsoft.com/office/drawing/2014/main" id="{36921BF3-DD1C-4FE5-9870-9DFD5BEC345C}"/>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70223BF0-6D56-4302-8E09-C7BCC7099847}" type="slidenum">
              <a:rPr lang="en-GB" smtClean="0"/>
              <a:pPr/>
              <a:t>‹#›</a:t>
            </a:fld>
            <a:endParaRPr lang="en-GB"/>
          </a:p>
        </p:txBody>
      </p:sp>
    </p:spTree>
    <p:extLst>
      <p:ext uri="{BB962C8B-B14F-4D97-AF65-F5344CB8AC3E}">
        <p14:creationId xmlns:p14="http://schemas.microsoft.com/office/powerpoint/2010/main" val="1837076474"/>
      </p:ext>
    </p:extLst>
  </p:cSld>
  <p:clrMapOvr>
    <a:masterClrMapping/>
  </p:clrMapOvr>
  <p:hf hdr="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Slide Number Placeholder 8">
            <a:extLst>
              <a:ext uri="{FF2B5EF4-FFF2-40B4-BE49-F238E27FC236}">
                <a16:creationId xmlns:a16="http://schemas.microsoft.com/office/drawing/2014/main" id="{7E0D3A9B-3071-4D13-A6A5-2395BCF9FB32}"/>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9DA3E77B-BA64-4C77-8616-728BB1347A52}" type="slidenum">
              <a:rPr lang="en-GB" smtClean="0"/>
              <a:pPr/>
              <a:t>‹#›</a:t>
            </a:fld>
            <a:endParaRPr lang="en-GB"/>
          </a:p>
        </p:txBody>
      </p:sp>
    </p:spTree>
    <p:extLst>
      <p:ext uri="{BB962C8B-B14F-4D97-AF65-F5344CB8AC3E}">
        <p14:creationId xmlns:p14="http://schemas.microsoft.com/office/powerpoint/2010/main" val="4056956572"/>
      </p:ext>
    </p:extLst>
  </p:cSld>
  <p:clrMapOvr>
    <a:masterClrMapping/>
  </p:clrMapOvr>
  <p:hf hdr="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GB"/>
              <a:t>[Slide title]</a:t>
            </a:r>
          </a:p>
        </p:txBody>
      </p:sp>
      <p:sp>
        <p:nvSpPr>
          <p:cNvPr id="3" name="Content Placeholder 2"/>
          <p:cNvSpPr>
            <a:spLocks noGrp="1"/>
          </p:cNvSpPr>
          <p:nvPr>
            <p:ph idx="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Slide Number Placeholder 8">
            <a:extLst>
              <a:ext uri="{FF2B5EF4-FFF2-40B4-BE49-F238E27FC236}">
                <a16:creationId xmlns:a16="http://schemas.microsoft.com/office/drawing/2014/main" id="{A062CF16-6E68-4BBB-8730-9902E1D8CBA6}"/>
              </a:ext>
            </a:extLst>
          </p:cNvPr>
          <p:cNvSpPr>
            <a:spLocks noGrp="1"/>
          </p:cNvSpPr>
          <p:nvPr>
            <p:ph type="sldNum" sz="quarter" idx="12"/>
          </p:nvPr>
        </p:nvSpPr>
        <p:spPr>
          <a:xfrm>
            <a:off x="9984296" y="6499860"/>
            <a:ext cx="1764792" cy="137160"/>
          </a:xfrm>
        </p:spPr>
        <p:txBody>
          <a:bodyPr vert="horz" lIns="0" tIns="0" rIns="0" bIns="0" rtlCol="0" anchor="b" anchorCtr="0">
            <a:noAutofit/>
          </a:bodyPr>
          <a:lstStyle>
            <a:lvl1pPr algn="r">
              <a:defRPr lang="en-GB" smtClean="0"/>
            </a:lvl1pPr>
          </a:lstStyle>
          <a:p>
            <a:fld id="{9499C360-2307-49F3-8516-0E6E18D37AAC}" type="slidenum">
              <a:rPr lang="en-GB" smtClean="0"/>
              <a:pPr/>
              <a:t>‹#›</a:t>
            </a:fld>
            <a:endParaRPr lang="en-GB"/>
          </a:p>
        </p:txBody>
      </p:sp>
    </p:spTree>
    <p:extLst>
      <p:ext uri="{BB962C8B-B14F-4D97-AF65-F5344CB8AC3E}">
        <p14:creationId xmlns:p14="http://schemas.microsoft.com/office/powerpoint/2010/main" val="2967231575"/>
      </p:ext>
    </p:extLst>
  </p:cSld>
  <p:clrMapOvr>
    <a:overrideClrMapping bg1="dk1" tx1="lt1" bg2="dk2" tx2="lt2" accent1="accent1" accent2="accent2" accent3="accent3" accent4="accent4" accent5="accent5" accent6="accent6" hlink="hlink" folHlink="folHlink"/>
  </p:clrMapOvr>
  <p:hf hdr="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sz="half" idx="1"/>
          </p:nvPr>
        </p:nvSpPr>
        <p:spPr>
          <a:xfrm>
            <a:off x="442913" y="2103438"/>
            <a:ext cx="5473700" cy="406876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6275388" y="2103438"/>
            <a:ext cx="54737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0" name="Slide Number Placeholder 9">
            <a:extLst>
              <a:ext uri="{FF2B5EF4-FFF2-40B4-BE49-F238E27FC236}">
                <a16:creationId xmlns:a16="http://schemas.microsoft.com/office/drawing/2014/main" id="{D48122F2-AA1F-4D80-B30A-2FB8F0E3A140}"/>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CB2ECB65-B2F4-41C6-87EE-4ABA9A23E149}" type="slidenum">
              <a:rPr lang="en-GB" smtClean="0"/>
              <a:pPr/>
              <a:t>‹#›</a:t>
            </a:fld>
            <a:endParaRPr lang="en-GB"/>
          </a:p>
        </p:txBody>
      </p:sp>
    </p:spTree>
    <p:extLst>
      <p:ext uri="{BB962C8B-B14F-4D97-AF65-F5344CB8AC3E}">
        <p14:creationId xmlns:p14="http://schemas.microsoft.com/office/powerpoint/2010/main" val="3243050189"/>
      </p:ext>
    </p:extLst>
  </p:cSld>
  <p:clrMapOvr>
    <a:masterClrMapping/>
  </p:clrMapOvr>
  <p:hf hdr="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sz="half" idx="1"/>
          </p:nvPr>
        </p:nvSpPr>
        <p:spPr>
          <a:xfrm>
            <a:off x="442913" y="2103438"/>
            <a:ext cx="5473700" cy="4068761"/>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6275388" y="2103437"/>
            <a:ext cx="5473699" cy="4068761"/>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0" name="Slide Number Placeholder 9">
            <a:extLst>
              <a:ext uri="{FF2B5EF4-FFF2-40B4-BE49-F238E27FC236}">
                <a16:creationId xmlns:a16="http://schemas.microsoft.com/office/drawing/2014/main" id="{903339F8-4002-4357-824D-523DCC737AB2}"/>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97CB1129-DBC1-4170-8667-EC31F3D3CF2F}" type="slidenum">
              <a:rPr lang="en-GB" smtClean="0"/>
              <a:pPr/>
              <a:t>‹#›</a:t>
            </a:fld>
            <a:endParaRPr lang="en-GB"/>
          </a:p>
        </p:txBody>
      </p:sp>
    </p:spTree>
    <p:extLst>
      <p:ext uri="{BB962C8B-B14F-4D97-AF65-F5344CB8AC3E}">
        <p14:creationId xmlns:p14="http://schemas.microsoft.com/office/powerpoint/2010/main" val="2740887223"/>
      </p:ext>
    </p:extLst>
  </p:cSld>
  <p:clrMapOvr>
    <a:masterClrMapping/>
  </p:clrMapOvr>
  <p:hf hdr="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5317807" cy="1387275"/>
          </a:xfrm>
        </p:spPr>
        <p:txBody>
          <a:bodyPr/>
          <a:lstStyle>
            <a:lvl1pPr>
              <a:defRPr/>
            </a:lvl1pPr>
          </a:lstStyle>
          <a:p>
            <a:r>
              <a:rPr lang="en-GB"/>
              <a:t>[Slide title]</a:t>
            </a:r>
          </a:p>
        </p:txBody>
      </p:sp>
      <p:sp>
        <p:nvSpPr>
          <p:cNvPr id="3" name="Content Placeholder 2"/>
          <p:cNvSpPr>
            <a:spLocks noGrp="1"/>
          </p:cNvSpPr>
          <p:nvPr>
            <p:ph sz="half" idx="1"/>
          </p:nvPr>
        </p:nvSpPr>
        <p:spPr>
          <a:xfrm>
            <a:off x="442913" y="2103438"/>
            <a:ext cx="5317807" cy="4068761"/>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8" name="Picture Placeholder 2">
            <a:extLst>
              <a:ext uri="{FF2B5EF4-FFF2-40B4-BE49-F238E27FC236}">
                <a16:creationId xmlns:a16="http://schemas.microsoft.com/office/drawing/2014/main" id="{2BED7AA0-17C2-48FB-ABC4-C692036AAF8C}"/>
              </a:ext>
            </a:extLst>
          </p:cNvPr>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0" name="Slide Number Placeholder 9">
            <a:extLst>
              <a:ext uri="{FF2B5EF4-FFF2-40B4-BE49-F238E27FC236}">
                <a16:creationId xmlns:a16="http://schemas.microsoft.com/office/drawing/2014/main" id="{3FCA5B6C-064D-452B-8E7C-E59ADD463F0B}"/>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04E604C9-F95E-44F8-83D3-FE67E109007A}" type="slidenum">
              <a:rPr lang="en-GB" smtClean="0"/>
              <a:pPr/>
              <a:t>‹#›</a:t>
            </a:fld>
            <a:endParaRPr lang="en-GB"/>
          </a:p>
        </p:txBody>
      </p:sp>
    </p:spTree>
    <p:extLst>
      <p:ext uri="{BB962C8B-B14F-4D97-AF65-F5344CB8AC3E}">
        <p14:creationId xmlns:p14="http://schemas.microsoft.com/office/powerpoint/2010/main" val="3821542216"/>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sz="half" idx="1"/>
          </p:nvPr>
        </p:nvSpPr>
        <p:spPr>
          <a:xfrm>
            <a:off x="442913"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3360613"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4"/>
          <p:cNvSpPr>
            <a:spLocks noGrp="1"/>
          </p:cNvSpPr>
          <p:nvPr>
            <p:ph sz="half" idx="13"/>
          </p:nvPr>
        </p:nvSpPr>
        <p:spPr>
          <a:xfrm>
            <a:off x="6275388"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5"/>
          <p:cNvSpPr>
            <a:spLocks noGrp="1"/>
          </p:cNvSpPr>
          <p:nvPr>
            <p:ph sz="half" idx="14"/>
          </p:nvPr>
        </p:nvSpPr>
        <p:spPr>
          <a:xfrm>
            <a:off x="9190163"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2" name="Slide Number Placeholder 11">
            <a:extLst>
              <a:ext uri="{FF2B5EF4-FFF2-40B4-BE49-F238E27FC236}">
                <a16:creationId xmlns:a16="http://schemas.microsoft.com/office/drawing/2014/main" id="{22C80874-6403-4051-88DD-91C391F3A62B}"/>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D7F4DB22-23B7-414F-8031-652891418EBB}" type="slidenum">
              <a:rPr lang="en-GB" smtClean="0"/>
              <a:pPr/>
              <a:t>‹#›</a:t>
            </a:fld>
            <a:endParaRPr lang="en-GB"/>
          </a:p>
        </p:txBody>
      </p:sp>
    </p:spTree>
    <p:extLst>
      <p:ext uri="{BB962C8B-B14F-4D97-AF65-F5344CB8AC3E}">
        <p14:creationId xmlns:p14="http://schemas.microsoft.com/office/powerpoint/2010/main" val="1883695015"/>
      </p:ext>
    </p:extLst>
  </p:cSld>
  <p:clrMapOvr>
    <a:masterClrMapping/>
  </p:clrMapOvr>
  <p:hf hdr="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4" y="430514"/>
            <a:ext cx="5317806" cy="502920"/>
          </a:xfrm>
        </p:spPr>
        <p:txBody>
          <a:bodyPr/>
          <a:lstStyle>
            <a:lvl1pPr>
              <a:defRPr/>
            </a:lvl1pPr>
          </a:lstStyle>
          <a:p>
            <a:r>
              <a:rPr lang="en-GB"/>
              <a:t>[Slide title]</a:t>
            </a:r>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sz="half" idx="1"/>
          </p:nvPr>
        </p:nvSpPr>
        <p:spPr>
          <a:xfrm>
            <a:off x="442913" y="2103438"/>
            <a:ext cx="5317807"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Picture Placeholder 2"/>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0" name="Slide Number Placeholder 9">
            <a:extLst>
              <a:ext uri="{FF2B5EF4-FFF2-40B4-BE49-F238E27FC236}">
                <a16:creationId xmlns:a16="http://schemas.microsoft.com/office/drawing/2014/main" id="{2E1E6E9E-462E-469F-ABD9-E43C66597246}"/>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F3C02281-7245-4AFB-A7D5-FFB68E43BABE}" type="slidenum">
              <a:rPr lang="en-GB" smtClean="0"/>
              <a:pPr/>
              <a:t>‹#›</a:t>
            </a:fld>
            <a:endParaRPr lang="en-GB"/>
          </a:p>
        </p:txBody>
      </p:sp>
    </p:spTree>
    <p:extLst>
      <p:ext uri="{BB962C8B-B14F-4D97-AF65-F5344CB8AC3E}">
        <p14:creationId xmlns:p14="http://schemas.microsoft.com/office/powerpoint/2010/main" val="2443721888"/>
      </p:ext>
    </p:extLst>
  </p:cSld>
  <p:clrMapOvr>
    <a:masterClrMapping/>
  </p:clrMapOvr>
  <p:hf hdr="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sz="half" idx="1"/>
          </p:nvPr>
        </p:nvSpPr>
        <p:spPr>
          <a:xfrm>
            <a:off x="442913" y="2103438"/>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4332288" y="2103438"/>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2" name="Content Placeholder 4"/>
          <p:cNvSpPr>
            <a:spLocks noGrp="1"/>
          </p:cNvSpPr>
          <p:nvPr>
            <p:ph sz="half" idx="13"/>
          </p:nvPr>
        </p:nvSpPr>
        <p:spPr>
          <a:xfrm>
            <a:off x="8220076" y="2103438"/>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0" name="Slide Number Placeholder 9">
            <a:extLst>
              <a:ext uri="{FF2B5EF4-FFF2-40B4-BE49-F238E27FC236}">
                <a16:creationId xmlns:a16="http://schemas.microsoft.com/office/drawing/2014/main" id="{C4D391C2-C1F6-428C-AE99-DD088E7E897D}"/>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E4436E3E-30A4-427A-8BEE-766806ACC1A4}" type="slidenum">
              <a:rPr lang="en-GB" smtClean="0"/>
              <a:pPr/>
              <a:t>‹#›</a:t>
            </a:fld>
            <a:endParaRPr lang="en-GB"/>
          </a:p>
        </p:txBody>
      </p:sp>
    </p:spTree>
    <p:extLst>
      <p:ext uri="{BB962C8B-B14F-4D97-AF65-F5344CB8AC3E}">
        <p14:creationId xmlns:p14="http://schemas.microsoft.com/office/powerpoint/2010/main" val="3145481043"/>
      </p:ext>
    </p:extLst>
  </p:cSld>
  <p:clrMapOvr>
    <a:masterClrMapping/>
  </p:clrMapOvr>
  <p:hf hdr="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sz="half" idx="1"/>
          </p:nvPr>
        </p:nvSpPr>
        <p:spPr>
          <a:xfrm>
            <a:off x="442913" y="2103439"/>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4332288" y="2103439"/>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2" name="Content Placeholder 4"/>
          <p:cNvSpPr>
            <a:spLocks noGrp="1"/>
          </p:cNvSpPr>
          <p:nvPr>
            <p:ph sz="half" idx="13"/>
          </p:nvPr>
        </p:nvSpPr>
        <p:spPr>
          <a:xfrm>
            <a:off x="8220076" y="2103439"/>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0" name="Slide Number Placeholder 9">
            <a:extLst>
              <a:ext uri="{FF2B5EF4-FFF2-40B4-BE49-F238E27FC236}">
                <a16:creationId xmlns:a16="http://schemas.microsoft.com/office/drawing/2014/main" id="{0770DB7F-735F-438A-A982-36982C96EEB5}"/>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95C3E2DE-6420-4E9C-BA84-326CAFD764BC}" type="slidenum">
              <a:rPr lang="en-GB" smtClean="0"/>
              <a:pPr/>
              <a:t>‹#›</a:t>
            </a:fld>
            <a:endParaRPr lang="en-GB"/>
          </a:p>
        </p:txBody>
      </p:sp>
    </p:spTree>
    <p:extLst>
      <p:ext uri="{BB962C8B-B14F-4D97-AF65-F5344CB8AC3E}">
        <p14:creationId xmlns:p14="http://schemas.microsoft.com/office/powerpoint/2010/main" val="556973051"/>
      </p:ext>
    </p:extLst>
  </p:cSld>
  <p:clrMapOvr>
    <a:masterClrMapping/>
  </p:clrMapOvr>
  <p:hf hdr="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sz="half" idx="1"/>
          </p:nvPr>
        </p:nvSpPr>
        <p:spPr>
          <a:xfrm>
            <a:off x="442913"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3360613"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4"/>
          <p:cNvSpPr>
            <a:spLocks noGrp="1"/>
          </p:cNvSpPr>
          <p:nvPr>
            <p:ph sz="half" idx="13"/>
          </p:nvPr>
        </p:nvSpPr>
        <p:spPr>
          <a:xfrm>
            <a:off x="6275388"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5"/>
          <p:cNvSpPr>
            <a:spLocks noGrp="1"/>
          </p:cNvSpPr>
          <p:nvPr>
            <p:ph sz="half" idx="14"/>
          </p:nvPr>
        </p:nvSpPr>
        <p:spPr>
          <a:xfrm>
            <a:off x="9190163"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2" name="Slide Number Placeholder 11">
            <a:extLst>
              <a:ext uri="{FF2B5EF4-FFF2-40B4-BE49-F238E27FC236}">
                <a16:creationId xmlns:a16="http://schemas.microsoft.com/office/drawing/2014/main" id="{22C80874-6403-4051-88DD-91C391F3A62B}"/>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D7F4DB22-23B7-414F-8031-652891418EBB}" type="slidenum">
              <a:rPr lang="en-GB" smtClean="0"/>
              <a:pPr/>
              <a:t>‹#›</a:t>
            </a:fld>
            <a:endParaRPr lang="en-GB"/>
          </a:p>
        </p:txBody>
      </p:sp>
    </p:spTree>
    <p:extLst>
      <p:ext uri="{BB962C8B-B14F-4D97-AF65-F5344CB8AC3E}">
        <p14:creationId xmlns:p14="http://schemas.microsoft.com/office/powerpoint/2010/main" val="3987852594"/>
      </p:ext>
    </p:extLst>
  </p:cSld>
  <p:clrMapOvr>
    <a:masterClrMapping/>
  </p:clrMapOvr>
  <p:hf hdr="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sz="half" idx="1"/>
          </p:nvPr>
        </p:nvSpPr>
        <p:spPr>
          <a:xfrm>
            <a:off x="442913"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3360613"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4"/>
          <p:cNvSpPr>
            <a:spLocks noGrp="1"/>
          </p:cNvSpPr>
          <p:nvPr>
            <p:ph sz="half" idx="13"/>
          </p:nvPr>
        </p:nvSpPr>
        <p:spPr>
          <a:xfrm>
            <a:off x="6275388"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5"/>
          <p:cNvSpPr>
            <a:spLocks noGrp="1"/>
          </p:cNvSpPr>
          <p:nvPr>
            <p:ph sz="half" idx="14"/>
          </p:nvPr>
        </p:nvSpPr>
        <p:spPr>
          <a:xfrm>
            <a:off x="9190163"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3" name="Slide Number Placeholder 12">
            <a:extLst>
              <a:ext uri="{FF2B5EF4-FFF2-40B4-BE49-F238E27FC236}">
                <a16:creationId xmlns:a16="http://schemas.microsoft.com/office/drawing/2014/main" id="{9FFE83C9-F125-4F1D-A714-45CAEF04F8B7}"/>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C2B970BE-0EEE-4B57-B555-764AA77F67C9}" type="slidenum">
              <a:rPr lang="en-GB" smtClean="0"/>
              <a:pPr/>
              <a:t>‹#›</a:t>
            </a:fld>
            <a:endParaRPr lang="en-GB"/>
          </a:p>
        </p:txBody>
      </p:sp>
    </p:spTree>
    <p:extLst>
      <p:ext uri="{BB962C8B-B14F-4D97-AF65-F5344CB8AC3E}">
        <p14:creationId xmlns:p14="http://schemas.microsoft.com/office/powerpoint/2010/main" val="2190615476"/>
      </p:ext>
    </p:extLst>
  </p:cSld>
  <p:clrMapOvr>
    <a:masterClrMapping/>
  </p:clrMapOvr>
  <p:hf hdr="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sz="half" idx="1"/>
          </p:nvPr>
        </p:nvSpPr>
        <p:spPr>
          <a:xfrm>
            <a:off x="442913"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2777045"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Content Placeholder 4"/>
          <p:cNvSpPr>
            <a:spLocks noGrp="1"/>
          </p:cNvSpPr>
          <p:nvPr>
            <p:ph sz="half" idx="13"/>
          </p:nvPr>
        </p:nvSpPr>
        <p:spPr>
          <a:xfrm>
            <a:off x="5111177"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5"/>
          <p:cNvSpPr>
            <a:spLocks noGrp="1"/>
          </p:cNvSpPr>
          <p:nvPr>
            <p:ph sz="half" idx="14"/>
          </p:nvPr>
        </p:nvSpPr>
        <p:spPr>
          <a:xfrm>
            <a:off x="7445309"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6"/>
          <p:cNvSpPr>
            <a:spLocks noGrp="1"/>
          </p:cNvSpPr>
          <p:nvPr>
            <p:ph sz="half" idx="15"/>
          </p:nvPr>
        </p:nvSpPr>
        <p:spPr>
          <a:xfrm>
            <a:off x="9779443"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Slide Number Placeholder 12">
            <a:extLst>
              <a:ext uri="{FF2B5EF4-FFF2-40B4-BE49-F238E27FC236}">
                <a16:creationId xmlns:a16="http://schemas.microsoft.com/office/drawing/2014/main" id="{78818957-3F60-40C1-AD98-1C4490B6A10A}"/>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GB" smtClean="0"/>
            </a:lvl1pPr>
          </a:lstStyle>
          <a:p>
            <a:fld id="{1153B3BD-3B51-494A-84F6-CF5BE59AC074}" type="slidenum">
              <a:rPr lang="en-GB" smtClean="0"/>
              <a:pPr/>
              <a:t>‹#›</a:t>
            </a:fld>
            <a:endParaRPr lang="en-GB"/>
          </a:p>
        </p:txBody>
      </p:sp>
    </p:spTree>
    <p:extLst>
      <p:ext uri="{BB962C8B-B14F-4D97-AF65-F5344CB8AC3E}">
        <p14:creationId xmlns:p14="http://schemas.microsoft.com/office/powerpoint/2010/main" val="959608739"/>
      </p:ext>
    </p:extLst>
  </p:cSld>
  <p:clrMapOvr>
    <a:masterClrMapping/>
  </p:clrMapOvr>
  <p:hf hdr="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sz="half" idx="1"/>
          </p:nvPr>
        </p:nvSpPr>
        <p:spPr>
          <a:xfrm>
            <a:off x="442913"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2777045"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Content Placeholder 4"/>
          <p:cNvSpPr>
            <a:spLocks noGrp="1"/>
          </p:cNvSpPr>
          <p:nvPr>
            <p:ph sz="half" idx="13"/>
          </p:nvPr>
        </p:nvSpPr>
        <p:spPr>
          <a:xfrm>
            <a:off x="5111177"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5"/>
          <p:cNvSpPr>
            <a:spLocks noGrp="1"/>
          </p:cNvSpPr>
          <p:nvPr>
            <p:ph sz="half" idx="14"/>
          </p:nvPr>
        </p:nvSpPr>
        <p:spPr>
          <a:xfrm>
            <a:off x="7445309"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6"/>
          <p:cNvSpPr>
            <a:spLocks noGrp="1"/>
          </p:cNvSpPr>
          <p:nvPr>
            <p:ph sz="half" idx="15"/>
          </p:nvPr>
        </p:nvSpPr>
        <p:spPr>
          <a:xfrm>
            <a:off x="9779443"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Slide Number Placeholder 13">
            <a:extLst>
              <a:ext uri="{FF2B5EF4-FFF2-40B4-BE49-F238E27FC236}">
                <a16:creationId xmlns:a16="http://schemas.microsoft.com/office/drawing/2014/main" id="{5169B315-E0C0-4C8A-9E80-73DC5DC1D2B0}"/>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CF54A0CE-E7D8-4CB2-98C3-08C9FDB028A5}" type="slidenum">
              <a:rPr lang="en-GB" smtClean="0"/>
              <a:pPr/>
              <a:t>‹#›</a:t>
            </a:fld>
            <a:endParaRPr lang="en-GB"/>
          </a:p>
        </p:txBody>
      </p:sp>
    </p:spTree>
    <p:extLst>
      <p:ext uri="{BB962C8B-B14F-4D97-AF65-F5344CB8AC3E}">
        <p14:creationId xmlns:p14="http://schemas.microsoft.com/office/powerpoint/2010/main" val="229815811"/>
      </p:ext>
    </p:extLst>
  </p:cSld>
  <p:clrMapOvr>
    <a:masterClrMapping/>
  </p:clrMapOvr>
  <p:hf hdr="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6" name="Picture Placeholder 3"/>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8" name="Picture Placeholder 4"/>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7" name="Content Placeholder 2">
            <a:extLst>
              <a:ext uri="{FF2B5EF4-FFF2-40B4-BE49-F238E27FC236}">
                <a16:creationId xmlns:a16="http://schemas.microsoft.com/office/drawing/2014/main" id="{CF36C29E-E542-4CF8-8350-7B2993AB9F11}"/>
              </a:ext>
            </a:extLst>
          </p:cNvPr>
          <p:cNvSpPr>
            <a:spLocks noGrp="1"/>
          </p:cNvSpPr>
          <p:nvPr>
            <p:ph sz="quarter" idx="20"/>
          </p:nvPr>
        </p:nvSpPr>
        <p:spPr>
          <a:xfrm>
            <a:off x="442913"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p>
        </p:txBody>
      </p:sp>
      <p:sp>
        <p:nvSpPr>
          <p:cNvPr id="23" name="Content Placeholder 3">
            <a:extLst>
              <a:ext uri="{FF2B5EF4-FFF2-40B4-BE49-F238E27FC236}">
                <a16:creationId xmlns:a16="http://schemas.microsoft.com/office/drawing/2014/main" id="{5E49564D-E876-4F96-AA36-94443DF6A6B4}"/>
              </a:ext>
            </a:extLst>
          </p:cNvPr>
          <p:cNvSpPr>
            <a:spLocks noGrp="1"/>
          </p:cNvSpPr>
          <p:nvPr>
            <p:ph sz="quarter" idx="21"/>
          </p:nvPr>
        </p:nvSpPr>
        <p:spPr>
          <a:xfrm>
            <a:off x="4331495"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p>
        </p:txBody>
      </p:sp>
      <p:sp>
        <p:nvSpPr>
          <p:cNvPr id="24" name="Content Placeholder 4">
            <a:extLst>
              <a:ext uri="{FF2B5EF4-FFF2-40B4-BE49-F238E27FC236}">
                <a16:creationId xmlns:a16="http://schemas.microsoft.com/office/drawing/2014/main" id="{D1C35B22-67CB-4342-8F23-814ABE95E981}"/>
              </a:ext>
            </a:extLst>
          </p:cNvPr>
          <p:cNvSpPr>
            <a:spLocks noGrp="1"/>
          </p:cNvSpPr>
          <p:nvPr>
            <p:ph sz="quarter" idx="22"/>
          </p:nvPr>
        </p:nvSpPr>
        <p:spPr>
          <a:xfrm>
            <a:off x="8220076"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p>
        </p:txBody>
      </p:sp>
      <p:sp>
        <p:nvSpPr>
          <p:cNvPr id="9" name="Slide Number Placeholder 8">
            <a:extLst>
              <a:ext uri="{FF2B5EF4-FFF2-40B4-BE49-F238E27FC236}">
                <a16:creationId xmlns:a16="http://schemas.microsoft.com/office/drawing/2014/main" id="{430FE869-CCA6-4453-B9B5-0E38A1401E03}"/>
              </a:ext>
            </a:extLst>
          </p:cNvPr>
          <p:cNvSpPr>
            <a:spLocks noGrp="1"/>
          </p:cNvSpPr>
          <p:nvPr>
            <p:ph type="sldNum" sz="quarter" idx="25"/>
          </p:nvPr>
        </p:nvSpPr>
        <p:spPr>
          <a:xfrm>
            <a:off x="9984296" y="6492240"/>
            <a:ext cx="1764792" cy="137160"/>
          </a:xfrm>
        </p:spPr>
        <p:txBody>
          <a:bodyPr vert="horz" lIns="0" tIns="0" rIns="0" bIns="0" rtlCol="0" anchor="b" anchorCtr="0">
            <a:noAutofit/>
          </a:bodyPr>
          <a:lstStyle>
            <a:lvl1pPr algn="r">
              <a:defRPr lang="en-GB" smtClean="0"/>
            </a:lvl1pPr>
          </a:lstStyle>
          <a:p>
            <a:fld id="{7AED5478-21AE-4B57-A582-B2A09B2F71C8}" type="slidenum">
              <a:rPr lang="en-GB" smtClean="0"/>
              <a:pPr/>
              <a:t>‹#›</a:t>
            </a:fld>
            <a:endParaRPr lang="en-GB"/>
          </a:p>
        </p:txBody>
      </p:sp>
    </p:spTree>
    <p:extLst>
      <p:ext uri="{BB962C8B-B14F-4D97-AF65-F5344CB8AC3E}">
        <p14:creationId xmlns:p14="http://schemas.microsoft.com/office/powerpoint/2010/main" val="3669849334"/>
      </p:ext>
    </p:extLst>
  </p:cSld>
  <p:clrMapOvr>
    <a:masterClrMapping/>
  </p:clrMapOvr>
  <p:hf hdr="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6" name="Picture Placeholder 3"/>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8" name="Picture Placeholder 4"/>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25" name="Content Placeholder 2">
            <a:extLst>
              <a:ext uri="{FF2B5EF4-FFF2-40B4-BE49-F238E27FC236}">
                <a16:creationId xmlns:a16="http://schemas.microsoft.com/office/drawing/2014/main" id="{DF41A2FF-FB3D-4971-8B6D-3BD731DE5053}"/>
              </a:ext>
            </a:extLst>
          </p:cNvPr>
          <p:cNvSpPr>
            <a:spLocks noGrp="1"/>
          </p:cNvSpPr>
          <p:nvPr>
            <p:ph sz="quarter" idx="20"/>
          </p:nvPr>
        </p:nvSpPr>
        <p:spPr>
          <a:xfrm>
            <a:off x="442913"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p>
        </p:txBody>
      </p:sp>
      <p:sp>
        <p:nvSpPr>
          <p:cNvPr id="26" name="Content Placeholder 3">
            <a:extLst>
              <a:ext uri="{FF2B5EF4-FFF2-40B4-BE49-F238E27FC236}">
                <a16:creationId xmlns:a16="http://schemas.microsoft.com/office/drawing/2014/main" id="{7662A741-222C-4F6F-9366-53AED64CAC17}"/>
              </a:ext>
            </a:extLst>
          </p:cNvPr>
          <p:cNvSpPr>
            <a:spLocks noGrp="1"/>
          </p:cNvSpPr>
          <p:nvPr>
            <p:ph sz="quarter" idx="21"/>
          </p:nvPr>
        </p:nvSpPr>
        <p:spPr>
          <a:xfrm>
            <a:off x="4331495"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p>
        </p:txBody>
      </p:sp>
      <p:sp>
        <p:nvSpPr>
          <p:cNvPr id="27" name="Content Placeholder 4">
            <a:extLst>
              <a:ext uri="{FF2B5EF4-FFF2-40B4-BE49-F238E27FC236}">
                <a16:creationId xmlns:a16="http://schemas.microsoft.com/office/drawing/2014/main" id="{2C7502DD-886C-4B7F-ACDF-7765ADE3972C}"/>
              </a:ext>
            </a:extLst>
          </p:cNvPr>
          <p:cNvSpPr>
            <a:spLocks noGrp="1"/>
          </p:cNvSpPr>
          <p:nvPr>
            <p:ph sz="quarter" idx="22"/>
          </p:nvPr>
        </p:nvSpPr>
        <p:spPr>
          <a:xfrm>
            <a:off x="8220076"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p>
        </p:txBody>
      </p:sp>
      <p:sp>
        <p:nvSpPr>
          <p:cNvPr id="7" name="Slide Number Placeholder 6">
            <a:extLst>
              <a:ext uri="{FF2B5EF4-FFF2-40B4-BE49-F238E27FC236}">
                <a16:creationId xmlns:a16="http://schemas.microsoft.com/office/drawing/2014/main" id="{43C55CC8-80B0-4FB7-9DE2-40B716624672}"/>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fld id="{2460230D-6A7B-4375-A1D9-E85CF74A976D}" type="slidenum">
              <a:rPr lang="en-GB" smtClean="0"/>
              <a:pPr/>
              <a:t>‹#›</a:t>
            </a:fld>
            <a:endParaRPr lang="en-GB"/>
          </a:p>
        </p:txBody>
      </p:sp>
    </p:spTree>
    <p:extLst>
      <p:ext uri="{BB962C8B-B14F-4D97-AF65-F5344CB8AC3E}">
        <p14:creationId xmlns:p14="http://schemas.microsoft.com/office/powerpoint/2010/main" val="3432568728"/>
      </p:ext>
    </p:extLst>
  </p:cSld>
  <p:clrMapOvr>
    <a:masterClrMapping/>
  </p:clrMapOvr>
  <p:hf hdr="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20" name="Content Placeholder 2">
            <a:extLst>
              <a:ext uri="{FF2B5EF4-FFF2-40B4-BE49-F238E27FC236}">
                <a16:creationId xmlns:a16="http://schemas.microsoft.com/office/drawing/2014/main" id="{5647D158-444C-4C82-ACB0-9AB0A3521F0D}"/>
              </a:ext>
            </a:extLst>
          </p:cNvPr>
          <p:cNvSpPr>
            <a:spLocks noGrp="1"/>
          </p:cNvSpPr>
          <p:nvPr>
            <p:ph sz="quarter" idx="21"/>
          </p:nvPr>
        </p:nvSpPr>
        <p:spPr>
          <a:xfrm>
            <a:off x="44723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1" name="Content Placeholder 3">
            <a:extLst>
              <a:ext uri="{FF2B5EF4-FFF2-40B4-BE49-F238E27FC236}">
                <a16:creationId xmlns:a16="http://schemas.microsoft.com/office/drawing/2014/main" id="{09E9185D-B5E2-42D8-B0BB-64A240642503}"/>
              </a:ext>
            </a:extLst>
          </p:cNvPr>
          <p:cNvSpPr>
            <a:spLocks noGrp="1"/>
          </p:cNvSpPr>
          <p:nvPr>
            <p:ph sz="quarter" idx="22"/>
          </p:nvPr>
        </p:nvSpPr>
        <p:spPr>
          <a:xfrm>
            <a:off x="335963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2" name="Content Placeholder 4">
            <a:extLst>
              <a:ext uri="{FF2B5EF4-FFF2-40B4-BE49-F238E27FC236}">
                <a16:creationId xmlns:a16="http://schemas.microsoft.com/office/drawing/2014/main" id="{4EDDB54A-2316-4869-8165-5986C6003418}"/>
              </a:ext>
            </a:extLst>
          </p:cNvPr>
          <p:cNvSpPr>
            <a:spLocks noGrp="1"/>
          </p:cNvSpPr>
          <p:nvPr>
            <p:ph sz="quarter" idx="23"/>
          </p:nvPr>
        </p:nvSpPr>
        <p:spPr>
          <a:xfrm>
            <a:off x="627636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3" name="Content Placeholder 5">
            <a:extLst>
              <a:ext uri="{FF2B5EF4-FFF2-40B4-BE49-F238E27FC236}">
                <a16:creationId xmlns:a16="http://schemas.microsoft.com/office/drawing/2014/main" id="{C944BFAA-989E-4744-AC4B-DF3B93FF7EF7}"/>
              </a:ext>
            </a:extLst>
          </p:cNvPr>
          <p:cNvSpPr>
            <a:spLocks noGrp="1"/>
          </p:cNvSpPr>
          <p:nvPr>
            <p:ph sz="quarter" idx="24"/>
          </p:nvPr>
        </p:nvSpPr>
        <p:spPr>
          <a:xfrm>
            <a:off x="919308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8" name="Slide Number Placeholder 7">
            <a:extLst>
              <a:ext uri="{FF2B5EF4-FFF2-40B4-BE49-F238E27FC236}">
                <a16:creationId xmlns:a16="http://schemas.microsoft.com/office/drawing/2014/main" id="{631CFD93-EE15-458A-B4F9-60E4E8289F23}"/>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fld id="{14FDDBC9-F380-4764-BBA1-6A70AF59C0E3}" type="slidenum">
              <a:rPr lang="en-GB" smtClean="0"/>
              <a:pPr/>
              <a:t>‹#›</a:t>
            </a:fld>
            <a:endParaRPr lang="en-GB"/>
          </a:p>
        </p:txBody>
      </p:sp>
    </p:spTree>
    <p:extLst>
      <p:ext uri="{BB962C8B-B14F-4D97-AF65-F5344CB8AC3E}">
        <p14:creationId xmlns:p14="http://schemas.microsoft.com/office/powerpoint/2010/main" val="2132019642"/>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sz="half" idx="1"/>
          </p:nvPr>
        </p:nvSpPr>
        <p:spPr>
          <a:xfrm>
            <a:off x="442913"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3360613"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4"/>
          <p:cNvSpPr>
            <a:spLocks noGrp="1"/>
          </p:cNvSpPr>
          <p:nvPr>
            <p:ph sz="half" idx="13"/>
          </p:nvPr>
        </p:nvSpPr>
        <p:spPr>
          <a:xfrm>
            <a:off x="6275388"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5"/>
          <p:cNvSpPr>
            <a:spLocks noGrp="1"/>
          </p:cNvSpPr>
          <p:nvPr>
            <p:ph sz="half" idx="14"/>
          </p:nvPr>
        </p:nvSpPr>
        <p:spPr>
          <a:xfrm>
            <a:off x="9190163" y="2103438"/>
            <a:ext cx="25560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3" name="Slide Number Placeholder 12">
            <a:extLst>
              <a:ext uri="{FF2B5EF4-FFF2-40B4-BE49-F238E27FC236}">
                <a16:creationId xmlns:a16="http://schemas.microsoft.com/office/drawing/2014/main" id="{9FFE83C9-F125-4F1D-A714-45CAEF04F8B7}"/>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C2B970BE-0EEE-4B57-B555-764AA77F67C9}" type="slidenum">
              <a:rPr lang="en-GB" smtClean="0"/>
              <a:pPr/>
              <a:t>‹#›</a:t>
            </a:fld>
            <a:endParaRPr lang="en-GB"/>
          </a:p>
        </p:txBody>
      </p:sp>
    </p:spTree>
    <p:extLst>
      <p:ext uri="{BB962C8B-B14F-4D97-AF65-F5344CB8AC3E}">
        <p14:creationId xmlns:p14="http://schemas.microsoft.com/office/powerpoint/2010/main" val="441347839"/>
      </p:ext>
    </p:extLst>
  </p:cSld>
  <p:clrMapOvr>
    <a:masterClrMapping/>
  </p:clrMapOvr>
  <p:hf hdr="0"/>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22" name="Content Placeholder 2">
            <a:extLst>
              <a:ext uri="{FF2B5EF4-FFF2-40B4-BE49-F238E27FC236}">
                <a16:creationId xmlns:a16="http://schemas.microsoft.com/office/drawing/2014/main" id="{14F44128-4414-43CF-8270-05DD5E559019}"/>
              </a:ext>
            </a:extLst>
          </p:cNvPr>
          <p:cNvSpPr>
            <a:spLocks noGrp="1"/>
          </p:cNvSpPr>
          <p:nvPr>
            <p:ph sz="quarter" idx="21"/>
          </p:nvPr>
        </p:nvSpPr>
        <p:spPr>
          <a:xfrm>
            <a:off x="44723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3" name="Content Placeholder 3">
            <a:extLst>
              <a:ext uri="{FF2B5EF4-FFF2-40B4-BE49-F238E27FC236}">
                <a16:creationId xmlns:a16="http://schemas.microsoft.com/office/drawing/2014/main" id="{5550B7EC-9A89-4137-AC2C-8E055967FFC7}"/>
              </a:ext>
            </a:extLst>
          </p:cNvPr>
          <p:cNvSpPr>
            <a:spLocks noGrp="1"/>
          </p:cNvSpPr>
          <p:nvPr>
            <p:ph sz="quarter" idx="22"/>
          </p:nvPr>
        </p:nvSpPr>
        <p:spPr>
          <a:xfrm>
            <a:off x="335963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4" name="Content Placeholder 4">
            <a:extLst>
              <a:ext uri="{FF2B5EF4-FFF2-40B4-BE49-F238E27FC236}">
                <a16:creationId xmlns:a16="http://schemas.microsoft.com/office/drawing/2014/main" id="{CAE92F97-7ADC-46A9-8EB2-EF00E7B8C3B0}"/>
              </a:ext>
            </a:extLst>
          </p:cNvPr>
          <p:cNvSpPr>
            <a:spLocks noGrp="1"/>
          </p:cNvSpPr>
          <p:nvPr>
            <p:ph sz="quarter" idx="24"/>
          </p:nvPr>
        </p:nvSpPr>
        <p:spPr>
          <a:xfrm>
            <a:off x="627636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5" name="Content Placeholder 5">
            <a:extLst>
              <a:ext uri="{FF2B5EF4-FFF2-40B4-BE49-F238E27FC236}">
                <a16:creationId xmlns:a16="http://schemas.microsoft.com/office/drawing/2014/main" id="{F0AE013A-6661-47CF-A7AF-4541D1BE18D6}"/>
              </a:ext>
            </a:extLst>
          </p:cNvPr>
          <p:cNvSpPr>
            <a:spLocks noGrp="1"/>
          </p:cNvSpPr>
          <p:nvPr>
            <p:ph sz="quarter" idx="25"/>
          </p:nvPr>
        </p:nvSpPr>
        <p:spPr>
          <a:xfrm>
            <a:off x="919308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7" name="Slide Number Placeholder 6">
            <a:extLst>
              <a:ext uri="{FF2B5EF4-FFF2-40B4-BE49-F238E27FC236}">
                <a16:creationId xmlns:a16="http://schemas.microsoft.com/office/drawing/2014/main" id="{75E505D7-64DC-40C0-8689-A00F082E63CD}"/>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fld id="{F4773DFF-AF17-44CF-BA67-77D7EF1BFB01}" type="slidenum">
              <a:rPr lang="en-GB" smtClean="0"/>
              <a:pPr/>
              <a:t>‹#›</a:t>
            </a:fld>
            <a:endParaRPr lang="en-GB"/>
          </a:p>
        </p:txBody>
      </p:sp>
    </p:spTree>
    <p:extLst>
      <p:ext uri="{BB962C8B-B14F-4D97-AF65-F5344CB8AC3E}">
        <p14:creationId xmlns:p14="http://schemas.microsoft.com/office/powerpoint/2010/main" val="1945467536"/>
      </p:ext>
    </p:extLst>
  </p:cSld>
  <p:clrMapOvr>
    <a:masterClrMapping/>
  </p:clrMapOvr>
  <p:hf hdr="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10" name="Picture Placeholder 2"/>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6" name="Picture Placeholder 3"/>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8" name="Picture Placeholder 4"/>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4" name="Picture Placeholder 5"/>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30" name="Content Placeholder 2">
            <a:extLst>
              <a:ext uri="{FF2B5EF4-FFF2-40B4-BE49-F238E27FC236}">
                <a16:creationId xmlns:a16="http://schemas.microsoft.com/office/drawing/2014/main" id="{A7BDE18C-B6F5-4F07-92F2-88EB0F06DA80}"/>
              </a:ext>
            </a:extLst>
          </p:cNvPr>
          <p:cNvSpPr>
            <a:spLocks noGrp="1"/>
          </p:cNvSpPr>
          <p:nvPr>
            <p:ph sz="quarter" idx="22"/>
          </p:nvPr>
        </p:nvSpPr>
        <p:spPr>
          <a:xfrm>
            <a:off x="44723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1" name="Content Placeholder 3">
            <a:extLst>
              <a:ext uri="{FF2B5EF4-FFF2-40B4-BE49-F238E27FC236}">
                <a16:creationId xmlns:a16="http://schemas.microsoft.com/office/drawing/2014/main" id="{EAB83E31-ADC6-4472-8BCC-A5123751071B}"/>
              </a:ext>
            </a:extLst>
          </p:cNvPr>
          <p:cNvSpPr>
            <a:spLocks noGrp="1"/>
          </p:cNvSpPr>
          <p:nvPr>
            <p:ph sz="quarter" idx="23"/>
          </p:nvPr>
        </p:nvSpPr>
        <p:spPr>
          <a:xfrm>
            <a:off x="335963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2" name="Content Placeholder 4">
            <a:extLst>
              <a:ext uri="{FF2B5EF4-FFF2-40B4-BE49-F238E27FC236}">
                <a16:creationId xmlns:a16="http://schemas.microsoft.com/office/drawing/2014/main" id="{2C9889D5-4B26-4E63-BD3D-E58AF8BFA96E}"/>
              </a:ext>
            </a:extLst>
          </p:cNvPr>
          <p:cNvSpPr>
            <a:spLocks noGrp="1"/>
          </p:cNvSpPr>
          <p:nvPr>
            <p:ph sz="quarter" idx="24"/>
          </p:nvPr>
        </p:nvSpPr>
        <p:spPr>
          <a:xfrm>
            <a:off x="627636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3" name="Content Placeholder 5">
            <a:extLst>
              <a:ext uri="{FF2B5EF4-FFF2-40B4-BE49-F238E27FC236}">
                <a16:creationId xmlns:a16="http://schemas.microsoft.com/office/drawing/2014/main" id="{D4154D0B-36B2-465C-8CF8-5F641F04607D}"/>
              </a:ext>
            </a:extLst>
          </p:cNvPr>
          <p:cNvSpPr>
            <a:spLocks noGrp="1"/>
          </p:cNvSpPr>
          <p:nvPr>
            <p:ph sz="quarter" idx="25"/>
          </p:nvPr>
        </p:nvSpPr>
        <p:spPr>
          <a:xfrm>
            <a:off x="919308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8" name="Slide Number Placeholder 7">
            <a:extLst>
              <a:ext uri="{FF2B5EF4-FFF2-40B4-BE49-F238E27FC236}">
                <a16:creationId xmlns:a16="http://schemas.microsoft.com/office/drawing/2014/main" id="{1B6BFF61-05A0-4B3F-A581-89E6FF5536DC}"/>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fld id="{73A5475D-B280-48A7-8F34-73C5EF3AC467}" type="slidenum">
              <a:rPr lang="en-GB" smtClean="0"/>
              <a:pPr/>
              <a:t>‹#›</a:t>
            </a:fld>
            <a:endParaRPr lang="en-GB"/>
          </a:p>
        </p:txBody>
      </p:sp>
    </p:spTree>
    <p:extLst>
      <p:ext uri="{BB962C8B-B14F-4D97-AF65-F5344CB8AC3E}">
        <p14:creationId xmlns:p14="http://schemas.microsoft.com/office/powerpoint/2010/main" val="4057689260"/>
      </p:ext>
    </p:extLst>
  </p:cSld>
  <p:clrMapOvr>
    <a:masterClrMapping/>
  </p:clrMapOvr>
  <p:hf hdr="0"/>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28" name="Picture Placeholder 2">
            <a:extLst>
              <a:ext uri="{FF2B5EF4-FFF2-40B4-BE49-F238E27FC236}">
                <a16:creationId xmlns:a16="http://schemas.microsoft.com/office/drawing/2014/main" id="{136A12B2-03B5-4BC2-942B-CDF222899B39}"/>
              </a:ext>
            </a:extLst>
          </p:cNvPr>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29" name="Picture Placeholder 3">
            <a:extLst>
              <a:ext uri="{FF2B5EF4-FFF2-40B4-BE49-F238E27FC236}">
                <a16:creationId xmlns:a16="http://schemas.microsoft.com/office/drawing/2014/main" id="{19698F39-9E08-4628-9EAA-9DFB91AB41F4}"/>
              </a:ext>
            </a:extLst>
          </p:cNvPr>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30" name="Picture Placeholder 4">
            <a:extLst>
              <a:ext uri="{FF2B5EF4-FFF2-40B4-BE49-F238E27FC236}">
                <a16:creationId xmlns:a16="http://schemas.microsoft.com/office/drawing/2014/main" id="{19DD7D57-3E24-4739-9180-648AACAD80CD}"/>
              </a:ext>
            </a:extLst>
          </p:cNvPr>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31" name="Picture Placeholder 5">
            <a:extLst>
              <a:ext uri="{FF2B5EF4-FFF2-40B4-BE49-F238E27FC236}">
                <a16:creationId xmlns:a16="http://schemas.microsoft.com/office/drawing/2014/main" id="{C238DBFC-D359-4AE7-953F-513D1249339E}"/>
              </a:ext>
            </a:extLst>
          </p:cNvPr>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32" name="Content Placeholder 2">
            <a:extLst>
              <a:ext uri="{FF2B5EF4-FFF2-40B4-BE49-F238E27FC236}">
                <a16:creationId xmlns:a16="http://schemas.microsoft.com/office/drawing/2014/main" id="{F75EAC27-A3D9-42D2-B8B6-307439DE0C9C}"/>
              </a:ext>
            </a:extLst>
          </p:cNvPr>
          <p:cNvSpPr>
            <a:spLocks noGrp="1"/>
          </p:cNvSpPr>
          <p:nvPr>
            <p:ph sz="quarter" idx="22"/>
          </p:nvPr>
        </p:nvSpPr>
        <p:spPr>
          <a:xfrm>
            <a:off x="44723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3" name="Content Placeholder 3">
            <a:extLst>
              <a:ext uri="{FF2B5EF4-FFF2-40B4-BE49-F238E27FC236}">
                <a16:creationId xmlns:a16="http://schemas.microsoft.com/office/drawing/2014/main" id="{8B897F92-3121-4E86-B159-DB3A78790D25}"/>
              </a:ext>
            </a:extLst>
          </p:cNvPr>
          <p:cNvSpPr>
            <a:spLocks noGrp="1"/>
          </p:cNvSpPr>
          <p:nvPr>
            <p:ph sz="quarter" idx="23"/>
          </p:nvPr>
        </p:nvSpPr>
        <p:spPr>
          <a:xfrm>
            <a:off x="335963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4" name="Content Placeholder 4">
            <a:extLst>
              <a:ext uri="{FF2B5EF4-FFF2-40B4-BE49-F238E27FC236}">
                <a16:creationId xmlns:a16="http://schemas.microsoft.com/office/drawing/2014/main" id="{91ECA7E9-EB6F-4C5F-9E75-057DD0429E43}"/>
              </a:ext>
            </a:extLst>
          </p:cNvPr>
          <p:cNvSpPr>
            <a:spLocks noGrp="1"/>
          </p:cNvSpPr>
          <p:nvPr>
            <p:ph sz="quarter" idx="24"/>
          </p:nvPr>
        </p:nvSpPr>
        <p:spPr>
          <a:xfrm>
            <a:off x="627636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5" name="Content Placeholder 5">
            <a:extLst>
              <a:ext uri="{FF2B5EF4-FFF2-40B4-BE49-F238E27FC236}">
                <a16:creationId xmlns:a16="http://schemas.microsoft.com/office/drawing/2014/main" id="{364D15F8-8EEC-45CD-98E7-4DEE5949D11A}"/>
              </a:ext>
            </a:extLst>
          </p:cNvPr>
          <p:cNvSpPr>
            <a:spLocks noGrp="1"/>
          </p:cNvSpPr>
          <p:nvPr>
            <p:ph sz="quarter" idx="25"/>
          </p:nvPr>
        </p:nvSpPr>
        <p:spPr>
          <a:xfrm>
            <a:off x="919308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7" name="Slide Number Placeholder 6">
            <a:extLst>
              <a:ext uri="{FF2B5EF4-FFF2-40B4-BE49-F238E27FC236}">
                <a16:creationId xmlns:a16="http://schemas.microsoft.com/office/drawing/2014/main" id="{E3F59FDA-D53D-4E8E-9511-EF915090F9E4}"/>
              </a:ext>
            </a:extLst>
          </p:cNvPr>
          <p:cNvSpPr>
            <a:spLocks noGrp="1"/>
          </p:cNvSpPr>
          <p:nvPr>
            <p:ph type="sldNum" sz="quarter" idx="29"/>
          </p:nvPr>
        </p:nvSpPr>
        <p:spPr>
          <a:xfrm>
            <a:off x="9984296" y="6492240"/>
            <a:ext cx="1764792" cy="137160"/>
          </a:xfrm>
        </p:spPr>
        <p:txBody>
          <a:bodyPr vert="horz" lIns="0" tIns="0" rIns="0" bIns="0" rtlCol="0" anchor="b" anchorCtr="0">
            <a:noAutofit/>
          </a:bodyPr>
          <a:lstStyle>
            <a:lvl1pPr algn="r">
              <a:defRPr lang="en-GB" smtClean="0"/>
            </a:lvl1pPr>
          </a:lstStyle>
          <a:p>
            <a:fld id="{E8301EF7-18CE-4C6C-95C3-35052B80DE0A}" type="slidenum">
              <a:rPr lang="en-GB" smtClean="0"/>
              <a:pPr/>
              <a:t>‹#›</a:t>
            </a:fld>
            <a:endParaRPr lang="en-GB"/>
          </a:p>
        </p:txBody>
      </p:sp>
    </p:spTree>
    <p:extLst>
      <p:ext uri="{BB962C8B-B14F-4D97-AF65-F5344CB8AC3E}">
        <p14:creationId xmlns:p14="http://schemas.microsoft.com/office/powerpoint/2010/main" val="260477013"/>
      </p:ext>
    </p:extLst>
  </p:cSld>
  <p:clrMapOvr>
    <a:masterClrMapping/>
  </p:clrMapOvr>
  <p:hf hdr="0"/>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GB"/>
              <a:t>Click icon to add chart</a:t>
            </a:r>
          </a:p>
        </p:txBody>
      </p:sp>
      <p:sp>
        <p:nvSpPr>
          <p:cNvPr id="10" name="Slide Number Placeholder 9">
            <a:extLst>
              <a:ext uri="{FF2B5EF4-FFF2-40B4-BE49-F238E27FC236}">
                <a16:creationId xmlns:a16="http://schemas.microsoft.com/office/drawing/2014/main" id="{146E2133-95DE-4571-85BB-CAC6220F1471}"/>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B1D47152-CD3B-4BCB-8039-E08A8D96F055}" type="slidenum">
              <a:rPr lang="en-GB" smtClean="0"/>
              <a:pPr/>
              <a:t>‹#›</a:t>
            </a:fld>
            <a:endParaRPr lang="en-GB"/>
          </a:p>
        </p:txBody>
      </p:sp>
    </p:spTree>
    <p:extLst>
      <p:ext uri="{BB962C8B-B14F-4D97-AF65-F5344CB8AC3E}">
        <p14:creationId xmlns:p14="http://schemas.microsoft.com/office/powerpoint/2010/main" val="2199298444"/>
      </p:ext>
    </p:extLst>
  </p:cSld>
  <p:clrMapOvr>
    <a:masterClrMapping/>
  </p:clrMapOvr>
  <p:hf hdr="0"/>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GB"/>
              <a:t>Click icon to add chart</a:t>
            </a:r>
          </a:p>
        </p:txBody>
      </p:sp>
      <p:sp>
        <p:nvSpPr>
          <p:cNvPr id="10" name="Slide Number Placeholder 9">
            <a:extLst>
              <a:ext uri="{FF2B5EF4-FFF2-40B4-BE49-F238E27FC236}">
                <a16:creationId xmlns:a16="http://schemas.microsoft.com/office/drawing/2014/main" id="{48758EA2-F02B-4A7E-BE78-6FB8BF830975}"/>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41164F7A-A149-4D01-BFCE-76BC20D69B6B}" type="slidenum">
              <a:rPr lang="en-GB" smtClean="0"/>
              <a:pPr/>
              <a:t>‹#›</a:t>
            </a:fld>
            <a:endParaRPr lang="en-GB"/>
          </a:p>
        </p:txBody>
      </p:sp>
    </p:spTree>
    <p:extLst>
      <p:ext uri="{BB962C8B-B14F-4D97-AF65-F5344CB8AC3E}">
        <p14:creationId xmlns:p14="http://schemas.microsoft.com/office/powerpoint/2010/main" val="2873536021"/>
      </p:ext>
    </p:extLst>
  </p:cSld>
  <p:clrMapOvr>
    <a:masterClrMapping/>
  </p:clrMapOvr>
  <p:hf hdr="0"/>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GB"/>
              <a:t>[Slide title]</a:t>
            </a:r>
          </a:p>
        </p:txBody>
      </p:sp>
      <p:sp>
        <p:nvSpPr>
          <p:cNvPr id="3" name="Content Placeholder 2"/>
          <p:cNvSpPr>
            <a:spLocks noGrp="1"/>
          </p:cNvSpPr>
          <p:nvPr>
            <p:ph idx="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GB"/>
              <a:t>Click icon to add chart</a:t>
            </a:r>
          </a:p>
        </p:txBody>
      </p:sp>
      <p:sp>
        <p:nvSpPr>
          <p:cNvPr id="10" name="Slide Number Placeholder 9">
            <a:extLst>
              <a:ext uri="{FF2B5EF4-FFF2-40B4-BE49-F238E27FC236}">
                <a16:creationId xmlns:a16="http://schemas.microsoft.com/office/drawing/2014/main" id="{71F33860-6BC4-4774-AB4C-8482C5F5AF92}"/>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E7D09C3C-8A86-43E2-BE9B-C760DD8FC136}" type="slidenum">
              <a:rPr lang="en-GB" smtClean="0"/>
              <a:pPr/>
              <a:t>‹#›</a:t>
            </a:fld>
            <a:endParaRPr lang="en-GB"/>
          </a:p>
        </p:txBody>
      </p:sp>
    </p:spTree>
    <p:extLst>
      <p:ext uri="{BB962C8B-B14F-4D97-AF65-F5344CB8AC3E}">
        <p14:creationId xmlns:p14="http://schemas.microsoft.com/office/powerpoint/2010/main" val="1705253715"/>
      </p:ext>
    </p:extLst>
  </p:cSld>
  <p:clrMapOvr>
    <a:overrideClrMapping bg1="dk1" tx1="lt1" bg2="dk2" tx2="lt2" accent1="accent1" accent2="accent2" accent3="accent3" accent4="accent4" accent5="accent5" accent6="accent6" hlink="hlink" folHlink="folHlink"/>
  </p:clrMapOvr>
  <p:hf hdr="0"/>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a:t>[Slide title]</a:t>
            </a:r>
          </a:p>
        </p:txBody>
      </p:sp>
      <p:sp>
        <p:nvSpPr>
          <p:cNvPr id="8" name="Slide Number Placeholder 7">
            <a:extLst>
              <a:ext uri="{FF2B5EF4-FFF2-40B4-BE49-F238E27FC236}">
                <a16:creationId xmlns:a16="http://schemas.microsoft.com/office/drawing/2014/main" id="{60EBCCBD-1A86-40AC-A00D-684E435E0AEB}"/>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3EC6AC87-B589-456E-9CA9-7CF796F27D61}" type="slidenum">
              <a:rPr lang="en-GB" smtClean="0"/>
              <a:pPr/>
              <a:t>‹#›</a:t>
            </a:fld>
            <a:endParaRPr lang="en-GB"/>
          </a:p>
        </p:txBody>
      </p:sp>
    </p:spTree>
    <p:extLst>
      <p:ext uri="{BB962C8B-B14F-4D97-AF65-F5344CB8AC3E}">
        <p14:creationId xmlns:p14="http://schemas.microsoft.com/office/powerpoint/2010/main" val="1985084456"/>
      </p:ext>
    </p:extLst>
  </p:cSld>
  <p:clrMapOvr>
    <a:masterClrMapping/>
  </p:clrMapOvr>
  <p:hf hdr="0"/>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264B435-5C2A-45E9-8EF4-F0FF8E3DC42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440D8FFF-9E77-4464-B003-E3DCAF6CC701}" type="slidenum">
              <a:rPr lang="en-GB" smtClean="0"/>
              <a:pPr/>
              <a:t>‹#›</a:t>
            </a:fld>
            <a:endParaRPr lang="en-GB"/>
          </a:p>
        </p:txBody>
      </p:sp>
    </p:spTree>
    <p:extLst>
      <p:ext uri="{BB962C8B-B14F-4D97-AF65-F5344CB8AC3E}">
        <p14:creationId xmlns:p14="http://schemas.microsoft.com/office/powerpoint/2010/main" val="2730918525"/>
      </p:ext>
    </p:extLst>
  </p:cSld>
  <p:clrMapOvr>
    <a:masterClrMapping/>
  </p:clrMapOvr>
  <p:hf hdr="0"/>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83058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lvl1pPr>
          </a:lstStyle>
          <a:p>
            <a:r>
              <a:rPr lang="en-GB"/>
              <a:t>[Slide title]</a:t>
            </a:r>
          </a:p>
        </p:txBody>
      </p:sp>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4" hasCustomPrompt="1"/>
          </p:nvPr>
        </p:nvSpPr>
        <p:spPr>
          <a:xfrm>
            <a:off x="360370" y="2377440"/>
            <a:ext cx="361188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GB"/>
              <a:t>00%</a:t>
            </a:r>
          </a:p>
        </p:txBody>
      </p:sp>
      <p:sp>
        <p:nvSpPr>
          <p:cNvPr id="3" name="Content Placeholder 2"/>
          <p:cNvSpPr>
            <a:spLocks noGrp="1"/>
          </p:cNvSpPr>
          <p:nvPr>
            <p:ph idx="1"/>
          </p:nvPr>
        </p:nvSpPr>
        <p:spPr>
          <a:xfrm>
            <a:off x="442914" y="3931920"/>
            <a:ext cx="3328986"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hart Placeholder 8"/>
          <p:cNvSpPr>
            <a:spLocks noGrp="1"/>
          </p:cNvSpPr>
          <p:nvPr>
            <p:ph type="chart" sz="quarter" idx="13"/>
          </p:nvPr>
        </p:nvSpPr>
        <p:spPr>
          <a:xfrm>
            <a:off x="4327525" y="2095500"/>
            <a:ext cx="7421563" cy="4076699"/>
          </a:xfrm>
        </p:spPr>
        <p:txBody>
          <a:bodyPr anchor="ctr" anchorCtr="0"/>
          <a:lstStyle>
            <a:lvl1pPr algn="ctr">
              <a:defRPr sz="1200" b="0">
                <a:solidFill>
                  <a:schemeClr val="tx1"/>
                </a:solidFill>
              </a:defRPr>
            </a:lvl1pPr>
          </a:lstStyle>
          <a:p>
            <a:r>
              <a:rPr lang="en-GB"/>
              <a:t>Click icon to add chart</a:t>
            </a:r>
          </a:p>
        </p:txBody>
      </p:sp>
      <p:sp>
        <p:nvSpPr>
          <p:cNvPr id="12" name="Slide Number Placeholder 11">
            <a:extLst>
              <a:ext uri="{FF2B5EF4-FFF2-40B4-BE49-F238E27FC236}">
                <a16:creationId xmlns:a16="http://schemas.microsoft.com/office/drawing/2014/main" id="{9F166551-32F4-4673-B8A5-2DB5DF4497FA}"/>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51CE82C4-C289-4CDC-B4CE-2E5F8842563D}" type="slidenum">
              <a:rPr lang="en-GB" smtClean="0"/>
              <a:pPr/>
              <a:t>‹#›</a:t>
            </a:fld>
            <a:endParaRPr lang="en-GB"/>
          </a:p>
        </p:txBody>
      </p:sp>
    </p:spTree>
    <p:extLst>
      <p:ext uri="{BB962C8B-B14F-4D97-AF65-F5344CB8AC3E}">
        <p14:creationId xmlns:p14="http://schemas.microsoft.com/office/powerpoint/2010/main" val="601717204"/>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sz="half" idx="1"/>
          </p:nvPr>
        </p:nvSpPr>
        <p:spPr>
          <a:xfrm>
            <a:off x="442913"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2777045"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Content Placeholder 4"/>
          <p:cNvSpPr>
            <a:spLocks noGrp="1"/>
          </p:cNvSpPr>
          <p:nvPr>
            <p:ph sz="half" idx="13"/>
          </p:nvPr>
        </p:nvSpPr>
        <p:spPr>
          <a:xfrm>
            <a:off x="5111177"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5"/>
          <p:cNvSpPr>
            <a:spLocks noGrp="1"/>
          </p:cNvSpPr>
          <p:nvPr>
            <p:ph sz="half" idx="14"/>
          </p:nvPr>
        </p:nvSpPr>
        <p:spPr>
          <a:xfrm>
            <a:off x="7445309"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6"/>
          <p:cNvSpPr>
            <a:spLocks noGrp="1"/>
          </p:cNvSpPr>
          <p:nvPr>
            <p:ph sz="half" idx="15"/>
          </p:nvPr>
        </p:nvSpPr>
        <p:spPr>
          <a:xfrm>
            <a:off x="9779443"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Slide Number Placeholder 12">
            <a:extLst>
              <a:ext uri="{FF2B5EF4-FFF2-40B4-BE49-F238E27FC236}">
                <a16:creationId xmlns:a16="http://schemas.microsoft.com/office/drawing/2014/main" id="{78818957-3F60-40C1-AD98-1C4490B6A10A}"/>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GB" smtClean="0"/>
            </a:lvl1pPr>
          </a:lstStyle>
          <a:p>
            <a:fld id="{1153B3BD-3B51-494A-84F6-CF5BE59AC074}" type="slidenum">
              <a:rPr lang="en-GB" smtClean="0"/>
              <a:pPr/>
              <a:t>‹#›</a:t>
            </a:fld>
            <a:endParaRPr lang="en-GB"/>
          </a:p>
        </p:txBody>
      </p:sp>
    </p:spTree>
    <p:extLst>
      <p:ext uri="{BB962C8B-B14F-4D97-AF65-F5344CB8AC3E}">
        <p14:creationId xmlns:p14="http://schemas.microsoft.com/office/powerpoint/2010/main" val="670913016"/>
      </p:ext>
    </p:extLst>
  </p:cSld>
  <p:clrMapOvr>
    <a:masterClrMapping/>
  </p:clrMapOvr>
  <p:hf hdr="0"/>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6" name="Title 1"/>
          <p:cNvSpPr>
            <a:spLocks noGrp="1"/>
          </p:cNvSpPr>
          <p:nvPr>
            <p:ph type="title" hasCustomPrompt="1"/>
          </p:nvPr>
        </p:nvSpPr>
        <p:spPr/>
        <p:txBody>
          <a:bodyPr/>
          <a:lstStyle>
            <a:lvl1pPr>
              <a:defRPr/>
            </a:lvl1pPr>
          </a:lstStyle>
          <a:p>
            <a:r>
              <a:rPr lang="en-GB"/>
              <a:t>[Slide title]</a:t>
            </a:r>
          </a:p>
        </p:txBody>
      </p:sp>
      <p:sp>
        <p:nvSpPr>
          <p:cNvPr id="10" name="Text Placeholder 2"/>
          <p:cNvSpPr>
            <a:spLocks noGrp="1"/>
          </p:cNvSpPr>
          <p:nvPr>
            <p:ph type="body" sz="quarter" idx="14" hasCustomPrompt="1"/>
          </p:nvPr>
        </p:nvSpPr>
        <p:spPr>
          <a:xfrm>
            <a:off x="442913" y="2095500"/>
            <a:ext cx="3529012" cy="1333500"/>
          </a:xfrm>
        </p:spPr>
        <p:txBody>
          <a:bodyPr anchor="ctr" anchorCtr="0"/>
          <a:lstStyle>
            <a:lvl1pPr>
              <a:lnSpc>
                <a:spcPct val="100000"/>
              </a:lnSpc>
              <a:defRPr sz="8500" b="0" spc="-100" baseline="0">
                <a:solidFill>
                  <a:schemeClr val="accent3"/>
                </a:solidFill>
              </a:defRPr>
            </a:lvl1pPr>
          </a:lstStyle>
          <a:p>
            <a:pPr lvl="0"/>
            <a:r>
              <a:rPr lang="en-GB"/>
              <a:t>00%</a:t>
            </a:r>
          </a:p>
        </p:txBody>
      </p:sp>
      <p:sp>
        <p:nvSpPr>
          <p:cNvPr id="13" name="Text Placeholder 3"/>
          <p:cNvSpPr>
            <a:spLocks noGrp="1"/>
          </p:cNvSpPr>
          <p:nvPr>
            <p:ph type="body" sz="quarter" idx="15" hasCustomPrompt="1"/>
          </p:nvPr>
        </p:nvSpPr>
        <p:spPr>
          <a:xfrm>
            <a:off x="4327524" y="2095500"/>
            <a:ext cx="3533775" cy="1333500"/>
          </a:xfrm>
        </p:spPr>
        <p:txBody>
          <a:bodyPr anchor="ctr" anchorCtr="0"/>
          <a:lstStyle>
            <a:lvl1pPr>
              <a:lnSpc>
                <a:spcPct val="100000"/>
              </a:lnSpc>
              <a:defRPr sz="8500" b="0" spc="-100" baseline="0">
                <a:solidFill>
                  <a:schemeClr val="tx2"/>
                </a:solidFill>
              </a:defRPr>
            </a:lvl1pPr>
          </a:lstStyle>
          <a:p>
            <a:pPr lvl="0"/>
            <a:r>
              <a:rPr lang="en-GB"/>
              <a:t>00%</a:t>
            </a:r>
          </a:p>
        </p:txBody>
      </p:sp>
      <p:sp>
        <p:nvSpPr>
          <p:cNvPr id="14" name="Text Placeholder 4"/>
          <p:cNvSpPr>
            <a:spLocks noGrp="1"/>
          </p:cNvSpPr>
          <p:nvPr>
            <p:ph type="body" sz="quarter" idx="16" hasCustomPrompt="1"/>
          </p:nvPr>
        </p:nvSpPr>
        <p:spPr>
          <a:xfrm>
            <a:off x="8222571" y="2095500"/>
            <a:ext cx="3529012" cy="1333500"/>
          </a:xfrm>
        </p:spPr>
        <p:txBody>
          <a:bodyPr anchor="ctr" anchorCtr="0"/>
          <a:lstStyle>
            <a:lvl1pPr>
              <a:lnSpc>
                <a:spcPct val="100000"/>
              </a:lnSpc>
              <a:defRPr sz="8500" b="0" spc="-100" baseline="0">
                <a:solidFill>
                  <a:schemeClr val="accent1"/>
                </a:solidFill>
              </a:defRPr>
            </a:lvl1pPr>
          </a:lstStyle>
          <a:p>
            <a:pPr lvl="0"/>
            <a:r>
              <a:rPr lang="en-GB"/>
              <a:t>00%</a:t>
            </a:r>
          </a:p>
        </p:txBody>
      </p:sp>
      <p:sp>
        <p:nvSpPr>
          <p:cNvPr id="3" name="Content Placeholder 2"/>
          <p:cNvSpPr>
            <a:spLocks noGrp="1"/>
          </p:cNvSpPr>
          <p:nvPr>
            <p:ph sz="half" idx="1"/>
          </p:nvPr>
        </p:nvSpPr>
        <p:spPr>
          <a:xfrm>
            <a:off x="442913" y="3599542"/>
            <a:ext cx="3529012"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 name="Content Placeholder 3">
            <a:extLst>
              <a:ext uri="{FF2B5EF4-FFF2-40B4-BE49-F238E27FC236}">
                <a16:creationId xmlns:a16="http://schemas.microsoft.com/office/drawing/2014/main" id="{904FBFED-85D0-8C43-84C6-BADD19241EDC}"/>
              </a:ext>
            </a:extLst>
          </p:cNvPr>
          <p:cNvSpPr>
            <a:spLocks noGrp="1"/>
          </p:cNvSpPr>
          <p:nvPr>
            <p:ph sz="half" idx="19"/>
          </p:nvPr>
        </p:nvSpPr>
        <p:spPr>
          <a:xfrm>
            <a:off x="4327525" y="3599542"/>
            <a:ext cx="3533775"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 name="Content Placeholder 4">
            <a:extLst>
              <a:ext uri="{FF2B5EF4-FFF2-40B4-BE49-F238E27FC236}">
                <a16:creationId xmlns:a16="http://schemas.microsoft.com/office/drawing/2014/main" id="{C7D43B0B-6C29-D449-BC95-219F98DA27E0}"/>
              </a:ext>
            </a:extLst>
          </p:cNvPr>
          <p:cNvSpPr>
            <a:spLocks noGrp="1"/>
          </p:cNvSpPr>
          <p:nvPr>
            <p:ph sz="half" idx="20"/>
          </p:nvPr>
        </p:nvSpPr>
        <p:spPr>
          <a:xfrm>
            <a:off x="8222571" y="3599542"/>
            <a:ext cx="3529012"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Slide Number Placeholder 8">
            <a:extLst>
              <a:ext uri="{FF2B5EF4-FFF2-40B4-BE49-F238E27FC236}">
                <a16:creationId xmlns:a16="http://schemas.microsoft.com/office/drawing/2014/main" id="{BB134B2F-E1DC-4AA6-8CE3-986532898AC2}"/>
              </a:ext>
            </a:extLst>
          </p:cNvPr>
          <p:cNvSpPr>
            <a:spLocks noGrp="1"/>
          </p:cNvSpPr>
          <p:nvPr>
            <p:ph type="sldNum" sz="quarter" idx="23"/>
          </p:nvPr>
        </p:nvSpPr>
        <p:spPr>
          <a:xfrm>
            <a:off x="9984296" y="6492240"/>
            <a:ext cx="1764792" cy="137160"/>
          </a:xfrm>
        </p:spPr>
        <p:txBody>
          <a:bodyPr vert="horz" lIns="0" tIns="0" rIns="0" bIns="0" rtlCol="0" anchor="b" anchorCtr="0">
            <a:noAutofit/>
          </a:bodyPr>
          <a:lstStyle>
            <a:lvl1pPr algn="r">
              <a:defRPr lang="en-GB" smtClean="0"/>
            </a:lvl1pPr>
          </a:lstStyle>
          <a:p>
            <a:fld id="{E445CBAE-AAE3-407F-BB98-F120A4E65B95}" type="slidenum">
              <a:rPr lang="en-GB" smtClean="0"/>
              <a:pPr/>
              <a:t>‹#›</a:t>
            </a:fld>
            <a:endParaRPr lang="en-GB"/>
          </a:p>
        </p:txBody>
      </p:sp>
    </p:spTree>
    <p:extLst>
      <p:ext uri="{BB962C8B-B14F-4D97-AF65-F5344CB8AC3E}">
        <p14:creationId xmlns:p14="http://schemas.microsoft.com/office/powerpoint/2010/main" val="645755926"/>
      </p:ext>
    </p:extLst>
  </p:cSld>
  <p:clrMapOvr>
    <a:masterClrMapping/>
  </p:clrMapOvr>
  <p:hf hdr="0"/>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a:lstStyle>
            <a:lvl1pPr>
              <a:defRPr>
                <a:solidFill>
                  <a:schemeClr val="tx1"/>
                </a:solidFill>
              </a:defRPr>
            </a:lvl1pPr>
          </a:lstStyle>
          <a:p>
            <a:r>
              <a:rPr lang="en-GB"/>
              <a:t>[Slide title]</a:t>
            </a:r>
          </a:p>
        </p:txBody>
      </p:sp>
      <p:sp>
        <p:nvSpPr>
          <p:cNvPr id="8" name="Chart Placeholder 2"/>
          <p:cNvSpPr>
            <a:spLocks noGrp="1"/>
          </p:cNvSpPr>
          <p:nvPr>
            <p:ph type="chart" sz="quarter" idx="13"/>
          </p:nvPr>
        </p:nvSpPr>
        <p:spPr>
          <a:xfrm>
            <a:off x="442913" y="2103438"/>
            <a:ext cx="11306175" cy="4068762"/>
          </a:xfrm>
        </p:spPr>
        <p:txBody>
          <a:bodyPr anchor="ctr" anchorCtr="0"/>
          <a:lstStyle>
            <a:lvl1pPr algn="ctr">
              <a:defRPr sz="1200" b="0">
                <a:solidFill>
                  <a:schemeClr val="tx1"/>
                </a:solidFill>
              </a:defRPr>
            </a:lvl1pPr>
          </a:lstStyle>
          <a:p>
            <a:r>
              <a:rPr lang="en-GB"/>
              <a:t>Click icon to add chart</a:t>
            </a:r>
          </a:p>
        </p:txBody>
      </p:sp>
      <p:sp>
        <p:nvSpPr>
          <p:cNvPr id="9" name="Slide Number Placeholder 8">
            <a:extLst>
              <a:ext uri="{FF2B5EF4-FFF2-40B4-BE49-F238E27FC236}">
                <a16:creationId xmlns:a16="http://schemas.microsoft.com/office/drawing/2014/main" id="{A2884E76-EF10-4CE7-A881-93ACE2409F28}"/>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E5071A0F-782F-4E82-A061-DFFD03639B99}" type="slidenum">
              <a:rPr lang="en-GB" smtClean="0"/>
              <a:pPr/>
              <a:t>‹#›</a:t>
            </a:fld>
            <a:endParaRPr lang="en-GB"/>
          </a:p>
        </p:txBody>
      </p:sp>
    </p:spTree>
    <p:extLst>
      <p:ext uri="{BB962C8B-B14F-4D97-AF65-F5344CB8AC3E}">
        <p14:creationId xmlns:p14="http://schemas.microsoft.com/office/powerpoint/2010/main" val="4074926638"/>
      </p:ext>
    </p:extLst>
  </p:cSld>
  <p:clrMapOvr>
    <a:overrideClrMapping bg1="dk1" tx1="lt1" bg2="dk2" tx2="lt2" accent1="accent1" accent2="accent2" accent3="accent3" accent4="accent4" accent5="accent5" accent6="accent6" hlink="hlink" folHlink="folHlink"/>
  </p:clrMapOvr>
  <p:hf hdr="0"/>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tx1"/>
                </a:solidFill>
              </a:defRPr>
            </a:lvl1pPr>
          </a:lstStyle>
          <a:p>
            <a:r>
              <a:rPr lang="en-GB"/>
              <a:t>Thank you</a:t>
            </a:r>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GB" sz="1200">
                <a:solidFill>
                  <a:schemeClr val="tx1"/>
                </a:solidFill>
              </a:rPr>
              <a:t>pwc.rs</a:t>
            </a:r>
          </a:p>
        </p:txBody>
      </p:sp>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GB"/>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083232428"/>
      </p:ext>
    </p:extLst>
  </p:cSld>
  <p:clrMapOvr>
    <a:overrideClrMapping bg1="lt1" tx1="dk1" bg2="lt2" tx2="dk2" accent1="accent1" accent2="accent2" accent3="accent3" accent4="accent4" accent5="accent5" accent6="accent6" hlink="hlink" folHlink="folHlink"/>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GB"/>
              <a:t>[Section header title]</a:t>
            </a:r>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GB"/>
              <a:t>1</a:t>
            </a:r>
          </a:p>
        </p:txBody>
      </p:sp>
    </p:spTree>
    <p:extLst>
      <p:ext uri="{BB962C8B-B14F-4D97-AF65-F5344CB8AC3E}">
        <p14:creationId xmlns:p14="http://schemas.microsoft.com/office/powerpoint/2010/main" val="4201734996"/>
      </p:ext>
    </p:extLst>
  </p:cSld>
  <p:clrMapOvr>
    <a:overrideClrMapping bg1="lt1" tx1="dk1" bg2="lt2" tx2="dk2" accent1="accent1" accent2="accent2" accent3="accent3" accent4="accent4" accent5="accent5" accent6="accent6" hlink="hlink" folHlink="folHlink"/>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GB"/>
              <a:t>[Section header title]</a:t>
            </a:r>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GB"/>
              <a:t>2</a:t>
            </a:r>
          </a:p>
        </p:txBody>
      </p:sp>
    </p:spTree>
    <p:extLst>
      <p:ext uri="{BB962C8B-B14F-4D97-AF65-F5344CB8AC3E}">
        <p14:creationId xmlns:p14="http://schemas.microsoft.com/office/powerpoint/2010/main" val="1730476324"/>
      </p:ext>
    </p:extLst>
  </p:cSld>
  <p:clrMapOvr>
    <a:overrideClrMapping bg1="lt1" tx1="dk1" bg2="lt2" tx2="dk2" accent1="accent1" accent2="accent2" accent3="accent3" accent4="accent4" accent5="accent5" accent6="accent6" hlink="hlink" folHlink="folHlink"/>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GB"/>
              <a:t>[Section header title]</a:t>
            </a:r>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GB"/>
              <a:t>3</a:t>
            </a:r>
          </a:p>
        </p:txBody>
      </p:sp>
    </p:spTree>
    <p:extLst>
      <p:ext uri="{BB962C8B-B14F-4D97-AF65-F5344CB8AC3E}">
        <p14:creationId xmlns:p14="http://schemas.microsoft.com/office/powerpoint/2010/main" val="3316730720"/>
      </p:ext>
    </p:extLst>
  </p:cSld>
  <p:clrMapOvr>
    <a:overrideClrMapping bg1="lt1" tx1="dk1" bg2="lt2" tx2="dk2" accent1="accent1" accent2="accent2" accent3="accent3" accent4="accent4" accent5="accent5" accent6="accent6" hlink="hlink" folHlink="folHlink"/>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GB"/>
              <a:t>[Section header title]</a:t>
            </a:r>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GB"/>
              <a:t>4</a:t>
            </a:r>
          </a:p>
        </p:txBody>
      </p:sp>
    </p:spTree>
    <p:extLst>
      <p:ext uri="{BB962C8B-B14F-4D97-AF65-F5344CB8AC3E}">
        <p14:creationId xmlns:p14="http://schemas.microsoft.com/office/powerpoint/2010/main" val="181591044"/>
      </p:ext>
    </p:extLst>
  </p:cSld>
  <p:clrMapOvr>
    <a:overrideClrMapping bg1="lt1" tx1="dk1" bg2="lt2" tx2="dk2" accent1="accent1" accent2="accent2" accent3="accent3" accent4="accent4" accent5="accent5" accent6="accent6" hlink="hlink" folHlink="folHlink"/>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GB"/>
              <a:t>1</a:t>
            </a:r>
          </a:p>
        </p:txBody>
      </p:sp>
    </p:spTree>
    <p:extLst>
      <p:ext uri="{BB962C8B-B14F-4D97-AF65-F5344CB8AC3E}">
        <p14:creationId xmlns:p14="http://schemas.microsoft.com/office/powerpoint/2010/main" val="1711894346"/>
      </p:ext>
    </p:extLst>
  </p:cSld>
  <p:clrMapOvr>
    <a:overrideClrMapping bg1="lt1" tx1="dk1" bg2="lt2" tx2="dk2" accent1="accent1" accent2="accent2" accent3="accent3" accent4="accent4" accent5="accent5" accent6="accent6" hlink="hlink" folHlink="folHlink"/>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GB"/>
              <a:t>2</a:t>
            </a:r>
          </a:p>
        </p:txBody>
      </p:sp>
    </p:spTree>
    <p:extLst>
      <p:ext uri="{BB962C8B-B14F-4D97-AF65-F5344CB8AC3E}">
        <p14:creationId xmlns:p14="http://schemas.microsoft.com/office/powerpoint/2010/main" val="172919025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GB"/>
              <a:t>3</a:t>
            </a:r>
          </a:p>
        </p:txBody>
      </p:sp>
    </p:spTree>
    <p:extLst>
      <p:ext uri="{BB962C8B-B14F-4D97-AF65-F5344CB8AC3E}">
        <p14:creationId xmlns:p14="http://schemas.microsoft.com/office/powerpoint/2010/main" val="414577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sz="half" idx="1"/>
          </p:nvPr>
        </p:nvSpPr>
        <p:spPr>
          <a:xfrm>
            <a:off x="442913"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2777045"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Content Placeholder 4"/>
          <p:cNvSpPr>
            <a:spLocks noGrp="1"/>
          </p:cNvSpPr>
          <p:nvPr>
            <p:ph sz="half" idx="13"/>
          </p:nvPr>
        </p:nvSpPr>
        <p:spPr>
          <a:xfrm>
            <a:off x="5111177"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5"/>
          <p:cNvSpPr>
            <a:spLocks noGrp="1"/>
          </p:cNvSpPr>
          <p:nvPr>
            <p:ph sz="half" idx="14"/>
          </p:nvPr>
        </p:nvSpPr>
        <p:spPr>
          <a:xfrm>
            <a:off x="7445309"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6"/>
          <p:cNvSpPr>
            <a:spLocks noGrp="1"/>
          </p:cNvSpPr>
          <p:nvPr>
            <p:ph sz="half" idx="15"/>
          </p:nvPr>
        </p:nvSpPr>
        <p:spPr>
          <a:xfrm>
            <a:off x="9779443" y="2103438"/>
            <a:ext cx="1972800"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Slide Number Placeholder 13">
            <a:extLst>
              <a:ext uri="{FF2B5EF4-FFF2-40B4-BE49-F238E27FC236}">
                <a16:creationId xmlns:a16="http://schemas.microsoft.com/office/drawing/2014/main" id="{5169B315-E0C0-4C8A-9E80-73DC5DC1D2B0}"/>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CF54A0CE-E7D8-4CB2-98C3-08C9FDB028A5}" type="slidenum">
              <a:rPr lang="en-GB" smtClean="0"/>
              <a:pPr/>
              <a:t>‹#›</a:t>
            </a:fld>
            <a:endParaRPr lang="en-GB"/>
          </a:p>
        </p:txBody>
      </p:sp>
    </p:spTree>
    <p:extLst>
      <p:ext uri="{BB962C8B-B14F-4D97-AF65-F5344CB8AC3E}">
        <p14:creationId xmlns:p14="http://schemas.microsoft.com/office/powerpoint/2010/main" val="830946858"/>
      </p:ext>
    </p:extLst>
  </p:cSld>
  <p:clrMapOvr>
    <a:masterClrMapping/>
  </p:clrMapOvr>
  <p:hf hdr="0"/>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GB"/>
              <a:t>4</a:t>
            </a:r>
          </a:p>
        </p:txBody>
      </p:sp>
    </p:spTree>
    <p:extLst>
      <p:ext uri="{BB962C8B-B14F-4D97-AF65-F5344CB8AC3E}">
        <p14:creationId xmlns:p14="http://schemas.microsoft.com/office/powerpoint/2010/main" val="391531137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anchor="ctr" anchorCtr="0"/>
          <a:lstStyle>
            <a:lvl1pPr algn="ctr">
              <a:defRPr sz="1200" b="0">
                <a:solidFill>
                  <a:schemeClr val="bg1"/>
                </a:solidFill>
              </a:defRPr>
            </a:lvl1pPr>
          </a:lstStyle>
          <a:p>
            <a:r>
              <a:rPr lang="en-GB"/>
              <a:t>Click icon to add picture</a:t>
            </a:r>
          </a:p>
        </p:txBody>
      </p:sp>
      <p:sp>
        <p:nvSpPr>
          <p:cNvPr id="3" name="Content Placeholder 2"/>
          <p:cNvSpPr>
            <a:spLocks noGrp="1"/>
          </p:cNvSpPr>
          <p:nvPr>
            <p:ph idx="1"/>
          </p:nvPr>
        </p:nvSpPr>
        <p:spPr>
          <a:xfrm>
            <a:off x="0" y="1143000"/>
            <a:ext cx="4572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8" name="Slide Number Placeholder 7">
            <a:extLst>
              <a:ext uri="{FF2B5EF4-FFF2-40B4-BE49-F238E27FC236}">
                <a16:creationId xmlns:a16="http://schemas.microsoft.com/office/drawing/2014/main" id="{0D537775-4973-43EF-9269-E1EC9355F78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9682A4D2-8D2C-4B1F-B532-88625F45830A}" type="slidenum">
              <a:rPr lang="en-GB" smtClean="0"/>
              <a:pPr/>
              <a:t>‹#›</a:t>
            </a:fld>
            <a:endParaRPr lang="en-GB"/>
          </a:p>
        </p:txBody>
      </p:sp>
    </p:spTree>
    <p:extLst>
      <p:ext uri="{BB962C8B-B14F-4D97-AF65-F5344CB8AC3E}">
        <p14:creationId xmlns:p14="http://schemas.microsoft.com/office/powerpoint/2010/main" val="2743940901"/>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anchor="ctr" anchorCtr="0"/>
          <a:lstStyle>
            <a:lvl1pPr algn="ctr">
              <a:defRPr sz="1200" b="0">
                <a:solidFill>
                  <a:schemeClr val="bg1"/>
                </a:solidFill>
              </a:defRPr>
            </a:lvl1pPr>
          </a:lstStyle>
          <a:p>
            <a:r>
              <a:rPr lang="en-GB"/>
              <a:t>Click icon to add picture</a:t>
            </a:r>
          </a:p>
        </p:txBody>
      </p:sp>
      <p:sp>
        <p:nvSpPr>
          <p:cNvPr id="3" name="Content Placeholder 2"/>
          <p:cNvSpPr>
            <a:spLocks noGrp="1"/>
          </p:cNvSpPr>
          <p:nvPr>
            <p:ph idx="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 name="Slide Number Placeholder 4">
            <a:extLst>
              <a:ext uri="{FF2B5EF4-FFF2-40B4-BE49-F238E27FC236}">
                <a16:creationId xmlns:a16="http://schemas.microsoft.com/office/drawing/2014/main" id="{2B2511ED-0115-405A-A835-2522A9324CB7}"/>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CB4A0C57-39AD-458F-9BA2-26F9B3F4A7FC}" type="slidenum">
              <a:rPr lang="en-GB" smtClean="0"/>
              <a:pPr/>
              <a:t>‹#›</a:t>
            </a:fld>
            <a:endParaRPr lang="en-GB"/>
          </a:p>
        </p:txBody>
      </p:sp>
    </p:spTree>
    <p:extLst>
      <p:ext uri="{BB962C8B-B14F-4D97-AF65-F5344CB8AC3E}">
        <p14:creationId xmlns:p14="http://schemas.microsoft.com/office/powerpoint/2010/main" val="256131842"/>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anchor="ctr" anchorCtr="0"/>
          <a:lstStyle>
            <a:lvl1pPr algn="ctr">
              <a:defRPr sz="1200" b="0">
                <a:solidFill>
                  <a:schemeClr val="tx1"/>
                </a:solidFill>
              </a:defRPr>
            </a:lvl1pPr>
          </a:lstStyle>
          <a:p>
            <a:r>
              <a:rPr lang="en-GB"/>
              <a:t>Click icon to add picture</a:t>
            </a:r>
          </a:p>
        </p:txBody>
      </p:sp>
      <p:sp>
        <p:nvSpPr>
          <p:cNvPr id="3" name="Content Placeholder 2"/>
          <p:cNvSpPr>
            <a:spLocks noGrp="1"/>
          </p:cNvSpPr>
          <p:nvPr>
            <p:ph idx="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 name="Slide Number Placeholder 5">
            <a:extLst>
              <a:ext uri="{FF2B5EF4-FFF2-40B4-BE49-F238E27FC236}">
                <a16:creationId xmlns:a16="http://schemas.microsoft.com/office/drawing/2014/main" id="{D0C735AD-F873-4946-8153-5E2B2E3B9587}"/>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482BBD88-B8C4-43F2-9A7A-7A9E9AA6258D}" type="slidenum">
              <a:rPr lang="en-GB" smtClean="0"/>
              <a:pPr/>
              <a:t>‹#›</a:t>
            </a:fld>
            <a:endParaRPr lang="en-GB"/>
          </a:p>
        </p:txBody>
      </p:sp>
    </p:spTree>
    <p:extLst>
      <p:ext uri="{BB962C8B-B14F-4D97-AF65-F5344CB8AC3E}">
        <p14:creationId xmlns:p14="http://schemas.microsoft.com/office/powerpoint/2010/main" val="2928545522"/>
      </p:ext>
    </p:extLst>
  </p:cSld>
  <p:clrMapOvr>
    <a:masterClrMapping/>
  </p:clrMapOvr>
  <p:hf hdr="0"/>
  <p:extLst>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 name="Slide Number Placeholder 6">
            <a:extLst>
              <a:ext uri="{FF2B5EF4-FFF2-40B4-BE49-F238E27FC236}">
                <a16:creationId xmlns:a16="http://schemas.microsoft.com/office/drawing/2014/main" id="{E6484AFE-8F23-4525-B352-C0ECADD3E41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EDBE1120-98B4-4F1B-8B1A-CE41A40232C7}" type="slidenum">
              <a:rPr lang="en-GB" smtClean="0"/>
              <a:pPr/>
              <a:t>‹#›</a:t>
            </a:fld>
            <a:endParaRPr lang="en-GB"/>
          </a:p>
        </p:txBody>
      </p:sp>
    </p:spTree>
    <p:extLst>
      <p:ext uri="{BB962C8B-B14F-4D97-AF65-F5344CB8AC3E}">
        <p14:creationId xmlns:p14="http://schemas.microsoft.com/office/powerpoint/2010/main" val="3845450902"/>
      </p:ext>
    </p:extLst>
  </p:cSld>
  <p:clrMapOvr>
    <a:masterClrMapping/>
  </p:clrMapOvr>
  <p:hf hdr="0"/>
  <p:extLst>
    <p:ext uri="{DCECCB84-F9BA-43D5-87BE-67443E8EF086}">
      <p15:sldGuideLst xmlns:p15="http://schemas.microsoft.com/office/powerpoint/2012/main"/>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8" name="Slide Number Placeholder 7">
            <a:extLst>
              <a:ext uri="{FF2B5EF4-FFF2-40B4-BE49-F238E27FC236}">
                <a16:creationId xmlns:a16="http://schemas.microsoft.com/office/drawing/2014/main" id="{787D5B4B-569A-46AC-A2F2-786005EA0542}"/>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83CDD526-6064-4EAD-8114-CE4BC0010FE1}" type="slidenum">
              <a:rPr lang="en-GB" smtClean="0"/>
              <a:pPr/>
              <a:t>‹#›</a:t>
            </a:fld>
            <a:endParaRPr lang="en-GB"/>
          </a:p>
        </p:txBody>
      </p:sp>
    </p:spTree>
    <p:extLst>
      <p:ext uri="{BB962C8B-B14F-4D97-AF65-F5344CB8AC3E}">
        <p14:creationId xmlns:p14="http://schemas.microsoft.com/office/powerpoint/2010/main" val="89078732"/>
      </p:ext>
    </p:extLst>
  </p:cSld>
  <p:clrMapOvr>
    <a:overrideClrMapping bg1="dk1" tx1="lt1" bg2="dk2" tx2="lt2" accent1="accent1" accent2="accent2" accent3="accent3" accent4="accent4" accent5="accent5" accent6="accent6" hlink="hlink" folHlink="folHlink"/>
  </p:clrMapOvr>
  <p:hf hdr="0"/>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Slide Number Placeholder 8">
            <a:extLst>
              <a:ext uri="{FF2B5EF4-FFF2-40B4-BE49-F238E27FC236}">
                <a16:creationId xmlns:a16="http://schemas.microsoft.com/office/drawing/2014/main" id="{AD75F1DE-A310-4475-B135-42D40FD87C48}"/>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C03CA18F-99FF-46AE-AA37-1A1161A20141}" type="slidenum">
              <a:rPr lang="en-GB" smtClean="0"/>
              <a:pPr/>
              <a:t>‹#›</a:t>
            </a:fld>
            <a:endParaRPr lang="en-GB"/>
          </a:p>
        </p:txBody>
      </p:sp>
    </p:spTree>
    <p:extLst>
      <p:ext uri="{BB962C8B-B14F-4D97-AF65-F5344CB8AC3E}">
        <p14:creationId xmlns:p14="http://schemas.microsoft.com/office/powerpoint/2010/main" val="3321962597"/>
      </p:ext>
    </p:extLst>
  </p:cSld>
  <p:clrMapOvr>
    <a:overrideClrMapping bg1="dk1" tx1="lt1" bg2="dk2" tx2="lt2" accent1="accent1" accent2="accent2" accent3="accent3" accent4="accent4" accent5="accent5" accent6="accent6" hlink="hlink" folHlink="folHlink"/>
  </p:clrMapOvr>
  <p:hf hdr="0"/>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Slide Number Placeholder 8">
            <a:extLst>
              <a:ext uri="{FF2B5EF4-FFF2-40B4-BE49-F238E27FC236}">
                <a16:creationId xmlns:a16="http://schemas.microsoft.com/office/drawing/2014/main" id="{0C0BB3CD-257F-4709-BC55-3D2610CECC1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363DDA7A-9F61-4309-9DED-79A77EAB8AA3}" type="slidenum">
              <a:rPr lang="en-GB" smtClean="0"/>
              <a:pPr/>
              <a:t>‹#›</a:t>
            </a:fld>
            <a:endParaRPr lang="en-GB"/>
          </a:p>
        </p:txBody>
      </p:sp>
    </p:spTree>
    <p:extLst>
      <p:ext uri="{BB962C8B-B14F-4D97-AF65-F5344CB8AC3E}">
        <p14:creationId xmlns:p14="http://schemas.microsoft.com/office/powerpoint/2010/main" val="1788448434"/>
      </p:ext>
    </p:extLst>
  </p:cSld>
  <p:clrMapOvr>
    <a:overrideClrMapping bg1="dk1" tx1="lt1" bg2="dk2" tx2="lt2" accent1="accent1" accent2="accent2" accent3="accent3" accent4="accent4" accent5="accent5" accent6="accent6" hlink="hlink" folHlink="folHlink"/>
  </p:clrMapOvr>
  <p:hf hdr="0"/>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Slide Number Placeholder 8">
            <a:extLst>
              <a:ext uri="{FF2B5EF4-FFF2-40B4-BE49-F238E27FC236}">
                <a16:creationId xmlns:a16="http://schemas.microsoft.com/office/drawing/2014/main" id="{A5234030-C827-4608-A45D-05367FFDED6F}"/>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3D721222-5ECA-49AF-8CCA-E8247DCFA462}" type="slidenum">
              <a:rPr lang="en-GB" smtClean="0"/>
              <a:pPr/>
              <a:t>‹#›</a:t>
            </a:fld>
            <a:endParaRPr lang="en-GB"/>
          </a:p>
        </p:txBody>
      </p:sp>
    </p:spTree>
    <p:extLst>
      <p:ext uri="{BB962C8B-B14F-4D97-AF65-F5344CB8AC3E}">
        <p14:creationId xmlns:p14="http://schemas.microsoft.com/office/powerpoint/2010/main" val="2275657948"/>
      </p:ext>
    </p:extLst>
  </p:cSld>
  <p:clrMapOvr>
    <a:overrideClrMapping bg1="dk1" tx1="lt1" bg2="dk2" tx2="lt2" accent1="accent1" accent2="accent2" accent3="accent3" accent4="accent4" accent5="accent5" accent6="accent6" hlink="hlink" folHlink="folHlink"/>
  </p:clrMapOvr>
  <p:hf hdr="0"/>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Agenda">
  <p:cSld name="1_Agenda">
    <p:spTree>
      <p:nvGrpSpPr>
        <p:cNvPr id="1" name="Shape 23"/>
        <p:cNvGrpSpPr/>
        <p:nvPr/>
      </p:nvGrpSpPr>
      <p:grpSpPr>
        <a:xfrm>
          <a:off x="0" y="0"/>
          <a:ext cx="0" cy="0"/>
          <a:chOff x="0" y="0"/>
          <a:chExt cx="0" cy="0"/>
        </a:xfrm>
      </p:grpSpPr>
      <p:sp>
        <p:nvSpPr>
          <p:cNvPr id="24" name="Google Shape;24;p3"/>
          <p:cNvSpPr txBox="1">
            <a:spLocks noGrp="1"/>
          </p:cNvSpPr>
          <p:nvPr>
            <p:ph type="body" idx="1"/>
          </p:nvPr>
        </p:nvSpPr>
        <p:spPr>
          <a:xfrm>
            <a:off x="609600" y="2103438"/>
            <a:ext cx="10972800" cy="406876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0"/>
              </a:spcBef>
              <a:spcAft>
                <a:spcPts val="0"/>
              </a:spcAft>
              <a:buClr>
                <a:schemeClr val="accent1"/>
              </a:buClr>
              <a:buSzPts val="2000"/>
              <a:buFont typeface="Georgia"/>
              <a:buAutoNum type="arabicPeriod"/>
              <a:defRPr sz="2000" b="0">
                <a:solidFill>
                  <a:schemeClr val="dk1"/>
                </a:solidFill>
              </a:defRPr>
            </a:lvl1pPr>
            <a:lvl2pPr marL="914400" lvl="1" indent="-228600" algn="l">
              <a:lnSpc>
                <a:spcPct val="100000"/>
              </a:lnSpc>
              <a:spcBef>
                <a:spcPts val="450"/>
              </a:spcBef>
              <a:spcAft>
                <a:spcPts val="0"/>
              </a:spcAft>
              <a:buClr>
                <a:schemeClr val="accent4"/>
              </a:buClr>
              <a:buSzPts val="1400"/>
              <a:buFont typeface="Georgia"/>
              <a:buNone/>
              <a:defRPr sz="1400"/>
            </a:lvl2pPr>
            <a:lvl3pPr marL="1371600" lvl="2" indent="-317500" algn="l">
              <a:lnSpc>
                <a:spcPct val="100000"/>
              </a:lnSpc>
              <a:spcBef>
                <a:spcPts val="600"/>
              </a:spcBef>
              <a:spcAft>
                <a:spcPts val="0"/>
              </a:spcAft>
              <a:buClr>
                <a:schemeClr val="dk1"/>
              </a:buClr>
              <a:buSzPts val="1400"/>
              <a:buChar char="•"/>
              <a:defRPr sz="1400"/>
            </a:lvl3pPr>
            <a:lvl4pPr marL="1828800" lvl="3" indent="-317500" algn="l">
              <a:lnSpc>
                <a:spcPct val="100000"/>
              </a:lnSpc>
              <a:spcBef>
                <a:spcPts val="600"/>
              </a:spcBef>
              <a:spcAft>
                <a:spcPts val="0"/>
              </a:spcAft>
              <a:buClr>
                <a:schemeClr val="dk1"/>
              </a:buClr>
              <a:buSzPts val="1400"/>
              <a:buChar char="–"/>
              <a:defRPr sz="1400"/>
            </a:lvl4pPr>
            <a:lvl5pPr marL="2286000" lvl="4" indent="-317500" algn="l">
              <a:lnSpc>
                <a:spcPct val="100000"/>
              </a:lnSpc>
              <a:spcBef>
                <a:spcPts val="600"/>
              </a:spcBef>
              <a:spcAft>
                <a:spcPts val="0"/>
              </a:spcAft>
              <a:buClr>
                <a:schemeClr val="dk1"/>
              </a:buClr>
              <a:buSzPts val="1400"/>
              <a:buChar char="•"/>
              <a:defRPr sz="1400"/>
            </a:lvl5pPr>
            <a:lvl6pPr marL="2743200" lvl="5" indent="-317500" algn="l">
              <a:lnSpc>
                <a:spcPct val="100000"/>
              </a:lnSpc>
              <a:spcBef>
                <a:spcPts val="600"/>
              </a:spcBef>
              <a:spcAft>
                <a:spcPts val="0"/>
              </a:spcAft>
              <a:buClr>
                <a:schemeClr val="dk1"/>
              </a:buClr>
              <a:buSzPts val="1400"/>
              <a:buChar char="–"/>
              <a:defRPr sz="1400"/>
            </a:lvl6pPr>
            <a:lvl7pPr marL="3200400" lvl="6" indent="-317500" algn="l">
              <a:lnSpc>
                <a:spcPct val="100000"/>
              </a:lnSpc>
              <a:spcBef>
                <a:spcPts val="600"/>
              </a:spcBef>
              <a:spcAft>
                <a:spcPts val="0"/>
              </a:spcAft>
              <a:buClr>
                <a:schemeClr val="dk1"/>
              </a:buClr>
              <a:buSzPts val="1400"/>
              <a:buChar char="•"/>
              <a:defRPr sz="1400"/>
            </a:lvl7pPr>
            <a:lvl8pPr marL="3657600" lvl="7" indent="-317500" algn="l">
              <a:lnSpc>
                <a:spcPct val="100000"/>
              </a:lnSpc>
              <a:spcBef>
                <a:spcPts val="600"/>
              </a:spcBef>
              <a:spcAft>
                <a:spcPts val="0"/>
              </a:spcAft>
              <a:buClr>
                <a:schemeClr val="dk1"/>
              </a:buClr>
              <a:buSzPts val="1400"/>
              <a:buChar char="–"/>
              <a:defRPr sz="1400"/>
            </a:lvl8pPr>
            <a:lvl9pPr marL="4114800" lvl="8" indent="-317500" algn="l">
              <a:lnSpc>
                <a:spcPct val="100000"/>
              </a:lnSpc>
              <a:spcBef>
                <a:spcPts val="600"/>
              </a:spcBef>
              <a:spcAft>
                <a:spcPts val="600"/>
              </a:spcAft>
              <a:buClr>
                <a:schemeClr val="dk1"/>
              </a:buClr>
              <a:buSzPts val="1400"/>
              <a:buChar char="•"/>
              <a:defRPr sz="1400"/>
            </a:lvl9pPr>
          </a:lstStyle>
          <a:p>
            <a:endParaRPr lang="en-GB"/>
          </a:p>
        </p:txBody>
      </p:sp>
      <p:sp>
        <p:nvSpPr>
          <p:cNvPr id="26" name="Google Shape;26;p3"/>
          <p:cNvSpPr txBox="1">
            <a:spLocks noGrp="1"/>
          </p:cNvSpPr>
          <p:nvPr>
            <p:ph type="title"/>
          </p:nvPr>
        </p:nvSpPr>
        <p:spPr>
          <a:xfrm>
            <a:off x="609600" y="457200"/>
            <a:ext cx="10972800" cy="13716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8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GB"/>
          </a:p>
        </p:txBody>
      </p:sp>
      <p:sp>
        <p:nvSpPr>
          <p:cNvPr id="4" name="Slide Number Placeholder 3">
            <a:extLst>
              <a:ext uri="{FF2B5EF4-FFF2-40B4-BE49-F238E27FC236}">
                <a16:creationId xmlns:a16="http://schemas.microsoft.com/office/drawing/2014/main" id="{C4B6CFEF-B9D0-4850-924E-9D4A29278DAE}"/>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E5340573-4C4D-46C6-B5EF-7FBBBA88588C}" type="slidenum">
              <a:rPr lang="en-GB" smtClean="0"/>
              <a:pPr/>
              <a:t>‹#›</a:t>
            </a:fld>
            <a:endParaRPr lang="en-GB"/>
          </a:p>
        </p:txBody>
      </p:sp>
    </p:spTree>
    <p:extLst>
      <p:ext uri="{BB962C8B-B14F-4D97-AF65-F5344CB8AC3E}">
        <p14:creationId xmlns:p14="http://schemas.microsoft.com/office/powerpoint/2010/main" val="3936754262"/>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6" name="Picture Placeholder 3"/>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8" name="Picture Placeholder 4"/>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7" name="Content Placeholder 2">
            <a:extLst>
              <a:ext uri="{FF2B5EF4-FFF2-40B4-BE49-F238E27FC236}">
                <a16:creationId xmlns:a16="http://schemas.microsoft.com/office/drawing/2014/main" id="{CF36C29E-E542-4CF8-8350-7B2993AB9F11}"/>
              </a:ext>
            </a:extLst>
          </p:cNvPr>
          <p:cNvSpPr>
            <a:spLocks noGrp="1"/>
          </p:cNvSpPr>
          <p:nvPr>
            <p:ph sz="quarter" idx="20"/>
          </p:nvPr>
        </p:nvSpPr>
        <p:spPr>
          <a:xfrm>
            <a:off x="442913"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p>
        </p:txBody>
      </p:sp>
      <p:sp>
        <p:nvSpPr>
          <p:cNvPr id="23" name="Content Placeholder 3">
            <a:extLst>
              <a:ext uri="{FF2B5EF4-FFF2-40B4-BE49-F238E27FC236}">
                <a16:creationId xmlns:a16="http://schemas.microsoft.com/office/drawing/2014/main" id="{5E49564D-E876-4F96-AA36-94443DF6A6B4}"/>
              </a:ext>
            </a:extLst>
          </p:cNvPr>
          <p:cNvSpPr>
            <a:spLocks noGrp="1"/>
          </p:cNvSpPr>
          <p:nvPr>
            <p:ph sz="quarter" idx="21"/>
          </p:nvPr>
        </p:nvSpPr>
        <p:spPr>
          <a:xfrm>
            <a:off x="4331495"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p>
        </p:txBody>
      </p:sp>
      <p:sp>
        <p:nvSpPr>
          <p:cNvPr id="24" name="Content Placeholder 4">
            <a:extLst>
              <a:ext uri="{FF2B5EF4-FFF2-40B4-BE49-F238E27FC236}">
                <a16:creationId xmlns:a16="http://schemas.microsoft.com/office/drawing/2014/main" id="{D1C35B22-67CB-4342-8F23-814ABE95E981}"/>
              </a:ext>
            </a:extLst>
          </p:cNvPr>
          <p:cNvSpPr>
            <a:spLocks noGrp="1"/>
          </p:cNvSpPr>
          <p:nvPr>
            <p:ph sz="quarter" idx="22"/>
          </p:nvPr>
        </p:nvSpPr>
        <p:spPr>
          <a:xfrm>
            <a:off x="8220076"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p>
        </p:txBody>
      </p:sp>
      <p:sp>
        <p:nvSpPr>
          <p:cNvPr id="9" name="Slide Number Placeholder 8">
            <a:extLst>
              <a:ext uri="{FF2B5EF4-FFF2-40B4-BE49-F238E27FC236}">
                <a16:creationId xmlns:a16="http://schemas.microsoft.com/office/drawing/2014/main" id="{430FE869-CCA6-4453-B9B5-0E38A1401E03}"/>
              </a:ext>
            </a:extLst>
          </p:cNvPr>
          <p:cNvSpPr>
            <a:spLocks noGrp="1"/>
          </p:cNvSpPr>
          <p:nvPr>
            <p:ph type="sldNum" sz="quarter" idx="25"/>
          </p:nvPr>
        </p:nvSpPr>
        <p:spPr>
          <a:xfrm>
            <a:off x="9984296" y="6492240"/>
            <a:ext cx="1764792" cy="137160"/>
          </a:xfrm>
        </p:spPr>
        <p:txBody>
          <a:bodyPr vert="horz" lIns="0" tIns="0" rIns="0" bIns="0" rtlCol="0" anchor="b" anchorCtr="0">
            <a:noAutofit/>
          </a:bodyPr>
          <a:lstStyle>
            <a:lvl1pPr algn="r">
              <a:defRPr lang="en-GB" smtClean="0"/>
            </a:lvl1pPr>
          </a:lstStyle>
          <a:p>
            <a:fld id="{7AED5478-21AE-4B57-A582-B2A09B2F71C8}" type="slidenum">
              <a:rPr lang="en-GB" smtClean="0"/>
              <a:pPr/>
              <a:t>‹#›</a:t>
            </a:fld>
            <a:endParaRPr lang="en-GB"/>
          </a:p>
        </p:txBody>
      </p:sp>
    </p:spTree>
    <p:extLst>
      <p:ext uri="{BB962C8B-B14F-4D97-AF65-F5344CB8AC3E}">
        <p14:creationId xmlns:p14="http://schemas.microsoft.com/office/powerpoint/2010/main" val="3980743609"/>
      </p:ext>
    </p:extLst>
  </p:cSld>
  <p:clrMapOvr>
    <a:masterClrMapping/>
  </p:clrMapOvr>
  <p:hf hdr="0"/>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Custom Layout" userDrawn="1">
  <p:cSld name="Custom Layout">
    <p:spTree>
      <p:nvGrpSpPr>
        <p:cNvPr id="1" name="Shape 541"/>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D9B115C-50FF-4A65-8C43-76CA0775D820}"/>
              </a:ext>
            </a:extLst>
          </p:cNvPr>
          <p:cNvGraphicFramePr>
            <a:graphicFrameLocks noChangeAspect="1"/>
          </p:cNvGraphicFramePr>
          <p:nvPr userDrawn="1">
            <p:custDataLst>
              <p:tags r:id="rId1"/>
            </p:custDataLst>
            <p:extLst>
              <p:ext uri="{D42A27DB-BD31-4B8C-83A1-F6EECF244321}">
                <p14:modId xmlns:p14="http://schemas.microsoft.com/office/powerpoint/2010/main" val="28532663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BD9B115C-50FF-4A65-8C43-76CA0775D8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Picture Placeholder 3">
            <a:extLst>
              <a:ext uri="{FF2B5EF4-FFF2-40B4-BE49-F238E27FC236}">
                <a16:creationId xmlns:a16="http://schemas.microsoft.com/office/drawing/2014/main" id="{48856190-2CA1-4913-BC8D-CB7C8332D4CF}"/>
              </a:ext>
            </a:extLst>
          </p:cNvPr>
          <p:cNvSpPr>
            <a:spLocks noGrp="1"/>
          </p:cNvSpPr>
          <p:nvPr>
            <p:ph type="pic" sz="quarter" idx="13"/>
          </p:nvPr>
        </p:nvSpPr>
        <p:spPr>
          <a:xfrm>
            <a:off x="0" y="0"/>
            <a:ext cx="3971925" cy="6858000"/>
          </a:xfrm>
        </p:spPr>
        <p:txBody>
          <a:bodyPr/>
          <a:lstStyle/>
          <a:p>
            <a:endParaRPr lang="en-GB"/>
          </a:p>
        </p:txBody>
      </p:sp>
      <p:pic>
        <p:nvPicPr>
          <p:cNvPr id="542" name="Google Shape;542;p90"/>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1588" y="1588"/>
            <a:ext cx="1587" cy="1587"/>
          </a:xfrm>
          <a:prstGeom prst="rect">
            <a:avLst/>
          </a:prstGeom>
          <a:noFill/>
          <a:ln>
            <a:noFill/>
          </a:ln>
        </p:spPr>
      </p:pic>
      <p:sp>
        <p:nvSpPr>
          <p:cNvPr id="543" name="Google Shape;543;p90"/>
          <p:cNvSpPr txBox="1">
            <a:spLocks noGrp="1"/>
          </p:cNvSpPr>
          <p:nvPr>
            <p:ph type="title"/>
          </p:nvPr>
        </p:nvSpPr>
        <p:spPr>
          <a:xfrm>
            <a:off x="4327525" y="432001"/>
            <a:ext cx="7421563" cy="1098348"/>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a:p>
        </p:txBody>
      </p:sp>
      <p:sp>
        <p:nvSpPr>
          <p:cNvPr id="6" name="Slide Number Placeholder 5">
            <a:extLst>
              <a:ext uri="{FF2B5EF4-FFF2-40B4-BE49-F238E27FC236}">
                <a16:creationId xmlns:a16="http://schemas.microsoft.com/office/drawing/2014/main" id="{41B9828C-726C-4131-B693-0E8AA00E3BF4}"/>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E652A211-8433-4900-9BB6-9D26B5740F99}" type="slidenum">
              <a:rPr lang="en-GB" smtClean="0"/>
              <a:pPr/>
              <a:t>‹#›</a:t>
            </a:fld>
            <a:endParaRPr lang="en-GB"/>
          </a:p>
        </p:txBody>
      </p:sp>
    </p:spTree>
    <p:extLst>
      <p:ext uri="{BB962C8B-B14F-4D97-AF65-F5344CB8AC3E}">
        <p14:creationId xmlns:p14="http://schemas.microsoft.com/office/powerpoint/2010/main" val="2454852328"/>
      </p:ext>
    </p:extLst>
  </p:cSld>
  <p:clrMapOvr>
    <a:masterClrMapping/>
  </p:clrMapOvr>
  <p:hf hdr="0"/>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userDrawn="1">
  <p:cSld name="1_Thank You Dark">
    <p:bg>
      <p:bgPr>
        <a:solidFill>
          <a:srgbClr val="464646"/>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05DC766-5EFD-482F-8BAB-DC9378CB793A}"/>
              </a:ext>
            </a:extLst>
          </p:cNvPr>
          <p:cNvGraphicFramePr>
            <a:graphicFrameLocks noChangeAspect="1"/>
          </p:cNvGraphicFramePr>
          <p:nvPr userDrawn="1">
            <p:custDataLst>
              <p:tags r:id="rId1"/>
            </p:custDataLst>
            <p:extLst>
              <p:ext uri="{D42A27DB-BD31-4B8C-83A1-F6EECF244321}">
                <p14:modId xmlns:p14="http://schemas.microsoft.com/office/powerpoint/2010/main" val="16726565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4" name="Object 3" hidden="1">
                        <a:extLst>
                          <a:ext uri="{FF2B5EF4-FFF2-40B4-BE49-F238E27FC236}">
                            <a16:creationId xmlns:a16="http://schemas.microsoft.com/office/drawing/2014/main" id="{C05DC766-5EFD-482F-8BAB-DC9378CB793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Rectangle 13"/>
          <p:cNvSpPr/>
          <p:nvPr/>
        </p:nvSpPr>
        <p:spPr bwMode="hidden">
          <a:xfrm>
            <a:off x="1"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5"/>
          </a:p>
        </p:txBody>
      </p:sp>
      <p:sp>
        <p:nvSpPr>
          <p:cNvPr id="2" name="Title 1"/>
          <p:cNvSpPr>
            <a:spLocks noGrp="1"/>
          </p:cNvSpPr>
          <p:nvPr>
            <p:ph type="ctrTitle" hasCustomPrompt="1"/>
          </p:nvPr>
        </p:nvSpPr>
        <p:spPr>
          <a:xfrm>
            <a:off x="442913" y="448491"/>
            <a:ext cx="5404033" cy="2514600"/>
          </a:xfrm>
        </p:spPr>
        <p:txBody>
          <a:bodyPr vert="horz" anchor="b" anchorCtr="0">
            <a:normAutofit/>
          </a:bodyPr>
          <a:lstStyle>
            <a:lvl1pPr algn="l">
              <a:lnSpc>
                <a:spcPct val="85000"/>
              </a:lnSpc>
              <a:defRPr sz="4000">
                <a:solidFill>
                  <a:schemeClr val="bg1"/>
                </a:solidFill>
              </a:defRPr>
            </a:lvl1pPr>
          </a:lstStyle>
          <a:p>
            <a:r>
              <a:rPr lang="en-GB"/>
              <a:t>Thank you</a:t>
            </a:r>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2215" tIns="31107" rIns="62215" bIns="31107" numCol="1" anchor="t" anchorCtr="0" compatLnSpc="1">
            <a:prstTxWarp prst="textNoShape">
              <a:avLst/>
            </a:prstTxWarp>
          </a:bodyPr>
          <a:lstStyle/>
          <a:p>
            <a:endParaRPr lang="en-GB" sz="1225"/>
          </a:p>
        </p:txBody>
      </p:sp>
      <p:sp>
        <p:nvSpPr>
          <p:cNvPr id="6" name="Text Placeholder 5"/>
          <p:cNvSpPr>
            <a:spLocks noGrp="1"/>
          </p:cNvSpPr>
          <p:nvPr>
            <p:ph type="body" sz="quarter" idx="10" hasCustomPrompt="1"/>
          </p:nvPr>
        </p:nvSpPr>
        <p:spPr>
          <a:xfrm>
            <a:off x="609601" y="5212080"/>
            <a:ext cx="10972800" cy="1371600"/>
          </a:xfrm>
        </p:spPr>
        <p:txBody>
          <a:bodyPr/>
          <a:lstStyle>
            <a:lvl1pPr marL="0">
              <a:lnSpc>
                <a:spcPct val="100000"/>
              </a:lnSpc>
              <a:spcBef>
                <a:spcPts val="0"/>
              </a:spcBef>
              <a:spcAft>
                <a:spcPts val="0"/>
              </a:spcAft>
              <a:buFontTx/>
              <a:buNone/>
              <a:defRPr sz="907" b="0">
                <a:solidFill>
                  <a:schemeClr val="bg1"/>
                </a:solidFill>
              </a:defRPr>
            </a:lvl1pPr>
            <a:lvl2pPr marL="0">
              <a:lnSpc>
                <a:spcPct val="100000"/>
              </a:lnSpc>
              <a:spcBef>
                <a:spcPts val="0"/>
              </a:spcBef>
              <a:spcAft>
                <a:spcPts val="0"/>
              </a:spcAft>
              <a:buFontTx/>
              <a:buNone/>
              <a:defRPr sz="907" b="0">
                <a:solidFill>
                  <a:schemeClr val="bg1"/>
                </a:solidFill>
              </a:defRPr>
            </a:lvl2pPr>
            <a:lvl3pPr marL="0" indent="0">
              <a:lnSpc>
                <a:spcPct val="100000"/>
              </a:lnSpc>
              <a:spcBef>
                <a:spcPts val="0"/>
              </a:spcBef>
              <a:spcAft>
                <a:spcPts val="0"/>
              </a:spcAft>
              <a:buFontTx/>
              <a:buNone/>
              <a:defRPr sz="907" b="0">
                <a:solidFill>
                  <a:schemeClr val="bg1"/>
                </a:solidFill>
              </a:defRPr>
            </a:lvl3pPr>
            <a:lvl4pPr marL="0" indent="0">
              <a:lnSpc>
                <a:spcPct val="100000"/>
              </a:lnSpc>
              <a:spcBef>
                <a:spcPts val="0"/>
              </a:spcBef>
              <a:spcAft>
                <a:spcPts val="0"/>
              </a:spcAft>
              <a:buFontTx/>
              <a:buNone/>
              <a:defRPr sz="907" b="0">
                <a:solidFill>
                  <a:schemeClr val="bg1"/>
                </a:solidFill>
              </a:defRPr>
            </a:lvl4pPr>
            <a:lvl5pPr marL="0" indent="0">
              <a:lnSpc>
                <a:spcPct val="100000"/>
              </a:lnSpc>
              <a:spcBef>
                <a:spcPts val="0"/>
              </a:spcBef>
              <a:spcAft>
                <a:spcPts val="0"/>
              </a:spcAft>
              <a:buFontTx/>
              <a:buNone/>
              <a:defRPr sz="907" b="0">
                <a:solidFill>
                  <a:schemeClr val="bg1"/>
                </a:solidFill>
              </a:defRPr>
            </a:lvl5pPr>
            <a:lvl6pPr marL="0" indent="0">
              <a:lnSpc>
                <a:spcPct val="100000"/>
              </a:lnSpc>
              <a:spcBef>
                <a:spcPts val="0"/>
              </a:spcBef>
              <a:spcAft>
                <a:spcPts val="0"/>
              </a:spcAft>
              <a:buFontTx/>
              <a:buNone/>
              <a:defRPr sz="907">
                <a:solidFill>
                  <a:schemeClr val="bg1"/>
                </a:solidFill>
              </a:defRPr>
            </a:lvl6pPr>
            <a:lvl7pPr marL="0" indent="0">
              <a:lnSpc>
                <a:spcPct val="100000"/>
              </a:lnSpc>
              <a:spcBef>
                <a:spcPts val="0"/>
              </a:spcBef>
              <a:spcAft>
                <a:spcPts val="0"/>
              </a:spcAft>
              <a:buFontTx/>
              <a:buNone/>
              <a:defRPr sz="907">
                <a:solidFill>
                  <a:schemeClr val="bg1"/>
                </a:solidFill>
              </a:defRPr>
            </a:lvl7pPr>
            <a:lvl8pPr marL="0" indent="0">
              <a:lnSpc>
                <a:spcPct val="100000"/>
              </a:lnSpc>
              <a:spcBef>
                <a:spcPts val="0"/>
              </a:spcBef>
              <a:spcAft>
                <a:spcPts val="0"/>
              </a:spcAft>
              <a:buFontTx/>
              <a:buNone/>
              <a:defRPr sz="907">
                <a:solidFill>
                  <a:schemeClr val="bg1"/>
                </a:solidFill>
              </a:defRPr>
            </a:lvl8pPr>
            <a:lvl9pPr marL="0" indent="0">
              <a:lnSpc>
                <a:spcPct val="100000"/>
              </a:lnSpc>
              <a:spcBef>
                <a:spcPts val="0"/>
              </a:spcBef>
              <a:spcAft>
                <a:spcPts val="0"/>
              </a:spcAft>
              <a:buFontTx/>
              <a:buNone/>
              <a:defRPr sz="907">
                <a:solidFill>
                  <a:schemeClr val="bg1"/>
                </a:solidFill>
              </a:defRPr>
            </a:lvl9pPr>
          </a:lstStyle>
          <a:p>
            <a:pPr lvl="0"/>
            <a:r>
              <a:rPr lang="en-GB"/>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2215" tIns="31107" rIns="62215" bIns="31107" numCol="1" anchor="t" anchorCtr="0" compatLnSpc="1">
            <a:prstTxWarp prst="textNoShape">
              <a:avLst/>
            </a:prstTxWarp>
          </a:bodyPr>
          <a:lstStyle/>
          <a:p>
            <a:endParaRPr lang="en-GB" sz="1225"/>
          </a:p>
        </p:txBody>
      </p:sp>
    </p:spTree>
    <p:extLst>
      <p:ext uri="{BB962C8B-B14F-4D97-AF65-F5344CB8AC3E}">
        <p14:creationId xmlns:p14="http://schemas.microsoft.com/office/powerpoint/2010/main" val="1101718128"/>
      </p:ext>
    </p:extLst>
  </p:cSld>
  <p:clrMapOvr>
    <a:overrideClrMapping bg1="lt1" tx1="dk1" bg2="lt2" tx2="dk2" accent1="accent1" accent2="accent2" accent3="accent3" accent4="accent4" accent5="accent5" accent6="accent6" hlink="hlink" folHlink="folHlink"/>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bg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bg1"/>
                </a:solidFill>
              </a:rPr>
              <a:t>pwc.com</a:t>
            </a:r>
            <a:endParaRPr lang="en-US" sz="1200">
              <a:solidFill>
                <a:schemeClr val="bg1"/>
              </a:solidFill>
            </a:endParaRPr>
          </a:p>
        </p:txBody>
      </p:sp>
    </p:spTree>
    <p:extLst>
      <p:ext uri="{BB962C8B-B14F-4D97-AF65-F5344CB8AC3E}">
        <p14:creationId xmlns:p14="http://schemas.microsoft.com/office/powerpoint/2010/main" val="3655402445"/>
      </p:ext>
    </p:extLst>
  </p:cSld>
  <p:clrMapOvr>
    <a:overrideClrMapping bg1="lt1" tx1="dk1" bg2="lt2" tx2="dk2" accent1="accent1" accent2="accent2" accent3="accent3" accent4="accent4" accent5="accent5" accent6="accent6" hlink="hlink" folHlink="folHlink"/>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Title Slide Lines 3 Grey" preserve="1" userDrawn="1">
  <p:cSld name="Title Slide Lines 3 Grey">
    <p:bg>
      <p:bgPr>
        <a:solidFill>
          <a:srgbClr val="464646"/>
        </a:solidFill>
        <a:effectLst/>
      </p:bgPr>
    </p:bg>
    <p:spTree>
      <p:nvGrpSpPr>
        <p:cNvPr id="1" name="Shape 16"/>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9469FD6-C984-4D94-A802-57403C3044A8}"/>
              </a:ext>
            </a:extLst>
          </p:cNvPr>
          <p:cNvGraphicFramePr>
            <a:graphicFrameLocks noChangeAspect="1"/>
          </p:cNvGraphicFramePr>
          <p:nvPr userDrawn="1">
            <p:custDataLst>
              <p:tags r:id="rId1"/>
            </p:custDataLst>
            <p:extLst>
              <p:ext uri="{D42A27DB-BD31-4B8C-83A1-F6EECF244321}">
                <p14:modId xmlns:p14="http://schemas.microsoft.com/office/powerpoint/2010/main" val="8855998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Object 3" hidden="1">
                        <a:extLst>
                          <a:ext uri="{FF2B5EF4-FFF2-40B4-BE49-F238E27FC236}">
                            <a16:creationId xmlns:a16="http://schemas.microsoft.com/office/drawing/2014/main" id="{B9469FD6-C984-4D94-A802-57403C3044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 name="Picture 5" descr="A glass wall inside a building&#10;&#10;Description automatically generated">
            <a:extLst>
              <a:ext uri="{FF2B5EF4-FFF2-40B4-BE49-F238E27FC236}">
                <a16:creationId xmlns:a16="http://schemas.microsoft.com/office/drawing/2014/main" id="{1BFFFBEF-E79B-2587-19CF-63D35F5E0679}"/>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9221821" y="0"/>
            <a:ext cx="2970180" cy="6858000"/>
          </a:xfrm>
          <a:prstGeom prst="rect">
            <a:avLst/>
          </a:prstGeom>
        </p:spPr>
      </p:pic>
      <p:sp>
        <p:nvSpPr>
          <p:cNvPr id="11" name="Rectangle 10">
            <a:extLst>
              <a:ext uri="{FF2B5EF4-FFF2-40B4-BE49-F238E27FC236}">
                <a16:creationId xmlns:a16="http://schemas.microsoft.com/office/drawing/2014/main" id="{B7860A52-4FD1-566A-D51B-51F9DC21AA6E}"/>
              </a:ext>
            </a:extLst>
          </p:cNvPr>
          <p:cNvSpPr/>
          <p:nvPr userDrawn="1"/>
        </p:nvSpPr>
        <p:spPr>
          <a:xfrm>
            <a:off x="9202737" y="0"/>
            <a:ext cx="2989263"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oogle Shape;20;p2"/>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48156" y="5330953"/>
            <a:ext cx="1867336" cy="1351184"/>
          </a:xfrm>
          <a:prstGeom prst="rect">
            <a:avLst/>
          </a:prstGeom>
          <a:noFill/>
          <a:ln>
            <a:noFill/>
          </a:ln>
        </p:spPr>
      </p:pic>
      <p:sp>
        <p:nvSpPr>
          <p:cNvPr id="21" name="Google Shape;21;p2"/>
          <p:cNvSpPr txBox="1">
            <a:spLocks noGrp="1"/>
          </p:cNvSpPr>
          <p:nvPr>
            <p:ph type="ctrTitle"/>
          </p:nvPr>
        </p:nvSpPr>
        <p:spPr>
          <a:xfrm>
            <a:off x="442913" y="438151"/>
            <a:ext cx="7359121" cy="27432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4400"/>
              <a:buFont typeface="Georgia"/>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
          <p:cNvSpPr txBox="1">
            <a:spLocks noGrp="1"/>
          </p:cNvSpPr>
          <p:nvPr>
            <p:ph type="subTitle" idx="1"/>
          </p:nvPr>
        </p:nvSpPr>
        <p:spPr>
          <a:xfrm>
            <a:off x="442914" y="3429000"/>
            <a:ext cx="7359120" cy="59436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400"/>
              <a:buNone/>
              <a:defRPr sz="1400" b="0">
                <a:solidFill>
                  <a:schemeClr val="lt1"/>
                </a:solidFill>
              </a:defRPr>
            </a:lvl1pPr>
            <a:lvl2pPr lvl="1" algn="l">
              <a:lnSpc>
                <a:spcPct val="100000"/>
              </a:lnSpc>
              <a:spcBef>
                <a:spcPts val="0"/>
              </a:spcBef>
              <a:spcAft>
                <a:spcPts val="0"/>
              </a:spcAft>
              <a:buClr>
                <a:schemeClr val="lt1"/>
              </a:buClr>
              <a:buSzPts val="1400"/>
              <a:buNone/>
              <a:defRPr sz="1400">
                <a:solidFill>
                  <a:schemeClr val="lt1"/>
                </a:solidFill>
              </a:defRPr>
            </a:lvl2pPr>
            <a:lvl3pPr lvl="2" algn="l">
              <a:lnSpc>
                <a:spcPct val="100000"/>
              </a:lnSpc>
              <a:spcBef>
                <a:spcPts val="0"/>
              </a:spcBef>
              <a:spcAft>
                <a:spcPts val="0"/>
              </a:spcAft>
              <a:buClr>
                <a:schemeClr val="lt1"/>
              </a:buClr>
              <a:buSzPts val="1400"/>
              <a:buNone/>
              <a:defRPr sz="1400">
                <a:solidFill>
                  <a:schemeClr val="lt1"/>
                </a:solidFill>
              </a:defRPr>
            </a:lvl3pPr>
            <a:lvl4pPr lvl="3" algn="l">
              <a:lnSpc>
                <a:spcPct val="100000"/>
              </a:lnSpc>
              <a:spcBef>
                <a:spcPts val="0"/>
              </a:spcBef>
              <a:spcAft>
                <a:spcPts val="0"/>
              </a:spcAft>
              <a:buClr>
                <a:schemeClr val="lt1"/>
              </a:buClr>
              <a:buSzPts val="1400"/>
              <a:buNone/>
              <a:defRPr sz="1400">
                <a:solidFill>
                  <a:schemeClr val="lt1"/>
                </a:solidFill>
              </a:defRPr>
            </a:lvl4pPr>
            <a:lvl5pPr lvl="4" algn="l">
              <a:lnSpc>
                <a:spcPct val="100000"/>
              </a:lnSpc>
              <a:spcBef>
                <a:spcPts val="0"/>
              </a:spcBef>
              <a:spcAft>
                <a:spcPts val="0"/>
              </a:spcAft>
              <a:buClr>
                <a:schemeClr val="lt1"/>
              </a:buClr>
              <a:buSzPts val="1400"/>
              <a:buNone/>
              <a:defRPr sz="1400">
                <a:solidFill>
                  <a:schemeClr val="lt1"/>
                </a:solidFill>
              </a:defRPr>
            </a:lvl5pPr>
            <a:lvl6pPr lvl="5" algn="l">
              <a:lnSpc>
                <a:spcPct val="100000"/>
              </a:lnSpc>
              <a:spcBef>
                <a:spcPts val="0"/>
              </a:spcBef>
              <a:spcAft>
                <a:spcPts val="0"/>
              </a:spcAft>
              <a:buClr>
                <a:schemeClr val="lt1"/>
              </a:buClr>
              <a:buSzPts val="1400"/>
              <a:buNone/>
              <a:defRPr sz="1400">
                <a:solidFill>
                  <a:schemeClr val="lt1"/>
                </a:solidFill>
              </a:defRPr>
            </a:lvl6pPr>
            <a:lvl7pPr lvl="6" algn="l">
              <a:lnSpc>
                <a:spcPct val="100000"/>
              </a:lnSpc>
              <a:spcBef>
                <a:spcPts val="0"/>
              </a:spcBef>
              <a:spcAft>
                <a:spcPts val="0"/>
              </a:spcAft>
              <a:buClr>
                <a:schemeClr val="lt1"/>
              </a:buClr>
              <a:buSzPts val="1400"/>
              <a:buNone/>
              <a:defRPr sz="1400">
                <a:solidFill>
                  <a:schemeClr val="lt1"/>
                </a:solidFill>
              </a:defRPr>
            </a:lvl7pPr>
            <a:lvl8pPr lvl="7" algn="l">
              <a:lnSpc>
                <a:spcPct val="100000"/>
              </a:lnSpc>
              <a:spcBef>
                <a:spcPts val="0"/>
              </a:spcBef>
              <a:spcAft>
                <a:spcPts val="0"/>
              </a:spcAft>
              <a:buClr>
                <a:schemeClr val="lt1"/>
              </a:buClr>
              <a:buSzPts val="1400"/>
              <a:buNone/>
              <a:defRPr sz="1400">
                <a:solidFill>
                  <a:schemeClr val="lt1"/>
                </a:solidFill>
              </a:defRPr>
            </a:lvl8pPr>
            <a:lvl9pPr lvl="8" algn="l">
              <a:lnSpc>
                <a:spcPct val="100000"/>
              </a:lnSpc>
              <a:spcBef>
                <a:spcPts val="0"/>
              </a:spcBef>
              <a:spcAft>
                <a:spcPts val="0"/>
              </a:spcAft>
              <a:buClr>
                <a:schemeClr val="lt1"/>
              </a:buClr>
              <a:buSzPts val="1400"/>
              <a:buNone/>
              <a:defRPr sz="1400">
                <a:solidFill>
                  <a:schemeClr val="lt1"/>
                </a:solidFill>
              </a:defRPr>
            </a:lvl9pPr>
          </a:lstStyle>
          <a:p>
            <a:endParaRPr/>
          </a:p>
        </p:txBody>
      </p:sp>
    </p:spTree>
    <p:extLst>
      <p:ext uri="{BB962C8B-B14F-4D97-AF65-F5344CB8AC3E}">
        <p14:creationId xmlns:p14="http://schemas.microsoft.com/office/powerpoint/2010/main" val="136537636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Agenda">
  <p:cSld name="1_Agenda">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lang="en-US"/>
          </a:p>
        </p:txBody>
      </p:sp>
      <p:sp>
        <p:nvSpPr>
          <p:cNvPr id="2" name="Date Placeholder 1">
            <a:extLst>
              <a:ext uri="{FF2B5EF4-FFF2-40B4-BE49-F238E27FC236}">
                <a16:creationId xmlns:a16="http://schemas.microsoft.com/office/drawing/2014/main" id="{7F28CFA7-F490-43D2-B6D5-94C4BD203C9A}"/>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US" smtClean="0"/>
            </a:lvl1pPr>
          </a:lstStyle>
          <a:p>
            <a:endParaRPr lang="en-GB"/>
          </a:p>
        </p:txBody>
      </p:sp>
      <p:sp>
        <p:nvSpPr>
          <p:cNvPr id="4" name="Slide Number Placeholder 3">
            <a:extLst>
              <a:ext uri="{FF2B5EF4-FFF2-40B4-BE49-F238E27FC236}">
                <a16:creationId xmlns:a16="http://schemas.microsoft.com/office/drawing/2014/main" id="{491A688E-B672-4295-BCE6-EB31BC43BB2E}"/>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1D0F9ABA-2504-4CD5-8858-C24ECF8D7C26}" type="slidenum">
              <a:rPr lang="en-GB" smtClean="0"/>
              <a:pPr/>
              <a:t>‹#›</a:t>
            </a:fld>
            <a:endParaRPr lang="en-GB"/>
          </a:p>
        </p:txBody>
      </p:sp>
    </p:spTree>
    <p:extLst>
      <p:ext uri="{BB962C8B-B14F-4D97-AF65-F5344CB8AC3E}">
        <p14:creationId xmlns:p14="http://schemas.microsoft.com/office/powerpoint/2010/main" val="149189112"/>
      </p:ext>
    </p:extLst>
  </p:cSld>
  <p:clrMapOvr>
    <a:masterClrMapping/>
  </p:clrMapOvr>
  <p:hf hdr="0"/>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2_TabulaRasa11">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1BDFA3F-1134-4925-B1C0-98507918DF98}"/>
              </a:ext>
            </a:extLst>
          </p:cNvPr>
          <p:cNvGraphicFramePr>
            <a:graphicFrameLocks noChangeAspect="1"/>
          </p:cNvGraphicFramePr>
          <p:nvPr userDrawn="1">
            <p:custDataLst>
              <p:tags r:id="rId1"/>
            </p:custDataLst>
            <p:extLst>
              <p:ext uri="{D42A27DB-BD31-4B8C-83A1-F6EECF244321}">
                <p14:modId xmlns:p14="http://schemas.microsoft.com/office/powerpoint/2010/main" val="3994647716"/>
              </p:ext>
            </p:extLst>
          </p:nvPr>
        </p:nvGraphicFramePr>
        <p:xfrm>
          <a:off x="1587"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4" name="Object 3" hidden="1">
                        <a:extLst>
                          <a:ext uri="{FF2B5EF4-FFF2-40B4-BE49-F238E27FC236}">
                            <a16:creationId xmlns:a16="http://schemas.microsoft.com/office/drawing/2014/main" id="{C1BDFA3F-1134-4925-B1C0-98507918DF98}"/>
                          </a:ext>
                        </a:extLst>
                      </p:cNvPr>
                      <p:cNvPicPr/>
                      <p:nvPr/>
                    </p:nvPicPr>
                    <p:blipFill>
                      <a:blip r:embed="rId4"/>
                      <a:stretch>
                        <a:fillRect/>
                      </a:stretch>
                    </p:blipFill>
                    <p:spPr>
                      <a:xfrm>
                        <a:off x="1587" y="1588"/>
                        <a:ext cx="1588" cy="1588"/>
                      </a:xfrm>
                      <a:prstGeom prst="rect">
                        <a:avLst/>
                      </a:prstGeom>
                    </p:spPr>
                  </p:pic>
                </p:oleObj>
              </mc:Fallback>
            </mc:AlternateContent>
          </a:graphicData>
        </a:graphic>
      </p:graphicFrame>
      <p:sp>
        <p:nvSpPr>
          <p:cNvPr id="3" name="Picture Placeholder 2">
            <a:extLst>
              <a:ext uri="{FF2B5EF4-FFF2-40B4-BE49-F238E27FC236}">
                <a16:creationId xmlns:a16="http://schemas.microsoft.com/office/drawing/2014/main" id="{F9E1B2C9-A4F2-434D-A7B2-F43435DC48F6}"/>
              </a:ext>
            </a:extLst>
          </p:cNvPr>
          <p:cNvSpPr>
            <a:spLocks noGrp="1"/>
          </p:cNvSpPr>
          <p:nvPr>
            <p:ph type="pic" sz="quarter" idx="12"/>
          </p:nvPr>
        </p:nvSpPr>
        <p:spPr>
          <a:xfrm>
            <a:off x="2190541" y="-1"/>
            <a:ext cx="10001459" cy="6858000"/>
          </a:xfrm>
        </p:spPr>
        <p:txBody>
          <a:bodyPr/>
          <a:lstStyle/>
          <a:p>
            <a:endParaRPr lang="en-GB"/>
          </a:p>
        </p:txBody>
      </p:sp>
    </p:spTree>
    <p:extLst>
      <p:ext uri="{BB962C8B-B14F-4D97-AF65-F5344CB8AC3E}">
        <p14:creationId xmlns:p14="http://schemas.microsoft.com/office/powerpoint/2010/main" val="253853923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C3FB2E-554F-1340-AC10-52BB72E15EF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5" name="Rectangle 4">
            <a:extLst>
              <a:ext uri="{FF2B5EF4-FFF2-40B4-BE49-F238E27FC236}">
                <a16:creationId xmlns:a16="http://schemas.microsoft.com/office/drawing/2014/main" id="{3F651C9A-578D-BC0B-842D-2A5F27CAC476}"/>
              </a:ext>
            </a:extLst>
          </p:cNvPr>
          <p:cNvSpPr/>
          <p:nvPr userDrawn="1"/>
        </p:nvSpPr>
        <p:spPr>
          <a:xfrm>
            <a:off x="828000" y="0"/>
            <a:ext cx="28800" cy="1285200"/>
          </a:xfrm>
          <a:prstGeom prst="rect">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Text Placeholder 11">
            <a:extLst>
              <a:ext uri="{FF2B5EF4-FFF2-40B4-BE49-F238E27FC236}">
                <a16:creationId xmlns:a16="http://schemas.microsoft.com/office/drawing/2014/main" id="{5B9C474D-323F-9F1D-1EEC-36EC065F1DC2}"/>
              </a:ext>
            </a:extLst>
          </p:cNvPr>
          <p:cNvSpPr>
            <a:spLocks noGrp="1"/>
          </p:cNvSpPr>
          <p:nvPr>
            <p:ph type="body" sz="quarter" idx="10" hasCustomPrompt="1"/>
          </p:nvPr>
        </p:nvSpPr>
        <p:spPr>
          <a:xfrm>
            <a:off x="970725" y="422600"/>
            <a:ext cx="10566400" cy="974725"/>
          </a:xfrm>
        </p:spPr>
        <p:txBody>
          <a:bodyPr/>
          <a:lstStyle>
            <a:lvl1pPr marL="0" indent="0">
              <a:buFontTx/>
              <a:buNone/>
              <a:defRPr sz="3600">
                <a:latin typeface="+mj-lt"/>
              </a:defRPr>
            </a:lvl1pPr>
          </a:lstStyle>
          <a:p>
            <a:pPr marL="0" marR="0" lvl="0" indent="0" algn="l" defTabSz="914400" rtl="0" eaLnBrk="1" fontAlgn="auto" latinLnBrk="0" hangingPunct="1">
              <a:lnSpc>
                <a:spcPct val="100000"/>
              </a:lnSpc>
              <a:spcBef>
                <a:spcPts val="0"/>
              </a:spcBef>
              <a:spcAft>
                <a:spcPts val="1800"/>
              </a:spcAft>
              <a:buClr>
                <a:schemeClr val="tx2"/>
              </a:buClr>
              <a:buSzTx/>
              <a:buFontTx/>
              <a:buNone/>
              <a:tabLst/>
              <a:defRPr/>
            </a:pPr>
            <a:r>
              <a:rPr lang="en-GB">
                <a:solidFill>
                  <a:srgbClr val="21958E"/>
                </a:solidFill>
              </a:rPr>
              <a:t>TITLE</a:t>
            </a:r>
          </a:p>
          <a:p>
            <a:pPr lvl="0"/>
            <a:endParaRPr lang="en-IE"/>
          </a:p>
        </p:txBody>
      </p:sp>
    </p:spTree>
    <p:extLst>
      <p:ext uri="{BB962C8B-B14F-4D97-AF65-F5344CB8AC3E}">
        <p14:creationId xmlns:p14="http://schemas.microsoft.com/office/powerpoint/2010/main" val="35362436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6" name="Picture Placeholder 3"/>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8" name="Picture Placeholder 4"/>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25" name="Content Placeholder 2">
            <a:extLst>
              <a:ext uri="{FF2B5EF4-FFF2-40B4-BE49-F238E27FC236}">
                <a16:creationId xmlns:a16="http://schemas.microsoft.com/office/drawing/2014/main" id="{DF41A2FF-FB3D-4971-8B6D-3BD731DE5053}"/>
              </a:ext>
            </a:extLst>
          </p:cNvPr>
          <p:cNvSpPr>
            <a:spLocks noGrp="1"/>
          </p:cNvSpPr>
          <p:nvPr>
            <p:ph sz="quarter" idx="20"/>
          </p:nvPr>
        </p:nvSpPr>
        <p:spPr>
          <a:xfrm>
            <a:off x="442913"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p>
        </p:txBody>
      </p:sp>
      <p:sp>
        <p:nvSpPr>
          <p:cNvPr id="26" name="Content Placeholder 3">
            <a:extLst>
              <a:ext uri="{FF2B5EF4-FFF2-40B4-BE49-F238E27FC236}">
                <a16:creationId xmlns:a16="http://schemas.microsoft.com/office/drawing/2014/main" id="{7662A741-222C-4F6F-9366-53AED64CAC17}"/>
              </a:ext>
            </a:extLst>
          </p:cNvPr>
          <p:cNvSpPr>
            <a:spLocks noGrp="1"/>
          </p:cNvSpPr>
          <p:nvPr>
            <p:ph sz="quarter" idx="21"/>
          </p:nvPr>
        </p:nvSpPr>
        <p:spPr>
          <a:xfrm>
            <a:off x="4331495"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p>
        </p:txBody>
      </p:sp>
      <p:sp>
        <p:nvSpPr>
          <p:cNvPr id="27" name="Content Placeholder 4">
            <a:extLst>
              <a:ext uri="{FF2B5EF4-FFF2-40B4-BE49-F238E27FC236}">
                <a16:creationId xmlns:a16="http://schemas.microsoft.com/office/drawing/2014/main" id="{2C7502DD-886C-4B7F-ACDF-7765ADE3972C}"/>
              </a:ext>
            </a:extLst>
          </p:cNvPr>
          <p:cNvSpPr>
            <a:spLocks noGrp="1"/>
          </p:cNvSpPr>
          <p:nvPr>
            <p:ph sz="quarter" idx="22"/>
          </p:nvPr>
        </p:nvSpPr>
        <p:spPr>
          <a:xfrm>
            <a:off x="8220076" y="5280025"/>
            <a:ext cx="3529012" cy="892175"/>
          </a:xfrm>
        </p:spPr>
        <p:txBody>
          <a:bodyPr/>
          <a:lstStyle>
            <a:lvl1pPr>
              <a:defRPr sz="1200"/>
            </a:lvl1pPr>
            <a:lvl2pPr>
              <a:defRPr sz="1600"/>
            </a:lvl2pPr>
            <a:lvl3pPr marL="0" indent="0">
              <a:buNone/>
              <a:defRPr/>
            </a:lvl3pPr>
          </a:lstStyle>
          <a:p>
            <a:pPr lvl="0"/>
            <a:r>
              <a:rPr lang="en-GB"/>
              <a:t>Click to edit Master text styles</a:t>
            </a:r>
          </a:p>
          <a:p>
            <a:pPr lvl="1"/>
            <a:r>
              <a:rPr lang="en-GB"/>
              <a:t>Second level</a:t>
            </a:r>
          </a:p>
        </p:txBody>
      </p:sp>
      <p:sp>
        <p:nvSpPr>
          <p:cNvPr id="7" name="Slide Number Placeholder 6">
            <a:extLst>
              <a:ext uri="{FF2B5EF4-FFF2-40B4-BE49-F238E27FC236}">
                <a16:creationId xmlns:a16="http://schemas.microsoft.com/office/drawing/2014/main" id="{43C55CC8-80B0-4FB7-9DE2-40B716624672}"/>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fld id="{2460230D-6A7B-4375-A1D9-E85CF74A976D}" type="slidenum">
              <a:rPr lang="en-GB" smtClean="0"/>
              <a:pPr/>
              <a:t>‹#›</a:t>
            </a:fld>
            <a:endParaRPr lang="en-GB"/>
          </a:p>
        </p:txBody>
      </p:sp>
    </p:spTree>
    <p:extLst>
      <p:ext uri="{BB962C8B-B14F-4D97-AF65-F5344CB8AC3E}">
        <p14:creationId xmlns:p14="http://schemas.microsoft.com/office/powerpoint/2010/main" val="3244781089"/>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idx="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Slide Number Placeholder 5">
            <a:extLst>
              <a:ext uri="{FF2B5EF4-FFF2-40B4-BE49-F238E27FC236}">
                <a16:creationId xmlns:a16="http://schemas.microsoft.com/office/drawing/2014/main" id="{F0DC5068-8A01-4A00-B7B4-46D35807D527}"/>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52E46A5A-1284-48B4-AF56-1CC82CEA000B}" type="slidenum">
              <a:rPr lang="en-GB" smtClean="0"/>
              <a:pPr/>
              <a:t>‹#›</a:t>
            </a:fld>
            <a:endParaRPr lang="en-GB"/>
          </a:p>
        </p:txBody>
      </p:sp>
    </p:spTree>
    <p:extLst>
      <p:ext uri="{BB962C8B-B14F-4D97-AF65-F5344CB8AC3E}">
        <p14:creationId xmlns:p14="http://schemas.microsoft.com/office/powerpoint/2010/main" val="2753740316"/>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20" name="Content Placeholder 2">
            <a:extLst>
              <a:ext uri="{FF2B5EF4-FFF2-40B4-BE49-F238E27FC236}">
                <a16:creationId xmlns:a16="http://schemas.microsoft.com/office/drawing/2014/main" id="{5647D158-444C-4C82-ACB0-9AB0A3521F0D}"/>
              </a:ext>
            </a:extLst>
          </p:cNvPr>
          <p:cNvSpPr>
            <a:spLocks noGrp="1"/>
          </p:cNvSpPr>
          <p:nvPr>
            <p:ph sz="quarter" idx="21"/>
          </p:nvPr>
        </p:nvSpPr>
        <p:spPr>
          <a:xfrm>
            <a:off x="44723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1" name="Content Placeholder 3">
            <a:extLst>
              <a:ext uri="{FF2B5EF4-FFF2-40B4-BE49-F238E27FC236}">
                <a16:creationId xmlns:a16="http://schemas.microsoft.com/office/drawing/2014/main" id="{09E9185D-B5E2-42D8-B0BB-64A240642503}"/>
              </a:ext>
            </a:extLst>
          </p:cNvPr>
          <p:cNvSpPr>
            <a:spLocks noGrp="1"/>
          </p:cNvSpPr>
          <p:nvPr>
            <p:ph sz="quarter" idx="22"/>
          </p:nvPr>
        </p:nvSpPr>
        <p:spPr>
          <a:xfrm>
            <a:off x="335963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2" name="Content Placeholder 4">
            <a:extLst>
              <a:ext uri="{FF2B5EF4-FFF2-40B4-BE49-F238E27FC236}">
                <a16:creationId xmlns:a16="http://schemas.microsoft.com/office/drawing/2014/main" id="{4EDDB54A-2316-4869-8165-5986C6003418}"/>
              </a:ext>
            </a:extLst>
          </p:cNvPr>
          <p:cNvSpPr>
            <a:spLocks noGrp="1"/>
          </p:cNvSpPr>
          <p:nvPr>
            <p:ph sz="quarter" idx="23"/>
          </p:nvPr>
        </p:nvSpPr>
        <p:spPr>
          <a:xfrm>
            <a:off x="627636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3" name="Content Placeholder 5">
            <a:extLst>
              <a:ext uri="{FF2B5EF4-FFF2-40B4-BE49-F238E27FC236}">
                <a16:creationId xmlns:a16="http://schemas.microsoft.com/office/drawing/2014/main" id="{C944BFAA-989E-4744-AC4B-DF3B93FF7EF7}"/>
              </a:ext>
            </a:extLst>
          </p:cNvPr>
          <p:cNvSpPr>
            <a:spLocks noGrp="1"/>
          </p:cNvSpPr>
          <p:nvPr>
            <p:ph sz="quarter" idx="24"/>
          </p:nvPr>
        </p:nvSpPr>
        <p:spPr>
          <a:xfrm>
            <a:off x="919308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8" name="Slide Number Placeholder 7">
            <a:extLst>
              <a:ext uri="{FF2B5EF4-FFF2-40B4-BE49-F238E27FC236}">
                <a16:creationId xmlns:a16="http://schemas.microsoft.com/office/drawing/2014/main" id="{631CFD93-EE15-458A-B4F9-60E4E8289F23}"/>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fld id="{14FDDBC9-F380-4764-BBA1-6A70AF59C0E3}" type="slidenum">
              <a:rPr lang="en-GB" smtClean="0"/>
              <a:pPr/>
              <a:t>‹#›</a:t>
            </a:fld>
            <a:endParaRPr lang="en-GB"/>
          </a:p>
        </p:txBody>
      </p:sp>
    </p:spTree>
    <p:extLst>
      <p:ext uri="{BB962C8B-B14F-4D97-AF65-F5344CB8AC3E}">
        <p14:creationId xmlns:p14="http://schemas.microsoft.com/office/powerpoint/2010/main" val="2905446597"/>
      </p:ext>
    </p:extLst>
  </p:cSld>
  <p:clrMapOvr>
    <a:masterClrMapping/>
  </p:clrMapOvr>
  <p:hf hdr="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22" name="Content Placeholder 2">
            <a:extLst>
              <a:ext uri="{FF2B5EF4-FFF2-40B4-BE49-F238E27FC236}">
                <a16:creationId xmlns:a16="http://schemas.microsoft.com/office/drawing/2014/main" id="{14F44128-4414-43CF-8270-05DD5E559019}"/>
              </a:ext>
            </a:extLst>
          </p:cNvPr>
          <p:cNvSpPr>
            <a:spLocks noGrp="1"/>
          </p:cNvSpPr>
          <p:nvPr>
            <p:ph sz="quarter" idx="21"/>
          </p:nvPr>
        </p:nvSpPr>
        <p:spPr>
          <a:xfrm>
            <a:off x="44723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3" name="Content Placeholder 3">
            <a:extLst>
              <a:ext uri="{FF2B5EF4-FFF2-40B4-BE49-F238E27FC236}">
                <a16:creationId xmlns:a16="http://schemas.microsoft.com/office/drawing/2014/main" id="{5550B7EC-9A89-4137-AC2C-8E055967FFC7}"/>
              </a:ext>
            </a:extLst>
          </p:cNvPr>
          <p:cNvSpPr>
            <a:spLocks noGrp="1"/>
          </p:cNvSpPr>
          <p:nvPr>
            <p:ph sz="quarter" idx="22"/>
          </p:nvPr>
        </p:nvSpPr>
        <p:spPr>
          <a:xfrm>
            <a:off x="335963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4" name="Content Placeholder 4">
            <a:extLst>
              <a:ext uri="{FF2B5EF4-FFF2-40B4-BE49-F238E27FC236}">
                <a16:creationId xmlns:a16="http://schemas.microsoft.com/office/drawing/2014/main" id="{CAE92F97-7ADC-46A9-8EB2-EF00E7B8C3B0}"/>
              </a:ext>
            </a:extLst>
          </p:cNvPr>
          <p:cNvSpPr>
            <a:spLocks noGrp="1"/>
          </p:cNvSpPr>
          <p:nvPr>
            <p:ph sz="quarter" idx="24"/>
          </p:nvPr>
        </p:nvSpPr>
        <p:spPr>
          <a:xfrm>
            <a:off x="627636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5" name="Content Placeholder 5">
            <a:extLst>
              <a:ext uri="{FF2B5EF4-FFF2-40B4-BE49-F238E27FC236}">
                <a16:creationId xmlns:a16="http://schemas.microsoft.com/office/drawing/2014/main" id="{F0AE013A-6661-47CF-A7AF-4541D1BE18D6}"/>
              </a:ext>
            </a:extLst>
          </p:cNvPr>
          <p:cNvSpPr>
            <a:spLocks noGrp="1"/>
          </p:cNvSpPr>
          <p:nvPr>
            <p:ph sz="quarter" idx="25"/>
          </p:nvPr>
        </p:nvSpPr>
        <p:spPr>
          <a:xfrm>
            <a:off x="919308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7" name="Slide Number Placeholder 6">
            <a:extLst>
              <a:ext uri="{FF2B5EF4-FFF2-40B4-BE49-F238E27FC236}">
                <a16:creationId xmlns:a16="http://schemas.microsoft.com/office/drawing/2014/main" id="{75E505D7-64DC-40C0-8689-A00F082E63CD}"/>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fld id="{F4773DFF-AF17-44CF-BA67-77D7EF1BFB01}" type="slidenum">
              <a:rPr lang="en-GB" smtClean="0"/>
              <a:pPr/>
              <a:t>‹#›</a:t>
            </a:fld>
            <a:endParaRPr lang="en-GB"/>
          </a:p>
        </p:txBody>
      </p:sp>
    </p:spTree>
    <p:extLst>
      <p:ext uri="{BB962C8B-B14F-4D97-AF65-F5344CB8AC3E}">
        <p14:creationId xmlns:p14="http://schemas.microsoft.com/office/powerpoint/2010/main" val="3452366325"/>
      </p:ext>
    </p:extLst>
  </p:cSld>
  <p:clrMapOvr>
    <a:masterClrMapping/>
  </p:clrMapOvr>
  <p:hf hd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10" name="Picture Placeholder 2"/>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6" name="Picture Placeholder 3"/>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8" name="Picture Placeholder 4"/>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14" name="Picture Placeholder 5"/>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30" name="Content Placeholder 2">
            <a:extLst>
              <a:ext uri="{FF2B5EF4-FFF2-40B4-BE49-F238E27FC236}">
                <a16:creationId xmlns:a16="http://schemas.microsoft.com/office/drawing/2014/main" id="{A7BDE18C-B6F5-4F07-92F2-88EB0F06DA80}"/>
              </a:ext>
            </a:extLst>
          </p:cNvPr>
          <p:cNvSpPr>
            <a:spLocks noGrp="1"/>
          </p:cNvSpPr>
          <p:nvPr>
            <p:ph sz="quarter" idx="22"/>
          </p:nvPr>
        </p:nvSpPr>
        <p:spPr>
          <a:xfrm>
            <a:off x="44723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1" name="Content Placeholder 3">
            <a:extLst>
              <a:ext uri="{FF2B5EF4-FFF2-40B4-BE49-F238E27FC236}">
                <a16:creationId xmlns:a16="http://schemas.microsoft.com/office/drawing/2014/main" id="{EAB83E31-ADC6-4472-8BCC-A5123751071B}"/>
              </a:ext>
            </a:extLst>
          </p:cNvPr>
          <p:cNvSpPr>
            <a:spLocks noGrp="1"/>
          </p:cNvSpPr>
          <p:nvPr>
            <p:ph sz="quarter" idx="23"/>
          </p:nvPr>
        </p:nvSpPr>
        <p:spPr>
          <a:xfrm>
            <a:off x="335963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2" name="Content Placeholder 4">
            <a:extLst>
              <a:ext uri="{FF2B5EF4-FFF2-40B4-BE49-F238E27FC236}">
                <a16:creationId xmlns:a16="http://schemas.microsoft.com/office/drawing/2014/main" id="{2C9889D5-4B26-4E63-BD3D-E58AF8BFA96E}"/>
              </a:ext>
            </a:extLst>
          </p:cNvPr>
          <p:cNvSpPr>
            <a:spLocks noGrp="1"/>
          </p:cNvSpPr>
          <p:nvPr>
            <p:ph sz="quarter" idx="24"/>
          </p:nvPr>
        </p:nvSpPr>
        <p:spPr>
          <a:xfrm>
            <a:off x="627636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3" name="Content Placeholder 5">
            <a:extLst>
              <a:ext uri="{FF2B5EF4-FFF2-40B4-BE49-F238E27FC236}">
                <a16:creationId xmlns:a16="http://schemas.microsoft.com/office/drawing/2014/main" id="{D4154D0B-36B2-465C-8CF8-5F641F04607D}"/>
              </a:ext>
            </a:extLst>
          </p:cNvPr>
          <p:cNvSpPr>
            <a:spLocks noGrp="1"/>
          </p:cNvSpPr>
          <p:nvPr>
            <p:ph sz="quarter" idx="25"/>
          </p:nvPr>
        </p:nvSpPr>
        <p:spPr>
          <a:xfrm>
            <a:off x="919308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8" name="Slide Number Placeholder 7">
            <a:extLst>
              <a:ext uri="{FF2B5EF4-FFF2-40B4-BE49-F238E27FC236}">
                <a16:creationId xmlns:a16="http://schemas.microsoft.com/office/drawing/2014/main" id="{1B6BFF61-05A0-4B3F-A581-89E6FF5536DC}"/>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fld id="{73A5475D-B280-48A7-8F34-73C5EF3AC467}" type="slidenum">
              <a:rPr lang="en-GB" smtClean="0"/>
              <a:pPr/>
              <a:t>‹#›</a:t>
            </a:fld>
            <a:endParaRPr lang="en-GB"/>
          </a:p>
        </p:txBody>
      </p:sp>
    </p:spTree>
    <p:extLst>
      <p:ext uri="{BB962C8B-B14F-4D97-AF65-F5344CB8AC3E}">
        <p14:creationId xmlns:p14="http://schemas.microsoft.com/office/powerpoint/2010/main" val="1675599686"/>
      </p:ext>
    </p:extLst>
  </p:cSld>
  <p:clrMapOvr>
    <a:masterClrMapping/>
  </p:clrMapOvr>
  <p:hf hd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28" name="Picture Placeholder 2">
            <a:extLst>
              <a:ext uri="{FF2B5EF4-FFF2-40B4-BE49-F238E27FC236}">
                <a16:creationId xmlns:a16="http://schemas.microsoft.com/office/drawing/2014/main" id="{136A12B2-03B5-4BC2-942B-CDF222899B39}"/>
              </a:ext>
            </a:extLst>
          </p:cNvPr>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29" name="Picture Placeholder 3">
            <a:extLst>
              <a:ext uri="{FF2B5EF4-FFF2-40B4-BE49-F238E27FC236}">
                <a16:creationId xmlns:a16="http://schemas.microsoft.com/office/drawing/2014/main" id="{19698F39-9E08-4628-9EAA-9DFB91AB41F4}"/>
              </a:ext>
            </a:extLst>
          </p:cNvPr>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30" name="Picture Placeholder 4">
            <a:extLst>
              <a:ext uri="{FF2B5EF4-FFF2-40B4-BE49-F238E27FC236}">
                <a16:creationId xmlns:a16="http://schemas.microsoft.com/office/drawing/2014/main" id="{19DD7D57-3E24-4739-9180-648AACAD80CD}"/>
              </a:ext>
            </a:extLst>
          </p:cNvPr>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31" name="Picture Placeholder 5">
            <a:extLst>
              <a:ext uri="{FF2B5EF4-FFF2-40B4-BE49-F238E27FC236}">
                <a16:creationId xmlns:a16="http://schemas.microsoft.com/office/drawing/2014/main" id="{C238DBFC-D359-4AE7-953F-513D1249339E}"/>
              </a:ext>
            </a:extLst>
          </p:cNvPr>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32" name="Content Placeholder 2">
            <a:extLst>
              <a:ext uri="{FF2B5EF4-FFF2-40B4-BE49-F238E27FC236}">
                <a16:creationId xmlns:a16="http://schemas.microsoft.com/office/drawing/2014/main" id="{F75EAC27-A3D9-42D2-B8B6-307439DE0C9C}"/>
              </a:ext>
            </a:extLst>
          </p:cNvPr>
          <p:cNvSpPr>
            <a:spLocks noGrp="1"/>
          </p:cNvSpPr>
          <p:nvPr>
            <p:ph sz="quarter" idx="22"/>
          </p:nvPr>
        </p:nvSpPr>
        <p:spPr>
          <a:xfrm>
            <a:off x="44723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3" name="Content Placeholder 3">
            <a:extLst>
              <a:ext uri="{FF2B5EF4-FFF2-40B4-BE49-F238E27FC236}">
                <a16:creationId xmlns:a16="http://schemas.microsoft.com/office/drawing/2014/main" id="{8B897F92-3121-4E86-B159-DB3A78790D25}"/>
              </a:ext>
            </a:extLst>
          </p:cNvPr>
          <p:cNvSpPr>
            <a:spLocks noGrp="1"/>
          </p:cNvSpPr>
          <p:nvPr>
            <p:ph sz="quarter" idx="23"/>
          </p:nvPr>
        </p:nvSpPr>
        <p:spPr>
          <a:xfrm>
            <a:off x="335963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4" name="Content Placeholder 4">
            <a:extLst>
              <a:ext uri="{FF2B5EF4-FFF2-40B4-BE49-F238E27FC236}">
                <a16:creationId xmlns:a16="http://schemas.microsoft.com/office/drawing/2014/main" id="{91ECA7E9-EB6F-4C5F-9E75-057DD0429E43}"/>
              </a:ext>
            </a:extLst>
          </p:cNvPr>
          <p:cNvSpPr>
            <a:spLocks noGrp="1"/>
          </p:cNvSpPr>
          <p:nvPr>
            <p:ph sz="quarter" idx="24"/>
          </p:nvPr>
        </p:nvSpPr>
        <p:spPr>
          <a:xfrm>
            <a:off x="627636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5" name="Content Placeholder 5">
            <a:extLst>
              <a:ext uri="{FF2B5EF4-FFF2-40B4-BE49-F238E27FC236}">
                <a16:creationId xmlns:a16="http://schemas.microsoft.com/office/drawing/2014/main" id="{364D15F8-8EEC-45CD-98E7-4DEE5949D11A}"/>
              </a:ext>
            </a:extLst>
          </p:cNvPr>
          <p:cNvSpPr>
            <a:spLocks noGrp="1"/>
          </p:cNvSpPr>
          <p:nvPr>
            <p:ph sz="quarter" idx="25"/>
          </p:nvPr>
        </p:nvSpPr>
        <p:spPr>
          <a:xfrm>
            <a:off x="919308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7" name="Slide Number Placeholder 6">
            <a:extLst>
              <a:ext uri="{FF2B5EF4-FFF2-40B4-BE49-F238E27FC236}">
                <a16:creationId xmlns:a16="http://schemas.microsoft.com/office/drawing/2014/main" id="{E3F59FDA-D53D-4E8E-9511-EF915090F9E4}"/>
              </a:ext>
            </a:extLst>
          </p:cNvPr>
          <p:cNvSpPr>
            <a:spLocks noGrp="1"/>
          </p:cNvSpPr>
          <p:nvPr>
            <p:ph type="sldNum" sz="quarter" idx="29"/>
          </p:nvPr>
        </p:nvSpPr>
        <p:spPr>
          <a:xfrm>
            <a:off x="9984296" y="6492240"/>
            <a:ext cx="1764792" cy="137160"/>
          </a:xfrm>
        </p:spPr>
        <p:txBody>
          <a:bodyPr vert="horz" lIns="0" tIns="0" rIns="0" bIns="0" rtlCol="0" anchor="b" anchorCtr="0">
            <a:noAutofit/>
          </a:bodyPr>
          <a:lstStyle>
            <a:lvl1pPr algn="r">
              <a:defRPr lang="en-GB" smtClean="0"/>
            </a:lvl1pPr>
          </a:lstStyle>
          <a:p>
            <a:fld id="{E8301EF7-18CE-4C6C-95C3-35052B80DE0A}" type="slidenum">
              <a:rPr lang="en-GB" smtClean="0"/>
              <a:pPr/>
              <a:t>‹#›</a:t>
            </a:fld>
            <a:endParaRPr lang="en-GB"/>
          </a:p>
        </p:txBody>
      </p:sp>
    </p:spTree>
    <p:extLst>
      <p:ext uri="{BB962C8B-B14F-4D97-AF65-F5344CB8AC3E}">
        <p14:creationId xmlns:p14="http://schemas.microsoft.com/office/powerpoint/2010/main" val="775845005"/>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GB"/>
              <a:t>Click icon to add chart</a:t>
            </a:r>
          </a:p>
        </p:txBody>
      </p:sp>
      <p:sp>
        <p:nvSpPr>
          <p:cNvPr id="10" name="Slide Number Placeholder 9">
            <a:extLst>
              <a:ext uri="{FF2B5EF4-FFF2-40B4-BE49-F238E27FC236}">
                <a16:creationId xmlns:a16="http://schemas.microsoft.com/office/drawing/2014/main" id="{146E2133-95DE-4571-85BB-CAC6220F1471}"/>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B1D47152-CD3B-4BCB-8039-E08A8D96F055}" type="slidenum">
              <a:rPr lang="en-GB" smtClean="0"/>
              <a:pPr/>
              <a:t>‹#›</a:t>
            </a:fld>
            <a:endParaRPr lang="en-GB"/>
          </a:p>
        </p:txBody>
      </p:sp>
    </p:spTree>
    <p:extLst>
      <p:ext uri="{BB962C8B-B14F-4D97-AF65-F5344CB8AC3E}">
        <p14:creationId xmlns:p14="http://schemas.microsoft.com/office/powerpoint/2010/main" val="3487606818"/>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GB"/>
              <a:t>Click icon to add chart</a:t>
            </a:r>
          </a:p>
        </p:txBody>
      </p:sp>
      <p:sp>
        <p:nvSpPr>
          <p:cNvPr id="10" name="Slide Number Placeholder 9">
            <a:extLst>
              <a:ext uri="{FF2B5EF4-FFF2-40B4-BE49-F238E27FC236}">
                <a16:creationId xmlns:a16="http://schemas.microsoft.com/office/drawing/2014/main" id="{48758EA2-F02B-4A7E-BE78-6FB8BF830975}"/>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41164F7A-A149-4D01-BFCE-76BC20D69B6B}" type="slidenum">
              <a:rPr lang="en-GB" smtClean="0"/>
              <a:pPr/>
              <a:t>‹#›</a:t>
            </a:fld>
            <a:endParaRPr lang="en-GB"/>
          </a:p>
        </p:txBody>
      </p:sp>
    </p:spTree>
    <p:extLst>
      <p:ext uri="{BB962C8B-B14F-4D97-AF65-F5344CB8AC3E}">
        <p14:creationId xmlns:p14="http://schemas.microsoft.com/office/powerpoint/2010/main" val="2571239576"/>
      </p:ext>
    </p:extLst>
  </p:cSld>
  <p:clrMapOvr>
    <a:masterClrMapping/>
  </p:clrMapOvr>
  <p:hf hdr="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GB"/>
              <a:t>[Slide title]</a:t>
            </a:r>
          </a:p>
        </p:txBody>
      </p:sp>
      <p:sp>
        <p:nvSpPr>
          <p:cNvPr id="3" name="Content Placeholder 2"/>
          <p:cNvSpPr>
            <a:spLocks noGrp="1"/>
          </p:cNvSpPr>
          <p:nvPr>
            <p:ph idx="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GB"/>
              <a:t>Click icon to add chart</a:t>
            </a:r>
          </a:p>
        </p:txBody>
      </p:sp>
      <p:sp>
        <p:nvSpPr>
          <p:cNvPr id="10" name="Slide Number Placeholder 9">
            <a:extLst>
              <a:ext uri="{FF2B5EF4-FFF2-40B4-BE49-F238E27FC236}">
                <a16:creationId xmlns:a16="http://schemas.microsoft.com/office/drawing/2014/main" id="{71F33860-6BC4-4774-AB4C-8482C5F5AF92}"/>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E7D09C3C-8A86-43E2-BE9B-C760DD8FC136}" type="slidenum">
              <a:rPr lang="en-GB" smtClean="0"/>
              <a:pPr/>
              <a:t>‹#›</a:t>
            </a:fld>
            <a:endParaRPr lang="en-GB"/>
          </a:p>
        </p:txBody>
      </p:sp>
    </p:spTree>
    <p:extLst>
      <p:ext uri="{BB962C8B-B14F-4D97-AF65-F5344CB8AC3E}">
        <p14:creationId xmlns:p14="http://schemas.microsoft.com/office/powerpoint/2010/main" val="176167810"/>
      </p:ext>
    </p:extLst>
  </p:cSld>
  <p:clrMapOvr>
    <a:overrideClrMapping bg1="dk1" tx1="lt1" bg2="dk2" tx2="lt2" accent1="accent1" accent2="accent2" accent3="accent3" accent4="accent4" accent5="accent5" accent6="accent6" hlink="hlink" folHlink="folHlink"/>
  </p:clrMapOvr>
  <p:hf hdr="0"/>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a:t>[Slide title]</a:t>
            </a:r>
          </a:p>
        </p:txBody>
      </p:sp>
      <p:sp>
        <p:nvSpPr>
          <p:cNvPr id="8" name="Slide Number Placeholder 7">
            <a:extLst>
              <a:ext uri="{FF2B5EF4-FFF2-40B4-BE49-F238E27FC236}">
                <a16:creationId xmlns:a16="http://schemas.microsoft.com/office/drawing/2014/main" id="{60EBCCBD-1A86-40AC-A00D-684E435E0AEB}"/>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3EC6AC87-B589-456E-9CA9-7CF796F27D61}" type="slidenum">
              <a:rPr lang="en-GB" smtClean="0"/>
              <a:pPr/>
              <a:t>‹#›</a:t>
            </a:fld>
            <a:endParaRPr lang="en-GB"/>
          </a:p>
        </p:txBody>
      </p:sp>
    </p:spTree>
    <p:extLst>
      <p:ext uri="{BB962C8B-B14F-4D97-AF65-F5344CB8AC3E}">
        <p14:creationId xmlns:p14="http://schemas.microsoft.com/office/powerpoint/2010/main" val="1083531999"/>
      </p:ext>
    </p:extLst>
  </p:cSld>
  <p:clrMapOvr>
    <a:masterClrMapping/>
  </p:clrMapOvr>
  <p:hf hdr="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264B435-5C2A-45E9-8EF4-F0FF8E3DC42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440D8FFF-9E77-4464-B003-E3DCAF6CC701}" type="slidenum">
              <a:rPr lang="en-GB" smtClean="0"/>
              <a:pPr/>
              <a:t>‹#›</a:t>
            </a:fld>
            <a:endParaRPr lang="en-GB"/>
          </a:p>
        </p:txBody>
      </p:sp>
    </p:spTree>
    <p:extLst>
      <p:ext uri="{BB962C8B-B14F-4D97-AF65-F5344CB8AC3E}">
        <p14:creationId xmlns:p14="http://schemas.microsoft.com/office/powerpoint/2010/main" val="2753470560"/>
      </p:ext>
    </p:extLst>
  </p:cSld>
  <p:clrMapOvr>
    <a:masterClrMapping/>
  </p:clrMapOvr>
  <p:hf hdr="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44330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idx="1"/>
          </p:nvPr>
        </p:nvSpPr>
        <p:spPr>
          <a:xfrm>
            <a:off x="442913" y="2103120"/>
            <a:ext cx="11306175" cy="407384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Slide Number Placeholder 8">
            <a:extLst>
              <a:ext uri="{FF2B5EF4-FFF2-40B4-BE49-F238E27FC236}">
                <a16:creationId xmlns:a16="http://schemas.microsoft.com/office/drawing/2014/main" id="{269EBA54-8641-4635-BEE3-5B919D3170A0}"/>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E4F71EF9-00F4-4249-84F9-FB87A7FD5E6A}" type="slidenum">
              <a:rPr lang="en-GB" smtClean="0"/>
              <a:pPr/>
              <a:t>‹#›</a:t>
            </a:fld>
            <a:endParaRPr lang="en-GB"/>
          </a:p>
        </p:txBody>
      </p:sp>
    </p:spTree>
    <p:extLst>
      <p:ext uri="{BB962C8B-B14F-4D97-AF65-F5344CB8AC3E}">
        <p14:creationId xmlns:p14="http://schemas.microsoft.com/office/powerpoint/2010/main" val="2943101661"/>
      </p:ext>
    </p:extLst>
  </p:cSld>
  <p:clrMapOvr>
    <a:masterClrMapping/>
  </p:clrMapOvr>
  <p:hf hd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lvl1pPr>
          </a:lstStyle>
          <a:p>
            <a:r>
              <a:rPr lang="en-GB"/>
              <a:t>[Slide title]</a:t>
            </a:r>
          </a:p>
        </p:txBody>
      </p:sp>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4" hasCustomPrompt="1"/>
          </p:nvPr>
        </p:nvSpPr>
        <p:spPr>
          <a:xfrm>
            <a:off x="360370" y="2377440"/>
            <a:ext cx="361188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GB"/>
              <a:t>00%</a:t>
            </a:r>
          </a:p>
        </p:txBody>
      </p:sp>
      <p:sp>
        <p:nvSpPr>
          <p:cNvPr id="3" name="Content Placeholder 2"/>
          <p:cNvSpPr>
            <a:spLocks noGrp="1"/>
          </p:cNvSpPr>
          <p:nvPr>
            <p:ph idx="1"/>
          </p:nvPr>
        </p:nvSpPr>
        <p:spPr>
          <a:xfrm>
            <a:off x="442914" y="3931920"/>
            <a:ext cx="3328986"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hart Placeholder 8"/>
          <p:cNvSpPr>
            <a:spLocks noGrp="1"/>
          </p:cNvSpPr>
          <p:nvPr>
            <p:ph type="chart" sz="quarter" idx="13"/>
          </p:nvPr>
        </p:nvSpPr>
        <p:spPr>
          <a:xfrm>
            <a:off x="4327525" y="2095500"/>
            <a:ext cx="7421563" cy="4076699"/>
          </a:xfrm>
        </p:spPr>
        <p:txBody>
          <a:bodyPr anchor="ctr" anchorCtr="0"/>
          <a:lstStyle>
            <a:lvl1pPr algn="ctr">
              <a:defRPr sz="1200" b="0">
                <a:solidFill>
                  <a:schemeClr val="tx1"/>
                </a:solidFill>
              </a:defRPr>
            </a:lvl1pPr>
          </a:lstStyle>
          <a:p>
            <a:r>
              <a:rPr lang="en-GB"/>
              <a:t>Click icon to add chart</a:t>
            </a:r>
          </a:p>
        </p:txBody>
      </p:sp>
      <p:sp>
        <p:nvSpPr>
          <p:cNvPr id="12" name="Slide Number Placeholder 11">
            <a:extLst>
              <a:ext uri="{FF2B5EF4-FFF2-40B4-BE49-F238E27FC236}">
                <a16:creationId xmlns:a16="http://schemas.microsoft.com/office/drawing/2014/main" id="{9F166551-32F4-4673-B8A5-2DB5DF4497FA}"/>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51CE82C4-C289-4CDC-B4CE-2E5F8842563D}" type="slidenum">
              <a:rPr lang="en-GB" smtClean="0"/>
              <a:pPr/>
              <a:t>‹#›</a:t>
            </a:fld>
            <a:endParaRPr lang="en-GB"/>
          </a:p>
        </p:txBody>
      </p:sp>
    </p:spTree>
    <p:extLst>
      <p:ext uri="{BB962C8B-B14F-4D97-AF65-F5344CB8AC3E}">
        <p14:creationId xmlns:p14="http://schemas.microsoft.com/office/powerpoint/2010/main" val="2504695978"/>
      </p:ext>
    </p:extLst>
  </p:cSld>
  <p:clrMapOvr>
    <a:masterClrMapping/>
  </p:clrMapOvr>
  <p:hf hdr="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6" name="Title 1"/>
          <p:cNvSpPr>
            <a:spLocks noGrp="1"/>
          </p:cNvSpPr>
          <p:nvPr>
            <p:ph type="title" hasCustomPrompt="1"/>
          </p:nvPr>
        </p:nvSpPr>
        <p:spPr/>
        <p:txBody>
          <a:bodyPr/>
          <a:lstStyle>
            <a:lvl1pPr>
              <a:defRPr/>
            </a:lvl1pPr>
          </a:lstStyle>
          <a:p>
            <a:r>
              <a:rPr lang="en-GB"/>
              <a:t>[Slide title]</a:t>
            </a:r>
          </a:p>
        </p:txBody>
      </p:sp>
      <p:sp>
        <p:nvSpPr>
          <p:cNvPr id="10" name="Text Placeholder 2"/>
          <p:cNvSpPr>
            <a:spLocks noGrp="1"/>
          </p:cNvSpPr>
          <p:nvPr>
            <p:ph type="body" sz="quarter" idx="14" hasCustomPrompt="1"/>
          </p:nvPr>
        </p:nvSpPr>
        <p:spPr>
          <a:xfrm>
            <a:off x="442913" y="2095500"/>
            <a:ext cx="3529012" cy="1333500"/>
          </a:xfrm>
        </p:spPr>
        <p:txBody>
          <a:bodyPr anchor="ctr" anchorCtr="0"/>
          <a:lstStyle>
            <a:lvl1pPr>
              <a:lnSpc>
                <a:spcPct val="100000"/>
              </a:lnSpc>
              <a:defRPr sz="8500" b="0" spc="-100" baseline="0">
                <a:solidFill>
                  <a:schemeClr val="accent3"/>
                </a:solidFill>
              </a:defRPr>
            </a:lvl1pPr>
          </a:lstStyle>
          <a:p>
            <a:pPr lvl="0"/>
            <a:r>
              <a:rPr lang="en-GB"/>
              <a:t>00%</a:t>
            </a:r>
          </a:p>
        </p:txBody>
      </p:sp>
      <p:sp>
        <p:nvSpPr>
          <p:cNvPr id="13" name="Text Placeholder 3"/>
          <p:cNvSpPr>
            <a:spLocks noGrp="1"/>
          </p:cNvSpPr>
          <p:nvPr>
            <p:ph type="body" sz="quarter" idx="15" hasCustomPrompt="1"/>
          </p:nvPr>
        </p:nvSpPr>
        <p:spPr>
          <a:xfrm>
            <a:off x="4327524" y="2095500"/>
            <a:ext cx="3533775" cy="1333500"/>
          </a:xfrm>
        </p:spPr>
        <p:txBody>
          <a:bodyPr anchor="ctr" anchorCtr="0"/>
          <a:lstStyle>
            <a:lvl1pPr>
              <a:lnSpc>
                <a:spcPct val="100000"/>
              </a:lnSpc>
              <a:defRPr sz="8500" b="0" spc="-100" baseline="0">
                <a:solidFill>
                  <a:schemeClr val="tx2"/>
                </a:solidFill>
              </a:defRPr>
            </a:lvl1pPr>
          </a:lstStyle>
          <a:p>
            <a:pPr lvl="0"/>
            <a:r>
              <a:rPr lang="en-GB"/>
              <a:t>00%</a:t>
            </a:r>
          </a:p>
        </p:txBody>
      </p:sp>
      <p:sp>
        <p:nvSpPr>
          <p:cNvPr id="14" name="Text Placeholder 4"/>
          <p:cNvSpPr>
            <a:spLocks noGrp="1"/>
          </p:cNvSpPr>
          <p:nvPr>
            <p:ph type="body" sz="quarter" idx="16" hasCustomPrompt="1"/>
          </p:nvPr>
        </p:nvSpPr>
        <p:spPr>
          <a:xfrm>
            <a:off x="8222571" y="2095500"/>
            <a:ext cx="3529012" cy="1333500"/>
          </a:xfrm>
        </p:spPr>
        <p:txBody>
          <a:bodyPr anchor="ctr" anchorCtr="0"/>
          <a:lstStyle>
            <a:lvl1pPr>
              <a:lnSpc>
                <a:spcPct val="100000"/>
              </a:lnSpc>
              <a:defRPr sz="8500" b="0" spc="-100" baseline="0">
                <a:solidFill>
                  <a:schemeClr val="accent1"/>
                </a:solidFill>
              </a:defRPr>
            </a:lvl1pPr>
          </a:lstStyle>
          <a:p>
            <a:pPr lvl="0"/>
            <a:r>
              <a:rPr lang="en-GB"/>
              <a:t>00%</a:t>
            </a:r>
          </a:p>
        </p:txBody>
      </p:sp>
      <p:sp>
        <p:nvSpPr>
          <p:cNvPr id="3" name="Content Placeholder 2"/>
          <p:cNvSpPr>
            <a:spLocks noGrp="1"/>
          </p:cNvSpPr>
          <p:nvPr>
            <p:ph sz="half" idx="1"/>
          </p:nvPr>
        </p:nvSpPr>
        <p:spPr>
          <a:xfrm>
            <a:off x="442913" y="3599542"/>
            <a:ext cx="3529012"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 name="Content Placeholder 3">
            <a:extLst>
              <a:ext uri="{FF2B5EF4-FFF2-40B4-BE49-F238E27FC236}">
                <a16:creationId xmlns:a16="http://schemas.microsoft.com/office/drawing/2014/main" id="{904FBFED-85D0-8C43-84C6-BADD19241EDC}"/>
              </a:ext>
            </a:extLst>
          </p:cNvPr>
          <p:cNvSpPr>
            <a:spLocks noGrp="1"/>
          </p:cNvSpPr>
          <p:nvPr>
            <p:ph sz="half" idx="19"/>
          </p:nvPr>
        </p:nvSpPr>
        <p:spPr>
          <a:xfrm>
            <a:off x="4327525" y="3599542"/>
            <a:ext cx="3533775"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 name="Content Placeholder 4">
            <a:extLst>
              <a:ext uri="{FF2B5EF4-FFF2-40B4-BE49-F238E27FC236}">
                <a16:creationId xmlns:a16="http://schemas.microsoft.com/office/drawing/2014/main" id="{C7D43B0B-6C29-D449-BC95-219F98DA27E0}"/>
              </a:ext>
            </a:extLst>
          </p:cNvPr>
          <p:cNvSpPr>
            <a:spLocks noGrp="1"/>
          </p:cNvSpPr>
          <p:nvPr>
            <p:ph sz="half" idx="20"/>
          </p:nvPr>
        </p:nvSpPr>
        <p:spPr>
          <a:xfrm>
            <a:off x="8222571" y="3599542"/>
            <a:ext cx="3529012"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Slide Number Placeholder 8">
            <a:extLst>
              <a:ext uri="{FF2B5EF4-FFF2-40B4-BE49-F238E27FC236}">
                <a16:creationId xmlns:a16="http://schemas.microsoft.com/office/drawing/2014/main" id="{BB134B2F-E1DC-4AA6-8CE3-986532898AC2}"/>
              </a:ext>
            </a:extLst>
          </p:cNvPr>
          <p:cNvSpPr>
            <a:spLocks noGrp="1"/>
          </p:cNvSpPr>
          <p:nvPr>
            <p:ph type="sldNum" sz="quarter" idx="23"/>
          </p:nvPr>
        </p:nvSpPr>
        <p:spPr>
          <a:xfrm>
            <a:off x="9984296" y="6492240"/>
            <a:ext cx="1764792" cy="137160"/>
          </a:xfrm>
        </p:spPr>
        <p:txBody>
          <a:bodyPr vert="horz" lIns="0" tIns="0" rIns="0" bIns="0" rtlCol="0" anchor="b" anchorCtr="0">
            <a:noAutofit/>
          </a:bodyPr>
          <a:lstStyle>
            <a:lvl1pPr algn="r">
              <a:defRPr lang="en-GB" smtClean="0"/>
            </a:lvl1pPr>
          </a:lstStyle>
          <a:p>
            <a:fld id="{E445CBAE-AAE3-407F-BB98-F120A4E65B95}" type="slidenum">
              <a:rPr lang="en-GB" smtClean="0"/>
              <a:pPr/>
              <a:t>‹#›</a:t>
            </a:fld>
            <a:endParaRPr lang="en-GB"/>
          </a:p>
        </p:txBody>
      </p:sp>
    </p:spTree>
    <p:extLst>
      <p:ext uri="{BB962C8B-B14F-4D97-AF65-F5344CB8AC3E}">
        <p14:creationId xmlns:p14="http://schemas.microsoft.com/office/powerpoint/2010/main" val="4029664717"/>
      </p:ext>
    </p:extLst>
  </p:cSld>
  <p:clrMapOvr>
    <a:masterClrMapping/>
  </p:clrMapOvr>
  <p:hf hd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a:lstStyle>
            <a:lvl1pPr>
              <a:defRPr>
                <a:solidFill>
                  <a:schemeClr val="tx1"/>
                </a:solidFill>
              </a:defRPr>
            </a:lvl1pPr>
          </a:lstStyle>
          <a:p>
            <a:r>
              <a:rPr lang="en-GB"/>
              <a:t>[Slide title]</a:t>
            </a:r>
          </a:p>
        </p:txBody>
      </p:sp>
      <p:sp>
        <p:nvSpPr>
          <p:cNvPr id="8" name="Chart Placeholder 2"/>
          <p:cNvSpPr>
            <a:spLocks noGrp="1"/>
          </p:cNvSpPr>
          <p:nvPr>
            <p:ph type="chart" sz="quarter" idx="13"/>
          </p:nvPr>
        </p:nvSpPr>
        <p:spPr>
          <a:xfrm>
            <a:off x="442913" y="2103438"/>
            <a:ext cx="11306175" cy="4068762"/>
          </a:xfrm>
        </p:spPr>
        <p:txBody>
          <a:bodyPr anchor="ctr" anchorCtr="0"/>
          <a:lstStyle>
            <a:lvl1pPr algn="ctr">
              <a:defRPr sz="1200" b="0">
                <a:solidFill>
                  <a:schemeClr val="tx1"/>
                </a:solidFill>
              </a:defRPr>
            </a:lvl1pPr>
          </a:lstStyle>
          <a:p>
            <a:r>
              <a:rPr lang="en-GB"/>
              <a:t>Click icon to add chart</a:t>
            </a:r>
          </a:p>
        </p:txBody>
      </p:sp>
      <p:sp>
        <p:nvSpPr>
          <p:cNvPr id="9" name="Slide Number Placeholder 8">
            <a:extLst>
              <a:ext uri="{FF2B5EF4-FFF2-40B4-BE49-F238E27FC236}">
                <a16:creationId xmlns:a16="http://schemas.microsoft.com/office/drawing/2014/main" id="{A2884E76-EF10-4CE7-A881-93ACE2409F28}"/>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E5071A0F-782F-4E82-A061-DFFD03639B99}" type="slidenum">
              <a:rPr lang="en-GB" smtClean="0"/>
              <a:pPr/>
              <a:t>‹#›</a:t>
            </a:fld>
            <a:endParaRPr lang="en-GB"/>
          </a:p>
        </p:txBody>
      </p:sp>
    </p:spTree>
    <p:extLst>
      <p:ext uri="{BB962C8B-B14F-4D97-AF65-F5344CB8AC3E}">
        <p14:creationId xmlns:p14="http://schemas.microsoft.com/office/powerpoint/2010/main" val="3274504624"/>
      </p:ext>
    </p:extLst>
  </p:cSld>
  <p:clrMapOvr>
    <a:overrideClrMapping bg1="dk1" tx1="lt1" bg2="dk2" tx2="lt2" accent1="accent1" accent2="accent2" accent3="accent3" accent4="accent4" accent5="accent5" accent6="accent6" hlink="hlink" folHlink="folHlink"/>
  </p:clrMapOvr>
  <p:hf hdr="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tx1"/>
                </a:solidFill>
              </a:defRPr>
            </a:lvl1pPr>
          </a:lstStyle>
          <a:p>
            <a:r>
              <a:rPr lang="en-GB"/>
              <a:t>Thank you</a:t>
            </a:r>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GB" sz="1200">
                <a:solidFill>
                  <a:schemeClr val="tx1"/>
                </a:solidFill>
              </a:rPr>
              <a:t>pwc.rs</a:t>
            </a:r>
          </a:p>
        </p:txBody>
      </p:sp>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GB"/>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29715630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GB"/>
              <a:t>[Section header title]</a:t>
            </a:r>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GB"/>
              <a:t>1</a:t>
            </a:r>
          </a:p>
        </p:txBody>
      </p:sp>
    </p:spTree>
    <p:extLst>
      <p:ext uri="{BB962C8B-B14F-4D97-AF65-F5344CB8AC3E}">
        <p14:creationId xmlns:p14="http://schemas.microsoft.com/office/powerpoint/2010/main" val="912790786"/>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GB"/>
              <a:t>[Section header title]</a:t>
            </a:r>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GB"/>
              <a:t>2</a:t>
            </a:r>
          </a:p>
        </p:txBody>
      </p:sp>
    </p:spTree>
    <p:extLst>
      <p:ext uri="{BB962C8B-B14F-4D97-AF65-F5344CB8AC3E}">
        <p14:creationId xmlns:p14="http://schemas.microsoft.com/office/powerpoint/2010/main" val="2382124832"/>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GB"/>
              <a:t>[Section header title]</a:t>
            </a:r>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GB"/>
              <a:t>3</a:t>
            </a:r>
          </a:p>
        </p:txBody>
      </p:sp>
    </p:spTree>
    <p:extLst>
      <p:ext uri="{BB962C8B-B14F-4D97-AF65-F5344CB8AC3E}">
        <p14:creationId xmlns:p14="http://schemas.microsoft.com/office/powerpoint/2010/main" val="1041561603"/>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GB"/>
              <a:t>[Section header title]</a:t>
            </a:r>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GB"/>
              <a:t>4</a:t>
            </a:r>
          </a:p>
        </p:txBody>
      </p:sp>
    </p:spTree>
    <p:extLst>
      <p:ext uri="{BB962C8B-B14F-4D97-AF65-F5344CB8AC3E}">
        <p14:creationId xmlns:p14="http://schemas.microsoft.com/office/powerpoint/2010/main" val="2333220367"/>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GB"/>
              <a:t>1</a:t>
            </a:r>
          </a:p>
        </p:txBody>
      </p:sp>
    </p:spTree>
    <p:extLst>
      <p:ext uri="{BB962C8B-B14F-4D97-AF65-F5344CB8AC3E}">
        <p14:creationId xmlns:p14="http://schemas.microsoft.com/office/powerpoint/2010/main" val="3390006607"/>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GB"/>
              <a:t>2</a:t>
            </a:r>
          </a:p>
        </p:txBody>
      </p:sp>
    </p:spTree>
    <p:extLst>
      <p:ext uri="{BB962C8B-B14F-4D97-AF65-F5344CB8AC3E}">
        <p14:creationId xmlns:p14="http://schemas.microsoft.com/office/powerpoint/2010/main" val="369359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idx="1"/>
          </p:nvPr>
        </p:nvSpPr>
        <p:spPr>
          <a:xfrm>
            <a:off x="442913" y="2103438"/>
            <a:ext cx="11306175"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Slide Number Placeholder 8">
            <a:extLst>
              <a:ext uri="{FF2B5EF4-FFF2-40B4-BE49-F238E27FC236}">
                <a16:creationId xmlns:a16="http://schemas.microsoft.com/office/drawing/2014/main" id="{50AB1E7C-2069-404B-A91C-D8E7D576199F}"/>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71FD08E3-C2A2-493E-BC94-A88D6131FF27}" type="slidenum">
              <a:rPr lang="en-GB" smtClean="0"/>
              <a:pPr/>
              <a:t>‹#›</a:t>
            </a:fld>
            <a:endParaRPr lang="en-GB"/>
          </a:p>
        </p:txBody>
      </p:sp>
    </p:spTree>
    <p:extLst>
      <p:ext uri="{BB962C8B-B14F-4D97-AF65-F5344CB8AC3E}">
        <p14:creationId xmlns:p14="http://schemas.microsoft.com/office/powerpoint/2010/main" val="4120639682"/>
      </p:ext>
    </p:extLst>
  </p:cSld>
  <p:clrMapOvr>
    <a:masterClrMapping/>
  </p:clrMapOvr>
  <p:hf hdr="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GB"/>
              <a:t>3</a:t>
            </a:r>
          </a:p>
        </p:txBody>
      </p:sp>
    </p:spTree>
    <p:extLst>
      <p:ext uri="{BB962C8B-B14F-4D97-AF65-F5344CB8AC3E}">
        <p14:creationId xmlns:p14="http://schemas.microsoft.com/office/powerpoint/2010/main" val="36071852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GB"/>
              <a:t>4</a:t>
            </a:r>
          </a:p>
        </p:txBody>
      </p:sp>
    </p:spTree>
    <p:extLst>
      <p:ext uri="{BB962C8B-B14F-4D97-AF65-F5344CB8AC3E}">
        <p14:creationId xmlns:p14="http://schemas.microsoft.com/office/powerpoint/2010/main" val="9141853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anchor="ctr" anchorCtr="0"/>
          <a:lstStyle>
            <a:lvl1pPr algn="ctr">
              <a:defRPr sz="1200" b="0">
                <a:solidFill>
                  <a:schemeClr val="bg1"/>
                </a:solidFill>
              </a:defRPr>
            </a:lvl1pPr>
          </a:lstStyle>
          <a:p>
            <a:r>
              <a:rPr lang="en-GB"/>
              <a:t>Click icon to add picture</a:t>
            </a:r>
          </a:p>
        </p:txBody>
      </p:sp>
      <p:sp>
        <p:nvSpPr>
          <p:cNvPr id="3" name="Content Placeholder 2"/>
          <p:cNvSpPr>
            <a:spLocks noGrp="1"/>
          </p:cNvSpPr>
          <p:nvPr>
            <p:ph idx="1"/>
          </p:nvPr>
        </p:nvSpPr>
        <p:spPr>
          <a:xfrm>
            <a:off x="0" y="1143000"/>
            <a:ext cx="4572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8" name="Slide Number Placeholder 7">
            <a:extLst>
              <a:ext uri="{FF2B5EF4-FFF2-40B4-BE49-F238E27FC236}">
                <a16:creationId xmlns:a16="http://schemas.microsoft.com/office/drawing/2014/main" id="{0D537775-4973-43EF-9269-E1EC9355F78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9682A4D2-8D2C-4B1F-B532-88625F45830A}" type="slidenum">
              <a:rPr lang="en-GB" smtClean="0"/>
              <a:pPr/>
              <a:t>‹#›</a:t>
            </a:fld>
            <a:endParaRPr lang="en-GB"/>
          </a:p>
        </p:txBody>
      </p:sp>
    </p:spTree>
    <p:extLst>
      <p:ext uri="{BB962C8B-B14F-4D97-AF65-F5344CB8AC3E}">
        <p14:creationId xmlns:p14="http://schemas.microsoft.com/office/powerpoint/2010/main" val="2296321930"/>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anchor="ctr" anchorCtr="0"/>
          <a:lstStyle>
            <a:lvl1pPr algn="ctr">
              <a:defRPr sz="1200" b="0">
                <a:solidFill>
                  <a:schemeClr val="bg1"/>
                </a:solidFill>
              </a:defRPr>
            </a:lvl1pPr>
          </a:lstStyle>
          <a:p>
            <a:r>
              <a:rPr lang="en-GB"/>
              <a:t>Click icon to add picture</a:t>
            </a:r>
          </a:p>
        </p:txBody>
      </p:sp>
      <p:sp>
        <p:nvSpPr>
          <p:cNvPr id="3" name="Content Placeholder 2"/>
          <p:cNvSpPr>
            <a:spLocks noGrp="1"/>
          </p:cNvSpPr>
          <p:nvPr>
            <p:ph idx="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 name="Slide Number Placeholder 4">
            <a:extLst>
              <a:ext uri="{FF2B5EF4-FFF2-40B4-BE49-F238E27FC236}">
                <a16:creationId xmlns:a16="http://schemas.microsoft.com/office/drawing/2014/main" id="{2B2511ED-0115-405A-A835-2522A9324CB7}"/>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CB4A0C57-39AD-458F-9BA2-26F9B3F4A7FC}" type="slidenum">
              <a:rPr lang="en-GB" smtClean="0"/>
              <a:pPr/>
              <a:t>‹#›</a:t>
            </a:fld>
            <a:endParaRPr lang="en-GB"/>
          </a:p>
        </p:txBody>
      </p:sp>
    </p:spTree>
    <p:extLst>
      <p:ext uri="{BB962C8B-B14F-4D97-AF65-F5344CB8AC3E}">
        <p14:creationId xmlns:p14="http://schemas.microsoft.com/office/powerpoint/2010/main" val="1818194487"/>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anchor="ctr" anchorCtr="0"/>
          <a:lstStyle>
            <a:lvl1pPr algn="ctr">
              <a:defRPr sz="1200" b="0">
                <a:solidFill>
                  <a:schemeClr val="tx1"/>
                </a:solidFill>
              </a:defRPr>
            </a:lvl1pPr>
          </a:lstStyle>
          <a:p>
            <a:r>
              <a:rPr lang="en-GB"/>
              <a:t>Click icon to add picture</a:t>
            </a:r>
          </a:p>
        </p:txBody>
      </p:sp>
      <p:sp>
        <p:nvSpPr>
          <p:cNvPr id="3" name="Content Placeholder 2"/>
          <p:cNvSpPr>
            <a:spLocks noGrp="1"/>
          </p:cNvSpPr>
          <p:nvPr>
            <p:ph idx="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 name="Slide Number Placeholder 5">
            <a:extLst>
              <a:ext uri="{FF2B5EF4-FFF2-40B4-BE49-F238E27FC236}">
                <a16:creationId xmlns:a16="http://schemas.microsoft.com/office/drawing/2014/main" id="{D0C735AD-F873-4946-8153-5E2B2E3B9587}"/>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fld id="{482BBD88-B8C4-43F2-9A7A-7A9E9AA6258D}" type="slidenum">
              <a:rPr lang="en-GB" smtClean="0"/>
              <a:pPr/>
              <a:t>‹#›</a:t>
            </a:fld>
            <a:endParaRPr lang="en-GB"/>
          </a:p>
        </p:txBody>
      </p:sp>
    </p:spTree>
    <p:extLst>
      <p:ext uri="{BB962C8B-B14F-4D97-AF65-F5344CB8AC3E}">
        <p14:creationId xmlns:p14="http://schemas.microsoft.com/office/powerpoint/2010/main" val="1318399799"/>
      </p:ext>
    </p:extLst>
  </p:cSld>
  <p:clrMapOvr>
    <a:masterClrMapping/>
  </p:clrMapOvr>
  <p:hf hdr="0"/>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7" name="Slide Number Placeholder 6">
            <a:extLst>
              <a:ext uri="{FF2B5EF4-FFF2-40B4-BE49-F238E27FC236}">
                <a16:creationId xmlns:a16="http://schemas.microsoft.com/office/drawing/2014/main" id="{E6484AFE-8F23-4525-B352-C0ECADD3E41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EDBE1120-98B4-4F1B-8B1A-CE41A40232C7}" type="slidenum">
              <a:rPr lang="en-GB" smtClean="0"/>
              <a:pPr/>
              <a:t>‹#›</a:t>
            </a:fld>
            <a:endParaRPr lang="en-GB"/>
          </a:p>
        </p:txBody>
      </p:sp>
    </p:spTree>
    <p:extLst>
      <p:ext uri="{BB962C8B-B14F-4D97-AF65-F5344CB8AC3E}">
        <p14:creationId xmlns:p14="http://schemas.microsoft.com/office/powerpoint/2010/main" val="1497719071"/>
      </p:ext>
    </p:extLst>
  </p:cSld>
  <p:clrMapOvr>
    <a:masterClrMapping/>
  </p:clrMapOvr>
  <p:hf hdr="0"/>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8" name="Slide Number Placeholder 7">
            <a:extLst>
              <a:ext uri="{FF2B5EF4-FFF2-40B4-BE49-F238E27FC236}">
                <a16:creationId xmlns:a16="http://schemas.microsoft.com/office/drawing/2014/main" id="{787D5B4B-569A-46AC-A2F2-786005EA0542}"/>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83CDD526-6064-4EAD-8114-CE4BC0010FE1}" type="slidenum">
              <a:rPr lang="en-GB" smtClean="0"/>
              <a:pPr/>
              <a:t>‹#›</a:t>
            </a:fld>
            <a:endParaRPr lang="en-GB"/>
          </a:p>
        </p:txBody>
      </p:sp>
    </p:spTree>
    <p:extLst>
      <p:ext uri="{BB962C8B-B14F-4D97-AF65-F5344CB8AC3E}">
        <p14:creationId xmlns:p14="http://schemas.microsoft.com/office/powerpoint/2010/main" val="1859089971"/>
      </p:ext>
    </p:extLst>
  </p:cSld>
  <p:clrMapOvr>
    <a:overrideClrMapping bg1="dk1" tx1="lt1" bg2="dk2" tx2="lt2" accent1="accent1" accent2="accent2" accent3="accent3" accent4="accent4" accent5="accent5" accent6="accent6" hlink="hlink" folHlink="folHlink"/>
  </p:clrMapOvr>
  <p:hf hdr="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Slide Number Placeholder 8">
            <a:extLst>
              <a:ext uri="{FF2B5EF4-FFF2-40B4-BE49-F238E27FC236}">
                <a16:creationId xmlns:a16="http://schemas.microsoft.com/office/drawing/2014/main" id="{AD75F1DE-A310-4475-B135-42D40FD87C48}"/>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C03CA18F-99FF-46AE-AA37-1A1161A20141}" type="slidenum">
              <a:rPr lang="en-GB" smtClean="0"/>
              <a:pPr/>
              <a:t>‹#›</a:t>
            </a:fld>
            <a:endParaRPr lang="en-GB"/>
          </a:p>
        </p:txBody>
      </p:sp>
    </p:spTree>
    <p:extLst>
      <p:ext uri="{BB962C8B-B14F-4D97-AF65-F5344CB8AC3E}">
        <p14:creationId xmlns:p14="http://schemas.microsoft.com/office/powerpoint/2010/main" val="3676044022"/>
      </p:ext>
    </p:extLst>
  </p:cSld>
  <p:clrMapOvr>
    <a:overrideClrMapping bg1="dk1" tx1="lt1" bg2="dk2" tx2="lt2" accent1="accent1" accent2="accent2" accent3="accent3" accent4="accent4" accent5="accent5" accent6="accent6" hlink="hlink" folHlink="folHlink"/>
  </p:clrMapOvr>
  <p:hf hdr="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Slide Number Placeholder 8">
            <a:extLst>
              <a:ext uri="{FF2B5EF4-FFF2-40B4-BE49-F238E27FC236}">
                <a16:creationId xmlns:a16="http://schemas.microsoft.com/office/drawing/2014/main" id="{0C0BB3CD-257F-4709-BC55-3D2610CECC1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363DDA7A-9F61-4309-9DED-79A77EAB8AA3}" type="slidenum">
              <a:rPr lang="en-GB" smtClean="0"/>
              <a:pPr/>
              <a:t>‹#›</a:t>
            </a:fld>
            <a:endParaRPr lang="en-GB"/>
          </a:p>
        </p:txBody>
      </p:sp>
    </p:spTree>
    <p:extLst>
      <p:ext uri="{BB962C8B-B14F-4D97-AF65-F5344CB8AC3E}">
        <p14:creationId xmlns:p14="http://schemas.microsoft.com/office/powerpoint/2010/main" val="2784448002"/>
      </p:ext>
    </p:extLst>
  </p:cSld>
  <p:clrMapOvr>
    <a:overrideClrMapping bg1="dk1" tx1="lt1" bg2="dk2" tx2="lt2" accent1="accent1" accent2="accent2" accent3="accent3" accent4="accent4" accent5="accent5" accent6="accent6" hlink="hlink" folHlink="folHlink"/>
  </p:clrMapOvr>
  <p:hf hdr="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Slide Number Placeholder 8">
            <a:extLst>
              <a:ext uri="{FF2B5EF4-FFF2-40B4-BE49-F238E27FC236}">
                <a16:creationId xmlns:a16="http://schemas.microsoft.com/office/drawing/2014/main" id="{A5234030-C827-4608-A45D-05367FFDED6F}"/>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3D721222-5ECA-49AF-8CCA-E8247DCFA462}" type="slidenum">
              <a:rPr lang="en-GB" smtClean="0"/>
              <a:pPr/>
              <a:t>‹#›</a:t>
            </a:fld>
            <a:endParaRPr lang="en-GB"/>
          </a:p>
        </p:txBody>
      </p:sp>
    </p:spTree>
    <p:extLst>
      <p:ext uri="{BB962C8B-B14F-4D97-AF65-F5344CB8AC3E}">
        <p14:creationId xmlns:p14="http://schemas.microsoft.com/office/powerpoint/2010/main" val="802268677"/>
      </p:ext>
    </p:extLst>
  </p:cSld>
  <p:clrMapOvr>
    <a:overrideClrMapping bg1="dk1" tx1="lt1" bg2="dk2" tx2="lt2" accent1="accent1" accent2="accent2" accent3="accent3" accent4="accent4" accent5="accent5" accent6="accent6" hlink="hlink" folHlink="folHlink"/>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idx="1"/>
          </p:nvPr>
        </p:nvSpPr>
        <p:spPr>
          <a:xfrm>
            <a:off x="442914" y="2103438"/>
            <a:ext cx="3529012"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Slide Number Placeholder 8">
            <a:extLst>
              <a:ext uri="{FF2B5EF4-FFF2-40B4-BE49-F238E27FC236}">
                <a16:creationId xmlns:a16="http://schemas.microsoft.com/office/drawing/2014/main" id="{36921BF3-DD1C-4FE5-9870-9DFD5BEC345C}"/>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70223BF0-6D56-4302-8E09-C7BCC7099847}" type="slidenum">
              <a:rPr lang="en-GB" smtClean="0"/>
              <a:pPr/>
              <a:t>‹#›</a:t>
            </a:fld>
            <a:endParaRPr lang="en-GB"/>
          </a:p>
        </p:txBody>
      </p:sp>
    </p:spTree>
    <p:extLst>
      <p:ext uri="{BB962C8B-B14F-4D97-AF65-F5344CB8AC3E}">
        <p14:creationId xmlns:p14="http://schemas.microsoft.com/office/powerpoint/2010/main" val="2882743778"/>
      </p:ext>
    </p:extLst>
  </p:cSld>
  <p:clrMapOvr>
    <a:masterClrMapping/>
  </p:clrMapOvr>
  <p:hf hdr="0"/>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Agenda">
  <p:cSld name="1_Agenda">
    <p:spTree>
      <p:nvGrpSpPr>
        <p:cNvPr id="1" name="Shape 23"/>
        <p:cNvGrpSpPr/>
        <p:nvPr/>
      </p:nvGrpSpPr>
      <p:grpSpPr>
        <a:xfrm>
          <a:off x="0" y="0"/>
          <a:ext cx="0" cy="0"/>
          <a:chOff x="0" y="0"/>
          <a:chExt cx="0" cy="0"/>
        </a:xfrm>
      </p:grpSpPr>
      <p:sp>
        <p:nvSpPr>
          <p:cNvPr id="24" name="Google Shape;24;p3"/>
          <p:cNvSpPr txBox="1">
            <a:spLocks noGrp="1"/>
          </p:cNvSpPr>
          <p:nvPr>
            <p:ph type="body" idx="1"/>
          </p:nvPr>
        </p:nvSpPr>
        <p:spPr>
          <a:xfrm>
            <a:off x="609600" y="2103438"/>
            <a:ext cx="10972800" cy="4068762"/>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0"/>
              </a:spcBef>
              <a:spcAft>
                <a:spcPts val="0"/>
              </a:spcAft>
              <a:buClr>
                <a:schemeClr val="accent1"/>
              </a:buClr>
              <a:buSzPts val="2000"/>
              <a:buFont typeface="Georgia"/>
              <a:buAutoNum type="arabicPeriod"/>
              <a:defRPr sz="2000" b="0">
                <a:solidFill>
                  <a:schemeClr val="dk1"/>
                </a:solidFill>
              </a:defRPr>
            </a:lvl1pPr>
            <a:lvl2pPr marL="914400" lvl="1" indent="-228600" algn="l">
              <a:lnSpc>
                <a:spcPct val="100000"/>
              </a:lnSpc>
              <a:spcBef>
                <a:spcPts val="450"/>
              </a:spcBef>
              <a:spcAft>
                <a:spcPts val="0"/>
              </a:spcAft>
              <a:buClr>
                <a:schemeClr val="accent4"/>
              </a:buClr>
              <a:buSzPts val="1400"/>
              <a:buFont typeface="Georgia"/>
              <a:buNone/>
              <a:defRPr sz="1400"/>
            </a:lvl2pPr>
            <a:lvl3pPr marL="1371600" lvl="2" indent="-317500" algn="l">
              <a:lnSpc>
                <a:spcPct val="100000"/>
              </a:lnSpc>
              <a:spcBef>
                <a:spcPts val="600"/>
              </a:spcBef>
              <a:spcAft>
                <a:spcPts val="0"/>
              </a:spcAft>
              <a:buClr>
                <a:schemeClr val="dk1"/>
              </a:buClr>
              <a:buSzPts val="1400"/>
              <a:buChar char="•"/>
              <a:defRPr sz="1400"/>
            </a:lvl3pPr>
            <a:lvl4pPr marL="1828800" lvl="3" indent="-317500" algn="l">
              <a:lnSpc>
                <a:spcPct val="100000"/>
              </a:lnSpc>
              <a:spcBef>
                <a:spcPts val="600"/>
              </a:spcBef>
              <a:spcAft>
                <a:spcPts val="0"/>
              </a:spcAft>
              <a:buClr>
                <a:schemeClr val="dk1"/>
              </a:buClr>
              <a:buSzPts val="1400"/>
              <a:buChar char="–"/>
              <a:defRPr sz="1400"/>
            </a:lvl4pPr>
            <a:lvl5pPr marL="2286000" lvl="4" indent="-317500" algn="l">
              <a:lnSpc>
                <a:spcPct val="100000"/>
              </a:lnSpc>
              <a:spcBef>
                <a:spcPts val="600"/>
              </a:spcBef>
              <a:spcAft>
                <a:spcPts val="0"/>
              </a:spcAft>
              <a:buClr>
                <a:schemeClr val="dk1"/>
              </a:buClr>
              <a:buSzPts val="1400"/>
              <a:buChar char="•"/>
              <a:defRPr sz="1400"/>
            </a:lvl5pPr>
            <a:lvl6pPr marL="2743200" lvl="5" indent="-317500" algn="l">
              <a:lnSpc>
                <a:spcPct val="100000"/>
              </a:lnSpc>
              <a:spcBef>
                <a:spcPts val="600"/>
              </a:spcBef>
              <a:spcAft>
                <a:spcPts val="0"/>
              </a:spcAft>
              <a:buClr>
                <a:schemeClr val="dk1"/>
              </a:buClr>
              <a:buSzPts val="1400"/>
              <a:buChar char="–"/>
              <a:defRPr sz="1400"/>
            </a:lvl6pPr>
            <a:lvl7pPr marL="3200400" lvl="6" indent="-317500" algn="l">
              <a:lnSpc>
                <a:spcPct val="100000"/>
              </a:lnSpc>
              <a:spcBef>
                <a:spcPts val="600"/>
              </a:spcBef>
              <a:spcAft>
                <a:spcPts val="0"/>
              </a:spcAft>
              <a:buClr>
                <a:schemeClr val="dk1"/>
              </a:buClr>
              <a:buSzPts val="1400"/>
              <a:buChar char="•"/>
              <a:defRPr sz="1400"/>
            </a:lvl7pPr>
            <a:lvl8pPr marL="3657600" lvl="7" indent="-317500" algn="l">
              <a:lnSpc>
                <a:spcPct val="100000"/>
              </a:lnSpc>
              <a:spcBef>
                <a:spcPts val="600"/>
              </a:spcBef>
              <a:spcAft>
                <a:spcPts val="0"/>
              </a:spcAft>
              <a:buClr>
                <a:schemeClr val="dk1"/>
              </a:buClr>
              <a:buSzPts val="1400"/>
              <a:buChar char="–"/>
              <a:defRPr sz="1400"/>
            </a:lvl8pPr>
            <a:lvl9pPr marL="4114800" lvl="8" indent="-317500" algn="l">
              <a:lnSpc>
                <a:spcPct val="100000"/>
              </a:lnSpc>
              <a:spcBef>
                <a:spcPts val="600"/>
              </a:spcBef>
              <a:spcAft>
                <a:spcPts val="600"/>
              </a:spcAft>
              <a:buClr>
                <a:schemeClr val="dk1"/>
              </a:buClr>
              <a:buSzPts val="1400"/>
              <a:buChar char="•"/>
              <a:defRPr sz="1400"/>
            </a:lvl9pPr>
          </a:lstStyle>
          <a:p>
            <a:endParaRPr lang="en-GB"/>
          </a:p>
        </p:txBody>
      </p:sp>
      <p:sp>
        <p:nvSpPr>
          <p:cNvPr id="26" name="Google Shape;26;p3"/>
          <p:cNvSpPr txBox="1">
            <a:spLocks noGrp="1"/>
          </p:cNvSpPr>
          <p:nvPr>
            <p:ph type="title"/>
          </p:nvPr>
        </p:nvSpPr>
        <p:spPr>
          <a:xfrm>
            <a:off x="609600" y="457200"/>
            <a:ext cx="10972800" cy="13716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2800"/>
              <a:buFont typeface="Georgia"/>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GB"/>
          </a:p>
        </p:txBody>
      </p:sp>
      <p:sp>
        <p:nvSpPr>
          <p:cNvPr id="4" name="Slide Number Placeholder 3">
            <a:extLst>
              <a:ext uri="{FF2B5EF4-FFF2-40B4-BE49-F238E27FC236}">
                <a16:creationId xmlns:a16="http://schemas.microsoft.com/office/drawing/2014/main" id="{C4B6CFEF-B9D0-4850-924E-9D4A29278DAE}"/>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E5340573-4C4D-46C6-B5EF-7FBBBA88588C}" type="slidenum">
              <a:rPr lang="en-GB" smtClean="0"/>
              <a:pPr/>
              <a:t>‹#›</a:t>
            </a:fld>
            <a:endParaRPr lang="en-GB"/>
          </a:p>
        </p:txBody>
      </p:sp>
    </p:spTree>
    <p:extLst>
      <p:ext uri="{BB962C8B-B14F-4D97-AF65-F5344CB8AC3E}">
        <p14:creationId xmlns:p14="http://schemas.microsoft.com/office/powerpoint/2010/main" val="1772708480"/>
      </p:ext>
    </p:extLst>
  </p:cSld>
  <p:clrMapOvr>
    <a:masterClrMapping/>
  </p:clrMapOvr>
  <p:hf hdr="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1_Thank You Dark">
    <p:bg>
      <p:bgPr>
        <a:solidFill>
          <a:srgbClr val="464646"/>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05DC766-5EFD-482F-8BAB-DC9378CB793A}"/>
              </a:ext>
            </a:extLst>
          </p:cNvPr>
          <p:cNvGraphicFramePr>
            <a:graphicFrameLocks noChangeAspect="1"/>
          </p:cNvGraphicFramePr>
          <p:nvPr userDrawn="1">
            <p:custDataLst>
              <p:tags r:id="rId1"/>
            </p:custDataLst>
            <p:extLst>
              <p:ext uri="{D42A27DB-BD31-4B8C-83A1-F6EECF244321}">
                <p14:modId xmlns:p14="http://schemas.microsoft.com/office/powerpoint/2010/main" val="16726565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4" name="Object 3" hidden="1">
                        <a:extLst>
                          <a:ext uri="{FF2B5EF4-FFF2-40B4-BE49-F238E27FC236}">
                            <a16:creationId xmlns:a16="http://schemas.microsoft.com/office/drawing/2014/main" id="{C05DC766-5EFD-482F-8BAB-DC9378CB793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Rectangle 13"/>
          <p:cNvSpPr/>
          <p:nvPr/>
        </p:nvSpPr>
        <p:spPr bwMode="hidden">
          <a:xfrm>
            <a:off x="1"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5"/>
          </a:p>
        </p:txBody>
      </p:sp>
      <p:sp>
        <p:nvSpPr>
          <p:cNvPr id="2" name="Title 1"/>
          <p:cNvSpPr>
            <a:spLocks noGrp="1"/>
          </p:cNvSpPr>
          <p:nvPr>
            <p:ph type="ctrTitle" hasCustomPrompt="1"/>
          </p:nvPr>
        </p:nvSpPr>
        <p:spPr>
          <a:xfrm>
            <a:off x="442913" y="448491"/>
            <a:ext cx="5404033" cy="2514600"/>
          </a:xfrm>
        </p:spPr>
        <p:txBody>
          <a:bodyPr vert="horz" anchor="b" anchorCtr="0">
            <a:normAutofit/>
          </a:bodyPr>
          <a:lstStyle>
            <a:lvl1pPr algn="l">
              <a:lnSpc>
                <a:spcPct val="85000"/>
              </a:lnSpc>
              <a:defRPr sz="4000">
                <a:solidFill>
                  <a:schemeClr val="bg1"/>
                </a:solidFill>
              </a:defRPr>
            </a:lvl1pPr>
          </a:lstStyle>
          <a:p>
            <a:r>
              <a:rPr lang="en-GB"/>
              <a:t>Thank you</a:t>
            </a:r>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2215" tIns="31107" rIns="62215" bIns="31107" numCol="1" anchor="t" anchorCtr="0" compatLnSpc="1">
            <a:prstTxWarp prst="textNoShape">
              <a:avLst/>
            </a:prstTxWarp>
          </a:bodyPr>
          <a:lstStyle/>
          <a:p>
            <a:endParaRPr lang="en-GB" sz="1225"/>
          </a:p>
        </p:txBody>
      </p:sp>
      <p:sp>
        <p:nvSpPr>
          <p:cNvPr id="6" name="Text Placeholder 5"/>
          <p:cNvSpPr>
            <a:spLocks noGrp="1"/>
          </p:cNvSpPr>
          <p:nvPr>
            <p:ph type="body" sz="quarter" idx="10" hasCustomPrompt="1"/>
          </p:nvPr>
        </p:nvSpPr>
        <p:spPr>
          <a:xfrm>
            <a:off x="609601" y="5212080"/>
            <a:ext cx="10972800" cy="1371600"/>
          </a:xfrm>
        </p:spPr>
        <p:txBody>
          <a:bodyPr/>
          <a:lstStyle>
            <a:lvl1pPr marL="0">
              <a:lnSpc>
                <a:spcPct val="100000"/>
              </a:lnSpc>
              <a:spcBef>
                <a:spcPts val="0"/>
              </a:spcBef>
              <a:spcAft>
                <a:spcPts val="0"/>
              </a:spcAft>
              <a:buFontTx/>
              <a:buNone/>
              <a:defRPr sz="907" b="0">
                <a:solidFill>
                  <a:schemeClr val="bg1"/>
                </a:solidFill>
              </a:defRPr>
            </a:lvl1pPr>
            <a:lvl2pPr marL="0">
              <a:lnSpc>
                <a:spcPct val="100000"/>
              </a:lnSpc>
              <a:spcBef>
                <a:spcPts val="0"/>
              </a:spcBef>
              <a:spcAft>
                <a:spcPts val="0"/>
              </a:spcAft>
              <a:buFontTx/>
              <a:buNone/>
              <a:defRPr sz="907" b="0">
                <a:solidFill>
                  <a:schemeClr val="bg1"/>
                </a:solidFill>
              </a:defRPr>
            </a:lvl2pPr>
            <a:lvl3pPr marL="0" indent="0">
              <a:lnSpc>
                <a:spcPct val="100000"/>
              </a:lnSpc>
              <a:spcBef>
                <a:spcPts val="0"/>
              </a:spcBef>
              <a:spcAft>
                <a:spcPts val="0"/>
              </a:spcAft>
              <a:buFontTx/>
              <a:buNone/>
              <a:defRPr sz="907" b="0">
                <a:solidFill>
                  <a:schemeClr val="bg1"/>
                </a:solidFill>
              </a:defRPr>
            </a:lvl3pPr>
            <a:lvl4pPr marL="0" indent="0">
              <a:lnSpc>
                <a:spcPct val="100000"/>
              </a:lnSpc>
              <a:spcBef>
                <a:spcPts val="0"/>
              </a:spcBef>
              <a:spcAft>
                <a:spcPts val="0"/>
              </a:spcAft>
              <a:buFontTx/>
              <a:buNone/>
              <a:defRPr sz="907" b="0">
                <a:solidFill>
                  <a:schemeClr val="bg1"/>
                </a:solidFill>
              </a:defRPr>
            </a:lvl4pPr>
            <a:lvl5pPr marL="0" indent="0">
              <a:lnSpc>
                <a:spcPct val="100000"/>
              </a:lnSpc>
              <a:spcBef>
                <a:spcPts val="0"/>
              </a:spcBef>
              <a:spcAft>
                <a:spcPts val="0"/>
              </a:spcAft>
              <a:buFontTx/>
              <a:buNone/>
              <a:defRPr sz="907" b="0">
                <a:solidFill>
                  <a:schemeClr val="bg1"/>
                </a:solidFill>
              </a:defRPr>
            </a:lvl5pPr>
            <a:lvl6pPr marL="0" indent="0">
              <a:lnSpc>
                <a:spcPct val="100000"/>
              </a:lnSpc>
              <a:spcBef>
                <a:spcPts val="0"/>
              </a:spcBef>
              <a:spcAft>
                <a:spcPts val="0"/>
              </a:spcAft>
              <a:buFontTx/>
              <a:buNone/>
              <a:defRPr sz="907">
                <a:solidFill>
                  <a:schemeClr val="bg1"/>
                </a:solidFill>
              </a:defRPr>
            </a:lvl6pPr>
            <a:lvl7pPr marL="0" indent="0">
              <a:lnSpc>
                <a:spcPct val="100000"/>
              </a:lnSpc>
              <a:spcBef>
                <a:spcPts val="0"/>
              </a:spcBef>
              <a:spcAft>
                <a:spcPts val="0"/>
              </a:spcAft>
              <a:buFontTx/>
              <a:buNone/>
              <a:defRPr sz="907">
                <a:solidFill>
                  <a:schemeClr val="bg1"/>
                </a:solidFill>
              </a:defRPr>
            </a:lvl7pPr>
            <a:lvl8pPr marL="0" indent="0">
              <a:lnSpc>
                <a:spcPct val="100000"/>
              </a:lnSpc>
              <a:spcBef>
                <a:spcPts val="0"/>
              </a:spcBef>
              <a:spcAft>
                <a:spcPts val="0"/>
              </a:spcAft>
              <a:buFontTx/>
              <a:buNone/>
              <a:defRPr sz="907">
                <a:solidFill>
                  <a:schemeClr val="bg1"/>
                </a:solidFill>
              </a:defRPr>
            </a:lvl8pPr>
            <a:lvl9pPr marL="0" indent="0">
              <a:lnSpc>
                <a:spcPct val="100000"/>
              </a:lnSpc>
              <a:spcBef>
                <a:spcPts val="0"/>
              </a:spcBef>
              <a:spcAft>
                <a:spcPts val="0"/>
              </a:spcAft>
              <a:buFontTx/>
              <a:buNone/>
              <a:defRPr sz="907">
                <a:solidFill>
                  <a:schemeClr val="bg1"/>
                </a:solidFill>
              </a:defRPr>
            </a:lvl9pPr>
          </a:lstStyle>
          <a:p>
            <a:pPr lvl="0"/>
            <a:r>
              <a:rPr lang="en-GB"/>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2215" tIns="31107" rIns="62215" bIns="31107" numCol="1" anchor="t" anchorCtr="0" compatLnSpc="1">
            <a:prstTxWarp prst="textNoShape">
              <a:avLst/>
            </a:prstTxWarp>
          </a:bodyPr>
          <a:lstStyle/>
          <a:p>
            <a:endParaRPr lang="en-GB" sz="1225"/>
          </a:p>
        </p:txBody>
      </p:sp>
    </p:spTree>
    <p:extLst>
      <p:ext uri="{BB962C8B-B14F-4D97-AF65-F5344CB8AC3E}">
        <p14:creationId xmlns:p14="http://schemas.microsoft.com/office/powerpoint/2010/main" val="1686678583"/>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bg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bg1"/>
                </a:solidFill>
              </a:rPr>
              <a:t>pwc.com</a:t>
            </a:r>
            <a:endParaRPr lang="en-US" sz="1200">
              <a:solidFill>
                <a:schemeClr val="bg1"/>
              </a:solidFill>
            </a:endParaRPr>
          </a:p>
        </p:txBody>
      </p:sp>
    </p:spTree>
    <p:extLst>
      <p:ext uri="{BB962C8B-B14F-4D97-AF65-F5344CB8AC3E}">
        <p14:creationId xmlns:p14="http://schemas.microsoft.com/office/powerpoint/2010/main" val="3702469602"/>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TabulaRasa11">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1BDFA3F-1134-4925-B1C0-98507918DF98}"/>
              </a:ext>
            </a:extLst>
          </p:cNvPr>
          <p:cNvGraphicFramePr>
            <a:graphicFrameLocks noChangeAspect="1"/>
          </p:cNvGraphicFramePr>
          <p:nvPr userDrawn="1">
            <p:custDataLst>
              <p:tags r:id="rId1"/>
            </p:custDataLst>
            <p:extLst>
              <p:ext uri="{D42A27DB-BD31-4B8C-83A1-F6EECF244321}">
                <p14:modId xmlns:p14="http://schemas.microsoft.com/office/powerpoint/2010/main" val="3994647716"/>
              </p:ext>
            </p:extLst>
          </p:nvPr>
        </p:nvGraphicFramePr>
        <p:xfrm>
          <a:off x="1587"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4" name="Object 3" hidden="1">
                        <a:extLst>
                          <a:ext uri="{FF2B5EF4-FFF2-40B4-BE49-F238E27FC236}">
                            <a16:creationId xmlns:a16="http://schemas.microsoft.com/office/drawing/2014/main" id="{C1BDFA3F-1134-4925-B1C0-98507918DF98}"/>
                          </a:ext>
                        </a:extLst>
                      </p:cNvPr>
                      <p:cNvPicPr/>
                      <p:nvPr/>
                    </p:nvPicPr>
                    <p:blipFill>
                      <a:blip r:embed="rId4"/>
                      <a:stretch>
                        <a:fillRect/>
                      </a:stretch>
                    </p:blipFill>
                    <p:spPr>
                      <a:xfrm>
                        <a:off x="1587" y="1588"/>
                        <a:ext cx="1588" cy="1588"/>
                      </a:xfrm>
                      <a:prstGeom prst="rect">
                        <a:avLst/>
                      </a:prstGeom>
                    </p:spPr>
                  </p:pic>
                </p:oleObj>
              </mc:Fallback>
            </mc:AlternateContent>
          </a:graphicData>
        </a:graphic>
      </p:graphicFrame>
      <p:sp>
        <p:nvSpPr>
          <p:cNvPr id="3" name="Picture Placeholder 2">
            <a:extLst>
              <a:ext uri="{FF2B5EF4-FFF2-40B4-BE49-F238E27FC236}">
                <a16:creationId xmlns:a16="http://schemas.microsoft.com/office/drawing/2014/main" id="{F9E1B2C9-A4F2-434D-A7B2-F43435DC48F6}"/>
              </a:ext>
            </a:extLst>
          </p:cNvPr>
          <p:cNvSpPr>
            <a:spLocks noGrp="1"/>
          </p:cNvSpPr>
          <p:nvPr>
            <p:ph type="pic" sz="quarter" idx="12"/>
          </p:nvPr>
        </p:nvSpPr>
        <p:spPr>
          <a:xfrm>
            <a:off x="2190541" y="-1"/>
            <a:ext cx="10001459" cy="6858000"/>
          </a:xfrm>
        </p:spPr>
        <p:txBody>
          <a:bodyPr/>
          <a:lstStyle/>
          <a:p>
            <a:endParaRPr lang="en-GB"/>
          </a:p>
        </p:txBody>
      </p:sp>
    </p:spTree>
    <p:extLst>
      <p:ext uri="{BB962C8B-B14F-4D97-AF65-F5344CB8AC3E}">
        <p14:creationId xmlns:p14="http://schemas.microsoft.com/office/powerpoint/2010/main" val="17135112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and Full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idx="1"/>
          </p:nvPr>
        </p:nvSpPr>
        <p:spPr>
          <a:xfrm>
            <a:off x="442913" y="2103438"/>
            <a:ext cx="11306175"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8" name="Footer Placeholder 7">
            <a:extLst>
              <a:ext uri="{FF2B5EF4-FFF2-40B4-BE49-F238E27FC236}">
                <a16:creationId xmlns:a16="http://schemas.microsoft.com/office/drawing/2014/main" id="{780A9898-ADDB-4CED-9B92-D3977ACED6EE}"/>
              </a:ext>
            </a:extLst>
          </p:cNvPr>
          <p:cNvSpPr>
            <a:spLocks noGrp="1"/>
          </p:cNvSpPr>
          <p:nvPr>
            <p:ph type="ftr" sz="quarter" idx="18"/>
          </p:nvPr>
        </p:nvSpPr>
        <p:spPr>
          <a:xfrm>
            <a:off x="442912" y="6355080"/>
            <a:ext cx="5473701" cy="137160"/>
          </a:xfrm>
          <a:prstGeom prst="rect">
            <a:avLst/>
          </a:prstGeom>
        </p:spPr>
        <p:txBody>
          <a:bodyPr vert="horz" lIns="0" tIns="0" rIns="0" bIns="0" rtlCol="0" anchor="b" anchorCtr="0"/>
          <a:lstStyle>
            <a:lvl1pPr algn="l">
              <a:defRPr lang="en-GB"/>
            </a:lvl1pPr>
          </a:lstStyle>
          <a:p>
            <a:endParaRPr lang="en-GB"/>
          </a:p>
        </p:txBody>
      </p:sp>
      <p:sp>
        <p:nvSpPr>
          <p:cNvPr id="9" name="Slide Number Placeholder 8">
            <a:extLst>
              <a:ext uri="{FF2B5EF4-FFF2-40B4-BE49-F238E27FC236}">
                <a16:creationId xmlns:a16="http://schemas.microsoft.com/office/drawing/2014/main" id="{50AB1E7C-2069-404B-A91C-D8E7D576199F}"/>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71FD08E3-C2A2-493E-BC94-A88D6131FF27}" type="slidenum">
              <a:rPr lang="en-GB" smtClean="0"/>
              <a:pPr/>
              <a:t>‹#›</a:t>
            </a:fld>
            <a:endParaRPr lang="en-GB"/>
          </a:p>
        </p:txBody>
      </p:sp>
    </p:spTree>
    <p:extLst>
      <p:ext uri="{BB962C8B-B14F-4D97-AF65-F5344CB8AC3E}">
        <p14:creationId xmlns:p14="http://schemas.microsoft.com/office/powerpoint/2010/main" val="943790249"/>
      </p:ext>
    </p:extLst>
  </p:cSld>
  <p:clrMapOvr>
    <a:masterClrMapping/>
  </p:clrMapOvr>
  <p:hf hdr="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One Column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idx="1"/>
          </p:nvPr>
        </p:nvSpPr>
        <p:spPr>
          <a:xfrm>
            <a:off x="442914" y="2103438"/>
            <a:ext cx="3529012" cy="4068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7" name="Date Placeholder 6">
            <a:extLst>
              <a:ext uri="{FF2B5EF4-FFF2-40B4-BE49-F238E27FC236}">
                <a16:creationId xmlns:a16="http://schemas.microsoft.com/office/drawing/2014/main" id="{B2F64F3C-8CD0-4CDB-BE5F-9895A8FF1964}"/>
              </a:ext>
            </a:extLst>
          </p:cNvPr>
          <p:cNvSpPr>
            <a:spLocks noGrp="1"/>
          </p:cNvSpPr>
          <p:nvPr>
            <p:ph type="dt" sz="half" idx="10"/>
          </p:nvPr>
        </p:nvSpPr>
        <p:spPr>
          <a:xfrm>
            <a:off x="9984296" y="6355080"/>
            <a:ext cx="1764792" cy="137160"/>
          </a:xfrm>
          <a:prstGeom prst="rect">
            <a:avLst/>
          </a:prstGeom>
        </p:spPr>
        <p:txBody>
          <a:bodyPr vert="horz" lIns="0" tIns="0" rIns="0" bIns="0" rtlCol="0" anchor="b" anchorCtr="0"/>
          <a:lstStyle>
            <a:lvl1pPr algn="r">
              <a:defRPr lang="en-GB" smtClean="0"/>
            </a:lvl1pPr>
          </a:lstStyle>
          <a:p>
            <a:endParaRPr lang="en-GB"/>
          </a:p>
        </p:txBody>
      </p:sp>
      <p:sp>
        <p:nvSpPr>
          <p:cNvPr id="8" name="Footer Placeholder 7">
            <a:extLst>
              <a:ext uri="{FF2B5EF4-FFF2-40B4-BE49-F238E27FC236}">
                <a16:creationId xmlns:a16="http://schemas.microsoft.com/office/drawing/2014/main" id="{8C08192D-5CEE-4537-BCFC-31BED76756B8}"/>
              </a:ext>
            </a:extLst>
          </p:cNvPr>
          <p:cNvSpPr>
            <a:spLocks noGrp="1"/>
          </p:cNvSpPr>
          <p:nvPr>
            <p:ph type="ftr" sz="quarter" idx="11"/>
          </p:nvPr>
        </p:nvSpPr>
        <p:spPr>
          <a:xfrm>
            <a:off x="442912" y="6355080"/>
            <a:ext cx="5473701" cy="137160"/>
          </a:xfrm>
          <a:prstGeom prst="rect">
            <a:avLst/>
          </a:prstGeom>
        </p:spPr>
        <p:txBody>
          <a:bodyPr vert="horz" lIns="0" tIns="0" rIns="0" bIns="0" rtlCol="0" anchor="b" anchorCtr="0"/>
          <a:lstStyle>
            <a:lvl1pPr algn="l">
              <a:defRPr lang="en-GB"/>
            </a:lvl1pPr>
          </a:lstStyle>
          <a:p>
            <a:endParaRPr lang="en-GB"/>
          </a:p>
        </p:txBody>
      </p:sp>
      <p:sp>
        <p:nvSpPr>
          <p:cNvPr id="9" name="Slide Number Placeholder 8">
            <a:extLst>
              <a:ext uri="{FF2B5EF4-FFF2-40B4-BE49-F238E27FC236}">
                <a16:creationId xmlns:a16="http://schemas.microsoft.com/office/drawing/2014/main" id="{36921BF3-DD1C-4FE5-9870-9DFD5BEC345C}"/>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70223BF0-6D56-4302-8E09-C7BCC7099847}" type="slidenum">
              <a:rPr lang="en-GB" smtClean="0"/>
              <a:pPr/>
              <a:t>‹#›</a:t>
            </a:fld>
            <a:endParaRPr lang="en-GB"/>
          </a:p>
        </p:txBody>
      </p:sp>
    </p:spTree>
    <p:extLst>
      <p:ext uri="{BB962C8B-B14F-4D97-AF65-F5344CB8AC3E}">
        <p14:creationId xmlns:p14="http://schemas.microsoft.com/office/powerpoint/2010/main" val="3078488948"/>
      </p:ext>
    </p:extLst>
  </p:cSld>
  <p:clrMapOvr>
    <a:masterClrMapping/>
  </p:clrMapOvr>
  <p:hf hdr="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One Column Conten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GB"/>
              <a:t>[Slide title]</a:t>
            </a:r>
          </a:p>
        </p:txBody>
      </p:sp>
      <p:sp>
        <p:nvSpPr>
          <p:cNvPr id="3" name="Content Placeholder 2"/>
          <p:cNvSpPr>
            <a:spLocks noGrp="1"/>
          </p:cNvSpPr>
          <p:nvPr>
            <p:ph idx="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7" name="Date Placeholder 6">
            <a:extLst>
              <a:ext uri="{FF2B5EF4-FFF2-40B4-BE49-F238E27FC236}">
                <a16:creationId xmlns:a16="http://schemas.microsoft.com/office/drawing/2014/main" id="{E7D6E2AB-553E-4420-BC33-433DA66C6ABF}"/>
              </a:ext>
            </a:extLst>
          </p:cNvPr>
          <p:cNvSpPr>
            <a:spLocks noGrp="1"/>
          </p:cNvSpPr>
          <p:nvPr>
            <p:ph type="dt" sz="half" idx="10"/>
          </p:nvPr>
        </p:nvSpPr>
        <p:spPr>
          <a:xfrm>
            <a:off x="9984296" y="6355080"/>
            <a:ext cx="1764792" cy="137160"/>
          </a:xfrm>
          <a:prstGeom prst="rect">
            <a:avLst/>
          </a:prstGeom>
        </p:spPr>
        <p:txBody>
          <a:bodyPr vert="horz" lIns="0" tIns="0" rIns="0" bIns="0" rtlCol="0" anchor="b" anchorCtr="0"/>
          <a:lstStyle>
            <a:lvl1pPr algn="r">
              <a:defRPr lang="en-GB" smtClean="0"/>
            </a:lvl1pPr>
          </a:lstStyle>
          <a:p>
            <a:endParaRPr lang="en-GB"/>
          </a:p>
        </p:txBody>
      </p:sp>
      <p:sp>
        <p:nvSpPr>
          <p:cNvPr id="9" name="Slide Number Placeholder 8">
            <a:extLst>
              <a:ext uri="{FF2B5EF4-FFF2-40B4-BE49-F238E27FC236}">
                <a16:creationId xmlns:a16="http://schemas.microsoft.com/office/drawing/2014/main" id="{A062CF16-6E68-4BBB-8730-9902E1D8CBA6}"/>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9499C360-2307-49F3-8516-0E6E18D37AAC}" type="slidenum">
              <a:rPr lang="en-GB" smtClean="0"/>
              <a:pPr/>
              <a:t>‹#›</a:t>
            </a:fld>
            <a:endParaRPr lang="en-GB"/>
          </a:p>
        </p:txBody>
      </p:sp>
    </p:spTree>
    <p:extLst>
      <p:ext uri="{BB962C8B-B14F-4D97-AF65-F5344CB8AC3E}">
        <p14:creationId xmlns:p14="http://schemas.microsoft.com/office/powerpoint/2010/main" val="42624315"/>
      </p:ext>
    </p:extLst>
  </p:cSld>
  <p:clrMapOvr>
    <a:overrideClrMapping bg1="dk1" tx1="lt1" bg2="dk2" tx2="lt2" accent1="accent1" accent2="accent2" accent3="accent3" accent4="accent4" accent5="accent5" accent6="accent6" hlink="hlink" folHlink="folHlink"/>
  </p:clrMapOvr>
  <p:hf hdr="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sz="half" idx="1"/>
          </p:nvPr>
        </p:nvSpPr>
        <p:spPr>
          <a:xfrm>
            <a:off x="442913" y="2103438"/>
            <a:ext cx="5473700" cy="406876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6275388" y="2103438"/>
            <a:ext cx="54737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8" name="Date Placeholder 7">
            <a:extLst>
              <a:ext uri="{FF2B5EF4-FFF2-40B4-BE49-F238E27FC236}">
                <a16:creationId xmlns:a16="http://schemas.microsoft.com/office/drawing/2014/main" id="{A34EBAEB-5403-4E6D-AF3C-BDFA4ACE6789}"/>
              </a:ext>
            </a:extLst>
          </p:cNvPr>
          <p:cNvSpPr>
            <a:spLocks noGrp="1"/>
          </p:cNvSpPr>
          <p:nvPr>
            <p:ph type="dt" sz="half" idx="10"/>
          </p:nvPr>
        </p:nvSpPr>
        <p:spPr>
          <a:xfrm>
            <a:off x="9984296" y="6355080"/>
            <a:ext cx="1764792" cy="137160"/>
          </a:xfrm>
          <a:prstGeom prst="rect">
            <a:avLst/>
          </a:prstGeom>
        </p:spPr>
        <p:txBody>
          <a:bodyPr vert="horz" lIns="0" tIns="0" rIns="0" bIns="0" rtlCol="0" anchor="b" anchorCtr="0"/>
          <a:lstStyle>
            <a:lvl1pPr algn="r">
              <a:defRPr lang="en-GB" smtClean="0"/>
            </a:lvl1pPr>
          </a:lstStyle>
          <a:p>
            <a:endParaRPr lang="en-GB"/>
          </a:p>
        </p:txBody>
      </p:sp>
      <p:sp>
        <p:nvSpPr>
          <p:cNvPr id="9" name="Footer Placeholder 8">
            <a:extLst>
              <a:ext uri="{FF2B5EF4-FFF2-40B4-BE49-F238E27FC236}">
                <a16:creationId xmlns:a16="http://schemas.microsoft.com/office/drawing/2014/main" id="{5AE4C9DB-996B-40E6-B816-053DBB64E5F1}"/>
              </a:ext>
            </a:extLst>
          </p:cNvPr>
          <p:cNvSpPr>
            <a:spLocks noGrp="1"/>
          </p:cNvSpPr>
          <p:nvPr>
            <p:ph type="ftr" sz="quarter" idx="11"/>
          </p:nvPr>
        </p:nvSpPr>
        <p:spPr>
          <a:xfrm>
            <a:off x="442912" y="6355080"/>
            <a:ext cx="5473701" cy="137160"/>
          </a:xfrm>
          <a:prstGeom prst="rect">
            <a:avLst/>
          </a:prstGeom>
        </p:spPr>
        <p:txBody>
          <a:bodyPr vert="horz" lIns="0" tIns="0" rIns="0" bIns="0" rtlCol="0" anchor="b" anchorCtr="0"/>
          <a:lstStyle>
            <a:lvl1pPr algn="l">
              <a:defRPr lang="en-GB"/>
            </a:lvl1pPr>
          </a:lstStyle>
          <a:p>
            <a:endParaRPr lang="en-GB"/>
          </a:p>
        </p:txBody>
      </p:sp>
      <p:sp>
        <p:nvSpPr>
          <p:cNvPr id="10" name="Slide Number Placeholder 9">
            <a:extLst>
              <a:ext uri="{FF2B5EF4-FFF2-40B4-BE49-F238E27FC236}">
                <a16:creationId xmlns:a16="http://schemas.microsoft.com/office/drawing/2014/main" id="{D48122F2-AA1F-4D80-B30A-2FB8F0E3A140}"/>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CB2ECB65-B2F4-41C6-87EE-4ABA9A23E149}" type="slidenum">
              <a:rPr lang="en-GB" smtClean="0"/>
              <a:pPr/>
              <a:t>‹#›</a:t>
            </a:fld>
            <a:endParaRPr lang="en-GB"/>
          </a:p>
        </p:txBody>
      </p:sp>
    </p:spTree>
    <p:extLst>
      <p:ext uri="{BB962C8B-B14F-4D97-AF65-F5344CB8AC3E}">
        <p14:creationId xmlns:p14="http://schemas.microsoft.com/office/powerpoint/2010/main" val="1495101653"/>
      </p:ext>
    </p:extLst>
  </p:cSld>
  <p:clrMapOvr>
    <a:masterClrMapping/>
  </p:clrMapOvr>
  <p:hf hdr="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wo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sz="half" idx="1"/>
          </p:nvPr>
        </p:nvSpPr>
        <p:spPr>
          <a:xfrm>
            <a:off x="442913" y="2103438"/>
            <a:ext cx="5473700" cy="4068761"/>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6275388" y="2103437"/>
            <a:ext cx="5473699" cy="4068761"/>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8" name="Date Placeholder 7">
            <a:extLst>
              <a:ext uri="{FF2B5EF4-FFF2-40B4-BE49-F238E27FC236}">
                <a16:creationId xmlns:a16="http://schemas.microsoft.com/office/drawing/2014/main" id="{5B28F600-7A19-4B48-A651-56737E58F36F}"/>
              </a:ext>
            </a:extLst>
          </p:cNvPr>
          <p:cNvSpPr>
            <a:spLocks noGrp="1"/>
          </p:cNvSpPr>
          <p:nvPr>
            <p:ph type="dt" sz="half" idx="17"/>
          </p:nvPr>
        </p:nvSpPr>
        <p:spPr>
          <a:xfrm>
            <a:off x="9984296" y="6355080"/>
            <a:ext cx="1764792" cy="137160"/>
          </a:xfrm>
          <a:prstGeom prst="rect">
            <a:avLst/>
          </a:prstGeom>
        </p:spPr>
        <p:txBody>
          <a:bodyPr vert="horz" lIns="0" tIns="0" rIns="0" bIns="0" rtlCol="0" anchor="b" anchorCtr="0"/>
          <a:lstStyle>
            <a:lvl1pPr algn="r">
              <a:defRPr lang="en-GB" smtClean="0"/>
            </a:lvl1pPr>
          </a:lstStyle>
          <a:p>
            <a:endParaRPr lang="en-GB"/>
          </a:p>
        </p:txBody>
      </p:sp>
      <p:sp>
        <p:nvSpPr>
          <p:cNvPr id="9" name="Footer Placeholder 8">
            <a:extLst>
              <a:ext uri="{FF2B5EF4-FFF2-40B4-BE49-F238E27FC236}">
                <a16:creationId xmlns:a16="http://schemas.microsoft.com/office/drawing/2014/main" id="{0D04FBA8-C50F-45CB-90F2-3AAC67251C8A}"/>
              </a:ext>
            </a:extLst>
          </p:cNvPr>
          <p:cNvSpPr>
            <a:spLocks noGrp="1"/>
          </p:cNvSpPr>
          <p:nvPr>
            <p:ph type="ftr" sz="quarter" idx="18"/>
          </p:nvPr>
        </p:nvSpPr>
        <p:spPr>
          <a:xfrm>
            <a:off x="442912" y="6355080"/>
            <a:ext cx="5473701" cy="137160"/>
          </a:xfrm>
          <a:prstGeom prst="rect">
            <a:avLst/>
          </a:prstGeom>
        </p:spPr>
        <p:txBody>
          <a:bodyPr vert="horz" lIns="0" tIns="0" rIns="0" bIns="0" rtlCol="0" anchor="b" anchorCtr="0"/>
          <a:lstStyle>
            <a:lvl1pPr algn="l">
              <a:defRPr lang="en-GB"/>
            </a:lvl1pPr>
          </a:lstStyle>
          <a:p>
            <a:endParaRPr lang="en-GB"/>
          </a:p>
        </p:txBody>
      </p:sp>
      <p:sp>
        <p:nvSpPr>
          <p:cNvPr id="10" name="Slide Number Placeholder 9">
            <a:extLst>
              <a:ext uri="{FF2B5EF4-FFF2-40B4-BE49-F238E27FC236}">
                <a16:creationId xmlns:a16="http://schemas.microsoft.com/office/drawing/2014/main" id="{903339F8-4002-4357-824D-523DCC737AB2}"/>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97CB1129-DBC1-4170-8667-EC31F3D3CF2F}" type="slidenum">
              <a:rPr lang="en-GB" smtClean="0"/>
              <a:pPr/>
              <a:t>‹#›</a:t>
            </a:fld>
            <a:endParaRPr lang="en-GB"/>
          </a:p>
        </p:txBody>
      </p:sp>
    </p:spTree>
    <p:extLst>
      <p:ext uri="{BB962C8B-B14F-4D97-AF65-F5344CB8AC3E}">
        <p14:creationId xmlns:p14="http://schemas.microsoft.com/office/powerpoint/2010/main" val="4153056242"/>
      </p:ext>
    </p:extLst>
  </p:cSld>
  <p:clrMapOvr>
    <a:masterClrMapping/>
  </p:clrMapOvr>
  <p:hf hdr="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Content 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5317807" cy="1387275"/>
          </a:xfrm>
        </p:spPr>
        <p:txBody>
          <a:bodyPr/>
          <a:lstStyle>
            <a:lvl1pPr>
              <a:defRPr/>
            </a:lvl1pPr>
          </a:lstStyle>
          <a:p>
            <a:r>
              <a:rPr lang="en-GB"/>
              <a:t>[Slide title]</a:t>
            </a:r>
          </a:p>
        </p:txBody>
      </p:sp>
      <p:sp>
        <p:nvSpPr>
          <p:cNvPr id="3" name="Content Placeholder 2"/>
          <p:cNvSpPr>
            <a:spLocks noGrp="1"/>
          </p:cNvSpPr>
          <p:nvPr>
            <p:ph sz="half" idx="1"/>
          </p:nvPr>
        </p:nvSpPr>
        <p:spPr>
          <a:xfrm>
            <a:off x="442913" y="2103438"/>
            <a:ext cx="5317807" cy="4068761"/>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8" name="Picture Placeholder 2">
            <a:extLst>
              <a:ext uri="{FF2B5EF4-FFF2-40B4-BE49-F238E27FC236}">
                <a16:creationId xmlns:a16="http://schemas.microsoft.com/office/drawing/2014/main" id="{2BED7AA0-17C2-48FB-ABC4-C692036AAF8C}"/>
              </a:ext>
            </a:extLst>
          </p:cNvPr>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7" name="Date Placeholder 6">
            <a:extLst>
              <a:ext uri="{FF2B5EF4-FFF2-40B4-BE49-F238E27FC236}">
                <a16:creationId xmlns:a16="http://schemas.microsoft.com/office/drawing/2014/main" id="{621EBD05-8A2E-4022-901A-F6E8BD9ECF89}"/>
              </a:ext>
            </a:extLst>
          </p:cNvPr>
          <p:cNvSpPr>
            <a:spLocks noGrp="1"/>
          </p:cNvSpPr>
          <p:nvPr>
            <p:ph type="dt" sz="half" idx="14"/>
          </p:nvPr>
        </p:nvSpPr>
        <p:spPr>
          <a:xfrm>
            <a:off x="9984296" y="6355080"/>
            <a:ext cx="1764792" cy="137160"/>
          </a:xfrm>
          <a:prstGeom prst="rect">
            <a:avLst/>
          </a:prstGeom>
        </p:spPr>
        <p:txBody>
          <a:bodyPr vert="horz" lIns="0" tIns="0" rIns="0" bIns="0" rtlCol="0" anchor="b" anchorCtr="0"/>
          <a:lstStyle>
            <a:lvl1pPr algn="r">
              <a:defRPr lang="en-GB" smtClean="0"/>
            </a:lvl1pPr>
          </a:lstStyle>
          <a:p>
            <a:endParaRPr lang="en-GB"/>
          </a:p>
        </p:txBody>
      </p:sp>
      <p:sp>
        <p:nvSpPr>
          <p:cNvPr id="9" name="Footer Placeholder 8">
            <a:extLst>
              <a:ext uri="{FF2B5EF4-FFF2-40B4-BE49-F238E27FC236}">
                <a16:creationId xmlns:a16="http://schemas.microsoft.com/office/drawing/2014/main" id="{5E7F3E50-A3BA-45E1-ABF6-FDB593B6C262}"/>
              </a:ext>
            </a:extLst>
          </p:cNvPr>
          <p:cNvSpPr>
            <a:spLocks noGrp="1"/>
          </p:cNvSpPr>
          <p:nvPr>
            <p:ph type="ftr" sz="quarter" idx="15"/>
          </p:nvPr>
        </p:nvSpPr>
        <p:spPr>
          <a:xfrm>
            <a:off x="442912" y="6355080"/>
            <a:ext cx="5473701" cy="137160"/>
          </a:xfrm>
          <a:prstGeom prst="rect">
            <a:avLst/>
          </a:prstGeom>
        </p:spPr>
        <p:txBody>
          <a:bodyPr vert="horz" lIns="0" tIns="0" rIns="0" bIns="0" rtlCol="0" anchor="b" anchorCtr="0"/>
          <a:lstStyle>
            <a:lvl1pPr algn="l">
              <a:defRPr lang="en-GB"/>
            </a:lvl1pPr>
          </a:lstStyle>
          <a:p>
            <a:endParaRPr lang="en-GB"/>
          </a:p>
        </p:txBody>
      </p:sp>
      <p:sp>
        <p:nvSpPr>
          <p:cNvPr id="10" name="Slide Number Placeholder 9">
            <a:extLst>
              <a:ext uri="{FF2B5EF4-FFF2-40B4-BE49-F238E27FC236}">
                <a16:creationId xmlns:a16="http://schemas.microsoft.com/office/drawing/2014/main" id="{3FCA5B6C-064D-452B-8E7C-E59ADD463F0B}"/>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04E604C9-F95E-44F8-83D3-FE67E109007A}" type="slidenum">
              <a:rPr lang="en-GB" smtClean="0"/>
              <a:pPr/>
              <a:t>‹#›</a:t>
            </a:fld>
            <a:endParaRPr lang="en-GB"/>
          </a:p>
        </p:txBody>
      </p:sp>
    </p:spTree>
    <p:extLst>
      <p:ext uri="{BB962C8B-B14F-4D97-AF65-F5344CB8AC3E}">
        <p14:creationId xmlns:p14="http://schemas.microsoft.com/office/powerpoint/2010/main" val="4211532206"/>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Slide Number Placeholder 8">
            <a:extLst>
              <a:ext uri="{FF2B5EF4-FFF2-40B4-BE49-F238E27FC236}">
                <a16:creationId xmlns:a16="http://schemas.microsoft.com/office/drawing/2014/main" id="{7E0D3A9B-3071-4D13-A6A5-2395BCF9FB32}"/>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9DA3E77B-BA64-4C77-8616-728BB1347A52}" type="slidenum">
              <a:rPr lang="en-GB" smtClean="0"/>
              <a:pPr/>
              <a:t>‹#›</a:t>
            </a:fld>
            <a:endParaRPr lang="en-GB"/>
          </a:p>
        </p:txBody>
      </p:sp>
    </p:spTree>
    <p:extLst>
      <p:ext uri="{BB962C8B-B14F-4D97-AF65-F5344CB8AC3E}">
        <p14:creationId xmlns:p14="http://schemas.microsoft.com/office/powerpoint/2010/main" val="2087469528"/>
      </p:ext>
    </p:extLst>
  </p:cSld>
  <p:clrMapOvr>
    <a:masterClrMapping/>
  </p:clrMapOvr>
  <p:hf hdr="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Content and Image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4" y="430514"/>
            <a:ext cx="5317806" cy="502920"/>
          </a:xfrm>
        </p:spPr>
        <p:txBody>
          <a:bodyPr/>
          <a:lstStyle>
            <a:lvl1pPr>
              <a:defRPr/>
            </a:lvl1pPr>
          </a:lstStyle>
          <a:p>
            <a:r>
              <a:rPr lang="en-GB"/>
              <a:t>[Slide title]</a:t>
            </a:r>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sz="half" idx="1"/>
          </p:nvPr>
        </p:nvSpPr>
        <p:spPr>
          <a:xfrm>
            <a:off x="442913" y="2103438"/>
            <a:ext cx="5317807"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Picture Placeholder 2"/>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GB"/>
              <a:t>Click icon to add picture</a:t>
            </a:r>
          </a:p>
        </p:txBody>
      </p:sp>
      <p:sp>
        <p:nvSpPr>
          <p:cNvPr id="8" name="Footer Placeholder 7">
            <a:extLst>
              <a:ext uri="{FF2B5EF4-FFF2-40B4-BE49-F238E27FC236}">
                <a16:creationId xmlns:a16="http://schemas.microsoft.com/office/drawing/2014/main" id="{C37353DB-EF59-4EF6-BD35-A83A8F881C8C}"/>
              </a:ext>
            </a:extLst>
          </p:cNvPr>
          <p:cNvSpPr>
            <a:spLocks noGrp="1"/>
          </p:cNvSpPr>
          <p:nvPr>
            <p:ph type="ftr" sz="quarter" idx="18"/>
          </p:nvPr>
        </p:nvSpPr>
        <p:spPr>
          <a:xfrm>
            <a:off x="442912" y="6355080"/>
            <a:ext cx="5473701" cy="137160"/>
          </a:xfrm>
          <a:prstGeom prst="rect">
            <a:avLst/>
          </a:prstGeom>
        </p:spPr>
        <p:txBody>
          <a:bodyPr vert="horz" lIns="0" tIns="0" rIns="0" bIns="0" rtlCol="0" anchor="b" anchorCtr="0"/>
          <a:lstStyle>
            <a:lvl1pPr algn="l">
              <a:defRPr lang="en-GB"/>
            </a:lvl1pPr>
          </a:lstStyle>
          <a:p>
            <a:endParaRPr lang="en-GB"/>
          </a:p>
        </p:txBody>
      </p:sp>
      <p:sp>
        <p:nvSpPr>
          <p:cNvPr id="10" name="Slide Number Placeholder 9">
            <a:extLst>
              <a:ext uri="{FF2B5EF4-FFF2-40B4-BE49-F238E27FC236}">
                <a16:creationId xmlns:a16="http://schemas.microsoft.com/office/drawing/2014/main" id="{2E1E6E9E-462E-469F-ABD9-E43C66597246}"/>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F3C02281-7245-4AFB-A7D5-FFB68E43BABE}" type="slidenum">
              <a:rPr lang="en-GB" smtClean="0"/>
              <a:pPr/>
              <a:t>‹#›</a:t>
            </a:fld>
            <a:endParaRPr lang="en-GB"/>
          </a:p>
        </p:txBody>
      </p:sp>
    </p:spTree>
    <p:extLst>
      <p:ext uri="{BB962C8B-B14F-4D97-AF65-F5344CB8AC3E}">
        <p14:creationId xmlns:p14="http://schemas.microsoft.com/office/powerpoint/2010/main" val="1628284742"/>
      </p:ext>
    </p:extLst>
  </p:cSld>
  <p:clrMapOvr>
    <a:masterClrMapping/>
  </p:clrMapOvr>
  <p:hf hdr="0"/>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ustom Layout" userDrawn="1">
  <p:cSld name="1_Custom Layout">
    <p:spTree>
      <p:nvGrpSpPr>
        <p:cNvPr id="1" name="Shape 541"/>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D9B115C-50FF-4A65-8C43-76CA0775D820}"/>
              </a:ext>
            </a:extLst>
          </p:cNvPr>
          <p:cNvGraphicFramePr>
            <a:graphicFrameLocks noChangeAspect="1"/>
          </p:cNvGraphicFramePr>
          <p:nvPr userDrawn="1">
            <p:custDataLst>
              <p:tags r:id="rId1"/>
            </p:custDataLst>
            <p:extLst>
              <p:ext uri="{D42A27DB-BD31-4B8C-83A1-F6EECF244321}">
                <p14:modId xmlns:p14="http://schemas.microsoft.com/office/powerpoint/2010/main" val="6953799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BD9B115C-50FF-4A65-8C43-76CA0775D8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42" name="Google Shape;542;p90"/>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1588" y="1588"/>
            <a:ext cx="1587" cy="1587"/>
          </a:xfrm>
          <a:prstGeom prst="rect">
            <a:avLst/>
          </a:prstGeom>
          <a:noFill/>
          <a:ln>
            <a:noFill/>
          </a:ln>
        </p:spPr>
      </p:pic>
      <p:sp>
        <p:nvSpPr>
          <p:cNvPr id="543" name="Google Shape;543;p90"/>
          <p:cNvSpPr txBox="1">
            <a:spLocks noGrp="1"/>
          </p:cNvSpPr>
          <p:nvPr>
            <p:ph type="title"/>
          </p:nvPr>
        </p:nvSpPr>
        <p:spPr>
          <a:xfrm>
            <a:off x="4327525" y="432001"/>
            <a:ext cx="7421563" cy="1098348"/>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a:p>
        </p:txBody>
      </p:sp>
      <p:sp>
        <p:nvSpPr>
          <p:cNvPr id="4" name="Picture Placeholder 3">
            <a:extLst>
              <a:ext uri="{FF2B5EF4-FFF2-40B4-BE49-F238E27FC236}">
                <a16:creationId xmlns:a16="http://schemas.microsoft.com/office/drawing/2014/main" id="{48856190-2CA1-4913-BC8D-CB7C8332D4CF}"/>
              </a:ext>
            </a:extLst>
          </p:cNvPr>
          <p:cNvSpPr>
            <a:spLocks noGrp="1"/>
          </p:cNvSpPr>
          <p:nvPr>
            <p:ph type="pic" sz="quarter" idx="13"/>
          </p:nvPr>
        </p:nvSpPr>
        <p:spPr>
          <a:xfrm>
            <a:off x="0" y="0"/>
            <a:ext cx="3971925" cy="6858000"/>
          </a:xfrm>
        </p:spPr>
        <p:txBody>
          <a:bodyPr/>
          <a:lstStyle/>
          <a:p>
            <a:endParaRPr lang="en-GB"/>
          </a:p>
        </p:txBody>
      </p:sp>
      <p:sp>
        <p:nvSpPr>
          <p:cNvPr id="6" name="Slide Number Placeholder 5">
            <a:extLst>
              <a:ext uri="{FF2B5EF4-FFF2-40B4-BE49-F238E27FC236}">
                <a16:creationId xmlns:a16="http://schemas.microsoft.com/office/drawing/2014/main" id="{41B9828C-726C-4131-B693-0E8AA00E3BF4}"/>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fld id="{E652A211-8433-4900-9BB6-9D26B5740F99}" type="slidenum">
              <a:rPr lang="en-GB" smtClean="0"/>
              <a:pPr/>
              <a:t>‹#›</a:t>
            </a:fld>
            <a:endParaRPr lang="en-GB"/>
          </a:p>
        </p:txBody>
      </p:sp>
    </p:spTree>
    <p:extLst>
      <p:ext uri="{BB962C8B-B14F-4D97-AF65-F5344CB8AC3E}">
        <p14:creationId xmlns:p14="http://schemas.microsoft.com/office/powerpoint/2010/main" val="2796504060"/>
      </p:ext>
    </p:extLst>
  </p:cSld>
  <p:clrMapOvr>
    <a:masterClrMapping/>
  </p:clrMapOvr>
  <p:hf hdr="0"/>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11_Section Header Orange Manual">
    <p:bg>
      <p:bgPr>
        <a:solidFill>
          <a:schemeClr val="accent2"/>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1590" y="1591"/>
          <a:ext cx="1587" cy="1587"/>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7" name="Object 6" hidden="1"/>
                      <p:cNvPicPr/>
                      <p:nvPr/>
                    </p:nvPicPr>
                    <p:blipFill>
                      <a:blip r:embed="rId4"/>
                      <a:stretch>
                        <a:fillRect/>
                      </a:stretch>
                    </p:blipFill>
                    <p:spPr>
                      <a:xfrm>
                        <a:off x="1590" y="1591"/>
                        <a:ext cx="1587" cy="1587"/>
                      </a:xfrm>
                      <a:prstGeom prst="rect">
                        <a:avLst/>
                      </a:prstGeom>
                    </p:spPr>
                  </p:pic>
                </p:oleObj>
              </mc:Fallback>
            </mc:AlternateContent>
          </a:graphicData>
        </a:graphic>
      </p:graphicFrame>
      <p:sp>
        <p:nvSpPr>
          <p:cNvPr id="161" name="Rectangle 160"/>
          <p:cNvSpPr/>
          <p:nvPr userDrawn="1"/>
        </p:nvSpPr>
        <p:spPr>
          <a:xfrm>
            <a:off x="6096000" y="3176"/>
            <a:ext cx="6096001" cy="6854824"/>
          </a:xfrm>
          <a:prstGeom prst="rect">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273"/>
          </a:p>
        </p:txBody>
      </p:sp>
      <p:sp>
        <p:nvSpPr>
          <p:cNvPr id="163" name="Text Placeholder 4"/>
          <p:cNvSpPr>
            <a:spLocks noGrp="1"/>
          </p:cNvSpPr>
          <p:nvPr>
            <p:ph type="body" sz="quarter" idx="10" hasCustomPrompt="1"/>
          </p:nvPr>
        </p:nvSpPr>
        <p:spPr>
          <a:xfrm>
            <a:off x="6555459" y="3107854"/>
            <a:ext cx="5193631" cy="3064349"/>
          </a:xfrm>
        </p:spPr>
        <p:txBody>
          <a:bodyPr anchor="b"/>
          <a:lstStyle>
            <a:lvl1pPr>
              <a:defRPr sz="3501" b="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Edit Master text styles</a:t>
            </a:r>
          </a:p>
        </p:txBody>
      </p:sp>
    </p:spTree>
    <p:extLst>
      <p:ext uri="{BB962C8B-B14F-4D97-AF65-F5344CB8AC3E}">
        <p14:creationId xmlns:p14="http://schemas.microsoft.com/office/powerpoint/2010/main" val="57800994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itle Slide Lines 3 Grey" userDrawn="1">
  <p:cSld name="1_Title Slide Lines 3 Grey">
    <p:bg>
      <p:bgPr>
        <a:solidFill>
          <a:srgbClr val="464646"/>
        </a:solidFill>
        <a:effectLst/>
      </p:bgPr>
    </p:bg>
    <p:spTree>
      <p:nvGrpSpPr>
        <p:cNvPr id="1" name="Shape 16"/>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9469FD6-C984-4D94-A802-57403C3044A8}"/>
              </a:ext>
            </a:extLst>
          </p:cNvPr>
          <p:cNvGraphicFramePr>
            <a:graphicFrameLocks noChangeAspect="1"/>
          </p:cNvGraphicFramePr>
          <p:nvPr userDrawn="1">
            <p:custDataLst>
              <p:tags r:id="rId1"/>
            </p:custDataLst>
            <p:extLst>
              <p:ext uri="{D42A27DB-BD31-4B8C-83A1-F6EECF244321}">
                <p14:modId xmlns:p14="http://schemas.microsoft.com/office/powerpoint/2010/main" val="18301376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Object 3" hidden="1">
                        <a:extLst>
                          <a:ext uri="{FF2B5EF4-FFF2-40B4-BE49-F238E27FC236}">
                            <a16:creationId xmlns:a16="http://schemas.microsoft.com/office/drawing/2014/main" id="{B9469FD6-C984-4D94-A802-57403C3044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Picture 2">
            <a:extLst>
              <a:ext uri="{FF2B5EF4-FFF2-40B4-BE49-F238E27FC236}">
                <a16:creationId xmlns:a16="http://schemas.microsoft.com/office/drawing/2014/main" id="{798DE119-C2E2-41B6-9ADE-8376C21749B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9450000" y="0"/>
            <a:ext cx="2742000" cy="6858000"/>
          </a:xfrm>
          <a:prstGeom prst="rect">
            <a:avLst/>
          </a:prstGeom>
        </p:spPr>
      </p:pic>
      <p:sp>
        <p:nvSpPr>
          <p:cNvPr id="9" name="Rectangle 8">
            <a:extLst>
              <a:ext uri="{FF2B5EF4-FFF2-40B4-BE49-F238E27FC236}">
                <a16:creationId xmlns:a16="http://schemas.microsoft.com/office/drawing/2014/main" id="{A79A7194-0F67-465A-851E-5BC2A7E06290}"/>
              </a:ext>
            </a:extLst>
          </p:cNvPr>
          <p:cNvSpPr/>
          <p:nvPr userDrawn="1"/>
        </p:nvSpPr>
        <p:spPr>
          <a:xfrm>
            <a:off x="9450000" y="0"/>
            <a:ext cx="2742000"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oogle Shape;18;p2"/>
          <p:cNvGrpSpPr/>
          <p:nvPr/>
        </p:nvGrpSpPr>
        <p:grpSpPr>
          <a:xfrm>
            <a:off x="-8467" y="1"/>
            <a:ext cx="12200467" cy="6862763"/>
            <a:chOff x="-6350" y="0"/>
            <a:chExt cx="9150350" cy="6862763"/>
          </a:xfrm>
        </p:grpSpPr>
        <p:sp>
          <p:nvSpPr>
            <p:cNvPr id="19" name="Google Shape;19;p2"/>
            <p:cNvSpPr/>
            <p:nvPr/>
          </p:nvSpPr>
          <p:spPr>
            <a:xfrm>
              <a:off x="-6350" y="0"/>
              <a:ext cx="9150350" cy="6862763"/>
            </a:xfrm>
            <a:custGeom>
              <a:avLst/>
              <a:gdLst/>
              <a:ahLst/>
              <a:cxnLst/>
              <a:rect l="l" t="t" r="r" b="b"/>
              <a:pathLst>
                <a:path w="19200" h="14399" extrusionOk="0">
                  <a:moveTo>
                    <a:pt x="14239" y="0"/>
                  </a:moveTo>
                  <a:lnTo>
                    <a:pt x="14239" y="0"/>
                  </a:lnTo>
                  <a:lnTo>
                    <a:pt x="14239" y="9227"/>
                  </a:lnTo>
                  <a:lnTo>
                    <a:pt x="0" y="9227"/>
                  </a:lnTo>
                  <a:lnTo>
                    <a:pt x="0" y="9869"/>
                  </a:lnTo>
                  <a:lnTo>
                    <a:pt x="14239" y="9869"/>
                  </a:lnTo>
                  <a:lnTo>
                    <a:pt x="14239" y="14399"/>
                  </a:lnTo>
                  <a:lnTo>
                    <a:pt x="14881" y="14399"/>
                  </a:lnTo>
                  <a:lnTo>
                    <a:pt x="14881" y="9869"/>
                  </a:lnTo>
                  <a:lnTo>
                    <a:pt x="19200" y="9869"/>
                  </a:lnTo>
                  <a:lnTo>
                    <a:pt x="19200" y="9227"/>
                  </a:lnTo>
                  <a:lnTo>
                    <a:pt x="14881" y="9227"/>
                  </a:lnTo>
                  <a:lnTo>
                    <a:pt x="14881" y="2789"/>
                  </a:lnTo>
                  <a:lnTo>
                    <a:pt x="19200" y="2789"/>
                  </a:lnTo>
                  <a:lnTo>
                    <a:pt x="19200" y="2147"/>
                  </a:lnTo>
                  <a:lnTo>
                    <a:pt x="14881" y="2147"/>
                  </a:lnTo>
                  <a:lnTo>
                    <a:pt x="14881" y="0"/>
                  </a:lnTo>
                  <a:lnTo>
                    <a:pt x="14239"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0" name="Google Shape;20;p2"/>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11117" y="5330952"/>
              <a:ext cx="1400502" cy="1351184"/>
            </a:xfrm>
            <a:prstGeom prst="rect">
              <a:avLst/>
            </a:prstGeom>
            <a:noFill/>
            <a:ln>
              <a:noFill/>
            </a:ln>
          </p:spPr>
        </p:pic>
      </p:grpSp>
      <p:sp>
        <p:nvSpPr>
          <p:cNvPr id="21" name="Google Shape;21;p2"/>
          <p:cNvSpPr txBox="1">
            <a:spLocks noGrp="1"/>
          </p:cNvSpPr>
          <p:nvPr>
            <p:ph type="ctrTitle"/>
          </p:nvPr>
        </p:nvSpPr>
        <p:spPr>
          <a:xfrm>
            <a:off x="442913" y="438151"/>
            <a:ext cx="7359121" cy="27432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lt1"/>
              </a:buClr>
              <a:buSzPts val="4400"/>
              <a:buFont typeface="Georgia"/>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
          <p:cNvSpPr txBox="1">
            <a:spLocks noGrp="1"/>
          </p:cNvSpPr>
          <p:nvPr>
            <p:ph type="subTitle" idx="1"/>
          </p:nvPr>
        </p:nvSpPr>
        <p:spPr>
          <a:xfrm>
            <a:off x="442914" y="3429000"/>
            <a:ext cx="7359120" cy="59436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1400"/>
              <a:buNone/>
              <a:defRPr sz="1400" b="0">
                <a:solidFill>
                  <a:schemeClr val="lt1"/>
                </a:solidFill>
              </a:defRPr>
            </a:lvl1pPr>
            <a:lvl2pPr lvl="1" algn="l">
              <a:lnSpc>
                <a:spcPct val="100000"/>
              </a:lnSpc>
              <a:spcBef>
                <a:spcPts val="0"/>
              </a:spcBef>
              <a:spcAft>
                <a:spcPts val="0"/>
              </a:spcAft>
              <a:buClr>
                <a:schemeClr val="lt1"/>
              </a:buClr>
              <a:buSzPts val="1400"/>
              <a:buNone/>
              <a:defRPr sz="1400">
                <a:solidFill>
                  <a:schemeClr val="lt1"/>
                </a:solidFill>
              </a:defRPr>
            </a:lvl2pPr>
            <a:lvl3pPr lvl="2" algn="l">
              <a:lnSpc>
                <a:spcPct val="100000"/>
              </a:lnSpc>
              <a:spcBef>
                <a:spcPts val="0"/>
              </a:spcBef>
              <a:spcAft>
                <a:spcPts val="0"/>
              </a:spcAft>
              <a:buClr>
                <a:schemeClr val="lt1"/>
              </a:buClr>
              <a:buSzPts val="1400"/>
              <a:buNone/>
              <a:defRPr sz="1400">
                <a:solidFill>
                  <a:schemeClr val="lt1"/>
                </a:solidFill>
              </a:defRPr>
            </a:lvl3pPr>
            <a:lvl4pPr lvl="3" algn="l">
              <a:lnSpc>
                <a:spcPct val="100000"/>
              </a:lnSpc>
              <a:spcBef>
                <a:spcPts val="0"/>
              </a:spcBef>
              <a:spcAft>
                <a:spcPts val="0"/>
              </a:spcAft>
              <a:buClr>
                <a:schemeClr val="lt1"/>
              </a:buClr>
              <a:buSzPts val="1400"/>
              <a:buNone/>
              <a:defRPr sz="1400">
                <a:solidFill>
                  <a:schemeClr val="lt1"/>
                </a:solidFill>
              </a:defRPr>
            </a:lvl4pPr>
            <a:lvl5pPr lvl="4" algn="l">
              <a:lnSpc>
                <a:spcPct val="100000"/>
              </a:lnSpc>
              <a:spcBef>
                <a:spcPts val="0"/>
              </a:spcBef>
              <a:spcAft>
                <a:spcPts val="0"/>
              </a:spcAft>
              <a:buClr>
                <a:schemeClr val="lt1"/>
              </a:buClr>
              <a:buSzPts val="1400"/>
              <a:buNone/>
              <a:defRPr sz="1400">
                <a:solidFill>
                  <a:schemeClr val="lt1"/>
                </a:solidFill>
              </a:defRPr>
            </a:lvl5pPr>
            <a:lvl6pPr lvl="5" algn="l">
              <a:lnSpc>
                <a:spcPct val="100000"/>
              </a:lnSpc>
              <a:spcBef>
                <a:spcPts val="0"/>
              </a:spcBef>
              <a:spcAft>
                <a:spcPts val="0"/>
              </a:spcAft>
              <a:buClr>
                <a:schemeClr val="lt1"/>
              </a:buClr>
              <a:buSzPts val="1400"/>
              <a:buNone/>
              <a:defRPr sz="1400">
                <a:solidFill>
                  <a:schemeClr val="lt1"/>
                </a:solidFill>
              </a:defRPr>
            </a:lvl6pPr>
            <a:lvl7pPr lvl="6" algn="l">
              <a:lnSpc>
                <a:spcPct val="100000"/>
              </a:lnSpc>
              <a:spcBef>
                <a:spcPts val="0"/>
              </a:spcBef>
              <a:spcAft>
                <a:spcPts val="0"/>
              </a:spcAft>
              <a:buClr>
                <a:schemeClr val="lt1"/>
              </a:buClr>
              <a:buSzPts val="1400"/>
              <a:buNone/>
              <a:defRPr sz="1400">
                <a:solidFill>
                  <a:schemeClr val="lt1"/>
                </a:solidFill>
              </a:defRPr>
            </a:lvl7pPr>
            <a:lvl8pPr lvl="7" algn="l">
              <a:lnSpc>
                <a:spcPct val="100000"/>
              </a:lnSpc>
              <a:spcBef>
                <a:spcPts val="0"/>
              </a:spcBef>
              <a:spcAft>
                <a:spcPts val="0"/>
              </a:spcAft>
              <a:buClr>
                <a:schemeClr val="lt1"/>
              </a:buClr>
              <a:buSzPts val="1400"/>
              <a:buNone/>
              <a:defRPr sz="1400">
                <a:solidFill>
                  <a:schemeClr val="lt1"/>
                </a:solidFill>
              </a:defRPr>
            </a:lvl8pPr>
            <a:lvl9pPr lvl="8" algn="l">
              <a:lnSpc>
                <a:spcPct val="100000"/>
              </a:lnSpc>
              <a:spcBef>
                <a:spcPts val="0"/>
              </a:spcBef>
              <a:spcAft>
                <a:spcPts val="0"/>
              </a:spcAft>
              <a:buClr>
                <a:schemeClr val="lt1"/>
              </a:buClr>
              <a:buSzPts val="1400"/>
              <a:buNone/>
              <a:defRPr sz="1400">
                <a:solidFill>
                  <a:schemeClr val="lt1"/>
                </a:solidFill>
              </a:defRPr>
            </a:lvl9pPr>
          </a:lstStyle>
          <a:p>
            <a:endParaRPr/>
          </a:p>
        </p:txBody>
      </p:sp>
    </p:spTree>
    <p:extLst>
      <p:ext uri="{BB962C8B-B14F-4D97-AF65-F5344CB8AC3E}">
        <p14:creationId xmlns:p14="http://schemas.microsoft.com/office/powerpoint/2010/main" val="22774504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141"/>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C0197BC-79AC-4F7D-B31D-7870BA296C3E}"/>
              </a:ext>
            </a:extLst>
          </p:cNvPr>
          <p:cNvGraphicFramePr>
            <a:graphicFrameLocks noChangeAspect="1"/>
          </p:cNvGraphicFramePr>
          <p:nvPr userDrawn="1">
            <p:custDataLst>
              <p:tags r:id="rId1"/>
            </p:custDataLst>
            <p:extLst>
              <p:ext uri="{D42A27DB-BD31-4B8C-83A1-F6EECF244321}">
                <p14:modId xmlns:p14="http://schemas.microsoft.com/office/powerpoint/2010/main" val="21139335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4C0197BC-79AC-4F7D-B31D-7870BA296C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42" name="Google Shape;142;p21"/>
          <p:cNvPicPr preferRelativeResize="0"/>
          <p:nvPr/>
        </p:nvPicPr>
        <p:blipFill rotWithShape="1">
          <a:blip r:embed="rId5">
            <a:alphaModFix/>
          </a:blip>
          <a:srcRect/>
          <a:stretch/>
        </p:blipFill>
        <p:spPr>
          <a:xfrm>
            <a:off x="1588" y="1588"/>
            <a:ext cx="1587" cy="1587"/>
          </a:xfrm>
          <a:prstGeom prst="rect">
            <a:avLst/>
          </a:prstGeom>
          <a:noFill/>
          <a:ln>
            <a:noFill/>
          </a:ln>
        </p:spPr>
      </p:pic>
      <p:sp>
        <p:nvSpPr>
          <p:cNvPr id="143" name="Google Shape;143;p21"/>
          <p:cNvSpPr txBox="1">
            <a:spLocks noGrp="1"/>
          </p:cNvSpPr>
          <p:nvPr>
            <p:ph type="title"/>
          </p:nvPr>
        </p:nvSpPr>
        <p:spPr>
          <a:xfrm>
            <a:off x="442913" y="432001"/>
            <a:ext cx="11306175" cy="1098348"/>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chemeClr val="dk1"/>
              </a:buClr>
              <a:buSzPts val="1800"/>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44" name="Google Shape;144;p21"/>
          <p:cNvSpPr txBox="1">
            <a:spLocks noGrp="1"/>
          </p:cNvSpPr>
          <p:nvPr>
            <p:ph type="sldNum" idx="12"/>
          </p:nvPr>
        </p:nvSpPr>
        <p:spPr>
          <a:xfrm>
            <a:off x="11327130" y="6400800"/>
            <a:ext cx="421958" cy="137160"/>
          </a:xfrm>
          <a:prstGeom prst="rect">
            <a:avLst/>
          </a:prstGeom>
          <a:noFill/>
          <a:ln>
            <a:noFill/>
          </a:ln>
        </p:spPr>
        <p:txBody>
          <a:bodyPr spcFirstLastPara="1" wrap="square" lIns="0" tIns="0" rIns="0" bIns="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3443787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22868092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p>
        </p:txBody>
      </p:sp>
      <p:sp>
        <p:nvSpPr>
          <p:cNvPr id="3" name="Content Placeholder 2"/>
          <p:cNvSpPr>
            <a:spLocks noGrp="1"/>
          </p:cNvSpPr>
          <p:nvPr>
            <p:ph idx="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Slide Number Placeholder 5">
            <a:extLst>
              <a:ext uri="{FF2B5EF4-FFF2-40B4-BE49-F238E27FC236}">
                <a16:creationId xmlns:a16="http://schemas.microsoft.com/office/drawing/2014/main" id="{64FF1410-DD22-453D-8ABB-6E4B6F8E1614}"/>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8C2F7FFE-1248-4376-9E3F-ECD290D58F3A}" type="slidenum">
              <a:rPr lang="en-GB" smtClean="0"/>
              <a:pPr/>
              <a:t>‹#›</a:t>
            </a:fld>
            <a:endParaRPr lang="en-GB"/>
          </a:p>
        </p:txBody>
      </p:sp>
    </p:spTree>
    <p:extLst>
      <p:ext uri="{BB962C8B-B14F-4D97-AF65-F5344CB8AC3E}">
        <p14:creationId xmlns:p14="http://schemas.microsoft.com/office/powerpoint/2010/main" val="3548866415"/>
      </p:ext>
    </p:extLst>
  </p:cSld>
  <p:clrMapOvr>
    <a:masterClrMapping/>
  </p:clrMapOvr>
  <p:hf hdr="0"/>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p>
        </p:txBody>
      </p:sp>
      <p:sp>
        <p:nvSpPr>
          <p:cNvPr id="3" name="Content Placeholder 2"/>
          <p:cNvSpPr>
            <a:spLocks noGrp="1"/>
          </p:cNvSpPr>
          <p:nvPr>
            <p:ph idx="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Slide Number Placeholder 8">
            <a:extLst>
              <a:ext uri="{FF2B5EF4-FFF2-40B4-BE49-F238E27FC236}">
                <a16:creationId xmlns:a16="http://schemas.microsoft.com/office/drawing/2014/main" id="{BDCF85E8-04AE-40AE-85A6-C65EF1CF7AA0}"/>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F7860AE4-3B0A-4618-95F2-8B68CE85B3BB}" type="slidenum">
              <a:rPr lang="en-GB" smtClean="0"/>
              <a:pPr/>
              <a:t>‹#›</a:t>
            </a:fld>
            <a:endParaRPr lang="en-GB"/>
          </a:p>
        </p:txBody>
      </p:sp>
    </p:spTree>
    <p:extLst>
      <p:ext uri="{BB962C8B-B14F-4D97-AF65-F5344CB8AC3E}">
        <p14:creationId xmlns:p14="http://schemas.microsoft.com/office/powerpoint/2010/main" val="4023187293"/>
      </p:ext>
    </p:extLst>
  </p:cSld>
  <p:clrMapOvr>
    <a:masterClrMapping/>
  </p:clrMapOvr>
  <p:hf hdr="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3" name="Content Placeholder 2"/>
          <p:cNvSpPr>
            <a:spLocks noGrp="1"/>
          </p:cNvSpPr>
          <p:nvPr>
            <p:ph idx="1"/>
          </p:nvPr>
        </p:nvSpPr>
        <p:spPr>
          <a:xfrm>
            <a:off x="442913" y="2103438"/>
            <a:ext cx="11306175"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Slide Number Placeholder 8">
            <a:extLst>
              <a:ext uri="{FF2B5EF4-FFF2-40B4-BE49-F238E27FC236}">
                <a16:creationId xmlns:a16="http://schemas.microsoft.com/office/drawing/2014/main" id="{271DA2F7-1972-4B7F-ADB6-CFDBD9C8DA6E}"/>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US" smtClean="0"/>
            </a:lvl1pPr>
          </a:lstStyle>
          <a:p>
            <a:fld id="{0BBB48D8-C84A-49E1-97C6-0ABF899AC8BB}" type="slidenum">
              <a:rPr lang="en-GB" smtClean="0"/>
              <a:pPr/>
              <a:t>‹#›</a:t>
            </a:fld>
            <a:endParaRPr lang="en-GB"/>
          </a:p>
        </p:txBody>
      </p:sp>
    </p:spTree>
    <p:extLst>
      <p:ext uri="{BB962C8B-B14F-4D97-AF65-F5344CB8AC3E}">
        <p14:creationId xmlns:p14="http://schemas.microsoft.com/office/powerpoint/2010/main" val="471613097"/>
      </p:ext>
    </p:extLst>
  </p:cSld>
  <p:clrMapOvr>
    <a:masterClrMapping/>
  </p:clrMapOvr>
  <p:hf hdr="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a:lstStyle>
            <a:lvl1pPr>
              <a:defRPr/>
            </a:lvl1pPr>
          </a:lstStyle>
          <a:p>
            <a:r>
              <a:rPr lang="en-US"/>
              <a:t>[Slide title]</a:t>
            </a:r>
          </a:p>
        </p:txBody>
      </p:sp>
      <p:sp>
        <p:nvSpPr>
          <p:cNvPr id="3" name="Content Placeholder 2"/>
          <p:cNvSpPr>
            <a:spLocks noGrp="1"/>
          </p:cNvSpPr>
          <p:nvPr>
            <p:ph idx="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Slide Number Placeholder 8">
            <a:extLst>
              <a:ext uri="{FF2B5EF4-FFF2-40B4-BE49-F238E27FC236}">
                <a16:creationId xmlns:a16="http://schemas.microsoft.com/office/drawing/2014/main" id="{9CEF9B2C-7592-403B-BF57-7E819B48BAE7}"/>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4E636D2F-FD7A-4751-B7CF-72CE48BB754E}" type="slidenum">
              <a:rPr lang="en-GB" smtClean="0"/>
              <a:pPr/>
              <a:t>‹#›</a:t>
            </a:fld>
            <a:endParaRPr lang="en-GB"/>
          </a:p>
        </p:txBody>
      </p:sp>
    </p:spTree>
    <p:extLst>
      <p:ext uri="{BB962C8B-B14F-4D97-AF65-F5344CB8AC3E}">
        <p14:creationId xmlns:p14="http://schemas.microsoft.com/office/powerpoint/2010/main" val="2090024506"/>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GB"/>
              <a:t>[Slide title]</a:t>
            </a:r>
          </a:p>
        </p:txBody>
      </p:sp>
      <p:sp>
        <p:nvSpPr>
          <p:cNvPr id="3" name="Content Placeholder 2"/>
          <p:cNvSpPr>
            <a:spLocks noGrp="1"/>
          </p:cNvSpPr>
          <p:nvPr>
            <p:ph idx="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Slide Number Placeholder 8">
            <a:extLst>
              <a:ext uri="{FF2B5EF4-FFF2-40B4-BE49-F238E27FC236}">
                <a16:creationId xmlns:a16="http://schemas.microsoft.com/office/drawing/2014/main" id="{A062CF16-6E68-4BBB-8730-9902E1D8CBA6}"/>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9499C360-2307-49F3-8516-0E6E18D37AAC}" type="slidenum">
              <a:rPr lang="en-GB" smtClean="0"/>
              <a:pPr/>
              <a:t>‹#›</a:t>
            </a:fld>
            <a:endParaRPr lang="en-GB"/>
          </a:p>
        </p:txBody>
      </p:sp>
    </p:spTree>
    <p:extLst>
      <p:ext uri="{BB962C8B-B14F-4D97-AF65-F5344CB8AC3E}">
        <p14:creationId xmlns:p14="http://schemas.microsoft.com/office/powerpoint/2010/main" val="4264741278"/>
      </p:ext>
    </p:extLst>
  </p:cSld>
  <p:clrMapOvr>
    <a:overrideClrMapping bg1="dk1" tx1="lt1" bg2="dk2" tx2="lt2" accent1="accent1" accent2="accent2" accent3="accent3" accent4="accent4" accent5="accent5" accent6="accent6" hlink="hlink" folHlink="folHlink"/>
  </p:clrMapOvr>
  <p:hf hdr="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Slide Number Placeholder 8">
            <a:extLst>
              <a:ext uri="{FF2B5EF4-FFF2-40B4-BE49-F238E27FC236}">
                <a16:creationId xmlns:a16="http://schemas.microsoft.com/office/drawing/2014/main" id="{C85718CC-7A4A-463B-ACFB-ADBEB658B662}"/>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US" smtClean="0"/>
            </a:lvl1pPr>
          </a:lstStyle>
          <a:p>
            <a:fld id="{ECF18CA5-7907-4722-83B0-2FCA0E47EFE3}" type="slidenum">
              <a:rPr lang="en-GB" smtClean="0"/>
              <a:pPr/>
              <a:t>‹#›</a:t>
            </a:fld>
            <a:endParaRPr lang="en-GB"/>
          </a:p>
        </p:txBody>
      </p:sp>
    </p:spTree>
    <p:extLst>
      <p:ext uri="{BB962C8B-B14F-4D97-AF65-F5344CB8AC3E}">
        <p14:creationId xmlns:p14="http://schemas.microsoft.com/office/powerpoint/2010/main" val="3492887644"/>
      </p:ext>
    </p:extLst>
  </p:cSld>
  <p:clrMapOvr>
    <a:masterClrMapping/>
  </p:clrMapOvr>
  <p:hf hdr="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US"/>
              <a:t>[Slide title]</a:t>
            </a:r>
          </a:p>
        </p:txBody>
      </p:sp>
      <p:sp>
        <p:nvSpPr>
          <p:cNvPr id="3" name="Content Placeholder 2"/>
          <p:cNvSpPr>
            <a:spLocks noGrp="1"/>
          </p:cNvSpPr>
          <p:nvPr>
            <p:ph idx="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Slide Number Placeholder 8">
            <a:extLst>
              <a:ext uri="{FF2B5EF4-FFF2-40B4-BE49-F238E27FC236}">
                <a16:creationId xmlns:a16="http://schemas.microsoft.com/office/drawing/2014/main" id="{12EB350E-BDB8-4DBE-96C1-9F0DD8B933C8}"/>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9E0F851E-A397-4494-8982-E75A1ED2D193}" type="slidenum">
              <a:rPr lang="en-GB" smtClean="0"/>
              <a:pPr/>
              <a:t>‹#›</a:t>
            </a:fld>
            <a:endParaRPr lang="en-GB"/>
          </a:p>
        </p:txBody>
      </p:sp>
    </p:spTree>
    <p:extLst>
      <p:ext uri="{BB962C8B-B14F-4D97-AF65-F5344CB8AC3E}">
        <p14:creationId xmlns:p14="http://schemas.microsoft.com/office/powerpoint/2010/main" val="2455845826"/>
      </p:ext>
    </p:extLst>
  </p:cSld>
  <p:clrMapOvr>
    <a:overrideClrMapping bg1="dk1" tx1="lt1" bg2="dk2" tx2="lt2" accent1="accent1" accent2="accent2" accent3="accent3" accent4="accent4" accent5="accent5" accent6="accent6" hlink="hlink" folHlink="folHlink"/>
  </p:clrMapOvr>
  <p:hf hdr="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a:lstStyle>
            <a:lvl1pPr>
              <a:defRPr/>
            </a:lvl1pPr>
          </a:lstStyle>
          <a:p>
            <a:r>
              <a:rPr lang="en-US"/>
              <a:t>[Slide title]</a:t>
            </a:r>
          </a:p>
        </p:txBody>
      </p:sp>
      <p:sp>
        <p:nvSpPr>
          <p:cNvPr id="3" name="Content Placeholder 2"/>
          <p:cNvSpPr>
            <a:spLocks noGrp="1"/>
          </p:cNvSpPr>
          <p:nvPr>
            <p:ph sz="half" idx="1"/>
          </p:nvPr>
        </p:nvSpPr>
        <p:spPr>
          <a:xfrm>
            <a:off x="442913" y="2103438"/>
            <a:ext cx="5473700" cy="4068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Content Placeholder 3"/>
          <p:cNvSpPr>
            <a:spLocks noGrp="1"/>
          </p:cNvSpPr>
          <p:nvPr>
            <p:ph sz="half" idx="2"/>
          </p:nvPr>
        </p:nvSpPr>
        <p:spPr>
          <a:xfrm>
            <a:off x="6275388" y="2103438"/>
            <a:ext cx="54737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Slide Number Placeholder 9">
            <a:extLst>
              <a:ext uri="{FF2B5EF4-FFF2-40B4-BE49-F238E27FC236}">
                <a16:creationId xmlns:a16="http://schemas.microsoft.com/office/drawing/2014/main" id="{1D4CB6F9-A940-4BE3-B69D-1F9958A84306}"/>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0F149C4A-94B6-4A61-BB68-6F73B935DA55}" type="slidenum">
              <a:rPr lang="en-GB" smtClean="0"/>
              <a:pPr/>
              <a:t>‹#›</a:t>
            </a:fld>
            <a:endParaRPr lang="en-GB"/>
          </a:p>
        </p:txBody>
      </p:sp>
    </p:spTree>
    <p:extLst>
      <p:ext uri="{BB962C8B-B14F-4D97-AF65-F5344CB8AC3E}">
        <p14:creationId xmlns:p14="http://schemas.microsoft.com/office/powerpoint/2010/main" val="1520770863"/>
      </p:ext>
    </p:extLst>
  </p:cSld>
  <p:clrMapOvr>
    <a:masterClrMapping/>
  </p:clrMapOvr>
  <p:hf hdr="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3" name="Content Placeholder 2"/>
          <p:cNvSpPr>
            <a:spLocks noGrp="1"/>
          </p:cNvSpPr>
          <p:nvPr>
            <p:ph sz="half" idx="1"/>
          </p:nvPr>
        </p:nvSpPr>
        <p:spPr>
          <a:xfrm>
            <a:off x="442913" y="2103438"/>
            <a:ext cx="5473700"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Content Placeholder 3"/>
          <p:cNvSpPr>
            <a:spLocks noGrp="1"/>
          </p:cNvSpPr>
          <p:nvPr>
            <p:ph sz="half" idx="2"/>
          </p:nvPr>
        </p:nvSpPr>
        <p:spPr>
          <a:xfrm>
            <a:off x="6275388" y="2103437"/>
            <a:ext cx="5473699"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Slide Number Placeholder 9">
            <a:extLst>
              <a:ext uri="{FF2B5EF4-FFF2-40B4-BE49-F238E27FC236}">
                <a16:creationId xmlns:a16="http://schemas.microsoft.com/office/drawing/2014/main" id="{B0601EA4-9CAB-454D-80D7-1A0F96331F41}"/>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US" smtClean="0"/>
            </a:lvl1pPr>
          </a:lstStyle>
          <a:p>
            <a:fld id="{388C4C82-6884-423D-AA90-31E36165BFF9}" type="slidenum">
              <a:rPr lang="en-GB" smtClean="0"/>
              <a:pPr/>
              <a:t>‹#›</a:t>
            </a:fld>
            <a:endParaRPr lang="en-GB"/>
          </a:p>
        </p:txBody>
      </p:sp>
    </p:spTree>
    <p:extLst>
      <p:ext uri="{BB962C8B-B14F-4D97-AF65-F5344CB8AC3E}">
        <p14:creationId xmlns:p14="http://schemas.microsoft.com/office/powerpoint/2010/main" val="3965786257"/>
      </p:ext>
    </p:extLst>
  </p:cSld>
  <p:clrMapOvr>
    <a:masterClrMapping/>
  </p:clrMapOvr>
  <p:hf hdr="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5317807" cy="1387275"/>
          </a:xfrm>
        </p:spPr>
        <p:txBody>
          <a:bodyPr/>
          <a:lstStyle>
            <a:lvl1pPr>
              <a:defRPr/>
            </a:lvl1pPr>
          </a:lstStyle>
          <a:p>
            <a:r>
              <a:rPr lang="en-US"/>
              <a:t>[Slide title]</a:t>
            </a:r>
          </a:p>
        </p:txBody>
      </p:sp>
      <p:sp>
        <p:nvSpPr>
          <p:cNvPr id="3" name="Content Placeholder 2"/>
          <p:cNvSpPr>
            <a:spLocks noGrp="1"/>
          </p:cNvSpPr>
          <p:nvPr>
            <p:ph sz="half" idx="1"/>
          </p:nvPr>
        </p:nvSpPr>
        <p:spPr>
          <a:xfrm>
            <a:off x="442913" y="2103438"/>
            <a:ext cx="5317807"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Picture Placeholder 2">
            <a:extLst>
              <a:ext uri="{FF2B5EF4-FFF2-40B4-BE49-F238E27FC236}">
                <a16:creationId xmlns:a16="http://schemas.microsoft.com/office/drawing/2014/main" id="{2BED7AA0-17C2-48FB-ABC4-C692036AAF8C}"/>
              </a:ext>
            </a:extLst>
          </p:cNvPr>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A626F66-C43F-430A-B5F0-E4B26A3DCC44}"/>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US" smtClean="0"/>
            </a:lvl1pPr>
          </a:lstStyle>
          <a:p>
            <a:fld id="{2A5427B7-DEA7-410C-8A60-8364D9F5239E}" type="slidenum">
              <a:rPr lang="en-GB" smtClean="0"/>
              <a:pPr/>
              <a:t>‹#›</a:t>
            </a:fld>
            <a:endParaRPr lang="en-GB"/>
          </a:p>
        </p:txBody>
      </p:sp>
    </p:spTree>
    <p:extLst>
      <p:ext uri="{BB962C8B-B14F-4D97-AF65-F5344CB8AC3E}">
        <p14:creationId xmlns:p14="http://schemas.microsoft.com/office/powerpoint/2010/main" val="11951048"/>
      </p:ext>
    </p:extLst>
  </p:cSld>
  <p:clrMapOvr>
    <a:masterClrMapping/>
  </p:clrMapOvr>
  <p:hf hdr="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4" y="430514"/>
            <a:ext cx="5317806" cy="502920"/>
          </a:xfrm>
        </p:spPr>
        <p:txBody>
          <a:bodyPr/>
          <a:lstStyle>
            <a:lvl1pPr>
              <a:defRPr/>
            </a:lvl1pPr>
          </a:lstStyle>
          <a:p>
            <a:r>
              <a:rPr lang="en-US"/>
              <a:t>[Slide title]</a:t>
            </a:r>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3" name="Content Placeholder 2"/>
          <p:cNvSpPr>
            <a:spLocks noGrp="1"/>
          </p:cNvSpPr>
          <p:nvPr>
            <p:ph sz="half" idx="1"/>
          </p:nvPr>
        </p:nvSpPr>
        <p:spPr>
          <a:xfrm>
            <a:off x="442913" y="2103438"/>
            <a:ext cx="531780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Picture Placeholder 2"/>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D69ED049-A91F-4C55-922E-1FB3F37D6FFF}"/>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US" smtClean="0"/>
            </a:lvl1pPr>
          </a:lstStyle>
          <a:p>
            <a:fld id="{0D36046D-2B1D-4674-A4D1-576622EB9F7E}" type="slidenum">
              <a:rPr lang="en-GB" smtClean="0"/>
              <a:pPr/>
              <a:t>‹#›</a:t>
            </a:fld>
            <a:endParaRPr lang="en-GB"/>
          </a:p>
        </p:txBody>
      </p:sp>
    </p:spTree>
    <p:extLst>
      <p:ext uri="{BB962C8B-B14F-4D97-AF65-F5344CB8AC3E}">
        <p14:creationId xmlns:p14="http://schemas.microsoft.com/office/powerpoint/2010/main" val="3245037690"/>
      </p:ext>
    </p:extLst>
  </p:cSld>
  <p:clrMapOvr>
    <a:masterClrMapping/>
  </p:clrMapOvr>
  <p:hf hdr="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a:lstStyle>
            <a:lvl1pPr>
              <a:defRPr/>
            </a:lvl1pPr>
          </a:lstStyle>
          <a:p>
            <a:r>
              <a:rPr lang="en-US"/>
              <a:t>[Slide title]</a:t>
            </a:r>
          </a:p>
        </p:txBody>
      </p:sp>
      <p:sp>
        <p:nvSpPr>
          <p:cNvPr id="3" name="Content Placeholder 2"/>
          <p:cNvSpPr>
            <a:spLocks noGrp="1"/>
          </p:cNvSpPr>
          <p:nvPr>
            <p:ph sz="half" idx="1"/>
          </p:nvPr>
        </p:nvSpPr>
        <p:spPr>
          <a:xfrm>
            <a:off x="442913"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Content Placeholder 3"/>
          <p:cNvSpPr>
            <a:spLocks noGrp="1"/>
          </p:cNvSpPr>
          <p:nvPr>
            <p:ph sz="half" idx="2"/>
          </p:nvPr>
        </p:nvSpPr>
        <p:spPr>
          <a:xfrm>
            <a:off x="4332288"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2" name="Content Placeholder 4"/>
          <p:cNvSpPr>
            <a:spLocks noGrp="1"/>
          </p:cNvSpPr>
          <p:nvPr>
            <p:ph sz="half" idx="13"/>
          </p:nvPr>
        </p:nvSpPr>
        <p:spPr>
          <a:xfrm>
            <a:off x="8220076"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Slide Number Placeholder 9">
            <a:extLst>
              <a:ext uri="{FF2B5EF4-FFF2-40B4-BE49-F238E27FC236}">
                <a16:creationId xmlns:a16="http://schemas.microsoft.com/office/drawing/2014/main" id="{A89B6C9A-44EA-4692-88EB-A689066E73E0}"/>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US" smtClean="0"/>
            </a:lvl1pPr>
          </a:lstStyle>
          <a:p>
            <a:fld id="{93406D29-41FB-4C4C-997D-C646EECA78E0}" type="slidenum">
              <a:rPr lang="en-GB" smtClean="0"/>
              <a:pPr/>
              <a:t>‹#›</a:t>
            </a:fld>
            <a:endParaRPr lang="en-GB"/>
          </a:p>
        </p:txBody>
      </p:sp>
    </p:spTree>
    <p:extLst>
      <p:ext uri="{BB962C8B-B14F-4D97-AF65-F5344CB8AC3E}">
        <p14:creationId xmlns:p14="http://schemas.microsoft.com/office/powerpoint/2010/main" val="1479101689"/>
      </p:ext>
    </p:extLst>
  </p:cSld>
  <p:clrMapOvr>
    <a:masterClrMapping/>
  </p:clrMapOvr>
  <p:hf hdr="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442913" y="430514"/>
            <a:ext cx="11306175" cy="502920"/>
          </a:xfrm>
        </p:spPr>
        <p:txBody>
          <a:bodyPr/>
          <a:lstStyle>
            <a:lvl1pPr>
              <a:defRPr/>
            </a:lvl1pPr>
          </a:lstStyle>
          <a:p>
            <a:r>
              <a:rPr lang="en-US"/>
              <a:t>[Slide title]</a:t>
            </a:r>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3" name="Content Placeholder 2"/>
          <p:cNvSpPr>
            <a:spLocks noGrp="1"/>
          </p:cNvSpPr>
          <p:nvPr>
            <p:ph sz="half" idx="1"/>
          </p:nvPr>
        </p:nvSpPr>
        <p:spPr>
          <a:xfrm>
            <a:off x="442913"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Content Placeholder 3"/>
          <p:cNvSpPr>
            <a:spLocks noGrp="1"/>
          </p:cNvSpPr>
          <p:nvPr>
            <p:ph sz="half" idx="2"/>
          </p:nvPr>
        </p:nvSpPr>
        <p:spPr>
          <a:xfrm>
            <a:off x="4332288"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2" name="Content Placeholder 4"/>
          <p:cNvSpPr>
            <a:spLocks noGrp="1"/>
          </p:cNvSpPr>
          <p:nvPr>
            <p:ph sz="half" idx="13"/>
          </p:nvPr>
        </p:nvSpPr>
        <p:spPr>
          <a:xfrm>
            <a:off x="8220076"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Slide Number Placeholder 9">
            <a:extLst>
              <a:ext uri="{FF2B5EF4-FFF2-40B4-BE49-F238E27FC236}">
                <a16:creationId xmlns:a16="http://schemas.microsoft.com/office/drawing/2014/main" id="{6A887973-8CA9-4B76-91B8-57DF8CD9BB47}"/>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US" smtClean="0"/>
            </a:lvl1pPr>
          </a:lstStyle>
          <a:p>
            <a:fld id="{A71D0269-E930-4185-B2D1-4E08A9653900}" type="slidenum">
              <a:rPr lang="en-GB" smtClean="0"/>
              <a:pPr/>
              <a:t>‹#›</a:t>
            </a:fld>
            <a:endParaRPr lang="en-GB"/>
          </a:p>
        </p:txBody>
      </p:sp>
    </p:spTree>
    <p:extLst>
      <p:ext uri="{BB962C8B-B14F-4D97-AF65-F5344CB8AC3E}">
        <p14:creationId xmlns:p14="http://schemas.microsoft.com/office/powerpoint/2010/main" val="2447709277"/>
      </p:ext>
    </p:extLst>
  </p:cSld>
  <p:clrMapOvr>
    <a:masterClrMapping/>
  </p:clrMapOvr>
  <p:hf hdr="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42913" y="432000"/>
            <a:ext cx="11306175" cy="1387275"/>
          </a:xfrm>
        </p:spPr>
        <p:txBody>
          <a:bodyPr/>
          <a:lstStyle>
            <a:lvl1pPr>
              <a:defRPr/>
            </a:lvl1pPr>
          </a:lstStyle>
          <a:p>
            <a:r>
              <a:rPr lang="en-US"/>
              <a:t>[Slide title]</a:t>
            </a:r>
          </a:p>
        </p:txBody>
      </p:sp>
      <p:sp>
        <p:nvSpPr>
          <p:cNvPr id="3" name="Content Placeholder 2"/>
          <p:cNvSpPr>
            <a:spLocks noGrp="1"/>
          </p:cNvSpPr>
          <p:nvPr>
            <p:ph sz="half" idx="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Content Placeholder 3"/>
          <p:cNvSpPr>
            <a:spLocks noGrp="1"/>
          </p:cNvSpPr>
          <p:nvPr>
            <p:ph sz="half" idx="2"/>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4"/>
          <p:cNvSpPr>
            <a:spLocks noGrp="1"/>
          </p:cNvSpPr>
          <p:nvPr>
            <p:ph sz="half" idx="13"/>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7" name="Content Placeholder 5"/>
          <p:cNvSpPr>
            <a:spLocks noGrp="1"/>
          </p:cNvSpPr>
          <p:nvPr>
            <p:ph sz="half" idx="14"/>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2" name="Slide Number Placeholder 11">
            <a:extLst>
              <a:ext uri="{FF2B5EF4-FFF2-40B4-BE49-F238E27FC236}">
                <a16:creationId xmlns:a16="http://schemas.microsoft.com/office/drawing/2014/main" id="{0F3DB88B-5619-47C6-AC0B-6DC3BD9B8254}"/>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US" smtClean="0"/>
            </a:lvl1pPr>
          </a:lstStyle>
          <a:p>
            <a:fld id="{96B3C3C4-0E3D-4509-B17F-8A04EC51DF99}" type="slidenum">
              <a:rPr lang="en-GB" smtClean="0"/>
              <a:pPr/>
              <a:t>‹#›</a:t>
            </a:fld>
            <a:endParaRPr lang="en-GB"/>
          </a:p>
        </p:txBody>
      </p:sp>
    </p:spTree>
    <p:extLst>
      <p:ext uri="{BB962C8B-B14F-4D97-AF65-F5344CB8AC3E}">
        <p14:creationId xmlns:p14="http://schemas.microsoft.com/office/powerpoint/2010/main" val="3890850653"/>
      </p:ext>
    </p:extLst>
  </p:cSld>
  <p:clrMapOvr>
    <a:masterClrMapping/>
  </p:clrMapOvr>
  <p:hf hdr="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3" name="Content Placeholder 2"/>
          <p:cNvSpPr>
            <a:spLocks noGrp="1"/>
          </p:cNvSpPr>
          <p:nvPr>
            <p:ph sz="half" idx="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Content Placeholder 3"/>
          <p:cNvSpPr>
            <a:spLocks noGrp="1"/>
          </p:cNvSpPr>
          <p:nvPr>
            <p:ph sz="half" idx="2"/>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Content Placeholder 4"/>
          <p:cNvSpPr>
            <a:spLocks noGrp="1"/>
          </p:cNvSpPr>
          <p:nvPr>
            <p:ph sz="half" idx="13"/>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7" name="Content Placeholder 5"/>
          <p:cNvSpPr>
            <a:spLocks noGrp="1"/>
          </p:cNvSpPr>
          <p:nvPr>
            <p:ph sz="half" idx="14"/>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3" name="Slide Number Placeholder 12">
            <a:extLst>
              <a:ext uri="{FF2B5EF4-FFF2-40B4-BE49-F238E27FC236}">
                <a16:creationId xmlns:a16="http://schemas.microsoft.com/office/drawing/2014/main" id="{08069F2D-119E-4D24-9B62-A98B93EC2DDD}"/>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US" smtClean="0"/>
            </a:lvl1pPr>
          </a:lstStyle>
          <a:p>
            <a:fld id="{C6ECA3D0-63FF-49C7-B84B-8C2E2C29F46A}" type="slidenum">
              <a:rPr lang="en-GB" smtClean="0"/>
              <a:pPr/>
              <a:t>‹#›</a:t>
            </a:fld>
            <a:endParaRPr lang="en-GB"/>
          </a:p>
        </p:txBody>
      </p:sp>
    </p:spTree>
    <p:extLst>
      <p:ext uri="{BB962C8B-B14F-4D97-AF65-F5344CB8AC3E}">
        <p14:creationId xmlns:p14="http://schemas.microsoft.com/office/powerpoint/2010/main" val="2015558884"/>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a:lstStyle>
            <a:lvl1pPr>
              <a:defRPr/>
            </a:lvl1pPr>
          </a:lstStyle>
          <a:p>
            <a:r>
              <a:rPr lang="en-GB"/>
              <a:t>[Slide title]</a:t>
            </a:r>
          </a:p>
        </p:txBody>
      </p:sp>
      <p:sp>
        <p:nvSpPr>
          <p:cNvPr id="3" name="Content Placeholder 2"/>
          <p:cNvSpPr>
            <a:spLocks noGrp="1"/>
          </p:cNvSpPr>
          <p:nvPr>
            <p:ph sz="half" idx="1"/>
          </p:nvPr>
        </p:nvSpPr>
        <p:spPr>
          <a:xfrm>
            <a:off x="442913" y="2103438"/>
            <a:ext cx="5473700" cy="406876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6275388" y="2103438"/>
            <a:ext cx="5473700" cy="4068762"/>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0" name="Slide Number Placeholder 9">
            <a:extLst>
              <a:ext uri="{FF2B5EF4-FFF2-40B4-BE49-F238E27FC236}">
                <a16:creationId xmlns:a16="http://schemas.microsoft.com/office/drawing/2014/main" id="{D48122F2-AA1F-4D80-B30A-2FB8F0E3A140}"/>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fld id="{CB2ECB65-B2F4-41C6-87EE-4ABA9A23E149}" type="slidenum">
              <a:rPr lang="en-GB" smtClean="0"/>
              <a:pPr/>
              <a:t>‹#›</a:t>
            </a:fld>
            <a:endParaRPr lang="en-GB"/>
          </a:p>
        </p:txBody>
      </p:sp>
    </p:spTree>
    <p:extLst>
      <p:ext uri="{BB962C8B-B14F-4D97-AF65-F5344CB8AC3E}">
        <p14:creationId xmlns:p14="http://schemas.microsoft.com/office/powerpoint/2010/main" val="738328396"/>
      </p:ext>
    </p:extLst>
  </p:cSld>
  <p:clrMapOvr>
    <a:masterClrMapping/>
  </p:clrMapOvr>
  <p:hf hdr="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2000"/>
            <a:ext cx="11306175" cy="1387275"/>
          </a:xfrm>
        </p:spPr>
        <p:txBody>
          <a:bodyPr/>
          <a:lstStyle>
            <a:lvl1pPr>
              <a:defRPr/>
            </a:lvl1pPr>
          </a:lstStyle>
          <a:p>
            <a:r>
              <a:rPr lang="en-US"/>
              <a:t>[Slide title]</a:t>
            </a:r>
          </a:p>
        </p:txBody>
      </p:sp>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4"/>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5"/>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6"/>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a:extLst>
              <a:ext uri="{FF2B5EF4-FFF2-40B4-BE49-F238E27FC236}">
                <a16:creationId xmlns:a16="http://schemas.microsoft.com/office/drawing/2014/main" id="{14CA39E9-FE11-43C1-B694-ADE24E8CEC0E}"/>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US" smtClean="0"/>
            </a:lvl1pPr>
          </a:lstStyle>
          <a:p>
            <a:fld id="{1B639F1F-7CA9-4187-83AB-4A7872281E60}" type="slidenum">
              <a:rPr lang="en-GB" smtClean="0"/>
              <a:pPr/>
              <a:t>‹#›</a:t>
            </a:fld>
            <a:endParaRPr lang="en-GB"/>
          </a:p>
        </p:txBody>
      </p:sp>
    </p:spTree>
    <p:extLst>
      <p:ext uri="{BB962C8B-B14F-4D97-AF65-F5344CB8AC3E}">
        <p14:creationId xmlns:p14="http://schemas.microsoft.com/office/powerpoint/2010/main" val="3973517368"/>
      </p:ext>
    </p:extLst>
  </p:cSld>
  <p:clrMapOvr>
    <a:masterClrMapping/>
  </p:clrMapOvr>
  <p:hf hdr="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4"/>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5"/>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6"/>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E14A6286-5CD1-471E-8139-CFBF5CE8D939}"/>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US" smtClean="0"/>
            </a:lvl1pPr>
          </a:lstStyle>
          <a:p>
            <a:fld id="{B7BBDC1A-C0D6-4FB6-97DD-C9240A833382}" type="slidenum">
              <a:rPr lang="en-GB" smtClean="0"/>
              <a:pPr/>
              <a:t>‹#›</a:t>
            </a:fld>
            <a:endParaRPr lang="en-GB"/>
          </a:p>
        </p:txBody>
      </p:sp>
    </p:spTree>
    <p:extLst>
      <p:ext uri="{BB962C8B-B14F-4D97-AF65-F5344CB8AC3E}">
        <p14:creationId xmlns:p14="http://schemas.microsoft.com/office/powerpoint/2010/main" val="839806464"/>
      </p:ext>
    </p:extLst>
  </p:cSld>
  <p:clrMapOvr>
    <a:masterClrMapping/>
  </p:clrMapOvr>
  <p:hf hdr="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en-US"/>
              <a:t>[Slide 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16" name="Picture Placeholder 3"/>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18" name="Picture Placeholder 4"/>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7" name="Content Placeholder 2">
            <a:extLst>
              <a:ext uri="{FF2B5EF4-FFF2-40B4-BE49-F238E27FC236}">
                <a16:creationId xmlns:a16="http://schemas.microsoft.com/office/drawing/2014/main" id="{CF36C29E-E542-4CF8-8350-7B2993AB9F11}"/>
              </a:ext>
            </a:extLst>
          </p:cNvPr>
          <p:cNvSpPr>
            <a:spLocks noGrp="1"/>
          </p:cNvSpPr>
          <p:nvPr>
            <p:ph sz="quarter" idx="20"/>
          </p:nvPr>
        </p:nvSpPr>
        <p:spPr>
          <a:xfrm>
            <a:off x="442913" y="5280025"/>
            <a:ext cx="3529012" cy="892175"/>
          </a:xfrm>
        </p:spPr>
        <p:txBody>
          <a:bodyPr/>
          <a:lstStyle>
            <a:lvl1pPr>
              <a:defRPr sz="1200"/>
            </a:lvl1pPr>
            <a:lvl2pPr>
              <a:defRPr sz="1600"/>
            </a:lvl2pPr>
            <a:lvl3pPr marL="0" indent="0">
              <a:buNone/>
              <a:defRPr/>
            </a:lvl3pPr>
          </a:lstStyle>
          <a:p>
            <a:pPr lvl="0"/>
            <a:r>
              <a:rPr lang="en-US"/>
              <a:t>Click to edit Master text styles</a:t>
            </a:r>
          </a:p>
          <a:p>
            <a:pPr lvl="1"/>
            <a:r>
              <a:rPr lang="en-US"/>
              <a:t>Second level</a:t>
            </a:r>
          </a:p>
        </p:txBody>
      </p:sp>
      <p:sp>
        <p:nvSpPr>
          <p:cNvPr id="23" name="Content Placeholder 3">
            <a:extLst>
              <a:ext uri="{FF2B5EF4-FFF2-40B4-BE49-F238E27FC236}">
                <a16:creationId xmlns:a16="http://schemas.microsoft.com/office/drawing/2014/main" id="{5E49564D-E876-4F96-AA36-94443DF6A6B4}"/>
              </a:ext>
            </a:extLst>
          </p:cNvPr>
          <p:cNvSpPr>
            <a:spLocks noGrp="1"/>
          </p:cNvSpPr>
          <p:nvPr>
            <p:ph sz="quarter" idx="21"/>
          </p:nvPr>
        </p:nvSpPr>
        <p:spPr>
          <a:xfrm>
            <a:off x="4331495" y="5280025"/>
            <a:ext cx="3529012" cy="892175"/>
          </a:xfrm>
        </p:spPr>
        <p:txBody>
          <a:bodyPr/>
          <a:lstStyle>
            <a:lvl1pPr>
              <a:defRPr sz="1200"/>
            </a:lvl1pPr>
            <a:lvl2pPr>
              <a:defRPr sz="1600"/>
            </a:lvl2pPr>
            <a:lvl3pPr marL="0" indent="0">
              <a:buNone/>
              <a:defRPr/>
            </a:lvl3pPr>
          </a:lstStyle>
          <a:p>
            <a:pPr lvl="0"/>
            <a:r>
              <a:rPr lang="en-US"/>
              <a:t>Click to edit Master text styles</a:t>
            </a:r>
          </a:p>
          <a:p>
            <a:pPr lvl="1"/>
            <a:r>
              <a:rPr lang="en-US"/>
              <a:t>Second level</a:t>
            </a:r>
          </a:p>
        </p:txBody>
      </p:sp>
      <p:sp>
        <p:nvSpPr>
          <p:cNvPr id="24" name="Content Placeholder 4">
            <a:extLst>
              <a:ext uri="{FF2B5EF4-FFF2-40B4-BE49-F238E27FC236}">
                <a16:creationId xmlns:a16="http://schemas.microsoft.com/office/drawing/2014/main" id="{D1C35B22-67CB-4342-8F23-814ABE95E981}"/>
              </a:ext>
            </a:extLst>
          </p:cNvPr>
          <p:cNvSpPr>
            <a:spLocks noGrp="1"/>
          </p:cNvSpPr>
          <p:nvPr>
            <p:ph sz="quarter" idx="22"/>
          </p:nvPr>
        </p:nvSpPr>
        <p:spPr>
          <a:xfrm>
            <a:off x="8220076" y="5280025"/>
            <a:ext cx="3529012" cy="892175"/>
          </a:xfrm>
        </p:spPr>
        <p:txBody>
          <a:bodyPr/>
          <a:lstStyle>
            <a:lvl1pPr>
              <a:defRPr sz="1200"/>
            </a:lvl1pPr>
            <a:lvl2pPr>
              <a:defRPr sz="1600"/>
            </a:lvl2pPr>
            <a:lvl3pPr marL="0" indent="0">
              <a:buNone/>
              <a:defRPr/>
            </a:lvl3pPr>
          </a:lstStyle>
          <a:p>
            <a:pPr lvl="0"/>
            <a:r>
              <a:rPr lang="en-US"/>
              <a:t>Click to edit Master text styles</a:t>
            </a:r>
          </a:p>
          <a:p>
            <a:pPr lvl="1"/>
            <a:r>
              <a:rPr lang="en-US"/>
              <a:t>Second level</a:t>
            </a:r>
          </a:p>
        </p:txBody>
      </p:sp>
      <p:sp>
        <p:nvSpPr>
          <p:cNvPr id="9" name="Slide Number Placeholder 8">
            <a:extLst>
              <a:ext uri="{FF2B5EF4-FFF2-40B4-BE49-F238E27FC236}">
                <a16:creationId xmlns:a16="http://schemas.microsoft.com/office/drawing/2014/main" id="{647E09B7-4252-4DE1-A507-A108A072A741}"/>
              </a:ext>
            </a:extLst>
          </p:cNvPr>
          <p:cNvSpPr>
            <a:spLocks noGrp="1"/>
          </p:cNvSpPr>
          <p:nvPr>
            <p:ph type="sldNum" sz="quarter" idx="25"/>
          </p:nvPr>
        </p:nvSpPr>
        <p:spPr>
          <a:xfrm>
            <a:off x="9984296" y="6492240"/>
            <a:ext cx="1764792" cy="137160"/>
          </a:xfrm>
        </p:spPr>
        <p:txBody>
          <a:bodyPr vert="horz" lIns="0" tIns="0" rIns="0" bIns="0" rtlCol="0" anchor="b" anchorCtr="0">
            <a:noAutofit/>
          </a:bodyPr>
          <a:lstStyle>
            <a:lvl1pPr algn="r">
              <a:defRPr lang="en-US" smtClean="0"/>
            </a:lvl1pPr>
          </a:lstStyle>
          <a:p>
            <a:fld id="{425E8A84-E6BF-4A02-BBE2-ABDDCBEBDF4D}" type="slidenum">
              <a:rPr lang="en-GB" smtClean="0"/>
              <a:pPr/>
              <a:t>‹#›</a:t>
            </a:fld>
            <a:endParaRPr lang="en-GB"/>
          </a:p>
        </p:txBody>
      </p:sp>
    </p:spTree>
    <p:extLst>
      <p:ext uri="{BB962C8B-B14F-4D97-AF65-F5344CB8AC3E}">
        <p14:creationId xmlns:p14="http://schemas.microsoft.com/office/powerpoint/2010/main" val="2136573365"/>
      </p:ext>
    </p:extLst>
  </p:cSld>
  <p:clrMapOvr>
    <a:masterClrMapping/>
  </p:clrMapOvr>
  <p:hf hdr="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16" name="Picture Placeholder 3"/>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18" name="Picture Placeholder 4"/>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25" name="Content Placeholder 2">
            <a:extLst>
              <a:ext uri="{FF2B5EF4-FFF2-40B4-BE49-F238E27FC236}">
                <a16:creationId xmlns:a16="http://schemas.microsoft.com/office/drawing/2014/main" id="{DF41A2FF-FB3D-4971-8B6D-3BD731DE5053}"/>
              </a:ext>
            </a:extLst>
          </p:cNvPr>
          <p:cNvSpPr>
            <a:spLocks noGrp="1"/>
          </p:cNvSpPr>
          <p:nvPr>
            <p:ph sz="quarter" idx="20"/>
          </p:nvPr>
        </p:nvSpPr>
        <p:spPr>
          <a:xfrm>
            <a:off x="442913" y="5280025"/>
            <a:ext cx="3529012" cy="892175"/>
          </a:xfrm>
        </p:spPr>
        <p:txBody>
          <a:bodyPr/>
          <a:lstStyle>
            <a:lvl1pPr>
              <a:defRPr sz="1200"/>
            </a:lvl1pPr>
            <a:lvl2pPr>
              <a:defRPr sz="1600"/>
            </a:lvl2pPr>
            <a:lvl3pPr marL="0" indent="0">
              <a:buNone/>
              <a:defRPr/>
            </a:lvl3pPr>
          </a:lstStyle>
          <a:p>
            <a:pPr lvl="0"/>
            <a:r>
              <a:rPr lang="en-US"/>
              <a:t>Click to edit Master text styles</a:t>
            </a:r>
          </a:p>
          <a:p>
            <a:pPr lvl="1"/>
            <a:r>
              <a:rPr lang="en-US"/>
              <a:t>Second level</a:t>
            </a:r>
          </a:p>
        </p:txBody>
      </p:sp>
      <p:sp>
        <p:nvSpPr>
          <p:cNvPr id="26" name="Content Placeholder 3">
            <a:extLst>
              <a:ext uri="{FF2B5EF4-FFF2-40B4-BE49-F238E27FC236}">
                <a16:creationId xmlns:a16="http://schemas.microsoft.com/office/drawing/2014/main" id="{7662A741-222C-4F6F-9366-53AED64CAC17}"/>
              </a:ext>
            </a:extLst>
          </p:cNvPr>
          <p:cNvSpPr>
            <a:spLocks noGrp="1"/>
          </p:cNvSpPr>
          <p:nvPr>
            <p:ph sz="quarter" idx="21"/>
          </p:nvPr>
        </p:nvSpPr>
        <p:spPr>
          <a:xfrm>
            <a:off x="4331495" y="5280025"/>
            <a:ext cx="3529012" cy="892175"/>
          </a:xfrm>
        </p:spPr>
        <p:txBody>
          <a:bodyPr/>
          <a:lstStyle>
            <a:lvl1pPr>
              <a:defRPr sz="1200"/>
            </a:lvl1pPr>
            <a:lvl2pPr>
              <a:defRPr sz="1600"/>
            </a:lvl2pPr>
            <a:lvl3pPr marL="0" indent="0">
              <a:buNone/>
              <a:defRPr/>
            </a:lvl3pPr>
          </a:lstStyle>
          <a:p>
            <a:pPr lvl="0"/>
            <a:r>
              <a:rPr lang="en-US"/>
              <a:t>Click to edit Master text styles</a:t>
            </a:r>
          </a:p>
          <a:p>
            <a:pPr lvl="1"/>
            <a:r>
              <a:rPr lang="en-US"/>
              <a:t>Second level</a:t>
            </a:r>
          </a:p>
        </p:txBody>
      </p:sp>
      <p:sp>
        <p:nvSpPr>
          <p:cNvPr id="27" name="Content Placeholder 4">
            <a:extLst>
              <a:ext uri="{FF2B5EF4-FFF2-40B4-BE49-F238E27FC236}">
                <a16:creationId xmlns:a16="http://schemas.microsoft.com/office/drawing/2014/main" id="{2C7502DD-886C-4B7F-ACDF-7765ADE3972C}"/>
              </a:ext>
            </a:extLst>
          </p:cNvPr>
          <p:cNvSpPr>
            <a:spLocks noGrp="1"/>
          </p:cNvSpPr>
          <p:nvPr>
            <p:ph sz="quarter" idx="22"/>
          </p:nvPr>
        </p:nvSpPr>
        <p:spPr>
          <a:xfrm>
            <a:off x="8220076" y="5280025"/>
            <a:ext cx="3529012" cy="892175"/>
          </a:xfrm>
        </p:spPr>
        <p:txBody>
          <a:bodyPr/>
          <a:lstStyle>
            <a:lvl1pPr>
              <a:defRPr sz="1200"/>
            </a:lvl1pPr>
            <a:lvl2pPr>
              <a:defRPr sz="1600"/>
            </a:lvl2pPr>
            <a:lvl3pPr marL="0" indent="0">
              <a:buNone/>
              <a:defRPr/>
            </a:lvl3pPr>
          </a:lstStyle>
          <a:p>
            <a:pPr lvl="0"/>
            <a:r>
              <a:rPr lang="en-US"/>
              <a:t>Click to edit Master text styles</a:t>
            </a:r>
          </a:p>
          <a:p>
            <a:pPr lvl="1"/>
            <a:r>
              <a:rPr lang="en-US"/>
              <a:t>Second level</a:t>
            </a:r>
          </a:p>
        </p:txBody>
      </p:sp>
      <p:sp>
        <p:nvSpPr>
          <p:cNvPr id="7" name="Slide Number Placeholder 6">
            <a:extLst>
              <a:ext uri="{FF2B5EF4-FFF2-40B4-BE49-F238E27FC236}">
                <a16:creationId xmlns:a16="http://schemas.microsoft.com/office/drawing/2014/main" id="{8D69ADBB-9AD8-4F1E-BD60-4B9791B30984}"/>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US" smtClean="0"/>
            </a:lvl1pPr>
          </a:lstStyle>
          <a:p>
            <a:fld id="{4E0A99A9-0F0F-4A9A-9684-ABC69A423FDF}" type="slidenum">
              <a:rPr lang="en-GB" smtClean="0"/>
              <a:pPr/>
              <a:t>‹#›</a:t>
            </a:fld>
            <a:endParaRPr lang="en-GB"/>
          </a:p>
        </p:txBody>
      </p:sp>
    </p:spTree>
    <p:extLst>
      <p:ext uri="{BB962C8B-B14F-4D97-AF65-F5344CB8AC3E}">
        <p14:creationId xmlns:p14="http://schemas.microsoft.com/office/powerpoint/2010/main" val="3254868293"/>
      </p:ext>
    </p:extLst>
  </p:cSld>
  <p:clrMapOvr>
    <a:masterClrMapping/>
  </p:clrMapOvr>
  <p:hf hdr="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en-US"/>
              <a:t>[Slide title]</a:t>
            </a:r>
          </a:p>
        </p:txBody>
      </p:sp>
      <p:sp>
        <p:nvSpPr>
          <p:cNvPr id="20" name="Content Placeholder 2">
            <a:extLst>
              <a:ext uri="{FF2B5EF4-FFF2-40B4-BE49-F238E27FC236}">
                <a16:creationId xmlns:a16="http://schemas.microsoft.com/office/drawing/2014/main" id="{5647D158-444C-4C82-ACB0-9AB0A3521F0D}"/>
              </a:ext>
            </a:extLst>
          </p:cNvPr>
          <p:cNvSpPr>
            <a:spLocks noGrp="1"/>
          </p:cNvSpPr>
          <p:nvPr>
            <p:ph sz="quarter" idx="21"/>
          </p:nvPr>
        </p:nvSpPr>
        <p:spPr>
          <a:xfrm>
            <a:off x="44723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1" name="Content Placeholder 3">
            <a:extLst>
              <a:ext uri="{FF2B5EF4-FFF2-40B4-BE49-F238E27FC236}">
                <a16:creationId xmlns:a16="http://schemas.microsoft.com/office/drawing/2014/main" id="{09E9185D-B5E2-42D8-B0BB-64A240642503}"/>
              </a:ext>
            </a:extLst>
          </p:cNvPr>
          <p:cNvSpPr>
            <a:spLocks noGrp="1"/>
          </p:cNvSpPr>
          <p:nvPr>
            <p:ph sz="quarter" idx="22"/>
          </p:nvPr>
        </p:nvSpPr>
        <p:spPr>
          <a:xfrm>
            <a:off x="335963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2" name="Content Placeholder 4">
            <a:extLst>
              <a:ext uri="{FF2B5EF4-FFF2-40B4-BE49-F238E27FC236}">
                <a16:creationId xmlns:a16="http://schemas.microsoft.com/office/drawing/2014/main" id="{4EDDB54A-2316-4869-8165-5986C6003418}"/>
              </a:ext>
            </a:extLst>
          </p:cNvPr>
          <p:cNvSpPr>
            <a:spLocks noGrp="1"/>
          </p:cNvSpPr>
          <p:nvPr>
            <p:ph sz="quarter" idx="23"/>
          </p:nvPr>
        </p:nvSpPr>
        <p:spPr>
          <a:xfrm>
            <a:off x="627636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3" name="Content Placeholder 5">
            <a:extLst>
              <a:ext uri="{FF2B5EF4-FFF2-40B4-BE49-F238E27FC236}">
                <a16:creationId xmlns:a16="http://schemas.microsoft.com/office/drawing/2014/main" id="{C944BFAA-989E-4744-AC4B-DF3B93FF7EF7}"/>
              </a:ext>
            </a:extLst>
          </p:cNvPr>
          <p:cNvSpPr>
            <a:spLocks noGrp="1"/>
          </p:cNvSpPr>
          <p:nvPr>
            <p:ph sz="quarter" idx="24"/>
          </p:nvPr>
        </p:nvSpPr>
        <p:spPr>
          <a:xfrm>
            <a:off x="919308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Slide Number Placeholder 7">
            <a:extLst>
              <a:ext uri="{FF2B5EF4-FFF2-40B4-BE49-F238E27FC236}">
                <a16:creationId xmlns:a16="http://schemas.microsoft.com/office/drawing/2014/main" id="{1293FC69-77F1-47F6-AEEF-42367F7A6DE3}"/>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US" smtClean="0"/>
            </a:lvl1pPr>
          </a:lstStyle>
          <a:p>
            <a:fld id="{0292C440-8A8E-448C-8059-98017941E0F5}" type="slidenum">
              <a:rPr lang="en-GB" smtClean="0"/>
              <a:pPr/>
              <a:t>‹#›</a:t>
            </a:fld>
            <a:endParaRPr lang="en-GB"/>
          </a:p>
        </p:txBody>
      </p:sp>
    </p:spTree>
    <p:extLst>
      <p:ext uri="{BB962C8B-B14F-4D97-AF65-F5344CB8AC3E}">
        <p14:creationId xmlns:p14="http://schemas.microsoft.com/office/powerpoint/2010/main" val="1692510850"/>
      </p:ext>
    </p:extLst>
  </p:cSld>
  <p:clrMapOvr>
    <a:masterClrMapping/>
  </p:clrMapOvr>
  <p:hf hdr="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2" name="Content Placeholder 2">
            <a:extLst>
              <a:ext uri="{FF2B5EF4-FFF2-40B4-BE49-F238E27FC236}">
                <a16:creationId xmlns:a16="http://schemas.microsoft.com/office/drawing/2014/main" id="{14F44128-4414-43CF-8270-05DD5E559019}"/>
              </a:ext>
            </a:extLst>
          </p:cNvPr>
          <p:cNvSpPr>
            <a:spLocks noGrp="1"/>
          </p:cNvSpPr>
          <p:nvPr>
            <p:ph sz="quarter" idx="21"/>
          </p:nvPr>
        </p:nvSpPr>
        <p:spPr>
          <a:xfrm>
            <a:off x="44723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3" name="Content Placeholder 3">
            <a:extLst>
              <a:ext uri="{FF2B5EF4-FFF2-40B4-BE49-F238E27FC236}">
                <a16:creationId xmlns:a16="http://schemas.microsoft.com/office/drawing/2014/main" id="{5550B7EC-9A89-4137-AC2C-8E055967FFC7}"/>
              </a:ext>
            </a:extLst>
          </p:cNvPr>
          <p:cNvSpPr>
            <a:spLocks noGrp="1"/>
          </p:cNvSpPr>
          <p:nvPr>
            <p:ph sz="quarter" idx="22"/>
          </p:nvPr>
        </p:nvSpPr>
        <p:spPr>
          <a:xfrm>
            <a:off x="335963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4" name="Content Placeholder 4">
            <a:extLst>
              <a:ext uri="{FF2B5EF4-FFF2-40B4-BE49-F238E27FC236}">
                <a16:creationId xmlns:a16="http://schemas.microsoft.com/office/drawing/2014/main" id="{CAE92F97-7ADC-46A9-8EB2-EF00E7B8C3B0}"/>
              </a:ext>
            </a:extLst>
          </p:cNvPr>
          <p:cNvSpPr>
            <a:spLocks noGrp="1"/>
          </p:cNvSpPr>
          <p:nvPr>
            <p:ph sz="quarter" idx="24"/>
          </p:nvPr>
        </p:nvSpPr>
        <p:spPr>
          <a:xfrm>
            <a:off x="6276363"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5" name="Content Placeholder 5">
            <a:extLst>
              <a:ext uri="{FF2B5EF4-FFF2-40B4-BE49-F238E27FC236}">
                <a16:creationId xmlns:a16="http://schemas.microsoft.com/office/drawing/2014/main" id="{F0AE013A-6661-47CF-A7AF-4541D1BE18D6}"/>
              </a:ext>
            </a:extLst>
          </p:cNvPr>
          <p:cNvSpPr>
            <a:spLocks noGrp="1"/>
          </p:cNvSpPr>
          <p:nvPr>
            <p:ph sz="quarter" idx="25"/>
          </p:nvPr>
        </p:nvSpPr>
        <p:spPr>
          <a:xfrm>
            <a:off x="9193088" y="3429000"/>
            <a:ext cx="2560320" cy="2743200"/>
          </a:xfrm>
        </p:spPr>
        <p:txBody>
          <a:bodyPr/>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7" name="Slide Number Placeholder 6">
            <a:extLst>
              <a:ext uri="{FF2B5EF4-FFF2-40B4-BE49-F238E27FC236}">
                <a16:creationId xmlns:a16="http://schemas.microsoft.com/office/drawing/2014/main" id="{EAF85B51-5B9B-4C3A-AFA2-9669AE158C31}"/>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US" smtClean="0"/>
            </a:lvl1pPr>
          </a:lstStyle>
          <a:p>
            <a:fld id="{971FD560-736F-4C99-8859-107C2B28CA74}" type="slidenum">
              <a:rPr lang="en-GB" smtClean="0"/>
              <a:pPr/>
              <a:t>‹#›</a:t>
            </a:fld>
            <a:endParaRPr lang="en-GB"/>
          </a:p>
        </p:txBody>
      </p:sp>
    </p:spTree>
    <p:extLst>
      <p:ext uri="{BB962C8B-B14F-4D97-AF65-F5344CB8AC3E}">
        <p14:creationId xmlns:p14="http://schemas.microsoft.com/office/powerpoint/2010/main" val="2110102291"/>
      </p:ext>
    </p:extLst>
  </p:cSld>
  <p:clrMapOvr>
    <a:masterClrMapping/>
  </p:clrMapOvr>
  <p:hf hdr="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a:lstStyle>
            <a:lvl1pPr>
              <a:defRPr/>
            </a:lvl1pPr>
          </a:lstStyle>
          <a:p>
            <a:r>
              <a:rPr lang="en-US"/>
              <a:t>[Slide title]</a:t>
            </a:r>
          </a:p>
        </p:txBody>
      </p:sp>
      <p:sp>
        <p:nvSpPr>
          <p:cNvPr id="10" name="Picture Placeholder 2"/>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16" name="Picture Placeholder 3"/>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18" name="Picture Placeholder 4"/>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14" name="Picture Placeholder 5"/>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30" name="Content Placeholder 2">
            <a:extLst>
              <a:ext uri="{FF2B5EF4-FFF2-40B4-BE49-F238E27FC236}">
                <a16:creationId xmlns:a16="http://schemas.microsoft.com/office/drawing/2014/main" id="{A7BDE18C-B6F5-4F07-92F2-88EB0F06DA80}"/>
              </a:ext>
            </a:extLst>
          </p:cNvPr>
          <p:cNvSpPr>
            <a:spLocks noGrp="1"/>
          </p:cNvSpPr>
          <p:nvPr>
            <p:ph sz="quarter" idx="22"/>
          </p:nvPr>
        </p:nvSpPr>
        <p:spPr>
          <a:xfrm>
            <a:off x="44723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31" name="Content Placeholder 3">
            <a:extLst>
              <a:ext uri="{FF2B5EF4-FFF2-40B4-BE49-F238E27FC236}">
                <a16:creationId xmlns:a16="http://schemas.microsoft.com/office/drawing/2014/main" id="{EAB83E31-ADC6-4472-8BCC-A5123751071B}"/>
              </a:ext>
            </a:extLst>
          </p:cNvPr>
          <p:cNvSpPr>
            <a:spLocks noGrp="1"/>
          </p:cNvSpPr>
          <p:nvPr>
            <p:ph sz="quarter" idx="23"/>
          </p:nvPr>
        </p:nvSpPr>
        <p:spPr>
          <a:xfrm>
            <a:off x="335963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32" name="Content Placeholder 4">
            <a:extLst>
              <a:ext uri="{FF2B5EF4-FFF2-40B4-BE49-F238E27FC236}">
                <a16:creationId xmlns:a16="http://schemas.microsoft.com/office/drawing/2014/main" id="{2C9889D5-4B26-4E63-BD3D-E58AF8BFA96E}"/>
              </a:ext>
            </a:extLst>
          </p:cNvPr>
          <p:cNvSpPr>
            <a:spLocks noGrp="1"/>
          </p:cNvSpPr>
          <p:nvPr>
            <p:ph sz="quarter" idx="24"/>
          </p:nvPr>
        </p:nvSpPr>
        <p:spPr>
          <a:xfrm>
            <a:off x="627636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33" name="Content Placeholder 5">
            <a:extLst>
              <a:ext uri="{FF2B5EF4-FFF2-40B4-BE49-F238E27FC236}">
                <a16:creationId xmlns:a16="http://schemas.microsoft.com/office/drawing/2014/main" id="{D4154D0B-36B2-465C-8CF8-5F641F04607D}"/>
              </a:ext>
            </a:extLst>
          </p:cNvPr>
          <p:cNvSpPr>
            <a:spLocks noGrp="1"/>
          </p:cNvSpPr>
          <p:nvPr>
            <p:ph sz="quarter" idx="25"/>
          </p:nvPr>
        </p:nvSpPr>
        <p:spPr>
          <a:xfrm>
            <a:off x="919308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Slide Number Placeholder 7">
            <a:extLst>
              <a:ext uri="{FF2B5EF4-FFF2-40B4-BE49-F238E27FC236}">
                <a16:creationId xmlns:a16="http://schemas.microsoft.com/office/drawing/2014/main" id="{CA414A52-CFE1-4941-8487-67B99DE59054}"/>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US" smtClean="0"/>
            </a:lvl1pPr>
          </a:lstStyle>
          <a:p>
            <a:fld id="{4DDB19DA-60EF-41BB-8C2E-F47074D2B1CC}" type="slidenum">
              <a:rPr lang="en-GB" smtClean="0"/>
              <a:pPr/>
              <a:t>‹#›</a:t>
            </a:fld>
            <a:endParaRPr lang="en-GB"/>
          </a:p>
        </p:txBody>
      </p:sp>
    </p:spTree>
    <p:extLst>
      <p:ext uri="{BB962C8B-B14F-4D97-AF65-F5344CB8AC3E}">
        <p14:creationId xmlns:p14="http://schemas.microsoft.com/office/powerpoint/2010/main" val="3306343854"/>
      </p:ext>
    </p:extLst>
  </p:cSld>
  <p:clrMapOvr>
    <a:masterClrMapping/>
  </p:clrMapOvr>
  <p:hf hdr="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442913" y="430514"/>
            <a:ext cx="11306175" cy="502920"/>
          </a:xfrm>
        </p:spPr>
        <p:txBody>
          <a:bodyPr/>
          <a:lstStyle>
            <a:lvl1pPr>
              <a:defRPr/>
            </a:lvl1pPr>
          </a:lstStyle>
          <a:p>
            <a:r>
              <a:rPr lang="en-US"/>
              <a:t>[Slide title]</a:t>
            </a:r>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8" name="Picture Placeholder 2">
            <a:extLst>
              <a:ext uri="{FF2B5EF4-FFF2-40B4-BE49-F238E27FC236}">
                <a16:creationId xmlns:a16="http://schemas.microsoft.com/office/drawing/2014/main" id="{136A12B2-03B5-4BC2-942B-CDF222899B39}"/>
              </a:ext>
            </a:extLst>
          </p:cNvPr>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29" name="Picture Placeholder 3">
            <a:extLst>
              <a:ext uri="{FF2B5EF4-FFF2-40B4-BE49-F238E27FC236}">
                <a16:creationId xmlns:a16="http://schemas.microsoft.com/office/drawing/2014/main" id="{19698F39-9E08-4628-9EAA-9DFB91AB41F4}"/>
              </a:ext>
            </a:extLst>
          </p:cNvPr>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30" name="Picture Placeholder 4">
            <a:extLst>
              <a:ext uri="{FF2B5EF4-FFF2-40B4-BE49-F238E27FC236}">
                <a16:creationId xmlns:a16="http://schemas.microsoft.com/office/drawing/2014/main" id="{19DD7D57-3E24-4739-9180-648AACAD80CD}"/>
              </a:ext>
            </a:extLst>
          </p:cNvPr>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31" name="Picture Placeholder 5">
            <a:extLst>
              <a:ext uri="{FF2B5EF4-FFF2-40B4-BE49-F238E27FC236}">
                <a16:creationId xmlns:a16="http://schemas.microsoft.com/office/drawing/2014/main" id="{C238DBFC-D359-4AE7-953F-513D1249339E}"/>
              </a:ext>
            </a:extLst>
          </p:cNvPr>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p>
        </p:txBody>
      </p:sp>
      <p:sp>
        <p:nvSpPr>
          <p:cNvPr id="32" name="Content Placeholder 2">
            <a:extLst>
              <a:ext uri="{FF2B5EF4-FFF2-40B4-BE49-F238E27FC236}">
                <a16:creationId xmlns:a16="http://schemas.microsoft.com/office/drawing/2014/main" id="{F75EAC27-A3D9-42D2-B8B6-307439DE0C9C}"/>
              </a:ext>
            </a:extLst>
          </p:cNvPr>
          <p:cNvSpPr>
            <a:spLocks noGrp="1"/>
          </p:cNvSpPr>
          <p:nvPr>
            <p:ph sz="quarter" idx="22"/>
          </p:nvPr>
        </p:nvSpPr>
        <p:spPr>
          <a:xfrm>
            <a:off x="44723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33" name="Content Placeholder 3">
            <a:extLst>
              <a:ext uri="{FF2B5EF4-FFF2-40B4-BE49-F238E27FC236}">
                <a16:creationId xmlns:a16="http://schemas.microsoft.com/office/drawing/2014/main" id="{8B897F92-3121-4E86-B159-DB3A78790D25}"/>
              </a:ext>
            </a:extLst>
          </p:cNvPr>
          <p:cNvSpPr>
            <a:spLocks noGrp="1"/>
          </p:cNvSpPr>
          <p:nvPr>
            <p:ph sz="quarter" idx="23"/>
          </p:nvPr>
        </p:nvSpPr>
        <p:spPr>
          <a:xfrm>
            <a:off x="335963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34" name="Content Placeholder 4">
            <a:extLst>
              <a:ext uri="{FF2B5EF4-FFF2-40B4-BE49-F238E27FC236}">
                <a16:creationId xmlns:a16="http://schemas.microsoft.com/office/drawing/2014/main" id="{91ECA7E9-EB6F-4C5F-9E75-057DD0429E43}"/>
              </a:ext>
            </a:extLst>
          </p:cNvPr>
          <p:cNvSpPr>
            <a:spLocks noGrp="1"/>
          </p:cNvSpPr>
          <p:nvPr>
            <p:ph sz="quarter" idx="24"/>
          </p:nvPr>
        </p:nvSpPr>
        <p:spPr>
          <a:xfrm>
            <a:off x="6276363"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35" name="Content Placeholder 5">
            <a:extLst>
              <a:ext uri="{FF2B5EF4-FFF2-40B4-BE49-F238E27FC236}">
                <a16:creationId xmlns:a16="http://schemas.microsoft.com/office/drawing/2014/main" id="{364D15F8-8EEC-45CD-98E7-4DEE5949D11A}"/>
              </a:ext>
            </a:extLst>
          </p:cNvPr>
          <p:cNvSpPr>
            <a:spLocks noGrp="1"/>
          </p:cNvSpPr>
          <p:nvPr>
            <p:ph sz="quarter" idx="25"/>
          </p:nvPr>
        </p:nvSpPr>
        <p:spPr>
          <a:xfrm>
            <a:off x="9193088" y="3657600"/>
            <a:ext cx="2560320" cy="2514600"/>
          </a:xfrm>
        </p:spPr>
        <p:txBody>
          <a:bodyPr/>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7" name="Slide Number Placeholder 6">
            <a:extLst>
              <a:ext uri="{FF2B5EF4-FFF2-40B4-BE49-F238E27FC236}">
                <a16:creationId xmlns:a16="http://schemas.microsoft.com/office/drawing/2014/main" id="{8DD4DA65-2968-48CC-B7AE-1E970BD93F8C}"/>
              </a:ext>
            </a:extLst>
          </p:cNvPr>
          <p:cNvSpPr>
            <a:spLocks noGrp="1"/>
          </p:cNvSpPr>
          <p:nvPr>
            <p:ph type="sldNum" sz="quarter" idx="29"/>
          </p:nvPr>
        </p:nvSpPr>
        <p:spPr>
          <a:xfrm>
            <a:off x="9984296" y="6492240"/>
            <a:ext cx="1764792" cy="137160"/>
          </a:xfrm>
        </p:spPr>
        <p:txBody>
          <a:bodyPr vert="horz" lIns="0" tIns="0" rIns="0" bIns="0" rtlCol="0" anchor="b" anchorCtr="0">
            <a:noAutofit/>
          </a:bodyPr>
          <a:lstStyle>
            <a:lvl1pPr algn="r">
              <a:defRPr lang="en-US" smtClean="0"/>
            </a:lvl1pPr>
          </a:lstStyle>
          <a:p>
            <a:fld id="{CC591B01-29FF-4657-8896-F155AD361F97}" type="slidenum">
              <a:rPr lang="en-GB" smtClean="0"/>
              <a:pPr/>
              <a:t>‹#›</a:t>
            </a:fld>
            <a:endParaRPr lang="en-GB"/>
          </a:p>
        </p:txBody>
      </p:sp>
    </p:spTree>
    <p:extLst>
      <p:ext uri="{BB962C8B-B14F-4D97-AF65-F5344CB8AC3E}">
        <p14:creationId xmlns:p14="http://schemas.microsoft.com/office/powerpoint/2010/main" val="3654129501"/>
      </p:ext>
    </p:extLst>
  </p:cSld>
  <p:clrMapOvr>
    <a:masterClrMapping/>
  </p:clrMapOvr>
  <p:hf hdr="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a:lstStyle>
            <a:lvl1pPr>
              <a:defRPr/>
            </a:lvl1pPr>
          </a:lstStyle>
          <a:p>
            <a:r>
              <a:rPr lang="en-US"/>
              <a:t>[Slide title]</a:t>
            </a:r>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p>
        </p:txBody>
      </p:sp>
      <p:sp>
        <p:nvSpPr>
          <p:cNvPr id="10" name="Slide Number Placeholder 9">
            <a:extLst>
              <a:ext uri="{FF2B5EF4-FFF2-40B4-BE49-F238E27FC236}">
                <a16:creationId xmlns:a16="http://schemas.microsoft.com/office/drawing/2014/main" id="{356DBB34-1A0F-4567-9A71-F16F42A20173}"/>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US" smtClean="0"/>
            </a:lvl1pPr>
          </a:lstStyle>
          <a:p>
            <a:fld id="{D953B8F9-CE20-46D5-B95D-13C4263E62F9}" type="slidenum">
              <a:rPr lang="en-GB" smtClean="0"/>
              <a:pPr/>
              <a:t>‹#›</a:t>
            </a:fld>
            <a:endParaRPr lang="en-GB"/>
          </a:p>
        </p:txBody>
      </p:sp>
    </p:spTree>
    <p:extLst>
      <p:ext uri="{BB962C8B-B14F-4D97-AF65-F5344CB8AC3E}">
        <p14:creationId xmlns:p14="http://schemas.microsoft.com/office/powerpoint/2010/main" val="999070787"/>
      </p:ext>
    </p:extLst>
  </p:cSld>
  <p:clrMapOvr>
    <a:masterClrMapping/>
  </p:clrMapOvr>
  <p:hf hdr="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3" y="430514"/>
            <a:ext cx="11306175" cy="502920"/>
          </a:xfrm>
        </p:spPr>
        <p:txBody>
          <a:bodyPr/>
          <a:lstStyle>
            <a:lvl1pPr>
              <a:defRPr/>
            </a:lvl1pPr>
          </a:lstStyle>
          <a:p>
            <a:r>
              <a:rPr lang="en-US"/>
              <a:t>[Slide title]</a:t>
            </a:r>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3" name="Content Placeholder 2"/>
          <p:cNvSpPr>
            <a:spLocks noGrp="1"/>
          </p:cNvSpPr>
          <p:nvPr>
            <p:ph idx="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p>
        </p:txBody>
      </p:sp>
      <p:sp>
        <p:nvSpPr>
          <p:cNvPr id="10" name="Slide Number Placeholder 9">
            <a:extLst>
              <a:ext uri="{FF2B5EF4-FFF2-40B4-BE49-F238E27FC236}">
                <a16:creationId xmlns:a16="http://schemas.microsoft.com/office/drawing/2014/main" id="{D4C8752F-6E8B-40FA-8B44-0D89232E0097}"/>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US" smtClean="0"/>
            </a:lvl1pPr>
          </a:lstStyle>
          <a:p>
            <a:fld id="{592538F5-32C1-4488-BF61-B09CFD8EC5E3}" type="slidenum">
              <a:rPr lang="en-GB" smtClean="0"/>
              <a:pPr/>
              <a:t>‹#›</a:t>
            </a:fld>
            <a:endParaRPr lang="en-GB"/>
          </a:p>
        </p:txBody>
      </p:sp>
    </p:spTree>
    <p:extLst>
      <p:ext uri="{BB962C8B-B14F-4D97-AF65-F5344CB8AC3E}">
        <p14:creationId xmlns:p14="http://schemas.microsoft.com/office/powerpoint/2010/main" val="3680482396"/>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a:lstStyle>
            <a:lvl1pPr>
              <a:defRPr/>
            </a:lvl1pPr>
          </a:lstStyle>
          <a:p>
            <a:r>
              <a:rPr lang="en-GB"/>
              <a:t>[Slide title]</a:t>
            </a:r>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GB"/>
              <a:t>[Optional slide subtitle]</a:t>
            </a:r>
          </a:p>
        </p:txBody>
      </p:sp>
      <p:sp>
        <p:nvSpPr>
          <p:cNvPr id="3" name="Content Placeholder 2"/>
          <p:cNvSpPr>
            <a:spLocks noGrp="1"/>
          </p:cNvSpPr>
          <p:nvPr>
            <p:ph sz="half" idx="1"/>
          </p:nvPr>
        </p:nvSpPr>
        <p:spPr>
          <a:xfrm>
            <a:off x="442913" y="2103438"/>
            <a:ext cx="5473700" cy="4068761"/>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p:nvPr>
        </p:nvSpPr>
        <p:spPr>
          <a:xfrm>
            <a:off x="6275388" y="2103437"/>
            <a:ext cx="5473699" cy="4068761"/>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10" name="Slide Number Placeholder 9">
            <a:extLst>
              <a:ext uri="{FF2B5EF4-FFF2-40B4-BE49-F238E27FC236}">
                <a16:creationId xmlns:a16="http://schemas.microsoft.com/office/drawing/2014/main" id="{903339F8-4002-4357-824D-523DCC737AB2}"/>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fld id="{97CB1129-DBC1-4170-8667-EC31F3D3CF2F}" type="slidenum">
              <a:rPr lang="en-GB" smtClean="0"/>
              <a:pPr/>
              <a:t>‹#›</a:t>
            </a:fld>
            <a:endParaRPr lang="en-GB"/>
          </a:p>
        </p:txBody>
      </p:sp>
    </p:spTree>
    <p:extLst>
      <p:ext uri="{BB962C8B-B14F-4D97-AF65-F5344CB8AC3E}">
        <p14:creationId xmlns:p14="http://schemas.microsoft.com/office/powerpoint/2010/main" val="3092123076"/>
      </p:ext>
    </p:extLst>
  </p:cSld>
  <p:clrMapOvr>
    <a:masterClrMapping/>
  </p:clrMapOvr>
  <p:hf hdr="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solidFill>
                  <a:schemeClr val="tx1"/>
                </a:solidFill>
              </a:defRPr>
            </a:lvl1pPr>
          </a:lstStyle>
          <a:p>
            <a:r>
              <a:rPr lang="en-US"/>
              <a:t>[Slide title]</a:t>
            </a:r>
          </a:p>
        </p:txBody>
      </p:sp>
      <p:sp>
        <p:nvSpPr>
          <p:cNvPr id="3" name="Content Placeholder 2"/>
          <p:cNvSpPr>
            <a:spLocks noGrp="1"/>
          </p:cNvSpPr>
          <p:nvPr>
            <p:ph idx="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Chart Placeholder 2"/>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p>
        </p:txBody>
      </p:sp>
      <p:sp>
        <p:nvSpPr>
          <p:cNvPr id="10" name="Slide Number Placeholder 9">
            <a:extLst>
              <a:ext uri="{FF2B5EF4-FFF2-40B4-BE49-F238E27FC236}">
                <a16:creationId xmlns:a16="http://schemas.microsoft.com/office/drawing/2014/main" id="{D1870500-D089-422B-81D5-77524BE3418F}"/>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US" smtClean="0"/>
            </a:lvl1pPr>
          </a:lstStyle>
          <a:p>
            <a:fld id="{49F32ACA-FA22-4087-923F-12FAA29A9301}" type="slidenum">
              <a:rPr lang="en-GB" smtClean="0"/>
              <a:pPr/>
              <a:t>‹#›</a:t>
            </a:fld>
            <a:endParaRPr lang="en-GB"/>
          </a:p>
        </p:txBody>
      </p:sp>
    </p:spTree>
    <p:extLst>
      <p:ext uri="{BB962C8B-B14F-4D97-AF65-F5344CB8AC3E}">
        <p14:creationId xmlns:p14="http://schemas.microsoft.com/office/powerpoint/2010/main" val="2959433216"/>
      </p:ext>
    </p:extLst>
  </p:cSld>
  <p:clrMapOvr>
    <a:overrideClrMapping bg1="dk1" tx1="lt1" bg2="dk2" tx2="lt2" accent1="accent1" accent2="accent2" accent3="accent3" accent4="accent4" accent5="accent5" accent6="accent6" hlink="hlink" folHlink="folHlink"/>
  </p:clrMapOvr>
  <p:hf hdr="0"/>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p>
        </p:txBody>
      </p:sp>
      <p:sp>
        <p:nvSpPr>
          <p:cNvPr id="8" name="Slide Number Placeholder 7">
            <a:extLst>
              <a:ext uri="{FF2B5EF4-FFF2-40B4-BE49-F238E27FC236}">
                <a16:creationId xmlns:a16="http://schemas.microsoft.com/office/drawing/2014/main" id="{FAD29C6C-FF11-4AED-B49D-1139E657614C}"/>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1B7E87EB-A4F9-4382-9717-7DCA1FE241C1}" type="slidenum">
              <a:rPr lang="en-GB" smtClean="0"/>
              <a:pPr/>
              <a:t>‹#›</a:t>
            </a:fld>
            <a:endParaRPr lang="en-GB"/>
          </a:p>
        </p:txBody>
      </p:sp>
    </p:spTree>
    <p:extLst>
      <p:ext uri="{BB962C8B-B14F-4D97-AF65-F5344CB8AC3E}">
        <p14:creationId xmlns:p14="http://schemas.microsoft.com/office/powerpoint/2010/main" val="191638112"/>
      </p:ext>
    </p:extLst>
  </p:cSld>
  <p:clrMapOvr>
    <a:masterClrMapping/>
  </p:clrMapOvr>
  <p:hf hdr="0"/>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8F62AD5-1A3F-4FFE-823D-BF4A433BAD3C}"/>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US" smtClean="0"/>
            </a:lvl1pPr>
          </a:lstStyle>
          <a:p>
            <a:fld id="{797A9316-0A84-435E-AD44-B5B9E8E58B50}" type="slidenum">
              <a:rPr lang="en-GB" smtClean="0"/>
              <a:pPr/>
              <a:t>‹#›</a:t>
            </a:fld>
            <a:endParaRPr lang="en-GB"/>
          </a:p>
        </p:txBody>
      </p:sp>
    </p:spTree>
    <p:extLst>
      <p:ext uri="{BB962C8B-B14F-4D97-AF65-F5344CB8AC3E}">
        <p14:creationId xmlns:p14="http://schemas.microsoft.com/office/powerpoint/2010/main" val="3337621205"/>
      </p:ext>
    </p:extLst>
  </p:cSld>
  <p:clrMapOvr>
    <a:masterClrMapping/>
  </p:clrMapOvr>
  <p:hf hdr="0"/>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14611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a:lstStyle>
            <a:lvl1pPr>
              <a:defRPr/>
            </a:lvl1pPr>
          </a:lstStyle>
          <a:p>
            <a:r>
              <a:rPr lang="en-US"/>
              <a:t>[Slide title]</a:t>
            </a:r>
          </a:p>
        </p:txBody>
      </p:sp>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p:ph type="body" sz="quarter" idx="14" hasCustomPrompt="1"/>
          </p:nvPr>
        </p:nvSpPr>
        <p:spPr>
          <a:xfrm>
            <a:off x="360370" y="2377440"/>
            <a:ext cx="361188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US"/>
              <a:t>00%</a:t>
            </a:r>
          </a:p>
        </p:txBody>
      </p:sp>
      <p:sp>
        <p:nvSpPr>
          <p:cNvPr id="3" name="Content Placeholder 2"/>
          <p:cNvSpPr>
            <a:spLocks noGrp="1"/>
          </p:cNvSpPr>
          <p:nvPr>
            <p:ph idx="1"/>
          </p:nvPr>
        </p:nvSpPr>
        <p:spPr>
          <a:xfrm>
            <a:off x="442914" y="3931920"/>
            <a:ext cx="3328986"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hart Placeholder 8"/>
          <p:cNvSpPr>
            <a:spLocks noGrp="1"/>
          </p:cNvSpPr>
          <p:nvPr>
            <p:ph type="chart" sz="quarter" idx="13"/>
          </p:nvPr>
        </p:nvSpPr>
        <p:spPr>
          <a:xfrm>
            <a:off x="4327525" y="2095500"/>
            <a:ext cx="7421563" cy="4076699"/>
          </a:xfrm>
        </p:spPr>
        <p:txBody>
          <a:bodyPr anchor="ctr" anchorCtr="0"/>
          <a:lstStyle>
            <a:lvl1pPr algn="ctr">
              <a:defRPr sz="1200" b="0">
                <a:solidFill>
                  <a:schemeClr val="tx1"/>
                </a:solidFill>
              </a:defRPr>
            </a:lvl1pPr>
          </a:lstStyle>
          <a:p>
            <a:r>
              <a:rPr lang="en-US"/>
              <a:t>Click icon to add chart</a:t>
            </a:r>
          </a:p>
        </p:txBody>
      </p:sp>
      <p:sp>
        <p:nvSpPr>
          <p:cNvPr id="12" name="Slide Number Placeholder 11">
            <a:extLst>
              <a:ext uri="{FF2B5EF4-FFF2-40B4-BE49-F238E27FC236}">
                <a16:creationId xmlns:a16="http://schemas.microsoft.com/office/drawing/2014/main" id="{6FCE162D-C036-41EC-8E6A-265CA536CCF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US" smtClean="0"/>
            </a:lvl1pPr>
          </a:lstStyle>
          <a:p>
            <a:fld id="{09B54D7F-FC44-4691-B44E-E2DE07693357}" type="slidenum">
              <a:rPr lang="en-GB" smtClean="0"/>
              <a:pPr/>
              <a:t>‹#›</a:t>
            </a:fld>
            <a:endParaRPr lang="en-GB"/>
          </a:p>
        </p:txBody>
      </p:sp>
    </p:spTree>
    <p:extLst>
      <p:ext uri="{BB962C8B-B14F-4D97-AF65-F5344CB8AC3E}">
        <p14:creationId xmlns:p14="http://schemas.microsoft.com/office/powerpoint/2010/main" val="410031763"/>
      </p:ext>
    </p:extLst>
  </p:cSld>
  <p:clrMapOvr>
    <a:masterClrMapping/>
  </p:clrMapOvr>
  <p:hf hdr="0"/>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6" name="Title 1"/>
          <p:cNvSpPr>
            <a:spLocks noGrp="1"/>
          </p:cNvSpPr>
          <p:nvPr>
            <p:ph type="title" hasCustomPrompt="1"/>
          </p:nvPr>
        </p:nvSpPr>
        <p:spPr/>
        <p:txBody>
          <a:bodyPr/>
          <a:lstStyle>
            <a:lvl1pPr>
              <a:defRPr/>
            </a:lvl1pPr>
          </a:lstStyle>
          <a:p>
            <a:r>
              <a:rPr lang="en-US"/>
              <a:t>[Slide title]</a:t>
            </a:r>
          </a:p>
        </p:txBody>
      </p:sp>
      <p:sp>
        <p:nvSpPr>
          <p:cNvPr id="10" name="Text Placeholder 2"/>
          <p:cNvSpPr>
            <a:spLocks noGrp="1"/>
          </p:cNvSpPr>
          <p:nvPr>
            <p:ph type="body" sz="quarter" idx="14" hasCustomPrompt="1"/>
          </p:nvPr>
        </p:nvSpPr>
        <p:spPr>
          <a:xfrm>
            <a:off x="442913" y="2095500"/>
            <a:ext cx="3529012" cy="1333500"/>
          </a:xfrm>
        </p:spPr>
        <p:txBody>
          <a:bodyPr anchor="ctr" anchorCtr="0"/>
          <a:lstStyle>
            <a:lvl1pPr>
              <a:lnSpc>
                <a:spcPct val="100000"/>
              </a:lnSpc>
              <a:defRPr sz="8500" b="0" spc="-100" baseline="0">
                <a:solidFill>
                  <a:schemeClr val="accent3"/>
                </a:solidFill>
              </a:defRPr>
            </a:lvl1pPr>
          </a:lstStyle>
          <a:p>
            <a:pPr lvl="0"/>
            <a:r>
              <a:rPr lang="en-US"/>
              <a:t>00%</a:t>
            </a:r>
          </a:p>
        </p:txBody>
      </p:sp>
      <p:sp>
        <p:nvSpPr>
          <p:cNvPr id="13" name="Text Placeholder 3"/>
          <p:cNvSpPr>
            <a:spLocks noGrp="1"/>
          </p:cNvSpPr>
          <p:nvPr>
            <p:ph type="body" sz="quarter" idx="15" hasCustomPrompt="1"/>
          </p:nvPr>
        </p:nvSpPr>
        <p:spPr>
          <a:xfrm>
            <a:off x="4327524" y="2095500"/>
            <a:ext cx="3533775" cy="1333500"/>
          </a:xfrm>
        </p:spPr>
        <p:txBody>
          <a:bodyPr anchor="ctr" anchorCtr="0"/>
          <a:lstStyle>
            <a:lvl1pPr>
              <a:lnSpc>
                <a:spcPct val="100000"/>
              </a:lnSpc>
              <a:defRPr sz="8500" b="0" spc="-100" baseline="0">
                <a:solidFill>
                  <a:schemeClr val="tx2"/>
                </a:solidFill>
              </a:defRPr>
            </a:lvl1pPr>
          </a:lstStyle>
          <a:p>
            <a:pPr lvl="0"/>
            <a:r>
              <a:rPr lang="en-US"/>
              <a:t>00%</a:t>
            </a:r>
          </a:p>
        </p:txBody>
      </p:sp>
      <p:sp>
        <p:nvSpPr>
          <p:cNvPr id="14" name="Text Placeholder 4"/>
          <p:cNvSpPr>
            <a:spLocks noGrp="1"/>
          </p:cNvSpPr>
          <p:nvPr>
            <p:ph type="body" sz="quarter" idx="16" hasCustomPrompt="1"/>
          </p:nvPr>
        </p:nvSpPr>
        <p:spPr>
          <a:xfrm>
            <a:off x="8222571" y="2095500"/>
            <a:ext cx="3529012" cy="1333500"/>
          </a:xfrm>
        </p:spPr>
        <p:txBody>
          <a:bodyPr anchor="ctr" anchorCtr="0"/>
          <a:lstStyle>
            <a:lvl1pPr>
              <a:lnSpc>
                <a:spcPct val="100000"/>
              </a:lnSpc>
              <a:defRPr sz="8500" b="0" spc="-100" baseline="0">
                <a:solidFill>
                  <a:schemeClr val="accent1"/>
                </a:solidFill>
              </a:defRPr>
            </a:lvl1pPr>
          </a:lstStyle>
          <a:p>
            <a:pPr lvl="0"/>
            <a:r>
              <a:rPr lang="en-US"/>
              <a:t>00%</a:t>
            </a:r>
          </a:p>
        </p:txBody>
      </p:sp>
      <p:sp>
        <p:nvSpPr>
          <p:cNvPr id="3" name="Content Placeholder 2"/>
          <p:cNvSpPr>
            <a:spLocks noGrp="1"/>
          </p:cNvSpPr>
          <p:nvPr>
            <p:ph sz="half" idx="1"/>
          </p:nvPr>
        </p:nvSpPr>
        <p:spPr>
          <a:xfrm>
            <a:off x="442913" y="3599542"/>
            <a:ext cx="3529012"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904FBFED-85D0-8C43-84C6-BADD19241EDC}"/>
              </a:ext>
            </a:extLst>
          </p:cNvPr>
          <p:cNvSpPr>
            <a:spLocks noGrp="1"/>
          </p:cNvSpPr>
          <p:nvPr>
            <p:ph sz="half" idx="19"/>
          </p:nvPr>
        </p:nvSpPr>
        <p:spPr>
          <a:xfrm>
            <a:off x="4327525" y="3599542"/>
            <a:ext cx="3533775"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4">
            <a:extLst>
              <a:ext uri="{FF2B5EF4-FFF2-40B4-BE49-F238E27FC236}">
                <a16:creationId xmlns:a16="http://schemas.microsoft.com/office/drawing/2014/main" id="{C7D43B0B-6C29-D449-BC95-219F98DA27E0}"/>
              </a:ext>
            </a:extLst>
          </p:cNvPr>
          <p:cNvSpPr>
            <a:spLocks noGrp="1"/>
          </p:cNvSpPr>
          <p:nvPr>
            <p:ph sz="half" idx="20"/>
          </p:nvPr>
        </p:nvSpPr>
        <p:spPr>
          <a:xfrm>
            <a:off x="8222571" y="3599542"/>
            <a:ext cx="3529012"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67C8BD64-61B5-46A6-B46C-6EDB14984FDD}"/>
              </a:ext>
            </a:extLst>
          </p:cNvPr>
          <p:cNvSpPr>
            <a:spLocks noGrp="1"/>
          </p:cNvSpPr>
          <p:nvPr>
            <p:ph type="sldNum" sz="quarter" idx="23"/>
          </p:nvPr>
        </p:nvSpPr>
        <p:spPr>
          <a:xfrm>
            <a:off x="9984296" y="6492240"/>
            <a:ext cx="1764792" cy="137160"/>
          </a:xfrm>
        </p:spPr>
        <p:txBody>
          <a:bodyPr vert="horz" lIns="0" tIns="0" rIns="0" bIns="0" rtlCol="0" anchor="b" anchorCtr="0">
            <a:noAutofit/>
          </a:bodyPr>
          <a:lstStyle>
            <a:lvl1pPr algn="r">
              <a:defRPr lang="en-US" smtClean="0"/>
            </a:lvl1pPr>
          </a:lstStyle>
          <a:p>
            <a:fld id="{A827E93F-BCB2-4AD2-B172-C0EEDEFD1713}" type="slidenum">
              <a:rPr lang="en-GB" smtClean="0"/>
              <a:pPr/>
              <a:t>‹#›</a:t>
            </a:fld>
            <a:endParaRPr lang="en-GB"/>
          </a:p>
        </p:txBody>
      </p:sp>
    </p:spTree>
    <p:extLst>
      <p:ext uri="{BB962C8B-B14F-4D97-AF65-F5344CB8AC3E}">
        <p14:creationId xmlns:p14="http://schemas.microsoft.com/office/powerpoint/2010/main" val="1099255406"/>
      </p:ext>
    </p:extLst>
  </p:cSld>
  <p:clrMapOvr>
    <a:masterClrMapping/>
  </p:clrMapOvr>
  <p:hf hdr="0"/>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a:lstStyle>
            <a:lvl1pPr>
              <a:defRPr>
                <a:solidFill>
                  <a:schemeClr val="tx1"/>
                </a:solidFill>
              </a:defRPr>
            </a:lvl1pPr>
          </a:lstStyle>
          <a:p>
            <a:r>
              <a:rPr lang="en-US"/>
              <a:t>[Slide title]</a:t>
            </a:r>
          </a:p>
        </p:txBody>
      </p:sp>
      <p:sp>
        <p:nvSpPr>
          <p:cNvPr id="8" name="Chart Placeholder 2"/>
          <p:cNvSpPr>
            <a:spLocks noGrp="1"/>
          </p:cNvSpPr>
          <p:nvPr>
            <p:ph type="chart" sz="quarter" idx="13"/>
          </p:nvPr>
        </p:nvSpPr>
        <p:spPr>
          <a:xfrm>
            <a:off x="442913" y="2103438"/>
            <a:ext cx="11306175" cy="4068762"/>
          </a:xfrm>
        </p:spPr>
        <p:txBody>
          <a:bodyPr anchor="ctr" anchorCtr="0"/>
          <a:lstStyle>
            <a:lvl1pPr algn="ctr">
              <a:defRPr sz="1200" b="0">
                <a:solidFill>
                  <a:schemeClr val="tx1"/>
                </a:solidFill>
              </a:defRPr>
            </a:lvl1pPr>
          </a:lstStyle>
          <a:p>
            <a:r>
              <a:rPr lang="en-US"/>
              <a:t>Click icon to add chart</a:t>
            </a:r>
          </a:p>
        </p:txBody>
      </p:sp>
      <p:sp>
        <p:nvSpPr>
          <p:cNvPr id="9" name="Slide Number Placeholder 8">
            <a:extLst>
              <a:ext uri="{FF2B5EF4-FFF2-40B4-BE49-F238E27FC236}">
                <a16:creationId xmlns:a16="http://schemas.microsoft.com/office/drawing/2014/main" id="{B26A8597-B8A5-4888-9DAC-8C64E440E260}"/>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US" smtClean="0"/>
            </a:lvl1pPr>
          </a:lstStyle>
          <a:p>
            <a:fld id="{486B6BD9-A4CD-46C1-8A2A-505E9D88BB68}" type="slidenum">
              <a:rPr lang="en-GB" smtClean="0"/>
              <a:pPr/>
              <a:t>‹#›</a:t>
            </a:fld>
            <a:endParaRPr lang="en-GB"/>
          </a:p>
        </p:txBody>
      </p:sp>
    </p:spTree>
    <p:extLst>
      <p:ext uri="{BB962C8B-B14F-4D97-AF65-F5344CB8AC3E}">
        <p14:creationId xmlns:p14="http://schemas.microsoft.com/office/powerpoint/2010/main" val="4038962811"/>
      </p:ext>
    </p:extLst>
  </p:cSld>
  <p:clrMapOvr>
    <a:overrideClrMapping bg1="dk1" tx1="lt1" bg2="dk2" tx2="lt2" accent1="accent1" accent2="accent2" accent3="accent3" accent4="accent4" accent5="accent5" accent6="accent6" hlink="hlink" folHlink="folHlink"/>
  </p:clrMapOvr>
  <p:hf hdr="0"/>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Thank You Light">
    <p:bg>
      <p:bgRef idx="1001">
        <a:schemeClr val="bg1"/>
      </p:bgRef>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3E4A3CE-0260-4F98-A21A-1FC14D987E78}"/>
              </a:ext>
            </a:extLst>
          </p:cNvPr>
          <p:cNvGraphicFramePr>
            <a:graphicFrameLocks noChangeAspect="1"/>
          </p:cNvGraphicFramePr>
          <p:nvPr userDrawn="1">
            <p:custDataLst>
              <p:tags r:id="rId1"/>
            </p:custDataLst>
            <p:extLst>
              <p:ext uri="{D42A27DB-BD31-4B8C-83A1-F6EECF244321}">
                <p14:modId xmlns:p14="http://schemas.microsoft.com/office/powerpoint/2010/main" val="1669978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Object 3" hidden="1">
                        <a:extLst>
                          <a:ext uri="{FF2B5EF4-FFF2-40B4-BE49-F238E27FC236}">
                            <a16:creationId xmlns:a16="http://schemas.microsoft.com/office/drawing/2014/main" id="{33E4A3CE-0260-4F98-A21A-1FC14D987E7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6" descr="Blurred micro image of a street traffic">
            <a:extLst>
              <a:ext uri="{FF2B5EF4-FFF2-40B4-BE49-F238E27FC236}">
                <a16:creationId xmlns:a16="http://schemas.microsoft.com/office/drawing/2014/main" id="{E477B751-64CC-41CE-B684-09C3A4197B3E}"/>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3176" y="3177"/>
            <a:ext cx="12188824" cy="6854824"/>
          </a:xfrm>
          <a:prstGeom prst="rect">
            <a:avLst/>
          </a:prstGeom>
        </p:spPr>
      </p:pic>
      <p:sp>
        <p:nvSpPr>
          <p:cNvPr id="11" name="Rectangle 10">
            <a:extLst>
              <a:ext uri="{FF2B5EF4-FFF2-40B4-BE49-F238E27FC236}">
                <a16:creationId xmlns:a16="http://schemas.microsoft.com/office/drawing/2014/main" id="{6914993C-76A1-4F56-821E-4D5C8AAF5F61}"/>
              </a:ext>
            </a:extLst>
          </p:cNvPr>
          <p:cNvSpPr/>
          <p:nvPr userDrawn="1"/>
        </p:nvSpPr>
        <p:spPr>
          <a:xfrm>
            <a:off x="0" y="0"/>
            <a:ext cx="12188824" cy="4937676"/>
          </a:xfrm>
          <a:prstGeom prst="rect">
            <a:avLst/>
          </a:prstGeom>
          <a:solidFill>
            <a:schemeClr val="tx1">
              <a:alpha val="37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1"/>
          <p:cNvSpPr>
            <a:spLocks noGrp="1"/>
          </p:cNvSpPr>
          <p:nvPr>
            <p:ph type="ctrTitle" hasCustomPrompt="1"/>
          </p:nvPr>
        </p:nvSpPr>
        <p:spPr>
          <a:xfrm>
            <a:off x="442914" y="428625"/>
            <a:ext cx="5473699" cy="2428874"/>
          </a:xfrm>
        </p:spPr>
        <p:txBody>
          <a:bodyPr vert="horz" anchor="b" anchorCtr="0"/>
          <a:lstStyle>
            <a:lvl1pPr algn="l">
              <a:lnSpc>
                <a:spcPct val="85000"/>
              </a:lnSpc>
              <a:defRPr sz="5800">
                <a:solidFill>
                  <a:schemeClr val="bg1"/>
                </a:solidFill>
              </a:defRPr>
            </a:lvl1pPr>
          </a:lstStyle>
          <a:p>
            <a:r>
              <a:rPr lang="en-US"/>
              <a:t>Thank you</a:t>
            </a:r>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a:solidFill>
                  <a:schemeClr val="bg1"/>
                </a:solidFill>
              </a:rPr>
              <a:t>pwc.rs</a:t>
            </a:r>
          </a:p>
        </p:txBody>
      </p:sp>
      <p:sp>
        <p:nvSpPr>
          <p:cNvPr id="14" name="Rectangle 13"/>
          <p:cNvSpPr/>
          <p:nvPr/>
        </p:nvSpPr>
        <p:spPr bwMode="hidden">
          <a:xfrm>
            <a:off x="0" y="4940854"/>
            <a:ext cx="12192000" cy="19171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tx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95764464"/>
      </p:ext>
    </p:extLst>
  </p:cSld>
  <p:clrMapOvr>
    <a:overrideClrMapping bg1="lt1" tx1="dk1" bg2="lt2" tx2="dk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1</a:t>
            </a:r>
          </a:p>
        </p:txBody>
      </p:sp>
    </p:spTree>
    <p:extLst>
      <p:ext uri="{BB962C8B-B14F-4D97-AF65-F5344CB8AC3E}">
        <p14:creationId xmlns:p14="http://schemas.microsoft.com/office/powerpoint/2010/main" val="1910778736"/>
      </p:ext>
    </p:extLst>
  </p:cSld>
  <p:clrMapOvr>
    <a:overrideClrMapping bg1="lt1" tx1="dk1" bg2="lt2" tx2="dk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2</a:t>
            </a:r>
          </a:p>
        </p:txBody>
      </p:sp>
    </p:spTree>
    <p:extLst>
      <p:ext uri="{BB962C8B-B14F-4D97-AF65-F5344CB8AC3E}">
        <p14:creationId xmlns:p14="http://schemas.microsoft.com/office/powerpoint/2010/main" val="130012070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image" Target="../media/image1.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ags" Target="../tags/tag2.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oleObject" Target="../embeddings/oleObject1.bin"/><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7.xml"/><Relationship Id="rId18" Type="http://schemas.openxmlformats.org/officeDocument/2006/relationships/slideLayout" Target="../slideLayouts/slideLayout82.xml"/><Relationship Id="rId26" Type="http://schemas.openxmlformats.org/officeDocument/2006/relationships/slideLayout" Target="../slideLayouts/slideLayout90.xml"/><Relationship Id="rId39" Type="http://schemas.openxmlformats.org/officeDocument/2006/relationships/slideLayout" Target="../slideLayouts/slideLayout103.xml"/><Relationship Id="rId21" Type="http://schemas.openxmlformats.org/officeDocument/2006/relationships/slideLayout" Target="../slideLayouts/slideLayout85.xml"/><Relationship Id="rId34" Type="http://schemas.openxmlformats.org/officeDocument/2006/relationships/slideLayout" Target="../slideLayouts/slideLayout98.xml"/><Relationship Id="rId42" Type="http://schemas.openxmlformats.org/officeDocument/2006/relationships/slideLayout" Target="../slideLayouts/slideLayout106.xml"/><Relationship Id="rId47" Type="http://schemas.openxmlformats.org/officeDocument/2006/relationships/slideLayout" Target="../slideLayouts/slideLayout111.xml"/><Relationship Id="rId50" Type="http://schemas.openxmlformats.org/officeDocument/2006/relationships/slideLayout" Target="../slideLayouts/slideLayout114.xml"/><Relationship Id="rId55" Type="http://schemas.openxmlformats.org/officeDocument/2006/relationships/image" Target="../media/image1.emf"/><Relationship Id="rId7" Type="http://schemas.openxmlformats.org/officeDocument/2006/relationships/slideLayout" Target="../slideLayouts/slideLayout7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9" Type="http://schemas.openxmlformats.org/officeDocument/2006/relationships/slideLayout" Target="../slideLayouts/slideLayout93.xml"/><Relationship Id="rId11" Type="http://schemas.openxmlformats.org/officeDocument/2006/relationships/slideLayout" Target="../slideLayouts/slideLayout75.xml"/><Relationship Id="rId24" Type="http://schemas.openxmlformats.org/officeDocument/2006/relationships/slideLayout" Target="../slideLayouts/slideLayout88.xml"/><Relationship Id="rId32" Type="http://schemas.openxmlformats.org/officeDocument/2006/relationships/slideLayout" Target="../slideLayouts/slideLayout96.xml"/><Relationship Id="rId37" Type="http://schemas.openxmlformats.org/officeDocument/2006/relationships/slideLayout" Target="../slideLayouts/slideLayout101.xml"/><Relationship Id="rId40" Type="http://schemas.openxmlformats.org/officeDocument/2006/relationships/slideLayout" Target="../slideLayouts/slideLayout104.xml"/><Relationship Id="rId45" Type="http://schemas.openxmlformats.org/officeDocument/2006/relationships/slideLayout" Target="../slideLayouts/slideLayout109.xml"/><Relationship Id="rId53" Type="http://schemas.openxmlformats.org/officeDocument/2006/relationships/tags" Target="../tags/tag9.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31" Type="http://schemas.openxmlformats.org/officeDocument/2006/relationships/slideLayout" Target="../slideLayouts/slideLayout95.xml"/><Relationship Id="rId44" Type="http://schemas.openxmlformats.org/officeDocument/2006/relationships/slideLayout" Target="../slideLayouts/slideLayout108.xml"/><Relationship Id="rId52" Type="http://schemas.openxmlformats.org/officeDocument/2006/relationships/theme" Target="../theme/theme2.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slideLayout" Target="../slideLayouts/slideLayout86.xml"/><Relationship Id="rId27" Type="http://schemas.openxmlformats.org/officeDocument/2006/relationships/slideLayout" Target="../slideLayouts/slideLayout91.xml"/><Relationship Id="rId30" Type="http://schemas.openxmlformats.org/officeDocument/2006/relationships/slideLayout" Target="../slideLayouts/slideLayout94.xml"/><Relationship Id="rId35" Type="http://schemas.openxmlformats.org/officeDocument/2006/relationships/slideLayout" Target="../slideLayouts/slideLayout99.xml"/><Relationship Id="rId43" Type="http://schemas.openxmlformats.org/officeDocument/2006/relationships/slideLayout" Target="../slideLayouts/slideLayout107.xml"/><Relationship Id="rId48" Type="http://schemas.openxmlformats.org/officeDocument/2006/relationships/slideLayout" Target="../slideLayouts/slideLayout112.xml"/><Relationship Id="rId8" Type="http://schemas.openxmlformats.org/officeDocument/2006/relationships/slideLayout" Target="../slideLayouts/slideLayout72.xml"/><Relationship Id="rId51" Type="http://schemas.openxmlformats.org/officeDocument/2006/relationships/slideLayout" Target="../slideLayouts/slideLayout115.xml"/><Relationship Id="rId3" Type="http://schemas.openxmlformats.org/officeDocument/2006/relationships/slideLayout" Target="../slideLayouts/slideLayout67.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5" Type="http://schemas.openxmlformats.org/officeDocument/2006/relationships/slideLayout" Target="../slideLayouts/slideLayout89.xml"/><Relationship Id="rId33" Type="http://schemas.openxmlformats.org/officeDocument/2006/relationships/slideLayout" Target="../slideLayouts/slideLayout97.xml"/><Relationship Id="rId38" Type="http://schemas.openxmlformats.org/officeDocument/2006/relationships/slideLayout" Target="../slideLayouts/slideLayout102.xml"/><Relationship Id="rId46" Type="http://schemas.openxmlformats.org/officeDocument/2006/relationships/slideLayout" Target="../slideLayouts/slideLayout110.xml"/><Relationship Id="rId20" Type="http://schemas.openxmlformats.org/officeDocument/2006/relationships/slideLayout" Target="../slideLayouts/slideLayout84.xml"/><Relationship Id="rId41" Type="http://schemas.openxmlformats.org/officeDocument/2006/relationships/slideLayout" Target="../slideLayouts/slideLayout105.xml"/><Relationship Id="rId54" Type="http://schemas.openxmlformats.org/officeDocument/2006/relationships/oleObject" Target="../embeddings/oleObject8.bin"/><Relationship Id="rId1" Type="http://schemas.openxmlformats.org/officeDocument/2006/relationships/slideLayout" Target="../slideLayouts/slideLayout65.xml"/><Relationship Id="rId6" Type="http://schemas.openxmlformats.org/officeDocument/2006/relationships/slideLayout" Target="../slideLayouts/slideLayout70.xml"/><Relationship Id="rId15" Type="http://schemas.openxmlformats.org/officeDocument/2006/relationships/slideLayout" Target="../slideLayouts/slideLayout79.xml"/><Relationship Id="rId23" Type="http://schemas.openxmlformats.org/officeDocument/2006/relationships/slideLayout" Target="../slideLayouts/slideLayout87.xml"/><Relationship Id="rId28" Type="http://schemas.openxmlformats.org/officeDocument/2006/relationships/slideLayout" Target="../slideLayouts/slideLayout92.xml"/><Relationship Id="rId36" Type="http://schemas.openxmlformats.org/officeDocument/2006/relationships/slideLayout" Target="../slideLayouts/slideLayout100.xml"/><Relationship Id="rId49" Type="http://schemas.openxmlformats.org/officeDocument/2006/relationships/slideLayout" Target="../slideLayouts/slideLayout1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3.xml"/><Relationship Id="rId13" Type="http://schemas.openxmlformats.org/officeDocument/2006/relationships/slideLayout" Target="../slideLayouts/slideLayout128.xml"/><Relationship Id="rId18" Type="http://schemas.openxmlformats.org/officeDocument/2006/relationships/image" Target="../media/image1.emf"/><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17" Type="http://schemas.openxmlformats.org/officeDocument/2006/relationships/oleObject" Target="../embeddings/oleObject12.bin"/><Relationship Id="rId2" Type="http://schemas.openxmlformats.org/officeDocument/2006/relationships/slideLayout" Target="../slideLayouts/slideLayout117.xml"/><Relationship Id="rId16" Type="http://schemas.openxmlformats.org/officeDocument/2006/relationships/tags" Target="../tags/tag13.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5" Type="http://schemas.openxmlformats.org/officeDocument/2006/relationships/theme" Target="../theme/theme3.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slideLayout" Target="../slideLayouts/slideLayout129.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42.xml"/><Relationship Id="rId18" Type="http://schemas.openxmlformats.org/officeDocument/2006/relationships/slideLayout" Target="../slideLayouts/slideLayout147.xml"/><Relationship Id="rId26" Type="http://schemas.openxmlformats.org/officeDocument/2006/relationships/slideLayout" Target="../slideLayouts/slideLayout155.xml"/><Relationship Id="rId39" Type="http://schemas.openxmlformats.org/officeDocument/2006/relationships/slideLayout" Target="../slideLayouts/slideLayout168.xml"/><Relationship Id="rId21" Type="http://schemas.openxmlformats.org/officeDocument/2006/relationships/slideLayout" Target="../slideLayouts/slideLayout150.xml"/><Relationship Id="rId34" Type="http://schemas.openxmlformats.org/officeDocument/2006/relationships/slideLayout" Target="../slideLayouts/slideLayout163.xml"/><Relationship Id="rId42" Type="http://schemas.openxmlformats.org/officeDocument/2006/relationships/slideLayout" Target="../slideLayouts/slideLayout171.xml"/><Relationship Id="rId47" Type="http://schemas.openxmlformats.org/officeDocument/2006/relationships/slideLayout" Target="../slideLayouts/slideLayout176.xml"/><Relationship Id="rId50" Type="http://schemas.openxmlformats.org/officeDocument/2006/relationships/slideLayout" Target="../slideLayouts/slideLayout179.xml"/><Relationship Id="rId55" Type="http://schemas.openxmlformats.org/officeDocument/2006/relationships/slideLayout" Target="../slideLayouts/slideLayout184.xml"/><Relationship Id="rId7" Type="http://schemas.openxmlformats.org/officeDocument/2006/relationships/slideLayout" Target="../slideLayouts/slideLayout136.xml"/><Relationship Id="rId2" Type="http://schemas.openxmlformats.org/officeDocument/2006/relationships/slideLayout" Target="../slideLayouts/slideLayout131.xml"/><Relationship Id="rId16" Type="http://schemas.openxmlformats.org/officeDocument/2006/relationships/slideLayout" Target="../slideLayouts/slideLayout145.xml"/><Relationship Id="rId29" Type="http://schemas.openxmlformats.org/officeDocument/2006/relationships/slideLayout" Target="../slideLayouts/slideLayout158.xml"/><Relationship Id="rId11" Type="http://schemas.openxmlformats.org/officeDocument/2006/relationships/slideLayout" Target="../slideLayouts/slideLayout140.xml"/><Relationship Id="rId24" Type="http://schemas.openxmlformats.org/officeDocument/2006/relationships/slideLayout" Target="../slideLayouts/slideLayout153.xml"/><Relationship Id="rId32" Type="http://schemas.openxmlformats.org/officeDocument/2006/relationships/slideLayout" Target="../slideLayouts/slideLayout161.xml"/><Relationship Id="rId37" Type="http://schemas.openxmlformats.org/officeDocument/2006/relationships/slideLayout" Target="../slideLayouts/slideLayout166.xml"/><Relationship Id="rId40" Type="http://schemas.openxmlformats.org/officeDocument/2006/relationships/slideLayout" Target="../slideLayouts/slideLayout169.xml"/><Relationship Id="rId45" Type="http://schemas.openxmlformats.org/officeDocument/2006/relationships/slideLayout" Target="../slideLayouts/slideLayout174.xml"/><Relationship Id="rId53" Type="http://schemas.openxmlformats.org/officeDocument/2006/relationships/slideLayout" Target="../slideLayouts/slideLayout182.xml"/><Relationship Id="rId58" Type="http://schemas.openxmlformats.org/officeDocument/2006/relationships/theme" Target="../theme/theme4.xml"/><Relationship Id="rId5" Type="http://schemas.openxmlformats.org/officeDocument/2006/relationships/slideLayout" Target="../slideLayouts/slideLayout134.xml"/><Relationship Id="rId61" Type="http://schemas.openxmlformats.org/officeDocument/2006/relationships/image" Target="../media/image1.emf"/><Relationship Id="rId19" Type="http://schemas.openxmlformats.org/officeDocument/2006/relationships/slideLayout" Target="../slideLayouts/slideLayout148.xml"/><Relationship Id="rId14" Type="http://schemas.openxmlformats.org/officeDocument/2006/relationships/slideLayout" Target="../slideLayouts/slideLayout143.xml"/><Relationship Id="rId22" Type="http://schemas.openxmlformats.org/officeDocument/2006/relationships/slideLayout" Target="../slideLayouts/slideLayout151.xml"/><Relationship Id="rId27" Type="http://schemas.openxmlformats.org/officeDocument/2006/relationships/slideLayout" Target="../slideLayouts/slideLayout156.xml"/><Relationship Id="rId30" Type="http://schemas.openxmlformats.org/officeDocument/2006/relationships/slideLayout" Target="../slideLayouts/slideLayout159.xml"/><Relationship Id="rId35" Type="http://schemas.openxmlformats.org/officeDocument/2006/relationships/slideLayout" Target="../slideLayouts/slideLayout164.xml"/><Relationship Id="rId43" Type="http://schemas.openxmlformats.org/officeDocument/2006/relationships/slideLayout" Target="../slideLayouts/slideLayout172.xml"/><Relationship Id="rId48" Type="http://schemas.openxmlformats.org/officeDocument/2006/relationships/slideLayout" Target="../slideLayouts/slideLayout177.xml"/><Relationship Id="rId56" Type="http://schemas.openxmlformats.org/officeDocument/2006/relationships/slideLayout" Target="../slideLayouts/slideLayout185.xml"/><Relationship Id="rId8" Type="http://schemas.openxmlformats.org/officeDocument/2006/relationships/slideLayout" Target="../slideLayouts/slideLayout137.xml"/><Relationship Id="rId51" Type="http://schemas.openxmlformats.org/officeDocument/2006/relationships/slideLayout" Target="../slideLayouts/slideLayout180.xml"/><Relationship Id="rId3" Type="http://schemas.openxmlformats.org/officeDocument/2006/relationships/slideLayout" Target="../slideLayouts/slideLayout132.xml"/><Relationship Id="rId12" Type="http://schemas.openxmlformats.org/officeDocument/2006/relationships/slideLayout" Target="../slideLayouts/slideLayout141.xml"/><Relationship Id="rId17" Type="http://schemas.openxmlformats.org/officeDocument/2006/relationships/slideLayout" Target="../slideLayouts/slideLayout146.xml"/><Relationship Id="rId25" Type="http://schemas.openxmlformats.org/officeDocument/2006/relationships/slideLayout" Target="../slideLayouts/slideLayout154.xml"/><Relationship Id="rId33" Type="http://schemas.openxmlformats.org/officeDocument/2006/relationships/slideLayout" Target="../slideLayouts/slideLayout162.xml"/><Relationship Id="rId38" Type="http://schemas.openxmlformats.org/officeDocument/2006/relationships/slideLayout" Target="../slideLayouts/slideLayout167.xml"/><Relationship Id="rId46" Type="http://schemas.openxmlformats.org/officeDocument/2006/relationships/slideLayout" Target="../slideLayouts/slideLayout175.xml"/><Relationship Id="rId59" Type="http://schemas.openxmlformats.org/officeDocument/2006/relationships/tags" Target="../tags/tag18.xml"/><Relationship Id="rId20" Type="http://schemas.openxmlformats.org/officeDocument/2006/relationships/slideLayout" Target="../slideLayouts/slideLayout149.xml"/><Relationship Id="rId41" Type="http://schemas.openxmlformats.org/officeDocument/2006/relationships/slideLayout" Target="../slideLayouts/slideLayout170.xml"/><Relationship Id="rId54" Type="http://schemas.openxmlformats.org/officeDocument/2006/relationships/slideLayout" Target="../slideLayouts/slideLayout183.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5" Type="http://schemas.openxmlformats.org/officeDocument/2006/relationships/slideLayout" Target="../slideLayouts/slideLayout144.xml"/><Relationship Id="rId23" Type="http://schemas.openxmlformats.org/officeDocument/2006/relationships/slideLayout" Target="../slideLayouts/slideLayout152.xml"/><Relationship Id="rId28" Type="http://schemas.openxmlformats.org/officeDocument/2006/relationships/slideLayout" Target="../slideLayouts/slideLayout157.xml"/><Relationship Id="rId36" Type="http://schemas.openxmlformats.org/officeDocument/2006/relationships/slideLayout" Target="../slideLayouts/slideLayout165.xml"/><Relationship Id="rId49" Type="http://schemas.openxmlformats.org/officeDocument/2006/relationships/slideLayout" Target="../slideLayouts/slideLayout178.xml"/><Relationship Id="rId57" Type="http://schemas.openxmlformats.org/officeDocument/2006/relationships/slideLayout" Target="../slideLayouts/slideLayout186.xml"/><Relationship Id="rId10" Type="http://schemas.openxmlformats.org/officeDocument/2006/relationships/slideLayout" Target="../slideLayouts/slideLayout139.xml"/><Relationship Id="rId31" Type="http://schemas.openxmlformats.org/officeDocument/2006/relationships/slideLayout" Target="../slideLayouts/slideLayout160.xml"/><Relationship Id="rId44" Type="http://schemas.openxmlformats.org/officeDocument/2006/relationships/slideLayout" Target="../slideLayouts/slideLayout173.xml"/><Relationship Id="rId52" Type="http://schemas.openxmlformats.org/officeDocument/2006/relationships/slideLayout" Target="../slideLayouts/slideLayout181.xml"/><Relationship Id="rId60" Type="http://schemas.openxmlformats.org/officeDocument/2006/relationships/oleObject" Target="../embeddings/oleObject1.bin"/><Relationship Id="rId4" Type="http://schemas.openxmlformats.org/officeDocument/2006/relationships/slideLayout" Target="../slideLayouts/slideLayout133.xml"/><Relationship Id="rId9" Type="http://schemas.openxmlformats.org/officeDocument/2006/relationships/slideLayout" Target="../slideLayouts/slideLayout1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9A9CC5F-BE03-4017-AE4F-9441E1AEA6F7}"/>
              </a:ext>
            </a:extLst>
          </p:cNvPr>
          <p:cNvGraphicFramePr>
            <a:graphicFrameLocks noChangeAspect="1"/>
          </p:cNvGraphicFramePr>
          <p:nvPr userDrawn="1">
            <p:custDataLst>
              <p:tags r:id="rId66"/>
            </p:custDataLst>
            <p:extLst>
              <p:ext uri="{D42A27DB-BD31-4B8C-83A1-F6EECF244321}">
                <p14:modId xmlns:p14="http://schemas.microsoft.com/office/powerpoint/2010/main" val="23190289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7" imgW="592" imgH="591" progId="TCLayout.ActiveDocument.1">
                  <p:embed/>
                </p:oleObj>
              </mc:Choice>
              <mc:Fallback>
                <p:oleObj name="think-cell Slide" r:id="rId67" imgW="592" imgH="591" progId="TCLayout.ActiveDocument.1">
                  <p:embed/>
                  <p:pic>
                    <p:nvPicPr>
                      <p:cNvPr id="9" name="Object 8" hidden="1">
                        <a:extLst>
                          <a:ext uri="{FF2B5EF4-FFF2-40B4-BE49-F238E27FC236}">
                            <a16:creationId xmlns:a16="http://schemas.microsoft.com/office/drawing/2014/main" id="{19A9CC5F-BE03-4017-AE4F-9441E1AEA6F7}"/>
                          </a:ext>
                        </a:extLst>
                      </p:cNvPr>
                      <p:cNvPicPr/>
                      <p:nvPr/>
                    </p:nvPicPr>
                    <p:blipFill>
                      <a:blip r:embed="rId68"/>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GB"/>
              <a:t>[Slide title]</a:t>
            </a:r>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PwCFirm"/>
          <p:cNvSpPr txBox="1"/>
          <p:nvPr/>
        </p:nvSpPr>
        <p:spPr>
          <a:xfrm>
            <a:off x="442913" y="6492240"/>
            <a:ext cx="5473700" cy="137160"/>
          </a:xfrm>
          <a:prstGeom prst="rect">
            <a:avLst/>
          </a:prstGeom>
          <a:noFill/>
        </p:spPr>
        <p:txBody>
          <a:bodyPr wrap="square" lIns="0" tIns="0" rIns="0" bIns="0" rtlCol="0" anchor="b" anchorCtr="0">
            <a:noAutofit/>
          </a:bodyPr>
          <a:lstStyle>
            <a:defPPr>
              <a:defRPr lang="en-US"/>
            </a:defPPr>
            <a:lvl1pPr>
              <a:defRPr sz="750" b="0"/>
            </a:lvl1pPr>
          </a:lstStyle>
          <a:p>
            <a:pPr lvl="0" algn="l"/>
            <a:r>
              <a:rPr lang="en-GB"/>
              <a:t>PwC</a:t>
            </a:r>
          </a:p>
        </p:txBody>
      </p:sp>
      <p:sp>
        <p:nvSpPr>
          <p:cNvPr id="6" name="Slide Number"/>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lang="en-GB" sz="750" smtClean="0"/>
            </a:lvl1pPr>
          </a:lstStyle>
          <a:p>
            <a:fld id="{D15E0952-4191-46DC-B90D-5C33659BEB0D}" type="slidenum">
              <a:rPr lang="en-GB" smtClean="0"/>
              <a:pPr/>
              <a:t>‹#›</a:t>
            </a:fld>
            <a:endParaRPr lang="en-GB"/>
          </a:p>
        </p:txBody>
      </p:sp>
    </p:spTree>
    <p:extLst>
      <p:ext uri="{BB962C8B-B14F-4D97-AF65-F5344CB8AC3E}">
        <p14:creationId xmlns:p14="http://schemas.microsoft.com/office/powerpoint/2010/main" val="4239409496"/>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 id="2147483952" r:id="rId12"/>
    <p:sldLayoutId id="2147483953" r:id="rId13"/>
    <p:sldLayoutId id="2147483954" r:id="rId14"/>
    <p:sldLayoutId id="2147483955" r:id="rId15"/>
    <p:sldLayoutId id="2147483956" r:id="rId16"/>
    <p:sldLayoutId id="2147483957" r:id="rId17"/>
    <p:sldLayoutId id="2147483958" r:id="rId18"/>
    <p:sldLayoutId id="2147483959" r:id="rId19"/>
    <p:sldLayoutId id="2147483960" r:id="rId20"/>
    <p:sldLayoutId id="2147483961" r:id="rId21"/>
    <p:sldLayoutId id="2147483962" r:id="rId22"/>
    <p:sldLayoutId id="2147483963" r:id="rId23"/>
    <p:sldLayoutId id="2147483964" r:id="rId24"/>
    <p:sldLayoutId id="2147483965" r:id="rId25"/>
    <p:sldLayoutId id="2147483966" r:id="rId26"/>
    <p:sldLayoutId id="2147483967" r:id="rId27"/>
    <p:sldLayoutId id="2147483968" r:id="rId28"/>
    <p:sldLayoutId id="2147483969" r:id="rId29"/>
    <p:sldLayoutId id="2147483970" r:id="rId30"/>
    <p:sldLayoutId id="2147483971" r:id="rId31"/>
    <p:sldLayoutId id="2147483972" r:id="rId32"/>
    <p:sldLayoutId id="2147483973" r:id="rId33"/>
    <p:sldLayoutId id="2147483974" r:id="rId34"/>
    <p:sldLayoutId id="2147483975" r:id="rId35"/>
    <p:sldLayoutId id="2147483976" r:id="rId36"/>
    <p:sldLayoutId id="2147483977" r:id="rId37"/>
    <p:sldLayoutId id="2147483978" r:id="rId38"/>
    <p:sldLayoutId id="2147483979" r:id="rId39"/>
    <p:sldLayoutId id="2147483980" r:id="rId40"/>
    <p:sldLayoutId id="2147483981" r:id="rId41"/>
    <p:sldLayoutId id="2147483982" r:id="rId42"/>
    <p:sldLayoutId id="2147483983" r:id="rId43"/>
    <p:sldLayoutId id="2147483984" r:id="rId44"/>
    <p:sldLayoutId id="2147483985" r:id="rId45"/>
    <p:sldLayoutId id="2147483986" r:id="rId46"/>
    <p:sldLayoutId id="2147483987" r:id="rId47"/>
    <p:sldLayoutId id="2147483988" r:id="rId48"/>
    <p:sldLayoutId id="2147483989" r:id="rId49"/>
    <p:sldLayoutId id="2147483990" r:id="rId50"/>
    <p:sldLayoutId id="2147483994" r:id="rId51"/>
    <p:sldLayoutId id="2147483995" r:id="rId52"/>
    <p:sldLayoutId id="2147484056" r:id="rId53"/>
    <p:sldLayoutId id="2147484090" r:id="rId54"/>
    <p:sldLayoutId id="2147484091" r:id="rId55"/>
    <p:sldLayoutId id="2147484093" r:id="rId56"/>
    <p:sldLayoutId id="2147484094" r:id="rId57"/>
    <p:sldLayoutId id="2147484095" r:id="rId58"/>
    <p:sldLayoutId id="2147484096" r:id="rId59"/>
    <p:sldLayoutId id="2147484097" r:id="rId60"/>
    <p:sldLayoutId id="2147484137" r:id="rId61"/>
    <p:sldLayoutId id="2147484138" r:id="rId62"/>
    <p:sldLayoutId id="2147484142" r:id="rId63"/>
    <p:sldLayoutId id="2147484201" r:id="rId64"/>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pos="279">
          <p15:clr>
            <a:srgbClr val="F26B43"/>
          </p15:clr>
        </p15:guide>
        <p15:guide id="2" pos="7401">
          <p15:clr>
            <a:srgbClr val="F26B43"/>
          </p15:clr>
        </p15:guide>
        <p15:guide id="3" pos="3953">
          <p15:clr>
            <a:srgbClr val="F26B43"/>
          </p15:clr>
        </p15:guide>
        <p15:guide id="4" pos="3727">
          <p15:clr>
            <a:srgbClr val="F26B43"/>
          </p15:clr>
        </p15:guide>
        <p15:guide id="5" orient="horz" pos="3888">
          <p15:clr>
            <a:srgbClr val="F26B43"/>
          </p15:clr>
        </p15:guide>
        <p15:guide id="6" pos="2726">
          <p15:clr>
            <a:srgbClr val="F26B43"/>
          </p15:clr>
        </p15:guide>
        <p15:guide id="7" pos="2502">
          <p15:clr>
            <a:srgbClr val="F26B43"/>
          </p15:clr>
        </p15:guide>
        <p15:guide id="8" pos="4952">
          <p15:clr>
            <a:srgbClr val="F26B43"/>
          </p15:clr>
        </p15:guide>
        <p15:guide id="9" pos="5177">
          <p15:clr>
            <a:srgbClr val="F26B43"/>
          </p15:clr>
        </p15:guide>
        <p15:guide id="10" orient="horz" pos="2160">
          <p15:clr>
            <a:srgbClr val="F26B43"/>
          </p15:clr>
        </p15:guide>
        <p15:guide id="11" orient="horz" pos="1325">
          <p15:clr>
            <a:srgbClr val="F26B43"/>
          </p15:clr>
        </p15:guide>
        <p15:guide id="12" orient="horz" pos="1146">
          <p15:clr>
            <a:srgbClr val="F26B43"/>
          </p15:clr>
        </p15:guide>
        <p15:guide id="13" orient="horz" pos="27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BB304A62-6DE5-42EC-B93B-4CC213D5712A}"/>
              </a:ext>
            </a:extLst>
          </p:cNvPr>
          <p:cNvGraphicFramePr>
            <a:graphicFrameLocks noChangeAspect="1"/>
          </p:cNvGraphicFramePr>
          <p:nvPr userDrawn="1">
            <p:custDataLst>
              <p:tags r:id="rId53"/>
            </p:custDataLst>
            <p:extLst>
              <p:ext uri="{D42A27DB-BD31-4B8C-83A1-F6EECF244321}">
                <p14:modId xmlns:p14="http://schemas.microsoft.com/office/powerpoint/2010/main" val="3598372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4" imgW="395" imgH="394" progId="TCLayout.ActiveDocument.1">
                  <p:embed/>
                </p:oleObj>
              </mc:Choice>
              <mc:Fallback>
                <p:oleObj name="think-cell Slide" r:id="rId54" imgW="395" imgH="394" progId="TCLayout.ActiveDocument.1">
                  <p:embed/>
                  <p:pic>
                    <p:nvPicPr>
                      <p:cNvPr id="9" name="Object 8" hidden="1">
                        <a:extLst>
                          <a:ext uri="{FF2B5EF4-FFF2-40B4-BE49-F238E27FC236}">
                            <a16:creationId xmlns:a16="http://schemas.microsoft.com/office/drawing/2014/main" id="{BB304A62-6DE5-42EC-B93B-4CC213D5712A}"/>
                          </a:ext>
                        </a:extLst>
                      </p:cNvPr>
                      <p:cNvPicPr/>
                      <p:nvPr/>
                    </p:nvPicPr>
                    <p:blipFill>
                      <a:blip r:embed="rId5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wCFirm"/>
          <p:cNvSpPr txBox="1"/>
          <p:nvPr/>
        </p:nvSpPr>
        <p:spPr>
          <a:xfrm>
            <a:off x="442913" y="6492240"/>
            <a:ext cx="5473700" cy="137160"/>
          </a:xfrm>
          <a:prstGeom prst="rect">
            <a:avLst/>
          </a:prstGeom>
          <a:noFill/>
        </p:spPr>
        <p:txBody>
          <a:bodyPr wrap="square" lIns="0" tIns="0" rIns="0" bIns="0" rtlCol="0" anchor="b" anchorCtr="0">
            <a:noAutofit/>
          </a:bodyPr>
          <a:lstStyle>
            <a:defPPr>
              <a:defRPr lang="en-US"/>
            </a:defPPr>
            <a:lvl1pPr>
              <a:defRPr sz="750" b="0"/>
            </a:lvl1pPr>
          </a:lstStyle>
          <a:p>
            <a:pPr lvl="0" algn="l"/>
            <a:r>
              <a:rPr lang="en-US"/>
              <a:t>PwC </a:t>
            </a:r>
          </a:p>
        </p:txBody>
      </p:sp>
      <p:sp>
        <p:nvSpPr>
          <p:cNvPr id="6" name="Slide Number"/>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lang="en-GB" sz="750" smtClean="0"/>
            </a:lvl1pPr>
          </a:lstStyle>
          <a:p>
            <a:fld id="{D15E0952-4191-46DC-B90D-5C33659BEB0D}" type="slidenum">
              <a:rPr lang="en-US" smtClean="0"/>
              <a:pPr/>
              <a:t>‹#›</a:t>
            </a:fld>
            <a:endParaRPr lang="en-US"/>
          </a:p>
        </p:txBody>
      </p:sp>
    </p:spTree>
    <p:extLst>
      <p:ext uri="{BB962C8B-B14F-4D97-AF65-F5344CB8AC3E}">
        <p14:creationId xmlns:p14="http://schemas.microsoft.com/office/powerpoint/2010/main" val="4036935377"/>
      </p:ext>
    </p:extLst>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 id="2147484013" r:id="rId12"/>
    <p:sldLayoutId id="2147484014" r:id="rId13"/>
    <p:sldLayoutId id="2147484015" r:id="rId14"/>
    <p:sldLayoutId id="2147484016" r:id="rId15"/>
    <p:sldLayoutId id="2147484017" r:id="rId16"/>
    <p:sldLayoutId id="2147484018" r:id="rId17"/>
    <p:sldLayoutId id="2147484019" r:id="rId18"/>
    <p:sldLayoutId id="2147484020" r:id="rId19"/>
    <p:sldLayoutId id="2147484021" r:id="rId20"/>
    <p:sldLayoutId id="2147484022" r:id="rId21"/>
    <p:sldLayoutId id="2147484023" r:id="rId22"/>
    <p:sldLayoutId id="2147484024" r:id="rId23"/>
    <p:sldLayoutId id="2147484025" r:id="rId24"/>
    <p:sldLayoutId id="2147484026" r:id="rId25"/>
    <p:sldLayoutId id="2147484027" r:id="rId26"/>
    <p:sldLayoutId id="2147484028" r:id="rId27"/>
    <p:sldLayoutId id="2147484029" r:id="rId28"/>
    <p:sldLayoutId id="2147484030" r:id="rId29"/>
    <p:sldLayoutId id="2147484031" r:id="rId30"/>
    <p:sldLayoutId id="2147484032" r:id="rId31"/>
    <p:sldLayoutId id="2147484033" r:id="rId32"/>
    <p:sldLayoutId id="2147484034" r:id="rId33"/>
    <p:sldLayoutId id="2147484035" r:id="rId34"/>
    <p:sldLayoutId id="2147484036" r:id="rId35"/>
    <p:sldLayoutId id="2147484037" r:id="rId36"/>
    <p:sldLayoutId id="2147484038" r:id="rId37"/>
    <p:sldLayoutId id="2147484039" r:id="rId38"/>
    <p:sldLayoutId id="2147484040" r:id="rId39"/>
    <p:sldLayoutId id="2147484041" r:id="rId40"/>
    <p:sldLayoutId id="2147484042" r:id="rId41"/>
    <p:sldLayoutId id="2147484043" r:id="rId42"/>
    <p:sldLayoutId id="2147484044" r:id="rId43"/>
    <p:sldLayoutId id="2147484045" r:id="rId44"/>
    <p:sldLayoutId id="2147484046" r:id="rId45"/>
    <p:sldLayoutId id="2147484047" r:id="rId46"/>
    <p:sldLayoutId id="2147484048" r:id="rId47"/>
    <p:sldLayoutId id="2147484049" r:id="rId48"/>
    <p:sldLayoutId id="2147484050" r:id="rId49"/>
    <p:sldLayoutId id="2147484052" r:id="rId50"/>
    <p:sldLayoutId id="2147484057" r:id="rId51"/>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pos="279">
          <p15:clr>
            <a:srgbClr val="F26B43"/>
          </p15:clr>
        </p15:guide>
        <p15:guide id="2" pos="7401">
          <p15:clr>
            <a:srgbClr val="F26B43"/>
          </p15:clr>
        </p15:guide>
        <p15:guide id="3" pos="3953">
          <p15:clr>
            <a:srgbClr val="F26B43"/>
          </p15:clr>
        </p15:guide>
        <p15:guide id="4" pos="3727">
          <p15:clr>
            <a:srgbClr val="F26B43"/>
          </p15:clr>
        </p15:guide>
        <p15:guide id="5" orient="horz" pos="3888">
          <p15:clr>
            <a:srgbClr val="F26B43"/>
          </p15:clr>
        </p15:guide>
        <p15:guide id="6" pos="2726">
          <p15:clr>
            <a:srgbClr val="F26B43"/>
          </p15:clr>
        </p15:guide>
        <p15:guide id="7" pos="2502">
          <p15:clr>
            <a:srgbClr val="F26B43"/>
          </p15:clr>
        </p15:guide>
        <p15:guide id="8" pos="4952">
          <p15:clr>
            <a:srgbClr val="F26B43"/>
          </p15:clr>
        </p15:guide>
        <p15:guide id="9" pos="5177">
          <p15:clr>
            <a:srgbClr val="F26B43"/>
          </p15:clr>
        </p15:guide>
        <p15:guide id="10" orient="horz" pos="2160">
          <p15:clr>
            <a:srgbClr val="F26B43"/>
          </p15:clr>
        </p15:guide>
        <p15:guide id="11" orient="horz" pos="1325">
          <p15:clr>
            <a:srgbClr val="F26B43"/>
          </p15:clr>
        </p15:guide>
        <p15:guide id="12" orient="horz" pos="1146">
          <p15:clr>
            <a:srgbClr val="F26B43"/>
          </p15:clr>
        </p15:guide>
        <p15:guide id="13" orient="horz" pos="27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86D4647-9834-48FC-A760-2712BAFD2598}"/>
              </a:ext>
            </a:extLst>
          </p:cNvPr>
          <p:cNvGraphicFramePr>
            <a:graphicFrameLocks noChangeAspect="1"/>
          </p:cNvGraphicFramePr>
          <p:nvPr userDrawn="1">
            <p:custDataLst>
              <p:tags r:id="rId16"/>
            </p:custDataLst>
            <p:extLst>
              <p:ext uri="{D42A27DB-BD31-4B8C-83A1-F6EECF244321}">
                <p14:modId xmlns:p14="http://schemas.microsoft.com/office/powerpoint/2010/main" val="36758799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7" imgW="395" imgH="394" progId="TCLayout.ActiveDocument.1">
                  <p:embed/>
                </p:oleObj>
              </mc:Choice>
              <mc:Fallback>
                <p:oleObj name="think-cell Slide" r:id="rId17" imgW="395" imgH="394" progId="TCLayout.ActiveDocument.1">
                  <p:embed/>
                  <p:pic>
                    <p:nvPicPr>
                      <p:cNvPr id="2" name="Object 1" hidden="1">
                        <a:extLst>
                          <a:ext uri="{FF2B5EF4-FFF2-40B4-BE49-F238E27FC236}">
                            <a16:creationId xmlns:a16="http://schemas.microsoft.com/office/drawing/2014/main" id="{286D4647-9834-48FC-A760-2712BAFD2598}"/>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10" name="Google Shape;10;p1"/>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42913" y="2103438"/>
            <a:ext cx="11306175"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750"/>
              <a:buFont typeface="Arial"/>
              <a:buNone/>
              <a:defRPr sz="75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 name="Google Shape;13;p1"/>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750"/>
              <a:buFont typeface="Arial"/>
              <a:buNone/>
            </a:pPr>
            <a:r>
              <a:rPr lang="en-GB" sz="750" b="0" i="0" u="none" strike="noStrike" cap="none">
                <a:solidFill>
                  <a:schemeClr val="dk1"/>
                </a:solidFill>
                <a:latin typeface="Arial"/>
                <a:ea typeface="Arial"/>
                <a:cs typeface="Arial"/>
                <a:sym typeface="Arial"/>
              </a:rPr>
              <a:t>PwC</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892167105"/>
      </p:ext>
    </p:extLst>
  </p:cSld>
  <p:clrMap bg1="lt1" tx1="dk1" bg2="dk2" tx2="lt2" accent1="accent1" accent2="accent2" accent3="accent3" accent4="accent4" accent5="accent5" accent6="accent6" hlink="hlink" folHlink="folHlink"/>
  <p:sldLayoutIdLst>
    <p:sldLayoutId id="2147484072" r:id="rId1"/>
    <p:sldLayoutId id="2147484073" r:id="rId2"/>
    <p:sldLayoutId id="2147484074" r:id="rId3"/>
    <p:sldLayoutId id="2147484075" r:id="rId4"/>
    <p:sldLayoutId id="2147484076" r:id="rId5"/>
    <p:sldLayoutId id="2147484077" r:id="rId6"/>
    <p:sldLayoutId id="2147484078" r:id="rId7"/>
    <p:sldLayoutId id="2147484079" r:id="rId8"/>
    <p:sldLayoutId id="2147484080" r:id="rId9"/>
    <p:sldLayoutId id="2147484081" r:id="rId10"/>
    <p:sldLayoutId id="2147484083" r:id="rId11"/>
    <p:sldLayoutId id="2147484085" r:id="rId12"/>
    <p:sldLayoutId id="2147484203" r:id="rId13"/>
    <p:sldLayoutId id="2147484205"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9A9CC5F-BE03-4017-AE4F-9441E1AEA6F7}"/>
              </a:ext>
            </a:extLst>
          </p:cNvPr>
          <p:cNvGraphicFramePr>
            <a:graphicFrameLocks noChangeAspect="1"/>
          </p:cNvGraphicFramePr>
          <p:nvPr userDrawn="1">
            <p:custDataLst>
              <p:tags r:id="rId59"/>
            </p:custDataLst>
            <p:extLst>
              <p:ext uri="{D42A27DB-BD31-4B8C-83A1-F6EECF244321}">
                <p14:modId xmlns:p14="http://schemas.microsoft.com/office/powerpoint/2010/main" val="23190289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0" imgW="592" imgH="591" progId="TCLayout.ActiveDocument.1">
                  <p:embed/>
                </p:oleObj>
              </mc:Choice>
              <mc:Fallback>
                <p:oleObj name="think-cell Slide" r:id="rId60" imgW="592" imgH="591" progId="TCLayout.ActiveDocument.1">
                  <p:embed/>
                  <p:pic>
                    <p:nvPicPr>
                      <p:cNvPr id="9" name="Object 8" hidden="1">
                        <a:extLst>
                          <a:ext uri="{FF2B5EF4-FFF2-40B4-BE49-F238E27FC236}">
                            <a16:creationId xmlns:a16="http://schemas.microsoft.com/office/drawing/2014/main" id="{19A9CC5F-BE03-4017-AE4F-9441E1AEA6F7}"/>
                          </a:ext>
                        </a:extLst>
                      </p:cNvPr>
                      <p:cNvPicPr/>
                      <p:nvPr/>
                    </p:nvPicPr>
                    <p:blipFill>
                      <a:blip r:embed="rId61"/>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GB"/>
              <a:t>[Slide title]</a:t>
            </a:r>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PwCFirm"/>
          <p:cNvSpPr txBox="1"/>
          <p:nvPr/>
        </p:nvSpPr>
        <p:spPr>
          <a:xfrm>
            <a:off x="442913" y="6492240"/>
            <a:ext cx="5473700" cy="137160"/>
          </a:xfrm>
          <a:prstGeom prst="rect">
            <a:avLst/>
          </a:prstGeom>
          <a:noFill/>
        </p:spPr>
        <p:txBody>
          <a:bodyPr wrap="square" lIns="0" tIns="0" rIns="0" bIns="0" rtlCol="0" anchor="b" anchorCtr="0">
            <a:noAutofit/>
          </a:bodyPr>
          <a:lstStyle>
            <a:defPPr>
              <a:defRPr lang="en-US"/>
            </a:defPPr>
            <a:lvl1pPr>
              <a:defRPr sz="750" b="0"/>
            </a:lvl1pPr>
          </a:lstStyle>
          <a:p>
            <a:pPr lvl="0" algn="l"/>
            <a:r>
              <a:rPr lang="en-GB"/>
              <a:t>PwC</a:t>
            </a:r>
          </a:p>
        </p:txBody>
      </p:sp>
      <p:sp>
        <p:nvSpPr>
          <p:cNvPr id="6" name="Slide Number"/>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lang="en-GB" sz="750" smtClean="0"/>
            </a:lvl1pPr>
          </a:lstStyle>
          <a:p>
            <a:fld id="{D15E0952-4191-46DC-B90D-5C33659BEB0D}" type="slidenum">
              <a:rPr lang="en-GB" smtClean="0"/>
              <a:pPr/>
              <a:t>‹#›</a:t>
            </a:fld>
            <a:endParaRPr lang="en-GB"/>
          </a:p>
        </p:txBody>
      </p:sp>
    </p:spTree>
    <p:extLst>
      <p:ext uri="{BB962C8B-B14F-4D97-AF65-F5344CB8AC3E}">
        <p14:creationId xmlns:p14="http://schemas.microsoft.com/office/powerpoint/2010/main" val="3558036249"/>
      </p:ext>
    </p:extLst>
  </p:cSld>
  <p:clrMap bg1="lt1" tx1="dk1" bg2="lt2" tx2="dk2" accent1="accent1" accent2="accent2" accent3="accent3" accent4="accent4" accent5="accent5" accent6="accent6" hlink="hlink" folHlink="folHlink"/>
  <p:sldLayoutIdLst>
    <p:sldLayoutId id="2147484144" r:id="rId1"/>
    <p:sldLayoutId id="2147484145" r:id="rId2"/>
    <p:sldLayoutId id="2147484146" r:id="rId3"/>
    <p:sldLayoutId id="2147484147" r:id="rId4"/>
    <p:sldLayoutId id="2147484148" r:id="rId5"/>
    <p:sldLayoutId id="2147484149" r:id="rId6"/>
    <p:sldLayoutId id="2147484150" r:id="rId7"/>
    <p:sldLayoutId id="2147484151" r:id="rId8"/>
    <p:sldLayoutId id="2147484152" r:id="rId9"/>
    <p:sldLayoutId id="2147484153" r:id="rId10"/>
    <p:sldLayoutId id="2147484154" r:id="rId11"/>
    <p:sldLayoutId id="2147484155" r:id="rId12"/>
    <p:sldLayoutId id="2147484156" r:id="rId13"/>
    <p:sldLayoutId id="2147484157" r:id="rId14"/>
    <p:sldLayoutId id="2147484158" r:id="rId15"/>
    <p:sldLayoutId id="2147484159" r:id="rId16"/>
    <p:sldLayoutId id="2147484160" r:id="rId17"/>
    <p:sldLayoutId id="2147484161" r:id="rId18"/>
    <p:sldLayoutId id="2147484162" r:id="rId19"/>
    <p:sldLayoutId id="2147484163" r:id="rId20"/>
    <p:sldLayoutId id="2147484164" r:id="rId21"/>
    <p:sldLayoutId id="2147484165" r:id="rId22"/>
    <p:sldLayoutId id="2147484166" r:id="rId23"/>
    <p:sldLayoutId id="2147484167" r:id="rId24"/>
    <p:sldLayoutId id="2147484168" r:id="rId25"/>
    <p:sldLayoutId id="2147484169" r:id="rId26"/>
    <p:sldLayoutId id="2147484170" r:id="rId27"/>
    <p:sldLayoutId id="2147484171" r:id="rId28"/>
    <p:sldLayoutId id="2147484172" r:id="rId29"/>
    <p:sldLayoutId id="2147484173" r:id="rId30"/>
    <p:sldLayoutId id="2147484174" r:id="rId31"/>
    <p:sldLayoutId id="2147484175" r:id="rId32"/>
    <p:sldLayoutId id="2147484176" r:id="rId33"/>
    <p:sldLayoutId id="2147484177" r:id="rId34"/>
    <p:sldLayoutId id="2147484178" r:id="rId35"/>
    <p:sldLayoutId id="2147484179" r:id="rId36"/>
    <p:sldLayoutId id="2147484180" r:id="rId37"/>
    <p:sldLayoutId id="2147484181" r:id="rId38"/>
    <p:sldLayoutId id="2147484182" r:id="rId39"/>
    <p:sldLayoutId id="2147484183" r:id="rId40"/>
    <p:sldLayoutId id="2147484184" r:id="rId41"/>
    <p:sldLayoutId id="2147484185" r:id="rId42"/>
    <p:sldLayoutId id="2147484186" r:id="rId43"/>
    <p:sldLayoutId id="2147484187" r:id="rId44"/>
    <p:sldLayoutId id="2147484188" r:id="rId45"/>
    <p:sldLayoutId id="2147484189" r:id="rId46"/>
    <p:sldLayoutId id="2147484190" r:id="rId47"/>
    <p:sldLayoutId id="2147484191" r:id="rId48"/>
    <p:sldLayoutId id="2147484192" r:id="rId49"/>
    <p:sldLayoutId id="2147484193" r:id="rId50"/>
    <p:sldLayoutId id="2147484194" r:id="rId51"/>
    <p:sldLayoutId id="2147484195" r:id="rId52"/>
    <p:sldLayoutId id="2147484196" r:id="rId53"/>
    <p:sldLayoutId id="2147484197" r:id="rId54"/>
    <p:sldLayoutId id="2147484198" r:id="rId55"/>
    <p:sldLayoutId id="2147484199" r:id="rId56"/>
    <p:sldLayoutId id="2147484200" r:id="rId57"/>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pos="279">
          <p15:clr>
            <a:srgbClr val="F26B43"/>
          </p15:clr>
        </p15:guide>
        <p15:guide id="2" pos="7401">
          <p15:clr>
            <a:srgbClr val="F26B43"/>
          </p15:clr>
        </p15:guide>
        <p15:guide id="3" pos="3953">
          <p15:clr>
            <a:srgbClr val="F26B43"/>
          </p15:clr>
        </p15:guide>
        <p15:guide id="4" pos="3727">
          <p15:clr>
            <a:srgbClr val="F26B43"/>
          </p15:clr>
        </p15:guide>
        <p15:guide id="5" orient="horz" pos="3888">
          <p15:clr>
            <a:srgbClr val="F26B43"/>
          </p15:clr>
        </p15:guide>
        <p15:guide id="6" pos="2726">
          <p15:clr>
            <a:srgbClr val="F26B43"/>
          </p15:clr>
        </p15:guide>
        <p15:guide id="7" pos="2502">
          <p15:clr>
            <a:srgbClr val="F26B43"/>
          </p15:clr>
        </p15:guide>
        <p15:guide id="8" pos="4952">
          <p15:clr>
            <a:srgbClr val="F26B43"/>
          </p15:clr>
        </p15:guide>
        <p15:guide id="9" pos="5177">
          <p15:clr>
            <a:srgbClr val="F26B43"/>
          </p15:clr>
        </p15:guide>
        <p15:guide id="10" orient="horz" pos="2160">
          <p15:clr>
            <a:srgbClr val="F26B43"/>
          </p15:clr>
        </p15:guide>
        <p15:guide id="11" orient="horz" pos="1325">
          <p15:clr>
            <a:srgbClr val="F26B43"/>
          </p15:clr>
        </p15:guide>
        <p15:guide id="12" orient="horz" pos="1146">
          <p15:clr>
            <a:srgbClr val="F26B43"/>
          </p15:clr>
        </p15:guide>
        <p15:guide id="13" orient="horz" pos="27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3.xml"/><Relationship Id="rId1" Type="http://schemas.openxmlformats.org/officeDocument/2006/relationships/tags" Target="../tags/tag23.xml"/><Relationship Id="rId5" Type="http://schemas.openxmlformats.org/officeDocument/2006/relationships/image" Target="../media/image1.emf"/><Relationship Id="rId4" Type="http://schemas.openxmlformats.org/officeDocument/2006/relationships/oleObject" Target="../embeddings/oleObject18.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7.xml"/><Relationship Id="rId1" Type="http://schemas.openxmlformats.org/officeDocument/2006/relationships/tags" Target="../tags/tag35.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26.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hyperlink" Target="https://iris.who.int/bitstream/handle/10665/311674/WHO-MVP-EMP-2019.02-eng.pdf" TargetMode="External"/><Relationship Id="rId2" Type="http://schemas.openxmlformats.org/officeDocument/2006/relationships/slideLayout" Target="../slideLayouts/slideLayout91.xml"/><Relationship Id="rId1" Type="http://schemas.openxmlformats.org/officeDocument/2006/relationships/tags" Target="../tags/tag36.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27.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7.xml"/><Relationship Id="rId1" Type="http://schemas.openxmlformats.org/officeDocument/2006/relationships/tags" Target="../tags/tag37.xml"/><Relationship Id="rId5" Type="http://schemas.openxmlformats.org/officeDocument/2006/relationships/image" Target="../media/image15.emf"/><Relationship Id="rId4" Type="http://schemas.openxmlformats.org/officeDocument/2006/relationships/oleObject" Target="../embeddings/oleObject28.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15.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29.bin"/><Relationship Id="rId5" Type="http://schemas.openxmlformats.org/officeDocument/2006/relationships/image" Target="../media/image23.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5.xml"/><Relationship Id="rId7" Type="http://schemas.openxmlformats.org/officeDocument/2006/relationships/image" Target="../media/image24.jpe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emf"/><Relationship Id="rId5" Type="http://schemas.openxmlformats.org/officeDocument/2006/relationships/oleObject" Target="../embeddings/oleObject30.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chart" Target="../charts/chart1.xml"/><Relationship Id="rId2" Type="http://schemas.openxmlformats.org/officeDocument/2006/relationships/slideLayout" Target="../slideLayouts/slideLayout91.xml"/><Relationship Id="rId1" Type="http://schemas.openxmlformats.org/officeDocument/2006/relationships/tags" Target="../tags/tag42.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31.bin"/></Relationships>
</file>

<file path=ppt/slides/_rels/slide18.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notesSlide" Target="../notesSlides/notesSlide18.xml"/><Relationship Id="rId7" Type="http://schemas.openxmlformats.org/officeDocument/2006/relationships/chart" Target="../charts/chart2.xml"/><Relationship Id="rId2" Type="http://schemas.openxmlformats.org/officeDocument/2006/relationships/slideLayout" Target="../slideLayouts/slideLayout91.xml"/><Relationship Id="rId1" Type="http://schemas.openxmlformats.org/officeDocument/2006/relationships/tags" Target="../tags/tag43.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32.bin"/></Relationships>
</file>

<file path=ppt/slides/_rels/slide19.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notesSlide" Target="../notesSlides/notesSlide19.xml"/><Relationship Id="rId7" Type="http://schemas.openxmlformats.org/officeDocument/2006/relationships/chart" Target="../charts/chart4.xml"/><Relationship Id="rId2" Type="http://schemas.openxmlformats.org/officeDocument/2006/relationships/slideLayout" Target="../slideLayouts/slideLayout91.xml"/><Relationship Id="rId1" Type="http://schemas.openxmlformats.org/officeDocument/2006/relationships/tags" Target="../tags/tag44.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33.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chart" Target="../charts/chart6.xml"/><Relationship Id="rId2" Type="http://schemas.openxmlformats.org/officeDocument/2006/relationships/slideLayout" Target="../slideLayouts/slideLayout91.xml"/><Relationship Id="rId1" Type="http://schemas.openxmlformats.org/officeDocument/2006/relationships/tags" Target="../tags/tag45.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34.bin"/></Relationships>
</file>

<file path=ppt/slides/_rels/slide21.xml.rels><?xml version="1.0" encoding="UTF-8" standalone="yes"?>
<Relationships xmlns="http://schemas.openxmlformats.org/package/2006/relationships"><Relationship Id="rId8" Type="http://schemas.openxmlformats.org/officeDocument/2006/relationships/tags" Target="../tags/tag53.xml"/><Relationship Id="rId13" Type="http://schemas.openxmlformats.org/officeDocument/2006/relationships/tags" Target="../tags/tag58.xml"/><Relationship Id="rId18" Type="http://schemas.openxmlformats.org/officeDocument/2006/relationships/tags" Target="../tags/tag63.xml"/><Relationship Id="rId26" Type="http://schemas.openxmlformats.org/officeDocument/2006/relationships/chart" Target="../charts/chart7.xml"/><Relationship Id="rId3" Type="http://schemas.openxmlformats.org/officeDocument/2006/relationships/tags" Target="../tags/tag48.xml"/><Relationship Id="rId21" Type="http://schemas.openxmlformats.org/officeDocument/2006/relationships/slideLayout" Target="../slideLayouts/slideLayout91.xml"/><Relationship Id="rId7" Type="http://schemas.openxmlformats.org/officeDocument/2006/relationships/tags" Target="../tags/tag52.xml"/><Relationship Id="rId12" Type="http://schemas.openxmlformats.org/officeDocument/2006/relationships/tags" Target="../tags/tag57.xml"/><Relationship Id="rId17" Type="http://schemas.openxmlformats.org/officeDocument/2006/relationships/tags" Target="../tags/tag62.xml"/><Relationship Id="rId25" Type="http://schemas.openxmlformats.org/officeDocument/2006/relationships/image" Target="../media/image22.png"/><Relationship Id="rId2" Type="http://schemas.openxmlformats.org/officeDocument/2006/relationships/tags" Target="../tags/tag47.xml"/><Relationship Id="rId16" Type="http://schemas.openxmlformats.org/officeDocument/2006/relationships/tags" Target="../tags/tag61.xml"/><Relationship Id="rId20" Type="http://schemas.openxmlformats.org/officeDocument/2006/relationships/tags" Target="../tags/tag65.xml"/><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tags" Target="../tags/tag56.xml"/><Relationship Id="rId24" Type="http://schemas.openxmlformats.org/officeDocument/2006/relationships/image" Target="../media/image1.emf"/><Relationship Id="rId5" Type="http://schemas.openxmlformats.org/officeDocument/2006/relationships/tags" Target="../tags/tag50.xml"/><Relationship Id="rId15" Type="http://schemas.openxmlformats.org/officeDocument/2006/relationships/tags" Target="../tags/tag60.xml"/><Relationship Id="rId23" Type="http://schemas.openxmlformats.org/officeDocument/2006/relationships/oleObject" Target="../embeddings/oleObject35.bin"/><Relationship Id="rId10" Type="http://schemas.openxmlformats.org/officeDocument/2006/relationships/tags" Target="../tags/tag55.xml"/><Relationship Id="rId19" Type="http://schemas.openxmlformats.org/officeDocument/2006/relationships/tags" Target="../tags/tag64.xml"/><Relationship Id="rId4" Type="http://schemas.openxmlformats.org/officeDocument/2006/relationships/tags" Target="../tags/tag49.xml"/><Relationship Id="rId9" Type="http://schemas.openxmlformats.org/officeDocument/2006/relationships/tags" Target="../tags/tag54.xml"/><Relationship Id="rId14" Type="http://schemas.openxmlformats.org/officeDocument/2006/relationships/tags" Target="../tags/tag59.xml"/><Relationship Id="rId2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tags" Target="../tags/tag73.xml"/><Relationship Id="rId13" Type="http://schemas.openxmlformats.org/officeDocument/2006/relationships/tags" Target="../tags/tag78.xml"/><Relationship Id="rId18" Type="http://schemas.openxmlformats.org/officeDocument/2006/relationships/tags" Target="../tags/tag83.xml"/><Relationship Id="rId26" Type="http://schemas.openxmlformats.org/officeDocument/2006/relationships/chart" Target="../charts/chart8.xml"/><Relationship Id="rId3" Type="http://schemas.openxmlformats.org/officeDocument/2006/relationships/tags" Target="../tags/tag68.xml"/><Relationship Id="rId21" Type="http://schemas.openxmlformats.org/officeDocument/2006/relationships/slideLayout" Target="../slideLayouts/slideLayout91.xml"/><Relationship Id="rId7" Type="http://schemas.openxmlformats.org/officeDocument/2006/relationships/tags" Target="../tags/tag72.xml"/><Relationship Id="rId12" Type="http://schemas.openxmlformats.org/officeDocument/2006/relationships/tags" Target="../tags/tag77.xml"/><Relationship Id="rId17" Type="http://schemas.openxmlformats.org/officeDocument/2006/relationships/tags" Target="../tags/tag82.xml"/><Relationship Id="rId25" Type="http://schemas.openxmlformats.org/officeDocument/2006/relationships/image" Target="../media/image22.png"/><Relationship Id="rId2" Type="http://schemas.openxmlformats.org/officeDocument/2006/relationships/tags" Target="../tags/tag67.xml"/><Relationship Id="rId16" Type="http://schemas.openxmlformats.org/officeDocument/2006/relationships/tags" Target="../tags/tag81.xml"/><Relationship Id="rId20" Type="http://schemas.openxmlformats.org/officeDocument/2006/relationships/tags" Target="../tags/tag85.xml"/><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tags" Target="../tags/tag76.xml"/><Relationship Id="rId24" Type="http://schemas.openxmlformats.org/officeDocument/2006/relationships/image" Target="../media/image1.emf"/><Relationship Id="rId5" Type="http://schemas.openxmlformats.org/officeDocument/2006/relationships/tags" Target="../tags/tag70.xml"/><Relationship Id="rId15" Type="http://schemas.openxmlformats.org/officeDocument/2006/relationships/tags" Target="../tags/tag80.xml"/><Relationship Id="rId23" Type="http://schemas.openxmlformats.org/officeDocument/2006/relationships/oleObject" Target="../embeddings/oleObject36.bin"/><Relationship Id="rId10" Type="http://schemas.openxmlformats.org/officeDocument/2006/relationships/tags" Target="../tags/tag75.xml"/><Relationship Id="rId19" Type="http://schemas.openxmlformats.org/officeDocument/2006/relationships/tags" Target="../tags/tag84.xml"/><Relationship Id="rId4" Type="http://schemas.openxmlformats.org/officeDocument/2006/relationships/tags" Target="../tags/tag69.xml"/><Relationship Id="rId9" Type="http://schemas.openxmlformats.org/officeDocument/2006/relationships/tags" Target="../tags/tag74.xml"/><Relationship Id="rId14" Type="http://schemas.openxmlformats.org/officeDocument/2006/relationships/tags" Target="../tags/tag79.xml"/><Relationship Id="rId2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91.xml"/><Relationship Id="rId1" Type="http://schemas.openxmlformats.org/officeDocument/2006/relationships/tags" Target="../tags/tag86.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37.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chart" Target="../charts/chart9.xml"/><Relationship Id="rId2" Type="http://schemas.openxmlformats.org/officeDocument/2006/relationships/slideLayout" Target="../slideLayouts/slideLayout91.xml"/><Relationship Id="rId1" Type="http://schemas.openxmlformats.org/officeDocument/2006/relationships/tags" Target="../tags/tag87.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38.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91.xml"/><Relationship Id="rId1" Type="http://schemas.openxmlformats.org/officeDocument/2006/relationships/tags" Target="../tags/tag88.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39.bin"/></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15.xml"/><Relationship Id="rId7" Type="http://schemas.openxmlformats.org/officeDocument/2006/relationships/image" Target="../media/image25.jpeg"/><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image" Target="../media/image1.emf"/><Relationship Id="rId5" Type="http://schemas.openxmlformats.org/officeDocument/2006/relationships/oleObject" Target="../embeddings/oleObject40.bin"/><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chart" Target="../charts/chart10.xml"/><Relationship Id="rId2" Type="http://schemas.openxmlformats.org/officeDocument/2006/relationships/slideLayout" Target="../slideLayouts/slideLayout91.xml"/><Relationship Id="rId1" Type="http://schemas.openxmlformats.org/officeDocument/2006/relationships/tags" Target="../tags/tag91.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41.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chart" Target="../charts/chart11.xml"/><Relationship Id="rId2" Type="http://schemas.openxmlformats.org/officeDocument/2006/relationships/slideLayout" Target="../slideLayouts/slideLayout91.xml"/><Relationship Id="rId1" Type="http://schemas.openxmlformats.org/officeDocument/2006/relationships/tags" Target="../tags/tag92.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42.bin"/></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15.xml"/><Relationship Id="rId7" Type="http://schemas.openxmlformats.org/officeDocument/2006/relationships/image" Target="../media/image26.jpeg"/><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image" Target="../media/image1.emf"/><Relationship Id="rId5" Type="http://schemas.openxmlformats.org/officeDocument/2006/relationships/oleObject" Target="../embeddings/oleObject43.bin"/><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7.xml"/><Relationship Id="rId1" Type="http://schemas.openxmlformats.org/officeDocument/2006/relationships/tags" Target="../tags/tag25.xml"/><Relationship Id="rId6" Type="http://schemas.openxmlformats.org/officeDocument/2006/relationships/image" Target="../media/image16.jpeg"/><Relationship Id="rId5" Type="http://schemas.openxmlformats.org/officeDocument/2006/relationships/image" Target="../media/image15.emf"/><Relationship Id="rId4" Type="http://schemas.openxmlformats.org/officeDocument/2006/relationships/oleObject" Target="../embeddings/oleObject19.bin"/></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chart" Target="../charts/chart12.xml"/><Relationship Id="rId2" Type="http://schemas.openxmlformats.org/officeDocument/2006/relationships/slideLayout" Target="../slideLayouts/slideLayout91.xml"/><Relationship Id="rId1" Type="http://schemas.openxmlformats.org/officeDocument/2006/relationships/tags" Target="../tags/tag95.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42.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chart" Target="../charts/chart13.xml"/><Relationship Id="rId2" Type="http://schemas.openxmlformats.org/officeDocument/2006/relationships/slideLayout" Target="../slideLayouts/slideLayout91.xml"/><Relationship Id="rId1" Type="http://schemas.openxmlformats.org/officeDocument/2006/relationships/tags" Target="../tags/tag96.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44.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chart" Target="../charts/chart14.xml"/><Relationship Id="rId2" Type="http://schemas.openxmlformats.org/officeDocument/2006/relationships/slideLayout" Target="../slideLayouts/slideLayout91.xml"/><Relationship Id="rId1" Type="http://schemas.openxmlformats.org/officeDocument/2006/relationships/tags" Target="../tags/tag97.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45.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chart" Target="../charts/chart15.xml"/><Relationship Id="rId2" Type="http://schemas.openxmlformats.org/officeDocument/2006/relationships/slideLayout" Target="../slideLayouts/slideLayout91.xml"/><Relationship Id="rId1" Type="http://schemas.openxmlformats.org/officeDocument/2006/relationships/tags" Target="../tags/tag98.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46.bin"/></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15.xml"/><Relationship Id="rId7" Type="http://schemas.openxmlformats.org/officeDocument/2006/relationships/image" Target="../media/image27.jpe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1.emf"/><Relationship Id="rId5" Type="http://schemas.openxmlformats.org/officeDocument/2006/relationships/oleObject" Target="../embeddings/oleObject43.bin"/><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22.png"/><Relationship Id="rId2" Type="http://schemas.openxmlformats.org/officeDocument/2006/relationships/slideLayout" Target="../slideLayouts/slideLayout91.xml"/><Relationship Id="rId1" Type="http://schemas.openxmlformats.org/officeDocument/2006/relationships/tags" Target="../tags/tag101.xml"/><Relationship Id="rId6" Type="http://schemas.openxmlformats.org/officeDocument/2006/relationships/chart" Target="../charts/chart16.xml"/><Relationship Id="rId5" Type="http://schemas.openxmlformats.org/officeDocument/2006/relationships/image" Target="../media/image1.emf"/><Relationship Id="rId4" Type="http://schemas.openxmlformats.org/officeDocument/2006/relationships/oleObject" Target="../embeddings/oleObject47.bin"/></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28.xml"/><Relationship Id="rId7" Type="http://schemas.openxmlformats.org/officeDocument/2006/relationships/image" Target="../media/image28.jpe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1.emf"/><Relationship Id="rId5" Type="http://schemas.openxmlformats.org/officeDocument/2006/relationships/oleObject" Target="../embeddings/oleObject48.bin"/><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29.jpeg"/><Relationship Id="rId2" Type="http://schemas.openxmlformats.org/officeDocument/2006/relationships/slideLayout" Target="../slideLayouts/slideLayout127.xml"/><Relationship Id="rId1" Type="http://schemas.openxmlformats.org/officeDocument/2006/relationships/tags" Target="../tags/tag104.xml"/><Relationship Id="rId6" Type="http://schemas.openxmlformats.org/officeDocument/2006/relationships/hyperlink" Target="https://iris.who.int/bitstream/handle/10665/311674/WHO-MVP-EMP-2019.02-eng.pdf" TargetMode="External"/><Relationship Id="rId5" Type="http://schemas.openxmlformats.org/officeDocument/2006/relationships/image" Target="../media/image1.emf"/><Relationship Id="rId4" Type="http://schemas.openxmlformats.org/officeDocument/2006/relationships/oleObject" Target="../embeddings/oleObject49.bin"/></Relationships>
</file>

<file path=ppt/slides/_rels/slide38.xml.rels><?xml version="1.0" encoding="UTF-8" standalone="yes"?>
<Relationships xmlns="http://schemas.openxmlformats.org/package/2006/relationships"><Relationship Id="rId2" Type="http://schemas.openxmlformats.org/officeDocument/2006/relationships/hyperlink" Target="https://www.unodc.org/documents/prevention/UNODC_2013_2015_international_standards_on_drug_use_prevention_E.pdf" TargetMode="External"/><Relationship Id="rId1" Type="http://schemas.openxmlformats.org/officeDocument/2006/relationships/slideLayout" Target="../slideLayouts/slideLayout12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4.xml"/><Relationship Id="rId7" Type="http://schemas.openxmlformats.org/officeDocument/2006/relationships/image" Target="../media/image17.jpe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1.emf"/><Relationship Id="rId5" Type="http://schemas.openxmlformats.org/officeDocument/2006/relationships/oleObject" Target="../embeddings/oleObject20.bin"/><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Layout" Target="../slideLayouts/slideLayout127.xml"/><Relationship Id="rId1" Type="http://schemas.openxmlformats.org/officeDocument/2006/relationships/tags" Target="../tags/tag105.xml"/><Relationship Id="rId4" Type="http://schemas.openxmlformats.org/officeDocument/2006/relationships/image" Target="../media/image15.emf"/></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28.xml"/><Relationship Id="rId7" Type="http://schemas.openxmlformats.org/officeDocument/2006/relationships/image" Target="../media/image30.jpeg"/><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1.emf"/><Relationship Id="rId5" Type="http://schemas.openxmlformats.org/officeDocument/2006/relationships/oleObject" Target="../embeddings/oleObject48.bin"/><Relationship Id="rId4" Type="http://schemas.openxmlformats.org/officeDocument/2006/relationships/notesSlide" Target="../notesSlides/notesSlide38.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91.xml"/><Relationship Id="rId1" Type="http://schemas.openxmlformats.org/officeDocument/2006/relationships/tags" Target="../tags/tag108.xml"/><Relationship Id="rId5" Type="http://schemas.openxmlformats.org/officeDocument/2006/relationships/image" Target="../media/image1.emf"/><Relationship Id="rId4" Type="http://schemas.openxmlformats.org/officeDocument/2006/relationships/oleObject" Target="../embeddings/oleObject51.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91.xml"/><Relationship Id="rId1" Type="http://schemas.openxmlformats.org/officeDocument/2006/relationships/tags" Target="../tags/tag109.xml"/><Relationship Id="rId5" Type="http://schemas.openxmlformats.org/officeDocument/2006/relationships/image" Target="../media/image1.emf"/><Relationship Id="rId4" Type="http://schemas.openxmlformats.org/officeDocument/2006/relationships/oleObject" Target="../embeddings/oleObject52.bin"/></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91.xml"/><Relationship Id="rId1" Type="http://schemas.openxmlformats.org/officeDocument/2006/relationships/tags" Target="../tags/tag110.xml"/><Relationship Id="rId5" Type="http://schemas.openxmlformats.org/officeDocument/2006/relationships/image" Target="../media/image1.emf"/><Relationship Id="rId4" Type="http://schemas.openxmlformats.org/officeDocument/2006/relationships/oleObject" Target="../embeddings/oleObject53.bin"/></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91.xml"/><Relationship Id="rId1" Type="http://schemas.openxmlformats.org/officeDocument/2006/relationships/tags" Target="../tags/tag111.xml"/><Relationship Id="rId5" Type="http://schemas.openxmlformats.org/officeDocument/2006/relationships/image" Target="../media/image1.emf"/><Relationship Id="rId4" Type="http://schemas.openxmlformats.org/officeDocument/2006/relationships/oleObject" Target="../embeddings/oleObject54.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91.xml"/><Relationship Id="rId1" Type="http://schemas.openxmlformats.org/officeDocument/2006/relationships/tags" Target="../tags/tag112.xml"/><Relationship Id="rId5" Type="http://schemas.openxmlformats.org/officeDocument/2006/relationships/image" Target="../media/image1.emf"/><Relationship Id="rId4" Type="http://schemas.openxmlformats.org/officeDocument/2006/relationships/oleObject" Target="../embeddings/oleObject55.bin"/></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28.xml"/><Relationship Id="rId7" Type="http://schemas.openxmlformats.org/officeDocument/2006/relationships/image" Target="../media/image31.jpe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1.emf"/><Relationship Id="rId5" Type="http://schemas.openxmlformats.org/officeDocument/2006/relationships/oleObject" Target="../embeddings/oleObject48.bin"/><Relationship Id="rId4" Type="http://schemas.openxmlformats.org/officeDocument/2006/relationships/notesSlide" Target="../notesSlides/notesSlide44.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32.jpe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image" Target="../media/image1.emf"/><Relationship Id="rId5" Type="http://schemas.openxmlformats.org/officeDocument/2006/relationships/oleObject" Target="../embeddings/oleObject56.bin"/><Relationship Id="rId4" Type="http://schemas.openxmlformats.org/officeDocument/2006/relationships/notesSlide" Target="../notesSlides/notesSlide45.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53.xml"/><Relationship Id="rId7" Type="http://schemas.openxmlformats.org/officeDocument/2006/relationships/image" Target="../media/image1.emf"/><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oleObject" Target="../embeddings/oleObject57.bin"/><Relationship Id="rId5" Type="http://schemas.openxmlformats.org/officeDocument/2006/relationships/image" Target="../media/image33.jpeg"/><Relationship Id="rId4"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7.xml"/><Relationship Id="rId1" Type="http://schemas.openxmlformats.org/officeDocument/2006/relationships/tags" Target="../tags/tag28.xml"/><Relationship Id="rId6" Type="http://schemas.openxmlformats.org/officeDocument/2006/relationships/image" Target="../media/image19.jpeg"/><Relationship Id="rId5" Type="http://schemas.openxmlformats.org/officeDocument/2006/relationships/image" Target="../media/image18.emf"/><Relationship Id="rId4" Type="http://schemas.openxmlformats.org/officeDocument/2006/relationships/oleObject" Target="../embeddings/oleObject21.bin"/></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91.xml"/><Relationship Id="rId1" Type="http://schemas.openxmlformats.org/officeDocument/2006/relationships/tags" Target="../tags/tag119.xml"/><Relationship Id="rId6" Type="http://schemas.openxmlformats.org/officeDocument/2006/relationships/chart" Target="../charts/chart17.xml"/><Relationship Id="rId5" Type="http://schemas.openxmlformats.org/officeDocument/2006/relationships/image" Target="../media/image1.emf"/><Relationship Id="rId4" Type="http://schemas.openxmlformats.org/officeDocument/2006/relationships/oleObject" Target="../embeddings/oleObject58.bin"/></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91.xml"/><Relationship Id="rId1" Type="http://schemas.openxmlformats.org/officeDocument/2006/relationships/tags" Target="../tags/tag120.xml"/><Relationship Id="rId6" Type="http://schemas.openxmlformats.org/officeDocument/2006/relationships/chart" Target="../charts/chart18.xml"/><Relationship Id="rId5" Type="http://schemas.openxmlformats.org/officeDocument/2006/relationships/image" Target="../media/image1.emf"/><Relationship Id="rId4" Type="http://schemas.openxmlformats.org/officeDocument/2006/relationships/oleObject" Target="../embeddings/oleObject59.bin"/></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9.xml"/><Relationship Id="rId7" Type="http://schemas.openxmlformats.org/officeDocument/2006/relationships/chart" Target="../charts/chart20.xml"/><Relationship Id="rId2" Type="http://schemas.openxmlformats.org/officeDocument/2006/relationships/slideLayout" Target="../slideLayouts/slideLayout91.xml"/><Relationship Id="rId1" Type="http://schemas.openxmlformats.org/officeDocument/2006/relationships/tags" Target="../tags/tag121.xml"/><Relationship Id="rId6" Type="http://schemas.openxmlformats.org/officeDocument/2006/relationships/chart" Target="../charts/chart19.xml"/><Relationship Id="rId5" Type="http://schemas.openxmlformats.org/officeDocument/2006/relationships/image" Target="../media/image1.emf"/><Relationship Id="rId4" Type="http://schemas.openxmlformats.org/officeDocument/2006/relationships/oleObject" Target="../embeddings/oleObject60.bin"/></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91.xml"/><Relationship Id="rId1" Type="http://schemas.openxmlformats.org/officeDocument/2006/relationships/tags" Target="../tags/tag122.xml"/><Relationship Id="rId6" Type="http://schemas.openxmlformats.org/officeDocument/2006/relationships/chart" Target="../charts/chart21.xml"/><Relationship Id="rId5" Type="http://schemas.openxmlformats.org/officeDocument/2006/relationships/image" Target="../media/image1.emf"/><Relationship Id="rId4" Type="http://schemas.openxmlformats.org/officeDocument/2006/relationships/oleObject" Target="../embeddings/oleObject61.bin"/></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7.xml"/><Relationship Id="rId1" Type="http://schemas.openxmlformats.org/officeDocument/2006/relationships/tags" Target="../tags/tag123.xml"/><Relationship Id="rId6" Type="http://schemas.openxmlformats.org/officeDocument/2006/relationships/image" Target="../media/image34.png"/><Relationship Id="rId5" Type="http://schemas.openxmlformats.org/officeDocument/2006/relationships/image" Target="../media/image21.emf"/><Relationship Id="rId4" Type="http://schemas.openxmlformats.org/officeDocument/2006/relationships/oleObject" Target="../embeddings/oleObject62.bin"/></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53.xml"/><Relationship Id="rId7" Type="http://schemas.openxmlformats.org/officeDocument/2006/relationships/image" Target="../media/image1.emf"/><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oleObject" Target="../embeddings/oleObject57.bin"/><Relationship Id="rId5" Type="http://schemas.openxmlformats.org/officeDocument/2006/relationships/image" Target="../media/image35.jpeg"/><Relationship Id="rId4" Type="http://schemas.openxmlformats.org/officeDocument/2006/relationships/notesSlide" Target="../notesSlides/notesSlide5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7.xml"/><Relationship Id="rId1" Type="http://schemas.openxmlformats.org/officeDocument/2006/relationships/tags" Target="../tags/tag126.xml"/><Relationship Id="rId5" Type="http://schemas.openxmlformats.org/officeDocument/2006/relationships/image" Target="../media/image1.emf"/><Relationship Id="rId4" Type="http://schemas.openxmlformats.org/officeDocument/2006/relationships/oleObject" Target="../embeddings/oleObject63.bin"/></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29.xml"/><Relationship Id="rId1" Type="http://schemas.openxmlformats.org/officeDocument/2006/relationships/tags" Target="../tags/tag127.xml"/><Relationship Id="rId6" Type="http://schemas.openxmlformats.org/officeDocument/2006/relationships/image" Target="../media/image36.jpeg"/><Relationship Id="rId5" Type="http://schemas.openxmlformats.org/officeDocument/2006/relationships/image" Target="../media/image1.emf"/><Relationship Id="rId4" Type="http://schemas.openxmlformats.org/officeDocument/2006/relationships/oleObject" Target="../embeddings/oleObject64.bin"/></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3.xml"/><Relationship Id="rId7" Type="http://schemas.openxmlformats.org/officeDocument/2006/relationships/image" Target="../media/image20.jpe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7.xml"/><Relationship Id="rId1" Type="http://schemas.openxmlformats.org/officeDocument/2006/relationships/tags" Target="../tags/tag31.xml"/><Relationship Id="rId5" Type="http://schemas.openxmlformats.org/officeDocument/2006/relationships/image" Target="../media/image1.emf"/><Relationship Id="rId4" Type="http://schemas.openxmlformats.org/officeDocument/2006/relationships/oleObject" Target="../embeddings/oleObject23.bin"/></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7.xml"/><Relationship Id="rId1" Type="http://schemas.openxmlformats.org/officeDocument/2006/relationships/tags" Target="../tags/tag34.xml"/><Relationship Id="rId5" Type="http://schemas.openxmlformats.org/officeDocument/2006/relationships/image" Target="../media/image21.emf"/><Relationship Id="rId4" Type="http://schemas.openxmlformats.org/officeDocument/2006/relationships/oleObject" Target="../embeddings/oleObject2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9">
          <a:extLst>
            <a:ext uri="{FF2B5EF4-FFF2-40B4-BE49-F238E27FC236}">
              <a16:creationId xmlns:a16="http://schemas.microsoft.com/office/drawing/2014/main" id="{D576A19B-3D26-454A-6A10-BEFAB78BDFD0}"/>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FA5178D-D86C-6CF8-43A7-01AC2C89261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4" name="Object 3" hidden="1">
                        <a:extLst>
                          <a:ext uri="{FF2B5EF4-FFF2-40B4-BE49-F238E27FC236}">
                            <a16:creationId xmlns:a16="http://schemas.microsoft.com/office/drawing/2014/main" id="{0FA5178D-D86C-6CF8-43A7-01AC2C89261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40" name="Google Shape;940;p134">
            <a:extLst>
              <a:ext uri="{FF2B5EF4-FFF2-40B4-BE49-F238E27FC236}">
                <a16:creationId xmlns:a16="http://schemas.microsoft.com/office/drawing/2014/main" id="{C81D427F-31DB-799C-8CA7-E5FDD6197A98}"/>
              </a:ext>
            </a:extLst>
          </p:cNvPr>
          <p:cNvSpPr txBox="1">
            <a:spLocks noGrp="1"/>
          </p:cNvSpPr>
          <p:nvPr>
            <p:ph type="ctrTitle"/>
          </p:nvPr>
        </p:nvSpPr>
        <p:spPr/>
        <p:txBody>
          <a:bodyPr/>
          <a:lstStyle/>
          <a:p>
            <a:pPr>
              <a:lnSpc>
                <a:spcPct val="100000"/>
              </a:lnSpc>
            </a:pPr>
            <a:r>
              <a:rPr lang="lv-LV" sz="2800"/>
              <a:t>Pētījums par narkotisko/psihotropo vielu pieejamību jauniešu vidū, narkotisko/psihotropo vielu aprites īpatnībām un to pieejamību izglītības iestādēs 2024. gadā</a:t>
            </a:r>
          </a:p>
        </p:txBody>
      </p:sp>
      <p:sp>
        <p:nvSpPr>
          <p:cNvPr id="941" name="Google Shape;941;p134">
            <a:extLst>
              <a:ext uri="{FF2B5EF4-FFF2-40B4-BE49-F238E27FC236}">
                <a16:creationId xmlns:a16="http://schemas.microsoft.com/office/drawing/2014/main" id="{CB458D20-9D1C-7614-3BB3-C5D0B9C16FA1}"/>
              </a:ext>
            </a:extLst>
          </p:cNvPr>
          <p:cNvSpPr txBox="1">
            <a:spLocks noGrp="1"/>
          </p:cNvSpPr>
          <p:nvPr>
            <p:ph type="subTitle" idx="1"/>
          </p:nvPr>
        </p:nvSpPr>
        <p:spPr>
          <a:xfrm>
            <a:off x="442913" y="3429000"/>
            <a:ext cx="7497437" cy="600164"/>
          </a:xfrm>
          <a:noFill/>
        </p:spPr>
        <p:txBody>
          <a:bodyPr wrap="square" lIns="0" tIns="0" rIns="0" bIns="0">
            <a:spAutoFit/>
          </a:bodyPr>
          <a:lstStyle/>
          <a:p>
            <a:pPr lvl="0"/>
            <a:r>
              <a:rPr lang="lv-LV" sz="1300" dirty="0">
                <a:solidFill>
                  <a:schemeClr val="bg1"/>
                </a:solidFill>
              </a:rPr>
              <a:t>Gala ziņojums</a:t>
            </a:r>
          </a:p>
          <a:p>
            <a:pPr lvl="0"/>
            <a:endParaRPr lang="lv-LV" sz="1300" dirty="0">
              <a:solidFill>
                <a:schemeClr val="bg1"/>
              </a:solidFill>
            </a:endParaRPr>
          </a:p>
          <a:p>
            <a:pPr lvl="0"/>
            <a:r>
              <a:rPr lang="lv-LV" sz="1300" dirty="0">
                <a:solidFill>
                  <a:schemeClr val="bg1"/>
                </a:solidFill>
              </a:rPr>
              <a:t>2025. gada 15. jūlijs</a:t>
            </a:r>
          </a:p>
        </p:txBody>
      </p:sp>
      <p:sp>
        <p:nvSpPr>
          <p:cNvPr id="8" name="Rectangle 7">
            <a:extLst>
              <a:ext uri="{FF2B5EF4-FFF2-40B4-BE49-F238E27FC236}">
                <a16:creationId xmlns:a16="http://schemas.microsoft.com/office/drawing/2014/main" id="{19B36533-25C3-E79E-C775-641F4DC55AC7}"/>
              </a:ext>
            </a:extLst>
          </p:cNvPr>
          <p:cNvSpPr/>
          <p:nvPr/>
        </p:nvSpPr>
        <p:spPr>
          <a:xfrm>
            <a:off x="9224495" y="-1"/>
            <a:ext cx="2967505" cy="1164541"/>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 name="Rectangle 8">
            <a:extLst>
              <a:ext uri="{FF2B5EF4-FFF2-40B4-BE49-F238E27FC236}">
                <a16:creationId xmlns:a16="http://schemas.microsoft.com/office/drawing/2014/main" id="{FAA695AB-8702-613A-04C4-9A263FA3C266}"/>
              </a:ext>
            </a:extLst>
          </p:cNvPr>
          <p:cNvSpPr/>
          <p:nvPr/>
        </p:nvSpPr>
        <p:spPr>
          <a:xfrm>
            <a:off x="6275387" y="4702098"/>
            <a:ext cx="2788181" cy="2155902"/>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0" name="Rectangle 9">
            <a:extLst>
              <a:ext uri="{FF2B5EF4-FFF2-40B4-BE49-F238E27FC236}">
                <a16:creationId xmlns:a16="http://schemas.microsoft.com/office/drawing/2014/main" id="{BCD6E01D-54AC-7E6C-3F9E-56D4212DD1A2}"/>
              </a:ext>
            </a:extLst>
          </p:cNvPr>
          <p:cNvSpPr/>
          <p:nvPr/>
        </p:nvSpPr>
        <p:spPr>
          <a:xfrm>
            <a:off x="6114462" y="4702098"/>
            <a:ext cx="160926" cy="2155902"/>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2" name="Rectangle 11">
            <a:extLst>
              <a:ext uri="{FF2B5EF4-FFF2-40B4-BE49-F238E27FC236}">
                <a16:creationId xmlns:a16="http://schemas.microsoft.com/office/drawing/2014/main" id="{B0E6B9B0-4A58-3934-5C43-A9A9E2CA6184}"/>
              </a:ext>
            </a:extLst>
          </p:cNvPr>
          <p:cNvSpPr/>
          <p:nvPr/>
        </p:nvSpPr>
        <p:spPr>
          <a:xfrm rot="5400000">
            <a:off x="6027537" y="-1462365"/>
            <a:ext cx="160926" cy="12168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3" name="Rectangle 12">
            <a:extLst>
              <a:ext uri="{FF2B5EF4-FFF2-40B4-BE49-F238E27FC236}">
                <a16:creationId xmlns:a16="http://schemas.microsoft.com/office/drawing/2014/main" id="{7549A199-E9A0-DED5-1CC0-C2A16B82D737}"/>
              </a:ext>
            </a:extLst>
          </p:cNvPr>
          <p:cNvSpPr/>
          <p:nvPr/>
        </p:nvSpPr>
        <p:spPr>
          <a:xfrm>
            <a:off x="9063569" y="0"/>
            <a:ext cx="160926" cy="6858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15" name="Rectangle 14">
            <a:extLst>
              <a:ext uri="{FF2B5EF4-FFF2-40B4-BE49-F238E27FC236}">
                <a16:creationId xmlns:a16="http://schemas.microsoft.com/office/drawing/2014/main" id="{7852CD6C-DFC8-4A89-2881-863F54DFF4B2}"/>
              </a:ext>
            </a:extLst>
          </p:cNvPr>
          <p:cNvSpPr/>
          <p:nvPr/>
        </p:nvSpPr>
        <p:spPr>
          <a:xfrm rot="5400000">
            <a:off x="10581537" y="-284996"/>
            <a:ext cx="160926" cy="3060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Tree>
    <p:extLst>
      <p:ext uri="{BB962C8B-B14F-4D97-AF65-F5344CB8AC3E}">
        <p14:creationId xmlns:p14="http://schemas.microsoft.com/office/powerpoint/2010/main" val="4286327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3AAB8-EAE6-2FE3-1AF9-18E1DD395446}"/>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93587AF-4BA7-B965-FCE2-4A177808F865}"/>
              </a:ext>
            </a:extLst>
          </p:cNvPr>
          <p:cNvGraphicFramePr>
            <a:graphicFrameLocks noChangeAspect="1"/>
          </p:cNvGraphicFramePr>
          <p:nvPr>
            <p:custDataLst>
              <p:tags r:id="rId1"/>
            </p:custDataLst>
            <p:extLst>
              <p:ext uri="{D42A27DB-BD31-4B8C-83A1-F6EECF244321}">
                <p14:modId xmlns:p14="http://schemas.microsoft.com/office/powerpoint/2010/main" val="32094617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7" name="think-cell data - do not delete" hidden="1">
                        <a:extLst>
                          <a:ext uri="{FF2B5EF4-FFF2-40B4-BE49-F238E27FC236}">
                            <a16:creationId xmlns:a16="http://schemas.microsoft.com/office/drawing/2014/main" id="{993587AF-4BA7-B965-FCE2-4A177808F86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8" name="Picture 17">
            <a:extLst>
              <a:ext uri="{FF2B5EF4-FFF2-40B4-BE49-F238E27FC236}">
                <a16:creationId xmlns:a16="http://schemas.microsoft.com/office/drawing/2014/main" id="{D5D50340-DE1C-E70A-6805-19D311D417BB}"/>
              </a:ext>
            </a:extLst>
          </p:cNvPr>
          <p:cNvPicPr>
            <a:picLocks noChangeAspect="1"/>
          </p:cNvPicPr>
          <p:nvPr/>
        </p:nvPicPr>
        <p:blipFill rotWithShape="1">
          <a:blip r:embed="rId6"/>
          <a:srcRect l="19773" r="36801"/>
          <a:stretch/>
        </p:blipFill>
        <p:spPr>
          <a:xfrm>
            <a:off x="8218488" y="0"/>
            <a:ext cx="3973512" cy="6858000"/>
          </a:xfrm>
          <a:prstGeom prst="rect">
            <a:avLst/>
          </a:prstGeom>
        </p:spPr>
      </p:pic>
      <p:sp>
        <p:nvSpPr>
          <p:cNvPr id="19" name="Rectangle 18">
            <a:extLst>
              <a:ext uri="{FF2B5EF4-FFF2-40B4-BE49-F238E27FC236}">
                <a16:creationId xmlns:a16="http://schemas.microsoft.com/office/drawing/2014/main" id="{B225058C-5406-FF93-3371-8FDC7D605CAD}"/>
              </a:ext>
            </a:extLst>
          </p:cNvPr>
          <p:cNvSpPr/>
          <p:nvPr/>
        </p:nvSpPr>
        <p:spPr bwMode="ltGray">
          <a:xfrm>
            <a:off x="8218487" y="1785"/>
            <a:ext cx="3973513" cy="6856215"/>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a:ln>
                <a:noFill/>
              </a:ln>
              <a:solidFill>
                <a:srgbClr val="FFFFFF"/>
              </a:solidFill>
              <a:effectLst/>
              <a:uLnTx/>
              <a:uFillTx/>
              <a:latin typeface="Georgia" pitchFamily="18" charset="0"/>
              <a:ea typeface="+mn-ea"/>
              <a:cs typeface="+mn-cs"/>
              <a:sym typeface="Arial"/>
            </a:endParaRPr>
          </a:p>
        </p:txBody>
      </p:sp>
      <p:sp>
        <p:nvSpPr>
          <p:cNvPr id="2" name="Title 1">
            <a:extLst>
              <a:ext uri="{FF2B5EF4-FFF2-40B4-BE49-F238E27FC236}">
                <a16:creationId xmlns:a16="http://schemas.microsoft.com/office/drawing/2014/main" id="{5FB5F98E-DA62-D8DE-5A89-B5807880B3CC}"/>
              </a:ext>
            </a:extLst>
          </p:cNvPr>
          <p:cNvSpPr>
            <a:spLocks noGrp="1"/>
          </p:cNvSpPr>
          <p:nvPr>
            <p:ph type="title"/>
          </p:nvPr>
        </p:nvSpPr>
        <p:spPr>
          <a:xfrm>
            <a:off x="442913" y="432001"/>
            <a:ext cx="11306175" cy="1387274"/>
          </a:xfrm>
        </p:spPr>
        <p:txBody>
          <a:bodyPr vert="horz">
            <a:normAutofit/>
          </a:bodyPr>
          <a:lstStyle/>
          <a:p>
            <a:r>
              <a:rPr lang="lv-LV">
                <a:sym typeface="Georgia"/>
              </a:rPr>
              <a:t>1.4. Pētījuma ierobežojumi</a:t>
            </a:r>
            <a:endParaRPr lang="en-GB"/>
          </a:p>
        </p:txBody>
      </p:sp>
      <p:sp>
        <p:nvSpPr>
          <p:cNvPr id="3" name="Rectangle 2">
            <a:extLst>
              <a:ext uri="{FF2B5EF4-FFF2-40B4-BE49-F238E27FC236}">
                <a16:creationId xmlns:a16="http://schemas.microsoft.com/office/drawing/2014/main" id="{A193A6B8-2F26-7CE0-4D80-BB58720477C5}"/>
              </a:ext>
            </a:extLst>
          </p:cNvPr>
          <p:cNvSpPr/>
          <p:nvPr/>
        </p:nvSpPr>
        <p:spPr>
          <a:xfrm>
            <a:off x="442913" y="1819275"/>
            <a:ext cx="431800" cy="884238"/>
          </a:xfrm>
          <a:prstGeom prst="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600" b="1">
                <a:solidFill>
                  <a:schemeClr val="bg1"/>
                </a:solidFill>
              </a:rPr>
              <a:t>1</a:t>
            </a:r>
            <a:endParaRPr lang="en-GB" sz="1600" b="1">
              <a:solidFill>
                <a:schemeClr val="bg1"/>
              </a:solidFill>
            </a:endParaRPr>
          </a:p>
        </p:txBody>
      </p:sp>
      <p:sp>
        <p:nvSpPr>
          <p:cNvPr id="10" name="Google Shape;389;gbd9be63019_74_0">
            <a:extLst>
              <a:ext uri="{FF2B5EF4-FFF2-40B4-BE49-F238E27FC236}">
                <a16:creationId xmlns:a16="http://schemas.microsoft.com/office/drawing/2014/main" id="{63A6B6C8-9C86-8C9A-08FC-C20E8C0BE517}"/>
              </a:ext>
            </a:extLst>
          </p:cNvPr>
          <p:cNvSpPr/>
          <p:nvPr/>
        </p:nvSpPr>
        <p:spPr>
          <a:xfrm>
            <a:off x="874713" y="1819275"/>
            <a:ext cx="6986587" cy="884238"/>
          </a:xfrm>
          <a:prstGeom prst="rect">
            <a:avLst/>
          </a:prstGeom>
          <a:solidFill>
            <a:schemeClr val="bg1">
              <a:lumMod val="95000"/>
            </a:schemeClr>
          </a:solidFill>
          <a:ln>
            <a:noFill/>
          </a:ln>
        </p:spPr>
        <p:txBody>
          <a:bodyPr spcFirstLastPara="1" wrap="square" lIns="72000" tIns="72000" rIns="72000" bIns="72000" anchor="t" anchorCtr="0">
            <a:noAutofit/>
          </a:bodyPr>
          <a:lstStyle/>
          <a:p>
            <a:pPr lvl="2">
              <a:buSzPts val="1600"/>
              <a:defRPr/>
            </a:pPr>
            <a:r>
              <a:rPr lang="lv-LV" sz="800" b="1" dirty="0">
                <a:solidFill>
                  <a:schemeClr val="tx1"/>
                </a:solidFill>
                <a:latin typeface="+mn-lt"/>
              </a:rPr>
              <a:t>Respondentu interpretācijas atšķirības: </a:t>
            </a:r>
            <a:r>
              <a:rPr lang="lv-LV" sz="800" dirty="0">
                <a:solidFill>
                  <a:schemeClr val="tx1"/>
                </a:solidFill>
                <a:latin typeface="+mn-lt"/>
              </a:rPr>
              <a:t>Respondentu izpratne par narkotisko/psihotropo vielu jēdzieniem atšķiras. Daļa respondentu šajā kategorijā iekļāva arī tabakas izstrādājumus, tādēļ iespējamas neatbilstības un interpretācijas atšķirības atbildēs, kas var ietekmēt datu precizitāti.</a:t>
            </a:r>
          </a:p>
        </p:txBody>
      </p:sp>
      <p:sp>
        <p:nvSpPr>
          <p:cNvPr id="4" name="Rectangle 3">
            <a:extLst>
              <a:ext uri="{FF2B5EF4-FFF2-40B4-BE49-F238E27FC236}">
                <a16:creationId xmlns:a16="http://schemas.microsoft.com/office/drawing/2014/main" id="{B0AAB29F-6DBF-7D66-7E29-BEDCB5100C4E}"/>
              </a:ext>
            </a:extLst>
          </p:cNvPr>
          <p:cNvSpPr/>
          <p:nvPr/>
        </p:nvSpPr>
        <p:spPr>
          <a:xfrm>
            <a:off x="442913" y="2971926"/>
            <a:ext cx="431800" cy="884238"/>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600" b="1">
                <a:solidFill>
                  <a:schemeClr val="tx1"/>
                </a:solidFill>
              </a:rPr>
              <a:t>2</a:t>
            </a:r>
            <a:endParaRPr lang="en-GB" sz="1600" b="1">
              <a:solidFill>
                <a:schemeClr val="tx1"/>
              </a:solidFill>
            </a:endParaRPr>
          </a:p>
        </p:txBody>
      </p:sp>
      <p:sp>
        <p:nvSpPr>
          <p:cNvPr id="11" name="Google Shape;389;gbd9be63019_74_0">
            <a:extLst>
              <a:ext uri="{FF2B5EF4-FFF2-40B4-BE49-F238E27FC236}">
                <a16:creationId xmlns:a16="http://schemas.microsoft.com/office/drawing/2014/main" id="{0A3399C2-5076-2119-89E0-5ADF5C82351A}"/>
              </a:ext>
            </a:extLst>
          </p:cNvPr>
          <p:cNvSpPr/>
          <p:nvPr/>
        </p:nvSpPr>
        <p:spPr>
          <a:xfrm>
            <a:off x="874713" y="2975102"/>
            <a:ext cx="6986587" cy="884238"/>
          </a:xfrm>
          <a:prstGeom prst="rect">
            <a:avLst/>
          </a:prstGeom>
          <a:solidFill>
            <a:schemeClr val="bg1">
              <a:lumMod val="95000"/>
            </a:schemeClr>
          </a:solidFill>
          <a:ln>
            <a:noFill/>
          </a:ln>
        </p:spPr>
        <p:txBody>
          <a:bodyPr spcFirstLastPara="1" wrap="square" lIns="72000" tIns="72000" rIns="72000" bIns="72000" anchor="t" anchorCtr="0">
            <a:noAutofit/>
          </a:bodyPr>
          <a:lstStyle/>
          <a:p>
            <a:pPr lvl="2">
              <a:buClr>
                <a:srgbClr val="000000"/>
              </a:buClr>
              <a:buSzPts val="1600"/>
              <a:defRPr/>
            </a:pPr>
            <a:r>
              <a:rPr lang="lv-LV" sz="800" b="1">
                <a:solidFill>
                  <a:schemeClr val="tx1"/>
                </a:solidFill>
                <a:latin typeface="+mn-lt"/>
              </a:rPr>
              <a:t>Datu nepilnības </a:t>
            </a:r>
            <a:r>
              <a:rPr lang="lv-LV" sz="800">
                <a:solidFill>
                  <a:schemeClr val="tx1"/>
                </a:solidFill>
                <a:effectLst/>
                <a:latin typeface="Arial" panose="020B0604020202020204" pitchFamily="34" charset="0"/>
              </a:rPr>
              <a:t>Noteiktās kategorijās dati var būt nepilnīgi, ņemot vērā pētījuma tēmas delikāto dabu un respondentu vēlmi nesniegt detalizētāku informāciju.</a:t>
            </a:r>
            <a:endParaRPr lang="lv-LV" sz="800">
              <a:solidFill>
                <a:schemeClr val="tx1"/>
              </a:solidFill>
              <a:latin typeface="+mn-lt"/>
            </a:endParaRPr>
          </a:p>
        </p:txBody>
      </p:sp>
      <p:sp>
        <p:nvSpPr>
          <p:cNvPr id="8" name="Rectangle 7">
            <a:extLst>
              <a:ext uri="{FF2B5EF4-FFF2-40B4-BE49-F238E27FC236}">
                <a16:creationId xmlns:a16="http://schemas.microsoft.com/office/drawing/2014/main" id="{4422CBD5-BA11-3D29-988F-A6BE3BBECAC8}"/>
              </a:ext>
            </a:extLst>
          </p:cNvPr>
          <p:cNvSpPr/>
          <p:nvPr/>
        </p:nvSpPr>
        <p:spPr>
          <a:xfrm>
            <a:off x="442913" y="4124578"/>
            <a:ext cx="431800" cy="884238"/>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solidFill>
                  <a:schemeClr val="tx1"/>
                </a:solidFill>
              </a:rPr>
              <a:t>3</a:t>
            </a:r>
            <a:endParaRPr lang="en-GB" sz="1600" b="1">
              <a:solidFill>
                <a:schemeClr val="tx1"/>
              </a:solidFill>
            </a:endParaRPr>
          </a:p>
        </p:txBody>
      </p:sp>
      <p:sp>
        <p:nvSpPr>
          <p:cNvPr id="13" name="Google Shape;389;gbd9be63019_74_0">
            <a:extLst>
              <a:ext uri="{FF2B5EF4-FFF2-40B4-BE49-F238E27FC236}">
                <a16:creationId xmlns:a16="http://schemas.microsoft.com/office/drawing/2014/main" id="{A849480C-6A99-885E-13D2-AD41C9DCFCA3}"/>
              </a:ext>
            </a:extLst>
          </p:cNvPr>
          <p:cNvSpPr/>
          <p:nvPr/>
        </p:nvSpPr>
        <p:spPr>
          <a:xfrm>
            <a:off x="874713" y="4126166"/>
            <a:ext cx="6986587" cy="884238"/>
          </a:xfrm>
          <a:prstGeom prst="rect">
            <a:avLst/>
          </a:prstGeom>
          <a:solidFill>
            <a:schemeClr val="bg1">
              <a:lumMod val="95000"/>
            </a:schemeClr>
          </a:solidFill>
          <a:ln>
            <a:noFill/>
          </a:ln>
        </p:spPr>
        <p:txBody>
          <a:bodyPr spcFirstLastPara="1" wrap="square" lIns="72000" tIns="72000" rIns="72000" bIns="72000" anchor="t" anchorCtr="0">
            <a:noAutofit/>
          </a:bodyPr>
          <a:lstStyle/>
          <a:p>
            <a:pPr lvl="2">
              <a:buClr>
                <a:srgbClr val="000000"/>
              </a:buClr>
              <a:buSzPts val="1600"/>
              <a:defRPr/>
            </a:pPr>
            <a:r>
              <a:rPr lang="lv-LV" sz="800" b="1" kern="0">
                <a:solidFill>
                  <a:schemeClr val="tx1"/>
                </a:solidFill>
                <a:latin typeface="+mn-lt"/>
                <a:ea typeface="Arial"/>
                <a:cs typeface="Arial"/>
                <a:sym typeface="Arial"/>
              </a:rPr>
              <a:t>Informācijas patiesums un anonimitāte: </a:t>
            </a:r>
            <a:r>
              <a:rPr lang="lv-LV" sz="800">
                <a:solidFill>
                  <a:schemeClr val="tx1"/>
                </a:solidFill>
                <a:latin typeface="+mn-lt"/>
              </a:rPr>
              <a:t>Ņemot vērā, ka gan skolēnu aptauja, gan jauniešu intervijas tika veiktas anonīmi, nav iespējams pilnībā pārbaudīt paustās informācijas patiesumu. Aptaujas īstenotājs ir veicis rūpīgu datu pārbaudi, lai izslēgtu acīmredzami nepatiesus ierakstus, tomēr pastāv iespēja, ka daļa datu var nebūt pilnīgi autentiski.</a:t>
            </a:r>
          </a:p>
        </p:txBody>
      </p:sp>
      <p:sp>
        <p:nvSpPr>
          <p:cNvPr id="16" name="Rectangle 15">
            <a:extLst>
              <a:ext uri="{FF2B5EF4-FFF2-40B4-BE49-F238E27FC236}">
                <a16:creationId xmlns:a16="http://schemas.microsoft.com/office/drawing/2014/main" id="{4B9085FD-BD6E-65E7-4BD8-AD442FE3CC4D}"/>
              </a:ext>
            </a:extLst>
          </p:cNvPr>
          <p:cNvSpPr/>
          <p:nvPr/>
        </p:nvSpPr>
        <p:spPr>
          <a:xfrm>
            <a:off x="442913" y="5287962"/>
            <a:ext cx="431800" cy="884238"/>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solidFill>
                  <a:schemeClr val="bg1"/>
                </a:solidFill>
              </a:rPr>
              <a:t>4</a:t>
            </a:r>
            <a:endParaRPr lang="en-GB" sz="1600" b="1">
              <a:solidFill>
                <a:schemeClr val="bg1"/>
              </a:solidFill>
            </a:endParaRPr>
          </a:p>
        </p:txBody>
      </p:sp>
      <p:sp>
        <p:nvSpPr>
          <p:cNvPr id="17" name="Google Shape;389;gbd9be63019_74_0">
            <a:extLst>
              <a:ext uri="{FF2B5EF4-FFF2-40B4-BE49-F238E27FC236}">
                <a16:creationId xmlns:a16="http://schemas.microsoft.com/office/drawing/2014/main" id="{1CB7A5A1-F5B9-C104-B4B0-5A21CFAC0653}"/>
              </a:ext>
            </a:extLst>
          </p:cNvPr>
          <p:cNvSpPr/>
          <p:nvPr/>
        </p:nvSpPr>
        <p:spPr>
          <a:xfrm>
            <a:off x="874713" y="5287962"/>
            <a:ext cx="6986587" cy="884238"/>
          </a:xfrm>
          <a:prstGeom prst="rect">
            <a:avLst/>
          </a:prstGeom>
          <a:solidFill>
            <a:schemeClr val="bg1">
              <a:lumMod val="95000"/>
            </a:schemeClr>
          </a:solidFill>
          <a:ln>
            <a:noFill/>
          </a:ln>
        </p:spPr>
        <p:txBody>
          <a:bodyPr spcFirstLastPara="1" wrap="square" lIns="72000" tIns="72000" rIns="72000" bIns="72000" anchor="t" anchorCtr="0">
            <a:noAutofit/>
          </a:bodyPr>
          <a:lstStyle/>
          <a:p>
            <a:pPr lvl="2">
              <a:buClr>
                <a:srgbClr val="000000"/>
              </a:buClr>
              <a:buSzPts val="1600"/>
              <a:defRPr/>
            </a:pPr>
            <a:r>
              <a:rPr lang="lv-LV" sz="800" b="1" dirty="0">
                <a:solidFill>
                  <a:schemeClr val="tx1"/>
                </a:solidFill>
                <a:latin typeface="+mn-lt"/>
              </a:rPr>
              <a:t>Atbilstība pētījuma mērķim</a:t>
            </a:r>
            <a:r>
              <a:rPr lang="lv-LV" sz="800" b="1" kern="0" dirty="0">
                <a:solidFill>
                  <a:schemeClr val="tx1"/>
                </a:solidFill>
                <a:latin typeface="+mn-lt"/>
                <a:ea typeface="Arial"/>
                <a:cs typeface="Arial"/>
                <a:sym typeface="Arial"/>
              </a:rPr>
              <a:t>: </a:t>
            </a:r>
            <a:r>
              <a:rPr lang="lv-LV" sz="800" dirty="0">
                <a:solidFill>
                  <a:schemeClr val="tx1"/>
                </a:solidFill>
                <a:latin typeface="+mn-lt"/>
              </a:rPr>
              <a:t>Pētījuma secinājumi un rekomendācijas veidotas atbilstoši pētījuma mērķim, tādējādi koncentrējoties uz preventīvajiem aspektiem. Citi ar narkotisko/psihotropo vielu pieejamības ierobežošanu saistīti aspekti, piemēram, ārstēšana, ierobežošana un sodīšana, pētījumā tika aplūkoti ierobežotā apjomā.</a:t>
            </a:r>
          </a:p>
        </p:txBody>
      </p:sp>
      <p:sp>
        <p:nvSpPr>
          <p:cNvPr id="26" name="Slide Number Placeholder 2">
            <a:extLst>
              <a:ext uri="{FF2B5EF4-FFF2-40B4-BE49-F238E27FC236}">
                <a16:creationId xmlns:a16="http://schemas.microsoft.com/office/drawing/2014/main" id="{784CEC9B-A19D-8E11-CBE4-E0AE3465A3A5}"/>
              </a:ext>
            </a:extLst>
          </p:cNvPr>
          <p:cNvSpPr>
            <a:spLocks noGrp="1"/>
          </p:cNvSpPr>
          <p:nvPr>
            <p:ph type="sldNum" sz="quarter" idx="12"/>
          </p:nvPr>
        </p:nvSpPr>
        <p:spPr>
          <a:xfrm>
            <a:off x="9983788" y="6492875"/>
            <a:ext cx="1765300" cy="136525"/>
          </a:xfrm>
        </p:spPr>
        <p:txBody>
          <a:bodyPr/>
          <a:lstStyle/>
          <a:p>
            <a:pPr lvl="0"/>
            <a:fld id="{00000000-1234-1234-1234-123412341234}" type="slidenum">
              <a:rPr lang="en-US" smtClean="0">
                <a:solidFill>
                  <a:schemeClr val="bg1"/>
                </a:solidFill>
              </a:rPr>
              <a:pPr lvl="0"/>
              <a:t>10</a:t>
            </a:fld>
            <a:endParaRPr lang="en-US">
              <a:solidFill>
                <a:schemeClr val="bg1"/>
              </a:solidFill>
            </a:endParaRPr>
          </a:p>
        </p:txBody>
      </p:sp>
    </p:spTree>
    <p:extLst>
      <p:ext uri="{BB962C8B-B14F-4D97-AF65-F5344CB8AC3E}">
        <p14:creationId xmlns:p14="http://schemas.microsoft.com/office/powerpoint/2010/main" val="1900994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FC480-97A4-EE23-5C97-63EB99DDBDB2}"/>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5543900E-3079-141C-0DF1-5EE1D462FF47}"/>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11</a:t>
            </a:fld>
            <a:endParaRPr lang="en-GB"/>
          </a:p>
        </p:txBody>
      </p:sp>
      <p:graphicFrame>
        <p:nvGraphicFramePr>
          <p:cNvPr id="16" name="Object 15" hidden="1">
            <a:extLst>
              <a:ext uri="{FF2B5EF4-FFF2-40B4-BE49-F238E27FC236}">
                <a16:creationId xmlns:a16="http://schemas.microsoft.com/office/drawing/2014/main" id="{B10BF6A5-68D8-3BBC-68DD-7E4A675A3462}"/>
              </a:ext>
            </a:extLst>
          </p:cNvPr>
          <p:cNvGraphicFramePr>
            <a:graphicFrameLocks noChangeAspect="1"/>
          </p:cNvGraphicFramePr>
          <p:nvPr>
            <p:custDataLst>
              <p:tags r:id="rId1"/>
            </p:custDataLst>
            <p:extLst>
              <p:ext uri="{D42A27DB-BD31-4B8C-83A1-F6EECF244321}">
                <p14:modId xmlns:p14="http://schemas.microsoft.com/office/powerpoint/2010/main" val="15588496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B10BF6A5-68D8-3BBC-68DD-7E4A675A346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99F82A54-DA64-F32A-8CF6-B1AAAAB23FB0}"/>
              </a:ext>
            </a:extLst>
          </p:cNvPr>
          <p:cNvSpPr>
            <a:spLocks noGrp="1"/>
          </p:cNvSpPr>
          <p:nvPr>
            <p:ph type="title"/>
          </p:nvPr>
        </p:nvSpPr>
        <p:spPr>
          <a:xfrm>
            <a:off x="442913" y="432001"/>
            <a:ext cx="11306175" cy="1387274"/>
          </a:xfrm>
        </p:spPr>
        <p:txBody>
          <a:bodyPr vert="horz">
            <a:normAutofit/>
          </a:bodyPr>
          <a:lstStyle/>
          <a:p>
            <a:r>
              <a:rPr lang="lv-LV" dirty="0"/>
              <a:t>1.5. Visaptverošs ietvars narkotiku problēmas risināšanai</a:t>
            </a:r>
            <a:br>
              <a:rPr lang="lv-LV" dirty="0"/>
            </a:br>
            <a:endParaRPr lang="en-GB" dirty="0"/>
          </a:p>
        </p:txBody>
      </p:sp>
      <p:sp>
        <p:nvSpPr>
          <p:cNvPr id="2" name="Slide Number Placeholder 1">
            <a:extLst>
              <a:ext uri="{FF2B5EF4-FFF2-40B4-BE49-F238E27FC236}">
                <a16:creationId xmlns:a16="http://schemas.microsoft.com/office/drawing/2014/main" id="{AAA9C72C-7164-0494-EF3A-488421DC1F29}"/>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11</a:t>
            </a:fld>
            <a:endParaRPr lang="en-GB"/>
          </a:p>
        </p:txBody>
      </p:sp>
      <p:sp>
        <p:nvSpPr>
          <p:cNvPr id="33" name="PwCFirm">
            <a:extLst>
              <a:ext uri="{FF2B5EF4-FFF2-40B4-BE49-F238E27FC236}">
                <a16:creationId xmlns:a16="http://schemas.microsoft.com/office/drawing/2014/main" id="{04AF2E25-0AE9-3927-C8CF-A3733881B6D4}"/>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graphicFrame>
        <p:nvGraphicFramePr>
          <p:cNvPr id="15" name="Table 14">
            <a:extLst>
              <a:ext uri="{FF2B5EF4-FFF2-40B4-BE49-F238E27FC236}">
                <a16:creationId xmlns:a16="http://schemas.microsoft.com/office/drawing/2014/main" id="{A1D7284E-C6C9-47F7-7427-85DCEE708D96}"/>
              </a:ext>
            </a:extLst>
          </p:cNvPr>
          <p:cNvGraphicFramePr>
            <a:graphicFrameLocks noGrp="1"/>
          </p:cNvGraphicFramePr>
          <p:nvPr>
            <p:extLst>
              <p:ext uri="{D42A27DB-BD31-4B8C-83A1-F6EECF244321}">
                <p14:modId xmlns:p14="http://schemas.microsoft.com/office/powerpoint/2010/main" val="2505440996"/>
              </p:ext>
            </p:extLst>
          </p:nvPr>
        </p:nvGraphicFramePr>
        <p:xfrm>
          <a:off x="442913" y="1819275"/>
          <a:ext cx="11306175" cy="4488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34461">
                <a:tc>
                  <a:txBody>
                    <a:bodyPr/>
                    <a:lstStyle/>
                    <a:p>
                      <a:pPr marL="171450" indent="-171450">
                        <a:buClr>
                          <a:schemeClr val="dk1"/>
                        </a:buClr>
                        <a:buBlip>
                          <a:blip r:embed="rId6"/>
                        </a:buBlip>
                        <a:defRPr/>
                      </a:pPr>
                      <a:endParaRPr lang="lv-LV" sz="10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1000" b="0" kern="1200" spc="-20">
                          <a:solidFill>
                            <a:schemeClr val="tx1"/>
                          </a:solidFill>
                          <a:latin typeface="+mn-lt"/>
                          <a:ea typeface="+mn-ea"/>
                          <a:cs typeface="+mn-cs"/>
                        </a:rPr>
                        <a:t>Pasaules Veselības organizācija (PVO) ir būtisks dalībnieks Apvienoto Nāciju sistēmā, risinot globālo narkotisko/psihotropo vielu izplatības problēmu. PVO darbība šajā jomā aptver vairākus stratēģiskus virzienus, kas kopumā veido visaptverošu ietvaru cīņai ar narkotisko/psihotropo vielu lietošanu un tās radītajām sekām.</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1000" b="1" kern="1200" spc="-2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38" name="TextBox 37">
            <a:extLst>
              <a:ext uri="{FF2B5EF4-FFF2-40B4-BE49-F238E27FC236}">
                <a16:creationId xmlns:a16="http://schemas.microsoft.com/office/drawing/2014/main" id="{CCCDA697-5CF2-6885-07CB-B1242EB050B2}"/>
              </a:ext>
            </a:extLst>
          </p:cNvPr>
          <p:cNvSpPr txBox="1"/>
          <p:nvPr/>
        </p:nvSpPr>
        <p:spPr>
          <a:xfrm>
            <a:off x="442912" y="6273930"/>
            <a:ext cx="6286500" cy="123111"/>
          </a:xfrm>
          <a:prstGeom prst="rect">
            <a:avLst/>
          </a:prstGeom>
          <a:noFill/>
        </p:spPr>
        <p:txBody>
          <a:bodyPr wrap="square" lIns="0" tIns="0" rIns="0" bIns="0">
            <a:spAutoFit/>
          </a:bodyPr>
          <a:lstStyle/>
          <a:p>
            <a:r>
              <a:rPr lang="lv-LV" sz="800" dirty="0">
                <a:latin typeface="+mn-lt"/>
              </a:rPr>
              <a:t>Avots: </a:t>
            </a:r>
            <a:r>
              <a:rPr lang="lv-LV" sz="800" dirty="0">
                <a:latin typeface="+mn-lt"/>
                <a:hlinkClick r:id="rId7"/>
              </a:rPr>
              <a:t>PVO narkotisko/psihotropo vielu izplatības ierobežošanas ietvars</a:t>
            </a:r>
            <a:endParaRPr lang="en-GB" sz="800" dirty="0">
              <a:latin typeface="+mn-lt"/>
            </a:endParaRPr>
          </a:p>
        </p:txBody>
      </p:sp>
      <p:sp>
        <p:nvSpPr>
          <p:cNvPr id="41" name="Rectangle 40">
            <a:extLst>
              <a:ext uri="{FF2B5EF4-FFF2-40B4-BE49-F238E27FC236}">
                <a16:creationId xmlns:a16="http://schemas.microsoft.com/office/drawing/2014/main" id="{54A5A9D7-3B2F-C4F5-5CB0-099AC26452F9}"/>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42" name="Group 76">
            <a:extLst>
              <a:ext uri="{FF2B5EF4-FFF2-40B4-BE49-F238E27FC236}">
                <a16:creationId xmlns:a16="http://schemas.microsoft.com/office/drawing/2014/main" id="{70EE455B-C657-C657-8CCB-3F78287D93B5}"/>
              </a:ext>
            </a:extLst>
          </p:cNvPr>
          <p:cNvGrpSpPr>
            <a:grpSpLocks noChangeAspect="1"/>
          </p:cNvGrpSpPr>
          <p:nvPr/>
        </p:nvGrpSpPr>
        <p:grpSpPr bwMode="auto">
          <a:xfrm>
            <a:off x="499038" y="1875426"/>
            <a:ext cx="336550" cy="336499"/>
            <a:chOff x="986" y="0"/>
            <a:chExt cx="6673" cy="6672"/>
          </a:xfrm>
          <a:solidFill>
            <a:schemeClr val="bg1"/>
          </a:solidFill>
        </p:grpSpPr>
        <p:sp>
          <p:nvSpPr>
            <p:cNvPr id="43" name="Freeform 77">
              <a:extLst>
                <a:ext uri="{FF2B5EF4-FFF2-40B4-BE49-F238E27FC236}">
                  <a16:creationId xmlns:a16="http://schemas.microsoft.com/office/drawing/2014/main" id="{B0E4D618-465A-FE98-9322-84ADFF44A3EB}"/>
                </a:ext>
              </a:extLst>
            </p:cNvPr>
            <p:cNvSpPr>
              <a:spLocks noEditPoints="1"/>
            </p:cNvSpPr>
            <p:nvPr/>
          </p:nvSpPr>
          <p:spPr bwMode="auto">
            <a:xfrm>
              <a:off x="986" y="0"/>
              <a:ext cx="6673" cy="6672"/>
            </a:xfrm>
            <a:custGeom>
              <a:avLst/>
              <a:gdLst>
                <a:gd name="T0" fmla="*/ 0 w 6673"/>
                <a:gd name="T1" fmla="*/ 0 h 6672"/>
                <a:gd name="T2" fmla="*/ 0 w 6673"/>
                <a:gd name="T3" fmla="*/ 6672 h 6672"/>
                <a:gd name="T4" fmla="*/ 6673 w 6673"/>
                <a:gd name="T5" fmla="*/ 6672 h 6672"/>
                <a:gd name="T6" fmla="*/ 6673 w 6673"/>
                <a:gd name="T7" fmla="*/ 0 h 6672"/>
                <a:gd name="T8" fmla="*/ 0 w 6673"/>
                <a:gd name="T9" fmla="*/ 0 h 6672"/>
                <a:gd name="T10" fmla="*/ 6389 w 6673"/>
                <a:gd name="T11" fmla="*/ 6386 h 6672"/>
                <a:gd name="T12" fmla="*/ 284 w 6673"/>
                <a:gd name="T13" fmla="*/ 6386 h 6672"/>
                <a:gd name="T14" fmla="*/ 284 w 6673"/>
                <a:gd name="T15" fmla="*/ 286 h 6672"/>
                <a:gd name="T16" fmla="*/ 6389 w 6673"/>
                <a:gd name="T17" fmla="*/ 286 h 6672"/>
                <a:gd name="T18" fmla="*/ 6389 w 6673"/>
                <a:gd name="T19" fmla="*/ 6386 h 6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73" h="6672">
                  <a:moveTo>
                    <a:pt x="0" y="0"/>
                  </a:moveTo>
                  <a:lnTo>
                    <a:pt x="0" y="6672"/>
                  </a:lnTo>
                  <a:lnTo>
                    <a:pt x="6673" y="6672"/>
                  </a:lnTo>
                  <a:lnTo>
                    <a:pt x="6673" y="0"/>
                  </a:lnTo>
                  <a:lnTo>
                    <a:pt x="0" y="0"/>
                  </a:lnTo>
                  <a:close/>
                  <a:moveTo>
                    <a:pt x="6389" y="6386"/>
                  </a:moveTo>
                  <a:lnTo>
                    <a:pt x="284" y="6386"/>
                  </a:lnTo>
                  <a:lnTo>
                    <a:pt x="284" y="286"/>
                  </a:lnTo>
                  <a:lnTo>
                    <a:pt x="6389" y="286"/>
                  </a:lnTo>
                  <a:lnTo>
                    <a:pt x="6389" y="63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sp>
          <p:nvSpPr>
            <p:cNvPr id="44" name="Freeform 78">
              <a:extLst>
                <a:ext uri="{FF2B5EF4-FFF2-40B4-BE49-F238E27FC236}">
                  <a16:creationId xmlns:a16="http://schemas.microsoft.com/office/drawing/2014/main" id="{B4278395-46B1-344C-972E-71E1E5D7BA35}"/>
                </a:ext>
              </a:extLst>
            </p:cNvPr>
            <p:cNvSpPr>
              <a:spLocks noEditPoints="1"/>
            </p:cNvSpPr>
            <p:nvPr/>
          </p:nvSpPr>
          <p:spPr bwMode="auto">
            <a:xfrm>
              <a:off x="1700" y="674"/>
              <a:ext cx="5287" cy="5284"/>
            </a:xfrm>
            <a:custGeom>
              <a:avLst/>
              <a:gdLst>
                <a:gd name="T0" fmla="*/ 2148 w 5287"/>
                <a:gd name="T1" fmla="*/ 3859 h 5284"/>
                <a:gd name="T2" fmla="*/ 2745 w 5287"/>
                <a:gd name="T3" fmla="*/ 4099 h 5284"/>
                <a:gd name="T4" fmla="*/ 3263 w 5287"/>
                <a:gd name="T5" fmla="*/ 4151 h 5284"/>
                <a:gd name="T6" fmla="*/ 3619 w 5287"/>
                <a:gd name="T7" fmla="*/ 4111 h 5284"/>
                <a:gd name="T8" fmla="*/ 3959 w 5287"/>
                <a:gd name="T9" fmla="*/ 4013 h 5284"/>
                <a:gd name="T10" fmla="*/ 4277 w 5287"/>
                <a:gd name="T11" fmla="*/ 3859 h 5284"/>
                <a:gd name="T12" fmla="*/ 4565 w 5287"/>
                <a:gd name="T13" fmla="*/ 3649 h 5284"/>
                <a:gd name="T14" fmla="*/ 4787 w 5287"/>
                <a:gd name="T15" fmla="*/ 3427 h 5284"/>
                <a:gd name="T16" fmla="*/ 4999 w 5287"/>
                <a:gd name="T17" fmla="*/ 3131 h 5284"/>
                <a:gd name="T18" fmla="*/ 5153 w 5287"/>
                <a:gd name="T19" fmla="*/ 2809 h 5284"/>
                <a:gd name="T20" fmla="*/ 5249 w 5287"/>
                <a:gd name="T21" fmla="*/ 2471 h 5284"/>
                <a:gd name="T22" fmla="*/ 5265 w 5287"/>
                <a:gd name="T23" fmla="*/ 1777 h 5284"/>
                <a:gd name="T24" fmla="*/ 5169 w 5287"/>
                <a:gd name="T25" fmla="*/ 1387 h 5284"/>
                <a:gd name="T26" fmla="*/ 5025 w 5287"/>
                <a:gd name="T27" fmla="*/ 1063 h 5284"/>
                <a:gd name="T28" fmla="*/ 4821 w 5287"/>
                <a:gd name="T29" fmla="*/ 766 h 5284"/>
                <a:gd name="T30" fmla="*/ 4603 w 5287"/>
                <a:gd name="T31" fmla="*/ 536 h 5284"/>
                <a:gd name="T32" fmla="*/ 4319 w 5287"/>
                <a:gd name="T33" fmla="*/ 320 h 5284"/>
                <a:gd name="T34" fmla="*/ 4005 w 5287"/>
                <a:gd name="T35" fmla="*/ 156 h 5284"/>
                <a:gd name="T36" fmla="*/ 3669 w 5287"/>
                <a:gd name="T37" fmla="*/ 50 h 5284"/>
                <a:gd name="T38" fmla="*/ 3315 w 5287"/>
                <a:gd name="T39" fmla="*/ 2 h 5284"/>
                <a:gd name="T40" fmla="*/ 3005 w 5287"/>
                <a:gd name="T41" fmla="*/ 10 h 5284"/>
                <a:gd name="T42" fmla="*/ 2655 w 5287"/>
                <a:gd name="T43" fmla="*/ 74 h 5284"/>
                <a:gd name="T44" fmla="*/ 2322 w 5287"/>
                <a:gd name="T45" fmla="*/ 198 h 5284"/>
                <a:gd name="T46" fmla="*/ 2016 w 5287"/>
                <a:gd name="T47" fmla="*/ 376 h 5284"/>
                <a:gd name="T48" fmla="*/ 1742 w 5287"/>
                <a:gd name="T49" fmla="*/ 608 h 5284"/>
                <a:gd name="T50" fmla="*/ 1542 w 5287"/>
                <a:gd name="T51" fmla="*/ 838 h 5284"/>
                <a:gd name="T52" fmla="*/ 1264 w 5287"/>
                <a:gd name="T53" fmla="*/ 1351 h 5284"/>
                <a:gd name="T54" fmla="*/ 1136 w 5287"/>
                <a:gd name="T55" fmla="*/ 2009 h 5284"/>
                <a:gd name="T56" fmla="*/ 1220 w 5287"/>
                <a:gd name="T57" fmla="*/ 2669 h 5284"/>
                <a:gd name="T58" fmla="*/ 1520 w 5287"/>
                <a:gd name="T59" fmla="*/ 3281 h 5284"/>
                <a:gd name="T60" fmla="*/ 4477 w 5287"/>
                <a:gd name="T61" fmla="*/ 3343 h 5284"/>
                <a:gd name="T62" fmla="*/ 4055 w 5287"/>
                <a:gd name="T63" fmla="*/ 3657 h 5284"/>
                <a:gd name="T64" fmla="*/ 3477 w 5287"/>
                <a:gd name="T65" fmla="*/ 3847 h 5284"/>
                <a:gd name="T66" fmla="*/ 2945 w 5287"/>
                <a:gd name="T67" fmla="*/ 3847 h 5284"/>
                <a:gd name="T68" fmla="*/ 2366 w 5287"/>
                <a:gd name="T69" fmla="*/ 3657 h 5284"/>
                <a:gd name="T70" fmla="*/ 1942 w 5287"/>
                <a:gd name="T71" fmla="*/ 3343 h 5284"/>
                <a:gd name="T72" fmla="*/ 1706 w 5287"/>
                <a:gd name="T73" fmla="*/ 3051 h 5284"/>
                <a:gd name="T74" fmla="*/ 4713 w 5287"/>
                <a:gd name="T75" fmla="*/ 3051 h 5284"/>
                <a:gd name="T76" fmla="*/ 4511 w 5287"/>
                <a:gd name="T77" fmla="*/ 3307 h 5284"/>
                <a:gd name="T78" fmla="*/ 3453 w 5287"/>
                <a:gd name="T79" fmla="*/ 2765 h 5284"/>
                <a:gd name="T80" fmla="*/ 4197 w 5287"/>
                <a:gd name="T81" fmla="*/ 2765 h 5284"/>
                <a:gd name="T82" fmla="*/ 1942 w 5287"/>
                <a:gd name="T83" fmla="*/ 808 h 5284"/>
                <a:gd name="T84" fmla="*/ 2444 w 5287"/>
                <a:gd name="T85" fmla="*/ 454 h 5284"/>
                <a:gd name="T86" fmla="*/ 3033 w 5287"/>
                <a:gd name="T87" fmla="*/ 292 h 5284"/>
                <a:gd name="T88" fmla="*/ 3563 w 5287"/>
                <a:gd name="T89" fmla="*/ 318 h 5284"/>
                <a:gd name="T90" fmla="*/ 4131 w 5287"/>
                <a:gd name="T91" fmla="*/ 538 h 5284"/>
                <a:gd name="T92" fmla="*/ 4527 w 5287"/>
                <a:gd name="T93" fmla="*/ 860 h 5284"/>
                <a:gd name="T94" fmla="*/ 4799 w 5287"/>
                <a:gd name="T95" fmla="*/ 1245 h 5284"/>
                <a:gd name="T96" fmla="*/ 4957 w 5287"/>
                <a:gd name="T97" fmla="*/ 1677 h 5284"/>
                <a:gd name="T98" fmla="*/ 5001 w 5287"/>
                <a:gd name="T99" fmla="*/ 2129 h 5284"/>
                <a:gd name="T100" fmla="*/ 4929 w 5287"/>
                <a:gd name="T101" fmla="*/ 2579 h 5284"/>
                <a:gd name="T102" fmla="*/ 3737 w 5287"/>
                <a:gd name="T103" fmla="*/ 916 h 5284"/>
                <a:gd name="T104" fmla="*/ 1532 w 5287"/>
                <a:gd name="T105" fmla="*/ 2705 h 5284"/>
                <a:gd name="T106" fmla="*/ 1428 w 5287"/>
                <a:gd name="T107" fmla="*/ 2259 h 5284"/>
                <a:gd name="T108" fmla="*/ 1440 w 5287"/>
                <a:gd name="T109" fmla="*/ 1805 h 5284"/>
                <a:gd name="T110" fmla="*/ 1564 w 5287"/>
                <a:gd name="T111" fmla="*/ 1365 h 5284"/>
                <a:gd name="T112" fmla="*/ 1804 w 5287"/>
                <a:gd name="T113" fmla="*/ 964 h 5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87" h="5284">
                  <a:moveTo>
                    <a:pt x="202" y="5284"/>
                  </a:moveTo>
                  <a:lnTo>
                    <a:pt x="1846" y="3641"/>
                  </a:lnTo>
                  <a:lnTo>
                    <a:pt x="1846" y="3641"/>
                  </a:lnTo>
                  <a:lnTo>
                    <a:pt x="1918" y="3701"/>
                  </a:lnTo>
                  <a:lnTo>
                    <a:pt x="1992" y="3757"/>
                  </a:lnTo>
                  <a:lnTo>
                    <a:pt x="2068" y="3811"/>
                  </a:lnTo>
                  <a:lnTo>
                    <a:pt x="2148" y="3859"/>
                  </a:lnTo>
                  <a:lnTo>
                    <a:pt x="2228" y="3905"/>
                  </a:lnTo>
                  <a:lnTo>
                    <a:pt x="2310" y="3947"/>
                  </a:lnTo>
                  <a:lnTo>
                    <a:pt x="2394" y="3985"/>
                  </a:lnTo>
                  <a:lnTo>
                    <a:pt x="2480" y="4019"/>
                  </a:lnTo>
                  <a:lnTo>
                    <a:pt x="2566" y="4051"/>
                  </a:lnTo>
                  <a:lnTo>
                    <a:pt x="2657" y="4077"/>
                  </a:lnTo>
                  <a:lnTo>
                    <a:pt x="2745" y="4099"/>
                  </a:lnTo>
                  <a:lnTo>
                    <a:pt x="2837" y="4119"/>
                  </a:lnTo>
                  <a:lnTo>
                    <a:pt x="2929" y="4133"/>
                  </a:lnTo>
                  <a:lnTo>
                    <a:pt x="3021" y="4143"/>
                  </a:lnTo>
                  <a:lnTo>
                    <a:pt x="3115" y="4149"/>
                  </a:lnTo>
                  <a:lnTo>
                    <a:pt x="3211" y="4151"/>
                  </a:lnTo>
                  <a:lnTo>
                    <a:pt x="3211" y="4151"/>
                  </a:lnTo>
                  <a:lnTo>
                    <a:pt x="3263" y="4151"/>
                  </a:lnTo>
                  <a:lnTo>
                    <a:pt x="3315" y="4149"/>
                  </a:lnTo>
                  <a:lnTo>
                    <a:pt x="3365" y="4145"/>
                  </a:lnTo>
                  <a:lnTo>
                    <a:pt x="3417" y="4141"/>
                  </a:lnTo>
                  <a:lnTo>
                    <a:pt x="3467" y="4135"/>
                  </a:lnTo>
                  <a:lnTo>
                    <a:pt x="3519" y="4129"/>
                  </a:lnTo>
                  <a:lnTo>
                    <a:pt x="3569" y="4121"/>
                  </a:lnTo>
                  <a:lnTo>
                    <a:pt x="3619" y="4111"/>
                  </a:lnTo>
                  <a:lnTo>
                    <a:pt x="3669" y="4101"/>
                  </a:lnTo>
                  <a:lnTo>
                    <a:pt x="3717" y="4089"/>
                  </a:lnTo>
                  <a:lnTo>
                    <a:pt x="3767" y="4077"/>
                  </a:lnTo>
                  <a:lnTo>
                    <a:pt x="3815" y="4063"/>
                  </a:lnTo>
                  <a:lnTo>
                    <a:pt x="3863" y="4047"/>
                  </a:lnTo>
                  <a:lnTo>
                    <a:pt x="3911" y="4031"/>
                  </a:lnTo>
                  <a:lnTo>
                    <a:pt x="3959" y="4013"/>
                  </a:lnTo>
                  <a:lnTo>
                    <a:pt x="4005" y="3995"/>
                  </a:lnTo>
                  <a:lnTo>
                    <a:pt x="4053" y="3975"/>
                  </a:lnTo>
                  <a:lnTo>
                    <a:pt x="4099" y="3953"/>
                  </a:lnTo>
                  <a:lnTo>
                    <a:pt x="4143" y="3931"/>
                  </a:lnTo>
                  <a:lnTo>
                    <a:pt x="4189" y="3909"/>
                  </a:lnTo>
                  <a:lnTo>
                    <a:pt x="4233" y="3883"/>
                  </a:lnTo>
                  <a:lnTo>
                    <a:pt x="4277" y="3859"/>
                  </a:lnTo>
                  <a:lnTo>
                    <a:pt x="4319" y="3831"/>
                  </a:lnTo>
                  <a:lnTo>
                    <a:pt x="4363" y="3803"/>
                  </a:lnTo>
                  <a:lnTo>
                    <a:pt x="4405" y="3775"/>
                  </a:lnTo>
                  <a:lnTo>
                    <a:pt x="4445" y="3745"/>
                  </a:lnTo>
                  <a:lnTo>
                    <a:pt x="4487" y="3715"/>
                  </a:lnTo>
                  <a:lnTo>
                    <a:pt x="4527" y="3683"/>
                  </a:lnTo>
                  <a:lnTo>
                    <a:pt x="4565" y="3649"/>
                  </a:lnTo>
                  <a:lnTo>
                    <a:pt x="4603" y="3615"/>
                  </a:lnTo>
                  <a:lnTo>
                    <a:pt x="4641" y="3579"/>
                  </a:lnTo>
                  <a:lnTo>
                    <a:pt x="4679" y="3543"/>
                  </a:lnTo>
                  <a:lnTo>
                    <a:pt x="4679" y="3543"/>
                  </a:lnTo>
                  <a:lnTo>
                    <a:pt x="4717" y="3505"/>
                  </a:lnTo>
                  <a:lnTo>
                    <a:pt x="4753" y="3465"/>
                  </a:lnTo>
                  <a:lnTo>
                    <a:pt x="4787" y="3427"/>
                  </a:lnTo>
                  <a:lnTo>
                    <a:pt x="4821" y="3385"/>
                  </a:lnTo>
                  <a:lnTo>
                    <a:pt x="4853" y="3345"/>
                  </a:lnTo>
                  <a:lnTo>
                    <a:pt x="4885" y="3303"/>
                  </a:lnTo>
                  <a:lnTo>
                    <a:pt x="4915" y="3261"/>
                  </a:lnTo>
                  <a:lnTo>
                    <a:pt x="4945" y="3217"/>
                  </a:lnTo>
                  <a:lnTo>
                    <a:pt x="4973" y="3175"/>
                  </a:lnTo>
                  <a:lnTo>
                    <a:pt x="4999" y="3131"/>
                  </a:lnTo>
                  <a:lnTo>
                    <a:pt x="5025" y="3085"/>
                  </a:lnTo>
                  <a:lnTo>
                    <a:pt x="5049" y="3041"/>
                  </a:lnTo>
                  <a:lnTo>
                    <a:pt x="5073" y="2995"/>
                  </a:lnTo>
                  <a:lnTo>
                    <a:pt x="5095" y="2949"/>
                  </a:lnTo>
                  <a:lnTo>
                    <a:pt x="5115" y="2903"/>
                  </a:lnTo>
                  <a:lnTo>
                    <a:pt x="5135" y="2857"/>
                  </a:lnTo>
                  <a:lnTo>
                    <a:pt x="5153" y="2809"/>
                  </a:lnTo>
                  <a:lnTo>
                    <a:pt x="5169" y="2763"/>
                  </a:lnTo>
                  <a:lnTo>
                    <a:pt x="5185" y="2715"/>
                  </a:lnTo>
                  <a:lnTo>
                    <a:pt x="5201" y="2667"/>
                  </a:lnTo>
                  <a:lnTo>
                    <a:pt x="5215" y="2619"/>
                  </a:lnTo>
                  <a:lnTo>
                    <a:pt x="5227" y="2569"/>
                  </a:lnTo>
                  <a:lnTo>
                    <a:pt x="5239" y="2521"/>
                  </a:lnTo>
                  <a:lnTo>
                    <a:pt x="5249" y="2471"/>
                  </a:lnTo>
                  <a:lnTo>
                    <a:pt x="5265" y="2373"/>
                  </a:lnTo>
                  <a:lnTo>
                    <a:pt x="5277" y="2275"/>
                  </a:lnTo>
                  <a:lnTo>
                    <a:pt x="5283" y="2175"/>
                  </a:lnTo>
                  <a:lnTo>
                    <a:pt x="5287" y="2075"/>
                  </a:lnTo>
                  <a:lnTo>
                    <a:pt x="5283" y="1975"/>
                  </a:lnTo>
                  <a:lnTo>
                    <a:pt x="5277" y="1875"/>
                  </a:lnTo>
                  <a:lnTo>
                    <a:pt x="5265" y="1777"/>
                  </a:lnTo>
                  <a:lnTo>
                    <a:pt x="5249" y="1679"/>
                  </a:lnTo>
                  <a:lnTo>
                    <a:pt x="5239" y="1629"/>
                  </a:lnTo>
                  <a:lnTo>
                    <a:pt x="5227" y="1581"/>
                  </a:lnTo>
                  <a:lnTo>
                    <a:pt x="5215" y="1531"/>
                  </a:lnTo>
                  <a:lnTo>
                    <a:pt x="5201" y="1483"/>
                  </a:lnTo>
                  <a:lnTo>
                    <a:pt x="5185" y="1435"/>
                  </a:lnTo>
                  <a:lnTo>
                    <a:pt x="5169" y="1387"/>
                  </a:lnTo>
                  <a:lnTo>
                    <a:pt x="5153" y="1341"/>
                  </a:lnTo>
                  <a:lnTo>
                    <a:pt x="5135" y="1293"/>
                  </a:lnTo>
                  <a:lnTo>
                    <a:pt x="5115" y="1247"/>
                  </a:lnTo>
                  <a:lnTo>
                    <a:pt x="5095" y="1201"/>
                  </a:lnTo>
                  <a:lnTo>
                    <a:pt x="5073" y="1155"/>
                  </a:lnTo>
                  <a:lnTo>
                    <a:pt x="5049" y="1109"/>
                  </a:lnTo>
                  <a:lnTo>
                    <a:pt x="5025" y="1063"/>
                  </a:lnTo>
                  <a:lnTo>
                    <a:pt x="4999" y="1019"/>
                  </a:lnTo>
                  <a:lnTo>
                    <a:pt x="4973" y="976"/>
                  </a:lnTo>
                  <a:lnTo>
                    <a:pt x="4945" y="934"/>
                  </a:lnTo>
                  <a:lnTo>
                    <a:pt x="4915" y="890"/>
                  </a:lnTo>
                  <a:lnTo>
                    <a:pt x="4885" y="848"/>
                  </a:lnTo>
                  <a:lnTo>
                    <a:pt x="4853" y="806"/>
                  </a:lnTo>
                  <a:lnTo>
                    <a:pt x="4821" y="766"/>
                  </a:lnTo>
                  <a:lnTo>
                    <a:pt x="4787" y="724"/>
                  </a:lnTo>
                  <a:lnTo>
                    <a:pt x="4753" y="684"/>
                  </a:lnTo>
                  <a:lnTo>
                    <a:pt x="4717" y="646"/>
                  </a:lnTo>
                  <a:lnTo>
                    <a:pt x="4679" y="608"/>
                  </a:lnTo>
                  <a:lnTo>
                    <a:pt x="4679" y="608"/>
                  </a:lnTo>
                  <a:lnTo>
                    <a:pt x="4641" y="572"/>
                  </a:lnTo>
                  <a:lnTo>
                    <a:pt x="4603" y="536"/>
                  </a:lnTo>
                  <a:lnTo>
                    <a:pt x="4565" y="502"/>
                  </a:lnTo>
                  <a:lnTo>
                    <a:pt x="4527" y="468"/>
                  </a:lnTo>
                  <a:lnTo>
                    <a:pt x="4487" y="436"/>
                  </a:lnTo>
                  <a:lnTo>
                    <a:pt x="4445" y="406"/>
                  </a:lnTo>
                  <a:lnTo>
                    <a:pt x="4405" y="376"/>
                  </a:lnTo>
                  <a:lnTo>
                    <a:pt x="4363" y="348"/>
                  </a:lnTo>
                  <a:lnTo>
                    <a:pt x="4319" y="320"/>
                  </a:lnTo>
                  <a:lnTo>
                    <a:pt x="4277" y="292"/>
                  </a:lnTo>
                  <a:lnTo>
                    <a:pt x="4233" y="268"/>
                  </a:lnTo>
                  <a:lnTo>
                    <a:pt x="4189" y="242"/>
                  </a:lnTo>
                  <a:lnTo>
                    <a:pt x="4143" y="220"/>
                  </a:lnTo>
                  <a:lnTo>
                    <a:pt x="4099" y="198"/>
                  </a:lnTo>
                  <a:lnTo>
                    <a:pt x="4053" y="176"/>
                  </a:lnTo>
                  <a:lnTo>
                    <a:pt x="4005" y="156"/>
                  </a:lnTo>
                  <a:lnTo>
                    <a:pt x="3959" y="138"/>
                  </a:lnTo>
                  <a:lnTo>
                    <a:pt x="3911" y="120"/>
                  </a:lnTo>
                  <a:lnTo>
                    <a:pt x="3863" y="104"/>
                  </a:lnTo>
                  <a:lnTo>
                    <a:pt x="3815" y="88"/>
                  </a:lnTo>
                  <a:lnTo>
                    <a:pt x="3767" y="74"/>
                  </a:lnTo>
                  <a:lnTo>
                    <a:pt x="3717" y="62"/>
                  </a:lnTo>
                  <a:lnTo>
                    <a:pt x="3669" y="50"/>
                  </a:lnTo>
                  <a:lnTo>
                    <a:pt x="3619" y="40"/>
                  </a:lnTo>
                  <a:lnTo>
                    <a:pt x="3569" y="30"/>
                  </a:lnTo>
                  <a:lnTo>
                    <a:pt x="3519" y="22"/>
                  </a:lnTo>
                  <a:lnTo>
                    <a:pt x="3467" y="16"/>
                  </a:lnTo>
                  <a:lnTo>
                    <a:pt x="3417" y="10"/>
                  </a:lnTo>
                  <a:lnTo>
                    <a:pt x="3365" y="6"/>
                  </a:lnTo>
                  <a:lnTo>
                    <a:pt x="3315" y="2"/>
                  </a:lnTo>
                  <a:lnTo>
                    <a:pt x="3263" y="0"/>
                  </a:lnTo>
                  <a:lnTo>
                    <a:pt x="3211" y="0"/>
                  </a:lnTo>
                  <a:lnTo>
                    <a:pt x="3211" y="0"/>
                  </a:lnTo>
                  <a:lnTo>
                    <a:pt x="3159" y="0"/>
                  </a:lnTo>
                  <a:lnTo>
                    <a:pt x="3107" y="2"/>
                  </a:lnTo>
                  <a:lnTo>
                    <a:pt x="3055" y="6"/>
                  </a:lnTo>
                  <a:lnTo>
                    <a:pt x="3005" y="10"/>
                  </a:lnTo>
                  <a:lnTo>
                    <a:pt x="2953" y="16"/>
                  </a:lnTo>
                  <a:lnTo>
                    <a:pt x="2903" y="22"/>
                  </a:lnTo>
                  <a:lnTo>
                    <a:pt x="2853" y="30"/>
                  </a:lnTo>
                  <a:lnTo>
                    <a:pt x="2803" y="40"/>
                  </a:lnTo>
                  <a:lnTo>
                    <a:pt x="2753" y="50"/>
                  </a:lnTo>
                  <a:lnTo>
                    <a:pt x="2703" y="62"/>
                  </a:lnTo>
                  <a:lnTo>
                    <a:pt x="2655" y="74"/>
                  </a:lnTo>
                  <a:lnTo>
                    <a:pt x="2604" y="88"/>
                  </a:lnTo>
                  <a:lnTo>
                    <a:pt x="2556" y="104"/>
                  </a:lnTo>
                  <a:lnTo>
                    <a:pt x="2508" y="120"/>
                  </a:lnTo>
                  <a:lnTo>
                    <a:pt x="2462" y="138"/>
                  </a:lnTo>
                  <a:lnTo>
                    <a:pt x="2414" y="156"/>
                  </a:lnTo>
                  <a:lnTo>
                    <a:pt x="2368" y="176"/>
                  </a:lnTo>
                  <a:lnTo>
                    <a:pt x="2322" y="198"/>
                  </a:lnTo>
                  <a:lnTo>
                    <a:pt x="2276" y="220"/>
                  </a:lnTo>
                  <a:lnTo>
                    <a:pt x="2232" y="242"/>
                  </a:lnTo>
                  <a:lnTo>
                    <a:pt x="2188" y="268"/>
                  </a:lnTo>
                  <a:lnTo>
                    <a:pt x="2144" y="292"/>
                  </a:lnTo>
                  <a:lnTo>
                    <a:pt x="2100" y="320"/>
                  </a:lnTo>
                  <a:lnTo>
                    <a:pt x="2058" y="348"/>
                  </a:lnTo>
                  <a:lnTo>
                    <a:pt x="2016" y="376"/>
                  </a:lnTo>
                  <a:lnTo>
                    <a:pt x="1974" y="406"/>
                  </a:lnTo>
                  <a:lnTo>
                    <a:pt x="1934" y="436"/>
                  </a:lnTo>
                  <a:lnTo>
                    <a:pt x="1894" y="468"/>
                  </a:lnTo>
                  <a:lnTo>
                    <a:pt x="1854" y="502"/>
                  </a:lnTo>
                  <a:lnTo>
                    <a:pt x="1816" y="536"/>
                  </a:lnTo>
                  <a:lnTo>
                    <a:pt x="1778" y="572"/>
                  </a:lnTo>
                  <a:lnTo>
                    <a:pt x="1742" y="608"/>
                  </a:lnTo>
                  <a:lnTo>
                    <a:pt x="1742" y="608"/>
                  </a:lnTo>
                  <a:lnTo>
                    <a:pt x="1706" y="644"/>
                  </a:lnTo>
                  <a:lnTo>
                    <a:pt x="1670" y="682"/>
                  </a:lnTo>
                  <a:lnTo>
                    <a:pt x="1638" y="720"/>
                  </a:lnTo>
                  <a:lnTo>
                    <a:pt x="1604" y="758"/>
                  </a:lnTo>
                  <a:lnTo>
                    <a:pt x="1574" y="798"/>
                  </a:lnTo>
                  <a:lnTo>
                    <a:pt x="1542" y="838"/>
                  </a:lnTo>
                  <a:lnTo>
                    <a:pt x="1514" y="878"/>
                  </a:lnTo>
                  <a:lnTo>
                    <a:pt x="1486" y="918"/>
                  </a:lnTo>
                  <a:lnTo>
                    <a:pt x="1432" y="1001"/>
                  </a:lnTo>
                  <a:lnTo>
                    <a:pt x="1384" y="1087"/>
                  </a:lnTo>
                  <a:lnTo>
                    <a:pt x="1338" y="1173"/>
                  </a:lnTo>
                  <a:lnTo>
                    <a:pt x="1298" y="1261"/>
                  </a:lnTo>
                  <a:lnTo>
                    <a:pt x="1264" y="1351"/>
                  </a:lnTo>
                  <a:lnTo>
                    <a:pt x="1232" y="1443"/>
                  </a:lnTo>
                  <a:lnTo>
                    <a:pt x="1204" y="1535"/>
                  </a:lnTo>
                  <a:lnTo>
                    <a:pt x="1182" y="1629"/>
                  </a:lnTo>
                  <a:lnTo>
                    <a:pt x="1164" y="1723"/>
                  </a:lnTo>
                  <a:lnTo>
                    <a:pt x="1150" y="1817"/>
                  </a:lnTo>
                  <a:lnTo>
                    <a:pt x="1140" y="1913"/>
                  </a:lnTo>
                  <a:lnTo>
                    <a:pt x="1136" y="2009"/>
                  </a:lnTo>
                  <a:lnTo>
                    <a:pt x="1134" y="2103"/>
                  </a:lnTo>
                  <a:lnTo>
                    <a:pt x="1138" y="2199"/>
                  </a:lnTo>
                  <a:lnTo>
                    <a:pt x="1146" y="2295"/>
                  </a:lnTo>
                  <a:lnTo>
                    <a:pt x="1158" y="2389"/>
                  </a:lnTo>
                  <a:lnTo>
                    <a:pt x="1174" y="2483"/>
                  </a:lnTo>
                  <a:lnTo>
                    <a:pt x="1196" y="2577"/>
                  </a:lnTo>
                  <a:lnTo>
                    <a:pt x="1220" y="2669"/>
                  </a:lnTo>
                  <a:lnTo>
                    <a:pt x="1250" y="2761"/>
                  </a:lnTo>
                  <a:lnTo>
                    <a:pt x="1284" y="2853"/>
                  </a:lnTo>
                  <a:lnTo>
                    <a:pt x="1322" y="2941"/>
                  </a:lnTo>
                  <a:lnTo>
                    <a:pt x="1366" y="3029"/>
                  </a:lnTo>
                  <a:lnTo>
                    <a:pt x="1412" y="3115"/>
                  </a:lnTo>
                  <a:lnTo>
                    <a:pt x="1464" y="3199"/>
                  </a:lnTo>
                  <a:lnTo>
                    <a:pt x="1520" y="3281"/>
                  </a:lnTo>
                  <a:lnTo>
                    <a:pt x="1550" y="3321"/>
                  </a:lnTo>
                  <a:lnTo>
                    <a:pt x="1580" y="3361"/>
                  </a:lnTo>
                  <a:lnTo>
                    <a:pt x="1612" y="3401"/>
                  </a:lnTo>
                  <a:lnTo>
                    <a:pt x="1644" y="3439"/>
                  </a:lnTo>
                  <a:lnTo>
                    <a:pt x="0" y="5082"/>
                  </a:lnTo>
                  <a:lnTo>
                    <a:pt x="202" y="5284"/>
                  </a:lnTo>
                  <a:close/>
                  <a:moveTo>
                    <a:pt x="4477" y="3343"/>
                  </a:moveTo>
                  <a:lnTo>
                    <a:pt x="4477" y="3343"/>
                  </a:lnTo>
                  <a:lnTo>
                    <a:pt x="4413" y="3403"/>
                  </a:lnTo>
                  <a:lnTo>
                    <a:pt x="4345" y="3461"/>
                  </a:lnTo>
                  <a:lnTo>
                    <a:pt x="4277" y="3517"/>
                  </a:lnTo>
                  <a:lnTo>
                    <a:pt x="4205" y="3567"/>
                  </a:lnTo>
                  <a:lnTo>
                    <a:pt x="4131" y="3613"/>
                  </a:lnTo>
                  <a:lnTo>
                    <a:pt x="4055" y="3657"/>
                  </a:lnTo>
                  <a:lnTo>
                    <a:pt x="3977" y="3697"/>
                  </a:lnTo>
                  <a:lnTo>
                    <a:pt x="3897" y="3731"/>
                  </a:lnTo>
                  <a:lnTo>
                    <a:pt x="3815" y="3763"/>
                  </a:lnTo>
                  <a:lnTo>
                    <a:pt x="3733" y="3791"/>
                  </a:lnTo>
                  <a:lnTo>
                    <a:pt x="3649" y="3813"/>
                  </a:lnTo>
                  <a:lnTo>
                    <a:pt x="3563" y="3833"/>
                  </a:lnTo>
                  <a:lnTo>
                    <a:pt x="3477" y="3847"/>
                  </a:lnTo>
                  <a:lnTo>
                    <a:pt x="3389" y="3859"/>
                  </a:lnTo>
                  <a:lnTo>
                    <a:pt x="3301" y="3865"/>
                  </a:lnTo>
                  <a:lnTo>
                    <a:pt x="3211" y="3867"/>
                  </a:lnTo>
                  <a:lnTo>
                    <a:pt x="3211" y="3867"/>
                  </a:lnTo>
                  <a:lnTo>
                    <a:pt x="3121" y="3865"/>
                  </a:lnTo>
                  <a:lnTo>
                    <a:pt x="3033" y="3859"/>
                  </a:lnTo>
                  <a:lnTo>
                    <a:pt x="2945" y="3847"/>
                  </a:lnTo>
                  <a:lnTo>
                    <a:pt x="2859" y="3833"/>
                  </a:lnTo>
                  <a:lnTo>
                    <a:pt x="2773" y="3813"/>
                  </a:lnTo>
                  <a:lnTo>
                    <a:pt x="2689" y="3791"/>
                  </a:lnTo>
                  <a:lnTo>
                    <a:pt x="2604" y="3763"/>
                  </a:lnTo>
                  <a:lnTo>
                    <a:pt x="2524" y="3731"/>
                  </a:lnTo>
                  <a:lnTo>
                    <a:pt x="2444" y="3697"/>
                  </a:lnTo>
                  <a:lnTo>
                    <a:pt x="2366" y="3657"/>
                  </a:lnTo>
                  <a:lnTo>
                    <a:pt x="2290" y="3613"/>
                  </a:lnTo>
                  <a:lnTo>
                    <a:pt x="2216" y="3567"/>
                  </a:lnTo>
                  <a:lnTo>
                    <a:pt x="2144" y="3517"/>
                  </a:lnTo>
                  <a:lnTo>
                    <a:pt x="2074" y="3461"/>
                  </a:lnTo>
                  <a:lnTo>
                    <a:pt x="2008" y="3403"/>
                  </a:lnTo>
                  <a:lnTo>
                    <a:pt x="1942" y="3343"/>
                  </a:lnTo>
                  <a:lnTo>
                    <a:pt x="1942" y="3343"/>
                  </a:lnTo>
                  <a:lnTo>
                    <a:pt x="1910" y="3307"/>
                  </a:lnTo>
                  <a:lnTo>
                    <a:pt x="1876" y="3273"/>
                  </a:lnTo>
                  <a:lnTo>
                    <a:pt x="1846" y="3237"/>
                  </a:lnTo>
                  <a:lnTo>
                    <a:pt x="1816" y="3201"/>
                  </a:lnTo>
                  <a:lnTo>
                    <a:pt x="1788" y="3165"/>
                  </a:lnTo>
                  <a:lnTo>
                    <a:pt x="1760" y="3127"/>
                  </a:lnTo>
                  <a:lnTo>
                    <a:pt x="1706" y="3051"/>
                  </a:lnTo>
                  <a:lnTo>
                    <a:pt x="1962" y="3051"/>
                  </a:lnTo>
                  <a:lnTo>
                    <a:pt x="2707" y="3051"/>
                  </a:lnTo>
                  <a:lnTo>
                    <a:pt x="2993" y="3051"/>
                  </a:lnTo>
                  <a:lnTo>
                    <a:pt x="3453" y="3051"/>
                  </a:lnTo>
                  <a:lnTo>
                    <a:pt x="3737" y="3051"/>
                  </a:lnTo>
                  <a:lnTo>
                    <a:pt x="4483" y="3051"/>
                  </a:lnTo>
                  <a:lnTo>
                    <a:pt x="4713" y="3051"/>
                  </a:lnTo>
                  <a:lnTo>
                    <a:pt x="4713" y="3051"/>
                  </a:lnTo>
                  <a:lnTo>
                    <a:pt x="4661" y="3127"/>
                  </a:lnTo>
                  <a:lnTo>
                    <a:pt x="4633" y="3165"/>
                  </a:lnTo>
                  <a:lnTo>
                    <a:pt x="4605" y="3201"/>
                  </a:lnTo>
                  <a:lnTo>
                    <a:pt x="4575" y="3237"/>
                  </a:lnTo>
                  <a:lnTo>
                    <a:pt x="4543" y="3273"/>
                  </a:lnTo>
                  <a:lnTo>
                    <a:pt x="4511" y="3307"/>
                  </a:lnTo>
                  <a:lnTo>
                    <a:pt x="4477" y="3343"/>
                  </a:lnTo>
                  <a:lnTo>
                    <a:pt x="4477" y="3343"/>
                  </a:lnTo>
                  <a:close/>
                  <a:moveTo>
                    <a:pt x="2993" y="1481"/>
                  </a:moveTo>
                  <a:lnTo>
                    <a:pt x="2993" y="1201"/>
                  </a:lnTo>
                  <a:lnTo>
                    <a:pt x="3453" y="1201"/>
                  </a:lnTo>
                  <a:lnTo>
                    <a:pt x="3453" y="1867"/>
                  </a:lnTo>
                  <a:lnTo>
                    <a:pt x="3453" y="2765"/>
                  </a:lnTo>
                  <a:lnTo>
                    <a:pt x="2993" y="2765"/>
                  </a:lnTo>
                  <a:lnTo>
                    <a:pt x="2993" y="1481"/>
                  </a:lnTo>
                  <a:close/>
                  <a:moveTo>
                    <a:pt x="4197" y="2765"/>
                  </a:moveTo>
                  <a:lnTo>
                    <a:pt x="3737" y="2765"/>
                  </a:lnTo>
                  <a:lnTo>
                    <a:pt x="3737" y="2151"/>
                  </a:lnTo>
                  <a:lnTo>
                    <a:pt x="4197" y="2151"/>
                  </a:lnTo>
                  <a:lnTo>
                    <a:pt x="4197" y="2765"/>
                  </a:lnTo>
                  <a:close/>
                  <a:moveTo>
                    <a:pt x="2707" y="2765"/>
                  </a:moveTo>
                  <a:lnTo>
                    <a:pt x="2246" y="2765"/>
                  </a:lnTo>
                  <a:lnTo>
                    <a:pt x="2246" y="1765"/>
                  </a:lnTo>
                  <a:lnTo>
                    <a:pt x="2707" y="1765"/>
                  </a:lnTo>
                  <a:lnTo>
                    <a:pt x="2707" y="2765"/>
                  </a:lnTo>
                  <a:close/>
                  <a:moveTo>
                    <a:pt x="1942" y="808"/>
                  </a:moveTo>
                  <a:lnTo>
                    <a:pt x="1942" y="808"/>
                  </a:lnTo>
                  <a:lnTo>
                    <a:pt x="2008" y="748"/>
                  </a:lnTo>
                  <a:lnTo>
                    <a:pt x="2074" y="690"/>
                  </a:lnTo>
                  <a:lnTo>
                    <a:pt x="2144" y="634"/>
                  </a:lnTo>
                  <a:lnTo>
                    <a:pt x="2216" y="584"/>
                  </a:lnTo>
                  <a:lnTo>
                    <a:pt x="2290" y="538"/>
                  </a:lnTo>
                  <a:lnTo>
                    <a:pt x="2366" y="494"/>
                  </a:lnTo>
                  <a:lnTo>
                    <a:pt x="2444" y="454"/>
                  </a:lnTo>
                  <a:lnTo>
                    <a:pt x="2524" y="420"/>
                  </a:lnTo>
                  <a:lnTo>
                    <a:pt x="2604" y="388"/>
                  </a:lnTo>
                  <a:lnTo>
                    <a:pt x="2689" y="360"/>
                  </a:lnTo>
                  <a:lnTo>
                    <a:pt x="2773" y="338"/>
                  </a:lnTo>
                  <a:lnTo>
                    <a:pt x="2859" y="318"/>
                  </a:lnTo>
                  <a:lnTo>
                    <a:pt x="2945" y="304"/>
                  </a:lnTo>
                  <a:lnTo>
                    <a:pt x="3033" y="292"/>
                  </a:lnTo>
                  <a:lnTo>
                    <a:pt x="3121" y="286"/>
                  </a:lnTo>
                  <a:lnTo>
                    <a:pt x="3211" y="284"/>
                  </a:lnTo>
                  <a:lnTo>
                    <a:pt x="3211" y="284"/>
                  </a:lnTo>
                  <a:lnTo>
                    <a:pt x="3301" y="286"/>
                  </a:lnTo>
                  <a:lnTo>
                    <a:pt x="3389" y="292"/>
                  </a:lnTo>
                  <a:lnTo>
                    <a:pt x="3477" y="304"/>
                  </a:lnTo>
                  <a:lnTo>
                    <a:pt x="3563" y="318"/>
                  </a:lnTo>
                  <a:lnTo>
                    <a:pt x="3649" y="338"/>
                  </a:lnTo>
                  <a:lnTo>
                    <a:pt x="3733" y="360"/>
                  </a:lnTo>
                  <a:lnTo>
                    <a:pt x="3815" y="388"/>
                  </a:lnTo>
                  <a:lnTo>
                    <a:pt x="3897" y="420"/>
                  </a:lnTo>
                  <a:lnTo>
                    <a:pt x="3977" y="454"/>
                  </a:lnTo>
                  <a:lnTo>
                    <a:pt x="4055" y="494"/>
                  </a:lnTo>
                  <a:lnTo>
                    <a:pt x="4131" y="538"/>
                  </a:lnTo>
                  <a:lnTo>
                    <a:pt x="4205" y="584"/>
                  </a:lnTo>
                  <a:lnTo>
                    <a:pt x="4277" y="634"/>
                  </a:lnTo>
                  <a:lnTo>
                    <a:pt x="4345" y="690"/>
                  </a:lnTo>
                  <a:lnTo>
                    <a:pt x="4413" y="748"/>
                  </a:lnTo>
                  <a:lnTo>
                    <a:pt x="4477" y="808"/>
                  </a:lnTo>
                  <a:lnTo>
                    <a:pt x="4477" y="808"/>
                  </a:lnTo>
                  <a:lnTo>
                    <a:pt x="4527" y="860"/>
                  </a:lnTo>
                  <a:lnTo>
                    <a:pt x="4573" y="910"/>
                  </a:lnTo>
                  <a:lnTo>
                    <a:pt x="4615" y="964"/>
                  </a:lnTo>
                  <a:lnTo>
                    <a:pt x="4657" y="1017"/>
                  </a:lnTo>
                  <a:lnTo>
                    <a:pt x="4697" y="1073"/>
                  </a:lnTo>
                  <a:lnTo>
                    <a:pt x="4733" y="1129"/>
                  </a:lnTo>
                  <a:lnTo>
                    <a:pt x="4767" y="1187"/>
                  </a:lnTo>
                  <a:lnTo>
                    <a:pt x="4799" y="1245"/>
                  </a:lnTo>
                  <a:lnTo>
                    <a:pt x="4829" y="1305"/>
                  </a:lnTo>
                  <a:lnTo>
                    <a:pt x="4855" y="1365"/>
                  </a:lnTo>
                  <a:lnTo>
                    <a:pt x="4881" y="1427"/>
                  </a:lnTo>
                  <a:lnTo>
                    <a:pt x="4903" y="1489"/>
                  </a:lnTo>
                  <a:lnTo>
                    <a:pt x="4923" y="1551"/>
                  </a:lnTo>
                  <a:lnTo>
                    <a:pt x="4941" y="1613"/>
                  </a:lnTo>
                  <a:lnTo>
                    <a:pt x="4957" y="1677"/>
                  </a:lnTo>
                  <a:lnTo>
                    <a:pt x="4971" y="1741"/>
                  </a:lnTo>
                  <a:lnTo>
                    <a:pt x="4981" y="1805"/>
                  </a:lnTo>
                  <a:lnTo>
                    <a:pt x="4989" y="1869"/>
                  </a:lnTo>
                  <a:lnTo>
                    <a:pt x="4995" y="1935"/>
                  </a:lnTo>
                  <a:lnTo>
                    <a:pt x="4999" y="1999"/>
                  </a:lnTo>
                  <a:lnTo>
                    <a:pt x="5001" y="2065"/>
                  </a:lnTo>
                  <a:lnTo>
                    <a:pt x="5001" y="2129"/>
                  </a:lnTo>
                  <a:lnTo>
                    <a:pt x="4997" y="2195"/>
                  </a:lnTo>
                  <a:lnTo>
                    <a:pt x="4991" y="2259"/>
                  </a:lnTo>
                  <a:lnTo>
                    <a:pt x="4983" y="2325"/>
                  </a:lnTo>
                  <a:lnTo>
                    <a:pt x="4973" y="2389"/>
                  </a:lnTo>
                  <a:lnTo>
                    <a:pt x="4961" y="2453"/>
                  </a:lnTo>
                  <a:lnTo>
                    <a:pt x="4947" y="2517"/>
                  </a:lnTo>
                  <a:lnTo>
                    <a:pt x="4929" y="2579"/>
                  </a:lnTo>
                  <a:lnTo>
                    <a:pt x="4909" y="2643"/>
                  </a:lnTo>
                  <a:lnTo>
                    <a:pt x="4887" y="2705"/>
                  </a:lnTo>
                  <a:lnTo>
                    <a:pt x="4863" y="2765"/>
                  </a:lnTo>
                  <a:lnTo>
                    <a:pt x="4483" y="2765"/>
                  </a:lnTo>
                  <a:lnTo>
                    <a:pt x="4483" y="1867"/>
                  </a:lnTo>
                  <a:lnTo>
                    <a:pt x="3737" y="1867"/>
                  </a:lnTo>
                  <a:lnTo>
                    <a:pt x="3737" y="916"/>
                  </a:lnTo>
                  <a:lnTo>
                    <a:pt x="2707" y="916"/>
                  </a:lnTo>
                  <a:lnTo>
                    <a:pt x="2707" y="1481"/>
                  </a:lnTo>
                  <a:lnTo>
                    <a:pt x="1962" y="1481"/>
                  </a:lnTo>
                  <a:lnTo>
                    <a:pt x="1962" y="2765"/>
                  </a:lnTo>
                  <a:lnTo>
                    <a:pt x="1558" y="2765"/>
                  </a:lnTo>
                  <a:lnTo>
                    <a:pt x="1558" y="2765"/>
                  </a:lnTo>
                  <a:lnTo>
                    <a:pt x="1532" y="2705"/>
                  </a:lnTo>
                  <a:lnTo>
                    <a:pt x="1510" y="2643"/>
                  </a:lnTo>
                  <a:lnTo>
                    <a:pt x="1492" y="2579"/>
                  </a:lnTo>
                  <a:lnTo>
                    <a:pt x="1474" y="2517"/>
                  </a:lnTo>
                  <a:lnTo>
                    <a:pt x="1460" y="2453"/>
                  </a:lnTo>
                  <a:lnTo>
                    <a:pt x="1446" y="2389"/>
                  </a:lnTo>
                  <a:lnTo>
                    <a:pt x="1436" y="2325"/>
                  </a:lnTo>
                  <a:lnTo>
                    <a:pt x="1428" y="2259"/>
                  </a:lnTo>
                  <a:lnTo>
                    <a:pt x="1424" y="2195"/>
                  </a:lnTo>
                  <a:lnTo>
                    <a:pt x="1420" y="2129"/>
                  </a:lnTo>
                  <a:lnTo>
                    <a:pt x="1420" y="2065"/>
                  </a:lnTo>
                  <a:lnTo>
                    <a:pt x="1420" y="1999"/>
                  </a:lnTo>
                  <a:lnTo>
                    <a:pt x="1424" y="1935"/>
                  </a:lnTo>
                  <a:lnTo>
                    <a:pt x="1430" y="1869"/>
                  </a:lnTo>
                  <a:lnTo>
                    <a:pt x="1440" y="1805"/>
                  </a:lnTo>
                  <a:lnTo>
                    <a:pt x="1450" y="1741"/>
                  </a:lnTo>
                  <a:lnTo>
                    <a:pt x="1464" y="1677"/>
                  </a:lnTo>
                  <a:lnTo>
                    <a:pt x="1478" y="1613"/>
                  </a:lnTo>
                  <a:lnTo>
                    <a:pt x="1496" y="1551"/>
                  </a:lnTo>
                  <a:lnTo>
                    <a:pt x="1516" y="1489"/>
                  </a:lnTo>
                  <a:lnTo>
                    <a:pt x="1540" y="1427"/>
                  </a:lnTo>
                  <a:lnTo>
                    <a:pt x="1564" y="1365"/>
                  </a:lnTo>
                  <a:lnTo>
                    <a:pt x="1592" y="1305"/>
                  </a:lnTo>
                  <a:lnTo>
                    <a:pt x="1622" y="1245"/>
                  </a:lnTo>
                  <a:lnTo>
                    <a:pt x="1654" y="1187"/>
                  </a:lnTo>
                  <a:lnTo>
                    <a:pt x="1688" y="1129"/>
                  </a:lnTo>
                  <a:lnTo>
                    <a:pt x="1724" y="1073"/>
                  </a:lnTo>
                  <a:lnTo>
                    <a:pt x="1764" y="1017"/>
                  </a:lnTo>
                  <a:lnTo>
                    <a:pt x="1804" y="964"/>
                  </a:lnTo>
                  <a:lnTo>
                    <a:pt x="1848" y="910"/>
                  </a:lnTo>
                  <a:lnTo>
                    <a:pt x="1894" y="860"/>
                  </a:lnTo>
                  <a:lnTo>
                    <a:pt x="1942" y="808"/>
                  </a:lnTo>
                  <a:lnTo>
                    <a:pt x="1942" y="8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grpSp>
      <p:sp>
        <p:nvSpPr>
          <p:cNvPr id="47" name="Rectangle 46">
            <a:extLst>
              <a:ext uri="{FF2B5EF4-FFF2-40B4-BE49-F238E27FC236}">
                <a16:creationId xmlns:a16="http://schemas.microsoft.com/office/drawing/2014/main" id="{E4E29D6A-DB70-996C-21D0-24B624FE23EA}"/>
              </a:ext>
            </a:extLst>
          </p:cNvPr>
          <p:cNvSpPr/>
          <p:nvPr/>
        </p:nvSpPr>
        <p:spPr>
          <a:xfrm>
            <a:off x="442913" y="2624715"/>
            <a:ext cx="3884612"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Narkotisko</a:t>
            </a:r>
            <a:r>
              <a:rPr lang="lv-LV" sz="800" b="1">
                <a:solidFill>
                  <a:schemeClr val="bg1"/>
                </a:solidFill>
              </a:rPr>
              <a:t>/</a:t>
            </a:r>
            <a:r>
              <a:rPr lang="lv-LV" sz="800" b="1" i="0">
                <a:solidFill>
                  <a:schemeClr val="bg1"/>
                </a:solidFill>
                <a:effectLst/>
              </a:rPr>
              <a:t>ps</a:t>
            </a:r>
            <a:r>
              <a:rPr lang="lv-LV" sz="800" b="1">
                <a:solidFill>
                  <a:schemeClr val="bg1"/>
                </a:solidFill>
              </a:rPr>
              <a:t>ihotropo vielu izplatības ierobežošanas ietvars</a:t>
            </a:r>
            <a:endParaRPr lang="lv-LV" sz="800" b="1" i="0">
              <a:solidFill>
                <a:schemeClr val="bg1"/>
              </a:solidFill>
              <a:effectLst/>
            </a:endParaRPr>
          </a:p>
        </p:txBody>
      </p:sp>
      <p:sp>
        <p:nvSpPr>
          <p:cNvPr id="48" name="Content Placeholder 8">
            <a:extLst>
              <a:ext uri="{FF2B5EF4-FFF2-40B4-BE49-F238E27FC236}">
                <a16:creationId xmlns:a16="http://schemas.microsoft.com/office/drawing/2014/main" id="{81A0B463-7DCF-EB76-0933-3FD9D8AFD49B}"/>
              </a:ext>
            </a:extLst>
          </p:cNvPr>
          <p:cNvSpPr txBox="1">
            <a:spLocks/>
          </p:cNvSpPr>
          <p:nvPr/>
        </p:nvSpPr>
        <p:spPr>
          <a:xfrm>
            <a:off x="442912" y="2941232"/>
            <a:ext cx="3884614"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800" b="0" dirty="0">
                <a:solidFill>
                  <a:srgbClr val="000000"/>
                </a:solidFill>
                <a:latin typeface="Arial"/>
                <a:cs typeface="Arial"/>
              </a:rPr>
              <a:t>Lai izstrādātu rekomendācijas, tika izmantots Pasaules Veselības organizācijas (PVO) narkotisko/psihotropo vielu izplatības ierobežošanas ietvars, kas pielāgots pētījuma mērķim. Ietvars ietver šādas dimensijas:</a:t>
            </a:r>
          </a:p>
          <a:p>
            <a:pPr marL="230400" indent="-228600">
              <a:spcAft>
                <a:spcPts val="600"/>
              </a:spcAft>
              <a:buFont typeface="+mj-lt"/>
              <a:buAutoNum type="arabicPeriod"/>
            </a:pPr>
            <a:r>
              <a:rPr lang="lv-LV" sz="800" b="0" dirty="0">
                <a:solidFill>
                  <a:srgbClr val="000000"/>
                </a:solidFill>
                <a:latin typeface="Arial"/>
                <a:cs typeface="Arial"/>
              </a:rPr>
              <a:t>Profilakse un riska samazināšana</a:t>
            </a:r>
          </a:p>
          <a:p>
            <a:pPr marL="230400" indent="-228600">
              <a:spcAft>
                <a:spcPts val="600"/>
              </a:spcAft>
              <a:buFont typeface="+mj-lt"/>
              <a:buAutoNum type="arabicPeriod"/>
            </a:pPr>
            <a:r>
              <a:rPr lang="lv-LV" sz="800" b="0" dirty="0">
                <a:solidFill>
                  <a:srgbClr val="000000"/>
                </a:solidFill>
                <a:latin typeface="Arial"/>
                <a:cs typeface="Arial"/>
              </a:rPr>
              <a:t>Ārstēšana un aprūpe</a:t>
            </a:r>
          </a:p>
          <a:p>
            <a:pPr marL="230400" indent="-228600">
              <a:spcAft>
                <a:spcPts val="600"/>
              </a:spcAft>
              <a:buFont typeface="+mj-lt"/>
              <a:buAutoNum type="arabicPeriod"/>
            </a:pPr>
            <a:r>
              <a:rPr lang="lv-LV" sz="800" b="0" dirty="0">
                <a:solidFill>
                  <a:srgbClr val="000000"/>
                </a:solidFill>
                <a:latin typeface="Arial"/>
                <a:cs typeface="Arial"/>
              </a:rPr>
              <a:t>Kaitējuma mazināšana</a:t>
            </a:r>
          </a:p>
          <a:p>
            <a:pPr marL="230400" indent="-228600">
              <a:spcAft>
                <a:spcPts val="600"/>
              </a:spcAft>
              <a:buFont typeface="+mj-lt"/>
              <a:buAutoNum type="arabicPeriod"/>
            </a:pPr>
            <a:r>
              <a:rPr lang="lv-LV" sz="800" b="0" dirty="0">
                <a:solidFill>
                  <a:srgbClr val="000000"/>
                </a:solidFill>
                <a:latin typeface="Arial"/>
                <a:cs typeface="Arial"/>
              </a:rPr>
              <a:t>Piekļuve kontrolētiem medikamentiem</a:t>
            </a:r>
          </a:p>
          <a:p>
            <a:pPr marL="230400" indent="-228600">
              <a:spcAft>
                <a:spcPts val="600"/>
              </a:spcAft>
              <a:buFont typeface="+mj-lt"/>
              <a:buAutoNum type="arabicPeriod"/>
            </a:pPr>
            <a:r>
              <a:rPr lang="lv-LV" sz="800" b="0" dirty="0">
                <a:solidFill>
                  <a:srgbClr val="000000"/>
                </a:solidFill>
                <a:latin typeface="Arial"/>
                <a:cs typeface="Arial"/>
              </a:rPr>
              <a:t>Uzraudzība un novērtēšana</a:t>
            </a:r>
            <a:endParaRPr lang="lv-LV" sz="800" dirty="0">
              <a:solidFill>
                <a:srgbClr val="000000"/>
              </a:solidFill>
              <a:latin typeface="Arial"/>
              <a:cs typeface="Arial"/>
            </a:endParaRPr>
          </a:p>
          <a:p>
            <a:pPr lvl="1"/>
            <a:r>
              <a:rPr lang="lv-LV" sz="800" dirty="0">
                <a:solidFill>
                  <a:srgbClr val="000000"/>
                </a:solidFill>
                <a:latin typeface="Arial"/>
                <a:cs typeface="Arial"/>
              </a:rPr>
              <a:t>Balstoties uz starptautiskajiem principiem narkotisko un psihotropo vielu izplatības problēmu risināšanā, pētījuma ietvaros izstrādātās rekomendācijas ir strukturētas četrās galvenajās dimensijās. Tās ir piemērojamas vielu izplatības ierobežošanai izglītības iestādēs un darbā ar jauniešiem.</a:t>
            </a:r>
          </a:p>
          <a:p>
            <a:pPr lvl="1"/>
            <a:r>
              <a:rPr lang="lv-LV" sz="800" dirty="0">
                <a:solidFill>
                  <a:srgbClr val="000000"/>
                </a:solidFill>
                <a:latin typeface="Arial"/>
                <a:cs typeface="Arial"/>
              </a:rPr>
              <a:t>Atbilstoši pētījuma mērķim, galvenā uzmanība vērsta uz preventīvajiem pasākumiem narkotisko un psihotropo vielu izplatības jomā.</a:t>
            </a:r>
          </a:p>
        </p:txBody>
      </p:sp>
      <p:sp>
        <p:nvSpPr>
          <p:cNvPr id="73" name="Rectangle 72">
            <a:extLst>
              <a:ext uri="{FF2B5EF4-FFF2-40B4-BE49-F238E27FC236}">
                <a16:creationId xmlns:a16="http://schemas.microsoft.com/office/drawing/2014/main" id="{8FD636B1-28B3-CA7D-5A55-9EE1CCE35477}"/>
              </a:ext>
            </a:extLst>
          </p:cNvPr>
          <p:cNvSpPr/>
          <p:nvPr/>
        </p:nvSpPr>
        <p:spPr>
          <a:xfrm>
            <a:off x="4694338" y="2624715"/>
            <a:ext cx="7054749"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cxnSp>
        <p:nvCxnSpPr>
          <p:cNvPr id="90" name="Straight Connector 89">
            <a:extLst>
              <a:ext uri="{FF2B5EF4-FFF2-40B4-BE49-F238E27FC236}">
                <a16:creationId xmlns:a16="http://schemas.microsoft.com/office/drawing/2014/main" id="{C50F3FA7-8BF6-76F2-3195-71496F8D9F0B}"/>
              </a:ext>
            </a:extLst>
          </p:cNvPr>
          <p:cNvCxnSpPr>
            <a:cxnSpLocks/>
          </p:cNvCxnSpPr>
          <p:nvPr/>
        </p:nvCxnSpPr>
        <p:spPr>
          <a:xfrm flipV="1">
            <a:off x="6322742" y="4592921"/>
            <a:ext cx="0" cy="1363379"/>
          </a:xfrm>
          <a:prstGeom prst="line">
            <a:avLst/>
          </a:prstGeom>
          <a:ln w="12700" cap="sq">
            <a:solidFill>
              <a:schemeClr val="tx2"/>
            </a:solidFill>
            <a:headEnd type="oval" w="med" len="med"/>
            <a:tailEnd type="none" w="med" len="med"/>
          </a:ln>
        </p:spPr>
        <p:style>
          <a:lnRef idx="1">
            <a:schemeClr val="accent1"/>
          </a:lnRef>
          <a:fillRef idx="0">
            <a:schemeClr val="accent1"/>
          </a:fillRef>
          <a:effectRef idx="0">
            <a:schemeClr val="dk1"/>
          </a:effectRef>
          <a:fontRef idx="minor">
            <a:schemeClr val="lt1"/>
          </a:fontRef>
        </p:style>
      </p:cxnSp>
      <p:sp>
        <p:nvSpPr>
          <p:cNvPr id="84" name="Rectangle 83">
            <a:extLst>
              <a:ext uri="{FF2B5EF4-FFF2-40B4-BE49-F238E27FC236}">
                <a16:creationId xmlns:a16="http://schemas.microsoft.com/office/drawing/2014/main" id="{03B130E5-F13E-F2D2-4CFB-3227DD3C0919}"/>
              </a:ext>
            </a:extLst>
          </p:cNvPr>
          <p:cNvSpPr/>
          <p:nvPr/>
        </p:nvSpPr>
        <p:spPr>
          <a:xfrm>
            <a:off x="4964757" y="2840303"/>
            <a:ext cx="2845741" cy="615553"/>
          </a:xfrm>
          <a:prstGeom prst="rect">
            <a:avLst/>
          </a:prstGeom>
        </p:spPr>
        <p:txBody>
          <a:bodyPr wrap="square" lIns="0" tIns="0" rIns="0" bIns="0">
            <a:spAutoFit/>
          </a:bodyPr>
          <a:lstStyle/>
          <a:p>
            <a:r>
              <a:rPr lang="lv-LV" sz="800" b="1">
                <a:solidFill>
                  <a:schemeClr val="tx1"/>
                </a:solidFill>
              </a:rPr>
              <a:t>Profilakse un riska samazināšana</a:t>
            </a:r>
          </a:p>
          <a:p>
            <a:pPr marL="171450" indent="-171450">
              <a:buFont typeface="Arial" panose="020B0604020202020204" pitchFamily="34" charset="0"/>
              <a:buChar char="•"/>
            </a:pPr>
            <a:r>
              <a:rPr lang="lv-LV" sz="800">
                <a:solidFill>
                  <a:srgbClr val="000000"/>
                </a:solidFill>
              </a:rPr>
              <a:t>Izglītības programmu īstenošana izglītības iestādēs</a:t>
            </a:r>
          </a:p>
          <a:p>
            <a:pPr marL="171450" indent="-171450">
              <a:buFont typeface="Arial" panose="020B0604020202020204" pitchFamily="34" charset="0"/>
              <a:buChar char="•"/>
            </a:pPr>
            <a:r>
              <a:rPr lang="lv-LV" sz="800">
                <a:solidFill>
                  <a:srgbClr val="000000"/>
                </a:solidFill>
              </a:rPr>
              <a:t>Kopienas iesaistīšana preventīvajās aktivitātēs</a:t>
            </a:r>
          </a:p>
          <a:p>
            <a:pPr marL="171450" indent="-171450">
              <a:buFont typeface="Arial" panose="020B0604020202020204" pitchFamily="34" charset="0"/>
              <a:buChar char="•"/>
            </a:pPr>
            <a:r>
              <a:rPr lang="lv-LV" sz="800">
                <a:solidFill>
                  <a:srgbClr val="000000"/>
                </a:solidFill>
              </a:rPr>
              <a:t>Informētības kampaņu organizēšana par riskiem</a:t>
            </a:r>
          </a:p>
          <a:p>
            <a:pPr marL="171450" indent="-171450">
              <a:buFont typeface="Arial" panose="020B0604020202020204" pitchFamily="34" charset="0"/>
              <a:buChar char="•"/>
            </a:pPr>
            <a:r>
              <a:rPr lang="lv-LV" sz="800">
                <a:solidFill>
                  <a:srgbClr val="000000"/>
                </a:solidFill>
              </a:rPr>
              <a:t>Agrīnas iejaukšanās mehānismu izveide</a:t>
            </a:r>
            <a:endParaRPr lang="en-GB" sz="800">
              <a:solidFill>
                <a:srgbClr val="000000"/>
              </a:solidFill>
            </a:endParaRPr>
          </a:p>
        </p:txBody>
      </p:sp>
      <p:cxnSp>
        <p:nvCxnSpPr>
          <p:cNvPr id="86" name="Straight Connector 85">
            <a:extLst>
              <a:ext uri="{FF2B5EF4-FFF2-40B4-BE49-F238E27FC236}">
                <a16:creationId xmlns:a16="http://schemas.microsoft.com/office/drawing/2014/main" id="{3C61F6DD-3BD5-A2EC-D62F-197B379D1D57}"/>
              </a:ext>
            </a:extLst>
          </p:cNvPr>
          <p:cNvCxnSpPr>
            <a:cxnSpLocks/>
          </p:cNvCxnSpPr>
          <p:nvPr/>
        </p:nvCxnSpPr>
        <p:spPr>
          <a:xfrm>
            <a:off x="4829055" y="2840303"/>
            <a:ext cx="0" cy="1248618"/>
          </a:xfrm>
          <a:prstGeom prst="line">
            <a:avLst/>
          </a:prstGeom>
          <a:ln w="12700" cap="sq">
            <a:solidFill>
              <a:schemeClr val="accent6"/>
            </a:solidFill>
            <a:headEnd type="oval" w="med" len="med"/>
            <a:tailEnd type="none" w="med" len="med"/>
          </a:ln>
        </p:spPr>
        <p:style>
          <a:lnRef idx="1">
            <a:schemeClr val="accent1"/>
          </a:lnRef>
          <a:fillRef idx="0">
            <a:schemeClr val="accent1"/>
          </a:fillRef>
          <a:effectRef idx="0">
            <a:schemeClr val="dk1"/>
          </a:effectRef>
          <a:fontRef idx="minor">
            <a:schemeClr val="lt1"/>
          </a:fontRef>
        </p:style>
      </p:cxnSp>
      <p:cxnSp>
        <p:nvCxnSpPr>
          <p:cNvPr id="88" name="Straight Connector 87">
            <a:extLst>
              <a:ext uri="{FF2B5EF4-FFF2-40B4-BE49-F238E27FC236}">
                <a16:creationId xmlns:a16="http://schemas.microsoft.com/office/drawing/2014/main" id="{2AB8D8E8-0C8C-26B4-5AEE-005667DA6538}"/>
              </a:ext>
            </a:extLst>
          </p:cNvPr>
          <p:cNvCxnSpPr>
            <a:cxnSpLocks/>
          </p:cNvCxnSpPr>
          <p:nvPr/>
        </p:nvCxnSpPr>
        <p:spPr>
          <a:xfrm>
            <a:off x="7820157" y="2895600"/>
            <a:ext cx="0" cy="1193321"/>
          </a:xfrm>
          <a:prstGeom prst="line">
            <a:avLst/>
          </a:prstGeom>
          <a:ln w="12700" cap="sq">
            <a:solidFill>
              <a:schemeClr val="accent4"/>
            </a:solidFill>
            <a:headEnd type="oval" w="med" len="med"/>
            <a:tailEnd type="none" w="med" len="med"/>
          </a:ln>
        </p:spPr>
        <p:style>
          <a:lnRef idx="1">
            <a:schemeClr val="accent1"/>
          </a:lnRef>
          <a:fillRef idx="0">
            <a:schemeClr val="accent1"/>
          </a:fillRef>
          <a:effectRef idx="0">
            <a:schemeClr val="dk1"/>
          </a:effectRef>
          <a:fontRef idx="minor">
            <a:schemeClr val="lt1"/>
          </a:fontRef>
        </p:style>
      </p:cxnSp>
      <p:sp>
        <p:nvSpPr>
          <p:cNvPr id="89" name="Rectangle 88">
            <a:extLst>
              <a:ext uri="{FF2B5EF4-FFF2-40B4-BE49-F238E27FC236}">
                <a16:creationId xmlns:a16="http://schemas.microsoft.com/office/drawing/2014/main" id="{D579D213-16E3-17C7-C0D6-977746A67697}"/>
              </a:ext>
            </a:extLst>
          </p:cNvPr>
          <p:cNvSpPr/>
          <p:nvPr/>
        </p:nvSpPr>
        <p:spPr>
          <a:xfrm>
            <a:off x="7946199" y="2840303"/>
            <a:ext cx="3103602" cy="738664"/>
          </a:xfrm>
          <a:prstGeom prst="rect">
            <a:avLst/>
          </a:prstGeom>
        </p:spPr>
        <p:txBody>
          <a:bodyPr wrap="square" lIns="0" tIns="0" rIns="0" bIns="0">
            <a:spAutoFit/>
          </a:bodyPr>
          <a:lstStyle/>
          <a:p>
            <a:r>
              <a:rPr lang="lv-LV" sz="800" b="1" noProof="0" dirty="0">
                <a:solidFill>
                  <a:schemeClr val="tx1"/>
                </a:solidFill>
              </a:rPr>
              <a:t>Kaitējuma mazināšana un apkarošana</a:t>
            </a:r>
          </a:p>
          <a:p>
            <a:pPr marL="171450" indent="-171450">
              <a:buFont typeface="Arial" panose="020B0604020202020204" pitchFamily="34" charset="0"/>
              <a:buChar char="•"/>
            </a:pPr>
            <a:r>
              <a:rPr lang="lv-LV" sz="800" dirty="0"/>
              <a:t>Tiesībaizsardzības pasākumu īstenošana, lai ierobežotu apriti</a:t>
            </a:r>
          </a:p>
          <a:p>
            <a:pPr marL="171450" indent="-171450">
              <a:buFont typeface="Arial" panose="020B0604020202020204" pitchFamily="34" charset="0"/>
              <a:buChar char="•"/>
            </a:pPr>
            <a:r>
              <a:rPr lang="lv-LV" sz="800" dirty="0"/>
              <a:t>Rīku izmantošana narkotisko/psihotropo vielu izplatības uzraudzībai</a:t>
            </a:r>
          </a:p>
          <a:p>
            <a:pPr marL="171450" indent="-171450">
              <a:buFont typeface="Arial" panose="020B0604020202020204" pitchFamily="34" charset="0"/>
              <a:buChar char="•"/>
            </a:pPr>
            <a:r>
              <a:rPr lang="lv-LV" sz="800" dirty="0"/>
              <a:t>Skolu un policijas sadarbības pilnveidošana</a:t>
            </a:r>
          </a:p>
          <a:p>
            <a:pPr marL="171450" indent="-171450">
              <a:buFont typeface="Arial" panose="020B0604020202020204" pitchFamily="34" charset="0"/>
              <a:buChar char="•"/>
            </a:pPr>
            <a:r>
              <a:rPr lang="lv-LV" sz="800" dirty="0"/>
              <a:t>Efektīvas resursu izmantošanas nodrošināšana</a:t>
            </a:r>
          </a:p>
        </p:txBody>
      </p:sp>
      <p:sp>
        <p:nvSpPr>
          <p:cNvPr id="92" name="Rectangle 91">
            <a:extLst>
              <a:ext uri="{FF2B5EF4-FFF2-40B4-BE49-F238E27FC236}">
                <a16:creationId xmlns:a16="http://schemas.microsoft.com/office/drawing/2014/main" id="{E1A07D1F-8324-57CF-53A6-BB51BEA28296}"/>
              </a:ext>
            </a:extLst>
          </p:cNvPr>
          <p:cNvSpPr/>
          <p:nvPr/>
        </p:nvSpPr>
        <p:spPr>
          <a:xfrm>
            <a:off x="6451006" y="4781937"/>
            <a:ext cx="2553273" cy="861774"/>
          </a:xfrm>
          <a:prstGeom prst="rect">
            <a:avLst/>
          </a:prstGeom>
        </p:spPr>
        <p:txBody>
          <a:bodyPr wrap="square" lIns="0" tIns="0" rIns="0" bIns="0">
            <a:spAutoFit/>
          </a:bodyPr>
          <a:lstStyle/>
          <a:p>
            <a:r>
              <a:rPr lang="lv-LV" sz="800" b="1">
                <a:solidFill>
                  <a:schemeClr val="tx1"/>
                </a:solidFill>
              </a:rPr>
              <a:t>Ārstēšana un aprūpe</a:t>
            </a:r>
          </a:p>
          <a:p>
            <a:pPr marL="171450" indent="-171450">
              <a:buFont typeface="Arial" panose="020B0604020202020204" pitchFamily="34" charset="0"/>
              <a:buChar char="•"/>
            </a:pPr>
            <a:r>
              <a:rPr lang="lv-LV" sz="800"/>
              <a:t>Ārstēšanas un rehabilitācijas pakalpojumu nodrošināšana</a:t>
            </a:r>
          </a:p>
          <a:p>
            <a:pPr marL="171450" indent="-171450">
              <a:buFont typeface="Arial" panose="020B0604020202020204" pitchFamily="34" charset="0"/>
              <a:buChar char="•"/>
            </a:pPr>
            <a:r>
              <a:rPr lang="lv-LV" sz="800"/>
              <a:t>Specifisku pakalpojumu izstrāde jauniešiem</a:t>
            </a:r>
          </a:p>
          <a:p>
            <a:pPr marL="171450" indent="-171450">
              <a:buFont typeface="Arial" panose="020B0604020202020204" pitchFamily="34" charset="0"/>
              <a:buChar char="•"/>
            </a:pPr>
            <a:r>
              <a:rPr lang="lv-LV" sz="800"/>
              <a:t>Rehabilitācijas programmu attīstīšana</a:t>
            </a:r>
          </a:p>
          <a:p>
            <a:pPr marL="171450" indent="-171450">
              <a:buFont typeface="Arial" panose="020B0604020202020204" pitchFamily="34" charset="0"/>
              <a:buChar char="•"/>
            </a:pPr>
            <a:r>
              <a:rPr lang="lv-LV" sz="800"/>
              <a:t>Reintegrācijas veicināšana </a:t>
            </a:r>
            <a:br>
              <a:rPr lang="en-US" sz="800"/>
            </a:br>
            <a:r>
              <a:rPr lang="lv-LV" sz="800"/>
              <a:t>pēc ārstēšanās</a:t>
            </a:r>
            <a:endParaRPr lang="en-GB" sz="800">
              <a:solidFill>
                <a:srgbClr val="000000"/>
              </a:solidFill>
            </a:endParaRPr>
          </a:p>
        </p:txBody>
      </p:sp>
      <p:sp>
        <p:nvSpPr>
          <p:cNvPr id="98" name="Rectangle 97">
            <a:extLst>
              <a:ext uri="{FF2B5EF4-FFF2-40B4-BE49-F238E27FC236}">
                <a16:creationId xmlns:a16="http://schemas.microsoft.com/office/drawing/2014/main" id="{94B904FE-08E7-C44A-9570-4BF5B6525929}"/>
              </a:ext>
            </a:extLst>
          </p:cNvPr>
          <p:cNvSpPr/>
          <p:nvPr/>
        </p:nvSpPr>
        <p:spPr>
          <a:xfrm>
            <a:off x="9442450" y="4781937"/>
            <a:ext cx="2165349" cy="861774"/>
          </a:xfrm>
          <a:prstGeom prst="rect">
            <a:avLst/>
          </a:prstGeom>
        </p:spPr>
        <p:txBody>
          <a:bodyPr wrap="square" lIns="0" tIns="0" rIns="0" bIns="0">
            <a:spAutoFit/>
          </a:bodyPr>
          <a:lstStyle/>
          <a:p>
            <a:r>
              <a:rPr lang="lv-LV" sz="800" b="1">
                <a:solidFill>
                  <a:schemeClr val="tx1"/>
                </a:solidFill>
              </a:rPr>
              <a:t>Uzraudzība, tiesiskie mehānismi un novērtēšana</a:t>
            </a:r>
          </a:p>
          <a:p>
            <a:pPr marL="171450" indent="-171450">
              <a:buFont typeface="Arial" panose="020B0604020202020204" pitchFamily="34" charset="0"/>
              <a:buChar char="•"/>
            </a:pPr>
            <a:r>
              <a:rPr lang="lv-LV" sz="800"/>
              <a:t>Sankciju un juridisko līdzekļu piemērošana</a:t>
            </a:r>
          </a:p>
          <a:p>
            <a:pPr marL="171450" indent="-171450">
              <a:buFont typeface="Arial" panose="020B0604020202020204" pitchFamily="34" charset="0"/>
              <a:buChar char="•"/>
            </a:pPr>
            <a:r>
              <a:rPr lang="lv-LV" sz="800"/>
              <a:t>Juridiskā ietvara precizēšana</a:t>
            </a:r>
          </a:p>
          <a:p>
            <a:pPr marL="171450" indent="-171450">
              <a:buFont typeface="Arial" panose="020B0604020202020204" pitchFamily="34" charset="0"/>
              <a:buChar char="•"/>
            </a:pPr>
            <a:r>
              <a:rPr lang="lv-LV" sz="800"/>
              <a:t>Alternatīvu programmu ieviešana</a:t>
            </a:r>
          </a:p>
          <a:p>
            <a:pPr marL="171450" indent="-171450">
              <a:buFont typeface="Arial" panose="020B0604020202020204" pitchFamily="34" charset="0"/>
              <a:buChar char="•"/>
            </a:pPr>
            <a:r>
              <a:rPr lang="lv-LV" sz="800"/>
              <a:t>Vielu regulēšana un tirdzniecības ierobežošana</a:t>
            </a:r>
            <a:endParaRPr lang="en-GB" sz="800">
              <a:solidFill>
                <a:srgbClr val="000000"/>
              </a:solidFill>
            </a:endParaRPr>
          </a:p>
        </p:txBody>
      </p:sp>
      <p:cxnSp>
        <p:nvCxnSpPr>
          <p:cNvPr id="99" name="Straight Connector 98">
            <a:extLst>
              <a:ext uri="{FF2B5EF4-FFF2-40B4-BE49-F238E27FC236}">
                <a16:creationId xmlns:a16="http://schemas.microsoft.com/office/drawing/2014/main" id="{1EABAD03-F964-0311-30D9-2297F10D0CE5}"/>
              </a:ext>
            </a:extLst>
          </p:cNvPr>
          <p:cNvCxnSpPr>
            <a:cxnSpLocks/>
          </p:cNvCxnSpPr>
          <p:nvPr/>
        </p:nvCxnSpPr>
        <p:spPr>
          <a:xfrm flipV="1">
            <a:off x="9314390" y="4592921"/>
            <a:ext cx="0" cy="1363379"/>
          </a:xfrm>
          <a:prstGeom prst="line">
            <a:avLst/>
          </a:prstGeom>
          <a:ln w="12700" cap="sq">
            <a:solidFill>
              <a:schemeClr val="bg2"/>
            </a:solidFill>
            <a:headEnd type="oval" w="med" len="med"/>
            <a:tailEnd type="none" w="med" len="med"/>
          </a:ln>
        </p:spPr>
        <p:style>
          <a:lnRef idx="1">
            <a:schemeClr val="accent1"/>
          </a:lnRef>
          <a:fillRef idx="0">
            <a:schemeClr val="accent1"/>
          </a:fillRef>
          <a:effectRef idx="0">
            <a:schemeClr val="dk1"/>
          </a:effectRef>
          <a:fontRef idx="minor">
            <a:schemeClr val="lt1"/>
          </a:fontRef>
        </p:style>
      </p:cxnSp>
      <p:sp>
        <p:nvSpPr>
          <p:cNvPr id="100" name="Arrow: Chevron 99">
            <a:extLst>
              <a:ext uri="{FF2B5EF4-FFF2-40B4-BE49-F238E27FC236}">
                <a16:creationId xmlns:a16="http://schemas.microsoft.com/office/drawing/2014/main" id="{3DA03FA3-684F-D164-329A-7EAB7A8CCA61}"/>
              </a:ext>
            </a:extLst>
          </p:cNvPr>
          <p:cNvSpPr/>
          <p:nvPr/>
        </p:nvSpPr>
        <p:spPr>
          <a:xfrm>
            <a:off x="4818469" y="4088921"/>
            <a:ext cx="1632537" cy="504000"/>
          </a:xfrm>
          <a:prstGeom prst="chevron">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solidFill>
                <a:schemeClr val="tx1"/>
              </a:solidFill>
            </a:endParaRPr>
          </a:p>
        </p:txBody>
      </p:sp>
      <p:sp>
        <p:nvSpPr>
          <p:cNvPr id="101" name="Arrow: Chevron 100">
            <a:extLst>
              <a:ext uri="{FF2B5EF4-FFF2-40B4-BE49-F238E27FC236}">
                <a16:creationId xmlns:a16="http://schemas.microsoft.com/office/drawing/2014/main" id="{8CBEFB74-078A-F1E4-85EA-DB3660408AB8}"/>
              </a:ext>
            </a:extLst>
          </p:cNvPr>
          <p:cNvSpPr/>
          <p:nvPr/>
        </p:nvSpPr>
        <p:spPr>
          <a:xfrm>
            <a:off x="6314189" y="4088921"/>
            <a:ext cx="1632539" cy="504000"/>
          </a:xfrm>
          <a:prstGeom prst="chevron">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solidFill>
                <a:schemeClr val="tx1"/>
              </a:solidFill>
            </a:endParaRPr>
          </a:p>
        </p:txBody>
      </p:sp>
      <p:sp>
        <p:nvSpPr>
          <p:cNvPr id="102" name="Arrow: Chevron 101">
            <a:extLst>
              <a:ext uri="{FF2B5EF4-FFF2-40B4-BE49-F238E27FC236}">
                <a16:creationId xmlns:a16="http://schemas.microsoft.com/office/drawing/2014/main" id="{A030BFC6-F83D-50B4-F6FC-05959F9A2563}"/>
              </a:ext>
            </a:extLst>
          </p:cNvPr>
          <p:cNvSpPr/>
          <p:nvPr/>
        </p:nvSpPr>
        <p:spPr>
          <a:xfrm>
            <a:off x="7809910" y="4088921"/>
            <a:ext cx="1632540" cy="504000"/>
          </a:xfrm>
          <a:prstGeom prst="chevron">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solidFill>
                <a:schemeClr val="tx1"/>
              </a:solidFill>
            </a:endParaRPr>
          </a:p>
        </p:txBody>
      </p:sp>
      <p:sp>
        <p:nvSpPr>
          <p:cNvPr id="103" name="Arrow: Chevron 102">
            <a:extLst>
              <a:ext uri="{FF2B5EF4-FFF2-40B4-BE49-F238E27FC236}">
                <a16:creationId xmlns:a16="http://schemas.microsoft.com/office/drawing/2014/main" id="{A1C6FFEB-0B8D-B8B7-3BC2-74F693C73739}"/>
              </a:ext>
            </a:extLst>
          </p:cNvPr>
          <p:cNvSpPr/>
          <p:nvPr/>
        </p:nvSpPr>
        <p:spPr>
          <a:xfrm>
            <a:off x="9305630" y="4088921"/>
            <a:ext cx="1641767" cy="504000"/>
          </a:xfrm>
          <a:prstGeom prst="chevron">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solidFill>
                <a:schemeClr val="tx1"/>
              </a:solidFill>
            </a:endParaRPr>
          </a:p>
        </p:txBody>
      </p:sp>
      <p:sp>
        <p:nvSpPr>
          <p:cNvPr id="104" name="Arrow: Chevron 103">
            <a:extLst>
              <a:ext uri="{FF2B5EF4-FFF2-40B4-BE49-F238E27FC236}">
                <a16:creationId xmlns:a16="http://schemas.microsoft.com/office/drawing/2014/main" id="{109CA9EB-A625-6A2E-C045-9D39317DCF69}"/>
              </a:ext>
            </a:extLst>
          </p:cNvPr>
          <p:cNvSpPr/>
          <p:nvPr/>
        </p:nvSpPr>
        <p:spPr>
          <a:xfrm>
            <a:off x="10801350" y="4088921"/>
            <a:ext cx="806449" cy="504000"/>
          </a:xfrm>
          <a:prstGeom prst="chevron">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solidFill>
                <a:schemeClr val="tx1"/>
              </a:solidFill>
            </a:endParaRPr>
          </a:p>
        </p:txBody>
      </p:sp>
      <p:grpSp>
        <p:nvGrpSpPr>
          <p:cNvPr id="109" name="Group 55">
            <a:extLst>
              <a:ext uri="{FF2B5EF4-FFF2-40B4-BE49-F238E27FC236}">
                <a16:creationId xmlns:a16="http://schemas.microsoft.com/office/drawing/2014/main" id="{7C6A207E-6389-60C5-4D90-1EF1CAA952A0}"/>
              </a:ext>
            </a:extLst>
          </p:cNvPr>
          <p:cNvGrpSpPr>
            <a:grpSpLocks noChangeAspect="1"/>
          </p:cNvGrpSpPr>
          <p:nvPr/>
        </p:nvGrpSpPr>
        <p:grpSpPr bwMode="auto">
          <a:xfrm rot="10800000" flipH="1" flipV="1">
            <a:off x="9991019" y="4200286"/>
            <a:ext cx="270989" cy="271516"/>
            <a:chOff x="991" y="0"/>
            <a:chExt cx="6682" cy="6695"/>
          </a:xfrm>
          <a:solidFill>
            <a:schemeClr val="tx1"/>
          </a:solidFill>
        </p:grpSpPr>
        <p:sp>
          <p:nvSpPr>
            <p:cNvPr id="110" name="Freeform 56">
              <a:extLst>
                <a:ext uri="{FF2B5EF4-FFF2-40B4-BE49-F238E27FC236}">
                  <a16:creationId xmlns:a16="http://schemas.microsoft.com/office/drawing/2014/main" id="{0E9633C9-3A72-BF0B-B086-B8F7E7DE2DC0}"/>
                </a:ext>
              </a:extLst>
            </p:cNvPr>
            <p:cNvSpPr>
              <a:spLocks noEditPoints="1"/>
            </p:cNvSpPr>
            <p:nvPr/>
          </p:nvSpPr>
          <p:spPr bwMode="auto">
            <a:xfrm>
              <a:off x="991" y="0"/>
              <a:ext cx="6682" cy="6695"/>
            </a:xfrm>
            <a:custGeom>
              <a:avLst/>
              <a:gdLst>
                <a:gd name="T0" fmla="*/ 1656 w 6682"/>
                <a:gd name="T1" fmla="*/ 12 h 6695"/>
                <a:gd name="T2" fmla="*/ 1656 w 6682"/>
                <a:gd name="T3" fmla="*/ 0 h 6695"/>
                <a:gd name="T4" fmla="*/ 1372 w 6682"/>
                <a:gd name="T5" fmla="*/ 0 h 6695"/>
                <a:gd name="T6" fmla="*/ 1372 w 6682"/>
                <a:gd name="T7" fmla="*/ 12 h 6695"/>
                <a:gd name="T8" fmla="*/ 0 w 6682"/>
                <a:gd name="T9" fmla="*/ 12 h 6695"/>
                <a:gd name="T10" fmla="*/ 0 w 6682"/>
                <a:gd name="T11" fmla="*/ 6695 h 6695"/>
                <a:gd name="T12" fmla="*/ 6682 w 6682"/>
                <a:gd name="T13" fmla="*/ 6695 h 6695"/>
                <a:gd name="T14" fmla="*/ 6682 w 6682"/>
                <a:gd name="T15" fmla="*/ 12 h 6695"/>
                <a:gd name="T16" fmla="*/ 1656 w 6682"/>
                <a:gd name="T17" fmla="*/ 12 h 6695"/>
                <a:gd name="T18" fmla="*/ 284 w 6682"/>
                <a:gd name="T19" fmla="*/ 6411 h 6695"/>
                <a:gd name="T20" fmla="*/ 284 w 6682"/>
                <a:gd name="T21" fmla="*/ 298 h 6695"/>
                <a:gd name="T22" fmla="*/ 1372 w 6682"/>
                <a:gd name="T23" fmla="*/ 298 h 6695"/>
                <a:gd name="T24" fmla="*/ 1372 w 6682"/>
                <a:gd name="T25" fmla="*/ 1956 h 6695"/>
                <a:gd name="T26" fmla="*/ 628 w 6682"/>
                <a:gd name="T27" fmla="*/ 2384 h 6695"/>
                <a:gd name="T28" fmla="*/ 628 w 6682"/>
                <a:gd name="T29" fmla="*/ 3326 h 6695"/>
                <a:gd name="T30" fmla="*/ 914 w 6682"/>
                <a:gd name="T31" fmla="*/ 3326 h 6695"/>
                <a:gd name="T32" fmla="*/ 914 w 6682"/>
                <a:gd name="T33" fmla="*/ 2550 h 6695"/>
                <a:gd name="T34" fmla="*/ 1514 w 6682"/>
                <a:gd name="T35" fmla="*/ 2202 h 6695"/>
                <a:gd name="T36" fmla="*/ 2115 w 6682"/>
                <a:gd name="T37" fmla="*/ 2550 h 6695"/>
                <a:gd name="T38" fmla="*/ 2115 w 6682"/>
                <a:gd name="T39" fmla="*/ 3326 h 6695"/>
                <a:gd name="T40" fmla="*/ 2399 w 6682"/>
                <a:gd name="T41" fmla="*/ 3326 h 6695"/>
                <a:gd name="T42" fmla="*/ 2399 w 6682"/>
                <a:gd name="T43" fmla="*/ 2384 h 6695"/>
                <a:gd name="T44" fmla="*/ 1656 w 6682"/>
                <a:gd name="T45" fmla="*/ 1956 h 6695"/>
                <a:gd name="T46" fmla="*/ 1656 w 6682"/>
                <a:gd name="T47" fmla="*/ 298 h 6695"/>
                <a:gd name="T48" fmla="*/ 6398 w 6682"/>
                <a:gd name="T49" fmla="*/ 298 h 6695"/>
                <a:gd name="T50" fmla="*/ 6398 w 6682"/>
                <a:gd name="T51" fmla="*/ 5369 h 6695"/>
                <a:gd name="T52" fmla="*/ 6098 w 6682"/>
                <a:gd name="T53" fmla="*/ 5369 h 6695"/>
                <a:gd name="T54" fmla="*/ 6098 w 6682"/>
                <a:gd name="T55" fmla="*/ 4201 h 6695"/>
                <a:gd name="T56" fmla="*/ 4651 w 6682"/>
                <a:gd name="T57" fmla="*/ 4201 h 6695"/>
                <a:gd name="T58" fmla="*/ 4651 w 6682"/>
                <a:gd name="T59" fmla="*/ 5369 h 6695"/>
                <a:gd name="T60" fmla="*/ 4401 w 6682"/>
                <a:gd name="T61" fmla="*/ 5369 h 6695"/>
                <a:gd name="T62" fmla="*/ 4401 w 6682"/>
                <a:gd name="T63" fmla="*/ 4201 h 6695"/>
                <a:gd name="T64" fmla="*/ 2953 w 6682"/>
                <a:gd name="T65" fmla="*/ 4201 h 6695"/>
                <a:gd name="T66" fmla="*/ 2953 w 6682"/>
                <a:gd name="T67" fmla="*/ 5369 h 6695"/>
                <a:gd name="T68" fmla="*/ 2085 w 6682"/>
                <a:gd name="T69" fmla="*/ 5369 h 6695"/>
                <a:gd name="T70" fmla="*/ 2085 w 6682"/>
                <a:gd name="T71" fmla="*/ 5655 h 6695"/>
                <a:gd name="T72" fmla="*/ 6398 w 6682"/>
                <a:gd name="T73" fmla="*/ 5655 h 6695"/>
                <a:gd name="T74" fmla="*/ 6398 w 6682"/>
                <a:gd name="T75" fmla="*/ 6411 h 6695"/>
                <a:gd name="T76" fmla="*/ 284 w 6682"/>
                <a:gd name="T77" fmla="*/ 6411 h 6695"/>
                <a:gd name="T78" fmla="*/ 5826 w 6682"/>
                <a:gd name="T79" fmla="*/ 5369 h 6695"/>
                <a:gd name="T80" fmla="*/ 4923 w 6682"/>
                <a:gd name="T81" fmla="*/ 5369 h 6695"/>
                <a:gd name="T82" fmla="*/ 4923 w 6682"/>
                <a:gd name="T83" fmla="*/ 4471 h 6695"/>
                <a:gd name="T84" fmla="*/ 5826 w 6682"/>
                <a:gd name="T85" fmla="*/ 4471 h 6695"/>
                <a:gd name="T86" fmla="*/ 5826 w 6682"/>
                <a:gd name="T87" fmla="*/ 5369 h 6695"/>
                <a:gd name="T88" fmla="*/ 4129 w 6682"/>
                <a:gd name="T89" fmla="*/ 5369 h 6695"/>
                <a:gd name="T90" fmla="*/ 3223 w 6682"/>
                <a:gd name="T91" fmla="*/ 5369 h 6695"/>
                <a:gd name="T92" fmla="*/ 3223 w 6682"/>
                <a:gd name="T93" fmla="*/ 4471 h 6695"/>
                <a:gd name="T94" fmla="*/ 4129 w 6682"/>
                <a:gd name="T95" fmla="*/ 4471 h 6695"/>
                <a:gd name="T96" fmla="*/ 4129 w 6682"/>
                <a:gd name="T97" fmla="*/ 5369 h 6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82" h="6695">
                  <a:moveTo>
                    <a:pt x="1656" y="12"/>
                  </a:moveTo>
                  <a:lnTo>
                    <a:pt x="1656" y="0"/>
                  </a:lnTo>
                  <a:lnTo>
                    <a:pt x="1372" y="0"/>
                  </a:lnTo>
                  <a:lnTo>
                    <a:pt x="1372" y="12"/>
                  </a:lnTo>
                  <a:lnTo>
                    <a:pt x="0" y="12"/>
                  </a:lnTo>
                  <a:lnTo>
                    <a:pt x="0" y="6695"/>
                  </a:lnTo>
                  <a:lnTo>
                    <a:pt x="6682" y="6695"/>
                  </a:lnTo>
                  <a:lnTo>
                    <a:pt x="6682" y="12"/>
                  </a:lnTo>
                  <a:lnTo>
                    <a:pt x="1656" y="12"/>
                  </a:lnTo>
                  <a:close/>
                  <a:moveTo>
                    <a:pt x="284" y="6411"/>
                  </a:moveTo>
                  <a:lnTo>
                    <a:pt x="284" y="298"/>
                  </a:lnTo>
                  <a:lnTo>
                    <a:pt x="1372" y="298"/>
                  </a:lnTo>
                  <a:lnTo>
                    <a:pt x="1372" y="1956"/>
                  </a:lnTo>
                  <a:lnTo>
                    <a:pt x="628" y="2384"/>
                  </a:lnTo>
                  <a:lnTo>
                    <a:pt x="628" y="3326"/>
                  </a:lnTo>
                  <a:lnTo>
                    <a:pt x="914" y="3326"/>
                  </a:lnTo>
                  <a:lnTo>
                    <a:pt x="914" y="2550"/>
                  </a:lnTo>
                  <a:lnTo>
                    <a:pt x="1514" y="2202"/>
                  </a:lnTo>
                  <a:lnTo>
                    <a:pt x="2115" y="2550"/>
                  </a:lnTo>
                  <a:lnTo>
                    <a:pt x="2115" y="3326"/>
                  </a:lnTo>
                  <a:lnTo>
                    <a:pt x="2399" y="3326"/>
                  </a:lnTo>
                  <a:lnTo>
                    <a:pt x="2399" y="2384"/>
                  </a:lnTo>
                  <a:lnTo>
                    <a:pt x="1656" y="1956"/>
                  </a:lnTo>
                  <a:lnTo>
                    <a:pt x="1656" y="298"/>
                  </a:lnTo>
                  <a:lnTo>
                    <a:pt x="6398" y="298"/>
                  </a:lnTo>
                  <a:lnTo>
                    <a:pt x="6398" y="5369"/>
                  </a:lnTo>
                  <a:lnTo>
                    <a:pt x="6098" y="5369"/>
                  </a:lnTo>
                  <a:lnTo>
                    <a:pt x="6098" y="4201"/>
                  </a:lnTo>
                  <a:lnTo>
                    <a:pt x="4651" y="4201"/>
                  </a:lnTo>
                  <a:lnTo>
                    <a:pt x="4651" y="5369"/>
                  </a:lnTo>
                  <a:lnTo>
                    <a:pt x="4401" y="5369"/>
                  </a:lnTo>
                  <a:lnTo>
                    <a:pt x="4401" y="4201"/>
                  </a:lnTo>
                  <a:lnTo>
                    <a:pt x="2953" y="4201"/>
                  </a:lnTo>
                  <a:lnTo>
                    <a:pt x="2953" y="5369"/>
                  </a:lnTo>
                  <a:lnTo>
                    <a:pt x="2085" y="5369"/>
                  </a:lnTo>
                  <a:lnTo>
                    <a:pt x="2085" y="5655"/>
                  </a:lnTo>
                  <a:lnTo>
                    <a:pt x="6398" y="5655"/>
                  </a:lnTo>
                  <a:lnTo>
                    <a:pt x="6398" y="6411"/>
                  </a:lnTo>
                  <a:lnTo>
                    <a:pt x="284" y="6411"/>
                  </a:lnTo>
                  <a:close/>
                  <a:moveTo>
                    <a:pt x="5826" y="5369"/>
                  </a:moveTo>
                  <a:lnTo>
                    <a:pt x="4923" y="5369"/>
                  </a:lnTo>
                  <a:lnTo>
                    <a:pt x="4923" y="4471"/>
                  </a:lnTo>
                  <a:lnTo>
                    <a:pt x="5826" y="4471"/>
                  </a:lnTo>
                  <a:lnTo>
                    <a:pt x="5826" y="5369"/>
                  </a:lnTo>
                  <a:close/>
                  <a:moveTo>
                    <a:pt x="4129" y="5369"/>
                  </a:moveTo>
                  <a:lnTo>
                    <a:pt x="3223" y="5369"/>
                  </a:lnTo>
                  <a:lnTo>
                    <a:pt x="3223" y="4471"/>
                  </a:lnTo>
                  <a:lnTo>
                    <a:pt x="4129" y="4471"/>
                  </a:lnTo>
                  <a:lnTo>
                    <a:pt x="4129" y="53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000"/>
            </a:p>
          </p:txBody>
        </p:sp>
        <p:sp>
          <p:nvSpPr>
            <p:cNvPr id="111" name="Freeform 57">
              <a:extLst>
                <a:ext uri="{FF2B5EF4-FFF2-40B4-BE49-F238E27FC236}">
                  <a16:creationId xmlns:a16="http://schemas.microsoft.com/office/drawing/2014/main" id="{E8BC44C9-ED42-AE32-17DA-15D61B0C8A9C}"/>
                </a:ext>
              </a:extLst>
            </p:cNvPr>
            <p:cNvSpPr>
              <a:spLocks noEditPoints="1"/>
            </p:cNvSpPr>
            <p:nvPr/>
          </p:nvSpPr>
          <p:spPr bwMode="auto">
            <a:xfrm>
              <a:off x="1483" y="3206"/>
              <a:ext cx="2045" cy="2047"/>
            </a:xfrm>
            <a:custGeom>
              <a:avLst/>
              <a:gdLst>
                <a:gd name="T0" fmla="*/ 1022 w 2045"/>
                <a:gd name="T1" fmla="*/ 0 h 2047"/>
                <a:gd name="T2" fmla="*/ 0 w 2045"/>
                <a:gd name="T3" fmla="*/ 1023 h 2047"/>
                <a:gd name="T4" fmla="*/ 1022 w 2045"/>
                <a:gd name="T5" fmla="*/ 2047 h 2047"/>
                <a:gd name="T6" fmla="*/ 2045 w 2045"/>
                <a:gd name="T7" fmla="*/ 1023 h 2047"/>
                <a:gd name="T8" fmla="*/ 1022 w 2045"/>
                <a:gd name="T9" fmla="*/ 0 h 2047"/>
                <a:gd name="T10" fmla="*/ 382 w 2045"/>
                <a:gd name="T11" fmla="*/ 1023 h 2047"/>
                <a:gd name="T12" fmla="*/ 1022 w 2045"/>
                <a:gd name="T13" fmla="*/ 383 h 2047"/>
                <a:gd name="T14" fmla="*/ 1661 w 2045"/>
                <a:gd name="T15" fmla="*/ 1023 h 2047"/>
                <a:gd name="T16" fmla="*/ 1022 w 2045"/>
                <a:gd name="T17" fmla="*/ 1663 h 2047"/>
                <a:gd name="T18" fmla="*/ 382 w 2045"/>
                <a:gd name="T19" fmla="*/ 1023 h 2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45" h="2047">
                  <a:moveTo>
                    <a:pt x="1022" y="0"/>
                  </a:moveTo>
                  <a:lnTo>
                    <a:pt x="0" y="1023"/>
                  </a:lnTo>
                  <a:lnTo>
                    <a:pt x="1022" y="2047"/>
                  </a:lnTo>
                  <a:lnTo>
                    <a:pt x="2045" y="1023"/>
                  </a:lnTo>
                  <a:lnTo>
                    <a:pt x="1022" y="0"/>
                  </a:lnTo>
                  <a:close/>
                  <a:moveTo>
                    <a:pt x="382" y="1023"/>
                  </a:moveTo>
                  <a:lnTo>
                    <a:pt x="1022" y="383"/>
                  </a:lnTo>
                  <a:lnTo>
                    <a:pt x="1661" y="1023"/>
                  </a:lnTo>
                  <a:lnTo>
                    <a:pt x="1022" y="1663"/>
                  </a:lnTo>
                  <a:lnTo>
                    <a:pt x="382" y="10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000"/>
            </a:p>
          </p:txBody>
        </p:sp>
      </p:grpSp>
      <p:sp>
        <p:nvSpPr>
          <p:cNvPr id="112" name="Freeform 69">
            <a:extLst>
              <a:ext uri="{FF2B5EF4-FFF2-40B4-BE49-F238E27FC236}">
                <a16:creationId xmlns:a16="http://schemas.microsoft.com/office/drawing/2014/main" id="{C963B2D8-85A5-2AAC-729C-737B33C447DB}"/>
              </a:ext>
            </a:extLst>
          </p:cNvPr>
          <p:cNvSpPr>
            <a:spLocks noChangeAspect="1" noEditPoints="1"/>
          </p:cNvSpPr>
          <p:nvPr/>
        </p:nvSpPr>
        <p:spPr bwMode="auto">
          <a:xfrm rot="5400000" flipH="1" flipV="1">
            <a:off x="6994680" y="4200307"/>
            <a:ext cx="271557" cy="271516"/>
          </a:xfrm>
          <a:custGeom>
            <a:avLst/>
            <a:gdLst>
              <a:gd name="T0" fmla="*/ 0 w 6687"/>
              <a:gd name="T1" fmla="*/ 0 h 6686"/>
              <a:gd name="T2" fmla="*/ 2454 w 6687"/>
              <a:gd name="T3" fmla="*/ 1978 h 6686"/>
              <a:gd name="T4" fmla="*/ 2848 w 6687"/>
              <a:gd name="T5" fmla="*/ 1652 h 6686"/>
              <a:gd name="T6" fmla="*/ 1914 w 6687"/>
              <a:gd name="T7" fmla="*/ 2530 h 6686"/>
              <a:gd name="T8" fmla="*/ 6149 w 6687"/>
              <a:gd name="T9" fmla="*/ 322 h 6686"/>
              <a:gd name="T10" fmla="*/ 4705 w 6687"/>
              <a:gd name="T11" fmla="*/ 666 h 6686"/>
              <a:gd name="T12" fmla="*/ 5307 w 6687"/>
              <a:gd name="T13" fmla="*/ 486 h 6686"/>
              <a:gd name="T14" fmla="*/ 5821 w 6687"/>
              <a:gd name="T15" fmla="*/ 372 h 6686"/>
              <a:gd name="T16" fmla="*/ 3134 w 6687"/>
              <a:gd name="T17" fmla="*/ 3338 h 6686"/>
              <a:gd name="T18" fmla="*/ 3521 w 6687"/>
              <a:gd name="T19" fmla="*/ 1206 h 6686"/>
              <a:gd name="T20" fmla="*/ 4161 w 6687"/>
              <a:gd name="T21" fmla="*/ 882 h 6686"/>
              <a:gd name="T22" fmla="*/ 344 w 6687"/>
              <a:gd name="T23" fmla="*/ 6020 h 6686"/>
              <a:gd name="T24" fmla="*/ 498 w 6687"/>
              <a:gd name="T25" fmla="*/ 5292 h 6686"/>
              <a:gd name="T26" fmla="*/ 646 w 6687"/>
              <a:gd name="T27" fmla="*/ 4798 h 6686"/>
              <a:gd name="T28" fmla="*/ 850 w 6687"/>
              <a:gd name="T29" fmla="*/ 4264 h 6686"/>
              <a:gd name="T30" fmla="*/ 1116 w 6687"/>
              <a:gd name="T31" fmla="*/ 3704 h 6686"/>
              <a:gd name="T32" fmla="*/ 1456 w 6687"/>
              <a:gd name="T33" fmla="*/ 3136 h 6686"/>
              <a:gd name="T34" fmla="*/ 3693 w 6687"/>
              <a:gd name="T35" fmla="*/ 5140 h 6686"/>
              <a:gd name="T36" fmla="*/ 3110 w 6687"/>
              <a:gd name="T37" fmla="*/ 5512 h 6686"/>
              <a:gd name="T38" fmla="*/ 2532 w 6687"/>
              <a:gd name="T39" fmla="*/ 5802 h 6686"/>
              <a:gd name="T40" fmla="*/ 1976 w 6687"/>
              <a:gd name="T41" fmla="*/ 6020 h 6686"/>
              <a:gd name="T42" fmla="*/ 1462 w 6687"/>
              <a:gd name="T43" fmla="*/ 6178 h 6686"/>
              <a:gd name="T44" fmla="*/ 772 w 6687"/>
              <a:gd name="T45" fmla="*/ 6330 h 6686"/>
              <a:gd name="T46" fmla="*/ 2020 w 6687"/>
              <a:gd name="T47" fmla="*/ 4856 h 6686"/>
              <a:gd name="T48" fmla="*/ 4905 w 6687"/>
              <a:gd name="T49" fmla="*/ 3996 h 6686"/>
              <a:gd name="T50" fmla="*/ 4541 w 6687"/>
              <a:gd name="T51" fmla="*/ 4410 h 6686"/>
              <a:gd name="T52" fmla="*/ 4163 w 6687"/>
              <a:gd name="T53" fmla="*/ 4768 h 6686"/>
              <a:gd name="T54" fmla="*/ 4363 w 6687"/>
              <a:gd name="T55" fmla="*/ 2510 h 6686"/>
              <a:gd name="T56" fmla="*/ 5617 w 6687"/>
              <a:gd name="T57" fmla="*/ 2894 h 6686"/>
              <a:gd name="T58" fmla="*/ 5237 w 6687"/>
              <a:gd name="T59" fmla="*/ 3540 h 6686"/>
              <a:gd name="T60" fmla="*/ 6365 w 6687"/>
              <a:gd name="T61" fmla="*/ 510 h 6686"/>
              <a:gd name="T62" fmla="*/ 6251 w 6687"/>
              <a:gd name="T63" fmla="*/ 1134 h 6686"/>
              <a:gd name="T64" fmla="*/ 6097 w 6687"/>
              <a:gd name="T65" fmla="*/ 1710 h 6686"/>
              <a:gd name="T66" fmla="*/ 5917 w 6687"/>
              <a:gd name="T67" fmla="*/ 2226 h 6686"/>
              <a:gd name="T68" fmla="*/ 4427 w 6687"/>
              <a:gd name="T69" fmla="*/ 458 h 6686"/>
              <a:gd name="T70" fmla="*/ 3975 w 6687"/>
              <a:gd name="T71" fmla="*/ 646 h 6686"/>
              <a:gd name="T72" fmla="*/ 3509 w 6687"/>
              <a:gd name="T73" fmla="*/ 880 h 6686"/>
              <a:gd name="T74" fmla="*/ 3038 w 6687"/>
              <a:gd name="T75" fmla="*/ 1164 h 6686"/>
              <a:gd name="T76" fmla="*/ 2570 w 6687"/>
              <a:gd name="T77" fmla="*/ 1504 h 6686"/>
              <a:gd name="T78" fmla="*/ 2112 w 6687"/>
              <a:gd name="T79" fmla="*/ 1906 h 6686"/>
              <a:gd name="T80" fmla="*/ 1834 w 6687"/>
              <a:gd name="T81" fmla="*/ 2190 h 6686"/>
              <a:gd name="T82" fmla="*/ 1532 w 6687"/>
              <a:gd name="T83" fmla="*/ 2526 h 6686"/>
              <a:gd name="T84" fmla="*/ 1356 w 6687"/>
              <a:gd name="T85" fmla="*/ 2776 h 6686"/>
              <a:gd name="T86" fmla="*/ 1090 w 6687"/>
              <a:gd name="T87" fmla="*/ 3168 h 6686"/>
              <a:gd name="T88" fmla="*/ 742 w 6687"/>
              <a:gd name="T89" fmla="*/ 3796 h 6686"/>
              <a:gd name="T90" fmla="*/ 424 w 6687"/>
              <a:gd name="T91" fmla="*/ 4550 h 6686"/>
              <a:gd name="T92" fmla="*/ 4939 w 6687"/>
              <a:gd name="T93" fmla="*/ 284 h 6686"/>
              <a:gd name="T94" fmla="*/ 2260 w 6687"/>
              <a:gd name="T95" fmla="*/ 6228 h 6686"/>
              <a:gd name="T96" fmla="*/ 2712 w 6687"/>
              <a:gd name="T97" fmla="*/ 6040 h 6686"/>
              <a:gd name="T98" fmla="*/ 3176 w 6687"/>
              <a:gd name="T99" fmla="*/ 5806 h 6686"/>
              <a:gd name="T100" fmla="*/ 3647 w 6687"/>
              <a:gd name="T101" fmla="*/ 5522 h 6686"/>
              <a:gd name="T102" fmla="*/ 4117 w 6687"/>
              <a:gd name="T103" fmla="*/ 5182 h 6686"/>
              <a:gd name="T104" fmla="*/ 4575 w 6687"/>
              <a:gd name="T105" fmla="*/ 4780 h 6686"/>
              <a:gd name="T106" fmla="*/ 4925 w 6687"/>
              <a:gd name="T107" fmla="*/ 4416 h 6686"/>
              <a:gd name="T108" fmla="*/ 5307 w 6687"/>
              <a:gd name="T109" fmla="*/ 3942 h 6686"/>
              <a:gd name="T110" fmla="*/ 5631 w 6687"/>
              <a:gd name="T111" fmla="*/ 3462 h 6686"/>
              <a:gd name="T112" fmla="*/ 5899 w 6687"/>
              <a:gd name="T113" fmla="*/ 2980 h 6686"/>
              <a:gd name="T114" fmla="*/ 6117 w 6687"/>
              <a:gd name="T115" fmla="*/ 2510 h 6686"/>
              <a:gd name="T116" fmla="*/ 6349 w 6687"/>
              <a:gd name="T117" fmla="*/ 1882 h 6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87" h="6686">
                <a:moveTo>
                  <a:pt x="0" y="0"/>
                </a:moveTo>
                <a:lnTo>
                  <a:pt x="0" y="6686"/>
                </a:lnTo>
                <a:lnTo>
                  <a:pt x="6687" y="6686"/>
                </a:lnTo>
                <a:lnTo>
                  <a:pt x="6687" y="0"/>
                </a:lnTo>
                <a:lnTo>
                  <a:pt x="0" y="0"/>
                </a:lnTo>
                <a:close/>
                <a:moveTo>
                  <a:pt x="2224" y="2196"/>
                </a:moveTo>
                <a:lnTo>
                  <a:pt x="2224" y="2196"/>
                </a:lnTo>
                <a:lnTo>
                  <a:pt x="2300" y="2120"/>
                </a:lnTo>
                <a:lnTo>
                  <a:pt x="2376" y="2048"/>
                </a:lnTo>
                <a:lnTo>
                  <a:pt x="2454" y="1978"/>
                </a:lnTo>
                <a:lnTo>
                  <a:pt x="2532" y="1908"/>
                </a:lnTo>
                <a:lnTo>
                  <a:pt x="2610" y="1842"/>
                </a:lnTo>
                <a:lnTo>
                  <a:pt x="2688" y="1778"/>
                </a:lnTo>
                <a:lnTo>
                  <a:pt x="2768" y="1714"/>
                </a:lnTo>
                <a:lnTo>
                  <a:pt x="2848" y="1652"/>
                </a:lnTo>
                <a:lnTo>
                  <a:pt x="2848" y="3624"/>
                </a:lnTo>
                <a:lnTo>
                  <a:pt x="1818" y="4654"/>
                </a:lnTo>
                <a:lnTo>
                  <a:pt x="1818" y="2646"/>
                </a:lnTo>
                <a:lnTo>
                  <a:pt x="1818" y="2646"/>
                </a:lnTo>
                <a:lnTo>
                  <a:pt x="1914" y="2530"/>
                </a:lnTo>
                <a:lnTo>
                  <a:pt x="2012" y="2418"/>
                </a:lnTo>
                <a:lnTo>
                  <a:pt x="2116" y="2306"/>
                </a:lnTo>
                <a:lnTo>
                  <a:pt x="2224" y="2196"/>
                </a:lnTo>
                <a:lnTo>
                  <a:pt x="2224" y="2196"/>
                </a:lnTo>
                <a:close/>
                <a:moveTo>
                  <a:pt x="6149" y="322"/>
                </a:moveTo>
                <a:lnTo>
                  <a:pt x="4447" y="2024"/>
                </a:lnTo>
                <a:lnTo>
                  <a:pt x="4447" y="762"/>
                </a:lnTo>
                <a:lnTo>
                  <a:pt x="4447" y="762"/>
                </a:lnTo>
                <a:lnTo>
                  <a:pt x="4577" y="712"/>
                </a:lnTo>
                <a:lnTo>
                  <a:pt x="4705" y="666"/>
                </a:lnTo>
                <a:lnTo>
                  <a:pt x="4831" y="624"/>
                </a:lnTo>
                <a:lnTo>
                  <a:pt x="4955" y="584"/>
                </a:lnTo>
                <a:lnTo>
                  <a:pt x="5075" y="548"/>
                </a:lnTo>
                <a:lnTo>
                  <a:pt x="5193" y="516"/>
                </a:lnTo>
                <a:lnTo>
                  <a:pt x="5307" y="486"/>
                </a:lnTo>
                <a:lnTo>
                  <a:pt x="5417" y="458"/>
                </a:lnTo>
                <a:lnTo>
                  <a:pt x="5525" y="432"/>
                </a:lnTo>
                <a:lnTo>
                  <a:pt x="5627" y="410"/>
                </a:lnTo>
                <a:lnTo>
                  <a:pt x="5727" y="390"/>
                </a:lnTo>
                <a:lnTo>
                  <a:pt x="5821" y="372"/>
                </a:lnTo>
                <a:lnTo>
                  <a:pt x="5995" y="344"/>
                </a:lnTo>
                <a:lnTo>
                  <a:pt x="6149" y="322"/>
                </a:lnTo>
                <a:lnTo>
                  <a:pt x="6149" y="322"/>
                </a:lnTo>
                <a:close/>
                <a:moveTo>
                  <a:pt x="4161" y="2308"/>
                </a:moveTo>
                <a:lnTo>
                  <a:pt x="3134" y="3338"/>
                </a:lnTo>
                <a:lnTo>
                  <a:pt x="3134" y="1448"/>
                </a:lnTo>
                <a:lnTo>
                  <a:pt x="3134" y="1448"/>
                </a:lnTo>
                <a:lnTo>
                  <a:pt x="3262" y="1362"/>
                </a:lnTo>
                <a:lnTo>
                  <a:pt x="3391" y="1282"/>
                </a:lnTo>
                <a:lnTo>
                  <a:pt x="3521" y="1206"/>
                </a:lnTo>
                <a:lnTo>
                  <a:pt x="3649" y="1134"/>
                </a:lnTo>
                <a:lnTo>
                  <a:pt x="3779" y="1064"/>
                </a:lnTo>
                <a:lnTo>
                  <a:pt x="3907" y="1000"/>
                </a:lnTo>
                <a:lnTo>
                  <a:pt x="4035" y="938"/>
                </a:lnTo>
                <a:lnTo>
                  <a:pt x="4161" y="882"/>
                </a:lnTo>
                <a:lnTo>
                  <a:pt x="4161" y="2308"/>
                </a:lnTo>
                <a:close/>
                <a:moveTo>
                  <a:pt x="1532" y="4938"/>
                </a:moveTo>
                <a:lnTo>
                  <a:pt x="326" y="6146"/>
                </a:lnTo>
                <a:lnTo>
                  <a:pt x="326" y="6146"/>
                </a:lnTo>
                <a:lnTo>
                  <a:pt x="344" y="6020"/>
                </a:lnTo>
                <a:lnTo>
                  <a:pt x="368" y="5880"/>
                </a:lnTo>
                <a:lnTo>
                  <a:pt x="398" y="5726"/>
                </a:lnTo>
                <a:lnTo>
                  <a:pt x="432" y="5560"/>
                </a:lnTo>
                <a:lnTo>
                  <a:pt x="474" y="5384"/>
                </a:lnTo>
                <a:lnTo>
                  <a:pt x="498" y="5292"/>
                </a:lnTo>
                <a:lnTo>
                  <a:pt x="524" y="5198"/>
                </a:lnTo>
                <a:lnTo>
                  <a:pt x="552" y="5100"/>
                </a:lnTo>
                <a:lnTo>
                  <a:pt x="582" y="5002"/>
                </a:lnTo>
                <a:lnTo>
                  <a:pt x="612" y="4902"/>
                </a:lnTo>
                <a:lnTo>
                  <a:pt x="646" y="4798"/>
                </a:lnTo>
                <a:lnTo>
                  <a:pt x="682" y="4694"/>
                </a:lnTo>
                <a:lnTo>
                  <a:pt x="720" y="4590"/>
                </a:lnTo>
                <a:lnTo>
                  <a:pt x="760" y="4482"/>
                </a:lnTo>
                <a:lnTo>
                  <a:pt x="804" y="4374"/>
                </a:lnTo>
                <a:lnTo>
                  <a:pt x="850" y="4264"/>
                </a:lnTo>
                <a:lnTo>
                  <a:pt x="898" y="4154"/>
                </a:lnTo>
                <a:lnTo>
                  <a:pt x="948" y="4042"/>
                </a:lnTo>
                <a:lnTo>
                  <a:pt x="1000" y="3930"/>
                </a:lnTo>
                <a:lnTo>
                  <a:pt x="1058" y="3818"/>
                </a:lnTo>
                <a:lnTo>
                  <a:pt x="1116" y="3704"/>
                </a:lnTo>
                <a:lnTo>
                  <a:pt x="1178" y="3590"/>
                </a:lnTo>
                <a:lnTo>
                  <a:pt x="1242" y="3476"/>
                </a:lnTo>
                <a:lnTo>
                  <a:pt x="1310" y="3362"/>
                </a:lnTo>
                <a:lnTo>
                  <a:pt x="1382" y="3250"/>
                </a:lnTo>
                <a:lnTo>
                  <a:pt x="1456" y="3136"/>
                </a:lnTo>
                <a:lnTo>
                  <a:pt x="1532" y="3022"/>
                </a:lnTo>
                <a:lnTo>
                  <a:pt x="1532" y="4938"/>
                </a:lnTo>
                <a:close/>
                <a:moveTo>
                  <a:pt x="1734" y="5140"/>
                </a:moveTo>
                <a:lnTo>
                  <a:pt x="3693" y="5140"/>
                </a:lnTo>
                <a:lnTo>
                  <a:pt x="3693" y="5140"/>
                </a:lnTo>
                <a:lnTo>
                  <a:pt x="3577" y="5222"/>
                </a:lnTo>
                <a:lnTo>
                  <a:pt x="3459" y="5300"/>
                </a:lnTo>
                <a:lnTo>
                  <a:pt x="3344" y="5374"/>
                </a:lnTo>
                <a:lnTo>
                  <a:pt x="3226" y="5444"/>
                </a:lnTo>
                <a:lnTo>
                  <a:pt x="3110" y="5512"/>
                </a:lnTo>
                <a:lnTo>
                  <a:pt x="2994" y="5576"/>
                </a:lnTo>
                <a:lnTo>
                  <a:pt x="2876" y="5636"/>
                </a:lnTo>
                <a:lnTo>
                  <a:pt x="2762" y="5694"/>
                </a:lnTo>
                <a:lnTo>
                  <a:pt x="2646" y="5750"/>
                </a:lnTo>
                <a:lnTo>
                  <a:pt x="2532" y="5802"/>
                </a:lnTo>
                <a:lnTo>
                  <a:pt x="2418" y="5850"/>
                </a:lnTo>
                <a:lnTo>
                  <a:pt x="2306" y="5898"/>
                </a:lnTo>
                <a:lnTo>
                  <a:pt x="2194" y="5940"/>
                </a:lnTo>
                <a:lnTo>
                  <a:pt x="2084" y="5982"/>
                </a:lnTo>
                <a:lnTo>
                  <a:pt x="1976" y="6020"/>
                </a:lnTo>
                <a:lnTo>
                  <a:pt x="1870" y="6056"/>
                </a:lnTo>
                <a:lnTo>
                  <a:pt x="1764" y="6090"/>
                </a:lnTo>
                <a:lnTo>
                  <a:pt x="1662" y="6122"/>
                </a:lnTo>
                <a:lnTo>
                  <a:pt x="1562" y="6152"/>
                </a:lnTo>
                <a:lnTo>
                  <a:pt x="1462" y="6178"/>
                </a:lnTo>
                <a:lnTo>
                  <a:pt x="1366" y="6204"/>
                </a:lnTo>
                <a:lnTo>
                  <a:pt x="1272" y="6228"/>
                </a:lnTo>
                <a:lnTo>
                  <a:pt x="1094" y="6268"/>
                </a:lnTo>
                <a:lnTo>
                  <a:pt x="926" y="6302"/>
                </a:lnTo>
                <a:lnTo>
                  <a:pt x="772" y="6330"/>
                </a:lnTo>
                <a:lnTo>
                  <a:pt x="632" y="6352"/>
                </a:lnTo>
                <a:lnTo>
                  <a:pt x="506" y="6368"/>
                </a:lnTo>
                <a:lnTo>
                  <a:pt x="1734" y="5140"/>
                </a:lnTo>
                <a:close/>
                <a:moveTo>
                  <a:pt x="4063" y="4856"/>
                </a:moveTo>
                <a:lnTo>
                  <a:pt x="2020" y="4856"/>
                </a:lnTo>
                <a:lnTo>
                  <a:pt x="3050" y="3826"/>
                </a:lnTo>
                <a:lnTo>
                  <a:pt x="5037" y="3826"/>
                </a:lnTo>
                <a:lnTo>
                  <a:pt x="5037" y="3826"/>
                </a:lnTo>
                <a:lnTo>
                  <a:pt x="4971" y="3910"/>
                </a:lnTo>
                <a:lnTo>
                  <a:pt x="4905" y="3996"/>
                </a:lnTo>
                <a:lnTo>
                  <a:pt x="4837" y="4080"/>
                </a:lnTo>
                <a:lnTo>
                  <a:pt x="4767" y="4162"/>
                </a:lnTo>
                <a:lnTo>
                  <a:pt x="4693" y="4246"/>
                </a:lnTo>
                <a:lnTo>
                  <a:pt x="4619" y="4328"/>
                </a:lnTo>
                <a:lnTo>
                  <a:pt x="4541" y="4410"/>
                </a:lnTo>
                <a:lnTo>
                  <a:pt x="4463" y="4490"/>
                </a:lnTo>
                <a:lnTo>
                  <a:pt x="4463" y="4490"/>
                </a:lnTo>
                <a:lnTo>
                  <a:pt x="4363" y="4586"/>
                </a:lnTo>
                <a:lnTo>
                  <a:pt x="4265" y="4680"/>
                </a:lnTo>
                <a:lnTo>
                  <a:pt x="4163" y="4768"/>
                </a:lnTo>
                <a:lnTo>
                  <a:pt x="4063" y="4856"/>
                </a:lnTo>
                <a:lnTo>
                  <a:pt x="4063" y="4856"/>
                </a:lnTo>
                <a:close/>
                <a:moveTo>
                  <a:pt x="5237" y="3540"/>
                </a:moveTo>
                <a:lnTo>
                  <a:pt x="3334" y="3540"/>
                </a:lnTo>
                <a:lnTo>
                  <a:pt x="4363" y="2510"/>
                </a:lnTo>
                <a:lnTo>
                  <a:pt x="5799" y="2510"/>
                </a:lnTo>
                <a:lnTo>
                  <a:pt x="5799" y="2510"/>
                </a:lnTo>
                <a:lnTo>
                  <a:pt x="5741" y="2638"/>
                </a:lnTo>
                <a:lnTo>
                  <a:pt x="5681" y="2764"/>
                </a:lnTo>
                <a:lnTo>
                  <a:pt x="5617" y="2894"/>
                </a:lnTo>
                <a:lnTo>
                  <a:pt x="5549" y="3022"/>
                </a:lnTo>
                <a:lnTo>
                  <a:pt x="5477" y="3152"/>
                </a:lnTo>
                <a:lnTo>
                  <a:pt x="5401" y="3282"/>
                </a:lnTo>
                <a:lnTo>
                  <a:pt x="5321" y="3410"/>
                </a:lnTo>
                <a:lnTo>
                  <a:pt x="5237" y="3540"/>
                </a:lnTo>
                <a:lnTo>
                  <a:pt x="5237" y="3540"/>
                </a:lnTo>
                <a:close/>
                <a:moveTo>
                  <a:pt x="5917" y="2226"/>
                </a:moveTo>
                <a:lnTo>
                  <a:pt x="4649" y="2226"/>
                </a:lnTo>
                <a:lnTo>
                  <a:pt x="6365" y="510"/>
                </a:lnTo>
                <a:lnTo>
                  <a:pt x="6365" y="510"/>
                </a:lnTo>
                <a:lnTo>
                  <a:pt x="6341" y="662"/>
                </a:lnTo>
                <a:lnTo>
                  <a:pt x="6311" y="836"/>
                </a:lnTo>
                <a:lnTo>
                  <a:pt x="6293" y="932"/>
                </a:lnTo>
                <a:lnTo>
                  <a:pt x="6273" y="1032"/>
                </a:lnTo>
                <a:lnTo>
                  <a:pt x="6251" y="1134"/>
                </a:lnTo>
                <a:lnTo>
                  <a:pt x="6225" y="1242"/>
                </a:lnTo>
                <a:lnTo>
                  <a:pt x="6197" y="1354"/>
                </a:lnTo>
                <a:lnTo>
                  <a:pt x="6167" y="1470"/>
                </a:lnTo>
                <a:lnTo>
                  <a:pt x="6133" y="1588"/>
                </a:lnTo>
                <a:lnTo>
                  <a:pt x="6097" y="1710"/>
                </a:lnTo>
                <a:lnTo>
                  <a:pt x="6057" y="1836"/>
                </a:lnTo>
                <a:lnTo>
                  <a:pt x="6013" y="1964"/>
                </a:lnTo>
                <a:lnTo>
                  <a:pt x="5967" y="2094"/>
                </a:lnTo>
                <a:lnTo>
                  <a:pt x="5917" y="2226"/>
                </a:lnTo>
                <a:lnTo>
                  <a:pt x="5917" y="2226"/>
                </a:lnTo>
                <a:close/>
                <a:moveTo>
                  <a:pt x="4939" y="284"/>
                </a:moveTo>
                <a:lnTo>
                  <a:pt x="4939" y="284"/>
                </a:lnTo>
                <a:lnTo>
                  <a:pt x="4771" y="336"/>
                </a:lnTo>
                <a:lnTo>
                  <a:pt x="4601" y="394"/>
                </a:lnTo>
                <a:lnTo>
                  <a:pt x="4427" y="458"/>
                </a:lnTo>
                <a:lnTo>
                  <a:pt x="4337" y="492"/>
                </a:lnTo>
                <a:lnTo>
                  <a:pt x="4247" y="528"/>
                </a:lnTo>
                <a:lnTo>
                  <a:pt x="4157" y="566"/>
                </a:lnTo>
                <a:lnTo>
                  <a:pt x="4067" y="604"/>
                </a:lnTo>
                <a:lnTo>
                  <a:pt x="3975" y="646"/>
                </a:lnTo>
                <a:lnTo>
                  <a:pt x="3883" y="688"/>
                </a:lnTo>
                <a:lnTo>
                  <a:pt x="3789" y="734"/>
                </a:lnTo>
                <a:lnTo>
                  <a:pt x="3697" y="780"/>
                </a:lnTo>
                <a:lnTo>
                  <a:pt x="3603" y="830"/>
                </a:lnTo>
                <a:lnTo>
                  <a:pt x="3509" y="880"/>
                </a:lnTo>
                <a:lnTo>
                  <a:pt x="3415" y="932"/>
                </a:lnTo>
                <a:lnTo>
                  <a:pt x="3322" y="988"/>
                </a:lnTo>
                <a:lnTo>
                  <a:pt x="3228" y="1044"/>
                </a:lnTo>
                <a:lnTo>
                  <a:pt x="3132" y="1104"/>
                </a:lnTo>
                <a:lnTo>
                  <a:pt x="3038" y="1164"/>
                </a:lnTo>
                <a:lnTo>
                  <a:pt x="2944" y="1228"/>
                </a:lnTo>
                <a:lnTo>
                  <a:pt x="2850" y="1294"/>
                </a:lnTo>
                <a:lnTo>
                  <a:pt x="2756" y="1362"/>
                </a:lnTo>
                <a:lnTo>
                  <a:pt x="2662" y="1432"/>
                </a:lnTo>
                <a:lnTo>
                  <a:pt x="2570" y="1504"/>
                </a:lnTo>
                <a:lnTo>
                  <a:pt x="2476" y="1580"/>
                </a:lnTo>
                <a:lnTo>
                  <a:pt x="2384" y="1658"/>
                </a:lnTo>
                <a:lnTo>
                  <a:pt x="2292" y="1738"/>
                </a:lnTo>
                <a:lnTo>
                  <a:pt x="2202" y="1820"/>
                </a:lnTo>
                <a:lnTo>
                  <a:pt x="2112" y="1906"/>
                </a:lnTo>
                <a:lnTo>
                  <a:pt x="2022" y="1994"/>
                </a:lnTo>
                <a:lnTo>
                  <a:pt x="2022" y="1994"/>
                </a:lnTo>
                <a:lnTo>
                  <a:pt x="1958" y="2058"/>
                </a:lnTo>
                <a:lnTo>
                  <a:pt x="1894" y="2124"/>
                </a:lnTo>
                <a:lnTo>
                  <a:pt x="1834" y="2190"/>
                </a:lnTo>
                <a:lnTo>
                  <a:pt x="1774" y="2258"/>
                </a:lnTo>
                <a:lnTo>
                  <a:pt x="1714" y="2324"/>
                </a:lnTo>
                <a:lnTo>
                  <a:pt x="1656" y="2390"/>
                </a:lnTo>
                <a:lnTo>
                  <a:pt x="1546" y="2526"/>
                </a:lnTo>
                <a:lnTo>
                  <a:pt x="1532" y="2526"/>
                </a:lnTo>
                <a:lnTo>
                  <a:pt x="1532" y="2542"/>
                </a:lnTo>
                <a:lnTo>
                  <a:pt x="1532" y="2542"/>
                </a:lnTo>
                <a:lnTo>
                  <a:pt x="1472" y="2620"/>
                </a:lnTo>
                <a:lnTo>
                  <a:pt x="1412" y="2698"/>
                </a:lnTo>
                <a:lnTo>
                  <a:pt x="1356" y="2776"/>
                </a:lnTo>
                <a:lnTo>
                  <a:pt x="1300" y="2854"/>
                </a:lnTo>
                <a:lnTo>
                  <a:pt x="1244" y="2932"/>
                </a:lnTo>
                <a:lnTo>
                  <a:pt x="1192" y="3010"/>
                </a:lnTo>
                <a:lnTo>
                  <a:pt x="1140" y="3090"/>
                </a:lnTo>
                <a:lnTo>
                  <a:pt x="1090" y="3168"/>
                </a:lnTo>
                <a:lnTo>
                  <a:pt x="1042" y="3246"/>
                </a:lnTo>
                <a:lnTo>
                  <a:pt x="996" y="3326"/>
                </a:lnTo>
                <a:lnTo>
                  <a:pt x="906" y="3482"/>
                </a:lnTo>
                <a:lnTo>
                  <a:pt x="822" y="3640"/>
                </a:lnTo>
                <a:lnTo>
                  <a:pt x="742" y="3796"/>
                </a:lnTo>
                <a:lnTo>
                  <a:pt x="670" y="3950"/>
                </a:lnTo>
                <a:lnTo>
                  <a:pt x="600" y="4104"/>
                </a:lnTo>
                <a:lnTo>
                  <a:pt x="536" y="4254"/>
                </a:lnTo>
                <a:lnTo>
                  <a:pt x="478" y="4404"/>
                </a:lnTo>
                <a:lnTo>
                  <a:pt x="424" y="4550"/>
                </a:lnTo>
                <a:lnTo>
                  <a:pt x="374" y="4694"/>
                </a:lnTo>
                <a:lnTo>
                  <a:pt x="326" y="4836"/>
                </a:lnTo>
                <a:lnTo>
                  <a:pt x="284" y="4972"/>
                </a:lnTo>
                <a:lnTo>
                  <a:pt x="284" y="284"/>
                </a:lnTo>
                <a:lnTo>
                  <a:pt x="4939" y="284"/>
                </a:lnTo>
                <a:close/>
                <a:moveTo>
                  <a:pt x="1748" y="6402"/>
                </a:moveTo>
                <a:lnTo>
                  <a:pt x="1748" y="6402"/>
                </a:lnTo>
                <a:lnTo>
                  <a:pt x="1914" y="6350"/>
                </a:lnTo>
                <a:lnTo>
                  <a:pt x="2084" y="6292"/>
                </a:lnTo>
                <a:lnTo>
                  <a:pt x="2260" y="6228"/>
                </a:lnTo>
                <a:lnTo>
                  <a:pt x="2348" y="6194"/>
                </a:lnTo>
                <a:lnTo>
                  <a:pt x="2438" y="6158"/>
                </a:lnTo>
                <a:lnTo>
                  <a:pt x="2528" y="6120"/>
                </a:lnTo>
                <a:lnTo>
                  <a:pt x="2620" y="6082"/>
                </a:lnTo>
                <a:lnTo>
                  <a:pt x="2712" y="6040"/>
                </a:lnTo>
                <a:lnTo>
                  <a:pt x="2804" y="5998"/>
                </a:lnTo>
                <a:lnTo>
                  <a:pt x="2896" y="5952"/>
                </a:lnTo>
                <a:lnTo>
                  <a:pt x="2990" y="5906"/>
                </a:lnTo>
                <a:lnTo>
                  <a:pt x="3084" y="5856"/>
                </a:lnTo>
                <a:lnTo>
                  <a:pt x="3176" y="5806"/>
                </a:lnTo>
                <a:lnTo>
                  <a:pt x="3270" y="5754"/>
                </a:lnTo>
                <a:lnTo>
                  <a:pt x="3365" y="5698"/>
                </a:lnTo>
                <a:lnTo>
                  <a:pt x="3459" y="5642"/>
                </a:lnTo>
                <a:lnTo>
                  <a:pt x="3553" y="5582"/>
                </a:lnTo>
                <a:lnTo>
                  <a:pt x="3647" y="5522"/>
                </a:lnTo>
                <a:lnTo>
                  <a:pt x="3741" y="5458"/>
                </a:lnTo>
                <a:lnTo>
                  <a:pt x="3835" y="5392"/>
                </a:lnTo>
                <a:lnTo>
                  <a:pt x="3929" y="5324"/>
                </a:lnTo>
                <a:lnTo>
                  <a:pt x="4023" y="5254"/>
                </a:lnTo>
                <a:lnTo>
                  <a:pt x="4117" y="5182"/>
                </a:lnTo>
                <a:lnTo>
                  <a:pt x="4209" y="5106"/>
                </a:lnTo>
                <a:lnTo>
                  <a:pt x="4301" y="5028"/>
                </a:lnTo>
                <a:lnTo>
                  <a:pt x="4393" y="4948"/>
                </a:lnTo>
                <a:lnTo>
                  <a:pt x="4483" y="4866"/>
                </a:lnTo>
                <a:lnTo>
                  <a:pt x="4575" y="4780"/>
                </a:lnTo>
                <a:lnTo>
                  <a:pt x="4663" y="4692"/>
                </a:lnTo>
                <a:lnTo>
                  <a:pt x="4663" y="4692"/>
                </a:lnTo>
                <a:lnTo>
                  <a:pt x="4753" y="4602"/>
                </a:lnTo>
                <a:lnTo>
                  <a:pt x="4841" y="4510"/>
                </a:lnTo>
                <a:lnTo>
                  <a:pt x="4925" y="4416"/>
                </a:lnTo>
                <a:lnTo>
                  <a:pt x="5005" y="4322"/>
                </a:lnTo>
                <a:lnTo>
                  <a:pt x="5085" y="4228"/>
                </a:lnTo>
                <a:lnTo>
                  <a:pt x="5161" y="4134"/>
                </a:lnTo>
                <a:lnTo>
                  <a:pt x="5235" y="4038"/>
                </a:lnTo>
                <a:lnTo>
                  <a:pt x="5307" y="3942"/>
                </a:lnTo>
                <a:lnTo>
                  <a:pt x="5377" y="3848"/>
                </a:lnTo>
                <a:lnTo>
                  <a:pt x="5443" y="3750"/>
                </a:lnTo>
                <a:lnTo>
                  <a:pt x="5507" y="3654"/>
                </a:lnTo>
                <a:lnTo>
                  <a:pt x="5571" y="3558"/>
                </a:lnTo>
                <a:lnTo>
                  <a:pt x="5631" y="3462"/>
                </a:lnTo>
                <a:lnTo>
                  <a:pt x="5687" y="3364"/>
                </a:lnTo>
                <a:lnTo>
                  <a:pt x="5743" y="3268"/>
                </a:lnTo>
                <a:lnTo>
                  <a:pt x="5797" y="3172"/>
                </a:lnTo>
                <a:lnTo>
                  <a:pt x="5849" y="3076"/>
                </a:lnTo>
                <a:lnTo>
                  <a:pt x="5899" y="2980"/>
                </a:lnTo>
                <a:lnTo>
                  <a:pt x="5945" y="2886"/>
                </a:lnTo>
                <a:lnTo>
                  <a:pt x="5991" y="2790"/>
                </a:lnTo>
                <a:lnTo>
                  <a:pt x="6035" y="2696"/>
                </a:lnTo>
                <a:lnTo>
                  <a:pt x="6077" y="2602"/>
                </a:lnTo>
                <a:lnTo>
                  <a:pt x="6117" y="2510"/>
                </a:lnTo>
                <a:lnTo>
                  <a:pt x="6155" y="2416"/>
                </a:lnTo>
                <a:lnTo>
                  <a:pt x="6191" y="2326"/>
                </a:lnTo>
                <a:lnTo>
                  <a:pt x="6225" y="2234"/>
                </a:lnTo>
                <a:lnTo>
                  <a:pt x="6291" y="2056"/>
                </a:lnTo>
                <a:lnTo>
                  <a:pt x="6349" y="1882"/>
                </a:lnTo>
                <a:lnTo>
                  <a:pt x="6401" y="1714"/>
                </a:lnTo>
                <a:lnTo>
                  <a:pt x="6401" y="6402"/>
                </a:lnTo>
                <a:lnTo>
                  <a:pt x="1748" y="640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sp>
        <p:nvSpPr>
          <p:cNvPr id="113" name="Freeform 73">
            <a:extLst>
              <a:ext uri="{FF2B5EF4-FFF2-40B4-BE49-F238E27FC236}">
                <a16:creationId xmlns:a16="http://schemas.microsoft.com/office/drawing/2014/main" id="{465D67A3-E947-CDE8-8C4A-D36584E52FDE}"/>
              </a:ext>
            </a:extLst>
          </p:cNvPr>
          <p:cNvSpPr>
            <a:spLocks noChangeAspect="1" noEditPoints="1"/>
          </p:cNvSpPr>
          <p:nvPr/>
        </p:nvSpPr>
        <p:spPr bwMode="auto">
          <a:xfrm rot="10800000" flipH="1" flipV="1">
            <a:off x="5498960" y="4200286"/>
            <a:ext cx="271556" cy="271516"/>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sp>
        <p:nvSpPr>
          <p:cNvPr id="114" name="Freeform 82">
            <a:extLst>
              <a:ext uri="{FF2B5EF4-FFF2-40B4-BE49-F238E27FC236}">
                <a16:creationId xmlns:a16="http://schemas.microsoft.com/office/drawing/2014/main" id="{35308F72-A4A4-F973-E44B-E59D4F0B4914}"/>
              </a:ext>
            </a:extLst>
          </p:cNvPr>
          <p:cNvSpPr>
            <a:spLocks noChangeAspect="1" noEditPoints="1"/>
          </p:cNvSpPr>
          <p:nvPr/>
        </p:nvSpPr>
        <p:spPr bwMode="auto">
          <a:xfrm rot="10800000" flipH="1" flipV="1">
            <a:off x="8490402" y="4200286"/>
            <a:ext cx="271557" cy="271516"/>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1000"/>
          </a:p>
        </p:txBody>
      </p:sp>
      <p:grpSp>
        <p:nvGrpSpPr>
          <p:cNvPr id="9" name="Group 8">
            <a:extLst>
              <a:ext uri="{FF2B5EF4-FFF2-40B4-BE49-F238E27FC236}">
                <a16:creationId xmlns:a16="http://schemas.microsoft.com/office/drawing/2014/main" id="{03515F96-13F1-6267-DB53-D31A2F67DE5D}"/>
              </a:ext>
            </a:extLst>
          </p:cNvPr>
          <p:cNvGrpSpPr/>
          <p:nvPr/>
        </p:nvGrpSpPr>
        <p:grpSpPr>
          <a:xfrm>
            <a:off x="10145300" y="-1"/>
            <a:ext cx="2046700" cy="428964"/>
            <a:chOff x="10145300" y="313967"/>
            <a:chExt cx="2046700" cy="428964"/>
          </a:xfrm>
        </p:grpSpPr>
        <p:sp>
          <p:nvSpPr>
            <p:cNvPr id="10" name="Rectangle 9">
              <a:extLst>
                <a:ext uri="{FF2B5EF4-FFF2-40B4-BE49-F238E27FC236}">
                  <a16:creationId xmlns:a16="http://schemas.microsoft.com/office/drawing/2014/main" id="{7F18E166-0D3C-BDA5-A274-B9F1E1C57C28}"/>
                </a:ext>
              </a:extLst>
            </p:cNvPr>
            <p:cNvSpPr/>
            <p:nvPr/>
          </p:nvSpPr>
          <p:spPr>
            <a:xfrm>
              <a:off x="10145300" y="313968"/>
              <a:ext cx="2046700" cy="4289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72000" rIns="72000" bIns="72000" rtlCol="0" anchor="ct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lv-LV" sz="1000">
                  <a:solidFill>
                    <a:schemeClr val="tx1"/>
                  </a:solidFill>
                  <a:latin typeface="Arial"/>
                </a:rPr>
                <a:t>Pētījuma ietvars</a:t>
              </a:r>
              <a:endParaRPr kumimoji="0" lang="lv-LV" sz="1000" b="0" i="0" u="none" strike="noStrike" kern="0" cap="none" spc="0" normalizeH="0" baseline="0" noProof="0">
                <a:ln>
                  <a:noFill/>
                </a:ln>
                <a:solidFill>
                  <a:schemeClr val="tx1"/>
                </a:solidFill>
                <a:effectLst/>
                <a:uLnTx/>
                <a:uFillTx/>
                <a:latin typeface="Arial"/>
                <a:ea typeface="+mn-ea"/>
                <a:cs typeface="+mn-cs"/>
                <a:sym typeface="Arial"/>
              </a:endParaRPr>
            </a:p>
          </p:txBody>
        </p:sp>
        <p:sp>
          <p:nvSpPr>
            <p:cNvPr id="11" name="Rectangle 10">
              <a:extLst>
                <a:ext uri="{FF2B5EF4-FFF2-40B4-BE49-F238E27FC236}">
                  <a16:creationId xmlns:a16="http://schemas.microsoft.com/office/drawing/2014/main" id="{64B55331-7DF2-4406-D2ED-E2EF60B437A5}"/>
                </a:ext>
              </a:extLst>
            </p:cNvPr>
            <p:cNvSpPr/>
            <p:nvPr/>
          </p:nvSpPr>
          <p:spPr>
            <a:xfrm>
              <a:off x="10145300" y="313967"/>
              <a:ext cx="388890" cy="428963"/>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Freeform 45">
              <a:extLst>
                <a:ext uri="{FF2B5EF4-FFF2-40B4-BE49-F238E27FC236}">
                  <a16:creationId xmlns:a16="http://schemas.microsoft.com/office/drawing/2014/main" id="{AACDE3FA-6EE5-B8C4-1396-88A34879BD71}"/>
                </a:ext>
              </a:extLst>
            </p:cNvPr>
            <p:cNvSpPr>
              <a:spLocks noChangeAspect="1" noEditPoints="1"/>
            </p:cNvSpPr>
            <p:nvPr/>
          </p:nvSpPr>
          <p:spPr bwMode="auto">
            <a:xfrm>
              <a:off x="10197948" y="386248"/>
              <a:ext cx="283594" cy="28440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D04A02"/>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grpSp>
    </p:spTree>
    <p:extLst>
      <p:ext uri="{BB962C8B-B14F-4D97-AF65-F5344CB8AC3E}">
        <p14:creationId xmlns:p14="http://schemas.microsoft.com/office/powerpoint/2010/main" val="1887939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7AB35-0144-AC8C-C4D7-DB88C07FE0C9}"/>
            </a:ext>
          </a:extLst>
        </p:cNvPr>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2DCA18F8-C471-3727-07CF-5AF0B5B2C66C}"/>
              </a:ext>
            </a:extLst>
          </p:cNvPr>
          <p:cNvGraphicFramePr>
            <a:graphicFrameLocks noChangeAspect="1"/>
          </p:cNvGraphicFramePr>
          <p:nvPr>
            <p:custDataLst>
              <p:tags r:id="rId1"/>
            </p:custDataLst>
            <p:extLst>
              <p:ext uri="{D42A27DB-BD31-4B8C-83A1-F6EECF244321}">
                <p14:modId xmlns:p14="http://schemas.microsoft.com/office/powerpoint/2010/main" val="31964897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6" name="think-cell data - do not delete" hidden="1">
                        <a:extLst>
                          <a:ext uri="{FF2B5EF4-FFF2-40B4-BE49-F238E27FC236}">
                            <a16:creationId xmlns:a16="http://schemas.microsoft.com/office/drawing/2014/main" id="{2DCA18F8-C471-3727-07CF-5AF0B5B2C66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F3F5807-633C-7523-A5B3-478AABA0B3E1}"/>
              </a:ext>
            </a:extLst>
          </p:cNvPr>
          <p:cNvSpPr>
            <a:spLocks noGrp="1"/>
          </p:cNvSpPr>
          <p:nvPr>
            <p:ph type="title"/>
          </p:nvPr>
        </p:nvSpPr>
        <p:spPr>
          <a:xfrm>
            <a:off x="442913" y="432001"/>
            <a:ext cx="11306175" cy="1387274"/>
          </a:xfrm>
        </p:spPr>
        <p:txBody>
          <a:bodyPr vert="horz"/>
          <a:lstStyle/>
          <a:p>
            <a:r>
              <a:rPr lang="lv-LV"/>
              <a:t>1.6. Kopsavilkums (1/3)</a:t>
            </a:r>
          </a:p>
        </p:txBody>
      </p:sp>
      <p:sp>
        <p:nvSpPr>
          <p:cNvPr id="3" name="Slide Number Placeholder 2">
            <a:extLst>
              <a:ext uri="{FF2B5EF4-FFF2-40B4-BE49-F238E27FC236}">
                <a16:creationId xmlns:a16="http://schemas.microsoft.com/office/drawing/2014/main" id="{B1548489-09D2-F36E-FC34-66BC2CB04019}"/>
              </a:ext>
            </a:extLst>
          </p:cNvPr>
          <p:cNvSpPr>
            <a:spLocks noGrp="1"/>
          </p:cNvSpPr>
          <p:nvPr>
            <p:ph type="sldNum" sz="quarter" idx="12"/>
          </p:nvPr>
        </p:nvSpPr>
        <p:spPr/>
        <p:txBody>
          <a:bodyPr/>
          <a:lstStyle/>
          <a:p>
            <a:fld id="{BB27C506-62F4-410E-A74E-B8B3763D71F1}" type="slidenum">
              <a:rPr lang="en-GB" smtClean="0"/>
              <a:pPr/>
              <a:t>12</a:t>
            </a:fld>
            <a:endParaRPr lang="en-GB"/>
          </a:p>
        </p:txBody>
      </p:sp>
      <p:sp>
        <p:nvSpPr>
          <p:cNvPr id="12" name="Rectangle 11">
            <a:extLst>
              <a:ext uri="{FF2B5EF4-FFF2-40B4-BE49-F238E27FC236}">
                <a16:creationId xmlns:a16="http://schemas.microsoft.com/office/drawing/2014/main" id="{83849FF7-67AF-8FE9-D1A8-8EFDEF39EEE4}"/>
              </a:ext>
            </a:extLst>
          </p:cNvPr>
          <p:cNvSpPr/>
          <p:nvPr/>
        </p:nvSpPr>
        <p:spPr>
          <a:xfrm>
            <a:off x="442913" y="1819275"/>
            <a:ext cx="376237" cy="376237"/>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29" name="Group 85">
            <a:extLst>
              <a:ext uri="{FF2B5EF4-FFF2-40B4-BE49-F238E27FC236}">
                <a16:creationId xmlns:a16="http://schemas.microsoft.com/office/drawing/2014/main" id="{EAFFDB3C-1BDF-7DED-D281-5546651A257F}"/>
              </a:ext>
            </a:extLst>
          </p:cNvPr>
          <p:cNvGrpSpPr>
            <a:grpSpLocks noChangeAspect="1"/>
          </p:cNvGrpSpPr>
          <p:nvPr/>
        </p:nvGrpSpPr>
        <p:grpSpPr bwMode="auto">
          <a:xfrm>
            <a:off x="510770" y="1874193"/>
            <a:ext cx="240522" cy="266400"/>
            <a:chOff x="1218" y="0"/>
            <a:chExt cx="6032" cy="6681"/>
          </a:xfrm>
          <a:solidFill>
            <a:schemeClr val="bg1"/>
          </a:solidFill>
        </p:grpSpPr>
        <p:sp>
          <p:nvSpPr>
            <p:cNvPr id="30" name="Freeform 86">
              <a:extLst>
                <a:ext uri="{FF2B5EF4-FFF2-40B4-BE49-F238E27FC236}">
                  <a16:creationId xmlns:a16="http://schemas.microsoft.com/office/drawing/2014/main" id="{83CFBDE5-E26D-FFFB-C25A-3663FD3B444C}"/>
                </a:ext>
              </a:extLst>
            </p:cNvPr>
            <p:cNvSpPr>
              <a:spLocks noEditPoints="1"/>
            </p:cNvSpPr>
            <p:nvPr/>
          </p:nvSpPr>
          <p:spPr bwMode="auto">
            <a:xfrm>
              <a:off x="1218" y="0"/>
              <a:ext cx="6032" cy="6681"/>
            </a:xfrm>
            <a:custGeom>
              <a:avLst/>
              <a:gdLst>
                <a:gd name="T0" fmla="*/ 0 w 6032"/>
                <a:gd name="T1" fmla="*/ 0 h 6681"/>
                <a:gd name="T2" fmla="*/ 0 w 6032"/>
                <a:gd name="T3" fmla="*/ 4789 h 6681"/>
                <a:gd name="T4" fmla="*/ 3016 w 6032"/>
                <a:gd name="T5" fmla="*/ 6681 h 6681"/>
                <a:gd name="T6" fmla="*/ 6032 w 6032"/>
                <a:gd name="T7" fmla="*/ 4789 h 6681"/>
                <a:gd name="T8" fmla="*/ 6032 w 6032"/>
                <a:gd name="T9" fmla="*/ 0 h 6681"/>
                <a:gd name="T10" fmla="*/ 0 w 6032"/>
                <a:gd name="T11" fmla="*/ 0 h 6681"/>
                <a:gd name="T12" fmla="*/ 5774 w 6032"/>
                <a:gd name="T13" fmla="*/ 4645 h 6681"/>
                <a:gd name="T14" fmla="*/ 3016 w 6032"/>
                <a:gd name="T15" fmla="*/ 6377 h 6681"/>
                <a:gd name="T16" fmla="*/ 258 w 6032"/>
                <a:gd name="T17" fmla="*/ 4645 h 6681"/>
                <a:gd name="T18" fmla="*/ 258 w 6032"/>
                <a:gd name="T19" fmla="*/ 256 h 6681"/>
                <a:gd name="T20" fmla="*/ 5774 w 6032"/>
                <a:gd name="T21" fmla="*/ 256 h 6681"/>
                <a:gd name="T22" fmla="*/ 5774 w 6032"/>
                <a:gd name="T23" fmla="*/ 4645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32" h="6681">
                  <a:moveTo>
                    <a:pt x="0" y="0"/>
                  </a:moveTo>
                  <a:lnTo>
                    <a:pt x="0" y="4789"/>
                  </a:lnTo>
                  <a:lnTo>
                    <a:pt x="3016" y="6681"/>
                  </a:lnTo>
                  <a:lnTo>
                    <a:pt x="6032" y="4789"/>
                  </a:lnTo>
                  <a:lnTo>
                    <a:pt x="6032" y="0"/>
                  </a:lnTo>
                  <a:lnTo>
                    <a:pt x="0" y="0"/>
                  </a:lnTo>
                  <a:close/>
                  <a:moveTo>
                    <a:pt x="5774" y="4645"/>
                  </a:moveTo>
                  <a:lnTo>
                    <a:pt x="3016" y="6377"/>
                  </a:lnTo>
                  <a:lnTo>
                    <a:pt x="258" y="4645"/>
                  </a:lnTo>
                  <a:lnTo>
                    <a:pt x="258" y="256"/>
                  </a:lnTo>
                  <a:lnTo>
                    <a:pt x="5774" y="256"/>
                  </a:lnTo>
                  <a:lnTo>
                    <a:pt x="5774" y="46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sp>
          <p:nvSpPr>
            <p:cNvPr id="31" name="Freeform 87">
              <a:extLst>
                <a:ext uri="{FF2B5EF4-FFF2-40B4-BE49-F238E27FC236}">
                  <a16:creationId xmlns:a16="http://schemas.microsoft.com/office/drawing/2014/main" id="{CE58C639-89FD-1A4F-08BC-55C037D889E7}"/>
                </a:ext>
              </a:extLst>
            </p:cNvPr>
            <p:cNvSpPr>
              <a:spLocks noEditPoints="1"/>
            </p:cNvSpPr>
            <p:nvPr/>
          </p:nvSpPr>
          <p:spPr bwMode="auto">
            <a:xfrm>
              <a:off x="2190" y="882"/>
              <a:ext cx="4020" cy="4567"/>
            </a:xfrm>
            <a:custGeom>
              <a:avLst/>
              <a:gdLst>
                <a:gd name="T0" fmla="*/ 4020 w 4020"/>
                <a:gd name="T1" fmla="*/ 3365 h 4567"/>
                <a:gd name="T2" fmla="*/ 4020 w 4020"/>
                <a:gd name="T3" fmla="*/ 0 h 4567"/>
                <a:gd name="T4" fmla="*/ 0 w 4020"/>
                <a:gd name="T5" fmla="*/ 0 h 4567"/>
                <a:gd name="T6" fmla="*/ 0 w 4020"/>
                <a:gd name="T7" fmla="*/ 3367 h 4567"/>
                <a:gd name="T8" fmla="*/ 2046 w 4020"/>
                <a:gd name="T9" fmla="*/ 4567 h 4567"/>
                <a:gd name="T10" fmla="*/ 4020 w 4020"/>
                <a:gd name="T11" fmla="*/ 3365 h 4567"/>
                <a:gd name="T12" fmla="*/ 256 w 4020"/>
                <a:gd name="T13" fmla="*/ 3219 h 4567"/>
                <a:gd name="T14" fmla="*/ 256 w 4020"/>
                <a:gd name="T15" fmla="*/ 256 h 4567"/>
                <a:gd name="T16" fmla="*/ 3762 w 4020"/>
                <a:gd name="T17" fmla="*/ 256 h 4567"/>
                <a:gd name="T18" fmla="*/ 3762 w 4020"/>
                <a:gd name="T19" fmla="*/ 3221 h 4567"/>
                <a:gd name="T20" fmla="*/ 2044 w 4020"/>
                <a:gd name="T21" fmla="*/ 4267 h 4567"/>
                <a:gd name="T22" fmla="*/ 256 w 4020"/>
                <a:gd name="T23" fmla="*/ 3219 h 4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20" h="4567">
                  <a:moveTo>
                    <a:pt x="4020" y="3365"/>
                  </a:moveTo>
                  <a:lnTo>
                    <a:pt x="4020" y="0"/>
                  </a:lnTo>
                  <a:lnTo>
                    <a:pt x="0" y="0"/>
                  </a:lnTo>
                  <a:lnTo>
                    <a:pt x="0" y="3367"/>
                  </a:lnTo>
                  <a:lnTo>
                    <a:pt x="2046" y="4567"/>
                  </a:lnTo>
                  <a:lnTo>
                    <a:pt x="4020" y="3365"/>
                  </a:lnTo>
                  <a:close/>
                  <a:moveTo>
                    <a:pt x="256" y="3219"/>
                  </a:moveTo>
                  <a:lnTo>
                    <a:pt x="256" y="256"/>
                  </a:lnTo>
                  <a:lnTo>
                    <a:pt x="3762" y="256"/>
                  </a:lnTo>
                  <a:lnTo>
                    <a:pt x="3762" y="3221"/>
                  </a:lnTo>
                  <a:lnTo>
                    <a:pt x="2044" y="4267"/>
                  </a:lnTo>
                  <a:lnTo>
                    <a:pt x="256" y="3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sp>
          <p:nvSpPr>
            <p:cNvPr id="32" name="Freeform 88">
              <a:extLst>
                <a:ext uri="{FF2B5EF4-FFF2-40B4-BE49-F238E27FC236}">
                  <a16:creationId xmlns:a16="http://schemas.microsoft.com/office/drawing/2014/main" id="{B65A5517-10B3-26EB-C091-1F8C8CE22CF2}"/>
                </a:ext>
              </a:extLst>
            </p:cNvPr>
            <p:cNvSpPr>
              <a:spLocks/>
            </p:cNvSpPr>
            <p:nvPr/>
          </p:nvSpPr>
          <p:spPr bwMode="auto">
            <a:xfrm>
              <a:off x="3394" y="2268"/>
              <a:ext cx="1854" cy="1453"/>
            </a:xfrm>
            <a:custGeom>
              <a:avLst/>
              <a:gdLst>
                <a:gd name="T0" fmla="*/ 672 w 1854"/>
                <a:gd name="T1" fmla="*/ 1087 h 1453"/>
                <a:gd name="T2" fmla="*/ 176 w 1854"/>
                <a:gd name="T3" fmla="*/ 620 h 1453"/>
                <a:gd name="T4" fmla="*/ 0 w 1854"/>
                <a:gd name="T5" fmla="*/ 808 h 1453"/>
                <a:gd name="T6" fmla="*/ 686 w 1854"/>
                <a:gd name="T7" fmla="*/ 1453 h 1453"/>
                <a:gd name="T8" fmla="*/ 1854 w 1854"/>
                <a:gd name="T9" fmla="*/ 172 h 1453"/>
                <a:gd name="T10" fmla="*/ 1664 w 1854"/>
                <a:gd name="T11" fmla="*/ 0 h 1453"/>
                <a:gd name="T12" fmla="*/ 672 w 1854"/>
                <a:gd name="T13" fmla="*/ 1087 h 1453"/>
              </a:gdLst>
              <a:ahLst/>
              <a:cxnLst>
                <a:cxn ang="0">
                  <a:pos x="T0" y="T1"/>
                </a:cxn>
                <a:cxn ang="0">
                  <a:pos x="T2" y="T3"/>
                </a:cxn>
                <a:cxn ang="0">
                  <a:pos x="T4" y="T5"/>
                </a:cxn>
                <a:cxn ang="0">
                  <a:pos x="T6" y="T7"/>
                </a:cxn>
                <a:cxn ang="0">
                  <a:pos x="T8" y="T9"/>
                </a:cxn>
                <a:cxn ang="0">
                  <a:pos x="T10" y="T11"/>
                </a:cxn>
                <a:cxn ang="0">
                  <a:pos x="T12" y="T13"/>
                </a:cxn>
              </a:cxnLst>
              <a:rect l="0" t="0" r="r" b="b"/>
              <a:pathLst>
                <a:path w="1854" h="1453">
                  <a:moveTo>
                    <a:pt x="672" y="1087"/>
                  </a:moveTo>
                  <a:lnTo>
                    <a:pt x="176" y="620"/>
                  </a:lnTo>
                  <a:lnTo>
                    <a:pt x="0" y="808"/>
                  </a:lnTo>
                  <a:lnTo>
                    <a:pt x="686" y="1453"/>
                  </a:lnTo>
                  <a:lnTo>
                    <a:pt x="1854" y="172"/>
                  </a:lnTo>
                  <a:lnTo>
                    <a:pt x="1664" y="0"/>
                  </a:lnTo>
                  <a:lnTo>
                    <a:pt x="672" y="10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grpSp>
      <p:sp>
        <p:nvSpPr>
          <p:cNvPr id="33" name="Rectangle 32">
            <a:extLst>
              <a:ext uri="{FF2B5EF4-FFF2-40B4-BE49-F238E27FC236}">
                <a16:creationId xmlns:a16="http://schemas.microsoft.com/office/drawing/2014/main" id="{9A2A93D5-0FE7-FDC6-7D22-727FB62713A3}"/>
              </a:ext>
            </a:extLst>
          </p:cNvPr>
          <p:cNvSpPr/>
          <p:nvPr/>
        </p:nvSpPr>
        <p:spPr>
          <a:xfrm>
            <a:off x="442913" y="2239424"/>
            <a:ext cx="11306175" cy="25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kern="1200">
                <a:solidFill>
                  <a:srgbClr val="FFFFFF"/>
                </a:solidFill>
                <a:cs typeface="Arial"/>
              </a:rPr>
              <a:t>Ziņojuma k</a:t>
            </a:r>
            <a:r>
              <a:rPr kumimoji="0" lang="lv-LV" sz="800" b="1" i="0" u="none" strike="noStrike" kern="1200" cap="none" spc="0" normalizeH="0" baseline="0">
                <a:ln>
                  <a:noFill/>
                </a:ln>
                <a:solidFill>
                  <a:srgbClr val="FFFFFF"/>
                </a:solidFill>
                <a:effectLst/>
                <a:uLnTx/>
                <a:uFillTx/>
                <a:ea typeface="+mn-ea"/>
                <a:cs typeface="Arial"/>
                <a:sym typeface="Arial"/>
              </a:rPr>
              <a:t>opsavilkums</a:t>
            </a:r>
          </a:p>
        </p:txBody>
      </p:sp>
      <p:sp>
        <p:nvSpPr>
          <p:cNvPr id="35" name="Freeform 6">
            <a:extLst>
              <a:ext uri="{FF2B5EF4-FFF2-40B4-BE49-F238E27FC236}">
                <a16:creationId xmlns:a16="http://schemas.microsoft.com/office/drawing/2014/main" id="{144894BC-8D4B-B5FB-E94B-EF3B618B1A53}"/>
              </a:ext>
            </a:extLst>
          </p:cNvPr>
          <p:cNvSpPr/>
          <p:nvPr/>
        </p:nvSpPr>
        <p:spPr bwMode="auto">
          <a:xfrm>
            <a:off x="1574800" y="2535763"/>
            <a:ext cx="4431506" cy="252000"/>
          </a:xfrm>
          <a:prstGeom prst="rect">
            <a:avLst/>
          </a:prstGeom>
          <a:solidFill>
            <a:schemeClr val="accent4"/>
          </a:solidFill>
          <a:ln w="25400" cap="flat" cmpd="sng" algn="ctr">
            <a:noFill/>
            <a:prstDash val="solid"/>
          </a:ln>
          <a:effectLst/>
        </p:spPr>
        <p:txBody>
          <a:bodyPr wrap="square" lIns="72000" tIns="72000" rIns="72000" bIns="72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kern="1200">
                <a:ea typeface="+mn-ea"/>
              </a:rPr>
              <a:t>Galvenie n</a:t>
            </a:r>
            <a:r>
              <a:rPr kumimoji="0" lang="lv-LV" sz="800" b="1" i="0" u="none" strike="noStrike" kern="1200" cap="none" spc="0" normalizeH="0" baseline="0" noProof="0">
                <a:ln>
                  <a:noFill/>
                </a:ln>
                <a:solidFill>
                  <a:srgbClr val="000000"/>
                </a:solidFill>
                <a:effectLst/>
                <a:uLnTx/>
                <a:uFillTx/>
                <a:latin typeface="Arial"/>
                <a:ea typeface="+mn-ea"/>
                <a:cs typeface="Arial"/>
                <a:sym typeface="Arial"/>
              </a:rPr>
              <a:t>ovērojumi</a:t>
            </a:r>
            <a:endParaRPr kumimoji="0" lang="sv-SE" sz="800" b="1" i="0" u="none" strike="noStrike" kern="1200" cap="none" spc="0" normalizeH="0" baseline="0" noProof="0">
              <a:ln>
                <a:noFill/>
              </a:ln>
              <a:solidFill>
                <a:srgbClr val="000000"/>
              </a:solidFill>
              <a:effectLst/>
              <a:uLnTx/>
              <a:uFillTx/>
              <a:latin typeface="Arial"/>
              <a:ea typeface="+mn-ea"/>
              <a:cs typeface="Arial"/>
              <a:sym typeface="Arial"/>
            </a:endParaRPr>
          </a:p>
        </p:txBody>
      </p:sp>
      <p:sp>
        <p:nvSpPr>
          <p:cNvPr id="36" name="Freeform 6">
            <a:extLst>
              <a:ext uri="{FF2B5EF4-FFF2-40B4-BE49-F238E27FC236}">
                <a16:creationId xmlns:a16="http://schemas.microsoft.com/office/drawing/2014/main" id="{2634B786-A11B-DF7C-5578-CD62CB119E50}"/>
              </a:ext>
            </a:extLst>
          </p:cNvPr>
          <p:cNvSpPr/>
          <p:nvPr/>
        </p:nvSpPr>
        <p:spPr bwMode="auto">
          <a:xfrm>
            <a:off x="6185694" y="2535763"/>
            <a:ext cx="5563394" cy="252000"/>
          </a:xfrm>
          <a:prstGeom prst="rect">
            <a:avLst/>
          </a:prstGeom>
          <a:solidFill>
            <a:schemeClr val="accent4"/>
          </a:solidFill>
          <a:ln w="25400" cap="flat" cmpd="sng" algn="ctr">
            <a:noFill/>
            <a:prstDash val="solid"/>
          </a:ln>
          <a:effectLst/>
        </p:spPr>
        <p:txBody>
          <a:bodyPr wrap="square" lIns="72000" tIns="72000" rIns="72000" bIns="72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kern="1200">
                <a:ea typeface="+mn-ea"/>
              </a:rPr>
              <a:t>Galvenās rekomendācijas</a:t>
            </a:r>
          </a:p>
        </p:txBody>
      </p:sp>
      <p:sp>
        <p:nvSpPr>
          <p:cNvPr id="37" name="Rectangle 36">
            <a:extLst>
              <a:ext uri="{FF2B5EF4-FFF2-40B4-BE49-F238E27FC236}">
                <a16:creationId xmlns:a16="http://schemas.microsoft.com/office/drawing/2014/main" id="{DA5C55A0-81D3-5875-BF19-4F56245214A9}"/>
              </a:ext>
            </a:extLst>
          </p:cNvPr>
          <p:cNvSpPr/>
          <p:nvPr/>
        </p:nvSpPr>
        <p:spPr>
          <a:xfrm>
            <a:off x="6185695" y="2832103"/>
            <a:ext cx="5563393" cy="3340097"/>
          </a:xfrm>
          <a:prstGeom prst="rect">
            <a:avLst/>
          </a:prstGeom>
          <a:solidFill>
            <a:srgbClr val="FFFFFF">
              <a:lumMod val="95000"/>
            </a:srgbClr>
          </a:solidFill>
          <a:ln>
            <a:noFill/>
          </a:ln>
          <a:effectLst/>
        </p:spPr>
        <p:txBody>
          <a:bodyPr lIns="72000" tIns="72000" rIns="72000" bIns="72000" rtlCol="0" anchor="t" anchorCtr="0"/>
          <a:lstStyle/>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Izstrādāt un integrēt skolās vecumam un riska grupām atbilstošas ilgtermiņa vielu lietošanas profilakses programmas,</a:t>
            </a:r>
            <a:r>
              <a:rPr lang="lv-LV" sz="800" noProof="0" dirty="0">
                <a:effectLst/>
                <a:latin typeface="+mn-lt"/>
                <a:ea typeface="MS PGothic" panose="020B0600070205080204" pitchFamily="34" charset="-128"/>
                <a:cs typeface="Arial" panose="020B0604020202020204" pitchFamily="34" charset="0"/>
              </a:rPr>
              <a:t> iesaistot profesionāļus un NVO.</a:t>
            </a:r>
          </a:p>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Ieviest regulāras, ikgadējas apmācības pedagogiem,</a:t>
            </a:r>
            <a:r>
              <a:rPr lang="lv-LV" sz="800" noProof="0" dirty="0">
                <a:effectLst/>
                <a:latin typeface="+mn-lt"/>
                <a:ea typeface="MS PGothic" panose="020B0600070205080204" pitchFamily="34" charset="-128"/>
                <a:cs typeface="Arial" panose="020B0604020202020204" pitchFamily="34" charset="0"/>
              </a:rPr>
              <a:t> sniedzot zināšanas un atbalstu viņu lomai kā atbalsta personām jauniešu psihoemocionālo un atkarību risku situācijās.</a:t>
            </a:r>
          </a:p>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Izstrādāt pieejamas atbalsta programmas vecākiem,</a:t>
            </a:r>
            <a:r>
              <a:rPr lang="lv-LV" sz="800" noProof="0" dirty="0">
                <a:effectLst/>
                <a:latin typeface="+mn-lt"/>
                <a:ea typeface="MS PGothic" panose="020B0600070205080204" pitchFamily="34" charset="-128"/>
                <a:cs typeface="Arial" panose="020B0604020202020204" pitchFamily="34" charset="0"/>
              </a:rPr>
              <a:t> stiprinot viņu zināšanas, iesaisti un atbildību bērnu </a:t>
            </a:r>
            <a:r>
              <a:rPr lang="lv-LV" sz="800" noProof="0" dirty="0" err="1">
                <a:effectLst/>
                <a:latin typeface="+mn-lt"/>
                <a:ea typeface="MS PGothic" panose="020B0600070205080204" pitchFamily="34" charset="-128"/>
                <a:cs typeface="Arial" panose="020B0604020202020204" pitchFamily="34" charset="0"/>
              </a:rPr>
              <a:t>psihoemocionālās</a:t>
            </a:r>
            <a:r>
              <a:rPr lang="lv-LV" sz="800" noProof="0" dirty="0">
                <a:effectLst/>
                <a:latin typeface="+mn-lt"/>
                <a:ea typeface="MS PGothic" panose="020B0600070205080204" pitchFamily="34" charset="-128"/>
                <a:cs typeface="Arial" panose="020B0604020202020204" pitchFamily="34" charset="0"/>
              </a:rPr>
              <a:t> labklājības un atkarību riska situāciju risināšanā.</a:t>
            </a:r>
          </a:p>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Izveidot digitālus, interaktīvus </a:t>
            </a:r>
            <a:r>
              <a:rPr lang="lv-LV" sz="800" b="1" noProof="0" dirty="0" err="1">
                <a:effectLst/>
                <a:latin typeface="+mn-lt"/>
                <a:ea typeface="MS PGothic" panose="020B0600070205080204" pitchFamily="34" charset="-128"/>
                <a:cs typeface="Arial" panose="020B0604020202020204" pitchFamily="34" charset="0"/>
              </a:rPr>
              <a:t>psihoizglītojošus</a:t>
            </a:r>
            <a:r>
              <a:rPr lang="lv-LV" sz="800" b="1" noProof="0" dirty="0">
                <a:effectLst/>
                <a:latin typeface="+mn-lt"/>
                <a:ea typeface="MS PGothic" panose="020B0600070205080204" pitchFamily="34" charset="-128"/>
                <a:cs typeface="Arial" panose="020B0604020202020204" pitchFamily="34" charset="0"/>
              </a:rPr>
              <a:t> resursus jauniešiem,</a:t>
            </a:r>
            <a:r>
              <a:rPr lang="lv-LV" sz="800" noProof="0" dirty="0">
                <a:effectLst/>
                <a:latin typeface="+mn-lt"/>
                <a:ea typeface="MS PGothic" panose="020B0600070205080204" pitchFamily="34" charset="-128"/>
                <a:cs typeface="Arial" panose="020B0604020202020204" pitchFamily="34" charset="0"/>
              </a:rPr>
              <a:t> vienlaikus palielinot psihoterapeitu un narkologu pieejamību reģionos.</a:t>
            </a:r>
          </a:p>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Ieviest visaptverošas </a:t>
            </a:r>
            <a:r>
              <a:rPr lang="lv-LV" sz="800" b="1" noProof="0" dirty="0" err="1">
                <a:effectLst/>
                <a:latin typeface="+mn-lt"/>
                <a:ea typeface="MS PGothic" panose="020B0600070205080204" pitchFamily="34" charset="-128"/>
                <a:cs typeface="Arial" panose="020B0604020202020204" pitchFamily="34" charset="0"/>
              </a:rPr>
              <a:t>psihoemocionālās</a:t>
            </a:r>
            <a:r>
              <a:rPr lang="lv-LV" sz="800" b="1" noProof="0" dirty="0">
                <a:effectLst/>
                <a:latin typeface="+mn-lt"/>
                <a:ea typeface="MS PGothic" panose="020B0600070205080204" pitchFamily="34" charset="-128"/>
                <a:cs typeface="Arial" panose="020B0604020202020204" pitchFamily="34" charset="0"/>
              </a:rPr>
              <a:t> izglītības programmas skolās un jauniešu centros,</a:t>
            </a:r>
            <a:r>
              <a:rPr lang="lv-LV" sz="800" noProof="0" dirty="0">
                <a:effectLst/>
                <a:latin typeface="+mn-lt"/>
                <a:ea typeface="MS PGothic" panose="020B0600070205080204" pitchFamily="34" charset="-128"/>
                <a:cs typeface="Arial" panose="020B0604020202020204" pitchFamily="34" charset="0"/>
              </a:rPr>
              <a:t> kas attīsta emocionālās pašregulācijas un kritiskās domāšanas prasmes.</a:t>
            </a:r>
          </a:p>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Izveidot vienotu digitālu platformu un mobilo lietotni </a:t>
            </a:r>
            <a:r>
              <a:rPr lang="lv-LV" sz="800" noProof="0" dirty="0">
                <a:effectLst/>
                <a:latin typeface="+mn-lt"/>
                <a:ea typeface="MS PGothic" panose="020B0600070205080204" pitchFamily="34" charset="-128"/>
                <a:cs typeface="Arial" panose="020B0604020202020204" pitchFamily="34" charset="0"/>
              </a:rPr>
              <a:t>ar skaidru informāciju par visiem pieejamajiem atbalsta pakalpojumiem.</a:t>
            </a:r>
          </a:p>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Izveidot koordinētu atbalsta sistēmu </a:t>
            </a:r>
            <a:r>
              <a:rPr lang="lv-LV" sz="800" b="1" noProof="0" dirty="0" err="1">
                <a:effectLst/>
                <a:latin typeface="+mn-lt"/>
                <a:ea typeface="MS PGothic" panose="020B0600070205080204" pitchFamily="34" charset="-128"/>
                <a:cs typeface="Arial" panose="020B0604020202020204" pitchFamily="34" charset="0"/>
              </a:rPr>
              <a:t>ārpusģimenes</a:t>
            </a:r>
            <a:r>
              <a:rPr lang="lv-LV" sz="800" b="1" noProof="0" dirty="0">
                <a:effectLst/>
                <a:latin typeface="+mn-lt"/>
                <a:ea typeface="MS PGothic" panose="020B0600070205080204" pitchFamily="34" charset="-128"/>
                <a:cs typeface="Arial" panose="020B0604020202020204" pitchFamily="34" charset="0"/>
              </a:rPr>
              <a:t> aprūpē esošajiem jauniešiem,</a:t>
            </a:r>
            <a:r>
              <a:rPr lang="lv-LV" sz="800" noProof="0" dirty="0">
                <a:effectLst/>
                <a:latin typeface="+mn-lt"/>
                <a:ea typeface="MS PGothic" panose="020B0600070205080204" pitchFamily="34" charset="-128"/>
                <a:cs typeface="Arial" panose="020B0604020202020204" pitchFamily="34" charset="0"/>
              </a:rPr>
              <a:t> integrējot ārpusskolas aktivitātes un </a:t>
            </a:r>
            <a:r>
              <a:rPr lang="lv-LV" sz="800" noProof="0" dirty="0" err="1">
                <a:effectLst/>
                <a:latin typeface="+mn-lt"/>
                <a:ea typeface="MS PGothic" panose="020B0600070205080204" pitchFamily="34" charset="-128"/>
                <a:cs typeface="Arial" panose="020B0604020202020204" pitchFamily="34" charset="0"/>
              </a:rPr>
              <a:t>multidisciplināru</a:t>
            </a:r>
            <a:r>
              <a:rPr lang="lv-LV" sz="800" noProof="0" dirty="0">
                <a:effectLst/>
                <a:latin typeface="+mn-lt"/>
                <a:ea typeface="MS PGothic" panose="020B0600070205080204" pitchFamily="34" charset="-128"/>
                <a:cs typeface="Arial" panose="020B0604020202020204" pitchFamily="34" charset="0"/>
              </a:rPr>
              <a:t> sadarbību.</a:t>
            </a:r>
          </a:p>
          <a:p>
            <a:pPr marL="172800" indent="-172800">
              <a:spcAft>
                <a:spcPts val="600"/>
              </a:spcAft>
              <a:buFont typeface="Arial" panose="020B0604020202020204" pitchFamily="34" charset="0"/>
              <a:buChar char="•"/>
            </a:pPr>
            <a:endParaRPr lang="lv-LV" sz="800" dirty="0">
              <a:solidFill>
                <a:schemeClr val="tx1"/>
              </a:solidFill>
              <a:latin typeface="+mn-lt"/>
            </a:endParaRPr>
          </a:p>
        </p:txBody>
      </p:sp>
      <p:sp>
        <p:nvSpPr>
          <p:cNvPr id="38" name="Rectangle 37">
            <a:extLst>
              <a:ext uri="{FF2B5EF4-FFF2-40B4-BE49-F238E27FC236}">
                <a16:creationId xmlns:a16="http://schemas.microsoft.com/office/drawing/2014/main" id="{03A04DB4-51BF-EAF6-6E6F-0EA845200656}"/>
              </a:ext>
            </a:extLst>
          </p:cNvPr>
          <p:cNvSpPr/>
          <p:nvPr/>
        </p:nvSpPr>
        <p:spPr>
          <a:xfrm>
            <a:off x="1574799" y="2832103"/>
            <a:ext cx="4431507" cy="3340097"/>
          </a:xfrm>
          <a:prstGeom prst="rect">
            <a:avLst/>
          </a:prstGeom>
          <a:solidFill>
            <a:srgbClr val="FFFFFF">
              <a:lumMod val="95000"/>
            </a:srgbClr>
          </a:solidFill>
          <a:ln>
            <a:noFill/>
          </a:ln>
          <a:effectLst/>
        </p:spPr>
        <p:txBody>
          <a:bodyPr lIns="72000" tIns="72000" rIns="72000" bIns="72000" rtlCol="0" anchor="t" anchorCtr="0"/>
          <a:lstStyle/>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Jauniešu iesaiste profilaktiskajās aktivitātēs ir zema</a:t>
            </a:r>
            <a:r>
              <a:rPr lang="lv-LV" sz="800" noProof="0" dirty="0">
                <a:effectLst/>
                <a:latin typeface="+mn-lt"/>
                <a:ea typeface="MS PGothic" panose="020B0600070205080204" pitchFamily="34" charset="-128"/>
                <a:cs typeface="Arial" panose="020B0604020202020204" pitchFamily="34" charset="0"/>
              </a:rPr>
              <a:t>, ko veicina nepietiekama starpinstitūciju sadarbība, virspusēja informācija un resursu trūkums.</a:t>
            </a:r>
          </a:p>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Skolotājiem trūkst specifisku zināšanu un atbalsta </a:t>
            </a:r>
            <a:r>
              <a:rPr lang="lv-LV" sz="800" b="1" noProof="0" dirty="0">
                <a:latin typeface="+mn-lt"/>
              </a:rPr>
              <a:t>narkotisko/psihotropo vielu</a:t>
            </a:r>
            <a:r>
              <a:rPr lang="lv-LV" sz="800" b="1" noProof="0" dirty="0">
                <a:effectLst/>
                <a:latin typeface="+mn-lt"/>
                <a:ea typeface="MS PGothic" panose="020B0600070205080204" pitchFamily="34" charset="-128"/>
                <a:cs typeface="Arial" panose="020B0604020202020204" pitchFamily="34" charset="0"/>
              </a:rPr>
              <a:t> profilaksē</a:t>
            </a:r>
            <a:r>
              <a:rPr lang="lv-LV" sz="800" b="1" noProof="0" dirty="0">
                <a:latin typeface="+mn-lt"/>
                <a:ea typeface="MS PGothic" panose="020B0600070205080204" pitchFamily="34" charset="-128"/>
                <a:cs typeface="Arial" panose="020B0604020202020204" pitchFamily="34" charset="0"/>
              </a:rPr>
              <a:t>.</a:t>
            </a:r>
          </a:p>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Vecāku iesaiste profilaksē ir būtiska, bet ierobežota</a:t>
            </a:r>
            <a:r>
              <a:rPr lang="lv-LV" sz="800" noProof="0" dirty="0">
                <a:effectLst/>
                <a:latin typeface="+mn-lt"/>
                <a:ea typeface="MS PGothic" panose="020B0600070205080204" pitchFamily="34" charset="-128"/>
                <a:cs typeface="Arial" panose="020B0604020202020204" pitchFamily="34" charset="0"/>
              </a:rPr>
              <a:t> zināšanu, atbalsta un izpratnes trūkuma dēļ.</a:t>
            </a:r>
          </a:p>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Jauniešiem trūkst pieejamu un saprotamu </a:t>
            </a:r>
            <a:r>
              <a:rPr lang="lv-LV" sz="800" b="1" noProof="0" dirty="0" err="1">
                <a:effectLst/>
                <a:latin typeface="+mn-lt"/>
                <a:ea typeface="MS PGothic" panose="020B0600070205080204" pitchFamily="34" charset="-128"/>
                <a:cs typeface="Arial" panose="020B0604020202020204" pitchFamily="34" charset="0"/>
              </a:rPr>
              <a:t>psihoizglītojošo</a:t>
            </a:r>
            <a:r>
              <a:rPr lang="lv-LV" sz="800" b="1" noProof="0" dirty="0">
                <a:effectLst/>
                <a:latin typeface="+mn-lt"/>
                <a:ea typeface="MS PGothic" panose="020B0600070205080204" pitchFamily="34" charset="-128"/>
                <a:cs typeface="Arial" panose="020B0604020202020204" pitchFamily="34" charset="0"/>
              </a:rPr>
              <a:t> resursu</a:t>
            </a:r>
            <a:r>
              <a:rPr lang="lv-LV" sz="800" noProof="0" dirty="0">
                <a:effectLst/>
                <a:latin typeface="+mn-lt"/>
                <a:ea typeface="MS PGothic" panose="020B0600070205080204" pitchFamily="34" charset="-128"/>
                <a:cs typeface="Arial" panose="020B0604020202020204" pitchFamily="34" charset="0"/>
              </a:rPr>
              <a:t>, it īpaši reģionos ar zemu speciālistu pieejamību.</a:t>
            </a:r>
          </a:p>
          <a:p>
            <a:pPr marL="172800" lvl="0" indent="-172800">
              <a:spcAft>
                <a:spcPts val="600"/>
              </a:spcAft>
              <a:buFont typeface="Arial" panose="020B0604020202020204" pitchFamily="34" charset="0"/>
              <a:buChar char="•"/>
            </a:pPr>
            <a:r>
              <a:rPr lang="lv-LV" sz="800" b="1" noProof="0" dirty="0" err="1">
                <a:effectLst/>
                <a:latin typeface="+mn-lt"/>
                <a:ea typeface="MS PGothic" panose="020B0600070205080204" pitchFamily="34" charset="-128"/>
                <a:cs typeface="Arial" panose="020B0604020202020204" pitchFamily="34" charset="0"/>
              </a:rPr>
              <a:t>Psihoemocionālais</a:t>
            </a:r>
            <a:r>
              <a:rPr lang="lv-LV" sz="800" b="1" noProof="0" dirty="0">
                <a:effectLst/>
                <a:latin typeface="+mn-lt"/>
                <a:ea typeface="MS PGothic" panose="020B0600070205080204" pitchFamily="34" charset="-128"/>
                <a:cs typeface="Arial" panose="020B0604020202020204" pitchFamily="34" charset="0"/>
              </a:rPr>
              <a:t> stāvoklis būtiski ietekmē vielu lietošanas risku</a:t>
            </a:r>
            <a:r>
              <a:rPr lang="lv-LV" sz="800" noProof="0" dirty="0">
                <a:effectLst/>
                <a:latin typeface="+mn-lt"/>
                <a:ea typeface="MS PGothic" panose="020B0600070205080204" pitchFamily="34" charset="-128"/>
                <a:cs typeface="Arial" panose="020B0604020202020204" pitchFamily="34" charset="0"/>
              </a:rPr>
              <a:t>, jo tās tiek izmantotas emocionālai regulācijai, ko pastiprina nepietiekama emocionālās veselības izpratne.</a:t>
            </a:r>
          </a:p>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Atbalsta informācija ir sadrumstalota un grūti pieejama krīzes situācijās</a:t>
            </a:r>
            <a:r>
              <a:rPr lang="lv-LV" sz="800" noProof="0" dirty="0">
                <a:effectLst/>
                <a:latin typeface="+mn-lt"/>
                <a:ea typeface="MS PGothic" panose="020B0600070205080204" pitchFamily="34" charset="-128"/>
                <a:cs typeface="Arial" panose="020B0604020202020204" pitchFamily="34" charset="0"/>
              </a:rPr>
              <a:t>, jo trūkst vienotas platformas.</a:t>
            </a:r>
          </a:p>
          <a:p>
            <a:pPr marL="172800" lvl="0" indent="-172800">
              <a:spcAft>
                <a:spcPts val="600"/>
              </a:spcAft>
              <a:buFont typeface="Arial" panose="020B0604020202020204" pitchFamily="34" charset="0"/>
              <a:buChar char="•"/>
            </a:pPr>
            <a:r>
              <a:rPr lang="lv-LV" sz="800" b="1" noProof="0" dirty="0">
                <a:effectLst/>
                <a:latin typeface="+mn-lt"/>
                <a:ea typeface="MS PGothic" panose="020B0600070205080204" pitchFamily="34" charset="-128"/>
                <a:cs typeface="Arial" panose="020B0604020202020204" pitchFamily="34" charset="0"/>
              </a:rPr>
              <a:t>Ārpusskolas aktivitātes un </a:t>
            </a:r>
            <a:r>
              <a:rPr lang="lv-LV" sz="800" b="1" noProof="0" dirty="0" err="1">
                <a:effectLst/>
                <a:latin typeface="+mn-lt"/>
                <a:ea typeface="MS PGothic" panose="020B0600070205080204" pitchFamily="34" charset="-128"/>
                <a:cs typeface="Arial" panose="020B0604020202020204" pitchFamily="34" charset="0"/>
              </a:rPr>
              <a:t>multidisciplinārs</a:t>
            </a:r>
            <a:r>
              <a:rPr lang="lv-LV" sz="800" b="1" noProof="0" dirty="0">
                <a:effectLst/>
                <a:latin typeface="+mn-lt"/>
                <a:ea typeface="MS PGothic" panose="020B0600070205080204" pitchFamily="34" charset="-128"/>
                <a:cs typeface="Arial" panose="020B0604020202020204" pitchFamily="34" charset="0"/>
              </a:rPr>
              <a:t> atbalsts ir būtiski vielu lietošanas riska mazināšanā</a:t>
            </a:r>
            <a:r>
              <a:rPr lang="lv-LV" sz="800" noProof="0" dirty="0">
                <a:effectLst/>
                <a:latin typeface="+mn-lt"/>
                <a:ea typeface="MS PGothic" panose="020B0600070205080204" pitchFamily="34" charset="-128"/>
                <a:cs typeface="Arial" panose="020B0604020202020204" pitchFamily="34" charset="0"/>
              </a:rPr>
              <a:t>, īpaši bērniem </a:t>
            </a:r>
            <a:r>
              <a:rPr lang="lv-LV" sz="800" noProof="0" dirty="0" err="1">
                <a:effectLst/>
                <a:latin typeface="+mn-lt"/>
                <a:ea typeface="MS PGothic" panose="020B0600070205080204" pitchFamily="34" charset="-128"/>
                <a:cs typeface="Arial" panose="020B0604020202020204" pitchFamily="34" charset="0"/>
              </a:rPr>
              <a:t>ārpusģimenes</a:t>
            </a:r>
            <a:r>
              <a:rPr lang="lv-LV" sz="800" noProof="0" dirty="0">
                <a:effectLst/>
                <a:latin typeface="+mn-lt"/>
                <a:ea typeface="MS PGothic" panose="020B0600070205080204" pitchFamily="34" charset="-128"/>
                <a:cs typeface="Arial" panose="020B0604020202020204" pitchFamily="34" charset="0"/>
              </a:rPr>
              <a:t> aprūpē.</a:t>
            </a:r>
          </a:p>
        </p:txBody>
      </p:sp>
      <p:grpSp>
        <p:nvGrpSpPr>
          <p:cNvPr id="4" name="Group 3">
            <a:extLst>
              <a:ext uri="{FF2B5EF4-FFF2-40B4-BE49-F238E27FC236}">
                <a16:creationId xmlns:a16="http://schemas.microsoft.com/office/drawing/2014/main" id="{DBDE04F0-6385-040C-1C1F-79CF1289FA7A}"/>
              </a:ext>
            </a:extLst>
          </p:cNvPr>
          <p:cNvGrpSpPr/>
          <p:nvPr/>
        </p:nvGrpSpPr>
        <p:grpSpPr>
          <a:xfrm>
            <a:off x="10145300" y="-1"/>
            <a:ext cx="2046700" cy="428964"/>
            <a:chOff x="10145300" y="313967"/>
            <a:chExt cx="2046700" cy="428964"/>
          </a:xfrm>
        </p:grpSpPr>
        <p:sp>
          <p:nvSpPr>
            <p:cNvPr id="5" name="Rectangle 4">
              <a:extLst>
                <a:ext uri="{FF2B5EF4-FFF2-40B4-BE49-F238E27FC236}">
                  <a16:creationId xmlns:a16="http://schemas.microsoft.com/office/drawing/2014/main" id="{EE6E1878-EC68-809B-D146-98691EB485CA}"/>
                </a:ext>
              </a:extLst>
            </p:cNvPr>
            <p:cNvSpPr/>
            <p:nvPr/>
          </p:nvSpPr>
          <p:spPr>
            <a:xfrm>
              <a:off x="10145300" y="313968"/>
              <a:ext cx="2046700" cy="4289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72000" rIns="72000" bIns="72000" rtlCol="0" anchor="ct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lv-LV" sz="1000">
                  <a:solidFill>
                    <a:schemeClr val="tx1"/>
                  </a:solidFill>
                  <a:latin typeface="Arial"/>
                </a:rPr>
                <a:t>Kopsavilkums</a:t>
              </a:r>
              <a:endParaRPr kumimoji="0" lang="lv-LV" sz="1000" b="0" i="0" u="none" strike="noStrike" kern="0" cap="none" spc="0" normalizeH="0" baseline="0" noProof="0">
                <a:ln>
                  <a:noFill/>
                </a:ln>
                <a:solidFill>
                  <a:schemeClr val="tx1"/>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FEF073E8-56DD-381A-D932-3C66BDAEA2E7}"/>
                </a:ext>
              </a:extLst>
            </p:cNvPr>
            <p:cNvSpPr/>
            <p:nvPr/>
          </p:nvSpPr>
          <p:spPr>
            <a:xfrm>
              <a:off x="10145300" y="313967"/>
              <a:ext cx="388890" cy="428963"/>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9" name="Freeform 45">
              <a:extLst>
                <a:ext uri="{FF2B5EF4-FFF2-40B4-BE49-F238E27FC236}">
                  <a16:creationId xmlns:a16="http://schemas.microsoft.com/office/drawing/2014/main" id="{F6F99A57-1C24-E99B-AB75-6C1ABBD3FE06}"/>
                </a:ext>
              </a:extLst>
            </p:cNvPr>
            <p:cNvSpPr>
              <a:spLocks noChangeAspect="1" noEditPoints="1"/>
            </p:cNvSpPr>
            <p:nvPr/>
          </p:nvSpPr>
          <p:spPr bwMode="auto">
            <a:xfrm>
              <a:off x="10197948" y="386248"/>
              <a:ext cx="283594" cy="28440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D04A02"/>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grpSp>
      <p:sp>
        <p:nvSpPr>
          <p:cNvPr id="40" name="TextBox 39">
            <a:extLst>
              <a:ext uri="{FF2B5EF4-FFF2-40B4-BE49-F238E27FC236}">
                <a16:creationId xmlns:a16="http://schemas.microsoft.com/office/drawing/2014/main" id="{10335BDC-BABB-7CBE-EE13-B7B793111D15}"/>
              </a:ext>
            </a:extLst>
          </p:cNvPr>
          <p:cNvSpPr txBox="1"/>
          <p:nvPr/>
        </p:nvSpPr>
        <p:spPr>
          <a:xfrm>
            <a:off x="819150" y="1819275"/>
            <a:ext cx="10929938" cy="375810"/>
          </a:xfrm>
          <a:prstGeom prst="rect">
            <a:avLst/>
          </a:prstGeom>
          <a:solidFill>
            <a:schemeClr val="bg1">
              <a:lumMod val="95000"/>
            </a:schemeClr>
          </a:solidFill>
        </p:spPr>
        <p:txBody>
          <a:bodyPr wrap="square" lIns="72000" tIns="72000" rIns="72000" bIns="72000" anchor="ctr">
            <a:noAutofit/>
          </a:bodyPr>
          <a:lstStyle/>
          <a:p>
            <a:pPr marL="0" indent="0">
              <a:buClr>
                <a:schemeClr val="dk1"/>
              </a:buClr>
              <a:buFont typeface="Arial" panose="020B0604020202020204" pitchFamily="34" charset="0"/>
              <a:buNone/>
              <a:defRPr/>
            </a:pPr>
            <a:r>
              <a:rPr lang="lv-LV" sz="800" b="0" kern="1200" spc="-20">
                <a:solidFill>
                  <a:schemeClr val="tx1"/>
                </a:solidFill>
                <a:latin typeface="+mn-lt"/>
                <a:ea typeface="+mn-ea"/>
                <a:cs typeface="+mn-cs"/>
              </a:rPr>
              <a:t>Veiksmīga narkotisko/psihotropo vielu lietošanas </a:t>
            </a:r>
            <a:r>
              <a:rPr lang="lv-LV" sz="800" b="0" kern="1200" spc="-20" err="1">
                <a:solidFill>
                  <a:schemeClr val="tx1"/>
                </a:solidFill>
                <a:latin typeface="+mn-lt"/>
                <a:ea typeface="+mn-ea"/>
                <a:cs typeface="+mn-cs"/>
              </a:rPr>
              <a:t>prevencija</a:t>
            </a:r>
            <a:r>
              <a:rPr lang="lv-LV" sz="800" b="0" kern="1200" spc="-20">
                <a:solidFill>
                  <a:schemeClr val="tx1"/>
                </a:solidFill>
                <a:latin typeface="+mn-lt"/>
                <a:ea typeface="+mn-ea"/>
                <a:cs typeface="+mn-cs"/>
              </a:rPr>
              <a:t> un iejaukšanās jauniešu vidū prasa starpnozaru sadarbību, pierādījumos balstītas programmas, ģimenes un sabiedrības līdzdalību, kā arī līdzsvarotu tiesisko regulējumu. Starptautiskā pieredze rāda, ka visefektīvākās pieejas apvieno izglītību, </a:t>
            </a:r>
            <a:r>
              <a:rPr lang="lv-LV" sz="800" b="0" kern="1200" spc="-20" err="1">
                <a:solidFill>
                  <a:schemeClr val="tx1"/>
                </a:solidFill>
                <a:latin typeface="+mn-lt"/>
                <a:ea typeface="+mn-ea"/>
                <a:cs typeface="+mn-cs"/>
              </a:rPr>
              <a:t>psihosociālo</a:t>
            </a:r>
            <a:r>
              <a:rPr lang="lv-LV" sz="800" b="0" kern="1200" spc="-20">
                <a:solidFill>
                  <a:schemeClr val="tx1"/>
                </a:solidFill>
                <a:latin typeface="+mn-lt"/>
                <a:ea typeface="+mn-ea"/>
                <a:cs typeface="+mn-cs"/>
              </a:rPr>
              <a:t> atbalstu un sistemātisku uzraudzību.</a:t>
            </a:r>
          </a:p>
        </p:txBody>
      </p:sp>
      <p:sp>
        <p:nvSpPr>
          <p:cNvPr id="6" name="Rectangle 5">
            <a:extLst>
              <a:ext uri="{FF2B5EF4-FFF2-40B4-BE49-F238E27FC236}">
                <a16:creationId xmlns:a16="http://schemas.microsoft.com/office/drawing/2014/main" id="{B1975179-E6F3-630F-D5BC-46EE5468AFFE}"/>
              </a:ext>
            </a:extLst>
          </p:cNvPr>
          <p:cNvSpPr/>
          <p:nvPr/>
        </p:nvSpPr>
        <p:spPr>
          <a:xfrm>
            <a:off x="442912" y="2535337"/>
            <a:ext cx="731837" cy="3636864"/>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vert="horz" lIns="72000" tIns="72000" rIns="72000" bIns="72000" rtlCol="0" anchor="ctr"/>
          <a:lstStyle/>
          <a:p>
            <a:pPr algn="ctr">
              <a:lnSpc>
                <a:spcPct val="100000"/>
              </a:lnSpc>
            </a:pPr>
            <a:r>
              <a:rPr lang="lv-LV" sz="800" b="1">
                <a:solidFill>
                  <a:schemeClr val="bg1"/>
                </a:solidFill>
              </a:rPr>
              <a:t>Profilakse un riska </a:t>
            </a:r>
            <a:r>
              <a:rPr lang="lv-LV" sz="800" b="1" err="1">
                <a:solidFill>
                  <a:schemeClr val="bg1"/>
                </a:solidFill>
              </a:rPr>
              <a:t>samazinā-šana</a:t>
            </a:r>
            <a:endParaRPr lang="lv-LV" sz="800" b="1">
              <a:solidFill>
                <a:schemeClr val="bg1"/>
              </a:solidFill>
            </a:endParaRPr>
          </a:p>
        </p:txBody>
      </p:sp>
      <p:sp>
        <p:nvSpPr>
          <p:cNvPr id="7" name="Freeform 73">
            <a:extLst>
              <a:ext uri="{FF2B5EF4-FFF2-40B4-BE49-F238E27FC236}">
                <a16:creationId xmlns:a16="http://schemas.microsoft.com/office/drawing/2014/main" id="{7969E526-C5D8-637E-4E88-ADD3CFC3A012}"/>
              </a:ext>
            </a:extLst>
          </p:cNvPr>
          <p:cNvSpPr>
            <a:spLocks noChangeAspect="1" noEditPoints="1"/>
          </p:cNvSpPr>
          <p:nvPr/>
        </p:nvSpPr>
        <p:spPr bwMode="auto">
          <a:xfrm rot="10800000" flipH="1" flipV="1">
            <a:off x="673052" y="2635192"/>
            <a:ext cx="271556" cy="271516"/>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cxnSp>
        <p:nvCxnSpPr>
          <p:cNvPr id="11" name="Straight Connector 10">
            <a:extLst>
              <a:ext uri="{FF2B5EF4-FFF2-40B4-BE49-F238E27FC236}">
                <a16:creationId xmlns:a16="http://schemas.microsoft.com/office/drawing/2014/main" id="{32A595AE-42E8-6884-85DF-73B534CE6761}"/>
              </a:ext>
            </a:extLst>
          </p:cNvPr>
          <p:cNvCxnSpPr>
            <a:cxnSpLocks/>
          </p:cNvCxnSpPr>
          <p:nvPr/>
        </p:nvCxnSpPr>
        <p:spPr>
          <a:xfrm>
            <a:off x="1374774" y="2535337"/>
            <a:ext cx="0" cy="3636863"/>
          </a:xfrm>
          <a:prstGeom prst="line">
            <a:avLst/>
          </a:prstGeom>
          <a:ln w="12700" cap="sq">
            <a:solidFill>
              <a:schemeClr val="bg2"/>
            </a:solidFill>
          </a:ln>
        </p:spPr>
        <p:style>
          <a:lnRef idx="1">
            <a:schemeClr val="accent1"/>
          </a:lnRef>
          <a:fillRef idx="0">
            <a:schemeClr val="accent1"/>
          </a:fillRef>
          <a:effectRef idx="0">
            <a:schemeClr val="dk1"/>
          </a:effectRef>
          <a:fontRef idx="minor">
            <a:schemeClr val="lt1"/>
          </a:fontRef>
        </p:style>
      </p:cxnSp>
      <p:grpSp>
        <p:nvGrpSpPr>
          <p:cNvPr id="17" name="Group 16">
            <a:extLst>
              <a:ext uri="{FF2B5EF4-FFF2-40B4-BE49-F238E27FC236}">
                <a16:creationId xmlns:a16="http://schemas.microsoft.com/office/drawing/2014/main" id="{C50D3BB3-670E-2A5B-58B6-216BB99EDBD8}"/>
              </a:ext>
            </a:extLst>
          </p:cNvPr>
          <p:cNvGrpSpPr/>
          <p:nvPr/>
        </p:nvGrpSpPr>
        <p:grpSpPr>
          <a:xfrm>
            <a:off x="1262063" y="4162425"/>
            <a:ext cx="231771" cy="377825"/>
            <a:chOff x="1262063" y="4162425"/>
            <a:chExt cx="231771" cy="377825"/>
          </a:xfrm>
        </p:grpSpPr>
        <p:sp>
          <p:nvSpPr>
            <p:cNvPr id="14" name="Rectangle 13">
              <a:extLst>
                <a:ext uri="{FF2B5EF4-FFF2-40B4-BE49-F238E27FC236}">
                  <a16:creationId xmlns:a16="http://schemas.microsoft.com/office/drawing/2014/main" id="{8B00B2F5-804E-6259-6716-956C889AC610}"/>
                </a:ext>
              </a:extLst>
            </p:cNvPr>
            <p:cNvSpPr/>
            <p:nvPr/>
          </p:nvSpPr>
          <p:spPr>
            <a:xfrm>
              <a:off x="1262063" y="4162425"/>
              <a:ext cx="231771" cy="377825"/>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Freeform 13">
              <a:extLst>
                <a:ext uri="{FF2B5EF4-FFF2-40B4-BE49-F238E27FC236}">
                  <a16:creationId xmlns:a16="http://schemas.microsoft.com/office/drawing/2014/main" id="{24DDE298-78B6-7CBF-6C0B-92505B37BD68}"/>
                </a:ext>
              </a:extLst>
            </p:cNvPr>
            <p:cNvSpPr>
              <a:spLocks noChangeAspect="1"/>
            </p:cNvSpPr>
            <p:nvPr/>
          </p:nvSpPr>
          <p:spPr bwMode="auto">
            <a:xfrm>
              <a:off x="1282458" y="4199143"/>
              <a:ext cx="194157" cy="309251"/>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2"/>
            </a:solidFill>
            <a:ln w="12700">
              <a:solidFill>
                <a:schemeClr val="bg1"/>
              </a:solidFill>
            </a:ln>
          </p:spPr>
          <p:txBody>
            <a:bodyPr vert="horz" wrap="square" lIns="78191" tIns="39096" rIns="78191" bIns="39096" numCol="1" anchor="t" anchorCtr="0" compatLnSpc="1">
              <a:prstTxWarp prst="textNoShape">
                <a:avLst/>
              </a:prstTxWarp>
            </a:bodyPr>
            <a:lstStyle/>
            <a:p>
              <a:endParaRPr lang="en-US" sz="800"/>
            </a:p>
          </p:txBody>
        </p:sp>
      </p:grpSp>
    </p:spTree>
    <p:extLst>
      <p:ext uri="{BB962C8B-B14F-4D97-AF65-F5344CB8AC3E}">
        <p14:creationId xmlns:p14="http://schemas.microsoft.com/office/powerpoint/2010/main" val="2668047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22B1E-7496-BB92-134C-628DA1D273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FECDF0-507F-0B51-E5F1-6E7B7D2A1E1D}"/>
              </a:ext>
            </a:extLst>
          </p:cNvPr>
          <p:cNvSpPr>
            <a:spLocks noGrp="1"/>
          </p:cNvSpPr>
          <p:nvPr>
            <p:ph type="title"/>
          </p:nvPr>
        </p:nvSpPr>
        <p:spPr>
          <a:xfrm>
            <a:off x="442913" y="432001"/>
            <a:ext cx="11306175" cy="1387274"/>
          </a:xfrm>
        </p:spPr>
        <p:txBody>
          <a:bodyPr/>
          <a:lstStyle/>
          <a:p>
            <a:r>
              <a:rPr lang="lv-LV" dirty="0"/>
              <a:t>1.6. Kopsavilkums (2/3)</a:t>
            </a:r>
          </a:p>
        </p:txBody>
      </p:sp>
      <p:sp>
        <p:nvSpPr>
          <p:cNvPr id="3" name="Slide Number Placeholder 2">
            <a:extLst>
              <a:ext uri="{FF2B5EF4-FFF2-40B4-BE49-F238E27FC236}">
                <a16:creationId xmlns:a16="http://schemas.microsoft.com/office/drawing/2014/main" id="{E78D6862-6D54-DE8F-EF5A-17B39D1D2522}"/>
              </a:ext>
            </a:extLst>
          </p:cNvPr>
          <p:cNvSpPr>
            <a:spLocks noGrp="1"/>
          </p:cNvSpPr>
          <p:nvPr>
            <p:ph type="sldNum" sz="quarter" idx="12"/>
          </p:nvPr>
        </p:nvSpPr>
        <p:spPr/>
        <p:txBody>
          <a:bodyPr/>
          <a:lstStyle/>
          <a:p>
            <a:fld id="{BB27C506-62F4-410E-A74E-B8B3763D71F1}" type="slidenum">
              <a:rPr lang="en-GB" smtClean="0"/>
              <a:pPr/>
              <a:t>13</a:t>
            </a:fld>
            <a:endParaRPr lang="en-GB"/>
          </a:p>
        </p:txBody>
      </p:sp>
      <p:sp>
        <p:nvSpPr>
          <p:cNvPr id="12" name="Rectangle 11">
            <a:extLst>
              <a:ext uri="{FF2B5EF4-FFF2-40B4-BE49-F238E27FC236}">
                <a16:creationId xmlns:a16="http://schemas.microsoft.com/office/drawing/2014/main" id="{A712D2B7-1027-6BFC-479B-47C4E88736B5}"/>
              </a:ext>
            </a:extLst>
          </p:cNvPr>
          <p:cNvSpPr/>
          <p:nvPr/>
        </p:nvSpPr>
        <p:spPr>
          <a:xfrm>
            <a:off x="442913" y="1819275"/>
            <a:ext cx="376237" cy="376237"/>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29" name="Group 85">
            <a:extLst>
              <a:ext uri="{FF2B5EF4-FFF2-40B4-BE49-F238E27FC236}">
                <a16:creationId xmlns:a16="http://schemas.microsoft.com/office/drawing/2014/main" id="{96CDFF4C-4D43-105D-4B74-1119C4B33BAC}"/>
              </a:ext>
            </a:extLst>
          </p:cNvPr>
          <p:cNvGrpSpPr>
            <a:grpSpLocks noChangeAspect="1"/>
          </p:cNvGrpSpPr>
          <p:nvPr/>
        </p:nvGrpSpPr>
        <p:grpSpPr bwMode="auto">
          <a:xfrm>
            <a:off x="510770" y="1874193"/>
            <a:ext cx="240522" cy="266400"/>
            <a:chOff x="1218" y="0"/>
            <a:chExt cx="6032" cy="6681"/>
          </a:xfrm>
          <a:solidFill>
            <a:schemeClr val="bg1"/>
          </a:solidFill>
        </p:grpSpPr>
        <p:sp>
          <p:nvSpPr>
            <p:cNvPr id="30" name="Freeform 86">
              <a:extLst>
                <a:ext uri="{FF2B5EF4-FFF2-40B4-BE49-F238E27FC236}">
                  <a16:creationId xmlns:a16="http://schemas.microsoft.com/office/drawing/2014/main" id="{76F63CDF-751D-D309-02F9-DBCBE5AF29DA}"/>
                </a:ext>
              </a:extLst>
            </p:cNvPr>
            <p:cNvSpPr>
              <a:spLocks noEditPoints="1"/>
            </p:cNvSpPr>
            <p:nvPr/>
          </p:nvSpPr>
          <p:spPr bwMode="auto">
            <a:xfrm>
              <a:off x="1218" y="0"/>
              <a:ext cx="6032" cy="6681"/>
            </a:xfrm>
            <a:custGeom>
              <a:avLst/>
              <a:gdLst>
                <a:gd name="T0" fmla="*/ 0 w 6032"/>
                <a:gd name="T1" fmla="*/ 0 h 6681"/>
                <a:gd name="T2" fmla="*/ 0 w 6032"/>
                <a:gd name="T3" fmla="*/ 4789 h 6681"/>
                <a:gd name="T4" fmla="*/ 3016 w 6032"/>
                <a:gd name="T5" fmla="*/ 6681 h 6681"/>
                <a:gd name="T6" fmla="*/ 6032 w 6032"/>
                <a:gd name="T7" fmla="*/ 4789 h 6681"/>
                <a:gd name="T8" fmla="*/ 6032 w 6032"/>
                <a:gd name="T9" fmla="*/ 0 h 6681"/>
                <a:gd name="T10" fmla="*/ 0 w 6032"/>
                <a:gd name="T11" fmla="*/ 0 h 6681"/>
                <a:gd name="T12" fmla="*/ 5774 w 6032"/>
                <a:gd name="T13" fmla="*/ 4645 h 6681"/>
                <a:gd name="T14" fmla="*/ 3016 w 6032"/>
                <a:gd name="T15" fmla="*/ 6377 h 6681"/>
                <a:gd name="T16" fmla="*/ 258 w 6032"/>
                <a:gd name="T17" fmla="*/ 4645 h 6681"/>
                <a:gd name="T18" fmla="*/ 258 w 6032"/>
                <a:gd name="T19" fmla="*/ 256 h 6681"/>
                <a:gd name="T20" fmla="*/ 5774 w 6032"/>
                <a:gd name="T21" fmla="*/ 256 h 6681"/>
                <a:gd name="T22" fmla="*/ 5774 w 6032"/>
                <a:gd name="T23" fmla="*/ 4645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32" h="6681">
                  <a:moveTo>
                    <a:pt x="0" y="0"/>
                  </a:moveTo>
                  <a:lnTo>
                    <a:pt x="0" y="4789"/>
                  </a:lnTo>
                  <a:lnTo>
                    <a:pt x="3016" y="6681"/>
                  </a:lnTo>
                  <a:lnTo>
                    <a:pt x="6032" y="4789"/>
                  </a:lnTo>
                  <a:lnTo>
                    <a:pt x="6032" y="0"/>
                  </a:lnTo>
                  <a:lnTo>
                    <a:pt x="0" y="0"/>
                  </a:lnTo>
                  <a:close/>
                  <a:moveTo>
                    <a:pt x="5774" y="4645"/>
                  </a:moveTo>
                  <a:lnTo>
                    <a:pt x="3016" y="6377"/>
                  </a:lnTo>
                  <a:lnTo>
                    <a:pt x="258" y="4645"/>
                  </a:lnTo>
                  <a:lnTo>
                    <a:pt x="258" y="256"/>
                  </a:lnTo>
                  <a:lnTo>
                    <a:pt x="5774" y="256"/>
                  </a:lnTo>
                  <a:lnTo>
                    <a:pt x="5774" y="46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sp>
          <p:nvSpPr>
            <p:cNvPr id="31" name="Freeform 87">
              <a:extLst>
                <a:ext uri="{FF2B5EF4-FFF2-40B4-BE49-F238E27FC236}">
                  <a16:creationId xmlns:a16="http://schemas.microsoft.com/office/drawing/2014/main" id="{391D2B46-7B32-9BCB-46FF-0B4A432D3B5A}"/>
                </a:ext>
              </a:extLst>
            </p:cNvPr>
            <p:cNvSpPr>
              <a:spLocks noEditPoints="1"/>
            </p:cNvSpPr>
            <p:nvPr/>
          </p:nvSpPr>
          <p:spPr bwMode="auto">
            <a:xfrm>
              <a:off x="2190" y="882"/>
              <a:ext cx="4020" cy="4567"/>
            </a:xfrm>
            <a:custGeom>
              <a:avLst/>
              <a:gdLst>
                <a:gd name="T0" fmla="*/ 4020 w 4020"/>
                <a:gd name="T1" fmla="*/ 3365 h 4567"/>
                <a:gd name="T2" fmla="*/ 4020 w 4020"/>
                <a:gd name="T3" fmla="*/ 0 h 4567"/>
                <a:gd name="T4" fmla="*/ 0 w 4020"/>
                <a:gd name="T5" fmla="*/ 0 h 4567"/>
                <a:gd name="T6" fmla="*/ 0 w 4020"/>
                <a:gd name="T7" fmla="*/ 3367 h 4567"/>
                <a:gd name="T8" fmla="*/ 2046 w 4020"/>
                <a:gd name="T9" fmla="*/ 4567 h 4567"/>
                <a:gd name="T10" fmla="*/ 4020 w 4020"/>
                <a:gd name="T11" fmla="*/ 3365 h 4567"/>
                <a:gd name="T12" fmla="*/ 256 w 4020"/>
                <a:gd name="T13" fmla="*/ 3219 h 4567"/>
                <a:gd name="T14" fmla="*/ 256 w 4020"/>
                <a:gd name="T15" fmla="*/ 256 h 4567"/>
                <a:gd name="T16" fmla="*/ 3762 w 4020"/>
                <a:gd name="T17" fmla="*/ 256 h 4567"/>
                <a:gd name="T18" fmla="*/ 3762 w 4020"/>
                <a:gd name="T19" fmla="*/ 3221 h 4567"/>
                <a:gd name="T20" fmla="*/ 2044 w 4020"/>
                <a:gd name="T21" fmla="*/ 4267 h 4567"/>
                <a:gd name="T22" fmla="*/ 256 w 4020"/>
                <a:gd name="T23" fmla="*/ 3219 h 4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20" h="4567">
                  <a:moveTo>
                    <a:pt x="4020" y="3365"/>
                  </a:moveTo>
                  <a:lnTo>
                    <a:pt x="4020" y="0"/>
                  </a:lnTo>
                  <a:lnTo>
                    <a:pt x="0" y="0"/>
                  </a:lnTo>
                  <a:lnTo>
                    <a:pt x="0" y="3367"/>
                  </a:lnTo>
                  <a:lnTo>
                    <a:pt x="2046" y="4567"/>
                  </a:lnTo>
                  <a:lnTo>
                    <a:pt x="4020" y="3365"/>
                  </a:lnTo>
                  <a:close/>
                  <a:moveTo>
                    <a:pt x="256" y="3219"/>
                  </a:moveTo>
                  <a:lnTo>
                    <a:pt x="256" y="256"/>
                  </a:lnTo>
                  <a:lnTo>
                    <a:pt x="3762" y="256"/>
                  </a:lnTo>
                  <a:lnTo>
                    <a:pt x="3762" y="3221"/>
                  </a:lnTo>
                  <a:lnTo>
                    <a:pt x="2044" y="4267"/>
                  </a:lnTo>
                  <a:lnTo>
                    <a:pt x="256" y="3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sp>
          <p:nvSpPr>
            <p:cNvPr id="32" name="Freeform 88">
              <a:extLst>
                <a:ext uri="{FF2B5EF4-FFF2-40B4-BE49-F238E27FC236}">
                  <a16:creationId xmlns:a16="http://schemas.microsoft.com/office/drawing/2014/main" id="{B27D64C3-ECF2-2CC4-869D-4FE161952D2E}"/>
                </a:ext>
              </a:extLst>
            </p:cNvPr>
            <p:cNvSpPr>
              <a:spLocks/>
            </p:cNvSpPr>
            <p:nvPr/>
          </p:nvSpPr>
          <p:spPr bwMode="auto">
            <a:xfrm>
              <a:off x="3394" y="2268"/>
              <a:ext cx="1854" cy="1453"/>
            </a:xfrm>
            <a:custGeom>
              <a:avLst/>
              <a:gdLst>
                <a:gd name="T0" fmla="*/ 672 w 1854"/>
                <a:gd name="T1" fmla="*/ 1087 h 1453"/>
                <a:gd name="T2" fmla="*/ 176 w 1854"/>
                <a:gd name="T3" fmla="*/ 620 h 1453"/>
                <a:gd name="T4" fmla="*/ 0 w 1854"/>
                <a:gd name="T5" fmla="*/ 808 h 1453"/>
                <a:gd name="T6" fmla="*/ 686 w 1854"/>
                <a:gd name="T7" fmla="*/ 1453 h 1453"/>
                <a:gd name="T8" fmla="*/ 1854 w 1854"/>
                <a:gd name="T9" fmla="*/ 172 h 1453"/>
                <a:gd name="T10" fmla="*/ 1664 w 1854"/>
                <a:gd name="T11" fmla="*/ 0 h 1453"/>
                <a:gd name="T12" fmla="*/ 672 w 1854"/>
                <a:gd name="T13" fmla="*/ 1087 h 1453"/>
              </a:gdLst>
              <a:ahLst/>
              <a:cxnLst>
                <a:cxn ang="0">
                  <a:pos x="T0" y="T1"/>
                </a:cxn>
                <a:cxn ang="0">
                  <a:pos x="T2" y="T3"/>
                </a:cxn>
                <a:cxn ang="0">
                  <a:pos x="T4" y="T5"/>
                </a:cxn>
                <a:cxn ang="0">
                  <a:pos x="T6" y="T7"/>
                </a:cxn>
                <a:cxn ang="0">
                  <a:pos x="T8" y="T9"/>
                </a:cxn>
                <a:cxn ang="0">
                  <a:pos x="T10" y="T11"/>
                </a:cxn>
                <a:cxn ang="0">
                  <a:pos x="T12" y="T13"/>
                </a:cxn>
              </a:cxnLst>
              <a:rect l="0" t="0" r="r" b="b"/>
              <a:pathLst>
                <a:path w="1854" h="1453">
                  <a:moveTo>
                    <a:pt x="672" y="1087"/>
                  </a:moveTo>
                  <a:lnTo>
                    <a:pt x="176" y="620"/>
                  </a:lnTo>
                  <a:lnTo>
                    <a:pt x="0" y="808"/>
                  </a:lnTo>
                  <a:lnTo>
                    <a:pt x="686" y="1453"/>
                  </a:lnTo>
                  <a:lnTo>
                    <a:pt x="1854" y="172"/>
                  </a:lnTo>
                  <a:lnTo>
                    <a:pt x="1664" y="0"/>
                  </a:lnTo>
                  <a:lnTo>
                    <a:pt x="672" y="10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grpSp>
      <p:sp>
        <p:nvSpPr>
          <p:cNvPr id="35" name="Freeform 6">
            <a:extLst>
              <a:ext uri="{FF2B5EF4-FFF2-40B4-BE49-F238E27FC236}">
                <a16:creationId xmlns:a16="http://schemas.microsoft.com/office/drawing/2014/main" id="{7EE61F59-8314-BFA8-24C9-C10CA65D38C8}"/>
              </a:ext>
            </a:extLst>
          </p:cNvPr>
          <p:cNvSpPr/>
          <p:nvPr/>
        </p:nvSpPr>
        <p:spPr bwMode="auto">
          <a:xfrm>
            <a:off x="1574797" y="2535763"/>
            <a:ext cx="4431509" cy="252000"/>
          </a:xfrm>
          <a:prstGeom prst="rect">
            <a:avLst/>
          </a:prstGeom>
          <a:solidFill>
            <a:schemeClr val="accent4"/>
          </a:solidFill>
          <a:ln w="25400" cap="flat" cmpd="sng" algn="ctr">
            <a:noFill/>
            <a:prstDash val="solid"/>
          </a:ln>
          <a:effectLst/>
        </p:spPr>
        <p:txBody>
          <a:bodyPr wrap="square" lIns="72000" tIns="72000" rIns="72000" bIns="72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kern="1200">
                <a:ea typeface="+mn-ea"/>
              </a:rPr>
              <a:t>Galvenie n</a:t>
            </a:r>
            <a:r>
              <a:rPr kumimoji="0" lang="lv-LV" sz="800" b="1" i="0" u="none" strike="noStrike" kern="1200" cap="none" spc="0" normalizeH="0" baseline="0" noProof="0">
                <a:ln>
                  <a:noFill/>
                </a:ln>
                <a:solidFill>
                  <a:srgbClr val="000000"/>
                </a:solidFill>
                <a:effectLst/>
                <a:uLnTx/>
                <a:uFillTx/>
                <a:latin typeface="Arial"/>
                <a:ea typeface="+mn-ea"/>
                <a:cs typeface="Arial"/>
                <a:sym typeface="Arial"/>
              </a:rPr>
              <a:t>ovērojumi</a:t>
            </a:r>
            <a:endParaRPr kumimoji="0" lang="sv-SE" sz="800" b="1" i="0" u="none" strike="noStrike" kern="1200" cap="none" spc="0" normalizeH="0" baseline="0" noProof="0">
              <a:ln>
                <a:noFill/>
              </a:ln>
              <a:solidFill>
                <a:srgbClr val="000000"/>
              </a:solidFill>
              <a:effectLst/>
              <a:uLnTx/>
              <a:uFillTx/>
              <a:latin typeface="Arial"/>
              <a:ea typeface="+mn-ea"/>
              <a:cs typeface="Arial"/>
              <a:sym typeface="Arial"/>
            </a:endParaRPr>
          </a:p>
        </p:txBody>
      </p:sp>
      <p:sp>
        <p:nvSpPr>
          <p:cNvPr id="36" name="Freeform 6">
            <a:extLst>
              <a:ext uri="{FF2B5EF4-FFF2-40B4-BE49-F238E27FC236}">
                <a16:creationId xmlns:a16="http://schemas.microsoft.com/office/drawing/2014/main" id="{9F49D980-F609-70AC-6EC8-47792C025A8E}"/>
              </a:ext>
            </a:extLst>
          </p:cNvPr>
          <p:cNvSpPr/>
          <p:nvPr/>
        </p:nvSpPr>
        <p:spPr bwMode="auto">
          <a:xfrm>
            <a:off x="6185694" y="2535763"/>
            <a:ext cx="5563394" cy="252000"/>
          </a:xfrm>
          <a:prstGeom prst="rect">
            <a:avLst/>
          </a:prstGeom>
          <a:solidFill>
            <a:schemeClr val="accent4"/>
          </a:solidFill>
          <a:ln w="25400" cap="flat" cmpd="sng" algn="ctr">
            <a:noFill/>
            <a:prstDash val="solid"/>
          </a:ln>
          <a:effectLst/>
        </p:spPr>
        <p:txBody>
          <a:bodyPr wrap="square" lIns="72000" tIns="72000" rIns="72000" bIns="72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kern="1200">
                <a:ea typeface="+mn-ea"/>
              </a:rPr>
              <a:t>Galvenās rekomendācijas</a:t>
            </a:r>
          </a:p>
        </p:txBody>
      </p:sp>
      <p:sp>
        <p:nvSpPr>
          <p:cNvPr id="37" name="Rectangle 36">
            <a:extLst>
              <a:ext uri="{FF2B5EF4-FFF2-40B4-BE49-F238E27FC236}">
                <a16:creationId xmlns:a16="http://schemas.microsoft.com/office/drawing/2014/main" id="{19630DDE-15EF-D737-4BCF-29EB2598BF14}"/>
              </a:ext>
            </a:extLst>
          </p:cNvPr>
          <p:cNvSpPr/>
          <p:nvPr/>
        </p:nvSpPr>
        <p:spPr>
          <a:xfrm>
            <a:off x="6185695" y="2831097"/>
            <a:ext cx="5563393" cy="1475382"/>
          </a:xfrm>
          <a:prstGeom prst="rect">
            <a:avLst/>
          </a:prstGeom>
          <a:solidFill>
            <a:srgbClr val="FFFFFF">
              <a:lumMod val="95000"/>
            </a:srgbClr>
          </a:solidFill>
          <a:ln>
            <a:noFill/>
          </a:ln>
          <a:effectLst/>
        </p:spPr>
        <p:txBody>
          <a:bodyPr lIns="72000" tIns="72000" rIns="72000" bIns="72000" rtlCol="0" anchor="t" anchorCtr="0"/>
          <a:lstStyle/>
          <a:p>
            <a:pPr marL="172800" lvl="0" indent="-172800">
              <a:spcAft>
                <a:spcPts val="600"/>
              </a:spcAft>
              <a:buFont typeface="Arial" panose="020B0604020202020204" pitchFamily="34" charset="0"/>
              <a:buChar char="•"/>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Izveidot ilgtspējīgu starpinstitūciju sadarbības mehānismu,</a:t>
            </a:r>
            <a:r>
              <a:rPr lang="lv-LV" sz="800" noProof="0" dirty="0">
                <a:effectLst/>
                <a:latin typeface="Arial" panose="020B0604020202020204" pitchFamily="34" charset="0"/>
                <a:ea typeface="MS PGothic" panose="020B0600070205080204" pitchFamily="34" charset="-128"/>
                <a:cs typeface="Arial" panose="020B0604020202020204" pitchFamily="34" charset="0"/>
              </a:rPr>
              <a:t> kas nodrošina koordinētu, uzticamu un viegli pieejamu atbalstu jauniešiem visos Latvijas reģionos.</a:t>
            </a:r>
          </a:p>
          <a:p>
            <a:pPr marL="172800" lvl="0" indent="-172800">
              <a:spcAft>
                <a:spcPts val="600"/>
              </a:spcAft>
              <a:buFont typeface="Arial" panose="020B0604020202020204" pitchFamily="34" charset="0"/>
              <a:buChar char="•"/>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Nodrošināt ilgtspējīgu finansējumu un izveidot vienotu agrīnās </a:t>
            </a:r>
            <a:r>
              <a:rPr lang="lv-LV" sz="800" b="1" noProof="0" dirty="0" err="1">
                <a:effectLst/>
                <a:latin typeface="Arial" panose="020B0604020202020204" pitchFamily="34" charset="0"/>
                <a:ea typeface="MS PGothic" panose="020B0600070205080204" pitchFamily="34" charset="-128"/>
                <a:cs typeface="Arial" panose="020B0604020202020204" pitchFamily="34" charset="0"/>
              </a:rPr>
              <a:t>prevencijas</a:t>
            </a:r>
            <a:r>
              <a:rPr lang="lv-LV" sz="800" b="1" noProof="0" dirty="0">
                <a:effectLst/>
                <a:latin typeface="Arial" panose="020B0604020202020204" pitchFamily="34" charset="0"/>
                <a:ea typeface="MS PGothic" panose="020B0600070205080204" pitchFamily="34" charset="-128"/>
                <a:cs typeface="Arial" panose="020B0604020202020204" pitchFamily="34" charset="0"/>
              </a:rPr>
              <a:t> programmu sistēmu</a:t>
            </a:r>
            <a:r>
              <a:rPr lang="lv-LV" sz="800" b="1" noProof="0" dirty="0">
                <a:latin typeface="Arial" panose="020B0604020202020204" pitchFamily="34" charset="0"/>
                <a:ea typeface="MS PGothic" panose="020B0600070205080204" pitchFamily="34" charset="-128"/>
                <a:cs typeface="Arial" panose="020B0604020202020204" pitchFamily="34" charset="0"/>
              </a:rPr>
              <a:t> </a:t>
            </a:r>
            <a:r>
              <a:rPr lang="lv-LV" sz="800" noProof="0" dirty="0">
                <a:effectLst/>
                <a:latin typeface="Arial" panose="020B0604020202020204" pitchFamily="34" charset="0"/>
                <a:ea typeface="MS PGothic" panose="020B0600070205080204" pitchFamily="34" charset="-128"/>
                <a:cs typeface="Arial" panose="020B0604020202020204" pitchFamily="34" charset="0"/>
              </a:rPr>
              <a:t>ar skaidri definētiem mērķiem un atbildības sadalījumu.</a:t>
            </a:r>
          </a:p>
          <a:p>
            <a:pPr marL="172800" indent="-172800">
              <a:spcAft>
                <a:spcPts val="600"/>
              </a:spcAft>
              <a:buFont typeface="Arial" panose="020B0604020202020204" pitchFamily="34" charset="0"/>
              <a:buChar char="•"/>
            </a:pPr>
            <a:endParaRPr lang="lv-LV" sz="800" dirty="0">
              <a:solidFill>
                <a:schemeClr val="tx1"/>
              </a:solidFill>
            </a:endParaRPr>
          </a:p>
        </p:txBody>
      </p:sp>
      <p:sp>
        <p:nvSpPr>
          <p:cNvPr id="38" name="Rectangle 37">
            <a:extLst>
              <a:ext uri="{FF2B5EF4-FFF2-40B4-BE49-F238E27FC236}">
                <a16:creationId xmlns:a16="http://schemas.microsoft.com/office/drawing/2014/main" id="{2FB639E7-1FA2-9C43-2D54-5E81890DBD96}"/>
              </a:ext>
            </a:extLst>
          </p:cNvPr>
          <p:cNvSpPr/>
          <p:nvPr/>
        </p:nvSpPr>
        <p:spPr>
          <a:xfrm>
            <a:off x="1574797" y="2832103"/>
            <a:ext cx="4431510" cy="1475382"/>
          </a:xfrm>
          <a:prstGeom prst="rect">
            <a:avLst/>
          </a:prstGeom>
          <a:solidFill>
            <a:srgbClr val="FFFFFF">
              <a:lumMod val="95000"/>
            </a:srgbClr>
          </a:solidFill>
          <a:ln>
            <a:noFill/>
          </a:ln>
          <a:effectLst/>
        </p:spPr>
        <p:txBody>
          <a:bodyPr lIns="72000" tIns="72000" rIns="72000" bIns="72000" rtlCol="0" anchor="t" anchorCtr="0"/>
          <a:lstStyle/>
          <a:p>
            <a:pPr marL="172800" lvl="0" indent="-172800">
              <a:spcAft>
                <a:spcPts val="600"/>
              </a:spcAft>
              <a:buFont typeface="Arial" panose="020B0604020202020204" pitchFamily="34" charset="0"/>
              <a:buChar char="•"/>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Efektīvu atbalstu kavē koordinētas sadarbības, stratēģijas un uzticības trūkums</a:t>
            </a:r>
            <a:r>
              <a:rPr lang="lv-LV" sz="800" noProof="0" dirty="0">
                <a:effectLst/>
                <a:latin typeface="Arial" panose="020B0604020202020204" pitchFamily="34" charset="0"/>
                <a:ea typeface="MS PGothic" panose="020B0600070205080204" pitchFamily="34" charset="-128"/>
                <a:cs typeface="Arial" panose="020B0604020202020204" pitchFamily="34" charset="0"/>
              </a:rPr>
              <a:t>, it īpaši reģionos, kur ir finansiāli un loģistikas šķēršļi</a:t>
            </a:r>
            <a:r>
              <a:rPr lang="lv-LV" sz="800" noProof="0" dirty="0">
                <a:latin typeface="Arial" panose="020B0604020202020204" pitchFamily="34" charset="0"/>
                <a:ea typeface="MS PGothic" panose="020B0600070205080204" pitchFamily="34" charset="-128"/>
                <a:cs typeface="Arial" panose="020B0604020202020204" pitchFamily="34" charset="0"/>
              </a:rPr>
              <a:t>.</a:t>
            </a:r>
          </a:p>
          <a:p>
            <a:pPr marL="172800" lvl="0" indent="-172800">
              <a:spcAft>
                <a:spcPts val="600"/>
              </a:spcAft>
              <a:buFont typeface="Arial" panose="020B0604020202020204" pitchFamily="34" charset="0"/>
              <a:buChar char="•"/>
            </a:pPr>
            <a:r>
              <a:rPr lang="lv-LV" sz="800" b="1" noProof="0" dirty="0" err="1">
                <a:latin typeface="Arial" panose="020B0604020202020204" pitchFamily="34" charset="0"/>
                <a:ea typeface="MS PGothic" panose="020B0600070205080204" pitchFamily="34" charset="-128"/>
                <a:cs typeface="Arial" panose="020B0604020202020204" pitchFamily="34" charset="0"/>
              </a:rPr>
              <a:t>Prevencijas</a:t>
            </a:r>
            <a:r>
              <a:rPr lang="lv-LV" sz="800" b="1" noProof="0" dirty="0">
                <a:latin typeface="Arial" panose="020B0604020202020204" pitchFamily="34" charset="0"/>
                <a:ea typeface="MS PGothic" panose="020B0600070205080204" pitchFamily="34" charset="-128"/>
                <a:cs typeface="Arial" panose="020B0604020202020204" pitchFamily="34" charset="0"/>
              </a:rPr>
              <a:t> programmu efektivitāti ierobežo īstermiņa raksturs </a:t>
            </a:r>
            <a:r>
              <a:rPr lang="lv-LV" sz="800" noProof="0" dirty="0">
                <a:latin typeface="Arial" panose="020B0604020202020204" pitchFamily="34" charset="0"/>
                <a:ea typeface="MS PGothic" panose="020B0600070205080204" pitchFamily="34" charset="-128"/>
                <a:cs typeface="Arial" panose="020B0604020202020204" pitchFamily="34" charset="0"/>
              </a:rPr>
              <a:t>un nepietiekams finansējums.</a:t>
            </a:r>
          </a:p>
        </p:txBody>
      </p:sp>
      <p:grpSp>
        <p:nvGrpSpPr>
          <p:cNvPr id="4" name="Group 3">
            <a:extLst>
              <a:ext uri="{FF2B5EF4-FFF2-40B4-BE49-F238E27FC236}">
                <a16:creationId xmlns:a16="http://schemas.microsoft.com/office/drawing/2014/main" id="{C7C017EE-0A06-6863-574B-C81C311FB3F5}"/>
              </a:ext>
            </a:extLst>
          </p:cNvPr>
          <p:cNvGrpSpPr/>
          <p:nvPr/>
        </p:nvGrpSpPr>
        <p:grpSpPr>
          <a:xfrm>
            <a:off x="10145300" y="-1"/>
            <a:ext cx="2046700" cy="428964"/>
            <a:chOff x="10145300" y="313967"/>
            <a:chExt cx="2046700" cy="428964"/>
          </a:xfrm>
        </p:grpSpPr>
        <p:sp>
          <p:nvSpPr>
            <p:cNvPr id="5" name="Rectangle 4">
              <a:extLst>
                <a:ext uri="{FF2B5EF4-FFF2-40B4-BE49-F238E27FC236}">
                  <a16:creationId xmlns:a16="http://schemas.microsoft.com/office/drawing/2014/main" id="{A88BF7BC-BD5D-CF03-63AA-51B046AAF454}"/>
                </a:ext>
              </a:extLst>
            </p:cNvPr>
            <p:cNvSpPr/>
            <p:nvPr/>
          </p:nvSpPr>
          <p:spPr>
            <a:xfrm>
              <a:off x="10145300" y="313968"/>
              <a:ext cx="2046700" cy="4289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72000" rIns="72000" bIns="72000" rtlCol="0" anchor="ct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lv-LV" sz="1000">
                  <a:solidFill>
                    <a:schemeClr val="tx1"/>
                  </a:solidFill>
                  <a:latin typeface="Arial"/>
                </a:rPr>
                <a:t>Kopsavilkums</a:t>
              </a:r>
              <a:endParaRPr kumimoji="0" lang="lv-LV" sz="1000" b="0" i="0" u="none" strike="noStrike" kern="0" cap="none" spc="0" normalizeH="0" baseline="0" noProof="0">
                <a:ln>
                  <a:noFill/>
                </a:ln>
                <a:solidFill>
                  <a:schemeClr val="tx1"/>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3B60AB56-4B4E-5A80-4A44-99E5DA959ABC}"/>
                </a:ext>
              </a:extLst>
            </p:cNvPr>
            <p:cNvSpPr/>
            <p:nvPr/>
          </p:nvSpPr>
          <p:spPr>
            <a:xfrm>
              <a:off x="10145300" y="313967"/>
              <a:ext cx="388890" cy="428963"/>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9" name="Freeform 45">
              <a:extLst>
                <a:ext uri="{FF2B5EF4-FFF2-40B4-BE49-F238E27FC236}">
                  <a16:creationId xmlns:a16="http://schemas.microsoft.com/office/drawing/2014/main" id="{E5F81239-8C35-7E9F-F13B-76D9B9D9243E}"/>
                </a:ext>
              </a:extLst>
            </p:cNvPr>
            <p:cNvSpPr>
              <a:spLocks noChangeAspect="1" noEditPoints="1"/>
            </p:cNvSpPr>
            <p:nvPr/>
          </p:nvSpPr>
          <p:spPr bwMode="auto">
            <a:xfrm>
              <a:off x="10197948" y="386248"/>
              <a:ext cx="283594" cy="28440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D04A02"/>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grpSp>
      <p:sp>
        <p:nvSpPr>
          <p:cNvPr id="40" name="TextBox 39">
            <a:extLst>
              <a:ext uri="{FF2B5EF4-FFF2-40B4-BE49-F238E27FC236}">
                <a16:creationId xmlns:a16="http://schemas.microsoft.com/office/drawing/2014/main" id="{C3BF8960-EB7B-8CB0-BC67-5F16B244BBA7}"/>
              </a:ext>
            </a:extLst>
          </p:cNvPr>
          <p:cNvSpPr txBox="1"/>
          <p:nvPr/>
        </p:nvSpPr>
        <p:spPr>
          <a:xfrm>
            <a:off x="819150" y="1819275"/>
            <a:ext cx="10929938" cy="375810"/>
          </a:xfrm>
          <a:prstGeom prst="rect">
            <a:avLst/>
          </a:prstGeom>
          <a:solidFill>
            <a:schemeClr val="bg1">
              <a:lumMod val="95000"/>
            </a:schemeClr>
          </a:solidFill>
        </p:spPr>
        <p:txBody>
          <a:bodyPr wrap="square" lIns="72000" tIns="72000" rIns="72000" bIns="72000" anchor="ctr">
            <a:noAutofit/>
          </a:bodyPr>
          <a:lstStyle/>
          <a:p>
            <a:pPr marL="0" indent="0">
              <a:buClr>
                <a:schemeClr val="dk1"/>
              </a:buClr>
              <a:buFont typeface="Arial" panose="020B0604020202020204" pitchFamily="34" charset="0"/>
              <a:buNone/>
              <a:defRPr/>
            </a:pPr>
            <a:r>
              <a:rPr lang="lv-LV" sz="800" b="0" kern="1200" spc="-20">
                <a:solidFill>
                  <a:schemeClr val="tx1"/>
                </a:solidFill>
                <a:latin typeface="+mn-lt"/>
                <a:ea typeface="+mn-ea"/>
                <a:cs typeface="+mn-cs"/>
              </a:rPr>
              <a:t>Veiksmīga narkotisko/psihotropo vielu lietošanas </a:t>
            </a:r>
            <a:r>
              <a:rPr lang="lv-LV" sz="800" b="0" kern="1200" spc="-20" err="1">
                <a:solidFill>
                  <a:schemeClr val="tx1"/>
                </a:solidFill>
                <a:latin typeface="+mn-lt"/>
                <a:ea typeface="+mn-ea"/>
                <a:cs typeface="+mn-cs"/>
              </a:rPr>
              <a:t>prevencija</a:t>
            </a:r>
            <a:r>
              <a:rPr lang="lv-LV" sz="800" b="0" kern="1200" spc="-20">
                <a:solidFill>
                  <a:schemeClr val="tx1"/>
                </a:solidFill>
                <a:latin typeface="+mn-lt"/>
                <a:ea typeface="+mn-ea"/>
                <a:cs typeface="+mn-cs"/>
              </a:rPr>
              <a:t> un iejaukšanās jauniešu vidū prasa starpnozaru sadarbību, pierādījumos balstītas programmas, ģimenes un sabiedrības līdzdalību, kā arī līdzsvarotu tiesisko regulējumu. Starptautiskā pieredze rāda, ka visefektīvākās pieejas apvieno izglītību, </a:t>
            </a:r>
            <a:r>
              <a:rPr lang="lv-LV" sz="800" b="0" kern="1200" spc="-20" err="1">
                <a:solidFill>
                  <a:schemeClr val="tx1"/>
                </a:solidFill>
                <a:latin typeface="+mn-lt"/>
                <a:ea typeface="+mn-ea"/>
                <a:cs typeface="+mn-cs"/>
              </a:rPr>
              <a:t>psihosociālo</a:t>
            </a:r>
            <a:r>
              <a:rPr lang="lv-LV" sz="800" b="0" kern="1200" spc="-20">
                <a:solidFill>
                  <a:schemeClr val="tx1"/>
                </a:solidFill>
                <a:latin typeface="+mn-lt"/>
                <a:ea typeface="+mn-ea"/>
                <a:cs typeface="+mn-cs"/>
              </a:rPr>
              <a:t> atbalstu un sistemātisku uzraudzību.</a:t>
            </a:r>
          </a:p>
        </p:txBody>
      </p:sp>
      <p:sp>
        <p:nvSpPr>
          <p:cNvPr id="11" name="Rectangle 10">
            <a:extLst>
              <a:ext uri="{FF2B5EF4-FFF2-40B4-BE49-F238E27FC236}">
                <a16:creationId xmlns:a16="http://schemas.microsoft.com/office/drawing/2014/main" id="{0C111FE2-632D-AEB6-2CBE-626E314ED3F4}"/>
              </a:ext>
            </a:extLst>
          </p:cNvPr>
          <p:cNvSpPr/>
          <p:nvPr/>
        </p:nvSpPr>
        <p:spPr>
          <a:xfrm>
            <a:off x="6185694" y="4353203"/>
            <a:ext cx="5563393" cy="1818997"/>
          </a:xfrm>
          <a:prstGeom prst="rect">
            <a:avLst/>
          </a:prstGeom>
          <a:solidFill>
            <a:srgbClr val="FFFFFF">
              <a:lumMod val="95000"/>
            </a:srgbClr>
          </a:solidFill>
          <a:ln>
            <a:noFill/>
          </a:ln>
          <a:effectLst/>
        </p:spPr>
        <p:txBody>
          <a:bodyPr lIns="72000" tIns="72000" rIns="72000" bIns="72000" rtlCol="0" anchor="t" anchorCtr="0"/>
          <a:lstStyle/>
          <a:p>
            <a:pPr marL="172800" lvl="0" indent="-172800">
              <a:spcAft>
                <a:spcPts val="600"/>
              </a:spcAft>
              <a:buFont typeface="Arial" panose="020B0604020202020204" pitchFamily="34" charset="0"/>
              <a:buChar char="•"/>
              <a:tabLst>
                <a:tab pos="2360295" algn="l"/>
              </a:tabLst>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Izveidot integrētu ārstēšanas, sociālā atbalsta un reintegrācijas sistēmu jauniešiem ar atkarības riskiem,</a:t>
            </a:r>
            <a:r>
              <a:rPr lang="lv-LV" sz="800" noProof="0" dirty="0">
                <a:effectLst/>
                <a:latin typeface="Arial" panose="020B0604020202020204" pitchFamily="34" charset="0"/>
                <a:ea typeface="MS PGothic" panose="020B0600070205080204" pitchFamily="34" charset="-128"/>
                <a:cs typeface="Arial" panose="020B0604020202020204" pitchFamily="34" charset="0"/>
              </a:rPr>
              <a:t> nodrošinot koordinētu pieejamību visos Latvijas reģionos, arī bez brīvprātīgas motivācijas.</a:t>
            </a:r>
          </a:p>
          <a:p>
            <a:pPr marL="172800" lvl="0" indent="-172800">
              <a:spcAft>
                <a:spcPts val="600"/>
              </a:spcAft>
              <a:buFont typeface="Arial" panose="020B0604020202020204" pitchFamily="34" charset="0"/>
              <a:buChar char="•"/>
              <a:tabLst>
                <a:tab pos="2360295" algn="l"/>
              </a:tabLst>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Izveidot ilgtspējīgu rehabilitācijas atbalsta sistēmu,</a:t>
            </a:r>
            <a:r>
              <a:rPr lang="lv-LV" sz="800" noProof="0" dirty="0">
                <a:effectLst/>
                <a:latin typeface="Arial" panose="020B0604020202020204" pitchFamily="34" charset="0"/>
                <a:ea typeface="MS PGothic" panose="020B0600070205080204" pitchFamily="34" charset="-128"/>
                <a:cs typeface="Arial" panose="020B0604020202020204" pitchFamily="34" charset="0"/>
              </a:rPr>
              <a:t> integrējot psihoterapijas pakalpojumus un stigmas mazināšanas pasākumus.</a:t>
            </a:r>
          </a:p>
        </p:txBody>
      </p:sp>
      <p:sp>
        <p:nvSpPr>
          <p:cNvPr id="13" name="Rectangle 12">
            <a:extLst>
              <a:ext uri="{FF2B5EF4-FFF2-40B4-BE49-F238E27FC236}">
                <a16:creationId xmlns:a16="http://schemas.microsoft.com/office/drawing/2014/main" id="{7CC8C190-2CDB-4C7D-EC20-93F83D70F0CF}"/>
              </a:ext>
            </a:extLst>
          </p:cNvPr>
          <p:cNvSpPr/>
          <p:nvPr/>
        </p:nvSpPr>
        <p:spPr>
          <a:xfrm>
            <a:off x="1574796" y="4353203"/>
            <a:ext cx="4431510" cy="1818997"/>
          </a:xfrm>
          <a:prstGeom prst="rect">
            <a:avLst/>
          </a:prstGeom>
          <a:solidFill>
            <a:srgbClr val="FFFFFF">
              <a:lumMod val="95000"/>
            </a:srgbClr>
          </a:solidFill>
          <a:ln>
            <a:noFill/>
          </a:ln>
          <a:effectLst/>
        </p:spPr>
        <p:txBody>
          <a:bodyPr lIns="72000" tIns="72000" rIns="72000" bIns="72000" rtlCol="0" anchor="t" anchorCtr="0"/>
          <a:lstStyle/>
          <a:p>
            <a:pPr marL="172800" lvl="0" indent="-172800">
              <a:spcAft>
                <a:spcPts val="600"/>
              </a:spcAft>
              <a:buFont typeface="Arial" panose="020B0604020202020204" pitchFamily="34" charset="0"/>
              <a:buChar char="•"/>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Pusaudžu ārstēšanās efektivitāti kavē brīvprātīgas iesaistes ierobežojumi, </a:t>
            </a:r>
            <a:r>
              <a:rPr lang="lv-LV" sz="800" noProof="0" dirty="0">
                <a:effectLst/>
                <a:latin typeface="Arial" panose="020B0604020202020204" pitchFamily="34" charset="0"/>
                <a:ea typeface="MS PGothic" panose="020B0600070205080204" pitchFamily="34" charset="-128"/>
                <a:cs typeface="Arial" panose="020B0604020202020204" pitchFamily="34" charset="0"/>
              </a:rPr>
              <a:t>speciālistu un resursu trūkums, kā arī savlaicīgas palīdzības nepieejamība.</a:t>
            </a:r>
          </a:p>
          <a:p>
            <a:pPr marL="172800" lvl="0" indent="-172800">
              <a:spcAft>
                <a:spcPts val="600"/>
              </a:spcAft>
              <a:buFont typeface="Arial" panose="020B0604020202020204" pitchFamily="34" charset="0"/>
              <a:buChar char="•"/>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Rehabilitācijas programmas saskaras ar </a:t>
            </a:r>
            <a:r>
              <a:rPr lang="lv-LV" sz="800" b="1" noProof="0" dirty="0" err="1">
                <a:effectLst/>
                <a:latin typeface="Arial" panose="020B0604020202020204" pitchFamily="34" charset="0"/>
                <a:ea typeface="MS PGothic" panose="020B0600070205080204" pitchFamily="34" charset="-128"/>
                <a:cs typeface="Arial" panose="020B0604020202020204" pitchFamily="34" charset="0"/>
              </a:rPr>
              <a:t>stigmatizāciju</a:t>
            </a:r>
            <a:r>
              <a:rPr lang="lv-LV" sz="800" b="1" noProof="0" dirty="0">
                <a:effectLst/>
                <a:latin typeface="Arial" panose="020B0604020202020204" pitchFamily="34" charset="0"/>
                <a:ea typeface="MS PGothic" panose="020B0600070205080204" pitchFamily="34" charset="-128"/>
                <a:cs typeface="Arial" panose="020B0604020202020204" pitchFamily="34" charset="0"/>
              </a:rPr>
              <a:t> </a:t>
            </a:r>
            <a:r>
              <a:rPr lang="lv-LV" sz="800" noProof="0" dirty="0">
                <a:effectLst/>
                <a:latin typeface="Arial" panose="020B0604020202020204" pitchFamily="34" charset="0"/>
                <a:ea typeface="MS PGothic" panose="020B0600070205080204" pitchFamily="34" charset="-128"/>
                <a:cs typeface="Arial" panose="020B0604020202020204" pitchFamily="34" charset="0"/>
              </a:rPr>
              <a:t>un nepietiekamu pāreju no ārstēšanas uz rehabilitāciju, kā arī ierobežotu psihoterapijas un rehabilitācijas pakalpojumu pieejamību, īpaši reģionos.</a:t>
            </a:r>
          </a:p>
        </p:txBody>
      </p:sp>
      <p:grpSp>
        <p:nvGrpSpPr>
          <p:cNvPr id="22" name="Group 21">
            <a:extLst>
              <a:ext uri="{FF2B5EF4-FFF2-40B4-BE49-F238E27FC236}">
                <a16:creationId xmlns:a16="http://schemas.microsoft.com/office/drawing/2014/main" id="{9E21331E-458C-2B81-0982-E637D0FA314F}"/>
              </a:ext>
            </a:extLst>
          </p:cNvPr>
          <p:cNvGrpSpPr/>
          <p:nvPr/>
        </p:nvGrpSpPr>
        <p:grpSpPr>
          <a:xfrm>
            <a:off x="1258887" y="2732922"/>
            <a:ext cx="231771" cy="3439278"/>
            <a:chOff x="1262063" y="2732922"/>
            <a:chExt cx="231771" cy="3439278"/>
          </a:xfrm>
        </p:grpSpPr>
        <p:cxnSp>
          <p:nvCxnSpPr>
            <p:cNvPr id="17" name="Straight Connector 16">
              <a:extLst>
                <a:ext uri="{FF2B5EF4-FFF2-40B4-BE49-F238E27FC236}">
                  <a16:creationId xmlns:a16="http://schemas.microsoft.com/office/drawing/2014/main" id="{8BB8D259-0568-907F-3A7B-AB44E6E7DC84}"/>
                </a:ext>
              </a:extLst>
            </p:cNvPr>
            <p:cNvCxnSpPr>
              <a:cxnSpLocks/>
            </p:cNvCxnSpPr>
            <p:nvPr/>
          </p:nvCxnSpPr>
          <p:spPr>
            <a:xfrm>
              <a:off x="1374774" y="2732922"/>
              <a:ext cx="0" cy="3439278"/>
            </a:xfrm>
            <a:prstGeom prst="line">
              <a:avLst/>
            </a:prstGeom>
            <a:ln w="12700" cap="sq">
              <a:solidFill>
                <a:schemeClr val="bg2"/>
              </a:solidFill>
            </a:ln>
          </p:spPr>
          <p:style>
            <a:lnRef idx="1">
              <a:schemeClr val="accent1"/>
            </a:lnRef>
            <a:fillRef idx="0">
              <a:schemeClr val="accent1"/>
            </a:fillRef>
            <a:effectRef idx="0">
              <a:schemeClr val="dk1"/>
            </a:effectRef>
            <a:fontRef idx="minor">
              <a:schemeClr val="lt1"/>
            </a:fontRef>
          </p:style>
        </p:cxnSp>
        <p:grpSp>
          <p:nvGrpSpPr>
            <p:cNvPr id="18" name="Group 17">
              <a:extLst>
                <a:ext uri="{FF2B5EF4-FFF2-40B4-BE49-F238E27FC236}">
                  <a16:creationId xmlns:a16="http://schemas.microsoft.com/office/drawing/2014/main" id="{3503CBAC-1959-1505-4E6E-4ABE50026A3E}"/>
                </a:ext>
              </a:extLst>
            </p:cNvPr>
            <p:cNvGrpSpPr/>
            <p:nvPr/>
          </p:nvGrpSpPr>
          <p:grpSpPr>
            <a:xfrm>
              <a:off x="1262063" y="4162425"/>
              <a:ext cx="231771" cy="377825"/>
              <a:chOff x="1262063" y="4162425"/>
              <a:chExt cx="231771" cy="377825"/>
            </a:xfrm>
          </p:grpSpPr>
          <p:sp>
            <p:nvSpPr>
              <p:cNvPr id="19" name="Rectangle 18">
                <a:extLst>
                  <a:ext uri="{FF2B5EF4-FFF2-40B4-BE49-F238E27FC236}">
                    <a16:creationId xmlns:a16="http://schemas.microsoft.com/office/drawing/2014/main" id="{F3ADC8CC-8BE1-A3FE-0FFA-91C489794236}"/>
                  </a:ext>
                </a:extLst>
              </p:cNvPr>
              <p:cNvSpPr/>
              <p:nvPr/>
            </p:nvSpPr>
            <p:spPr>
              <a:xfrm>
                <a:off x="1262063" y="4162425"/>
                <a:ext cx="231771" cy="377825"/>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0" name="Freeform 13">
                <a:extLst>
                  <a:ext uri="{FF2B5EF4-FFF2-40B4-BE49-F238E27FC236}">
                    <a16:creationId xmlns:a16="http://schemas.microsoft.com/office/drawing/2014/main" id="{ECBD0C4F-4320-8049-8B46-1E3C3BE3824C}"/>
                  </a:ext>
                </a:extLst>
              </p:cNvPr>
              <p:cNvSpPr>
                <a:spLocks noChangeAspect="1"/>
              </p:cNvSpPr>
              <p:nvPr/>
            </p:nvSpPr>
            <p:spPr bwMode="auto">
              <a:xfrm>
                <a:off x="1282458" y="4199143"/>
                <a:ext cx="194157" cy="309251"/>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2"/>
              </a:solidFill>
              <a:ln w="12700">
                <a:solidFill>
                  <a:schemeClr val="bg1"/>
                </a:solidFill>
              </a:ln>
            </p:spPr>
            <p:txBody>
              <a:bodyPr vert="horz" wrap="square" lIns="78191" tIns="39096" rIns="78191" bIns="39096" numCol="1" anchor="t" anchorCtr="0" compatLnSpc="1">
                <a:prstTxWarp prst="textNoShape">
                  <a:avLst/>
                </a:prstTxWarp>
              </a:bodyPr>
              <a:lstStyle/>
              <a:p>
                <a:endParaRPr lang="en-US" sz="800"/>
              </a:p>
            </p:txBody>
          </p:sp>
        </p:grpSp>
      </p:grpSp>
      <p:sp>
        <p:nvSpPr>
          <p:cNvPr id="15" name="Rectangle 14">
            <a:extLst>
              <a:ext uri="{FF2B5EF4-FFF2-40B4-BE49-F238E27FC236}">
                <a16:creationId xmlns:a16="http://schemas.microsoft.com/office/drawing/2014/main" id="{DE481704-EA81-00A7-C04E-A4FCB68C2E91}"/>
              </a:ext>
            </a:extLst>
          </p:cNvPr>
          <p:cNvSpPr/>
          <p:nvPr/>
        </p:nvSpPr>
        <p:spPr>
          <a:xfrm>
            <a:off x="442912" y="2535763"/>
            <a:ext cx="731837" cy="1770716"/>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vert="horz" lIns="72000" tIns="72000" rIns="72000" bIns="72000" rtlCol="0" anchor="ctr"/>
          <a:lstStyle/>
          <a:p>
            <a:pPr algn="ctr">
              <a:lnSpc>
                <a:spcPct val="100000"/>
              </a:lnSpc>
            </a:pPr>
            <a:r>
              <a:rPr lang="lv-LV" sz="800" b="1">
                <a:solidFill>
                  <a:schemeClr val="bg1"/>
                </a:solidFill>
              </a:rPr>
              <a:t>Profilakse un riska samazinā-šana</a:t>
            </a:r>
          </a:p>
        </p:txBody>
      </p:sp>
      <p:grpSp>
        <p:nvGrpSpPr>
          <p:cNvPr id="42" name="Group 41">
            <a:extLst>
              <a:ext uri="{FF2B5EF4-FFF2-40B4-BE49-F238E27FC236}">
                <a16:creationId xmlns:a16="http://schemas.microsoft.com/office/drawing/2014/main" id="{F4C314EE-8E7D-D8A7-47BD-1206D1BA85DB}"/>
              </a:ext>
            </a:extLst>
          </p:cNvPr>
          <p:cNvGrpSpPr/>
          <p:nvPr/>
        </p:nvGrpSpPr>
        <p:grpSpPr>
          <a:xfrm>
            <a:off x="442912" y="4353203"/>
            <a:ext cx="731837" cy="1818997"/>
            <a:chOff x="442912" y="4401483"/>
            <a:chExt cx="731837" cy="1818997"/>
          </a:xfrm>
        </p:grpSpPr>
        <p:sp>
          <p:nvSpPr>
            <p:cNvPr id="16" name="Rectangle 15">
              <a:extLst>
                <a:ext uri="{FF2B5EF4-FFF2-40B4-BE49-F238E27FC236}">
                  <a16:creationId xmlns:a16="http://schemas.microsoft.com/office/drawing/2014/main" id="{0466CF09-6A15-A595-9C12-C3A72D77E6C1}"/>
                </a:ext>
              </a:extLst>
            </p:cNvPr>
            <p:cNvSpPr/>
            <p:nvPr/>
          </p:nvSpPr>
          <p:spPr>
            <a:xfrm>
              <a:off x="442912" y="4401483"/>
              <a:ext cx="731837" cy="1818997"/>
            </a:xfrm>
            <a:prstGeom prst="rect">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vert="horz" lIns="72000" tIns="72000" rIns="72000" bIns="72000" rtlCol="0" anchor="ctr"/>
            <a:lstStyle/>
            <a:p>
              <a:pPr algn="ctr">
                <a:lnSpc>
                  <a:spcPct val="100000"/>
                </a:lnSpc>
              </a:pPr>
              <a:r>
                <a:rPr lang="lv-LV" sz="800" b="1">
                  <a:solidFill>
                    <a:schemeClr val="bg1"/>
                  </a:solidFill>
                </a:rPr>
                <a:t>Ārstēšana un aprūpe</a:t>
              </a:r>
            </a:p>
          </p:txBody>
        </p:sp>
        <p:sp>
          <p:nvSpPr>
            <p:cNvPr id="26" name="Freeform 69">
              <a:extLst>
                <a:ext uri="{FF2B5EF4-FFF2-40B4-BE49-F238E27FC236}">
                  <a16:creationId xmlns:a16="http://schemas.microsoft.com/office/drawing/2014/main" id="{0E93B56D-6FD7-B705-46B1-0222A2963A36}"/>
                </a:ext>
              </a:extLst>
            </p:cNvPr>
            <p:cNvSpPr>
              <a:spLocks noChangeAspect="1" noEditPoints="1"/>
            </p:cNvSpPr>
            <p:nvPr/>
          </p:nvSpPr>
          <p:spPr bwMode="auto">
            <a:xfrm rot="5400000" flipH="1" flipV="1">
              <a:off x="673052" y="4500764"/>
              <a:ext cx="271557" cy="271516"/>
            </a:xfrm>
            <a:custGeom>
              <a:avLst/>
              <a:gdLst>
                <a:gd name="T0" fmla="*/ 0 w 6687"/>
                <a:gd name="T1" fmla="*/ 0 h 6686"/>
                <a:gd name="T2" fmla="*/ 2454 w 6687"/>
                <a:gd name="T3" fmla="*/ 1978 h 6686"/>
                <a:gd name="T4" fmla="*/ 2848 w 6687"/>
                <a:gd name="T5" fmla="*/ 1652 h 6686"/>
                <a:gd name="T6" fmla="*/ 1914 w 6687"/>
                <a:gd name="T7" fmla="*/ 2530 h 6686"/>
                <a:gd name="T8" fmla="*/ 6149 w 6687"/>
                <a:gd name="T9" fmla="*/ 322 h 6686"/>
                <a:gd name="T10" fmla="*/ 4705 w 6687"/>
                <a:gd name="T11" fmla="*/ 666 h 6686"/>
                <a:gd name="T12" fmla="*/ 5307 w 6687"/>
                <a:gd name="T13" fmla="*/ 486 h 6686"/>
                <a:gd name="T14" fmla="*/ 5821 w 6687"/>
                <a:gd name="T15" fmla="*/ 372 h 6686"/>
                <a:gd name="T16" fmla="*/ 3134 w 6687"/>
                <a:gd name="T17" fmla="*/ 3338 h 6686"/>
                <a:gd name="T18" fmla="*/ 3521 w 6687"/>
                <a:gd name="T19" fmla="*/ 1206 h 6686"/>
                <a:gd name="T20" fmla="*/ 4161 w 6687"/>
                <a:gd name="T21" fmla="*/ 882 h 6686"/>
                <a:gd name="T22" fmla="*/ 344 w 6687"/>
                <a:gd name="T23" fmla="*/ 6020 h 6686"/>
                <a:gd name="T24" fmla="*/ 498 w 6687"/>
                <a:gd name="T25" fmla="*/ 5292 h 6686"/>
                <a:gd name="T26" fmla="*/ 646 w 6687"/>
                <a:gd name="T27" fmla="*/ 4798 h 6686"/>
                <a:gd name="T28" fmla="*/ 850 w 6687"/>
                <a:gd name="T29" fmla="*/ 4264 h 6686"/>
                <a:gd name="T30" fmla="*/ 1116 w 6687"/>
                <a:gd name="T31" fmla="*/ 3704 h 6686"/>
                <a:gd name="T32" fmla="*/ 1456 w 6687"/>
                <a:gd name="T33" fmla="*/ 3136 h 6686"/>
                <a:gd name="T34" fmla="*/ 3693 w 6687"/>
                <a:gd name="T35" fmla="*/ 5140 h 6686"/>
                <a:gd name="T36" fmla="*/ 3110 w 6687"/>
                <a:gd name="T37" fmla="*/ 5512 h 6686"/>
                <a:gd name="T38" fmla="*/ 2532 w 6687"/>
                <a:gd name="T39" fmla="*/ 5802 h 6686"/>
                <a:gd name="T40" fmla="*/ 1976 w 6687"/>
                <a:gd name="T41" fmla="*/ 6020 h 6686"/>
                <a:gd name="T42" fmla="*/ 1462 w 6687"/>
                <a:gd name="T43" fmla="*/ 6178 h 6686"/>
                <a:gd name="T44" fmla="*/ 772 w 6687"/>
                <a:gd name="T45" fmla="*/ 6330 h 6686"/>
                <a:gd name="T46" fmla="*/ 2020 w 6687"/>
                <a:gd name="T47" fmla="*/ 4856 h 6686"/>
                <a:gd name="T48" fmla="*/ 4905 w 6687"/>
                <a:gd name="T49" fmla="*/ 3996 h 6686"/>
                <a:gd name="T50" fmla="*/ 4541 w 6687"/>
                <a:gd name="T51" fmla="*/ 4410 h 6686"/>
                <a:gd name="T52" fmla="*/ 4163 w 6687"/>
                <a:gd name="T53" fmla="*/ 4768 h 6686"/>
                <a:gd name="T54" fmla="*/ 4363 w 6687"/>
                <a:gd name="T55" fmla="*/ 2510 h 6686"/>
                <a:gd name="T56" fmla="*/ 5617 w 6687"/>
                <a:gd name="T57" fmla="*/ 2894 h 6686"/>
                <a:gd name="T58" fmla="*/ 5237 w 6687"/>
                <a:gd name="T59" fmla="*/ 3540 h 6686"/>
                <a:gd name="T60" fmla="*/ 6365 w 6687"/>
                <a:gd name="T61" fmla="*/ 510 h 6686"/>
                <a:gd name="T62" fmla="*/ 6251 w 6687"/>
                <a:gd name="T63" fmla="*/ 1134 h 6686"/>
                <a:gd name="T64" fmla="*/ 6097 w 6687"/>
                <a:gd name="T65" fmla="*/ 1710 h 6686"/>
                <a:gd name="T66" fmla="*/ 5917 w 6687"/>
                <a:gd name="T67" fmla="*/ 2226 h 6686"/>
                <a:gd name="T68" fmla="*/ 4427 w 6687"/>
                <a:gd name="T69" fmla="*/ 458 h 6686"/>
                <a:gd name="T70" fmla="*/ 3975 w 6687"/>
                <a:gd name="T71" fmla="*/ 646 h 6686"/>
                <a:gd name="T72" fmla="*/ 3509 w 6687"/>
                <a:gd name="T73" fmla="*/ 880 h 6686"/>
                <a:gd name="T74" fmla="*/ 3038 w 6687"/>
                <a:gd name="T75" fmla="*/ 1164 h 6686"/>
                <a:gd name="T76" fmla="*/ 2570 w 6687"/>
                <a:gd name="T77" fmla="*/ 1504 h 6686"/>
                <a:gd name="T78" fmla="*/ 2112 w 6687"/>
                <a:gd name="T79" fmla="*/ 1906 h 6686"/>
                <a:gd name="T80" fmla="*/ 1834 w 6687"/>
                <a:gd name="T81" fmla="*/ 2190 h 6686"/>
                <a:gd name="T82" fmla="*/ 1532 w 6687"/>
                <a:gd name="T83" fmla="*/ 2526 h 6686"/>
                <a:gd name="T84" fmla="*/ 1356 w 6687"/>
                <a:gd name="T85" fmla="*/ 2776 h 6686"/>
                <a:gd name="T86" fmla="*/ 1090 w 6687"/>
                <a:gd name="T87" fmla="*/ 3168 h 6686"/>
                <a:gd name="T88" fmla="*/ 742 w 6687"/>
                <a:gd name="T89" fmla="*/ 3796 h 6686"/>
                <a:gd name="T90" fmla="*/ 424 w 6687"/>
                <a:gd name="T91" fmla="*/ 4550 h 6686"/>
                <a:gd name="T92" fmla="*/ 4939 w 6687"/>
                <a:gd name="T93" fmla="*/ 284 h 6686"/>
                <a:gd name="T94" fmla="*/ 2260 w 6687"/>
                <a:gd name="T95" fmla="*/ 6228 h 6686"/>
                <a:gd name="T96" fmla="*/ 2712 w 6687"/>
                <a:gd name="T97" fmla="*/ 6040 h 6686"/>
                <a:gd name="T98" fmla="*/ 3176 w 6687"/>
                <a:gd name="T99" fmla="*/ 5806 h 6686"/>
                <a:gd name="T100" fmla="*/ 3647 w 6687"/>
                <a:gd name="T101" fmla="*/ 5522 h 6686"/>
                <a:gd name="T102" fmla="*/ 4117 w 6687"/>
                <a:gd name="T103" fmla="*/ 5182 h 6686"/>
                <a:gd name="T104" fmla="*/ 4575 w 6687"/>
                <a:gd name="T105" fmla="*/ 4780 h 6686"/>
                <a:gd name="T106" fmla="*/ 4925 w 6687"/>
                <a:gd name="T107" fmla="*/ 4416 h 6686"/>
                <a:gd name="T108" fmla="*/ 5307 w 6687"/>
                <a:gd name="T109" fmla="*/ 3942 h 6686"/>
                <a:gd name="T110" fmla="*/ 5631 w 6687"/>
                <a:gd name="T111" fmla="*/ 3462 h 6686"/>
                <a:gd name="T112" fmla="*/ 5899 w 6687"/>
                <a:gd name="T113" fmla="*/ 2980 h 6686"/>
                <a:gd name="T114" fmla="*/ 6117 w 6687"/>
                <a:gd name="T115" fmla="*/ 2510 h 6686"/>
                <a:gd name="T116" fmla="*/ 6349 w 6687"/>
                <a:gd name="T117" fmla="*/ 1882 h 6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87" h="6686">
                  <a:moveTo>
                    <a:pt x="0" y="0"/>
                  </a:moveTo>
                  <a:lnTo>
                    <a:pt x="0" y="6686"/>
                  </a:lnTo>
                  <a:lnTo>
                    <a:pt x="6687" y="6686"/>
                  </a:lnTo>
                  <a:lnTo>
                    <a:pt x="6687" y="0"/>
                  </a:lnTo>
                  <a:lnTo>
                    <a:pt x="0" y="0"/>
                  </a:lnTo>
                  <a:close/>
                  <a:moveTo>
                    <a:pt x="2224" y="2196"/>
                  </a:moveTo>
                  <a:lnTo>
                    <a:pt x="2224" y="2196"/>
                  </a:lnTo>
                  <a:lnTo>
                    <a:pt x="2300" y="2120"/>
                  </a:lnTo>
                  <a:lnTo>
                    <a:pt x="2376" y="2048"/>
                  </a:lnTo>
                  <a:lnTo>
                    <a:pt x="2454" y="1978"/>
                  </a:lnTo>
                  <a:lnTo>
                    <a:pt x="2532" y="1908"/>
                  </a:lnTo>
                  <a:lnTo>
                    <a:pt x="2610" y="1842"/>
                  </a:lnTo>
                  <a:lnTo>
                    <a:pt x="2688" y="1778"/>
                  </a:lnTo>
                  <a:lnTo>
                    <a:pt x="2768" y="1714"/>
                  </a:lnTo>
                  <a:lnTo>
                    <a:pt x="2848" y="1652"/>
                  </a:lnTo>
                  <a:lnTo>
                    <a:pt x="2848" y="3624"/>
                  </a:lnTo>
                  <a:lnTo>
                    <a:pt x="1818" y="4654"/>
                  </a:lnTo>
                  <a:lnTo>
                    <a:pt x="1818" y="2646"/>
                  </a:lnTo>
                  <a:lnTo>
                    <a:pt x="1818" y="2646"/>
                  </a:lnTo>
                  <a:lnTo>
                    <a:pt x="1914" y="2530"/>
                  </a:lnTo>
                  <a:lnTo>
                    <a:pt x="2012" y="2418"/>
                  </a:lnTo>
                  <a:lnTo>
                    <a:pt x="2116" y="2306"/>
                  </a:lnTo>
                  <a:lnTo>
                    <a:pt x="2224" y="2196"/>
                  </a:lnTo>
                  <a:lnTo>
                    <a:pt x="2224" y="2196"/>
                  </a:lnTo>
                  <a:close/>
                  <a:moveTo>
                    <a:pt x="6149" y="322"/>
                  </a:moveTo>
                  <a:lnTo>
                    <a:pt x="4447" y="2024"/>
                  </a:lnTo>
                  <a:lnTo>
                    <a:pt x="4447" y="762"/>
                  </a:lnTo>
                  <a:lnTo>
                    <a:pt x="4447" y="762"/>
                  </a:lnTo>
                  <a:lnTo>
                    <a:pt x="4577" y="712"/>
                  </a:lnTo>
                  <a:lnTo>
                    <a:pt x="4705" y="666"/>
                  </a:lnTo>
                  <a:lnTo>
                    <a:pt x="4831" y="624"/>
                  </a:lnTo>
                  <a:lnTo>
                    <a:pt x="4955" y="584"/>
                  </a:lnTo>
                  <a:lnTo>
                    <a:pt x="5075" y="548"/>
                  </a:lnTo>
                  <a:lnTo>
                    <a:pt x="5193" y="516"/>
                  </a:lnTo>
                  <a:lnTo>
                    <a:pt x="5307" y="486"/>
                  </a:lnTo>
                  <a:lnTo>
                    <a:pt x="5417" y="458"/>
                  </a:lnTo>
                  <a:lnTo>
                    <a:pt x="5525" y="432"/>
                  </a:lnTo>
                  <a:lnTo>
                    <a:pt x="5627" y="410"/>
                  </a:lnTo>
                  <a:lnTo>
                    <a:pt x="5727" y="390"/>
                  </a:lnTo>
                  <a:lnTo>
                    <a:pt x="5821" y="372"/>
                  </a:lnTo>
                  <a:lnTo>
                    <a:pt x="5995" y="344"/>
                  </a:lnTo>
                  <a:lnTo>
                    <a:pt x="6149" y="322"/>
                  </a:lnTo>
                  <a:lnTo>
                    <a:pt x="6149" y="322"/>
                  </a:lnTo>
                  <a:close/>
                  <a:moveTo>
                    <a:pt x="4161" y="2308"/>
                  </a:moveTo>
                  <a:lnTo>
                    <a:pt x="3134" y="3338"/>
                  </a:lnTo>
                  <a:lnTo>
                    <a:pt x="3134" y="1448"/>
                  </a:lnTo>
                  <a:lnTo>
                    <a:pt x="3134" y="1448"/>
                  </a:lnTo>
                  <a:lnTo>
                    <a:pt x="3262" y="1362"/>
                  </a:lnTo>
                  <a:lnTo>
                    <a:pt x="3391" y="1282"/>
                  </a:lnTo>
                  <a:lnTo>
                    <a:pt x="3521" y="1206"/>
                  </a:lnTo>
                  <a:lnTo>
                    <a:pt x="3649" y="1134"/>
                  </a:lnTo>
                  <a:lnTo>
                    <a:pt x="3779" y="1064"/>
                  </a:lnTo>
                  <a:lnTo>
                    <a:pt x="3907" y="1000"/>
                  </a:lnTo>
                  <a:lnTo>
                    <a:pt x="4035" y="938"/>
                  </a:lnTo>
                  <a:lnTo>
                    <a:pt x="4161" y="882"/>
                  </a:lnTo>
                  <a:lnTo>
                    <a:pt x="4161" y="2308"/>
                  </a:lnTo>
                  <a:close/>
                  <a:moveTo>
                    <a:pt x="1532" y="4938"/>
                  </a:moveTo>
                  <a:lnTo>
                    <a:pt x="326" y="6146"/>
                  </a:lnTo>
                  <a:lnTo>
                    <a:pt x="326" y="6146"/>
                  </a:lnTo>
                  <a:lnTo>
                    <a:pt x="344" y="6020"/>
                  </a:lnTo>
                  <a:lnTo>
                    <a:pt x="368" y="5880"/>
                  </a:lnTo>
                  <a:lnTo>
                    <a:pt x="398" y="5726"/>
                  </a:lnTo>
                  <a:lnTo>
                    <a:pt x="432" y="5560"/>
                  </a:lnTo>
                  <a:lnTo>
                    <a:pt x="474" y="5384"/>
                  </a:lnTo>
                  <a:lnTo>
                    <a:pt x="498" y="5292"/>
                  </a:lnTo>
                  <a:lnTo>
                    <a:pt x="524" y="5198"/>
                  </a:lnTo>
                  <a:lnTo>
                    <a:pt x="552" y="5100"/>
                  </a:lnTo>
                  <a:lnTo>
                    <a:pt x="582" y="5002"/>
                  </a:lnTo>
                  <a:lnTo>
                    <a:pt x="612" y="4902"/>
                  </a:lnTo>
                  <a:lnTo>
                    <a:pt x="646" y="4798"/>
                  </a:lnTo>
                  <a:lnTo>
                    <a:pt x="682" y="4694"/>
                  </a:lnTo>
                  <a:lnTo>
                    <a:pt x="720" y="4590"/>
                  </a:lnTo>
                  <a:lnTo>
                    <a:pt x="760" y="4482"/>
                  </a:lnTo>
                  <a:lnTo>
                    <a:pt x="804" y="4374"/>
                  </a:lnTo>
                  <a:lnTo>
                    <a:pt x="850" y="4264"/>
                  </a:lnTo>
                  <a:lnTo>
                    <a:pt x="898" y="4154"/>
                  </a:lnTo>
                  <a:lnTo>
                    <a:pt x="948" y="4042"/>
                  </a:lnTo>
                  <a:lnTo>
                    <a:pt x="1000" y="3930"/>
                  </a:lnTo>
                  <a:lnTo>
                    <a:pt x="1058" y="3818"/>
                  </a:lnTo>
                  <a:lnTo>
                    <a:pt x="1116" y="3704"/>
                  </a:lnTo>
                  <a:lnTo>
                    <a:pt x="1178" y="3590"/>
                  </a:lnTo>
                  <a:lnTo>
                    <a:pt x="1242" y="3476"/>
                  </a:lnTo>
                  <a:lnTo>
                    <a:pt x="1310" y="3362"/>
                  </a:lnTo>
                  <a:lnTo>
                    <a:pt x="1382" y="3250"/>
                  </a:lnTo>
                  <a:lnTo>
                    <a:pt x="1456" y="3136"/>
                  </a:lnTo>
                  <a:lnTo>
                    <a:pt x="1532" y="3022"/>
                  </a:lnTo>
                  <a:lnTo>
                    <a:pt x="1532" y="4938"/>
                  </a:lnTo>
                  <a:close/>
                  <a:moveTo>
                    <a:pt x="1734" y="5140"/>
                  </a:moveTo>
                  <a:lnTo>
                    <a:pt x="3693" y="5140"/>
                  </a:lnTo>
                  <a:lnTo>
                    <a:pt x="3693" y="5140"/>
                  </a:lnTo>
                  <a:lnTo>
                    <a:pt x="3577" y="5222"/>
                  </a:lnTo>
                  <a:lnTo>
                    <a:pt x="3459" y="5300"/>
                  </a:lnTo>
                  <a:lnTo>
                    <a:pt x="3344" y="5374"/>
                  </a:lnTo>
                  <a:lnTo>
                    <a:pt x="3226" y="5444"/>
                  </a:lnTo>
                  <a:lnTo>
                    <a:pt x="3110" y="5512"/>
                  </a:lnTo>
                  <a:lnTo>
                    <a:pt x="2994" y="5576"/>
                  </a:lnTo>
                  <a:lnTo>
                    <a:pt x="2876" y="5636"/>
                  </a:lnTo>
                  <a:lnTo>
                    <a:pt x="2762" y="5694"/>
                  </a:lnTo>
                  <a:lnTo>
                    <a:pt x="2646" y="5750"/>
                  </a:lnTo>
                  <a:lnTo>
                    <a:pt x="2532" y="5802"/>
                  </a:lnTo>
                  <a:lnTo>
                    <a:pt x="2418" y="5850"/>
                  </a:lnTo>
                  <a:lnTo>
                    <a:pt x="2306" y="5898"/>
                  </a:lnTo>
                  <a:lnTo>
                    <a:pt x="2194" y="5940"/>
                  </a:lnTo>
                  <a:lnTo>
                    <a:pt x="2084" y="5982"/>
                  </a:lnTo>
                  <a:lnTo>
                    <a:pt x="1976" y="6020"/>
                  </a:lnTo>
                  <a:lnTo>
                    <a:pt x="1870" y="6056"/>
                  </a:lnTo>
                  <a:lnTo>
                    <a:pt x="1764" y="6090"/>
                  </a:lnTo>
                  <a:lnTo>
                    <a:pt x="1662" y="6122"/>
                  </a:lnTo>
                  <a:lnTo>
                    <a:pt x="1562" y="6152"/>
                  </a:lnTo>
                  <a:lnTo>
                    <a:pt x="1462" y="6178"/>
                  </a:lnTo>
                  <a:lnTo>
                    <a:pt x="1366" y="6204"/>
                  </a:lnTo>
                  <a:lnTo>
                    <a:pt x="1272" y="6228"/>
                  </a:lnTo>
                  <a:lnTo>
                    <a:pt x="1094" y="6268"/>
                  </a:lnTo>
                  <a:lnTo>
                    <a:pt x="926" y="6302"/>
                  </a:lnTo>
                  <a:lnTo>
                    <a:pt x="772" y="6330"/>
                  </a:lnTo>
                  <a:lnTo>
                    <a:pt x="632" y="6352"/>
                  </a:lnTo>
                  <a:lnTo>
                    <a:pt x="506" y="6368"/>
                  </a:lnTo>
                  <a:lnTo>
                    <a:pt x="1734" y="5140"/>
                  </a:lnTo>
                  <a:close/>
                  <a:moveTo>
                    <a:pt x="4063" y="4856"/>
                  </a:moveTo>
                  <a:lnTo>
                    <a:pt x="2020" y="4856"/>
                  </a:lnTo>
                  <a:lnTo>
                    <a:pt x="3050" y="3826"/>
                  </a:lnTo>
                  <a:lnTo>
                    <a:pt x="5037" y="3826"/>
                  </a:lnTo>
                  <a:lnTo>
                    <a:pt x="5037" y="3826"/>
                  </a:lnTo>
                  <a:lnTo>
                    <a:pt x="4971" y="3910"/>
                  </a:lnTo>
                  <a:lnTo>
                    <a:pt x="4905" y="3996"/>
                  </a:lnTo>
                  <a:lnTo>
                    <a:pt x="4837" y="4080"/>
                  </a:lnTo>
                  <a:lnTo>
                    <a:pt x="4767" y="4162"/>
                  </a:lnTo>
                  <a:lnTo>
                    <a:pt x="4693" y="4246"/>
                  </a:lnTo>
                  <a:lnTo>
                    <a:pt x="4619" y="4328"/>
                  </a:lnTo>
                  <a:lnTo>
                    <a:pt x="4541" y="4410"/>
                  </a:lnTo>
                  <a:lnTo>
                    <a:pt x="4463" y="4490"/>
                  </a:lnTo>
                  <a:lnTo>
                    <a:pt x="4463" y="4490"/>
                  </a:lnTo>
                  <a:lnTo>
                    <a:pt x="4363" y="4586"/>
                  </a:lnTo>
                  <a:lnTo>
                    <a:pt x="4265" y="4680"/>
                  </a:lnTo>
                  <a:lnTo>
                    <a:pt x="4163" y="4768"/>
                  </a:lnTo>
                  <a:lnTo>
                    <a:pt x="4063" y="4856"/>
                  </a:lnTo>
                  <a:lnTo>
                    <a:pt x="4063" y="4856"/>
                  </a:lnTo>
                  <a:close/>
                  <a:moveTo>
                    <a:pt x="5237" y="3540"/>
                  </a:moveTo>
                  <a:lnTo>
                    <a:pt x="3334" y="3540"/>
                  </a:lnTo>
                  <a:lnTo>
                    <a:pt x="4363" y="2510"/>
                  </a:lnTo>
                  <a:lnTo>
                    <a:pt x="5799" y="2510"/>
                  </a:lnTo>
                  <a:lnTo>
                    <a:pt x="5799" y="2510"/>
                  </a:lnTo>
                  <a:lnTo>
                    <a:pt x="5741" y="2638"/>
                  </a:lnTo>
                  <a:lnTo>
                    <a:pt x="5681" y="2764"/>
                  </a:lnTo>
                  <a:lnTo>
                    <a:pt x="5617" y="2894"/>
                  </a:lnTo>
                  <a:lnTo>
                    <a:pt x="5549" y="3022"/>
                  </a:lnTo>
                  <a:lnTo>
                    <a:pt x="5477" y="3152"/>
                  </a:lnTo>
                  <a:lnTo>
                    <a:pt x="5401" y="3282"/>
                  </a:lnTo>
                  <a:lnTo>
                    <a:pt x="5321" y="3410"/>
                  </a:lnTo>
                  <a:lnTo>
                    <a:pt x="5237" y="3540"/>
                  </a:lnTo>
                  <a:lnTo>
                    <a:pt x="5237" y="3540"/>
                  </a:lnTo>
                  <a:close/>
                  <a:moveTo>
                    <a:pt x="5917" y="2226"/>
                  </a:moveTo>
                  <a:lnTo>
                    <a:pt x="4649" y="2226"/>
                  </a:lnTo>
                  <a:lnTo>
                    <a:pt x="6365" y="510"/>
                  </a:lnTo>
                  <a:lnTo>
                    <a:pt x="6365" y="510"/>
                  </a:lnTo>
                  <a:lnTo>
                    <a:pt x="6341" y="662"/>
                  </a:lnTo>
                  <a:lnTo>
                    <a:pt x="6311" y="836"/>
                  </a:lnTo>
                  <a:lnTo>
                    <a:pt x="6293" y="932"/>
                  </a:lnTo>
                  <a:lnTo>
                    <a:pt x="6273" y="1032"/>
                  </a:lnTo>
                  <a:lnTo>
                    <a:pt x="6251" y="1134"/>
                  </a:lnTo>
                  <a:lnTo>
                    <a:pt x="6225" y="1242"/>
                  </a:lnTo>
                  <a:lnTo>
                    <a:pt x="6197" y="1354"/>
                  </a:lnTo>
                  <a:lnTo>
                    <a:pt x="6167" y="1470"/>
                  </a:lnTo>
                  <a:lnTo>
                    <a:pt x="6133" y="1588"/>
                  </a:lnTo>
                  <a:lnTo>
                    <a:pt x="6097" y="1710"/>
                  </a:lnTo>
                  <a:lnTo>
                    <a:pt x="6057" y="1836"/>
                  </a:lnTo>
                  <a:lnTo>
                    <a:pt x="6013" y="1964"/>
                  </a:lnTo>
                  <a:lnTo>
                    <a:pt x="5967" y="2094"/>
                  </a:lnTo>
                  <a:lnTo>
                    <a:pt x="5917" y="2226"/>
                  </a:lnTo>
                  <a:lnTo>
                    <a:pt x="5917" y="2226"/>
                  </a:lnTo>
                  <a:close/>
                  <a:moveTo>
                    <a:pt x="4939" y="284"/>
                  </a:moveTo>
                  <a:lnTo>
                    <a:pt x="4939" y="284"/>
                  </a:lnTo>
                  <a:lnTo>
                    <a:pt x="4771" y="336"/>
                  </a:lnTo>
                  <a:lnTo>
                    <a:pt x="4601" y="394"/>
                  </a:lnTo>
                  <a:lnTo>
                    <a:pt x="4427" y="458"/>
                  </a:lnTo>
                  <a:lnTo>
                    <a:pt x="4337" y="492"/>
                  </a:lnTo>
                  <a:lnTo>
                    <a:pt x="4247" y="528"/>
                  </a:lnTo>
                  <a:lnTo>
                    <a:pt x="4157" y="566"/>
                  </a:lnTo>
                  <a:lnTo>
                    <a:pt x="4067" y="604"/>
                  </a:lnTo>
                  <a:lnTo>
                    <a:pt x="3975" y="646"/>
                  </a:lnTo>
                  <a:lnTo>
                    <a:pt x="3883" y="688"/>
                  </a:lnTo>
                  <a:lnTo>
                    <a:pt x="3789" y="734"/>
                  </a:lnTo>
                  <a:lnTo>
                    <a:pt x="3697" y="780"/>
                  </a:lnTo>
                  <a:lnTo>
                    <a:pt x="3603" y="830"/>
                  </a:lnTo>
                  <a:lnTo>
                    <a:pt x="3509" y="880"/>
                  </a:lnTo>
                  <a:lnTo>
                    <a:pt x="3415" y="932"/>
                  </a:lnTo>
                  <a:lnTo>
                    <a:pt x="3322" y="988"/>
                  </a:lnTo>
                  <a:lnTo>
                    <a:pt x="3228" y="1044"/>
                  </a:lnTo>
                  <a:lnTo>
                    <a:pt x="3132" y="1104"/>
                  </a:lnTo>
                  <a:lnTo>
                    <a:pt x="3038" y="1164"/>
                  </a:lnTo>
                  <a:lnTo>
                    <a:pt x="2944" y="1228"/>
                  </a:lnTo>
                  <a:lnTo>
                    <a:pt x="2850" y="1294"/>
                  </a:lnTo>
                  <a:lnTo>
                    <a:pt x="2756" y="1362"/>
                  </a:lnTo>
                  <a:lnTo>
                    <a:pt x="2662" y="1432"/>
                  </a:lnTo>
                  <a:lnTo>
                    <a:pt x="2570" y="1504"/>
                  </a:lnTo>
                  <a:lnTo>
                    <a:pt x="2476" y="1580"/>
                  </a:lnTo>
                  <a:lnTo>
                    <a:pt x="2384" y="1658"/>
                  </a:lnTo>
                  <a:lnTo>
                    <a:pt x="2292" y="1738"/>
                  </a:lnTo>
                  <a:lnTo>
                    <a:pt x="2202" y="1820"/>
                  </a:lnTo>
                  <a:lnTo>
                    <a:pt x="2112" y="1906"/>
                  </a:lnTo>
                  <a:lnTo>
                    <a:pt x="2022" y="1994"/>
                  </a:lnTo>
                  <a:lnTo>
                    <a:pt x="2022" y="1994"/>
                  </a:lnTo>
                  <a:lnTo>
                    <a:pt x="1958" y="2058"/>
                  </a:lnTo>
                  <a:lnTo>
                    <a:pt x="1894" y="2124"/>
                  </a:lnTo>
                  <a:lnTo>
                    <a:pt x="1834" y="2190"/>
                  </a:lnTo>
                  <a:lnTo>
                    <a:pt x="1774" y="2258"/>
                  </a:lnTo>
                  <a:lnTo>
                    <a:pt x="1714" y="2324"/>
                  </a:lnTo>
                  <a:lnTo>
                    <a:pt x="1656" y="2390"/>
                  </a:lnTo>
                  <a:lnTo>
                    <a:pt x="1546" y="2526"/>
                  </a:lnTo>
                  <a:lnTo>
                    <a:pt x="1532" y="2526"/>
                  </a:lnTo>
                  <a:lnTo>
                    <a:pt x="1532" y="2542"/>
                  </a:lnTo>
                  <a:lnTo>
                    <a:pt x="1532" y="2542"/>
                  </a:lnTo>
                  <a:lnTo>
                    <a:pt x="1472" y="2620"/>
                  </a:lnTo>
                  <a:lnTo>
                    <a:pt x="1412" y="2698"/>
                  </a:lnTo>
                  <a:lnTo>
                    <a:pt x="1356" y="2776"/>
                  </a:lnTo>
                  <a:lnTo>
                    <a:pt x="1300" y="2854"/>
                  </a:lnTo>
                  <a:lnTo>
                    <a:pt x="1244" y="2932"/>
                  </a:lnTo>
                  <a:lnTo>
                    <a:pt x="1192" y="3010"/>
                  </a:lnTo>
                  <a:lnTo>
                    <a:pt x="1140" y="3090"/>
                  </a:lnTo>
                  <a:lnTo>
                    <a:pt x="1090" y="3168"/>
                  </a:lnTo>
                  <a:lnTo>
                    <a:pt x="1042" y="3246"/>
                  </a:lnTo>
                  <a:lnTo>
                    <a:pt x="996" y="3326"/>
                  </a:lnTo>
                  <a:lnTo>
                    <a:pt x="906" y="3482"/>
                  </a:lnTo>
                  <a:lnTo>
                    <a:pt x="822" y="3640"/>
                  </a:lnTo>
                  <a:lnTo>
                    <a:pt x="742" y="3796"/>
                  </a:lnTo>
                  <a:lnTo>
                    <a:pt x="670" y="3950"/>
                  </a:lnTo>
                  <a:lnTo>
                    <a:pt x="600" y="4104"/>
                  </a:lnTo>
                  <a:lnTo>
                    <a:pt x="536" y="4254"/>
                  </a:lnTo>
                  <a:lnTo>
                    <a:pt x="478" y="4404"/>
                  </a:lnTo>
                  <a:lnTo>
                    <a:pt x="424" y="4550"/>
                  </a:lnTo>
                  <a:lnTo>
                    <a:pt x="374" y="4694"/>
                  </a:lnTo>
                  <a:lnTo>
                    <a:pt x="326" y="4836"/>
                  </a:lnTo>
                  <a:lnTo>
                    <a:pt x="284" y="4972"/>
                  </a:lnTo>
                  <a:lnTo>
                    <a:pt x="284" y="284"/>
                  </a:lnTo>
                  <a:lnTo>
                    <a:pt x="4939" y="284"/>
                  </a:lnTo>
                  <a:close/>
                  <a:moveTo>
                    <a:pt x="1748" y="6402"/>
                  </a:moveTo>
                  <a:lnTo>
                    <a:pt x="1748" y="6402"/>
                  </a:lnTo>
                  <a:lnTo>
                    <a:pt x="1914" y="6350"/>
                  </a:lnTo>
                  <a:lnTo>
                    <a:pt x="2084" y="6292"/>
                  </a:lnTo>
                  <a:lnTo>
                    <a:pt x="2260" y="6228"/>
                  </a:lnTo>
                  <a:lnTo>
                    <a:pt x="2348" y="6194"/>
                  </a:lnTo>
                  <a:lnTo>
                    <a:pt x="2438" y="6158"/>
                  </a:lnTo>
                  <a:lnTo>
                    <a:pt x="2528" y="6120"/>
                  </a:lnTo>
                  <a:lnTo>
                    <a:pt x="2620" y="6082"/>
                  </a:lnTo>
                  <a:lnTo>
                    <a:pt x="2712" y="6040"/>
                  </a:lnTo>
                  <a:lnTo>
                    <a:pt x="2804" y="5998"/>
                  </a:lnTo>
                  <a:lnTo>
                    <a:pt x="2896" y="5952"/>
                  </a:lnTo>
                  <a:lnTo>
                    <a:pt x="2990" y="5906"/>
                  </a:lnTo>
                  <a:lnTo>
                    <a:pt x="3084" y="5856"/>
                  </a:lnTo>
                  <a:lnTo>
                    <a:pt x="3176" y="5806"/>
                  </a:lnTo>
                  <a:lnTo>
                    <a:pt x="3270" y="5754"/>
                  </a:lnTo>
                  <a:lnTo>
                    <a:pt x="3365" y="5698"/>
                  </a:lnTo>
                  <a:lnTo>
                    <a:pt x="3459" y="5642"/>
                  </a:lnTo>
                  <a:lnTo>
                    <a:pt x="3553" y="5582"/>
                  </a:lnTo>
                  <a:lnTo>
                    <a:pt x="3647" y="5522"/>
                  </a:lnTo>
                  <a:lnTo>
                    <a:pt x="3741" y="5458"/>
                  </a:lnTo>
                  <a:lnTo>
                    <a:pt x="3835" y="5392"/>
                  </a:lnTo>
                  <a:lnTo>
                    <a:pt x="3929" y="5324"/>
                  </a:lnTo>
                  <a:lnTo>
                    <a:pt x="4023" y="5254"/>
                  </a:lnTo>
                  <a:lnTo>
                    <a:pt x="4117" y="5182"/>
                  </a:lnTo>
                  <a:lnTo>
                    <a:pt x="4209" y="5106"/>
                  </a:lnTo>
                  <a:lnTo>
                    <a:pt x="4301" y="5028"/>
                  </a:lnTo>
                  <a:lnTo>
                    <a:pt x="4393" y="4948"/>
                  </a:lnTo>
                  <a:lnTo>
                    <a:pt x="4483" y="4866"/>
                  </a:lnTo>
                  <a:lnTo>
                    <a:pt x="4575" y="4780"/>
                  </a:lnTo>
                  <a:lnTo>
                    <a:pt x="4663" y="4692"/>
                  </a:lnTo>
                  <a:lnTo>
                    <a:pt x="4663" y="4692"/>
                  </a:lnTo>
                  <a:lnTo>
                    <a:pt x="4753" y="4602"/>
                  </a:lnTo>
                  <a:lnTo>
                    <a:pt x="4841" y="4510"/>
                  </a:lnTo>
                  <a:lnTo>
                    <a:pt x="4925" y="4416"/>
                  </a:lnTo>
                  <a:lnTo>
                    <a:pt x="5005" y="4322"/>
                  </a:lnTo>
                  <a:lnTo>
                    <a:pt x="5085" y="4228"/>
                  </a:lnTo>
                  <a:lnTo>
                    <a:pt x="5161" y="4134"/>
                  </a:lnTo>
                  <a:lnTo>
                    <a:pt x="5235" y="4038"/>
                  </a:lnTo>
                  <a:lnTo>
                    <a:pt x="5307" y="3942"/>
                  </a:lnTo>
                  <a:lnTo>
                    <a:pt x="5377" y="3848"/>
                  </a:lnTo>
                  <a:lnTo>
                    <a:pt x="5443" y="3750"/>
                  </a:lnTo>
                  <a:lnTo>
                    <a:pt x="5507" y="3654"/>
                  </a:lnTo>
                  <a:lnTo>
                    <a:pt x="5571" y="3558"/>
                  </a:lnTo>
                  <a:lnTo>
                    <a:pt x="5631" y="3462"/>
                  </a:lnTo>
                  <a:lnTo>
                    <a:pt x="5687" y="3364"/>
                  </a:lnTo>
                  <a:lnTo>
                    <a:pt x="5743" y="3268"/>
                  </a:lnTo>
                  <a:lnTo>
                    <a:pt x="5797" y="3172"/>
                  </a:lnTo>
                  <a:lnTo>
                    <a:pt x="5849" y="3076"/>
                  </a:lnTo>
                  <a:lnTo>
                    <a:pt x="5899" y="2980"/>
                  </a:lnTo>
                  <a:lnTo>
                    <a:pt x="5945" y="2886"/>
                  </a:lnTo>
                  <a:lnTo>
                    <a:pt x="5991" y="2790"/>
                  </a:lnTo>
                  <a:lnTo>
                    <a:pt x="6035" y="2696"/>
                  </a:lnTo>
                  <a:lnTo>
                    <a:pt x="6077" y="2602"/>
                  </a:lnTo>
                  <a:lnTo>
                    <a:pt x="6117" y="2510"/>
                  </a:lnTo>
                  <a:lnTo>
                    <a:pt x="6155" y="2416"/>
                  </a:lnTo>
                  <a:lnTo>
                    <a:pt x="6191" y="2326"/>
                  </a:lnTo>
                  <a:lnTo>
                    <a:pt x="6225" y="2234"/>
                  </a:lnTo>
                  <a:lnTo>
                    <a:pt x="6291" y="2056"/>
                  </a:lnTo>
                  <a:lnTo>
                    <a:pt x="6349" y="1882"/>
                  </a:lnTo>
                  <a:lnTo>
                    <a:pt x="6401" y="1714"/>
                  </a:lnTo>
                  <a:lnTo>
                    <a:pt x="6401" y="6402"/>
                  </a:lnTo>
                  <a:lnTo>
                    <a:pt x="1748" y="640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grpSp>
      <p:sp>
        <p:nvSpPr>
          <p:cNvPr id="28" name="Rectangle 27">
            <a:extLst>
              <a:ext uri="{FF2B5EF4-FFF2-40B4-BE49-F238E27FC236}">
                <a16:creationId xmlns:a16="http://schemas.microsoft.com/office/drawing/2014/main" id="{90197350-520A-BDB0-1829-548BF7BFF9EC}"/>
              </a:ext>
            </a:extLst>
          </p:cNvPr>
          <p:cNvSpPr/>
          <p:nvPr/>
        </p:nvSpPr>
        <p:spPr>
          <a:xfrm>
            <a:off x="442913" y="2239424"/>
            <a:ext cx="11306175" cy="25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kern="1200">
                <a:solidFill>
                  <a:srgbClr val="FFFFFF"/>
                </a:solidFill>
                <a:cs typeface="Arial"/>
              </a:rPr>
              <a:t>Ziņojuma k</a:t>
            </a:r>
            <a:r>
              <a:rPr kumimoji="0" lang="lv-LV" sz="800" b="1" i="0" u="none" strike="noStrike" kern="1200" cap="none" spc="0" normalizeH="0" baseline="0">
                <a:ln>
                  <a:noFill/>
                </a:ln>
                <a:solidFill>
                  <a:srgbClr val="FFFFFF"/>
                </a:solidFill>
                <a:effectLst/>
                <a:uLnTx/>
                <a:uFillTx/>
                <a:ea typeface="+mn-ea"/>
                <a:cs typeface="Arial"/>
                <a:sym typeface="Arial"/>
              </a:rPr>
              <a:t>opsavilkums</a:t>
            </a:r>
          </a:p>
        </p:txBody>
      </p:sp>
      <p:sp>
        <p:nvSpPr>
          <p:cNvPr id="44" name="Freeform 73">
            <a:extLst>
              <a:ext uri="{FF2B5EF4-FFF2-40B4-BE49-F238E27FC236}">
                <a16:creationId xmlns:a16="http://schemas.microsoft.com/office/drawing/2014/main" id="{9E14875C-5C92-FFFF-6295-CAA9C504EC4A}"/>
              </a:ext>
            </a:extLst>
          </p:cNvPr>
          <p:cNvSpPr>
            <a:spLocks noChangeAspect="1" noEditPoints="1"/>
          </p:cNvSpPr>
          <p:nvPr/>
        </p:nvSpPr>
        <p:spPr bwMode="auto">
          <a:xfrm rot="10800000" flipH="1" flipV="1">
            <a:off x="673052" y="2635192"/>
            <a:ext cx="271556" cy="271516"/>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grpSp>
        <p:nvGrpSpPr>
          <p:cNvPr id="45" name="Group 44">
            <a:extLst>
              <a:ext uri="{FF2B5EF4-FFF2-40B4-BE49-F238E27FC236}">
                <a16:creationId xmlns:a16="http://schemas.microsoft.com/office/drawing/2014/main" id="{C451984E-7CE1-6B24-94D6-BCE308C23675}"/>
              </a:ext>
            </a:extLst>
          </p:cNvPr>
          <p:cNvGrpSpPr/>
          <p:nvPr/>
        </p:nvGrpSpPr>
        <p:grpSpPr>
          <a:xfrm>
            <a:off x="1258887" y="2598714"/>
            <a:ext cx="231771" cy="3573486"/>
            <a:chOff x="1262063" y="2598714"/>
            <a:chExt cx="231771" cy="3573486"/>
          </a:xfrm>
        </p:grpSpPr>
        <p:cxnSp>
          <p:nvCxnSpPr>
            <p:cNvPr id="46" name="Straight Connector 45">
              <a:extLst>
                <a:ext uri="{FF2B5EF4-FFF2-40B4-BE49-F238E27FC236}">
                  <a16:creationId xmlns:a16="http://schemas.microsoft.com/office/drawing/2014/main" id="{13F1C24D-A5A7-B0E7-A598-12DD09B5EE34}"/>
                </a:ext>
              </a:extLst>
            </p:cNvPr>
            <p:cNvCxnSpPr>
              <a:cxnSpLocks/>
            </p:cNvCxnSpPr>
            <p:nvPr/>
          </p:nvCxnSpPr>
          <p:spPr>
            <a:xfrm>
              <a:off x="1374774" y="2598714"/>
              <a:ext cx="0" cy="3573486"/>
            </a:xfrm>
            <a:prstGeom prst="line">
              <a:avLst/>
            </a:prstGeom>
            <a:ln w="12700" cap="sq">
              <a:solidFill>
                <a:schemeClr val="bg2"/>
              </a:solidFill>
            </a:ln>
          </p:spPr>
          <p:style>
            <a:lnRef idx="1">
              <a:schemeClr val="accent1"/>
            </a:lnRef>
            <a:fillRef idx="0">
              <a:schemeClr val="accent1"/>
            </a:fillRef>
            <a:effectRef idx="0">
              <a:schemeClr val="dk1"/>
            </a:effectRef>
            <a:fontRef idx="minor">
              <a:schemeClr val="lt1"/>
            </a:fontRef>
          </p:style>
        </p:cxnSp>
        <p:grpSp>
          <p:nvGrpSpPr>
            <p:cNvPr id="47" name="Group 46">
              <a:extLst>
                <a:ext uri="{FF2B5EF4-FFF2-40B4-BE49-F238E27FC236}">
                  <a16:creationId xmlns:a16="http://schemas.microsoft.com/office/drawing/2014/main" id="{B63F7BAE-9930-7008-B890-1D5259ADE954}"/>
                </a:ext>
              </a:extLst>
            </p:cNvPr>
            <p:cNvGrpSpPr/>
            <p:nvPr/>
          </p:nvGrpSpPr>
          <p:grpSpPr>
            <a:xfrm>
              <a:off x="1262063" y="4162425"/>
              <a:ext cx="231771" cy="377825"/>
              <a:chOff x="1262063" y="4162425"/>
              <a:chExt cx="231771" cy="377825"/>
            </a:xfrm>
          </p:grpSpPr>
          <p:sp>
            <p:nvSpPr>
              <p:cNvPr id="48" name="Rectangle 47">
                <a:extLst>
                  <a:ext uri="{FF2B5EF4-FFF2-40B4-BE49-F238E27FC236}">
                    <a16:creationId xmlns:a16="http://schemas.microsoft.com/office/drawing/2014/main" id="{E2744EE4-93F4-619C-8AFC-926FCD30E6F8}"/>
                  </a:ext>
                </a:extLst>
              </p:cNvPr>
              <p:cNvSpPr/>
              <p:nvPr/>
            </p:nvSpPr>
            <p:spPr>
              <a:xfrm>
                <a:off x="1262063" y="4162425"/>
                <a:ext cx="231771" cy="377825"/>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49" name="Freeform 13">
                <a:extLst>
                  <a:ext uri="{FF2B5EF4-FFF2-40B4-BE49-F238E27FC236}">
                    <a16:creationId xmlns:a16="http://schemas.microsoft.com/office/drawing/2014/main" id="{1AEEA7FF-A05A-E7C8-E55F-899FA1FB75A6}"/>
                  </a:ext>
                </a:extLst>
              </p:cNvPr>
              <p:cNvSpPr>
                <a:spLocks noChangeAspect="1"/>
              </p:cNvSpPr>
              <p:nvPr/>
            </p:nvSpPr>
            <p:spPr bwMode="auto">
              <a:xfrm>
                <a:off x="1282458" y="4199143"/>
                <a:ext cx="194157" cy="309251"/>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2"/>
              </a:solidFill>
              <a:ln w="12700">
                <a:solidFill>
                  <a:schemeClr val="bg1"/>
                </a:solidFill>
              </a:ln>
            </p:spPr>
            <p:txBody>
              <a:bodyPr vert="horz" wrap="square" lIns="78191" tIns="39096" rIns="78191" bIns="39096" numCol="1" anchor="t" anchorCtr="0" compatLnSpc="1">
                <a:prstTxWarp prst="textNoShape">
                  <a:avLst/>
                </a:prstTxWarp>
              </a:bodyPr>
              <a:lstStyle/>
              <a:p>
                <a:endParaRPr lang="en-US" sz="800"/>
              </a:p>
            </p:txBody>
          </p:sp>
        </p:grpSp>
      </p:grpSp>
    </p:spTree>
    <p:extLst>
      <p:ext uri="{BB962C8B-B14F-4D97-AF65-F5344CB8AC3E}">
        <p14:creationId xmlns:p14="http://schemas.microsoft.com/office/powerpoint/2010/main" val="4181396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6DB78-3651-B5CB-2460-CACBEC51B4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6DEB3C-99D6-9AFF-7963-DC8D991FF002}"/>
              </a:ext>
            </a:extLst>
          </p:cNvPr>
          <p:cNvSpPr>
            <a:spLocks noGrp="1"/>
          </p:cNvSpPr>
          <p:nvPr>
            <p:ph type="title"/>
          </p:nvPr>
        </p:nvSpPr>
        <p:spPr>
          <a:xfrm>
            <a:off x="442913" y="432001"/>
            <a:ext cx="11306175" cy="1387274"/>
          </a:xfrm>
        </p:spPr>
        <p:txBody>
          <a:bodyPr/>
          <a:lstStyle/>
          <a:p>
            <a:r>
              <a:rPr lang="lv-LV"/>
              <a:t>1.6. Kopsavilkums (3/3)</a:t>
            </a:r>
          </a:p>
        </p:txBody>
      </p:sp>
      <p:sp>
        <p:nvSpPr>
          <p:cNvPr id="3" name="Slide Number Placeholder 2">
            <a:extLst>
              <a:ext uri="{FF2B5EF4-FFF2-40B4-BE49-F238E27FC236}">
                <a16:creationId xmlns:a16="http://schemas.microsoft.com/office/drawing/2014/main" id="{14275FB7-D862-6BEE-55E5-2BC87C7E585E}"/>
              </a:ext>
            </a:extLst>
          </p:cNvPr>
          <p:cNvSpPr>
            <a:spLocks noGrp="1"/>
          </p:cNvSpPr>
          <p:nvPr>
            <p:ph type="sldNum" sz="quarter" idx="12"/>
          </p:nvPr>
        </p:nvSpPr>
        <p:spPr/>
        <p:txBody>
          <a:bodyPr/>
          <a:lstStyle/>
          <a:p>
            <a:fld id="{BB27C506-62F4-410E-A74E-B8B3763D71F1}" type="slidenum">
              <a:rPr lang="en-GB" smtClean="0"/>
              <a:pPr/>
              <a:t>14</a:t>
            </a:fld>
            <a:endParaRPr lang="en-GB"/>
          </a:p>
        </p:txBody>
      </p:sp>
      <p:sp>
        <p:nvSpPr>
          <p:cNvPr id="12" name="Rectangle 11">
            <a:extLst>
              <a:ext uri="{FF2B5EF4-FFF2-40B4-BE49-F238E27FC236}">
                <a16:creationId xmlns:a16="http://schemas.microsoft.com/office/drawing/2014/main" id="{301FD165-8108-3063-8A67-23AFE10E24B1}"/>
              </a:ext>
            </a:extLst>
          </p:cNvPr>
          <p:cNvSpPr/>
          <p:nvPr/>
        </p:nvSpPr>
        <p:spPr>
          <a:xfrm>
            <a:off x="442913" y="1819275"/>
            <a:ext cx="376237" cy="376237"/>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29" name="Group 85">
            <a:extLst>
              <a:ext uri="{FF2B5EF4-FFF2-40B4-BE49-F238E27FC236}">
                <a16:creationId xmlns:a16="http://schemas.microsoft.com/office/drawing/2014/main" id="{1AFEA831-87C5-2553-47D1-DDC28032BE72}"/>
              </a:ext>
            </a:extLst>
          </p:cNvPr>
          <p:cNvGrpSpPr>
            <a:grpSpLocks noChangeAspect="1"/>
          </p:cNvGrpSpPr>
          <p:nvPr/>
        </p:nvGrpSpPr>
        <p:grpSpPr bwMode="auto">
          <a:xfrm>
            <a:off x="510770" y="1874193"/>
            <a:ext cx="240522" cy="266400"/>
            <a:chOff x="1218" y="0"/>
            <a:chExt cx="6032" cy="6681"/>
          </a:xfrm>
          <a:solidFill>
            <a:schemeClr val="bg1"/>
          </a:solidFill>
        </p:grpSpPr>
        <p:sp>
          <p:nvSpPr>
            <p:cNvPr id="30" name="Freeform 86">
              <a:extLst>
                <a:ext uri="{FF2B5EF4-FFF2-40B4-BE49-F238E27FC236}">
                  <a16:creationId xmlns:a16="http://schemas.microsoft.com/office/drawing/2014/main" id="{93C60EA1-8767-A0A1-B7A5-C8922DED5D21}"/>
                </a:ext>
              </a:extLst>
            </p:cNvPr>
            <p:cNvSpPr>
              <a:spLocks noEditPoints="1"/>
            </p:cNvSpPr>
            <p:nvPr/>
          </p:nvSpPr>
          <p:spPr bwMode="auto">
            <a:xfrm>
              <a:off x="1218" y="0"/>
              <a:ext cx="6032" cy="6681"/>
            </a:xfrm>
            <a:custGeom>
              <a:avLst/>
              <a:gdLst>
                <a:gd name="T0" fmla="*/ 0 w 6032"/>
                <a:gd name="T1" fmla="*/ 0 h 6681"/>
                <a:gd name="T2" fmla="*/ 0 w 6032"/>
                <a:gd name="T3" fmla="*/ 4789 h 6681"/>
                <a:gd name="T4" fmla="*/ 3016 w 6032"/>
                <a:gd name="T5" fmla="*/ 6681 h 6681"/>
                <a:gd name="T6" fmla="*/ 6032 w 6032"/>
                <a:gd name="T7" fmla="*/ 4789 h 6681"/>
                <a:gd name="T8" fmla="*/ 6032 w 6032"/>
                <a:gd name="T9" fmla="*/ 0 h 6681"/>
                <a:gd name="T10" fmla="*/ 0 w 6032"/>
                <a:gd name="T11" fmla="*/ 0 h 6681"/>
                <a:gd name="T12" fmla="*/ 5774 w 6032"/>
                <a:gd name="T13" fmla="*/ 4645 h 6681"/>
                <a:gd name="T14" fmla="*/ 3016 w 6032"/>
                <a:gd name="T15" fmla="*/ 6377 h 6681"/>
                <a:gd name="T16" fmla="*/ 258 w 6032"/>
                <a:gd name="T17" fmla="*/ 4645 h 6681"/>
                <a:gd name="T18" fmla="*/ 258 w 6032"/>
                <a:gd name="T19" fmla="*/ 256 h 6681"/>
                <a:gd name="T20" fmla="*/ 5774 w 6032"/>
                <a:gd name="T21" fmla="*/ 256 h 6681"/>
                <a:gd name="T22" fmla="*/ 5774 w 6032"/>
                <a:gd name="T23" fmla="*/ 4645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32" h="6681">
                  <a:moveTo>
                    <a:pt x="0" y="0"/>
                  </a:moveTo>
                  <a:lnTo>
                    <a:pt x="0" y="4789"/>
                  </a:lnTo>
                  <a:lnTo>
                    <a:pt x="3016" y="6681"/>
                  </a:lnTo>
                  <a:lnTo>
                    <a:pt x="6032" y="4789"/>
                  </a:lnTo>
                  <a:lnTo>
                    <a:pt x="6032" y="0"/>
                  </a:lnTo>
                  <a:lnTo>
                    <a:pt x="0" y="0"/>
                  </a:lnTo>
                  <a:close/>
                  <a:moveTo>
                    <a:pt x="5774" y="4645"/>
                  </a:moveTo>
                  <a:lnTo>
                    <a:pt x="3016" y="6377"/>
                  </a:lnTo>
                  <a:lnTo>
                    <a:pt x="258" y="4645"/>
                  </a:lnTo>
                  <a:lnTo>
                    <a:pt x="258" y="256"/>
                  </a:lnTo>
                  <a:lnTo>
                    <a:pt x="5774" y="256"/>
                  </a:lnTo>
                  <a:lnTo>
                    <a:pt x="5774" y="46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sp>
          <p:nvSpPr>
            <p:cNvPr id="31" name="Freeform 87">
              <a:extLst>
                <a:ext uri="{FF2B5EF4-FFF2-40B4-BE49-F238E27FC236}">
                  <a16:creationId xmlns:a16="http://schemas.microsoft.com/office/drawing/2014/main" id="{4A1CF04F-A392-38A6-CE5F-114EFF8C14B1}"/>
                </a:ext>
              </a:extLst>
            </p:cNvPr>
            <p:cNvSpPr>
              <a:spLocks noEditPoints="1"/>
            </p:cNvSpPr>
            <p:nvPr/>
          </p:nvSpPr>
          <p:spPr bwMode="auto">
            <a:xfrm>
              <a:off x="2190" y="882"/>
              <a:ext cx="4020" cy="4567"/>
            </a:xfrm>
            <a:custGeom>
              <a:avLst/>
              <a:gdLst>
                <a:gd name="T0" fmla="*/ 4020 w 4020"/>
                <a:gd name="T1" fmla="*/ 3365 h 4567"/>
                <a:gd name="T2" fmla="*/ 4020 w 4020"/>
                <a:gd name="T3" fmla="*/ 0 h 4567"/>
                <a:gd name="T4" fmla="*/ 0 w 4020"/>
                <a:gd name="T5" fmla="*/ 0 h 4567"/>
                <a:gd name="T6" fmla="*/ 0 w 4020"/>
                <a:gd name="T7" fmla="*/ 3367 h 4567"/>
                <a:gd name="T8" fmla="*/ 2046 w 4020"/>
                <a:gd name="T9" fmla="*/ 4567 h 4567"/>
                <a:gd name="T10" fmla="*/ 4020 w 4020"/>
                <a:gd name="T11" fmla="*/ 3365 h 4567"/>
                <a:gd name="T12" fmla="*/ 256 w 4020"/>
                <a:gd name="T13" fmla="*/ 3219 h 4567"/>
                <a:gd name="T14" fmla="*/ 256 w 4020"/>
                <a:gd name="T15" fmla="*/ 256 h 4567"/>
                <a:gd name="T16" fmla="*/ 3762 w 4020"/>
                <a:gd name="T17" fmla="*/ 256 h 4567"/>
                <a:gd name="T18" fmla="*/ 3762 w 4020"/>
                <a:gd name="T19" fmla="*/ 3221 h 4567"/>
                <a:gd name="T20" fmla="*/ 2044 w 4020"/>
                <a:gd name="T21" fmla="*/ 4267 h 4567"/>
                <a:gd name="T22" fmla="*/ 256 w 4020"/>
                <a:gd name="T23" fmla="*/ 3219 h 4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20" h="4567">
                  <a:moveTo>
                    <a:pt x="4020" y="3365"/>
                  </a:moveTo>
                  <a:lnTo>
                    <a:pt x="4020" y="0"/>
                  </a:lnTo>
                  <a:lnTo>
                    <a:pt x="0" y="0"/>
                  </a:lnTo>
                  <a:lnTo>
                    <a:pt x="0" y="3367"/>
                  </a:lnTo>
                  <a:lnTo>
                    <a:pt x="2046" y="4567"/>
                  </a:lnTo>
                  <a:lnTo>
                    <a:pt x="4020" y="3365"/>
                  </a:lnTo>
                  <a:close/>
                  <a:moveTo>
                    <a:pt x="256" y="3219"/>
                  </a:moveTo>
                  <a:lnTo>
                    <a:pt x="256" y="256"/>
                  </a:lnTo>
                  <a:lnTo>
                    <a:pt x="3762" y="256"/>
                  </a:lnTo>
                  <a:lnTo>
                    <a:pt x="3762" y="3221"/>
                  </a:lnTo>
                  <a:lnTo>
                    <a:pt x="2044" y="4267"/>
                  </a:lnTo>
                  <a:lnTo>
                    <a:pt x="256" y="32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sp>
          <p:nvSpPr>
            <p:cNvPr id="32" name="Freeform 88">
              <a:extLst>
                <a:ext uri="{FF2B5EF4-FFF2-40B4-BE49-F238E27FC236}">
                  <a16:creationId xmlns:a16="http://schemas.microsoft.com/office/drawing/2014/main" id="{4FA5D2DD-1A7A-136E-599A-3DEFE6065055}"/>
                </a:ext>
              </a:extLst>
            </p:cNvPr>
            <p:cNvSpPr>
              <a:spLocks/>
            </p:cNvSpPr>
            <p:nvPr/>
          </p:nvSpPr>
          <p:spPr bwMode="auto">
            <a:xfrm>
              <a:off x="3394" y="2268"/>
              <a:ext cx="1854" cy="1453"/>
            </a:xfrm>
            <a:custGeom>
              <a:avLst/>
              <a:gdLst>
                <a:gd name="T0" fmla="*/ 672 w 1854"/>
                <a:gd name="T1" fmla="*/ 1087 h 1453"/>
                <a:gd name="T2" fmla="*/ 176 w 1854"/>
                <a:gd name="T3" fmla="*/ 620 h 1453"/>
                <a:gd name="T4" fmla="*/ 0 w 1854"/>
                <a:gd name="T5" fmla="*/ 808 h 1453"/>
                <a:gd name="T6" fmla="*/ 686 w 1854"/>
                <a:gd name="T7" fmla="*/ 1453 h 1453"/>
                <a:gd name="T8" fmla="*/ 1854 w 1854"/>
                <a:gd name="T9" fmla="*/ 172 h 1453"/>
                <a:gd name="T10" fmla="*/ 1664 w 1854"/>
                <a:gd name="T11" fmla="*/ 0 h 1453"/>
                <a:gd name="T12" fmla="*/ 672 w 1854"/>
                <a:gd name="T13" fmla="*/ 1087 h 1453"/>
              </a:gdLst>
              <a:ahLst/>
              <a:cxnLst>
                <a:cxn ang="0">
                  <a:pos x="T0" y="T1"/>
                </a:cxn>
                <a:cxn ang="0">
                  <a:pos x="T2" y="T3"/>
                </a:cxn>
                <a:cxn ang="0">
                  <a:pos x="T4" y="T5"/>
                </a:cxn>
                <a:cxn ang="0">
                  <a:pos x="T6" y="T7"/>
                </a:cxn>
                <a:cxn ang="0">
                  <a:pos x="T8" y="T9"/>
                </a:cxn>
                <a:cxn ang="0">
                  <a:pos x="T10" y="T11"/>
                </a:cxn>
                <a:cxn ang="0">
                  <a:pos x="T12" y="T13"/>
                </a:cxn>
              </a:cxnLst>
              <a:rect l="0" t="0" r="r" b="b"/>
              <a:pathLst>
                <a:path w="1854" h="1453">
                  <a:moveTo>
                    <a:pt x="672" y="1087"/>
                  </a:moveTo>
                  <a:lnTo>
                    <a:pt x="176" y="620"/>
                  </a:lnTo>
                  <a:lnTo>
                    <a:pt x="0" y="808"/>
                  </a:lnTo>
                  <a:lnTo>
                    <a:pt x="686" y="1453"/>
                  </a:lnTo>
                  <a:lnTo>
                    <a:pt x="1854" y="172"/>
                  </a:lnTo>
                  <a:lnTo>
                    <a:pt x="1664" y="0"/>
                  </a:lnTo>
                  <a:lnTo>
                    <a:pt x="672" y="10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grpSp>
      <p:sp>
        <p:nvSpPr>
          <p:cNvPr id="37" name="Rectangle 36">
            <a:extLst>
              <a:ext uri="{FF2B5EF4-FFF2-40B4-BE49-F238E27FC236}">
                <a16:creationId xmlns:a16="http://schemas.microsoft.com/office/drawing/2014/main" id="{0AAAAA07-2C2F-5608-5C75-A013F1644F64}"/>
              </a:ext>
            </a:extLst>
          </p:cNvPr>
          <p:cNvSpPr/>
          <p:nvPr/>
        </p:nvSpPr>
        <p:spPr>
          <a:xfrm>
            <a:off x="6185695" y="2831093"/>
            <a:ext cx="5563393" cy="1475382"/>
          </a:xfrm>
          <a:prstGeom prst="rect">
            <a:avLst/>
          </a:prstGeom>
          <a:solidFill>
            <a:srgbClr val="FFFFFF">
              <a:lumMod val="95000"/>
            </a:srgbClr>
          </a:solidFill>
          <a:ln>
            <a:noFill/>
          </a:ln>
          <a:effectLst/>
        </p:spPr>
        <p:txBody>
          <a:bodyPr lIns="72000" tIns="72000" rIns="72000" bIns="72000" rtlCol="0" anchor="t" anchorCtr="0"/>
          <a:lstStyle/>
          <a:p>
            <a:pPr marL="172800" lvl="0" indent="-172800">
              <a:spcAft>
                <a:spcPts val="600"/>
              </a:spcAft>
              <a:buFont typeface="Arial" panose="020B0604020202020204" pitchFamily="34" charset="0"/>
              <a:buChar char="•"/>
              <a:tabLst>
                <a:tab pos="2360295" algn="l"/>
              </a:tabLst>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Izstrādāt koordinētu valsts politiku vielu pieejamības ierobežošanai digitālajā vidē,</a:t>
            </a:r>
            <a:r>
              <a:rPr lang="lv-LV" sz="800" noProof="0" dirty="0">
                <a:effectLst/>
                <a:latin typeface="Arial" panose="020B0604020202020204" pitchFamily="34" charset="0"/>
                <a:ea typeface="MS PGothic" panose="020B0600070205080204" pitchFamily="34" charset="-128"/>
                <a:cs typeface="Arial" panose="020B0604020202020204" pitchFamily="34" charset="0"/>
              </a:rPr>
              <a:t> stiprinot uzraudzību sociālajos tīklos un </a:t>
            </a:r>
            <a:r>
              <a:rPr lang="lv-LV" sz="800" noProof="0" dirty="0" err="1">
                <a:effectLst/>
                <a:latin typeface="Arial" panose="020B0604020202020204" pitchFamily="34" charset="0"/>
                <a:ea typeface="MS PGothic" panose="020B0600070205080204" pitchFamily="34" charset="-128"/>
                <a:cs typeface="Arial" panose="020B0604020202020204" pitchFamily="34" charset="0"/>
              </a:rPr>
              <a:t>darknetā</a:t>
            </a:r>
            <a:r>
              <a:rPr lang="lv-LV" sz="800" noProof="0" dirty="0">
                <a:latin typeface="Arial" panose="020B0604020202020204" pitchFamily="34" charset="0"/>
                <a:ea typeface="MS PGothic" panose="020B0600070205080204" pitchFamily="34" charset="-128"/>
                <a:cs typeface="Arial" panose="020B0604020202020204" pitchFamily="34" charset="0"/>
              </a:rPr>
              <a:t>.</a:t>
            </a:r>
            <a:r>
              <a:rPr lang="lv-LV" sz="800" noProof="0" dirty="0">
                <a:effectLst/>
                <a:latin typeface="Arial" panose="020B0604020202020204" pitchFamily="34" charset="0"/>
                <a:ea typeface="MS PGothic" panose="020B0600070205080204" pitchFamily="34" charset="-128"/>
                <a:cs typeface="Arial" panose="020B0604020202020204" pitchFamily="34" charset="0"/>
              </a:rPr>
              <a:t>.</a:t>
            </a:r>
          </a:p>
          <a:p>
            <a:pPr marL="172800" lvl="0" indent="-172800">
              <a:spcAft>
                <a:spcPts val="600"/>
              </a:spcAft>
              <a:buFont typeface="Arial" panose="020B0604020202020204" pitchFamily="34" charset="0"/>
              <a:buChar char="•"/>
              <a:tabLst>
                <a:tab pos="2360295" algn="l"/>
              </a:tabLst>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Ieviest skolās un tiesībaizsardzības iestādēs metodoloģiski pamatotus, sadarbībā balstītus rīcības protokolus,</a:t>
            </a:r>
            <a:r>
              <a:rPr lang="lv-LV" sz="800" noProof="0" dirty="0">
                <a:effectLst/>
                <a:latin typeface="Arial" panose="020B0604020202020204" pitchFamily="34" charset="0"/>
                <a:ea typeface="MS PGothic" panose="020B0600070205080204" pitchFamily="34" charset="-128"/>
                <a:cs typeface="Arial" panose="020B0604020202020204" pitchFamily="34" charset="0"/>
              </a:rPr>
              <a:t> kas aizstāj formālus reidus ar efektīvām, jauniešus nediskriminējošām </a:t>
            </a:r>
            <a:r>
              <a:rPr lang="lv-LV" sz="800" noProof="0" dirty="0" err="1">
                <a:effectLst/>
                <a:latin typeface="Arial" panose="020B0604020202020204" pitchFamily="34" charset="0"/>
                <a:ea typeface="MS PGothic" panose="020B0600070205080204" pitchFamily="34" charset="-128"/>
                <a:cs typeface="Arial" panose="020B0604020202020204" pitchFamily="34" charset="0"/>
              </a:rPr>
              <a:t>prevencijas</a:t>
            </a:r>
            <a:r>
              <a:rPr lang="lv-LV" sz="800" noProof="0" dirty="0">
                <a:effectLst/>
                <a:latin typeface="Arial" panose="020B0604020202020204" pitchFamily="34" charset="0"/>
                <a:ea typeface="MS PGothic" panose="020B0600070205080204" pitchFamily="34" charset="-128"/>
                <a:cs typeface="Arial" panose="020B0604020202020204" pitchFamily="34" charset="0"/>
              </a:rPr>
              <a:t> pieejām.</a:t>
            </a:r>
          </a:p>
          <a:p>
            <a:pPr marL="172800" lvl="0" indent="-172800">
              <a:spcAft>
                <a:spcPts val="600"/>
              </a:spcAft>
              <a:buFont typeface="Arial" panose="020B0604020202020204" pitchFamily="34" charset="0"/>
              <a:buChar char="•"/>
              <a:tabLst>
                <a:tab pos="2360295" algn="l"/>
              </a:tabLst>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Izveidot un pilnveidot vielu testēšanas sistēmu un datu analīzes rīkus pārdozēšanas gadījumu </a:t>
            </a:r>
            <a:r>
              <a:rPr lang="lv-LV" sz="800" b="1" noProof="0" dirty="0" err="1">
                <a:effectLst/>
                <a:latin typeface="Arial" panose="020B0604020202020204" pitchFamily="34" charset="0"/>
                <a:ea typeface="MS PGothic" panose="020B0600070205080204" pitchFamily="34" charset="-128"/>
                <a:cs typeface="Arial" panose="020B0604020202020204" pitchFamily="34" charset="0"/>
              </a:rPr>
              <a:t>monitorēšanai</a:t>
            </a:r>
            <a:r>
              <a:rPr lang="lv-LV" sz="800" b="1" noProof="0" dirty="0">
                <a:effectLst/>
                <a:latin typeface="Arial" panose="020B0604020202020204" pitchFamily="34" charset="0"/>
                <a:ea typeface="MS PGothic" panose="020B0600070205080204" pitchFamily="34" charset="-128"/>
                <a:cs typeface="Arial" panose="020B0604020202020204" pitchFamily="34" charset="0"/>
              </a:rPr>
              <a:t>,</a:t>
            </a:r>
            <a:r>
              <a:rPr lang="lv-LV" sz="800" noProof="0" dirty="0">
                <a:effectLst/>
                <a:latin typeface="Arial" panose="020B0604020202020204" pitchFamily="34" charset="0"/>
                <a:ea typeface="MS PGothic" panose="020B0600070205080204" pitchFamily="34" charset="-128"/>
                <a:cs typeface="Arial" panose="020B0604020202020204" pitchFamily="34" charset="0"/>
              </a:rPr>
              <a:t> nodrošinot pierādījumos balstītu </a:t>
            </a:r>
            <a:r>
              <a:rPr lang="lv-LV" sz="800" noProof="0" dirty="0" err="1">
                <a:effectLst/>
                <a:latin typeface="Arial" panose="020B0604020202020204" pitchFamily="34" charset="0"/>
                <a:ea typeface="MS PGothic" panose="020B0600070205080204" pitchFamily="34" charset="-128"/>
                <a:cs typeface="Arial" panose="020B0604020202020204" pitchFamily="34" charset="0"/>
              </a:rPr>
              <a:t>prevenciju</a:t>
            </a:r>
            <a:r>
              <a:rPr lang="lv-LV" sz="800" noProof="0" dirty="0">
                <a:effectLst/>
                <a:latin typeface="Arial" panose="020B0604020202020204" pitchFamily="34" charset="0"/>
                <a:ea typeface="MS PGothic" panose="020B0600070205080204" pitchFamily="34" charset="-128"/>
                <a:cs typeface="Arial" panose="020B0604020202020204" pitchFamily="34" charset="0"/>
              </a:rPr>
              <a:t> un ārstēšanu.</a:t>
            </a:r>
          </a:p>
          <a:p>
            <a:pPr marL="172800" lvl="0" indent="-172800">
              <a:spcAft>
                <a:spcPts val="600"/>
              </a:spcAft>
              <a:buFont typeface="Arial" panose="020B0604020202020204" pitchFamily="34" charset="0"/>
              <a:buChar char="•"/>
              <a:tabLst>
                <a:tab pos="2360295" algn="l"/>
              </a:tabLst>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Ieviest ātru, koordinētu palīdzības mehānismu jauniešiem,</a:t>
            </a:r>
            <a:r>
              <a:rPr lang="lv-LV" sz="800" noProof="0" dirty="0">
                <a:effectLst/>
                <a:latin typeface="Arial" panose="020B0604020202020204" pitchFamily="34" charset="0"/>
                <a:ea typeface="MS PGothic" panose="020B0600070205080204" pitchFamily="34" charset="-128"/>
                <a:cs typeface="Arial" panose="020B0604020202020204" pitchFamily="34" charset="0"/>
              </a:rPr>
              <a:t> apvienojot ārstēšanu, rehabilitāciju un </a:t>
            </a:r>
            <a:r>
              <a:rPr lang="lv-LV" sz="800" noProof="0" dirty="0" err="1">
                <a:effectLst/>
                <a:latin typeface="Arial" panose="020B0604020202020204" pitchFamily="34" charset="0"/>
                <a:ea typeface="MS PGothic" panose="020B0600070205080204" pitchFamily="34" charset="-128"/>
                <a:cs typeface="Arial" panose="020B0604020202020204" pitchFamily="34" charset="0"/>
              </a:rPr>
              <a:t>prevenciju</a:t>
            </a:r>
            <a:r>
              <a:rPr lang="lv-LV" sz="800" noProof="0" dirty="0">
                <a:effectLst/>
                <a:latin typeface="Arial" panose="020B0604020202020204" pitchFamily="34" charset="0"/>
                <a:ea typeface="MS PGothic" panose="020B0600070205080204" pitchFamily="34" charset="-128"/>
                <a:cs typeface="Arial" panose="020B0604020202020204" pitchFamily="34" charset="0"/>
              </a:rPr>
              <a:t>, nodrošinot pirmās līnijas darbinieku apmācības.</a:t>
            </a:r>
          </a:p>
        </p:txBody>
      </p:sp>
      <p:sp>
        <p:nvSpPr>
          <p:cNvPr id="38" name="Rectangle 37">
            <a:extLst>
              <a:ext uri="{FF2B5EF4-FFF2-40B4-BE49-F238E27FC236}">
                <a16:creationId xmlns:a16="http://schemas.microsoft.com/office/drawing/2014/main" id="{E2475BCA-52A5-C38E-87CD-69829EB9B196}"/>
              </a:ext>
            </a:extLst>
          </p:cNvPr>
          <p:cNvSpPr/>
          <p:nvPr/>
        </p:nvSpPr>
        <p:spPr>
          <a:xfrm>
            <a:off x="1574795" y="2831097"/>
            <a:ext cx="4431511" cy="1475382"/>
          </a:xfrm>
          <a:prstGeom prst="rect">
            <a:avLst/>
          </a:prstGeom>
          <a:solidFill>
            <a:srgbClr val="FFFFFF">
              <a:lumMod val="95000"/>
            </a:srgbClr>
          </a:solidFill>
          <a:ln>
            <a:noFill/>
          </a:ln>
          <a:effectLst/>
        </p:spPr>
        <p:txBody>
          <a:bodyPr lIns="72000" tIns="72000" rIns="72000" bIns="72000" rtlCol="0" anchor="t" anchorCtr="0"/>
          <a:lstStyle/>
          <a:p>
            <a:pPr marL="172800" lvl="0" indent="-172800">
              <a:spcAft>
                <a:spcPts val="600"/>
              </a:spcAft>
              <a:buFont typeface="Arial" panose="020B0604020202020204" pitchFamily="34" charset="0"/>
              <a:buChar char="•"/>
            </a:pPr>
            <a:r>
              <a:rPr lang="lv-LV" sz="800" b="1" noProof="0" dirty="0" err="1">
                <a:effectLst/>
                <a:latin typeface="Arial" panose="020B0604020202020204" pitchFamily="34" charset="0"/>
                <a:ea typeface="MS PGothic" panose="020B0600070205080204" pitchFamily="34" charset="-128"/>
                <a:cs typeface="Arial" panose="020B0604020202020204" pitchFamily="34" charset="0"/>
              </a:rPr>
              <a:t>Prevencijas</a:t>
            </a:r>
            <a:r>
              <a:rPr lang="lv-LV" sz="800" b="1" noProof="0" dirty="0">
                <a:effectLst/>
                <a:latin typeface="Arial" panose="020B0604020202020204" pitchFamily="34" charset="0"/>
                <a:ea typeface="MS PGothic" panose="020B0600070205080204" pitchFamily="34" charset="-128"/>
                <a:cs typeface="Arial" panose="020B0604020202020204" pitchFamily="34" charset="0"/>
              </a:rPr>
              <a:t> programmas nespēj kompensēt vielu vieglo pieejamību digitālajā vidē</a:t>
            </a:r>
            <a:r>
              <a:rPr lang="lv-LV" sz="800" noProof="0" dirty="0">
                <a:effectLst/>
                <a:latin typeface="Arial" panose="020B0604020202020204" pitchFamily="34" charset="0"/>
                <a:ea typeface="MS PGothic" panose="020B0600070205080204" pitchFamily="34" charset="-128"/>
                <a:cs typeface="Arial" panose="020B0604020202020204" pitchFamily="34" charset="0"/>
              </a:rPr>
              <a:t>, kas padara jauniešus neaizsargātākus.</a:t>
            </a:r>
          </a:p>
          <a:p>
            <a:pPr marL="172800" lvl="0" indent="-172800">
              <a:spcAft>
                <a:spcPts val="600"/>
              </a:spcAft>
              <a:buFont typeface="Arial" panose="020B0604020202020204" pitchFamily="34" charset="0"/>
              <a:buChar char="•"/>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Skolu vielu apkarošanas mehānismi nav pietiekami efektīvi</a:t>
            </a:r>
            <a:r>
              <a:rPr lang="lv-LV" sz="800" noProof="0" dirty="0">
                <a:effectLst/>
                <a:latin typeface="Arial" panose="020B0604020202020204" pitchFamily="34" charset="0"/>
                <a:ea typeface="MS PGothic" panose="020B0600070205080204" pitchFamily="34" charset="-128"/>
                <a:cs typeface="Arial" panose="020B0604020202020204" pitchFamily="34" charset="0"/>
              </a:rPr>
              <a:t>; nepieciešama starpinstitūciju sadarbība, skaidra metodoloģija un apmācības.</a:t>
            </a:r>
          </a:p>
          <a:p>
            <a:pPr marL="172800" lvl="0" indent="-172800">
              <a:spcAft>
                <a:spcPts val="600"/>
              </a:spcAft>
              <a:buFont typeface="Arial" panose="020B0604020202020204" pitchFamily="34" charset="0"/>
              <a:buChar char="•"/>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Palielinās pārdozēšanas izsaukumi, bet trūkst vielu testēšanas punktu</a:t>
            </a:r>
            <a:r>
              <a:rPr lang="lv-LV" sz="800" noProof="0" dirty="0">
                <a:effectLst/>
                <a:latin typeface="Arial" panose="020B0604020202020204" pitchFamily="34" charset="0"/>
                <a:ea typeface="MS PGothic" panose="020B0600070205080204" pitchFamily="34" charset="-128"/>
                <a:cs typeface="Arial" panose="020B0604020202020204" pitchFamily="34" charset="0"/>
              </a:rPr>
              <a:t>, kas palielina </a:t>
            </a:r>
            <a:r>
              <a:rPr lang="lv-LV" sz="800" noProof="0" dirty="0">
                <a:latin typeface="Arial" panose="020B0604020202020204" pitchFamily="34" charset="0"/>
                <a:ea typeface="MS PGothic" panose="020B0600070205080204" pitchFamily="34" charset="-128"/>
                <a:cs typeface="Arial" panose="020B0604020202020204" pitchFamily="34" charset="0"/>
              </a:rPr>
              <a:t>letālo gadījumu skaitu</a:t>
            </a:r>
            <a:r>
              <a:rPr lang="lv-LV" sz="800" noProof="0" dirty="0">
                <a:effectLst/>
                <a:latin typeface="Arial" panose="020B0604020202020204" pitchFamily="34" charset="0"/>
                <a:ea typeface="MS PGothic" panose="020B0600070205080204" pitchFamily="34" charset="-128"/>
                <a:cs typeface="Arial" panose="020B0604020202020204" pitchFamily="34" charset="0"/>
              </a:rPr>
              <a:t>.</a:t>
            </a:r>
          </a:p>
          <a:p>
            <a:pPr marL="172800" lvl="0" indent="-172800">
              <a:spcAft>
                <a:spcPts val="600"/>
              </a:spcAft>
              <a:buFont typeface="Arial" panose="020B0604020202020204" pitchFamily="34" charset="0"/>
              <a:buChar char="•"/>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Rehabilitācijas pieejamība ir ierobežota un sākas tikai pēc policijas iesaistes</a:t>
            </a:r>
            <a:r>
              <a:rPr lang="lv-LV" sz="800" noProof="0" dirty="0">
                <a:effectLst/>
                <a:latin typeface="Arial" panose="020B0604020202020204" pitchFamily="34" charset="0"/>
                <a:ea typeface="MS PGothic" panose="020B0600070205080204" pitchFamily="34" charset="-128"/>
                <a:cs typeface="Arial" panose="020B0604020202020204" pitchFamily="34" charset="0"/>
              </a:rPr>
              <a:t>, kas mazina uzticību un kavē ātru, koordinētu palīdzību.</a:t>
            </a:r>
          </a:p>
        </p:txBody>
      </p:sp>
      <p:grpSp>
        <p:nvGrpSpPr>
          <p:cNvPr id="4" name="Group 3">
            <a:extLst>
              <a:ext uri="{FF2B5EF4-FFF2-40B4-BE49-F238E27FC236}">
                <a16:creationId xmlns:a16="http://schemas.microsoft.com/office/drawing/2014/main" id="{9BB89E4A-783F-59DF-0AAC-90CA72442E59}"/>
              </a:ext>
            </a:extLst>
          </p:cNvPr>
          <p:cNvGrpSpPr/>
          <p:nvPr/>
        </p:nvGrpSpPr>
        <p:grpSpPr>
          <a:xfrm>
            <a:off x="10145300" y="-1"/>
            <a:ext cx="2046700" cy="428964"/>
            <a:chOff x="10145300" y="313967"/>
            <a:chExt cx="2046700" cy="428964"/>
          </a:xfrm>
        </p:grpSpPr>
        <p:sp>
          <p:nvSpPr>
            <p:cNvPr id="5" name="Rectangle 4">
              <a:extLst>
                <a:ext uri="{FF2B5EF4-FFF2-40B4-BE49-F238E27FC236}">
                  <a16:creationId xmlns:a16="http://schemas.microsoft.com/office/drawing/2014/main" id="{F99DD465-C36E-2692-B452-5400ACC2F54E}"/>
                </a:ext>
              </a:extLst>
            </p:cNvPr>
            <p:cNvSpPr/>
            <p:nvPr/>
          </p:nvSpPr>
          <p:spPr>
            <a:xfrm>
              <a:off x="10145300" y="313968"/>
              <a:ext cx="2046700" cy="4289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72000" rIns="72000" bIns="72000" rtlCol="0" anchor="ct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lv-LV" sz="1000">
                  <a:solidFill>
                    <a:schemeClr val="tx1"/>
                  </a:solidFill>
                  <a:latin typeface="Arial"/>
                </a:rPr>
                <a:t>Kopsavilkums</a:t>
              </a:r>
              <a:endParaRPr kumimoji="0" lang="lv-LV" sz="1000" b="0" i="0" u="none" strike="noStrike" kern="0" cap="none" spc="0" normalizeH="0" baseline="0" noProof="0">
                <a:ln>
                  <a:noFill/>
                </a:ln>
                <a:solidFill>
                  <a:schemeClr val="tx1"/>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726FAAA2-E605-6414-4430-C5EF28018BDA}"/>
                </a:ext>
              </a:extLst>
            </p:cNvPr>
            <p:cNvSpPr/>
            <p:nvPr/>
          </p:nvSpPr>
          <p:spPr>
            <a:xfrm>
              <a:off x="10145300" y="313967"/>
              <a:ext cx="388890" cy="428963"/>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9" name="Freeform 45">
              <a:extLst>
                <a:ext uri="{FF2B5EF4-FFF2-40B4-BE49-F238E27FC236}">
                  <a16:creationId xmlns:a16="http://schemas.microsoft.com/office/drawing/2014/main" id="{C474155A-6DA3-D864-EAAF-367A81A9FA3E}"/>
                </a:ext>
              </a:extLst>
            </p:cNvPr>
            <p:cNvSpPr>
              <a:spLocks noChangeAspect="1" noEditPoints="1"/>
            </p:cNvSpPr>
            <p:nvPr/>
          </p:nvSpPr>
          <p:spPr bwMode="auto">
            <a:xfrm>
              <a:off x="10197948" y="386248"/>
              <a:ext cx="283594" cy="28440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D04A02"/>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grpSp>
      <p:sp>
        <p:nvSpPr>
          <p:cNvPr id="40" name="TextBox 39">
            <a:extLst>
              <a:ext uri="{FF2B5EF4-FFF2-40B4-BE49-F238E27FC236}">
                <a16:creationId xmlns:a16="http://schemas.microsoft.com/office/drawing/2014/main" id="{B2592953-25BF-C69B-C251-7B81E2E8E695}"/>
              </a:ext>
            </a:extLst>
          </p:cNvPr>
          <p:cNvSpPr txBox="1"/>
          <p:nvPr/>
        </p:nvSpPr>
        <p:spPr>
          <a:xfrm>
            <a:off x="819150" y="1819275"/>
            <a:ext cx="10929938" cy="375810"/>
          </a:xfrm>
          <a:prstGeom prst="rect">
            <a:avLst/>
          </a:prstGeom>
          <a:solidFill>
            <a:schemeClr val="bg1">
              <a:lumMod val="95000"/>
            </a:schemeClr>
          </a:solidFill>
        </p:spPr>
        <p:txBody>
          <a:bodyPr wrap="square" lIns="72000" tIns="72000" rIns="72000" bIns="72000" anchor="ctr">
            <a:noAutofit/>
          </a:bodyPr>
          <a:lstStyle/>
          <a:p>
            <a:pPr marL="0" indent="0">
              <a:buClr>
                <a:schemeClr val="dk1"/>
              </a:buClr>
              <a:buFont typeface="Arial" panose="020B0604020202020204" pitchFamily="34" charset="0"/>
              <a:buNone/>
              <a:defRPr/>
            </a:pPr>
            <a:r>
              <a:rPr lang="lv-LV" sz="800" b="0" kern="1200" spc="-20">
                <a:solidFill>
                  <a:schemeClr val="tx1"/>
                </a:solidFill>
                <a:latin typeface="+mn-lt"/>
                <a:ea typeface="+mn-ea"/>
                <a:cs typeface="+mn-cs"/>
              </a:rPr>
              <a:t>Veiksmīga narkotisko/psihotropo vielu lietošanas prevencija un iejaukšanās jauniešu vidū prasa starpnozaru sadarbību, pierādījumos balstītas programmas, ģimenes un sabiedrības līdzdalību, kā arī līdzsvarotu tiesisko regulējumu. Starptautiskā pieredze rāda, ka visefektīvākās pieejas apvieno izglītību, psihosociālo atbalstu un sistemātisku uzraudzību.</a:t>
            </a:r>
          </a:p>
        </p:txBody>
      </p:sp>
      <p:sp>
        <p:nvSpPr>
          <p:cNvPr id="15" name="Rectangle 14">
            <a:extLst>
              <a:ext uri="{FF2B5EF4-FFF2-40B4-BE49-F238E27FC236}">
                <a16:creationId xmlns:a16="http://schemas.microsoft.com/office/drawing/2014/main" id="{C01FBD70-A55E-6906-36EF-10BBFDF7B1EF}"/>
              </a:ext>
            </a:extLst>
          </p:cNvPr>
          <p:cNvSpPr/>
          <p:nvPr/>
        </p:nvSpPr>
        <p:spPr>
          <a:xfrm>
            <a:off x="6185694" y="4353202"/>
            <a:ext cx="5563393" cy="1818998"/>
          </a:xfrm>
          <a:prstGeom prst="rect">
            <a:avLst/>
          </a:prstGeom>
          <a:solidFill>
            <a:srgbClr val="FFFFFF">
              <a:lumMod val="95000"/>
            </a:srgbClr>
          </a:solidFill>
          <a:ln>
            <a:noFill/>
          </a:ln>
          <a:effectLst/>
        </p:spPr>
        <p:txBody>
          <a:bodyPr lIns="72000" tIns="72000" rIns="72000" bIns="72000" rtlCol="0" anchor="t" anchorCtr="0"/>
          <a:lstStyle/>
          <a:p>
            <a:pPr marL="172800" lvl="0" indent="-172800">
              <a:spcAft>
                <a:spcPts val="600"/>
              </a:spcAft>
              <a:buFont typeface="Arial" panose="020B0604020202020204" pitchFamily="34" charset="0"/>
              <a:buChar char="•"/>
              <a:tabLst>
                <a:tab pos="2360295" algn="l"/>
              </a:tabLst>
            </a:pPr>
            <a:r>
              <a:rPr lang="lv-LV" sz="800" b="1" noProof="0" dirty="0">
                <a:effectLst/>
                <a:latin typeface="Arial" panose="020B0604020202020204" pitchFamily="34" charset="0"/>
                <a:ea typeface="MS PGothic" panose="020B0600070205080204" pitchFamily="34" charset="-128"/>
                <a:cs typeface="Arial" panose="020B0604020202020204" pitchFamily="34" charset="0"/>
              </a:rPr>
              <a:t>Pilnveidot normatīvo regulējumu un izstrādāt </a:t>
            </a:r>
            <a:r>
              <a:rPr lang="lv-LV" sz="800" b="1" noProof="0" dirty="0" err="1">
                <a:effectLst/>
                <a:latin typeface="Arial" panose="020B0604020202020204" pitchFamily="34" charset="0"/>
                <a:ea typeface="MS PGothic" panose="020B0600070205080204" pitchFamily="34" charset="-128"/>
                <a:cs typeface="Arial" panose="020B0604020202020204" pitchFamily="34" charset="0"/>
              </a:rPr>
              <a:t>starpinstitucionālu</a:t>
            </a:r>
            <a:r>
              <a:rPr lang="lv-LV" sz="800" b="1" noProof="0" dirty="0">
                <a:effectLst/>
                <a:latin typeface="Arial" panose="020B0604020202020204" pitchFamily="34" charset="0"/>
                <a:ea typeface="MS PGothic" panose="020B0600070205080204" pitchFamily="34" charset="-128"/>
                <a:cs typeface="Arial" panose="020B0604020202020204" pitchFamily="34" charset="0"/>
              </a:rPr>
              <a:t> sadarbības modeli,</a:t>
            </a:r>
            <a:r>
              <a:rPr lang="lv-LV" sz="800" noProof="0" dirty="0">
                <a:effectLst/>
                <a:latin typeface="Arial" panose="020B0604020202020204" pitchFamily="34" charset="0"/>
                <a:ea typeface="MS PGothic" panose="020B0600070205080204" pitchFamily="34" charset="-128"/>
                <a:cs typeface="Arial" panose="020B0604020202020204" pitchFamily="34" charset="0"/>
              </a:rPr>
              <a:t> kas nodrošina jauniešiem aizsardzību un ilgtermiņa atbalstu pēc ārstēšanas, definējot vecāku un apkārtējās vides atbildību</a:t>
            </a:r>
            <a:r>
              <a:rPr lang="en-US" sz="800" dirty="0">
                <a:effectLst/>
                <a:latin typeface="Arial" panose="020B0604020202020204" pitchFamily="34" charset="0"/>
                <a:ea typeface="MS PGothic" panose="020B0600070205080204" pitchFamily="34" charset="-128"/>
                <a:cs typeface="Arial" panose="020B0604020202020204" pitchFamily="34" charset="0"/>
              </a:rPr>
              <a:t>.</a:t>
            </a:r>
            <a:endParaRPr lang="en-GB" sz="800" dirty="0">
              <a:effectLst/>
              <a:latin typeface="Arial" panose="020B0604020202020204" pitchFamily="34" charset="0"/>
              <a:ea typeface="MS PGothic" panose="020B0600070205080204" pitchFamily="34" charset="-128"/>
              <a:cs typeface="Arial" panose="020B0604020202020204" pitchFamily="34" charset="0"/>
            </a:endParaRPr>
          </a:p>
        </p:txBody>
      </p:sp>
      <p:sp>
        <p:nvSpPr>
          <p:cNvPr id="16" name="Rectangle 15">
            <a:extLst>
              <a:ext uri="{FF2B5EF4-FFF2-40B4-BE49-F238E27FC236}">
                <a16:creationId xmlns:a16="http://schemas.microsoft.com/office/drawing/2014/main" id="{42A51E21-1831-C279-AC16-3998F74A3537}"/>
              </a:ext>
            </a:extLst>
          </p:cNvPr>
          <p:cNvSpPr/>
          <p:nvPr/>
        </p:nvSpPr>
        <p:spPr>
          <a:xfrm>
            <a:off x="1574794" y="4353203"/>
            <a:ext cx="4431511" cy="1818998"/>
          </a:xfrm>
          <a:prstGeom prst="rect">
            <a:avLst/>
          </a:prstGeom>
          <a:solidFill>
            <a:srgbClr val="FFFFFF">
              <a:lumMod val="95000"/>
            </a:srgbClr>
          </a:solidFill>
          <a:ln>
            <a:noFill/>
          </a:ln>
          <a:effectLst/>
        </p:spPr>
        <p:txBody>
          <a:bodyPr lIns="72000" tIns="72000" rIns="72000" bIns="72000" rtlCol="0" anchor="t" anchorCtr="0"/>
          <a:lstStyle/>
          <a:p>
            <a:pPr marL="172800" indent="-172800">
              <a:spcAft>
                <a:spcPts val="600"/>
              </a:spcAft>
              <a:buFont typeface="Arial" panose="020B0604020202020204" pitchFamily="34" charset="0"/>
              <a:buChar char="•"/>
            </a:pPr>
            <a:r>
              <a:rPr lang="lv-LV" sz="800" b="1" dirty="0">
                <a:effectLst/>
                <a:latin typeface="Arial" panose="020B0604020202020204" pitchFamily="34" charset="0"/>
                <a:ea typeface="Arial" panose="020B0604020202020204" pitchFamily="34" charset="0"/>
                <a:cs typeface="Arial" panose="020B0604020202020204" pitchFamily="34" charset="0"/>
              </a:rPr>
              <a:t>Pašreizējā pieeja narkotisko/psihotropo vielu izplatības ierobežošanā joprojām balstās uz represīviem pasākumiem, </a:t>
            </a:r>
            <a:r>
              <a:rPr lang="lv-LV" sz="800" dirty="0">
                <a:effectLst/>
                <a:latin typeface="Arial" panose="020B0604020202020204" pitchFamily="34" charset="0"/>
                <a:ea typeface="Arial" panose="020B0604020202020204" pitchFamily="34" charset="0"/>
                <a:cs typeface="Arial" panose="020B0604020202020204" pitchFamily="34" charset="0"/>
              </a:rPr>
              <a:t>tomēr efektīvāka ir uz izglītošanu un sociālo reintegrāciju vērsta pieeja. Vienlaikus nav pietiekami skaidri definēta vecāku atbildība, un trūkst efektīvu mehānismu bērnu drošības un labklājības nodrošināšanai</a:t>
            </a:r>
            <a:r>
              <a:rPr lang="lv-LV" sz="800" dirty="0">
                <a:latin typeface="Arial" panose="020B0604020202020204" pitchFamily="34" charset="0"/>
                <a:ea typeface="Arial" panose="020B0604020202020204" pitchFamily="34" charset="0"/>
                <a:cs typeface="Arial" panose="020B0604020202020204" pitchFamily="34" charset="0"/>
              </a:rPr>
              <a:t>.</a:t>
            </a:r>
            <a:endParaRPr lang="lv-LV" sz="800" dirty="0">
              <a:effectLst/>
              <a:latin typeface="Arial" panose="020B0604020202020204" pitchFamily="34" charset="0"/>
              <a:ea typeface="Arial" panose="020B060402020202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1E557238-DC65-638F-44C3-AF48927FAF47}"/>
              </a:ext>
            </a:extLst>
          </p:cNvPr>
          <p:cNvGrpSpPr/>
          <p:nvPr/>
        </p:nvGrpSpPr>
        <p:grpSpPr>
          <a:xfrm>
            <a:off x="1258887" y="2598714"/>
            <a:ext cx="231771" cy="3573486"/>
            <a:chOff x="1262063" y="2598714"/>
            <a:chExt cx="231771" cy="3573486"/>
          </a:xfrm>
        </p:grpSpPr>
        <p:cxnSp>
          <p:nvCxnSpPr>
            <p:cNvPr id="17" name="Straight Connector 16">
              <a:extLst>
                <a:ext uri="{FF2B5EF4-FFF2-40B4-BE49-F238E27FC236}">
                  <a16:creationId xmlns:a16="http://schemas.microsoft.com/office/drawing/2014/main" id="{114A0764-3A6B-134B-CDFB-B26596AA89AC}"/>
                </a:ext>
              </a:extLst>
            </p:cNvPr>
            <p:cNvCxnSpPr>
              <a:cxnSpLocks/>
            </p:cNvCxnSpPr>
            <p:nvPr/>
          </p:nvCxnSpPr>
          <p:spPr>
            <a:xfrm>
              <a:off x="1374774" y="2598714"/>
              <a:ext cx="0" cy="3573486"/>
            </a:xfrm>
            <a:prstGeom prst="line">
              <a:avLst/>
            </a:prstGeom>
            <a:ln w="12700" cap="sq">
              <a:solidFill>
                <a:schemeClr val="bg2"/>
              </a:solidFill>
            </a:ln>
          </p:spPr>
          <p:style>
            <a:lnRef idx="1">
              <a:schemeClr val="accent1"/>
            </a:lnRef>
            <a:fillRef idx="0">
              <a:schemeClr val="accent1"/>
            </a:fillRef>
            <a:effectRef idx="0">
              <a:schemeClr val="dk1"/>
            </a:effectRef>
            <a:fontRef idx="minor">
              <a:schemeClr val="lt1"/>
            </a:fontRef>
          </p:style>
        </p:cxnSp>
        <p:grpSp>
          <p:nvGrpSpPr>
            <p:cNvPr id="18" name="Group 17">
              <a:extLst>
                <a:ext uri="{FF2B5EF4-FFF2-40B4-BE49-F238E27FC236}">
                  <a16:creationId xmlns:a16="http://schemas.microsoft.com/office/drawing/2014/main" id="{8CC7F4EF-5BAA-72E2-2FFD-551B48B69F46}"/>
                </a:ext>
              </a:extLst>
            </p:cNvPr>
            <p:cNvGrpSpPr/>
            <p:nvPr/>
          </p:nvGrpSpPr>
          <p:grpSpPr>
            <a:xfrm>
              <a:off x="1262063" y="4162425"/>
              <a:ext cx="231771" cy="377825"/>
              <a:chOff x="1262063" y="4162425"/>
              <a:chExt cx="231771" cy="377825"/>
            </a:xfrm>
          </p:grpSpPr>
          <p:sp>
            <p:nvSpPr>
              <p:cNvPr id="19" name="Rectangle 18">
                <a:extLst>
                  <a:ext uri="{FF2B5EF4-FFF2-40B4-BE49-F238E27FC236}">
                    <a16:creationId xmlns:a16="http://schemas.microsoft.com/office/drawing/2014/main" id="{886523DA-FFAA-1E6A-E6E5-D56239A44907}"/>
                  </a:ext>
                </a:extLst>
              </p:cNvPr>
              <p:cNvSpPr/>
              <p:nvPr/>
            </p:nvSpPr>
            <p:spPr>
              <a:xfrm>
                <a:off x="1262063" y="4162425"/>
                <a:ext cx="231771" cy="377825"/>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0" name="Freeform 13">
                <a:extLst>
                  <a:ext uri="{FF2B5EF4-FFF2-40B4-BE49-F238E27FC236}">
                    <a16:creationId xmlns:a16="http://schemas.microsoft.com/office/drawing/2014/main" id="{8F65C0AF-550B-8274-3C59-FC4BFD37BA33}"/>
                  </a:ext>
                </a:extLst>
              </p:cNvPr>
              <p:cNvSpPr>
                <a:spLocks noChangeAspect="1"/>
              </p:cNvSpPr>
              <p:nvPr/>
            </p:nvSpPr>
            <p:spPr bwMode="auto">
              <a:xfrm>
                <a:off x="1282458" y="4199143"/>
                <a:ext cx="194157" cy="309251"/>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2"/>
              </a:solidFill>
              <a:ln w="12700">
                <a:solidFill>
                  <a:schemeClr val="bg1"/>
                </a:solidFill>
              </a:ln>
            </p:spPr>
            <p:txBody>
              <a:bodyPr vert="horz" wrap="square" lIns="78191" tIns="39096" rIns="78191" bIns="39096" numCol="1" anchor="t" anchorCtr="0" compatLnSpc="1">
                <a:prstTxWarp prst="textNoShape">
                  <a:avLst/>
                </a:prstTxWarp>
              </a:bodyPr>
              <a:lstStyle/>
              <a:p>
                <a:endParaRPr lang="en-US" sz="800"/>
              </a:p>
            </p:txBody>
          </p:sp>
        </p:grpSp>
      </p:grpSp>
      <p:sp>
        <p:nvSpPr>
          <p:cNvPr id="10" name="Rectangle 9">
            <a:extLst>
              <a:ext uri="{FF2B5EF4-FFF2-40B4-BE49-F238E27FC236}">
                <a16:creationId xmlns:a16="http://schemas.microsoft.com/office/drawing/2014/main" id="{19E60726-A60C-CC4F-E8B1-A82EC4B9AEB0}"/>
              </a:ext>
            </a:extLst>
          </p:cNvPr>
          <p:cNvSpPr/>
          <p:nvPr/>
        </p:nvSpPr>
        <p:spPr>
          <a:xfrm>
            <a:off x="442912" y="2535763"/>
            <a:ext cx="731837" cy="1770716"/>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vert="horz" lIns="72000" tIns="72000" rIns="72000" bIns="72000" rtlCol="0" anchor="ctr"/>
          <a:lstStyle/>
          <a:p>
            <a:pPr algn="ctr">
              <a:lnSpc>
                <a:spcPct val="100000"/>
              </a:lnSpc>
            </a:pPr>
            <a:r>
              <a:rPr lang="lv-LV" sz="800" b="1" dirty="0">
                <a:solidFill>
                  <a:schemeClr val="tx1"/>
                </a:solidFill>
              </a:rPr>
              <a:t>Kaitējuma mazināšana un apkaro-</a:t>
            </a:r>
            <a:r>
              <a:rPr lang="lv-LV" sz="800" b="1" dirty="0" err="1">
                <a:solidFill>
                  <a:schemeClr val="tx1"/>
                </a:solidFill>
              </a:rPr>
              <a:t>šana</a:t>
            </a:r>
            <a:endParaRPr lang="lv-LV" sz="800" b="1" dirty="0">
              <a:solidFill>
                <a:schemeClr val="tx1"/>
              </a:solidFill>
            </a:endParaRPr>
          </a:p>
        </p:txBody>
      </p:sp>
      <p:sp>
        <p:nvSpPr>
          <p:cNvPr id="25" name="Freeform 82">
            <a:extLst>
              <a:ext uri="{FF2B5EF4-FFF2-40B4-BE49-F238E27FC236}">
                <a16:creationId xmlns:a16="http://schemas.microsoft.com/office/drawing/2014/main" id="{7F39F91A-8EC0-18DA-C5B7-AF1AA77AE075}"/>
              </a:ext>
            </a:extLst>
          </p:cNvPr>
          <p:cNvSpPr>
            <a:spLocks noChangeAspect="1" noEditPoints="1"/>
          </p:cNvSpPr>
          <p:nvPr/>
        </p:nvSpPr>
        <p:spPr bwMode="auto">
          <a:xfrm rot="10800000" flipH="1" flipV="1">
            <a:off x="673051" y="2636666"/>
            <a:ext cx="271557" cy="279719"/>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1000"/>
          </a:p>
        </p:txBody>
      </p:sp>
      <p:sp>
        <p:nvSpPr>
          <p:cNvPr id="13" name="Rectangle 12">
            <a:extLst>
              <a:ext uri="{FF2B5EF4-FFF2-40B4-BE49-F238E27FC236}">
                <a16:creationId xmlns:a16="http://schemas.microsoft.com/office/drawing/2014/main" id="{0A03DD8F-9BBF-5E8C-89B5-50B5AF462E77}"/>
              </a:ext>
            </a:extLst>
          </p:cNvPr>
          <p:cNvSpPr/>
          <p:nvPr/>
        </p:nvSpPr>
        <p:spPr>
          <a:xfrm>
            <a:off x="442912" y="4353203"/>
            <a:ext cx="731837" cy="1818996"/>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vert="horz" lIns="72000" tIns="432000" rIns="72000" bIns="72000" rtlCol="0" anchor="ctr"/>
          <a:lstStyle/>
          <a:p>
            <a:pPr algn="ctr">
              <a:lnSpc>
                <a:spcPct val="100000"/>
              </a:lnSpc>
            </a:pPr>
            <a:r>
              <a:rPr lang="lv-LV" sz="800" b="1" dirty="0">
                <a:solidFill>
                  <a:schemeClr val="tx1"/>
                </a:solidFill>
              </a:rPr>
              <a:t>Uzraudzība, tiesiskie mehānismi un novērtē-</a:t>
            </a:r>
            <a:r>
              <a:rPr lang="lv-LV" sz="800" b="1" dirty="0" err="1">
                <a:solidFill>
                  <a:schemeClr val="tx1"/>
                </a:solidFill>
              </a:rPr>
              <a:t>šana</a:t>
            </a:r>
            <a:endParaRPr lang="lv-LV" sz="800" b="1" dirty="0">
              <a:solidFill>
                <a:schemeClr val="tx1"/>
              </a:solidFill>
            </a:endParaRPr>
          </a:p>
        </p:txBody>
      </p:sp>
      <p:grpSp>
        <p:nvGrpSpPr>
          <p:cNvPr id="26" name="Group 55">
            <a:extLst>
              <a:ext uri="{FF2B5EF4-FFF2-40B4-BE49-F238E27FC236}">
                <a16:creationId xmlns:a16="http://schemas.microsoft.com/office/drawing/2014/main" id="{BE1E5379-F7CE-F81C-C551-F9F28BC6D291}"/>
              </a:ext>
            </a:extLst>
          </p:cNvPr>
          <p:cNvGrpSpPr>
            <a:grpSpLocks noChangeAspect="1"/>
          </p:cNvGrpSpPr>
          <p:nvPr/>
        </p:nvGrpSpPr>
        <p:grpSpPr bwMode="auto">
          <a:xfrm rot="10800000" flipH="1" flipV="1">
            <a:off x="671464" y="4477936"/>
            <a:ext cx="270989" cy="271516"/>
            <a:chOff x="991" y="0"/>
            <a:chExt cx="6682" cy="6695"/>
          </a:xfrm>
          <a:solidFill>
            <a:schemeClr val="tx1"/>
          </a:solidFill>
        </p:grpSpPr>
        <p:sp>
          <p:nvSpPr>
            <p:cNvPr id="27" name="Freeform 56">
              <a:extLst>
                <a:ext uri="{FF2B5EF4-FFF2-40B4-BE49-F238E27FC236}">
                  <a16:creationId xmlns:a16="http://schemas.microsoft.com/office/drawing/2014/main" id="{8B70C258-7C6B-C46A-5319-EDAA15CECECE}"/>
                </a:ext>
              </a:extLst>
            </p:cNvPr>
            <p:cNvSpPr>
              <a:spLocks noEditPoints="1"/>
            </p:cNvSpPr>
            <p:nvPr/>
          </p:nvSpPr>
          <p:spPr bwMode="auto">
            <a:xfrm>
              <a:off x="991" y="0"/>
              <a:ext cx="6682" cy="6695"/>
            </a:xfrm>
            <a:custGeom>
              <a:avLst/>
              <a:gdLst>
                <a:gd name="T0" fmla="*/ 1656 w 6682"/>
                <a:gd name="T1" fmla="*/ 12 h 6695"/>
                <a:gd name="T2" fmla="*/ 1656 w 6682"/>
                <a:gd name="T3" fmla="*/ 0 h 6695"/>
                <a:gd name="T4" fmla="*/ 1372 w 6682"/>
                <a:gd name="T5" fmla="*/ 0 h 6695"/>
                <a:gd name="T6" fmla="*/ 1372 w 6682"/>
                <a:gd name="T7" fmla="*/ 12 h 6695"/>
                <a:gd name="T8" fmla="*/ 0 w 6682"/>
                <a:gd name="T9" fmla="*/ 12 h 6695"/>
                <a:gd name="T10" fmla="*/ 0 w 6682"/>
                <a:gd name="T11" fmla="*/ 6695 h 6695"/>
                <a:gd name="T12" fmla="*/ 6682 w 6682"/>
                <a:gd name="T13" fmla="*/ 6695 h 6695"/>
                <a:gd name="T14" fmla="*/ 6682 w 6682"/>
                <a:gd name="T15" fmla="*/ 12 h 6695"/>
                <a:gd name="T16" fmla="*/ 1656 w 6682"/>
                <a:gd name="T17" fmla="*/ 12 h 6695"/>
                <a:gd name="T18" fmla="*/ 284 w 6682"/>
                <a:gd name="T19" fmla="*/ 6411 h 6695"/>
                <a:gd name="T20" fmla="*/ 284 w 6682"/>
                <a:gd name="T21" fmla="*/ 298 h 6695"/>
                <a:gd name="T22" fmla="*/ 1372 w 6682"/>
                <a:gd name="T23" fmla="*/ 298 h 6695"/>
                <a:gd name="T24" fmla="*/ 1372 w 6682"/>
                <a:gd name="T25" fmla="*/ 1956 h 6695"/>
                <a:gd name="T26" fmla="*/ 628 w 6682"/>
                <a:gd name="T27" fmla="*/ 2384 h 6695"/>
                <a:gd name="T28" fmla="*/ 628 w 6682"/>
                <a:gd name="T29" fmla="*/ 3326 h 6695"/>
                <a:gd name="T30" fmla="*/ 914 w 6682"/>
                <a:gd name="T31" fmla="*/ 3326 h 6695"/>
                <a:gd name="T32" fmla="*/ 914 w 6682"/>
                <a:gd name="T33" fmla="*/ 2550 h 6695"/>
                <a:gd name="T34" fmla="*/ 1514 w 6682"/>
                <a:gd name="T35" fmla="*/ 2202 h 6695"/>
                <a:gd name="T36" fmla="*/ 2115 w 6682"/>
                <a:gd name="T37" fmla="*/ 2550 h 6695"/>
                <a:gd name="T38" fmla="*/ 2115 w 6682"/>
                <a:gd name="T39" fmla="*/ 3326 h 6695"/>
                <a:gd name="T40" fmla="*/ 2399 w 6682"/>
                <a:gd name="T41" fmla="*/ 3326 h 6695"/>
                <a:gd name="T42" fmla="*/ 2399 w 6682"/>
                <a:gd name="T43" fmla="*/ 2384 h 6695"/>
                <a:gd name="T44" fmla="*/ 1656 w 6682"/>
                <a:gd name="T45" fmla="*/ 1956 h 6695"/>
                <a:gd name="T46" fmla="*/ 1656 w 6682"/>
                <a:gd name="T47" fmla="*/ 298 h 6695"/>
                <a:gd name="T48" fmla="*/ 6398 w 6682"/>
                <a:gd name="T49" fmla="*/ 298 h 6695"/>
                <a:gd name="T50" fmla="*/ 6398 w 6682"/>
                <a:gd name="T51" fmla="*/ 5369 h 6695"/>
                <a:gd name="T52" fmla="*/ 6098 w 6682"/>
                <a:gd name="T53" fmla="*/ 5369 h 6695"/>
                <a:gd name="T54" fmla="*/ 6098 w 6682"/>
                <a:gd name="T55" fmla="*/ 4201 h 6695"/>
                <a:gd name="T56" fmla="*/ 4651 w 6682"/>
                <a:gd name="T57" fmla="*/ 4201 h 6695"/>
                <a:gd name="T58" fmla="*/ 4651 w 6682"/>
                <a:gd name="T59" fmla="*/ 5369 h 6695"/>
                <a:gd name="T60" fmla="*/ 4401 w 6682"/>
                <a:gd name="T61" fmla="*/ 5369 h 6695"/>
                <a:gd name="T62" fmla="*/ 4401 w 6682"/>
                <a:gd name="T63" fmla="*/ 4201 h 6695"/>
                <a:gd name="T64" fmla="*/ 2953 w 6682"/>
                <a:gd name="T65" fmla="*/ 4201 h 6695"/>
                <a:gd name="T66" fmla="*/ 2953 w 6682"/>
                <a:gd name="T67" fmla="*/ 5369 h 6695"/>
                <a:gd name="T68" fmla="*/ 2085 w 6682"/>
                <a:gd name="T69" fmla="*/ 5369 h 6695"/>
                <a:gd name="T70" fmla="*/ 2085 w 6682"/>
                <a:gd name="T71" fmla="*/ 5655 h 6695"/>
                <a:gd name="T72" fmla="*/ 6398 w 6682"/>
                <a:gd name="T73" fmla="*/ 5655 h 6695"/>
                <a:gd name="T74" fmla="*/ 6398 w 6682"/>
                <a:gd name="T75" fmla="*/ 6411 h 6695"/>
                <a:gd name="T76" fmla="*/ 284 w 6682"/>
                <a:gd name="T77" fmla="*/ 6411 h 6695"/>
                <a:gd name="T78" fmla="*/ 5826 w 6682"/>
                <a:gd name="T79" fmla="*/ 5369 h 6695"/>
                <a:gd name="T80" fmla="*/ 4923 w 6682"/>
                <a:gd name="T81" fmla="*/ 5369 h 6695"/>
                <a:gd name="T82" fmla="*/ 4923 w 6682"/>
                <a:gd name="T83" fmla="*/ 4471 h 6695"/>
                <a:gd name="T84" fmla="*/ 5826 w 6682"/>
                <a:gd name="T85" fmla="*/ 4471 h 6695"/>
                <a:gd name="T86" fmla="*/ 5826 w 6682"/>
                <a:gd name="T87" fmla="*/ 5369 h 6695"/>
                <a:gd name="T88" fmla="*/ 4129 w 6682"/>
                <a:gd name="T89" fmla="*/ 5369 h 6695"/>
                <a:gd name="T90" fmla="*/ 3223 w 6682"/>
                <a:gd name="T91" fmla="*/ 5369 h 6695"/>
                <a:gd name="T92" fmla="*/ 3223 w 6682"/>
                <a:gd name="T93" fmla="*/ 4471 h 6695"/>
                <a:gd name="T94" fmla="*/ 4129 w 6682"/>
                <a:gd name="T95" fmla="*/ 4471 h 6695"/>
                <a:gd name="T96" fmla="*/ 4129 w 6682"/>
                <a:gd name="T97" fmla="*/ 5369 h 6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82" h="6695">
                  <a:moveTo>
                    <a:pt x="1656" y="12"/>
                  </a:moveTo>
                  <a:lnTo>
                    <a:pt x="1656" y="0"/>
                  </a:lnTo>
                  <a:lnTo>
                    <a:pt x="1372" y="0"/>
                  </a:lnTo>
                  <a:lnTo>
                    <a:pt x="1372" y="12"/>
                  </a:lnTo>
                  <a:lnTo>
                    <a:pt x="0" y="12"/>
                  </a:lnTo>
                  <a:lnTo>
                    <a:pt x="0" y="6695"/>
                  </a:lnTo>
                  <a:lnTo>
                    <a:pt x="6682" y="6695"/>
                  </a:lnTo>
                  <a:lnTo>
                    <a:pt x="6682" y="12"/>
                  </a:lnTo>
                  <a:lnTo>
                    <a:pt x="1656" y="12"/>
                  </a:lnTo>
                  <a:close/>
                  <a:moveTo>
                    <a:pt x="284" y="6411"/>
                  </a:moveTo>
                  <a:lnTo>
                    <a:pt x="284" y="298"/>
                  </a:lnTo>
                  <a:lnTo>
                    <a:pt x="1372" y="298"/>
                  </a:lnTo>
                  <a:lnTo>
                    <a:pt x="1372" y="1956"/>
                  </a:lnTo>
                  <a:lnTo>
                    <a:pt x="628" y="2384"/>
                  </a:lnTo>
                  <a:lnTo>
                    <a:pt x="628" y="3326"/>
                  </a:lnTo>
                  <a:lnTo>
                    <a:pt x="914" y="3326"/>
                  </a:lnTo>
                  <a:lnTo>
                    <a:pt x="914" y="2550"/>
                  </a:lnTo>
                  <a:lnTo>
                    <a:pt x="1514" y="2202"/>
                  </a:lnTo>
                  <a:lnTo>
                    <a:pt x="2115" y="2550"/>
                  </a:lnTo>
                  <a:lnTo>
                    <a:pt x="2115" y="3326"/>
                  </a:lnTo>
                  <a:lnTo>
                    <a:pt x="2399" y="3326"/>
                  </a:lnTo>
                  <a:lnTo>
                    <a:pt x="2399" y="2384"/>
                  </a:lnTo>
                  <a:lnTo>
                    <a:pt x="1656" y="1956"/>
                  </a:lnTo>
                  <a:lnTo>
                    <a:pt x="1656" y="298"/>
                  </a:lnTo>
                  <a:lnTo>
                    <a:pt x="6398" y="298"/>
                  </a:lnTo>
                  <a:lnTo>
                    <a:pt x="6398" y="5369"/>
                  </a:lnTo>
                  <a:lnTo>
                    <a:pt x="6098" y="5369"/>
                  </a:lnTo>
                  <a:lnTo>
                    <a:pt x="6098" y="4201"/>
                  </a:lnTo>
                  <a:lnTo>
                    <a:pt x="4651" y="4201"/>
                  </a:lnTo>
                  <a:lnTo>
                    <a:pt x="4651" y="5369"/>
                  </a:lnTo>
                  <a:lnTo>
                    <a:pt x="4401" y="5369"/>
                  </a:lnTo>
                  <a:lnTo>
                    <a:pt x="4401" y="4201"/>
                  </a:lnTo>
                  <a:lnTo>
                    <a:pt x="2953" y="4201"/>
                  </a:lnTo>
                  <a:lnTo>
                    <a:pt x="2953" y="5369"/>
                  </a:lnTo>
                  <a:lnTo>
                    <a:pt x="2085" y="5369"/>
                  </a:lnTo>
                  <a:lnTo>
                    <a:pt x="2085" y="5655"/>
                  </a:lnTo>
                  <a:lnTo>
                    <a:pt x="6398" y="5655"/>
                  </a:lnTo>
                  <a:lnTo>
                    <a:pt x="6398" y="6411"/>
                  </a:lnTo>
                  <a:lnTo>
                    <a:pt x="284" y="6411"/>
                  </a:lnTo>
                  <a:close/>
                  <a:moveTo>
                    <a:pt x="5826" y="5369"/>
                  </a:moveTo>
                  <a:lnTo>
                    <a:pt x="4923" y="5369"/>
                  </a:lnTo>
                  <a:lnTo>
                    <a:pt x="4923" y="4471"/>
                  </a:lnTo>
                  <a:lnTo>
                    <a:pt x="5826" y="4471"/>
                  </a:lnTo>
                  <a:lnTo>
                    <a:pt x="5826" y="5369"/>
                  </a:lnTo>
                  <a:close/>
                  <a:moveTo>
                    <a:pt x="4129" y="5369"/>
                  </a:moveTo>
                  <a:lnTo>
                    <a:pt x="3223" y="5369"/>
                  </a:lnTo>
                  <a:lnTo>
                    <a:pt x="3223" y="4471"/>
                  </a:lnTo>
                  <a:lnTo>
                    <a:pt x="4129" y="4471"/>
                  </a:lnTo>
                  <a:lnTo>
                    <a:pt x="4129" y="53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000"/>
            </a:p>
          </p:txBody>
        </p:sp>
        <p:sp>
          <p:nvSpPr>
            <p:cNvPr id="28" name="Freeform 57">
              <a:extLst>
                <a:ext uri="{FF2B5EF4-FFF2-40B4-BE49-F238E27FC236}">
                  <a16:creationId xmlns:a16="http://schemas.microsoft.com/office/drawing/2014/main" id="{1AC038C7-4680-8A38-EE62-6123EB585402}"/>
                </a:ext>
              </a:extLst>
            </p:cNvPr>
            <p:cNvSpPr>
              <a:spLocks noEditPoints="1"/>
            </p:cNvSpPr>
            <p:nvPr/>
          </p:nvSpPr>
          <p:spPr bwMode="auto">
            <a:xfrm>
              <a:off x="1483" y="3206"/>
              <a:ext cx="2045" cy="2047"/>
            </a:xfrm>
            <a:custGeom>
              <a:avLst/>
              <a:gdLst>
                <a:gd name="T0" fmla="*/ 1022 w 2045"/>
                <a:gd name="T1" fmla="*/ 0 h 2047"/>
                <a:gd name="T2" fmla="*/ 0 w 2045"/>
                <a:gd name="T3" fmla="*/ 1023 h 2047"/>
                <a:gd name="T4" fmla="*/ 1022 w 2045"/>
                <a:gd name="T5" fmla="*/ 2047 h 2047"/>
                <a:gd name="T6" fmla="*/ 2045 w 2045"/>
                <a:gd name="T7" fmla="*/ 1023 h 2047"/>
                <a:gd name="T8" fmla="*/ 1022 w 2045"/>
                <a:gd name="T9" fmla="*/ 0 h 2047"/>
                <a:gd name="T10" fmla="*/ 382 w 2045"/>
                <a:gd name="T11" fmla="*/ 1023 h 2047"/>
                <a:gd name="T12" fmla="*/ 1022 w 2045"/>
                <a:gd name="T13" fmla="*/ 383 h 2047"/>
                <a:gd name="T14" fmla="*/ 1661 w 2045"/>
                <a:gd name="T15" fmla="*/ 1023 h 2047"/>
                <a:gd name="T16" fmla="*/ 1022 w 2045"/>
                <a:gd name="T17" fmla="*/ 1663 h 2047"/>
                <a:gd name="T18" fmla="*/ 382 w 2045"/>
                <a:gd name="T19" fmla="*/ 1023 h 2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45" h="2047">
                  <a:moveTo>
                    <a:pt x="1022" y="0"/>
                  </a:moveTo>
                  <a:lnTo>
                    <a:pt x="0" y="1023"/>
                  </a:lnTo>
                  <a:lnTo>
                    <a:pt x="1022" y="2047"/>
                  </a:lnTo>
                  <a:lnTo>
                    <a:pt x="2045" y="1023"/>
                  </a:lnTo>
                  <a:lnTo>
                    <a:pt x="1022" y="0"/>
                  </a:lnTo>
                  <a:close/>
                  <a:moveTo>
                    <a:pt x="382" y="1023"/>
                  </a:moveTo>
                  <a:lnTo>
                    <a:pt x="1022" y="383"/>
                  </a:lnTo>
                  <a:lnTo>
                    <a:pt x="1661" y="1023"/>
                  </a:lnTo>
                  <a:lnTo>
                    <a:pt x="1022" y="1663"/>
                  </a:lnTo>
                  <a:lnTo>
                    <a:pt x="382" y="10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000"/>
            </a:p>
          </p:txBody>
        </p:sp>
      </p:grpSp>
      <p:sp>
        <p:nvSpPr>
          <p:cNvPr id="41" name="Freeform 6">
            <a:extLst>
              <a:ext uri="{FF2B5EF4-FFF2-40B4-BE49-F238E27FC236}">
                <a16:creationId xmlns:a16="http://schemas.microsoft.com/office/drawing/2014/main" id="{C1390DF0-4280-11B5-BDCF-1D44E3E65925}"/>
              </a:ext>
            </a:extLst>
          </p:cNvPr>
          <p:cNvSpPr/>
          <p:nvPr/>
        </p:nvSpPr>
        <p:spPr bwMode="auto">
          <a:xfrm>
            <a:off x="1574797" y="2535763"/>
            <a:ext cx="4431509" cy="252000"/>
          </a:xfrm>
          <a:prstGeom prst="rect">
            <a:avLst/>
          </a:prstGeom>
          <a:solidFill>
            <a:schemeClr val="accent4"/>
          </a:solidFill>
          <a:ln w="25400" cap="flat" cmpd="sng" algn="ctr">
            <a:noFill/>
            <a:prstDash val="solid"/>
          </a:ln>
          <a:effectLst/>
        </p:spPr>
        <p:txBody>
          <a:bodyPr wrap="square" lIns="72000" tIns="72000" rIns="72000" bIns="72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kern="1200">
                <a:ea typeface="+mn-ea"/>
              </a:rPr>
              <a:t>Galvenie n</a:t>
            </a:r>
            <a:r>
              <a:rPr kumimoji="0" lang="lv-LV" sz="800" b="1" i="0" u="none" strike="noStrike" kern="1200" cap="none" spc="0" normalizeH="0" baseline="0" noProof="0">
                <a:ln>
                  <a:noFill/>
                </a:ln>
                <a:solidFill>
                  <a:srgbClr val="000000"/>
                </a:solidFill>
                <a:effectLst/>
                <a:uLnTx/>
                <a:uFillTx/>
                <a:latin typeface="Arial"/>
                <a:ea typeface="+mn-ea"/>
                <a:cs typeface="Arial"/>
                <a:sym typeface="Arial"/>
              </a:rPr>
              <a:t>ovērojumi</a:t>
            </a:r>
            <a:endParaRPr kumimoji="0" lang="sv-SE" sz="800" b="1" i="0" u="none" strike="noStrike" kern="1200" cap="none" spc="0" normalizeH="0" baseline="0" noProof="0">
              <a:ln>
                <a:noFill/>
              </a:ln>
              <a:solidFill>
                <a:srgbClr val="000000"/>
              </a:solidFill>
              <a:effectLst/>
              <a:uLnTx/>
              <a:uFillTx/>
              <a:latin typeface="Arial"/>
              <a:ea typeface="+mn-ea"/>
              <a:cs typeface="Arial"/>
              <a:sym typeface="Arial"/>
            </a:endParaRPr>
          </a:p>
        </p:txBody>
      </p:sp>
      <p:sp>
        <p:nvSpPr>
          <p:cNvPr id="42" name="Freeform 6">
            <a:extLst>
              <a:ext uri="{FF2B5EF4-FFF2-40B4-BE49-F238E27FC236}">
                <a16:creationId xmlns:a16="http://schemas.microsoft.com/office/drawing/2014/main" id="{A8C666DA-5CF1-D710-589B-3AC7F0DC1AA8}"/>
              </a:ext>
            </a:extLst>
          </p:cNvPr>
          <p:cNvSpPr/>
          <p:nvPr/>
        </p:nvSpPr>
        <p:spPr bwMode="auto">
          <a:xfrm>
            <a:off x="6185694" y="2535763"/>
            <a:ext cx="5563394" cy="252000"/>
          </a:xfrm>
          <a:prstGeom prst="rect">
            <a:avLst/>
          </a:prstGeom>
          <a:solidFill>
            <a:schemeClr val="accent4"/>
          </a:solidFill>
          <a:ln w="25400" cap="flat" cmpd="sng" algn="ctr">
            <a:noFill/>
            <a:prstDash val="solid"/>
          </a:ln>
          <a:effectLst/>
        </p:spPr>
        <p:txBody>
          <a:bodyPr wrap="square" lIns="72000" tIns="72000" rIns="72000" bIns="720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kern="1200">
                <a:ea typeface="+mn-ea"/>
              </a:rPr>
              <a:t>Galvenās rekomendācijas</a:t>
            </a:r>
          </a:p>
        </p:txBody>
      </p:sp>
      <p:sp>
        <p:nvSpPr>
          <p:cNvPr id="43" name="Rectangle 42">
            <a:extLst>
              <a:ext uri="{FF2B5EF4-FFF2-40B4-BE49-F238E27FC236}">
                <a16:creationId xmlns:a16="http://schemas.microsoft.com/office/drawing/2014/main" id="{146FE262-8561-33A2-5F39-AB8A81DA5ACF}"/>
              </a:ext>
            </a:extLst>
          </p:cNvPr>
          <p:cNvSpPr/>
          <p:nvPr/>
        </p:nvSpPr>
        <p:spPr>
          <a:xfrm>
            <a:off x="442913" y="2239424"/>
            <a:ext cx="11306175" cy="25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kern="1200">
                <a:solidFill>
                  <a:srgbClr val="FFFFFF"/>
                </a:solidFill>
                <a:cs typeface="Arial"/>
              </a:rPr>
              <a:t>Ziņojuma k</a:t>
            </a:r>
            <a:r>
              <a:rPr kumimoji="0" lang="lv-LV" sz="800" b="1" i="0" u="none" strike="noStrike" kern="1200" cap="none" spc="0" normalizeH="0" baseline="0">
                <a:ln>
                  <a:noFill/>
                </a:ln>
                <a:solidFill>
                  <a:srgbClr val="FFFFFF"/>
                </a:solidFill>
                <a:effectLst/>
                <a:uLnTx/>
                <a:uFillTx/>
                <a:ea typeface="+mn-ea"/>
                <a:cs typeface="Arial"/>
                <a:sym typeface="Arial"/>
              </a:rPr>
              <a:t>opsavilkums</a:t>
            </a:r>
          </a:p>
        </p:txBody>
      </p:sp>
    </p:spTree>
    <p:extLst>
      <p:ext uri="{BB962C8B-B14F-4D97-AF65-F5344CB8AC3E}">
        <p14:creationId xmlns:p14="http://schemas.microsoft.com/office/powerpoint/2010/main" val="2659680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15832-C1B1-9DDC-31EA-62D92300F41D}"/>
            </a:ext>
          </a:extLst>
        </p:cNvPr>
        <p:cNvGrpSpPr/>
        <p:nvPr/>
      </p:nvGrpSpPr>
      <p:grpSpPr>
        <a:xfrm>
          <a:off x="0" y="0"/>
          <a:ext cx="0" cy="0"/>
          <a:chOff x="0" y="0"/>
          <a:chExt cx="0" cy="0"/>
        </a:xfrm>
      </p:grpSpPr>
      <p:pic>
        <p:nvPicPr>
          <p:cNvPr id="7" name="Picture Placeholder 9">
            <a:extLst>
              <a:ext uri="{FF2B5EF4-FFF2-40B4-BE49-F238E27FC236}">
                <a16:creationId xmlns:a16="http://schemas.microsoft.com/office/drawing/2014/main" id="{48116FAF-9749-0DB7-6C5C-5D9A94661ABD}"/>
              </a:ext>
            </a:extLst>
          </p:cNvPr>
          <p:cNvPicPr>
            <a:picLocks noGrp="1" noChangeAspect="1"/>
          </p:cNvPicPr>
          <p:nvPr>
            <p:ph type="pic" sz="quarter" idx="12"/>
          </p:nvPr>
        </p:nvPicPr>
        <p:blipFill>
          <a:blip r:embed="rId5" cstate="print">
            <a:extLst>
              <a:ext uri="{28A0092B-C50C-407E-A947-70E740481C1C}">
                <a14:useLocalDpi xmlns:a14="http://schemas.microsoft.com/office/drawing/2010/main" val="0"/>
              </a:ext>
            </a:extLst>
          </a:blip>
          <a:srcRect/>
          <a:stretch/>
        </p:blipFill>
        <p:spPr>
          <a:xfrm>
            <a:off x="2190750" y="0"/>
            <a:ext cx="10001250" cy="6858000"/>
          </a:xfrm>
        </p:spPr>
      </p:pic>
      <p:graphicFrame>
        <p:nvGraphicFramePr>
          <p:cNvPr id="3" name="Object 2" hidden="1">
            <a:extLst>
              <a:ext uri="{FF2B5EF4-FFF2-40B4-BE49-F238E27FC236}">
                <a16:creationId xmlns:a16="http://schemas.microsoft.com/office/drawing/2014/main" id="{CA064FF3-7867-8126-ECBD-FE1008214767}"/>
              </a:ext>
            </a:extLst>
          </p:cNvPr>
          <p:cNvGraphicFramePr>
            <a:graphicFrameLocks noChangeAspect="1"/>
          </p:cNvGraphicFramePr>
          <p:nvPr>
            <p:custDataLst>
              <p:tags r:id="rId1"/>
            </p:custDataLst>
          </p:nvPr>
        </p:nvGraphicFramePr>
        <p:xfrm>
          <a:off x="3176" y="3374"/>
          <a:ext cx="1587" cy="1587"/>
        </p:xfrm>
        <a:graphic>
          <a:graphicData uri="http://schemas.openxmlformats.org/presentationml/2006/ole">
            <mc:AlternateContent xmlns:mc="http://schemas.openxmlformats.org/markup-compatibility/2006">
              <mc:Choice xmlns:v="urn:schemas-microsoft-com:vml" Requires="v">
                <p:oleObj name="think-cell Slide" r:id="rId6" imgW="473" imgH="473" progId="TCLayout.ActiveDocument.1">
                  <p:embed/>
                </p:oleObj>
              </mc:Choice>
              <mc:Fallback>
                <p:oleObj name="think-cell Slide" r:id="rId6" imgW="473" imgH="473" progId="TCLayout.ActiveDocument.1">
                  <p:embed/>
                  <p:pic>
                    <p:nvPicPr>
                      <p:cNvPr id="3" name="Object 2" hidden="1">
                        <a:extLst>
                          <a:ext uri="{FF2B5EF4-FFF2-40B4-BE49-F238E27FC236}">
                            <a16:creationId xmlns:a16="http://schemas.microsoft.com/office/drawing/2014/main" id="{CA064FF3-7867-8126-ECBD-FE1008214767}"/>
                          </a:ext>
                        </a:extLst>
                      </p:cNvPr>
                      <p:cNvPicPr/>
                      <p:nvPr/>
                    </p:nvPicPr>
                    <p:blipFill>
                      <a:blip r:embed="rId7"/>
                      <a:stretch>
                        <a:fillRect/>
                      </a:stretch>
                    </p:blipFill>
                    <p:spPr>
                      <a:xfrm>
                        <a:off x="3176" y="3374"/>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ABEA0AD-8F8C-F30F-5EF6-C50FFC08E65C}"/>
              </a:ext>
            </a:extLst>
          </p:cNvPr>
          <p:cNvSpPr/>
          <p:nvPr>
            <p:custDataLst>
              <p:tags r:id="rId2"/>
            </p:custDataLst>
          </p:nvPr>
        </p:nvSpPr>
        <p:spPr>
          <a:xfrm>
            <a:off x="1587" y="893"/>
            <a:ext cx="158709" cy="158709"/>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3200" b="0"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4" name="Rectangle 23">
            <a:extLst>
              <a:ext uri="{FF2B5EF4-FFF2-40B4-BE49-F238E27FC236}">
                <a16:creationId xmlns:a16="http://schemas.microsoft.com/office/drawing/2014/main" id="{A3986E74-9C1E-C3F9-BA93-13CA76B56910}"/>
              </a:ext>
            </a:extLst>
          </p:cNvPr>
          <p:cNvSpPr/>
          <p:nvPr/>
        </p:nvSpPr>
        <p:spPr>
          <a:xfrm>
            <a:off x="-1" y="0"/>
            <a:ext cx="2108201" cy="68562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a:extLst>
              <a:ext uri="{FF2B5EF4-FFF2-40B4-BE49-F238E27FC236}">
                <a16:creationId xmlns:a16="http://schemas.microsoft.com/office/drawing/2014/main" id="{24EF6F96-1580-F456-6817-2B142176C9AC}"/>
              </a:ext>
            </a:extLst>
          </p:cNvPr>
          <p:cNvSpPr/>
          <p:nvPr/>
        </p:nvSpPr>
        <p:spPr bwMode="ltGray">
          <a:xfrm>
            <a:off x="2186578" y="0"/>
            <a:ext cx="10001250" cy="6856215"/>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err="1">
              <a:ln>
                <a:noFill/>
              </a:ln>
              <a:solidFill>
                <a:srgbClr val="FFFFFF"/>
              </a:solidFill>
              <a:effectLst/>
              <a:uLnTx/>
              <a:uFillTx/>
              <a:latin typeface="Georgia" pitchFamily="18" charset="0"/>
              <a:ea typeface="+mn-ea"/>
              <a:cs typeface="+mn-cs"/>
              <a:sym typeface="Arial"/>
            </a:endParaRPr>
          </a:p>
        </p:txBody>
      </p:sp>
      <p:cxnSp>
        <p:nvCxnSpPr>
          <p:cNvPr id="27" name="Straight Connector 26">
            <a:extLst>
              <a:ext uri="{FF2B5EF4-FFF2-40B4-BE49-F238E27FC236}">
                <a16:creationId xmlns:a16="http://schemas.microsoft.com/office/drawing/2014/main" id="{040D7CDC-DED9-DA75-7281-8DF247720805}"/>
              </a:ext>
            </a:extLst>
          </p:cNvPr>
          <p:cNvCxnSpPr>
            <a:cxnSpLocks/>
          </p:cNvCxnSpPr>
          <p:nvPr/>
        </p:nvCxnSpPr>
        <p:spPr>
          <a:xfrm flipV="1">
            <a:off x="2108200" y="68443"/>
            <a:ext cx="0" cy="6787771"/>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E0BA6975-E0F1-AFD3-0962-4BD479D10656}"/>
              </a:ext>
            </a:extLst>
          </p:cNvPr>
          <p:cNvCxnSpPr>
            <a:cxnSpLocks/>
          </p:cNvCxnSpPr>
          <p:nvPr/>
        </p:nvCxnSpPr>
        <p:spPr>
          <a:xfrm>
            <a:off x="78377" y="4722204"/>
            <a:ext cx="12029803" cy="0"/>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sp>
        <p:nvSpPr>
          <p:cNvPr id="20" name="Title 3">
            <a:extLst>
              <a:ext uri="{FF2B5EF4-FFF2-40B4-BE49-F238E27FC236}">
                <a16:creationId xmlns:a16="http://schemas.microsoft.com/office/drawing/2014/main" id="{9230AAC6-8D3E-CC2B-18C3-1164FEAC2460}"/>
              </a:ext>
            </a:extLst>
          </p:cNvPr>
          <p:cNvSpPr txBox="1">
            <a:spLocks/>
          </p:cNvSpPr>
          <p:nvPr/>
        </p:nvSpPr>
        <p:spPr>
          <a:xfrm>
            <a:off x="2595280" y="3803629"/>
            <a:ext cx="8987120" cy="523220"/>
          </a:xfrm>
          <a:prstGeom prst="rect">
            <a:avLst/>
          </a:prstGeom>
          <a:no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85000"/>
              </a:lnSpc>
              <a:spcBef>
                <a:spcPts val="0"/>
              </a:spcBef>
              <a:spcAft>
                <a:spcPts val="0"/>
              </a:spcAft>
              <a:buClr>
                <a:srgbClr val="000000"/>
              </a:buClr>
              <a:buSzPts val="3200"/>
              <a:buFont typeface="Georgia"/>
              <a:buNone/>
              <a:tabLst/>
              <a:defRPr/>
            </a:pPr>
            <a:r>
              <a:rPr kumimoji="0" lang="lv-LV" sz="4000" b="0" i="0" u="none" strike="noStrike" kern="0" cap="none" spc="0" normalizeH="0" baseline="0" noProof="0">
                <a:ln>
                  <a:noFill/>
                </a:ln>
                <a:solidFill>
                  <a:srgbClr val="FFFFFF"/>
                </a:solidFill>
                <a:effectLst/>
                <a:uLnTx/>
                <a:uFillTx/>
                <a:latin typeface="Georgia"/>
                <a:sym typeface="Georgia"/>
              </a:rPr>
              <a:t>Rekomendācijas</a:t>
            </a:r>
          </a:p>
        </p:txBody>
      </p:sp>
      <p:sp>
        <p:nvSpPr>
          <p:cNvPr id="21" name="Rectangle 20">
            <a:extLst>
              <a:ext uri="{FF2B5EF4-FFF2-40B4-BE49-F238E27FC236}">
                <a16:creationId xmlns:a16="http://schemas.microsoft.com/office/drawing/2014/main" id="{CD92B4D1-B477-23A7-A1AD-AC0512903C62}"/>
              </a:ext>
            </a:extLst>
          </p:cNvPr>
          <p:cNvSpPr/>
          <p:nvPr/>
        </p:nvSpPr>
        <p:spPr>
          <a:xfrm>
            <a:off x="442913" y="3392488"/>
            <a:ext cx="1559142" cy="934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600" b="0" i="0" u="none" strike="noStrike" kern="0" cap="none" spc="0" normalizeH="0" baseline="0" noProof="0">
                <a:ln>
                  <a:noFill/>
                </a:ln>
                <a:solidFill>
                  <a:srgbClr val="FFFFFF"/>
                </a:solidFill>
                <a:effectLst/>
                <a:uLnTx/>
                <a:uFillTx/>
                <a:latin typeface="Arial"/>
                <a:ea typeface="+mn-ea"/>
                <a:cs typeface="+mn-cs"/>
                <a:sym typeface="Arial"/>
              </a:rPr>
              <a:t>2</a:t>
            </a:r>
            <a:endParaRPr kumimoji="0" lang="en-GB" sz="9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angle 1">
            <a:extLst>
              <a:ext uri="{FF2B5EF4-FFF2-40B4-BE49-F238E27FC236}">
                <a16:creationId xmlns:a16="http://schemas.microsoft.com/office/drawing/2014/main" id="{1356809B-2619-1C87-ACFC-64A797007164}"/>
              </a:ext>
            </a:extLst>
          </p:cNvPr>
          <p:cNvSpPr/>
          <p:nvPr/>
        </p:nvSpPr>
        <p:spPr>
          <a:xfrm>
            <a:off x="-1" y="4821464"/>
            <a:ext cx="2029823" cy="2025649"/>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3071742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9F0BB-1CDD-EDDB-D490-950FF960668E}"/>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B95C1B6-5474-4599-B13C-6EF15D98596F}"/>
              </a:ext>
            </a:extLst>
          </p:cNvPr>
          <p:cNvGraphicFramePr>
            <a:graphicFrameLocks noChangeAspect="1"/>
          </p:cNvGraphicFramePr>
          <p:nvPr>
            <p:custDataLst>
              <p:tags r:id="rId1"/>
            </p:custDataLst>
            <p:extLst>
              <p:ext uri="{D42A27DB-BD31-4B8C-83A1-F6EECF244321}">
                <p14:modId xmlns:p14="http://schemas.microsoft.com/office/powerpoint/2010/main" val="3674864097"/>
              </p:ext>
            </p:extLst>
          </p:nvPr>
        </p:nvGraphicFramePr>
        <p:xfrm>
          <a:off x="3176" y="3374"/>
          <a:ext cx="1587" cy="1587"/>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3" name="Object 2" hidden="1">
                        <a:extLst>
                          <a:ext uri="{FF2B5EF4-FFF2-40B4-BE49-F238E27FC236}">
                            <a16:creationId xmlns:a16="http://schemas.microsoft.com/office/drawing/2014/main" id="{EB95C1B6-5474-4599-B13C-6EF15D98596F}"/>
                          </a:ext>
                        </a:extLst>
                      </p:cNvPr>
                      <p:cNvPicPr/>
                      <p:nvPr/>
                    </p:nvPicPr>
                    <p:blipFill>
                      <a:blip r:embed="rId6"/>
                      <a:stretch>
                        <a:fillRect/>
                      </a:stretch>
                    </p:blipFill>
                    <p:spPr>
                      <a:xfrm>
                        <a:off x="3176" y="3374"/>
                        <a:ext cx="1587" cy="1587"/>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E28D8382-656B-38F9-2851-DCC6814B06D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012315" y="-1786"/>
            <a:ext cx="10179685" cy="6858000"/>
          </a:xfrm>
          <a:prstGeom prst="rect">
            <a:avLst/>
          </a:prstGeom>
        </p:spPr>
      </p:pic>
      <p:sp>
        <p:nvSpPr>
          <p:cNvPr id="8" name="Rectangle 7" hidden="1">
            <a:extLst>
              <a:ext uri="{FF2B5EF4-FFF2-40B4-BE49-F238E27FC236}">
                <a16:creationId xmlns:a16="http://schemas.microsoft.com/office/drawing/2014/main" id="{C9D1DACE-5A71-14A7-4477-0BF95E16E1CF}"/>
              </a:ext>
            </a:extLst>
          </p:cNvPr>
          <p:cNvSpPr/>
          <p:nvPr>
            <p:custDataLst>
              <p:tags r:id="rId2"/>
            </p:custDataLst>
          </p:nvPr>
        </p:nvSpPr>
        <p:spPr>
          <a:xfrm>
            <a:off x="1587" y="893"/>
            <a:ext cx="158709" cy="158709"/>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3200" b="0"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4" name="Rectangle 23">
            <a:extLst>
              <a:ext uri="{FF2B5EF4-FFF2-40B4-BE49-F238E27FC236}">
                <a16:creationId xmlns:a16="http://schemas.microsoft.com/office/drawing/2014/main" id="{09237F6C-449B-6D5F-EBFB-84DF20840A1D}"/>
              </a:ext>
            </a:extLst>
          </p:cNvPr>
          <p:cNvSpPr/>
          <p:nvPr/>
        </p:nvSpPr>
        <p:spPr>
          <a:xfrm>
            <a:off x="-1" y="0"/>
            <a:ext cx="2108201" cy="68562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a:extLst>
              <a:ext uri="{FF2B5EF4-FFF2-40B4-BE49-F238E27FC236}">
                <a16:creationId xmlns:a16="http://schemas.microsoft.com/office/drawing/2014/main" id="{C82B52C4-BF5C-D5EF-CF88-FE1790FC68FA}"/>
              </a:ext>
            </a:extLst>
          </p:cNvPr>
          <p:cNvSpPr/>
          <p:nvPr/>
        </p:nvSpPr>
        <p:spPr bwMode="ltGray">
          <a:xfrm>
            <a:off x="2192021" y="0"/>
            <a:ext cx="10001250" cy="6856215"/>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err="1">
              <a:ln>
                <a:noFill/>
              </a:ln>
              <a:solidFill>
                <a:srgbClr val="FFFFFF"/>
              </a:solidFill>
              <a:effectLst/>
              <a:uLnTx/>
              <a:uFillTx/>
              <a:latin typeface="Georgia" pitchFamily="18" charset="0"/>
              <a:ea typeface="+mn-ea"/>
              <a:cs typeface="+mn-cs"/>
              <a:sym typeface="Arial"/>
            </a:endParaRPr>
          </a:p>
        </p:txBody>
      </p:sp>
      <p:sp>
        <p:nvSpPr>
          <p:cNvPr id="7" name="Rectangle 6">
            <a:extLst>
              <a:ext uri="{FF2B5EF4-FFF2-40B4-BE49-F238E27FC236}">
                <a16:creationId xmlns:a16="http://schemas.microsoft.com/office/drawing/2014/main" id="{23EA3B5C-9062-1D53-69D7-FA4B2A77976E}"/>
              </a:ext>
            </a:extLst>
          </p:cNvPr>
          <p:cNvSpPr/>
          <p:nvPr/>
        </p:nvSpPr>
        <p:spPr>
          <a:xfrm>
            <a:off x="-1" y="4787900"/>
            <a:ext cx="2029823" cy="2059213"/>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cxnSp>
        <p:nvCxnSpPr>
          <p:cNvPr id="27" name="Straight Connector 26">
            <a:extLst>
              <a:ext uri="{FF2B5EF4-FFF2-40B4-BE49-F238E27FC236}">
                <a16:creationId xmlns:a16="http://schemas.microsoft.com/office/drawing/2014/main" id="{0A526B75-1D54-D3A7-F35E-F769FAAD7ABB}"/>
              </a:ext>
            </a:extLst>
          </p:cNvPr>
          <p:cNvCxnSpPr>
            <a:cxnSpLocks/>
          </p:cNvCxnSpPr>
          <p:nvPr/>
        </p:nvCxnSpPr>
        <p:spPr>
          <a:xfrm flipV="1">
            <a:off x="2108200" y="68443"/>
            <a:ext cx="0" cy="6787771"/>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BD57CFB4-9834-A5FF-9793-DE481C2B8BE5}"/>
              </a:ext>
            </a:extLst>
          </p:cNvPr>
          <p:cNvCxnSpPr>
            <a:cxnSpLocks/>
          </p:cNvCxnSpPr>
          <p:nvPr/>
        </p:nvCxnSpPr>
        <p:spPr>
          <a:xfrm>
            <a:off x="83820" y="4722204"/>
            <a:ext cx="12037060" cy="0"/>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sp>
        <p:nvSpPr>
          <p:cNvPr id="20" name="Title 3">
            <a:extLst>
              <a:ext uri="{FF2B5EF4-FFF2-40B4-BE49-F238E27FC236}">
                <a16:creationId xmlns:a16="http://schemas.microsoft.com/office/drawing/2014/main" id="{67E2A1A2-1B8F-05C1-8F21-58B76E25BFC5}"/>
              </a:ext>
            </a:extLst>
          </p:cNvPr>
          <p:cNvSpPr txBox="1">
            <a:spLocks/>
          </p:cNvSpPr>
          <p:nvPr/>
        </p:nvSpPr>
        <p:spPr>
          <a:xfrm>
            <a:off x="2722280" y="3662437"/>
            <a:ext cx="7895677" cy="732508"/>
          </a:xfrm>
          <a:prstGeom prst="rect">
            <a:avLst/>
          </a:prstGeom>
          <a:noFill/>
          <a:ln>
            <a:noFill/>
          </a:ln>
        </p:spPr>
        <p:txBody>
          <a:bodyPr spcFirstLastPara="1" wrap="none" lIns="0" tIns="0" rIns="0" bIns="0" anchor="t"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lvl="0">
              <a:buClr>
                <a:srgbClr val="000000"/>
              </a:buClr>
              <a:defRPr/>
            </a:pPr>
            <a:r>
              <a:rPr lang="lv-LV" sz="3600">
                <a:solidFill>
                  <a:srgbClr val="FFFFFF"/>
                </a:solidFill>
                <a:latin typeface="+mj-lt"/>
              </a:rPr>
              <a:t>Profilakse un riska samazināšana</a:t>
            </a:r>
          </a:p>
        </p:txBody>
      </p:sp>
      <p:sp>
        <p:nvSpPr>
          <p:cNvPr id="2" name="Rectangle 1">
            <a:extLst>
              <a:ext uri="{FF2B5EF4-FFF2-40B4-BE49-F238E27FC236}">
                <a16:creationId xmlns:a16="http://schemas.microsoft.com/office/drawing/2014/main" id="{9D81CEDC-7A43-2553-F617-D2611E42BDB1}"/>
              </a:ext>
            </a:extLst>
          </p:cNvPr>
          <p:cNvSpPr/>
          <p:nvPr/>
        </p:nvSpPr>
        <p:spPr>
          <a:xfrm>
            <a:off x="83820" y="3392488"/>
            <a:ext cx="2106929" cy="934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6600" b="0" i="0" u="none" strike="noStrike" kern="0" cap="none" spc="0" normalizeH="0" baseline="0" noProof="0">
                <a:ln>
                  <a:noFill/>
                </a:ln>
                <a:solidFill>
                  <a:srgbClr val="FFFFFF"/>
                </a:solidFill>
                <a:effectLst/>
                <a:uLnTx/>
                <a:uFillTx/>
                <a:latin typeface="Arial"/>
                <a:ea typeface="+mn-ea"/>
                <a:cs typeface="+mn-cs"/>
                <a:sym typeface="Arial"/>
              </a:rPr>
              <a:t>2.1.</a:t>
            </a:r>
            <a:endParaRPr kumimoji="0" lang="en-GB" sz="6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Freeform 73">
            <a:extLst>
              <a:ext uri="{FF2B5EF4-FFF2-40B4-BE49-F238E27FC236}">
                <a16:creationId xmlns:a16="http://schemas.microsoft.com/office/drawing/2014/main" id="{0A24CE6F-B4B8-7945-EBBF-3D54347EDE8A}"/>
              </a:ext>
            </a:extLst>
          </p:cNvPr>
          <p:cNvSpPr>
            <a:spLocks noChangeAspect="1" noEditPoints="1"/>
          </p:cNvSpPr>
          <p:nvPr/>
        </p:nvSpPr>
        <p:spPr bwMode="auto">
          <a:xfrm rot="10800000" flipH="1" flipV="1">
            <a:off x="663699" y="5466347"/>
            <a:ext cx="702421" cy="702318"/>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spTree>
    <p:extLst>
      <p:ext uri="{BB962C8B-B14F-4D97-AF65-F5344CB8AC3E}">
        <p14:creationId xmlns:p14="http://schemas.microsoft.com/office/powerpoint/2010/main" val="195338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37B3D-9A06-08DB-5D84-7C3DDC1B6632}"/>
            </a:ext>
          </a:extLst>
        </p:cNvPr>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717BBF16-4B77-A090-CF3F-C117416D560B}"/>
              </a:ext>
            </a:extLst>
          </p:cNvPr>
          <p:cNvGraphicFramePr>
            <a:graphicFrameLocks noChangeAspect="1"/>
          </p:cNvGraphicFramePr>
          <p:nvPr>
            <p:custDataLst>
              <p:tags r:id="rId1"/>
            </p:custDataLst>
            <p:extLst>
              <p:ext uri="{D42A27DB-BD31-4B8C-83A1-F6EECF244321}">
                <p14:modId xmlns:p14="http://schemas.microsoft.com/office/powerpoint/2010/main" val="25292581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717BBF16-4B77-A090-CF3F-C117416D560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7" name="Slide Number Placeholder 1">
            <a:extLst>
              <a:ext uri="{FF2B5EF4-FFF2-40B4-BE49-F238E27FC236}">
                <a16:creationId xmlns:a16="http://schemas.microsoft.com/office/drawing/2014/main" id="{98E1F8F0-F93F-F9E1-19A3-06C2A24DEB72}"/>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17</a:t>
            </a:fld>
            <a:endParaRPr lang="en-GB"/>
          </a:p>
        </p:txBody>
      </p:sp>
      <p:sp>
        <p:nvSpPr>
          <p:cNvPr id="20" name="Title 19">
            <a:extLst>
              <a:ext uri="{FF2B5EF4-FFF2-40B4-BE49-F238E27FC236}">
                <a16:creationId xmlns:a16="http://schemas.microsoft.com/office/drawing/2014/main" id="{7EE4304D-6FD4-0D80-2325-9D74EDDE16FB}"/>
              </a:ext>
            </a:extLst>
          </p:cNvPr>
          <p:cNvSpPr>
            <a:spLocks noGrp="1"/>
          </p:cNvSpPr>
          <p:nvPr>
            <p:ph type="title"/>
          </p:nvPr>
        </p:nvSpPr>
        <p:spPr>
          <a:xfrm>
            <a:off x="442913" y="432001"/>
            <a:ext cx="11306175" cy="1387274"/>
          </a:xfrm>
        </p:spPr>
        <p:txBody>
          <a:bodyPr vert="horz">
            <a:normAutofit/>
          </a:bodyPr>
          <a:lstStyle/>
          <a:p>
            <a:r>
              <a:rPr lang="lv-LV"/>
              <a:t>2.1.1. Izglītības programmas</a:t>
            </a:r>
            <a:endParaRPr lang="en-GB"/>
          </a:p>
        </p:txBody>
      </p:sp>
      <p:sp>
        <p:nvSpPr>
          <p:cNvPr id="2" name="Slide Number Placeholder 1">
            <a:extLst>
              <a:ext uri="{FF2B5EF4-FFF2-40B4-BE49-F238E27FC236}">
                <a16:creationId xmlns:a16="http://schemas.microsoft.com/office/drawing/2014/main" id="{FD8A0958-28EF-A873-BC99-C41C351262C6}"/>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17</a:t>
            </a:fld>
            <a:endParaRPr lang="en-GB"/>
          </a:p>
        </p:txBody>
      </p:sp>
      <p:sp>
        <p:nvSpPr>
          <p:cNvPr id="33" name="PwCFirm">
            <a:extLst>
              <a:ext uri="{FF2B5EF4-FFF2-40B4-BE49-F238E27FC236}">
                <a16:creationId xmlns:a16="http://schemas.microsoft.com/office/drawing/2014/main" id="{E7599EE5-3FDA-CC00-35CC-DA55B0A8C36A}"/>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sp>
        <p:nvSpPr>
          <p:cNvPr id="41" name="Rectangle 40">
            <a:extLst>
              <a:ext uri="{FF2B5EF4-FFF2-40B4-BE49-F238E27FC236}">
                <a16:creationId xmlns:a16="http://schemas.microsoft.com/office/drawing/2014/main" id="{87450C5E-3D87-8629-0EED-85C1F600F791}"/>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2" name="TextBox 41">
            <a:extLst>
              <a:ext uri="{FF2B5EF4-FFF2-40B4-BE49-F238E27FC236}">
                <a16:creationId xmlns:a16="http://schemas.microsoft.com/office/drawing/2014/main" id="{39F8681E-563A-E82D-14B6-DDD2D863B7B1}"/>
              </a:ext>
            </a:extLst>
          </p:cNvPr>
          <p:cNvSpPr txBox="1"/>
          <p:nvPr/>
        </p:nvSpPr>
        <p:spPr>
          <a:xfrm>
            <a:off x="9487148" y="127682"/>
            <a:ext cx="3081290"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a:ln>
                  <a:noFill/>
                </a:ln>
                <a:effectLst/>
                <a:uLnTx/>
                <a:uFillTx/>
                <a:latin typeface="Arial"/>
                <a:cs typeface="Arial"/>
                <a:sym typeface="Arial"/>
              </a:rPr>
              <a:t>Profilakse un riska samazināšana</a:t>
            </a:r>
          </a:p>
        </p:txBody>
      </p:sp>
      <p:graphicFrame>
        <p:nvGraphicFramePr>
          <p:cNvPr id="11" name="Table 10">
            <a:extLst>
              <a:ext uri="{FF2B5EF4-FFF2-40B4-BE49-F238E27FC236}">
                <a16:creationId xmlns:a16="http://schemas.microsoft.com/office/drawing/2014/main" id="{69846851-08B7-EEE4-405A-F288319652F5}"/>
              </a:ext>
            </a:extLst>
          </p:cNvPr>
          <p:cNvGraphicFramePr>
            <a:graphicFrameLocks noGrp="1"/>
          </p:cNvGraphicFramePr>
          <p:nvPr>
            <p:extLst>
              <p:ext uri="{D42A27DB-BD31-4B8C-83A1-F6EECF244321}">
                <p14:modId xmlns:p14="http://schemas.microsoft.com/office/powerpoint/2010/main" val="1774002697"/>
              </p:ext>
            </p:extLst>
          </p:nvPr>
        </p:nvGraphicFramePr>
        <p:xfrm>
          <a:off x="442913" y="1819275"/>
          <a:ext cx="11306175" cy="4500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50000">
                <a:tc>
                  <a:txBody>
                    <a:bodyPr/>
                    <a:lstStyle/>
                    <a:p>
                      <a:pPr marL="171450" indent="-171450">
                        <a:buClr>
                          <a:schemeClr val="dk1"/>
                        </a:buClr>
                        <a:buBlip>
                          <a:blip r:embed="rId6"/>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a:t>
                      </a:r>
                      <a:r>
                        <a:rPr lang="lv-LV" sz="800" b="0" kern="1200" spc="-20" dirty="0">
                          <a:solidFill>
                            <a:schemeClr val="tx1"/>
                          </a:solidFill>
                          <a:latin typeface="+mn-lt"/>
                          <a:ea typeface="+mn-ea"/>
                          <a:cs typeface="+mn-cs"/>
                        </a:rPr>
                        <a:t>līdz 2030. gadam izstrādāt un sistemātiski integrēt skolās pārbaudītas, vecumam un riska grupām atbilstošas izglītības programmas vielu lietošanas profilaksei, īpaši bioloģijas, ķīmijas un sociālo zinību mācību saturā, iesaistot jomas profesionāļus un NVO, nodrošinot ilgtermiņa finansējumu un veicot ikgadējas programmu efektivitātes vērtējumu.</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2" name="Rectangle 11">
            <a:extLst>
              <a:ext uri="{FF2B5EF4-FFF2-40B4-BE49-F238E27FC236}">
                <a16:creationId xmlns:a16="http://schemas.microsoft.com/office/drawing/2014/main" id="{3789B8DA-C936-6AC4-86A2-ADE710B0F1AB}"/>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8" name="Freeform 82">
            <a:extLst>
              <a:ext uri="{FF2B5EF4-FFF2-40B4-BE49-F238E27FC236}">
                <a16:creationId xmlns:a16="http://schemas.microsoft.com/office/drawing/2014/main" id="{E05D7CEA-C314-44B2-2A2B-C956433748A5}"/>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21" name="Rectangle 20">
            <a:extLst>
              <a:ext uri="{FF2B5EF4-FFF2-40B4-BE49-F238E27FC236}">
                <a16:creationId xmlns:a16="http://schemas.microsoft.com/office/drawing/2014/main" id="{C4EE5A50-8284-6605-7E2B-2C8DE2B0D903}"/>
              </a:ext>
            </a:extLst>
          </p:cNvPr>
          <p:cNvSpPr/>
          <p:nvPr/>
        </p:nvSpPr>
        <p:spPr>
          <a:xfrm>
            <a:off x="442912" y="2624715"/>
            <a:ext cx="6328002"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spcAft>
                <a:spcPts val="600"/>
              </a:spcAft>
            </a:pPr>
            <a:r>
              <a:rPr lang="lv-LV" sz="800" b="1" i="0">
                <a:solidFill>
                  <a:schemeClr val="bg1"/>
                </a:solidFill>
                <a:effectLst/>
              </a:rPr>
              <a:t>Novērojumi</a:t>
            </a:r>
          </a:p>
        </p:txBody>
      </p:sp>
      <p:sp>
        <p:nvSpPr>
          <p:cNvPr id="22" name="Content Placeholder 8">
            <a:extLst>
              <a:ext uri="{FF2B5EF4-FFF2-40B4-BE49-F238E27FC236}">
                <a16:creationId xmlns:a16="http://schemas.microsoft.com/office/drawing/2014/main" id="{55899540-2C09-3145-A5AC-062F3AFCDEBB}"/>
              </a:ext>
            </a:extLst>
          </p:cNvPr>
          <p:cNvSpPr txBox="1">
            <a:spLocks/>
          </p:cNvSpPr>
          <p:nvPr/>
        </p:nvSpPr>
        <p:spPr>
          <a:xfrm>
            <a:off x="442911" y="2941232"/>
            <a:ext cx="6328003"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1450" indent="-171450">
              <a:spcAft>
                <a:spcPts val="600"/>
              </a:spcAft>
              <a:buFont typeface="Arial" panose="020B0604020202020204" pitchFamily="34" charset="0"/>
              <a:buChar char="•"/>
            </a:pPr>
            <a:r>
              <a:rPr lang="lv-LV" sz="800" dirty="0">
                <a:solidFill>
                  <a:srgbClr val="000000"/>
                </a:solidFill>
                <a:latin typeface="Arial"/>
                <a:cs typeface="Arial"/>
              </a:rPr>
              <a:t>Zema jauniešu iesaiste profilaktiskajās aktivitātēs: </a:t>
            </a:r>
            <a:r>
              <a:rPr lang="lv-LV" sz="800" b="0" dirty="0">
                <a:solidFill>
                  <a:srgbClr val="000000"/>
                </a:solidFill>
                <a:latin typeface="Arial"/>
                <a:cs typeface="Arial"/>
              </a:rPr>
              <a:t>jaunieši bieži vien nejūtas pietiekami uzrunāti vai iesaistīti profilakses aktivitātēs, kas galvenokārt tiek īstenotas formāli vai bez viņu līdzdalības. </a:t>
            </a:r>
          </a:p>
          <a:p>
            <a:pPr marL="171450" indent="-171450">
              <a:spcAft>
                <a:spcPts val="600"/>
              </a:spcAft>
              <a:buFont typeface="Arial" panose="020B0604020202020204" pitchFamily="34" charset="0"/>
              <a:buChar char="•"/>
            </a:pPr>
            <a:r>
              <a:rPr lang="lv-LV" sz="800" dirty="0">
                <a:solidFill>
                  <a:srgbClr val="000000"/>
                </a:solidFill>
                <a:latin typeface="Arial"/>
                <a:cs typeface="Arial"/>
              </a:rPr>
              <a:t>Nepietiekami koordinēta informatīvo programmu izstrāde: </a:t>
            </a:r>
            <a:r>
              <a:rPr lang="lv-LV" sz="800" b="0" dirty="0">
                <a:solidFill>
                  <a:srgbClr val="000000"/>
                </a:solidFill>
                <a:latin typeface="Arial"/>
                <a:cs typeface="Arial"/>
              </a:rPr>
              <a:t>Trūkst saskaņotas pieejas starp izglītības un veselības sektoru, sociālajiem dienestiem un NVO informatīvo programmu izstrādē un sistemātiskā informatīvo kampaņu un izglītības programmu īstenošanā.  </a:t>
            </a:r>
          </a:p>
          <a:p>
            <a:pPr marL="171450" indent="-171450">
              <a:spcAft>
                <a:spcPts val="600"/>
              </a:spcAft>
              <a:buFont typeface="Arial" panose="020B0604020202020204" pitchFamily="34" charset="0"/>
              <a:buChar char="•"/>
            </a:pPr>
            <a:r>
              <a:rPr lang="lv-LV" sz="800" dirty="0">
                <a:solidFill>
                  <a:srgbClr val="000000"/>
                </a:solidFill>
                <a:latin typeface="Arial"/>
                <a:cs typeface="Arial"/>
              </a:rPr>
              <a:t>Nepietiekama informācija par vielu lietošanas sekām: </a:t>
            </a:r>
            <a:r>
              <a:rPr lang="lv-LV" sz="800" b="0" dirty="0">
                <a:solidFill>
                  <a:srgbClr val="000000"/>
                </a:solidFill>
                <a:latin typeface="Arial"/>
                <a:cs typeface="Arial"/>
              </a:rPr>
              <a:t>jaunieši galvenokārt saņem virspusēju vai moralizējošu informāciju par </a:t>
            </a:r>
            <a:r>
              <a:rPr lang="lv-LV" sz="800" b="0" dirty="0">
                <a:solidFill>
                  <a:schemeClr val="tx1"/>
                </a:solidFill>
              </a:rPr>
              <a:t>narkotisko/psihotropo vielu </a:t>
            </a:r>
            <a:r>
              <a:rPr lang="lv-LV" sz="800" b="0" dirty="0">
                <a:solidFill>
                  <a:schemeClr val="tx1"/>
                </a:solidFill>
                <a:latin typeface="Arial"/>
                <a:cs typeface="Arial"/>
              </a:rPr>
              <a:t>lietošanu</a:t>
            </a:r>
            <a:r>
              <a:rPr lang="lv-LV" sz="800" b="0" dirty="0">
                <a:solidFill>
                  <a:srgbClr val="000000"/>
                </a:solidFill>
                <a:latin typeface="Arial"/>
                <a:cs typeface="Arial"/>
              </a:rPr>
              <a:t>, kas neveicina kritisko domāšanu un nesniedz pietiekamu ieskatu par iespējamajiem riskiem. </a:t>
            </a:r>
          </a:p>
          <a:p>
            <a:pPr marL="171450" indent="-171450">
              <a:spcAft>
                <a:spcPts val="600"/>
              </a:spcAft>
              <a:buFont typeface="Arial" panose="020B0604020202020204" pitchFamily="34" charset="0"/>
              <a:buChar char="•"/>
            </a:pPr>
            <a:r>
              <a:rPr lang="lv-LV" sz="800" dirty="0">
                <a:solidFill>
                  <a:srgbClr val="000000"/>
                </a:solidFill>
                <a:latin typeface="Arial"/>
                <a:cs typeface="Arial"/>
              </a:rPr>
              <a:t>Trūkst profesionālas ekspertīzes skolās: </a:t>
            </a:r>
            <a:r>
              <a:rPr lang="lv-LV" sz="800" b="0" dirty="0">
                <a:solidFill>
                  <a:srgbClr val="000000"/>
                </a:solidFill>
                <a:latin typeface="Arial"/>
                <a:cs typeface="Arial"/>
              </a:rPr>
              <a:t>skolotājiem bieži vien nav pietiekamu zināšanu vai resursu, lai kvalitatīvi runātu par narkotisko/psihotropo vielu un citām atkarībām. Turklāt nereti pedagogi nevēlas iedziļināties jauniešu audzināšanas tēmās, kas tieši neskar viņu pasniegto konkrēto mācību priekšmetu.  </a:t>
            </a:r>
          </a:p>
          <a:p>
            <a:pPr marL="171450" indent="-171450">
              <a:spcAft>
                <a:spcPts val="600"/>
              </a:spcAft>
              <a:buFont typeface="Arial" panose="020B0604020202020204" pitchFamily="34" charset="0"/>
              <a:buChar char="•"/>
            </a:pPr>
            <a:r>
              <a:rPr lang="lv-LV" sz="800" dirty="0">
                <a:solidFill>
                  <a:srgbClr val="000000"/>
                </a:solidFill>
                <a:latin typeface="Arial"/>
                <a:cs typeface="Arial"/>
              </a:rPr>
              <a:t>Nepietiekams finansējums: </a:t>
            </a:r>
            <a:r>
              <a:rPr lang="lv-LV" sz="800" b="0" dirty="0">
                <a:solidFill>
                  <a:srgbClr val="000000"/>
                </a:solidFill>
                <a:latin typeface="Arial"/>
                <a:cs typeface="Arial"/>
              </a:rPr>
              <a:t>daudzas informatīvās/izglītojošās programmas tiek īstenotas īslaicīgi, epizodiski vai pilotprojekta līmenī, bez ilgtermiņa atbalsta. Tādejādi visām programmām nav secīguma un strukturētas pieejas, kas kritiski svarīga regulārai jauniešu </a:t>
            </a:r>
            <a:r>
              <a:rPr lang="lv-LV" sz="800" b="0" dirty="0" err="1">
                <a:solidFill>
                  <a:srgbClr val="000000"/>
                </a:solidFill>
                <a:latin typeface="Arial"/>
                <a:cs typeface="Arial"/>
              </a:rPr>
              <a:t>psihoemocionālajai</a:t>
            </a:r>
            <a:r>
              <a:rPr lang="lv-LV" sz="800" b="0" dirty="0">
                <a:solidFill>
                  <a:srgbClr val="000000"/>
                </a:solidFill>
                <a:latin typeface="Arial"/>
                <a:cs typeface="Arial"/>
              </a:rPr>
              <a:t> izglītošanai. </a:t>
            </a:r>
          </a:p>
          <a:p>
            <a:pPr marL="171450" indent="-171450">
              <a:spcAft>
                <a:spcPts val="600"/>
              </a:spcAft>
              <a:buFont typeface="Arial" panose="020B0604020202020204" pitchFamily="34" charset="0"/>
              <a:buChar char="•"/>
            </a:pPr>
            <a:r>
              <a:rPr lang="lv-LV" sz="800" dirty="0">
                <a:solidFill>
                  <a:srgbClr val="000000"/>
                </a:solidFill>
                <a:latin typeface="Arial"/>
                <a:cs typeface="Arial"/>
              </a:rPr>
              <a:t>Nepietiekama informatīvo programmu mērķēšana uz paaugstināta riska grupām: </a:t>
            </a:r>
            <a:r>
              <a:rPr lang="lv-LV" sz="800" b="0" dirty="0">
                <a:solidFill>
                  <a:srgbClr val="000000"/>
                </a:solidFill>
                <a:latin typeface="Arial"/>
                <a:cs typeface="Arial"/>
              </a:rPr>
              <a:t>esošās informatīvās programmas par narkotisko/psihotropo vielu riskiem bieži vien ir vispārīgas un neņem vērā paaugstināta riska grupas, piemēram, jauniešus no sociāli nelabvēlīgas vides vai ar uzvedības traucējumiem.</a:t>
            </a:r>
          </a:p>
        </p:txBody>
      </p:sp>
      <p:sp>
        <p:nvSpPr>
          <p:cNvPr id="23" name="Rectangle 22">
            <a:extLst>
              <a:ext uri="{FF2B5EF4-FFF2-40B4-BE49-F238E27FC236}">
                <a16:creationId xmlns:a16="http://schemas.microsoft.com/office/drawing/2014/main" id="{87934CE5-A482-B024-F8BC-D4E40ED4ADF6}"/>
              </a:ext>
            </a:extLst>
          </p:cNvPr>
          <p:cNvSpPr/>
          <p:nvPr/>
        </p:nvSpPr>
        <p:spPr>
          <a:xfrm>
            <a:off x="7121637" y="2624715"/>
            <a:ext cx="4627450"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7000"/>
              </a:lnSpc>
              <a:spcAft>
                <a:spcPts val="800"/>
              </a:spcAft>
            </a:pPr>
            <a:r>
              <a:rPr lang="lv-LV" sz="800" b="1">
                <a:solidFill>
                  <a:schemeClr val="tx1"/>
                </a:solidFill>
                <a:ea typeface="Calibri" panose="020F0502020204030204" pitchFamily="34" charset="0"/>
                <a:cs typeface="Times New Roman" panose="02020603050405020304" pitchFamily="18" charset="0"/>
              </a:rPr>
              <a:t>Vai, Tavuprāt, skolās pietiekami vai nepietiekami tiek runāts par narkotiku ietekmi, bīstamību?</a:t>
            </a:r>
            <a:endParaRPr lang="lv-LV" sz="800" b="1">
              <a:solidFill>
                <a:schemeClr val="tx1"/>
              </a:solidFill>
              <a:effectLst/>
              <a:ea typeface="Calibri" panose="020F0502020204030204" pitchFamily="34" charset="0"/>
              <a:cs typeface="Times New Roman" panose="02020603050405020304" pitchFamily="18" charset="0"/>
            </a:endParaRPr>
          </a:p>
        </p:txBody>
      </p:sp>
      <p:graphicFrame>
        <p:nvGraphicFramePr>
          <p:cNvPr id="24" name="Chart 23">
            <a:extLst>
              <a:ext uri="{FF2B5EF4-FFF2-40B4-BE49-F238E27FC236}">
                <a16:creationId xmlns:a16="http://schemas.microsoft.com/office/drawing/2014/main" id="{DBF637D5-1724-3397-8C9C-0516FC56BBC0}"/>
              </a:ext>
            </a:extLst>
          </p:cNvPr>
          <p:cNvGraphicFramePr>
            <a:graphicFrameLocks/>
          </p:cNvGraphicFramePr>
          <p:nvPr>
            <p:extLst>
              <p:ext uri="{D42A27DB-BD31-4B8C-83A1-F6EECF244321}">
                <p14:modId xmlns:p14="http://schemas.microsoft.com/office/powerpoint/2010/main" val="1579402524"/>
              </p:ext>
            </p:extLst>
          </p:nvPr>
        </p:nvGraphicFramePr>
        <p:xfrm>
          <a:off x="7121637" y="2843389"/>
          <a:ext cx="4627450" cy="3199299"/>
        </p:xfrm>
        <a:graphic>
          <a:graphicData uri="http://schemas.openxmlformats.org/drawingml/2006/chart">
            <c:chart xmlns:c="http://schemas.openxmlformats.org/drawingml/2006/chart" xmlns:r="http://schemas.openxmlformats.org/officeDocument/2006/relationships" r:id="rId7"/>
          </a:graphicData>
        </a:graphic>
      </p:graphicFrame>
      <p:sp>
        <p:nvSpPr>
          <p:cNvPr id="36" name="Rectangle 35">
            <a:extLst>
              <a:ext uri="{FF2B5EF4-FFF2-40B4-BE49-F238E27FC236}">
                <a16:creationId xmlns:a16="http://schemas.microsoft.com/office/drawing/2014/main" id="{CB848088-ECF9-FD4D-B873-73A05C942BD0}"/>
              </a:ext>
            </a:extLst>
          </p:cNvPr>
          <p:cNvSpPr/>
          <p:nvPr/>
        </p:nvSpPr>
        <p:spPr>
          <a:xfrm>
            <a:off x="8929454" y="0"/>
            <a:ext cx="428400" cy="4284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9" name="Freeform 73">
            <a:extLst>
              <a:ext uri="{FF2B5EF4-FFF2-40B4-BE49-F238E27FC236}">
                <a16:creationId xmlns:a16="http://schemas.microsoft.com/office/drawing/2014/main" id="{5443BA36-20CB-4E06-59A5-F4B232740E8C}"/>
              </a:ext>
            </a:extLst>
          </p:cNvPr>
          <p:cNvSpPr>
            <a:spLocks noChangeAspect="1" noEditPoints="1"/>
          </p:cNvSpPr>
          <p:nvPr/>
        </p:nvSpPr>
        <p:spPr bwMode="auto">
          <a:xfrm rot="10800000" flipH="1" flipV="1">
            <a:off x="8992048" y="61800"/>
            <a:ext cx="303213" cy="304800"/>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sp>
        <p:nvSpPr>
          <p:cNvPr id="3" name="TextBox 2">
            <a:extLst>
              <a:ext uri="{FF2B5EF4-FFF2-40B4-BE49-F238E27FC236}">
                <a16:creationId xmlns:a16="http://schemas.microsoft.com/office/drawing/2014/main" id="{5CEFB065-4216-5334-F999-B727AB20B5DF}"/>
              </a:ext>
            </a:extLst>
          </p:cNvPr>
          <p:cNvSpPr txBox="1"/>
          <p:nvPr/>
        </p:nvSpPr>
        <p:spPr>
          <a:xfrm>
            <a:off x="444500"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spTree>
    <p:extLst>
      <p:ext uri="{BB962C8B-B14F-4D97-AF65-F5344CB8AC3E}">
        <p14:creationId xmlns:p14="http://schemas.microsoft.com/office/powerpoint/2010/main" val="1751356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21D9A-A628-9157-08F3-3A16195D2B7B}"/>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704BBFAF-DB51-C5A7-C456-B8F04437E4D8}"/>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18</a:t>
            </a:fld>
            <a:endParaRPr lang="en-GB"/>
          </a:p>
        </p:txBody>
      </p:sp>
      <p:graphicFrame>
        <p:nvGraphicFramePr>
          <p:cNvPr id="16" name="Object 15" hidden="1">
            <a:extLst>
              <a:ext uri="{FF2B5EF4-FFF2-40B4-BE49-F238E27FC236}">
                <a16:creationId xmlns:a16="http://schemas.microsoft.com/office/drawing/2014/main" id="{AA0F22B0-1D78-3AF7-CCFE-14347EE786A9}"/>
              </a:ext>
            </a:extLst>
          </p:cNvPr>
          <p:cNvGraphicFramePr>
            <a:graphicFrameLocks noChangeAspect="1"/>
          </p:cNvGraphicFramePr>
          <p:nvPr>
            <p:custDataLst>
              <p:tags r:id="rId1"/>
            </p:custDataLst>
            <p:extLst>
              <p:ext uri="{D42A27DB-BD31-4B8C-83A1-F6EECF244321}">
                <p14:modId xmlns:p14="http://schemas.microsoft.com/office/powerpoint/2010/main" val="35720971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AA0F22B0-1D78-3AF7-CCFE-14347EE786A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247FBDA1-08F5-88EF-439C-12D0FF131B10}"/>
              </a:ext>
            </a:extLst>
          </p:cNvPr>
          <p:cNvSpPr>
            <a:spLocks noGrp="1"/>
          </p:cNvSpPr>
          <p:nvPr>
            <p:ph type="title"/>
          </p:nvPr>
        </p:nvSpPr>
        <p:spPr>
          <a:xfrm>
            <a:off x="442913" y="432001"/>
            <a:ext cx="11306175" cy="1387274"/>
          </a:xfrm>
        </p:spPr>
        <p:txBody>
          <a:bodyPr vert="horz">
            <a:normAutofit/>
          </a:bodyPr>
          <a:lstStyle/>
          <a:p>
            <a:r>
              <a:rPr lang="lv-LV"/>
              <a:t>2.1.2. Pedagogu profesionālā sagatavotība</a:t>
            </a:r>
            <a:endParaRPr lang="en-GB"/>
          </a:p>
        </p:txBody>
      </p:sp>
      <p:sp>
        <p:nvSpPr>
          <p:cNvPr id="2" name="Slide Number Placeholder 1">
            <a:extLst>
              <a:ext uri="{FF2B5EF4-FFF2-40B4-BE49-F238E27FC236}">
                <a16:creationId xmlns:a16="http://schemas.microsoft.com/office/drawing/2014/main" id="{D1C7422F-509C-A17B-D43D-340432BD37BB}"/>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18</a:t>
            </a:fld>
            <a:endParaRPr lang="en-GB"/>
          </a:p>
        </p:txBody>
      </p:sp>
      <p:sp>
        <p:nvSpPr>
          <p:cNvPr id="33" name="PwCFirm">
            <a:extLst>
              <a:ext uri="{FF2B5EF4-FFF2-40B4-BE49-F238E27FC236}">
                <a16:creationId xmlns:a16="http://schemas.microsoft.com/office/drawing/2014/main" id="{21297A6D-DA2A-A8CA-F5AB-97C5E186D7CE}"/>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sp>
        <p:nvSpPr>
          <p:cNvPr id="42" name="TextBox 41">
            <a:extLst>
              <a:ext uri="{FF2B5EF4-FFF2-40B4-BE49-F238E27FC236}">
                <a16:creationId xmlns:a16="http://schemas.microsoft.com/office/drawing/2014/main" id="{B16D5060-F84C-3D04-6458-CC6D62D03537}"/>
              </a:ext>
            </a:extLst>
          </p:cNvPr>
          <p:cNvSpPr txBox="1"/>
          <p:nvPr/>
        </p:nvSpPr>
        <p:spPr>
          <a:xfrm>
            <a:off x="9487148" y="127682"/>
            <a:ext cx="3081290" cy="20005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300" u="none" strike="noStrike" kern="0" cap="none" spc="0" normalizeH="0" baseline="0" noProof="0">
                <a:ln>
                  <a:noFill/>
                </a:ln>
                <a:effectLst/>
                <a:uLnTx/>
                <a:uFillTx/>
                <a:latin typeface="Arial"/>
                <a:cs typeface="Arial"/>
                <a:sym typeface="Arial"/>
              </a:rPr>
              <a:t>Profilakse un riska samazināšana</a:t>
            </a:r>
          </a:p>
        </p:txBody>
      </p:sp>
      <p:graphicFrame>
        <p:nvGraphicFramePr>
          <p:cNvPr id="11" name="Table 10">
            <a:extLst>
              <a:ext uri="{FF2B5EF4-FFF2-40B4-BE49-F238E27FC236}">
                <a16:creationId xmlns:a16="http://schemas.microsoft.com/office/drawing/2014/main" id="{A42D4EE2-C2A7-DBEB-3BEB-23196DD02918}"/>
              </a:ext>
            </a:extLst>
          </p:cNvPr>
          <p:cNvGraphicFramePr>
            <a:graphicFrameLocks noGrp="1"/>
          </p:cNvGraphicFramePr>
          <p:nvPr>
            <p:extLst>
              <p:ext uri="{D42A27DB-BD31-4B8C-83A1-F6EECF244321}">
                <p14:modId xmlns:p14="http://schemas.microsoft.com/office/powerpoint/2010/main" val="3396241457"/>
              </p:ext>
            </p:extLst>
          </p:nvPr>
        </p:nvGraphicFramePr>
        <p:xfrm>
          <a:off x="442913" y="1819275"/>
          <a:ext cx="11306175" cy="4500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50000">
                <a:tc>
                  <a:txBody>
                    <a:bodyPr/>
                    <a:lstStyle/>
                    <a:p>
                      <a:pPr marL="171450" indent="-171450">
                        <a:buClr>
                          <a:schemeClr val="dk1"/>
                        </a:buClr>
                        <a:buBlip>
                          <a:blip r:embed="rId6"/>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a:t>
                      </a:r>
                      <a:r>
                        <a:rPr lang="lv-LV" sz="800" b="0" kern="1200" spc="-20" dirty="0">
                          <a:solidFill>
                            <a:schemeClr val="tx1"/>
                          </a:solidFill>
                          <a:latin typeface="+mn-lt"/>
                          <a:ea typeface="+mn-ea"/>
                          <a:cs typeface="+mn-cs"/>
                        </a:rPr>
                        <a:t>sadarbībā ar izglītības iestādēm, NVO un jomas profesionāļiem izstrādāt un ieviest regulāru ikgadēju apmācību programmu pedagogiem, kura notiek pirms katra mācību gada sākuma, nodrošinot zināšanas un atbalstu viņu lomai kā agrīnā atbalsta personām jauniešu psihoemocionālo un atkarību risku situācijās.</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2" name="Rectangle 11">
            <a:extLst>
              <a:ext uri="{FF2B5EF4-FFF2-40B4-BE49-F238E27FC236}">
                <a16:creationId xmlns:a16="http://schemas.microsoft.com/office/drawing/2014/main" id="{E3C062F4-1FB8-E207-35A0-9D9881BCD566}"/>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8" name="Freeform 82">
            <a:extLst>
              <a:ext uri="{FF2B5EF4-FFF2-40B4-BE49-F238E27FC236}">
                <a16:creationId xmlns:a16="http://schemas.microsoft.com/office/drawing/2014/main" id="{A541426E-5526-5718-0919-D71888232994}"/>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21" name="Rectangle 20">
            <a:extLst>
              <a:ext uri="{FF2B5EF4-FFF2-40B4-BE49-F238E27FC236}">
                <a16:creationId xmlns:a16="http://schemas.microsoft.com/office/drawing/2014/main" id="{69FA9CAF-F18D-67E0-D15C-1F8CD7093E74}"/>
              </a:ext>
            </a:extLst>
          </p:cNvPr>
          <p:cNvSpPr/>
          <p:nvPr/>
        </p:nvSpPr>
        <p:spPr>
          <a:xfrm>
            <a:off x="442911" y="2624715"/>
            <a:ext cx="6965421"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Novērojumi</a:t>
            </a:r>
          </a:p>
        </p:txBody>
      </p:sp>
      <p:sp>
        <p:nvSpPr>
          <p:cNvPr id="22" name="Content Placeholder 8">
            <a:extLst>
              <a:ext uri="{FF2B5EF4-FFF2-40B4-BE49-F238E27FC236}">
                <a16:creationId xmlns:a16="http://schemas.microsoft.com/office/drawing/2014/main" id="{88DE5DC2-C437-D0DB-5FC1-340AA122D7DD}"/>
              </a:ext>
            </a:extLst>
          </p:cNvPr>
          <p:cNvSpPr txBox="1">
            <a:spLocks/>
          </p:cNvSpPr>
          <p:nvPr/>
        </p:nvSpPr>
        <p:spPr>
          <a:xfrm>
            <a:off x="442912" y="2941232"/>
            <a:ext cx="6965422"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1450" indent="-171450">
              <a:spcAft>
                <a:spcPts val="600"/>
              </a:spcAft>
              <a:buFont typeface="Arial" panose="020B0604020202020204" pitchFamily="34" charset="0"/>
              <a:buChar char="•"/>
            </a:pPr>
            <a:r>
              <a:rPr lang="lv-LV" sz="800" dirty="0">
                <a:solidFill>
                  <a:srgbClr val="000000"/>
                </a:solidFill>
                <a:latin typeface="Arial"/>
                <a:cs typeface="Arial"/>
              </a:rPr>
              <a:t>Skolotājiem ir galvenā loma narkotisko/psihotropo vielu izplatības profilaksē: </a:t>
            </a:r>
            <a:r>
              <a:rPr lang="lv-LV" sz="800" b="0" dirty="0">
                <a:solidFill>
                  <a:srgbClr val="000000"/>
                </a:solidFill>
                <a:latin typeface="Arial"/>
                <a:cs typeface="Arial"/>
              </a:rPr>
              <a:t>skolotāji ir vienas no nozīmīgākajām uzticības personām jauniešu ikdienā, un viņu loma ir kritiski svarīga agrīnā problēmu identificēšanā un risināšanā. Skolotāji ir pirmie, kas pamana izmaiņas skolēnu uzvedībā, emocionālajā stāvoklī vai mācību sniegumā.</a:t>
            </a:r>
          </a:p>
          <a:p>
            <a:pPr marL="171450" indent="-171450">
              <a:spcAft>
                <a:spcPts val="600"/>
              </a:spcAft>
              <a:buFont typeface="Arial" panose="020B0604020202020204" pitchFamily="34" charset="0"/>
              <a:buChar char="•"/>
            </a:pPr>
            <a:r>
              <a:rPr lang="lv-LV" sz="800" dirty="0">
                <a:solidFill>
                  <a:srgbClr val="000000"/>
                </a:solidFill>
                <a:latin typeface="Arial"/>
                <a:cs typeface="Arial"/>
              </a:rPr>
              <a:t>Skolas videi jābūt drošai un atbalstošai: </a:t>
            </a:r>
            <a:r>
              <a:rPr lang="lv-LV" sz="800" b="0" dirty="0">
                <a:solidFill>
                  <a:srgbClr val="000000"/>
                </a:solidFill>
                <a:latin typeface="Arial"/>
                <a:cs typeface="Arial"/>
              </a:rPr>
              <a:t>skolām jāveicina vide, kurā jaunieši jūtas droši runāt par savām problēmām. Uzticēšanās un atklāta komunikācija palīdz savlaicīgi reaģēt un var būtiski samazināt risku, ka problēmas saasinās.</a:t>
            </a:r>
          </a:p>
          <a:p>
            <a:pPr marL="171450" indent="-171450">
              <a:spcAft>
                <a:spcPts val="600"/>
              </a:spcAft>
              <a:buFont typeface="Arial" panose="020B0604020202020204" pitchFamily="34" charset="0"/>
              <a:buChar char="•"/>
            </a:pPr>
            <a:r>
              <a:rPr lang="lv-LV" sz="800" dirty="0">
                <a:solidFill>
                  <a:srgbClr val="000000"/>
                </a:solidFill>
                <a:latin typeface="Arial"/>
                <a:cs typeface="Arial"/>
              </a:rPr>
              <a:t>Pedagogiem trūkst specifisku zināšanu: </a:t>
            </a:r>
            <a:r>
              <a:rPr lang="lv-LV" sz="800" b="0" dirty="0">
                <a:solidFill>
                  <a:srgbClr val="000000"/>
                </a:solidFill>
                <a:latin typeface="Arial"/>
                <a:cs typeface="Arial"/>
              </a:rPr>
              <a:t>skolotājiem bieži trūkst zināšanas, kuras nepieciešamas, lai atpazītu atkarības pazīmes, izprastu bērnu </a:t>
            </a:r>
            <a:r>
              <a:rPr lang="lv-LV" sz="800" b="0" dirty="0" err="1">
                <a:solidFill>
                  <a:srgbClr val="000000"/>
                </a:solidFill>
                <a:latin typeface="Arial"/>
                <a:cs typeface="Arial"/>
              </a:rPr>
              <a:t>psihoemocionālos</a:t>
            </a:r>
            <a:r>
              <a:rPr lang="lv-LV" sz="800" b="0" dirty="0">
                <a:solidFill>
                  <a:srgbClr val="000000"/>
                </a:solidFill>
                <a:latin typeface="Arial"/>
                <a:cs typeface="Arial"/>
              </a:rPr>
              <a:t> traucējumus un rīkotos atbilstoši bērnu tiesību aizsardzības principiem.</a:t>
            </a:r>
          </a:p>
          <a:p>
            <a:pPr marL="171450" indent="-171450">
              <a:spcAft>
                <a:spcPts val="600"/>
              </a:spcAft>
              <a:buFont typeface="Arial" panose="020B0604020202020204" pitchFamily="34" charset="0"/>
              <a:buChar char="•"/>
            </a:pPr>
            <a:r>
              <a:rPr lang="lv-LV" sz="800" dirty="0">
                <a:solidFill>
                  <a:srgbClr val="000000"/>
                </a:solidFill>
                <a:latin typeface="Arial"/>
                <a:cs typeface="Arial"/>
              </a:rPr>
              <a:t>Skolotāji nejūtas atbildīgi par notiekošo ārpus sava mācību priekšmeta: </a:t>
            </a:r>
            <a:r>
              <a:rPr lang="lv-LV" sz="800" b="0" dirty="0">
                <a:solidFill>
                  <a:srgbClr val="000000"/>
                </a:solidFill>
                <a:latin typeface="Arial"/>
                <a:cs typeface="Arial"/>
              </a:rPr>
              <a:t>lai gan likums nosaka skolotāju pienākumu reaģēt un veikt skolēnu audzināšanu, praksē daudzi pedagogi uzskata, ka tas nav viņu tiešais pienākums, ja neskar konkrēto priekšmetu.</a:t>
            </a:r>
          </a:p>
          <a:p>
            <a:pPr marL="171450" indent="-171450">
              <a:spcAft>
                <a:spcPts val="600"/>
              </a:spcAft>
              <a:buFont typeface="Arial" panose="020B0604020202020204" pitchFamily="34" charset="0"/>
              <a:buChar char="•"/>
            </a:pPr>
            <a:r>
              <a:rPr lang="lv-LV" sz="800" dirty="0">
                <a:solidFill>
                  <a:srgbClr val="000000"/>
                </a:solidFill>
                <a:latin typeface="Arial"/>
                <a:cs typeface="Arial"/>
              </a:rPr>
              <a:t>Skolu resursi ir ierobežoti, un atbalsta personāls nepietiekams: </a:t>
            </a:r>
            <a:r>
              <a:rPr lang="lv-LV" sz="800" b="0" dirty="0">
                <a:solidFill>
                  <a:srgbClr val="000000"/>
                </a:solidFill>
                <a:latin typeface="Arial"/>
                <a:cs typeface="Arial"/>
              </a:rPr>
              <a:t>psihologu, sociālo pedagogu un citu speciālistu nepietiekamība nozīmē, ka skolotājiem bieži vien jāuzņemas papildus loma, kurai viņi nav sagatavoti un nespēj atrast laiku. </a:t>
            </a:r>
          </a:p>
          <a:p>
            <a:pPr marL="171450" indent="-171450">
              <a:spcAft>
                <a:spcPts val="600"/>
              </a:spcAft>
              <a:buFont typeface="Arial" panose="020B0604020202020204" pitchFamily="34" charset="0"/>
              <a:buChar char="•"/>
            </a:pPr>
            <a:r>
              <a:rPr lang="lv-LV" sz="800" dirty="0">
                <a:solidFill>
                  <a:srgbClr val="000000"/>
                </a:solidFill>
                <a:latin typeface="Arial"/>
                <a:cs typeface="Arial"/>
              </a:rPr>
              <a:t>Trūkst sistemātiskas apmācības un atbalsta programmu skolotājiem: </a:t>
            </a:r>
            <a:r>
              <a:rPr lang="lv-LV" sz="800" b="0" dirty="0">
                <a:solidFill>
                  <a:srgbClr val="000000"/>
                </a:solidFill>
                <a:latin typeface="Arial"/>
                <a:cs typeface="Arial"/>
              </a:rPr>
              <a:t>šobrīd nav pietiekami attīstīta strukturēta, ilgtermiņa un regulāra profesionālā pilnveide skolotājiem, kas vērsta uz prasmju attīstīšanu darbam ar jauniešiem riska situācijās, </a:t>
            </a:r>
          </a:p>
          <a:p>
            <a:pPr marL="171450" indent="-171450">
              <a:spcAft>
                <a:spcPts val="600"/>
              </a:spcAft>
              <a:buFont typeface="Arial" panose="020B0604020202020204" pitchFamily="34" charset="0"/>
              <a:buChar char="•"/>
            </a:pPr>
            <a:r>
              <a:rPr lang="lv-LV" sz="800" dirty="0">
                <a:solidFill>
                  <a:srgbClr val="000000"/>
                </a:solidFill>
                <a:latin typeface="Arial"/>
                <a:cs typeface="Arial"/>
              </a:rPr>
              <a:t>Skolai jāveicina dzīves prasmju attīstība: </a:t>
            </a:r>
            <a:r>
              <a:rPr lang="lv-LV" sz="800" b="0" dirty="0">
                <a:solidFill>
                  <a:srgbClr val="000000"/>
                </a:solidFill>
                <a:latin typeface="Arial"/>
                <a:cs typeface="Arial"/>
              </a:rPr>
              <a:t>skolā jāmāca kritiskā domāšana, emocionālā inteliģence, empātija un spēja pateikt “nē”, lai jaunieši spētu pieņemt atbildīgus lēmumus par savu veselību un nākotni.</a:t>
            </a:r>
          </a:p>
        </p:txBody>
      </p:sp>
      <p:sp>
        <p:nvSpPr>
          <p:cNvPr id="23" name="Rectangle 22">
            <a:extLst>
              <a:ext uri="{FF2B5EF4-FFF2-40B4-BE49-F238E27FC236}">
                <a16:creationId xmlns:a16="http://schemas.microsoft.com/office/drawing/2014/main" id="{3D1DCF99-37CC-0C81-D1A4-825F2724F8AA}"/>
              </a:ext>
            </a:extLst>
          </p:cNvPr>
          <p:cNvSpPr/>
          <p:nvPr/>
        </p:nvSpPr>
        <p:spPr>
          <a:xfrm>
            <a:off x="7765521" y="2624715"/>
            <a:ext cx="3983565"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en-GB" sz="800"/>
              <a:t>Vai Tevi </a:t>
            </a:r>
            <a:r>
              <a:rPr lang="en-GB" sz="800" err="1"/>
              <a:t>interesētu</a:t>
            </a:r>
            <a:r>
              <a:rPr lang="en-GB" sz="800"/>
              <a:t> </a:t>
            </a:r>
            <a:r>
              <a:rPr lang="en-GB" sz="800" err="1"/>
              <a:t>informācija</a:t>
            </a:r>
            <a:r>
              <a:rPr lang="en-GB" sz="800"/>
              <a:t> par </a:t>
            </a:r>
            <a:r>
              <a:rPr lang="en-GB" sz="800" err="1"/>
              <a:t>narkotiku</a:t>
            </a:r>
            <a:r>
              <a:rPr lang="en-GB" sz="800"/>
              <a:t> </a:t>
            </a:r>
            <a:r>
              <a:rPr lang="en-GB" sz="800" err="1"/>
              <a:t>lietošanas</a:t>
            </a:r>
            <a:r>
              <a:rPr lang="en-GB" sz="800"/>
              <a:t> </a:t>
            </a:r>
            <a:r>
              <a:rPr lang="en-GB" sz="800" err="1"/>
              <a:t>sekām</a:t>
            </a:r>
            <a:r>
              <a:rPr lang="en-GB" sz="800"/>
              <a:t>, </a:t>
            </a:r>
            <a:br>
              <a:rPr lang="en-GB" sz="800"/>
            </a:br>
            <a:r>
              <a:rPr lang="en-GB" sz="800" err="1"/>
              <a:t>ietekmi</a:t>
            </a:r>
            <a:r>
              <a:rPr lang="en-GB" sz="800"/>
              <a:t> </a:t>
            </a:r>
            <a:r>
              <a:rPr lang="en-GB" sz="800" err="1"/>
              <a:t>uz</a:t>
            </a:r>
            <a:r>
              <a:rPr lang="en-GB" sz="800"/>
              <a:t> </a:t>
            </a:r>
            <a:r>
              <a:rPr lang="en-GB" sz="800" err="1"/>
              <a:t>cilvēku</a:t>
            </a:r>
            <a:r>
              <a:rPr lang="en-GB" sz="800"/>
              <a:t>?</a:t>
            </a:r>
          </a:p>
        </p:txBody>
      </p:sp>
      <p:graphicFrame>
        <p:nvGraphicFramePr>
          <p:cNvPr id="24" name="Chart 23">
            <a:extLst>
              <a:ext uri="{FF2B5EF4-FFF2-40B4-BE49-F238E27FC236}">
                <a16:creationId xmlns:a16="http://schemas.microsoft.com/office/drawing/2014/main" id="{C3535E76-7775-7CBB-1D86-A143BCC2147F}"/>
              </a:ext>
            </a:extLst>
          </p:cNvPr>
          <p:cNvGraphicFramePr>
            <a:graphicFrameLocks/>
          </p:cNvGraphicFramePr>
          <p:nvPr>
            <p:extLst>
              <p:ext uri="{D42A27DB-BD31-4B8C-83A1-F6EECF244321}">
                <p14:modId xmlns:p14="http://schemas.microsoft.com/office/powerpoint/2010/main" val="2500872168"/>
              </p:ext>
            </p:extLst>
          </p:nvPr>
        </p:nvGraphicFramePr>
        <p:xfrm>
          <a:off x="7333621" y="3039332"/>
          <a:ext cx="4024889" cy="278270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 name="Chart 4">
            <a:extLst>
              <a:ext uri="{FF2B5EF4-FFF2-40B4-BE49-F238E27FC236}">
                <a16:creationId xmlns:a16="http://schemas.microsoft.com/office/drawing/2014/main" id="{5EC9638E-9F52-7CA8-C258-A3F6FA6F8AAD}"/>
              </a:ext>
            </a:extLst>
          </p:cNvPr>
          <p:cNvGraphicFramePr>
            <a:graphicFrameLocks/>
          </p:cNvGraphicFramePr>
          <p:nvPr>
            <p:extLst>
              <p:ext uri="{D42A27DB-BD31-4B8C-83A1-F6EECF244321}">
                <p14:modId xmlns:p14="http://schemas.microsoft.com/office/powerpoint/2010/main" val="1218539755"/>
              </p:ext>
            </p:extLst>
          </p:nvPr>
        </p:nvGraphicFramePr>
        <p:xfrm>
          <a:off x="8020120" y="3385142"/>
          <a:ext cx="3756553" cy="2239343"/>
        </p:xfrm>
        <a:graphic>
          <a:graphicData uri="http://schemas.openxmlformats.org/drawingml/2006/chart">
            <c:chart xmlns:c="http://schemas.openxmlformats.org/drawingml/2006/chart" xmlns:r="http://schemas.openxmlformats.org/officeDocument/2006/relationships" r:id="rId8"/>
          </a:graphicData>
        </a:graphic>
      </p:graphicFrame>
      <p:sp>
        <p:nvSpPr>
          <p:cNvPr id="19" name="Rectangle 18">
            <a:extLst>
              <a:ext uri="{FF2B5EF4-FFF2-40B4-BE49-F238E27FC236}">
                <a16:creationId xmlns:a16="http://schemas.microsoft.com/office/drawing/2014/main" id="{5E2C02BB-CD49-EE9B-6681-1750BE4E2C20}"/>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 name="TextBox 25">
            <a:extLst>
              <a:ext uri="{FF2B5EF4-FFF2-40B4-BE49-F238E27FC236}">
                <a16:creationId xmlns:a16="http://schemas.microsoft.com/office/drawing/2014/main" id="{E170B8DF-87BB-AB90-8DCB-9AA1595B57F8}"/>
              </a:ext>
            </a:extLst>
          </p:cNvPr>
          <p:cNvSpPr txBox="1"/>
          <p:nvPr/>
        </p:nvSpPr>
        <p:spPr>
          <a:xfrm>
            <a:off x="9487148" y="127682"/>
            <a:ext cx="3081290"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a:ln>
                  <a:noFill/>
                </a:ln>
                <a:effectLst/>
                <a:uLnTx/>
                <a:uFillTx/>
                <a:latin typeface="Arial"/>
                <a:cs typeface="Arial"/>
                <a:sym typeface="Arial"/>
              </a:rPr>
              <a:t>Profilakse un riska samazināšana</a:t>
            </a:r>
          </a:p>
        </p:txBody>
      </p:sp>
      <p:sp>
        <p:nvSpPr>
          <p:cNvPr id="27" name="Rectangle 26">
            <a:extLst>
              <a:ext uri="{FF2B5EF4-FFF2-40B4-BE49-F238E27FC236}">
                <a16:creationId xmlns:a16="http://schemas.microsoft.com/office/drawing/2014/main" id="{39E3B33A-7141-379A-DD2E-24E3E173ED99}"/>
              </a:ext>
            </a:extLst>
          </p:cNvPr>
          <p:cNvSpPr/>
          <p:nvPr/>
        </p:nvSpPr>
        <p:spPr>
          <a:xfrm>
            <a:off x="8929454" y="0"/>
            <a:ext cx="428400" cy="4284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8" name="Freeform 73">
            <a:extLst>
              <a:ext uri="{FF2B5EF4-FFF2-40B4-BE49-F238E27FC236}">
                <a16:creationId xmlns:a16="http://schemas.microsoft.com/office/drawing/2014/main" id="{A56884A0-B0D5-B646-186F-19368CA04A5C}"/>
              </a:ext>
            </a:extLst>
          </p:cNvPr>
          <p:cNvSpPr>
            <a:spLocks noChangeAspect="1" noEditPoints="1"/>
          </p:cNvSpPr>
          <p:nvPr/>
        </p:nvSpPr>
        <p:spPr bwMode="auto">
          <a:xfrm rot="10800000" flipH="1" flipV="1">
            <a:off x="8992048" y="61800"/>
            <a:ext cx="303213" cy="304800"/>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sp>
        <p:nvSpPr>
          <p:cNvPr id="3" name="TextBox 2">
            <a:extLst>
              <a:ext uri="{FF2B5EF4-FFF2-40B4-BE49-F238E27FC236}">
                <a16:creationId xmlns:a16="http://schemas.microsoft.com/office/drawing/2014/main" id="{786F59E5-A40E-A3C4-D5B0-4DAE6904AC2D}"/>
              </a:ext>
            </a:extLst>
          </p:cNvPr>
          <p:cNvSpPr txBox="1"/>
          <p:nvPr/>
        </p:nvSpPr>
        <p:spPr>
          <a:xfrm>
            <a:off x="444500"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spTree>
    <p:extLst>
      <p:ext uri="{BB962C8B-B14F-4D97-AF65-F5344CB8AC3E}">
        <p14:creationId xmlns:p14="http://schemas.microsoft.com/office/powerpoint/2010/main" val="2217353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17481-E8C9-A9DA-FFC2-46625ACB6641}"/>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F1EB09BE-8EB2-DFDD-8114-482A1EBD12A9}"/>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19</a:t>
            </a:fld>
            <a:endParaRPr lang="en-GB"/>
          </a:p>
        </p:txBody>
      </p:sp>
      <p:graphicFrame>
        <p:nvGraphicFramePr>
          <p:cNvPr id="16" name="Object 15" hidden="1">
            <a:extLst>
              <a:ext uri="{FF2B5EF4-FFF2-40B4-BE49-F238E27FC236}">
                <a16:creationId xmlns:a16="http://schemas.microsoft.com/office/drawing/2014/main" id="{D106FF5A-1B69-AC85-E318-6B567AEBD07B}"/>
              </a:ext>
            </a:extLst>
          </p:cNvPr>
          <p:cNvGraphicFramePr>
            <a:graphicFrameLocks noChangeAspect="1"/>
          </p:cNvGraphicFramePr>
          <p:nvPr>
            <p:custDataLst>
              <p:tags r:id="rId1"/>
            </p:custDataLst>
            <p:extLst>
              <p:ext uri="{D42A27DB-BD31-4B8C-83A1-F6EECF244321}">
                <p14:modId xmlns:p14="http://schemas.microsoft.com/office/powerpoint/2010/main" val="35722168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D106FF5A-1B69-AC85-E318-6B567AEBD07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B5555C7B-92CC-3583-CFF5-9FACBFB2D5ED}"/>
              </a:ext>
            </a:extLst>
          </p:cNvPr>
          <p:cNvSpPr>
            <a:spLocks noGrp="1"/>
          </p:cNvSpPr>
          <p:nvPr>
            <p:ph type="title"/>
          </p:nvPr>
        </p:nvSpPr>
        <p:spPr>
          <a:xfrm>
            <a:off x="442913" y="432001"/>
            <a:ext cx="11306175" cy="1387274"/>
          </a:xfrm>
        </p:spPr>
        <p:txBody>
          <a:bodyPr vert="horz">
            <a:normAutofit/>
          </a:bodyPr>
          <a:lstStyle/>
          <a:p>
            <a:r>
              <a:rPr lang="lv-LV"/>
              <a:t>2.1.3. Ģimenes loma – vecāku iesaiste un izglītošana</a:t>
            </a:r>
            <a:endParaRPr lang="en-GB"/>
          </a:p>
        </p:txBody>
      </p:sp>
      <p:sp>
        <p:nvSpPr>
          <p:cNvPr id="2" name="Slide Number Placeholder 1">
            <a:extLst>
              <a:ext uri="{FF2B5EF4-FFF2-40B4-BE49-F238E27FC236}">
                <a16:creationId xmlns:a16="http://schemas.microsoft.com/office/drawing/2014/main" id="{FFE5CBE6-0E36-8497-8627-66787DCBAFA5}"/>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19</a:t>
            </a:fld>
            <a:endParaRPr lang="en-GB"/>
          </a:p>
        </p:txBody>
      </p:sp>
      <p:sp>
        <p:nvSpPr>
          <p:cNvPr id="33" name="PwCFirm">
            <a:extLst>
              <a:ext uri="{FF2B5EF4-FFF2-40B4-BE49-F238E27FC236}">
                <a16:creationId xmlns:a16="http://schemas.microsoft.com/office/drawing/2014/main" id="{7DA6C080-06BD-A771-3651-5E691782DBDD}"/>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graphicFrame>
        <p:nvGraphicFramePr>
          <p:cNvPr id="11" name="Table 10">
            <a:extLst>
              <a:ext uri="{FF2B5EF4-FFF2-40B4-BE49-F238E27FC236}">
                <a16:creationId xmlns:a16="http://schemas.microsoft.com/office/drawing/2014/main" id="{0EF8A471-443E-5742-3500-BEFBA32DF9AF}"/>
              </a:ext>
            </a:extLst>
          </p:cNvPr>
          <p:cNvGraphicFramePr>
            <a:graphicFrameLocks noGrp="1"/>
          </p:cNvGraphicFramePr>
          <p:nvPr>
            <p:extLst>
              <p:ext uri="{D42A27DB-BD31-4B8C-83A1-F6EECF244321}">
                <p14:modId xmlns:p14="http://schemas.microsoft.com/office/powerpoint/2010/main" val="3479172628"/>
              </p:ext>
            </p:extLst>
          </p:nvPr>
        </p:nvGraphicFramePr>
        <p:xfrm>
          <a:off x="442913" y="1819275"/>
          <a:ext cx="11306175" cy="4500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50000">
                <a:tc>
                  <a:txBody>
                    <a:bodyPr/>
                    <a:lstStyle/>
                    <a:p>
                      <a:pPr marL="171450" indent="-171450">
                        <a:buClr>
                          <a:schemeClr val="dk1"/>
                        </a:buClr>
                        <a:buBlip>
                          <a:blip r:embed="rId6"/>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a:t>
                      </a:r>
                      <a:r>
                        <a:rPr lang="lv-LV" sz="800" b="0" kern="1200" spc="-20" dirty="0">
                          <a:solidFill>
                            <a:schemeClr val="tx1"/>
                          </a:solidFill>
                          <a:latin typeface="+mn-lt"/>
                          <a:ea typeface="+mn-ea"/>
                          <a:cs typeface="+mn-cs"/>
                        </a:rPr>
                        <a:t>sadarbībā ar izglītības iestādēm, NVO un pašvaldībām izstrādāt un ieviest pieejamas, praktiskas attālinātās un klātienes atbalsta programmas vecākiem, stiprinot viņu zināšanas, iesaisti un atbildību bērnu </a:t>
                      </a:r>
                      <a:r>
                        <a:rPr lang="lv-LV" sz="800" b="0" kern="1200" spc="-20" dirty="0" err="1">
                          <a:solidFill>
                            <a:schemeClr val="tx1"/>
                          </a:solidFill>
                          <a:latin typeface="+mn-lt"/>
                          <a:ea typeface="+mn-ea"/>
                          <a:cs typeface="+mn-cs"/>
                        </a:rPr>
                        <a:t>psihoemocionālās</a:t>
                      </a:r>
                      <a:r>
                        <a:rPr lang="lv-LV" sz="800" b="0" kern="1200" spc="-20" dirty="0">
                          <a:solidFill>
                            <a:schemeClr val="tx1"/>
                          </a:solidFill>
                          <a:latin typeface="+mn-lt"/>
                          <a:ea typeface="+mn-ea"/>
                          <a:cs typeface="+mn-cs"/>
                        </a:rPr>
                        <a:t> labklājības un atkarību profilaksē, nodrošinot regulāru programmu izvērtēšanu un pilnveidi, īpaši uzsverot ģimenes nozīmi bērna attīstībā un iekļaujot informāciju par atbalstu ģimenēm krīzes situācijās.</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2" name="Rectangle 11">
            <a:extLst>
              <a:ext uri="{FF2B5EF4-FFF2-40B4-BE49-F238E27FC236}">
                <a16:creationId xmlns:a16="http://schemas.microsoft.com/office/drawing/2014/main" id="{B53E7E4F-2F20-948B-5619-A5E23A84938B}"/>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8" name="Freeform 82">
            <a:extLst>
              <a:ext uri="{FF2B5EF4-FFF2-40B4-BE49-F238E27FC236}">
                <a16:creationId xmlns:a16="http://schemas.microsoft.com/office/drawing/2014/main" id="{622A9403-EB88-94F9-727E-7C11AF68914D}"/>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21" name="Rectangle 20">
            <a:extLst>
              <a:ext uri="{FF2B5EF4-FFF2-40B4-BE49-F238E27FC236}">
                <a16:creationId xmlns:a16="http://schemas.microsoft.com/office/drawing/2014/main" id="{4188D8EA-C28F-E5A5-FA4A-1314EF6088F3}"/>
              </a:ext>
            </a:extLst>
          </p:cNvPr>
          <p:cNvSpPr/>
          <p:nvPr/>
        </p:nvSpPr>
        <p:spPr>
          <a:xfrm>
            <a:off x="442912" y="2624715"/>
            <a:ext cx="6328002"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spcAft>
                <a:spcPts val="600"/>
              </a:spcAft>
            </a:pPr>
            <a:r>
              <a:rPr lang="lv-LV" sz="800" b="1" i="0">
                <a:solidFill>
                  <a:schemeClr val="bg1"/>
                </a:solidFill>
                <a:effectLst/>
              </a:rPr>
              <a:t>Novērojumi</a:t>
            </a:r>
          </a:p>
        </p:txBody>
      </p:sp>
      <p:sp>
        <p:nvSpPr>
          <p:cNvPr id="22" name="Content Placeholder 8">
            <a:extLst>
              <a:ext uri="{FF2B5EF4-FFF2-40B4-BE49-F238E27FC236}">
                <a16:creationId xmlns:a16="http://schemas.microsoft.com/office/drawing/2014/main" id="{1AD481D8-7121-A3A7-735B-AB54438F8838}"/>
              </a:ext>
            </a:extLst>
          </p:cNvPr>
          <p:cNvSpPr txBox="1">
            <a:spLocks/>
          </p:cNvSpPr>
          <p:nvPr/>
        </p:nvSpPr>
        <p:spPr>
          <a:xfrm>
            <a:off x="442911" y="2941232"/>
            <a:ext cx="6328003"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lgn="l">
              <a:spcAft>
                <a:spcPts val="600"/>
              </a:spcAft>
              <a:buFont typeface="Arial" panose="020B0604020202020204" pitchFamily="34" charset="0"/>
              <a:buChar char="•"/>
            </a:pPr>
            <a:r>
              <a:rPr lang="lv-LV" sz="800" b="1" i="0" dirty="0">
                <a:solidFill>
                  <a:schemeClr val="tx1"/>
                </a:solidFill>
                <a:effectLst/>
              </a:rPr>
              <a:t>Ģimenes loma ir būtiska visos bērna attīstības un narkotisko/psihotropo vielu ierobežošanas posmos: </a:t>
            </a:r>
            <a:r>
              <a:rPr lang="lv-LV" sz="800" b="0" dirty="0">
                <a:solidFill>
                  <a:schemeClr val="tx1"/>
                </a:solidFill>
              </a:rPr>
              <a:t>b</a:t>
            </a:r>
            <a:r>
              <a:rPr lang="lv-LV" sz="800" b="0" i="0" dirty="0">
                <a:solidFill>
                  <a:schemeClr val="tx1"/>
                </a:solidFill>
                <a:effectLst/>
              </a:rPr>
              <a:t>ērni visbiežāk sāk lietot vielas ģimenes problēmu dēļ emocionālā atbalsta trūkuma, vardarbības vai pašu vecāku vielu lietošanas dēļ. Ģimenēm ir kritiski svarīga piekļuve savlaicīgam un saprotamam atbalstam, tostarp informācijai par palīdzības iespējām. Stabilas, drošas un atbalstošas ģimenes vides nodrošināšana ir viens no nozīmīgākajiem </a:t>
            </a:r>
            <a:r>
              <a:rPr lang="lv-LV" sz="800" b="0" i="0" dirty="0" err="1">
                <a:solidFill>
                  <a:schemeClr val="tx1"/>
                </a:solidFill>
                <a:effectLst/>
              </a:rPr>
              <a:t>aizsargfaktoriem</a:t>
            </a:r>
            <a:r>
              <a:rPr lang="lv-LV" sz="800" b="0" i="0" dirty="0">
                <a:solidFill>
                  <a:schemeClr val="tx1"/>
                </a:solidFill>
                <a:effectLst/>
              </a:rPr>
              <a:t> bērna veselīgai attīstībai un atkarību riska mazināšanai.</a:t>
            </a:r>
          </a:p>
          <a:p>
            <a:pPr marL="172800" indent="-172800" algn="l">
              <a:spcAft>
                <a:spcPts val="600"/>
              </a:spcAft>
              <a:buFont typeface="Arial" panose="020B0604020202020204" pitchFamily="34" charset="0"/>
              <a:buChar char="•"/>
            </a:pPr>
            <a:r>
              <a:rPr lang="lv-LV" sz="800" b="1" i="0" dirty="0">
                <a:solidFill>
                  <a:schemeClr val="tx1"/>
                </a:solidFill>
                <a:effectLst/>
              </a:rPr>
              <a:t>Vecāku iesaiste ir kritiski svarīga: </a:t>
            </a:r>
            <a:r>
              <a:rPr lang="lv-LV" sz="800" b="0" dirty="0">
                <a:solidFill>
                  <a:schemeClr val="tx1"/>
                </a:solidFill>
              </a:rPr>
              <a:t>v</a:t>
            </a:r>
            <a:r>
              <a:rPr lang="lv-LV" sz="800" b="0" i="0" dirty="0">
                <a:solidFill>
                  <a:schemeClr val="tx1"/>
                </a:solidFill>
                <a:effectLst/>
              </a:rPr>
              <a:t>ecākiem ir būtiska loma gan vielu lietošanas </a:t>
            </a:r>
            <a:r>
              <a:rPr lang="lv-LV" sz="800" b="0" i="0" dirty="0" err="1">
                <a:solidFill>
                  <a:schemeClr val="tx1"/>
                </a:solidFill>
                <a:effectLst/>
              </a:rPr>
              <a:t>prevencijā</a:t>
            </a:r>
            <a:r>
              <a:rPr lang="lv-LV" sz="800" b="0" i="0" dirty="0">
                <a:solidFill>
                  <a:schemeClr val="tx1"/>
                </a:solidFill>
                <a:effectLst/>
              </a:rPr>
              <a:t>, gan agrīnā problēmu identificēšanā. Tomēr bieži vien vecāki neiesaistās pietiekami vai cenšas nopietnas problēmas risināt, neiesaistot profesionāļus.</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Vecākiem trūkst zināšanu un atbalsta:</a:t>
            </a:r>
            <a:r>
              <a:rPr lang="lv-LV" sz="800" b="0" dirty="0">
                <a:solidFill>
                  <a:schemeClr val="tx1"/>
                </a:solidFill>
              </a:rPr>
              <a:t> v</a:t>
            </a:r>
            <a:r>
              <a:rPr lang="lv-LV" sz="800" b="0" i="0" dirty="0">
                <a:solidFill>
                  <a:schemeClr val="tx1"/>
                </a:solidFill>
                <a:effectLst/>
              </a:rPr>
              <a:t>ecāki nejūtas sagatavoti, lai efektīvi reaģētu uz bērna </a:t>
            </a:r>
            <a:r>
              <a:rPr lang="lv-LV" sz="800" b="0" i="0" dirty="0" err="1">
                <a:solidFill>
                  <a:schemeClr val="tx1"/>
                </a:solidFill>
                <a:effectLst/>
              </a:rPr>
              <a:t>psihoemocionālajām</a:t>
            </a:r>
            <a:r>
              <a:rPr lang="lv-LV" sz="800" b="0" i="0" dirty="0">
                <a:solidFill>
                  <a:schemeClr val="tx1"/>
                </a:solidFill>
                <a:effectLst/>
              </a:rPr>
              <a:t> grūtībām vai vielu lietošanas riskiem. Viņiem nepieciešama pieejama, saprotama un praktiska informācija, un profesionāls atbalsts.</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Nav pietiekamu un pieejamu palīdzības programmu vecākiem: </a:t>
            </a:r>
            <a:r>
              <a:rPr lang="lv-LV" sz="800" b="0" dirty="0">
                <a:solidFill>
                  <a:schemeClr val="tx1"/>
                </a:solidFill>
              </a:rPr>
              <a:t>e</a:t>
            </a:r>
            <a:r>
              <a:rPr lang="lv-LV" sz="800" b="0" i="0" dirty="0">
                <a:solidFill>
                  <a:schemeClr val="tx1"/>
                </a:solidFill>
                <a:effectLst/>
              </a:rPr>
              <a:t>sošās atbalsta iniciatīvas bieži ir fragmentāras un neaptver visu bērna attīstības ciklu – no dzimšanas līdz pilngadībai.</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Vecāku rīcībai jābūt atbildīgai: </a:t>
            </a:r>
            <a:r>
              <a:rPr lang="lv-LV" sz="800" b="0" dirty="0">
                <a:solidFill>
                  <a:schemeClr val="tx1"/>
                </a:solidFill>
              </a:rPr>
              <a:t>v</a:t>
            </a:r>
            <a:r>
              <a:rPr lang="lv-LV" sz="800" b="0" i="0" dirty="0">
                <a:solidFill>
                  <a:schemeClr val="tx1"/>
                </a:solidFill>
                <a:effectLst/>
              </a:rPr>
              <a:t>ecāki ne vienmēr apzinās savu loma bērna labklājības nodrošināšanā. Viņu attieksme, izvēles un rīcība kalpo kā piemērs bērnam un var būtiski ietekmēt bērna uzvedību un vērtības.</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Vecāku uzvedība un attieksme ietekmē bērna izvēles: </a:t>
            </a:r>
            <a:r>
              <a:rPr lang="lv-LV" sz="800" b="0" dirty="0">
                <a:solidFill>
                  <a:schemeClr val="tx1"/>
                </a:solidFill>
              </a:rPr>
              <a:t>g</a:t>
            </a:r>
            <a:r>
              <a:rPr lang="lv-LV" sz="800" b="0" i="0" dirty="0">
                <a:solidFill>
                  <a:schemeClr val="tx1"/>
                </a:solidFill>
                <a:effectLst/>
              </a:rPr>
              <a:t>an tiešā, gan netiešā veidā, piemēram, caur sarunām, attieksmi pret veselību, vai pašu vielu lietošanu, vecāki veido bērna priekšstatus par pieņemamu uzvedību. Pozitīvs piemērs un atbalstoša vide ir būtiski </a:t>
            </a:r>
            <a:r>
              <a:rPr lang="lv-LV" sz="800" b="0" i="0" dirty="0" err="1">
                <a:solidFill>
                  <a:schemeClr val="tx1"/>
                </a:solidFill>
                <a:effectLst/>
              </a:rPr>
              <a:t>aizsargfaktori</a:t>
            </a:r>
            <a:r>
              <a:rPr lang="lv-LV" sz="800" b="0" i="0" dirty="0">
                <a:solidFill>
                  <a:schemeClr val="tx1"/>
                </a:solidFill>
                <a:effectLst/>
              </a:rPr>
              <a:t>.</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Nepieciešamība noteikt vecāku pienākumu iesaistīties: </a:t>
            </a:r>
            <a:r>
              <a:rPr lang="lv-LV" sz="800" b="0" i="0" dirty="0">
                <a:solidFill>
                  <a:schemeClr val="tx1"/>
                </a:solidFill>
                <a:effectLst/>
              </a:rPr>
              <a:t>situācijās, kad bērns nonāk riska situācijā, vecāki ne vienmēr sadarbojas ar izglītības iestādi un sociālajiem dienestiem. Iesaistīšanos izglītojošos un atbalsta procesos jāveicina kā obligātu un atbildīgu rīcību bērna labklājības nodrošināšanai.</a:t>
            </a:r>
            <a:endParaRPr lang="lv-LV" sz="800" b="0" dirty="0">
              <a:solidFill>
                <a:schemeClr val="tx1"/>
              </a:solidFill>
              <a:highlight>
                <a:srgbClr val="FFFF00"/>
              </a:highlight>
            </a:endParaRPr>
          </a:p>
        </p:txBody>
      </p:sp>
      <p:graphicFrame>
        <p:nvGraphicFramePr>
          <p:cNvPr id="24" name="Chart 23">
            <a:extLst>
              <a:ext uri="{FF2B5EF4-FFF2-40B4-BE49-F238E27FC236}">
                <a16:creationId xmlns:a16="http://schemas.microsoft.com/office/drawing/2014/main" id="{BD9904C7-C41C-DB3C-8FD8-746F1E2B0219}"/>
              </a:ext>
            </a:extLst>
          </p:cNvPr>
          <p:cNvGraphicFramePr>
            <a:graphicFrameLocks/>
          </p:cNvGraphicFramePr>
          <p:nvPr/>
        </p:nvGraphicFramePr>
        <p:xfrm>
          <a:off x="7333621" y="3039332"/>
          <a:ext cx="4024889" cy="278270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 name="Chart 3">
            <a:extLst>
              <a:ext uri="{FF2B5EF4-FFF2-40B4-BE49-F238E27FC236}">
                <a16:creationId xmlns:a16="http://schemas.microsoft.com/office/drawing/2014/main" id="{709F28DB-75EE-8CDC-2D7A-6CA285D79BC0}"/>
              </a:ext>
            </a:extLst>
          </p:cNvPr>
          <p:cNvGraphicFramePr>
            <a:graphicFrameLocks/>
          </p:cNvGraphicFramePr>
          <p:nvPr>
            <p:extLst>
              <p:ext uri="{D42A27DB-BD31-4B8C-83A1-F6EECF244321}">
                <p14:modId xmlns:p14="http://schemas.microsoft.com/office/powerpoint/2010/main" val="1202438912"/>
              </p:ext>
            </p:extLst>
          </p:nvPr>
        </p:nvGraphicFramePr>
        <p:xfrm>
          <a:off x="7121637" y="2970807"/>
          <a:ext cx="4627450" cy="2782704"/>
        </p:xfrm>
        <a:graphic>
          <a:graphicData uri="http://schemas.openxmlformats.org/drawingml/2006/chart">
            <c:chart xmlns:c="http://schemas.openxmlformats.org/drawingml/2006/chart" xmlns:r="http://schemas.openxmlformats.org/officeDocument/2006/relationships" r:id="rId8"/>
          </a:graphicData>
        </a:graphic>
      </p:graphicFrame>
      <p:sp>
        <p:nvSpPr>
          <p:cNvPr id="14" name="Rectangle 13">
            <a:extLst>
              <a:ext uri="{FF2B5EF4-FFF2-40B4-BE49-F238E27FC236}">
                <a16:creationId xmlns:a16="http://schemas.microsoft.com/office/drawing/2014/main" id="{3C7E3955-D4AB-E897-BFBE-2267A087F912}"/>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TextBox 14">
            <a:extLst>
              <a:ext uri="{FF2B5EF4-FFF2-40B4-BE49-F238E27FC236}">
                <a16:creationId xmlns:a16="http://schemas.microsoft.com/office/drawing/2014/main" id="{1DFCF555-D556-E9CC-31B5-F300CF9A0472}"/>
              </a:ext>
            </a:extLst>
          </p:cNvPr>
          <p:cNvSpPr txBox="1"/>
          <p:nvPr/>
        </p:nvSpPr>
        <p:spPr>
          <a:xfrm>
            <a:off x="9487148" y="127682"/>
            <a:ext cx="3081290"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a:ln>
                  <a:noFill/>
                </a:ln>
                <a:effectLst/>
                <a:uLnTx/>
                <a:uFillTx/>
                <a:latin typeface="Arial"/>
                <a:cs typeface="Arial"/>
                <a:sym typeface="Arial"/>
              </a:rPr>
              <a:t>Profilakse un riska samazināšana</a:t>
            </a:r>
          </a:p>
        </p:txBody>
      </p:sp>
      <p:sp>
        <p:nvSpPr>
          <p:cNvPr id="17" name="Rectangle 16">
            <a:extLst>
              <a:ext uri="{FF2B5EF4-FFF2-40B4-BE49-F238E27FC236}">
                <a16:creationId xmlns:a16="http://schemas.microsoft.com/office/drawing/2014/main" id="{0F305183-BE17-95F6-557D-D1AD8A498F10}"/>
              </a:ext>
            </a:extLst>
          </p:cNvPr>
          <p:cNvSpPr/>
          <p:nvPr/>
        </p:nvSpPr>
        <p:spPr>
          <a:xfrm>
            <a:off x="8929454" y="0"/>
            <a:ext cx="428400" cy="4284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9" name="Freeform 73">
            <a:extLst>
              <a:ext uri="{FF2B5EF4-FFF2-40B4-BE49-F238E27FC236}">
                <a16:creationId xmlns:a16="http://schemas.microsoft.com/office/drawing/2014/main" id="{51B778DA-2C7C-8BCD-390C-C323B0D5BCA0}"/>
              </a:ext>
            </a:extLst>
          </p:cNvPr>
          <p:cNvSpPr>
            <a:spLocks noChangeAspect="1" noEditPoints="1"/>
          </p:cNvSpPr>
          <p:nvPr/>
        </p:nvSpPr>
        <p:spPr bwMode="auto">
          <a:xfrm rot="10800000" flipH="1" flipV="1">
            <a:off x="8992048" y="61800"/>
            <a:ext cx="303213" cy="304800"/>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sp>
        <p:nvSpPr>
          <p:cNvPr id="23" name="Rectangle 22">
            <a:extLst>
              <a:ext uri="{FF2B5EF4-FFF2-40B4-BE49-F238E27FC236}">
                <a16:creationId xmlns:a16="http://schemas.microsoft.com/office/drawing/2014/main" id="{7B1D83FE-6896-B0B4-B578-851E3E97710C}"/>
              </a:ext>
            </a:extLst>
          </p:cNvPr>
          <p:cNvSpPr/>
          <p:nvPr/>
        </p:nvSpPr>
        <p:spPr>
          <a:xfrm>
            <a:off x="7121637" y="2624715"/>
            <a:ext cx="4627450"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en-GB" sz="800" err="1"/>
              <a:t>Kā</a:t>
            </a:r>
            <a:r>
              <a:rPr lang="en-GB" sz="800"/>
              <a:t> Tu </a:t>
            </a:r>
            <a:r>
              <a:rPr lang="en-GB" sz="800" err="1"/>
              <a:t>kopumā</a:t>
            </a:r>
            <a:r>
              <a:rPr lang="en-GB" sz="800"/>
              <a:t> </a:t>
            </a:r>
            <a:r>
              <a:rPr lang="en-GB" sz="800" err="1"/>
              <a:t>novērtētu</a:t>
            </a:r>
            <a:r>
              <a:rPr lang="en-GB" sz="800"/>
              <a:t> </a:t>
            </a:r>
            <a:r>
              <a:rPr lang="en-GB" sz="800" err="1"/>
              <a:t>savu</a:t>
            </a:r>
            <a:r>
              <a:rPr lang="en-GB" sz="800"/>
              <a:t> </a:t>
            </a:r>
            <a:r>
              <a:rPr lang="en-GB" sz="800" err="1"/>
              <a:t>informētību</a:t>
            </a:r>
            <a:r>
              <a:rPr lang="en-GB" sz="800"/>
              <a:t> par to, </a:t>
            </a:r>
            <a:r>
              <a:rPr lang="en-GB" sz="800" err="1"/>
              <a:t>kādu</a:t>
            </a:r>
            <a:r>
              <a:rPr lang="en-GB" sz="800"/>
              <a:t> </a:t>
            </a:r>
            <a:r>
              <a:rPr lang="en-GB" sz="800" err="1"/>
              <a:t>ietekmi</a:t>
            </a:r>
            <a:r>
              <a:rPr lang="en-GB" sz="800"/>
              <a:t> </a:t>
            </a:r>
            <a:r>
              <a:rPr lang="en-GB" sz="800" err="1"/>
              <a:t>uz</a:t>
            </a:r>
            <a:r>
              <a:rPr lang="en-GB" sz="800"/>
              <a:t> </a:t>
            </a:r>
            <a:r>
              <a:rPr lang="en-GB" sz="800" err="1"/>
              <a:t>organismu</a:t>
            </a:r>
            <a:r>
              <a:rPr lang="en-GB" sz="800"/>
              <a:t> un </a:t>
            </a:r>
            <a:r>
              <a:rPr lang="en-GB" sz="800" err="1"/>
              <a:t>tajā</a:t>
            </a:r>
            <a:r>
              <a:rPr lang="en-GB" sz="800"/>
              <a:t> </a:t>
            </a:r>
            <a:r>
              <a:rPr lang="en-GB" sz="800" err="1"/>
              <a:t>notiekošajiem</a:t>
            </a:r>
            <a:r>
              <a:rPr lang="en-GB" sz="800"/>
              <a:t> </a:t>
            </a:r>
            <a:r>
              <a:rPr lang="en-GB" sz="800" err="1"/>
              <a:t>procesiem</a:t>
            </a:r>
            <a:r>
              <a:rPr lang="en-GB" sz="800"/>
              <a:t> </a:t>
            </a:r>
            <a:r>
              <a:rPr lang="en-GB" sz="800" err="1"/>
              <a:t>atstāj</a:t>
            </a:r>
            <a:r>
              <a:rPr lang="en-GB" sz="800"/>
              <a:t> </a:t>
            </a:r>
            <a:r>
              <a:rPr lang="en-GB" sz="800" err="1"/>
              <a:t>narkotiku</a:t>
            </a:r>
            <a:r>
              <a:rPr lang="en-GB" sz="800"/>
              <a:t> lietošana?</a:t>
            </a:r>
          </a:p>
        </p:txBody>
      </p:sp>
      <p:sp>
        <p:nvSpPr>
          <p:cNvPr id="3" name="TextBox 2">
            <a:extLst>
              <a:ext uri="{FF2B5EF4-FFF2-40B4-BE49-F238E27FC236}">
                <a16:creationId xmlns:a16="http://schemas.microsoft.com/office/drawing/2014/main" id="{AAB39277-FD14-CD00-D9DC-B4FFAE366DD9}"/>
              </a:ext>
            </a:extLst>
          </p:cNvPr>
          <p:cNvSpPr txBox="1"/>
          <p:nvPr/>
        </p:nvSpPr>
        <p:spPr>
          <a:xfrm>
            <a:off x="444500"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spTree>
    <p:extLst>
      <p:ext uri="{BB962C8B-B14F-4D97-AF65-F5344CB8AC3E}">
        <p14:creationId xmlns:p14="http://schemas.microsoft.com/office/powerpoint/2010/main" val="596539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7B271-C968-C07E-4C1C-A75ED9B0CE2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0C4972-F697-C86C-1CDD-24BFBEFA6AA2}"/>
              </a:ext>
            </a:extLst>
          </p:cNvPr>
          <p:cNvSpPr>
            <a:spLocks noGrp="1"/>
          </p:cNvSpPr>
          <p:nvPr>
            <p:ph type="sldNum" sz="quarter" idx="12"/>
          </p:nvPr>
        </p:nvSpPr>
        <p:spPr/>
        <p:txBody>
          <a:bodyPr/>
          <a:lstStyle/>
          <a:p>
            <a:fld id="{52E46A5A-1284-48B4-AF56-1CC82CEA000B}" type="slidenum">
              <a:rPr lang="en-GB" smtClean="0"/>
              <a:pPr/>
              <a:t>2</a:t>
            </a:fld>
            <a:endParaRPr lang="en-GB"/>
          </a:p>
        </p:txBody>
      </p:sp>
      <p:sp>
        <p:nvSpPr>
          <p:cNvPr id="10" name="Google Shape;396;p2">
            <a:extLst>
              <a:ext uri="{FF2B5EF4-FFF2-40B4-BE49-F238E27FC236}">
                <a16:creationId xmlns:a16="http://schemas.microsoft.com/office/drawing/2014/main" id="{E8BF19CC-6EF6-C158-B389-A7AC1081D61F}"/>
              </a:ext>
            </a:extLst>
          </p:cNvPr>
          <p:cNvSpPr/>
          <p:nvPr/>
        </p:nvSpPr>
        <p:spPr>
          <a:xfrm>
            <a:off x="2428875" y="0"/>
            <a:ext cx="85725"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2" name="Google Shape;398;p2">
            <a:extLst>
              <a:ext uri="{FF2B5EF4-FFF2-40B4-BE49-F238E27FC236}">
                <a16:creationId xmlns:a16="http://schemas.microsoft.com/office/drawing/2014/main" id="{3D66270E-C9B9-72CD-7489-AB14167C64C8}"/>
              </a:ext>
            </a:extLst>
          </p:cNvPr>
          <p:cNvSpPr/>
          <p:nvPr/>
        </p:nvSpPr>
        <p:spPr>
          <a:xfrm>
            <a:off x="-85725" y="0"/>
            <a:ext cx="25146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3" name="Google Shape;400;p2">
            <a:extLst>
              <a:ext uri="{FF2B5EF4-FFF2-40B4-BE49-F238E27FC236}">
                <a16:creationId xmlns:a16="http://schemas.microsoft.com/office/drawing/2014/main" id="{8A533CF4-F2FA-8D7F-2455-6706C154D6AA}"/>
              </a:ext>
            </a:extLst>
          </p:cNvPr>
          <p:cNvSpPr/>
          <p:nvPr/>
        </p:nvSpPr>
        <p:spPr>
          <a:xfrm>
            <a:off x="456519" y="5683430"/>
            <a:ext cx="2243140" cy="492443"/>
          </a:xfrm>
          <a:prstGeom prst="rect">
            <a:avLst/>
          </a:prstGeom>
          <a:noFill/>
          <a:ln>
            <a:noFill/>
          </a:ln>
        </p:spPr>
        <p:txBody>
          <a:bodyPr spcFirstLastPara="1" wrap="square" lIns="0" tIns="0" rIns="0" bIns="0" anchor="b" anchorCtr="0">
            <a:spAutoFit/>
          </a:bodyPr>
          <a:lstStyle/>
          <a:p>
            <a:pPr marL="0" marR="0" lvl="0" indent="0" algn="l" rtl="0">
              <a:lnSpc>
                <a:spcPct val="100000"/>
              </a:lnSpc>
              <a:spcAft>
                <a:spcPts val="0"/>
              </a:spcAft>
              <a:buClr>
                <a:srgbClr val="000000"/>
              </a:buClr>
              <a:buSzPts val="1050"/>
              <a:buFont typeface="Arial"/>
              <a:buNone/>
            </a:pPr>
            <a:r>
              <a:rPr lang="lv-LV" sz="800" b="0" i="0" u="none" strike="noStrike" cap="none">
                <a:solidFill>
                  <a:srgbClr val="FFFFFF"/>
                </a:solidFill>
                <a:latin typeface="Arial"/>
                <a:ea typeface="Arial"/>
                <a:cs typeface="Arial"/>
                <a:sym typeface="Arial"/>
              </a:rPr>
              <a:t>PricewaterhouseCoopers SIA</a:t>
            </a:r>
            <a:endParaRPr lang="lv-LV" sz="800"/>
          </a:p>
          <a:p>
            <a:pPr marL="0" marR="0" lvl="0" indent="0" algn="l" rtl="0">
              <a:lnSpc>
                <a:spcPct val="100000"/>
              </a:lnSpc>
              <a:spcAft>
                <a:spcPts val="0"/>
              </a:spcAft>
              <a:buClr>
                <a:srgbClr val="000000"/>
              </a:buClr>
              <a:buSzPts val="1050"/>
              <a:buFont typeface="Arial"/>
              <a:buNone/>
            </a:pPr>
            <a:r>
              <a:rPr lang="lv-LV" sz="800" b="0" i="0" u="none" strike="noStrike" cap="none">
                <a:solidFill>
                  <a:srgbClr val="FFFFFF"/>
                </a:solidFill>
                <a:latin typeface="Arial"/>
                <a:ea typeface="Arial"/>
                <a:cs typeface="Arial"/>
                <a:sym typeface="Arial"/>
              </a:rPr>
              <a:t>Marijas iela 2a, Rīga,</a:t>
            </a:r>
          </a:p>
          <a:p>
            <a:pPr marL="0" marR="0" lvl="0" indent="0" algn="l" rtl="0">
              <a:lnSpc>
                <a:spcPct val="100000"/>
              </a:lnSpc>
              <a:spcAft>
                <a:spcPts val="0"/>
              </a:spcAft>
              <a:buClr>
                <a:srgbClr val="000000"/>
              </a:buClr>
              <a:buSzPts val="1050"/>
              <a:buFont typeface="Arial"/>
              <a:buNone/>
            </a:pPr>
            <a:r>
              <a:rPr lang="lv-LV" sz="800" b="0" i="0" u="none" strike="noStrike" cap="none">
                <a:solidFill>
                  <a:srgbClr val="FFFFFF"/>
                </a:solidFill>
                <a:latin typeface="Arial"/>
                <a:ea typeface="Arial"/>
                <a:cs typeface="Arial"/>
                <a:sym typeface="Arial"/>
              </a:rPr>
              <a:t>LV-1050, Latvija</a:t>
            </a:r>
            <a:endParaRPr lang="lv-LV" sz="800"/>
          </a:p>
          <a:p>
            <a:pPr marL="0" marR="0" lvl="0" indent="0" algn="l" rtl="0">
              <a:lnSpc>
                <a:spcPct val="100000"/>
              </a:lnSpc>
              <a:spcAft>
                <a:spcPts val="0"/>
              </a:spcAft>
              <a:buClr>
                <a:srgbClr val="000000"/>
              </a:buClr>
              <a:buSzPts val="1050"/>
              <a:buFont typeface="Arial"/>
              <a:buNone/>
            </a:pPr>
            <a:r>
              <a:rPr lang="lv-LV" sz="800" b="0" i="0" u="none" strike="noStrike" cap="none">
                <a:solidFill>
                  <a:srgbClr val="FFFFFF"/>
                </a:solidFill>
                <a:latin typeface="Arial"/>
                <a:ea typeface="Arial"/>
                <a:cs typeface="Arial"/>
                <a:sym typeface="Arial"/>
              </a:rPr>
              <a:t>T: + 371 6709 4400</a:t>
            </a:r>
          </a:p>
        </p:txBody>
      </p:sp>
      <p:pic>
        <p:nvPicPr>
          <p:cNvPr id="14" name="Google Shape;401;p2">
            <a:extLst>
              <a:ext uri="{FF2B5EF4-FFF2-40B4-BE49-F238E27FC236}">
                <a16:creationId xmlns:a16="http://schemas.microsoft.com/office/drawing/2014/main" id="{A1D60C40-9FEB-EB0E-0207-765C8754FE25}"/>
              </a:ext>
            </a:extLst>
          </p:cNvPr>
          <p:cNvPicPr preferRelativeResize="0"/>
          <p:nvPr/>
        </p:nvPicPr>
        <p:blipFill rotWithShape="1">
          <a:blip r:embed="rId4">
            <a:alphaModFix/>
          </a:blip>
          <a:srcRect/>
          <a:stretch/>
        </p:blipFill>
        <p:spPr>
          <a:xfrm>
            <a:off x="195534" y="202535"/>
            <a:ext cx="1344455" cy="1137147"/>
          </a:xfrm>
          <a:prstGeom prst="rect">
            <a:avLst/>
          </a:prstGeom>
          <a:noFill/>
          <a:ln>
            <a:noFill/>
          </a:ln>
        </p:spPr>
      </p:pic>
      <p:sp>
        <p:nvSpPr>
          <p:cNvPr id="2" name="Rectangle 1">
            <a:extLst>
              <a:ext uri="{FF2B5EF4-FFF2-40B4-BE49-F238E27FC236}">
                <a16:creationId xmlns:a16="http://schemas.microsoft.com/office/drawing/2014/main" id="{8C65F9AA-D647-9383-64A6-CD36CE7560FA}"/>
              </a:ext>
            </a:extLst>
          </p:cNvPr>
          <p:cNvSpPr/>
          <p:nvPr/>
        </p:nvSpPr>
        <p:spPr>
          <a:xfrm>
            <a:off x="3403486" y="1250702"/>
            <a:ext cx="8345601" cy="4356597"/>
          </a:xfrm>
          <a:prstGeom prst="rect">
            <a:avLst/>
          </a:prstGeom>
        </p:spPr>
        <p:txBody>
          <a:bodyPr wrap="square" lIns="0" tIns="0" rIns="0" bIns="0" anchor="t">
            <a:noAutofit/>
          </a:bodyPr>
          <a:lstStyle/>
          <a:p>
            <a:pPr marL="0" marR="0" lvl="0" indent="0" defTabSz="899320" rtl="0" eaLnBrk="1" fontAlgn="base" latinLnBrk="0" hangingPunct="1">
              <a:lnSpc>
                <a:spcPct val="100000"/>
              </a:lnSpc>
              <a:spcBef>
                <a:spcPts val="0"/>
              </a:spcBef>
              <a:spcAft>
                <a:spcPts val="0"/>
              </a:spcAft>
              <a:buClr>
                <a:srgbClr val="000000"/>
              </a:buClr>
              <a:buSzTx/>
              <a:buFont typeface="Arial"/>
              <a:buNone/>
              <a:tabLst/>
              <a:defRPr/>
            </a:pPr>
            <a:r>
              <a:rPr lang="lv-LV" sz="800" kern="1200" dirty="0">
                <a:ea typeface="+mn-ea"/>
              </a:rPr>
              <a:t>Valsts policijai</a:t>
            </a:r>
            <a:endParaRPr lang="lv-LV" sz="800" b="0" i="0" u="none" strike="noStrike" kern="1200" cap="none" spc="0" normalizeH="0" baseline="0" noProof="0" dirty="0">
              <a:ln>
                <a:noFill/>
              </a:ln>
              <a:solidFill>
                <a:srgbClr val="000000"/>
              </a:solidFill>
              <a:effectLst/>
              <a:uLnTx/>
              <a:uFillTx/>
              <a:latin typeface="Arial"/>
              <a:cs typeface="Arial"/>
            </a:endParaRPr>
          </a:p>
          <a:p>
            <a:pPr defTabSz="899320" fontAlgn="base">
              <a:buClr>
                <a:srgbClr val="000000"/>
              </a:buClr>
              <a:buFont typeface="Arial"/>
              <a:defRPr/>
            </a:pP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Čiekurkalna 1. līnija 1 k-4</a:t>
            </a:r>
            <a:r>
              <a:rPr lang="lv-LV" sz="800" dirty="0">
                <a:solidFill>
                  <a:srgbClr val="000000"/>
                </a:solidFill>
                <a:latin typeface="Arial"/>
                <a:cs typeface="Arial"/>
                <a:sym typeface="Arial"/>
              </a:rPr>
              <a:t> </a:t>
            </a:r>
            <a:endParaRPr lang="lv-LV" sz="800" dirty="0">
              <a:solidFill>
                <a:srgbClr val="000000"/>
              </a:solidFill>
              <a:latin typeface="Arial"/>
              <a:cs typeface="Arial"/>
            </a:endParaRPr>
          </a:p>
          <a:p>
            <a:pPr marL="0" marR="0" lvl="0" indent="0" defTabSz="899320" rtl="0" eaLnBrk="1" fontAlgn="base" latinLnBrk="0" hangingPunct="1">
              <a:lnSpc>
                <a:spcPct val="100000"/>
              </a:lnSpc>
              <a:spcBef>
                <a:spcPts val="0"/>
              </a:spcBef>
              <a:spcAft>
                <a:spcPts val="0"/>
              </a:spcAft>
              <a:buClr>
                <a:srgbClr val="000000"/>
              </a:buClr>
              <a:buSzTx/>
              <a:buFont typeface="Arial"/>
              <a:buNone/>
              <a:tabLst/>
              <a:defRPr/>
            </a:pP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Rīga, LV-1026</a:t>
            </a:r>
            <a:endParaRPr lang="lv-LV" sz="800" b="0" i="0" u="none" strike="noStrike" kern="1200" cap="none" spc="0" normalizeH="0" baseline="0" noProof="0" dirty="0">
              <a:ln>
                <a:noFill/>
              </a:ln>
              <a:solidFill>
                <a:srgbClr val="000000"/>
              </a:solidFill>
              <a:effectLst/>
              <a:uLnTx/>
              <a:uFillTx/>
              <a:latin typeface="Arial"/>
              <a:cs typeface="Arial"/>
            </a:endParaRPr>
          </a:p>
          <a:p>
            <a:pPr defTabSz="899320" fontAlgn="base">
              <a:spcBef>
                <a:spcPts val="1200"/>
              </a:spcBef>
              <a:buClr>
                <a:srgbClr val="000000"/>
              </a:buClr>
              <a:buFont typeface="Arial"/>
              <a:defRPr/>
            </a:pPr>
            <a:r>
              <a:rPr lang="lv-LV" sz="800" dirty="0">
                <a:solidFill>
                  <a:srgbClr val="000000"/>
                </a:solidFill>
                <a:latin typeface="Arial"/>
                <a:cs typeface="Arial"/>
                <a:sym typeface="Arial"/>
              </a:rPr>
              <a:t>2025</a:t>
            </a: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 gada 15. jūlijā</a:t>
            </a:r>
            <a:endParaRPr lang="lv-LV" sz="800" b="0" i="0" u="none" strike="noStrike" kern="1200" cap="none" spc="0" normalizeH="0" baseline="0" noProof="0" dirty="0">
              <a:ln>
                <a:noFill/>
              </a:ln>
              <a:solidFill>
                <a:srgbClr val="000000"/>
              </a:solidFill>
              <a:effectLst/>
              <a:uLnTx/>
              <a:uFillTx/>
              <a:latin typeface="Arial"/>
              <a:cs typeface="Arial"/>
            </a:endParaRPr>
          </a:p>
          <a:p>
            <a:pPr marL="0" marR="0" lvl="0" indent="0" defTabSz="899320" rtl="0" eaLnBrk="1" fontAlgn="base" latinLnBrk="0" hangingPunct="1">
              <a:lnSpc>
                <a:spcPct val="100000"/>
              </a:lnSpc>
              <a:spcBef>
                <a:spcPts val="2400"/>
              </a:spcBef>
              <a:spcAft>
                <a:spcPts val="600"/>
              </a:spcAft>
              <a:buClr>
                <a:srgbClr val="000000"/>
              </a:buClr>
              <a:buSzTx/>
              <a:buFont typeface="Arial"/>
              <a:buNone/>
              <a:tabLst/>
              <a:defRPr/>
            </a:pP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Šo ziņojumu ir izstrādājis SIA "</a:t>
            </a:r>
            <a:r>
              <a:rPr kumimoji="0" lang="lv-LV" sz="800" b="0" i="0" u="none" strike="noStrike" kern="1200" cap="none" spc="0" normalizeH="0" baseline="0" noProof="0" dirty="0" err="1">
                <a:ln>
                  <a:noFill/>
                </a:ln>
                <a:solidFill>
                  <a:srgbClr val="000000"/>
                </a:solidFill>
                <a:effectLst/>
                <a:uLnTx/>
                <a:uFillTx/>
                <a:latin typeface="Arial"/>
                <a:ea typeface="+mn-ea"/>
                <a:cs typeface="Arial"/>
                <a:sym typeface="Arial"/>
              </a:rPr>
              <a:t>PricewaterhouseCoopers</a:t>
            </a: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 (turpmāk tekstā – "PwC") Valsts policijas (turpmāk tekstā – "</a:t>
            </a:r>
            <a:r>
              <a:rPr kumimoji="0" lang="lv-LV" sz="800" b="0" i="0" u="none" strike="noStrike" kern="1200" cap="none" spc="0" normalizeH="0" baseline="0" noProof="0" dirty="0" err="1">
                <a:ln>
                  <a:noFill/>
                </a:ln>
                <a:effectLst/>
                <a:uLnTx/>
                <a:uFillTx/>
                <a:ea typeface="+mn-ea"/>
              </a:rPr>
              <a:t>VP</a:t>
            </a: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 kā Pasūtītāja vajadzībām, saskaņā ar </a:t>
            </a:r>
            <a:r>
              <a:rPr lang="lv-LV" sz="800" dirty="0">
                <a:solidFill>
                  <a:srgbClr val="000000"/>
                </a:solidFill>
                <a:latin typeface="Arial"/>
                <a:cs typeface="Arial"/>
                <a:sym typeface="Arial"/>
              </a:rPr>
              <a:t>2025. gada 27. janvāra</a:t>
            </a: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 līgumu par pakalpojumu sniegšanu projektā "Pētījums par narkotisko/psihotropo vielu pieejamību jauniešu vidū, narkotisko/psihotropo vielu aprites īpatnībām un to pieejamību izglītības iestādēs 2024. gadā" (turpmāk tekstā – "Līgums").</a:t>
            </a:r>
            <a:endParaRPr lang="lv-LV" sz="800" b="0" i="0" u="none" strike="noStrike" kern="1200" cap="none" spc="0" normalizeH="0" baseline="0" noProof="0" dirty="0">
              <a:ln>
                <a:noFill/>
              </a:ln>
              <a:solidFill>
                <a:srgbClr val="000000"/>
              </a:solidFill>
              <a:effectLst/>
              <a:uLnTx/>
              <a:uFillTx/>
              <a:latin typeface="Arial"/>
              <a:cs typeface="Arial"/>
            </a:endParaRPr>
          </a:p>
          <a:p>
            <a:pPr defTabSz="899320" fontAlgn="base">
              <a:spcAft>
                <a:spcPts val="600"/>
              </a:spcAft>
              <a:defRPr/>
            </a:pPr>
            <a:r>
              <a:rPr kumimoji="0" lang="lv-LV" sz="800" b="0" i="0" u="none" strike="noStrike" kern="0" cap="none" spc="0" normalizeH="0" baseline="0" dirty="0">
                <a:ln>
                  <a:noFill/>
                </a:ln>
                <a:solidFill>
                  <a:srgbClr val="000000"/>
                </a:solidFill>
                <a:effectLst/>
                <a:uLnTx/>
                <a:uFillTx/>
                <a:latin typeface="Arial"/>
                <a:ea typeface="+mn-ea"/>
                <a:cs typeface="+mn-cs"/>
                <a:sym typeface="Arial"/>
              </a:rPr>
              <a:t>Šis ziņojums iekļauj informāciju par Pētījuma </a:t>
            </a:r>
            <a:r>
              <a:rPr kumimoji="0" lang="lv-LV" sz="800" b="0" i="0" u="none" strike="noStrike" kern="0" cap="none" spc="0" normalizeH="0" baseline="0" dirty="0">
                <a:ln>
                  <a:noFill/>
                </a:ln>
                <a:solidFill>
                  <a:schemeClr val="tx1"/>
                </a:solidFill>
                <a:effectLst/>
                <a:uLnTx/>
                <a:uFillTx/>
                <a:latin typeface="Arial"/>
                <a:ea typeface="+mn-ea"/>
                <a:cs typeface="+mn-cs"/>
                <a:sym typeface="Arial"/>
              </a:rPr>
              <a:t>3. posmu </a:t>
            </a:r>
            <a:r>
              <a:rPr lang="lv-LV" sz="800" dirty="0">
                <a:solidFill>
                  <a:schemeClr val="tx1"/>
                </a:solidFill>
              </a:rPr>
              <a:t>"Lauka darbs jeb datu ievākšana ar ​empīriskām metodēm"</a:t>
            </a:r>
            <a:r>
              <a:rPr lang="lv-LV" sz="800" dirty="0">
                <a:solidFill>
                  <a:schemeClr val="tx1"/>
                </a:solidFill>
                <a:ea typeface="+mn-ea"/>
                <a:cs typeface="+mn-cs"/>
              </a:rPr>
              <a:t>, </a:t>
            </a:r>
            <a:r>
              <a:rPr kumimoji="0" lang="lv-LV" sz="800" b="0" i="0" u="none" strike="noStrike" kern="0" cap="none" spc="0" normalizeH="0" baseline="0" dirty="0">
                <a:ln>
                  <a:noFill/>
                </a:ln>
                <a:solidFill>
                  <a:schemeClr val="tx1"/>
                </a:solidFill>
                <a:effectLst/>
                <a:uLnTx/>
                <a:uFillTx/>
                <a:latin typeface="Arial"/>
                <a:ea typeface="+mn-ea"/>
                <a:cs typeface="+mn-cs"/>
                <a:sym typeface="Arial"/>
              </a:rPr>
              <a:t>Pētījuma 4. </a:t>
            </a:r>
            <a:r>
              <a:rPr kumimoji="0" lang="lv-LV" sz="800" i="0" u="none" strike="noStrike" kern="0" cap="none" spc="0" normalizeH="0" baseline="0" dirty="0">
                <a:ln>
                  <a:noFill/>
                </a:ln>
                <a:solidFill>
                  <a:schemeClr val="tx1"/>
                </a:solidFill>
                <a:effectLst/>
                <a:uLnTx/>
                <a:uFillTx/>
                <a:latin typeface="Arial"/>
                <a:ea typeface="+mn-ea"/>
                <a:cs typeface="+mn-cs"/>
                <a:sym typeface="Arial"/>
              </a:rPr>
              <a:t>posmu </a:t>
            </a:r>
            <a:r>
              <a:rPr lang="lv-LV" sz="800" dirty="0">
                <a:solidFill>
                  <a:schemeClr val="tx1"/>
                </a:solidFill>
              </a:rPr>
              <a:t>"</a:t>
            </a:r>
            <a:r>
              <a:rPr kumimoji="0" lang="lv-LV" sz="800" i="0" u="none" strike="noStrike" kern="0" cap="none" spc="0" normalizeH="0" baseline="0" dirty="0">
                <a:ln>
                  <a:noFill/>
                </a:ln>
                <a:solidFill>
                  <a:schemeClr val="tx1"/>
                </a:solidFill>
                <a:effectLst/>
                <a:uLnTx/>
                <a:uFillTx/>
                <a:latin typeface="Arial"/>
                <a:ea typeface="+mn-ea"/>
                <a:cs typeface="+mn-cs"/>
                <a:sym typeface="Arial"/>
              </a:rPr>
              <a:t>Datu analīze, interpretācija un secinājumi, gala ziņojuma sagatavošana</a:t>
            </a:r>
            <a:r>
              <a:rPr lang="lv-LV" sz="800" dirty="0">
                <a:solidFill>
                  <a:schemeClr val="tx1"/>
                </a:solidFill>
              </a:rPr>
              <a:t>"</a:t>
            </a:r>
            <a:r>
              <a:rPr kumimoji="0" lang="lv-LV" sz="800" i="0" u="none" strike="noStrike" kern="0" cap="none" spc="0" normalizeH="0" baseline="0" dirty="0">
                <a:ln>
                  <a:noFill/>
                </a:ln>
                <a:solidFill>
                  <a:schemeClr val="tx1"/>
                </a:solidFill>
                <a:effectLst/>
                <a:uLnTx/>
                <a:uFillTx/>
                <a:latin typeface="Arial"/>
                <a:ea typeface="+mn-ea"/>
                <a:cs typeface="+mn-cs"/>
                <a:sym typeface="Arial"/>
              </a:rPr>
              <a:t> un Pētījuma 5. posmu </a:t>
            </a:r>
            <a:r>
              <a:rPr lang="lv-LV" sz="800" dirty="0">
                <a:solidFill>
                  <a:schemeClr val="tx1"/>
                </a:solidFill>
              </a:rPr>
              <a:t>"</a:t>
            </a:r>
            <a:r>
              <a:rPr kumimoji="0" lang="lv-LV" sz="800" i="0" u="none" strike="noStrike" kern="0" cap="none" spc="0" normalizeH="0" baseline="0" noProof="0" dirty="0">
                <a:ln>
                  <a:noFill/>
                </a:ln>
                <a:solidFill>
                  <a:schemeClr val="tx1"/>
                </a:solidFill>
                <a:effectLst/>
                <a:uLnTx/>
                <a:uFillTx/>
                <a:latin typeface="Arial"/>
                <a:cs typeface="Arial"/>
                <a:sym typeface="Arial"/>
              </a:rPr>
              <a:t>Rekomendāciju izstrāde</a:t>
            </a:r>
            <a:r>
              <a:rPr lang="lv-LV" sz="800" dirty="0">
                <a:solidFill>
                  <a:schemeClr val="tx1"/>
                </a:solidFill>
              </a:rPr>
              <a:t>"</a:t>
            </a:r>
            <a:r>
              <a:rPr kumimoji="0" lang="lv-LV" sz="800" i="0" u="none" strike="noStrike" kern="0" cap="none" spc="0" normalizeH="0" baseline="0" dirty="0">
                <a:ln>
                  <a:noFill/>
                </a:ln>
                <a:solidFill>
                  <a:schemeClr val="tx1"/>
                </a:solidFill>
                <a:effectLst/>
                <a:uLnTx/>
                <a:uFillTx/>
                <a:latin typeface="Arial"/>
                <a:ea typeface="+mn-ea"/>
                <a:cs typeface="+mn-cs"/>
                <a:sym typeface="Arial"/>
              </a:rPr>
              <a:t>. </a:t>
            </a:r>
            <a:r>
              <a:rPr lang="lv-LV" sz="800" dirty="0">
                <a:solidFill>
                  <a:schemeClr val="tx1"/>
                </a:solidFill>
                <a:latin typeface="Arial"/>
                <a:cs typeface="Arial"/>
                <a:sym typeface="Arial"/>
              </a:rPr>
              <a:t>Ziņojuma izstrādē</a:t>
            </a:r>
            <a:r>
              <a:rPr kumimoji="0" lang="lv-LV" sz="800" b="0" i="0" u="none" strike="noStrike" kern="1200" cap="none" spc="0" normalizeH="0" baseline="0" noProof="0" dirty="0">
                <a:ln>
                  <a:noFill/>
                </a:ln>
                <a:solidFill>
                  <a:schemeClr val="tx1"/>
                </a:solidFill>
                <a:effectLst/>
                <a:uLnTx/>
                <a:uFillTx/>
                <a:latin typeface="Arial"/>
                <a:ea typeface="+mn-ea"/>
                <a:cs typeface="Arial"/>
                <a:sym typeface="Arial"/>
              </a:rPr>
              <a:t> ir </a:t>
            </a:r>
            <a:r>
              <a:rPr lang="lv-LV" sz="800" dirty="0">
                <a:solidFill>
                  <a:schemeClr val="tx1"/>
                </a:solidFill>
                <a:latin typeface="Arial"/>
                <a:cs typeface="Arial"/>
                <a:sym typeface="Arial"/>
              </a:rPr>
              <a:t>izmantota publiski pieejamā informācija, kā arī aptaujās, intervijās un </a:t>
            </a:r>
            <a:r>
              <a:rPr lang="lv-LV" sz="800" dirty="0" err="1">
                <a:solidFill>
                  <a:schemeClr val="tx1"/>
                </a:solidFill>
                <a:latin typeface="Arial"/>
                <a:cs typeface="Arial"/>
                <a:sym typeface="Arial"/>
              </a:rPr>
              <a:t>fokusgrupās</a:t>
            </a:r>
            <a:r>
              <a:rPr lang="lv-LV" sz="800" dirty="0">
                <a:solidFill>
                  <a:schemeClr val="tx1"/>
                </a:solidFill>
                <a:latin typeface="Arial"/>
                <a:cs typeface="Arial"/>
                <a:sym typeface="Arial"/>
              </a:rPr>
              <a:t> gūtā informācija un dati. </a:t>
            </a:r>
            <a:r>
              <a:rPr kumimoji="0" lang="lv-LV" sz="800" b="0" i="0" u="none" strike="noStrike" kern="1200" cap="none" spc="0" normalizeH="0" baseline="0" noProof="0" dirty="0">
                <a:ln>
                  <a:noFill/>
                </a:ln>
                <a:solidFill>
                  <a:schemeClr val="tx1"/>
                </a:solidFill>
                <a:effectLst/>
                <a:uLnTx/>
                <a:uFillTx/>
                <a:latin typeface="Arial"/>
                <a:ea typeface="+mn-ea"/>
                <a:cs typeface="Arial"/>
                <a:sym typeface="Arial"/>
              </a:rPr>
              <a:t>PwC nav mēģinājis nodrošināt šādu avotu uzticamību vai pārbaudīt šādi sniegto informāciju, tādējādi PwC nevienai personai, izņemot </a:t>
            </a:r>
            <a:r>
              <a:rPr lang="lv-LV" sz="800" dirty="0" err="1">
                <a:solidFill>
                  <a:schemeClr val="tx1"/>
                </a:solidFill>
                <a:latin typeface="Arial"/>
                <a:cs typeface="Arial"/>
                <a:sym typeface="Arial"/>
              </a:rPr>
              <a:t>VP</a:t>
            </a:r>
            <a:r>
              <a:rPr kumimoji="0" lang="lv-LV" sz="800" b="0" i="0" u="none" strike="noStrike" kern="1200" cap="none" spc="0" normalizeH="0" baseline="0" noProof="0" dirty="0">
                <a:ln>
                  <a:noFill/>
                </a:ln>
                <a:solidFill>
                  <a:schemeClr val="tx1"/>
                </a:solidFill>
                <a:effectLst/>
                <a:uLnTx/>
                <a:uFillTx/>
                <a:latin typeface="Arial"/>
                <a:ea typeface="+mn-ea"/>
                <a:cs typeface="Arial"/>
                <a:sym typeface="Arial"/>
              </a:rPr>
              <a:t>, saskaņā ar noslēgto Līgumu nesniedz nekāda veida apsolījumus vai garantijas (tiešas vai netiešas) par </a:t>
            </a: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ziņojuma pareizību vai pilnīgumu. </a:t>
            </a:r>
            <a:endParaRPr lang="lv-LV" sz="800" dirty="0">
              <a:solidFill>
                <a:srgbClr val="000000"/>
              </a:solidFill>
              <a:latin typeface="Arial"/>
              <a:cs typeface="Arial"/>
            </a:endParaRPr>
          </a:p>
          <a:p>
            <a:pPr marL="0" marR="0" lvl="0" indent="0" defTabSz="899320">
              <a:lnSpc>
                <a:spcPct val="100000"/>
              </a:lnSpc>
              <a:spcBef>
                <a:spcPts val="0"/>
              </a:spcBef>
              <a:spcAft>
                <a:spcPts val="600"/>
              </a:spcAft>
              <a:buSzTx/>
              <a:buFont typeface="Arial"/>
              <a:buNone/>
              <a:tabLst/>
              <a:defRPr/>
            </a:pP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PwC neuzņemas nekādu atbildību pret citām personām (izņemot pret </a:t>
            </a:r>
            <a:r>
              <a:rPr lang="lv-LV" sz="800" dirty="0" err="1">
                <a:solidFill>
                  <a:srgbClr val="000000"/>
                </a:solidFill>
                <a:latin typeface="Arial"/>
                <a:cs typeface="Arial"/>
                <a:sym typeface="Arial"/>
              </a:rPr>
              <a:t>VP</a:t>
            </a: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 saskaņā ar Līgumu) par ziņojuma izstrādāšanu. Tādējādi normatīvajos aktos pieļautajos gadījumos un neatkarīgi no darbības formas un no tā, vai atbildība ir radusies no līguma pārkāpuma vai delikta, PwC neuzņemas nekādu atbildību par citām personām nodarītiem zaudējumiem (izņemot zaudējumiem, kas radušies </a:t>
            </a:r>
            <a:r>
              <a:rPr lang="lv-LV" sz="800" dirty="0" err="1">
                <a:solidFill>
                  <a:srgbClr val="000000"/>
                </a:solidFill>
                <a:latin typeface="Arial"/>
                <a:cs typeface="Arial"/>
                <a:sym typeface="Arial"/>
              </a:rPr>
              <a:t>VP</a:t>
            </a: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 ņemot vērā iepriekš minēt</a:t>
            </a:r>
            <a:r>
              <a:rPr lang="lv-LV" sz="800" kern="1200" dirty="0">
                <a:ea typeface="+mn-ea"/>
              </a:rPr>
              <a:t>o</a:t>
            </a: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 vai par jebkādiem lēmumiem, kas pieņemti vai nav pieņemti, balstoties uz šo ziņojumu.</a:t>
            </a:r>
            <a:endParaRPr lang="lv-LV" sz="800" b="0" i="0" u="none" strike="noStrike" kern="1200" cap="none" spc="0" normalizeH="0" baseline="0" noProof="0" dirty="0">
              <a:ln>
                <a:noFill/>
              </a:ln>
              <a:solidFill>
                <a:srgbClr val="000000"/>
              </a:solidFill>
              <a:effectLst/>
              <a:uLnTx/>
              <a:uFillTx/>
              <a:latin typeface="Arial"/>
              <a:cs typeface="Arial"/>
            </a:endParaRPr>
          </a:p>
          <a:p>
            <a:pPr defTabSz="899320" fontAlgn="base">
              <a:spcAft>
                <a:spcPts val="600"/>
              </a:spcAft>
              <a:buClr>
                <a:srgbClr val="000000"/>
              </a:buClr>
              <a:defRPr/>
            </a:pP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Šis </a:t>
            </a:r>
            <a:r>
              <a:rPr kumimoji="0" lang="lv-LV" sz="800" b="0" i="0" u="none" strike="noStrike" kern="1200" cap="none" spc="0" normalizeH="0" baseline="0" noProof="0" dirty="0">
                <a:ln>
                  <a:noFill/>
                </a:ln>
                <a:effectLst/>
                <a:uLnTx/>
                <a:uFillTx/>
                <a:ea typeface="+mn-ea"/>
              </a:rPr>
              <a:t>ziņojums</a:t>
            </a:r>
            <a:r>
              <a:rPr lang="lv-LV" sz="800" dirty="0">
                <a:solidFill>
                  <a:srgbClr val="000000"/>
                </a:solidFill>
                <a:latin typeface="Arial"/>
                <a:cs typeface="Arial"/>
                <a:sym typeface="Arial"/>
              </a:rPr>
              <a:t> </a:t>
            </a: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ir izstrādāts </a:t>
            </a:r>
            <a:r>
              <a:rPr kumimoji="0" lang="lv-LV" sz="800" b="0" i="0" u="none" strike="noStrike" kern="1200" cap="none" spc="0" normalizeH="0" baseline="0" noProof="0" dirty="0" err="1">
                <a:ln>
                  <a:noFill/>
                </a:ln>
                <a:solidFill>
                  <a:srgbClr val="000000"/>
                </a:solidFill>
                <a:effectLst/>
                <a:uLnTx/>
                <a:uFillTx/>
                <a:latin typeface="Arial"/>
                <a:ea typeface="+mn-ea"/>
                <a:cs typeface="Arial"/>
                <a:sym typeface="Arial"/>
              </a:rPr>
              <a:t>VP</a:t>
            </a: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 vajadzībām </a:t>
            </a:r>
            <a:r>
              <a:rPr kumimoji="0" lang="lv-LV" sz="800" b="0" i="0" u="none" strike="noStrike" kern="0" cap="none" spc="0" normalizeH="0" baseline="0" noProof="0" dirty="0">
                <a:ln>
                  <a:noFill/>
                </a:ln>
                <a:solidFill>
                  <a:srgbClr val="000000"/>
                </a:solidFill>
                <a:effectLst/>
                <a:uLnTx/>
                <a:uFillTx/>
                <a:latin typeface="Arial"/>
                <a:cs typeface="Arial"/>
                <a:sym typeface="Arial"/>
              </a:rPr>
              <a:t>un attiecas uz Līgumā ietverto darba uzdevumu izpildi - </a:t>
            </a:r>
            <a:r>
              <a:rPr kumimoji="0" lang="lv-LV" sz="800" b="0" i="0" u="none" strike="noStrike" kern="0" cap="none" spc="0" normalizeH="0" baseline="0" dirty="0">
                <a:ln>
                  <a:noFill/>
                </a:ln>
                <a:solidFill>
                  <a:srgbClr val="000000"/>
                </a:solidFill>
                <a:effectLst/>
                <a:uLnTx/>
                <a:uFillTx/>
                <a:latin typeface="Arial"/>
                <a:ea typeface="+mn-ea"/>
                <a:cs typeface="+mn-cs"/>
                <a:sym typeface="Arial"/>
              </a:rPr>
              <a:t>Pētījuma 3. posma "Lauka darbs jeb datu ievākšana ar ​empīriskām metodēm" un Pētījuma 4. posma "Datu analīze, interpretācija un secinājumi, gala ziņojuma sagatavošana</a:t>
            </a:r>
            <a:r>
              <a:rPr lang="lv-LV" sz="800" dirty="0">
                <a:solidFill>
                  <a:schemeClr val="tx1"/>
                </a:solidFill>
              </a:rPr>
              <a:t>" </a:t>
            </a:r>
            <a:r>
              <a:rPr kumimoji="0" lang="lv-LV" sz="800" i="0" u="none" strike="noStrike" kern="0" cap="none" spc="0" normalizeH="0" baseline="0" dirty="0">
                <a:ln>
                  <a:noFill/>
                </a:ln>
                <a:solidFill>
                  <a:schemeClr val="tx1"/>
                </a:solidFill>
                <a:effectLst/>
                <a:uLnTx/>
                <a:uFillTx/>
                <a:latin typeface="Arial"/>
                <a:ea typeface="+mn-ea"/>
                <a:cs typeface="+mn-cs"/>
                <a:sym typeface="Arial"/>
              </a:rPr>
              <a:t>un Pētījuma 5. posmu </a:t>
            </a:r>
            <a:r>
              <a:rPr lang="lv-LV" sz="800" dirty="0">
                <a:solidFill>
                  <a:schemeClr val="tx1"/>
                </a:solidFill>
              </a:rPr>
              <a:t>"</a:t>
            </a:r>
            <a:r>
              <a:rPr kumimoji="0" lang="lv-LV" sz="800" i="0" u="none" strike="noStrike" kern="0" cap="none" spc="0" normalizeH="0" baseline="0" noProof="0" dirty="0">
                <a:ln>
                  <a:noFill/>
                </a:ln>
                <a:solidFill>
                  <a:schemeClr val="tx1"/>
                </a:solidFill>
                <a:effectLst/>
                <a:uLnTx/>
                <a:uFillTx/>
                <a:latin typeface="Arial"/>
                <a:cs typeface="Arial"/>
                <a:sym typeface="Arial"/>
              </a:rPr>
              <a:t>Rekomendāciju izstrāde</a:t>
            </a:r>
            <a:r>
              <a:rPr lang="lv-LV" sz="800" dirty="0">
                <a:solidFill>
                  <a:schemeClr val="tx1"/>
                </a:solidFill>
              </a:rPr>
              <a:t>"</a:t>
            </a:r>
            <a:r>
              <a:rPr kumimoji="0" lang="lv-LV" sz="800" b="0" i="0" u="none" strike="noStrike" kern="0" cap="none" spc="0" normalizeH="0" baseline="0" dirty="0">
                <a:ln>
                  <a:noFill/>
                </a:ln>
                <a:solidFill>
                  <a:srgbClr val="000000"/>
                </a:solidFill>
                <a:effectLst/>
                <a:uLnTx/>
                <a:uFillTx/>
                <a:latin typeface="Arial"/>
                <a:ea typeface="+mn-ea"/>
                <a:cs typeface="+mn-cs"/>
                <a:sym typeface="Arial"/>
              </a:rPr>
              <a:t>. </a:t>
            </a:r>
            <a:r>
              <a:rPr lang="lv-LV" sz="800" dirty="0">
                <a:solidFill>
                  <a:srgbClr val="000000"/>
                </a:solidFill>
                <a:latin typeface="Arial"/>
                <a:cs typeface="Arial"/>
                <a:sym typeface="Arial"/>
              </a:rPr>
              <a:t>Ja</a:t>
            </a: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 Jums ir kādi jautājumi saistībā ar šo ziņojumu, lūdzu, sazinieties ar mums. </a:t>
            </a:r>
          </a:p>
          <a:p>
            <a:pPr defTabSz="899320" fontAlgn="base">
              <a:spcAft>
                <a:spcPts val="600"/>
              </a:spcAft>
              <a:buClr>
                <a:srgbClr val="000000"/>
              </a:buClr>
              <a:defRPr/>
            </a:pPr>
            <a:r>
              <a:rPr lang="lv-LV" sz="800" b="0" i="1" u="none" strike="noStrike" kern="1200" cap="none" spc="0" normalizeH="0" baseline="0" noProof="0" dirty="0">
                <a:ln>
                  <a:noFill/>
                </a:ln>
                <a:solidFill>
                  <a:srgbClr val="000000"/>
                </a:solidFill>
                <a:effectLst/>
                <a:uLnTx/>
                <a:uFillTx/>
                <a:latin typeface="Arial"/>
                <a:cs typeface="Arial"/>
              </a:rPr>
              <a:t>Pētījums izstrādāts ar Eiropas Savienības un Nacionālā attīstības plāna 2021.–2027. gadam līdzfinansējumu..</a:t>
            </a:r>
          </a:p>
          <a:p>
            <a:pPr marL="0" marR="0" lvl="0" indent="0" defTabSz="899320" rtl="0" eaLnBrk="1" fontAlgn="base" latinLnBrk="0" hangingPunct="1">
              <a:lnSpc>
                <a:spcPct val="100000"/>
              </a:lnSpc>
              <a:spcBef>
                <a:spcPts val="1200"/>
              </a:spcBef>
              <a:spcAft>
                <a:spcPts val="600"/>
              </a:spcAft>
              <a:buClr>
                <a:srgbClr val="000000"/>
              </a:buClr>
              <a:buSzTx/>
              <a:buFont typeface="Arial"/>
              <a:buNone/>
              <a:tabLst/>
              <a:defRPr/>
            </a:pP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Ar cieņu,</a:t>
            </a:r>
            <a:endParaRPr lang="lv-LV" sz="800" b="0" i="0" u="none" strike="noStrike" kern="1200" cap="none" spc="0" normalizeH="0" baseline="0" noProof="0" dirty="0">
              <a:ln>
                <a:noFill/>
              </a:ln>
              <a:solidFill>
                <a:srgbClr val="000000"/>
              </a:solidFill>
              <a:effectLst/>
              <a:uLnTx/>
              <a:uFillTx/>
              <a:latin typeface="Arial"/>
              <a:cs typeface="Arial"/>
            </a:endParaRPr>
          </a:p>
          <a:p>
            <a:pPr marL="0" marR="0" lvl="0" indent="0" defTabSz="899320" rtl="0" eaLnBrk="1" fontAlgn="base" latinLnBrk="0" hangingPunct="1">
              <a:lnSpc>
                <a:spcPct val="100000"/>
              </a:lnSpc>
              <a:spcBef>
                <a:spcPts val="300"/>
              </a:spcBef>
              <a:spcAft>
                <a:spcPts val="0"/>
              </a:spcAft>
              <a:buClr>
                <a:srgbClr val="000000"/>
              </a:buClr>
              <a:buSzTx/>
              <a:buFont typeface="Arial"/>
              <a:buNone/>
              <a:tabLst/>
              <a:defRPr/>
            </a:pP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Baiba Apine</a:t>
            </a:r>
            <a:endParaRPr lang="lv-LV" sz="800" b="0" i="0" u="none" strike="noStrike" kern="1200" cap="none" spc="0" normalizeH="0" baseline="0" noProof="0" dirty="0">
              <a:ln>
                <a:noFill/>
              </a:ln>
              <a:solidFill>
                <a:srgbClr val="000000"/>
              </a:solidFill>
              <a:effectLst/>
              <a:uLnTx/>
              <a:uFillTx/>
              <a:latin typeface="Arial"/>
              <a:cs typeface="Arial"/>
            </a:endParaRPr>
          </a:p>
          <a:p>
            <a:pPr marL="0" marR="0" lvl="0" indent="0" defTabSz="899320" rtl="0" eaLnBrk="1" fontAlgn="base" latinLnBrk="0" hangingPunct="1">
              <a:lnSpc>
                <a:spcPct val="100000"/>
              </a:lnSpc>
              <a:spcBef>
                <a:spcPts val="0"/>
              </a:spcBef>
              <a:spcAft>
                <a:spcPts val="0"/>
              </a:spcAft>
              <a:buClr>
                <a:srgbClr val="000000"/>
              </a:buClr>
              <a:buSzTx/>
              <a:buFont typeface="Arial"/>
              <a:buNone/>
              <a:tabLst/>
              <a:defRPr/>
            </a:pP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PwC </a:t>
            </a:r>
            <a:r>
              <a:rPr lang="lv-LV" sz="800" kern="1200" dirty="0">
                <a:ea typeface="+mn-ea"/>
              </a:rPr>
              <a:t>V</a:t>
            </a:r>
            <a:r>
              <a:rPr kumimoji="0" lang="lv-LV" sz="800" b="0" i="0" u="none" strike="noStrike" kern="1200" cap="none" spc="0" normalizeH="0" baseline="0" noProof="0" dirty="0" err="1">
                <a:ln>
                  <a:noFill/>
                </a:ln>
                <a:solidFill>
                  <a:srgbClr val="000000"/>
                </a:solidFill>
                <a:effectLst/>
                <a:uLnTx/>
                <a:uFillTx/>
                <a:latin typeface="Arial"/>
                <a:ea typeface="+mn-ea"/>
                <a:cs typeface="Arial"/>
                <a:sym typeface="Arial"/>
              </a:rPr>
              <a:t>adības</a:t>
            </a:r>
            <a:r>
              <a:rPr kumimoji="0" lang="lv-LV" sz="800" b="0" i="0" u="none" strike="noStrike" kern="1200" cap="none" spc="0" normalizeH="0" baseline="0" noProof="0" dirty="0">
                <a:ln>
                  <a:noFill/>
                </a:ln>
                <a:solidFill>
                  <a:srgbClr val="000000"/>
                </a:solidFill>
                <a:effectLst/>
                <a:uLnTx/>
                <a:uFillTx/>
                <a:latin typeface="Arial"/>
                <a:ea typeface="+mn-ea"/>
                <a:cs typeface="Arial"/>
                <a:sym typeface="Arial"/>
              </a:rPr>
              <a:t> konsultāciju nodaļas direktore</a:t>
            </a:r>
            <a:endParaRPr lang="lv-LV" sz="800" b="0" i="0" u="none" strike="noStrike" kern="1200" cap="none" spc="0" normalizeH="0" baseline="0" noProof="0" dirty="0">
              <a:ln>
                <a:noFill/>
              </a:ln>
              <a:solidFill>
                <a:srgbClr val="000000"/>
              </a:solidFill>
              <a:effectLst/>
              <a:uLnTx/>
              <a:uFillTx/>
              <a:latin typeface="Arial"/>
              <a:cs typeface="Arial"/>
            </a:endParaRPr>
          </a:p>
        </p:txBody>
      </p:sp>
      <p:grpSp>
        <p:nvGrpSpPr>
          <p:cNvPr id="5" name="Group 4">
            <a:extLst>
              <a:ext uri="{FF2B5EF4-FFF2-40B4-BE49-F238E27FC236}">
                <a16:creationId xmlns:a16="http://schemas.microsoft.com/office/drawing/2014/main" id="{94769F1B-43A3-1286-CC4C-C774E13D6C06}"/>
              </a:ext>
            </a:extLst>
          </p:cNvPr>
          <p:cNvGrpSpPr/>
          <p:nvPr/>
        </p:nvGrpSpPr>
        <p:grpSpPr>
          <a:xfrm>
            <a:off x="442913" y="1819275"/>
            <a:ext cx="1985961" cy="3036844"/>
            <a:chOff x="442913" y="2122488"/>
            <a:chExt cx="1985961" cy="3036844"/>
          </a:xfrm>
        </p:grpSpPr>
        <p:sp>
          <p:nvSpPr>
            <p:cNvPr id="3" name="Content Placeholder 2">
              <a:extLst>
                <a:ext uri="{FF2B5EF4-FFF2-40B4-BE49-F238E27FC236}">
                  <a16:creationId xmlns:a16="http://schemas.microsoft.com/office/drawing/2014/main" id="{1E8C4118-AF9A-5BD7-CF1D-06444717A1FE}"/>
                </a:ext>
              </a:extLst>
            </p:cNvPr>
            <p:cNvSpPr txBox="1">
              <a:spLocks/>
            </p:cNvSpPr>
            <p:nvPr>
              <p:custDataLst>
                <p:tags r:id="rId1"/>
              </p:custDataLst>
            </p:nvPr>
          </p:nvSpPr>
          <p:spPr>
            <a:xfrm>
              <a:off x="442913" y="2122488"/>
              <a:ext cx="1985961" cy="3036844"/>
            </a:xfrm>
            <a:prstGeom prst="rect">
              <a:avLst/>
            </a:prstGeom>
          </p:spPr>
          <p:txBody>
            <a:bodyPr vert="horz" lIns="0" tIns="0" rIns="0" bIns="0" rtlCol="0">
              <a:noAutofit/>
            </a:bodyPr>
            <a:lstStyle>
              <a:lvl1pPr marL="0" marR="0" indent="-274320" algn="l" defTabSz="914400" rtl="0" eaLnBrk="1" fontAlgn="auto" latinLnBrk="0" hangingPunct="1">
                <a:lnSpc>
                  <a:spcPct val="100000"/>
                </a:lnSpc>
                <a:spcBef>
                  <a:spcPts val="0"/>
                </a:spcBef>
                <a:spcAft>
                  <a:spcPts val="900"/>
                </a:spcAft>
                <a:buClr>
                  <a:schemeClr val="tx1"/>
                </a:buClr>
                <a:buSzTx/>
                <a:buFontTx/>
                <a:buNone/>
                <a:tabLst/>
                <a:defRPr sz="2400" b="1" i="1" kern="1200" baseline="0">
                  <a:solidFill>
                    <a:schemeClr val="tx2"/>
                  </a:solidFill>
                  <a:latin typeface="Georgia" pitchFamily="18" charset="0"/>
                  <a:ea typeface="+mn-ea"/>
                  <a:cs typeface="+mn-cs"/>
                </a:defRPr>
              </a:lvl1pPr>
              <a:lvl2pPr marL="27432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2pPr>
              <a:lvl3pPr marL="54864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3pPr>
              <a:lvl4pPr marL="82296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4pPr>
              <a:lvl5pPr marL="109728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000000"/>
                </a:buClr>
                <a:buSzTx/>
                <a:buFontTx/>
                <a:buNone/>
                <a:tabLst/>
                <a:defRPr/>
              </a:pPr>
              <a:r>
                <a:rPr kumimoji="0" lang="lv-LV" sz="1050" b="1" i="0" u="none" strike="noStrike" kern="1200" cap="none" spc="0" normalizeH="0" baseline="0" noProof="0">
                  <a:ln>
                    <a:noFill/>
                  </a:ln>
                  <a:solidFill>
                    <a:srgbClr val="FFFFFF"/>
                  </a:solidFill>
                  <a:effectLst/>
                  <a:uLnTx/>
                  <a:uFillTx/>
                  <a:latin typeface="Arial"/>
                  <a:ea typeface="+mn-ea"/>
                  <a:cs typeface="+mn-cs"/>
                  <a:sym typeface="Arial"/>
                </a:rPr>
                <a:t>Baiba Apine</a:t>
              </a:r>
              <a:endParaRPr kumimoji="0" lang="en-GB" sz="1050" b="1" i="0" u="none" strike="noStrike" kern="1200" cap="none" spc="0" normalizeH="0" baseline="0" noProof="0">
                <a:ln>
                  <a:noFill/>
                </a:ln>
                <a:solidFill>
                  <a:srgbClr val="FFFFFF"/>
                </a:solidFill>
                <a:effectLst/>
                <a:uLnTx/>
                <a:uFillTx/>
                <a:latin typeface="Arial"/>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lv-LV" sz="800" b="0" i="0" u="none" strike="noStrike" kern="1200" cap="none" spc="0" normalizeH="0" baseline="0" noProof="0">
                  <a:ln>
                    <a:noFill/>
                  </a:ln>
                  <a:solidFill>
                    <a:srgbClr val="FFFFFF"/>
                  </a:solidFill>
                  <a:effectLst/>
                  <a:uLnTx/>
                  <a:uFillTx/>
                  <a:latin typeface="Arial"/>
                  <a:ea typeface="+mn-ea"/>
                  <a:cs typeface="+mn-cs"/>
                  <a:sym typeface="Arial"/>
                </a:rPr>
                <a:t>PwC </a:t>
              </a:r>
              <a:r>
                <a:rPr lang="lv-LV" sz="800" b="0" i="0">
                  <a:solidFill>
                    <a:srgbClr val="FFFFFF"/>
                  </a:solidFill>
                  <a:latin typeface="Arial"/>
                </a:rPr>
                <a:t>V</a:t>
              </a:r>
              <a:r>
                <a:rPr kumimoji="0" lang="lv-LV" sz="800" b="0" i="0" u="none" strike="noStrike" kern="1200" cap="none" spc="0" normalizeH="0" baseline="0" noProof="0">
                  <a:ln>
                    <a:noFill/>
                  </a:ln>
                  <a:solidFill>
                    <a:srgbClr val="FFFFFF"/>
                  </a:solidFill>
                  <a:effectLst/>
                  <a:uLnTx/>
                  <a:uFillTx/>
                  <a:latin typeface="Arial"/>
                  <a:ea typeface="+mn-ea"/>
                  <a:cs typeface="+mn-cs"/>
                  <a:sym typeface="Arial"/>
                </a:rPr>
                <a:t>adības konsultāciju </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lv-LV" sz="800" b="0" i="0" u="none" strike="noStrike" kern="1200" cap="none" spc="0" normalizeH="0" baseline="0" noProof="0">
                  <a:ln>
                    <a:noFill/>
                  </a:ln>
                  <a:solidFill>
                    <a:srgbClr val="FFFFFF"/>
                  </a:solidFill>
                  <a:effectLst/>
                  <a:uLnTx/>
                  <a:uFillTx/>
                  <a:latin typeface="Arial"/>
                  <a:ea typeface="+mn-ea"/>
                  <a:cs typeface="+mn-cs"/>
                  <a:sym typeface="Arial"/>
                </a:rPr>
                <a:t>nodaļas direktore</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1200" cap="none" spc="0" normalizeH="0" baseline="0" noProof="0">
                  <a:ln>
                    <a:noFill/>
                  </a:ln>
                  <a:solidFill>
                    <a:srgbClr val="FFFFFF"/>
                  </a:solidFill>
                  <a:effectLst/>
                  <a:uLnTx/>
                  <a:uFillTx/>
                  <a:latin typeface="Arial"/>
                  <a:ea typeface="+mn-ea"/>
                  <a:cs typeface="+mn-cs"/>
                  <a:sym typeface="Arial"/>
                </a:rPr>
                <a:t>T: +371</a:t>
              </a:r>
              <a:r>
                <a:rPr lang="lv-LV" sz="800" b="0" i="0">
                  <a:solidFill>
                    <a:srgbClr val="FFFFFF"/>
                  </a:solidFill>
                  <a:latin typeface="Arial"/>
                  <a:sym typeface="Arial"/>
                </a:rPr>
                <a:t> 6709 4400</a:t>
              </a:r>
              <a:endParaRPr kumimoji="0" lang="lv-LV" sz="800" b="0" i="0" u="none" strike="noStrike" kern="1200" cap="none" spc="0" normalizeH="0" baseline="0" noProof="0">
                <a:ln>
                  <a:noFill/>
                </a:ln>
                <a:solidFill>
                  <a:srgbClr val="FFFFFF"/>
                </a:solidFill>
                <a:effectLst/>
                <a:uLnTx/>
                <a:uFillTx/>
                <a:latin typeface="Arial"/>
                <a:ea typeface="+mn-ea"/>
                <a:cs typeface="+mn-cs"/>
                <a:sym typeface="Arial"/>
              </a:endParaRPr>
            </a:p>
            <a:p>
              <a:pPr marL="0" marR="0" lvl="0" indent="0" algn="l" defTabSz="914400" rtl="0" eaLnBrk="1" fontAlgn="auto" latinLnBrk="0" hangingPunct="1">
                <a:lnSpc>
                  <a:spcPct val="100000"/>
                </a:lnSpc>
                <a:spcBef>
                  <a:spcPts val="0"/>
                </a:spcBef>
                <a:spcAft>
                  <a:spcPts val="1800"/>
                </a:spcAft>
                <a:buClr>
                  <a:srgbClr val="000000"/>
                </a:buClr>
                <a:buSzTx/>
                <a:buFontTx/>
                <a:buNone/>
                <a:tabLst/>
                <a:defRPr/>
              </a:pPr>
              <a:r>
                <a:rPr lang="lv-LV" sz="800" b="0" i="0">
                  <a:solidFill>
                    <a:srgbClr val="FFFFFF"/>
                  </a:solidFill>
                  <a:latin typeface="Arial"/>
                </a:rPr>
                <a:t>b</a:t>
              </a:r>
              <a:r>
                <a:rPr lang="lv-LV" sz="800" b="0" i="0">
                  <a:solidFill>
                    <a:srgbClr val="FFFFFF"/>
                  </a:solidFill>
                  <a:latin typeface="Arial"/>
                  <a:sym typeface="Arial"/>
                </a:rPr>
                <a:t>aiba.apine</a:t>
              </a:r>
              <a:r>
                <a:rPr kumimoji="0" lang="lv-LV" sz="800" b="0" i="0" u="none" strike="noStrike" kern="1200" cap="none" spc="0" normalizeH="0" baseline="0" noProof="0">
                  <a:ln>
                    <a:noFill/>
                  </a:ln>
                  <a:solidFill>
                    <a:srgbClr val="FFFFFF"/>
                  </a:solidFill>
                  <a:effectLst/>
                  <a:uLnTx/>
                  <a:uFillTx/>
                  <a:latin typeface="Arial"/>
                  <a:ea typeface="+mn-ea"/>
                  <a:cs typeface="+mn-cs"/>
                  <a:sym typeface="Arial"/>
                </a:rPr>
                <a:t>@pwc.com</a:t>
              </a:r>
              <a:endParaRPr kumimoji="0" lang="lv-LV" sz="800" b="1" i="0" u="none" strike="noStrike" kern="1200" cap="none" spc="0" normalizeH="0" baseline="0" noProof="0">
                <a:ln>
                  <a:noFill/>
                </a:ln>
                <a:solidFill>
                  <a:srgbClr val="FFFFFF"/>
                </a:solidFill>
                <a:effectLst/>
                <a:uLnTx/>
                <a:uFillTx/>
                <a:latin typeface="Arial"/>
                <a:ea typeface="+mn-ea"/>
                <a:cs typeface="+mn-cs"/>
                <a:sym typeface="Arial"/>
              </a:endParaRPr>
            </a:p>
            <a:p>
              <a:pPr marL="0" marR="0" lvl="0" indent="0" algn="l" defTabSz="914400" rtl="0" eaLnBrk="1" fontAlgn="auto" latinLnBrk="0" hangingPunct="1">
                <a:lnSpc>
                  <a:spcPct val="100000"/>
                </a:lnSpc>
                <a:spcBef>
                  <a:spcPts val="0"/>
                </a:spcBef>
                <a:spcAft>
                  <a:spcPts val="600"/>
                </a:spcAft>
                <a:buClr>
                  <a:srgbClr val="000000"/>
                </a:buClr>
                <a:buSzTx/>
                <a:buFontTx/>
                <a:buNone/>
                <a:tabLst/>
                <a:defRPr/>
              </a:pPr>
              <a:r>
                <a:rPr kumimoji="0" lang="lv-LV" sz="1050" b="1" i="0" u="none" strike="noStrike" kern="1200" cap="none" spc="0" normalizeH="0" baseline="0" noProof="0">
                  <a:ln>
                    <a:noFill/>
                  </a:ln>
                  <a:solidFill>
                    <a:srgbClr val="FFFFFF"/>
                  </a:solidFill>
                  <a:effectLst/>
                  <a:uLnTx/>
                  <a:uFillTx/>
                  <a:latin typeface="Arial"/>
                  <a:ea typeface="+mn-ea"/>
                  <a:cs typeface="+mn-cs"/>
                  <a:sym typeface="Arial"/>
                </a:rPr>
                <a:t>Silga Gintere</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lv-LV" sz="800" b="0" i="0" u="none" strike="noStrike" kern="1200" cap="none" spc="0" normalizeH="0" baseline="0" noProof="0">
                  <a:ln>
                    <a:noFill/>
                  </a:ln>
                  <a:solidFill>
                    <a:srgbClr val="FFFFFF"/>
                  </a:solidFill>
                  <a:effectLst/>
                  <a:uLnTx/>
                  <a:uFillTx/>
                  <a:latin typeface="Arial"/>
                  <a:ea typeface="+mn-ea"/>
                  <a:cs typeface="+mn-cs"/>
                  <a:sym typeface="Arial"/>
                </a:rPr>
                <a:t>Projekta koordinatore</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lang="lv-LV" sz="800" b="0" i="0">
                  <a:solidFill>
                    <a:srgbClr val="FFFFFF"/>
                  </a:solidFill>
                  <a:latin typeface="Arial"/>
                </a:rPr>
                <a:t>PwC Vadības konsultāciju </a:t>
              </a:r>
              <a:br>
                <a:rPr lang="lv-LV" sz="800" b="0" i="0">
                  <a:solidFill>
                    <a:srgbClr val="FFFFFF"/>
                  </a:solidFill>
                  <a:latin typeface="Arial"/>
                </a:rPr>
              </a:br>
              <a:r>
                <a:rPr lang="lv-LV" sz="800" b="0" i="0">
                  <a:solidFill>
                    <a:srgbClr val="FFFFFF"/>
                  </a:solidFill>
                  <a:latin typeface="Arial"/>
                </a:rPr>
                <a:t>nodaļas vecākā vadītāja</a:t>
              </a:r>
              <a:endParaRPr kumimoji="0" lang="lv-LV" sz="800" b="0" i="0" u="none" strike="noStrike" kern="1200" cap="none" spc="0" normalizeH="0" baseline="0" noProof="0">
                <a:ln>
                  <a:noFill/>
                </a:ln>
                <a:solidFill>
                  <a:srgbClr val="FFFFFF"/>
                </a:solidFill>
                <a:effectLst/>
                <a:uLnTx/>
                <a:uFillTx/>
                <a:latin typeface="Arial"/>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1200" cap="none" spc="0" normalizeH="0" baseline="0" noProof="0">
                  <a:ln>
                    <a:noFill/>
                  </a:ln>
                  <a:solidFill>
                    <a:srgbClr val="FFFFFF"/>
                  </a:solidFill>
                  <a:effectLst/>
                  <a:uLnTx/>
                  <a:uFillTx/>
                  <a:latin typeface="Arial"/>
                  <a:ea typeface="+mn-ea"/>
                  <a:cs typeface="+mn-cs"/>
                  <a:sym typeface="Arial"/>
                </a:rPr>
                <a:t>T: +371</a:t>
              </a:r>
              <a:r>
                <a:rPr lang="lv-LV" sz="800" b="0" i="0">
                  <a:solidFill>
                    <a:srgbClr val="FFFFFF"/>
                  </a:solidFill>
                  <a:latin typeface="Arial"/>
                  <a:sym typeface="Arial"/>
                </a:rPr>
                <a:t> 6709 4400</a:t>
              </a:r>
              <a:endParaRPr kumimoji="0" lang="lv-LV" sz="800" b="0" i="0" u="none" strike="noStrike" kern="1200" cap="none" spc="0" normalizeH="0" baseline="0" noProof="0">
                <a:ln>
                  <a:noFill/>
                </a:ln>
                <a:solidFill>
                  <a:srgbClr val="FFFFFF"/>
                </a:solidFill>
                <a:effectLst/>
                <a:uLnTx/>
                <a:uFillTx/>
                <a:latin typeface="Arial"/>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lang="lv-LV" sz="800" b="0" i="0">
                  <a:solidFill>
                    <a:srgbClr val="FFFFFF"/>
                  </a:solidFill>
                  <a:latin typeface="Arial"/>
                </a:rPr>
                <a:t>si</a:t>
              </a:r>
              <a:r>
                <a:rPr kumimoji="0" lang="lv-LV" sz="800" b="0" i="0" u="none" strike="noStrike" kern="1200" cap="none" spc="0" normalizeH="0" baseline="0" noProof="0">
                  <a:ln>
                    <a:noFill/>
                  </a:ln>
                  <a:solidFill>
                    <a:srgbClr val="FFFFFF"/>
                  </a:solidFill>
                  <a:effectLst/>
                  <a:uLnTx/>
                  <a:uFillTx/>
                  <a:latin typeface="Arial"/>
                  <a:ea typeface="+mn-ea"/>
                  <a:cs typeface="+mn-cs"/>
                </a:rPr>
                <a:t>lga.gintere</a:t>
              </a:r>
              <a:r>
                <a:rPr kumimoji="0" lang="en-GB" sz="800" b="0" i="0" u="none" strike="noStrike" kern="1200" cap="none" spc="0" normalizeH="0" baseline="0" noProof="0">
                  <a:ln>
                    <a:noFill/>
                  </a:ln>
                  <a:solidFill>
                    <a:srgbClr val="FFFFFF"/>
                  </a:solidFill>
                  <a:effectLst/>
                  <a:uLnTx/>
                  <a:uFillTx/>
                  <a:latin typeface="Arial"/>
                  <a:ea typeface="+mn-ea"/>
                  <a:cs typeface="+mn-cs"/>
                  <a:sym typeface="Arial"/>
                </a:rPr>
                <a:t>@pwc.com</a:t>
              </a:r>
            </a:p>
          </p:txBody>
        </p:sp>
        <p:cxnSp>
          <p:nvCxnSpPr>
            <p:cNvPr id="6" name="Straight Connector 5">
              <a:extLst>
                <a:ext uri="{FF2B5EF4-FFF2-40B4-BE49-F238E27FC236}">
                  <a16:creationId xmlns:a16="http://schemas.microsoft.com/office/drawing/2014/main" id="{6C1EF6C0-F675-DF1C-0787-143EA953C458}"/>
                </a:ext>
              </a:extLst>
            </p:cNvPr>
            <p:cNvCxnSpPr/>
            <p:nvPr/>
          </p:nvCxnSpPr>
          <p:spPr>
            <a:xfrm>
              <a:off x="456518" y="2956541"/>
              <a:ext cx="1607232" cy="0"/>
            </a:xfrm>
            <a:prstGeom prst="line">
              <a:avLst/>
            </a:prstGeom>
            <a:ln w="12700" cap="sq">
              <a:solidFill>
                <a:schemeClr val="tx2"/>
              </a:solidFill>
            </a:ln>
          </p:spPr>
          <p:style>
            <a:lnRef idx="1">
              <a:schemeClr val="accent1"/>
            </a:lnRef>
            <a:fillRef idx="0">
              <a:schemeClr val="accent1"/>
            </a:fillRef>
            <a:effectRef idx="0">
              <a:schemeClr val="dk1"/>
            </a:effectRef>
            <a:fontRef idx="minor">
              <a:schemeClr val="lt1"/>
            </a:fontRef>
          </p:style>
        </p:cxnSp>
      </p:grpSp>
      <p:sp>
        <p:nvSpPr>
          <p:cNvPr id="17" name="PwCFirm">
            <a:extLst>
              <a:ext uri="{FF2B5EF4-FFF2-40B4-BE49-F238E27FC236}">
                <a16:creationId xmlns:a16="http://schemas.microsoft.com/office/drawing/2014/main" id="{B05498A6-5C36-9239-7AFD-46BF8FAC160F}"/>
              </a:ext>
            </a:extLst>
          </p:cNvPr>
          <p:cNvSpPr txBox="1"/>
          <p:nvPr/>
        </p:nvSpPr>
        <p:spPr>
          <a:xfrm>
            <a:off x="442913" y="6492240"/>
            <a:ext cx="5473700" cy="137160"/>
          </a:xfrm>
          <a:prstGeom prst="rect">
            <a:avLst/>
          </a:prstGeom>
          <a:noFill/>
        </p:spPr>
        <p:txBody>
          <a:bodyPr wrap="square" lIns="0" tIns="0" rIns="0" bIns="0" rtlCol="0" anchor="b" anchorCtr="0">
            <a:noAutofit/>
          </a:bodyPr>
          <a:lstStyle>
            <a:defPPr>
              <a:defRPr lang="en-US"/>
            </a:defPPr>
            <a:lvl1pPr>
              <a:defRPr sz="750" b="0"/>
            </a:lvl1pPr>
          </a:lstStyle>
          <a:p>
            <a:pPr lvl="0" algn="l"/>
            <a:r>
              <a:rPr lang="en-GB">
                <a:solidFill>
                  <a:schemeClr val="bg1"/>
                </a:solidFill>
              </a:rPr>
              <a:t>PwC</a:t>
            </a:r>
          </a:p>
        </p:txBody>
      </p:sp>
      <p:grpSp>
        <p:nvGrpSpPr>
          <p:cNvPr id="23" name="Group 22">
            <a:extLst>
              <a:ext uri="{FF2B5EF4-FFF2-40B4-BE49-F238E27FC236}">
                <a16:creationId xmlns:a16="http://schemas.microsoft.com/office/drawing/2014/main" id="{BBBACCA2-28C2-0A10-1641-8FA63C08A8C4}"/>
              </a:ext>
            </a:extLst>
          </p:cNvPr>
          <p:cNvGrpSpPr/>
          <p:nvPr/>
        </p:nvGrpSpPr>
        <p:grpSpPr>
          <a:xfrm>
            <a:off x="8437320" y="4597374"/>
            <a:ext cx="3093952" cy="1578499"/>
            <a:chOff x="8641529" y="4597373"/>
            <a:chExt cx="3093952" cy="1578499"/>
          </a:xfrm>
        </p:grpSpPr>
        <p:pic>
          <p:nvPicPr>
            <p:cNvPr id="21" name="Picture 1" descr="A picture containing icon&#10;&#10;Description automatically generated">
              <a:extLst>
                <a:ext uri="{FF2B5EF4-FFF2-40B4-BE49-F238E27FC236}">
                  <a16:creationId xmlns:a16="http://schemas.microsoft.com/office/drawing/2014/main" id="{B6296B70-F27F-246A-0DB7-EA81E0876B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39596" y="4734883"/>
              <a:ext cx="995885" cy="127144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LV V Līdzfinansē Eiropas Savienība_POS">
              <a:extLst>
                <a:ext uri="{FF2B5EF4-FFF2-40B4-BE49-F238E27FC236}">
                  <a16:creationId xmlns:a16="http://schemas.microsoft.com/office/drawing/2014/main" id="{B56E9B39-52C6-D5A7-A792-35308DF1E6C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41529" y="4597373"/>
              <a:ext cx="1554726" cy="157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95275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9F1E3-0DF0-D14E-1A5C-E24EF908E3C8}"/>
            </a:ext>
          </a:extLst>
        </p:cNvPr>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1EA7810A-F17B-CCF6-393A-2AA3352A5248}"/>
              </a:ext>
            </a:extLst>
          </p:cNvPr>
          <p:cNvGraphicFramePr>
            <a:graphicFrameLocks noChangeAspect="1"/>
          </p:cNvGraphicFramePr>
          <p:nvPr>
            <p:custDataLst>
              <p:tags r:id="rId1"/>
            </p:custDataLst>
            <p:extLst>
              <p:ext uri="{D42A27DB-BD31-4B8C-83A1-F6EECF244321}">
                <p14:modId xmlns:p14="http://schemas.microsoft.com/office/powerpoint/2010/main" val="21019916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1EA7810A-F17B-CCF6-393A-2AA3352A524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7" name="Slide Number Placeholder 1">
            <a:extLst>
              <a:ext uri="{FF2B5EF4-FFF2-40B4-BE49-F238E27FC236}">
                <a16:creationId xmlns:a16="http://schemas.microsoft.com/office/drawing/2014/main" id="{8DFF80E2-1EBA-732C-124C-64734BE1C5FB}"/>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20</a:t>
            </a:fld>
            <a:endParaRPr lang="en-GB"/>
          </a:p>
        </p:txBody>
      </p:sp>
      <p:sp>
        <p:nvSpPr>
          <p:cNvPr id="20" name="Title 19">
            <a:extLst>
              <a:ext uri="{FF2B5EF4-FFF2-40B4-BE49-F238E27FC236}">
                <a16:creationId xmlns:a16="http://schemas.microsoft.com/office/drawing/2014/main" id="{428461DE-7265-4D62-FDAB-03EF11B46888}"/>
              </a:ext>
            </a:extLst>
          </p:cNvPr>
          <p:cNvSpPr>
            <a:spLocks noGrp="1"/>
          </p:cNvSpPr>
          <p:nvPr>
            <p:ph type="title"/>
          </p:nvPr>
        </p:nvSpPr>
        <p:spPr/>
        <p:txBody>
          <a:bodyPr vert="horz">
            <a:normAutofit/>
          </a:bodyPr>
          <a:lstStyle/>
          <a:p>
            <a:r>
              <a:rPr lang="lv-LV"/>
              <a:t>2.1.4. </a:t>
            </a:r>
            <a:r>
              <a:rPr lang="lv-LV" err="1"/>
              <a:t>Psihoizglītojošie</a:t>
            </a:r>
            <a:r>
              <a:rPr lang="lv-LV"/>
              <a:t> un emocionālie resursi </a:t>
            </a:r>
            <a:br>
              <a:rPr lang="lv-LV"/>
            </a:br>
            <a:r>
              <a:rPr lang="lv-LV"/>
              <a:t>un pakalpojumi jauniešiem</a:t>
            </a:r>
            <a:endParaRPr lang="en-GB"/>
          </a:p>
        </p:txBody>
      </p:sp>
      <p:graphicFrame>
        <p:nvGraphicFramePr>
          <p:cNvPr id="7" name="Table 6">
            <a:extLst>
              <a:ext uri="{FF2B5EF4-FFF2-40B4-BE49-F238E27FC236}">
                <a16:creationId xmlns:a16="http://schemas.microsoft.com/office/drawing/2014/main" id="{ECD5FEE5-D950-5F22-0785-AF007017ABA8}"/>
              </a:ext>
            </a:extLst>
          </p:cNvPr>
          <p:cNvGraphicFramePr>
            <a:graphicFrameLocks noGrp="1"/>
          </p:cNvGraphicFramePr>
          <p:nvPr>
            <p:extLst>
              <p:ext uri="{D42A27DB-BD31-4B8C-83A1-F6EECF244321}">
                <p14:modId xmlns:p14="http://schemas.microsoft.com/office/powerpoint/2010/main" val="1218386778"/>
              </p:ext>
            </p:extLst>
          </p:nvPr>
        </p:nvGraphicFramePr>
        <p:xfrm>
          <a:off x="442913" y="1819275"/>
          <a:ext cx="11306175" cy="434461"/>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34461">
                <a:tc>
                  <a:txBody>
                    <a:bodyPr/>
                    <a:lstStyle/>
                    <a:p>
                      <a:pPr marL="171450" indent="-171450">
                        <a:buClr>
                          <a:schemeClr val="dk1"/>
                        </a:buClr>
                        <a:buBlip>
                          <a:blip r:embed="rId6"/>
                        </a:buBlip>
                        <a:defRPr/>
                      </a:pPr>
                      <a:endParaRPr lang="lv-LV" sz="10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i</a:t>
                      </a:r>
                      <a:r>
                        <a:rPr lang="lv-LV" sz="800" b="0" kern="1200" spc="-20" dirty="0">
                          <a:solidFill>
                            <a:schemeClr val="tx1"/>
                          </a:solidFill>
                          <a:latin typeface="+mn-lt"/>
                          <a:ea typeface="+mn-ea"/>
                          <a:cs typeface="+mn-cs"/>
                        </a:rPr>
                        <a:t>zstrādāt un ieviest pieejamus, digitāli pielāgotus, interaktīvus </a:t>
                      </a:r>
                      <a:r>
                        <a:rPr lang="lv-LV" sz="800" b="0" kern="1200" spc="-20" dirty="0" err="1">
                          <a:solidFill>
                            <a:schemeClr val="tx1"/>
                          </a:solidFill>
                          <a:latin typeface="+mn-lt"/>
                          <a:ea typeface="+mn-ea"/>
                          <a:cs typeface="+mn-cs"/>
                        </a:rPr>
                        <a:t>psihoizglītojošus</a:t>
                      </a:r>
                      <a:r>
                        <a:rPr lang="lv-LV" sz="800" b="0" kern="1200" spc="-20" dirty="0">
                          <a:solidFill>
                            <a:schemeClr val="tx1"/>
                          </a:solidFill>
                          <a:latin typeface="+mn-lt"/>
                          <a:ea typeface="+mn-ea"/>
                          <a:cs typeface="+mn-cs"/>
                        </a:rPr>
                        <a:t> resursus jauniešiem, vienlaikus palielinot psihoterapeitu un narkologu pieejamību reģionos, lai veicinātu jauniešu kritisko domāšanu, piederības sajūtu un savlaicīgu atbalsta meklēšanu.</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10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8" name="Rectangle 7">
            <a:extLst>
              <a:ext uri="{FF2B5EF4-FFF2-40B4-BE49-F238E27FC236}">
                <a16:creationId xmlns:a16="http://schemas.microsoft.com/office/drawing/2014/main" id="{84EA34BC-3424-4EFA-AE0D-4077C44142F9}"/>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0" name="Freeform 82">
            <a:extLst>
              <a:ext uri="{FF2B5EF4-FFF2-40B4-BE49-F238E27FC236}">
                <a16:creationId xmlns:a16="http://schemas.microsoft.com/office/drawing/2014/main" id="{1622301B-F787-344C-6655-E7F169672DB5}"/>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13" name="Rectangle 12">
            <a:extLst>
              <a:ext uri="{FF2B5EF4-FFF2-40B4-BE49-F238E27FC236}">
                <a16:creationId xmlns:a16="http://schemas.microsoft.com/office/drawing/2014/main" id="{1F04914F-53FE-D4FC-6D86-20272FF423AD}"/>
              </a:ext>
            </a:extLst>
          </p:cNvPr>
          <p:cNvSpPr/>
          <p:nvPr/>
        </p:nvSpPr>
        <p:spPr>
          <a:xfrm>
            <a:off x="442912" y="2624715"/>
            <a:ext cx="6328002"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Novērojumi</a:t>
            </a:r>
          </a:p>
        </p:txBody>
      </p:sp>
      <p:sp>
        <p:nvSpPr>
          <p:cNvPr id="14" name="Content Placeholder 8">
            <a:extLst>
              <a:ext uri="{FF2B5EF4-FFF2-40B4-BE49-F238E27FC236}">
                <a16:creationId xmlns:a16="http://schemas.microsoft.com/office/drawing/2014/main" id="{DCB64D44-8C4F-3C52-E809-565D861D8BB0}"/>
              </a:ext>
            </a:extLst>
          </p:cNvPr>
          <p:cNvSpPr txBox="1">
            <a:spLocks/>
          </p:cNvSpPr>
          <p:nvPr/>
        </p:nvSpPr>
        <p:spPr>
          <a:xfrm>
            <a:off x="442911" y="2941232"/>
            <a:ext cx="6328003"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lgn="l">
              <a:spcAft>
                <a:spcPts val="600"/>
              </a:spcAft>
              <a:buFont typeface="Arial" panose="020B0604020202020204" pitchFamily="34" charset="0"/>
              <a:buChar char="•"/>
            </a:pPr>
            <a:r>
              <a:rPr lang="lv-LV" sz="800" b="1" i="0" dirty="0" err="1">
                <a:solidFill>
                  <a:schemeClr val="tx1"/>
                </a:solidFill>
                <a:effectLst/>
              </a:rPr>
              <a:t>Psihoizglītojošo</a:t>
            </a:r>
            <a:r>
              <a:rPr lang="lv-LV" sz="800" b="1" i="0" dirty="0">
                <a:solidFill>
                  <a:schemeClr val="tx1"/>
                </a:solidFill>
                <a:effectLst/>
              </a:rPr>
              <a:t> resursu trūkums: </a:t>
            </a:r>
            <a:r>
              <a:rPr lang="lv-LV" sz="800" b="0" dirty="0">
                <a:solidFill>
                  <a:schemeClr val="tx1"/>
                </a:solidFill>
              </a:rPr>
              <a:t>j</a:t>
            </a:r>
            <a:r>
              <a:rPr lang="lv-LV" sz="800" b="0" i="0" dirty="0">
                <a:solidFill>
                  <a:schemeClr val="tx1"/>
                </a:solidFill>
                <a:effectLst/>
              </a:rPr>
              <a:t>auniešiem bieži vien nav pieejama kvalitatīva, saprotama un uzticama informācija par atkarībām, emocionālo veselību un palīdzības iespējām. Tas ierobežo viņu spēju izprast riskus un meklēt savlaicīgu atbalstu.</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Zema speciālistu pieejamība reģionos: </a:t>
            </a:r>
            <a:r>
              <a:rPr lang="lv-LV" sz="800" b="0" dirty="0">
                <a:solidFill>
                  <a:schemeClr val="tx1"/>
                </a:solidFill>
              </a:rPr>
              <a:t>ā</a:t>
            </a:r>
            <a:r>
              <a:rPr lang="lv-LV" sz="800" b="0" i="0" dirty="0">
                <a:solidFill>
                  <a:schemeClr val="tx1"/>
                </a:solidFill>
                <a:effectLst/>
              </a:rPr>
              <a:t>rpus lielajām pilsētām ir ierobežota psihologu, sociālo darbinieku un citu atbalsta speciālistu pieejamība, kas rada nevienlīdzību palīdzības saņemšanā un kavē</a:t>
            </a:r>
            <a:r>
              <a:rPr lang="lv-LV" sz="800" b="0" dirty="0">
                <a:solidFill>
                  <a:schemeClr val="tx1"/>
                </a:solidFill>
              </a:rPr>
              <a:t> </a:t>
            </a:r>
            <a:r>
              <a:rPr lang="lv-LV" sz="800" b="0" i="0" dirty="0">
                <a:solidFill>
                  <a:schemeClr val="tx1"/>
                </a:solidFill>
                <a:effectLst/>
              </a:rPr>
              <a:t>agrīnu iejaukšanos.</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Nepietiekama digitālo resursu attīstība: </a:t>
            </a:r>
            <a:r>
              <a:rPr lang="lv-LV" sz="800" b="0" dirty="0">
                <a:solidFill>
                  <a:schemeClr val="tx1"/>
                </a:solidFill>
              </a:rPr>
              <a:t>n</a:t>
            </a:r>
            <a:r>
              <a:rPr lang="lv-LV" sz="800" b="0" i="0" dirty="0">
                <a:solidFill>
                  <a:schemeClr val="tx1"/>
                </a:solidFill>
                <a:effectLst/>
              </a:rPr>
              <a:t>av pietiekami daudz mūsdienīgu, interaktīvu un jauniešiem saistošu tiešsaistes platformu ar </a:t>
            </a:r>
            <a:r>
              <a:rPr lang="lv-LV" sz="800" b="0" i="0" dirty="0" err="1">
                <a:solidFill>
                  <a:schemeClr val="tx1"/>
                </a:solidFill>
                <a:effectLst/>
              </a:rPr>
              <a:t>psihoizglītojošu</a:t>
            </a:r>
            <a:r>
              <a:rPr lang="lv-LV" sz="800" b="0" i="0" dirty="0">
                <a:solidFill>
                  <a:schemeClr val="tx1"/>
                </a:solidFill>
                <a:effectLst/>
              </a:rPr>
              <a:t> saturu. Esošie resursi bieži vien nav pielāgoti jauniešu vajadzībām vai nav pietiekami izplatīti.</a:t>
            </a:r>
          </a:p>
          <a:p>
            <a:pPr marL="172800" indent="-172800" algn="l">
              <a:spcAft>
                <a:spcPts val="600"/>
              </a:spcAft>
              <a:buFont typeface="Arial" panose="020B0604020202020204" pitchFamily="34" charset="0"/>
              <a:buChar char="•"/>
            </a:pPr>
            <a:r>
              <a:rPr lang="lv-LV" sz="800" b="1" i="0" dirty="0">
                <a:solidFill>
                  <a:schemeClr val="tx1"/>
                </a:solidFill>
                <a:effectLst/>
              </a:rPr>
              <a:t>Zems kritiskās domāšanas līmenis: </a:t>
            </a:r>
            <a:r>
              <a:rPr lang="lv-LV" sz="800" b="0" dirty="0">
                <a:solidFill>
                  <a:schemeClr val="tx1"/>
                </a:solidFill>
              </a:rPr>
              <a:t>d</a:t>
            </a:r>
            <a:r>
              <a:rPr lang="lv-LV" sz="800" b="0" i="0" dirty="0">
                <a:solidFill>
                  <a:schemeClr val="tx1"/>
                </a:solidFill>
                <a:effectLst/>
              </a:rPr>
              <a:t>audzi jaunieši nespēj izvērtēt informācijas patiesumu un ir uzņēmīgi pret manipulācijām, tostarp saistībā ar vielu lietošanu. Kritiskās domāšanas attīstīšana ir būtiska, lai veicinātu informētu un atbildīgu izvēli.</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Sociālās izolācijas un traumatiskas pieredzes ietekme: </a:t>
            </a:r>
            <a:r>
              <a:rPr lang="lv-LV" sz="800" b="0" dirty="0">
                <a:solidFill>
                  <a:schemeClr val="tx1"/>
                </a:solidFill>
              </a:rPr>
              <a:t>j</a:t>
            </a:r>
            <a:r>
              <a:rPr lang="lv-LV" sz="800" b="0" i="0" dirty="0">
                <a:solidFill>
                  <a:schemeClr val="tx1"/>
                </a:solidFill>
                <a:effectLst/>
              </a:rPr>
              <a:t>aunieši ar zemu pašvērtējumu, socializācijas grūtībām vai vardarbības pieredzi biežāk meklē vielas kā veidu, lai nesastaptos ar realitāti. </a:t>
            </a:r>
          </a:p>
          <a:p>
            <a:pPr marL="172800" indent="-172800" algn="l">
              <a:spcAft>
                <a:spcPts val="600"/>
              </a:spcAft>
              <a:buFont typeface="Arial" panose="020B0604020202020204" pitchFamily="34" charset="0"/>
              <a:buChar char="•"/>
            </a:pPr>
            <a:r>
              <a:rPr lang="lv-LV" sz="800" b="1" i="0" dirty="0">
                <a:solidFill>
                  <a:schemeClr val="tx1"/>
                </a:solidFill>
                <a:effectLst/>
              </a:rPr>
              <a:t>Nepietiekama piederības sajūta: </a:t>
            </a:r>
            <a:r>
              <a:rPr lang="lv-LV" sz="800" b="0" dirty="0">
                <a:solidFill>
                  <a:schemeClr val="tx1"/>
                </a:solidFill>
              </a:rPr>
              <a:t>b</a:t>
            </a:r>
            <a:r>
              <a:rPr lang="lv-LV" sz="800" b="0" i="0" dirty="0">
                <a:solidFill>
                  <a:schemeClr val="tx1"/>
                </a:solidFill>
                <a:effectLst/>
              </a:rPr>
              <a:t>ērniem un jauniešiem nepieciešama vide, kurā viņi jūtas pieņemti, iesaistīti un atbalstīti. Piederības sajūta ir būtisks </a:t>
            </a:r>
            <a:r>
              <a:rPr lang="lv-LV" sz="800" b="0" i="0" dirty="0" err="1">
                <a:solidFill>
                  <a:schemeClr val="tx1"/>
                </a:solidFill>
                <a:effectLst/>
              </a:rPr>
              <a:t>aizsargfaktors</a:t>
            </a:r>
            <a:r>
              <a:rPr lang="lv-LV" sz="800" b="0" i="0" dirty="0">
                <a:solidFill>
                  <a:schemeClr val="tx1"/>
                </a:solidFill>
                <a:effectLst/>
              </a:rPr>
              <a:t> pret riskantu uzvedību, tostarp vielu lietošanu.</a:t>
            </a:r>
            <a:endParaRPr lang="lv-LV" sz="800" b="0" dirty="0">
              <a:solidFill>
                <a:schemeClr val="tx1"/>
              </a:solidFill>
              <a:highlight>
                <a:srgbClr val="FFFF00"/>
              </a:highlight>
            </a:endParaRPr>
          </a:p>
        </p:txBody>
      </p:sp>
      <p:sp>
        <p:nvSpPr>
          <p:cNvPr id="127" name="TextBox 126">
            <a:extLst>
              <a:ext uri="{FF2B5EF4-FFF2-40B4-BE49-F238E27FC236}">
                <a16:creationId xmlns:a16="http://schemas.microsoft.com/office/drawing/2014/main" id="{D4A2672E-D570-E5B6-DF15-56CEB07C1BB3}"/>
              </a:ext>
            </a:extLst>
          </p:cNvPr>
          <p:cNvSpPr txBox="1"/>
          <p:nvPr/>
        </p:nvSpPr>
        <p:spPr>
          <a:xfrm>
            <a:off x="442911"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grpSp>
        <p:nvGrpSpPr>
          <p:cNvPr id="60" name="Group 59">
            <a:extLst>
              <a:ext uri="{FF2B5EF4-FFF2-40B4-BE49-F238E27FC236}">
                <a16:creationId xmlns:a16="http://schemas.microsoft.com/office/drawing/2014/main" id="{F6F3670B-3698-3219-CCEE-1EA43CEE68C1}"/>
              </a:ext>
            </a:extLst>
          </p:cNvPr>
          <p:cNvGrpSpPr/>
          <p:nvPr/>
        </p:nvGrpSpPr>
        <p:grpSpPr>
          <a:xfrm>
            <a:off x="8929454" y="0"/>
            <a:ext cx="3638984" cy="428478"/>
            <a:chOff x="8929454" y="0"/>
            <a:chExt cx="3638984" cy="428478"/>
          </a:xfrm>
        </p:grpSpPr>
        <p:sp>
          <p:nvSpPr>
            <p:cNvPr id="56" name="Rectangle 55">
              <a:extLst>
                <a:ext uri="{FF2B5EF4-FFF2-40B4-BE49-F238E27FC236}">
                  <a16:creationId xmlns:a16="http://schemas.microsoft.com/office/drawing/2014/main" id="{EEDF0988-CF5C-A387-01E4-938391A4857E}"/>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7" name="TextBox 56">
              <a:extLst>
                <a:ext uri="{FF2B5EF4-FFF2-40B4-BE49-F238E27FC236}">
                  <a16:creationId xmlns:a16="http://schemas.microsoft.com/office/drawing/2014/main" id="{28E8C419-DA38-AF8D-8069-757A635DA497}"/>
                </a:ext>
              </a:extLst>
            </p:cNvPr>
            <p:cNvSpPr txBox="1"/>
            <p:nvPr/>
          </p:nvSpPr>
          <p:spPr>
            <a:xfrm>
              <a:off x="9487148" y="127682"/>
              <a:ext cx="3081290"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a:ln>
                    <a:noFill/>
                  </a:ln>
                  <a:effectLst/>
                  <a:uLnTx/>
                  <a:uFillTx/>
                  <a:latin typeface="Arial"/>
                  <a:cs typeface="Arial"/>
                  <a:sym typeface="Arial"/>
                </a:rPr>
                <a:t>Profilakse un riska samazināšana</a:t>
              </a:r>
            </a:p>
          </p:txBody>
        </p:sp>
        <p:sp>
          <p:nvSpPr>
            <p:cNvPr id="58" name="Rectangle 57">
              <a:extLst>
                <a:ext uri="{FF2B5EF4-FFF2-40B4-BE49-F238E27FC236}">
                  <a16:creationId xmlns:a16="http://schemas.microsoft.com/office/drawing/2014/main" id="{74276C84-B178-CCC2-5668-EF69D9BF4728}"/>
                </a:ext>
              </a:extLst>
            </p:cNvPr>
            <p:cNvSpPr/>
            <p:nvPr/>
          </p:nvSpPr>
          <p:spPr>
            <a:xfrm>
              <a:off x="8929454" y="0"/>
              <a:ext cx="428400" cy="4284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9" name="Freeform 73">
              <a:extLst>
                <a:ext uri="{FF2B5EF4-FFF2-40B4-BE49-F238E27FC236}">
                  <a16:creationId xmlns:a16="http://schemas.microsoft.com/office/drawing/2014/main" id="{43FBEA5B-D1ED-FC46-4F3B-1B7F4B127C65}"/>
                </a:ext>
              </a:extLst>
            </p:cNvPr>
            <p:cNvSpPr>
              <a:spLocks noChangeAspect="1" noEditPoints="1"/>
            </p:cNvSpPr>
            <p:nvPr/>
          </p:nvSpPr>
          <p:spPr bwMode="auto">
            <a:xfrm rot="10800000" flipH="1" flipV="1">
              <a:off x="8992048" y="61800"/>
              <a:ext cx="303213" cy="304800"/>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grpSp>
      <p:graphicFrame>
        <p:nvGraphicFramePr>
          <p:cNvPr id="2" name="Chart 1">
            <a:extLst>
              <a:ext uri="{FF2B5EF4-FFF2-40B4-BE49-F238E27FC236}">
                <a16:creationId xmlns:a16="http://schemas.microsoft.com/office/drawing/2014/main" id="{C05A9F6B-949F-43C4-805E-130F9C828E62}"/>
              </a:ext>
            </a:extLst>
          </p:cNvPr>
          <p:cNvGraphicFramePr>
            <a:graphicFrameLocks/>
          </p:cNvGraphicFramePr>
          <p:nvPr>
            <p:extLst>
              <p:ext uri="{D42A27DB-BD31-4B8C-83A1-F6EECF244321}">
                <p14:modId xmlns:p14="http://schemas.microsoft.com/office/powerpoint/2010/main" val="4026520330"/>
              </p:ext>
            </p:extLst>
          </p:nvPr>
        </p:nvGraphicFramePr>
        <p:xfrm>
          <a:off x="7121637" y="2624715"/>
          <a:ext cx="4627450" cy="3554015"/>
        </p:xfrm>
        <a:graphic>
          <a:graphicData uri="http://schemas.openxmlformats.org/drawingml/2006/chart">
            <c:chart xmlns:c="http://schemas.openxmlformats.org/drawingml/2006/chart" xmlns:r="http://schemas.openxmlformats.org/officeDocument/2006/relationships" r:id="rId7"/>
          </a:graphicData>
        </a:graphic>
      </p:graphicFrame>
      <p:sp>
        <p:nvSpPr>
          <p:cNvPr id="69" name="Rectangle 68">
            <a:extLst>
              <a:ext uri="{FF2B5EF4-FFF2-40B4-BE49-F238E27FC236}">
                <a16:creationId xmlns:a16="http://schemas.microsoft.com/office/drawing/2014/main" id="{CBAB7AA7-1127-473D-8A8C-B40345C32003}"/>
              </a:ext>
            </a:extLst>
          </p:cNvPr>
          <p:cNvSpPr/>
          <p:nvPr/>
        </p:nvSpPr>
        <p:spPr>
          <a:xfrm>
            <a:off x="7121637" y="2624715"/>
            <a:ext cx="4627450"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fi-FI" sz="800"/>
              <a:t>Vai Tu uzskati, ka narkotiku lietošana ir bīstama?</a:t>
            </a:r>
          </a:p>
        </p:txBody>
      </p:sp>
    </p:spTree>
    <p:extLst>
      <p:ext uri="{BB962C8B-B14F-4D97-AF65-F5344CB8AC3E}">
        <p14:creationId xmlns:p14="http://schemas.microsoft.com/office/powerpoint/2010/main" val="1781364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F66F-1C1F-6146-28B1-86F155E4A5F5}"/>
            </a:ext>
          </a:extLst>
        </p:cNvPr>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1ED431FD-8708-7685-2966-5467B8EE91F2}"/>
              </a:ext>
            </a:extLst>
          </p:cNvPr>
          <p:cNvGraphicFramePr>
            <a:graphicFrameLocks noChangeAspect="1"/>
          </p:cNvGraphicFramePr>
          <p:nvPr>
            <p:custDataLst>
              <p:tags r:id="rId1"/>
            </p:custDataLst>
            <p:extLst>
              <p:ext uri="{D42A27DB-BD31-4B8C-83A1-F6EECF244321}">
                <p14:modId xmlns:p14="http://schemas.microsoft.com/office/powerpoint/2010/main" val="22852429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3" imgW="395" imgH="394" progId="TCLayout.ActiveDocument.1">
                  <p:embed/>
                </p:oleObj>
              </mc:Choice>
              <mc:Fallback>
                <p:oleObj name="think-cell Slide" r:id="rId23" imgW="395" imgH="394" progId="TCLayout.ActiveDocument.1">
                  <p:embed/>
                  <p:pic>
                    <p:nvPicPr>
                      <p:cNvPr id="16" name="Object 15" hidden="1">
                        <a:extLst>
                          <a:ext uri="{FF2B5EF4-FFF2-40B4-BE49-F238E27FC236}">
                            <a16:creationId xmlns:a16="http://schemas.microsoft.com/office/drawing/2014/main" id="{1ED431FD-8708-7685-2966-5467B8EE91F2}"/>
                          </a:ext>
                        </a:extLst>
                      </p:cNvPr>
                      <p:cNvPicPr/>
                      <p:nvPr/>
                    </p:nvPicPr>
                    <p:blipFill>
                      <a:blip r:embed="rId24"/>
                      <a:stretch>
                        <a:fillRect/>
                      </a:stretch>
                    </p:blipFill>
                    <p:spPr>
                      <a:xfrm>
                        <a:off x="1588" y="1588"/>
                        <a:ext cx="1588" cy="1588"/>
                      </a:xfrm>
                      <a:prstGeom prst="rect">
                        <a:avLst/>
                      </a:prstGeom>
                    </p:spPr>
                  </p:pic>
                </p:oleObj>
              </mc:Fallback>
            </mc:AlternateContent>
          </a:graphicData>
        </a:graphic>
      </p:graphicFrame>
      <p:sp>
        <p:nvSpPr>
          <p:cNvPr id="37" name="Slide Number Placeholder 1">
            <a:extLst>
              <a:ext uri="{FF2B5EF4-FFF2-40B4-BE49-F238E27FC236}">
                <a16:creationId xmlns:a16="http://schemas.microsoft.com/office/drawing/2014/main" id="{C169315C-960C-877D-32EC-AB9935F24494}"/>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21</a:t>
            </a:fld>
            <a:endParaRPr lang="en-GB"/>
          </a:p>
        </p:txBody>
      </p:sp>
      <p:sp>
        <p:nvSpPr>
          <p:cNvPr id="20" name="Title 19">
            <a:extLst>
              <a:ext uri="{FF2B5EF4-FFF2-40B4-BE49-F238E27FC236}">
                <a16:creationId xmlns:a16="http://schemas.microsoft.com/office/drawing/2014/main" id="{BB2D21B8-8F90-8ECE-418A-56397C3150E6}"/>
              </a:ext>
            </a:extLst>
          </p:cNvPr>
          <p:cNvSpPr>
            <a:spLocks noGrp="1"/>
          </p:cNvSpPr>
          <p:nvPr>
            <p:ph type="title"/>
          </p:nvPr>
        </p:nvSpPr>
        <p:spPr/>
        <p:txBody>
          <a:bodyPr vert="horz">
            <a:normAutofit/>
          </a:bodyPr>
          <a:lstStyle/>
          <a:p>
            <a:r>
              <a:rPr lang="lv-LV"/>
              <a:t>2.1.5. Jauniešu </a:t>
            </a:r>
            <a:r>
              <a:rPr lang="lv-LV" err="1"/>
              <a:t>psihoemocionālā</a:t>
            </a:r>
            <a:r>
              <a:rPr lang="lv-LV"/>
              <a:t> veselība </a:t>
            </a:r>
            <a:br>
              <a:rPr lang="en-US"/>
            </a:br>
            <a:r>
              <a:rPr lang="lv-LV"/>
              <a:t>un kritiskās domāšanas prasmes</a:t>
            </a:r>
            <a:endParaRPr lang="en-GB"/>
          </a:p>
        </p:txBody>
      </p:sp>
      <p:sp>
        <p:nvSpPr>
          <p:cNvPr id="33" name="PwCFirm">
            <a:extLst>
              <a:ext uri="{FF2B5EF4-FFF2-40B4-BE49-F238E27FC236}">
                <a16:creationId xmlns:a16="http://schemas.microsoft.com/office/drawing/2014/main" id="{6E2A6322-6971-9C27-504D-DE2E83081CFF}"/>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sp>
        <p:nvSpPr>
          <p:cNvPr id="11" name="TextBox 10">
            <a:extLst>
              <a:ext uri="{FF2B5EF4-FFF2-40B4-BE49-F238E27FC236}">
                <a16:creationId xmlns:a16="http://schemas.microsoft.com/office/drawing/2014/main" id="{5BC1C758-9763-B635-3104-817185C67406}"/>
              </a:ext>
            </a:extLst>
          </p:cNvPr>
          <p:cNvSpPr txBox="1"/>
          <p:nvPr/>
        </p:nvSpPr>
        <p:spPr>
          <a:xfrm>
            <a:off x="442911" y="6256134"/>
            <a:ext cx="6286500" cy="215444"/>
          </a:xfrm>
          <a:prstGeom prst="rect">
            <a:avLst/>
          </a:prstGeom>
          <a:noFill/>
        </p:spPr>
        <p:txBody>
          <a:bodyPr wrap="square" lIns="0" tIns="0" rIns="0" bIns="0">
            <a:spAutoFit/>
          </a:bodyPr>
          <a:lstStyle/>
          <a:p>
            <a:r>
              <a:rPr lang="lv-LV" sz="700">
                <a:latin typeface="+mn-lt"/>
              </a:rPr>
              <a:t>Avots: Intervijas un aptauja. </a:t>
            </a:r>
            <a:r>
              <a:rPr lang="en-US" sz="700">
                <a:solidFill>
                  <a:schemeClr val="tx1"/>
                </a:solidFill>
                <a:effectLst/>
                <a:latin typeface="+mn-lt"/>
              </a:rPr>
              <a:t>Maina, G., Li, Y., Fang, Y. et al. Exploring arts-based interventions for youth substance use prevention: a scoping review of literature. BMC Public Health 22, 2281 (2022). </a:t>
            </a:r>
            <a:endParaRPr lang="en-GB" sz="700">
              <a:solidFill>
                <a:schemeClr val="tx1"/>
              </a:solidFill>
              <a:latin typeface="+mn-lt"/>
            </a:endParaRPr>
          </a:p>
        </p:txBody>
      </p:sp>
      <p:graphicFrame>
        <p:nvGraphicFramePr>
          <p:cNvPr id="7" name="Table 6">
            <a:extLst>
              <a:ext uri="{FF2B5EF4-FFF2-40B4-BE49-F238E27FC236}">
                <a16:creationId xmlns:a16="http://schemas.microsoft.com/office/drawing/2014/main" id="{C782C435-A9FC-BF78-CDB8-6C88B86365F3}"/>
              </a:ext>
            </a:extLst>
          </p:cNvPr>
          <p:cNvGraphicFramePr>
            <a:graphicFrameLocks noGrp="1"/>
          </p:cNvGraphicFramePr>
          <p:nvPr>
            <p:extLst>
              <p:ext uri="{D42A27DB-BD31-4B8C-83A1-F6EECF244321}">
                <p14:modId xmlns:p14="http://schemas.microsoft.com/office/powerpoint/2010/main" val="3402132312"/>
              </p:ext>
            </p:extLst>
          </p:nvPr>
        </p:nvGraphicFramePr>
        <p:xfrm>
          <a:off x="442913" y="1819275"/>
          <a:ext cx="11306175" cy="4500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50000">
                <a:tc>
                  <a:txBody>
                    <a:bodyPr/>
                    <a:lstStyle/>
                    <a:p>
                      <a:pPr marL="171450" indent="-171450">
                        <a:buClr>
                          <a:schemeClr val="dk1"/>
                        </a:buClr>
                        <a:buBlip>
                          <a:blip r:embed="rId25"/>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a:t>
                      </a:r>
                      <a:r>
                        <a:rPr lang="lv-LV" sz="800" b="0" kern="1200" spc="-20" dirty="0">
                          <a:solidFill>
                            <a:schemeClr val="tx1"/>
                          </a:solidFill>
                          <a:latin typeface="+mn-lt"/>
                          <a:ea typeface="+mn-ea"/>
                          <a:cs typeface="+mn-cs"/>
                        </a:rPr>
                        <a:t> līdz 2030. gadam izstrādāt un ieviest visaptverošas </a:t>
                      </a:r>
                      <a:r>
                        <a:rPr lang="lv-LV" sz="800" b="0" kern="1200" spc="-20" dirty="0" err="1">
                          <a:solidFill>
                            <a:schemeClr val="tx1"/>
                          </a:solidFill>
                          <a:latin typeface="+mn-lt"/>
                          <a:ea typeface="+mn-ea"/>
                          <a:cs typeface="+mn-cs"/>
                        </a:rPr>
                        <a:t>psihoemocionālās</a:t>
                      </a:r>
                      <a:r>
                        <a:rPr lang="lv-LV" sz="800" b="0" kern="1200" spc="-20" dirty="0">
                          <a:solidFill>
                            <a:schemeClr val="tx1"/>
                          </a:solidFill>
                          <a:latin typeface="+mn-lt"/>
                          <a:ea typeface="+mn-ea"/>
                          <a:cs typeface="+mn-cs"/>
                        </a:rPr>
                        <a:t> izglītības programmas skolās un jauniešu centros, kas attīsta emocionālās pašregulācijas un kritiskās domāšanas prasmes, kā arī nodrošināt finansējumu alternatīvām aktivitātēm vielu lietošanas mazināšanai — fiziskajām aktivitātēm, mākslai un radošajām nodarbēm.</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25"/>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8" name="Rectangle 7">
            <a:extLst>
              <a:ext uri="{FF2B5EF4-FFF2-40B4-BE49-F238E27FC236}">
                <a16:creationId xmlns:a16="http://schemas.microsoft.com/office/drawing/2014/main" id="{258B7476-341F-2282-34F6-FA362B3389F0}"/>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9" name="Freeform 82">
            <a:extLst>
              <a:ext uri="{FF2B5EF4-FFF2-40B4-BE49-F238E27FC236}">
                <a16:creationId xmlns:a16="http://schemas.microsoft.com/office/drawing/2014/main" id="{BA2A10A9-A5DE-A413-49EA-EBA4F23CB90A}"/>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10" name="Rectangle 9">
            <a:extLst>
              <a:ext uri="{FF2B5EF4-FFF2-40B4-BE49-F238E27FC236}">
                <a16:creationId xmlns:a16="http://schemas.microsoft.com/office/drawing/2014/main" id="{E3CAC3E0-E66D-F441-855A-674BE225E14D}"/>
              </a:ext>
            </a:extLst>
          </p:cNvPr>
          <p:cNvSpPr/>
          <p:nvPr/>
        </p:nvSpPr>
        <p:spPr>
          <a:xfrm>
            <a:off x="442912" y="2624715"/>
            <a:ext cx="6328002"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spcAft>
                <a:spcPts val="600"/>
              </a:spcAft>
            </a:pPr>
            <a:r>
              <a:rPr lang="lv-LV" sz="800" b="1" i="0">
                <a:solidFill>
                  <a:schemeClr val="bg1"/>
                </a:solidFill>
                <a:effectLst/>
              </a:rPr>
              <a:t>Novērojumi</a:t>
            </a:r>
          </a:p>
        </p:txBody>
      </p:sp>
      <p:sp>
        <p:nvSpPr>
          <p:cNvPr id="13" name="Content Placeholder 8">
            <a:extLst>
              <a:ext uri="{FF2B5EF4-FFF2-40B4-BE49-F238E27FC236}">
                <a16:creationId xmlns:a16="http://schemas.microsoft.com/office/drawing/2014/main" id="{89F92D54-D738-CCDF-AD6B-93BD0C910474}"/>
              </a:ext>
            </a:extLst>
          </p:cNvPr>
          <p:cNvSpPr txBox="1">
            <a:spLocks/>
          </p:cNvSpPr>
          <p:nvPr/>
        </p:nvSpPr>
        <p:spPr>
          <a:xfrm>
            <a:off x="442911" y="2941232"/>
            <a:ext cx="6328003" cy="3230968"/>
          </a:xfrm>
          <a:prstGeom prst="rect">
            <a:avLst/>
          </a:prstGeom>
          <a:solidFill>
            <a:schemeClr val="bg1">
              <a:lumMod val="95000"/>
            </a:schemeClr>
          </a:solidFill>
        </p:spPr>
        <p:txBody>
          <a:bodyPr vert="horz" lIns="72000" tIns="72000" rIns="72000" bIns="72000" rtlCol="0" anchor="t" anchorCtr="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lgn="l">
              <a:spcAft>
                <a:spcPts val="600"/>
              </a:spcAft>
              <a:buFont typeface="Arial" panose="020B0604020202020204" pitchFamily="34" charset="0"/>
              <a:buChar char="•"/>
            </a:pPr>
            <a:r>
              <a:rPr lang="lv-LV" sz="800" b="1" i="0" dirty="0" err="1">
                <a:solidFill>
                  <a:schemeClr val="tx1"/>
                </a:solidFill>
                <a:effectLst/>
              </a:rPr>
              <a:t>Psihoemocionālais</a:t>
            </a:r>
            <a:r>
              <a:rPr lang="lv-LV" sz="800" b="1" i="0" dirty="0">
                <a:solidFill>
                  <a:schemeClr val="tx1"/>
                </a:solidFill>
                <a:effectLst/>
              </a:rPr>
              <a:t> stāvoklis ir būtisks vielu lietošanas riska faktors: </a:t>
            </a:r>
            <a:r>
              <a:rPr lang="lv-LV" sz="800" b="0" dirty="0">
                <a:solidFill>
                  <a:schemeClr val="tx1"/>
                </a:solidFill>
              </a:rPr>
              <a:t>d</a:t>
            </a:r>
            <a:r>
              <a:rPr lang="lv-LV" sz="800" b="0" i="0" dirty="0">
                <a:solidFill>
                  <a:schemeClr val="tx1"/>
                </a:solidFill>
                <a:effectLst/>
              </a:rPr>
              <a:t>epresija, trauksme, zems pašvērtējums un traumatiskas pieredzes bieži vien ir galvenie iemesli, kāpēc jaunieši sāk lietot vielas, meklējot atvieglojumu un iespēju izvairīties no realitātes.</a:t>
            </a:r>
          </a:p>
          <a:p>
            <a:pPr marL="172800" indent="-172800" algn="l">
              <a:spcAft>
                <a:spcPts val="600"/>
              </a:spcAft>
              <a:buFont typeface="Arial" panose="020B0604020202020204" pitchFamily="34" charset="0"/>
              <a:buChar char="•"/>
            </a:pPr>
            <a:r>
              <a:rPr lang="lv-LV" sz="800" b="1" i="0" dirty="0">
                <a:solidFill>
                  <a:schemeClr val="tx1"/>
                </a:solidFill>
                <a:effectLst/>
              </a:rPr>
              <a:t>Vielu lietošana kā emocionālas regulācijas mehānisms: </a:t>
            </a:r>
            <a:r>
              <a:rPr lang="lv-LV" sz="800" b="0" dirty="0">
                <a:solidFill>
                  <a:schemeClr val="tx1"/>
                </a:solidFill>
              </a:rPr>
              <a:t>p</a:t>
            </a:r>
            <a:r>
              <a:rPr lang="lv-LV" sz="800" b="0" i="0" dirty="0">
                <a:solidFill>
                  <a:schemeClr val="tx1"/>
                </a:solidFill>
                <a:effectLst/>
              </a:rPr>
              <a:t>ēc COVID-19 pandēmijas pieaugusi tendence jauniešiem lietot vielas, lai mazinātu psiholoģisko diskomfortu, stresu vai vientulību. Vielas tiek izmantotas kā veids, kā “atslēgties” no realitātes vai nomākt negatīvas emocijas.</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Vecāku un vienaudžu ietekme: </a:t>
            </a:r>
            <a:r>
              <a:rPr lang="lv-LV" sz="800" b="0" dirty="0">
                <a:solidFill>
                  <a:schemeClr val="tx1"/>
                </a:solidFill>
              </a:rPr>
              <a:t>p</a:t>
            </a:r>
            <a:r>
              <a:rPr lang="lv-LV" sz="800" b="0" i="0" dirty="0">
                <a:solidFill>
                  <a:schemeClr val="tx1"/>
                </a:solidFill>
                <a:effectLst/>
              </a:rPr>
              <a:t>usaudžu uzvedību būtiski ietekmē ģimenes paradumi, vecāku attieksme pret vielu lietošanu un vienaudžu ietekme. Pozitīvs piemērs un atbalstoša vide var kalpot kā </a:t>
            </a:r>
            <a:r>
              <a:rPr lang="lv-LV" sz="800" b="0" i="0" dirty="0" err="1">
                <a:solidFill>
                  <a:schemeClr val="tx1"/>
                </a:solidFill>
                <a:effectLst/>
              </a:rPr>
              <a:t>aizsargfaktors</a:t>
            </a:r>
            <a:r>
              <a:rPr lang="lv-LV" sz="800" b="0" i="0" dirty="0">
                <a:solidFill>
                  <a:schemeClr val="tx1"/>
                </a:solidFill>
                <a:effectLst/>
              </a:rPr>
              <a:t>, savukārt, negatīvi modeļi kā riska faktors.</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Nepietiekama izpratne par medikamentu nepareizu lietošanu: </a:t>
            </a:r>
            <a:r>
              <a:rPr lang="lv-LV" sz="800" b="0" dirty="0">
                <a:solidFill>
                  <a:schemeClr val="tx1"/>
                </a:solidFill>
              </a:rPr>
              <a:t>p</a:t>
            </a:r>
            <a:r>
              <a:rPr lang="lv-LV" sz="800" b="0" i="0" dirty="0">
                <a:solidFill>
                  <a:schemeClr val="tx1"/>
                </a:solidFill>
                <a:effectLst/>
              </a:rPr>
              <a:t>ieaug tendence lietot recepšu medikamentus, piemēram, </a:t>
            </a:r>
            <a:r>
              <a:rPr lang="lv-LV" sz="800" b="0" i="0" dirty="0" err="1">
                <a:solidFill>
                  <a:schemeClr val="tx1"/>
                </a:solidFill>
                <a:effectLst/>
              </a:rPr>
              <a:t>Xanax</a:t>
            </a:r>
            <a:r>
              <a:rPr lang="lv-LV" sz="800" b="0" i="0" dirty="0">
                <a:solidFill>
                  <a:schemeClr val="tx1"/>
                </a:solidFill>
                <a:effectLst/>
              </a:rPr>
              <a:t>, bez medicīniskas uzraudzības. Jaunieši bieži vien neapzinās šādas rīcības riskus un sekas.</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Nepietiekama izglītošana par emocionālo veselību: </a:t>
            </a:r>
            <a:r>
              <a:rPr lang="lv-LV" sz="800" b="0" dirty="0">
                <a:solidFill>
                  <a:schemeClr val="tx1"/>
                </a:solidFill>
              </a:rPr>
              <a:t>s</a:t>
            </a:r>
            <a:r>
              <a:rPr lang="lv-LV" sz="800" b="0" i="0" dirty="0">
                <a:solidFill>
                  <a:schemeClr val="tx1"/>
                </a:solidFill>
                <a:effectLst/>
              </a:rPr>
              <a:t>abiedrībā trūkst zināšanu par emociju atpazīšanu, regulēšanu un psiholoģisko stabilitāti. Emocionālās inteliģences un kritiskās domāšanas attīstīšana ir būtiska, lai jaunieši spētu tikt galā ar grūtībām.</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Efektīvas alternatīvas vielu lietošanai: </a:t>
            </a:r>
            <a:r>
              <a:rPr lang="lv-LV" sz="800" b="0" dirty="0">
                <a:solidFill>
                  <a:schemeClr val="tx1"/>
                </a:solidFill>
              </a:rPr>
              <a:t>f</a:t>
            </a:r>
            <a:r>
              <a:rPr lang="lv-LV" sz="800" b="0" i="0" dirty="0">
                <a:solidFill>
                  <a:schemeClr val="tx1"/>
                </a:solidFill>
                <a:effectLst/>
              </a:rPr>
              <a:t>iziskās aktivitātes, mākslas terapija un citas radošas nodarbes ir pierādītas kā efektīvas metodes depresijas un vielu lietošanas mazināšanai. Šādas aktivitātes palīdz jauniešiem izpaust emocijas, stiprina pašvērtējumu, veicina psiholoģisko noturību un samazina garlaicību.</a:t>
            </a:r>
            <a:endParaRPr lang="lv-LV" sz="800" dirty="0">
              <a:solidFill>
                <a:schemeClr val="tx1"/>
              </a:solidFill>
              <a:highlight>
                <a:srgbClr val="FFFF00"/>
              </a:highlight>
            </a:endParaRPr>
          </a:p>
        </p:txBody>
      </p:sp>
      <p:sp>
        <p:nvSpPr>
          <p:cNvPr id="17" name="Rectangle 16">
            <a:extLst>
              <a:ext uri="{FF2B5EF4-FFF2-40B4-BE49-F238E27FC236}">
                <a16:creationId xmlns:a16="http://schemas.microsoft.com/office/drawing/2014/main" id="{79C69BBE-5C76-79F7-B64B-0F62D137FBA8}"/>
              </a:ext>
            </a:extLst>
          </p:cNvPr>
          <p:cNvSpPr/>
          <p:nvPr/>
        </p:nvSpPr>
        <p:spPr>
          <a:xfrm>
            <a:off x="7121637" y="2624715"/>
            <a:ext cx="4627450"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fi-FI" sz="800"/>
              <a:t>Kāpēc, Tavuprāt, jaunieši sāk lietot narkotikas?</a:t>
            </a:r>
          </a:p>
        </p:txBody>
      </p:sp>
      <p:graphicFrame>
        <p:nvGraphicFramePr>
          <p:cNvPr id="68" name="Chart 67">
            <a:extLst>
              <a:ext uri="{FF2B5EF4-FFF2-40B4-BE49-F238E27FC236}">
                <a16:creationId xmlns:a16="http://schemas.microsoft.com/office/drawing/2014/main" id="{840555A6-5EE8-485F-4F19-C09B2CBCAC54}"/>
              </a:ext>
            </a:extLst>
          </p:cNvPr>
          <p:cNvGraphicFramePr/>
          <p:nvPr>
            <p:custDataLst>
              <p:tags r:id="rId2"/>
            </p:custDataLst>
            <p:extLst>
              <p:ext uri="{D42A27DB-BD31-4B8C-83A1-F6EECF244321}">
                <p14:modId xmlns:p14="http://schemas.microsoft.com/office/powerpoint/2010/main" val="2428873918"/>
              </p:ext>
            </p:extLst>
          </p:nvPr>
        </p:nvGraphicFramePr>
        <p:xfrm>
          <a:off x="10344150" y="3078163"/>
          <a:ext cx="1008063" cy="3022600"/>
        </p:xfrm>
        <a:graphic>
          <a:graphicData uri="http://schemas.openxmlformats.org/drawingml/2006/chart">
            <c:chart xmlns:c="http://schemas.openxmlformats.org/drawingml/2006/chart" xmlns:r="http://schemas.openxmlformats.org/officeDocument/2006/relationships" r:id="rId26"/>
          </a:graphicData>
        </a:graphic>
      </p:graphicFrame>
      <p:sp>
        <p:nvSpPr>
          <p:cNvPr id="19" name="Text Placeholder 2">
            <a:extLst>
              <a:ext uri="{FF2B5EF4-FFF2-40B4-BE49-F238E27FC236}">
                <a16:creationId xmlns:a16="http://schemas.microsoft.com/office/drawing/2014/main" id="{983F1A84-309D-CD21-117D-234D8DCF55C9}"/>
              </a:ext>
            </a:extLst>
          </p:cNvPr>
          <p:cNvSpPr>
            <a:spLocks noGrp="1"/>
          </p:cNvSpPr>
          <p:nvPr>
            <p:custDataLst>
              <p:tags r:id="rId3"/>
            </p:custDataLst>
          </p:nvPr>
        </p:nvSpPr>
        <p:spPr bwMode="auto">
          <a:xfrm>
            <a:off x="8177214" y="3259138"/>
            <a:ext cx="2182813"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EE5A4CC7-994F-49E6-AA2A-9F94EAA05055}" type="datetime'''Pārāk daudz brī''v''ā l''ai''ka / nav ko darīt / garlaicīgi'">
              <a:rPr lang="en-GB" altLang="en-US" sz="800" b="0" smtClean="0">
                <a:solidFill>
                  <a:schemeClr val="tx1"/>
                </a:solidFill>
              </a:rPr>
              <a:pPr lvl="0" algn="r">
                <a:spcBef>
                  <a:spcPct val="0"/>
                </a:spcBef>
                <a:spcAft>
                  <a:spcPct val="0"/>
                </a:spcAft>
              </a:pPr>
              <a:t>Pārāk daudz brīvā laika / nav ko darīt / garlaicīgi</a:t>
            </a:fld>
            <a:endParaRPr lang="en-GB" sz="800" b="0">
              <a:solidFill>
                <a:schemeClr val="tx1"/>
              </a:solidFill>
            </a:endParaRPr>
          </a:p>
        </p:txBody>
      </p:sp>
      <p:sp>
        <p:nvSpPr>
          <p:cNvPr id="21" name="Text Placeholder 2">
            <a:extLst>
              <a:ext uri="{FF2B5EF4-FFF2-40B4-BE49-F238E27FC236}">
                <a16:creationId xmlns:a16="http://schemas.microsoft.com/office/drawing/2014/main" id="{3AD15458-0BB6-D778-2E22-D8D81FF940FD}"/>
              </a:ext>
            </a:extLst>
          </p:cNvPr>
          <p:cNvSpPr>
            <a:spLocks noGrp="1"/>
          </p:cNvSpPr>
          <p:nvPr>
            <p:custDataLst>
              <p:tags r:id="rId4"/>
            </p:custDataLst>
          </p:nvPr>
        </p:nvSpPr>
        <p:spPr bwMode="auto">
          <a:xfrm>
            <a:off x="8224838" y="3576638"/>
            <a:ext cx="213518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16DBB22C-DA90-4988-AF7E-1689B56E63BC}" type="datetime'Izklaidei / atpūtai ''/ Priekam / jautrībai / ’’for'' fun’''’'">
              <a:rPr lang="en-GB" altLang="en-US" sz="800" b="0" smtClean="0">
                <a:solidFill>
                  <a:schemeClr val="tx1"/>
                </a:solidFill>
              </a:rPr>
              <a:pPr lvl="0" algn="r">
                <a:spcBef>
                  <a:spcPct val="0"/>
                </a:spcBef>
                <a:spcAft>
                  <a:spcPct val="0"/>
                </a:spcAft>
              </a:pPr>
              <a:t>Izklaidei / atpūtai / Priekam / jautrībai / ’’for fun’’</a:t>
            </a:fld>
            <a:endParaRPr lang="en-GB" sz="800" b="0">
              <a:solidFill>
                <a:schemeClr val="tx1"/>
              </a:solidFill>
            </a:endParaRPr>
          </a:p>
        </p:txBody>
      </p:sp>
      <p:sp>
        <p:nvSpPr>
          <p:cNvPr id="22" name="Text Placeholder 2">
            <a:extLst>
              <a:ext uri="{FF2B5EF4-FFF2-40B4-BE49-F238E27FC236}">
                <a16:creationId xmlns:a16="http://schemas.microsoft.com/office/drawing/2014/main" id="{C5DB01F5-4475-601D-75EC-562E58179057}"/>
              </a:ext>
            </a:extLst>
          </p:cNvPr>
          <p:cNvSpPr>
            <a:spLocks noGrp="1"/>
          </p:cNvSpPr>
          <p:nvPr>
            <p:custDataLst>
              <p:tags r:id="rId5"/>
            </p:custDataLst>
          </p:nvPr>
        </p:nvSpPr>
        <p:spPr bwMode="auto">
          <a:xfrm>
            <a:off x="8262938" y="3832226"/>
            <a:ext cx="2097088"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E5C534C2-6FEB-4D39-AEB0-6AAF52C80D04}" type="thinkcell&lt;?xml version=&quot;1.0&quot; encoding=&quot;UTF-16&quot; standalone=&quot;yes&quot;?&gt;&lt;root reqver=&quot;28224&quot;&gt;&lt;version val=&quot;35722&quot;/&gt;&lt;PersistentType&gt;&lt;m_guid val=&quot;013694e4-3339-4199-83ed-a3aa4c3e7e28&quot;/&gt;&lt;m_prec&gt;&lt;m_bNumberIsYear val=&quot;0&quot;/&gt;&lt;m_chDecimalSymbol17909&gt;.&lt;/m_chDecimalSymbol17909&gt;&lt;m_yearfmt&gt;&lt;begin val=&quot;0&quot;/&gt;&lt;end val=&quot;4&quot;/&gt;&lt;/m_yearfmt&gt;&lt;/m_prec&gt;&lt;m_bUseExcelFont val=&quot;0&quot;/&gt;&lt;m_bUseExcelFontColor val=&quot;0&quot;/&gt;&lt;/PersistentType&gt;&lt;/root&gt;">
              <a:rPr lang="en-GB" altLang="en-US" sz="800" b="0" smtClean="0">
                <a:solidFill>
                  <a:schemeClr val="tx1"/>
                </a:solidFill>
              </a:rPr>
              <a:pPr/>
              <a:t>Neapzinās sekas / nepietiekamas zināšanas / 
neizglītotība</a:t>
            </a:fld>
            <a:endParaRPr lang="en-GB" sz="800" b="0">
              <a:solidFill>
                <a:schemeClr val="tx1"/>
              </a:solidFill>
            </a:endParaRPr>
          </a:p>
        </p:txBody>
      </p:sp>
      <p:sp>
        <p:nvSpPr>
          <p:cNvPr id="23" name="Text Placeholder 2">
            <a:extLst>
              <a:ext uri="{FF2B5EF4-FFF2-40B4-BE49-F238E27FC236}">
                <a16:creationId xmlns:a16="http://schemas.microsoft.com/office/drawing/2014/main" id="{D088277E-13B0-14FF-0DA9-DBFF6AA3F161}"/>
              </a:ext>
            </a:extLst>
          </p:cNvPr>
          <p:cNvSpPr>
            <a:spLocks noGrp="1"/>
          </p:cNvSpPr>
          <p:nvPr>
            <p:custDataLst>
              <p:tags r:id="rId6"/>
            </p:custDataLst>
          </p:nvPr>
        </p:nvSpPr>
        <p:spPr bwMode="auto">
          <a:xfrm>
            <a:off x="7999414" y="4211638"/>
            <a:ext cx="2360613"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F7F6D88C-6CF2-4705-BE28-6D13E73349EA}" type="datetime'''To radīta''is efekts / baud''a / patīkamas sajūtas / kaifs'">
              <a:rPr lang="en-GB" altLang="en-US" sz="800" b="0" smtClean="0">
                <a:solidFill>
                  <a:schemeClr val="tx1"/>
                </a:solidFill>
              </a:rPr>
              <a:pPr lvl="0" algn="r">
                <a:spcBef>
                  <a:spcPct val="0"/>
                </a:spcBef>
                <a:spcAft>
                  <a:spcPct val="0"/>
                </a:spcAft>
              </a:pPr>
              <a:t>To radītais efekts / bauda / patīkamas sajūtas / kaifs</a:t>
            </a:fld>
            <a:endParaRPr lang="en-GB" sz="800" b="0">
              <a:solidFill>
                <a:schemeClr val="tx1"/>
              </a:solidFill>
            </a:endParaRPr>
          </a:p>
        </p:txBody>
      </p:sp>
      <p:sp>
        <p:nvSpPr>
          <p:cNvPr id="24" name="Text Placeholder 2">
            <a:extLst>
              <a:ext uri="{FF2B5EF4-FFF2-40B4-BE49-F238E27FC236}">
                <a16:creationId xmlns:a16="http://schemas.microsoft.com/office/drawing/2014/main" id="{ED7AEF0E-674C-748F-19BB-9263B5977918}"/>
              </a:ext>
            </a:extLst>
          </p:cNvPr>
          <p:cNvSpPr>
            <a:spLocks noGrp="1"/>
          </p:cNvSpPr>
          <p:nvPr>
            <p:custDataLst>
              <p:tags r:id="rId7"/>
            </p:custDataLst>
          </p:nvPr>
        </p:nvSpPr>
        <p:spPr bwMode="auto">
          <a:xfrm>
            <a:off x="8566150" y="4467226"/>
            <a:ext cx="1793875"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EC6E80A1-445C-4DDC-B569-99CF8EEE4B41}" type="thinkcell&lt;?xml version=&quot;1.0&quot; encoding=&quot;UTF-16&quot; standalone=&quot;yes&quot;?&gt;&lt;root reqver=&quot;28224&quot;&gt;&lt;version val=&quot;35722&quot;/&gt;&lt;PersistentType&gt;&lt;m_guid val=&quot;2b944962-39f1-4cbe-b106-ec6fbc6bf45e&quot;/&gt;&lt;m_prec&gt;&lt;m_bNumberIsYear val=&quot;0&quot;/&gt;&lt;m_chDecimalSymbol17909&gt;.&lt;/m_chDecimalSymbol17909&gt;&lt;m_yearfmt&gt;&lt;begin val=&quot;0&quot;/&gt;&lt;end val=&quot;4&quot;/&gt;&lt;/m_yearfmt&gt;&lt;/m_prec&gt;&lt;m_bUseExcelFont val=&quot;0&quot;/&gt;&lt;m_bUseExcelFontColor val=&quot;0&quot;/&gt;&lt;/PersistentType&gt;&lt;/root&gt;">
              <a:rPr lang="lv-LV" altLang="en-US" sz="800" b="0" smtClean="0">
                <a:solidFill>
                  <a:schemeClr val="tx1"/>
                </a:solidFill>
              </a:rPr>
              <a:pPr/>
              <a:t>Mazināt stresu / spriedzi, ko rada skola 
vai citi apstākļi - atslābināties</a:t>
            </a:fld>
            <a:endParaRPr lang="en-GB" sz="800" b="0">
              <a:solidFill>
                <a:schemeClr val="tx1"/>
              </a:solidFill>
            </a:endParaRPr>
          </a:p>
        </p:txBody>
      </p:sp>
      <p:sp>
        <p:nvSpPr>
          <p:cNvPr id="25" name="Text Placeholder 2">
            <a:extLst>
              <a:ext uri="{FF2B5EF4-FFF2-40B4-BE49-F238E27FC236}">
                <a16:creationId xmlns:a16="http://schemas.microsoft.com/office/drawing/2014/main" id="{5750D88D-B614-9A3F-ED3D-8A77AE6EDD3C}"/>
              </a:ext>
            </a:extLst>
          </p:cNvPr>
          <p:cNvSpPr>
            <a:spLocks noGrp="1"/>
          </p:cNvSpPr>
          <p:nvPr>
            <p:custDataLst>
              <p:tags r:id="rId8"/>
            </p:custDataLst>
          </p:nvPr>
        </p:nvSpPr>
        <p:spPr bwMode="auto">
          <a:xfrm>
            <a:off x="8294688" y="4846638"/>
            <a:ext cx="20653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5D6FC4C7-504C-47EF-A9B1-000F7465D712}" type="datetime'Jūtas stilīgi /  ’''’krut''i’’ / pār''āki / vēlas uzmanī''bu'">
              <a:rPr lang="en-GB" altLang="en-US" sz="800" b="0" smtClean="0">
                <a:solidFill>
                  <a:schemeClr val="tx1"/>
                </a:solidFill>
              </a:rPr>
              <a:pPr lvl="0" algn="r">
                <a:spcBef>
                  <a:spcPct val="0"/>
                </a:spcBef>
                <a:spcAft>
                  <a:spcPct val="0"/>
                </a:spcAft>
              </a:pPr>
              <a:t>Jūtas stilīgi /  ’’kruti’’ / pārāki / vēlas uzmanību</a:t>
            </a:fld>
            <a:endParaRPr lang="en-GB" sz="800" b="0">
              <a:solidFill>
                <a:schemeClr val="tx1"/>
              </a:solidFill>
            </a:endParaRPr>
          </a:p>
        </p:txBody>
      </p:sp>
      <p:sp>
        <p:nvSpPr>
          <p:cNvPr id="28" name="Text Placeholder 2">
            <a:extLst>
              <a:ext uri="{FF2B5EF4-FFF2-40B4-BE49-F238E27FC236}">
                <a16:creationId xmlns:a16="http://schemas.microsoft.com/office/drawing/2014/main" id="{48EB3D0F-8B17-852C-FB9C-67144ECD4B69}"/>
              </a:ext>
            </a:extLst>
          </p:cNvPr>
          <p:cNvSpPr>
            <a:spLocks noGrp="1"/>
          </p:cNvSpPr>
          <p:nvPr>
            <p:custDataLst>
              <p:tags r:id="rId9"/>
            </p:custDataLst>
          </p:nvPr>
        </p:nvSpPr>
        <p:spPr bwMode="auto">
          <a:xfrm>
            <a:off x="8615364" y="5164138"/>
            <a:ext cx="1744663"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518938EA-3FC7-4A07-9094-D788A37A4535}" type="datetime'Vēlme p''''amē''ģi''nāt'' / int''ere''se / z''iņkār''ī''b''a'">
              <a:rPr lang="lv-LV" altLang="en-US" sz="800" b="0" smtClean="0">
                <a:solidFill>
                  <a:schemeClr val="tx1"/>
                </a:solidFill>
              </a:rPr>
              <a:pPr lvl="0" algn="r">
                <a:spcBef>
                  <a:spcPct val="0"/>
                </a:spcBef>
                <a:spcAft>
                  <a:spcPct val="0"/>
                </a:spcAft>
              </a:pPr>
              <a:t>Vēlme pamēģināt / interese / ziņkārība</a:t>
            </a:fld>
            <a:endParaRPr lang="en-GB" sz="800" b="0">
              <a:solidFill>
                <a:schemeClr val="tx1"/>
              </a:solidFill>
            </a:endParaRPr>
          </a:p>
        </p:txBody>
      </p:sp>
      <p:sp>
        <p:nvSpPr>
          <p:cNvPr id="29" name="Text Placeholder 2">
            <a:extLst>
              <a:ext uri="{FF2B5EF4-FFF2-40B4-BE49-F238E27FC236}">
                <a16:creationId xmlns:a16="http://schemas.microsoft.com/office/drawing/2014/main" id="{4B181409-2947-740B-AF9B-38827FD88057}"/>
              </a:ext>
            </a:extLst>
          </p:cNvPr>
          <p:cNvSpPr>
            <a:spLocks noGrp="1"/>
          </p:cNvSpPr>
          <p:nvPr>
            <p:custDataLst>
              <p:tags r:id="rId10"/>
            </p:custDataLst>
          </p:nvPr>
        </p:nvSpPr>
        <p:spPr bwMode="auto">
          <a:xfrm>
            <a:off x="7962900" y="5481638"/>
            <a:ext cx="2397125"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49EBB4BA-3184-4ECD-B94B-983126D6DBC8}" type="datetime'Draugu /'' paziņu ietekm''e / vēlas ieder''ē''ties kompānijā'">
              <a:rPr lang="lv-LV" altLang="en-US" sz="800" b="0" smtClean="0">
                <a:solidFill>
                  <a:schemeClr val="tx1"/>
                </a:solidFill>
              </a:rPr>
              <a:pPr lvl="0" algn="r">
                <a:spcBef>
                  <a:spcPct val="0"/>
                </a:spcBef>
                <a:spcAft>
                  <a:spcPct val="0"/>
                </a:spcAft>
              </a:pPr>
              <a:t>Draugu / paziņu ietekme / vēlas iederēties kompānijā</a:t>
            </a:fld>
            <a:endParaRPr lang="en-GB" sz="800" b="0">
              <a:solidFill>
                <a:schemeClr val="tx1"/>
              </a:solidFill>
            </a:endParaRPr>
          </a:p>
        </p:txBody>
      </p:sp>
      <p:sp>
        <p:nvSpPr>
          <p:cNvPr id="30" name="Text Placeholder 2">
            <a:extLst>
              <a:ext uri="{FF2B5EF4-FFF2-40B4-BE49-F238E27FC236}">
                <a16:creationId xmlns:a16="http://schemas.microsoft.com/office/drawing/2014/main" id="{63A1DF49-2500-FDA4-C2DE-1251C7E6AD50}"/>
              </a:ext>
            </a:extLst>
          </p:cNvPr>
          <p:cNvSpPr>
            <a:spLocks noGrp="1"/>
          </p:cNvSpPr>
          <p:nvPr>
            <p:custDataLst>
              <p:tags r:id="rId11"/>
            </p:custDataLst>
          </p:nvPr>
        </p:nvSpPr>
        <p:spPr bwMode="auto">
          <a:xfrm>
            <a:off x="8216900" y="5737226"/>
            <a:ext cx="2143125"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817D7D39-3335-4483-A8F5-B10D81573C21}" type="thinkcell&lt;?xml version=&quot;1.0&quot; encoding=&quot;UTF-16&quot; standalone=&quot;yes&quot;?&gt;&lt;root reqver=&quot;28224&quot;&gt;&lt;version val=&quot;35722&quot;/&gt;&lt;PersistentType&gt;&lt;m_guid val=&quot;8006077f-0585-4d02-8f45-2ecdce856ab5&quot;/&gt;&lt;m_prec&gt;&lt;m_bNumberIsYear val=&quot;0&quot;/&gt;&lt;m_chDecimalSymbol17909&gt;.&lt;/m_chDecimalSymbol17909&gt;&lt;m_yearfmt&gt;&lt;begin val=&quot;0&quot;/&gt;&lt;end val=&quot;4&quot;/&gt;&lt;/m_yearfmt&gt;&lt;/m_prec&gt;&lt;m_bUseExcelFont val=&quot;0&quot;/&gt;&lt;m_bUseExcelFontColor val=&quot;0&quot;/&gt;&lt;/PersistentType&gt;&lt;/root&gt;">
              <a:rPr lang="lv-LV" altLang="en-US" sz="800" b="0" smtClean="0">
                <a:solidFill>
                  <a:schemeClr val="tx1"/>
                </a:solidFill>
              </a:rPr>
              <a:pPr/>
              <a:t>Bēgšana no problēmām / realitātes / depresija /
 mobings / problēmas ģimenē</a:t>
            </a:fld>
            <a:endParaRPr lang="en-GB" sz="800" b="0">
              <a:solidFill>
                <a:schemeClr val="tx1"/>
              </a:solidFill>
            </a:endParaRPr>
          </a:p>
        </p:txBody>
      </p:sp>
      <p:sp>
        <p:nvSpPr>
          <p:cNvPr id="31" name="Text Placeholder 2">
            <a:extLst>
              <a:ext uri="{FF2B5EF4-FFF2-40B4-BE49-F238E27FC236}">
                <a16:creationId xmlns:a16="http://schemas.microsoft.com/office/drawing/2014/main" id="{D8676BE3-BBC9-BB0D-0132-C304487CCC8D}"/>
              </a:ext>
            </a:extLst>
          </p:cNvPr>
          <p:cNvSpPr>
            <a:spLocks noGrp="1"/>
          </p:cNvSpPr>
          <p:nvPr>
            <p:custDataLst>
              <p:tags r:id="rId12"/>
            </p:custDataLst>
          </p:nvPr>
        </p:nvSpPr>
        <p:spPr bwMode="gray">
          <a:xfrm>
            <a:off x="10577513" y="3259138"/>
            <a:ext cx="26828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DFACCAA3-AE59-463D-9BAA-479BDBE0BC98}" type="datetime'''''''''''4''''''''''''''''''.''''6''''''''''''%'''''''''">
              <a:rPr lang="en-GB" altLang="en-US" sz="800" b="0" smtClean="0">
                <a:solidFill>
                  <a:schemeClr val="tx1"/>
                </a:solidFill>
              </a:rPr>
              <a:pPr lvl="0">
                <a:spcBef>
                  <a:spcPct val="0"/>
                </a:spcBef>
                <a:spcAft>
                  <a:spcPct val="0"/>
                </a:spcAft>
              </a:pPr>
              <a:t>4.6%</a:t>
            </a:fld>
            <a:endParaRPr lang="en-GB" sz="800" b="0">
              <a:solidFill>
                <a:schemeClr val="tx1"/>
              </a:solidFill>
            </a:endParaRPr>
          </a:p>
        </p:txBody>
      </p:sp>
      <p:sp>
        <p:nvSpPr>
          <p:cNvPr id="36" name="Text Placeholder 2">
            <a:extLst>
              <a:ext uri="{FF2B5EF4-FFF2-40B4-BE49-F238E27FC236}">
                <a16:creationId xmlns:a16="http://schemas.microsoft.com/office/drawing/2014/main" id="{9163FA4F-3F05-125F-3E7B-CF7DF76B9227}"/>
              </a:ext>
            </a:extLst>
          </p:cNvPr>
          <p:cNvSpPr>
            <a:spLocks noGrp="1"/>
          </p:cNvSpPr>
          <p:nvPr>
            <p:custDataLst>
              <p:tags r:id="rId13"/>
            </p:custDataLst>
          </p:nvPr>
        </p:nvSpPr>
        <p:spPr bwMode="gray">
          <a:xfrm>
            <a:off x="10582275" y="3576638"/>
            <a:ext cx="26828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1549153D-3360-4A63-A603-A5C0E7077159}" type="datetime'4.''''''''''8''''''''''''''''''''%'''''''''''''''''''''''">
              <a:rPr lang="en-GB" altLang="en-US" sz="800" b="0" smtClean="0">
                <a:solidFill>
                  <a:schemeClr val="tx1"/>
                </a:solidFill>
              </a:rPr>
              <a:pPr lvl="0">
                <a:spcBef>
                  <a:spcPct val="0"/>
                </a:spcBef>
                <a:spcAft>
                  <a:spcPct val="0"/>
                </a:spcAft>
              </a:pPr>
              <a:t>4.8%</a:t>
            </a:fld>
            <a:endParaRPr lang="en-GB" sz="800" b="0">
              <a:solidFill>
                <a:schemeClr val="tx1"/>
              </a:solidFill>
            </a:endParaRPr>
          </a:p>
        </p:txBody>
      </p:sp>
      <p:sp>
        <p:nvSpPr>
          <p:cNvPr id="38" name="Text Placeholder 2">
            <a:extLst>
              <a:ext uri="{FF2B5EF4-FFF2-40B4-BE49-F238E27FC236}">
                <a16:creationId xmlns:a16="http://schemas.microsoft.com/office/drawing/2014/main" id="{9CFAB89D-6CBF-8070-E302-75A1C4D02FDD}"/>
              </a:ext>
            </a:extLst>
          </p:cNvPr>
          <p:cNvSpPr>
            <a:spLocks noGrp="1"/>
          </p:cNvSpPr>
          <p:nvPr>
            <p:custDataLst>
              <p:tags r:id="rId14"/>
            </p:custDataLst>
          </p:nvPr>
        </p:nvSpPr>
        <p:spPr bwMode="gray">
          <a:xfrm>
            <a:off x="10625138" y="3894138"/>
            <a:ext cx="26828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A00A2581-9855-45B6-A466-41A241F0C948}" type="datetime'6''''''.''4''''''''''''''''''''''''%'">
              <a:rPr lang="en-GB" altLang="en-US" sz="800" b="0" smtClean="0">
                <a:solidFill>
                  <a:schemeClr val="tx1"/>
                </a:solidFill>
              </a:rPr>
              <a:pPr lvl="0">
                <a:spcBef>
                  <a:spcPct val="0"/>
                </a:spcBef>
                <a:spcAft>
                  <a:spcPct val="0"/>
                </a:spcAft>
              </a:pPr>
              <a:t>6.4%</a:t>
            </a:fld>
            <a:endParaRPr lang="en-GB" sz="800" b="0">
              <a:solidFill>
                <a:schemeClr val="tx1"/>
              </a:solidFill>
            </a:endParaRPr>
          </a:p>
        </p:txBody>
      </p:sp>
      <p:sp>
        <p:nvSpPr>
          <p:cNvPr id="39" name="Text Placeholder 2">
            <a:extLst>
              <a:ext uri="{FF2B5EF4-FFF2-40B4-BE49-F238E27FC236}">
                <a16:creationId xmlns:a16="http://schemas.microsoft.com/office/drawing/2014/main" id="{D69586D4-6572-BBFE-A032-8EC1F854D4BD}"/>
              </a:ext>
            </a:extLst>
          </p:cNvPr>
          <p:cNvSpPr>
            <a:spLocks noGrp="1"/>
          </p:cNvSpPr>
          <p:nvPr>
            <p:custDataLst>
              <p:tags r:id="rId15"/>
            </p:custDataLst>
          </p:nvPr>
        </p:nvSpPr>
        <p:spPr bwMode="gray">
          <a:xfrm>
            <a:off x="10725150" y="42116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5C70FD07-C692-48D2-A4CF-1A8A1511363F}" type="datetime'''''1''''0''''''''''''''''''''''.''''''''''''1''''''''''%'">
              <a:rPr lang="en-GB" altLang="en-US" sz="800" b="0" smtClean="0">
                <a:solidFill>
                  <a:schemeClr val="tx1"/>
                </a:solidFill>
              </a:rPr>
              <a:pPr lvl="0">
                <a:spcBef>
                  <a:spcPct val="0"/>
                </a:spcBef>
                <a:spcAft>
                  <a:spcPct val="0"/>
                </a:spcAft>
              </a:pPr>
              <a:t>10.1%</a:t>
            </a:fld>
            <a:endParaRPr lang="en-GB" sz="800" b="0">
              <a:solidFill>
                <a:schemeClr val="tx1"/>
              </a:solidFill>
            </a:endParaRPr>
          </a:p>
        </p:txBody>
      </p:sp>
      <p:sp>
        <p:nvSpPr>
          <p:cNvPr id="43" name="Text Placeholder 2">
            <a:extLst>
              <a:ext uri="{FF2B5EF4-FFF2-40B4-BE49-F238E27FC236}">
                <a16:creationId xmlns:a16="http://schemas.microsoft.com/office/drawing/2014/main" id="{C5CA209B-CC45-EE1C-6C5B-CCE2BA9DF903}"/>
              </a:ext>
            </a:extLst>
          </p:cNvPr>
          <p:cNvSpPr>
            <a:spLocks noGrp="1"/>
          </p:cNvSpPr>
          <p:nvPr>
            <p:custDataLst>
              <p:tags r:id="rId16"/>
            </p:custDataLst>
          </p:nvPr>
        </p:nvSpPr>
        <p:spPr bwMode="gray">
          <a:xfrm>
            <a:off x="10763250" y="45291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4FD91BB9-2E3A-4BD3-AD10-97B2894A9C11}" type="datetime'''''''''''''''''1''''''''1''''''.''5''''''''''%'''">
              <a:rPr lang="en-GB" altLang="en-US" sz="800" b="0" smtClean="0">
                <a:solidFill>
                  <a:schemeClr val="tx1"/>
                </a:solidFill>
              </a:rPr>
              <a:pPr lvl="0">
                <a:spcBef>
                  <a:spcPct val="0"/>
                </a:spcBef>
                <a:spcAft>
                  <a:spcPct val="0"/>
                </a:spcAft>
              </a:pPr>
              <a:t>11.5%</a:t>
            </a:fld>
            <a:endParaRPr lang="en-GB" sz="800" b="0">
              <a:solidFill>
                <a:schemeClr val="tx1"/>
              </a:solidFill>
            </a:endParaRPr>
          </a:p>
        </p:txBody>
      </p:sp>
      <p:sp>
        <p:nvSpPr>
          <p:cNvPr id="45" name="Text Placeholder 2">
            <a:extLst>
              <a:ext uri="{FF2B5EF4-FFF2-40B4-BE49-F238E27FC236}">
                <a16:creationId xmlns:a16="http://schemas.microsoft.com/office/drawing/2014/main" id="{E7F2C2A1-7DE1-0869-7117-D13D16097350}"/>
              </a:ext>
            </a:extLst>
          </p:cNvPr>
          <p:cNvSpPr>
            <a:spLocks noGrp="1"/>
          </p:cNvSpPr>
          <p:nvPr>
            <p:custDataLst>
              <p:tags r:id="rId17"/>
            </p:custDataLst>
          </p:nvPr>
        </p:nvSpPr>
        <p:spPr bwMode="gray">
          <a:xfrm>
            <a:off x="10929938" y="48466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178FBB45-C025-44FF-A171-ED96E40E3703}" type="datetime'1''''7''''''.''''''''''''''''''''''6''''''%'''''''''''''''''''">
              <a:rPr lang="en-GB" altLang="en-US" sz="800" b="0" smtClean="0">
                <a:solidFill>
                  <a:schemeClr val="tx1"/>
                </a:solidFill>
              </a:rPr>
              <a:pPr lvl="0">
                <a:spcBef>
                  <a:spcPct val="0"/>
                </a:spcBef>
                <a:spcAft>
                  <a:spcPct val="0"/>
                </a:spcAft>
              </a:pPr>
              <a:t>17.6%</a:t>
            </a:fld>
            <a:endParaRPr lang="en-GB" sz="800" b="0">
              <a:solidFill>
                <a:schemeClr val="tx1"/>
              </a:solidFill>
            </a:endParaRPr>
          </a:p>
        </p:txBody>
      </p:sp>
      <p:sp>
        <p:nvSpPr>
          <p:cNvPr id="46" name="Text Placeholder 2">
            <a:extLst>
              <a:ext uri="{FF2B5EF4-FFF2-40B4-BE49-F238E27FC236}">
                <a16:creationId xmlns:a16="http://schemas.microsoft.com/office/drawing/2014/main" id="{C1CE80F8-9F92-368B-F357-329F15F6ABB8}"/>
              </a:ext>
            </a:extLst>
          </p:cNvPr>
          <p:cNvSpPr>
            <a:spLocks noGrp="1"/>
          </p:cNvSpPr>
          <p:nvPr>
            <p:custDataLst>
              <p:tags r:id="rId18"/>
            </p:custDataLst>
          </p:nvPr>
        </p:nvSpPr>
        <p:spPr bwMode="gray">
          <a:xfrm>
            <a:off x="11026775" y="51641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8FD20817-75F3-4A0B-91E8-21CE30F815DD}" type="datetime'21''''''.''''''2''''%'''''''''''''''''''''''''''''''''">
              <a:rPr lang="en-GB" altLang="en-US" sz="800" b="0" smtClean="0">
                <a:solidFill>
                  <a:schemeClr val="tx1"/>
                </a:solidFill>
              </a:rPr>
              <a:pPr lvl="0">
                <a:spcBef>
                  <a:spcPct val="0"/>
                </a:spcBef>
                <a:spcAft>
                  <a:spcPct val="0"/>
                </a:spcAft>
              </a:pPr>
              <a:t>21.2%</a:t>
            </a:fld>
            <a:endParaRPr lang="en-GB" sz="800" b="0">
              <a:solidFill>
                <a:schemeClr val="tx1"/>
              </a:solidFill>
            </a:endParaRPr>
          </a:p>
        </p:txBody>
      </p:sp>
      <p:sp>
        <p:nvSpPr>
          <p:cNvPr id="47" name="Text Placeholder 2">
            <a:extLst>
              <a:ext uri="{FF2B5EF4-FFF2-40B4-BE49-F238E27FC236}">
                <a16:creationId xmlns:a16="http://schemas.microsoft.com/office/drawing/2014/main" id="{24F55C01-4A55-221C-599F-F795FC301ADE}"/>
              </a:ext>
            </a:extLst>
          </p:cNvPr>
          <p:cNvSpPr>
            <a:spLocks noGrp="1"/>
          </p:cNvSpPr>
          <p:nvPr>
            <p:custDataLst>
              <p:tags r:id="rId19"/>
            </p:custDataLst>
          </p:nvPr>
        </p:nvSpPr>
        <p:spPr bwMode="gray">
          <a:xfrm>
            <a:off x="11075988" y="54816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AD0BBF0D-9398-4F79-A532-2893B7BA11F0}" type="datetime'''''''''''''''''''''''''''''2''''3.''''''''0%'''''''''''''''''">
              <a:rPr lang="en-GB" altLang="en-US" sz="800" b="0" smtClean="0">
                <a:solidFill>
                  <a:schemeClr val="tx1"/>
                </a:solidFill>
              </a:rPr>
              <a:pPr lvl="0">
                <a:spcBef>
                  <a:spcPct val="0"/>
                </a:spcBef>
                <a:spcAft>
                  <a:spcPct val="0"/>
                </a:spcAft>
              </a:pPr>
              <a:t>23.0%</a:t>
            </a:fld>
            <a:endParaRPr lang="en-GB" sz="800" b="0">
              <a:solidFill>
                <a:schemeClr val="tx1"/>
              </a:solidFill>
            </a:endParaRPr>
          </a:p>
        </p:txBody>
      </p:sp>
      <p:sp>
        <p:nvSpPr>
          <p:cNvPr id="48" name="Text Placeholder 2">
            <a:extLst>
              <a:ext uri="{FF2B5EF4-FFF2-40B4-BE49-F238E27FC236}">
                <a16:creationId xmlns:a16="http://schemas.microsoft.com/office/drawing/2014/main" id="{3DD6CA81-70C8-452C-FFBD-E250EF8323E2}"/>
              </a:ext>
            </a:extLst>
          </p:cNvPr>
          <p:cNvSpPr>
            <a:spLocks noGrp="1"/>
          </p:cNvSpPr>
          <p:nvPr>
            <p:custDataLst>
              <p:tags r:id="rId20"/>
            </p:custDataLst>
          </p:nvPr>
        </p:nvSpPr>
        <p:spPr bwMode="gray">
          <a:xfrm>
            <a:off x="11295063" y="57991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809F6A20-5815-40A3-B2AD-9BBB1B8DD2C8}" type="datetime'''''3''''''''''''1''''''''''''''''''''.''''1''''''''''%'''">
              <a:rPr lang="en-GB" altLang="en-US" sz="800" b="0" smtClean="0">
                <a:solidFill>
                  <a:schemeClr val="tx1"/>
                </a:solidFill>
              </a:rPr>
              <a:pPr lvl="0">
                <a:spcBef>
                  <a:spcPct val="0"/>
                </a:spcBef>
                <a:spcAft>
                  <a:spcPct val="0"/>
                </a:spcAft>
              </a:pPr>
              <a:t>31.1%</a:t>
            </a:fld>
            <a:endParaRPr lang="en-GB" sz="800" b="0">
              <a:solidFill>
                <a:schemeClr val="tx1"/>
              </a:solidFill>
            </a:endParaRPr>
          </a:p>
        </p:txBody>
      </p:sp>
      <p:grpSp>
        <p:nvGrpSpPr>
          <p:cNvPr id="56" name="Group 55">
            <a:extLst>
              <a:ext uri="{FF2B5EF4-FFF2-40B4-BE49-F238E27FC236}">
                <a16:creationId xmlns:a16="http://schemas.microsoft.com/office/drawing/2014/main" id="{C50A32CF-ECAF-405B-2EC3-35E45DBC7C79}"/>
              </a:ext>
            </a:extLst>
          </p:cNvPr>
          <p:cNvGrpSpPr/>
          <p:nvPr/>
        </p:nvGrpSpPr>
        <p:grpSpPr>
          <a:xfrm>
            <a:off x="8929454" y="0"/>
            <a:ext cx="3638984" cy="428478"/>
            <a:chOff x="8929454" y="0"/>
            <a:chExt cx="3638984" cy="428478"/>
          </a:xfrm>
        </p:grpSpPr>
        <p:sp>
          <p:nvSpPr>
            <p:cNvPr id="58" name="Rectangle 57">
              <a:extLst>
                <a:ext uri="{FF2B5EF4-FFF2-40B4-BE49-F238E27FC236}">
                  <a16:creationId xmlns:a16="http://schemas.microsoft.com/office/drawing/2014/main" id="{D28C5AD3-C0B8-F1CE-ED39-00BE16E0AA82}"/>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9" name="TextBox 58">
              <a:extLst>
                <a:ext uri="{FF2B5EF4-FFF2-40B4-BE49-F238E27FC236}">
                  <a16:creationId xmlns:a16="http://schemas.microsoft.com/office/drawing/2014/main" id="{16D0081C-C19D-B996-BB8A-ACCAAFA99F4A}"/>
                </a:ext>
              </a:extLst>
            </p:cNvPr>
            <p:cNvSpPr txBox="1"/>
            <p:nvPr/>
          </p:nvSpPr>
          <p:spPr>
            <a:xfrm>
              <a:off x="9487148" y="127682"/>
              <a:ext cx="3081290"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a:ln>
                    <a:noFill/>
                  </a:ln>
                  <a:effectLst/>
                  <a:uLnTx/>
                  <a:uFillTx/>
                  <a:latin typeface="Arial"/>
                  <a:cs typeface="Arial"/>
                  <a:sym typeface="Arial"/>
                </a:rPr>
                <a:t>Profilakse un riska samazināšana</a:t>
              </a:r>
            </a:p>
          </p:txBody>
        </p:sp>
        <p:sp>
          <p:nvSpPr>
            <p:cNvPr id="60" name="Rectangle 59">
              <a:extLst>
                <a:ext uri="{FF2B5EF4-FFF2-40B4-BE49-F238E27FC236}">
                  <a16:creationId xmlns:a16="http://schemas.microsoft.com/office/drawing/2014/main" id="{293108F4-FA88-DE85-5A93-303F448EC794}"/>
                </a:ext>
              </a:extLst>
            </p:cNvPr>
            <p:cNvSpPr/>
            <p:nvPr/>
          </p:nvSpPr>
          <p:spPr>
            <a:xfrm>
              <a:off x="8929454" y="0"/>
              <a:ext cx="428400" cy="4284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63" name="Freeform 73">
              <a:extLst>
                <a:ext uri="{FF2B5EF4-FFF2-40B4-BE49-F238E27FC236}">
                  <a16:creationId xmlns:a16="http://schemas.microsoft.com/office/drawing/2014/main" id="{628ED3C0-89FB-313A-E978-3B05A863E6FC}"/>
                </a:ext>
              </a:extLst>
            </p:cNvPr>
            <p:cNvSpPr>
              <a:spLocks noChangeAspect="1" noEditPoints="1"/>
            </p:cNvSpPr>
            <p:nvPr/>
          </p:nvSpPr>
          <p:spPr bwMode="auto">
            <a:xfrm rot="10800000" flipH="1" flipV="1">
              <a:off x="8992048" y="61800"/>
              <a:ext cx="303213" cy="304800"/>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grpSp>
    </p:spTree>
    <p:extLst>
      <p:ext uri="{BB962C8B-B14F-4D97-AF65-F5344CB8AC3E}">
        <p14:creationId xmlns:p14="http://schemas.microsoft.com/office/powerpoint/2010/main" val="149894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C56F0-57F5-0EF7-0656-90177428D3FA}"/>
            </a:ext>
          </a:extLst>
        </p:cNvPr>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B1E9725B-ABD1-DB83-BBFF-4772128DB0FD}"/>
              </a:ext>
            </a:extLst>
          </p:cNvPr>
          <p:cNvGraphicFramePr>
            <a:graphicFrameLocks noChangeAspect="1"/>
          </p:cNvGraphicFramePr>
          <p:nvPr>
            <p:custDataLst>
              <p:tags r:id="rId1"/>
            </p:custDataLst>
            <p:extLst>
              <p:ext uri="{D42A27DB-BD31-4B8C-83A1-F6EECF244321}">
                <p14:modId xmlns:p14="http://schemas.microsoft.com/office/powerpoint/2010/main" val="23291132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3" imgW="395" imgH="394" progId="TCLayout.ActiveDocument.1">
                  <p:embed/>
                </p:oleObj>
              </mc:Choice>
              <mc:Fallback>
                <p:oleObj name="think-cell Slide" r:id="rId23" imgW="395" imgH="394" progId="TCLayout.ActiveDocument.1">
                  <p:embed/>
                  <p:pic>
                    <p:nvPicPr>
                      <p:cNvPr id="16" name="Object 15" hidden="1">
                        <a:extLst>
                          <a:ext uri="{FF2B5EF4-FFF2-40B4-BE49-F238E27FC236}">
                            <a16:creationId xmlns:a16="http://schemas.microsoft.com/office/drawing/2014/main" id="{B1E9725B-ABD1-DB83-BBFF-4772128DB0FD}"/>
                          </a:ext>
                        </a:extLst>
                      </p:cNvPr>
                      <p:cNvPicPr/>
                      <p:nvPr/>
                    </p:nvPicPr>
                    <p:blipFill>
                      <a:blip r:embed="rId24"/>
                      <a:stretch>
                        <a:fillRect/>
                      </a:stretch>
                    </p:blipFill>
                    <p:spPr>
                      <a:xfrm>
                        <a:off x="1588" y="1588"/>
                        <a:ext cx="1588" cy="1588"/>
                      </a:xfrm>
                      <a:prstGeom prst="rect">
                        <a:avLst/>
                      </a:prstGeom>
                    </p:spPr>
                  </p:pic>
                </p:oleObj>
              </mc:Fallback>
            </mc:AlternateContent>
          </a:graphicData>
        </a:graphic>
      </p:graphicFrame>
      <p:sp>
        <p:nvSpPr>
          <p:cNvPr id="37" name="Slide Number Placeholder 1">
            <a:extLst>
              <a:ext uri="{FF2B5EF4-FFF2-40B4-BE49-F238E27FC236}">
                <a16:creationId xmlns:a16="http://schemas.microsoft.com/office/drawing/2014/main" id="{71DC227D-B099-5D87-AF8A-EF36D9A51B0E}"/>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22</a:t>
            </a:fld>
            <a:endParaRPr lang="en-GB"/>
          </a:p>
        </p:txBody>
      </p:sp>
      <p:sp>
        <p:nvSpPr>
          <p:cNvPr id="20" name="Title 19">
            <a:extLst>
              <a:ext uri="{FF2B5EF4-FFF2-40B4-BE49-F238E27FC236}">
                <a16:creationId xmlns:a16="http://schemas.microsoft.com/office/drawing/2014/main" id="{02A9949C-6BC2-CCE8-45FB-D0B7DB1BFA65}"/>
              </a:ext>
            </a:extLst>
          </p:cNvPr>
          <p:cNvSpPr>
            <a:spLocks noGrp="1"/>
          </p:cNvSpPr>
          <p:nvPr>
            <p:ph type="title"/>
          </p:nvPr>
        </p:nvSpPr>
        <p:spPr>
          <a:xfrm>
            <a:off x="442913" y="432001"/>
            <a:ext cx="11306175" cy="1387274"/>
          </a:xfrm>
        </p:spPr>
        <p:txBody>
          <a:bodyPr vert="horz">
            <a:normAutofit/>
          </a:bodyPr>
          <a:lstStyle/>
          <a:p>
            <a:r>
              <a:rPr lang="lv-LV"/>
              <a:t>2.1.6. Informācija par pieejamo </a:t>
            </a:r>
            <a:br>
              <a:rPr lang="en-US"/>
            </a:br>
            <a:r>
              <a:rPr lang="lv-LV"/>
              <a:t>atbalstu un resursiem</a:t>
            </a:r>
            <a:endParaRPr lang="en-GB"/>
          </a:p>
        </p:txBody>
      </p:sp>
      <p:sp>
        <p:nvSpPr>
          <p:cNvPr id="33" name="PwCFirm">
            <a:extLst>
              <a:ext uri="{FF2B5EF4-FFF2-40B4-BE49-F238E27FC236}">
                <a16:creationId xmlns:a16="http://schemas.microsoft.com/office/drawing/2014/main" id="{46631A6C-CB06-911B-34B9-247D587CD4EB}"/>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sp>
        <p:nvSpPr>
          <p:cNvPr id="7" name="TextBox 6">
            <a:extLst>
              <a:ext uri="{FF2B5EF4-FFF2-40B4-BE49-F238E27FC236}">
                <a16:creationId xmlns:a16="http://schemas.microsoft.com/office/drawing/2014/main" id="{02203530-019C-A86F-7571-7B6B68F48DAF}"/>
              </a:ext>
            </a:extLst>
          </p:cNvPr>
          <p:cNvSpPr txBox="1"/>
          <p:nvPr/>
        </p:nvSpPr>
        <p:spPr>
          <a:xfrm>
            <a:off x="444500" y="6256134"/>
            <a:ext cx="6286500" cy="123111"/>
          </a:xfrm>
          <a:prstGeom prst="rect">
            <a:avLst/>
          </a:prstGeom>
          <a:noFill/>
        </p:spPr>
        <p:txBody>
          <a:bodyPr wrap="square" lIns="0" tIns="0" rIns="0" bIns="0">
            <a:spAutoFit/>
          </a:bodyPr>
          <a:lstStyle/>
          <a:p>
            <a:r>
              <a:rPr lang="lv-LV" sz="800">
                <a:latin typeface="+mn-lt"/>
              </a:rPr>
              <a:t>Avots: Intervijas un aptauja. </a:t>
            </a:r>
            <a:endParaRPr lang="en-GB" sz="800">
              <a:solidFill>
                <a:schemeClr val="tx1"/>
              </a:solidFill>
              <a:latin typeface="+mn-lt"/>
            </a:endParaRPr>
          </a:p>
        </p:txBody>
      </p:sp>
      <p:graphicFrame>
        <p:nvGraphicFramePr>
          <p:cNvPr id="10" name="Table 9">
            <a:extLst>
              <a:ext uri="{FF2B5EF4-FFF2-40B4-BE49-F238E27FC236}">
                <a16:creationId xmlns:a16="http://schemas.microsoft.com/office/drawing/2014/main" id="{38BFD9F9-16EF-A74B-01EE-14F70DDD6E82}"/>
              </a:ext>
            </a:extLst>
          </p:cNvPr>
          <p:cNvGraphicFramePr>
            <a:graphicFrameLocks noGrp="1"/>
          </p:cNvGraphicFramePr>
          <p:nvPr>
            <p:extLst>
              <p:ext uri="{D42A27DB-BD31-4B8C-83A1-F6EECF244321}">
                <p14:modId xmlns:p14="http://schemas.microsoft.com/office/powerpoint/2010/main" val="104332958"/>
              </p:ext>
            </p:extLst>
          </p:nvPr>
        </p:nvGraphicFramePr>
        <p:xfrm>
          <a:off x="442913" y="1819275"/>
          <a:ext cx="11306175" cy="434461"/>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34461">
                <a:tc>
                  <a:txBody>
                    <a:bodyPr/>
                    <a:lstStyle/>
                    <a:p>
                      <a:pPr marL="171450" indent="-171450">
                        <a:buClr>
                          <a:schemeClr val="dk1"/>
                        </a:buClr>
                        <a:buBlip>
                          <a:blip r:embed="rId25"/>
                        </a:buBlip>
                        <a:defRPr/>
                      </a:pPr>
                      <a:endParaRPr lang="lv-LV" sz="10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a:t>
                      </a:r>
                      <a:r>
                        <a:rPr lang="lv-LV" sz="800" b="0" kern="1200" spc="-20" dirty="0">
                          <a:solidFill>
                            <a:schemeClr val="tx1"/>
                          </a:solidFill>
                          <a:latin typeface="+mn-lt"/>
                          <a:ea typeface="+mn-ea"/>
                          <a:cs typeface="+mn-cs"/>
                        </a:rPr>
                        <a:t>izveidot vienotu, digitāli pieejamu platformu un mobilo lietotni ar uzticamu, skaidri strukturētu informāciju par visiem pieejamajiem valsts, pašvaldību, NVO un privātajiem atbalsta pakalpojumiem, tostarp krīzes tālruņiem un palīdzības iespējām, nodrošinot ātru, saprotamu un redzamu piekļuvi palīdzībai jauniešiem un viņu ģimenēm visā Latvijā.</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25"/>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1" name="Rectangle 10">
            <a:extLst>
              <a:ext uri="{FF2B5EF4-FFF2-40B4-BE49-F238E27FC236}">
                <a16:creationId xmlns:a16="http://schemas.microsoft.com/office/drawing/2014/main" id="{66C241B5-4380-58A8-83B7-D715782B656C}"/>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Freeform 82">
            <a:extLst>
              <a:ext uri="{FF2B5EF4-FFF2-40B4-BE49-F238E27FC236}">
                <a16:creationId xmlns:a16="http://schemas.microsoft.com/office/drawing/2014/main" id="{30D78DB9-6560-85D3-C126-C763487415A9}"/>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13" name="Rectangle 12">
            <a:extLst>
              <a:ext uri="{FF2B5EF4-FFF2-40B4-BE49-F238E27FC236}">
                <a16:creationId xmlns:a16="http://schemas.microsoft.com/office/drawing/2014/main" id="{0B4A20CD-5CBF-B6B6-A44F-13A70A850994}"/>
              </a:ext>
            </a:extLst>
          </p:cNvPr>
          <p:cNvSpPr/>
          <p:nvPr/>
        </p:nvSpPr>
        <p:spPr>
          <a:xfrm>
            <a:off x="442912" y="2624715"/>
            <a:ext cx="6328002"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Novērojumi</a:t>
            </a:r>
          </a:p>
        </p:txBody>
      </p:sp>
      <p:sp>
        <p:nvSpPr>
          <p:cNvPr id="14" name="Content Placeholder 8">
            <a:extLst>
              <a:ext uri="{FF2B5EF4-FFF2-40B4-BE49-F238E27FC236}">
                <a16:creationId xmlns:a16="http://schemas.microsoft.com/office/drawing/2014/main" id="{B519245D-368E-1B49-DECE-073B9B102655}"/>
              </a:ext>
            </a:extLst>
          </p:cNvPr>
          <p:cNvSpPr txBox="1">
            <a:spLocks/>
          </p:cNvSpPr>
          <p:nvPr/>
        </p:nvSpPr>
        <p:spPr>
          <a:xfrm>
            <a:off x="442911" y="2941232"/>
            <a:ext cx="6328003" cy="3230968"/>
          </a:xfrm>
          <a:prstGeom prst="rect">
            <a:avLst/>
          </a:prstGeom>
          <a:solidFill>
            <a:schemeClr val="bg1">
              <a:lumMod val="95000"/>
            </a:schemeClr>
          </a:solidFill>
        </p:spPr>
        <p:txBody>
          <a:bodyPr vert="horz" lIns="72000" tIns="72000" rIns="72000" bIns="72000" rtlCol="0" anchor="t" anchorCtr="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lgn="l">
              <a:spcAft>
                <a:spcPts val="600"/>
              </a:spcAft>
              <a:buFont typeface="Arial" panose="020B0604020202020204" pitchFamily="34" charset="0"/>
              <a:buChar char="•"/>
            </a:pPr>
            <a:r>
              <a:rPr lang="lv-LV" sz="800" b="1" i="0" dirty="0">
                <a:solidFill>
                  <a:schemeClr val="tx1"/>
                </a:solidFill>
                <a:effectLst/>
              </a:rPr>
              <a:t>Informācijas sadrumstalotība un vienota kontaktpunkta trūkums: </a:t>
            </a:r>
            <a:r>
              <a:rPr lang="lv-LV" sz="800" b="0" dirty="0">
                <a:solidFill>
                  <a:schemeClr val="tx1"/>
                </a:solidFill>
              </a:rPr>
              <a:t>i</a:t>
            </a:r>
            <a:r>
              <a:rPr lang="lv-LV" sz="800" b="0" i="0" dirty="0">
                <a:solidFill>
                  <a:schemeClr val="tx1"/>
                </a:solidFill>
                <a:effectLst/>
              </a:rPr>
              <a:t>nformācija par pieejamajiem resursiem (valsts, pašvaldību, NVO un privātajām palīdzības iespējām un atbalsta pakalpojumiem) ir atrodama dažādās platformās, un Latvijā trūkst centralizētas platformas, kurā vienuviet būtu pieejama visa nepieciešamā informācija. Tas apgrūtina tās atrašanu, īpaši krīzes situācijās, kad nepieciešama ātra un skaidra rīcība.</a:t>
            </a:r>
          </a:p>
          <a:p>
            <a:pPr marL="172800" indent="-172800">
              <a:spcAft>
                <a:spcPts val="600"/>
              </a:spcAft>
              <a:buFont typeface="Arial" panose="020B0604020202020204" pitchFamily="34" charset="0"/>
              <a:buChar char="•"/>
            </a:pPr>
            <a:r>
              <a:rPr lang="lv-LV" sz="800" b="1" i="0" dirty="0">
                <a:solidFill>
                  <a:schemeClr val="tx1"/>
                </a:solidFill>
                <a:effectLst/>
              </a:rPr>
              <a:t>Zema informācijas izplatība: </a:t>
            </a:r>
            <a:r>
              <a:rPr lang="lv-LV" sz="800" b="0" dirty="0">
                <a:solidFill>
                  <a:schemeClr val="tx1"/>
                </a:solidFill>
              </a:rPr>
              <a:t>p</a:t>
            </a:r>
            <a:r>
              <a:rPr lang="lv-LV" sz="800" b="0" i="0" dirty="0">
                <a:solidFill>
                  <a:schemeClr val="tx1"/>
                </a:solidFill>
                <a:effectLst/>
              </a:rPr>
              <a:t>at bezmaksas un kvalitatīvi pašvaldību pakalpojumi jauniešiem un vecākiem bieži vien netiek pietiekami reklamēti vai skaidri komunicēti iedzīvotājiem. Rezultātā daudzi cilvēki </a:t>
            </a:r>
            <a:r>
              <a:rPr lang="lv-LV" sz="800" b="0" dirty="0">
                <a:solidFill>
                  <a:schemeClr val="tx1"/>
                </a:solidFill>
              </a:rPr>
              <a:t>par tiem </a:t>
            </a:r>
            <a:r>
              <a:rPr lang="lv-LV" sz="800" b="0" i="0" dirty="0">
                <a:solidFill>
                  <a:schemeClr val="tx1"/>
                </a:solidFill>
                <a:effectLst/>
              </a:rPr>
              <a:t>nezina vai neizmanto tos</a:t>
            </a:r>
            <a:r>
              <a:rPr lang="lv-LV" sz="800" b="1" i="0" dirty="0">
                <a:solidFill>
                  <a:schemeClr val="tx1"/>
                </a:solidFill>
                <a:effectLst/>
              </a:rPr>
              <a:t>.</a:t>
            </a:r>
          </a:p>
          <a:p>
            <a:pPr marL="172800" indent="-172800">
              <a:spcAft>
                <a:spcPts val="600"/>
              </a:spcAft>
              <a:buFont typeface="Arial" panose="020B0604020202020204" pitchFamily="34" charset="0"/>
              <a:buChar char="•"/>
            </a:pPr>
            <a:r>
              <a:rPr lang="lv-LV" sz="800" b="1" i="0" dirty="0">
                <a:solidFill>
                  <a:schemeClr val="tx1"/>
                </a:solidFill>
                <a:effectLst/>
              </a:rPr>
              <a:t>Nepietiekama informācija par to, kur vērsties krīzes situācijās, un tās redzamība: </a:t>
            </a:r>
            <a:r>
              <a:rPr lang="lv-LV" sz="800" b="0" dirty="0">
                <a:solidFill>
                  <a:schemeClr val="tx1"/>
                </a:solidFill>
              </a:rPr>
              <a:t>c</a:t>
            </a:r>
            <a:r>
              <a:rPr lang="lv-LV" sz="800" b="0" i="0" dirty="0">
                <a:solidFill>
                  <a:schemeClr val="tx1"/>
                </a:solidFill>
                <a:effectLst/>
              </a:rPr>
              <a:t>ilvēkiem bieži trūkst ātras, saprotamas un uzticamas informācijas brīžos, kad tā visvairāk nepieciešama, piemēram, emocionālas krīzes, vardarbības vai atkarību gadījumos. Daudzi jaunieši un pieaugušie nezina, kur vērsties pēc palīdzības, jo atbalsta tālruņi un krīzes līnijas bieži vien nav pietiekami redzami vai skaidri prezentēti sabiedrībai.</a:t>
            </a:r>
          </a:p>
          <a:p>
            <a:pPr marL="172800" indent="-172800">
              <a:spcAft>
                <a:spcPts val="600"/>
              </a:spcAft>
              <a:buFont typeface="Arial" panose="020B0604020202020204" pitchFamily="34" charset="0"/>
              <a:buChar char="•"/>
            </a:pPr>
            <a:r>
              <a:rPr lang="lv-LV" sz="800" b="1" i="0" dirty="0">
                <a:solidFill>
                  <a:schemeClr val="tx1"/>
                </a:solidFill>
                <a:effectLst/>
              </a:rPr>
              <a:t>Digitālo risinājumu potenciāls netiek pilnībā izmantots: </a:t>
            </a:r>
            <a:r>
              <a:rPr lang="lv-LV" sz="800" b="0" dirty="0">
                <a:solidFill>
                  <a:schemeClr val="tx1"/>
                </a:solidFill>
              </a:rPr>
              <a:t>n</a:t>
            </a:r>
            <a:r>
              <a:rPr lang="lv-LV" sz="800" b="0" i="0" dirty="0">
                <a:solidFill>
                  <a:schemeClr val="tx1"/>
                </a:solidFill>
                <a:effectLst/>
              </a:rPr>
              <a:t>av izstrādātas lietotājam draudzīgas aplikācijas vai mājaslapas, kas apvienotu informāciju </a:t>
            </a:r>
            <a:r>
              <a:rPr lang="lv-LV" sz="800" b="0" dirty="0">
                <a:solidFill>
                  <a:schemeClr val="tx1"/>
                </a:solidFill>
              </a:rPr>
              <a:t>vienuviet </a:t>
            </a:r>
            <a:r>
              <a:rPr lang="lv-LV" sz="800" b="0" i="0" dirty="0">
                <a:solidFill>
                  <a:schemeClr val="tx1"/>
                </a:solidFill>
                <a:effectLst/>
              </a:rPr>
              <a:t>par atbalsta iespējām. </a:t>
            </a:r>
          </a:p>
        </p:txBody>
      </p:sp>
      <p:sp>
        <p:nvSpPr>
          <p:cNvPr id="17" name="Rectangle 16">
            <a:extLst>
              <a:ext uri="{FF2B5EF4-FFF2-40B4-BE49-F238E27FC236}">
                <a16:creationId xmlns:a16="http://schemas.microsoft.com/office/drawing/2014/main" id="{D936C248-F2EF-3266-F9E7-86C1F937E6DB}"/>
              </a:ext>
            </a:extLst>
          </p:cNvPr>
          <p:cNvSpPr/>
          <p:nvPr/>
        </p:nvSpPr>
        <p:spPr>
          <a:xfrm>
            <a:off x="7121637" y="2624715"/>
            <a:ext cx="4627450"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fi-FI" sz="800"/>
              <a:t>Kādos kanālos Tu vēlētos gūt informāciju par narkotiku ietekmi, bīstamību?</a:t>
            </a:r>
          </a:p>
        </p:txBody>
      </p:sp>
      <p:graphicFrame>
        <p:nvGraphicFramePr>
          <p:cNvPr id="64" name="Chart 63">
            <a:extLst>
              <a:ext uri="{FF2B5EF4-FFF2-40B4-BE49-F238E27FC236}">
                <a16:creationId xmlns:a16="http://schemas.microsoft.com/office/drawing/2014/main" id="{BCAB8FD4-47BD-333A-F646-2D71258BD530}"/>
              </a:ext>
            </a:extLst>
          </p:cNvPr>
          <p:cNvGraphicFramePr/>
          <p:nvPr>
            <p:custDataLst>
              <p:tags r:id="rId2"/>
            </p:custDataLst>
            <p:extLst>
              <p:ext uri="{D42A27DB-BD31-4B8C-83A1-F6EECF244321}">
                <p14:modId xmlns:p14="http://schemas.microsoft.com/office/powerpoint/2010/main" val="160848888"/>
              </p:ext>
            </p:extLst>
          </p:nvPr>
        </p:nvGraphicFramePr>
        <p:xfrm>
          <a:off x="10344150" y="3078163"/>
          <a:ext cx="1008063" cy="3022600"/>
        </p:xfrm>
        <a:graphic>
          <a:graphicData uri="http://schemas.openxmlformats.org/drawingml/2006/chart">
            <c:chart xmlns:c="http://schemas.openxmlformats.org/drawingml/2006/chart" xmlns:r="http://schemas.openxmlformats.org/officeDocument/2006/relationships" r:id="rId26"/>
          </a:graphicData>
        </a:graphic>
      </p:graphicFrame>
      <p:sp>
        <p:nvSpPr>
          <p:cNvPr id="19" name="Text Placeholder 2">
            <a:extLst>
              <a:ext uri="{FF2B5EF4-FFF2-40B4-BE49-F238E27FC236}">
                <a16:creationId xmlns:a16="http://schemas.microsoft.com/office/drawing/2014/main" id="{A36F8A72-99A1-DE1C-4AB9-1BEDEAF7DE3F}"/>
              </a:ext>
            </a:extLst>
          </p:cNvPr>
          <p:cNvSpPr>
            <a:spLocks noGrp="1"/>
          </p:cNvSpPr>
          <p:nvPr>
            <p:custDataLst>
              <p:tags r:id="rId3"/>
            </p:custDataLst>
          </p:nvPr>
        </p:nvSpPr>
        <p:spPr bwMode="auto">
          <a:xfrm>
            <a:off x="8770938" y="3259138"/>
            <a:ext cx="158908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102ED52C-6BC8-4D83-84B3-135F9540E71C}" type="datetime'I''''nformatīv''ie ''ma''t''''e''ri''āli d''ruk''ātā ''veidā'">
              <a:rPr lang="en-GB" altLang="en-US" sz="800" b="0" smtClean="0">
                <a:solidFill>
                  <a:schemeClr val="tx1"/>
                </a:solidFill>
              </a:rPr>
              <a:pPr lvl="0" algn="r">
                <a:spcBef>
                  <a:spcPct val="0"/>
                </a:spcBef>
                <a:spcAft>
                  <a:spcPct val="0"/>
                </a:spcAft>
              </a:pPr>
              <a:t>Informatīvie materiāli drukātā veidā</a:t>
            </a:fld>
            <a:endParaRPr lang="en-GB" sz="800" b="0">
              <a:solidFill>
                <a:schemeClr val="tx1"/>
              </a:solidFill>
            </a:endParaRPr>
          </a:p>
        </p:txBody>
      </p:sp>
      <p:sp>
        <p:nvSpPr>
          <p:cNvPr id="21" name="Text Placeholder 2">
            <a:extLst>
              <a:ext uri="{FF2B5EF4-FFF2-40B4-BE49-F238E27FC236}">
                <a16:creationId xmlns:a16="http://schemas.microsoft.com/office/drawing/2014/main" id="{EB02C524-0A54-4750-707D-A9360DB826EE}"/>
              </a:ext>
            </a:extLst>
          </p:cNvPr>
          <p:cNvSpPr>
            <a:spLocks noGrp="1"/>
          </p:cNvSpPr>
          <p:nvPr>
            <p:custDataLst>
              <p:tags r:id="rId4"/>
            </p:custDataLst>
          </p:nvPr>
        </p:nvSpPr>
        <p:spPr bwMode="auto">
          <a:xfrm>
            <a:off x="9078914" y="3576638"/>
            <a:ext cx="1281113"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721E214D-DAF4-4322-A453-5D94A36A74CA}" type="datetime'Sociā''lās r''''''''''''''ekl''āmas'''' p''i''ls''ēt''v''idē'">
              <a:rPr lang="en-GB" altLang="en-US" sz="800" b="0" smtClean="0">
                <a:solidFill>
                  <a:schemeClr val="tx1"/>
                </a:solidFill>
              </a:rPr>
              <a:pPr lvl="0" algn="r">
                <a:spcBef>
                  <a:spcPct val="0"/>
                </a:spcBef>
                <a:spcAft>
                  <a:spcPct val="0"/>
                </a:spcAft>
              </a:pPr>
              <a:t>Sociālās reklāmas pilsētvidē</a:t>
            </a:fld>
            <a:endParaRPr lang="en-GB" sz="800" b="0">
              <a:solidFill>
                <a:schemeClr val="tx1"/>
              </a:solidFill>
            </a:endParaRPr>
          </a:p>
        </p:txBody>
      </p:sp>
      <p:sp>
        <p:nvSpPr>
          <p:cNvPr id="22" name="Text Placeholder 2">
            <a:extLst>
              <a:ext uri="{FF2B5EF4-FFF2-40B4-BE49-F238E27FC236}">
                <a16:creationId xmlns:a16="http://schemas.microsoft.com/office/drawing/2014/main" id="{EEDAA8E6-74B4-FBAB-73E1-47E0FEC39DE1}"/>
              </a:ext>
            </a:extLst>
          </p:cNvPr>
          <p:cNvSpPr>
            <a:spLocks noGrp="1"/>
          </p:cNvSpPr>
          <p:nvPr>
            <p:custDataLst>
              <p:tags r:id="rId5"/>
            </p:custDataLst>
          </p:nvPr>
        </p:nvSpPr>
        <p:spPr bwMode="auto">
          <a:xfrm>
            <a:off x="9486900" y="3894138"/>
            <a:ext cx="873125"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B3155EF5-43E7-4327-B473-DF5632012EB4}" type="datetime'''P''''u''''bl''i''''ski''e'' p''''as''''''ā''k''''um''i'''''">
              <a:rPr lang="en-GB" altLang="en-US" sz="800" b="0" smtClean="0">
                <a:solidFill>
                  <a:schemeClr val="tx1"/>
                </a:solidFill>
              </a:rPr>
              <a:pPr lvl="0" algn="r">
                <a:spcBef>
                  <a:spcPct val="0"/>
                </a:spcBef>
                <a:spcAft>
                  <a:spcPct val="0"/>
                </a:spcAft>
              </a:pPr>
              <a:t>Publiskie pasākumi</a:t>
            </a:fld>
            <a:endParaRPr lang="en-GB" sz="800" b="0">
              <a:solidFill>
                <a:schemeClr val="tx1"/>
              </a:solidFill>
            </a:endParaRPr>
          </a:p>
        </p:txBody>
      </p:sp>
      <p:sp>
        <p:nvSpPr>
          <p:cNvPr id="23" name="Text Placeholder 2">
            <a:extLst>
              <a:ext uri="{FF2B5EF4-FFF2-40B4-BE49-F238E27FC236}">
                <a16:creationId xmlns:a16="http://schemas.microsoft.com/office/drawing/2014/main" id="{E7A0EEC8-E7B0-DDA9-F6AB-F14C38C0A308}"/>
              </a:ext>
            </a:extLst>
          </p:cNvPr>
          <p:cNvSpPr>
            <a:spLocks noGrp="1"/>
          </p:cNvSpPr>
          <p:nvPr>
            <p:custDataLst>
              <p:tags r:id="rId6"/>
            </p:custDataLst>
          </p:nvPr>
        </p:nvSpPr>
        <p:spPr bwMode="auto">
          <a:xfrm>
            <a:off x="8934450" y="4211638"/>
            <a:ext cx="1425575"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1627F94F-9D31-4469-9F58-D37D07F86912}" type="datetime'''''J''aun''iešu centros\ o''r''''ga''nizā''cij''''ā''''''s'">
              <a:rPr lang="en-GB" altLang="en-US" sz="800" b="0" smtClean="0">
                <a:solidFill>
                  <a:schemeClr val="tx1"/>
                </a:solidFill>
              </a:rPr>
              <a:pPr lvl="0" algn="r">
                <a:spcBef>
                  <a:spcPct val="0"/>
                </a:spcBef>
                <a:spcAft>
                  <a:spcPct val="0"/>
                </a:spcAft>
              </a:pPr>
              <a:t>Jauniešu centros\ organizācijās</a:t>
            </a:fld>
            <a:endParaRPr lang="en-GB" sz="800" b="0">
              <a:solidFill>
                <a:schemeClr val="tx1"/>
              </a:solidFill>
            </a:endParaRPr>
          </a:p>
        </p:txBody>
      </p:sp>
      <p:sp>
        <p:nvSpPr>
          <p:cNvPr id="24" name="Text Placeholder 2">
            <a:extLst>
              <a:ext uri="{FF2B5EF4-FFF2-40B4-BE49-F238E27FC236}">
                <a16:creationId xmlns:a16="http://schemas.microsoft.com/office/drawing/2014/main" id="{38C6F5DD-3588-15C5-F18F-54219F8E9DB0}"/>
              </a:ext>
            </a:extLst>
          </p:cNvPr>
          <p:cNvSpPr>
            <a:spLocks noGrp="1"/>
          </p:cNvSpPr>
          <p:nvPr>
            <p:custDataLst>
              <p:tags r:id="rId7"/>
            </p:custDataLst>
          </p:nvPr>
        </p:nvSpPr>
        <p:spPr bwMode="auto">
          <a:xfrm>
            <a:off x="8978900" y="4529138"/>
            <a:ext cx="1381125"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AB47DAB9-DB60-4571-AD81-ED18950391C0}" type="datetime'Sp''''ec''''''''ia''''li''zēt''''ās viet''nes'' in''ternetā'''">
              <a:rPr lang="lv-LV" altLang="en-US" sz="800" b="0" smtClean="0">
                <a:solidFill>
                  <a:schemeClr val="tx1"/>
                </a:solidFill>
              </a:rPr>
              <a:pPr lvl="0" algn="r">
                <a:spcBef>
                  <a:spcPct val="0"/>
                </a:spcBef>
                <a:spcAft>
                  <a:spcPct val="0"/>
                </a:spcAft>
              </a:pPr>
              <a:t>Specializētās vietnes internetā</a:t>
            </a:fld>
            <a:endParaRPr lang="en-GB" sz="800" b="0">
              <a:solidFill>
                <a:schemeClr val="tx1"/>
              </a:solidFill>
            </a:endParaRPr>
          </a:p>
        </p:txBody>
      </p:sp>
      <p:sp>
        <p:nvSpPr>
          <p:cNvPr id="25" name="Text Placeholder 2">
            <a:extLst>
              <a:ext uri="{FF2B5EF4-FFF2-40B4-BE49-F238E27FC236}">
                <a16:creationId xmlns:a16="http://schemas.microsoft.com/office/drawing/2014/main" id="{61E1EB9C-FF5B-C1D3-684D-137BE54AAE78}"/>
              </a:ext>
            </a:extLst>
          </p:cNvPr>
          <p:cNvSpPr>
            <a:spLocks noGrp="1"/>
          </p:cNvSpPr>
          <p:nvPr>
            <p:custDataLst>
              <p:tags r:id="rId8"/>
            </p:custDataLst>
          </p:nvPr>
        </p:nvSpPr>
        <p:spPr bwMode="auto">
          <a:xfrm>
            <a:off x="8448675" y="4788933"/>
            <a:ext cx="1911350" cy="310654"/>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r>
              <a:rPr lang="lv-LV" sz="800" b="0" noProof="0" dirty="0">
                <a:solidFill>
                  <a:schemeClr val="tx1"/>
                </a:solidFill>
              </a:rPr>
              <a:t>Informācija tradicionālajos medijos - TV, </a:t>
            </a:r>
            <a:br>
              <a:rPr lang="lv-LV" sz="800" b="0" noProof="0" dirty="0">
                <a:solidFill>
                  <a:schemeClr val="tx1"/>
                </a:solidFill>
              </a:rPr>
            </a:br>
            <a:r>
              <a:rPr lang="lv-LV" sz="800" b="0" noProof="0" dirty="0">
                <a:solidFill>
                  <a:schemeClr val="tx1"/>
                </a:solidFill>
              </a:rPr>
              <a:t>radio, žurnāli, laikraksti</a:t>
            </a:r>
          </a:p>
          <a:p>
            <a:pPr lvl="0" algn="r">
              <a:spcBef>
                <a:spcPct val="0"/>
              </a:spcBef>
              <a:spcAft>
                <a:spcPct val="0"/>
              </a:spcAft>
            </a:pPr>
            <a:endParaRPr lang="en-GB" sz="800" b="0" dirty="0">
              <a:solidFill>
                <a:schemeClr val="tx1"/>
              </a:solidFill>
            </a:endParaRPr>
          </a:p>
        </p:txBody>
      </p:sp>
      <p:sp>
        <p:nvSpPr>
          <p:cNvPr id="28" name="Text Placeholder 2">
            <a:extLst>
              <a:ext uri="{FF2B5EF4-FFF2-40B4-BE49-F238E27FC236}">
                <a16:creationId xmlns:a16="http://schemas.microsoft.com/office/drawing/2014/main" id="{2F4D20BE-4BDF-D9EE-59B1-3F777D99E818}"/>
              </a:ext>
            </a:extLst>
          </p:cNvPr>
          <p:cNvSpPr>
            <a:spLocks noGrp="1"/>
          </p:cNvSpPr>
          <p:nvPr>
            <p:custDataLst>
              <p:tags r:id="rId9"/>
            </p:custDataLst>
          </p:nvPr>
        </p:nvSpPr>
        <p:spPr bwMode="auto">
          <a:xfrm>
            <a:off x="8605838" y="5102226"/>
            <a:ext cx="1754188"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A0D62D9D-8957-463D-8A4D-9F7F207A2B55}" type="thinkcell&lt;?xml version=&quot;1.0&quot; encoding=&quot;UTF-16&quot; standalone=&quot;yes&quot;?&gt;&lt;root reqver=&quot;28224&quot;&gt;&lt;version val=&quot;35722&quot;/&gt;&lt;PersistentType&gt;&lt;m_guid val=&quot;5edcccf8-8bff-4911-80e2-9e20c8f4e62e&quot;/&gt;&lt;m_prec&gt;&lt;m_bNumberIsYear val=&quot;0&quot;/&gt;&lt;m_chDecimalSymbol17909&gt;.&lt;/m_chDecimalSymbol17909&gt;&lt;m_yearfmt&gt;&lt;begin val=&quot;0&quot;/&gt;&lt;end val=&quot;4&quot;/&gt;&lt;/m_yearfmt&gt;&lt;/m_prec&gt;&lt;m_bUseExcelFont val=&quot;0&quot;/&gt;&lt;m_bUseExcelFontColor val=&quot;0&quot;/&gt;&lt;/PersistentType&gt;&lt;/root&gt;">
              <a:rPr lang="lv-LV" altLang="en-US" sz="800" b="0" smtClean="0">
                <a:solidFill>
                  <a:schemeClr val="tx1"/>
                </a:solidFill>
              </a:rPr>
              <a:pPr/>
              <a:t>Informācija interneta portālos\ medijos 
(Delfi, LSM, TvNet u.c.)</a:t>
            </a:fld>
            <a:endParaRPr lang="en-GB" sz="800" b="0">
              <a:solidFill>
                <a:schemeClr val="tx1"/>
              </a:solidFill>
            </a:endParaRPr>
          </a:p>
        </p:txBody>
      </p:sp>
      <p:sp>
        <p:nvSpPr>
          <p:cNvPr id="29" name="Text Placeholder 2">
            <a:extLst>
              <a:ext uri="{FF2B5EF4-FFF2-40B4-BE49-F238E27FC236}">
                <a16:creationId xmlns:a16="http://schemas.microsoft.com/office/drawing/2014/main" id="{C639D963-D6B5-AC6A-CA4B-91B0BCF8D6BF}"/>
              </a:ext>
            </a:extLst>
          </p:cNvPr>
          <p:cNvSpPr>
            <a:spLocks noGrp="1"/>
          </p:cNvSpPr>
          <p:nvPr>
            <p:custDataLst>
              <p:tags r:id="rId10"/>
            </p:custDataLst>
          </p:nvPr>
        </p:nvSpPr>
        <p:spPr bwMode="auto">
          <a:xfrm>
            <a:off x="8615364" y="5481638"/>
            <a:ext cx="1744663"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14A4AB3A-2825-42E7-A346-CCF7D5C85DEF}" type="datetime'Skolā\ ''''''no s''''''kolotāj''ie''m\ mā''cību'' s''tun''dās'">
              <a:rPr lang="lv-LV" altLang="en-US" sz="800" b="0" smtClean="0">
                <a:solidFill>
                  <a:schemeClr val="tx1"/>
                </a:solidFill>
              </a:rPr>
              <a:pPr lvl="0" algn="r">
                <a:spcBef>
                  <a:spcPct val="0"/>
                </a:spcBef>
                <a:spcAft>
                  <a:spcPct val="0"/>
                </a:spcAft>
              </a:pPr>
              <a:t>Skolā\ no skolotājiem\ mācību stundās</a:t>
            </a:fld>
            <a:endParaRPr lang="en-GB" sz="800" b="0">
              <a:solidFill>
                <a:schemeClr val="tx1"/>
              </a:solidFill>
            </a:endParaRPr>
          </a:p>
        </p:txBody>
      </p:sp>
      <p:sp>
        <p:nvSpPr>
          <p:cNvPr id="30" name="Text Placeholder 2">
            <a:extLst>
              <a:ext uri="{FF2B5EF4-FFF2-40B4-BE49-F238E27FC236}">
                <a16:creationId xmlns:a16="http://schemas.microsoft.com/office/drawing/2014/main" id="{CD0AA5CC-F758-A7D6-A7DA-2C6FC5A0A9B4}"/>
              </a:ext>
            </a:extLst>
          </p:cNvPr>
          <p:cNvSpPr>
            <a:spLocks noGrp="1"/>
          </p:cNvSpPr>
          <p:nvPr>
            <p:custDataLst>
              <p:tags r:id="rId11"/>
            </p:custDataLst>
          </p:nvPr>
        </p:nvSpPr>
        <p:spPr bwMode="auto">
          <a:xfrm>
            <a:off x="8104188" y="5737226"/>
            <a:ext cx="2255838" cy="2444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lgn="r">
              <a:spcBef>
                <a:spcPct val="0"/>
              </a:spcBef>
              <a:spcAft>
                <a:spcPct val="0"/>
              </a:spcAft>
            </a:pPr>
            <a:fld id="{507D090C-1744-4A7D-9E60-49B99A30C21E}" type="thinkcell&lt;?xml version=&quot;1.0&quot; encoding=&quot;UTF-16&quot; standalone=&quot;yes&quot;?&gt;&lt;root reqver=&quot;28224&quot;&gt;&lt;version val=&quot;35722&quot;/&gt;&lt;PersistentType&gt;&lt;m_guid val=&quot;f25f2c54-e64b-4ff9-abb0-baf0c229487b&quot;/&gt;&lt;m_prec&gt;&lt;m_bNumberIsYear val=&quot;0&quot;/&gt;&lt;m_chDecimalSymbol17909&gt;.&lt;/m_chDecimalSymbol17909&gt;&lt;m_yearfmt&gt;&lt;begin val=&quot;0&quot;/&gt;&lt;end val=&quot;4&quot;/&gt;&lt;/m_yearfmt&gt;&lt;/m_prec&gt;&lt;m_bUseExcelFont val=&quot;0&quot;/&gt;&lt;m_bUseExcelFontColor val=&quot;0&quot;/&gt;&lt;/PersistentType&gt;&lt;/root&gt;">
              <a:rPr lang="lv-LV" altLang="en-US" sz="800" b="0" smtClean="0">
                <a:solidFill>
                  <a:schemeClr val="tx1"/>
                </a:solidFill>
              </a:rPr>
              <a:pPr/>
              <a:t>Informācija sociālajos medijos\ tīklos
 (Facebook, X, Instagram, Tik Tok, Snapchat u.c.)</a:t>
            </a:fld>
            <a:endParaRPr lang="en-GB" sz="800" b="0">
              <a:solidFill>
                <a:schemeClr val="tx1"/>
              </a:solidFill>
            </a:endParaRPr>
          </a:p>
        </p:txBody>
      </p:sp>
      <p:sp>
        <p:nvSpPr>
          <p:cNvPr id="31" name="Text Placeholder 2">
            <a:extLst>
              <a:ext uri="{FF2B5EF4-FFF2-40B4-BE49-F238E27FC236}">
                <a16:creationId xmlns:a16="http://schemas.microsoft.com/office/drawing/2014/main" id="{5205608D-7A22-C8D3-8FB0-A8982ECA942C}"/>
              </a:ext>
            </a:extLst>
          </p:cNvPr>
          <p:cNvSpPr>
            <a:spLocks noGrp="1"/>
          </p:cNvSpPr>
          <p:nvPr>
            <p:custDataLst>
              <p:tags r:id="rId12"/>
            </p:custDataLst>
          </p:nvPr>
        </p:nvSpPr>
        <p:spPr bwMode="gray">
          <a:xfrm>
            <a:off x="10571163" y="3259138"/>
            <a:ext cx="26828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D1643601-ADD8-49CD-AFB7-C14CF6EC6853}" type="datetime'7''''''''''''''''''''''.5''''''''''''''''''''''''''%'">
              <a:rPr lang="en-GB" altLang="en-US" sz="800" b="0" smtClean="0">
                <a:solidFill>
                  <a:schemeClr val="tx1"/>
                </a:solidFill>
              </a:rPr>
              <a:pPr lvl="0">
                <a:spcBef>
                  <a:spcPct val="0"/>
                </a:spcBef>
                <a:spcAft>
                  <a:spcPct val="0"/>
                </a:spcAft>
              </a:pPr>
              <a:t>7.5%</a:t>
            </a:fld>
            <a:endParaRPr lang="en-GB" sz="800" b="0">
              <a:solidFill>
                <a:schemeClr val="tx1"/>
              </a:solidFill>
            </a:endParaRPr>
          </a:p>
        </p:txBody>
      </p:sp>
      <p:sp>
        <p:nvSpPr>
          <p:cNvPr id="36" name="Text Placeholder 2">
            <a:extLst>
              <a:ext uri="{FF2B5EF4-FFF2-40B4-BE49-F238E27FC236}">
                <a16:creationId xmlns:a16="http://schemas.microsoft.com/office/drawing/2014/main" id="{62FD6F64-E969-0363-DC64-67C668B1D8BF}"/>
              </a:ext>
            </a:extLst>
          </p:cNvPr>
          <p:cNvSpPr>
            <a:spLocks noGrp="1"/>
          </p:cNvSpPr>
          <p:nvPr>
            <p:custDataLst>
              <p:tags r:id="rId13"/>
            </p:custDataLst>
          </p:nvPr>
        </p:nvSpPr>
        <p:spPr bwMode="gray">
          <a:xfrm>
            <a:off x="10641013" y="35766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85105652-8F2F-46FE-949B-416EADB19A5C}" type="datetime'1''''''''''''''''''''''''''1''''''''''.9''''''''''%'''''''''''">
              <a:rPr lang="en-GB" altLang="en-US" sz="800" b="0" smtClean="0">
                <a:solidFill>
                  <a:schemeClr val="tx1"/>
                </a:solidFill>
              </a:rPr>
              <a:pPr lvl="0">
                <a:spcBef>
                  <a:spcPct val="0"/>
                </a:spcBef>
                <a:spcAft>
                  <a:spcPct val="0"/>
                </a:spcAft>
              </a:pPr>
              <a:t>11.9%</a:t>
            </a:fld>
            <a:endParaRPr lang="en-GB" sz="800" b="0">
              <a:solidFill>
                <a:schemeClr val="tx1"/>
              </a:solidFill>
            </a:endParaRPr>
          </a:p>
        </p:txBody>
      </p:sp>
      <p:sp>
        <p:nvSpPr>
          <p:cNvPr id="38" name="Text Placeholder 2">
            <a:extLst>
              <a:ext uri="{FF2B5EF4-FFF2-40B4-BE49-F238E27FC236}">
                <a16:creationId xmlns:a16="http://schemas.microsoft.com/office/drawing/2014/main" id="{7A5500B7-E5F5-252E-6291-D35C5435BB06}"/>
              </a:ext>
            </a:extLst>
          </p:cNvPr>
          <p:cNvSpPr>
            <a:spLocks noGrp="1"/>
          </p:cNvSpPr>
          <p:nvPr>
            <p:custDataLst>
              <p:tags r:id="rId14"/>
            </p:custDataLst>
          </p:nvPr>
        </p:nvSpPr>
        <p:spPr bwMode="gray">
          <a:xfrm>
            <a:off x="10687050" y="38941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40A048D5-F383-4D28-B41A-96CA9CCC32C1}" type="datetime'''''''''''1''''''4''''''''''''''.''''''''''''''8%'''''''''''">
              <a:rPr lang="en-GB" altLang="en-US" sz="800" b="0" smtClean="0">
                <a:solidFill>
                  <a:schemeClr val="tx1"/>
                </a:solidFill>
              </a:rPr>
              <a:pPr lvl="0">
                <a:spcBef>
                  <a:spcPct val="0"/>
                </a:spcBef>
                <a:spcAft>
                  <a:spcPct val="0"/>
                </a:spcAft>
              </a:pPr>
              <a:t>14.8%</a:t>
            </a:fld>
            <a:endParaRPr lang="en-GB" sz="800" b="0">
              <a:solidFill>
                <a:schemeClr val="tx1"/>
              </a:solidFill>
            </a:endParaRPr>
          </a:p>
        </p:txBody>
      </p:sp>
      <p:sp>
        <p:nvSpPr>
          <p:cNvPr id="39" name="Text Placeholder 2">
            <a:extLst>
              <a:ext uri="{FF2B5EF4-FFF2-40B4-BE49-F238E27FC236}">
                <a16:creationId xmlns:a16="http://schemas.microsoft.com/office/drawing/2014/main" id="{6FD928E4-5BFF-2CE2-14DD-13AAC9E6709D}"/>
              </a:ext>
            </a:extLst>
          </p:cNvPr>
          <p:cNvSpPr>
            <a:spLocks noGrp="1"/>
          </p:cNvSpPr>
          <p:nvPr>
            <p:custDataLst>
              <p:tags r:id="rId15"/>
            </p:custDataLst>
          </p:nvPr>
        </p:nvSpPr>
        <p:spPr bwMode="gray">
          <a:xfrm>
            <a:off x="10710863" y="42116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C8017873-EB9D-4352-B95C-7BE3E2C73622}" type="datetime'''''''1''''''''''''6.3''''''''''''''%'''''''''''''''''''''''''">
              <a:rPr lang="en-GB" altLang="en-US" sz="800" b="0" smtClean="0">
                <a:solidFill>
                  <a:schemeClr val="tx1"/>
                </a:solidFill>
              </a:rPr>
              <a:pPr lvl="0">
                <a:spcBef>
                  <a:spcPct val="0"/>
                </a:spcBef>
                <a:spcAft>
                  <a:spcPct val="0"/>
                </a:spcAft>
              </a:pPr>
              <a:t>16.3%</a:t>
            </a:fld>
            <a:endParaRPr lang="en-GB" sz="800" b="0">
              <a:solidFill>
                <a:schemeClr val="tx1"/>
              </a:solidFill>
            </a:endParaRPr>
          </a:p>
        </p:txBody>
      </p:sp>
      <p:sp>
        <p:nvSpPr>
          <p:cNvPr id="43" name="Text Placeholder 2">
            <a:extLst>
              <a:ext uri="{FF2B5EF4-FFF2-40B4-BE49-F238E27FC236}">
                <a16:creationId xmlns:a16="http://schemas.microsoft.com/office/drawing/2014/main" id="{B292D423-30DC-7683-F67F-14528900A7F0}"/>
              </a:ext>
            </a:extLst>
          </p:cNvPr>
          <p:cNvSpPr>
            <a:spLocks noGrp="1"/>
          </p:cNvSpPr>
          <p:nvPr>
            <p:custDataLst>
              <p:tags r:id="rId16"/>
            </p:custDataLst>
          </p:nvPr>
        </p:nvSpPr>
        <p:spPr bwMode="gray">
          <a:xfrm>
            <a:off x="10717213" y="45291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270D4980-056B-4149-A631-F71CD8A6F94D}" type="datetime'''''''''''''''''''''''''''1''''6''''''''''''''''.''''7''%'">
              <a:rPr lang="en-GB" altLang="en-US" sz="800" b="0" smtClean="0">
                <a:solidFill>
                  <a:schemeClr val="tx1"/>
                </a:solidFill>
              </a:rPr>
              <a:pPr lvl="0">
                <a:spcBef>
                  <a:spcPct val="0"/>
                </a:spcBef>
                <a:spcAft>
                  <a:spcPct val="0"/>
                </a:spcAft>
              </a:pPr>
              <a:t>16.7%</a:t>
            </a:fld>
            <a:endParaRPr lang="en-GB" sz="800" b="0">
              <a:solidFill>
                <a:schemeClr val="tx1"/>
              </a:solidFill>
            </a:endParaRPr>
          </a:p>
        </p:txBody>
      </p:sp>
      <p:sp>
        <p:nvSpPr>
          <p:cNvPr id="45" name="Text Placeholder 2">
            <a:extLst>
              <a:ext uri="{FF2B5EF4-FFF2-40B4-BE49-F238E27FC236}">
                <a16:creationId xmlns:a16="http://schemas.microsoft.com/office/drawing/2014/main" id="{8E6A017C-DE61-8DCC-C5F9-E9A09FDC2F87}"/>
              </a:ext>
            </a:extLst>
          </p:cNvPr>
          <p:cNvSpPr>
            <a:spLocks noGrp="1"/>
          </p:cNvSpPr>
          <p:nvPr>
            <p:custDataLst>
              <p:tags r:id="rId17"/>
            </p:custDataLst>
          </p:nvPr>
        </p:nvSpPr>
        <p:spPr bwMode="gray">
          <a:xfrm>
            <a:off x="10763250" y="48466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A3DD44D9-81B3-468C-840E-A5DEB9C7BD7B}" type="datetime'''''''19''''''''''.''''''6''''''%'''''''''''''''''''''''''''''">
              <a:rPr lang="en-GB" altLang="en-US" sz="800" b="0" smtClean="0">
                <a:solidFill>
                  <a:schemeClr val="tx1"/>
                </a:solidFill>
              </a:rPr>
              <a:pPr lvl="0">
                <a:spcBef>
                  <a:spcPct val="0"/>
                </a:spcBef>
                <a:spcAft>
                  <a:spcPct val="0"/>
                </a:spcAft>
              </a:pPr>
              <a:t>19.6%</a:t>
            </a:fld>
            <a:endParaRPr lang="en-GB" sz="800" b="0">
              <a:solidFill>
                <a:schemeClr val="tx1"/>
              </a:solidFill>
            </a:endParaRPr>
          </a:p>
        </p:txBody>
      </p:sp>
      <p:sp>
        <p:nvSpPr>
          <p:cNvPr id="46" name="Text Placeholder 2">
            <a:extLst>
              <a:ext uri="{FF2B5EF4-FFF2-40B4-BE49-F238E27FC236}">
                <a16:creationId xmlns:a16="http://schemas.microsoft.com/office/drawing/2014/main" id="{491136D9-AA6C-807A-A184-A2E6779A3F83}"/>
              </a:ext>
            </a:extLst>
          </p:cNvPr>
          <p:cNvSpPr>
            <a:spLocks noGrp="1"/>
          </p:cNvSpPr>
          <p:nvPr>
            <p:custDataLst>
              <p:tags r:id="rId18"/>
            </p:custDataLst>
          </p:nvPr>
        </p:nvSpPr>
        <p:spPr bwMode="gray">
          <a:xfrm>
            <a:off x="10887075" y="51641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448144EE-10DB-43E9-8E7F-4B0482B7B59D}" type="datetime'''''''2''7''''''''''''''''.''''''''''''''''''3%'''''">
              <a:rPr lang="en-GB" altLang="en-US" sz="800" b="0" smtClean="0">
                <a:solidFill>
                  <a:schemeClr val="tx1"/>
                </a:solidFill>
              </a:rPr>
              <a:pPr lvl="0">
                <a:spcBef>
                  <a:spcPct val="0"/>
                </a:spcBef>
                <a:spcAft>
                  <a:spcPct val="0"/>
                </a:spcAft>
              </a:pPr>
              <a:t>27.3%</a:t>
            </a:fld>
            <a:endParaRPr lang="en-GB" sz="800" b="0">
              <a:solidFill>
                <a:schemeClr val="tx1"/>
              </a:solidFill>
            </a:endParaRPr>
          </a:p>
        </p:txBody>
      </p:sp>
      <p:sp>
        <p:nvSpPr>
          <p:cNvPr id="47" name="Text Placeholder 2">
            <a:extLst>
              <a:ext uri="{FF2B5EF4-FFF2-40B4-BE49-F238E27FC236}">
                <a16:creationId xmlns:a16="http://schemas.microsoft.com/office/drawing/2014/main" id="{78639F5B-A629-BDDC-953B-60564306660D}"/>
              </a:ext>
            </a:extLst>
          </p:cNvPr>
          <p:cNvSpPr>
            <a:spLocks noGrp="1"/>
          </p:cNvSpPr>
          <p:nvPr>
            <p:custDataLst>
              <p:tags r:id="rId19"/>
            </p:custDataLst>
          </p:nvPr>
        </p:nvSpPr>
        <p:spPr bwMode="gray">
          <a:xfrm>
            <a:off x="11215688" y="54816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BE7FAE9C-FF91-486B-885B-26F4E39CAE55}" type="datetime'''''4''''''''''''''8''''''''.''''''''0''''%'">
              <a:rPr lang="en-GB" altLang="en-US" sz="800" b="0" smtClean="0">
                <a:solidFill>
                  <a:schemeClr val="tx1"/>
                </a:solidFill>
              </a:rPr>
              <a:pPr lvl="0">
                <a:spcBef>
                  <a:spcPct val="0"/>
                </a:spcBef>
                <a:spcAft>
                  <a:spcPct val="0"/>
                </a:spcAft>
              </a:pPr>
              <a:t>48.0%</a:t>
            </a:fld>
            <a:endParaRPr lang="en-GB" sz="800" b="0">
              <a:solidFill>
                <a:schemeClr val="tx1"/>
              </a:solidFill>
            </a:endParaRPr>
          </a:p>
        </p:txBody>
      </p:sp>
      <p:sp>
        <p:nvSpPr>
          <p:cNvPr id="48" name="Text Placeholder 2">
            <a:extLst>
              <a:ext uri="{FF2B5EF4-FFF2-40B4-BE49-F238E27FC236}">
                <a16:creationId xmlns:a16="http://schemas.microsoft.com/office/drawing/2014/main" id="{4513EE31-15B2-86D1-C8E7-CC3ED9995BE0}"/>
              </a:ext>
            </a:extLst>
          </p:cNvPr>
          <p:cNvSpPr>
            <a:spLocks noGrp="1"/>
          </p:cNvSpPr>
          <p:nvPr>
            <p:custDataLst>
              <p:tags r:id="rId20"/>
            </p:custDataLst>
          </p:nvPr>
        </p:nvSpPr>
        <p:spPr bwMode="gray">
          <a:xfrm>
            <a:off x="11295063" y="5799138"/>
            <a:ext cx="325438" cy="1222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7463" tIns="0" rIns="17463"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lvl="0">
              <a:spcBef>
                <a:spcPct val="0"/>
              </a:spcBef>
              <a:spcAft>
                <a:spcPct val="0"/>
              </a:spcAft>
            </a:pPr>
            <a:fld id="{CDA74F4B-A353-4E33-A713-6C27DC6B9F37}" type="datetime'''''''''''''5''''''''''''''3''''''.''''0''''%'''''''''''">
              <a:rPr lang="en-GB" altLang="en-US" sz="800" b="0" smtClean="0">
                <a:solidFill>
                  <a:schemeClr val="tx1"/>
                </a:solidFill>
              </a:rPr>
              <a:pPr lvl="0">
                <a:spcBef>
                  <a:spcPct val="0"/>
                </a:spcBef>
                <a:spcAft>
                  <a:spcPct val="0"/>
                </a:spcAft>
              </a:pPr>
              <a:t>53.0%</a:t>
            </a:fld>
            <a:endParaRPr lang="en-GB" sz="800" b="0">
              <a:solidFill>
                <a:schemeClr val="tx1"/>
              </a:solidFill>
            </a:endParaRPr>
          </a:p>
        </p:txBody>
      </p:sp>
      <p:grpSp>
        <p:nvGrpSpPr>
          <p:cNvPr id="51" name="Group 50">
            <a:extLst>
              <a:ext uri="{FF2B5EF4-FFF2-40B4-BE49-F238E27FC236}">
                <a16:creationId xmlns:a16="http://schemas.microsoft.com/office/drawing/2014/main" id="{16C88F11-D815-836C-6C0F-67E91CF126F8}"/>
              </a:ext>
            </a:extLst>
          </p:cNvPr>
          <p:cNvGrpSpPr/>
          <p:nvPr/>
        </p:nvGrpSpPr>
        <p:grpSpPr>
          <a:xfrm>
            <a:off x="8929454" y="0"/>
            <a:ext cx="3638984" cy="428478"/>
            <a:chOff x="8929454" y="0"/>
            <a:chExt cx="3638984" cy="428478"/>
          </a:xfrm>
        </p:grpSpPr>
        <p:sp>
          <p:nvSpPr>
            <p:cNvPr id="52" name="Rectangle 51">
              <a:extLst>
                <a:ext uri="{FF2B5EF4-FFF2-40B4-BE49-F238E27FC236}">
                  <a16:creationId xmlns:a16="http://schemas.microsoft.com/office/drawing/2014/main" id="{649E18DA-4C71-A0BA-B480-BC7FBEE39504}"/>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3" name="TextBox 52">
              <a:extLst>
                <a:ext uri="{FF2B5EF4-FFF2-40B4-BE49-F238E27FC236}">
                  <a16:creationId xmlns:a16="http://schemas.microsoft.com/office/drawing/2014/main" id="{1EF50F65-65B4-4C33-B00D-8B6B5A6C6300}"/>
                </a:ext>
              </a:extLst>
            </p:cNvPr>
            <p:cNvSpPr txBox="1"/>
            <p:nvPr/>
          </p:nvSpPr>
          <p:spPr>
            <a:xfrm>
              <a:off x="9487148" y="127682"/>
              <a:ext cx="3081290"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a:ln>
                    <a:noFill/>
                  </a:ln>
                  <a:effectLst/>
                  <a:uLnTx/>
                  <a:uFillTx/>
                  <a:latin typeface="Arial"/>
                  <a:cs typeface="Arial"/>
                  <a:sym typeface="Arial"/>
                </a:rPr>
                <a:t>Profilakse un riska samazināšana</a:t>
              </a:r>
            </a:p>
          </p:txBody>
        </p:sp>
        <p:sp>
          <p:nvSpPr>
            <p:cNvPr id="55" name="Rectangle 54">
              <a:extLst>
                <a:ext uri="{FF2B5EF4-FFF2-40B4-BE49-F238E27FC236}">
                  <a16:creationId xmlns:a16="http://schemas.microsoft.com/office/drawing/2014/main" id="{F726E7B7-CF4E-255E-47C3-592FCFB4692D}"/>
                </a:ext>
              </a:extLst>
            </p:cNvPr>
            <p:cNvSpPr/>
            <p:nvPr/>
          </p:nvSpPr>
          <p:spPr>
            <a:xfrm>
              <a:off x="8929454" y="0"/>
              <a:ext cx="428400" cy="4284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6" name="Freeform 73">
              <a:extLst>
                <a:ext uri="{FF2B5EF4-FFF2-40B4-BE49-F238E27FC236}">
                  <a16:creationId xmlns:a16="http://schemas.microsoft.com/office/drawing/2014/main" id="{E9CFE070-2150-CE0A-8D53-339950B03716}"/>
                </a:ext>
              </a:extLst>
            </p:cNvPr>
            <p:cNvSpPr>
              <a:spLocks noChangeAspect="1" noEditPoints="1"/>
            </p:cNvSpPr>
            <p:nvPr/>
          </p:nvSpPr>
          <p:spPr bwMode="auto">
            <a:xfrm rot="10800000" flipH="1" flipV="1">
              <a:off x="8992048" y="61800"/>
              <a:ext cx="303213" cy="304800"/>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grpSp>
    </p:spTree>
    <p:extLst>
      <p:ext uri="{BB962C8B-B14F-4D97-AF65-F5344CB8AC3E}">
        <p14:creationId xmlns:p14="http://schemas.microsoft.com/office/powerpoint/2010/main" val="200010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F52FB-1977-794C-651C-F41C3CA3EA79}"/>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02F8CFE9-0CB9-A452-DDC7-69C669ED68DD}"/>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23</a:t>
            </a:fld>
            <a:endParaRPr lang="en-GB"/>
          </a:p>
        </p:txBody>
      </p:sp>
      <p:graphicFrame>
        <p:nvGraphicFramePr>
          <p:cNvPr id="16" name="Object 15" hidden="1">
            <a:extLst>
              <a:ext uri="{FF2B5EF4-FFF2-40B4-BE49-F238E27FC236}">
                <a16:creationId xmlns:a16="http://schemas.microsoft.com/office/drawing/2014/main" id="{D30C1BF3-C7CC-2A1D-C251-A1C02BD6B3AB}"/>
              </a:ext>
            </a:extLst>
          </p:cNvPr>
          <p:cNvGraphicFramePr>
            <a:graphicFrameLocks noChangeAspect="1"/>
          </p:cNvGraphicFramePr>
          <p:nvPr>
            <p:custDataLst>
              <p:tags r:id="rId1"/>
            </p:custDataLst>
            <p:extLst>
              <p:ext uri="{D42A27DB-BD31-4B8C-83A1-F6EECF244321}">
                <p14:modId xmlns:p14="http://schemas.microsoft.com/office/powerpoint/2010/main" val="38972816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D30C1BF3-C7CC-2A1D-C251-A1C02BD6B3A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B4EC2DD9-5766-7620-FA2C-16A5EF8743A3}"/>
              </a:ext>
            </a:extLst>
          </p:cNvPr>
          <p:cNvSpPr>
            <a:spLocks noGrp="1"/>
          </p:cNvSpPr>
          <p:nvPr>
            <p:ph type="title"/>
          </p:nvPr>
        </p:nvSpPr>
        <p:spPr>
          <a:xfrm>
            <a:off x="442913" y="432001"/>
            <a:ext cx="11306175" cy="1387274"/>
          </a:xfrm>
        </p:spPr>
        <p:txBody>
          <a:bodyPr vert="horz">
            <a:normAutofit/>
          </a:bodyPr>
          <a:lstStyle/>
          <a:p>
            <a:r>
              <a:rPr lang="lv-LV"/>
              <a:t>2.1.7. Vide ārpus skolas un ģimenes</a:t>
            </a:r>
            <a:endParaRPr lang="en-GB"/>
          </a:p>
        </p:txBody>
      </p:sp>
      <p:sp>
        <p:nvSpPr>
          <p:cNvPr id="2" name="Slide Number Placeholder 1">
            <a:extLst>
              <a:ext uri="{FF2B5EF4-FFF2-40B4-BE49-F238E27FC236}">
                <a16:creationId xmlns:a16="http://schemas.microsoft.com/office/drawing/2014/main" id="{186CA5F8-D0AD-EB12-70D7-5950D8641CD3}"/>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23</a:t>
            </a:fld>
            <a:endParaRPr lang="en-GB"/>
          </a:p>
        </p:txBody>
      </p:sp>
      <p:sp>
        <p:nvSpPr>
          <p:cNvPr id="33" name="PwCFirm">
            <a:extLst>
              <a:ext uri="{FF2B5EF4-FFF2-40B4-BE49-F238E27FC236}">
                <a16:creationId xmlns:a16="http://schemas.microsoft.com/office/drawing/2014/main" id="{11B34A51-1B11-A81F-3E8B-75C52085A440}"/>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graphicFrame>
        <p:nvGraphicFramePr>
          <p:cNvPr id="10" name="Table 9">
            <a:extLst>
              <a:ext uri="{FF2B5EF4-FFF2-40B4-BE49-F238E27FC236}">
                <a16:creationId xmlns:a16="http://schemas.microsoft.com/office/drawing/2014/main" id="{B686A1A1-C35C-7A06-4C3A-DBDC9284BA6E}"/>
              </a:ext>
            </a:extLst>
          </p:cNvPr>
          <p:cNvGraphicFramePr>
            <a:graphicFrameLocks noGrp="1"/>
          </p:cNvGraphicFramePr>
          <p:nvPr>
            <p:extLst>
              <p:ext uri="{D42A27DB-BD31-4B8C-83A1-F6EECF244321}">
                <p14:modId xmlns:p14="http://schemas.microsoft.com/office/powerpoint/2010/main" val="533773258"/>
              </p:ext>
            </p:extLst>
          </p:nvPr>
        </p:nvGraphicFramePr>
        <p:xfrm>
          <a:off x="442913" y="1819275"/>
          <a:ext cx="11306175" cy="4500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50000">
                <a:tc>
                  <a:txBody>
                    <a:bodyPr/>
                    <a:lstStyle/>
                    <a:p>
                      <a:pPr marL="171450" indent="-171450">
                        <a:buClr>
                          <a:schemeClr val="dk1"/>
                        </a:buClr>
                        <a:buBlip>
                          <a:blip r:embed="rId6"/>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a:t>
                      </a:r>
                      <a:r>
                        <a:rPr lang="lv-LV" sz="800" b="0" kern="1200" spc="-20" dirty="0">
                          <a:solidFill>
                            <a:schemeClr val="tx1"/>
                          </a:solidFill>
                          <a:latin typeface="+mn-lt"/>
                          <a:ea typeface="+mn-ea"/>
                          <a:cs typeface="+mn-cs"/>
                        </a:rPr>
                        <a:t> līdz 2030. gadam izveidot koordinētu, savstarpēji vienotu atbalsta sistēmu jauniešiem, īpaši </a:t>
                      </a:r>
                      <a:r>
                        <a:rPr lang="lv-LV" sz="800" b="0" kern="1200" spc="-20" dirty="0" err="1">
                          <a:solidFill>
                            <a:schemeClr val="tx1"/>
                          </a:solidFill>
                          <a:latin typeface="+mn-lt"/>
                          <a:ea typeface="+mn-ea"/>
                          <a:cs typeface="+mn-cs"/>
                        </a:rPr>
                        <a:t>ārpusģimenes</a:t>
                      </a:r>
                      <a:r>
                        <a:rPr lang="lv-LV" sz="800" b="0" kern="1200" spc="-20" dirty="0">
                          <a:solidFill>
                            <a:schemeClr val="tx1"/>
                          </a:solidFill>
                          <a:latin typeface="+mn-lt"/>
                          <a:ea typeface="+mn-ea"/>
                          <a:cs typeface="+mn-cs"/>
                        </a:rPr>
                        <a:t> aprūpē esošajiem, integrējot ārpusskolas aktivitātes (piemēram, sportu, mākslu, brīvprātīgo darbu) un </a:t>
                      </a:r>
                      <a:r>
                        <a:rPr lang="lv-LV" sz="800" b="0" kern="1200" spc="-20" dirty="0" err="1">
                          <a:solidFill>
                            <a:schemeClr val="tx1"/>
                          </a:solidFill>
                          <a:latin typeface="+mn-lt"/>
                          <a:ea typeface="+mn-ea"/>
                          <a:cs typeface="+mn-cs"/>
                        </a:rPr>
                        <a:t>multidisciplināru</a:t>
                      </a:r>
                      <a:r>
                        <a:rPr lang="lv-LV" sz="800" b="0" kern="1200" spc="-20" dirty="0">
                          <a:solidFill>
                            <a:schemeClr val="tx1"/>
                          </a:solidFill>
                          <a:latin typeface="+mn-lt"/>
                          <a:ea typeface="+mn-ea"/>
                          <a:cs typeface="+mn-cs"/>
                        </a:rPr>
                        <a:t> sadarbību starp - sociāliem darbiniekiem, pedagogiem, psihologiem, jauniešu centriem, veicinot iekļaušanu un mazinot vielu lietošanas riskus.</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2" name="Rectangle 11">
            <a:extLst>
              <a:ext uri="{FF2B5EF4-FFF2-40B4-BE49-F238E27FC236}">
                <a16:creationId xmlns:a16="http://schemas.microsoft.com/office/drawing/2014/main" id="{65D2DAF4-C871-A37D-ED1E-E90A7E8730CD}"/>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Freeform 82">
            <a:extLst>
              <a:ext uri="{FF2B5EF4-FFF2-40B4-BE49-F238E27FC236}">
                <a16:creationId xmlns:a16="http://schemas.microsoft.com/office/drawing/2014/main" id="{3C83CEED-57C5-802F-3CA3-7C03059F465C}"/>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14" name="Rectangle 13">
            <a:extLst>
              <a:ext uri="{FF2B5EF4-FFF2-40B4-BE49-F238E27FC236}">
                <a16:creationId xmlns:a16="http://schemas.microsoft.com/office/drawing/2014/main" id="{9B527FF8-F64D-3036-CF63-F4EA94A81F1F}"/>
              </a:ext>
            </a:extLst>
          </p:cNvPr>
          <p:cNvSpPr/>
          <p:nvPr/>
        </p:nvSpPr>
        <p:spPr>
          <a:xfrm>
            <a:off x="442911" y="2624715"/>
            <a:ext cx="11306173"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spcAft>
                <a:spcPts val="600"/>
              </a:spcAft>
            </a:pPr>
            <a:r>
              <a:rPr lang="lv-LV" sz="800" b="1" i="0">
                <a:solidFill>
                  <a:schemeClr val="bg1"/>
                </a:solidFill>
                <a:effectLst/>
              </a:rPr>
              <a:t>Novērojumi</a:t>
            </a:r>
          </a:p>
        </p:txBody>
      </p:sp>
      <p:sp>
        <p:nvSpPr>
          <p:cNvPr id="17" name="Content Placeholder 8">
            <a:extLst>
              <a:ext uri="{FF2B5EF4-FFF2-40B4-BE49-F238E27FC236}">
                <a16:creationId xmlns:a16="http://schemas.microsoft.com/office/drawing/2014/main" id="{E4F32BFD-37C1-C410-32E8-10921FDCB5AE}"/>
              </a:ext>
            </a:extLst>
          </p:cNvPr>
          <p:cNvSpPr txBox="1">
            <a:spLocks/>
          </p:cNvSpPr>
          <p:nvPr/>
        </p:nvSpPr>
        <p:spPr>
          <a:xfrm>
            <a:off x="442911" y="2941232"/>
            <a:ext cx="11306175" cy="3230968"/>
          </a:xfrm>
          <a:prstGeom prst="rect">
            <a:avLst/>
          </a:prstGeom>
          <a:solidFill>
            <a:schemeClr val="bg1">
              <a:lumMod val="95000"/>
            </a:schemeClr>
          </a:solidFill>
        </p:spPr>
        <p:txBody>
          <a:bodyPr vert="horz" lIns="72000" tIns="72000" rIns="72000" bIns="72000" rtlCol="0" anchor="t" anchorCtr="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lgn="l">
              <a:spcAft>
                <a:spcPts val="600"/>
              </a:spcAft>
              <a:buFont typeface="Arial" panose="020B0604020202020204" pitchFamily="34" charset="0"/>
              <a:buChar char="•"/>
            </a:pPr>
            <a:r>
              <a:rPr lang="lv-LV" sz="800" b="1" i="0" dirty="0">
                <a:solidFill>
                  <a:schemeClr val="tx1"/>
                </a:solidFill>
                <a:effectLst/>
              </a:rPr>
              <a:t>Ārpusskolas aktivitātēm ir būtiska nozīme: </a:t>
            </a:r>
            <a:r>
              <a:rPr lang="lv-LV" sz="800" b="0" i="0" dirty="0">
                <a:solidFill>
                  <a:schemeClr val="tx1"/>
                </a:solidFill>
                <a:effectLst/>
              </a:rPr>
              <a:t>dalība sportā, mākslā, brīvprātīgajā darbā un citās ārpusskolas aktivitātēs veicina jauniešu attīstību, piederības sajūtu, sniedz pozitīvas nodarbošanās alternatīvas un stiprina sociālās prasmes.</a:t>
            </a:r>
          </a:p>
          <a:p>
            <a:pPr marL="172800" indent="-172800">
              <a:spcAft>
                <a:spcPts val="600"/>
              </a:spcAft>
              <a:buFont typeface="Arial" panose="020B0604020202020204" pitchFamily="34" charset="0"/>
              <a:buChar char="•"/>
            </a:pPr>
            <a:r>
              <a:rPr lang="lv-LV" sz="800" b="1" i="0" dirty="0">
                <a:solidFill>
                  <a:schemeClr val="tx1"/>
                </a:solidFill>
                <a:effectLst/>
              </a:rPr>
              <a:t>Bērni </a:t>
            </a:r>
            <a:r>
              <a:rPr lang="lv-LV" sz="800" b="1" i="0" dirty="0" err="1">
                <a:solidFill>
                  <a:schemeClr val="tx1"/>
                </a:solidFill>
                <a:effectLst/>
              </a:rPr>
              <a:t>ārpusģimenes</a:t>
            </a:r>
            <a:r>
              <a:rPr lang="lv-LV" sz="800" b="1" i="0" dirty="0">
                <a:solidFill>
                  <a:schemeClr val="tx1"/>
                </a:solidFill>
                <a:effectLst/>
              </a:rPr>
              <a:t> aprūpes iestādēs ir īpaša riska grupā: </a:t>
            </a:r>
            <a:r>
              <a:rPr lang="lv-LV" sz="800" b="0" i="0" dirty="0">
                <a:solidFill>
                  <a:schemeClr val="tx1"/>
                </a:solidFill>
                <a:effectLst/>
              </a:rPr>
              <a:t>šie jaunieši bieži netiek sasniegti ar vispārējām </a:t>
            </a:r>
            <a:r>
              <a:rPr lang="lv-LV" sz="800" b="0" i="0" dirty="0" err="1">
                <a:solidFill>
                  <a:schemeClr val="tx1"/>
                </a:solidFill>
                <a:effectLst/>
              </a:rPr>
              <a:t>prevencijas</a:t>
            </a:r>
            <a:r>
              <a:rPr lang="lv-LV" sz="800" b="0" i="0" dirty="0">
                <a:solidFill>
                  <a:schemeClr val="tx1"/>
                </a:solidFill>
                <a:effectLst/>
              </a:rPr>
              <a:t> programmām, ir pakļauti paaugstinātam emocionālo un uzvedības problēmu riskam un nereti nonāk atskurbtuvēs, slimnīcās vai citās krīzes iestādēs bez pietiekama ilgtermiņa atbalsta. </a:t>
            </a:r>
            <a:r>
              <a:rPr lang="lv-LV" sz="800" b="0" i="0" dirty="0" err="1">
                <a:solidFill>
                  <a:schemeClr val="tx1"/>
                </a:solidFill>
                <a:effectLst/>
              </a:rPr>
              <a:t>Ārpusģimenes</a:t>
            </a:r>
            <a:r>
              <a:rPr lang="lv-LV" sz="800" b="0" i="0" dirty="0">
                <a:solidFill>
                  <a:schemeClr val="tx1"/>
                </a:solidFill>
                <a:effectLst/>
              </a:rPr>
              <a:t> aprūpes iestāžu vadītāji nereti nespēj nodrošināt bērniem pietiekamu emocionālo atbalstu, attīstības iespējas un piekļuvi kvalitatīvām </a:t>
            </a:r>
            <a:r>
              <a:rPr lang="lv-LV" sz="800" b="0" i="0" dirty="0" err="1">
                <a:solidFill>
                  <a:schemeClr val="tx1"/>
                </a:solidFill>
                <a:effectLst/>
              </a:rPr>
              <a:t>prevencijas</a:t>
            </a:r>
            <a:r>
              <a:rPr lang="lv-LV" sz="800" b="0" i="0" dirty="0">
                <a:solidFill>
                  <a:schemeClr val="tx1"/>
                </a:solidFill>
                <a:effectLst/>
              </a:rPr>
              <a:t> programmām. Papildus tam nav pietiekami efektīvas sadarbības starp </a:t>
            </a:r>
            <a:r>
              <a:rPr lang="lv-LV" sz="800" b="0" i="0" dirty="0" err="1">
                <a:solidFill>
                  <a:schemeClr val="tx1"/>
                </a:solidFill>
                <a:effectLst/>
              </a:rPr>
              <a:t>ārpusģimenes</a:t>
            </a:r>
            <a:r>
              <a:rPr lang="lv-LV" sz="800" b="0" i="0" dirty="0">
                <a:solidFill>
                  <a:schemeClr val="tx1"/>
                </a:solidFill>
                <a:effectLst/>
              </a:rPr>
              <a:t> iestādēm un </a:t>
            </a:r>
            <a:r>
              <a:rPr lang="lv-LV" sz="800" b="0" i="0" dirty="0" err="1">
                <a:solidFill>
                  <a:schemeClr val="tx1"/>
                </a:solidFill>
                <a:effectLst/>
              </a:rPr>
              <a:t>prevencijas</a:t>
            </a:r>
            <a:r>
              <a:rPr lang="lv-LV" sz="800" b="0" i="0" dirty="0">
                <a:solidFill>
                  <a:schemeClr val="tx1"/>
                </a:solidFill>
                <a:effectLst/>
              </a:rPr>
              <a:t> iniciatīvām, kas ierobežo mērķtiecīga un koordinēta atbalsta sniegšanu šai riska grupai.</a:t>
            </a:r>
          </a:p>
          <a:p>
            <a:pPr marL="172800" indent="-172800">
              <a:spcAft>
                <a:spcPts val="600"/>
              </a:spcAft>
              <a:buFont typeface="Arial" panose="020B0604020202020204" pitchFamily="34" charset="0"/>
              <a:buChar char="•"/>
            </a:pPr>
            <a:r>
              <a:rPr lang="lv-LV" sz="800" i="0" dirty="0">
                <a:solidFill>
                  <a:schemeClr val="tx1"/>
                </a:solidFill>
                <a:effectLst/>
              </a:rPr>
              <a:t>Sabiedrības attieksme un skolas mikroklimats ietekmē jauniešus</a:t>
            </a:r>
            <a:r>
              <a:rPr lang="lv-LV" sz="800" b="0" i="0" dirty="0">
                <a:solidFill>
                  <a:schemeClr val="tx1"/>
                </a:solidFill>
                <a:effectLst/>
              </a:rPr>
              <a:t>: negatīva attieksme un aizspriedumi par atkarībām kavē palīdzības meklēšanu un atbalsta sniegšanu. Jaunieši bieži nejūtas pietiekami droši, lai atklāti runātu par savām grūtībām, jo baidās no nosodījuma vai nesapratnes. Savukārt pozitīva sabiedrības attieksme un aktīva problēmu risināšana, īpaši atkarību un vardarbības jomā, veicina atklātu un </a:t>
            </a:r>
            <a:r>
              <a:rPr lang="lv-LV" sz="800" b="0" i="0" dirty="0" err="1">
                <a:solidFill>
                  <a:schemeClr val="tx1"/>
                </a:solidFill>
                <a:effectLst/>
              </a:rPr>
              <a:t>empātisku</a:t>
            </a:r>
            <a:r>
              <a:rPr lang="lv-LV" sz="800" b="0" i="0" dirty="0">
                <a:solidFill>
                  <a:schemeClr val="tx1"/>
                </a:solidFill>
                <a:effectLst/>
              </a:rPr>
              <a:t> komunikāciju, kas ir būtisks profilakses un atbalsta aspekts. Tas tieši ietekmē arī skolas vidi, uzlabojot gan emocionālo klimatu, gan mācību rezultātus.</a:t>
            </a:r>
          </a:p>
          <a:p>
            <a:pPr marL="172800" indent="-172800" algn="l">
              <a:spcAft>
                <a:spcPts val="600"/>
              </a:spcAft>
              <a:buFont typeface="Arial" panose="020B0604020202020204" pitchFamily="34" charset="0"/>
              <a:buChar char="•"/>
            </a:pPr>
            <a:r>
              <a:rPr lang="lv-LV" sz="800" b="1" i="0" dirty="0">
                <a:solidFill>
                  <a:schemeClr val="tx1"/>
                </a:solidFill>
                <a:effectLst/>
              </a:rPr>
              <a:t>Pieaugušo informētība par vielu pieejamību un riskiem ir nepietiekama: </a:t>
            </a:r>
            <a:r>
              <a:rPr lang="lv-LV" sz="800" b="0" dirty="0">
                <a:solidFill>
                  <a:schemeClr val="tx1"/>
                </a:solidFill>
              </a:rPr>
              <a:t>d</a:t>
            </a:r>
            <a:r>
              <a:rPr lang="lv-LV" sz="800" b="0" i="0" dirty="0">
                <a:solidFill>
                  <a:schemeClr val="tx1"/>
                </a:solidFill>
                <a:effectLst/>
              </a:rPr>
              <a:t>audzi pieaugušie nav pietiekami informēti par vielu pieejamību un ar to saistītajiem riskiem, kā arī nezina, kā efektīvi komunicēt ar jauniešiem par eksperimentēšanu ar vielām un iespējamajam atkarībām.</a:t>
            </a:r>
          </a:p>
          <a:p>
            <a:pPr marL="172800" indent="-172800" algn="l">
              <a:spcAft>
                <a:spcPts val="600"/>
              </a:spcAft>
              <a:buFont typeface="Arial" panose="020B0604020202020204" pitchFamily="34" charset="0"/>
              <a:buChar char="•"/>
            </a:pPr>
            <a:r>
              <a:rPr lang="lv-LV" sz="800" b="1" i="0" dirty="0">
                <a:solidFill>
                  <a:schemeClr val="tx1"/>
                </a:solidFill>
                <a:effectLst/>
              </a:rPr>
              <a:t>Profilaktiskie pasākumi ir efektīvāki, ja tie tiek īstenoti </a:t>
            </a:r>
            <a:r>
              <a:rPr lang="lv-LV" sz="800" b="1" i="0" dirty="0" err="1">
                <a:solidFill>
                  <a:schemeClr val="tx1"/>
                </a:solidFill>
                <a:effectLst/>
              </a:rPr>
              <a:t>multidisciplināri</a:t>
            </a:r>
            <a:r>
              <a:rPr lang="lv-LV" sz="800" b="1" i="0" dirty="0">
                <a:solidFill>
                  <a:schemeClr val="tx1"/>
                </a:solidFill>
                <a:effectLst/>
              </a:rPr>
              <a:t>: </a:t>
            </a:r>
            <a:r>
              <a:rPr lang="lv-LV" sz="800" b="0" dirty="0">
                <a:solidFill>
                  <a:schemeClr val="tx1"/>
                </a:solidFill>
              </a:rPr>
              <a:t>p</a:t>
            </a:r>
            <a:r>
              <a:rPr lang="lv-LV" sz="800" b="0" i="0" dirty="0">
                <a:solidFill>
                  <a:schemeClr val="tx1"/>
                </a:solidFill>
                <a:effectLst/>
              </a:rPr>
              <a:t>rofilaktiskie pasākumi ir efektīvāki, ja tiek īstenoti, iesaistot ne tikai bērnu, bet arī viņa apkārtējo vidi (ģimeni, skolu un kopienu). Šāda pieeja nodrošina pilnvērtīgāku atbalstu un ilglaicīgākus rezultātus, kā to apliecina starptautiskā prakse un intervijās paustie novērojumi..</a:t>
            </a:r>
          </a:p>
          <a:p>
            <a:pPr marL="172800" indent="-172800">
              <a:spcAft>
                <a:spcPts val="600"/>
              </a:spcAft>
              <a:buFont typeface="Arial" panose="020B0604020202020204" pitchFamily="34" charset="0"/>
              <a:buChar char="•"/>
            </a:pPr>
            <a:r>
              <a:rPr lang="lv-LV" sz="800" dirty="0">
                <a:solidFill>
                  <a:schemeClr val="tx1"/>
                </a:solidFill>
              </a:rPr>
              <a:t>Iekļaujošā s</a:t>
            </a:r>
            <a:r>
              <a:rPr lang="lv-LV" sz="800" b="1" i="0" dirty="0">
                <a:solidFill>
                  <a:schemeClr val="tx1"/>
                </a:solidFill>
                <a:effectLst/>
              </a:rPr>
              <a:t>abiedrībā balstīti risinājumi ir efektīvāki nekā izolācija: </a:t>
            </a:r>
            <a:r>
              <a:rPr lang="lv-LV" sz="800" b="0" dirty="0">
                <a:solidFill>
                  <a:schemeClr val="tx1"/>
                </a:solidFill>
              </a:rPr>
              <a:t>b</a:t>
            </a:r>
            <a:r>
              <a:rPr lang="lv-LV" sz="800" b="0" i="0" dirty="0">
                <a:solidFill>
                  <a:schemeClr val="tx1"/>
                </a:solidFill>
                <a:effectLst/>
              </a:rPr>
              <a:t>ērnu integrācija sabiedrībā, nevis izolācija, veicina pozitīvu pašvērtējuma attīstību un samazina vielu izmēģināšanas vai atkārtotas lietošanas riskus, nodrošinot atbalstošu vidi un iespējas piedalīties sabiedriskajā dzīvē.</a:t>
            </a:r>
            <a:endParaRPr lang="lv-LV" sz="800" b="1" i="0" dirty="0">
              <a:solidFill>
                <a:schemeClr val="tx1"/>
              </a:solidFill>
              <a:effectLst/>
            </a:endParaRPr>
          </a:p>
        </p:txBody>
      </p:sp>
      <p:sp>
        <p:nvSpPr>
          <p:cNvPr id="18" name="TextBox 17">
            <a:extLst>
              <a:ext uri="{FF2B5EF4-FFF2-40B4-BE49-F238E27FC236}">
                <a16:creationId xmlns:a16="http://schemas.microsoft.com/office/drawing/2014/main" id="{F2779F97-B348-97AF-1827-8F760E9B5C81}"/>
              </a:ext>
            </a:extLst>
          </p:cNvPr>
          <p:cNvSpPr txBox="1"/>
          <p:nvPr/>
        </p:nvSpPr>
        <p:spPr>
          <a:xfrm>
            <a:off x="444500"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grpSp>
        <p:nvGrpSpPr>
          <p:cNvPr id="9" name="Group 8">
            <a:extLst>
              <a:ext uri="{FF2B5EF4-FFF2-40B4-BE49-F238E27FC236}">
                <a16:creationId xmlns:a16="http://schemas.microsoft.com/office/drawing/2014/main" id="{E0C6B17F-1C15-A066-3468-8F64DAA5DACC}"/>
              </a:ext>
            </a:extLst>
          </p:cNvPr>
          <p:cNvGrpSpPr/>
          <p:nvPr/>
        </p:nvGrpSpPr>
        <p:grpSpPr>
          <a:xfrm>
            <a:off x="8929454" y="0"/>
            <a:ext cx="3638984" cy="428478"/>
            <a:chOff x="8929454" y="0"/>
            <a:chExt cx="3638984" cy="428478"/>
          </a:xfrm>
        </p:grpSpPr>
        <p:sp>
          <p:nvSpPr>
            <p:cNvPr id="11" name="Rectangle 10">
              <a:extLst>
                <a:ext uri="{FF2B5EF4-FFF2-40B4-BE49-F238E27FC236}">
                  <a16:creationId xmlns:a16="http://schemas.microsoft.com/office/drawing/2014/main" id="{006DCF40-BC09-1BD4-562C-6B64910D0CA7}"/>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TextBox 14">
              <a:extLst>
                <a:ext uri="{FF2B5EF4-FFF2-40B4-BE49-F238E27FC236}">
                  <a16:creationId xmlns:a16="http://schemas.microsoft.com/office/drawing/2014/main" id="{7DDC9350-4DF6-9B2D-3791-34656D143835}"/>
                </a:ext>
              </a:extLst>
            </p:cNvPr>
            <p:cNvSpPr txBox="1"/>
            <p:nvPr/>
          </p:nvSpPr>
          <p:spPr>
            <a:xfrm>
              <a:off x="9487148" y="127682"/>
              <a:ext cx="3081290"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a:ln>
                    <a:noFill/>
                  </a:ln>
                  <a:effectLst/>
                  <a:uLnTx/>
                  <a:uFillTx/>
                  <a:latin typeface="Arial"/>
                  <a:cs typeface="Arial"/>
                  <a:sym typeface="Arial"/>
                </a:rPr>
                <a:t>Profilakse un riska samazināšana</a:t>
              </a:r>
            </a:p>
          </p:txBody>
        </p:sp>
        <p:sp>
          <p:nvSpPr>
            <p:cNvPr id="23" name="Rectangle 22">
              <a:extLst>
                <a:ext uri="{FF2B5EF4-FFF2-40B4-BE49-F238E27FC236}">
                  <a16:creationId xmlns:a16="http://schemas.microsoft.com/office/drawing/2014/main" id="{684B7ECD-0501-5E74-B078-4630DC60DE2C}"/>
                </a:ext>
              </a:extLst>
            </p:cNvPr>
            <p:cNvSpPr/>
            <p:nvPr/>
          </p:nvSpPr>
          <p:spPr>
            <a:xfrm>
              <a:off x="8929454" y="0"/>
              <a:ext cx="428400" cy="4284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Freeform 73">
              <a:extLst>
                <a:ext uri="{FF2B5EF4-FFF2-40B4-BE49-F238E27FC236}">
                  <a16:creationId xmlns:a16="http://schemas.microsoft.com/office/drawing/2014/main" id="{60D35246-2670-98BD-33A0-1A8C203ABA7D}"/>
                </a:ext>
              </a:extLst>
            </p:cNvPr>
            <p:cNvSpPr>
              <a:spLocks noChangeAspect="1" noEditPoints="1"/>
            </p:cNvSpPr>
            <p:nvPr/>
          </p:nvSpPr>
          <p:spPr bwMode="auto">
            <a:xfrm rot="10800000" flipH="1" flipV="1">
              <a:off x="8992048" y="61800"/>
              <a:ext cx="303213" cy="304800"/>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grpSp>
    </p:spTree>
    <p:extLst>
      <p:ext uri="{BB962C8B-B14F-4D97-AF65-F5344CB8AC3E}">
        <p14:creationId xmlns:p14="http://schemas.microsoft.com/office/powerpoint/2010/main" val="3331172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5005B-882A-5B42-6A99-25955C8BA305}"/>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2B456C4C-34CE-6746-DDF4-6F41B6CD5F1C}"/>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24</a:t>
            </a:fld>
            <a:endParaRPr lang="en-GB"/>
          </a:p>
        </p:txBody>
      </p:sp>
      <p:graphicFrame>
        <p:nvGraphicFramePr>
          <p:cNvPr id="16" name="Object 15" hidden="1">
            <a:extLst>
              <a:ext uri="{FF2B5EF4-FFF2-40B4-BE49-F238E27FC236}">
                <a16:creationId xmlns:a16="http://schemas.microsoft.com/office/drawing/2014/main" id="{491A0720-9CB2-29F3-F285-EBC3BC8AD96C}"/>
              </a:ext>
            </a:extLst>
          </p:cNvPr>
          <p:cNvGraphicFramePr>
            <a:graphicFrameLocks noChangeAspect="1"/>
          </p:cNvGraphicFramePr>
          <p:nvPr>
            <p:custDataLst>
              <p:tags r:id="rId1"/>
            </p:custDataLst>
            <p:extLst>
              <p:ext uri="{D42A27DB-BD31-4B8C-83A1-F6EECF244321}">
                <p14:modId xmlns:p14="http://schemas.microsoft.com/office/powerpoint/2010/main" val="4762393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491A0720-9CB2-29F3-F285-EBC3BC8AD96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089BA94E-2720-8DB6-5CE5-0D1171DB2E79}"/>
              </a:ext>
            </a:extLst>
          </p:cNvPr>
          <p:cNvSpPr>
            <a:spLocks noGrp="1"/>
          </p:cNvSpPr>
          <p:nvPr>
            <p:ph type="title"/>
          </p:nvPr>
        </p:nvSpPr>
        <p:spPr>
          <a:xfrm>
            <a:off x="442913" y="432001"/>
            <a:ext cx="11306175" cy="1387274"/>
          </a:xfrm>
        </p:spPr>
        <p:txBody>
          <a:bodyPr vert="horz">
            <a:normAutofit/>
          </a:bodyPr>
          <a:lstStyle/>
          <a:p>
            <a:r>
              <a:rPr lang="lv-LV"/>
              <a:t>2.1.8. Starpinstitūciju sadarbība</a:t>
            </a:r>
            <a:endParaRPr lang="en-GB"/>
          </a:p>
        </p:txBody>
      </p:sp>
      <p:sp>
        <p:nvSpPr>
          <p:cNvPr id="2" name="Slide Number Placeholder 1">
            <a:extLst>
              <a:ext uri="{FF2B5EF4-FFF2-40B4-BE49-F238E27FC236}">
                <a16:creationId xmlns:a16="http://schemas.microsoft.com/office/drawing/2014/main" id="{2D6DB1AF-2143-E823-DDA8-8CE355C6328D}"/>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24</a:t>
            </a:fld>
            <a:endParaRPr lang="en-GB"/>
          </a:p>
        </p:txBody>
      </p:sp>
      <p:sp>
        <p:nvSpPr>
          <p:cNvPr id="33" name="PwCFirm">
            <a:extLst>
              <a:ext uri="{FF2B5EF4-FFF2-40B4-BE49-F238E27FC236}">
                <a16:creationId xmlns:a16="http://schemas.microsoft.com/office/drawing/2014/main" id="{62EA7C0A-C89A-15AC-8748-82E7A79C832C}"/>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graphicFrame>
        <p:nvGraphicFramePr>
          <p:cNvPr id="11" name="Table 10">
            <a:extLst>
              <a:ext uri="{FF2B5EF4-FFF2-40B4-BE49-F238E27FC236}">
                <a16:creationId xmlns:a16="http://schemas.microsoft.com/office/drawing/2014/main" id="{B91D4DAC-FC14-4FDC-6050-C0BBA08F3419}"/>
              </a:ext>
            </a:extLst>
          </p:cNvPr>
          <p:cNvGraphicFramePr>
            <a:graphicFrameLocks noGrp="1"/>
          </p:cNvGraphicFramePr>
          <p:nvPr>
            <p:extLst>
              <p:ext uri="{D42A27DB-BD31-4B8C-83A1-F6EECF244321}">
                <p14:modId xmlns:p14="http://schemas.microsoft.com/office/powerpoint/2010/main" val="3813559196"/>
              </p:ext>
            </p:extLst>
          </p:nvPr>
        </p:nvGraphicFramePr>
        <p:xfrm>
          <a:off x="442913" y="1819275"/>
          <a:ext cx="11306175" cy="4500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50000">
                <a:tc>
                  <a:txBody>
                    <a:bodyPr/>
                    <a:lstStyle/>
                    <a:p>
                      <a:pPr marL="171450" indent="-171450">
                        <a:buClr>
                          <a:schemeClr val="dk1"/>
                        </a:buClr>
                        <a:buBlip>
                          <a:blip r:embed="rId6"/>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a:solidFill>
                            <a:schemeClr val="tx1"/>
                          </a:solidFill>
                          <a:latin typeface="+mn-lt"/>
                          <a:ea typeface="+mn-ea"/>
                          <a:cs typeface="+mn-cs"/>
                        </a:rPr>
                        <a:t>Rekomendācija: </a:t>
                      </a:r>
                      <a:r>
                        <a:rPr lang="lv-LV" sz="800" b="0" kern="1200" spc="-20">
                          <a:solidFill>
                            <a:schemeClr val="tx1"/>
                          </a:solidFill>
                          <a:latin typeface="+mn-lt"/>
                          <a:ea typeface="+mn-ea"/>
                          <a:cs typeface="+mn-cs"/>
                        </a:rPr>
                        <a:t>izveidot praktisku un ilgtspējīgu starpinstitūciju sadarbības mehānismu, kas ietver izglītības, sociālos un veselības dienestus, kā arī  NVO, lai nodrošinātu koordinētu, uzticamu un viegli pieejamu atbalstu jauniešiem ar atkarību riskiem visos Latvijas reģionos.</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800" b="1" kern="1200" spc="-2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2" name="Rectangle 11">
            <a:extLst>
              <a:ext uri="{FF2B5EF4-FFF2-40B4-BE49-F238E27FC236}">
                <a16:creationId xmlns:a16="http://schemas.microsoft.com/office/drawing/2014/main" id="{1A1D78EF-3B99-84AA-5973-26291F0A46B8}"/>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8" name="Freeform 82">
            <a:extLst>
              <a:ext uri="{FF2B5EF4-FFF2-40B4-BE49-F238E27FC236}">
                <a16:creationId xmlns:a16="http://schemas.microsoft.com/office/drawing/2014/main" id="{64E28C40-598A-08D3-D414-715808DDE736}"/>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21" name="Rectangle 20">
            <a:extLst>
              <a:ext uri="{FF2B5EF4-FFF2-40B4-BE49-F238E27FC236}">
                <a16:creationId xmlns:a16="http://schemas.microsoft.com/office/drawing/2014/main" id="{E3DEE857-BAF0-D03E-B54C-709424C9E21A}"/>
              </a:ext>
            </a:extLst>
          </p:cNvPr>
          <p:cNvSpPr/>
          <p:nvPr/>
        </p:nvSpPr>
        <p:spPr>
          <a:xfrm>
            <a:off x="442912" y="2624715"/>
            <a:ext cx="6328002"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Novērojumi</a:t>
            </a:r>
          </a:p>
        </p:txBody>
      </p:sp>
      <p:sp>
        <p:nvSpPr>
          <p:cNvPr id="22" name="Content Placeholder 8">
            <a:extLst>
              <a:ext uri="{FF2B5EF4-FFF2-40B4-BE49-F238E27FC236}">
                <a16:creationId xmlns:a16="http://schemas.microsoft.com/office/drawing/2014/main" id="{06DB8826-7A2E-6BE7-1318-5230F75CF9C3}"/>
              </a:ext>
            </a:extLst>
          </p:cNvPr>
          <p:cNvSpPr txBox="1">
            <a:spLocks/>
          </p:cNvSpPr>
          <p:nvPr/>
        </p:nvSpPr>
        <p:spPr>
          <a:xfrm>
            <a:off x="442911" y="2941232"/>
            <a:ext cx="6328003"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lgn="l">
              <a:spcAft>
                <a:spcPts val="600"/>
              </a:spcAft>
              <a:buFont typeface="Arial" panose="020B0604020202020204" pitchFamily="34" charset="0"/>
              <a:buChar char="•"/>
            </a:pPr>
            <a:r>
              <a:rPr lang="lv-LV" sz="800" b="1" i="0" dirty="0">
                <a:solidFill>
                  <a:schemeClr val="tx1"/>
                </a:solidFill>
                <a:effectLst/>
              </a:rPr>
              <a:t>Trūkst koordinētas sadarbības starp izglītības, sociālajiem un veselības dienestiem: </a:t>
            </a:r>
            <a:r>
              <a:rPr lang="lv-LV" sz="800" b="0" dirty="0">
                <a:solidFill>
                  <a:schemeClr val="tx1"/>
                </a:solidFill>
              </a:rPr>
              <a:t>s</a:t>
            </a:r>
            <a:r>
              <a:rPr lang="lv-LV" sz="800" b="0" i="0" dirty="0">
                <a:solidFill>
                  <a:schemeClr val="tx1"/>
                </a:solidFill>
                <a:effectLst/>
              </a:rPr>
              <a:t>adarbības plaisa kavē efektīvu un savlaicīgu atbalstu jauniešiem ar atkarības riskiem. Bez vienotas pieejas jaunieši nereti “iekrīt starp sistēmām”, nesaņemot nepieciešamo palīdzību.</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Sabiedrības uzticība valsts iestādēm ir zema: </a:t>
            </a:r>
            <a:r>
              <a:rPr lang="lv-LV" sz="800" b="0" dirty="0">
                <a:solidFill>
                  <a:schemeClr val="tx1"/>
                </a:solidFill>
              </a:rPr>
              <a:t>ī</a:t>
            </a:r>
            <a:r>
              <a:rPr lang="lv-LV" sz="800" b="0" i="0" dirty="0">
                <a:solidFill>
                  <a:schemeClr val="tx1"/>
                </a:solidFill>
                <a:effectLst/>
              </a:rPr>
              <a:t>paši sociālie dienesti bieži tiek uztverti kā represīvi, nevis kā atbalsta sniedzēji. Tas attur ģimenes un jauniešus no palīdzības meklēšanas un kavē agrīnu iejaukšanos.</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NVO un jauniešu organizācijas netiek pietiekami iesaistītas skolās: </a:t>
            </a:r>
            <a:r>
              <a:rPr lang="lv-LV" sz="800" b="0" dirty="0">
                <a:solidFill>
                  <a:schemeClr val="tx1"/>
                </a:solidFill>
              </a:rPr>
              <a:t>s</a:t>
            </a:r>
            <a:r>
              <a:rPr lang="lv-LV" sz="800" b="0" i="0" dirty="0">
                <a:solidFill>
                  <a:schemeClr val="tx1"/>
                </a:solidFill>
                <a:effectLst/>
              </a:rPr>
              <a:t>kolas nereti darbojas izolēti, neiesaistot sadarbībā ārējos partnerus, lai gan šīm organizācijām ir būtiska loma </a:t>
            </a:r>
            <a:r>
              <a:rPr lang="lv-LV" sz="800" b="0" i="0" dirty="0" err="1">
                <a:solidFill>
                  <a:schemeClr val="tx1"/>
                </a:solidFill>
                <a:effectLst/>
              </a:rPr>
              <a:t>prevencijas</a:t>
            </a:r>
            <a:r>
              <a:rPr lang="lv-LV" sz="800" b="0" i="0" dirty="0">
                <a:solidFill>
                  <a:schemeClr val="tx1"/>
                </a:solidFill>
                <a:effectLst/>
              </a:rPr>
              <a:t> darbā un jauniešu uzrunāšanā. Šo organizāciju potenciāls netiek pilnībā izmantots. Piemēram, tās piedāvā darbnīcas par mentālo veselību un atkarībām, kā arī nodrošina ārpusskolas aktivitātes, taču skolas bieži vien šos resursus neizmanto un nesniedz par tiem informāciju skolēniem.</a:t>
            </a:r>
          </a:p>
          <a:p>
            <a:pPr marL="172800" indent="-172800" algn="l">
              <a:spcAft>
                <a:spcPts val="600"/>
              </a:spcAft>
              <a:buFont typeface="Arial" panose="020B0604020202020204" pitchFamily="34" charset="0"/>
              <a:buChar char="•"/>
            </a:pPr>
            <a:r>
              <a:rPr lang="lv-LV" sz="800" b="1" i="0" dirty="0">
                <a:solidFill>
                  <a:schemeClr val="tx1"/>
                </a:solidFill>
                <a:effectLst/>
              </a:rPr>
              <a:t>Nav vienotas stratēģijas vai mehānisma sadarbības nodrošināšanai: </a:t>
            </a:r>
            <a:r>
              <a:rPr lang="lv-LV" sz="800" b="0" dirty="0">
                <a:solidFill>
                  <a:schemeClr val="tx1"/>
                </a:solidFill>
              </a:rPr>
              <a:t>ī</a:t>
            </a:r>
            <a:r>
              <a:rPr lang="lv-LV" sz="800" b="0" i="0" dirty="0">
                <a:solidFill>
                  <a:schemeClr val="tx1"/>
                </a:solidFill>
                <a:effectLst/>
              </a:rPr>
              <a:t>paši trūkst praktisku risinājumu, kas veicinātu sadarbību starp skolām, ģimenēm un valsts institūcijām. Bez skaidriem mehānismiem sadarbība paliek formāla vai epizodiska.</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Finansiālie un loģistikas šķēršļi kavē sadarbību reģionos: </a:t>
            </a:r>
            <a:r>
              <a:rPr lang="lv-LV" sz="800" b="0" dirty="0">
                <a:solidFill>
                  <a:schemeClr val="tx1"/>
                </a:solidFill>
              </a:rPr>
              <a:t>c</a:t>
            </a:r>
            <a:r>
              <a:rPr lang="lv-LV" sz="800" b="0" i="0" dirty="0">
                <a:solidFill>
                  <a:schemeClr val="tx1"/>
                </a:solidFill>
                <a:effectLst/>
              </a:rPr>
              <a:t>eļa izdevumi, personāla trūkums un citi praktiski ierobežojumi apgrūtina starpnozaru sadarbības īstenošanu ārpus lielajām pilsētām, kur atbalsts bieži ir visvairāk nepieciešams.</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err="1">
                <a:solidFill>
                  <a:schemeClr val="tx1"/>
                </a:solidFill>
                <a:effectLst/>
              </a:rPr>
              <a:t>Multidisciplināra</a:t>
            </a:r>
            <a:r>
              <a:rPr lang="lv-LV" sz="800" b="1" i="0" dirty="0">
                <a:solidFill>
                  <a:schemeClr val="tx1"/>
                </a:solidFill>
                <a:effectLst/>
              </a:rPr>
              <a:t> pieeja ir efektīva: </a:t>
            </a:r>
            <a:r>
              <a:rPr lang="lv-LV" sz="800" b="0" dirty="0">
                <a:solidFill>
                  <a:schemeClr val="tx1"/>
                </a:solidFill>
              </a:rPr>
              <a:t>š</a:t>
            </a:r>
            <a:r>
              <a:rPr lang="lv-LV" sz="800" b="0" i="0" dirty="0">
                <a:solidFill>
                  <a:schemeClr val="tx1"/>
                </a:solidFill>
                <a:effectLst/>
              </a:rPr>
              <a:t>āda pieeja risina problēmas ne tikai individuāli, bet arī sistēmiski, iesaistot bērna ģimeni, izglītības vidi un plašāku kopienu, tādējādi nodrošinot noturīgākus rezultātus un labāku atbalsta kvalitāti.</a:t>
            </a:r>
            <a:endParaRPr lang="lv-LV" sz="800" b="0" dirty="0">
              <a:solidFill>
                <a:schemeClr val="tx1"/>
              </a:solidFill>
              <a:highlight>
                <a:srgbClr val="FFFF00"/>
              </a:highlight>
            </a:endParaRPr>
          </a:p>
        </p:txBody>
      </p:sp>
      <p:sp>
        <p:nvSpPr>
          <p:cNvPr id="23" name="Rectangle 22">
            <a:extLst>
              <a:ext uri="{FF2B5EF4-FFF2-40B4-BE49-F238E27FC236}">
                <a16:creationId xmlns:a16="http://schemas.microsoft.com/office/drawing/2014/main" id="{4C517700-D7B2-53E1-29AD-441364ADAE27}"/>
              </a:ext>
            </a:extLst>
          </p:cNvPr>
          <p:cNvSpPr/>
          <p:nvPr/>
        </p:nvSpPr>
        <p:spPr>
          <a:xfrm>
            <a:off x="7121637" y="2624715"/>
            <a:ext cx="4627450"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lv-LV" sz="800"/>
              <a:t>Vai Tu būtu gatavs anonīmi ziņot par aizdomīgām aktivitātēm, kas saistītas ar narkotiku tirdzniecību internetā?</a:t>
            </a:r>
          </a:p>
        </p:txBody>
      </p:sp>
      <p:graphicFrame>
        <p:nvGraphicFramePr>
          <p:cNvPr id="7" name="Chart 6">
            <a:extLst>
              <a:ext uri="{FF2B5EF4-FFF2-40B4-BE49-F238E27FC236}">
                <a16:creationId xmlns:a16="http://schemas.microsoft.com/office/drawing/2014/main" id="{996A8B04-DC01-FCF9-1882-3D85BFA9148A}"/>
              </a:ext>
            </a:extLst>
          </p:cNvPr>
          <p:cNvGraphicFramePr>
            <a:graphicFrameLocks/>
          </p:cNvGraphicFramePr>
          <p:nvPr>
            <p:extLst>
              <p:ext uri="{D42A27DB-BD31-4B8C-83A1-F6EECF244321}">
                <p14:modId xmlns:p14="http://schemas.microsoft.com/office/powerpoint/2010/main" val="2137036493"/>
              </p:ext>
            </p:extLst>
          </p:nvPr>
        </p:nvGraphicFramePr>
        <p:xfrm>
          <a:off x="7121637" y="2801710"/>
          <a:ext cx="4627450" cy="3230880"/>
        </p:xfrm>
        <a:graphic>
          <a:graphicData uri="http://schemas.openxmlformats.org/drawingml/2006/chart">
            <c:chart xmlns:c="http://schemas.openxmlformats.org/drawingml/2006/chart" xmlns:r="http://schemas.openxmlformats.org/officeDocument/2006/relationships" r:id="rId7"/>
          </a:graphicData>
        </a:graphic>
      </p:graphicFrame>
      <p:sp>
        <p:nvSpPr>
          <p:cNvPr id="3" name="TextBox 2">
            <a:extLst>
              <a:ext uri="{FF2B5EF4-FFF2-40B4-BE49-F238E27FC236}">
                <a16:creationId xmlns:a16="http://schemas.microsoft.com/office/drawing/2014/main" id="{A82821C8-9BA5-EC0F-EF24-BE048A6FD4D1}"/>
              </a:ext>
            </a:extLst>
          </p:cNvPr>
          <p:cNvSpPr txBox="1"/>
          <p:nvPr/>
        </p:nvSpPr>
        <p:spPr>
          <a:xfrm>
            <a:off x="444500"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grpSp>
        <p:nvGrpSpPr>
          <p:cNvPr id="26" name="Group 25">
            <a:extLst>
              <a:ext uri="{FF2B5EF4-FFF2-40B4-BE49-F238E27FC236}">
                <a16:creationId xmlns:a16="http://schemas.microsoft.com/office/drawing/2014/main" id="{251B7230-49ED-A7A1-58F4-91F628968779}"/>
              </a:ext>
            </a:extLst>
          </p:cNvPr>
          <p:cNvGrpSpPr/>
          <p:nvPr/>
        </p:nvGrpSpPr>
        <p:grpSpPr>
          <a:xfrm>
            <a:off x="8929454" y="0"/>
            <a:ext cx="3638984" cy="428478"/>
            <a:chOff x="8929454" y="0"/>
            <a:chExt cx="3638984" cy="428478"/>
          </a:xfrm>
        </p:grpSpPr>
        <p:sp>
          <p:nvSpPr>
            <p:cNvPr id="27" name="Rectangle 26">
              <a:extLst>
                <a:ext uri="{FF2B5EF4-FFF2-40B4-BE49-F238E27FC236}">
                  <a16:creationId xmlns:a16="http://schemas.microsoft.com/office/drawing/2014/main" id="{29D33696-18F6-7330-02B1-3B83588BCF30}"/>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8" name="TextBox 27">
              <a:extLst>
                <a:ext uri="{FF2B5EF4-FFF2-40B4-BE49-F238E27FC236}">
                  <a16:creationId xmlns:a16="http://schemas.microsoft.com/office/drawing/2014/main" id="{3E7CF2B6-D681-BDBD-5B75-5D3A0CE1EDA6}"/>
                </a:ext>
              </a:extLst>
            </p:cNvPr>
            <p:cNvSpPr txBox="1"/>
            <p:nvPr/>
          </p:nvSpPr>
          <p:spPr>
            <a:xfrm>
              <a:off x="9487148" y="127682"/>
              <a:ext cx="3081290"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a:ln>
                    <a:noFill/>
                  </a:ln>
                  <a:effectLst/>
                  <a:uLnTx/>
                  <a:uFillTx/>
                  <a:latin typeface="Arial"/>
                  <a:cs typeface="Arial"/>
                  <a:sym typeface="Arial"/>
                </a:rPr>
                <a:t>Profilakse un riska samazināšana</a:t>
              </a:r>
            </a:p>
          </p:txBody>
        </p:sp>
        <p:sp>
          <p:nvSpPr>
            <p:cNvPr id="29" name="Rectangle 28">
              <a:extLst>
                <a:ext uri="{FF2B5EF4-FFF2-40B4-BE49-F238E27FC236}">
                  <a16:creationId xmlns:a16="http://schemas.microsoft.com/office/drawing/2014/main" id="{81CC59B8-72DE-AB02-D970-0AB497BC333C}"/>
                </a:ext>
              </a:extLst>
            </p:cNvPr>
            <p:cNvSpPr/>
            <p:nvPr/>
          </p:nvSpPr>
          <p:spPr>
            <a:xfrm>
              <a:off x="8929454" y="0"/>
              <a:ext cx="428400" cy="4284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0" name="Freeform 73">
              <a:extLst>
                <a:ext uri="{FF2B5EF4-FFF2-40B4-BE49-F238E27FC236}">
                  <a16:creationId xmlns:a16="http://schemas.microsoft.com/office/drawing/2014/main" id="{05C5FE38-076B-3232-DC68-55F212951457}"/>
                </a:ext>
              </a:extLst>
            </p:cNvPr>
            <p:cNvSpPr>
              <a:spLocks noChangeAspect="1" noEditPoints="1"/>
            </p:cNvSpPr>
            <p:nvPr/>
          </p:nvSpPr>
          <p:spPr bwMode="auto">
            <a:xfrm rot="10800000" flipH="1" flipV="1">
              <a:off x="8992048" y="61800"/>
              <a:ext cx="303213" cy="304800"/>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grpSp>
    </p:spTree>
    <p:extLst>
      <p:ext uri="{BB962C8B-B14F-4D97-AF65-F5344CB8AC3E}">
        <p14:creationId xmlns:p14="http://schemas.microsoft.com/office/powerpoint/2010/main" val="174865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84317-9176-E559-B1A3-2D9B5DB9C089}"/>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957E7D9E-2076-4810-1D96-FAF2A53B6927}"/>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25</a:t>
            </a:fld>
            <a:endParaRPr lang="en-GB"/>
          </a:p>
        </p:txBody>
      </p:sp>
      <p:graphicFrame>
        <p:nvGraphicFramePr>
          <p:cNvPr id="16" name="Object 15" hidden="1">
            <a:extLst>
              <a:ext uri="{FF2B5EF4-FFF2-40B4-BE49-F238E27FC236}">
                <a16:creationId xmlns:a16="http://schemas.microsoft.com/office/drawing/2014/main" id="{66A6FF99-FDFE-1F67-B100-E8087FBC268B}"/>
              </a:ext>
            </a:extLst>
          </p:cNvPr>
          <p:cNvGraphicFramePr>
            <a:graphicFrameLocks noChangeAspect="1"/>
          </p:cNvGraphicFramePr>
          <p:nvPr>
            <p:custDataLst>
              <p:tags r:id="rId1"/>
            </p:custDataLst>
            <p:extLst>
              <p:ext uri="{D42A27DB-BD31-4B8C-83A1-F6EECF244321}">
                <p14:modId xmlns:p14="http://schemas.microsoft.com/office/powerpoint/2010/main" val="13337690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66A6FF99-FDFE-1F67-B100-E8087FBC268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37C53061-65E1-1C15-1400-FC8DF8459EA3}"/>
              </a:ext>
            </a:extLst>
          </p:cNvPr>
          <p:cNvSpPr>
            <a:spLocks noGrp="1"/>
          </p:cNvSpPr>
          <p:nvPr>
            <p:ph type="title"/>
          </p:nvPr>
        </p:nvSpPr>
        <p:spPr>
          <a:xfrm>
            <a:off x="442913" y="432001"/>
            <a:ext cx="11306175" cy="1387274"/>
          </a:xfrm>
        </p:spPr>
        <p:txBody>
          <a:bodyPr vert="horz">
            <a:normAutofit/>
          </a:bodyPr>
          <a:lstStyle/>
          <a:p>
            <a:r>
              <a:rPr lang="lv-LV"/>
              <a:t>2.1.9. Profilaktisko aktivitāšu ilgtspēja </a:t>
            </a:r>
            <a:br>
              <a:rPr lang="en-US"/>
            </a:br>
            <a:r>
              <a:rPr lang="lv-LV"/>
              <a:t>un pēctecība</a:t>
            </a:r>
            <a:endParaRPr lang="en-GB"/>
          </a:p>
        </p:txBody>
      </p:sp>
      <p:sp>
        <p:nvSpPr>
          <p:cNvPr id="2" name="Slide Number Placeholder 1">
            <a:extLst>
              <a:ext uri="{FF2B5EF4-FFF2-40B4-BE49-F238E27FC236}">
                <a16:creationId xmlns:a16="http://schemas.microsoft.com/office/drawing/2014/main" id="{0AE38ED4-51B7-1DA5-3ABA-F824EB195855}"/>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25</a:t>
            </a:fld>
            <a:endParaRPr lang="en-GB"/>
          </a:p>
        </p:txBody>
      </p:sp>
      <p:sp>
        <p:nvSpPr>
          <p:cNvPr id="33" name="PwCFirm">
            <a:extLst>
              <a:ext uri="{FF2B5EF4-FFF2-40B4-BE49-F238E27FC236}">
                <a16:creationId xmlns:a16="http://schemas.microsoft.com/office/drawing/2014/main" id="{D33ED93C-B2CB-0C8C-5DC3-8423770081FC}"/>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sp>
        <p:nvSpPr>
          <p:cNvPr id="4" name="Slide Number Placeholder 3">
            <a:extLst>
              <a:ext uri="{FF2B5EF4-FFF2-40B4-BE49-F238E27FC236}">
                <a16:creationId xmlns:a16="http://schemas.microsoft.com/office/drawing/2014/main" id="{0E2F094D-6291-6D15-FD87-2002DD5B4E81}"/>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lang="en-US"/>
            </a:defPPr>
            <a:lvl1pPr marL="0" marR="0" lvl="0" algn="r" defTabSz="914400" rtl="0" eaLnBrk="1" latinLnBrk="0" hangingPunct="1">
              <a:lnSpc>
                <a:spcPct val="100000"/>
              </a:lnSpc>
              <a:spcBef>
                <a:spcPts val="0"/>
              </a:spcBef>
              <a:spcAft>
                <a:spcPts val="0"/>
              </a:spcAft>
              <a:buClr>
                <a:srgbClr val="000000"/>
              </a:buClr>
              <a:buFont typeface="Arial"/>
              <a:defRPr lang="en-GB" sz="750" b="0" i="0" u="none" strike="noStrike" kern="1200" cap="none" smtClean="0">
                <a:solidFill>
                  <a:schemeClr val="tx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9pPr>
          </a:lstStyle>
          <a:p>
            <a:fld id="{8D26BC95-B7CE-4F08-A354-8E918059D39D}" type="slidenum">
              <a:rPr lang="lv-LV" smtClean="0"/>
              <a:pPr/>
              <a:t>25</a:t>
            </a:fld>
            <a:endParaRPr lang="lv-LV"/>
          </a:p>
        </p:txBody>
      </p:sp>
      <p:sp>
        <p:nvSpPr>
          <p:cNvPr id="10" name="TextBox 9">
            <a:extLst>
              <a:ext uri="{FF2B5EF4-FFF2-40B4-BE49-F238E27FC236}">
                <a16:creationId xmlns:a16="http://schemas.microsoft.com/office/drawing/2014/main" id="{D73E717A-AEC9-F51C-849D-403B9189788A}"/>
              </a:ext>
            </a:extLst>
          </p:cNvPr>
          <p:cNvSpPr txBox="1"/>
          <p:nvPr/>
        </p:nvSpPr>
        <p:spPr>
          <a:xfrm>
            <a:off x="444500"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graphicFrame>
        <p:nvGraphicFramePr>
          <p:cNvPr id="12" name="Table 11">
            <a:extLst>
              <a:ext uri="{FF2B5EF4-FFF2-40B4-BE49-F238E27FC236}">
                <a16:creationId xmlns:a16="http://schemas.microsoft.com/office/drawing/2014/main" id="{41B82DB3-CDE3-3AE1-D90C-F9A96ACCDF41}"/>
              </a:ext>
            </a:extLst>
          </p:cNvPr>
          <p:cNvGraphicFramePr>
            <a:graphicFrameLocks noGrp="1"/>
          </p:cNvGraphicFramePr>
          <p:nvPr>
            <p:extLst>
              <p:ext uri="{D42A27DB-BD31-4B8C-83A1-F6EECF244321}">
                <p14:modId xmlns:p14="http://schemas.microsoft.com/office/powerpoint/2010/main" val="3624047019"/>
              </p:ext>
            </p:extLst>
          </p:nvPr>
        </p:nvGraphicFramePr>
        <p:xfrm>
          <a:off x="442913" y="1819275"/>
          <a:ext cx="11306175" cy="4488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48800">
                <a:tc>
                  <a:txBody>
                    <a:bodyPr/>
                    <a:lstStyle/>
                    <a:p>
                      <a:pPr marL="171450" indent="-171450">
                        <a:buClr>
                          <a:schemeClr val="dk1"/>
                        </a:buClr>
                        <a:buBlip>
                          <a:blip r:embed="rId6"/>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a:t>
                      </a:r>
                      <a:r>
                        <a:rPr lang="lv-LV" sz="800" b="0" kern="1200" spc="-20" dirty="0">
                          <a:solidFill>
                            <a:schemeClr val="tx1"/>
                          </a:solidFill>
                          <a:latin typeface="+mn-lt"/>
                          <a:ea typeface="+mn-ea"/>
                          <a:cs typeface="+mn-cs"/>
                        </a:rPr>
                        <a:t>līdz 2030. gadam nodrošināt ilgtspējīgu finansējumu un izveidot vienotu agrīnās </a:t>
                      </a:r>
                      <a:r>
                        <a:rPr lang="lv-LV" sz="800" b="0" kern="1200" spc="-20" dirty="0" err="1">
                          <a:solidFill>
                            <a:schemeClr val="tx1"/>
                          </a:solidFill>
                          <a:latin typeface="+mn-lt"/>
                          <a:ea typeface="+mn-ea"/>
                          <a:cs typeface="+mn-cs"/>
                        </a:rPr>
                        <a:t>prevencijas</a:t>
                      </a:r>
                      <a:r>
                        <a:rPr lang="lv-LV" sz="800" b="0" kern="1200" spc="-20" dirty="0">
                          <a:solidFill>
                            <a:schemeClr val="tx1"/>
                          </a:solidFill>
                          <a:latin typeface="+mn-lt"/>
                          <a:ea typeface="+mn-ea"/>
                          <a:cs typeface="+mn-cs"/>
                        </a:rPr>
                        <a:t> programmu sistēmu, integrējot efektīvas iniciatīvas ar skaidri definētiem mērķiem, izvērtēšanas mehānismiem un atbildības sadalījumu, īpaši fokusējoties uz bērniem un jauniešiem vecumā no 7 līdz 14 gadiem.</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4" name="Rectangle 13">
            <a:extLst>
              <a:ext uri="{FF2B5EF4-FFF2-40B4-BE49-F238E27FC236}">
                <a16:creationId xmlns:a16="http://schemas.microsoft.com/office/drawing/2014/main" id="{454F7A50-3DC2-3242-FC8B-53F5695B204C}"/>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7" name="Freeform 82">
            <a:extLst>
              <a:ext uri="{FF2B5EF4-FFF2-40B4-BE49-F238E27FC236}">
                <a16:creationId xmlns:a16="http://schemas.microsoft.com/office/drawing/2014/main" id="{7ECE0192-CAA1-2A68-40D7-B215B94E6213}"/>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18" name="Rectangle 17">
            <a:extLst>
              <a:ext uri="{FF2B5EF4-FFF2-40B4-BE49-F238E27FC236}">
                <a16:creationId xmlns:a16="http://schemas.microsoft.com/office/drawing/2014/main" id="{10F612F6-0C74-6131-FC73-676D23CF713E}"/>
              </a:ext>
            </a:extLst>
          </p:cNvPr>
          <p:cNvSpPr/>
          <p:nvPr/>
        </p:nvSpPr>
        <p:spPr>
          <a:xfrm>
            <a:off x="442911" y="2624715"/>
            <a:ext cx="11306173"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Novērojumi</a:t>
            </a:r>
          </a:p>
        </p:txBody>
      </p:sp>
      <p:sp>
        <p:nvSpPr>
          <p:cNvPr id="19" name="Content Placeholder 8">
            <a:extLst>
              <a:ext uri="{FF2B5EF4-FFF2-40B4-BE49-F238E27FC236}">
                <a16:creationId xmlns:a16="http://schemas.microsoft.com/office/drawing/2014/main" id="{FA6D855F-2E17-AF47-F7A0-313D8A7D7CDD}"/>
              </a:ext>
            </a:extLst>
          </p:cNvPr>
          <p:cNvSpPr txBox="1">
            <a:spLocks/>
          </p:cNvSpPr>
          <p:nvPr/>
        </p:nvSpPr>
        <p:spPr>
          <a:xfrm>
            <a:off x="442911" y="2941232"/>
            <a:ext cx="11306175" cy="3230968"/>
          </a:xfrm>
          <a:prstGeom prst="rect">
            <a:avLst/>
          </a:prstGeom>
          <a:solidFill>
            <a:schemeClr val="bg1">
              <a:lumMod val="95000"/>
            </a:schemeClr>
          </a:solidFill>
        </p:spPr>
        <p:txBody>
          <a:bodyPr vert="horz" lIns="72000" tIns="72000" rIns="72000" bIns="72000" rtlCol="0" anchor="t" anchorCtr="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lgn="l">
              <a:spcAft>
                <a:spcPts val="600"/>
              </a:spcAft>
              <a:buFont typeface="Arial" panose="020B0604020202020204" pitchFamily="34" charset="0"/>
              <a:buChar char="•"/>
            </a:pPr>
            <a:r>
              <a:rPr lang="lv-LV" sz="800" b="1" i="0" dirty="0">
                <a:solidFill>
                  <a:schemeClr val="tx1"/>
                </a:solidFill>
                <a:effectLst/>
              </a:rPr>
              <a:t>Daudzas </a:t>
            </a:r>
            <a:r>
              <a:rPr lang="lv-LV" sz="800" b="1" i="0" dirty="0" err="1">
                <a:solidFill>
                  <a:schemeClr val="tx1"/>
                </a:solidFill>
                <a:effectLst/>
              </a:rPr>
              <a:t>prevencijas</a:t>
            </a:r>
            <a:r>
              <a:rPr lang="lv-LV" sz="800" b="1" i="0" dirty="0">
                <a:solidFill>
                  <a:schemeClr val="tx1"/>
                </a:solidFill>
                <a:effectLst/>
              </a:rPr>
              <a:t> un atbalsta programmas tiek īstenotas kā īstermiņa projekti: </a:t>
            </a:r>
            <a:r>
              <a:rPr lang="lv-LV" sz="800" b="0" dirty="0">
                <a:solidFill>
                  <a:schemeClr val="tx1"/>
                </a:solidFill>
              </a:rPr>
              <a:t>t</a:t>
            </a:r>
            <a:r>
              <a:rPr lang="lv-LV" sz="800" b="0" i="0" dirty="0">
                <a:solidFill>
                  <a:schemeClr val="tx1"/>
                </a:solidFill>
                <a:effectLst/>
              </a:rPr>
              <a:t>ām bieži vien nav garantēta turpinājuma vai ilgtspējas, kas ierobežo to ietekmi un liedz veidot strukturētu, ilgtermiņa atbalsta sistēmu jauniešiem.</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Finansējuma trūkums ir būtisks šķērslis, īpaši reģionos: </a:t>
            </a:r>
            <a:r>
              <a:rPr lang="lv-LV" sz="800" b="0" dirty="0">
                <a:solidFill>
                  <a:schemeClr val="tx1"/>
                </a:solidFill>
              </a:rPr>
              <a:t>r</a:t>
            </a:r>
            <a:r>
              <a:rPr lang="lv-LV" sz="800" b="0" i="0" dirty="0">
                <a:solidFill>
                  <a:schemeClr val="tx1"/>
                </a:solidFill>
                <a:effectLst/>
              </a:rPr>
              <a:t>eģionos bieži vien nav pietiekamu resursu, lai nodrošinātu regulāras ārpusskolas aktivitātes vai specializētus pakalpojumus, kas ir būtiski </a:t>
            </a:r>
            <a:r>
              <a:rPr lang="lv-LV" sz="800" b="0" i="0" dirty="0" err="1">
                <a:solidFill>
                  <a:schemeClr val="tx1"/>
                </a:solidFill>
                <a:effectLst/>
              </a:rPr>
              <a:t>prevencijas</a:t>
            </a:r>
            <a:r>
              <a:rPr lang="lv-LV" sz="800" b="0" i="0" dirty="0">
                <a:solidFill>
                  <a:schemeClr val="tx1"/>
                </a:solidFill>
                <a:effectLst/>
              </a:rPr>
              <a:t> darbā.</a:t>
            </a:r>
          </a:p>
          <a:p>
            <a:pPr marL="172800" indent="-172800" algn="l">
              <a:spcAft>
                <a:spcPts val="600"/>
              </a:spcAft>
              <a:buFont typeface="Arial" panose="020B0604020202020204" pitchFamily="34" charset="0"/>
              <a:buChar char="•"/>
            </a:pPr>
            <a:r>
              <a:rPr lang="lv-LV" sz="800" b="1" i="0" dirty="0">
                <a:solidFill>
                  <a:schemeClr val="tx1"/>
                </a:solidFill>
                <a:effectLst/>
              </a:rPr>
              <a:t>Nav vienotas sistēmas programmu izvērtēšanai un integrēšanai: </a:t>
            </a:r>
            <a:r>
              <a:rPr lang="lv-LV" sz="800" b="0" dirty="0">
                <a:solidFill>
                  <a:schemeClr val="tx1"/>
                </a:solidFill>
              </a:rPr>
              <a:t>b</a:t>
            </a:r>
            <a:r>
              <a:rPr lang="lv-LV" sz="800" b="0" i="0" dirty="0">
                <a:solidFill>
                  <a:schemeClr val="tx1"/>
                </a:solidFill>
                <a:effectLst/>
              </a:rPr>
              <a:t>ez skaidras izvērtēšanas un integrācijas mehānisma ir grūti plānot efektīvu resursu sadali un nodrošināt, ka veiksmīgas iniciatīvas tiek turpinātas un paplašinātas.</a:t>
            </a:r>
          </a:p>
          <a:p>
            <a:pPr marL="172800" indent="-172800" algn="l">
              <a:spcAft>
                <a:spcPts val="600"/>
              </a:spcAft>
              <a:buFont typeface="Arial" panose="020B0604020202020204" pitchFamily="34" charset="0"/>
              <a:buChar char="•"/>
            </a:pPr>
            <a:r>
              <a:rPr lang="lv-LV" sz="800" b="1" i="0" dirty="0" err="1">
                <a:solidFill>
                  <a:schemeClr val="tx1"/>
                </a:solidFill>
                <a:effectLst/>
              </a:rPr>
              <a:t>Ārpusģimenes</a:t>
            </a:r>
            <a:r>
              <a:rPr lang="lv-LV" sz="800" b="1" i="0" dirty="0">
                <a:solidFill>
                  <a:schemeClr val="tx1"/>
                </a:solidFill>
                <a:effectLst/>
              </a:rPr>
              <a:t> aprūpē esošie bērni bieži netiek iekļauti vispārējās programmās: </a:t>
            </a:r>
            <a:r>
              <a:rPr lang="lv-LV" sz="800" b="0" dirty="0">
                <a:solidFill>
                  <a:schemeClr val="tx1"/>
                </a:solidFill>
              </a:rPr>
              <a:t>n</a:t>
            </a:r>
            <a:r>
              <a:rPr lang="lv-LV" sz="800" b="0" i="0" dirty="0">
                <a:solidFill>
                  <a:schemeClr val="tx1"/>
                </a:solidFill>
                <a:effectLst/>
              </a:rPr>
              <a:t>av nodrošināts mērķtiecīgs finansējums un atbildība, ka finansējums sasniegs bērnus. Tas palielina viņu atstumtības un riska uzvedības iespējamību.</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Programmu ilgtspēja ir atkarīga no starpinstitūciju sadarbības un politiskās gribas: </a:t>
            </a:r>
            <a:r>
              <a:rPr lang="lv-LV" sz="800" b="0" dirty="0">
                <a:solidFill>
                  <a:schemeClr val="tx1"/>
                </a:solidFill>
              </a:rPr>
              <a:t>n</a:t>
            </a:r>
            <a:r>
              <a:rPr lang="lv-LV" sz="800" b="0" i="0" dirty="0">
                <a:solidFill>
                  <a:schemeClr val="tx1"/>
                </a:solidFill>
                <a:effectLst/>
              </a:rPr>
              <a:t>epieciešami skaidri definēti mērķi, atbildīgās institūcijas un ilgtermiņa redzējums, lai nodrošinātu programmu efektivitāti un noturību.</a:t>
            </a:r>
          </a:p>
          <a:p>
            <a:pPr marL="172800" indent="-172800" algn="l">
              <a:spcAft>
                <a:spcPts val="600"/>
              </a:spcAft>
              <a:buFont typeface="Arial" panose="020B0604020202020204" pitchFamily="34" charset="0"/>
              <a:buChar char="•"/>
            </a:pPr>
            <a:r>
              <a:rPr lang="lv-LV" sz="800" b="1" i="0" dirty="0">
                <a:solidFill>
                  <a:schemeClr val="tx1"/>
                </a:solidFill>
                <a:effectLst/>
              </a:rPr>
              <a:t>Eksperimentēšana ar vielām sākas arvien agrākā vecumā: </a:t>
            </a:r>
            <a:r>
              <a:rPr lang="lv-LV" sz="800" b="0" dirty="0">
                <a:solidFill>
                  <a:schemeClr val="tx1"/>
                </a:solidFill>
              </a:rPr>
              <a:t>t</a:t>
            </a:r>
            <a:r>
              <a:rPr lang="lv-LV" sz="800" b="0" i="0" dirty="0">
                <a:solidFill>
                  <a:schemeClr val="tx1"/>
                </a:solidFill>
                <a:effectLst/>
              </a:rPr>
              <a:t>o veicina vielu viegla pieejamība un plaši izplatīti tīkli, tostarp digitālajā vidē. Agrīna saskarsme ar vielām būtiski palielina atkarības risku.</a:t>
            </a:r>
            <a:r>
              <a:rPr lang="lv-LV" sz="800" dirty="0">
                <a:solidFill>
                  <a:schemeClr val="tx1"/>
                </a:solidFill>
              </a:rPr>
              <a:t> </a:t>
            </a:r>
            <a:r>
              <a:rPr lang="lv-LV" sz="800" b="0" i="0" dirty="0">
                <a:solidFill>
                  <a:schemeClr val="tx1"/>
                </a:solidFill>
                <a:effectLst/>
              </a:rPr>
              <a:t>Pētījumi rāda, ka jauniešiem līdz 25 gadu vecumam ir 2,5 reizes lielāka iespēja attīstīt atkarību nekā pieaugušajiem, jo viņu smadzenes un uzvedības modeļi vēl tikai attīstās. Vielu ietekme uz jauniešu organismu ir īpaši bīstama,</a:t>
            </a:r>
            <a:r>
              <a:rPr lang="lv-LV" sz="800" b="0" dirty="0">
                <a:solidFill>
                  <a:schemeClr val="tx1"/>
                </a:solidFill>
              </a:rPr>
              <a:t> t</a:t>
            </a:r>
            <a:r>
              <a:rPr lang="lv-LV" sz="800" b="0" i="0" dirty="0">
                <a:solidFill>
                  <a:schemeClr val="tx1"/>
                </a:solidFill>
                <a:effectLst/>
              </a:rPr>
              <a:t>ā skar attīstošās sistēmas – </a:t>
            </a:r>
            <a:r>
              <a:rPr lang="lv-LV" sz="800" b="0" i="0" dirty="0" err="1">
                <a:solidFill>
                  <a:schemeClr val="tx1"/>
                </a:solidFill>
                <a:effectLst/>
              </a:rPr>
              <a:t>dzimumsistēmu</a:t>
            </a:r>
            <a:r>
              <a:rPr lang="lv-LV" sz="800" b="0" i="0" dirty="0">
                <a:solidFill>
                  <a:schemeClr val="tx1"/>
                </a:solidFill>
                <a:effectLst/>
              </a:rPr>
              <a:t>, elpošanas un sirds-asinsvadu sistēmu, kā arī smadzeņu darbību, kas ietekmē mācīšanos, atmiņu un lēmumu pieņemšanu.</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Agrīna </a:t>
            </a:r>
            <a:r>
              <a:rPr lang="lv-LV" sz="800" b="1" i="0" dirty="0" err="1">
                <a:solidFill>
                  <a:schemeClr val="tx1"/>
                </a:solidFill>
                <a:effectLst/>
              </a:rPr>
              <a:t>prevencija</a:t>
            </a:r>
            <a:r>
              <a:rPr lang="lv-LV" sz="800" b="1" i="0" dirty="0">
                <a:solidFill>
                  <a:schemeClr val="tx1"/>
                </a:solidFill>
                <a:effectLst/>
              </a:rPr>
              <a:t> ir efektīvāka nekā vēlīna iejaukšanās: </a:t>
            </a:r>
            <a:r>
              <a:rPr lang="lv-LV" sz="800" b="0" dirty="0">
                <a:solidFill>
                  <a:schemeClr val="tx1"/>
                </a:solidFill>
              </a:rPr>
              <a:t>t</a:t>
            </a:r>
            <a:r>
              <a:rPr lang="lv-LV" sz="800" b="0" i="0" dirty="0">
                <a:solidFill>
                  <a:schemeClr val="tx1"/>
                </a:solidFill>
                <a:effectLst/>
              </a:rPr>
              <a:t>ā palīdz novērst ne tikai vielu lietošanu, bet arī ar to saistītās </a:t>
            </a:r>
            <a:r>
              <a:rPr lang="lv-LV" sz="800" b="0" i="0" dirty="0" err="1">
                <a:solidFill>
                  <a:schemeClr val="tx1"/>
                </a:solidFill>
                <a:effectLst/>
              </a:rPr>
              <a:t>psihoemocionālās</a:t>
            </a:r>
            <a:r>
              <a:rPr lang="lv-LV" sz="800" b="0" i="0" dirty="0">
                <a:solidFill>
                  <a:schemeClr val="tx1"/>
                </a:solidFill>
                <a:effectLst/>
              </a:rPr>
              <a:t> un sociālās problēmas, veidojot stabilāku pamatu jauniešu attīstībai.</a:t>
            </a:r>
            <a:endParaRPr lang="lv-LV" sz="800" b="0" dirty="0">
              <a:solidFill>
                <a:schemeClr val="tx1"/>
              </a:solidFill>
              <a:highlight>
                <a:srgbClr val="FFFF00"/>
              </a:highlight>
            </a:endParaRPr>
          </a:p>
        </p:txBody>
      </p:sp>
      <p:grpSp>
        <p:nvGrpSpPr>
          <p:cNvPr id="29" name="Group 28">
            <a:extLst>
              <a:ext uri="{FF2B5EF4-FFF2-40B4-BE49-F238E27FC236}">
                <a16:creationId xmlns:a16="http://schemas.microsoft.com/office/drawing/2014/main" id="{1C0B80CB-485F-D457-E91C-2A1F0A5B27F4}"/>
              </a:ext>
            </a:extLst>
          </p:cNvPr>
          <p:cNvGrpSpPr/>
          <p:nvPr/>
        </p:nvGrpSpPr>
        <p:grpSpPr>
          <a:xfrm>
            <a:off x="8929454" y="0"/>
            <a:ext cx="3638984" cy="428478"/>
            <a:chOff x="8929454" y="0"/>
            <a:chExt cx="3638984" cy="428478"/>
          </a:xfrm>
        </p:grpSpPr>
        <p:sp>
          <p:nvSpPr>
            <p:cNvPr id="30" name="Rectangle 29">
              <a:extLst>
                <a:ext uri="{FF2B5EF4-FFF2-40B4-BE49-F238E27FC236}">
                  <a16:creationId xmlns:a16="http://schemas.microsoft.com/office/drawing/2014/main" id="{DA91F60E-A349-C4FA-25AE-8CD0AC896ED4}"/>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1" name="TextBox 30">
              <a:extLst>
                <a:ext uri="{FF2B5EF4-FFF2-40B4-BE49-F238E27FC236}">
                  <a16:creationId xmlns:a16="http://schemas.microsoft.com/office/drawing/2014/main" id="{DA5EA98D-21F6-F07D-2CAE-FCBB6AFC14CC}"/>
                </a:ext>
              </a:extLst>
            </p:cNvPr>
            <p:cNvSpPr txBox="1"/>
            <p:nvPr/>
          </p:nvSpPr>
          <p:spPr>
            <a:xfrm>
              <a:off x="9487148" y="127682"/>
              <a:ext cx="3081290"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a:ln>
                    <a:noFill/>
                  </a:ln>
                  <a:effectLst/>
                  <a:uLnTx/>
                  <a:uFillTx/>
                  <a:latin typeface="Arial"/>
                  <a:cs typeface="Arial"/>
                  <a:sym typeface="Arial"/>
                </a:rPr>
                <a:t>Profilakse un riska samazināšana</a:t>
              </a:r>
            </a:p>
          </p:txBody>
        </p:sp>
        <p:sp>
          <p:nvSpPr>
            <p:cNvPr id="36" name="Rectangle 35">
              <a:extLst>
                <a:ext uri="{FF2B5EF4-FFF2-40B4-BE49-F238E27FC236}">
                  <a16:creationId xmlns:a16="http://schemas.microsoft.com/office/drawing/2014/main" id="{0A5E6F23-4198-3DCE-0A45-854DC58CA07E}"/>
                </a:ext>
              </a:extLst>
            </p:cNvPr>
            <p:cNvSpPr/>
            <p:nvPr/>
          </p:nvSpPr>
          <p:spPr>
            <a:xfrm>
              <a:off x="8929454" y="0"/>
              <a:ext cx="428400" cy="4284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8" name="Freeform 73">
              <a:extLst>
                <a:ext uri="{FF2B5EF4-FFF2-40B4-BE49-F238E27FC236}">
                  <a16:creationId xmlns:a16="http://schemas.microsoft.com/office/drawing/2014/main" id="{DCE7DDAF-0A3F-886A-BD7D-E53A6E1EBAD5}"/>
                </a:ext>
              </a:extLst>
            </p:cNvPr>
            <p:cNvSpPr>
              <a:spLocks noChangeAspect="1" noEditPoints="1"/>
            </p:cNvSpPr>
            <p:nvPr/>
          </p:nvSpPr>
          <p:spPr bwMode="auto">
            <a:xfrm rot="10800000" flipH="1" flipV="1">
              <a:off x="8992048" y="61800"/>
              <a:ext cx="303213" cy="304800"/>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grpSp>
    </p:spTree>
    <p:extLst>
      <p:ext uri="{BB962C8B-B14F-4D97-AF65-F5344CB8AC3E}">
        <p14:creationId xmlns:p14="http://schemas.microsoft.com/office/powerpoint/2010/main" val="229201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FBCA0-B1D2-2611-1D1C-3A4ACD98549F}"/>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1635495-CCC3-CE63-D864-53301AF6EB19}"/>
              </a:ext>
            </a:extLst>
          </p:cNvPr>
          <p:cNvGraphicFramePr>
            <a:graphicFrameLocks noChangeAspect="1"/>
          </p:cNvGraphicFramePr>
          <p:nvPr>
            <p:custDataLst>
              <p:tags r:id="rId1"/>
            </p:custDataLst>
            <p:extLst>
              <p:ext uri="{D42A27DB-BD31-4B8C-83A1-F6EECF244321}">
                <p14:modId xmlns:p14="http://schemas.microsoft.com/office/powerpoint/2010/main" val="2194948614"/>
              </p:ext>
            </p:extLst>
          </p:nvPr>
        </p:nvGraphicFramePr>
        <p:xfrm>
          <a:off x="3176" y="3374"/>
          <a:ext cx="1587" cy="1587"/>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3" name="Object 2" hidden="1">
                        <a:extLst>
                          <a:ext uri="{FF2B5EF4-FFF2-40B4-BE49-F238E27FC236}">
                            <a16:creationId xmlns:a16="http://schemas.microsoft.com/office/drawing/2014/main" id="{61635495-CCC3-CE63-D864-53301AF6EB19}"/>
                          </a:ext>
                        </a:extLst>
                      </p:cNvPr>
                      <p:cNvPicPr/>
                      <p:nvPr/>
                    </p:nvPicPr>
                    <p:blipFill>
                      <a:blip r:embed="rId6"/>
                      <a:stretch>
                        <a:fillRect/>
                      </a:stretch>
                    </p:blipFill>
                    <p:spPr>
                      <a:xfrm>
                        <a:off x="3176" y="3374"/>
                        <a:ext cx="1587" cy="1587"/>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C1EA8157-7D88-2C6D-9101-FC0A26BE4C9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012315" y="-1786"/>
            <a:ext cx="10179685" cy="6858000"/>
          </a:xfrm>
          <a:prstGeom prst="rect">
            <a:avLst/>
          </a:prstGeom>
        </p:spPr>
      </p:pic>
      <p:sp>
        <p:nvSpPr>
          <p:cNvPr id="8" name="Rectangle 7" hidden="1">
            <a:extLst>
              <a:ext uri="{FF2B5EF4-FFF2-40B4-BE49-F238E27FC236}">
                <a16:creationId xmlns:a16="http://schemas.microsoft.com/office/drawing/2014/main" id="{4A1A54F6-319D-25AE-4345-52539CA0440E}"/>
              </a:ext>
            </a:extLst>
          </p:cNvPr>
          <p:cNvSpPr/>
          <p:nvPr>
            <p:custDataLst>
              <p:tags r:id="rId2"/>
            </p:custDataLst>
          </p:nvPr>
        </p:nvSpPr>
        <p:spPr>
          <a:xfrm>
            <a:off x="1587" y="893"/>
            <a:ext cx="158709" cy="158709"/>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3200" b="0"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4" name="Rectangle 23">
            <a:extLst>
              <a:ext uri="{FF2B5EF4-FFF2-40B4-BE49-F238E27FC236}">
                <a16:creationId xmlns:a16="http://schemas.microsoft.com/office/drawing/2014/main" id="{6F2BA460-46AD-E9C2-BC04-3D3335B781F6}"/>
              </a:ext>
            </a:extLst>
          </p:cNvPr>
          <p:cNvSpPr/>
          <p:nvPr/>
        </p:nvSpPr>
        <p:spPr>
          <a:xfrm>
            <a:off x="-1" y="0"/>
            <a:ext cx="2108201" cy="68562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a:extLst>
              <a:ext uri="{FF2B5EF4-FFF2-40B4-BE49-F238E27FC236}">
                <a16:creationId xmlns:a16="http://schemas.microsoft.com/office/drawing/2014/main" id="{C61F72DA-31D6-EB04-3CE4-8F3F4B557E1B}"/>
              </a:ext>
            </a:extLst>
          </p:cNvPr>
          <p:cNvSpPr/>
          <p:nvPr/>
        </p:nvSpPr>
        <p:spPr bwMode="ltGray">
          <a:xfrm>
            <a:off x="2192021" y="0"/>
            <a:ext cx="10001250" cy="6856215"/>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err="1">
              <a:ln>
                <a:noFill/>
              </a:ln>
              <a:solidFill>
                <a:srgbClr val="FFFFFF"/>
              </a:solidFill>
              <a:effectLst/>
              <a:uLnTx/>
              <a:uFillTx/>
              <a:latin typeface="Georgia" pitchFamily="18" charset="0"/>
              <a:ea typeface="+mn-ea"/>
              <a:cs typeface="+mn-cs"/>
              <a:sym typeface="Arial"/>
            </a:endParaRPr>
          </a:p>
        </p:txBody>
      </p:sp>
      <p:sp>
        <p:nvSpPr>
          <p:cNvPr id="7" name="Rectangle 6">
            <a:extLst>
              <a:ext uri="{FF2B5EF4-FFF2-40B4-BE49-F238E27FC236}">
                <a16:creationId xmlns:a16="http://schemas.microsoft.com/office/drawing/2014/main" id="{B7577E3B-D341-D044-1E81-1A2ADAA05517}"/>
              </a:ext>
            </a:extLst>
          </p:cNvPr>
          <p:cNvSpPr/>
          <p:nvPr/>
        </p:nvSpPr>
        <p:spPr>
          <a:xfrm>
            <a:off x="-1" y="4787900"/>
            <a:ext cx="2029823" cy="2070100"/>
          </a:xfrm>
          <a:prstGeom prst="rect">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cxnSp>
        <p:nvCxnSpPr>
          <p:cNvPr id="27" name="Straight Connector 26">
            <a:extLst>
              <a:ext uri="{FF2B5EF4-FFF2-40B4-BE49-F238E27FC236}">
                <a16:creationId xmlns:a16="http://schemas.microsoft.com/office/drawing/2014/main" id="{AB7A2DC4-D6CD-522E-0D9D-BEBDA9CB76FC}"/>
              </a:ext>
            </a:extLst>
          </p:cNvPr>
          <p:cNvCxnSpPr>
            <a:cxnSpLocks/>
          </p:cNvCxnSpPr>
          <p:nvPr/>
        </p:nvCxnSpPr>
        <p:spPr>
          <a:xfrm flipV="1">
            <a:off x="2108200" y="68443"/>
            <a:ext cx="0" cy="6787771"/>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E5280235-BE2B-8526-BC47-8E276D64FAE7}"/>
              </a:ext>
            </a:extLst>
          </p:cNvPr>
          <p:cNvCxnSpPr>
            <a:cxnSpLocks/>
          </p:cNvCxnSpPr>
          <p:nvPr/>
        </p:nvCxnSpPr>
        <p:spPr>
          <a:xfrm>
            <a:off x="83820" y="4722204"/>
            <a:ext cx="12037060" cy="0"/>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sp>
        <p:nvSpPr>
          <p:cNvPr id="20" name="Title 3">
            <a:extLst>
              <a:ext uri="{FF2B5EF4-FFF2-40B4-BE49-F238E27FC236}">
                <a16:creationId xmlns:a16="http://schemas.microsoft.com/office/drawing/2014/main" id="{ABB126AC-D302-A9A1-D675-FFA9CABA6FC7}"/>
              </a:ext>
            </a:extLst>
          </p:cNvPr>
          <p:cNvSpPr txBox="1">
            <a:spLocks/>
          </p:cNvSpPr>
          <p:nvPr/>
        </p:nvSpPr>
        <p:spPr>
          <a:xfrm>
            <a:off x="2722280" y="3662437"/>
            <a:ext cx="7895677" cy="732508"/>
          </a:xfrm>
          <a:prstGeom prst="rect">
            <a:avLst/>
          </a:prstGeom>
          <a:noFill/>
          <a:ln>
            <a:noFill/>
          </a:ln>
        </p:spPr>
        <p:txBody>
          <a:bodyPr spcFirstLastPara="1" wrap="none" lIns="0" tIns="0" rIns="0" bIns="0" anchor="t"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lvl="0">
              <a:buClr>
                <a:srgbClr val="000000"/>
              </a:buClr>
              <a:defRPr/>
            </a:pPr>
            <a:r>
              <a:rPr lang="lv-LV" sz="3600">
                <a:solidFill>
                  <a:srgbClr val="FFFFFF"/>
                </a:solidFill>
                <a:latin typeface="+mj-lt"/>
              </a:rPr>
              <a:t>Ārstēšana un aprūpe</a:t>
            </a:r>
          </a:p>
        </p:txBody>
      </p:sp>
      <p:sp>
        <p:nvSpPr>
          <p:cNvPr id="2" name="Rectangle 1">
            <a:extLst>
              <a:ext uri="{FF2B5EF4-FFF2-40B4-BE49-F238E27FC236}">
                <a16:creationId xmlns:a16="http://schemas.microsoft.com/office/drawing/2014/main" id="{713FF8AE-2437-1502-3A75-2CFFDF3777C9}"/>
              </a:ext>
            </a:extLst>
          </p:cNvPr>
          <p:cNvSpPr/>
          <p:nvPr/>
        </p:nvSpPr>
        <p:spPr>
          <a:xfrm>
            <a:off x="83820" y="3392488"/>
            <a:ext cx="2106929" cy="934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6600" b="0" i="0" u="none" strike="noStrike" kern="0" cap="none" spc="0" normalizeH="0" baseline="0" noProof="0">
                <a:ln>
                  <a:noFill/>
                </a:ln>
                <a:solidFill>
                  <a:srgbClr val="FFFFFF"/>
                </a:solidFill>
                <a:effectLst/>
                <a:uLnTx/>
                <a:uFillTx/>
                <a:latin typeface="Arial"/>
                <a:ea typeface="+mn-ea"/>
                <a:cs typeface="+mn-cs"/>
                <a:sym typeface="Arial"/>
              </a:rPr>
              <a:t>2</a:t>
            </a:r>
            <a:r>
              <a:rPr lang="en-US" sz="6600">
                <a:solidFill>
                  <a:srgbClr val="FFFFFF"/>
                </a:solidFill>
                <a:latin typeface="Arial"/>
              </a:rPr>
              <a:t>.2</a:t>
            </a:r>
            <a:r>
              <a:rPr kumimoji="0" lang="lv-LV" sz="6600" b="0" i="0" u="none" strike="noStrike" kern="0" cap="none" spc="0" normalizeH="0" baseline="0" noProof="0">
                <a:ln>
                  <a:noFill/>
                </a:ln>
                <a:solidFill>
                  <a:srgbClr val="FFFFFF"/>
                </a:solidFill>
                <a:effectLst/>
                <a:uLnTx/>
                <a:uFillTx/>
                <a:latin typeface="Arial"/>
                <a:ea typeface="+mn-ea"/>
                <a:cs typeface="+mn-cs"/>
                <a:sym typeface="Arial"/>
              </a:rPr>
              <a:t>.</a:t>
            </a:r>
            <a:endParaRPr kumimoji="0" lang="en-GB" sz="6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Freeform 69">
            <a:extLst>
              <a:ext uri="{FF2B5EF4-FFF2-40B4-BE49-F238E27FC236}">
                <a16:creationId xmlns:a16="http://schemas.microsoft.com/office/drawing/2014/main" id="{65865946-015B-C9CC-B5D2-AF106533B809}"/>
              </a:ext>
            </a:extLst>
          </p:cNvPr>
          <p:cNvSpPr>
            <a:spLocks noChangeAspect="1" noEditPoints="1"/>
          </p:cNvSpPr>
          <p:nvPr/>
        </p:nvSpPr>
        <p:spPr bwMode="auto">
          <a:xfrm>
            <a:off x="663699" y="5471321"/>
            <a:ext cx="697449" cy="697344"/>
          </a:xfrm>
          <a:custGeom>
            <a:avLst/>
            <a:gdLst>
              <a:gd name="T0" fmla="*/ 0 w 6687"/>
              <a:gd name="T1" fmla="*/ 0 h 6686"/>
              <a:gd name="T2" fmla="*/ 2454 w 6687"/>
              <a:gd name="T3" fmla="*/ 1978 h 6686"/>
              <a:gd name="T4" fmla="*/ 2848 w 6687"/>
              <a:gd name="T5" fmla="*/ 1652 h 6686"/>
              <a:gd name="T6" fmla="*/ 1914 w 6687"/>
              <a:gd name="T7" fmla="*/ 2530 h 6686"/>
              <a:gd name="T8" fmla="*/ 6149 w 6687"/>
              <a:gd name="T9" fmla="*/ 322 h 6686"/>
              <a:gd name="T10" fmla="*/ 4705 w 6687"/>
              <a:gd name="T11" fmla="*/ 666 h 6686"/>
              <a:gd name="T12" fmla="*/ 5307 w 6687"/>
              <a:gd name="T13" fmla="*/ 486 h 6686"/>
              <a:gd name="T14" fmla="*/ 5821 w 6687"/>
              <a:gd name="T15" fmla="*/ 372 h 6686"/>
              <a:gd name="T16" fmla="*/ 3134 w 6687"/>
              <a:gd name="T17" fmla="*/ 3338 h 6686"/>
              <a:gd name="T18" fmla="*/ 3521 w 6687"/>
              <a:gd name="T19" fmla="*/ 1206 h 6686"/>
              <a:gd name="T20" fmla="*/ 4161 w 6687"/>
              <a:gd name="T21" fmla="*/ 882 h 6686"/>
              <a:gd name="T22" fmla="*/ 344 w 6687"/>
              <a:gd name="T23" fmla="*/ 6020 h 6686"/>
              <a:gd name="T24" fmla="*/ 498 w 6687"/>
              <a:gd name="T25" fmla="*/ 5292 h 6686"/>
              <a:gd name="T26" fmla="*/ 646 w 6687"/>
              <a:gd name="T27" fmla="*/ 4798 h 6686"/>
              <a:gd name="T28" fmla="*/ 850 w 6687"/>
              <a:gd name="T29" fmla="*/ 4264 h 6686"/>
              <a:gd name="T30" fmla="*/ 1116 w 6687"/>
              <a:gd name="T31" fmla="*/ 3704 h 6686"/>
              <a:gd name="T32" fmla="*/ 1456 w 6687"/>
              <a:gd name="T33" fmla="*/ 3136 h 6686"/>
              <a:gd name="T34" fmla="*/ 3693 w 6687"/>
              <a:gd name="T35" fmla="*/ 5140 h 6686"/>
              <a:gd name="T36" fmla="*/ 3110 w 6687"/>
              <a:gd name="T37" fmla="*/ 5512 h 6686"/>
              <a:gd name="T38" fmla="*/ 2532 w 6687"/>
              <a:gd name="T39" fmla="*/ 5802 h 6686"/>
              <a:gd name="T40" fmla="*/ 1976 w 6687"/>
              <a:gd name="T41" fmla="*/ 6020 h 6686"/>
              <a:gd name="T42" fmla="*/ 1462 w 6687"/>
              <a:gd name="T43" fmla="*/ 6178 h 6686"/>
              <a:gd name="T44" fmla="*/ 772 w 6687"/>
              <a:gd name="T45" fmla="*/ 6330 h 6686"/>
              <a:gd name="T46" fmla="*/ 2020 w 6687"/>
              <a:gd name="T47" fmla="*/ 4856 h 6686"/>
              <a:gd name="T48" fmla="*/ 4905 w 6687"/>
              <a:gd name="T49" fmla="*/ 3996 h 6686"/>
              <a:gd name="T50" fmla="*/ 4541 w 6687"/>
              <a:gd name="T51" fmla="*/ 4410 h 6686"/>
              <a:gd name="T52" fmla="*/ 4163 w 6687"/>
              <a:gd name="T53" fmla="*/ 4768 h 6686"/>
              <a:gd name="T54" fmla="*/ 4363 w 6687"/>
              <a:gd name="T55" fmla="*/ 2510 h 6686"/>
              <a:gd name="T56" fmla="*/ 5617 w 6687"/>
              <a:gd name="T57" fmla="*/ 2894 h 6686"/>
              <a:gd name="T58" fmla="*/ 5237 w 6687"/>
              <a:gd name="T59" fmla="*/ 3540 h 6686"/>
              <a:gd name="T60" fmla="*/ 6365 w 6687"/>
              <a:gd name="T61" fmla="*/ 510 h 6686"/>
              <a:gd name="T62" fmla="*/ 6251 w 6687"/>
              <a:gd name="T63" fmla="*/ 1134 h 6686"/>
              <a:gd name="T64" fmla="*/ 6097 w 6687"/>
              <a:gd name="T65" fmla="*/ 1710 h 6686"/>
              <a:gd name="T66" fmla="*/ 5917 w 6687"/>
              <a:gd name="T67" fmla="*/ 2226 h 6686"/>
              <a:gd name="T68" fmla="*/ 4427 w 6687"/>
              <a:gd name="T69" fmla="*/ 458 h 6686"/>
              <a:gd name="T70" fmla="*/ 3975 w 6687"/>
              <a:gd name="T71" fmla="*/ 646 h 6686"/>
              <a:gd name="T72" fmla="*/ 3509 w 6687"/>
              <a:gd name="T73" fmla="*/ 880 h 6686"/>
              <a:gd name="T74" fmla="*/ 3038 w 6687"/>
              <a:gd name="T75" fmla="*/ 1164 h 6686"/>
              <a:gd name="T76" fmla="*/ 2570 w 6687"/>
              <a:gd name="T77" fmla="*/ 1504 h 6686"/>
              <a:gd name="T78" fmla="*/ 2112 w 6687"/>
              <a:gd name="T79" fmla="*/ 1906 h 6686"/>
              <a:gd name="T80" fmla="*/ 1834 w 6687"/>
              <a:gd name="T81" fmla="*/ 2190 h 6686"/>
              <a:gd name="T82" fmla="*/ 1532 w 6687"/>
              <a:gd name="T83" fmla="*/ 2526 h 6686"/>
              <a:gd name="T84" fmla="*/ 1356 w 6687"/>
              <a:gd name="T85" fmla="*/ 2776 h 6686"/>
              <a:gd name="T86" fmla="*/ 1090 w 6687"/>
              <a:gd name="T87" fmla="*/ 3168 h 6686"/>
              <a:gd name="T88" fmla="*/ 742 w 6687"/>
              <a:gd name="T89" fmla="*/ 3796 h 6686"/>
              <a:gd name="T90" fmla="*/ 424 w 6687"/>
              <a:gd name="T91" fmla="*/ 4550 h 6686"/>
              <a:gd name="T92" fmla="*/ 4939 w 6687"/>
              <a:gd name="T93" fmla="*/ 284 h 6686"/>
              <a:gd name="T94" fmla="*/ 2260 w 6687"/>
              <a:gd name="T95" fmla="*/ 6228 h 6686"/>
              <a:gd name="T96" fmla="*/ 2712 w 6687"/>
              <a:gd name="T97" fmla="*/ 6040 h 6686"/>
              <a:gd name="T98" fmla="*/ 3176 w 6687"/>
              <a:gd name="T99" fmla="*/ 5806 h 6686"/>
              <a:gd name="T100" fmla="*/ 3647 w 6687"/>
              <a:gd name="T101" fmla="*/ 5522 h 6686"/>
              <a:gd name="T102" fmla="*/ 4117 w 6687"/>
              <a:gd name="T103" fmla="*/ 5182 h 6686"/>
              <a:gd name="T104" fmla="*/ 4575 w 6687"/>
              <a:gd name="T105" fmla="*/ 4780 h 6686"/>
              <a:gd name="T106" fmla="*/ 4925 w 6687"/>
              <a:gd name="T107" fmla="*/ 4416 h 6686"/>
              <a:gd name="T108" fmla="*/ 5307 w 6687"/>
              <a:gd name="T109" fmla="*/ 3942 h 6686"/>
              <a:gd name="T110" fmla="*/ 5631 w 6687"/>
              <a:gd name="T111" fmla="*/ 3462 h 6686"/>
              <a:gd name="T112" fmla="*/ 5899 w 6687"/>
              <a:gd name="T113" fmla="*/ 2980 h 6686"/>
              <a:gd name="T114" fmla="*/ 6117 w 6687"/>
              <a:gd name="T115" fmla="*/ 2510 h 6686"/>
              <a:gd name="T116" fmla="*/ 6349 w 6687"/>
              <a:gd name="T117" fmla="*/ 1882 h 6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87" h="6686">
                <a:moveTo>
                  <a:pt x="0" y="0"/>
                </a:moveTo>
                <a:lnTo>
                  <a:pt x="0" y="6686"/>
                </a:lnTo>
                <a:lnTo>
                  <a:pt x="6687" y="6686"/>
                </a:lnTo>
                <a:lnTo>
                  <a:pt x="6687" y="0"/>
                </a:lnTo>
                <a:lnTo>
                  <a:pt x="0" y="0"/>
                </a:lnTo>
                <a:close/>
                <a:moveTo>
                  <a:pt x="2224" y="2196"/>
                </a:moveTo>
                <a:lnTo>
                  <a:pt x="2224" y="2196"/>
                </a:lnTo>
                <a:lnTo>
                  <a:pt x="2300" y="2120"/>
                </a:lnTo>
                <a:lnTo>
                  <a:pt x="2376" y="2048"/>
                </a:lnTo>
                <a:lnTo>
                  <a:pt x="2454" y="1978"/>
                </a:lnTo>
                <a:lnTo>
                  <a:pt x="2532" y="1908"/>
                </a:lnTo>
                <a:lnTo>
                  <a:pt x="2610" y="1842"/>
                </a:lnTo>
                <a:lnTo>
                  <a:pt x="2688" y="1778"/>
                </a:lnTo>
                <a:lnTo>
                  <a:pt x="2768" y="1714"/>
                </a:lnTo>
                <a:lnTo>
                  <a:pt x="2848" y="1652"/>
                </a:lnTo>
                <a:lnTo>
                  <a:pt x="2848" y="3624"/>
                </a:lnTo>
                <a:lnTo>
                  <a:pt x="1818" y="4654"/>
                </a:lnTo>
                <a:lnTo>
                  <a:pt x="1818" y="2646"/>
                </a:lnTo>
                <a:lnTo>
                  <a:pt x="1818" y="2646"/>
                </a:lnTo>
                <a:lnTo>
                  <a:pt x="1914" y="2530"/>
                </a:lnTo>
                <a:lnTo>
                  <a:pt x="2012" y="2418"/>
                </a:lnTo>
                <a:lnTo>
                  <a:pt x="2116" y="2306"/>
                </a:lnTo>
                <a:lnTo>
                  <a:pt x="2224" y="2196"/>
                </a:lnTo>
                <a:lnTo>
                  <a:pt x="2224" y="2196"/>
                </a:lnTo>
                <a:close/>
                <a:moveTo>
                  <a:pt x="6149" y="322"/>
                </a:moveTo>
                <a:lnTo>
                  <a:pt x="4447" y="2024"/>
                </a:lnTo>
                <a:lnTo>
                  <a:pt x="4447" y="762"/>
                </a:lnTo>
                <a:lnTo>
                  <a:pt x="4447" y="762"/>
                </a:lnTo>
                <a:lnTo>
                  <a:pt x="4577" y="712"/>
                </a:lnTo>
                <a:lnTo>
                  <a:pt x="4705" y="666"/>
                </a:lnTo>
                <a:lnTo>
                  <a:pt x="4831" y="624"/>
                </a:lnTo>
                <a:lnTo>
                  <a:pt x="4955" y="584"/>
                </a:lnTo>
                <a:lnTo>
                  <a:pt x="5075" y="548"/>
                </a:lnTo>
                <a:lnTo>
                  <a:pt x="5193" y="516"/>
                </a:lnTo>
                <a:lnTo>
                  <a:pt x="5307" y="486"/>
                </a:lnTo>
                <a:lnTo>
                  <a:pt x="5417" y="458"/>
                </a:lnTo>
                <a:lnTo>
                  <a:pt x="5525" y="432"/>
                </a:lnTo>
                <a:lnTo>
                  <a:pt x="5627" y="410"/>
                </a:lnTo>
                <a:lnTo>
                  <a:pt x="5727" y="390"/>
                </a:lnTo>
                <a:lnTo>
                  <a:pt x="5821" y="372"/>
                </a:lnTo>
                <a:lnTo>
                  <a:pt x="5995" y="344"/>
                </a:lnTo>
                <a:lnTo>
                  <a:pt x="6149" y="322"/>
                </a:lnTo>
                <a:lnTo>
                  <a:pt x="6149" y="322"/>
                </a:lnTo>
                <a:close/>
                <a:moveTo>
                  <a:pt x="4161" y="2308"/>
                </a:moveTo>
                <a:lnTo>
                  <a:pt x="3134" y="3338"/>
                </a:lnTo>
                <a:lnTo>
                  <a:pt x="3134" y="1448"/>
                </a:lnTo>
                <a:lnTo>
                  <a:pt x="3134" y="1448"/>
                </a:lnTo>
                <a:lnTo>
                  <a:pt x="3262" y="1362"/>
                </a:lnTo>
                <a:lnTo>
                  <a:pt x="3391" y="1282"/>
                </a:lnTo>
                <a:lnTo>
                  <a:pt x="3521" y="1206"/>
                </a:lnTo>
                <a:lnTo>
                  <a:pt x="3649" y="1134"/>
                </a:lnTo>
                <a:lnTo>
                  <a:pt x="3779" y="1064"/>
                </a:lnTo>
                <a:lnTo>
                  <a:pt x="3907" y="1000"/>
                </a:lnTo>
                <a:lnTo>
                  <a:pt x="4035" y="938"/>
                </a:lnTo>
                <a:lnTo>
                  <a:pt x="4161" y="882"/>
                </a:lnTo>
                <a:lnTo>
                  <a:pt x="4161" y="2308"/>
                </a:lnTo>
                <a:close/>
                <a:moveTo>
                  <a:pt x="1532" y="4938"/>
                </a:moveTo>
                <a:lnTo>
                  <a:pt x="326" y="6146"/>
                </a:lnTo>
                <a:lnTo>
                  <a:pt x="326" y="6146"/>
                </a:lnTo>
                <a:lnTo>
                  <a:pt x="344" y="6020"/>
                </a:lnTo>
                <a:lnTo>
                  <a:pt x="368" y="5880"/>
                </a:lnTo>
                <a:lnTo>
                  <a:pt x="398" y="5726"/>
                </a:lnTo>
                <a:lnTo>
                  <a:pt x="432" y="5560"/>
                </a:lnTo>
                <a:lnTo>
                  <a:pt x="474" y="5384"/>
                </a:lnTo>
                <a:lnTo>
                  <a:pt x="498" y="5292"/>
                </a:lnTo>
                <a:lnTo>
                  <a:pt x="524" y="5198"/>
                </a:lnTo>
                <a:lnTo>
                  <a:pt x="552" y="5100"/>
                </a:lnTo>
                <a:lnTo>
                  <a:pt x="582" y="5002"/>
                </a:lnTo>
                <a:lnTo>
                  <a:pt x="612" y="4902"/>
                </a:lnTo>
                <a:lnTo>
                  <a:pt x="646" y="4798"/>
                </a:lnTo>
                <a:lnTo>
                  <a:pt x="682" y="4694"/>
                </a:lnTo>
                <a:lnTo>
                  <a:pt x="720" y="4590"/>
                </a:lnTo>
                <a:lnTo>
                  <a:pt x="760" y="4482"/>
                </a:lnTo>
                <a:lnTo>
                  <a:pt x="804" y="4374"/>
                </a:lnTo>
                <a:lnTo>
                  <a:pt x="850" y="4264"/>
                </a:lnTo>
                <a:lnTo>
                  <a:pt x="898" y="4154"/>
                </a:lnTo>
                <a:lnTo>
                  <a:pt x="948" y="4042"/>
                </a:lnTo>
                <a:lnTo>
                  <a:pt x="1000" y="3930"/>
                </a:lnTo>
                <a:lnTo>
                  <a:pt x="1058" y="3818"/>
                </a:lnTo>
                <a:lnTo>
                  <a:pt x="1116" y="3704"/>
                </a:lnTo>
                <a:lnTo>
                  <a:pt x="1178" y="3590"/>
                </a:lnTo>
                <a:lnTo>
                  <a:pt x="1242" y="3476"/>
                </a:lnTo>
                <a:lnTo>
                  <a:pt x="1310" y="3362"/>
                </a:lnTo>
                <a:lnTo>
                  <a:pt x="1382" y="3250"/>
                </a:lnTo>
                <a:lnTo>
                  <a:pt x="1456" y="3136"/>
                </a:lnTo>
                <a:lnTo>
                  <a:pt x="1532" y="3022"/>
                </a:lnTo>
                <a:lnTo>
                  <a:pt x="1532" y="4938"/>
                </a:lnTo>
                <a:close/>
                <a:moveTo>
                  <a:pt x="1734" y="5140"/>
                </a:moveTo>
                <a:lnTo>
                  <a:pt x="3693" y="5140"/>
                </a:lnTo>
                <a:lnTo>
                  <a:pt x="3693" y="5140"/>
                </a:lnTo>
                <a:lnTo>
                  <a:pt x="3577" y="5222"/>
                </a:lnTo>
                <a:lnTo>
                  <a:pt x="3459" y="5300"/>
                </a:lnTo>
                <a:lnTo>
                  <a:pt x="3344" y="5374"/>
                </a:lnTo>
                <a:lnTo>
                  <a:pt x="3226" y="5444"/>
                </a:lnTo>
                <a:lnTo>
                  <a:pt x="3110" y="5512"/>
                </a:lnTo>
                <a:lnTo>
                  <a:pt x="2994" y="5576"/>
                </a:lnTo>
                <a:lnTo>
                  <a:pt x="2876" y="5636"/>
                </a:lnTo>
                <a:lnTo>
                  <a:pt x="2762" y="5694"/>
                </a:lnTo>
                <a:lnTo>
                  <a:pt x="2646" y="5750"/>
                </a:lnTo>
                <a:lnTo>
                  <a:pt x="2532" y="5802"/>
                </a:lnTo>
                <a:lnTo>
                  <a:pt x="2418" y="5850"/>
                </a:lnTo>
                <a:lnTo>
                  <a:pt x="2306" y="5898"/>
                </a:lnTo>
                <a:lnTo>
                  <a:pt x="2194" y="5940"/>
                </a:lnTo>
                <a:lnTo>
                  <a:pt x="2084" y="5982"/>
                </a:lnTo>
                <a:lnTo>
                  <a:pt x="1976" y="6020"/>
                </a:lnTo>
                <a:lnTo>
                  <a:pt x="1870" y="6056"/>
                </a:lnTo>
                <a:lnTo>
                  <a:pt x="1764" y="6090"/>
                </a:lnTo>
                <a:lnTo>
                  <a:pt x="1662" y="6122"/>
                </a:lnTo>
                <a:lnTo>
                  <a:pt x="1562" y="6152"/>
                </a:lnTo>
                <a:lnTo>
                  <a:pt x="1462" y="6178"/>
                </a:lnTo>
                <a:lnTo>
                  <a:pt x="1366" y="6204"/>
                </a:lnTo>
                <a:lnTo>
                  <a:pt x="1272" y="6228"/>
                </a:lnTo>
                <a:lnTo>
                  <a:pt x="1094" y="6268"/>
                </a:lnTo>
                <a:lnTo>
                  <a:pt x="926" y="6302"/>
                </a:lnTo>
                <a:lnTo>
                  <a:pt x="772" y="6330"/>
                </a:lnTo>
                <a:lnTo>
                  <a:pt x="632" y="6352"/>
                </a:lnTo>
                <a:lnTo>
                  <a:pt x="506" y="6368"/>
                </a:lnTo>
                <a:lnTo>
                  <a:pt x="1734" y="5140"/>
                </a:lnTo>
                <a:close/>
                <a:moveTo>
                  <a:pt x="4063" y="4856"/>
                </a:moveTo>
                <a:lnTo>
                  <a:pt x="2020" y="4856"/>
                </a:lnTo>
                <a:lnTo>
                  <a:pt x="3050" y="3826"/>
                </a:lnTo>
                <a:lnTo>
                  <a:pt x="5037" y="3826"/>
                </a:lnTo>
                <a:lnTo>
                  <a:pt x="5037" y="3826"/>
                </a:lnTo>
                <a:lnTo>
                  <a:pt x="4971" y="3910"/>
                </a:lnTo>
                <a:lnTo>
                  <a:pt x="4905" y="3996"/>
                </a:lnTo>
                <a:lnTo>
                  <a:pt x="4837" y="4080"/>
                </a:lnTo>
                <a:lnTo>
                  <a:pt x="4767" y="4162"/>
                </a:lnTo>
                <a:lnTo>
                  <a:pt x="4693" y="4246"/>
                </a:lnTo>
                <a:lnTo>
                  <a:pt x="4619" y="4328"/>
                </a:lnTo>
                <a:lnTo>
                  <a:pt x="4541" y="4410"/>
                </a:lnTo>
                <a:lnTo>
                  <a:pt x="4463" y="4490"/>
                </a:lnTo>
                <a:lnTo>
                  <a:pt x="4463" y="4490"/>
                </a:lnTo>
                <a:lnTo>
                  <a:pt x="4363" y="4586"/>
                </a:lnTo>
                <a:lnTo>
                  <a:pt x="4265" y="4680"/>
                </a:lnTo>
                <a:lnTo>
                  <a:pt x="4163" y="4768"/>
                </a:lnTo>
                <a:lnTo>
                  <a:pt x="4063" y="4856"/>
                </a:lnTo>
                <a:lnTo>
                  <a:pt x="4063" y="4856"/>
                </a:lnTo>
                <a:close/>
                <a:moveTo>
                  <a:pt x="5237" y="3540"/>
                </a:moveTo>
                <a:lnTo>
                  <a:pt x="3334" y="3540"/>
                </a:lnTo>
                <a:lnTo>
                  <a:pt x="4363" y="2510"/>
                </a:lnTo>
                <a:lnTo>
                  <a:pt x="5799" y="2510"/>
                </a:lnTo>
                <a:lnTo>
                  <a:pt x="5799" y="2510"/>
                </a:lnTo>
                <a:lnTo>
                  <a:pt x="5741" y="2638"/>
                </a:lnTo>
                <a:lnTo>
                  <a:pt x="5681" y="2764"/>
                </a:lnTo>
                <a:lnTo>
                  <a:pt x="5617" y="2894"/>
                </a:lnTo>
                <a:lnTo>
                  <a:pt x="5549" y="3022"/>
                </a:lnTo>
                <a:lnTo>
                  <a:pt x="5477" y="3152"/>
                </a:lnTo>
                <a:lnTo>
                  <a:pt x="5401" y="3282"/>
                </a:lnTo>
                <a:lnTo>
                  <a:pt x="5321" y="3410"/>
                </a:lnTo>
                <a:lnTo>
                  <a:pt x="5237" y="3540"/>
                </a:lnTo>
                <a:lnTo>
                  <a:pt x="5237" y="3540"/>
                </a:lnTo>
                <a:close/>
                <a:moveTo>
                  <a:pt x="5917" y="2226"/>
                </a:moveTo>
                <a:lnTo>
                  <a:pt x="4649" y="2226"/>
                </a:lnTo>
                <a:lnTo>
                  <a:pt x="6365" y="510"/>
                </a:lnTo>
                <a:lnTo>
                  <a:pt x="6365" y="510"/>
                </a:lnTo>
                <a:lnTo>
                  <a:pt x="6341" y="662"/>
                </a:lnTo>
                <a:lnTo>
                  <a:pt x="6311" y="836"/>
                </a:lnTo>
                <a:lnTo>
                  <a:pt x="6293" y="932"/>
                </a:lnTo>
                <a:lnTo>
                  <a:pt x="6273" y="1032"/>
                </a:lnTo>
                <a:lnTo>
                  <a:pt x="6251" y="1134"/>
                </a:lnTo>
                <a:lnTo>
                  <a:pt x="6225" y="1242"/>
                </a:lnTo>
                <a:lnTo>
                  <a:pt x="6197" y="1354"/>
                </a:lnTo>
                <a:lnTo>
                  <a:pt x="6167" y="1470"/>
                </a:lnTo>
                <a:lnTo>
                  <a:pt x="6133" y="1588"/>
                </a:lnTo>
                <a:lnTo>
                  <a:pt x="6097" y="1710"/>
                </a:lnTo>
                <a:lnTo>
                  <a:pt x="6057" y="1836"/>
                </a:lnTo>
                <a:lnTo>
                  <a:pt x="6013" y="1964"/>
                </a:lnTo>
                <a:lnTo>
                  <a:pt x="5967" y="2094"/>
                </a:lnTo>
                <a:lnTo>
                  <a:pt x="5917" y="2226"/>
                </a:lnTo>
                <a:lnTo>
                  <a:pt x="5917" y="2226"/>
                </a:lnTo>
                <a:close/>
                <a:moveTo>
                  <a:pt x="4939" y="284"/>
                </a:moveTo>
                <a:lnTo>
                  <a:pt x="4939" y="284"/>
                </a:lnTo>
                <a:lnTo>
                  <a:pt x="4771" y="336"/>
                </a:lnTo>
                <a:lnTo>
                  <a:pt x="4601" y="394"/>
                </a:lnTo>
                <a:lnTo>
                  <a:pt x="4427" y="458"/>
                </a:lnTo>
                <a:lnTo>
                  <a:pt x="4337" y="492"/>
                </a:lnTo>
                <a:lnTo>
                  <a:pt x="4247" y="528"/>
                </a:lnTo>
                <a:lnTo>
                  <a:pt x="4157" y="566"/>
                </a:lnTo>
                <a:lnTo>
                  <a:pt x="4067" y="604"/>
                </a:lnTo>
                <a:lnTo>
                  <a:pt x="3975" y="646"/>
                </a:lnTo>
                <a:lnTo>
                  <a:pt x="3883" y="688"/>
                </a:lnTo>
                <a:lnTo>
                  <a:pt x="3789" y="734"/>
                </a:lnTo>
                <a:lnTo>
                  <a:pt x="3697" y="780"/>
                </a:lnTo>
                <a:lnTo>
                  <a:pt x="3603" y="830"/>
                </a:lnTo>
                <a:lnTo>
                  <a:pt x="3509" y="880"/>
                </a:lnTo>
                <a:lnTo>
                  <a:pt x="3415" y="932"/>
                </a:lnTo>
                <a:lnTo>
                  <a:pt x="3322" y="988"/>
                </a:lnTo>
                <a:lnTo>
                  <a:pt x="3228" y="1044"/>
                </a:lnTo>
                <a:lnTo>
                  <a:pt x="3132" y="1104"/>
                </a:lnTo>
                <a:lnTo>
                  <a:pt x="3038" y="1164"/>
                </a:lnTo>
                <a:lnTo>
                  <a:pt x="2944" y="1228"/>
                </a:lnTo>
                <a:lnTo>
                  <a:pt x="2850" y="1294"/>
                </a:lnTo>
                <a:lnTo>
                  <a:pt x="2756" y="1362"/>
                </a:lnTo>
                <a:lnTo>
                  <a:pt x="2662" y="1432"/>
                </a:lnTo>
                <a:lnTo>
                  <a:pt x="2570" y="1504"/>
                </a:lnTo>
                <a:lnTo>
                  <a:pt x="2476" y="1580"/>
                </a:lnTo>
                <a:lnTo>
                  <a:pt x="2384" y="1658"/>
                </a:lnTo>
                <a:lnTo>
                  <a:pt x="2292" y="1738"/>
                </a:lnTo>
                <a:lnTo>
                  <a:pt x="2202" y="1820"/>
                </a:lnTo>
                <a:lnTo>
                  <a:pt x="2112" y="1906"/>
                </a:lnTo>
                <a:lnTo>
                  <a:pt x="2022" y="1994"/>
                </a:lnTo>
                <a:lnTo>
                  <a:pt x="2022" y="1994"/>
                </a:lnTo>
                <a:lnTo>
                  <a:pt x="1958" y="2058"/>
                </a:lnTo>
                <a:lnTo>
                  <a:pt x="1894" y="2124"/>
                </a:lnTo>
                <a:lnTo>
                  <a:pt x="1834" y="2190"/>
                </a:lnTo>
                <a:lnTo>
                  <a:pt x="1774" y="2258"/>
                </a:lnTo>
                <a:lnTo>
                  <a:pt x="1714" y="2324"/>
                </a:lnTo>
                <a:lnTo>
                  <a:pt x="1656" y="2390"/>
                </a:lnTo>
                <a:lnTo>
                  <a:pt x="1546" y="2526"/>
                </a:lnTo>
                <a:lnTo>
                  <a:pt x="1532" y="2526"/>
                </a:lnTo>
                <a:lnTo>
                  <a:pt x="1532" y="2542"/>
                </a:lnTo>
                <a:lnTo>
                  <a:pt x="1532" y="2542"/>
                </a:lnTo>
                <a:lnTo>
                  <a:pt x="1472" y="2620"/>
                </a:lnTo>
                <a:lnTo>
                  <a:pt x="1412" y="2698"/>
                </a:lnTo>
                <a:lnTo>
                  <a:pt x="1356" y="2776"/>
                </a:lnTo>
                <a:lnTo>
                  <a:pt x="1300" y="2854"/>
                </a:lnTo>
                <a:lnTo>
                  <a:pt x="1244" y="2932"/>
                </a:lnTo>
                <a:lnTo>
                  <a:pt x="1192" y="3010"/>
                </a:lnTo>
                <a:lnTo>
                  <a:pt x="1140" y="3090"/>
                </a:lnTo>
                <a:lnTo>
                  <a:pt x="1090" y="3168"/>
                </a:lnTo>
                <a:lnTo>
                  <a:pt x="1042" y="3246"/>
                </a:lnTo>
                <a:lnTo>
                  <a:pt x="996" y="3326"/>
                </a:lnTo>
                <a:lnTo>
                  <a:pt x="906" y="3482"/>
                </a:lnTo>
                <a:lnTo>
                  <a:pt x="822" y="3640"/>
                </a:lnTo>
                <a:lnTo>
                  <a:pt x="742" y="3796"/>
                </a:lnTo>
                <a:lnTo>
                  <a:pt x="670" y="3950"/>
                </a:lnTo>
                <a:lnTo>
                  <a:pt x="600" y="4104"/>
                </a:lnTo>
                <a:lnTo>
                  <a:pt x="536" y="4254"/>
                </a:lnTo>
                <a:lnTo>
                  <a:pt x="478" y="4404"/>
                </a:lnTo>
                <a:lnTo>
                  <a:pt x="424" y="4550"/>
                </a:lnTo>
                <a:lnTo>
                  <a:pt x="374" y="4694"/>
                </a:lnTo>
                <a:lnTo>
                  <a:pt x="326" y="4836"/>
                </a:lnTo>
                <a:lnTo>
                  <a:pt x="284" y="4972"/>
                </a:lnTo>
                <a:lnTo>
                  <a:pt x="284" y="284"/>
                </a:lnTo>
                <a:lnTo>
                  <a:pt x="4939" y="284"/>
                </a:lnTo>
                <a:close/>
                <a:moveTo>
                  <a:pt x="1748" y="6402"/>
                </a:moveTo>
                <a:lnTo>
                  <a:pt x="1748" y="6402"/>
                </a:lnTo>
                <a:lnTo>
                  <a:pt x="1914" y="6350"/>
                </a:lnTo>
                <a:lnTo>
                  <a:pt x="2084" y="6292"/>
                </a:lnTo>
                <a:lnTo>
                  <a:pt x="2260" y="6228"/>
                </a:lnTo>
                <a:lnTo>
                  <a:pt x="2348" y="6194"/>
                </a:lnTo>
                <a:lnTo>
                  <a:pt x="2438" y="6158"/>
                </a:lnTo>
                <a:lnTo>
                  <a:pt x="2528" y="6120"/>
                </a:lnTo>
                <a:lnTo>
                  <a:pt x="2620" y="6082"/>
                </a:lnTo>
                <a:lnTo>
                  <a:pt x="2712" y="6040"/>
                </a:lnTo>
                <a:lnTo>
                  <a:pt x="2804" y="5998"/>
                </a:lnTo>
                <a:lnTo>
                  <a:pt x="2896" y="5952"/>
                </a:lnTo>
                <a:lnTo>
                  <a:pt x="2990" y="5906"/>
                </a:lnTo>
                <a:lnTo>
                  <a:pt x="3084" y="5856"/>
                </a:lnTo>
                <a:lnTo>
                  <a:pt x="3176" y="5806"/>
                </a:lnTo>
                <a:lnTo>
                  <a:pt x="3270" y="5754"/>
                </a:lnTo>
                <a:lnTo>
                  <a:pt x="3365" y="5698"/>
                </a:lnTo>
                <a:lnTo>
                  <a:pt x="3459" y="5642"/>
                </a:lnTo>
                <a:lnTo>
                  <a:pt x="3553" y="5582"/>
                </a:lnTo>
                <a:lnTo>
                  <a:pt x="3647" y="5522"/>
                </a:lnTo>
                <a:lnTo>
                  <a:pt x="3741" y="5458"/>
                </a:lnTo>
                <a:lnTo>
                  <a:pt x="3835" y="5392"/>
                </a:lnTo>
                <a:lnTo>
                  <a:pt x="3929" y="5324"/>
                </a:lnTo>
                <a:lnTo>
                  <a:pt x="4023" y="5254"/>
                </a:lnTo>
                <a:lnTo>
                  <a:pt x="4117" y="5182"/>
                </a:lnTo>
                <a:lnTo>
                  <a:pt x="4209" y="5106"/>
                </a:lnTo>
                <a:lnTo>
                  <a:pt x="4301" y="5028"/>
                </a:lnTo>
                <a:lnTo>
                  <a:pt x="4393" y="4948"/>
                </a:lnTo>
                <a:lnTo>
                  <a:pt x="4483" y="4866"/>
                </a:lnTo>
                <a:lnTo>
                  <a:pt x="4575" y="4780"/>
                </a:lnTo>
                <a:lnTo>
                  <a:pt x="4663" y="4692"/>
                </a:lnTo>
                <a:lnTo>
                  <a:pt x="4663" y="4692"/>
                </a:lnTo>
                <a:lnTo>
                  <a:pt x="4753" y="4602"/>
                </a:lnTo>
                <a:lnTo>
                  <a:pt x="4841" y="4510"/>
                </a:lnTo>
                <a:lnTo>
                  <a:pt x="4925" y="4416"/>
                </a:lnTo>
                <a:lnTo>
                  <a:pt x="5005" y="4322"/>
                </a:lnTo>
                <a:lnTo>
                  <a:pt x="5085" y="4228"/>
                </a:lnTo>
                <a:lnTo>
                  <a:pt x="5161" y="4134"/>
                </a:lnTo>
                <a:lnTo>
                  <a:pt x="5235" y="4038"/>
                </a:lnTo>
                <a:lnTo>
                  <a:pt x="5307" y="3942"/>
                </a:lnTo>
                <a:lnTo>
                  <a:pt x="5377" y="3848"/>
                </a:lnTo>
                <a:lnTo>
                  <a:pt x="5443" y="3750"/>
                </a:lnTo>
                <a:lnTo>
                  <a:pt x="5507" y="3654"/>
                </a:lnTo>
                <a:lnTo>
                  <a:pt x="5571" y="3558"/>
                </a:lnTo>
                <a:lnTo>
                  <a:pt x="5631" y="3462"/>
                </a:lnTo>
                <a:lnTo>
                  <a:pt x="5687" y="3364"/>
                </a:lnTo>
                <a:lnTo>
                  <a:pt x="5743" y="3268"/>
                </a:lnTo>
                <a:lnTo>
                  <a:pt x="5797" y="3172"/>
                </a:lnTo>
                <a:lnTo>
                  <a:pt x="5849" y="3076"/>
                </a:lnTo>
                <a:lnTo>
                  <a:pt x="5899" y="2980"/>
                </a:lnTo>
                <a:lnTo>
                  <a:pt x="5945" y="2886"/>
                </a:lnTo>
                <a:lnTo>
                  <a:pt x="5991" y="2790"/>
                </a:lnTo>
                <a:lnTo>
                  <a:pt x="6035" y="2696"/>
                </a:lnTo>
                <a:lnTo>
                  <a:pt x="6077" y="2602"/>
                </a:lnTo>
                <a:lnTo>
                  <a:pt x="6117" y="2510"/>
                </a:lnTo>
                <a:lnTo>
                  <a:pt x="6155" y="2416"/>
                </a:lnTo>
                <a:lnTo>
                  <a:pt x="6191" y="2326"/>
                </a:lnTo>
                <a:lnTo>
                  <a:pt x="6225" y="2234"/>
                </a:lnTo>
                <a:lnTo>
                  <a:pt x="6291" y="2056"/>
                </a:lnTo>
                <a:lnTo>
                  <a:pt x="6349" y="1882"/>
                </a:lnTo>
                <a:lnTo>
                  <a:pt x="6401" y="1714"/>
                </a:lnTo>
                <a:lnTo>
                  <a:pt x="6401" y="6402"/>
                </a:lnTo>
                <a:lnTo>
                  <a:pt x="1748" y="640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Tree>
    <p:extLst>
      <p:ext uri="{BB962C8B-B14F-4D97-AF65-F5344CB8AC3E}">
        <p14:creationId xmlns:p14="http://schemas.microsoft.com/office/powerpoint/2010/main" val="2734089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03ADE-E7B4-A762-090E-2E46B974BEEA}"/>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460AD48D-B882-F85A-A7F5-C4BA6F4697AE}"/>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27</a:t>
            </a:fld>
            <a:endParaRPr lang="en-GB"/>
          </a:p>
        </p:txBody>
      </p:sp>
      <p:graphicFrame>
        <p:nvGraphicFramePr>
          <p:cNvPr id="16" name="Object 15" hidden="1">
            <a:extLst>
              <a:ext uri="{FF2B5EF4-FFF2-40B4-BE49-F238E27FC236}">
                <a16:creationId xmlns:a16="http://schemas.microsoft.com/office/drawing/2014/main" id="{620B710C-EB80-13FD-EA5F-022BEB01CCB3}"/>
              </a:ext>
            </a:extLst>
          </p:cNvPr>
          <p:cNvGraphicFramePr>
            <a:graphicFrameLocks noChangeAspect="1"/>
          </p:cNvGraphicFramePr>
          <p:nvPr>
            <p:custDataLst>
              <p:tags r:id="rId1"/>
            </p:custDataLst>
            <p:extLst>
              <p:ext uri="{D42A27DB-BD31-4B8C-83A1-F6EECF244321}">
                <p14:modId xmlns:p14="http://schemas.microsoft.com/office/powerpoint/2010/main" val="19936711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620B710C-EB80-13FD-EA5F-022BEB01CCB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971328D2-856E-6926-8768-BDADBC02B9A9}"/>
              </a:ext>
            </a:extLst>
          </p:cNvPr>
          <p:cNvSpPr>
            <a:spLocks noGrp="1"/>
          </p:cNvSpPr>
          <p:nvPr>
            <p:ph type="title"/>
          </p:nvPr>
        </p:nvSpPr>
        <p:spPr>
          <a:xfrm>
            <a:off x="442913" y="432001"/>
            <a:ext cx="11306175" cy="1387274"/>
          </a:xfrm>
        </p:spPr>
        <p:txBody>
          <a:bodyPr vert="horz">
            <a:normAutofit/>
          </a:bodyPr>
          <a:lstStyle/>
          <a:p>
            <a:r>
              <a:rPr lang="lv-LV" dirty="0"/>
              <a:t>2.2.1. Ārstēšanas sistēma pusaudžiem</a:t>
            </a:r>
            <a:endParaRPr lang="en-GB" dirty="0"/>
          </a:p>
        </p:txBody>
      </p:sp>
      <p:sp>
        <p:nvSpPr>
          <p:cNvPr id="2" name="Slide Number Placeholder 1">
            <a:extLst>
              <a:ext uri="{FF2B5EF4-FFF2-40B4-BE49-F238E27FC236}">
                <a16:creationId xmlns:a16="http://schemas.microsoft.com/office/drawing/2014/main" id="{6D2E08FF-E2A4-80C2-F7BE-21043FB31379}"/>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27</a:t>
            </a:fld>
            <a:endParaRPr lang="en-GB"/>
          </a:p>
        </p:txBody>
      </p:sp>
      <p:sp>
        <p:nvSpPr>
          <p:cNvPr id="33" name="PwCFirm">
            <a:extLst>
              <a:ext uri="{FF2B5EF4-FFF2-40B4-BE49-F238E27FC236}">
                <a16:creationId xmlns:a16="http://schemas.microsoft.com/office/drawing/2014/main" id="{7518E840-4091-FB58-69CA-30F741DD216F}"/>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graphicFrame>
        <p:nvGraphicFramePr>
          <p:cNvPr id="11" name="Table 10">
            <a:extLst>
              <a:ext uri="{FF2B5EF4-FFF2-40B4-BE49-F238E27FC236}">
                <a16:creationId xmlns:a16="http://schemas.microsoft.com/office/drawing/2014/main" id="{FADB0C7F-13AE-8253-C557-C488CE746488}"/>
              </a:ext>
            </a:extLst>
          </p:cNvPr>
          <p:cNvGraphicFramePr>
            <a:graphicFrameLocks noGrp="1"/>
          </p:cNvGraphicFramePr>
          <p:nvPr>
            <p:extLst>
              <p:ext uri="{D42A27DB-BD31-4B8C-83A1-F6EECF244321}">
                <p14:modId xmlns:p14="http://schemas.microsoft.com/office/powerpoint/2010/main" val="4288868481"/>
              </p:ext>
            </p:extLst>
          </p:nvPr>
        </p:nvGraphicFramePr>
        <p:xfrm>
          <a:off x="442913" y="1819275"/>
          <a:ext cx="11306175" cy="4488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48800">
                <a:tc>
                  <a:txBody>
                    <a:bodyPr/>
                    <a:lstStyle/>
                    <a:p>
                      <a:pPr marL="171450" indent="-171450">
                        <a:buClr>
                          <a:schemeClr val="dk1"/>
                        </a:buClr>
                        <a:buBlip>
                          <a:blip r:embed="rId6"/>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a:t>
                      </a:r>
                      <a:r>
                        <a:rPr lang="lv-LV" sz="800" b="0" kern="1200" spc="-20" dirty="0">
                          <a:solidFill>
                            <a:schemeClr val="tx1"/>
                          </a:solidFill>
                          <a:latin typeface="+mn-lt"/>
                          <a:ea typeface="+mn-ea"/>
                          <a:cs typeface="+mn-cs"/>
                        </a:rPr>
                        <a:t>izveidot integrētu ārstēšanas, sociālā atbalsta un rehabilitācijas sistēmu jauniešiem ar atkarības riskiem, nodrošinot savlaicīgu un koordinētu pieejamību visos Latvijas reģionos, tostarp gadījumos, kad nav brīvprātīgas motivācijas ārstēties.</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2" name="Rectangle 11">
            <a:extLst>
              <a:ext uri="{FF2B5EF4-FFF2-40B4-BE49-F238E27FC236}">
                <a16:creationId xmlns:a16="http://schemas.microsoft.com/office/drawing/2014/main" id="{2735699B-D87F-C187-1C62-73CBC7DE6F86}"/>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8" name="Freeform 82">
            <a:extLst>
              <a:ext uri="{FF2B5EF4-FFF2-40B4-BE49-F238E27FC236}">
                <a16:creationId xmlns:a16="http://schemas.microsoft.com/office/drawing/2014/main" id="{33B79F48-7872-753F-07D1-8735A38B481A}"/>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21" name="Rectangle 20">
            <a:extLst>
              <a:ext uri="{FF2B5EF4-FFF2-40B4-BE49-F238E27FC236}">
                <a16:creationId xmlns:a16="http://schemas.microsoft.com/office/drawing/2014/main" id="{D7FEDB81-0FCD-9B4F-C76F-E9EFAFE9D043}"/>
              </a:ext>
            </a:extLst>
          </p:cNvPr>
          <p:cNvSpPr/>
          <p:nvPr/>
        </p:nvSpPr>
        <p:spPr>
          <a:xfrm>
            <a:off x="442912" y="2624715"/>
            <a:ext cx="6328002"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Novērojumi</a:t>
            </a:r>
          </a:p>
        </p:txBody>
      </p:sp>
      <p:sp>
        <p:nvSpPr>
          <p:cNvPr id="22" name="Content Placeholder 8">
            <a:extLst>
              <a:ext uri="{FF2B5EF4-FFF2-40B4-BE49-F238E27FC236}">
                <a16:creationId xmlns:a16="http://schemas.microsoft.com/office/drawing/2014/main" id="{ED86566D-7F10-7EF4-D6E8-20E256CA3CE1}"/>
              </a:ext>
            </a:extLst>
          </p:cNvPr>
          <p:cNvSpPr txBox="1">
            <a:spLocks/>
          </p:cNvSpPr>
          <p:nvPr/>
        </p:nvSpPr>
        <p:spPr>
          <a:xfrm>
            <a:off x="442911" y="2941232"/>
            <a:ext cx="6328003"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lgn="l">
              <a:spcAft>
                <a:spcPts val="600"/>
              </a:spcAft>
              <a:buFont typeface="Arial" panose="020B0604020202020204" pitchFamily="34" charset="0"/>
              <a:buChar char="•"/>
            </a:pPr>
            <a:r>
              <a:rPr lang="lv-LV" sz="800" b="1" i="0" dirty="0">
                <a:solidFill>
                  <a:schemeClr val="tx1"/>
                </a:solidFill>
                <a:effectLst/>
              </a:rPr>
              <a:t>Brīvprātīga ārstēšanās pusaudžu vecumā nav efektīva: </a:t>
            </a:r>
            <a:r>
              <a:rPr lang="lv-LV" sz="800" b="0" dirty="0">
                <a:solidFill>
                  <a:schemeClr val="tx1"/>
                </a:solidFill>
              </a:rPr>
              <a:t>j</a:t>
            </a:r>
            <a:r>
              <a:rPr lang="lv-LV" sz="800" b="0" i="0" dirty="0">
                <a:solidFill>
                  <a:schemeClr val="tx1"/>
                </a:solidFill>
                <a:effectLst/>
              </a:rPr>
              <a:t>aunieši šajā vecumā vēl nav pietiekami nobrieduši, lai pieņemtu ilgtermiņa lēmumus par savu veselību. Viņiem bieži trūkst motivācijas un izpratnes par ārstēšanās nozīmi.</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dirty="0">
                <a:solidFill>
                  <a:schemeClr val="tx1"/>
                </a:solidFill>
              </a:rPr>
              <a:t>O</a:t>
            </a:r>
            <a:r>
              <a:rPr lang="lv-LV" sz="800" b="1" i="0" dirty="0">
                <a:solidFill>
                  <a:schemeClr val="tx1"/>
                </a:solidFill>
                <a:effectLst/>
              </a:rPr>
              <a:t>bligātās ārstēšanas modelis: </a:t>
            </a:r>
            <a:r>
              <a:rPr lang="lv-LV" sz="800" b="0" i="0" dirty="0">
                <a:solidFill>
                  <a:schemeClr val="tx1"/>
                </a:solidFill>
                <a:effectLst/>
              </a:rPr>
              <a:t>p</a:t>
            </a:r>
            <a:r>
              <a:rPr lang="lv-LV" sz="800" b="0" dirty="0">
                <a:solidFill>
                  <a:schemeClr val="tx1"/>
                </a:solidFill>
              </a:rPr>
              <a:t>ašreiz tiek izstrādāts likumprojekts, kas paredz obligātu ārstēšanos jauniešiem g</a:t>
            </a:r>
            <a:r>
              <a:rPr lang="lv-LV" sz="800" b="0" i="0" dirty="0">
                <a:solidFill>
                  <a:schemeClr val="tx1"/>
                </a:solidFill>
                <a:effectLst/>
              </a:rPr>
              <a:t>adījumos, kad brīvprātīga ārstēšanās nav iespējama vai efektīva un pastāv jaunieša veselības un drošības riski.</a:t>
            </a:r>
          </a:p>
          <a:p>
            <a:pPr marL="172800" indent="-172800" algn="l">
              <a:spcAft>
                <a:spcPts val="600"/>
              </a:spcAft>
              <a:buFont typeface="Arial" panose="020B0604020202020204" pitchFamily="34" charset="0"/>
              <a:buChar char="•"/>
            </a:pPr>
            <a:r>
              <a:rPr lang="lv-LV" sz="800" b="1" i="0" dirty="0">
                <a:solidFill>
                  <a:schemeClr val="tx1"/>
                </a:solidFill>
                <a:effectLst/>
              </a:rPr>
              <a:t>Reģionos trūkst daudzprofilu slimnīcu ar diennakts speciālistiem: </a:t>
            </a:r>
            <a:r>
              <a:rPr lang="lv-LV" sz="800" b="0" dirty="0">
                <a:solidFill>
                  <a:schemeClr val="tx1"/>
                </a:solidFill>
              </a:rPr>
              <a:t>t</a:t>
            </a:r>
            <a:r>
              <a:rPr lang="lv-LV" sz="800" b="0" i="0" dirty="0">
                <a:solidFill>
                  <a:schemeClr val="tx1"/>
                </a:solidFill>
                <a:effectLst/>
              </a:rPr>
              <a:t>as apgrūtina ārstēšanas pieejamību un savlaicīgumu intoksikācijas, psihozes un citu akūtu stāvokļu gadījumos, īpaši ārpus Rīgas un lielajām pilsētām.</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Ārstēšana bieži tiek meklēta tikai pirms tiesas vai kriminālatbildības draudiem: </a:t>
            </a:r>
            <a:r>
              <a:rPr lang="lv-LV" sz="800" b="0" dirty="0">
                <a:solidFill>
                  <a:schemeClr val="tx1"/>
                </a:solidFill>
              </a:rPr>
              <a:t>t</a:t>
            </a:r>
            <a:r>
              <a:rPr lang="lv-LV" sz="800" b="0" i="0" dirty="0">
                <a:solidFill>
                  <a:schemeClr val="tx1"/>
                </a:solidFill>
                <a:effectLst/>
              </a:rPr>
              <a:t>ā vietā, lai iejauktos agrīni vai preventīvi, palīdzība tiek meklēta tikai tad, kad situācija jau ir kļuvusi kritiska. Tas samazina ārstēšanas efektivitāti un palielina sociālos riskus.</a:t>
            </a:r>
            <a:endParaRPr lang="lv-LV" sz="800" b="1" i="0" dirty="0">
              <a:solidFill>
                <a:schemeClr val="tx1"/>
              </a:solidFill>
              <a:effectLst/>
            </a:endParaRPr>
          </a:p>
          <a:p>
            <a:pPr marL="172800" indent="-172800">
              <a:spcAft>
                <a:spcPts val="600"/>
              </a:spcAft>
              <a:buFont typeface="Arial" panose="020B0604020202020204" pitchFamily="34" charset="0"/>
              <a:buChar char="•"/>
            </a:pPr>
            <a:r>
              <a:rPr lang="lv-LV" sz="800" b="1" i="0" dirty="0">
                <a:solidFill>
                  <a:schemeClr val="tx1"/>
                </a:solidFill>
                <a:effectLst/>
              </a:rPr>
              <a:t>Stacionārās ārstniecības iestādes ir pārpildītas: </a:t>
            </a:r>
            <a:r>
              <a:rPr lang="lv-LV" sz="800" b="0" dirty="0">
                <a:solidFill>
                  <a:schemeClr val="tx1"/>
                </a:solidFill>
              </a:rPr>
              <a:t>a</a:t>
            </a:r>
            <a:r>
              <a:rPr lang="lv-LV" sz="800" b="0" i="0" dirty="0">
                <a:solidFill>
                  <a:schemeClr val="tx1"/>
                </a:solidFill>
                <a:effectLst/>
              </a:rPr>
              <a:t>rī ambulatorajai palīdzībai ir garas rindas, kas būtiski kavē savlaicīgu iesaisti un samazina ārstēšanas efektivitāti.</a:t>
            </a:r>
          </a:p>
          <a:p>
            <a:pPr marL="172800" indent="-172800">
              <a:spcAft>
                <a:spcPts val="600"/>
              </a:spcAft>
              <a:buFont typeface="Arial" panose="020B0604020202020204" pitchFamily="34" charset="0"/>
              <a:buChar char="•"/>
            </a:pPr>
            <a:r>
              <a:rPr lang="lv-LV" sz="800" b="1" i="0" dirty="0">
                <a:solidFill>
                  <a:schemeClr val="tx1"/>
                </a:solidFill>
                <a:effectLst/>
              </a:rPr>
              <a:t>Nav pietiekamas koordinācijas starp ārstēšanu, sociālo atbalstu un rehabilitāciju: </a:t>
            </a:r>
            <a:r>
              <a:rPr lang="lv-LV" sz="800" b="0" dirty="0">
                <a:solidFill>
                  <a:schemeClr val="tx1"/>
                </a:solidFill>
              </a:rPr>
              <a:t>b</a:t>
            </a:r>
            <a:r>
              <a:rPr lang="lv-LV" sz="800" b="0" i="0" dirty="0">
                <a:solidFill>
                  <a:schemeClr val="tx1"/>
                </a:solidFill>
                <a:effectLst/>
              </a:rPr>
              <a:t>ez integrētas pieejas nav iespējams nodrošināt ilgtermiņa rezultātus. Efektīva ārstēšana prasa ciešu sadarbību starp veselības aprūpes, sociālajiem un izglītības dienestiem.</a:t>
            </a:r>
          </a:p>
        </p:txBody>
      </p:sp>
      <p:sp>
        <p:nvSpPr>
          <p:cNvPr id="23" name="Rectangle 22">
            <a:extLst>
              <a:ext uri="{FF2B5EF4-FFF2-40B4-BE49-F238E27FC236}">
                <a16:creationId xmlns:a16="http://schemas.microsoft.com/office/drawing/2014/main" id="{60C2BFD9-9AC7-176E-D46B-737BD91B96F5}"/>
              </a:ext>
            </a:extLst>
          </p:cNvPr>
          <p:cNvSpPr/>
          <p:nvPr/>
        </p:nvSpPr>
        <p:spPr>
          <a:xfrm>
            <a:off x="7121637" y="2624715"/>
            <a:ext cx="4627450"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lv-LV" sz="800"/>
              <a:t>Balstoties uz Tavu pieredzi, ko esi dzirdējis/-usi, redzējis/-usi, kā pēdējo divu gadu laikā ir mainījusies situācija ar narkotiku lietošanas izplatību jauniešu vidū? Tavuprāt  … ?</a:t>
            </a:r>
          </a:p>
        </p:txBody>
      </p:sp>
      <p:grpSp>
        <p:nvGrpSpPr>
          <p:cNvPr id="28" name="Group 27">
            <a:extLst>
              <a:ext uri="{FF2B5EF4-FFF2-40B4-BE49-F238E27FC236}">
                <a16:creationId xmlns:a16="http://schemas.microsoft.com/office/drawing/2014/main" id="{824FF101-73AB-1E32-7E73-B3222C2309F2}"/>
              </a:ext>
            </a:extLst>
          </p:cNvPr>
          <p:cNvGrpSpPr/>
          <p:nvPr/>
        </p:nvGrpSpPr>
        <p:grpSpPr>
          <a:xfrm>
            <a:off x="8929454" y="0"/>
            <a:ext cx="3638984" cy="428478"/>
            <a:chOff x="8929454" y="0"/>
            <a:chExt cx="3638984" cy="428478"/>
          </a:xfrm>
        </p:grpSpPr>
        <p:sp>
          <p:nvSpPr>
            <p:cNvPr id="4" name="Rectangle 3">
              <a:extLst>
                <a:ext uri="{FF2B5EF4-FFF2-40B4-BE49-F238E27FC236}">
                  <a16:creationId xmlns:a16="http://schemas.microsoft.com/office/drawing/2014/main" id="{737A851F-763C-3163-8447-C0E53AB66C6F}"/>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0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TextBox 4">
              <a:extLst>
                <a:ext uri="{FF2B5EF4-FFF2-40B4-BE49-F238E27FC236}">
                  <a16:creationId xmlns:a16="http://schemas.microsoft.com/office/drawing/2014/main" id="{46DB2D7F-BF29-0EEC-8FE6-331FBCF71D44}"/>
                </a:ext>
              </a:extLst>
            </p:cNvPr>
            <p:cNvSpPr txBox="1"/>
            <p:nvPr/>
          </p:nvSpPr>
          <p:spPr>
            <a:xfrm>
              <a:off x="9487148" y="127682"/>
              <a:ext cx="3081290"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a:ln>
                    <a:noFill/>
                  </a:ln>
                  <a:effectLst/>
                  <a:uLnTx/>
                  <a:uFillTx/>
                  <a:latin typeface="Arial"/>
                  <a:cs typeface="Arial"/>
                  <a:sym typeface="Arial"/>
                </a:rPr>
                <a:t>Ārstēšana un aprūpe</a:t>
              </a:r>
            </a:p>
          </p:txBody>
        </p:sp>
        <p:sp>
          <p:nvSpPr>
            <p:cNvPr id="6" name="Rectangle 5">
              <a:extLst>
                <a:ext uri="{FF2B5EF4-FFF2-40B4-BE49-F238E27FC236}">
                  <a16:creationId xmlns:a16="http://schemas.microsoft.com/office/drawing/2014/main" id="{D0AA1883-025E-E365-D62A-00856315918C}"/>
                </a:ext>
              </a:extLst>
            </p:cNvPr>
            <p:cNvSpPr/>
            <p:nvPr/>
          </p:nvSpPr>
          <p:spPr>
            <a:xfrm>
              <a:off x="8929454" y="0"/>
              <a:ext cx="428400" cy="428400"/>
            </a:xfrm>
            <a:prstGeom prst="rect">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Freeform 69">
              <a:extLst>
                <a:ext uri="{FF2B5EF4-FFF2-40B4-BE49-F238E27FC236}">
                  <a16:creationId xmlns:a16="http://schemas.microsoft.com/office/drawing/2014/main" id="{93178A8E-E987-C4C5-C1FC-FE94BDDE1F8B}"/>
                </a:ext>
              </a:extLst>
            </p:cNvPr>
            <p:cNvSpPr>
              <a:spLocks noChangeAspect="1" noEditPoints="1"/>
            </p:cNvSpPr>
            <p:nvPr/>
          </p:nvSpPr>
          <p:spPr bwMode="auto">
            <a:xfrm rot="5400000" flipH="1" flipV="1">
              <a:off x="8991254" y="62594"/>
              <a:ext cx="304800" cy="303213"/>
            </a:xfrm>
            <a:custGeom>
              <a:avLst/>
              <a:gdLst>
                <a:gd name="T0" fmla="*/ 0 w 6687"/>
                <a:gd name="T1" fmla="*/ 0 h 6686"/>
                <a:gd name="T2" fmla="*/ 2454 w 6687"/>
                <a:gd name="T3" fmla="*/ 1978 h 6686"/>
                <a:gd name="T4" fmla="*/ 2848 w 6687"/>
                <a:gd name="T5" fmla="*/ 1652 h 6686"/>
                <a:gd name="T6" fmla="*/ 1914 w 6687"/>
                <a:gd name="T7" fmla="*/ 2530 h 6686"/>
                <a:gd name="T8" fmla="*/ 6149 w 6687"/>
                <a:gd name="T9" fmla="*/ 322 h 6686"/>
                <a:gd name="T10" fmla="*/ 4705 w 6687"/>
                <a:gd name="T11" fmla="*/ 666 h 6686"/>
                <a:gd name="T12" fmla="*/ 5307 w 6687"/>
                <a:gd name="T13" fmla="*/ 486 h 6686"/>
                <a:gd name="T14" fmla="*/ 5821 w 6687"/>
                <a:gd name="T15" fmla="*/ 372 h 6686"/>
                <a:gd name="T16" fmla="*/ 3134 w 6687"/>
                <a:gd name="T17" fmla="*/ 3338 h 6686"/>
                <a:gd name="T18" fmla="*/ 3521 w 6687"/>
                <a:gd name="T19" fmla="*/ 1206 h 6686"/>
                <a:gd name="T20" fmla="*/ 4161 w 6687"/>
                <a:gd name="T21" fmla="*/ 882 h 6686"/>
                <a:gd name="T22" fmla="*/ 344 w 6687"/>
                <a:gd name="T23" fmla="*/ 6020 h 6686"/>
                <a:gd name="T24" fmla="*/ 498 w 6687"/>
                <a:gd name="T25" fmla="*/ 5292 h 6686"/>
                <a:gd name="T26" fmla="*/ 646 w 6687"/>
                <a:gd name="T27" fmla="*/ 4798 h 6686"/>
                <a:gd name="T28" fmla="*/ 850 w 6687"/>
                <a:gd name="T29" fmla="*/ 4264 h 6686"/>
                <a:gd name="T30" fmla="*/ 1116 w 6687"/>
                <a:gd name="T31" fmla="*/ 3704 h 6686"/>
                <a:gd name="T32" fmla="*/ 1456 w 6687"/>
                <a:gd name="T33" fmla="*/ 3136 h 6686"/>
                <a:gd name="T34" fmla="*/ 3693 w 6687"/>
                <a:gd name="T35" fmla="*/ 5140 h 6686"/>
                <a:gd name="T36" fmla="*/ 3110 w 6687"/>
                <a:gd name="T37" fmla="*/ 5512 h 6686"/>
                <a:gd name="T38" fmla="*/ 2532 w 6687"/>
                <a:gd name="T39" fmla="*/ 5802 h 6686"/>
                <a:gd name="T40" fmla="*/ 1976 w 6687"/>
                <a:gd name="T41" fmla="*/ 6020 h 6686"/>
                <a:gd name="T42" fmla="*/ 1462 w 6687"/>
                <a:gd name="T43" fmla="*/ 6178 h 6686"/>
                <a:gd name="T44" fmla="*/ 772 w 6687"/>
                <a:gd name="T45" fmla="*/ 6330 h 6686"/>
                <a:gd name="T46" fmla="*/ 2020 w 6687"/>
                <a:gd name="T47" fmla="*/ 4856 h 6686"/>
                <a:gd name="T48" fmla="*/ 4905 w 6687"/>
                <a:gd name="T49" fmla="*/ 3996 h 6686"/>
                <a:gd name="T50" fmla="*/ 4541 w 6687"/>
                <a:gd name="T51" fmla="*/ 4410 h 6686"/>
                <a:gd name="T52" fmla="*/ 4163 w 6687"/>
                <a:gd name="T53" fmla="*/ 4768 h 6686"/>
                <a:gd name="T54" fmla="*/ 4363 w 6687"/>
                <a:gd name="T55" fmla="*/ 2510 h 6686"/>
                <a:gd name="T56" fmla="*/ 5617 w 6687"/>
                <a:gd name="T57" fmla="*/ 2894 h 6686"/>
                <a:gd name="T58" fmla="*/ 5237 w 6687"/>
                <a:gd name="T59" fmla="*/ 3540 h 6686"/>
                <a:gd name="T60" fmla="*/ 6365 w 6687"/>
                <a:gd name="T61" fmla="*/ 510 h 6686"/>
                <a:gd name="T62" fmla="*/ 6251 w 6687"/>
                <a:gd name="T63" fmla="*/ 1134 h 6686"/>
                <a:gd name="T64" fmla="*/ 6097 w 6687"/>
                <a:gd name="T65" fmla="*/ 1710 h 6686"/>
                <a:gd name="T66" fmla="*/ 5917 w 6687"/>
                <a:gd name="T67" fmla="*/ 2226 h 6686"/>
                <a:gd name="T68" fmla="*/ 4427 w 6687"/>
                <a:gd name="T69" fmla="*/ 458 h 6686"/>
                <a:gd name="T70" fmla="*/ 3975 w 6687"/>
                <a:gd name="T71" fmla="*/ 646 h 6686"/>
                <a:gd name="T72" fmla="*/ 3509 w 6687"/>
                <a:gd name="T73" fmla="*/ 880 h 6686"/>
                <a:gd name="T74" fmla="*/ 3038 w 6687"/>
                <a:gd name="T75" fmla="*/ 1164 h 6686"/>
                <a:gd name="T76" fmla="*/ 2570 w 6687"/>
                <a:gd name="T77" fmla="*/ 1504 h 6686"/>
                <a:gd name="T78" fmla="*/ 2112 w 6687"/>
                <a:gd name="T79" fmla="*/ 1906 h 6686"/>
                <a:gd name="T80" fmla="*/ 1834 w 6687"/>
                <a:gd name="T81" fmla="*/ 2190 h 6686"/>
                <a:gd name="T82" fmla="*/ 1532 w 6687"/>
                <a:gd name="T83" fmla="*/ 2526 h 6686"/>
                <a:gd name="T84" fmla="*/ 1356 w 6687"/>
                <a:gd name="T85" fmla="*/ 2776 h 6686"/>
                <a:gd name="T86" fmla="*/ 1090 w 6687"/>
                <a:gd name="T87" fmla="*/ 3168 h 6686"/>
                <a:gd name="T88" fmla="*/ 742 w 6687"/>
                <a:gd name="T89" fmla="*/ 3796 h 6686"/>
                <a:gd name="T90" fmla="*/ 424 w 6687"/>
                <a:gd name="T91" fmla="*/ 4550 h 6686"/>
                <a:gd name="T92" fmla="*/ 4939 w 6687"/>
                <a:gd name="T93" fmla="*/ 284 h 6686"/>
                <a:gd name="T94" fmla="*/ 2260 w 6687"/>
                <a:gd name="T95" fmla="*/ 6228 h 6686"/>
                <a:gd name="T96" fmla="*/ 2712 w 6687"/>
                <a:gd name="T97" fmla="*/ 6040 h 6686"/>
                <a:gd name="T98" fmla="*/ 3176 w 6687"/>
                <a:gd name="T99" fmla="*/ 5806 h 6686"/>
                <a:gd name="T100" fmla="*/ 3647 w 6687"/>
                <a:gd name="T101" fmla="*/ 5522 h 6686"/>
                <a:gd name="T102" fmla="*/ 4117 w 6687"/>
                <a:gd name="T103" fmla="*/ 5182 h 6686"/>
                <a:gd name="T104" fmla="*/ 4575 w 6687"/>
                <a:gd name="T105" fmla="*/ 4780 h 6686"/>
                <a:gd name="T106" fmla="*/ 4925 w 6687"/>
                <a:gd name="T107" fmla="*/ 4416 h 6686"/>
                <a:gd name="T108" fmla="*/ 5307 w 6687"/>
                <a:gd name="T109" fmla="*/ 3942 h 6686"/>
                <a:gd name="T110" fmla="*/ 5631 w 6687"/>
                <a:gd name="T111" fmla="*/ 3462 h 6686"/>
                <a:gd name="T112" fmla="*/ 5899 w 6687"/>
                <a:gd name="T113" fmla="*/ 2980 h 6686"/>
                <a:gd name="T114" fmla="*/ 6117 w 6687"/>
                <a:gd name="T115" fmla="*/ 2510 h 6686"/>
                <a:gd name="T116" fmla="*/ 6349 w 6687"/>
                <a:gd name="T117" fmla="*/ 1882 h 6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87" h="6686">
                  <a:moveTo>
                    <a:pt x="0" y="0"/>
                  </a:moveTo>
                  <a:lnTo>
                    <a:pt x="0" y="6686"/>
                  </a:lnTo>
                  <a:lnTo>
                    <a:pt x="6687" y="6686"/>
                  </a:lnTo>
                  <a:lnTo>
                    <a:pt x="6687" y="0"/>
                  </a:lnTo>
                  <a:lnTo>
                    <a:pt x="0" y="0"/>
                  </a:lnTo>
                  <a:close/>
                  <a:moveTo>
                    <a:pt x="2224" y="2196"/>
                  </a:moveTo>
                  <a:lnTo>
                    <a:pt x="2224" y="2196"/>
                  </a:lnTo>
                  <a:lnTo>
                    <a:pt x="2300" y="2120"/>
                  </a:lnTo>
                  <a:lnTo>
                    <a:pt x="2376" y="2048"/>
                  </a:lnTo>
                  <a:lnTo>
                    <a:pt x="2454" y="1978"/>
                  </a:lnTo>
                  <a:lnTo>
                    <a:pt x="2532" y="1908"/>
                  </a:lnTo>
                  <a:lnTo>
                    <a:pt x="2610" y="1842"/>
                  </a:lnTo>
                  <a:lnTo>
                    <a:pt x="2688" y="1778"/>
                  </a:lnTo>
                  <a:lnTo>
                    <a:pt x="2768" y="1714"/>
                  </a:lnTo>
                  <a:lnTo>
                    <a:pt x="2848" y="1652"/>
                  </a:lnTo>
                  <a:lnTo>
                    <a:pt x="2848" y="3624"/>
                  </a:lnTo>
                  <a:lnTo>
                    <a:pt x="1818" y="4654"/>
                  </a:lnTo>
                  <a:lnTo>
                    <a:pt x="1818" y="2646"/>
                  </a:lnTo>
                  <a:lnTo>
                    <a:pt x="1818" y="2646"/>
                  </a:lnTo>
                  <a:lnTo>
                    <a:pt x="1914" y="2530"/>
                  </a:lnTo>
                  <a:lnTo>
                    <a:pt x="2012" y="2418"/>
                  </a:lnTo>
                  <a:lnTo>
                    <a:pt x="2116" y="2306"/>
                  </a:lnTo>
                  <a:lnTo>
                    <a:pt x="2224" y="2196"/>
                  </a:lnTo>
                  <a:lnTo>
                    <a:pt x="2224" y="2196"/>
                  </a:lnTo>
                  <a:close/>
                  <a:moveTo>
                    <a:pt x="6149" y="322"/>
                  </a:moveTo>
                  <a:lnTo>
                    <a:pt x="4447" y="2024"/>
                  </a:lnTo>
                  <a:lnTo>
                    <a:pt x="4447" y="762"/>
                  </a:lnTo>
                  <a:lnTo>
                    <a:pt x="4447" y="762"/>
                  </a:lnTo>
                  <a:lnTo>
                    <a:pt x="4577" y="712"/>
                  </a:lnTo>
                  <a:lnTo>
                    <a:pt x="4705" y="666"/>
                  </a:lnTo>
                  <a:lnTo>
                    <a:pt x="4831" y="624"/>
                  </a:lnTo>
                  <a:lnTo>
                    <a:pt x="4955" y="584"/>
                  </a:lnTo>
                  <a:lnTo>
                    <a:pt x="5075" y="548"/>
                  </a:lnTo>
                  <a:lnTo>
                    <a:pt x="5193" y="516"/>
                  </a:lnTo>
                  <a:lnTo>
                    <a:pt x="5307" y="486"/>
                  </a:lnTo>
                  <a:lnTo>
                    <a:pt x="5417" y="458"/>
                  </a:lnTo>
                  <a:lnTo>
                    <a:pt x="5525" y="432"/>
                  </a:lnTo>
                  <a:lnTo>
                    <a:pt x="5627" y="410"/>
                  </a:lnTo>
                  <a:lnTo>
                    <a:pt x="5727" y="390"/>
                  </a:lnTo>
                  <a:lnTo>
                    <a:pt x="5821" y="372"/>
                  </a:lnTo>
                  <a:lnTo>
                    <a:pt x="5995" y="344"/>
                  </a:lnTo>
                  <a:lnTo>
                    <a:pt x="6149" y="322"/>
                  </a:lnTo>
                  <a:lnTo>
                    <a:pt x="6149" y="322"/>
                  </a:lnTo>
                  <a:close/>
                  <a:moveTo>
                    <a:pt x="4161" y="2308"/>
                  </a:moveTo>
                  <a:lnTo>
                    <a:pt x="3134" y="3338"/>
                  </a:lnTo>
                  <a:lnTo>
                    <a:pt x="3134" y="1448"/>
                  </a:lnTo>
                  <a:lnTo>
                    <a:pt x="3134" y="1448"/>
                  </a:lnTo>
                  <a:lnTo>
                    <a:pt x="3262" y="1362"/>
                  </a:lnTo>
                  <a:lnTo>
                    <a:pt x="3391" y="1282"/>
                  </a:lnTo>
                  <a:lnTo>
                    <a:pt x="3521" y="1206"/>
                  </a:lnTo>
                  <a:lnTo>
                    <a:pt x="3649" y="1134"/>
                  </a:lnTo>
                  <a:lnTo>
                    <a:pt x="3779" y="1064"/>
                  </a:lnTo>
                  <a:lnTo>
                    <a:pt x="3907" y="1000"/>
                  </a:lnTo>
                  <a:lnTo>
                    <a:pt x="4035" y="938"/>
                  </a:lnTo>
                  <a:lnTo>
                    <a:pt x="4161" y="882"/>
                  </a:lnTo>
                  <a:lnTo>
                    <a:pt x="4161" y="2308"/>
                  </a:lnTo>
                  <a:close/>
                  <a:moveTo>
                    <a:pt x="1532" y="4938"/>
                  </a:moveTo>
                  <a:lnTo>
                    <a:pt x="326" y="6146"/>
                  </a:lnTo>
                  <a:lnTo>
                    <a:pt x="326" y="6146"/>
                  </a:lnTo>
                  <a:lnTo>
                    <a:pt x="344" y="6020"/>
                  </a:lnTo>
                  <a:lnTo>
                    <a:pt x="368" y="5880"/>
                  </a:lnTo>
                  <a:lnTo>
                    <a:pt x="398" y="5726"/>
                  </a:lnTo>
                  <a:lnTo>
                    <a:pt x="432" y="5560"/>
                  </a:lnTo>
                  <a:lnTo>
                    <a:pt x="474" y="5384"/>
                  </a:lnTo>
                  <a:lnTo>
                    <a:pt x="498" y="5292"/>
                  </a:lnTo>
                  <a:lnTo>
                    <a:pt x="524" y="5198"/>
                  </a:lnTo>
                  <a:lnTo>
                    <a:pt x="552" y="5100"/>
                  </a:lnTo>
                  <a:lnTo>
                    <a:pt x="582" y="5002"/>
                  </a:lnTo>
                  <a:lnTo>
                    <a:pt x="612" y="4902"/>
                  </a:lnTo>
                  <a:lnTo>
                    <a:pt x="646" y="4798"/>
                  </a:lnTo>
                  <a:lnTo>
                    <a:pt x="682" y="4694"/>
                  </a:lnTo>
                  <a:lnTo>
                    <a:pt x="720" y="4590"/>
                  </a:lnTo>
                  <a:lnTo>
                    <a:pt x="760" y="4482"/>
                  </a:lnTo>
                  <a:lnTo>
                    <a:pt x="804" y="4374"/>
                  </a:lnTo>
                  <a:lnTo>
                    <a:pt x="850" y="4264"/>
                  </a:lnTo>
                  <a:lnTo>
                    <a:pt x="898" y="4154"/>
                  </a:lnTo>
                  <a:lnTo>
                    <a:pt x="948" y="4042"/>
                  </a:lnTo>
                  <a:lnTo>
                    <a:pt x="1000" y="3930"/>
                  </a:lnTo>
                  <a:lnTo>
                    <a:pt x="1058" y="3818"/>
                  </a:lnTo>
                  <a:lnTo>
                    <a:pt x="1116" y="3704"/>
                  </a:lnTo>
                  <a:lnTo>
                    <a:pt x="1178" y="3590"/>
                  </a:lnTo>
                  <a:lnTo>
                    <a:pt x="1242" y="3476"/>
                  </a:lnTo>
                  <a:lnTo>
                    <a:pt x="1310" y="3362"/>
                  </a:lnTo>
                  <a:lnTo>
                    <a:pt x="1382" y="3250"/>
                  </a:lnTo>
                  <a:lnTo>
                    <a:pt x="1456" y="3136"/>
                  </a:lnTo>
                  <a:lnTo>
                    <a:pt x="1532" y="3022"/>
                  </a:lnTo>
                  <a:lnTo>
                    <a:pt x="1532" y="4938"/>
                  </a:lnTo>
                  <a:close/>
                  <a:moveTo>
                    <a:pt x="1734" y="5140"/>
                  </a:moveTo>
                  <a:lnTo>
                    <a:pt x="3693" y="5140"/>
                  </a:lnTo>
                  <a:lnTo>
                    <a:pt x="3693" y="5140"/>
                  </a:lnTo>
                  <a:lnTo>
                    <a:pt x="3577" y="5222"/>
                  </a:lnTo>
                  <a:lnTo>
                    <a:pt x="3459" y="5300"/>
                  </a:lnTo>
                  <a:lnTo>
                    <a:pt x="3344" y="5374"/>
                  </a:lnTo>
                  <a:lnTo>
                    <a:pt x="3226" y="5444"/>
                  </a:lnTo>
                  <a:lnTo>
                    <a:pt x="3110" y="5512"/>
                  </a:lnTo>
                  <a:lnTo>
                    <a:pt x="2994" y="5576"/>
                  </a:lnTo>
                  <a:lnTo>
                    <a:pt x="2876" y="5636"/>
                  </a:lnTo>
                  <a:lnTo>
                    <a:pt x="2762" y="5694"/>
                  </a:lnTo>
                  <a:lnTo>
                    <a:pt x="2646" y="5750"/>
                  </a:lnTo>
                  <a:lnTo>
                    <a:pt x="2532" y="5802"/>
                  </a:lnTo>
                  <a:lnTo>
                    <a:pt x="2418" y="5850"/>
                  </a:lnTo>
                  <a:lnTo>
                    <a:pt x="2306" y="5898"/>
                  </a:lnTo>
                  <a:lnTo>
                    <a:pt x="2194" y="5940"/>
                  </a:lnTo>
                  <a:lnTo>
                    <a:pt x="2084" y="5982"/>
                  </a:lnTo>
                  <a:lnTo>
                    <a:pt x="1976" y="6020"/>
                  </a:lnTo>
                  <a:lnTo>
                    <a:pt x="1870" y="6056"/>
                  </a:lnTo>
                  <a:lnTo>
                    <a:pt x="1764" y="6090"/>
                  </a:lnTo>
                  <a:lnTo>
                    <a:pt x="1662" y="6122"/>
                  </a:lnTo>
                  <a:lnTo>
                    <a:pt x="1562" y="6152"/>
                  </a:lnTo>
                  <a:lnTo>
                    <a:pt x="1462" y="6178"/>
                  </a:lnTo>
                  <a:lnTo>
                    <a:pt x="1366" y="6204"/>
                  </a:lnTo>
                  <a:lnTo>
                    <a:pt x="1272" y="6228"/>
                  </a:lnTo>
                  <a:lnTo>
                    <a:pt x="1094" y="6268"/>
                  </a:lnTo>
                  <a:lnTo>
                    <a:pt x="926" y="6302"/>
                  </a:lnTo>
                  <a:lnTo>
                    <a:pt x="772" y="6330"/>
                  </a:lnTo>
                  <a:lnTo>
                    <a:pt x="632" y="6352"/>
                  </a:lnTo>
                  <a:lnTo>
                    <a:pt x="506" y="6368"/>
                  </a:lnTo>
                  <a:lnTo>
                    <a:pt x="1734" y="5140"/>
                  </a:lnTo>
                  <a:close/>
                  <a:moveTo>
                    <a:pt x="4063" y="4856"/>
                  </a:moveTo>
                  <a:lnTo>
                    <a:pt x="2020" y="4856"/>
                  </a:lnTo>
                  <a:lnTo>
                    <a:pt x="3050" y="3826"/>
                  </a:lnTo>
                  <a:lnTo>
                    <a:pt x="5037" y="3826"/>
                  </a:lnTo>
                  <a:lnTo>
                    <a:pt x="5037" y="3826"/>
                  </a:lnTo>
                  <a:lnTo>
                    <a:pt x="4971" y="3910"/>
                  </a:lnTo>
                  <a:lnTo>
                    <a:pt x="4905" y="3996"/>
                  </a:lnTo>
                  <a:lnTo>
                    <a:pt x="4837" y="4080"/>
                  </a:lnTo>
                  <a:lnTo>
                    <a:pt x="4767" y="4162"/>
                  </a:lnTo>
                  <a:lnTo>
                    <a:pt x="4693" y="4246"/>
                  </a:lnTo>
                  <a:lnTo>
                    <a:pt x="4619" y="4328"/>
                  </a:lnTo>
                  <a:lnTo>
                    <a:pt x="4541" y="4410"/>
                  </a:lnTo>
                  <a:lnTo>
                    <a:pt x="4463" y="4490"/>
                  </a:lnTo>
                  <a:lnTo>
                    <a:pt x="4463" y="4490"/>
                  </a:lnTo>
                  <a:lnTo>
                    <a:pt x="4363" y="4586"/>
                  </a:lnTo>
                  <a:lnTo>
                    <a:pt x="4265" y="4680"/>
                  </a:lnTo>
                  <a:lnTo>
                    <a:pt x="4163" y="4768"/>
                  </a:lnTo>
                  <a:lnTo>
                    <a:pt x="4063" y="4856"/>
                  </a:lnTo>
                  <a:lnTo>
                    <a:pt x="4063" y="4856"/>
                  </a:lnTo>
                  <a:close/>
                  <a:moveTo>
                    <a:pt x="5237" y="3540"/>
                  </a:moveTo>
                  <a:lnTo>
                    <a:pt x="3334" y="3540"/>
                  </a:lnTo>
                  <a:lnTo>
                    <a:pt x="4363" y="2510"/>
                  </a:lnTo>
                  <a:lnTo>
                    <a:pt x="5799" y="2510"/>
                  </a:lnTo>
                  <a:lnTo>
                    <a:pt x="5799" y="2510"/>
                  </a:lnTo>
                  <a:lnTo>
                    <a:pt x="5741" y="2638"/>
                  </a:lnTo>
                  <a:lnTo>
                    <a:pt x="5681" y="2764"/>
                  </a:lnTo>
                  <a:lnTo>
                    <a:pt x="5617" y="2894"/>
                  </a:lnTo>
                  <a:lnTo>
                    <a:pt x="5549" y="3022"/>
                  </a:lnTo>
                  <a:lnTo>
                    <a:pt x="5477" y="3152"/>
                  </a:lnTo>
                  <a:lnTo>
                    <a:pt x="5401" y="3282"/>
                  </a:lnTo>
                  <a:lnTo>
                    <a:pt x="5321" y="3410"/>
                  </a:lnTo>
                  <a:lnTo>
                    <a:pt x="5237" y="3540"/>
                  </a:lnTo>
                  <a:lnTo>
                    <a:pt x="5237" y="3540"/>
                  </a:lnTo>
                  <a:close/>
                  <a:moveTo>
                    <a:pt x="5917" y="2226"/>
                  </a:moveTo>
                  <a:lnTo>
                    <a:pt x="4649" y="2226"/>
                  </a:lnTo>
                  <a:lnTo>
                    <a:pt x="6365" y="510"/>
                  </a:lnTo>
                  <a:lnTo>
                    <a:pt x="6365" y="510"/>
                  </a:lnTo>
                  <a:lnTo>
                    <a:pt x="6341" y="662"/>
                  </a:lnTo>
                  <a:lnTo>
                    <a:pt x="6311" y="836"/>
                  </a:lnTo>
                  <a:lnTo>
                    <a:pt x="6293" y="932"/>
                  </a:lnTo>
                  <a:lnTo>
                    <a:pt x="6273" y="1032"/>
                  </a:lnTo>
                  <a:lnTo>
                    <a:pt x="6251" y="1134"/>
                  </a:lnTo>
                  <a:lnTo>
                    <a:pt x="6225" y="1242"/>
                  </a:lnTo>
                  <a:lnTo>
                    <a:pt x="6197" y="1354"/>
                  </a:lnTo>
                  <a:lnTo>
                    <a:pt x="6167" y="1470"/>
                  </a:lnTo>
                  <a:lnTo>
                    <a:pt x="6133" y="1588"/>
                  </a:lnTo>
                  <a:lnTo>
                    <a:pt x="6097" y="1710"/>
                  </a:lnTo>
                  <a:lnTo>
                    <a:pt x="6057" y="1836"/>
                  </a:lnTo>
                  <a:lnTo>
                    <a:pt x="6013" y="1964"/>
                  </a:lnTo>
                  <a:lnTo>
                    <a:pt x="5967" y="2094"/>
                  </a:lnTo>
                  <a:lnTo>
                    <a:pt x="5917" y="2226"/>
                  </a:lnTo>
                  <a:lnTo>
                    <a:pt x="5917" y="2226"/>
                  </a:lnTo>
                  <a:close/>
                  <a:moveTo>
                    <a:pt x="4939" y="284"/>
                  </a:moveTo>
                  <a:lnTo>
                    <a:pt x="4939" y="284"/>
                  </a:lnTo>
                  <a:lnTo>
                    <a:pt x="4771" y="336"/>
                  </a:lnTo>
                  <a:lnTo>
                    <a:pt x="4601" y="394"/>
                  </a:lnTo>
                  <a:lnTo>
                    <a:pt x="4427" y="458"/>
                  </a:lnTo>
                  <a:lnTo>
                    <a:pt x="4337" y="492"/>
                  </a:lnTo>
                  <a:lnTo>
                    <a:pt x="4247" y="528"/>
                  </a:lnTo>
                  <a:lnTo>
                    <a:pt x="4157" y="566"/>
                  </a:lnTo>
                  <a:lnTo>
                    <a:pt x="4067" y="604"/>
                  </a:lnTo>
                  <a:lnTo>
                    <a:pt x="3975" y="646"/>
                  </a:lnTo>
                  <a:lnTo>
                    <a:pt x="3883" y="688"/>
                  </a:lnTo>
                  <a:lnTo>
                    <a:pt x="3789" y="734"/>
                  </a:lnTo>
                  <a:lnTo>
                    <a:pt x="3697" y="780"/>
                  </a:lnTo>
                  <a:lnTo>
                    <a:pt x="3603" y="830"/>
                  </a:lnTo>
                  <a:lnTo>
                    <a:pt x="3509" y="880"/>
                  </a:lnTo>
                  <a:lnTo>
                    <a:pt x="3415" y="932"/>
                  </a:lnTo>
                  <a:lnTo>
                    <a:pt x="3322" y="988"/>
                  </a:lnTo>
                  <a:lnTo>
                    <a:pt x="3228" y="1044"/>
                  </a:lnTo>
                  <a:lnTo>
                    <a:pt x="3132" y="1104"/>
                  </a:lnTo>
                  <a:lnTo>
                    <a:pt x="3038" y="1164"/>
                  </a:lnTo>
                  <a:lnTo>
                    <a:pt x="2944" y="1228"/>
                  </a:lnTo>
                  <a:lnTo>
                    <a:pt x="2850" y="1294"/>
                  </a:lnTo>
                  <a:lnTo>
                    <a:pt x="2756" y="1362"/>
                  </a:lnTo>
                  <a:lnTo>
                    <a:pt x="2662" y="1432"/>
                  </a:lnTo>
                  <a:lnTo>
                    <a:pt x="2570" y="1504"/>
                  </a:lnTo>
                  <a:lnTo>
                    <a:pt x="2476" y="1580"/>
                  </a:lnTo>
                  <a:lnTo>
                    <a:pt x="2384" y="1658"/>
                  </a:lnTo>
                  <a:lnTo>
                    <a:pt x="2292" y="1738"/>
                  </a:lnTo>
                  <a:lnTo>
                    <a:pt x="2202" y="1820"/>
                  </a:lnTo>
                  <a:lnTo>
                    <a:pt x="2112" y="1906"/>
                  </a:lnTo>
                  <a:lnTo>
                    <a:pt x="2022" y="1994"/>
                  </a:lnTo>
                  <a:lnTo>
                    <a:pt x="2022" y="1994"/>
                  </a:lnTo>
                  <a:lnTo>
                    <a:pt x="1958" y="2058"/>
                  </a:lnTo>
                  <a:lnTo>
                    <a:pt x="1894" y="2124"/>
                  </a:lnTo>
                  <a:lnTo>
                    <a:pt x="1834" y="2190"/>
                  </a:lnTo>
                  <a:lnTo>
                    <a:pt x="1774" y="2258"/>
                  </a:lnTo>
                  <a:lnTo>
                    <a:pt x="1714" y="2324"/>
                  </a:lnTo>
                  <a:lnTo>
                    <a:pt x="1656" y="2390"/>
                  </a:lnTo>
                  <a:lnTo>
                    <a:pt x="1546" y="2526"/>
                  </a:lnTo>
                  <a:lnTo>
                    <a:pt x="1532" y="2526"/>
                  </a:lnTo>
                  <a:lnTo>
                    <a:pt x="1532" y="2542"/>
                  </a:lnTo>
                  <a:lnTo>
                    <a:pt x="1532" y="2542"/>
                  </a:lnTo>
                  <a:lnTo>
                    <a:pt x="1472" y="2620"/>
                  </a:lnTo>
                  <a:lnTo>
                    <a:pt x="1412" y="2698"/>
                  </a:lnTo>
                  <a:lnTo>
                    <a:pt x="1356" y="2776"/>
                  </a:lnTo>
                  <a:lnTo>
                    <a:pt x="1300" y="2854"/>
                  </a:lnTo>
                  <a:lnTo>
                    <a:pt x="1244" y="2932"/>
                  </a:lnTo>
                  <a:lnTo>
                    <a:pt x="1192" y="3010"/>
                  </a:lnTo>
                  <a:lnTo>
                    <a:pt x="1140" y="3090"/>
                  </a:lnTo>
                  <a:lnTo>
                    <a:pt x="1090" y="3168"/>
                  </a:lnTo>
                  <a:lnTo>
                    <a:pt x="1042" y="3246"/>
                  </a:lnTo>
                  <a:lnTo>
                    <a:pt x="996" y="3326"/>
                  </a:lnTo>
                  <a:lnTo>
                    <a:pt x="906" y="3482"/>
                  </a:lnTo>
                  <a:lnTo>
                    <a:pt x="822" y="3640"/>
                  </a:lnTo>
                  <a:lnTo>
                    <a:pt x="742" y="3796"/>
                  </a:lnTo>
                  <a:lnTo>
                    <a:pt x="670" y="3950"/>
                  </a:lnTo>
                  <a:lnTo>
                    <a:pt x="600" y="4104"/>
                  </a:lnTo>
                  <a:lnTo>
                    <a:pt x="536" y="4254"/>
                  </a:lnTo>
                  <a:lnTo>
                    <a:pt x="478" y="4404"/>
                  </a:lnTo>
                  <a:lnTo>
                    <a:pt x="424" y="4550"/>
                  </a:lnTo>
                  <a:lnTo>
                    <a:pt x="374" y="4694"/>
                  </a:lnTo>
                  <a:lnTo>
                    <a:pt x="326" y="4836"/>
                  </a:lnTo>
                  <a:lnTo>
                    <a:pt x="284" y="4972"/>
                  </a:lnTo>
                  <a:lnTo>
                    <a:pt x="284" y="284"/>
                  </a:lnTo>
                  <a:lnTo>
                    <a:pt x="4939" y="284"/>
                  </a:lnTo>
                  <a:close/>
                  <a:moveTo>
                    <a:pt x="1748" y="6402"/>
                  </a:moveTo>
                  <a:lnTo>
                    <a:pt x="1748" y="6402"/>
                  </a:lnTo>
                  <a:lnTo>
                    <a:pt x="1914" y="6350"/>
                  </a:lnTo>
                  <a:lnTo>
                    <a:pt x="2084" y="6292"/>
                  </a:lnTo>
                  <a:lnTo>
                    <a:pt x="2260" y="6228"/>
                  </a:lnTo>
                  <a:lnTo>
                    <a:pt x="2348" y="6194"/>
                  </a:lnTo>
                  <a:lnTo>
                    <a:pt x="2438" y="6158"/>
                  </a:lnTo>
                  <a:lnTo>
                    <a:pt x="2528" y="6120"/>
                  </a:lnTo>
                  <a:lnTo>
                    <a:pt x="2620" y="6082"/>
                  </a:lnTo>
                  <a:lnTo>
                    <a:pt x="2712" y="6040"/>
                  </a:lnTo>
                  <a:lnTo>
                    <a:pt x="2804" y="5998"/>
                  </a:lnTo>
                  <a:lnTo>
                    <a:pt x="2896" y="5952"/>
                  </a:lnTo>
                  <a:lnTo>
                    <a:pt x="2990" y="5906"/>
                  </a:lnTo>
                  <a:lnTo>
                    <a:pt x="3084" y="5856"/>
                  </a:lnTo>
                  <a:lnTo>
                    <a:pt x="3176" y="5806"/>
                  </a:lnTo>
                  <a:lnTo>
                    <a:pt x="3270" y="5754"/>
                  </a:lnTo>
                  <a:lnTo>
                    <a:pt x="3365" y="5698"/>
                  </a:lnTo>
                  <a:lnTo>
                    <a:pt x="3459" y="5642"/>
                  </a:lnTo>
                  <a:lnTo>
                    <a:pt x="3553" y="5582"/>
                  </a:lnTo>
                  <a:lnTo>
                    <a:pt x="3647" y="5522"/>
                  </a:lnTo>
                  <a:lnTo>
                    <a:pt x="3741" y="5458"/>
                  </a:lnTo>
                  <a:lnTo>
                    <a:pt x="3835" y="5392"/>
                  </a:lnTo>
                  <a:lnTo>
                    <a:pt x="3929" y="5324"/>
                  </a:lnTo>
                  <a:lnTo>
                    <a:pt x="4023" y="5254"/>
                  </a:lnTo>
                  <a:lnTo>
                    <a:pt x="4117" y="5182"/>
                  </a:lnTo>
                  <a:lnTo>
                    <a:pt x="4209" y="5106"/>
                  </a:lnTo>
                  <a:lnTo>
                    <a:pt x="4301" y="5028"/>
                  </a:lnTo>
                  <a:lnTo>
                    <a:pt x="4393" y="4948"/>
                  </a:lnTo>
                  <a:lnTo>
                    <a:pt x="4483" y="4866"/>
                  </a:lnTo>
                  <a:lnTo>
                    <a:pt x="4575" y="4780"/>
                  </a:lnTo>
                  <a:lnTo>
                    <a:pt x="4663" y="4692"/>
                  </a:lnTo>
                  <a:lnTo>
                    <a:pt x="4663" y="4692"/>
                  </a:lnTo>
                  <a:lnTo>
                    <a:pt x="4753" y="4602"/>
                  </a:lnTo>
                  <a:lnTo>
                    <a:pt x="4841" y="4510"/>
                  </a:lnTo>
                  <a:lnTo>
                    <a:pt x="4925" y="4416"/>
                  </a:lnTo>
                  <a:lnTo>
                    <a:pt x="5005" y="4322"/>
                  </a:lnTo>
                  <a:lnTo>
                    <a:pt x="5085" y="4228"/>
                  </a:lnTo>
                  <a:lnTo>
                    <a:pt x="5161" y="4134"/>
                  </a:lnTo>
                  <a:lnTo>
                    <a:pt x="5235" y="4038"/>
                  </a:lnTo>
                  <a:lnTo>
                    <a:pt x="5307" y="3942"/>
                  </a:lnTo>
                  <a:lnTo>
                    <a:pt x="5377" y="3848"/>
                  </a:lnTo>
                  <a:lnTo>
                    <a:pt x="5443" y="3750"/>
                  </a:lnTo>
                  <a:lnTo>
                    <a:pt x="5507" y="3654"/>
                  </a:lnTo>
                  <a:lnTo>
                    <a:pt x="5571" y="3558"/>
                  </a:lnTo>
                  <a:lnTo>
                    <a:pt x="5631" y="3462"/>
                  </a:lnTo>
                  <a:lnTo>
                    <a:pt x="5687" y="3364"/>
                  </a:lnTo>
                  <a:lnTo>
                    <a:pt x="5743" y="3268"/>
                  </a:lnTo>
                  <a:lnTo>
                    <a:pt x="5797" y="3172"/>
                  </a:lnTo>
                  <a:lnTo>
                    <a:pt x="5849" y="3076"/>
                  </a:lnTo>
                  <a:lnTo>
                    <a:pt x="5899" y="2980"/>
                  </a:lnTo>
                  <a:lnTo>
                    <a:pt x="5945" y="2886"/>
                  </a:lnTo>
                  <a:lnTo>
                    <a:pt x="5991" y="2790"/>
                  </a:lnTo>
                  <a:lnTo>
                    <a:pt x="6035" y="2696"/>
                  </a:lnTo>
                  <a:lnTo>
                    <a:pt x="6077" y="2602"/>
                  </a:lnTo>
                  <a:lnTo>
                    <a:pt x="6117" y="2510"/>
                  </a:lnTo>
                  <a:lnTo>
                    <a:pt x="6155" y="2416"/>
                  </a:lnTo>
                  <a:lnTo>
                    <a:pt x="6191" y="2326"/>
                  </a:lnTo>
                  <a:lnTo>
                    <a:pt x="6225" y="2234"/>
                  </a:lnTo>
                  <a:lnTo>
                    <a:pt x="6291" y="2056"/>
                  </a:lnTo>
                  <a:lnTo>
                    <a:pt x="6349" y="1882"/>
                  </a:lnTo>
                  <a:lnTo>
                    <a:pt x="6401" y="1714"/>
                  </a:lnTo>
                  <a:lnTo>
                    <a:pt x="6401" y="6402"/>
                  </a:lnTo>
                  <a:lnTo>
                    <a:pt x="1748" y="640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grpSp>
      <p:graphicFrame>
        <p:nvGraphicFramePr>
          <p:cNvPr id="24" name="Chart 23">
            <a:extLst>
              <a:ext uri="{FF2B5EF4-FFF2-40B4-BE49-F238E27FC236}">
                <a16:creationId xmlns:a16="http://schemas.microsoft.com/office/drawing/2014/main" id="{52FAF68E-5FB9-3276-29EC-FEED6535FF27}"/>
              </a:ext>
            </a:extLst>
          </p:cNvPr>
          <p:cNvGraphicFramePr>
            <a:graphicFrameLocks/>
          </p:cNvGraphicFramePr>
          <p:nvPr>
            <p:extLst>
              <p:ext uri="{D42A27DB-BD31-4B8C-83A1-F6EECF244321}">
                <p14:modId xmlns:p14="http://schemas.microsoft.com/office/powerpoint/2010/main" val="3775838088"/>
              </p:ext>
            </p:extLst>
          </p:nvPr>
        </p:nvGraphicFramePr>
        <p:xfrm>
          <a:off x="6922866" y="3122834"/>
          <a:ext cx="4826221" cy="3172088"/>
        </p:xfrm>
        <a:graphic>
          <a:graphicData uri="http://schemas.openxmlformats.org/drawingml/2006/chart">
            <c:chart xmlns:c="http://schemas.openxmlformats.org/drawingml/2006/chart" xmlns:r="http://schemas.openxmlformats.org/officeDocument/2006/relationships" r:id="rId7"/>
          </a:graphicData>
        </a:graphic>
      </p:graphicFrame>
      <p:sp>
        <p:nvSpPr>
          <p:cNvPr id="17" name="TextBox 16">
            <a:extLst>
              <a:ext uri="{FF2B5EF4-FFF2-40B4-BE49-F238E27FC236}">
                <a16:creationId xmlns:a16="http://schemas.microsoft.com/office/drawing/2014/main" id="{1448E015-8CD0-E693-1891-60AA9C153A4B}"/>
              </a:ext>
            </a:extLst>
          </p:cNvPr>
          <p:cNvSpPr txBox="1"/>
          <p:nvPr/>
        </p:nvSpPr>
        <p:spPr>
          <a:xfrm>
            <a:off x="444500"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grpSp>
        <p:nvGrpSpPr>
          <p:cNvPr id="27" name="Group 26">
            <a:extLst>
              <a:ext uri="{FF2B5EF4-FFF2-40B4-BE49-F238E27FC236}">
                <a16:creationId xmlns:a16="http://schemas.microsoft.com/office/drawing/2014/main" id="{DD515DA8-F15A-E458-2388-D5155D8213A8}"/>
              </a:ext>
            </a:extLst>
          </p:cNvPr>
          <p:cNvGrpSpPr/>
          <p:nvPr/>
        </p:nvGrpSpPr>
        <p:grpSpPr>
          <a:xfrm>
            <a:off x="10042408" y="4085630"/>
            <a:ext cx="2057402" cy="1246495"/>
            <a:chOff x="7463116" y="556082"/>
            <a:chExt cx="2245486" cy="1246495"/>
          </a:xfrm>
        </p:grpSpPr>
        <p:sp>
          <p:nvSpPr>
            <p:cNvPr id="14" name="Rectangle 13">
              <a:extLst>
                <a:ext uri="{FF2B5EF4-FFF2-40B4-BE49-F238E27FC236}">
                  <a16:creationId xmlns:a16="http://schemas.microsoft.com/office/drawing/2014/main" id="{368930D5-535C-00B3-1B5A-2FA8DF8F8667}"/>
                </a:ext>
              </a:extLst>
            </p:cNvPr>
            <p:cNvSpPr/>
            <p:nvPr/>
          </p:nvSpPr>
          <p:spPr>
            <a:xfrm>
              <a:off x="7463116" y="1193603"/>
              <a:ext cx="45719" cy="45719"/>
            </a:xfrm>
            <a:prstGeom prst="rect">
              <a:avLst/>
            </a:prstGeom>
            <a:solidFill>
              <a:schemeClr val="bg1">
                <a:lumMod val="8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26" name="Group 25">
              <a:extLst>
                <a:ext uri="{FF2B5EF4-FFF2-40B4-BE49-F238E27FC236}">
                  <a16:creationId xmlns:a16="http://schemas.microsoft.com/office/drawing/2014/main" id="{CBB38CE4-B7BE-9DA8-2AF2-7A58499A9079}"/>
                </a:ext>
              </a:extLst>
            </p:cNvPr>
            <p:cNvGrpSpPr/>
            <p:nvPr/>
          </p:nvGrpSpPr>
          <p:grpSpPr>
            <a:xfrm>
              <a:off x="7463116" y="556082"/>
              <a:ext cx="2245486" cy="1246495"/>
              <a:chOff x="7463115" y="534056"/>
              <a:chExt cx="2245486" cy="1246495"/>
            </a:xfrm>
          </p:grpSpPr>
          <p:sp>
            <p:nvSpPr>
              <p:cNvPr id="9" name="Rectangle 8">
                <a:extLst>
                  <a:ext uri="{FF2B5EF4-FFF2-40B4-BE49-F238E27FC236}">
                    <a16:creationId xmlns:a16="http://schemas.microsoft.com/office/drawing/2014/main" id="{FE4AB695-045F-719E-1228-2F02D1F9E49A}"/>
                  </a:ext>
                </a:extLst>
              </p:cNvPr>
              <p:cNvSpPr/>
              <p:nvPr/>
            </p:nvSpPr>
            <p:spPr>
              <a:xfrm>
                <a:off x="7463117" y="772328"/>
                <a:ext cx="45719" cy="45719"/>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7A316BC3-1DA6-35E7-991D-CA8D9E3860E0}"/>
                  </a:ext>
                </a:extLst>
              </p:cNvPr>
              <p:cNvSpPr/>
              <p:nvPr/>
            </p:nvSpPr>
            <p:spPr>
              <a:xfrm>
                <a:off x="7463115" y="1387707"/>
                <a:ext cx="45719" cy="4571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25" name="Group 24">
                <a:extLst>
                  <a:ext uri="{FF2B5EF4-FFF2-40B4-BE49-F238E27FC236}">
                    <a16:creationId xmlns:a16="http://schemas.microsoft.com/office/drawing/2014/main" id="{CA313E74-7875-5E4E-4575-AE654A3E889D}"/>
                  </a:ext>
                </a:extLst>
              </p:cNvPr>
              <p:cNvGrpSpPr/>
              <p:nvPr/>
            </p:nvGrpSpPr>
            <p:grpSpPr>
              <a:xfrm>
                <a:off x="7463115" y="534056"/>
                <a:ext cx="2245486" cy="1246495"/>
                <a:chOff x="7463118" y="531242"/>
                <a:chExt cx="2245486" cy="1246495"/>
              </a:xfrm>
            </p:grpSpPr>
            <p:sp>
              <p:nvSpPr>
                <p:cNvPr id="7" name="TextBox 6">
                  <a:extLst>
                    <a:ext uri="{FF2B5EF4-FFF2-40B4-BE49-F238E27FC236}">
                      <a16:creationId xmlns:a16="http://schemas.microsoft.com/office/drawing/2014/main" id="{67E560B4-271B-CF77-C6ED-B696DC76262E}"/>
                    </a:ext>
                  </a:extLst>
                </p:cNvPr>
                <p:cNvSpPr txBox="1"/>
                <p:nvPr/>
              </p:nvSpPr>
              <p:spPr>
                <a:xfrm>
                  <a:off x="7587509" y="531242"/>
                  <a:ext cx="2121095" cy="1246495"/>
                </a:xfrm>
                <a:prstGeom prst="rect">
                  <a:avLst/>
                </a:prstGeom>
                <a:noFill/>
              </p:spPr>
              <p:txBody>
                <a:bodyPr wrap="square" lIns="0" tIns="0" rIns="0" bIns="0" rtlCol="0">
                  <a:spAutoFit/>
                </a:bodyPr>
                <a:lstStyle/>
                <a:p>
                  <a:pPr>
                    <a:lnSpc>
                      <a:spcPct val="100000"/>
                    </a:lnSpc>
                    <a:spcAft>
                      <a:spcPts val="600"/>
                    </a:spcAft>
                    <a:buSzPct val="100000"/>
                  </a:pPr>
                  <a:r>
                    <a:rPr lang="lv-LV" sz="800" dirty="0"/>
                    <a:t>Narkotiku lietošana ir ievērojami palielinājusies</a:t>
                  </a:r>
                </a:p>
                <a:p>
                  <a:pPr>
                    <a:lnSpc>
                      <a:spcPct val="100000"/>
                    </a:lnSpc>
                    <a:spcAft>
                      <a:spcPts val="600"/>
                    </a:spcAft>
                    <a:buSzPct val="100000"/>
                  </a:pPr>
                  <a:r>
                    <a:rPr lang="lv-LV" sz="800" dirty="0"/>
                    <a:t>Narkotiku lietošana ir nedaudz palielinājusies</a:t>
                  </a:r>
                </a:p>
                <a:p>
                  <a:pPr>
                    <a:lnSpc>
                      <a:spcPct val="100000"/>
                    </a:lnSpc>
                    <a:spcAft>
                      <a:spcPts val="600"/>
                    </a:spcAft>
                    <a:buSzPct val="100000"/>
                  </a:pPr>
                  <a:r>
                    <a:rPr lang="lv-LV" sz="800" dirty="0"/>
                    <a:t>Situācija palikusi nemainīga</a:t>
                  </a:r>
                </a:p>
                <a:p>
                  <a:pPr>
                    <a:lnSpc>
                      <a:spcPct val="100000"/>
                    </a:lnSpc>
                    <a:spcAft>
                      <a:spcPts val="600"/>
                    </a:spcAft>
                    <a:buSzPct val="100000"/>
                  </a:pPr>
                  <a:r>
                    <a:rPr lang="lv-LV" sz="800" dirty="0"/>
                    <a:t>Narkotiku lietošana ir nedaudz samazinājusies</a:t>
                  </a:r>
                </a:p>
                <a:p>
                  <a:pPr>
                    <a:lnSpc>
                      <a:spcPct val="100000"/>
                    </a:lnSpc>
                    <a:spcAft>
                      <a:spcPts val="600"/>
                    </a:spcAft>
                    <a:buSzPct val="100000"/>
                  </a:pPr>
                  <a:r>
                    <a:rPr lang="lv-LV" sz="800" dirty="0"/>
                    <a:t>Narkotiku lietošana ir ievērojami </a:t>
                  </a:r>
                  <a:r>
                    <a:rPr lang="lv-LV" sz="800" dirty="0" err="1"/>
                    <a:t>samaziņajusies</a:t>
                  </a:r>
                  <a:endParaRPr lang="lv-LV" sz="800" dirty="0"/>
                </a:p>
                <a:p>
                  <a:pPr>
                    <a:lnSpc>
                      <a:spcPct val="100000"/>
                    </a:lnSpc>
                    <a:spcAft>
                      <a:spcPts val="600"/>
                    </a:spcAft>
                    <a:buSzPct val="100000"/>
                  </a:pPr>
                  <a:r>
                    <a:rPr lang="lv-LV" sz="800" dirty="0"/>
                    <a:t>Grūti atbildēt\NA</a:t>
                  </a:r>
                  <a:endParaRPr lang="en-GB" sz="800" dirty="0" err="1"/>
                </a:p>
              </p:txBody>
            </p:sp>
            <p:sp>
              <p:nvSpPr>
                <p:cNvPr id="8" name="Rectangle 7">
                  <a:extLst>
                    <a:ext uri="{FF2B5EF4-FFF2-40B4-BE49-F238E27FC236}">
                      <a16:creationId xmlns:a16="http://schemas.microsoft.com/office/drawing/2014/main" id="{10938F70-512C-1BD5-B620-AB71054F37AD}"/>
                    </a:ext>
                  </a:extLst>
                </p:cNvPr>
                <p:cNvSpPr/>
                <p:nvPr/>
              </p:nvSpPr>
              <p:spPr>
                <a:xfrm>
                  <a:off x="7463118" y="578224"/>
                  <a:ext cx="45719" cy="45719"/>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0" name="Rectangle 9">
                  <a:extLst>
                    <a:ext uri="{FF2B5EF4-FFF2-40B4-BE49-F238E27FC236}">
                      <a16:creationId xmlns:a16="http://schemas.microsoft.com/office/drawing/2014/main" id="{79C35C53-F5F0-64F7-92B1-6ECBFFC6FCD9}"/>
                    </a:ext>
                  </a:extLst>
                </p:cNvPr>
                <p:cNvSpPr/>
                <p:nvPr/>
              </p:nvSpPr>
              <p:spPr>
                <a:xfrm>
                  <a:off x="7463564" y="980583"/>
                  <a:ext cx="45719" cy="45719"/>
                </a:xfrm>
                <a:prstGeom prst="rect">
                  <a:avLst/>
                </a:prstGeom>
                <a:solidFill>
                  <a:schemeClr val="bg1">
                    <a:lumMod val="5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9" name="Rectangle 18">
                  <a:extLst>
                    <a:ext uri="{FF2B5EF4-FFF2-40B4-BE49-F238E27FC236}">
                      <a16:creationId xmlns:a16="http://schemas.microsoft.com/office/drawing/2014/main" id="{D82937A8-E8B4-2172-D9B6-61FBBB8EB824}"/>
                    </a:ext>
                  </a:extLst>
                </p:cNvPr>
                <p:cNvSpPr/>
                <p:nvPr/>
              </p:nvSpPr>
              <p:spPr>
                <a:xfrm>
                  <a:off x="7472866" y="1691722"/>
                  <a:ext cx="45719" cy="45719"/>
                </a:xfrm>
                <a:prstGeom prst="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grpSp>
      </p:grpSp>
    </p:spTree>
    <p:extLst>
      <p:ext uri="{BB962C8B-B14F-4D97-AF65-F5344CB8AC3E}">
        <p14:creationId xmlns:p14="http://schemas.microsoft.com/office/powerpoint/2010/main" val="26002035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92FC4-1CCC-08B5-E116-E6DB89806827}"/>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369ED4E3-53CB-E6F5-8B3E-8DE3D62A9C65}"/>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28</a:t>
            </a:fld>
            <a:endParaRPr lang="en-GB"/>
          </a:p>
        </p:txBody>
      </p:sp>
      <p:graphicFrame>
        <p:nvGraphicFramePr>
          <p:cNvPr id="16" name="Object 15" hidden="1">
            <a:extLst>
              <a:ext uri="{FF2B5EF4-FFF2-40B4-BE49-F238E27FC236}">
                <a16:creationId xmlns:a16="http://schemas.microsoft.com/office/drawing/2014/main" id="{BF8864BE-43AE-05A5-7FD2-5775BFBCA469}"/>
              </a:ext>
            </a:extLst>
          </p:cNvPr>
          <p:cNvGraphicFramePr>
            <a:graphicFrameLocks noChangeAspect="1"/>
          </p:cNvGraphicFramePr>
          <p:nvPr>
            <p:custDataLst>
              <p:tags r:id="rId1"/>
            </p:custDataLst>
            <p:extLst>
              <p:ext uri="{D42A27DB-BD31-4B8C-83A1-F6EECF244321}">
                <p14:modId xmlns:p14="http://schemas.microsoft.com/office/powerpoint/2010/main" val="19627333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BF8864BE-43AE-05A5-7FD2-5775BFBCA4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9811DD8C-C426-1DB6-5510-D515DD4B9BF7}"/>
              </a:ext>
            </a:extLst>
          </p:cNvPr>
          <p:cNvSpPr>
            <a:spLocks noGrp="1"/>
          </p:cNvSpPr>
          <p:nvPr>
            <p:ph type="title"/>
          </p:nvPr>
        </p:nvSpPr>
        <p:spPr>
          <a:xfrm>
            <a:off x="442913" y="432001"/>
            <a:ext cx="11306175" cy="1387274"/>
          </a:xfrm>
        </p:spPr>
        <p:txBody>
          <a:bodyPr vert="horz">
            <a:normAutofit/>
          </a:bodyPr>
          <a:lstStyle/>
          <a:p>
            <a:r>
              <a:rPr lang="lv-LV"/>
              <a:t>2.2.2. Rehabilitācijas pakalpojumi </a:t>
            </a:r>
            <a:endParaRPr lang="en-GB"/>
          </a:p>
        </p:txBody>
      </p:sp>
      <p:sp>
        <p:nvSpPr>
          <p:cNvPr id="2" name="Slide Number Placeholder 1">
            <a:extLst>
              <a:ext uri="{FF2B5EF4-FFF2-40B4-BE49-F238E27FC236}">
                <a16:creationId xmlns:a16="http://schemas.microsoft.com/office/drawing/2014/main" id="{F037EFFD-E5E8-F257-A4E2-1744E238F0D6}"/>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28</a:t>
            </a:fld>
            <a:endParaRPr lang="en-GB"/>
          </a:p>
        </p:txBody>
      </p:sp>
      <p:sp>
        <p:nvSpPr>
          <p:cNvPr id="33" name="PwCFirm">
            <a:extLst>
              <a:ext uri="{FF2B5EF4-FFF2-40B4-BE49-F238E27FC236}">
                <a16:creationId xmlns:a16="http://schemas.microsoft.com/office/drawing/2014/main" id="{5EE0DBA2-55E8-9049-5E9F-803FD73956DB}"/>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graphicFrame>
        <p:nvGraphicFramePr>
          <p:cNvPr id="11" name="Table 10">
            <a:extLst>
              <a:ext uri="{FF2B5EF4-FFF2-40B4-BE49-F238E27FC236}">
                <a16:creationId xmlns:a16="http://schemas.microsoft.com/office/drawing/2014/main" id="{2455CCD6-CE8C-EA3B-3F2D-552372808808}"/>
              </a:ext>
            </a:extLst>
          </p:cNvPr>
          <p:cNvGraphicFramePr>
            <a:graphicFrameLocks noGrp="1"/>
          </p:cNvGraphicFramePr>
          <p:nvPr>
            <p:extLst>
              <p:ext uri="{D42A27DB-BD31-4B8C-83A1-F6EECF244321}">
                <p14:modId xmlns:p14="http://schemas.microsoft.com/office/powerpoint/2010/main" val="2784531511"/>
              </p:ext>
            </p:extLst>
          </p:nvPr>
        </p:nvGraphicFramePr>
        <p:xfrm>
          <a:off x="442913" y="1819275"/>
          <a:ext cx="11306175" cy="4500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50000">
                <a:tc>
                  <a:txBody>
                    <a:bodyPr/>
                    <a:lstStyle/>
                    <a:p>
                      <a:pPr marL="171450" indent="-171450">
                        <a:buClr>
                          <a:schemeClr val="dk1"/>
                        </a:buClr>
                        <a:buBlip>
                          <a:blip r:embed="rId6"/>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a:t>
                      </a:r>
                      <a:r>
                        <a:rPr lang="lv-LV" sz="800" b="0" kern="1200" spc="-20" dirty="0">
                          <a:solidFill>
                            <a:schemeClr val="tx1"/>
                          </a:solidFill>
                          <a:latin typeface="+mn-lt"/>
                          <a:ea typeface="+mn-ea"/>
                          <a:cs typeface="+mn-cs"/>
                        </a:rPr>
                        <a:t>līdz 2030. gada beigām izveidot pēctecīgu un ilgtspējīgu rehabilitācijas atbalsta sistēmu jauniešiem ar atkarības riskiem, integrējot psihoterapijas pakalpojumus un stigmas mazināšanas pasākumus visos Latvijas reģionos, īpaši koncentrējoties uz paaugstināta riska vidēm.</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2" name="Rectangle 11">
            <a:extLst>
              <a:ext uri="{FF2B5EF4-FFF2-40B4-BE49-F238E27FC236}">
                <a16:creationId xmlns:a16="http://schemas.microsoft.com/office/drawing/2014/main" id="{736B8980-58A2-FF6C-4A32-C1ACBA877B40}"/>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8" name="Freeform 82">
            <a:extLst>
              <a:ext uri="{FF2B5EF4-FFF2-40B4-BE49-F238E27FC236}">
                <a16:creationId xmlns:a16="http://schemas.microsoft.com/office/drawing/2014/main" id="{6CD49434-1223-CB77-B0AC-D7B840CCDA97}"/>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21" name="Rectangle 20">
            <a:extLst>
              <a:ext uri="{FF2B5EF4-FFF2-40B4-BE49-F238E27FC236}">
                <a16:creationId xmlns:a16="http://schemas.microsoft.com/office/drawing/2014/main" id="{05C18523-04EA-7246-963A-F56513DE55F6}"/>
              </a:ext>
            </a:extLst>
          </p:cNvPr>
          <p:cNvSpPr/>
          <p:nvPr/>
        </p:nvSpPr>
        <p:spPr>
          <a:xfrm>
            <a:off x="442912" y="2624715"/>
            <a:ext cx="6328002"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Novērojumi</a:t>
            </a:r>
          </a:p>
        </p:txBody>
      </p:sp>
      <p:sp>
        <p:nvSpPr>
          <p:cNvPr id="22" name="Content Placeholder 8">
            <a:extLst>
              <a:ext uri="{FF2B5EF4-FFF2-40B4-BE49-F238E27FC236}">
                <a16:creationId xmlns:a16="http://schemas.microsoft.com/office/drawing/2014/main" id="{BC441C70-480A-2506-B5D7-89F1BED226CE}"/>
              </a:ext>
            </a:extLst>
          </p:cNvPr>
          <p:cNvSpPr txBox="1">
            <a:spLocks/>
          </p:cNvSpPr>
          <p:nvPr/>
        </p:nvSpPr>
        <p:spPr>
          <a:xfrm>
            <a:off x="442911" y="2941232"/>
            <a:ext cx="6328003"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lgn="l">
              <a:spcAft>
                <a:spcPts val="600"/>
              </a:spcAft>
              <a:buFont typeface="Arial" panose="020B0604020202020204" pitchFamily="34" charset="0"/>
              <a:buChar char="•"/>
            </a:pPr>
            <a:r>
              <a:rPr lang="lv-LV" sz="800" b="1" i="0" dirty="0">
                <a:solidFill>
                  <a:schemeClr val="tx1"/>
                </a:solidFill>
                <a:effectLst/>
              </a:rPr>
              <a:t>Rehabilitācijas programmas tiek </a:t>
            </a:r>
            <a:r>
              <a:rPr lang="lv-LV" sz="800" b="1" i="0" dirty="0" err="1">
                <a:solidFill>
                  <a:schemeClr val="tx1"/>
                </a:solidFill>
                <a:effectLst/>
              </a:rPr>
              <a:t>stigmatizētas</a:t>
            </a:r>
            <a:r>
              <a:rPr lang="lv-LV" sz="800" b="1" i="0" dirty="0">
                <a:solidFill>
                  <a:schemeClr val="tx1"/>
                </a:solidFill>
                <a:effectLst/>
              </a:rPr>
              <a:t>: </a:t>
            </a:r>
            <a:r>
              <a:rPr lang="lv-LV" sz="800" b="0" dirty="0">
                <a:solidFill>
                  <a:schemeClr val="tx1"/>
                </a:solidFill>
              </a:rPr>
              <a:t>ī</a:t>
            </a:r>
            <a:r>
              <a:rPr lang="lv-LV" sz="800" b="0" i="0" dirty="0">
                <a:solidFill>
                  <a:schemeClr val="tx1"/>
                </a:solidFill>
                <a:effectLst/>
              </a:rPr>
              <a:t>paši tas novērojams ģimenēs ar augstāku sociālekonomisko statusu, kur pastāv bažas, ka bērna iesaiste šādās programmās var negatīvi ietekmēt viņa reputāciju vai nākotnes iespējas. Šāda attieksme kavē savlaicīgu palīdzības meklēšanu un veicina problēmu saasināšanos.</a:t>
            </a:r>
          </a:p>
          <a:p>
            <a:pPr marL="172800" indent="-172800">
              <a:spcAft>
                <a:spcPts val="600"/>
              </a:spcAft>
              <a:buFont typeface="Arial" panose="020B0604020202020204" pitchFamily="34" charset="0"/>
              <a:buChar char="•"/>
            </a:pPr>
            <a:r>
              <a:rPr lang="lv-LV" sz="800" b="1" i="0" dirty="0">
                <a:solidFill>
                  <a:schemeClr val="tx1"/>
                </a:solidFill>
                <a:effectLst/>
              </a:rPr>
              <a:t>Trūkst pēctecības starp ārstēšanu un rehabilitāciju: </a:t>
            </a:r>
            <a:r>
              <a:rPr lang="lv-LV" sz="800" b="0" dirty="0">
                <a:solidFill>
                  <a:schemeClr val="tx1"/>
                </a:solidFill>
              </a:rPr>
              <a:t>p</a:t>
            </a:r>
            <a:r>
              <a:rPr lang="lv-LV" sz="800" b="0" i="0" dirty="0">
                <a:solidFill>
                  <a:schemeClr val="tx1"/>
                </a:solidFill>
                <a:effectLst/>
              </a:rPr>
              <a:t>ašreizējā sistēmā nav nodrošināta skaidra un kvalitatīva pāreja no akūtas ārstēšanas uz ilgtermiņa rehabilitācijas atbalstu, kas būtiski ietekmē atveseļošanās procesa noturību. Bez šī posma ievērojami pieaug risks, ka jaunietis atkal atsāks narkotisko/psihotropo vielu lietošanu, jo pēc ārstēšanās viņš bieži vien atgriežas tajā pašā vidē, kas veicinājusi vielu lietošanu. Ilgtermiņa rehabilitācijas un atbalsta trūkums samazina iespēju sasniegt stabilus un ilgtspējīgus rezultātus.</a:t>
            </a:r>
          </a:p>
          <a:p>
            <a:pPr marL="172800" indent="-172800" algn="l">
              <a:spcAft>
                <a:spcPts val="600"/>
              </a:spcAft>
              <a:buFont typeface="Arial" panose="020B0604020202020204" pitchFamily="34" charset="0"/>
              <a:buChar char="•"/>
            </a:pPr>
            <a:r>
              <a:rPr lang="lv-LV" sz="800" b="1" i="0" dirty="0">
                <a:solidFill>
                  <a:schemeClr val="tx1"/>
                </a:solidFill>
                <a:effectLst/>
              </a:rPr>
              <a:t>Psihoterapijas programmas </a:t>
            </a:r>
            <a:r>
              <a:rPr lang="lv-LV" sz="800" dirty="0">
                <a:solidFill>
                  <a:schemeClr val="tx1"/>
                </a:solidFill>
              </a:rPr>
              <a:t>rehabilitācijas posmā </a:t>
            </a:r>
            <a:r>
              <a:rPr lang="lv-LV" sz="800" b="1" i="0" dirty="0">
                <a:solidFill>
                  <a:schemeClr val="tx1"/>
                </a:solidFill>
                <a:effectLst/>
              </a:rPr>
              <a:t>ir ļoti nepieciešamas: </a:t>
            </a:r>
            <a:r>
              <a:rPr lang="lv-LV" sz="800" b="0" dirty="0">
                <a:solidFill>
                  <a:schemeClr val="tx1"/>
                </a:solidFill>
              </a:rPr>
              <a:t>t</a:t>
            </a:r>
            <a:r>
              <a:rPr lang="lv-LV" sz="800" b="0" i="0" dirty="0">
                <a:solidFill>
                  <a:schemeClr val="tx1"/>
                </a:solidFill>
                <a:effectLst/>
              </a:rPr>
              <a:t>omēr to pieejamība ir ierobežota, galvenokārt trūkstot finansējumam. Tas īpaši ietekmē jauniešus reģionos, kur alternatīvu iespēju ir maz.</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dirty="0">
                <a:solidFill>
                  <a:schemeClr val="tx1"/>
                </a:solidFill>
              </a:rPr>
              <a:t>Rehabilitācijas p</a:t>
            </a:r>
            <a:r>
              <a:rPr lang="lv-LV" sz="800" b="1" i="0" dirty="0">
                <a:solidFill>
                  <a:schemeClr val="tx1"/>
                </a:solidFill>
                <a:effectLst/>
              </a:rPr>
              <a:t>rojekti tiek īstenoti tikai daļēji: </a:t>
            </a:r>
            <a:r>
              <a:rPr lang="lv-LV" sz="800" b="0" dirty="0">
                <a:solidFill>
                  <a:schemeClr val="tx1"/>
                </a:solidFill>
              </a:rPr>
              <a:t>n</a:t>
            </a:r>
            <a:r>
              <a:rPr lang="lv-LV" sz="800" b="0" i="0" dirty="0">
                <a:solidFill>
                  <a:schemeClr val="tx1"/>
                </a:solidFill>
                <a:effectLst/>
              </a:rPr>
              <a:t>e visos reģionos un pašvaldīb</a:t>
            </a:r>
            <a:r>
              <a:rPr lang="lv-LV" sz="800" b="0" dirty="0">
                <a:solidFill>
                  <a:schemeClr val="tx1"/>
                </a:solidFill>
              </a:rPr>
              <a:t>ā</a:t>
            </a:r>
            <a:r>
              <a:rPr lang="lv-LV" sz="800" b="0" i="0" dirty="0">
                <a:solidFill>
                  <a:schemeClr val="tx1"/>
                </a:solidFill>
                <a:effectLst/>
              </a:rPr>
              <a:t>s ir pietiekams finansējums, lai izveidotu nepieciešamo infrastruktūru. Tas nozīmē, ka daudziem jauniešiem netiek sniegts kvalitatīvs atbalsts.</a:t>
            </a:r>
            <a:endParaRPr lang="lv-LV" sz="800" b="1" i="0" dirty="0">
              <a:solidFill>
                <a:schemeClr val="tx1"/>
              </a:solidFill>
              <a:effectLst/>
            </a:endParaRPr>
          </a:p>
        </p:txBody>
      </p:sp>
      <p:sp>
        <p:nvSpPr>
          <p:cNvPr id="23" name="Rectangle 22">
            <a:extLst>
              <a:ext uri="{FF2B5EF4-FFF2-40B4-BE49-F238E27FC236}">
                <a16:creationId xmlns:a16="http://schemas.microsoft.com/office/drawing/2014/main" id="{C1912B40-BCD2-E3C1-8202-52E7CB2BFDA5}"/>
              </a:ext>
            </a:extLst>
          </p:cNvPr>
          <p:cNvSpPr/>
          <p:nvPr/>
        </p:nvSpPr>
        <p:spPr>
          <a:xfrm>
            <a:off x="7121637" y="2624715"/>
            <a:ext cx="4627450"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lv-LV" sz="800"/>
              <a:t>Vai Tu pazīsti kādu vienaudzi savā skolā vai draugu lokā, </a:t>
            </a:r>
            <a:br>
              <a:rPr lang="en-US" sz="800"/>
            </a:br>
            <a:r>
              <a:rPr lang="lv-LV" sz="800"/>
              <a:t>kurš ir lietojis narkotikas?</a:t>
            </a:r>
          </a:p>
        </p:txBody>
      </p:sp>
      <p:graphicFrame>
        <p:nvGraphicFramePr>
          <p:cNvPr id="7" name="Chart 6">
            <a:extLst>
              <a:ext uri="{FF2B5EF4-FFF2-40B4-BE49-F238E27FC236}">
                <a16:creationId xmlns:a16="http://schemas.microsoft.com/office/drawing/2014/main" id="{F22331E9-9157-FFBF-8CF8-23065686D71C}"/>
              </a:ext>
            </a:extLst>
          </p:cNvPr>
          <p:cNvGraphicFramePr>
            <a:graphicFrameLocks/>
          </p:cNvGraphicFramePr>
          <p:nvPr>
            <p:extLst>
              <p:ext uri="{D42A27DB-BD31-4B8C-83A1-F6EECF244321}">
                <p14:modId xmlns:p14="http://schemas.microsoft.com/office/powerpoint/2010/main" val="2724371707"/>
              </p:ext>
            </p:extLst>
          </p:nvPr>
        </p:nvGraphicFramePr>
        <p:xfrm>
          <a:off x="7121637" y="2688801"/>
          <a:ext cx="4627450" cy="3306996"/>
        </p:xfrm>
        <a:graphic>
          <a:graphicData uri="http://schemas.openxmlformats.org/drawingml/2006/chart">
            <c:chart xmlns:c="http://schemas.openxmlformats.org/drawingml/2006/chart" xmlns:r="http://schemas.openxmlformats.org/officeDocument/2006/relationships" r:id="rId7"/>
          </a:graphicData>
        </a:graphic>
      </p:graphicFrame>
      <p:grpSp>
        <p:nvGrpSpPr>
          <p:cNvPr id="14" name="Group 13">
            <a:extLst>
              <a:ext uri="{FF2B5EF4-FFF2-40B4-BE49-F238E27FC236}">
                <a16:creationId xmlns:a16="http://schemas.microsoft.com/office/drawing/2014/main" id="{A4EDC2FD-9C1E-5834-DD26-8C3C4D6D225E}"/>
              </a:ext>
            </a:extLst>
          </p:cNvPr>
          <p:cNvGrpSpPr/>
          <p:nvPr/>
        </p:nvGrpSpPr>
        <p:grpSpPr>
          <a:xfrm>
            <a:off x="8929454" y="0"/>
            <a:ext cx="3638984" cy="428478"/>
            <a:chOff x="8929454" y="0"/>
            <a:chExt cx="3638984" cy="428478"/>
          </a:xfrm>
        </p:grpSpPr>
        <p:sp>
          <p:nvSpPr>
            <p:cNvPr id="15" name="Rectangle 14">
              <a:extLst>
                <a:ext uri="{FF2B5EF4-FFF2-40B4-BE49-F238E27FC236}">
                  <a16:creationId xmlns:a16="http://schemas.microsoft.com/office/drawing/2014/main" id="{B1F83250-FD74-A4A4-6BEE-A311B7D7C2D5}"/>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0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TextBox 16">
              <a:extLst>
                <a:ext uri="{FF2B5EF4-FFF2-40B4-BE49-F238E27FC236}">
                  <a16:creationId xmlns:a16="http://schemas.microsoft.com/office/drawing/2014/main" id="{ACA5BE5D-5612-9451-0C22-EF006FA9580E}"/>
                </a:ext>
              </a:extLst>
            </p:cNvPr>
            <p:cNvSpPr txBox="1"/>
            <p:nvPr/>
          </p:nvSpPr>
          <p:spPr>
            <a:xfrm>
              <a:off x="9487148" y="127682"/>
              <a:ext cx="3081290"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a:ln>
                    <a:noFill/>
                  </a:ln>
                  <a:effectLst/>
                  <a:uLnTx/>
                  <a:uFillTx/>
                  <a:latin typeface="Arial"/>
                  <a:cs typeface="Arial"/>
                  <a:sym typeface="Arial"/>
                </a:rPr>
                <a:t>Ārstēšana un aprūpe</a:t>
              </a:r>
            </a:p>
          </p:txBody>
        </p:sp>
        <p:sp>
          <p:nvSpPr>
            <p:cNvPr id="19" name="Rectangle 18">
              <a:extLst>
                <a:ext uri="{FF2B5EF4-FFF2-40B4-BE49-F238E27FC236}">
                  <a16:creationId xmlns:a16="http://schemas.microsoft.com/office/drawing/2014/main" id="{0B4DC788-DADA-CF50-7F13-36540431F572}"/>
                </a:ext>
              </a:extLst>
            </p:cNvPr>
            <p:cNvSpPr/>
            <p:nvPr/>
          </p:nvSpPr>
          <p:spPr>
            <a:xfrm>
              <a:off x="8929454" y="0"/>
              <a:ext cx="428400" cy="428400"/>
            </a:xfrm>
            <a:prstGeom prst="rect">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Freeform 69">
              <a:extLst>
                <a:ext uri="{FF2B5EF4-FFF2-40B4-BE49-F238E27FC236}">
                  <a16:creationId xmlns:a16="http://schemas.microsoft.com/office/drawing/2014/main" id="{19C90A4D-DC37-83A0-4F06-CCC8A278B423}"/>
                </a:ext>
              </a:extLst>
            </p:cNvPr>
            <p:cNvSpPr>
              <a:spLocks noChangeAspect="1" noEditPoints="1"/>
            </p:cNvSpPr>
            <p:nvPr/>
          </p:nvSpPr>
          <p:spPr bwMode="auto">
            <a:xfrm rot="5400000" flipH="1" flipV="1">
              <a:off x="8991254" y="62594"/>
              <a:ext cx="304800" cy="303213"/>
            </a:xfrm>
            <a:custGeom>
              <a:avLst/>
              <a:gdLst>
                <a:gd name="T0" fmla="*/ 0 w 6687"/>
                <a:gd name="T1" fmla="*/ 0 h 6686"/>
                <a:gd name="T2" fmla="*/ 2454 w 6687"/>
                <a:gd name="T3" fmla="*/ 1978 h 6686"/>
                <a:gd name="T4" fmla="*/ 2848 w 6687"/>
                <a:gd name="T5" fmla="*/ 1652 h 6686"/>
                <a:gd name="T6" fmla="*/ 1914 w 6687"/>
                <a:gd name="T7" fmla="*/ 2530 h 6686"/>
                <a:gd name="T8" fmla="*/ 6149 w 6687"/>
                <a:gd name="T9" fmla="*/ 322 h 6686"/>
                <a:gd name="T10" fmla="*/ 4705 w 6687"/>
                <a:gd name="T11" fmla="*/ 666 h 6686"/>
                <a:gd name="T12" fmla="*/ 5307 w 6687"/>
                <a:gd name="T13" fmla="*/ 486 h 6686"/>
                <a:gd name="T14" fmla="*/ 5821 w 6687"/>
                <a:gd name="T15" fmla="*/ 372 h 6686"/>
                <a:gd name="T16" fmla="*/ 3134 w 6687"/>
                <a:gd name="T17" fmla="*/ 3338 h 6686"/>
                <a:gd name="T18" fmla="*/ 3521 w 6687"/>
                <a:gd name="T19" fmla="*/ 1206 h 6686"/>
                <a:gd name="T20" fmla="*/ 4161 w 6687"/>
                <a:gd name="T21" fmla="*/ 882 h 6686"/>
                <a:gd name="T22" fmla="*/ 344 w 6687"/>
                <a:gd name="T23" fmla="*/ 6020 h 6686"/>
                <a:gd name="T24" fmla="*/ 498 w 6687"/>
                <a:gd name="T25" fmla="*/ 5292 h 6686"/>
                <a:gd name="T26" fmla="*/ 646 w 6687"/>
                <a:gd name="T27" fmla="*/ 4798 h 6686"/>
                <a:gd name="T28" fmla="*/ 850 w 6687"/>
                <a:gd name="T29" fmla="*/ 4264 h 6686"/>
                <a:gd name="T30" fmla="*/ 1116 w 6687"/>
                <a:gd name="T31" fmla="*/ 3704 h 6686"/>
                <a:gd name="T32" fmla="*/ 1456 w 6687"/>
                <a:gd name="T33" fmla="*/ 3136 h 6686"/>
                <a:gd name="T34" fmla="*/ 3693 w 6687"/>
                <a:gd name="T35" fmla="*/ 5140 h 6686"/>
                <a:gd name="T36" fmla="*/ 3110 w 6687"/>
                <a:gd name="T37" fmla="*/ 5512 h 6686"/>
                <a:gd name="T38" fmla="*/ 2532 w 6687"/>
                <a:gd name="T39" fmla="*/ 5802 h 6686"/>
                <a:gd name="T40" fmla="*/ 1976 w 6687"/>
                <a:gd name="T41" fmla="*/ 6020 h 6686"/>
                <a:gd name="T42" fmla="*/ 1462 w 6687"/>
                <a:gd name="T43" fmla="*/ 6178 h 6686"/>
                <a:gd name="T44" fmla="*/ 772 w 6687"/>
                <a:gd name="T45" fmla="*/ 6330 h 6686"/>
                <a:gd name="T46" fmla="*/ 2020 w 6687"/>
                <a:gd name="T47" fmla="*/ 4856 h 6686"/>
                <a:gd name="T48" fmla="*/ 4905 w 6687"/>
                <a:gd name="T49" fmla="*/ 3996 h 6686"/>
                <a:gd name="T50" fmla="*/ 4541 w 6687"/>
                <a:gd name="T51" fmla="*/ 4410 h 6686"/>
                <a:gd name="T52" fmla="*/ 4163 w 6687"/>
                <a:gd name="T53" fmla="*/ 4768 h 6686"/>
                <a:gd name="T54" fmla="*/ 4363 w 6687"/>
                <a:gd name="T55" fmla="*/ 2510 h 6686"/>
                <a:gd name="T56" fmla="*/ 5617 w 6687"/>
                <a:gd name="T57" fmla="*/ 2894 h 6686"/>
                <a:gd name="T58" fmla="*/ 5237 w 6687"/>
                <a:gd name="T59" fmla="*/ 3540 h 6686"/>
                <a:gd name="T60" fmla="*/ 6365 w 6687"/>
                <a:gd name="T61" fmla="*/ 510 h 6686"/>
                <a:gd name="T62" fmla="*/ 6251 w 6687"/>
                <a:gd name="T63" fmla="*/ 1134 h 6686"/>
                <a:gd name="T64" fmla="*/ 6097 w 6687"/>
                <a:gd name="T65" fmla="*/ 1710 h 6686"/>
                <a:gd name="T66" fmla="*/ 5917 w 6687"/>
                <a:gd name="T67" fmla="*/ 2226 h 6686"/>
                <a:gd name="T68" fmla="*/ 4427 w 6687"/>
                <a:gd name="T69" fmla="*/ 458 h 6686"/>
                <a:gd name="T70" fmla="*/ 3975 w 6687"/>
                <a:gd name="T71" fmla="*/ 646 h 6686"/>
                <a:gd name="T72" fmla="*/ 3509 w 6687"/>
                <a:gd name="T73" fmla="*/ 880 h 6686"/>
                <a:gd name="T74" fmla="*/ 3038 w 6687"/>
                <a:gd name="T75" fmla="*/ 1164 h 6686"/>
                <a:gd name="T76" fmla="*/ 2570 w 6687"/>
                <a:gd name="T77" fmla="*/ 1504 h 6686"/>
                <a:gd name="T78" fmla="*/ 2112 w 6687"/>
                <a:gd name="T79" fmla="*/ 1906 h 6686"/>
                <a:gd name="T80" fmla="*/ 1834 w 6687"/>
                <a:gd name="T81" fmla="*/ 2190 h 6686"/>
                <a:gd name="T82" fmla="*/ 1532 w 6687"/>
                <a:gd name="T83" fmla="*/ 2526 h 6686"/>
                <a:gd name="T84" fmla="*/ 1356 w 6687"/>
                <a:gd name="T85" fmla="*/ 2776 h 6686"/>
                <a:gd name="T86" fmla="*/ 1090 w 6687"/>
                <a:gd name="T87" fmla="*/ 3168 h 6686"/>
                <a:gd name="T88" fmla="*/ 742 w 6687"/>
                <a:gd name="T89" fmla="*/ 3796 h 6686"/>
                <a:gd name="T90" fmla="*/ 424 w 6687"/>
                <a:gd name="T91" fmla="*/ 4550 h 6686"/>
                <a:gd name="T92" fmla="*/ 4939 w 6687"/>
                <a:gd name="T93" fmla="*/ 284 h 6686"/>
                <a:gd name="T94" fmla="*/ 2260 w 6687"/>
                <a:gd name="T95" fmla="*/ 6228 h 6686"/>
                <a:gd name="T96" fmla="*/ 2712 w 6687"/>
                <a:gd name="T97" fmla="*/ 6040 h 6686"/>
                <a:gd name="T98" fmla="*/ 3176 w 6687"/>
                <a:gd name="T99" fmla="*/ 5806 h 6686"/>
                <a:gd name="T100" fmla="*/ 3647 w 6687"/>
                <a:gd name="T101" fmla="*/ 5522 h 6686"/>
                <a:gd name="T102" fmla="*/ 4117 w 6687"/>
                <a:gd name="T103" fmla="*/ 5182 h 6686"/>
                <a:gd name="T104" fmla="*/ 4575 w 6687"/>
                <a:gd name="T105" fmla="*/ 4780 h 6686"/>
                <a:gd name="T106" fmla="*/ 4925 w 6687"/>
                <a:gd name="T107" fmla="*/ 4416 h 6686"/>
                <a:gd name="T108" fmla="*/ 5307 w 6687"/>
                <a:gd name="T109" fmla="*/ 3942 h 6686"/>
                <a:gd name="T110" fmla="*/ 5631 w 6687"/>
                <a:gd name="T111" fmla="*/ 3462 h 6686"/>
                <a:gd name="T112" fmla="*/ 5899 w 6687"/>
                <a:gd name="T113" fmla="*/ 2980 h 6686"/>
                <a:gd name="T114" fmla="*/ 6117 w 6687"/>
                <a:gd name="T115" fmla="*/ 2510 h 6686"/>
                <a:gd name="T116" fmla="*/ 6349 w 6687"/>
                <a:gd name="T117" fmla="*/ 1882 h 6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87" h="6686">
                  <a:moveTo>
                    <a:pt x="0" y="0"/>
                  </a:moveTo>
                  <a:lnTo>
                    <a:pt x="0" y="6686"/>
                  </a:lnTo>
                  <a:lnTo>
                    <a:pt x="6687" y="6686"/>
                  </a:lnTo>
                  <a:lnTo>
                    <a:pt x="6687" y="0"/>
                  </a:lnTo>
                  <a:lnTo>
                    <a:pt x="0" y="0"/>
                  </a:lnTo>
                  <a:close/>
                  <a:moveTo>
                    <a:pt x="2224" y="2196"/>
                  </a:moveTo>
                  <a:lnTo>
                    <a:pt x="2224" y="2196"/>
                  </a:lnTo>
                  <a:lnTo>
                    <a:pt x="2300" y="2120"/>
                  </a:lnTo>
                  <a:lnTo>
                    <a:pt x="2376" y="2048"/>
                  </a:lnTo>
                  <a:lnTo>
                    <a:pt x="2454" y="1978"/>
                  </a:lnTo>
                  <a:lnTo>
                    <a:pt x="2532" y="1908"/>
                  </a:lnTo>
                  <a:lnTo>
                    <a:pt x="2610" y="1842"/>
                  </a:lnTo>
                  <a:lnTo>
                    <a:pt x="2688" y="1778"/>
                  </a:lnTo>
                  <a:lnTo>
                    <a:pt x="2768" y="1714"/>
                  </a:lnTo>
                  <a:lnTo>
                    <a:pt x="2848" y="1652"/>
                  </a:lnTo>
                  <a:lnTo>
                    <a:pt x="2848" y="3624"/>
                  </a:lnTo>
                  <a:lnTo>
                    <a:pt x="1818" y="4654"/>
                  </a:lnTo>
                  <a:lnTo>
                    <a:pt x="1818" y="2646"/>
                  </a:lnTo>
                  <a:lnTo>
                    <a:pt x="1818" y="2646"/>
                  </a:lnTo>
                  <a:lnTo>
                    <a:pt x="1914" y="2530"/>
                  </a:lnTo>
                  <a:lnTo>
                    <a:pt x="2012" y="2418"/>
                  </a:lnTo>
                  <a:lnTo>
                    <a:pt x="2116" y="2306"/>
                  </a:lnTo>
                  <a:lnTo>
                    <a:pt x="2224" y="2196"/>
                  </a:lnTo>
                  <a:lnTo>
                    <a:pt x="2224" y="2196"/>
                  </a:lnTo>
                  <a:close/>
                  <a:moveTo>
                    <a:pt x="6149" y="322"/>
                  </a:moveTo>
                  <a:lnTo>
                    <a:pt x="4447" y="2024"/>
                  </a:lnTo>
                  <a:lnTo>
                    <a:pt x="4447" y="762"/>
                  </a:lnTo>
                  <a:lnTo>
                    <a:pt x="4447" y="762"/>
                  </a:lnTo>
                  <a:lnTo>
                    <a:pt x="4577" y="712"/>
                  </a:lnTo>
                  <a:lnTo>
                    <a:pt x="4705" y="666"/>
                  </a:lnTo>
                  <a:lnTo>
                    <a:pt x="4831" y="624"/>
                  </a:lnTo>
                  <a:lnTo>
                    <a:pt x="4955" y="584"/>
                  </a:lnTo>
                  <a:lnTo>
                    <a:pt x="5075" y="548"/>
                  </a:lnTo>
                  <a:lnTo>
                    <a:pt x="5193" y="516"/>
                  </a:lnTo>
                  <a:lnTo>
                    <a:pt x="5307" y="486"/>
                  </a:lnTo>
                  <a:lnTo>
                    <a:pt x="5417" y="458"/>
                  </a:lnTo>
                  <a:lnTo>
                    <a:pt x="5525" y="432"/>
                  </a:lnTo>
                  <a:lnTo>
                    <a:pt x="5627" y="410"/>
                  </a:lnTo>
                  <a:lnTo>
                    <a:pt x="5727" y="390"/>
                  </a:lnTo>
                  <a:lnTo>
                    <a:pt x="5821" y="372"/>
                  </a:lnTo>
                  <a:lnTo>
                    <a:pt x="5995" y="344"/>
                  </a:lnTo>
                  <a:lnTo>
                    <a:pt x="6149" y="322"/>
                  </a:lnTo>
                  <a:lnTo>
                    <a:pt x="6149" y="322"/>
                  </a:lnTo>
                  <a:close/>
                  <a:moveTo>
                    <a:pt x="4161" y="2308"/>
                  </a:moveTo>
                  <a:lnTo>
                    <a:pt x="3134" y="3338"/>
                  </a:lnTo>
                  <a:lnTo>
                    <a:pt x="3134" y="1448"/>
                  </a:lnTo>
                  <a:lnTo>
                    <a:pt x="3134" y="1448"/>
                  </a:lnTo>
                  <a:lnTo>
                    <a:pt x="3262" y="1362"/>
                  </a:lnTo>
                  <a:lnTo>
                    <a:pt x="3391" y="1282"/>
                  </a:lnTo>
                  <a:lnTo>
                    <a:pt x="3521" y="1206"/>
                  </a:lnTo>
                  <a:lnTo>
                    <a:pt x="3649" y="1134"/>
                  </a:lnTo>
                  <a:lnTo>
                    <a:pt x="3779" y="1064"/>
                  </a:lnTo>
                  <a:lnTo>
                    <a:pt x="3907" y="1000"/>
                  </a:lnTo>
                  <a:lnTo>
                    <a:pt x="4035" y="938"/>
                  </a:lnTo>
                  <a:lnTo>
                    <a:pt x="4161" y="882"/>
                  </a:lnTo>
                  <a:lnTo>
                    <a:pt x="4161" y="2308"/>
                  </a:lnTo>
                  <a:close/>
                  <a:moveTo>
                    <a:pt x="1532" y="4938"/>
                  </a:moveTo>
                  <a:lnTo>
                    <a:pt x="326" y="6146"/>
                  </a:lnTo>
                  <a:lnTo>
                    <a:pt x="326" y="6146"/>
                  </a:lnTo>
                  <a:lnTo>
                    <a:pt x="344" y="6020"/>
                  </a:lnTo>
                  <a:lnTo>
                    <a:pt x="368" y="5880"/>
                  </a:lnTo>
                  <a:lnTo>
                    <a:pt x="398" y="5726"/>
                  </a:lnTo>
                  <a:lnTo>
                    <a:pt x="432" y="5560"/>
                  </a:lnTo>
                  <a:lnTo>
                    <a:pt x="474" y="5384"/>
                  </a:lnTo>
                  <a:lnTo>
                    <a:pt x="498" y="5292"/>
                  </a:lnTo>
                  <a:lnTo>
                    <a:pt x="524" y="5198"/>
                  </a:lnTo>
                  <a:lnTo>
                    <a:pt x="552" y="5100"/>
                  </a:lnTo>
                  <a:lnTo>
                    <a:pt x="582" y="5002"/>
                  </a:lnTo>
                  <a:lnTo>
                    <a:pt x="612" y="4902"/>
                  </a:lnTo>
                  <a:lnTo>
                    <a:pt x="646" y="4798"/>
                  </a:lnTo>
                  <a:lnTo>
                    <a:pt x="682" y="4694"/>
                  </a:lnTo>
                  <a:lnTo>
                    <a:pt x="720" y="4590"/>
                  </a:lnTo>
                  <a:lnTo>
                    <a:pt x="760" y="4482"/>
                  </a:lnTo>
                  <a:lnTo>
                    <a:pt x="804" y="4374"/>
                  </a:lnTo>
                  <a:lnTo>
                    <a:pt x="850" y="4264"/>
                  </a:lnTo>
                  <a:lnTo>
                    <a:pt x="898" y="4154"/>
                  </a:lnTo>
                  <a:lnTo>
                    <a:pt x="948" y="4042"/>
                  </a:lnTo>
                  <a:lnTo>
                    <a:pt x="1000" y="3930"/>
                  </a:lnTo>
                  <a:lnTo>
                    <a:pt x="1058" y="3818"/>
                  </a:lnTo>
                  <a:lnTo>
                    <a:pt x="1116" y="3704"/>
                  </a:lnTo>
                  <a:lnTo>
                    <a:pt x="1178" y="3590"/>
                  </a:lnTo>
                  <a:lnTo>
                    <a:pt x="1242" y="3476"/>
                  </a:lnTo>
                  <a:lnTo>
                    <a:pt x="1310" y="3362"/>
                  </a:lnTo>
                  <a:lnTo>
                    <a:pt x="1382" y="3250"/>
                  </a:lnTo>
                  <a:lnTo>
                    <a:pt x="1456" y="3136"/>
                  </a:lnTo>
                  <a:lnTo>
                    <a:pt x="1532" y="3022"/>
                  </a:lnTo>
                  <a:lnTo>
                    <a:pt x="1532" y="4938"/>
                  </a:lnTo>
                  <a:close/>
                  <a:moveTo>
                    <a:pt x="1734" y="5140"/>
                  </a:moveTo>
                  <a:lnTo>
                    <a:pt x="3693" y="5140"/>
                  </a:lnTo>
                  <a:lnTo>
                    <a:pt x="3693" y="5140"/>
                  </a:lnTo>
                  <a:lnTo>
                    <a:pt x="3577" y="5222"/>
                  </a:lnTo>
                  <a:lnTo>
                    <a:pt x="3459" y="5300"/>
                  </a:lnTo>
                  <a:lnTo>
                    <a:pt x="3344" y="5374"/>
                  </a:lnTo>
                  <a:lnTo>
                    <a:pt x="3226" y="5444"/>
                  </a:lnTo>
                  <a:lnTo>
                    <a:pt x="3110" y="5512"/>
                  </a:lnTo>
                  <a:lnTo>
                    <a:pt x="2994" y="5576"/>
                  </a:lnTo>
                  <a:lnTo>
                    <a:pt x="2876" y="5636"/>
                  </a:lnTo>
                  <a:lnTo>
                    <a:pt x="2762" y="5694"/>
                  </a:lnTo>
                  <a:lnTo>
                    <a:pt x="2646" y="5750"/>
                  </a:lnTo>
                  <a:lnTo>
                    <a:pt x="2532" y="5802"/>
                  </a:lnTo>
                  <a:lnTo>
                    <a:pt x="2418" y="5850"/>
                  </a:lnTo>
                  <a:lnTo>
                    <a:pt x="2306" y="5898"/>
                  </a:lnTo>
                  <a:lnTo>
                    <a:pt x="2194" y="5940"/>
                  </a:lnTo>
                  <a:lnTo>
                    <a:pt x="2084" y="5982"/>
                  </a:lnTo>
                  <a:lnTo>
                    <a:pt x="1976" y="6020"/>
                  </a:lnTo>
                  <a:lnTo>
                    <a:pt x="1870" y="6056"/>
                  </a:lnTo>
                  <a:lnTo>
                    <a:pt x="1764" y="6090"/>
                  </a:lnTo>
                  <a:lnTo>
                    <a:pt x="1662" y="6122"/>
                  </a:lnTo>
                  <a:lnTo>
                    <a:pt x="1562" y="6152"/>
                  </a:lnTo>
                  <a:lnTo>
                    <a:pt x="1462" y="6178"/>
                  </a:lnTo>
                  <a:lnTo>
                    <a:pt x="1366" y="6204"/>
                  </a:lnTo>
                  <a:lnTo>
                    <a:pt x="1272" y="6228"/>
                  </a:lnTo>
                  <a:lnTo>
                    <a:pt x="1094" y="6268"/>
                  </a:lnTo>
                  <a:lnTo>
                    <a:pt x="926" y="6302"/>
                  </a:lnTo>
                  <a:lnTo>
                    <a:pt x="772" y="6330"/>
                  </a:lnTo>
                  <a:lnTo>
                    <a:pt x="632" y="6352"/>
                  </a:lnTo>
                  <a:lnTo>
                    <a:pt x="506" y="6368"/>
                  </a:lnTo>
                  <a:lnTo>
                    <a:pt x="1734" y="5140"/>
                  </a:lnTo>
                  <a:close/>
                  <a:moveTo>
                    <a:pt x="4063" y="4856"/>
                  </a:moveTo>
                  <a:lnTo>
                    <a:pt x="2020" y="4856"/>
                  </a:lnTo>
                  <a:lnTo>
                    <a:pt x="3050" y="3826"/>
                  </a:lnTo>
                  <a:lnTo>
                    <a:pt x="5037" y="3826"/>
                  </a:lnTo>
                  <a:lnTo>
                    <a:pt x="5037" y="3826"/>
                  </a:lnTo>
                  <a:lnTo>
                    <a:pt x="4971" y="3910"/>
                  </a:lnTo>
                  <a:lnTo>
                    <a:pt x="4905" y="3996"/>
                  </a:lnTo>
                  <a:lnTo>
                    <a:pt x="4837" y="4080"/>
                  </a:lnTo>
                  <a:lnTo>
                    <a:pt x="4767" y="4162"/>
                  </a:lnTo>
                  <a:lnTo>
                    <a:pt x="4693" y="4246"/>
                  </a:lnTo>
                  <a:lnTo>
                    <a:pt x="4619" y="4328"/>
                  </a:lnTo>
                  <a:lnTo>
                    <a:pt x="4541" y="4410"/>
                  </a:lnTo>
                  <a:lnTo>
                    <a:pt x="4463" y="4490"/>
                  </a:lnTo>
                  <a:lnTo>
                    <a:pt x="4463" y="4490"/>
                  </a:lnTo>
                  <a:lnTo>
                    <a:pt x="4363" y="4586"/>
                  </a:lnTo>
                  <a:lnTo>
                    <a:pt x="4265" y="4680"/>
                  </a:lnTo>
                  <a:lnTo>
                    <a:pt x="4163" y="4768"/>
                  </a:lnTo>
                  <a:lnTo>
                    <a:pt x="4063" y="4856"/>
                  </a:lnTo>
                  <a:lnTo>
                    <a:pt x="4063" y="4856"/>
                  </a:lnTo>
                  <a:close/>
                  <a:moveTo>
                    <a:pt x="5237" y="3540"/>
                  </a:moveTo>
                  <a:lnTo>
                    <a:pt x="3334" y="3540"/>
                  </a:lnTo>
                  <a:lnTo>
                    <a:pt x="4363" y="2510"/>
                  </a:lnTo>
                  <a:lnTo>
                    <a:pt x="5799" y="2510"/>
                  </a:lnTo>
                  <a:lnTo>
                    <a:pt x="5799" y="2510"/>
                  </a:lnTo>
                  <a:lnTo>
                    <a:pt x="5741" y="2638"/>
                  </a:lnTo>
                  <a:lnTo>
                    <a:pt x="5681" y="2764"/>
                  </a:lnTo>
                  <a:lnTo>
                    <a:pt x="5617" y="2894"/>
                  </a:lnTo>
                  <a:lnTo>
                    <a:pt x="5549" y="3022"/>
                  </a:lnTo>
                  <a:lnTo>
                    <a:pt x="5477" y="3152"/>
                  </a:lnTo>
                  <a:lnTo>
                    <a:pt x="5401" y="3282"/>
                  </a:lnTo>
                  <a:lnTo>
                    <a:pt x="5321" y="3410"/>
                  </a:lnTo>
                  <a:lnTo>
                    <a:pt x="5237" y="3540"/>
                  </a:lnTo>
                  <a:lnTo>
                    <a:pt x="5237" y="3540"/>
                  </a:lnTo>
                  <a:close/>
                  <a:moveTo>
                    <a:pt x="5917" y="2226"/>
                  </a:moveTo>
                  <a:lnTo>
                    <a:pt x="4649" y="2226"/>
                  </a:lnTo>
                  <a:lnTo>
                    <a:pt x="6365" y="510"/>
                  </a:lnTo>
                  <a:lnTo>
                    <a:pt x="6365" y="510"/>
                  </a:lnTo>
                  <a:lnTo>
                    <a:pt x="6341" y="662"/>
                  </a:lnTo>
                  <a:lnTo>
                    <a:pt x="6311" y="836"/>
                  </a:lnTo>
                  <a:lnTo>
                    <a:pt x="6293" y="932"/>
                  </a:lnTo>
                  <a:lnTo>
                    <a:pt x="6273" y="1032"/>
                  </a:lnTo>
                  <a:lnTo>
                    <a:pt x="6251" y="1134"/>
                  </a:lnTo>
                  <a:lnTo>
                    <a:pt x="6225" y="1242"/>
                  </a:lnTo>
                  <a:lnTo>
                    <a:pt x="6197" y="1354"/>
                  </a:lnTo>
                  <a:lnTo>
                    <a:pt x="6167" y="1470"/>
                  </a:lnTo>
                  <a:lnTo>
                    <a:pt x="6133" y="1588"/>
                  </a:lnTo>
                  <a:lnTo>
                    <a:pt x="6097" y="1710"/>
                  </a:lnTo>
                  <a:lnTo>
                    <a:pt x="6057" y="1836"/>
                  </a:lnTo>
                  <a:lnTo>
                    <a:pt x="6013" y="1964"/>
                  </a:lnTo>
                  <a:lnTo>
                    <a:pt x="5967" y="2094"/>
                  </a:lnTo>
                  <a:lnTo>
                    <a:pt x="5917" y="2226"/>
                  </a:lnTo>
                  <a:lnTo>
                    <a:pt x="5917" y="2226"/>
                  </a:lnTo>
                  <a:close/>
                  <a:moveTo>
                    <a:pt x="4939" y="284"/>
                  </a:moveTo>
                  <a:lnTo>
                    <a:pt x="4939" y="284"/>
                  </a:lnTo>
                  <a:lnTo>
                    <a:pt x="4771" y="336"/>
                  </a:lnTo>
                  <a:lnTo>
                    <a:pt x="4601" y="394"/>
                  </a:lnTo>
                  <a:lnTo>
                    <a:pt x="4427" y="458"/>
                  </a:lnTo>
                  <a:lnTo>
                    <a:pt x="4337" y="492"/>
                  </a:lnTo>
                  <a:lnTo>
                    <a:pt x="4247" y="528"/>
                  </a:lnTo>
                  <a:lnTo>
                    <a:pt x="4157" y="566"/>
                  </a:lnTo>
                  <a:lnTo>
                    <a:pt x="4067" y="604"/>
                  </a:lnTo>
                  <a:lnTo>
                    <a:pt x="3975" y="646"/>
                  </a:lnTo>
                  <a:lnTo>
                    <a:pt x="3883" y="688"/>
                  </a:lnTo>
                  <a:lnTo>
                    <a:pt x="3789" y="734"/>
                  </a:lnTo>
                  <a:lnTo>
                    <a:pt x="3697" y="780"/>
                  </a:lnTo>
                  <a:lnTo>
                    <a:pt x="3603" y="830"/>
                  </a:lnTo>
                  <a:lnTo>
                    <a:pt x="3509" y="880"/>
                  </a:lnTo>
                  <a:lnTo>
                    <a:pt x="3415" y="932"/>
                  </a:lnTo>
                  <a:lnTo>
                    <a:pt x="3322" y="988"/>
                  </a:lnTo>
                  <a:lnTo>
                    <a:pt x="3228" y="1044"/>
                  </a:lnTo>
                  <a:lnTo>
                    <a:pt x="3132" y="1104"/>
                  </a:lnTo>
                  <a:lnTo>
                    <a:pt x="3038" y="1164"/>
                  </a:lnTo>
                  <a:lnTo>
                    <a:pt x="2944" y="1228"/>
                  </a:lnTo>
                  <a:lnTo>
                    <a:pt x="2850" y="1294"/>
                  </a:lnTo>
                  <a:lnTo>
                    <a:pt x="2756" y="1362"/>
                  </a:lnTo>
                  <a:lnTo>
                    <a:pt x="2662" y="1432"/>
                  </a:lnTo>
                  <a:lnTo>
                    <a:pt x="2570" y="1504"/>
                  </a:lnTo>
                  <a:lnTo>
                    <a:pt x="2476" y="1580"/>
                  </a:lnTo>
                  <a:lnTo>
                    <a:pt x="2384" y="1658"/>
                  </a:lnTo>
                  <a:lnTo>
                    <a:pt x="2292" y="1738"/>
                  </a:lnTo>
                  <a:lnTo>
                    <a:pt x="2202" y="1820"/>
                  </a:lnTo>
                  <a:lnTo>
                    <a:pt x="2112" y="1906"/>
                  </a:lnTo>
                  <a:lnTo>
                    <a:pt x="2022" y="1994"/>
                  </a:lnTo>
                  <a:lnTo>
                    <a:pt x="2022" y="1994"/>
                  </a:lnTo>
                  <a:lnTo>
                    <a:pt x="1958" y="2058"/>
                  </a:lnTo>
                  <a:lnTo>
                    <a:pt x="1894" y="2124"/>
                  </a:lnTo>
                  <a:lnTo>
                    <a:pt x="1834" y="2190"/>
                  </a:lnTo>
                  <a:lnTo>
                    <a:pt x="1774" y="2258"/>
                  </a:lnTo>
                  <a:lnTo>
                    <a:pt x="1714" y="2324"/>
                  </a:lnTo>
                  <a:lnTo>
                    <a:pt x="1656" y="2390"/>
                  </a:lnTo>
                  <a:lnTo>
                    <a:pt x="1546" y="2526"/>
                  </a:lnTo>
                  <a:lnTo>
                    <a:pt x="1532" y="2526"/>
                  </a:lnTo>
                  <a:lnTo>
                    <a:pt x="1532" y="2542"/>
                  </a:lnTo>
                  <a:lnTo>
                    <a:pt x="1532" y="2542"/>
                  </a:lnTo>
                  <a:lnTo>
                    <a:pt x="1472" y="2620"/>
                  </a:lnTo>
                  <a:lnTo>
                    <a:pt x="1412" y="2698"/>
                  </a:lnTo>
                  <a:lnTo>
                    <a:pt x="1356" y="2776"/>
                  </a:lnTo>
                  <a:lnTo>
                    <a:pt x="1300" y="2854"/>
                  </a:lnTo>
                  <a:lnTo>
                    <a:pt x="1244" y="2932"/>
                  </a:lnTo>
                  <a:lnTo>
                    <a:pt x="1192" y="3010"/>
                  </a:lnTo>
                  <a:lnTo>
                    <a:pt x="1140" y="3090"/>
                  </a:lnTo>
                  <a:lnTo>
                    <a:pt x="1090" y="3168"/>
                  </a:lnTo>
                  <a:lnTo>
                    <a:pt x="1042" y="3246"/>
                  </a:lnTo>
                  <a:lnTo>
                    <a:pt x="996" y="3326"/>
                  </a:lnTo>
                  <a:lnTo>
                    <a:pt x="906" y="3482"/>
                  </a:lnTo>
                  <a:lnTo>
                    <a:pt x="822" y="3640"/>
                  </a:lnTo>
                  <a:lnTo>
                    <a:pt x="742" y="3796"/>
                  </a:lnTo>
                  <a:lnTo>
                    <a:pt x="670" y="3950"/>
                  </a:lnTo>
                  <a:lnTo>
                    <a:pt x="600" y="4104"/>
                  </a:lnTo>
                  <a:lnTo>
                    <a:pt x="536" y="4254"/>
                  </a:lnTo>
                  <a:lnTo>
                    <a:pt x="478" y="4404"/>
                  </a:lnTo>
                  <a:lnTo>
                    <a:pt x="424" y="4550"/>
                  </a:lnTo>
                  <a:lnTo>
                    <a:pt x="374" y="4694"/>
                  </a:lnTo>
                  <a:lnTo>
                    <a:pt x="326" y="4836"/>
                  </a:lnTo>
                  <a:lnTo>
                    <a:pt x="284" y="4972"/>
                  </a:lnTo>
                  <a:lnTo>
                    <a:pt x="284" y="284"/>
                  </a:lnTo>
                  <a:lnTo>
                    <a:pt x="4939" y="284"/>
                  </a:lnTo>
                  <a:close/>
                  <a:moveTo>
                    <a:pt x="1748" y="6402"/>
                  </a:moveTo>
                  <a:lnTo>
                    <a:pt x="1748" y="6402"/>
                  </a:lnTo>
                  <a:lnTo>
                    <a:pt x="1914" y="6350"/>
                  </a:lnTo>
                  <a:lnTo>
                    <a:pt x="2084" y="6292"/>
                  </a:lnTo>
                  <a:lnTo>
                    <a:pt x="2260" y="6228"/>
                  </a:lnTo>
                  <a:lnTo>
                    <a:pt x="2348" y="6194"/>
                  </a:lnTo>
                  <a:lnTo>
                    <a:pt x="2438" y="6158"/>
                  </a:lnTo>
                  <a:lnTo>
                    <a:pt x="2528" y="6120"/>
                  </a:lnTo>
                  <a:lnTo>
                    <a:pt x="2620" y="6082"/>
                  </a:lnTo>
                  <a:lnTo>
                    <a:pt x="2712" y="6040"/>
                  </a:lnTo>
                  <a:lnTo>
                    <a:pt x="2804" y="5998"/>
                  </a:lnTo>
                  <a:lnTo>
                    <a:pt x="2896" y="5952"/>
                  </a:lnTo>
                  <a:lnTo>
                    <a:pt x="2990" y="5906"/>
                  </a:lnTo>
                  <a:lnTo>
                    <a:pt x="3084" y="5856"/>
                  </a:lnTo>
                  <a:lnTo>
                    <a:pt x="3176" y="5806"/>
                  </a:lnTo>
                  <a:lnTo>
                    <a:pt x="3270" y="5754"/>
                  </a:lnTo>
                  <a:lnTo>
                    <a:pt x="3365" y="5698"/>
                  </a:lnTo>
                  <a:lnTo>
                    <a:pt x="3459" y="5642"/>
                  </a:lnTo>
                  <a:lnTo>
                    <a:pt x="3553" y="5582"/>
                  </a:lnTo>
                  <a:lnTo>
                    <a:pt x="3647" y="5522"/>
                  </a:lnTo>
                  <a:lnTo>
                    <a:pt x="3741" y="5458"/>
                  </a:lnTo>
                  <a:lnTo>
                    <a:pt x="3835" y="5392"/>
                  </a:lnTo>
                  <a:lnTo>
                    <a:pt x="3929" y="5324"/>
                  </a:lnTo>
                  <a:lnTo>
                    <a:pt x="4023" y="5254"/>
                  </a:lnTo>
                  <a:lnTo>
                    <a:pt x="4117" y="5182"/>
                  </a:lnTo>
                  <a:lnTo>
                    <a:pt x="4209" y="5106"/>
                  </a:lnTo>
                  <a:lnTo>
                    <a:pt x="4301" y="5028"/>
                  </a:lnTo>
                  <a:lnTo>
                    <a:pt x="4393" y="4948"/>
                  </a:lnTo>
                  <a:lnTo>
                    <a:pt x="4483" y="4866"/>
                  </a:lnTo>
                  <a:lnTo>
                    <a:pt x="4575" y="4780"/>
                  </a:lnTo>
                  <a:lnTo>
                    <a:pt x="4663" y="4692"/>
                  </a:lnTo>
                  <a:lnTo>
                    <a:pt x="4663" y="4692"/>
                  </a:lnTo>
                  <a:lnTo>
                    <a:pt x="4753" y="4602"/>
                  </a:lnTo>
                  <a:lnTo>
                    <a:pt x="4841" y="4510"/>
                  </a:lnTo>
                  <a:lnTo>
                    <a:pt x="4925" y="4416"/>
                  </a:lnTo>
                  <a:lnTo>
                    <a:pt x="5005" y="4322"/>
                  </a:lnTo>
                  <a:lnTo>
                    <a:pt x="5085" y="4228"/>
                  </a:lnTo>
                  <a:lnTo>
                    <a:pt x="5161" y="4134"/>
                  </a:lnTo>
                  <a:lnTo>
                    <a:pt x="5235" y="4038"/>
                  </a:lnTo>
                  <a:lnTo>
                    <a:pt x="5307" y="3942"/>
                  </a:lnTo>
                  <a:lnTo>
                    <a:pt x="5377" y="3848"/>
                  </a:lnTo>
                  <a:lnTo>
                    <a:pt x="5443" y="3750"/>
                  </a:lnTo>
                  <a:lnTo>
                    <a:pt x="5507" y="3654"/>
                  </a:lnTo>
                  <a:lnTo>
                    <a:pt x="5571" y="3558"/>
                  </a:lnTo>
                  <a:lnTo>
                    <a:pt x="5631" y="3462"/>
                  </a:lnTo>
                  <a:lnTo>
                    <a:pt x="5687" y="3364"/>
                  </a:lnTo>
                  <a:lnTo>
                    <a:pt x="5743" y="3268"/>
                  </a:lnTo>
                  <a:lnTo>
                    <a:pt x="5797" y="3172"/>
                  </a:lnTo>
                  <a:lnTo>
                    <a:pt x="5849" y="3076"/>
                  </a:lnTo>
                  <a:lnTo>
                    <a:pt x="5899" y="2980"/>
                  </a:lnTo>
                  <a:lnTo>
                    <a:pt x="5945" y="2886"/>
                  </a:lnTo>
                  <a:lnTo>
                    <a:pt x="5991" y="2790"/>
                  </a:lnTo>
                  <a:lnTo>
                    <a:pt x="6035" y="2696"/>
                  </a:lnTo>
                  <a:lnTo>
                    <a:pt x="6077" y="2602"/>
                  </a:lnTo>
                  <a:lnTo>
                    <a:pt x="6117" y="2510"/>
                  </a:lnTo>
                  <a:lnTo>
                    <a:pt x="6155" y="2416"/>
                  </a:lnTo>
                  <a:lnTo>
                    <a:pt x="6191" y="2326"/>
                  </a:lnTo>
                  <a:lnTo>
                    <a:pt x="6225" y="2234"/>
                  </a:lnTo>
                  <a:lnTo>
                    <a:pt x="6291" y="2056"/>
                  </a:lnTo>
                  <a:lnTo>
                    <a:pt x="6349" y="1882"/>
                  </a:lnTo>
                  <a:lnTo>
                    <a:pt x="6401" y="1714"/>
                  </a:lnTo>
                  <a:lnTo>
                    <a:pt x="6401" y="6402"/>
                  </a:lnTo>
                  <a:lnTo>
                    <a:pt x="1748" y="640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grpSp>
      <p:sp>
        <p:nvSpPr>
          <p:cNvPr id="3" name="TextBox 2">
            <a:extLst>
              <a:ext uri="{FF2B5EF4-FFF2-40B4-BE49-F238E27FC236}">
                <a16:creationId xmlns:a16="http://schemas.microsoft.com/office/drawing/2014/main" id="{B6480DA7-9B83-8F02-7EEB-5513BF86684A}"/>
              </a:ext>
            </a:extLst>
          </p:cNvPr>
          <p:cNvSpPr txBox="1"/>
          <p:nvPr/>
        </p:nvSpPr>
        <p:spPr>
          <a:xfrm>
            <a:off x="444500"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spTree>
    <p:extLst>
      <p:ext uri="{BB962C8B-B14F-4D97-AF65-F5344CB8AC3E}">
        <p14:creationId xmlns:p14="http://schemas.microsoft.com/office/powerpoint/2010/main" val="2131118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0B02D-AEDA-1B0E-7D41-E10421C248BC}"/>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79229AD-4E01-4E57-7D24-A2914E706E9C}"/>
              </a:ext>
            </a:extLst>
          </p:cNvPr>
          <p:cNvGraphicFramePr>
            <a:graphicFrameLocks noChangeAspect="1"/>
          </p:cNvGraphicFramePr>
          <p:nvPr>
            <p:custDataLst>
              <p:tags r:id="rId1"/>
            </p:custDataLst>
            <p:extLst>
              <p:ext uri="{D42A27DB-BD31-4B8C-83A1-F6EECF244321}">
                <p14:modId xmlns:p14="http://schemas.microsoft.com/office/powerpoint/2010/main" val="1410576508"/>
              </p:ext>
            </p:extLst>
          </p:nvPr>
        </p:nvGraphicFramePr>
        <p:xfrm>
          <a:off x="3176" y="3374"/>
          <a:ext cx="1587" cy="1587"/>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3" name="Object 2" hidden="1">
                        <a:extLst>
                          <a:ext uri="{FF2B5EF4-FFF2-40B4-BE49-F238E27FC236}">
                            <a16:creationId xmlns:a16="http://schemas.microsoft.com/office/drawing/2014/main" id="{A79229AD-4E01-4E57-7D24-A2914E706E9C}"/>
                          </a:ext>
                        </a:extLst>
                      </p:cNvPr>
                      <p:cNvPicPr/>
                      <p:nvPr/>
                    </p:nvPicPr>
                    <p:blipFill>
                      <a:blip r:embed="rId6"/>
                      <a:stretch>
                        <a:fillRect/>
                      </a:stretch>
                    </p:blipFill>
                    <p:spPr>
                      <a:xfrm>
                        <a:off x="3176" y="3374"/>
                        <a:ext cx="1587" cy="1587"/>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67BFCAB7-1617-8519-B248-E12AF719AB0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012315" y="-1786"/>
            <a:ext cx="10179685" cy="6858000"/>
          </a:xfrm>
          <a:prstGeom prst="rect">
            <a:avLst/>
          </a:prstGeom>
        </p:spPr>
      </p:pic>
      <p:sp>
        <p:nvSpPr>
          <p:cNvPr id="8" name="Rectangle 7" hidden="1">
            <a:extLst>
              <a:ext uri="{FF2B5EF4-FFF2-40B4-BE49-F238E27FC236}">
                <a16:creationId xmlns:a16="http://schemas.microsoft.com/office/drawing/2014/main" id="{75FC2DD1-3F6A-4BED-0868-3FC3C8E44C8B}"/>
              </a:ext>
            </a:extLst>
          </p:cNvPr>
          <p:cNvSpPr/>
          <p:nvPr>
            <p:custDataLst>
              <p:tags r:id="rId2"/>
            </p:custDataLst>
          </p:nvPr>
        </p:nvSpPr>
        <p:spPr>
          <a:xfrm>
            <a:off x="1587" y="893"/>
            <a:ext cx="158709" cy="158709"/>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3200" b="0"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4" name="Rectangle 23">
            <a:extLst>
              <a:ext uri="{FF2B5EF4-FFF2-40B4-BE49-F238E27FC236}">
                <a16:creationId xmlns:a16="http://schemas.microsoft.com/office/drawing/2014/main" id="{2209036F-1E10-9E06-4B49-FD63C309BED7}"/>
              </a:ext>
            </a:extLst>
          </p:cNvPr>
          <p:cNvSpPr/>
          <p:nvPr/>
        </p:nvSpPr>
        <p:spPr>
          <a:xfrm>
            <a:off x="-1" y="0"/>
            <a:ext cx="2108201" cy="68562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a:extLst>
              <a:ext uri="{FF2B5EF4-FFF2-40B4-BE49-F238E27FC236}">
                <a16:creationId xmlns:a16="http://schemas.microsoft.com/office/drawing/2014/main" id="{0D9E27CB-8534-6042-9C15-F2590B62B1B7}"/>
              </a:ext>
            </a:extLst>
          </p:cNvPr>
          <p:cNvSpPr/>
          <p:nvPr/>
        </p:nvSpPr>
        <p:spPr bwMode="ltGray">
          <a:xfrm>
            <a:off x="2192021" y="0"/>
            <a:ext cx="10001250" cy="6856215"/>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err="1">
              <a:ln>
                <a:noFill/>
              </a:ln>
              <a:solidFill>
                <a:srgbClr val="FFFFFF"/>
              </a:solidFill>
              <a:effectLst/>
              <a:uLnTx/>
              <a:uFillTx/>
              <a:latin typeface="Georgia" pitchFamily="18" charset="0"/>
              <a:ea typeface="+mn-ea"/>
              <a:cs typeface="+mn-cs"/>
              <a:sym typeface="Arial"/>
            </a:endParaRPr>
          </a:p>
        </p:txBody>
      </p:sp>
      <p:sp>
        <p:nvSpPr>
          <p:cNvPr id="4" name="Rectangle 3">
            <a:extLst>
              <a:ext uri="{FF2B5EF4-FFF2-40B4-BE49-F238E27FC236}">
                <a16:creationId xmlns:a16="http://schemas.microsoft.com/office/drawing/2014/main" id="{5542D945-67EB-A212-32A3-7269D32BCBDD}"/>
              </a:ext>
            </a:extLst>
          </p:cNvPr>
          <p:cNvSpPr/>
          <p:nvPr/>
        </p:nvSpPr>
        <p:spPr>
          <a:xfrm>
            <a:off x="-1" y="4787900"/>
            <a:ext cx="2029823" cy="20701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cxnSp>
        <p:nvCxnSpPr>
          <p:cNvPr id="27" name="Straight Connector 26">
            <a:extLst>
              <a:ext uri="{FF2B5EF4-FFF2-40B4-BE49-F238E27FC236}">
                <a16:creationId xmlns:a16="http://schemas.microsoft.com/office/drawing/2014/main" id="{82E2F718-96B7-F27F-E362-1284D69312BD}"/>
              </a:ext>
            </a:extLst>
          </p:cNvPr>
          <p:cNvCxnSpPr>
            <a:cxnSpLocks/>
          </p:cNvCxnSpPr>
          <p:nvPr/>
        </p:nvCxnSpPr>
        <p:spPr>
          <a:xfrm flipV="1">
            <a:off x="2108200" y="68443"/>
            <a:ext cx="0" cy="6787771"/>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E1A96209-2D90-7A33-E9CC-515F00BBAB11}"/>
              </a:ext>
            </a:extLst>
          </p:cNvPr>
          <p:cNvCxnSpPr>
            <a:cxnSpLocks/>
          </p:cNvCxnSpPr>
          <p:nvPr/>
        </p:nvCxnSpPr>
        <p:spPr>
          <a:xfrm>
            <a:off x="83820" y="4722204"/>
            <a:ext cx="12037060" cy="0"/>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sp>
        <p:nvSpPr>
          <p:cNvPr id="20" name="Title 3">
            <a:extLst>
              <a:ext uri="{FF2B5EF4-FFF2-40B4-BE49-F238E27FC236}">
                <a16:creationId xmlns:a16="http://schemas.microsoft.com/office/drawing/2014/main" id="{443C73B7-7536-198C-9E07-6D70A422D64A}"/>
              </a:ext>
            </a:extLst>
          </p:cNvPr>
          <p:cNvSpPr txBox="1">
            <a:spLocks/>
          </p:cNvSpPr>
          <p:nvPr/>
        </p:nvSpPr>
        <p:spPr>
          <a:xfrm>
            <a:off x="2722280" y="3662437"/>
            <a:ext cx="7895677" cy="732508"/>
          </a:xfrm>
          <a:prstGeom prst="rect">
            <a:avLst/>
          </a:prstGeom>
          <a:noFill/>
          <a:ln>
            <a:noFill/>
          </a:ln>
        </p:spPr>
        <p:txBody>
          <a:bodyPr spcFirstLastPara="1" wrap="none" lIns="0" tIns="0" rIns="0" bIns="0" anchor="t"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lvl="0">
              <a:buClr>
                <a:srgbClr val="000000"/>
              </a:buClr>
              <a:defRPr/>
            </a:pPr>
            <a:r>
              <a:rPr lang="lv-LV" sz="3600">
                <a:solidFill>
                  <a:srgbClr val="FFFFFF"/>
                </a:solidFill>
                <a:latin typeface="+mj-lt"/>
              </a:rPr>
              <a:t>Kaitējuma mazināšana un apkarošana</a:t>
            </a:r>
          </a:p>
        </p:txBody>
      </p:sp>
      <p:sp>
        <p:nvSpPr>
          <p:cNvPr id="2" name="Rectangle 1">
            <a:extLst>
              <a:ext uri="{FF2B5EF4-FFF2-40B4-BE49-F238E27FC236}">
                <a16:creationId xmlns:a16="http://schemas.microsoft.com/office/drawing/2014/main" id="{5749BB22-A255-9959-53E6-201AEEC6DDCE}"/>
              </a:ext>
            </a:extLst>
          </p:cNvPr>
          <p:cNvSpPr/>
          <p:nvPr/>
        </p:nvSpPr>
        <p:spPr>
          <a:xfrm>
            <a:off x="83820" y="3392488"/>
            <a:ext cx="2106929" cy="934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6600" b="0" i="0" u="none" strike="noStrike" kern="0" cap="none" spc="0" normalizeH="0" baseline="0" noProof="0">
                <a:ln>
                  <a:noFill/>
                </a:ln>
                <a:solidFill>
                  <a:srgbClr val="FFFFFF"/>
                </a:solidFill>
                <a:effectLst/>
                <a:uLnTx/>
                <a:uFillTx/>
                <a:latin typeface="Arial"/>
                <a:ea typeface="+mn-ea"/>
                <a:cs typeface="+mn-cs"/>
                <a:sym typeface="Arial"/>
              </a:rPr>
              <a:t>2</a:t>
            </a:r>
            <a:r>
              <a:rPr lang="en-US" sz="6600">
                <a:solidFill>
                  <a:srgbClr val="FFFFFF"/>
                </a:solidFill>
                <a:latin typeface="Arial"/>
              </a:rPr>
              <a:t>.3</a:t>
            </a:r>
            <a:r>
              <a:rPr kumimoji="0" lang="lv-LV" sz="6600" b="0" i="0" u="none" strike="noStrike" kern="0" cap="none" spc="0" normalizeH="0" baseline="0" noProof="0">
                <a:ln>
                  <a:noFill/>
                </a:ln>
                <a:solidFill>
                  <a:srgbClr val="FFFFFF"/>
                </a:solidFill>
                <a:effectLst/>
                <a:uLnTx/>
                <a:uFillTx/>
                <a:latin typeface="Arial"/>
                <a:ea typeface="+mn-ea"/>
                <a:cs typeface="+mn-cs"/>
                <a:sym typeface="Arial"/>
              </a:rPr>
              <a:t>.</a:t>
            </a:r>
            <a:endParaRPr kumimoji="0" lang="en-GB" sz="6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Freeform 82">
            <a:extLst>
              <a:ext uri="{FF2B5EF4-FFF2-40B4-BE49-F238E27FC236}">
                <a16:creationId xmlns:a16="http://schemas.microsoft.com/office/drawing/2014/main" id="{ED3655E3-C3BE-37F1-A5BA-FB76C553F079}"/>
              </a:ext>
            </a:extLst>
          </p:cNvPr>
          <p:cNvSpPr>
            <a:spLocks noChangeAspect="1" noEditPoints="1"/>
          </p:cNvSpPr>
          <p:nvPr/>
        </p:nvSpPr>
        <p:spPr bwMode="auto">
          <a:xfrm>
            <a:off x="666186" y="5468834"/>
            <a:ext cx="697449" cy="697344"/>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spTree>
    <p:extLst>
      <p:ext uri="{BB962C8B-B14F-4D97-AF65-F5344CB8AC3E}">
        <p14:creationId xmlns:p14="http://schemas.microsoft.com/office/powerpoint/2010/main" val="3993641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E4060-5211-283C-44D3-048A5477563D}"/>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80DB784-AA3F-0426-442E-DA6C55A19B13}"/>
              </a:ext>
            </a:extLst>
          </p:cNvPr>
          <p:cNvGraphicFramePr>
            <a:graphicFrameLocks noChangeAspect="1"/>
          </p:cNvGraphicFramePr>
          <p:nvPr>
            <p:custDataLst>
              <p:tags r:id="rId1"/>
            </p:custDataLst>
            <p:extLst>
              <p:ext uri="{D42A27DB-BD31-4B8C-83A1-F6EECF244321}">
                <p14:modId xmlns:p14="http://schemas.microsoft.com/office/powerpoint/2010/main" val="23149090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think-cell data - do not delete" hidden="1">
                        <a:extLst>
                          <a:ext uri="{FF2B5EF4-FFF2-40B4-BE49-F238E27FC236}">
                            <a16:creationId xmlns:a16="http://schemas.microsoft.com/office/drawing/2014/main" id="{D80DB784-AA3F-0426-442E-DA6C55A19B1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40C456E-4DB7-57C7-8C09-C71104128336}"/>
              </a:ext>
            </a:extLst>
          </p:cNvPr>
          <p:cNvSpPr>
            <a:spLocks noGrp="1"/>
          </p:cNvSpPr>
          <p:nvPr>
            <p:ph type="title"/>
          </p:nvPr>
        </p:nvSpPr>
        <p:spPr/>
        <p:txBody>
          <a:bodyPr vert="horz">
            <a:normAutofit/>
          </a:bodyPr>
          <a:lstStyle/>
          <a:p>
            <a:r>
              <a:rPr lang="lv-LV"/>
              <a:t>Svarīgs paziņojums jebkurai personai, kas nav tiesīga iepazīties ar šo ziņojumu</a:t>
            </a:r>
            <a:endParaRPr lang="en-GB"/>
          </a:p>
        </p:txBody>
      </p:sp>
      <p:sp>
        <p:nvSpPr>
          <p:cNvPr id="4" name="Slide Number Placeholder 3">
            <a:extLst>
              <a:ext uri="{FF2B5EF4-FFF2-40B4-BE49-F238E27FC236}">
                <a16:creationId xmlns:a16="http://schemas.microsoft.com/office/drawing/2014/main" id="{A67D27CA-FC12-DC7E-64CE-5069107CE6FF}"/>
              </a:ext>
            </a:extLst>
          </p:cNvPr>
          <p:cNvSpPr>
            <a:spLocks noGrp="1"/>
          </p:cNvSpPr>
          <p:nvPr>
            <p:ph type="sldNum" sz="quarter" idx="12"/>
          </p:nvPr>
        </p:nvSpPr>
        <p:spPr/>
        <p:txBody>
          <a:bodyPr/>
          <a:lstStyle/>
          <a:p>
            <a:fld id="{52E46A5A-1284-48B4-AF56-1CC82CEA000B}" type="slidenum">
              <a:rPr lang="en-GB" smtClean="0"/>
              <a:pPr/>
              <a:t>3</a:t>
            </a:fld>
            <a:endParaRPr lang="en-GB"/>
          </a:p>
        </p:txBody>
      </p:sp>
      <p:sp>
        <p:nvSpPr>
          <p:cNvPr id="18" name="Rectangle 17">
            <a:extLst>
              <a:ext uri="{FF2B5EF4-FFF2-40B4-BE49-F238E27FC236}">
                <a16:creationId xmlns:a16="http://schemas.microsoft.com/office/drawing/2014/main" id="{81C6ED02-B632-FD29-E6E2-5B8877DFEC86}"/>
              </a:ext>
            </a:extLst>
          </p:cNvPr>
          <p:cNvSpPr/>
          <p:nvPr/>
        </p:nvSpPr>
        <p:spPr>
          <a:xfrm>
            <a:off x="442913" y="1819275"/>
            <a:ext cx="548540" cy="54854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0" name="TextBox 19">
            <a:extLst>
              <a:ext uri="{FF2B5EF4-FFF2-40B4-BE49-F238E27FC236}">
                <a16:creationId xmlns:a16="http://schemas.microsoft.com/office/drawing/2014/main" id="{DB98A062-71F6-37BA-33D0-C8679C4D8569}"/>
              </a:ext>
            </a:extLst>
          </p:cNvPr>
          <p:cNvSpPr txBox="1"/>
          <p:nvPr/>
        </p:nvSpPr>
        <p:spPr>
          <a:xfrm>
            <a:off x="991452" y="1819275"/>
            <a:ext cx="6114197" cy="548540"/>
          </a:xfrm>
          <a:prstGeom prst="rect">
            <a:avLst/>
          </a:prstGeom>
          <a:solidFill>
            <a:schemeClr val="bg1">
              <a:lumMod val="95000"/>
            </a:schemeClr>
          </a:solidFill>
        </p:spPr>
        <p:txBody>
          <a:bodyPr wrap="square" lIns="72000" tIns="72000" rIns="72000" bIns="72000" anchor="ctr">
            <a:noAutofit/>
          </a:bodyPr>
          <a:lstStyle/>
          <a:p>
            <a:pPr marL="0" marR="0" lvl="0" indent="0" defTabSz="914400" rtl="0" eaLnBrk="1" fontAlgn="auto" latinLnBrk="0" hangingPunct="1">
              <a:lnSpc>
                <a:spcPct val="100000"/>
              </a:lnSpc>
              <a:spcBef>
                <a:spcPts val="0"/>
              </a:spcBef>
              <a:buClr>
                <a:srgbClr val="000000"/>
              </a:buClr>
              <a:buSzTx/>
              <a:buFont typeface="Arial"/>
              <a:buNone/>
              <a:tabLst/>
              <a:defRPr/>
            </a:pPr>
            <a:r>
              <a:rPr kumimoji="0" lang="lv-LV" sz="800" b="0" i="0" u="none" strike="noStrike" kern="0" cap="none" spc="0" normalizeH="0" baseline="0" noProof="0">
                <a:ln>
                  <a:noFill/>
                </a:ln>
                <a:solidFill>
                  <a:srgbClr val="000000"/>
                </a:solidFill>
                <a:effectLst/>
                <a:uLnTx/>
                <a:uFillTx/>
                <a:latin typeface="Arial"/>
                <a:ea typeface="+mn-ea"/>
                <a:cs typeface="+mn-cs"/>
                <a:sym typeface="Arial"/>
              </a:rPr>
              <a:t>Jebkura persona, kas nav šī </a:t>
            </a:r>
            <a:r>
              <a:rPr lang="lv-LV" sz="800" kern="0">
                <a:solidFill>
                  <a:srgbClr val="000000"/>
                </a:solidFill>
                <a:latin typeface="Arial"/>
                <a:sym typeface="Arial"/>
              </a:rPr>
              <a:t>ziņojuma</a:t>
            </a:r>
            <a:r>
              <a:rPr kumimoji="0" lang="lv-LV" sz="800" b="0" i="0" u="none" strike="noStrike" kern="0" cap="none" spc="0" normalizeH="0" baseline="0" noProof="0">
                <a:ln>
                  <a:noFill/>
                </a:ln>
                <a:solidFill>
                  <a:srgbClr val="000000"/>
                </a:solidFill>
                <a:effectLst/>
                <a:uLnTx/>
                <a:uFillTx/>
                <a:latin typeface="Arial"/>
                <a:ea typeface="+mn-ea"/>
                <a:cs typeface="+mn-cs"/>
                <a:sym typeface="Arial"/>
              </a:rPr>
              <a:t> adresāts vai kura nav parakstījusi un nosūtījusi atpakaļ </a:t>
            </a:r>
            <a:r>
              <a:rPr kumimoji="0" lang="lv-LV" sz="800" b="0" i="0" u="none" strike="noStrike" kern="0" cap="none" spc="0" normalizeH="0" baseline="0" noProof="0" err="1">
                <a:ln>
                  <a:noFill/>
                </a:ln>
                <a:solidFill>
                  <a:srgbClr val="000000"/>
                </a:solidFill>
                <a:effectLst/>
                <a:uLnTx/>
                <a:uFillTx/>
                <a:latin typeface="Arial"/>
                <a:ea typeface="+mn-ea"/>
                <a:cs typeface="+mn-cs"/>
                <a:sym typeface="Arial"/>
              </a:rPr>
              <a:t>PricewaterhouseCoopers</a:t>
            </a:r>
            <a:r>
              <a:rPr kumimoji="0" lang="lv-LV" sz="800" b="0" i="0" u="none" strike="noStrike" kern="0" cap="none" spc="0" normalizeH="0" baseline="0" noProof="0">
                <a:ln>
                  <a:noFill/>
                </a:ln>
                <a:solidFill>
                  <a:srgbClr val="000000"/>
                </a:solidFill>
                <a:effectLst/>
                <a:uLnTx/>
                <a:uFillTx/>
                <a:latin typeface="Arial"/>
                <a:ea typeface="+mn-ea"/>
                <a:cs typeface="+mn-cs"/>
                <a:sym typeface="Arial"/>
              </a:rPr>
              <a:t> SIA vēstuli par atbrīvojumu no atbildības, nav tiesīga iepazīties </a:t>
            </a:r>
            <a:br>
              <a:rPr kumimoji="0" lang="en-US" sz="800" b="0" i="0" u="none" strike="noStrike" kern="0" cap="none" spc="0" normalizeH="0" baseline="0" noProof="0">
                <a:ln>
                  <a:noFill/>
                </a:ln>
                <a:solidFill>
                  <a:srgbClr val="000000"/>
                </a:solidFill>
                <a:effectLst/>
                <a:uLnTx/>
                <a:uFillTx/>
                <a:latin typeface="Arial"/>
                <a:ea typeface="+mn-ea"/>
                <a:cs typeface="+mn-cs"/>
                <a:sym typeface="Arial"/>
              </a:rPr>
            </a:br>
            <a:r>
              <a:rPr kumimoji="0" lang="lv-LV" sz="800" b="0" i="0" u="none" strike="noStrike" kern="0" cap="none" spc="0" normalizeH="0" baseline="0" noProof="0">
                <a:ln>
                  <a:noFill/>
                </a:ln>
                <a:solidFill>
                  <a:srgbClr val="000000"/>
                </a:solidFill>
                <a:effectLst/>
                <a:uLnTx/>
                <a:uFillTx/>
                <a:latin typeface="Arial"/>
                <a:ea typeface="+mn-ea"/>
                <a:cs typeface="+mn-cs"/>
                <a:sym typeface="Arial"/>
              </a:rPr>
              <a:t>ar šo </a:t>
            </a:r>
            <a:r>
              <a:rPr lang="lv-LV" sz="800" kern="0">
                <a:solidFill>
                  <a:srgbClr val="000000"/>
                </a:solidFill>
                <a:latin typeface="Arial"/>
                <a:sym typeface="Arial"/>
              </a:rPr>
              <a:t>ziņojumu</a:t>
            </a:r>
            <a:r>
              <a:rPr kumimoji="0" lang="lv-LV" sz="800" b="0" i="0" u="none" strike="noStrike" kern="0" cap="none" spc="0" normalizeH="0" baseline="0" noProof="0">
                <a:ln>
                  <a:noFill/>
                </a:ln>
                <a:solidFill>
                  <a:srgbClr val="000000"/>
                </a:solidFill>
                <a:effectLst/>
                <a:uLnTx/>
                <a:uFillTx/>
                <a:latin typeface="Arial"/>
                <a:ea typeface="+mn-ea"/>
                <a:cs typeface="+mn-cs"/>
                <a:sym typeface="Arial"/>
              </a:rPr>
              <a:t>.</a:t>
            </a:r>
          </a:p>
        </p:txBody>
      </p:sp>
      <p:sp>
        <p:nvSpPr>
          <p:cNvPr id="22" name="TextBox 21">
            <a:extLst>
              <a:ext uri="{FF2B5EF4-FFF2-40B4-BE49-F238E27FC236}">
                <a16:creationId xmlns:a16="http://schemas.microsoft.com/office/drawing/2014/main" id="{9B5ED933-5567-F6A0-1336-D6ADC76A8724}"/>
              </a:ext>
            </a:extLst>
          </p:cNvPr>
          <p:cNvSpPr txBox="1"/>
          <p:nvPr/>
        </p:nvSpPr>
        <p:spPr>
          <a:xfrm>
            <a:off x="442912" y="2741979"/>
            <a:ext cx="6662738" cy="400110"/>
          </a:xfrm>
          <a:prstGeom prst="rect">
            <a:avLst/>
          </a:prstGeom>
          <a:solidFill>
            <a:schemeClr val="accent6"/>
          </a:solidFill>
        </p:spPr>
        <p:txBody>
          <a:bodyPr wrap="square" lIns="72000" tIns="72000" rIns="72000" bIns="72000" anchor="ctr">
            <a:noAutofit/>
          </a:bodyPr>
          <a:lstStyle/>
          <a:p>
            <a:pPr marL="0" marR="0" lvl="0" indent="0" defTabSz="914400" rtl="0" eaLnBrk="1" fontAlgn="auto" latinLnBrk="0" hangingPunct="1">
              <a:lnSpc>
                <a:spcPct val="100000"/>
              </a:lnSpc>
              <a:spcBef>
                <a:spcPts val="0"/>
              </a:spcBef>
              <a:spcAft>
                <a:spcPts val="600"/>
              </a:spcAft>
              <a:buClr>
                <a:srgbClr val="000000"/>
              </a:buClr>
              <a:buSzTx/>
              <a:buFont typeface="Arial"/>
              <a:buNone/>
              <a:tabLst/>
              <a:defRPr/>
            </a:pPr>
            <a:r>
              <a:rPr kumimoji="0" lang="lv-LV" sz="800" b="1" i="0" u="none" strike="noStrike" kern="0" cap="none" spc="0" normalizeH="0" baseline="0" noProof="0" dirty="0">
                <a:ln>
                  <a:noFill/>
                </a:ln>
                <a:solidFill>
                  <a:schemeClr val="bg1"/>
                </a:solidFill>
                <a:effectLst/>
                <a:uLnTx/>
                <a:uFillTx/>
                <a:latin typeface="Arial"/>
                <a:ea typeface="+mn-ea"/>
                <a:cs typeface="+mn-cs"/>
                <a:sym typeface="Arial"/>
              </a:rPr>
              <a:t>Ja nepilnvarota persona ir piekļuvusi šim </a:t>
            </a:r>
            <a:r>
              <a:rPr lang="lv-LV" sz="800" b="1" kern="0" dirty="0">
                <a:solidFill>
                  <a:schemeClr val="bg1"/>
                </a:solidFill>
                <a:latin typeface="Arial"/>
                <a:sym typeface="Arial"/>
              </a:rPr>
              <a:t>ziņojumam</a:t>
            </a:r>
            <a:r>
              <a:rPr kumimoji="0" lang="lv-LV" sz="800" b="1" i="0" u="none" strike="noStrike" kern="0" cap="none" spc="0" normalizeH="0" baseline="0" noProof="0" dirty="0">
                <a:ln>
                  <a:noFill/>
                </a:ln>
                <a:solidFill>
                  <a:schemeClr val="bg1"/>
                </a:solidFill>
                <a:effectLst/>
                <a:uLnTx/>
                <a:uFillTx/>
                <a:latin typeface="Arial"/>
                <a:ea typeface="+mn-ea"/>
                <a:cs typeface="+mn-cs"/>
                <a:sym typeface="Arial"/>
              </a:rPr>
              <a:t> un </a:t>
            </a:r>
            <a:r>
              <a:rPr kumimoji="0" lang="lv-LV" sz="800" b="1" i="0" u="none" strike="noStrike" kern="0" cap="none" spc="0" normalizeH="0" baseline="0" noProof="0">
                <a:ln>
                  <a:noFill/>
                </a:ln>
                <a:solidFill>
                  <a:schemeClr val="bg1"/>
                </a:solidFill>
                <a:effectLst/>
                <a:uLnTx/>
                <a:uFillTx/>
                <a:latin typeface="Arial"/>
                <a:ea typeface="+mn-ea"/>
                <a:cs typeface="+mn-cs"/>
                <a:sym typeface="Arial"/>
              </a:rPr>
              <a:t>ir to izlasījusi, </a:t>
            </a:r>
            <a:r>
              <a:rPr kumimoji="0" lang="lv-LV" sz="800" b="1" i="0" u="none" strike="noStrike" kern="0" cap="none" spc="0" normalizeH="0" baseline="0" noProof="0" dirty="0">
                <a:ln>
                  <a:noFill/>
                </a:ln>
                <a:solidFill>
                  <a:schemeClr val="bg1"/>
                </a:solidFill>
                <a:effectLst/>
                <a:uLnTx/>
                <a:uFillTx/>
                <a:latin typeface="Arial"/>
                <a:ea typeface="+mn-ea"/>
                <a:cs typeface="+mn-cs"/>
                <a:sym typeface="Arial"/>
              </a:rPr>
              <a:t>šī persona, iepazīstoties ar ziņojumu, piekrīt šādiem noteikumiem:</a:t>
            </a:r>
            <a:endParaRPr lang="lv-LV" sz="800" b="1" i="0" u="none" strike="noStrike" kern="0" cap="none" spc="0" normalizeH="0" baseline="0" noProof="0" dirty="0">
              <a:ln>
                <a:noFill/>
              </a:ln>
              <a:solidFill>
                <a:schemeClr val="bg1"/>
              </a:solidFill>
              <a:effectLst/>
              <a:uLnTx/>
              <a:uFillTx/>
              <a:latin typeface="Arial"/>
              <a:cs typeface="Arial"/>
            </a:endParaRPr>
          </a:p>
        </p:txBody>
      </p:sp>
      <p:graphicFrame>
        <p:nvGraphicFramePr>
          <p:cNvPr id="26" name="Table 25">
            <a:extLst>
              <a:ext uri="{FF2B5EF4-FFF2-40B4-BE49-F238E27FC236}">
                <a16:creationId xmlns:a16="http://schemas.microsoft.com/office/drawing/2014/main" id="{69AAFE6A-A834-FA36-98EF-273318FABC17}"/>
              </a:ext>
            </a:extLst>
          </p:cNvPr>
          <p:cNvGraphicFramePr>
            <a:graphicFrameLocks noGrp="1"/>
          </p:cNvGraphicFramePr>
          <p:nvPr>
            <p:extLst>
              <p:ext uri="{D42A27DB-BD31-4B8C-83A1-F6EECF244321}">
                <p14:modId xmlns:p14="http://schemas.microsoft.com/office/powerpoint/2010/main" val="3293823045"/>
              </p:ext>
            </p:extLst>
          </p:nvPr>
        </p:nvGraphicFramePr>
        <p:xfrm>
          <a:off x="442912" y="3508532"/>
          <a:ext cx="6662738" cy="2664000"/>
        </p:xfrm>
        <a:graphic>
          <a:graphicData uri="http://schemas.openxmlformats.org/drawingml/2006/table">
            <a:tbl>
              <a:tblPr firstRow="1" bandRow="1">
                <a:tableStyleId>{8A5C32B7-4ABF-4A85-B3CC-ADAC87F5D980}</a:tableStyleId>
              </a:tblPr>
              <a:tblGrid>
                <a:gridCol w="663913">
                  <a:extLst>
                    <a:ext uri="{9D8B030D-6E8A-4147-A177-3AD203B41FA5}">
                      <a16:colId xmlns:a16="http://schemas.microsoft.com/office/drawing/2014/main" val="1733899942"/>
                    </a:ext>
                  </a:extLst>
                </a:gridCol>
                <a:gridCol w="5998825">
                  <a:extLst>
                    <a:ext uri="{9D8B030D-6E8A-4147-A177-3AD203B41FA5}">
                      <a16:colId xmlns:a16="http://schemas.microsoft.com/office/drawing/2014/main" val="1503919008"/>
                    </a:ext>
                  </a:extLst>
                </a:gridCol>
              </a:tblGrid>
              <a:tr h="576000">
                <a:tc>
                  <a:txBody>
                    <a:bodyPr/>
                    <a:lstStyle/>
                    <a:p>
                      <a:pPr algn="ctr"/>
                      <a:endParaRPr lang="en-GB" sz="800" b="1"/>
                    </a:p>
                  </a:txBody>
                  <a:tcPr>
                    <a:lnL w="12700" cmpd="sng">
                      <a:noFill/>
                      <a:prstDash val="solid"/>
                    </a:lnL>
                    <a:lnR w="12700" cmpd="sng">
                      <a:noFill/>
                      <a:prstDash val="solid"/>
                    </a:lnR>
                    <a:lnT w="12700" cmpd="sng">
                      <a:noFill/>
                      <a:prstDash val="soli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lv-LV" sz="800"/>
                        <a:t>Persona, kurai šis ziņojums ir kļuvis pieejams, saprot, ka PricewaterhouseCoopers SIA darbs tika veikts saskaņā ar mūsu klienta norādījumiem, tikai klienta interesēs un izmantošanai klienta vajadzībām. </a:t>
                      </a:r>
                    </a:p>
                  </a:txBody>
                  <a:tcPr>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4218784"/>
                  </a:ext>
                </a:extLst>
              </a:tr>
              <a:tr h="576000">
                <a:tc>
                  <a:txBody>
                    <a:bodyPr/>
                    <a:lstStyle/>
                    <a:p>
                      <a:pPr algn="ctr"/>
                      <a:endParaRPr lang="en-GB" sz="800" b="1"/>
                    </a:p>
                  </a:txBody>
                  <a:tcPr>
                    <a:lnL w="12700" cmpd="sng">
                      <a:noFill/>
                      <a:prstDash val="solid"/>
                    </a:lnL>
                    <a:lnR w="12700" cmpd="sng">
                      <a:no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0">
                          <a:ln>
                            <a:noFill/>
                          </a:ln>
                          <a:solidFill>
                            <a:srgbClr val="000000"/>
                          </a:solidFill>
                          <a:effectLst/>
                          <a:uLnTx/>
                          <a:uFillTx/>
                          <a:latin typeface="Arial"/>
                          <a:ea typeface="Arial"/>
                          <a:cs typeface="Arial"/>
                          <a:sym typeface="Arial"/>
                        </a:rPr>
                        <a:t>Persona, kurai šis ziņojums ir kļuvis pieejams, atzīst, ka šis ziņojums tika sagatavots mūsu klienta vajadzībām un var neietvert visus jautājumus, kas varētu būt būtiski citiem mērķiem.</a:t>
                      </a:r>
                      <a:endParaRPr lang="lv-LV" sz="800" b="0" i="0" u="none" strike="noStrike" kern="0" cap="none" spc="0" normalizeH="0" baseline="0" noProof="0">
                        <a:ln>
                          <a:noFill/>
                        </a:ln>
                        <a:solidFill>
                          <a:srgbClr val="000000"/>
                        </a:solidFill>
                        <a:effectLst/>
                        <a:uLnTx/>
                        <a:uFillTx/>
                        <a:latin typeface="Arial"/>
                        <a:cs typeface="Arial"/>
                      </a:endParaRPr>
                    </a:p>
                  </a:txBody>
                  <a:tcPr>
                    <a:lnL w="12700" cmpd="sng">
                      <a:noFill/>
                      <a:prstDash val="solid"/>
                    </a:lnL>
                    <a:lnR w="12700" cmpd="sng">
                      <a:noFill/>
                      <a:prstDash val="soli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99785977"/>
                  </a:ext>
                </a:extLst>
              </a:tr>
              <a:tr h="1512000">
                <a:tc>
                  <a:txBody>
                    <a:bodyPr/>
                    <a:lstStyle/>
                    <a:p>
                      <a:pPr algn="ctr"/>
                      <a:endParaRPr lang="en-GB" sz="800" b="1"/>
                    </a:p>
                  </a:txBody>
                  <a:tcPr>
                    <a:lnL w="12700" cmpd="sng">
                      <a:noFill/>
                      <a:prstDash val="solid"/>
                    </a:lnL>
                    <a:lnR w="12700" cmpd="sng">
                      <a:noFill/>
                      <a:prstDash val="solid"/>
                    </a:lnR>
                    <a:lnT w="12700" cap="flat" cmpd="sng" algn="ctr">
                      <a:solidFill>
                        <a:schemeClr val="bg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accent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0">
                          <a:ln>
                            <a:noFill/>
                          </a:ln>
                          <a:solidFill>
                            <a:srgbClr val="000000"/>
                          </a:solidFill>
                          <a:effectLst/>
                          <a:uLnTx/>
                          <a:uFillTx/>
                          <a:latin typeface="Arial"/>
                          <a:ea typeface="Arial"/>
                          <a:cs typeface="Arial"/>
                          <a:sym typeface="Arial"/>
                        </a:rPr>
                        <a:t>Persona, kurai šis </a:t>
                      </a:r>
                      <a:r>
                        <a:rPr lang="lv-LV" sz="800" kern="0">
                          <a:solidFill>
                            <a:srgbClr val="000000"/>
                          </a:solidFill>
                          <a:latin typeface="Arial"/>
                          <a:sym typeface="Arial"/>
                        </a:rPr>
                        <a:t>ziņojums</a:t>
                      </a:r>
                      <a:r>
                        <a:rPr kumimoji="0" lang="lv-LV" sz="800" b="0" i="0" u="none" strike="noStrike" kern="0" cap="none" spc="0" normalizeH="0" baseline="0" noProof="0">
                          <a:ln>
                            <a:noFill/>
                          </a:ln>
                          <a:solidFill>
                            <a:srgbClr val="000000"/>
                          </a:solidFill>
                          <a:effectLst/>
                          <a:uLnTx/>
                          <a:uFillTx/>
                          <a:latin typeface="Arial"/>
                          <a:ea typeface="Arial"/>
                          <a:cs typeface="Arial"/>
                          <a:sym typeface="Arial"/>
                        </a:rPr>
                        <a:t> ir kļuvis pieejams, piekrīt, ka PricewaterhouseCoopers SIA, tā partneri, direktori, darbinieki vai citi pārstāvji nav ne atbildīgi, ne piekrīt uzņemties atbildību pret šo personu neatkarīgi no tā, vai atbildība ir radusies no līguma pārkāpuma vai delikta (tajā skaitā, bet ne tikai, no nolaidības un normatīvajos aktos paredzēto pienākumu pārkāpuma). PricewaterhouseCoopers SIA pārstāvji nav atbildīgi par jebkādu zaudējumu, kaitējumu vai izdevumiem, kas radušies personai, kurai šis </a:t>
                      </a:r>
                      <a:r>
                        <a:rPr lang="lv-LV" sz="800" kern="0">
                          <a:solidFill>
                            <a:srgbClr val="000000"/>
                          </a:solidFill>
                          <a:latin typeface="Arial"/>
                          <a:sym typeface="Arial"/>
                        </a:rPr>
                        <a:t>ziņojums</a:t>
                      </a:r>
                      <a:r>
                        <a:rPr kumimoji="0" lang="lv-LV" sz="800" b="0" i="0" u="none" strike="noStrike" kern="0" cap="none" spc="0" normalizeH="0" baseline="0" noProof="0">
                          <a:ln>
                            <a:noFill/>
                          </a:ln>
                          <a:solidFill>
                            <a:srgbClr val="000000"/>
                          </a:solidFill>
                          <a:effectLst/>
                          <a:uLnTx/>
                          <a:uFillTx/>
                          <a:latin typeface="Arial"/>
                          <a:ea typeface="Arial"/>
                          <a:cs typeface="Arial"/>
                          <a:sym typeface="Arial"/>
                        </a:rPr>
                        <a:t> ir kļuvis pieejams un kura ir izmantojusi šo </a:t>
                      </a:r>
                      <a:r>
                        <a:rPr lang="lv-LV" sz="800" kern="0">
                          <a:solidFill>
                            <a:srgbClr val="000000"/>
                          </a:solidFill>
                          <a:latin typeface="Arial"/>
                          <a:sym typeface="Arial"/>
                        </a:rPr>
                        <a:t>ziņojumu</a:t>
                      </a:r>
                      <a:r>
                        <a:rPr kumimoji="0" lang="lv-LV" sz="800" b="0" i="0" u="none" strike="noStrike" kern="0" cap="none" spc="0" normalizeH="0" baseline="0" noProof="0">
                          <a:ln>
                            <a:noFill/>
                          </a:ln>
                          <a:solidFill>
                            <a:srgbClr val="000000"/>
                          </a:solidFill>
                          <a:effectLst/>
                          <a:uLnTx/>
                          <a:uFillTx/>
                          <a:latin typeface="Arial"/>
                          <a:ea typeface="Arial"/>
                          <a:cs typeface="Arial"/>
                          <a:sym typeface="Arial"/>
                        </a:rPr>
                        <a:t> jebkādā veidā, vai par jebkurām citām sekām, kas radušās no tā, ka šai personai ir kļuvis pieejams šis </a:t>
                      </a:r>
                      <a:r>
                        <a:rPr lang="lv-LV" sz="800" kern="0">
                          <a:solidFill>
                            <a:srgbClr val="000000"/>
                          </a:solidFill>
                          <a:latin typeface="Arial"/>
                          <a:sym typeface="Arial"/>
                        </a:rPr>
                        <a:t>ziņojums</a:t>
                      </a:r>
                      <a:r>
                        <a:rPr kumimoji="0" lang="lv-LV" sz="800" b="0" i="0" u="none" strike="noStrike" kern="0" cap="none" spc="0" normalizeH="0" baseline="0" noProof="0">
                          <a:ln>
                            <a:noFill/>
                          </a:ln>
                          <a:solidFill>
                            <a:srgbClr val="000000"/>
                          </a:solidFill>
                          <a:effectLst/>
                          <a:uLnTx/>
                          <a:uFillTx/>
                          <a:latin typeface="Arial"/>
                          <a:ea typeface="Arial"/>
                          <a:cs typeface="Arial"/>
                          <a:sym typeface="Arial"/>
                        </a:rPr>
                        <a:t>. Papildus iepriekš minētajam, persona, kurai šis </a:t>
                      </a:r>
                      <a:r>
                        <a:rPr lang="lv-LV" sz="800" kern="0">
                          <a:solidFill>
                            <a:srgbClr val="000000"/>
                          </a:solidFill>
                          <a:latin typeface="Arial"/>
                          <a:sym typeface="Arial"/>
                        </a:rPr>
                        <a:t>ziņojums</a:t>
                      </a:r>
                      <a:r>
                        <a:rPr kumimoji="0" lang="lv-LV" sz="800" b="0" i="0" u="none" strike="noStrike" kern="0" cap="none" spc="0" normalizeH="0" baseline="0" noProof="0">
                          <a:ln>
                            <a:noFill/>
                          </a:ln>
                          <a:solidFill>
                            <a:srgbClr val="000000"/>
                          </a:solidFill>
                          <a:effectLst/>
                          <a:uLnTx/>
                          <a:uFillTx/>
                          <a:latin typeface="Arial"/>
                          <a:ea typeface="Arial"/>
                          <a:cs typeface="Arial"/>
                          <a:sym typeface="Arial"/>
                        </a:rPr>
                        <a:t> ir kļuvis pieejams, piekrīt, ka uz šo </a:t>
                      </a:r>
                      <a:r>
                        <a:rPr lang="lv-LV" sz="800" kern="0">
                          <a:solidFill>
                            <a:srgbClr val="000000"/>
                          </a:solidFill>
                          <a:latin typeface="Arial"/>
                          <a:sym typeface="Arial"/>
                        </a:rPr>
                        <a:t>ziņojumu</a:t>
                      </a:r>
                      <a:r>
                        <a:rPr kumimoji="0" lang="lv-LV" sz="800" b="0" i="0" u="none" strike="noStrike" kern="0" cap="none" spc="0" normalizeH="0" baseline="0" noProof="0">
                          <a:ln>
                            <a:noFill/>
                          </a:ln>
                          <a:solidFill>
                            <a:srgbClr val="000000"/>
                          </a:solidFill>
                          <a:effectLst/>
                          <a:uLnTx/>
                          <a:uFillTx/>
                          <a:latin typeface="Arial"/>
                          <a:ea typeface="Arial"/>
                          <a:cs typeface="Arial"/>
                          <a:sym typeface="Arial"/>
                        </a:rPr>
                        <a:t> nedrīkst atsaukties, to nedrīkst citēt vai izplatīt bez PricewaterhouseCoopers SIA rakstiskas piekrišanas.</a:t>
                      </a:r>
                      <a:endParaRPr lang="lv-LV" sz="800" b="0" i="0" u="none" strike="noStrike" kern="0" cap="none" spc="0" normalizeH="0" baseline="0" noProof="0">
                        <a:ln>
                          <a:noFill/>
                        </a:ln>
                        <a:solidFill>
                          <a:srgbClr val="000000"/>
                        </a:solidFill>
                        <a:effectLst/>
                        <a:uLnTx/>
                        <a:uFillTx/>
                        <a:latin typeface="Arial"/>
                        <a:cs typeface="Arial"/>
                      </a:endParaRPr>
                    </a:p>
                  </a:txBody>
                  <a:tcPr>
                    <a:lnL w="12700" cmpd="sng">
                      <a:noFill/>
                      <a:prstDash val="solid"/>
                    </a:lnL>
                    <a:lnR w="12700" cmpd="sng">
                      <a:noFill/>
                      <a:prstDash val="solid"/>
                    </a:lnR>
                    <a:lnT w="12700"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311442305"/>
                  </a:ext>
                </a:extLst>
              </a:tr>
            </a:tbl>
          </a:graphicData>
        </a:graphic>
      </p:graphicFrame>
      <p:grpSp>
        <p:nvGrpSpPr>
          <p:cNvPr id="30" name="Group 187">
            <a:extLst>
              <a:ext uri="{FF2B5EF4-FFF2-40B4-BE49-F238E27FC236}">
                <a16:creationId xmlns:a16="http://schemas.microsoft.com/office/drawing/2014/main" id="{678D5BDF-24F8-8173-8DA2-354E1E6FAF50}"/>
              </a:ext>
            </a:extLst>
          </p:cNvPr>
          <p:cNvGrpSpPr>
            <a:grpSpLocks noChangeAspect="1"/>
          </p:cNvGrpSpPr>
          <p:nvPr/>
        </p:nvGrpSpPr>
        <p:grpSpPr bwMode="auto">
          <a:xfrm>
            <a:off x="539908" y="1916297"/>
            <a:ext cx="354549" cy="354496"/>
            <a:chOff x="986" y="0"/>
            <a:chExt cx="6696" cy="6695"/>
          </a:xfrm>
          <a:solidFill>
            <a:schemeClr val="bg1"/>
          </a:solidFill>
        </p:grpSpPr>
        <p:sp>
          <p:nvSpPr>
            <p:cNvPr id="31" name="Freeform 188">
              <a:extLst>
                <a:ext uri="{FF2B5EF4-FFF2-40B4-BE49-F238E27FC236}">
                  <a16:creationId xmlns:a16="http://schemas.microsoft.com/office/drawing/2014/main" id="{ADBCB850-A388-2451-72FB-EDD472DC6D91}"/>
                </a:ext>
              </a:extLst>
            </p:cNvPr>
            <p:cNvSpPr>
              <a:spLocks noEditPoints="1"/>
            </p:cNvSpPr>
            <p:nvPr/>
          </p:nvSpPr>
          <p:spPr bwMode="auto">
            <a:xfrm>
              <a:off x="986" y="0"/>
              <a:ext cx="6696" cy="6695"/>
            </a:xfrm>
            <a:custGeom>
              <a:avLst/>
              <a:gdLst>
                <a:gd name="T0" fmla="*/ 1044 w 6696"/>
                <a:gd name="T1" fmla="*/ 6695 h 6695"/>
                <a:gd name="T2" fmla="*/ 1254 w 6696"/>
                <a:gd name="T3" fmla="*/ 5147 h 6695"/>
                <a:gd name="T4" fmla="*/ 1320 w 6696"/>
                <a:gd name="T5" fmla="*/ 5017 h 6695"/>
                <a:gd name="T6" fmla="*/ 1406 w 6696"/>
                <a:gd name="T7" fmla="*/ 4901 h 6695"/>
                <a:gd name="T8" fmla="*/ 1510 w 6696"/>
                <a:gd name="T9" fmla="*/ 4801 h 6695"/>
                <a:gd name="T10" fmla="*/ 1630 w 6696"/>
                <a:gd name="T11" fmla="*/ 4721 h 6695"/>
                <a:gd name="T12" fmla="*/ 1767 w 6696"/>
                <a:gd name="T13" fmla="*/ 4661 h 6695"/>
                <a:gd name="T14" fmla="*/ 2777 w 6696"/>
                <a:gd name="T15" fmla="*/ 4319 h 6695"/>
                <a:gd name="T16" fmla="*/ 2801 w 6696"/>
                <a:gd name="T17" fmla="*/ 4329 h 6695"/>
                <a:gd name="T18" fmla="*/ 2903 w 6696"/>
                <a:gd name="T19" fmla="*/ 4433 h 6695"/>
                <a:gd name="T20" fmla="*/ 2979 w 6696"/>
                <a:gd name="T21" fmla="*/ 4495 h 6695"/>
                <a:gd name="T22" fmla="*/ 3063 w 6696"/>
                <a:gd name="T23" fmla="*/ 4543 h 6695"/>
                <a:gd name="T24" fmla="*/ 3153 w 6696"/>
                <a:gd name="T25" fmla="*/ 4579 h 6695"/>
                <a:gd name="T26" fmla="*/ 3249 w 6696"/>
                <a:gd name="T27" fmla="*/ 4601 h 6695"/>
                <a:gd name="T28" fmla="*/ 3347 w 6696"/>
                <a:gd name="T29" fmla="*/ 4607 h 6695"/>
                <a:gd name="T30" fmla="*/ 3413 w 6696"/>
                <a:gd name="T31" fmla="*/ 4605 h 6695"/>
                <a:gd name="T32" fmla="*/ 3509 w 6696"/>
                <a:gd name="T33" fmla="*/ 4587 h 6695"/>
                <a:gd name="T34" fmla="*/ 3601 w 6696"/>
                <a:gd name="T35" fmla="*/ 4557 h 6695"/>
                <a:gd name="T36" fmla="*/ 3687 w 6696"/>
                <a:gd name="T37" fmla="*/ 4513 h 6695"/>
                <a:gd name="T38" fmla="*/ 3767 w 6696"/>
                <a:gd name="T39" fmla="*/ 4455 h 6695"/>
                <a:gd name="T40" fmla="*/ 3893 w 6696"/>
                <a:gd name="T41" fmla="*/ 4329 h 6695"/>
                <a:gd name="T42" fmla="*/ 3909 w 6696"/>
                <a:gd name="T43" fmla="*/ 4321 h 6695"/>
                <a:gd name="T44" fmla="*/ 4929 w 6696"/>
                <a:gd name="T45" fmla="*/ 4661 h 6695"/>
                <a:gd name="T46" fmla="*/ 5019 w 6696"/>
                <a:gd name="T47" fmla="*/ 4699 h 6695"/>
                <a:gd name="T48" fmla="*/ 5146 w 6696"/>
                <a:gd name="T49" fmla="*/ 4773 h 6695"/>
                <a:gd name="T50" fmla="*/ 5256 w 6696"/>
                <a:gd name="T51" fmla="*/ 4865 h 6695"/>
                <a:gd name="T52" fmla="*/ 5350 w 6696"/>
                <a:gd name="T53" fmla="*/ 4977 h 6695"/>
                <a:gd name="T54" fmla="*/ 5422 w 6696"/>
                <a:gd name="T55" fmla="*/ 5103 h 6695"/>
                <a:gd name="T56" fmla="*/ 5650 w 6696"/>
                <a:gd name="T57" fmla="*/ 6695 h 6695"/>
                <a:gd name="T58" fmla="*/ 0 w 6696"/>
                <a:gd name="T59" fmla="*/ 0 h 6695"/>
                <a:gd name="T60" fmla="*/ 5740 w 6696"/>
                <a:gd name="T61" fmla="*/ 5145 h 6695"/>
                <a:gd name="T62" fmla="*/ 5712 w 6696"/>
                <a:gd name="T63" fmla="*/ 5057 h 6695"/>
                <a:gd name="T64" fmla="*/ 5626 w 6696"/>
                <a:gd name="T65" fmla="*/ 4879 h 6695"/>
                <a:gd name="T66" fmla="*/ 5510 w 6696"/>
                <a:gd name="T67" fmla="*/ 4719 h 6695"/>
                <a:gd name="T68" fmla="*/ 5368 w 6696"/>
                <a:gd name="T69" fmla="*/ 4583 h 6695"/>
                <a:gd name="T70" fmla="*/ 5204 w 6696"/>
                <a:gd name="T71" fmla="*/ 4471 h 6695"/>
                <a:gd name="T72" fmla="*/ 5021 w 6696"/>
                <a:gd name="T73" fmla="*/ 4391 h 6695"/>
                <a:gd name="T74" fmla="*/ 3997 w 6696"/>
                <a:gd name="T75" fmla="*/ 4045 h 6695"/>
                <a:gd name="T76" fmla="*/ 3931 w 6696"/>
                <a:gd name="T77" fmla="*/ 4035 h 6695"/>
                <a:gd name="T78" fmla="*/ 3865 w 6696"/>
                <a:gd name="T79" fmla="*/ 4039 h 6695"/>
                <a:gd name="T80" fmla="*/ 3801 w 6696"/>
                <a:gd name="T81" fmla="*/ 4057 h 6695"/>
                <a:gd name="T82" fmla="*/ 3741 w 6696"/>
                <a:gd name="T83" fmla="*/ 4087 h 6695"/>
                <a:gd name="T84" fmla="*/ 3689 w 6696"/>
                <a:gd name="T85" fmla="*/ 4131 h 6695"/>
                <a:gd name="T86" fmla="*/ 3583 w 6696"/>
                <a:gd name="T87" fmla="*/ 4237 h 6695"/>
                <a:gd name="T88" fmla="*/ 3491 w 6696"/>
                <a:gd name="T89" fmla="*/ 4293 h 6695"/>
                <a:gd name="T90" fmla="*/ 3385 w 6696"/>
                <a:gd name="T91" fmla="*/ 4321 h 6695"/>
                <a:gd name="T92" fmla="*/ 3311 w 6696"/>
                <a:gd name="T93" fmla="*/ 4321 h 6695"/>
                <a:gd name="T94" fmla="*/ 3205 w 6696"/>
                <a:gd name="T95" fmla="*/ 4293 h 6695"/>
                <a:gd name="T96" fmla="*/ 3111 w 6696"/>
                <a:gd name="T97" fmla="*/ 4237 h 6695"/>
                <a:gd name="T98" fmla="*/ 3005 w 6696"/>
                <a:gd name="T99" fmla="*/ 4131 h 6695"/>
                <a:gd name="T100" fmla="*/ 2953 w 6696"/>
                <a:gd name="T101" fmla="*/ 4087 h 6695"/>
                <a:gd name="T102" fmla="*/ 2895 w 6696"/>
                <a:gd name="T103" fmla="*/ 4057 h 6695"/>
                <a:gd name="T104" fmla="*/ 2831 w 6696"/>
                <a:gd name="T105" fmla="*/ 4039 h 6695"/>
                <a:gd name="T106" fmla="*/ 2763 w 6696"/>
                <a:gd name="T107" fmla="*/ 4035 h 6695"/>
                <a:gd name="T108" fmla="*/ 2697 w 6696"/>
                <a:gd name="T109" fmla="*/ 4045 h 6695"/>
                <a:gd name="T110" fmla="*/ 1675 w 6696"/>
                <a:gd name="T111" fmla="*/ 4391 h 6695"/>
                <a:gd name="T112" fmla="*/ 1490 w 6696"/>
                <a:gd name="T113" fmla="*/ 4471 h 6695"/>
                <a:gd name="T114" fmla="*/ 1328 w 6696"/>
                <a:gd name="T115" fmla="*/ 4583 h 6695"/>
                <a:gd name="T116" fmla="*/ 1186 w 6696"/>
                <a:gd name="T117" fmla="*/ 4719 h 6695"/>
                <a:gd name="T118" fmla="*/ 1070 w 6696"/>
                <a:gd name="T119" fmla="*/ 4879 h 6695"/>
                <a:gd name="T120" fmla="*/ 982 w 6696"/>
                <a:gd name="T121" fmla="*/ 5057 h 6695"/>
                <a:gd name="T122" fmla="*/ 284 w 6696"/>
                <a:gd name="T123" fmla="*/ 6411 h 6695"/>
                <a:gd name="T124" fmla="*/ 6410 w 6696"/>
                <a:gd name="T125" fmla="*/ 6411 h 6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696" h="6695">
                  <a:moveTo>
                    <a:pt x="0" y="0"/>
                  </a:moveTo>
                  <a:lnTo>
                    <a:pt x="0" y="6695"/>
                  </a:lnTo>
                  <a:lnTo>
                    <a:pt x="1044" y="6695"/>
                  </a:lnTo>
                  <a:lnTo>
                    <a:pt x="1236" y="5193"/>
                  </a:lnTo>
                  <a:lnTo>
                    <a:pt x="1236" y="5193"/>
                  </a:lnTo>
                  <a:lnTo>
                    <a:pt x="1254" y="5147"/>
                  </a:lnTo>
                  <a:lnTo>
                    <a:pt x="1272" y="5103"/>
                  </a:lnTo>
                  <a:lnTo>
                    <a:pt x="1294" y="5059"/>
                  </a:lnTo>
                  <a:lnTo>
                    <a:pt x="1320" y="5017"/>
                  </a:lnTo>
                  <a:lnTo>
                    <a:pt x="1346" y="4977"/>
                  </a:lnTo>
                  <a:lnTo>
                    <a:pt x="1374" y="4939"/>
                  </a:lnTo>
                  <a:lnTo>
                    <a:pt x="1406" y="4901"/>
                  </a:lnTo>
                  <a:lnTo>
                    <a:pt x="1438" y="4865"/>
                  </a:lnTo>
                  <a:lnTo>
                    <a:pt x="1474" y="4833"/>
                  </a:lnTo>
                  <a:lnTo>
                    <a:pt x="1510" y="4801"/>
                  </a:lnTo>
                  <a:lnTo>
                    <a:pt x="1548" y="4773"/>
                  </a:lnTo>
                  <a:lnTo>
                    <a:pt x="1588" y="4745"/>
                  </a:lnTo>
                  <a:lnTo>
                    <a:pt x="1630" y="4721"/>
                  </a:lnTo>
                  <a:lnTo>
                    <a:pt x="1675" y="4699"/>
                  </a:lnTo>
                  <a:lnTo>
                    <a:pt x="1719" y="4679"/>
                  </a:lnTo>
                  <a:lnTo>
                    <a:pt x="1767" y="4661"/>
                  </a:lnTo>
                  <a:lnTo>
                    <a:pt x="2767" y="4321"/>
                  </a:lnTo>
                  <a:lnTo>
                    <a:pt x="2767" y="4321"/>
                  </a:lnTo>
                  <a:lnTo>
                    <a:pt x="2777" y="4319"/>
                  </a:lnTo>
                  <a:lnTo>
                    <a:pt x="2785" y="4321"/>
                  </a:lnTo>
                  <a:lnTo>
                    <a:pt x="2793" y="4323"/>
                  </a:lnTo>
                  <a:lnTo>
                    <a:pt x="2801" y="4329"/>
                  </a:lnTo>
                  <a:lnTo>
                    <a:pt x="2879" y="4409"/>
                  </a:lnTo>
                  <a:lnTo>
                    <a:pt x="2879" y="4409"/>
                  </a:lnTo>
                  <a:lnTo>
                    <a:pt x="2903" y="4433"/>
                  </a:lnTo>
                  <a:lnTo>
                    <a:pt x="2927" y="4455"/>
                  </a:lnTo>
                  <a:lnTo>
                    <a:pt x="2953" y="4475"/>
                  </a:lnTo>
                  <a:lnTo>
                    <a:pt x="2979" y="4495"/>
                  </a:lnTo>
                  <a:lnTo>
                    <a:pt x="3007" y="4513"/>
                  </a:lnTo>
                  <a:lnTo>
                    <a:pt x="3035" y="4529"/>
                  </a:lnTo>
                  <a:lnTo>
                    <a:pt x="3063" y="4543"/>
                  </a:lnTo>
                  <a:lnTo>
                    <a:pt x="3093" y="4557"/>
                  </a:lnTo>
                  <a:lnTo>
                    <a:pt x="3123" y="4569"/>
                  </a:lnTo>
                  <a:lnTo>
                    <a:pt x="3153" y="4579"/>
                  </a:lnTo>
                  <a:lnTo>
                    <a:pt x="3185" y="4587"/>
                  </a:lnTo>
                  <a:lnTo>
                    <a:pt x="3217" y="4595"/>
                  </a:lnTo>
                  <a:lnTo>
                    <a:pt x="3249" y="4601"/>
                  </a:lnTo>
                  <a:lnTo>
                    <a:pt x="3281" y="4605"/>
                  </a:lnTo>
                  <a:lnTo>
                    <a:pt x="3315" y="4607"/>
                  </a:lnTo>
                  <a:lnTo>
                    <a:pt x="3347" y="4607"/>
                  </a:lnTo>
                  <a:lnTo>
                    <a:pt x="3347" y="4607"/>
                  </a:lnTo>
                  <a:lnTo>
                    <a:pt x="3381" y="4607"/>
                  </a:lnTo>
                  <a:lnTo>
                    <a:pt x="3413" y="4605"/>
                  </a:lnTo>
                  <a:lnTo>
                    <a:pt x="3447" y="4601"/>
                  </a:lnTo>
                  <a:lnTo>
                    <a:pt x="3479" y="4595"/>
                  </a:lnTo>
                  <a:lnTo>
                    <a:pt x="3509" y="4587"/>
                  </a:lnTo>
                  <a:lnTo>
                    <a:pt x="3541" y="4579"/>
                  </a:lnTo>
                  <a:lnTo>
                    <a:pt x="3571" y="4569"/>
                  </a:lnTo>
                  <a:lnTo>
                    <a:pt x="3601" y="4557"/>
                  </a:lnTo>
                  <a:lnTo>
                    <a:pt x="3631" y="4543"/>
                  </a:lnTo>
                  <a:lnTo>
                    <a:pt x="3659" y="4529"/>
                  </a:lnTo>
                  <a:lnTo>
                    <a:pt x="3687" y="4513"/>
                  </a:lnTo>
                  <a:lnTo>
                    <a:pt x="3715" y="4495"/>
                  </a:lnTo>
                  <a:lnTo>
                    <a:pt x="3741" y="4475"/>
                  </a:lnTo>
                  <a:lnTo>
                    <a:pt x="3767" y="4455"/>
                  </a:lnTo>
                  <a:lnTo>
                    <a:pt x="3791" y="4433"/>
                  </a:lnTo>
                  <a:lnTo>
                    <a:pt x="3815" y="4409"/>
                  </a:lnTo>
                  <a:lnTo>
                    <a:pt x="3893" y="4329"/>
                  </a:lnTo>
                  <a:lnTo>
                    <a:pt x="3893" y="4329"/>
                  </a:lnTo>
                  <a:lnTo>
                    <a:pt x="3901" y="4323"/>
                  </a:lnTo>
                  <a:lnTo>
                    <a:pt x="3909" y="4321"/>
                  </a:lnTo>
                  <a:lnTo>
                    <a:pt x="3919" y="4319"/>
                  </a:lnTo>
                  <a:lnTo>
                    <a:pt x="3927" y="4321"/>
                  </a:lnTo>
                  <a:lnTo>
                    <a:pt x="4929" y="4661"/>
                  </a:lnTo>
                  <a:lnTo>
                    <a:pt x="4929" y="4661"/>
                  </a:lnTo>
                  <a:lnTo>
                    <a:pt x="4975" y="4679"/>
                  </a:lnTo>
                  <a:lnTo>
                    <a:pt x="5019" y="4699"/>
                  </a:lnTo>
                  <a:lnTo>
                    <a:pt x="5064" y="4721"/>
                  </a:lnTo>
                  <a:lnTo>
                    <a:pt x="5106" y="4745"/>
                  </a:lnTo>
                  <a:lnTo>
                    <a:pt x="5146" y="4773"/>
                  </a:lnTo>
                  <a:lnTo>
                    <a:pt x="5184" y="4801"/>
                  </a:lnTo>
                  <a:lnTo>
                    <a:pt x="5222" y="4833"/>
                  </a:lnTo>
                  <a:lnTo>
                    <a:pt x="5256" y="4865"/>
                  </a:lnTo>
                  <a:lnTo>
                    <a:pt x="5290" y="4901"/>
                  </a:lnTo>
                  <a:lnTo>
                    <a:pt x="5320" y="4939"/>
                  </a:lnTo>
                  <a:lnTo>
                    <a:pt x="5350" y="4977"/>
                  </a:lnTo>
                  <a:lnTo>
                    <a:pt x="5376" y="5017"/>
                  </a:lnTo>
                  <a:lnTo>
                    <a:pt x="5400" y="5059"/>
                  </a:lnTo>
                  <a:lnTo>
                    <a:pt x="5422" y="5103"/>
                  </a:lnTo>
                  <a:lnTo>
                    <a:pt x="5442" y="5147"/>
                  </a:lnTo>
                  <a:lnTo>
                    <a:pt x="5458" y="5193"/>
                  </a:lnTo>
                  <a:lnTo>
                    <a:pt x="5650" y="6695"/>
                  </a:lnTo>
                  <a:lnTo>
                    <a:pt x="6696" y="6695"/>
                  </a:lnTo>
                  <a:lnTo>
                    <a:pt x="6696" y="0"/>
                  </a:lnTo>
                  <a:lnTo>
                    <a:pt x="0" y="0"/>
                  </a:lnTo>
                  <a:close/>
                  <a:moveTo>
                    <a:pt x="6410" y="6411"/>
                  </a:moveTo>
                  <a:lnTo>
                    <a:pt x="5902" y="6411"/>
                  </a:lnTo>
                  <a:lnTo>
                    <a:pt x="5740" y="5145"/>
                  </a:lnTo>
                  <a:lnTo>
                    <a:pt x="5734" y="5121"/>
                  </a:lnTo>
                  <a:lnTo>
                    <a:pt x="5734" y="5121"/>
                  </a:lnTo>
                  <a:lnTo>
                    <a:pt x="5712" y="5057"/>
                  </a:lnTo>
                  <a:lnTo>
                    <a:pt x="5686" y="4995"/>
                  </a:lnTo>
                  <a:lnTo>
                    <a:pt x="5658" y="4935"/>
                  </a:lnTo>
                  <a:lnTo>
                    <a:pt x="5626" y="4879"/>
                  </a:lnTo>
                  <a:lnTo>
                    <a:pt x="5590" y="4823"/>
                  </a:lnTo>
                  <a:lnTo>
                    <a:pt x="5552" y="4769"/>
                  </a:lnTo>
                  <a:lnTo>
                    <a:pt x="5510" y="4719"/>
                  </a:lnTo>
                  <a:lnTo>
                    <a:pt x="5464" y="4671"/>
                  </a:lnTo>
                  <a:lnTo>
                    <a:pt x="5418" y="4625"/>
                  </a:lnTo>
                  <a:lnTo>
                    <a:pt x="5368" y="4583"/>
                  </a:lnTo>
                  <a:lnTo>
                    <a:pt x="5316" y="4543"/>
                  </a:lnTo>
                  <a:lnTo>
                    <a:pt x="5260" y="4505"/>
                  </a:lnTo>
                  <a:lnTo>
                    <a:pt x="5204" y="4471"/>
                  </a:lnTo>
                  <a:lnTo>
                    <a:pt x="5146" y="4441"/>
                  </a:lnTo>
                  <a:lnTo>
                    <a:pt x="5084" y="4415"/>
                  </a:lnTo>
                  <a:lnTo>
                    <a:pt x="5021" y="4391"/>
                  </a:lnTo>
                  <a:lnTo>
                    <a:pt x="4019" y="4051"/>
                  </a:lnTo>
                  <a:lnTo>
                    <a:pt x="4019" y="4051"/>
                  </a:lnTo>
                  <a:lnTo>
                    <a:pt x="3997" y="4045"/>
                  </a:lnTo>
                  <a:lnTo>
                    <a:pt x="3975" y="4039"/>
                  </a:lnTo>
                  <a:lnTo>
                    <a:pt x="3953" y="4037"/>
                  </a:lnTo>
                  <a:lnTo>
                    <a:pt x="3931" y="4035"/>
                  </a:lnTo>
                  <a:lnTo>
                    <a:pt x="3909" y="4035"/>
                  </a:lnTo>
                  <a:lnTo>
                    <a:pt x="3887" y="4035"/>
                  </a:lnTo>
                  <a:lnTo>
                    <a:pt x="3865" y="4039"/>
                  </a:lnTo>
                  <a:lnTo>
                    <a:pt x="3843" y="4043"/>
                  </a:lnTo>
                  <a:lnTo>
                    <a:pt x="3821" y="4049"/>
                  </a:lnTo>
                  <a:lnTo>
                    <a:pt x="3801" y="4057"/>
                  </a:lnTo>
                  <a:lnTo>
                    <a:pt x="3781" y="4065"/>
                  </a:lnTo>
                  <a:lnTo>
                    <a:pt x="3761" y="4075"/>
                  </a:lnTo>
                  <a:lnTo>
                    <a:pt x="3741" y="4087"/>
                  </a:lnTo>
                  <a:lnTo>
                    <a:pt x="3723" y="4101"/>
                  </a:lnTo>
                  <a:lnTo>
                    <a:pt x="3705" y="4115"/>
                  </a:lnTo>
                  <a:lnTo>
                    <a:pt x="3689" y="4131"/>
                  </a:lnTo>
                  <a:lnTo>
                    <a:pt x="3611" y="4211"/>
                  </a:lnTo>
                  <a:lnTo>
                    <a:pt x="3611" y="4211"/>
                  </a:lnTo>
                  <a:lnTo>
                    <a:pt x="3583" y="4237"/>
                  </a:lnTo>
                  <a:lnTo>
                    <a:pt x="3555" y="4259"/>
                  </a:lnTo>
                  <a:lnTo>
                    <a:pt x="3523" y="4277"/>
                  </a:lnTo>
                  <a:lnTo>
                    <a:pt x="3491" y="4293"/>
                  </a:lnTo>
                  <a:lnTo>
                    <a:pt x="3457" y="4305"/>
                  </a:lnTo>
                  <a:lnTo>
                    <a:pt x="3421" y="4315"/>
                  </a:lnTo>
                  <a:lnTo>
                    <a:pt x="3385" y="4321"/>
                  </a:lnTo>
                  <a:lnTo>
                    <a:pt x="3347" y="4323"/>
                  </a:lnTo>
                  <a:lnTo>
                    <a:pt x="3347" y="4323"/>
                  </a:lnTo>
                  <a:lnTo>
                    <a:pt x="3311" y="4321"/>
                  </a:lnTo>
                  <a:lnTo>
                    <a:pt x="3273" y="4315"/>
                  </a:lnTo>
                  <a:lnTo>
                    <a:pt x="3239" y="4305"/>
                  </a:lnTo>
                  <a:lnTo>
                    <a:pt x="3205" y="4293"/>
                  </a:lnTo>
                  <a:lnTo>
                    <a:pt x="3171" y="4277"/>
                  </a:lnTo>
                  <a:lnTo>
                    <a:pt x="3141" y="4259"/>
                  </a:lnTo>
                  <a:lnTo>
                    <a:pt x="3111" y="4237"/>
                  </a:lnTo>
                  <a:lnTo>
                    <a:pt x="3083" y="4211"/>
                  </a:lnTo>
                  <a:lnTo>
                    <a:pt x="3005" y="4131"/>
                  </a:lnTo>
                  <a:lnTo>
                    <a:pt x="3005" y="4131"/>
                  </a:lnTo>
                  <a:lnTo>
                    <a:pt x="2989" y="4115"/>
                  </a:lnTo>
                  <a:lnTo>
                    <a:pt x="2971" y="4101"/>
                  </a:lnTo>
                  <a:lnTo>
                    <a:pt x="2953" y="4087"/>
                  </a:lnTo>
                  <a:lnTo>
                    <a:pt x="2935" y="4075"/>
                  </a:lnTo>
                  <a:lnTo>
                    <a:pt x="2915" y="4065"/>
                  </a:lnTo>
                  <a:lnTo>
                    <a:pt x="2895" y="4057"/>
                  </a:lnTo>
                  <a:lnTo>
                    <a:pt x="2873" y="4049"/>
                  </a:lnTo>
                  <a:lnTo>
                    <a:pt x="2853" y="4043"/>
                  </a:lnTo>
                  <a:lnTo>
                    <a:pt x="2831" y="4039"/>
                  </a:lnTo>
                  <a:lnTo>
                    <a:pt x="2809" y="4035"/>
                  </a:lnTo>
                  <a:lnTo>
                    <a:pt x="2787" y="4035"/>
                  </a:lnTo>
                  <a:lnTo>
                    <a:pt x="2763" y="4035"/>
                  </a:lnTo>
                  <a:lnTo>
                    <a:pt x="2741" y="4037"/>
                  </a:lnTo>
                  <a:lnTo>
                    <a:pt x="2719" y="4039"/>
                  </a:lnTo>
                  <a:lnTo>
                    <a:pt x="2697" y="4045"/>
                  </a:lnTo>
                  <a:lnTo>
                    <a:pt x="2675" y="4051"/>
                  </a:lnTo>
                  <a:lnTo>
                    <a:pt x="1675" y="4391"/>
                  </a:lnTo>
                  <a:lnTo>
                    <a:pt x="1675" y="4391"/>
                  </a:lnTo>
                  <a:lnTo>
                    <a:pt x="1610" y="4415"/>
                  </a:lnTo>
                  <a:lnTo>
                    <a:pt x="1550" y="4441"/>
                  </a:lnTo>
                  <a:lnTo>
                    <a:pt x="1490" y="4471"/>
                  </a:lnTo>
                  <a:lnTo>
                    <a:pt x="1434" y="4505"/>
                  </a:lnTo>
                  <a:lnTo>
                    <a:pt x="1380" y="4543"/>
                  </a:lnTo>
                  <a:lnTo>
                    <a:pt x="1328" y="4583"/>
                  </a:lnTo>
                  <a:lnTo>
                    <a:pt x="1278" y="4625"/>
                  </a:lnTo>
                  <a:lnTo>
                    <a:pt x="1230" y="4671"/>
                  </a:lnTo>
                  <a:lnTo>
                    <a:pt x="1186" y="4719"/>
                  </a:lnTo>
                  <a:lnTo>
                    <a:pt x="1144" y="4769"/>
                  </a:lnTo>
                  <a:lnTo>
                    <a:pt x="1106" y="4823"/>
                  </a:lnTo>
                  <a:lnTo>
                    <a:pt x="1070" y="4879"/>
                  </a:lnTo>
                  <a:lnTo>
                    <a:pt x="1038" y="4935"/>
                  </a:lnTo>
                  <a:lnTo>
                    <a:pt x="1008" y="4995"/>
                  </a:lnTo>
                  <a:lnTo>
                    <a:pt x="982" y="5057"/>
                  </a:lnTo>
                  <a:lnTo>
                    <a:pt x="960" y="5121"/>
                  </a:lnTo>
                  <a:lnTo>
                    <a:pt x="794" y="6411"/>
                  </a:lnTo>
                  <a:lnTo>
                    <a:pt x="284" y="6411"/>
                  </a:lnTo>
                  <a:lnTo>
                    <a:pt x="284" y="286"/>
                  </a:lnTo>
                  <a:lnTo>
                    <a:pt x="6410" y="286"/>
                  </a:lnTo>
                  <a:lnTo>
                    <a:pt x="6410" y="64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sp>
          <p:nvSpPr>
            <p:cNvPr id="32" name="Freeform 189">
              <a:extLst>
                <a:ext uri="{FF2B5EF4-FFF2-40B4-BE49-F238E27FC236}">
                  <a16:creationId xmlns:a16="http://schemas.microsoft.com/office/drawing/2014/main" id="{1BF7B904-5609-3215-A52B-7328A274D62E}"/>
                </a:ext>
              </a:extLst>
            </p:cNvPr>
            <p:cNvSpPr>
              <a:spLocks noEditPoints="1"/>
            </p:cNvSpPr>
            <p:nvPr/>
          </p:nvSpPr>
          <p:spPr bwMode="auto">
            <a:xfrm>
              <a:off x="3429" y="1416"/>
              <a:ext cx="1810" cy="2483"/>
            </a:xfrm>
            <a:custGeom>
              <a:avLst/>
              <a:gdLst>
                <a:gd name="T0" fmla="*/ 1050 w 1810"/>
                <a:gd name="T1" fmla="*/ 2467 h 2483"/>
                <a:gd name="T2" fmla="*/ 1248 w 1810"/>
                <a:gd name="T3" fmla="*/ 2383 h 2483"/>
                <a:gd name="T4" fmla="*/ 1414 w 1810"/>
                <a:gd name="T5" fmla="*/ 2245 h 2483"/>
                <a:gd name="T6" fmla="*/ 1578 w 1810"/>
                <a:gd name="T7" fmla="*/ 2055 h 2483"/>
                <a:gd name="T8" fmla="*/ 1714 w 1810"/>
                <a:gd name="T9" fmla="*/ 1758 h 2483"/>
                <a:gd name="T10" fmla="*/ 1790 w 1810"/>
                <a:gd name="T11" fmla="*/ 1370 h 2483"/>
                <a:gd name="T12" fmla="*/ 1810 w 1810"/>
                <a:gd name="T13" fmla="*/ 996 h 2483"/>
                <a:gd name="T14" fmla="*/ 1780 w 1810"/>
                <a:gd name="T15" fmla="*/ 748 h 2483"/>
                <a:gd name="T16" fmla="*/ 1700 w 1810"/>
                <a:gd name="T17" fmla="*/ 522 h 2483"/>
                <a:gd name="T18" fmla="*/ 1574 w 1810"/>
                <a:gd name="T19" fmla="*/ 328 h 2483"/>
                <a:gd name="T20" fmla="*/ 1410 w 1810"/>
                <a:gd name="T21" fmla="*/ 170 h 2483"/>
                <a:gd name="T22" fmla="*/ 1216 w 1810"/>
                <a:gd name="T23" fmla="*/ 62 h 2483"/>
                <a:gd name="T24" fmla="*/ 996 w 1810"/>
                <a:gd name="T25" fmla="*/ 6 h 2483"/>
                <a:gd name="T26" fmla="*/ 812 w 1810"/>
                <a:gd name="T27" fmla="*/ 6 h 2483"/>
                <a:gd name="T28" fmla="*/ 594 w 1810"/>
                <a:gd name="T29" fmla="*/ 62 h 2483"/>
                <a:gd name="T30" fmla="*/ 400 w 1810"/>
                <a:gd name="T31" fmla="*/ 170 h 2483"/>
                <a:gd name="T32" fmla="*/ 236 w 1810"/>
                <a:gd name="T33" fmla="*/ 328 h 2483"/>
                <a:gd name="T34" fmla="*/ 110 w 1810"/>
                <a:gd name="T35" fmla="*/ 522 h 2483"/>
                <a:gd name="T36" fmla="*/ 28 w 1810"/>
                <a:gd name="T37" fmla="*/ 748 h 2483"/>
                <a:gd name="T38" fmla="*/ 0 w 1810"/>
                <a:gd name="T39" fmla="*/ 996 h 2483"/>
                <a:gd name="T40" fmla="*/ 18 w 1810"/>
                <a:gd name="T41" fmla="*/ 1370 h 2483"/>
                <a:gd name="T42" fmla="*/ 96 w 1810"/>
                <a:gd name="T43" fmla="*/ 1758 h 2483"/>
                <a:gd name="T44" fmla="*/ 232 w 1810"/>
                <a:gd name="T45" fmla="*/ 2055 h 2483"/>
                <a:gd name="T46" fmla="*/ 396 w 1810"/>
                <a:gd name="T47" fmla="*/ 2245 h 2483"/>
                <a:gd name="T48" fmla="*/ 560 w 1810"/>
                <a:gd name="T49" fmla="*/ 2383 h 2483"/>
                <a:gd name="T50" fmla="*/ 760 w 1810"/>
                <a:gd name="T51" fmla="*/ 2467 h 2483"/>
                <a:gd name="T52" fmla="*/ 904 w 1810"/>
                <a:gd name="T53" fmla="*/ 286 h 2483"/>
                <a:gd name="T54" fmla="*/ 1030 w 1810"/>
                <a:gd name="T55" fmla="*/ 300 h 2483"/>
                <a:gd name="T56" fmla="*/ 1172 w 1810"/>
                <a:gd name="T57" fmla="*/ 356 h 2483"/>
                <a:gd name="T58" fmla="*/ 1298 w 1810"/>
                <a:gd name="T59" fmla="*/ 448 h 2483"/>
                <a:gd name="T60" fmla="*/ 1400 w 1810"/>
                <a:gd name="T61" fmla="*/ 572 h 2483"/>
                <a:gd name="T62" fmla="*/ 1474 w 1810"/>
                <a:gd name="T63" fmla="*/ 720 h 2483"/>
                <a:gd name="T64" fmla="*/ 1516 w 1810"/>
                <a:gd name="T65" fmla="*/ 888 h 2483"/>
                <a:gd name="T66" fmla="*/ 1522 w 1810"/>
                <a:gd name="T67" fmla="*/ 1080 h 2483"/>
                <a:gd name="T68" fmla="*/ 1490 w 1810"/>
                <a:gd name="T69" fmla="*/ 1454 h 2483"/>
                <a:gd name="T70" fmla="*/ 1412 w 1810"/>
                <a:gd name="T71" fmla="*/ 1750 h 2483"/>
                <a:gd name="T72" fmla="*/ 1294 w 1810"/>
                <a:gd name="T73" fmla="*/ 1955 h 2483"/>
                <a:gd name="T74" fmla="*/ 1132 w 1810"/>
                <a:gd name="T75" fmla="*/ 2115 h 2483"/>
                <a:gd name="T76" fmla="*/ 1020 w 1810"/>
                <a:gd name="T77" fmla="*/ 2179 h 2483"/>
                <a:gd name="T78" fmla="*/ 904 w 1810"/>
                <a:gd name="T79" fmla="*/ 2197 h 2483"/>
                <a:gd name="T80" fmla="*/ 810 w 1810"/>
                <a:gd name="T81" fmla="*/ 2187 h 2483"/>
                <a:gd name="T82" fmla="*/ 700 w 1810"/>
                <a:gd name="T83" fmla="*/ 2133 h 2483"/>
                <a:gd name="T84" fmla="*/ 516 w 1810"/>
                <a:gd name="T85" fmla="*/ 1955 h 2483"/>
                <a:gd name="T86" fmla="*/ 416 w 1810"/>
                <a:gd name="T87" fmla="*/ 1798 h 2483"/>
                <a:gd name="T88" fmla="*/ 330 w 1810"/>
                <a:gd name="T89" fmla="*/ 1520 h 2483"/>
                <a:gd name="T90" fmla="*/ 290 w 1810"/>
                <a:gd name="T91" fmla="*/ 1160 h 2483"/>
                <a:gd name="T92" fmla="*/ 288 w 1810"/>
                <a:gd name="T93" fmla="*/ 924 h 2483"/>
                <a:gd name="T94" fmla="*/ 322 w 1810"/>
                <a:gd name="T95" fmla="*/ 752 h 2483"/>
                <a:gd name="T96" fmla="*/ 392 w 1810"/>
                <a:gd name="T97" fmla="*/ 600 h 2483"/>
                <a:gd name="T98" fmla="*/ 488 w 1810"/>
                <a:gd name="T99" fmla="*/ 470 h 2483"/>
                <a:gd name="T100" fmla="*/ 610 w 1810"/>
                <a:gd name="T101" fmla="*/ 372 h 2483"/>
                <a:gd name="T102" fmla="*/ 750 w 1810"/>
                <a:gd name="T103" fmla="*/ 308 h 2483"/>
                <a:gd name="T104" fmla="*/ 904 w 1810"/>
                <a:gd name="T105" fmla="*/ 286 h 2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10" h="2483">
                  <a:moveTo>
                    <a:pt x="904" y="2483"/>
                  </a:moveTo>
                  <a:lnTo>
                    <a:pt x="904" y="2483"/>
                  </a:lnTo>
                  <a:lnTo>
                    <a:pt x="956" y="2481"/>
                  </a:lnTo>
                  <a:lnTo>
                    <a:pt x="1004" y="2477"/>
                  </a:lnTo>
                  <a:lnTo>
                    <a:pt x="1050" y="2467"/>
                  </a:lnTo>
                  <a:lnTo>
                    <a:pt x="1092" y="2457"/>
                  </a:lnTo>
                  <a:lnTo>
                    <a:pt x="1134" y="2443"/>
                  </a:lnTo>
                  <a:lnTo>
                    <a:pt x="1174" y="2425"/>
                  </a:lnTo>
                  <a:lnTo>
                    <a:pt x="1212" y="2405"/>
                  </a:lnTo>
                  <a:lnTo>
                    <a:pt x="1248" y="2383"/>
                  </a:lnTo>
                  <a:lnTo>
                    <a:pt x="1284" y="2359"/>
                  </a:lnTo>
                  <a:lnTo>
                    <a:pt x="1318" y="2333"/>
                  </a:lnTo>
                  <a:lnTo>
                    <a:pt x="1350" y="2305"/>
                  </a:lnTo>
                  <a:lnTo>
                    <a:pt x="1382" y="2277"/>
                  </a:lnTo>
                  <a:lnTo>
                    <a:pt x="1414" y="2245"/>
                  </a:lnTo>
                  <a:lnTo>
                    <a:pt x="1446" y="2213"/>
                  </a:lnTo>
                  <a:lnTo>
                    <a:pt x="1506" y="2145"/>
                  </a:lnTo>
                  <a:lnTo>
                    <a:pt x="1506" y="2145"/>
                  </a:lnTo>
                  <a:lnTo>
                    <a:pt x="1544" y="2101"/>
                  </a:lnTo>
                  <a:lnTo>
                    <a:pt x="1578" y="2055"/>
                  </a:lnTo>
                  <a:lnTo>
                    <a:pt x="1610" y="2003"/>
                  </a:lnTo>
                  <a:lnTo>
                    <a:pt x="1638" y="1947"/>
                  </a:lnTo>
                  <a:lnTo>
                    <a:pt x="1666" y="1888"/>
                  </a:lnTo>
                  <a:lnTo>
                    <a:pt x="1690" y="1824"/>
                  </a:lnTo>
                  <a:lnTo>
                    <a:pt x="1714" y="1758"/>
                  </a:lnTo>
                  <a:lnTo>
                    <a:pt x="1734" y="1688"/>
                  </a:lnTo>
                  <a:lnTo>
                    <a:pt x="1750" y="1614"/>
                  </a:lnTo>
                  <a:lnTo>
                    <a:pt x="1766" y="1536"/>
                  </a:lnTo>
                  <a:lnTo>
                    <a:pt x="1780" y="1456"/>
                  </a:lnTo>
                  <a:lnTo>
                    <a:pt x="1790" y="1370"/>
                  </a:lnTo>
                  <a:lnTo>
                    <a:pt x="1798" y="1282"/>
                  </a:lnTo>
                  <a:lnTo>
                    <a:pt x="1804" y="1190"/>
                  </a:lnTo>
                  <a:lnTo>
                    <a:pt x="1808" y="1096"/>
                  </a:lnTo>
                  <a:lnTo>
                    <a:pt x="1810" y="996"/>
                  </a:lnTo>
                  <a:lnTo>
                    <a:pt x="1810" y="996"/>
                  </a:lnTo>
                  <a:lnTo>
                    <a:pt x="1808" y="946"/>
                  </a:lnTo>
                  <a:lnTo>
                    <a:pt x="1804" y="894"/>
                  </a:lnTo>
                  <a:lnTo>
                    <a:pt x="1798" y="844"/>
                  </a:lnTo>
                  <a:lnTo>
                    <a:pt x="1790" y="796"/>
                  </a:lnTo>
                  <a:lnTo>
                    <a:pt x="1780" y="748"/>
                  </a:lnTo>
                  <a:lnTo>
                    <a:pt x="1768" y="700"/>
                  </a:lnTo>
                  <a:lnTo>
                    <a:pt x="1754" y="654"/>
                  </a:lnTo>
                  <a:lnTo>
                    <a:pt x="1738" y="610"/>
                  </a:lnTo>
                  <a:lnTo>
                    <a:pt x="1720" y="564"/>
                  </a:lnTo>
                  <a:lnTo>
                    <a:pt x="1700" y="522"/>
                  </a:lnTo>
                  <a:lnTo>
                    <a:pt x="1678" y="480"/>
                  </a:lnTo>
                  <a:lnTo>
                    <a:pt x="1654" y="440"/>
                  </a:lnTo>
                  <a:lnTo>
                    <a:pt x="1630" y="400"/>
                  </a:lnTo>
                  <a:lnTo>
                    <a:pt x="1602" y="364"/>
                  </a:lnTo>
                  <a:lnTo>
                    <a:pt x="1574" y="328"/>
                  </a:lnTo>
                  <a:lnTo>
                    <a:pt x="1544" y="292"/>
                  </a:lnTo>
                  <a:lnTo>
                    <a:pt x="1512" y="260"/>
                  </a:lnTo>
                  <a:lnTo>
                    <a:pt x="1480" y="228"/>
                  </a:lnTo>
                  <a:lnTo>
                    <a:pt x="1446" y="198"/>
                  </a:lnTo>
                  <a:lnTo>
                    <a:pt x="1410" y="170"/>
                  </a:lnTo>
                  <a:lnTo>
                    <a:pt x="1374" y="144"/>
                  </a:lnTo>
                  <a:lnTo>
                    <a:pt x="1336" y="120"/>
                  </a:lnTo>
                  <a:lnTo>
                    <a:pt x="1296" y="98"/>
                  </a:lnTo>
                  <a:lnTo>
                    <a:pt x="1256" y="78"/>
                  </a:lnTo>
                  <a:lnTo>
                    <a:pt x="1216" y="62"/>
                  </a:lnTo>
                  <a:lnTo>
                    <a:pt x="1174" y="46"/>
                  </a:lnTo>
                  <a:lnTo>
                    <a:pt x="1130" y="32"/>
                  </a:lnTo>
                  <a:lnTo>
                    <a:pt x="1086" y="20"/>
                  </a:lnTo>
                  <a:lnTo>
                    <a:pt x="1042" y="12"/>
                  </a:lnTo>
                  <a:lnTo>
                    <a:pt x="996" y="6"/>
                  </a:lnTo>
                  <a:lnTo>
                    <a:pt x="950" y="2"/>
                  </a:lnTo>
                  <a:lnTo>
                    <a:pt x="904" y="0"/>
                  </a:lnTo>
                  <a:lnTo>
                    <a:pt x="904" y="0"/>
                  </a:lnTo>
                  <a:lnTo>
                    <a:pt x="858" y="2"/>
                  </a:lnTo>
                  <a:lnTo>
                    <a:pt x="812" y="6"/>
                  </a:lnTo>
                  <a:lnTo>
                    <a:pt x="766" y="12"/>
                  </a:lnTo>
                  <a:lnTo>
                    <a:pt x="722" y="20"/>
                  </a:lnTo>
                  <a:lnTo>
                    <a:pt x="678" y="32"/>
                  </a:lnTo>
                  <a:lnTo>
                    <a:pt x="636" y="46"/>
                  </a:lnTo>
                  <a:lnTo>
                    <a:pt x="594" y="62"/>
                  </a:lnTo>
                  <a:lnTo>
                    <a:pt x="552" y="78"/>
                  </a:lnTo>
                  <a:lnTo>
                    <a:pt x="512" y="98"/>
                  </a:lnTo>
                  <a:lnTo>
                    <a:pt x="474" y="120"/>
                  </a:lnTo>
                  <a:lnTo>
                    <a:pt x="436" y="144"/>
                  </a:lnTo>
                  <a:lnTo>
                    <a:pt x="400" y="170"/>
                  </a:lnTo>
                  <a:lnTo>
                    <a:pt x="364" y="198"/>
                  </a:lnTo>
                  <a:lnTo>
                    <a:pt x="330" y="228"/>
                  </a:lnTo>
                  <a:lnTo>
                    <a:pt x="296" y="260"/>
                  </a:lnTo>
                  <a:lnTo>
                    <a:pt x="266" y="292"/>
                  </a:lnTo>
                  <a:lnTo>
                    <a:pt x="236" y="328"/>
                  </a:lnTo>
                  <a:lnTo>
                    <a:pt x="206" y="364"/>
                  </a:lnTo>
                  <a:lnTo>
                    <a:pt x="180" y="400"/>
                  </a:lnTo>
                  <a:lnTo>
                    <a:pt x="154" y="440"/>
                  </a:lnTo>
                  <a:lnTo>
                    <a:pt x="130" y="480"/>
                  </a:lnTo>
                  <a:lnTo>
                    <a:pt x="110" y="522"/>
                  </a:lnTo>
                  <a:lnTo>
                    <a:pt x="90" y="564"/>
                  </a:lnTo>
                  <a:lnTo>
                    <a:pt x="72" y="610"/>
                  </a:lnTo>
                  <a:lnTo>
                    <a:pt x="54" y="654"/>
                  </a:lnTo>
                  <a:lnTo>
                    <a:pt x="40" y="700"/>
                  </a:lnTo>
                  <a:lnTo>
                    <a:pt x="28" y="748"/>
                  </a:lnTo>
                  <a:lnTo>
                    <a:pt x="18" y="796"/>
                  </a:lnTo>
                  <a:lnTo>
                    <a:pt x="10" y="844"/>
                  </a:lnTo>
                  <a:lnTo>
                    <a:pt x="4" y="894"/>
                  </a:lnTo>
                  <a:lnTo>
                    <a:pt x="2" y="946"/>
                  </a:lnTo>
                  <a:lnTo>
                    <a:pt x="0" y="996"/>
                  </a:lnTo>
                  <a:lnTo>
                    <a:pt x="0" y="996"/>
                  </a:lnTo>
                  <a:lnTo>
                    <a:pt x="2" y="1096"/>
                  </a:lnTo>
                  <a:lnTo>
                    <a:pt x="4" y="1190"/>
                  </a:lnTo>
                  <a:lnTo>
                    <a:pt x="10" y="1282"/>
                  </a:lnTo>
                  <a:lnTo>
                    <a:pt x="18" y="1370"/>
                  </a:lnTo>
                  <a:lnTo>
                    <a:pt x="30" y="1456"/>
                  </a:lnTo>
                  <a:lnTo>
                    <a:pt x="42" y="1536"/>
                  </a:lnTo>
                  <a:lnTo>
                    <a:pt x="58" y="1614"/>
                  </a:lnTo>
                  <a:lnTo>
                    <a:pt x="76" y="1688"/>
                  </a:lnTo>
                  <a:lnTo>
                    <a:pt x="96" y="1758"/>
                  </a:lnTo>
                  <a:lnTo>
                    <a:pt x="118" y="1824"/>
                  </a:lnTo>
                  <a:lnTo>
                    <a:pt x="144" y="1888"/>
                  </a:lnTo>
                  <a:lnTo>
                    <a:pt x="170" y="1947"/>
                  </a:lnTo>
                  <a:lnTo>
                    <a:pt x="200" y="2003"/>
                  </a:lnTo>
                  <a:lnTo>
                    <a:pt x="232" y="2055"/>
                  </a:lnTo>
                  <a:lnTo>
                    <a:pt x="266" y="2101"/>
                  </a:lnTo>
                  <a:lnTo>
                    <a:pt x="302" y="2145"/>
                  </a:lnTo>
                  <a:lnTo>
                    <a:pt x="302" y="2145"/>
                  </a:lnTo>
                  <a:lnTo>
                    <a:pt x="364" y="2213"/>
                  </a:lnTo>
                  <a:lnTo>
                    <a:pt x="396" y="2245"/>
                  </a:lnTo>
                  <a:lnTo>
                    <a:pt x="426" y="2277"/>
                  </a:lnTo>
                  <a:lnTo>
                    <a:pt x="458" y="2305"/>
                  </a:lnTo>
                  <a:lnTo>
                    <a:pt x="492" y="2333"/>
                  </a:lnTo>
                  <a:lnTo>
                    <a:pt x="526" y="2359"/>
                  </a:lnTo>
                  <a:lnTo>
                    <a:pt x="560" y="2383"/>
                  </a:lnTo>
                  <a:lnTo>
                    <a:pt x="598" y="2405"/>
                  </a:lnTo>
                  <a:lnTo>
                    <a:pt x="636" y="2425"/>
                  </a:lnTo>
                  <a:lnTo>
                    <a:pt x="674" y="2443"/>
                  </a:lnTo>
                  <a:lnTo>
                    <a:pt x="716" y="2457"/>
                  </a:lnTo>
                  <a:lnTo>
                    <a:pt x="760" y="2467"/>
                  </a:lnTo>
                  <a:lnTo>
                    <a:pt x="806" y="2477"/>
                  </a:lnTo>
                  <a:lnTo>
                    <a:pt x="854" y="2481"/>
                  </a:lnTo>
                  <a:lnTo>
                    <a:pt x="904" y="2483"/>
                  </a:lnTo>
                  <a:lnTo>
                    <a:pt x="904" y="2483"/>
                  </a:lnTo>
                  <a:close/>
                  <a:moveTo>
                    <a:pt x="904" y="286"/>
                  </a:moveTo>
                  <a:lnTo>
                    <a:pt x="904" y="286"/>
                  </a:lnTo>
                  <a:lnTo>
                    <a:pt x="936" y="288"/>
                  </a:lnTo>
                  <a:lnTo>
                    <a:pt x="968" y="290"/>
                  </a:lnTo>
                  <a:lnTo>
                    <a:pt x="998" y="294"/>
                  </a:lnTo>
                  <a:lnTo>
                    <a:pt x="1030" y="300"/>
                  </a:lnTo>
                  <a:lnTo>
                    <a:pt x="1060" y="308"/>
                  </a:lnTo>
                  <a:lnTo>
                    <a:pt x="1088" y="318"/>
                  </a:lnTo>
                  <a:lnTo>
                    <a:pt x="1118" y="330"/>
                  </a:lnTo>
                  <a:lnTo>
                    <a:pt x="1146" y="342"/>
                  </a:lnTo>
                  <a:lnTo>
                    <a:pt x="1172" y="356"/>
                  </a:lnTo>
                  <a:lnTo>
                    <a:pt x="1200" y="372"/>
                  </a:lnTo>
                  <a:lnTo>
                    <a:pt x="1226" y="390"/>
                  </a:lnTo>
                  <a:lnTo>
                    <a:pt x="1250" y="408"/>
                  </a:lnTo>
                  <a:lnTo>
                    <a:pt x="1274" y="428"/>
                  </a:lnTo>
                  <a:lnTo>
                    <a:pt x="1298" y="448"/>
                  </a:lnTo>
                  <a:lnTo>
                    <a:pt x="1320" y="470"/>
                  </a:lnTo>
                  <a:lnTo>
                    <a:pt x="1342" y="494"/>
                  </a:lnTo>
                  <a:lnTo>
                    <a:pt x="1362" y="518"/>
                  </a:lnTo>
                  <a:lnTo>
                    <a:pt x="1382" y="544"/>
                  </a:lnTo>
                  <a:lnTo>
                    <a:pt x="1400" y="572"/>
                  </a:lnTo>
                  <a:lnTo>
                    <a:pt x="1418" y="600"/>
                  </a:lnTo>
                  <a:lnTo>
                    <a:pt x="1434" y="628"/>
                  </a:lnTo>
                  <a:lnTo>
                    <a:pt x="1448" y="658"/>
                  </a:lnTo>
                  <a:lnTo>
                    <a:pt x="1462" y="688"/>
                  </a:lnTo>
                  <a:lnTo>
                    <a:pt x="1474" y="720"/>
                  </a:lnTo>
                  <a:lnTo>
                    <a:pt x="1486" y="752"/>
                  </a:lnTo>
                  <a:lnTo>
                    <a:pt x="1496" y="786"/>
                  </a:lnTo>
                  <a:lnTo>
                    <a:pt x="1504" y="818"/>
                  </a:lnTo>
                  <a:lnTo>
                    <a:pt x="1512" y="854"/>
                  </a:lnTo>
                  <a:lnTo>
                    <a:pt x="1516" y="888"/>
                  </a:lnTo>
                  <a:lnTo>
                    <a:pt x="1520" y="924"/>
                  </a:lnTo>
                  <a:lnTo>
                    <a:pt x="1522" y="960"/>
                  </a:lnTo>
                  <a:lnTo>
                    <a:pt x="1524" y="996"/>
                  </a:lnTo>
                  <a:lnTo>
                    <a:pt x="1524" y="996"/>
                  </a:lnTo>
                  <a:lnTo>
                    <a:pt x="1522" y="1080"/>
                  </a:lnTo>
                  <a:lnTo>
                    <a:pt x="1520" y="1160"/>
                  </a:lnTo>
                  <a:lnTo>
                    <a:pt x="1516" y="1238"/>
                  </a:lnTo>
                  <a:lnTo>
                    <a:pt x="1508" y="1314"/>
                  </a:lnTo>
                  <a:lnTo>
                    <a:pt x="1500" y="1386"/>
                  </a:lnTo>
                  <a:lnTo>
                    <a:pt x="1490" y="1454"/>
                  </a:lnTo>
                  <a:lnTo>
                    <a:pt x="1478" y="1520"/>
                  </a:lnTo>
                  <a:lnTo>
                    <a:pt x="1464" y="1582"/>
                  </a:lnTo>
                  <a:lnTo>
                    <a:pt x="1448" y="1642"/>
                  </a:lnTo>
                  <a:lnTo>
                    <a:pt x="1432" y="1698"/>
                  </a:lnTo>
                  <a:lnTo>
                    <a:pt x="1412" y="1750"/>
                  </a:lnTo>
                  <a:lnTo>
                    <a:pt x="1392" y="1798"/>
                  </a:lnTo>
                  <a:lnTo>
                    <a:pt x="1370" y="1844"/>
                  </a:lnTo>
                  <a:lnTo>
                    <a:pt x="1346" y="1884"/>
                  </a:lnTo>
                  <a:lnTo>
                    <a:pt x="1320" y="1922"/>
                  </a:lnTo>
                  <a:lnTo>
                    <a:pt x="1294" y="1955"/>
                  </a:lnTo>
                  <a:lnTo>
                    <a:pt x="1294" y="1955"/>
                  </a:lnTo>
                  <a:lnTo>
                    <a:pt x="1234" y="2021"/>
                  </a:lnTo>
                  <a:lnTo>
                    <a:pt x="1180" y="2073"/>
                  </a:lnTo>
                  <a:lnTo>
                    <a:pt x="1156" y="2097"/>
                  </a:lnTo>
                  <a:lnTo>
                    <a:pt x="1132" y="2115"/>
                  </a:lnTo>
                  <a:lnTo>
                    <a:pt x="1108" y="2133"/>
                  </a:lnTo>
                  <a:lnTo>
                    <a:pt x="1086" y="2147"/>
                  </a:lnTo>
                  <a:lnTo>
                    <a:pt x="1064" y="2161"/>
                  </a:lnTo>
                  <a:lnTo>
                    <a:pt x="1042" y="2171"/>
                  </a:lnTo>
                  <a:lnTo>
                    <a:pt x="1020" y="2179"/>
                  </a:lnTo>
                  <a:lnTo>
                    <a:pt x="998" y="2187"/>
                  </a:lnTo>
                  <a:lnTo>
                    <a:pt x="976" y="2191"/>
                  </a:lnTo>
                  <a:lnTo>
                    <a:pt x="954" y="2195"/>
                  </a:lnTo>
                  <a:lnTo>
                    <a:pt x="930" y="2197"/>
                  </a:lnTo>
                  <a:lnTo>
                    <a:pt x="904" y="2197"/>
                  </a:lnTo>
                  <a:lnTo>
                    <a:pt x="904" y="2197"/>
                  </a:lnTo>
                  <a:lnTo>
                    <a:pt x="880" y="2197"/>
                  </a:lnTo>
                  <a:lnTo>
                    <a:pt x="856" y="2195"/>
                  </a:lnTo>
                  <a:lnTo>
                    <a:pt x="832" y="2191"/>
                  </a:lnTo>
                  <a:lnTo>
                    <a:pt x="810" y="2187"/>
                  </a:lnTo>
                  <a:lnTo>
                    <a:pt x="788" y="2179"/>
                  </a:lnTo>
                  <a:lnTo>
                    <a:pt x="766" y="2171"/>
                  </a:lnTo>
                  <a:lnTo>
                    <a:pt x="744" y="2161"/>
                  </a:lnTo>
                  <a:lnTo>
                    <a:pt x="722" y="2147"/>
                  </a:lnTo>
                  <a:lnTo>
                    <a:pt x="700" y="2133"/>
                  </a:lnTo>
                  <a:lnTo>
                    <a:pt x="676" y="2115"/>
                  </a:lnTo>
                  <a:lnTo>
                    <a:pt x="654" y="2097"/>
                  </a:lnTo>
                  <a:lnTo>
                    <a:pt x="628" y="2073"/>
                  </a:lnTo>
                  <a:lnTo>
                    <a:pt x="574" y="2021"/>
                  </a:lnTo>
                  <a:lnTo>
                    <a:pt x="516" y="1955"/>
                  </a:lnTo>
                  <a:lnTo>
                    <a:pt x="516" y="1955"/>
                  </a:lnTo>
                  <a:lnTo>
                    <a:pt x="488" y="1922"/>
                  </a:lnTo>
                  <a:lnTo>
                    <a:pt x="462" y="1884"/>
                  </a:lnTo>
                  <a:lnTo>
                    <a:pt x="438" y="1844"/>
                  </a:lnTo>
                  <a:lnTo>
                    <a:pt x="416" y="1798"/>
                  </a:lnTo>
                  <a:lnTo>
                    <a:pt x="396" y="1750"/>
                  </a:lnTo>
                  <a:lnTo>
                    <a:pt x="378" y="1698"/>
                  </a:lnTo>
                  <a:lnTo>
                    <a:pt x="360" y="1642"/>
                  </a:lnTo>
                  <a:lnTo>
                    <a:pt x="344" y="1582"/>
                  </a:lnTo>
                  <a:lnTo>
                    <a:pt x="330" y="1520"/>
                  </a:lnTo>
                  <a:lnTo>
                    <a:pt x="318" y="1454"/>
                  </a:lnTo>
                  <a:lnTo>
                    <a:pt x="308" y="1386"/>
                  </a:lnTo>
                  <a:lnTo>
                    <a:pt x="300" y="1314"/>
                  </a:lnTo>
                  <a:lnTo>
                    <a:pt x="294" y="1238"/>
                  </a:lnTo>
                  <a:lnTo>
                    <a:pt x="290" y="1160"/>
                  </a:lnTo>
                  <a:lnTo>
                    <a:pt x="286" y="1080"/>
                  </a:lnTo>
                  <a:lnTo>
                    <a:pt x="286" y="996"/>
                  </a:lnTo>
                  <a:lnTo>
                    <a:pt x="286" y="996"/>
                  </a:lnTo>
                  <a:lnTo>
                    <a:pt x="286" y="960"/>
                  </a:lnTo>
                  <a:lnTo>
                    <a:pt x="288" y="924"/>
                  </a:lnTo>
                  <a:lnTo>
                    <a:pt x="292" y="888"/>
                  </a:lnTo>
                  <a:lnTo>
                    <a:pt x="298" y="854"/>
                  </a:lnTo>
                  <a:lnTo>
                    <a:pt x="304" y="818"/>
                  </a:lnTo>
                  <a:lnTo>
                    <a:pt x="314" y="786"/>
                  </a:lnTo>
                  <a:lnTo>
                    <a:pt x="322" y="752"/>
                  </a:lnTo>
                  <a:lnTo>
                    <a:pt x="334" y="720"/>
                  </a:lnTo>
                  <a:lnTo>
                    <a:pt x="346" y="688"/>
                  </a:lnTo>
                  <a:lnTo>
                    <a:pt x="360" y="658"/>
                  </a:lnTo>
                  <a:lnTo>
                    <a:pt x="376" y="628"/>
                  </a:lnTo>
                  <a:lnTo>
                    <a:pt x="392" y="600"/>
                  </a:lnTo>
                  <a:lnTo>
                    <a:pt x="408" y="572"/>
                  </a:lnTo>
                  <a:lnTo>
                    <a:pt x="426" y="544"/>
                  </a:lnTo>
                  <a:lnTo>
                    <a:pt x="446" y="518"/>
                  </a:lnTo>
                  <a:lnTo>
                    <a:pt x="466" y="494"/>
                  </a:lnTo>
                  <a:lnTo>
                    <a:pt x="488" y="470"/>
                  </a:lnTo>
                  <a:lnTo>
                    <a:pt x="510" y="448"/>
                  </a:lnTo>
                  <a:lnTo>
                    <a:pt x="534" y="428"/>
                  </a:lnTo>
                  <a:lnTo>
                    <a:pt x="558" y="408"/>
                  </a:lnTo>
                  <a:lnTo>
                    <a:pt x="584" y="390"/>
                  </a:lnTo>
                  <a:lnTo>
                    <a:pt x="610" y="372"/>
                  </a:lnTo>
                  <a:lnTo>
                    <a:pt x="636" y="356"/>
                  </a:lnTo>
                  <a:lnTo>
                    <a:pt x="664" y="342"/>
                  </a:lnTo>
                  <a:lnTo>
                    <a:pt x="692" y="330"/>
                  </a:lnTo>
                  <a:lnTo>
                    <a:pt x="720" y="318"/>
                  </a:lnTo>
                  <a:lnTo>
                    <a:pt x="750" y="308"/>
                  </a:lnTo>
                  <a:lnTo>
                    <a:pt x="780" y="300"/>
                  </a:lnTo>
                  <a:lnTo>
                    <a:pt x="810" y="294"/>
                  </a:lnTo>
                  <a:lnTo>
                    <a:pt x="842" y="290"/>
                  </a:lnTo>
                  <a:lnTo>
                    <a:pt x="872" y="288"/>
                  </a:lnTo>
                  <a:lnTo>
                    <a:pt x="904" y="286"/>
                  </a:lnTo>
                  <a:lnTo>
                    <a:pt x="904" y="2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grpSp>
      <p:pic>
        <p:nvPicPr>
          <p:cNvPr id="37" name="Picture 36" descr="A person writing on a book&#10;&#10;AI-generated content may be incorrect.">
            <a:extLst>
              <a:ext uri="{FF2B5EF4-FFF2-40B4-BE49-F238E27FC236}">
                <a16:creationId xmlns:a16="http://schemas.microsoft.com/office/drawing/2014/main" id="{1F4C3FEE-3418-485A-1FE3-C662C2CD598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467060" y="1819275"/>
            <a:ext cx="4724940" cy="4352924"/>
          </a:xfrm>
          <a:prstGeom prst="rect">
            <a:avLst/>
          </a:prstGeom>
        </p:spPr>
      </p:pic>
      <p:sp>
        <p:nvSpPr>
          <p:cNvPr id="43" name="Google Shape;1447;p20">
            <a:extLst>
              <a:ext uri="{FF2B5EF4-FFF2-40B4-BE49-F238E27FC236}">
                <a16:creationId xmlns:a16="http://schemas.microsoft.com/office/drawing/2014/main" id="{E591AFCE-8D29-7EE7-070F-0069C7309104}"/>
              </a:ext>
            </a:extLst>
          </p:cNvPr>
          <p:cNvSpPr/>
          <p:nvPr/>
        </p:nvSpPr>
        <p:spPr>
          <a:xfrm>
            <a:off x="598881" y="3608462"/>
            <a:ext cx="356400" cy="356400"/>
          </a:xfrm>
          <a:custGeom>
            <a:avLst/>
            <a:gdLst/>
            <a:ahLst/>
            <a:cxnLst/>
            <a:rect l="l" t="t" r="r" b="b"/>
            <a:pathLst>
              <a:path w="459607" h="459296" extrusionOk="0">
                <a:moveTo>
                  <a:pt x="277265" y="111635"/>
                </a:moveTo>
                <a:lnTo>
                  <a:pt x="277265" y="346227"/>
                </a:lnTo>
                <a:lnTo>
                  <a:pt x="235389" y="346227"/>
                </a:lnTo>
                <a:lnTo>
                  <a:pt x="235389" y="180625"/>
                </a:lnTo>
                <a:lnTo>
                  <a:pt x="177747" y="180625"/>
                </a:lnTo>
                <a:lnTo>
                  <a:pt x="177747" y="150484"/>
                </a:lnTo>
                <a:cubicBezTo>
                  <a:pt x="197632" y="150484"/>
                  <a:pt x="213431" y="147029"/>
                  <a:pt x="225144" y="140117"/>
                </a:cubicBezTo>
                <a:cubicBezTo>
                  <a:pt x="236091" y="134284"/>
                  <a:pt x="243784" y="123809"/>
                  <a:pt x="246082" y="111635"/>
                </a:cubicBezTo>
                <a:close/>
                <a:moveTo>
                  <a:pt x="0" y="0"/>
                </a:moveTo>
                <a:lnTo>
                  <a:pt x="0" y="459297"/>
                </a:lnTo>
                <a:lnTo>
                  <a:pt x="459608" y="459297"/>
                </a:lnTo>
                <a:lnTo>
                  <a:pt x="459608" y="0"/>
                </a:lnTo>
                <a:close/>
                <a:moveTo>
                  <a:pt x="439883" y="439777"/>
                </a:moveTo>
                <a:lnTo>
                  <a:pt x="19598" y="439777"/>
                </a:lnTo>
                <a:lnTo>
                  <a:pt x="19598" y="19648"/>
                </a:lnTo>
                <a:lnTo>
                  <a:pt x="439883" y="19648"/>
                </a:lnTo>
                <a:close/>
              </a:path>
            </a:pathLst>
          </a:custGeom>
          <a:solidFill>
            <a:srgbClr val="00000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 name="Google Shape;1448;p20">
            <a:extLst>
              <a:ext uri="{FF2B5EF4-FFF2-40B4-BE49-F238E27FC236}">
                <a16:creationId xmlns:a16="http://schemas.microsoft.com/office/drawing/2014/main" id="{F2DB0122-648A-BB99-7B7C-C2307D085CA6}"/>
              </a:ext>
            </a:extLst>
          </p:cNvPr>
          <p:cNvSpPr/>
          <p:nvPr/>
        </p:nvSpPr>
        <p:spPr>
          <a:xfrm>
            <a:off x="598881" y="4200281"/>
            <a:ext cx="356400" cy="356400"/>
          </a:xfrm>
          <a:custGeom>
            <a:avLst/>
            <a:gdLst/>
            <a:ahLst/>
            <a:cxnLst/>
            <a:rect l="l" t="t" r="r" b="b"/>
            <a:pathLst>
              <a:path w="459607" h="459296" extrusionOk="0">
                <a:moveTo>
                  <a:pt x="234751" y="109211"/>
                </a:moveTo>
                <a:cubicBezTo>
                  <a:pt x="257093" y="109211"/>
                  <a:pt x="275254" y="115749"/>
                  <a:pt x="289234" y="128826"/>
                </a:cubicBezTo>
                <a:cubicBezTo>
                  <a:pt x="303213" y="141904"/>
                  <a:pt x="310203" y="159373"/>
                  <a:pt x="310171" y="181231"/>
                </a:cubicBezTo>
                <a:cubicBezTo>
                  <a:pt x="310107" y="196384"/>
                  <a:pt x="305543" y="211178"/>
                  <a:pt x="297086" y="223748"/>
                </a:cubicBezTo>
                <a:cubicBezTo>
                  <a:pt x="288372" y="237144"/>
                  <a:pt x="270275" y="252549"/>
                  <a:pt x="242826" y="269964"/>
                </a:cubicBezTo>
                <a:cubicBezTo>
                  <a:pt x="225400" y="280895"/>
                  <a:pt x="213558" y="289603"/>
                  <a:pt x="207302" y="296087"/>
                </a:cubicBezTo>
                <a:cubicBezTo>
                  <a:pt x="201972" y="301076"/>
                  <a:pt x="197982" y="307282"/>
                  <a:pt x="195589" y="314172"/>
                </a:cubicBezTo>
                <a:lnTo>
                  <a:pt x="309852" y="314172"/>
                </a:lnTo>
                <a:lnTo>
                  <a:pt x="309852" y="348332"/>
                </a:lnTo>
                <a:lnTo>
                  <a:pt x="149659" y="348332"/>
                </a:lnTo>
                <a:cubicBezTo>
                  <a:pt x="149659" y="312185"/>
                  <a:pt x="167533" y="282158"/>
                  <a:pt x="203280" y="258259"/>
                </a:cubicBezTo>
                <a:lnTo>
                  <a:pt x="238805" y="233476"/>
                </a:lnTo>
                <a:cubicBezTo>
                  <a:pt x="260923" y="216954"/>
                  <a:pt x="271966" y="199868"/>
                  <a:pt x="271998" y="182220"/>
                </a:cubicBezTo>
                <a:cubicBezTo>
                  <a:pt x="271998" y="169056"/>
                  <a:pt x="268519" y="158904"/>
                  <a:pt x="261593" y="151759"/>
                </a:cubicBezTo>
                <a:cubicBezTo>
                  <a:pt x="254667" y="144615"/>
                  <a:pt x="244933" y="141042"/>
                  <a:pt x="232453" y="141042"/>
                </a:cubicBezTo>
                <a:cubicBezTo>
                  <a:pt x="219495" y="141042"/>
                  <a:pt x="209728" y="145677"/>
                  <a:pt x="203121" y="154949"/>
                </a:cubicBezTo>
                <a:cubicBezTo>
                  <a:pt x="196514" y="164221"/>
                  <a:pt x="192907" y="179103"/>
                  <a:pt x="192237" y="199603"/>
                </a:cubicBezTo>
                <a:lnTo>
                  <a:pt x="153937" y="199603"/>
                </a:lnTo>
                <a:cubicBezTo>
                  <a:pt x="154384" y="171257"/>
                  <a:pt x="161916" y="149102"/>
                  <a:pt x="176566" y="133132"/>
                </a:cubicBezTo>
                <a:cubicBezTo>
                  <a:pt x="191216" y="117162"/>
                  <a:pt x="210590" y="109188"/>
                  <a:pt x="234751" y="109211"/>
                </a:cubicBezTo>
                <a:close/>
                <a:moveTo>
                  <a:pt x="0" y="0"/>
                </a:moveTo>
                <a:lnTo>
                  <a:pt x="0" y="459297"/>
                </a:lnTo>
                <a:lnTo>
                  <a:pt x="459608" y="459297"/>
                </a:lnTo>
                <a:lnTo>
                  <a:pt x="459608" y="0"/>
                </a:lnTo>
                <a:close/>
                <a:moveTo>
                  <a:pt x="440011" y="439713"/>
                </a:moveTo>
                <a:lnTo>
                  <a:pt x="19534" y="439713"/>
                </a:lnTo>
                <a:lnTo>
                  <a:pt x="19534" y="19584"/>
                </a:lnTo>
                <a:lnTo>
                  <a:pt x="439947" y="19584"/>
                </a:lnTo>
                <a:close/>
              </a:path>
            </a:pathLst>
          </a:custGeom>
          <a:solidFill>
            <a:srgbClr val="00000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 name="Google Shape;1449;p20">
            <a:extLst>
              <a:ext uri="{FF2B5EF4-FFF2-40B4-BE49-F238E27FC236}">
                <a16:creationId xmlns:a16="http://schemas.microsoft.com/office/drawing/2014/main" id="{2818083B-3542-E916-AC58-66DD2D6D4919}"/>
              </a:ext>
            </a:extLst>
          </p:cNvPr>
          <p:cNvSpPr/>
          <p:nvPr/>
        </p:nvSpPr>
        <p:spPr>
          <a:xfrm>
            <a:off x="598881" y="4759955"/>
            <a:ext cx="356400" cy="356400"/>
          </a:xfrm>
          <a:custGeom>
            <a:avLst/>
            <a:gdLst/>
            <a:ahLst/>
            <a:cxnLst/>
            <a:rect l="l" t="t" r="r" b="b"/>
            <a:pathLst>
              <a:path w="459607" h="459296" extrusionOk="0">
                <a:moveTo>
                  <a:pt x="229134" y="106914"/>
                </a:moveTo>
                <a:cubicBezTo>
                  <a:pt x="251029" y="106914"/>
                  <a:pt x="268848" y="112837"/>
                  <a:pt x="282595" y="124680"/>
                </a:cubicBezTo>
                <a:cubicBezTo>
                  <a:pt x="295955" y="135713"/>
                  <a:pt x="303536" y="152241"/>
                  <a:pt x="303182" y="169557"/>
                </a:cubicBezTo>
                <a:cubicBezTo>
                  <a:pt x="303182" y="194796"/>
                  <a:pt x="292129" y="211541"/>
                  <a:pt x="270020" y="219793"/>
                </a:cubicBezTo>
                <a:lnTo>
                  <a:pt x="270020" y="220463"/>
                </a:lnTo>
                <a:cubicBezTo>
                  <a:pt x="282710" y="222982"/>
                  <a:pt x="293967" y="230223"/>
                  <a:pt x="301522" y="240716"/>
                </a:cubicBezTo>
                <a:cubicBezTo>
                  <a:pt x="320244" y="269687"/>
                  <a:pt x="314803" y="308006"/>
                  <a:pt x="288755" y="330630"/>
                </a:cubicBezTo>
                <a:cubicBezTo>
                  <a:pt x="272755" y="344026"/>
                  <a:pt x="253030" y="350724"/>
                  <a:pt x="229580" y="350724"/>
                </a:cubicBezTo>
                <a:cubicBezTo>
                  <a:pt x="204343" y="350724"/>
                  <a:pt x="184577" y="343921"/>
                  <a:pt x="170278" y="330311"/>
                </a:cubicBezTo>
                <a:cubicBezTo>
                  <a:pt x="155979" y="316701"/>
                  <a:pt x="148265" y="296269"/>
                  <a:pt x="147138" y="269008"/>
                </a:cubicBezTo>
                <a:lnTo>
                  <a:pt x="185439" y="269008"/>
                </a:lnTo>
                <a:lnTo>
                  <a:pt x="185439" y="272038"/>
                </a:lnTo>
                <a:cubicBezTo>
                  <a:pt x="184970" y="284305"/>
                  <a:pt x="189100" y="296307"/>
                  <a:pt x="197025" y="305688"/>
                </a:cubicBezTo>
                <a:cubicBezTo>
                  <a:pt x="204727" y="314513"/>
                  <a:pt x="215610" y="318924"/>
                  <a:pt x="229676" y="318924"/>
                </a:cubicBezTo>
                <a:cubicBezTo>
                  <a:pt x="241498" y="319412"/>
                  <a:pt x="253065" y="315400"/>
                  <a:pt x="262040" y="307697"/>
                </a:cubicBezTo>
                <a:cubicBezTo>
                  <a:pt x="270562" y="299844"/>
                  <a:pt x="275155" y="288617"/>
                  <a:pt x="274584" y="277045"/>
                </a:cubicBezTo>
                <a:cubicBezTo>
                  <a:pt x="274584" y="263203"/>
                  <a:pt x="270329" y="253101"/>
                  <a:pt x="261817" y="246744"/>
                </a:cubicBezTo>
                <a:cubicBezTo>
                  <a:pt x="253305" y="240388"/>
                  <a:pt x="239060" y="237198"/>
                  <a:pt x="219080" y="237176"/>
                </a:cubicBezTo>
                <a:lnTo>
                  <a:pt x="213398" y="237176"/>
                </a:lnTo>
                <a:lnTo>
                  <a:pt x="213398" y="208693"/>
                </a:lnTo>
                <a:lnTo>
                  <a:pt x="217069" y="208693"/>
                </a:lnTo>
                <a:cubicBezTo>
                  <a:pt x="231965" y="208693"/>
                  <a:pt x="243752" y="205567"/>
                  <a:pt x="252433" y="199316"/>
                </a:cubicBezTo>
                <a:cubicBezTo>
                  <a:pt x="261115" y="193064"/>
                  <a:pt x="265369" y="183910"/>
                  <a:pt x="265200" y="171854"/>
                </a:cubicBezTo>
                <a:cubicBezTo>
                  <a:pt x="265704" y="162511"/>
                  <a:pt x="261807" y="153472"/>
                  <a:pt x="254667" y="147421"/>
                </a:cubicBezTo>
                <a:cubicBezTo>
                  <a:pt x="247323" y="141514"/>
                  <a:pt x="238109" y="138427"/>
                  <a:pt x="228687" y="138714"/>
                </a:cubicBezTo>
                <a:cubicBezTo>
                  <a:pt x="217889" y="138436"/>
                  <a:pt x="207564" y="143144"/>
                  <a:pt x="200695" y="151472"/>
                </a:cubicBezTo>
                <a:cubicBezTo>
                  <a:pt x="193243" y="160492"/>
                  <a:pt x="189368" y="171933"/>
                  <a:pt x="189812" y="183623"/>
                </a:cubicBezTo>
                <a:lnTo>
                  <a:pt x="189812" y="186621"/>
                </a:lnTo>
                <a:lnTo>
                  <a:pt x="151511" y="186621"/>
                </a:lnTo>
                <a:cubicBezTo>
                  <a:pt x="152851" y="162062"/>
                  <a:pt x="160617" y="142637"/>
                  <a:pt x="174811" y="128348"/>
                </a:cubicBezTo>
                <a:cubicBezTo>
                  <a:pt x="189004" y="114059"/>
                  <a:pt x="207111" y="106914"/>
                  <a:pt x="229134" y="106914"/>
                </a:cubicBezTo>
                <a:close/>
                <a:moveTo>
                  <a:pt x="0" y="0"/>
                </a:moveTo>
                <a:lnTo>
                  <a:pt x="0" y="459297"/>
                </a:lnTo>
                <a:lnTo>
                  <a:pt x="459608" y="459297"/>
                </a:lnTo>
                <a:lnTo>
                  <a:pt x="459608" y="0"/>
                </a:lnTo>
                <a:close/>
                <a:moveTo>
                  <a:pt x="440011" y="439713"/>
                </a:moveTo>
                <a:lnTo>
                  <a:pt x="19597" y="439713"/>
                </a:lnTo>
                <a:lnTo>
                  <a:pt x="19597" y="19616"/>
                </a:lnTo>
                <a:lnTo>
                  <a:pt x="440011" y="19616"/>
                </a:lnTo>
                <a:close/>
              </a:path>
            </a:pathLst>
          </a:custGeom>
          <a:solidFill>
            <a:srgbClr val="00000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3954800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9D20B-A28F-F1D7-46BE-0C756FA834D2}"/>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6A9C9ED3-D622-1E69-97D1-A8CD685BAF58}"/>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30</a:t>
            </a:fld>
            <a:endParaRPr lang="en-GB"/>
          </a:p>
        </p:txBody>
      </p:sp>
      <p:graphicFrame>
        <p:nvGraphicFramePr>
          <p:cNvPr id="16" name="Object 15" hidden="1">
            <a:extLst>
              <a:ext uri="{FF2B5EF4-FFF2-40B4-BE49-F238E27FC236}">
                <a16:creationId xmlns:a16="http://schemas.microsoft.com/office/drawing/2014/main" id="{0D19D34E-D9AC-522F-D358-3C8D0C93CA9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0D19D34E-D9AC-522F-D358-3C8D0C93CA9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AB3AB085-6D70-7B1F-137B-303A7E3F5DA8}"/>
              </a:ext>
            </a:extLst>
          </p:cNvPr>
          <p:cNvSpPr>
            <a:spLocks noGrp="1"/>
          </p:cNvSpPr>
          <p:nvPr>
            <p:ph type="title"/>
          </p:nvPr>
        </p:nvSpPr>
        <p:spPr>
          <a:xfrm>
            <a:off x="442913" y="432001"/>
            <a:ext cx="11306175" cy="1387274"/>
          </a:xfrm>
        </p:spPr>
        <p:txBody>
          <a:bodyPr vert="horz">
            <a:normAutofit/>
          </a:bodyPr>
          <a:lstStyle/>
          <a:p>
            <a:r>
              <a:rPr lang="lv-LV" dirty="0"/>
              <a:t>2.3.1. Vielu pieejamība un izplatīšanas tīkli</a:t>
            </a:r>
            <a:endParaRPr lang="en-GB" dirty="0"/>
          </a:p>
        </p:txBody>
      </p:sp>
      <p:sp>
        <p:nvSpPr>
          <p:cNvPr id="2" name="Slide Number Placeholder 1">
            <a:extLst>
              <a:ext uri="{FF2B5EF4-FFF2-40B4-BE49-F238E27FC236}">
                <a16:creationId xmlns:a16="http://schemas.microsoft.com/office/drawing/2014/main" id="{1CEE5E61-345B-480C-90A5-0E604D09B2DB}"/>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30</a:t>
            </a:fld>
            <a:endParaRPr lang="en-GB"/>
          </a:p>
        </p:txBody>
      </p:sp>
      <p:sp>
        <p:nvSpPr>
          <p:cNvPr id="33" name="PwCFirm">
            <a:extLst>
              <a:ext uri="{FF2B5EF4-FFF2-40B4-BE49-F238E27FC236}">
                <a16:creationId xmlns:a16="http://schemas.microsoft.com/office/drawing/2014/main" id="{986AB640-FB44-4321-1328-FC1B7BB984F4}"/>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graphicFrame>
        <p:nvGraphicFramePr>
          <p:cNvPr id="11" name="Table 10">
            <a:extLst>
              <a:ext uri="{FF2B5EF4-FFF2-40B4-BE49-F238E27FC236}">
                <a16:creationId xmlns:a16="http://schemas.microsoft.com/office/drawing/2014/main" id="{5A693D9C-E3A1-341D-60C3-7D08850D9C5D}"/>
              </a:ext>
            </a:extLst>
          </p:cNvPr>
          <p:cNvGraphicFramePr>
            <a:graphicFrameLocks noGrp="1"/>
          </p:cNvGraphicFramePr>
          <p:nvPr>
            <p:extLst>
              <p:ext uri="{D42A27DB-BD31-4B8C-83A1-F6EECF244321}">
                <p14:modId xmlns:p14="http://schemas.microsoft.com/office/powerpoint/2010/main" val="648357536"/>
              </p:ext>
            </p:extLst>
          </p:nvPr>
        </p:nvGraphicFramePr>
        <p:xfrm>
          <a:off x="442913" y="1819275"/>
          <a:ext cx="11306175" cy="4500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50000">
                <a:tc>
                  <a:txBody>
                    <a:bodyPr/>
                    <a:lstStyle/>
                    <a:p>
                      <a:pPr marL="171450" indent="-171450">
                        <a:buClr>
                          <a:schemeClr val="dk1"/>
                        </a:buClr>
                        <a:buBlip>
                          <a:blip r:embed="rId6"/>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a:t>
                      </a:r>
                      <a:r>
                        <a:rPr lang="lv-LV" sz="800" b="0" kern="1200" spc="-20" dirty="0">
                          <a:solidFill>
                            <a:schemeClr val="tx1"/>
                          </a:solidFill>
                          <a:latin typeface="+mn-lt"/>
                          <a:ea typeface="+mn-ea"/>
                          <a:cs typeface="+mn-cs"/>
                        </a:rPr>
                        <a:t>izstrādāt un ieviest koordinētu valsts politiku vielu pieejamības ierobežošanai, īpaši digitālajā vidē, tostarp stiprinot uzraudzību sociālajos tīklos un </a:t>
                      </a:r>
                      <a:r>
                        <a:rPr lang="lv-LV" sz="800" b="0" kern="1200" spc="-20" dirty="0" err="1">
                          <a:solidFill>
                            <a:schemeClr val="tx1"/>
                          </a:solidFill>
                          <a:latin typeface="+mn-lt"/>
                          <a:ea typeface="+mn-ea"/>
                          <a:cs typeface="+mn-cs"/>
                        </a:rPr>
                        <a:t>darknet</a:t>
                      </a:r>
                      <a:r>
                        <a:rPr lang="lv-LV" sz="800" b="0" kern="1200" spc="-20" dirty="0">
                          <a:solidFill>
                            <a:schemeClr val="tx1"/>
                          </a:solidFill>
                          <a:latin typeface="+mn-lt"/>
                          <a:ea typeface="+mn-ea"/>
                          <a:cs typeface="+mn-cs"/>
                        </a:rPr>
                        <a:t> vidē, un nodrošinot konsekventus normatīvos regulējumus, ņemot vērā jauniešu vecumu posma riskus.</a:t>
                      </a:r>
                      <a:r>
                        <a:rPr lang="en-US" sz="800" b="0" kern="1200" spc="-20" dirty="0">
                          <a:solidFill>
                            <a:schemeClr val="tx1"/>
                          </a:solidFill>
                          <a:latin typeface="+mn-lt"/>
                          <a:ea typeface="+mn-ea"/>
                          <a:cs typeface="+mn-cs"/>
                        </a:rPr>
                        <a:t> </a:t>
                      </a:r>
                      <a:endParaRPr lang="lv-LV" sz="800" b="0"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2" name="Rectangle 11">
            <a:extLst>
              <a:ext uri="{FF2B5EF4-FFF2-40B4-BE49-F238E27FC236}">
                <a16:creationId xmlns:a16="http://schemas.microsoft.com/office/drawing/2014/main" id="{AA193B61-7200-88FD-5BC3-66CB794EACFB}"/>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8" name="Freeform 82">
            <a:extLst>
              <a:ext uri="{FF2B5EF4-FFF2-40B4-BE49-F238E27FC236}">
                <a16:creationId xmlns:a16="http://schemas.microsoft.com/office/drawing/2014/main" id="{528EF46F-D69F-7F3E-0093-7C8C1D3331CA}"/>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21" name="Rectangle 20">
            <a:extLst>
              <a:ext uri="{FF2B5EF4-FFF2-40B4-BE49-F238E27FC236}">
                <a16:creationId xmlns:a16="http://schemas.microsoft.com/office/drawing/2014/main" id="{E8110147-1C78-A586-5B2D-564450015AF4}"/>
              </a:ext>
            </a:extLst>
          </p:cNvPr>
          <p:cNvSpPr/>
          <p:nvPr/>
        </p:nvSpPr>
        <p:spPr>
          <a:xfrm>
            <a:off x="442912" y="2624715"/>
            <a:ext cx="5653088"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Novērojumi</a:t>
            </a:r>
          </a:p>
        </p:txBody>
      </p:sp>
      <p:sp>
        <p:nvSpPr>
          <p:cNvPr id="22" name="Content Placeholder 8">
            <a:extLst>
              <a:ext uri="{FF2B5EF4-FFF2-40B4-BE49-F238E27FC236}">
                <a16:creationId xmlns:a16="http://schemas.microsoft.com/office/drawing/2014/main" id="{EFAB2F55-4E66-E567-A671-E73FE98DF463}"/>
              </a:ext>
            </a:extLst>
          </p:cNvPr>
          <p:cNvSpPr txBox="1">
            <a:spLocks/>
          </p:cNvSpPr>
          <p:nvPr/>
        </p:nvSpPr>
        <p:spPr>
          <a:xfrm>
            <a:off x="442912" y="2941232"/>
            <a:ext cx="5653088"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1450" indent="-171450">
              <a:spcAft>
                <a:spcPts val="600"/>
              </a:spcAft>
              <a:buFont typeface="Arial" panose="020B0604020202020204" pitchFamily="34" charset="0"/>
              <a:buChar char="•"/>
            </a:pPr>
            <a:r>
              <a:rPr lang="lv-LV" sz="800" b="1" i="0" dirty="0" err="1">
                <a:solidFill>
                  <a:schemeClr val="tx1"/>
                </a:solidFill>
                <a:effectLst/>
              </a:rPr>
              <a:t>Prevencija</a:t>
            </a:r>
            <a:r>
              <a:rPr lang="lv-LV" sz="800" b="1" i="0" dirty="0">
                <a:solidFill>
                  <a:schemeClr val="tx1"/>
                </a:solidFill>
                <a:effectLst/>
              </a:rPr>
              <a:t> ir efektīva, taču tā nespēj kompensēt vielu vieglo pieejamību:</a:t>
            </a:r>
            <a:r>
              <a:rPr lang="lv-LV" sz="800" b="0" dirty="0">
                <a:solidFill>
                  <a:schemeClr val="tx1"/>
                </a:solidFill>
              </a:rPr>
              <a:t> izglītojošās programmas vienas pašas nav pietiekamas, lai samazinātu jauniešu interesi par vielu lietošanu, ja tās ir viegli pieejamas un to pievilcību pastiprina reklāma un izplatība digitālajā vidē.</a:t>
            </a:r>
          </a:p>
          <a:p>
            <a:pPr marL="171450" indent="-171450">
              <a:spcAft>
                <a:spcPts val="600"/>
              </a:spcAft>
              <a:buFont typeface="Arial" panose="020B0604020202020204" pitchFamily="34" charset="0"/>
              <a:buChar char="•"/>
            </a:pPr>
            <a:r>
              <a:rPr lang="lv-LV" sz="800" dirty="0">
                <a:solidFill>
                  <a:schemeClr val="tx1"/>
                </a:solidFill>
              </a:rPr>
              <a:t>N</a:t>
            </a:r>
            <a:r>
              <a:rPr lang="lv-LV" sz="800" b="1" i="0" dirty="0">
                <a:solidFill>
                  <a:schemeClr val="tx1"/>
                </a:solidFill>
                <a:effectLst/>
              </a:rPr>
              <a:t>arkotisko/psihotropo vielu pieejamība pieaug, īpaši digitālajā vidē:</a:t>
            </a:r>
            <a:r>
              <a:rPr lang="lv-LV" sz="800" b="0" dirty="0">
                <a:solidFill>
                  <a:schemeClr val="tx1"/>
                </a:solidFill>
              </a:rPr>
              <a:t> v</a:t>
            </a:r>
            <a:r>
              <a:rPr lang="lv-LV" sz="800" b="0" i="0" dirty="0">
                <a:solidFill>
                  <a:schemeClr val="tx1"/>
                </a:solidFill>
                <a:effectLst/>
              </a:rPr>
              <a:t>ielas tiek iegādātas </a:t>
            </a:r>
            <a:r>
              <a:rPr lang="lv-LV" sz="800" b="0" i="0" dirty="0" err="1">
                <a:solidFill>
                  <a:schemeClr val="tx1"/>
                </a:solidFill>
                <a:effectLst/>
              </a:rPr>
              <a:t>bezkontakta</a:t>
            </a:r>
            <a:r>
              <a:rPr lang="lv-LV" sz="800" b="0" i="0" dirty="0">
                <a:solidFill>
                  <a:schemeClr val="tx1"/>
                </a:solidFill>
                <a:effectLst/>
              </a:rPr>
              <a:t> ceļā, izmantojot sociālos tīklus, šifrētas saziņas platformas un </a:t>
            </a:r>
            <a:r>
              <a:rPr lang="lv-LV" sz="800" b="0" i="0" dirty="0" err="1">
                <a:solidFill>
                  <a:schemeClr val="tx1"/>
                </a:solidFill>
                <a:effectLst/>
              </a:rPr>
              <a:t>kriptovalūtas</a:t>
            </a:r>
            <a:r>
              <a:rPr lang="lv-LV" sz="800" b="0" i="0" dirty="0">
                <a:solidFill>
                  <a:schemeClr val="tx1"/>
                </a:solidFill>
                <a:effectLst/>
              </a:rPr>
              <a:t>. Šī tendence apgrūtina kontroli un padara vielas pieejamākas jauniešiem. Internetā iespējams pasūtīt medikamentus, kas bieži vien ir daudz koncentrētāki un bīstamāki nekā legāli izrakstītie.</a:t>
            </a:r>
          </a:p>
          <a:p>
            <a:pPr marL="171450" indent="-171450">
              <a:spcAft>
                <a:spcPts val="600"/>
              </a:spcAft>
              <a:buFont typeface="Arial" panose="020B0604020202020204" pitchFamily="34" charset="0"/>
              <a:buChar char="•"/>
            </a:pPr>
            <a:r>
              <a:rPr lang="lv-LV" sz="800" b="1" i="0" dirty="0">
                <a:solidFill>
                  <a:schemeClr val="tx1"/>
                </a:solidFill>
                <a:effectLst/>
              </a:rPr>
              <a:t>Izplatības tīkli kļūst arvien plašāki un sarežģītāki:</a:t>
            </a:r>
            <a:r>
              <a:rPr lang="lv-LV" sz="800" b="0" dirty="0">
                <a:solidFill>
                  <a:schemeClr val="tx1"/>
                </a:solidFill>
              </a:rPr>
              <a:t> t</a:t>
            </a:r>
            <a:r>
              <a:rPr lang="lv-LV" sz="800" b="0" i="0" dirty="0">
                <a:solidFill>
                  <a:schemeClr val="tx1"/>
                </a:solidFill>
                <a:effectLst/>
              </a:rPr>
              <a:t>iesībaizsardzības darbs kļūst sarežģītāks, īpaši t.s. “tumšajā zonā” – </a:t>
            </a:r>
            <a:r>
              <a:rPr lang="lv-LV" sz="800" b="0" i="0" dirty="0" err="1">
                <a:solidFill>
                  <a:schemeClr val="tx1"/>
                </a:solidFill>
                <a:effectLst/>
              </a:rPr>
              <a:t>darknetā</a:t>
            </a:r>
            <a:r>
              <a:rPr lang="lv-LV" sz="800" b="0" i="0" dirty="0">
                <a:solidFill>
                  <a:schemeClr val="tx1"/>
                </a:solidFill>
                <a:effectLst/>
              </a:rPr>
              <a:t> un slēgtās grupās, kur izsekošana ir ierobežota un anonimitāte augsta. Daļa vielu tiek iegūtas no pieaugušajiem, bet daļa no interneta, padarot šo problēmu vēl grūtāk kontrolējamu. </a:t>
            </a:r>
          </a:p>
          <a:p>
            <a:pPr marL="171450" indent="-171450" algn="l">
              <a:spcAft>
                <a:spcPts val="600"/>
              </a:spcAft>
              <a:buFont typeface="Arial" panose="020B0604020202020204" pitchFamily="34" charset="0"/>
              <a:buChar char="•"/>
            </a:pPr>
            <a:r>
              <a:rPr lang="lv-LV" sz="800" b="1" i="0" dirty="0">
                <a:solidFill>
                  <a:schemeClr val="tx1"/>
                </a:solidFill>
                <a:effectLst/>
              </a:rPr>
              <a:t>Jaunieši lieto dažādas vielas, un eksperimentēšana sākas arvien agrāk:</a:t>
            </a:r>
            <a:r>
              <a:rPr lang="lv-LV" sz="800" b="0" dirty="0">
                <a:solidFill>
                  <a:schemeClr val="tx1"/>
                </a:solidFill>
              </a:rPr>
              <a:t> v</a:t>
            </a:r>
            <a:r>
              <a:rPr lang="lv-LV" sz="800" b="0" i="0" dirty="0">
                <a:solidFill>
                  <a:schemeClr val="tx1"/>
                </a:solidFill>
                <a:effectLst/>
              </a:rPr>
              <a:t>ielu lietošanas uzsākšana agrīnā vecumā būtiski palielina atkarības risku un ietekmē attīstību. </a:t>
            </a:r>
            <a:r>
              <a:rPr lang="lv-LV" sz="800" b="0" dirty="0">
                <a:solidFill>
                  <a:schemeClr val="tx1"/>
                </a:solidFill>
              </a:rPr>
              <a:t>Turklāt tendence norāda uz paaugstinātu dažādu sintētisko vielu vai dažādu vielu sajaukumu lietošanu. </a:t>
            </a:r>
          </a:p>
          <a:p>
            <a:pPr marL="171450" indent="-171450" algn="l">
              <a:spcAft>
                <a:spcPts val="600"/>
              </a:spcAft>
              <a:buFont typeface="Arial" panose="020B0604020202020204" pitchFamily="34" charset="0"/>
              <a:buChar char="•"/>
            </a:pPr>
            <a:r>
              <a:rPr lang="lv-LV" sz="800" b="1" i="0" dirty="0">
                <a:solidFill>
                  <a:schemeClr val="tx1"/>
                </a:solidFill>
                <a:effectLst/>
              </a:rPr>
              <a:t>Valsts pieeja atkarību izraisošo vielu pieejamības ierobežošanā ir nevienmērīga:</a:t>
            </a:r>
            <a:r>
              <a:rPr lang="lv-LV" sz="800" b="0" dirty="0">
                <a:solidFill>
                  <a:schemeClr val="tx1"/>
                </a:solidFill>
              </a:rPr>
              <a:t> p</a:t>
            </a:r>
            <a:r>
              <a:rPr lang="lv-LV" sz="800" b="0" i="0" dirty="0">
                <a:solidFill>
                  <a:schemeClr val="tx1"/>
                </a:solidFill>
                <a:effectLst/>
              </a:rPr>
              <a:t>iemēram, tabakas izstrādājumu iegāde ir atļauta no 20 gadu vecuma, savukārt alkohols joprojām ir pieejams no 18 gadiem. Šāda nekonsekvence mazina gan profilakses, gan rehabilitācijas pasākumu ietekmi.</a:t>
            </a:r>
          </a:p>
        </p:txBody>
      </p:sp>
      <p:sp>
        <p:nvSpPr>
          <p:cNvPr id="23" name="Rectangle 22">
            <a:extLst>
              <a:ext uri="{FF2B5EF4-FFF2-40B4-BE49-F238E27FC236}">
                <a16:creationId xmlns:a16="http://schemas.microsoft.com/office/drawing/2014/main" id="{B36F119E-E04C-72C1-3A5F-E1A46719431C}"/>
              </a:ext>
            </a:extLst>
          </p:cNvPr>
          <p:cNvSpPr/>
          <p:nvPr/>
        </p:nvSpPr>
        <p:spPr>
          <a:xfrm>
            <a:off x="6463278" y="2624715"/>
            <a:ext cx="5285809"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lv-LV" sz="800"/>
              <a:t>Kur, Tavuprāt, jaunieši visbiežāk iegūst narkotikas?</a:t>
            </a:r>
          </a:p>
        </p:txBody>
      </p:sp>
      <p:grpSp>
        <p:nvGrpSpPr>
          <p:cNvPr id="31" name="Group 30">
            <a:extLst>
              <a:ext uri="{FF2B5EF4-FFF2-40B4-BE49-F238E27FC236}">
                <a16:creationId xmlns:a16="http://schemas.microsoft.com/office/drawing/2014/main" id="{C450EC73-7283-6C27-0D8D-874191B99F5E}"/>
              </a:ext>
            </a:extLst>
          </p:cNvPr>
          <p:cNvGrpSpPr/>
          <p:nvPr/>
        </p:nvGrpSpPr>
        <p:grpSpPr>
          <a:xfrm>
            <a:off x="8929454" y="0"/>
            <a:ext cx="3262546" cy="428478"/>
            <a:chOff x="8929454" y="0"/>
            <a:chExt cx="3262546" cy="428478"/>
          </a:xfrm>
        </p:grpSpPr>
        <p:sp>
          <p:nvSpPr>
            <p:cNvPr id="24" name="Rectangle 23">
              <a:extLst>
                <a:ext uri="{FF2B5EF4-FFF2-40B4-BE49-F238E27FC236}">
                  <a16:creationId xmlns:a16="http://schemas.microsoft.com/office/drawing/2014/main" id="{94F860A8-AB99-B840-982B-3301E793F051}"/>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5" name="TextBox 24">
              <a:extLst>
                <a:ext uri="{FF2B5EF4-FFF2-40B4-BE49-F238E27FC236}">
                  <a16:creationId xmlns:a16="http://schemas.microsoft.com/office/drawing/2014/main" id="{0EB9A83B-3F55-692C-7B3E-381E7196602E}"/>
                </a:ext>
              </a:extLst>
            </p:cNvPr>
            <p:cNvSpPr txBox="1"/>
            <p:nvPr/>
          </p:nvSpPr>
          <p:spPr>
            <a:xfrm>
              <a:off x="9487149" y="60351"/>
              <a:ext cx="1815852"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dirty="0">
                  <a:ln>
                    <a:noFill/>
                  </a:ln>
                  <a:effectLst/>
                  <a:uLnTx/>
                  <a:uFillTx/>
                  <a:latin typeface="Arial"/>
                  <a:cs typeface="Arial"/>
                  <a:sym typeface="Arial"/>
                </a:rPr>
                <a:t>Kaitējuma mazināšana un apkarošana</a:t>
              </a:r>
            </a:p>
          </p:txBody>
        </p:sp>
        <p:sp>
          <p:nvSpPr>
            <p:cNvPr id="27" name="Rectangle 26">
              <a:extLst>
                <a:ext uri="{FF2B5EF4-FFF2-40B4-BE49-F238E27FC236}">
                  <a16:creationId xmlns:a16="http://schemas.microsoft.com/office/drawing/2014/main" id="{CEB1BFC5-142C-5E2C-2C42-B0A0B816E929}"/>
                </a:ext>
              </a:extLst>
            </p:cNvPr>
            <p:cNvSpPr/>
            <p:nvPr/>
          </p:nvSpPr>
          <p:spPr>
            <a:xfrm>
              <a:off x="8929454" y="0"/>
              <a:ext cx="428400" cy="4284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8" name="Freeform 82">
              <a:extLst>
                <a:ext uri="{FF2B5EF4-FFF2-40B4-BE49-F238E27FC236}">
                  <a16:creationId xmlns:a16="http://schemas.microsoft.com/office/drawing/2014/main" id="{A893AF8B-5C6D-757D-E08B-F770DCA3B890}"/>
                </a:ext>
              </a:extLst>
            </p:cNvPr>
            <p:cNvSpPr>
              <a:spLocks noChangeAspect="1" noEditPoints="1"/>
            </p:cNvSpPr>
            <p:nvPr/>
          </p:nvSpPr>
          <p:spPr bwMode="auto">
            <a:xfrm rot="10800000" flipH="1" flipV="1">
              <a:off x="8992048" y="61800"/>
              <a:ext cx="303213" cy="3048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1000"/>
            </a:p>
          </p:txBody>
        </p:sp>
      </p:grpSp>
      <p:graphicFrame>
        <p:nvGraphicFramePr>
          <p:cNvPr id="29" name="Chart 28">
            <a:extLst>
              <a:ext uri="{FF2B5EF4-FFF2-40B4-BE49-F238E27FC236}">
                <a16:creationId xmlns:a16="http://schemas.microsoft.com/office/drawing/2014/main" id="{FF0D2582-8DC7-4C4B-0223-78E7983196EC}"/>
              </a:ext>
            </a:extLst>
          </p:cNvPr>
          <p:cNvGraphicFramePr>
            <a:graphicFrameLocks/>
          </p:cNvGraphicFramePr>
          <p:nvPr>
            <p:extLst>
              <p:ext uri="{D42A27DB-BD31-4B8C-83A1-F6EECF244321}">
                <p14:modId xmlns:p14="http://schemas.microsoft.com/office/powerpoint/2010/main" val="2902248566"/>
              </p:ext>
            </p:extLst>
          </p:nvPr>
        </p:nvGraphicFramePr>
        <p:xfrm>
          <a:off x="5648590" y="2891114"/>
          <a:ext cx="6543410" cy="3300064"/>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a:extLst>
              <a:ext uri="{FF2B5EF4-FFF2-40B4-BE49-F238E27FC236}">
                <a16:creationId xmlns:a16="http://schemas.microsoft.com/office/drawing/2014/main" id="{96FEA1D9-2C73-ED14-AC9E-3E6AA3595BA7}"/>
              </a:ext>
            </a:extLst>
          </p:cNvPr>
          <p:cNvSpPr txBox="1"/>
          <p:nvPr/>
        </p:nvSpPr>
        <p:spPr>
          <a:xfrm>
            <a:off x="444500"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spTree>
    <p:extLst>
      <p:ext uri="{BB962C8B-B14F-4D97-AF65-F5344CB8AC3E}">
        <p14:creationId xmlns:p14="http://schemas.microsoft.com/office/powerpoint/2010/main" val="3439189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5EE47-4C05-16E2-CF6F-669D3FE9E934}"/>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0B6282A6-B135-B4B6-811A-7D40A9388A44}"/>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31</a:t>
            </a:fld>
            <a:endParaRPr lang="en-GB"/>
          </a:p>
        </p:txBody>
      </p:sp>
      <p:graphicFrame>
        <p:nvGraphicFramePr>
          <p:cNvPr id="16" name="Object 15" hidden="1">
            <a:extLst>
              <a:ext uri="{FF2B5EF4-FFF2-40B4-BE49-F238E27FC236}">
                <a16:creationId xmlns:a16="http://schemas.microsoft.com/office/drawing/2014/main" id="{278248F9-D920-537B-839D-3E31349BD90A}"/>
              </a:ext>
            </a:extLst>
          </p:cNvPr>
          <p:cNvGraphicFramePr>
            <a:graphicFrameLocks noChangeAspect="1"/>
          </p:cNvGraphicFramePr>
          <p:nvPr>
            <p:custDataLst>
              <p:tags r:id="rId1"/>
            </p:custDataLst>
            <p:extLst>
              <p:ext uri="{D42A27DB-BD31-4B8C-83A1-F6EECF244321}">
                <p14:modId xmlns:p14="http://schemas.microsoft.com/office/powerpoint/2010/main" val="7291043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278248F9-D920-537B-839D-3E31349BD9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21224CC2-4E19-F035-6708-28B2DB66B454}"/>
              </a:ext>
            </a:extLst>
          </p:cNvPr>
          <p:cNvSpPr>
            <a:spLocks noGrp="1"/>
          </p:cNvSpPr>
          <p:nvPr>
            <p:ph type="title"/>
          </p:nvPr>
        </p:nvSpPr>
        <p:spPr>
          <a:xfrm>
            <a:off x="442913" y="432001"/>
            <a:ext cx="11306175" cy="1387274"/>
          </a:xfrm>
        </p:spPr>
        <p:txBody>
          <a:bodyPr vert="horz">
            <a:normAutofit/>
          </a:bodyPr>
          <a:lstStyle/>
          <a:p>
            <a:r>
              <a:rPr lang="lv-LV" dirty="0"/>
              <a:t>2.3.2. Apkarošanas mehānismi </a:t>
            </a:r>
            <a:br>
              <a:rPr lang="en-US" dirty="0"/>
            </a:br>
            <a:r>
              <a:rPr lang="lv-LV" dirty="0"/>
              <a:t>skolās un sabiedrībā</a:t>
            </a:r>
            <a:endParaRPr lang="en-GB" dirty="0"/>
          </a:p>
        </p:txBody>
      </p:sp>
      <p:sp>
        <p:nvSpPr>
          <p:cNvPr id="2" name="Slide Number Placeholder 1">
            <a:extLst>
              <a:ext uri="{FF2B5EF4-FFF2-40B4-BE49-F238E27FC236}">
                <a16:creationId xmlns:a16="http://schemas.microsoft.com/office/drawing/2014/main" id="{D138A6F9-EF30-8602-0F66-D26DBEA400F9}"/>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31</a:t>
            </a:fld>
            <a:endParaRPr lang="en-GB"/>
          </a:p>
        </p:txBody>
      </p:sp>
      <p:sp>
        <p:nvSpPr>
          <p:cNvPr id="33" name="PwCFirm">
            <a:extLst>
              <a:ext uri="{FF2B5EF4-FFF2-40B4-BE49-F238E27FC236}">
                <a16:creationId xmlns:a16="http://schemas.microsoft.com/office/drawing/2014/main" id="{EC9BA5AC-0537-7BA9-E1CB-E9A8E161EA34}"/>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graphicFrame>
        <p:nvGraphicFramePr>
          <p:cNvPr id="11" name="Table 10">
            <a:extLst>
              <a:ext uri="{FF2B5EF4-FFF2-40B4-BE49-F238E27FC236}">
                <a16:creationId xmlns:a16="http://schemas.microsoft.com/office/drawing/2014/main" id="{CD237AEB-B6AC-E1A9-05AA-46F0D5DB3A88}"/>
              </a:ext>
            </a:extLst>
          </p:cNvPr>
          <p:cNvGraphicFramePr>
            <a:graphicFrameLocks noGrp="1"/>
          </p:cNvGraphicFramePr>
          <p:nvPr>
            <p:extLst>
              <p:ext uri="{D42A27DB-BD31-4B8C-83A1-F6EECF244321}">
                <p14:modId xmlns:p14="http://schemas.microsoft.com/office/powerpoint/2010/main" val="3694189658"/>
              </p:ext>
            </p:extLst>
          </p:nvPr>
        </p:nvGraphicFramePr>
        <p:xfrm>
          <a:off x="442913" y="1819275"/>
          <a:ext cx="11306175" cy="4500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50000">
                <a:tc>
                  <a:txBody>
                    <a:bodyPr/>
                    <a:lstStyle/>
                    <a:p>
                      <a:pPr marL="171450" indent="-171450">
                        <a:buClr>
                          <a:schemeClr val="dk1"/>
                        </a:buClr>
                        <a:buBlip>
                          <a:blip r:embed="rId6"/>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a:t>
                      </a:r>
                      <a:r>
                        <a:rPr lang="lv-LV" sz="800" b="0" kern="1200" spc="-20" dirty="0">
                          <a:solidFill>
                            <a:schemeClr val="tx1"/>
                          </a:solidFill>
                          <a:latin typeface="+mn-lt"/>
                          <a:ea typeface="+mn-ea"/>
                          <a:cs typeface="+mn-cs"/>
                        </a:rPr>
                        <a:t>līdz 2030. gadam izstrādāt un ieviest skolās un tiesībaizsardzības iestādēs metodoloģiski pamatotus, sadarbībā balstītus rīcības protokolus, kas aizstāj formālus reidus ar efektīvām, jauniešus atbalstošām </a:t>
                      </a:r>
                      <a:r>
                        <a:rPr lang="lv-LV" sz="800" b="0" kern="1200" spc="-20" dirty="0" err="1">
                          <a:solidFill>
                            <a:schemeClr val="tx1"/>
                          </a:solidFill>
                          <a:latin typeface="+mn-lt"/>
                          <a:ea typeface="+mn-ea"/>
                          <a:cs typeface="+mn-cs"/>
                        </a:rPr>
                        <a:t>prevencijas</a:t>
                      </a:r>
                      <a:r>
                        <a:rPr lang="lv-LV" sz="800" b="0" kern="1200" spc="-20" dirty="0">
                          <a:solidFill>
                            <a:schemeClr val="tx1"/>
                          </a:solidFill>
                          <a:latin typeface="+mn-lt"/>
                          <a:ea typeface="+mn-ea"/>
                          <a:cs typeface="+mn-cs"/>
                        </a:rPr>
                        <a:t> pieejām visās Latvijas pašvaldībās.</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2" name="Rectangle 11">
            <a:extLst>
              <a:ext uri="{FF2B5EF4-FFF2-40B4-BE49-F238E27FC236}">
                <a16:creationId xmlns:a16="http://schemas.microsoft.com/office/drawing/2014/main" id="{0337F026-336C-1E86-509D-F3EA26C17BEE}"/>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8" name="Freeform 82">
            <a:extLst>
              <a:ext uri="{FF2B5EF4-FFF2-40B4-BE49-F238E27FC236}">
                <a16:creationId xmlns:a16="http://schemas.microsoft.com/office/drawing/2014/main" id="{E759E68F-13AC-A719-172E-599156915858}"/>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21" name="Rectangle 20">
            <a:extLst>
              <a:ext uri="{FF2B5EF4-FFF2-40B4-BE49-F238E27FC236}">
                <a16:creationId xmlns:a16="http://schemas.microsoft.com/office/drawing/2014/main" id="{B8167082-2BEF-000D-DB26-0B0CA686A888}"/>
              </a:ext>
            </a:extLst>
          </p:cNvPr>
          <p:cNvSpPr/>
          <p:nvPr/>
        </p:nvSpPr>
        <p:spPr>
          <a:xfrm>
            <a:off x="442912" y="2624715"/>
            <a:ext cx="6328002"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Novērojumi</a:t>
            </a:r>
          </a:p>
        </p:txBody>
      </p:sp>
      <p:sp>
        <p:nvSpPr>
          <p:cNvPr id="22" name="Content Placeholder 8">
            <a:extLst>
              <a:ext uri="{FF2B5EF4-FFF2-40B4-BE49-F238E27FC236}">
                <a16:creationId xmlns:a16="http://schemas.microsoft.com/office/drawing/2014/main" id="{09004487-018A-9AE9-EEAD-22E6D4349530}"/>
              </a:ext>
            </a:extLst>
          </p:cNvPr>
          <p:cNvSpPr txBox="1">
            <a:spLocks/>
          </p:cNvSpPr>
          <p:nvPr/>
        </p:nvSpPr>
        <p:spPr>
          <a:xfrm>
            <a:off x="442911" y="2941232"/>
            <a:ext cx="6328003"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lgn="l">
              <a:spcAft>
                <a:spcPts val="600"/>
              </a:spcAft>
              <a:buFont typeface="Arial" panose="020B0604020202020204" pitchFamily="34" charset="0"/>
              <a:buChar char="•"/>
            </a:pPr>
            <a:r>
              <a:rPr lang="lv-LV" sz="800" b="1" i="0" dirty="0">
                <a:solidFill>
                  <a:schemeClr val="tx1"/>
                </a:solidFill>
                <a:effectLst/>
              </a:rPr>
              <a:t>Intervijās norādīts, ka pašreizējie apkarošanas mehānismi nav pietiekami efektīvi, īpaši izglītības iestādēs: </a:t>
            </a:r>
            <a:r>
              <a:rPr lang="lv-LV" sz="800" b="0" i="0" dirty="0">
                <a:solidFill>
                  <a:schemeClr val="tx1"/>
                </a:solidFill>
                <a:effectLst/>
              </a:rPr>
              <a:t>s</a:t>
            </a:r>
            <a:r>
              <a:rPr lang="lv-LV" sz="800" b="0" dirty="0">
                <a:solidFill>
                  <a:schemeClr val="tx1"/>
                </a:solidFill>
              </a:rPr>
              <a:t>askaņā ar intervijās pausto p</a:t>
            </a:r>
            <a:r>
              <a:rPr lang="lv-LV" sz="800" b="0" i="0" dirty="0">
                <a:solidFill>
                  <a:schemeClr val="tx1"/>
                </a:solidFill>
                <a:effectLst/>
              </a:rPr>
              <a:t>olicijas reidi </a:t>
            </a:r>
            <a:r>
              <a:rPr lang="lv-LV" sz="800" b="0" dirty="0">
                <a:solidFill>
                  <a:schemeClr val="tx1"/>
                </a:solidFill>
              </a:rPr>
              <a:t>tiek veikti tikai </a:t>
            </a:r>
            <a:r>
              <a:rPr lang="lv-LV" sz="800" b="0" i="0" dirty="0">
                <a:solidFill>
                  <a:schemeClr val="tx1"/>
                </a:solidFill>
                <a:effectLst/>
              </a:rPr>
              <a:t>pēc skolas pašiniciatīvas, tādejādi tie bieži vien ir iepriekš zināmi un tikai rada psiholoģisku spriedzi skolēniem, nevis sniedz reālu </a:t>
            </a:r>
            <a:r>
              <a:rPr lang="lv-LV" sz="800" b="0" i="0" dirty="0" err="1">
                <a:solidFill>
                  <a:schemeClr val="tx1"/>
                </a:solidFill>
                <a:effectLst/>
              </a:rPr>
              <a:t>prevencijas</a:t>
            </a:r>
            <a:r>
              <a:rPr lang="lv-LV" sz="800" b="0" i="0" dirty="0">
                <a:solidFill>
                  <a:schemeClr val="tx1"/>
                </a:solidFill>
                <a:effectLst/>
              </a:rPr>
              <a:t> efektu vai veicina uzticēšanos.</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Reidi skolās bieži vien atklāj tikai tabakas izstrādājumus: </a:t>
            </a:r>
            <a:r>
              <a:rPr lang="lv-LV" sz="800" b="0" i="0" dirty="0">
                <a:solidFill>
                  <a:schemeClr val="tx1"/>
                </a:solidFill>
                <a:effectLst/>
              </a:rPr>
              <a:t>i</a:t>
            </a:r>
            <a:r>
              <a:rPr lang="lv-LV" sz="800" b="0" dirty="0">
                <a:solidFill>
                  <a:schemeClr val="tx1"/>
                </a:solidFill>
              </a:rPr>
              <a:t>ntervijās norādīts, ka reidu </a:t>
            </a:r>
            <a:r>
              <a:rPr lang="lv-LV" sz="800" b="0" i="0" dirty="0">
                <a:solidFill>
                  <a:schemeClr val="tx1"/>
                </a:solidFill>
                <a:effectLst/>
              </a:rPr>
              <a:t>ietekme uz narkotisko/psihotropo vielu lietošanas mazināšanu ir apšaubāma un tie nereti kalpo kā simboliska rīcība, nevis efektīvs risinājums.</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Jaunieši, kas iesaistās izplatīšanā, bieži nāk no sociāli nelabvēlīgas vides: </a:t>
            </a:r>
            <a:r>
              <a:rPr lang="lv-LV" sz="800" b="0" dirty="0">
                <a:solidFill>
                  <a:schemeClr val="tx1"/>
                </a:solidFill>
              </a:rPr>
              <a:t>v</a:t>
            </a:r>
            <a:r>
              <a:rPr lang="lv-LV" sz="800" b="0" i="0" dirty="0">
                <a:solidFill>
                  <a:schemeClr val="tx1"/>
                </a:solidFill>
                <a:effectLst/>
              </a:rPr>
              <a:t>iņu motivācija bieži vien saistīta ar iztikas līdzekļu trūkumu, emocionālu pamestību vai piederības meklējumiem. Šie faktori ir būtiski, veidojot atbalsta stratēģiju un apkarojot narkotisko/psihotropo vielu izplatības tīklus.</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Personāls </a:t>
            </a:r>
            <a:r>
              <a:rPr lang="lv-LV" sz="800" b="1" i="0" dirty="0" err="1">
                <a:solidFill>
                  <a:schemeClr val="tx1"/>
                </a:solidFill>
                <a:effectLst/>
              </a:rPr>
              <a:t>ārpusģimenes</a:t>
            </a:r>
            <a:r>
              <a:rPr lang="lv-LV" sz="800" b="1" i="0" dirty="0">
                <a:solidFill>
                  <a:schemeClr val="tx1"/>
                </a:solidFill>
                <a:effectLst/>
              </a:rPr>
              <a:t> aprūpes iestādēs bieži jūtas bezspēcīgs: </a:t>
            </a:r>
            <a:r>
              <a:rPr lang="lv-LV" sz="800" b="0" dirty="0">
                <a:solidFill>
                  <a:schemeClr val="tx1"/>
                </a:solidFill>
              </a:rPr>
              <a:t>k</a:t>
            </a:r>
            <a:r>
              <a:rPr lang="lv-LV" sz="800" b="0" i="0" dirty="0">
                <a:solidFill>
                  <a:schemeClr val="tx1"/>
                </a:solidFill>
                <a:effectLst/>
              </a:rPr>
              <a:t>ad jaunieši iesaistās narkotisko/psihotropo vielu izplatīšanā vai noziedzīgos grupējumos, darbiniekiem trūkst resursu, zināšanu un atbalsta, lai efektīvi reaģētu un sniegtu palīdzību.</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Nepieciešama metodoloģiska vadība un atbalsts skolām un tiesībaizsardzības iestādēm: </a:t>
            </a:r>
            <a:r>
              <a:rPr lang="lv-LV" sz="800" b="0" dirty="0">
                <a:solidFill>
                  <a:schemeClr val="tx1"/>
                </a:solidFill>
              </a:rPr>
              <a:t>l</a:t>
            </a:r>
            <a:r>
              <a:rPr lang="lv-LV" sz="800" b="0" i="0" dirty="0">
                <a:solidFill>
                  <a:schemeClr val="tx1"/>
                </a:solidFill>
                <a:effectLst/>
              </a:rPr>
              <a:t>ai izmantotu efektīvākas, uz sadarbību balstītas pieejas, ir jāizstrādā skaidri rīcības protokoli, jāveicina starpinstitūciju sadarbība un jānodrošina profesionāla apmācība.</a:t>
            </a:r>
            <a:endParaRPr lang="lv-LV" sz="800" b="0" dirty="0">
              <a:solidFill>
                <a:schemeClr val="tx1"/>
              </a:solidFill>
              <a:highlight>
                <a:srgbClr val="FFFF00"/>
              </a:highlight>
            </a:endParaRPr>
          </a:p>
        </p:txBody>
      </p:sp>
      <p:sp>
        <p:nvSpPr>
          <p:cNvPr id="23" name="Rectangle 22">
            <a:extLst>
              <a:ext uri="{FF2B5EF4-FFF2-40B4-BE49-F238E27FC236}">
                <a16:creationId xmlns:a16="http://schemas.microsoft.com/office/drawing/2014/main" id="{709F47AE-EE5D-3B81-C2B0-6612A8DB2F3E}"/>
              </a:ext>
            </a:extLst>
          </p:cNvPr>
          <p:cNvSpPr/>
          <p:nvPr/>
        </p:nvSpPr>
        <p:spPr>
          <a:xfrm>
            <a:off x="7121637" y="2624715"/>
            <a:ext cx="4627450"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lv-LV" sz="800"/>
              <a:t>Cik viegli tādi jaunieši kā Tu varētu iegādāties narkotikas, ja būtu tāda vēlme?</a:t>
            </a:r>
          </a:p>
        </p:txBody>
      </p:sp>
      <p:graphicFrame>
        <p:nvGraphicFramePr>
          <p:cNvPr id="5" name="Chart 4">
            <a:extLst>
              <a:ext uri="{FF2B5EF4-FFF2-40B4-BE49-F238E27FC236}">
                <a16:creationId xmlns:a16="http://schemas.microsoft.com/office/drawing/2014/main" id="{A01E050A-13D4-65FF-DD90-2CCEBD66BFEB}"/>
              </a:ext>
            </a:extLst>
          </p:cNvPr>
          <p:cNvGraphicFramePr>
            <a:graphicFrameLocks/>
          </p:cNvGraphicFramePr>
          <p:nvPr>
            <p:extLst>
              <p:ext uri="{D42A27DB-BD31-4B8C-83A1-F6EECF244321}">
                <p14:modId xmlns:p14="http://schemas.microsoft.com/office/powerpoint/2010/main" val="4177231223"/>
              </p:ext>
            </p:extLst>
          </p:nvPr>
        </p:nvGraphicFramePr>
        <p:xfrm>
          <a:off x="7121637" y="2818223"/>
          <a:ext cx="4639250" cy="3093808"/>
        </p:xfrm>
        <a:graphic>
          <a:graphicData uri="http://schemas.openxmlformats.org/drawingml/2006/chart">
            <c:chart xmlns:c="http://schemas.openxmlformats.org/drawingml/2006/chart" xmlns:r="http://schemas.openxmlformats.org/officeDocument/2006/relationships" r:id="rId7"/>
          </a:graphicData>
        </a:graphic>
      </p:graphicFrame>
      <p:grpSp>
        <p:nvGrpSpPr>
          <p:cNvPr id="6" name="Group 5">
            <a:extLst>
              <a:ext uri="{FF2B5EF4-FFF2-40B4-BE49-F238E27FC236}">
                <a16:creationId xmlns:a16="http://schemas.microsoft.com/office/drawing/2014/main" id="{600A8112-7C76-87BC-6725-0648C7A8D638}"/>
              </a:ext>
            </a:extLst>
          </p:cNvPr>
          <p:cNvGrpSpPr/>
          <p:nvPr/>
        </p:nvGrpSpPr>
        <p:grpSpPr>
          <a:xfrm>
            <a:off x="8929454" y="0"/>
            <a:ext cx="3262546" cy="428478"/>
            <a:chOff x="8929454" y="0"/>
            <a:chExt cx="3262546" cy="428478"/>
          </a:xfrm>
        </p:grpSpPr>
        <p:sp>
          <p:nvSpPr>
            <p:cNvPr id="7" name="Rectangle 6">
              <a:extLst>
                <a:ext uri="{FF2B5EF4-FFF2-40B4-BE49-F238E27FC236}">
                  <a16:creationId xmlns:a16="http://schemas.microsoft.com/office/drawing/2014/main" id="{26D583BE-6FB1-EB87-1338-7DE03C99B485}"/>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TextBox 12">
              <a:extLst>
                <a:ext uri="{FF2B5EF4-FFF2-40B4-BE49-F238E27FC236}">
                  <a16:creationId xmlns:a16="http://schemas.microsoft.com/office/drawing/2014/main" id="{4EEE53FA-57EE-FA4B-553C-BD80041EEC97}"/>
                </a:ext>
              </a:extLst>
            </p:cNvPr>
            <p:cNvSpPr txBox="1"/>
            <p:nvPr/>
          </p:nvSpPr>
          <p:spPr>
            <a:xfrm>
              <a:off x="9487149" y="60351"/>
              <a:ext cx="1815852"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dirty="0">
                  <a:ln>
                    <a:noFill/>
                  </a:ln>
                  <a:effectLst/>
                  <a:uLnTx/>
                  <a:uFillTx/>
                  <a:latin typeface="Arial"/>
                  <a:cs typeface="Arial"/>
                  <a:sym typeface="Arial"/>
                </a:rPr>
                <a:t>Kaitējuma mazināšana un apkarošana</a:t>
              </a:r>
            </a:p>
          </p:txBody>
        </p:sp>
        <p:sp>
          <p:nvSpPr>
            <p:cNvPr id="14" name="Rectangle 13">
              <a:extLst>
                <a:ext uri="{FF2B5EF4-FFF2-40B4-BE49-F238E27FC236}">
                  <a16:creationId xmlns:a16="http://schemas.microsoft.com/office/drawing/2014/main" id="{FFC7C6A9-5617-139B-E761-0EFEF9673334}"/>
                </a:ext>
              </a:extLst>
            </p:cNvPr>
            <p:cNvSpPr/>
            <p:nvPr/>
          </p:nvSpPr>
          <p:spPr>
            <a:xfrm>
              <a:off x="8929454" y="0"/>
              <a:ext cx="428400" cy="4284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Freeform 82">
              <a:extLst>
                <a:ext uri="{FF2B5EF4-FFF2-40B4-BE49-F238E27FC236}">
                  <a16:creationId xmlns:a16="http://schemas.microsoft.com/office/drawing/2014/main" id="{A89BC2D4-7523-CAE1-FA69-72194FF4FBE6}"/>
                </a:ext>
              </a:extLst>
            </p:cNvPr>
            <p:cNvSpPr>
              <a:spLocks noChangeAspect="1" noEditPoints="1"/>
            </p:cNvSpPr>
            <p:nvPr/>
          </p:nvSpPr>
          <p:spPr bwMode="auto">
            <a:xfrm rot="10800000" flipH="1" flipV="1">
              <a:off x="8992048" y="61800"/>
              <a:ext cx="303213" cy="3048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1000"/>
            </a:p>
          </p:txBody>
        </p:sp>
      </p:grpSp>
      <p:sp>
        <p:nvSpPr>
          <p:cNvPr id="3" name="TextBox 2">
            <a:extLst>
              <a:ext uri="{FF2B5EF4-FFF2-40B4-BE49-F238E27FC236}">
                <a16:creationId xmlns:a16="http://schemas.microsoft.com/office/drawing/2014/main" id="{A6F249A5-8958-CD61-40DC-5732151CED2E}"/>
              </a:ext>
            </a:extLst>
          </p:cNvPr>
          <p:cNvSpPr txBox="1"/>
          <p:nvPr/>
        </p:nvSpPr>
        <p:spPr>
          <a:xfrm>
            <a:off x="444500"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spTree>
    <p:extLst>
      <p:ext uri="{BB962C8B-B14F-4D97-AF65-F5344CB8AC3E}">
        <p14:creationId xmlns:p14="http://schemas.microsoft.com/office/powerpoint/2010/main" val="22928568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DF3D8-B67F-3522-99F5-3C6632359205}"/>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147C409F-A74D-E079-EF3C-60506A35A0D3}"/>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32</a:t>
            </a:fld>
            <a:endParaRPr lang="en-GB"/>
          </a:p>
        </p:txBody>
      </p:sp>
      <p:graphicFrame>
        <p:nvGraphicFramePr>
          <p:cNvPr id="16" name="Object 15" hidden="1">
            <a:extLst>
              <a:ext uri="{FF2B5EF4-FFF2-40B4-BE49-F238E27FC236}">
                <a16:creationId xmlns:a16="http://schemas.microsoft.com/office/drawing/2014/main" id="{83D5E9CE-1259-6530-8869-BEEEE0034C71}"/>
              </a:ext>
            </a:extLst>
          </p:cNvPr>
          <p:cNvGraphicFramePr>
            <a:graphicFrameLocks noChangeAspect="1"/>
          </p:cNvGraphicFramePr>
          <p:nvPr>
            <p:custDataLst>
              <p:tags r:id="rId1"/>
            </p:custDataLst>
            <p:extLst>
              <p:ext uri="{D42A27DB-BD31-4B8C-83A1-F6EECF244321}">
                <p14:modId xmlns:p14="http://schemas.microsoft.com/office/powerpoint/2010/main" val="5535983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83D5E9CE-1259-6530-8869-BEEEE0034C7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3DC232C3-1DE6-B065-C90A-6488C7FAEA1D}"/>
              </a:ext>
            </a:extLst>
          </p:cNvPr>
          <p:cNvSpPr>
            <a:spLocks noGrp="1"/>
          </p:cNvSpPr>
          <p:nvPr>
            <p:ph type="title"/>
          </p:nvPr>
        </p:nvSpPr>
        <p:spPr>
          <a:xfrm>
            <a:off x="442913" y="432001"/>
            <a:ext cx="11306175" cy="1387274"/>
          </a:xfrm>
        </p:spPr>
        <p:txBody>
          <a:bodyPr vert="horz">
            <a:normAutofit/>
          </a:bodyPr>
          <a:lstStyle/>
          <a:p>
            <a:r>
              <a:rPr lang="lv-LV" dirty="0"/>
              <a:t>2.3.3. Kaitējuma mazināšanas instrumenti</a:t>
            </a:r>
            <a:endParaRPr lang="en-GB" dirty="0"/>
          </a:p>
        </p:txBody>
      </p:sp>
      <p:sp>
        <p:nvSpPr>
          <p:cNvPr id="2" name="Slide Number Placeholder 1">
            <a:extLst>
              <a:ext uri="{FF2B5EF4-FFF2-40B4-BE49-F238E27FC236}">
                <a16:creationId xmlns:a16="http://schemas.microsoft.com/office/drawing/2014/main" id="{C721E9B7-2BCC-DD80-A9CA-8795809FF725}"/>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32</a:t>
            </a:fld>
            <a:endParaRPr lang="en-GB"/>
          </a:p>
        </p:txBody>
      </p:sp>
      <p:sp>
        <p:nvSpPr>
          <p:cNvPr id="33" name="PwCFirm">
            <a:extLst>
              <a:ext uri="{FF2B5EF4-FFF2-40B4-BE49-F238E27FC236}">
                <a16:creationId xmlns:a16="http://schemas.microsoft.com/office/drawing/2014/main" id="{ADE51701-9C05-0A7A-401E-506581F09B3F}"/>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graphicFrame>
        <p:nvGraphicFramePr>
          <p:cNvPr id="11" name="Table 10">
            <a:extLst>
              <a:ext uri="{FF2B5EF4-FFF2-40B4-BE49-F238E27FC236}">
                <a16:creationId xmlns:a16="http://schemas.microsoft.com/office/drawing/2014/main" id="{E7E61B02-F905-1C98-1C4C-202C9242E518}"/>
              </a:ext>
            </a:extLst>
          </p:cNvPr>
          <p:cNvGraphicFramePr>
            <a:graphicFrameLocks noGrp="1"/>
          </p:cNvGraphicFramePr>
          <p:nvPr>
            <p:extLst>
              <p:ext uri="{D42A27DB-BD31-4B8C-83A1-F6EECF244321}">
                <p14:modId xmlns:p14="http://schemas.microsoft.com/office/powerpoint/2010/main" val="1871341914"/>
              </p:ext>
            </p:extLst>
          </p:nvPr>
        </p:nvGraphicFramePr>
        <p:xfrm>
          <a:off x="442913" y="1819275"/>
          <a:ext cx="11306175" cy="4500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50000">
                <a:tc>
                  <a:txBody>
                    <a:bodyPr/>
                    <a:lstStyle/>
                    <a:p>
                      <a:pPr marL="171450" indent="-171450">
                        <a:buClr>
                          <a:schemeClr val="dk1"/>
                        </a:buClr>
                        <a:buBlip>
                          <a:blip r:embed="rId6"/>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i</a:t>
                      </a:r>
                      <a:r>
                        <a:rPr lang="lv-LV" sz="800" b="0" kern="1200" spc="-20" dirty="0">
                          <a:solidFill>
                            <a:schemeClr val="tx1"/>
                          </a:solidFill>
                          <a:latin typeface="+mn-lt"/>
                          <a:ea typeface="+mn-ea"/>
                          <a:cs typeface="+mn-cs"/>
                        </a:rPr>
                        <a:t>zveidot un pilnveidot vielu testēšanas sistēmu, kā arī attīstīt datu analīzes rīkus par pārdozēšanas gadījumiem, nodrošinot savlaicīgu un uz pierādījumiem balstītu </a:t>
                      </a:r>
                      <a:r>
                        <a:rPr lang="lv-LV" sz="800" b="0" kern="1200" spc="-20" dirty="0" err="1">
                          <a:solidFill>
                            <a:schemeClr val="tx1"/>
                          </a:solidFill>
                          <a:latin typeface="+mn-lt"/>
                          <a:ea typeface="+mn-ea"/>
                          <a:cs typeface="+mn-cs"/>
                        </a:rPr>
                        <a:t>prevenciju</a:t>
                      </a:r>
                      <a:r>
                        <a:rPr lang="lv-LV" sz="800" b="0" kern="1200" spc="-20" dirty="0">
                          <a:solidFill>
                            <a:schemeClr val="tx1"/>
                          </a:solidFill>
                          <a:latin typeface="+mn-lt"/>
                          <a:ea typeface="+mn-ea"/>
                          <a:cs typeface="+mn-cs"/>
                        </a:rPr>
                        <a:t> un ārstēšanu lielo reģionālo ārstniecības iestāžu un narkoloģijas centros.</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2" name="Rectangle 11">
            <a:extLst>
              <a:ext uri="{FF2B5EF4-FFF2-40B4-BE49-F238E27FC236}">
                <a16:creationId xmlns:a16="http://schemas.microsoft.com/office/drawing/2014/main" id="{63AFCB82-498C-4996-2158-D91BA001119A}"/>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8" name="Freeform 82">
            <a:extLst>
              <a:ext uri="{FF2B5EF4-FFF2-40B4-BE49-F238E27FC236}">
                <a16:creationId xmlns:a16="http://schemas.microsoft.com/office/drawing/2014/main" id="{07086C55-73A5-84FE-87EC-2F631626247D}"/>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21" name="Rectangle 20">
            <a:extLst>
              <a:ext uri="{FF2B5EF4-FFF2-40B4-BE49-F238E27FC236}">
                <a16:creationId xmlns:a16="http://schemas.microsoft.com/office/drawing/2014/main" id="{B58AF0A7-5CD3-89FA-37FB-F98A8067ACF6}"/>
              </a:ext>
            </a:extLst>
          </p:cNvPr>
          <p:cNvSpPr/>
          <p:nvPr/>
        </p:nvSpPr>
        <p:spPr>
          <a:xfrm>
            <a:off x="442912" y="2624715"/>
            <a:ext cx="6328002"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Novērojumi</a:t>
            </a:r>
          </a:p>
        </p:txBody>
      </p:sp>
      <p:sp>
        <p:nvSpPr>
          <p:cNvPr id="22" name="Content Placeholder 8">
            <a:extLst>
              <a:ext uri="{FF2B5EF4-FFF2-40B4-BE49-F238E27FC236}">
                <a16:creationId xmlns:a16="http://schemas.microsoft.com/office/drawing/2014/main" id="{FB5F0A98-2844-2C20-A54F-A0BD4B643FF0}"/>
              </a:ext>
            </a:extLst>
          </p:cNvPr>
          <p:cNvSpPr txBox="1">
            <a:spLocks/>
          </p:cNvSpPr>
          <p:nvPr/>
        </p:nvSpPr>
        <p:spPr>
          <a:xfrm>
            <a:off x="442911" y="2941232"/>
            <a:ext cx="6328003"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lgn="l">
              <a:spcAft>
                <a:spcPts val="600"/>
              </a:spcAft>
              <a:buFont typeface="Arial" panose="020B0604020202020204" pitchFamily="34" charset="0"/>
              <a:buChar char="•"/>
            </a:pPr>
            <a:r>
              <a:rPr lang="lv-LV" sz="800" b="1" i="0" dirty="0">
                <a:solidFill>
                  <a:schemeClr val="tx1"/>
                </a:solidFill>
                <a:effectLst/>
              </a:rPr>
              <a:t>Palielinās neatliekamās medicīniskās palīdzības izsaukumu skaits: </a:t>
            </a:r>
            <a:r>
              <a:rPr lang="lv-LV" sz="800" b="0" dirty="0">
                <a:solidFill>
                  <a:schemeClr val="tx1"/>
                </a:solidFill>
              </a:rPr>
              <a:t>a</a:t>
            </a:r>
            <a:r>
              <a:rPr lang="lv-LV" sz="800" b="0" i="0" dirty="0">
                <a:solidFill>
                  <a:schemeClr val="tx1"/>
                </a:solidFill>
                <a:effectLst/>
              </a:rPr>
              <a:t>izvien biežāk tiek reģistrēti gadījumi, kad jaunieši pārdozē vai saindējas ar narkotisko/psihotropo vielām. </a:t>
            </a:r>
          </a:p>
          <a:p>
            <a:pPr marL="172800" indent="-172800" algn="l">
              <a:spcAft>
                <a:spcPts val="600"/>
              </a:spcAft>
              <a:buFont typeface="Arial" panose="020B0604020202020204" pitchFamily="34" charset="0"/>
              <a:buChar char="•"/>
            </a:pPr>
            <a:r>
              <a:rPr lang="lv-LV" sz="800" b="1" i="0" dirty="0">
                <a:solidFill>
                  <a:schemeClr val="tx1"/>
                </a:solidFill>
                <a:effectLst/>
              </a:rPr>
              <a:t>Nav iespējams precīzi noteikt pārdozēšanas gadījumu pieauguma cēloni: </a:t>
            </a:r>
            <a:r>
              <a:rPr lang="lv-LV" sz="800" b="0" dirty="0">
                <a:solidFill>
                  <a:schemeClr val="tx1"/>
                </a:solidFill>
              </a:rPr>
              <a:t>t</a:t>
            </a:r>
            <a:r>
              <a:rPr lang="lv-LV" sz="800" b="0" i="0" dirty="0">
                <a:solidFill>
                  <a:schemeClr val="tx1"/>
                </a:solidFill>
                <a:effectLst/>
              </a:rPr>
              <a:t>rūkst testēšanas mehānismu, kas ļautu izvērtēt, vai pieaugums ir saistīts ar lietotāju skaita palielināšanos vai vielu kvalitātes pasliktināšanos. Šī informācija ir būtiska efektīvai </a:t>
            </a:r>
            <a:r>
              <a:rPr lang="lv-LV" sz="800" b="0" i="0" dirty="0" err="1">
                <a:solidFill>
                  <a:schemeClr val="tx1"/>
                </a:solidFill>
                <a:effectLst/>
              </a:rPr>
              <a:t>prevencijai</a:t>
            </a:r>
            <a:r>
              <a:rPr lang="lv-LV" sz="800" b="0" i="0" dirty="0">
                <a:solidFill>
                  <a:schemeClr val="tx1"/>
                </a:solidFill>
                <a:effectLst/>
              </a:rPr>
              <a:t> un ārstēšanai.</a:t>
            </a:r>
            <a:endParaRPr lang="lv-LV" sz="800" b="1" i="0" dirty="0">
              <a:solidFill>
                <a:schemeClr val="tx1"/>
              </a:solidFill>
              <a:effectLst/>
            </a:endParaRPr>
          </a:p>
          <a:p>
            <a:pPr marL="172800" indent="-172800" algn="l">
              <a:spcAft>
                <a:spcPts val="600"/>
              </a:spcAft>
              <a:buFont typeface="Arial" panose="020B0604020202020204" pitchFamily="34" charset="0"/>
              <a:buChar char="•"/>
            </a:pPr>
            <a:r>
              <a:rPr lang="lv-LV" sz="800" b="1" i="0" dirty="0">
                <a:solidFill>
                  <a:schemeClr val="tx1"/>
                </a:solidFill>
                <a:effectLst/>
              </a:rPr>
              <a:t>Vielām bieži tiek pievienoti spēcīgi </a:t>
            </a:r>
            <a:r>
              <a:rPr lang="lv-LV" sz="800" b="1" i="0" dirty="0" err="1">
                <a:solidFill>
                  <a:schemeClr val="tx1"/>
                </a:solidFill>
                <a:effectLst/>
              </a:rPr>
              <a:t>opioīdi</a:t>
            </a:r>
            <a:r>
              <a:rPr lang="lv-LV" sz="800" b="1" i="0" dirty="0">
                <a:solidFill>
                  <a:schemeClr val="tx1"/>
                </a:solidFill>
                <a:effectLst/>
              </a:rPr>
              <a:t>: </a:t>
            </a:r>
            <a:r>
              <a:rPr lang="lv-LV" sz="800" b="0" dirty="0">
                <a:solidFill>
                  <a:schemeClr val="tx1"/>
                </a:solidFill>
              </a:rPr>
              <a:t>t</a:t>
            </a:r>
            <a:r>
              <a:rPr lang="lv-LV" sz="800" b="0" i="0" dirty="0">
                <a:solidFill>
                  <a:schemeClr val="tx1"/>
                </a:solidFill>
                <a:effectLst/>
              </a:rPr>
              <a:t>ādi kā </a:t>
            </a:r>
            <a:r>
              <a:rPr lang="lv-LV" sz="800" b="0" i="0" dirty="0" err="1">
                <a:solidFill>
                  <a:schemeClr val="tx1"/>
                </a:solidFill>
                <a:effectLst/>
              </a:rPr>
              <a:t>fentanīls</a:t>
            </a:r>
            <a:r>
              <a:rPr lang="lv-LV" sz="800" b="0" i="0" dirty="0">
                <a:solidFill>
                  <a:schemeClr val="tx1"/>
                </a:solidFill>
                <a:effectLst/>
              </a:rPr>
              <a:t> vai heroīns, kas būtiski palielina dzīvības riskus un veicina strauju atkarības veidošanos. Šādas vielas bieži tiek pievienotas bez lietotāja ziņas, padarot lietošanu īpaši bīstamu</a:t>
            </a:r>
            <a:r>
              <a:rPr lang="lv-LV" sz="800" b="1" i="0" dirty="0">
                <a:solidFill>
                  <a:schemeClr val="tx1"/>
                </a:solidFill>
                <a:effectLst/>
              </a:rPr>
              <a:t>.</a:t>
            </a:r>
          </a:p>
          <a:p>
            <a:pPr marL="172800" indent="-172800" algn="l">
              <a:spcAft>
                <a:spcPts val="600"/>
              </a:spcAft>
              <a:buFont typeface="Arial" panose="020B0604020202020204" pitchFamily="34" charset="0"/>
              <a:buChar char="•"/>
            </a:pPr>
            <a:r>
              <a:rPr lang="lv-LV" sz="800" b="1" i="0" dirty="0">
                <a:solidFill>
                  <a:schemeClr val="tx1"/>
                </a:solidFill>
                <a:effectLst/>
              </a:rPr>
              <a:t>Latvijā nav pieejami vielu testēšanas punkti: </a:t>
            </a:r>
            <a:r>
              <a:rPr lang="lv-LV" sz="800" b="0" dirty="0">
                <a:solidFill>
                  <a:schemeClr val="tx1"/>
                </a:solidFill>
              </a:rPr>
              <a:t>c</a:t>
            </a:r>
            <a:r>
              <a:rPr lang="lv-LV" sz="800" b="0" i="0" dirty="0">
                <a:solidFill>
                  <a:schemeClr val="tx1"/>
                </a:solidFill>
                <a:effectLst/>
              </a:rPr>
              <a:t>itviet pasaulē šādi punkti tiek izmantoti gan kā drošības, gan izglītojošs rīks, kas ļauj lietotājiem pārbaudīt vielu sastāvu un pieņemt informētākus lēmumus.</a:t>
            </a:r>
            <a:r>
              <a:rPr lang="lv-LV" sz="800" dirty="0">
                <a:solidFill>
                  <a:schemeClr val="tx1"/>
                </a:solidFill>
              </a:rPr>
              <a:t> </a:t>
            </a:r>
            <a:r>
              <a:rPr lang="lv-LV" sz="800" b="0" i="0" dirty="0">
                <a:solidFill>
                  <a:schemeClr val="tx1"/>
                </a:solidFill>
                <a:effectLst/>
              </a:rPr>
              <a:t>Narkoloģijas centri nestrādā ar vielu testēšanu</a:t>
            </a:r>
            <a:r>
              <a:rPr lang="lv-LV" sz="800" b="0" dirty="0">
                <a:solidFill>
                  <a:schemeClr val="tx1"/>
                </a:solidFill>
              </a:rPr>
              <a:t> un š</a:t>
            </a:r>
            <a:r>
              <a:rPr lang="lv-LV" sz="800" b="0" i="0" dirty="0">
                <a:solidFill>
                  <a:schemeClr val="tx1"/>
                </a:solidFill>
                <a:effectLst/>
              </a:rPr>
              <a:t>obrīd vienīgā iespēja ir policijas laboratorijas, kas nav pieejamas profilakses nolūkos. </a:t>
            </a:r>
            <a:endParaRPr lang="lv-LV" sz="800" b="0" dirty="0">
              <a:solidFill>
                <a:schemeClr val="tx1"/>
              </a:solidFill>
              <a:highlight>
                <a:srgbClr val="FFFF00"/>
              </a:highlight>
            </a:endParaRPr>
          </a:p>
        </p:txBody>
      </p:sp>
      <p:grpSp>
        <p:nvGrpSpPr>
          <p:cNvPr id="6" name="Group 5">
            <a:extLst>
              <a:ext uri="{FF2B5EF4-FFF2-40B4-BE49-F238E27FC236}">
                <a16:creationId xmlns:a16="http://schemas.microsoft.com/office/drawing/2014/main" id="{BAF877FA-6812-0004-6322-4BDAE6AFC788}"/>
              </a:ext>
            </a:extLst>
          </p:cNvPr>
          <p:cNvGrpSpPr/>
          <p:nvPr/>
        </p:nvGrpSpPr>
        <p:grpSpPr>
          <a:xfrm>
            <a:off x="8929454" y="0"/>
            <a:ext cx="3262546" cy="428478"/>
            <a:chOff x="8929454" y="0"/>
            <a:chExt cx="3262546" cy="428478"/>
          </a:xfrm>
        </p:grpSpPr>
        <p:sp>
          <p:nvSpPr>
            <p:cNvPr id="7" name="Rectangle 6">
              <a:extLst>
                <a:ext uri="{FF2B5EF4-FFF2-40B4-BE49-F238E27FC236}">
                  <a16:creationId xmlns:a16="http://schemas.microsoft.com/office/drawing/2014/main" id="{94672F8B-82B5-25F1-6AA0-78ECE3B20290}"/>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TextBox 12">
              <a:extLst>
                <a:ext uri="{FF2B5EF4-FFF2-40B4-BE49-F238E27FC236}">
                  <a16:creationId xmlns:a16="http://schemas.microsoft.com/office/drawing/2014/main" id="{DF87A9B9-AE51-FD4D-D1E3-4B9B11A6185C}"/>
                </a:ext>
              </a:extLst>
            </p:cNvPr>
            <p:cNvSpPr txBox="1"/>
            <p:nvPr/>
          </p:nvSpPr>
          <p:spPr>
            <a:xfrm>
              <a:off x="9487149" y="60351"/>
              <a:ext cx="1815852"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dirty="0">
                  <a:ln>
                    <a:noFill/>
                  </a:ln>
                  <a:effectLst/>
                  <a:uLnTx/>
                  <a:uFillTx/>
                  <a:latin typeface="Arial"/>
                  <a:cs typeface="Arial"/>
                  <a:sym typeface="Arial"/>
                </a:rPr>
                <a:t>Kaitējuma mazināšana un apkarošana</a:t>
              </a:r>
            </a:p>
          </p:txBody>
        </p:sp>
        <p:sp>
          <p:nvSpPr>
            <p:cNvPr id="14" name="Rectangle 13">
              <a:extLst>
                <a:ext uri="{FF2B5EF4-FFF2-40B4-BE49-F238E27FC236}">
                  <a16:creationId xmlns:a16="http://schemas.microsoft.com/office/drawing/2014/main" id="{9AE8FA48-1ABD-68D2-0A4C-833AB170E7E5}"/>
                </a:ext>
              </a:extLst>
            </p:cNvPr>
            <p:cNvSpPr/>
            <p:nvPr/>
          </p:nvSpPr>
          <p:spPr>
            <a:xfrm>
              <a:off x="8929454" y="0"/>
              <a:ext cx="428400" cy="4284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Freeform 82">
              <a:extLst>
                <a:ext uri="{FF2B5EF4-FFF2-40B4-BE49-F238E27FC236}">
                  <a16:creationId xmlns:a16="http://schemas.microsoft.com/office/drawing/2014/main" id="{444B200C-905E-034B-56B7-B7C6B3A3AE36}"/>
                </a:ext>
              </a:extLst>
            </p:cNvPr>
            <p:cNvSpPr>
              <a:spLocks noChangeAspect="1" noEditPoints="1"/>
            </p:cNvSpPr>
            <p:nvPr/>
          </p:nvSpPr>
          <p:spPr bwMode="auto">
            <a:xfrm rot="10800000" flipH="1" flipV="1">
              <a:off x="8992048" y="61800"/>
              <a:ext cx="303213" cy="3048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1000"/>
            </a:p>
          </p:txBody>
        </p:sp>
      </p:grpSp>
      <p:graphicFrame>
        <p:nvGraphicFramePr>
          <p:cNvPr id="3" name="Chart 2">
            <a:extLst>
              <a:ext uri="{FF2B5EF4-FFF2-40B4-BE49-F238E27FC236}">
                <a16:creationId xmlns:a16="http://schemas.microsoft.com/office/drawing/2014/main" id="{A79FA378-9BBA-424F-BB51-11EA3D2D1D64}"/>
              </a:ext>
            </a:extLst>
          </p:cNvPr>
          <p:cNvGraphicFramePr>
            <a:graphicFrameLocks/>
          </p:cNvGraphicFramePr>
          <p:nvPr>
            <p:extLst>
              <p:ext uri="{D42A27DB-BD31-4B8C-83A1-F6EECF244321}">
                <p14:modId xmlns:p14="http://schemas.microsoft.com/office/powerpoint/2010/main" val="3063953355"/>
              </p:ext>
            </p:extLst>
          </p:nvPr>
        </p:nvGraphicFramePr>
        <p:xfrm>
          <a:off x="7121637" y="2624714"/>
          <a:ext cx="4627450" cy="3554016"/>
        </p:xfrm>
        <a:graphic>
          <a:graphicData uri="http://schemas.openxmlformats.org/drawingml/2006/chart">
            <c:chart xmlns:c="http://schemas.openxmlformats.org/drawingml/2006/chart" xmlns:r="http://schemas.openxmlformats.org/officeDocument/2006/relationships" r:id="rId7"/>
          </a:graphicData>
        </a:graphic>
      </p:graphicFrame>
      <p:sp>
        <p:nvSpPr>
          <p:cNvPr id="17" name="Rectangle 16">
            <a:extLst>
              <a:ext uri="{FF2B5EF4-FFF2-40B4-BE49-F238E27FC236}">
                <a16:creationId xmlns:a16="http://schemas.microsoft.com/office/drawing/2014/main" id="{20588465-E4D8-7B9D-D3E6-7CFC156E7706}"/>
              </a:ext>
            </a:extLst>
          </p:cNvPr>
          <p:cNvSpPr/>
          <p:nvPr/>
        </p:nvSpPr>
        <p:spPr>
          <a:xfrm>
            <a:off x="7121637" y="2624715"/>
            <a:ext cx="4627450"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200" b="1" i="0" u="none" strike="noStrike" kern="1200" baseline="0">
                <a:solidFill>
                  <a:srgbClr val="000000"/>
                </a:solidFill>
                <a:latin typeface="Arial" panose="020B0604020202020204" pitchFamily="34" charset="0"/>
                <a:ea typeface="+mn-ea"/>
                <a:cs typeface="Arial" panose="020B0604020202020204" pitchFamily="34" charset="0"/>
              </a:defRPr>
            </a:pPr>
            <a:r>
              <a:rPr lang="en-GB" sz="800"/>
              <a:t>Vai Tu </a:t>
            </a:r>
            <a:r>
              <a:rPr lang="en-GB" sz="800" err="1"/>
              <a:t>pazīsti</a:t>
            </a:r>
            <a:r>
              <a:rPr lang="en-GB" sz="800"/>
              <a:t> </a:t>
            </a:r>
            <a:r>
              <a:rPr lang="en-GB" sz="800" err="1"/>
              <a:t>kādu</a:t>
            </a:r>
            <a:r>
              <a:rPr lang="en-GB" sz="800"/>
              <a:t> </a:t>
            </a:r>
            <a:r>
              <a:rPr lang="en-GB" sz="800" err="1"/>
              <a:t>vienaudzi</a:t>
            </a:r>
            <a:r>
              <a:rPr lang="en-GB" sz="800"/>
              <a:t> </a:t>
            </a:r>
            <a:r>
              <a:rPr lang="en-GB" sz="800" err="1"/>
              <a:t>savā</a:t>
            </a:r>
            <a:r>
              <a:rPr lang="en-GB" sz="800"/>
              <a:t> </a:t>
            </a:r>
            <a:r>
              <a:rPr lang="en-GB" sz="800" err="1"/>
              <a:t>skolā</a:t>
            </a:r>
            <a:r>
              <a:rPr lang="en-GB" sz="800"/>
              <a:t> </a:t>
            </a:r>
            <a:r>
              <a:rPr lang="en-GB" sz="800" err="1"/>
              <a:t>vai</a:t>
            </a:r>
            <a:r>
              <a:rPr lang="en-GB" sz="800"/>
              <a:t> </a:t>
            </a:r>
            <a:r>
              <a:rPr lang="en-GB" sz="800" err="1"/>
              <a:t>draugu</a:t>
            </a:r>
            <a:r>
              <a:rPr lang="en-GB" sz="800"/>
              <a:t> </a:t>
            </a:r>
            <a:r>
              <a:rPr lang="en-GB" sz="800" err="1"/>
              <a:t>lokā</a:t>
            </a:r>
            <a:r>
              <a:rPr lang="en-GB" sz="800"/>
              <a:t>, </a:t>
            </a:r>
            <a:r>
              <a:rPr lang="en-GB" sz="800" err="1"/>
              <a:t>kurš</a:t>
            </a:r>
            <a:r>
              <a:rPr lang="en-GB" sz="800"/>
              <a:t> </a:t>
            </a:r>
            <a:r>
              <a:rPr lang="en-GB" sz="800" err="1"/>
              <a:t>izplata</a:t>
            </a:r>
            <a:r>
              <a:rPr lang="en-GB" sz="800"/>
              <a:t> </a:t>
            </a:r>
            <a:r>
              <a:rPr lang="en-GB" sz="800" err="1"/>
              <a:t>narkotikas</a:t>
            </a:r>
            <a:r>
              <a:rPr lang="en-GB" sz="800"/>
              <a:t>?</a:t>
            </a:r>
          </a:p>
        </p:txBody>
      </p:sp>
      <p:sp>
        <p:nvSpPr>
          <p:cNvPr id="29" name="TextBox 28">
            <a:extLst>
              <a:ext uri="{FF2B5EF4-FFF2-40B4-BE49-F238E27FC236}">
                <a16:creationId xmlns:a16="http://schemas.microsoft.com/office/drawing/2014/main" id="{D8DFF3B6-7EF3-66C5-40DF-13ECC79791AF}"/>
              </a:ext>
            </a:extLst>
          </p:cNvPr>
          <p:cNvSpPr txBox="1"/>
          <p:nvPr/>
        </p:nvSpPr>
        <p:spPr>
          <a:xfrm>
            <a:off x="444500"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spTree>
    <p:extLst>
      <p:ext uri="{BB962C8B-B14F-4D97-AF65-F5344CB8AC3E}">
        <p14:creationId xmlns:p14="http://schemas.microsoft.com/office/powerpoint/2010/main" val="1550493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4E82E-227C-493D-A5AF-005AC0F491C8}"/>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77A5DC81-E50B-5AD0-DE54-5C8295FA3403}"/>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33</a:t>
            </a:fld>
            <a:endParaRPr lang="en-GB"/>
          </a:p>
        </p:txBody>
      </p:sp>
      <p:graphicFrame>
        <p:nvGraphicFramePr>
          <p:cNvPr id="16" name="Object 15" hidden="1">
            <a:extLst>
              <a:ext uri="{FF2B5EF4-FFF2-40B4-BE49-F238E27FC236}">
                <a16:creationId xmlns:a16="http://schemas.microsoft.com/office/drawing/2014/main" id="{CF1FE4A5-2DF9-40C0-1BA8-177DD6C36918}"/>
              </a:ext>
            </a:extLst>
          </p:cNvPr>
          <p:cNvGraphicFramePr>
            <a:graphicFrameLocks noChangeAspect="1"/>
          </p:cNvGraphicFramePr>
          <p:nvPr>
            <p:custDataLst>
              <p:tags r:id="rId1"/>
            </p:custDataLst>
            <p:extLst>
              <p:ext uri="{D42A27DB-BD31-4B8C-83A1-F6EECF244321}">
                <p14:modId xmlns:p14="http://schemas.microsoft.com/office/powerpoint/2010/main" val="4038610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CF1FE4A5-2DF9-40C0-1BA8-177DD6C3691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CDA61E7A-72D1-6673-DC6C-33E83836DB77}"/>
              </a:ext>
            </a:extLst>
          </p:cNvPr>
          <p:cNvSpPr>
            <a:spLocks noGrp="1"/>
          </p:cNvSpPr>
          <p:nvPr>
            <p:ph type="title"/>
          </p:nvPr>
        </p:nvSpPr>
        <p:spPr>
          <a:xfrm>
            <a:off x="442913" y="432001"/>
            <a:ext cx="11306175" cy="1387274"/>
          </a:xfrm>
        </p:spPr>
        <p:txBody>
          <a:bodyPr vert="horz">
            <a:normAutofit/>
          </a:bodyPr>
          <a:lstStyle/>
          <a:p>
            <a:r>
              <a:rPr lang="lv-LV" dirty="0"/>
              <a:t>2.3.4. Resursu sadalījums un reaģēšanas </a:t>
            </a:r>
            <a:br>
              <a:rPr lang="en-US" dirty="0"/>
            </a:br>
            <a:r>
              <a:rPr lang="lv-LV" dirty="0"/>
              <a:t>spējas krīzes situācijās</a:t>
            </a:r>
            <a:endParaRPr lang="en-GB" dirty="0"/>
          </a:p>
        </p:txBody>
      </p:sp>
      <p:sp>
        <p:nvSpPr>
          <p:cNvPr id="2" name="Slide Number Placeholder 1">
            <a:extLst>
              <a:ext uri="{FF2B5EF4-FFF2-40B4-BE49-F238E27FC236}">
                <a16:creationId xmlns:a16="http://schemas.microsoft.com/office/drawing/2014/main" id="{72B109D3-449D-F515-288E-D92B36C70FE6}"/>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33</a:t>
            </a:fld>
            <a:endParaRPr lang="en-GB"/>
          </a:p>
        </p:txBody>
      </p:sp>
      <p:sp>
        <p:nvSpPr>
          <p:cNvPr id="33" name="PwCFirm">
            <a:extLst>
              <a:ext uri="{FF2B5EF4-FFF2-40B4-BE49-F238E27FC236}">
                <a16:creationId xmlns:a16="http://schemas.microsoft.com/office/drawing/2014/main" id="{57EEFC60-D894-6EC5-14DE-825B21E0F98F}"/>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graphicFrame>
        <p:nvGraphicFramePr>
          <p:cNvPr id="11" name="Table 10">
            <a:extLst>
              <a:ext uri="{FF2B5EF4-FFF2-40B4-BE49-F238E27FC236}">
                <a16:creationId xmlns:a16="http://schemas.microsoft.com/office/drawing/2014/main" id="{EF4DE1CF-F0E3-DBD4-FE58-4C502010FE0B}"/>
              </a:ext>
            </a:extLst>
          </p:cNvPr>
          <p:cNvGraphicFramePr>
            <a:graphicFrameLocks noGrp="1"/>
          </p:cNvGraphicFramePr>
          <p:nvPr>
            <p:extLst>
              <p:ext uri="{D42A27DB-BD31-4B8C-83A1-F6EECF244321}">
                <p14:modId xmlns:p14="http://schemas.microsoft.com/office/powerpoint/2010/main" val="4110434452"/>
              </p:ext>
            </p:extLst>
          </p:nvPr>
        </p:nvGraphicFramePr>
        <p:xfrm>
          <a:off x="442913" y="1819275"/>
          <a:ext cx="11306175" cy="4488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48800">
                <a:tc>
                  <a:txBody>
                    <a:bodyPr/>
                    <a:lstStyle/>
                    <a:p>
                      <a:pPr marL="171450" indent="-171450">
                        <a:buClr>
                          <a:schemeClr val="dk1"/>
                        </a:buClr>
                        <a:buBlip>
                          <a:blip r:embed="rId6"/>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a:t>
                      </a:r>
                      <a:r>
                        <a:rPr lang="lv-LV" sz="800" b="0" kern="1200" spc="-20" dirty="0">
                          <a:solidFill>
                            <a:schemeClr val="tx1"/>
                          </a:solidFill>
                          <a:latin typeface="+mn-lt"/>
                          <a:ea typeface="+mn-ea"/>
                          <a:cs typeface="+mn-cs"/>
                        </a:rPr>
                        <a:t>izveidot un ieviest ātru, koordinētu un uzticamu palīdzības mehānismu jauniešiem, kas apvieno ārstēšanu, rehabilitāciju un </a:t>
                      </a:r>
                      <a:r>
                        <a:rPr lang="lv-LV" sz="800" b="0" kern="1200" spc="-20" dirty="0" err="1">
                          <a:solidFill>
                            <a:schemeClr val="tx1"/>
                          </a:solidFill>
                          <a:latin typeface="+mn-lt"/>
                          <a:ea typeface="+mn-ea"/>
                          <a:cs typeface="+mn-cs"/>
                        </a:rPr>
                        <a:t>prevenciju</a:t>
                      </a:r>
                      <a:r>
                        <a:rPr lang="lv-LV" sz="800" b="0" kern="1200" spc="-20" dirty="0">
                          <a:solidFill>
                            <a:schemeClr val="tx1"/>
                          </a:solidFill>
                          <a:latin typeface="+mn-lt"/>
                          <a:ea typeface="+mn-ea"/>
                          <a:cs typeface="+mn-cs"/>
                        </a:rPr>
                        <a:t>, nodrošinot visu pirmās līnijas darbinieku apmācību un pieejamu operatīvu testēšanas rīku (piemēram, </a:t>
                      </a:r>
                      <a:r>
                        <a:rPr lang="lv-LV" sz="800" b="0" kern="1200" spc="-20" dirty="0" err="1">
                          <a:solidFill>
                            <a:schemeClr val="tx1"/>
                          </a:solidFill>
                          <a:latin typeface="+mn-lt"/>
                          <a:ea typeface="+mn-ea"/>
                          <a:cs typeface="+mn-cs"/>
                        </a:rPr>
                        <a:t>eksprestestu</a:t>
                      </a:r>
                      <a:r>
                        <a:rPr lang="lv-LV" sz="800" b="0" kern="1200" spc="-20" dirty="0">
                          <a:solidFill>
                            <a:schemeClr val="tx1"/>
                          </a:solidFill>
                          <a:latin typeface="+mn-lt"/>
                          <a:ea typeface="+mn-ea"/>
                          <a:cs typeface="+mn-cs"/>
                        </a:rPr>
                        <a:t>) izmantošanu skolās un sociālajos dienestos.</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6"/>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12" name="Rectangle 11">
            <a:extLst>
              <a:ext uri="{FF2B5EF4-FFF2-40B4-BE49-F238E27FC236}">
                <a16:creationId xmlns:a16="http://schemas.microsoft.com/office/drawing/2014/main" id="{5BBE867F-AF48-7322-39CE-FAB6DB19CF9D}"/>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8" name="Freeform 82">
            <a:extLst>
              <a:ext uri="{FF2B5EF4-FFF2-40B4-BE49-F238E27FC236}">
                <a16:creationId xmlns:a16="http://schemas.microsoft.com/office/drawing/2014/main" id="{9C439717-4A4D-3C5C-C1DA-883501E05B22}"/>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21" name="Rectangle 20">
            <a:extLst>
              <a:ext uri="{FF2B5EF4-FFF2-40B4-BE49-F238E27FC236}">
                <a16:creationId xmlns:a16="http://schemas.microsoft.com/office/drawing/2014/main" id="{C1188D20-864A-22EF-2C3C-AD428B369625}"/>
              </a:ext>
            </a:extLst>
          </p:cNvPr>
          <p:cNvSpPr/>
          <p:nvPr/>
        </p:nvSpPr>
        <p:spPr>
          <a:xfrm>
            <a:off x="442911" y="2624715"/>
            <a:ext cx="8668431"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Novērojumi</a:t>
            </a:r>
          </a:p>
        </p:txBody>
      </p:sp>
      <p:sp>
        <p:nvSpPr>
          <p:cNvPr id="22" name="Content Placeholder 8">
            <a:extLst>
              <a:ext uri="{FF2B5EF4-FFF2-40B4-BE49-F238E27FC236}">
                <a16:creationId xmlns:a16="http://schemas.microsoft.com/office/drawing/2014/main" id="{88DBC461-4D75-F20F-19BE-42F8AC2CFC68}"/>
              </a:ext>
            </a:extLst>
          </p:cNvPr>
          <p:cNvSpPr txBox="1">
            <a:spLocks/>
          </p:cNvSpPr>
          <p:nvPr/>
        </p:nvSpPr>
        <p:spPr>
          <a:xfrm>
            <a:off x="442910" y="2941232"/>
            <a:ext cx="8668433"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1450" indent="-171450">
              <a:spcAft>
                <a:spcPts val="600"/>
              </a:spcAft>
              <a:buFont typeface="Arial" panose="020B0604020202020204" pitchFamily="34" charset="0"/>
              <a:buChar char="•"/>
            </a:pPr>
            <a:r>
              <a:rPr lang="lv-LV" sz="800" dirty="0">
                <a:solidFill>
                  <a:schemeClr val="tx1"/>
                </a:solidFill>
              </a:rPr>
              <a:t>Vienota pieeja ātrai un koordinētai rīcībai nav pilnībā nostiprināta: </a:t>
            </a:r>
            <a:r>
              <a:rPr lang="lv-LV" sz="800" b="0" dirty="0">
                <a:solidFill>
                  <a:schemeClr val="tx1"/>
                </a:solidFill>
              </a:rPr>
              <a:t>atšķirībā no veselības aprūpē ieviestā “zaļā koridora” sociālajā un izglītības jomā šobrīd nav izveidots līdzvērtīgs mehānisms, kas nodrošinātu ātru, koordinētu un atbalstošu rīcību krīzes situācijās. Rezultātā iesaistīto iestāžu sadarbība bieži vien ir sadrumstalota un nepietiekami ātra.</a:t>
            </a:r>
          </a:p>
          <a:p>
            <a:pPr marL="171450" indent="-171450">
              <a:spcAft>
                <a:spcPts val="600"/>
              </a:spcAft>
              <a:buFont typeface="Arial" panose="020B0604020202020204" pitchFamily="34" charset="0"/>
              <a:buChar char="•"/>
            </a:pPr>
            <a:r>
              <a:rPr lang="lv-LV" sz="800" dirty="0">
                <a:solidFill>
                  <a:schemeClr val="tx1"/>
                </a:solidFill>
              </a:rPr>
              <a:t>Reaģēšanas sistēma ir lēna un pakļauta birokrātiskiem šķēršļiem: </a:t>
            </a:r>
            <a:r>
              <a:rPr lang="lv-LV" sz="800" b="0" dirty="0">
                <a:solidFill>
                  <a:schemeClr val="tx1"/>
                </a:solidFill>
              </a:rPr>
              <a:t>ar bērnu un jauniešu aizsardzību saistītie dokumenti bieži kavējas ceļā starp institūcijām un rezultātā nepieciešamā rīcība nav pietiekami ātra. Situācijās, kad jaunietis atrodas krīzē, šāda kavēšanās var būtiski pasliktināt viņa stāvokli un palielināt apdraudējumu viņa drošībai.</a:t>
            </a:r>
          </a:p>
          <a:p>
            <a:pPr marL="171450" indent="-171450">
              <a:spcAft>
                <a:spcPts val="600"/>
              </a:spcAft>
              <a:buFont typeface="Arial" panose="020B0604020202020204" pitchFamily="34" charset="0"/>
              <a:buChar char="•"/>
            </a:pPr>
            <a:r>
              <a:rPr lang="lv-LV" sz="800" dirty="0">
                <a:solidFill>
                  <a:schemeClr val="tx1"/>
                </a:solidFill>
              </a:rPr>
              <a:t>Rehabilitācijas pieejamība jauniešiem ir atkarīga no ziņošanas mehānisma: </a:t>
            </a:r>
            <a:r>
              <a:rPr lang="lv-LV" sz="800" b="0" dirty="0">
                <a:solidFill>
                  <a:schemeClr val="tx1"/>
                </a:solidFill>
              </a:rPr>
              <a:t>ārstēšanas un rehabilitācijas pakalpojumu saņemšana bieži vien sākas tikai pēc formālas ziņošanas policijai un tās iesaistes, tas nozīmē, ka bez šī soļa jaunietis var palikt bez palīdzības, pat, ja problēma ir acīmredzama un steidzama.</a:t>
            </a:r>
          </a:p>
          <a:p>
            <a:pPr marL="171450" indent="-171450">
              <a:spcAft>
                <a:spcPts val="600"/>
              </a:spcAft>
              <a:buFont typeface="Arial" panose="020B0604020202020204" pitchFamily="34" charset="0"/>
              <a:buChar char="•"/>
            </a:pPr>
            <a:r>
              <a:rPr lang="lv-LV" sz="800" dirty="0">
                <a:solidFill>
                  <a:schemeClr val="tx1"/>
                </a:solidFill>
              </a:rPr>
              <a:t>Policijas tūlītēja iejaukšanās reizēm var ietekmēt jauniešu uzticību:</a:t>
            </a:r>
            <a:r>
              <a:rPr lang="lv-LV" sz="800" b="0" dirty="0">
                <a:solidFill>
                  <a:schemeClr val="tx1"/>
                </a:solidFill>
              </a:rPr>
              <a:t> ja jaunietis tiek uzreiz nopratināts un sodīts, nevis saņem atbalstu, tas var radīt neskaidrību un atturēt no palīdzības meklēšanas nākotnē. Uzticēšanās ir svarīgs pamats efektīvai problēmu risināšanai un atbalsta sniegšanai.</a:t>
            </a:r>
          </a:p>
          <a:p>
            <a:pPr marL="171450" indent="-171450">
              <a:spcAft>
                <a:spcPts val="600"/>
              </a:spcAft>
              <a:buFont typeface="Arial" panose="020B0604020202020204" pitchFamily="34" charset="0"/>
              <a:buChar char="•"/>
            </a:pPr>
            <a:r>
              <a:rPr lang="lv-LV" sz="800" dirty="0">
                <a:solidFill>
                  <a:schemeClr val="tx1"/>
                </a:solidFill>
              </a:rPr>
              <a:t>Policijas preventīvajā darbā skolās trūkst efektīvu un mūsdienīgu instrumentu: </a:t>
            </a:r>
            <a:r>
              <a:rPr lang="lv-LV" sz="800" b="0" dirty="0">
                <a:solidFill>
                  <a:schemeClr val="tx1"/>
                </a:solidFill>
              </a:rPr>
              <a:t>policijas preventīvajā un apkarošanas darbā nav pietiekami efektīvu un modernu instrumentu, kas ļautu operatīvi reaģēt uz aizdomām, vienlaikus nekavējot mācību procesu un nodrošinot drošu vidi.</a:t>
            </a:r>
          </a:p>
          <a:p>
            <a:pPr marL="171450" indent="-171450">
              <a:spcAft>
                <a:spcPts val="600"/>
              </a:spcAft>
              <a:buFont typeface="Arial" panose="020B0604020202020204" pitchFamily="34" charset="0"/>
              <a:buChar char="•"/>
            </a:pPr>
            <a:r>
              <a:rPr lang="lv-LV" sz="800" dirty="0">
                <a:solidFill>
                  <a:schemeClr val="tx1"/>
                </a:solidFill>
              </a:rPr>
              <a:t>Esošā apkarošanas kārtība skolās prasa lielus resursus: </a:t>
            </a:r>
            <a:r>
              <a:rPr lang="lv-LV" sz="800" b="0" dirty="0">
                <a:solidFill>
                  <a:schemeClr val="tx1"/>
                </a:solidFill>
              </a:rPr>
              <a:t>aizdomu gadījumā jāpārtrauc reids un jānogādā persona uz medicīnas iestādi, kas kavē darbu un samazina efektivitāti. Tas rada arī papildu slodzi personālam.</a:t>
            </a:r>
          </a:p>
          <a:p>
            <a:pPr marL="171450" indent="-171450">
              <a:spcAft>
                <a:spcPts val="600"/>
              </a:spcAft>
              <a:buFont typeface="Arial" panose="020B0604020202020204" pitchFamily="34" charset="0"/>
              <a:buChar char="•"/>
            </a:pPr>
            <a:r>
              <a:rPr lang="lv-LV" sz="800" dirty="0">
                <a:solidFill>
                  <a:schemeClr val="tx1"/>
                </a:solidFill>
              </a:rPr>
              <a:t>Valsts policijas iekšējais regulējums un budžeta ietvars ierobežo iespējas: </a:t>
            </a:r>
            <a:r>
              <a:rPr lang="lv-LV" sz="800" b="0" dirty="0">
                <a:solidFill>
                  <a:schemeClr val="tx1"/>
                </a:solidFill>
              </a:rPr>
              <a:t>piemēram, </a:t>
            </a:r>
            <a:r>
              <a:rPr lang="lv-LV" sz="800" b="0" dirty="0" err="1">
                <a:solidFill>
                  <a:schemeClr val="tx1"/>
                </a:solidFill>
              </a:rPr>
              <a:t>eksprestestu</a:t>
            </a:r>
            <a:r>
              <a:rPr lang="lv-LV" sz="800" b="0" dirty="0">
                <a:solidFill>
                  <a:schemeClr val="tx1"/>
                </a:solidFill>
              </a:rPr>
              <a:t> iegāde un mērķtiecīgu apmācību nodrošināšana ir atkarīga no pieejamajiem finanšu līdzekļiem. Bez pietiekama finansējuma un politiskās gribas sistēmas attīstība un uzlabošana kļūst ierobežota.</a:t>
            </a:r>
          </a:p>
          <a:p>
            <a:pPr marL="171450" indent="-171450">
              <a:spcAft>
                <a:spcPts val="600"/>
              </a:spcAft>
              <a:buFont typeface="Arial" panose="020B0604020202020204" pitchFamily="34" charset="0"/>
              <a:buChar char="•"/>
            </a:pPr>
            <a:r>
              <a:rPr lang="lv-LV" sz="800" dirty="0">
                <a:solidFill>
                  <a:schemeClr val="tx1"/>
                </a:solidFill>
              </a:rPr>
              <a:t>Ģimenēm tiek uzlikti pienākumi tikai pēc formālas iesaistes: </a:t>
            </a:r>
            <a:r>
              <a:rPr lang="lv-LV" sz="800" b="0" dirty="0">
                <a:solidFill>
                  <a:schemeClr val="tx1"/>
                </a:solidFill>
              </a:rPr>
              <a:t>riska ģimenēs netiek noteikti </a:t>
            </a:r>
            <a:r>
              <a:rPr lang="lv-LV" sz="800" b="0" dirty="0" err="1">
                <a:solidFill>
                  <a:schemeClr val="tx1"/>
                </a:solidFill>
              </a:rPr>
              <a:t>proaktīvi</a:t>
            </a:r>
            <a:r>
              <a:rPr lang="lv-LV" sz="800" b="0" dirty="0">
                <a:solidFill>
                  <a:schemeClr val="tx1"/>
                </a:solidFill>
              </a:rPr>
              <a:t> pienākumi, kas kavē agrīnu atbalstu un sadarbību ar atbalsta dienestiem.</a:t>
            </a:r>
          </a:p>
        </p:txBody>
      </p:sp>
      <p:sp>
        <p:nvSpPr>
          <p:cNvPr id="23" name="Rectangle 22">
            <a:extLst>
              <a:ext uri="{FF2B5EF4-FFF2-40B4-BE49-F238E27FC236}">
                <a16:creationId xmlns:a16="http://schemas.microsoft.com/office/drawing/2014/main" id="{1507DCE1-F922-32AF-BBEF-EFE8BE522BAD}"/>
              </a:ext>
            </a:extLst>
          </p:cNvPr>
          <p:cNvSpPr/>
          <p:nvPr/>
        </p:nvSpPr>
        <p:spPr>
          <a:xfrm>
            <a:off x="9487149" y="2624715"/>
            <a:ext cx="2261937"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lv-LV" sz="800"/>
              <a:t>Kā, Tavuprāt, narkotikas parasti tiek nodotas pircējiem pēc pasūtījuma internetā?</a:t>
            </a:r>
          </a:p>
        </p:txBody>
      </p:sp>
      <p:graphicFrame>
        <p:nvGraphicFramePr>
          <p:cNvPr id="6" name="Chart 5">
            <a:extLst>
              <a:ext uri="{FF2B5EF4-FFF2-40B4-BE49-F238E27FC236}">
                <a16:creationId xmlns:a16="http://schemas.microsoft.com/office/drawing/2014/main" id="{69C39BC4-7C74-DD79-2DA5-2F1014AC1661}"/>
              </a:ext>
            </a:extLst>
          </p:cNvPr>
          <p:cNvGraphicFramePr>
            <a:graphicFrameLocks/>
          </p:cNvGraphicFramePr>
          <p:nvPr>
            <p:extLst>
              <p:ext uri="{D42A27DB-BD31-4B8C-83A1-F6EECF244321}">
                <p14:modId xmlns:p14="http://schemas.microsoft.com/office/powerpoint/2010/main" val="1248461124"/>
              </p:ext>
            </p:extLst>
          </p:nvPr>
        </p:nvGraphicFramePr>
        <p:xfrm>
          <a:off x="9487149" y="2506133"/>
          <a:ext cx="2823384" cy="3919866"/>
        </p:xfrm>
        <a:graphic>
          <a:graphicData uri="http://schemas.openxmlformats.org/drawingml/2006/chart">
            <c:chart xmlns:c="http://schemas.openxmlformats.org/drawingml/2006/chart" xmlns:r="http://schemas.openxmlformats.org/officeDocument/2006/relationships" r:id="rId7"/>
          </a:graphicData>
        </a:graphic>
      </p:graphicFrame>
      <p:grpSp>
        <p:nvGrpSpPr>
          <p:cNvPr id="13" name="Group 12">
            <a:extLst>
              <a:ext uri="{FF2B5EF4-FFF2-40B4-BE49-F238E27FC236}">
                <a16:creationId xmlns:a16="http://schemas.microsoft.com/office/drawing/2014/main" id="{83DC9FEF-41CE-7541-E4A8-76FC49DE1368}"/>
              </a:ext>
            </a:extLst>
          </p:cNvPr>
          <p:cNvGrpSpPr/>
          <p:nvPr/>
        </p:nvGrpSpPr>
        <p:grpSpPr>
          <a:xfrm>
            <a:off x="8929454" y="0"/>
            <a:ext cx="3262546" cy="428478"/>
            <a:chOff x="8929454" y="0"/>
            <a:chExt cx="3262546" cy="428478"/>
          </a:xfrm>
        </p:grpSpPr>
        <p:sp>
          <p:nvSpPr>
            <p:cNvPr id="14" name="Rectangle 13">
              <a:extLst>
                <a:ext uri="{FF2B5EF4-FFF2-40B4-BE49-F238E27FC236}">
                  <a16:creationId xmlns:a16="http://schemas.microsoft.com/office/drawing/2014/main" id="{A40F4C03-838B-456D-E2EA-10CB77F23790}"/>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TextBox 14">
              <a:extLst>
                <a:ext uri="{FF2B5EF4-FFF2-40B4-BE49-F238E27FC236}">
                  <a16:creationId xmlns:a16="http://schemas.microsoft.com/office/drawing/2014/main" id="{6D3D9B90-6259-66B2-3AB9-B4DEC064D282}"/>
                </a:ext>
              </a:extLst>
            </p:cNvPr>
            <p:cNvSpPr txBox="1"/>
            <p:nvPr/>
          </p:nvSpPr>
          <p:spPr>
            <a:xfrm>
              <a:off x="9487149" y="60351"/>
              <a:ext cx="1815852"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dirty="0">
                  <a:ln>
                    <a:noFill/>
                  </a:ln>
                  <a:effectLst/>
                  <a:uLnTx/>
                  <a:uFillTx/>
                  <a:latin typeface="Arial"/>
                  <a:cs typeface="Arial"/>
                  <a:sym typeface="Arial"/>
                </a:rPr>
                <a:t>Kaitējuma mazināšana un apkarošana</a:t>
              </a:r>
            </a:p>
          </p:txBody>
        </p:sp>
        <p:sp>
          <p:nvSpPr>
            <p:cNvPr id="17" name="Rectangle 16">
              <a:extLst>
                <a:ext uri="{FF2B5EF4-FFF2-40B4-BE49-F238E27FC236}">
                  <a16:creationId xmlns:a16="http://schemas.microsoft.com/office/drawing/2014/main" id="{33088F63-1EEF-04FC-53F7-C97E712B432F}"/>
                </a:ext>
              </a:extLst>
            </p:cNvPr>
            <p:cNvSpPr/>
            <p:nvPr/>
          </p:nvSpPr>
          <p:spPr>
            <a:xfrm>
              <a:off x="8929454" y="0"/>
              <a:ext cx="428400" cy="428400"/>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9" name="Freeform 82">
              <a:extLst>
                <a:ext uri="{FF2B5EF4-FFF2-40B4-BE49-F238E27FC236}">
                  <a16:creationId xmlns:a16="http://schemas.microsoft.com/office/drawing/2014/main" id="{9462489D-575E-56BE-7F4F-2C0DC23EF24B}"/>
                </a:ext>
              </a:extLst>
            </p:cNvPr>
            <p:cNvSpPr>
              <a:spLocks noChangeAspect="1" noEditPoints="1"/>
            </p:cNvSpPr>
            <p:nvPr/>
          </p:nvSpPr>
          <p:spPr bwMode="auto">
            <a:xfrm rot="10800000" flipH="1" flipV="1">
              <a:off x="8992048" y="61800"/>
              <a:ext cx="303213" cy="3048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1000"/>
            </a:p>
          </p:txBody>
        </p:sp>
      </p:grpSp>
      <p:sp>
        <p:nvSpPr>
          <p:cNvPr id="5" name="TextBox 4">
            <a:extLst>
              <a:ext uri="{FF2B5EF4-FFF2-40B4-BE49-F238E27FC236}">
                <a16:creationId xmlns:a16="http://schemas.microsoft.com/office/drawing/2014/main" id="{93EDCD1F-E6FA-8B54-35B0-C56E4C03AC80}"/>
              </a:ext>
            </a:extLst>
          </p:cNvPr>
          <p:cNvSpPr txBox="1"/>
          <p:nvPr/>
        </p:nvSpPr>
        <p:spPr>
          <a:xfrm>
            <a:off x="444500" y="6256134"/>
            <a:ext cx="6286500" cy="107722"/>
          </a:xfrm>
          <a:prstGeom prst="rect">
            <a:avLst/>
          </a:prstGeom>
          <a:noFill/>
        </p:spPr>
        <p:txBody>
          <a:bodyPr wrap="square" lIns="0" tIns="0" rIns="0" bIns="0">
            <a:spAutoFit/>
          </a:bodyPr>
          <a:lstStyle/>
          <a:p>
            <a:r>
              <a:rPr lang="lv-LV" sz="700">
                <a:latin typeface="+mn-lt"/>
              </a:rPr>
              <a:t>Avots: Intervijas un aptauja. </a:t>
            </a:r>
            <a:endParaRPr lang="en-GB" sz="700">
              <a:solidFill>
                <a:schemeClr val="tx1"/>
              </a:solidFill>
              <a:latin typeface="+mn-lt"/>
            </a:endParaRPr>
          </a:p>
        </p:txBody>
      </p:sp>
    </p:spTree>
    <p:extLst>
      <p:ext uri="{BB962C8B-B14F-4D97-AF65-F5344CB8AC3E}">
        <p14:creationId xmlns:p14="http://schemas.microsoft.com/office/powerpoint/2010/main" val="1858071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C5F15-4ECE-2266-36CF-D1E88BA01D27}"/>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694237B-1042-73CC-E35C-5C7BE9540801}"/>
              </a:ext>
            </a:extLst>
          </p:cNvPr>
          <p:cNvGraphicFramePr>
            <a:graphicFrameLocks noChangeAspect="1"/>
          </p:cNvGraphicFramePr>
          <p:nvPr>
            <p:custDataLst>
              <p:tags r:id="rId1"/>
            </p:custDataLst>
          </p:nvPr>
        </p:nvGraphicFramePr>
        <p:xfrm>
          <a:off x="3176" y="3374"/>
          <a:ext cx="1587" cy="1587"/>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3" name="Object 2" hidden="1">
                        <a:extLst>
                          <a:ext uri="{FF2B5EF4-FFF2-40B4-BE49-F238E27FC236}">
                            <a16:creationId xmlns:a16="http://schemas.microsoft.com/office/drawing/2014/main" id="{3694237B-1042-73CC-E35C-5C7BE9540801}"/>
                          </a:ext>
                        </a:extLst>
                      </p:cNvPr>
                      <p:cNvPicPr/>
                      <p:nvPr/>
                    </p:nvPicPr>
                    <p:blipFill>
                      <a:blip r:embed="rId6"/>
                      <a:stretch>
                        <a:fillRect/>
                      </a:stretch>
                    </p:blipFill>
                    <p:spPr>
                      <a:xfrm>
                        <a:off x="3176" y="3374"/>
                        <a:ext cx="1587" cy="1587"/>
                      </a:xfrm>
                      <a:prstGeom prst="rect">
                        <a:avLst/>
                      </a:prstGeom>
                    </p:spPr>
                  </p:pic>
                </p:oleObj>
              </mc:Fallback>
            </mc:AlternateContent>
          </a:graphicData>
        </a:graphic>
      </p:graphicFrame>
      <p:pic>
        <p:nvPicPr>
          <p:cNvPr id="6" name="Picture 5" descr="Angled view of a multicolored building facade">
            <a:extLst>
              <a:ext uri="{FF2B5EF4-FFF2-40B4-BE49-F238E27FC236}">
                <a16:creationId xmlns:a16="http://schemas.microsoft.com/office/drawing/2014/main" id="{40B235E7-A964-0000-7134-D34B8BB961E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012315" y="-1786"/>
            <a:ext cx="10179685" cy="6858000"/>
          </a:xfrm>
          <a:prstGeom prst="rect">
            <a:avLst/>
          </a:prstGeom>
        </p:spPr>
      </p:pic>
      <p:sp>
        <p:nvSpPr>
          <p:cNvPr id="8" name="Rectangle 7" hidden="1">
            <a:extLst>
              <a:ext uri="{FF2B5EF4-FFF2-40B4-BE49-F238E27FC236}">
                <a16:creationId xmlns:a16="http://schemas.microsoft.com/office/drawing/2014/main" id="{E2B90BF1-4BAE-7865-91B4-022BE1EB9B1A}"/>
              </a:ext>
            </a:extLst>
          </p:cNvPr>
          <p:cNvSpPr/>
          <p:nvPr>
            <p:custDataLst>
              <p:tags r:id="rId2"/>
            </p:custDataLst>
          </p:nvPr>
        </p:nvSpPr>
        <p:spPr>
          <a:xfrm>
            <a:off x="1587" y="893"/>
            <a:ext cx="158709" cy="158709"/>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3200" b="0"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4" name="Rectangle 23">
            <a:extLst>
              <a:ext uri="{FF2B5EF4-FFF2-40B4-BE49-F238E27FC236}">
                <a16:creationId xmlns:a16="http://schemas.microsoft.com/office/drawing/2014/main" id="{C50F95A3-E2D2-C8FD-524E-B9EB70EB7D81}"/>
              </a:ext>
            </a:extLst>
          </p:cNvPr>
          <p:cNvSpPr/>
          <p:nvPr/>
        </p:nvSpPr>
        <p:spPr>
          <a:xfrm>
            <a:off x="-1" y="0"/>
            <a:ext cx="2108201" cy="68562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a:extLst>
              <a:ext uri="{FF2B5EF4-FFF2-40B4-BE49-F238E27FC236}">
                <a16:creationId xmlns:a16="http://schemas.microsoft.com/office/drawing/2014/main" id="{15A7F027-58D8-CBFE-AA81-CD1354C7DFAE}"/>
              </a:ext>
            </a:extLst>
          </p:cNvPr>
          <p:cNvSpPr/>
          <p:nvPr/>
        </p:nvSpPr>
        <p:spPr bwMode="ltGray">
          <a:xfrm>
            <a:off x="2192021" y="0"/>
            <a:ext cx="10001250" cy="6856215"/>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err="1">
              <a:ln>
                <a:noFill/>
              </a:ln>
              <a:solidFill>
                <a:srgbClr val="FFFFFF"/>
              </a:solidFill>
              <a:effectLst/>
              <a:uLnTx/>
              <a:uFillTx/>
              <a:latin typeface="Georgia" pitchFamily="18" charset="0"/>
              <a:ea typeface="+mn-ea"/>
              <a:cs typeface="+mn-cs"/>
              <a:sym typeface="Arial"/>
            </a:endParaRPr>
          </a:p>
        </p:txBody>
      </p:sp>
      <p:sp>
        <p:nvSpPr>
          <p:cNvPr id="4" name="Rectangle 3">
            <a:extLst>
              <a:ext uri="{FF2B5EF4-FFF2-40B4-BE49-F238E27FC236}">
                <a16:creationId xmlns:a16="http://schemas.microsoft.com/office/drawing/2014/main" id="{CEAF2CD0-738F-19C9-04E6-0CDB2DFC6C01}"/>
              </a:ext>
            </a:extLst>
          </p:cNvPr>
          <p:cNvSpPr/>
          <p:nvPr/>
        </p:nvSpPr>
        <p:spPr>
          <a:xfrm>
            <a:off x="-1" y="4787900"/>
            <a:ext cx="2029823" cy="2070100"/>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cxnSp>
        <p:nvCxnSpPr>
          <p:cNvPr id="27" name="Straight Connector 26">
            <a:extLst>
              <a:ext uri="{FF2B5EF4-FFF2-40B4-BE49-F238E27FC236}">
                <a16:creationId xmlns:a16="http://schemas.microsoft.com/office/drawing/2014/main" id="{32AA1901-A011-B6E7-62CE-B89A28F61F31}"/>
              </a:ext>
            </a:extLst>
          </p:cNvPr>
          <p:cNvCxnSpPr>
            <a:cxnSpLocks/>
          </p:cNvCxnSpPr>
          <p:nvPr/>
        </p:nvCxnSpPr>
        <p:spPr>
          <a:xfrm flipV="1">
            <a:off x="2108200" y="68443"/>
            <a:ext cx="0" cy="6787771"/>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3B7324F5-7149-60A3-4601-CB478969C15A}"/>
              </a:ext>
            </a:extLst>
          </p:cNvPr>
          <p:cNvCxnSpPr>
            <a:cxnSpLocks/>
          </p:cNvCxnSpPr>
          <p:nvPr/>
        </p:nvCxnSpPr>
        <p:spPr>
          <a:xfrm>
            <a:off x="83820" y="4722204"/>
            <a:ext cx="12037060" cy="0"/>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sp>
        <p:nvSpPr>
          <p:cNvPr id="20" name="Title 3">
            <a:extLst>
              <a:ext uri="{FF2B5EF4-FFF2-40B4-BE49-F238E27FC236}">
                <a16:creationId xmlns:a16="http://schemas.microsoft.com/office/drawing/2014/main" id="{0485F310-D42C-4E54-6365-4400A10371DD}"/>
              </a:ext>
            </a:extLst>
          </p:cNvPr>
          <p:cNvSpPr txBox="1">
            <a:spLocks/>
          </p:cNvSpPr>
          <p:nvPr/>
        </p:nvSpPr>
        <p:spPr>
          <a:xfrm>
            <a:off x="2722280" y="3662437"/>
            <a:ext cx="7895677" cy="732508"/>
          </a:xfrm>
          <a:prstGeom prst="rect">
            <a:avLst/>
          </a:prstGeom>
          <a:noFill/>
          <a:ln>
            <a:noFill/>
          </a:ln>
        </p:spPr>
        <p:txBody>
          <a:bodyPr spcFirstLastPara="1" wrap="none" lIns="0" tIns="0" rIns="0" bIns="0" anchor="t"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lvl="0">
              <a:buClr>
                <a:srgbClr val="000000"/>
              </a:buClr>
              <a:defRPr/>
            </a:pPr>
            <a:r>
              <a:rPr lang="lv-LV" sz="3600">
                <a:solidFill>
                  <a:srgbClr val="FFFFFF"/>
                </a:solidFill>
                <a:latin typeface="+mj-lt"/>
              </a:rPr>
              <a:t>Uzraudzība, tiesiskie mehānismi </a:t>
            </a:r>
            <a:br>
              <a:rPr lang="en-US" sz="3600">
                <a:solidFill>
                  <a:srgbClr val="FFFFFF"/>
                </a:solidFill>
                <a:latin typeface="+mj-lt"/>
              </a:rPr>
            </a:br>
            <a:r>
              <a:rPr lang="lv-LV" sz="3600">
                <a:solidFill>
                  <a:srgbClr val="FFFFFF"/>
                </a:solidFill>
                <a:latin typeface="+mj-lt"/>
              </a:rPr>
              <a:t>un novērtēšana</a:t>
            </a:r>
          </a:p>
        </p:txBody>
      </p:sp>
      <p:sp>
        <p:nvSpPr>
          <p:cNvPr id="2" name="Rectangle 1">
            <a:extLst>
              <a:ext uri="{FF2B5EF4-FFF2-40B4-BE49-F238E27FC236}">
                <a16:creationId xmlns:a16="http://schemas.microsoft.com/office/drawing/2014/main" id="{D7DCA339-1392-C3C6-8A24-731CFC5D8E77}"/>
              </a:ext>
            </a:extLst>
          </p:cNvPr>
          <p:cNvSpPr/>
          <p:nvPr/>
        </p:nvSpPr>
        <p:spPr>
          <a:xfrm>
            <a:off x="83820" y="3392488"/>
            <a:ext cx="2106929" cy="934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6600" b="0" i="0" u="none" strike="noStrike" kern="0" cap="none" spc="0" normalizeH="0" baseline="0" noProof="0">
                <a:ln>
                  <a:noFill/>
                </a:ln>
                <a:solidFill>
                  <a:srgbClr val="FFFFFF"/>
                </a:solidFill>
                <a:effectLst/>
                <a:uLnTx/>
                <a:uFillTx/>
                <a:latin typeface="Arial"/>
                <a:ea typeface="+mn-ea"/>
                <a:cs typeface="+mn-cs"/>
                <a:sym typeface="Arial"/>
              </a:rPr>
              <a:t>2</a:t>
            </a:r>
            <a:r>
              <a:rPr lang="en-US" sz="6600">
                <a:solidFill>
                  <a:srgbClr val="FFFFFF"/>
                </a:solidFill>
                <a:latin typeface="Arial"/>
              </a:rPr>
              <a:t>.4</a:t>
            </a:r>
            <a:r>
              <a:rPr kumimoji="0" lang="lv-LV" sz="6600" b="0" i="0" u="none" strike="noStrike" kern="0" cap="none" spc="0" normalizeH="0" baseline="0" noProof="0">
                <a:ln>
                  <a:noFill/>
                </a:ln>
                <a:solidFill>
                  <a:srgbClr val="FFFFFF"/>
                </a:solidFill>
                <a:effectLst/>
                <a:uLnTx/>
                <a:uFillTx/>
                <a:latin typeface="Arial"/>
                <a:ea typeface="+mn-ea"/>
                <a:cs typeface="+mn-cs"/>
                <a:sym typeface="Arial"/>
              </a:rPr>
              <a:t>.</a:t>
            </a:r>
            <a:endParaRPr kumimoji="0" lang="en-GB" sz="66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7" name="Group 55">
            <a:extLst>
              <a:ext uri="{FF2B5EF4-FFF2-40B4-BE49-F238E27FC236}">
                <a16:creationId xmlns:a16="http://schemas.microsoft.com/office/drawing/2014/main" id="{06A30168-2294-64DD-25FC-BB697065A068}"/>
              </a:ext>
            </a:extLst>
          </p:cNvPr>
          <p:cNvGrpSpPr>
            <a:grpSpLocks noChangeAspect="1"/>
          </p:cNvGrpSpPr>
          <p:nvPr/>
        </p:nvGrpSpPr>
        <p:grpSpPr bwMode="auto">
          <a:xfrm>
            <a:off x="666915" y="5468834"/>
            <a:ext cx="695990" cy="697344"/>
            <a:chOff x="991" y="0"/>
            <a:chExt cx="6682" cy="6695"/>
          </a:xfrm>
          <a:solidFill>
            <a:schemeClr val="tx1"/>
          </a:solidFill>
        </p:grpSpPr>
        <p:sp>
          <p:nvSpPr>
            <p:cNvPr id="9" name="Freeform 56">
              <a:extLst>
                <a:ext uri="{FF2B5EF4-FFF2-40B4-BE49-F238E27FC236}">
                  <a16:creationId xmlns:a16="http://schemas.microsoft.com/office/drawing/2014/main" id="{E5A46BB3-376D-CBB2-F5AF-03C25DFBF11B}"/>
                </a:ext>
              </a:extLst>
            </p:cNvPr>
            <p:cNvSpPr>
              <a:spLocks noEditPoints="1"/>
            </p:cNvSpPr>
            <p:nvPr/>
          </p:nvSpPr>
          <p:spPr bwMode="auto">
            <a:xfrm>
              <a:off x="991" y="0"/>
              <a:ext cx="6682" cy="6695"/>
            </a:xfrm>
            <a:custGeom>
              <a:avLst/>
              <a:gdLst>
                <a:gd name="T0" fmla="*/ 1656 w 6682"/>
                <a:gd name="T1" fmla="*/ 12 h 6695"/>
                <a:gd name="T2" fmla="*/ 1656 w 6682"/>
                <a:gd name="T3" fmla="*/ 0 h 6695"/>
                <a:gd name="T4" fmla="*/ 1372 w 6682"/>
                <a:gd name="T5" fmla="*/ 0 h 6695"/>
                <a:gd name="T6" fmla="*/ 1372 w 6682"/>
                <a:gd name="T7" fmla="*/ 12 h 6695"/>
                <a:gd name="T8" fmla="*/ 0 w 6682"/>
                <a:gd name="T9" fmla="*/ 12 h 6695"/>
                <a:gd name="T10" fmla="*/ 0 w 6682"/>
                <a:gd name="T11" fmla="*/ 6695 h 6695"/>
                <a:gd name="T12" fmla="*/ 6682 w 6682"/>
                <a:gd name="T13" fmla="*/ 6695 h 6695"/>
                <a:gd name="T14" fmla="*/ 6682 w 6682"/>
                <a:gd name="T15" fmla="*/ 12 h 6695"/>
                <a:gd name="T16" fmla="*/ 1656 w 6682"/>
                <a:gd name="T17" fmla="*/ 12 h 6695"/>
                <a:gd name="T18" fmla="*/ 284 w 6682"/>
                <a:gd name="T19" fmla="*/ 6411 h 6695"/>
                <a:gd name="T20" fmla="*/ 284 w 6682"/>
                <a:gd name="T21" fmla="*/ 298 h 6695"/>
                <a:gd name="T22" fmla="*/ 1372 w 6682"/>
                <a:gd name="T23" fmla="*/ 298 h 6695"/>
                <a:gd name="T24" fmla="*/ 1372 w 6682"/>
                <a:gd name="T25" fmla="*/ 1956 h 6695"/>
                <a:gd name="T26" fmla="*/ 628 w 6682"/>
                <a:gd name="T27" fmla="*/ 2384 h 6695"/>
                <a:gd name="T28" fmla="*/ 628 w 6682"/>
                <a:gd name="T29" fmla="*/ 3326 h 6695"/>
                <a:gd name="T30" fmla="*/ 914 w 6682"/>
                <a:gd name="T31" fmla="*/ 3326 h 6695"/>
                <a:gd name="T32" fmla="*/ 914 w 6682"/>
                <a:gd name="T33" fmla="*/ 2550 h 6695"/>
                <a:gd name="T34" fmla="*/ 1514 w 6682"/>
                <a:gd name="T35" fmla="*/ 2202 h 6695"/>
                <a:gd name="T36" fmla="*/ 2115 w 6682"/>
                <a:gd name="T37" fmla="*/ 2550 h 6695"/>
                <a:gd name="T38" fmla="*/ 2115 w 6682"/>
                <a:gd name="T39" fmla="*/ 3326 h 6695"/>
                <a:gd name="T40" fmla="*/ 2399 w 6682"/>
                <a:gd name="T41" fmla="*/ 3326 h 6695"/>
                <a:gd name="T42" fmla="*/ 2399 w 6682"/>
                <a:gd name="T43" fmla="*/ 2384 h 6695"/>
                <a:gd name="T44" fmla="*/ 1656 w 6682"/>
                <a:gd name="T45" fmla="*/ 1956 h 6695"/>
                <a:gd name="T46" fmla="*/ 1656 w 6682"/>
                <a:gd name="T47" fmla="*/ 298 h 6695"/>
                <a:gd name="T48" fmla="*/ 6398 w 6682"/>
                <a:gd name="T49" fmla="*/ 298 h 6695"/>
                <a:gd name="T50" fmla="*/ 6398 w 6682"/>
                <a:gd name="T51" fmla="*/ 5369 h 6695"/>
                <a:gd name="T52" fmla="*/ 6098 w 6682"/>
                <a:gd name="T53" fmla="*/ 5369 h 6695"/>
                <a:gd name="T54" fmla="*/ 6098 w 6682"/>
                <a:gd name="T55" fmla="*/ 4201 h 6695"/>
                <a:gd name="T56" fmla="*/ 4651 w 6682"/>
                <a:gd name="T57" fmla="*/ 4201 h 6695"/>
                <a:gd name="T58" fmla="*/ 4651 w 6682"/>
                <a:gd name="T59" fmla="*/ 5369 h 6695"/>
                <a:gd name="T60" fmla="*/ 4401 w 6682"/>
                <a:gd name="T61" fmla="*/ 5369 h 6695"/>
                <a:gd name="T62" fmla="*/ 4401 w 6682"/>
                <a:gd name="T63" fmla="*/ 4201 h 6695"/>
                <a:gd name="T64" fmla="*/ 2953 w 6682"/>
                <a:gd name="T65" fmla="*/ 4201 h 6695"/>
                <a:gd name="T66" fmla="*/ 2953 w 6682"/>
                <a:gd name="T67" fmla="*/ 5369 h 6695"/>
                <a:gd name="T68" fmla="*/ 2085 w 6682"/>
                <a:gd name="T69" fmla="*/ 5369 h 6695"/>
                <a:gd name="T70" fmla="*/ 2085 w 6682"/>
                <a:gd name="T71" fmla="*/ 5655 h 6695"/>
                <a:gd name="T72" fmla="*/ 6398 w 6682"/>
                <a:gd name="T73" fmla="*/ 5655 h 6695"/>
                <a:gd name="T74" fmla="*/ 6398 w 6682"/>
                <a:gd name="T75" fmla="*/ 6411 h 6695"/>
                <a:gd name="T76" fmla="*/ 284 w 6682"/>
                <a:gd name="T77" fmla="*/ 6411 h 6695"/>
                <a:gd name="T78" fmla="*/ 5826 w 6682"/>
                <a:gd name="T79" fmla="*/ 5369 h 6695"/>
                <a:gd name="T80" fmla="*/ 4923 w 6682"/>
                <a:gd name="T81" fmla="*/ 5369 h 6695"/>
                <a:gd name="T82" fmla="*/ 4923 w 6682"/>
                <a:gd name="T83" fmla="*/ 4471 h 6695"/>
                <a:gd name="T84" fmla="*/ 5826 w 6682"/>
                <a:gd name="T85" fmla="*/ 4471 h 6695"/>
                <a:gd name="T86" fmla="*/ 5826 w 6682"/>
                <a:gd name="T87" fmla="*/ 5369 h 6695"/>
                <a:gd name="T88" fmla="*/ 4129 w 6682"/>
                <a:gd name="T89" fmla="*/ 5369 h 6695"/>
                <a:gd name="T90" fmla="*/ 3223 w 6682"/>
                <a:gd name="T91" fmla="*/ 5369 h 6695"/>
                <a:gd name="T92" fmla="*/ 3223 w 6682"/>
                <a:gd name="T93" fmla="*/ 4471 h 6695"/>
                <a:gd name="T94" fmla="*/ 4129 w 6682"/>
                <a:gd name="T95" fmla="*/ 4471 h 6695"/>
                <a:gd name="T96" fmla="*/ 4129 w 6682"/>
                <a:gd name="T97" fmla="*/ 5369 h 6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82" h="6695">
                  <a:moveTo>
                    <a:pt x="1656" y="12"/>
                  </a:moveTo>
                  <a:lnTo>
                    <a:pt x="1656" y="0"/>
                  </a:lnTo>
                  <a:lnTo>
                    <a:pt x="1372" y="0"/>
                  </a:lnTo>
                  <a:lnTo>
                    <a:pt x="1372" y="12"/>
                  </a:lnTo>
                  <a:lnTo>
                    <a:pt x="0" y="12"/>
                  </a:lnTo>
                  <a:lnTo>
                    <a:pt x="0" y="6695"/>
                  </a:lnTo>
                  <a:lnTo>
                    <a:pt x="6682" y="6695"/>
                  </a:lnTo>
                  <a:lnTo>
                    <a:pt x="6682" y="12"/>
                  </a:lnTo>
                  <a:lnTo>
                    <a:pt x="1656" y="12"/>
                  </a:lnTo>
                  <a:close/>
                  <a:moveTo>
                    <a:pt x="284" y="6411"/>
                  </a:moveTo>
                  <a:lnTo>
                    <a:pt x="284" y="298"/>
                  </a:lnTo>
                  <a:lnTo>
                    <a:pt x="1372" y="298"/>
                  </a:lnTo>
                  <a:lnTo>
                    <a:pt x="1372" y="1956"/>
                  </a:lnTo>
                  <a:lnTo>
                    <a:pt x="628" y="2384"/>
                  </a:lnTo>
                  <a:lnTo>
                    <a:pt x="628" y="3326"/>
                  </a:lnTo>
                  <a:lnTo>
                    <a:pt x="914" y="3326"/>
                  </a:lnTo>
                  <a:lnTo>
                    <a:pt x="914" y="2550"/>
                  </a:lnTo>
                  <a:lnTo>
                    <a:pt x="1514" y="2202"/>
                  </a:lnTo>
                  <a:lnTo>
                    <a:pt x="2115" y="2550"/>
                  </a:lnTo>
                  <a:lnTo>
                    <a:pt x="2115" y="3326"/>
                  </a:lnTo>
                  <a:lnTo>
                    <a:pt x="2399" y="3326"/>
                  </a:lnTo>
                  <a:lnTo>
                    <a:pt x="2399" y="2384"/>
                  </a:lnTo>
                  <a:lnTo>
                    <a:pt x="1656" y="1956"/>
                  </a:lnTo>
                  <a:lnTo>
                    <a:pt x="1656" y="298"/>
                  </a:lnTo>
                  <a:lnTo>
                    <a:pt x="6398" y="298"/>
                  </a:lnTo>
                  <a:lnTo>
                    <a:pt x="6398" y="5369"/>
                  </a:lnTo>
                  <a:lnTo>
                    <a:pt x="6098" y="5369"/>
                  </a:lnTo>
                  <a:lnTo>
                    <a:pt x="6098" y="4201"/>
                  </a:lnTo>
                  <a:lnTo>
                    <a:pt x="4651" y="4201"/>
                  </a:lnTo>
                  <a:lnTo>
                    <a:pt x="4651" y="5369"/>
                  </a:lnTo>
                  <a:lnTo>
                    <a:pt x="4401" y="5369"/>
                  </a:lnTo>
                  <a:lnTo>
                    <a:pt x="4401" y="4201"/>
                  </a:lnTo>
                  <a:lnTo>
                    <a:pt x="2953" y="4201"/>
                  </a:lnTo>
                  <a:lnTo>
                    <a:pt x="2953" y="5369"/>
                  </a:lnTo>
                  <a:lnTo>
                    <a:pt x="2085" y="5369"/>
                  </a:lnTo>
                  <a:lnTo>
                    <a:pt x="2085" y="5655"/>
                  </a:lnTo>
                  <a:lnTo>
                    <a:pt x="6398" y="5655"/>
                  </a:lnTo>
                  <a:lnTo>
                    <a:pt x="6398" y="6411"/>
                  </a:lnTo>
                  <a:lnTo>
                    <a:pt x="284" y="6411"/>
                  </a:lnTo>
                  <a:close/>
                  <a:moveTo>
                    <a:pt x="5826" y="5369"/>
                  </a:moveTo>
                  <a:lnTo>
                    <a:pt x="4923" y="5369"/>
                  </a:lnTo>
                  <a:lnTo>
                    <a:pt x="4923" y="4471"/>
                  </a:lnTo>
                  <a:lnTo>
                    <a:pt x="5826" y="4471"/>
                  </a:lnTo>
                  <a:lnTo>
                    <a:pt x="5826" y="5369"/>
                  </a:lnTo>
                  <a:close/>
                  <a:moveTo>
                    <a:pt x="4129" y="5369"/>
                  </a:moveTo>
                  <a:lnTo>
                    <a:pt x="3223" y="5369"/>
                  </a:lnTo>
                  <a:lnTo>
                    <a:pt x="3223" y="4471"/>
                  </a:lnTo>
                  <a:lnTo>
                    <a:pt x="4129" y="4471"/>
                  </a:lnTo>
                  <a:lnTo>
                    <a:pt x="4129" y="53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solidFill>
                  <a:schemeClr val="tx1"/>
                </a:solidFill>
              </a:endParaRPr>
            </a:p>
          </p:txBody>
        </p:sp>
        <p:sp>
          <p:nvSpPr>
            <p:cNvPr id="10" name="Freeform 57">
              <a:extLst>
                <a:ext uri="{FF2B5EF4-FFF2-40B4-BE49-F238E27FC236}">
                  <a16:creationId xmlns:a16="http://schemas.microsoft.com/office/drawing/2014/main" id="{AA778764-F204-0D34-593D-5B8FC62E5AD8}"/>
                </a:ext>
              </a:extLst>
            </p:cNvPr>
            <p:cNvSpPr>
              <a:spLocks noEditPoints="1"/>
            </p:cNvSpPr>
            <p:nvPr/>
          </p:nvSpPr>
          <p:spPr bwMode="auto">
            <a:xfrm>
              <a:off x="1483" y="3206"/>
              <a:ext cx="2045" cy="2047"/>
            </a:xfrm>
            <a:custGeom>
              <a:avLst/>
              <a:gdLst>
                <a:gd name="T0" fmla="*/ 1022 w 2045"/>
                <a:gd name="T1" fmla="*/ 0 h 2047"/>
                <a:gd name="T2" fmla="*/ 0 w 2045"/>
                <a:gd name="T3" fmla="*/ 1023 h 2047"/>
                <a:gd name="T4" fmla="*/ 1022 w 2045"/>
                <a:gd name="T5" fmla="*/ 2047 h 2047"/>
                <a:gd name="T6" fmla="*/ 2045 w 2045"/>
                <a:gd name="T7" fmla="*/ 1023 h 2047"/>
                <a:gd name="T8" fmla="*/ 1022 w 2045"/>
                <a:gd name="T9" fmla="*/ 0 h 2047"/>
                <a:gd name="T10" fmla="*/ 382 w 2045"/>
                <a:gd name="T11" fmla="*/ 1023 h 2047"/>
                <a:gd name="T12" fmla="*/ 1022 w 2045"/>
                <a:gd name="T13" fmla="*/ 383 h 2047"/>
                <a:gd name="T14" fmla="*/ 1661 w 2045"/>
                <a:gd name="T15" fmla="*/ 1023 h 2047"/>
                <a:gd name="T16" fmla="*/ 1022 w 2045"/>
                <a:gd name="T17" fmla="*/ 1663 h 2047"/>
                <a:gd name="T18" fmla="*/ 382 w 2045"/>
                <a:gd name="T19" fmla="*/ 1023 h 2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45" h="2047">
                  <a:moveTo>
                    <a:pt x="1022" y="0"/>
                  </a:moveTo>
                  <a:lnTo>
                    <a:pt x="0" y="1023"/>
                  </a:lnTo>
                  <a:lnTo>
                    <a:pt x="1022" y="2047"/>
                  </a:lnTo>
                  <a:lnTo>
                    <a:pt x="2045" y="1023"/>
                  </a:lnTo>
                  <a:lnTo>
                    <a:pt x="1022" y="0"/>
                  </a:lnTo>
                  <a:close/>
                  <a:moveTo>
                    <a:pt x="382" y="1023"/>
                  </a:moveTo>
                  <a:lnTo>
                    <a:pt x="1022" y="383"/>
                  </a:lnTo>
                  <a:lnTo>
                    <a:pt x="1661" y="1023"/>
                  </a:lnTo>
                  <a:lnTo>
                    <a:pt x="1022" y="1663"/>
                  </a:lnTo>
                  <a:lnTo>
                    <a:pt x="382" y="10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solidFill>
                  <a:schemeClr val="tx1"/>
                </a:solidFill>
              </a:endParaRPr>
            </a:p>
          </p:txBody>
        </p:sp>
      </p:grpSp>
    </p:spTree>
    <p:extLst>
      <p:ext uri="{BB962C8B-B14F-4D97-AF65-F5344CB8AC3E}">
        <p14:creationId xmlns:p14="http://schemas.microsoft.com/office/powerpoint/2010/main" val="2741941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3D92C-7505-6CD3-8266-CB28CFFFFE06}"/>
            </a:ext>
          </a:extLst>
        </p:cNvPr>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281C0517-C504-BA79-0FC0-69C91698DCAB}"/>
              </a:ext>
            </a:extLst>
          </p:cNvPr>
          <p:cNvGraphicFramePr>
            <a:graphicFrameLocks noChangeAspect="1"/>
          </p:cNvGraphicFramePr>
          <p:nvPr>
            <p:custDataLst>
              <p:tags r:id="rId1"/>
            </p:custDataLst>
            <p:extLst>
              <p:ext uri="{D42A27DB-BD31-4B8C-83A1-F6EECF244321}">
                <p14:modId xmlns:p14="http://schemas.microsoft.com/office/powerpoint/2010/main" val="1128894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281C0517-C504-BA79-0FC0-69C91698DCA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34" name="Chart 33">
            <a:extLst>
              <a:ext uri="{FF2B5EF4-FFF2-40B4-BE49-F238E27FC236}">
                <a16:creationId xmlns:a16="http://schemas.microsoft.com/office/drawing/2014/main" id="{EECD1D37-F6AF-328A-A2F1-C99B1CDBCEB3}"/>
              </a:ext>
            </a:extLst>
          </p:cNvPr>
          <p:cNvGraphicFramePr>
            <a:graphicFrameLocks/>
          </p:cNvGraphicFramePr>
          <p:nvPr>
            <p:extLst>
              <p:ext uri="{D42A27DB-BD31-4B8C-83A1-F6EECF244321}">
                <p14:modId xmlns:p14="http://schemas.microsoft.com/office/powerpoint/2010/main" val="1464159621"/>
              </p:ext>
            </p:extLst>
          </p:nvPr>
        </p:nvGraphicFramePr>
        <p:xfrm>
          <a:off x="5257448" y="2859854"/>
          <a:ext cx="12002704" cy="3326817"/>
        </p:xfrm>
        <a:graphic>
          <a:graphicData uri="http://schemas.openxmlformats.org/drawingml/2006/chart">
            <c:chart xmlns:c="http://schemas.openxmlformats.org/drawingml/2006/chart" xmlns:r="http://schemas.openxmlformats.org/officeDocument/2006/relationships" r:id="rId6"/>
          </a:graphicData>
        </a:graphic>
      </p:graphicFrame>
      <p:sp>
        <p:nvSpPr>
          <p:cNvPr id="37" name="Slide Number Placeholder 1">
            <a:extLst>
              <a:ext uri="{FF2B5EF4-FFF2-40B4-BE49-F238E27FC236}">
                <a16:creationId xmlns:a16="http://schemas.microsoft.com/office/drawing/2014/main" id="{8662BA0E-0A58-BA9C-229D-2700D16B0CBD}"/>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35</a:t>
            </a:fld>
            <a:endParaRPr lang="en-GB"/>
          </a:p>
        </p:txBody>
      </p:sp>
      <p:sp>
        <p:nvSpPr>
          <p:cNvPr id="20" name="Title 19">
            <a:extLst>
              <a:ext uri="{FF2B5EF4-FFF2-40B4-BE49-F238E27FC236}">
                <a16:creationId xmlns:a16="http://schemas.microsoft.com/office/drawing/2014/main" id="{68C493A2-E1BC-0736-65AC-9308CCCDE737}"/>
              </a:ext>
            </a:extLst>
          </p:cNvPr>
          <p:cNvSpPr>
            <a:spLocks noGrp="1"/>
          </p:cNvSpPr>
          <p:nvPr>
            <p:ph type="title"/>
          </p:nvPr>
        </p:nvSpPr>
        <p:spPr>
          <a:xfrm>
            <a:off x="442913" y="432001"/>
            <a:ext cx="11306175" cy="1387274"/>
          </a:xfrm>
        </p:spPr>
        <p:txBody>
          <a:bodyPr vert="horz">
            <a:normAutofit/>
          </a:bodyPr>
          <a:lstStyle/>
          <a:p>
            <a:r>
              <a:rPr lang="lv-LV" dirty="0"/>
              <a:t>2.4.1. Tiesiskais ietvars bērniem un ģimenēm</a:t>
            </a:r>
            <a:endParaRPr lang="en-GB" dirty="0"/>
          </a:p>
        </p:txBody>
      </p:sp>
      <p:sp>
        <p:nvSpPr>
          <p:cNvPr id="2" name="Slide Number Placeholder 1">
            <a:extLst>
              <a:ext uri="{FF2B5EF4-FFF2-40B4-BE49-F238E27FC236}">
                <a16:creationId xmlns:a16="http://schemas.microsoft.com/office/drawing/2014/main" id="{67C1A62A-DBA7-6EEF-927B-6CC9EC64CAED}"/>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35</a:t>
            </a:fld>
            <a:endParaRPr lang="en-GB"/>
          </a:p>
        </p:txBody>
      </p:sp>
      <p:sp>
        <p:nvSpPr>
          <p:cNvPr id="33" name="PwCFirm">
            <a:extLst>
              <a:ext uri="{FF2B5EF4-FFF2-40B4-BE49-F238E27FC236}">
                <a16:creationId xmlns:a16="http://schemas.microsoft.com/office/drawing/2014/main" id="{FBDBC449-55BA-5F2C-0514-114FAE6E67CD}"/>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sp>
        <p:nvSpPr>
          <p:cNvPr id="21" name="Rectangle 20">
            <a:extLst>
              <a:ext uri="{FF2B5EF4-FFF2-40B4-BE49-F238E27FC236}">
                <a16:creationId xmlns:a16="http://schemas.microsoft.com/office/drawing/2014/main" id="{BD51EF01-3BD3-C743-B6C0-4290AECB2868}"/>
              </a:ext>
            </a:extLst>
          </p:cNvPr>
          <p:cNvSpPr/>
          <p:nvPr/>
        </p:nvSpPr>
        <p:spPr>
          <a:xfrm>
            <a:off x="442912" y="2624715"/>
            <a:ext cx="4456800"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900" b="1" i="0">
                <a:solidFill>
                  <a:schemeClr val="bg1"/>
                </a:solidFill>
                <a:effectLst/>
              </a:rPr>
              <a:t>Novērojumi</a:t>
            </a:r>
          </a:p>
        </p:txBody>
      </p:sp>
      <p:sp>
        <p:nvSpPr>
          <p:cNvPr id="22" name="Content Placeholder 8">
            <a:extLst>
              <a:ext uri="{FF2B5EF4-FFF2-40B4-BE49-F238E27FC236}">
                <a16:creationId xmlns:a16="http://schemas.microsoft.com/office/drawing/2014/main" id="{DBD7765F-A1AC-4510-B27A-66F849F1427C}"/>
              </a:ext>
            </a:extLst>
          </p:cNvPr>
          <p:cNvSpPr txBox="1">
            <a:spLocks/>
          </p:cNvSpPr>
          <p:nvPr/>
        </p:nvSpPr>
        <p:spPr>
          <a:xfrm>
            <a:off x="442911" y="2941232"/>
            <a:ext cx="4457364" cy="323096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Aft>
                <a:spcPts val="600"/>
              </a:spcAft>
              <a:buFont typeface="Arial" panose="020B0604020202020204" pitchFamily="34" charset="0"/>
              <a:buChar char="•"/>
            </a:pPr>
            <a:r>
              <a:rPr lang="lv-LV" sz="800" b="1" i="0" dirty="0">
                <a:solidFill>
                  <a:schemeClr val="tx1"/>
                </a:solidFill>
                <a:effectLst/>
              </a:rPr>
              <a:t>Nepieciešama tiesiskā regulējuma pilnveide: </a:t>
            </a:r>
            <a:r>
              <a:rPr lang="lv-LV" sz="800" b="0" dirty="0">
                <a:solidFill>
                  <a:schemeClr val="tx1"/>
                </a:solidFill>
              </a:rPr>
              <a:t>e</a:t>
            </a:r>
            <a:r>
              <a:rPr lang="lv-LV" sz="800" b="0" i="0" dirty="0">
                <a:solidFill>
                  <a:schemeClr val="tx1"/>
                </a:solidFill>
                <a:effectLst/>
              </a:rPr>
              <a:t>sošais normatīvais ietvars nenodrošina pietiekamus mehānismus jauniešu reintegrācijai pēc ārstēšanās un rehabilitācijas, kā arī pēctecības nodrošināšanai starp šiem posmiem un vides maiņu. Pašreiz trūkst risinājumu apkārtējās vides riska faktoru mazināšanai, kas palielina vielu atkārtotas lietošanas iespējamību un apdraud ārstēšanas ilgtspēju. Tikai koordinēta un uz cilvēku orientēta pieeja var nodrošināt ilgtermiņa rezultātus.</a:t>
            </a:r>
          </a:p>
          <a:p>
            <a:pPr marL="172800" indent="-172800">
              <a:spcAft>
                <a:spcPts val="600"/>
              </a:spcAft>
              <a:buFont typeface="Arial" panose="020B0604020202020204" pitchFamily="34" charset="0"/>
              <a:buChar char="•"/>
            </a:pPr>
            <a:r>
              <a:rPr lang="lv-LV" sz="800" b="1" i="0" dirty="0">
                <a:solidFill>
                  <a:schemeClr val="tx1"/>
                </a:solidFill>
                <a:effectLst/>
              </a:rPr>
              <a:t>Sankciju pieeja nedrīkst būt sodīšana, bet gan aizsardzība un atbalsts</a:t>
            </a:r>
            <a:r>
              <a:rPr lang="lv-LV" sz="800" b="0" i="0" dirty="0">
                <a:solidFill>
                  <a:schemeClr val="tx1"/>
                </a:solidFill>
                <a:effectLst/>
              </a:rPr>
              <a:t>: īpaši nepilngadīgo gadījumā primāri ir jāārstē un jāizglīto, nevis jāsoda. Mērķim jābūt atveseļošanai un reintegrācijai, nevis represijai.</a:t>
            </a:r>
            <a:endParaRPr lang="lv-LV" sz="800" dirty="0">
              <a:solidFill>
                <a:schemeClr val="tx1"/>
              </a:solidFill>
            </a:endParaRPr>
          </a:p>
          <a:p>
            <a:pPr marL="172800" indent="-172800">
              <a:spcAft>
                <a:spcPts val="600"/>
              </a:spcAft>
              <a:buFont typeface="Arial" panose="020B0604020202020204" pitchFamily="34" charset="0"/>
              <a:buChar char="•"/>
            </a:pPr>
            <a:r>
              <a:rPr lang="lv-LV" sz="800" b="1" i="0" dirty="0">
                <a:solidFill>
                  <a:schemeClr val="tx1"/>
                </a:solidFill>
                <a:effectLst/>
              </a:rPr>
              <a:t>Pašreizējais normatīvais regulējums nepietiekami definē vecāku atbildību: </a:t>
            </a:r>
            <a:r>
              <a:rPr lang="lv-LV" sz="800" b="0" dirty="0">
                <a:solidFill>
                  <a:schemeClr val="tx1"/>
                </a:solidFill>
              </a:rPr>
              <a:t>ī</a:t>
            </a:r>
            <a:r>
              <a:rPr lang="lv-LV" sz="800" b="0" i="0" dirty="0">
                <a:solidFill>
                  <a:schemeClr val="tx1"/>
                </a:solidFill>
                <a:effectLst/>
              </a:rPr>
              <a:t>paši gadījumos, kad ģimenē augošajam bērnam/bērniem attīstās smaga atkarība un vecāki paši ir riska faktors. Šāda situācija bieži paliek bez juridiskām sekām vai atbildības mehānismiem.</a:t>
            </a:r>
            <a:endParaRPr lang="lv-LV" sz="800" b="1" i="0" dirty="0">
              <a:solidFill>
                <a:schemeClr val="tx1"/>
              </a:solidFill>
              <a:effectLst/>
            </a:endParaRPr>
          </a:p>
          <a:p>
            <a:pPr marL="172800" indent="-172800">
              <a:spcAft>
                <a:spcPts val="600"/>
              </a:spcAft>
              <a:buFont typeface="Arial" panose="020B0604020202020204" pitchFamily="34" charset="0"/>
              <a:buChar char="•"/>
            </a:pPr>
            <a:r>
              <a:rPr lang="lv-LV" sz="800" b="1" i="0" dirty="0">
                <a:solidFill>
                  <a:schemeClr val="tx1"/>
                </a:solidFill>
                <a:effectLst/>
              </a:rPr>
              <a:t>Nav mehānismu, kas ļautu piemērot sekas vecākiem: </a:t>
            </a:r>
            <a:r>
              <a:rPr lang="lv-LV" sz="800" b="0" dirty="0">
                <a:solidFill>
                  <a:schemeClr val="tx1"/>
                </a:solidFill>
              </a:rPr>
              <a:t>j</a:t>
            </a:r>
            <a:r>
              <a:rPr lang="lv-LV" sz="800" b="0" i="0" dirty="0">
                <a:solidFill>
                  <a:schemeClr val="tx1"/>
                </a:solidFill>
                <a:effectLst/>
              </a:rPr>
              <a:t>a viņi atkārtoti nespēj nodrošināt bērna drošību un veselību, tas veicina atkarību attīstību un kavē efektīvu iejaukšanos.</a:t>
            </a:r>
          </a:p>
          <a:p>
            <a:pPr marL="172800" indent="-172800">
              <a:spcAft>
                <a:spcPts val="600"/>
              </a:spcAft>
              <a:buFont typeface="Arial" panose="020B0604020202020204" pitchFamily="34" charset="0"/>
              <a:buChar char="•"/>
            </a:pPr>
            <a:r>
              <a:rPr lang="lv-LV" sz="800" b="1" i="0" dirty="0">
                <a:solidFill>
                  <a:schemeClr val="tx1"/>
                </a:solidFill>
                <a:effectLst/>
              </a:rPr>
              <a:t>Iekšlietu struktūru loma ir būtiska, bet tai jāattīstās: </a:t>
            </a:r>
            <a:r>
              <a:rPr lang="lv-LV" sz="800" b="0" dirty="0">
                <a:solidFill>
                  <a:schemeClr val="tx1"/>
                </a:solidFill>
              </a:rPr>
              <a:t>n</a:t>
            </a:r>
            <a:r>
              <a:rPr lang="lv-LV" sz="800" b="0" i="0" dirty="0">
                <a:solidFill>
                  <a:schemeClr val="tx1"/>
                </a:solidFill>
                <a:effectLst/>
              </a:rPr>
              <a:t>o represīvas uz sadarbībā un izglītošanā balstītu pieeju. Uzticēšanās, izpratne un kopīga rīcība ir efektīvākas nekā sodi un izolācija, īpaši darbā ar jauniešiem.</a:t>
            </a:r>
            <a:endParaRPr lang="lv-LV" sz="800" b="1" i="0" dirty="0">
              <a:solidFill>
                <a:schemeClr val="tx1"/>
              </a:solidFill>
              <a:effectLst/>
            </a:endParaRPr>
          </a:p>
        </p:txBody>
      </p:sp>
      <p:sp>
        <p:nvSpPr>
          <p:cNvPr id="23" name="Rectangle 22">
            <a:extLst>
              <a:ext uri="{FF2B5EF4-FFF2-40B4-BE49-F238E27FC236}">
                <a16:creationId xmlns:a16="http://schemas.microsoft.com/office/drawing/2014/main" id="{0F7D28F8-5C2C-7153-66A2-68EA89791FDC}"/>
              </a:ext>
            </a:extLst>
          </p:cNvPr>
          <p:cNvSpPr/>
          <p:nvPr/>
        </p:nvSpPr>
        <p:spPr>
          <a:xfrm>
            <a:off x="5275487" y="2624715"/>
            <a:ext cx="6473600" cy="355401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lv-LV" sz="800"/>
              <a:t>Kā valsts, Tavuprāt, varētu mazināt narkotiku tirdzniecību internetā?</a:t>
            </a:r>
          </a:p>
        </p:txBody>
      </p:sp>
      <p:grpSp>
        <p:nvGrpSpPr>
          <p:cNvPr id="35" name="Group 34">
            <a:extLst>
              <a:ext uri="{FF2B5EF4-FFF2-40B4-BE49-F238E27FC236}">
                <a16:creationId xmlns:a16="http://schemas.microsoft.com/office/drawing/2014/main" id="{D5B7508D-9FAE-7A4A-BF4D-490AEE14C0A1}"/>
              </a:ext>
            </a:extLst>
          </p:cNvPr>
          <p:cNvGrpSpPr/>
          <p:nvPr/>
        </p:nvGrpSpPr>
        <p:grpSpPr>
          <a:xfrm>
            <a:off x="8929454" y="0"/>
            <a:ext cx="3262546" cy="428478"/>
            <a:chOff x="8929454" y="0"/>
            <a:chExt cx="3262546" cy="428478"/>
          </a:xfrm>
        </p:grpSpPr>
        <p:sp>
          <p:nvSpPr>
            <p:cNvPr id="3" name="Rectangle 2">
              <a:extLst>
                <a:ext uri="{FF2B5EF4-FFF2-40B4-BE49-F238E27FC236}">
                  <a16:creationId xmlns:a16="http://schemas.microsoft.com/office/drawing/2014/main" id="{24BE5D14-3A57-115C-5200-E04F8203385C}"/>
                </a:ext>
              </a:extLst>
            </p:cNvPr>
            <p:cNvSpPr/>
            <p:nvPr/>
          </p:nvSpPr>
          <p:spPr>
            <a:xfrm>
              <a:off x="8929454" y="0"/>
              <a:ext cx="3262546" cy="4284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TextBox 3">
              <a:extLst>
                <a:ext uri="{FF2B5EF4-FFF2-40B4-BE49-F238E27FC236}">
                  <a16:creationId xmlns:a16="http://schemas.microsoft.com/office/drawing/2014/main" id="{3ED278EB-CC97-310D-450A-872F6DB729C3}"/>
                </a:ext>
              </a:extLst>
            </p:cNvPr>
            <p:cNvSpPr txBox="1"/>
            <p:nvPr/>
          </p:nvSpPr>
          <p:spPr>
            <a:xfrm>
              <a:off x="9487148" y="60351"/>
              <a:ext cx="2374652"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000" u="none" strike="noStrike" kern="0" cap="none" spc="0" normalizeH="0" baseline="0" noProof="0">
                  <a:ln>
                    <a:noFill/>
                  </a:ln>
                  <a:effectLst/>
                  <a:uLnTx/>
                  <a:uFillTx/>
                  <a:latin typeface="Arial"/>
                  <a:cs typeface="Arial"/>
                  <a:sym typeface="Arial"/>
                </a:rPr>
                <a:t>Uzraudzība, tiesiskie mehānismi </a:t>
              </a:r>
              <a:br>
                <a:rPr kumimoji="0" lang="en-US" sz="1000" u="none" strike="noStrike" kern="0" cap="none" spc="0" normalizeH="0" baseline="0" noProof="0">
                  <a:ln>
                    <a:noFill/>
                  </a:ln>
                  <a:effectLst/>
                  <a:uLnTx/>
                  <a:uFillTx/>
                  <a:latin typeface="Arial"/>
                  <a:cs typeface="Arial"/>
                  <a:sym typeface="Arial"/>
                </a:rPr>
              </a:br>
              <a:r>
                <a:rPr kumimoji="0" lang="lv-LV" sz="1000" u="none" strike="noStrike" kern="0" cap="none" spc="0" normalizeH="0" baseline="0" noProof="0">
                  <a:ln>
                    <a:noFill/>
                  </a:ln>
                  <a:effectLst/>
                  <a:uLnTx/>
                  <a:uFillTx/>
                  <a:latin typeface="Arial"/>
                  <a:cs typeface="Arial"/>
                  <a:sym typeface="Arial"/>
                </a:rPr>
                <a:t>un novērtēšana</a:t>
              </a:r>
            </a:p>
          </p:txBody>
        </p:sp>
        <p:sp>
          <p:nvSpPr>
            <p:cNvPr id="5" name="Rectangle 4">
              <a:extLst>
                <a:ext uri="{FF2B5EF4-FFF2-40B4-BE49-F238E27FC236}">
                  <a16:creationId xmlns:a16="http://schemas.microsoft.com/office/drawing/2014/main" id="{B07D373E-08C8-D3D3-3F50-1AF1C6067FDE}"/>
                </a:ext>
              </a:extLst>
            </p:cNvPr>
            <p:cNvSpPr/>
            <p:nvPr/>
          </p:nvSpPr>
          <p:spPr>
            <a:xfrm>
              <a:off x="8929454" y="0"/>
              <a:ext cx="428400" cy="428400"/>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7" name="Group 55">
              <a:extLst>
                <a:ext uri="{FF2B5EF4-FFF2-40B4-BE49-F238E27FC236}">
                  <a16:creationId xmlns:a16="http://schemas.microsoft.com/office/drawing/2014/main" id="{34E71B51-D8C9-DBE1-E446-849FA0CEB4AA}"/>
                </a:ext>
              </a:extLst>
            </p:cNvPr>
            <p:cNvGrpSpPr>
              <a:grpSpLocks noChangeAspect="1"/>
            </p:cNvGrpSpPr>
            <p:nvPr/>
          </p:nvGrpSpPr>
          <p:grpSpPr bwMode="auto">
            <a:xfrm rot="10800000" flipH="1" flipV="1">
              <a:off x="8992048" y="61800"/>
              <a:ext cx="303213" cy="304800"/>
              <a:chOff x="991" y="0"/>
              <a:chExt cx="6682" cy="6695"/>
            </a:xfrm>
            <a:solidFill>
              <a:schemeClr val="tx1"/>
            </a:solidFill>
          </p:grpSpPr>
          <p:sp>
            <p:nvSpPr>
              <p:cNvPr id="13" name="Freeform 56">
                <a:extLst>
                  <a:ext uri="{FF2B5EF4-FFF2-40B4-BE49-F238E27FC236}">
                    <a16:creationId xmlns:a16="http://schemas.microsoft.com/office/drawing/2014/main" id="{8B14E3B1-88AD-71FB-D7C0-477FCC551B7D}"/>
                  </a:ext>
                </a:extLst>
              </p:cNvPr>
              <p:cNvSpPr>
                <a:spLocks noEditPoints="1"/>
              </p:cNvSpPr>
              <p:nvPr/>
            </p:nvSpPr>
            <p:spPr bwMode="auto">
              <a:xfrm>
                <a:off x="991" y="0"/>
                <a:ext cx="6682" cy="6695"/>
              </a:xfrm>
              <a:custGeom>
                <a:avLst/>
                <a:gdLst>
                  <a:gd name="T0" fmla="*/ 1656 w 6682"/>
                  <a:gd name="T1" fmla="*/ 12 h 6695"/>
                  <a:gd name="T2" fmla="*/ 1656 w 6682"/>
                  <a:gd name="T3" fmla="*/ 0 h 6695"/>
                  <a:gd name="T4" fmla="*/ 1372 w 6682"/>
                  <a:gd name="T5" fmla="*/ 0 h 6695"/>
                  <a:gd name="T6" fmla="*/ 1372 w 6682"/>
                  <a:gd name="T7" fmla="*/ 12 h 6695"/>
                  <a:gd name="T8" fmla="*/ 0 w 6682"/>
                  <a:gd name="T9" fmla="*/ 12 h 6695"/>
                  <a:gd name="T10" fmla="*/ 0 w 6682"/>
                  <a:gd name="T11" fmla="*/ 6695 h 6695"/>
                  <a:gd name="T12" fmla="*/ 6682 w 6682"/>
                  <a:gd name="T13" fmla="*/ 6695 h 6695"/>
                  <a:gd name="T14" fmla="*/ 6682 w 6682"/>
                  <a:gd name="T15" fmla="*/ 12 h 6695"/>
                  <a:gd name="T16" fmla="*/ 1656 w 6682"/>
                  <a:gd name="T17" fmla="*/ 12 h 6695"/>
                  <a:gd name="T18" fmla="*/ 284 w 6682"/>
                  <a:gd name="T19" fmla="*/ 6411 h 6695"/>
                  <a:gd name="T20" fmla="*/ 284 w 6682"/>
                  <a:gd name="T21" fmla="*/ 298 h 6695"/>
                  <a:gd name="T22" fmla="*/ 1372 w 6682"/>
                  <a:gd name="T23" fmla="*/ 298 h 6695"/>
                  <a:gd name="T24" fmla="*/ 1372 w 6682"/>
                  <a:gd name="T25" fmla="*/ 1956 h 6695"/>
                  <a:gd name="T26" fmla="*/ 628 w 6682"/>
                  <a:gd name="T27" fmla="*/ 2384 h 6695"/>
                  <a:gd name="T28" fmla="*/ 628 w 6682"/>
                  <a:gd name="T29" fmla="*/ 3326 h 6695"/>
                  <a:gd name="T30" fmla="*/ 914 w 6682"/>
                  <a:gd name="T31" fmla="*/ 3326 h 6695"/>
                  <a:gd name="T32" fmla="*/ 914 w 6682"/>
                  <a:gd name="T33" fmla="*/ 2550 h 6695"/>
                  <a:gd name="T34" fmla="*/ 1514 w 6682"/>
                  <a:gd name="T35" fmla="*/ 2202 h 6695"/>
                  <a:gd name="T36" fmla="*/ 2115 w 6682"/>
                  <a:gd name="T37" fmla="*/ 2550 h 6695"/>
                  <a:gd name="T38" fmla="*/ 2115 w 6682"/>
                  <a:gd name="T39" fmla="*/ 3326 h 6695"/>
                  <a:gd name="T40" fmla="*/ 2399 w 6682"/>
                  <a:gd name="T41" fmla="*/ 3326 h 6695"/>
                  <a:gd name="T42" fmla="*/ 2399 w 6682"/>
                  <a:gd name="T43" fmla="*/ 2384 h 6695"/>
                  <a:gd name="T44" fmla="*/ 1656 w 6682"/>
                  <a:gd name="T45" fmla="*/ 1956 h 6695"/>
                  <a:gd name="T46" fmla="*/ 1656 w 6682"/>
                  <a:gd name="T47" fmla="*/ 298 h 6695"/>
                  <a:gd name="T48" fmla="*/ 6398 w 6682"/>
                  <a:gd name="T49" fmla="*/ 298 h 6695"/>
                  <a:gd name="T50" fmla="*/ 6398 w 6682"/>
                  <a:gd name="T51" fmla="*/ 5369 h 6695"/>
                  <a:gd name="T52" fmla="*/ 6098 w 6682"/>
                  <a:gd name="T53" fmla="*/ 5369 h 6695"/>
                  <a:gd name="T54" fmla="*/ 6098 w 6682"/>
                  <a:gd name="T55" fmla="*/ 4201 h 6695"/>
                  <a:gd name="T56" fmla="*/ 4651 w 6682"/>
                  <a:gd name="T57" fmla="*/ 4201 h 6695"/>
                  <a:gd name="T58" fmla="*/ 4651 w 6682"/>
                  <a:gd name="T59" fmla="*/ 5369 h 6695"/>
                  <a:gd name="T60" fmla="*/ 4401 w 6682"/>
                  <a:gd name="T61" fmla="*/ 5369 h 6695"/>
                  <a:gd name="T62" fmla="*/ 4401 w 6682"/>
                  <a:gd name="T63" fmla="*/ 4201 h 6695"/>
                  <a:gd name="T64" fmla="*/ 2953 w 6682"/>
                  <a:gd name="T65" fmla="*/ 4201 h 6695"/>
                  <a:gd name="T66" fmla="*/ 2953 w 6682"/>
                  <a:gd name="T67" fmla="*/ 5369 h 6695"/>
                  <a:gd name="T68" fmla="*/ 2085 w 6682"/>
                  <a:gd name="T69" fmla="*/ 5369 h 6695"/>
                  <a:gd name="T70" fmla="*/ 2085 w 6682"/>
                  <a:gd name="T71" fmla="*/ 5655 h 6695"/>
                  <a:gd name="T72" fmla="*/ 6398 w 6682"/>
                  <a:gd name="T73" fmla="*/ 5655 h 6695"/>
                  <a:gd name="T74" fmla="*/ 6398 w 6682"/>
                  <a:gd name="T75" fmla="*/ 6411 h 6695"/>
                  <a:gd name="T76" fmla="*/ 284 w 6682"/>
                  <a:gd name="T77" fmla="*/ 6411 h 6695"/>
                  <a:gd name="T78" fmla="*/ 5826 w 6682"/>
                  <a:gd name="T79" fmla="*/ 5369 h 6695"/>
                  <a:gd name="T80" fmla="*/ 4923 w 6682"/>
                  <a:gd name="T81" fmla="*/ 5369 h 6695"/>
                  <a:gd name="T82" fmla="*/ 4923 w 6682"/>
                  <a:gd name="T83" fmla="*/ 4471 h 6695"/>
                  <a:gd name="T84" fmla="*/ 5826 w 6682"/>
                  <a:gd name="T85" fmla="*/ 4471 h 6695"/>
                  <a:gd name="T86" fmla="*/ 5826 w 6682"/>
                  <a:gd name="T87" fmla="*/ 5369 h 6695"/>
                  <a:gd name="T88" fmla="*/ 4129 w 6682"/>
                  <a:gd name="T89" fmla="*/ 5369 h 6695"/>
                  <a:gd name="T90" fmla="*/ 3223 w 6682"/>
                  <a:gd name="T91" fmla="*/ 5369 h 6695"/>
                  <a:gd name="T92" fmla="*/ 3223 w 6682"/>
                  <a:gd name="T93" fmla="*/ 4471 h 6695"/>
                  <a:gd name="T94" fmla="*/ 4129 w 6682"/>
                  <a:gd name="T95" fmla="*/ 4471 h 6695"/>
                  <a:gd name="T96" fmla="*/ 4129 w 6682"/>
                  <a:gd name="T97" fmla="*/ 5369 h 6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82" h="6695">
                    <a:moveTo>
                      <a:pt x="1656" y="12"/>
                    </a:moveTo>
                    <a:lnTo>
                      <a:pt x="1656" y="0"/>
                    </a:lnTo>
                    <a:lnTo>
                      <a:pt x="1372" y="0"/>
                    </a:lnTo>
                    <a:lnTo>
                      <a:pt x="1372" y="12"/>
                    </a:lnTo>
                    <a:lnTo>
                      <a:pt x="0" y="12"/>
                    </a:lnTo>
                    <a:lnTo>
                      <a:pt x="0" y="6695"/>
                    </a:lnTo>
                    <a:lnTo>
                      <a:pt x="6682" y="6695"/>
                    </a:lnTo>
                    <a:lnTo>
                      <a:pt x="6682" y="12"/>
                    </a:lnTo>
                    <a:lnTo>
                      <a:pt x="1656" y="12"/>
                    </a:lnTo>
                    <a:close/>
                    <a:moveTo>
                      <a:pt x="284" y="6411"/>
                    </a:moveTo>
                    <a:lnTo>
                      <a:pt x="284" y="298"/>
                    </a:lnTo>
                    <a:lnTo>
                      <a:pt x="1372" y="298"/>
                    </a:lnTo>
                    <a:lnTo>
                      <a:pt x="1372" y="1956"/>
                    </a:lnTo>
                    <a:lnTo>
                      <a:pt x="628" y="2384"/>
                    </a:lnTo>
                    <a:lnTo>
                      <a:pt x="628" y="3326"/>
                    </a:lnTo>
                    <a:lnTo>
                      <a:pt x="914" y="3326"/>
                    </a:lnTo>
                    <a:lnTo>
                      <a:pt x="914" y="2550"/>
                    </a:lnTo>
                    <a:lnTo>
                      <a:pt x="1514" y="2202"/>
                    </a:lnTo>
                    <a:lnTo>
                      <a:pt x="2115" y="2550"/>
                    </a:lnTo>
                    <a:lnTo>
                      <a:pt x="2115" y="3326"/>
                    </a:lnTo>
                    <a:lnTo>
                      <a:pt x="2399" y="3326"/>
                    </a:lnTo>
                    <a:lnTo>
                      <a:pt x="2399" y="2384"/>
                    </a:lnTo>
                    <a:lnTo>
                      <a:pt x="1656" y="1956"/>
                    </a:lnTo>
                    <a:lnTo>
                      <a:pt x="1656" y="298"/>
                    </a:lnTo>
                    <a:lnTo>
                      <a:pt x="6398" y="298"/>
                    </a:lnTo>
                    <a:lnTo>
                      <a:pt x="6398" y="5369"/>
                    </a:lnTo>
                    <a:lnTo>
                      <a:pt x="6098" y="5369"/>
                    </a:lnTo>
                    <a:lnTo>
                      <a:pt x="6098" y="4201"/>
                    </a:lnTo>
                    <a:lnTo>
                      <a:pt x="4651" y="4201"/>
                    </a:lnTo>
                    <a:lnTo>
                      <a:pt x="4651" y="5369"/>
                    </a:lnTo>
                    <a:lnTo>
                      <a:pt x="4401" y="5369"/>
                    </a:lnTo>
                    <a:lnTo>
                      <a:pt x="4401" y="4201"/>
                    </a:lnTo>
                    <a:lnTo>
                      <a:pt x="2953" y="4201"/>
                    </a:lnTo>
                    <a:lnTo>
                      <a:pt x="2953" y="5369"/>
                    </a:lnTo>
                    <a:lnTo>
                      <a:pt x="2085" y="5369"/>
                    </a:lnTo>
                    <a:lnTo>
                      <a:pt x="2085" y="5655"/>
                    </a:lnTo>
                    <a:lnTo>
                      <a:pt x="6398" y="5655"/>
                    </a:lnTo>
                    <a:lnTo>
                      <a:pt x="6398" y="6411"/>
                    </a:lnTo>
                    <a:lnTo>
                      <a:pt x="284" y="6411"/>
                    </a:lnTo>
                    <a:close/>
                    <a:moveTo>
                      <a:pt x="5826" y="5369"/>
                    </a:moveTo>
                    <a:lnTo>
                      <a:pt x="4923" y="5369"/>
                    </a:lnTo>
                    <a:lnTo>
                      <a:pt x="4923" y="4471"/>
                    </a:lnTo>
                    <a:lnTo>
                      <a:pt x="5826" y="4471"/>
                    </a:lnTo>
                    <a:lnTo>
                      <a:pt x="5826" y="5369"/>
                    </a:lnTo>
                    <a:close/>
                    <a:moveTo>
                      <a:pt x="4129" y="5369"/>
                    </a:moveTo>
                    <a:lnTo>
                      <a:pt x="3223" y="5369"/>
                    </a:lnTo>
                    <a:lnTo>
                      <a:pt x="3223" y="4471"/>
                    </a:lnTo>
                    <a:lnTo>
                      <a:pt x="4129" y="4471"/>
                    </a:lnTo>
                    <a:lnTo>
                      <a:pt x="4129" y="53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000"/>
              </a:p>
            </p:txBody>
          </p:sp>
          <p:sp>
            <p:nvSpPr>
              <p:cNvPr id="14" name="Freeform 57">
                <a:extLst>
                  <a:ext uri="{FF2B5EF4-FFF2-40B4-BE49-F238E27FC236}">
                    <a16:creationId xmlns:a16="http://schemas.microsoft.com/office/drawing/2014/main" id="{C29C126B-0FAB-E450-6A18-84A47D6F05FE}"/>
                  </a:ext>
                </a:extLst>
              </p:cNvPr>
              <p:cNvSpPr>
                <a:spLocks noEditPoints="1"/>
              </p:cNvSpPr>
              <p:nvPr/>
            </p:nvSpPr>
            <p:spPr bwMode="auto">
              <a:xfrm>
                <a:off x="1483" y="3206"/>
                <a:ext cx="2045" cy="2047"/>
              </a:xfrm>
              <a:custGeom>
                <a:avLst/>
                <a:gdLst>
                  <a:gd name="T0" fmla="*/ 1022 w 2045"/>
                  <a:gd name="T1" fmla="*/ 0 h 2047"/>
                  <a:gd name="T2" fmla="*/ 0 w 2045"/>
                  <a:gd name="T3" fmla="*/ 1023 h 2047"/>
                  <a:gd name="T4" fmla="*/ 1022 w 2045"/>
                  <a:gd name="T5" fmla="*/ 2047 h 2047"/>
                  <a:gd name="T6" fmla="*/ 2045 w 2045"/>
                  <a:gd name="T7" fmla="*/ 1023 h 2047"/>
                  <a:gd name="T8" fmla="*/ 1022 w 2045"/>
                  <a:gd name="T9" fmla="*/ 0 h 2047"/>
                  <a:gd name="T10" fmla="*/ 382 w 2045"/>
                  <a:gd name="T11" fmla="*/ 1023 h 2047"/>
                  <a:gd name="T12" fmla="*/ 1022 w 2045"/>
                  <a:gd name="T13" fmla="*/ 383 h 2047"/>
                  <a:gd name="T14" fmla="*/ 1661 w 2045"/>
                  <a:gd name="T15" fmla="*/ 1023 h 2047"/>
                  <a:gd name="T16" fmla="*/ 1022 w 2045"/>
                  <a:gd name="T17" fmla="*/ 1663 h 2047"/>
                  <a:gd name="T18" fmla="*/ 382 w 2045"/>
                  <a:gd name="T19" fmla="*/ 1023 h 2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45" h="2047">
                    <a:moveTo>
                      <a:pt x="1022" y="0"/>
                    </a:moveTo>
                    <a:lnTo>
                      <a:pt x="0" y="1023"/>
                    </a:lnTo>
                    <a:lnTo>
                      <a:pt x="1022" y="2047"/>
                    </a:lnTo>
                    <a:lnTo>
                      <a:pt x="2045" y="1023"/>
                    </a:lnTo>
                    <a:lnTo>
                      <a:pt x="1022" y="0"/>
                    </a:lnTo>
                    <a:close/>
                    <a:moveTo>
                      <a:pt x="382" y="1023"/>
                    </a:moveTo>
                    <a:lnTo>
                      <a:pt x="1022" y="383"/>
                    </a:lnTo>
                    <a:lnTo>
                      <a:pt x="1661" y="1023"/>
                    </a:lnTo>
                    <a:lnTo>
                      <a:pt x="1022" y="1663"/>
                    </a:lnTo>
                    <a:lnTo>
                      <a:pt x="382" y="10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000"/>
              </a:p>
            </p:txBody>
          </p:sp>
        </p:grpSp>
      </p:grpSp>
      <p:graphicFrame>
        <p:nvGraphicFramePr>
          <p:cNvPr id="30" name="Table 29">
            <a:extLst>
              <a:ext uri="{FF2B5EF4-FFF2-40B4-BE49-F238E27FC236}">
                <a16:creationId xmlns:a16="http://schemas.microsoft.com/office/drawing/2014/main" id="{894A290C-B0C0-8854-E705-B9AEB01C96D9}"/>
              </a:ext>
            </a:extLst>
          </p:cNvPr>
          <p:cNvGraphicFramePr>
            <a:graphicFrameLocks noGrp="1"/>
          </p:cNvGraphicFramePr>
          <p:nvPr>
            <p:extLst>
              <p:ext uri="{D42A27DB-BD31-4B8C-83A1-F6EECF244321}">
                <p14:modId xmlns:p14="http://schemas.microsoft.com/office/powerpoint/2010/main" val="381694314"/>
              </p:ext>
            </p:extLst>
          </p:nvPr>
        </p:nvGraphicFramePr>
        <p:xfrm>
          <a:off x="442913" y="1819275"/>
          <a:ext cx="11306175" cy="448800"/>
        </p:xfrm>
        <a:graphic>
          <a:graphicData uri="http://schemas.openxmlformats.org/drawingml/2006/table">
            <a:tbl>
              <a:tblPr firstRow="1" firstCol="1" bandRow="1">
                <a:tableStyleId>{72833802-FEF1-4C79-8D5D-14CF1EAF98D9}</a:tableStyleId>
              </a:tblPr>
              <a:tblGrid>
                <a:gridCol w="435759">
                  <a:extLst>
                    <a:ext uri="{9D8B030D-6E8A-4147-A177-3AD203B41FA5}">
                      <a16:colId xmlns:a16="http://schemas.microsoft.com/office/drawing/2014/main" val="2882671753"/>
                    </a:ext>
                  </a:extLst>
                </a:gridCol>
                <a:gridCol w="10434657">
                  <a:extLst>
                    <a:ext uri="{9D8B030D-6E8A-4147-A177-3AD203B41FA5}">
                      <a16:colId xmlns:a16="http://schemas.microsoft.com/office/drawing/2014/main" val="2894993838"/>
                    </a:ext>
                  </a:extLst>
                </a:gridCol>
                <a:gridCol w="435759">
                  <a:extLst>
                    <a:ext uri="{9D8B030D-6E8A-4147-A177-3AD203B41FA5}">
                      <a16:colId xmlns:a16="http://schemas.microsoft.com/office/drawing/2014/main" val="3600389110"/>
                    </a:ext>
                  </a:extLst>
                </a:gridCol>
              </a:tblGrid>
              <a:tr h="448800">
                <a:tc>
                  <a:txBody>
                    <a:bodyPr/>
                    <a:lstStyle/>
                    <a:p>
                      <a:pPr marL="171450" indent="-171450">
                        <a:buClr>
                          <a:schemeClr val="dk1"/>
                        </a:buClr>
                        <a:buBlip>
                          <a:blip r:embed="rId7"/>
                        </a:buBlip>
                        <a:defRPr/>
                      </a:pPr>
                      <a:endParaRPr lang="lv-LV" sz="800" kern="1200">
                        <a:solidFill>
                          <a:schemeClr val="tx1"/>
                        </a:solidFill>
                        <a:highlight>
                          <a:srgbClr val="FFFFFF"/>
                        </a:highlight>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0">
                        <a:buClr>
                          <a:schemeClr val="dk1"/>
                        </a:buClr>
                        <a:buFont typeface="Arial" panose="020B0604020202020204" pitchFamily="34" charset="0"/>
                        <a:buNone/>
                        <a:defRPr/>
                      </a:pPr>
                      <a:r>
                        <a:rPr lang="lv-LV" sz="800" b="1" kern="1200" spc="-20" dirty="0">
                          <a:solidFill>
                            <a:schemeClr val="tx1"/>
                          </a:solidFill>
                          <a:latin typeface="+mn-lt"/>
                          <a:ea typeface="+mn-ea"/>
                          <a:cs typeface="+mn-cs"/>
                        </a:rPr>
                        <a:t>Rekomendācija: </a:t>
                      </a:r>
                      <a:r>
                        <a:rPr lang="lv-LV" sz="800" b="0" kern="1200" spc="-20" dirty="0">
                          <a:solidFill>
                            <a:schemeClr val="tx1"/>
                          </a:solidFill>
                          <a:latin typeface="+mn-lt"/>
                          <a:ea typeface="+mn-ea"/>
                          <a:cs typeface="+mn-cs"/>
                        </a:rPr>
                        <a:t>līdz 2030. gadam pilnveidot normatīvo regulējumu un izstrādāt </a:t>
                      </a:r>
                      <a:r>
                        <a:rPr lang="lv-LV" sz="800" b="0" kern="1200" spc="-20" dirty="0" err="1">
                          <a:solidFill>
                            <a:schemeClr val="tx1"/>
                          </a:solidFill>
                          <a:latin typeface="+mn-lt"/>
                          <a:ea typeface="+mn-ea"/>
                          <a:cs typeface="+mn-cs"/>
                        </a:rPr>
                        <a:t>starpinstitucionālu</a:t>
                      </a:r>
                      <a:r>
                        <a:rPr lang="lv-LV" sz="800" b="0" kern="1200" spc="-20" dirty="0">
                          <a:solidFill>
                            <a:schemeClr val="tx1"/>
                          </a:solidFill>
                          <a:latin typeface="+mn-lt"/>
                          <a:ea typeface="+mn-ea"/>
                          <a:cs typeface="+mn-cs"/>
                        </a:rPr>
                        <a:t> sadarbības modeli, kas nodrošina jauniešiem aizsardzību un pēctecīgu atbalstu pēc ārstēšanas, definējot vecāku un apkārtējās vides atbildību, lai samazinātu atkārtotas vielu lietošanas risku un veicinātu sociālo reintegrāciju.</a:t>
                      </a: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dk1"/>
                        </a:buClr>
                        <a:buSzTx/>
                        <a:buFont typeface="Arial" panose="020B0604020202020204" pitchFamily="34" charset="0"/>
                        <a:buBlip>
                          <a:blip r:embed="rId7"/>
                        </a:buBlip>
                        <a:tabLst/>
                        <a:defRPr/>
                      </a:pPr>
                      <a:endParaRPr lang="lv-LV" sz="800" b="1" kern="1200" spc="-20" dirty="0">
                        <a:solidFill>
                          <a:schemeClr val="tx1"/>
                        </a:solidFill>
                        <a:latin typeface="+mn-lt"/>
                        <a:ea typeface="+mn-ea"/>
                        <a:cs typeface="+mn-cs"/>
                      </a:endParaRPr>
                    </a:p>
                  </a:txBody>
                  <a:tcPr marL="72000" marR="72000" marT="72000" marB="72000" anchor="ctr">
                    <a:lnL w="9525" cap="flat" cmpd="sng" algn="ctr">
                      <a:noFill/>
                      <a:prstDash val="soli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8887844"/>
                  </a:ext>
                </a:extLst>
              </a:tr>
            </a:tbl>
          </a:graphicData>
        </a:graphic>
      </p:graphicFrame>
      <p:sp>
        <p:nvSpPr>
          <p:cNvPr id="31" name="Rectangle 30">
            <a:extLst>
              <a:ext uri="{FF2B5EF4-FFF2-40B4-BE49-F238E27FC236}">
                <a16:creationId xmlns:a16="http://schemas.microsoft.com/office/drawing/2014/main" id="{B972EA5B-1F7E-E6AD-0296-E2C7EC26A3F7}"/>
              </a:ext>
            </a:extLst>
          </p:cNvPr>
          <p:cNvSpPr/>
          <p:nvPr/>
        </p:nvSpPr>
        <p:spPr>
          <a:xfrm>
            <a:off x="442913" y="1819275"/>
            <a:ext cx="448800" cy="448800"/>
          </a:xfrm>
          <a:prstGeom prst="rect">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2" name="Freeform 82">
            <a:extLst>
              <a:ext uri="{FF2B5EF4-FFF2-40B4-BE49-F238E27FC236}">
                <a16:creationId xmlns:a16="http://schemas.microsoft.com/office/drawing/2014/main" id="{4C073E7E-46B1-AF54-F76D-6A7E4208B347}"/>
              </a:ext>
            </a:extLst>
          </p:cNvPr>
          <p:cNvSpPr>
            <a:spLocks noChangeAspect="1" noEditPoints="1"/>
          </p:cNvSpPr>
          <p:nvPr/>
        </p:nvSpPr>
        <p:spPr bwMode="auto">
          <a:xfrm>
            <a:off x="498088" y="1874475"/>
            <a:ext cx="338451" cy="3384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Tree>
    <p:extLst>
      <p:ext uri="{BB962C8B-B14F-4D97-AF65-F5344CB8AC3E}">
        <p14:creationId xmlns:p14="http://schemas.microsoft.com/office/powerpoint/2010/main" val="10379526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697A3-C218-E244-87E0-2262233278BD}"/>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47BA389-9C7E-8F89-5DD0-E80DF24F48A3}"/>
              </a:ext>
            </a:extLst>
          </p:cNvPr>
          <p:cNvGraphicFramePr>
            <a:graphicFrameLocks noChangeAspect="1"/>
          </p:cNvGraphicFramePr>
          <p:nvPr>
            <p:custDataLst>
              <p:tags r:id="rId1"/>
            </p:custDataLst>
            <p:extLst>
              <p:ext uri="{D42A27DB-BD31-4B8C-83A1-F6EECF244321}">
                <p14:modId xmlns:p14="http://schemas.microsoft.com/office/powerpoint/2010/main" val="175771752"/>
              </p:ext>
            </p:extLst>
          </p:nvPr>
        </p:nvGraphicFramePr>
        <p:xfrm>
          <a:off x="3176" y="3374"/>
          <a:ext cx="1587" cy="1587"/>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3" name="Object 2" hidden="1">
                        <a:extLst>
                          <a:ext uri="{FF2B5EF4-FFF2-40B4-BE49-F238E27FC236}">
                            <a16:creationId xmlns:a16="http://schemas.microsoft.com/office/drawing/2014/main" id="{A47BA389-9C7E-8F89-5DD0-E80DF24F48A3}"/>
                          </a:ext>
                        </a:extLst>
                      </p:cNvPr>
                      <p:cNvPicPr/>
                      <p:nvPr/>
                    </p:nvPicPr>
                    <p:blipFill>
                      <a:blip r:embed="rId6"/>
                      <a:stretch>
                        <a:fillRect/>
                      </a:stretch>
                    </p:blipFill>
                    <p:spPr>
                      <a:xfrm>
                        <a:off x="3176" y="3374"/>
                        <a:ext cx="1587" cy="1587"/>
                      </a:xfrm>
                      <a:prstGeom prst="rect">
                        <a:avLst/>
                      </a:prstGeom>
                    </p:spPr>
                  </p:pic>
                </p:oleObj>
              </mc:Fallback>
            </mc:AlternateContent>
          </a:graphicData>
        </a:graphic>
      </p:graphicFrame>
      <p:pic>
        <p:nvPicPr>
          <p:cNvPr id="7" name="Picture Placeholder 9">
            <a:extLst>
              <a:ext uri="{FF2B5EF4-FFF2-40B4-BE49-F238E27FC236}">
                <a16:creationId xmlns:a16="http://schemas.microsoft.com/office/drawing/2014/main" id="{8C698830-6FF2-95ED-F5DF-9B2DACC70470}"/>
              </a:ext>
            </a:extLst>
          </p:cNvPr>
          <p:cNvPicPr>
            <a:picLocks noGrp="1" noChangeAspect="1"/>
          </p:cNvPicPr>
          <p:nvPr>
            <p:ph type="pic" sz="quarter" idx="12"/>
          </p:nvPr>
        </p:nvPicPr>
        <p:blipFill>
          <a:blip r:embed="rId7" cstate="print">
            <a:extLst>
              <a:ext uri="{28A0092B-C50C-407E-A947-70E740481C1C}">
                <a14:useLocalDpi xmlns:a14="http://schemas.microsoft.com/office/drawing/2010/main" val="0"/>
              </a:ext>
            </a:extLst>
          </a:blip>
          <a:srcRect/>
          <a:stretch/>
        </p:blipFill>
        <p:spPr>
          <a:xfrm>
            <a:off x="2190750" y="0"/>
            <a:ext cx="10001250" cy="6858000"/>
          </a:xfrm>
        </p:spPr>
      </p:pic>
      <p:sp>
        <p:nvSpPr>
          <p:cNvPr id="8" name="Rectangle 7" hidden="1">
            <a:extLst>
              <a:ext uri="{FF2B5EF4-FFF2-40B4-BE49-F238E27FC236}">
                <a16:creationId xmlns:a16="http://schemas.microsoft.com/office/drawing/2014/main" id="{01EA87BA-779D-579E-4C34-484D77CE311F}"/>
              </a:ext>
            </a:extLst>
          </p:cNvPr>
          <p:cNvSpPr/>
          <p:nvPr>
            <p:custDataLst>
              <p:tags r:id="rId2"/>
            </p:custDataLst>
          </p:nvPr>
        </p:nvSpPr>
        <p:spPr>
          <a:xfrm>
            <a:off x="1587" y="893"/>
            <a:ext cx="158709" cy="158709"/>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3200" b="0"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4" name="Rectangle 23">
            <a:extLst>
              <a:ext uri="{FF2B5EF4-FFF2-40B4-BE49-F238E27FC236}">
                <a16:creationId xmlns:a16="http://schemas.microsoft.com/office/drawing/2014/main" id="{6CD0D94C-AD53-584B-F7BD-07D97771D6D8}"/>
              </a:ext>
            </a:extLst>
          </p:cNvPr>
          <p:cNvSpPr/>
          <p:nvPr/>
        </p:nvSpPr>
        <p:spPr>
          <a:xfrm>
            <a:off x="-1" y="0"/>
            <a:ext cx="2108201" cy="68562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a:extLst>
              <a:ext uri="{FF2B5EF4-FFF2-40B4-BE49-F238E27FC236}">
                <a16:creationId xmlns:a16="http://schemas.microsoft.com/office/drawing/2014/main" id="{32D29154-AAF4-A14F-91D0-C7E058A960DF}"/>
              </a:ext>
            </a:extLst>
          </p:cNvPr>
          <p:cNvSpPr/>
          <p:nvPr/>
        </p:nvSpPr>
        <p:spPr bwMode="ltGray">
          <a:xfrm>
            <a:off x="2186578" y="0"/>
            <a:ext cx="10001250" cy="6856215"/>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err="1">
              <a:ln>
                <a:noFill/>
              </a:ln>
              <a:solidFill>
                <a:srgbClr val="FFFFFF"/>
              </a:solidFill>
              <a:effectLst/>
              <a:uLnTx/>
              <a:uFillTx/>
              <a:latin typeface="Georgia" pitchFamily="18" charset="0"/>
              <a:ea typeface="+mn-ea"/>
              <a:cs typeface="+mn-cs"/>
              <a:sym typeface="Arial"/>
            </a:endParaRPr>
          </a:p>
        </p:txBody>
      </p:sp>
      <p:sp>
        <p:nvSpPr>
          <p:cNvPr id="4" name="Rectangle 3">
            <a:extLst>
              <a:ext uri="{FF2B5EF4-FFF2-40B4-BE49-F238E27FC236}">
                <a16:creationId xmlns:a16="http://schemas.microsoft.com/office/drawing/2014/main" id="{C6033020-B88D-1011-5F05-930C2BDDE020}"/>
              </a:ext>
            </a:extLst>
          </p:cNvPr>
          <p:cNvSpPr/>
          <p:nvPr/>
        </p:nvSpPr>
        <p:spPr>
          <a:xfrm>
            <a:off x="-1" y="4787900"/>
            <a:ext cx="2029823" cy="2070100"/>
          </a:xfrm>
          <a:prstGeom prst="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cxnSp>
        <p:nvCxnSpPr>
          <p:cNvPr id="27" name="Straight Connector 26">
            <a:extLst>
              <a:ext uri="{FF2B5EF4-FFF2-40B4-BE49-F238E27FC236}">
                <a16:creationId xmlns:a16="http://schemas.microsoft.com/office/drawing/2014/main" id="{2AC25124-62F4-3C37-6A13-3D21AC2D72F7}"/>
              </a:ext>
            </a:extLst>
          </p:cNvPr>
          <p:cNvCxnSpPr>
            <a:cxnSpLocks/>
          </p:cNvCxnSpPr>
          <p:nvPr/>
        </p:nvCxnSpPr>
        <p:spPr>
          <a:xfrm flipV="1">
            <a:off x="2108200" y="68443"/>
            <a:ext cx="0" cy="6787771"/>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8D959221-5563-0DE0-D42A-7BB447521013}"/>
              </a:ext>
            </a:extLst>
          </p:cNvPr>
          <p:cNvCxnSpPr>
            <a:cxnSpLocks/>
          </p:cNvCxnSpPr>
          <p:nvPr/>
        </p:nvCxnSpPr>
        <p:spPr>
          <a:xfrm>
            <a:off x="78377" y="4722204"/>
            <a:ext cx="12029803" cy="0"/>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sp>
        <p:nvSpPr>
          <p:cNvPr id="20" name="Title 3">
            <a:extLst>
              <a:ext uri="{FF2B5EF4-FFF2-40B4-BE49-F238E27FC236}">
                <a16:creationId xmlns:a16="http://schemas.microsoft.com/office/drawing/2014/main" id="{35F2A883-FAC1-7910-4C00-2FE8D42434B2}"/>
              </a:ext>
            </a:extLst>
          </p:cNvPr>
          <p:cNvSpPr txBox="1">
            <a:spLocks/>
          </p:cNvSpPr>
          <p:nvPr/>
        </p:nvSpPr>
        <p:spPr>
          <a:xfrm>
            <a:off x="2595280" y="3803629"/>
            <a:ext cx="8987120" cy="523220"/>
          </a:xfrm>
          <a:prstGeom prst="rect">
            <a:avLst/>
          </a:prstGeom>
          <a:no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85000"/>
              </a:lnSpc>
              <a:spcBef>
                <a:spcPts val="0"/>
              </a:spcBef>
              <a:spcAft>
                <a:spcPts val="0"/>
              </a:spcAft>
              <a:buClr>
                <a:srgbClr val="000000"/>
              </a:buClr>
              <a:buSzPts val="3200"/>
              <a:buFont typeface="Georgia"/>
              <a:buNone/>
              <a:tabLst/>
              <a:defRPr/>
            </a:pPr>
            <a:r>
              <a:rPr lang="lv-LV" sz="4000">
                <a:solidFill>
                  <a:srgbClr val="FFFFFF"/>
                </a:solidFill>
              </a:rPr>
              <a:t>Rekomendāciju ieviešanas </a:t>
            </a:r>
            <a:r>
              <a:rPr lang="lv-LV" sz="4000" err="1">
                <a:solidFill>
                  <a:srgbClr val="FFFFFF"/>
                </a:solidFill>
              </a:rPr>
              <a:t>prioritizācija</a:t>
            </a:r>
            <a:endParaRPr lang="lv-LV" sz="4000">
              <a:solidFill>
                <a:srgbClr val="FFFFFF"/>
              </a:solidFill>
            </a:endParaRPr>
          </a:p>
        </p:txBody>
      </p:sp>
      <p:sp>
        <p:nvSpPr>
          <p:cNvPr id="21" name="Rectangle 20">
            <a:extLst>
              <a:ext uri="{FF2B5EF4-FFF2-40B4-BE49-F238E27FC236}">
                <a16:creationId xmlns:a16="http://schemas.microsoft.com/office/drawing/2014/main" id="{B4CF1004-11D8-1AE4-FAA4-BA369C70A672}"/>
              </a:ext>
            </a:extLst>
          </p:cNvPr>
          <p:cNvSpPr/>
          <p:nvPr/>
        </p:nvSpPr>
        <p:spPr>
          <a:xfrm>
            <a:off x="442913" y="3392488"/>
            <a:ext cx="1559142" cy="934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600" b="0" i="0" u="none" strike="noStrike" kern="0" cap="none" spc="0" normalizeH="0" baseline="0" noProof="0">
                <a:ln>
                  <a:noFill/>
                </a:ln>
                <a:solidFill>
                  <a:srgbClr val="FFFFFF"/>
                </a:solidFill>
                <a:effectLst/>
                <a:uLnTx/>
                <a:uFillTx/>
                <a:latin typeface="Arial"/>
                <a:ea typeface="+mn-ea"/>
                <a:cs typeface="+mn-cs"/>
                <a:sym typeface="Arial"/>
              </a:rPr>
              <a:t>3</a:t>
            </a:r>
            <a:endParaRPr kumimoji="0" lang="en-GB" sz="96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4911464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B3373-B268-C7FC-DFD7-4D17626616E8}"/>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39FF02E6-182D-5F42-0DA4-FB1ACD364C84}"/>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37</a:t>
            </a:fld>
            <a:endParaRPr lang="en-GB"/>
          </a:p>
        </p:txBody>
      </p:sp>
      <p:graphicFrame>
        <p:nvGraphicFramePr>
          <p:cNvPr id="16" name="Object 15" hidden="1">
            <a:extLst>
              <a:ext uri="{FF2B5EF4-FFF2-40B4-BE49-F238E27FC236}">
                <a16:creationId xmlns:a16="http://schemas.microsoft.com/office/drawing/2014/main" id="{9A32EBF8-F3EB-417F-A51B-0CCCD94A8BC5}"/>
              </a:ext>
            </a:extLst>
          </p:cNvPr>
          <p:cNvGraphicFramePr>
            <a:graphicFrameLocks noChangeAspect="1"/>
          </p:cNvGraphicFramePr>
          <p:nvPr>
            <p:custDataLst>
              <p:tags r:id="rId1"/>
            </p:custDataLst>
            <p:extLst>
              <p:ext uri="{D42A27DB-BD31-4B8C-83A1-F6EECF244321}">
                <p14:modId xmlns:p14="http://schemas.microsoft.com/office/powerpoint/2010/main" val="161566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9A32EBF8-F3EB-417F-A51B-0CCCD94A8B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6A094A83-5235-392B-EBF7-C7E7E50095A0}"/>
              </a:ext>
            </a:extLst>
          </p:cNvPr>
          <p:cNvSpPr>
            <a:spLocks noGrp="1"/>
          </p:cNvSpPr>
          <p:nvPr>
            <p:ph type="title"/>
          </p:nvPr>
        </p:nvSpPr>
        <p:spPr>
          <a:xfrm>
            <a:off x="442913" y="432001"/>
            <a:ext cx="11306175" cy="1387274"/>
          </a:xfrm>
        </p:spPr>
        <p:txBody>
          <a:bodyPr vert="horz">
            <a:normAutofit/>
          </a:bodyPr>
          <a:lstStyle/>
          <a:p>
            <a:r>
              <a:rPr lang="lv-LV"/>
              <a:t>3.1. Visaptverošs ietvars narkotisko/psihotropo </a:t>
            </a:r>
            <a:br>
              <a:rPr lang="en-US"/>
            </a:br>
            <a:r>
              <a:rPr lang="lv-LV"/>
              <a:t>vielu izplatības ierobežošanai</a:t>
            </a:r>
            <a:endParaRPr lang="en-GB"/>
          </a:p>
        </p:txBody>
      </p:sp>
      <p:sp>
        <p:nvSpPr>
          <p:cNvPr id="2" name="Slide Number Placeholder 1">
            <a:extLst>
              <a:ext uri="{FF2B5EF4-FFF2-40B4-BE49-F238E27FC236}">
                <a16:creationId xmlns:a16="http://schemas.microsoft.com/office/drawing/2014/main" id="{DD1BF54E-4BE8-7740-DE03-BA7A3700ECAC}"/>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37</a:t>
            </a:fld>
            <a:endParaRPr lang="en-GB"/>
          </a:p>
        </p:txBody>
      </p:sp>
      <p:sp>
        <p:nvSpPr>
          <p:cNvPr id="33" name="PwCFirm">
            <a:extLst>
              <a:ext uri="{FF2B5EF4-FFF2-40B4-BE49-F238E27FC236}">
                <a16:creationId xmlns:a16="http://schemas.microsoft.com/office/drawing/2014/main" id="{6761EE8D-41A9-3FD6-914C-6BB0D2401193}"/>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sp>
        <p:nvSpPr>
          <p:cNvPr id="38" name="TextBox 37">
            <a:extLst>
              <a:ext uri="{FF2B5EF4-FFF2-40B4-BE49-F238E27FC236}">
                <a16:creationId xmlns:a16="http://schemas.microsoft.com/office/drawing/2014/main" id="{526BCAB2-C34F-8AA3-F0AF-38BE17E82930}"/>
              </a:ext>
            </a:extLst>
          </p:cNvPr>
          <p:cNvSpPr txBox="1"/>
          <p:nvPr/>
        </p:nvSpPr>
        <p:spPr>
          <a:xfrm>
            <a:off x="442912" y="6273930"/>
            <a:ext cx="6286500" cy="123111"/>
          </a:xfrm>
          <a:prstGeom prst="rect">
            <a:avLst/>
          </a:prstGeom>
          <a:noFill/>
        </p:spPr>
        <p:txBody>
          <a:bodyPr wrap="square" lIns="0" tIns="0" rIns="0" bIns="0">
            <a:spAutoFit/>
          </a:bodyPr>
          <a:lstStyle/>
          <a:p>
            <a:r>
              <a:rPr lang="lv-LV" sz="800" dirty="0">
                <a:latin typeface="+mn-lt"/>
              </a:rPr>
              <a:t>Avots: </a:t>
            </a:r>
            <a:r>
              <a:rPr lang="lv-LV" sz="800" dirty="0">
                <a:latin typeface="+mn-lt"/>
                <a:hlinkClick r:id="rId6"/>
              </a:rPr>
              <a:t>PVO narkotisko/psihotropo vielu izplatības ierobežošanas ietvars</a:t>
            </a:r>
            <a:endParaRPr lang="en-GB" sz="800" dirty="0">
              <a:latin typeface="+mn-lt"/>
            </a:endParaRPr>
          </a:p>
        </p:txBody>
      </p:sp>
      <p:sp>
        <p:nvSpPr>
          <p:cNvPr id="73" name="Rectangle 72">
            <a:extLst>
              <a:ext uri="{FF2B5EF4-FFF2-40B4-BE49-F238E27FC236}">
                <a16:creationId xmlns:a16="http://schemas.microsoft.com/office/drawing/2014/main" id="{DB783B40-4756-890E-8EA0-36FFA5C2A573}"/>
              </a:ext>
            </a:extLst>
          </p:cNvPr>
          <p:cNvSpPr/>
          <p:nvPr/>
        </p:nvSpPr>
        <p:spPr>
          <a:xfrm>
            <a:off x="442913" y="1819275"/>
            <a:ext cx="7418388" cy="435292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3" name="Group 2">
            <a:extLst>
              <a:ext uri="{FF2B5EF4-FFF2-40B4-BE49-F238E27FC236}">
                <a16:creationId xmlns:a16="http://schemas.microsoft.com/office/drawing/2014/main" id="{DF1F2225-9DAA-148A-E533-6121BDEE3721}"/>
              </a:ext>
            </a:extLst>
          </p:cNvPr>
          <p:cNvGrpSpPr/>
          <p:nvPr/>
        </p:nvGrpSpPr>
        <p:grpSpPr>
          <a:xfrm>
            <a:off x="694422" y="2324102"/>
            <a:ext cx="6789330" cy="3283480"/>
            <a:chOff x="2543602" y="2412633"/>
            <a:chExt cx="6789330" cy="3115997"/>
          </a:xfrm>
        </p:grpSpPr>
        <p:cxnSp>
          <p:nvCxnSpPr>
            <p:cNvPr id="90" name="Straight Connector 89">
              <a:extLst>
                <a:ext uri="{FF2B5EF4-FFF2-40B4-BE49-F238E27FC236}">
                  <a16:creationId xmlns:a16="http://schemas.microsoft.com/office/drawing/2014/main" id="{46748DDA-35B1-BF4F-8AE7-FE79787B8CA9}"/>
                </a:ext>
              </a:extLst>
            </p:cNvPr>
            <p:cNvCxnSpPr>
              <a:cxnSpLocks/>
            </p:cNvCxnSpPr>
            <p:nvPr/>
          </p:nvCxnSpPr>
          <p:spPr>
            <a:xfrm flipV="1">
              <a:off x="4047875" y="4165251"/>
              <a:ext cx="0" cy="1363379"/>
            </a:xfrm>
            <a:prstGeom prst="line">
              <a:avLst/>
            </a:prstGeom>
            <a:ln w="12700" cap="sq">
              <a:solidFill>
                <a:schemeClr val="tx2"/>
              </a:solidFill>
              <a:headEnd type="oval" w="med" len="med"/>
              <a:tailEnd type="none" w="med" len="med"/>
            </a:ln>
          </p:spPr>
          <p:style>
            <a:lnRef idx="1">
              <a:schemeClr val="accent1"/>
            </a:lnRef>
            <a:fillRef idx="0">
              <a:schemeClr val="accent1"/>
            </a:fillRef>
            <a:effectRef idx="0">
              <a:schemeClr val="dk1"/>
            </a:effectRef>
            <a:fontRef idx="minor">
              <a:schemeClr val="lt1"/>
            </a:fontRef>
          </p:style>
        </p:cxnSp>
        <p:sp>
          <p:nvSpPr>
            <p:cNvPr id="84" name="Rectangle 83">
              <a:extLst>
                <a:ext uri="{FF2B5EF4-FFF2-40B4-BE49-F238E27FC236}">
                  <a16:creationId xmlns:a16="http://schemas.microsoft.com/office/drawing/2014/main" id="{3A1D9B2F-3536-33EC-90B4-F306CE8CDE8A}"/>
                </a:ext>
              </a:extLst>
            </p:cNvPr>
            <p:cNvSpPr/>
            <p:nvPr/>
          </p:nvSpPr>
          <p:spPr>
            <a:xfrm>
              <a:off x="2689890" y="2412633"/>
              <a:ext cx="2845741" cy="584155"/>
            </a:xfrm>
            <a:prstGeom prst="rect">
              <a:avLst/>
            </a:prstGeom>
          </p:spPr>
          <p:txBody>
            <a:bodyPr wrap="square" lIns="0" tIns="0" rIns="0" bIns="0">
              <a:spAutoFit/>
            </a:bodyPr>
            <a:lstStyle/>
            <a:p>
              <a:r>
                <a:rPr lang="lv-LV" sz="800" b="1" dirty="0">
                  <a:solidFill>
                    <a:schemeClr val="tx1"/>
                  </a:solidFill>
                </a:rPr>
                <a:t>Profilakse un riska samazināšana</a:t>
              </a:r>
            </a:p>
            <a:p>
              <a:pPr marL="171450" indent="-171450">
                <a:buFont typeface="Arial" panose="020B0604020202020204" pitchFamily="34" charset="0"/>
                <a:buChar char="•"/>
              </a:pPr>
              <a:r>
                <a:rPr lang="lv-LV" sz="800" dirty="0">
                  <a:solidFill>
                    <a:srgbClr val="000000"/>
                  </a:solidFill>
                </a:rPr>
                <a:t>Izglītības programmu īstenošana izglītības iestādēs</a:t>
              </a:r>
            </a:p>
            <a:p>
              <a:pPr marL="171450" indent="-171450">
                <a:buFont typeface="Arial" panose="020B0604020202020204" pitchFamily="34" charset="0"/>
                <a:buChar char="•"/>
              </a:pPr>
              <a:r>
                <a:rPr lang="lv-LV" sz="800" dirty="0">
                  <a:solidFill>
                    <a:srgbClr val="000000"/>
                  </a:solidFill>
                </a:rPr>
                <a:t>Kopienas iesaistīšana preventīvajās aktivitātēs</a:t>
              </a:r>
            </a:p>
            <a:p>
              <a:pPr marL="171450" indent="-171450">
                <a:buFont typeface="Arial" panose="020B0604020202020204" pitchFamily="34" charset="0"/>
                <a:buChar char="•"/>
              </a:pPr>
              <a:r>
                <a:rPr lang="lv-LV" sz="800" dirty="0">
                  <a:solidFill>
                    <a:srgbClr val="000000"/>
                  </a:solidFill>
                </a:rPr>
                <a:t>Informētības kampaņu organizēšana par riskiem</a:t>
              </a:r>
            </a:p>
            <a:p>
              <a:pPr marL="171450" indent="-171450">
                <a:buFont typeface="Arial" panose="020B0604020202020204" pitchFamily="34" charset="0"/>
                <a:buChar char="•"/>
              </a:pPr>
              <a:r>
                <a:rPr lang="lv-LV" sz="800" dirty="0">
                  <a:solidFill>
                    <a:srgbClr val="000000"/>
                  </a:solidFill>
                </a:rPr>
                <a:t>Agrīnas darbības mehānismu izveide</a:t>
              </a:r>
              <a:endParaRPr lang="en-GB" sz="800" dirty="0">
                <a:solidFill>
                  <a:srgbClr val="000000"/>
                </a:solidFill>
              </a:endParaRPr>
            </a:p>
          </p:txBody>
        </p:sp>
        <p:cxnSp>
          <p:nvCxnSpPr>
            <p:cNvPr id="86" name="Straight Connector 85">
              <a:extLst>
                <a:ext uri="{FF2B5EF4-FFF2-40B4-BE49-F238E27FC236}">
                  <a16:creationId xmlns:a16="http://schemas.microsoft.com/office/drawing/2014/main" id="{98C96EDC-695B-2E82-4EB4-0F3204BF3014}"/>
                </a:ext>
              </a:extLst>
            </p:cNvPr>
            <p:cNvCxnSpPr>
              <a:cxnSpLocks/>
            </p:cNvCxnSpPr>
            <p:nvPr/>
          </p:nvCxnSpPr>
          <p:spPr>
            <a:xfrm>
              <a:off x="2554188" y="2412633"/>
              <a:ext cx="0" cy="1248618"/>
            </a:xfrm>
            <a:prstGeom prst="line">
              <a:avLst/>
            </a:prstGeom>
            <a:ln w="12700" cap="sq">
              <a:solidFill>
                <a:schemeClr val="accent6"/>
              </a:solidFill>
              <a:headEnd type="oval" w="med" len="med"/>
              <a:tailEnd type="none" w="med" len="med"/>
            </a:ln>
          </p:spPr>
          <p:style>
            <a:lnRef idx="1">
              <a:schemeClr val="accent1"/>
            </a:lnRef>
            <a:fillRef idx="0">
              <a:schemeClr val="accent1"/>
            </a:fillRef>
            <a:effectRef idx="0">
              <a:schemeClr val="dk1"/>
            </a:effectRef>
            <a:fontRef idx="minor">
              <a:schemeClr val="lt1"/>
            </a:fontRef>
          </p:style>
        </p:cxnSp>
        <p:cxnSp>
          <p:nvCxnSpPr>
            <p:cNvPr id="88" name="Straight Connector 87">
              <a:extLst>
                <a:ext uri="{FF2B5EF4-FFF2-40B4-BE49-F238E27FC236}">
                  <a16:creationId xmlns:a16="http://schemas.microsoft.com/office/drawing/2014/main" id="{64699D1B-67A4-585B-C2A0-BF2E6557EC50}"/>
                </a:ext>
              </a:extLst>
            </p:cNvPr>
            <p:cNvCxnSpPr>
              <a:cxnSpLocks/>
            </p:cNvCxnSpPr>
            <p:nvPr/>
          </p:nvCxnSpPr>
          <p:spPr>
            <a:xfrm>
              <a:off x="5545290" y="2467930"/>
              <a:ext cx="0" cy="1193321"/>
            </a:xfrm>
            <a:prstGeom prst="line">
              <a:avLst/>
            </a:prstGeom>
            <a:ln w="12700" cap="sq">
              <a:solidFill>
                <a:schemeClr val="accent4"/>
              </a:solidFill>
              <a:headEnd type="oval" w="med" len="med"/>
              <a:tailEnd type="none" w="med" len="med"/>
            </a:ln>
          </p:spPr>
          <p:style>
            <a:lnRef idx="1">
              <a:schemeClr val="accent1"/>
            </a:lnRef>
            <a:fillRef idx="0">
              <a:schemeClr val="accent1"/>
            </a:fillRef>
            <a:effectRef idx="0">
              <a:schemeClr val="dk1"/>
            </a:effectRef>
            <a:fontRef idx="minor">
              <a:schemeClr val="lt1"/>
            </a:fontRef>
          </p:style>
        </p:cxnSp>
        <p:sp>
          <p:nvSpPr>
            <p:cNvPr id="89" name="Rectangle 88">
              <a:extLst>
                <a:ext uri="{FF2B5EF4-FFF2-40B4-BE49-F238E27FC236}">
                  <a16:creationId xmlns:a16="http://schemas.microsoft.com/office/drawing/2014/main" id="{E4B0D484-D15B-0F61-3BEC-C4F2C9D5AA0C}"/>
                </a:ext>
              </a:extLst>
            </p:cNvPr>
            <p:cNvSpPr/>
            <p:nvPr/>
          </p:nvSpPr>
          <p:spPr>
            <a:xfrm>
              <a:off x="5671332" y="2412633"/>
              <a:ext cx="3103602" cy="700986"/>
            </a:xfrm>
            <a:prstGeom prst="rect">
              <a:avLst/>
            </a:prstGeom>
          </p:spPr>
          <p:txBody>
            <a:bodyPr wrap="square" lIns="0" tIns="0" rIns="0" bIns="0">
              <a:spAutoFit/>
            </a:bodyPr>
            <a:lstStyle/>
            <a:p>
              <a:r>
                <a:rPr lang="en-GB" sz="800" b="1" dirty="0" err="1">
                  <a:solidFill>
                    <a:schemeClr val="tx1"/>
                  </a:solidFill>
                </a:rPr>
                <a:t>Kaitējuma</a:t>
              </a:r>
              <a:r>
                <a:rPr lang="en-GB" sz="800" b="1" dirty="0">
                  <a:solidFill>
                    <a:schemeClr val="tx1"/>
                  </a:solidFill>
                </a:rPr>
                <a:t> </a:t>
              </a:r>
              <a:r>
                <a:rPr lang="en-GB" sz="800" b="1" dirty="0" err="1">
                  <a:solidFill>
                    <a:schemeClr val="tx1"/>
                  </a:solidFill>
                </a:rPr>
                <a:t>mazināšana</a:t>
              </a:r>
              <a:r>
                <a:rPr lang="lv-LV" sz="800" b="1" dirty="0">
                  <a:solidFill>
                    <a:schemeClr val="tx1"/>
                  </a:solidFill>
                </a:rPr>
                <a:t> un apkarošana</a:t>
              </a:r>
              <a:endParaRPr lang="en-GB" sz="800" b="1" dirty="0">
                <a:solidFill>
                  <a:schemeClr val="tx1"/>
                </a:solidFill>
              </a:endParaRPr>
            </a:p>
            <a:p>
              <a:pPr marL="171450" indent="-171450">
                <a:buFont typeface="Arial" panose="020B0604020202020204" pitchFamily="34" charset="0"/>
                <a:buChar char="•"/>
              </a:pPr>
              <a:r>
                <a:rPr lang="lv-LV" sz="800" dirty="0"/>
                <a:t>Tiesībaizsardzības pasākumu īstenošana, lai ierobežotu apriti</a:t>
              </a:r>
            </a:p>
            <a:p>
              <a:pPr marL="171450" indent="-171450">
                <a:buFont typeface="Arial" panose="020B0604020202020204" pitchFamily="34" charset="0"/>
                <a:buChar char="•"/>
              </a:pPr>
              <a:r>
                <a:rPr lang="lv-LV" sz="800" dirty="0"/>
                <a:t>Rīku izmantošana narkotisko/psihotropo vielu  izplatības uzraudzībai</a:t>
              </a:r>
            </a:p>
            <a:p>
              <a:pPr marL="171450" indent="-171450">
                <a:buFont typeface="Arial" panose="020B0604020202020204" pitchFamily="34" charset="0"/>
                <a:buChar char="•"/>
              </a:pPr>
              <a:r>
                <a:rPr lang="lv-LV" sz="800" dirty="0"/>
                <a:t>Skolu un policijas sadarbības stiprināšana</a:t>
              </a:r>
            </a:p>
            <a:p>
              <a:pPr marL="171450" indent="-171450">
                <a:buFont typeface="Arial" panose="020B0604020202020204" pitchFamily="34" charset="0"/>
                <a:buChar char="•"/>
              </a:pPr>
              <a:r>
                <a:rPr lang="lv-LV" sz="800" dirty="0"/>
                <a:t>Efektīvas resursu izmantošanas nodrošināšana</a:t>
              </a:r>
            </a:p>
          </p:txBody>
        </p:sp>
        <p:sp>
          <p:nvSpPr>
            <p:cNvPr id="92" name="Rectangle 91">
              <a:extLst>
                <a:ext uri="{FF2B5EF4-FFF2-40B4-BE49-F238E27FC236}">
                  <a16:creationId xmlns:a16="http://schemas.microsoft.com/office/drawing/2014/main" id="{0802B3B5-73BF-17F7-5030-02BDB32A3B47}"/>
                </a:ext>
              </a:extLst>
            </p:cNvPr>
            <p:cNvSpPr/>
            <p:nvPr/>
          </p:nvSpPr>
          <p:spPr>
            <a:xfrm>
              <a:off x="4176139" y="4354267"/>
              <a:ext cx="2553273" cy="817817"/>
            </a:xfrm>
            <a:prstGeom prst="rect">
              <a:avLst/>
            </a:prstGeom>
          </p:spPr>
          <p:txBody>
            <a:bodyPr wrap="square" lIns="0" tIns="0" rIns="0" bIns="0">
              <a:spAutoFit/>
            </a:bodyPr>
            <a:lstStyle/>
            <a:p>
              <a:r>
                <a:rPr lang="lv-LV" sz="800" b="1">
                  <a:solidFill>
                    <a:schemeClr val="tx1"/>
                  </a:solidFill>
                </a:rPr>
                <a:t>Ārstēšana un aprūpe</a:t>
              </a:r>
            </a:p>
            <a:p>
              <a:pPr marL="171450" indent="-171450">
                <a:buFont typeface="Arial" panose="020B0604020202020204" pitchFamily="34" charset="0"/>
                <a:buChar char="•"/>
              </a:pPr>
              <a:r>
                <a:rPr lang="lv-LV" sz="800"/>
                <a:t>Ārstēšanas un rehabilitācijas pakalpojumu nodrošināšana</a:t>
              </a:r>
            </a:p>
            <a:p>
              <a:pPr marL="171450" indent="-171450">
                <a:buFont typeface="Arial" panose="020B0604020202020204" pitchFamily="34" charset="0"/>
                <a:buChar char="•"/>
              </a:pPr>
              <a:r>
                <a:rPr lang="lv-LV" sz="800"/>
                <a:t>Specifisku pakalpojumu izstrāde jauniešiem</a:t>
              </a:r>
            </a:p>
            <a:p>
              <a:pPr marL="171450" indent="-171450">
                <a:buFont typeface="Arial" panose="020B0604020202020204" pitchFamily="34" charset="0"/>
                <a:buChar char="•"/>
              </a:pPr>
              <a:r>
                <a:rPr lang="lv-LV" sz="800"/>
                <a:t>Rehabilitācijas programmu attīstīšana</a:t>
              </a:r>
            </a:p>
            <a:p>
              <a:pPr marL="171450" indent="-171450">
                <a:buFont typeface="Arial" panose="020B0604020202020204" pitchFamily="34" charset="0"/>
                <a:buChar char="•"/>
              </a:pPr>
              <a:r>
                <a:rPr lang="lv-LV" sz="800"/>
                <a:t>Reintegrācijas veicināšana </a:t>
              </a:r>
              <a:br>
                <a:rPr lang="en-US" sz="800"/>
              </a:br>
              <a:r>
                <a:rPr lang="lv-LV" sz="800"/>
                <a:t>pēc ārstēšanās</a:t>
              </a:r>
              <a:endParaRPr lang="en-GB" sz="800">
                <a:solidFill>
                  <a:srgbClr val="000000"/>
                </a:solidFill>
              </a:endParaRPr>
            </a:p>
          </p:txBody>
        </p:sp>
        <p:sp>
          <p:nvSpPr>
            <p:cNvPr id="98" name="Rectangle 97">
              <a:extLst>
                <a:ext uri="{FF2B5EF4-FFF2-40B4-BE49-F238E27FC236}">
                  <a16:creationId xmlns:a16="http://schemas.microsoft.com/office/drawing/2014/main" id="{98794448-CB5C-1888-D60B-AE8D8E0FCA71}"/>
                </a:ext>
              </a:extLst>
            </p:cNvPr>
            <p:cNvSpPr/>
            <p:nvPr/>
          </p:nvSpPr>
          <p:spPr>
            <a:xfrm>
              <a:off x="7167583" y="4354267"/>
              <a:ext cx="2165349" cy="817817"/>
            </a:xfrm>
            <a:prstGeom prst="rect">
              <a:avLst/>
            </a:prstGeom>
          </p:spPr>
          <p:txBody>
            <a:bodyPr wrap="square" lIns="0" tIns="0" rIns="0" bIns="0">
              <a:spAutoFit/>
            </a:bodyPr>
            <a:lstStyle/>
            <a:p>
              <a:r>
                <a:rPr lang="lv-LV" sz="800" b="1">
                  <a:solidFill>
                    <a:schemeClr val="tx1"/>
                  </a:solidFill>
                </a:rPr>
                <a:t>Uzraudzība, tiesiskie mehānismi un novērtēšana</a:t>
              </a:r>
            </a:p>
            <a:p>
              <a:pPr marL="171450" indent="-171450">
                <a:buFont typeface="Arial" panose="020B0604020202020204" pitchFamily="34" charset="0"/>
                <a:buChar char="•"/>
              </a:pPr>
              <a:r>
                <a:rPr lang="lv-LV" sz="800"/>
                <a:t>Sankciju un juridisko līdzekļu piemērošana</a:t>
              </a:r>
            </a:p>
            <a:p>
              <a:pPr marL="171450" indent="-171450">
                <a:buFont typeface="Arial" panose="020B0604020202020204" pitchFamily="34" charset="0"/>
                <a:buChar char="•"/>
              </a:pPr>
              <a:r>
                <a:rPr lang="lv-LV" sz="800"/>
                <a:t>Juridiskā ietvara precizēšana</a:t>
              </a:r>
            </a:p>
            <a:p>
              <a:pPr marL="171450" indent="-171450">
                <a:buFont typeface="Arial" panose="020B0604020202020204" pitchFamily="34" charset="0"/>
                <a:buChar char="•"/>
              </a:pPr>
              <a:r>
                <a:rPr lang="lv-LV" sz="800"/>
                <a:t>Alternatīvu programmu ieviešana</a:t>
              </a:r>
            </a:p>
            <a:p>
              <a:pPr marL="171450" indent="-171450">
                <a:buFont typeface="Arial" panose="020B0604020202020204" pitchFamily="34" charset="0"/>
                <a:buChar char="•"/>
              </a:pPr>
              <a:r>
                <a:rPr lang="lv-LV" sz="800"/>
                <a:t>Vielu regulēšana un tirdzniecības ierobežošana</a:t>
              </a:r>
              <a:endParaRPr lang="en-GB" sz="800">
                <a:solidFill>
                  <a:srgbClr val="000000"/>
                </a:solidFill>
              </a:endParaRPr>
            </a:p>
          </p:txBody>
        </p:sp>
        <p:cxnSp>
          <p:nvCxnSpPr>
            <p:cNvPr id="99" name="Straight Connector 98">
              <a:extLst>
                <a:ext uri="{FF2B5EF4-FFF2-40B4-BE49-F238E27FC236}">
                  <a16:creationId xmlns:a16="http://schemas.microsoft.com/office/drawing/2014/main" id="{35C2EC7D-71F8-1C30-6FB2-58C3F379FE59}"/>
                </a:ext>
              </a:extLst>
            </p:cNvPr>
            <p:cNvCxnSpPr>
              <a:cxnSpLocks/>
            </p:cNvCxnSpPr>
            <p:nvPr/>
          </p:nvCxnSpPr>
          <p:spPr>
            <a:xfrm flipV="1">
              <a:off x="7039523" y="4165251"/>
              <a:ext cx="0" cy="1363379"/>
            </a:xfrm>
            <a:prstGeom prst="line">
              <a:avLst/>
            </a:prstGeom>
            <a:ln w="12700" cap="sq">
              <a:solidFill>
                <a:schemeClr val="bg2"/>
              </a:solidFill>
              <a:headEnd type="oval" w="med" len="med"/>
              <a:tailEnd type="none" w="med" len="med"/>
            </a:ln>
          </p:spPr>
          <p:style>
            <a:lnRef idx="1">
              <a:schemeClr val="accent1"/>
            </a:lnRef>
            <a:fillRef idx="0">
              <a:schemeClr val="accent1"/>
            </a:fillRef>
            <a:effectRef idx="0">
              <a:schemeClr val="dk1"/>
            </a:effectRef>
            <a:fontRef idx="minor">
              <a:schemeClr val="lt1"/>
            </a:fontRef>
          </p:style>
        </p:cxnSp>
        <p:sp>
          <p:nvSpPr>
            <p:cNvPr id="100" name="Arrow: Chevron 99">
              <a:extLst>
                <a:ext uri="{FF2B5EF4-FFF2-40B4-BE49-F238E27FC236}">
                  <a16:creationId xmlns:a16="http://schemas.microsoft.com/office/drawing/2014/main" id="{4C5C1968-8218-411E-9A12-D3748A6AEB84}"/>
                </a:ext>
              </a:extLst>
            </p:cNvPr>
            <p:cNvSpPr/>
            <p:nvPr/>
          </p:nvSpPr>
          <p:spPr>
            <a:xfrm>
              <a:off x="2543602" y="3661251"/>
              <a:ext cx="1632537" cy="504000"/>
            </a:xfrm>
            <a:prstGeom prst="chevron">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800">
                <a:solidFill>
                  <a:schemeClr val="tx1"/>
                </a:solidFill>
              </a:endParaRPr>
            </a:p>
          </p:txBody>
        </p:sp>
        <p:sp>
          <p:nvSpPr>
            <p:cNvPr id="101" name="Arrow: Chevron 100">
              <a:extLst>
                <a:ext uri="{FF2B5EF4-FFF2-40B4-BE49-F238E27FC236}">
                  <a16:creationId xmlns:a16="http://schemas.microsoft.com/office/drawing/2014/main" id="{F36042AE-5FED-D93A-4742-0B7560BA60F4}"/>
                </a:ext>
              </a:extLst>
            </p:cNvPr>
            <p:cNvSpPr/>
            <p:nvPr/>
          </p:nvSpPr>
          <p:spPr>
            <a:xfrm>
              <a:off x="4039322" y="3661251"/>
              <a:ext cx="1632539" cy="504000"/>
            </a:xfrm>
            <a:prstGeom prst="chevron">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800">
                <a:solidFill>
                  <a:schemeClr val="tx1"/>
                </a:solidFill>
              </a:endParaRPr>
            </a:p>
          </p:txBody>
        </p:sp>
        <p:sp>
          <p:nvSpPr>
            <p:cNvPr id="102" name="Arrow: Chevron 101">
              <a:extLst>
                <a:ext uri="{FF2B5EF4-FFF2-40B4-BE49-F238E27FC236}">
                  <a16:creationId xmlns:a16="http://schemas.microsoft.com/office/drawing/2014/main" id="{6870F761-3A1A-052A-FC32-06C3F6BE9B19}"/>
                </a:ext>
              </a:extLst>
            </p:cNvPr>
            <p:cNvSpPr/>
            <p:nvPr/>
          </p:nvSpPr>
          <p:spPr>
            <a:xfrm>
              <a:off x="5535043" y="3661251"/>
              <a:ext cx="1632540" cy="504000"/>
            </a:xfrm>
            <a:prstGeom prst="chevron">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800">
                <a:solidFill>
                  <a:schemeClr val="tx1"/>
                </a:solidFill>
              </a:endParaRPr>
            </a:p>
          </p:txBody>
        </p:sp>
        <p:sp>
          <p:nvSpPr>
            <p:cNvPr id="103" name="Arrow: Chevron 102">
              <a:extLst>
                <a:ext uri="{FF2B5EF4-FFF2-40B4-BE49-F238E27FC236}">
                  <a16:creationId xmlns:a16="http://schemas.microsoft.com/office/drawing/2014/main" id="{3BEAC3ED-45C4-BEB8-09A7-C9283244E2AE}"/>
                </a:ext>
              </a:extLst>
            </p:cNvPr>
            <p:cNvSpPr/>
            <p:nvPr/>
          </p:nvSpPr>
          <p:spPr>
            <a:xfrm>
              <a:off x="7030763" y="3661251"/>
              <a:ext cx="1641767" cy="504000"/>
            </a:xfrm>
            <a:prstGeom prst="chevron">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800">
                <a:solidFill>
                  <a:schemeClr val="tx1"/>
                </a:solidFill>
              </a:endParaRPr>
            </a:p>
          </p:txBody>
        </p:sp>
        <p:sp>
          <p:nvSpPr>
            <p:cNvPr id="104" name="Arrow: Chevron 103">
              <a:extLst>
                <a:ext uri="{FF2B5EF4-FFF2-40B4-BE49-F238E27FC236}">
                  <a16:creationId xmlns:a16="http://schemas.microsoft.com/office/drawing/2014/main" id="{451F0654-272C-0B4C-030F-3E4B0B27CD6D}"/>
                </a:ext>
              </a:extLst>
            </p:cNvPr>
            <p:cNvSpPr/>
            <p:nvPr/>
          </p:nvSpPr>
          <p:spPr>
            <a:xfrm>
              <a:off x="8526483" y="3661251"/>
              <a:ext cx="806449" cy="504000"/>
            </a:xfrm>
            <a:prstGeom prst="chevron">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800">
                <a:solidFill>
                  <a:schemeClr val="tx1"/>
                </a:solidFill>
              </a:endParaRPr>
            </a:p>
          </p:txBody>
        </p:sp>
        <p:grpSp>
          <p:nvGrpSpPr>
            <p:cNvPr id="109" name="Group 55">
              <a:extLst>
                <a:ext uri="{FF2B5EF4-FFF2-40B4-BE49-F238E27FC236}">
                  <a16:creationId xmlns:a16="http://schemas.microsoft.com/office/drawing/2014/main" id="{98C70D93-5B2F-759A-C60D-2F175DCE28A8}"/>
                </a:ext>
              </a:extLst>
            </p:cNvPr>
            <p:cNvGrpSpPr>
              <a:grpSpLocks noChangeAspect="1"/>
            </p:cNvGrpSpPr>
            <p:nvPr/>
          </p:nvGrpSpPr>
          <p:grpSpPr bwMode="auto">
            <a:xfrm rot="10800000" flipH="1" flipV="1">
              <a:off x="7716152" y="3772616"/>
              <a:ext cx="270989" cy="271516"/>
              <a:chOff x="991" y="0"/>
              <a:chExt cx="6682" cy="6695"/>
            </a:xfrm>
            <a:solidFill>
              <a:schemeClr val="bg1"/>
            </a:solidFill>
          </p:grpSpPr>
          <p:sp>
            <p:nvSpPr>
              <p:cNvPr id="110" name="Freeform 56">
                <a:extLst>
                  <a:ext uri="{FF2B5EF4-FFF2-40B4-BE49-F238E27FC236}">
                    <a16:creationId xmlns:a16="http://schemas.microsoft.com/office/drawing/2014/main" id="{96217F6D-5B0E-DFEC-0649-7030A4512E75}"/>
                  </a:ext>
                </a:extLst>
              </p:cNvPr>
              <p:cNvSpPr>
                <a:spLocks noEditPoints="1"/>
              </p:cNvSpPr>
              <p:nvPr/>
            </p:nvSpPr>
            <p:spPr bwMode="auto">
              <a:xfrm>
                <a:off x="991" y="0"/>
                <a:ext cx="6682" cy="6695"/>
              </a:xfrm>
              <a:custGeom>
                <a:avLst/>
                <a:gdLst>
                  <a:gd name="T0" fmla="*/ 1656 w 6682"/>
                  <a:gd name="T1" fmla="*/ 12 h 6695"/>
                  <a:gd name="T2" fmla="*/ 1656 w 6682"/>
                  <a:gd name="T3" fmla="*/ 0 h 6695"/>
                  <a:gd name="T4" fmla="*/ 1372 w 6682"/>
                  <a:gd name="T5" fmla="*/ 0 h 6695"/>
                  <a:gd name="T6" fmla="*/ 1372 w 6682"/>
                  <a:gd name="T7" fmla="*/ 12 h 6695"/>
                  <a:gd name="T8" fmla="*/ 0 w 6682"/>
                  <a:gd name="T9" fmla="*/ 12 h 6695"/>
                  <a:gd name="T10" fmla="*/ 0 w 6682"/>
                  <a:gd name="T11" fmla="*/ 6695 h 6695"/>
                  <a:gd name="T12" fmla="*/ 6682 w 6682"/>
                  <a:gd name="T13" fmla="*/ 6695 h 6695"/>
                  <a:gd name="T14" fmla="*/ 6682 w 6682"/>
                  <a:gd name="T15" fmla="*/ 12 h 6695"/>
                  <a:gd name="T16" fmla="*/ 1656 w 6682"/>
                  <a:gd name="T17" fmla="*/ 12 h 6695"/>
                  <a:gd name="T18" fmla="*/ 284 w 6682"/>
                  <a:gd name="T19" fmla="*/ 6411 h 6695"/>
                  <a:gd name="T20" fmla="*/ 284 w 6682"/>
                  <a:gd name="T21" fmla="*/ 298 h 6695"/>
                  <a:gd name="T22" fmla="*/ 1372 w 6682"/>
                  <a:gd name="T23" fmla="*/ 298 h 6695"/>
                  <a:gd name="T24" fmla="*/ 1372 w 6682"/>
                  <a:gd name="T25" fmla="*/ 1956 h 6695"/>
                  <a:gd name="T26" fmla="*/ 628 w 6682"/>
                  <a:gd name="T27" fmla="*/ 2384 h 6695"/>
                  <a:gd name="T28" fmla="*/ 628 w 6682"/>
                  <a:gd name="T29" fmla="*/ 3326 h 6695"/>
                  <a:gd name="T30" fmla="*/ 914 w 6682"/>
                  <a:gd name="T31" fmla="*/ 3326 h 6695"/>
                  <a:gd name="T32" fmla="*/ 914 w 6682"/>
                  <a:gd name="T33" fmla="*/ 2550 h 6695"/>
                  <a:gd name="T34" fmla="*/ 1514 w 6682"/>
                  <a:gd name="T35" fmla="*/ 2202 h 6695"/>
                  <a:gd name="T36" fmla="*/ 2115 w 6682"/>
                  <a:gd name="T37" fmla="*/ 2550 h 6695"/>
                  <a:gd name="T38" fmla="*/ 2115 w 6682"/>
                  <a:gd name="T39" fmla="*/ 3326 h 6695"/>
                  <a:gd name="T40" fmla="*/ 2399 w 6682"/>
                  <a:gd name="T41" fmla="*/ 3326 h 6695"/>
                  <a:gd name="T42" fmla="*/ 2399 w 6682"/>
                  <a:gd name="T43" fmla="*/ 2384 h 6695"/>
                  <a:gd name="T44" fmla="*/ 1656 w 6682"/>
                  <a:gd name="T45" fmla="*/ 1956 h 6695"/>
                  <a:gd name="T46" fmla="*/ 1656 w 6682"/>
                  <a:gd name="T47" fmla="*/ 298 h 6695"/>
                  <a:gd name="T48" fmla="*/ 6398 w 6682"/>
                  <a:gd name="T49" fmla="*/ 298 h 6695"/>
                  <a:gd name="T50" fmla="*/ 6398 w 6682"/>
                  <a:gd name="T51" fmla="*/ 5369 h 6695"/>
                  <a:gd name="T52" fmla="*/ 6098 w 6682"/>
                  <a:gd name="T53" fmla="*/ 5369 h 6695"/>
                  <a:gd name="T54" fmla="*/ 6098 w 6682"/>
                  <a:gd name="T55" fmla="*/ 4201 h 6695"/>
                  <a:gd name="T56" fmla="*/ 4651 w 6682"/>
                  <a:gd name="T57" fmla="*/ 4201 h 6695"/>
                  <a:gd name="T58" fmla="*/ 4651 w 6682"/>
                  <a:gd name="T59" fmla="*/ 5369 h 6695"/>
                  <a:gd name="T60" fmla="*/ 4401 w 6682"/>
                  <a:gd name="T61" fmla="*/ 5369 h 6695"/>
                  <a:gd name="T62" fmla="*/ 4401 w 6682"/>
                  <a:gd name="T63" fmla="*/ 4201 h 6695"/>
                  <a:gd name="T64" fmla="*/ 2953 w 6682"/>
                  <a:gd name="T65" fmla="*/ 4201 h 6695"/>
                  <a:gd name="T66" fmla="*/ 2953 w 6682"/>
                  <a:gd name="T67" fmla="*/ 5369 h 6695"/>
                  <a:gd name="T68" fmla="*/ 2085 w 6682"/>
                  <a:gd name="T69" fmla="*/ 5369 h 6695"/>
                  <a:gd name="T70" fmla="*/ 2085 w 6682"/>
                  <a:gd name="T71" fmla="*/ 5655 h 6695"/>
                  <a:gd name="T72" fmla="*/ 6398 w 6682"/>
                  <a:gd name="T73" fmla="*/ 5655 h 6695"/>
                  <a:gd name="T74" fmla="*/ 6398 w 6682"/>
                  <a:gd name="T75" fmla="*/ 6411 h 6695"/>
                  <a:gd name="T76" fmla="*/ 284 w 6682"/>
                  <a:gd name="T77" fmla="*/ 6411 h 6695"/>
                  <a:gd name="T78" fmla="*/ 5826 w 6682"/>
                  <a:gd name="T79" fmla="*/ 5369 h 6695"/>
                  <a:gd name="T80" fmla="*/ 4923 w 6682"/>
                  <a:gd name="T81" fmla="*/ 5369 h 6695"/>
                  <a:gd name="T82" fmla="*/ 4923 w 6682"/>
                  <a:gd name="T83" fmla="*/ 4471 h 6695"/>
                  <a:gd name="T84" fmla="*/ 5826 w 6682"/>
                  <a:gd name="T85" fmla="*/ 4471 h 6695"/>
                  <a:gd name="T86" fmla="*/ 5826 w 6682"/>
                  <a:gd name="T87" fmla="*/ 5369 h 6695"/>
                  <a:gd name="T88" fmla="*/ 4129 w 6682"/>
                  <a:gd name="T89" fmla="*/ 5369 h 6695"/>
                  <a:gd name="T90" fmla="*/ 3223 w 6682"/>
                  <a:gd name="T91" fmla="*/ 5369 h 6695"/>
                  <a:gd name="T92" fmla="*/ 3223 w 6682"/>
                  <a:gd name="T93" fmla="*/ 4471 h 6695"/>
                  <a:gd name="T94" fmla="*/ 4129 w 6682"/>
                  <a:gd name="T95" fmla="*/ 4471 h 6695"/>
                  <a:gd name="T96" fmla="*/ 4129 w 6682"/>
                  <a:gd name="T97" fmla="*/ 5369 h 6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82" h="6695">
                    <a:moveTo>
                      <a:pt x="1656" y="12"/>
                    </a:moveTo>
                    <a:lnTo>
                      <a:pt x="1656" y="0"/>
                    </a:lnTo>
                    <a:lnTo>
                      <a:pt x="1372" y="0"/>
                    </a:lnTo>
                    <a:lnTo>
                      <a:pt x="1372" y="12"/>
                    </a:lnTo>
                    <a:lnTo>
                      <a:pt x="0" y="12"/>
                    </a:lnTo>
                    <a:lnTo>
                      <a:pt x="0" y="6695"/>
                    </a:lnTo>
                    <a:lnTo>
                      <a:pt x="6682" y="6695"/>
                    </a:lnTo>
                    <a:lnTo>
                      <a:pt x="6682" y="12"/>
                    </a:lnTo>
                    <a:lnTo>
                      <a:pt x="1656" y="12"/>
                    </a:lnTo>
                    <a:close/>
                    <a:moveTo>
                      <a:pt x="284" y="6411"/>
                    </a:moveTo>
                    <a:lnTo>
                      <a:pt x="284" y="298"/>
                    </a:lnTo>
                    <a:lnTo>
                      <a:pt x="1372" y="298"/>
                    </a:lnTo>
                    <a:lnTo>
                      <a:pt x="1372" y="1956"/>
                    </a:lnTo>
                    <a:lnTo>
                      <a:pt x="628" y="2384"/>
                    </a:lnTo>
                    <a:lnTo>
                      <a:pt x="628" y="3326"/>
                    </a:lnTo>
                    <a:lnTo>
                      <a:pt x="914" y="3326"/>
                    </a:lnTo>
                    <a:lnTo>
                      <a:pt x="914" y="2550"/>
                    </a:lnTo>
                    <a:lnTo>
                      <a:pt x="1514" y="2202"/>
                    </a:lnTo>
                    <a:lnTo>
                      <a:pt x="2115" y="2550"/>
                    </a:lnTo>
                    <a:lnTo>
                      <a:pt x="2115" y="3326"/>
                    </a:lnTo>
                    <a:lnTo>
                      <a:pt x="2399" y="3326"/>
                    </a:lnTo>
                    <a:lnTo>
                      <a:pt x="2399" y="2384"/>
                    </a:lnTo>
                    <a:lnTo>
                      <a:pt x="1656" y="1956"/>
                    </a:lnTo>
                    <a:lnTo>
                      <a:pt x="1656" y="298"/>
                    </a:lnTo>
                    <a:lnTo>
                      <a:pt x="6398" y="298"/>
                    </a:lnTo>
                    <a:lnTo>
                      <a:pt x="6398" y="5369"/>
                    </a:lnTo>
                    <a:lnTo>
                      <a:pt x="6098" y="5369"/>
                    </a:lnTo>
                    <a:lnTo>
                      <a:pt x="6098" y="4201"/>
                    </a:lnTo>
                    <a:lnTo>
                      <a:pt x="4651" y="4201"/>
                    </a:lnTo>
                    <a:lnTo>
                      <a:pt x="4651" y="5369"/>
                    </a:lnTo>
                    <a:lnTo>
                      <a:pt x="4401" y="5369"/>
                    </a:lnTo>
                    <a:lnTo>
                      <a:pt x="4401" y="4201"/>
                    </a:lnTo>
                    <a:lnTo>
                      <a:pt x="2953" y="4201"/>
                    </a:lnTo>
                    <a:lnTo>
                      <a:pt x="2953" y="5369"/>
                    </a:lnTo>
                    <a:lnTo>
                      <a:pt x="2085" y="5369"/>
                    </a:lnTo>
                    <a:lnTo>
                      <a:pt x="2085" y="5655"/>
                    </a:lnTo>
                    <a:lnTo>
                      <a:pt x="6398" y="5655"/>
                    </a:lnTo>
                    <a:lnTo>
                      <a:pt x="6398" y="6411"/>
                    </a:lnTo>
                    <a:lnTo>
                      <a:pt x="284" y="6411"/>
                    </a:lnTo>
                    <a:close/>
                    <a:moveTo>
                      <a:pt x="5826" y="5369"/>
                    </a:moveTo>
                    <a:lnTo>
                      <a:pt x="4923" y="5369"/>
                    </a:lnTo>
                    <a:lnTo>
                      <a:pt x="4923" y="4471"/>
                    </a:lnTo>
                    <a:lnTo>
                      <a:pt x="5826" y="4471"/>
                    </a:lnTo>
                    <a:lnTo>
                      <a:pt x="5826" y="5369"/>
                    </a:lnTo>
                    <a:close/>
                    <a:moveTo>
                      <a:pt x="4129" y="5369"/>
                    </a:moveTo>
                    <a:lnTo>
                      <a:pt x="3223" y="5369"/>
                    </a:lnTo>
                    <a:lnTo>
                      <a:pt x="3223" y="4471"/>
                    </a:lnTo>
                    <a:lnTo>
                      <a:pt x="4129" y="4471"/>
                    </a:lnTo>
                    <a:lnTo>
                      <a:pt x="4129" y="53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sp>
            <p:nvSpPr>
              <p:cNvPr id="111" name="Freeform 57">
                <a:extLst>
                  <a:ext uri="{FF2B5EF4-FFF2-40B4-BE49-F238E27FC236}">
                    <a16:creationId xmlns:a16="http://schemas.microsoft.com/office/drawing/2014/main" id="{2E2E55DE-B541-9A1F-869E-004D0AB91C0D}"/>
                  </a:ext>
                </a:extLst>
              </p:cNvPr>
              <p:cNvSpPr>
                <a:spLocks noEditPoints="1"/>
              </p:cNvSpPr>
              <p:nvPr/>
            </p:nvSpPr>
            <p:spPr bwMode="auto">
              <a:xfrm>
                <a:off x="1483" y="3206"/>
                <a:ext cx="2045" cy="2047"/>
              </a:xfrm>
              <a:custGeom>
                <a:avLst/>
                <a:gdLst>
                  <a:gd name="T0" fmla="*/ 1022 w 2045"/>
                  <a:gd name="T1" fmla="*/ 0 h 2047"/>
                  <a:gd name="T2" fmla="*/ 0 w 2045"/>
                  <a:gd name="T3" fmla="*/ 1023 h 2047"/>
                  <a:gd name="T4" fmla="*/ 1022 w 2045"/>
                  <a:gd name="T5" fmla="*/ 2047 h 2047"/>
                  <a:gd name="T6" fmla="*/ 2045 w 2045"/>
                  <a:gd name="T7" fmla="*/ 1023 h 2047"/>
                  <a:gd name="T8" fmla="*/ 1022 w 2045"/>
                  <a:gd name="T9" fmla="*/ 0 h 2047"/>
                  <a:gd name="T10" fmla="*/ 382 w 2045"/>
                  <a:gd name="T11" fmla="*/ 1023 h 2047"/>
                  <a:gd name="T12" fmla="*/ 1022 w 2045"/>
                  <a:gd name="T13" fmla="*/ 383 h 2047"/>
                  <a:gd name="T14" fmla="*/ 1661 w 2045"/>
                  <a:gd name="T15" fmla="*/ 1023 h 2047"/>
                  <a:gd name="T16" fmla="*/ 1022 w 2045"/>
                  <a:gd name="T17" fmla="*/ 1663 h 2047"/>
                  <a:gd name="T18" fmla="*/ 382 w 2045"/>
                  <a:gd name="T19" fmla="*/ 1023 h 2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45" h="2047">
                    <a:moveTo>
                      <a:pt x="1022" y="0"/>
                    </a:moveTo>
                    <a:lnTo>
                      <a:pt x="0" y="1023"/>
                    </a:lnTo>
                    <a:lnTo>
                      <a:pt x="1022" y="2047"/>
                    </a:lnTo>
                    <a:lnTo>
                      <a:pt x="2045" y="1023"/>
                    </a:lnTo>
                    <a:lnTo>
                      <a:pt x="1022" y="0"/>
                    </a:lnTo>
                    <a:close/>
                    <a:moveTo>
                      <a:pt x="382" y="1023"/>
                    </a:moveTo>
                    <a:lnTo>
                      <a:pt x="1022" y="383"/>
                    </a:lnTo>
                    <a:lnTo>
                      <a:pt x="1661" y="1023"/>
                    </a:lnTo>
                    <a:lnTo>
                      <a:pt x="1022" y="1663"/>
                    </a:lnTo>
                    <a:lnTo>
                      <a:pt x="382" y="10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800"/>
              </a:p>
            </p:txBody>
          </p:sp>
        </p:grpSp>
        <p:sp>
          <p:nvSpPr>
            <p:cNvPr id="112" name="Freeform 69">
              <a:extLst>
                <a:ext uri="{FF2B5EF4-FFF2-40B4-BE49-F238E27FC236}">
                  <a16:creationId xmlns:a16="http://schemas.microsoft.com/office/drawing/2014/main" id="{46807195-64A9-2E7F-661F-F86950DFCDB0}"/>
                </a:ext>
              </a:extLst>
            </p:cNvPr>
            <p:cNvSpPr>
              <a:spLocks noChangeAspect="1" noEditPoints="1"/>
            </p:cNvSpPr>
            <p:nvPr/>
          </p:nvSpPr>
          <p:spPr bwMode="auto">
            <a:xfrm rot="5400000" flipH="1" flipV="1">
              <a:off x="4719813" y="3772637"/>
              <a:ext cx="271557" cy="271516"/>
            </a:xfrm>
            <a:custGeom>
              <a:avLst/>
              <a:gdLst>
                <a:gd name="T0" fmla="*/ 0 w 6687"/>
                <a:gd name="T1" fmla="*/ 0 h 6686"/>
                <a:gd name="T2" fmla="*/ 2454 w 6687"/>
                <a:gd name="T3" fmla="*/ 1978 h 6686"/>
                <a:gd name="T4" fmla="*/ 2848 w 6687"/>
                <a:gd name="T5" fmla="*/ 1652 h 6686"/>
                <a:gd name="T6" fmla="*/ 1914 w 6687"/>
                <a:gd name="T7" fmla="*/ 2530 h 6686"/>
                <a:gd name="T8" fmla="*/ 6149 w 6687"/>
                <a:gd name="T9" fmla="*/ 322 h 6686"/>
                <a:gd name="T10" fmla="*/ 4705 w 6687"/>
                <a:gd name="T11" fmla="*/ 666 h 6686"/>
                <a:gd name="T12" fmla="*/ 5307 w 6687"/>
                <a:gd name="T13" fmla="*/ 486 h 6686"/>
                <a:gd name="T14" fmla="*/ 5821 w 6687"/>
                <a:gd name="T15" fmla="*/ 372 h 6686"/>
                <a:gd name="T16" fmla="*/ 3134 w 6687"/>
                <a:gd name="T17" fmla="*/ 3338 h 6686"/>
                <a:gd name="T18" fmla="*/ 3521 w 6687"/>
                <a:gd name="T19" fmla="*/ 1206 h 6686"/>
                <a:gd name="T20" fmla="*/ 4161 w 6687"/>
                <a:gd name="T21" fmla="*/ 882 h 6686"/>
                <a:gd name="T22" fmla="*/ 344 w 6687"/>
                <a:gd name="T23" fmla="*/ 6020 h 6686"/>
                <a:gd name="T24" fmla="*/ 498 w 6687"/>
                <a:gd name="T25" fmla="*/ 5292 h 6686"/>
                <a:gd name="T26" fmla="*/ 646 w 6687"/>
                <a:gd name="T27" fmla="*/ 4798 h 6686"/>
                <a:gd name="T28" fmla="*/ 850 w 6687"/>
                <a:gd name="T29" fmla="*/ 4264 h 6686"/>
                <a:gd name="T30" fmla="*/ 1116 w 6687"/>
                <a:gd name="T31" fmla="*/ 3704 h 6686"/>
                <a:gd name="T32" fmla="*/ 1456 w 6687"/>
                <a:gd name="T33" fmla="*/ 3136 h 6686"/>
                <a:gd name="T34" fmla="*/ 3693 w 6687"/>
                <a:gd name="T35" fmla="*/ 5140 h 6686"/>
                <a:gd name="T36" fmla="*/ 3110 w 6687"/>
                <a:gd name="T37" fmla="*/ 5512 h 6686"/>
                <a:gd name="T38" fmla="*/ 2532 w 6687"/>
                <a:gd name="T39" fmla="*/ 5802 h 6686"/>
                <a:gd name="T40" fmla="*/ 1976 w 6687"/>
                <a:gd name="T41" fmla="*/ 6020 h 6686"/>
                <a:gd name="T42" fmla="*/ 1462 w 6687"/>
                <a:gd name="T43" fmla="*/ 6178 h 6686"/>
                <a:gd name="T44" fmla="*/ 772 w 6687"/>
                <a:gd name="T45" fmla="*/ 6330 h 6686"/>
                <a:gd name="T46" fmla="*/ 2020 w 6687"/>
                <a:gd name="T47" fmla="*/ 4856 h 6686"/>
                <a:gd name="T48" fmla="*/ 4905 w 6687"/>
                <a:gd name="T49" fmla="*/ 3996 h 6686"/>
                <a:gd name="T50" fmla="*/ 4541 w 6687"/>
                <a:gd name="T51" fmla="*/ 4410 h 6686"/>
                <a:gd name="T52" fmla="*/ 4163 w 6687"/>
                <a:gd name="T53" fmla="*/ 4768 h 6686"/>
                <a:gd name="T54" fmla="*/ 4363 w 6687"/>
                <a:gd name="T55" fmla="*/ 2510 h 6686"/>
                <a:gd name="T56" fmla="*/ 5617 w 6687"/>
                <a:gd name="T57" fmla="*/ 2894 h 6686"/>
                <a:gd name="T58" fmla="*/ 5237 w 6687"/>
                <a:gd name="T59" fmla="*/ 3540 h 6686"/>
                <a:gd name="T60" fmla="*/ 6365 w 6687"/>
                <a:gd name="T61" fmla="*/ 510 h 6686"/>
                <a:gd name="T62" fmla="*/ 6251 w 6687"/>
                <a:gd name="T63" fmla="*/ 1134 h 6686"/>
                <a:gd name="T64" fmla="*/ 6097 w 6687"/>
                <a:gd name="T65" fmla="*/ 1710 h 6686"/>
                <a:gd name="T66" fmla="*/ 5917 w 6687"/>
                <a:gd name="T67" fmla="*/ 2226 h 6686"/>
                <a:gd name="T68" fmla="*/ 4427 w 6687"/>
                <a:gd name="T69" fmla="*/ 458 h 6686"/>
                <a:gd name="T70" fmla="*/ 3975 w 6687"/>
                <a:gd name="T71" fmla="*/ 646 h 6686"/>
                <a:gd name="T72" fmla="*/ 3509 w 6687"/>
                <a:gd name="T73" fmla="*/ 880 h 6686"/>
                <a:gd name="T74" fmla="*/ 3038 w 6687"/>
                <a:gd name="T75" fmla="*/ 1164 h 6686"/>
                <a:gd name="T76" fmla="*/ 2570 w 6687"/>
                <a:gd name="T77" fmla="*/ 1504 h 6686"/>
                <a:gd name="T78" fmla="*/ 2112 w 6687"/>
                <a:gd name="T79" fmla="*/ 1906 h 6686"/>
                <a:gd name="T80" fmla="*/ 1834 w 6687"/>
                <a:gd name="T81" fmla="*/ 2190 h 6686"/>
                <a:gd name="T82" fmla="*/ 1532 w 6687"/>
                <a:gd name="T83" fmla="*/ 2526 h 6686"/>
                <a:gd name="T84" fmla="*/ 1356 w 6687"/>
                <a:gd name="T85" fmla="*/ 2776 h 6686"/>
                <a:gd name="T86" fmla="*/ 1090 w 6687"/>
                <a:gd name="T87" fmla="*/ 3168 h 6686"/>
                <a:gd name="T88" fmla="*/ 742 w 6687"/>
                <a:gd name="T89" fmla="*/ 3796 h 6686"/>
                <a:gd name="T90" fmla="*/ 424 w 6687"/>
                <a:gd name="T91" fmla="*/ 4550 h 6686"/>
                <a:gd name="T92" fmla="*/ 4939 w 6687"/>
                <a:gd name="T93" fmla="*/ 284 h 6686"/>
                <a:gd name="T94" fmla="*/ 2260 w 6687"/>
                <a:gd name="T95" fmla="*/ 6228 h 6686"/>
                <a:gd name="T96" fmla="*/ 2712 w 6687"/>
                <a:gd name="T97" fmla="*/ 6040 h 6686"/>
                <a:gd name="T98" fmla="*/ 3176 w 6687"/>
                <a:gd name="T99" fmla="*/ 5806 h 6686"/>
                <a:gd name="T100" fmla="*/ 3647 w 6687"/>
                <a:gd name="T101" fmla="*/ 5522 h 6686"/>
                <a:gd name="T102" fmla="*/ 4117 w 6687"/>
                <a:gd name="T103" fmla="*/ 5182 h 6686"/>
                <a:gd name="T104" fmla="*/ 4575 w 6687"/>
                <a:gd name="T105" fmla="*/ 4780 h 6686"/>
                <a:gd name="T106" fmla="*/ 4925 w 6687"/>
                <a:gd name="T107" fmla="*/ 4416 h 6686"/>
                <a:gd name="T108" fmla="*/ 5307 w 6687"/>
                <a:gd name="T109" fmla="*/ 3942 h 6686"/>
                <a:gd name="T110" fmla="*/ 5631 w 6687"/>
                <a:gd name="T111" fmla="*/ 3462 h 6686"/>
                <a:gd name="T112" fmla="*/ 5899 w 6687"/>
                <a:gd name="T113" fmla="*/ 2980 h 6686"/>
                <a:gd name="T114" fmla="*/ 6117 w 6687"/>
                <a:gd name="T115" fmla="*/ 2510 h 6686"/>
                <a:gd name="T116" fmla="*/ 6349 w 6687"/>
                <a:gd name="T117" fmla="*/ 1882 h 6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87" h="6686">
                  <a:moveTo>
                    <a:pt x="0" y="0"/>
                  </a:moveTo>
                  <a:lnTo>
                    <a:pt x="0" y="6686"/>
                  </a:lnTo>
                  <a:lnTo>
                    <a:pt x="6687" y="6686"/>
                  </a:lnTo>
                  <a:lnTo>
                    <a:pt x="6687" y="0"/>
                  </a:lnTo>
                  <a:lnTo>
                    <a:pt x="0" y="0"/>
                  </a:lnTo>
                  <a:close/>
                  <a:moveTo>
                    <a:pt x="2224" y="2196"/>
                  </a:moveTo>
                  <a:lnTo>
                    <a:pt x="2224" y="2196"/>
                  </a:lnTo>
                  <a:lnTo>
                    <a:pt x="2300" y="2120"/>
                  </a:lnTo>
                  <a:lnTo>
                    <a:pt x="2376" y="2048"/>
                  </a:lnTo>
                  <a:lnTo>
                    <a:pt x="2454" y="1978"/>
                  </a:lnTo>
                  <a:lnTo>
                    <a:pt x="2532" y="1908"/>
                  </a:lnTo>
                  <a:lnTo>
                    <a:pt x="2610" y="1842"/>
                  </a:lnTo>
                  <a:lnTo>
                    <a:pt x="2688" y="1778"/>
                  </a:lnTo>
                  <a:lnTo>
                    <a:pt x="2768" y="1714"/>
                  </a:lnTo>
                  <a:lnTo>
                    <a:pt x="2848" y="1652"/>
                  </a:lnTo>
                  <a:lnTo>
                    <a:pt x="2848" y="3624"/>
                  </a:lnTo>
                  <a:lnTo>
                    <a:pt x="1818" y="4654"/>
                  </a:lnTo>
                  <a:lnTo>
                    <a:pt x="1818" y="2646"/>
                  </a:lnTo>
                  <a:lnTo>
                    <a:pt x="1818" y="2646"/>
                  </a:lnTo>
                  <a:lnTo>
                    <a:pt x="1914" y="2530"/>
                  </a:lnTo>
                  <a:lnTo>
                    <a:pt x="2012" y="2418"/>
                  </a:lnTo>
                  <a:lnTo>
                    <a:pt x="2116" y="2306"/>
                  </a:lnTo>
                  <a:lnTo>
                    <a:pt x="2224" y="2196"/>
                  </a:lnTo>
                  <a:lnTo>
                    <a:pt x="2224" y="2196"/>
                  </a:lnTo>
                  <a:close/>
                  <a:moveTo>
                    <a:pt x="6149" y="322"/>
                  </a:moveTo>
                  <a:lnTo>
                    <a:pt x="4447" y="2024"/>
                  </a:lnTo>
                  <a:lnTo>
                    <a:pt x="4447" y="762"/>
                  </a:lnTo>
                  <a:lnTo>
                    <a:pt x="4447" y="762"/>
                  </a:lnTo>
                  <a:lnTo>
                    <a:pt x="4577" y="712"/>
                  </a:lnTo>
                  <a:lnTo>
                    <a:pt x="4705" y="666"/>
                  </a:lnTo>
                  <a:lnTo>
                    <a:pt x="4831" y="624"/>
                  </a:lnTo>
                  <a:lnTo>
                    <a:pt x="4955" y="584"/>
                  </a:lnTo>
                  <a:lnTo>
                    <a:pt x="5075" y="548"/>
                  </a:lnTo>
                  <a:lnTo>
                    <a:pt x="5193" y="516"/>
                  </a:lnTo>
                  <a:lnTo>
                    <a:pt x="5307" y="486"/>
                  </a:lnTo>
                  <a:lnTo>
                    <a:pt x="5417" y="458"/>
                  </a:lnTo>
                  <a:lnTo>
                    <a:pt x="5525" y="432"/>
                  </a:lnTo>
                  <a:lnTo>
                    <a:pt x="5627" y="410"/>
                  </a:lnTo>
                  <a:lnTo>
                    <a:pt x="5727" y="390"/>
                  </a:lnTo>
                  <a:lnTo>
                    <a:pt x="5821" y="372"/>
                  </a:lnTo>
                  <a:lnTo>
                    <a:pt x="5995" y="344"/>
                  </a:lnTo>
                  <a:lnTo>
                    <a:pt x="6149" y="322"/>
                  </a:lnTo>
                  <a:lnTo>
                    <a:pt x="6149" y="322"/>
                  </a:lnTo>
                  <a:close/>
                  <a:moveTo>
                    <a:pt x="4161" y="2308"/>
                  </a:moveTo>
                  <a:lnTo>
                    <a:pt x="3134" y="3338"/>
                  </a:lnTo>
                  <a:lnTo>
                    <a:pt x="3134" y="1448"/>
                  </a:lnTo>
                  <a:lnTo>
                    <a:pt x="3134" y="1448"/>
                  </a:lnTo>
                  <a:lnTo>
                    <a:pt x="3262" y="1362"/>
                  </a:lnTo>
                  <a:lnTo>
                    <a:pt x="3391" y="1282"/>
                  </a:lnTo>
                  <a:lnTo>
                    <a:pt x="3521" y="1206"/>
                  </a:lnTo>
                  <a:lnTo>
                    <a:pt x="3649" y="1134"/>
                  </a:lnTo>
                  <a:lnTo>
                    <a:pt x="3779" y="1064"/>
                  </a:lnTo>
                  <a:lnTo>
                    <a:pt x="3907" y="1000"/>
                  </a:lnTo>
                  <a:lnTo>
                    <a:pt x="4035" y="938"/>
                  </a:lnTo>
                  <a:lnTo>
                    <a:pt x="4161" y="882"/>
                  </a:lnTo>
                  <a:lnTo>
                    <a:pt x="4161" y="2308"/>
                  </a:lnTo>
                  <a:close/>
                  <a:moveTo>
                    <a:pt x="1532" y="4938"/>
                  </a:moveTo>
                  <a:lnTo>
                    <a:pt x="326" y="6146"/>
                  </a:lnTo>
                  <a:lnTo>
                    <a:pt x="326" y="6146"/>
                  </a:lnTo>
                  <a:lnTo>
                    <a:pt x="344" y="6020"/>
                  </a:lnTo>
                  <a:lnTo>
                    <a:pt x="368" y="5880"/>
                  </a:lnTo>
                  <a:lnTo>
                    <a:pt x="398" y="5726"/>
                  </a:lnTo>
                  <a:lnTo>
                    <a:pt x="432" y="5560"/>
                  </a:lnTo>
                  <a:lnTo>
                    <a:pt x="474" y="5384"/>
                  </a:lnTo>
                  <a:lnTo>
                    <a:pt x="498" y="5292"/>
                  </a:lnTo>
                  <a:lnTo>
                    <a:pt x="524" y="5198"/>
                  </a:lnTo>
                  <a:lnTo>
                    <a:pt x="552" y="5100"/>
                  </a:lnTo>
                  <a:lnTo>
                    <a:pt x="582" y="5002"/>
                  </a:lnTo>
                  <a:lnTo>
                    <a:pt x="612" y="4902"/>
                  </a:lnTo>
                  <a:lnTo>
                    <a:pt x="646" y="4798"/>
                  </a:lnTo>
                  <a:lnTo>
                    <a:pt x="682" y="4694"/>
                  </a:lnTo>
                  <a:lnTo>
                    <a:pt x="720" y="4590"/>
                  </a:lnTo>
                  <a:lnTo>
                    <a:pt x="760" y="4482"/>
                  </a:lnTo>
                  <a:lnTo>
                    <a:pt x="804" y="4374"/>
                  </a:lnTo>
                  <a:lnTo>
                    <a:pt x="850" y="4264"/>
                  </a:lnTo>
                  <a:lnTo>
                    <a:pt x="898" y="4154"/>
                  </a:lnTo>
                  <a:lnTo>
                    <a:pt x="948" y="4042"/>
                  </a:lnTo>
                  <a:lnTo>
                    <a:pt x="1000" y="3930"/>
                  </a:lnTo>
                  <a:lnTo>
                    <a:pt x="1058" y="3818"/>
                  </a:lnTo>
                  <a:lnTo>
                    <a:pt x="1116" y="3704"/>
                  </a:lnTo>
                  <a:lnTo>
                    <a:pt x="1178" y="3590"/>
                  </a:lnTo>
                  <a:lnTo>
                    <a:pt x="1242" y="3476"/>
                  </a:lnTo>
                  <a:lnTo>
                    <a:pt x="1310" y="3362"/>
                  </a:lnTo>
                  <a:lnTo>
                    <a:pt x="1382" y="3250"/>
                  </a:lnTo>
                  <a:lnTo>
                    <a:pt x="1456" y="3136"/>
                  </a:lnTo>
                  <a:lnTo>
                    <a:pt x="1532" y="3022"/>
                  </a:lnTo>
                  <a:lnTo>
                    <a:pt x="1532" y="4938"/>
                  </a:lnTo>
                  <a:close/>
                  <a:moveTo>
                    <a:pt x="1734" y="5140"/>
                  </a:moveTo>
                  <a:lnTo>
                    <a:pt x="3693" y="5140"/>
                  </a:lnTo>
                  <a:lnTo>
                    <a:pt x="3693" y="5140"/>
                  </a:lnTo>
                  <a:lnTo>
                    <a:pt x="3577" y="5222"/>
                  </a:lnTo>
                  <a:lnTo>
                    <a:pt x="3459" y="5300"/>
                  </a:lnTo>
                  <a:lnTo>
                    <a:pt x="3344" y="5374"/>
                  </a:lnTo>
                  <a:lnTo>
                    <a:pt x="3226" y="5444"/>
                  </a:lnTo>
                  <a:lnTo>
                    <a:pt x="3110" y="5512"/>
                  </a:lnTo>
                  <a:lnTo>
                    <a:pt x="2994" y="5576"/>
                  </a:lnTo>
                  <a:lnTo>
                    <a:pt x="2876" y="5636"/>
                  </a:lnTo>
                  <a:lnTo>
                    <a:pt x="2762" y="5694"/>
                  </a:lnTo>
                  <a:lnTo>
                    <a:pt x="2646" y="5750"/>
                  </a:lnTo>
                  <a:lnTo>
                    <a:pt x="2532" y="5802"/>
                  </a:lnTo>
                  <a:lnTo>
                    <a:pt x="2418" y="5850"/>
                  </a:lnTo>
                  <a:lnTo>
                    <a:pt x="2306" y="5898"/>
                  </a:lnTo>
                  <a:lnTo>
                    <a:pt x="2194" y="5940"/>
                  </a:lnTo>
                  <a:lnTo>
                    <a:pt x="2084" y="5982"/>
                  </a:lnTo>
                  <a:lnTo>
                    <a:pt x="1976" y="6020"/>
                  </a:lnTo>
                  <a:lnTo>
                    <a:pt x="1870" y="6056"/>
                  </a:lnTo>
                  <a:lnTo>
                    <a:pt x="1764" y="6090"/>
                  </a:lnTo>
                  <a:lnTo>
                    <a:pt x="1662" y="6122"/>
                  </a:lnTo>
                  <a:lnTo>
                    <a:pt x="1562" y="6152"/>
                  </a:lnTo>
                  <a:lnTo>
                    <a:pt x="1462" y="6178"/>
                  </a:lnTo>
                  <a:lnTo>
                    <a:pt x="1366" y="6204"/>
                  </a:lnTo>
                  <a:lnTo>
                    <a:pt x="1272" y="6228"/>
                  </a:lnTo>
                  <a:lnTo>
                    <a:pt x="1094" y="6268"/>
                  </a:lnTo>
                  <a:lnTo>
                    <a:pt x="926" y="6302"/>
                  </a:lnTo>
                  <a:lnTo>
                    <a:pt x="772" y="6330"/>
                  </a:lnTo>
                  <a:lnTo>
                    <a:pt x="632" y="6352"/>
                  </a:lnTo>
                  <a:lnTo>
                    <a:pt x="506" y="6368"/>
                  </a:lnTo>
                  <a:lnTo>
                    <a:pt x="1734" y="5140"/>
                  </a:lnTo>
                  <a:close/>
                  <a:moveTo>
                    <a:pt x="4063" y="4856"/>
                  </a:moveTo>
                  <a:lnTo>
                    <a:pt x="2020" y="4856"/>
                  </a:lnTo>
                  <a:lnTo>
                    <a:pt x="3050" y="3826"/>
                  </a:lnTo>
                  <a:lnTo>
                    <a:pt x="5037" y="3826"/>
                  </a:lnTo>
                  <a:lnTo>
                    <a:pt x="5037" y="3826"/>
                  </a:lnTo>
                  <a:lnTo>
                    <a:pt x="4971" y="3910"/>
                  </a:lnTo>
                  <a:lnTo>
                    <a:pt x="4905" y="3996"/>
                  </a:lnTo>
                  <a:lnTo>
                    <a:pt x="4837" y="4080"/>
                  </a:lnTo>
                  <a:lnTo>
                    <a:pt x="4767" y="4162"/>
                  </a:lnTo>
                  <a:lnTo>
                    <a:pt x="4693" y="4246"/>
                  </a:lnTo>
                  <a:lnTo>
                    <a:pt x="4619" y="4328"/>
                  </a:lnTo>
                  <a:lnTo>
                    <a:pt x="4541" y="4410"/>
                  </a:lnTo>
                  <a:lnTo>
                    <a:pt x="4463" y="4490"/>
                  </a:lnTo>
                  <a:lnTo>
                    <a:pt x="4463" y="4490"/>
                  </a:lnTo>
                  <a:lnTo>
                    <a:pt x="4363" y="4586"/>
                  </a:lnTo>
                  <a:lnTo>
                    <a:pt x="4265" y="4680"/>
                  </a:lnTo>
                  <a:lnTo>
                    <a:pt x="4163" y="4768"/>
                  </a:lnTo>
                  <a:lnTo>
                    <a:pt x="4063" y="4856"/>
                  </a:lnTo>
                  <a:lnTo>
                    <a:pt x="4063" y="4856"/>
                  </a:lnTo>
                  <a:close/>
                  <a:moveTo>
                    <a:pt x="5237" y="3540"/>
                  </a:moveTo>
                  <a:lnTo>
                    <a:pt x="3334" y="3540"/>
                  </a:lnTo>
                  <a:lnTo>
                    <a:pt x="4363" y="2510"/>
                  </a:lnTo>
                  <a:lnTo>
                    <a:pt x="5799" y="2510"/>
                  </a:lnTo>
                  <a:lnTo>
                    <a:pt x="5799" y="2510"/>
                  </a:lnTo>
                  <a:lnTo>
                    <a:pt x="5741" y="2638"/>
                  </a:lnTo>
                  <a:lnTo>
                    <a:pt x="5681" y="2764"/>
                  </a:lnTo>
                  <a:lnTo>
                    <a:pt x="5617" y="2894"/>
                  </a:lnTo>
                  <a:lnTo>
                    <a:pt x="5549" y="3022"/>
                  </a:lnTo>
                  <a:lnTo>
                    <a:pt x="5477" y="3152"/>
                  </a:lnTo>
                  <a:lnTo>
                    <a:pt x="5401" y="3282"/>
                  </a:lnTo>
                  <a:lnTo>
                    <a:pt x="5321" y="3410"/>
                  </a:lnTo>
                  <a:lnTo>
                    <a:pt x="5237" y="3540"/>
                  </a:lnTo>
                  <a:lnTo>
                    <a:pt x="5237" y="3540"/>
                  </a:lnTo>
                  <a:close/>
                  <a:moveTo>
                    <a:pt x="5917" y="2226"/>
                  </a:moveTo>
                  <a:lnTo>
                    <a:pt x="4649" y="2226"/>
                  </a:lnTo>
                  <a:lnTo>
                    <a:pt x="6365" y="510"/>
                  </a:lnTo>
                  <a:lnTo>
                    <a:pt x="6365" y="510"/>
                  </a:lnTo>
                  <a:lnTo>
                    <a:pt x="6341" y="662"/>
                  </a:lnTo>
                  <a:lnTo>
                    <a:pt x="6311" y="836"/>
                  </a:lnTo>
                  <a:lnTo>
                    <a:pt x="6293" y="932"/>
                  </a:lnTo>
                  <a:lnTo>
                    <a:pt x="6273" y="1032"/>
                  </a:lnTo>
                  <a:lnTo>
                    <a:pt x="6251" y="1134"/>
                  </a:lnTo>
                  <a:lnTo>
                    <a:pt x="6225" y="1242"/>
                  </a:lnTo>
                  <a:lnTo>
                    <a:pt x="6197" y="1354"/>
                  </a:lnTo>
                  <a:lnTo>
                    <a:pt x="6167" y="1470"/>
                  </a:lnTo>
                  <a:lnTo>
                    <a:pt x="6133" y="1588"/>
                  </a:lnTo>
                  <a:lnTo>
                    <a:pt x="6097" y="1710"/>
                  </a:lnTo>
                  <a:lnTo>
                    <a:pt x="6057" y="1836"/>
                  </a:lnTo>
                  <a:lnTo>
                    <a:pt x="6013" y="1964"/>
                  </a:lnTo>
                  <a:lnTo>
                    <a:pt x="5967" y="2094"/>
                  </a:lnTo>
                  <a:lnTo>
                    <a:pt x="5917" y="2226"/>
                  </a:lnTo>
                  <a:lnTo>
                    <a:pt x="5917" y="2226"/>
                  </a:lnTo>
                  <a:close/>
                  <a:moveTo>
                    <a:pt x="4939" y="284"/>
                  </a:moveTo>
                  <a:lnTo>
                    <a:pt x="4939" y="284"/>
                  </a:lnTo>
                  <a:lnTo>
                    <a:pt x="4771" y="336"/>
                  </a:lnTo>
                  <a:lnTo>
                    <a:pt x="4601" y="394"/>
                  </a:lnTo>
                  <a:lnTo>
                    <a:pt x="4427" y="458"/>
                  </a:lnTo>
                  <a:lnTo>
                    <a:pt x="4337" y="492"/>
                  </a:lnTo>
                  <a:lnTo>
                    <a:pt x="4247" y="528"/>
                  </a:lnTo>
                  <a:lnTo>
                    <a:pt x="4157" y="566"/>
                  </a:lnTo>
                  <a:lnTo>
                    <a:pt x="4067" y="604"/>
                  </a:lnTo>
                  <a:lnTo>
                    <a:pt x="3975" y="646"/>
                  </a:lnTo>
                  <a:lnTo>
                    <a:pt x="3883" y="688"/>
                  </a:lnTo>
                  <a:lnTo>
                    <a:pt x="3789" y="734"/>
                  </a:lnTo>
                  <a:lnTo>
                    <a:pt x="3697" y="780"/>
                  </a:lnTo>
                  <a:lnTo>
                    <a:pt x="3603" y="830"/>
                  </a:lnTo>
                  <a:lnTo>
                    <a:pt x="3509" y="880"/>
                  </a:lnTo>
                  <a:lnTo>
                    <a:pt x="3415" y="932"/>
                  </a:lnTo>
                  <a:lnTo>
                    <a:pt x="3322" y="988"/>
                  </a:lnTo>
                  <a:lnTo>
                    <a:pt x="3228" y="1044"/>
                  </a:lnTo>
                  <a:lnTo>
                    <a:pt x="3132" y="1104"/>
                  </a:lnTo>
                  <a:lnTo>
                    <a:pt x="3038" y="1164"/>
                  </a:lnTo>
                  <a:lnTo>
                    <a:pt x="2944" y="1228"/>
                  </a:lnTo>
                  <a:lnTo>
                    <a:pt x="2850" y="1294"/>
                  </a:lnTo>
                  <a:lnTo>
                    <a:pt x="2756" y="1362"/>
                  </a:lnTo>
                  <a:lnTo>
                    <a:pt x="2662" y="1432"/>
                  </a:lnTo>
                  <a:lnTo>
                    <a:pt x="2570" y="1504"/>
                  </a:lnTo>
                  <a:lnTo>
                    <a:pt x="2476" y="1580"/>
                  </a:lnTo>
                  <a:lnTo>
                    <a:pt x="2384" y="1658"/>
                  </a:lnTo>
                  <a:lnTo>
                    <a:pt x="2292" y="1738"/>
                  </a:lnTo>
                  <a:lnTo>
                    <a:pt x="2202" y="1820"/>
                  </a:lnTo>
                  <a:lnTo>
                    <a:pt x="2112" y="1906"/>
                  </a:lnTo>
                  <a:lnTo>
                    <a:pt x="2022" y="1994"/>
                  </a:lnTo>
                  <a:lnTo>
                    <a:pt x="2022" y="1994"/>
                  </a:lnTo>
                  <a:lnTo>
                    <a:pt x="1958" y="2058"/>
                  </a:lnTo>
                  <a:lnTo>
                    <a:pt x="1894" y="2124"/>
                  </a:lnTo>
                  <a:lnTo>
                    <a:pt x="1834" y="2190"/>
                  </a:lnTo>
                  <a:lnTo>
                    <a:pt x="1774" y="2258"/>
                  </a:lnTo>
                  <a:lnTo>
                    <a:pt x="1714" y="2324"/>
                  </a:lnTo>
                  <a:lnTo>
                    <a:pt x="1656" y="2390"/>
                  </a:lnTo>
                  <a:lnTo>
                    <a:pt x="1546" y="2526"/>
                  </a:lnTo>
                  <a:lnTo>
                    <a:pt x="1532" y="2526"/>
                  </a:lnTo>
                  <a:lnTo>
                    <a:pt x="1532" y="2542"/>
                  </a:lnTo>
                  <a:lnTo>
                    <a:pt x="1532" y="2542"/>
                  </a:lnTo>
                  <a:lnTo>
                    <a:pt x="1472" y="2620"/>
                  </a:lnTo>
                  <a:lnTo>
                    <a:pt x="1412" y="2698"/>
                  </a:lnTo>
                  <a:lnTo>
                    <a:pt x="1356" y="2776"/>
                  </a:lnTo>
                  <a:lnTo>
                    <a:pt x="1300" y="2854"/>
                  </a:lnTo>
                  <a:lnTo>
                    <a:pt x="1244" y="2932"/>
                  </a:lnTo>
                  <a:lnTo>
                    <a:pt x="1192" y="3010"/>
                  </a:lnTo>
                  <a:lnTo>
                    <a:pt x="1140" y="3090"/>
                  </a:lnTo>
                  <a:lnTo>
                    <a:pt x="1090" y="3168"/>
                  </a:lnTo>
                  <a:lnTo>
                    <a:pt x="1042" y="3246"/>
                  </a:lnTo>
                  <a:lnTo>
                    <a:pt x="996" y="3326"/>
                  </a:lnTo>
                  <a:lnTo>
                    <a:pt x="906" y="3482"/>
                  </a:lnTo>
                  <a:lnTo>
                    <a:pt x="822" y="3640"/>
                  </a:lnTo>
                  <a:lnTo>
                    <a:pt x="742" y="3796"/>
                  </a:lnTo>
                  <a:lnTo>
                    <a:pt x="670" y="3950"/>
                  </a:lnTo>
                  <a:lnTo>
                    <a:pt x="600" y="4104"/>
                  </a:lnTo>
                  <a:lnTo>
                    <a:pt x="536" y="4254"/>
                  </a:lnTo>
                  <a:lnTo>
                    <a:pt x="478" y="4404"/>
                  </a:lnTo>
                  <a:lnTo>
                    <a:pt x="424" y="4550"/>
                  </a:lnTo>
                  <a:lnTo>
                    <a:pt x="374" y="4694"/>
                  </a:lnTo>
                  <a:lnTo>
                    <a:pt x="326" y="4836"/>
                  </a:lnTo>
                  <a:lnTo>
                    <a:pt x="284" y="4972"/>
                  </a:lnTo>
                  <a:lnTo>
                    <a:pt x="284" y="284"/>
                  </a:lnTo>
                  <a:lnTo>
                    <a:pt x="4939" y="284"/>
                  </a:lnTo>
                  <a:close/>
                  <a:moveTo>
                    <a:pt x="1748" y="6402"/>
                  </a:moveTo>
                  <a:lnTo>
                    <a:pt x="1748" y="6402"/>
                  </a:lnTo>
                  <a:lnTo>
                    <a:pt x="1914" y="6350"/>
                  </a:lnTo>
                  <a:lnTo>
                    <a:pt x="2084" y="6292"/>
                  </a:lnTo>
                  <a:lnTo>
                    <a:pt x="2260" y="6228"/>
                  </a:lnTo>
                  <a:lnTo>
                    <a:pt x="2348" y="6194"/>
                  </a:lnTo>
                  <a:lnTo>
                    <a:pt x="2438" y="6158"/>
                  </a:lnTo>
                  <a:lnTo>
                    <a:pt x="2528" y="6120"/>
                  </a:lnTo>
                  <a:lnTo>
                    <a:pt x="2620" y="6082"/>
                  </a:lnTo>
                  <a:lnTo>
                    <a:pt x="2712" y="6040"/>
                  </a:lnTo>
                  <a:lnTo>
                    <a:pt x="2804" y="5998"/>
                  </a:lnTo>
                  <a:lnTo>
                    <a:pt x="2896" y="5952"/>
                  </a:lnTo>
                  <a:lnTo>
                    <a:pt x="2990" y="5906"/>
                  </a:lnTo>
                  <a:lnTo>
                    <a:pt x="3084" y="5856"/>
                  </a:lnTo>
                  <a:lnTo>
                    <a:pt x="3176" y="5806"/>
                  </a:lnTo>
                  <a:lnTo>
                    <a:pt x="3270" y="5754"/>
                  </a:lnTo>
                  <a:lnTo>
                    <a:pt x="3365" y="5698"/>
                  </a:lnTo>
                  <a:lnTo>
                    <a:pt x="3459" y="5642"/>
                  </a:lnTo>
                  <a:lnTo>
                    <a:pt x="3553" y="5582"/>
                  </a:lnTo>
                  <a:lnTo>
                    <a:pt x="3647" y="5522"/>
                  </a:lnTo>
                  <a:lnTo>
                    <a:pt x="3741" y="5458"/>
                  </a:lnTo>
                  <a:lnTo>
                    <a:pt x="3835" y="5392"/>
                  </a:lnTo>
                  <a:lnTo>
                    <a:pt x="3929" y="5324"/>
                  </a:lnTo>
                  <a:lnTo>
                    <a:pt x="4023" y="5254"/>
                  </a:lnTo>
                  <a:lnTo>
                    <a:pt x="4117" y="5182"/>
                  </a:lnTo>
                  <a:lnTo>
                    <a:pt x="4209" y="5106"/>
                  </a:lnTo>
                  <a:lnTo>
                    <a:pt x="4301" y="5028"/>
                  </a:lnTo>
                  <a:lnTo>
                    <a:pt x="4393" y="4948"/>
                  </a:lnTo>
                  <a:lnTo>
                    <a:pt x="4483" y="4866"/>
                  </a:lnTo>
                  <a:lnTo>
                    <a:pt x="4575" y="4780"/>
                  </a:lnTo>
                  <a:lnTo>
                    <a:pt x="4663" y="4692"/>
                  </a:lnTo>
                  <a:lnTo>
                    <a:pt x="4663" y="4692"/>
                  </a:lnTo>
                  <a:lnTo>
                    <a:pt x="4753" y="4602"/>
                  </a:lnTo>
                  <a:lnTo>
                    <a:pt x="4841" y="4510"/>
                  </a:lnTo>
                  <a:lnTo>
                    <a:pt x="4925" y="4416"/>
                  </a:lnTo>
                  <a:lnTo>
                    <a:pt x="5005" y="4322"/>
                  </a:lnTo>
                  <a:lnTo>
                    <a:pt x="5085" y="4228"/>
                  </a:lnTo>
                  <a:lnTo>
                    <a:pt x="5161" y="4134"/>
                  </a:lnTo>
                  <a:lnTo>
                    <a:pt x="5235" y="4038"/>
                  </a:lnTo>
                  <a:lnTo>
                    <a:pt x="5307" y="3942"/>
                  </a:lnTo>
                  <a:lnTo>
                    <a:pt x="5377" y="3848"/>
                  </a:lnTo>
                  <a:lnTo>
                    <a:pt x="5443" y="3750"/>
                  </a:lnTo>
                  <a:lnTo>
                    <a:pt x="5507" y="3654"/>
                  </a:lnTo>
                  <a:lnTo>
                    <a:pt x="5571" y="3558"/>
                  </a:lnTo>
                  <a:lnTo>
                    <a:pt x="5631" y="3462"/>
                  </a:lnTo>
                  <a:lnTo>
                    <a:pt x="5687" y="3364"/>
                  </a:lnTo>
                  <a:lnTo>
                    <a:pt x="5743" y="3268"/>
                  </a:lnTo>
                  <a:lnTo>
                    <a:pt x="5797" y="3172"/>
                  </a:lnTo>
                  <a:lnTo>
                    <a:pt x="5849" y="3076"/>
                  </a:lnTo>
                  <a:lnTo>
                    <a:pt x="5899" y="2980"/>
                  </a:lnTo>
                  <a:lnTo>
                    <a:pt x="5945" y="2886"/>
                  </a:lnTo>
                  <a:lnTo>
                    <a:pt x="5991" y="2790"/>
                  </a:lnTo>
                  <a:lnTo>
                    <a:pt x="6035" y="2696"/>
                  </a:lnTo>
                  <a:lnTo>
                    <a:pt x="6077" y="2602"/>
                  </a:lnTo>
                  <a:lnTo>
                    <a:pt x="6117" y="2510"/>
                  </a:lnTo>
                  <a:lnTo>
                    <a:pt x="6155" y="2416"/>
                  </a:lnTo>
                  <a:lnTo>
                    <a:pt x="6191" y="2326"/>
                  </a:lnTo>
                  <a:lnTo>
                    <a:pt x="6225" y="2234"/>
                  </a:lnTo>
                  <a:lnTo>
                    <a:pt x="6291" y="2056"/>
                  </a:lnTo>
                  <a:lnTo>
                    <a:pt x="6349" y="1882"/>
                  </a:lnTo>
                  <a:lnTo>
                    <a:pt x="6401" y="1714"/>
                  </a:lnTo>
                  <a:lnTo>
                    <a:pt x="6401" y="6402"/>
                  </a:lnTo>
                  <a:lnTo>
                    <a:pt x="1748" y="6402"/>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113" name="Freeform 73">
              <a:extLst>
                <a:ext uri="{FF2B5EF4-FFF2-40B4-BE49-F238E27FC236}">
                  <a16:creationId xmlns:a16="http://schemas.microsoft.com/office/drawing/2014/main" id="{AA48F886-3FE9-F888-8985-18DDFEB18A01}"/>
                </a:ext>
              </a:extLst>
            </p:cNvPr>
            <p:cNvSpPr>
              <a:spLocks noChangeAspect="1" noEditPoints="1"/>
            </p:cNvSpPr>
            <p:nvPr/>
          </p:nvSpPr>
          <p:spPr bwMode="auto">
            <a:xfrm rot="10800000" flipH="1" flipV="1">
              <a:off x="3224093" y="3772616"/>
              <a:ext cx="271556" cy="271516"/>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sp>
          <p:nvSpPr>
            <p:cNvPr id="114" name="Freeform 82">
              <a:extLst>
                <a:ext uri="{FF2B5EF4-FFF2-40B4-BE49-F238E27FC236}">
                  <a16:creationId xmlns:a16="http://schemas.microsoft.com/office/drawing/2014/main" id="{55EC9B0A-9E99-326E-B6B4-BE38B38C6665}"/>
                </a:ext>
              </a:extLst>
            </p:cNvPr>
            <p:cNvSpPr>
              <a:spLocks noChangeAspect="1" noEditPoints="1"/>
            </p:cNvSpPr>
            <p:nvPr/>
          </p:nvSpPr>
          <p:spPr bwMode="auto">
            <a:xfrm rot="10800000" flipH="1" flipV="1">
              <a:off x="6215535" y="3772616"/>
              <a:ext cx="271557" cy="271516"/>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800"/>
            </a:p>
          </p:txBody>
        </p:sp>
      </p:grpSp>
      <p:pic>
        <p:nvPicPr>
          <p:cNvPr id="10" name="Picture 9">
            <a:extLst>
              <a:ext uri="{FF2B5EF4-FFF2-40B4-BE49-F238E27FC236}">
                <a16:creationId xmlns:a16="http://schemas.microsoft.com/office/drawing/2014/main" id="{E64A9632-DE2A-BD32-F808-FF5416C5B4EB}"/>
              </a:ext>
            </a:extLst>
          </p:cNvPr>
          <p:cNvPicPr>
            <a:picLocks noChangeAspect="1"/>
          </p:cNvPicPr>
          <p:nvPr/>
        </p:nvPicPr>
        <p:blipFill>
          <a:blip r:embed="rId7"/>
          <a:srcRect l="27065" r="21587"/>
          <a:stretch/>
        </p:blipFill>
        <p:spPr>
          <a:xfrm>
            <a:off x="8218488" y="1819274"/>
            <a:ext cx="3973512" cy="4352925"/>
          </a:xfrm>
          <a:prstGeom prst="rect">
            <a:avLst/>
          </a:prstGeom>
        </p:spPr>
      </p:pic>
    </p:spTree>
    <p:extLst>
      <p:ext uri="{BB962C8B-B14F-4D97-AF65-F5344CB8AC3E}">
        <p14:creationId xmlns:p14="http://schemas.microsoft.com/office/powerpoint/2010/main" val="39025152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1FC27-6C1A-29BB-97BC-1F41BE126F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7D1D64-1CF8-2037-FC51-2E46B5DB05C6}"/>
              </a:ext>
            </a:extLst>
          </p:cNvPr>
          <p:cNvSpPr>
            <a:spLocks noGrp="1"/>
          </p:cNvSpPr>
          <p:nvPr>
            <p:ph type="title"/>
          </p:nvPr>
        </p:nvSpPr>
        <p:spPr/>
        <p:txBody>
          <a:bodyPr/>
          <a:lstStyle/>
          <a:p>
            <a:r>
              <a:rPr lang="lv-LV" noProof="0"/>
              <a:t>3.2. Shematisks sadarbības mehānisms starp iesaistītajām pusēm narkotisko/psihotropo vielu aprites ierobežošanai izglītības iestādēs</a:t>
            </a:r>
          </a:p>
        </p:txBody>
      </p:sp>
      <p:sp>
        <p:nvSpPr>
          <p:cNvPr id="3" name="Slide Number Placeholder 2">
            <a:extLst>
              <a:ext uri="{FF2B5EF4-FFF2-40B4-BE49-F238E27FC236}">
                <a16:creationId xmlns:a16="http://schemas.microsoft.com/office/drawing/2014/main" id="{BCEB4B84-1AA1-7B01-A77C-92993401845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lv-LV" noProof="0" smtClean="0"/>
              <a:t>38</a:t>
            </a:fld>
            <a:endParaRPr lang="lv-LV" noProof="0"/>
          </a:p>
        </p:txBody>
      </p:sp>
      <p:sp>
        <p:nvSpPr>
          <p:cNvPr id="7" name="Rectangle 6">
            <a:extLst>
              <a:ext uri="{FF2B5EF4-FFF2-40B4-BE49-F238E27FC236}">
                <a16:creationId xmlns:a16="http://schemas.microsoft.com/office/drawing/2014/main" id="{08B06A81-BE48-87C6-7F1B-DBFD026FCC08}"/>
              </a:ext>
            </a:extLst>
          </p:cNvPr>
          <p:cNvSpPr/>
          <p:nvPr/>
        </p:nvSpPr>
        <p:spPr>
          <a:xfrm>
            <a:off x="442913" y="1819275"/>
            <a:ext cx="11306174" cy="435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9901576-A12F-2032-CA09-6F852D82DC68}"/>
              </a:ext>
            </a:extLst>
          </p:cNvPr>
          <p:cNvSpPr/>
          <p:nvPr/>
        </p:nvSpPr>
        <p:spPr>
          <a:xfrm>
            <a:off x="4231200" y="3145095"/>
            <a:ext cx="3729600" cy="511200"/>
          </a:xfrm>
          <a:prstGeom prst="rect">
            <a:avLst/>
          </a:prstGeom>
          <a:solidFill>
            <a:schemeClr val="tx2"/>
          </a:solid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p>
            <a:pPr algn="ctr"/>
            <a:r>
              <a:rPr lang="lv-LV" sz="800" i="0" noProof="0">
                <a:solidFill>
                  <a:schemeClr val="tx1"/>
                </a:solidFill>
                <a:effectLst/>
                <a:latin typeface="+mj-lt"/>
              </a:rPr>
              <a:t>Nepārtraukta iesaistīto pušu apmācība un pilnveide</a:t>
            </a:r>
            <a:endParaRPr lang="lv-LV" sz="800" noProof="0">
              <a:solidFill>
                <a:schemeClr val="tx1"/>
              </a:solidFill>
              <a:latin typeface="+mj-lt"/>
            </a:endParaRPr>
          </a:p>
        </p:txBody>
      </p:sp>
      <p:sp>
        <p:nvSpPr>
          <p:cNvPr id="11" name="TextBox 10">
            <a:extLst>
              <a:ext uri="{FF2B5EF4-FFF2-40B4-BE49-F238E27FC236}">
                <a16:creationId xmlns:a16="http://schemas.microsoft.com/office/drawing/2014/main" id="{73E1DC52-8B79-9770-34D7-F353433ECD42}"/>
              </a:ext>
            </a:extLst>
          </p:cNvPr>
          <p:cNvSpPr txBox="1"/>
          <p:nvPr/>
        </p:nvSpPr>
        <p:spPr>
          <a:xfrm>
            <a:off x="4231200" y="2570824"/>
            <a:ext cx="3729600" cy="511200"/>
          </a:xfrm>
          <a:prstGeom prst="rect">
            <a:avLst/>
          </a:prstGeom>
          <a:solidFill>
            <a:schemeClr val="tx2"/>
          </a:solid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PPr>
            <a:lvl1pPr algn="ctr">
              <a:defRPr sz="1000" b="1">
                <a:solidFill>
                  <a:srgbClr val="424242"/>
                </a:solidFill>
                <a:effectLst/>
                <a:latin typeface="+mj-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b="0" noProof="0">
                <a:solidFill>
                  <a:schemeClr val="tx1"/>
                </a:solidFill>
              </a:rPr>
              <a:t>Atbalstošs normatīvais ietvars</a:t>
            </a:r>
          </a:p>
        </p:txBody>
      </p:sp>
      <p:sp>
        <p:nvSpPr>
          <p:cNvPr id="14" name="TextBox 13">
            <a:extLst>
              <a:ext uri="{FF2B5EF4-FFF2-40B4-BE49-F238E27FC236}">
                <a16:creationId xmlns:a16="http://schemas.microsoft.com/office/drawing/2014/main" id="{6C572D62-6E3B-FB60-CE4A-6DE0F890C5ED}"/>
              </a:ext>
            </a:extLst>
          </p:cNvPr>
          <p:cNvSpPr txBox="1"/>
          <p:nvPr/>
        </p:nvSpPr>
        <p:spPr>
          <a:xfrm>
            <a:off x="4231200" y="1996547"/>
            <a:ext cx="3729600" cy="511200"/>
          </a:xfrm>
          <a:prstGeom prst="rect">
            <a:avLst/>
          </a:prstGeom>
          <a:solidFill>
            <a:schemeClr val="tx2"/>
          </a:solid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b="1">
                <a:solidFill>
                  <a:srgbClr val="424242"/>
                </a:solidFill>
                <a:effectLst/>
                <a:latin typeface="+mj-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b="0">
                <a:solidFill>
                  <a:schemeClr val="tx1"/>
                </a:solidFill>
              </a:rPr>
              <a:t>Pietiekami f</a:t>
            </a:r>
            <a:r>
              <a:rPr lang="lv-LV" sz="800" b="0" noProof="0">
                <a:solidFill>
                  <a:schemeClr val="tx1"/>
                </a:solidFill>
              </a:rPr>
              <a:t>inanšu un cilvēkresursi</a:t>
            </a:r>
          </a:p>
        </p:txBody>
      </p:sp>
      <p:sp>
        <p:nvSpPr>
          <p:cNvPr id="15" name="TextBox 14">
            <a:extLst>
              <a:ext uri="{FF2B5EF4-FFF2-40B4-BE49-F238E27FC236}">
                <a16:creationId xmlns:a16="http://schemas.microsoft.com/office/drawing/2014/main" id="{4A6883FA-5D6C-98C0-1BCB-8419C781A2FE}"/>
              </a:ext>
            </a:extLst>
          </p:cNvPr>
          <p:cNvSpPr txBox="1"/>
          <p:nvPr/>
        </p:nvSpPr>
        <p:spPr>
          <a:xfrm>
            <a:off x="4231200" y="4103027"/>
            <a:ext cx="3729600" cy="511200"/>
          </a:xfrm>
          <a:prstGeom prst="rect">
            <a:avLst/>
          </a:prstGeom>
          <a:solidFill>
            <a:schemeClr val="tx2"/>
          </a:solid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mj-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a:solidFill>
                  <a:schemeClr val="tx1"/>
                </a:solidFill>
              </a:rPr>
              <a:t>Pierādījumos balstīta pieeja un politika, kas pielāgota jauniešu attīstības posmiem un riska līmeņiem</a:t>
            </a:r>
          </a:p>
        </p:txBody>
      </p:sp>
      <p:sp>
        <p:nvSpPr>
          <p:cNvPr id="17" name="TextBox 16">
            <a:extLst>
              <a:ext uri="{FF2B5EF4-FFF2-40B4-BE49-F238E27FC236}">
                <a16:creationId xmlns:a16="http://schemas.microsoft.com/office/drawing/2014/main" id="{B9427D9A-F752-56D0-50C2-3B076F5577D8}"/>
              </a:ext>
            </a:extLst>
          </p:cNvPr>
          <p:cNvSpPr txBox="1"/>
          <p:nvPr/>
        </p:nvSpPr>
        <p:spPr>
          <a:xfrm>
            <a:off x="4231200" y="4667647"/>
            <a:ext cx="3729600" cy="511200"/>
          </a:xfrm>
          <a:prstGeom prst="rect">
            <a:avLst/>
          </a:prstGeom>
          <a:solidFill>
            <a:schemeClr val="tx2"/>
          </a:solid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mj-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a:solidFill>
                  <a:schemeClr val="tx1"/>
                </a:solidFill>
              </a:rPr>
              <a:t>Regulāra d</a:t>
            </a:r>
            <a:r>
              <a:rPr lang="lv-LV" sz="800" noProof="0" err="1">
                <a:solidFill>
                  <a:schemeClr val="tx1"/>
                </a:solidFill>
              </a:rPr>
              <a:t>atu</a:t>
            </a:r>
            <a:r>
              <a:rPr lang="lv-LV" sz="800" noProof="0">
                <a:solidFill>
                  <a:schemeClr val="tx1"/>
                </a:solidFill>
              </a:rPr>
              <a:t> vākšana un analīze par jauniešu narkotisko/psihotropo vielu lietošanas tendencēm un pieejamajiem atbalsta resursiem</a:t>
            </a:r>
          </a:p>
        </p:txBody>
      </p:sp>
      <p:sp>
        <p:nvSpPr>
          <p:cNvPr id="21" name="TextBox 20">
            <a:extLst>
              <a:ext uri="{FF2B5EF4-FFF2-40B4-BE49-F238E27FC236}">
                <a16:creationId xmlns:a16="http://schemas.microsoft.com/office/drawing/2014/main" id="{F323D44A-23D2-3EB9-8AE7-2E50C9E277F7}"/>
              </a:ext>
            </a:extLst>
          </p:cNvPr>
          <p:cNvSpPr txBox="1"/>
          <p:nvPr/>
        </p:nvSpPr>
        <p:spPr>
          <a:xfrm>
            <a:off x="4231718" y="5232268"/>
            <a:ext cx="3728564" cy="510590"/>
          </a:xfrm>
          <a:prstGeom prst="rect">
            <a:avLst/>
          </a:prstGeom>
          <a:solidFill>
            <a:schemeClr val="tx2"/>
          </a:solid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mj-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a:solidFill>
                  <a:schemeClr val="tx1"/>
                </a:solidFill>
              </a:rPr>
              <a:t>Sistemātiska uz pierādījumiem balstītu pasākumu īstenošana, uzraudzība un izvērtēšana jauniešu vajadzību kontekstā</a:t>
            </a:r>
          </a:p>
        </p:txBody>
      </p:sp>
      <p:cxnSp>
        <p:nvCxnSpPr>
          <p:cNvPr id="30" name="Straight Connector 29">
            <a:extLst>
              <a:ext uri="{FF2B5EF4-FFF2-40B4-BE49-F238E27FC236}">
                <a16:creationId xmlns:a16="http://schemas.microsoft.com/office/drawing/2014/main" id="{CBDEF096-2365-184C-E4D1-AC46BDC110C6}"/>
              </a:ext>
            </a:extLst>
          </p:cNvPr>
          <p:cNvCxnSpPr/>
          <p:nvPr/>
        </p:nvCxnSpPr>
        <p:spPr>
          <a:xfrm>
            <a:off x="4231200" y="3879661"/>
            <a:ext cx="3719667"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23757204-E285-741F-1658-B88AC09224B3}"/>
              </a:ext>
            </a:extLst>
          </p:cNvPr>
          <p:cNvSpPr txBox="1"/>
          <p:nvPr/>
        </p:nvSpPr>
        <p:spPr>
          <a:xfrm>
            <a:off x="4231200" y="5895973"/>
            <a:ext cx="4835700" cy="123111"/>
          </a:xfrm>
          <a:prstGeom prst="rect">
            <a:avLst/>
          </a:prstGeom>
          <a:noFill/>
        </p:spPr>
        <p:txBody>
          <a:bodyPr wrap="square" lIns="0" tIns="0" rIns="0" bIns="0">
            <a:spAutoFit/>
          </a:bodyPr>
          <a:lstStyle>
            <a:defPPr marR="0" lvl="0" algn="l" rtl="0">
              <a:lnSpc>
                <a:spcPct val="100000"/>
              </a:lnSpc>
              <a:spcBef>
                <a:spcPts val="0"/>
              </a:spcBef>
              <a:spcAft>
                <a:spcPts val="0"/>
              </a:spcAft>
              <a:defRPr/>
            </a:defPPr>
            <a:lvl1pPr>
              <a:defRPr sz="900" b="1">
                <a:solidFill>
                  <a:srgbClr val="424242"/>
                </a:solidFill>
                <a:effectLst/>
                <a:latin typeface="Segoe Sans"/>
              </a:defRPr>
            </a:lvl1pPr>
          </a:lstStyle>
          <a:p>
            <a:r>
              <a:rPr lang="lv-LV" sz="800" dirty="0">
                <a:solidFill>
                  <a:schemeClr val="tx1"/>
                </a:solidFill>
                <a:latin typeface="+mn-lt"/>
              </a:rPr>
              <a:t>Veselībai </a:t>
            </a:r>
            <a:r>
              <a:rPr lang="lv-LV" sz="800" noProof="0" dirty="0">
                <a:solidFill>
                  <a:schemeClr val="tx1"/>
                </a:solidFill>
                <a:latin typeface="+mn-lt"/>
              </a:rPr>
              <a:t>orientēta narkotisko/psihotropo vielu izplatības kontroles sistēma</a:t>
            </a:r>
          </a:p>
        </p:txBody>
      </p:sp>
      <p:sp>
        <p:nvSpPr>
          <p:cNvPr id="34" name="TextBox 33">
            <a:extLst>
              <a:ext uri="{FF2B5EF4-FFF2-40B4-BE49-F238E27FC236}">
                <a16:creationId xmlns:a16="http://schemas.microsoft.com/office/drawing/2014/main" id="{F8A61E1B-68C5-5A03-1DFD-47572D8C2995}"/>
              </a:ext>
            </a:extLst>
          </p:cNvPr>
          <p:cNvSpPr txBox="1"/>
          <p:nvPr/>
        </p:nvSpPr>
        <p:spPr>
          <a:xfrm>
            <a:off x="442912" y="6273930"/>
            <a:ext cx="6286500" cy="123111"/>
          </a:xfrm>
          <a:prstGeom prst="rect">
            <a:avLst/>
          </a:prstGeom>
          <a:noFill/>
        </p:spPr>
        <p:txBody>
          <a:bodyPr wrap="square" lIns="0" tIns="0" rIns="0" bIns="0">
            <a:spAutoFit/>
          </a:bodyPr>
          <a:lstStyle/>
          <a:p>
            <a:r>
              <a:rPr lang="lv-LV" sz="800" noProof="0">
                <a:latin typeface="+mn-lt"/>
              </a:rPr>
              <a:t>Avots: </a:t>
            </a:r>
            <a:r>
              <a:rPr lang="lv-LV" sz="800" noProof="0">
                <a:latin typeface="+mn-lt"/>
                <a:hlinkClick r:id="rId2"/>
              </a:rPr>
              <a:t>International Standards on Drug Use Prevention</a:t>
            </a:r>
            <a:endParaRPr lang="lv-LV" sz="800" noProof="0">
              <a:latin typeface="+mn-lt"/>
            </a:endParaRPr>
          </a:p>
        </p:txBody>
      </p:sp>
      <p:grpSp>
        <p:nvGrpSpPr>
          <p:cNvPr id="59" name="Group 58">
            <a:extLst>
              <a:ext uri="{FF2B5EF4-FFF2-40B4-BE49-F238E27FC236}">
                <a16:creationId xmlns:a16="http://schemas.microsoft.com/office/drawing/2014/main" id="{5A29BBE4-87FA-9D84-DA78-76C4C9E0C253}"/>
              </a:ext>
            </a:extLst>
          </p:cNvPr>
          <p:cNvGrpSpPr/>
          <p:nvPr/>
        </p:nvGrpSpPr>
        <p:grpSpPr>
          <a:xfrm>
            <a:off x="637087" y="2984582"/>
            <a:ext cx="3383856" cy="1757831"/>
            <a:chOff x="637087" y="2984582"/>
            <a:chExt cx="3383856" cy="1757831"/>
          </a:xfrm>
          <a:solidFill>
            <a:schemeClr val="accent4"/>
          </a:solidFill>
        </p:grpSpPr>
        <p:sp>
          <p:nvSpPr>
            <p:cNvPr id="36" name="TextBox 35">
              <a:extLst>
                <a:ext uri="{FF2B5EF4-FFF2-40B4-BE49-F238E27FC236}">
                  <a16:creationId xmlns:a16="http://schemas.microsoft.com/office/drawing/2014/main" id="{2F3F4D14-4514-DD79-E99C-2752BB0361CD}"/>
                </a:ext>
              </a:extLst>
            </p:cNvPr>
            <p:cNvSpPr txBox="1"/>
            <p:nvPr/>
          </p:nvSpPr>
          <p:spPr>
            <a:xfrm>
              <a:off x="637087" y="2984582"/>
              <a:ext cx="836295" cy="370557"/>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b="1">
                  <a:solidFill>
                    <a:srgbClr val="424242"/>
                  </a:solidFill>
                  <a:effectLst/>
                  <a:latin typeface="+mj-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b="0" i="0" noProof="0">
                  <a:solidFill>
                    <a:schemeClr val="tx1"/>
                  </a:solidFill>
                  <a:effectLst/>
                  <a:latin typeface="+mn-lt"/>
                </a:rPr>
                <a:t>Veselības ministrija</a:t>
              </a:r>
              <a:endParaRPr lang="lv-LV" sz="800" b="0" noProof="0">
                <a:solidFill>
                  <a:schemeClr val="tx1"/>
                </a:solidFill>
                <a:latin typeface="+mn-lt"/>
              </a:endParaRPr>
            </a:p>
          </p:txBody>
        </p:sp>
        <p:sp>
          <p:nvSpPr>
            <p:cNvPr id="38" name="TextBox 37">
              <a:extLst>
                <a:ext uri="{FF2B5EF4-FFF2-40B4-BE49-F238E27FC236}">
                  <a16:creationId xmlns:a16="http://schemas.microsoft.com/office/drawing/2014/main" id="{EBFC99C0-D517-4D3E-718D-1426C064BF6D}"/>
                </a:ext>
              </a:extLst>
            </p:cNvPr>
            <p:cNvSpPr txBox="1"/>
            <p:nvPr/>
          </p:nvSpPr>
          <p:spPr>
            <a:xfrm>
              <a:off x="1585099" y="2984582"/>
              <a:ext cx="836295" cy="370557"/>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dirty="0">
                  <a:solidFill>
                    <a:schemeClr val="tx1"/>
                  </a:solidFill>
                  <a:latin typeface="+mn-lt"/>
                </a:rPr>
                <a:t>Iekšlietu ministrija</a:t>
              </a:r>
            </a:p>
          </p:txBody>
        </p:sp>
        <p:sp>
          <p:nvSpPr>
            <p:cNvPr id="41" name="TextBox 40">
              <a:extLst>
                <a:ext uri="{FF2B5EF4-FFF2-40B4-BE49-F238E27FC236}">
                  <a16:creationId xmlns:a16="http://schemas.microsoft.com/office/drawing/2014/main" id="{B95B9C8F-4760-01E7-DDF2-8D4FD4C8B3EF}"/>
                </a:ext>
              </a:extLst>
            </p:cNvPr>
            <p:cNvSpPr txBox="1"/>
            <p:nvPr/>
          </p:nvSpPr>
          <p:spPr>
            <a:xfrm>
              <a:off x="1585100" y="3469802"/>
              <a:ext cx="1208900" cy="446113"/>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a:solidFill>
                    <a:schemeClr val="tx1"/>
                  </a:solidFill>
                  <a:latin typeface="+mn-lt"/>
                </a:rPr>
                <a:t>Izglītības un zinātnes ministrija</a:t>
              </a:r>
            </a:p>
          </p:txBody>
        </p:sp>
        <p:sp>
          <p:nvSpPr>
            <p:cNvPr id="43" name="TextBox 42">
              <a:extLst>
                <a:ext uri="{FF2B5EF4-FFF2-40B4-BE49-F238E27FC236}">
                  <a16:creationId xmlns:a16="http://schemas.microsoft.com/office/drawing/2014/main" id="{D758780E-26B6-615A-36D3-E94C80ABB5A6}"/>
                </a:ext>
              </a:extLst>
            </p:cNvPr>
            <p:cNvSpPr txBox="1"/>
            <p:nvPr/>
          </p:nvSpPr>
          <p:spPr>
            <a:xfrm>
              <a:off x="2533111" y="2984582"/>
              <a:ext cx="1487831" cy="370557"/>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a:solidFill>
                    <a:schemeClr val="tx1"/>
                  </a:solidFill>
                  <a:latin typeface="+mn-lt"/>
                </a:rPr>
                <a:t>Pilsoniskā sabiedrība</a:t>
              </a:r>
            </a:p>
          </p:txBody>
        </p:sp>
        <p:sp>
          <p:nvSpPr>
            <p:cNvPr id="46" name="TextBox 45">
              <a:extLst>
                <a:ext uri="{FF2B5EF4-FFF2-40B4-BE49-F238E27FC236}">
                  <a16:creationId xmlns:a16="http://schemas.microsoft.com/office/drawing/2014/main" id="{44FBA6E4-EE34-4B83-B008-A26C293E69B4}"/>
                </a:ext>
              </a:extLst>
            </p:cNvPr>
            <p:cNvSpPr txBox="1"/>
            <p:nvPr/>
          </p:nvSpPr>
          <p:spPr>
            <a:xfrm>
              <a:off x="637087" y="3468389"/>
              <a:ext cx="836295" cy="447526"/>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a:solidFill>
                    <a:schemeClr val="tx1"/>
                  </a:solidFill>
                  <a:latin typeface="+mn-lt"/>
                </a:rPr>
                <a:t>Labklājības ministrija</a:t>
              </a:r>
            </a:p>
          </p:txBody>
        </p:sp>
        <p:sp>
          <p:nvSpPr>
            <p:cNvPr id="48" name="TextBox 47">
              <a:extLst>
                <a:ext uri="{FF2B5EF4-FFF2-40B4-BE49-F238E27FC236}">
                  <a16:creationId xmlns:a16="http://schemas.microsoft.com/office/drawing/2014/main" id="{1196E31B-8DAE-F53A-84EC-351B1416E6AE}"/>
                </a:ext>
              </a:extLst>
            </p:cNvPr>
            <p:cNvSpPr txBox="1"/>
            <p:nvPr/>
          </p:nvSpPr>
          <p:spPr>
            <a:xfrm>
              <a:off x="2171867" y="4041105"/>
              <a:ext cx="870618" cy="701308"/>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a:solidFill>
                    <a:schemeClr val="tx1"/>
                  </a:solidFill>
                  <a:latin typeface="+mn-lt"/>
                </a:rPr>
                <a:t>Saeima</a:t>
              </a:r>
            </a:p>
          </p:txBody>
        </p:sp>
        <p:sp>
          <p:nvSpPr>
            <p:cNvPr id="50" name="TextBox 49">
              <a:extLst>
                <a:ext uri="{FF2B5EF4-FFF2-40B4-BE49-F238E27FC236}">
                  <a16:creationId xmlns:a16="http://schemas.microsoft.com/office/drawing/2014/main" id="{9F30ED84-A092-FF24-F6FE-125D9749EA60}"/>
                </a:ext>
              </a:extLst>
            </p:cNvPr>
            <p:cNvSpPr txBox="1"/>
            <p:nvPr/>
          </p:nvSpPr>
          <p:spPr>
            <a:xfrm>
              <a:off x="2910581" y="3468389"/>
              <a:ext cx="1110361" cy="452249"/>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a:solidFill>
                    <a:schemeClr val="tx1"/>
                  </a:solidFill>
                  <a:latin typeface="+mn-lt"/>
                </a:rPr>
                <a:t>VISC</a:t>
              </a:r>
            </a:p>
          </p:txBody>
        </p:sp>
        <p:sp>
          <p:nvSpPr>
            <p:cNvPr id="51" name="TextBox 50">
              <a:extLst>
                <a:ext uri="{FF2B5EF4-FFF2-40B4-BE49-F238E27FC236}">
                  <a16:creationId xmlns:a16="http://schemas.microsoft.com/office/drawing/2014/main" id="{18FB7E76-62E6-E42B-1AA1-A7E42A1DE29C}"/>
                </a:ext>
              </a:extLst>
            </p:cNvPr>
            <p:cNvSpPr txBox="1"/>
            <p:nvPr/>
          </p:nvSpPr>
          <p:spPr>
            <a:xfrm>
              <a:off x="637087" y="4041105"/>
              <a:ext cx="1426940" cy="701308"/>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800" err="1">
                  <a:solidFill>
                    <a:schemeClr val="tx1"/>
                  </a:solidFill>
                  <a:latin typeface="+mn-lt"/>
                </a:rPr>
                <a:t>Narkotiku</a:t>
              </a:r>
              <a:r>
                <a:rPr lang="en-GB" sz="800">
                  <a:solidFill>
                    <a:schemeClr val="tx1"/>
                  </a:solidFill>
                  <a:latin typeface="+mn-lt"/>
                </a:rPr>
                <a:t> </a:t>
              </a:r>
              <a:r>
                <a:rPr lang="en-GB" sz="800" err="1">
                  <a:solidFill>
                    <a:schemeClr val="tx1"/>
                  </a:solidFill>
                  <a:latin typeface="+mn-lt"/>
                </a:rPr>
                <a:t>kontroles</a:t>
              </a:r>
              <a:r>
                <a:rPr lang="en-GB" sz="800">
                  <a:solidFill>
                    <a:schemeClr val="tx1"/>
                  </a:solidFill>
                  <a:latin typeface="+mn-lt"/>
                </a:rPr>
                <a:t> un </a:t>
              </a:r>
              <a:r>
                <a:rPr lang="en-GB" sz="800" err="1">
                  <a:solidFill>
                    <a:schemeClr val="tx1"/>
                  </a:solidFill>
                  <a:latin typeface="+mn-lt"/>
                </a:rPr>
                <a:t>narkomānijas</a:t>
              </a:r>
              <a:r>
                <a:rPr lang="en-GB" sz="800">
                  <a:solidFill>
                    <a:schemeClr val="tx1"/>
                  </a:solidFill>
                  <a:latin typeface="+mn-lt"/>
                </a:rPr>
                <a:t> </a:t>
              </a:r>
              <a:r>
                <a:rPr lang="en-GB" sz="800" err="1">
                  <a:solidFill>
                    <a:schemeClr val="tx1"/>
                  </a:solidFill>
                  <a:latin typeface="+mn-lt"/>
                </a:rPr>
                <a:t>ierobežošanas</a:t>
              </a:r>
              <a:r>
                <a:rPr lang="en-GB" sz="800">
                  <a:solidFill>
                    <a:schemeClr val="tx1"/>
                  </a:solidFill>
                  <a:latin typeface="+mn-lt"/>
                </a:rPr>
                <a:t> </a:t>
              </a:r>
              <a:r>
                <a:rPr lang="en-GB" sz="800" err="1">
                  <a:solidFill>
                    <a:schemeClr val="tx1"/>
                  </a:solidFill>
                  <a:latin typeface="+mn-lt"/>
                </a:rPr>
                <a:t>koordinācijas</a:t>
              </a:r>
              <a:r>
                <a:rPr lang="en-GB" sz="800">
                  <a:solidFill>
                    <a:schemeClr val="tx1"/>
                  </a:solidFill>
                  <a:latin typeface="+mn-lt"/>
                </a:rPr>
                <a:t> </a:t>
              </a:r>
              <a:r>
                <a:rPr lang="en-GB" sz="800" err="1">
                  <a:solidFill>
                    <a:schemeClr val="tx1"/>
                  </a:solidFill>
                  <a:latin typeface="+mn-lt"/>
                </a:rPr>
                <a:t>padome</a:t>
              </a:r>
              <a:endParaRPr lang="en-GB" sz="800">
                <a:solidFill>
                  <a:schemeClr val="tx1"/>
                </a:solidFill>
                <a:latin typeface="+mn-lt"/>
              </a:endParaRPr>
            </a:p>
          </p:txBody>
        </p:sp>
        <p:sp>
          <p:nvSpPr>
            <p:cNvPr id="52" name="TextBox 51">
              <a:extLst>
                <a:ext uri="{FF2B5EF4-FFF2-40B4-BE49-F238E27FC236}">
                  <a16:creationId xmlns:a16="http://schemas.microsoft.com/office/drawing/2014/main" id="{5E510900-1465-42F2-48D5-6319A1B3EE04}"/>
                </a:ext>
              </a:extLst>
            </p:cNvPr>
            <p:cNvSpPr txBox="1"/>
            <p:nvPr/>
          </p:nvSpPr>
          <p:spPr>
            <a:xfrm>
              <a:off x="3150325" y="3995765"/>
              <a:ext cx="870618" cy="746648"/>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a:solidFill>
                    <a:schemeClr val="tx1"/>
                  </a:solidFill>
                  <a:latin typeface="+mn-lt"/>
                </a:rPr>
                <a:t>Pašvaldības</a:t>
              </a:r>
            </a:p>
          </p:txBody>
        </p:sp>
      </p:grpSp>
      <p:grpSp>
        <p:nvGrpSpPr>
          <p:cNvPr id="80" name="Group 79">
            <a:extLst>
              <a:ext uri="{FF2B5EF4-FFF2-40B4-BE49-F238E27FC236}">
                <a16:creationId xmlns:a16="http://schemas.microsoft.com/office/drawing/2014/main" id="{B3A74E3C-7FE0-42EA-2E95-09A623F6C8DA}"/>
              </a:ext>
            </a:extLst>
          </p:cNvPr>
          <p:cNvGrpSpPr/>
          <p:nvPr/>
        </p:nvGrpSpPr>
        <p:grpSpPr>
          <a:xfrm>
            <a:off x="8152634" y="2984582"/>
            <a:ext cx="3417065" cy="1757832"/>
            <a:chOff x="8152634" y="2984582"/>
            <a:chExt cx="3417065" cy="1757832"/>
          </a:xfrm>
          <a:solidFill>
            <a:schemeClr val="accent4"/>
          </a:solidFill>
        </p:grpSpPr>
        <p:sp>
          <p:nvSpPr>
            <p:cNvPr id="63" name="TextBox 62">
              <a:extLst>
                <a:ext uri="{FF2B5EF4-FFF2-40B4-BE49-F238E27FC236}">
                  <a16:creationId xmlns:a16="http://schemas.microsoft.com/office/drawing/2014/main" id="{C1ED5EB7-4033-CDAB-1E4A-0465E473CC56}"/>
                </a:ext>
              </a:extLst>
            </p:cNvPr>
            <p:cNvSpPr txBox="1"/>
            <p:nvPr/>
          </p:nvSpPr>
          <p:spPr>
            <a:xfrm>
              <a:off x="8152634" y="2984582"/>
              <a:ext cx="861043" cy="370557"/>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b="1">
                  <a:solidFill>
                    <a:srgbClr val="424242"/>
                  </a:solidFill>
                  <a:effectLst/>
                  <a:latin typeface="+mj-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b="0" i="0" noProof="0">
                  <a:solidFill>
                    <a:schemeClr val="tx1"/>
                  </a:solidFill>
                  <a:effectLst/>
                  <a:latin typeface="+mn-lt"/>
                </a:rPr>
                <a:t>Veselības un narkoloģijas  centri</a:t>
              </a:r>
              <a:endParaRPr lang="lv-LV" sz="800" b="0" noProof="0">
                <a:solidFill>
                  <a:schemeClr val="tx1"/>
                </a:solidFill>
                <a:latin typeface="+mn-lt"/>
              </a:endParaRPr>
            </a:p>
          </p:txBody>
        </p:sp>
        <p:sp>
          <p:nvSpPr>
            <p:cNvPr id="67" name="TextBox 66">
              <a:extLst>
                <a:ext uri="{FF2B5EF4-FFF2-40B4-BE49-F238E27FC236}">
                  <a16:creationId xmlns:a16="http://schemas.microsoft.com/office/drawing/2014/main" id="{4CA2D013-E9E9-BAC2-AAE1-380252EEB69C}"/>
                </a:ext>
              </a:extLst>
            </p:cNvPr>
            <p:cNvSpPr txBox="1"/>
            <p:nvPr/>
          </p:nvSpPr>
          <p:spPr>
            <a:xfrm>
              <a:off x="9127223" y="2984582"/>
              <a:ext cx="988797" cy="370557"/>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a:solidFill>
                    <a:schemeClr val="tx1"/>
                  </a:solidFill>
                  <a:latin typeface="+mn-lt"/>
                </a:rPr>
                <a:t>Jauniešu v</a:t>
              </a:r>
              <a:r>
                <a:rPr lang="lv-LV" sz="800" noProof="0" err="1">
                  <a:solidFill>
                    <a:schemeClr val="tx1"/>
                  </a:solidFill>
                  <a:latin typeface="+mn-lt"/>
                </a:rPr>
                <a:t>ecāki</a:t>
              </a:r>
              <a:r>
                <a:rPr lang="lv-LV" sz="800" noProof="0">
                  <a:solidFill>
                    <a:schemeClr val="tx1"/>
                  </a:solidFill>
                  <a:latin typeface="+mn-lt"/>
                </a:rPr>
                <a:t> un ģimenes</a:t>
              </a:r>
            </a:p>
          </p:txBody>
        </p:sp>
        <p:sp>
          <p:nvSpPr>
            <p:cNvPr id="68" name="TextBox 67">
              <a:extLst>
                <a:ext uri="{FF2B5EF4-FFF2-40B4-BE49-F238E27FC236}">
                  <a16:creationId xmlns:a16="http://schemas.microsoft.com/office/drawing/2014/main" id="{E53E4F0B-1DE6-1719-E1C9-0CD947462547}"/>
                </a:ext>
              </a:extLst>
            </p:cNvPr>
            <p:cNvSpPr txBox="1"/>
            <p:nvPr/>
          </p:nvSpPr>
          <p:spPr>
            <a:xfrm>
              <a:off x="10227324" y="2984582"/>
              <a:ext cx="1342375" cy="370557"/>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a:solidFill>
                    <a:schemeClr val="tx1"/>
                  </a:solidFill>
                  <a:latin typeface="+mn-lt"/>
                </a:rPr>
                <a:t>Jauniešu un atbalsta centri</a:t>
              </a:r>
            </a:p>
          </p:txBody>
        </p:sp>
        <p:sp>
          <p:nvSpPr>
            <p:cNvPr id="69" name="TextBox 68">
              <a:extLst>
                <a:ext uri="{FF2B5EF4-FFF2-40B4-BE49-F238E27FC236}">
                  <a16:creationId xmlns:a16="http://schemas.microsoft.com/office/drawing/2014/main" id="{FD893C40-AA6A-8239-1CAE-F954AE7E93A1}"/>
                </a:ext>
              </a:extLst>
            </p:cNvPr>
            <p:cNvSpPr txBox="1"/>
            <p:nvPr/>
          </p:nvSpPr>
          <p:spPr>
            <a:xfrm>
              <a:off x="8152634" y="3462589"/>
              <a:ext cx="861043" cy="370557"/>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b="1">
                  <a:solidFill>
                    <a:srgbClr val="424242"/>
                  </a:solidFill>
                  <a:effectLst/>
                  <a:latin typeface="+mj-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b="0" i="0" noProof="0">
                  <a:solidFill>
                    <a:schemeClr val="tx1"/>
                  </a:solidFill>
                  <a:effectLst/>
                  <a:latin typeface="+mn-lt"/>
                </a:rPr>
                <a:t>Izglītības iestādes</a:t>
              </a:r>
              <a:endParaRPr lang="lv-LV" sz="800" b="0" noProof="0">
                <a:solidFill>
                  <a:schemeClr val="tx1"/>
                </a:solidFill>
                <a:latin typeface="+mn-lt"/>
              </a:endParaRPr>
            </a:p>
          </p:txBody>
        </p:sp>
        <p:sp>
          <p:nvSpPr>
            <p:cNvPr id="70" name="TextBox 69">
              <a:extLst>
                <a:ext uri="{FF2B5EF4-FFF2-40B4-BE49-F238E27FC236}">
                  <a16:creationId xmlns:a16="http://schemas.microsoft.com/office/drawing/2014/main" id="{198960C7-E45B-A6EF-0C1C-572C83E254EB}"/>
                </a:ext>
              </a:extLst>
            </p:cNvPr>
            <p:cNvSpPr txBox="1"/>
            <p:nvPr/>
          </p:nvSpPr>
          <p:spPr>
            <a:xfrm>
              <a:off x="9127222" y="3462589"/>
              <a:ext cx="992259" cy="381570"/>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b="1">
                  <a:solidFill>
                    <a:srgbClr val="424242"/>
                  </a:solidFill>
                  <a:effectLst/>
                  <a:latin typeface="+mj-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b="0" noProof="0">
                  <a:solidFill>
                    <a:schemeClr val="tx1"/>
                  </a:solidFill>
                  <a:latin typeface="+mn-lt"/>
                </a:rPr>
                <a:t>NVO</a:t>
              </a:r>
            </a:p>
          </p:txBody>
        </p:sp>
        <p:sp>
          <p:nvSpPr>
            <p:cNvPr id="71" name="TextBox 70">
              <a:extLst>
                <a:ext uri="{FF2B5EF4-FFF2-40B4-BE49-F238E27FC236}">
                  <a16:creationId xmlns:a16="http://schemas.microsoft.com/office/drawing/2014/main" id="{9ADD69CE-FB95-E7FF-AF6A-96246F28B18B}"/>
                </a:ext>
              </a:extLst>
            </p:cNvPr>
            <p:cNvSpPr txBox="1"/>
            <p:nvPr/>
          </p:nvSpPr>
          <p:spPr>
            <a:xfrm>
              <a:off x="9123760" y="3960114"/>
              <a:ext cx="992260" cy="782300"/>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a:solidFill>
                    <a:schemeClr val="tx1"/>
                  </a:solidFill>
                  <a:latin typeface="+mn-lt"/>
                </a:rPr>
                <a:t>Pētniecības iestādes</a:t>
              </a:r>
            </a:p>
          </p:txBody>
        </p:sp>
        <p:sp>
          <p:nvSpPr>
            <p:cNvPr id="72" name="TextBox 71">
              <a:extLst>
                <a:ext uri="{FF2B5EF4-FFF2-40B4-BE49-F238E27FC236}">
                  <a16:creationId xmlns:a16="http://schemas.microsoft.com/office/drawing/2014/main" id="{5CBAB1F0-603C-26D3-C94B-9285C91032D5}"/>
                </a:ext>
              </a:extLst>
            </p:cNvPr>
            <p:cNvSpPr txBox="1"/>
            <p:nvPr/>
          </p:nvSpPr>
          <p:spPr>
            <a:xfrm>
              <a:off x="8152634" y="4007654"/>
              <a:ext cx="861043" cy="734759"/>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b="0" i="0" noProof="0">
                  <a:solidFill>
                    <a:schemeClr val="tx1"/>
                  </a:solidFill>
                  <a:effectLst/>
                  <a:latin typeface="+mn-lt"/>
                </a:rPr>
                <a:t>Sociālie darbinieki un pedagogi</a:t>
              </a:r>
              <a:endParaRPr lang="lv-LV" sz="800" noProof="0">
                <a:solidFill>
                  <a:schemeClr val="tx1"/>
                </a:solidFill>
                <a:highlight>
                  <a:srgbClr val="FFFF00"/>
                </a:highlight>
                <a:latin typeface="+mn-lt"/>
              </a:endParaRPr>
            </a:p>
          </p:txBody>
        </p:sp>
        <p:sp>
          <p:nvSpPr>
            <p:cNvPr id="73" name="TextBox 72">
              <a:extLst>
                <a:ext uri="{FF2B5EF4-FFF2-40B4-BE49-F238E27FC236}">
                  <a16:creationId xmlns:a16="http://schemas.microsoft.com/office/drawing/2014/main" id="{9E97B89E-6FA2-A909-5496-506119CAEC9E}"/>
                </a:ext>
              </a:extLst>
            </p:cNvPr>
            <p:cNvSpPr txBox="1"/>
            <p:nvPr/>
          </p:nvSpPr>
          <p:spPr>
            <a:xfrm>
              <a:off x="10227324" y="3466802"/>
              <a:ext cx="1342375" cy="381648"/>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a:solidFill>
                    <a:schemeClr val="tx1"/>
                  </a:solidFill>
                  <a:latin typeface="+mn-lt"/>
                </a:rPr>
                <a:t>Vienotā atbalsta digitālās platformas</a:t>
              </a:r>
            </a:p>
          </p:txBody>
        </p:sp>
        <p:sp>
          <p:nvSpPr>
            <p:cNvPr id="74" name="TextBox 73">
              <a:extLst>
                <a:ext uri="{FF2B5EF4-FFF2-40B4-BE49-F238E27FC236}">
                  <a16:creationId xmlns:a16="http://schemas.microsoft.com/office/drawing/2014/main" id="{F33D2EE1-19E2-E658-D876-1CA41A50802B}"/>
                </a:ext>
              </a:extLst>
            </p:cNvPr>
            <p:cNvSpPr txBox="1"/>
            <p:nvPr/>
          </p:nvSpPr>
          <p:spPr>
            <a:xfrm>
              <a:off x="10227324" y="3960113"/>
              <a:ext cx="1342375" cy="208377"/>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noProof="0">
                  <a:solidFill>
                    <a:schemeClr val="tx1"/>
                  </a:solidFill>
                  <a:latin typeface="+mn-lt"/>
                </a:rPr>
                <a:t>Valsts policija</a:t>
              </a:r>
            </a:p>
          </p:txBody>
        </p:sp>
        <p:sp>
          <p:nvSpPr>
            <p:cNvPr id="75" name="TextBox 74">
              <a:extLst>
                <a:ext uri="{FF2B5EF4-FFF2-40B4-BE49-F238E27FC236}">
                  <a16:creationId xmlns:a16="http://schemas.microsoft.com/office/drawing/2014/main" id="{D4E14CF5-C5E1-1040-0D09-B6BB740D3749}"/>
                </a:ext>
              </a:extLst>
            </p:cNvPr>
            <p:cNvSpPr txBox="1"/>
            <p:nvPr/>
          </p:nvSpPr>
          <p:spPr>
            <a:xfrm>
              <a:off x="10227324" y="4291130"/>
              <a:ext cx="1342375" cy="451283"/>
            </a:xfrm>
            <a:prstGeom prst="rect">
              <a:avLst/>
            </a:prstGeom>
            <a:grpFill/>
            <a:ln>
              <a:noFill/>
            </a:ln>
          </p:spPr>
          <p:style>
            <a:lnRef idx="2">
              <a:schemeClr val="dk1"/>
            </a:lnRef>
            <a:fillRef idx="1">
              <a:schemeClr val="lt1"/>
            </a:fillRef>
            <a:effectRef idx="0">
              <a:schemeClr val="dk1"/>
            </a:effectRef>
            <a:fontRef idx="minor">
              <a:schemeClr val="dk1"/>
            </a:fontRef>
          </p:style>
          <p:txBody>
            <a:bodyPr lIns="72000" tIns="72000" rIns="72000" bIns="72000" rtlCol="0" anchor="ctr"/>
            <a:lstStyle>
              <a:defPPr marR="0" lvl="0" algn="l" rtl="0">
                <a:lnSpc>
                  <a:spcPct val="100000"/>
                </a:lnSpc>
                <a:spcBef>
                  <a:spcPts val="0"/>
                </a:spcBef>
                <a:spcAft>
                  <a:spcPts val="0"/>
                </a:spcAft>
                <a:defRPr/>
              </a:defPPr>
              <a:lvl1pPr algn="ctr">
                <a:defRPr sz="1000">
                  <a:solidFill>
                    <a:srgbClr val="424242"/>
                  </a:solidFill>
                  <a:effectLst/>
                  <a:latin typeface="Segoe Sans"/>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lv-LV" sz="800" b="0" i="0" noProof="0">
                  <a:solidFill>
                    <a:schemeClr val="tx1"/>
                  </a:solidFill>
                  <a:effectLst/>
                  <a:latin typeface="+mn-lt"/>
                </a:rPr>
                <a:t>Sociālo pakalpojumu centri</a:t>
              </a:r>
              <a:endParaRPr lang="lv-LV" sz="800" noProof="0">
                <a:solidFill>
                  <a:schemeClr val="tx1"/>
                </a:solidFill>
                <a:highlight>
                  <a:srgbClr val="FFFF00"/>
                </a:highlight>
                <a:latin typeface="+mn-lt"/>
              </a:endParaRPr>
            </a:p>
          </p:txBody>
        </p:sp>
      </p:grpSp>
      <p:cxnSp>
        <p:nvCxnSpPr>
          <p:cNvPr id="78" name="Connector: Elbow 77">
            <a:extLst>
              <a:ext uri="{FF2B5EF4-FFF2-40B4-BE49-F238E27FC236}">
                <a16:creationId xmlns:a16="http://schemas.microsoft.com/office/drawing/2014/main" id="{27659CE6-E67B-8B0C-F131-D48AAB9F35BD}"/>
              </a:ext>
            </a:extLst>
          </p:cNvPr>
          <p:cNvCxnSpPr>
            <a:cxnSpLocks/>
            <a:endCxn id="14" idx="1"/>
          </p:cNvCxnSpPr>
          <p:nvPr/>
        </p:nvCxnSpPr>
        <p:spPr>
          <a:xfrm rot="5400000" flipH="1" flipV="1">
            <a:off x="3016069" y="1565094"/>
            <a:ext cx="528078" cy="1902184"/>
          </a:xfrm>
          <a:prstGeom prst="bentConnector2">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D8482260-76DE-0175-3F24-2FAE9C699CD8}"/>
              </a:ext>
            </a:extLst>
          </p:cNvPr>
          <p:cNvCxnSpPr>
            <a:cxnSpLocks/>
            <a:stCxn id="14" idx="3"/>
          </p:cNvCxnSpPr>
          <p:nvPr/>
        </p:nvCxnSpPr>
        <p:spPr>
          <a:xfrm>
            <a:off x="7960800" y="2252147"/>
            <a:ext cx="1900367" cy="561900"/>
          </a:xfrm>
          <a:prstGeom prst="bentConnector2">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6" name="Connector: Elbow 85">
            <a:extLst>
              <a:ext uri="{FF2B5EF4-FFF2-40B4-BE49-F238E27FC236}">
                <a16:creationId xmlns:a16="http://schemas.microsoft.com/office/drawing/2014/main" id="{0BCAF779-CF05-5759-4E15-27D6B8F8DC74}"/>
              </a:ext>
            </a:extLst>
          </p:cNvPr>
          <p:cNvCxnSpPr>
            <a:cxnSpLocks/>
            <a:endCxn id="21" idx="3"/>
          </p:cNvCxnSpPr>
          <p:nvPr/>
        </p:nvCxnSpPr>
        <p:spPr>
          <a:xfrm rot="5400000">
            <a:off x="8627844" y="4254239"/>
            <a:ext cx="565763" cy="1900885"/>
          </a:xfrm>
          <a:prstGeom prst="bentConnector2">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E3E37401-90AA-9C75-5AE5-7FCFDBC59E44}"/>
              </a:ext>
            </a:extLst>
          </p:cNvPr>
          <p:cNvCxnSpPr>
            <a:cxnSpLocks/>
            <a:stCxn id="21" idx="1"/>
          </p:cNvCxnSpPr>
          <p:nvPr/>
        </p:nvCxnSpPr>
        <p:spPr>
          <a:xfrm rot="10800000">
            <a:off x="2329016" y="4921661"/>
            <a:ext cx="1902702" cy="565903"/>
          </a:xfrm>
          <a:prstGeom prst="bentConnector2">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BA5C8A3B-5584-B876-92E6-B120D83761CB}"/>
              </a:ext>
            </a:extLst>
          </p:cNvPr>
          <p:cNvSpPr txBox="1"/>
          <p:nvPr/>
        </p:nvSpPr>
        <p:spPr>
          <a:xfrm>
            <a:off x="548987" y="4909102"/>
            <a:ext cx="1580076" cy="461665"/>
          </a:xfrm>
          <a:prstGeom prst="rect">
            <a:avLst/>
          </a:prstGeom>
          <a:noFill/>
        </p:spPr>
        <p:txBody>
          <a:bodyPr wrap="square">
            <a:spAutoFit/>
          </a:bodyPr>
          <a:lstStyle>
            <a:defPPr marR="0" lvl="0" algn="l" rtl="0">
              <a:lnSpc>
                <a:spcPct val="100000"/>
              </a:lnSpc>
              <a:spcBef>
                <a:spcPts val="0"/>
              </a:spcBef>
              <a:spcAft>
                <a:spcPts val="0"/>
              </a:spcAft>
            </a:defPPr>
            <a:lvl1pPr>
              <a:defRPr sz="900" b="1">
                <a:solidFill>
                  <a:srgbClr val="424242"/>
                </a:solidFill>
                <a:effectLst/>
                <a:latin typeface="Segoe Sans"/>
              </a:defRPr>
            </a:lvl1pPr>
          </a:lstStyle>
          <a:p>
            <a:r>
              <a:rPr lang="lv-LV" sz="800" noProof="0">
                <a:solidFill>
                  <a:schemeClr val="tx1"/>
                </a:solidFill>
                <a:latin typeface="+mn-lt"/>
              </a:rPr>
              <a:t>Atgriezeniskā saite efektīvai resursu un sadarbības plānošanai</a:t>
            </a:r>
          </a:p>
        </p:txBody>
      </p:sp>
      <p:sp>
        <p:nvSpPr>
          <p:cNvPr id="90" name="TextBox 89">
            <a:extLst>
              <a:ext uri="{FF2B5EF4-FFF2-40B4-BE49-F238E27FC236}">
                <a16:creationId xmlns:a16="http://schemas.microsoft.com/office/drawing/2014/main" id="{1DD46982-AD5A-878A-2E1F-95A83AD99A4C}"/>
              </a:ext>
            </a:extLst>
          </p:cNvPr>
          <p:cNvSpPr txBox="1"/>
          <p:nvPr/>
        </p:nvSpPr>
        <p:spPr>
          <a:xfrm>
            <a:off x="10116020" y="4909102"/>
            <a:ext cx="1277236" cy="246221"/>
          </a:xfrm>
          <a:prstGeom prst="rect">
            <a:avLst/>
          </a:prstGeom>
          <a:noFill/>
        </p:spPr>
        <p:txBody>
          <a:bodyPr wrap="square" lIns="0" tIns="0" rIns="0" bIns="0">
            <a:spAutoFit/>
          </a:bodyPr>
          <a:lstStyle>
            <a:defPPr marR="0" lvl="0" algn="l" rtl="0">
              <a:lnSpc>
                <a:spcPct val="100000"/>
              </a:lnSpc>
              <a:spcBef>
                <a:spcPts val="0"/>
              </a:spcBef>
              <a:spcAft>
                <a:spcPts val="0"/>
              </a:spcAft>
              <a:defRPr/>
            </a:defPPr>
            <a:lvl1pPr>
              <a:defRPr sz="900" b="1">
                <a:solidFill>
                  <a:srgbClr val="424242"/>
                </a:solidFill>
                <a:effectLst/>
                <a:latin typeface="Segoe Sans"/>
              </a:defRPr>
            </a:lvl1pPr>
          </a:lstStyle>
          <a:p>
            <a:r>
              <a:rPr lang="lv-LV" sz="800" noProof="0">
                <a:latin typeface="+mn-lt"/>
              </a:rPr>
              <a:t>Pasākumu īstenošana vietējā līmenī</a:t>
            </a:r>
          </a:p>
        </p:txBody>
      </p:sp>
      <p:sp>
        <p:nvSpPr>
          <p:cNvPr id="91" name="TextBox 90">
            <a:extLst>
              <a:ext uri="{FF2B5EF4-FFF2-40B4-BE49-F238E27FC236}">
                <a16:creationId xmlns:a16="http://schemas.microsoft.com/office/drawing/2014/main" id="{2B6F22A7-3141-7A55-B960-B69F16FFA055}"/>
              </a:ext>
            </a:extLst>
          </p:cNvPr>
          <p:cNvSpPr txBox="1"/>
          <p:nvPr/>
        </p:nvSpPr>
        <p:spPr>
          <a:xfrm>
            <a:off x="637087" y="2207160"/>
            <a:ext cx="1564903" cy="246221"/>
          </a:xfrm>
          <a:prstGeom prst="rect">
            <a:avLst/>
          </a:prstGeom>
          <a:noFill/>
        </p:spPr>
        <p:txBody>
          <a:bodyPr wrap="square" lIns="0" tIns="0" rIns="0" bIns="0">
            <a:spAutoFit/>
          </a:bodyPr>
          <a:lstStyle/>
          <a:p>
            <a:r>
              <a:rPr lang="lv-LV" sz="800" b="1" i="0" noProof="0">
                <a:solidFill>
                  <a:schemeClr val="tx1"/>
                </a:solidFill>
                <a:effectLst/>
                <a:latin typeface="+mn-lt"/>
              </a:rPr>
              <a:t>Sadarbībā un pierādījumos balstīta plānošana</a:t>
            </a:r>
            <a:endParaRPr lang="lv-LV" sz="800" noProof="0">
              <a:solidFill>
                <a:schemeClr val="tx1"/>
              </a:solidFill>
              <a:latin typeface="+mn-lt"/>
            </a:endParaRPr>
          </a:p>
        </p:txBody>
      </p:sp>
      <p:sp>
        <p:nvSpPr>
          <p:cNvPr id="92" name="TextBox 91">
            <a:extLst>
              <a:ext uri="{FF2B5EF4-FFF2-40B4-BE49-F238E27FC236}">
                <a16:creationId xmlns:a16="http://schemas.microsoft.com/office/drawing/2014/main" id="{029354A9-D877-E145-D7F7-6DC478CE7435}"/>
              </a:ext>
            </a:extLst>
          </p:cNvPr>
          <p:cNvSpPr txBox="1"/>
          <p:nvPr/>
        </p:nvSpPr>
        <p:spPr>
          <a:xfrm>
            <a:off x="10116020" y="2207160"/>
            <a:ext cx="1574380" cy="461665"/>
          </a:xfrm>
          <a:prstGeom prst="rect">
            <a:avLst/>
          </a:prstGeom>
          <a:noFill/>
        </p:spPr>
        <p:txBody>
          <a:bodyPr wrap="square">
            <a:spAutoFit/>
          </a:bodyPr>
          <a:lstStyle>
            <a:defPPr marR="0" lvl="0" algn="l" rtl="0">
              <a:lnSpc>
                <a:spcPct val="100000"/>
              </a:lnSpc>
              <a:spcBef>
                <a:spcPts val="0"/>
              </a:spcBef>
              <a:spcAft>
                <a:spcPts val="0"/>
              </a:spcAft>
            </a:defPPr>
            <a:lvl1pPr>
              <a:defRPr sz="900" b="1">
                <a:solidFill>
                  <a:srgbClr val="424242"/>
                </a:solidFill>
                <a:effectLst/>
                <a:latin typeface="Segoe Sans"/>
              </a:defRPr>
            </a:lvl1pPr>
          </a:lstStyle>
          <a:p>
            <a:r>
              <a:rPr lang="lv-LV" sz="800"/>
              <a:t>A</a:t>
            </a:r>
            <a:r>
              <a:rPr lang="lv-LV" sz="800" noProof="0"/>
              <a:t>tbalsts galvenajām iesaistītajām pusēm un pirmās līnijas darbiniekiem</a:t>
            </a:r>
          </a:p>
        </p:txBody>
      </p:sp>
    </p:spTree>
    <p:extLst>
      <p:ext uri="{BB962C8B-B14F-4D97-AF65-F5344CB8AC3E}">
        <p14:creationId xmlns:p14="http://schemas.microsoft.com/office/powerpoint/2010/main" val="17256329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A8C696-8965-4988-8608-69A16D52EA9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39</a:t>
            </a:fld>
            <a:endParaRPr lang="en-US"/>
          </a:p>
        </p:txBody>
      </p:sp>
      <p:sp>
        <p:nvSpPr>
          <p:cNvPr id="23" name="Google Shape;909;p23">
            <a:extLst>
              <a:ext uri="{FF2B5EF4-FFF2-40B4-BE49-F238E27FC236}">
                <a16:creationId xmlns:a16="http://schemas.microsoft.com/office/drawing/2014/main" id="{92B174FB-7EB7-A331-0216-41386B899CE1}"/>
              </a:ext>
            </a:extLst>
          </p:cNvPr>
          <p:cNvSpPr txBox="1">
            <a:spLocks/>
          </p:cNvSpPr>
          <p:nvPr/>
        </p:nvSpPr>
        <p:spPr>
          <a:xfrm>
            <a:off x="9984296" y="6492240"/>
            <a:ext cx="1764792" cy="13716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750"/>
              <a:buFont typeface="Arial"/>
              <a:buNone/>
              <a:defRPr sz="750" b="0" i="0" u="none" strike="noStrike" cap="none">
                <a:solidFill>
                  <a:schemeClr val="dk1"/>
                </a:solidFill>
                <a:latin typeface="Arial"/>
                <a:ea typeface="Arial"/>
                <a:cs typeface="Arial"/>
                <a:sym typeface="Arial"/>
              </a:defRPr>
            </a:lvl9pPr>
          </a:lstStyle>
          <a:p>
            <a:fld id="{00000000-1234-1234-1234-123412341234}" type="slidenum">
              <a:rPr lang="lv-LV" smtClean="0"/>
              <a:pPr/>
              <a:t>39</a:t>
            </a:fld>
            <a:endParaRPr lang="lv-LV"/>
          </a:p>
        </p:txBody>
      </p:sp>
      <p:sp>
        <p:nvSpPr>
          <p:cNvPr id="30" name="Google Shape;914;p23">
            <a:extLst>
              <a:ext uri="{FF2B5EF4-FFF2-40B4-BE49-F238E27FC236}">
                <a16:creationId xmlns:a16="http://schemas.microsoft.com/office/drawing/2014/main" id="{63C484D7-18A7-1E19-0A83-A4CF36D62260}"/>
              </a:ext>
            </a:extLst>
          </p:cNvPr>
          <p:cNvSpPr/>
          <p:nvPr/>
        </p:nvSpPr>
        <p:spPr>
          <a:xfrm>
            <a:off x="442912" y="2135792"/>
            <a:ext cx="8459788" cy="2410808"/>
          </a:xfrm>
          <a:prstGeom prst="rect">
            <a:avLst/>
          </a:prstGeom>
          <a:solidFill>
            <a:schemeClr val="bg1">
              <a:lumMod val="95000"/>
            </a:schemeClr>
          </a:solidFill>
          <a:ln>
            <a:noFill/>
          </a:ln>
        </p:spPr>
        <p:txBody>
          <a:bodyPr spcFirstLastPara="1" wrap="square" lIns="72000" tIns="72000" rIns="72000" bIns="72000" anchor="t" anchorCtr="0">
            <a:noAutofit/>
          </a:bodyPr>
          <a:lstStyle/>
          <a:p>
            <a:r>
              <a:rPr lang="lv-LV" sz="800" dirty="0">
                <a:solidFill>
                  <a:schemeClr val="tx1"/>
                </a:solidFill>
              </a:rPr>
              <a:t>2.1.1 Līdz 2030. gadam izstrādāt un sistemātiski integrēt skolās pārbaudītas, vecumam un riska grupām atbilstošas izglītības programmas vielu lietošanas profilaksei, īpaši bioloģijas, ķīmijas un sociālo zinību mācību saturā, iesaistot jomas profesionāļus un NVO, nodrošinot ilgtermiņa finansējumu un veicot ikgadējas programmu efektivitātes novērtēšanu.</a:t>
            </a:r>
          </a:p>
          <a:p>
            <a:r>
              <a:rPr lang="lv-LV" sz="800" dirty="0">
                <a:solidFill>
                  <a:schemeClr val="tx1"/>
                </a:solidFill>
              </a:rPr>
              <a:t>2.1.2 Sadarbībā ar izglītības iestādēm, NVO un jomas profesionāļiem izstrādāt un ieviest regulāru ikgadēju apmācību programmu pedagogiem, kura notiek pirms katra mācību gada sākuma, nodrošinot zināšanas un atbalstu viņu lomai kā agrīnā atbalsta personām jauniešu psihoemocionālo un atkarību risku situācijās.</a:t>
            </a:r>
          </a:p>
          <a:p>
            <a:r>
              <a:rPr lang="lv-LV" sz="800" dirty="0">
                <a:solidFill>
                  <a:schemeClr val="tx1"/>
                </a:solidFill>
              </a:rPr>
              <a:t>2.1.3 Sadarbībā ar izglītības iestādēm, NVO un pašvaldībām izstrādāt un ieviest pieejamas, praktiskas attālinātās un klātienes atbalsta programmas vecākiem, stiprinot viņu zināšanas, iesaisti un atbildību bērnu </a:t>
            </a:r>
            <a:r>
              <a:rPr lang="lv-LV" sz="800" dirty="0" err="1">
                <a:solidFill>
                  <a:schemeClr val="tx1"/>
                </a:solidFill>
              </a:rPr>
              <a:t>psihoemocionālās</a:t>
            </a:r>
            <a:r>
              <a:rPr lang="lv-LV" sz="800" dirty="0">
                <a:solidFill>
                  <a:schemeClr val="tx1"/>
                </a:solidFill>
              </a:rPr>
              <a:t> labklājības un atkarību profilaksē, nodrošinot regulāru programmu izvērtēšanu un pilnveidi, īpaši uzsverot ģimenes nozīmi bērna attīstībā un iekļaujot informāciju par atbalstu ģimenēm krīzes situācijās.</a:t>
            </a:r>
          </a:p>
          <a:p>
            <a:r>
              <a:rPr lang="lv-LV" sz="800" dirty="0">
                <a:solidFill>
                  <a:schemeClr val="tx1"/>
                </a:solidFill>
              </a:rPr>
              <a:t>2.1.4 Izstrādāt un ieviest pieejamus, digitāli pielāgotus, interaktīvus </a:t>
            </a:r>
            <a:r>
              <a:rPr lang="lv-LV" sz="800" dirty="0" err="1">
                <a:solidFill>
                  <a:schemeClr val="tx1"/>
                </a:solidFill>
              </a:rPr>
              <a:t>psihoizglītojošus</a:t>
            </a:r>
            <a:r>
              <a:rPr lang="lv-LV" sz="800" dirty="0">
                <a:solidFill>
                  <a:schemeClr val="tx1"/>
                </a:solidFill>
              </a:rPr>
              <a:t> resursus jauniešiem, vienlaikus palielinot psihoterapeitu un narkologu pieejamību reģionos, lai veicinātu jauniešu kritisko domāšanu, piederības sajūtu un savlaicīgu atbalsta meklēšanu.</a:t>
            </a:r>
          </a:p>
          <a:p>
            <a:r>
              <a:rPr lang="lv-LV" sz="800" dirty="0">
                <a:solidFill>
                  <a:schemeClr val="tx1"/>
                </a:solidFill>
              </a:rPr>
              <a:t>2.1.5 Līdz 2030. gadam izstrādāt un ieviest visaptverošas </a:t>
            </a:r>
            <a:r>
              <a:rPr lang="lv-LV" sz="800" dirty="0" err="1">
                <a:solidFill>
                  <a:schemeClr val="tx1"/>
                </a:solidFill>
              </a:rPr>
              <a:t>psihoemocionālās</a:t>
            </a:r>
            <a:r>
              <a:rPr lang="lv-LV" sz="800" dirty="0">
                <a:solidFill>
                  <a:schemeClr val="tx1"/>
                </a:solidFill>
              </a:rPr>
              <a:t> izglītības programmas skolās un jauniešu centros, kas attīsta emocionālās pašregulācijas un kritiskās domāšanas prasmes, kā arī nodrošināt finansējumu alternatīvām aktivitātēm vielu lietošanas mazināšanai — fiziskajām aktivitātēm, mākslai un radošajām nodarbēm.</a:t>
            </a:r>
          </a:p>
          <a:p>
            <a:r>
              <a:rPr lang="lv-LV" sz="800" dirty="0">
                <a:solidFill>
                  <a:schemeClr val="tx1"/>
                </a:solidFill>
              </a:rPr>
              <a:t>2.1.6 Izveidot vienotu, digitāli pieejamu platformu un mobilo lietotni ar uzticamu, skaidri strukturētu informāciju par visiem pieejamajiem valsts, pašvaldību, NVO un privātajiem atbalsta pakalpojumiem, tostarp krīzes tālruņiem un palīdzības iespējām, nodrošinot ātru, saprotamu un redzamu piekļuvi palīdzībai jauniešiem un viņu ģimenēm visā Latvijā.</a:t>
            </a:r>
          </a:p>
          <a:p>
            <a:r>
              <a:rPr lang="lv-LV" sz="800" dirty="0">
                <a:solidFill>
                  <a:schemeClr val="tx1"/>
                </a:solidFill>
              </a:rPr>
              <a:t>2.1.7 Līdz 2030. gadam izveidot koordinētu, sadarbībā balstītu atbalsta sistēmu jauniešiem, īpaši </a:t>
            </a:r>
            <a:r>
              <a:rPr lang="lv-LV" sz="800" dirty="0" err="1">
                <a:solidFill>
                  <a:schemeClr val="tx1"/>
                </a:solidFill>
              </a:rPr>
              <a:t>ārpusģimenes</a:t>
            </a:r>
            <a:r>
              <a:rPr lang="lv-LV" sz="800" dirty="0">
                <a:solidFill>
                  <a:schemeClr val="tx1"/>
                </a:solidFill>
              </a:rPr>
              <a:t> aprūpē esošajiem, integrējot ārpusskolas aktivitātes (piemēram, sportu, mākslu, brīvprātīgo darbu) un </a:t>
            </a:r>
            <a:r>
              <a:rPr lang="lv-LV" sz="800" dirty="0" err="1">
                <a:solidFill>
                  <a:schemeClr val="tx1"/>
                </a:solidFill>
              </a:rPr>
              <a:t>multidisciplināru</a:t>
            </a:r>
            <a:r>
              <a:rPr lang="lv-LV" sz="800" dirty="0">
                <a:solidFill>
                  <a:schemeClr val="tx1"/>
                </a:solidFill>
              </a:rPr>
              <a:t> sadarbību starp iestādēm (sociālie darbinieki, pedagogi, psihologi, jauniešu centri), veicinot iekļaušanu un mazinot vielu lietošanu.</a:t>
            </a:r>
          </a:p>
          <a:p>
            <a:r>
              <a:rPr lang="lv-LV" sz="800" dirty="0">
                <a:solidFill>
                  <a:schemeClr val="tx1"/>
                </a:solidFill>
              </a:rPr>
              <a:t>2.1.8 Izveidot praktisku un ilgtspējīgu starpinstitūciju sadarbības mehānismu, kas ietver izglītības, sociālos un veselības dienestus, kā arī NVO, lai nodrošinātu koordinētu, uzticamu un viegli pieejamu atbalstu jauniešiem ar atkarību riskiem visos Latvijas reģionos.</a:t>
            </a:r>
          </a:p>
          <a:p>
            <a:r>
              <a:rPr lang="lv-LV" sz="800" dirty="0">
                <a:solidFill>
                  <a:schemeClr val="tx1"/>
                </a:solidFill>
              </a:rPr>
              <a:t>2.1.9 Līdz 2030. gadam nodrošināt ilgtspējīgu finansējumu un izveidot vienotu agrīnās </a:t>
            </a:r>
            <a:r>
              <a:rPr lang="lv-LV" sz="800" dirty="0" err="1">
                <a:solidFill>
                  <a:schemeClr val="tx1"/>
                </a:solidFill>
              </a:rPr>
              <a:t>prevencijas</a:t>
            </a:r>
            <a:r>
              <a:rPr lang="lv-LV" sz="800" dirty="0">
                <a:solidFill>
                  <a:schemeClr val="tx1"/>
                </a:solidFill>
              </a:rPr>
              <a:t> programmu sistēmu, integrējot efektīvas iniciatīvas ar skaidri definētiem mērķiem, izvērtēšanas mehānismiem un atbildības sadalījumu, īpaši fokusējoties uz bērniem un jauniešiem vecumā no 7 līdz 14 gadiem.</a:t>
            </a:r>
          </a:p>
          <a:p>
            <a:pPr>
              <a:buFont typeface="Arial" panose="020B0604020202020204" pitchFamily="34" charset="0"/>
              <a:buChar char="•"/>
            </a:pPr>
            <a:endParaRPr lang="lv-LV" sz="800" dirty="0">
              <a:solidFill>
                <a:schemeClr val="tx1"/>
              </a:solidFill>
            </a:endParaRPr>
          </a:p>
          <a:p>
            <a:endParaRPr lang="lv-LV" sz="800" b="1" dirty="0">
              <a:solidFill>
                <a:schemeClr val="tx1"/>
              </a:solidFill>
            </a:endParaRPr>
          </a:p>
        </p:txBody>
      </p:sp>
      <p:sp>
        <p:nvSpPr>
          <p:cNvPr id="31" name="Google Shape;915;p23">
            <a:extLst>
              <a:ext uri="{FF2B5EF4-FFF2-40B4-BE49-F238E27FC236}">
                <a16:creationId xmlns:a16="http://schemas.microsoft.com/office/drawing/2014/main" id="{B8E29593-D0FF-A55E-F312-2A41C947B89E}"/>
              </a:ext>
            </a:extLst>
          </p:cNvPr>
          <p:cNvSpPr/>
          <p:nvPr/>
        </p:nvSpPr>
        <p:spPr>
          <a:xfrm>
            <a:off x="9169400" y="2135791"/>
            <a:ext cx="2579686" cy="2410808"/>
          </a:xfrm>
          <a:prstGeom prst="rect">
            <a:avLst/>
          </a:prstGeom>
          <a:solidFill>
            <a:schemeClr val="bg1">
              <a:lumMod val="95000"/>
            </a:schemeClr>
          </a:solidFill>
          <a:ln>
            <a:noFill/>
          </a:ln>
        </p:spPr>
        <p:txBody>
          <a:bodyPr spcFirstLastPara="1" wrap="square" lIns="72000" tIns="72000" rIns="72000" bIns="72000" anchor="t" anchorCtr="0">
            <a:noAutofit/>
          </a:bodyPr>
          <a:lstStyle/>
          <a:p>
            <a:pPr>
              <a:buSzPts val="800"/>
            </a:pPr>
            <a:r>
              <a:rPr lang="lv-LV" sz="800">
                <a:solidFill>
                  <a:schemeClr val="tx1"/>
                </a:solidFill>
              </a:rPr>
              <a:t>2.2.1 Izveidot integrētu ārstēšanas, sociālā atbalsta un rehabilitācijas sistēmu jauniešiem ar atkarības riskiem, nodrošinot savlaicīgu un koordinētu pieejamību visos Latvijas reģionos, tostarp gadījumos, kad nav brīvprātīgas motivācijas ārstēties.</a:t>
            </a:r>
          </a:p>
          <a:p>
            <a:pPr>
              <a:buSzPts val="800"/>
            </a:pPr>
            <a:r>
              <a:rPr lang="lv-LV" sz="800">
                <a:solidFill>
                  <a:schemeClr val="tx1"/>
                </a:solidFill>
              </a:rPr>
              <a:t>2.2.2 Līdz 2030. gada beigām izveidot pēctecīgu un ilgtspējīgu rehabilitācijas atbalsta sistēmu jauniešiem ar atkarības riskiem, integrējot psihoterapijas pakalpojumus un stigmas mazināšanas pasākumus visos Latvijas reģionos, īpaši koncentrējoties uz paaugstināta riska vidēm.</a:t>
            </a:r>
            <a:endParaRPr lang="lv-LV" sz="800">
              <a:solidFill>
                <a:schemeClr val="dk1"/>
              </a:solidFill>
              <a:latin typeface="Arial"/>
              <a:ea typeface="Arial"/>
              <a:cs typeface="Arial"/>
              <a:sym typeface="Arial"/>
            </a:endParaRPr>
          </a:p>
        </p:txBody>
      </p:sp>
      <p:sp>
        <p:nvSpPr>
          <p:cNvPr id="32" name="Google Shape;916;p23">
            <a:extLst>
              <a:ext uri="{FF2B5EF4-FFF2-40B4-BE49-F238E27FC236}">
                <a16:creationId xmlns:a16="http://schemas.microsoft.com/office/drawing/2014/main" id="{D29A7837-794E-7A05-F522-393F4DC88CF1}"/>
              </a:ext>
            </a:extLst>
          </p:cNvPr>
          <p:cNvSpPr/>
          <p:nvPr/>
        </p:nvSpPr>
        <p:spPr>
          <a:xfrm>
            <a:off x="442912" y="5117117"/>
            <a:ext cx="8459788" cy="1055084"/>
          </a:xfrm>
          <a:prstGeom prst="rect">
            <a:avLst/>
          </a:prstGeom>
          <a:solidFill>
            <a:schemeClr val="bg1">
              <a:lumMod val="95000"/>
            </a:schemeClr>
          </a:solidFill>
          <a:ln>
            <a:noFill/>
          </a:ln>
        </p:spPr>
        <p:txBody>
          <a:bodyPr spcFirstLastPara="1" wrap="square" lIns="72000" tIns="72000" rIns="72000" bIns="72000" anchor="t" anchorCtr="0">
            <a:noAutofit/>
          </a:bodyPr>
          <a:lstStyle/>
          <a:p>
            <a:pPr>
              <a:buSzPts val="1050"/>
            </a:pPr>
            <a:r>
              <a:rPr lang="lv-LV" sz="800">
                <a:solidFill>
                  <a:schemeClr val="tx1"/>
                </a:solidFill>
              </a:rPr>
              <a:t>2.3.1 Izstrādāt un ieviest koordinētu valsts politiku vielu pieejamības ierobežošanai, īpaši digitālajā vidē, tostarp stiprinot uzraudzību sociālajos tīklos un darknet vidē, un nodrošinot konsekventus normatīvos regulējumus, ņemot vērā jauniešu vecumposma riskus.</a:t>
            </a:r>
          </a:p>
          <a:p>
            <a:pPr>
              <a:buSzPts val="1050"/>
            </a:pPr>
            <a:r>
              <a:rPr lang="lv-LV" sz="800">
                <a:solidFill>
                  <a:schemeClr val="tx1"/>
                </a:solidFill>
              </a:rPr>
              <a:t>2.3.2 Līdz 2030. gadam izstrādāt un ieviest skolās un tiesībaizsardzības iestādēs metodoloģiski pamatotus, sadarbībā balstītus rīcības protokolus, kas aizstāj formālus reidus ar efektīvām, jauniešus atbalstošām prevencijas pieejām visās Latvijas pašvaldībās.</a:t>
            </a:r>
          </a:p>
          <a:p>
            <a:pPr>
              <a:buSzPts val="1050"/>
            </a:pPr>
            <a:r>
              <a:rPr lang="lv-LV" sz="800">
                <a:solidFill>
                  <a:schemeClr val="tx1"/>
                </a:solidFill>
              </a:rPr>
              <a:t>2.3.3 Izveidot un pilnveidot vielu testēšanas sistēmu, kā arī attīstīt datu analīzes rīkus par pārdozēšanas gadījumiem, nodrošinot savlaicīgu un uz pierādījumiem balstītu prevenciju un ārstēšanu lielo reģionālo ārstniecības iestāžu un narkoloģijas centros.</a:t>
            </a:r>
          </a:p>
          <a:p>
            <a:pPr>
              <a:buSzPts val="1050"/>
            </a:pPr>
            <a:r>
              <a:rPr lang="lv-LV" sz="800">
                <a:solidFill>
                  <a:schemeClr val="tx1"/>
                </a:solidFill>
              </a:rPr>
              <a:t>2.3.4 Izveidot un ieviest ātru, koordinētu un uzticamu palīdzības mehānismu jauniešiem, kas apvieno ārstēšanu, rehabilitāciju un prevenciju, nodrošinot visu pirmās līnijas darbinieku apmācību un pieejamu operatīvu testēšanas rīku (piemēram, eksprestestu) izmantošanu skolās un sociālajos dienestos.</a:t>
            </a:r>
            <a:endParaRPr lang="lv-LV" sz="800">
              <a:solidFill>
                <a:sysClr val="windowText" lastClr="000000"/>
              </a:solidFill>
              <a:latin typeface="Arial"/>
              <a:ea typeface="Arial"/>
              <a:cs typeface="Arial"/>
              <a:sym typeface="Arial"/>
            </a:endParaRPr>
          </a:p>
        </p:txBody>
      </p:sp>
      <p:sp>
        <p:nvSpPr>
          <p:cNvPr id="33" name="Google Shape;917;p23">
            <a:extLst>
              <a:ext uri="{FF2B5EF4-FFF2-40B4-BE49-F238E27FC236}">
                <a16:creationId xmlns:a16="http://schemas.microsoft.com/office/drawing/2014/main" id="{A36710BE-4520-C2DF-26CE-B7F099B907F9}"/>
              </a:ext>
            </a:extLst>
          </p:cNvPr>
          <p:cNvSpPr/>
          <p:nvPr/>
        </p:nvSpPr>
        <p:spPr>
          <a:xfrm>
            <a:off x="9169400" y="5117116"/>
            <a:ext cx="2579686" cy="1055086"/>
          </a:xfrm>
          <a:prstGeom prst="rect">
            <a:avLst/>
          </a:prstGeom>
          <a:solidFill>
            <a:schemeClr val="bg1">
              <a:lumMod val="95000"/>
            </a:schemeClr>
          </a:solidFill>
          <a:ln>
            <a:noFill/>
          </a:ln>
        </p:spPr>
        <p:txBody>
          <a:bodyPr spcFirstLastPara="1" wrap="square" lIns="72000" tIns="72000" rIns="72000" bIns="72000" anchor="t" anchorCtr="0">
            <a:noAutofit/>
          </a:bodyPr>
          <a:lstStyle/>
          <a:p>
            <a:pPr marR="0" lvl="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800" b="0" i="0" u="none" strike="noStrike" kern="0" cap="none" spc="0" normalizeH="0" baseline="0" noProof="0">
                <a:ln>
                  <a:noFill/>
                </a:ln>
                <a:solidFill>
                  <a:srgbClr val="000000"/>
                </a:solidFill>
                <a:effectLst/>
                <a:uLnTx/>
                <a:uFillTx/>
                <a:latin typeface="Arial"/>
                <a:cs typeface="Arial"/>
                <a:sym typeface="Arial"/>
              </a:rPr>
              <a:t>2.4.1 Līdz 2030. gadam pilnveidot normatīvo regulējumu un izstrādāt starpinstitucionālu sadarbības modeli, kas nodrošina jauniešiem aizsardzību un pēctecīgu atbalstu pēc ārstēšanas, definējot vecāku un apkārtējās vides atbildību, lai samazinātu atkārtotas vielu lietošanas risku un veicinātu sociālo reintegrāciju.</a:t>
            </a:r>
          </a:p>
        </p:txBody>
      </p:sp>
      <p:sp>
        <p:nvSpPr>
          <p:cNvPr id="67" name="Freeform 69">
            <a:extLst>
              <a:ext uri="{FF2B5EF4-FFF2-40B4-BE49-F238E27FC236}">
                <a16:creationId xmlns:a16="http://schemas.microsoft.com/office/drawing/2014/main" id="{75F99469-BDD0-3D3D-1762-781BDDC8206E}"/>
              </a:ext>
            </a:extLst>
          </p:cNvPr>
          <p:cNvSpPr>
            <a:spLocks noChangeAspect="1" noEditPoints="1"/>
          </p:cNvSpPr>
          <p:nvPr/>
        </p:nvSpPr>
        <p:spPr bwMode="auto">
          <a:xfrm rot="5400000" flipH="1" flipV="1">
            <a:off x="10686676" y="1441157"/>
            <a:ext cx="271557" cy="271516"/>
          </a:xfrm>
          <a:custGeom>
            <a:avLst/>
            <a:gdLst>
              <a:gd name="T0" fmla="*/ 0 w 6687"/>
              <a:gd name="T1" fmla="*/ 0 h 6686"/>
              <a:gd name="T2" fmla="*/ 2454 w 6687"/>
              <a:gd name="T3" fmla="*/ 1978 h 6686"/>
              <a:gd name="T4" fmla="*/ 2848 w 6687"/>
              <a:gd name="T5" fmla="*/ 1652 h 6686"/>
              <a:gd name="T6" fmla="*/ 1914 w 6687"/>
              <a:gd name="T7" fmla="*/ 2530 h 6686"/>
              <a:gd name="T8" fmla="*/ 6149 w 6687"/>
              <a:gd name="T9" fmla="*/ 322 h 6686"/>
              <a:gd name="T10" fmla="*/ 4705 w 6687"/>
              <a:gd name="T11" fmla="*/ 666 h 6686"/>
              <a:gd name="T12" fmla="*/ 5307 w 6687"/>
              <a:gd name="T13" fmla="*/ 486 h 6686"/>
              <a:gd name="T14" fmla="*/ 5821 w 6687"/>
              <a:gd name="T15" fmla="*/ 372 h 6686"/>
              <a:gd name="T16" fmla="*/ 3134 w 6687"/>
              <a:gd name="T17" fmla="*/ 3338 h 6686"/>
              <a:gd name="T18" fmla="*/ 3521 w 6687"/>
              <a:gd name="T19" fmla="*/ 1206 h 6686"/>
              <a:gd name="T20" fmla="*/ 4161 w 6687"/>
              <a:gd name="T21" fmla="*/ 882 h 6686"/>
              <a:gd name="T22" fmla="*/ 344 w 6687"/>
              <a:gd name="T23" fmla="*/ 6020 h 6686"/>
              <a:gd name="T24" fmla="*/ 498 w 6687"/>
              <a:gd name="T25" fmla="*/ 5292 h 6686"/>
              <a:gd name="T26" fmla="*/ 646 w 6687"/>
              <a:gd name="T27" fmla="*/ 4798 h 6686"/>
              <a:gd name="T28" fmla="*/ 850 w 6687"/>
              <a:gd name="T29" fmla="*/ 4264 h 6686"/>
              <a:gd name="T30" fmla="*/ 1116 w 6687"/>
              <a:gd name="T31" fmla="*/ 3704 h 6686"/>
              <a:gd name="T32" fmla="*/ 1456 w 6687"/>
              <a:gd name="T33" fmla="*/ 3136 h 6686"/>
              <a:gd name="T34" fmla="*/ 3693 w 6687"/>
              <a:gd name="T35" fmla="*/ 5140 h 6686"/>
              <a:gd name="T36" fmla="*/ 3110 w 6687"/>
              <a:gd name="T37" fmla="*/ 5512 h 6686"/>
              <a:gd name="T38" fmla="*/ 2532 w 6687"/>
              <a:gd name="T39" fmla="*/ 5802 h 6686"/>
              <a:gd name="T40" fmla="*/ 1976 w 6687"/>
              <a:gd name="T41" fmla="*/ 6020 h 6686"/>
              <a:gd name="T42" fmla="*/ 1462 w 6687"/>
              <a:gd name="T43" fmla="*/ 6178 h 6686"/>
              <a:gd name="T44" fmla="*/ 772 w 6687"/>
              <a:gd name="T45" fmla="*/ 6330 h 6686"/>
              <a:gd name="T46" fmla="*/ 2020 w 6687"/>
              <a:gd name="T47" fmla="*/ 4856 h 6686"/>
              <a:gd name="T48" fmla="*/ 4905 w 6687"/>
              <a:gd name="T49" fmla="*/ 3996 h 6686"/>
              <a:gd name="T50" fmla="*/ 4541 w 6687"/>
              <a:gd name="T51" fmla="*/ 4410 h 6686"/>
              <a:gd name="T52" fmla="*/ 4163 w 6687"/>
              <a:gd name="T53" fmla="*/ 4768 h 6686"/>
              <a:gd name="T54" fmla="*/ 4363 w 6687"/>
              <a:gd name="T55" fmla="*/ 2510 h 6686"/>
              <a:gd name="T56" fmla="*/ 5617 w 6687"/>
              <a:gd name="T57" fmla="*/ 2894 h 6686"/>
              <a:gd name="T58" fmla="*/ 5237 w 6687"/>
              <a:gd name="T59" fmla="*/ 3540 h 6686"/>
              <a:gd name="T60" fmla="*/ 6365 w 6687"/>
              <a:gd name="T61" fmla="*/ 510 h 6686"/>
              <a:gd name="T62" fmla="*/ 6251 w 6687"/>
              <a:gd name="T63" fmla="*/ 1134 h 6686"/>
              <a:gd name="T64" fmla="*/ 6097 w 6687"/>
              <a:gd name="T65" fmla="*/ 1710 h 6686"/>
              <a:gd name="T66" fmla="*/ 5917 w 6687"/>
              <a:gd name="T67" fmla="*/ 2226 h 6686"/>
              <a:gd name="T68" fmla="*/ 4427 w 6687"/>
              <a:gd name="T69" fmla="*/ 458 h 6686"/>
              <a:gd name="T70" fmla="*/ 3975 w 6687"/>
              <a:gd name="T71" fmla="*/ 646 h 6686"/>
              <a:gd name="T72" fmla="*/ 3509 w 6687"/>
              <a:gd name="T73" fmla="*/ 880 h 6686"/>
              <a:gd name="T74" fmla="*/ 3038 w 6687"/>
              <a:gd name="T75" fmla="*/ 1164 h 6686"/>
              <a:gd name="T76" fmla="*/ 2570 w 6687"/>
              <a:gd name="T77" fmla="*/ 1504 h 6686"/>
              <a:gd name="T78" fmla="*/ 2112 w 6687"/>
              <a:gd name="T79" fmla="*/ 1906 h 6686"/>
              <a:gd name="T80" fmla="*/ 1834 w 6687"/>
              <a:gd name="T81" fmla="*/ 2190 h 6686"/>
              <a:gd name="T82" fmla="*/ 1532 w 6687"/>
              <a:gd name="T83" fmla="*/ 2526 h 6686"/>
              <a:gd name="T84" fmla="*/ 1356 w 6687"/>
              <a:gd name="T85" fmla="*/ 2776 h 6686"/>
              <a:gd name="T86" fmla="*/ 1090 w 6687"/>
              <a:gd name="T87" fmla="*/ 3168 h 6686"/>
              <a:gd name="T88" fmla="*/ 742 w 6687"/>
              <a:gd name="T89" fmla="*/ 3796 h 6686"/>
              <a:gd name="T90" fmla="*/ 424 w 6687"/>
              <a:gd name="T91" fmla="*/ 4550 h 6686"/>
              <a:gd name="T92" fmla="*/ 4939 w 6687"/>
              <a:gd name="T93" fmla="*/ 284 h 6686"/>
              <a:gd name="T94" fmla="*/ 2260 w 6687"/>
              <a:gd name="T95" fmla="*/ 6228 h 6686"/>
              <a:gd name="T96" fmla="*/ 2712 w 6687"/>
              <a:gd name="T97" fmla="*/ 6040 h 6686"/>
              <a:gd name="T98" fmla="*/ 3176 w 6687"/>
              <a:gd name="T99" fmla="*/ 5806 h 6686"/>
              <a:gd name="T100" fmla="*/ 3647 w 6687"/>
              <a:gd name="T101" fmla="*/ 5522 h 6686"/>
              <a:gd name="T102" fmla="*/ 4117 w 6687"/>
              <a:gd name="T103" fmla="*/ 5182 h 6686"/>
              <a:gd name="T104" fmla="*/ 4575 w 6687"/>
              <a:gd name="T105" fmla="*/ 4780 h 6686"/>
              <a:gd name="T106" fmla="*/ 4925 w 6687"/>
              <a:gd name="T107" fmla="*/ 4416 h 6686"/>
              <a:gd name="T108" fmla="*/ 5307 w 6687"/>
              <a:gd name="T109" fmla="*/ 3942 h 6686"/>
              <a:gd name="T110" fmla="*/ 5631 w 6687"/>
              <a:gd name="T111" fmla="*/ 3462 h 6686"/>
              <a:gd name="T112" fmla="*/ 5899 w 6687"/>
              <a:gd name="T113" fmla="*/ 2980 h 6686"/>
              <a:gd name="T114" fmla="*/ 6117 w 6687"/>
              <a:gd name="T115" fmla="*/ 2510 h 6686"/>
              <a:gd name="T116" fmla="*/ 6349 w 6687"/>
              <a:gd name="T117" fmla="*/ 1882 h 6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87" h="6686">
                <a:moveTo>
                  <a:pt x="0" y="0"/>
                </a:moveTo>
                <a:lnTo>
                  <a:pt x="0" y="6686"/>
                </a:lnTo>
                <a:lnTo>
                  <a:pt x="6687" y="6686"/>
                </a:lnTo>
                <a:lnTo>
                  <a:pt x="6687" y="0"/>
                </a:lnTo>
                <a:lnTo>
                  <a:pt x="0" y="0"/>
                </a:lnTo>
                <a:close/>
                <a:moveTo>
                  <a:pt x="2224" y="2196"/>
                </a:moveTo>
                <a:lnTo>
                  <a:pt x="2224" y="2196"/>
                </a:lnTo>
                <a:lnTo>
                  <a:pt x="2300" y="2120"/>
                </a:lnTo>
                <a:lnTo>
                  <a:pt x="2376" y="2048"/>
                </a:lnTo>
                <a:lnTo>
                  <a:pt x="2454" y="1978"/>
                </a:lnTo>
                <a:lnTo>
                  <a:pt x="2532" y="1908"/>
                </a:lnTo>
                <a:lnTo>
                  <a:pt x="2610" y="1842"/>
                </a:lnTo>
                <a:lnTo>
                  <a:pt x="2688" y="1778"/>
                </a:lnTo>
                <a:lnTo>
                  <a:pt x="2768" y="1714"/>
                </a:lnTo>
                <a:lnTo>
                  <a:pt x="2848" y="1652"/>
                </a:lnTo>
                <a:lnTo>
                  <a:pt x="2848" y="3624"/>
                </a:lnTo>
                <a:lnTo>
                  <a:pt x="1818" y="4654"/>
                </a:lnTo>
                <a:lnTo>
                  <a:pt x="1818" y="2646"/>
                </a:lnTo>
                <a:lnTo>
                  <a:pt x="1818" y="2646"/>
                </a:lnTo>
                <a:lnTo>
                  <a:pt x="1914" y="2530"/>
                </a:lnTo>
                <a:lnTo>
                  <a:pt x="2012" y="2418"/>
                </a:lnTo>
                <a:lnTo>
                  <a:pt x="2116" y="2306"/>
                </a:lnTo>
                <a:lnTo>
                  <a:pt x="2224" y="2196"/>
                </a:lnTo>
                <a:lnTo>
                  <a:pt x="2224" y="2196"/>
                </a:lnTo>
                <a:close/>
                <a:moveTo>
                  <a:pt x="6149" y="322"/>
                </a:moveTo>
                <a:lnTo>
                  <a:pt x="4447" y="2024"/>
                </a:lnTo>
                <a:lnTo>
                  <a:pt x="4447" y="762"/>
                </a:lnTo>
                <a:lnTo>
                  <a:pt x="4447" y="762"/>
                </a:lnTo>
                <a:lnTo>
                  <a:pt x="4577" y="712"/>
                </a:lnTo>
                <a:lnTo>
                  <a:pt x="4705" y="666"/>
                </a:lnTo>
                <a:lnTo>
                  <a:pt x="4831" y="624"/>
                </a:lnTo>
                <a:lnTo>
                  <a:pt x="4955" y="584"/>
                </a:lnTo>
                <a:lnTo>
                  <a:pt x="5075" y="548"/>
                </a:lnTo>
                <a:lnTo>
                  <a:pt x="5193" y="516"/>
                </a:lnTo>
                <a:lnTo>
                  <a:pt x="5307" y="486"/>
                </a:lnTo>
                <a:lnTo>
                  <a:pt x="5417" y="458"/>
                </a:lnTo>
                <a:lnTo>
                  <a:pt x="5525" y="432"/>
                </a:lnTo>
                <a:lnTo>
                  <a:pt x="5627" y="410"/>
                </a:lnTo>
                <a:lnTo>
                  <a:pt x="5727" y="390"/>
                </a:lnTo>
                <a:lnTo>
                  <a:pt x="5821" y="372"/>
                </a:lnTo>
                <a:lnTo>
                  <a:pt x="5995" y="344"/>
                </a:lnTo>
                <a:lnTo>
                  <a:pt x="6149" y="322"/>
                </a:lnTo>
                <a:lnTo>
                  <a:pt x="6149" y="322"/>
                </a:lnTo>
                <a:close/>
                <a:moveTo>
                  <a:pt x="4161" y="2308"/>
                </a:moveTo>
                <a:lnTo>
                  <a:pt x="3134" y="3338"/>
                </a:lnTo>
                <a:lnTo>
                  <a:pt x="3134" y="1448"/>
                </a:lnTo>
                <a:lnTo>
                  <a:pt x="3134" y="1448"/>
                </a:lnTo>
                <a:lnTo>
                  <a:pt x="3262" y="1362"/>
                </a:lnTo>
                <a:lnTo>
                  <a:pt x="3391" y="1282"/>
                </a:lnTo>
                <a:lnTo>
                  <a:pt x="3521" y="1206"/>
                </a:lnTo>
                <a:lnTo>
                  <a:pt x="3649" y="1134"/>
                </a:lnTo>
                <a:lnTo>
                  <a:pt x="3779" y="1064"/>
                </a:lnTo>
                <a:lnTo>
                  <a:pt x="3907" y="1000"/>
                </a:lnTo>
                <a:lnTo>
                  <a:pt x="4035" y="938"/>
                </a:lnTo>
                <a:lnTo>
                  <a:pt x="4161" y="882"/>
                </a:lnTo>
                <a:lnTo>
                  <a:pt x="4161" y="2308"/>
                </a:lnTo>
                <a:close/>
                <a:moveTo>
                  <a:pt x="1532" y="4938"/>
                </a:moveTo>
                <a:lnTo>
                  <a:pt x="326" y="6146"/>
                </a:lnTo>
                <a:lnTo>
                  <a:pt x="326" y="6146"/>
                </a:lnTo>
                <a:lnTo>
                  <a:pt x="344" y="6020"/>
                </a:lnTo>
                <a:lnTo>
                  <a:pt x="368" y="5880"/>
                </a:lnTo>
                <a:lnTo>
                  <a:pt x="398" y="5726"/>
                </a:lnTo>
                <a:lnTo>
                  <a:pt x="432" y="5560"/>
                </a:lnTo>
                <a:lnTo>
                  <a:pt x="474" y="5384"/>
                </a:lnTo>
                <a:lnTo>
                  <a:pt x="498" y="5292"/>
                </a:lnTo>
                <a:lnTo>
                  <a:pt x="524" y="5198"/>
                </a:lnTo>
                <a:lnTo>
                  <a:pt x="552" y="5100"/>
                </a:lnTo>
                <a:lnTo>
                  <a:pt x="582" y="5002"/>
                </a:lnTo>
                <a:lnTo>
                  <a:pt x="612" y="4902"/>
                </a:lnTo>
                <a:lnTo>
                  <a:pt x="646" y="4798"/>
                </a:lnTo>
                <a:lnTo>
                  <a:pt x="682" y="4694"/>
                </a:lnTo>
                <a:lnTo>
                  <a:pt x="720" y="4590"/>
                </a:lnTo>
                <a:lnTo>
                  <a:pt x="760" y="4482"/>
                </a:lnTo>
                <a:lnTo>
                  <a:pt x="804" y="4374"/>
                </a:lnTo>
                <a:lnTo>
                  <a:pt x="850" y="4264"/>
                </a:lnTo>
                <a:lnTo>
                  <a:pt x="898" y="4154"/>
                </a:lnTo>
                <a:lnTo>
                  <a:pt x="948" y="4042"/>
                </a:lnTo>
                <a:lnTo>
                  <a:pt x="1000" y="3930"/>
                </a:lnTo>
                <a:lnTo>
                  <a:pt x="1058" y="3818"/>
                </a:lnTo>
                <a:lnTo>
                  <a:pt x="1116" y="3704"/>
                </a:lnTo>
                <a:lnTo>
                  <a:pt x="1178" y="3590"/>
                </a:lnTo>
                <a:lnTo>
                  <a:pt x="1242" y="3476"/>
                </a:lnTo>
                <a:lnTo>
                  <a:pt x="1310" y="3362"/>
                </a:lnTo>
                <a:lnTo>
                  <a:pt x="1382" y="3250"/>
                </a:lnTo>
                <a:lnTo>
                  <a:pt x="1456" y="3136"/>
                </a:lnTo>
                <a:lnTo>
                  <a:pt x="1532" y="3022"/>
                </a:lnTo>
                <a:lnTo>
                  <a:pt x="1532" y="4938"/>
                </a:lnTo>
                <a:close/>
                <a:moveTo>
                  <a:pt x="1734" y="5140"/>
                </a:moveTo>
                <a:lnTo>
                  <a:pt x="3693" y="5140"/>
                </a:lnTo>
                <a:lnTo>
                  <a:pt x="3693" y="5140"/>
                </a:lnTo>
                <a:lnTo>
                  <a:pt x="3577" y="5222"/>
                </a:lnTo>
                <a:lnTo>
                  <a:pt x="3459" y="5300"/>
                </a:lnTo>
                <a:lnTo>
                  <a:pt x="3344" y="5374"/>
                </a:lnTo>
                <a:lnTo>
                  <a:pt x="3226" y="5444"/>
                </a:lnTo>
                <a:lnTo>
                  <a:pt x="3110" y="5512"/>
                </a:lnTo>
                <a:lnTo>
                  <a:pt x="2994" y="5576"/>
                </a:lnTo>
                <a:lnTo>
                  <a:pt x="2876" y="5636"/>
                </a:lnTo>
                <a:lnTo>
                  <a:pt x="2762" y="5694"/>
                </a:lnTo>
                <a:lnTo>
                  <a:pt x="2646" y="5750"/>
                </a:lnTo>
                <a:lnTo>
                  <a:pt x="2532" y="5802"/>
                </a:lnTo>
                <a:lnTo>
                  <a:pt x="2418" y="5850"/>
                </a:lnTo>
                <a:lnTo>
                  <a:pt x="2306" y="5898"/>
                </a:lnTo>
                <a:lnTo>
                  <a:pt x="2194" y="5940"/>
                </a:lnTo>
                <a:lnTo>
                  <a:pt x="2084" y="5982"/>
                </a:lnTo>
                <a:lnTo>
                  <a:pt x="1976" y="6020"/>
                </a:lnTo>
                <a:lnTo>
                  <a:pt x="1870" y="6056"/>
                </a:lnTo>
                <a:lnTo>
                  <a:pt x="1764" y="6090"/>
                </a:lnTo>
                <a:lnTo>
                  <a:pt x="1662" y="6122"/>
                </a:lnTo>
                <a:lnTo>
                  <a:pt x="1562" y="6152"/>
                </a:lnTo>
                <a:lnTo>
                  <a:pt x="1462" y="6178"/>
                </a:lnTo>
                <a:lnTo>
                  <a:pt x="1366" y="6204"/>
                </a:lnTo>
                <a:lnTo>
                  <a:pt x="1272" y="6228"/>
                </a:lnTo>
                <a:lnTo>
                  <a:pt x="1094" y="6268"/>
                </a:lnTo>
                <a:lnTo>
                  <a:pt x="926" y="6302"/>
                </a:lnTo>
                <a:lnTo>
                  <a:pt x="772" y="6330"/>
                </a:lnTo>
                <a:lnTo>
                  <a:pt x="632" y="6352"/>
                </a:lnTo>
                <a:lnTo>
                  <a:pt x="506" y="6368"/>
                </a:lnTo>
                <a:lnTo>
                  <a:pt x="1734" y="5140"/>
                </a:lnTo>
                <a:close/>
                <a:moveTo>
                  <a:pt x="4063" y="4856"/>
                </a:moveTo>
                <a:lnTo>
                  <a:pt x="2020" y="4856"/>
                </a:lnTo>
                <a:lnTo>
                  <a:pt x="3050" y="3826"/>
                </a:lnTo>
                <a:lnTo>
                  <a:pt x="5037" y="3826"/>
                </a:lnTo>
                <a:lnTo>
                  <a:pt x="5037" y="3826"/>
                </a:lnTo>
                <a:lnTo>
                  <a:pt x="4971" y="3910"/>
                </a:lnTo>
                <a:lnTo>
                  <a:pt x="4905" y="3996"/>
                </a:lnTo>
                <a:lnTo>
                  <a:pt x="4837" y="4080"/>
                </a:lnTo>
                <a:lnTo>
                  <a:pt x="4767" y="4162"/>
                </a:lnTo>
                <a:lnTo>
                  <a:pt x="4693" y="4246"/>
                </a:lnTo>
                <a:lnTo>
                  <a:pt x="4619" y="4328"/>
                </a:lnTo>
                <a:lnTo>
                  <a:pt x="4541" y="4410"/>
                </a:lnTo>
                <a:lnTo>
                  <a:pt x="4463" y="4490"/>
                </a:lnTo>
                <a:lnTo>
                  <a:pt x="4463" y="4490"/>
                </a:lnTo>
                <a:lnTo>
                  <a:pt x="4363" y="4586"/>
                </a:lnTo>
                <a:lnTo>
                  <a:pt x="4265" y="4680"/>
                </a:lnTo>
                <a:lnTo>
                  <a:pt x="4163" y="4768"/>
                </a:lnTo>
                <a:lnTo>
                  <a:pt x="4063" y="4856"/>
                </a:lnTo>
                <a:lnTo>
                  <a:pt x="4063" y="4856"/>
                </a:lnTo>
                <a:close/>
                <a:moveTo>
                  <a:pt x="5237" y="3540"/>
                </a:moveTo>
                <a:lnTo>
                  <a:pt x="3334" y="3540"/>
                </a:lnTo>
                <a:lnTo>
                  <a:pt x="4363" y="2510"/>
                </a:lnTo>
                <a:lnTo>
                  <a:pt x="5799" y="2510"/>
                </a:lnTo>
                <a:lnTo>
                  <a:pt x="5799" y="2510"/>
                </a:lnTo>
                <a:lnTo>
                  <a:pt x="5741" y="2638"/>
                </a:lnTo>
                <a:lnTo>
                  <a:pt x="5681" y="2764"/>
                </a:lnTo>
                <a:lnTo>
                  <a:pt x="5617" y="2894"/>
                </a:lnTo>
                <a:lnTo>
                  <a:pt x="5549" y="3022"/>
                </a:lnTo>
                <a:lnTo>
                  <a:pt x="5477" y="3152"/>
                </a:lnTo>
                <a:lnTo>
                  <a:pt x="5401" y="3282"/>
                </a:lnTo>
                <a:lnTo>
                  <a:pt x="5321" y="3410"/>
                </a:lnTo>
                <a:lnTo>
                  <a:pt x="5237" y="3540"/>
                </a:lnTo>
                <a:lnTo>
                  <a:pt x="5237" y="3540"/>
                </a:lnTo>
                <a:close/>
                <a:moveTo>
                  <a:pt x="5917" y="2226"/>
                </a:moveTo>
                <a:lnTo>
                  <a:pt x="4649" y="2226"/>
                </a:lnTo>
                <a:lnTo>
                  <a:pt x="6365" y="510"/>
                </a:lnTo>
                <a:lnTo>
                  <a:pt x="6365" y="510"/>
                </a:lnTo>
                <a:lnTo>
                  <a:pt x="6341" y="662"/>
                </a:lnTo>
                <a:lnTo>
                  <a:pt x="6311" y="836"/>
                </a:lnTo>
                <a:lnTo>
                  <a:pt x="6293" y="932"/>
                </a:lnTo>
                <a:lnTo>
                  <a:pt x="6273" y="1032"/>
                </a:lnTo>
                <a:lnTo>
                  <a:pt x="6251" y="1134"/>
                </a:lnTo>
                <a:lnTo>
                  <a:pt x="6225" y="1242"/>
                </a:lnTo>
                <a:lnTo>
                  <a:pt x="6197" y="1354"/>
                </a:lnTo>
                <a:lnTo>
                  <a:pt x="6167" y="1470"/>
                </a:lnTo>
                <a:lnTo>
                  <a:pt x="6133" y="1588"/>
                </a:lnTo>
                <a:lnTo>
                  <a:pt x="6097" y="1710"/>
                </a:lnTo>
                <a:lnTo>
                  <a:pt x="6057" y="1836"/>
                </a:lnTo>
                <a:lnTo>
                  <a:pt x="6013" y="1964"/>
                </a:lnTo>
                <a:lnTo>
                  <a:pt x="5967" y="2094"/>
                </a:lnTo>
                <a:lnTo>
                  <a:pt x="5917" y="2226"/>
                </a:lnTo>
                <a:lnTo>
                  <a:pt x="5917" y="2226"/>
                </a:lnTo>
                <a:close/>
                <a:moveTo>
                  <a:pt x="4939" y="284"/>
                </a:moveTo>
                <a:lnTo>
                  <a:pt x="4939" y="284"/>
                </a:lnTo>
                <a:lnTo>
                  <a:pt x="4771" y="336"/>
                </a:lnTo>
                <a:lnTo>
                  <a:pt x="4601" y="394"/>
                </a:lnTo>
                <a:lnTo>
                  <a:pt x="4427" y="458"/>
                </a:lnTo>
                <a:lnTo>
                  <a:pt x="4337" y="492"/>
                </a:lnTo>
                <a:lnTo>
                  <a:pt x="4247" y="528"/>
                </a:lnTo>
                <a:lnTo>
                  <a:pt x="4157" y="566"/>
                </a:lnTo>
                <a:lnTo>
                  <a:pt x="4067" y="604"/>
                </a:lnTo>
                <a:lnTo>
                  <a:pt x="3975" y="646"/>
                </a:lnTo>
                <a:lnTo>
                  <a:pt x="3883" y="688"/>
                </a:lnTo>
                <a:lnTo>
                  <a:pt x="3789" y="734"/>
                </a:lnTo>
                <a:lnTo>
                  <a:pt x="3697" y="780"/>
                </a:lnTo>
                <a:lnTo>
                  <a:pt x="3603" y="830"/>
                </a:lnTo>
                <a:lnTo>
                  <a:pt x="3509" y="880"/>
                </a:lnTo>
                <a:lnTo>
                  <a:pt x="3415" y="932"/>
                </a:lnTo>
                <a:lnTo>
                  <a:pt x="3322" y="988"/>
                </a:lnTo>
                <a:lnTo>
                  <a:pt x="3228" y="1044"/>
                </a:lnTo>
                <a:lnTo>
                  <a:pt x="3132" y="1104"/>
                </a:lnTo>
                <a:lnTo>
                  <a:pt x="3038" y="1164"/>
                </a:lnTo>
                <a:lnTo>
                  <a:pt x="2944" y="1228"/>
                </a:lnTo>
                <a:lnTo>
                  <a:pt x="2850" y="1294"/>
                </a:lnTo>
                <a:lnTo>
                  <a:pt x="2756" y="1362"/>
                </a:lnTo>
                <a:lnTo>
                  <a:pt x="2662" y="1432"/>
                </a:lnTo>
                <a:lnTo>
                  <a:pt x="2570" y="1504"/>
                </a:lnTo>
                <a:lnTo>
                  <a:pt x="2476" y="1580"/>
                </a:lnTo>
                <a:lnTo>
                  <a:pt x="2384" y="1658"/>
                </a:lnTo>
                <a:lnTo>
                  <a:pt x="2292" y="1738"/>
                </a:lnTo>
                <a:lnTo>
                  <a:pt x="2202" y="1820"/>
                </a:lnTo>
                <a:lnTo>
                  <a:pt x="2112" y="1906"/>
                </a:lnTo>
                <a:lnTo>
                  <a:pt x="2022" y="1994"/>
                </a:lnTo>
                <a:lnTo>
                  <a:pt x="2022" y="1994"/>
                </a:lnTo>
                <a:lnTo>
                  <a:pt x="1958" y="2058"/>
                </a:lnTo>
                <a:lnTo>
                  <a:pt x="1894" y="2124"/>
                </a:lnTo>
                <a:lnTo>
                  <a:pt x="1834" y="2190"/>
                </a:lnTo>
                <a:lnTo>
                  <a:pt x="1774" y="2258"/>
                </a:lnTo>
                <a:lnTo>
                  <a:pt x="1714" y="2324"/>
                </a:lnTo>
                <a:lnTo>
                  <a:pt x="1656" y="2390"/>
                </a:lnTo>
                <a:lnTo>
                  <a:pt x="1546" y="2526"/>
                </a:lnTo>
                <a:lnTo>
                  <a:pt x="1532" y="2526"/>
                </a:lnTo>
                <a:lnTo>
                  <a:pt x="1532" y="2542"/>
                </a:lnTo>
                <a:lnTo>
                  <a:pt x="1532" y="2542"/>
                </a:lnTo>
                <a:lnTo>
                  <a:pt x="1472" y="2620"/>
                </a:lnTo>
                <a:lnTo>
                  <a:pt x="1412" y="2698"/>
                </a:lnTo>
                <a:lnTo>
                  <a:pt x="1356" y="2776"/>
                </a:lnTo>
                <a:lnTo>
                  <a:pt x="1300" y="2854"/>
                </a:lnTo>
                <a:lnTo>
                  <a:pt x="1244" y="2932"/>
                </a:lnTo>
                <a:lnTo>
                  <a:pt x="1192" y="3010"/>
                </a:lnTo>
                <a:lnTo>
                  <a:pt x="1140" y="3090"/>
                </a:lnTo>
                <a:lnTo>
                  <a:pt x="1090" y="3168"/>
                </a:lnTo>
                <a:lnTo>
                  <a:pt x="1042" y="3246"/>
                </a:lnTo>
                <a:lnTo>
                  <a:pt x="996" y="3326"/>
                </a:lnTo>
                <a:lnTo>
                  <a:pt x="906" y="3482"/>
                </a:lnTo>
                <a:lnTo>
                  <a:pt x="822" y="3640"/>
                </a:lnTo>
                <a:lnTo>
                  <a:pt x="742" y="3796"/>
                </a:lnTo>
                <a:lnTo>
                  <a:pt x="670" y="3950"/>
                </a:lnTo>
                <a:lnTo>
                  <a:pt x="600" y="4104"/>
                </a:lnTo>
                <a:lnTo>
                  <a:pt x="536" y="4254"/>
                </a:lnTo>
                <a:lnTo>
                  <a:pt x="478" y="4404"/>
                </a:lnTo>
                <a:lnTo>
                  <a:pt x="424" y="4550"/>
                </a:lnTo>
                <a:lnTo>
                  <a:pt x="374" y="4694"/>
                </a:lnTo>
                <a:lnTo>
                  <a:pt x="326" y="4836"/>
                </a:lnTo>
                <a:lnTo>
                  <a:pt x="284" y="4972"/>
                </a:lnTo>
                <a:lnTo>
                  <a:pt x="284" y="284"/>
                </a:lnTo>
                <a:lnTo>
                  <a:pt x="4939" y="284"/>
                </a:lnTo>
                <a:close/>
                <a:moveTo>
                  <a:pt x="1748" y="6402"/>
                </a:moveTo>
                <a:lnTo>
                  <a:pt x="1748" y="6402"/>
                </a:lnTo>
                <a:lnTo>
                  <a:pt x="1914" y="6350"/>
                </a:lnTo>
                <a:lnTo>
                  <a:pt x="2084" y="6292"/>
                </a:lnTo>
                <a:lnTo>
                  <a:pt x="2260" y="6228"/>
                </a:lnTo>
                <a:lnTo>
                  <a:pt x="2348" y="6194"/>
                </a:lnTo>
                <a:lnTo>
                  <a:pt x="2438" y="6158"/>
                </a:lnTo>
                <a:lnTo>
                  <a:pt x="2528" y="6120"/>
                </a:lnTo>
                <a:lnTo>
                  <a:pt x="2620" y="6082"/>
                </a:lnTo>
                <a:lnTo>
                  <a:pt x="2712" y="6040"/>
                </a:lnTo>
                <a:lnTo>
                  <a:pt x="2804" y="5998"/>
                </a:lnTo>
                <a:lnTo>
                  <a:pt x="2896" y="5952"/>
                </a:lnTo>
                <a:lnTo>
                  <a:pt x="2990" y="5906"/>
                </a:lnTo>
                <a:lnTo>
                  <a:pt x="3084" y="5856"/>
                </a:lnTo>
                <a:lnTo>
                  <a:pt x="3176" y="5806"/>
                </a:lnTo>
                <a:lnTo>
                  <a:pt x="3270" y="5754"/>
                </a:lnTo>
                <a:lnTo>
                  <a:pt x="3365" y="5698"/>
                </a:lnTo>
                <a:lnTo>
                  <a:pt x="3459" y="5642"/>
                </a:lnTo>
                <a:lnTo>
                  <a:pt x="3553" y="5582"/>
                </a:lnTo>
                <a:lnTo>
                  <a:pt x="3647" y="5522"/>
                </a:lnTo>
                <a:lnTo>
                  <a:pt x="3741" y="5458"/>
                </a:lnTo>
                <a:lnTo>
                  <a:pt x="3835" y="5392"/>
                </a:lnTo>
                <a:lnTo>
                  <a:pt x="3929" y="5324"/>
                </a:lnTo>
                <a:lnTo>
                  <a:pt x="4023" y="5254"/>
                </a:lnTo>
                <a:lnTo>
                  <a:pt x="4117" y="5182"/>
                </a:lnTo>
                <a:lnTo>
                  <a:pt x="4209" y="5106"/>
                </a:lnTo>
                <a:lnTo>
                  <a:pt x="4301" y="5028"/>
                </a:lnTo>
                <a:lnTo>
                  <a:pt x="4393" y="4948"/>
                </a:lnTo>
                <a:lnTo>
                  <a:pt x="4483" y="4866"/>
                </a:lnTo>
                <a:lnTo>
                  <a:pt x="4575" y="4780"/>
                </a:lnTo>
                <a:lnTo>
                  <a:pt x="4663" y="4692"/>
                </a:lnTo>
                <a:lnTo>
                  <a:pt x="4663" y="4692"/>
                </a:lnTo>
                <a:lnTo>
                  <a:pt x="4753" y="4602"/>
                </a:lnTo>
                <a:lnTo>
                  <a:pt x="4841" y="4510"/>
                </a:lnTo>
                <a:lnTo>
                  <a:pt x="4925" y="4416"/>
                </a:lnTo>
                <a:lnTo>
                  <a:pt x="5005" y="4322"/>
                </a:lnTo>
                <a:lnTo>
                  <a:pt x="5085" y="4228"/>
                </a:lnTo>
                <a:lnTo>
                  <a:pt x="5161" y="4134"/>
                </a:lnTo>
                <a:lnTo>
                  <a:pt x="5235" y="4038"/>
                </a:lnTo>
                <a:lnTo>
                  <a:pt x="5307" y="3942"/>
                </a:lnTo>
                <a:lnTo>
                  <a:pt x="5377" y="3848"/>
                </a:lnTo>
                <a:lnTo>
                  <a:pt x="5443" y="3750"/>
                </a:lnTo>
                <a:lnTo>
                  <a:pt x="5507" y="3654"/>
                </a:lnTo>
                <a:lnTo>
                  <a:pt x="5571" y="3558"/>
                </a:lnTo>
                <a:lnTo>
                  <a:pt x="5631" y="3462"/>
                </a:lnTo>
                <a:lnTo>
                  <a:pt x="5687" y="3364"/>
                </a:lnTo>
                <a:lnTo>
                  <a:pt x="5743" y="3268"/>
                </a:lnTo>
                <a:lnTo>
                  <a:pt x="5797" y="3172"/>
                </a:lnTo>
                <a:lnTo>
                  <a:pt x="5849" y="3076"/>
                </a:lnTo>
                <a:lnTo>
                  <a:pt x="5899" y="2980"/>
                </a:lnTo>
                <a:lnTo>
                  <a:pt x="5945" y="2886"/>
                </a:lnTo>
                <a:lnTo>
                  <a:pt x="5991" y="2790"/>
                </a:lnTo>
                <a:lnTo>
                  <a:pt x="6035" y="2696"/>
                </a:lnTo>
                <a:lnTo>
                  <a:pt x="6077" y="2602"/>
                </a:lnTo>
                <a:lnTo>
                  <a:pt x="6117" y="2510"/>
                </a:lnTo>
                <a:lnTo>
                  <a:pt x="6155" y="2416"/>
                </a:lnTo>
                <a:lnTo>
                  <a:pt x="6191" y="2326"/>
                </a:lnTo>
                <a:lnTo>
                  <a:pt x="6225" y="2234"/>
                </a:lnTo>
                <a:lnTo>
                  <a:pt x="6291" y="2056"/>
                </a:lnTo>
                <a:lnTo>
                  <a:pt x="6349" y="1882"/>
                </a:lnTo>
                <a:lnTo>
                  <a:pt x="6401" y="1714"/>
                </a:lnTo>
                <a:lnTo>
                  <a:pt x="6401" y="6402"/>
                </a:lnTo>
                <a:lnTo>
                  <a:pt x="1748" y="640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sp>
        <p:nvSpPr>
          <p:cNvPr id="80" name="Title 19">
            <a:extLst>
              <a:ext uri="{FF2B5EF4-FFF2-40B4-BE49-F238E27FC236}">
                <a16:creationId xmlns:a16="http://schemas.microsoft.com/office/drawing/2014/main" id="{D33FC01E-D1C9-485E-9B77-F7822AE77341}"/>
              </a:ext>
            </a:extLst>
          </p:cNvPr>
          <p:cNvSpPr>
            <a:spLocks noGrp="1"/>
          </p:cNvSpPr>
          <p:nvPr>
            <p:ph type="title"/>
          </p:nvPr>
        </p:nvSpPr>
        <p:spPr>
          <a:xfrm>
            <a:off x="442913" y="432001"/>
            <a:ext cx="11306175" cy="1387274"/>
          </a:xfrm>
        </p:spPr>
        <p:txBody>
          <a:bodyPr vert="horz">
            <a:normAutofit/>
          </a:bodyPr>
          <a:lstStyle/>
          <a:p>
            <a:r>
              <a:rPr lang="lv-LV" dirty="0"/>
              <a:t>3.3. Rekomendāciju apkopojums</a:t>
            </a:r>
            <a:endParaRPr lang="en-GB" dirty="0"/>
          </a:p>
        </p:txBody>
      </p:sp>
      <p:sp>
        <p:nvSpPr>
          <p:cNvPr id="4" name="Rectangle 3">
            <a:extLst>
              <a:ext uri="{FF2B5EF4-FFF2-40B4-BE49-F238E27FC236}">
                <a16:creationId xmlns:a16="http://schemas.microsoft.com/office/drawing/2014/main" id="{D561B366-A0DF-005B-FF39-814E99E0D6CD}"/>
              </a:ext>
            </a:extLst>
          </p:cNvPr>
          <p:cNvSpPr/>
          <p:nvPr/>
        </p:nvSpPr>
        <p:spPr>
          <a:xfrm>
            <a:off x="442912" y="1819275"/>
            <a:ext cx="8460000"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288000" tIns="72000" rIns="72000" bIns="72000" rtlCol="0" anchor="ctr"/>
          <a:lstStyle/>
          <a:p>
            <a:pPr lvl="5"/>
            <a:r>
              <a:rPr lang="lv-LV" sz="800" b="1" i="0">
                <a:solidFill>
                  <a:schemeClr val="bg1"/>
                </a:solidFill>
                <a:effectLst/>
              </a:rPr>
              <a:t>Profilakse un riska samazināšana</a:t>
            </a:r>
          </a:p>
        </p:txBody>
      </p:sp>
      <p:sp>
        <p:nvSpPr>
          <p:cNvPr id="5" name="Rectangle 4">
            <a:extLst>
              <a:ext uri="{FF2B5EF4-FFF2-40B4-BE49-F238E27FC236}">
                <a16:creationId xmlns:a16="http://schemas.microsoft.com/office/drawing/2014/main" id="{C0DFC6A1-0118-B5D9-A98F-B1486AB36BAC}"/>
              </a:ext>
            </a:extLst>
          </p:cNvPr>
          <p:cNvSpPr/>
          <p:nvPr/>
        </p:nvSpPr>
        <p:spPr>
          <a:xfrm>
            <a:off x="9167886" y="1819274"/>
            <a:ext cx="2581200" cy="316517"/>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lIns="288000" tIns="72000" rIns="72000" bIns="72000" rtlCol="0" anchor="ctr"/>
          <a:lstStyle/>
          <a:p>
            <a:pPr lvl="5"/>
            <a:r>
              <a:rPr lang="lv-LV" sz="800" b="1" i="0">
                <a:solidFill>
                  <a:schemeClr val="tx1"/>
                </a:solidFill>
                <a:effectLst/>
              </a:rPr>
              <a:t>Ārstēšana un aprūpe</a:t>
            </a:r>
          </a:p>
        </p:txBody>
      </p:sp>
      <p:sp>
        <p:nvSpPr>
          <p:cNvPr id="6" name="Rectangle 5">
            <a:extLst>
              <a:ext uri="{FF2B5EF4-FFF2-40B4-BE49-F238E27FC236}">
                <a16:creationId xmlns:a16="http://schemas.microsoft.com/office/drawing/2014/main" id="{6F67FDBC-ACE2-70AA-FC55-8DDB3D823A28}"/>
              </a:ext>
            </a:extLst>
          </p:cNvPr>
          <p:cNvSpPr/>
          <p:nvPr/>
        </p:nvSpPr>
        <p:spPr>
          <a:xfrm>
            <a:off x="442912" y="4800600"/>
            <a:ext cx="8460000" cy="316517"/>
          </a:xfrm>
          <a:prstGeom prst="rect">
            <a:avLst/>
          </a:prstGeom>
          <a:solidFill>
            <a:schemeClr val="accent4"/>
          </a:solidFill>
          <a:ln>
            <a:noFill/>
          </a:ln>
        </p:spPr>
        <p:style>
          <a:lnRef idx="2">
            <a:schemeClr val="accent6">
              <a:shade val="50000"/>
            </a:schemeClr>
          </a:lnRef>
          <a:fillRef idx="1">
            <a:schemeClr val="accent6"/>
          </a:fillRef>
          <a:effectRef idx="0">
            <a:schemeClr val="accent6"/>
          </a:effectRef>
          <a:fontRef idx="minor">
            <a:schemeClr val="lt1"/>
          </a:fontRef>
        </p:style>
        <p:txBody>
          <a:bodyPr lIns="288000" tIns="72000" rIns="72000" bIns="72000" rtlCol="0" anchor="ctr"/>
          <a:lstStyle/>
          <a:p>
            <a:pPr lvl="5"/>
            <a:r>
              <a:rPr lang="lv-LV" sz="800" b="1" i="0" dirty="0">
                <a:solidFill>
                  <a:schemeClr val="tx1"/>
                </a:solidFill>
                <a:effectLst/>
              </a:rPr>
              <a:t>Kaitējuma mazināšana un apkarošana </a:t>
            </a:r>
          </a:p>
        </p:txBody>
      </p:sp>
      <p:sp>
        <p:nvSpPr>
          <p:cNvPr id="7" name="Rectangle 6">
            <a:extLst>
              <a:ext uri="{FF2B5EF4-FFF2-40B4-BE49-F238E27FC236}">
                <a16:creationId xmlns:a16="http://schemas.microsoft.com/office/drawing/2014/main" id="{2A14BF5E-40D7-4B4B-ACFD-DD96952C2182}"/>
              </a:ext>
            </a:extLst>
          </p:cNvPr>
          <p:cNvSpPr/>
          <p:nvPr/>
        </p:nvSpPr>
        <p:spPr>
          <a:xfrm>
            <a:off x="9169400" y="4800600"/>
            <a:ext cx="2581200" cy="316517"/>
          </a:xfrm>
          <a:prstGeom prst="rect">
            <a:avLst/>
          </a:prstGeom>
          <a:solidFill>
            <a:schemeClr val="bg2"/>
          </a:solidFill>
          <a:ln>
            <a:noFill/>
          </a:ln>
        </p:spPr>
        <p:style>
          <a:lnRef idx="2">
            <a:schemeClr val="accent6">
              <a:shade val="50000"/>
            </a:schemeClr>
          </a:lnRef>
          <a:fillRef idx="1">
            <a:schemeClr val="accent6"/>
          </a:fillRef>
          <a:effectRef idx="0">
            <a:schemeClr val="accent6"/>
          </a:effectRef>
          <a:fontRef idx="minor">
            <a:schemeClr val="lt1"/>
          </a:fontRef>
        </p:style>
        <p:txBody>
          <a:bodyPr lIns="288000" tIns="72000" rIns="72000" bIns="72000" rtlCol="0" anchor="ctr"/>
          <a:lstStyle/>
          <a:p>
            <a:pPr lvl="5"/>
            <a:r>
              <a:rPr lang="lv-LV" sz="800" b="1" i="0">
                <a:solidFill>
                  <a:schemeClr val="bg1"/>
                </a:solidFill>
                <a:effectLst/>
              </a:rPr>
              <a:t>Uzraudzība, tiesiskie mehānismi un novērtēšana</a:t>
            </a:r>
          </a:p>
        </p:txBody>
      </p:sp>
      <p:sp>
        <p:nvSpPr>
          <p:cNvPr id="8" name="Freeform 73">
            <a:extLst>
              <a:ext uri="{FF2B5EF4-FFF2-40B4-BE49-F238E27FC236}">
                <a16:creationId xmlns:a16="http://schemas.microsoft.com/office/drawing/2014/main" id="{949EB0BC-9462-507E-5EC7-6EB79EC77619}"/>
              </a:ext>
            </a:extLst>
          </p:cNvPr>
          <p:cNvSpPr>
            <a:spLocks noChangeAspect="1" noEditPoints="1"/>
          </p:cNvSpPr>
          <p:nvPr/>
        </p:nvSpPr>
        <p:spPr bwMode="auto">
          <a:xfrm rot="10800000" flipH="1" flipV="1">
            <a:off x="488953" y="1877413"/>
            <a:ext cx="200270" cy="200241"/>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sp>
        <p:nvSpPr>
          <p:cNvPr id="9" name="Freeform 82">
            <a:extLst>
              <a:ext uri="{FF2B5EF4-FFF2-40B4-BE49-F238E27FC236}">
                <a16:creationId xmlns:a16="http://schemas.microsoft.com/office/drawing/2014/main" id="{617F88A7-18B6-93FE-45C4-E9CCD906E70A}"/>
              </a:ext>
            </a:extLst>
          </p:cNvPr>
          <p:cNvSpPr>
            <a:spLocks noChangeAspect="1" noEditPoints="1"/>
          </p:cNvSpPr>
          <p:nvPr/>
        </p:nvSpPr>
        <p:spPr bwMode="auto">
          <a:xfrm rot="10800000" flipH="1" flipV="1">
            <a:off x="488954" y="4858058"/>
            <a:ext cx="201630" cy="201600"/>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1000"/>
          </a:p>
        </p:txBody>
      </p:sp>
      <p:sp>
        <p:nvSpPr>
          <p:cNvPr id="10" name="Freeform 69">
            <a:extLst>
              <a:ext uri="{FF2B5EF4-FFF2-40B4-BE49-F238E27FC236}">
                <a16:creationId xmlns:a16="http://schemas.microsoft.com/office/drawing/2014/main" id="{9BD05C97-E059-6282-5052-B2264CFDA0BE}"/>
              </a:ext>
            </a:extLst>
          </p:cNvPr>
          <p:cNvSpPr>
            <a:spLocks noChangeAspect="1" noEditPoints="1"/>
          </p:cNvSpPr>
          <p:nvPr/>
        </p:nvSpPr>
        <p:spPr bwMode="auto">
          <a:xfrm rot="5400000" flipH="1" flipV="1">
            <a:off x="9212581" y="1876732"/>
            <a:ext cx="201630" cy="201600"/>
          </a:xfrm>
          <a:custGeom>
            <a:avLst/>
            <a:gdLst>
              <a:gd name="T0" fmla="*/ 0 w 6687"/>
              <a:gd name="T1" fmla="*/ 0 h 6686"/>
              <a:gd name="T2" fmla="*/ 2454 w 6687"/>
              <a:gd name="T3" fmla="*/ 1978 h 6686"/>
              <a:gd name="T4" fmla="*/ 2848 w 6687"/>
              <a:gd name="T5" fmla="*/ 1652 h 6686"/>
              <a:gd name="T6" fmla="*/ 1914 w 6687"/>
              <a:gd name="T7" fmla="*/ 2530 h 6686"/>
              <a:gd name="T8" fmla="*/ 6149 w 6687"/>
              <a:gd name="T9" fmla="*/ 322 h 6686"/>
              <a:gd name="T10" fmla="*/ 4705 w 6687"/>
              <a:gd name="T11" fmla="*/ 666 h 6686"/>
              <a:gd name="T12" fmla="*/ 5307 w 6687"/>
              <a:gd name="T13" fmla="*/ 486 h 6686"/>
              <a:gd name="T14" fmla="*/ 5821 w 6687"/>
              <a:gd name="T15" fmla="*/ 372 h 6686"/>
              <a:gd name="T16" fmla="*/ 3134 w 6687"/>
              <a:gd name="T17" fmla="*/ 3338 h 6686"/>
              <a:gd name="T18" fmla="*/ 3521 w 6687"/>
              <a:gd name="T19" fmla="*/ 1206 h 6686"/>
              <a:gd name="T20" fmla="*/ 4161 w 6687"/>
              <a:gd name="T21" fmla="*/ 882 h 6686"/>
              <a:gd name="T22" fmla="*/ 344 w 6687"/>
              <a:gd name="T23" fmla="*/ 6020 h 6686"/>
              <a:gd name="T24" fmla="*/ 498 w 6687"/>
              <a:gd name="T25" fmla="*/ 5292 h 6686"/>
              <a:gd name="T26" fmla="*/ 646 w 6687"/>
              <a:gd name="T27" fmla="*/ 4798 h 6686"/>
              <a:gd name="T28" fmla="*/ 850 w 6687"/>
              <a:gd name="T29" fmla="*/ 4264 h 6686"/>
              <a:gd name="T30" fmla="*/ 1116 w 6687"/>
              <a:gd name="T31" fmla="*/ 3704 h 6686"/>
              <a:gd name="T32" fmla="*/ 1456 w 6687"/>
              <a:gd name="T33" fmla="*/ 3136 h 6686"/>
              <a:gd name="T34" fmla="*/ 3693 w 6687"/>
              <a:gd name="T35" fmla="*/ 5140 h 6686"/>
              <a:gd name="T36" fmla="*/ 3110 w 6687"/>
              <a:gd name="T37" fmla="*/ 5512 h 6686"/>
              <a:gd name="T38" fmla="*/ 2532 w 6687"/>
              <a:gd name="T39" fmla="*/ 5802 h 6686"/>
              <a:gd name="T40" fmla="*/ 1976 w 6687"/>
              <a:gd name="T41" fmla="*/ 6020 h 6686"/>
              <a:gd name="T42" fmla="*/ 1462 w 6687"/>
              <a:gd name="T43" fmla="*/ 6178 h 6686"/>
              <a:gd name="T44" fmla="*/ 772 w 6687"/>
              <a:gd name="T45" fmla="*/ 6330 h 6686"/>
              <a:gd name="T46" fmla="*/ 2020 w 6687"/>
              <a:gd name="T47" fmla="*/ 4856 h 6686"/>
              <a:gd name="T48" fmla="*/ 4905 w 6687"/>
              <a:gd name="T49" fmla="*/ 3996 h 6686"/>
              <a:gd name="T50" fmla="*/ 4541 w 6687"/>
              <a:gd name="T51" fmla="*/ 4410 h 6686"/>
              <a:gd name="T52" fmla="*/ 4163 w 6687"/>
              <a:gd name="T53" fmla="*/ 4768 h 6686"/>
              <a:gd name="T54" fmla="*/ 4363 w 6687"/>
              <a:gd name="T55" fmla="*/ 2510 h 6686"/>
              <a:gd name="T56" fmla="*/ 5617 w 6687"/>
              <a:gd name="T57" fmla="*/ 2894 h 6686"/>
              <a:gd name="T58" fmla="*/ 5237 w 6687"/>
              <a:gd name="T59" fmla="*/ 3540 h 6686"/>
              <a:gd name="T60" fmla="*/ 6365 w 6687"/>
              <a:gd name="T61" fmla="*/ 510 h 6686"/>
              <a:gd name="T62" fmla="*/ 6251 w 6687"/>
              <a:gd name="T63" fmla="*/ 1134 h 6686"/>
              <a:gd name="T64" fmla="*/ 6097 w 6687"/>
              <a:gd name="T65" fmla="*/ 1710 h 6686"/>
              <a:gd name="T66" fmla="*/ 5917 w 6687"/>
              <a:gd name="T67" fmla="*/ 2226 h 6686"/>
              <a:gd name="T68" fmla="*/ 4427 w 6687"/>
              <a:gd name="T69" fmla="*/ 458 h 6686"/>
              <a:gd name="T70" fmla="*/ 3975 w 6687"/>
              <a:gd name="T71" fmla="*/ 646 h 6686"/>
              <a:gd name="T72" fmla="*/ 3509 w 6687"/>
              <a:gd name="T73" fmla="*/ 880 h 6686"/>
              <a:gd name="T74" fmla="*/ 3038 w 6687"/>
              <a:gd name="T75" fmla="*/ 1164 h 6686"/>
              <a:gd name="T76" fmla="*/ 2570 w 6687"/>
              <a:gd name="T77" fmla="*/ 1504 h 6686"/>
              <a:gd name="T78" fmla="*/ 2112 w 6687"/>
              <a:gd name="T79" fmla="*/ 1906 h 6686"/>
              <a:gd name="T80" fmla="*/ 1834 w 6687"/>
              <a:gd name="T81" fmla="*/ 2190 h 6686"/>
              <a:gd name="T82" fmla="*/ 1532 w 6687"/>
              <a:gd name="T83" fmla="*/ 2526 h 6686"/>
              <a:gd name="T84" fmla="*/ 1356 w 6687"/>
              <a:gd name="T85" fmla="*/ 2776 h 6686"/>
              <a:gd name="T86" fmla="*/ 1090 w 6687"/>
              <a:gd name="T87" fmla="*/ 3168 h 6686"/>
              <a:gd name="T88" fmla="*/ 742 w 6687"/>
              <a:gd name="T89" fmla="*/ 3796 h 6686"/>
              <a:gd name="T90" fmla="*/ 424 w 6687"/>
              <a:gd name="T91" fmla="*/ 4550 h 6686"/>
              <a:gd name="T92" fmla="*/ 4939 w 6687"/>
              <a:gd name="T93" fmla="*/ 284 h 6686"/>
              <a:gd name="T94" fmla="*/ 2260 w 6687"/>
              <a:gd name="T95" fmla="*/ 6228 h 6686"/>
              <a:gd name="T96" fmla="*/ 2712 w 6687"/>
              <a:gd name="T97" fmla="*/ 6040 h 6686"/>
              <a:gd name="T98" fmla="*/ 3176 w 6687"/>
              <a:gd name="T99" fmla="*/ 5806 h 6686"/>
              <a:gd name="T100" fmla="*/ 3647 w 6687"/>
              <a:gd name="T101" fmla="*/ 5522 h 6686"/>
              <a:gd name="T102" fmla="*/ 4117 w 6687"/>
              <a:gd name="T103" fmla="*/ 5182 h 6686"/>
              <a:gd name="T104" fmla="*/ 4575 w 6687"/>
              <a:gd name="T105" fmla="*/ 4780 h 6686"/>
              <a:gd name="T106" fmla="*/ 4925 w 6687"/>
              <a:gd name="T107" fmla="*/ 4416 h 6686"/>
              <a:gd name="T108" fmla="*/ 5307 w 6687"/>
              <a:gd name="T109" fmla="*/ 3942 h 6686"/>
              <a:gd name="T110" fmla="*/ 5631 w 6687"/>
              <a:gd name="T111" fmla="*/ 3462 h 6686"/>
              <a:gd name="T112" fmla="*/ 5899 w 6687"/>
              <a:gd name="T113" fmla="*/ 2980 h 6686"/>
              <a:gd name="T114" fmla="*/ 6117 w 6687"/>
              <a:gd name="T115" fmla="*/ 2510 h 6686"/>
              <a:gd name="T116" fmla="*/ 6349 w 6687"/>
              <a:gd name="T117" fmla="*/ 1882 h 6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87" h="6686">
                <a:moveTo>
                  <a:pt x="0" y="0"/>
                </a:moveTo>
                <a:lnTo>
                  <a:pt x="0" y="6686"/>
                </a:lnTo>
                <a:lnTo>
                  <a:pt x="6687" y="6686"/>
                </a:lnTo>
                <a:lnTo>
                  <a:pt x="6687" y="0"/>
                </a:lnTo>
                <a:lnTo>
                  <a:pt x="0" y="0"/>
                </a:lnTo>
                <a:close/>
                <a:moveTo>
                  <a:pt x="2224" y="2196"/>
                </a:moveTo>
                <a:lnTo>
                  <a:pt x="2224" y="2196"/>
                </a:lnTo>
                <a:lnTo>
                  <a:pt x="2300" y="2120"/>
                </a:lnTo>
                <a:lnTo>
                  <a:pt x="2376" y="2048"/>
                </a:lnTo>
                <a:lnTo>
                  <a:pt x="2454" y="1978"/>
                </a:lnTo>
                <a:lnTo>
                  <a:pt x="2532" y="1908"/>
                </a:lnTo>
                <a:lnTo>
                  <a:pt x="2610" y="1842"/>
                </a:lnTo>
                <a:lnTo>
                  <a:pt x="2688" y="1778"/>
                </a:lnTo>
                <a:lnTo>
                  <a:pt x="2768" y="1714"/>
                </a:lnTo>
                <a:lnTo>
                  <a:pt x="2848" y="1652"/>
                </a:lnTo>
                <a:lnTo>
                  <a:pt x="2848" y="3624"/>
                </a:lnTo>
                <a:lnTo>
                  <a:pt x="1818" y="4654"/>
                </a:lnTo>
                <a:lnTo>
                  <a:pt x="1818" y="2646"/>
                </a:lnTo>
                <a:lnTo>
                  <a:pt x="1818" y="2646"/>
                </a:lnTo>
                <a:lnTo>
                  <a:pt x="1914" y="2530"/>
                </a:lnTo>
                <a:lnTo>
                  <a:pt x="2012" y="2418"/>
                </a:lnTo>
                <a:lnTo>
                  <a:pt x="2116" y="2306"/>
                </a:lnTo>
                <a:lnTo>
                  <a:pt x="2224" y="2196"/>
                </a:lnTo>
                <a:lnTo>
                  <a:pt x="2224" y="2196"/>
                </a:lnTo>
                <a:close/>
                <a:moveTo>
                  <a:pt x="6149" y="322"/>
                </a:moveTo>
                <a:lnTo>
                  <a:pt x="4447" y="2024"/>
                </a:lnTo>
                <a:lnTo>
                  <a:pt x="4447" y="762"/>
                </a:lnTo>
                <a:lnTo>
                  <a:pt x="4447" y="762"/>
                </a:lnTo>
                <a:lnTo>
                  <a:pt x="4577" y="712"/>
                </a:lnTo>
                <a:lnTo>
                  <a:pt x="4705" y="666"/>
                </a:lnTo>
                <a:lnTo>
                  <a:pt x="4831" y="624"/>
                </a:lnTo>
                <a:lnTo>
                  <a:pt x="4955" y="584"/>
                </a:lnTo>
                <a:lnTo>
                  <a:pt x="5075" y="548"/>
                </a:lnTo>
                <a:lnTo>
                  <a:pt x="5193" y="516"/>
                </a:lnTo>
                <a:lnTo>
                  <a:pt x="5307" y="486"/>
                </a:lnTo>
                <a:lnTo>
                  <a:pt x="5417" y="458"/>
                </a:lnTo>
                <a:lnTo>
                  <a:pt x="5525" y="432"/>
                </a:lnTo>
                <a:lnTo>
                  <a:pt x="5627" y="410"/>
                </a:lnTo>
                <a:lnTo>
                  <a:pt x="5727" y="390"/>
                </a:lnTo>
                <a:lnTo>
                  <a:pt x="5821" y="372"/>
                </a:lnTo>
                <a:lnTo>
                  <a:pt x="5995" y="344"/>
                </a:lnTo>
                <a:lnTo>
                  <a:pt x="6149" y="322"/>
                </a:lnTo>
                <a:lnTo>
                  <a:pt x="6149" y="322"/>
                </a:lnTo>
                <a:close/>
                <a:moveTo>
                  <a:pt x="4161" y="2308"/>
                </a:moveTo>
                <a:lnTo>
                  <a:pt x="3134" y="3338"/>
                </a:lnTo>
                <a:lnTo>
                  <a:pt x="3134" y="1448"/>
                </a:lnTo>
                <a:lnTo>
                  <a:pt x="3134" y="1448"/>
                </a:lnTo>
                <a:lnTo>
                  <a:pt x="3262" y="1362"/>
                </a:lnTo>
                <a:lnTo>
                  <a:pt x="3391" y="1282"/>
                </a:lnTo>
                <a:lnTo>
                  <a:pt x="3521" y="1206"/>
                </a:lnTo>
                <a:lnTo>
                  <a:pt x="3649" y="1134"/>
                </a:lnTo>
                <a:lnTo>
                  <a:pt x="3779" y="1064"/>
                </a:lnTo>
                <a:lnTo>
                  <a:pt x="3907" y="1000"/>
                </a:lnTo>
                <a:lnTo>
                  <a:pt x="4035" y="938"/>
                </a:lnTo>
                <a:lnTo>
                  <a:pt x="4161" y="882"/>
                </a:lnTo>
                <a:lnTo>
                  <a:pt x="4161" y="2308"/>
                </a:lnTo>
                <a:close/>
                <a:moveTo>
                  <a:pt x="1532" y="4938"/>
                </a:moveTo>
                <a:lnTo>
                  <a:pt x="326" y="6146"/>
                </a:lnTo>
                <a:lnTo>
                  <a:pt x="326" y="6146"/>
                </a:lnTo>
                <a:lnTo>
                  <a:pt x="344" y="6020"/>
                </a:lnTo>
                <a:lnTo>
                  <a:pt x="368" y="5880"/>
                </a:lnTo>
                <a:lnTo>
                  <a:pt x="398" y="5726"/>
                </a:lnTo>
                <a:lnTo>
                  <a:pt x="432" y="5560"/>
                </a:lnTo>
                <a:lnTo>
                  <a:pt x="474" y="5384"/>
                </a:lnTo>
                <a:lnTo>
                  <a:pt x="498" y="5292"/>
                </a:lnTo>
                <a:lnTo>
                  <a:pt x="524" y="5198"/>
                </a:lnTo>
                <a:lnTo>
                  <a:pt x="552" y="5100"/>
                </a:lnTo>
                <a:lnTo>
                  <a:pt x="582" y="5002"/>
                </a:lnTo>
                <a:lnTo>
                  <a:pt x="612" y="4902"/>
                </a:lnTo>
                <a:lnTo>
                  <a:pt x="646" y="4798"/>
                </a:lnTo>
                <a:lnTo>
                  <a:pt x="682" y="4694"/>
                </a:lnTo>
                <a:lnTo>
                  <a:pt x="720" y="4590"/>
                </a:lnTo>
                <a:lnTo>
                  <a:pt x="760" y="4482"/>
                </a:lnTo>
                <a:lnTo>
                  <a:pt x="804" y="4374"/>
                </a:lnTo>
                <a:lnTo>
                  <a:pt x="850" y="4264"/>
                </a:lnTo>
                <a:lnTo>
                  <a:pt x="898" y="4154"/>
                </a:lnTo>
                <a:lnTo>
                  <a:pt x="948" y="4042"/>
                </a:lnTo>
                <a:lnTo>
                  <a:pt x="1000" y="3930"/>
                </a:lnTo>
                <a:lnTo>
                  <a:pt x="1058" y="3818"/>
                </a:lnTo>
                <a:lnTo>
                  <a:pt x="1116" y="3704"/>
                </a:lnTo>
                <a:lnTo>
                  <a:pt x="1178" y="3590"/>
                </a:lnTo>
                <a:lnTo>
                  <a:pt x="1242" y="3476"/>
                </a:lnTo>
                <a:lnTo>
                  <a:pt x="1310" y="3362"/>
                </a:lnTo>
                <a:lnTo>
                  <a:pt x="1382" y="3250"/>
                </a:lnTo>
                <a:lnTo>
                  <a:pt x="1456" y="3136"/>
                </a:lnTo>
                <a:lnTo>
                  <a:pt x="1532" y="3022"/>
                </a:lnTo>
                <a:lnTo>
                  <a:pt x="1532" y="4938"/>
                </a:lnTo>
                <a:close/>
                <a:moveTo>
                  <a:pt x="1734" y="5140"/>
                </a:moveTo>
                <a:lnTo>
                  <a:pt x="3693" y="5140"/>
                </a:lnTo>
                <a:lnTo>
                  <a:pt x="3693" y="5140"/>
                </a:lnTo>
                <a:lnTo>
                  <a:pt x="3577" y="5222"/>
                </a:lnTo>
                <a:lnTo>
                  <a:pt x="3459" y="5300"/>
                </a:lnTo>
                <a:lnTo>
                  <a:pt x="3344" y="5374"/>
                </a:lnTo>
                <a:lnTo>
                  <a:pt x="3226" y="5444"/>
                </a:lnTo>
                <a:lnTo>
                  <a:pt x="3110" y="5512"/>
                </a:lnTo>
                <a:lnTo>
                  <a:pt x="2994" y="5576"/>
                </a:lnTo>
                <a:lnTo>
                  <a:pt x="2876" y="5636"/>
                </a:lnTo>
                <a:lnTo>
                  <a:pt x="2762" y="5694"/>
                </a:lnTo>
                <a:lnTo>
                  <a:pt x="2646" y="5750"/>
                </a:lnTo>
                <a:lnTo>
                  <a:pt x="2532" y="5802"/>
                </a:lnTo>
                <a:lnTo>
                  <a:pt x="2418" y="5850"/>
                </a:lnTo>
                <a:lnTo>
                  <a:pt x="2306" y="5898"/>
                </a:lnTo>
                <a:lnTo>
                  <a:pt x="2194" y="5940"/>
                </a:lnTo>
                <a:lnTo>
                  <a:pt x="2084" y="5982"/>
                </a:lnTo>
                <a:lnTo>
                  <a:pt x="1976" y="6020"/>
                </a:lnTo>
                <a:lnTo>
                  <a:pt x="1870" y="6056"/>
                </a:lnTo>
                <a:lnTo>
                  <a:pt x="1764" y="6090"/>
                </a:lnTo>
                <a:lnTo>
                  <a:pt x="1662" y="6122"/>
                </a:lnTo>
                <a:lnTo>
                  <a:pt x="1562" y="6152"/>
                </a:lnTo>
                <a:lnTo>
                  <a:pt x="1462" y="6178"/>
                </a:lnTo>
                <a:lnTo>
                  <a:pt x="1366" y="6204"/>
                </a:lnTo>
                <a:lnTo>
                  <a:pt x="1272" y="6228"/>
                </a:lnTo>
                <a:lnTo>
                  <a:pt x="1094" y="6268"/>
                </a:lnTo>
                <a:lnTo>
                  <a:pt x="926" y="6302"/>
                </a:lnTo>
                <a:lnTo>
                  <a:pt x="772" y="6330"/>
                </a:lnTo>
                <a:lnTo>
                  <a:pt x="632" y="6352"/>
                </a:lnTo>
                <a:lnTo>
                  <a:pt x="506" y="6368"/>
                </a:lnTo>
                <a:lnTo>
                  <a:pt x="1734" y="5140"/>
                </a:lnTo>
                <a:close/>
                <a:moveTo>
                  <a:pt x="4063" y="4856"/>
                </a:moveTo>
                <a:lnTo>
                  <a:pt x="2020" y="4856"/>
                </a:lnTo>
                <a:lnTo>
                  <a:pt x="3050" y="3826"/>
                </a:lnTo>
                <a:lnTo>
                  <a:pt x="5037" y="3826"/>
                </a:lnTo>
                <a:lnTo>
                  <a:pt x="5037" y="3826"/>
                </a:lnTo>
                <a:lnTo>
                  <a:pt x="4971" y="3910"/>
                </a:lnTo>
                <a:lnTo>
                  <a:pt x="4905" y="3996"/>
                </a:lnTo>
                <a:lnTo>
                  <a:pt x="4837" y="4080"/>
                </a:lnTo>
                <a:lnTo>
                  <a:pt x="4767" y="4162"/>
                </a:lnTo>
                <a:lnTo>
                  <a:pt x="4693" y="4246"/>
                </a:lnTo>
                <a:lnTo>
                  <a:pt x="4619" y="4328"/>
                </a:lnTo>
                <a:lnTo>
                  <a:pt x="4541" y="4410"/>
                </a:lnTo>
                <a:lnTo>
                  <a:pt x="4463" y="4490"/>
                </a:lnTo>
                <a:lnTo>
                  <a:pt x="4463" y="4490"/>
                </a:lnTo>
                <a:lnTo>
                  <a:pt x="4363" y="4586"/>
                </a:lnTo>
                <a:lnTo>
                  <a:pt x="4265" y="4680"/>
                </a:lnTo>
                <a:lnTo>
                  <a:pt x="4163" y="4768"/>
                </a:lnTo>
                <a:lnTo>
                  <a:pt x="4063" y="4856"/>
                </a:lnTo>
                <a:lnTo>
                  <a:pt x="4063" y="4856"/>
                </a:lnTo>
                <a:close/>
                <a:moveTo>
                  <a:pt x="5237" y="3540"/>
                </a:moveTo>
                <a:lnTo>
                  <a:pt x="3334" y="3540"/>
                </a:lnTo>
                <a:lnTo>
                  <a:pt x="4363" y="2510"/>
                </a:lnTo>
                <a:lnTo>
                  <a:pt x="5799" y="2510"/>
                </a:lnTo>
                <a:lnTo>
                  <a:pt x="5799" y="2510"/>
                </a:lnTo>
                <a:lnTo>
                  <a:pt x="5741" y="2638"/>
                </a:lnTo>
                <a:lnTo>
                  <a:pt x="5681" y="2764"/>
                </a:lnTo>
                <a:lnTo>
                  <a:pt x="5617" y="2894"/>
                </a:lnTo>
                <a:lnTo>
                  <a:pt x="5549" y="3022"/>
                </a:lnTo>
                <a:lnTo>
                  <a:pt x="5477" y="3152"/>
                </a:lnTo>
                <a:lnTo>
                  <a:pt x="5401" y="3282"/>
                </a:lnTo>
                <a:lnTo>
                  <a:pt x="5321" y="3410"/>
                </a:lnTo>
                <a:lnTo>
                  <a:pt x="5237" y="3540"/>
                </a:lnTo>
                <a:lnTo>
                  <a:pt x="5237" y="3540"/>
                </a:lnTo>
                <a:close/>
                <a:moveTo>
                  <a:pt x="5917" y="2226"/>
                </a:moveTo>
                <a:lnTo>
                  <a:pt x="4649" y="2226"/>
                </a:lnTo>
                <a:lnTo>
                  <a:pt x="6365" y="510"/>
                </a:lnTo>
                <a:lnTo>
                  <a:pt x="6365" y="510"/>
                </a:lnTo>
                <a:lnTo>
                  <a:pt x="6341" y="662"/>
                </a:lnTo>
                <a:lnTo>
                  <a:pt x="6311" y="836"/>
                </a:lnTo>
                <a:lnTo>
                  <a:pt x="6293" y="932"/>
                </a:lnTo>
                <a:lnTo>
                  <a:pt x="6273" y="1032"/>
                </a:lnTo>
                <a:lnTo>
                  <a:pt x="6251" y="1134"/>
                </a:lnTo>
                <a:lnTo>
                  <a:pt x="6225" y="1242"/>
                </a:lnTo>
                <a:lnTo>
                  <a:pt x="6197" y="1354"/>
                </a:lnTo>
                <a:lnTo>
                  <a:pt x="6167" y="1470"/>
                </a:lnTo>
                <a:lnTo>
                  <a:pt x="6133" y="1588"/>
                </a:lnTo>
                <a:lnTo>
                  <a:pt x="6097" y="1710"/>
                </a:lnTo>
                <a:lnTo>
                  <a:pt x="6057" y="1836"/>
                </a:lnTo>
                <a:lnTo>
                  <a:pt x="6013" y="1964"/>
                </a:lnTo>
                <a:lnTo>
                  <a:pt x="5967" y="2094"/>
                </a:lnTo>
                <a:lnTo>
                  <a:pt x="5917" y="2226"/>
                </a:lnTo>
                <a:lnTo>
                  <a:pt x="5917" y="2226"/>
                </a:lnTo>
                <a:close/>
                <a:moveTo>
                  <a:pt x="4939" y="284"/>
                </a:moveTo>
                <a:lnTo>
                  <a:pt x="4939" y="284"/>
                </a:lnTo>
                <a:lnTo>
                  <a:pt x="4771" y="336"/>
                </a:lnTo>
                <a:lnTo>
                  <a:pt x="4601" y="394"/>
                </a:lnTo>
                <a:lnTo>
                  <a:pt x="4427" y="458"/>
                </a:lnTo>
                <a:lnTo>
                  <a:pt x="4337" y="492"/>
                </a:lnTo>
                <a:lnTo>
                  <a:pt x="4247" y="528"/>
                </a:lnTo>
                <a:lnTo>
                  <a:pt x="4157" y="566"/>
                </a:lnTo>
                <a:lnTo>
                  <a:pt x="4067" y="604"/>
                </a:lnTo>
                <a:lnTo>
                  <a:pt x="3975" y="646"/>
                </a:lnTo>
                <a:lnTo>
                  <a:pt x="3883" y="688"/>
                </a:lnTo>
                <a:lnTo>
                  <a:pt x="3789" y="734"/>
                </a:lnTo>
                <a:lnTo>
                  <a:pt x="3697" y="780"/>
                </a:lnTo>
                <a:lnTo>
                  <a:pt x="3603" y="830"/>
                </a:lnTo>
                <a:lnTo>
                  <a:pt x="3509" y="880"/>
                </a:lnTo>
                <a:lnTo>
                  <a:pt x="3415" y="932"/>
                </a:lnTo>
                <a:lnTo>
                  <a:pt x="3322" y="988"/>
                </a:lnTo>
                <a:lnTo>
                  <a:pt x="3228" y="1044"/>
                </a:lnTo>
                <a:lnTo>
                  <a:pt x="3132" y="1104"/>
                </a:lnTo>
                <a:lnTo>
                  <a:pt x="3038" y="1164"/>
                </a:lnTo>
                <a:lnTo>
                  <a:pt x="2944" y="1228"/>
                </a:lnTo>
                <a:lnTo>
                  <a:pt x="2850" y="1294"/>
                </a:lnTo>
                <a:lnTo>
                  <a:pt x="2756" y="1362"/>
                </a:lnTo>
                <a:lnTo>
                  <a:pt x="2662" y="1432"/>
                </a:lnTo>
                <a:lnTo>
                  <a:pt x="2570" y="1504"/>
                </a:lnTo>
                <a:lnTo>
                  <a:pt x="2476" y="1580"/>
                </a:lnTo>
                <a:lnTo>
                  <a:pt x="2384" y="1658"/>
                </a:lnTo>
                <a:lnTo>
                  <a:pt x="2292" y="1738"/>
                </a:lnTo>
                <a:lnTo>
                  <a:pt x="2202" y="1820"/>
                </a:lnTo>
                <a:lnTo>
                  <a:pt x="2112" y="1906"/>
                </a:lnTo>
                <a:lnTo>
                  <a:pt x="2022" y="1994"/>
                </a:lnTo>
                <a:lnTo>
                  <a:pt x="2022" y="1994"/>
                </a:lnTo>
                <a:lnTo>
                  <a:pt x="1958" y="2058"/>
                </a:lnTo>
                <a:lnTo>
                  <a:pt x="1894" y="2124"/>
                </a:lnTo>
                <a:lnTo>
                  <a:pt x="1834" y="2190"/>
                </a:lnTo>
                <a:lnTo>
                  <a:pt x="1774" y="2258"/>
                </a:lnTo>
                <a:lnTo>
                  <a:pt x="1714" y="2324"/>
                </a:lnTo>
                <a:lnTo>
                  <a:pt x="1656" y="2390"/>
                </a:lnTo>
                <a:lnTo>
                  <a:pt x="1546" y="2526"/>
                </a:lnTo>
                <a:lnTo>
                  <a:pt x="1532" y="2526"/>
                </a:lnTo>
                <a:lnTo>
                  <a:pt x="1532" y="2542"/>
                </a:lnTo>
                <a:lnTo>
                  <a:pt x="1532" y="2542"/>
                </a:lnTo>
                <a:lnTo>
                  <a:pt x="1472" y="2620"/>
                </a:lnTo>
                <a:lnTo>
                  <a:pt x="1412" y="2698"/>
                </a:lnTo>
                <a:lnTo>
                  <a:pt x="1356" y="2776"/>
                </a:lnTo>
                <a:lnTo>
                  <a:pt x="1300" y="2854"/>
                </a:lnTo>
                <a:lnTo>
                  <a:pt x="1244" y="2932"/>
                </a:lnTo>
                <a:lnTo>
                  <a:pt x="1192" y="3010"/>
                </a:lnTo>
                <a:lnTo>
                  <a:pt x="1140" y="3090"/>
                </a:lnTo>
                <a:lnTo>
                  <a:pt x="1090" y="3168"/>
                </a:lnTo>
                <a:lnTo>
                  <a:pt x="1042" y="3246"/>
                </a:lnTo>
                <a:lnTo>
                  <a:pt x="996" y="3326"/>
                </a:lnTo>
                <a:lnTo>
                  <a:pt x="906" y="3482"/>
                </a:lnTo>
                <a:lnTo>
                  <a:pt x="822" y="3640"/>
                </a:lnTo>
                <a:lnTo>
                  <a:pt x="742" y="3796"/>
                </a:lnTo>
                <a:lnTo>
                  <a:pt x="670" y="3950"/>
                </a:lnTo>
                <a:lnTo>
                  <a:pt x="600" y="4104"/>
                </a:lnTo>
                <a:lnTo>
                  <a:pt x="536" y="4254"/>
                </a:lnTo>
                <a:lnTo>
                  <a:pt x="478" y="4404"/>
                </a:lnTo>
                <a:lnTo>
                  <a:pt x="424" y="4550"/>
                </a:lnTo>
                <a:lnTo>
                  <a:pt x="374" y="4694"/>
                </a:lnTo>
                <a:lnTo>
                  <a:pt x="326" y="4836"/>
                </a:lnTo>
                <a:lnTo>
                  <a:pt x="284" y="4972"/>
                </a:lnTo>
                <a:lnTo>
                  <a:pt x="284" y="284"/>
                </a:lnTo>
                <a:lnTo>
                  <a:pt x="4939" y="284"/>
                </a:lnTo>
                <a:close/>
                <a:moveTo>
                  <a:pt x="1748" y="6402"/>
                </a:moveTo>
                <a:lnTo>
                  <a:pt x="1748" y="6402"/>
                </a:lnTo>
                <a:lnTo>
                  <a:pt x="1914" y="6350"/>
                </a:lnTo>
                <a:lnTo>
                  <a:pt x="2084" y="6292"/>
                </a:lnTo>
                <a:lnTo>
                  <a:pt x="2260" y="6228"/>
                </a:lnTo>
                <a:lnTo>
                  <a:pt x="2348" y="6194"/>
                </a:lnTo>
                <a:lnTo>
                  <a:pt x="2438" y="6158"/>
                </a:lnTo>
                <a:lnTo>
                  <a:pt x="2528" y="6120"/>
                </a:lnTo>
                <a:lnTo>
                  <a:pt x="2620" y="6082"/>
                </a:lnTo>
                <a:lnTo>
                  <a:pt x="2712" y="6040"/>
                </a:lnTo>
                <a:lnTo>
                  <a:pt x="2804" y="5998"/>
                </a:lnTo>
                <a:lnTo>
                  <a:pt x="2896" y="5952"/>
                </a:lnTo>
                <a:lnTo>
                  <a:pt x="2990" y="5906"/>
                </a:lnTo>
                <a:lnTo>
                  <a:pt x="3084" y="5856"/>
                </a:lnTo>
                <a:lnTo>
                  <a:pt x="3176" y="5806"/>
                </a:lnTo>
                <a:lnTo>
                  <a:pt x="3270" y="5754"/>
                </a:lnTo>
                <a:lnTo>
                  <a:pt x="3365" y="5698"/>
                </a:lnTo>
                <a:lnTo>
                  <a:pt x="3459" y="5642"/>
                </a:lnTo>
                <a:lnTo>
                  <a:pt x="3553" y="5582"/>
                </a:lnTo>
                <a:lnTo>
                  <a:pt x="3647" y="5522"/>
                </a:lnTo>
                <a:lnTo>
                  <a:pt x="3741" y="5458"/>
                </a:lnTo>
                <a:lnTo>
                  <a:pt x="3835" y="5392"/>
                </a:lnTo>
                <a:lnTo>
                  <a:pt x="3929" y="5324"/>
                </a:lnTo>
                <a:lnTo>
                  <a:pt x="4023" y="5254"/>
                </a:lnTo>
                <a:lnTo>
                  <a:pt x="4117" y="5182"/>
                </a:lnTo>
                <a:lnTo>
                  <a:pt x="4209" y="5106"/>
                </a:lnTo>
                <a:lnTo>
                  <a:pt x="4301" y="5028"/>
                </a:lnTo>
                <a:lnTo>
                  <a:pt x="4393" y="4948"/>
                </a:lnTo>
                <a:lnTo>
                  <a:pt x="4483" y="4866"/>
                </a:lnTo>
                <a:lnTo>
                  <a:pt x="4575" y="4780"/>
                </a:lnTo>
                <a:lnTo>
                  <a:pt x="4663" y="4692"/>
                </a:lnTo>
                <a:lnTo>
                  <a:pt x="4663" y="4692"/>
                </a:lnTo>
                <a:lnTo>
                  <a:pt x="4753" y="4602"/>
                </a:lnTo>
                <a:lnTo>
                  <a:pt x="4841" y="4510"/>
                </a:lnTo>
                <a:lnTo>
                  <a:pt x="4925" y="4416"/>
                </a:lnTo>
                <a:lnTo>
                  <a:pt x="5005" y="4322"/>
                </a:lnTo>
                <a:lnTo>
                  <a:pt x="5085" y="4228"/>
                </a:lnTo>
                <a:lnTo>
                  <a:pt x="5161" y="4134"/>
                </a:lnTo>
                <a:lnTo>
                  <a:pt x="5235" y="4038"/>
                </a:lnTo>
                <a:lnTo>
                  <a:pt x="5307" y="3942"/>
                </a:lnTo>
                <a:lnTo>
                  <a:pt x="5377" y="3848"/>
                </a:lnTo>
                <a:lnTo>
                  <a:pt x="5443" y="3750"/>
                </a:lnTo>
                <a:lnTo>
                  <a:pt x="5507" y="3654"/>
                </a:lnTo>
                <a:lnTo>
                  <a:pt x="5571" y="3558"/>
                </a:lnTo>
                <a:lnTo>
                  <a:pt x="5631" y="3462"/>
                </a:lnTo>
                <a:lnTo>
                  <a:pt x="5687" y="3364"/>
                </a:lnTo>
                <a:lnTo>
                  <a:pt x="5743" y="3268"/>
                </a:lnTo>
                <a:lnTo>
                  <a:pt x="5797" y="3172"/>
                </a:lnTo>
                <a:lnTo>
                  <a:pt x="5849" y="3076"/>
                </a:lnTo>
                <a:lnTo>
                  <a:pt x="5899" y="2980"/>
                </a:lnTo>
                <a:lnTo>
                  <a:pt x="5945" y="2886"/>
                </a:lnTo>
                <a:lnTo>
                  <a:pt x="5991" y="2790"/>
                </a:lnTo>
                <a:lnTo>
                  <a:pt x="6035" y="2696"/>
                </a:lnTo>
                <a:lnTo>
                  <a:pt x="6077" y="2602"/>
                </a:lnTo>
                <a:lnTo>
                  <a:pt x="6117" y="2510"/>
                </a:lnTo>
                <a:lnTo>
                  <a:pt x="6155" y="2416"/>
                </a:lnTo>
                <a:lnTo>
                  <a:pt x="6191" y="2326"/>
                </a:lnTo>
                <a:lnTo>
                  <a:pt x="6225" y="2234"/>
                </a:lnTo>
                <a:lnTo>
                  <a:pt x="6291" y="2056"/>
                </a:lnTo>
                <a:lnTo>
                  <a:pt x="6349" y="1882"/>
                </a:lnTo>
                <a:lnTo>
                  <a:pt x="6401" y="1714"/>
                </a:lnTo>
                <a:lnTo>
                  <a:pt x="6401" y="6402"/>
                </a:lnTo>
                <a:lnTo>
                  <a:pt x="1748" y="6402"/>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1000"/>
          </a:p>
        </p:txBody>
      </p:sp>
      <p:grpSp>
        <p:nvGrpSpPr>
          <p:cNvPr id="11" name="Group 55">
            <a:extLst>
              <a:ext uri="{FF2B5EF4-FFF2-40B4-BE49-F238E27FC236}">
                <a16:creationId xmlns:a16="http://schemas.microsoft.com/office/drawing/2014/main" id="{B5DEA47D-D79A-55D7-A0DC-9B1F60C05D39}"/>
              </a:ext>
            </a:extLst>
          </p:cNvPr>
          <p:cNvGrpSpPr>
            <a:grpSpLocks noChangeAspect="1"/>
          </p:cNvGrpSpPr>
          <p:nvPr/>
        </p:nvGrpSpPr>
        <p:grpSpPr bwMode="auto">
          <a:xfrm rot="10800000" flipH="1" flipV="1">
            <a:off x="9212596" y="4858058"/>
            <a:ext cx="201209" cy="201600"/>
            <a:chOff x="991" y="0"/>
            <a:chExt cx="6682" cy="6695"/>
          </a:xfrm>
          <a:solidFill>
            <a:schemeClr val="bg1"/>
          </a:solidFill>
        </p:grpSpPr>
        <p:sp>
          <p:nvSpPr>
            <p:cNvPr id="12" name="Freeform 56">
              <a:extLst>
                <a:ext uri="{FF2B5EF4-FFF2-40B4-BE49-F238E27FC236}">
                  <a16:creationId xmlns:a16="http://schemas.microsoft.com/office/drawing/2014/main" id="{9AA36B5C-2F25-8D00-7E7F-D71DFD8ED5BF}"/>
                </a:ext>
              </a:extLst>
            </p:cNvPr>
            <p:cNvSpPr>
              <a:spLocks noEditPoints="1"/>
            </p:cNvSpPr>
            <p:nvPr/>
          </p:nvSpPr>
          <p:spPr bwMode="auto">
            <a:xfrm>
              <a:off x="991" y="0"/>
              <a:ext cx="6682" cy="6695"/>
            </a:xfrm>
            <a:custGeom>
              <a:avLst/>
              <a:gdLst>
                <a:gd name="T0" fmla="*/ 1656 w 6682"/>
                <a:gd name="T1" fmla="*/ 12 h 6695"/>
                <a:gd name="T2" fmla="*/ 1656 w 6682"/>
                <a:gd name="T3" fmla="*/ 0 h 6695"/>
                <a:gd name="T4" fmla="*/ 1372 w 6682"/>
                <a:gd name="T5" fmla="*/ 0 h 6695"/>
                <a:gd name="T6" fmla="*/ 1372 w 6682"/>
                <a:gd name="T7" fmla="*/ 12 h 6695"/>
                <a:gd name="T8" fmla="*/ 0 w 6682"/>
                <a:gd name="T9" fmla="*/ 12 h 6695"/>
                <a:gd name="T10" fmla="*/ 0 w 6682"/>
                <a:gd name="T11" fmla="*/ 6695 h 6695"/>
                <a:gd name="T12" fmla="*/ 6682 w 6682"/>
                <a:gd name="T13" fmla="*/ 6695 h 6695"/>
                <a:gd name="T14" fmla="*/ 6682 w 6682"/>
                <a:gd name="T15" fmla="*/ 12 h 6695"/>
                <a:gd name="T16" fmla="*/ 1656 w 6682"/>
                <a:gd name="T17" fmla="*/ 12 h 6695"/>
                <a:gd name="T18" fmla="*/ 284 w 6682"/>
                <a:gd name="T19" fmla="*/ 6411 h 6695"/>
                <a:gd name="T20" fmla="*/ 284 w 6682"/>
                <a:gd name="T21" fmla="*/ 298 h 6695"/>
                <a:gd name="T22" fmla="*/ 1372 w 6682"/>
                <a:gd name="T23" fmla="*/ 298 h 6695"/>
                <a:gd name="T24" fmla="*/ 1372 w 6682"/>
                <a:gd name="T25" fmla="*/ 1956 h 6695"/>
                <a:gd name="T26" fmla="*/ 628 w 6682"/>
                <a:gd name="T27" fmla="*/ 2384 h 6695"/>
                <a:gd name="T28" fmla="*/ 628 w 6682"/>
                <a:gd name="T29" fmla="*/ 3326 h 6695"/>
                <a:gd name="T30" fmla="*/ 914 w 6682"/>
                <a:gd name="T31" fmla="*/ 3326 h 6695"/>
                <a:gd name="T32" fmla="*/ 914 w 6682"/>
                <a:gd name="T33" fmla="*/ 2550 h 6695"/>
                <a:gd name="T34" fmla="*/ 1514 w 6682"/>
                <a:gd name="T35" fmla="*/ 2202 h 6695"/>
                <a:gd name="T36" fmla="*/ 2115 w 6682"/>
                <a:gd name="T37" fmla="*/ 2550 h 6695"/>
                <a:gd name="T38" fmla="*/ 2115 w 6682"/>
                <a:gd name="T39" fmla="*/ 3326 h 6695"/>
                <a:gd name="T40" fmla="*/ 2399 w 6682"/>
                <a:gd name="T41" fmla="*/ 3326 h 6695"/>
                <a:gd name="T42" fmla="*/ 2399 w 6682"/>
                <a:gd name="T43" fmla="*/ 2384 h 6695"/>
                <a:gd name="T44" fmla="*/ 1656 w 6682"/>
                <a:gd name="T45" fmla="*/ 1956 h 6695"/>
                <a:gd name="T46" fmla="*/ 1656 w 6682"/>
                <a:gd name="T47" fmla="*/ 298 h 6695"/>
                <a:gd name="T48" fmla="*/ 6398 w 6682"/>
                <a:gd name="T49" fmla="*/ 298 h 6695"/>
                <a:gd name="T50" fmla="*/ 6398 w 6682"/>
                <a:gd name="T51" fmla="*/ 5369 h 6695"/>
                <a:gd name="T52" fmla="*/ 6098 w 6682"/>
                <a:gd name="T53" fmla="*/ 5369 h 6695"/>
                <a:gd name="T54" fmla="*/ 6098 w 6682"/>
                <a:gd name="T55" fmla="*/ 4201 h 6695"/>
                <a:gd name="T56" fmla="*/ 4651 w 6682"/>
                <a:gd name="T57" fmla="*/ 4201 h 6695"/>
                <a:gd name="T58" fmla="*/ 4651 w 6682"/>
                <a:gd name="T59" fmla="*/ 5369 h 6695"/>
                <a:gd name="T60" fmla="*/ 4401 w 6682"/>
                <a:gd name="T61" fmla="*/ 5369 h 6695"/>
                <a:gd name="T62" fmla="*/ 4401 w 6682"/>
                <a:gd name="T63" fmla="*/ 4201 h 6695"/>
                <a:gd name="T64" fmla="*/ 2953 w 6682"/>
                <a:gd name="T65" fmla="*/ 4201 h 6695"/>
                <a:gd name="T66" fmla="*/ 2953 w 6682"/>
                <a:gd name="T67" fmla="*/ 5369 h 6695"/>
                <a:gd name="T68" fmla="*/ 2085 w 6682"/>
                <a:gd name="T69" fmla="*/ 5369 h 6695"/>
                <a:gd name="T70" fmla="*/ 2085 w 6682"/>
                <a:gd name="T71" fmla="*/ 5655 h 6695"/>
                <a:gd name="T72" fmla="*/ 6398 w 6682"/>
                <a:gd name="T73" fmla="*/ 5655 h 6695"/>
                <a:gd name="T74" fmla="*/ 6398 w 6682"/>
                <a:gd name="T75" fmla="*/ 6411 h 6695"/>
                <a:gd name="T76" fmla="*/ 284 w 6682"/>
                <a:gd name="T77" fmla="*/ 6411 h 6695"/>
                <a:gd name="T78" fmla="*/ 5826 w 6682"/>
                <a:gd name="T79" fmla="*/ 5369 h 6695"/>
                <a:gd name="T80" fmla="*/ 4923 w 6682"/>
                <a:gd name="T81" fmla="*/ 5369 h 6695"/>
                <a:gd name="T82" fmla="*/ 4923 w 6682"/>
                <a:gd name="T83" fmla="*/ 4471 h 6695"/>
                <a:gd name="T84" fmla="*/ 5826 w 6682"/>
                <a:gd name="T85" fmla="*/ 4471 h 6695"/>
                <a:gd name="T86" fmla="*/ 5826 w 6682"/>
                <a:gd name="T87" fmla="*/ 5369 h 6695"/>
                <a:gd name="T88" fmla="*/ 4129 w 6682"/>
                <a:gd name="T89" fmla="*/ 5369 h 6695"/>
                <a:gd name="T90" fmla="*/ 3223 w 6682"/>
                <a:gd name="T91" fmla="*/ 5369 h 6695"/>
                <a:gd name="T92" fmla="*/ 3223 w 6682"/>
                <a:gd name="T93" fmla="*/ 4471 h 6695"/>
                <a:gd name="T94" fmla="*/ 4129 w 6682"/>
                <a:gd name="T95" fmla="*/ 4471 h 6695"/>
                <a:gd name="T96" fmla="*/ 4129 w 6682"/>
                <a:gd name="T97" fmla="*/ 5369 h 6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82" h="6695">
                  <a:moveTo>
                    <a:pt x="1656" y="12"/>
                  </a:moveTo>
                  <a:lnTo>
                    <a:pt x="1656" y="0"/>
                  </a:lnTo>
                  <a:lnTo>
                    <a:pt x="1372" y="0"/>
                  </a:lnTo>
                  <a:lnTo>
                    <a:pt x="1372" y="12"/>
                  </a:lnTo>
                  <a:lnTo>
                    <a:pt x="0" y="12"/>
                  </a:lnTo>
                  <a:lnTo>
                    <a:pt x="0" y="6695"/>
                  </a:lnTo>
                  <a:lnTo>
                    <a:pt x="6682" y="6695"/>
                  </a:lnTo>
                  <a:lnTo>
                    <a:pt x="6682" y="12"/>
                  </a:lnTo>
                  <a:lnTo>
                    <a:pt x="1656" y="12"/>
                  </a:lnTo>
                  <a:close/>
                  <a:moveTo>
                    <a:pt x="284" y="6411"/>
                  </a:moveTo>
                  <a:lnTo>
                    <a:pt x="284" y="298"/>
                  </a:lnTo>
                  <a:lnTo>
                    <a:pt x="1372" y="298"/>
                  </a:lnTo>
                  <a:lnTo>
                    <a:pt x="1372" y="1956"/>
                  </a:lnTo>
                  <a:lnTo>
                    <a:pt x="628" y="2384"/>
                  </a:lnTo>
                  <a:lnTo>
                    <a:pt x="628" y="3326"/>
                  </a:lnTo>
                  <a:lnTo>
                    <a:pt x="914" y="3326"/>
                  </a:lnTo>
                  <a:lnTo>
                    <a:pt x="914" y="2550"/>
                  </a:lnTo>
                  <a:lnTo>
                    <a:pt x="1514" y="2202"/>
                  </a:lnTo>
                  <a:lnTo>
                    <a:pt x="2115" y="2550"/>
                  </a:lnTo>
                  <a:lnTo>
                    <a:pt x="2115" y="3326"/>
                  </a:lnTo>
                  <a:lnTo>
                    <a:pt x="2399" y="3326"/>
                  </a:lnTo>
                  <a:lnTo>
                    <a:pt x="2399" y="2384"/>
                  </a:lnTo>
                  <a:lnTo>
                    <a:pt x="1656" y="1956"/>
                  </a:lnTo>
                  <a:lnTo>
                    <a:pt x="1656" y="298"/>
                  </a:lnTo>
                  <a:lnTo>
                    <a:pt x="6398" y="298"/>
                  </a:lnTo>
                  <a:lnTo>
                    <a:pt x="6398" y="5369"/>
                  </a:lnTo>
                  <a:lnTo>
                    <a:pt x="6098" y="5369"/>
                  </a:lnTo>
                  <a:lnTo>
                    <a:pt x="6098" y="4201"/>
                  </a:lnTo>
                  <a:lnTo>
                    <a:pt x="4651" y="4201"/>
                  </a:lnTo>
                  <a:lnTo>
                    <a:pt x="4651" y="5369"/>
                  </a:lnTo>
                  <a:lnTo>
                    <a:pt x="4401" y="5369"/>
                  </a:lnTo>
                  <a:lnTo>
                    <a:pt x="4401" y="4201"/>
                  </a:lnTo>
                  <a:lnTo>
                    <a:pt x="2953" y="4201"/>
                  </a:lnTo>
                  <a:lnTo>
                    <a:pt x="2953" y="5369"/>
                  </a:lnTo>
                  <a:lnTo>
                    <a:pt x="2085" y="5369"/>
                  </a:lnTo>
                  <a:lnTo>
                    <a:pt x="2085" y="5655"/>
                  </a:lnTo>
                  <a:lnTo>
                    <a:pt x="6398" y="5655"/>
                  </a:lnTo>
                  <a:lnTo>
                    <a:pt x="6398" y="6411"/>
                  </a:lnTo>
                  <a:lnTo>
                    <a:pt x="284" y="6411"/>
                  </a:lnTo>
                  <a:close/>
                  <a:moveTo>
                    <a:pt x="5826" y="5369"/>
                  </a:moveTo>
                  <a:lnTo>
                    <a:pt x="4923" y="5369"/>
                  </a:lnTo>
                  <a:lnTo>
                    <a:pt x="4923" y="4471"/>
                  </a:lnTo>
                  <a:lnTo>
                    <a:pt x="5826" y="4471"/>
                  </a:lnTo>
                  <a:lnTo>
                    <a:pt x="5826" y="5369"/>
                  </a:lnTo>
                  <a:close/>
                  <a:moveTo>
                    <a:pt x="4129" y="5369"/>
                  </a:moveTo>
                  <a:lnTo>
                    <a:pt x="3223" y="5369"/>
                  </a:lnTo>
                  <a:lnTo>
                    <a:pt x="3223" y="4471"/>
                  </a:lnTo>
                  <a:lnTo>
                    <a:pt x="4129" y="4471"/>
                  </a:lnTo>
                  <a:lnTo>
                    <a:pt x="4129" y="53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000"/>
            </a:p>
          </p:txBody>
        </p:sp>
        <p:sp>
          <p:nvSpPr>
            <p:cNvPr id="13" name="Freeform 57">
              <a:extLst>
                <a:ext uri="{FF2B5EF4-FFF2-40B4-BE49-F238E27FC236}">
                  <a16:creationId xmlns:a16="http://schemas.microsoft.com/office/drawing/2014/main" id="{EA8BCFEF-0D90-3C01-319F-F477EF8FD5F7}"/>
                </a:ext>
              </a:extLst>
            </p:cNvPr>
            <p:cNvSpPr>
              <a:spLocks noEditPoints="1"/>
            </p:cNvSpPr>
            <p:nvPr/>
          </p:nvSpPr>
          <p:spPr bwMode="auto">
            <a:xfrm>
              <a:off x="1483" y="3206"/>
              <a:ext cx="2045" cy="2047"/>
            </a:xfrm>
            <a:custGeom>
              <a:avLst/>
              <a:gdLst>
                <a:gd name="T0" fmla="*/ 1022 w 2045"/>
                <a:gd name="T1" fmla="*/ 0 h 2047"/>
                <a:gd name="T2" fmla="*/ 0 w 2045"/>
                <a:gd name="T3" fmla="*/ 1023 h 2047"/>
                <a:gd name="T4" fmla="*/ 1022 w 2045"/>
                <a:gd name="T5" fmla="*/ 2047 h 2047"/>
                <a:gd name="T6" fmla="*/ 2045 w 2045"/>
                <a:gd name="T7" fmla="*/ 1023 h 2047"/>
                <a:gd name="T8" fmla="*/ 1022 w 2045"/>
                <a:gd name="T9" fmla="*/ 0 h 2047"/>
                <a:gd name="T10" fmla="*/ 382 w 2045"/>
                <a:gd name="T11" fmla="*/ 1023 h 2047"/>
                <a:gd name="T12" fmla="*/ 1022 w 2045"/>
                <a:gd name="T13" fmla="*/ 383 h 2047"/>
                <a:gd name="T14" fmla="*/ 1661 w 2045"/>
                <a:gd name="T15" fmla="*/ 1023 h 2047"/>
                <a:gd name="T16" fmla="*/ 1022 w 2045"/>
                <a:gd name="T17" fmla="*/ 1663 h 2047"/>
                <a:gd name="T18" fmla="*/ 382 w 2045"/>
                <a:gd name="T19" fmla="*/ 1023 h 2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45" h="2047">
                  <a:moveTo>
                    <a:pt x="1022" y="0"/>
                  </a:moveTo>
                  <a:lnTo>
                    <a:pt x="0" y="1023"/>
                  </a:lnTo>
                  <a:lnTo>
                    <a:pt x="1022" y="2047"/>
                  </a:lnTo>
                  <a:lnTo>
                    <a:pt x="2045" y="1023"/>
                  </a:lnTo>
                  <a:lnTo>
                    <a:pt x="1022" y="0"/>
                  </a:lnTo>
                  <a:close/>
                  <a:moveTo>
                    <a:pt x="382" y="1023"/>
                  </a:moveTo>
                  <a:lnTo>
                    <a:pt x="1022" y="383"/>
                  </a:lnTo>
                  <a:lnTo>
                    <a:pt x="1661" y="1023"/>
                  </a:lnTo>
                  <a:lnTo>
                    <a:pt x="1022" y="1663"/>
                  </a:lnTo>
                  <a:lnTo>
                    <a:pt x="382" y="10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000"/>
            </a:p>
          </p:txBody>
        </p:sp>
      </p:grpSp>
    </p:spTree>
    <p:extLst>
      <p:ext uri="{BB962C8B-B14F-4D97-AF65-F5344CB8AC3E}">
        <p14:creationId xmlns:p14="http://schemas.microsoft.com/office/powerpoint/2010/main" val="1066205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4" name="Title 3">
            <a:extLst>
              <a:ext uri="{FF2B5EF4-FFF2-40B4-BE49-F238E27FC236}">
                <a16:creationId xmlns:a16="http://schemas.microsoft.com/office/drawing/2014/main" id="{C29B5BAB-98BB-40DB-BC85-56BD8AC8D59B}"/>
              </a:ext>
            </a:extLst>
          </p:cNvPr>
          <p:cNvSpPr>
            <a:spLocks noGrp="1"/>
          </p:cNvSpPr>
          <p:nvPr>
            <p:ph type="title"/>
          </p:nvPr>
        </p:nvSpPr>
        <p:spPr/>
        <p:txBody>
          <a:bodyPr vert="horz"/>
          <a:lstStyle/>
          <a:p>
            <a:r>
              <a:rPr lang="it-IT"/>
              <a:t>Izmantoto saīsinājumu un terminu saraksts</a:t>
            </a:r>
            <a:endParaRPr lang="lv-LV"/>
          </a:p>
        </p:txBody>
      </p:sp>
      <p:graphicFrame>
        <p:nvGraphicFramePr>
          <p:cNvPr id="3" name="Object 2" hidden="1">
            <a:extLst>
              <a:ext uri="{FF2B5EF4-FFF2-40B4-BE49-F238E27FC236}">
                <a16:creationId xmlns:a16="http://schemas.microsoft.com/office/drawing/2014/main" id="{F9F37E2A-5D17-4A94-9495-D008A8D6052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3" name="Object 2" hidden="1">
                        <a:extLst>
                          <a:ext uri="{FF2B5EF4-FFF2-40B4-BE49-F238E27FC236}">
                            <a16:creationId xmlns:a16="http://schemas.microsoft.com/office/drawing/2014/main" id="{F9F37E2A-5D17-4A94-9495-D008A8D6052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EF398405-D965-4305-9A4A-CE8B58053904}"/>
              </a:ext>
            </a:extLst>
          </p:cNvPr>
          <p:cNvPicPr>
            <a:picLocks noChangeAspect="1"/>
          </p:cNvPicPr>
          <p:nvPr/>
        </p:nvPicPr>
        <p:blipFill rotWithShape="1">
          <a:blip r:embed="rId7"/>
          <a:srcRect l="19773" r="36801"/>
          <a:stretch/>
        </p:blipFill>
        <p:spPr>
          <a:xfrm>
            <a:off x="8218488" y="0"/>
            <a:ext cx="3973512" cy="6858000"/>
          </a:xfrm>
          <a:prstGeom prst="rect">
            <a:avLst/>
          </a:prstGeom>
        </p:spPr>
      </p:pic>
      <p:sp>
        <p:nvSpPr>
          <p:cNvPr id="12" name="Rectangle 11">
            <a:extLst>
              <a:ext uri="{FF2B5EF4-FFF2-40B4-BE49-F238E27FC236}">
                <a16:creationId xmlns:a16="http://schemas.microsoft.com/office/drawing/2014/main" id="{BF890E2B-2CA2-4E9C-8D4B-6AD854426C84}"/>
              </a:ext>
            </a:extLst>
          </p:cNvPr>
          <p:cNvSpPr/>
          <p:nvPr/>
        </p:nvSpPr>
        <p:spPr bwMode="ltGray">
          <a:xfrm>
            <a:off x="8218488" y="0"/>
            <a:ext cx="3973513" cy="6856215"/>
          </a:xfrm>
          <a:prstGeom prst="rect">
            <a:avLst/>
          </a:prstGeom>
          <a:solidFill>
            <a:srgbClr val="0000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err="1">
              <a:ln>
                <a:noFill/>
              </a:ln>
              <a:solidFill>
                <a:srgbClr val="FFFFFF"/>
              </a:solidFill>
              <a:effectLst/>
              <a:uLnTx/>
              <a:uFillTx/>
              <a:latin typeface="Georgia" pitchFamily="18" charset="0"/>
              <a:ea typeface="+mn-ea"/>
              <a:cs typeface="+mn-cs"/>
              <a:sym typeface="Arial"/>
            </a:endParaRPr>
          </a:p>
        </p:txBody>
      </p:sp>
      <p:sp>
        <p:nvSpPr>
          <p:cNvPr id="5" name="Rectangle 4" hidden="1">
            <a:extLst>
              <a:ext uri="{FF2B5EF4-FFF2-40B4-BE49-F238E27FC236}">
                <a16:creationId xmlns:a16="http://schemas.microsoft.com/office/drawing/2014/main" id="{4EFFD7AB-F5D4-4352-915B-BF83622EC52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85000"/>
              </a:lnSpc>
              <a:spcBef>
                <a:spcPct val="0"/>
              </a:spcBef>
              <a:spcAft>
                <a:spcPct val="0"/>
              </a:spcAft>
              <a:buClr>
                <a:srgbClr val="000000"/>
              </a:buClr>
              <a:buSzTx/>
              <a:buFont typeface="Arial"/>
              <a:buNone/>
              <a:tabLst/>
              <a:defRPr/>
            </a:pPr>
            <a:endParaRPr kumimoji="0" lang="lv-LV" sz="2800" b="0" i="0" u="none" strike="noStrike" kern="0" cap="none" spc="0" normalizeH="0" baseline="0" noProof="0">
              <a:ln>
                <a:noFill/>
              </a:ln>
              <a:solidFill>
                <a:srgbClr val="FFFFFF"/>
              </a:solidFill>
              <a:effectLst/>
              <a:uLnTx/>
              <a:uFillTx/>
              <a:latin typeface="Georgia" panose="02040502050405020303" pitchFamily="18" charset="0"/>
              <a:ea typeface="+mn-ea"/>
              <a:cs typeface="+mn-cs"/>
              <a:sym typeface="Georgia" panose="02040502050405020303" pitchFamily="18" charset="0"/>
            </a:endParaRPr>
          </a:p>
        </p:txBody>
      </p:sp>
      <p:sp>
        <p:nvSpPr>
          <p:cNvPr id="11" name="Title 1"/>
          <p:cNvSpPr txBox="1">
            <a:spLocks/>
          </p:cNvSpPr>
          <p:nvPr/>
        </p:nvSpPr>
        <p:spPr>
          <a:xfrm>
            <a:off x="442913" y="432001"/>
            <a:ext cx="11502159" cy="390959"/>
          </a:xfrm>
          <a:prstGeom prst="rect">
            <a:avLst/>
          </a:prstGeom>
          <a:noFill/>
          <a:ln>
            <a:noFill/>
          </a:ln>
        </p:spPr>
        <p:txBody>
          <a:bodyPr spcFirstLastPara="1" wrap="square" lIns="0" tIns="0" rIns="0" bIns="0" anchor="t" anchorCtr="0"/>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85000"/>
              </a:lnSpc>
              <a:spcBef>
                <a:spcPts val="0"/>
              </a:spcBef>
              <a:spcAft>
                <a:spcPts val="0"/>
              </a:spcAft>
              <a:buClr>
                <a:srgbClr val="000000"/>
              </a:buClr>
              <a:buSzPts val="3200"/>
              <a:buFont typeface="Georgia"/>
              <a:buNone/>
              <a:tabLst/>
              <a:defRPr/>
            </a:pPr>
            <a:endParaRPr kumimoji="0" lang="lv-LV" sz="2400" b="0" i="0" u="none" strike="noStrike" kern="0" cap="none" spc="0" normalizeH="0" baseline="0">
              <a:ln>
                <a:noFill/>
              </a:ln>
              <a:solidFill>
                <a:srgbClr val="000000"/>
              </a:solidFill>
              <a:effectLst/>
              <a:uLnTx/>
              <a:uFillTx/>
              <a:latin typeface="Georgia"/>
              <a:sym typeface="Georgia"/>
            </a:endParaRPr>
          </a:p>
        </p:txBody>
      </p:sp>
      <p:graphicFrame>
        <p:nvGraphicFramePr>
          <p:cNvPr id="8" name="Google Shape;533;p84">
            <a:extLst>
              <a:ext uri="{FF2B5EF4-FFF2-40B4-BE49-F238E27FC236}">
                <a16:creationId xmlns:a16="http://schemas.microsoft.com/office/drawing/2014/main" id="{F6AC3ADB-F464-44DE-811A-D6BB090381FF}"/>
              </a:ext>
            </a:extLst>
          </p:cNvPr>
          <p:cNvGraphicFramePr/>
          <p:nvPr>
            <p:extLst>
              <p:ext uri="{D42A27DB-BD31-4B8C-83A1-F6EECF244321}">
                <p14:modId xmlns:p14="http://schemas.microsoft.com/office/powerpoint/2010/main" val="3388049891"/>
              </p:ext>
            </p:extLst>
          </p:nvPr>
        </p:nvGraphicFramePr>
        <p:xfrm>
          <a:off x="442913" y="1813136"/>
          <a:ext cx="7418387" cy="3882142"/>
        </p:xfrm>
        <a:graphic>
          <a:graphicData uri="http://schemas.openxmlformats.org/drawingml/2006/table">
            <a:tbl>
              <a:tblPr bandRow="1">
                <a:noFill/>
              </a:tblPr>
              <a:tblGrid>
                <a:gridCol w="1500188">
                  <a:extLst>
                    <a:ext uri="{9D8B030D-6E8A-4147-A177-3AD203B41FA5}">
                      <a16:colId xmlns:a16="http://schemas.microsoft.com/office/drawing/2014/main" val="20000"/>
                    </a:ext>
                  </a:extLst>
                </a:gridCol>
                <a:gridCol w="5918199">
                  <a:extLst>
                    <a:ext uri="{9D8B030D-6E8A-4147-A177-3AD203B41FA5}">
                      <a16:colId xmlns:a16="http://schemas.microsoft.com/office/drawing/2014/main" val="20001"/>
                    </a:ext>
                  </a:extLst>
                </a:gridCol>
              </a:tblGrid>
              <a:tr h="0">
                <a:tc>
                  <a:txBody>
                    <a:bodyPr/>
                    <a:lstStyle/>
                    <a:p>
                      <a:pPr marL="0" marR="0" lvl="0" indent="0" algn="l" rtl="0">
                        <a:lnSpc>
                          <a:spcPct val="100000"/>
                        </a:lnSpc>
                        <a:spcBef>
                          <a:spcPts val="0"/>
                        </a:spcBef>
                        <a:spcAft>
                          <a:spcPts val="200"/>
                        </a:spcAft>
                        <a:buClr>
                          <a:srgbClr val="000000"/>
                        </a:buClr>
                        <a:buFont typeface="Arial"/>
                        <a:buNone/>
                      </a:pPr>
                      <a:endParaRPr lang="lv-LV" sz="800" b="1" i="0" u="none" strike="noStrike" cap="none" noProof="0" dirty="0">
                        <a:solidFill>
                          <a:schemeClr val="accent4"/>
                        </a:solidFill>
                        <a:latin typeface="+mj-lt"/>
                        <a:ea typeface="Arial"/>
                        <a:cs typeface="Arial"/>
                        <a:sym typeface="Arial"/>
                      </a:endParaRPr>
                    </a:p>
                  </a:txBody>
                  <a:tcPr marL="72000" marR="72000" marT="93600" marB="93600">
                    <a:lnL w="9525" cap="flat" cmpd="sng">
                      <a:noFill/>
                      <a:prstDash val="solid"/>
                      <a:round/>
                      <a:headEnd type="none" w="sm" len="sm"/>
                      <a:tailEnd type="none" w="sm" len="sm"/>
                    </a:lnL>
                    <a:lnR w="762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rtl="0">
                        <a:lnSpc>
                          <a:spcPct val="100000"/>
                        </a:lnSpc>
                        <a:spcBef>
                          <a:spcPts val="0"/>
                        </a:spcBef>
                        <a:spcAft>
                          <a:spcPts val="200"/>
                        </a:spcAft>
                        <a:buClr>
                          <a:srgbClr val="000000"/>
                        </a:buClr>
                        <a:buFont typeface="Arial"/>
                        <a:buNone/>
                      </a:pPr>
                      <a:endParaRPr lang="lv-LV" sz="800" b="0" i="0" u="none" strike="noStrike" cap="none" noProof="0" dirty="0">
                        <a:solidFill>
                          <a:schemeClr val="tx1"/>
                        </a:solidFill>
                        <a:latin typeface="+mj-lt"/>
                        <a:ea typeface="Arial"/>
                        <a:cs typeface="Arial"/>
                        <a:sym typeface="Arial"/>
                      </a:endParaRPr>
                    </a:p>
                  </a:txBody>
                  <a:tcPr marL="72000" marR="72000" marT="93600" marB="93600">
                    <a:lnL w="76200" cap="flat" cmpd="sng" algn="ctr">
                      <a:noFill/>
                      <a:prstDash val="solid"/>
                      <a:round/>
                      <a:headEnd type="none" w="med" len="med"/>
                      <a:tailEnd type="none" w="med" len="med"/>
                    </a:lnL>
                    <a:lnR w="9525" cap="flat" cmpd="sng">
                      <a:noFill/>
                      <a:prstDash val="solid"/>
                      <a:round/>
                      <a:headEnd type="none" w="sm" len="sm"/>
                      <a:tailEnd type="none" w="sm" len="sm"/>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2880331"/>
                  </a:ext>
                </a:extLst>
              </a:tr>
              <a:tr h="242698">
                <a:tc>
                  <a:txBody>
                    <a:bodyPr/>
                    <a:lstStyle/>
                    <a:p>
                      <a:pPr marL="0" marR="0" lvl="0" indent="0" algn="r" rtl="0">
                        <a:lnSpc>
                          <a:spcPct val="100000"/>
                        </a:lnSpc>
                        <a:spcBef>
                          <a:spcPts val="0"/>
                        </a:spcBef>
                        <a:spcAft>
                          <a:spcPts val="0"/>
                        </a:spcAft>
                        <a:buClr>
                          <a:srgbClr val="000000"/>
                        </a:buClr>
                        <a:buFont typeface="Arial"/>
                        <a:buNone/>
                      </a:pPr>
                      <a:r>
                        <a:rPr lang="lv-LV" sz="800" b="1" i="0" u="none" strike="noStrike" cap="none" noProof="0" dirty="0">
                          <a:solidFill>
                            <a:schemeClr val="tx1"/>
                          </a:solidFill>
                          <a:latin typeface="+mn-lt"/>
                          <a:ea typeface="Arial"/>
                          <a:cs typeface="Arial"/>
                          <a:sym typeface="Arial"/>
                        </a:rPr>
                        <a: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a:lnSpc>
                          <a:spcPct val="100000"/>
                        </a:lnSpc>
                        <a:spcBef>
                          <a:spcPts val="0"/>
                        </a:spcBef>
                        <a:spcAft>
                          <a:spcPts val="0"/>
                        </a:spcAft>
                        <a:buClr>
                          <a:srgbClr val="000000"/>
                        </a:buClr>
                        <a:buFont typeface="Arial"/>
                        <a:buNone/>
                      </a:pPr>
                      <a:r>
                        <a:rPr lang="lv-LV" sz="800" b="0" i="0" u="none" strike="noStrike" cap="none" noProof="0" dirty="0">
                          <a:solidFill>
                            <a:schemeClr val="tx1"/>
                          </a:solidFill>
                          <a:latin typeface="+mn-lt"/>
                          <a:ea typeface="+mn-ea"/>
                          <a:cs typeface="Arial"/>
                          <a:sym typeface="Arial"/>
                        </a:rPr>
                        <a:t>Eiropas Savienība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02898594"/>
                  </a:ext>
                </a:extLst>
              </a:tr>
              <a:tr h="242698">
                <a:tc>
                  <a:txBody>
                    <a:bodyPr/>
                    <a:lstStyle/>
                    <a:p>
                      <a:pPr marL="0" marR="0" lvl="0" indent="0" algn="r" rtl="0">
                        <a:lnSpc>
                          <a:spcPct val="100000"/>
                        </a:lnSpc>
                        <a:spcBef>
                          <a:spcPts val="0"/>
                        </a:spcBef>
                        <a:spcAft>
                          <a:spcPts val="0"/>
                        </a:spcAft>
                        <a:buClr>
                          <a:srgbClr val="000000"/>
                        </a:buClr>
                        <a:buFont typeface="Arial"/>
                        <a:buNone/>
                      </a:pPr>
                      <a:r>
                        <a:rPr lang="lv-LV" sz="800" b="1" i="0" u="none" strike="noStrike" cap="none" noProof="0" dirty="0" err="1">
                          <a:solidFill>
                            <a:schemeClr val="tx1"/>
                          </a:solidFill>
                          <a:latin typeface="+mn-lt"/>
                          <a:ea typeface="Arial"/>
                          <a:cs typeface="Arial"/>
                          <a:sym typeface="Arial"/>
                        </a:rPr>
                        <a:t>m.g</a:t>
                      </a:r>
                      <a:r>
                        <a:rPr lang="lv-LV" sz="800" b="1" i="0" u="none" strike="noStrike" cap="none" noProof="0" dirty="0">
                          <a:solidFill>
                            <a:schemeClr val="tx1"/>
                          </a:solidFill>
                          <a:latin typeface="+mn-lt"/>
                          <a:ea typeface="Arial"/>
                          <a:cs typeface="Arial"/>
                          <a:sym typeface="Arial"/>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FEFEF"/>
                      </a:solid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a:lnSpc>
                          <a:spcPct val="100000"/>
                        </a:lnSpc>
                        <a:spcBef>
                          <a:spcPts val="0"/>
                        </a:spcBef>
                        <a:spcAft>
                          <a:spcPts val="200"/>
                        </a:spcAft>
                        <a:buClr>
                          <a:srgbClr val="000000"/>
                        </a:buClr>
                        <a:buFont typeface="Arial"/>
                        <a:buNone/>
                      </a:pPr>
                      <a:r>
                        <a:rPr lang="lv-LV" sz="800" b="0" i="0" kern="1200" noProof="0" dirty="0">
                          <a:solidFill>
                            <a:schemeClr val="tx1"/>
                          </a:solidFill>
                          <a:latin typeface="+mn-lt"/>
                          <a:ea typeface="+mn-ea"/>
                          <a:cs typeface="+mn-cs"/>
                          <a:sym typeface="Arial"/>
                        </a:rPr>
                        <a:t>Mācību gads</a:t>
                      </a:r>
                    </a:p>
                  </a:txBody>
                  <a:tcPr marL="72000" marR="72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8462583"/>
                  </a:ext>
                </a:extLst>
              </a:tr>
              <a:tr h="242698">
                <a:tc>
                  <a:txBody>
                    <a:bodyPr/>
                    <a:lstStyle/>
                    <a:p>
                      <a:pPr marL="0" marR="0" lvl="0" indent="0" algn="r" rtl="0">
                        <a:lnSpc>
                          <a:spcPct val="100000"/>
                        </a:lnSpc>
                        <a:spcBef>
                          <a:spcPts val="0"/>
                        </a:spcBef>
                        <a:spcAft>
                          <a:spcPts val="0"/>
                        </a:spcAft>
                        <a:buClr>
                          <a:srgbClr val="000000"/>
                        </a:buClr>
                        <a:buFont typeface="Arial"/>
                        <a:buNone/>
                      </a:pPr>
                      <a:r>
                        <a:rPr lang="en-GB" sz="800" b="1" i="0" u="none" strike="noStrike" dirty="0">
                          <a:solidFill>
                            <a:srgbClr val="000000"/>
                          </a:solidFill>
                          <a:effectLst/>
                          <a:latin typeface="+mn-lt"/>
                        </a:rPr>
                        <a:t>NMPD</a:t>
                      </a:r>
                      <a:endParaRPr lang="lv-LV" sz="800" b="1" i="0" u="none" strike="noStrike" cap="none" noProof="0" dirty="0">
                        <a:solidFill>
                          <a:schemeClr val="tx1"/>
                        </a:solidFill>
                        <a:latin typeface="+mn-lt"/>
                        <a:ea typeface="Arial"/>
                        <a:cs typeface="Arial"/>
                        <a:sym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FEFEF"/>
                      </a:solid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auto" latinLnBrk="0" hangingPunct="1">
                        <a:lnSpc>
                          <a:spcPct val="100000"/>
                        </a:lnSpc>
                        <a:spcBef>
                          <a:spcPts val="0"/>
                        </a:spcBef>
                        <a:spcAft>
                          <a:spcPts val="200"/>
                        </a:spcAft>
                        <a:buClr>
                          <a:srgbClr val="000000"/>
                        </a:buClr>
                        <a:buSzTx/>
                        <a:buFont typeface="Arial"/>
                        <a:buNone/>
                        <a:tabLst/>
                        <a:defRPr/>
                      </a:pPr>
                      <a:r>
                        <a:rPr lang="en-GB" sz="800" b="0" i="0" u="none" strike="noStrike" dirty="0" err="1">
                          <a:solidFill>
                            <a:srgbClr val="000000"/>
                          </a:solidFill>
                          <a:effectLst/>
                          <a:latin typeface="+mn-lt"/>
                        </a:rPr>
                        <a:t>Neatliekamās</a:t>
                      </a:r>
                      <a:r>
                        <a:rPr lang="en-GB" sz="800" b="0" i="0" u="none" strike="noStrike" dirty="0">
                          <a:solidFill>
                            <a:srgbClr val="000000"/>
                          </a:solidFill>
                          <a:effectLst/>
                          <a:latin typeface="+mn-lt"/>
                        </a:rPr>
                        <a:t> </a:t>
                      </a:r>
                      <a:r>
                        <a:rPr lang="en-GB" sz="800" b="0" i="0" u="none" strike="noStrike" dirty="0" err="1">
                          <a:solidFill>
                            <a:srgbClr val="000000"/>
                          </a:solidFill>
                          <a:effectLst/>
                          <a:latin typeface="+mn-lt"/>
                        </a:rPr>
                        <a:t>medicīniskās</a:t>
                      </a:r>
                      <a:r>
                        <a:rPr lang="en-GB" sz="800" b="0" i="0" u="none" strike="noStrike" dirty="0">
                          <a:solidFill>
                            <a:srgbClr val="000000"/>
                          </a:solidFill>
                          <a:effectLst/>
                          <a:latin typeface="+mn-lt"/>
                        </a:rPr>
                        <a:t> </a:t>
                      </a:r>
                      <a:r>
                        <a:rPr lang="en-GB" sz="800" b="0" i="0" u="none" strike="noStrike" dirty="0" err="1">
                          <a:solidFill>
                            <a:srgbClr val="000000"/>
                          </a:solidFill>
                          <a:effectLst/>
                          <a:latin typeface="+mn-lt"/>
                        </a:rPr>
                        <a:t>palīdzības</a:t>
                      </a:r>
                      <a:r>
                        <a:rPr lang="en-GB" sz="800" b="0" i="0" u="none" strike="noStrike" dirty="0">
                          <a:solidFill>
                            <a:srgbClr val="000000"/>
                          </a:solidFill>
                          <a:effectLst/>
                          <a:latin typeface="+mn-lt"/>
                        </a:rPr>
                        <a:t> </a:t>
                      </a:r>
                      <a:r>
                        <a:rPr lang="en-GB" sz="800" b="0" i="0" u="none" strike="noStrike" dirty="0" err="1">
                          <a:solidFill>
                            <a:srgbClr val="000000"/>
                          </a:solidFill>
                          <a:effectLst/>
                          <a:latin typeface="+mn-lt"/>
                        </a:rPr>
                        <a:t>dienests</a:t>
                      </a:r>
                      <a:endParaRPr lang="en-GB" sz="800" b="0" i="0" u="none" strike="noStrike" dirty="0">
                        <a:solidFill>
                          <a:srgbClr val="000000"/>
                        </a:solidFill>
                        <a:effectLst/>
                        <a:latin typeface="+mn-lt"/>
                      </a:endParaRPr>
                    </a:p>
                  </a:txBody>
                  <a:tcPr marL="72000" marR="72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77722923"/>
                  </a:ext>
                </a:extLst>
              </a:tr>
              <a:tr h="242698">
                <a:tc>
                  <a:txBody>
                    <a:bodyPr/>
                    <a:lstStyle/>
                    <a:p>
                      <a:pPr marL="0" marR="0" lvl="0" indent="0" algn="r" rtl="0">
                        <a:lnSpc>
                          <a:spcPct val="100000"/>
                        </a:lnSpc>
                        <a:spcBef>
                          <a:spcPts val="0"/>
                        </a:spcBef>
                        <a:spcAft>
                          <a:spcPts val="0"/>
                        </a:spcAft>
                        <a:buClr>
                          <a:srgbClr val="000000"/>
                        </a:buClr>
                        <a:buFont typeface="Arial"/>
                        <a:buNone/>
                      </a:pPr>
                      <a:r>
                        <a:rPr lang="lv-LV" sz="800" b="1" i="0" u="none" strike="noStrike" cap="none" noProof="0" dirty="0">
                          <a:solidFill>
                            <a:schemeClr val="tx1"/>
                          </a:solidFill>
                          <a:latin typeface="+mn-lt"/>
                          <a:ea typeface="Arial"/>
                          <a:cs typeface="Arial"/>
                          <a:sym typeface="Arial"/>
                        </a:rPr>
                        <a:t>NVO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FEFEF"/>
                      </a:solid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a:lnSpc>
                          <a:spcPct val="100000"/>
                        </a:lnSpc>
                        <a:spcBef>
                          <a:spcPts val="0"/>
                        </a:spcBef>
                        <a:spcAft>
                          <a:spcPts val="200"/>
                        </a:spcAft>
                        <a:buClr>
                          <a:srgbClr val="000000"/>
                        </a:buClr>
                        <a:buFont typeface="Arial"/>
                        <a:buNone/>
                      </a:pPr>
                      <a:r>
                        <a:rPr lang="lv-LV" sz="800" b="0" i="0" u="none" strike="noStrike" kern="1200" cap="none" noProof="0" dirty="0">
                          <a:solidFill>
                            <a:schemeClr val="tx1"/>
                          </a:solidFill>
                          <a:latin typeface="+mn-lt"/>
                          <a:ea typeface="+mn-ea"/>
                          <a:cs typeface="Arial"/>
                          <a:sym typeface="Arial"/>
                        </a:rPr>
                        <a:t>Nevalstiska organizācija</a:t>
                      </a:r>
                    </a:p>
                  </a:txBody>
                  <a:tcPr marL="72000" marR="72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6134476"/>
                  </a:ext>
                </a:extLst>
              </a:tr>
              <a:tr h="242698">
                <a:tc>
                  <a:txBody>
                    <a:bodyPr/>
                    <a:lstStyle/>
                    <a:p>
                      <a:pPr marL="0" marR="0" lvl="0" indent="0" algn="r" rtl="0">
                        <a:lnSpc>
                          <a:spcPct val="100000"/>
                        </a:lnSpc>
                        <a:spcBef>
                          <a:spcPts val="0"/>
                        </a:spcBef>
                        <a:spcAft>
                          <a:spcPts val="0"/>
                        </a:spcAft>
                        <a:buClr>
                          <a:srgbClr val="000000"/>
                        </a:buClr>
                        <a:buFont typeface="Arial"/>
                        <a:buNone/>
                      </a:pPr>
                      <a:r>
                        <a:rPr lang="lv-LV" sz="800" b="1" i="0" u="none" strike="noStrike" cap="none" noProof="0" dirty="0">
                          <a:solidFill>
                            <a:schemeClr val="tx1"/>
                          </a:solidFill>
                          <a:latin typeface="+mn-lt"/>
                          <a:ea typeface="Arial"/>
                          <a:cs typeface="Arial"/>
                          <a:sym typeface="Arial"/>
                        </a:rPr>
                        <a:t>Pētījums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FEFEF"/>
                      </a:solid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a:lnSpc>
                          <a:spcPct val="100000"/>
                        </a:lnSpc>
                        <a:spcBef>
                          <a:spcPts val="0"/>
                        </a:spcBef>
                        <a:spcAft>
                          <a:spcPts val="0"/>
                        </a:spcAft>
                        <a:buClr>
                          <a:srgbClr val="000000"/>
                        </a:buClr>
                        <a:buFont typeface="Arial"/>
                        <a:buNone/>
                      </a:pPr>
                      <a:r>
                        <a:rPr lang="lv-LV" sz="800" b="0" i="0" u="none" strike="noStrike" cap="none" noProof="0" dirty="0">
                          <a:solidFill>
                            <a:schemeClr val="tx1"/>
                          </a:solidFill>
                          <a:latin typeface="+mn-lt"/>
                          <a:ea typeface="+mn-ea"/>
                          <a:cs typeface="Arial"/>
                          <a:sym typeface="Arial"/>
                        </a:rPr>
                        <a:t>Pētījums par narkotisko/psihotropo vielu pieejamību jauniešu vidū, narkotisko/psihotropo vielu aprites īpatnībām un to pieejamību izglītības iestādēs 2024. gadā</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1329490"/>
                  </a:ext>
                </a:extLst>
              </a:tr>
              <a:tr h="242698">
                <a:tc>
                  <a:txBody>
                    <a:bodyPr/>
                    <a:lstStyle/>
                    <a:p>
                      <a:pPr marL="0" marR="0" lvl="0" indent="0" algn="r" rtl="0">
                        <a:lnSpc>
                          <a:spcPct val="100000"/>
                        </a:lnSpc>
                        <a:spcBef>
                          <a:spcPts val="0"/>
                        </a:spcBef>
                        <a:spcAft>
                          <a:spcPts val="0"/>
                        </a:spcAft>
                        <a:buClr>
                          <a:srgbClr val="000000"/>
                        </a:buClr>
                        <a:buFont typeface="Arial"/>
                        <a:buNone/>
                      </a:pPr>
                      <a:r>
                        <a:rPr lang="lv-LV" sz="800" b="1" i="0" u="none" strike="noStrike" kern="1200" cap="none" dirty="0">
                          <a:solidFill>
                            <a:schemeClr val="tx1"/>
                          </a:solidFill>
                          <a:latin typeface="+mn-lt"/>
                          <a:ea typeface="+mn-ea"/>
                          <a:cs typeface="Arial"/>
                        </a:rPr>
                        <a:t>PVO</a:t>
                      </a:r>
                      <a:endParaRPr lang="lv-LV" sz="800" b="1" i="0" u="none" strike="noStrike" kern="1200" cap="none" noProof="0" dirty="0">
                        <a:solidFill>
                          <a:schemeClr val="tx1"/>
                        </a:solidFill>
                        <a:latin typeface="+mn-lt"/>
                        <a:ea typeface="Arial"/>
                        <a:cs typeface="Arial"/>
                        <a:sym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FEFEF"/>
                      </a:solid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a:lnSpc>
                          <a:spcPct val="100000"/>
                        </a:lnSpc>
                        <a:spcBef>
                          <a:spcPts val="0"/>
                        </a:spcBef>
                        <a:spcAft>
                          <a:spcPts val="0"/>
                        </a:spcAft>
                        <a:buClr>
                          <a:srgbClr val="000000"/>
                        </a:buClr>
                        <a:buFont typeface="Arial"/>
                        <a:buNone/>
                      </a:pPr>
                      <a:r>
                        <a:rPr lang="lv-LV" sz="800" b="0" kern="1200" spc="-20" dirty="0">
                          <a:solidFill>
                            <a:schemeClr val="tx1"/>
                          </a:solidFill>
                          <a:latin typeface="+mn-lt"/>
                          <a:ea typeface="+mn-ea"/>
                          <a:cs typeface="+mn-cs"/>
                        </a:rPr>
                        <a:t>Pasaules Veselības organizācija </a:t>
                      </a:r>
                      <a:endParaRPr lang="lv-LV" sz="800" b="0" i="0" u="none" strike="noStrike" cap="none" noProof="0" dirty="0">
                        <a:solidFill>
                          <a:schemeClr val="tx1"/>
                        </a:solidFill>
                        <a:latin typeface="+mn-lt"/>
                        <a:ea typeface="+mn-ea"/>
                        <a:cs typeface="Arial"/>
                        <a:sym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1004478"/>
                  </a:ext>
                </a:extLst>
              </a:tr>
              <a:tr h="242698">
                <a:tc>
                  <a:txBody>
                    <a:bodyPr/>
                    <a:lstStyle/>
                    <a:p>
                      <a:pPr marL="0" marR="0" lvl="0" indent="0" algn="r" rtl="0">
                        <a:lnSpc>
                          <a:spcPct val="100000"/>
                        </a:lnSpc>
                        <a:spcBef>
                          <a:spcPts val="0"/>
                        </a:spcBef>
                        <a:spcAft>
                          <a:spcPts val="0"/>
                        </a:spcAft>
                        <a:buClr>
                          <a:srgbClr val="000000"/>
                        </a:buClr>
                        <a:buFont typeface="Arial"/>
                        <a:buNone/>
                      </a:pPr>
                      <a:r>
                        <a:rPr lang="lv-LV" sz="800" b="1" i="0" u="none" strike="noStrike" cap="none" noProof="0">
                          <a:solidFill>
                            <a:schemeClr val="tx1"/>
                          </a:solidFill>
                          <a:latin typeface="+mn-lt"/>
                          <a:ea typeface="Arial"/>
                          <a:cs typeface="Arial"/>
                          <a:sym typeface="Arial"/>
                        </a:rPr>
                        <a:t>PwC</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FEFEF"/>
                      </a:solid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800" b="0" i="0" u="none" strike="noStrike" cap="none" dirty="0">
                          <a:solidFill>
                            <a:schemeClr val="tx1"/>
                          </a:solidFill>
                          <a:latin typeface="+mn-lt"/>
                          <a:ea typeface="+mn-ea"/>
                          <a:cs typeface="Arial"/>
                          <a:sym typeface="Arial"/>
                        </a:rPr>
                        <a:t>PricewaterhouseCoopers SIA</a:t>
                      </a:r>
                      <a:endParaRPr lang="lv-LV" sz="800" dirty="0">
                        <a:solidFill>
                          <a:schemeClr val="tx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8582962"/>
                  </a:ext>
                </a:extLst>
              </a:tr>
              <a:tr h="242698">
                <a:tc>
                  <a:txBody>
                    <a:bodyPr/>
                    <a:lstStyle/>
                    <a:p>
                      <a:pPr marL="0" marR="0" lvl="0" indent="0" algn="r" rtl="0">
                        <a:lnSpc>
                          <a:spcPct val="100000"/>
                        </a:lnSpc>
                        <a:spcBef>
                          <a:spcPts val="0"/>
                        </a:spcBef>
                        <a:spcAft>
                          <a:spcPts val="0"/>
                        </a:spcAft>
                        <a:buClr>
                          <a:srgbClr val="000000"/>
                        </a:buClr>
                        <a:buFont typeface="Arial"/>
                        <a:buNone/>
                      </a:pPr>
                      <a:r>
                        <a:rPr lang="fr-FR" sz="800" b="1" i="0" u="none" strike="noStrike" dirty="0">
                          <a:solidFill>
                            <a:srgbClr val="000000"/>
                          </a:solidFill>
                          <a:effectLst/>
                          <a:latin typeface="+mn-lt"/>
                        </a:rPr>
                        <a:t>SPKC</a:t>
                      </a:r>
                      <a:endParaRPr lang="lv-LV" sz="800" b="1" i="0" u="none" strike="noStrike" cap="none" noProof="0" dirty="0">
                        <a:solidFill>
                          <a:schemeClr val="tx1"/>
                        </a:solidFill>
                        <a:latin typeface="+mn-lt"/>
                        <a:ea typeface="Arial"/>
                        <a:cs typeface="Arial"/>
                        <a:sym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FEFEF"/>
                      </a:solid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auto" latinLnBrk="0" hangingPunct="1">
                        <a:lnSpc>
                          <a:spcPct val="100000"/>
                        </a:lnSpc>
                        <a:spcBef>
                          <a:spcPts val="0"/>
                        </a:spcBef>
                        <a:spcAft>
                          <a:spcPts val="200"/>
                        </a:spcAft>
                        <a:buClr>
                          <a:srgbClr val="000000"/>
                        </a:buClr>
                        <a:buSzTx/>
                        <a:buFont typeface="Arial"/>
                        <a:buNone/>
                        <a:tabLst/>
                        <a:defRPr/>
                      </a:pPr>
                      <a:r>
                        <a:rPr lang="fr-FR" sz="800" b="0" i="0" u="none" strike="noStrike" dirty="0" err="1">
                          <a:solidFill>
                            <a:srgbClr val="000000"/>
                          </a:solidFill>
                          <a:effectLst/>
                          <a:latin typeface="+mn-lt"/>
                        </a:rPr>
                        <a:t>Slimību</a:t>
                      </a:r>
                      <a:r>
                        <a:rPr lang="fr-FR" sz="800" b="0" i="0" u="none" strike="noStrike" dirty="0">
                          <a:solidFill>
                            <a:srgbClr val="000000"/>
                          </a:solidFill>
                          <a:effectLst/>
                          <a:latin typeface="+mn-lt"/>
                        </a:rPr>
                        <a:t> </a:t>
                      </a:r>
                      <a:r>
                        <a:rPr lang="fr-FR" sz="800" b="0" i="0" u="none" strike="noStrike" dirty="0" err="1">
                          <a:solidFill>
                            <a:srgbClr val="000000"/>
                          </a:solidFill>
                          <a:effectLst/>
                          <a:latin typeface="+mn-lt"/>
                        </a:rPr>
                        <a:t>profilakses</a:t>
                      </a:r>
                      <a:r>
                        <a:rPr lang="fr-FR" sz="800" b="0" i="0" u="none" strike="noStrike" dirty="0">
                          <a:solidFill>
                            <a:srgbClr val="000000"/>
                          </a:solidFill>
                          <a:effectLst/>
                          <a:latin typeface="+mn-lt"/>
                        </a:rPr>
                        <a:t> un </a:t>
                      </a:r>
                      <a:r>
                        <a:rPr lang="fr-FR" sz="800" b="0" i="0" u="none" strike="noStrike" dirty="0" err="1">
                          <a:solidFill>
                            <a:srgbClr val="000000"/>
                          </a:solidFill>
                          <a:effectLst/>
                          <a:latin typeface="+mn-lt"/>
                        </a:rPr>
                        <a:t>kontroles</a:t>
                      </a:r>
                      <a:r>
                        <a:rPr lang="fr-FR" sz="800" b="0" i="0" u="none" strike="noStrike" dirty="0">
                          <a:solidFill>
                            <a:srgbClr val="000000"/>
                          </a:solidFill>
                          <a:effectLst/>
                          <a:latin typeface="+mn-lt"/>
                        </a:rPr>
                        <a:t> </a:t>
                      </a:r>
                      <a:r>
                        <a:rPr lang="fr-FR" sz="800" b="0" i="0" u="none" strike="noStrike" dirty="0" err="1">
                          <a:solidFill>
                            <a:srgbClr val="000000"/>
                          </a:solidFill>
                          <a:effectLst/>
                          <a:latin typeface="+mn-lt"/>
                        </a:rPr>
                        <a:t>centrs</a:t>
                      </a:r>
                      <a:r>
                        <a:rPr lang="fr-FR" sz="800" b="0" i="0" u="none" strike="noStrike" dirty="0">
                          <a:solidFill>
                            <a:srgbClr val="000000"/>
                          </a:solidFill>
                          <a:effectLst/>
                          <a:latin typeface="+mn-lt"/>
                        </a:rPr>
                        <a:t> </a:t>
                      </a:r>
                    </a:p>
                  </a:txBody>
                  <a:tcPr marL="72000" marR="72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0584267"/>
                  </a:ext>
                </a:extLst>
              </a:tr>
              <a:tr h="242698">
                <a:tc>
                  <a:txBody>
                    <a:bodyPr/>
                    <a:lstStyle/>
                    <a:p>
                      <a:pPr marL="0" marR="0" lvl="0" indent="0" algn="r" rtl="0">
                        <a:lnSpc>
                          <a:spcPct val="100000"/>
                        </a:lnSpc>
                        <a:spcBef>
                          <a:spcPts val="0"/>
                        </a:spcBef>
                        <a:spcAft>
                          <a:spcPts val="0"/>
                        </a:spcAft>
                        <a:buClr>
                          <a:srgbClr val="000000"/>
                        </a:buClr>
                        <a:buFont typeface="Arial"/>
                        <a:buNone/>
                      </a:pPr>
                      <a:r>
                        <a:rPr lang="lv-LV" sz="800" b="1" i="0" u="none" strike="noStrike" cap="none" noProof="0" dirty="0">
                          <a:solidFill>
                            <a:schemeClr val="tx1"/>
                          </a:solidFill>
                          <a:latin typeface="+mn-lt"/>
                          <a:ea typeface="Arial"/>
                          <a:cs typeface="Arial"/>
                          <a:sym typeface="Arial"/>
                        </a:rPr>
                        <a:t>THC</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FEFEF"/>
                      </a:solid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defTabSz="914400" rtl="0" eaLnBrk="1" fontAlgn="auto" latinLnBrk="0" hangingPunct="1">
                        <a:lnSpc>
                          <a:spcPct val="100000"/>
                        </a:lnSpc>
                        <a:spcBef>
                          <a:spcPts val="0"/>
                        </a:spcBef>
                        <a:spcAft>
                          <a:spcPts val="200"/>
                        </a:spcAft>
                        <a:buClr>
                          <a:srgbClr val="000000"/>
                        </a:buClr>
                        <a:buSzTx/>
                        <a:buFont typeface="Arial"/>
                        <a:buNone/>
                        <a:tabLst/>
                        <a:defRPr/>
                      </a:pPr>
                      <a:r>
                        <a:rPr lang="lv-LV" sz="800" b="0" i="0" dirty="0" err="1">
                          <a:solidFill>
                            <a:schemeClr val="tx1"/>
                          </a:solidFill>
                          <a:effectLst/>
                          <a:latin typeface="+mn-lt"/>
                        </a:rPr>
                        <a:t>Tetrahidrokanabinols</a:t>
                      </a:r>
                      <a:endParaRPr lang="fr-FR" sz="800" b="0" i="0" u="none" strike="noStrike" dirty="0">
                        <a:solidFill>
                          <a:srgbClr val="000000"/>
                        </a:solidFill>
                        <a:effectLst/>
                        <a:latin typeface="+mn-lt"/>
                      </a:endParaRPr>
                    </a:p>
                  </a:txBody>
                  <a:tcPr marL="72000" marR="72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1938505"/>
                  </a:ext>
                </a:extLst>
              </a:tr>
              <a:tr h="295012">
                <a:tc>
                  <a:txBody>
                    <a:bodyPr/>
                    <a:lstStyle/>
                    <a:p>
                      <a:pPr marL="0" marR="0" lvl="0" indent="0" algn="r" rtl="0">
                        <a:lnSpc>
                          <a:spcPct val="100000"/>
                        </a:lnSpc>
                        <a:spcBef>
                          <a:spcPts val="0"/>
                        </a:spcBef>
                        <a:spcAft>
                          <a:spcPts val="0"/>
                        </a:spcAft>
                        <a:buClr>
                          <a:srgbClr val="000000"/>
                        </a:buClr>
                        <a:buFont typeface="Arial"/>
                        <a:buNone/>
                      </a:pPr>
                      <a:r>
                        <a:rPr lang="lv-LV" sz="800" b="1" i="0" u="none" strike="noStrike" cap="none" noProof="0">
                          <a:solidFill>
                            <a:schemeClr val="tx1"/>
                          </a:solidFill>
                          <a:latin typeface="+mn-lt"/>
                          <a:ea typeface="Arial"/>
                          <a:cs typeface="Arial"/>
                          <a:sym typeface="Arial"/>
                        </a:rPr>
                        <a:t>Vielas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FEFEF"/>
                      </a:solid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a:lnSpc>
                          <a:spcPct val="100000"/>
                        </a:lnSpc>
                        <a:spcBef>
                          <a:spcPts val="0"/>
                        </a:spcBef>
                        <a:spcAft>
                          <a:spcPts val="200"/>
                        </a:spcAft>
                        <a:buClr>
                          <a:srgbClr val="000000"/>
                        </a:buClr>
                        <a:buFont typeface="Arial"/>
                        <a:buNone/>
                      </a:pPr>
                      <a:r>
                        <a:rPr lang="lv-LV" sz="800" b="0" i="0" kern="1200" noProof="0" dirty="0">
                          <a:solidFill>
                            <a:schemeClr val="tx1"/>
                          </a:solidFill>
                          <a:latin typeface="+mn-lt"/>
                          <a:ea typeface="+mn-ea"/>
                          <a:cs typeface="+mn-cs"/>
                          <a:sym typeface="Arial"/>
                        </a:rPr>
                        <a:t>Narkotiskās/psihotropās vielas </a:t>
                      </a:r>
                    </a:p>
                  </a:txBody>
                  <a:tcPr marL="72000" marR="72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4151172"/>
                  </a:ext>
                </a:extLst>
              </a:tr>
              <a:tr h="295012">
                <a:tc>
                  <a:txBody>
                    <a:bodyPr/>
                    <a:lstStyle/>
                    <a:p>
                      <a:pPr marL="0" marR="0" lvl="0" indent="0" algn="r" rtl="0">
                        <a:lnSpc>
                          <a:spcPct val="100000"/>
                        </a:lnSpc>
                        <a:spcBef>
                          <a:spcPts val="0"/>
                        </a:spcBef>
                        <a:spcAft>
                          <a:spcPts val="0"/>
                        </a:spcAft>
                        <a:buClr>
                          <a:srgbClr val="000000"/>
                        </a:buClr>
                        <a:buFont typeface="Arial"/>
                        <a:buNone/>
                      </a:pPr>
                      <a:r>
                        <a:rPr lang="lv-LV" sz="800" b="1">
                          <a:solidFill>
                            <a:schemeClr val="tx1"/>
                          </a:solidFill>
                          <a:latin typeface="+mn-lt"/>
                        </a:rPr>
                        <a:t>VIIS</a:t>
                      </a:r>
                      <a:endParaRPr lang="lv-LV" sz="800" b="1" i="0" u="none" strike="noStrike" cap="none" noProof="0">
                        <a:solidFill>
                          <a:schemeClr val="tx1"/>
                        </a:solidFill>
                        <a:latin typeface="+mn-lt"/>
                        <a:ea typeface="Arial"/>
                        <a:cs typeface="Arial"/>
                        <a:sym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FEFEF"/>
                      </a:solid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a:lnSpc>
                          <a:spcPct val="100000"/>
                        </a:lnSpc>
                        <a:spcBef>
                          <a:spcPts val="0"/>
                        </a:spcBef>
                        <a:spcAft>
                          <a:spcPts val="200"/>
                        </a:spcAft>
                        <a:buClr>
                          <a:srgbClr val="000000"/>
                        </a:buClr>
                        <a:buFont typeface="Arial"/>
                        <a:buNone/>
                      </a:pPr>
                      <a:r>
                        <a:rPr lang="lv-LV" sz="800" dirty="0">
                          <a:solidFill>
                            <a:schemeClr val="tx1"/>
                          </a:solidFill>
                          <a:latin typeface="+mn-lt"/>
                        </a:rPr>
                        <a:t>Valsts izglītības informācijas sistēma</a:t>
                      </a:r>
                    </a:p>
                  </a:txBody>
                  <a:tcPr marL="72000" marR="72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0297013"/>
                  </a:ext>
                </a:extLst>
              </a:tr>
              <a:tr h="295012">
                <a:tc>
                  <a:txBody>
                    <a:bodyPr/>
                    <a:lstStyle/>
                    <a:p>
                      <a:pPr marL="0" marR="0" lvl="0" indent="0" algn="r" rtl="0">
                        <a:lnSpc>
                          <a:spcPct val="100000"/>
                        </a:lnSpc>
                        <a:spcBef>
                          <a:spcPts val="0"/>
                        </a:spcBef>
                        <a:spcAft>
                          <a:spcPts val="0"/>
                        </a:spcAft>
                        <a:buClr>
                          <a:srgbClr val="000000"/>
                        </a:buClr>
                        <a:buFont typeface="Arial"/>
                        <a:buNone/>
                      </a:pPr>
                      <a:r>
                        <a:rPr lang="lv-LV" sz="800" b="1" i="0" u="none" strike="noStrike" cap="none" noProof="0" dirty="0">
                          <a:solidFill>
                            <a:schemeClr val="tx1"/>
                          </a:solidFill>
                          <a:latin typeface="+mn-lt"/>
                          <a:ea typeface="Arial"/>
                          <a:cs typeface="Arial"/>
                          <a:sym typeface="Arial"/>
                        </a:rPr>
                        <a:t>VISC</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FEFEF"/>
                      </a:solid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a:lnSpc>
                          <a:spcPct val="100000"/>
                        </a:lnSpc>
                        <a:spcBef>
                          <a:spcPts val="0"/>
                        </a:spcBef>
                        <a:spcAft>
                          <a:spcPts val="200"/>
                        </a:spcAft>
                        <a:buClr>
                          <a:srgbClr val="000000"/>
                        </a:buClr>
                        <a:buFont typeface="Arial"/>
                        <a:buNone/>
                      </a:pPr>
                      <a:r>
                        <a:rPr lang="lv-LV" sz="800" b="0" i="0" u="none" strike="noStrike" kern="1200" cap="none" dirty="0">
                          <a:solidFill>
                            <a:schemeClr val="tx1"/>
                          </a:solidFill>
                          <a:latin typeface="+mn-lt"/>
                          <a:cs typeface="Arial"/>
                        </a:rPr>
                        <a:t>Valsts izglītības satura centrs</a:t>
                      </a:r>
                    </a:p>
                  </a:txBody>
                  <a:tcPr marL="72000" marR="72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7178817"/>
                  </a:ext>
                </a:extLst>
              </a:tr>
              <a:tr h="295012">
                <a:tc>
                  <a:txBody>
                    <a:bodyPr/>
                    <a:lstStyle/>
                    <a:p>
                      <a:pPr marL="0" marR="0" lvl="0" indent="0" algn="r" rtl="0">
                        <a:lnSpc>
                          <a:spcPct val="100000"/>
                        </a:lnSpc>
                        <a:spcBef>
                          <a:spcPts val="0"/>
                        </a:spcBef>
                        <a:spcAft>
                          <a:spcPts val="0"/>
                        </a:spcAft>
                        <a:buClr>
                          <a:srgbClr val="000000"/>
                        </a:buClr>
                        <a:buFont typeface="Arial"/>
                        <a:buNone/>
                      </a:pPr>
                      <a:r>
                        <a:rPr lang="lv-LV" sz="800" b="1" i="0" u="none" strike="noStrike" cap="none" noProof="0" dirty="0">
                          <a:solidFill>
                            <a:schemeClr val="tx1"/>
                          </a:solidFill>
                          <a:latin typeface="+mn-lt"/>
                          <a:ea typeface="Arial"/>
                          <a:cs typeface="Arial"/>
                          <a:sym typeface="Arial"/>
                        </a:rPr>
                        <a:t>VP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FEFEF"/>
                      </a:solidFill>
                      <a:prstDash val="solid"/>
                      <a:round/>
                      <a:headEnd type="none" w="med" len="med"/>
                      <a:tailEnd type="none" w="med" len="med"/>
                    </a:lnT>
                    <a:lnB w="12700" cap="flat" cmpd="sng" algn="ctr">
                      <a:solidFill>
                        <a:srgbClr val="EFEFEF"/>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a:lnSpc>
                          <a:spcPct val="100000"/>
                        </a:lnSpc>
                        <a:spcBef>
                          <a:spcPts val="0"/>
                        </a:spcBef>
                        <a:spcAft>
                          <a:spcPts val="200"/>
                        </a:spcAft>
                        <a:buClr>
                          <a:srgbClr val="000000"/>
                        </a:buClr>
                        <a:buFont typeface="Arial"/>
                        <a:buNone/>
                      </a:pPr>
                      <a:r>
                        <a:rPr lang="lv-LV" sz="800" b="0" i="0" kern="1200" noProof="0" dirty="0">
                          <a:solidFill>
                            <a:schemeClr val="tx1"/>
                          </a:solidFill>
                          <a:latin typeface="+mn-lt"/>
                          <a:ea typeface="+mn-ea"/>
                          <a:cs typeface="+mn-cs"/>
                          <a:sym typeface="Arial"/>
                        </a:rPr>
                        <a:t>Valsts policija</a:t>
                      </a:r>
                    </a:p>
                  </a:txBody>
                  <a:tcPr marL="72000" marR="72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3194903"/>
                  </a:ext>
                </a:extLst>
              </a:tr>
            </a:tbl>
          </a:graphicData>
        </a:graphic>
      </p:graphicFrame>
      <p:sp>
        <p:nvSpPr>
          <p:cNvPr id="17" name="Slide Number Placeholder 5">
            <a:extLst>
              <a:ext uri="{FF2B5EF4-FFF2-40B4-BE49-F238E27FC236}">
                <a16:creationId xmlns:a16="http://schemas.microsoft.com/office/drawing/2014/main" id="{99D8A42B-9DE0-4ED2-9DDF-55FEF15F44D1}"/>
              </a:ext>
            </a:extLst>
          </p:cNvPr>
          <p:cNvSpPr>
            <a:spLocks noGrp="1"/>
          </p:cNvSpPr>
          <p:nvPr>
            <p:ph type="sldNum" idx="12"/>
          </p:nvPr>
        </p:nvSpPr>
        <p:spPr>
          <a:xfrm>
            <a:off x="11327130" y="6400800"/>
            <a:ext cx="421958"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lang="en-GB" smtClean="0">
                <a:solidFill>
                  <a:schemeClr val="bg1"/>
                </a:solidFil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750" b="0" i="0" u="none" strike="noStrike" kern="1200" cap="none" spc="0" normalizeH="0" baseline="0" noProof="0">
              <a:ln>
                <a:noFill/>
              </a:ln>
              <a:solidFill>
                <a:schemeClr val="bg1"/>
              </a:solidFill>
              <a:effectLst/>
              <a:uLnTx/>
              <a:uFillTx/>
              <a:latin typeface="Arial"/>
              <a:ea typeface="+mn-ea"/>
              <a:cs typeface="+mn-cs"/>
            </a:endParaRPr>
          </a:p>
        </p:txBody>
      </p:sp>
      <p:sp>
        <p:nvSpPr>
          <p:cNvPr id="9" name="Freeform 80">
            <a:extLst>
              <a:ext uri="{FF2B5EF4-FFF2-40B4-BE49-F238E27FC236}">
                <a16:creationId xmlns:a16="http://schemas.microsoft.com/office/drawing/2014/main" id="{B529E033-38DF-452D-8D26-9D3065CF5586}"/>
              </a:ext>
            </a:extLst>
          </p:cNvPr>
          <p:cNvSpPr>
            <a:spLocks noChangeAspect="1" noEditPoints="1"/>
          </p:cNvSpPr>
          <p:nvPr/>
        </p:nvSpPr>
        <p:spPr bwMode="auto">
          <a:xfrm>
            <a:off x="7519869" y="1827902"/>
            <a:ext cx="274756" cy="275536"/>
          </a:xfrm>
          <a:custGeom>
            <a:avLst/>
            <a:gdLst>
              <a:gd name="T0" fmla="*/ 527 w 704"/>
              <a:gd name="T1" fmla="*/ 320 h 706"/>
              <a:gd name="T2" fmla="*/ 588 w 704"/>
              <a:gd name="T3" fmla="*/ 259 h 706"/>
              <a:gd name="T4" fmla="*/ 631 w 704"/>
              <a:gd name="T5" fmla="*/ 214 h 706"/>
              <a:gd name="T6" fmla="*/ 506 w 704"/>
              <a:gd name="T7" fmla="*/ 88 h 706"/>
              <a:gd name="T8" fmla="*/ 462 w 704"/>
              <a:gd name="T9" fmla="*/ 131 h 706"/>
              <a:gd name="T10" fmla="*/ 400 w 704"/>
              <a:gd name="T11" fmla="*/ 194 h 706"/>
              <a:gd name="T12" fmla="*/ 87 w 704"/>
              <a:gd name="T13" fmla="*/ 507 h 706"/>
              <a:gd name="T14" fmla="*/ 31 w 704"/>
              <a:gd name="T15" fmla="*/ 691 h 706"/>
              <a:gd name="T16" fmla="*/ 213 w 704"/>
              <a:gd name="T17" fmla="*/ 635 h 706"/>
              <a:gd name="T18" fmla="*/ 527 w 704"/>
              <a:gd name="T19" fmla="*/ 320 h 706"/>
              <a:gd name="T20" fmla="*/ 527 w 704"/>
              <a:gd name="T21" fmla="*/ 320 h 706"/>
              <a:gd name="T22" fmla="*/ 483 w 704"/>
              <a:gd name="T23" fmla="*/ 153 h 706"/>
              <a:gd name="T24" fmla="*/ 506 w 704"/>
              <a:gd name="T25" fmla="*/ 130 h 706"/>
              <a:gd name="T26" fmla="*/ 589 w 704"/>
              <a:gd name="T27" fmla="*/ 214 h 706"/>
              <a:gd name="T28" fmla="*/ 567 w 704"/>
              <a:gd name="T29" fmla="*/ 237 h 706"/>
              <a:gd name="T30" fmla="*/ 540 w 704"/>
              <a:gd name="T31" fmla="*/ 264 h 706"/>
              <a:gd name="T32" fmla="*/ 456 w 704"/>
              <a:gd name="T33" fmla="*/ 179 h 706"/>
              <a:gd name="T34" fmla="*/ 483 w 704"/>
              <a:gd name="T35" fmla="*/ 153 h 706"/>
              <a:gd name="T36" fmla="*/ 400 w 704"/>
              <a:gd name="T37" fmla="*/ 235 h 706"/>
              <a:gd name="T38" fmla="*/ 431 w 704"/>
              <a:gd name="T39" fmla="*/ 267 h 706"/>
              <a:gd name="T40" fmla="*/ 175 w 704"/>
              <a:gd name="T41" fmla="*/ 525 h 706"/>
              <a:gd name="T42" fmla="*/ 130 w 704"/>
              <a:gd name="T43" fmla="*/ 525 h 706"/>
              <a:gd name="T44" fmla="*/ 121 w 704"/>
              <a:gd name="T45" fmla="*/ 516 h 706"/>
              <a:gd name="T46" fmla="*/ 400 w 704"/>
              <a:gd name="T47" fmla="*/ 235 h 706"/>
              <a:gd name="T48" fmla="*/ 76 w 704"/>
              <a:gd name="T49" fmla="*/ 646 h 706"/>
              <a:gd name="T50" fmla="*/ 82 w 704"/>
              <a:gd name="T51" fmla="*/ 625 h 706"/>
              <a:gd name="T52" fmla="*/ 97 w 704"/>
              <a:gd name="T53" fmla="*/ 639 h 706"/>
              <a:gd name="T54" fmla="*/ 76 w 704"/>
              <a:gd name="T55" fmla="*/ 646 h 706"/>
              <a:gd name="T56" fmla="*/ 128 w 704"/>
              <a:gd name="T57" fmla="*/ 629 h 706"/>
              <a:gd name="T58" fmla="*/ 92 w 704"/>
              <a:gd name="T59" fmla="*/ 592 h 706"/>
              <a:gd name="T60" fmla="*/ 106 w 704"/>
              <a:gd name="T61" fmla="*/ 544 h 706"/>
              <a:gd name="T62" fmla="*/ 117 w 704"/>
              <a:gd name="T63" fmla="*/ 554 h 706"/>
              <a:gd name="T64" fmla="*/ 166 w 704"/>
              <a:gd name="T65" fmla="*/ 554 h 706"/>
              <a:gd name="T66" fmla="*/ 166 w 704"/>
              <a:gd name="T67" fmla="*/ 604 h 706"/>
              <a:gd name="T68" fmla="*/ 177 w 704"/>
              <a:gd name="T69" fmla="*/ 614 h 706"/>
              <a:gd name="T70" fmla="*/ 128 w 704"/>
              <a:gd name="T71" fmla="*/ 629 h 706"/>
              <a:gd name="T72" fmla="*/ 205 w 704"/>
              <a:gd name="T73" fmla="*/ 601 h 706"/>
              <a:gd name="T74" fmla="*/ 197 w 704"/>
              <a:gd name="T75" fmla="*/ 592 h 706"/>
              <a:gd name="T76" fmla="*/ 197 w 704"/>
              <a:gd name="T77" fmla="*/ 545 h 706"/>
              <a:gd name="T78" fmla="*/ 452 w 704"/>
              <a:gd name="T79" fmla="*/ 288 h 706"/>
              <a:gd name="T80" fmla="*/ 484 w 704"/>
              <a:gd name="T81" fmla="*/ 320 h 706"/>
              <a:gd name="T82" fmla="*/ 205 w 704"/>
              <a:gd name="T83" fmla="*/ 601 h 706"/>
              <a:gd name="T84" fmla="*/ 505 w 704"/>
              <a:gd name="T85" fmla="*/ 299 h 706"/>
              <a:gd name="T86" fmla="*/ 422 w 704"/>
              <a:gd name="T87" fmla="*/ 214 h 706"/>
              <a:gd name="T88" fmla="*/ 435 w 704"/>
              <a:gd name="T89" fmla="*/ 201 h 706"/>
              <a:gd name="T90" fmla="*/ 519 w 704"/>
              <a:gd name="T91" fmla="*/ 284 h 706"/>
              <a:gd name="T92" fmla="*/ 505 w 704"/>
              <a:gd name="T93" fmla="*/ 299 h 706"/>
              <a:gd name="T94" fmla="*/ 704 w 704"/>
              <a:gd name="T95" fmla="*/ 706 h 706"/>
              <a:gd name="T96" fmla="*/ 243 w 704"/>
              <a:gd name="T97" fmla="*/ 706 h 706"/>
              <a:gd name="T98" fmla="*/ 243 w 704"/>
              <a:gd name="T99" fmla="*/ 675 h 706"/>
              <a:gd name="T100" fmla="*/ 673 w 704"/>
              <a:gd name="T101" fmla="*/ 675 h 706"/>
              <a:gd name="T102" fmla="*/ 673 w 704"/>
              <a:gd name="T103" fmla="*/ 31 h 706"/>
              <a:gd name="T104" fmla="*/ 31 w 704"/>
              <a:gd name="T105" fmla="*/ 31 h 706"/>
              <a:gd name="T106" fmla="*/ 31 w 704"/>
              <a:gd name="T107" fmla="*/ 691 h 706"/>
              <a:gd name="T108" fmla="*/ 0 w 704"/>
              <a:gd name="T109" fmla="*/ 691 h 706"/>
              <a:gd name="T110" fmla="*/ 0 w 704"/>
              <a:gd name="T111" fmla="*/ 0 h 706"/>
              <a:gd name="T112" fmla="*/ 704 w 704"/>
              <a:gd name="T113" fmla="*/ 0 h 706"/>
              <a:gd name="T114" fmla="*/ 704 w 704"/>
              <a:gd name="T115"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4" h="706">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b="1">
              <a:solidFill>
                <a:schemeClr val="accent1"/>
              </a:solidFill>
            </a:endParaRPr>
          </a:p>
        </p:txBody>
      </p:sp>
    </p:spTree>
    <p:extLst>
      <p:ext uri="{BB962C8B-B14F-4D97-AF65-F5344CB8AC3E}">
        <p14:creationId xmlns:p14="http://schemas.microsoft.com/office/powerpoint/2010/main" val="655953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228C2BB-A59C-4FAC-1FE0-0C1C466C8F2C}"/>
              </a:ext>
            </a:extLst>
          </p:cNvPr>
          <p:cNvGraphicFramePr>
            <a:graphicFrameLocks noChangeAspect="1"/>
          </p:cNvGraphicFramePr>
          <p:nvPr>
            <p:custDataLst>
              <p:tags r:id="rId1"/>
            </p:custDataLst>
            <p:extLst>
              <p:ext uri="{D42A27DB-BD31-4B8C-83A1-F6EECF244321}">
                <p14:modId xmlns:p14="http://schemas.microsoft.com/office/powerpoint/2010/main" val="15868292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think-cell data - do not delete" hidden="1">
                        <a:extLst>
                          <a:ext uri="{FF2B5EF4-FFF2-40B4-BE49-F238E27FC236}">
                            <a16:creationId xmlns:a16="http://schemas.microsoft.com/office/drawing/2014/main" id="{D228C2BB-A59C-4FAC-1FE0-0C1C466C8F2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FF43236-B628-8EF5-5843-D65A564A5C07}"/>
              </a:ext>
            </a:extLst>
          </p:cNvPr>
          <p:cNvSpPr>
            <a:spLocks noGrp="1"/>
          </p:cNvSpPr>
          <p:nvPr>
            <p:ph type="title"/>
          </p:nvPr>
        </p:nvSpPr>
        <p:spPr/>
        <p:txBody>
          <a:bodyPr vert="horz"/>
          <a:lstStyle/>
          <a:p>
            <a:r>
              <a:rPr lang="lv-LV" dirty="0"/>
              <a:t>3.4. Rekomendāciju ieviešanas  </a:t>
            </a:r>
            <a:r>
              <a:rPr lang="lv-LV" noProof="0" dirty="0" err="1"/>
              <a:t>prioritizācija</a:t>
            </a:r>
            <a:endParaRPr lang="en-GB" dirty="0"/>
          </a:p>
        </p:txBody>
      </p:sp>
      <p:sp>
        <p:nvSpPr>
          <p:cNvPr id="3" name="Slide Number Placeholder 2">
            <a:extLst>
              <a:ext uri="{FF2B5EF4-FFF2-40B4-BE49-F238E27FC236}">
                <a16:creationId xmlns:a16="http://schemas.microsoft.com/office/drawing/2014/main" id="{35CEDE3B-44E6-4456-F045-BB9C6AEE1CE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40</a:t>
            </a:fld>
            <a:endParaRPr lang="en-US"/>
          </a:p>
        </p:txBody>
      </p:sp>
      <p:grpSp>
        <p:nvGrpSpPr>
          <p:cNvPr id="10" name="Group 9">
            <a:extLst>
              <a:ext uri="{FF2B5EF4-FFF2-40B4-BE49-F238E27FC236}">
                <a16:creationId xmlns:a16="http://schemas.microsoft.com/office/drawing/2014/main" id="{7477E209-BE30-E2DB-2D16-432B8BB8CA03}"/>
              </a:ext>
            </a:extLst>
          </p:cNvPr>
          <p:cNvGrpSpPr/>
          <p:nvPr/>
        </p:nvGrpSpPr>
        <p:grpSpPr>
          <a:xfrm>
            <a:off x="10145300" y="0"/>
            <a:ext cx="2046700" cy="428964"/>
            <a:chOff x="10145300" y="313967"/>
            <a:chExt cx="2046700" cy="428964"/>
          </a:xfrm>
        </p:grpSpPr>
        <p:sp>
          <p:nvSpPr>
            <p:cNvPr id="11" name="Rectangle 10">
              <a:extLst>
                <a:ext uri="{FF2B5EF4-FFF2-40B4-BE49-F238E27FC236}">
                  <a16:creationId xmlns:a16="http://schemas.microsoft.com/office/drawing/2014/main" id="{C235B67E-4BA0-E9D1-1DA1-8DFB9A084E23}"/>
                </a:ext>
              </a:extLst>
            </p:cNvPr>
            <p:cNvSpPr/>
            <p:nvPr/>
          </p:nvSpPr>
          <p:spPr>
            <a:xfrm>
              <a:off x="10145300" y="313968"/>
              <a:ext cx="2046700" cy="428963"/>
            </a:xfrm>
            <a:prstGeom prst="rect">
              <a:avLst/>
            </a:prstGeom>
            <a:solidFill>
              <a:srgbClr val="FFFFFF">
                <a:lumMod val="95000"/>
              </a:srgbClr>
            </a:solidFill>
            <a:ln w="12700" cap="sq" cmpd="sng" algn="ctr">
              <a:noFill/>
              <a:prstDash val="solid"/>
            </a:ln>
            <a:effectLst/>
          </p:spPr>
          <p:txBody>
            <a:bodyPr lIns="432000" tIns="72000" rIns="72000" bIns="72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000" b="0" i="0" u="none" strike="noStrike" kern="0" cap="none" spc="0" normalizeH="0" baseline="0" noProof="0">
                  <a:ln>
                    <a:noFill/>
                  </a:ln>
                  <a:solidFill>
                    <a:srgbClr val="000000"/>
                  </a:solidFill>
                  <a:effectLst/>
                  <a:uLnTx/>
                  <a:uFillTx/>
                  <a:latin typeface="Arial"/>
                  <a:ea typeface="+mn-ea"/>
                  <a:cs typeface="+mn-cs"/>
                </a:rPr>
                <a:t>Rekomendācijas</a:t>
              </a:r>
            </a:p>
          </p:txBody>
        </p:sp>
        <p:sp>
          <p:nvSpPr>
            <p:cNvPr id="12" name="Rectangle 11">
              <a:extLst>
                <a:ext uri="{FF2B5EF4-FFF2-40B4-BE49-F238E27FC236}">
                  <a16:creationId xmlns:a16="http://schemas.microsoft.com/office/drawing/2014/main" id="{B53A18D0-C288-ECAF-383E-EBBCF4267FAF}"/>
                </a:ext>
              </a:extLst>
            </p:cNvPr>
            <p:cNvSpPr/>
            <p:nvPr/>
          </p:nvSpPr>
          <p:spPr>
            <a:xfrm>
              <a:off x="10145300" y="313967"/>
              <a:ext cx="388890" cy="428963"/>
            </a:xfrm>
            <a:prstGeom prst="rect">
              <a:avLst/>
            </a:prstGeom>
            <a:solidFill>
              <a:srgbClr val="DEDEDE"/>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FFFFFF"/>
                </a:solidFill>
                <a:effectLst/>
                <a:uLnTx/>
                <a:uFillTx/>
                <a:latin typeface="Arial"/>
                <a:ea typeface="+mn-ea"/>
                <a:cs typeface="+mn-cs"/>
              </a:endParaRPr>
            </a:p>
          </p:txBody>
        </p:sp>
        <p:sp>
          <p:nvSpPr>
            <p:cNvPr id="13" name="Freeform 45">
              <a:extLst>
                <a:ext uri="{FF2B5EF4-FFF2-40B4-BE49-F238E27FC236}">
                  <a16:creationId xmlns:a16="http://schemas.microsoft.com/office/drawing/2014/main" id="{DAAA3A46-B0CD-3153-B164-A74F219AD9C7}"/>
                </a:ext>
              </a:extLst>
            </p:cNvPr>
            <p:cNvSpPr>
              <a:spLocks noChangeAspect="1" noEditPoints="1"/>
            </p:cNvSpPr>
            <p:nvPr/>
          </p:nvSpPr>
          <p:spPr bwMode="auto">
            <a:xfrm>
              <a:off x="10197948" y="386248"/>
              <a:ext cx="283594" cy="28440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D04A0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700" b="1" i="0" u="none" strike="noStrike" kern="0" cap="none" spc="0" normalizeH="0" baseline="0" noProof="0">
                <a:ln>
                  <a:noFill/>
                </a:ln>
                <a:solidFill>
                  <a:srgbClr val="D04A02"/>
                </a:solidFill>
                <a:effectLst/>
                <a:uLnTx/>
                <a:uFillTx/>
              </a:endParaRPr>
            </a:p>
          </p:txBody>
        </p:sp>
      </p:grpSp>
      <p:sp>
        <p:nvSpPr>
          <p:cNvPr id="14" name="TextBox 13">
            <a:extLst>
              <a:ext uri="{FF2B5EF4-FFF2-40B4-BE49-F238E27FC236}">
                <a16:creationId xmlns:a16="http://schemas.microsoft.com/office/drawing/2014/main" id="{FB02FFE5-99CA-0248-C9B7-FC11951545E1}"/>
              </a:ext>
            </a:extLst>
          </p:cNvPr>
          <p:cNvSpPr txBox="1"/>
          <p:nvPr/>
        </p:nvSpPr>
        <p:spPr>
          <a:xfrm>
            <a:off x="442913" y="1819275"/>
            <a:ext cx="3529012" cy="4352925"/>
          </a:xfrm>
          <a:prstGeom prst="rect">
            <a:avLst/>
          </a:prstGeom>
          <a:solidFill>
            <a:schemeClr val="bg1">
              <a:lumMod val="95000"/>
            </a:schemeClr>
          </a:solidFill>
        </p:spPr>
        <p:txBody>
          <a:bodyPr wrap="square" lIns="72000" tIns="72000" rIns="72000" bIns="72000" rtlCol="0">
            <a:noAutofit/>
          </a:bodyPr>
          <a:lstStyle/>
          <a:p>
            <a:pPr marL="0" marR="0" lvl="0" indent="0" rtl="0">
              <a:spcAft>
                <a:spcPts val="600"/>
              </a:spcAft>
              <a:buNone/>
            </a:pPr>
            <a:r>
              <a:rPr lang="lv-LV" sz="800" b="0" u="none" strike="noStrike" cap="none">
                <a:solidFill>
                  <a:schemeClr val="dk1"/>
                </a:solidFill>
              </a:rPr>
              <a:t>Izstrādātas rekomendācijas ir strukturētas pēc to potenciālās ietekmes (ieguvumiem) un ieviešanas sarežģītības (ieguldījumiem), tādējādi ļaujot identificēt aktivitātes ar lielāko ietekmi, kā arī noteikt aktivitāšu ieviešanas prioritātes. </a:t>
            </a:r>
          </a:p>
          <a:p>
            <a:pPr marL="0" marR="0" lvl="0" indent="0" rtl="0">
              <a:spcAft>
                <a:spcPts val="600"/>
              </a:spcAft>
              <a:buNone/>
            </a:pPr>
            <a:r>
              <a:rPr lang="lv-LV" sz="800" b="0" u="none" strike="noStrike" cap="none">
                <a:solidFill>
                  <a:schemeClr val="dk1"/>
                </a:solidFill>
              </a:rPr>
              <a:t>Ātrās uzvaras ir aktivitātes, kuru ieviešanai ir noteikta augstākā prioritāte, jo to ieviešana prasa minimālus ieguldījumus un sniedz būtiskus ieguvumus. Nozīmīgie projekti ir aktivitātes, kuru ieviešanai ir jānosaka nākamā prioritāte pēc ātro uzvaru ieviešanas. </a:t>
            </a:r>
          </a:p>
          <a:p>
            <a:pPr marL="0" marR="0" lvl="0" indent="0" rtl="0">
              <a:spcAft>
                <a:spcPts val="600"/>
              </a:spcAft>
              <a:buNone/>
            </a:pPr>
            <a:r>
              <a:rPr lang="lv-LV" sz="800" b="0" u="none" strike="noStrike" cap="none">
                <a:solidFill>
                  <a:schemeClr val="dk1"/>
                </a:solidFill>
              </a:rPr>
              <a:t>Maznozīmīgie projekti un smagie projekti ir aktivitātes, no kuru ieviešanas paredzami salīdzinoši mazi ieguvumu, tomēr būs nepieciešami būtiski ieguldījumi. Izvērtējot pieejamos laika un finanšu resursus, šīs aktivitātes var īstenot paralēli citām aktivitātēm, paredzot, ka to ieviešanai būs nepieciešams ilgāks laika periods. </a:t>
            </a:r>
            <a:endParaRPr lang="lv-LV" sz="800"/>
          </a:p>
        </p:txBody>
      </p:sp>
      <p:sp>
        <p:nvSpPr>
          <p:cNvPr id="16" name="Rectangle 15">
            <a:extLst>
              <a:ext uri="{FF2B5EF4-FFF2-40B4-BE49-F238E27FC236}">
                <a16:creationId xmlns:a16="http://schemas.microsoft.com/office/drawing/2014/main" id="{4C147297-A74D-60B4-CA9C-989C54D73186}"/>
              </a:ext>
            </a:extLst>
          </p:cNvPr>
          <p:cNvSpPr/>
          <p:nvPr/>
        </p:nvSpPr>
        <p:spPr>
          <a:xfrm>
            <a:off x="4327524" y="1819275"/>
            <a:ext cx="7421563" cy="4352926"/>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cxnSp>
        <p:nvCxnSpPr>
          <p:cNvPr id="46" name="Google Shape;913;p23">
            <a:extLst>
              <a:ext uri="{FF2B5EF4-FFF2-40B4-BE49-F238E27FC236}">
                <a16:creationId xmlns:a16="http://schemas.microsoft.com/office/drawing/2014/main" id="{C23E390A-ACE5-1B93-651E-F533FA0D2A3D}"/>
              </a:ext>
            </a:extLst>
          </p:cNvPr>
          <p:cNvCxnSpPr>
            <a:cxnSpLocks/>
          </p:cNvCxnSpPr>
          <p:nvPr/>
        </p:nvCxnSpPr>
        <p:spPr>
          <a:xfrm flipV="1">
            <a:off x="4849519" y="2066050"/>
            <a:ext cx="0" cy="3653379"/>
          </a:xfrm>
          <a:prstGeom prst="straightConnector1">
            <a:avLst/>
          </a:prstGeom>
          <a:noFill/>
          <a:ln w="12700" cap="flat" cmpd="sng">
            <a:solidFill>
              <a:srgbClr val="D8D8D8"/>
            </a:solidFill>
            <a:prstDash val="solid"/>
            <a:round/>
            <a:headEnd type="none" w="sm" len="sm"/>
            <a:tailEnd type="triangle" w="med" len="med"/>
          </a:ln>
        </p:spPr>
      </p:cxnSp>
      <p:sp>
        <p:nvSpPr>
          <p:cNvPr id="47" name="Google Shape;914;p23">
            <a:extLst>
              <a:ext uri="{FF2B5EF4-FFF2-40B4-BE49-F238E27FC236}">
                <a16:creationId xmlns:a16="http://schemas.microsoft.com/office/drawing/2014/main" id="{4EA6BC88-959A-B365-0E67-639CA9061238}"/>
              </a:ext>
            </a:extLst>
          </p:cNvPr>
          <p:cNvSpPr/>
          <p:nvPr/>
        </p:nvSpPr>
        <p:spPr>
          <a:xfrm>
            <a:off x="4963985" y="2063376"/>
            <a:ext cx="3283660" cy="2260995"/>
          </a:xfrm>
          <a:prstGeom prst="rect">
            <a:avLst/>
          </a:prstGeom>
          <a:solidFill>
            <a:srgbClr val="059669"/>
          </a:solidFill>
          <a:ln>
            <a:noFill/>
          </a:ln>
        </p:spPr>
        <p:txBody>
          <a:bodyPr spcFirstLastPara="1" wrap="square" lIns="91425" tIns="91425" rIns="91425" bIns="64600" anchor="t" anchorCtr="0">
            <a:noAutofit/>
          </a:bodyPr>
          <a:lstStyle/>
          <a:p>
            <a:pPr marL="0" marR="0" lvl="0" indent="0" algn="l" rtl="0">
              <a:spcBef>
                <a:spcPts val="0"/>
              </a:spcBef>
              <a:spcAft>
                <a:spcPts val="0"/>
              </a:spcAft>
              <a:buClr>
                <a:srgbClr val="000000"/>
              </a:buClr>
              <a:buSzPts val="1050"/>
              <a:buFont typeface="Arial"/>
              <a:buNone/>
            </a:pPr>
            <a:r>
              <a:rPr lang="lv-LV" sz="800" b="1" i="0" u="none" strike="noStrike" cap="none" dirty="0">
                <a:solidFill>
                  <a:schemeClr val="bg1"/>
                </a:solidFill>
                <a:latin typeface="Arial"/>
                <a:ea typeface="Arial"/>
                <a:cs typeface="Arial"/>
                <a:sym typeface="Arial"/>
              </a:rPr>
              <a:t>Ātrās uzvaras</a:t>
            </a:r>
            <a:endParaRPr lang="lv-LV" sz="800" dirty="0">
              <a:solidFill>
                <a:schemeClr val="bg1"/>
              </a:solidFill>
            </a:endParaRPr>
          </a:p>
          <a:p>
            <a:pPr marR="0" lvl="0" algn="l" rtl="0">
              <a:spcAft>
                <a:spcPts val="0"/>
              </a:spcAft>
              <a:buClr>
                <a:srgbClr val="FFFFFF"/>
              </a:buClr>
              <a:buSzPts val="800"/>
            </a:pPr>
            <a:r>
              <a:rPr lang="lv-LV" sz="800" dirty="0">
                <a:solidFill>
                  <a:schemeClr val="bg1"/>
                </a:solidFill>
                <a:latin typeface="Arial"/>
                <a:ea typeface="Arial"/>
                <a:cs typeface="Arial"/>
                <a:sym typeface="Arial"/>
              </a:rPr>
              <a:t>2.1.2 Regulāras ikgadējas apmācības pedagogiem par agrīno atbalstu </a:t>
            </a:r>
            <a:r>
              <a:rPr lang="lv-LV" sz="800" dirty="0" err="1">
                <a:solidFill>
                  <a:schemeClr val="bg1"/>
                </a:solidFill>
                <a:latin typeface="Arial"/>
                <a:ea typeface="Arial"/>
                <a:cs typeface="Arial"/>
                <a:sym typeface="Arial"/>
              </a:rPr>
              <a:t>psihoemocionāliem</a:t>
            </a:r>
            <a:r>
              <a:rPr lang="lv-LV" sz="800" dirty="0">
                <a:solidFill>
                  <a:schemeClr val="bg1"/>
                </a:solidFill>
                <a:latin typeface="Arial"/>
                <a:ea typeface="Arial"/>
                <a:cs typeface="Arial"/>
                <a:sym typeface="Arial"/>
              </a:rPr>
              <a:t> un atkarību riskiem. (Izpildāms, nodrošina tiešu ietekmi).</a:t>
            </a:r>
          </a:p>
          <a:p>
            <a:pPr marR="0" lvl="0" algn="l" rtl="0">
              <a:spcAft>
                <a:spcPts val="0"/>
              </a:spcAft>
              <a:buClr>
                <a:srgbClr val="FFFFFF"/>
              </a:buClr>
              <a:buSzPts val="800"/>
            </a:pPr>
            <a:r>
              <a:rPr lang="lv-LV" sz="800" dirty="0">
                <a:solidFill>
                  <a:schemeClr val="bg1"/>
                </a:solidFill>
                <a:latin typeface="Arial"/>
                <a:ea typeface="Arial"/>
                <a:cs typeface="Arial"/>
                <a:sym typeface="Arial"/>
              </a:rPr>
              <a:t>2.1.3 Atbalsta programmas ģimenēm – praktiskas, pieejamas, regulāri pilnveidotas.</a:t>
            </a:r>
          </a:p>
          <a:p>
            <a:pPr marR="0" lvl="0" algn="l" rtl="0">
              <a:spcAft>
                <a:spcPts val="0"/>
              </a:spcAft>
              <a:buClr>
                <a:srgbClr val="FFFFFF"/>
              </a:buClr>
              <a:buSzPts val="800"/>
            </a:pPr>
            <a:r>
              <a:rPr lang="lv-LV" sz="800" dirty="0">
                <a:solidFill>
                  <a:schemeClr val="bg1"/>
                </a:solidFill>
                <a:latin typeface="Arial"/>
                <a:ea typeface="Arial"/>
                <a:cs typeface="Arial"/>
                <a:sym typeface="Arial"/>
              </a:rPr>
              <a:t>2.1.6 Digitāli pieejama platforma un lietotne ar uzticamu informāciju par atbalstu un krīzes tālruņiem.</a:t>
            </a:r>
          </a:p>
          <a:p>
            <a:pPr marR="0" lvl="0" algn="l" rtl="0">
              <a:spcAft>
                <a:spcPts val="0"/>
              </a:spcAft>
              <a:buClr>
                <a:srgbClr val="FFFFFF"/>
              </a:buClr>
              <a:buSzPts val="800"/>
            </a:pPr>
            <a:r>
              <a:rPr lang="lv-LV" sz="800" dirty="0">
                <a:solidFill>
                  <a:schemeClr val="bg1"/>
                </a:solidFill>
                <a:latin typeface="Arial"/>
                <a:ea typeface="Arial"/>
                <a:cs typeface="Arial"/>
                <a:sym typeface="Arial"/>
              </a:rPr>
              <a:t>2.3.4 Ātrs, koordinēts palīdzības mehānisms, apmācības pirmās līnijas darbiniekiem un </a:t>
            </a:r>
            <a:r>
              <a:rPr lang="lv-LV" sz="800" dirty="0" err="1">
                <a:solidFill>
                  <a:schemeClr val="bg1"/>
                </a:solidFill>
                <a:latin typeface="Arial"/>
                <a:ea typeface="Arial"/>
                <a:cs typeface="Arial"/>
                <a:sym typeface="Arial"/>
              </a:rPr>
              <a:t>eksprestesti</a:t>
            </a:r>
            <a:r>
              <a:rPr lang="lv-LV" sz="800" dirty="0">
                <a:solidFill>
                  <a:schemeClr val="bg1"/>
                </a:solidFill>
                <a:latin typeface="Arial"/>
                <a:ea typeface="Arial"/>
                <a:cs typeface="Arial"/>
                <a:sym typeface="Arial"/>
              </a:rPr>
              <a:t> skolās.</a:t>
            </a:r>
            <a:endParaRPr sz="800" dirty="0">
              <a:solidFill>
                <a:schemeClr val="bg1"/>
              </a:solidFill>
              <a:latin typeface="Arial"/>
              <a:ea typeface="Arial"/>
              <a:cs typeface="Arial"/>
              <a:sym typeface="Arial"/>
            </a:endParaRPr>
          </a:p>
        </p:txBody>
      </p:sp>
      <p:sp>
        <p:nvSpPr>
          <p:cNvPr id="48" name="Google Shape;915;p23">
            <a:extLst>
              <a:ext uri="{FF2B5EF4-FFF2-40B4-BE49-F238E27FC236}">
                <a16:creationId xmlns:a16="http://schemas.microsoft.com/office/drawing/2014/main" id="{DBB883EB-FBA7-9124-1F02-E12ECA7E512E}"/>
              </a:ext>
            </a:extLst>
          </p:cNvPr>
          <p:cNvSpPr/>
          <p:nvPr/>
        </p:nvSpPr>
        <p:spPr>
          <a:xfrm>
            <a:off x="8312210" y="2063376"/>
            <a:ext cx="3283662" cy="2260995"/>
          </a:xfrm>
          <a:prstGeom prst="rect">
            <a:avLst/>
          </a:prstGeom>
          <a:solidFill>
            <a:schemeClr val="accent4"/>
          </a:solidFill>
          <a:ln>
            <a:noFill/>
          </a:ln>
        </p:spPr>
        <p:txBody>
          <a:bodyPr spcFirstLastPara="1" wrap="square" lIns="91425" tIns="91425" rIns="91425" bIns="64600" anchor="t" anchorCtr="0">
            <a:noAutofit/>
          </a:bodyPr>
          <a:lstStyle/>
          <a:p>
            <a:pPr marL="0" marR="0" lvl="0" indent="0" algn="l" rtl="0">
              <a:spcBef>
                <a:spcPts val="0"/>
              </a:spcBef>
              <a:spcAft>
                <a:spcPts val="0"/>
              </a:spcAft>
              <a:buClr>
                <a:srgbClr val="000000"/>
              </a:buClr>
              <a:buSzPts val="1050"/>
              <a:buFont typeface="Arial"/>
              <a:buNone/>
            </a:pPr>
            <a:r>
              <a:rPr lang="lv-LV" sz="800" b="1" i="0" u="none" strike="noStrike" cap="none">
                <a:solidFill>
                  <a:sysClr val="windowText" lastClr="000000"/>
                </a:solidFill>
                <a:latin typeface="Arial"/>
                <a:ea typeface="Arial"/>
                <a:cs typeface="Arial"/>
                <a:sym typeface="Arial"/>
              </a:rPr>
              <a:t>Nozīmīgie projekti</a:t>
            </a:r>
            <a:endParaRPr lang="lv-LV" sz="800">
              <a:solidFill>
                <a:sysClr val="windowText" lastClr="000000"/>
              </a:solidFill>
            </a:endParaRPr>
          </a:p>
          <a:p>
            <a:pPr marR="0" lvl="0" algn="l" rtl="0">
              <a:spcAft>
                <a:spcPts val="0"/>
              </a:spcAft>
              <a:buClr>
                <a:srgbClr val="000000"/>
              </a:buClr>
              <a:buSzPts val="800"/>
            </a:pPr>
            <a:r>
              <a:rPr lang="lv-LV" sz="800">
                <a:solidFill>
                  <a:sysClr val="windowText" lastClr="000000"/>
                </a:solidFill>
                <a:latin typeface="Arial"/>
                <a:ea typeface="Arial"/>
                <a:cs typeface="Arial"/>
                <a:sym typeface="Arial"/>
              </a:rPr>
              <a:t>2.1.1 Vecumam un riska grupām atbilstošas vielu lietošanas profilakses programmas skolās (ilgtermiņa, sistēmiska).</a:t>
            </a:r>
          </a:p>
          <a:p>
            <a:pPr marR="0" lvl="0" algn="l" rtl="0">
              <a:spcAft>
                <a:spcPts val="0"/>
              </a:spcAft>
              <a:buClr>
                <a:srgbClr val="000000"/>
              </a:buClr>
              <a:buSzPts val="800"/>
            </a:pPr>
            <a:r>
              <a:rPr lang="lv-LV" sz="800">
                <a:solidFill>
                  <a:sysClr val="windowText" lastClr="000000"/>
                </a:solidFill>
                <a:latin typeface="Arial"/>
                <a:ea typeface="Arial"/>
                <a:cs typeface="Arial"/>
                <a:sym typeface="Arial"/>
              </a:rPr>
              <a:t>2.1.5 Visaptverošas psihoemocionālās izglītības programmas un alternatīvās aktivitātes skolās un jauniešu centros.</a:t>
            </a:r>
          </a:p>
          <a:p>
            <a:pPr marR="0" lvl="0" algn="l" rtl="0">
              <a:spcAft>
                <a:spcPts val="0"/>
              </a:spcAft>
              <a:buClr>
                <a:srgbClr val="000000"/>
              </a:buClr>
              <a:buSzPts val="800"/>
            </a:pPr>
            <a:r>
              <a:rPr lang="lv-LV" sz="800">
                <a:solidFill>
                  <a:sysClr val="windowText" lastClr="000000"/>
                </a:solidFill>
                <a:latin typeface="Arial"/>
                <a:ea typeface="Arial"/>
                <a:cs typeface="Arial"/>
                <a:sym typeface="Arial"/>
              </a:rPr>
              <a:t>2.1.7 Koordinēta atbalsta sistēma jauniešiem ārpusģimenes aprūpē, multidisciplināra sadarbība.</a:t>
            </a:r>
          </a:p>
          <a:p>
            <a:pPr marR="0" lvl="0" algn="l" rtl="0">
              <a:spcAft>
                <a:spcPts val="0"/>
              </a:spcAft>
              <a:buClr>
                <a:srgbClr val="000000"/>
              </a:buClr>
              <a:buSzPts val="800"/>
            </a:pPr>
            <a:r>
              <a:rPr lang="lv-LV" sz="800">
                <a:solidFill>
                  <a:sysClr val="windowText" lastClr="000000"/>
                </a:solidFill>
                <a:latin typeface="Arial"/>
                <a:ea typeface="Arial"/>
                <a:cs typeface="Arial"/>
                <a:sym typeface="Arial"/>
              </a:rPr>
              <a:t>2.1.8 Starpinstitūciju sadarbības mehānisms izglītības, sociālajos, veselības dienestos un NVO.</a:t>
            </a:r>
          </a:p>
          <a:p>
            <a:pPr marR="0" lvl="0" algn="l" rtl="0">
              <a:spcAft>
                <a:spcPts val="0"/>
              </a:spcAft>
              <a:buClr>
                <a:srgbClr val="000000"/>
              </a:buClr>
              <a:buSzPts val="800"/>
            </a:pPr>
            <a:r>
              <a:rPr lang="lv-LV" sz="800">
                <a:solidFill>
                  <a:sysClr val="windowText" lastClr="000000"/>
                </a:solidFill>
                <a:latin typeface="Arial"/>
                <a:ea typeface="Arial"/>
                <a:cs typeface="Arial"/>
                <a:sym typeface="Arial"/>
              </a:rPr>
              <a:t>2.2.1 Integrēta ārstēšanas, sociālā atbalsta un rehabilitācijas sistēma jauniešiem ar atkarības riskiem.</a:t>
            </a:r>
          </a:p>
          <a:p>
            <a:pPr marR="0" lvl="0" algn="l" rtl="0">
              <a:spcAft>
                <a:spcPts val="0"/>
              </a:spcAft>
              <a:buClr>
                <a:srgbClr val="000000"/>
              </a:buClr>
              <a:buSzPts val="800"/>
            </a:pPr>
            <a:r>
              <a:rPr lang="lv-LV" sz="800">
                <a:solidFill>
                  <a:sysClr val="windowText" lastClr="000000"/>
                </a:solidFill>
                <a:latin typeface="Arial"/>
                <a:ea typeface="Arial"/>
                <a:cs typeface="Arial"/>
                <a:sym typeface="Arial"/>
              </a:rPr>
              <a:t>2.2.2 Ilgtspējīga rehabilitācijas atbalsta sistēma ar psihoterapijas pakalpojumiem un stigmas mazināšanu.</a:t>
            </a:r>
          </a:p>
          <a:p>
            <a:pPr marR="0" lvl="0" algn="l" rtl="0">
              <a:spcAft>
                <a:spcPts val="0"/>
              </a:spcAft>
              <a:buClr>
                <a:srgbClr val="000000"/>
              </a:buClr>
              <a:buSzPts val="800"/>
            </a:pPr>
            <a:r>
              <a:rPr lang="lv-LV" sz="800">
                <a:solidFill>
                  <a:sysClr val="windowText" lastClr="000000"/>
                </a:solidFill>
                <a:latin typeface="Arial"/>
                <a:ea typeface="Arial"/>
                <a:cs typeface="Arial"/>
                <a:sym typeface="Arial"/>
              </a:rPr>
              <a:t>2.3.1 Valsts politika vielu pieejamības ierobežošanai digitālajā vidē un regulējumu pastiprināšana.</a:t>
            </a:r>
          </a:p>
          <a:p>
            <a:pPr marR="0" lvl="0" algn="l" rtl="0">
              <a:spcAft>
                <a:spcPts val="0"/>
              </a:spcAft>
              <a:buClr>
                <a:srgbClr val="000000"/>
              </a:buClr>
              <a:buSzPts val="800"/>
            </a:pPr>
            <a:r>
              <a:rPr lang="lv-LV" sz="800">
                <a:solidFill>
                  <a:sysClr val="windowText" lastClr="000000"/>
                </a:solidFill>
                <a:latin typeface="Arial"/>
                <a:ea typeface="Arial"/>
                <a:cs typeface="Arial"/>
                <a:sym typeface="Arial"/>
              </a:rPr>
              <a:t>2.3.2 Metodoloģiski pamatoti, sadarbībā balstīti rīcības protokoli skolās un tiesībaizsardzības iestādēs.</a:t>
            </a:r>
          </a:p>
        </p:txBody>
      </p:sp>
      <p:sp>
        <p:nvSpPr>
          <p:cNvPr id="49" name="Google Shape;916;p23">
            <a:extLst>
              <a:ext uri="{FF2B5EF4-FFF2-40B4-BE49-F238E27FC236}">
                <a16:creationId xmlns:a16="http://schemas.microsoft.com/office/drawing/2014/main" id="{B5192E5C-2C32-070B-B85A-8FE7001C14AE}"/>
              </a:ext>
            </a:extLst>
          </p:cNvPr>
          <p:cNvSpPr/>
          <p:nvPr/>
        </p:nvSpPr>
        <p:spPr>
          <a:xfrm>
            <a:off x="4964517" y="4385128"/>
            <a:ext cx="3283662" cy="1279415"/>
          </a:xfrm>
          <a:prstGeom prst="rect">
            <a:avLst/>
          </a:prstGeom>
          <a:solidFill>
            <a:schemeClr val="accent6"/>
          </a:solidFill>
          <a:ln>
            <a:noFill/>
          </a:ln>
        </p:spPr>
        <p:txBody>
          <a:bodyPr spcFirstLastPara="1" wrap="square" lIns="91425" tIns="91425" rIns="91425" bIns="91425" anchor="t" anchorCtr="0">
            <a:noAutofit/>
          </a:bodyPr>
          <a:lstStyle/>
          <a:p>
            <a:pPr marL="0" marR="0" lvl="0" indent="0" algn="l" rtl="0">
              <a:spcBef>
                <a:spcPts val="0"/>
              </a:spcBef>
              <a:spcAft>
                <a:spcPts val="0"/>
              </a:spcAft>
              <a:buClr>
                <a:srgbClr val="000000"/>
              </a:buClr>
              <a:buSzPts val="1050"/>
              <a:buFont typeface="Arial"/>
              <a:buNone/>
            </a:pPr>
            <a:r>
              <a:rPr lang="lv-LV" sz="800" b="1" i="0" u="none" strike="noStrike" cap="none" dirty="0">
                <a:solidFill>
                  <a:schemeClr val="bg1"/>
                </a:solidFill>
                <a:latin typeface="Arial"/>
                <a:ea typeface="Arial"/>
                <a:cs typeface="Arial"/>
                <a:sym typeface="Arial"/>
              </a:rPr>
              <a:t>Maznozīmīgie projekti</a:t>
            </a:r>
            <a:endParaRPr lang="lv-LV" sz="800" dirty="0">
              <a:solidFill>
                <a:schemeClr val="bg1"/>
              </a:solidFill>
            </a:endParaRPr>
          </a:p>
          <a:p>
            <a:pPr marR="0" lvl="0" algn="l" rtl="0">
              <a:spcAft>
                <a:spcPts val="0"/>
              </a:spcAft>
              <a:buClr>
                <a:srgbClr val="FFFFFF"/>
              </a:buClr>
              <a:buSzPts val="800"/>
            </a:pPr>
            <a:r>
              <a:rPr lang="lv-LV" sz="800" dirty="0">
                <a:solidFill>
                  <a:schemeClr val="bg1"/>
                </a:solidFill>
                <a:latin typeface="Arial"/>
                <a:ea typeface="Arial"/>
                <a:cs typeface="Arial"/>
                <a:sym typeface="Arial"/>
              </a:rPr>
              <a:t>2.1.9 Ilgtspējīgs finansējums un vienota agrīnās </a:t>
            </a:r>
            <a:r>
              <a:rPr lang="lv-LV" sz="800" dirty="0" err="1">
                <a:solidFill>
                  <a:schemeClr val="bg1"/>
                </a:solidFill>
                <a:latin typeface="Arial"/>
                <a:ea typeface="Arial"/>
                <a:cs typeface="Arial"/>
                <a:sym typeface="Arial"/>
              </a:rPr>
              <a:t>prevencijas</a:t>
            </a:r>
            <a:r>
              <a:rPr lang="lv-LV" sz="800" dirty="0">
                <a:solidFill>
                  <a:schemeClr val="bg1"/>
                </a:solidFill>
                <a:latin typeface="Arial"/>
                <a:ea typeface="Arial"/>
                <a:cs typeface="Arial"/>
                <a:sym typeface="Arial"/>
              </a:rPr>
              <a:t> programmu sistēma bērniem un jauniešiem no 7 līdz 14 gadiem.</a:t>
            </a:r>
          </a:p>
          <a:p>
            <a:pPr marR="0" lvl="0" algn="l" rtl="0">
              <a:spcAft>
                <a:spcPts val="0"/>
              </a:spcAft>
              <a:buClr>
                <a:srgbClr val="FFFFFF"/>
              </a:buClr>
              <a:buSzPts val="800"/>
            </a:pPr>
            <a:r>
              <a:rPr lang="lv-LV" sz="800" dirty="0">
                <a:solidFill>
                  <a:schemeClr val="bg1"/>
                </a:solidFill>
                <a:latin typeface="Arial"/>
                <a:ea typeface="Arial"/>
                <a:cs typeface="Arial"/>
                <a:sym typeface="Arial"/>
              </a:rPr>
              <a:t>2.4.1 Normatīvo regulējumu pilnveidošana un </a:t>
            </a:r>
            <a:r>
              <a:rPr lang="lv-LV" sz="800" dirty="0" err="1">
                <a:solidFill>
                  <a:schemeClr val="bg1"/>
                </a:solidFill>
                <a:latin typeface="Arial"/>
                <a:ea typeface="Arial"/>
                <a:cs typeface="Arial"/>
                <a:sym typeface="Arial"/>
              </a:rPr>
              <a:t>starpinstitucionāla</a:t>
            </a:r>
            <a:r>
              <a:rPr lang="lv-LV" sz="800" dirty="0">
                <a:solidFill>
                  <a:schemeClr val="bg1"/>
                </a:solidFill>
                <a:latin typeface="Arial"/>
                <a:ea typeface="Arial"/>
                <a:cs typeface="Arial"/>
                <a:sym typeface="Arial"/>
              </a:rPr>
              <a:t> sadarbība pēc ārstēšanas, sociālās reintegrācijas veicināšanai.</a:t>
            </a:r>
          </a:p>
        </p:txBody>
      </p:sp>
      <p:sp>
        <p:nvSpPr>
          <p:cNvPr id="50" name="Google Shape;917;p23">
            <a:extLst>
              <a:ext uri="{FF2B5EF4-FFF2-40B4-BE49-F238E27FC236}">
                <a16:creationId xmlns:a16="http://schemas.microsoft.com/office/drawing/2014/main" id="{855C2BCC-D1FE-8614-CCF8-55A86D667EF2}"/>
              </a:ext>
            </a:extLst>
          </p:cNvPr>
          <p:cNvSpPr/>
          <p:nvPr/>
        </p:nvSpPr>
        <p:spPr>
          <a:xfrm>
            <a:off x="8312211" y="4384823"/>
            <a:ext cx="3283662" cy="1279415"/>
          </a:xfrm>
          <a:prstGeom prst="rect">
            <a:avLst/>
          </a:prstGeom>
          <a:solidFill>
            <a:schemeClr val="accent1"/>
          </a:solidFill>
          <a:ln>
            <a:noFill/>
          </a:ln>
        </p:spPr>
        <p:txBody>
          <a:bodyPr spcFirstLastPara="1" wrap="square" lIns="91425" tIns="91425" rIns="91425" bIns="91425" anchor="t" anchorCtr="0">
            <a:noAutofit/>
          </a:bodyPr>
          <a:lstStyle/>
          <a:p>
            <a:pPr marL="0" marR="0" lvl="0" indent="0" algn="l" rtl="0">
              <a:spcBef>
                <a:spcPts val="0"/>
              </a:spcBef>
              <a:spcAft>
                <a:spcPts val="0"/>
              </a:spcAft>
              <a:buClr>
                <a:srgbClr val="000000"/>
              </a:buClr>
              <a:buSzPts val="1050"/>
              <a:buFont typeface="Arial"/>
              <a:buNone/>
            </a:pPr>
            <a:r>
              <a:rPr lang="lv-LV" sz="800" b="1" i="0" u="none" strike="noStrike" cap="none" dirty="0">
                <a:solidFill>
                  <a:schemeClr val="bg1"/>
                </a:solidFill>
                <a:latin typeface="Arial"/>
                <a:ea typeface="Arial"/>
                <a:cs typeface="Arial"/>
                <a:sym typeface="Arial"/>
              </a:rPr>
              <a:t>Grūtākie projekti</a:t>
            </a:r>
            <a:endParaRPr lang="lv-LV" sz="800" dirty="0">
              <a:solidFill>
                <a:schemeClr val="bg1"/>
              </a:solidFill>
            </a:endParaRPr>
          </a:p>
          <a:p>
            <a:pPr marR="0" lvl="0" algn="l" rtl="0">
              <a:spcAft>
                <a:spcPts val="0"/>
              </a:spcAft>
              <a:buClr>
                <a:srgbClr val="000000"/>
              </a:buClr>
              <a:buSzPts val="800"/>
            </a:pPr>
            <a:r>
              <a:rPr lang="lv-LV" sz="800" dirty="0">
                <a:solidFill>
                  <a:schemeClr val="bg1"/>
                </a:solidFill>
                <a:latin typeface="Arial"/>
                <a:ea typeface="Arial"/>
                <a:cs typeface="Arial"/>
                <a:sym typeface="Arial"/>
              </a:rPr>
              <a:t>2.1.4 Digitāli pielāgoti, interaktīvi </a:t>
            </a:r>
            <a:r>
              <a:rPr lang="lv-LV" sz="800" dirty="0" err="1">
                <a:solidFill>
                  <a:schemeClr val="bg1"/>
                </a:solidFill>
                <a:latin typeface="Arial"/>
                <a:ea typeface="Arial"/>
                <a:cs typeface="Arial"/>
                <a:sym typeface="Arial"/>
              </a:rPr>
              <a:t>psihoizglītojoši</a:t>
            </a:r>
            <a:r>
              <a:rPr lang="lv-LV" sz="800" dirty="0">
                <a:solidFill>
                  <a:schemeClr val="bg1"/>
                </a:solidFill>
                <a:latin typeface="Arial"/>
                <a:ea typeface="Arial"/>
                <a:cs typeface="Arial"/>
                <a:sym typeface="Arial"/>
              </a:rPr>
              <a:t> resursi </a:t>
            </a:r>
          </a:p>
          <a:p>
            <a:pPr marR="0" lvl="0" algn="l" rtl="0">
              <a:spcAft>
                <a:spcPts val="0"/>
              </a:spcAft>
              <a:buClr>
                <a:srgbClr val="000000"/>
              </a:buClr>
              <a:buSzPts val="800"/>
            </a:pPr>
            <a:r>
              <a:rPr lang="lv-LV" sz="800" dirty="0">
                <a:solidFill>
                  <a:schemeClr val="bg1"/>
                </a:solidFill>
                <a:latin typeface="Arial"/>
                <a:ea typeface="Arial"/>
                <a:cs typeface="Arial"/>
                <a:sym typeface="Arial"/>
              </a:rPr>
              <a:t>jauniešiem un psihoterapeitu pieejamības palielināšana reģionos.</a:t>
            </a:r>
          </a:p>
          <a:p>
            <a:pPr marR="0" lvl="0" algn="l" rtl="0">
              <a:spcAft>
                <a:spcPts val="0"/>
              </a:spcAft>
              <a:buClr>
                <a:srgbClr val="000000"/>
              </a:buClr>
              <a:buSzPts val="800"/>
            </a:pPr>
            <a:r>
              <a:rPr lang="lv-LV" sz="800" dirty="0">
                <a:solidFill>
                  <a:schemeClr val="bg1"/>
                </a:solidFill>
                <a:latin typeface="Arial"/>
                <a:ea typeface="Arial"/>
                <a:cs typeface="Arial"/>
                <a:sym typeface="Arial"/>
              </a:rPr>
              <a:t>2.3.3 Vielu testēšanas sistēmas izveide un datu analīzes rīki pārdozēšanas gadījumu </a:t>
            </a:r>
            <a:r>
              <a:rPr lang="lv-LV" sz="800" dirty="0" err="1">
                <a:solidFill>
                  <a:schemeClr val="bg1"/>
                </a:solidFill>
                <a:latin typeface="Arial"/>
                <a:ea typeface="Arial"/>
                <a:cs typeface="Arial"/>
                <a:sym typeface="Arial"/>
              </a:rPr>
              <a:t>prevencijai</a:t>
            </a:r>
            <a:r>
              <a:rPr lang="lv-LV" sz="800" dirty="0">
                <a:solidFill>
                  <a:schemeClr val="bg1"/>
                </a:solidFill>
              </a:rPr>
              <a:t>.</a:t>
            </a:r>
            <a:endParaRPr lang="lv-LV" sz="800" dirty="0">
              <a:solidFill>
                <a:schemeClr val="bg1"/>
              </a:solidFill>
              <a:latin typeface="Arial"/>
              <a:ea typeface="Arial"/>
              <a:cs typeface="Arial"/>
              <a:sym typeface="Arial"/>
            </a:endParaRPr>
          </a:p>
        </p:txBody>
      </p:sp>
      <p:sp>
        <p:nvSpPr>
          <p:cNvPr id="51" name="Google Shape;918;p23">
            <a:extLst>
              <a:ext uri="{FF2B5EF4-FFF2-40B4-BE49-F238E27FC236}">
                <a16:creationId xmlns:a16="http://schemas.microsoft.com/office/drawing/2014/main" id="{1789518D-8B9D-F425-0916-95A66BF9D41E}"/>
              </a:ext>
            </a:extLst>
          </p:cNvPr>
          <p:cNvSpPr/>
          <p:nvPr/>
        </p:nvSpPr>
        <p:spPr>
          <a:xfrm rot="16200000">
            <a:off x="2510019" y="3472618"/>
            <a:ext cx="4304325" cy="669312"/>
          </a:xfrm>
          <a:prstGeom prst="rect">
            <a:avLst/>
          </a:prstGeom>
          <a:noFill/>
          <a:ln>
            <a:noFill/>
          </a:ln>
        </p:spPr>
        <p:txBody>
          <a:bodyPr spcFirstLastPara="1" wrap="square" lIns="0" tIns="0" rIns="0" bIns="0" anchor="ctr" anchorCtr="0">
            <a:noAutofit/>
          </a:bodyPr>
          <a:lstStyle/>
          <a:p>
            <a:pPr marL="0" marR="0" lvl="0" indent="0" algn="ctr" rtl="0">
              <a:lnSpc>
                <a:spcPct val="95000"/>
              </a:lnSpc>
              <a:spcBef>
                <a:spcPts val="0"/>
              </a:spcBef>
              <a:spcAft>
                <a:spcPts val="0"/>
              </a:spcAft>
              <a:buClr>
                <a:srgbClr val="000000"/>
              </a:buClr>
              <a:buSzPts val="1100"/>
              <a:buFont typeface="Arial"/>
              <a:buNone/>
            </a:pPr>
            <a:r>
              <a:rPr lang="lv-LV" sz="800" b="1" i="0" u="none" strike="noStrike" cap="none">
                <a:solidFill>
                  <a:schemeClr val="tx1"/>
                </a:solidFill>
                <a:latin typeface="Arial"/>
                <a:ea typeface="Arial"/>
                <a:cs typeface="Arial"/>
                <a:sym typeface="Arial"/>
              </a:rPr>
              <a:t>Ieguvumi</a:t>
            </a:r>
            <a:endParaRPr sz="800">
              <a:solidFill>
                <a:schemeClr val="tx1"/>
              </a:solidFill>
            </a:endParaRPr>
          </a:p>
        </p:txBody>
      </p:sp>
      <p:sp>
        <p:nvSpPr>
          <p:cNvPr id="52" name="Google Shape;919;p23">
            <a:extLst>
              <a:ext uri="{FF2B5EF4-FFF2-40B4-BE49-F238E27FC236}">
                <a16:creationId xmlns:a16="http://schemas.microsoft.com/office/drawing/2014/main" id="{AE936FB8-AE0A-9343-EA6D-C62F3996171C}"/>
              </a:ext>
            </a:extLst>
          </p:cNvPr>
          <p:cNvSpPr txBox="1"/>
          <p:nvPr/>
        </p:nvSpPr>
        <p:spPr>
          <a:xfrm rot="16200000">
            <a:off x="3944451" y="2723322"/>
            <a:ext cx="1444195" cy="124304"/>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7D7D7D"/>
              </a:buClr>
              <a:buSzPts val="1100"/>
              <a:buFont typeface="Arial"/>
              <a:buNone/>
            </a:pPr>
            <a:r>
              <a:rPr lang="lv-LV" sz="800" i="0" u="none" strike="noStrike" cap="none">
                <a:solidFill>
                  <a:schemeClr val="tx1"/>
                </a:solidFill>
                <a:latin typeface="Arial"/>
                <a:ea typeface="Arial"/>
                <a:cs typeface="Arial"/>
                <a:sym typeface="Arial"/>
              </a:rPr>
              <a:t>Lieli</a:t>
            </a:r>
            <a:endParaRPr lang="lv-LV" sz="800">
              <a:solidFill>
                <a:schemeClr val="tx1"/>
              </a:solidFill>
            </a:endParaRPr>
          </a:p>
        </p:txBody>
      </p:sp>
      <p:sp>
        <p:nvSpPr>
          <p:cNvPr id="53" name="Google Shape;920;p23">
            <a:extLst>
              <a:ext uri="{FF2B5EF4-FFF2-40B4-BE49-F238E27FC236}">
                <a16:creationId xmlns:a16="http://schemas.microsoft.com/office/drawing/2014/main" id="{DB29B797-7C87-2270-218B-49A9F6501D89}"/>
              </a:ext>
            </a:extLst>
          </p:cNvPr>
          <p:cNvSpPr txBox="1"/>
          <p:nvPr/>
        </p:nvSpPr>
        <p:spPr>
          <a:xfrm rot="16200000">
            <a:off x="4180322" y="4940651"/>
            <a:ext cx="1083919" cy="12430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7D7D7D"/>
              </a:buClr>
              <a:buSzPts val="1100"/>
              <a:buFont typeface="Arial"/>
              <a:buNone/>
            </a:pPr>
            <a:r>
              <a:rPr lang="lv-LV" sz="800" b="0" i="0" u="none" strike="noStrike" cap="none">
                <a:solidFill>
                  <a:schemeClr val="tx1"/>
                </a:solidFill>
                <a:latin typeface="Arial"/>
                <a:ea typeface="Arial"/>
                <a:cs typeface="Arial"/>
                <a:sym typeface="Arial"/>
              </a:rPr>
              <a:t>Mazi</a:t>
            </a:r>
            <a:endParaRPr sz="800">
              <a:solidFill>
                <a:schemeClr val="tx1"/>
              </a:solidFill>
            </a:endParaRPr>
          </a:p>
        </p:txBody>
      </p:sp>
      <p:cxnSp>
        <p:nvCxnSpPr>
          <p:cNvPr id="58" name="Google Shape;931;p23">
            <a:extLst>
              <a:ext uri="{FF2B5EF4-FFF2-40B4-BE49-F238E27FC236}">
                <a16:creationId xmlns:a16="http://schemas.microsoft.com/office/drawing/2014/main" id="{ED995218-3760-6569-5150-ACB0D9376B89}"/>
              </a:ext>
            </a:extLst>
          </p:cNvPr>
          <p:cNvCxnSpPr>
            <a:cxnSpLocks/>
          </p:cNvCxnSpPr>
          <p:nvPr/>
        </p:nvCxnSpPr>
        <p:spPr>
          <a:xfrm>
            <a:off x="4856421" y="5724689"/>
            <a:ext cx="6718807" cy="0"/>
          </a:xfrm>
          <a:prstGeom prst="straightConnector1">
            <a:avLst/>
          </a:prstGeom>
          <a:noFill/>
          <a:ln w="12700" cap="flat" cmpd="sng">
            <a:solidFill>
              <a:srgbClr val="D8D8D8"/>
            </a:solidFill>
            <a:prstDash val="solid"/>
            <a:round/>
            <a:headEnd type="none" w="sm" len="sm"/>
            <a:tailEnd type="triangle" w="med" len="med"/>
          </a:ln>
        </p:spPr>
      </p:cxnSp>
      <p:sp>
        <p:nvSpPr>
          <p:cNvPr id="43" name="Google Shape;932;p23">
            <a:extLst>
              <a:ext uri="{FF2B5EF4-FFF2-40B4-BE49-F238E27FC236}">
                <a16:creationId xmlns:a16="http://schemas.microsoft.com/office/drawing/2014/main" id="{05C59E7B-B065-B2F7-2A3F-E319DFA65A3D}"/>
              </a:ext>
            </a:extLst>
          </p:cNvPr>
          <p:cNvSpPr/>
          <p:nvPr/>
        </p:nvSpPr>
        <p:spPr>
          <a:xfrm>
            <a:off x="4699742" y="5661606"/>
            <a:ext cx="6110754" cy="343252"/>
          </a:xfrm>
          <a:prstGeom prst="rect">
            <a:avLst/>
          </a:prstGeom>
          <a:noFill/>
          <a:ln>
            <a:noFill/>
          </a:ln>
        </p:spPr>
        <p:txBody>
          <a:bodyPr spcFirstLastPara="1" wrap="square" lIns="0" tIns="0" rIns="0" bIns="0" anchor="ctr" anchorCtr="0">
            <a:noAutofit/>
          </a:bodyPr>
          <a:lstStyle/>
          <a:p>
            <a:pPr marL="0" marR="0" lvl="0" indent="0" algn="ctr" rtl="0">
              <a:lnSpc>
                <a:spcPct val="95000"/>
              </a:lnSpc>
              <a:spcBef>
                <a:spcPts val="0"/>
              </a:spcBef>
              <a:spcAft>
                <a:spcPts val="0"/>
              </a:spcAft>
              <a:buClr>
                <a:srgbClr val="000000"/>
              </a:buClr>
              <a:buSzPts val="1100"/>
              <a:buFont typeface="Arial"/>
              <a:buNone/>
            </a:pPr>
            <a:r>
              <a:rPr lang="lv-LV" sz="800" b="1" i="0" u="none" strike="noStrike" cap="none">
                <a:solidFill>
                  <a:schemeClr val="tx1"/>
                </a:solidFill>
                <a:latin typeface="Arial"/>
                <a:ea typeface="Arial"/>
                <a:cs typeface="Arial"/>
                <a:sym typeface="Arial"/>
              </a:rPr>
              <a:t>Ieguldījumi</a:t>
            </a:r>
            <a:endParaRPr sz="800">
              <a:solidFill>
                <a:schemeClr val="tx1"/>
              </a:solidFill>
            </a:endParaRPr>
          </a:p>
        </p:txBody>
      </p:sp>
      <p:sp>
        <p:nvSpPr>
          <p:cNvPr id="44" name="Google Shape;933;p23">
            <a:extLst>
              <a:ext uri="{FF2B5EF4-FFF2-40B4-BE49-F238E27FC236}">
                <a16:creationId xmlns:a16="http://schemas.microsoft.com/office/drawing/2014/main" id="{EF7C84B8-E998-4BE9-DEE0-A1080414CCE3}"/>
              </a:ext>
            </a:extLst>
          </p:cNvPr>
          <p:cNvSpPr txBox="1"/>
          <p:nvPr/>
        </p:nvSpPr>
        <p:spPr>
          <a:xfrm>
            <a:off x="9233034" y="5775126"/>
            <a:ext cx="1573364" cy="123111"/>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7D7D7D"/>
              </a:buClr>
              <a:buSzPts val="1100"/>
              <a:buFont typeface="Arial"/>
              <a:buNone/>
            </a:pPr>
            <a:r>
              <a:rPr lang="lv-LV" sz="800" b="0" i="0" u="none" strike="noStrike" cap="none">
                <a:solidFill>
                  <a:schemeClr val="tx1"/>
                </a:solidFill>
                <a:latin typeface="Arial"/>
                <a:ea typeface="Arial"/>
                <a:cs typeface="Arial"/>
                <a:sym typeface="Arial"/>
              </a:rPr>
              <a:t>Lieli</a:t>
            </a:r>
            <a:endParaRPr sz="800">
              <a:solidFill>
                <a:schemeClr val="tx1"/>
              </a:solidFill>
            </a:endParaRPr>
          </a:p>
        </p:txBody>
      </p:sp>
      <p:sp>
        <p:nvSpPr>
          <p:cNvPr id="45" name="Google Shape;934;p23">
            <a:extLst>
              <a:ext uri="{FF2B5EF4-FFF2-40B4-BE49-F238E27FC236}">
                <a16:creationId xmlns:a16="http://schemas.microsoft.com/office/drawing/2014/main" id="{D169C060-B866-377D-3C15-89121A19C728}"/>
              </a:ext>
            </a:extLst>
          </p:cNvPr>
          <p:cNvSpPr txBox="1"/>
          <p:nvPr/>
        </p:nvSpPr>
        <p:spPr>
          <a:xfrm>
            <a:off x="4706275" y="5775126"/>
            <a:ext cx="2039909" cy="12311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7D7D7D"/>
              </a:buClr>
              <a:buSzPts val="1100"/>
              <a:buFont typeface="Arial"/>
              <a:buNone/>
            </a:pPr>
            <a:r>
              <a:rPr lang="lv-LV" sz="800" b="0" i="0" u="none" strike="noStrike" cap="none">
                <a:solidFill>
                  <a:schemeClr val="tx1"/>
                </a:solidFill>
                <a:latin typeface="Arial"/>
                <a:ea typeface="Arial"/>
                <a:cs typeface="Arial"/>
                <a:sym typeface="Arial"/>
              </a:rPr>
              <a:t>Mazi</a:t>
            </a:r>
            <a:endParaRPr sz="800">
              <a:solidFill>
                <a:schemeClr val="tx1"/>
              </a:solidFill>
            </a:endParaRPr>
          </a:p>
        </p:txBody>
      </p:sp>
      <p:sp>
        <p:nvSpPr>
          <p:cNvPr id="4" name="Google Shape;921;p23">
            <a:extLst>
              <a:ext uri="{FF2B5EF4-FFF2-40B4-BE49-F238E27FC236}">
                <a16:creationId xmlns:a16="http://schemas.microsoft.com/office/drawing/2014/main" id="{E6253755-E8A7-046E-A784-1775B60092BD}"/>
              </a:ext>
            </a:extLst>
          </p:cNvPr>
          <p:cNvSpPr/>
          <p:nvPr/>
        </p:nvSpPr>
        <p:spPr>
          <a:xfrm>
            <a:off x="7940808" y="2123416"/>
            <a:ext cx="226080" cy="227031"/>
          </a:xfrm>
          <a:custGeom>
            <a:avLst/>
            <a:gdLst/>
            <a:ahLst/>
            <a:cxnLst/>
            <a:rect l="l" t="t" r="r" b="b"/>
            <a:pathLst>
              <a:path w="629265" h="685800" extrusionOk="0">
                <a:moveTo>
                  <a:pt x="519713" y="71723"/>
                </a:moveTo>
                <a:lnTo>
                  <a:pt x="519713" y="0"/>
                </a:lnTo>
                <a:lnTo>
                  <a:pt x="109566" y="0"/>
                </a:lnTo>
                <a:lnTo>
                  <a:pt x="109566" y="71723"/>
                </a:lnTo>
                <a:cubicBezTo>
                  <a:pt x="38209" y="83555"/>
                  <a:pt x="-10047" y="150993"/>
                  <a:pt x="1784" y="222351"/>
                </a:cubicBezTo>
                <a:cubicBezTo>
                  <a:pt x="11614" y="281635"/>
                  <a:pt x="60528" y="326623"/>
                  <a:pt x="120425" y="331470"/>
                </a:cubicBezTo>
                <a:cubicBezTo>
                  <a:pt x="146142" y="407670"/>
                  <a:pt x="204054" y="462248"/>
                  <a:pt x="283874" y="470535"/>
                </a:cubicBezTo>
                <a:lnTo>
                  <a:pt x="283874" y="548735"/>
                </a:lnTo>
                <a:lnTo>
                  <a:pt x="157096" y="548735"/>
                </a:lnTo>
                <a:lnTo>
                  <a:pt x="157096" y="685800"/>
                </a:lnTo>
                <a:lnTo>
                  <a:pt x="472183" y="685800"/>
                </a:lnTo>
                <a:lnTo>
                  <a:pt x="472183" y="548735"/>
                </a:lnTo>
                <a:lnTo>
                  <a:pt x="345405" y="548735"/>
                </a:lnTo>
                <a:lnTo>
                  <a:pt x="345405" y="470535"/>
                </a:lnTo>
                <a:cubicBezTo>
                  <a:pt x="425225" y="462248"/>
                  <a:pt x="483137" y="407956"/>
                  <a:pt x="508854" y="331470"/>
                </a:cubicBezTo>
                <a:cubicBezTo>
                  <a:pt x="580951" y="325636"/>
                  <a:pt x="634666" y="262460"/>
                  <a:pt x="628832" y="190364"/>
                </a:cubicBezTo>
                <a:cubicBezTo>
                  <a:pt x="623985" y="130466"/>
                  <a:pt x="578996" y="81553"/>
                  <a:pt x="519713" y="71723"/>
                </a:cubicBezTo>
                <a:close/>
                <a:moveTo>
                  <a:pt x="110804" y="277463"/>
                </a:moveTo>
                <a:cubicBezTo>
                  <a:pt x="71180" y="267938"/>
                  <a:pt x="52321" y="242125"/>
                  <a:pt x="52321" y="201263"/>
                </a:cubicBezTo>
                <a:cubicBezTo>
                  <a:pt x="52321" y="160401"/>
                  <a:pt x="70704" y="134588"/>
                  <a:pt x="109471" y="125063"/>
                </a:cubicBezTo>
                <a:lnTo>
                  <a:pt x="109471" y="265748"/>
                </a:lnTo>
                <a:cubicBezTo>
                  <a:pt x="109548" y="269686"/>
                  <a:pt x="109995" y="273608"/>
                  <a:pt x="110804" y="277463"/>
                </a:cubicBezTo>
                <a:close/>
                <a:moveTo>
                  <a:pt x="519713" y="265748"/>
                </a:moveTo>
                <a:lnTo>
                  <a:pt x="519713" y="124682"/>
                </a:lnTo>
                <a:cubicBezTo>
                  <a:pt x="558575" y="134207"/>
                  <a:pt x="576863" y="160401"/>
                  <a:pt x="576863" y="200882"/>
                </a:cubicBezTo>
                <a:cubicBezTo>
                  <a:pt x="576863" y="241364"/>
                  <a:pt x="557813" y="268129"/>
                  <a:pt x="518379" y="277082"/>
                </a:cubicBezTo>
                <a:cubicBezTo>
                  <a:pt x="519166" y="273352"/>
                  <a:pt x="519613" y="269558"/>
                  <a:pt x="519713" y="265748"/>
                </a:cubicBezTo>
                <a:close/>
              </a:path>
            </a:pathLst>
          </a:custGeom>
          <a:solidFill>
            <a:schemeClr val="bg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sp>
        <p:nvSpPr>
          <p:cNvPr id="6" name="Google Shape;929;p23">
            <a:extLst>
              <a:ext uri="{FF2B5EF4-FFF2-40B4-BE49-F238E27FC236}">
                <a16:creationId xmlns:a16="http://schemas.microsoft.com/office/drawing/2014/main" id="{45AA4EA0-4F54-8A7F-400D-275E295CB75F}"/>
              </a:ext>
            </a:extLst>
          </p:cNvPr>
          <p:cNvSpPr/>
          <p:nvPr/>
        </p:nvSpPr>
        <p:spPr>
          <a:xfrm>
            <a:off x="7950126" y="4448344"/>
            <a:ext cx="216779" cy="199564"/>
          </a:xfrm>
          <a:custGeom>
            <a:avLst/>
            <a:gdLst/>
            <a:ahLst/>
            <a:cxnLst/>
            <a:rect l="l" t="t" r="r" b="b"/>
            <a:pathLst>
              <a:path w="447683" h="447280" extrusionOk="0">
                <a:moveTo>
                  <a:pt x="138902" y="249359"/>
                </a:moveTo>
                <a:lnTo>
                  <a:pt x="350831" y="37708"/>
                </a:lnTo>
                <a:lnTo>
                  <a:pt x="27370" y="37708"/>
                </a:lnTo>
                <a:cubicBezTo>
                  <a:pt x="12316" y="37677"/>
                  <a:pt x="62" y="49853"/>
                  <a:pt x="0" y="64918"/>
                </a:cubicBezTo>
                <a:cubicBezTo>
                  <a:pt x="0" y="64937"/>
                  <a:pt x="0" y="64961"/>
                  <a:pt x="0" y="64980"/>
                </a:cubicBezTo>
                <a:lnTo>
                  <a:pt x="0" y="447281"/>
                </a:lnTo>
                <a:lnTo>
                  <a:pt x="382804" y="447281"/>
                </a:lnTo>
                <a:cubicBezTo>
                  <a:pt x="397920" y="447281"/>
                  <a:pt x="410174" y="435043"/>
                  <a:pt x="410174" y="419947"/>
                </a:cubicBezTo>
                <a:lnTo>
                  <a:pt x="410174" y="96911"/>
                </a:lnTo>
                <a:lnTo>
                  <a:pt x="198244" y="308562"/>
                </a:lnTo>
                <a:close/>
                <a:moveTo>
                  <a:pt x="102948" y="345027"/>
                </a:moveTo>
                <a:lnTo>
                  <a:pt x="102948" y="290484"/>
                </a:lnTo>
                <a:lnTo>
                  <a:pt x="157626" y="345027"/>
                </a:lnTo>
                <a:close/>
                <a:moveTo>
                  <a:pt x="388527" y="0"/>
                </a:moveTo>
                <a:lnTo>
                  <a:pt x="351578" y="37273"/>
                </a:lnTo>
                <a:lnTo>
                  <a:pt x="350831" y="37957"/>
                </a:lnTo>
                <a:lnTo>
                  <a:pt x="352324" y="37957"/>
                </a:lnTo>
                <a:lnTo>
                  <a:pt x="409987" y="95606"/>
                </a:lnTo>
                <a:lnTo>
                  <a:pt x="409987" y="97035"/>
                </a:lnTo>
                <a:lnTo>
                  <a:pt x="410734" y="96352"/>
                </a:lnTo>
                <a:lnTo>
                  <a:pt x="447683" y="5907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grpSp>
        <p:nvGrpSpPr>
          <p:cNvPr id="7" name="Google Shape;922;p23">
            <a:extLst>
              <a:ext uri="{FF2B5EF4-FFF2-40B4-BE49-F238E27FC236}">
                <a16:creationId xmlns:a16="http://schemas.microsoft.com/office/drawing/2014/main" id="{5CABAF32-05B2-6005-9205-6F0FBD5203D5}"/>
              </a:ext>
            </a:extLst>
          </p:cNvPr>
          <p:cNvGrpSpPr/>
          <p:nvPr/>
        </p:nvGrpSpPr>
        <p:grpSpPr>
          <a:xfrm>
            <a:off x="11202839" y="2123416"/>
            <a:ext cx="313094" cy="222462"/>
            <a:chOff x="11720938" y="3954997"/>
            <a:chExt cx="447869" cy="345356"/>
          </a:xfrm>
        </p:grpSpPr>
        <p:sp>
          <p:nvSpPr>
            <p:cNvPr id="17" name="Google Shape;923;p23">
              <a:extLst>
                <a:ext uri="{FF2B5EF4-FFF2-40B4-BE49-F238E27FC236}">
                  <a16:creationId xmlns:a16="http://schemas.microsoft.com/office/drawing/2014/main" id="{A4A29E68-16CC-C9C8-C973-3AEEBDDE7DD3}"/>
                </a:ext>
              </a:extLst>
            </p:cNvPr>
            <p:cNvSpPr/>
            <p:nvPr/>
          </p:nvSpPr>
          <p:spPr>
            <a:xfrm>
              <a:off x="12012674" y="4180051"/>
              <a:ext cx="115823" cy="37322"/>
            </a:xfrm>
            <a:custGeom>
              <a:avLst/>
              <a:gdLst/>
              <a:ahLst/>
              <a:cxnLst/>
              <a:rect l="l" t="t" r="r" b="b"/>
              <a:pathLst>
                <a:path w="115823" h="37322" extrusionOk="0">
                  <a:moveTo>
                    <a:pt x="115824" y="0"/>
                  </a:moveTo>
                  <a:cubicBezTo>
                    <a:pt x="79871" y="20216"/>
                    <a:pt x="35954" y="20216"/>
                    <a:pt x="0" y="0"/>
                  </a:cubicBezTo>
                  <a:lnTo>
                    <a:pt x="0" y="10948"/>
                  </a:lnTo>
                  <a:cubicBezTo>
                    <a:pt x="0" y="23389"/>
                    <a:pt x="24882" y="37322"/>
                    <a:pt x="57912" y="37322"/>
                  </a:cubicBezTo>
                  <a:cubicBezTo>
                    <a:pt x="90942" y="37322"/>
                    <a:pt x="115824" y="23389"/>
                    <a:pt x="115824" y="1094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8" name="Google Shape;924;p23">
              <a:extLst>
                <a:ext uri="{FF2B5EF4-FFF2-40B4-BE49-F238E27FC236}">
                  <a16:creationId xmlns:a16="http://schemas.microsoft.com/office/drawing/2014/main" id="{12994501-04DB-1647-BC7B-70719765DECC}"/>
                </a:ext>
              </a:extLst>
            </p:cNvPr>
            <p:cNvSpPr/>
            <p:nvPr/>
          </p:nvSpPr>
          <p:spPr>
            <a:xfrm>
              <a:off x="11783142" y="3954997"/>
              <a:ext cx="385665" cy="195569"/>
            </a:xfrm>
            <a:custGeom>
              <a:avLst/>
              <a:gdLst/>
              <a:ahLst/>
              <a:cxnLst/>
              <a:rect l="l" t="t" r="r" b="b"/>
              <a:pathLst>
                <a:path w="385665" h="195569" extrusionOk="0">
                  <a:moveTo>
                    <a:pt x="385665" y="195570"/>
                  </a:moveTo>
                  <a:lnTo>
                    <a:pt x="385665" y="0"/>
                  </a:lnTo>
                  <a:lnTo>
                    <a:pt x="0" y="0"/>
                  </a:lnTo>
                  <a:lnTo>
                    <a:pt x="0" y="46280"/>
                  </a:lnTo>
                  <a:lnTo>
                    <a:pt x="341624" y="46280"/>
                  </a:lnTo>
                  <a:lnTo>
                    <a:pt x="341624" y="157687"/>
                  </a:lnTo>
                  <a:cubicBezTo>
                    <a:pt x="356926" y="168760"/>
                    <a:pt x="365449" y="180330"/>
                    <a:pt x="365449" y="193330"/>
                  </a:cubicBezTo>
                  <a:lnTo>
                    <a:pt x="365449" y="19557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9" name="Google Shape;925;p23">
              <a:extLst>
                <a:ext uri="{FF2B5EF4-FFF2-40B4-BE49-F238E27FC236}">
                  <a16:creationId xmlns:a16="http://schemas.microsoft.com/office/drawing/2014/main" id="{B6DF8A7D-A288-DFCC-085D-238AD19CF300}"/>
                </a:ext>
              </a:extLst>
            </p:cNvPr>
            <p:cNvSpPr/>
            <p:nvPr/>
          </p:nvSpPr>
          <p:spPr>
            <a:xfrm>
              <a:off x="12012550" y="4263218"/>
              <a:ext cx="115824" cy="37135"/>
            </a:xfrm>
            <a:custGeom>
              <a:avLst/>
              <a:gdLst/>
              <a:ahLst/>
              <a:cxnLst/>
              <a:rect l="l" t="t" r="r" b="b"/>
              <a:pathLst>
                <a:path w="115824" h="37135" extrusionOk="0">
                  <a:moveTo>
                    <a:pt x="57912" y="37136"/>
                  </a:moveTo>
                  <a:cubicBezTo>
                    <a:pt x="91067" y="37136"/>
                    <a:pt x="115825" y="23202"/>
                    <a:pt x="115825" y="10761"/>
                  </a:cubicBezTo>
                  <a:lnTo>
                    <a:pt x="115825" y="0"/>
                  </a:lnTo>
                  <a:cubicBezTo>
                    <a:pt x="79808" y="20067"/>
                    <a:pt x="36016" y="20067"/>
                    <a:pt x="0" y="0"/>
                  </a:cubicBezTo>
                  <a:lnTo>
                    <a:pt x="0" y="10761"/>
                  </a:lnTo>
                  <a:cubicBezTo>
                    <a:pt x="125" y="23202"/>
                    <a:pt x="24882" y="37136"/>
                    <a:pt x="57912" y="3713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0" name="Google Shape;926;p23">
              <a:extLst>
                <a:ext uri="{FF2B5EF4-FFF2-40B4-BE49-F238E27FC236}">
                  <a16:creationId xmlns:a16="http://schemas.microsoft.com/office/drawing/2014/main" id="{A61EFC23-E668-60B0-DC6F-35181BE976DA}"/>
                </a:ext>
              </a:extLst>
            </p:cNvPr>
            <p:cNvSpPr/>
            <p:nvPr/>
          </p:nvSpPr>
          <p:spPr>
            <a:xfrm>
              <a:off x="12012550" y="4122139"/>
              <a:ext cx="115824" cy="52686"/>
            </a:xfrm>
            <a:custGeom>
              <a:avLst/>
              <a:gdLst/>
              <a:ahLst/>
              <a:cxnLst/>
              <a:rect l="l" t="t" r="r" b="b"/>
              <a:pathLst>
                <a:path w="115824" h="52686" extrusionOk="0">
                  <a:moveTo>
                    <a:pt x="57912" y="0"/>
                  </a:moveTo>
                  <a:cubicBezTo>
                    <a:pt x="24758" y="0"/>
                    <a:pt x="0" y="13872"/>
                    <a:pt x="0" y="26312"/>
                  </a:cubicBezTo>
                  <a:cubicBezTo>
                    <a:pt x="0" y="38753"/>
                    <a:pt x="24882" y="52687"/>
                    <a:pt x="57912" y="52687"/>
                  </a:cubicBezTo>
                  <a:cubicBezTo>
                    <a:pt x="90943" y="52687"/>
                    <a:pt x="115825" y="38753"/>
                    <a:pt x="115825" y="26312"/>
                  </a:cubicBezTo>
                  <a:cubicBezTo>
                    <a:pt x="115825" y="13872"/>
                    <a:pt x="91191" y="0"/>
                    <a:pt x="57912"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1" name="Google Shape;927;p23">
              <a:extLst>
                <a:ext uri="{FF2B5EF4-FFF2-40B4-BE49-F238E27FC236}">
                  <a16:creationId xmlns:a16="http://schemas.microsoft.com/office/drawing/2014/main" id="{DE9C1FCE-E0C2-406A-98C1-525F98E8276A}"/>
                </a:ext>
              </a:extLst>
            </p:cNvPr>
            <p:cNvSpPr/>
            <p:nvPr/>
          </p:nvSpPr>
          <p:spPr>
            <a:xfrm>
              <a:off x="12012674" y="4222475"/>
              <a:ext cx="115823" cy="35331"/>
            </a:xfrm>
            <a:custGeom>
              <a:avLst/>
              <a:gdLst/>
              <a:ahLst/>
              <a:cxnLst/>
              <a:rect l="l" t="t" r="r" b="b"/>
              <a:pathLst>
                <a:path w="115823" h="35331" extrusionOk="0">
                  <a:moveTo>
                    <a:pt x="0" y="124"/>
                  </a:moveTo>
                  <a:lnTo>
                    <a:pt x="0" y="8957"/>
                  </a:lnTo>
                  <a:cubicBezTo>
                    <a:pt x="0" y="21398"/>
                    <a:pt x="24882" y="35332"/>
                    <a:pt x="57912" y="35332"/>
                  </a:cubicBezTo>
                  <a:cubicBezTo>
                    <a:pt x="90942" y="35332"/>
                    <a:pt x="115824" y="21398"/>
                    <a:pt x="115824" y="8957"/>
                  </a:cubicBezTo>
                  <a:lnTo>
                    <a:pt x="115824" y="0"/>
                  </a:lnTo>
                  <a:cubicBezTo>
                    <a:pt x="79871" y="20216"/>
                    <a:pt x="35954" y="20216"/>
                    <a:pt x="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2" name="Google Shape;928;p23">
              <a:extLst>
                <a:ext uri="{FF2B5EF4-FFF2-40B4-BE49-F238E27FC236}">
                  <a16:creationId xmlns:a16="http://schemas.microsoft.com/office/drawing/2014/main" id="{829DF74E-22B2-7236-5936-1FDD3A1DCFAE}"/>
                </a:ext>
              </a:extLst>
            </p:cNvPr>
            <p:cNvSpPr/>
            <p:nvPr/>
          </p:nvSpPr>
          <p:spPr>
            <a:xfrm>
              <a:off x="11720938" y="4026843"/>
              <a:ext cx="380315" cy="190593"/>
            </a:xfrm>
            <a:custGeom>
              <a:avLst/>
              <a:gdLst/>
              <a:ahLst/>
              <a:cxnLst/>
              <a:rect l="l" t="t" r="r" b="b"/>
              <a:pathLst>
                <a:path w="380315" h="190593" extrusionOk="0">
                  <a:moveTo>
                    <a:pt x="0" y="0"/>
                  </a:moveTo>
                  <a:lnTo>
                    <a:pt x="0" y="190593"/>
                  </a:lnTo>
                  <a:lnTo>
                    <a:pt x="271396" y="190593"/>
                  </a:lnTo>
                  <a:lnTo>
                    <a:pt x="271396" y="121609"/>
                  </a:lnTo>
                  <a:cubicBezTo>
                    <a:pt x="271396" y="95483"/>
                    <a:pt x="305732" y="74956"/>
                    <a:pt x="349649" y="74956"/>
                  </a:cubicBezTo>
                  <a:cubicBezTo>
                    <a:pt x="359975" y="74900"/>
                    <a:pt x="370300" y="76107"/>
                    <a:pt x="380315" y="78564"/>
                  </a:cubicBezTo>
                  <a:lnTo>
                    <a:pt x="380315" y="0"/>
                  </a:lnTo>
                  <a:close/>
                  <a:moveTo>
                    <a:pt x="190158" y="165650"/>
                  </a:moveTo>
                  <a:cubicBezTo>
                    <a:pt x="160486" y="165650"/>
                    <a:pt x="137222" y="134547"/>
                    <a:pt x="137222" y="95297"/>
                  </a:cubicBezTo>
                  <a:cubicBezTo>
                    <a:pt x="137222" y="56046"/>
                    <a:pt x="160486" y="24944"/>
                    <a:pt x="190158" y="24944"/>
                  </a:cubicBezTo>
                  <a:cubicBezTo>
                    <a:pt x="219829" y="24944"/>
                    <a:pt x="243156" y="56046"/>
                    <a:pt x="243156" y="95297"/>
                  </a:cubicBezTo>
                  <a:cubicBezTo>
                    <a:pt x="243156" y="134547"/>
                    <a:pt x="219891" y="165650"/>
                    <a:pt x="190158" y="1656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grpSp>
      <p:sp>
        <p:nvSpPr>
          <p:cNvPr id="23" name="Google Shape;930;p23">
            <a:extLst>
              <a:ext uri="{FF2B5EF4-FFF2-40B4-BE49-F238E27FC236}">
                <a16:creationId xmlns:a16="http://schemas.microsoft.com/office/drawing/2014/main" id="{A11045F0-A965-E2ED-E3E9-9DD671741ACD}"/>
              </a:ext>
            </a:extLst>
          </p:cNvPr>
          <p:cNvSpPr/>
          <p:nvPr/>
        </p:nvSpPr>
        <p:spPr>
          <a:xfrm>
            <a:off x="11287314" y="4430691"/>
            <a:ext cx="238768" cy="220006"/>
          </a:xfrm>
          <a:custGeom>
            <a:avLst/>
            <a:gdLst/>
            <a:ahLst/>
            <a:cxnLst/>
            <a:rect l="l" t="t" r="r" b="b"/>
            <a:pathLst>
              <a:path w="447869" h="447869" extrusionOk="0">
                <a:moveTo>
                  <a:pt x="252175" y="308034"/>
                </a:moveTo>
                <a:lnTo>
                  <a:pt x="251740" y="140083"/>
                </a:lnTo>
                <a:lnTo>
                  <a:pt x="307723" y="140083"/>
                </a:lnTo>
                <a:lnTo>
                  <a:pt x="308159" y="308034"/>
                </a:lnTo>
                <a:close/>
                <a:moveTo>
                  <a:pt x="140207" y="308034"/>
                </a:moveTo>
                <a:lnTo>
                  <a:pt x="139772" y="140083"/>
                </a:lnTo>
                <a:lnTo>
                  <a:pt x="195756" y="140083"/>
                </a:lnTo>
                <a:lnTo>
                  <a:pt x="196191" y="308034"/>
                </a:lnTo>
                <a:close/>
                <a:moveTo>
                  <a:pt x="223935" y="0"/>
                </a:moveTo>
                <a:cubicBezTo>
                  <a:pt x="100273" y="0"/>
                  <a:pt x="0" y="100260"/>
                  <a:pt x="0" y="223935"/>
                </a:cubicBezTo>
                <a:cubicBezTo>
                  <a:pt x="0" y="347609"/>
                  <a:pt x="100273" y="447869"/>
                  <a:pt x="223935" y="447869"/>
                </a:cubicBezTo>
                <a:cubicBezTo>
                  <a:pt x="347596" y="447869"/>
                  <a:pt x="447869" y="347609"/>
                  <a:pt x="447869" y="223935"/>
                </a:cubicBezTo>
                <a:cubicBezTo>
                  <a:pt x="447869" y="100260"/>
                  <a:pt x="347596" y="0"/>
                  <a:pt x="223935" y="0"/>
                </a:cubicBezTo>
                <a:close/>
              </a:path>
            </a:pathLst>
          </a:custGeom>
          <a:solidFill>
            <a:schemeClr val="bg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2805218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6307D-5E1E-4EF2-9066-0479154119F2}"/>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817EBAA-E9BE-A591-9F64-09A46DD2ADB1}"/>
              </a:ext>
            </a:extLst>
          </p:cNvPr>
          <p:cNvGraphicFramePr>
            <a:graphicFrameLocks noChangeAspect="1"/>
          </p:cNvGraphicFramePr>
          <p:nvPr>
            <p:custDataLst>
              <p:tags r:id="rId1"/>
            </p:custDataLst>
          </p:nvPr>
        </p:nvGraphicFramePr>
        <p:xfrm>
          <a:off x="3176" y="3374"/>
          <a:ext cx="1587" cy="1587"/>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3" name="Object 2" hidden="1">
                        <a:extLst>
                          <a:ext uri="{FF2B5EF4-FFF2-40B4-BE49-F238E27FC236}">
                            <a16:creationId xmlns:a16="http://schemas.microsoft.com/office/drawing/2014/main" id="{6817EBAA-E9BE-A591-9F64-09A46DD2ADB1}"/>
                          </a:ext>
                        </a:extLst>
                      </p:cNvPr>
                      <p:cNvPicPr/>
                      <p:nvPr/>
                    </p:nvPicPr>
                    <p:blipFill>
                      <a:blip r:embed="rId6"/>
                      <a:stretch>
                        <a:fillRect/>
                      </a:stretch>
                    </p:blipFill>
                    <p:spPr>
                      <a:xfrm>
                        <a:off x="3176" y="3374"/>
                        <a:ext cx="1587" cy="1587"/>
                      </a:xfrm>
                      <a:prstGeom prst="rect">
                        <a:avLst/>
                      </a:prstGeom>
                    </p:spPr>
                  </p:pic>
                </p:oleObj>
              </mc:Fallback>
            </mc:AlternateContent>
          </a:graphicData>
        </a:graphic>
      </p:graphicFrame>
      <p:pic>
        <p:nvPicPr>
          <p:cNvPr id="7" name="Picture Placeholder 9">
            <a:extLst>
              <a:ext uri="{FF2B5EF4-FFF2-40B4-BE49-F238E27FC236}">
                <a16:creationId xmlns:a16="http://schemas.microsoft.com/office/drawing/2014/main" id="{3A45E33A-D29D-C103-63AE-3698F8B97764}"/>
              </a:ext>
            </a:extLst>
          </p:cNvPr>
          <p:cNvPicPr>
            <a:picLocks noGrp="1" noChangeAspect="1"/>
          </p:cNvPicPr>
          <p:nvPr>
            <p:ph type="pic" sz="quarter" idx="12"/>
          </p:nvPr>
        </p:nvPicPr>
        <p:blipFill>
          <a:blip r:embed="rId7" cstate="print">
            <a:extLst>
              <a:ext uri="{28A0092B-C50C-407E-A947-70E740481C1C}">
                <a14:useLocalDpi xmlns:a14="http://schemas.microsoft.com/office/drawing/2010/main" val="0"/>
              </a:ext>
            </a:extLst>
          </a:blip>
          <a:srcRect/>
          <a:stretch/>
        </p:blipFill>
        <p:spPr>
          <a:xfrm>
            <a:off x="2190750" y="0"/>
            <a:ext cx="10001250" cy="6858000"/>
          </a:xfrm>
        </p:spPr>
      </p:pic>
      <p:sp>
        <p:nvSpPr>
          <p:cNvPr id="8" name="Rectangle 7" hidden="1">
            <a:extLst>
              <a:ext uri="{FF2B5EF4-FFF2-40B4-BE49-F238E27FC236}">
                <a16:creationId xmlns:a16="http://schemas.microsoft.com/office/drawing/2014/main" id="{EF6CC6D0-1726-ED9F-698F-F250384BB7E0}"/>
              </a:ext>
            </a:extLst>
          </p:cNvPr>
          <p:cNvSpPr/>
          <p:nvPr>
            <p:custDataLst>
              <p:tags r:id="rId2"/>
            </p:custDataLst>
          </p:nvPr>
        </p:nvSpPr>
        <p:spPr>
          <a:xfrm>
            <a:off x="1587" y="893"/>
            <a:ext cx="158709" cy="158709"/>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3200" b="0"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4" name="Rectangle 23">
            <a:extLst>
              <a:ext uri="{FF2B5EF4-FFF2-40B4-BE49-F238E27FC236}">
                <a16:creationId xmlns:a16="http://schemas.microsoft.com/office/drawing/2014/main" id="{82806712-20F2-D110-1078-D257E7EBFC5B}"/>
              </a:ext>
            </a:extLst>
          </p:cNvPr>
          <p:cNvSpPr/>
          <p:nvPr/>
        </p:nvSpPr>
        <p:spPr>
          <a:xfrm>
            <a:off x="-1" y="0"/>
            <a:ext cx="2108201" cy="68562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a:extLst>
              <a:ext uri="{FF2B5EF4-FFF2-40B4-BE49-F238E27FC236}">
                <a16:creationId xmlns:a16="http://schemas.microsoft.com/office/drawing/2014/main" id="{8F1FC52A-79E5-1C5A-8B11-F3905B219A9C}"/>
              </a:ext>
            </a:extLst>
          </p:cNvPr>
          <p:cNvSpPr/>
          <p:nvPr/>
        </p:nvSpPr>
        <p:spPr bwMode="ltGray">
          <a:xfrm>
            <a:off x="2186578" y="0"/>
            <a:ext cx="10001250" cy="6856215"/>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err="1">
              <a:ln>
                <a:noFill/>
              </a:ln>
              <a:solidFill>
                <a:srgbClr val="FFFFFF"/>
              </a:solidFill>
              <a:effectLst/>
              <a:uLnTx/>
              <a:uFillTx/>
              <a:latin typeface="Georgia" pitchFamily="18" charset="0"/>
              <a:ea typeface="+mn-ea"/>
              <a:cs typeface="+mn-cs"/>
              <a:sym typeface="Arial"/>
            </a:endParaRPr>
          </a:p>
        </p:txBody>
      </p:sp>
      <p:sp>
        <p:nvSpPr>
          <p:cNvPr id="4" name="Rectangle 3">
            <a:extLst>
              <a:ext uri="{FF2B5EF4-FFF2-40B4-BE49-F238E27FC236}">
                <a16:creationId xmlns:a16="http://schemas.microsoft.com/office/drawing/2014/main" id="{58DF1759-E4C1-0B7C-0E24-6842C1256FE5}"/>
              </a:ext>
            </a:extLst>
          </p:cNvPr>
          <p:cNvSpPr/>
          <p:nvPr/>
        </p:nvSpPr>
        <p:spPr>
          <a:xfrm>
            <a:off x="-1" y="4787900"/>
            <a:ext cx="2029823" cy="2059213"/>
          </a:xfrm>
          <a:prstGeom prst="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cxnSp>
        <p:nvCxnSpPr>
          <p:cNvPr id="27" name="Straight Connector 26">
            <a:extLst>
              <a:ext uri="{FF2B5EF4-FFF2-40B4-BE49-F238E27FC236}">
                <a16:creationId xmlns:a16="http://schemas.microsoft.com/office/drawing/2014/main" id="{36EDAF23-71FF-F70D-CACC-B92ABFE9E389}"/>
              </a:ext>
            </a:extLst>
          </p:cNvPr>
          <p:cNvCxnSpPr>
            <a:cxnSpLocks/>
          </p:cNvCxnSpPr>
          <p:nvPr/>
        </p:nvCxnSpPr>
        <p:spPr>
          <a:xfrm flipV="1">
            <a:off x="2108200" y="68443"/>
            <a:ext cx="0" cy="6787771"/>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FD05AE71-D88F-8E12-6601-E32857922160}"/>
              </a:ext>
            </a:extLst>
          </p:cNvPr>
          <p:cNvCxnSpPr>
            <a:cxnSpLocks/>
          </p:cNvCxnSpPr>
          <p:nvPr/>
        </p:nvCxnSpPr>
        <p:spPr>
          <a:xfrm>
            <a:off x="78377" y="4722204"/>
            <a:ext cx="12029803" cy="0"/>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sp>
        <p:nvSpPr>
          <p:cNvPr id="20" name="Title 3">
            <a:extLst>
              <a:ext uri="{FF2B5EF4-FFF2-40B4-BE49-F238E27FC236}">
                <a16:creationId xmlns:a16="http://schemas.microsoft.com/office/drawing/2014/main" id="{B8AC71B9-43FE-1780-8A0F-9F8410FDD248}"/>
              </a:ext>
            </a:extLst>
          </p:cNvPr>
          <p:cNvSpPr txBox="1">
            <a:spLocks/>
          </p:cNvSpPr>
          <p:nvPr/>
        </p:nvSpPr>
        <p:spPr>
          <a:xfrm>
            <a:off x="2595280" y="3280409"/>
            <a:ext cx="8987120" cy="1046440"/>
          </a:xfrm>
          <a:prstGeom prst="rect">
            <a:avLst/>
          </a:prstGeom>
          <a:no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85000"/>
              </a:lnSpc>
              <a:spcBef>
                <a:spcPts val="0"/>
              </a:spcBef>
              <a:spcAft>
                <a:spcPts val="0"/>
              </a:spcAft>
              <a:buClr>
                <a:srgbClr val="000000"/>
              </a:buClr>
              <a:buSzPts val="3200"/>
              <a:buFont typeface="Georgia"/>
              <a:buNone/>
              <a:tabLst/>
              <a:defRPr/>
            </a:pPr>
            <a:r>
              <a:rPr lang="lv-LV" sz="4000" dirty="0">
                <a:solidFill>
                  <a:srgbClr val="FFFFFF"/>
                </a:solidFill>
              </a:rPr>
              <a:t>Rekomendēto aktivitāšu pārskats un ieviešanas </a:t>
            </a:r>
            <a:r>
              <a:rPr lang="lv-LV" sz="4000" dirty="0" err="1">
                <a:solidFill>
                  <a:srgbClr val="FFFFFF"/>
                </a:solidFill>
              </a:rPr>
              <a:t>prioritizācija</a:t>
            </a:r>
            <a:endParaRPr lang="lv-LV" sz="4000" dirty="0">
              <a:solidFill>
                <a:srgbClr val="FFFFFF"/>
              </a:solidFill>
            </a:endParaRPr>
          </a:p>
        </p:txBody>
      </p:sp>
      <p:sp>
        <p:nvSpPr>
          <p:cNvPr id="21" name="Rectangle 20">
            <a:extLst>
              <a:ext uri="{FF2B5EF4-FFF2-40B4-BE49-F238E27FC236}">
                <a16:creationId xmlns:a16="http://schemas.microsoft.com/office/drawing/2014/main" id="{ABB02937-7234-8CCB-9E5B-A4B2D22D0B38}"/>
              </a:ext>
            </a:extLst>
          </p:cNvPr>
          <p:cNvSpPr/>
          <p:nvPr/>
        </p:nvSpPr>
        <p:spPr>
          <a:xfrm>
            <a:off x="442913" y="3392488"/>
            <a:ext cx="1559142" cy="934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600" b="0" i="0" u="none" strike="noStrike" kern="0" cap="none" spc="0" normalizeH="0" baseline="0" noProof="0">
                <a:ln>
                  <a:noFill/>
                </a:ln>
                <a:solidFill>
                  <a:srgbClr val="FFFFFF"/>
                </a:solidFill>
                <a:effectLst/>
                <a:uLnTx/>
                <a:uFillTx/>
                <a:latin typeface="Arial"/>
                <a:ea typeface="+mn-ea"/>
                <a:cs typeface="+mn-cs"/>
                <a:sym typeface="Arial"/>
              </a:rPr>
              <a:t>4</a:t>
            </a:r>
            <a:endParaRPr kumimoji="0" lang="en-GB" sz="96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9168570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E0752-94AA-F4F8-6D69-A823E4E33538}"/>
            </a:ext>
          </a:extLst>
        </p:cNvPr>
        <p:cNvGrpSpPr/>
        <p:nvPr/>
      </p:nvGrpSpPr>
      <p:grpSpPr>
        <a:xfrm>
          <a:off x="0" y="0"/>
          <a:ext cx="0" cy="0"/>
          <a:chOff x="0" y="0"/>
          <a:chExt cx="0" cy="0"/>
        </a:xfrm>
      </p:grpSpPr>
      <p:graphicFrame>
        <p:nvGraphicFramePr>
          <p:cNvPr id="28" name="think-cell data - do not delete" hidden="1">
            <a:extLst>
              <a:ext uri="{FF2B5EF4-FFF2-40B4-BE49-F238E27FC236}">
                <a16:creationId xmlns:a16="http://schemas.microsoft.com/office/drawing/2014/main" id="{C0439674-3DCD-C634-BD8F-DD0955F1991D}"/>
              </a:ext>
            </a:extLst>
          </p:cNvPr>
          <p:cNvGraphicFramePr>
            <a:graphicFrameLocks noChangeAspect="1"/>
          </p:cNvGraphicFramePr>
          <p:nvPr>
            <p:custDataLst>
              <p:tags r:id="rId1"/>
            </p:custDataLst>
            <p:extLst>
              <p:ext uri="{D42A27DB-BD31-4B8C-83A1-F6EECF244321}">
                <p14:modId xmlns:p14="http://schemas.microsoft.com/office/powerpoint/2010/main" val="17324946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28" name="think-cell data - do not delete" hidden="1">
                        <a:extLst>
                          <a:ext uri="{FF2B5EF4-FFF2-40B4-BE49-F238E27FC236}">
                            <a16:creationId xmlns:a16="http://schemas.microsoft.com/office/drawing/2014/main" id="{C0439674-3DCD-C634-BD8F-DD0955F199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15" name="Table 25">
            <a:extLst>
              <a:ext uri="{FF2B5EF4-FFF2-40B4-BE49-F238E27FC236}">
                <a16:creationId xmlns:a16="http://schemas.microsoft.com/office/drawing/2014/main" id="{D5C192EA-A0C0-5173-9751-9788B8C2B624}"/>
              </a:ext>
            </a:extLst>
          </p:cNvPr>
          <p:cNvGraphicFramePr>
            <a:graphicFrameLocks noGrp="1"/>
          </p:cNvGraphicFramePr>
          <p:nvPr>
            <p:extLst>
              <p:ext uri="{D42A27DB-BD31-4B8C-83A1-F6EECF244321}">
                <p14:modId xmlns:p14="http://schemas.microsoft.com/office/powerpoint/2010/main" val="3846754882"/>
              </p:ext>
            </p:extLst>
          </p:nvPr>
        </p:nvGraphicFramePr>
        <p:xfrm>
          <a:off x="442912" y="1819275"/>
          <a:ext cx="11306175" cy="4359917"/>
        </p:xfrm>
        <a:graphic>
          <a:graphicData uri="http://schemas.openxmlformats.org/drawingml/2006/table">
            <a:tbl>
              <a:tblPr firstRow="1" bandRow="1">
                <a:tableStyleId>{5C22544A-7EE6-4342-B048-85BDC9FD1C3A}</a:tableStyleId>
              </a:tblPr>
              <a:tblGrid>
                <a:gridCol w="6621917">
                  <a:extLst>
                    <a:ext uri="{9D8B030D-6E8A-4147-A177-3AD203B41FA5}">
                      <a16:colId xmlns:a16="http://schemas.microsoft.com/office/drawing/2014/main" val="2026371950"/>
                    </a:ext>
                  </a:extLst>
                </a:gridCol>
                <a:gridCol w="1926771">
                  <a:extLst>
                    <a:ext uri="{9D8B030D-6E8A-4147-A177-3AD203B41FA5}">
                      <a16:colId xmlns:a16="http://schemas.microsoft.com/office/drawing/2014/main" val="4051519357"/>
                    </a:ext>
                  </a:extLst>
                </a:gridCol>
                <a:gridCol w="2757487">
                  <a:extLst>
                    <a:ext uri="{9D8B030D-6E8A-4147-A177-3AD203B41FA5}">
                      <a16:colId xmlns:a16="http://schemas.microsoft.com/office/drawing/2014/main" val="977977725"/>
                    </a:ext>
                  </a:extLst>
                </a:gridCol>
              </a:tblGrid>
              <a:tr h="273600">
                <a:tc>
                  <a:txBody>
                    <a:bodyPr/>
                    <a:lstStyle/>
                    <a:p>
                      <a:pPr marL="216000" algn="l" fontAlgn="ctr">
                        <a:buNone/>
                      </a:pPr>
                      <a:r>
                        <a:rPr lang="lv-LV" sz="800" b="1" i="0" u="none" strike="noStrike">
                          <a:solidFill>
                            <a:schemeClr val="bg1"/>
                          </a:solidFill>
                          <a:effectLst/>
                          <a:latin typeface="Arial" panose="020B0604020202020204" pitchFamily="34" charset="0"/>
                        </a:rPr>
                        <a:t>Aktivitāte</a:t>
                      </a:r>
                      <a:r>
                        <a:rPr lang="en-GB" sz="800" b="1" i="0" u="none" strike="noStrike">
                          <a:solidFill>
                            <a:schemeClr val="bg1"/>
                          </a:solidFill>
                          <a:effectLst/>
                          <a:latin typeface="Arial" panose="020B0604020202020204" pitchFamily="34" charset="0"/>
                        </a:rPr>
                        <a:t>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fontAlgn="ctr"/>
                      <a:r>
                        <a:rPr lang="en-GB" sz="800" b="1" i="0" u="none" strike="noStrike">
                          <a:solidFill>
                            <a:schemeClr val="bg1"/>
                          </a:solidFill>
                          <a:effectLst/>
                          <a:latin typeface="Arial" panose="020B0604020202020204" pitchFamily="34" charset="0"/>
                        </a:rPr>
                        <a:t>Ieviesējs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algn="l" defTabSz="914400" rtl="0" eaLnBrk="1" fontAlgn="ctr" latinLnBrk="0" hangingPunct="1">
                        <a:buNone/>
                      </a:pPr>
                      <a:r>
                        <a:rPr lang="en-GB" sz="800" b="1" i="0" u="none" strike="noStrike" kern="1200">
                          <a:solidFill>
                            <a:schemeClr val="bg1"/>
                          </a:solidFill>
                          <a:effectLst/>
                          <a:latin typeface="Arial" panose="020B0604020202020204" pitchFamily="34" charset="0"/>
                          <a:ea typeface="+mn-ea"/>
                          <a:cs typeface="+mn-cs"/>
                        </a:rPr>
                        <a:t>Iesaistītās puses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76350478"/>
                  </a:ext>
                </a:extLst>
              </a:tr>
              <a:tr h="177638">
                <a:tc gridSpan="3">
                  <a:txBody>
                    <a:bodyPr/>
                    <a:lstStyle/>
                    <a:p>
                      <a:pPr algn="just" fontAlgn="ctr"/>
                      <a:r>
                        <a:rPr lang="lv-LV" sz="800" b="1" i="0" u="none" strike="noStrike" noProof="0" dirty="0">
                          <a:solidFill>
                            <a:srgbClr val="000000"/>
                          </a:solidFill>
                          <a:effectLst/>
                          <a:latin typeface="Arial" panose="020B0604020202020204" pitchFamily="34" charset="0"/>
                          <a:ea typeface="Arial" panose="020B0604020202020204" pitchFamily="34" charset="0"/>
                          <a:cs typeface="Arial" panose="020B0604020202020204" pitchFamily="34" charset="0"/>
                        </a:rPr>
                        <a:t>2.1.1 Izglītības programmas </a:t>
                      </a:r>
                      <a:endParaRPr lang="lv-LV" sz="800" b="1" i="0" u="none" strike="noStrike" noProof="0" dirty="0">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ctr" fontAlgn="ctr"/>
                      <a:endParaRPr lang="en-GB" sz="900" b="1"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fontAlgn="ctr"/>
                      <a:endParaRPr lang="en-GB" sz="900" b="1"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15283704"/>
                  </a:ext>
                </a:extLst>
              </a:tr>
              <a:tr h="283451">
                <a:tc>
                  <a:txBody>
                    <a:bodyPr/>
                    <a:lstStyle/>
                    <a:p>
                      <a:pPr algn="l" fontAlgn="ctr"/>
                      <a:r>
                        <a:rPr lang="lv-LV" sz="800" b="0" i="0" u="none" strike="noStrike" noProof="0" dirty="0">
                          <a:solidFill>
                            <a:srgbClr val="000000"/>
                          </a:solidFill>
                          <a:effectLst/>
                          <a:latin typeface="Arial" panose="020B0604020202020204" pitchFamily="34" charset="0"/>
                        </a:rPr>
                        <a:t>Izstrādāt un īstenot mērķētas izglītojošas programmas ar vismaz 10 secīgām nodarbībām paaugstināta riska grupām emocionālās veselības, sociālo prasmju un atbalsta mehānismu stiprināšanai līdz 2030. gadam.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Izglītības un zinātnes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VISC, skolas, psihologi, NVO, pašvaldības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52384873"/>
                  </a:ext>
                </a:extLst>
              </a:tr>
              <a:tr h="169811">
                <a:tc>
                  <a:txBody>
                    <a:bodyPr/>
                    <a:lstStyle/>
                    <a:p>
                      <a:pPr algn="l" fontAlgn="ctr"/>
                      <a:r>
                        <a:rPr lang="lv-LV" sz="800" b="0" i="0" u="none" strike="noStrike" noProof="0" dirty="0">
                          <a:solidFill>
                            <a:srgbClr val="000000"/>
                          </a:solidFill>
                          <a:effectLst/>
                          <a:latin typeface="Arial" panose="020B0604020202020204" pitchFamily="34" charset="0"/>
                        </a:rPr>
                        <a:t>Integrēt starptautiski pārbaudītas programmas (piemēram, </a:t>
                      </a:r>
                      <a:r>
                        <a:rPr lang="lv-LV" sz="800" b="0" i="0" u="none" strike="noStrike" noProof="0" dirty="0" err="1">
                          <a:solidFill>
                            <a:srgbClr val="000000"/>
                          </a:solidFill>
                          <a:effectLst/>
                          <a:latin typeface="Arial" panose="020B0604020202020204" pitchFamily="34" charset="0"/>
                        </a:rPr>
                        <a:t>Unplugged</a:t>
                      </a:r>
                      <a:r>
                        <a:rPr lang="lv-LV" sz="800" b="0" i="0" u="none" strike="noStrike" noProof="0" dirty="0">
                          <a:solidFill>
                            <a:srgbClr val="000000"/>
                          </a:solidFill>
                          <a:effectLst/>
                          <a:latin typeface="Arial" panose="020B0604020202020204" pitchFamily="34" charset="0"/>
                        </a:rPr>
                        <a:t>, </a:t>
                      </a:r>
                      <a:r>
                        <a:rPr lang="lv-LV" sz="800" b="0" i="0" u="none" strike="noStrike" noProof="0" dirty="0" err="1">
                          <a:solidFill>
                            <a:srgbClr val="000000"/>
                          </a:solidFill>
                          <a:effectLst/>
                          <a:latin typeface="Arial" panose="020B0604020202020204" pitchFamily="34" charset="0"/>
                        </a:rPr>
                        <a:t>Preventure</a:t>
                      </a:r>
                      <a:r>
                        <a:rPr lang="lv-LV" sz="800" b="0" i="0" u="none" strike="noStrike" noProof="0" dirty="0">
                          <a:solidFill>
                            <a:srgbClr val="000000"/>
                          </a:solidFill>
                          <a:effectLst/>
                          <a:latin typeface="Arial" panose="020B0604020202020204" pitchFamily="34" charset="0"/>
                        </a:rPr>
                        <a:t>, Fred </a:t>
                      </a:r>
                      <a:r>
                        <a:rPr lang="lv-LV" sz="800" b="0" i="0" u="none" strike="noStrike" noProof="0" dirty="0" err="1">
                          <a:solidFill>
                            <a:srgbClr val="000000"/>
                          </a:solidFill>
                          <a:effectLst/>
                          <a:latin typeface="Arial" panose="020B0604020202020204" pitchFamily="34" charset="0"/>
                        </a:rPr>
                        <a:t>goes</a:t>
                      </a:r>
                      <a:r>
                        <a:rPr lang="lv-LV" sz="800" b="0" i="0" u="none" strike="noStrike" noProof="0" dirty="0">
                          <a:solidFill>
                            <a:srgbClr val="000000"/>
                          </a:solidFill>
                          <a:effectLst/>
                          <a:latin typeface="Arial" panose="020B0604020202020204" pitchFamily="34" charset="0"/>
                        </a:rPr>
                        <a:t> net, KIVA) visās Latvijas skolās.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VISC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Skolu vadība, pašvaldības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24318323"/>
                  </a:ext>
                </a:extLst>
              </a:tr>
              <a:tr h="169811">
                <a:tc>
                  <a:txBody>
                    <a:bodyPr/>
                    <a:lstStyle/>
                    <a:p>
                      <a:pPr algn="l" fontAlgn="ctr"/>
                      <a:r>
                        <a:rPr lang="lv-LV" sz="800" b="0" i="0" u="none" strike="noStrike" noProof="0" dirty="0">
                          <a:solidFill>
                            <a:srgbClr val="000000"/>
                          </a:solidFill>
                          <a:effectLst/>
                          <a:latin typeface="Arial" panose="020B0604020202020204" pitchFamily="34" charset="0"/>
                        </a:rPr>
                        <a:t>Iekļaut narkotisko/psihotropo vielu un ar tām saistītos riskus bioloģijas un ķīmijas mācību saturā.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VISC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Skolu metodiskās komisijas, grāmatu izdevēji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75806646"/>
                  </a:ext>
                </a:extLst>
              </a:tr>
              <a:tr h="169811">
                <a:tc>
                  <a:txBody>
                    <a:bodyPr/>
                    <a:lstStyle/>
                    <a:p>
                      <a:pPr algn="l" fontAlgn="ctr"/>
                      <a:r>
                        <a:rPr lang="lv-LV" sz="800" b="0" i="0" u="none" strike="noStrike" noProof="0" dirty="0">
                          <a:solidFill>
                            <a:srgbClr val="000000"/>
                          </a:solidFill>
                          <a:effectLst/>
                          <a:latin typeface="Arial" panose="020B0604020202020204" pitchFamily="34" charset="0"/>
                        </a:rPr>
                        <a:t>Skolās organizēt lekcijas, piedaloties ārstiem-narkologiem un psihoterapeitiem vismaz reizi gadā.</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Skolas, 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Ārstniecības iestādes, profesionālās asociācijas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2477255"/>
                  </a:ext>
                </a:extLst>
              </a:tr>
              <a:tr h="177638">
                <a:tc gridSpan="3">
                  <a:txBody>
                    <a:bodyPr/>
                    <a:lstStyle/>
                    <a:p>
                      <a:pPr algn="just" fontAlgn="ctr"/>
                      <a:r>
                        <a:rPr lang="lv-LV" sz="800" b="1" i="0" u="none" strike="noStrike" noProof="0" dirty="0">
                          <a:solidFill>
                            <a:srgbClr val="000000"/>
                          </a:solidFill>
                          <a:effectLst/>
                          <a:latin typeface="Arial" panose="020B0604020202020204" pitchFamily="34" charset="0"/>
                        </a:rPr>
                        <a:t>2.1.2 Pedagogu profesionālā sagatavotība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ctr"/>
                      <a:endParaRPr lang="en-GB" sz="900" b="0"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900" b="0"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861780"/>
                  </a:ext>
                </a:extLst>
              </a:tr>
              <a:tr h="283451">
                <a:tc>
                  <a:txBody>
                    <a:bodyPr/>
                    <a:lstStyle/>
                    <a:p>
                      <a:pPr algn="l" fontAlgn="ctr"/>
                      <a:r>
                        <a:rPr lang="lv-LV" sz="800" b="0" i="0" u="none" strike="noStrike" noProof="0" dirty="0">
                          <a:solidFill>
                            <a:srgbClr val="000000"/>
                          </a:solidFill>
                          <a:effectLst/>
                          <a:latin typeface="Arial" panose="020B0604020202020204" pitchFamily="34" charset="0"/>
                        </a:rPr>
                        <a:t>Rīkot obligātas ikgadējas profesionālās apmācības pedagogiem par atkarību identificēšanu, jauniešu stresa vadību un bērnu tiesību ievērošanu.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VISC, profesionālās pilnveides centri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Skolas, NVO, psihologi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1972347"/>
                  </a:ext>
                </a:extLst>
              </a:tr>
              <a:tr h="169811">
                <a:tc>
                  <a:txBody>
                    <a:bodyPr/>
                    <a:lstStyle/>
                    <a:p>
                      <a:pPr algn="l" fontAlgn="ctr"/>
                      <a:r>
                        <a:rPr lang="lv-LV" sz="800" b="0" i="0" u="none" strike="noStrike" noProof="0" dirty="0">
                          <a:solidFill>
                            <a:srgbClr val="000000"/>
                          </a:solidFill>
                          <a:effectLst/>
                          <a:latin typeface="Arial" panose="020B0604020202020204" pitchFamily="34" charset="0"/>
                        </a:rPr>
                        <a:t>Nodrošināt pedagogiem pieejamus informatīvos resursus par narkotisko/psihotropo vielu </a:t>
                      </a:r>
                      <a:r>
                        <a:rPr lang="lv-LV" sz="800" b="0" i="0" u="none" strike="noStrike" noProof="0" dirty="0" err="1">
                          <a:solidFill>
                            <a:srgbClr val="000000"/>
                          </a:solidFill>
                          <a:effectLst/>
                          <a:latin typeface="Arial" panose="020B0604020202020204" pitchFamily="34" charset="0"/>
                        </a:rPr>
                        <a:t>prevenciju</a:t>
                      </a:r>
                      <a:r>
                        <a:rPr lang="lv-LV" sz="800" b="0" i="0" u="none" strike="noStrike" noProof="0" dirty="0">
                          <a:solidFill>
                            <a:srgbClr val="000000"/>
                          </a:solidFill>
                          <a:effectLst/>
                          <a:latin typeface="Arial" panose="020B0604020202020204" pitchFamily="34" charset="0"/>
                        </a:rPr>
                        <a:t>.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Pašvaldības, skolu psihologi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Sociālie dienesti,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9693414"/>
                  </a:ext>
                </a:extLst>
              </a:tr>
              <a:tr h="169811">
                <a:tc>
                  <a:txBody>
                    <a:bodyPr/>
                    <a:lstStyle/>
                    <a:p>
                      <a:pPr algn="l" fontAlgn="ctr"/>
                      <a:r>
                        <a:rPr lang="lv-LV" sz="800" b="0" i="0" u="none" strike="noStrike" noProof="0" dirty="0">
                          <a:solidFill>
                            <a:srgbClr val="000000"/>
                          </a:solidFill>
                          <a:effectLst/>
                          <a:latin typeface="Arial" panose="020B0604020202020204" pitchFamily="34" charset="0"/>
                        </a:rPr>
                        <a:t>Veicināt pedagogu sociālo lomu jauniešu audzināšanā, uzsverot vērtības, atbildību un sadarbību.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Skolu vadība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Pedagogu organizācijas, VISC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38035190"/>
                  </a:ext>
                </a:extLst>
              </a:tr>
              <a:tr h="177638">
                <a:tc gridSpan="3">
                  <a:txBody>
                    <a:bodyPr/>
                    <a:lstStyle/>
                    <a:p>
                      <a:pPr algn="just" fontAlgn="ctr"/>
                      <a:r>
                        <a:rPr lang="lv-LV" sz="800" b="1" i="0" u="none" strike="noStrike" noProof="0" dirty="0">
                          <a:solidFill>
                            <a:srgbClr val="000000"/>
                          </a:solidFill>
                          <a:effectLst/>
                          <a:latin typeface="Arial" panose="020B0604020202020204" pitchFamily="34" charset="0"/>
                          <a:ea typeface="Arial" panose="020B0604020202020204" pitchFamily="34" charset="0"/>
                          <a:cs typeface="Arial" panose="020B0604020202020204" pitchFamily="34" charset="0"/>
                        </a:rPr>
                        <a:t>2.1.3 Ģimenes loma – vecāku iesaiste un izglītošana</a:t>
                      </a:r>
                      <a:endParaRPr lang="lv-LV" sz="800" b="1" i="0" u="none" strike="noStrike" noProof="0" dirty="0">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ctr"/>
                      <a:endParaRPr lang="en-GB" sz="900" b="0"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900" b="0"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3103793"/>
                  </a:ext>
                </a:extLst>
              </a:tr>
              <a:tr h="240640">
                <a:tc>
                  <a:txBody>
                    <a:bodyPr/>
                    <a:lstStyle/>
                    <a:p>
                      <a:pPr algn="l" fontAlgn="ctr"/>
                      <a:r>
                        <a:rPr lang="lv-LV" sz="800" b="0" i="0" u="none" strike="noStrike" noProof="0" dirty="0">
                          <a:solidFill>
                            <a:srgbClr val="000000"/>
                          </a:solidFill>
                          <a:effectLst/>
                          <a:latin typeface="Arial" panose="020B0604020202020204" pitchFamily="34" charset="0"/>
                        </a:rPr>
                        <a:t>Nodrošināt apmācības skolotājiem un vecākiem par agrīnu riska pazīmju atpazīšanu saistībā ar atkarību uzvedību, uzsverot ģimenes nozīmi bērna veselīgas attīstības nodrošināšanā un savlaicīgā iejaukšanās nepieciešamību.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Profesionālās pilnveides centri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Psihologi, vecāku organizācijas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8368928"/>
                  </a:ext>
                </a:extLst>
              </a:tr>
              <a:tr h="240640">
                <a:tc>
                  <a:txBody>
                    <a:bodyPr/>
                    <a:lstStyle/>
                    <a:p>
                      <a:pPr algn="l" fontAlgn="ctr"/>
                      <a:r>
                        <a:rPr lang="lv-LV" sz="800" b="0" i="0" u="none" strike="noStrike" noProof="0" dirty="0">
                          <a:solidFill>
                            <a:srgbClr val="000000"/>
                          </a:solidFill>
                          <a:effectLst/>
                          <a:latin typeface="Arial" panose="020B0604020202020204" pitchFamily="34" charset="0"/>
                        </a:rPr>
                        <a:t>Organizēt regulāras atbalsta sesijas un izplatīt informatīvos materiālus vecākiem, stiprinot viņu lomu profilaksē, iekļaujot praktisku informāciju, par to, kur ģimenēm meklēt palīdzību krīzes situācijās un nodrošinot papildus atbalstu paaugstināta riska ģimenēm.</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Skolas, pusaudžu resursu centrs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NVO, pašvaldību sociālie dienesti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3059832"/>
                  </a:ext>
                </a:extLst>
              </a:tr>
              <a:tr h="169811">
                <a:tc>
                  <a:txBody>
                    <a:bodyPr/>
                    <a:lstStyle/>
                    <a:p>
                      <a:pPr algn="l" fontAlgn="ctr"/>
                      <a:r>
                        <a:rPr lang="lv-LV" sz="800" b="0" i="0" u="none" strike="noStrike" noProof="0" dirty="0">
                          <a:solidFill>
                            <a:srgbClr val="000000"/>
                          </a:solidFill>
                          <a:effectLst/>
                          <a:latin typeface="Arial" panose="020B0604020202020204" pitchFamily="34" charset="0"/>
                        </a:rPr>
                        <a:t>Izstrādāt sistemātiskas atbalsta programmas vecākiem dažādos bērna attīstības posmos līdz 2030. gadam.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Labklājības un 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Pašvaldības, psihologi,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45773890"/>
                  </a:ext>
                </a:extLst>
              </a:tr>
              <a:tr h="169811">
                <a:tc>
                  <a:txBody>
                    <a:bodyPr/>
                    <a:lstStyle/>
                    <a:p>
                      <a:pPr algn="l" fontAlgn="ctr"/>
                      <a:r>
                        <a:rPr lang="lv-LV" sz="800" b="0" i="0" u="none" strike="noStrike" noProof="0" dirty="0">
                          <a:solidFill>
                            <a:srgbClr val="000000"/>
                          </a:solidFill>
                          <a:effectLst/>
                          <a:latin typeface="Arial" panose="020B0604020202020204" pitchFamily="34" charset="0"/>
                        </a:rPr>
                        <a:t>Noteikt vecāku līdzdalību bērna atkarības ārstēšanas procesā, nodrošinot informāciju par pieejamiem resursiem.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Bērnu tiesību inspekcija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Skolas, bāriņtiesas, sociālie dienesti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5604543"/>
                  </a:ext>
                </a:extLst>
              </a:tr>
              <a:tr h="169811">
                <a:tc>
                  <a:txBody>
                    <a:bodyPr/>
                    <a:lstStyle/>
                    <a:p>
                      <a:pPr algn="l" fontAlgn="ctr"/>
                      <a:r>
                        <a:rPr lang="lv-LV" sz="800" b="0" i="0" u="none" strike="noStrike" noProof="0" dirty="0">
                          <a:solidFill>
                            <a:srgbClr val="000000"/>
                          </a:solidFill>
                          <a:effectLst/>
                          <a:latin typeface="Arial" panose="020B0604020202020204" pitchFamily="34" charset="0"/>
                        </a:rPr>
                        <a:t>Veicināt attālinātu vecāku atbalsta grupu izveidi visā Latvijā, nodrošinot tām pieeju arī sociāli augsta riska ģimenēm.</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Pusaudžu resursu centrs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NVO, psihologi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3783256"/>
                  </a:ext>
                </a:extLst>
              </a:tr>
              <a:tr h="169811">
                <a:tc>
                  <a:txBody>
                    <a:bodyPr/>
                    <a:lstStyle/>
                    <a:p>
                      <a:pPr algn="l" fontAlgn="ctr"/>
                      <a:r>
                        <a:rPr lang="lv-LV" sz="800" b="0" i="0" u="none" strike="noStrike" noProof="0" dirty="0">
                          <a:solidFill>
                            <a:srgbClr val="000000"/>
                          </a:solidFill>
                          <a:effectLst/>
                          <a:latin typeface="Arial" panose="020B0604020202020204" pitchFamily="34" charset="0"/>
                        </a:rPr>
                        <a:t>Stiprināt sadarbību starp vecākiem, skolām un atbildīgajiem dienestiem, lai savlaicīgi atklātu vielu lietošanas riskus.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Skolas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Sociālie dienesti, psihologi, bāriņtiesas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8345735"/>
                  </a:ext>
                </a:extLst>
              </a:tr>
              <a:tr h="177638">
                <a:tc gridSpan="3">
                  <a:txBody>
                    <a:bodyPr/>
                    <a:lstStyle/>
                    <a:p>
                      <a:pPr algn="just" fontAlgn="ctr"/>
                      <a:r>
                        <a:rPr lang="lv-LV" sz="800" b="1" i="0" u="none" strike="noStrike" noProof="0" dirty="0">
                          <a:solidFill>
                            <a:srgbClr val="000000"/>
                          </a:solidFill>
                          <a:effectLst/>
                          <a:latin typeface="Arial" panose="020B0604020202020204" pitchFamily="34" charset="0"/>
                        </a:rPr>
                        <a:t>2.1.4 </a:t>
                      </a:r>
                      <a:r>
                        <a:rPr lang="lv-LV" sz="800" b="1" i="0" u="none" strike="noStrike" noProof="0" dirty="0" err="1">
                          <a:solidFill>
                            <a:srgbClr val="000000"/>
                          </a:solidFill>
                          <a:effectLst/>
                          <a:latin typeface="Arial" panose="020B0604020202020204" pitchFamily="34" charset="0"/>
                        </a:rPr>
                        <a:t>Psihoizglītojošie</a:t>
                      </a:r>
                      <a:r>
                        <a:rPr lang="lv-LV" sz="800" b="1" i="0" u="none" strike="noStrike" noProof="0" dirty="0">
                          <a:solidFill>
                            <a:srgbClr val="000000"/>
                          </a:solidFill>
                          <a:effectLst/>
                          <a:latin typeface="Arial" panose="020B0604020202020204" pitchFamily="34" charset="0"/>
                        </a:rPr>
                        <a:t> un emocionālie resursi un pakalpojumi jauniešiem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ctr"/>
                      <a:endParaRPr lang="en-GB" sz="900" b="1"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900" b="1"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1934006"/>
                  </a:ext>
                </a:extLst>
              </a:tr>
              <a:tr h="283451">
                <a:tc>
                  <a:txBody>
                    <a:bodyPr/>
                    <a:lstStyle/>
                    <a:p>
                      <a:pPr algn="l" fontAlgn="ctr"/>
                      <a:r>
                        <a:rPr lang="lv-LV" sz="800" b="0" i="0" u="none" strike="noStrike" noProof="0" dirty="0">
                          <a:solidFill>
                            <a:srgbClr val="000000"/>
                          </a:solidFill>
                          <a:effectLst/>
                          <a:latin typeface="Arial" panose="020B0604020202020204" pitchFamily="34" charset="0"/>
                        </a:rPr>
                        <a:t>Izstrādāt </a:t>
                      </a:r>
                      <a:r>
                        <a:rPr lang="lv-LV" sz="800" b="0" i="0" u="none" strike="noStrike" noProof="0" dirty="0" err="1">
                          <a:solidFill>
                            <a:srgbClr val="000000"/>
                          </a:solidFill>
                          <a:effectLst/>
                          <a:latin typeface="Arial" panose="020B0604020202020204" pitchFamily="34" charset="0"/>
                        </a:rPr>
                        <a:t>psihoizglītojošus</a:t>
                      </a:r>
                      <a:r>
                        <a:rPr lang="lv-LV" sz="800" b="0" i="0" u="none" strike="noStrike" noProof="0" dirty="0">
                          <a:solidFill>
                            <a:srgbClr val="000000"/>
                          </a:solidFill>
                          <a:effectLst/>
                          <a:latin typeface="Arial" panose="020B0604020202020204" pitchFamily="34" charset="0"/>
                        </a:rPr>
                        <a:t> materiālus un digitālas platformas jauniešiem par emocionālo veselību, vielu lietošanas sekām un palīdzības iespējām līdz 2030. gadam.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NVO, jauniešu centri, digitālo risinājumu izstrādātāji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27808965"/>
                  </a:ext>
                </a:extLst>
              </a:tr>
              <a:tr h="169811">
                <a:tc>
                  <a:txBody>
                    <a:bodyPr/>
                    <a:lstStyle/>
                    <a:p>
                      <a:pPr algn="l" fontAlgn="ctr"/>
                      <a:r>
                        <a:rPr lang="lv-LV" sz="800" b="0" i="0" u="none" strike="noStrike" noProof="0" dirty="0">
                          <a:solidFill>
                            <a:srgbClr val="000000"/>
                          </a:solidFill>
                          <a:effectLst/>
                          <a:latin typeface="Arial" panose="020B0604020202020204" pitchFamily="34" charset="0"/>
                        </a:rPr>
                        <a:t>Nodrošināt kvalificētu psihologu, sociālo pedagogu un atkarību profilakses speciālistu pieejamību skolās.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Pašvaldības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profesionālās asociācijas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58259141"/>
                  </a:ext>
                </a:extLst>
              </a:tr>
              <a:tr h="169811">
                <a:tc>
                  <a:txBody>
                    <a:bodyPr/>
                    <a:lstStyle/>
                    <a:p>
                      <a:pPr algn="l" fontAlgn="ctr"/>
                      <a:r>
                        <a:rPr lang="lv-LV" sz="800" b="0" i="0" u="none" strike="noStrike" noProof="0" dirty="0">
                          <a:solidFill>
                            <a:srgbClr val="000000"/>
                          </a:solidFill>
                          <a:effectLst/>
                          <a:latin typeface="Arial" panose="020B0604020202020204" pitchFamily="34" charset="0"/>
                        </a:rPr>
                        <a:t>Attīstīt </a:t>
                      </a:r>
                      <a:r>
                        <a:rPr lang="lv-LV" sz="800" b="0" i="0" u="none" strike="noStrike" noProof="0" dirty="0" err="1">
                          <a:solidFill>
                            <a:srgbClr val="000000"/>
                          </a:solidFill>
                          <a:effectLst/>
                          <a:latin typeface="Arial" panose="020B0604020202020204" pitchFamily="34" charset="0"/>
                        </a:rPr>
                        <a:t>mentoru</a:t>
                      </a:r>
                      <a:r>
                        <a:rPr lang="lv-LV" sz="800" b="0" i="0" u="none" strike="noStrike" noProof="0" dirty="0">
                          <a:solidFill>
                            <a:srgbClr val="000000"/>
                          </a:solidFill>
                          <a:effectLst/>
                          <a:latin typeface="Arial" panose="020B0604020202020204" pitchFamily="34" charset="0"/>
                        </a:rPr>
                        <a:t> programmas un brīvā laika aktivitātes, kas novērš riskantas uzvedības, līdz 2030. gadam.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Pašvaldības, jauniešu centri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Kultūras un sporta organizācijas,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253229"/>
                  </a:ext>
                </a:extLst>
              </a:tr>
              <a:tr h="169811">
                <a:tc>
                  <a:txBody>
                    <a:bodyPr/>
                    <a:lstStyle/>
                    <a:p>
                      <a:pPr algn="l" fontAlgn="ctr"/>
                      <a:r>
                        <a:rPr lang="lv-LV" sz="800" b="0" i="0" u="none" strike="noStrike" noProof="0" dirty="0">
                          <a:solidFill>
                            <a:srgbClr val="000000"/>
                          </a:solidFill>
                          <a:effectLst/>
                          <a:latin typeface="Arial" panose="020B0604020202020204" pitchFamily="34" charset="0"/>
                        </a:rPr>
                        <a:t>Nodrošināt pieejamu psihoemocionālo atbalstu skolās un kopienās, īpaši jauniešiem ar paaugstinātu risku.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Skolas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Psihologi, Veselības ministrija, pašvaldību dienesti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55034929"/>
                  </a:ext>
                </a:extLst>
              </a:tr>
            </a:tbl>
          </a:graphicData>
        </a:graphic>
      </p:graphicFrame>
      <p:sp>
        <p:nvSpPr>
          <p:cNvPr id="2" name="Title 1">
            <a:extLst>
              <a:ext uri="{FF2B5EF4-FFF2-40B4-BE49-F238E27FC236}">
                <a16:creationId xmlns:a16="http://schemas.microsoft.com/office/drawing/2014/main" id="{C07BA525-E026-0E20-A37A-0F1F7426B481}"/>
              </a:ext>
            </a:extLst>
          </p:cNvPr>
          <p:cNvSpPr>
            <a:spLocks noGrp="1"/>
          </p:cNvSpPr>
          <p:nvPr>
            <p:ph type="title"/>
          </p:nvPr>
        </p:nvSpPr>
        <p:spPr>
          <a:xfrm>
            <a:off x="442913" y="432001"/>
            <a:ext cx="11306175" cy="1387274"/>
          </a:xfrm>
        </p:spPr>
        <p:txBody>
          <a:bodyPr vert="horz">
            <a:normAutofit/>
          </a:bodyPr>
          <a:lstStyle/>
          <a:p>
            <a:r>
              <a:rPr lang="lv-LV" dirty="0"/>
              <a:t>4.1. Rekomendāciju aktivitāšu pārskats: </a:t>
            </a:r>
            <a:br>
              <a:rPr lang="en-US" dirty="0"/>
            </a:br>
            <a:r>
              <a:rPr lang="lv-LV" dirty="0">
                <a:solidFill>
                  <a:schemeClr val="accent1"/>
                </a:solidFill>
              </a:rPr>
              <a:t>Profilakse un riska samazināšana </a:t>
            </a:r>
            <a:r>
              <a:rPr lang="lv-LV" dirty="0"/>
              <a:t>(1/2)</a:t>
            </a:r>
          </a:p>
        </p:txBody>
      </p:sp>
      <p:sp>
        <p:nvSpPr>
          <p:cNvPr id="3" name="Rectangle 2">
            <a:extLst>
              <a:ext uri="{FF2B5EF4-FFF2-40B4-BE49-F238E27FC236}">
                <a16:creationId xmlns:a16="http://schemas.microsoft.com/office/drawing/2014/main" id="{02FCA661-A6FE-1055-0406-21F8827AE85F}"/>
              </a:ext>
            </a:extLst>
          </p:cNvPr>
          <p:cNvSpPr/>
          <p:nvPr/>
        </p:nvSpPr>
        <p:spPr>
          <a:xfrm>
            <a:off x="9357854" y="0"/>
            <a:ext cx="2834146" cy="428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TextBox 3">
            <a:extLst>
              <a:ext uri="{FF2B5EF4-FFF2-40B4-BE49-F238E27FC236}">
                <a16:creationId xmlns:a16="http://schemas.microsoft.com/office/drawing/2014/main" id="{8175734C-53DD-D720-D4A9-4163B224C57F}"/>
              </a:ext>
            </a:extLst>
          </p:cNvPr>
          <p:cNvSpPr txBox="1"/>
          <p:nvPr/>
        </p:nvSpPr>
        <p:spPr>
          <a:xfrm>
            <a:off x="9668404" y="114285"/>
            <a:ext cx="1870453" cy="20005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Rekomendācijas</a:t>
            </a:r>
          </a:p>
        </p:txBody>
      </p:sp>
      <p:sp>
        <p:nvSpPr>
          <p:cNvPr id="25" name="Rectangle 24">
            <a:extLst>
              <a:ext uri="{FF2B5EF4-FFF2-40B4-BE49-F238E27FC236}">
                <a16:creationId xmlns:a16="http://schemas.microsoft.com/office/drawing/2014/main" id="{619D9897-FBAB-452F-FBF1-9D39EED1DF51}"/>
              </a:ext>
            </a:extLst>
          </p:cNvPr>
          <p:cNvSpPr/>
          <p:nvPr/>
        </p:nvSpPr>
        <p:spPr>
          <a:xfrm>
            <a:off x="8929454" y="0"/>
            <a:ext cx="428400" cy="428400"/>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 name="Freeform 45">
            <a:extLst>
              <a:ext uri="{FF2B5EF4-FFF2-40B4-BE49-F238E27FC236}">
                <a16:creationId xmlns:a16="http://schemas.microsoft.com/office/drawing/2014/main" id="{0B3377A5-728A-FF1F-2B66-5B60F63FFFCA}"/>
              </a:ext>
            </a:extLst>
          </p:cNvPr>
          <p:cNvSpPr>
            <a:spLocks noChangeAspect="1" noEditPoints="1"/>
          </p:cNvSpPr>
          <p:nvPr/>
        </p:nvSpPr>
        <p:spPr bwMode="auto">
          <a:xfrm>
            <a:off x="8991945" y="62060"/>
            <a:ext cx="303418" cy="30428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
        <p:nvSpPr>
          <p:cNvPr id="21" name="Slide Number Placeholder 1">
            <a:extLst>
              <a:ext uri="{FF2B5EF4-FFF2-40B4-BE49-F238E27FC236}">
                <a16:creationId xmlns:a16="http://schemas.microsoft.com/office/drawing/2014/main" id="{A68B158F-A75D-49BE-CF83-231F18D5C284}"/>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42</a:t>
            </a:fld>
            <a:endParaRPr lang="en-GB"/>
          </a:p>
        </p:txBody>
      </p:sp>
      <p:sp>
        <p:nvSpPr>
          <p:cNvPr id="27" name="Freeform 73">
            <a:extLst>
              <a:ext uri="{FF2B5EF4-FFF2-40B4-BE49-F238E27FC236}">
                <a16:creationId xmlns:a16="http://schemas.microsoft.com/office/drawing/2014/main" id="{1CEE19C1-F0A1-3E8C-BBD4-B0BB16A6E43A}"/>
              </a:ext>
            </a:extLst>
          </p:cNvPr>
          <p:cNvSpPr>
            <a:spLocks noChangeAspect="1" noEditPoints="1"/>
          </p:cNvSpPr>
          <p:nvPr/>
        </p:nvSpPr>
        <p:spPr bwMode="auto">
          <a:xfrm rot="10800000" flipH="1" flipV="1">
            <a:off x="473481" y="1856896"/>
            <a:ext cx="204768" cy="204738"/>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spTree>
    <p:extLst>
      <p:ext uri="{BB962C8B-B14F-4D97-AF65-F5344CB8AC3E}">
        <p14:creationId xmlns:p14="http://schemas.microsoft.com/office/powerpoint/2010/main" val="25379792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49854-B574-7D74-DEC7-129D06E7917E}"/>
            </a:ext>
          </a:extLst>
        </p:cNvPr>
        <p:cNvGrpSpPr/>
        <p:nvPr/>
      </p:nvGrpSpPr>
      <p:grpSpPr>
        <a:xfrm>
          <a:off x="0" y="0"/>
          <a:ext cx="0" cy="0"/>
          <a:chOff x="0" y="0"/>
          <a:chExt cx="0" cy="0"/>
        </a:xfrm>
      </p:grpSpPr>
      <p:graphicFrame>
        <p:nvGraphicFramePr>
          <p:cNvPr id="15" name="Table 25">
            <a:extLst>
              <a:ext uri="{FF2B5EF4-FFF2-40B4-BE49-F238E27FC236}">
                <a16:creationId xmlns:a16="http://schemas.microsoft.com/office/drawing/2014/main" id="{8048B784-C26A-2994-C539-8F9F88551C71}"/>
              </a:ext>
            </a:extLst>
          </p:cNvPr>
          <p:cNvGraphicFramePr>
            <a:graphicFrameLocks noGrp="1"/>
          </p:cNvGraphicFramePr>
          <p:nvPr>
            <p:extLst>
              <p:ext uri="{D42A27DB-BD31-4B8C-83A1-F6EECF244321}">
                <p14:modId xmlns:p14="http://schemas.microsoft.com/office/powerpoint/2010/main" val="2908261628"/>
              </p:ext>
            </p:extLst>
          </p:nvPr>
        </p:nvGraphicFramePr>
        <p:xfrm>
          <a:off x="442912" y="1819275"/>
          <a:ext cx="11306175" cy="4352920"/>
        </p:xfrm>
        <a:graphic>
          <a:graphicData uri="http://schemas.openxmlformats.org/drawingml/2006/table">
            <a:tbl>
              <a:tblPr firstRow="1" bandRow="1">
                <a:tableStyleId>{5C22544A-7EE6-4342-B048-85BDC9FD1C3A}</a:tableStyleId>
              </a:tblPr>
              <a:tblGrid>
                <a:gridCol w="6621917">
                  <a:extLst>
                    <a:ext uri="{9D8B030D-6E8A-4147-A177-3AD203B41FA5}">
                      <a16:colId xmlns:a16="http://schemas.microsoft.com/office/drawing/2014/main" val="2026371950"/>
                    </a:ext>
                  </a:extLst>
                </a:gridCol>
                <a:gridCol w="1926771">
                  <a:extLst>
                    <a:ext uri="{9D8B030D-6E8A-4147-A177-3AD203B41FA5}">
                      <a16:colId xmlns:a16="http://schemas.microsoft.com/office/drawing/2014/main" val="4051519357"/>
                    </a:ext>
                  </a:extLst>
                </a:gridCol>
                <a:gridCol w="2757487">
                  <a:extLst>
                    <a:ext uri="{9D8B030D-6E8A-4147-A177-3AD203B41FA5}">
                      <a16:colId xmlns:a16="http://schemas.microsoft.com/office/drawing/2014/main" val="977977725"/>
                    </a:ext>
                  </a:extLst>
                </a:gridCol>
              </a:tblGrid>
              <a:tr h="273327">
                <a:tc>
                  <a:txBody>
                    <a:bodyPr/>
                    <a:lstStyle/>
                    <a:p>
                      <a:pPr marL="216000" algn="l" fontAlgn="ctr">
                        <a:buNone/>
                      </a:pPr>
                      <a:r>
                        <a:rPr lang="lv-LV" sz="800" b="1" i="0" u="none" strike="noStrike" noProof="0" dirty="0">
                          <a:solidFill>
                            <a:schemeClr val="bg1"/>
                          </a:solidFill>
                          <a:effectLst/>
                          <a:latin typeface="Arial" panose="020B0604020202020204" pitchFamily="34" charset="0"/>
                        </a:rPr>
                        <a:t>Aktivitāte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fontAlgn="ctr"/>
                      <a:r>
                        <a:rPr lang="lv-LV" sz="800" b="1" i="0" u="none" strike="noStrike" noProof="0" dirty="0">
                          <a:solidFill>
                            <a:schemeClr val="bg1"/>
                          </a:solidFill>
                          <a:effectLst/>
                          <a:latin typeface="Arial" panose="020B0604020202020204" pitchFamily="34" charset="0"/>
                        </a:rPr>
                        <a:t>Ieviesējs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algn="l" defTabSz="914400" rtl="0" eaLnBrk="1" fontAlgn="ctr" latinLnBrk="0" hangingPunct="1">
                        <a:buNone/>
                      </a:pPr>
                      <a:r>
                        <a:rPr lang="lv-LV" sz="800" b="1" i="0" u="none" strike="noStrike" kern="1200" noProof="0" dirty="0">
                          <a:solidFill>
                            <a:schemeClr val="bg1"/>
                          </a:solidFill>
                          <a:effectLst/>
                          <a:latin typeface="Arial" panose="020B0604020202020204" pitchFamily="34" charset="0"/>
                          <a:ea typeface="+mn-ea"/>
                          <a:cs typeface="+mn-cs"/>
                        </a:rPr>
                        <a:t>Iesaistītās puses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76350478"/>
                  </a:ext>
                </a:extLst>
              </a:tr>
              <a:tr h="192241">
                <a:tc gridSpan="3">
                  <a:txBody>
                    <a:bodyPr/>
                    <a:lstStyle/>
                    <a:p>
                      <a:pPr algn="just" fontAlgn="ctr"/>
                      <a:r>
                        <a:rPr lang="lv-LV" sz="800" b="1" i="0" u="none" strike="noStrike" noProof="0" dirty="0">
                          <a:solidFill>
                            <a:srgbClr val="000000"/>
                          </a:solidFill>
                          <a:effectLst/>
                          <a:latin typeface="Arial" panose="020B0604020202020204" pitchFamily="34" charset="0"/>
                        </a:rPr>
                        <a:t>2.1.5 Jauniešu </a:t>
                      </a:r>
                      <a:r>
                        <a:rPr lang="lv-LV" sz="800" b="1" i="0" u="none" strike="noStrike" noProof="0" dirty="0" err="1">
                          <a:solidFill>
                            <a:srgbClr val="000000"/>
                          </a:solidFill>
                          <a:effectLst/>
                          <a:latin typeface="Arial" panose="020B0604020202020204" pitchFamily="34" charset="0"/>
                        </a:rPr>
                        <a:t>psihoemocionālā</a:t>
                      </a:r>
                      <a:r>
                        <a:rPr lang="lv-LV" sz="800" b="1" i="0" u="none" strike="noStrike" noProof="0" dirty="0">
                          <a:solidFill>
                            <a:srgbClr val="000000"/>
                          </a:solidFill>
                          <a:effectLst/>
                          <a:latin typeface="Arial" panose="020B0604020202020204" pitchFamily="34" charset="0"/>
                        </a:rPr>
                        <a:t> veselība un kritiskās domāšanas prasmes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ctr"/>
                      <a:endParaRPr lang="en-GB" sz="900" b="1"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900" b="1"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7292068"/>
                  </a:ext>
                </a:extLst>
              </a:tr>
              <a:tr h="316092">
                <a:tc>
                  <a:txBody>
                    <a:bodyPr/>
                    <a:lstStyle/>
                    <a:p>
                      <a:pPr algn="l" fontAlgn="ctr"/>
                      <a:r>
                        <a:rPr lang="lv-LV" sz="800" b="0" i="0" u="none" strike="noStrike" noProof="0" dirty="0">
                          <a:solidFill>
                            <a:srgbClr val="000000"/>
                          </a:solidFill>
                          <a:effectLst/>
                          <a:latin typeface="Arial" panose="020B0604020202020204" pitchFamily="34" charset="0"/>
                        </a:rPr>
                        <a:t>Īstenot informatīvas kampaņas par emocionālo stabilitāti, kritisko domāšanu un lēmumu pieņemšanas prasmēm visā Latvijā.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SPKC</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Mediji, NVO, izglītības iestādes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1066082"/>
                  </a:ext>
                </a:extLst>
              </a:tr>
              <a:tr h="192241">
                <a:tc>
                  <a:txBody>
                    <a:bodyPr/>
                    <a:lstStyle/>
                    <a:p>
                      <a:pPr algn="l" fontAlgn="ctr"/>
                      <a:r>
                        <a:rPr lang="lv-LV" sz="800" b="0" i="0" u="none" strike="noStrike" noProof="0" dirty="0">
                          <a:solidFill>
                            <a:srgbClr val="000000"/>
                          </a:solidFill>
                          <a:effectLst/>
                          <a:latin typeface="Arial" panose="020B0604020202020204" pitchFamily="34" charset="0"/>
                        </a:rPr>
                        <a:t>Veicināt izglītojošas diskusijas un lomu spēles skolās, iesaistot policiju, NVO un vecākus.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Skolas, policija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Vecāku padomes, jauniešu centri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0947966"/>
                  </a:ext>
                </a:extLst>
              </a:tr>
              <a:tr h="316092">
                <a:tc>
                  <a:txBody>
                    <a:bodyPr/>
                    <a:lstStyle/>
                    <a:p>
                      <a:pPr algn="l" fontAlgn="ctr"/>
                      <a:r>
                        <a:rPr lang="lv-LV" sz="800" b="0" i="0" u="none" strike="noStrike" noProof="0" dirty="0">
                          <a:solidFill>
                            <a:srgbClr val="000000"/>
                          </a:solidFill>
                          <a:effectLst/>
                          <a:latin typeface="Arial" panose="020B0604020202020204" pitchFamily="34" charset="0"/>
                        </a:rPr>
                        <a:t>Veicināt pieņemošu attieksmi un samazināt </a:t>
                      </a:r>
                      <a:r>
                        <a:rPr lang="lv-LV" sz="800" b="0" i="0" u="none" strike="noStrike" noProof="0" dirty="0" err="1">
                          <a:solidFill>
                            <a:srgbClr val="000000"/>
                          </a:solidFill>
                          <a:effectLst/>
                          <a:latin typeface="Arial" panose="020B0604020202020204" pitchFamily="34" charset="0"/>
                        </a:rPr>
                        <a:t>stigmatizāciju</a:t>
                      </a:r>
                      <a:r>
                        <a:rPr lang="lv-LV" sz="800" b="0" i="0" u="none" strike="noStrike" noProof="0" dirty="0">
                          <a:solidFill>
                            <a:srgbClr val="000000"/>
                          </a:solidFill>
                          <a:effectLst/>
                          <a:latin typeface="Arial" panose="020B0604020202020204" pitchFamily="34" charset="0"/>
                        </a:rPr>
                        <a:t> pret jauniešiem ar atkarībām, sadarbojoties ar NVO un sociālajiem dienestiem.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Mediji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Kultūras un sporta organizatori, sabiedriskās organizācijas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7908019"/>
                  </a:ext>
                </a:extLst>
              </a:tr>
              <a:tr h="192241">
                <a:tc gridSpan="3">
                  <a:txBody>
                    <a:bodyPr/>
                    <a:lstStyle/>
                    <a:p>
                      <a:pPr algn="just" fontAlgn="ctr"/>
                      <a:r>
                        <a:rPr lang="lv-LV" sz="800" b="1" i="0" u="none" strike="noStrike" noProof="0" dirty="0">
                          <a:solidFill>
                            <a:srgbClr val="000000"/>
                          </a:solidFill>
                          <a:effectLst/>
                          <a:latin typeface="Arial" panose="020B0604020202020204" pitchFamily="34" charset="0"/>
                        </a:rPr>
                        <a:t>2.1.6 Informācija par pieejamo atbalstu un resursiem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ctr"/>
                      <a:endParaRPr lang="en-GB" sz="900" b="0"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900" b="0"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9796470"/>
                  </a:ext>
                </a:extLst>
              </a:tr>
              <a:tr h="316092">
                <a:tc>
                  <a:txBody>
                    <a:bodyPr/>
                    <a:lstStyle/>
                    <a:p>
                      <a:pPr algn="l" fontAlgn="ctr"/>
                      <a:r>
                        <a:rPr lang="lv-LV" sz="800" b="0" i="0" u="none" strike="noStrike" noProof="0" dirty="0">
                          <a:solidFill>
                            <a:srgbClr val="000000"/>
                          </a:solidFill>
                          <a:effectLst/>
                          <a:latin typeface="Arial" panose="020B0604020202020204" pitchFamily="34" charset="0"/>
                        </a:rPr>
                        <a:t>Izveidot vienotu digitālo platformu ar informāciju par pieejamiem </a:t>
                      </a:r>
                      <a:r>
                        <a:rPr lang="lv-LV" sz="800" b="0" i="0" u="none" strike="noStrike" noProof="0" dirty="0" err="1">
                          <a:solidFill>
                            <a:srgbClr val="000000"/>
                          </a:solidFill>
                          <a:effectLst/>
                          <a:latin typeface="Arial" panose="020B0604020202020204" pitchFamily="34" charset="0"/>
                        </a:rPr>
                        <a:t>prevencijas</a:t>
                      </a:r>
                      <a:r>
                        <a:rPr lang="lv-LV" sz="800" b="0" i="0" u="none" strike="noStrike" noProof="0" dirty="0">
                          <a:solidFill>
                            <a:srgbClr val="000000"/>
                          </a:solidFill>
                          <a:effectLst/>
                          <a:latin typeface="Arial" panose="020B0604020202020204" pitchFamily="34" charset="0"/>
                        </a:rPr>
                        <a:t>, ārstēšanas un atbalsta resursiem jauniešiem un ģimenēm līdz 2030. gadam.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Labklājības ministrija,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6474272"/>
                  </a:ext>
                </a:extLst>
              </a:tr>
              <a:tr h="316092">
                <a:tc>
                  <a:txBody>
                    <a:bodyPr/>
                    <a:lstStyle/>
                    <a:p>
                      <a:pPr algn="l" fontAlgn="ctr"/>
                      <a:r>
                        <a:rPr lang="lv-LV" sz="800" b="0" i="0" u="none" strike="noStrike" noProof="0" dirty="0">
                          <a:solidFill>
                            <a:srgbClr val="000000"/>
                          </a:solidFill>
                          <a:effectLst/>
                          <a:latin typeface="Arial" panose="020B0604020202020204" pitchFamily="34" charset="0"/>
                        </a:rPr>
                        <a:t>Uzlabot krīzes tālruņu redzamību skolās, sabiedriskajā transportā un sociālajos medijos.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skolas, pašvaldības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4640739"/>
                  </a:ext>
                </a:extLst>
              </a:tr>
              <a:tr h="192241">
                <a:tc>
                  <a:txBody>
                    <a:bodyPr/>
                    <a:lstStyle/>
                    <a:p>
                      <a:pPr algn="l" fontAlgn="ctr"/>
                      <a:r>
                        <a:rPr lang="lv-LV" sz="800" b="0" i="0" u="none" strike="noStrike" noProof="0" dirty="0">
                          <a:solidFill>
                            <a:srgbClr val="000000"/>
                          </a:solidFill>
                          <a:effectLst/>
                          <a:latin typeface="Arial" panose="020B0604020202020204" pitchFamily="34" charset="0"/>
                        </a:rPr>
                        <a:t>Izglītot sabiedrību par recepšu medikamentu nepareizu lietošanu un riskiem jauniešu vidū.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Farmaceiti, ārsti, mediji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9410787"/>
                  </a:ext>
                </a:extLst>
              </a:tr>
              <a:tr h="192241">
                <a:tc gridSpan="3">
                  <a:txBody>
                    <a:bodyPr/>
                    <a:lstStyle/>
                    <a:p>
                      <a:pPr algn="just" fontAlgn="ctr"/>
                      <a:r>
                        <a:rPr lang="lv-LV" sz="800" b="1" i="0" u="none" strike="noStrike" noProof="0" dirty="0">
                          <a:solidFill>
                            <a:srgbClr val="000000"/>
                          </a:solidFill>
                          <a:effectLst/>
                          <a:latin typeface="Arial" panose="020B0604020202020204" pitchFamily="34" charset="0"/>
                        </a:rPr>
                        <a:t>2.1.7 Vide ārpus skolas un ģimenes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ctr"/>
                      <a:endParaRPr lang="en-GB" sz="900" b="0"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900" b="0"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4628198"/>
                  </a:ext>
                </a:extLst>
              </a:tr>
              <a:tr h="192241">
                <a:tc>
                  <a:txBody>
                    <a:bodyPr/>
                    <a:lstStyle/>
                    <a:p>
                      <a:pPr algn="l" fontAlgn="ctr"/>
                      <a:r>
                        <a:rPr lang="lv-LV" sz="800" b="0" i="0" u="none" strike="noStrike" noProof="0" dirty="0">
                          <a:solidFill>
                            <a:srgbClr val="000000"/>
                          </a:solidFill>
                          <a:effectLst/>
                          <a:latin typeface="Arial" panose="020B0604020202020204" pitchFamily="34" charset="0"/>
                        </a:rPr>
                        <a:t>Integrēt fiziskās aktivitātes kā profilakses elementu pret </a:t>
                      </a:r>
                      <a:r>
                        <a:rPr lang="lv-LV" sz="800" b="0" i="0" u="none" strike="noStrike" noProof="0" dirty="0" err="1">
                          <a:solidFill>
                            <a:srgbClr val="000000"/>
                          </a:solidFill>
                          <a:effectLst/>
                          <a:latin typeface="Arial" panose="020B0604020202020204" pitchFamily="34" charset="0"/>
                        </a:rPr>
                        <a:t>psihoaktīvo</a:t>
                      </a:r>
                      <a:r>
                        <a:rPr lang="lv-LV" sz="800" b="0" i="0" u="none" strike="noStrike" noProof="0" dirty="0">
                          <a:solidFill>
                            <a:srgbClr val="000000"/>
                          </a:solidFill>
                          <a:effectLst/>
                          <a:latin typeface="Arial" panose="020B0604020202020204" pitchFamily="34" charset="0"/>
                        </a:rPr>
                        <a:t> vielu lietošanu jauniešu vidū.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Sporta organizācijas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Skolas,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20938146"/>
                  </a:ext>
                </a:extLst>
              </a:tr>
              <a:tr h="192241">
                <a:tc>
                  <a:txBody>
                    <a:bodyPr/>
                    <a:lstStyle/>
                    <a:p>
                      <a:pPr algn="l" fontAlgn="ctr"/>
                      <a:r>
                        <a:rPr lang="lv-LV" sz="800" b="0" i="0" u="none" strike="noStrike" noProof="0" dirty="0">
                          <a:solidFill>
                            <a:srgbClr val="000000"/>
                          </a:solidFill>
                          <a:effectLst/>
                          <a:latin typeface="Arial" panose="020B0604020202020204" pitchFamily="34" charset="0"/>
                        </a:rPr>
                        <a:t>Veicināt mākslas terapijas un radošas aktivitātes kā emocionālās veselības stiprināšanas līdzekli.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Kultūras centri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Mākslas terapeiti, jauniešu centri,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1055660"/>
                  </a:ext>
                </a:extLst>
              </a:tr>
              <a:tr h="192241">
                <a:tc>
                  <a:txBody>
                    <a:bodyPr/>
                    <a:lstStyle/>
                    <a:p>
                      <a:pPr algn="l" fontAlgn="ctr"/>
                      <a:r>
                        <a:rPr lang="lv-LV" sz="800" b="0" i="0" u="none" strike="noStrike" noProof="0" dirty="0">
                          <a:solidFill>
                            <a:srgbClr val="000000"/>
                          </a:solidFill>
                          <a:effectLst/>
                          <a:latin typeface="Arial" panose="020B0604020202020204" pitchFamily="34" charset="0"/>
                        </a:rPr>
                        <a:t>Izveidot mērķētas atbalsta programmas jauniešiem ar traumatisku pieredzi (vardarbība, vecāku nolaidība).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Krīžu centri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Psihologi, sociālie darbinieki,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420266"/>
                  </a:ext>
                </a:extLst>
              </a:tr>
              <a:tr h="192241">
                <a:tc gridSpan="3">
                  <a:txBody>
                    <a:bodyPr/>
                    <a:lstStyle/>
                    <a:p>
                      <a:pPr algn="just" fontAlgn="ctr"/>
                      <a:r>
                        <a:rPr lang="lv-LV" sz="800" b="1" i="0" u="none" strike="noStrike" noProof="0" dirty="0">
                          <a:solidFill>
                            <a:srgbClr val="000000"/>
                          </a:solidFill>
                          <a:effectLst/>
                          <a:latin typeface="Arial" panose="020B0604020202020204" pitchFamily="34" charset="0"/>
                        </a:rPr>
                        <a:t>2.1.8 Starpinstitūciju sadarbība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ctr"/>
                      <a:endParaRPr lang="en-GB" sz="900" b="0"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900" b="0"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7608390"/>
                  </a:ext>
                </a:extLst>
              </a:tr>
              <a:tr h="192241">
                <a:tc>
                  <a:txBody>
                    <a:bodyPr/>
                    <a:lstStyle/>
                    <a:p>
                      <a:pPr algn="l" fontAlgn="ctr"/>
                      <a:r>
                        <a:rPr lang="lv-LV" sz="800" b="0" i="0" u="none" strike="noStrike" noProof="0" dirty="0">
                          <a:solidFill>
                            <a:srgbClr val="000000"/>
                          </a:solidFill>
                          <a:effectLst/>
                          <a:latin typeface="Arial" panose="020B0604020202020204" pitchFamily="34" charset="0"/>
                        </a:rPr>
                        <a:t>Stiprināt starpinstitūciju sadarbību izglītības, veselības un sociālajā jomā atkarību </a:t>
                      </a:r>
                      <a:r>
                        <a:rPr lang="lv-LV" sz="800" b="0" i="0" u="none" strike="noStrike" noProof="0" dirty="0" err="1">
                          <a:solidFill>
                            <a:srgbClr val="000000"/>
                          </a:solidFill>
                          <a:effectLst/>
                          <a:latin typeface="Arial" panose="020B0604020202020204" pitchFamily="34" charset="0"/>
                        </a:rPr>
                        <a:t>prevencijā</a:t>
                      </a:r>
                      <a:r>
                        <a:rPr lang="lv-LV" sz="800" b="0" i="0" u="none" strike="noStrike" noProof="0" dirty="0">
                          <a:solidFill>
                            <a:srgbClr val="000000"/>
                          </a:solidFill>
                          <a:effectLst/>
                          <a:latin typeface="Arial" panose="020B0604020202020204" pitchFamily="34" charset="0"/>
                        </a:rPr>
                        <a:t> un ārstēšanā.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Valsts institūcijas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Policija, profesionālās asociācijas,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7359766"/>
                  </a:ext>
                </a:extLst>
              </a:tr>
              <a:tr h="192241">
                <a:tc gridSpan="3">
                  <a:txBody>
                    <a:bodyPr/>
                    <a:lstStyle/>
                    <a:p>
                      <a:pPr algn="l" fontAlgn="ctr"/>
                      <a:r>
                        <a:rPr lang="lv-LV" sz="800" b="1" i="0" u="none" strike="noStrike" noProof="0" dirty="0">
                          <a:solidFill>
                            <a:srgbClr val="000000"/>
                          </a:solidFill>
                          <a:effectLst/>
                          <a:latin typeface="Arial" panose="020B0604020202020204" pitchFamily="34" charset="0"/>
                        </a:rPr>
                        <a:t>2.1.9 Profilaktisko aktivitāšu ilgtspēja un pēctecība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ctr"/>
                      <a:endParaRPr lang="en-GB" sz="900" b="0"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900" b="0" i="0" u="none" strike="noStrike">
                        <a:solidFill>
                          <a:srgbClr val="000000"/>
                        </a:solidFill>
                        <a:effectLst/>
                        <a:latin typeface="Arial" panose="020B0604020202020204" pitchFamily="34"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22832629"/>
                  </a:ext>
                </a:extLst>
              </a:tr>
              <a:tr h="316092">
                <a:tc>
                  <a:txBody>
                    <a:bodyPr/>
                    <a:lstStyle/>
                    <a:p>
                      <a:pPr algn="l" fontAlgn="ctr"/>
                      <a:r>
                        <a:rPr lang="lv-LV" sz="800" b="0" i="0" u="none" strike="noStrike" noProof="0" dirty="0">
                          <a:solidFill>
                            <a:srgbClr val="000000"/>
                          </a:solidFill>
                          <a:effectLst/>
                          <a:latin typeface="Arial" panose="020B0604020202020204" pitchFamily="34" charset="0"/>
                        </a:rPr>
                        <a:t>Nodrošināt valsts atbalstu sabiedrības izglītībai un agrīnai iesaistei atkarību </a:t>
                      </a:r>
                      <a:r>
                        <a:rPr lang="lv-LV" sz="800" b="0" i="0" u="none" strike="noStrike" noProof="0" dirty="0" err="1">
                          <a:solidFill>
                            <a:srgbClr val="000000"/>
                          </a:solidFill>
                          <a:effectLst/>
                          <a:latin typeface="Arial" panose="020B0604020202020204" pitchFamily="34" charset="0"/>
                        </a:rPr>
                        <a:t>prevencijā</a:t>
                      </a:r>
                      <a:r>
                        <a:rPr lang="lv-LV" sz="800" b="0" i="0" u="none" strike="noStrike" noProof="0" dirty="0">
                          <a:solidFill>
                            <a:srgbClr val="000000"/>
                          </a:solidFill>
                          <a:effectLst/>
                          <a:latin typeface="Arial" panose="020B0604020202020204" pitchFamily="34" charset="0"/>
                        </a:rPr>
                        <a:t>.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Izglītības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Labklājības ministrija,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5166684"/>
                  </a:ext>
                </a:extLst>
              </a:tr>
              <a:tr h="192241">
                <a:tc>
                  <a:txBody>
                    <a:bodyPr/>
                    <a:lstStyle/>
                    <a:p>
                      <a:pPr algn="l" fontAlgn="ctr"/>
                      <a:r>
                        <a:rPr lang="lv-LV" sz="800" b="0" i="0" u="none" strike="noStrike" noProof="0" dirty="0">
                          <a:solidFill>
                            <a:srgbClr val="000000"/>
                          </a:solidFill>
                          <a:effectLst/>
                          <a:latin typeface="Arial" panose="020B0604020202020204" pitchFamily="34" charset="0"/>
                        </a:rPr>
                        <a:t>Veicināt sabiedrības atbalstu jauniešiem ar atkarību problēmām, veidojot iekļaujošu un </a:t>
                      </a:r>
                      <a:r>
                        <a:rPr lang="lv-LV" sz="800" b="0" i="0" u="none" strike="noStrike" noProof="0" dirty="0" err="1">
                          <a:solidFill>
                            <a:srgbClr val="000000"/>
                          </a:solidFill>
                          <a:effectLst/>
                          <a:latin typeface="Arial" panose="020B0604020202020204" pitchFamily="34" charset="0"/>
                        </a:rPr>
                        <a:t>nestigmatizējošu</a:t>
                      </a:r>
                      <a:r>
                        <a:rPr lang="lv-LV" sz="800" b="0" i="0" u="none" strike="noStrike" noProof="0" dirty="0">
                          <a:solidFill>
                            <a:srgbClr val="000000"/>
                          </a:solidFill>
                          <a:effectLst/>
                          <a:latin typeface="Arial" panose="020B0604020202020204" pitchFamily="34" charset="0"/>
                        </a:rPr>
                        <a:t> vidi.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Pašvaldības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Sociālie dienesti, ārstniecības iestādes,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82807690"/>
                  </a:ext>
                </a:extLst>
              </a:tr>
              <a:tr h="192241">
                <a:tc>
                  <a:txBody>
                    <a:bodyPr/>
                    <a:lstStyle/>
                    <a:p>
                      <a:pPr algn="l" fontAlgn="ctr"/>
                      <a:r>
                        <a:rPr lang="lv-LV" sz="800" b="0" i="0" u="none" strike="noStrike" noProof="0" dirty="0">
                          <a:solidFill>
                            <a:srgbClr val="000000"/>
                          </a:solidFill>
                          <a:effectLst/>
                          <a:latin typeface="Arial" panose="020B0604020202020204" pitchFamily="34" charset="0"/>
                        </a:rPr>
                        <a:t>Veicināt sabiedrības informētību par </a:t>
                      </a:r>
                      <a:r>
                        <a:rPr lang="lv-LV" sz="800" b="0" i="0" u="none" strike="noStrike" noProof="0" dirty="0" err="1">
                          <a:solidFill>
                            <a:srgbClr val="000000"/>
                          </a:solidFill>
                          <a:effectLst/>
                          <a:latin typeface="Arial" panose="020B0604020202020204" pitchFamily="34" charset="0"/>
                        </a:rPr>
                        <a:t>psihoaktīvo</a:t>
                      </a:r>
                      <a:r>
                        <a:rPr lang="lv-LV" sz="800" b="0" i="0" u="none" strike="noStrike" noProof="0" dirty="0">
                          <a:solidFill>
                            <a:srgbClr val="000000"/>
                          </a:solidFill>
                          <a:effectLst/>
                          <a:latin typeface="Arial" panose="020B0604020202020204" pitchFamily="34" charset="0"/>
                        </a:rPr>
                        <a:t> vielu lietošanas riskiem, sekām un palīdzības iespējām.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SPKC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Mediji, NVO, pašvaldības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5455612"/>
                  </a:ext>
                </a:extLst>
              </a:tr>
            </a:tbl>
          </a:graphicData>
        </a:graphic>
      </p:graphicFrame>
      <p:graphicFrame>
        <p:nvGraphicFramePr>
          <p:cNvPr id="28" name="think-cell data - do not delete" hidden="1">
            <a:extLst>
              <a:ext uri="{FF2B5EF4-FFF2-40B4-BE49-F238E27FC236}">
                <a16:creationId xmlns:a16="http://schemas.microsoft.com/office/drawing/2014/main" id="{3490394C-C115-20E7-B8B6-D7AEE58A2236}"/>
              </a:ext>
            </a:extLst>
          </p:cNvPr>
          <p:cNvGraphicFramePr>
            <a:graphicFrameLocks noChangeAspect="1"/>
          </p:cNvGraphicFramePr>
          <p:nvPr>
            <p:custDataLst>
              <p:tags r:id="rId1"/>
            </p:custDataLst>
            <p:extLst>
              <p:ext uri="{D42A27DB-BD31-4B8C-83A1-F6EECF244321}">
                <p14:modId xmlns:p14="http://schemas.microsoft.com/office/powerpoint/2010/main" val="22934031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28" name="think-cell data - do not delete" hidden="1">
                        <a:extLst>
                          <a:ext uri="{FF2B5EF4-FFF2-40B4-BE49-F238E27FC236}">
                            <a16:creationId xmlns:a16="http://schemas.microsoft.com/office/drawing/2014/main" id="{3490394C-C115-20E7-B8B6-D7AEE58A223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C5F9414-AA9D-06A3-B4B5-0FFD9C8A3002}"/>
              </a:ext>
            </a:extLst>
          </p:cNvPr>
          <p:cNvSpPr>
            <a:spLocks noGrp="1"/>
          </p:cNvSpPr>
          <p:nvPr>
            <p:ph type="title"/>
          </p:nvPr>
        </p:nvSpPr>
        <p:spPr>
          <a:xfrm>
            <a:off x="442913" y="432001"/>
            <a:ext cx="11306175" cy="1387274"/>
          </a:xfrm>
        </p:spPr>
        <p:txBody>
          <a:bodyPr vert="horz">
            <a:normAutofit/>
          </a:bodyPr>
          <a:lstStyle/>
          <a:p>
            <a:r>
              <a:rPr lang="lv-LV"/>
              <a:t>4.1. Rekomendāciju aktivitāšu pārskats: </a:t>
            </a:r>
            <a:br>
              <a:rPr lang="en-US"/>
            </a:br>
            <a:r>
              <a:rPr lang="lv-LV" sz="3200">
                <a:solidFill>
                  <a:schemeClr val="accent1"/>
                </a:solidFill>
              </a:rPr>
              <a:t>Profilakse un riska samazināšan</a:t>
            </a:r>
            <a:r>
              <a:rPr lang="lv-LV">
                <a:solidFill>
                  <a:schemeClr val="accent1"/>
                </a:solidFill>
              </a:rPr>
              <a:t>a </a:t>
            </a:r>
            <a:r>
              <a:rPr lang="lv-LV"/>
              <a:t>(2/2)</a:t>
            </a:r>
          </a:p>
        </p:txBody>
      </p:sp>
      <p:sp>
        <p:nvSpPr>
          <p:cNvPr id="7" name="Slide Number Placeholder 6">
            <a:extLst>
              <a:ext uri="{FF2B5EF4-FFF2-40B4-BE49-F238E27FC236}">
                <a16:creationId xmlns:a16="http://schemas.microsoft.com/office/drawing/2014/main" id="{B62472F5-C226-318E-D5A1-F92BE3F16809}"/>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a:defRPr lang="en-US"/>
            </a:defPPr>
            <a:lvl1pPr marL="0" algn="r" defTabSz="914400" rtl="0" eaLnBrk="1" latinLnBrk="0" hangingPunct="1">
              <a:defRPr sz="7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870704B-CE94-48CC-AF30-84932A1262A7}" type="slidenum">
              <a:rPr lang="lv-LV" smtClean="0"/>
              <a:pPr/>
              <a:t>43</a:t>
            </a:fld>
            <a:endParaRPr lang="lv-LV"/>
          </a:p>
        </p:txBody>
      </p:sp>
      <p:sp>
        <p:nvSpPr>
          <p:cNvPr id="10" name="Rectangle 9">
            <a:extLst>
              <a:ext uri="{FF2B5EF4-FFF2-40B4-BE49-F238E27FC236}">
                <a16:creationId xmlns:a16="http://schemas.microsoft.com/office/drawing/2014/main" id="{F63F5E9E-D964-140F-5951-8CB51BEB6125}"/>
              </a:ext>
            </a:extLst>
          </p:cNvPr>
          <p:cNvSpPr/>
          <p:nvPr/>
        </p:nvSpPr>
        <p:spPr>
          <a:xfrm>
            <a:off x="9357854" y="0"/>
            <a:ext cx="2834146" cy="428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TextBox 10">
            <a:extLst>
              <a:ext uri="{FF2B5EF4-FFF2-40B4-BE49-F238E27FC236}">
                <a16:creationId xmlns:a16="http://schemas.microsoft.com/office/drawing/2014/main" id="{D8D94F54-0D36-5448-E107-7AA5C1A78CFA}"/>
              </a:ext>
            </a:extLst>
          </p:cNvPr>
          <p:cNvSpPr txBox="1"/>
          <p:nvPr/>
        </p:nvSpPr>
        <p:spPr>
          <a:xfrm>
            <a:off x="9668404" y="114285"/>
            <a:ext cx="1870453" cy="20005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Rekomendācijas</a:t>
            </a:r>
          </a:p>
        </p:txBody>
      </p:sp>
      <p:sp>
        <p:nvSpPr>
          <p:cNvPr id="12" name="Rectangle 11">
            <a:extLst>
              <a:ext uri="{FF2B5EF4-FFF2-40B4-BE49-F238E27FC236}">
                <a16:creationId xmlns:a16="http://schemas.microsoft.com/office/drawing/2014/main" id="{497AD2F6-3E42-6CA8-295E-3ED3A97E2239}"/>
              </a:ext>
            </a:extLst>
          </p:cNvPr>
          <p:cNvSpPr/>
          <p:nvPr/>
        </p:nvSpPr>
        <p:spPr>
          <a:xfrm>
            <a:off x="8929454" y="0"/>
            <a:ext cx="428400" cy="428400"/>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Freeform 45">
            <a:extLst>
              <a:ext uri="{FF2B5EF4-FFF2-40B4-BE49-F238E27FC236}">
                <a16:creationId xmlns:a16="http://schemas.microsoft.com/office/drawing/2014/main" id="{B28F8163-2728-F158-D8D1-CD600FFD0FE3}"/>
              </a:ext>
            </a:extLst>
          </p:cNvPr>
          <p:cNvSpPr>
            <a:spLocks noChangeAspect="1" noEditPoints="1"/>
          </p:cNvSpPr>
          <p:nvPr/>
        </p:nvSpPr>
        <p:spPr bwMode="auto">
          <a:xfrm>
            <a:off x="8991945" y="62060"/>
            <a:ext cx="303418" cy="30428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
        <p:nvSpPr>
          <p:cNvPr id="22" name="Freeform 73">
            <a:extLst>
              <a:ext uri="{FF2B5EF4-FFF2-40B4-BE49-F238E27FC236}">
                <a16:creationId xmlns:a16="http://schemas.microsoft.com/office/drawing/2014/main" id="{0A888B1D-AF8A-605C-BF09-9A821A0A82F7}"/>
              </a:ext>
            </a:extLst>
          </p:cNvPr>
          <p:cNvSpPr>
            <a:spLocks noChangeAspect="1" noEditPoints="1"/>
          </p:cNvSpPr>
          <p:nvPr/>
        </p:nvSpPr>
        <p:spPr bwMode="auto">
          <a:xfrm rot="10800000" flipH="1" flipV="1">
            <a:off x="473481" y="1856896"/>
            <a:ext cx="204768" cy="204738"/>
          </a:xfrm>
          <a:custGeom>
            <a:avLst/>
            <a:gdLst>
              <a:gd name="T0" fmla="*/ 6709 w 6709"/>
              <a:gd name="T1" fmla="*/ 0 h 6708"/>
              <a:gd name="T2" fmla="*/ 2508 w 6709"/>
              <a:gd name="T3" fmla="*/ 5788 h 6708"/>
              <a:gd name="T4" fmla="*/ 2430 w 6709"/>
              <a:gd name="T5" fmla="*/ 5806 h 6708"/>
              <a:gd name="T6" fmla="*/ 2342 w 6709"/>
              <a:gd name="T7" fmla="*/ 5764 h 6708"/>
              <a:gd name="T8" fmla="*/ 1534 w 6709"/>
              <a:gd name="T9" fmla="*/ 4892 h 6708"/>
              <a:gd name="T10" fmla="*/ 1536 w 6709"/>
              <a:gd name="T11" fmla="*/ 4802 h 6708"/>
              <a:gd name="T12" fmla="*/ 1658 w 6709"/>
              <a:gd name="T13" fmla="*/ 4404 h 6708"/>
              <a:gd name="T14" fmla="*/ 1504 w 6709"/>
              <a:gd name="T15" fmla="*/ 4280 h 6708"/>
              <a:gd name="T16" fmla="*/ 1388 w 6709"/>
              <a:gd name="T17" fmla="*/ 4084 h 6708"/>
              <a:gd name="T18" fmla="*/ 1868 w 6709"/>
              <a:gd name="T19" fmla="*/ 2096 h 6708"/>
              <a:gd name="T20" fmla="*/ 2684 w 6709"/>
              <a:gd name="T21" fmla="*/ 1736 h 6708"/>
              <a:gd name="T22" fmla="*/ 2958 w 6709"/>
              <a:gd name="T23" fmla="*/ 1754 h 6708"/>
              <a:gd name="T24" fmla="*/ 1732 w 6709"/>
              <a:gd name="T25" fmla="*/ 3102 h 6708"/>
              <a:gd name="T26" fmla="*/ 1572 w 6709"/>
              <a:gd name="T27" fmla="*/ 3390 h 6708"/>
              <a:gd name="T28" fmla="*/ 1608 w 6709"/>
              <a:gd name="T29" fmla="*/ 3674 h 6708"/>
              <a:gd name="T30" fmla="*/ 1740 w 6709"/>
              <a:gd name="T31" fmla="*/ 3848 h 6708"/>
              <a:gd name="T32" fmla="*/ 1978 w 6709"/>
              <a:gd name="T33" fmla="*/ 3956 h 6708"/>
              <a:gd name="T34" fmla="*/ 2278 w 6709"/>
              <a:gd name="T35" fmla="*/ 3910 h 6708"/>
              <a:gd name="T36" fmla="*/ 2882 w 6709"/>
              <a:gd name="T37" fmla="*/ 3398 h 6708"/>
              <a:gd name="T38" fmla="*/ 3172 w 6709"/>
              <a:gd name="T39" fmla="*/ 3238 h 6708"/>
              <a:gd name="T40" fmla="*/ 3377 w 6709"/>
              <a:gd name="T41" fmla="*/ 3228 h 6708"/>
              <a:gd name="T42" fmla="*/ 5341 w 6709"/>
              <a:gd name="T43" fmla="*/ 4200 h 6708"/>
              <a:gd name="T44" fmla="*/ 5373 w 6709"/>
              <a:gd name="T45" fmla="*/ 4246 h 6708"/>
              <a:gd name="T46" fmla="*/ 3985 w 6709"/>
              <a:gd name="T47" fmla="*/ 5558 h 6708"/>
              <a:gd name="T48" fmla="*/ 3889 w 6709"/>
              <a:gd name="T49" fmla="*/ 5616 h 6708"/>
              <a:gd name="T50" fmla="*/ 5215 w 6709"/>
              <a:gd name="T51" fmla="*/ 3814 h 6708"/>
              <a:gd name="T52" fmla="*/ 3661 w 6709"/>
              <a:gd name="T53" fmla="*/ 3014 h 6708"/>
              <a:gd name="T54" fmla="*/ 3399 w 6709"/>
              <a:gd name="T55" fmla="*/ 2942 h 6708"/>
              <a:gd name="T56" fmla="*/ 3142 w 6709"/>
              <a:gd name="T57" fmla="*/ 2950 h 6708"/>
              <a:gd name="T58" fmla="*/ 2894 w 6709"/>
              <a:gd name="T59" fmla="*/ 3042 h 6708"/>
              <a:gd name="T60" fmla="*/ 2192 w 6709"/>
              <a:gd name="T61" fmla="*/ 3626 h 6708"/>
              <a:gd name="T62" fmla="*/ 2082 w 6709"/>
              <a:gd name="T63" fmla="*/ 3676 h 6708"/>
              <a:gd name="T64" fmla="*/ 1948 w 6709"/>
              <a:gd name="T65" fmla="*/ 3646 h 6708"/>
              <a:gd name="T66" fmla="*/ 1868 w 6709"/>
              <a:gd name="T67" fmla="*/ 3556 h 6708"/>
              <a:gd name="T68" fmla="*/ 1854 w 6709"/>
              <a:gd name="T69" fmla="*/ 3438 h 6708"/>
              <a:gd name="T70" fmla="*/ 1920 w 6709"/>
              <a:gd name="T71" fmla="*/ 3316 h 6708"/>
              <a:gd name="T72" fmla="*/ 3493 w 6709"/>
              <a:gd name="T73" fmla="*/ 1978 h 6708"/>
              <a:gd name="T74" fmla="*/ 3707 w 6709"/>
              <a:gd name="T75" fmla="*/ 1956 h 6708"/>
              <a:gd name="T76" fmla="*/ 6423 w 6709"/>
              <a:gd name="T77" fmla="*/ 2402 h 6708"/>
              <a:gd name="T78" fmla="*/ 3891 w 6709"/>
              <a:gd name="T79" fmla="*/ 1710 h 6708"/>
              <a:gd name="T80" fmla="*/ 3675 w 6709"/>
              <a:gd name="T81" fmla="*/ 1668 h 6708"/>
              <a:gd name="T82" fmla="*/ 3457 w 6709"/>
              <a:gd name="T83" fmla="*/ 1692 h 6708"/>
              <a:gd name="T84" fmla="*/ 2982 w 6709"/>
              <a:gd name="T85" fmla="*/ 1466 h 6708"/>
              <a:gd name="T86" fmla="*/ 2588 w 6709"/>
              <a:gd name="T87" fmla="*/ 1462 h 6708"/>
              <a:gd name="T88" fmla="*/ 286 w 6709"/>
              <a:gd name="T89" fmla="*/ 286 h 6708"/>
              <a:gd name="T90" fmla="*/ 1088 w 6709"/>
              <a:gd name="T91" fmla="*/ 4076 h 6708"/>
              <a:gd name="T92" fmla="*/ 1182 w 6709"/>
              <a:gd name="T93" fmla="*/ 4318 h 6708"/>
              <a:gd name="T94" fmla="*/ 1342 w 6709"/>
              <a:gd name="T95" fmla="*/ 4522 h 6708"/>
              <a:gd name="T96" fmla="*/ 1264 w 6709"/>
              <a:gd name="T97" fmla="*/ 4716 h 6708"/>
              <a:gd name="T98" fmla="*/ 1266 w 6709"/>
              <a:gd name="T99" fmla="*/ 4988 h 6708"/>
              <a:gd name="T100" fmla="*/ 2146 w 6709"/>
              <a:gd name="T101" fmla="*/ 5976 h 6708"/>
              <a:gd name="T102" fmla="*/ 2410 w 6709"/>
              <a:gd name="T103" fmla="*/ 6090 h 6708"/>
              <a:gd name="T104" fmla="*/ 2588 w 6709"/>
              <a:gd name="T105" fmla="*/ 6066 h 6708"/>
              <a:gd name="T106" fmla="*/ 3677 w 6709"/>
              <a:gd name="T107" fmla="*/ 5848 h 6708"/>
              <a:gd name="T108" fmla="*/ 3855 w 6709"/>
              <a:gd name="T109" fmla="*/ 5902 h 6708"/>
              <a:gd name="T110" fmla="*/ 4003 w 6709"/>
              <a:gd name="T111" fmla="*/ 5886 h 6708"/>
              <a:gd name="T112" fmla="*/ 4153 w 6709"/>
              <a:gd name="T113" fmla="*/ 5800 h 6708"/>
              <a:gd name="T114" fmla="*/ 5583 w 6709"/>
              <a:gd name="T115" fmla="*/ 4476 h 6708"/>
              <a:gd name="T116" fmla="*/ 5657 w 6709"/>
              <a:gd name="T117" fmla="*/ 4210 h 6708"/>
              <a:gd name="T118" fmla="*/ 5559 w 6709"/>
              <a:gd name="T119" fmla="*/ 4010 h 6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09" h="6708">
                <a:moveTo>
                  <a:pt x="6709" y="0"/>
                </a:moveTo>
                <a:lnTo>
                  <a:pt x="0" y="0"/>
                </a:lnTo>
                <a:lnTo>
                  <a:pt x="0" y="6708"/>
                </a:lnTo>
                <a:lnTo>
                  <a:pt x="6709" y="6708"/>
                </a:lnTo>
                <a:lnTo>
                  <a:pt x="6709" y="6708"/>
                </a:lnTo>
                <a:lnTo>
                  <a:pt x="6709" y="0"/>
                </a:lnTo>
                <a:lnTo>
                  <a:pt x="6709" y="0"/>
                </a:lnTo>
                <a:close/>
                <a:moveTo>
                  <a:pt x="1574" y="4746"/>
                </a:moveTo>
                <a:lnTo>
                  <a:pt x="1618" y="4708"/>
                </a:lnTo>
                <a:lnTo>
                  <a:pt x="2926" y="5432"/>
                </a:lnTo>
                <a:lnTo>
                  <a:pt x="2530" y="5772"/>
                </a:lnTo>
                <a:lnTo>
                  <a:pt x="2530" y="5772"/>
                </a:lnTo>
                <a:lnTo>
                  <a:pt x="2520" y="5780"/>
                </a:lnTo>
                <a:lnTo>
                  <a:pt x="2508" y="5788"/>
                </a:lnTo>
                <a:lnTo>
                  <a:pt x="2496" y="5794"/>
                </a:lnTo>
                <a:lnTo>
                  <a:pt x="2484" y="5798"/>
                </a:lnTo>
                <a:lnTo>
                  <a:pt x="2470" y="5802"/>
                </a:lnTo>
                <a:lnTo>
                  <a:pt x="2456" y="5804"/>
                </a:lnTo>
                <a:lnTo>
                  <a:pt x="2444" y="5806"/>
                </a:lnTo>
                <a:lnTo>
                  <a:pt x="2430" y="5806"/>
                </a:lnTo>
                <a:lnTo>
                  <a:pt x="2430" y="5806"/>
                </a:lnTo>
                <a:lnTo>
                  <a:pt x="2416" y="5804"/>
                </a:lnTo>
                <a:lnTo>
                  <a:pt x="2402" y="5800"/>
                </a:lnTo>
                <a:lnTo>
                  <a:pt x="2390" y="5796"/>
                </a:lnTo>
                <a:lnTo>
                  <a:pt x="2376" y="5790"/>
                </a:lnTo>
                <a:lnTo>
                  <a:pt x="2364" y="5784"/>
                </a:lnTo>
                <a:lnTo>
                  <a:pt x="2352" y="5774"/>
                </a:lnTo>
                <a:lnTo>
                  <a:pt x="2342" y="5764"/>
                </a:lnTo>
                <a:lnTo>
                  <a:pt x="2330" y="5752"/>
                </a:lnTo>
                <a:lnTo>
                  <a:pt x="1560" y="4940"/>
                </a:lnTo>
                <a:lnTo>
                  <a:pt x="1560" y="4940"/>
                </a:lnTo>
                <a:lnTo>
                  <a:pt x="1552" y="4930"/>
                </a:lnTo>
                <a:lnTo>
                  <a:pt x="1544" y="4918"/>
                </a:lnTo>
                <a:lnTo>
                  <a:pt x="1538" y="4906"/>
                </a:lnTo>
                <a:lnTo>
                  <a:pt x="1534" y="4892"/>
                </a:lnTo>
                <a:lnTo>
                  <a:pt x="1530" y="4880"/>
                </a:lnTo>
                <a:lnTo>
                  <a:pt x="1528" y="4866"/>
                </a:lnTo>
                <a:lnTo>
                  <a:pt x="1526" y="4854"/>
                </a:lnTo>
                <a:lnTo>
                  <a:pt x="1528" y="4840"/>
                </a:lnTo>
                <a:lnTo>
                  <a:pt x="1528" y="4828"/>
                </a:lnTo>
                <a:lnTo>
                  <a:pt x="1532" y="4814"/>
                </a:lnTo>
                <a:lnTo>
                  <a:pt x="1536" y="4802"/>
                </a:lnTo>
                <a:lnTo>
                  <a:pt x="1540" y="4790"/>
                </a:lnTo>
                <a:lnTo>
                  <a:pt x="1548" y="4778"/>
                </a:lnTo>
                <a:lnTo>
                  <a:pt x="1554" y="4766"/>
                </a:lnTo>
                <a:lnTo>
                  <a:pt x="1564" y="4756"/>
                </a:lnTo>
                <a:lnTo>
                  <a:pt x="1574" y="4746"/>
                </a:lnTo>
                <a:lnTo>
                  <a:pt x="1574" y="4746"/>
                </a:lnTo>
                <a:close/>
                <a:moveTo>
                  <a:pt x="1658" y="4404"/>
                </a:moveTo>
                <a:lnTo>
                  <a:pt x="1658" y="4404"/>
                </a:lnTo>
                <a:lnTo>
                  <a:pt x="1630" y="4386"/>
                </a:lnTo>
                <a:lnTo>
                  <a:pt x="1602" y="4368"/>
                </a:lnTo>
                <a:lnTo>
                  <a:pt x="1576" y="4348"/>
                </a:lnTo>
                <a:lnTo>
                  <a:pt x="1550" y="4326"/>
                </a:lnTo>
                <a:lnTo>
                  <a:pt x="1526" y="4304"/>
                </a:lnTo>
                <a:lnTo>
                  <a:pt x="1504" y="4280"/>
                </a:lnTo>
                <a:lnTo>
                  <a:pt x="1484" y="4254"/>
                </a:lnTo>
                <a:lnTo>
                  <a:pt x="1464" y="4228"/>
                </a:lnTo>
                <a:lnTo>
                  <a:pt x="1446" y="4202"/>
                </a:lnTo>
                <a:lnTo>
                  <a:pt x="1428" y="4174"/>
                </a:lnTo>
                <a:lnTo>
                  <a:pt x="1414" y="4144"/>
                </a:lnTo>
                <a:lnTo>
                  <a:pt x="1400" y="4114"/>
                </a:lnTo>
                <a:lnTo>
                  <a:pt x="1388" y="4084"/>
                </a:lnTo>
                <a:lnTo>
                  <a:pt x="1378" y="4052"/>
                </a:lnTo>
                <a:lnTo>
                  <a:pt x="1368" y="4020"/>
                </a:lnTo>
                <a:lnTo>
                  <a:pt x="1362" y="3988"/>
                </a:lnTo>
                <a:lnTo>
                  <a:pt x="1238" y="3310"/>
                </a:lnTo>
                <a:lnTo>
                  <a:pt x="286" y="2752"/>
                </a:lnTo>
                <a:lnTo>
                  <a:pt x="286" y="1148"/>
                </a:lnTo>
                <a:lnTo>
                  <a:pt x="1868" y="2096"/>
                </a:lnTo>
                <a:lnTo>
                  <a:pt x="2494" y="1794"/>
                </a:lnTo>
                <a:lnTo>
                  <a:pt x="2494" y="1794"/>
                </a:lnTo>
                <a:lnTo>
                  <a:pt x="2532" y="1776"/>
                </a:lnTo>
                <a:lnTo>
                  <a:pt x="2570" y="1762"/>
                </a:lnTo>
                <a:lnTo>
                  <a:pt x="2608" y="1752"/>
                </a:lnTo>
                <a:lnTo>
                  <a:pt x="2646" y="1742"/>
                </a:lnTo>
                <a:lnTo>
                  <a:pt x="2684" y="1736"/>
                </a:lnTo>
                <a:lnTo>
                  <a:pt x="2724" y="1730"/>
                </a:lnTo>
                <a:lnTo>
                  <a:pt x="2764" y="1728"/>
                </a:lnTo>
                <a:lnTo>
                  <a:pt x="2802" y="1730"/>
                </a:lnTo>
                <a:lnTo>
                  <a:pt x="2842" y="1732"/>
                </a:lnTo>
                <a:lnTo>
                  <a:pt x="2880" y="1738"/>
                </a:lnTo>
                <a:lnTo>
                  <a:pt x="2918" y="1744"/>
                </a:lnTo>
                <a:lnTo>
                  <a:pt x="2958" y="1754"/>
                </a:lnTo>
                <a:lnTo>
                  <a:pt x="2994" y="1766"/>
                </a:lnTo>
                <a:lnTo>
                  <a:pt x="3032" y="1782"/>
                </a:lnTo>
                <a:lnTo>
                  <a:pt x="3068" y="1798"/>
                </a:lnTo>
                <a:lnTo>
                  <a:pt x="3104" y="1818"/>
                </a:lnTo>
                <a:lnTo>
                  <a:pt x="3162" y="1850"/>
                </a:lnTo>
                <a:lnTo>
                  <a:pt x="1732" y="3102"/>
                </a:lnTo>
                <a:lnTo>
                  <a:pt x="1732" y="3102"/>
                </a:lnTo>
                <a:lnTo>
                  <a:pt x="1698" y="3134"/>
                </a:lnTo>
                <a:lnTo>
                  <a:pt x="1666" y="3172"/>
                </a:lnTo>
                <a:lnTo>
                  <a:pt x="1638" y="3212"/>
                </a:lnTo>
                <a:lnTo>
                  <a:pt x="1616" y="3254"/>
                </a:lnTo>
                <a:lnTo>
                  <a:pt x="1596" y="3296"/>
                </a:lnTo>
                <a:lnTo>
                  <a:pt x="1582" y="3342"/>
                </a:lnTo>
                <a:lnTo>
                  <a:pt x="1572" y="3390"/>
                </a:lnTo>
                <a:lnTo>
                  <a:pt x="1566" y="3438"/>
                </a:lnTo>
                <a:lnTo>
                  <a:pt x="1566" y="3438"/>
                </a:lnTo>
                <a:lnTo>
                  <a:pt x="1564" y="3488"/>
                </a:lnTo>
                <a:lnTo>
                  <a:pt x="1568" y="3536"/>
                </a:lnTo>
                <a:lnTo>
                  <a:pt x="1578" y="3582"/>
                </a:lnTo>
                <a:lnTo>
                  <a:pt x="1590" y="3628"/>
                </a:lnTo>
                <a:lnTo>
                  <a:pt x="1608" y="3674"/>
                </a:lnTo>
                <a:lnTo>
                  <a:pt x="1630" y="3716"/>
                </a:lnTo>
                <a:lnTo>
                  <a:pt x="1656" y="3756"/>
                </a:lnTo>
                <a:lnTo>
                  <a:pt x="1686" y="3794"/>
                </a:lnTo>
                <a:lnTo>
                  <a:pt x="1686" y="3794"/>
                </a:lnTo>
                <a:lnTo>
                  <a:pt x="1704" y="3814"/>
                </a:lnTo>
                <a:lnTo>
                  <a:pt x="1722" y="3832"/>
                </a:lnTo>
                <a:lnTo>
                  <a:pt x="1740" y="3848"/>
                </a:lnTo>
                <a:lnTo>
                  <a:pt x="1760" y="3862"/>
                </a:lnTo>
                <a:lnTo>
                  <a:pt x="1778" y="3878"/>
                </a:lnTo>
                <a:lnTo>
                  <a:pt x="1800" y="3890"/>
                </a:lnTo>
                <a:lnTo>
                  <a:pt x="1842" y="3914"/>
                </a:lnTo>
                <a:lnTo>
                  <a:pt x="1886" y="3932"/>
                </a:lnTo>
                <a:lnTo>
                  <a:pt x="1930" y="3946"/>
                </a:lnTo>
                <a:lnTo>
                  <a:pt x="1978" y="3956"/>
                </a:lnTo>
                <a:lnTo>
                  <a:pt x="2024" y="3962"/>
                </a:lnTo>
                <a:lnTo>
                  <a:pt x="2072" y="3962"/>
                </a:lnTo>
                <a:lnTo>
                  <a:pt x="2118" y="3958"/>
                </a:lnTo>
                <a:lnTo>
                  <a:pt x="2166" y="3950"/>
                </a:lnTo>
                <a:lnTo>
                  <a:pt x="2212" y="3938"/>
                </a:lnTo>
                <a:lnTo>
                  <a:pt x="2256" y="3920"/>
                </a:lnTo>
                <a:lnTo>
                  <a:pt x="2278" y="3910"/>
                </a:lnTo>
                <a:lnTo>
                  <a:pt x="2300" y="3898"/>
                </a:lnTo>
                <a:lnTo>
                  <a:pt x="2320" y="3886"/>
                </a:lnTo>
                <a:lnTo>
                  <a:pt x="2342" y="3872"/>
                </a:lnTo>
                <a:lnTo>
                  <a:pt x="2362" y="3856"/>
                </a:lnTo>
                <a:lnTo>
                  <a:pt x="2382" y="3840"/>
                </a:lnTo>
                <a:lnTo>
                  <a:pt x="2882" y="3398"/>
                </a:lnTo>
                <a:lnTo>
                  <a:pt x="2882" y="3398"/>
                </a:lnTo>
                <a:lnTo>
                  <a:pt x="2928" y="3360"/>
                </a:lnTo>
                <a:lnTo>
                  <a:pt x="2976" y="3326"/>
                </a:lnTo>
                <a:lnTo>
                  <a:pt x="3024" y="3296"/>
                </a:lnTo>
                <a:lnTo>
                  <a:pt x="3074" y="3272"/>
                </a:lnTo>
                <a:lnTo>
                  <a:pt x="3122" y="3252"/>
                </a:lnTo>
                <a:lnTo>
                  <a:pt x="3148" y="3244"/>
                </a:lnTo>
                <a:lnTo>
                  <a:pt x="3172" y="3238"/>
                </a:lnTo>
                <a:lnTo>
                  <a:pt x="3198" y="3232"/>
                </a:lnTo>
                <a:lnTo>
                  <a:pt x="3222" y="3228"/>
                </a:lnTo>
                <a:lnTo>
                  <a:pt x="3248" y="3226"/>
                </a:lnTo>
                <a:lnTo>
                  <a:pt x="3274" y="3224"/>
                </a:lnTo>
                <a:lnTo>
                  <a:pt x="3298" y="3222"/>
                </a:lnTo>
                <a:lnTo>
                  <a:pt x="3324" y="3224"/>
                </a:lnTo>
                <a:lnTo>
                  <a:pt x="3377" y="3228"/>
                </a:lnTo>
                <a:lnTo>
                  <a:pt x="3429" y="3238"/>
                </a:lnTo>
                <a:lnTo>
                  <a:pt x="3483" y="3254"/>
                </a:lnTo>
                <a:lnTo>
                  <a:pt x="3537" y="3272"/>
                </a:lnTo>
                <a:lnTo>
                  <a:pt x="3591" y="3298"/>
                </a:lnTo>
                <a:lnTo>
                  <a:pt x="3645" y="3326"/>
                </a:lnTo>
                <a:lnTo>
                  <a:pt x="3701" y="3360"/>
                </a:lnTo>
                <a:lnTo>
                  <a:pt x="5341" y="4200"/>
                </a:lnTo>
                <a:lnTo>
                  <a:pt x="5341" y="4200"/>
                </a:lnTo>
                <a:lnTo>
                  <a:pt x="5349" y="4204"/>
                </a:lnTo>
                <a:lnTo>
                  <a:pt x="5357" y="4210"/>
                </a:lnTo>
                <a:lnTo>
                  <a:pt x="5365" y="4224"/>
                </a:lnTo>
                <a:lnTo>
                  <a:pt x="5371" y="4236"/>
                </a:lnTo>
                <a:lnTo>
                  <a:pt x="5373" y="4246"/>
                </a:lnTo>
                <a:lnTo>
                  <a:pt x="5373" y="4246"/>
                </a:lnTo>
                <a:lnTo>
                  <a:pt x="5373" y="4258"/>
                </a:lnTo>
                <a:lnTo>
                  <a:pt x="5373" y="4270"/>
                </a:lnTo>
                <a:lnTo>
                  <a:pt x="5367" y="4284"/>
                </a:lnTo>
                <a:lnTo>
                  <a:pt x="5363" y="4292"/>
                </a:lnTo>
                <a:lnTo>
                  <a:pt x="5359" y="4298"/>
                </a:lnTo>
                <a:lnTo>
                  <a:pt x="3997" y="5540"/>
                </a:lnTo>
                <a:lnTo>
                  <a:pt x="3985" y="5558"/>
                </a:lnTo>
                <a:lnTo>
                  <a:pt x="3985" y="5558"/>
                </a:lnTo>
                <a:lnTo>
                  <a:pt x="3979" y="5568"/>
                </a:lnTo>
                <a:lnTo>
                  <a:pt x="3971" y="5578"/>
                </a:lnTo>
                <a:lnTo>
                  <a:pt x="3953" y="5594"/>
                </a:lnTo>
                <a:lnTo>
                  <a:pt x="3933" y="5606"/>
                </a:lnTo>
                <a:lnTo>
                  <a:pt x="3911" y="5614"/>
                </a:lnTo>
                <a:lnTo>
                  <a:pt x="3889" y="5616"/>
                </a:lnTo>
                <a:lnTo>
                  <a:pt x="3865" y="5616"/>
                </a:lnTo>
                <a:lnTo>
                  <a:pt x="3841" y="5610"/>
                </a:lnTo>
                <a:lnTo>
                  <a:pt x="3831" y="5604"/>
                </a:lnTo>
                <a:lnTo>
                  <a:pt x="3819" y="5598"/>
                </a:lnTo>
                <a:lnTo>
                  <a:pt x="1658" y="4404"/>
                </a:lnTo>
                <a:close/>
                <a:moveTo>
                  <a:pt x="5231" y="3404"/>
                </a:moveTo>
                <a:lnTo>
                  <a:pt x="5215" y="3814"/>
                </a:lnTo>
                <a:lnTo>
                  <a:pt x="3851" y="3116"/>
                </a:lnTo>
                <a:lnTo>
                  <a:pt x="3851" y="3116"/>
                </a:lnTo>
                <a:lnTo>
                  <a:pt x="3813" y="3092"/>
                </a:lnTo>
                <a:lnTo>
                  <a:pt x="3775" y="3070"/>
                </a:lnTo>
                <a:lnTo>
                  <a:pt x="3737" y="3050"/>
                </a:lnTo>
                <a:lnTo>
                  <a:pt x="3699" y="3032"/>
                </a:lnTo>
                <a:lnTo>
                  <a:pt x="3661" y="3014"/>
                </a:lnTo>
                <a:lnTo>
                  <a:pt x="3623" y="2998"/>
                </a:lnTo>
                <a:lnTo>
                  <a:pt x="3585" y="2986"/>
                </a:lnTo>
                <a:lnTo>
                  <a:pt x="3547" y="2974"/>
                </a:lnTo>
                <a:lnTo>
                  <a:pt x="3511" y="2962"/>
                </a:lnTo>
                <a:lnTo>
                  <a:pt x="3473" y="2954"/>
                </a:lnTo>
                <a:lnTo>
                  <a:pt x="3435" y="2946"/>
                </a:lnTo>
                <a:lnTo>
                  <a:pt x="3399" y="2942"/>
                </a:lnTo>
                <a:lnTo>
                  <a:pt x="3361" y="2938"/>
                </a:lnTo>
                <a:lnTo>
                  <a:pt x="3324" y="2936"/>
                </a:lnTo>
                <a:lnTo>
                  <a:pt x="3286" y="2936"/>
                </a:lnTo>
                <a:lnTo>
                  <a:pt x="3250" y="2936"/>
                </a:lnTo>
                <a:lnTo>
                  <a:pt x="3214" y="2940"/>
                </a:lnTo>
                <a:lnTo>
                  <a:pt x="3178" y="2944"/>
                </a:lnTo>
                <a:lnTo>
                  <a:pt x="3142" y="2950"/>
                </a:lnTo>
                <a:lnTo>
                  <a:pt x="3106" y="2958"/>
                </a:lnTo>
                <a:lnTo>
                  <a:pt x="3070" y="2968"/>
                </a:lnTo>
                <a:lnTo>
                  <a:pt x="3034" y="2980"/>
                </a:lnTo>
                <a:lnTo>
                  <a:pt x="2998" y="2992"/>
                </a:lnTo>
                <a:lnTo>
                  <a:pt x="2964" y="3006"/>
                </a:lnTo>
                <a:lnTo>
                  <a:pt x="2930" y="3024"/>
                </a:lnTo>
                <a:lnTo>
                  <a:pt x="2894" y="3042"/>
                </a:lnTo>
                <a:lnTo>
                  <a:pt x="2860" y="3060"/>
                </a:lnTo>
                <a:lnTo>
                  <a:pt x="2826" y="3082"/>
                </a:lnTo>
                <a:lnTo>
                  <a:pt x="2792" y="3106"/>
                </a:lnTo>
                <a:lnTo>
                  <a:pt x="2758" y="3130"/>
                </a:lnTo>
                <a:lnTo>
                  <a:pt x="2726" y="3156"/>
                </a:lnTo>
                <a:lnTo>
                  <a:pt x="2692" y="3184"/>
                </a:lnTo>
                <a:lnTo>
                  <a:pt x="2192" y="3626"/>
                </a:lnTo>
                <a:lnTo>
                  <a:pt x="2192" y="3626"/>
                </a:lnTo>
                <a:lnTo>
                  <a:pt x="2176" y="3638"/>
                </a:lnTo>
                <a:lnTo>
                  <a:pt x="2158" y="3650"/>
                </a:lnTo>
                <a:lnTo>
                  <a:pt x="2140" y="3660"/>
                </a:lnTo>
                <a:lnTo>
                  <a:pt x="2122" y="3666"/>
                </a:lnTo>
                <a:lnTo>
                  <a:pt x="2102" y="3672"/>
                </a:lnTo>
                <a:lnTo>
                  <a:pt x="2082" y="3676"/>
                </a:lnTo>
                <a:lnTo>
                  <a:pt x="2062" y="3676"/>
                </a:lnTo>
                <a:lnTo>
                  <a:pt x="2042" y="3676"/>
                </a:lnTo>
                <a:lnTo>
                  <a:pt x="2024" y="3674"/>
                </a:lnTo>
                <a:lnTo>
                  <a:pt x="2004" y="3670"/>
                </a:lnTo>
                <a:lnTo>
                  <a:pt x="1984" y="3664"/>
                </a:lnTo>
                <a:lnTo>
                  <a:pt x="1966" y="3656"/>
                </a:lnTo>
                <a:lnTo>
                  <a:pt x="1948" y="3646"/>
                </a:lnTo>
                <a:lnTo>
                  <a:pt x="1932" y="3634"/>
                </a:lnTo>
                <a:lnTo>
                  <a:pt x="1916" y="3622"/>
                </a:lnTo>
                <a:lnTo>
                  <a:pt x="1902" y="3606"/>
                </a:lnTo>
                <a:lnTo>
                  <a:pt x="1902" y="3606"/>
                </a:lnTo>
                <a:lnTo>
                  <a:pt x="1888" y="3590"/>
                </a:lnTo>
                <a:lnTo>
                  <a:pt x="1878" y="3574"/>
                </a:lnTo>
                <a:lnTo>
                  <a:pt x="1868" y="3556"/>
                </a:lnTo>
                <a:lnTo>
                  <a:pt x="1862" y="3538"/>
                </a:lnTo>
                <a:lnTo>
                  <a:pt x="1856" y="3518"/>
                </a:lnTo>
                <a:lnTo>
                  <a:pt x="1852" y="3498"/>
                </a:lnTo>
                <a:lnTo>
                  <a:pt x="1850" y="3478"/>
                </a:lnTo>
                <a:lnTo>
                  <a:pt x="1852" y="3458"/>
                </a:lnTo>
                <a:lnTo>
                  <a:pt x="1852" y="3458"/>
                </a:lnTo>
                <a:lnTo>
                  <a:pt x="1854" y="3438"/>
                </a:lnTo>
                <a:lnTo>
                  <a:pt x="1858" y="3418"/>
                </a:lnTo>
                <a:lnTo>
                  <a:pt x="1864" y="3398"/>
                </a:lnTo>
                <a:lnTo>
                  <a:pt x="1872" y="3380"/>
                </a:lnTo>
                <a:lnTo>
                  <a:pt x="1882" y="3362"/>
                </a:lnTo>
                <a:lnTo>
                  <a:pt x="1894" y="3346"/>
                </a:lnTo>
                <a:lnTo>
                  <a:pt x="1906" y="3330"/>
                </a:lnTo>
                <a:lnTo>
                  <a:pt x="1920" y="3316"/>
                </a:lnTo>
                <a:lnTo>
                  <a:pt x="3359" y="2060"/>
                </a:lnTo>
                <a:lnTo>
                  <a:pt x="3359" y="2060"/>
                </a:lnTo>
                <a:lnTo>
                  <a:pt x="3383" y="2038"/>
                </a:lnTo>
                <a:lnTo>
                  <a:pt x="3409" y="2020"/>
                </a:lnTo>
                <a:lnTo>
                  <a:pt x="3437" y="2004"/>
                </a:lnTo>
                <a:lnTo>
                  <a:pt x="3465" y="1990"/>
                </a:lnTo>
                <a:lnTo>
                  <a:pt x="3493" y="1978"/>
                </a:lnTo>
                <a:lnTo>
                  <a:pt x="3523" y="1970"/>
                </a:lnTo>
                <a:lnTo>
                  <a:pt x="3553" y="1962"/>
                </a:lnTo>
                <a:lnTo>
                  <a:pt x="3583" y="1956"/>
                </a:lnTo>
                <a:lnTo>
                  <a:pt x="3615" y="1954"/>
                </a:lnTo>
                <a:lnTo>
                  <a:pt x="3645" y="1952"/>
                </a:lnTo>
                <a:lnTo>
                  <a:pt x="3677" y="1954"/>
                </a:lnTo>
                <a:lnTo>
                  <a:pt x="3707" y="1956"/>
                </a:lnTo>
                <a:lnTo>
                  <a:pt x="3739" y="1962"/>
                </a:lnTo>
                <a:lnTo>
                  <a:pt x="3769" y="1970"/>
                </a:lnTo>
                <a:lnTo>
                  <a:pt x="3799" y="1982"/>
                </a:lnTo>
                <a:lnTo>
                  <a:pt x="3829" y="1994"/>
                </a:lnTo>
                <a:lnTo>
                  <a:pt x="4333" y="2234"/>
                </a:lnTo>
                <a:lnTo>
                  <a:pt x="6423" y="464"/>
                </a:lnTo>
                <a:lnTo>
                  <a:pt x="6423" y="2402"/>
                </a:lnTo>
                <a:lnTo>
                  <a:pt x="5231" y="3404"/>
                </a:lnTo>
                <a:close/>
                <a:moveTo>
                  <a:pt x="6191" y="286"/>
                </a:moveTo>
                <a:lnTo>
                  <a:pt x="4289" y="1896"/>
                </a:lnTo>
                <a:lnTo>
                  <a:pt x="3951" y="1736"/>
                </a:lnTo>
                <a:lnTo>
                  <a:pt x="3951" y="1736"/>
                </a:lnTo>
                <a:lnTo>
                  <a:pt x="3921" y="1722"/>
                </a:lnTo>
                <a:lnTo>
                  <a:pt x="3891" y="1710"/>
                </a:lnTo>
                <a:lnTo>
                  <a:pt x="3861" y="1700"/>
                </a:lnTo>
                <a:lnTo>
                  <a:pt x="3831" y="1690"/>
                </a:lnTo>
                <a:lnTo>
                  <a:pt x="3799" y="1684"/>
                </a:lnTo>
                <a:lnTo>
                  <a:pt x="3769" y="1678"/>
                </a:lnTo>
                <a:lnTo>
                  <a:pt x="3737" y="1672"/>
                </a:lnTo>
                <a:lnTo>
                  <a:pt x="3705" y="1670"/>
                </a:lnTo>
                <a:lnTo>
                  <a:pt x="3675" y="1668"/>
                </a:lnTo>
                <a:lnTo>
                  <a:pt x="3643" y="1666"/>
                </a:lnTo>
                <a:lnTo>
                  <a:pt x="3611" y="1668"/>
                </a:lnTo>
                <a:lnTo>
                  <a:pt x="3579" y="1670"/>
                </a:lnTo>
                <a:lnTo>
                  <a:pt x="3549" y="1674"/>
                </a:lnTo>
                <a:lnTo>
                  <a:pt x="3517" y="1678"/>
                </a:lnTo>
                <a:lnTo>
                  <a:pt x="3487" y="1684"/>
                </a:lnTo>
                <a:lnTo>
                  <a:pt x="3457" y="1692"/>
                </a:lnTo>
                <a:lnTo>
                  <a:pt x="3248" y="1570"/>
                </a:lnTo>
                <a:lnTo>
                  <a:pt x="3248" y="1570"/>
                </a:lnTo>
                <a:lnTo>
                  <a:pt x="3196" y="1542"/>
                </a:lnTo>
                <a:lnTo>
                  <a:pt x="3144" y="1518"/>
                </a:lnTo>
                <a:lnTo>
                  <a:pt x="3092" y="1498"/>
                </a:lnTo>
                <a:lnTo>
                  <a:pt x="3036" y="1480"/>
                </a:lnTo>
                <a:lnTo>
                  <a:pt x="2982" y="1466"/>
                </a:lnTo>
                <a:lnTo>
                  <a:pt x="2926" y="1454"/>
                </a:lnTo>
                <a:lnTo>
                  <a:pt x="2870" y="1448"/>
                </a:lnTo>
                <a:lnTo>
                  <a:pt x="2814" y="1444"/>
                </a:lnTo>
                <a:lnTo>
                  <a:pt x="2758" y="1442"/>
                </a:lnTo>
                <a:lnTo>
                  <a:pt x="2700" y="1446"/>
                </a:lnTo>
                <a:lnTo>
                  <a:pt x="2644" y="1452"/>
                </a:lnTo>
                <a:lnTo>
                  <a:pt x="2588" y="1462"/>
                </a:lnTo>
                <a:lnTo>
                  <a:pt x="2532" y="1476"/>
                </a:lnTo>
                <a:lnTo>
                  <a:pt x="2478" y="1492"/>
                </a:lnTo>
                <a:lnTo>
                  <a:pt x="2424" y="1512"/>
                </a:lnTo>
                <a:lnTo>
                  <a:pt x="2370" y="1536"/>
                </a:lnTo>
                <a:lnTo>
                  <a:pt x="1884" y="1770"/>
                </a:lnTo>
                <a:lnTo>
                  <a:pt x="286" y="814"/>
                </a:lnTo>
                <a:lnTo>
                  <a:pt x="286" y="286"/>
                </a:lnTo>
                <a:lnTo>
                  <a:pt x="6191" y="286"/>
                </a:lnTo>
                <a:close/>
                <a:moveTo>
                  <a:pt x="286" y="6422"/>
                </a:moveTo>
                <a:lnTo>
                  <a:pt x="286" y="3084"/>
                </a:lnTo>
                <a:lnTo>
                  <a:pt x="980" y="3492"/>
                </a:lnTo>
                <a:lnTo>
                  <a:pt x="1080" y="4038"/>
                </a:lnTo>
                <a:lnTo>
                  <a:pt x="1080" y="4038"/>
                </a:lnTo>
                <a:lnTo>
                  <a:pt x="1088" y="4076"/>
                </a:lnTo>
                <a:lnTo>
                  <a:pt x="1096" y="4112"/>
                </a:lnTo>
                <a:lnTo>
                  <a:pt x="1108" y="4148"/>
                </a:lnTo>
                <a:lnTo>
                  <a:pt x="1120" y="4184"/>
                </a:lnTo>
                <a:lnTo>
                  <a:pt x="1134" y="4218"/>
                </a:lnTo>
                <a:lnTo>
                  <a:pt x="1148" y="4252"/>
                </a:lnTo>
                <a:lnTo>
                  <a:pt x="1164" y="4286"/>
                </a:lnTo>
                <a:lnTo>
                  <a:pt x="1182" y="4318"/>
                </a:lnTo>
                <a:lnTo>
                  <a:pt x="1202" y="4350"/>
                </a:lnTo>
                <a:lnTo>
                  <a:pt x="1222" y="4382"/>
                </a:lnTo>
                <a:lnTo>
                  <a:pt x="1244" y="4412"/>
                </a:lnTo>
                <a:lnTo>
                  <a:pt x="1266" y="4440"/>
                </a:lnTo>
                <a:lnTo>
                  <a:pt x="1290" y="4468"/>
                </a:lnTo>
                <a:lnTo>
                  <a:pt x="1316" y="4496"/>
                </a:lnTo>
                <a:lnTo>
                  <a:pt x="1342" y="4522"/>
                </a:lnTo>
                <a:lnTo>
                  <a:pt x="1370" y="4548"/>
                </a:lnTo>
                <a:lnTo>
                  <a:pt x="1370" y="4548"/>
                </a:lnTo>
                <a:lnTo>
                  <a:pt x="1342" y="4578"/>
                </a:lnTo>
                <a:lnTo>
                  <a:pt x="1318" y="4610"/>
                </a:lnTo>
                <a:lnTo>
                  <a:pt x="1296" y="4644"/>
                </a:lnTo>
                <a:lnTo>
                  <a:pt x="1278" y="4680"/>
                </a:lnTo>
                <a:lnTo>
                  <a:pt x="1264" y="4716"/>
                </a:lnTo>
                <a:lnTo>
                  <a:pt x="1254" y="4754"/>
                </a:lnTo>
                <a:lnTo>
                  <a:pt x="1246" y="4794"/>
                </a:lnTo>
                <a:lnTo>
                  <a:pt x="1242" y="4832"/>
                </a:lnTo>
                <a:lnTo>
                  <a:pt x="1244" y="4872"/>
                </a:lnTo>
                <a:lnTo>
                  <a:pt x="1246" y="4912"/>
                </a:lnTo>
                <a:lnTo>
                  <a:pt x="1254" y="4950"/>
                </a:lnTo>
                <a:lnTo>
                  <a:pt x="1266" y="4988"/>
                </a:lnTo>
                <a:lnTo>
                  <a:pt x="1280" y="5026"/>
                </a:lnTo>
                <a:lnTo>
                  <a:pt x="1300" y="5062"/>
                </a:lnTo>
                <a:lnTo>
                  <a:pt x="1322" y="5098"/>
                </a:lnTo>
                <a:lnTo>
                  <a:pt x="1348" y="5132"/>
                </a:lnTo>
                <a:lnTo>
                  <a:pt x="2118" y="5944"/>
                </a:lnTo>
                <a:lnTo>
                  <a:pt x="2118" y="5944"/>
                </a:lnTo>
                <a:lnTo>
                  <a:pt x="2146" y="5976"/>
                </a:lnTo>
                <a:lnTo>
                  <a:pt x="2178" y="6002"/>
                </a:lnTo>
                <a:lnTo>
                  <a:pt x="2212" y="6026"/>
                </a:lnTo>
                <a:lnTo>
                  <a:pt x="2248" y="6046"/>
                </a:lnTo>
                <a:lnTo>
                  <a:pt x="2286" y="6064"/>
                </a:lnTo>
                <a:lnTo>
                  <a:pt x="2326" y="6076"/>
                </a:lnTo>
                <a:lnTo>
                  <a:pt x="2368" y="6086"/>
                </a:lnTo>
                <a:lnTo>
                  <a:pt x="2410" y="6090"/>
                </a:lnTo>
                <a:lnTo>
                  <a:pt x="2410" y="6090"/>
                </a:lnTo>
                <a:lnTo>
                  <a:pt x="2440" y="6092"/>
                </a:lnTo>
                <a:lnTo>
                  <a:pt x="2440" y="6092"/>
                </a:lnTo>
                <a:lnTo>
                  <a:pt x="2478" y="6090"/>
                </a:lnTo>
                <a:lnTo>
                  <a:pt x="2516" y="6086"/>
                </a:lnTo>
                <a:lnTo>
                  <a:pt x="2552" y="6076"/>
                </a:lnTo>
                <a:lnTo>
                  <a:pt x="2588" y="6066"/>
                </a:lnTo>
                <a:lnTo>
                  <a:pt x="2622" y="6050"/>
                </a:lnTo>
                <a:lnTo>
                  <a:pt x="2656" y="6032"/>
                </a:lnTo>
                <a:lnTo>
                  <a:pt x="2688" y="6012"/>
                </a:lnTo>
                <a:lnTo>
                  <a:pt x="2718" y="5988"/>
                </a:lnTo>
                <a:lnTo>
                  <a:pt x="3194" y="5580"/>
                </a:lnTo>
                <a:lnTo>
                  <a:pt x="3677" y="5848"/>
                </a:lnTo>
                <a:lnTo>
                  <a:pt x="3677" y="5848"/>
                </a:lnTo>
                <a:lnTo>
                  <a:pt x="3701" y="5860"/>
                </a:lnTo>
                <a:lnTo>
                  <a:pt x="3727" y="5872"/>
                </a:lnTo>
                <a:lnTo>
                  <a:pt x="3751" y="5882"/>
                </a:lnTo>
                <a:lnTo>
                  <a:pt x="3777" y="5890"/>
                </a:lnTo>
                <a:lnTo>
                  <a:pt x="3803" y="5896"/>
                </a:lnTo>
                <a:lnTo>
                  <a:pt x="3829" y="5900"/>
                </a:lnTo>
                <a:lnTo>
                  <a:pt x="3855" y="5902"/>
                </a:lnTo>
                <a:lnTo>
                  <a:pt x="3881" y="5904"/>
                </a:lnTo>
                <a:lnTo>
                  <a:pt x="3881" y="5904"/>
                </a:lnTo>
                <a:lnTo>
                  <a:pt x="3907" y="5902"/>
                </a:lnTo>
                <a:lnTo>
                  <a:pt x="3931" y="5900"/>
                </a:lnTo>
                <a:lnTo>
                  <a:pt x="3955" y="5896"/>
                </a:lnTo>
                <a:lnTo>
                  <a:pt x="3979" y="5892"/>
                </a:lnTo>
                <a:lnTo>
                  <a:pt x="4003" y="5886"/>
                </a:lnTo>
                <a:lnTo>
                  <a:pt x="4025" y="5878"/>
                </a:lnTo>
                <a:lnTo>
                  <a:pt x="4049" y="5868"/>
                </a:lnTo>
                <a:lnTo>
                  <a:pt x="4071" y="5858"/>
                </a:lnTo>
                <a:lnTo>
                  <a:pt x="4093" y="5846"/>
                </a:lnTo>
                <a:lnTo>
                  <a:pt x="4113" y="5832"/>
                </a:lnTo>
                <a:lnTo>
                  <a:pt x="4133" y="5816"/>
                </a:lnTo>
                <a:lnTo>
                  <a:pt x="4153" y="5800"/>
                </a:lnTo>
                <a:lnTo>
                  <a:pt x="4171" y="5784"/>
                </a:lnTo>
                <a:lnTo>
                  <a:pt x="4187" y="5766"/>
                </a:lnTo>
                <a:lnTo>
                  <a:pt x="4203" y="5746"/>
                </a:lnTo>
                <a:lnTo>
                  <a:pt x="4219" y="5724"/>
                </a:lnTo>
                <a:lnTo>
                  <a:pt x="5555" y="4506"/>
                </a:lnTo>
                <a:lnTo>
                  <a:pt x="5555" y="4506"/>
                </a:lnTo>
                <a:lnTo>
                  <a:pt x="5583" y="4476"/>
                </a:lnTo>
                <a:lnTo>
                  <a:pt x="5607" y="4442"/>
                </a:lnTo>
                <a:lnTo>
                  <a:pt x="5625" y="4408"/>
                </a:lnTo>
                <a:lnTo>
                  <a:pt x="5641" y="4370"/>
                </a:lnTo>
                <a:lnTo>
                  <a:pt x="5651" y="4332"/>
                </a:lnTo>
                <a:lnTo>
                  <a:pt x="5659" y="4292"/>
                </a:lnTo>
                <a:lnTo>
                  <a:pt x="5659" y="4252"/>
                </a:lnTo>
                <a:lnTo>
                  <a:pt x="5657" y="4210"/>
                </a:lnTo>
                <a:lnTo>
                  <a:pt x="5657" y="4210"/>
                </a:lnTo>
                <a:lnTo>
                  <a:pt x="5651" y="4172"/>
                </a:lnTo>
                <a:lnTo>
                  <a:pt x="5639" y="4136"/>
                </a:lnTo>
                <a:lnTo>
                  <a:pt x="5625" y="4102"/>
                </a:lnTo>
                <a:lnTo>
                  <a:pt x="5605" y="4068"/>
                </a:lnTo>
                <a:lnTo>
                  <a:pt x="5583" y="4038"/>
                </a:lnTo>
                <a:lnTo>
                  <a:pt x="5559" y="4010"/>
                </a:lnTo>
                <a:lnTo>
                  <a:pt x="5529" y="3984"/>
                </a:lnTo>
                <a:lnTo>
                  <a:pt x="5497" y="3960"/>
                </a:lnTo>
                <a:lnTo>
                  <a:pt x="5513" y="3540"/>
                </a:lnTo>
                <a:lnTo>
                  <a:pt x="6423" y="2774"/>
                </a:lnTo>
                <a:lnTo>
                  <a:pt x="6423" y="6422"/>
                </a:lnTo>
                <a:lnTo>
                  <a:pt x="286" y="642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spTree>
    <p:extLst>
      <p:ext uri="{BB962C8B-B14F-4D97-AF65-F5344CB8AC3E}">
        <p14:creationId xmlns:p14="http://schemas.microsoft.com/office/powerpoint/2010/main" val="40899001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3C803-AD68-31E0-9BD9-72B814F7494D}"/>
            </a:ext>
          </a:extLst>
        </p:cNvPr>
        <p:cNvGrpSpPr/>
        <p:nvPr/>
      </p:nvGrpSpPr>
      <p:grpSpPr>
        <a:xfrm>
          <a:off x="0" y="0"/>
          <a:ext cx="0" cy="0"/>
          <a:chOff x="0" y="0"/>
          <a:chExt cx="0" cy="0"/>
        </a:xfrm>
      </p:grpSpPr>
      <p:graphicFrame>
        <p:nvGraphicFramePr>
          <p:cNvPr id="15" name="Table 25">
            <a:extLst>
              <a:ext uri="{FF2B5EF4-FFF2-40B4-BE49-F238E27FC236}">
                <a16:creationId xmlns:a16="http://schemas.microsoft.com/office/drawing/2014/main" id="{94A54C92-C9C7-471A-3A02-D9CC11B1CAA9}"/>
              </a:ext>
            </a:extLst>
          </p:cNvPr>
          <p:cNvGraphicFramePr>
            <a:graphicFrameLocks noGrp="1"/>
          </p:cNvGraphicFramePr>
          <p:nvPr>
            <p:extLst>
              <p:ext uri="{D42A27DB-BD31-4B8C-83A1-F6EECF244321}">
                <p14:modId xmlns:p14="http://schemas.microsoft.com/office/powerpoint/2010/main" val="1519444024"/>
              </p:ext>
            </p:extLst>
          </p:nvPr>
        </p:nvGraphicFramePr>
        <p:xfrm>
          <a:off x="442912" y="1819274"/>
          <a:ext cx="11306175" cy="4349926"/>
        </p:xfrm>
        <a:graphic>
          <a:graphicData uri="http://schemas.openxmlformats.org/drawingml/2006/table">
            <a:tbl>
              <a:tblPr firstRow="1" bandRow="1">
                <a:tableStyleId>{5C22544A-7EE6-4342-B048-85BDC9FD1C3A}</a:tableStyleId>
              </a:tblPr>
              <a:tblGrid>
                <a:gridCol w="6621917">
                  <a:extLst>
                    <a:ext uri="{9D8B030D-6E8A-4147-A177-3AD203B41FA5}">
                      <a16:colId xmlns:a16="http://schemas.microsoft.com/office/drawing/2014/main" val="2026371950"/>
                    </a:ext>
                  </a:extLst>
                </a:gridCol>
                <a:gridCol w="1926771">
                  <a:extLst>
                    <a:ext uri="{9D8B030D-6E8A-4147-A177-3AD203B41FA5}">
                      <a16:colId xmlns:a16="http://schemas.microsoft.com/office/drawing/2014/main" val="4051519357"/>
                    </a:ext>
                  </a:extLst>
                </a:gridCol>
                <a:gridCol w="2757487">
                  <a:extLst>
                    <a:ext uri="{9D8B030D-6E8A-4147-A177-3AD203B41FA5}">
                      <a16:colId xmlns:a16="http://schemas.microsoft.com/office/drawing/2014/main" val="977977725"/>
                    </a:ext>
                  </a:extLst>
                </a:gridCol>
              </a:tblGrid>
              <a:tr h="273600">
                <a:tc>
                  <a:txBody>
                    <a:bodyPr/>
                    <a:lstStyle/>
                    <a:p>
                      <a:pPr marL="216000" algn="l" fontAlgn="ctr">
                        <a:buNone/>
                      </a:pPr>
                      <a:r>
                        <a:rPr lang="lv-LV" sz="800" b="1" i="0" u="none" strike="noStrike">
                          <a:solidFill>
                            <a:schemeClr val="bg1"/>
                          </a:solidFill>
                          <a:effectLst/>
                          <a:latin typeface="Arial" panose="020B0604020202020204" pitchFamily="34" charset="0"/>
                        </a:rPr>
                        <a:t>Aktivitāte</a:t>
                      </a:r>
                      <a:r>
                        <a:rPr lang="en-GB" sz="800" b="1" i="0" u="none" strike="noStrike">
                          <a:solidFill>
                            <a:schemeClr val="bg1"/>
                          </a:solidFill>
                          <a:effectLst/>
                          <a:latin typeface="Arial" panose="020B0604020202020204" pitchFamily="34" charset="0"/>
                        </a:rPr>
                        <a:t>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fontAlgn="ctr"/>
                      <a:r>
                        <a:rPr lang="en-GB" sz="800" b="1" i="0" u="none" strike="noStrike">
                          <a:solidFill>
                            <a:schemeClr val="bg1"/>
                          </a:solidFill>
                          <a:effectLst/>
                          <a:latin typeface="Arial" panose="020B0604020202020204" pitchFamily="34" charset="0"/>
                        </a:rPr>
                        <a:t>Ieviesējs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algn="l" defTabSz="914400" rtl="0" eaLnBrk="1" fontAlgn="ctr" latinLnBrk="0" hangingPunct="1">
                        <a:buNone/>
                      </a:pPr>
                      <a:r>
                        <a:rPr lang="en-GB" sz="800" b="1" i="0" u="none" strike="noStrike" kern="1200">
                          <a:solidFill>
                            <a:schemeClr val="bg1"/>
                          </a:solidFill>
                          <a:effectLst/>
                          <a:latin typeface="Arial" panose="020B0604020202020204" pitchFamily="34" charset="0"/>
                          <a:ea typeface="+mn-ea"/>
                          <a:cs typeface="+mn-cs"/>
                        </a:rPr>
                        <a:t>Iesaistītās puses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76350478"/>
                  </a:ext>
                </a:extLst>
              </a:tr>
              <a:tr h="228101">
                <a:tc gridSpan="3">
                  <a:txBody>
                    <a:bodyPr/>
                    <a:lstStyle/>
                    <a:p>
                      <a:pPr algn="just" fontAlgn="ctr"/>
                      <a:r>
                        <a:rPr lang="en-GB" sz="800" b="1" i="0" u="none" strike="noStrike">
                          <a:solidFill>
                            <a:srgbClr val="000000"/>
                          </a:solidFill>
                          <a:effectLst/>
                          <a:latin typeface="Arial" panose="020B0604020202020204" pitchFamily="34" charset="0"/>
                        </a:rPr>
                        <a:t>2.2.1 Ārstēšanas sistēma pusaudžiem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7292068"/>
                  </a:ext>
                </a:extLst>
              </a:tr>
              <a:tr h="338465">
                <a:tc>
                  <a:txBody>
                    <a:bodyPr/>
                    <a:lstStyle/>
                    <a:p>
                      <a:pPr algn="l" fontAlgn="ctr"/>
                      <a:r>
                        <a:rPr lang="en-GB" sz="800" b="0" i="0" u="none" strike="noStrike">
                          <a:solidFill>
                            <a:srgbClr val="000000"/>
                          </a:solidFill>
                          <a:effectLst/>
                          <a:latin typeface="Arial" panose="020B0604020202020204" pitchFamily="34" charset="0"/>
                        </a:rPr>
                        <a:t>Izstrādāt un ieviest obligāto ārstēšanas mehānismu ar vienotiem kritērijiem, lai nodrošinātu efektīvu palīdzību pusaudžiem ar atkarībām.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Bērnu slimnīca, ārstniecības iestādes, Saeima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1066082"/>
                  </a:ext>
                </a:extLst>
              </a:tr>
              <a:tr h="338465">
                <a:tc>
                  <a:txBody>
                    <a:bodyPr/>
                    <a:lstStyle/>
                    <a:p>
                      <a:pPr algn="l" fontAlgn="ctr"/>
                      <a:r>
                        <a:rPr lang="lv-LV" sz="800" b="0" i="0" u="none" strike="noStrike">
                          <a:solidFill>
                            <a:srgbClr val="000000"/>
                          </a:solidFill>
                          <a:effectLst/>
                          <a:latin typeface="Arial" panose="020B0604020202020204" pitchFamily="34" charset="0"/>
                        </a:rPr>
                        <a:t>Ieviest “zaļo koridoru” ārstēšanai un rehabilitācijai pusaudžiem ar atkarībām visos Latvijas reģionos, nodrošinot piekļuvi pakalpojumiem ne vēlāk kā 7 dienu laikā.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Labklājības ministrija, pašvaldību sociālie dienesti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0947966"/>
                  </a:ext>
                </a:extLst>
              </a:tr>
              <a:tr h="228101">
                <a:tc>
                  <a:txBody>
                    <a:bodyPr/>
                    <a:lstStyle/>
                    <a:p>
                      <a:pPr algn="l" fontAlgn="ctr"/>
                      <a:r>
                        <a:rPr lang="lv-LV" sz="800" b="0" i="0" u="none" strike="noStrike" dirty="0">
                          <a:solidFill>
                            <a:srgbClr val="000000"/>
                          </a:solidFill>
                          <a:effectLst/>
                          <a:latin typeface="Arial" panose="020B0604020202020204" pitchFamily="34" charset="0"/>
                        </a:rPr>
                        <a:t>Izveidot vismaz 5 reģionālos ārstēšanas centrus pusaudžiem ar atkarībām un nodrošināt to vienmērīgu pieejamību visā Latvijā.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Reģionālās slimnīcas, ES fondu administratori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7908019"/>
                  </a:ext>
                </a:extLst>
              </a:tr>
              <a:tr h="338465">
                <a:tc>
                  <a:txBody>
                    <a:bodyPr/>
                    <a:lstStyle/>
                    <a:p>
                      <a:pPr algn="l" fontAlgn="ctr"/>
                      <a:r>
                        <a:rPr lang="lv-LV" sz="800" b="0" i="0" u="none" strike="noStrike" dirty="0">
                          <a:solidFill>
                            <a:srgbClr val="000000"/>
                          </a:solidFill>
                          <a:effectLst/>
                          <a:latin typeface="Arial" panose="020B0604020202020204" pitchFamily="34" charset="0"/>
                        </a:rPr>
                        <a:t>Ieviest vienotu pacientu virzību no neatliekamās palīdzības līdz rehabilitācijai, nodrošinot pakalpojumu nepārtrauktību un savlaicīgu uzsākšanu.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Bērnu slimnīca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err="1">
                          <a:solidFill>
                            <a:srgbClr val="000000"/>
                          </a:solidFill>
                          <a:effectLst/>
                          <a:latin typeface="Arial" panose="020B0604020202020204" pitchFamily="34" charset="0"/>
                        </a:rPr>
                        <a:t>Ģintermuiža</a:t>
                      </a:r>
                      <a:r>
                        <a:rPr lang="lv-LV" sz="800" b="0" i="0" u="none" strike="noStrike" noProof="0" dirty="0">
                          <a:solidFill>
                            <a:srgbClr val="000000"/>
                          </a:solidFill>
                          <a:effectLst/>
                          <a:latin typeface="Arial" panose="020B0604020202020204" pitchFamily="34" charset="0"/>
                        </a:rPr>
                        <a:t>, psihologi, pašvaldību sociālie dienesti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9796470"/>
                  </a:ext>
                </a:extLst>
              </a:tr>
              <a:tr h="338465">
                <a:tc>
                  <a:txBody>
                    <a:bodyPr/>
                    <a:lstStyle/>
                    <a:p>
                      <a:pPr algn="l" fontAlgn="ctr"/>
                      <a:r>
                        <a:rPr lang="lv-LV" sz="800" b="0" i="0" u="none" strike="noStrike">
                          <a:solidFill>
                            <a:srgbClr val="000000"/>
                          </a:solidFill>
                          <a:effectLst/>
                          <a:latin typeface="Arial" panose="020B0604020202020204" pitchFamily="34" charset="0"/>
                        </a:rPr>
                        <a:t>Nodrošināt centralizētu starpinstitūciju informācijas apmaiņas sistēmu ārstēšanas lēmumu pieņemšanā, lai uzlabotu gadījumu koordināciju.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Izglītības iestādes, sociālie dienesti, Valsts policija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6474272"/>
                  </a:ext>
                </a:extLst>
              </a:tr>
              <a:tr h="228101">
                <a:tc gridSpan="3">
                  <a:txBody>
                    <a:bodyPr/>
                    <a:lstStyle/>
                    <a:p>
                      <a:pPr algn="just" fontAlgn="ctr"/>
                      <a:r>
                        <a:rPr lang="lv-LV" sz="800" b="1" i="0" u="none" strike="noStrike" noProof="0" dirty="0">
                          <a:solidFill>
                            <a:srgbClr val="000000"/>
                          </a:solidFill>
                          <a:effectLst/>
                          <a:latin typeface="Arial" panose="020B0604020202020204" pitchFamily="34" charset="0"/>
                        </a:rPr>
                        <a:t>2.2.2 Rehabilitācijas pakalpojumi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4640739"/>
                  </a:ext>
                </a:extLst>
              </a:tr>
              <a:tr h="338465">
                <a:tc>
                  <a:txBody>
                    <a:bodyPr/>
                    <a:lstStyle/>
                    <a:p>
                      <a:pPr algn="l" fontAlgn="ctr"/>
                      <a:r>
                        <a:rPr lang="lv-LV" sz="800" b="0" i="0" u="none" strike="noStrike">
                          <a:solidFill>
                            <a:srgbClr val="000000"/>
                          </a:solidFill>
                          <a:effectLst/>
                          <a:latin typeface="Arial" panose="020B0604020202020204" pitchFamily="34" charset="0"/>
                        </a:rPr>
                        <a:t>Izstrādāt personalizētas, ilgtermiņa rehabilitācijas programmas pusaudžiem ar atkarībām, nodrošinot vismaz 6 mēnešu atbalsta ciklu.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Atkarību centri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Psihologi,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9410787"/>
                  </a:ext>
                </a:extLst>
              </a:tr>
              <a:tr h="228101">
                <a:tc>
                  <a:txBody>
                    <a:bodyPr/>
                    <a:lstStyle/>
                    <a:p>
                      <a:pPr algn="l" fontAlgn="ctr"/>
                      <a:r>
                        <a:rPr lang="en-GB" sz="800" b="0" i="0" u="none" strike="noStrike">
                          <a:solidFill>
                            <a:srgbClr val="000000"/>
                          </a:solidFill>
                          <a:effectLst/>
                          <a:latin typeface="Arial" panose="020B0604020202020204" pitchFamily="34" charset="0"/>
                        </a:rPr>
                        <a:t>Paplašināt rehabilitācijas kapacitāti, palielinot gan stacionāro, gan ambulatoro pakalpojumu vietu skaitu.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Reģionālās slimnīcas, ES fondu administratori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4628198"/>
                  </a:ext>
                </a:extLst>
              </a:tr>
              <a:tr h="228101">
                <a:tc>
                  <a:txBody>
                    <a:bodyPr/>
                    <a:lstStyle/>
                    <a:p>
                      <a:pPr algn="l" fontAlgn="ctr"/>
                      <a:r>
                        <a:rPr lang="lv-LV" sz="800" b="0" i="0" u="none" strike="noStrike">
                          <a:solidFill>
                            <a:srgbClr val="000000"/>
                          </a:solidFill>
                          <a:effectLst/>
                          <a:latin typeface="Arial" panose="020B0604020202020204" pitchFamily="34" charset="0"/>
                        </a:rPr>
                        <a:t>Attīstīt vismaz 3 jaunas ambulatorās psihoterapijas programmas jauniešiem reģionālajā līmenī.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Psihologi, NVO, pašvaldības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20938146"/>
                  </a:ext>
                </a:extLst>
              </a:tr>
              <a:tr h="338465">
                <a:tc>
                  <a:txBody>
                    <a:bodyPr/>
                    <a:lstStyle/>
                    <a:p>
                      <a:pPr algn="l" fontAlgn="ctr"/>
                      <a:r>
                        <a:rPr lang="lv-LV" sz="800" b="0" i="0" u="none" strike="noStrike">
                          <a:solidFill>
                            <a:srgbClr val="000000"/>
                          </a:solidFill>
                          <a:effectLst/>
                          <a:latin typeface="Arial" panose="020B0604020202020204" pitchFamily="34" charset="0"/>
                        </a:rPr>
                        <a:t>Nodrošināt ilgtermiņa finansējuma modeli rehabilitācijas pakalpojumiem līdz 2030. gadam, iekļaujot to valsts budžetā un piesaistot ES fondu līdzekļus.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Finanšu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Saeima, ES fondu administratori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1055660"/>
                  </a:ext>
                </a:extLst>
              </a:tr>
              <a:tr h="338465">
                <a:tc>
                  <a:txBody>
                    <a:bodyPr/>
                    <a:lstStyle/>
                    <a:p>
                      <a:pPr algn="l" fontAlgn="ctr"/>
                      <a:r>
                        <a:rPr lang="en-GB" sz="800" b="0" i="0" u="none" strike="noStrike">
                          <a:solidFill>
                            <a:srgbClr val="000000"/>
                          </a:solidFill>
                          <a:effectLst/>
                          <a:latin typeface="Arial" panose="020B0604020202020204" pitchFamily="34" charset="0"/>
                        </a:rPr>
                        <a:t>Izveidot integrētu atbalsta modeli, kas savieno ārstēšanu un rehabilitāciju vienotā procesā.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Labklājības ministrija, ārstniecības un rehabilitācijas iestādes, sociālie dienesti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420266"/>
                  </a:ext>
                </a:extLst>
              </a:tr>
              <a:tr h="228101">
                <a:tc>
                  <a:txBody>
                    <a:bodyPr/>
                    <a:lstStyle/>
                    <a:p>
                      <a:pPr algn="l" fontAlgn="ctr"/>
                      <a:r>
                        <a:rPr lang="lv-LV" sz="800" b="0" i="0" u="none" strike="noStrike" dirty="0">
                          <a:solidFill>
                            <a:srgbClr val="000000"/>
                          </a:solidFill>
                          <a:effectLst/>
                          <a:latin typeface="Arial" panose="020B0604020202020204" pitchFamily="34" charset="0"/>
                        </a:rPr>
                        <a:t>Līdz 2030. gadam īstenot vismaz 5 sabiedriskās kampaņas, lai samazinātu </a:t>
                      </a:r>
                      <a:r>
                        <a:rPr lang="lv-LV" sz="800" b="0" i="0" u="none" strike="noStrike" dirty="0" err="1">
                          <a:solidFill>
                            <a:srgbClr val="000000"/>
                          </a:solidFill>
                          <a:effectLst/>
                          <a:latin typeface="Arial" panose="020B0604020202020204" pitchFamily="34" charset="0"/>
                        </a:rPr>
                        <a:t>stigmatizāciju</a:t>
                      </a:r>
                      <a:r>
                        <a:rPr lang="lv-LV" sz="800" b="0" i="0" u="none" strike="noStrike" dirty="0">
                          <a:solidFill>
                            <a:srgbClr val="000000"/>
                          </a:solidFill>
                          <a:effectLst/>
                          <a:latin typeface="Arial" panose="020B0604020202020204" pitchFamily="34" charset="0"/>
                        </a:rPr>
                        <a:t> pret personām rehabilitācijas procesā.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SPKC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Mediji, NVO, skolas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7608390"/>
                  </a:ext>
                </a:extLst>
              </a:tr>
              <a:tr h="338465">
                <a:tc>
                  <a:txBody>
                    <a:bodyPr/>
                    <a:lstStyle/>
                    <a:p>
                      <a:pPr algn="l" fontAlgn="ctr"/>
                      <a:r>
                        <a:rPr lang="lv-LV" sz="800" b="0" i="0" u="none" strike="noStrike" dirty="0">
                          <a:solidFill>
                            <a:srgbClr val="000000"/>
                          </a:solidFill>
                          <a:effectLst/>
                          <a:latin typeface="Arial" panose="020B0604020202020204" pitchFamily="34" charset="0"/>
                        </a:rPr>
                        <a:t>Līdz 2030. gadam veicināt ģimeņu un sabiedrības līdzdalību rehabilitācijas procesos, izveidojot vismaz 10 atbalsta grupas dažādos Latvijas reģionos.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Vecāku organizācijas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Skolas, psihologi, sociālie darbinieki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7359766"/>
                  </a:ext>
                </a:extLst>
              </a:tr>
            </a:tbl>
          </a:graphicData>
        </a:graphic>
      </p:graphicFrame>
      <p:graphicFrame>
        <p:nvGraphicFramePr>
          <p:cNvPr id="28" name="think-cell data - do not delete" hidden="1">
            <a:extLst>
              <a:ext uri="{FF2B5EF4-FFF2-40B4-BE49-F238E27FC236}">
                <a16:creationId xmlns:a16="http://schemas.microsoft.com/office/drawing/2014/main" id="{37981D85-1A42-0EEC-23E0-87C61534384C}"/>
              </a:ext>
            </a:extLst>
          </p:cNvPr>
          <p:cNvGraphicFramePr>
            <a:graphicFrameLocks noChangeAspect="1"/>
          </p:cNvGraphicFramePr>
          <p:nvPr>
            <p:custDataLst>
              <p:tags r:id="rId1"/>
            </p:custDataLst>
            <p:extLst>
              <p:ext uri="{D42A27DB-BD31-4B8C-83A1-F6EECF244321}">
                <p14:modId xmlns:p14="http://schemas.microsoft.com/office/powerpoint/2010/main" val="16296435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28" name="think-cell data - do not delete" hidden="1">
                        <a:extLst>
                          <a:ext uri="{FF2B5EF4-FFF2-40B4-BE49-F238E27FC236}">
                            <a16:creationId xmlns:a16="http://schemas.microsoft.com/office/drawing/2014/main" id="{37981D85-1A42-0EEC-23E0-87C61534384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CBB0D6E-B915-9AB6-061D-7892B09B6A38}"/>
              </a:ext>
            </a:extLst>
          </p:cNvPr>
          <p:cNvSpPr>
            <a:spLocks noGrp="1"/>
          </p:cNvSpPr>
          <p:nvPr>
            <p:ph type="title"/>
          </p:nvPr>
        </p:nvSpPr>
        <p:spPr>
          <a:xfrm>
            <a:off x="442913" y="432001"/>
            <a:ext cx="11306175" cy="1387274"/>
          </a:xfrm>
        </p:spPr>
        <p:txBody>
          <a:bodyPr vert="horz">
            <a:normAutofit/>
          </a:bodyPr>
          <a:lstStyle/>
          <a:p>
            <a:r>
              <a:rPr lang="lv-LV"/>
              <a:t>4.1. Rekomendāciju aktivitāšu pārskats: </a:t>
            </a:r>
            <a:br>
              <a:rPr lang="en-US"/>
            </a:br>
            <a:r>
              <a:rPr lang="lv-LV">
                <a:solidFill>
                  <a:schemeClr val="accent1"/>
                </a:solidFill>
              </a:rPr>
              <a:t>Ārstēšana un aprūpe</a:t>
            </a:r>
          </a:p>
        </p:txBody>
      </p:sp>
      <p:sp>
        <p:nvSpPr>
          <p:cNvPr id="7" name="Slide Number Placeholder 6">
            <a:extLst>
              <a:ext uri="{FF2B5EF4-FFF2-40B4-BE49-F238E27FC236}">
                <a16:creationId xmlns:a16="http://schemas.microsoft.com/office/drawing/2014/main" id="{39971314-DAFF-79BD-CC08-4CF9D62487A4}"/>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a:defRPr lang="en-US"/>
            </a:defPPr>
            <a:lvl1pPr marL="0" algn="r" defTabSz="914400" rtl="0" eaLnBrk="1" latinLnBrk="0" hangingPunct="1">
              <a:defRPr sz="7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870704B-CE94-48CC-AF30-84932A1262A7}" type="slidenum">
              <a:rPr lang="lv-LV" smtClean="0"/>
              <a:pPr/>
              <a:t>44</a:t>
            </a:fld>
            <a:endParaRPr lang="lv-LV"/>
          </a:p>
        </p:txBody>
      </p:sp>
      <p:sp>
        <p:nvSpPr>
          <p:cNvPr id="8" name="Freeform 69">
            <a:extLst>
              <a:ext uri="{FF2B5EF4-FFF2-40B4-BE49-F238E27FC236}">
                <a16:creationId xmlns:a16="http://schemas.microsoft.com/office/drawing/2014/main" id="{05D7B3AF-D77E-A12C-3F01-F072C4BD9F05}"/>
              </a:ext>
            </a:extLst>
          </p:cNvPr>
          <p:cNvSpPr>
            <a:spLocks noChangeAspect="1" noEditPoints="1"/>
          </p:cNvSpPr>
          <p:nvPr/>
        </p:nvSpPr>
        <p:spPr bwMode="auto">
          <a:xfrm rot="5400000" flipH="1" flipV="1">
            <a:off x="473481" y="1853509"/>
            <a:ext cx="204788" cy="204788"/>
          </a:xfrm>
          <a:custGeom>
            <a:avLst/>
            <a:gdLst>
              <a:gd name="T0" fmla="*/ 0 w 6687"/>
              <a:gd name="T1" fmla="*/ 0 h 6686"/>
              <a:gd name="T2" fmla="*/ 2454 w 6687"/>
              <a:gd name="T3" fmla="*/ 1978 h 6686"/>
              <a:gd name="T4" fmla="*/ 2848 w 6687"/>
              <a:gd name="T5" fmla="*/ 1652 h 6686"/>
              <a:gd name="T6" fmla="*/ 1914 w 6687"/>
              <a:gd name="T7" fmla="*/ 2530 h 6686"/>
              <a:gd name="T8" fmla="*/ 6149 w 6687"/>
              <a:gd name="T9" fmla="*/ 322 h 6686"/>
              <a:gd name="T10" fmla="*/ 4705 w 6687"/>
              <a:gd name="T11" fmla="*/ 666 h 6686"/>
              <a:gd name="T12" fmla="*/ 5307 w 6687"/>
              <a:gd name="T13" fmla="*/ 486 h 6686"/>
              <a:gd name="T14" fmla="*/ 5821 w 6687"/>
              <a:gd name="T15" fmla="*/ 372 h 6686"/>
              <a:gd name="T16" fmla="*/ 3134 w 6687"/>
              <a:gd name="T17" fmla="*/ 3338 h 6686"/>
              <a:gd name="T18" fmla="*/ 3521 w 6687"/>
              <a:gd name="T19" fmla="*/ 1206 h 6686"/>
              <a:gd name="T20" fmla="*/ 4161 w 6687"/>
              <a:gd name="T21" fmla="*/ 882 h 6686"/>
              <a:gd name="T22" fmla="*/ 344 w 6687"/>
              <a:gd name="T23" fmla="*/ 6020 h 6686"/>
              <a:gd name="T24" fmla="*/ 498 w 6687"/>
              <a:gd name="T25" fmla="*/ 5292 h 6686"/>
              <a:gd name="T26" fmla="*/ 646 w 6687"/>
              <a:gd name="T27" fmla="*/ 4798 h 6686"/>
              <a:gd name="T28" fmla="*/ 850 w 6687"/>
              <a:gd name="T29" fmla="*/ 4264 h 6686"/>
              <a:gd name="T30" fmla="*/ 1116 w 6687"/>
              <a:gd name="T31" fmla="*/ 3704 h 6686"/>
              <a:gd name="T32" fmla="*/ 1456 w 6687"/>
              <a:gd name="T33" fmla="*/ 3136 h 6686"/>
              <a:gd name="T34" fmla="*/ 3693 w 6687"/>
              <a:gd name="T35" fmla="*/ 5140 h 6686"/>
              <a:gd name="T36" fmla="*/ 3110 w 6687"/>
              <a:gd name="T37" fmla="*/ 5512 h 6686"/>
              <a:gd name="T38" fmla="*/ 2532 w 6687"/>
              <a:gd name="T39" fmla="*/ 5802 h 6686"/>
              <a:gd name="T40" fmla="*/ 1976 w 6687"/>
              <a:gd name="T41" fmla="*/ 6020 h 6686"/>
              <a:gd name="T42" fmla="*/ 1462 w 6687"/>
              <a:gd name="T43" fmla="*/ 6178 h 6686"/>
              <a:gd name="T44" fmla="*/ 772 w 6687"/>
              <a:gd name="T45" fmla="*/ 6330 h 6686"/>
              <a:gd name="T46" fmla="*/ 2020 w 6687"/>
              <a:gd name="T47" fmla="*/ 4856 h 6686"/>
              <a:gd name="T48" fmla="*/ 4905 w 6687"/>
              <a:gd name="T49" fmla="*/ 3996 h 6686"/>
              <a:gd name="T50" fmla="*/ 4541 w 6687"/>
              <a:gd name="T51" fmla="*/ 4410 h 6686"/>
              <a:gd name="T52" fmla="*/ 4163 w 6687"/>
              <a:gd name="T53" fmla="*/ 4768 h 6686"/>
              <a:gd name="T54" fmla="*/ 4363 w 6687"/>
              <a:gd name="T55" fmla="*/ 2510 h 6686"/>
              <a:gd name="T56" fmla="*/ 5617 w 6687"/>
              <a:gd name="T57" fmla="*/ 2894 h 6686"/>
              <a:gd name="T58" fmla="*/ 5237 w 6687"/>
              <a:gd name="T59" fmla="*/ 3540 h 6686"/>
              <a:gd name="T60" fmla="*/ 6365 w 6687"/>
              <a:gd name="T61" fmla="*/ 510 h 6686"/>
              <a:gd name="T62" fmla="*/ 6251 w 6687"/>
              <a:gd name="T63" fmla="*/ 1134 h 6686"/>
              <a:gd name="T64" fmla="*/ 6097 w 6687"/>
              <a:gd name="T65" fmla="*/ 1710 h 6686"/>
              <a:gd name="T66" fmla="*/ 5917 w 6687"/>
              <a:gd name="T67" fmla="*/ 2226 h 6686"/>
              <a:gd name="T68" fmla="*/ 4427 w 6687"/>
              <a:gd name="T69" fmla="*/ 458 h 6686"/>
              <a:gd name="T70" fmla="*/ 3975 w 6687"/>
              <a:gd name="T71" fmla="*/ 646 h 6686"/>
              <a:gd name="T72" fmla="*/ 3509 w 6687"/>
              <a:gd name="T73" fmla="*/ 880 h 6686"/>
              <a:gd name="T74" fmla="*/ 3038 w 6687"/>
              <a:gd name="T75" fmla="*/ 1164 h 6686"/>
              <a:gd name="T76" fmla="*/ 2570 w 6687"/>
              <a:gd name="T77" fmla="*/ 1504 h 6686"/>
              <a:gd name="T78" fmla="*/ 2112 w 6687"/>
              <a:gd name="T79" fmla="*/ 1906 h 6686"/>
              <a:gd name="T80" fmla="*/ 1834 w 6687"/>
              <a:gd name="T81" fmla="*/ 2190 h 6686"/>
              <a:gd name="T82" fmla="*/ 1532 w 6687"/>
              <a:gd name="T83" fmla="*/ 2526 h 6686"/>
              <a:gd name="T84" fmla="*/ 1356 w 6687"/>
              <a:gd name="T85" fmla="*/ 2776 h 6686"/>
              <a:gd name="T86" fmla="*/ 1090 w 6687"/>
              <a:gd name="T87" fmla="*/ 3168 h 6686"/>
              <a:gd name="T88" fmla="*/ 742 w 6687"/>
              <a:gd name="T89" fmla="*/ 3796 h 6686"/>
              <a:gd name="T90" fmla="*/ 424 w 6687"/>
              <a:gd name="T91" fmla="*/ 4550 h 6686"/>
              <a:gd name="T92" fmla="*/ 4939 w 6687"/>
              <a:gd name="T93" fmla="*/ 284 h 6686"/>
              <a:gd name="T94" fmla="*/ 2260 w 6687"/>
              <a:gd name="T95" fmla="*/ 6228 h 6686"/>
              <a:gd name="T96" fmla="*/ 2712 w 6687"/>
              <a:gd name="T97" fmla="*/ 6040 h 6686"/>
              <a:gd name="T98" fmla="*/ 3176 w 6687"/>
              <a:gd name="T99" fmla="*/ 5806 h 6686"/>
              <a:gd name="T100" fmla="*/ 3647 w 6687"/>
              <a:gd name="T101" fmla="*/ 5522 h 6686"/>
              <a:gd name="T102" fmla="*/ 4117 w 6687"/>
              <a:gd name="T103" fmla="*/ 5182 h 6686"/>
              <a:gd name="T104" fmla="*/ 4575 w 6687"/>
              <a:gd name="T105" fmla="*/ 4780 h 6686"/>
              <a:gd name="T106" fmla="*/ 4925 w 6687"/>
              <a:gd name="T107" fmla="*/ 4416 h 6686"/>
              <a:gd name="T108" fmla="*/ 5307 w 6687"/>
              <a:gd name="T109" fmla="*/ 3942 h 6686"/>
              <a:gd name="T110" fmla="*/ 5631 w 6687"/>
              <a:gd name="T111" fmla="*/ 3462 h 6686"/>
              <a:gd name="T112" fmla="*/ 5899 w 6687"/>
              <a:gd name="T113" fmla="*/ 2980 h 6686"/>
              <a:gd name="T114" fmla="*/ 6117 w 6687"/>
              <a:gd name="T115" fmla="*/ 2510 h 6686"/>
              <a:gd name="T116" fmla="*/ 6349 w 6687"/>
              <a:gd name="T117" fmla="*/ 1882 h 6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687" h="6686">
                <a:moveTo>
                  <a:pt x="0" y="0"/>
                </a:moveTo>
                <a:lnTo>
                  <a:pt x="0" y="6686"/>
                </a:lnTo>
                <a:lnTo>
                  <a:pt x="6687" y="6686"/>
                </a:lnTo>
                <a:lnTo>
                  <a:pt x="6687" y="0"/>
                </a:lnTo>
                <a:lnTo>
                  <a:pt x="0" y="0"/>
                </a:lnTo>
                <a:close/>
                <a:moveTo>
                  <a:pt x="2224" y="2196"/>
                </a:moveTo>
                <a:lnTo>
                  <a:pt x="2224" y="2196"/>
                </a:lnTo>
                <a:lnTo>
                  <a:pt x="2300" y="2120"/>
                </a:lnTo>
                <a:lnTo>
                  <a:pt x="2376" y="2048"/>
                </a:lnTo>
                <a:lnTo>
                  <a:pt x="2454" y="1978"/>
                </a:lnTo>
                <a:lnTo>
                  <a:pt x="2532" y="1908"/>
                </a:lnTo>
                <a:lnTo>
                  <a:pt x="2610" y="1842"/>
                </a:lnTo>
                <a:lnTo>
                  <a:pt x="2688" y="1778"/>
                </a:lnTo>
                <a:lnTo>
                  <a:pt x="2768" y="1714"/>
                </a:lnTo>
                <a:lnTo>
                  <a:pt x="2848" y="1652"/>
                </a:lnTo>
                <a:lnTo>
                  <a:pt x="2848" y="3624"/>
                </a:lnTo>
                <a:lnTo>
                  <a:pt x="1818" y="4654"/>
                </a:lnTo>
                <a:lnTo>
                  <a:pt x="1818" y="2646"/>
                </a:lnTo>
                <a:lnTo>
                  <a:pt x="1818" y="2646"/>
                </a:lnTo>
                <a:lnTo>
                  <a:pt x="1914" y="2530"/>
                </a:lnTo>
                <a:lnTo>
                  <a:pt x="2012" y="2418"/>
                </a:lnTo>
                <a:lnTo>
                  <a:pt x="2116" y="2306"/>
                </a:lnTo>
                <a:lnTo>
                  <a:pt x="2224" y="2196"/>
                </a:lnTo>
                <a:lnTo>
                  <a:pt x="2224" y="2196"/>
                </a:lnTo>
                <a:close/>
                <a:moveTo>
                  <a:pt x="6149" y="322"/>
                </a:moveTo>
                <a:lnTo>
                  <a:pt x="4447" y="2024"/>
                </a:lnTo>
                <a:lnTo>
                  <a:pt x="4447" y="762"/>
                </a:lnTo>
                <a:lnTo>
                  <a:pt x="4447" y="762"/>
                </a:lnTo>
                <a:lnTo>
                  <a:pt x="4577" y="712"/>
                </a:lnTo>
                <a:lnTo>
                  <a:pt x="4705" y="666"/>
                </a:lnTo>
                <a:lnTo>
                  <a:pt x="4831" y="624"/>
                </a:lnTo>
                <a:lnTo>
                  <a:pt x="4955" y="584"/>
                </a:lnTo>
                <a:lnTo>
                  <a:pt x="5075" y="548"/>
                </a:lnTo>
                <a:lnTo>
                  <a:pt x="5193" y="516"/>
                </a:lnTo>
                <a:lnTo>
                  <a:pt x="5307" y="486"/>
                </a:lnTo>
                <a:lnTo>
                  <a:pt x="5417" y="458"/>
                </a:lnTo>
                <a:lnTo>
                  <a:pt x="5525" y="432"/>
                </a:lnTo>
                <a:lnTo>
                  <a:pt x="5627" y="410"/>
                </a:lnTo>
                <a:lnTo>
                  <a:pt x="5727" y="390"/>
                </a:lnTo>
                <a:lnTo>
                  <a:pt x="5821" y="372"/>
                </a:lnTo>
                <a:lnTo>
                  <a:pt x="5995" y="344"/>
                </a:lnTo>
                <a:lnTo>
                  <a:pt x="6149" y="322"/>
                </a:lnTo>
                <a:lnTo>
                  <a:pt x="6149" y="322"/>
                </a:lnTo>
                <a:close/>
                <a:moveTo>
                  <a:pt x="4161" y="2308"/>
                </a:moveTo>
                <a:lnTo>
                  <a:pt x="3134" y="3338"/>
                </a:lnTo>
                <a:lnTo>
                  <a:pt x="3134" y="1448"/>
                </a:lnTo>
                <a:lnTo>
                  <a:pt x="3134" y="1448"/>
                </a:lnTo>
                <a:lnTo>
                  <a:pt x="3262" y="1362"/>
                </a:lnTo>
                <a:lnTo>
                  <a:pt x="3391" y="1282"/>
                </a:lnTo>
                <a:lnTo>
                  <a:pt x="3521" y="1206"/>
                </a:lnTo>
                <a:lnTo>
                  <a:pt x="3649" y="1134"/>
                </a:lnTo>
                <a:lnTo>
                  <a:pt x="3779" y="1064"/>
                </a:lnTo>
                <a:lnTo>
                  <a:pt x="3907" y="1000"/>
                </a:lnTo>
                <a:lnTo>
                  <a:pt x="4035" y="938"/>
                </a:lnTo>
                <a:lnTo>
                  <a:pt x="4161" y="882"/>
                </a:lnTo>
                <a:lnTo>
                  <a:pt x="4161" y="2308"/>
                </a:lnTo>
                <a:close/>
                <a:moveTo>
                  <a:pt x="1532" y="4938"/>
                </a:moveTo>
                <a:lnTo>
                  <a:pt x="326" y="6146"/>
                </a:lnTo>
                <a:lnTo>
                  <a:pt x="326" y="6146"/>
                </a:lnTo>
                <a:lnTo>
                  <a:pt x="344" y="6020"/>
                </a:lnTo>
                <a:lnTo>
                  <a:pt x="368" y="5880"/>
                </a:lnTo>
                <a:lnTo>
                  <a:pt x="398" y="5726"/>
                </a:lnTo>
                <a:lnTo>
                  <a:pt x="432" y="5560"/>
                </a:lnTo>
                <a:lnTo>
                  <a:pt x="474" y="5384"/>
                </a:lnTo>
                <a:lnTo>
                  <a:pt x="498" y="5292"/>
                </a:lnTo>
                <a:lnTo>
                  <a:pt x="524" y="5198"/>
                </a:lnTo>
                <a:lnTo>
                  <a:pt x="552" y="5100"/>
                </a:lnTo>
                <a:lnTo>
                  <a:pt x="582" y="5002"/>
                </a:lnTo>
                <a:lnTo>
                  <a:pt x="612" y="4902"/>
                </a:lnTo>
                <a:lnTo>
                  <a:pt x="646" y="4798"/>
                </a:lnTo>
                <a:lnTo>
                  <a:pt x="682" y="4694"/>
                </a:lnTo>
                <a:lnTo>
                  <a:pt x="720" y="4590"/>
                </a:lnTo>
                <a:lnTo>
                  <a:pt x="760" y="4482"/>
                </a:lnTo>
                <a:lnTo>
                  <a:pt x="804" y="4374"/>
                </a:lnTo>
                <a:lnTo>
                  <a:pt x="850" y="4264"/>
                </a:lnTo>
                <a:lnTo>
                  <a:pt x="898" y="4154"/>
                </a:lnTo>
                <a:lnTo>
                  <a:pt x="948" y="4042"/>
                </a:lnTo>
                <a:lnTo>
                  <a:pt x="1000" y="3930"/>
                </a:lnTo>
                <a:lnTo>
                  <a:pt x="1058" y="3818"/>
                </a:lnTo>
                <a:lnTo>
                  <a:pt x="1116" y="3704"/>
                </a:lnTo>
                <a:lnTo>
                  <a:pt x="1178" y="3590"/>
                </a:lnTo>
                <a:lnTo>
                  <a:pt x="1242" y="3476"/>
                </a:lnTo>
                <a:lnTo>
                  <a:pt x="1310" y="3362"/>
                </a:lnTo>
                <a:lnTo>
                  <a:pt x="1382" y="3250"/>
                </a:lnTo>
                <a:lnTo>
                  <a:pt x="1456" y="3136"/>
                </a:lnTo>
                <a:lnTo>
                  <a:pt x="1532" y="3022"/>
                </a:lnTo>
                <a:lnTo>
                  <a:pt x="1532" y="4938"/>
                </a:lnTo>
                <a:close/>
                <a:moveTo>
                  <a:pt x="1734" y="5140"/>
                </a:moveTo>
                <a:lnTo>
                  <a:pt x="3693" y="5140"/>
                </a:lnTo>
                <a:lnTo>
                  <a:pt x="3693" y="5140"/>
                </a:lnTo>
                <a:lnTo>
                  <a:pt x="3577" y="5222"/>
                </a:lnTo>
                <a:lnTo>
                  <a:pt x="3459" y="5300"/>
                </a:lnTo>
                <a:lnTo>
                  <a:pt x="3344" y="5374"/>
                </a:lnTo>
                <a:lnTo>
                  <a:pt x="3226" y="5444"/>
                </a:lnTo>
                <a:lnTo>
                  <a:pt x="3110" y="5512"/>
                </a:lnTo>
                <a:lnTo>
                  <a:pt x="2994" y="5576"/>
                </a:lnTo>
                <a:lnTo>
                  <a:pt x="2876" y="5636"/>
                </a:lnTo>
                <a:lnTo>
                  <a:pt x="2762" y="5694"/>
                </a:lnTo>
                <a:lnTo>
                  <a:pt x="2646" y="5750"/>
                </a:lnTo>
                <a:lnTo>
                  <a:pt x="2532" y="5802"/>
                </a:lnTo>
                <a:lnTo>
                  <a:pt x="2418" y="5850"/>
                </a:lnTo>
                <a:lnTo>
                  <a:pt x="2306" y="5898"/>
                </a:lnTo>
                <a:lnTo>
                  <a:pt x="2194" y="5940"/>
                </a:lnTo>
                <a:lnTo>
                  <a:pt x="2084" y="5982"/>
                </a:lnTo>
                <a:lnTo>
                  <a:pt x="1976" y="6020"/>
                </a:lnTo>
                <a:lnTo>
                  <a:pt x="1870" y="6056"/>
                </a:lnTo>
                <a:lnTo>
                  <a:pt x="1764" y="6090"/>
                </a:lnTo>
                <a:lnTo>
                  <a:pt x="1662" y="6122"/>
                </a:lnTo>
                <a:lnTo>
                  <a:pt x="1562" y="6152"/>
                </a:lnTo>
                <a:lnTo>
                  <a:pt x="1462" y="6178"/>
                </a:lnTo>
                <a:lnTo>
                  <a:pt x="1366" y="6204"/>
                </a:lnTo>
                <a:lnTo>
                  <a:pt x="1272" y="6228"/>
                </a:lnTo>
                <a:lnTo>
                  <a:pt x="1094" y="6268"/>
                </a:lnTo>
                <a:lnTo>
                  <a:pt x="926" y="6302"/>
                </a:lnTo>
                <a:lnTo>
                  <a:pt x="772" y="6330"/>
                </a:lnTo>
                <a:lnTo>
                  <a:pt x="632" y="6352"/>
                </a:lnTo>
                <a:lnTo>
                  <a:pt x="506" y="6368"/>
                </a:lnTo>
                <a:lnTo>
                  <a:pt x="1734" y="5140"/>
                </a:lnTo>
                <a:close/>
                <a:moveTo>
                  <a:pt x="4063" y="4856"/>
                </a:moveTo>
                <a:lnTo>
                  <a:pt x="2020" y="4856"/>
                </a:lnTo>
                <a:lnTo>
                  <a:pt x="3050" y="3826"/>
                </a:lnTo>
                <a:lnTo>
                  <a:pt x="5037" y="3826"/>
                </a:lnTo>
                <a:lnTo>
                  <a:pt x="5037" y="3826"/>
                </a:lnTo>
                <a:lnTo>
                  <a:pt x="4971" y="3910"/>
                </a:lnTo>
                <a:lnTo>
                  <a:pt x="4905" y="3996"/>
                </a:lnTo>
                <a:lnTo>
                  <a:pt x="4837" y="4080"/>
                </a:lnTo>
                <a:lnTo>
                  <a:pt x="4767" y="4162"/>
                </a:lnTo>
                <a:lnTo>
                  <a:pt x="4693" y="4246"/>
                </a:lnTo>
                <a:lnTo>
                  <a:pt x="4619" y="4328"/>
                </a:lnTo>
                <a:lnTo>
                  <a:pt x="4541" y="4410"/>
                </a:lnTo>
                <a:lnTo>
                  <a:pt x="4463" y="4490"/>
                </a:lnTo>
                <a:lnTo>
                  <a:pt x="4463" y="4490"/>
                </a:lnTo>
                <a:lnTo>
                  <a:pt x="4363" y="4586"/>
                </a:lnTo>
                <a:lnTo>
                  <a:pt x="4265" y="4680"/>
                </a:lnTo>
                <a:lnTo>
                  <a:pt x="4163" y="4768"/>
                </a:lnTo>
                <a:lnTo>
                  <a:pt x="4063" y="4856"/>
                </a:lnTo>
                <a:lnTo>
                  <a:pt x="4063" y="4856"/>
                </a:lnTo>
                <a:close/>
                <a:moveTo>
                  <a:pt x="5237" y="3540"/>
                </a:moveTo>
                <a:lnTo>
                  <a:pt x="3334" y="3540"/>
                </a:lnTo>
                <a:lnTo>
                  <a:pt x="4363" y="2510"/>
                </a:lnTo>
                <a:lnTo>
                  <a:pt x="5799" y="2510"/>
                </a:lnTo>
                <a:lnTo>
                  <a:pt x="5799" y="2510"/>
                </a:lnTo>
                <a:lnTo>
                  <a:pt x="5741" y="2638"/>
                </a:lnTo>
                <a:lnTo>
                  <a:pt x="5681" y="2764"/>
                </a:lnTo>
                <a:lnTo>
                  <a:pt x="5617" y="2894"/>
                </a:lnTo>
                <a:lnTo>
                  <a:pt x="5549" y="3022"/>
                </a:lnTo>
                <a:lnTo>
                  <a:pt x="5477" y="3152"/>
                </a:lnTo>
                <a:lnTo>
                  <a:pt x="5401" y="3282"/>
                </a:lnTo>
                <a:lnTo>
                  <a:pt x="5321" y="3410"/>
                </a:lnTo>
                <a:lnTo>
                  <a:pt x="5237" y="3540"/>
                </a:lnTo>
                <a:lnTo>
                  <a:pt x="5237" y="3540"/>
                </a:lnTo>
                <a:close/>
                <a:moveTo>
                  <a:pt x="5917" y="2226"/>
                </a:moveTo>
                <a:lnTo>
                  <a:pt x="4649" y="2226"/>
                </a:lnTo>
                <a:lnTo>
                  <a:pt x="6365" y="510"/>
                </a:lnTo>
                <a:lnTo>
                  <a:pt x="6365" y="510"/>
                </a:lnTo>
                <a:lnTo>
                  <a:pt x="6341" y="662"/>
                </a:lnTo>
                <a:lnTo>
                  <a:pt x="6311" y="836"/>
                </a:lnTo>
                <a:lnTo>
                  <a:pt x="6293" y="932"/>
                </a:lnTo>
                <a:lnTo>
                  <a:pt x="6273" y="1032"/>
                </a:lnTo>
                <a:lnTo>
                  <a:pt x="6251" y="1134"/>
                </a:lnTo>
                <a:lnTo>
                  <a:pt x="6225" y="1242"/>
                </a:lnTo>
                <a:lnTo>
                  <a:pt x="6197" y="1354"/>
                </a:lnTo>
                <a:lnTo>
                  <a:pt x="6167" y="1470"/>
                </a:lnTo>
                <a:lnTo>
                  <a:pt x="6133" y="1588"/>
                </a:lnTo>
                <a:lnTo>
                  <a:pt x="6097" y="1710"/>
                </a:lnTo>
                <a:lnTo>
                  <a:pt x="6057" y="1836"/>
                </a:lnTo>
                <a:lnTo>
                  <a:pt x="6013" y="1964"/>
                </a:lnTo>
                <a:lnTo>
                  <a:pt x="5967" y="2094"/>
                </a:lnTo>
                <a:lnTo>
                  <a:pt x="5917" y="2226"/>
                </a:lnTo>
                <a:lnTo>
                  <a:pt x="5917" y="2226"/>
                </a:lnTo>
                <a:close/>
                <a:moveTo>
                  <a:pt x="4939" y="284"/>
                </a:moveTo>
                <a:lnTo>
                  <a:pt x="4939" y="284"/>
                </a:lnTo>
                <a:lnTo>
                  <a:pt x="4771" y="336"/>
                </a:lnTo>
                <a:lnTo>
                  <a:pt x="4601" y="394"/>
                </a:lnTo>
                <a:lnTo>
                  <a:pt x="4427" y="458"/>
                </a:lnTo>
                <a:lnTo>
                  <a:pt x="4337" y="492"/>
                </a:lnTo>
                <a:lnTo>
                  <a:pt x="4247" y="528"/>
                </a:lnTo>
                <a:lnTo>
                  <a:pt x="4157" y="566"/>
                </a:lnTo>
                <a:lnTo>
                  <a:pt x="4067" y="604"/>
                </a:lnTo>
                <a:lnTo>
                  <a:pt x="3975" y="646"/>
                </a:lnTo>
                <a:lnTo>
                  <a:pt x="3883" y="688"/>
                </a:lnTo>
                <a:lnTo>
                  <a:pt x="3789" y="734"/>
                </a:lnTo>
                <a:lnTo>
                  <a:pt x="3697" y="780"/>
                </a:lnTo>
                <a:lnTo>
                  <a:pt x="3603" y="830"/>
                </a:lnTo>
                <a:lnTo>
                  <a:pt x="3509" y="880"/>
                </a:lnTo>
                <a:lnTo>
                  <a:pt x="3415" y="932"/>
                </a:lnTo>
                <a:lnTo>
                  <a:pt x="3322" y="988"/>
                </a:lnTo>
                <a:lnTo>
                  <a:pt x="3228" y="1044"/>
                </a:lnTo>
                <a:lnTo>
                  <a:pt x="3132" y="1104"/>
                </a:lnTo>
                <a:lnTo>
                  <a:pt x="3038" y="1164"/>
                </a:lnTo>
                <a:lnTo>
                  <a:pt x="2944" y="1228"/>
                </a:lnTo>
                <a:lnTo>
                  <a:pt x="2850" y="1294"/>
                </a:lnTo>
                <a:lnTo>
                  <a:pt x="2756" y="1362"/>
                </a:lnTo>
                <a:lnTo>
                  <a:pt x="2662" y="1432"/>
                </a:lnTo>
                <a:lnTo>
                  <a:pt x="2570" y="1504"/>
                </a:lnTo>
                <a:lnTo>
                  <a:pt x="2476" y="1580"/>
                </a:lnTo>
                <a:lnTo>
                  <a:pt x="2384" y="1658"/>
                </a:lnTo>
                <a:lnTo>
                  <a:pt x="2292" y="1738"/>
                </a:lnTo>
                <a:lnTo>
                  <a:pt x="2202" y="1820"/>
                </a:lnTo>
                <a:lnTo>
                  <a:pt x="2112" y="1906"/>
                </a:lnTo>
                <a:lnTo>
                  <a:pt x="2022" y="1994"/>
                </a:lnTo>
                <a:lnTo>
                  <a:pt x="2022" y="1994"/>
                </a:lnTo>
                <a:lnTo>
                  <a:pt x="1958" y="2058"/>
                </a:lnTo>
                <a:lnTo>
                  <a:pt x="1894" y="2124"/>
                </a:lnTo>
                <a:lnTo>
                  <a:pt x="1834" y="2190"/>
                </a:lnTo>
                <a:lnTo>
                  <a:pt x="1774" y="2258"/>
                </a:lnTo>
                <a:lnTo>
                  <a:pt x="1714" y="2324"/>
                </a:lnTo>
                <a:lnTo>
                  <a:pt x="1656" y="2390"/>
                </a:lnTo>
                <a:lnTo>
                  <a:pt x="1546" y="2526"/>
                </a:lnTo>
                <a:lnTo>
                  <a:pt x="1532" y="2526"/>
                </a:lnTo>
                <a:lnTo>
                  <a:pt x="1532" y="2542"/>
                </a:lnTo>
                <a:lnTo>
                  <a:pt x="1532" y="2542"/>
                </a:lnTo>
                <a:lnTo>
                  <a:pt x="1472" y="2620"/>
                </a:lnTo>
                <a:lnTo>
                  <a:pt x="1412" y="2698"/>
                </a:lnTo>
                <a:lnTo>
                  <a:pt x="1356" y="2776"/>
                </a:lnTo>
                <a:lnTo>
                  <a:pt x="1300" y="2854"/>
                </a:lnTo>
                <a:lnTo>
                  <a:pt x="1244" y="2932"/>
                </a:lnTo>
                <a:lnTo>
                  <a:pt x="1192" y="3010"/>
                </a:lnTo>
                <a:lnTo>
                  <a:pt x="1140" y="3090"/>
                </a:lnTo>
                <a:lnTo>
                  <a:pt x="1090" y="3168"/>
                </a:lnTo>
                <a:lnTo>
                  <a:pt x="1042" y="3246"/>
                </a:lnTo>
                <a:lnTo>
                  <a:pt x="996" y="3326"/>
                </a:lnTo>
                <a:lnTo>
                  <a:pt x="906" y="3482"/>
                </a:lnTo>
                <a:lnTo>
                  <a:pt x="822" y="3640"/>
                </a:lnTo>
                <a:lnTo>
                  <a:pt x="742" y="3796"/>
                </a:lnTo>
                <a:lnTo>
                  <a:pt x="670" y="3950"/>
                </a:lnTo>
                <a:lnTo>
                  <a:pt x="600" y="4104"/>
                </a:lnTo>
                <a:lnTo>
                  <a:pt x="536" y="4254"/>
                </a:lnTo>
                <a:lnTo>
                  <a:pt x="478" y="4404"/>
                </a:lnTo>
                <a:lnTo>
                  <a:pt x="424" y="4550"/>
                </a:lnTo>
                <a:lnTo>
                  <a:pt x="374" y="4694"/>
                </a:lnTo>
                <a:lnTo>
                  <a:pt x="326" y="4836"/>
                </a:lnTo>
                <a:lnTo>
                  <a:pt x="284" y="4972"/>
                </a:lnTo>
                <a:lnTo>
                  <a:pt x="284" y="284"/>
                </a:lnTo>
                <a:lnTo>
                  <a:pt x="4939" y="284"/>
                </a:lnTo>
                <a:close/>
                <a:moveTo>
                  <a:pt x="1748" y="6402"/>
                </a:moveTo>
                <a:lnTo>
                  <a:pt x="1748" y="6402"/>
                </a:lnTo>
                <a:lnTo>
                  <a:pt x="1914" y="6350"/>
                </a:lnTo>
                <a:lnTo>
                  <a:pt x="2084" y="6292"/>
                </a:lnTo>
                <a:lnTo>
                  <a:pt x="2260" y="6228"/>
                </a:lnTo>
                <a:lnTo>
                  <a:pt x="2348" y="6194"/>
                </a:lnTo>
                <a:lnTo>
                  <a:pt x="2438" y="6158"/>
                </a:lnTo>
                <a:lnTo>
                  <a:pt x="2528" y="6120"/>
                </a:lnTo>
                <a:lnTo>
                  <a:pt x="2620" y="6082"/>
                </a:lnTo>
                <a:lnTo>
                  <a:pt x="2712" y="6040"/>
                </a:lnTo>
                <a:lnTo>
                  <a:pt x="2804" y="5998"/>
                </a:lnTo>
                <a:lnTo>
                  <a:pt x="2896" y="5952"/>
                </a:lnTo>
                <a:lnTo>
                  <a:pt x="2990" y="5906"/>
                </a:lnTo>
                <a:lnTo>
                  <a:pt x="3084" y="5856"/>
                </a:lnTo>
                <a:lnTo>
                  <a:pt x="3176" y="5806"/>
                </a:lnTo>
                <a:lnTo>
                  <a:pt x="3270" y="5754"/>
                </a:lnTo>
                <a:lnTo>
                  <a:pt x="3365" y="5698"/>
                </a:lnTo>
                <a:lnTo>
                  <a:pt x="3459" y="5642"/>
                </a:lnTo>
                <a:lnTo>
                  <a:pt x="3553" y="5582"/>
                </a:lnTo>
                <a:lnTo>
                  <a:pt x="3647" y="5522"/>
                </a:lnTo>
                <a:lnTo>
                  <a:pt x="3741" y="5458"/>
                </a:lnTo>
                <a:lnTo>
                  <a:pt x="3835" y="5392"/>
                </a:lnTo>
                <a:lnTo>
                  <a:pt x="3929" y="5324"/>
                </a:lnTo>
                <a:lnTo>
                  <a:pt x="4023" y="5254"/>
                </a:lnTo>
                <a:lnTo>
                  <a:pt x="4117" y="5182"/>
                </a:lnTo>
                <a:lnTo>
                  <a:pt x="4209" y="5106"/>
                </a:lnTo>
                <a:lnTo>
                  <a:pt x="4301" y="5028"/>
                </a:lnTo>
                <a:lnTo>
                  <a:pt x="4393" y="4948"/>
                </a:lnTo>
                <a:lnTo>
                  <a:pt x="4483" y="4866"/>
                </a:lnTo>
                <a:lnTo>
                  <a:pt x="4575" y="4780"/>
                </a:lnTo>
                <a:lnTo>
                  <a:pt x="4663" y="4692"/>
                </a:lnTo>
                <a:lnTo>
                  <a:pt x="4663" y="4692"/>
                </a:lnTo>
                <a:lnTo>
                  <a:pt x="4753" y="4602"/>
                </a:lnTo>
                <a:lnTo>
                  <a:pt x="4841" y="4510"/>
                </a:lnTo>
                <a:lnTo>
                  <a:pt x="4925" y="4416"/>
                </a:lnTo>
                <a:lnTo>
                  <a:pt x="5005" y="4322"/>
                </a:lnTo>
                <a:lnTo>
                  <a:pt x="5085" y="4228"/>
                </a:lnTo>
                <a:lnTo>
                  <a:pt x="5161" y="4134"/>
                </a:lnTo>
                <a:lnTo>
                  <a:pt x="5235" y="4038"/>
                </a:lnTo>
                <a:lnTo>
                  <a:pt x="5307" y="3942"/>
                </a:lnTo>
                <a:lnTo>
                  <a:pt x="5377" y="3848"/>
                </a:lnTo>
                <a:lnTo>
                  <a:pt x="5443" y="3750"/>
                </a:lnTo>
                <a:lnTo>
                  <a:pt x="5507" y="3654"/>
                </a:lnTo>
                <a:lnTo>
                  <a:pt x="5571" y="3558"/>
                </a:lnTo>
                <a:lnTo>
                  <a:pt x="5631" y="3462"/>
                </a:lnTo>
                <a:lnTo>
                  <a:pt x="5687" y="3364"/>
                </a:lnTo>
                <a:lnTo>
                  <a:pt x="5743" y="3268"/>
                </a:lnTo>
                <a:lnTo>
                  <a:pt x="5797" y="3172"/>
                </a:lnTo>
                <a:lnTo>
                  <a:pt x="5849" y="3076"/>
                </a:lnTo>
                <a:lnTo>
                  <a:pt x="5899" y="2980"/>
                </a:lnTo>
                <a:lnTo>
                  <a:pt x="5945" y="2886"/>
                </a:lnTo>
                <a:lnTo>
                  <a:pt x="5991" y="2790"/>
                </a:lnTo>
                <a:lnTo>
                  <a:pt x="6035" y="2696"/>
                </a:lnTo>
                <a:lnTo>
                  <a:pt x="6077" y="2602"/>
                </a:lnTo>
                <a:lnTo>
                  <a:pt x="6117" y="2510"/>
                </a:lnTo>
                <a:lnTo>
                  <a:pt x="6155" y="2416"/>
                </a:lnTo>
                <a:lnTo>
                  <a:pt x="6191" y="2326"/>
                </a:lnTo>
                <a:lnTo>
                  <a:pt x="6225" y="2234"/>
                </a:lnTo>
                <a:lnTo>
                  <a:pt x="6291" y="2056"/>
                </a:lnTo>
                <a:lnTo>
                  <a:pt x="6349" y="1882"/>
                </a:lnTo>
                <a:lnTo>
                  <a:pt x="6401" y="1714"/>
                </a:lnTo>
                <a:lnTo>
                  <a:pt x="6401" y="6402"/>
                </a:lnTo>
                <a:lnTo>
                  <a:pt x="1748" y="6402"/>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1000"/>
          </a:p>
        </p:txBody>
      </p:sp>
      <p:sp>
        <p:nvSpPr>
          <p:cNvPr id="10" name="Rectangle 9">
            <a:extLst>
              <a:ext uri="{FF2B5EF4-FFF2-40B4-BE49-F238E27FC236}">
                <a16:creationId xmlns:a16="http://schemas.microsoft.com/office/drawing/2014/main" id="{B627EAA9-9283-406C-5536-40034E01909F}"/>
              </a:ext>
            </a:extLst>
          </p:cNvPr>
          <p:cNvSpPr/>
          <p:nvPr/>
        </p:nvSpPr>
        <p:spPr>
          <a:xfrm>
            <a:off x="9357854" y="0"/>
            <a:ext cx="2834146" cy="428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TextBox 10">
            <a:extLst>
              <a:ext uri="{FF2B5EF4-FFF2-40B4-BE49-F238E27FC236}">
                <a16:creationId xmlns:a16="http://schemas.microsoft.com/office/drawing/2014/main" id="{37D71B4B-324F-AF4F-3E22-3BD88054564A}"/>
              </a:ext>
            </a:extLst>
          </p:cNvPr>
          <p:cNvSpPr txBox="1"/>
          <p:nvPr/>
        </p:nvSpPr>
        <p:spPr>
          <a:xfrm>
            <a:off x="9668404" y="114285"/>
            <a:ext cx="1870453" cy="20005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Rekomendācijas</a:t>
            </a:r>
          </a:p>
        </p:txBody>
      </p:sp>
      <p:sp>
        <p:nvSpPr>
          <p:cNvPr id="12" name="Rectangle 11">
            <a:extLst>
              <a:ext uri="{FF2B5EF4-FFF2-40B4-BE49-F238E27FC236}">
                <a16:creationId xmlns:a16="http://schemas.microsoft.com/office/drawing/2014/main" id="{9E89596A-81E9-E132-1E62-5910940EE180}"/>
              </a:ext>
            </a:extLst>
          </p:cNvPr>
          <p:cNvSpPr/>
          <p:nvPr/>
        </p:nvSpPr>
        <p:spPr>
          <a:xfrm>
            <a:off x="8929454" y="0"/>
            <a:ext cx="428400" cy="428400"/>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Freeform 45">
            <a:extLst>
              <a:ext uri="{FF2B5EF4-FFF2-40B4-BE49-F238E27FC236}">
                <a16:creationId xmlns:a16="http://schemas.microsoft.com/office/drawing/2014/main" id="{7B48165B-6B34-486B-16D9-67FB8073B9D1}"/>
              </a:ext>
            </a:extLst>
          </p:cNvPr>
          <p:cNvSpPr>
            <a:spLocks noChangeAspect="1" noEditPoints="1"/>
          </p:cNvSpPr>
          <p:nvPr/>
        </p:nvSpPr>
        <p:spPr bwMode="auto">
          <a:xfrm>
            <a:off x="8991945" y="62060"/>
            <a:ext cx="303418" cy="30428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Tree>
    <p:extLst>
      <p:ext uri="{BB962C8B-B14F-4D97-AF65-F5344CB8AC3E}">
        <p14:creationId xmlns:p14="http://schemas.microsoft.com/office/powerpoint/2010/main" val="42072779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2EC82-7C6F-4DF9-61AE-F7B3EA160817}"/>
            </a:ext>
          </a:extLst>
        </p:cNvPr>
        <p:cNvGrpSpPr/>
        <p:nvPr/>
      </p:nvGrpSpPr>
      <p:grpSpPr>
        <a:xfrm>
          <a:off x="0" y="0"/>
          <a:ext cx="0" cy="0"/>
          <a:chOff x="0" y="0"/>
          <a:chExt cx="0" cy="0"/>
        </a:xfrm>
      </p:grpSpPr>
      <p:graphicFrame>
        <p:nvGraphicFramePr>
          <p:cNvPr id="15" name="Table 25">
            <a:extLst>
              <a:ext uri="{FF2B5EF4-FFF2-40B4-BE49-F238E27FC236}">
                <a16:creationId xmlns:a16="http://schemas.microsoft.com/office/drawing/2014/main" id="{897E0D36-1FBC-F1CF-DCB4-474E2F82FBF8}"/>
              </a:ext>
            </a:extLst>
          </p:cNvPr>
          <p:cNvGraphicFramePr>
            <a:graphicFrameLocks noGrp="1"/>
          </p:cNvGraphicFramePr>
          <p:nvPr>
            <p:extLst>
              <p:ext uri="{D42A27DB-BD31-4B8C-83A1-F6EECF244321}">
                <p14:modId xmlns:p14="http://schemas.microsoft.com/office/powerpoint/2010/main" val="988906386"/>
              </p:ext>
            </p:extLst>
          </p:nvPr>
        </p:nvGraphicFramePr>
        <p:xfrm>
          <a:off x="442912" y="1819274"/>
          <a:ext cx="11306175" cy="4357539"/>
        </p:xfrm>
        <a:graphic>
          <a:graphicData uri="http://schemas.openxmlformats.org/drawingml/2006/table">
            <a:tbl>
              <a:tblPr firstRow="1" bandRow="1">
                <a:tableStyleId>{5C22544A-7EE6-4342-B048-85BDC9FD1C3A}</a:tableStyleId>
              </a:tblPr>
              <a:tblGrid>
                <a:gridCol w="6621917">
                  <a:extLst>
                    <a:ext uri="{9D8B030D-6E8A-4147-A177-3AD203B41FA5}">
                      <a16:colId xmlns:a16="http://schemas.microsoft.com/office/drawing/2014/main" val="2026371950"/>
                    </a:ext>
                  </a:extLst>
                </a:gridCol>
                <a:gridCol w="1926771">
                  <a:extLst>
                    <a:ext uri="{9D8B030D-6E8A-4147-A177-3AD203B41FA5}">
                      <a16:colId xmlns:a16="http://schemas.microsoft.com/office/drawing/2014/main" val="4051519357"/>
                    </a:ext>
                  </a:extLst>
                </a:gridCol>
                <a:gridCol w="2757487">
                  <a:extLst>
                    <a:ext uri="{9D8B030D-6E8A-4147-A177-3AD203B41FA5}">
                      <a16:colId xmlns:a16="http://schemas.microsoft.com/office/drawing/2014/main" val="977977725"/>
                    </a:ext>
                  </a:extLst>
                </a:gridCol>
              </a:tblGrid>
              <a:tr h="270751">
                <a:tc>
                  <a:txBody>
                    <a:bodyPr/>
                    <a:lstStyle/>
                    <a:p>
                      <a:pPr marL="216000" algn="l" fontAlgn="ctr">
                        <a:buNone/>
                      </a:pPr>
                      <a:r>
                        <a:rPr lang="lv-LV" sz="800" b="1" i="0" u="none" strike="noStrike" noProof="0" dirty="0">
                          <a:solidFill>
                            <a:schemeClr val="tx1"/>
                          </a:solidFill>
                          <a:effectLst/>
                          <a:latin typeface="Arial" panose="020B0604020202020204" pitchFamily="34" charset="0"/>
                        </a:rPr>
                        <a:t>Aktivitāte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fontAlgn="ctr"/>
                      <a:r>
                        <a:rPr lang="lv-LV" sz="800" b="1" i="0" u="none" strike="noStrike" noProof="0" dirty="0">
                          <a:solidFill>
                            <a:schemeClr val="tx1"/>
                          </a:solidFill>
                          <a:effectLst/>
                          <a:latin typeface="Arial" panose="020B0604020202020204" pitchFamily="34" charset="0"/>
                        </a:rPr>
                        <a:t>Ieviesējs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l" defTabSz="914400" rtl="0" eaLnBrk="1" fontAlgn="ctr" latinLnBrk="0" hangingPunct="1">
                        <a:buNone/>
                      </a:pPr>
                      <a:r>
                        <a:rPr lang="lv-LV" sz="800" b="1" i="0" u="none" strike="noStrike" kern="1200" noProof="0" dirty="0">
                          <a:solidFill>
                            <a:schemeClr val="tx1"/>
                          </a:solidFill>
                          <a:effectLst/>
                          <a:latin typeface="Arial" panose="020B0604020202020204" pitchFamily="34" charset="0"/>
                          <a:ea typeface="+mn-ea"/>
                          <a:cs typeface="+mn-cs"/>
                        </a:rPr>
                        <a:t>Iesaistītās puses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76350478"/>
                  </a:ext>
                </a:extLst>
              </a:tr>
              <a:tr h="136633">
                <a:tc gridSpan="3">
                  <a:txBody>
                    <a:bodyPr/>
                    <a:lstStyle/>
                    <a:p>
                      <a:pPr algn="just" fontAlgn="ctr"/>
                      <a:r>
                        <a:rPr lang="lv-LV" sz="800" b="1" i="0" u="none" strike="noStrike" noProof="0" dirty="0">
                          <a:solidFill>
                            <a:srgbClr val="000000"/>
                          </a:solidFill>
                          <a:effectLst/>
                          <a:latin typeface="Arial" panose="020B0604020202020204" pitchFamily="34" charset="0"/>
                        </a:rPr>
                        <a:t>2.3.1 Vielu pieejamība un izplatīšanas tīkli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7292068"/>
                  </a:ext>
                </a:extLst>
              </a:tr>
              <a:tr h="241301">
                <a:tc>
                  <a:txBody>
                    <a:bodyPr/>
                    <a:lstStyle/>
                    <a:p>
                      <a:pPr algn="l" fontAlgn="ctr"/>
                      <a:r>
                        <a:rPr lang="lv-LV" sz="800" b="0" i="0" u="none" strike="noStrike" noProof="0" dirty="0">
                          <a:solidFill>
                            <a:srgbClr val="000000"/>
                          </a:solidFill>
                          <a:effectLst/>
                          <a:latin typeface="Arial" panose="020B0604020202020204" pitchFamily="34" charset="0"/>
                        </a:rPr>
                        <a:t>Pastiprināt tiesībaizsardzības lomu narkotisko/psihotropo vielu izplatības novēršanā jauniešu vidū, izveidojot koordinācijas grupu ar reālām operatīvām sanāksmēm reizi mēnesī.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Iekšlietu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Policija, Veselības ministrija, pašvaldību sociālie dienesti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2129370"/>
                  </a:ext>
                </a:extLst>
              </a:tr>
              <a:tr h="241301">
                <a:tc>
                  <a:txBody>
                    <a:bodyPr/>
                    <a:lstStyle/>
                    <a:p>
                      <a:pPr algn="l" fontAlgn="ctr"/>
                      <a:r>
                        <a:rPr lang="lv-LV" sz="800" b="0" i="0" u="none" strike="noStrike" noProof="0" dirty="0">
                          <a:solidFill>
                            <a:srgbClr val="000000"/>
                          </a:solidFill>
                          <a:effectLst/>
                          <a:latin typeface="Arial" panose="020B0604020202020204" pitchFamily="34" charset="0"/>
                        </a:rPr>
                        <a:t>Attīstīt digitālās izmeklēšanas spējas un kapacitāti, apmācot izmeklētājus jaunās metodēs.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Iekšlietu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Tiesībsargājošās iestādes, valsts laboratorijas, ES fondu administratori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7225425"/>
                  </a:ext>
                </a:extLst>
              </a:tr>
              <a:tr h="240401">
                <a:tc>
                  <a:txBody>
                    <a:bodyPr/>
                    <a:lstStyle/>
                    <a:p>
                      <a:pPr algn="l" fontAlgn="ctr"/>
                      <a:r>
                        <a:rPr lang="lv-LV" sz="800" b="0" i="0" u="none" strike="noStrike" noProof="0" dirty="0">
                          <a:solidFill>
                            <a:srgbClr val="000000"/>
                          </a:solidFill>
                          <a:effectLst/>
                          <a:latin typeface="Arial" panose="020B0604020202020204" pitchFamily="34" charset="0"/>
                        </a:rPr>
                        <a:t>Pārskatīt apreibinošo vielu (tabaka, alkohols) pieejamības politiku, ieviešot vecuma (minimums 20 gadi) un tirdzniecības laika ierobežojumus.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Saeima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pašvaldības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76693224"/>
                  </a:ext>
                </a:extLst>
              </a:tr>
              <a:tr h="240401">
                <a:tc>
                  <a:txBody>
                    <a:bodyPr/>
                    <a:lstStyle/>
                    <a:p>
                      <a:pPr algn="l" fontAlgn="ctr"/>
                      <a:r>
                        <a:rPr lang="lv-LV" sz="800" b="0" i="0" u="none" strike="noStrike" noProof="0" dirty="0">
                          <a:solidFill>
                            <a:srgbClr val="000000"/>
                          </a:solidFill>
                          <a:effectLst/>
                          <a:latin typeface="Arial" panose="020B0604020202020204" pitchFamily="34" charset="0"/>
                        </a:rPr>
                        <a:t>Stiprināt starptautisko laboratoriju analīžu veikšanas sadarbību.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Starptautiskās aģentūras, tiesībsargājošās iestādes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1615378"/>
                  </a:ext>
                </a:extLst>
              </a:tr>
              <a:tr h="240401">
                <a:tc>
                  <a:txBody>
                    <a:bodyPr/>
                    <a:lstStyle/>
                    <a:p>
                      <a:pPr algn="l" fontAlgn="ctr"/>
                      <a:r>
                        <a:rPr lang="lv-LV" sz="800" b="0" i="0" u="none" strike="noStrike" noProof="0" dirty="0">
                          <a:solidFill>
                            <a:srgbClr val="000000"/>
                          </a:solidFill>
                          <a:effectLst/>
                          <a:latin typeface="Arial" panose="020B0604020202020204" pitchFamily="34" charset="0"/>
                        </a:rPr>
                        <a:t>Nodrošināt pietiekamu finansējumu Valsts policijai analītisko programmu iegādei, uzturēšanai un tehnoloģisko risinājumu ieviešanai.</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Iekšlietu ministrija</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Valsts policija, Finanšu ministrija</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4332394"/>
                  </a:ext>
                </a:extLst>
              </a:tr>
              <a:tr h="120651">
                <a:tc gridSpan="3">
                  <a:txBody>
                    <a:bodyPr/>
                    <a:lstStyle/>
                    <a:p>
                      <a:pPr algn="just" fontAlgn="ctr"/>
                      <a:r>
                        <a:rPr lang="lv-LV" sz="800" b="1" i="0" u="none" strike="noStrike" noProof="0" dirty="0">
                          <a:solidFill>
                            <a:srgbClr val="000000"/>
                          </a:solidFill>
                          <a:effectLst/>
                          <a:latin typeface="Arial" panose="020B0604020202020204" pitchFamily="34" charset="0"/>
                        </a:rPr>
                        <a:t>2.3.2 Apkarošanas mehānismi skolās un sabiedrībā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1066082"/>
                  </a:ext>
                </a:extLst>
              </a:tr>
              <a:tr h="136633">
                <a:tc>
                  <a:txBody>
                    <a:bodyPr/>
                    <a:lstStyle/>
                    <a:p>
                      <a:pPr algn="l" fontAlgn="ctr"/>
                      <a:r>
                        <a:rPr lang="lv-LV" sz="800" b="0" i="0" u="none" strike="noStrike" noProof="0" dirty="0">
                          <a:solidFill>
                            <a:srgbClr val="000000"/>
                          </a:solidFill>
                          <a:effectLst/>
                          <a:latin typeface="Arial" panose="020B0604020202020204" pitchFamily="34" charset="0"/>
                        </a:rPr>
                        <a:t>Reformēt skolu reidu praksi — pāriet uz sadarbību un izglītošanu, iesaistot vismaz 80% skolu līdz 2030. gadam.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Izglītības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Skolas, policija,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0947966"/>
                  </a:ext>
                </a:extLst>
              </a:tr>
              <a:tr h="136633">
                <a:tc>
                  <a:txBody>
                    <a:bodyPr/>
                    <a:lstStyle/>
                    <a:p>
                      <a:pPr algn="l" fontAlgn="ctr"/>
                      <a:r>
                        <a:rPr lang="lv-LV" sz="800" b="0" i="0" u="none" strike="noStrike" noProof="0" dirty="0">
                          <a:solidFill>
                            <a:srgbClr val="000000"/>
                          </a:solidFill>
                          <a:effectLst/>
                          <a:latin typeface="Arial" panose="020B0604020202020204" pitchFamily="34" charset="0"/>
                        </a:rPr>
                        <a:t>Izstrādāt un ieviest vadlīnijas skolu un policijas sadarbībai vielu lietošanas gadījumos.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Iekšlietu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Izglītības ministrija, vecāku padomes, psihologi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7908019"/>
                  </a:ext>
                </a:extLst>
              </a:tr>
              <a:tr h="136633">
                <a:tc>
                  <a:txBody>
                    <a:bodyPr/>
                    <a:lstStyle/>
                    <a:p>
                      <a:pPr algn="l" fontAlgn="ctr"/>
                      <a:r>
                        <a:rPr lang="lv-LV" sz="800" b="0" i="0" u="none" strike="noStrike" noProof="0" dirty="0">
                          <a:solidFill>
                            <a:srgbClr val="000000"/>
                          </a:solidFill>
                          <a:effectLst/>
                          <a:latin typeface="Arial" panose="020B0604020202020204" pitchFamily="34" charset="0"/>
                        </a:rPr>
                        <a:t>Apmācīt pirmās līnijas darbiniekus par pusaudžu psiholoģiju, uzlabojot komunikāciju un atbalstu riskantu uzvedību gadījumos.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Iekšlietu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Izglītības ministrija, psihologi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9796470"/>
                  </a:ext>
                </a:extLst>
              </a:tr>
              <a:tr h="120651">
                <a:tc gridSpan="3">
                  <a:txBody>
                    <a:bodyPr/>
                    <a:lstStyle/>
                    <a:p>
                      <a:pPr algn="just" fontAlgn="ctr"/>
                      <a:r>
                        <a:rPr lang="lv-LV" sz="800" b="1" i="0" u="none" strike="noStrike" noProof="0" dirty="0">
                          <a:solidFill>
                            <a:srgbClr val="000000"/>
                          </a:solidFill>
                          <a:effectLst/>
                          <a:latin typeface="Arial" panose="020B0604020202020204" pitchFamily="34" charset="0"/>
                        </a:rPr>
                        <a:t>2.3.3 Kaitējuma mazināšanas instrumenti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6474272"/>
                  </a:ext>
                </a:extLst>
              </a:tr>
              <a:tr h="136633">
                <a:tc>
                  <a:txBody>
                    <a:bodyPr/>
                    <a:lstStyle/>
                    <a:p>
                      <a:pPr algn="l" fontAlgn="ctr"/>
                      <a:r>
                        <a:rPr lang="lv-LV" sz="800" b="0" i="0" u="none" strike="noStrike" noProof="0" dirty="0">
                          <a:solidFill>
                            <a:srgbClr val="000000"/>
                          </a:solidFill>
                          <a:effectLst/>
                          <a:latin typeface="Arial" panose="020B0604020202020204" pitchFamily="34" charset="0"/>
                        </a:rPr>
                        <a:t>Izveidot anonīmus vielu testēšanas punktus ar izglītojošām kampaņām, lai veicinātu atbildību un drošāku uzvedību.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NVO, jauniešu centri, pašvaldības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4640739"/>
                  </a:ext>
                </a:extLst>
              </a:tr>
              <a:tr h="136633">
                <a:tc>
                  <a:txBody>
                    <a:bodyPr/>
                    <a:lstStyle/>
                    <a:p>
                      <a:pPr algn="l" fontAlgn="ctr"/>
                      <a:r>
                        <a:rPr lang="lv-LV" sz="800" b="0" i="0" u="none" strike="noStrike" noProof="0" dirty="0">
                          <a:solidFill>
                            <a:srgbClr val="000000"/>
                          </a:solidFill>
                          <a:effectLst/>
                          <a:latin typeface="Arial" panose="020B0604020202020204" pitchFamily="34" charset="0"/>
                        </a:rPr>
                        <a:t>Organizēt informatīvas kampaņas par viltotu narkotisko/psihotropo vielu riskiem, atklājot to sastāvu un sekas.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SPKC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Mediji, NVO, skolas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9410787"/>
                  </a:ext>
                </a:extLst>
              </a:tr>
              <a:tr h="136633">
                <a:tc>
                  <a:txBody>
                    <a:bodyPr/>
                    <a:lstStyle/>
                    <a:p>
                      <a:pPr algn="l" fontAlgn="ctr"/>
                      <a:r>
                        <a:rPr lang="lv-LV" sz="800" b="0" i="0" u="none" strike="noStrike" noProof="0" dirty="0">
                          <a:solidFill>
                            <a:srgbClr val="000000"/>
                          </a:solidFill>
                          <a:effectLst/>
                          <a:latin typeface="Arial" panose="020B0604020202020204" pitchFamily="34" charset="0"/>
                        </a:rPr>
                        <a:t>Apmācīt pirmās līnijas darbiniekus (mediķus) atpazīt vielu sajaukumus un signālus, uzlabojot neatliekamās palīdzības kvalitāti.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Slimnīcas, profesionālās asociācijas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4628198"/>
                  </a:ext>
                </a:extLst>
              </a:tr>
              <a:tr h="136633">
                <a:tc>
                  <a:txBody>
                    <a:bodyPr/>
                    <a:lstStyle/>
                    <a:p>
                      <a:pPr algn="l" fontAlgn="ctr"/>
                      <a:r>
                        <a:rPr lang="lv-LV" sz="800" b="0" i="0" u="none" strike="noStrike" noProof="0" dirty="0">
                          <a:solidFill>
                            <a:srgbClr val="000000"/>
                          </a:solidFill>
                          <a:effectLst/>
                          <a:latin typeface="Arial" panose="020B0604020202020204" pitchFamily="34" charset="0"/>
                        </a:rPr>
                        <a:t>Veidot atbalsta programmas reģionos jauniešiem sociāli nelabvēlīgā vidē.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Labklājības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Sociālie dienesti, psihologi,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20938146"/>
                  </a:ext>
                </a:extLst>
              </a:tr>
              <a:tr h="136633">
                <a:tc gridSpan="3">
                  <a:txBody>
                    <a:bodyPr/>
                    <a:lstStyle/>
                    <a:p>
                      <a:pPr algn="just" fontAlgn="ctr"/>
                      <a:r>
                        <a:rPr lang="lv-LV" sz="800" b="1" i="0" u="none" strike="noStrike" noProof="0" dirty="0">
                          <a:solidFill>
                            <a:srgbClr val="000000"/>
                          </a:solidFill>
                          <a:effectLst/>
                          <a:latin typeface="Arial" panose="020B0604020202020204" pitchFamily="34" charset="0"/>
                        </a:rPr>
                        <a:t>2.3.4 Resursu sadalījums un reaģēšanas spējas krīzes situācijās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1055660"/>
                  </a:ext>
                </a:extLst>
              </a:tr>
              <a:tr h="136633">
                <a:tc>
                  <a:txBody>
                    <a:bodyPr/>
                    <a:lstStyle/>
                    <a:p>
                      <a:pPr algn="l" fontAlgn="ctr"/>
                      <a:r>
                        <a:rPr lang="lv-LV" sz="800" b="0" i="0" u="none" strike="noStrike" noProof="0" dirty="0">
                          <a:solidFill>
                            <a:srgbClr val="000000"/>
                          </a:solidFill>
                          <a:effectLst/>
                          <a:latin typeface="Arial" panose="020B0604020202020204" pitchFamily="34" charset="0"/>
                        </a:rPr>
                        <a:t>Ieviest “Zaļo koridoru” tūlītējai bērnu palīdzībai - koordinētu piekļuvi atbalstam 48 stundu laikā līdz 2030. gadam.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Skolas, bērnu tiesību aizsardzības iestādes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420266"/>
                  </a:ext>
                </a:extLst>
              </a:tr>
              <a:tr h="240401">
                <a:tc>
                  <a:txBody>
                    <a:bodyPr/>
                    <a:lstStyle/>
                    <a:p>
                      <a:pPr algn="l" fontAlgn="ctr"/>
                      <a:r>
                        <a:rPr lang="lv-LV" sz="800" b="0" i="0" u="none" strike="noStrike" noProof="0" dirty="0">
                          <a:solidFill>
                            <a:srgbClr val="000000"/>
                          </a:solidFill>
                          <a:effectLst/>
                          <a:latin typeface="Arial" panose="020B0604020202020204" pitchFamily="34" charset="0"/>
                        </a:rPr>
                        <a:t>Pārskatīt likumdošanu, lai līdzsvarotu ziņošanu un uzticību atkarības ārstēšanas procesos.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Saeima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NVO, tiesībsargājošās iestādes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7608390"/>
                  </a:ext>
                </a:extLst>
              </a:tr>
              <a:tr h="136633">
                <a:tc>
                  <a:txBody>
                    <a:bodyPr/>
                    <a:lstStyle/>
                    <a:p>
                      <a:pPr algn="l" fontAlgn="ctr"/>
                      <a:r>
                        <a:rPr lang="lv-LV" sz="800" b="0" i="0" u="none" strike="noStrike" noProof="0" dirty="0">
                          <a:solidFill>
                            <a:srgbClr val="000000"/>
                          </a:solidFill>
                          <a:effectLst/>
                          <a:latin typeface="Arial" panose="020B0604020202020204" pitchFamily="34" charset="0"/>
                        </a:rPr>
                        <a:t>Veidot policijas iesaistes modeli, kas balstās uz atbalstu jaunietim (upurim) ne sodīšanu.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Iekšlietu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Policija, sociālie dienesti, psihologi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7359766"/>
                  </a:ext>
                </a:extLst>
              </a:tr>
              <a:tr h="240401">
                <a:tc>
                  <a:txBody>
                    <a:bodyPr/>
                    <a:lstStyle/>
                    <a:p>
                      <a:pPr algn="l" fontAlgn="ctr"/>
                      <a:r>
                        <a:rPr lang="lv-LV" sz="800" b="0" i="0" u="none" strike="noStrike" noProof="0" dirty="0">
                          <a:solidFill>
                            <a:srgbClr val="000000"/>
                          </a:solidFill>
                          <a:effectLst/>
                          <a:latin typeface="Arial" panose="020B0604020202020204" pitchFamily="34" charset="0"/>
                        </a:rPr>
                        <a:t>Paātrināt dokumentu apriti starp institūcijām - izstrādājot elektronisko sistēmu un koordinācijas mehānismu līdz 2030. gada beigām.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Iekšlietu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sociālie dienesti, izglītības iestādes</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22832629"/>
                  </a:ext>
                </a:extLst>
              </a:tr>
              <a:tr h="240401">
                <a:tc>
                  <a:txBody>
                    <a:bodyPr/>
                    <a:lstStyle/>
                    <a:p>
                      <a:pPr algn="l" fontAlgn="ctr"/>
                      <a:r>
                        <a:rPr lang="lv-LV" sz="800" b="0" i="0" u="none" strike="noStrike" noProof="0" dirty="0">
                          <a:solidFill>
                            <a:srgbClr val="000000"/>
                          </a:solidFill>
                          <a:effectLst/>
                          <a:latin typeface="Arial" panose="020B0604020202020204" pitchFamily="34" charset="0"/>
                        </a:rPr>
                        <a:t>Pilnveidot Valsts policijas cilvēkresursu politiku, veicinot jaunu darbinieku piesaisti un esošo darbinieku profesionālo attīstību.</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Valsts policija</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Valsts policijas koledža, Iekšlietu ministrija</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72406085"/>
                  </a:ext>
                </a:extLst>
              </a:tr>
              <a:tr h="136633">
                <a:tc>
                  <a:txBody>
                    <a:bodyPr/>
                    <a:lstStyle/>
                    <a:p>
                      <a:pPr algn="l" fontAlgn="ctr"/>
                      <a:r>
                        <a:rPr lang="lv-LV" sz="800" b="0" i="0" u="none" strike="noStrike" noProof="0" dirty="0">
                          <a:solidFill>
                            <a:srgbClr val="000000"/>
                          </a:solidFill>
                          <a:effectLst/>
                          <a:latin typeface="Arial" panose="020B0604020202020204" pitchFamily="34" charset="0"/>
                        </a:rPr>
                        <a:t>Nodrošināt jauniešiem pieeju rehabilitācijai bez kriminālprocesa uzsākšanas.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Saeima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Labklājības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5166684"/>
                  </a:ext>
                </a:extLst>
              </a:tr>
              <a:tr h="136633">
                <a:tc>
                  <a:txBody>
                    <a:bodyPr/>
                    <a:lstStyle/>
                    <a:p>
                      <a:pPr algn="l" fontAlgn="ctr"/>
                      <a:r>
                        <a:rPr lang="lv-LV" sz="800" b="0" i="0" u="none" strike="noStrike" noProof="0" dirty="0">
                          <a:solidFill>
                            <a:srgbClr val="000000"/>
                          </a:solidFill>
                          <a:effectLst/>
                          <a:latin typeface="Arial" panose="020B0604020202020204" pitchFamily="34" charset="0"/>
                        </a:rPr>
                        <a:t>Izglītot profesionāļus par uzticamībā balstītu atkarības ārstēšanas pieeju, rīkojot apmācību sesijas.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Psihologi, sociālie pedagogi, NVO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82807690"/>
                  </a:ext>
                </a:extLst>
              </a:tr>
              <a:tr h="136633">
                <a:tc>
                  <a:txBody>
                    <a:bodyPr/>
                    <a:lstStyle/>
                    <a:p>
                      <a:pPr algn="l" fontAlgn="ctr"/>
                      <a:r>
                        <a:rPr lang="lv-LV" sz="800" b="0" i="0" u="none" strike="noStrike" noProof="0" dirty="0">
                          <a:solidFill>
                            <a:srgbClr val="000000"/>
                          </a:solidFill>
                          <a:effectLst/>
                          <a:latin typeface="Arial" panose="020B0604020202020204" pitchFamily="34" charset="0"/>
                        </a:rPr>
                        <a:t>Iesaistīt ģimenes agrīnā atbalsta posmā - izveidojot standartizētus ārstēšanās plānus.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Labklājības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lv-LV" sz="800" b="0" i="0" u="none" strike="noStrike" noProof="0" dirty="0">
                          <a:solidFill>
                            <a:srgbClr val="000000"/>
                          </a:solidFill>
                          <a:effectLst/>
                          <a:latin typeface="Arial" panose="020B0604020202020204" pitchFamily="34" charset="0"/>
                        </a:rPr>
                        <a:t>Skolas, psihologi, vecāku organizācijas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5455612"/>
                  </a:ext>
                </a:extLst>
              </a:tr>
            </a:tbl>
          </a:graphicData>
        </a:graphic>
      </p:graphicFrame>
      <p:graphicFrame>
        <p:nvGraphicFramePr>
          <p:cNvPr id="28" name="think-cell data - do not delete" hidden="1">
            <a:extLst>
              <a:ext uri="{FF2B5EF4-FFF2-40B4-BE49-F238E27FC236}">
                <a16:creationId xmlns:a16="http://schemas.microsoft.com/office/drawing/2014/main" id="{185896CE-A267-C821-A4ED-051BA10BEFED}"/>
              </a:ext>
            </a:extLst>
          </p:cNvPr>
          <p:cNvGraphicFramePr>
            <a:graphicFrameLocks noChangeAspect="1"/>
          </p:cNvGraphicFramePr>
          <p:nvPr>
            <p:custDataLst>
              <p:tags r:id="rId1"/>
            </p:custDataLst>
            <p:extLst>
              <p:ext uri="{D42A27DB-BD31-4B8C-83A1-F6EECF244321}">
                <p14:modId xmlns:p14="http://schemas.microsoft.com/office/powerpoint/2010/main" val="36681008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28" name="think-cell data - do not delete" hidden="1">
                        <a:extLst>
                          <a:ext uri="{FF2B5EF4-FFF2-40B4-BE49-F238E27FC236}">
                            <a16:creationId xmlns:a16="http://schemas.microsoft.com/office/drawing/2014/main" id="{185896CE-A267-C821-A4ED-051BA10BEFE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070D498-2476-7AF2-E80F-03B300DB5CB4}"/>
              </a:ext>
            </a:extLst>
          </p:cNvPr>
          <p:cNvSpPr>
            <a:spLocks noGrp="1"/>
          </p:cNvSpPr>
          <p:nvPr>
            <p:ph type="title"/>
          </p:nvPr>
        </p:nvSpPr>
        <p:spPr>
          <a:xfrm>
            <a:off x="442913" y="432001"/>
            <a:ext cx="11306175" cy="1387274"/>
          </a:xfrm>
        </p:spPr>
        <p:txBody>
          <a:bodyPr vert="horz">
            <a:normAutofit/>
          </a:bodyPr>
          <a:lstStyle/>
          <a:p>
            <a:r>
              <a:rPr lang="lv-LV" dirty="0"/>
              <a:t>4.1. Rekomendāciju aktivitāšu pārskats: </a:t>
            </a:r>
            <a:br>
              <a:rPr lang="en-US" dirty="0"/>
            </a:br>
            <a:r>
              <a:rPr lang="lv-LV" noProof="0" dirty="0">
                <a:solidFill>
                  <a:schemeClr val="accent1"/>
                </a:solidFill>
              </a:rPr>
              <a:t>Kaitējuma mazināšana un apkarošana </a:t>
            </a:r>
            <a:br>
              <a:rPr lang="lv-LV" dirty="0">
                <a:solidFill>
                  <a:schemeClr val="accent1"/>
                </a:solidFill>
              </a:rPr>
            </a:br>
            <a:endParaRPr lang="lv-LV" dirty="0">
              <a:solidFill>
                <a:schemeClr val="accent1"/>
              </a:solidFill>
            </a:endParaRPr>
          </a:p>
        </p:txBody>
      </p:sp>
      <p:sp>
        <p:nvSpPr>
          <p:cNvPr id="10" name="Freeform 82">
            <a:extLst>
              <a:ext uri="{FF2B5EF4-FFF2-40B4-BE49-F238E27FC236}">
                <a16:creationId xmlns:a16="http://schemas.microsoft.com/office/drawing/2014/main" id="{9F863D24-B6E5-0971-A4FE-69780E6BCC89}"/>
              </a:ext>
            </a:extLst>
          </p:cNvPr>
          <p:cNvSpPr>
            <a:spLocks noChangeAspect="1" noEditPoints="1"/>
          </p:cNvSpPr>
          <p:nvPr/>
        </p:nvSpPr>
        <p:spPr bwMode="auto">
          <a:xfrm rot="10800000" flipH="1" flipV="1">
            <a:off x="473481" y="1845889"/>
            <a:ext cx="204788" cy="204788"/>
          </a:xfrm>
          <a:custGeom>
            <a:avLst/>
            <a:gdLst>
              <a:gd name="T0" fmla="*/ 3997 w 6682"/>
              <a:gd name="T1" fmla="*/ 4705 h 6681"/>
              <a:gd name="T2" fmla="*/ 3819 w 6682"/>
              <a:gd name="T3" fmla="*/ 4441 h 6681"/>
              <a:gd name="T4" fmla="*/ 3565 w 6682"/>
              <a:gd name="T5" fmla="*/ 4297 h 6681"/>
              <a:gd name="T6" fmla="*/ 3281 w 6682"/>
              <a:gd name="T7" fmla="*/ 4277 h 6681"/>
              <a:gd name="T8" fmla="*/ 3013 w 6682"/>
              <a:gd name="T9" fmla="*/ 4379 h 6681"/>
              <a:gd name="T10" fmla="*/ 2793 w 6682"/>
              <a:gd name="T11" fmla="*/ 4617 h 6681"/>
              <a:gd name="T12" fmla="*/ 4209 w 6682"/>
              <a:gd name="T13" fmla="*/ 3529 h 6681"/>
              <a:gd name="T14" fmla="*/ 4401 w 6682"/>
              <a:gd name="T15" fmla="*/ 3833 h 6681"/>
              <a:gd name="T16" fmla="*/ 4651 w 6682"/>
              <a:gd name="T17" fmla="*/ 3975 h 6681"/>
              <a:gd name="T18" fmla="*/ 4939 w 6682"/>
              <a:gd name="T19" fmla="*/ 3997 h 6681"/>
              <a:gd name="T20" fmla="*/ 5402 w 6682"/>
              <a:gd name="T21" fmla="*/ 3699 h 6681"/>
              <a:gd name="T22" fmla="*/ 5490 w 6682"/>
              <a:gd name="T23" fmla="*/ 3483 h 6681"/>
              <a:gd name="T24" fmla="*/ 3233 w 6682"/>
              <a:gd name="T25" fmla="*/ 5279 h 6681"/>
              <a:gd name="T26" fmla="*/ 3029 w 6682"/>
              <a:gd name="T27" fmla="*/ 5075 h 6681"/>
              <a:gd name="T28" fmla="*/ 3029 w 6682"/>
              <a:gd name="T29" fmla="*/ 4787 h 6681"/>
              <a:gd name="T30" fmla="*/ 3235 w 6682"/>
              <a:gd name="T31" fmla="*/ 4583 h 6681"/>
              <a:gd name="T32" fmla="*/ 3519 w 6682"/>
              <a:gd name="T33" fmla="*/ 4583 h 6681"/>
              <a:gd name="T34" fmla="*/ 3725 w 6682"/>
              <a:gd name="T35" fmla="*/ 4787 h 6681"/>
              <a:gd name="T36" fmla="*/ 3725 w 6682"/>
              <a:gd name="T37" fmla="*/ 5075 h 6681"/>
              <a:gd name="T38" fmla="*/ 3521 w 6682"/>
              <a:gd name="T39" fmla="*/ 5279 h 6681"/>
              <a:gd name="T40" fmla="*/ 5054 w 6682"/>
              <a:gd name="T41" fmla="*/ 3655 h 6681"/>
              <a:gd name="T42" fmla="*/ 4771 w 6682"/>
              <a:gd name="T43" fmla="*/ 3711 h 6681"/>
              <a:gd name="T44" fmla="*/ 4531 w 6682"/>
              <a:gd name="T45" fmla="*/ 3551 h 6681"/>
              <a:gd name="T46" fmla="*/ 4475 w 6682"/>
              <a:gd name="T47" fmla="*/ 3270 h 6681"/>
              <a:gd name="T48" fmla="*/ 4637 w 6682"/>
              <a:gd name="T49" fmla="*/ 3030 h 6681"/>
              <a:gd name="T50" fmla="*/ 4917 w 6682"/>
              <a:gd name="T51" fmla="*/ 2974 h 6681"/>
              <a:gd name="T52" fmla="*/ 5160 w 6682"/>
              <a:gd name="T53" fmla="*/ 3136 h 6681"/>
              <a:gd name="T54" fmla="*/ 5206 w 6682"/>
              <a:gd name="T55" fmla="*/ 3449 h 6681"/>
              <a:gd name="T56" fmla="*/ 5478 w 6682"/>
              <a:gd name="T57" fmla="*/ 3154 h 6681"/>
              <a:gd name="T58" fmla="*/ 5312 w 6682"/>
              <a:gd name="T59" fmla="*/ 2876 h 6681"/>
              <a:gd name="T60" fmla="*/ 5064 w 6682"/>
              <a:gd name="T61" fmla="*/ 2720 h 6681"/>
              <a:gd name="T62" fmla="*/ 4781 w 6682"/>
              <a:gd name="T63" fmla="*/ 2686 h 6681"/>
              <a:gd name="T64" fmla="*/ 4509 w 6682"/>
              <a:gd name="T65" fmla="*/ 2774 h 6681"/>
              <a:gd name="T66" fmla="*/ 4289 w 6682"/>
              <a:gd name="T67" fmla="*/ 2986 h 6681"/>
              <a:gd name="T68" fmla="*/ 1014 w 6682"/>
              <a:gd name="T69" fmla="*/ 1884 h 6681"/>
              <a:gd name="T70" fmla="*/ 1192 w 6682"/>
              <a:gd name="T71" fmla="*/ 2212 h 6681"/>
              <a:gd name="T72" fmla="*/ 1440 w 6682"/>
              <a:gd name="T73" fmla="*/ 2370 h 6681"/>
              <a:gd name="T74" fmla="*/ 1707 w 6682"/>
              <a:gd name="T75" fmla="*/ 2404 h 6681"/>
              <a:gd name="T76" fmla="*/ 2585 w 6682"/>
              <a:gd name="T77" fmla="*/ 2468 h 6681"/>
              <a:gd name="T78" fmla="*/ 2299 w 6682"/>
              <a:gd name="T79" fmla="*/ 1914 h 6681"/>
              <a:gd name="T80" fmla="*/ 1835 w 6682"/>
              <a:gd name="T81" fmla="*/ 2078 h 6681"/>
              <a:gd name="T82" fmla="*/ 1518 w 6682"/>
              <a:gd name="T83" fmla="*/ 2094 h 6681"/>
              <a:gd name="T84" fmla="*/ 1312 w 6682"/>
              <a:gd name="T85" fmla="*/ 1890 h 6681"/>
              <a:gd name="T86" fmla="*/ 1312 w 6682"/>
              <a:gd name="T87" fmla="*/ 1600 h 6681"/>
              <a:gd name="T88" fmla="*/ 1518 w 6682"/>
              <a:gd name="T89" fmla="*/ 1396 h 6681"/>
              <a:gd name="T90" fmla="*/ 1803 w 6682"/>
              <a:gd name="T91" fmla="*/ 1396 h 6681"/>
              <a:gd name="T92" fmla="*/ 2009 w 6682"/>
              <a:gd name="T93" fmla="*/ 1600 h 6681"/>
              <a:gd name="T94" fmla="*/ 2009 w 6682"/>
              <a:gd name="T95" fmla="*/ 1890 h 6681"/>
              <a:gd name="T96" fmla="*/ 2305 w 6682"/>
              <a:gd name="T97" fmla="*/ 1600 h 6681"/>
              <a:gd name="T98" fmla="*/ 2129 w 6682"/>
              <a:gd name="T99" fmla="*/ 1278 h 6681"/>
              <a:gd name="T100" fmla="*/ 1879 w 6682"/>
              <a:gd name="T101" fmla="*/ 1122 h 6681"/>
              <a:gd name="T102" fmla="*/ 1596 w 6682"/>
              <a:gd name="T103" fmla="*/ 1088 h 6681"/>
              <a:gd name="T104" fmla="*/ 1324 w 6682"/>
              <a:gd name="T105" fmla="*/ 1176 h 6681"/>
              <a:gd name="T106" fmla="*/ 1104 w 6682"/>
              <a:gd name="T107" fmla="*/ 1386 h 6681"/>
              <a:gd name="T108" fmla="*/ 284 w 6682"/>
              <a:gd name="T109" fmla="*/ 6395 h 6681"/>
              <a:gd name="T110" fmla="*/ 2847 w 6682"/>
              <a:gd name="T111" fmla="*/ 5329 h 6681"/>
              <a:gd name="T112" fmla="*/ 3065 w 6682"/>
              <a:gd name="T113" fmla="*/ 5515 h 6681"/>
              <a:gd name="T114" fmla="*/ 3343 w 6682"/>
              <a:gd name="T115" fmla="*/ 5591 h 6681"/>
              <a:gd name="T116" fmla="*/ 3691 w 6682"/>
              <a:gd name="T117" fmla="*/ 5513 h 6681"/>
              <a:gd name="T118" fmla="*/ 3985 w 6682"/>
              <a:gd name="T119" fmla="*/ 5187 h 6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682" h="6681">
                <a:moveTo>
                  <a:pt x="0" y="0"/>
                </a:moveTo>
                <a:lnTo>
                  <a:pt x="0" y="6681"/>
                </a:lnTo>
                <a:lnTo>
                  <a:pt x="6682" y="6681"/>
                </a:lnTo>
                <a:lnTo>
                  <a:pt x="6682" y="0"/>
                </a:lnTo>
                <a:lnTo>
                  <a:pt x="0" y="0"/>
                </a:lnTo>
                <a:close/>
                <a:moveTo>
                  <a:pt x="4023" y="4797"/>
                </a:moveTo>
                <a:lnTo>
                  <a:pt x="4023" y="4797"/>
                </a:lnTo>
                <a:lnTo>
                  <a:pt x="4013" y="4751"/>
                </a:lnTo>
                <a:lnTo>
                  <a:pt x="3997" y="4705"/>
                </a:lnTo>
                <a:lnTo>
                  <a:pt x="3979" y="4661"/>
                </a:lnTo>
                <a:lnTo>
                  <a:pt x="3959" y="4617"/>
                </a:lnTo>
                <a:lnTo>
                  <a:pt x="3935" y="4577"/>
                </a:lnTo>
                <a:lnTo>
                  <a:pt x="3907" y="4537"/>
                </a:lnTo>
                <a:lnTo>
                  <a:pt x="3877" y="4499"/>
                </a:lnTo>
                <a:lnTo>
                  <a:pt x="3843" y="4463"/>
                </a:lnTo>
                <a:lnTo>
                  <a:pt x="3843" y="4463"/>
                </a:lnTo>
                <a:lnTo>
                  <a:pt x="3843" y="4463"/>
                </a:lnTo>
                <a:lnTo>
                  <a:pt x="3819" y="4441"/>
                </a:lnTo>
                <a:lnTo>
                  <a:pt x="3793" y="4419"/>
                </a:lnTo>
                <a:lnTo>
                  <a:pt x="3767" y="4397"/>
                </a:lnTo>
                <a:lnTo>
                  <a:pt x="3741" y="4379"/>
                </a:lnTo>
                <a:lnTo>
                  <a:pt x="3713" y="4361"/>
                </a:lnTo>
                <a:lnTo>
                  <a:pt x="3683" y="4345"/>
                </a:lnTo>
                <a:lnTo>
                  <a:pt x="3655" y="4331"/>
                </a:lnTo>
                <a:lnTo>
                  <a:pt x="3625" y="4319"/>
                </a:lnTo>
                <a:lnTo>
                  <a:pt x="3595" y="4307"/>
                </a:lnTo>
                <a:lnTo>
                  <a:pt x="3565" y="4297"/>
                </a:lnTo>
                <a:lnTo>
                  <a:pt x="3533" y="4289"/>
                </a:lnTo>
                <a:lnTo>
                  <a:pt x="3503" y="4283"/>
                </a:lnTo>
                <a:lnTo>
                  <a:pt x="3471" y="4277"/>
                </a:lnTo>
                <a:lnTo>
                  <a:pt x="3439" y="4273"/>
                </a:lnTo>
                <a:lnTo>
                  <a:pt x="3409" y="4271"/>
                </a:lnTo>
                <a:lnTo>
                  <a:pt x="3377" y="4271"/>
                </a:lnTo>
                <a:lnTo>
                  <a:pt x="3345" y="4271"/>
                </a:lnTo>
                <a:lnTo>
                  <a:pt x="3313" y="4273"/>
                </a:lnTo>
                <a:lnTo>
                  <a:pt x="3281" y="4277"/>
                </a:lnTo>
                <a:lnTo>
                  <a:pt x="3249" y="4283"/>
                </a:lnTo>
                <a:lnTo>
                  <a:pt x="3219" y="4289"/>
                </a:lnTo>
                <a:lnTo>
                  <a:pt x="3187" y="4297"/>
                </a:lnTo>
                <a:lnTo>
                  <a:pt x="3157" y="4307"/>
                </a:lnTo>
                <a:lnTo>
                  <a:pt x="3127" y="4319"/>
                </a:lnTo>
                <a:lnTo>
                  <a:pt x="3097" y="4331"/>
                </a:lnTo>
                <a:lnTo>
                  <a:pt x="3069" y="4345"/>
                </a:lnTo>
                <a:lnTo>
                  <a:pt x="3041" y="4361"/>
                </a:lnTo>
                <a:lnTo>
                  <a:pt x="3013" y="4379"/>
                </a:lnTo>
                <a:lnTo>
                  <a:pt x="2985" y="4397"/>
                </a:lnTo>
                <a:lnTo>
                  <a:pt x="2959" y="4419"/>
                </a:lnTo>
                <a:lnTo>
                  <a:pt x="2933" y="4441"/>
                </a:lnTo>
                <a:lnTo>
                  <a:pt x="2909" y="4463"/>
                </a:lnTo>
                <a:lnTo>
                  <a:pt x="2909" y="4463"/>
                </a:lnTo>
                <a:lnTo>
                  <a:pt x="2875" y="4499"/>
                </a:lnTo>
                <a:lnTo>
                  <a:pt x="2845" y="4537"/>
                </a:lnTo>
                <a:lnTo>
                  <a:pt x="2817" y="4577"/>
                </a:lnTo>
                <a:lnTo>
                  <a:pt x="2793" y="4617"/>
                </a:lnTo>
                <a:lnTo>
                  <a:pt x="2773" y="4661"/>
                </a:lnTo>
                <a:lnTo>
                  <a:pt x="2755" y="4705"/>
                </a:lnTo>
                <a:lnTo>
                  <a:pt x="2741" y="4751"/>
                </a:lnTo>
                <a:lnTo>
                  <a:pt x="2729" y="4797"/>
                </a:lnTo>
                <a:lnTo>
                  <a:pt x="284" y="4797"/>
                </a:lnTo>
                <a:lnTo>
                  <a:pt x="284" y="3483"/>
                </a:lnTo>
                <a:lnTo>
                  <a:pt x="4199" y="3483"/>
                </a:lnTo>
                <a:lnTo>
                  <a:pt x="4199" y="3483"/>
                </a:lnTo>
                <a:lnTo>
                  <a:pt x="4209" y="3529"/>
                </a:lnTo>
                <a:lnTo>
                  <a:pt x="4225" y="3573"/>
                </a:lnTo>
                <a:lnTo>
                  <a:pt x="4243" y="3617"/>
                </a:lnTo>
                <a:lnTo>
                  <a:pt x="4263" y="3659"/>
                </a:lnTo>
                <a:lnTo>
                  <a:pt x="4287" y="3699"/>
                </a:lnTo>
                <a:lnTo>
                  <a:pt x="4313" y="3737"/>
                </a:lnTo>
                <a:lnTo>
                  <a:pt x="4343" y="3775"/>
                </a:lnTo>
                <a:lnTo>
                  <a:pt x="4377" y="3809"/>
                </a:lnTo>
                <a:lnTo>
                  <a:pt x="4377" y="3809"/>
                </a:lnTo>
                <a:lnTo>
                  <a:pt x="4401" y="3833"/>
                </a:lnTo>
                <a:lnTo>
                  <a:pt x="4425" y="3855"/>
                </a:lnTo>
                <a:lnTo>
                  <a:pt x="4451" y="3875"/>
                </a:lnTo>
                <a:lnTo>
                  <a:pt x="4477" y="3893"/>
                </a:lnTo>
                <a:lnTo>
                  <a:pt x="4505" y="3911"/>
                </a:lnTo>
                <a:lnTo>
                  <a:pt x="4533" y="3927"/>
                </a:lnTo>
                <a:lnTo>
                  <a:pt x="4561" y="3941"/>
                </a:lnTo>
                <a:lnTo>
                  <a:pt x="4591" y="3953"/>
                </a:lnTo>
                <a:lnTo>
                  <a:pt x="4621" y="3965"/>
                </a:lnTo>
                <a:lnTo>
                  <a:pt x="4651" y="3975"/>
                </a:lnTo>
                <a:lnTo>
                  <a:pt x="4683" y="3983"/>
                </a:lnTo>
                <a:lnTo>
                  <a:pt x="4715" y="3991"/>
                </a:lnTo>
                <a:lnTo>
                  <a:pt x="4747" y="3997"/>
                </a:lnTo>
                <a:lnTo>
                  <a:pt x="4779" y="4001"/>
                </a:lnTo>
                <a:lnTo>
                  <a:pt x="4811" y="4003"/>
                </a:lnTo>
                <a:lnTo>
                  <a:pt x="4845" y="4003"/>
                </a:lnTo>
                <a:lnTo>
                  <a:pt x="4845" y="4003"/>
                </a:lnTo>
                <a:lnTo>
                  <a:pt x="4891" y="4003"/>
                </a:lnTo>
                <a:lnTo>
                  <a:pt x="4939" y="3997"/>
                </a:lnTo>
                <a:lnTo>
                  <a:pt x="4985" y="3989"/>
                </a:lnTo>
                <a:lnTo>
                  <a:pt x="5032" y="3977"/>
                </a:lnTo>
                <a:lnTo>
                  <a:pt x="5076" y="3963"/>
                </a:lnTo>
                <a:lnTo>
                  <a:pt x="5118" y="3945"/>
                </a:lnTo>
                <a:lnTo>
                  <a:pt x="5160" y="3923"/>
                </a:lnTo>
                <a:lnTo>
                  <a:pt x="5200" y="3899"/>
                </a:lnTo>
                <a:lnTo>
                  <a:pt x="5568" y="4267"/>
                </a:lnTo>
                <a:lnTo>
                  <a:pt x="5770" y="4065"/>
                </a:lnTo>
                <a:lnTo>
                  <a:pt x="5402" y="3699"/>
                </a:lnTo>
                <a:lnTo>
                  <a:pt x="5402" y="3699"/>
                </a:lnTo>
                <a:lnTo>
                  <a:pt x="5418" y="3673"/>
                </a:lnTo>
                <a:lnTo>
                  <a:pt x="5432" y="3647"/>
                </a:lnTo>
                <a:lnTo>
                  <a:pt x="5444" y="3621"/>
                </a:lnTo>
                <a:lnTo>
                  <a:pt x="5456" y="3593"/>
                </a:lnTo>
                <a:lnTo>
                  <a:pt x="5466" y="3567"/>
                </a:lnTo>
                <a:lnTo>
                  <a:pt x="5476" y="3539"/>
                </a:lnTo>
                <a:lnTo>
                  <a:pt x="5484" y="3511"/>
                </a:lnTo>
                <a:lnTo>
                  <a:pt x="5490" y="3483"/>
                </a:lnTo>
                <a:lnTo>
                  <a:pt x="6396" y="3483"/>
                </a:lnTo>
                <a:lnTo>
                  <a:pt x="6396" y="4797"/>
                </a:lnTo>
                <a:lnTo>
                  <a:pt x="4023" y="4797"/>
                </a:lnTo>
                <a:close/>
                <a:moveTo>
                  <a:pt x="3377" y="5307"/>
                </a:moveTo>
                <a:lnTo>
                  <a:pt x="3377" y="5307"/>
                </a:lnTo>
                <a:lnTo>
                  <a:pt x="3339" y="5305"/>
                </a:lnTo>
                <a:lnTo>
                  <a:pt x="3303" y="5301"/>
                </a:lnTo>
                <a:lnTo>
                  <a:pt x="3267" y="5291"/>
                </a:lnTo>
                <a:lnTo>
                  <a:pt x="3233" y="5279"/>
                </a:lnTo>
                <a:lnTo>
                  <a:pt x="3199" y="5263"/>
                </a:lnTo>
                <a:lnTo>
                  <a:pt x="3167" y="5245"/>
                </a:lnTo>
                <a:lnTo>
                  <a:pt x="3137" y="5223"/>
                </a:lnTo>
                <a:lnTo>
                  <a:pt x="3111" y="5197"/>
                </a:lnTo>
                <a:lnTo>
                  <a:pt x="3111" y="5197"/>
                </a:lnTo>
                <a:lnTo>
                  <a:pt x="3085" y="5169"/>
                </a:lnTo>
                <a:lnTo>
                  <a:pt x="3063" y="5139"/>
                </a:lnTo>
                <a:lnTo>
                  <a:pt x="3043" y="5109"/>
                </a:lnTo>
                <a:lnTo>
                  <a:pt x="3029" y="5075"/>
                </a:lnTo>
                <a:lnTo>
                  <a:pt x="3015" y="5041"/>
                </a:lnTo>
                <a:lnTo>
                  <a:pt x="3007" y="5005"/>
                </a:lnTo>
                <a:lnTo>
                  <a:pt x="3001" y="4969"/>
                </a:lnTo>
                <a:lnTo>
                  <a:pt x="2999" y="4931"/>
                </a:lnTo>
                <a:lnTo>
                  <a:pt x="2999" y="4931"/>
                </a:lnTo>
                <a:lnTo>
                  <a:pt x="3001" y="4893"/>
                </a:lnTo>
                <a:lnTo>
                  <a:pt x="3007" y="4857"/>
                </a:lnTo>
                <a:lnTo>
                  <a:pt x="3015" y="4821"/>
                </a:lnTo>
                <a:lnTo>
                  <a:pt x="3029" y="4787"/>
                </a:lnTo>
                <a:lnTo>
                  <a:pt x="3043" y="4753"/>
                </a:lnTo>
                <a:lnTo>
                  <a:pt x="3063" y="4723"/>
                </a:lnTo>
                <a:lnTo>
                  <a:pt x="3085" y="4693"/>
                </a:lnTo>
                <a:lnTo>
                  <a:pt x="3111" y="4665"/>
                </a:lnTo>
                <a:lnTo>
                  <a:pt x="3111" y="4665"/>
                </a:lnTo>
                <a:lnTo>
                  <a:pt x="3139" y="4639"/>
                </a:lnTo>
                <a:lnTo>
                  <a:pt x="3169" y="4617"/>
                </a:lnTo>
                <a:lnTo>
                  <a:pt x="3201" y="4597"/>
                </a:lnTo>
                <a:lnTo>
                  <a:pt x="3235" y="4583"/>
                </a:lnTo>
                <a:lnTo>
                  <a:pt x="3269" y="4571"/>
                </a:lnTo>
                <a:lnTo>
                  <a:pt x="3305" y="4561"/>
                </a:lnTo>
                <a:lnTo>
                  <a:pt x="3341" y="4557"/>
                </a:lnTo>
                <a:lnTo>
                  <a:pt x="3377" y="4555"/>
                </a:lnTo>
                <a:lnTo>
                  <a:pt x="3377" y="4555"/>
                </a:lnTo>
                <a:lnTo>
                  <a:pt x="3413" y="4557"/>
                </a:lnTo>
                <a:lnTo>
                  <a:pt x="3449" y="4561"/>
                </a:lnTo>
                <a:lnTo>
                  <a:pt x="3483" y="4571"/>
                </a:lnTo>
                <a:lnTo>
                  <a:pt x="3519" y="4583"/>
                </a:lnTo>
                <a:lnTo>
                  <a:pt x="3551" y="4597"/>
                </a:lnTo>
                <a:lnTo>
                  <a:pt x="3583" y="4617"/>
                </a:lnTo>
                <a:lnTo>
                  <a:pt x="3613" y="4639"/>
                </a:lnTo>
                <a:lnTo>
                  <a:pt x="3643" y="4665"/>
                </a:lnTo>
                <a:lnTo>
                  <a:pt x="3643" y="4665"/>
                </a:lnTo>
                <a:lnTo>
                  <a:pt x="3667" y="4693"/>
                </a:lnTo>
                <a:lnTo>
                  <a:pt x="3689" y="4723"/>
                </a:lnTo>
                <a:lnTo>
                  <a:pt x="3709" y="4753"/>
                </a:lnTo>
                <a:lnTo>
                  <a:pt x="3725" y="4787"/>
                </a:lnTo>
                <a:lnTo>
                  <a:pt x="3737" y="4821"/>
                </a:lnTo>
                <a:lnTo>
                  <a:pt x="3745" y="4857"/>
                </a:lnTo>
                <a:lnTo>
                  <a:pt x="3751" y="4893"/>
                </a:lnTo>
                <a:lnTo>
                  <a:pt x="3753" y="4931"/>
                </a:lnTo>
                <a:lnTo>
                  <a:pt x="3753" y="4931"/>
                </a:lnTo>
                <a:lnTo>
                  <a:pt x="3751" y="4969"/>
                </a:lnTo>
                <a:lnTo>
                  <a:pt x="3745" y="5005"/>
                </a:lnTo>
                <a:lnTo>
                  <a:pt x="3737" y="5041"/>
                </a:lnTo>
                <a:lnTo>
                  <a:pt x="3725" y="5075"/>
                </a:lnTo>
                <a:lnTo>
                  <a:pt x="3709" y="5109"/>
                </a:lnTo>
                <a:lnTo>
                  <a:pt x="3689" y="5139"/>
                </a:lnTo>
                <a:lnTo>
                  <a:pt x="3667" y="5169"/>
                </a:lnTo>
                <a:lnTo>
                  <a:pt x="3643" y="5197"/>
                </a:lnTo>
                <a:lnTo>
                  <a:pt x="3643" y="5197"/>
                </a:lnTo>
                <a:lnTo>
                  <a:pt x="3615" y="5223"/>
                </a:lnTo>
                <a:lnTo>
                  <a:pt x="3585" y="5245"/>
                </a:lnTo>
                <a:lnTo>
                  <a:pt x="3553" y="5263"/>
                </a:lnTo>
                <a:lnTo>
                  <a:pt x="3521" y="5279"/>
                </a:lnTo>
                <a:lnTo>
                  <a:pt x="3485" y="5291"/>
                </a:lnTo>
                <a:lnTo>
                  <a:pt x="3451" y="5301"/>
                </a:lnTo>
                <a:lnTo>
                  <a:pt x="3413" y="5305"/>
                </a:lnTo>
                <a:lnTo>
                  <a:pt x="3377" y="5307"/>
                </a:lnTo>
                <a:lnTo>
                  <a:pt x="3377" y="5307"/>
                </a:lnTo>
                <a:close/>
                <a:moveTo>
                  <a:pt x="5112" y="3609"/>
                </a:moveTo>
                <a:lnTo>
                  <a:pt x="5112" y="3609"/>
                </a:lnTo>
                <a:lnTo>
                  <a:pt x="5084" y="3633"/>
                </a:lnTo>
                <a:lnTo>
                  <a:pt x="5054" y="3655"/>
                </a:lnTo>
                <a:lnTo>
                  <a:pt x="5022" y="3675"/>
                </a:lnTo>
                <a:lnTo>
                  <a:pt x="4989" y="3691"/>
                </a:lnTo>
                <a:lnTo>
                  <a:pt x="4953" y="3703"/>
                </a:lnTo>
                <a:lnTo>
                  <a:pt x="4919" y="3711"/>
                </a:lnTo>
                <a:lnTo>
                  <a:pt x="4881" y="3717"/>
                </a:lnTo>
                <a:lnTo>
                  <a:pt x="4845" y="3719"/>
                </a:lnTo>
                <a:lnTo>
                  <a:pt x="4845" y="3719"/>
                </a:lnTo>
                <a:lnTo>
                  <a:pt x="4807" y="3717"/>
                </a:lnTo>
                <a:lnTo>
                  <a:pt x="4771" y="3711"/>
                </a:lnTo>
                <a:lnTo>
                  <a:pt x="4735" y="3703"/>
                </a:lnTo>
                <a:lnTo>
                  <a:pt x="4701" y="3691"/>
                </a:lnTo>
                <a:lnTo>
                  <a:pt x="4667" y="3675"/>
                </a:lnTo>
                <a:lnTo>
                  <a:pt x="4635" y="3655"/>
                </a:lnTo>
                <a:lnTo>
                  <a:pt x="4605" y="3633"/>
                </a:lnTo>
                <a:lnTo>
                  <a:pt x="4579" y="3609"/>
                </a:lnTo>
                <a:lnTo>
                  <a:pt x="4579" y="3609"/>
                </a:lnTo>
                <a:lnTo>
                  <a:pt x="4553" y="3581"/>
                </a:lnTo>
                <a:lnTo>
                  <a:pt x="4531" y="3551"/>
                </a:lnTo>
                <a:lnTo>
                  <a:pt x="4511" y="3519"/>
                </a:lnTo>
                <a:lnTo>
                  <a:pt x="4497" y="3487"/>
                </a:lnTo>
                <a:lnTo>
                  <a:pt x="4483" y="3453"/>
                </a:lnTo>
                <a:lnTo>
                  <a:pt x="4475" y="3417"/>
                </a:lnTo>
                <a:lnTo>
                  <a:pt x="4469" y="3379"/>
                </a:lnTo>
                <a:lnTo>
                  <a:pt x="4467" y="3343"/>
                </a:lnTo>
                <a:lnTo>
                  <a:pt x="4467" y="3343"/>
                </a:lnTo>
                <a:lnTo>
                  <a:pt x="4469" y="3306"/>
                </a:lnTo>
                <a:lnTo>
                  <a:pt x="4475" y="3270"/>
                </a:lnTo>
                <a:lnTo>
                  <a:pt x="4483" y="3234"/>
                </a:lnTo>
                <a:lnTo>
                  <a:pt x="4497" y="3200"/>
                </a:lnTo>
                <a:lnTo>
                  <a:pt x="4511" y="3166"/>
                </a:lnTo>
                <a:lnTo>
                  <a:pt x="4531" y="3134"/>
                </a:lnTo>
                <a:lnTo>
                  <a:pt x="4553" y="3104"/>
                </a:lnTo>
                <a:lnTo>
                  <a:pt x="4579" y="3078"/>
                </a:lnTo>
                <a:lnTo>
                  <a:pt x="4579" y="3078"/>
                </a:lnTo>
                <a:lnTo>
                  <a:pt x="4607" y="3052"/>
                </a:lnTo>
                <a:lnTo>
                  <a:pt x="4637" y="3030"/>
                </a:lnTo>
                <a:lnTo>
                  <a:pt x="4669" y="3010"/>
                </a:lnTo>
                <a:lnTo>
                  <a:pt x="4703" y="2994"/>
                </a:lnTo>
                <a:lnTo>
                  <a:pt x="4737" y="2982"/>
                </a:lnTo>
                <a:lnTo>
                  <a:pt x="4773" y="2974"/>
                </a:lnTo>
                <a:lnTo>
                  <a:pt x="4809" y="2968"/>
                </a:lnTo>
                <a:lnTo>
                  <a:pt x="4845" y="2968"/>
                </a:lnTo>
                <a:lnTo>
                  <a:pt x="4845" y="2968"/>
                </a:lnTo>
                <a:lnTo>
                  <a:pt x="4881" y="2968"/>
                </a:lnTo>
                <a:lnTo>
                  <a:pt x="4917" y="2974"/>
                </a:lnTo>
                <a:lnTo>
                  <a:pt x="4951" y="2982"/>
                </a:lnTo>
                <a:lnTo>
                  <a:pt x="4985" y="2994"/>
                </a:lnTo>
                <a:lnTo>
                  <a:pt x="5020" y="3010"/>
                </a:lnTo>
                <a:lnTo>
                  <a:pt x="5052" y="3028"/>
                </a:lnTo>
                <a:lnTo>
                  <a:pt x="5082" y="3052"/>
                </a:lnTo>
                <a:lnTo>
                  <a:pt x="5112" y="3078"/>
                </a:lnTo>
                <a:lnTo>
                  <a:pt x="5112" y="3078"/>
                </a:lnTo>
                <a:lnTo>
                  <a:pt x="5138" y="3106"/>
                </a:lnTo>
                <a:lnTo>
                  <a:pt x="5160" y="3136"/>
                </a:lnTo>
                <a:lnTo>
                  <a:pt x="5178" y="3168"/>
                </a:lnTo>
                <a:lnTo>
                  <a:pt x="5194" y="3202"/>
                </a:lnTo>
                <a:lnTo>
                  <a:pt x="5206" y="3236"/>
                </a:lnTo>
                <a:lnTo>
                  <a:pt x="5214" y="3272"/>
                </a:lnTo>
                <a:lnTo>
                  <a:pt x="5220" y="3308"/>
                </a:lnTo>
                <a:lnTo>
                  <a:pt x="5222" y="3343"/>
                </a:lnTo>
                <a:lnTo>
                  <a:pt x="5220" y="3379"/>
                </a:lnTo>
                <a:lnTo>
                  <a:pt x="5214" y="3415"/>
                </a:lnTo>
                <a:lnTo>
                  <a:pt x="5206" y="3449"/>
                </a:lnTo>
                <a:lnTo>
                  <a:pt x="5194" y="3485"/>
                </a:lnTo>
                <a:lnTo>
                  <a:pt x="5178" y="3517"/>
                </a:lnTo>
                <a:lnTo>
                  <a:pt x="5160" y="3549"/>
                </a:lnTo>
                <a:lnTo>
                  <a:pt x="5138" y="3581"/>
                </a:lnTo>
                <a:lnTo>
                  <a:pt x="5112" y="3609"/>
                </a:lnTo>
                <a:lnTo>
                  <a:pt x="5112" y="3609"/>
                </a:lnTo>
                <a:close/>
                <a:moveTo>
                  <a:pt x="5490" y="3198"/>
                </a:moveTo>
                <a:lnTo>
                  <a:pt x="5490" y="3198"/>
                </a:lnTo>
                <a:lnTo>
                  <a:pt x="5478" y="3154"/>
                </a:lnTo>
                <a:lnTo>
                  <a:pt x="5464" y="3112"/>
                </a:lnTo>
                <a:lnTo>
                  <a:pt x="5446" y="3068"/>
                </a:lnTo>
                <a:lnTo>
                  <a:pt x="5426" y="3028"/>
                </a:lnTo>
                <a:lnTo>
                  <a:pt x="5402" y="2988"/>
                </a:lnTo>
                <a:lnTo>
                  <a:pt x="5376" y="2948"/>
                </a:lnTo>
                <a:lnTo>
                  <a:pt x="5346" y="2912"/>
                </a:lnTo>
                <a:lnTo>
                  <a:pt x="5312" y="2876"/>
                </a:lnTo>
                <a:lnTo>
                  <a:pt x="5312" y="2876"/>
                </a:lnTo>
                <a:lnTo>
                  <a:pt x="5312" y="2876"/>
                </a:lnTo>
                <a:lnTo>
                  <a:pt x="5288" y="2852"/>
                </a:lnTo>
                <a:lnTo>
                  <a:pt x="5262" y="2830"/>
                </a:lnTo>
                <a:lnTo>
                  <a:pt x="5236" y="2810"/>
                </a:lnTo>
                <a:lnTo>
                  <a:pt x="5210" y="2792"/>
                </a:lnTo>
                <a:lnTo>
                  <a:pt x="5182" y="2774"/>
                </a:lnTo>
                <a:lnTo>
                  <a:pt x="5152" y="2758"/>
                </a:lnTo>
                <a:lnTo>
                  <a:pt x="5124" y="2744"/>
                </a:lnTo>
                <a:lnTo>
                  <a:pt x="5094" y="2730"/>
                </a:lnTo>
                <a:lnTo>
                  <a:pt x="5064" y="2720"/>
                </a:lnTo>
                <a:lnTo>
                  <a:pt x="5034" y="2710"/>
                </a:lnTo>
                <a:lnTo>
                  <a:pt x="5001" y="2702"/>
                </a:lnTo>
                <a:lnTo>
                  <a:pt x="4971" y="2694"/>
                </a:lnTo>
                <a:lnTo>
                  <a:pt x="4939" y="2690"/>
                </a:lnTo>
                <a:lnTo>
                  <a:pt x="4907" y="2686"/>
                </a:lnTo>
                <a:lnTo>
                  <a:pt x="4875" y="2684"/>
                </a:lnTo>
                <a:lnTo>
                  <a:pt x="4845" y="2682"/>
                </a:lnTo>
                <a:lnTo>
                  <a:pt x="4813" y="2684"/>
                </a:lnTo>
                <a:lnTo>
                  <a:pt x="4781" y="2686"/>
                </a:lnTo>
                <a:lnTo>
                  <a:pt x="4749" y="2690"/>
                </a:lnTo>
                <a:lnTo>
                  <a:pt x="4717" y="2694"/>
                </a:lnTo>
                <a:lnTo>
                  <a:pt x="4687" y="2702"/>
                </a:lnTo>
                <a:lnTo>
                  <a:pt x="4655" y="2710"/>
                </a:lnTo>
                <a:lnTo>
                  <a:pt x="4625" y="2720"/>
                </a:lnTo>
                <a:lnTo>
                  <a:pt x="4595" y="2730"/>
                </a:lnTo>
                <a:lnTo>
                  <a:pt x="4565" y="2744"/>
                </a:lnTo>
                <a:lnTo>
                  <a:pt x="4537" y="2758"/>
                </a:lnTo>
                <a:lnTo>
                  <a:pt x="4509" y="2774"/>
                </a:lnTo>
                <a:lnTo>
                  <a:pt x="4481" y="2792"/>
                </a:lnTo>
                <a:lnTo>
                  <a:pt x="4453" y="2810"/>
                </a:lnTo>
                <a:lnTo>
                  <a:pt x="4427" y="2830"/>
                </a:lnTo>
                <a:lnTo>
                  <a:pt x="4401" y="2852"/>
                </a:lnTo>
                <a:lnTo>
                  <a:pt x="4377" y="2876"/>
                </a:lnTo>
                <a:lnTo>
                  <a:pt x="4377" y="2876"/>
                </a:lnTo>
                <a:lnTo>
                  <a:pt x="4345" y="2910"/>
                </a:lnTo>
                <a:lnTo>
                  <a:pt x="4315" y="2948"/>
                </a:lnTo>
                <a:lnTo>
                  <a:pt x="4289" y="2986"/>
                </a:lnTo>
                <a:lnTo>
                  <a:pt x="4265" y="3026"/>
                </a:lnTo>
                <a:lnTo>
                  <a:pt x="4243" y="3066"/>
                </a:lnTo>
                <a:lnTo>
                  <a:pt x="4225" y="3110"/>
                </a:lnTo>
                <a:lnTo>
                  <a:pt x="4211" y="3154"/>
                </a:lnTo>
                <a:lnTo>
                  <a:pt x="4199" y="3198"/>
                </a:lnTo>
                <a:lnTo>
                  <a:pt x="284" y="3198"/>
                </a:lnTo>
                <a:lnTo>
                  <a:pt x="284" y="1884"/>
                </a:lnTo>
                <a:lnTo>
                  <a:pt x="1014" y="1884"/>
                </a:lnTo>
                <a:lnTo>
                  <a:pt x="1014" y="1884"/>
                </a:lnTo>
                <a:lnTo>
                  <a:pt x="1024" y="1930"/>
                </a:lnTo>
                <a:lnTo>
                  <a:pt x="1040" y="1976"/>
                </a:lnTo>
                <a:lnTo>
                  <a:pt x="1058" y="2018"/>
                </a:lnTo>
                <a:lnTo>
                  <a:pt x="1078" y="2060"/>
                </a:lnTo>
                <a:lnTo>
                  <a:pt x="1102" y="2102"/>
                </a:lnTo>
                <a:lnTo>
                  <a:pt x="1130" y="2140"/>
                </a:lnTo>
                <a:lnTo>
                  <a:pt x="1160" y="2178"/>
                </a:lnTo>
                <a:lnTo>
                  <a:pt x="1192" y="2212"/>
                </a:lnTo>
                <a:lnTo>
                  <a:pt x="1192" y="2212"/>
                </a:lnTo>
                <a:lnTo>
                  <a:pt x="1216" y="2236"/>
                </a:lnTo>
                <a:lnTo>
                  <a:pt x="1242" y="2258"/>
                </a:lnTo>
                <a:lnTo>
                  <a:pt x="1268" y="2278"/>
                </a:lnTo>
                <a:lnTo>
                  <a:pt x="1296" y="2298"/>
                </a:lnTo>
                <a:lnTo>
                  <a:pt x="1324" y="2314"/>
                </a:lnTo>
                <a:lnTo>
                  <a:pt x="1352" y="2330"/>
                </a:lnTo>
                <a:lnTo>
                  <a:pt x="1380" y="2344"/>
                </a:lnTo>
                <a:lnTo>
                  <a:pt x="1410" y="2358"/>
                </a:lnTo>
                <a:lnTo>
                  <a:pt x="1440" y="2370"/>
                </a:lnTo>
                <a:lnTo>
                  <a:pt x="1472" y="2378"/>
                </a:lnTo>
                <a:lnTo>
                  <a:pt x="1502" y="2388"/>
                </a:lnTo>
                <a:lnTo>
                  <a:pt x="1534" y="2394"/>
                </a:lnTo>
                <a:lnTo>
                  <a:pt x="1564" y="2400"/>
                </a:lnTo>
                <a:lnTo>
                  <a:pt x="1596" y="2404"/>
                </a:lnTo>
                <a:lnTo>
                  <a:pt x="1628" y="2406"/>
                </a:lnTo>
                <a:lnTo>
                  <a:pt x="1660" y="2406"/>
                </a:lnTo>
                <a:lnTo>
                  <a:pt x="1660" y="2406"/>
                </a:lnTo>
                <a:lnTo>
                  <a:pt x="1707" y="2404"/>
                </a:lnTo>
                <a:lnTo>
                  <a:pt x="1753" y="2400"/>
                </a:lnTo>
                <a:lnTo>
                  <a:pt x="1799" y="2392"/>
                </a:lnTo>
                <a:lnTo>
                  <a:pt x="1845" y="2380"/>
                </a:lnTo>
                <a:lnTo>
                  <a:pt x="1889" y="2366"/>
                </a:lnTo>
                <a:lnTo>
                  <a:pt x="1933" y="2348"/>
                </a:lnTo>
                <a:lnTo>
                  <a:pt x="1975" y="2326"/>
                </a:lnTo>
                <a:lnTo>
                  <a:pt x="2017" y="2302"/>
                </a:lnTo>
                <a:lnTo>
                  <a:pt x="2383" y="2670"/>
                </a:lnTo>
                <a:lnTo>
                  <a:pt x="2585" y="2468"/>
                </a:lnTo>
                <a:lnTo>
                  <a:pt x="2217" y="2100"/>
                </a:lnTo>
                <a:lnTo>
                  <a:pt x="2217" y="2100"/>
                </a:lnTo>
                <a:lnTo>
                  <a:pt x="2233" y="2076"/>
                </a:lnTo>
                <a:lnTo>
                  <a:pt x="2247" y="2050"/>
                </a:lnTo>
                <a:lnTo>
                  <a:pt x="2261" y="2024"/>
                </a:lnTo>
                <a:lnTo>
                  <a:pt x="2273" y="1996"/>
                </a:lnTo>
                <a:lnTo>
                  <a:pt x="2283" y="1970"/>
                </a:lnTo>
                <a:lnTo>
                  <a:pt x="2291" y="1942"/>
                </a:lnTo>
                <a:lnTo>
                  <a:pt x="2299" y="1914"/>
                </a:lnTo>
                <a:lnTo>
                  <a:pt x="2307" y="1884"/>
                </a:lnTo>
                <a:lnTo>
                  <a:pt x="6396" y="1884"/>
                </a:lnTo>
                <a:lnTo>
                  <a:pt x="6396" y="3198"/>
                </a:lnTo>
                <a:lnTo>
                  <a:pt x="5490" y="3198"/>
                </a:lnTo>
                <a:close/>
                <a:moveTo>
                  <a:pt x="1927" y="2012"/>
                </a:moveTo>
                <a:lnTo>
                  <a:pt x="1927" y="2012"/>
                </a:lnTo>
                <a:lnTo>
                  <a:pt x="1899" y="2038"/>
                </a:lnTo>
                <a:lnTo>
                  <a:pt x="1867" y="2060"/>
                </a:lnTo>
                <a:lnTo>
                  <a:pt x="1835" y="2078"/>
                </a:lnTo>
                <a:lnTo>
                  <a:pt x="1803" y="2094"/>
                </a:lnTo>
                <a:lnTo>
                  <a:pt x="1767" y="2106"/>
                </a:lnTo>
                <a:lnTo>
                  <a:pt x="1733" y="2114"/>
                </a:lnTo>
                <a:lnTo>
                  <a:pt x="1697" y="2120"/>
                </a:lnTo>
                <a:lnTo>
                  <a:pt x="1660" y="2122"/>
                </a:lnTo>
                <a:lnTo>
                  <a:pt x="1624" y="2120"/>
                </a:lnTo>
                <a:lnTo>
                  <a:pt x="1588" y="2114"/>
                </a:lnTo>
                <a:lnTo>
                  <a:pt x="1552" y="2106"/>
                </a:lnTo>
                <a:lnTo>
                  <a:pt x="1518" y="2094"/>
                </a:lnTo>
                <a:lnTo>
                  <a:pt x="1484" y="2078"/>
                </a:lnTo>
                <a:lnTo>
                  <a:pt x="1452" y="2060"/>
                </a:lnTo>
                <a:lnTo>
                  <a:pt x="1422" y="2038"/>
                </a:lnTo>
                <a:lnTo>
                  <a:pt x="1394" y="2012"/>
                </a:lnTo>
                <a:lnTo>
                  <a:pt x="1394" y="2012"/>
                </a:lnTo>
                <a:lnTo>
                  <a:pt x="1368" y="1984"/>
                </a:lnTo>
                <a:lnTo>
                  <a:pt x="1346" y="1954"/>
                </a:lnTo>
                <a:lnTo>
                  <a:pt x="1328" y="1922"/>
                </a:lnTo>
                <a:lnTo>
                  <a:pt x="1312" y="1890"/>
                </a:lnTo>
                <a:lnTo>
                  <a:pt x="1300" y="1854"/>
                </a:lnTo>
                <a:lnTo>
                  <a:pt x="1290" y="1820"/>
                </a:lnTo>
                <a:lnTo>
                  <a:pt x="1284" y="1782"/>
                </a:lnTo>
                <a:lnTo>
                  <a:pt x="1284" y="1746"/>
                </a:lnTo>
                <a:lnTo>
                  <a:pt x="1284" y="1746"/>
                </a:lnTo>
                <a:lnTo>
                  <a:pt x="1284" y="1708"/>
                </a:lnTo>
                <a:lnTo>
                  <a:pt x="1290" y="1672"/>
                </a:lnTo>
                <a:lnTo>
                  <a:pt x="1300" y="1636"/>
                </a:lnTo>
                <a:lnTo>
                  <a:pt x="1312" y="1600"/>
                </a:lnTo>
                <a:lnTo>
                  <a:pt x="1328" y="1568"/>
                </a:lnTo>
                <a:lnTo>
                  <a:pt x="1346" y="1536"/>
                </a:lnTo>
                <a:lnTo>
                  <a:pt x="1368" y="1506"/>
                </a:lnTo>
                <a:lnTo>
                  <a:pt x="1394" y="1478"/>
                </a:lnTo>
                <a:lnTo>
                  <a:pt x="1394" y="1478"/>
                </a:lnTo>
                <a:lnTo>
                  <a:pt x="1422" y="1454"/>
                </a:lnTo>
                <a:lnTo>
                  <a:pt x="1452" y="1430"/>
                </a:lnTo>
                <a:lnTo>
                  <a:pt x="1484" y="1412"/>
                </a:lnTo>
                <a:lnTo>
                  <a:pt x="1518" y="1396"/>
                </a:lnTo>
                <a:lnTo>
                  <a:pt x="1552" y="1384"/>
                </a:lnTo>
                <a:lnTo>
                  <a:pt x="1588" y="1376"/>
                </a:lnTo>
                <a:lnTo>
                  <a:pt x="1624" y="1370"/>
                </a:lnTo>
                <a:lnTo>
                  <a:pt x="1660" y="1368"/>
                </a:lnTo>
                <a:lnTo>
                  <a:pt x="1660" y="1368"/>
                </a:lnTo>
                <a:lnTo>
                  <a:pt x="1697" y="1370"/>
                </a:lnTo>
                <a:lnTo>
                  <a:pt x="1733" y="1376"/>
                </a:lnTo>
                <a:lnTo>
                  <a:pt x="1767" y="1384"/>
                </a:lnTo>
                <a:lnTo>
                  <a:pt x="1803" y="1396"/>
                </a:lnTo>
                <a:lnTo>
                  <a:pt x="1835" y="1412"/>
                </a:lnTo>
                <a:lnTo>
                  <a:pt x="1867" y="1430"/>
                </a:lnTo>
                <a:lnTo>
                  <a:pt x="1899" y="1454"/>
                </a:lnTo>
                <a:lnTo>
                  <a:pt x="1927" y="1478"/>
                </a:lnTo>
                <a:lnTo>
                  <a:pt x="1927" y="1478"/>
                </a:lnTo>
                <a:lnTo>
                  <a:pt x="1951" y="1506"/>
                </a:lnTo>
                <a:lnTo>
                  <a:pt x="1975" y="1536"/>
                </a:lnTo>
                <a:lnTo>
                  <a:pt x="1993" y="1568"/>
                </a:lnTo>
                <a:lnTo>
                  <a:pt x="2009" y="1600"/>
                </a:lnTo>
                <a:lnTo>
                  <a:pt x="2021" y="1636"/>
                </a:lnTo>
                <a:lnTo>
                  <a:pt x="2029" y="1672"/>
                </a:lnTo>
                <a:lnTo>
                  <a:pt x="2035" y="1708"/>
                </a:lnTo>
                <a:lnTo>
                  <a:pt x="2037" y="1746"/>
                </a:lnTo>
                <a:lnTo>
                  <a:pt x="2037" y="1746"/>
                </a:lnTo>
                <a:lnTo>
                  <a:pt x="2035" y="1782"/>
                </a:lnTo>
                <a:lnTo>
                  <a:pt x="2029" y="1820"/>
                </a:lnTo>
                <a:lnTo>
                  <a:pt x="2021" y="1854"/>
                </a:lnTo>
                <a:lnTo>
                  <a:pt x="2009" y="1890"/>
                </a:lnTo>
                <a:lnTo>
                  <a:pt x="1993" y="1922"/>
                </a:lnTo>
                <a:lnTo>
                  <a:pt x="1975" y="1954"/>
                </a:lnTo>
                <a:lnTo>
                  <a:pt x="1951" y="1984"/>
                </a:lnTo>
                <a:lnTo>
                  <a:pt x="1927" y="2012"/>
                </a:lnTo>
                <a:lnTo>
                  <a:pt x="1927" y="2012"/>
                </a:lnTo>
                <a:close/>
                <a:moveTo>
                  <a:pt x="6396" y="286"/>
                </a:moveTo>
                <a:lnTo>
                  <a:pt x="6396" y="1600"/>
                </a:lnTo>
                <a:lnTo>
                  <a:pt x="2305" y="1600"/>
                </a:lnTo>
                <a:lnTo>
                  <a:pt x="2305" y="1600"/>
                </a:lnTo>
                <a:lnTo>
                  <a:pt x="2293" y="1554"/>
                </a:lnTo>
                <a:lnTo>
                  <a:pt x="2279" y="1512"/>
                </a:lnTo>
                <a:lnTo>
                  <a:pt x="2261" y="1468"/>
                </a:lnTo>
                <a:lnTo>
                  <a:pt x="2241" y="1426"/>
                </a:lnTo>
                <a:lnTo>
                  <a:pt x="2217" y="1386"/>
                </a:lnTo>
                <a:lnTo>
                  <a:pt x="2191" y="1348"/>
                </a:lnTo>
                <a:lnTo>
                  <a:pt x="2161" y="1312"/>
                </a:lnTo>
                <a:lnTo>
                  <a:pt x="2129" y="1278"/>
                </a:lnTo>
                <a:lnTo>
                  <a:pt x="2129" y="1278"/>
                </a:lnTo>
                <a:lnTo>
                  <a:pt x="2103" y="1254"/>
                </a:lnTo>
                <a:lnTo>
                  <a:pt x="2079" y="1232"/>
                </a:lnTo>
                <a:lnTo>
                  <a:pt x="2051" y="1212"/>
                </a:lnTo>
                <a:lnTo>
                  <a:pt x="2025" y="1192"/>
                </a:lnTo>
                <a:lnTo>
                  <a:pt x="1997" y="1176"/>
                </a:lnTo>
                <a:lnTo>
                  <a:pt x="1969" y="1160"/>
                </a:lnTo>
                <a:lnTo>
                  <a:pt x="1939" y="1146"/>
                </a:lnTo>
                <a:lnTo>
                  <a:pt x="1909" y="1132"/>
                </a:lnTo>
                <a:lnTo>
                  <a:pt x="1879" y="1122"/>
                </a:lnTo>
                <a:lnTo>
                  <a:pt x="1849" y="1112"/>
                </a:lnTo>
                <a:lnTo>
                  <a:pt x="1819" y="1102"/>
                </a:lnTo>
                <a:lnTo>
                  <a:pt x="1787" y="1096"/>
                </a:lnTo>
                <a:lnTo>
                  <a:pt x="1755" y="1090"/>
                </a:lnTo>
                <a:lnTo>
                  <a:pt x="1725" y="1088"/>
                </a:lnTo>
                <a:lnTo>
                  <a:pt x="1693" y="1084"/>
                </a:lnTo>
                <a:lnTo>
                  <a:pt x="1660" y="1084"/>
                </a:lnTo>
                <a:lnTo>
                  <a:pt x="1628" y="1084"/>
                </a:lnTo>
                <a:lnTo>
                  <a:pt x="1596" y="1088"/>
                </a:lnTo>
                <a:lnTo>
                  <a:pt x="1564" y="1090"/>
                </a:lnTo>
                <a:lnTo>
                  <a:pt x="1534" y="1096"/>
                </a:lnTo>
                <a:lnTo>
                  <a:pt x="1502" y="1102"/>
                </a:lnTo>
                <a:lnTo>
                  <a:pt x="1472" y="1112"/>
                </a:lnTo>
                <a:lnTo>
                  <a:pt x="1440" y="1122"/>
                </a:lnTo>
                <a:lnTo>
                  <a:pt x="1410" y="1132"/>
                </a:lnTo>
                <a:lnTo>
                  <a:pt x="1380" y="1146"/>
                </a:lnTo>
                <a:lnTo>
                  <a:pt x="1352" y="1160"/>
                </a:lnTo>
                <a:lnTo>
                  <a:pt x="1324" y="1176"/>
                </a:lnTo>
                <a:lnTo>
                  <a:pt x="1296" y="1192"/>
                </a:lnTo>
                <a:lnTo>
                  <a:pt x="1268" y="1212"/>
                </a:lnTo>
                <a:lnTo>
                  <a:pt x="1242" y="1232"/>
                </a:lnTo>
                <a:lnTo>
                  <a:pt x="1216" y="1254"/>
                </a:lnTo>
                <a:lnTo>
                  <a:pt x="1192" y="1278"/>
                </a:lnTo>
                <a:lnTo>
                  <a:pt x="1192" y="1278"/>
                </a:lnTo>
                <a:lnTo>
                  <a:pt x="1160" y="1312"/>
                </a:lnTo>
                <a:lnTo>
                  <a:pt x="1130" y="1348"/>
                </a:lnTo>
                <a:lnTo>
                  <a:pt x="1104" y="1386"/>
                </a:lnTo>
                <a:lnTo>
                  <a:pt x="1080" y="1426"/>
                </a:lnTo>
                <a:lnTo>
                  <a:pt x="1058" y="1468"/>
                </a:lnTo>
                <a:lnTo>
                  <a:pt x="1042" y="1512"/>
                </a:lnTo>
                <a:lnTo>
                  <a:pt x="1026" y="1554"/>
                </a:lnTo>
                <a:lnTo>
                  <a:pt x="1014" y="1600"/>
                </a:lnTo>
                <a:lnTo>
                  <a:pt x="284" y="1600"/>
                </a:lnTo>
                <a:lnTo>
                  <a:pt x="284" y="286"/>
                </a:lnTo>
                <a:lnTo>
                  <a:pt x="6396" y="286"/>
                </a:lnTo>
                <a:close/>
                <a:moveTo>
                  <a:pt x="284" y="6395"/>
                </a:moveTo>
                <a:lnTo>
                  <a:pt x="284" y="5081"/>
                </a:lnTo>
                <a:lnTo>
                  <a:pt x="2733" y="5081"/>
                </a:lnTo>
                <a:lnTo>
                  <a:pt x="2733" y="5081"/>
                </a:lnTo>
                <a:lnTo>
                  <a:pt x="2745" y="5125"/>
                </a:lnTo>
                <a:lnTo>
                  <a:pt x="2759" y="5169"/>
                </a:lnTo>
                <a:lnTo>
                  <a:pt x="2777" y="5211"/>
                </a:lnTo>
                <a:lnTo>
                  <a:pt x="2797" y="5251"/>
                </a:lnTo>
                <a:lnTo>
                  <a:pt x="2821" y="5291"/>
                </a:lnTo>
                <a:lnTo>
                  <a:pt x="2847" y="5329"/>
                </a:lnTo>
                <a:lnTo>
                  <a:pt x="2877" y="5365"/>
                </a:lnTo>
                <a:lnTo>
                  <a:pt x="2909" y="5399"/>
                </a:lnTo>
                <a:lnTo>
                  <a:pt x="2909" y="5399"/>
                </a:lnTo>
                <a:lnTo>
                  <a:pt x="2933" y="5421"/>
                </a:lnTo>
                <a:lnTo>
                  <a:pt x="2957" y="5443"/>
                </a:lnTo>
                <a:lnTo>
                  <a:pt x="2983" y="5463"/>
                </a:lnTo>
                <a:lnTo>
                  <a:pt x="3009" y="5481"/>
                </a:lnTo>
                <a:lnTo>
                  <a:pt x="3037" y="5499"/>
                </a:lnTo>
                <a:lnTo>
                  <a:pt x="3065" y="5515"/>
                </a:lnTo>
                <a:lnTo>
                  <a:pt x="3093" y="5529"/>
                </a:lnTo>
                <a:lnTo>
                  <a:pt x="3123" y="5543"/>
                </a:lnTo>
                <a:lnTo>
                  <a:pt x="3153" y="5555"/>
                </a:lnTo>
                <a:lnTo>
                  <a:pt x="3183" y="5565"/>
                </a:lnTo>
                <a:lnTo>
                  <a:pt x="3215" y="5573"/>
                </a:lnTo>
                <a:lnTo>
                  <a:pt x="3247" y="5579"/>
                </a:lnTo>
                <a:lnTo>
                  <a:pt x="3279" y="5585"/>
                </a:lnTo>
                <a:lnTo>
                  <a:pt x="3311" y="5589"/>
                </a:lnTo>
                <a:lnTo>
                  <a:pt x="3343" y="5591"/>
                </a:lnTo>
                <a:lnTo>
                  <a:pt x="3377" y="5593"/>
                </a:lnTo>
                <a:lnTo>
                  <a:pt x="3377" y="5593"/>
                </a:lnTo>
                <a:lnTo>
                  <a:pt x="3425" y="5591"/>
                </a:lnTo>
                <a:lnTo>
                  <a:pt x="3471" y="5585"/>
                </a:lnTo>
                <a:lnTo>
                  <a:pt x="3517" y="5577"/>
                </a:lnTo>
                <a:lnTo>
                  <a:pt x="3563" y="5565"/>
                </a:lnTo>
                <a:lnTo>
                  <a:pt x="3607" y="5551"/>
                </a:lnTo>
                <a:lnTo>
                  <a:pt x="3651" y="5533"/>
                </a:lnTo>
                <a:lnTo>
                  <a:pt x="3691" y="5513"/>
                </a:lnTo>
                <a:lnTo>
                  <a:pt x="3733" y="5489"/>
                </a:lnTo>
                <a:lnTo>
                  <a:pt x="4099" y="5855"/>
                </a:lnTo>
                <a:lnTo>
                  <a:pt x="4301" y="5655"/>
                </a:lnTo>
                <a:lnTo>
                  <a:pt x="3933" y="5287"/>
                </a:lnTo>
                <a:lnTo>
                  <a:pt x="3933" y="5287"/>
                </a:lnTo>
                <a:lnTo>
                  <a:pt x="3949" y="5263"/>
                </a:lnTo>
                <a:lnTo>
                  <a:pt x="3961" y="5239"/>
                </a:lnTo>
                <a:lnTo>
                  <a:pt x="3975" y="5213"/>
                </a:lnTo>
                <a:lnTo>
                  <a:pt x="3985" y="5187"/>
                </a:lnTo>
                <a:lnTo>
                  <a:pt x="4005" y="5135"/>
                </a:lnTo>
                <a:lnTo>
                  <a:pt x="4019" y="5081"/>
                </a:lnTo>
                <a:lnTo>
                  <a:pt x="6396" y="5081"/>
                </a:lnTo>
                <a:lnTo>
                  <a:pt x="6396" y="6395"/>
                </a:lnTo>
                <a:lnTo>
                  <a:pt x="284" y="6395"/>
                </a:lnTo>
                <a:close/>
              </a:path>
            </a:pathLst>
          </a:custGeom>
          <a:solidFill>
            <a:schemeClr val="tx1"/>
          </a:solidFill>
          <a:ln>
            <a:noFill/>
          </a:ln>
        </p:spPr>
        <p:txBody>
          <a:bodyPr vert="horz" wrap="square" lIns="78191" tIns="39096" rIns="78191" bIns="39096" numCol="1" anchor="t" anchorCtr="0" compatLnSpc="1">
            <a:prstTxWarp prst="textNoShape">
              <a:avLst/>
            </a:prstTxWarp>
          </a:bodyPr>
          <a:lstStyle/>
          <a:p>
            <a:endParaRPr lang="en-US" sz="1000"/>
          </a:p>
        </p:txBody>
      </p:sp>
      <p:sp>
        <p:nvSpPr>
          <p:cNvPr id="13" name="Rectangle 12">
            <a:extLst>
              <a:ext uri="{FF2B5EF4-FFF2-40B4-BE49-F238E27FC236}">
                <a16:creationId xmlns:a16="http://schemas.microsoft.com/office/drawing/2014/main" id="{49DFE9A3-4970-D550-0620-E416EA9A09A1}"/>
              </a:ext>
            </a:extLst>
          </p:cNvPr>
          <p:cNvSpPr/>
          <p:nvPr/>
        </p:nvSpPr>
        <p:spPr>
          <a:xfrm>
            <a:off x="9357854" y="0"/>
            <a:ext cx="2834146" cy="428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 name="TextBox 13">
            <a:extLst>
              <a:ext uri="{FF2B5EF4-FFF2-40B4-BE49-F238E27FC236}">
                <a16:creationId xmlns:a16="http://schemas.microsoft.com/office/drawing/2014/main" id="{244C9420-4AF7-FE44-7A59-B4A01D560685}"/>
              </a:ext>
            </a:extLst>
          </p:cNvPr>
          <p:cNvSpPr txBox="1"/>
          <p:nvPr/>
        </p:nvSpPr>
        <p:spPr>
          <a:xfrm>
            <a:off x="9668404" y="114285"/>
            <a:ext cx="1870453" cy="20005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Rekomendācijas</a:t>
            </a:r>
          </a:p>
        </p:txBody>
      </p:sp>
      <p:sp>
        <p:nvSpPr>
          <p:cNvPr id="16" name="Rectangle 15">
            <a:extLst>
              <a:ext uri="{FF2B5EF4-FFF2-40B4-BE49-F238E27FC236}">
                <a16:creationId xmlns:a16="http://schemas.microsoft.com/office/drawing/2014/main" id="{0884A8BE-5506-A465-48FF-53F4A3C8DA71}"/>
              </a:ext>
            </a:extLst>
          </p:cNvPr>
          <p:cNvSpPr/>
          <p:nvPr/>
        </p:nvSpPr>
        <p:spPr>
          <a:xfrm>
            <a:off x="8929454" y="0"/>
            <a:ext cx="428400" cy="428400"/>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7" name="Freeform 45">
            <a:extLst>
              <a:ext uri="{FF2B5EF4-FFF2-40B4-BE49-F238E27FC236}">
                <a16:creationId xmlns:a16="http://schemas.microsoft.com/office/drawing/2014/main" id="{BB6412B3-FEA0-DDA3-1E9F-16859AEE7C0A}"/>
              </a:ext>
            </a:extLst>
          </p:cNvPr>
          <p:cNvSpPr>
            <a:spLocks noChangeAspect="1" noEditPoints="1"/>
          </p:cNvSpPr>
          <p:nvPr/>
        </p:nvSpPr>
        <p:spPr bwMode="auto">
          <a:xfrm>
            <a:off x="8991945" y="62060"/>
            <a:ext cx="303418" cy="30428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
        <p:nvSpPr>
          <p:cNvPr id="26" name="Slide Number Placeholder 6">
            <a:extLst>
              <a:ext uri="{FF2B5EF4-FFF2-40B4-BE49-F238E27FC236}">
                <a16:creationId xmlns:a16="http://schemas.microsoft.com/office/drawing/2014/main" id="{3A7A3810-D97F-CB3B-1304-3C044EE026D1}"/>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lang="en-US"/>
            </a:defPPr>
            <a:lvl1pPr marL="0" marR="0" lvl="0" algn="r" defTabSz="914400" rtl="0" eaLnBrk="1" latinLnBrk="0" hangingPunct="1">
              <a:lnSpc>
                <a:spcPct val="100000"/>
              </a:lnSpc>
              <a:spcBef>
                <a:spcPts val="0"/>
              </a:spcBef>
              <a:spcAft>
                <a:spcPts val="0"/>
              </a:spcAft>
              <a:buClr>
                <a:srgbClr val="000000"/>
              </a:buClr>
              <a:buFont typeface="Arial"/>
              <a:defRPr sz="750" b="0" i="0" u="none" strike="noStrike" kern="1200" cap="none">
                <a:solidFill>
                  <a:schemeClr val="tx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9pPr>
          </a:lstStyle>
          <a:p>
            <a:fld id="{7870704B-CE94-48CC-AF30-84932A1262A7}" type="slidenum">
              <a:rPr lang="lv-LV" smtClean="0"/>
              <a:pPr/>
              <a:t>45</a:t>
            </a:fld>
            <a:endParaRPr lang="lv-LV"/>
          </a:p>
        </p:txBody>
      </p:sp>
    </p:spTree>
    <p:extLst>
      <p:ext uri="{BB962C8B-B14F-4D97-AF65-F5344CB8AC3E}">
        <p14:creationId xmlns:p14="http://schemas.microsoft.com/office/powerpoint/2010/main" val="23781346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639EA-999E-0492-3FD3-C8C28FA4BDD6}"/>
            </a:ext>
          </a:extLst>
        </p:cNvPr>
        <p:cNvGrpSpPr/>
        <p:nvPr/>
      </p:nvGrpSpPr>
      <p:grpSpPr>
        <a:xfrm>
          <a:off x="0" y="0"/>
          <a:ext cx="0" cy="0"/>
          <a:chOff x="0" y="0"/>
          <a:chExt cx="0" cy="0"/>
        </a:xfrm>
      </p:grpSpPr>
      <p:graphicFrame>
        <p:nvGraphicFramePr>
          <p:cNvPr id="15" name="Table 25">
            <a:extLst>
              <a:ext uri="{FF2B5EF4-FFF2-40B4-BE49-F238E27FC236}">
                <a16:creationId xmlns:a16="http://schemas.microsoft.com/office/drawing/2014/main" id="{1B4434F0-10B1-2C00-07E6-FDB92EE3BB04}"/>
              </a:ext>
            </a:extLst>
          </p:cNvPr>
          <p:cNvGraphicFramePr>
            <a:graphicFrameLocks noGrp="1"/>
          </p:cNvGraphicFramePr>
          <p:nvPr>
            <p:extLst>
              <p:ext uri="{D42A27DB-BD31-4B8C-83A1-F6EECF244321}">
                <p14:modId xmlns:p14="http://schemas.microsoft.com/office/powerpoint/2010/main" val="1172002567"/>
              </p:ext>
            </p:extLst>
          </p:nvPr>
        </p:nvGraphicFramePr>
        <p:xfrm>
          <a:off x="442912" y="1819275"/>
          <a:ext cx="11306175" cy="4352926"/>
        </p:xfrm>
        <a:graphic>
          <a:graphicData uri="http://schemas.openxmlformats.org/drawingml/2006/table">
            <a:tbl>
              <a:tblPr firstRow="1" bandRow="1">
                <a:tableStyleId>{5C22544A-7EE6-4342-B048-85BDC9FD1C3A}</a:tableStyleId>
              </a:tblPr>
              <a:tblGrid>
                <a:gridCol w="6621917">
                  <a:extLst>
                    <a:ext uri="{9D8B030D-6E8A-4147-A177-3AD203B41FA5}">
                      <a16:colId xmlns:a16="http://schemas.microsoft.com/office/drawing/2014/main" val="2026371950"/>
                    </a:ext>
                  </a:extLst>
                </a:gridCol>
                <a:gridCol w="1926771">
                  <a:extLst>
                    <a:ext uri="{9D8B030D-6E8A-4147-A177-3AD203B41FA5}">
                      <a16:colId xmlns:a16="http://schemas.microsoft.com/office/drawing/2014/main" val="4051519357"/>
                    </a:ext>
                  </a:extLst>
                </a:gridCol>
                <a:gridCol w="2757487">
                  <a:extLst>
                    <a:ext uri="{9D8B030D-6E8A-4147-A177-3AD203B41FA5}">
                      <a16:colId xmlns:a16="http://schemas.microsoft.com/office/drawing/2014/main" val="977977725"/>
                    </a:ext>
                  </a:extLst>
                </a:gridCol>
              </a:tblGrid>
              <a:tr h="274926">
                <a:tc>
                  <a:txBody>
                    <a:bodyPr/>
                    <a:lstStyle/>
                    <a:p>
                      <a:pPr marL="216000" algn="l" fontAlgn="ctr">
                        <a:buNone/>
                      </a:pPr>
                      <a:r>
                        <a:rPr lang="lv-LV" sz="800" b="1" i="0" u="none" strike="noStrike">
                          <a:solidFill>
                            <a:schemeClr val="tx1"/>
                          </a:solidFill>
                          <a:effectLst/>
                          <a:latin typeface="Arial" panose="020B0604020202020204" pitchFamily="34" charset="0"/>
                        </a:rPr>
                        <a:t>Aktivitāte</a:t>
                      </a:r>
                      <a:r>
                        <a:rPr lang="en-GB" sz="800" b="1" i="0" u="none" strike="noStrike">
                          <a:solidFill>
                            <a:schemeClr val="tx1"/>
                          </a:solidFill>
                          <a:effectLst/>
                          <a:latin typeface="Arial" panose="020B0604020202020204" pitchFamily="34" charset="0"/>
                        </a:rPr>
                        <a:t>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GB" sz="800" b="1" i="0" u="none" strike="noStrike">
                          <a:solidFill>
                            <a:schemeClr val="tx1"/>
                          </a:solidFill>
                          <a:effectLst/>
                          <a:latin typeface="Arial" panose="020B0604020202020204" pitchFamily="34" charset="0"/>
                        </a:rPr>
                        <a:t>Ieviesējs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l" defTabSz="914400" rtl="0" eaLnBrk="1" fontAlgn="ctr" latinLnBrk="0" hangingPunct="1">
                        <a:buNone/>
                      </a:pPr>
                      <a:r>
                        <a:rPr lang="en-GB" sz="800" b="1" i="0" u="none" strike="noStrike" kern="1200">
                          <a:solidFill>
                            <a:schemeClr val="tx1"/>
                          </a:solidFill>
                          <a:effectLst/>
                          <a:latin typeface="Arial" panose="020B0604020202020204" pitchFamily="34" charset="0"/>
                          <a:ea typeface="+mn-ea"/>
                          <a:cs typeface="+mn-cs"/>
                        </a:rPr>
                        <a:t>Iesaistītās puses </a:t>
                      </a: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76350478"/>
                  </a:ext>
                </a:extLst>
              </a:tr>
              <a:tr h="444171">
                <a:tc gridSpan="3">
                  <a:txBody>
                    <a:bodyPr/>
                    <a:lstStyle/>
                    <a:p>
                      <a:pPr algn="just" fontAlgn="ctr"/>
                      <a:r>
                        <a:rPr lang="nl-NL" sz="800" b="1" i="0" u="none" strike="noStrike">
                          <a:solidFill>
                            <a:srgbClr val="000000"/>
                          </a:solidFill>
                          <a:effectLst/>
                          <a:latin typeface="Arial" panose="020B0604020202020204" pitchFamily="34" charset="0"/>
                        </a:rPr>
                        <a:t>2.4.1 Tiesiskais ietvars bērniem un ģimenēm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en-GB" sz="900" b="0" i="0" u="none" strike="noStrike">
                        <a:solidFill>
                          <a:srgbClr val="000000"/>
                        </a:solidFill>
                        <a:effectLst/>
                        <a:latin typeface="Arial" panose="020B0604020202020204" pitchFamily="34" charset="0"/>
                      </a:endParaRPr>
                    </a:p>
                  </a:txBody>
                  <a:tcPr marL="72000" marR="72000" marT="0" marB="0" anchor="b">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7292068"/>
                  </a:ext>
                </a:extLst>
              </a:tr>
              <a:tr h="659077">
                <a:tc>
                  <a:txBody>
                    <a:bodyPr/>
                    <a:lstStyle/>
                    <a:p>
                      <a:pPr algn="l" fontAlgn="ctr"/>
                      <a:r>
                        <a:rPr lang="lv-LV" sz="800" b="0" i="0" u="none" strike="noStrike" noProof="0" dirty="0">
                          <a:solidFill>
                            <a:srgbClr val="000000"/>
                          </a:solidFill>
                          <a:effectLst/>
                          <a:latin typeface="Arial" panose="020B0604020202020204" pitchFamily="34" charset="0"/>
                        </a:rPr>
                        <a:t>Izstrādāt normatīvos grozījumus līdz 2030. gada vidum, kas paredz vecāku tiesisko atbildību bērna smagas atkarības gadījumā.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Tieslietu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Saeima, Labklājības ministrija, Bērnu tiesību aizsardzības inspekcija, tiesībsargs</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2129370"/>
                  </a:ext>
                </a:extLst>
              </a:tr>
              <a:tr h="659077">
                <a:tc>
                  <a:txBody>
                    <a:bodyPr/>
                    <a:lstStyle/>
                    <a:p>
                      <a:pPr algn="l" fontAlgn="ctr"/>
                      <a:r>
                        <a:rPr lang="lv-LV" sz="800" b="0" i="0" u="none" strike="noStrike" noProof="0" dirty="0">
                          <a:solidFill>
                            <a:srgbClr val="000000"/>
                          </a:solidFill>
                          <a:effectLst/>
                          <a:latin typeface="Arial" panose="020B0604020202020204" pitchFamily="34" charset="0"/>
                        </a:rPr>
                        <a:t>Izveidot juridisku mehānismu līdz 2030. gada beigām, kas ļautu operatīvi rīkoties gadījumos, kad vecāki nenodrošina bērnam nepieciešamo atbalstu (piemēram, saskaņā ar bāriņtiesu lēmumiem).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Labklājības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Sociālie dienesti, bāriņtiesas, tiesībsargs</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7225425"/>
                  </a:ext>
                </a:extLst>
              </a:tr>
              <a:tr h="659077">
                <a:tc>
                  <a:txBody>
                    <a:bodyPr/>
                    <a:lstStyle/>
                    <a:p>
                      <a:pPr algn="l" fontAlgn="ctr"/>
                      <a:r>
                        <a:rPr lang="lv-LV" sz="800" b="0" i="0" u="none" strike="noStrike" noProof="0" dirty="0">
                          <a:solidFill>
                            <a:srgbClr val="000000"/>
                          </a:solidFill>
                          <a:effectLst/>
                          <a:latin typeface="Arial" panose="020B0604020202020204" pitchFamily="34" charset="0"/>
                        </a:rPr>
                        <a:t>Ieviest normatīvo regulējumu līdz 2030. gada beigām, kas paredz obligātu rehabilitāciju jauniešiem pēc atkārtotas vielu lietošanas epizodes.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Saeima, veselības aprūpes iestādes, psihologi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76693224"/>
                  </a:ext>
                </a:extLst>
              </a:tr>
              <a:tr h="659077">
                <a:tc>
                  <a:txBody>
                    <a:bodyPr/>
                    <a:lstStyle/>
                    <a:p>
                      <a:pPr algn="l" fontAlgn="ctr"/>
                      <a:r>
                        <a:rPr lang="lv-LV" sz="800" b="0" i="0" u="none" strike="noStrike" noProof="0" dirty="0">
                          <a:solidFill>
                            <a:srgbClr val="000000"/>
                          </a:solidFill>
                          <a:effectLst/>
                          <a:latin typeface="Arial" panose="020B0604020202020204" pitchFamily="34" charset="0"/>
                        </a:rPr>
                        <a:t>Nodrošināt alternatīvas vides un sociālās integrācijas programmas jauniešiem pēc rehabilitācijas, ieviešot vismaz 5 reģionālus pilotprojektus.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Labklājības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NVO, jauniešu centri, pašvaldības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1615378"/>
                  </a:ext>
                </a:extLst>
              </a:tr>
              <a:tr h="338444">
                <a:tc>
                  <a:txBody>
                    <a:bodyPr/>
                    <a:lstStyle/>
                    <a:p>
                      <a:pPr algn="l" fontAlgn="ctr"/>
                      <a:r>
                        <a:rPr lang="lv-LV" sz="800" b="0" i="0" u="none" strike="noStrike" noProof="0" dirty="0">
                          <a:solidFill>
                            <a:srgbClr val="000000"/>
                          </a:solidFill>
                          <a:effectLst/>
                          <a:latin typeface="Arial" panose="020B0604020202020204" pitchFamily="34" charset="0"/>
                        </a:rPr>
                        <a:t>Izstrādāt ātras iesaistīšanās protokolu, kas paredz 72 stundu rīcības plānu atkārtotas lietošanas gadījumā.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Veselības ministrija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Psihologi, sociālie dienesti, skolas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1066082"/>
                  </a:ext>
                </a:extLst>
              </a:tr>
              <a:tr h="659077">
                <a:tc>
                  <a:txBody>
                    <a:bodyPr/>
                    <a:lstStyle/>
                    <a:p>
                      <a:pPr algn="l" fontAlgn="ctr"/>
                      <a:r>
                        <a:rPr lang="lv-LV" sz="800" b="0" i="0" u="none" strike="noStrike" noProof="0" dirty="0">
                          <a:solidFill>
                            <a:srgbClr val="000000"/>
                          </a:solidFill>
                          <a:effectLst/>
                          <a:latin typeface="Arial" panose="020B0604020202020204" pitchFamily="34" charset="0"/>
                        </a:rPr>
                        <a:t>Veikt vismaz 3 sabiedriskās kampaņas līdz 2030. gada vidum par tiesiskajiem aizsardzības mehānismiem atkarības gadījumos, uzsverot ģimenes atbildību un bērna tiesības.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noProof="0" dirty="0">
                          <a:solidFill>
                            <a:srgbClr val="000000"/>
                          </a:solidFill>
                          <a:effectLst/>
                          <a:latin typeface="Arial" panose="020B0604020202020204" pitchFamily="34" charset="0"/>
                        </a:rPr>
                        <a:t>SPKC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noProof="0" dirty="0">
                          <a:solidFill>
                            <a:srgbClr val="000000"/>
                          </a:solidFill>
                          <a:effectLst/>
                          <a:latin typeface="Arial" panose="020B0604020202020204" pitchFamily="34" charset="0"/>
                        </a:rPr>
                        <a:t>Mediji, Tieslietu ministrija, vecāku organizācijas  </a:t>
                      </a: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0947966"/>
                  </a:ext>
                </a:extLst>
              </a:tr>
            </a:tbl>
          </a:graphicData>
        </a:graphic>
      </p:graphicFrame>
      <p:graphicFrame>
        <p:nvGraphicFramePr>
          <p:cNvPr id="28" name="think-cell data - do not delete" hidden="1">
            <a:extLst>
              <a:ext uri="{FF2B5EF4-FFF2-40B4-BE49-F238E27FC236}">
                <a16:creationId xmlns:a16="http://schemas.microsoft.com/office/drawing/2014/main" id="{1416AFA4-98C4-E5A3-4B8B-184963374FA3}"/>
              </a:ext>
            </a:extLst>
          </p:cNvPr>
          <p:cNvGraphicFramePr>
            <a:graphicFrameLocks noChangeAspect="1"/>
          </p:cNvGraphicFramePr>
          <p:nvPr>
            <p:custDataLst>
              <p:tags r:id="rId1"/>
            </p:custDataLst>
            <p:extLst>
              <p:ext uri="{D42A27DB-BD31-4B8C-83A1-F6EECF244321}">
                <p14:modId xmlns:p14="http://schemas.microsoft.com/office/powerpoint/2010/main" val="18947448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28" name="think-cell data - do not delete" hidden="1">
                        <a:extLst>
                          <a:ext uri="{FF2B5EF4-FFF2-40B4-BE49-F238E27FC236}">
                            <a16:creationId xmlns:a16="http://schemas.microsoft.com/office/drawing/2014/main" id="{1416AFA4-98C4-E5A3-4B8B-184963374FA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7683D97-4B08-9F0C-2964-05A2AF336F11}"/>
              </a:ext>
            </a:extLst>
          </p:cNvPr>
          <p:cNvSpPr>
            <a:spLocks noGrp="1"/>
          </p:cNvSpPr>
          <p:nvPr>
            <p:ph type="title"/>
          </p:nvPr>
        </p:nvSpPr>
        <p:spPr>
          <a:xfrm>
            <a:off x="442913" y="432001"/>
            <a:ext cx="11306175" cy="1387274"/>
          </a:xfrm>
        </p:spPr>
        <p:txBody>
          <a:bodyPr vert="horz">
            <a:normAutofit fontScale="90000"/>
          </a:bodyPr>
          <a:lstStyle/>
          <a:p>
            <a:r>
              <a:rPr lang="lv-LV"/>
              <a:t>4.1. Rekomendāciju aktivitāšu pārskats: </a:t>
            </a:r>
            <a:br>
              <a:rPr lang="en-US"/>
            </a:br>
            <a:r>
              <a:rPr lang="lv-LV" sz="3200">
                <a:solidFill>
                  <a:schemeClr val="accent1"/>
                </a:solidFill>
              </a:rPr>
              <a:t>Uzraudzība, tiesiskie mehānismi un novērtēšana</a:t>
            </a:r>
            <a:br>
              <a:rPr lang="lv-LV" sz="3200">
                <a:solidFill>
                  <a:schemeClr val="accent1"/>
                </a:solidFill>
              </a:rPr>
            </a:br>
            <a:br>
              <a:rPr lang="lv-LV" sz="3200">
                <a:solidFill>
                  <a:schemeClr val="accent1"/>
                </a:solidFill>
              </a:rPr>
            </a:br>
            <a:endParaRPr lang="lv-LV">
              <a:solidFill>
                <a:schemeClr val="accent1"/>
              </a:solidFill>
            </a:endParaRPr>
          </a:p>
        </p:txBody>
      </p:sp>
      <p:sp>
        <p:nvSpPr>
          <p:cNvPr id="7" name="Slide Number Placeholder 6">
            <a:extLst>
              <a:ext uri="{FF2B5EF4-FFF2-40B4-BE49-F238E27FC236}">
                <a16:creationId xmlns:a16="http://schemas.microsoft.com/office/drawing/2014/main" id="{B16540F1-2A80-A4C8-57EF-5420CE7D8EC8}"/>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a:defRPr lang="en-US"/>
            </a:defPPr>
            <a:lvl1pPr marL="0" algn="r" defTabSz="914400" rtl="0" eaLnBrk="1" latinLnBrk="0" hangingPunct="1">
              <a:defRPr sz="7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870704B-CE94-48CC-AF30-84932A1262A7}" type="slidenum">
              <a:rPr lang="lv-LV" smtClean="0"/>
              <a:pPr/>
              <a:t>46</a:t>
            </a:fld>
            <a:endParaRPr lang="lv-LV"/>
          </a:p>
        </p:txBody>
      </p:sp>
      <p:grpSp>
        <p:nvGrpSpPr>
          <p:cNvPr id="8" name="Group 55">
            <a:extLst>
              <a:ext uri="{FF2B5EF4-FFF2-40B4-BE49-F238E27FC236}">
                <a16:creationId xmlns:a16="http://schemas.microsoft.com/office/drawing/2014/main" id="{68E76A7A-F0BC-A590-5654-C1FEBC8788FA}"/>
              </a:ext>
            </a:extLst>
          </p:cNvPr>
          <p:cNvGrpSpPr>
            <a:grpSpLocks noChangeAspect="1"/>
          </p:cNvGrpSpPr>
          <p:nvPr/>
        </p:nvGrpSpPr>
        <p:grpSpPr bwMode="auto">
          <a:xfrm rot="10800000" flipH="1" flipV="1">
            <a:off x="473480" y="1853509"/>
            <a:ext cx="204788" cy="204788"/>
            <a:chOff x="991" y="0"/>
            <a:chExt cx="6682" cy="6695"/>
          </a:xfrm>
          <a:solidFill>
            <a:schemeClr val="tx1"/>
          </a:solidFill>
        </p:grpSpPr>
        <p:sp>
          <p:nvSpPr>
            <p:cNvPr id="11" name="Freeform 56">
              <a:extLst>
                <a:ext uri="{FF2B5EF4-FFF2-40B4-BE49-F238E27FC236}">
                  <a16:creationId xmlns:a16="http://schemas.microsoft.com/office/drawing/2014/main" id="{56B7DC60-7A82-A0E8-F278-5CDDD06228BE}"/>
                </a:ext>
              </a:extLst>
            </p:cNvPr>
            <p:cNvSpPr>
              <a:spLocks noEditPoints="1"/>
            </p:cNvSpPr>
            <p:nvPr/>
          </p:nvSpPr>
          <p:spPr bwMode="auto">
            <a:xfrm>
              <a:off x="991" y="0"/>
              <a:ext cx="6682" cy="6695"/>
            </a:xfrm>
            <a:custGeom>
              <a:avLst/>
              <a:gdLst>
                <a:gd name="T0" fmla="*/ 1656 w 6682"/>
                <a:gd name="T1" fmla="*/ 12 h 6695"/>
                <a:gd name="T2" fmla="*/ 1656 w 6682"/>
                <a:gd name="T3" fmla="*/ 0 h 6695"/>
                <a:gd name="T4" fmla="*/ 1372 w 6682"/>
                <a:gd name="T5" fmla="*/ 0 h 6695"/>
                <a:gd name="T6" fmla="*/ 1372 w 6682"/>
                <a:gd name="T7" fmla="*/ 12 h 6695"/>
                <a:gd name="T8" fmla="*/ 0 w 6682"/>
                <a:gd name="T9" fmla="*/ 12 h 6695"/>
                <a:gd name="T10" fmla="*/ 0 w 6682"/>
                <a:gd name="T11" fmla="*/ 6695 h 6695"/>
                <a:gd name="T12" fmla="*/ 6682 w 6682"/>
                <a:gd name="T13" fmla="*/ 6695 h 6695"/>
                <a:gd name="T14" fmla="*/ 6682 w 6682"/>
                <a:gd name="T15" fmla="*/ 12 h 6695"/>
                <a:gd name="T16" fmla="*/ 1656 w 6682"/>
                <a:gd name="T17" fmla="*/ 12 h 6695"/>
                <a:gd name="T18" fmla="*/ 284 w 6682"/>
                <a:gd name="T19" fmla="*/ 6411 h 6695"/>
                <a:gd name="T20" fmla="*/ 284 w 6682"/>
                <a:gd name="T21" fmla="*/ 298 h 6695"/>
                <a:gd name="T22" fmla="*/ 1372 w 6682"/>
                <a:gd name="T23" fmla="*/ 298 h 6695"/>
                <a:gd name="T24" fmla="*/ 1372 w 6682"/>
                <a:gd name="T25" fmla="*/ 1956 h 6695"/>
                <a:gd name="T26" fmla="*/ 628 w 6682"/>
                <a:gd name="T27" fmla="*/ 2384 h 6695"/>
                <a:gd name="T28" fmla="*/ 628 w 6682"/>
                <a:gd name="T29" fmla="*/ 3326 h 6695"/>
                <a:gd name="T30" fmla="*/ 914 w 6682"/>
                <a:gd name="T31" fmla="*/ 3326 h 6695"/>
                <a:gd name="T32" fmla="*/ 914 w 6682"/>
                <a:gd name="T33" fmla="*/ 2550 h 6695"/>
                <a:gd name="T34" fmla="*/ 1514 w 6682"/>
                <a:gd name="T35" fmla="*/ 2202 h 6695"/>
                <a:gd name="T36" fmla="*/ 2115 w 6682"/>
                <a:gd name="T37" fmla="*/ 2550 h 6695"/>
                <a:gd name="T38" fmla="*/ 2115 w 6682"/>
                <a:gd name="T39" fmla="*/ 3326 h 6695"/>
                <a:gd name="T40" fmla="*/ 2399 w 6682"/>
                <a:gd name="T41" fmla="*/ 3326 h 6695"/>
                <a:gd name="T42" fmla="*/ 2399 w 6682"/>
                <a:gd name="T43" fmla="*/ 2384 h 6695"/>
                <a:gd name="T44" fmla="*/ 1656 w 6682"/>
                <a:gd name="T45" fmla="*/ 1956 h 6695"/>
                <a:gd name="T46" fmla="*/ 1656 w 6682"/>
                <a:gd name="T47" fmla="*/ 298 h 6695"/>
                <a:gd name="T48" fmla="*/ 6398 w 6682"/>
                <a:gd name="T49" fmla="*/ 298 h 6695"/>
                <a:gd name="T50" fmla="*/ 6398 w 6682"/>
                <a:gd name="T51" fmla="*/ 5369 h 6695"/>
                <a:gd name="T52" fmla="*/ 6098 w 6682"/>
                <a:gd name="T53" fmla="*/ 5369 h 6695"/>
                <a:gd name="T54" fmla="*/ 6098 w 6682"/>
                <a:gd name="T55" fmla="*/ 4201 h 6695"/>
                <a:gd name="T56" fmla="*/ 4651 w 6682"/>
                <a:gd name="T57" fmla="*/ 4201 h 6695"/>
                <a:gd name="T58" fmla="*/ 4651 w 6682"/>
                <a:gd name="T59" fmla="*/ 5369 h 6695"/>
                <a:gd name="T60" fmla="*/ 4401 w 6682"/>
                <a:gd name="T61" fmla="*/ 5369 h 6695"/>
                <a:gd name="T62" fmla="*/ 4401 w 6682"/>
                <a:gd name="T63" fmla="*/ 4201 h 6695"/>
                <a:gd name="T64" fmla="*/ 2953 w 6682"/>
                <a:gd name="T65" fmla="*/ 4201 h 6695"/>
                <a:gd name="T66" fmla="*/ 2953 w 6682"/>
                <a:gd name="T67" fmla="*/ 5369 h 6695"/>
                <a:gd name="T68" fmla="*/ 2085 w 6682"/>
                <a:gd name="T69" fmla="*/ 5369 h 6695"/>
                <a:gd name="T70" fmla="*/ 2085 w 6682"/>
                <a:gd name="T71" fmla="*/ 5655 h 6695"/>
                <a:gd name="T72" fmla="*/ 6398 w 6682"/>
                <a:gd name="T73" fmla="*/ 5655 h 6695"/>
                <a:gd name="T74" fmla="*/ 6398 w 6682"/>
                <a:gd name="T75" fmla="*/ 6411 h 6695"/>
                <a:gd name="T76" fmla="*/ 284 w 6682"/>
                <a:gd name="T77" fmla="*/ 6411 h 6695"/>
                <a:gd name="T78" fmla="*/ 5826 w 6682"/>
                <a:gd name="T79" fmla="*/ 5369 h 6695"/>
                <a:gd name="T80" fmla="*/ 4923 w 6682"/>
                <a:gd name="T81" fmla="*/ 5369 h 6695"/>
                <a:gd name="T82" fmla="*/ 4923 w 6682"/>
                <a:gd name="T83" fmla="*/ 4471 h 6695"/>
                <a:gd name="T84" fmla="*/ 5826 w 6682"/>
                <a:gd name="T85" fmla="*/ 4471 h 6695"/>
                <a:gd name="T86" fmla="*/ 5826 w 6682"/>
                <a:gd name="T87" fmla="*/ 5369 h 6695"/>
                <a:gd name="T88" fmla="*/ 4129 w 6682"/>
                <a:gd name="T89" fmla="*/ 5369 h 6695"/>
                <a:gd name="T90" fmla="*/ 3223 w 6682"/>
                <a:gd name="T91" fmla="*/ 5369 h 6695"/>
                <a:gd name="T92" fmla="*/ 3223 w 6682"/>
                <a:gd name="T93" fmla="*/ 4471 h 6695"/>
                <a:gd name="T94" fmla="*/ 4129 w 6682"/>
                <a:gd name="T95" fmla="*/ 4471 h 6695"/>
                <a:gd name="T96" fmla="*/ 4129 w 6682"/>
                <a:gd name="T97" fmla="*/ 5369 h 6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82" h="6695">
                  <a:moveTo>
                    <a:pt x="1656" y="12"/>
                  </a:moveTo>
                  <a:lnTo>
                    <a:pt x="1656" y="0"/>
                  </a:lnTo>
                  <a:lnTo>
                    <a:pt x="1372" y="0"/>
                  </a:lnTo>
                  <a:lnTo>
                    <a:pt x="1372" y="12"/>
                  </a:lnTo>
                  <a:lnTo>
                    <a:pt x="0" y="12"/>
                  </a:lnTo>
                  <a:lnTo>
                    <a:pt x="0" y="6695"/>
                  </a:lnTo>
                  <a:lnTo>
                    <a:pt x="6682" y="6695"/>
                  </a:lnTo>
                  <a:lnTo>
                    <a:pt x="6682" y="12"/>
                  </a:lnTo>
                  <a:lnTo>
                    <a:pt x="1656" y="12"/>
                  </a:lnTo>
                  <a:close/>
                  <a:moveTo>
                    <a:pt x="284" y="6411"/>
                  </a:moveTo>
                  <a:lnTo>
                    <a:pt x="284" y="298"/>
                  </a:lnTo>
                  <a:lnTo>
                    <a:pt x="1372" y="298"/>
                  </a:lnTo>
                  <a:lnTo>
                    <a:pt x="1372" y="1956"/>
                  </a:lnTo>
                  <a:lnTo>
                    <a:pt x="628" y="2384"/>
                  </a:lnTo>
                  <a:lnTo>
                    <a:pt x="628" y="3326"/>
                  </a:lnTo>
                  <a:lnTo>
                    <a:pt x="914" y="3326"/>
                  </a:lnTo>
                  <a:lnTo>
                    <a:pt x="914" y="2550"/>
                  </a:lnTo>
                  <a:lnTo>
                    <a:pt x="1514" y="2202"/>
                  </a:lnTo>
                  <a:lnTo>
                    <a:pt x="2115" y="2550"/>
                  </a:lnTo>
                  <a:lnTo>
                    <a:pt x="2115" y="3326"/>
                  </a:lnTo>
                  <a:lnTo>
                    <a:pt x="2399" y="3326"/>
                  </a:lnTo>
                  <a:lnTo>
                    <a:pt x="2399" y="2384"/>
                  </a:lnTo>
                  <a:lnTo>
                    <a:pt x="1656" y="1956"/>
                  </a:lnTo>
                  <a:lnTo>
                    <a:pt x="1656" y="298"/>
                  </a:lnTo>
                  <a:lnTo>
                    <a:pt x="6398" y="298"/>
                  </a:lnTo>
                  <a:lnTo>
                    <a:pt x="6398" y="5369"/>
                  </a:lnTo>
                  <a:lnTo>
                    <a:pt x="6098" y="5369"/>
                  </a:lnTo>
                  <a:lnTo>
                    <a:pt x="6098" y="4201"/>
                  </a:lnTo>
                  <a:lnTo>
                    <a:pt x="4651" y="4201"/>
                  </a:lnTo>
                  <a:lnTo>
                    <a:pt x="4651" y="5369"/>
                  </a:lnTo>
                  <a:lnTo>
                    <a:pt x="4401" y="5369"/>
                  </a:lnTo>
                  <a:lnTo>
                    <a:pt x="4401" y="4201"/>
                  </a:lnTo>
                  <a:lnTo>
                    <a:pt x="2953" y="4201"/>
                  </a:lnTo>
                  <a:lnTo>
                    <a:pt x="2953" y="5369"/>
                  </a:lnTo>
                  <a:lnTo>
                    <a:pt x="2085" y="5369"/>
                  </a:lnTo>
                  <a:lnTo>
                    <a:pt x="2085" y="5655"/>
                  </a:lnTo>
                  <a:lnTo>
                    <a:pt x="6398" y="5655"/>
                  </a:lnTo>
                  <a:lnTo>
                    <a:pt x="6398" y="6411"/>
                  </a:lnTo>
                  <a:lnTo>
                    <a:pt x="284" y="6411"/>
                  </a:lnTo>
                  <a:close/>
                  <a:moveTo>
                    <a:pt x="5826" y="5369"/>
                  </a:moveTo>
                  <a:lnTo>
                    <a:pt x="4923" y="5369"/>
                  </a:lnTo>
                  <a:lnTo>
                    <a:pt x="4923" y="4471"/>
                  </a:lnTo>
                  <a:lnTo>
                    <a:pt x="5826" y="4471"/>
                  </a:lnTo>
                  <a:lnTo>
                    <a:pt x="5826" y="5369"/>
                  </a:lnTo>
                  <a:close/>
                  <a:moveTo>
                    <a:pt x="4129" y="5369"/>
                  </a:moveTo>
                  <a:lnTo>
                    <a:pt x="3223" y="5369"/>
                  </a:lnTo>
                  <a:lnTo>
                    <a:pt x="3223" y="4471"/>
                  </a:lnTo>
                  <a:lnTo>
                    <a:pt x="4129" y="4471"/>
                  </a:lnTo>
                  <a:lnTo>
                    <a:pt x="4129" y="53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000"/>
            </a:p>
          </p:txBody>
        </p:sp>
        <p:sp>
          <p:nvSpPr>
            <p:cNvPr id="12" name="Freeform 57">
              <a:extLst>
                <a:ext uri="{FF2B5EF4-FFF2-40B4-BE49-F238E27FC236}">
                  <a16:creationId xmlns:a16="http://schemas.microsoft.com/office/drawing/2014/main" id="{E2868FAF-FBA9-48D2-D1C7-A1F73916F378}"/>
                </a:ext>
              </a:extLst>
            </p:cNvPr>
            <p:cNvSpPr>
              <a:spLocks noEditPoints="1"/>
            </p:cNvSpPr>
            <p:nvPr/>
          </p:nvSpPr>
          <p:spPr bwMode="auto">
            <a:xfrm>
              <a:off x="1483" y="3206"/>
              <a:ext cx="2045" cy="2047"/>
            </a:xfrm>
            <a:custGeom>
              <a:avLst/>
              <a:gdLst>
                <a:gd name="T0" fmla="*/ 1022 w 2045"/>
                <a:gd name="T1" fmla="*/ 0 h 2047"/>
                <a:gd name="T2" fmla="*/ 0 w 2045"/>
                <a:gd name="T3" fmla="*/ 1023 h 2047"/>
                <a:gd name="T4" fmla="*/ 1022 w 2045"/>
                <a:gd name="T5" fmla="*/ 2047 h 2047"/>
                <a:gd name="T6" fmla="*/ 2045 w 2045"/>
                <a:gd name="T7" fmla="*/ 1023 h 2047"/>
                <a:gd name="T8" fmla="*/ 1022 w 2045"/>
                <a:gd name="T9" fmla="*/ 0 h 2047"/>
                <a:gd name="T10" fmla="*/ 382 w 2045"/>
                <a:gd name="T11" fmla="*/ 1023 h 2047"/>
                <a:gd name="T12" fmla="*/ 1022 w 2045"/>
                <a:gd name="T13" fmla="*/ 383 h 2047"/>
                <a:gd name="T14" fmla="*/ 1661 w 2045"/>
                <a:gd name="T15" fmla="*/ 1023 h 2047"/>
                <a:gd name="T16" fmla="*/ 1022 w 2045"/>
                <a:gd name="T17" fmla="*/ 1663 h 2047"/>
                <a:gd name="T18" fmla="*/ 382 w 2045"/>
                <a:gd name="T19" fmla="*/ 1023 h 2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45" h="2047">
                  <a:moveTo>
                    <a:pt x="1022" y="0"/>
                  </a:moveTo>
                  <a:lnTo>
                    <a:pt x="0" y="1023"/>
                  </a:lnTo>
                  <a:lnTo>
                    <a:pt x="1022" y="2047"/>
                  </a:lnTo>
                  <a:lnTo>
                    <a:pt x="2045" y="1023"/>
                  </a:lnTo>
                  <a:lnTo>
                    <a:pt x="1022" y="0"/>
                  </a:lnTo>
                  <a:close/>
                  <a:moveTo>
                    <a:pt x="382" y="1023"/>
                  </a:moveTo>
                  <a:lnTo>
                    <a:pt x="1022" y="383"/>
                  </a:lnTo>
                  <a:lnTo>
                    <a:pt x="1661" y="1023"/>
                  </a:lnTo>
                  <a:lnTo>
                    <a:pt x="1022" y="1663"/>
                  </a:lnTo>
                  <a:lnTo>
                    <a:pt x="382" y="10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000"/>
            </a:p>
          </p:txBody>
        </p:sp>
      </p:grpSp>
      <p:sp>
        <p:nvSpPr>
          <p:cNvPr id="10" name="Rectangle 9">
            <a:extLst>
              <a:ext uri="{FF2B5EF4-FFF2-40B4-BE49-F238E27FC236}">
                <a16:creationId xmlns:a16="http://schemas.microsoft.com/office/drawing/2014/main" id="{0A5B4278-0575-38CF-AA1E-4957F3B39AC8}"/>
              </a:ext>
            </a:extLst>
          </p:cNvPr>
          <p:cNvSpPr/>
          <p:nvPr/>
        </p:nvSpPr>
        <p:spPr>
          <a:xfrm>
            <a:off x="9357854" y="0"/>
            <a:ext cx="2834146" cy="428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TextBox 12">
            <a:extLst>
              <a:ext uri="{FF2B5EF4-FFF2-40B4-BE49-F238E27FC236}">
                <a16:creationId xmlns:a16="http://schemas.microsoft.com/office/drawing/2014/main" id="{F09564F3-F50E-F19A-E4B3-427A7BB00CDB}"/>
              </a:ext>
            </a:extLst>
          </p:cNvPr>
          <p:cNvSpPr txBox="1"/>
          <p:nvPr/>
        </p:nvSpPr>
        <p:spPr>
          <a:xfrm>
            <a:off x="9668404" y="114285"/>
            <a:ext cx="1870453" cy="20005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Rekomendācijas</a:t>
            </a:r>
          </a:p>
        </p:txBody>
      </p:sp>
      <p:sp>
        <p:nvSpPr>
          <p:cNvPr id="14" name="Rectangle 13">
            <a:extLst>
              <a:ext uri="{FF2B5EF4-FFF2-40B4-BE49-F238E27FC236}">
                <a16:creationId xmlns:a16="http://schemas.microsoft.com/office/drawing/2014/main" id="{56D395B1-198F-77C8-E072-ADC7391D76A8}"/>
              </a:ext>
            </a:extLst>
          </p:cNvPr>
          <p:cNvSpPr/>
          <p:nvPr/>
        </p:nvSpPr>
        <p:spPr>
          <a:xfrm>
            <a:off x="8929454" y="0"/>
            <a:ext cx="428400" cy="428400"/>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Freeform 45">
            <a:extLst>
              <a:ext uri="{FF2B5EF4-FFF2-40B4-BE49-F238E27FC236}">
                <a16:creationId xmlns:a16="http://schemas.microsoft.com/office/drawing/2014/main" id="{1ECD5CD0-A006-95E3-E8DE-C8B9211F74A1}"/>
              </a:ext>
            </a:extLst>
          </p:cNvPr>
          <p:cNvSpPr>
            <a:spLocks noChangeAspect="1" noEditPoints="1"/>
          </p:cNvSpPr>
          <p:nvPr/>
        </p:nvSpPr>
        <p:spPr bwMode="auto">
          <a:xfrm>
            <a:off x="8991945" y="62060"/>
            <a:ext cx="303418" cy="30428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Tree>
    <p:extLst>
      <p:ext uri="{BB962C8B-B14F-4D97-AF65-F5344CB8AC3E}">
        <p14:creationId xmlns:p14="http://schemas.microsoft.com/office/powerpoint/2010/main" val="29802959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5F2EB-2567-9931-096F-90EEBEAEBFA7}"/>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43F300E-6242-D16B-BA40-F1265BDDF3A4}"/>
              </a:ext>
            </a:extLst>
          </p:cNvPr>
          <p:cNvGraphicFramePr>
            <a:graphicFrameLocks noChangeAspect="1"/>
          </p:cNvGraphicFramePr>
          <p:nvPr>
            <p:custDataLst>
              <p:tags r:id="rId1"/>
            </p:custDataLst>
          </p:nvPr>
        </p:nvGraphicFramePr>
        <p:xfrm>
          <a:off x="3176" y="3374"/>
          <a:ext cx="1587" cy="1587"/>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3" name="Object 2" hidden="1">
                        <a:extLst>
                          <a:ext uri="{FF2B5EF4-FFF2-40B4-BE49-F238E27FC236}">
                            <a16:creationId xmlns:a16="http://schemas.microsoft.com/office/drawing/2014/main" id="{143F300E-6242-D16B-BA40-F1265BDDF3A4}"/>
                          </a:ext>
                        </a:extLst>
                      </p:cNvPr>
                      <p:cNvPicPr/>
                      <p:nvPr/>
                    </p:nvPicPr>
                    <p:blipFill>
                      <a:blip r:embed="rId6"/>
                      <a:stretch>
                        <a:fillRect/>
                      </a:stretch>
                    </p:blipFill>
                    <p:spPr>
                      <a:xfrm>
                        <a:off x="3176" y="3374"/>
                        <a:ext cx="1587" cy="1587"/>
                      </a:xfrm>
                      <a:prstGeom prst="rect">
                        <a:avLst/>
                      </a:prstGeom>
                    </p:spPr>
                  </p:pic>
                </p:oleObj>
              </mc:Fallback>
            </mc:AlternateContent>
          </a:graphicData>
        </a:graphic>
      </p:graphicFrame>
      <p:pic>
        <p:nvPicPr>
          <p:cNvPr id="7" name="Picture Placeholder 9">
            <a:extLst>
              <a:ext uri="{FF2B5EF4-FFF2-40B4-BE49-F238E27FC236}">
                <a16:creationId xmlns:a16="http://schemas.microsoft.com/office/drawing/2014/main" id="{62B6AA18-D88C-BAE5-A0CF-E6ED1E8D94D5}"/>
              </a:ext>
            </a:extLst>
          </p:cNvPr>
          <p:cNvPicPr>
            <a:picLocks noGrp="1" noChangeAspect="1"/>
          </p:cNvPicPr>
          <p:nvPr>
            <p:ph type="pic" sz="quarter" idx="12"/>
          </p:nvPr>
        </p:nvPicPr>
        <p:blipFill>
          <a:blip r:embed="rId7" cstate="print">
            <a:extLst>
              <a:ext uri="{28A0092B-C50C-407E-A947-70E740481C1C}">
                <a14:useLocalDpi xmlns:a14="http://schemas.microsoft.com/office/drawing/2010/main" val="0"/>
              </a:ext>
            </a:extLst>
          </a:blip>
          <a:srcRect/>
          <a:stretch/>
        </p:blipFill>
        <p:spPr>
          <a:xfrm>
            <a:off x="2190750" y="0"/>
            <a:ext cx="10001250" cy="6858000"/>
          </a:xfrm>
        </p:spPr>
      </p:pic>
      <p:sp>
        <p:nvSpPr>
          <p:cNvPr id="8" name="Rectangle 7" hidden="1">
            <a:extLst>
              <a:ext uri="{FF2B5EF4-FFF2-40B4-BE49-F238E27FC236}">
                <a16:creationId xmlns:a16="http://schemas.microsoft.com/office/drawing/2014/main" id="{F4E9ADCF-3E40-D2B2-9A1C-F83702FFAF5F}"/>
              </a:ext>
            </a:extLst>
          </p:cNvPr>
          <p:cNvSpPr/>
          <p:nvPr>
            <p:custDataLst>
              <p:tags r:id="rId2"/>
            </p:custDataLst>
          </p:nvPr>
        </p:nvSpPr>
        <p:spPr>
          <a:xfrm>
            <a:off x="1587" y="893"/>
            <a:ext cx="158709" cy="158709"/>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3200" b="0"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4" name="Rectangle 23">
            <a:extLst>
              <a:ext uri="{FF2B5EF4-FFF2-40B4-BE49-F238E27FC236}">
                <a16:creationId xmlns:a16="http://schemas.microsoft.com/office/drawing/2014/main" id="{2854A3C7-2670-30D1-9944-AF6815AB6B9C}"/>
              </a:ext>
            </a:extLst>
          </p:cNvPr>
          <p:cNvSpPr/>
          <p:nvPr/>
        </p:nvSpPr>
        <p:spPr>
          <a:xfrm>
            <a:off x="-1" y="0"/>
            <a:ext cx="2108201" cy="68562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a:extLst>
              <a:ext uri="{FF2B5EF4-FFF2-40B4-BE49-F238E27FC236}">
                <a16:creationId xmlns:a16="http://schemas.microsoft.com/office/drawing/2014/main" id="{3B8CD397-E619-C965-2053-81A04A187627}"/>
              </a:ext>
            </a:extLst>
          </p:cNvPr>
          <p:cNvSpPr/>
          <p:nvPr/>
        </p:nvSpPr>
        <p:spPr bwMode="ltGray">
          <a:xfrm>
            <a:off x="2186578" y="0"/>
            <a:ext cx="10001250" cy="6856215"/>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err="1">
              <a:ln>
                <a:noFill/>
              </a:ln>
              <a:solidFill>
                <a:srgbClr val="FFFFFF"/>
              </a:solidFill>
              <a:effectLst/>
              <a:uLnTx/>
              <a:uFillTx/>
              <a:latin typeface="Georgia" pitchFamily="18" charset="0"/>
              <a:ea typeface="+mn-ea"/>
              <a:cs typeface="+mn-cs"/>
              <a:sym typeface="Arial"/>
            </a:endParaRPr>
          </a:p>
        </p:txBody>
      </p:sp>
      <p:sp>
        <p:nvSpPr>
          <p:cNvPr id="4" name="Rectangle 3">
            <a:extLst>
              <a:ext uri="{FF2B5EF4-FFF2-40B4-BE49-F238E27FC236}">
                <a16:creationId xmlns:a16="http://schemas.microsoft.com/office/drawing/2014/main" id="{8FFC9E44-1724-6000-1897-A2AEF259655D}"/>
              </a:ext>
            </a:extLst>
          </p:cNvPr>
          <p:cNvSpPr/>
          <p:nvPr/>
        </p:nvSpPr>
        <p:spPr>
          <a:xfrm>
            <a:off x="-1" y="4787900"/>
            <a:ext cx="2029823" cy="2059213"/>
          </a:xfrm>
          <a:prstGeom prst="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cxnSp>
        <p:nvCxnSpPr>
          <p:cNvPr id="27" name="Straight Connector 26">
            <a:extLst>
              <a:ext uri="{FF2B5EF4-FFF2-40B4-BE49-F238E27FC236}">
                <a16:creationId xmlns:a16="http://schemas.microsoft.com/office/drawing/2014/main" id="{BE9BA08B-CF7B-57A4-F9E4-5D535000449A}"/>
              </a:ext>
            </a:extLst>
          </p:cNvPr>
          <p:cNvCxnSpPr>
            <a:cxnSpLocks/>
          </p:cNvCxnSpPr>
          <p:nvPr/>
        </p:nvCxnSpPr>
        <p:spPr>
          <a:xfrm flipV="1">
            <a:off x="2108200" y="68443"/>
            <a:ext cx="0" cy="6787771"/>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A9ED2E9F-E5B2-26C2-20CE-90D0CAB6EF85}"/>
              </a:ext>
            </a:extLst>
          </p:cNvPr>
          <p:cNvCxnSpPr>
            <a:cxnSpLocks/>
          </p:cNvCxnSpPr>
          <p:nvPr/>
        </p:nvCxnSpPr>
        <p:spPr>
          <a:xfrm>
            <a:off x="78377" y="4722204"/>
            <a:ext cx="12029803" cy="0"/>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sp>
        <p:nvSpPr>
          <p:cNvPr id="20" name="Title 3">
            <a:extLst>
              <a:ext uri="{FF2B5EF4-FFF2-40B4-BE49-F238E27FC236}">
                <a16:creationId xmlns:a16="http://schemas.microsoft.com/office/drawing/2014/main" id="{074C927F-AF42-E056-CEBA-18FB5D52F309}"/>
              </a:ext>
            </a:extLst>
          </p:cNvPr>
          <p:cNvSpPr txBox="1">
            <a:spLocks/>
          </p:cNvSpPr>
          <p:nvPr/>
        </p:nvSpPr>
        <p:spPr>
          <a:xfrm>
            <a:off x="2595280" y="3803629"/>
            <a:ext cx="8987120" cy="523220"/>
          </a:xfrm>
          <a:prstGeom prst="rect">
            <a:avLst/>
          </a:prstGeom>
          <a:no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85000"/>
              </a:lnSpc>
              <a:spcBef>
                <a:spcPts val="0"/>
              </a:spcBef>
              <a:spcAft>
                <a:spcPts val="0"/>
              </a:spcAft>
              <a:buClr>
                <a:srgbClr val="000000"/>
              </a:buClr>
              <a:buSzPts val="3200"/>
              <a:buFont typeface="Georgia"/>
              <a:buNone/>
              <a:tabLst/>
              <a:defRPr/>
            </a:pPr>
            <a:r>
              <a:rPr lang="lv-LV" sz="4000">
                <a:solidFill>
                  <a:srgbClr val="FFFFFF"/>
                </a:solidFill>
              </a:rPr>
              <a:t>Pielikumi</a:t>
            </a:r>
            <a:endParaRPr kumimoji="0" lang="lv-LV" sz="4000" b="0" i="0" u="none" strike="noStrike" kern="0" cap="none" spc="0" normalizeH="0" baseline="0" noProof="0">
              <a:ln>
                <a:noFill/>
              </a:ln>
              <a:solidFill>
                <a:srgbClr val="FFFFFF"/>
              </a:solidFill>
              <a:effectLst/>
              <a:uLnTx/>
              <a:uFillTx/>
              <a:latin typeface="Georgia"/>
              <a:sym typeface="Georgia"/>
            </a:endParaRPr>
          </a:p>
        </p:txBody>
      </p:sp>
      <p:sp>
        <p:nvSpPr>
          <p:cNvPr id="21" name="Rectangle 20">
            <a:extLst>
              <a:ext uri="{FF2B5EF4-FFF2-40B4-BE49-F238E27FC236}">
                <a16:creationId xmlns:a16="http://schemas.microsoft.com/office/drawing/2014/main" id="{9DCE0854-C9DB-3D1F-09CA-98BBBD8DBE6F}"/>
              </a:ext>
            </a:extLst>
          </p:cNvPr>
          <p:cNvSpPr/>
          <p:nvPr/>
        </p:nvSpPr>
        <p:spPr>
          <a:xfrm>
            <a:off x="442913" y="3392488"/>
            <a:ext cx="1559142" cy="934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600" b="0" i="0" u="none" strike="noStrike" kern="0" cap="none" spc="0" normalizeH="0" baseline="0" noProof="0">
                <a:ln>
                  <a:noFill/>
                </a:ln>
                <a:solidFill>
                  <a:srgbClr val="FFFFFF"/>
                </a:solidFill>
                <a:effectLst/>
                <a:uLnTx/>
                <a:uFillTx/>
                <a:latin typeface="Arial"/>
                <a:ea typeface="+mn-ea"/>
                <a:cs typeface="+mn-cs"/>
                <a:sym typeface="Arial"/>
              </a:rPr>
              <a:t>5</a:t>
            </a:r>
            <a:endParaRPr kumimoji="0" lang="en-GB" sz="96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1676846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9F37E2A-5D17-4A94-9495-D008A8D6052B}"/>
              </a:ext>
            </a:extLst>
          </p:cNvPr>
          <p:cNvGraphicFramePr>
            <a:graphicFrameLocks noChangeAspect="1"/>
          </p:cNvGraphicFramePr>
          <p:nvPr>
            <p:custDataLst>
              <p:tags r:id="rId1"/>
            </p:custDataLst>
            <p:extLst>
              <p:ext uri="{D42A27DB-BD31-4B8C-83A1-F6EECF244321}">
                <p14:modId xmlns:p14="http://schemas.microsoft.com/office/powerpoint/2010/main" val="41608616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3" name="Object 2" hidden="1">
                        <a:extLst>
                          <a:ext uri="{FF2B5EF4-FFF2-40B4-BE49-F238E27FC236}">
                            <a16:creationId xmlns:a16="http://schemas.microsoft.com/office/drawing/2014/main" id="{F9F37E2A-5D17-4A94-9495-D008A8D6052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EFFD7AB-F5D4-4352-915B-BF83622EC52C}"/>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85000"/>
              </a:lnSpc>
              <a:spcBef>
                <a:spcPct val="0"/>
              </a:spcBef>
              <a:spcAft>
                <a:spcPct val="0"/>
              </a:spcAft>
              <a:buClr>
                <a:srgbClr val="000000"/>
              </a:buClr>
              <a:buSzTx/>
              <a:buFont typeface="Arial"/>
              <a:buNone/>
              <a:tabLst/>
              <a:defRPr/>
            </a:pPr>
            <a:endParaRPr kumimoji="0" lang="lv-LV" sz="2800" b="0" i="0" u="none" strike="noStrike" kern="0" cap="none" spc="0" normalizeH="0" baseline="0" noProof="0">
              <a:ln>
                <a:noFill/>
              </a:ln>
              <a:solidFill>
                <a:srgbClr val="FFFFFF"/>
              </a:solidFill>
              <a:effectLst/>
              <a:uLnTx/>
              <a:uFillTx/>
              <a:latin typeface="Georgia" panose="02040502050405020303" pitchFamily="18" charset="0"/>
              <a:ea typeface="+mn-ea"/>
              <a:cs typeface="+mn-cs"/>
              <a:sym typeface="Georgia" panose="02040502050405020303" pitchFamily="18" charset="0"/>
            </a:endParaRPr>
          </a:p>
        </p:txBody>
      </p:sp>
      <p:sp>
        <p:nvSpPr>
          <p:cNvPr id="11" name="Title 1"/>
          <p:cNvSpPr txBox="1">
            <a:spLocks/>
          </p:cNvSpPr>
          <p:nvPr/>
        </p:nvSpPr>
        <p:spPr>
          <a:xfrm>
            <a:off x="442913" y="432001"/>
            <a:ext cx="11502159" cy="390959"/>
          </a:xfrm>
          <a:prstGeom prst="rect">
            <a:avLst/>
          </a:prstGeom>
          <a:noFill/>
          <a:ln>
            <a:noFill/>
          </a:ln>
        </p:spPr>
        <p:txBody>
          <a:bodyPr spcFirstLastPara="1" wrap="square" lIns="0" tIns="0" rIns="0" bIns="0" anchor="t" anchorCtr="0"/>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85000"/>
              </a:lnSpc>
              <a:spcBef>
                <a:spcPts val="0"/>
              </a:spcBef>
              <a:spcAft>
                <a:spcPts val="0"/>
              </a:spcAft>
              <a:buClr>
                <a:srgbClr val="000000"/>
              </a:buClr>
              <a:buSzPts val="3200"/>
              <a:buFont typeface="Georgia"/>
              <a:buNone/>
              <a:tabLst/>
              <a:defRPr/>
            </a:pPr>
            <a:endParaRPr kumimoji="0" lang="lv-LV" sz="2400" b="0" i="0" u="none" strike="noStrike" kern="0" cap="none" spc="0" normalizeH="0" baseline="0">
              <a:ln>
                <a:noFill/>
              </a:ln>
              <a:solidFill>
                <a:srgbClr val="000000"/>
              </a:solidFill>
              <a:effectLst/>
              <a:uLnTx/>
              <a:uFillTx/>
              <a:latin typeface="Georgia"/>
              <a:sym typeface="Georgia"/>
            </a:endParaRPr>
          </a:p>
        </p:txBody>
      </p:sp>
      <p:sp>
        <p:nvSpPr>
          <p:cNvPr id="4" name="Title 3">
            <a:extLst>
              <a:ext uri="{FF2B5EF4-FFF2-40B4-BE49-F238E27FC236}">
                <a16:creationId xmlns:a16="http://schemas.microsoft.com/office/drawing/2014/main" id="{C29B5BAB-98BB-40DB-BC85-56BD8AC8D59B}"/>
              </a:ext>
            </a:extLst>
          </p:cNvPr>
          <p:cNvSpPr>
            <a:spLocks noGrp="1"/>
          </p:cNvSpPr>
          <p:nvPr>
            <p:ph type="title"/>
          </p:nvPr>
        </p:nvSpPr>
        <p:spPr>
          <a:xfrm>
            <a:off x="442913" y="431800"/>
            <a:ext cx="11306175" cy="1387475"/>
          </a:xfrm>
        </p:spPr>
        <p:txBody>
          <a:bodyPr vert="horz"/>
          <a:lstStyle/>
          <a:p>
            <a:r>
              <a:rPr lang="lv-LV"/>
              <a:t>5.1. Pielikumu saraksts</a:t>
            </a:r>
            <a:br>
              <a:rPr lang="lv-LV"/>
            </a:br>
            <a:endParaRPr lang="lv-LV"/>
          </a:p>
        </p:txBody>
      </p:sp>
      <p:grpSp>
        <p:nvGrpSpPr>
          <p:cNvPr id="8" name="Graphic 123">
            <a:extLst>
              <a:ext uri="{FF2B5EF4-FFF2-40B4-BE49-F238E27FC236}">
                <a16:creationId xmlns:a16="http://schemas.microsoft.com/office/drawing/2014/main" id="{67928E1E-318C-36D3-9FF5-A6345FFB9C81}"/>
              </a:ext>
            </a:extLst>
          </p:cNvPr>
          <p:cNvGrpSpPr/>
          <p:nvPr/>
        </p:nvGrpSpPr>
        <p:grpSpPr>
          <a:xfrm>
            <a:off x="11403531" y="1548450"/>
            <a:ext cx="252000" cy="252000"/>
            <a:chOff x="10422073" y="5322517"/>
            <a:chExt cx="457200" cy="457200"/>
          </a:xfrm>
          <a:solidFill>
            <a:schemeClr val="bg1"/>
          </a:solidFill>
        </p:grpSpPr>
        <p:sp>
          <p:nvSpPr>
            <p:cNvPr id="10" name="Freeform 184">
              <a:extLst>
                <a:ext uri="{FF2B5EF4-FFF2-40B4-BE49-F238E27FC236}">
                  <a16:creationId xmlns:a16="http://schemas.microsoft.com/office/drawing/2014/main" id="{26EA694B-E86E-414B-B158-054F650171B7}"/>
                </a:ext>
              </a:extLst>
            </p:cNvPr>
            <p:cNvSpPr/>
            <p:nvPr/>
          </p:nvSpPr>
          <p:spPr>
            <a:xfrm>
              <a:off x="10422073" y="5322517"/>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06 w 457200"/>
                <a:gd name="connsiteY4" fmla="*/ 437706 h 457200"/>
                <a:gd name="connsiteX5" fmla="*/ 19495 w 457200"/>
                <a:gd name="connsiteY5" fmla="*/ 437706 h 457200"/>
                <a:gd name="connsiteX6" fmla="*/ 19495 w 457200"/>
                <a:gd name="connsiteY6" fmla="*/ 19495 h 457200"/>
                <a:gd name="connsiteX7" fmla="*/ 437706 w 457200"/>
                <a:gd name="connsiteY7"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45720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w="3175" cap="flat">
              <a:noFill/>
              <a:prstDash val="solid"/>
              <a:miter/>
            </a:ln>
          </p:spPr>
          <p:txBody>
            <a:bodyPr rtlCol="0" anchor="ctr"/>
            <a:lstStyle/>
            <a:p>
              <a:endParaRPr lang="en-GB" sz="700">
                <a:solidFill>
                  <a:schemeClr val="accent1"/>
                </a:solidFill>
              </a:endParaRPr>
            </a:p>
          </p:txBody>
        </p:sp>
        <p:sp>
          <p:nvSpPr>
            <p:cNvPr id="12" name="Freeform 185">
              <a:extLst>
                <a:ext uri="{FF2B5EF4-FFF2-40B4-BE49-F238E27FC236}">
                  <a16:creationId xmlns:a16="http://schemas.microsoft.com/office/drawing/2014/main" id="{AF3DF383-224E-DA3F-3BA7-F7D484DDA925}"/>
                </a:ext>
              </a:extLst>
            </p:cNvPr>
            <p:cNvSpPr/>
            <p:nvPr/>
          </p:nvSpPr>
          <p:spPr>
            <a:xfrm>
              <a:off x="10498185" y="5375675"/>
              <a:ext cx="297585" cy="352701"/>
            </a:xfrm>
            <a:custGeom>
              <a:avLst/>
              <a:gdLst>
                <a:gd name="connsiteX0" fmla="*/ 88353 w 297585"/>
                <a:gd name="connsiteY0" fmla="*/ 352701 h 352701"/>
                <a:gd name="connsiteX1" fmla="*/ 2 w 297585"/>
                <a:gd name="connsiteY1" fmla="*/ 263256 h 352701"/>
                <a:gd name="connsiteX2" fmla="*/ 20567 w 297585"/>
                <a:gd name="connsiteY2" fmla="*/ 206937 h 352701"/>
                <a:gd name="connsiteX3" fmla="*/ 97941 w 297585"/>
                <a:gd name="connsiteY3" fmla="*/ 114545 h 352701"/>
                <a:gd name="connsiteX4" fmla="*/ 175284 w 297585"/>
                <a:gd name="connsiteY4" fmla="*/ 22247 h 352701"/>
                <a:gd name="connsiteX5" fmla="*/ 266248 w 297585"/>
                <a:gd name="connsiteY5" fmla="*/ 15760 h 352701"/>
                <a:gd name="connsiteX6" fmla="*/ 274059 w 297585"/>
                <a:gd name="connsiteY6" fmla="*/ 105147 h 352701"/>
                <a:gd name="connsiteX7" fmla="*/ 120738 w 297585"/>
                <a:gd name="connsiteY7" fmla="*/ 287804 h 352701"/>
                <a:gd name="connsiteX8" fmla="*/ 64304 w 297585"/>
                <a:gd name="connsiteY8" fmla="*/ 291110 h 352701"/>
                <a:gd name="connsiteX9" fmla="*/ 59524 w 297585"/>
                <a:gd name="connsiteY9" fmla="*/ 236433 h 352701"/>
                <a:gd name="connsiteX10" fmla="*/ 198970 w 297585"/>
                <a:gd name="connsiteY10" fmla="*/ 70253 h 352701"/>
                <a:gd name="connsiteX11" fmla="*/ 215670 w 297585"/>
                <a:gd name="connsiteY11" fmla="*/ 84255 h 352701"/>
                <a:gd name="connsiteX12" fmla="*/ 76288 w 297585"/>
                <a:gd name="connsiteY12" fmla="*/ 250435 h 352701"/>
                <a:gd name="connsiteX13" fmla="*/ 78463 w 297585"/>
                <a:gd name="connsiteY13" fmla="*/ 276041 h 352701"/>
                <a:gd name="connsiteX14" fmla="*/ 104069 w 297585"/>
                <a:gd name="connsiteY14" fmla="*/ 273866 h 352701"/>
                <a:gd name="connsiteX15" fmla="*/ 257263 w 297585"/>
                <a:gd name="connsiteY15" fmla="*/ 91113 h 352701"/>
                <a:gd name="connsiteX16" fmla="*/ 251091 w 297585"/>
                <a:gd name="connsiteY16" fmla="*/ 31037 h 352701"/>
                <a:gd name="connsiteX17" fmla="*/ 196493 w 297585"/>
                <a:gd name="connsiteY17" fmla="*/ 31614 h 352701"/>
                <a:gd name="connsiteX18" fmla="*/ 192429 w 297585"/>
                <a:gd name="connsiteY18" fmla="*/ 35963 h 352701"/>
                <a:gd name="connsiteX19" fmla="*/ 191096 w 297585"/>
                <a:gd name="connsiteY19" fmla="*/ 37614 h 352701"/>
                <a:gd name="connsiteX20" fmla="*/ 37267 w 297585"/>
                <a:gd name="connsiteY20" fmla="*/ 220939 h 352701"/>
                <a:gd name="connsiteX21" fmla="*/ 45316 w 297585"/>
                <a:gd name="connsiteY21" fmla="*/ 315411 h 352701"/>
                <a:gd name="connsiteX22" fmla="*/ 139788 w 297585"/>
                <a:gd name="connsiteY22" fmla="*/ 307362 h 352701"/>
                <a:gd name="connsiteX23" fmla="*/ 148202 w 297585"/>
                <a:gd name="connsiteY23" fmla="*/ 297456 h 352701"/>
                <a:gd name="connsiteX24" fmla="*/ 255485 w 297585"/>
                <a:gd name="connsiteY24" fmla="*/ 169409 h 352701"/>
                <a:gd name="connsiteX25" fmla="*/ 279932 w 297585"/>
                <a:gd name="connsiteY25" fmla="*/ 140230 h 352701"/>
                <a:gd name="connsiteX26" fmla="*/ 280948 w 297585"/>
                <a:gd name="connsiteY26" fmla="*/ 139024 h 352701"/>
                <a:gd name="connsiteX27" fmla="*/ 297585 w 297585"/>
                <a:gd name="connsiteY27" fmla="*/ 152994 h 352701"/>
                <a:gd name="connsiteX28" fmla="*/ 156298 w 297585"/>
                <a:gd name="connsiteY28" fmla="*/ 321491 h 352701"/>
                <a:gd name="connsiteX29" fmla="*/ 96322 w 297585"/>
                <a:gd name="connsiteY29" fmla="*/ 352447 h 352701"/>
                <a:gd name="connsiteX30" fmla="*/ 88353 w 297585"/>
                <a:gd name="connsiteY30" fmla="*/ 352701 h 352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7585" h="352701">
                  <a:moveTo>
                    <a:pt x="88353" y="352701"/>
                  </a:moveTo>
                  <a:cubicBezTo>
                    <a:pt x="39256" y="352400"/>
                    <a:pt x="-301" y="312354"/>
                    <a:pt x="2" y="263256"/>
                  </a:cubicBezTo>
                  <a:cubicBezTo>
                    <a:pt x="128" y="242668"/>
                    <a:pt x="7397" y="222762"/>
                    <a:pt x="20567" y="206937"/>
                  </a:cubicBezTo>
                  <a:cubicBezTo>
                    <a:pt x="46453" y="176097"/>
                    <a:pt x="72245" y="145300"/>
                    <a:pt x="97941" y="114545"/>
                  </a:cubicBezTo>
                  <a:cubicBezTo>
                    <a:pt x="123637" y="83789"/>
                    <a:pt x="149419" y="53024"/>
                    <a:pt x="175284" y="22247"/>
                  </a:cubicBezTo>
                  <a:cubicBezTo>
                    <a:pt x="198612" y="-4663"/>
                    <a:pt x="239337" y="-7568"/>
                    <a:pt x="266248" y="15760"/>
                  </a:cubicBezTo>
                  <a:cubicBezTo>
                    <a:pt x="292553" y="38562"/>
                    <a:pt x="296010" y="78127"/>
                    <a:pt x="274059" y="105147"/>
                  </a:cubicBezTo>
                  <a:lnTo>
                    <a:pt x="120738" y="287804"/>
                  </a:lnTo>
                  <a:cubicBezTo>
                    <a:pt x="106067" y="304302"/>
                    <a:pt x="80800" y="305781"/>
                    <a:pt x="64304" y="291110"/>
                  </a:cubicBezTo>
                  <a:cubicBezTo>
                    <a:pt x="48473" y="277032"/>
                    <a:pt x="46375" y="253046"/>
                    <a:pt x="59524" y="236433"/>
                  </a:cubicBezTo>
                  <a:lnTo>
                    <a:pt x="198970" y="70253"/>
                  </a:lnTo>
                  <a:lnTo>
                    <a:pt x="215670" y="84255"/>
                  </a:lnTo>
                  <a:lnTo>
                    <a:pt x="76288" y="250435"/>
                  </a:lnTo>
                  <a:cubicBezTo>
                    <a:pt x="69817" y="258106"/>
                    <a:pt x="70791" y="269570"/>
                    <a:pt x="78463" y="276041"/>
                  </a:cubicBezTo>
                  <a:cubicBezTo>
                    <a:pt x="86134" y="282512"/>
                    <a:pt x="97599" y="281537"/>
                    <a:pt x="104069" y="273866"/>
                  </a:cubicBezTo>
                  <a:lnTo>
                    <a:pt x="257263" y="91113"/>
                  </a:lnTo>
                  <a:cubicBezTo>
                    <a:pt x="272147" y="72819"/>
                    <a:pt x="269385" y="45922"/>
                    <a:pt x="251091" y="31037"/>
                  </a:cubicBezTo>
                  <a:cubicBezTo>
                    <a:pt x="235130" y="18050"/>
                    <a:pt x="212176" y="18292"/>
                    <a:pt x="196493" y="31614"/>
                  </a:cubicBezTo>
                  <a:cubicBezTo>
                    <a:pt x="195012" y="32939"/>
                    <a:pt x="193651" y="34395"/>
                    <a:pt x="192429" y="35963"/>
                  </a:cubicBezTo>
                  <a:cubicBezTo>
                    <a:pt x="192048" y="36471"/>
                    <a:pt x="191604" y="37011"/>
                    <a:pt x="191096" y="37614"/>
                  </a:cubicBezTo>
                  <a:lnTo>
                    <a:pt x="37267" y="220939"/>
                  </a:lnTo>
                  <a:cubicBezTo>
                    <a:pt x="13402" y="249249"/>
                    <a:pt x="17005" y="291545"/>
                    <a:pt x="45316" y="315411"/>
                  </a:cubicBezTo>
                  <a:cubicBezTo>
                    <a:pt x="73626" y="339278"/>
                    <a:pt x="115923" y="335674"/>
                    <a:pt x="139788" y="307362"/>
                  </a:cubicBezTo>
                  <a:lnTo>
                    <a:pt x="148202" y="297456"/>
                  </a:lnTo>
                  <a:lnTo>
                    <a:pt x="255485" y="169409"/>
                  </a:lnTo>
                  <a:lnTo>
                    <a:pt x="279932" y="140230"/>
                  </a:lnTo>
                  <a:lnTo>
                    <a:pt x="280948" y="139024"/>
                  </a:lnTo>
                  <a:lnTo>
                    <a:pt x="297585" y="152994"/>
                  </a:lnTo>
                  <a:lnTo>
                    <a:pt x="156298" y="321491"/>
                  </a:lnTo>
                  <a:cubicBezTo>
                    <a:pt x="141201" y="339354"/>
                    <a:pt x="119627" y="350488"/>
                    <a:pt x="96322" y="352447"/>
                  </a:cubicBezTo>
                  <a:cubicBezTo>
                    <a:pt x="93655" y="352574"/>
                    <a:pt x="90988" y="352701"/>
                    <a:pt x="88353" y="352701"/>
                  </a:cubicBezTo>
                  <a:close/>
                </a:path>
              </a:pathLst>
            </a:custGeom>
            <a:grpFill/>
            <a:ln w="3175" cap="flat">
              <a:noFill/>
              <a:prstDash val="solid"/>
              <a:miter/>
            </a:ln>
          </p:spPr>
          <p:txBody>
            <a:bodyPr rtlCol="0" anchor="ctr"/>
            <a:lstStyle/>
            <a:p>
              <a:endParaRPr lang="en-GB" sz="700">
                <a:solidFill>
                  <a:schemeClr val="accent1"/>
                </a:solidFill>
              </a:endParaRPr>
            </a:p>
          </p:txBody>
        </p:sp>
      </p:grpSp>
      <p:pic>
        <p:nvPicPr>
          <p:cNvPr id="14" name="Picture 13">
            <a:extLst>
              <a:ext uri="{FF2B5EF4-FFF2-40B4-BE49-F238E27FC236}">
                <a16:creationId xmlns:a16="http://schemas.microsoft.com/office/drawing/2014/main" id="{9A57BD20-6641-FEF1-EE20-426B89D2D4C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8233704" y="0"/>
            <a:ext cx="3971927" cy="6858000"/>
          </a:xfrm>
          <a:prstGeom prst="rect">
            <a:avLst/>
          </a:prstGeom>
        </p:spPr>
      </p:pic>
      <p:sp>
        <p:nvSpPr>
          <p:cNvPr id="16" name="Date Placeholder 3">
            <a:extLst>
              <a:ext uri="{FF2B5EF4-FFF2-40B4-BE49-F238E27FC236}">
                <a16:creationId xmlns:a16="http://schemas.microsoft.com/office/drawing/2014/main" id="{949D9171-F57B-326B-B885-47AF7D6F5587}"/>
              </a:ext>
            </a:extLst>
          </p:cNvPr>
          <p:cNvSpPr txBox="1">
            <a:spLocks/>
          </p:cNvSpPr>
          <p:nvPr/>
        </p:nvSpPr>
        <p:spPr>
          <a:xfrm>
            <a:off x="9984295" y="6355080"/>
            <a:ext cx="1764792" cy="1371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50"/>
              <a:t>202</a:t>
            </a:r>
            <a:r>
              <a:rPr lang="lv-LV" sz="750"/>
              <a:t>3</a:t>
            </a:r>
            <a:endParaRPr lang="en-GB" sz="750"/>
          </a:p>
        </p:txBody>
      </p:sp>
      <p:sp>
        <p:nvSpPr>
          <p:cNvPr id="20" name="Google Shape;389;gbd9be63019_74_0">
            <a:extLst>
              <a:ext uri="{FF2B5EF4-FFF2-40B4-BE49-F238E27FC236}">
                <a16:creationId xmlns:a16="http://schemas.microsoft.com/office/drawing/2014/main" id="{0658797B-B23E-79F5-5149-47EBD89CF779}"/>
              </a:ext>
            </a:extLst>
          </p:cNvPr>
          <p:cNvSpPr/>
          <p:nvPr/>
        </p:nvSpPr>
        <p:spPr>
          <a:xfrm>
            <a:off x="992188" y="2942578"/>
            <a:ext cx="6867525" cy="1004888"/>
          </a:xfrm>
          <a:prstGeom prst="rect">
            <a:avLst/>
          </a:prstGeom>
          <a:solidFill>
            <a:schemeClr val="bg1">
              <a:lumMod val="95000"/>
            </a:schemeClr>
          </a:solidFill>
          <a:ln>
            <a:noFill/>
          </a:ln>
        </p:spPr>
        <p:txBody>
          <a:bodyPr spcFirstLastPara="1" wrap="square" lIns="72000" tIns="72000" rIns="72000" bIns="72000" anchor="ctr" anchorCtr="0">
            <a:noAutofit/>
          </a:bodyPr>
          <a:lstStyle/>
          <a:p>
            <a:pPr lvl="2">
              <a:buClr>
                <a:srgbClr val="000000"/>
              </a:buClr>
              <a:buSzPts val="1600"/>
              <a:defRPr/>
            </a:pPr>
            <a:r>
              <a:rPr kumimoji="0" lang="lv-LV" sz="800" b="1" i="0" u="none" strike="noStrike" kern="0" cap="none" spc="0" normalizeH="0" baseline="0" noProof="0">
                <a:ln>
                  <a:noFill/>
                </a:ln>
                <a:effectLst/>
                <a:uLnTx/>
                <a:uFillTx/>
                <a:latin typeface="Arial"/>
                <a:ea typeface="Arial"/>
                <a:cs typeface="Arial"/>
                <a:sym typeface="Arial"/>
              </a:rPr>
              <a:t>Pielikums Nr. </a:t>
            </a:r>
            <a:r>
              <a:rPr lang="lv-LV" sz="800" b="1" kern="0">
                <a:latin typeface="Arial"/>
                <a:ea typeface="Arial"/>
                <a:cs typeface="Arial"/>
                <a:sym typeface="Arial"/>
              </a:rPr>
              <a:t>2 </a:t>
            </a:r>
            <a:r>
              <a:rPr kumimoji="0" lang="lv-LV" sz="800" b="1" i="0" u="none" strike="noStrike" kern="0" cap="none" spc="0" normalizeH="0" baseline="0" noProof="0">
                <a:ln>
                  <a:noFill/>
                </a:ln>
                <a:effectLst/>
                <a:uLnTx/>
                <a:uFillTx/>
                <a:latin typeface="Arial"/>
                <a:ea typeface="Arial"/>
                <a:cs typeface="Arial"/>
                <a:sym typeface="Arial"/>
              </a:rPr>
              <a:t>– </a:t>
            </a:r>
            <a:r>
              <a:rPr lang="lv-LV" sz="800" b="1" kern="0">
                <a:latin typeface="Arial"/>
                <a:ea typeface="Arial"/>
                <a:cs typeface="Arial"/>
                <a:sym typeface="Arial"/>
              </a:rPr>
              <a:t>Interviju un </a:t>
            </a:r>
            <a:r>
              <a:rPr lang="lv-LV" sz="800" b="1" kern="0" err="1">
                <a:latin typeface="Arial"/>
                <a:ea typeface="Arial"/>
                <a:cs typeface="Arial"/>
                <a:sym typeface="Arial"/>
              </a:rPr>
              <a:t>fokusgrupu</a:t>
            </a:r>
            <a:r>
              <a:rPr lang="lv-LV" sz="800" b="1" kern="0">
                <a:latin typeface="Arial"/>
                <a:ea typeface="Arial"/>
                <a:cs typeface="Arial"/>
                <a:sym typeface="Arial"/>
              </a:rPr>
              <a:t> saraksts. </a:t>
            </a:r>
            <a:endParaRPr kumimoji="0" lang="lv-LV" sz="800" b="1" i="0" u="none" strike="noStrike" kern="0" cap="none" spc="0" normalizeH="0" baseline="0" noProof="0">
              <a:ln>
                <a:noFill/>
              </a:ln>
              <a:effectLst/>
              <a:uLnTx/>
              <a:uFillTx/>
              <a:latin typeface="Arial"/>
              <a:ea typeface="Arial"/>
              <a:cs typeface="Arial"/>
              <a:sym typeface="Arial"/>
            </a:endParaRPr>
          </a:p>
        </p:txBody>
      </p:sp>
      <p:sp>
        <p:nvSpPr>
          <p:cNvPr id="21" name="Google Shape;389;gbd9be63019_74_0">
            <a:extLst>
              <a:ext uri="{FF2B5EF4-FFF2-40B4-BE49-F238E27FC236}">
                <a16:creationId xmlns:a16="http://schemas.microsoft.com/office/drawing/2014/main" id="{936FBCDF-EBE4-8243-0A28-354D1552CAFE}"/>
              </a:ext>
            </a:extLst>
          </p:cNvPr>
          <p:cNvSpPr/>
          <p:nvPr/>
        </p:nvSpPr>
        <p:spPr>
          <a:xfrm>
            <a:off x="442913" y="2942578"/>
            <a:ext cx="549275" cy="10048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lang="en-GB" sz="11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1" name="Rectangle 40">
            <a:extLst>
              <a:ext uri="{FF2B5EF4-FFF2-40B4-BE49-F238E27FC236}">
                <a16:creationId xmlns:a16="http://schemas.microsoft.com/office/drawing/2014/main" id="{85F6196A-E03E-EC75-42C0-40513FF3C01E}"/>
              </a:ext>
            </a:extLst>
          </p:cNvPr>
          <p:cNvSpPr/>
          <p:nvPr/>
        </p:nvSpPr>
        <p:spPr>
          <a:xfrm>
            <a:off x="8220075" y="0"/>
            <a:ext cx="3971925" cy="6858000"/>
          </a:xfrm>
          <a:prstGeom prst="rect">
            <a:avLst/>
          </a:prstGeom>
          <a:solidFill>
            <a:schemeClr val="tx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sym typeface="Arial"/>
            </a:endParaRPr>
          </a:p>
        </p:txBody>
      </p:sp>
      <p:sp>
        <p:nvSpPr>
          <p:cNvPr id="22" name="Google Shape;389;gbd9be63019_74_0">
            <a:extLst>
              <a:ext uri="{FF2B5EF4-FFF2-40B4-BE49-F238E27FC236}">
                <a16:creationId xmlns:a16="http://schemas.microsoft.com/office/drawing/2014/main" id="{7D4F8C8F-839D-79D8-0231-562FC4DF96A4}"/>
              </a:ext>
            </a:extLst>
          </p:cNvPr>
          <p:cNvSpPr/>
          <p:nvPr/>
        </p:nvSpPr>
        <p:spPr>
          <a:xfrm>
            <a:off x="992188" y="1823112"/>
            <a:ext cx="6867521" cy="1004386"/>
          </a:xfrm>
          <a:prstGeom prst="rect">
            <a:avLst/>
          </a:prstGeom>
          <a:solidFill>
            <a:schemeClr val="bg1">
              <a:lumMod val="95000"/>
            </a:schemeClr>
          </a:solidFill>
          <a:ln>
            <a:noFill/>
          </a:ln>
        </p:spPr>
        <p:txBody>
          <a:bodyPr spcFirstLastPara="1" wrap="square" lIns="72000" tIns="72000" rIns="72000" bIns="72000" anchor="ctr" anchorCtr="0">
            <a:noAutofit/>
          </a:bodyPr>
          <a:lstStyle/>
          <a:p>
            <a:pPr lvl="2">
              <a:buClr>
                <a:srgbClr val="000000"/>
              </a:buClr>
              <a:buSzPts val="1600"/>
              <a:defRPr/>
            </a:pPr>
            <a:r>
              <a:rPr kumimoji="0" lang="lv-LV" sz="800" b="1" i="0" u="none" strike="noStrike" kern="0" cap="none" spc="0" normalizeH="0" baseline="0" noProof="0">
                <a:ln>
                  <a:noFill/>
                </a:ln>
                <a:effectLst/>
                <a:uLnTx/>
                <a:uFillTx/>
                <a:latin typeface="Arial"/>
                <a:ea typeface="Arial"/>
                <a:cs typeface="Arial"/>
                <a:sym typeface="Arial"/>
              </a:rPr>
              <a:t>Pielikums Nr. </a:t>
            </a:r>
            <a:r>
              <a:rPr lang="lv-LV" sz="800" b="1" kern="0">
                <a:latin typeface="Arial"/>
                <a:ea typeface="Arial"/>
                <a:cs typeface="Arial"/>
                <a:sym typeface="Arial"/>
              </a:rPr>
              <a:t>1 </a:t>
            </a:r>
            <a:r>
              <a:rPr kumimoji="0" lang="lv-LV" sz="800" b="1" i="0" u="none" strike="noStrike" kern="0" cap="none" spc="0" normalizeH="0" baseline="0" noProof="0">
                <a:ln>
                  <a:noFill/>
                </a:ln>
                <a:effectLst/>
                <a:uLnTx/>
                <a:uFillTx/>
                <a:latin typeface="Arial"/>
                <a:ea typeface="Arial"/>
                <a:cs typeface="Arial"/>
                <a:sym typeface="Arial"/>
              </a:rPr>
              <a:t>– Aptaujas un interviju galveno atziņu kopsavilkums.</a:t>
            </a:r>
          </a:p>
        </p:txBody>
      </p:sp>
      <p:sp>
        <p:nvSpPr>
          <p:cNvPr id="24" name="Google Shape;389;gbd9be63019_74_0">
            <a:extLst>
              <a:ext uri="{FF2B5EF4-FFF2-40B4-BE49-F238E27FC236}">
                <a16:creationId xmlns:a16="http://schemas.microsoft.com/office/drawing/2014/main" id="{74106A1F-66C8-D2E8-D901-8D35DB3C16D2}"/>
              </a:ext>
            </a:extLst>
          </p:cNvPr>
          <p:cNvSpPr/>
          <p:nvPr/>
        </p:nvSpPr>
        <p:spPr>
          <a:xfrm>
            <a:off x="992188" y="4060501"/>
            <a:ext cx="6867525" cy="1004888"/>
          </a:xfrm>
          <a:prstGeom prst="rect">
            <a:avLst/>
          </a:prstGeom>
          <a:solidFill>
            <a:schemeClr val="bg1">
              <a:lumMod val="95000"/>
            </a:schemeClr>
          </a:solidFill>
          <a:ln>
            <a:noFill/>
          </a:ln>
        </p:spPr>
        <p:txBody>
          <a:bodyPr spcFirstLastPara="1" wrap="square" lIns="72000" tIns="72000" rIns="72000" bIns="72000" anchor="ctr" anchorCtr="0">
            <a:noAutofit/>
          </a:bodyPr>
          <a:lstStyle/>
          <a:p>
            <a:pPr lvl="2">
              <a:buSzPts val="1600"/>
              <a:defRPr/>
            </a:pPr>
            <a:r>
              <a:rPr kumimoji="0" lang="lv-LV" sz="800" b="1" i="0" u="none" strike="noStrike" kern="0" cap="none" spc="0" normalizeH="0" baseline="0" noProof="0">
                <a:ln>
                  <a:noFill/>
                </a:ln>
                <a:effectLst/>
                <a:uLnTx/>
                <a:uFillTx/>
                <a:latin typeface="Arial"/>
                <a:ea typeface="Arial"/>
                <a:cs typeface="Arial"/>
                <a:sym typeface="Arial"/>
              </a:rPr>
              <a:t>Pielikums Nr. 3 – Aptaujas datu apkopojums.</a:t>
            </a:r>
            <a:endParaRPr lang="lv-LV" sz="800" b="1" i="0" u="none" strike="noStrike" cap="none" noProof="0">
              <a:latin typeface="+mn-lt"/>
              <a:ea typeface="Arial"/>
              <a:cs typeface="Arial"/>
            </a:endParaRPr>
          </a:p>
        </p:txBody>
      </p:sp>
      <p:sp>
        <p:nvSpPr>
          <p:cNvPr id="25" name="Google Shape;389;gbd9be63019_74_0">
            <a:extLst>
              <a:ext uri="{FF2B5EF4-FFF2-40B4-BE49-F238E27FC236}">
                <a16:creationId xmlns:a16="http://schemas.microsoft.com/office/drawing/2014/main" id="{4B0E43AB-C972-89AE-E247-A84BE29EBBD2}"/>
              </a:ext>
            </a:extLst>
          </p:cNvPr>
          <p:cNvSpPr/>
          <p:nvPr/>
        </p:nvSpPr>
        <p:spPr>
          <a:xfrm>
            <a:off x="442913" y="4060501"/>
            <a:ext cx="549275" cy="1004888"/>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lang="en-GB" sz="11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7" name="Google Shape;389;gbd9be63019_74_0">
            <a:extLst>
              <a:ext uri="{FF2B5EF4-FFF2-40B4-BE49-F238E27FC236}">
                <a16:creationId xmlns:a16="http://schemas.microsoft.com/office/drawing/2014/main" id="{F9369F0E-18AE-2C6D-D3FC-5735684AFF82}"/>
              </a:ext>
            </a:extLst>
          </p:cNvPr>
          <p:cNvSpPr/>
          <p:nvPr/>
        </p:nvSpPr>
        <p:spPr>
          <a:xfrm>
            <a:off x="992188" y="5167312"/>
            <a:ext cx="6867525" cy="1004888"/>
          </a:xfrm>
          <a:prstGeom prst="rect">
            <a:avLst/>
          </a:prstGeom>
          <a:solidFill>
            <a:schemeClr val="bg1">
              <a:lumMod val="95000"/>
            </a:schemeClr>
          </a:solidFill>
          <a:ln>
            <a:noFill/>
          </a:ln>
        </p:spPr>
        <p:txBody>
          <a:bodyPr spcFirstLastPara="1" wrap="square" lIns="72000" tIns="72000" rIns="72000" bIns="72000" anchor="ctr" anchorCtr="0">
            <a:noAutofit/>
          </a:bodyPr>
          <a:lstStyle/>
          <a:p>
            <a:pPr lvl="2">
              <a:buSzPts val="1600"/>
              <a:defRPr/>
            </a:pPr>
            <a:r>
              <a:rPr kumimoji="0" lang="lv-LV" sz="800" b="1" i="0" u="none" strike="noStrike" kern="0" cap="none" spc="0" normalizeH="0" baseline="0" noProof="0">
                <a:ln>
                  <a:noFill/>
                </a:ln>
                <a:effectLst/>
                <a:uLnTx/>
                <a:uFillTx/>
                <a:latin typeface="Arial"/>
                <a:ea typeface="Arial"/>
                <a:cs typeface="Arial"/>
                <a:sym typeface="Arial"/>
              </a:rPr>
              <a:t>Pielikums Nr. </a:t>
            </a:r>
            <a:r>
              <a:rPr lang="lv-LV" sz="800" b="1" kern="0">
                <a:latin typeface="Arial"/>
                <a:ea typeface="Arial"/>
                <a:cs typeface="Arial"/>
                <a:sym typeface="Arial"/>
              </a:rPr>
              <a:t>4</a:t>
            </a:r>
            <a:r>
              <a:rPr kumimoji="0" lang="lv-LV" sz="800" b="1" i="0" u="none" strike="noStrike" kern="0" cap="none" spc="0" normalizeH="0" baseline="0" noProof="0">
                <a:ln>
                  <a:noFill/>
                </a:ln>
                <a:effectLst/>
                <a:uLnTx/>
                <a:uFillTx/>
                <a:latin typeface="Arial"/>
                <a:ea typeface="Arial"/>
                <a:cs typeface="Arial"/>
                <a:sym typeface="Arial"/>
              </a:rPr>
              <a:t> – </a:t>
            </a:r>
            <a:r>
              <a:rPr kumimoji="0" lang="lv-LV" sz="800" b="1" kern="0" spc="0" normalizeH="0" baseline="0">
                <a:ln>
                  <a:noFill/>
                </a:ln>
                <a:effectLst/>
                <a:uLnTx/>
                <a:uFillTx/>
                <a:ea typeface="Arial"/>
                <a:cs typeface="Arial"/>
                <a:sym typeface="Arial"/>
              </a:rPr>
              <a:t>Interviju </a:t>
            </a:r>
            <a:r>
              <a:rPr lang="lv-LV" sz="800" b="1" kern="0" err="1">
                <a:ea typeface="Arial"/>
                <a:cs typeface="Arial"/>
                <a:sym typeface="Arial"/>
              </a:rPr>
              <a:t>transkripti</a:t>
            </a:r>
            <a:r>
              <a:rPr lang="lv-LV" sz="800" b="1" kern="0">
                <a:ea typeface="Arial"/>
                <a:cs typeface="Arial"/>
                <a:sym typeface="Arial"/>
              </a:rPr>
              <a:t>.</a:t>
            </a:r>
            <a:endParaRPr lang="lv-LV" sz="800" b="1" i="0" u="none" strike="noStrike" cap="none" noProof="0">
              <a:solidFill>
                <a:schemeClr val="tx1"/>
              </a:solidFill>
              <a:latin typeface="+mn-lt"/>
              <a:ea typeface="Arial"/>
              <a:cs typeface="Arial"/>
              <a:sym typeface="Arial"/>
            </a:endParaRPr>
          </a:p>
        </p:txBody>
      </p:sp>
      <p:sp>
        <p:nvSpPr>
          <p:cNvPr id="48" name="Google Shape;389;gbd9be63019_74_0">
            <a:extLst>
              <a:ext uri="{FF2B5EF4-FFF2-40B4-BE49-F238E27FC236}">
                <a16:creationId xmlns:a16="http://schemas.microsoft.com/office/drawing/2014/main" id="{22A8F82B-5576-5237-BDBF-8A596E974A9A}"/>
              </a:ext>
            </a:extLst>
          </p:cNvPr>
          <p:cNvSpPr/>
          <p:nvPr/>
        </p:nvSpPr>
        <p:spPr>
          <a:xfrm>
            <a:off x="442913" y="5167312"/>
            <a:ext cx="549275" cy="1004888"/>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lang="en-GB" sz="11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9" name="Freeform 115">
            <a:extLst>
              <a:ext uri="{FF2B5EF4-FFF2-40B4-BE49-F238E27FC236}">
                <a16:creationId xmlns:a16="http://schemas.microsoft.com/office/drawing/2014/main" id="{A346BFF8-0F30-3FFF-A526-6AD6782E03EB}"/>
              </a:ext>
            </a:extLst>
          </p:cNvPr>
          <p:cNvSpPr>
            <a:spLocks/>
          </p:cNvSpPr>
          <p:nvPr/>
        </p:nvSpPr>
        <p:spPr>
          <a:xfrm>
            <a:off x="537550" y="3265022"/>
            <a:ext cx="360000" cy="360000"/>
          </a:xfrm>
          <a:custGeom>
            <a:avLst/>
            <a:gdLst>
              <a:gd name="connsiteX0" fmla="*/ 0 w 453744"/>
              <a:gd name="connsiteY0" fmla="*/ 0 h 453590"/>
              <a:gd name="connsiteX1" fmla="*/ 0 w 453744"/>
              <a:gd name="connsiteY1" fmla="*/ 453590 h 453590"/>
              <a:gd name="connsiteX2" fmla="*/ 453744 w 453744"/>
              <a:gd name="connsiteY2" fmla="*/ 453590 h 453590"/>
              <a:gd name="connsiteX3" fmla="*/ 453744 w 453744"/>
              <a:gd name="connsiteY3" fmla="*/ 0 h 453590"/>
              <a:gd name="connsiteX4" fmla="*/ 236546 w 453744"/>
              <a:gd name="connsiteY4" fmla="*/ 434218 h 453590"/>
              <a:gd name="connsiteX5" fmla="*/ 236546 w 453744"/>
              <a:gd name="connsiteY5" fmla="*/ 287274 h 453590"/>
              <a:gd name="connsiteX6" fmla="*/ 260840 w 453744"/>
              <a:gd name="connsiteY6" fmla="*/ 311560 h 453590"/>
              <a:gd name="connsiteX7" fmla="*/ 274547 w 453744"/>
              <a:gd name="connsiteY7" fmla="*/ 297889 h 453590"/>
              <a:gd name="connsiteX8" fmla="*/ 226400 w 453744"/>
              <a:gd name="connsiteY8" fmla="*/ 249758 h 453590"/>
              <a:gd name="connsiteX9" fmla="*/ 179135 w 453744"/>
              <a:gd name="connsiteY9" fmla="*/ 297007 h 453590"/>
              <a:gd name="connsiteX10" fmla="*/ 192841 w 453744"/>
              <a:gd name="connsiteY10" fmla="*/ 310709 h 453590"/>
              <a:gd name="connsiteX11" fmla="*/ 217136 w 453744"/>
              <a:gd name="connsiteY11" fmla="*/ 286423 h 453590"/>
              <a:gd name="connsiteX12" fmla="*/ 217136 w 453744"/>
              <a:gd name="connsiteY12" fmla="*/ 434155 h 453590"/>
              <a:gd name="connsiteX13" fmla="*/ 19316 w 453744"/>
              <a:gd name="connsiteY13" fmla="*/ 434155 h 453590"/>
              <a:gd name="connsiteX14" fmla="*/ 19316 w 453744"/>
              <a:gd name="connsiteY14" fmla="*/ 236245 h 453590"/>
              <a:gd name="connsiteX15" fmla="*/ 170375 w 453744"/>
              <a:gd name="connsiteY15" fmla="*/ 236245 h 453590"/>
              <a:gd name="connsiteX16" fmla="*/ 146080 w 453744"/>
              <a:gd name="connsiteY16" fmla="*/ 260531 h 453590"/>
              <a:gd name="connsiteX17" fmla="*/ 159788 w 453744"/>
              <a:gd name="connsiteY17" fmla="*/ 274233 h 453590"/>
              <a:gd name="connsiteX18" fmla="*/ 207903 w 453744"/>
              <a:gd name="connsiteY18" fmla="*/ 226102 h 453590"/>
              <a:gd name="connsiteX19" fmla="*/ 160638 w 453744"/>
              <a:gd name="connsiteY19" fmla="*/ 178853 h 453590"/>
              <a:gd name="connsiteX20" fmla="*/ 146931 w 453744"/>
              <a:gd name="connsiteY20" fmla="*/ 192555 h 453590"/>
              <a:gd name="connsiteX21" fmla="*/ 171226 w 453744"/>
              <a:gd name="connsiteY21" fmla="*/ 216841 h 453590"/>
              <a:gd name="connsiteX22" fmla="*/ 19253 w 453744"/>
              <a:gd name="connsiteY22" fmla="*/ 216841 h 453590"/>
              <a:gd name="connsiteX23" fmla="*/ 19253 w 453744"/>
              <a:gd name="connsiteY23" fmla="*/ 19215 h 453590"/>
              <a:gd name="connsiteX24" fmla="*/ 217072 w 453744"/>
              <a:gd name="connsiteY24" fmla="*/ 19215 h 453590"/>
              <a:gd name="connsiteX25" fmla="*/ 217072 w 453744"/>
              <a:gd name="connsiteY25" fmla="*/ 170411 h 453590"/>
              <a:gd name="connsiteX26" fmla="*/ 192778 w 453744"/>
              <a:gd name="connsiteY26" fmla="*/ 146125 h 453590"/>
              <a:gd name="connsiteX27" fmla="*/ 179072 w 453744"/>
              <a:gd name="connsiteY27" fmla="*/ 159828 h 453590"/>
              <a:gd name="connsiteX28" fmla="*/ 227219 w 453744"/>
              <a:gd name="connsiteY28" fmla="*/ 207958 h 453590"/>
              <a:gd name="connsiteX29" fmla="*/ 274484 w 453744"/>
              <a:gd name="connsiteY29" fmla="*/ 160710 h 453590"/>
              <a:gd name="connsiteX30" fmla="*/ 260777 w 453744"/>
              <a:gd name="connsiteY30" fmla="*/ 147007 h 453590"/>
              <a:gd name="connsiteX31" fmla="*/ 236483 w 453744"/>
              <a:gd name="connsiteY31" fmla="*/ 171325 h 453590"/>
              <a:gd name="connsiteX32" fmla="*/ 236483 w 453744"/>
              <a:gd name="connsiteY32" fmla="*/ 19215 h 453590"/>
              <a:gd name="connsiteX33" fmla="*/ 434334 w 453744"/>
              <a:gd name="connsiteY33" fmla="*/ 19215 h 453590"/>
              <a:gd name="connsiteX34" fmla="*/ 434334 w 453744"/>
              <a:gd name="connsiteY34" fmla="*/ 216967 h 453590"/>
              <a:gd name="connsiteX35" fmla="*/ 289388 w 453744"/>
              <a:gd name="connsiteY35" fmla="*/ 216967 h 453590"/>
              <a:gd name="connsiteX36" fmla="*/ 313682 w 453744"/>
              <a:gd name="connsiteY36" fmla="*/ 192681 h 453590"/>
              <a:gd name="connsiteX37" fmla="*/ 299976 w 453744"/>
              <a:gd name="connsiteY37" fmla="*/ 178979 h 453590"/>
              <a:gd name="connsiteX38" fmla="*/ 251828 w 453744"/>
              <a:gd name="connsiteY38" fmla="*/ 227110 h 453590"/>
              <a:gd name="connsiteX39" fmla="*/ 299093 w 453744"/>
              <a:gd name="connsiteY39" fmla="*/ 274359 h 453590"/>
              <a:gd name="connsiteX40" fmla="*/ 312800 w 453744"/>
              <a:gd name="connsiteY40" fmla="*/ 260657 h 453590"/>
              <a:gd name="connsiteX41" fmla="*/ 288474 w 453744"/>
              <a:gd name="connsiteY41" fmla="*/ 236371 h 453590"/>
              <a:gd name="connsiteX42" fmla="*/ 434271 w 453744"/>
              <a:gd name="connsiteY42" fmla="*/ 236371 h 453590"/>
              <a:gd name="connsiteX43" fmla="*/ 434271 w 453744"/>
              <a:gd name="connsiteY43" fmla="*/ 434124 h 45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53744" h="453590">
                <a:moveTo>
                  <a:pt x="0" y="0"/>
                </a:moveTo>
                <a:lnTo>
                  <a:pt x="0" y="453590"/>
                </a:lnTo>
                <a:lnTo>
                  <a:pt x="453744" y="453590"/>
                </a:lnTo>
                <a:lnTo>
                  <a:pt x="453744" y="0"/>
                </a:lnTo>
                <a:close/>
                <a:moveTo>
                  <a:pt x="236546" y="434218"/>
                </a:moveTo>
                <a:lnTo>
                  <a:pt x="236546" y="287274"/>
                </a:lnTo>
                <a:lnTo>
                  <a:pt x="260840" y="311560"/>
                </a:lnTo>
                <a:lnTo>
                  <a:pt x="274547" y="297889"/>
                </a:lnTo>
                <a:lnTo>
                  <a:pt x="226400" y="249758"/>
                </a:lnTo>
                <a:lnTo>
                  <a:pt x="179135" y="297007"/>
                </a:lnTo>
                <a:lnTo>
                  <a:pt x="192841" y="310709"/>
                </a:lnTo>
                <a:lnTo>
                  <a:pt x="217136" y="286423"/>
                </a:lnTo>
                <a:lnTo>
                  <a:pt x="217136" y="434155"/>
                </a:lnTo>
                <a:lnTo>
                  <a:pt x="19316" y="434155"/>
                </a:lnTo>
                <a:lnTo>
                  <a:pt x="19316" y="236245"/>
                </a:lnTo>
                <a:lnTo>
                  <a:pt x="170375" y="236245"/>
                </a:lnTo>
                <a:lnTo>
                  <a:pt x="146080" y="260531"/>
                </a:lnTo>
                <a:lnTo>
                  <a:pt x="159788" y="274233"/>
                </a:lnTo>
                <a:lnTo>
                  <a:pt x="207903" y="226102"/>
                </a:lnTo>
                <a:lnTo>
                  <a:pt x="160638" y="178853"/>
                </a:lnTo>
                <a:lnTo>
                  <a:pt x="146931" y="192555"/>
                </a:lnTo>
                <a:lnTo>
                  <a:pt x="171226" y="216841"/>
                </a:lnTo>
                <a:lnTo>
                  <a:pt x="19253" y="216841"/>
                </a:lnTo>
                <a:lnTo>
                  <a:pt x="19253" y="19215"/>
                </a:lnTo>
                <a:lnTo>
                  <a:pt x="217072" y="19215"/>
                </a:lnTo>
                <a:lnTo>
                  <a:pt x="217072" y="170411"/>
                </a:lnTo>
                <a:lnTo>
                  <a:pt x="192778" y="146125"/>
                </a:lnTo>
                <a:lnTo>
                  <a:pt x="179072" y="159828"/>
                </a:lnTo>
                <a:lnTo>
                  <a:pt x="227219" y="207958"/>
                </a:lnTo>
                <a:lnTo>
                  <a:pt x="274484" y="160710"/>
                </a:lnTo>
                <a:lnTo>
                  <a:pt x="260777" y="147007"/>
                </a:lnTo>
                <a:lnTo>
                  <a:pt x="236483" y="171325"/>
                </a:lnTo>
                <a:lnTo>
                  <a:pt x="236483" y="19215"/>
                </a:lnTo>
                <a:lnTo>
                  <a:pt x="434334" y="19215"/>
                </a:lnTo>
                <a:lnTo>
                  <a:pt x="434334" y="216967"/>
                </a:lnTo>
                <a:lnTo>
                  <a:pt x="289388" y="216967"/>
                </a:lnTo>
                <a:lnTo>
                  <a:pt x="313682" y="192681"/>
                </a:lnTo>
                <a:lnTo>
                  <a:pt x="299976" y="178979"/>
                </a:lnTo>
                <a:lnTo>
                  <a:pt x="251828" y="227110"/>
                </a:lnTo>
                <a:lnTo>
                  <a:pt x="299093" y="274359"/>
                </a:lnTo>
                <a:lnTo>
                  <a:pt x="312800" y="260657"/>
                </a:lnTo>
                <a:lnTo>
                  <a:pt x="288474" y="236371"/>
                </a:lnTo>
                <a:lnTo>
                  <a:pt x="434271" y="236371"/>
                </a:lnTo>
                <a:lnTo>
                  <a:pt x="434271" y="434124"/>
                </a:lnTo>
                <a:close/>
              </a:path>
            </a:pathLst>
          </a:custGeom>
          <a:solidFill>
            <a:srgbClr val="000000"/>
          </a:solidFill>
          <a:ln w="3151" cap="flat">
            <a:noFill/>
            <a:prstDash val="solid"/>
            <a:miter/>
          </a:ln>
        </p:spPr>
        <p:txBody>
          <a:bodyPr rtlCol="0" anchor="ctr"/>
          <a:lstStyle/>
          <a:p>
            <a:endParaRPr lang="en-GB"/>
          </a:p>
        </p:txBody>
      </p:sp>
      <p:sp>
        <p:nvSpPr>
          <p:cNvPr id="13" name="Graphic 136">
            <a:extLst>
              <a:ext uri="{FF2B5EF4-FFF2-40B4-BE49-F238E27FC236}">
                <a16:creationId xmlns:a16="http://schemas.microsoft.com/office/drawing/2014/main" id="{8D2A19EA-ACB6-2FD6-CA83-52A8EBE17C6C}"/>
              </a:ext>
            </a:extLst>
          </p:cNvPr>
          <p:cNvSpPr>
            <a:spLocks/>
          </p:cNvSpPr>
          <p:nvPr/>
        </p:nvSpPr>
        <p:spPr>
          <a:xfrm>
            <a:off x="537550" y="4382945"/>
            <a:ext cx="360000" cy="360000"/>
          </a:xfrm>
          <a:custGeom>
            <a:avLst/>
            <a:gdLst>
              <a:gd name="connsiteX0" fmla="*/ 19463 w 457199"/>
              <a:gd name="connsiteY0" fmla="*/ 437706 h 457200"/>
              <a:gd name="connsiteX1" fmla="*/ 437706 w 457199"/>
              <a:gd name="connsiteY1" fmla="*/ 437706 h 457200"/>
              <a:gd name="connsiteX2" fmla="*/ 437706 w 457199"/>
              <a:gd name="connsiteY2" fmla="*/ 19495 h 457200"/>
              <a:gd name="connsiteX3" fmla="*/ 19463 w 457199"/>
              <a:gd name="connsiteY3" fmla="*/ 19495 h 457200"/>
              <a:gd name="connsiteX4" fmla="*/ 457200 w 457199"/>
              <a:gd name="connsiteY4" fmla="*/ 0 h 457200"/>
              <a:gd name="connsiteX5" fmla="*/ 457200 w 457199"/>
              <a:gd name="connsiteY5" fmla="*/ 457200 h 457200"/>
              <a:gd name="connsiteX6" fmla="*/ 0 w 457199"/>
              <a:gd name="connsiteY6" fmla="*/ 457200 h 457200"/>
              <a:gd name="connsiteX7" fmla="*/ 0 w 457199"/>
              <a:gd name="connsiteY7" fmla="*/ 0 h 457200"/>
              <a:gd name="connsiteX8" fmla="*/ 438150 w 457199"/>
              <a:gd name="connsiteY8" fmla="*/ 20320 h 457200"/>
              <a:gd name="connsiteX9" fmla="*/ 19844 w 457199"/>
              <a:gd name="connsiteY9" fmla="*/ 20320 h 457200"/>
              <a:gd name="connsiteX10" fmla="*/ 19844 w 457199"/>
              <a:gd name="connsiteY10" fmla="*/ 438531 h 457200"/>
              <a:gd name="connsiteX11" fmla="*/ 438055 w 457199"/>
              <a:gd name="connsiteY11" fmla="*/ 438531 h 457200"/>
              <a:gd name="connsiteX12" fmla="*/ 387350 w 457199"/>
              <a:gd name="connsiteY12" fmla="*/ 163195 h 457200"/>
              <a:gd name="connsiteX13" fmla="*/ 327025 w 457199"/>
              <a:gd name="connsiteY13" fmla="*/ 102870 h 457200"/>
              <a:gd name="connsiteX14" fmla="*/ 194310 w 457199"/>
              <a:gd name="connsiteY14" fmla="*/ 235490 h 457200"/>
              <a:gd name="connsiteX15" fmla="*/ 130810 w 457199"/>
              <a:gd name="connsiteY15" fmla="*/ 171990 h 457200"/>
              <a:gd name="connsiteX16" fmla="*/ 70485 w 457199"/>
              <a:gd name="connsiteY16" fmla="*/ 232315 h 457200"/>
              <a:gd name="connsiteX17" fmla="*/ 194088 w 457199"/>
              <a:gd name="connsiteY17" fmla="*/ 355949 h 457200"/>
              <a:gd name="connsiteX18" fmla="*/ 130969 w 457199"/>
              <a:gd name="connsiteY18" fmla="*/ 203549 h 457200"/>
              <a:gd name="connsiteX19" fmla="*/ 194469 w 457199"/>
              <a:gd name="connsiteY19" fmla="*/ 267049 h 457200"/>
              <a:gd name="connsiteX20" fmla="*/ 327120 w 457199"/>
              <a:gd name="connsiteY20" fmla="*/ 134398 h 457200"/>
              <a:gd name="connsiteX21" fmla="*/ 355949 w 457199"/>
              <a:gd name="connsiteY21" fmla="*/ 163227 h 457200"/>
              <a:gd name="connsiteX22" fmla="*/ 194310 w 457199"/>
              <a:gd name="connsiteY22" fmla="*/ 324580 h 457200"/>
              <a:gd name="connsiteX23" fmla="*/ 102235 w 457199"/>
              <a:gd name="connsiteY23" fmla="*/ 23250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199" h="457200">
                <a:moveTo>
                  <a:pt x="19463" y="437706"/>
                </a:moveTo>
                <a:lnTo>
                  <a:pt x="437706" y="437706"/>
                </a:lnTo>
                <a:moveTo>
                  <a:pt x="437706" y="19495"/>
                </a:moveTo>
                <a:lnTo>
                  <a:pt x="19463" y="19495"/>
                </a:lnTo>
                <a:moveTo>
                  <a:pt x="457200" y="0"/>
                </a:moveTo>
                <a:lnTo>
                  <a:pt x="457200" y="457200"/>
                </a:lnTo>
                <a:lnTo>
                  <a:pt x="0" y="457200"/>
                </a:lnTo>
                <a:lnTo>
                  <a:pt x="0" y="0"/>
                </a:lnTo>
                <a:close/>
                <a:moveTo>
                  <a:pt x="438150" y="20320"/>
                </a:moveTo>
                <a:lnTo>
                  <a:pt x="19844" y="20320"/>
                </a:lnTo>
                <a:lnTo>
                  <a:pt x="19844" y="438531"/>
                </a:lnTo>
                <a:lnTo>
                  <a:pt x="438055" y="438531"/>
                </a:lnTo>
                <a:close/>
                <a:moveTo>
                  <a:pt x="387350" y="163195"/>
                </a:moveTo>
                <a:lnTo>
                  <a:pt x="327025" y="102870"/>
                </a:lnTo>
                <a:lnTo>
                  <a:pt x="194310" y="235490"/>
                </a:lnTo>
                <a:lnTo>
                  <a:pt x="130810" y="171990"/>
                </a:lnTo>
                <a:lnTo>
                  <a:pt x="70485" y="232315"/>
                </a:lnTo>
                <a:lnTo>
                  <a:pt x="194088" y="355949"/>
                </a:lnTo>
                <a:close/>
                <a:moveTo>
                  <a:pt x="130969" y="203549"/>
                </a:moveTo>
                <a:lnTo>
                  <a:pt x="194469" y="267049"/>
                </a:lnTo>
                <a:lnTo>
                  <a:pt x="327120" y="134398"/>
                </a:lnTo>
                <a:lnTo>
                  <a:pt x="355949" y="163227"/>
                </a:lnTo>
                <a:lnTo>
                  <a:pt x="194310" y="324580"/>
                </a:lnTo>
                <a:lnTo>
                  <a:pt x="102235" y="232505"/>
                </a:lnTo>
                <a:close/>
              </a:path>
            </a:pathLst>
          </a:custGeom>
          <a:solidFill>
            <a:schemeClr val="bg1"/>
          </a:solidFill>
          <a:ln w="3175" cap="flat">
            <a:noFill/>
            <a:prstDash val="solid"/>
            <a:miter/>
          </a:ln>
        </p:spPr>
        <p:txBody>
          <a:bodyPr rtlCol="0" anchor="ctr"/>
          <a:lstStyle/>
          <a:p>
            <a:endParaRPr lang="en-GB" sz="700" b="1">
              <a:solidFill>
                <a:schemeClr val="accent1"/>
              </a:solidFill>
            </a:endParaRPr>
          </a:p>
        </p:txBody>
      </p:sp>
      <p:sp>
        <p:nvSpPr>
          <p:cNvPr id="15" name="Freeform 93">
            <a:extLst>
              <a:ext uri="{FF2B5EF4-FFF2-40B4-BE49-F238E27FC236}">
                <a16:creationId xmlns:a16="http://schemas.microsoft.com/office/drawing/2014/main" id="{0E859951-C587-88B6-1BA9-F111FDED0688}"/>
              </a:ext>
            </a:extLst>
          </p:cNvPr>
          <p:cNvSpPr>
            <a:spLocks noEditPoints="1"/>
          </p:cNvSpPr>
          <p:nvPr/>
        </p:nvSpPr>
        <p:spPr bwMode="auto">
          <a:xfrm>
            <a:off x="537550" y="5495312"/>
            <a:ext cx="360000" cy="360000"/>
          </a:xfrm>
          <a:custGeom>
            <a:avLst/>
            <a:gdLst>
              <a:gd name="T0" fmla="*/ 155 w 155"/>
              <a:gd name="T1" fmla="*/ 0 h 154"/>
              <a:gd name="T2" fmla="*/ 155 w 155"/>
              <a:gd name="T3" fmla="*/ 50 h 154"/>
              <a:gd name="T4" fmla="*/ 148 w 155"/>
              <a:gd name="T5" fmla="*/ 50 h 154"/>
              <a:gd name="T6" fmla="*/ 148 w 155"/>
              <a:gd name="T7" fmla="*/ 7 h 154"/>
              <a:gd name="T8" fmla="*/ 7 w 155"/>
              <a:gd name="T9" fmla="*/ 7 h 154"/>
              <a:gd name="T10" fmla="*/ 7 w 155"/>
              <a:gd name="T11" fmla="*/ 121 h 154"/>
              <a:gd name="T12" fmla="*/ 28 w 155"/>
              <a:gd name="T13" fmla="*/ 121 h 154"/>
              <a:gd name="T14" fmla="*/ 28 w 155"/>
              <a:gd name="T15" fmla="*/ 139 h 154"/>
              <a:gd name="T16" fmla="*/ 46 w 155"/>
              <a:gd name="T17" fmla="*/ 121 h 154"/>
              <a:gd name="T18" fmla="*/ 56 w 155"/>
              <a:gd name="T19" fmla="*/ 121 h 154"/>
              <a:gd name="T20" fmla="*/ 56 w 155"/>
              <a:gd name="T21" fmla="*/ 127 h 154"/>
              <a:gd name="T22" fmla="*/ 49 w 155"/>
              <a:gd name="T23" fmla="*/ 127 h 154"/>
              <a:gd name="T24" fmla="*/ 21 w 155"/>
              <a:gd name="T25" fmla="*/ 154 h 154"/>
              <a:gd name="T26" fmla="*/ 21 w 155"/>
              <a:gd name="T27" fmla="*/ 127 h 154"/>
              <a:gd name="T28" fmla="*/ 0 w 155"/>
              <a:gd name="T29" fmla="*/ 127 h 154"/>
              <a:gd name="T30" fmla="*/ 0 w 155"/>
              <a:gd name="T31" fmla="*/ 0 h 154"/>
              <a:gd name="T32" fmla="*/ 155 w 155"/>
              <a:gd name="T33" fmla="*/ 0 h 154"/>
              <a:gd name="T34" fmla="*/ 126 w 155"/>
              <a:gd name="T35" fmla="*/ 33 h 154"/>
              <a:gd name="T36" fmla="*/ 29 w 155"/>
              <a:gd name="T37" fmla="*/ 33 h 154"/>
              <a:gd name="T38" fmla="*/ 29 w 155"/>
              <a:gd name="T39" fmla="*/ 39 h 154"/>
              <a:gd name="T40" fmla="*/ 126 w 155"/>
              <a:gd name="T41" fmla="*/ 39 h 154"/>
              <a:gd name="T42" fmla="*/ 126 w 155"/>
              <a:gd name="T43" fmla="*/ 33 h 154"/>
              <a:gd name="T44" fmla="*/ 29 w 155"/>
              <a:gd name="T45" fmla="*/ 67 h 154"/>
              <a:gd name="T46" fmla="*/ 56 w 155"/>
              <a:gd name="T47" fmla="*/ 67 h 154"/>
              <a:gd name="T48" fmla="*/ 56 w 155"/>
              <a:gd name="T49" fmla="*/ 60 h 154"/>
              <a:gd name="T50" fmla="*/ 29 w 155"/>
              <a:gd name="T51" fmla="*/ 60 h 154"/>
              <a:gd name="T52" fmla="*/ 29 w 155"/>
              <a:gd name="T53" fmla="*/ 67 h 154"/>
              <a:gd name="T54" fmla="*/ 29 w 155"/>
              <a:gd name="T55" fmla="*/ 95 h 154"/>
              <a:gd name="T56" fmla="*/ 56 w 155"/>
              <a:gd name="T57" fmla="*/ 95 h 154"/>
              <a:gd name="T58" fmla="*/ 56 w 155"/>
              <a:gd name="T59" fmla="*/ 89 h 154"/>
              <a:gd name="T60" fmla="*/ 29 w 155"/>
              <a:gd name="T61" fmla="*/ 89 h 154"/>
              <a:gd name="T62" fmla="*/ 29 w 155"/>
              <a:gd name="T63" fmla="*/ 95 h 154"/>
              <a:gd name="T64" fmla="*/ 130 w 155"/>
              <a:gd name="T65" fmla="*/ 89 h 154"/>
              <a:gd name="T66" fmla="*/ 94 w 155"/>
              <a:gd name="T67" fmla="*/ 89 h 154"/>
              <a:gd name="T68" fmla="*/ 94 w 155"/>
              <a:gd name="T69" fmla="*/ 95 h 154"/>
              <a:gd name="T70" fmla="*/ 130 w 155"/>
              <a:gd name="T71" fmla="*/ 95 h 154"/>
              <a:gd name="T72" fmla="*/ 130 w 155"/>
              <a:gd name="T73" fmla="*/ 89 h 154"/>
              <a:gd name="T74" fmla="*/ 71 w 155"/>
              <a:gd name="T75" fmla="*/ 60 h 154"/>
              <a:gd name="T76" fmla="*/ 155 w 155"/>
              <a:gd name="T77" fmla="*/ 60 h 154"/>
              <a:gd name="T78" fmla="*/ 155 w 155"/>
              <a:gd name="T79" fmla="*/ 127 h 154"/>
              <a:gd name="T80" fmla="*/ 135 w 155"/>
              <a:gd name="T81" fmla="*/ 127 h 154"/>
              <a:gd name="T82" fmla="*/ 135 w 155"/>
              <a:gd name="T83" fmla="*/ 154 h 154"/>
              <a:gd name="T84" fmla="*/ 107 w 155"/>
              <a:gd name="T85" fmla="*/ 127 h 154"/>
              <a:gd name="T86" fmla="*/ 71 w 155"/>
              <a:gd name="T87" fmla="*/ 127 h 154"/>
              <a:gd name="T88" fmla="*/ 71 w 155"/>
              <a:gd name="T89" fmla="*/ 60 h 154"/>
              <a:gd name="T90" fmla="*/ 77 w 155"/>
              <a:gd name="T91" fmla="*/ 121 h 154"/>
              <a:gd name="T92" fmla="*/ 110 w 155"/>
              <a:gd name="T93" fmla="*/ 121 h 154"/>
              <a:gd name="T94" fmla="*/ 128 w 155"/>
              <a:gd name="T95" fmla="*/ 139 h 154"/>
              <a:gd name="T96" fmla="*/ 128 w 155"/>
              <a:gd name="T97" fmla="*/ 121 h 154"/>
              <a:gd name="T98" fmla="*/ 148 w 155"/>
              <a:gd name="T99" fmla="*/ 121 h 154"/>
              <a:gd name="T100" fmla="*/ 148 w 155"/>
              <a:gd name="T101" fmla="*/ 67 h 154"/>
              <a:gd name="T102" fmla="*/ 77 w 155"/>
              <a:gd name="T103" fmla="*/ 67 h 154"/>
              <a:gd name="T104" fmla="*/ 77 w 155"/>
              <a:gd name="T105" fmla="*/ 12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4">
                <a:moveTo>
                  <a:pt x="155" y="0"/>
                </a:moveTo>
                <a:lnTo>
                  <a:pt x="155" y="50"/>
                </a:lnTo>
                <a:lnTo>
                  <a:pt x="148" y="50"/>
                </a:lnTo>
                <a:lnTo>
                  <a:pt x="148" y="7"/>
                </a:lnTo>
                <a:lnTo>
                  <a:pt x="7" y="7"/>
                </a:lnTo>
                <a:lnTo>
                  <a:pt x="7" y="121"/>
                </a:lnTo>
                <a:lnTo>
                  <a:pt x="28" y="121"/>
                </a:lnTo>
                <a:lnTo>
                  <a:pt x="28" y="139"/>
                </a:lnTo>
                <a:lnTo>
                  <a:pt x="46" y="121"/>
                </a:lnTo>
                <a:lnTo>
                  <a:pt x="56" y="121"/>
                </a:lnTo>
                <a:lnTo>
                  <a:pt x="56" y="127"/>
                </a:lnTo>
                <a:lnTo>
                  <a:pt x="49" y="127"/>
                </a:lnTo>
                <a:lnTo>
                  <a:pt x="21" y="154"/>
                </a:lnTo>
                <a:lnTo>
                  <a:pt x="21" y="127"/>
                </a:lnTo>
                <a:lnTo>
                  <a:pt x="0" y="127"/>
                </a:lnTo>
                <a:lnTo>
                  <a:pt x="0" y="0"/>
                </a:lnTo>
                <a:lnTo>
                  <a:pt x="155" y="0"/>
                </a:lnTo>
                <a:close/>
                <a:moveTo>
                  <a:pt x="126" y="33"/>
                </a:moveTo>
                <a:lnTo>
                  <a:pt x="29" y="33"/>
                </a:lnTo>
                <a:lnTo>
                  <a:pt x="29" y="39"/>
                </a:lnTo>
                <a:lnTo>
                  <a:pt x="126" y="39"/>
                </a:lnTo>
                <a:lnTo>
                  <a:pt x="126" y="33"/>
                </a:lnTo>
                <a:close/>
                <a:moveTo>
                  <a:pt x="29" y="67"/>
                </a:moveTo>
                <a:lnTo>
                  <a:pt x="56" y="67"/>
                </a:lnTo>
                <a:lnTo>
                  <a:pt x="56" y="60"/>
                </a:lnTo>
                <a:lnTo>
                  <a:pt x="29" y="60"/>
                </a:lnTo>
                <a:lnTo>
                  <a:pt x="29" y="67"/>
                </a:lnTo>
                <a:close/>
                <a:moveTo>
                  <a:pt x="29" y="95"/>
                </a:moveTo>
                <a:lnTo>
                  <a:pt x="56" y="95"/>
                </a:lnTo>
                <a:lnTo>
                  <a:pt x="56" y="89"/>
                </a:lnTo>
                <a:lnTo>
                  <a:pt x="29" y="89"/>
                </a:lnTo>
                <a:lnTo>
                  <a:pt x="29" y="95"/>
                </a:lnTo>
                <a:close/>
                <a:moveTo>
                  <a:pt x="130" y="89"/>
                </a:moveTo>
                <a:lnTo>
                  <a:pt x="94" y="89"/>
                </a:lnTo>
                <a:lnTo>
                  <a:pt x="94" y="95"/>
                </a:lnTo>
                <a:lnTo>
                  <a:pt x="130" y="95"/>
                </a:lnTo>
                <a:lnTo>
                  <a:pt x="130" y="89"/>
                </a:lnTo>
                <a:close/>
                <a:moveTo>
                  <a:pt x="71" y="60"/>
                </a:moveTo>
                <a:lnTo>
                  <a:pt x="155" y="60"/>
                </a:lnTo>
                <a:lnTo>
                  <a:pt x="155" y="127"/>
                </a:lnTo>
                <a:lnTo>
                  <a:pt x="135" y="127"/>
                </a:lnTo>
                <a:lnTo>
                  <a:pt x="135" y="154"/>
                </a:lnTo>
                <a:lnTo>
                  <a:pt x="107" y="127"/>
                </a:lnTo>
                <a:lnTo>
                  <a:pt x="71" y="127"/>
                </a:lnTo>
                <a:lnTo>
                  <a:pt x="71" y="60"/>
                </a:lnTo>
                <a:close/>
                <a:moveTo>
                  <a:pt x="77" y="121"/>
                </a:moveTo>
                <a:lnTo>
                  <a:pt x="110" y="121"/>
                </a:lnTo>
                <a:lnTo>
                  <a:pt x="128" y="139"/>
                </a:lnTo>
                <a:lnTo>
                  <a:pt x="128" y="121"/>
                </a:lnTo>
                <a:lnTo>
                  <a:pt x="148" y="121"/>
                </a:lnTo>
                <a:lnTo>
                  <a:pt x="148" y="67"/>
                </a:lnTo>
                <a:lnTo>
                  <a:pt x="77" y="67"/>
                </a:lnTo>
                <a:lnTo>
                  <a:pt x="77" y="12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3600">
              <a:solidFill>
                <a:schemeClr val="accent1"/>
              </a:solidFill>
            </a:endParaRPr>
          </a:p>
        </p:txBody>
      </p:sp>
      <p:sp>
        <p:nvSpPr>
          <p:cNvPr id="28" name="Slide Number Placeholder 6">
            <a:extLst>
              <a:ext uri="{FF2B5EF4-FFF2-40B4-BE49-F238E27FC236}">
                <a16:creationId xmlns:a16="http://schemas.microsoft.com/office/drawing/2014/main" id="{F8CF0101-7F1C-CEAE-40B0-9039F5898CD3}"/>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lang="en-US"/>
            </a:defPPr>
            <a:lvl1pPr marL="0" marR="0" lvl="0" algn="r" defTabSz="914400" rtl="0" eaLnBrk="1" latinLnBrk="0" hangingPunct="1">
              <a:lnSpc>
                <a:spcPct val="100000"/>
              </a:lnSpc>
              <a:spcBef>
                <a:spcPts val="0"/>
              </a:spcBef>
              <a:spcAft>
                <a:spcPts val="0"/>
              </a:spcAft>
              <a:buClr>
                <a:srgbClr val="000000"/>
              </a:buClr>
              <a:buFont typeface="Arial"/>
              <a:defRPr sz="750" b="0" i="0" u="none" strike="noStrike" kern="1200" cap="none">
                <a:solidFill>
                  <a:schemeClr val="tx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9pPr>
          </a:lstStyle>
          <a:p>
            <a:fld id="{7870704B-CE94-48CC-AF30-84932A1262A7}" type="slidenum">
              <a:rPr lang="lv-LV" smtClean="0">
                <a:solidFill>
                  <a:schemeClr val="bg1"/>
                </a:solidFill>
              </a:rPr>
              <a:pPr/>
              <a:t>48</a:t>
            </a:fld>
            <a:endParaRPr lang="lv-LV">
              <a:solidFill>
                <a:schemeClr val="bg1"/>
              </a:solidFill>
            </a:endParaRPr>
          </a:p>
        </p:txBody>
      </p:sp>
      <p:sp>
        <p:nvSpPr>
          <p:cNvPr id="29" name="Google Shape;1956;p247">
            <a:extLst>
              <a:ext uri="{FF2B5EF4-FFF2-40B4-BE49-F238E27FC236}">
                <a16:creationId xmlns:a16="http://schemas.microsoft.com/office/drawing/2014/main" id="{5C896BAA-C189-91A4-0DF1-AC83288879DF}"/>
              </a:ext>
            </a:extLst>
          </p:cNvPr>
          <p:cNvSpPr/>
          <p:nvPr/>
        </p:nvSpPr>
        <p:spPr>
          <a:xfrm>
            <a:off x="442913" y="1822861"/>
            <a:ext cx="549275" cy="1004888"/>
          </a:xfrm>
          <a:prstGeom prst="rect">
            <a:avLst/>
          </a:prstGeom>
          <a:solidFill>
            <a:schemeClr val="accent1"/>
          </a:solidFill>
          <a:ln>
            <a:noFill/>
          </a:ln>
        </p:spPr>
        <p:txBody>
          <a:bodyPr spcFirstLastPara="1" wrap="square" lIns="72000" tIns="417600" rIns="72000" bIns="72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3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 name="Freeform 25">
            <a:extLst>
              <a:ext uri="{FF2B5EF4-FFF2-40B4-BE49-F238E27FC236}">
                <a16:creationId xmlns:a16="http://schemas.microsoft.com/office/drawing/2014/main" id="{AFFF5593-A772-16AD-14CB-9B8C27200E65}"/>
              </a:ext>
            </a:extLst>
          </p:cNvPr>
          <p:cNvSpPr>
            <a:spLocks noEditPoints="1"/>
          </p:cNvSpPr>
          <p:nvPr/>
        </p:nvSpPr>
        <p:spPr bwMode="auto">
          <a:xfrm>
            <a:off x="537550" y="2145305"/>
            <a:ext cx="360000" cy="360000"/>
          </a:xfrm>
          <a:custGeom>
            <a:avLst/>
            <a:gdLst>
              <a:gd name="T0" fmla="*/ 0 w 347"/>
              <a:gd name="T1" fmla="*/ 0 h 346"/>
              <a:gd name="T2" fmla="*/ 0 w 347"/>
              <a:gd name="T3" fmla="*/ 346 h 346"/>
              <a:gd name="T4" fmla="*/ 347 w 347"/>
              <a:gd name="T5" fmla="*/ 346 h 346"/>
              <a:gd name="T6" fmla="*/ 347 w 347"/>
              <a:gd name="T7" fmla="*/ 0 h 346"/>
              <a:gd name="T8" fmla="*/ 0 w 347"/>
              <a:gd name="T9" fmla="*/ 0 h 346"/>
              <a:gd name="T10" fmla="*/ 332 w 347"/>
              <a:gd name="T11" fmla="*/ 332 h 346"/>
              <a:gd name="T12" fmla="*/ 15 w 347"/>
              <a:gd name="T13" fmla="*/ 332 h 346"/>
              <a:gd name="T14" fmla="*/ 15 w 347"/>
              <a:gd name="T15" fmla="*/ 15 h 346"/>
              <a:gd name="T16" fmla="*/ 332 w 347"/>
              <a:gd name="T17" fmla="*/ 15 h 346"/>
              <a:gd name="T18" fmla="*/ 332 w 347"/>
              <a:gd name="T19" fmla="*/ 332 h 346"/>
              <a:gd name="T20" fmla="*/ 48 w 347"/>
              <a:gd name="T21" fmla="*/ 309 h 346"/>
              <a:gd name="T22" fmla="*/ 133 w 347"/>
              <a:gd name="T23" fmla="*/ 224 h 346"/>
              <a:gd name="T24" fmla="*/ 204 w 347"/>
              <a:gd name="T25" fmla="*/ 250 h 346"/>
              <a:gd name="T26" fmla="*/ 280 w 347"/>
              <a:gd name="T27" fmla="*/ 219 h 346"/>
              <a:gd name="T28" fmla="*/ 280 w 347"/>
              <a:gd name="T29" fmla="*/ 67 h 346"/>
              <a:gd name="T30" fmla="*/ 204 w 347"/>
              <a:gd name="T31" fmla="*/ 35 h 346"/>
              <a:gd name="T32" fmla="*/ 128 w 347"/>
              <a:gd name="T33" fmla="*/ 67 h 346"/>
              <a:gd name="T34" fmla="*/ 123 w 347"/>
              <a:gd name="T35" fmla="*/ 214 h 346"/>
              <a:gd name="T36" fmla="*/ 37 w 347"/>
              <a:gd name="T37" fmla="*/ 299 h 346"/>
              <a:gd name="T38" fmla="*/ 48 w 347"/>
              <a:gd name="T39" fmla="*/ 309 h 346"/>
              <a:gd name="T40" fmla="*/ 270 w 347"/>
              <a:gd name="T41" fmla="*/ 208 h 346"/>
              <a:gd name="T42" fmla="*/ 204 w 347"/>
              <a:gd name="T43" fmla="*/ 236 h 346"/>
              <a:gd name="T44" fmla="*/ 138 w 347"/>
              <a:gd name="T45" fmla="*/ 208 h 346"/>
              <a:gd name="T46" fmla="*/ 126 w 347"/>
              <a:gd name="T47" fmla="*/ 193 h 346"/>
              <a:gd name="T48" fmla="*/ 139 w 347"/>
              <a:gd name="T49" fmla="*/ 193 h 346"/>
              <a:gd name="T50" fmla="*/ 178 w 347"/>
              <a:gd name="T51" fmla="*/ 193 h 346"/>
              <a:gd name="T52" fmla="*/ 193 w 347"/>
              <a:gd name="T53" fmla="*/ 193 h 346"/>
              <a:gd name="T54" fmla="*/ 217 w 347"/>
              <a:gd name="T55" fmla="*/ 193 h 346"/>
              <a:gd name="T56" fmla="*/ 231 w 347"/>
              <a:gd name="T57" fmla="*/ 193 h 346"/>
              <a:gd name="T58" fmla="*/ 270 w 347"/>
              <a:gd name="T59" fmla="*/ 193 h 346"/>
              <a:gd name="T60" fmla="*/ 282 w 347"/>
              <a:gd name="T61" fmla="*/ 193 h 346"/>
              <a:gd name="T62" fmla="*/ 270 w 347"/>
              <a:gd name="T63" fmla="*/ 208 h 346"/>
              <a:gd name="T64" fmla="*/ 193 w 347"/>
              <a:gd name="T65" fmla="*/ 112 h 346"/>
              <a:gd name="T66" fmla="*/ 193 w 347"/>
              <a:gd name="T67" fmla="*/ 97 h 346"/>
              <a:gd name="T68" fmla="*/ 217 w 347"/>
              <a:gd name="T69" fmla="*/ 97 h 346"/>
              <a:gd name="T70" fmla="*/ 217 w 347"/>
              <a:gd name="T71" fmla="*/ 132 h 346"/>
              <a:gd name="T72" fmla="*/ 217 w 347"/>
              <a:gd name="T73" fmla="*/ 179 h 346"/>
              <a:gd name="T74" fmla="*/ 193 w 347"/>
              <a:gd name="T75" fmla="*/ 179 h 346"/>
              <a:gd name="T76" fmla="*/ 193 w 347"/>
              <a:gd name="T77" fmla="*/ 112 h 346"/>
              <a:gd name="T78" fmla="*/ 255 w 347"/>
              <a:gd name="T79" fmla="*/ 179 h 346"/>
              <a:gd name="T80" fmla="*/ 231 w 347"/>
              <a:gd name="T81" fmla="*/ 179 h 346"/>
              <a:gd name="T82" fmla="*/ 231 w 347"/>
              <a:gd name="T83" fmla="*/ 147 h 346"/>
              <a:gd name="T84" fmla="*/ 255 w 347"/>
              <a:gd name="T85" fmla="*/ 147 h 346"/>
              <a:gd name="T86" fmla="*/ 255 w 347"/>
              <a:gd name="T87" fmla="*/ 179 h 346"/>
              <a:gd name="T88" fmla="*/ 178 w 347"/>
              <a:gd name="T89" fmla="*/ 179 h 346"/>
              <a:gd name="T90" fmla="*/ 154 w 347"/>
              <a:gd name="T91" fmla="*/ 179 h 346"/>
              <a:gd name="T92" fmla="*/ 154 w 347"/>
              <a:gd name="T93" fmla="*/ 127 h 346"/>
              <a:gd name="T94" fmla="*/ 178 w 347"/>
              <a:gd name="T95" fmla="*/ 127 h 346"/>
              <a:gd name="T96" fmla="*/ 178 w 347"/>
              <a:gd name="T97" fmla="*/ 179 h 346"/>
              <a:gd name="T98" fmla="*/ 138 w 347"/>
              <a:gd name="T99" fmla="*/ 77 h 346"/>
              <a:gd name="T100" fmla="*/ 204 w 347"/>
              <a:gd name="T101" fmla="*/ 50 h 346"/>
              <a:gd name="T102" fmla="*/ 270 w 347"/>
              <a:gd name="T103" fmla="*/ 77 h 346"/>
              <a:gd name="T104" fmla="*/ 290 w 347"/>
              <a:gd name="T105" fmla="*/ 179 h 346"/>
              <a:gd name="T106" fmla="*/ 270 w 347"/>
              <a:gd name="T107" fmla="*/ 179 h 346"/>
              <a:gd name="T108" fmla="*/ 270 w 347"/>
              <a:gd name="T109" fmla="*/ 132 h 346"/>
              <a:gd name="T110" fmla="*/ 231 w 347"/>
              <a:gd name="T111" fmla="*/ 132 h 346"/>
              <a:gd name="T112" fmla="*/ 231 w 347"/>
              <a:gd name="T113" fmla="*/ 83 h 346"/>
              <a:gd name="T114" fmla="*/ 178 w 347"/>
              <a:gd name="T115" fmla="*/ 83 h 346"/>
              <a:gd name="T116" fmla="*/ 178 w 347"/>
              <a:gd name="T117" fmla="*/ 112 h 346"/>
              <a:gd name="T118" fmla="*/ 139 w 347"/>
              <a:gd name="T119" fmla="*/ 112 h 346"/>
              <a:gd name="T120" fmla="*/ 139 w 347"/>
              <a:gd name="T121" fmla="*/ 179 h 346"/>
              <a:gd name="T122" fmla="*/ 118 w 347"/>
              <a:gd name="T123" fmla="*/ 179 h 346"/>
              <a:gd name="T124" fmla="*/ 138 w 347"/>
              <a:gd name="T125" fmla="*/ 7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7" h="346">
                <a:moveTo>
                  <a:pt x="0" y="0"/>
                </a:moveTo>
                <a:cubicBezTo>
                  <a:pt x="0" y="346"/>
                  <a:pt x="0" y="346"/>
                  <a:pt x="0" y="346"/>
                </a:cubicBezTo>
                <a:cubicBezTo>
                  <a:pt x="347" y="346"/>
                  <a:pt x="347" y="346"/>
                  <a:pt x="347" y="346"/>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48" y="309"/>
                </a:moveTo>
                <a:cubicBezTo>
                  <a:pt x="133" y="224"/>
                  <a:pt x="133" y="224"/>
                  <a:pt x="133" y="224"/>
                </a:cubicBezTo>
                <a:cubicBezTo>
                  <a:pt x="153" y="241"/>
                  <a:pt x="178" y="250"/>
                  <a:pt x="204" y="250"/>
                </a:cubicBezTo>
                <a:cubicBezTo>
                  <a:pt x="233" y="250"/>
                  <a:pt x="260" y="239"/>
                  <a:pt x="280" y="219"/>
                </a:cubicBezTo>
                <a:cubicBezTo>
                  <a:pt x="322" y="177"/>
                  <a:pt x="322" y="109"/>
                  <a:pt x="280" y="67"/>
                </a:cubicBezTo>
                <a:cubicBezTo>
                  <a:pt x="260" y="46"/>
                  <a:pt x="233" y="35"/>
                  <a:pt x="204" y="35"/>
                </a:cubicBezTo>
                <a:cubicBezTo>
                  <a:pt x="175" y="35"/>
                  <a:pt x="148" y="46"/>
                  <a:pt x="128" y="67"/>
                </a:cubicBezTo>
                <a:cubicBezTo>
                  <a:pt x="88" y="107"/>
                  <a:pt x="86" y="171"/>
                  <a:pt x="123" y="214"/>
                </a:cubicBezTo>
                <a:cubicBezTo>
                  <a:pt x="37" y="299"/>
                  <a:pt x="37" y="299"/>
                  <a:pt x="37" y="299"/>
                </a:cubicBezTo>
                <a:lnTo>
                  <a:pt x="48" y="309"/>
                </a:lnTo>
                <a:close/>
                <a:moveTo>
                  <a:pt x="270" y="208"/>
                </a:moveTo>
                <a:cubicBezTo>
                  <a:pt x="252" y="226"/>
                  <a:pt x="229" y="236"/>
                  <a:pt x="204" y="236"/>
                </a:cubicBezTo>
                <a:cubicBezTo>
                  <a:pt x="179" y="236"/>
                  <a:pt x="156" y="226"/>
                  <a:pt x="138" y="208"/>
                </a:cubicBezTo>
                <a:cubicBezTo>
                  <a:pt x="134" y="204"/>
                  <a:pt x="129" y="199"/>
                  <a:pt x="126" y="193"/>
                </a:cubicBezTo>
                <a:cubicBezTo>
                  <a:pt x="139" y="193"/>
                  <a:pt x="139" y="193"/>
                  <a:pt x="139" y="193"/>
                </a:cubicBezTo>
                <a:cubicBezTo>
                  <a:pt x="178" y="193"/>
                  <a:pt x="178" y="193"/>
                  <a:pt x="178" y="193"/>
                </a:cubicBezTo>
                <a:cubicBezTo>
                  <a:pt x="193" y="193"/>
                  <a:pt x="193" y="193"/>
                  <a:pt x="193" y="193"/>
                </a:cubicBezTo>
                <a:cubicBezTo>
                  <a:pt x="217" y="193"/>
                  <a:pt x="217" y="193"/>
                  <a:pt x="217" y="193"/>
                </a:cubicBezTo>
                <a:cubicBezTo>
                  <a:pt x="231" y="193"/>
                  <a:pt x="231" y="193"/>
                  <a:pt x="231" y="193"/>
                </a:cubicBezTo>
                <a:cubicBezTo>
                  <a:pt x="270" y="193"/>
                  <a:pt x="270" y="193"/>
                  <a:pt x="270" y="193"/>
                </a:cubicBezTo>
                <a:cubicBezTo>
                  <a:pt x="282" y="193"/>
                  <a:pt x="282" y="193"/>
                  <a:pt x="282" y="193"/>
                </a:cubicBezTo>
                <a:cubicBezTo>
                  <a:pt x="278" y="199"/>
                  <a:pt x="274" y="204"/>
                  <a:pt x="270" y="208"/>
                </a:cubicBezTo>
                <a:close/>
                <a:moveTo>
                  <a:pt x="193" y="112"/>
                </a:moveTo>
                <a:cubicBezTo>
                  <a:pt x="193" y="97"/>
                  <a:pt x="193" y="97"/>
                  <a:pt x="193" y="97"/>
                </a:cubicBezTo>
                <a:cubicBezTo>
                  <a:pt x="217" y="97"/>
                  <a:pt x="217" y="97"/>
                  <a:pt x="217" y="97"/>
                </a:cubicBezTo>
                <a:cubicBezTo>
                  <a:pt x="217" y="132"/>
                  <a:pt x="217" y="132"/>
                  <a:pt x="217" y="132"/>
                </a:cubicBezTo>
                <a:cubicBezTo>
                  <a:pt x="217" y="179"/>
                  <a:pt x="217" y="179"/>
                  <a:pt x="217" y="179"/>
                </a:cubicBezTo>
                <a:cubicBezTo>
                  <a:pt x="193" y="179"/>
                  <a:pt x="193" y="179"/>
                  <a:pt x="193" y="179"/>
                </a:cubicBezTo>
                <a:lnTo>
                  <a:pt x="193" y="112"/>
                </a:lnTo>
                <a:close/>
                <a:moveTo>
                  <a:pt x="255" y="179"/>
                </a:moveTo>
                <a:cubicBezTo>
                  <a:pt x="231" y="179"/>
                  <a:pt x="231" y="179"/>
                  <a:pt x="231" y="179"/>
                </a:cubicBezTo>
                <a:cubicBezTo>
                  <a:pt x="231" y="147"/>
                  <a:pt x="231" y="147"/>
                  <a:pt x="231" y="147"/>
                </a:cubicBezTo>
                <a:cubicBezTo>
                  <a:pt x="255" y="147"/>
                  <a:pt x="255" y="147"/>
                  <a:pt x="255" y="147"/>
                </a:cubicBezTo>
                <a:lnTo>
                  <a:pt x="255" y="179"/>
                </a:lnTo>
                <a:close/>
                <a:moveTo>
                  <a:pt x="178" y="179"/>
                </a:moveTo>
                <a:cubicBezTo>
                  <a:pt x="154" y="179"/>
                  <a:pt x="154" y="179"/>
                  <a:pt x="154" y="179"/>
                </a:cubicBezTo>
                <a:cubicBezTo>
                  <a:pt x="154" y="127"/>
                  <a:pt x="154" y="127"/>
                  <a:pt x="154" y="127"/>
                </a:cubicBezTo>
                <a:cubicBezTo>
                  <a:pt x="178" y="127"/>
                  <a:pt x="178" y="127"/>
                  <a:pt x="178" y="127"/>
                </a:cubicBezTo>
                <a:lnTo>
                  <a:pt x="178" y="179"/>
                </a:lnTo>
                <a:close/>
                <a:moveTo>
                  <a:pt x="138" y="77"/>
                </a:moveTo>
                <a:cubicBezTo>
                  <a:pt x="156" y="59"/>
                  <a:pt x="179" y="50"/>
                  <a:pt x="204" y="50"/>
                </a:cubicBezTo>
                <a:cubicBezTo>
                  <a:pt x="229" y="50"/>
                  <a:pt x="252" y="59"/>
                  <a:pt x="270" y="77"/>
                </a:cubicBezTo>
                <a:cubicBezTo>
                  <a:pt x="297" y="104"/>
                  <a:pt x="304" y="145"/>
                  <a:pt x="290" y="179"/>
                </a:cubicBezTo>
                <a:cubicBezTo>
                  <a:pt x="270" y="179"/>
                  <a:pt x="270" y="179"/>
                  <a:pt x="270" y="179"/>
                </a:cubicBezTo>
                <a:cubicBezTo>
                  <a:pt x="270" y="132"/>
                  <a:pt x="270" y="132"/>
                  <a:pt x="270" y="132"/>
                </a:cubicBezTo>
                <a:cubicBezTo>
                  <a:pt x="231" y="132"/>
                  <a:pt x="231" y="132"/>
                  <a:pt x="231" y="132"/>
                </a:cubicBezTo>
                <a:cubicBezTo>
                  <a:pt x="231" y="83"/>
                  <a:pt x="231" y="83"/>
                  <a:pt x="231" y="83"/>
                </a:cubicBezTo>
                <a:cubicBezTo>
                  <a:pt x="178" y="83"/>
                  <a:pt x="178" y="83"/>
                  <a:pt x="178" y="83"/>
                </a:cubicBezTo>
                <a:cubicBezTo>
                  <a:pt x="178" y="112"/>
                  <a:pt x="178" y="112"/>
                  <a:pt x="178" y="112"/>
                </a:cubicBezTo>
                <a:cubicBezTo>
                  <a:pt x="139" y="112"/>
                  <a:pt x="139" y="112"/>
                  <a:pt x="139" y="112"/>
                </a:cubicBezTo>
                <a:cubicBezTo>
                  <a:pt x="139" y="179"/>
                  <a:pt x="139" y="179"/>
                  <a:pt x="139" y="179"/>
                </a:cubicBezTo>
                <a:cubicBezTo>
                  <a:pt x="118" y="179"/>
                  <a:pt x="118" y="179"/>
                  <a:pt x="118" y="179"/>
                </a:cubicBezTo>
                <a:cubicBezTo>
                  <a:pt x="104" y="145"/>
                  <a:pt x="111" y="104"/>
                  <a:pt x="138" y="77"/>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sz="1350" b="1">
              <a:solidFill>
                <a:schemeClr val="accent1"/>
              </a:solidFill>
            </a:endParaRPr>
          </a:p>
        </p:txBody>
      </p:sp>
    </p:spTree>
    <p:extLst>
      <p:ext uri="{BB962C8B-B14F-4D97-AF65-F5344CB8AC3E}">
        <p14:creationId xmlns:p14="http://schemas.microsoft.com/office/powerpoint/2010/main" val="35873460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2C3BE-1883-F10A-B934-DFB7B60D11A4}"/>
            </a:ext>
          </a:extLst>
        </p:cNvPr>
        <p:cNvGrpSpPr/>
        <p:nvPr/>
      </p:nvGrpSpPr>
      <p:grpSpPr>
        <a:xfrm>
          <a:off x="0" y="0"/>
          <a:ext cx="0" cy="0"/>
          <a:chOff x="0" y="0"/>
          <a:chExt cx="0" cy="0"/>
        </a:xfrm>
      </p:grpSpPr>
      <p:pic>
        <p:nvPicPr>
          <p:cNvPr id="10" name="Picture Placeholder 14">
            <a:extLst>
              <a:ext uri="{FF2B5EF4-FFF2-40B4-BE49-F238E27FC236}">
                <a16:creationId xmlns:a16="http://schemas.microsoft.com/office/drawing/2014/main" id="{470FC109-C241-3725-0545-ADCD3FF96E43}"/>
              </a:ext>
            </a:extLst>
          </p:cNvPr>
          <p:cNvPicPr>
            <a:picLocks noGrp="1" noChangeAspect="1"/>
          </p:cNvPicPr>
          <p:nvPr>
            <p:ph type="pic" sz="quarter" idx="12"/>
          </p:nvPr>
        </p:nvPicPr>
        <p:blipFill>
          <a:blip r:embed="rId5" cstate="print">
            <a:extLst>
              <a:ext uri="{28A0092B-C50C-407E-A947-70E740481C1C}">
                <a14:useLocalDpi xmlns:a14="http://schemas.microsoft.com/office/drawing/2010/main" val="0"/>
              </a:ext>
            </a:extLst>
          </a:blip>
          <a:srcRect/>
          <a:stretch/>
        </p:blipFill>
        <p:spPr>
          <a:xfrm>
            <a:off x="2190750" y="0"/>
            <a:ext cx="10001250" cy="6858000"/>
          </a:xfrm>
        </p:spPr>
      </p:pic>
      <p:graphicFrame>
        <p:nvGraphicFramePr>
          <p:cNvPr id="3" name="Object 2" hidden="1">
            <a:extLst>
              <a:ext uri="{FF2B5EF4-FFF2-40B4-BE49-F238E27FC236}">
                <a16:creationId xmlns:a16="http://schemas.microsoft.com/office/drawing/2014/main" id="{9016E2FA-2E62-FE60-78A4-925B080C68F1}"/>
              </a:ext>
            </a:extLst>
          </p:cNvPr>
          <p:cNvGraphicFramePr>
            <a:graphicFrameLocks noChangeAspect="1"/>
          </p:cNvGraphicFramePr>
          <p:nvPr>
            <p:custDataLst>
              <p:tags r:id="rId1"/>
            </p:custDataLst>
          </p:nvPr>
        </p:nvGraphicFramePr>
        <p:xfrm>
          <a:off x="3176" y="3374"/>
          <a:ext cx="1587" cy="1587"/>
        </p:xfrm>
        <a:graphic>
          <a:graphicData uri="http://schemas.openxmlformats.org/presentationml/2006/ole">
            <mc:AlternateContent xmlns:mc="http://schemas.openxmlformats.org/markup-compatibility/2006">
              <mc:Choice xmlns:v="urn:schemas-microsoft-com:vml" Requires="v">
                <p:oleObj name="think-cell Slide" r:id="rId6" imgW="473" imgH="473" progId="TCLayout.ActiveDocument.1">
                  <p:embed/>
                </p:oleObj>
              </mc:Choice>
              <mc:Fallback>
                <p:oleObj name="think-cell Slide" r:id="rId6" imgW="473" imgH="473" progId="TCLayout.ActiveDocument.1">
                  <p:embed/>
                  <p:pic>
                    <p:nvPicPr>
                      <p:cNvPr id="3" name="Object 2" hidden="1">
                        <a:extLst>
                          <a:ext uri="{FF2B5EF4-FFF2-40B4-BE49-F238E27FC236}">
                            <a16:creationId xmlns:a16="http://schemas.microsoft.com/office/drawing/2014/main" id="{9016E2FA-2E62-FE60-78A4-925B080C68F1}"/>
                          </a:ext>
                        </a:extLst>
                      </p:cNvPr>
                      <p:cNvPicPr/>
                      <p:nvPr/>
                    </p:nvPicPr>
                    <p:blipFill>
                      <a:blip r:embed="rId7"/>
                      <a:stretch>
                        <a:fillRect/>
                      </a:stretch>
                    </p:blipFill>
                    <p:spPr>
                      <a:xfrm>
                        <a:off x="3176" y="3374"/>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1220AF75-8C79-B24E-9180-DD6BEA0D9E74}"/>
              </a:ext>
            </a:extLst>
          </p:cNvPr>
          <p:cNvSpPr/>
          <p:nvPr>
            <p:custDataLst>
              <p:tags r:id="rId2"/>
            </p:custDataLst>
          </p:nvPr>
        </p:nvSpPr>
        <p:spPr>
          <a:xfrm>
            <a:off x="1587" y="893"/>
            <a:ext cx="158709" cy="158709"/>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3200" b="0"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4" name="Rectangle 23">
            <a:extLst>
              <a:ext uri="{FF2B5EF4-FFF2-40B4-BE49-F238E27FC236}">
                <a16:creationId xmlns:a16="http://schemas.microsoft.com/office/drawing/2014/main" id="{7B42D3C9-E37F-59D9-279A-36A29117D50A}"/>
              </a:ext>
            </a:extLst>
          </p:cNvPr>
          <p:cNvSpPr/>
          <p:nvPr/>
        </p:nvSpPr>
        <p:spPr>
          <a:xfrm>
            <a:off x="-1" y="0"/>
            <a:ext cx="2108201" cy="68562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a:extLst>
              <a:ext uri="{FF2B5EF4-FFF2-40B4-BE49-F238E27FC236}">
                <a16:creationId xmlns:a16="http://schemas.microsoft.com/office/drawing/2014/main" id="{6C41B4E5-86C6-3BCD-B63B-ED3793BF55CF}"/>
              </a:ext>
            </a:extLst>
          </p:cNvPr>
          <p:cNvSpPr/>
          <p:nvPr/>
        </p:nvSpPr>
        <p:spPr bwMode="ltGray">
          <a:xfrm>
            <a:off x="2185307" y="0"/>
            <a:ext cx="10009765" cy="6856215"/>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err="1">
              <a:ln>
                <a:noFill/>
              </a:ln>
              <a:solidFill>
                <a:srgbClr val="FFFFFF"/>
              </a:solidFill>
              <a:effectLst/>
              <a:uLnTx/>
              <a:uFillTx/>
              <a:latin typeface="Georgia" pitchFamily="18" charset="0"/>
              <a:ea typeface="+mn-ea"/>
              <a:cs typeface="+mn-cs"/>
              <a:sym typeface="Arial"/>
            </a:endParaRPr>
          </a:p>
        </p:txBody>
      </p:sp>
      <p:cxnSp>
        <p:nvCxnSpPr>
          <p:cNvPr id="27" name="Straight Connector 26">
            <a:extLst>
              <a:ext uri="{FF2B5EF4-FFF2-40B4-BE49-F238E27FC236}">
                <a16:creationId xmlns:a16="http://schemas.microsoft.com/office/drawing/2014/main" id="{C8B1C9CE-6518-5836-3E78-1E9A3031BA5E}"/>
              </a:ext>
            </a:extLst>
          </p:cNvPr>
          <p:cNvCxnSpPr>
            <a:cxnSpLocks/>
          </p:cNvCxnSpPr>
          <p:nvPr/>
        </p:nvCxnSpPr>
        <p:spPr>
          <a:xfrm flipV="1">
            <a:off x="2108200" y="68443"/>
            <a:ext cx="0" cy="6787771"/>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8D356BEB-79BB-5606-EA9D-345D06577D20}"/>
              </a:ext>
            </a:extLst>
          </p:cNvPr>
          <p:cNvCxnSpPr>
            <a:cxnSpLocks/>
          </p:cNvCxnSpPr>
          <p:nvPr/>
        </p:nvCxnSpPr>
        <p:spPr>
          <a:xfrm>
            <a:off x="78377" y="4722204"/>
            <a:ext cx="12029803" cy="0"/>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sp>
        <p:nvSpPr>
          <p:cNvPr id="20" name="Title 3">
            <a:extLst>
              <a:ext uri="{FF2B5EF4-FFF2-40B4-BE49-F238E27FC236}">
                <a16:creationId xmlns:a16="http://schemas.microsoft.com/office/drawing/2014/main" id="{51F0776A-92DF-4375-61E3-C2B892FB3282}"/>
              </a:ext>
            </a:extLst>
          </p:cNvPr>
          <p:cNvSpPr txBox="1">
            <a:spLocks/>
          </p:cNvSpPr>
          <p:nvPr/>
        </p:nvSpPr>
        <p:spPr>
          <a:xfrm>
            <a:off x="2595280" y="2480190"/>
            <a:ext cx="8309967" cy="1846659"/>
          </a:xfrm>
          <a:prstGeom prst="rect">
            <a:avLst/>
          </a:prstGeom>
          <a:noFill/>
          <a:ln>
            <a:noFill/>
          </a:ln>
        </p:spPr>
        <p:txBody>
          <a:bodyPr spcFirstLastPara="1" wrap="none" lIns="0" tIns="0" rIns="0" bIns="0" anchor="b" anchorCtr="0">
            <a:sp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buClr>
                <a:srgbClr val="000000"/>
              </a:buClr>
              <a:defRPr/>
            </a:pPr>
            <a:r>
              <a:rPr lang="lv-LV" sz="4000" dirty="0">
                <a:solidFill>
                  <a:srgbClr val="FFFFFF"/>
                </a:solidFill>
              </a:rPr>
              <a:t>Pielikums Nr. 1:</a:t>
            </a:r>
            <a:endParaRPr kumimoji="0" lang="lv-LV" sz="4000" b="0" i="0" u="none" strike="noStrike" kern="0" cap="none" spc="0" normalizeH="0" baseline="0" noProof="0" dirty="0">
              <a:ln>
                <a:noFill/>
              </a:ln>
              <a:solidFill>
                <a:srgbClr val="FFFFFF"/>
              </a:solidFill>
              <a:effectLst/>
              <a:uLnTx/>
              <a:uFillTx/>
              <a:latin typeface="Georgia"/>
              <a:sym typeface="Georgia"/>
            </a:endParaRPr>
          </a:p>
          <a:p>
            <a:pPr marL="0" marR="0" lvl="0" indent="0" algn="l" defTabSz="914400" rtl="0" eaLnBrk="1" fontAlgn="auto" latinLnBrk="0" hangingPunct="1">
              <a:lnSpc>
                <a:spcPct val="100000"/>
              </a:lnSpc>
              <a:spcBef>
                <a:spcPts val="0"/>
              </a:spcBef>
              <a:spcAft>
                <a:spcPts val="0"/>
              </a:spcAft>
              <a:buClr>
                <a:srgbClr val="000000"/>
              </a:buClr>
              <a:buSzPts val="3200"/>
              <a:buFont typeface="Georgia"/>
              <a:buNone/>
              <a:tabLst/>
              <a:defRPr/>
            </a:pPr>
            <a:r>
              <a:rPr lang="lv-LV" sz="4000" dirty="0">
                <a:solidFill>
                  <a:srgbClr val="FFFFFF"/>
                </a:solidFill>
              </a:rPr>
              <a:t>Aptaujas un interviju galveno atziņu </a:t>
            </a:r>
          </a:p>
          <a:p>
            <a:pPr marL="0" marR="0" lvl="0" indent="0" algn="l" defTabSz="914400" rtl="0" eaLnBrk="1" fontAlgn="auto" latinLnBrk="0" hangingPunct="1">
              <a:lnSpc>
                <a:spcPct val="100000"/>
              </a:lnSpc>
              <a:spcBef>
                <a:spcPts val="0"/>
              </a:spcBef>
              <a:spcAft>
                <a:spcPts val="0"/>
              </a:spcAft>
              <a:buClr>
                <a:srgbClr val="000000"/>
              </a:buClr>
              <a:buSzPts val="3200"/>
              <a:buFont typeface="Georgia"/>
              <a:buNone/>
              <a:tabLst/>
              <a:defRPr/>
            </a:pPr>
            <a:r>
              <a:rPr lang="lv-LV" sz="4000" dirty="0">
                <a:solidFill>
                  <a:srgbClr val="FFFFFF"/>
                </a:solidFill>
              </a:rPr>
              <a:t>kopsavilkums</a:t>
            </a:r>
            <a:endParaRPr kumimoji="0" lang="lv-LV" sz="4000" b="0" i="0" u="none" strike="noStrike" kern="0" cap="none" spc="0" normalizeH="0" baseline="0" noProof="0" dirty="0">
              <a:ln>
                <a:noFill/>
              </a:ln>
              <a:solidFill>
                <a:srgbClr val="FFFFFF"/>
              </a:solidFill>
              <a:effectLst/>
              <a:uLnTx/>
              <a:uFillTx/>
              <a:latin typeface="Georgia"/>
              <a:sym typeface="Georgia"/>
            </a:endParaRPr>
          </a:p>
        </p:txBody>
      </p:sp>
      <p:sp>
        <p:nvSpPr>
          <p:cNvPr id="21" name="Rectangle 20">
            <a:extLst>
              <a:ext uri="{FF2B5EF4-FFF2-40B4-BE49-F238E27FC236}">
                <a16:creationId xmlns:a16="http://schemas.microsoft.com/office/drawing/2014/main" id="{C68CE954-C0EC-E02B-3427-79C0B39591FB}"/>
              </a:ext>
            </a:extLst>
          </p:cNvPr>
          <p:cNvSpPr/>
          <p:nvPr/>
        </p:nvSpPr>
        <p:spPr>
          <a:xfrm>
            <a:off x="442912" y="3392488"/>
            <a:ext cx="1578393" cy="934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96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467122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79E2B-4CB8-068C-8ADA-5F8B61CBDF95}"/>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246C7E3-AA68-A3D4-10D8-1B7B81B5DD5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5" name="think-cell data - do not delete" hidden="1">
                        <a:extLst>
                          <a:ext uri="{FF2B5EF4-FFF2-40B4-BE49-F238E27FC236}">
                            <a16:creationId xmlns:a16="http://schemas.microsoft.com/office/drawing/2014/main" id="{C246C7E3-AA68-A3D4-10D8-1B7B81B5DD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A976EC81-9DEE-8E17-B0CF-C660DEA15BAD}"/>
              </a:ext>
            </a:extLst>
          </p:cNvPr>
          <p:cNvSpPr>
            <a:spLocks noGrp="1"/>
          </p:cNvSpPr>
          <p:nvPr>
            <p:ph type="title"/>
          </p:nvPr>
        </p:nvSpPr>
        <p:spPr/>
        <p:txBody>
          <a:bodyPr vert="horz"/>
          <a:lstStyle/>
          <a:p>
            <a:r>
              <a:rPr lang="en-GB" err="1"/>
              <a:t>Satura</a:t>
            </a:r>
            <a:r>
              <a:rPr lang="en-GB"/>
              <a:t> </a:t>
            </a:r>
            <a:r>
              <a:rPr lang="en-GB" err="1"/>
              <a:t>rādītājs</a:t>
            </a:r>
            <a:r>
              <a:rPr lang="en-GB"/>
              <a:t> </a:t>
            </a:r>
            <a:br>
              <a:rPr lang="en-GB"/>
            </a:br>
            <a:endParaRPr lang="en-GB"/>
          </a:p>
        </p:txBody>
      </p:sp>
      <p:sp>
        <p:nvSpPr>
          <p:cNvPr id="6" name="Slide Number Placeholder 3">
            <a:extLst>
              <a:ext uri="{FF2B5EF4-FFF2-40B4-BE49-F238E27FC236}">
                <a16:creationId xmlns:a16="http://schemas.microsoft.com/office/drawing/2014/main" id="{0E2B19E5-38F0-62F2-4272-6F76BFCAC79B}"/>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lang="en-US"/>
            </a:defPPr>
            <a:lvl1pPr marL="0" marR="0" lvl="0" algn="r" defTabSz="914400" rtl="0" eaLnBrk="1" latinLnBrk="0" hangingPunct="1">
              <a:lnSpc>
                <a:spcPct val="100000"/>
              </a:lnSpc>
              <a:spcBef>
                <a:spcPts val="0"/>
              </a:spcBef>
              <a:spcAft>
                <a:spcPts val="0"/>
              </a:spcAft>
              <a:buClr>
                <a:srgbClr val="000000"/>
              </a:buClr>
              <a:buFont typeface="Arial"/>
              <a:defRPr lang="en-GB" sz="750" b="0" i="0" u="none" strike="noStrike" kern="1200" cap="none" smtClean="0">
                <a:solidFill>
                  <a:schemeClr val="tx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tx1"/>
                </a:solidFill>
                <a:latin typeface="+mn-lt"/>
                <a:ea typeface="+mn-ea"/>
                <a:cs typeface="+mn-cs"/>
                <a:sym typeface="Arial"/>
              </a:defRPr>
            </a:lvl9pPr>
          </a:lstStyle>
          <a:p>
            <a:fld id="{8D26BC95-B7CE-4F08-A354-8E918059D39D}" type="slidenum">
              <a:rPr lang="lv-LV" smtClean="0"/>
              <a:pPr/>
              <a:t>5</a:t>
            </a:fld>
            <a:endParaRPr lang="lv-LV"/>
          </a:p>
        </p:txBody>
      </p:sp>
      <p:graphicFrame>
        <p:nvGraphicFramePr>
          <p:cNvPr id="10" name="Table 9">
            <a:extLst>
              <a:ext uri="{FF2B5EF4-FFF2-40B4-BE49-F238E27FC236}">
                <a16:creationId xmlns:a16="http://schemas.microsoft.com/office/drawing/2014/main" id="{D5AFA549-8286-BF2E-73BE-97112FCA394C}"/>
              </a:ext>
            </a:extLst>
          </p:cNvPr>
          <p:cNvGraphicFramePr>
            <a:graphicFrameLocks noGrp="1"/>
          </p:cNvGraphicFramePr>
          <p:nvPr>
            <p:extLst>
              <p:ext uri="{D42A27DB-BD31-4B8C-83A1-F6EECF244321}">
                <p14:modId xmlns:p14="http://schemas.microsoft.com/office/powerpoint/2010/main" val="2599399096"/>
              </p:ext>
            </p:extLst>
          </p:nvPr>
        </p:nvGraphicFramePr>
        <p:xfrm>
          <a:off x="442913" y="1819801"/>
          <a:ext cx="5473700" cy="4348182"/>
        </p:xfrm>
        <a:graphic>
          <a:graphicData uri="http://schemas.openxmlformats.org/drawingml/2006/table">
            <a:tbl>
              <a:tblPr firstRow="1" bandRow="1"/>
              <a:tblGrid>
                <a:gridCol w="598367">
                  <a:extLst>
                    <a:ext uri="{9D8B030D-6E8A-4147-A177-3AD203B41FA5}">
                      <a16:colId xmlns:a16="http://schemas.microsoft.com/office/drawing/2014/main" val="1572789791"/>
                    </a:ext>
                  </a:extLst>
                </a:gridCol>
                <a:gridCol w="4276446">
                  <a:extLst>
                    <a:ext uri="{9D8B030D-6E8A-4147-A177-3AD203B41FA5}">
                      <a16:colId xmlns:a16="http://schemas.microsoft.com/office/drawing/2014/main" val="3475505202"/>
                    </a:ext>
                  </a:extLst>
                </a:gridCol>
                <a:gridCol w="598887">
                  <a:extLst>
                    <a:ext uri="{9D8B030D-6E8A-4147-A177-3AD203B41FA5}">
                      <a16:colId xmlns:a16="http://schemas.microsoft.com/office/drawing/2014/main" val="2547601588"/>
                    </a:ext>
                  </a:extLst>
                </a:gridCol>
              </a:tblGrid>
              <a:tr h="212935">
                <a:tc>
                  <a:txBody>
                    <a:bodyPr/>
                    <a:lstStyle/>
                    <a:p>
                      <a:pPr algn="ctr"/>
                      <a:r>
                        <a:rPr lang="lv-LV" sz="800" b="1">
                          <a:solidFill>
                            <a:schemeClr val="tx1"/>
                          </a:solidFill>
                        </a:rPr>
                        <a:t>1.</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chemeClr val="accent4"/>
                    </a:solidFill>
                  </a:tcPr>
                </a:tc>
                <a:tc>
                  <a:txBody>
                    <a:bodyPr/>
                    <a:lstStyle/>
                    <a:p>
                      <a:r>
                        <a:rPr lang="lv-LV" sz="800" b="1">
                          <a:solidFill>
                            <a:schemeClr val="bg1"/>
                          </a:solidFill>
                        </a:rPr>
                        <a:t>Pētījuma mērķis un ierobežojumi</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chemeClr val="accent6"/>
                    </a:solidFill>
                  </a:tcPr>
                </a:tc>
                <a:tc>
                  <a:txBody>
                    <a:bodyPr/>
                    <a:lstStyle/>
                    <a:p>
                      <a:pPr algn="ctr"/>
                      <a:r>
                        <a:rPr lang="lv-LV" sz="800" b="1">
                          <a:solidFill>
                            <a:schemeClr val="tx1"/>
                          </a:solidFill>
                        </a:rPr>
                        <a:t>6</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31798346"/>
                  </a:ext>
                </a:extLst>
              </a:tr>
              <a:tr h="212935">
                <a:tc>
                  <a:txBody>
                    <a:bodyPr/>
                    <a:lstStyle/>
                    <a:p>
                      <a:pPr algn="ctr"/>
                      <a:r>
                        <a:rPr lang="lv-LV" sz="800" b="1">
                          <a:solidFill>
                            <a:schemeClr val="tx1"/>
                          </a:solidFill>
                        </a:rPr>
                        <a:t>1.1.</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8100" cap="flat" cmpd="sng">
                      <a:noFill/>
                      <a:prstDash val="solid"/>
                      <a:round/>
                      <a:headEnd type="none" w="sm" len="sm"/>
                      <a:tailEnd type="none" w="sm" len="sm"/>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sz="800"/>
                        <a:t>Pētījuma mērķis un rezultāti</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8100" cap="flat" cmpd="sng">
                      <a:noFill/>
                      <a:prstDash val="solid"/>
                      <a:round/>
                      <a:headEnd type="none" w="sm" len="sm"/>
                      <a:tailEnd type="none" w="sm" len="sm"/>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1">
                          <a:solidFill>
                            <a:schemeClr val="tx1"/>
                          </a:solidFill>
                        </a:rPr>
                        <a:t>7</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8100" cap="flat" cmpd="sng">
                      <a:noFill/>
                      <a:prstDash val="solid"/>
                      <a:round/>
                      <a:headEnd type="none" w="sm" len="sm"/>
                      <a:tailEnd type="none" w="sm" len="sm"/>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61783936"/>
                  </a:ext>
                </a:extLst>
              </a:tr>
              <a:tr h="212935">
                <a:tc>
                  <a:txBody>
                    <a:bodyPr/>
                    <a:lstStyle/>
                    <a:p>
                      <a:pPr algn="ctr"/>
                      <a:r>
                        <a:rPr lang="lv-LV" sz="800" b="1">
                          <a:solidFill>
                            <a:schemeClr val="tx1"/>
                          </a:solidFill>
                        </a:rPr>
                        <a:t>1.2.</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sz="800"/>
                        <a:t>Aptaujas metodoloģijas pārskats </a:t>
                      </a:r>
                      <a:endParaRPr lang="en-GB" sz="800"/>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1">
                          <a:solidFill>
                            <a:schemeClr val="tx1"/>
                          </a:solidFill>
                        </a:rPr>
                        <a:t>8</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64372406"/>
                  </a:ext>
                </a:extLst>
              </a:tr>
              <a:tr h="212935">
                <a:tc>
                  <a:txBody>
                    <a:bodyPr/>
                    <a:lstStyle/>
                    <a:p>
                      <a:pPr algn="ctr"/>
                      <a:r>
                        <a:rPr lang="lv-LV" sz="800" b="1">
                          <a:solidFill>
                            <a:schemeClr val="tx1"/>
                          </a:solidFill>
                        </a:rPr>
                        <a:t>1.3.</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sz="800"/>
                        <a:t>Interviju un fokusgrupu metodoloģijas pārskats</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1">
                          <a:solidFill>
                            <a:schemeClr val="tx1"/>
                          </a:solidFill>
                        </a:rPr>
                        <a:t>9</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16147824"/>
                  </a:ext>
                </a:extLst>
              </a:tr>
              <a:tr h="212935">
                <a:tc>
                  <a:txBody>
                    <a:bodyPr/>
                    <a:lstStyle/>
                    <a:p>
                      <a:pPr algn="ctr"/>
                      <a:r>
                        <a:rPr lang="lv-LV" sz="800" b="1">
                          <a:solidFill>
                            <a:schemeClr val="tx1"/>
                          </a:solidFill>
                        </a:rPr>
                        <a:t>1.4.</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800"/>
                        <a:t>Pētījuma ierobežojumi</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1">
                          <a:solidFill>
                            <a:schemeClr val="tx1"/>
                          </a:solidFill>
                        </a:rPr>
                        <a:t>10</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49838129"/>
                  </a:ext>
                </a:extLst>
              </a:tr>
              <a:tr h="212935">
                <a:tc>
                  <a:txBody>
                    <a:bodyPr/>
                    <a:lstStyle/>
                    <a:p>
                      <a:pPr algn="ctr"/>
                      <a:r>
                        <a:rPr lang="lv-LV" sz="800" b="1">
                          <a:solidFill>
                            <a:schemeClr val="tx1"/>
                          </a:solidFill>
                        </a:rPr>
                        <a:t>1.5.</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err="1"/>
                        <a:t>Visaptverošs</a:t>
                      </a:r>
                      <a:r>
                        <a:rPr lang="en-GB" sz="800" dirty="0"/>
                        <a:t> </a:t>
                      </a:r>
                      <a:r>
                        <a:rPr lang="en-GB" sz="800" dirty="0" err="1"/>
                        <a:t>ietvars</a:t>
                      </a:r>
                      <a:r>
                        <a:rPr lang="en-GB" sz="800" dirty="0"/>
                        <a:t> </a:t>
                      </a:r>
                      <a:r>
                        <a:rPr lang="en-GB" sz="800" dirty="0" err="1"/>
                        <a:t>narkotiku</a:t>
                      </a:r>
                      <a:r>
                        <a:rPr lang="en-GB" sz="800" dirty="0"/>
                        <a:t> </a:t>
                      </a:r>
                      <a:r>
                        <a:rPr lang="en-GB" sz="800" dirty="0" err="1"/>
                        <a:t>problēmas</a:t>
                      </a:r>
                      <a:r>
                        <a:rPr lang="en-GB" sz="800" dirty="0"/>
                        <a:t> </a:t>
                      </a:r>
                      <a:r>
                        <a:rPr lang="en-GB" sz="800" dirty="0" err="1"/>
                        <a:t>risināšanai</a:t>
                      </a:r>
                      <a:endParaRPr lang="en-GB" sz="800" dirty="0"/>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1">
                          <a:solidFill>
                            <a:schemeClr val="tx1"/>
                          </a:solidFill>
                        </a:rPr>
                        <a:t>11</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203475073"/>
                  </a:ext>
                </a:extLst>
              </a:tr>
              <a:tr h="212935">
                <a:tc>
                  <a:txBody>
                    <a:bodyPr/>
                    <a:lstStyle/>
                    <a:p>
                      <a:pPr algn="ctr"/>
                      <a:r>
                        <a:rPr lang="lv-LV" sz="800" b="1">
                          <a:solidFill>
                            <a:schemeClr val="tx1"/>
                          </a:solidFill>
                        </a:rPr>
                        <a:t>1.6.</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800"/>
                        <a:t>Kopsavilkums</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1">
                          <a:solidFill>
                            <a:schemeClr val="tx1"/>
                          </a:solidFill>
                        </a:rPr>
                        <a:t>12</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68698924"/>
                  </a:ext>
                </a:extLst>
              </a:tr>
              <a:tr h="212935">
                <a:tc>
                  <a:txBody>
                    <a:bodyPr/>
                    <a:lstStyle/>
                    <a:p>
                      <a:pPr algn="ctr"/>
                      <a:r>
                        <a:rPr lang="lv-LV" sz="800" b="1">
                          <a:solidFill>
                            <a:schemeClr val="tx1"/>
                          </a:solidFill>
                        </a:rPr>
                        <a:t>2.</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en-GB" sz="800" b="1">
                          <a:solidFill>
                            <a:schemeClr val="bg1"/>
                          </a:solidFill>
                        </a:rPr>
                        <a:t>Rekomendācijas</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ctr"/>
                      <a:r>
                        <a:rPr lang="lv-LV" sz="800" b="1">
                          <a:solidFill>
                            <a:schemeClr val="tx1"/>
                          </a:solidFill>
                        </a:rPr>
                        <a:t>15</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306424210"/>
                  </a:ext>
                </a:extLst>
              </a:tr>
              <a:tr h="212935">
                <a:tc>
                  <a:txBody>
                    <a:bodyPr/>
                    <a:lstStyle/>
                    <a:p>
                      <a:pPr algn="ctr"/>
                      <a:r>
                        <a:rPr lang="lv-LV" sz="800" b="1">
                          <a:solidFill>
                            <a:schemeClr val="tx1"/>
                          </a:solidFill>
                        </a:rPr>
                        <a:t>2.1.</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800"/>
                        <a:t>Profilakse un riska samazināšana</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1">
                          <a:solidFill>
                            <a:schemeClr val="tx1"/>
                          </a:solidFill>
                        </a:rPr>
                        <a:t>16</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38045172"/>
                  </a:ext>
                </a:extLst>
              </a:tr>
              <a:tr h="212935">
                <a:tc>
                  <a:txBody>
                    <a:bodyPr/>
                    <a:lstStyle/>
                    <a:p>
                      <a:pPr algn="ctr"/>
                      <a:r>
                        <a:rPr lang="lv-LV" sz="800" b="1">
                          <a:solidFill>
                            <a:schemeClr val="tx1"/>
                          </a:solidFill>
                        </a:rPr>
                        <a:t>2.2.</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800"/>
                        <a:t>Ārstēšana un aprūpe</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1">
                          <a:solidFill>
                            <a:schemeClr val="tx1"/>
                          </a:solidFill>
                        </a:rPr>
                        <a:t>26</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7792342"/>
                  </a:ext>
                </a:extLst>
              </a:tr>
              <a:tr h="212935">
                <a:tc>
                  <a:txBody>
                    <a:bodyPr/>
                    <a:lstStyle/>
                    <a:p>
                      <a:pPr algn="ctr"/>
                      <a:r>
                        <a:rPr lang="lv-LV" sz="800" b="1">
                          <a:solidFill>
                            <a:schemeClr val="tx1"/>
                          </a:solidFill>
                        </a:rPr>
                        <a:t>2.3.</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sz="800" noProof="0" dirty="0"/>
                        <a:t>Kaitējuma mazināšana un apkarošana</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1">
                          <a:solidFill>
                            <a:schemeClr val="tx1"/>
                          </a:solidFill>
                        </a:rPr>
                        <a:t>29</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86324715"/>
                  </a:ext>
                </a:extLst>
              </a:tr>
              <a:tr h="212935">
                <a:tc>
                  <a:txBody>
                    <a:bodyPr/>
                    <a:lstStyle/>
                    <a:p>
                      <a:pPr algn="ctr"/>
                      <a:r>
                        <a:rPr lang="lv-LV" sz="800" b="1">
                          <a:solidFill>
                            <a:schemeClr val="tx1"/>
                          </a:solidFill>
                        </a:rPr>
                        <a:t>2.4.</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it-IT" sz="800"/>
                        <a:t>Uzraudzība, tiesiskie mehānismi un novērtēšana</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1">
                          <a:solidFill>
                            <a:schemeClr val="tx1"/>
                          </a:solidFill>
                        </a:rPr>
                        <a:t>34</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43738684"/>
                  </a:ext>
                </a:extLst>
              </a:tr>
              <a:tr h="212935">
                <a:tc>
                  <a:txBody>
                    <a:bodyPr/>
                    <a:lstStyle/>
                    <a:p>
                      <a:pPr algn="ctr"/>
                      <a:r>
                        <a:rPr lang="lv-LV" sz="800" b="1">
                          <a:solidFill>
                            <a:schemeClr val="tx1"/>
                          </a:solidFill>
                        </a:rPr>
                        <a:t>3.</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lv-LV" sz="800" b="1">
                          <a:solidFill>
                            <a:schemeClr val="bg1"/>
                          </a:solidFill>
                        </a:rPr>
                        <a:t>Rekomendāciju ieviešanas prioritizācija</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ctr"/>
                      <a:r>
                        <a:rPr lang="lv-LV" sz="800" b="1">
                          <a:solidFill>
                            <a:schemeClr val="tx1"/>
                          </a:solidFill>
                        </a:rPr>
                        <a:t>36</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590555962"/>
                  </a:ext>
                </a:extLst>
              </a:tr>
              <a:tr h="212935">
                <a:tc>
                  <a:txBody>
                    <a:bodyPr/>
                    <a:lstStyle/>
                    <a:p>
                      <a:pPr algn="ctr"/>
                      <a:r>
                        <a:rPr lang="it-IT" sz="800" b="1"/>
                        <a:t>3.1. </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latinLnBrk="0" hangingPunct="1"/>
                      <a:r>
                        <a:rPr lang="it-IT" sz="800" kern="1200">
                          <a:solidFill>
                            <a:schemeClr val="tx1"/>
                          </a:solidFill>
                          <a:latin typeface="+mn-lt"/>
                          <a:ea typeface="+mn-ea"/>
                          <a:cs typeface="+mn-cs"/>
                        </a:rPr>
                        <a:t>Visaptverošs ietvars narkotisko/psihotropo vielu izplatības ierobežošanai</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2"/>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lv-LV" sz="800" b="1">
                          <a:solidFill>
                            <a:schemeClr val="tx1"/>
                          </a:solidFill>
                        </a:rPr>
                        <a:t>37</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1">
                          <a:lumMod val="7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5990654"/>
                  </a:ext>
                </a:extLst>
              </a:tr>
              <a:tr h="302417">
                <a:tc>
                  <a:txBody>
                    <a:bodyPr/>
                    <a:lstStyle/>
                    <a:p>
                      <a:pPr algn="ctr"/>
                      <a:r>
                        <a:rPr lang="it-IT" sz="800" b="1"/>
                        <a:t>3.2. </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latinLnBrk="0" hangingPunct="1"/>
                      <a:r>
                        <a:rPr lang="it-IT" sz="800" kern="1200">
                          <a:solidFill>
                            <a:schemeClr val="tx1"/>
                          </a:solidFill>
                          <a:latin typeface="+mn-lt"/>
                          <a:ea typeface="+mn-ea"/>
                          <a:cs typeface="+mn-cs"/>
                        </a:rPr>
                        <a:t>Shematisks sadarbības mehānisms starp iesaistītajām pusēm narkotisko/psihotropo vielu aprites ierobežošanai izglītības iestādēs</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lv-LV" sz="800" b="1">
                          <a:solidFill>
                            <a:schemeClr val="tx1"/>
                          </a:solidFill>
                        </a:rPr>
                        <a:t>38</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57576370"/>
                  </a:ext>
                </a:extLst>
              </a:tr>
              <a:tr h="212935">
                <a:tc>
                  <a:txBody>
                    <a:bodyPr/>
                    <a:lstStyle/>
                    <a:p>
                      <a:pPr algn="ctr"/>
                      <a:r>
                        <a:rPr lang="lv-LV" sz="800" b="1">
                          <a:solidFill>
                            <a:schemeClr val="tx1"/>
                          </a:solidFill>
                        </a:rPr>
                        <a:t>3.3.</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latinLnBrk="0" hangingPunct="1"/>
                      <a:r>
                        <a:rPr lang="it-IT" sz="800" kern="1200">
                          <a:solidFill>
                            <a:schemeClr val="tx1"/>
                          </a:solidFill>
                          <a:latin typeface="+mn-lt"/>
                          <a:ea typeface="+mn-ea"/>
                          <a:cs typeface="+mn-cs"/>
                        </a:rPr>
                        <a:t>Rekomendāciju apkopojums</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lv-LV" sz="800" b="1">
                          <a:solidFill>
                            <a:schemeClr val="tx1"/>
                          </a:solidFill>
                        </a:rPr>
                        <a:t>39</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619580450"/>
                  </a:ext>
                </a:extLst>
              </a:tr>
              <a:tr h="212935">
                <a:tc>
                  <a:txBody>
                    <a:bodyPr/>
                    <a:lstStyle/>
                    <a:p>
                      <a:pPr algn="ctr"/>
                      <a:r>
                        <a:rPr lang="lv-LV" sz="800" b="1">
                          <a:solidFill>
                            <a:schemeClr val="tx1"/>
                          </a:solidFill>
                        </a:rPr>
                        <a:t>3.4.</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2"/>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l" defTabSz="914400" rtl="0" eaLnBrk="1" latinLnBrk="0" hangingPunct="1"/>
                      <a:r>
                        <a:rPr lang="it-IT" sz="800" kern="1200">
                          <a:solidFill>
                            <a:schemeClr val="tx1"/>
                          </a:solidFill>
                          <a:latin typeface="+mn-lt"/>
                          <a:ea typeface="+mn-ea"/>
                          <a:cs typeface="+mn-cs"/>
                        </a:rPr>
                        <a:t>Rekomendāciju ieviešanas  prioritizācija</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1">
                          <a:lumMod val="95000"/>
                        </a:schemeClr>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lv-LV" sz="800" b="1">
                          <a:solidFill>
                            <a:schemeClr val="tx1"/>
                          </a:solidFill>
                        </a:rPr>
                        <a:t>40</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2"/>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8387381"/>
                  </a:ext>
                </a:extLst>
              </a:tr>
              <a:tr h="212935">
                <a:tc>
                  <a:txBody>
                    <a:bodyPr/>
                    <a:lstStyle/>
                    <a:p>
                      <a:pPr algn="ctr"/>
                      <a:r>
                        <a:rPr lang="lv-LV" sz="800" b="1">
                          <a:solidFill>
                            <a:schemeClr val="tx1"/>
                          </a:solidFill>
                        </a:rPr>
                        <a:t>4.</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en-GB" sz="800" b="1">
                          <a:solidFill>
                            <a:schemeClr val="bg1"/>
                          </a:solidFill>
                        </a:rPr>
                        <a:t>Rekomendēto aktivitāšu pārskats un ieviešanas  prioritizācija</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2"/>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ctr"/>
                      <a:r>
                        <a:rPr lang="lv-LV" sz="800" b="1">
                          <a:solidFill>
                            <a:schemeClr val="tx1"/>
                          </a:solidFill>
                        </a:rPr>
                        <a:t>41</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557002040"/>
                  </a:ext>
                </a:extLst>
              </a:tr>
              <a:tr h="212935">
                <a:tc>
                  <a:txBody>
                    <a:bodyPr/>
                    <a:lstStyle/>
                    <a:p>
                      <a:pPr algn="ctr"/>
                      <a:r>
                        <a:rPr lang="lv-LV" sz="800" b="1">
                          <a:solidFill>
                            <a:schemeClr val="tx1"/>
                          </a:solidFill>
                        </a:rPr>
                        <a:t>4.1.</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800"/>
                        <a:t>Rekomendāciju aktivitāšu pārskats</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1">
                          <a:solidFill>
                            <a:schemeClr val="tx1"/>
                          </a:solidFill>
                        </a:rPr>
                        <a:t>42</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55380944"/>
                  </a:ext>
                </a:extLst>
              </a:tr>
              <a:tr h="212935">
                <a:tc>
                  <a:txBody>
                    <a:bodyPr/>
                    <a:lstStyle/>
                    <a:p>
                      <a:pPr algn="ctr"/>
                      <a:r>
                        <a:rPr lang="lv-LV" sz="800" b="1">
                          <a:solidFill>
                            <a:schemeClr val="tx1"/>
                          </a:solidFill>
                        </a:rPr>
                        <a:t>5.</a:t>
                      </a:r>
                      <a:endParaRPr lang="en-GB" sz="800" b="1">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lv-LV" sz="800" b="1">
                          <a:solidFill>
                            <a:schemeClr val="bg1"/>
                          </a:solidFill>
                        </a:rPr>
                        <a:t>Pielikumi</a:t>
                      </a: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ctr"/>
                      <a:r>
                        <a:rPr lang="lv-LV" sz="800" b="1" dirty="0">
                          <a:solidFill>
                            <a:schemeClr val="tx1"/>
                          </a:solidFill>
                        </a:rPr>
                        <a:t>47</a:t>
                      </a:r>
                      <a:endParaRPr lang="en-GB" sz="800" b="1" dirty="0">
                        <a:solidFill>
                          <a:schemeClr val="tx1"/>
                        </a:solidFill>
                      </a:endParaRPr>
                    </a:p>
                  </a:txBody>
                  <a:tcPr marL="72000" marR="72000" marT="0" marB="0" anchor="ctr">
                    <a:lnL w="12700" cap="flat" cmpd="sng">
                      <a:noFill/>
                      <a:prstDash val="solid"/>
                      <a:round/>
                      <a:headEnd type="none" w="sm" len="sm"/>
                      <a:tailEnd type="none" w="sm" len="sm"/>
                    </a:lnL>
                    <a:lnR w="12700"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941601730"/>
                  </a:ext>
                </a:extLst>
              </a:tr>
            </a:tbl>
          </a:graphicData>
        </a:graphic>
      </p:graphicFrame>
      <p:pic>
        <p:nvPicPr>
          <p:cNvPr id="17" name="Picture 16" descr="A person and person looking at a tablet&#10;&#10;AI-generated content may be incorrect.">
            <a:extLst>
              <a:ext uri="{FF2B5EF4-FFF2-40B4-BE49-F238E27FC236}">
                <a16:creationId xmlns:a16="http://schemas.microsoft.com/office/drawing/2014/main" id="{200D1E72-E248-3EE4-23F0-440E9924322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275388" y="1815062"/>
            <a:ext cx="5916612" cy="4352922"/>
          </a:xfrm>
          <a:prstGeom prst="rect">
            <a:avLst/>
          </a:prstGeom>
        </p:spPr>
      </p:pic>
    </p:spTree>
    <p:extLst>
      <p:ext uri="{BB962C8B-B14F-4D97-AF65-F5344CB8AC3E}">
        <p14:creationId xmlns:p14="http://schemas.microsoft.com/office/powerpoint/2010/main" val="3344184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76349-A009-610D-3279-0888FA539CC2}"/>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357573EF-9B91-9E6F-5367-CB86BF5E033D}"/>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50</a:t>
            </a:fld>
            <a:endParaRPr lang="en-GB"/>
          </a:p>
        </p:txBody>
      </p:sp>
      <p:graphicFrame>
        <p:nvGraphicFramePr>
          <p:cNvPr id="16" name="Object 15" hidden="1">
            <a:extLst>
              <a:ext uri="{FF2B5EF4-FFF2-40B4-BE49-F238E27FC236}">
                <a16:creationId xmlns:a16="http://schemas.microsoft.com/office/drawing/2014/main" id="{C2542F63-D844-C078-587B-0E1A733E7213}"/>
              </a:ext>
            </a:extLst>
          </p:cNvPr>
          <p:cNvGraphicFramePr>
            <a:graphicFrameLocks noChangeAspect="1"/>
          </p:cNvGraphicFramePr>
          <p:nvPr>
            <p:custDataLst>
              <p:tags r:id="rId1"/>
            </p:custDataLst>
            <p:extLst>
              <p:ext uri="{D42A27DB-BD31-4B8C-83A1-F6EECF244321}">
                <p14:modId xmlns:p14="http://schemas.microsoft.com/office/powerpoint/2010/main" val="24819283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C2542F63-D844-C078-587B-0E1A733E721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Title 19">
            <a:extLst>
              <a:ext uri="{FF2B5EF4-FFF2-40B4-BE49-F238E27FC236}">
                <a16:creationId xmlns:a16="http://schemas.microsoft.com/office/drawing/2014/main" id="{7A41498B-F6F5-2A28-BFA5-DDE266BC2063}"/>
              </a:ext>
            </a:extLst>
          </p:cNvPr>
          <p:cNvSpPr>
            <a:spLocks noGrp="1"/>
          </p:cNvSpPr>
          <p:nvPr>
            <p:ph type="title"/>
          </p:nvPr>
        </p:nvSpPr>
        <p:spPr>
          <a:xfrm>
            <a:off x="442913" y="432001"/>
            <a:ext cx="11306175" cy="1387274"/>
          </a:xfrm>
        </p:spPr>
        <p:txBody>
          <a:bodyPr vert="horz">
            <a:normAutofit/>
          </a:bodyPr>
          <a:lstStyle/>
          <a:p>
            <a:r>
              <a:rPr lang="lv-LV"/>
              <a:t>Narkotisko/psihotropo vielu izplatības </a:t>
            </a:r>
            <a:br>
              <a:rPr lang="en-US"/>
            </a:br>
            <a:r>
              <a:rPr lang="lv-LV"/>
              <a:t>un lietošanas tendences (1/4)</a:t>
            </a:r>
            <a:endParaRPr lang="en-GB"/>
          </a:p>
        </p:txBody>
      </p:sp>
      <p:sp>
        <p:nvSpPr>
          <p:cNvPr id="2" name="Slide Number Placeholder 1">
            <a:extLst>
              <a:ext uri="{FF2B5EF4-FFF2-40B4-BE49-F238E27FC236}">
                <a16:creationId xmlns:a16="http://schemas.microsoft.com/office/drawing/2014/main" id="{5D0CCBF7-3F02-A4F8-5412-EDD7C59AB579}"/>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50</a:t>
            </a:fld>
            <a:endParaRPr lang="en-GB"/>
          </a:p>
        </p:txBody>
      </p:sp>
      <p:sp>
        <p:nvSpPr>
          <p:cNvPr id="33" name="PwCFirm">
            <a:extLst>
              <a:ext uri="{FF2B5EF4-FFF2-40B4-BE49-F238E27FC236}">
                <a16:creationId xmlns:a16="http://schemas.microsoft.com/office/drawing/2014/main" id="{0AC8D088-2AAF-C5DD-BF44-9E8931A36E1E}"/>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graphicFrame>
        <p:nvGraphicFramePr>
          <p:cNvPr id="6" name="Chart 5">
            <a:extLst>
              <a:ext uri="{FF2B5EF4-FFF2-40B4-BE49-F238E27FC236}">
                <a16:creationId xmlns:a16="http://schemas.microsoft.com/office/drawing/2014/main" id="{BBCF6383-6BBC-5BE8-7EBF-A40EA8D5B4D0}"/>
              </a:ext>
            </a:extLst>
          </p:cNvPr>
          <p:cNvGraphicFramePr>
            <a:graphicFrameLocks/>
          </p:cNvGraphicFramePr>
          <p:nvPr>
            <p:extLst>
              <p:ext uri="{D42A27DB-BD31-4B8C-83A1-F6EECF244321}">
                <p14:modId xmlns:p14="http://schemas.microsoft.com/office/powerpoint/2010/main" val="3821108716"/>
              </p:ext>
            </p:extLst>
          </p:nvPr>
        </p:nvGraphicFramePr>
        <p:xfrm>
          <a:off x="6275373" y="2214404"/>
          <a:ext cx="5473702" cy="3781729"/>
        </p:xfrm>
        <a:graphic>
          <a:graphicData uri="http://schemas.openxmlformats.org/drawingml/2006/chart">
            <c:chart xmlns:c="http://schemas.openxmlformats.org/drawingml/2006/chart" xmlns:r="http://schemas.openxmlformats.org/officeDocument/2006/relationships" r:id="rId6"/>
          </a:graphicData>
        </a:graphic>
      </p:graphicFrame>
      <p:sp>
        <p:nvSpPr>
          <p:cNvPr id="9" name="TextBox 8">
            <a:extLst>
              <a:ext uri="{FF2B5EF4-FFF2-40B4-BE49-F238E27FC236}">
                <a16:creationId xmlns:a16="http://schemas.microsoft.com/office/drawing/2014/main" id="{B8F24744-B325-19E4-C0C7-9237E5820A5A}"/>
              </a:ext>
            </a:extLst>
          </p:cNvPr>
          <p:cNvSpPr txBox="1"/>
          <p:nvPr/>
        </p:nvSpPr>
        <p:spPr>
          <a:xfrm>
            <a:off x="442911" y="6198326"/>
            <a:ext cx="6286500" cy="200055"/>
          </a:xfrm>
          <a:prstGeom prst="rect">
            <a:avLst/>
          </a:prstGeom>
          <a:noFill/>
        </p:spPr>
        <p:txBody>
          <a:bodyPr wrap="square" lIns="0">
            <a:spAutoFit/>
          </a:bodyPr>
          <a:lstStyle/>
          <a:p>
            <a:r>
              <a:rPr lang="lv-LV" sz="700">
                <a:latin typeface="+mn-lt"/>
              </a:rPr>
              <a:t>Avots: Intervijas un aptauja. </a:t>
            </a:r>
            <a:endParaRPr lang="en-GB" sz="700">
              <a:solidFill>
                <a:schemeClr val="tx1"/>
              </a:solidFill>
              <a:latin typeface="+mn-lt"/>
            </a:endParaRPr>
          </a:p>
        </p:txBody>
      </p:sp>
      <p:sp>
        <p:nvSpPr>
          <p:cNvPr id="12" name="Rectangle 11">
            <a:extLst>
              <a:ext uri="{FF2B5EF4-FFF2-40B4-BE49-F238E27FC236}">
                <a16:creationId xmlns:a16="http://schemas.microsoft.com/office/drawing/2014/main" id="{1CD786C0-0AD2-700E-79C5-1017FF26FB2A}"/>
              </a:ext>
            </a:extLst>
          </p:cNvPr>
          <p:cNvSpPr/>
          <p:nvPr/>
        </p:nvSpPr>
        <p:spPr>
          <a:xfrm>
            <a:off x="9357854" y="0"/>
            <a:ext cx="2834146" cy="428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TextBox 12">
            <a:extLst>
              <a:ext uri="{FF2B5EF4-FFF2-40B4-BE49-F238E27FC236}">
                <a16:creationId xmlns:a16="http://schemas.microsoft.com/office/drawing/2014/main" id="{70CE4901-D302-7BFE-39B4-E8EA2C41C82F}"/>
              </a:ext>
            </a:extLst>
          </p:cNvPr>
          <p:cNvSpPr txBox="1"/>
          <p:nvPr/>
        </p:nvSpPr>
        <p:spPr>
          <a:xfrm>
            <a:off x="9668404" y="29615"/>
            <a:ext cx="2080684" cy="40011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Aptaujas un interviju</a:t>
            </a:r>
          </a:p>
          <a:p>
            <a:pPr marL="0" marR="0" lvl="0" indent="0" algn="l" defTabSz="914400" rtl="0" eaLnBrk="1" fontAlgn="auto" latinLnBrk="0" hangingPunct="1">
              <a:lnSpc>
                <a:spcPct val="100000"/>
              </a:lnSpc>
              <a:spcBef>
                <a:spcPts val="0"/>
              </a:spcBef>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kopsavilkums</a:t>
            </a:r>
          </a:p>
        </p:txBody>
      </p:sp>
      <p:sp>
        <p:nvSpPr>
          <p:cNvPr id="14" name="Rectangle 13">
            <a:extLst>
              <a:ext uri="{FF2B5EF4-FFF2-40B4-BE49-F238E27FC236}">
                <a16:creationId xmlns:a16="http://schemas.microsoft.com/office/drawing/2014/main" id="{56DCA195-238C-59C6-2F19-9E45D2E41231}"/>
              </a:ext>
            </a:extLst>
          </p:cNvPr>
          <p:cNvSpPr/>
          <p:nvPr/>
        </p:nvSpPr>
        <p:spPr>
          <a:xfrm>
            <a:off x="8929454" y="0"/>
            <a:ext cx="428400" cy="428400"/>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Freeform 45">
            <a:extLst>
              <a:ext uri="{FF2B5EF4-FFF2-40B4-BE49-F238E27FC236}">
                <a16:creationId xmlns:a16="http://schemas.microsoft.com/office/drawing/2014/main" id="{4B1BB6DC-B245-65F1-9FCE-1BA70AB726AC}"/>
              </a:ext>
            </a:extLst>
          </p:cNvPr>
          <p:cNvSpPr>
            <a:spLocks noChangeAspect="1" noEditPoints="1"/>
          </p:cNvSpPr>
          <p:nvPr/>
        </p:nvSpPr>
        <p:spPr bwMode="auto">
          <a:xfrm>
            <a:off x="8991945" y="62060"/>
            <a:ext cx="303418" cy="30428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
        <p:nvSpPr>
          <p:cNvPr id="18" name="Rectangle 17">
            <a:extLst>
              <a:ext uri="{FF2B5EF4-FFF2-40B4-BE49-F238E27FC236}">
                <a16:creationId xmlns:a16="http://schemas.microsoft.com/office/drawing/2014/main" id="{AE27F8B5-A8A3-9338-7C91-6D6AE4456DD9}"/>
              </a:ext>
            </a:extLst>
          </p:cNvPr>
          <p:cNvSpPr/>
          <p:nvPr/>
        </p:nvSpPr>
        <p:spPr>
          <a:xfrm>
            <a:off x="442912" y="1819275"/>
            <a:ext cx="5473713"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Populārākās vielas un lietošanas paradumi jauniešu vidū</a:t>
            </a:r>
          </a:p>
        </p:txBody>
      </p:sp>
      <p:sp>
        <p:nvSpPr>
          <p:cNvPr id="19" name="Content Placeholder 8">
            <a:extLst>
              <a:ext uri="{FF2B5EF4-FFF2-40B4-BE49-F238E27FC236}">
                <a16:creationId xmlns:a16="http://schemas.microsoft.com/office/drawing/2014/main" id="{A0C2287F-B4CE-50B0-A869-4AA9597E8ED4}"/>
              </a:ext>
            </a:extLst>
          </p:cNvPr>
          <p:cNvSpPr txBox="1">
            <a:spLocks/>
          </p:cNvSpPr>
          <p:nvPr/>
        </p:nvSpPr>
        <p:spPr>
          <a:xfrm>
            <a:off x="442911" y="2135792"/>
            <a:ext cx="5473702" cy="403640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1450" indent="-171450" algn="l">
              <a:spcBef>
                <a:spcPts val="600"/>
              </a:spcBef>
              <a:spcAft>
                <a:spcPts val="0"/>
              </a:spcAft>
              <a:buFont typeface="Arial" panose="020B0604020202020204" pitchFamily="34" charset="0"/>
              <a:buChar char="•"/>
            </a:pPr>
            <a:r>
              <a:rPr lang="lv-LV" sz="800" b="0" i="0">
                <a:solidFill>
                  <a:schemeClr val="tx1"/>
                </a:solidFill>
                <a:effectLst/>
              </a:rPr>
              <a:t>Marihuāna ir visbiežāk lietotā narkotiskā/psihotropā viela jauniešu vidū. Tās pieaugošā THC koncentrācija izraisa spēcīgākas psiholoģiskas reakcijas, augstāku intoksikācijas risku un biežāku nepieciešamību pēc medicīniskas palīdzības. Tāpat marihuāna reizēm tiek papildināta ar spēcīgākām vielām, piemēram, </a:t>
            </a:r>
            <a:r>
              <a:rPr lang="lv-LV" sz="800" b="0" i="0" err="1">
                <a:solidFill>
                  <a:schemeClr val="tx1"/>
                </a:solidFill>
                <a:effectLst/>
              </a:rPr>
              <a:t>fentanilu</a:t>
            </a:r>
            <a:r>
              <a:rPr lang="lv-LV" sz="800" b="0" i="0">
                <a:solidFill>
                  <a:schemeClr val="tx1"/>
                </a:solidFill>
                <a:effectLst/>
              </a:rPr>
              <a:t>, lai pastiprinātu atkarību izraisošo iedarbību. </a:t>
            </a:r>
          </a:p>
          <a:p>
            <a:pPr marL="171450" indent="-171450" algn="l">
              <a:spcBef>
                <a:spcPts val="600"/>
              </a:spcBef>
              <a:spcAft>
                <a:spcPts val="0"/>
              </a:spcAft>
              <a:buFont typeface="Arial" panose="020B0604020202020204" pitchFamily="34" charset="0"/>
              <a:buChar char="•"/>
            </a:pPr>
            <a:r>
              <a:rPr lang="lv-LV" sz="800" b="0" i="0">
                <a:solidFill>
                  <a:schemeClr val="tx1"/>
                </a:solidFill>
                <a:effectLst/>
              </a:rPr>
              <a:t>Amfetamīni un </a:t>
            </a:r>
            <a:r>
              <a:rPr lang="lv-LV" sz="800" b="0" i="0" err="1">
                <a:solidFill>
                  <a:schemeClr val="tx1"/>
                </a:solidFill>
                <a:effectLst/>
              </a:rPr>
              <a:t>metamfetamīni</a:t>
            </a:r>
            <a:r>
              <a:rPr lang="lv-LV" sz="800" b="0" i="0">
                <a:solidFill>
                  <a:schemeClr val="tx1"/>
                </a:solidFill>
                <a:effectLst/>
              </a:rPr>
              <a:t> ir otrie izplatītākie, bieži lietoti kopā ar alkoholu, lai mazinātu alkohola reibuma simptomus, kas liecina par riskantiem lietošanas paradumiem, palielinot iespēju nonākt akūtu psihožu un pārdozēšanas situācijās.</a:t>
            </a:r>
          </a:p>
          <a:p>
            <a:pPr marL="171450" indent="-171450" algn="l">
              <a:spcBef>
                <a:spcPts val="600"/>
              </a:spcBef>
              <a:spcAft>
                <a:spcPts val="0"/>
              </a:spcAft>
              <a:buFont typeface="Arial" panose="020B0604020202020204" pitchFamily="34" charset="0"/>
              <a:buChar char="•"/>
            </a:pPr>
            <a:r>
              <a:rPr lang="lv-LV" sz="800" b="0" i="0">
                <a:solidFill>
                  <a:schemeClr val="tx1"/>
                </a:solidFill>
                <a:effectLst/>
              </a:rPr>
              <a:t>Psihotropie medikamenti (piemēram, </a:t>
            </a:r>
            <a:r>
              <a:rPr lang="lv-LV" sz="800" b="0" i="0" err="1">
                <a:solidFill>
                  <a:schemeClr val="tx1"/>
                </a:solidFill>
                <a:effectLst/>
              </a:rPr>
              <a:t>Xanax</a:t>
            </a:r>
            <a:r>
              <a:rPr lang="lv-LV" sz="800" b="0" i="0">
                <a:solidFill>
                  <a:schemeClr val="tx1"/>
                </a:solidFill>
                <a:effectLst/>
              </a:rPr>
              <a:t>) ir trešajā vietā pēc izplatības, bieži lietoti bez ārsta receptes, kas rada bažas par pieejamības kontroli un informētības trūkumu, īpaši attiecībā uz to, kā šīs vielas mijiedarbojas ar citām apreibinošajām vielām.</a:t>
            </a:r>
          </a:p>
          <a:p>
            <a:pPr marL="171450" indent="-171450" algn="l">
              <a:spcBef>
                <a:spcPts val="600"/>
              </a:spcBef>
              <a:spcAft>
                <a:spcPts val="0"/>
              </a:spcAft>
              <a:buFont typeface="Arial" panose="020B0604020202020204" pitchFamily="34" charset="0"/>
              <a:buChar char="•"/>
            </a:pPr>
            <a:r>
              <a:rPr lang="lv-LV" sz="800" b="0" i="0">
                <a:solidFill>
                  <a:schemeClr val="tx1"/>
                </a:solidFill>
                <a:effectLst/>
              </a:rPr>
              <a:t>Kokaīns kļūst arvien pieejamāks un salīdzinoši lētāks, kas veicina tā lietošanas pieaugumu. Kombinēšana ar alkoholu ir izplatīta prakse, kas būtiski palielina veselības riskus.</a:t>
            </a:r>
          </a:p>
          <a:p>
            <a:pPr marL="171450" indent="-171450" algn="l">
              <a:spcBef>
                <a:spcPts val="600"/>
              </a:spcBef>
              <a:spcAft>
                <a:spcPts val="0"/>
              </a:spcAft>
              <a:buFont typeface="Arial" panose="020B0604020202020204" pitchFamily="34" charset="0"/>
              <a:buChar char="•"/>
            </a:pPr>
            <a:r>
              <a:rPr lang="lv-LV" sz="800" b="0" i="0">
                <a:solidFill>
                  <a:schemeClr val="tx1"/>
                </a:solidFill>
                <a:effectLst/>
              </a:rPr>
              <a:t>MDMA, sintētiskie </a:t>
            </a:r>
            <a:r>
              <a:rPr lang="lv-LV" sz="800" b="0" i="0" err="1">
                <a:solidFill>
                  <a:schemeClr val="tx1"/>
                </a:solidFill>
                <a:effectLst/>
              </a:rPr>
              <a:t>opioīdi</a:t>
            </a:r>
            <a:r>
              <a:rPr lang="lv-LV" sz="800" b="0" i="0">
                <a:solidFill>
                  <a:schemeClr val="tx1"/>
                </a:solidFill>
                <a:effectLst/>
              </a:rPr>
              <a:t> (piemēram, </a:t>
            </a:r>
            <a:r>
              <a:rPr lang="lv-LV" sz="800" b="0" i="0" err="1">
                <a:solidFill>
                  <a:schemeClr val="tx1"/>
                </a:solidFill>
                <a:effectLst/>
              </a:rPr>
              <a:t>vitazēni</a:t>
            </a:r>
            <a:r>
              <a:rPr lang="lv-LV" sz="800" b="0" i="0">
                <a:solidFill>
                  <a:schemeClr val="tx1"/>
                </a:solidFill>
                <a:effectLst/>
              </a:rPr>
              <a:t>, </a:t>
            </a:r>
            <a:r>
              <a:rPr lang="lv-LV" sz="800" b="0" i="0" err="1">
                <a:solidFill>
                  <a:schemeClr val="tx1"/>
                </a:solidFill>
                <a:effectLst/>
              </a:rPr>
              <a:t>fentanils</a:t>
            </a:r>
            <a:r>
              <a:rPr lang="lv-LV" sz="800" b="0" i="0">
                <a:solidFill>
                  <a:schemeClr val="tx1"/>
                </a:solidFill>
                <a:effectLst/>
              </a:rPr>
              <a:t>), kā arī dažādi nezināmas izcelsmes maisījumi kļūst populārāki, īpaši jauniešu vidū ar smagākām atkarības pazīmēm. Šīs vielas nereti saistītas ar augstu pārdozēšanas un neparedzamu blakusparādību risku.</a:t>
            </a:r>
            <a:endParaRPr lang="lv-LV" sz="800" b="0">
              <a:solidFill>
                <a:schemeClr val="tx1"/>
              </a:solidFill>
              <a:highlight>
                <a:srgbClr val="FFFF00"/>
              </a:highlight>
            </a:endParaRPr>
          </a:p>
        </p:txBody>
      </p:sp>
      <p:sp>
        <p:nvSpPr>
          <p:cNvPr id="21" name="Rectangle 20">
            <a:extLst>
              <a:ext uri="{FF2B5EF4-FFF2-40B4-BE49-F238E27FC236}">
                <a16:creationId xmlns:a16="http://schemas.microsoft.com/office/drawing/2014/main" id="{B5B39E29-8ADD-1990-0BB9-35E709F29410}"/>
              </a:ext>
            </a:extLst>
          </p:cNvPr>
          <p:cNvSpPr/>
          <p:nvPr/>
        </p:nvSpPr>
        <p:spPr>
          <a:xfrm>
            <a:off x="6275373" y="1819275"/>
            <a:ext cx="5473713" cy="4352925"/>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lv-LV" sz="1000"/>
              <a:t>Kādas narkotikas, Tavuprāt, visbiežāk lieto jaunieši Tavā apkārtnē?</a:t>
            </a:r>
          </a:p>
        </p:txBody>
      </p:sp>
    </p:spTree>
    <p:extLst>
      <p:ext uri="{BB962C8B-B14F-4D97-AF65-F5344CB8AC3E}">
        <p14:creationId xmlns:p14="http://schemas.microsoft.com/office/powerpoint/2010/main" val="38723075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7BFEF-8987-F867-87CB-AA4CD0CAD433}"/>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F3E3DB41-0AB7-5F64-4A2F-4E693F6E62C0}"/>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51</a:t>
            </a:fld>
            <a:endParaRPr lang="en-GB"/>
          </a:p>
        </p:txBody>
      </p:sp>
      <p:graphicFrame>
        <p:nvGraphicFramePr>
          <p:cNvPr id="16" name="Object 15" hidden="1">
            <a:extLst>
              <a:ext uri="{FF2B5EF4-FFF2-40B4-BE49-F238E27FC236}">
                <a16:creationId xmlns:a16="http://schemas.microsoft.com/office/drawing/2014/main" id="{AA35324E-897B-2820-2654-C8B0B732652C}"/>
              </a:ext>
            </a:extLst>
          </p:cNvPr>
          <p:cNvGraphicFramePr>
            <a:graphicFrameLocks noChangeAspect="1"/>
          </p:cNvGraphicFramePr>
          <p:nvPr>
            <p:custDataLst>
              <p:tags r:id="rId1"/>
            </p:custDataLst>
            <p:extLst>
              <p:ext uri="{D42A27DB-BD31-4B8C-83A1-F6EECF244321}">
                <p14:modId xmlns:p14="http://schemas.microsoft.com/office/powerpoint/2010/main" val="22746997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AA35324E-897B-2820-2654-C8B0B732652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55C81452-2DD1-69F0-ACE1-780250E30B1D}"/>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51</a:t>
            </a:fld>
            <a:endParaRPr lang="en-GB"/>
          </a:p>
        </p:txBody>
      </p:sp>
      <p:sp>
        <p:nvSpPr>
          <p:cNvPr id="33" name="PwCFirm">
            <a:extLst>
              <a:ext uri="{FF2B5EF4-FFF2-40B4-BE49-F238E27FC236}">
                <a16:creationId xmlns:a16="http://schemas.microsoft.com/office/drawing/2014/main" id="{53467BC1-642F-DC79-90CC-80E1F2A94360}"/>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sp>
        <p:nvSpPr>
          <p:cNvPr id="13" name="Title 19">
            <a:extLst>
              <a:ext uri="{FF2B5EF4-FFF2-40B4-BE49-F238E27FC236}">
                <a16:creationId xmlns:a16="http://schemas.microsoft.com/office/drawing/2014/main" id="{86B1DE39-FAD3-42B6-29B9-643972728657}"/>
              </a:ext>
            </a:extLst>
          </p:cNvPr>
          <p:cNvSpPr>
            <a:spLocks noGrp="1"/>
          </p:cNvSpPr>
          <p:nvPr>
            <p:ph type="title"/>
          </p:nvPr>
        </p:nvSpPr>
        <p:spPr>
          <a:xfrm>
            <a:off x="442913" y="432001"/>
            <a:ext cx="11306175" cy="1387274"/>
          </a:xfrm>
        </p:spPr>
        <p:txBody>
          <a:bodyPr vert="horz">
            <a:normAutofit/>
          </a:bodyPr>
          <a:lstStyle/>
          <a:p>
            <a:r>
              <a:rPr lang="lv-LV"/>
              <a:t>Narkotisko/psihotropo vielu izplatības </a:t>
            </a:r>
            <a:br>
              <a:rPr lang="en-US"/>
            </a:br>
            <a:r>
              <a:rPr lang="lv-LV"/>
              <a:t>un lietošanas tendences (2/4)</a:t>
            </a:r>
            <a:endParaRPr lang="en-GB"/>
          </a:p>
        </p:txBody>
      </p:sp>
      <p:graphicFrame>
        <p:nvGraphicFramePr>
          <p:cNvPr id="18" name="Chart 17">
            <a:extLst>
              <a:ext uri="{FF2B5EF4-FFF2-40B4-BE49-F238E27FC236}">
                <a16:creationId xmlns:a16="http://schemas.microsoft.com/office/drawing/2014/main" id="{C793A063-9922-F7DF-B3CE-05CF6776DB53}"/>
              </a:ext>
            </a:extLst>
          </p:cNvPr>
          <p:cNvGraphicFramePr>
            <a:graphicFrameLocks/>
          </p:cNvGraphicFramePr>
          <p:nvPr>
            <p:extLst>
              <p:ext uri="{D42A27DB-BD31-4B8C-83A1-F6EECF244321}">
                <p14:modId xmlns:p14="http://schemas.microsoft.com/office/powerpoint/2010/main" val="3523979422"/>
              </p:ext>
            </p:extLst>
          </p:nvPr>
        </p:nvGraphicFramePr>
        <p:xfrm>
          <a:off x="6275389" y="2286000"/>
          <a:ext cx="5473698" cy="3860845"/>
        </p:xfrm>
        <a:graphic>
          <a:graphicData uri="http://schemas.openxmlformats.org/drawingml/2006/chart">
            <c:chart xmlns:c="http://schemas.openxmlformats.org/drawingml/2006/chart" xmlns:r="http://schemas.openxmlformats.org/officeDocument/2006/relationships" r:id="rId6"/>
          </a:graphicData>
        </a:graphic>
      </p:graphicFrame>
      <p:sp>
        <p:nvSpPr>
          <p:cNvPr id="19" name="TextBox 18">
            <a:extLst>
              <a:ext uri="{FF2B5EF4-FFF2-40B4-BE49-F238E27FC236}">
                <a16:creationId xmlns:a16="http://schemas.microsoft.com/office/drawing/2014/main" id="{FB635F84-898F-D532-2102-D9E596B1B484}"/>
              </a:ext>
            </a:extLst>
          </p:cNvPr>
          <p:cNvSpPr txBox="1"/>
          <p:nvPr/>
        </p:nvSpPr>
        <p:spPr>
          <a:xfrm>
            <a:off x="442912" y="6198326"/>
            <a:ext cx="6286500" cy="200055"/>
          </a:xfrm>
          <a:prstGeom prst="rect">
            <a:avLst/>
          </a:prstGeom>
          <a:noFill/>
        </p:spPr>
        <p:txBody>
          <a:bodyPr wrap="square" lIns="0">
            <a:spAutoFit/>
          </a:bodyPr>
          <a:lstStyle/>
          <a:p>
            <a:r>
              <a:rPr lang="lv-LV" sz="700">
                <a:latin typeface="+mn-lt"/>
              </a:rPr>
              <a:t>Avots: Intervijas un aptauja. </a:t>
            </a:r>
            <a:endParaRPr lang="en-GB" sz="700">
              <a:solidFill>
                <a:schemeClr val="tx1"/>
              </a:solidFill>
              <a:latin typeface="+mn-lt"/>
            </a:endParaRPr>
          </a:p>
        </p:txBody>
      </p:sp>
      <p:sp>
        <p:nvSpPr>
          <p:cNvPr id="4" name="Rectangle 3">
            <a:extLst>
              <a:ext uri="{FF2B5EF4-FFF2-40B4-BE49-F238E27FC236}">
                <a16:creationId xmlns:a16="http://schemas.microsoft.com/office/drawing/2014/main" id="{2F5334DB-21E9-F7DA-1DE1-D8F4AE913118}"/>
              </a:ext>
            </a:extLst>
          </p:cNvPr>
          <p:cNvSpPr/>
          <p:nvPr/>
        </p:nvSpPr>
        <p:spPr>
          <a:xfrm>
            <a:off x="9357854" y="0"/>
            <a:ext cx="2834146" cy="428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TextBox 4">
            <a:extLst>
              <a:ext uri="{FF2B5EF4-FFF2-40B4-BE49-F238E27FC236}">
                <a16:creationId xmlns:a16="http://schemas.microsoft.com/office/drawing/2014/main" id="{8D315910-8489-B4D9-0AF0-F17EC630FB0C}"/>
              </a:ext>
            </a:extLst>
          </p:cNvPr>
          <p:cNvSpPr txBox="1"/>
          <p:nvPr/>
        </p:nvSpPr>
        <p:spPr>
          <a:xfrm>
            <a:off x="9668404" y="29615"/>
            <a:ext cx="2080684" cy="40011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Aptaujas un interviju</a:t>
            </a:r>
          </a:p>
          <a:p>
            <a:pPr marL="0" marR="0" lvl="0" indent="0" algn="l" defTabSz="914400" rtl="0" eaLnBrk="1" fontAlgn="auto" latinLnBrk="0" hangingPunct="1">
              <a:lnSpc>
                <a:spcPct val="100000"/>
              </a:lnSpc>
              <a:spcBef>
                <a:spcPts val="0"/>
              </a:spcBef>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kopsavilkums</a:t>
            </a:r>
          </a:p>
        </p:txBody>
      </p:sp>
      <p:sp>
        <p:nvSpPr>
          <p:cNvPr id="6" name="Rectangle 5">
            <a:extLst>
              <a:ext uri="{FF2B5EF4-FFF2-40B4-BE49-F238E27FC236}">
                <a16:creationId xmlns:a16="http://schemas.microsoft.com/office/drawing/2014/main" id="{F232F99E-A7C9-F588-AFBF-C1305F2AC831}"/>
              </a:ext>
            </a:extLst>
          </p:cNvPr>
          <p:cNvSpPr/>
          <p:nvPr/>
        </p:nvSpPr>
        <p:spPr>
          <a:xfrm>
            <a:off x="8929454" y="0"/>
            <a:ext cx="428400" cy="428400"/>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7" name="Freeform 45">
            <a:extLst>
              <a:ext uri="{FF2B5EF4-FFF2-40B4-BE49-F238E27FC236}">
                <a16:creationId xmlns:a16="http://schemas.microsoft.com/office/drawing/2014/main" id="{646C4264-C21F-D60E-A48B-1E70EC41C7D0}"/>
              </a:ext>
            </a:extLst>
          </p:cNvPr>
          <p:cNvSpPr>
            <a:spLocks noChangeAspect="1" noEditPoints="1"/>
          </p:cNvSpPr>
          <p:nvPr/>
        </p:nvSpPr>
        <p:spPr bwMode="auto">
          <a:xfrm>
            <a:off x="8991945" y="62060"/>
            <a:ext cx="303418" cy="30428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
        <p:nvSpPr>
          <p:cNvPr id="22" name="Rectangle 21">
            <a:extLst>
              <a:ext uri="{FF2B5EF4-FFF2-40B4-BE49-F238E27FC236}">
                <a16:creationId xmlns:a16="http://schemas.microsoft.com/office/drawing/2014/main" id="{0EBF4000-1926-4FFF-2A31-F4BBA8F4945C}"/>
              </a:ext>
            </a:extLst>
          </p:cNvPr>
          <p:cNvSpPr/>
          <p:nvPr/>
        </p:nvSpPr>
        <p:spPr>
          <a:xfrm>
            <a:off x="442912" y="1819275"/>
            <a:ext cx="5473713"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1000" b="1" i="0">
                <a:solidFill>
                  <a:schemeClr val="bg1"/>
                </a:solidFill>
                <a:effectLst/>
              </a:rPr>
              <a:t>Jaunas vielu lietošanas formas un izplatīšanas kanāli</a:t>
            </a:r>
          </a:p>
        </p:txBody>
      </p:sp>
      <p:sp>
        <p:nvSpPr>
          <p:cNvPr id="23" name="Content Placeholder 8">
            <a:extLst>
              <a:ext uri="{FF2B5EF4-FFF2-40B4-BE49-F238E27FC236}">
                <a16:creationId xmlns:a16="http://schemas.microsoft.com/office/drawing/2014/main" id="{A1774E89-D3CF-ACAD-DA21-14A6E2870E72}"/>
              </a:ext>
            </a:extLst>
          </p:cNvPr>
          <p:cNvSpPr txBox="1">
            <a:spLocks/>
          </p:cNvSpPr>
          <p:nvPr/>
        </p:nvSpPr>
        <p:spPr>
          <a:xfrm>
            <a:off x="442911" y="2135792"/>
            <a:ext cx="5473702" cy="403640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1450" indent="-171450" algn="l">
              <a:spcAft>
                <a:spcPts val="600"/>
              </a:spcAft>
              <a:buFont typeface="Arial" panose="020B0604020202020204" pitchFamily="34" charset="0"/>
              <a:buChar char="•"/>
            </a:pPr>
            <a:r>
              <a:rPr lang="lv-LV" sz="800" b="0" i="0" noProof="0" dirty="0">
                <a:solidFill>
                  <a:schemeClr val="tx1"/>
                </a:solidFill>
                <a:effectLst/>
              </a:rPr>
              <a:t>Elektroniskās cigaretes tiek arvien biežāk izmantotas kā narkotisko/psihotropo vielu uzņemšanas rīks. Tām pievieno dažādas psihoaktīvās vielas, tostarp </a:t>
            </a:r>
            <a:r>
              <a:rPr lang="lv-LV" sz="800" b="0" i="0" noProof="0" dirty="0" err="1">
                <a:solidFill>
                  <a:schemeClr val="tx1"/>
                </a:solidFill>
                <a:effectLst/>
              </a:rPr>
              <a:t>kanabinoīdus</a:t>
            </a:r>
            <a:r>
              <a:rPr lang="lv-LV" sz="800" b="0" i="0" noProof="0" dirty="0">
                <a:solidFill>
                  <a:schemeClr val="tx1"/>
                </a:solidFill>
                <a:effectLst/>
              </a:rPr>
              <a:t> un amfetamīnus, kas palielina lietošanas seku riskus un apgrūtina vielu sastāva identificēšanu.</a:t>
            </a:r>
          </a:p>
          <a:p>
            <a:pPr marL="171450" indent="-171450" algn="l">
              <a:spcAft>
                <a:spcPts val="600"/>
              </a:spcAft>
              <a:buFont typeface="Arial" panose="020B0604020202020204" pitchFamily="34" charset="0"/>
              <a:buChar char="•"/>
            </a:pPr>
            <a:r>
              <a:rPr lang="lv-LV" sz="800" b="0" noProof="0" dirty="0">
                <a:solidFill>
                  <a:schemeClr val="tx1"/>
                </a:solidFill>
              </a:rPr>
              <a:t>Narkotiskās un psihotropās vielas ir viegli pieejamas caur sociālajiem tīkliem un slēgtām lietotnēm, piemēram, </a:t>
            </a:r>
            <a:r>
              <a:rPr lang="lv-LV" sz="800" b="0" noProof="0" dirty="0" err="1">
                <a:solidFill>
                  <a:schemeClr val="tx1"/>
                </a:solidFill>
              </a:rPr>
              <a:t>Telegram</a:t>
            </a:r>
            <a:r>
              <a:rPr lang="lv-LV" sz="800" b="0" noProof="0" dirty="0">
                <a:solidFill>
                  <a:schemeClr val="tx1"/>
                </a:solidFill>
              </a:rPr>
              <a:t>, </a:t>
            </a:r>
            <a:r>
              <a:rPr lang="lv-LV" sz="800" b="0" noProof="0" dirty="0" err="1">
                <a:solidFill>
                  <a:schemeClr val="tx1"/>
                </a:solidFill>
              </a:rPr>
              <a:t>Snapchat</a:t>
            </a:r>
            <a:r>
              <a:rPr lang="lv-LV" sz="800" b="0" noProof="0" dirty="0">
                <a:solidFill>
                  <a:schemeClr val="tx1"/>
                </a:solidFill>
              </a:rPr>
              <a:t> un citām platformām, kas nodrošina anonimitāti un grūtāk pārraugāmu vidi. Šīs platformas kalpo kā galvenie kanāli vielu tirdzniecībai. Novērots, ka jaunieši ir izveidojuši savas iekšējās sistēmas, lai identificētu </a:t>
            </a:r>
            <a:r>
              <a:rPr lang="lv-LV" sz="800" b="0" noProof="0" dirty="0" err="1">
                <a:solidFill>
                  <a:schemeClr val="tx1"/>
                </a:solidFill>
              </a:rPr>
              <a:t>tiesībsargājošo</a:t>
            </a:r>
            <a:r>
              <a:rPr lang="lv-LV" sz="800" b="0" noProof="0" dirty="0">
                <a:solidFill>
                  <a:schemeClr val="tx1"/>
                </a:solidFill>
              </a:rPr>
              <a:t> iestāžu klātbūtni un izvairītos no kontroles mehānismiem digitālajā vidē.</a:t>
            </a:r>
          </a:p>
          <a:p>
            <a:pPr marL="171450" indent="-171450" algn="l">
              <a:spcAft>
                <a:spcPts val="600"/>
              </a:spcAft>
              <a:buFont typeface="Arial" panose="020B0604020202020204" pitchFamily="34" charset="0"/>
              <a:buChar char="•"/>
            </a:pPr>
            <a:r>
              <a:rPr lang="lv-LV" sz="800" b="0" noProof="0" dirty="0">
                <a:solidFill>
                  <a:schemeClr val="tx1"/>
                </a:solidFill>
              </a:rPr>
              <a:t>Strauji mainīgā narkotisko/psihotropo vielu aprites vide rada papildu izaicinājumus. Viltotas vielas un jaunas psihoaktīvās vielas, tostarp tā dēvētie “legālie maisījumi”, tiek regulāri mainītas, lai apietu likumus, tādējādi radot neprognozējamu un grūti kontrolējamu narkotiku apriti ar dažādiem nezināmiem un bīstamiem savienojumiem. Šāda dinamika padara vielu izplatību grūti prognozējamu un kontrolējamu, īpaši apgrūtinot skolu spējas laikus identificēt un reaģēt uz jaunajām vielām un to ietekmi uz jauniešiem. Tas arī būtiski palielina pārdozēšanas un smagu veselības seku risku.</a:t>
            </a:r>
          </a:p>
          <a:p>
            <a:pPr marL="171450" indent="-171450" algn="l">
              <a:spcAft>
                <a:spcPts val="600"/>
              </a:spcAft>
              <a:buFont typeface="Arial" panose="020B0604020202020204" pitchFamily="34" charset="0"/>
              <a:buChar char="•"/>
            </a:pPr>
            <a:r>
              <a:rPr lang="lv-LV" sz="800" b="0" noProof="0" dirty="0">
                <a:solidFill>
                  <a:schemeClr val="tx1"/>
                </a:solidFill>
              </a:rPr>
              <a:t>Skolēnu vidū novērojama tendence lietot vielas, kas vēl nav oficiāli klasificētas kā narkotiskās/psihotropās vielas, tomēr apdraud gan viņu fizisko veselību, gan psiholoģisko drošību. Šādas vielas var radīt neparedzamas blakusparādības un apgrūtina profilakses un ārstēšanas pasākumus.</a:t>
            </a:r>
          </a:p>
        </p:txBody>
      </p:sp>
      <p:sp>
        <p:nvSpPr>
          <p:cNvPr id="24" name="Rectangle 23">
            <a:extLst>
              <a:ext uri="{FF2B5EF4-FFF2-40B4-BE49-F238E27FC236}">
                <a16:creationId xmlns:a16="http://schemas.microsoft.com/office/drawing/2014/main" id="{6AA79B1D-2A77-9A8F-56C6-F846E5FD92AB}"/>
              </a:ext>
            </a:extLst>
          </p:cNvPr>
          <p:cNvSpPr/>
          <p:nvPr/>
        </p:nvSpPr>
        <p:spPr>
          <a:xfrm>
            <a:off x="6275373" y="1819275"/>
            <a:ext cx="5473713" cy="4352925"/>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lv-LV" sz="800"/>
              <a:t>Lūdzu precizē, kādos interneta kanālos, vietnēs, Tu esi saskāries ar narkotiku tirdzniecību (reklāmu, piedāvājumu, kādām norādēm)? </a:t>
            </a:r>
          </a:p>
        </p:txBody>
      </p:sp>
    </p:spTree>
    <p:extLst>
      <p:ext uri="{BB962C8B-B14F-4D97-AF65-F5344CB8AC3E}">
        <p14:creationId xmlns:p14="http://schemas.microsoft.com/office/powerpoint/2010/main" val="34578878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170CC-CDB1-5D2F-0722-7515A39F93A7}"/>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0BAF2D53-DBA4-6E06-DC62-7FC3C1684851}"/>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52</a:t>
            </a:fld>
            <a:endParaRPr lang="en-GB"/>
          </a:p>
        </p:txBody>
      </p:sp>
      <p:graphicFrame>
        <p:nvGraphicFramePr>
          <p:cNvPr id="16" name="Object 15" hidden="1">
            <a:extLst>
              <a:ext uri="{FF2B5EF4-FFF2-40B4-BE49-F238E27FC236}">
                <a16:creationId xmlns:a16="http://schemas.microsoft.com/office/drawing/2014/main" id="{47BC6195-BE6B-AC4F-09BC-EB8836C1EFE0}"/>
              </a:ext>
            </a:extLst>
          </p:cNvPr>
          <p:cNvGraphicFramePr>
            <a:graphicFrameLocks noChangeAspect="1"/>
          </p:cNvGraphicFramePr>
          <p:nvPr>
            <p:custDataLst>
              <p:tags r:id="rId1"/>
            </p:custDataLst>
            <p:extLst>
              <p:ext uri="{D42A27DB-BD31-4B8C-83A1-F6EECF244321}">
                <p14:modId xmlns:p14="http://schemas.microsoft.com/office/powerpoint/2010/main" val="5313883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47BC6195-BE6B-AC4F-09BC-EB8836C1EF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C9620EB0-1CDD-36C2-9C64-09AED8BAAA9B}"/>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52</a:t>
            </a:fld>
            <a:endParaRPr lang="en-GB"/>
          </a:p>
        </p:txBody>
      </p:sp>
      <p:sp>
        <p:nvSpPr>
          <p:cNvPr id="33" name="PwCFirm">
            <a:extLst>
              <a:ext uri="{FF2B5EF4-FFF2-40B4-BE49-F238E27FC236}">
                <a16:creationId xmlns:a16="http://schemas.microsoft.com/office/drawing/2014/main" id="{A06B94BF-1195-C2BD-1587-822AE0255883}"/>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sp>
        <p:nvSpPr>
          <p:cNvPr id="13" name="Title 19">
            <a:extLst>
              <a:ext uri="{FF2B5EF4-FFF2-40B4-BE49-F238E27FC236}">
                <a16:creationId xmlns:a16="http://schemas.microsoft.com/office/drawing/2014/main" id="{516EE858-9AA1-C2EB-9077-CB1F7AFE1C6E}"/>
              </a:ext>
            </a:extLst>
          </p:cNvPr>
          <p:cNvSpPr>
            <a:spLocks noGrp="1"/>
          </p:cNvSpPr>
          <p:nvPr>
            <p:ph type="title"/>
          </p:nvPr>
        </p:nvSpPr>
        <p:spPr>
          <a:xfrm>
            <a:off x="442913" y="432001"/>
            <a:ext cx="11306175" cy="1387274"/>
          </a:xfrm>
        </p:spPr>
        <p:txBody>
          <a:bodyPr vert="horz">
            <a:normAutofit/>
          </a:bodyPr>
          <a:lstStyle/>
          <a:p>
            <a:r>
              <a:rPr lang="lv-LV" dirty="0"/>
              <a:t>Narkotisko/psihotropo vielu izplatības </a:t>
            </a:r>
            <a:br>
              <a:rPr lang="en-US" dirty="0"/>
            </a:br>
            <a:r>
              <a:rPr lang="lv-LV" dirty="0"/>
              <a:t>un lietošanas tendences (3/4)</a:t>
            </a:r>
            <a:endParaRPr lang="en-GB" dirty="0"/>
          </a:p>
        </p:txBody>
      </p:sp>
      <p:sp>
        <p:nvSpPr>
          <p:cNvPr id="3" name="Slide Number Placeholder 1">
            <a:extLst>
              <a:ext uri="{FF2B5EF4-FFF2-40B4-BE49-F238E27FC236}">
                <a16:creationId xmlns:a16="http://schemas.microsoft.com/office/drawing/2014/main" id="{B3426544-B777-6C44-2E99-820DCD76341A}"/>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52</a:t>
            </a:fld>
            <a:endParaRPr lang="en-GB"/>
          </a:p>
        </p:txBody>
      </p:sp>
      <p:graphicFrame>
        <p:nvGraphicFramePr>
          <p:cNvPr id="5" name="Chart 4">
            <a:extLst>
              <a:ext uri="{FF2B5EF4-FFF2-40B4-BE49-F238E27FC236}">
                <a16:creationId xmlns:a16="http://schemas.microsoft.com/office/drawing/2014/main" id="{5FA45723-9699-F949-627B-9716D539EADC}"/>
              </a:ext>
            </a:extLst>
          </p:cNvPr>
          <p:cNvGraphicFramePr>
            <a:graphicFrameLocks/>
          </p:cNvGraphicFramePr>
          <p:nvPr>
            <p:extLst>
              <p:ext uri="{D42A27DB-BD31-4B8C-83A1-F6EECF244321}">
                <p14:modId xmlns:p14="http://schemas.microsoft.com/office/powerpoint/2010/main" val="3472846514"/>
              </p:ext>
            </p:extLst>
          </p:nvPr>
        </p:nvGraphicFramePr>
        <p:xfrm>
          <a:off x="6275388" y="1888026"/>
          <a:ext cx="4976812" cy="190999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6" name="Chart 5">
            <a:extLst>
              <a:ext uri="{FF2B5EF4-FFF2-40B4-BE49-F238E27FC236}">
                <a16:creationId xmlns:a16="http://schemas.microsoft.com/office/drawing/2014/main" id="{79F98C58-1718-972A-D928-5A8EA3C88509}"/>
              </a:ext>
            </a:extLst>
          </p:cNvPr>
          <p:cNvGraphicFramePr>
            <a:graphicFrameLocks/>
          </p:cNvGraphicFramePr>
          <p:nvPr>
            <p:extLst>
              <p:ext uri="{D42A27DB-BD31-4B8C-83A1-F6EECF244321}">
                <p14:modId xmlns:p14="http://schemas.microsoft.com/office/powerpoint/2010/main" val="2119835583"/>
              </p:ext>
            </p:extLst>
          </p:nvPr>
        </p:nvGraphicFramePr>
        <p:xfrm>
          <a:off x="6275387" y="4175811"/>
          <a:ext cx="4976813" cy="1909763"/>
        </p:xfrm>
        <a:graphic>
          <a:graphicData uri="http://schemas.openxmlformats.org/drawingml/2006/chart">
            <c:chart xmlns:c="http://schemas.openxmlformats.org/drawingml/2006/chart" xmlns:r="http://schemas.openxmlformats.org/officeDocument/2006/relationships" r:id="rId7"/>
          </a:graphicData>
        </a:graphic>
      </p:graphicFrame>
      <p:sp>
        <p:nvSpPr>
          <p:cNvPr id="18" name="Rectangle 17">
            <a:extLst>
              <a:ext uri="{FF2B5EF4-FFF2-40B4-BE49-F238E27FC236}">
                <a16:creationId xmlns:a16="http://schemas.microsoft.com/office/drawing/2014/main" id="{0D9972AA-2384-CD84-5508-AA74339FBBE6}"/>
              </a:ext>
            </a:extLst>
          </p:cNvPr>
          <p:cNvSpPr/>
          <p:nvPr/>
        </p:nvSpPr>
        <p:spPr>
          <a:xfrm>
            <a:off x="9357854" y="0"/>
            <a:ext cx="2834146" cy="428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TextBox 18">
            <a:extLst>
              <a:ext uri="{FF2B5EF4-FFF2-40B4-BE49-F238E27FC236}">
                <a16:creationId xmlns:a16="http://schemas.microsoft.com/office/drawing/2014/main" id="{9B747BDD-AA66-D5B1-F18E-C86901C7CCB2}"/>
              </a:ext>
            </a:extLst>
          </p:cNvPr>
          <p:cNvSpPr txBox="1"/>
          <p:nvPr/>
        </p:nvSpPr>
        <p:spPr>
          <a:xfrm>
            <a:off x="9668404" y="29615"/>
            <a:ext cx="2080684" cy="40011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Aptaujas un interviju</a:t>
            </a:r>
          </a:p>
          <a:p>
            <a:pPr marL="0" marR="0" lvl="0" indent="0" algn="l" defTabSz="914400" rtl="0" eaLnBrk="1" fontAlgn="auto" latinLnBrk="0" hangingPunct="1">
              <a:lnSpc>
                <a:spcPct val="100000"/>
              </a:lnSpc>
              <a:spcBef>
                <a:spcPts val="0"/>
              </a:spcBef>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kopsavilkums</a:t>
            </a:r>
          </a:p>
        </p:txBody>
      </p:sp>
      <p:sp>
        <p:nvSpPr>
          <p:cNvPr id="22" name="Rectangle 21">
            <a:extLst>
              <a:ext uri="{FF2B5EF4-FFF2-40B4-BE49-F238E27FC236}">
                <a16:creationId xmlns:a16="http://schemas.microsoft.com/office/drawing/2014/main" id="{015E439B-EB1B-AE05-4E03-E0214B588B7B}"/>
              </a:ext>
            </a:extLst>
          </p:cNvPr>
          <p:cNvSpPr/>
          <p:nvPr/>
        </p:nvSpPr>
        <p:spPr>
          <a:xfrm>
            <a:off x="8929454" y="0"/>
            <a:ext cx="428400" cy="428400"/>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Freeform 45">
            <a:extLst>
              <a:ext uri="{FF2B5EF4-FFF2-40B4-BE49-F238E27FC236}">
                <a16:creationId xmlns:a16="http://schemas.microsoft.com/office/drawing/2014/main" id="{331F1634-F244-A174-2F67-37C6FED72974}"/>
              </a:ext>
            </a:extLst>
          </p:cNvPr>
          <p:cNvSpPr>
            <a:spLocks noChangeAspect="1" noEditPoints="1"/>
          </p:cNvSpPr>
          <p:nvPr/>
        </p:nvSpPr>
        <p:spPr bwMode="auto">
          <a:xfrm>
            <a:off x="8991945" y="62060"/>
            <a:ext cx="303418" cy="30428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
        <p:nvSpPr>
          <p:cNvPr id="24" name="Rectangle 23">
            <a:extLst>
              <a:ext uri="{FF2B5EF4-FFF2-40B4-BE49-F238E27FC236}">
                <a16:creationId xmlns:a16="http://schemas.microsoft.com/office/drawing/2014/main" id="{380E1B82-2768-D40D-D55E-3EB2F377D242}"/>
              </a:ext>
            </a:extLst>
          </p:cNvPr>
          <p:cNvSpPr/>
          <p:nvPr/>
        </p:nvSpPr>
        <p:spPr>
          <a:xfrm>
            <a:off x="442912" y="1819275"/>
            <a:ext cx="5473713"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800" b="1" i="0">
                <a:solidFill>
                  <a:schemeClr val="bg1"/>
                </a:solidFill>
                <a:effectLst/>
              </a:rPr>
              <a:t>Tirgus dinamika un riski</a:t>
            </a:r>
          </a:p>
        </p:txBody>
      </p:sp>
      <p:sp>
        <p:nvSpPr>
          <p:cNvPr id="25" name="Content Placeholder 8">
            <a:extLst>
              <a:ext uri="{FF2B5EF4-FFF2-40B4-BE49-F238E27FC236}">
                <a16:creationId xmlns:a16="http://schemas.microsoft.com/office/drawing/2014/main" id="{6E4BA1F4-D95B-1994-3742-DC2D8C1C1CE7}"/>
              </a:ext>
            </a:extLst>
          </p:cNvPr>
          <p:cNvSpPr txBox="1">
            <a:spLocks/>
          </p:cNvSpPr>
          <p:nvPr/>
        </p:nvSpPr>
        <p:spPr>
          <a:xfrm>
            <a:off x="442911" y="2135792"/>
            <a:ext cx="5473702" cy="403640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1450" indent="-171450" algn="l">
              <a:spcAft>
                <a:spcPts val="600"/>
              </a:spcAft>
              <a:buFont typeface="Arial" panose="020B0604020202020204" pitchFamily="34" charset="0"/>
              <a:buChar char="•"/>
            </a:pPr>
            <a:r>
              <a:rPr lang="lv-LV" sz="800" b="0" i="0" noProof="0" dirty="0">
                <a:solidFill>
                  <a:schemeClr val="tx1"/>
                </a:solidFill>
                <a:effectLst/>
              </a:rPr>
              <a:t>Vielu pieejamība un sastāvs mainās atkarībā no tirgus piedāvājuma, kas tieši ietekmē arī jauniešu narkotisko un psihotropo vielu patēriņa paradumus. Šīs izmaiņas var būt pēkšņas un neprognozējamas, radot papildu riskus lietotājiem.</a:t>
            </a:r>
          </a:p>
          <a:p>
            <a:pPr marL="171450" indent="-171450" algn="l">
              <a:spcAft>
                <a:spcPts val="600"/>
              </a:spcAft>
              <a:buFont typeface="Arial" panose="020B0604020202020204" pitchFamily="34" charset="0"/>
              <a:buChar char="•"/>
            </a:pPr>
            <a:r>
              <a:rPr lang="lv-LV" sz="800" b="0" i="0" noProof="0" dirty="0">
                <a:solidFill>
                  <a:schemeClr val="tx1"/>
                </a:solidFill>
                <a:effectLst/>
              </a:rPr>
              <a:t>Sintētisko maisījumu lietošana pieaug, jo tie piedāvā intensīvākas psihoaktīvās pieredzes, kuras jaunieši nereti meklē, tomēr šie maisījumi bieži satur nezināmas vai mainīgas sastāvdaļas, kas palielina pārdozēšanas, akūtu psihisko krīžu un blakusparādību risku.</a:t>
            </a:r>
          </a:p>
          <a:p>
            <a:pPr marL="171450" indent="-171450" algn="l">
              <a:spcAft>
                <a:spcPts val="600"/>
              </a:spcAft>
              <a:buFont typeface="Arial" panose="020B0604020202020204" pitchFamily="34" charset="0"/>
              <a:buChar char="•"/>
            </a:pPr>
            <a:r>
              <a:rPr lang="lv-LV" sz="800" b="0" i="0" noProof="0" dirty="0">
                <a:solidFill>
                  <a:schemeClr val="tx1"/>
                </a:solidFill>
                <a:effectLst/>
              </a:rPr>
              <a:t>Lai gan heroīns un citi smagie </a:t>
            </a:r>
            <a:r>
              <a:rPr lang="lv-LV" sz="800" b="0" i="0" noProof="0" dirty="0" err="1">
                <a:solidFill>
                  <a:schemeClr val="tx1"/>
                </a:solidFill>
                <a:effectLst/>
              </a:rPr>
              <a:t>opioīdi</a:t>
            </a:r>
            <a:r>
              <a:rPr lang="lv-LV" sz="800" b="0" i="0" noProof="0" dirty="0">
                <a:solidFill>
                  <a:schemeClr val="tx1"/>
                </a:solidFill>
                <a:effectLst/>
              </a:rPr>
              <a:t> nav plaši izplatīti to ierobežotās pieejamības dēļ, tie nereti tiek slepus pievienoti citām vielām, kas lietotājiem nav zināmas. Tas ievērojami palielina atkarības risku un neparedzamu, dažkārt letālu seku iespējamību, kas apgrūtina ārstēšanu un profilaksi.</a:t>
            </a:r>
            <a:endParaRPr lang="lv-LV" sz="800" b="0" noProof="0" dirty="0">
              <a:solidFill>
                <a:schemeClr val="tx1"/>
              </a:solidFill>
            </a:endParaRPr>
          </a:p>
        </p:txBody>
      </p:sp>
      <p:sp>
        <p:nvSpPr>
          <p:cNvPr id="28" name="Rectangle 27">
            <a:extLst>
              <a:ext uri="{FF2B5EF4-FFF2-40B4-BE49-F238E27FC236}">
                <a16:creationId xmlns:a16="http://schemas.microsoft.com/office/drawing/2014/main" id="{745CFB4D-EEB7-3DFE-5571-AF423FD5CA2B}"/>
              </a:ext>
            </a:extLst>
          </p:cNvPr>
          <p:cNvSpPr/>
          <p:nvPr/>
        </p:nvSpPr>
        <p:spPr>
          <a:xfrm>
            <a:off x="6275388" y="1819274"/>
            <a:ext cx="5473699" cy="2087195"/>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lv-LV" sz="800"/>
              <a:t>Vai Tu esi dzirdējis/-usi par narkotiku lietošanu vienaudžu vidū tavā skolā/ izglītības iestādē?</a:t>
            </a:r>
          </a:p>
        </p:txBody>
      </p:sp>
      <p:sp>
        <p:nvSpPr>
          <p:cNvPr id="29" name="Rectangle 28">
            <a:extLst>
              <a:ext uri="{FF2B5EF4-FFF2-40B4-BE49-F238E27FC236}">
                <a16:creationId xmlns:a16="http://schemas.microsoft.com/office/drawing/2014/main" id="{E2A14F05-4271-61D4-5087-712C2FA194E7}"/>
              </a:ext>
            </a:extLst>
          </p:cNvPr>
          <p:cNvSpPr/>
          <p:nvPr/>
        </p:nvSpPr>
        <p:spPr>
          <a:xfrm>
            <a:off x="6275388" y="4085005"/>
            <a:ext cx="5473699" cy="2087195"/>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lv-LV" sz="1000"/>
              <a:t>Vai Tu esi dzirdējis/-</a:t>
            </a:r>
            <a:r>
              <a:rPr lang="lv-LV" sz="1000" err="1"/>
              <a:t>usi</a:t>
            </a:r>
            <a:r>
              <a:rPr lang="lv-LV" sz="1000"/>
              <a:t> par narkotiku tirdzniecību tavā skolā skolā/ izglītības iestādē?</a:t>
            </a:r>
          </a:p>
        </p:txBody>
      </p:sp>
      <p:sp>
        <p:nvSpPr>
          <p:cNvPr id="38" name="TextBox 37">
            <a:extLst>
              <a:ext uri="{FF2B5EF4-FFF2-40B4-BE49-F238E27FC236}">
                <a16:creationId xmlns:a16="http://schemas.microsoft.com/office/drawing/2014/main" id="{3EC9705E-29D3-0997-BFFB-39D08A8A15B4}"/>
              </a:ext>
            </a:extLst>
          </p:cNvPr>
          <p:cNvSpPr txBox="1"/>
          <p:nvPr/>
        </p:nvSpPr>
        <p:spPr>
          <a:xfrm>
            <a:off x="442912" y="6198326"/>
            <a:ext cx="6286500" cy="200055"/>
          </a:xfrm>
          <a:prstGeom prst="rect">
            <a:avLst/>
          </a:prstGeom>
          <a:noFill/>
        </p:spPr>
        <p:txBody>
          <a:bodyPr wrap="square" lIns="0">
            <a:spAutoFit/>
          </a:bodyPr>
          <a:lstStyle/>
          <a:p>
            <a:r>
              <a:rPr lang="lv-LV" sz="700">
                <a:latin typeface="+mn-lt"/>
              </a:rPr>
              <a:t>Avots: Intervijas un aptauja. </a:t>
            </a:r>
            <a:endParaRPr lang="en-GB" sz="700">
              <a:solidFill>
                <a:schemeClr val="tx1"/>
              </a:solidFill>
              <a:latin typeface="+mn-lt"/>
            </a:endParaRPr>
          </a:p>
        </p:txBody>
      </p:sp>
    </p:spTree>
    <p:extLst>
      <p:ext uri="{BB962C8B-B14F-4D97-AF65-F5344CB8AC3E}">
        <p14:creationId xmlns:p14="http://schemas.microsoft.com/office/powerpoint/2010/main" val="10669399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C87A4-A11F-7865-BAA4-D4379114EA99}"/>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395A16B9-7929-8811-75AA-77BBD75F2CDF}"/>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53</a:t>
            </a:fld>
            <a:endParaRPr lang="en-GB"/>
          </a:p>
        </p:txBody>
      </p:sp>
      <p:graphicFrame>
        <p:nvGraphicFramePr>
          <p:cNvPr id="16" name="Object 15" hidden="1">
            <a:extLst>
              <a:ext uri="{FF2B5EF4-FFF2-40B4-BE49-F238E27FC236}">
                <a16:creationId xmlns:a16="http://schemas.microsoft.com/office/drawing/2014/main" id="{5F656915-5DE8-204C-0078-AEA0F5B7C99D}"/>
              </a:ext>
            </a:extLst>
          </p:cNvPr>
          <p:cNvGraphicFramePr>
            <a:graphicFrameLocks noChangeAspect="1"/>
          </p:cNvGraphicFramePr>
          <p:nvPr>
            <p:custDataLst>
              <p:tags r:id="rId1"/>
            </p:custDataLst>
            <p:extLst>
              <p:ext uri="{D42A27DB-BD31-4B8C-83A1-F6EECF244321}">
                <p14:modId xmlns:p14="http://schemas.microsoft.com/office/powerpoint/2010/main" val="19563880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5F656915-5DE8-204C-0078-AEA0F5B7C9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2B939DA2-A38B-3A46-C4AA-7E6A609E262F}"/>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53</a:t>
            </a:fld>
            <a:endParaRPr lang="en-GB"/>
          </a:p>
        </p:txBody>
      </p:sp>
      <p:sp>
        <p:nvSpPr>
          <p:cNvPr id="33" name="PwCFirm">
            <a:extLst>
              <a:ext uri="{FF2B5EF4-FFF2-40B4-BE49-F238E27FC236}">
                <a16:creationId xmlns:a16="http://schemas.microsoft.com/office/drawing/2014/main" id="{853F513E-B4A6-FD5D-A72A-55574741022F}"/>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sp>
        <p:nvSpPr>
          <p:cNvPr id="13" name="Title 19">
            <a:extLst>
              <a:ext uri="{FF2B5EF4-FFF2-40B4-BE49-F238E27FC236}">
                <a16:creationId xmlns:a16="http://schemas.microsoft.com/office/drawing/2014/main" id="{825B8625-3F77-9C8F-96AB-F8B0550309A8}"/>
              </a:ext>
            </a:extLst>
          </p:cNvPr>
          <p:cNvSpPr>
            <a:spLocks noGrp="1"/>
          </p:cNvSpPr>
          <p:nvPr>
            <p:ph type="title"/>
          </p:nvPr>
        </p:nvSpPr>
        <p:spPr>
          <a:xfrm>
            <a:off x="442913" y="432001"/>
            <a:ext cx="11306175" cy="1387274"/>
          </a:xfrm>
        </p:spPr>
        <p:txBody>
          <a:bodyPr vert="horz">
            <a:normAutofit/>
          </a:bodyPr>
          <a:lstStyle/>
          <a:p>
            <a:r>
              <a:rPr lang="lv-LV"/>
              <a:t>Narkotisko/psihotropo vielu izplatības </a:t>
            </a:r>
            <a:br>
              <a:rPr lang="en-US"/>
            </a:br>
            <a:r>
              <a:rPr lang="lv-LV"/>
              <a:t>un lietošanas tendences (4/4)</a:t>
            </a:r>
            <a:endParaRPr lang="en-GB"/>
          </a:p>
        </p:txBody>
      </p:sp>
      <p:sp>
        <p:nvSpPr>
          <p:cNvPr id="3" name="Slide Number Placeholder 1">
            <a:extLst>
              <a:ext uri="{FF2B5EF4-FFF2-40B4-BE49-F238E27FC236}">
                <a16:creationId xmlns:a16="http://schemas.microsoft.com/office/drawing/2014/main" id="{C4B2FBED-DD2E-DBD2-DDD2-E7EA0B41CB77}"/>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53</a:t>
            </a:fld>
            <a:endParaRPr lang="en-GB"/>
          </a:p>
        </p:txBody>
      </p:sp>
      <p:sp>
        <p:nvSpPr>
          <p:cNvPr id="21" name="Rectangle 20">
            <a:extLst>
              <a:ext uri="{FF2B5EF4-FFF2-40B4-BE49-F238E27FC236}">
                <a16:creationId xmlns:a16="http://schemas.microsoft.com/office/drawing/2014/main" id="{8960ACFC-FD39-68E0-70A9-5E9355E1CD58}"/>
              </a:ext>
            </a:extLst>
          </p:cNvPr>
          <p:cNvSpPr/>
          <p:nvPr/>
        </p:nvSpPr>
        <p:spPr>
          <a:xfrm>
            <a:off x="9357854" y="0"/>
            <a:ext cx="2834146" cy="428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 name="TextBox 21">
            <a:extLst>
              <a:ext uri="{FF2B5EF4-FFF2-40B4-BE49-F238E27FC236}">
                <a16:creationId xmlns:a16="http://schemas.microsoft.com/office/drawing/2014/main" id="{5CCA2B95-DA96-7869-DE9B-3CC226DE3405}"/>
              </a:ext>
            </a:extLst>
          </p:cNvPr>
          <p:cNvSpPr txBox="1"/>
          <p:nvPr/>
        </p:nvSpPr>
        <p:spPr>
          <a:xfrm>
            <a:off x="9668404" y="29615"/>
            <a:ext cx="2080684" cy="40011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Aptaujas un interviju</a:t>
            </a:r>
          </a:p>
          <a:p>
            <a:pPr marL="0" marR="0" lvl="0" indent="0" algn="l" defTabSz="914400" rtl="0" eaLnBrk="1" fontAlgn="auto" latinLnBrk="0" hangingPunct="1">
              <a:lnSpc>
                <a:spcPct val="100000"/>
              </a:lnSpc>
              <a:spcBef>
                <a:spcPts val="0"/>
              </a:spcBef>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kopsavilkums</a:t>
            </a:r>
          </a:p>
        </p:txBody>
      </p:sp>
      <p:sp>
        <p:nvSpPr>
          <p:cNvPr id="23" name="Rectangle 22">
            <a:extLst>
              <a:ext uri="{FF2B5EF4-FFF2-40B4-BE49-F238E27FC236}">
                <a16:creationId xmlns:a16="http://schemas.microsoft.com/office/drawing/2014/main" id="{BA124837-6E52-CBFE-1D01-AE3257FA6D49}"/>
              </a:ext>
            </a:extLst>
          </p:cNvPr>
          <p:cNvSpPr/>
          <p:nvPr/>
        </p:nvSpPr>
        <p:spPr>
          <a:xfrm>
            <a:off x="8929454" y="0"/>
            <a:ext cx="428400" cy="428400"/>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Freeform 45">
            <a:extLst>
              <a:ext uri="{FF2B5EF4-FFF2-40B4-BE49-F238E27FC236}">
                <a16:creationId xmlns:a16="http://schemas.microsoft.com/office/drawing/2014/main" id="{2A190A8C-3DAA-71BA-B6C8-CC528062FCBE}"/>
              </a:ext>
            </a:extLst>
          </p:cNvPr>
          <p:cNvSpPr>
            <a:spLocks noChangeAspect="1" noEditPoints="1"/>
          </p:cNvSpPr>
          <p:nvPr/>
        </p:nvSpPr>
        <p:spPr bwMode="auto">
          <a:xfrm>
            <a:off x="8991945" y="62060"/>
            <a:ext cx="303418" cy="30428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
        <p:nvSpPr>
          <p:cNvPr id="28" name="Rectangle 27">
            <a:extLst>
              <a:ext uri="{FF2B5EF4-FFF2-40B4-BE49-F238E27FC236}">
                <a16:creationId xmlns:a16="http://schemas.microsoft.com/office/drawing/2014/main" id="{3525E627-018F-3C5D-5E8C-7DFDDCEDA9EC}"/>
              </a:ext>
            </a:extLst>
          </p:cNvPr>
          <p:cNvSpPr/>
          <p:nvPr/>
        </p:nvSpPr>
        <p:spPr>
          <a:xfrm>
            <a:off x="442912" y="1819275"/>
            <a:ext cx="5473713" cy="31651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lIns="72000" tIns="72000" rIns="72000" bIns="72000" rtlCol="0" anchor="ctr"/>
          <a:lstStyle/>
          <a:p>
            <a:pPr lvl="5"/>
            <a:r>
              <a:rPr lang="lv-LV" sz="1000" b="1" i="0">
                <a:solidFill>
                  <a:schemeClr val="bg1"/>
                </a:solidFill>
                <a:effectLst/>
              </a:rPr>
              <a:t>Veselības un drošības sekas</a:t>
            </a:r>
          </a:p>
        </p:txBody>
      </p:sp>
      <p:sp>
        <p:nvSpPr>
          <p:cNvPr id="29" name="Content Placeholder 8">
            <a:extLst>
              <a:ext uri="{FF2B5EF4-FFF2-40B4-BE49-F238E27FC236}">
                <a16:creationId xmlns:a16="http://schemas.microsoft.com/office/drawing/2014/main" id="{3C17FD8C-A96D-4574-2476-44CD22CA9883}"/>
              </a:ext>
            </a:extLst>
          </p:cNvPr>
          <p:cNvSpPr txBox="1">
            <a:spLocks/>
          </p:cNvSpPr>
          <p:nvPr/>
        </p:nvSpPr>
        <p:spPr>
          <a:xfrm>
            <a:off x="442911" y="2135792"/>
            <a:ext cx="5473702" cy="4036408"/>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1450" indent="-171450" algn="l">
              <a:spcAft>
                <a:spcPts val="600"/>
              </a:spcAft>
              <a:buFont typeface="Arial" panose="020B0604020202020204" pitchFamily="34" charset="0"/>
              <a:buChar char="•"/>
            </a:pPr>
            <a:r>
              <a:rPr lang="lv-LV" sz="800" b="0" i="0" dirty="0">
                <a:solidFill>
                  <a:schemeClr val="tx1"/>
                </a:solidFill>
                <a:effectLst/>
              </a:rPr>
              <a:t>Lai gan hospitalizāciju skaits nav būtiski pieaudzis, novērojama tendence, ka </a:t>
            </a:r>
            <a:r>
              <a:rPr lang="lv-LV" sz="800" b="0" i="0" dirty="0" err="1">
                <a:solidFill>
                  <a:schemeClr val="tx1"/>
                </a:solidFill>
                <a:effectLst/>
              </a:rPr>
              <a:t>psihoaktīvo</a:t>
            </a:r>
            <a:r>
              <a:rPr lang="lv-LV" sz="800" b="0" i="0" dirty="0">
                <a:solidFill>
                  <a:schemeClr val="tx1"/>
                </a:solidFill>
                <a:effectLst/>
              </a:rPr>
              <a:t> vielu iedarbība kļūst bīstamāka, īpaši gadījumos, kad tiek lietoti vielu sajaukumi. Tas palielina akūtu reakciju un komplikāciju risku.</a:t>
            </a:r>
          </a:p>
          <a:p>
            <a:pPr marL="171450" indent="-171450" algn="l">
              <a:spcAft>
                <a:spcPts val="600"/>
              </a:spcAft>
              <a:buFont typeface="Arial" panose="020B0604020202020204" pitchFamily="34" charset="0"/>
              <a:buChar char="•"/>
            </a:pPr>
            <a:r>
              <a:rPr lang="lv-LV" sz="800" b="0" i="0" dirty="0">
                <a:solidFill>
                  <a:schemeClr val="tx1"/>
                </a:solidFill>
                <a:effectLst/>
              </a:rPr>
              <a:t>Akūtas intoksikācijas un psihozes kļūst arvien biežākas, īpaši saistībā ar sintētisko vielu lietošanu. Šie gadījumi bieži prasa neatliekamu medicīnisko iejaukšanos un liecina par pieaugošu psihoemocionālo slodzi jauniešu vidū.</a:t>
            </a:r>
          </a:p>
        </p:txBody>
      </p:sp>
      <p:sp>
        <p:nvSpPr>
          <p:cNvPr id="30" name="Rectangle 29">
            <a:extLst>
              <a:ext uri="{FF2B5EF4-FFF2-40B4-BE49-F238E27FC236}">
                <a16:creationId xmlns:a16="http://schemas.microsoft.com/office/drawing/2014/main" id="{65200DCC-D2AD-EC06-3184-38CD5938050F}"/>
              </a:ext>
            </a:extLst>
          </p:cNvPr>
          <p:cNvSpPr/>
          <p:nvPr/>
        </p:nvSpPr>
        <p:spPr>
          <a:xfrm>
            <a:off x="6275373" y="1819275"/>
            <a:ext cx="5473713" cy="4352925"/>
          </a:xfrm>
          <a:prstGeom prst="rect">
            <a:avLst/>
          </a:prstGeom>
          <a:no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gn="l" rtl="0">
              <a:defRPr sz="1400" b="1" i="0" u="none" strike="noStrike" kern="1200" spc="0" baseline="0">
                <a:solidFill>
                  <a:sysClr val="windowText" lastClr="000000"/>
                </a:solidFill>
                <a:latin typeface="+mn-lt"/>
                <a:ea typeface="+mn-ea"/>
                <a:cs typeface="+mn-cs"/>
              </a:defRPr>
            </a:pPr>
            <a:r>
              <a:rPr lang="lv-LV" sz="800"/>
              <a:t>Kādas maksājumu metodes, Tavuprāt, tiek visbiežāk izmantotas narkotiku tirdzniecībā internetā? </a:t>
            </a:r>
          </a:p>
        </p:txBody>
      </p:sp>
      <p:graphicFrame>
        <p:nvGraphicFramePr>
          <p:cNvPr id="31" name="Chart 30">
            <a:extLst>
              <a:ext uri="{FF2B5EF4-FFF2-40B4-BE49-F238E27FC236}">
                <a16:creationId xmlns:a16="http://schemas.microsoft.com/office/drawing/2014/main" id="{E8CEF0A3-FD52-7713-25CE-BEDA28121421}"/>
              </a:ext>
            </a:extLst>
          </p:cNvPr>
          <p:cNvGraphicFramePr>
            <a:graphicFrameLocks/>
          </p:cNvGraphicFramePr>
          <p:nvPr>
            <p:extLst>
              <p:ext uri="{D42A27DB-BD31-4B8C-83A1-F6EECF244321}">
                <p14:modId xmlns:p14="http://schemas.microsoft.com/office/powerpoint/2010/main" val="502707849"/>
              </p:ext>
            </p:extLst>
          </p:nvPr>
        </p:nvGraphicFramePr>
        <p:xfrm>
          <a:off x="6287781" y="1545771"/>
          <a:ext cx="5461305" cy="4626429"/>
        </p:xfrm>
        <a:graphic>
          <a:graphicData uri="http://schemas.openxmlformats.org/drawingml/2006/chart">
            <c:chart xmlns:c="http://schemas.openxmlformats.org/drawingml/2006/chart" xmlns:r="http://schemas.openxmlformats.org/officeDocument/2006/relationships" r:id="rId6"/>
          </a:graphicData>
        </a:graphic>
      </p:graphicFrame>
      <p:sp>
        <p:nvSpPr>
          <p:cNvPr id="14" name="TextBox 13">
            <a:extLst>
              <a:ext uri="{FF2B5EF4-FFF2-40B4-BE49-F238E27FC236}">
                <a16:creationId xmlns:a16="http://schemas.microsoft.com/office/drawing/2014/main" id="{A6111F61-086C-17F2-B150-F5D822272404}"/>
              </a:ext>
            </a:extLst>
          </p:cNvPr>
          <p:cNvSpPr txBox="1"/>
          <p:nvPr/>
        </p:nvSpPr>
        <p:spPr>
          <a:xfrm>
            <a:off x="442912" y="6198326"/>
            <a:ext cx="6286500" cy="200055"/>
          </a:xfrm>
          <a:prstGeom prst="rect">
            <a:avLst/>
          </a:prstGeom>
          <a:noFill/>
        </p:spPr>
        <p:txBody>
          <a:bodyPr wrap="square" lIns="0">
            <a:spAutoFit/>
          </a:bodyPr>
          <a:lstStyle/>
          <a:p>
            <a:r>
              <a:rPr lang="lv-LV" sz="700">
                <a:latin typeface="+mn-lt"/>
              </a:rPr>
              <a:t>Avots: Intervijas un aptauja. </a:t>
            </a:r>
            <a:endParaRPr lang="en-GB" sz="700">
              <a:solidFill>
                <a:schemeClr val="tx1"/>
              </a:solidFill>
              <a:latin typeface="+mn-lt"/>
            </a:endParaRPr>
          </a:p>
        </p:txBody>
      </p:sp>
    </p:spTree>
    <p:extLst>
      <p:ext uri="{BB962C8B-B14F-4D97-AF65-F5344CB8AC3E}">
        <p14:creationId xmlns:p14="http://schemas.microsoft.com/office/powerpoint/2010/main" val="29740684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74E6D-ADB1-8454-73DA-600650E4E935}"/>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7ED181B-8ACD-A485-1863-467A8F0C4C83}"/>
              </a:ext>
            </a:extLst>
          </p:cNvPr>
          <p:cNvGraphicFramePr>
            <a:graphicFrameLocks noChangeAspect="1"/>
          </p:cNvGraphicFramePr>
          <p:nvPr>
            <p:custDataLst>
              <p:tags r:id="rId1"/>
            </p:custDataLst>
            <p:extLst>
              <p:ext uri="{D42A27DB-BD31-4B8C-83A1-F6EECF244321}">
                <p14:modId xmlns:p14="http://schemas.microsoft.com/office/powerpoint/2010/main" val="15902924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6" name="think-cell data - do not delete" hidden="1">
                        <a:extLst>
                          <a:ext uri="{FF2B5EF4-FFF2-40B4-BE49-F238E27FC236}">
                            <a16:creationId xmlns:a16="http://schemas.microsoft.com/office/drawing/2014/main" id="{E7ED181B-8ACD-A485-1863-467A8F0C4C8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18B99A91-136D-3D5B-2544-94AD3BF083CB}"/>
              </a:ext>
            </a:extLst>
          </p:cNvPr>
          <p:cNvSpPr>
            <a:spLocks noGrp="1"/>
          </p:cNvSpPr>
          <p:nvPr>
            <p:ph type="sldNum" sz="quarter" idx="12"/>
          </p:nvPr>
        </p:nvSpPr>
        <p:spPr/>
        <p:txBody>
          <a:bodyPr/>
          <a:lstStyle/>
          <a:p>
            <a:fld id="{BB27C506-62F4-410E-A74E-B8B3763D71F1}" type="slidenum">
              <a:rPr lang="en-GB" smtClean="0"/>
              <a:pPr/>
              <a:t>54</a:t>
            </a:fld>
            <a:endParaRPr lang="en-GB"/>
          </a:p>
        </p:txBody>
      </p:sp>
      <p:sp>
        <p:nvSpPr>
          <p:cNvPr id="8" name="Title 19">
            <a:extLst>
              <a:ext uri="{FF2B5EF4-FFF2-40B4-BE49-F238E27FC236}">
                <a16:creationId xmlns:a16="http://schemas.microsoft.com/office/drawing/2014/main" id="{27BF7B48-46A4-0C5F-7BCB-81F79D44F399}"/>
              </a:ext>
            </a:extLst>
          </p:cNvPr>
          <p:cNvSpPr>
            <a:spLocks noGrp="1"/>
          </p:cNvSpPr>
          <p:nvPr>
            <p:ph type="title"/>
          </p:nvPr>
        </p:nvSpPr>
        <p:spPr>
          <a:xfrm>
            <a:off x="442913" y="432001"/>
            <a:ext cx="11306175" cy="1387274"/>
          </a:xfrm>
        </p:spPr>
        <p:txBody>
          <a:bodyPr vert="horz">
            <a:normAutofit/>
          </a:bodyPr>
          <a:lstStyle/>
          <a:p>
            <a:r>
              <a:rPr lang="lv-LV" dirty="0"/>
              <a:t>Narkotisko vielu izplatības </a:t>
            </a:r>
            <a:br>
              <a:rPr lang="en-US" dirty="0"/>
            </a:br>
            <a:r>
              <a:rPr lang="lv-LV" dirty="0"/>
              <a:t>un lietošanas galvenie apgalvojumi</a:t>
            </a:r>
            <a:endParaRPr lang="en-GB" dirty="0"/>
          </a:p>
        </p:txBody>
      </p:sp>
      <p:sp>
        <p:nvSpPr>
          <p:cNvPr id="21" name="Rectangle 20">
            <a:extLst>
              <a:ext uri="{FF2B5EF4-FFF2-40B4-BE49-F238E27FC236}">
                <a16:creationId xmlns:a16="http://schemas.microsoft.com/office/drawing/2014/main" id="{65D00A81-9EA8-D771-646D-8D5E15359BC7}"/>
              </a:ext>
            </a:extLst>
          </p:cNvPr>
          <p:cNvSpPr/>
          <p:nvPr/>
        </p:nvSpPr>
        <p:spPr>
          <a:xfrm>
            <a:off x="9357854" y="0"/>
            <a:ext cx="2834146" cy="428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 name="TextBox 21">
            <a:extLst>
              <a:ext uri="{FF2B5EF4-FFF2-40B4-BE49-F238E27FC236}">
                <a16:creationId xmlns:a16="http://schemas.microsoft.com/office/drawing/2014/main" id="{09F46BE4-26CE-E44F-D8F5-49FD53FBD18E}"/>
              </a:ext>
            </a:extLst>
          </p:cNvPr>
          <p:cNvSpPr txBox="1"/>
          <p:nvPr/>
        </p:nvSpPr>
        <p:spPr>
          <a:xfrm>
            <a:off x="9668404" y="29615"/>
            <a:ext cx="2080684" cy="40011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Aptaujas un interviju</a:t>
            </a:r>
          </a:p>
          <a:p>
            <a:pPr marL="0" marR="0" lvl="0" indent="0" algn="l" defTabSz="914400" rtl="0" eaLnBrk="1" fontAlgn="auto" latinLnBrk="0" hangingPunct="1">
              <a:lnSpc>
                <a:spcPct val="100000"/>
              </a:lnSpc>
              <a:spcBef>
                <a:spcPts val="0"/>
              </a:spcBef>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kopsavilkums</a:t>
            </a:r>
          </a:p>
        </p:txBody>
      </p:sp>
      <p:sp>
        <p:nvSpPr>
          <p:cNvPr id="23" name="Rectangle 22">
            <a:extLst>
              <a:ext uri="{FF2B5EF4-FFF2-40B4-BE49-F238E27FC236}">
                <a16:creationId xmlns:a16="http://schemas.microsoft.com/office/drawing/2014/main" id="{C2397625-25C3-4490-1AAB-FE7A27475861}"/>
              </a:ext>
            </a:extLst>
          </p:cNvPr>
          <p:cNvSpPr/>
          <p:nvPr/>
        </p:nvSpPr>
        <p:spPr>
          <a:xfrm>
            <a:off x="8929454" y="0"/>
            <a:ext cx="428400" cy="428400"/>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Freeform 45">
            <a:extLst>
              <a:ext uri="{FF2B5EF4-FFF2-40B4-BE49-F238E27FC236}">
                <a16:creationId xmlns:a16="http://schemas.microsoft.com/office/drawing/2014/main" id="{81796458-0C69-4719-FB9F-E77BC35DCF91}"/>
              </a:ext>
            </a:extLst>
          </p:cNvPr>
          <p:cNvSpPr>
            <a:spLocks noChangeAspect="1" noEditPoints="1"/>
          </p:cNvSpPr>
          <p:nvPr/>
        </p:nvSpPr>
        <p:spPr bwMode="auto">
          <a:xfrm>
            <a:off x="8991945" y="62060"/>
            <a:ext cx="303418" cy="30428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
        <p:nvSpPr>
          <p:cNvPr id="10" name="TextBox 9">
            <a:extLst>
              <a:ext uri="{FF2B5EF4-FFF2-40B4-BE49-F238E27FC236}">
                <a16:creationId xmlns:a16="http://schemas.microsoft.com/office/drawing/2014/main" id="{CA46BC1A-E02B-CB78-7C74-2373B5028D21}"/>
              </a:ext>
            </a:extLst>
          </p:cNvPr>
          <p:cNvSpPr txBox="1"/>
          <p:nvPr/>
        </p:nvSpPr>
        <p:spPr>
          <a:xfrm>
            <a:off x="442912" y="6198326"/>
            <a:ext cx="6286500" cy="200055"/>
          </a:xfrm>
          <a:prstGeom prst="rect">
            <a:avLst/>
          </a:prstGeom>
          <a:noFill/>
        </p:spPr>
        <p:txBody>
          <a:bodyPr wrap="square" lIns="0">
            <a:spAutoFit/>
          </a:bodyPr>
          <a:lstStyle/>
          <a:p>
            <a:r>
              <a:rPr lang="lv-LV" sz="700">
                <a:latin typeface="+mn-lt"/>
              </a:rPr>
              <a:t>Avots: Intervijas un aptauja. </a:t>
            </a:r>
            <a:endParaRPr lang="en-GB" sz="700">
              <a:solidFill>
                <a:schemeClr val="tx1"/>
              </a:solidFill>
              <a:latin typeface="+mn-lt"/>
            </a:endParaRPr>
          </a:p>
        </p:txBody>
      </p:sp>
      <p:pic>
        <p:nvPicPr>
          <p:cNvPr id="9" name="Picture 8">
            <a:extLst>
              <a:ext uri="{FF2B5EF4-FFF2-40B4-BE49-F238E27FC236}">
                <a16:creationId xmlns:a16="http://schemas.microsoft.com/office/drawing/2014/main" id="{8C1F9BAE-75FF-9DCF-9EEB-56E64F3AB339}"/>
              </a:ext>
            </a:extLst>
          </p:cNvPr>
          <p:cNvPicPr>
            <a:picLocks noChangeAspect="1"/>
          </p:cNvPicPr>
          <p:nvPr/>
        </p:nvPicPr>
        <p:blipFill>
          <a:blip r:embed="rId6"/>
          <a:srcRect l="684" t="1397" r="773" b="1366"/>
          <a:stretch>
            <a:fillRect/>
          </a:stretch>
        </p:blipFill>
        <p:spPr>
          <a:xfrm>
            <a:off x="609600" y="1720645"/>
            <a:ext cx="10962969" cy="4011561"/>
          </a:xfrm>
          <a:prstGeom prst="rect">
            <a:avLst/>
          </a:prstGeom>
        </p:spPr>
      </p:pic>
    </p:spTree>
    <p:extLst>
      <p:ext uri="{BB962C8B-B14F-4D97-AF65-F5344CB8AC3E}">
        <p14:creationId xmlns:p14="http://schemas.microsoft.com/office/powerpoint/2010/main" val="15410061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8F42B-868A-4EEC-E7B2-68563FED168E}"/>
            </a:ext>
          </a:extLst>
        </p:cNvPr>
        <p:cNvGrpSpPr/>
        <p:nvPr/>
      </p:nvGrpSpPr>
      <p:grpSpPr>
        <a:xfrm>
          <a:off x="0" y="0"/>
          <a:ext cx="0" cy="0"/>
          <a:chOff x="0" y="0"/>
          <a:chExt cx="0" cy="0"/>
        </a:xfrm>
      </p:grpSpPr>
      <p:pic>
        <p:nvPicPr>
          <p:cNvPr id="10" name="Picture Placeholder 14">
            <a:extLst>
              <a:ext uri="{FF2B5EF4-FFF2-40B4-BE49-F238E27FC236}">
                <a16:creationId xmlns:a16="http://schemas.microsoft.com/office/drawing/2014/main" id="{F148A40B-E214-2666-03C4-7B5C72C413FB}"/>
              </a:ext>
            </a:extLst>
          </p:cNvPr>
          <p:cNvPicPr>
            <a:picLocks noGrp="1" noChangeAspect="1"/>
          </p:cNvPicPr>
          <p:nvPr>
            <p:ph type="pic" sz="quarter" idx="12"/>
          </p:nvPr>
        </p:nvPicPr>
        <p:blipFill>
          <a:blip r:embed="rId5" cstate="print">
            <a:extLst>
              <a:ext uri="{28A0092B-C50C-407E-A947-70E740481C1C}">
                <a14:useLocalDpi xmlns:a14="http://schemas.microsoft.com/office/drawing/2010/main" val="0"/>
              </a:ext>
            </a:extLst>
          </a:blip>
          <a:srcRect/>
          <a:stretch/>
        </p:blipFill>
        <p:spPr>
          <a:xfrm>
            <a:off x="2190750" y="0"/>
            <a:ext cx="10001250" cy="6858000"/>
          </a:xfrm>
        </p:spPr>
      </p:pic>
      <p:graphicFrame>
        <p:nvGraphicFramePr>
          <p:cNvPr id="3" name="Object 2" hidden="1">
            <a:extLst>
              <a:ext uri="{FF2B5EF4-FFF2-40B4-BE49-F238E27FC236}">
                <a16:creationId xmlns:a16="http://schemas.microsoft.com/office/drawing/2014/main" id="{4A6C6902-AA42-36B5-376A-692566F6B1E8}"/>
              </a:ext>
            </a:extLst>
          </p:cNvPr>
          <p:cNvGraphicFramePr>
            <a:graphicFrameLocks noChangeAspect="1"/>
          </p:cNvGraphicFramePr>
          <p:nvPr>
            <p:custDataLst>
              <p:tags r:id="rId1"/>
            </p:custDataLst>
          </p:nvPr>
        </p:nvGraphicFramePr>
        <p:xfrm>
          <a:off x="3176" y="3374"/>
          <a:ext cx="1587" cy="1587"/>
        </p:xfrm>
        <a:graphic>
          <a:graphicData uri="http://schemas.openxmlformats.org/presentationml/2006/ole">
            <mc:AlternateContent xmlns:mc="http://schemas.openxmlformats.org/markup-compatibility/2006">
              <mc:Choice xmlns:v="urn:schemas-microsoft-com:vml" Requires="v">
                <p:oleObj name="think-cell Slide" r:id="rId6" imgW="473" imgH="473" progId="TCLayout.ActiveDocument.1">
                  <p:embed/>
                </p:oleObj>
              </mc:Choice>
              <mc:Fallback>
                <p:oleObj name="think-cell Slide" r:id="rId6" imgW="473" imgH="473" progId="TCLayout.ActiveDocument.1">
                  <p:embed/>
                  <p:pic>
                    <p:nvPicPr>
                      <p:cNvPr id="3" name="Object 2" hidden="1">
                        <a:extLst>
                          <a:ext uri="{FF2B5EF4-FFF2-40B4-BE49-F238E27FC236}">
                            <a16:creationId xmlns:a16="http://schemas.microsoft.com/office/drawing/2014/main" id="{4A6C6902-AA42-36B5-376A-692566F6B1E8}"/>
                          </a:ext>
                        </a:extLst>
                      </p:cNvPr>
                      <p:cNvPicPr/>
                      <p:nvPr/>
                    </p:nvPicPr>
                    <p:blipFill>
                      <a:blip r:embed="rId7"/>
                      <a:stretch>
                        <a:fillRect/>
                      </a:stretch>
                    </p:blipFill>
                    <p:spPr>
                      <a:xfrm>
                        <a:off x="3176" y="3374"/>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41CA4AAE-7D83-7F60-5F75-CDD7EA7122F1}"/>
              </a:ext>
            </a:extLst>
          </p:cNvPr>
          <p:cNvSpPr/>
          <p:nvPr>
            <p:custDataLst>
              <p:tags r:id="rId2"/>
            </p:custDataLst>
          </p:nvPr>
        </p:nvSpPr>
        <p:spPr>
          <a:xfrm>
            <a:off x="1587" y="893"/>
            <a:ext cx="158709" cy="158709"/>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3200" b="0"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4" name="Rectangle 23">
            <a:extLst>
              <a:ext uri="{FF2B5EF4-FFF2-40B4-BE49-F238E27FC236}">
                <a16:creationId xmlns:a16="http://schemas.microsoft.com/office/drawing/2014/main" id="{11718088-A3A2-0724-F267-33E987083D4D}"/>
              </a:ext>
            </a:extLst>
          </p:cNvPr>
          <p:cNvSpPr/>
          <p:nvPr/>
        </p:nvSpPr>
        <p:spPr>
          <a:xfrm>
            <a:off x="-1" y="0"/>
            <a:ext cx="2108201" cy="68562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a:extLst>
              <a:ext uri="{FF2B5EF4-FFF2-40B4-BE49-F238E27FC236}">
                <a16:creationId xmlns:a16="http://schemas.microsoft.com/office/drawing/2014/main" id="{D6E1C527-AF9F-FC4D-2CFB-146BF1E3C9ED}"/>
              </a:ext>
            </a:extLst>
          </p:cNvPr>
          <p:cNvSpPr/>
          <p:nvPr/>
        </p:nvSpPr>
        <p:spPr bwMode="ltGray">
          <a:xfrm>
            <a:off x="2195095" y="0"/>
            <a:ext cx="10009765" cy="6856215"/>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err="1">
              <a:ln>
                <a:noFill/>
              </a:ln>
              <a:solidFill>
                <a:srgbClr val="FFFFFF"/>
              </a:solidFill>
              <a:effectLst/>
              <a:uLnTx/>
              <a:uFillTx/>
              <a:latin typeface="Georgia" pitchFamily="18" charset="0"/>
              <a:ea typeface="+mn-ea"/>
              <a:cs typeface="+mn-cs"/>
              <a:sym typeface="Arial"/>
            </a:endParaRPr>
          </a:p>
        </p:txBody>
      </p:sp>
      <p:cxnSp>
        <p:nvCxnSpPr>
          <p:cNvPr id="27" name="Straight Connector 26">
            <a:extLst>
              <a:ext uri="{FF2B5EF4-FFF2-40B4-BE49-F238E27FC236}">
                <a16:creationId xmlns:a16="http://schemas.microsoft.com/office/drawing/2014/main" id="{CF20C9B1-DF54-4674-4B5B-24F79D3BC39C}"/>
              </a:ext>
            </a:extLst>
          </p:cNvPr>
          <p:cNvCxnSpPr>
            <a:cxnSpLocks/>
          </p:cNvCxnSpPr>
          <p:nvPr/>
        </p:nvCxnSpPr>
        <p:spPr>
          <a:xfrm flipV="1">
            <a:off x="2108200" y="68443"/>
            <a:ext cx="0" cy="6787771"/>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1D136EC1-1008-EBDF-C297-71A9FB25E479}"/>
              </a:ext>
            </a:extLst>
          </p:cNvPr>
          <p:cNvCxnSpPr>
            <a:cxnSpLocks/>
          </p:cNvCxnSpPr>
          <p:nvPr/>
        </p:nvCxnSpPr>
        <p:spPr>
          <a:xfrm>
            <a:off x="78377" y="4722204"/>
            <a:ext cx="12029803" cy="0"/>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sp>
        <p:nvSpPr>
          <p:cNvPr id="20" name="Title 3">
            <a:extLst>
              <a:ext uri="{FF2B5EF4-FFF2-40B4-BE49-F238E27FC236}">
                <a16:creationId xmlns:a16="http://schemas.microsoft.com/office/drawing/2014/main" id="{659933E1-A17E-9508-26EB-7428795C9E4D}"/>
              </a:ext>
            </a:extLst>
          </p:cNvPr>
          <p:cNvSpPr txBox="1">
            <a:spLocks/>
          </p:cNvSpPr>
          <p:nvPr/>
        </p:nvSpPr>
        <p:spPr>
          <a:xfrm>
            <a:off x="2595280" y="3095743"/>
            <a:ext cx="7522893" cy="1231106"/>
          </a:xfrm>
          <a:prstGeom prst="rect">
            <a:avLst/>
          </a:prstGeom>
          <a:noFill/>
          <a:ln>
            <a:noFill/>
          </a:ln>
        </p:spPr>
        <p:txBody>
          <a:bodyPr spcFirstLastPara="1" wrap="none" lIns="0" tIns="0" rIns="0" bIns="0" anchor="b" anchorCtr="0">
            <a:sp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buClr>
                <a:srgbClr val="000000"/>
              </a:buClr>
              <a:defRPr/>
            </a:pPr>
            <a:r>
              <a:rPr lang="lv-LV" sz="4000" dirty="0">
                <a:solidFill>
                  <a:srgbClr val="FFFFFF"/>
                </a:solidFill>
              </a:rPr>
              <a:t>Pielikums Nr. 2:</a:t>
            </a:r>
            <a:endParaRPr kumimoji="0" lang="lv-LV" sz="4000" b="0" i="0" u="none" strike="noStrike" kern="0" cap="none" spc="0" normalizeH="0" baseline="0" noProof="0" dirty="0">
              <a:ln>
                <a:noFill/>
              </a:ln>
              <a:solidFill>
                <a:srgbClr val="FFFFFF"/>
              </a:solidFill>
              <a:effectLst/>
              <a:uLnTx/>
              <a:uFillTx/>
              <a:latin typeface="Georgia"/>
              <a:sym typeface="Georgia"/>
            </a:endParaRPr>
          </a:p>
          <a:p>
            <a:pPr marL="0" marR="0" lvl="0" indent="0" algn="l" defTabSz="914400" rtl="0" eaLnBrk="1" fontAlgn="auto" latinLnBrk="0" hangingPunct="1">
              <a:lnSpc>
                <a:spcPct val="100000"/>
              </a:lnSpc>
              <a:spcBef>
                <a:spcPts val="0"/>
              </a:spcBef>
              <a:spcAft>
                <a:spcPts val="0"/>
              </a:spcAft>
              <a:buClr>
                <a:srgbClr val="000000"/>
              </a:buClr>
              <a:buSzPts val="3200"/>
              <a:buFont typeface="Georgia"/>
              <a:buNone/>
              <a:tabLst/>
              <a:defRPr/>
            </a:pPr>
            <a:r>
              <a:rPr lang="lv-LV" sz="4000" dirty="0">
                <a:solidFill>
                  <a:srgbClr val="FFFFFF"/>
                </a:solidFill>
              </a:rPr>
              <a:t>Interviju un </a:t>
            </a:r>
            <a:r>
              <a:rPr lang="lv-LV" sz="4000" dirty="0" err="1">
                <a:solidFill>
                  <a:srgbClr val="FFFFFF"/>
                </a:solidFill>
              </a:rPr>
              <a:t>fokusgrupu</a:t>
            </a:r>
            <a:r>
              <a:rPr lang="lv-LV" sz="4000" dirty="0">
                <a:solidFill>
                  <a:srgbClr val="FFFFFF"/>
                </a:solidFill>
              </a:rPr>
              <a:t> saraksts</a:t>
            </a:r>
            <a:endParaRPr kumimoji="0" lang="lv-LV" sz="4000" b="0" i="0" u="none" strike="noStrike" kern="0" cap="none" spc="0" normalizeH="0" baseline="0" noProof="0" dirty="0">
              <a:ln>
                <a:noFill/>
              </a:ln>
              <a:solidFill>
                <a:srgbClr val="FFFFFF"/>
              </a:solidFill>
              <a:effectLst/>
              <a:uLnTx/>
              <a:uFillTx/>
              <a:latin typeface="Georgia"/>
              <a:sym typeface="Georgia"/>
            </a:endParaRPr>
          </a:p>
        </p:txBody>
      </p:sp>
      <p:sp>
        <p:nvSpPr>
          <p:cNvPr id="21" name="Rectangle 20">
            <a:extLst>
              <a:ext uri="{FF2B5EF4-FFF2-40B4-BE49-F238E27FC236}">
                <a16:creationId xmlns:a16="http://schemas.microsoft.com/office/drawing/2014/main" id="{FF3B5E82-D2D3-60F3-5211-D409C7B00A54}"/>
              </a:ext>
            </a:extLst>
          </p:cNvPr>
          <p:cNvSpPr/>
          <p:nvPr/>
        </p:nvSpPr>
        <p:spPr>
          <a:xfrm>
            <a:off x="442912" y="3392488"/>
            <a:ext cx="1578393" cy="934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96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30950733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15E93-33FD-D210-0D37-9DA672BF3287}"/>
            </a:ext>
          </a:extLst>
        </p:cNvPr>
        <p:cNvGrpSpPr/>
        <p:nvPr/>
      </p:nvGrpSpPr>
      <p:grpSpPr>
        <a:xfrm>
          <a:off x="0" y="0"/>
          <a:ext cx="0" cy="0"/>
          <a:chOff x="0" y="0"/>
          <a:chExt cx="0" cy="0"/>
        </a:xfrm>
      </p:grpSpPr>
      <p:sp>
        <p:nvSpPr>
          <p:cNvPr id="37" name="Slide Number Placeholder 1">
            <a:extLst>
              <a:ext uri="{FF2B5EF4-FFF2-40B4-BE49-F238E27FC236}">
                <a16:creationId xmlns:a16="http://schemas.microsoft.com/office/drawing/2014/main" id="{8F0746A1-66D0-2590-29BE-4B8BF345DDA3}"/>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56</a:t>
            </a:fld>
            <a:endParaRPr lang="en-GB"/>
          </a:p>
        </p:txBody>
      </p:sp>
      <p:graphicFrame>
        <p:nvGraphicFramePr>
          <p:cNvPr id="16" name="Object 15" hidden="1">
            <a:extLst>
              <a:ext uri="{FF2B5EF4-FFF2-40B4-BE49-F238E27FC236}">
                <a16:creationId xmlns:a16="http://schemas.microsoft.com/office/drawing/2014/main" id="{5EF16BF8-B7EC-C59F-0ECC-31169D8630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Object 15" hidden="1">
                        <a:extLst>
                          <a:ext uri="{FF2B5EF4-FFF2-40B4-BE49-F238E27FC236}">
                            <a16:creationId xmlns:a16="http://schemas.microsoft.com/office/drawing/2014/main" id="{5EF16BF8-B7EC-C59F-0ECC-31169D86303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311E786C-013A-DBA0-81B8-5F8B1F09AEA9}"/>
              </a:ext>
            </a:extLst>
          </p:cNvPr>
          <p:cNvSpPr>
            <a:spLocks noGrp="1"/>
          </p:cNvSpPr>
          <p:nvPr>
            <p:ph type="sldNum" sz="quarter" idx="11"/>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56</a:t>
            </a:fld>
            <a:endParaRPr lang="en-GB"/>
          </a:p>
        </p:txBody>
      </p:sp>
      <p:sp>
        <p:nvSpPr>
          <p:cNvPr id="33" name="PwCFirm">
            <a:extLst>
              <a:ext uri="{FF2B5EF4-FFF2-40B4-BE49-F238E27FC236}">
                <a16:creationId xmlns:a16="http://schemas.microsoft.com/office/drawing/2014/main" id="{CB4AFE46-F02A-F0E7-316F-441AAD9506E0}"/>
              </a:ext>
            </a:extLst>
          </p:cNvPr>
          <p:cNvSpPr txBox="1"/>
          <p:nvPr/>
        </p:nvSpPr>
        <p:spPr>
          <a:xfrm>
            <a:off x="442913" y="6492240"/>
            <a:ext cx="5473700" cy="137160"/>
          </a:xfrm>
          <a:prstGeom prst="rect">
            <a:avLst/>
          </a:prstGeom>
          <a:noFill/>
        </p:spPr>
        <p:txBody>
          <a:bodyPr wrap="square" lIns="0" tIns="0" rIns="0" bIns="0" rtlCol="0" anchor="b" anchorCtr="0">
            <a:noAutofit/>
          </a:bodyPr>
          <a:lstStyle/>
          <a:p>
            <a:pPr algn="l"/>
            <a:r>
              <a:rPr lang="en-GB" sz="750" b="0">
                <a:solidFill>
                  <a:schemeClr val="tx1"/>
                </a:solidFill>
              </a:rPr>
              <a:t>PwC</a:t>
            </a:r>
          </a:p>
        </p:txBody>
      </p:sp>
      <p:sp>
        <p:nvSpPr>
          <p:cNvPr id="13" name="Title 19">
            <a:extLst>
              <a:ext uri="{FF2B5EF4-FFF2-40B4-BE49-F238E27FC236}">
                <a16:creationId xmlns:a16="http://schemas.microsoft.com/office/drawing/2014/main" id="{EF98FBA5-B8EF-A168-7B41-2CE2FA04B5F6}"/>
              </a:ext>
            </a:extLst>
          </p:cNvPr>
          <p:cNvSpPr>
            <a:spLocks noGrp="1"/>
          </p:cNvSpPr>
          <p:nvPr>
            <p:ph type="title"/>
          </p:nvPr>
        </p:nvSpPr>
        <p:spPr>
          <a:xfrm>
            <a:off x="442913" y="432001"/>
            <a:ext cx="11306175" cy="1387274"/>
          </a:xfrm>
        </p:spPr>
        <p:txBody>
          <a:bodyPr vert="horz">
            <a:normAutofit/>
          </a:bodyPr>
          <a:lstStyle/>
          <a:p>
            <a:r>
              <a:rPr lang="lv-LV"/>
              <a:t>Interviju un fokusgrupu saraksts</a:t>
            </a:r>
          </a:p>
        </p:txBody>
      </p:sp>
      <p:sp>
        <p:nvSpPr>
          <p:cNvPr id="3" name="Slide Number Placeholder 1">
            <a:extLst>
              <a:ext uri="{FF2B5EF4-FFF2-40B4-BE49-F238E27FC236}">
                <a16:creationId xmlns:a16="http://schemas.microsoft.com/office/drawing/2014/main" id="{51A2B480-A29E-7714-1326-36B5C0AC37E5}"/>
              </a:ext>
            </a:extLst>
          </p:cNvPr>
          <p:cNvSpPr txBox="1">
            <a:spLocks/>
          </p:cNvSpPr>
          <p:nvPr/>
        </p:nvSpPr>
        <p:spPr>
          <a:xfrm>
            <a:off x="9984296" y="6492240"/>
            <a:ext cx="1764792" cy="137160"/>
          </a:xfrm>
          <a:prstGeom prst="rect">
            <a:avLst/>
          </a:prstGeom>
        </p:spPr>
        <p:txBody>
          <a:bodyPr vert="horz" lIns="0" tIns="0" rIns="0" bIns="0" rtlCol="0" anchor="b" anchorCtr="0">
            <a:noAutofit/>
          </a:bodyPr>
          <a:lstStyle>
            <a:defPPr marR="0" lvl="0" algn="l" rtl="0">
              <a:lnSpc>
                <a:spcPct val="100000"/>
              </a:lnSpc>
              <a:spcBef>
                <a:spcPts val="0"/>
              </a:spcBef>
              <a:spcAft>
                <a:spcPts val="0"/>
              </a:spcAft>
              <a:defRPr/>
            </a:defPPr>
            <a:lvl1pPr marR="0" lvl="0" algn="r" rtl="0">
              <a:lnSpc>
                <a:spcPct val="100000"/>
              </a:lnSpc>
              <a:spcBef>
                <a:spcPts val="0"/>
              </a:spcBef>
              <a:spcAft>
                <a:spcPts val="0"/>
              </a:spcAft>
              <a:buClr>
                <a:srgbClr val="000000"/>
              </a:buClr>
              <a:buFont typeface="Arial"/>
              <a:defRPr sz="7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7870704B-CE94-48CC-AF30-84932A1262A7}" type="slidenum">
              <a:rPr lang="lv-LV" smtClean="0"/>
              <a:pPr/>
              <a:t>56</a:t>
            </a:fld>
            <a:endParaRPr lang="en-GB"/>
          </a:p>
        </p:txBody>
      </p:sp>
      <p:graphicFrame>
        <p:nvGraphicFramePr>
          <p:cNvPr id="12" name="Table 11">
            <a:extLst>
              <a:ext uri="{FF2B5EF4-FFF2-40B4-BE49-F238E27FC236}">
                <a16:creationId xmlns:a16="http://schemas.microsoft.com/office/drawing/2014/main" id="{56112102-59A9-ADDC-887F-FF9DD53EEC48}"/>
              </a:ext>
            </a:extLst>
          </p:cNvPr>
          <p:cNvGraphicFramePr>
            <a:graphicFrameLocks noGrp="1"/>
          </p:cNvGraphicFramePr>
          <p:nvPr>
            <p:extLst>
              <p:ext uri="{D42A27DB-BD31-4B8C-83A1-F6EECF244321}">
                <p14:modId xmlns:p14="http://schemas.microsoft.com/office/powerpoint/2010/main" val="4122844154"/>
              </p:ext>
            </p:extLst>
          </p:nvPr>
        </p:nvGraphicFramePr>
        <p:xfrm>
          <a:off x="442911" y="1819275"/>
          <a:ext cx="11306175" cy="4355278"/>
        </p:xfrm>
        <a:graphic>
          <a:graphicData uri="http://schemas.openxmlformats.org/drawingml/2006/table">
            <a:tbl>
              <a:tblPr/>
              <a:tblGrid>
                <a:gridCol w="502816">
                  <a:extLst>
                    <a:ext uri="{9D8B030D-6E8A-4147-A177-3AD203B41FA5}">
                      <a16:colId xmlns:a16="http://schemas.microsoft.com/office/drawing/2014/main" val="4052093931"/>
                    </a:ext>
                  </a:extLst>
                </a:gridCol>
                <a:gridCol w="3361683">
                  <a:extLst>
                    <a:ext uri="{9D8B030D-6E8A-4147-A177-3AD203B41FA5}">
                      <a16:colId xmlns:a16="http://schemas.microsoft.com/office/drawing/2014/main" val="4843414"/>
                    </a:ext>
                  </a:extLst>
                </a:gridCol>
                <a:gridCol w="3878866">
                  <a:extLst>
                    <a:ext uri="{9D8B030D-6E8A-4147-A177-3AD203B41FA5}">
                      <a16:colId xmlns:a16="http://schemas.microsoft.com/office/drawing/2014/main" val="3739479936"/>
                    </a:ext>
                  </a:extLst>
                </a:gridCol>
                <a:gridCol w="3562810">
                  <a:extLst>
                    <a:ext uri="{9D8B030D-6E8A-4147-A177-3AD203B41FA5}">
                      <a16:colId xmlns:a16="http://schemas.microsoft.com/office/drawing/2014/main" val="1185358547"/>
                    </a:ext>
                  </a:extLst>
                </a:gridCol>
              </a:tblGrid>
              <a:tr h="276257">
                <a:tc>
                  <a:txBody>
                    <a:bodyPr/>
                    <a:lstStyle/>
                    <a:p>
                      <a:pPr algn="l" fontAlgn="b"/>
                      <a:r>
                        <a:rPr lang="en-GB" sz="800" b="1" i="0" u="none" strike="noStrike">
                          <a:solidFill>
                            <a:schemeClr val="tx1"/>
                          </a:solidFill>
                          <a:effectLst/>
                          <a:latin typeface="Arial" panose="020B0604020202020204" pitchFamily="34" charset="0"/>
                        </a:rPr>
                        <a:t>Nr. </a:t>
                      </a:r>
                    </a:p>
                  </a:txBody>
                  <a:tcPr marL="72000" marR="7200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fontAlgn="ctr"/>
                      <a:r>
                        <a:rPr lang="en-GB" sz="800" b="1" i="0" u="none" strike="noStrike">
                          <a:solidFill>
                            <a:schemeClr val="tx1"/>
                          </a:solidFill>
                          <a:effectLst/>
                          <a:latin typeface="Arial" panose="020B0604020202020204" pitchFamily="34" charset="0"/>
                        </a:rPr>
                        <a:t>Pārstāvētā iestāde </a:t>
                      </a:r>
                    </a:p>
                  </a:txBody>
                  <a:tcPr marL="72000" marR="72000" marT="0" marB="0" anchor="ctr">
                    <a:lnL>
                      <a:noFill/>
                    </a:lnL>
                    <a:lnR>
                      <a:noFill/>
                    </a:lnR>
                    <a:lnT w="635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fontAlgn="ctr"/>
                      <a:r>
                        <a:rPr lang="en-GB" sz="800" b="1" i="0" u="none" strike="noStrike">
                          <a:solidFill>
                            <a:schemeClr val="tx1"/>
                          </a:solidFill>
                          <a:effectLst/>
                          <a:latin typeface="Arial" panose="020B0604020202020204" pitchFamily="34" charset="0"/>
                        </a:rPr>
                        <a:t>Vārds Uzvārds </a:t>
                      </a:r>
                    </a:p>
                  </a:txBody>
                  <a:tcPr marL="72000" marR="7200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fontAlgn="ctr"/>
                      <a:r>
                        <a:rPr lang="en-GB" sz="800" b="1" i="0" u="none" strike="noStrike">
                          <a:solidFill>
                            <a:schemeClr val="tx1"/>
                          </a:solidFill>
                          <a:effectLst/>
                          <a:latin typeface="Arial" panose="020B0604020202020204" pitchFamily="34" charset="0"/>
                        </a:rPr>
                        <a:t>Intervijas norises laiks </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1280676"/>
                  </a:ext>
                </a:extLst>
              </a:tr>
              <a:tr h="276257">
                <a:tc>
                  <a:txBody>
                    <a:bodyPr/>
                    <a:lstStyle/>
                    <a:p>
                      <a:pPr algn="l" fontAlgn="ctr"/>
                      <a:r>
                        <a:rPr lang="en-GB" sz="800" b="0" i="0" u="none" strike="noStrike">
                          <a:solidFill>
                            <a:srgbClr val="000000"/>
                          </a:solidFill>
                          <a:effectLst/>
                          <a:latin typeface="Arial" panose="020B0604020202020204" pitchFamily="34" charset="0"/>
                        </a:rPr>
                        <a:t>1</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Arial" panose="020B0604020202020204" pitchFamily="34" charset="0"/>
                        </a:rPr>
                        <a:t>Valsts policija</a:t>
                      </a: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Kalvis Klints</a:t>
                      </a: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01.07.2025 plkst. 14:00-15:00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23082"/>
                  </a:ext>
                </a:extLst>
              </a:tr>
              <a:tr h="276257">
                <a:tc>
                  <a:txBody>
                    <a:bodyPr/>
                    <a:lstStyle/>
                    <a:p>
                      <a:pPr algn="l" fontAlgn="ctr"/>
                      <a:r>
                        <a:rPr lang="en-GB" sz="800" b="0" i="0" u="none" strike="noStrike">
                          <a:solidFill>
                            <a:srgbClr val="000000"/>
                          </a:solidFill>
                          <a:effectLst/>
                          <a:latin typeface="Arial" panose="020B0604020202020204" pitchFamily="34" charset="0"/>
                        </a:rPr>
                        <a:t>2</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Arial" panose="020B0604020202020204" pitchFamily="34" charset="0"/>
                        </a:rPr>
                        <a:t>Valsts policija</a:t>
                      </a: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it-IT" sz="800" b="0" i="0" u="none" strike="noStrike">
                          <a:solidFill>
                            <a:srgbClr val="000000"/>
                          </a:solidFill>
                          <a:effectLst/>
                          <a:latin typeface="Arial" panose="020B0604020202020204" pitchFamily="34" charset="0"/>
                        </a:rPr>
                        <a:t>Vita Vīlistere, Marta Klišāne, Inese Novicka </a:t>
                      </a: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17.06.2025 plkst. 11:30-12:30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6878363"/>
                  </a:ext>
                </a:extLst>
              </a:tr>
              <a:tr h="276257">
                <a:tc>
                  <a:txBody>
                    <a:bodyPr/>
                    <a:lstStyle/>
                    <a:p>
                      <a:pPr algn="l" fontAlgn="ctr"/>
                      <a:r>
                        <a:rPr lang="en-GB" sz="800" b="0" i="0" u="none" strike="noStrike">
                          <a:solidFill>
                            <a:srgbClr val="000000"/>
                          </a:solidFill>
                          <a:effectLst/>
                          <a:latin typeface="Arial" panose="020B0604020202020204" pitchFamily="34" charset="0"/>
                        </a:rPr>
                        <a:t>3</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s-ES" sz="800" b="0" i="0" u="none" strike="noStrike" err="1">
                          <a:solidFill>
                            <a:srgbClr val="000000"/>
                          </a:solidFill>
                          <a:effectLst/>
                          <a:latin typeface="Arial" panose="020B0604020202020204" pitchFamily="34" charset="0"/>
                        </a:rPr>
                        <a:t>Rīgas</a:t>
                      </a:r>
                      <a:r>
                        <a:rPr lang="es-ES" sz="800" b="0" i="0" u="none" strike="noStrike">
                          <a:solidFill>
                            <a:srgbClr val="000000"/>
                          </a:solidFill>
                          <a:effectLst/>
                          <a:latin typeface="Arial" panose="020B0604020202020204" pitchFamily="34" charset="0"/>
                        </a:rPr>
                        <a:t> </a:t>
                      </a:r>
                      <a:r>
                        <a:rPr lang="es-ES" sz="800" b="0" i="0" u="none" strike="noStrike" err="1">
                          <a:solidFill>
                            <a:srgbClr val="000000"/>
                          </a:solidFill>
                          <a:effectLst/>
                          <a:latin typeface="Arial" panose="020B0604020202020204" pitchFamily="34" charset="0"/>
                        </a:rPr>
                        <a:t>psihiatrijas</a:t>
                      </a:r>
                      <a:r>
                        <a:rPr lang="es-ES" sz="800" b="0" i="0" u="none" strike="noStrike">
                          <a:solidFill>
                            <a:srgbClr val="000000"/>
                          </a:solidFill>
                          <a:effectLst/>
                          <a:latin typeface="Arial" panose="020B0604020202020204" pitchFamily="34" charset="0"/>
                        </a:rPr>
                        <a:t> un </a:t>
                      </a:r>
                      <a:r>
                        <a:rPr lang="es-ES" sz="800" b="0" i="0" u="none" strike="noStrike" err="1">
                          <a:solidFill>
                            <a:srgbClr val="000000"/>
                          </a:solidFill>
                          <a:effectLst/>
                          <a:latin typeface="Arial" panose="020B0604020202020204" pitchFamily="34" charset="0"/>
                        </a:rPr>
                        <a:t>narkoloģijas</a:t>
                      </a:r>
                      <a:r>
                        <a:rPr lang="es-ES" sz="800" b="0" i="0" u="none" strike="noStrike">
                          <a:solidFill>
                            <a:srgbClr val="000000"/>
                          </a:solidFill>
                          <a:effectLst/>
                          <a:latin typeface="Arial" panose="020B0604020202020204" pitchFamily="34" charset="0"/>
                        </a:rPr>
                        <a:t> </a:t>
                      </a:r>
                      <a:r>
                        <a:rPr lang="es-ES" sz="800" b="0" i="0" u="none" strike="noStrike" err="1">
                          <a:solidFill>
                            <a:srgbClr val="000000"/>
                          </a:solidFill>
                          <a:effectLst/>
                          <a:latin typeface="Arial" panose="020B0604020202020204" pitchFamily="34" charset="0"/>
                        </a:rPr>
                        <a:t>centrs</a:t>
                      </a:r>
                      <a:endParaRPr lang="es-ES" sz="800" b="0" i="0" u="none" strike="noStrike">
                        <a:solidFill>
                          <a:srgbClr val="000000"/>
                        </a:solidFill>
                        <a:effectLst/>
                        <a:latin typeface="Arial" panose="020B0604020202020204" pitchFamily="34" charset="0"/>
                      </a:endParaRP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l" fontAlgn="ctr"/>
                      <a:r>
                        <a:rPr lang="en-GB" sz="800" b="0" i="0" u="none" strike="noStrike">
                          <a:solidFill>
                            <a:srgbClr val="000000"/>
                          </a:solidFill>
                          <a:effectLst/>
                          <a:latin typeface="Arial" panose="020B0604020202020204" pitchFamily="34" charset="0"/>
                        </a:rPr>
                        <a:t>Astrīda Stirna </a:t>
                      </a: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l" fontAlgn="ctr"/>
                      <a:r>
                        <a:rPr lang="en-GB" sz="800" b="0" i="0" u="none" strike="noStrike">
                          <a:solidFill>
                            <a:srgbClr val="000000"/>
                          </a:solidFill>
                          <a:effectLst/>
                          <a:latin typeface="Arial" panose="020B0604020202020204" pitchFamily="34" charset="0"/>
                        </a:rPr>
                        <a:t>18.06.2025 </a:t>
                      </a:r>
                      <a:r>
                        <a:rPr lang="en-GB" sz="800" b="0" i="0" u="none" strike="noStrike" err="1">
                          <a:solidFill>
                            <a:srgbClr val="000000"/>
                          </a:solidFill>
                          <a:effectLst/>
                          <a:latin typeface="Arial" panose="020B0604020202020204" pitchFamily="34" charset="0"/>
                        </a:rPr>
                        <a:t>plkst</a:t>
                      </a:r>
                      <a:r>
                        <a:rPr lang="en-GB" sz="800" b="0" i="0" u="none" strike="noStrike">
                          <a:solidFill>
                            <a:srgbClr val="000000"/>
                          </a:solidFill>
                          <a:effectLst/>
                          <a:latin typeface="Arial" panose="020B0604020202020204" pitchFamily="34" charset="0"/>
                        </a:rPr>
                        <a:t>. 10:00-11:00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718855"/>
                  </a:ext>
                </a:extLst>
              </a:tr>
              <a:tr h="276257">
                <a:tc>
                  <a:txBody>
                    <a:bodyPr/>
                    <a:lstStyle/>
                    <a:p>
                      <a:pPr algn="l" fontAlgn="ctr"/>
                      <a:r>
                        <a:rPr lang="en-GB" sz="800" b="0" i="0" u="none" strike="noStrike">
                          <a:solidFill>
                            <a:srgbClr val="000000"/>
                          </a:solidFill>
                          <a:effectLst/>
                          <a:latin typeface="Arial" panose="020B0604020202020204" pitchFamily="34" charset="0"/>
                        </a:rPr>
                        <a:t>4</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Arial" panose="020B0604020202020204" pitchFamily="34" charset="0"/>
                        </a:rPr>
                        <a:t>Latvijas Narkologu asociācija</a:t>
                      </a: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8973188"/>
                  </a:ext>
                </a:extLst>
              </a:tr>
              <a:tr h="276257">
                <a:tc>
                  <a:txBody>
                    <a:bodyPr/>
                    <a:lstStyle/>
                    <a:p>
                      <a:pPr algn="l" fontAlgn="ctr"/>
                      <a:r>
                        <a:rPr lang="en-GB" sz="800" b="0" i="0" u="none" strike="noStrike">
                          <a:solidFill>
                            <a:srgbClr val="000000"/>
                          </a:solidFill>
                          <a:effectLst/>
                          <a:latin typeface="Arial" panose="020B0604020202020204" pitchFamily="34" charset="0"/>
                        </a:rPr>
                        <a:t>5</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Arial" panose="020B0604020202020204" pitchFamily="34" charset="0"/>
                        </a:rPr>
                        <a:t>Jūrmalas sociālo pakalpojumu centrs Kauguri</a:t>
                      </a: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a:solidFill>
                            <a:srgbClr val="000000"/>
                          </a:solidFill>
                          <a:effectLst/>
                          <a:latin typeface="Arial" panose="020B0604020202020204" pitchFamily="34" charset="0"/>
                        </a:rPr>
                        <a:t>Elīna Kariņa </a:t>
                      </a: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04.06.2025 plkst. 14:10-15:10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6778426"/>
                  </a:ext>
                </a:extLst>
              </a:tr>
              <a:tr h="276257">
                <a:tc>
                  <a:txBody>
                    <a:bodyPr/>
                    <a:lstStyle/>
                    <a:p>
                      <a:pPr algn="l" fontAlgn="ctr"/>
                      <a:r>
                        <a:rPr lang="en-GB" sz="800" b="0" i="0" u="none" strike="noStrike">
                          <a:solidFill>
                            <a:srgbClr val="000000"/>
                          </a:solidFill>
                          <a:effectLst/>
                          <a:latin typeface="Arial" panose="020B0604020202020204" pitchFamily="34" charset="0"/>
                        </a:rPr>
                        <a:t>6</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Arial" panose="020B0604020202020204" pitchFamily="34" charset="0"/>
                        </a:rPr>
                        <a:t>Narkotiku kontroles un narkomānijas ierobežošanas koordinācijas padome</a:t>
                      </a: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Ginta Ozola  </a:t>
                      </a: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26.06.2025 plkst. 10:00-11:00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3878617"/>
                  </a:ext>
                </a:extLst>
              </a:tr>
              <a:tr h="276257">
                <a:tc>
                  <a:txBody>
                    <a:bodyPr/>
                    <a:lstStyle/>
                    <a:p>
                      <a:pPr algn="l" fontAlgn="ctr"/>
                      <a:r>
                        <a:rPr lang="en-GB" sz="800" b="0" i="0" u="none" strike="noStrike">
                          <a:solidFill>
                            <a:srgbClr val="000000"/>
                          </a:solidFill>
                          <a:effectLst/>
                          <a:latin typeface="Arial" panose="020B0604020202020204" pitchFamily="34" charset="0"/>
                        </a:rPr>
                        <a:t>7</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Arial" panose="020B0604020202020204" pitchFamily="34" charset="0"/>
                        </a:rPr>
                        <a:t>Jūrmalas sociālo pakalpojumu centrs Kauguri</a:t>
                      </a: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a:solidFill>
                            <a:srgbClr val="000000"/>
                          </a:solidFill>
                          <a:effectLst/>
                          <a:latin typeface="Arial" panose="020B0604020202020204" pitchFamily="34" charset="0"/>
                        </a:rPr>
                        <a:t>Elīna Kariņa </a:t>
                      </a: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04.06.2025 plkst. 14:10-15:10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8737101"/>
                  </a:ext>
                </a:extLst>
              </a:tr>
              <a:tr h="276257">
                <a:tc>
                  <a:txBody>
                    <a:bodyPr/>
                    <a:lstStyle/>
                    <a:p>
                      <a:pPr algn="l" fontAlgn="ctr"/>
                      <a:r>
                        <a:rPr lang="en-GB" sz="800" b="0" i="0" u="none" strike="noStrike">
                          <a:solidFill>
                            <a:srgbClr val="000000"/>
                          </a:solidFill>
                          <a:effectLst/>
                          <a:latin typeface="Arial" panose="020B0604020202020204" pitchFamily="34" charset="0"/>
                        </a:rPr>
                        <a:t>8</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Arial" panose="020B0604020202020204" pitchFamily="34" charset="0"/>
                        </a:rPr>
                        <a:t>Biedrība "Papardes zieds"</a:t>
                      </a: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Gatis Pavārs, Edgars Melgalvis </a:t>
                      </a: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06.06.2025 plkst. 11:30-12:30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1499522"/>
                  </a:ext>
                </a:extLst>
              </a:tr>
              <a:tr h="276257">
                <a:tc>
                  <a:txBody>
                    <a:bodyPr/>
                    <a:lstStyle/>
                    <a:p>
                      <a:pPr algn="l" fontAlgn="ctr"/>
                      <a:r>
                        <a:rPr lang="en-GB" sz="800" b="0" i="0" u="none" strike="noStrike">
                          <a:solidFill>
                            <a:srgbClr val="000000"/>
                          </a:solidFill>
                          <a:effectLst/>
                          <a:latin typeface="Arial" panose="020B0604020202020204" pitchFamily="34" charset="0"/>
                        </a:rPr>
                        <a:t>9</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a:solidFill>
                            <a:srgbClr val="000000"/>
                          </a:solidFill>
                          <a:effectLst/>
                          <a:latin typeface="Arial" panose="020B0604020202020204" pitchFamily="34" charset="0"/>
                        </a:rPr>
                        <a:t>SPKC Atkarības slimību riska analīzes nodaļa</a:t>
                      </a: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lv-LV" sz="800" b="0" i="0" u="none" strike="noStrike">
                          <a:solidFill>
                            <a:srgbClr val="000000"/>
                          </a:solidFill>
                          <a:effectLst/>
                          <a:latin typeface="Arial" panose="020B0604020202020204" pitchFamily="34" charset="0"/>
                        </a:rPr>
                        <a:t>Diāna Vanaga, Una Mārtiņsone, Aija Pelne, Ieva Pūgule </a:t>
                      </a: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02.06.2025 plkst. 11:10-12:10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556411"/>
                  </a:ext>
                </a:extLst>
              </a:tr>
              <a:tr h="276257">
                <a:tc>
                  <a:txBody>
                    <a:bodyPr/>
                    <a:lstStyle/>
                    <a:p>
                      <a:pPr algn="l" fontAlgn="ctr"/>
                      <a:r>
                        <a:rPr lang="en-GB" sz="800" b="0" i="0" u="none" strike="noStrike">
                          <a:solidFill>
                            <a:srgbClr val="000000"/>
                          </a:solidFill>
                          <a:effectLst/>
                          <a:latin typeface="Arial" panose="020B0604020202020204" pitchFamily="34" charset="0"/>
                        </a:rPr>
                        <a:t>10</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Arial" panose="020B0604020202020204" pitchFamily="34" charset="0"/>
                        </a:rPr>
                        <a:t>Valsts probācijas dienests</a:t>
                      </a: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Anastasija Radeviča, Līga Feldmane Beleneca, Kristīne Veisa, Līga Daugaviete </a:t>
                      </a: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09.06.2025 plkst. 11:30-12:30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2243776"/>
                  </a:ext>
                </a:extLst>
              </a:tr>
              <a:tr h="276257">
                <a:tc>
                  <a:txBody>
                    <a:bodyPr/>
                    <a:lstStyle/>
                    <a:p>
                      <a:pPr algn="l" fontAlgn="ctr"/>
                      <a:r>
                        <a:rPr lang="en-GB" sz="800" b="0" i="0" u="none" strike="noStrike">
                          <a:solidFill>
                            <a:srgbClr val="000000"/>
                          </a:solidFill>
                          <a:effectLst/>
                          <a:latin typeface="Arial" panose="020B0604020202020204" pitchFamily="34" charset="0"/>
                        </a:rPr>
                        <a:t>11</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Arial" panose="020B0604020202020204" pitchFamily="34" charset="0"/>
                        </a:rPr>
                        <a:t>Tiesībsarga birojs</a:t>
                      </a: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Laila Grāvere, Valērija Leščinska</a:t>
                      </a: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19.06.2025 plkst. 14:00-15:00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9911168"/>
                  </a:ext>
                </a:extLst>
              </a:tr>
              <a:tr h="276257">
                <a:tc>
                  <a:txBody>
                    <a:bodyPr/>
                    <a:lstStyle/>
                    <a:p>
                      <a:pPr algn="l" fontAlgn="ctr"/>
                      <a:r>
                        <a:rPr lang="en-GB" sz="800" b="0" i="0" u="none" strike="noStrike">
                          <a:solidFill>
                            <a:srgbClr val="000000"/>
                          </a:solidFill>
                          <a:effectLst/>
                          <a:latin typeface="Arial" panose="020B0604020202020204" pitchFamily="34" charset="0"/>
                        </a:rPr>
                        <a:t>12</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Arial" panose="020B0604020202020204" pitchFamily="34" charset="0"/>
                        </a:rPr>
                        <a:t>Bērnu aizsardzības centrs</a:t>
                      </a: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Elīna Brila, Vita Volonte</a:t>
                      </a: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19.06.2025 plkst. 10:00-11:00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5438859"/>
                  </a:ext>
                </a:extLst>
              </a:tr>
              <a:tr h="276257">
                <a:tc>
                  <a:txBody>
                    <a:bodyPr/>
                    <a:lstStyle/>
                    <a:p>
                      <a:pPr algn="l" fontAlgn="ctr"/>
                      <a:r>
                        <a:rPr lang="en-GB" sz="800" b="0" i="0" u="none" strike="noStrike">
                          <a:solidFill>
                            <a:srgbClr val="000000"/>
                          </a:solidFill>
                          <a:effectLst/>
                          <a:latin typeface="Arial" panose="020B0604020202020204" pitchFamily="34" charset="0"/>
                        </a:rPr>
                        <a:t>13</a:t>
                      </a: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err="1">
                          <a:solidFill>
                            <a:srgbClr val="000000"/>
                          </a:solidFill>
                          <a:effectLst/>
                          <a:latin typeface="Arial" panose="020B0604020202020204" pitchFamily="34" charset="0"/>
                        </a:rPr>
                        <a:t>Fokusa</a:t>
                      </a:r>
                      <a:r>
                        <a:rPr lang="en-GB" sz="800" b="0" i="0" u="none" strike="noStrike">
                          <a:solidFill>
                            <a:srgbClr val="000000"/>
                          </a:solidFill>
                          <a:effectLst/>
                          <a:latin typeface="Arial" panose="020B0604020202020204" pitchFamily="34" charset="0"/>
                        </a:rPr>
                        <a:t> </a:t>
                      </a:r>
                      <a:r>
                        <a:rPr lang="en-GB" sz="800" b="0" i="0" u="none" strike="noStrike" err="1">
                          <a:solidFill>
                            <a:srgbClr val="000000"/>
                          </a:solidFill>
                          <a:effectLst/>
                          <a:latin typeface="Arial" panose="020B0604020202020204" pitchFamily="34" charset="0"/>
                        </a:rPr>
                        <a:t>grupa</a:t>
                      </a:r>
                      <a:r>
                        <a:rPr lang="en-GB" sz="800" b="0" i="0" u="none" strike="noStrike">
                          <a:solidFill>
                            <a:srgbClr val="000000"/>
                          </a:solidFill>
                          <a:effectLst/>
                          <a:latin typeface="Arial" panose="020B0604020202020204" pitchFamily="34" charset="0"/>
                        </a:rPr>
                        <a:t> </a:t>
                      </a:r>
                      <a:r>
                        <a:rPr lang="en-GB" sz="800" b="0" i="0" u="none" strike="noStrike" err="1">
                          <a:solidFill>
                            <a:srgbClr val="000000"/>
                          </a:solidFill>
                          <a:effectLst/>
                          <a:latin typeface="Arial" panose="020B0604020202020204" pitchFamily="34" charset="0"/>
                        </a:rPr>
                        <a:t>ar</a:t>
                      </a:r>
                      <a:r>
                        <a:rPr lang="en-GB" sz="800" b="0" i="0" u="none" strike="noStrike">
                          <a:solidFill>
                            <a:srgbClr val="000000"/>
                          </a:solidFill>
                          <a:effectLst/>
                          <a:latin typeface="Arial" panose="020B0604020202020204" pitchFamily="34" charset="0"/>
                        </a:rPr>
                        <a:t> </a:t>
                      </a:r>
                      <a:r>
                        <a:rPr lang="en-GB" sz="800" b="0" i="0" u="none" strike="noStrike" err="1">
                          <a:solidFill>
                            <a:srgbClr val="000000"/>
                          </a:solidFill>
                          <a:effectLst/>
                          <a:latin typeface="Arial" panose="020B0604020202020204" pitchFamily="34" charset="0"/>
                        </a:rPr>
                        <a:t>jauniešu</a:t>
                      </a:r>
                      <a:r>
                        <a:rPr lang="en-GB" sz="800" b="0" i="0" u="none" strike="noStrike">
                          <a:solidFill>
                            <a:srgbClr val="000000"/>
                          </a:solidFill>
                          <a:effectLst/>
                          <a:latin typeface="Arial" panose="020B0604020202020204" pitchFamily="34" charset="0"/>
                        </a:rPr>
                        <a:t> </a:t>
                      </a:r>
                      <a:r>
                        <a:rPr lang="en-GB" sz="800" b="0" i="0" u="none" strike="noStrike" err="1">
                          <a:solidFill>
                            <a:srgbClr val="000000"/>
                          </a:solidFill>
                          <a:effectLst/>
                          <a:latin typeface="Arial" panose="020B0604020202020204" pitchFamily="34" charset="0"/>
                        </a:rPr>
                        <a:t>organizāciju</a:t>
                      </a:r>
                      <a:endParaRPr lang="en-GB" sz="800" b="0" i="0" u="none" strike="noStrike">
                        <a:solidFill>
                          <a:srgbClr val="000000"/>
                        </a:solidFill>
                        <a:effectLst/>
                        <a:latin typeface="Arial" panose="020B0604020202020204" pitchFamily="34" charset="0"/>
                      </a:endParaRP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fi-FI" sz="800" b="0" i="0" u="none" strike="noStrike">
                          <a:solidFill>
                            <a:srgbClr val="000000"/>
                          </a:solidFill>
                          <a:effectLst/>
                          <a:latin typeface="Arial" panose="020B0604020202020204" pitchFamily="34" charset="0"/>
                        </a:rPr>
                        <a:t>Latvijas Jaunatne padome</a:t>
                      </a:r>
                      <a:r>
                        <a:rPr lang="lv-LV" sz="800" b="0" i="0" u="none" strike="noStrike">
                          <a:solidFill>
                            <a:srgbClr val="000000"/>
                          </a:solidFill>
                          <a:effectLst/>
                          <a:latin typeface="Arial" panose="020B0604020202020204" pitchFamily="34" charset="0"/>
                        </a:rPr>
                        <a:t>s pārstāvji ( 3 jaunieši)</a:t>
                      </a:r>
                      <a:endParaRPr lang="fi-FI" sz="800" b="0" i="0" u="none" strike="noStrike">
                        <a:solidFill>
                          <a:srgbClr val="000000"/>
                        </a:solidFill>
                        <a:effectLst/>
                        <a:latin typeface="Arial" panose="020B0604020202020204" pitchFamily="34" charset="0"/>
                      </a:endParaRP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27.06.2024 </a:t>
                      </a:r>
                      <a:r>
                        <a:rPr lang="en-GB" sz="800" b="0" i="0" u="none" strike="noStrike" err="1">
                          <a:solidFill>
                            <a:srgbClr val="000000"/>
                          </a:solidFill>
                          <a:effectLst/>
                          <a:latin typeface="Arial" panose="020B0604020202020204" pitchFamily="34" charset="0"/>
                        </a:rPr>
                        <a:t>plkst</a:t>
                      </a:r>
                      <a:r>
                        <a:rPr lang="en-GB" sz="800" b="0" i="0" u="none" strike="noStrike">
                          <a:solidFill>
                            <a:srgbClr val="000000"/>
                          </a:solidFill>
                          <a:effectLst/>
                          <a:latin typeface="Arial" panose="020B0604020202020204" pitchFamily="34" charset="0"/>
                        </a:rPr>
                        <a:t>. 16:00-17:</a:t>
                      </a:r>
                      <a:r>
                        <a:rPr lang="lv-LV" sz="800" b="0" i="0" u="none" strike="noStrike">
                          <a:solidFill>
                            <a:srgbClr val="000000"/>
                          </a:solidFill>
                          <a:effectLst/>
                          <a:latin typeface="Arial" panose="020B0604020202020204" pitchFamily="34" charset="0"/>
                        </a:rPr>
                        <a:t>3</a:t>
                      </a:r>
                      <a:r>
                        <a:rPr lang="en-GB" sz="800" b="0" i="0" u="none" strike="noStrike">
                          <a:solidFill>
                            <a:srgbClr val="000000"/>
                          </a:solidFill>
                          <a:effectLst/>
                          <a:latin typeface="Arial" panose="020B0604020202020204" pitchFamily="34" charset="0"/>
                        </a:rPr>
                        <a:t>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7073708"/>
                  </a:ext>
                </a:extLst>
              </a:tr>
              <a:tr h="485321">
                <a:tc>
                  <a:txBody>
                    <a:bodyPr/>
                    <a:lstStyle/>
                    <a:p>
                      <a:pPr algn="l" fontAlgn="ctr"/>
                      <a:r>
                        <a:rPr lang="lv-LV" sz="800" b="0" i="0" u="none" strike="noStrike">
                          <a:solidFill>
                            <a:srgbClr val="000000"/>
                          </a:solidFill>
                          <a:effectLst/>
                          <a:latin typeface="Arial" panose="020B0604020202020204" pitchFamily="34" charset="0"/>
                        </a:rPr>
                        <a:t>14</a:t>
                      </a:r>
                      <a:endParaRPr lang="en-GB" sz="800" b="0" i="0" u="none" strike="noStrike">
                        <a:solidFill>
                          <a:srgbClr val="000000"/>
                        </a:solidFill>
                        <a:effectLst/>
                        <a:latin typeface="Arial" panose="020B0604020202020204" pitchFamily="34" charset="0"/>
                      </a:endParaRPr>
                    </a:p>
                  </a:txBody>
                  <a:tcPr marL="72000" marR="72000" marT="0" marB="0" anchor="ctr">
                    <a:lnL w="635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lv-LV" sz="800" b="0" i="0" u="none" strike="noStrike">
                          <a:solidFill>
                            <a:srgbClr val="000000"/>
                          </a:solidFill>
                          <a:effectLst/>
                          <a:latin typeface="Arial" panose="020B0604020202020204" pitchFamily="34" charset="0"/>
                        </a:rPr>
                        <a:t>Fokusa grupa ar J</a:t>
                      </a:r>
                      <a:r>
                        <a:rPr lang="en-GB" sz="800" b="0" i="0" u="none" strike="noStrike" err="1">
                          <a:solidFill>
                            <a:srgbClr val="000000"/>
                          </a:solidFill>
                          <a:effectLst/>
                          <a:latin typeface="Arial" panose="020B0604020202020204" pitchFamily="34" charset="0"/>
                        </a:rPr>
                        <a:t>ūrmalas</a:t>
                      </a:r>
                      <a:r>
                        <a:rPr lang="en-GB" sz="800" b="0" i="0" u="none" strike="noStrike">
                          <a:solidFill>
                            <a:srgbClr val="000000"/>
                          </a:solidFill>
                          <a:effectLst/>
                          <a:latin typeface="Arial" panose="020B0604020202020204" pitchFamily="34" charset="0"/>
                        </a:rPr>
                        <a:t> </a:t>
                      </a:r>
                      <a:r>
                        <a:rPr lang="en-GB" sz="800" b="0" i="0" u="none" strike="noStrike" err="1">
                          <a:solidFill>
                            <a:srgbClr val="000000"/>
                          </a:solidFill>
                          <a:effectLst/>
                          <a:latin typeface="Arial" panose="020B0604020202020204" pitchFamily="34" charset="0"/>
                        </a:rPr>
                        <a:t>izglītības</a:t>
                      </a:r>
                      <a:r>
                        <a:rPr lang="en-GB" sz="800" b="0" i="0" u="none" strike="noStrike">
                          <a:solidFill>
                            <a:srgbClr val="000000"/>
                          </a:solidFill>
                          <a:effectLst/>
                          <a:latin typeface="Arial" panose="020B0604020202020204" pitchFamily="34" charset="0"/>
                        </a:rPr>
                        <a:t> </a:t>
                      </a:r>
                      <a:r>
                        <a:rPr lang="en-GB" sz="800" b="0" i="0" u="none" strike="noStrike" err="1">
                          <a:solidFill>
                            <a:srgbClr val="000000"/>
                          </a:solidFill>
                          <a:effectLst/>
                          <a:latin typeface="Arial" panose="020B0604020202020204" pitchFamily="34" charset="0"/>
                        </a:rPr>
                        <a:t>pārvald</a:t>
                      </a:r>
                      <a:r>
                        <a:rPr lang="lv-LV" sz="800" b="0" i="0" u="none" strike="noStrike">
                          <a:solidFill>
                            <a:srgbClr val="000000"/>
                          </a:solidFill>
                          <a:effectLst/>
                          <a:latin typeface="Arial" panose="020B0604020202020204" pitchFamily="34" charset="0"/>
                        </a:rPr>
                        <a:t>i</a:t>
                      </a:r>
                      <a:r>
                        <a:rPr lang="en-GB" sz="800" b="0" i="0" u="none" strike="noStrike">
                          <a:solidFill>
                            <a:srgbClr val="000000"/>
                          </a:solidFill>
                          <a:effectLst/>
                          <a:latin typeface="Arial" panose="020B0604020202020204" pitchFamily="34" charset="0"/>
                        </a:rPr>
                        <a:t> / </a:t>
                      </a:r>
                      <a:r>
                        <a:rPr lang="en-GB" sz="800" b="0" i="0" u="none" strike="noStrike" err="1">
                          <a:solidFill>
                            <a:srgbClr val="000000"/>
                          </a:solidFill>
                          <a:effectLst/>
                          <a:latin typeface="Arial" panose="020B0604020202020204" pitchFamily="34" charset="0"/>
                        </a:rPr>
                        <a:t>Jūrmalas</a:t>
                      </a:r>
                      <a:r>
                        <a:rPr lang="en-GB" sz="800" b="0" i="0" u="none" strike="noStrike">
                          <a:solidFill>
                            <a:srgbClr val="000000"/>
                          </a:solidFill>
                          <a:effectLst/>
                          <a:latin typeface="Arial" panose="020B0604020202020204" pitchFamily="34" charset="0"/>
                        </a:rPr>
                        <a:t> </a:t>
                      </a:r>
                      <a:r>
                        <a:rPr lang="en-GB" sz="800" b="0" i="0" u="none" strike="noStrike" err="1">
                          <a:solidFill>
                            <a:srgbClr val="000000"/>
                          </a:solidFill>
                          <a:effectLst/>
                          <a:latin typeface="Arial" panose="020B0604020202020204" pitchFamily="34" charset="0"/>
                        </a:rPr>
                        <a:t>izglītības</a:t>
                      </a:r>
                      <a:r>
                        <a:rPr lang="en-GB" sz="800" b="0" i="0" u="none" strike="noStrike">
                          <a:solidFill>
                            <a:srgbClr val="000000"/>
                          </a:solidFill>
                          <a:effectLst/>
                          <a:latin typeface="Arial" panose="020B0604020202020204" pitchFamily="34" charset="0"/>
                        </a:rPr>
                        <a:t> </a:t>
                      </a:r>
                      <a:r>
                        <a:rPr lang="en-GB" sz="800" b="0" i="0" u="none" strike="noStrike" err="1">
                          <a:solidFill>
                            <a:srgbClr val="000000"/>
                          </a:solidFill>
                          <a:effectLst/>
                          <a:latin typeface="Arial" panose="020B0604020202020204" pitchFamily="34" charset="0"/>
                        </a:rPr>
                        <a:t>padom</a:t>
                      </a:r>
                      <a:r>
                        <a:rPr lang="lv-LV" sz="800" b="0" i="0" u="none" strike="noStrike">
                          <a:solidFill>
                            <a:srgbClr val="000000"/>
                          </a:solidFill>
                          <a:effectLst/>
                          <a:latin typeface="Arial" panose="020B0604020202020204" pitchFamily="34" charset="0"/>
                        </a:rPr>
                        <a:t>i</a:t>
                      </a:r>
                      <a:endParaRPr lang="en-GB" sz="800" b="0" i="0" u="none" strike="noStrike">
                        <a:solidFill>
                          <a:srgbClr val="000000"/>
                        </a:solidFill>
                        <a:effectLst/>
                        <a:latin typeface="Arial" panose="020B0604020202020204" pitchFamily="34" charset="0"/>
                      </a:endParaRPr>
                    </a:p>
                  </a:txBody>
                  <a:tcPr marL="72000" marR="72000" marT="0" marB="0" anchor="ctr">
                    <a:lnL>
                      <a:noFill/>
                    </a:lnL>
                    <a:lnR>
                      <a:noFill/>
                    </a:lnR>
                    <a:lnT w="9525"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fi-FI" sz="800" b="0" i="0" u="none" strike="noStrike">
                        <a:solidFill>
                          <a:srgbClr val="000000"/>
                        </a:solidFill>
                        <a:effectLst/>
                        <a:latin typeface="Arial" panose="020B0604020202020204" pitchFamily="34" charset="0"/>
                      </a:endParaRPr>
                    </a:p>
                    <a:p>
                      <a:pPr algn="l" fontAlgn="ctr"/>
                      <a:r>
                        <a:rPr lang="fi-FI" sz="800" b="0" i="0" u="none" strike="noStrike">
                          <a:solidFill>
                            <a:srgbClr val="000000"/>
                          </a:solidFill>
                          <a:effectLst/>
                          <a:latin typeface="Arial" panose="020B0604020202020204" pitchFamily="34" charset="0"/>
                        </a:rPr>
                        <a:t>Mārīte Švīgere </a:t>
                      </a:r>
                      <a:r>
                        <a:rPr lang="lv-LV" sz="800" b="0" i="0" u="none" strike="noStrike">
                          <a:solidFill>
                            <a:srgbClr val="000000"/>
                          </a:solidFill>
                          <a:effectLst/>
                          <a:latin typeface="Arial" panose="020B0604020202020204" pitchFamily="34" charset="0"/>
                        </a:rPr>
                        <a:t>, </a:t>
                      </a:r>
                      <a:r>
                        <a:rPr lang="fi-FI" sz="800" b="0" i="0" u="none" strike="noStrike">
                          <a:solidFill>
                            <a:srgbClr val="000000"/>
                          </a:solidFill>
                          <a:effectLst/>
                          <a:latin typeface="Arial" panose="020B0604020202020204" pitchFamily="34" charset="0"/>
                        </a:rPr>
                        <a:t>Līga Sīpola</a:t>
                      </a:r>
                      <a:r>
                        <a:rPr lang="lv-LV" sz="800" b="0" i="0" u="none" strike="noStrike">
                          <a:solidFill>
                            <a:srgbClr val="000000"/>
                          </a:solidFill>
                          <a:effectLst/>
                          <a:latin typeface="Arial" panose="020B0604020202020204" pitchFamily="34" charset="0"/>
                        </a:rPr>
                        <a:t>, </a:t>
                      </a:r>
                      <a:r>
                        <a:rPr lang="fi-FI" sz="800" b="0" i="0" u="none" strike="noStrike">
                          <a:solidFill>
                            <a:srgbClr val="000000"/>
                          </a:solidFill>
                          <a:effectLst/>
                          <a:latin typeface="Arial" panose="020B0604020202020204" pitchFamily="34" charset="0"/>
                        </a:rPr>
                        <a:t>Marina Mihailova </a:t>
                      </a:r>
                    </a:p>
                    <a:p>
                      <a:pPr algn="l" fontAlgn="ctr"/>
                      <a:endParaRPr lang="fi-FI" sz="800" b="0" i="0" u="none" strike="noStrike">
                        <a:solidFill>
                          <a:srgbClr val="000000"/>
                        </a:solidFill>
                        <a:effectLst/>
                        <a:latin typeface="Arial" panose="020B0604020202020204" pitchFamily="34" charset="0"/>
                      </a:endParaRPr>
                    </a:p>
                    <a:p>
                      <a:pPr algn="l" fontAlgn="ctr"/>
                      <a:endParaRPr lang="fi-FI" sz="800" b="0" i="0" u="none" strike="noStrike">
                        <a:solidFill>
                          <a:srgbClr val="000000"/>
                        </a:solidFill>
                        <a:effectLst/>
                        <a:latin typeface="Arial" panose="020B0604020202020204" pitchFamily="34" charset="0"/>
                      </a:endParaRPr>
                    </a:p>
                  </a:txBody>
                  <a:tcPr marL="72000" marR="72000" marT="0" marB="0" anchor="ctr">
                    <a:lnL>
                      <a:noFill/>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800" b="0" i="0" u="none" strike="noStrike">
                          <a:solidFill>
                            <a:srgbClr val="000000"/>
                          </a:solidFill>
                          <a:effectLst/>
                          <a:latin typeface="Arial" panose="020B0604020202020204" pitchFamily="34" charset="0"/>
                        </a:rPr>
                        <a:t>02</a:t>
                      </a:r>
                      <a:r>
                        <a:rPr lang="en-GB" sz="800" b="0" i="0" u="none" strike="noStrike">
                          <a:solidFill>
                            <a:srgbClr val="000000"/>
                          </a:solidFill>
                          <a:effectLst/>
                          <a:latin typeface="Arial" panose="020B0604020202020204" pitchFamily="34" charset="0"/>
                        </a:rPr>
                        <a:t>.0</a:t>
                      </a:r>
                      <a:r>
                        <a:rPr lang="lv-LV" sz="800" b="0" i="0" u="none" strike="noStrike">
                          <a:solidFill>
                            <a:srgbClr val="000000"/>
                          </a:solidFill>
                          <a:effectLst/>
                          <a:latin typeface="Arial" panose="020B0604020202020204" pitchFamily="34" charset="0"/>
                        </a:rPr>
                        <a:t>7. </a:t>
                      </a:r>
                      <a:r>
                        <a:rPr lang="en-GB" sz="800" b="0" i="0" u="none" strike="noStrike">
                          <a:solidFill>
                            <a:srgbClr val="000000"/>
                          </a:solidFill>
                          <a:effectLst/>
                          <a:latin typeface="Arial" panose="020B0604020202020204" pitchFamily="34" charset="0"/>
                        </a:rPr>
                        <a:t>2024 </a:t>
                      </a:r>
                      <a:r>
                        <a:rPr lang="en-GB" sz="800" b="0" i="0" u="none" strike="noStrike" err="1">
                          <a:solidFill>
                            <a:srgbClr val="000000"/>
                          </a:solidFill>
                          <a:effectLst/>
                          <a:latin typeface="Arial" panose="020B0604020202020204" pitchFamily="34" charset="0"/>
                        </a:rPr>
                        <a:t>plkst</a:t>
                      </a:r>
                      <a:r>
                        <a:rPr lang="en-GB" sz="800" b="0" i="0" u="none" strike="noStrike">
                          <a:solidFill>
                            <a:srgbClr val="000000"/>
                          </a:solidFill>
                          <a:effectLst/>
                          <a:latin typeface="Arial" panose="020B0604020202020204" pitchFamily="34" charset="0"/>
                        </a:rPr>
                        <a:t>. 1</a:t>
                      </a:r>
                      <a:r>
                        <a:rPr lang="lv-LV" sz="800" b="0" i="0" u="none" strike="noStrike">
                          <a:solidFill>
                            <a:srgbClr val="000000"/>
                          </a:solidFill>
                          <a:effectLst/>
                          <a:latin typeface="Arial" panose="020B0604020202020204" pitchFamily="34" charset="0"/>
                        </a:rPr>
                        <a:t>1</a:t>
                      </a:r>
                      <a:r>
                        <a:rPr lang="en-GB" sz="800" b="0" i="0" u="none" strike="noStrike">
                          <a:solidFill>
                            <a:srgbClr val="000000"/>
                          </a:solidFill>
                          <a:effectLst/>
                          <a:latin typeface="Arial" panose="020B0604020202020204" pitchFamily="34" charset="0"/>
                        </a:rPr>
                        <a:t>:00-1</a:t>
                      </a:r>
                      <a:r>
                        <a:rPr lang="lv-LV" sz="800" b="0" i="0" u="none" strike="noStrike">
                          <a:solidFill>
                            <a:srgbClr val="000000"/>
                          </a:solidFill>
                          <a:effectLst/>
                          <a:latin typeface="Arial" panose="020B0604020202020204" pitchFamily="34" charset="0"/>
                        </a:rPr>
                        <a:t>2</a:t>
                      </a:r>
                      <a:r>
                        <a:rPr lang="en-GB" sz="800" b="0" i="0" u="none" strike="noStrike">
                          <a:solidFill>
                            <a:srgbClr val="000000"/>
                          </a:solidFill>
                          <a:effectLst/>
                          <a:latin typeface="Arial" panose="020B0604020202020204" pitchFamily="34" charset="0"/>
                        </a:rPr>
                        <a:t>:00</a:t>
                      </a: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8117903"/>
                  </a:ext>
                </a:extLst>
              </a:tr>
            </a:tbl>
          </a:graphicData>
        </a:graphic>
      </p:graphicFrame>
      <p:sp>
        <p:nvSpPr>
          <p:cNvPr id="4" name="Rectangle 3">
            <a:extLst>
              <a:ext uri="{FF2B5EF4-FFF2-40B4-BE49-F238E27FC236}">
                <a16:creationId xmlns:a16="http://schemas.microsoft.com/office/drawing/2014/main" id="{75FCD1CA-A982-4AFB-6802-26DE77F22B26}"/>
              </a:ext>
            </a:extLst>
          </p:cNvPr>
          <p:cNvSpPr/>
          <p:nvPr/>
        </p:nvSpPr>
        <p:spPr>
          <a:xfrm>
            <a:off x="9357854" y="0"/>
            <a:ext cx="2834146" cy="4286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extBox 6">
            <a:extLst>
              <a:ext uri="{FF2B5EF4-FFF2-40B4-BE49-F238E27FC236}">
                <a16:creationId xmlns:a16="http://schemas.microsoft.com/office/drawing/2014/main" id="{2A4DE054-3B5B-7947-7AE1-D0B3A55630B7}"/>
              </a:ext>
            </a:extLst>
          </p:cNvPr>
          <p:cNvSpPr txBox="1"/>
          <p:nvPr/>
        </p:nvSpPr>
        <p:spPr>
          <a:xfrm>
            <a:off x="9668404" y="29615"/>
            <a:ext cx="2080684" cy="40011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buClr>
                <a:srgbClr val="000000"/>
              </a:buClr>
              <a:buSzTx/>
              <a:buFont typeface="Arial"/>
              <a:buNone/>
              <a:tabLst/>
              <a:defRPr/>
            </a:pPr>
            <a:r>
              <a:rPr kumimoji="0" lang="lv-LV" sz="1300" u="none" strike="noStrike" kern="0" cap="none" spc="0" normalizeH="0" baseline="0" noProof="0">
                <a:ln>
                  <a:noFill/>
                </a:ln>
                <a:solidFill>
                  <a:srgbClr val="000000"/>
                </a:solidFill>
                <a:effectLst/>
                <a:uLnTx/>
                <a:uFillTx/>
                <a:latin typeface="Arial"/>
                <a:cs typeface="Arial"/>
                <a:sym typeface="Arial"/>
              </a:rPr>
              <a:t>Interviju un fokusgrupu saraksts</a:t>
            </a:r>
          </a:p>
        </p:txBody>
      </p:sp>
      <p:sp>
        <p:nvSpPr>
          <p:cNvPr id="10" name="Rectangle 9">
            <a:extLst>
              <a:ext uri="{FF2B5EF4-FFF2-40B4-BE49-F238E27FC236}">
                <a16:creationId xmlns:a16="http://schemas.microsoft.com/office/drawing/2014/main" id="{527B5696-2035-92EC-9772-47AFEC931F93}"/>
              </a:ext>
            </a:extLst>
          </p:cNvPr>
          <p:cNvSpPr/>
          <p:nvPr/>
        </p:nvSpPr>
        <p:spPr>
          <a:xfrm>
            <a:off x="8929454" y="0"/>
            <a:ext cx="428400" cy="428400"/>
          </a:xfrm>
          <a:prstGeom prst="rect">
            <a:avLst/>
          </a:prstGeom>
          <a:solidFill>
            <a:schemeClr val="bg1">
              <a:lumMod val="7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Freeform 45">
            <a:extLst>
              <a:ext uri="{FF2B5EF4-FFF2-40B4-BE49-F238E27FC236}">
                <a16:creationId xmlns:a16="http://schemas.microsoft.com/office/drawing/2014/main" id="{B1341BA8-CB75-9230-CFB3-D89B43494DA4}"/>
              </a:ext>
            </a:extLst>
          </p:cNvPr>
          <p:cNvSpPr>
            <a:spLocks noChangeAspect="1" noEditPoints="1"/>
          </p:cNvSpPr>
          <p:nvPr/>
        </p:nvSpPr>
        <p:spPr bwMode="auto">
          <a:xfrm>
            <a:off x="8991945" y="62060"/>
            <a:ext cx="303418" cy="30428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Tree>
    <p:extLst>
      <p:ext uri="{BB962C8B-B14F-4D97-AF65-F5344CB8AC3E}">
        <p14:creationId xmlns:p14="http://schemas.microsoft.com/office/powerpoint/2010/main" val="40542764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6791981-3216-460F-BA28-730E95D3B5A4}"/>
              </a:ext>
            </a:extLst>
          </p:cNvPr>
          <p:cNvGraphicFramePr>
            <a:graphicFrameLocks noChangeAspect="1"/>
          </p:cNvGraphicFramePr>
          <p:nvPr>
            <p:custDataLst>
              <p:tags r:id="rId1"/>
            </p:custDataLst>
            <p:extLst>
              <p:ext uri="{D42A27DB-BD31-4B8C-83A1-F6EECF244321}">
                <p14:modId xmlns:p14="http://schemas.microsoft.com/office/powerpoint/2010/main" val="3678900101"/>
              </p:ext>
            </p:ext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4" name="Object 3" hidden="1">
                        <a:extLst>
                          <a:ext uri="{FF2B5EF4-FFF2-40B4-BE49-F238E27FC236}">
                            <a16:creationId xmlns:a16="http://schemas.microsoft.com/office/drawing/2014/main" id="{C6791981-3216-460F-BA28-730E95D3B5A4}"/>
                          </a:ext>
                        </a:extLst>
                      </p:cNvPr>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2" name="Title 1"/>
          <p:cNvSpPr>
            <a:spLocks noGrp="1"/>
          </p:cNvSpPr>
          <p:nvPr>
            <p:ph type="ctrTitle"/>
          </p:nvPr>
        </p:nvSpPr>
        <p:spPr>
          <a:xfrm>
            <a:off x="442914" y="428625"/>
            <a:ext cx="5473699" cy="2428875"/>
          </a:xfrm>
        </p:spPr>
        <p:txBody>
          <a:bodyPr vert="horz"/>
          <a:lstStyle/>
          <a:p>
            <a:pPr lvl="0"/>
            <a:r>
              <a:rPr lang="lv-LV"/>
              <a:t>Paldies!</a:t>
            </a:r>
            <a:endParaRPr lang="en-US">
              <a:sym typeface="Arial"/>
            </a:endParaRPr>
          </a:p>
        </p:txBody>
      </p:sp>
      <p:pic>
        <p:nvPicPr>
          <p:cNvPr id="17" name="Picture Placeholder 16">
            <a:extLst>
              <a:ext uri="{FF2B5EF4-FFF2-40B4-BE49-F238E27FC236}">
                <a16:creationId xmlns:a16="http://schemas.microsoft.com/office/drawing/2014/main" id="{4F6BAB29-F53E-6A5E-B43D-9AD58C1D228D}"/>
              </a:ext>
            </a:extLst>
          </p:cNvPr>
          <p:cNvPicPr>
            <a:picLocks noGrp="1" noChangeAspect="1"/>
          </p:cNvPicPr>
          <p:nvPr>
            <p:ph type="pic" sz="quarter" idx="14"/>
          </p:nvPr>
        </p:nvPicPr>
        <p:blipFill>
          <a:blip r:embed="rId6" cstate="print">
            <a:extLst>
              <a:ext uri="{28A0092B-C50C-407E-A947-70E740481C1C}">
                <a14:useLocalDpi xmlns:a14="http://schemas.microsoft.com/office/drawing/2010/main" val="0"/>
              </a:ext>
            </a:extLst>
          </a:blip>
          <a:srcRect/>
          <a:stretch/>
        </p:blipFill>
        <p:spPr>
          <a:xfrm>
            <a:off x="6528230" y="0"/>
            <a:ext cx="5663769" cy="4940853"/>
          </a:xfrm>
        </p:spPr>
      </p:pic>
      <p:sp>
        <p:nvSpPr>
          <p:cNvPr id="18" name="Rectangle 17">
            <a:extLst>
              <a:ext uri="{FF2B5EF4-FFF2-40B4-BE49-F238E27FC236}">
                <a16:creationId xmlns:a16="http://schemas.microsoft.com/office/drawing/2014/main" id="{5C6F8C08-5D4F-9475-D8AE-166B8B4F0B5D}"/>
              </a:ext>
            </a:extLst>
          </p:cNvPr>
          <p:cNvSpPr/>
          <p:nvPr/>
        </p:nvSpPr>
        <p:spPr>
          <a:xfrm>
            <a:off x="6669295" y="0"/>
            <a:ext cx="5522705" cy="4940300"/>
          </a:xfrm>
          <a:prstGeom prst="rect">
            <a:avLst/>
          </a:prstGeom>
          <a:solidFill>
            <a:schemeClr val="tx1">
              <a:alpha val="43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sk-SK" sz="1600"/>
          </a:p>
        </p:txBody>
      </p:sp>
      <p:sp>
        <p:nvSpPr>
          <p:cNvPr id="14" name="Google Shape;281;p7">
            <a:extLst>
              <a:ext uri="{FF2B5EF4-FFF2-40B4-BE49-F238E27FC236}">
                <a16:creationId xmlns:a16="http://schemas.microsoft.com/office/drawing/2014/main" id="{4858269A-4E28-DB48-1997-D9E45C30BD73}"/>
              </a:ext>
            </a:extLst>
          </p:cNvPr>
          <p:cNvSpPr/>
          <p:nvPr/>
        </p:nvSpPr>
        <p:spPr>
          <a:xfrm rot="10800000">
            <a:off x="6528231" y="-1"/>
            <a:ext cx="141064" cy="4939241"/>
          </a:xfrm>
          <a:prstGeom prst="rect">
            <a:avLst/>
          </a:prstGeom>
          <a:solidFill>
            <a:schemeClr val="bg1"/>
          </a:solidFill>
          <a:ln>
            <a:noFill/>
          </a:ln>
        </p:spPr>
        <p:txBody>
          <a:bodyPr spcFirstLastPara="1" wrap="square" lIns="121900" tIns="60933" rIns="121900" bIns="60933" anchor="ctr" anchorCtr="0">
            <a:noAutofit/>
          </a:bodyPr>
          <a:lstStyle/>
          <a:p>
            <a:pPr algn="ctr"/>
            <a:endParaRPr lang="sk-SK" sz="2400">
              <a:solidFill>
                <a:schemeClr val="lt1"/>
              </a:solidFill>
            </a:endParaRPr>
          </a:p>
        </p:txBody>
      </p:sp>
      <p:sp>
        <p:nvSpPr>
          <p:cNvPr id="7" name="Google Shape;2344;p266">
            <a:extLst>
              <a:ext uri="{FF2B5EF4-FFF2-40B4-BE49-F238E27FC236}">
                <a16:creationId xmlns:a16="http://schemas.microsoft.com/office/drawing/2014/main" id="{BCA460CE-5156-4EC7-80CF-7F518290DE28}"/>
              </a:ext>
            </a:extLst>
          </p:cNvPr>
          <p:cNvSpPr txBox="1">
            <a:spLocks/>
          </p:cNvSpPr>
          <p:nvPr/>
        </p:nvSpPr>
        <p:spPr>
          <a:xfrm>
            <a:off x="442912" y="5158000"/>
            <a:ext cx="11306176" cy="145161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200"/>
            </a:pPr>
            <a:r>
              <a:rPr lang="lv-LV">
                <a:solidFill>
                  <a:schemeClr val="bg1"/>
                </a:solidFill>
              </a:rPr>
              <a:t>PricewaterhouseCoopers SIA, Marijas iela 2A, Rīga, LV-1050, Latvija, LV40003142793</a:t>
            </a:r>
          </a:p>
          <a:p>
            <a:pPr>
              <a:buSzPts val="1200"/>
            </a:pPr>
            <a:r>
              <a:rPr lang="lv-LV">
                <a:solidFill>
                  <a:schemeClr val="bg1"/>
                </a:solidFill>
              </a:rPr>
              <a:t>T: +371 6709 4400, www.pwc.lv </a:t>
            </a:r>
          </a:p>
          <a:p>
            <a:pPr>
              <a:buSzPts val="1200"/>
            </a:pPr>
            <a:r>
              <a:rPr lang="lv-LV">
                <a:solidFill>
                  <a:schemeClr val="bg1"/>
                </a:solidFill>
              </a:rPr>
              <a:t>PwC uzņēmumi palīdz juridiskām un fiziskām personām radīt tām nepieciešamo vērtību. Mūsu uzņēmumu tīklā 157 valstīs strādā vairāk nekā 276 000 speciālistu, kuru uzdevums ir sniegt kvalitatīvus revīzijas pakalpojumus, kā arī nodokļu un biznesa konsultācijas. Pastāstiet mums par sev svarīgo un uzziniet vairāk, apmeklējot www.pwc.lv.</a:t>
            </a:r>
          </a:p>
          <a:p>
            <a:pPr>
              <a:buSzPts val="1200"/>
            </a:pPr>
            <a:r>
              <a:rPr lang="lv-LV">
                <a:solidFill>
                  <a:schemeClr val="bg1"/>
                </a:solidFill>
              </a:rPr>
              <a:t>©2025 PwC. ”PwC” apzīmē PwC uzņēmumu tīklu un/vai vienu vai vairākus tā dalībniekus, kurā katrai dalīborganizācijai ir atsevišķas juridiskās personas statuss. Sīkāka informācija pieejama www.pwc.com/structure.</a:t>
            </a:r>
          </a:p>
        </p:txBody>
      </p:sp>
      <p:sp>
        <p:nvSpPr>
          <p:cNvPr id="8" name="Google Shape;281;p7">
            <a:extLst>
              <a:ext uri="{FF2B5EF4-FFF2-40B4-BE49-F238E27FC236}">
                <a16:creationId xmlns:a16="http://schemas.microsoft.com/office/drawing/2014/main" id="{732C913C-19F6-8A16-A1A1-8A97592CB5FB}"/>
              </a:ext>
            </a:extLst>
          </p:cNvPr>
          <p:cNvSpPr/>
          <p:nvPr/>
        </p:nvSpPr>
        <p:spPr>
          <a:xfrm rot="5400000" flipV="1">
            <a:off x="6025469" y="-1227292"/>
            <a:ext cx="141063" cy="12192002"/>
          </a:xfrm>
          <a:prstGeom prst="rect">
            <a:avLst/>
          </a:prstGeom>
          <a:solidFill>
            <a:schemeClr val="bg1"/>
          </a:solidFill>
          <a:ln>
            <a:noFill/>
          </a:ln>
        </p:spPr>
        <p:txBody>
          <a:bodyPr spcFirstLastPara="1" wrap="square" lIns="121900" tIns="60933" rIns="121900" bIns="60933" anchor="ctr" anchorCtr="0">
            <a:noAutofit/>
          </a:bodyPr>
          <a:lstStyle/>
          <a:p>
            <a:pPr algn="ctr"/>
            <a:endParaRPr lang="sk-SK" sz="2400">
              <a:solidFill>
                <a:schemeClr val="lt1"/>
              </a:solidFill>
            </a:endParaRPr>
          </a:p>
        </p:txBody>
      </p:sp>
    </p:spTree>
    <p:extLst>
      <p:ext uri="{BB962C8B-B14F-4D97-AF65-F5344CB8AC3E}">
        <p14:creationId xmlns:p14="http://schemas.microsoft.com/office/powerpoint/2010/main" val="2801188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8FB3B-AA0E-AC37-DAD0-4C0E0DC2B6A8}"/>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279AE88-9F82-FFE7-D4D1-D8AF2FE06B43}"/>
              </a:ext>
            </a:extLst>
          </p:cNvPr>
          <p:cNvGraphicFramePr>
            <a:graphicFrameLocks noChangeAspect="1"/>
          </p:cNvGraphicFramePr>
          <p:nvPr>
            <p:custDataLst>
              <p:tags r:id="rId1"/>
            </p:custDataLst>
            <p:extLst>
              <p:ext uri="{D42A27DB-BD31-4B8C-83A1-F6EECF244321}">
                <p14:modId xmlns:p14="http://schemas.microsoft.com/office/powerpoint/2010/main" val="4148262581"/>
              </p:ext>
            </p:extLst>
          </p:nvPr>
        </p:nvGraphicFramePr>
        <p:xfrm>
          <a:off x="3176" y="3374"/>
          <a:ext cx="1587" cy="1587"/>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3" name="Object 2" hidden="1">
                        <a:extLst>
                          <a:ext uri="{FF2B5EF4-FFF2-40B4-BE49-F238E27FC236}">
                            <a16:creationId xmlns:a16="http://schemas.microsoft.com/office/drawing/2014/main" id="{F279AE88-9F82-FFE7-D4D1-D8AF2FE06B43}"/>
                          </a:ext>
                        </a:extLst>
                      </p:cNvPr>
                      <p:cNvPicPr/>
                      <p:nvPr/>
                    </p:nvPicPr>
                    <p:blipFill>
                      <a:blip r:embed="rId6"/>
                      <a:stretch>
                        <a:fillRect/>
                      </a:stretch>
                    </p:blipFill>
                    <p:spPr>
                      <a:xfrm>
                        <a:off x="3176" y="3374"/>
                        <a:ext cx="1587" cy="1587"/>
                      </a:xfrm>
                      <a:prstGeom prst="rect">
                        <a:avLst/>
                      </a:prstGeom>
                    </p:spPr>
                  </p:pic>
                </p:oleObj>
              </mc:Fallback>
            </mc:AlternateContent>
          </a:graphicData>
        </a:graphic>
      </p:graphicFrame>
      <p:pic>
        <p:nvPicPr>
          <p:cNvPr id="7" name="Picture Placeholder 9">
            <a:extLst>
              <a:ext uri="{FF2B5EF4-FFF2-40B4-BE49-F238E27FC236}">
                <a16:creationId xmlns:a16="http://schemas.microsoft.com/office/drawing/2014/main" id="{ADEFB4B6-4377-20CB-777B-FD37A0DC247F}"/>
              </a:ext>
            </a:extLst>
          </p:cNvPr>
          <p:cNvPicPr>
            <a:picLocks noGrp="1" noChangeAspect="1"/>
          </p:cNvPicPr>
          <p:nvPr>
            <p:ph type="pic" sz="quarter" idx="12"/>
          </p:nvPr>
        </p:nvPicPr>
        <p:blipFill>
          <a:blip r:embed="rId7" cstate="print">
            <a:extLst>
              <a:ext uri="{28A0092B-C50C-407E-A947-70E740481C1C}">
                <a14:useLocalDpi xmlns:a14="http://schemas.microsoft.com/office/drawing/2010/main" val="0"/>
              </a:ext>
            </a:extLst>
          </a:blip>
          <a:srcRect/>
          <a:stretch/>
        </p:blipFill>
        <p:spPr>
          <a:xfrm>
            <a:off x="2190750" y="0"/>
            <a:ext cx="10001250" cy="6858000"/>
          </a:xfrm>
        </p:spPr>
      </p:pic>
      <p:sp>
        <p:nvSpPr>
          <p:cNvPr id="8" name="Rectangle 7" hidden="1">
            <a:extLst>
              <a:ext uri="{FF2B5EF4-FFF2-40B4-BE49-F238E27FC236}">
                <a16:creationId xmlns:a16="http://schemas.microsoft.com/office/drawing/2014/main" id="{7D56041D-CFB8-74C4-638C-4DAD7A9C6601}"/>
              </a:ext>
            </a:extLst>
          </p:cNvPr>
          <p:cNvSpPr/>
          <p:nvPr>
            <p:custDataLst>
              <p:tags r:id="rId2"/>
            </p:custDataLst>
          </p:nvPr>
        </p:nvSpPr>
        <p:spPr>
          <a:xfrm>
            <a:off x="1587" y="893"/>
            <a:ext cx="158709" cy="158709"/>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3200" b="0"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4" name="Rectangle 23">
            <a:extLst>
              <a:ext uri="{FF2B5EF4-FFF2-40B4-BE49-F238E27FC236}">
                <a16:creationId xmlns:a16="http://schemas.microsoft.com/office/drawing/2014/main" id="{BB4252FC-DC91-30CD-FC7C-C63F3DDC7ADC}"/>
              </a:ext>
            </a:extLst>
          </p:cNvPr>
          <p:cNvSpPr/>
          <p:nvPr/>
        </p:nvSpPr>
        <p:spPr>
          <a:xfrm>
            <a:off x="-1" y="0"/>
            <a:ext cx="2108201" cy="68562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Rectangle 18">
            <a:extLst>
              <a:ext uri="{FF2B5EF4-FFF2-40B4-BE49-F238E27FC236}">
                <a16:creationId xmlns:a16="http://schemas.microsoft.com/office/drawing/2014/main" id="{D89FB399-D26E-82DE-986F-4E5ED2416DCC}"/>
              </a:ext>
            </a:extLst>
          </p:cNvPr>
          <p:cNvSpPr/>
          <p:nvPr/>
        </p:nvSpPr>
        <p:spPr bwMode="ltGray">
          <a:xfrm>
            <a:off x="2186578" y="0"/>
            <a:ext cx="10001250" cy="6856215"/>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 typeface="Arial"/>
              <a:buNone/>
              <a:tabLst/>
              <a:defRPr/>
            </a:pPr>
            <a:endParaRPr kumimoji="0" lang="en-GB" sz="1799" b="0" i="0" u="none" strike="noStrike" kern="1200" cap="none" spc="0" normalizeH="0" baseline="0" noProof="0" err="1">
              <a:ln>
                <a:noFill/>
              </a:ln>
              <a:solidFill>
                <a:srgbClr val="FFFFFF"/>
              </a:solidFill>
              <a:effectLst/>
              <a:uLnTx/>
              <a:uFillTx/>
              <a:latin typeface="Georgia" pitchFamily="18" charset="0"/>
              <a:ea typeface="+mn-ea"/>
              <a:cs typeface="+mn-cs"/>
              <a:sym typeface="Arial"/>
            </a:endParaRPr>
          </a:p>
        </p:txBody>
      </p:sp>
      <p:sp>
        <p:nvSpPr>
          <p:cNvPr id="12" name="Rectangle 11">
            <a:extLst>
              <a:ext uri="{FF2B5EF4-FFF2-40B4-BE49-F238E27FC236}">
                <a16:creationId xmlns:a16="http://schemas.microsoft.com/office/drawing/2014/main" id="{340390CB-198C-E539-F97A-B669F25F2105}"/>
              </a:ext>
            </a:extLst>
          </p:cNvPr>
          <p:cNvSpPr/>
          <p:nvPr/>
        </p:nvSpPr>
        <p:spPr>
          <a:xfrm>
            <a:off x="-1" y="4787900"/>
            <a:ext cx="2029823" cy="2059213"/>
          </a:xfrm>
          <a:prstGeom prst="rect">
            <a:avLst/>
          </a:prstGeom>
          <a:solidFill>
            <a:schemeClr val="accent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cxnSp>
        <p:nvCxnSpPr>
          <p:cNvPr id="27" name="Straight Connector 26">
            <a:extLst>
              <a:ext uri="{FF2B5EF4-FFF2-40B4-BE49-F238E27FC236}">
                <a16:creationId xmlns:a16="http://schemas.microsoft.com/office/drawing/2014/main" id="{973F17C3-C7F0-697C-9A44-9429D56B0EB3}"/>
              </a:ext>
            </a:extLst>
          </p:cNvPr>
          <p:cNvCxnSpPr>
            <a:cxnSpLocks/>
          </p:cNvCxnSpPr>
          <p:nvPr/>
        </p:nvCxnSpPr>
        <p:spPr>
          <a:xfrm flipV="1">
            <a:off x="2108200" y="68443"/>
            <a:ext cx="0" cy="6787771"/>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3E940994-C5BD-BFBC-8236-6C94362E8D0B}"/>
              </a:ext>
            </a:extLst>
          </p:cNvPr>
          <p:cNvCxnSpPr>
            <a:cxnSpLocks/>
          </p:cNvCxnSpPr>
          <p:nvPr/>
        </p:nvCxnSpPr>
        <p:spPr>
          <a:xfrm>
            <a:off x="78377" y="4722204"/>
            <a:ext cx="12029803" cy="0"/>
          </a:xfrm>
          <a:prstGeom prst="line">
            <a:avLst/>
          </a:prstGeom>
          <a:ln w="165100" cap="sq">
            <a:solidFill>
              <a:schemeClr val="bg1"/>
            </a:solidFill>
          </a:ln>
        </p:spPr>
        <p:style>
          <a:lnRef idx="1">
            <a:schemeClr val="accent1"/>
          </a:lnRef>
          <a:fillRef idx="0">
            <a:schemeClr val="accent1"/>
          </a:fillRef>
          <a:effectRef idx="0">
            <a:schemeClr val="dk1"/>
          </a:effectRef>
          <a:fontRef idx="minor">
            <a:schemeClr val="lt1"/>
          </a:fontRef>
        </p:style>
      </p:cxnSp>
      <p:sp>
        <p:nvSpPr>
          <p:cNvPr id="20" name="Title 3">
            <a:extLst>
              <a:ext uri="{FF2B5EF4-FFF2-40B4-BE49-F238E27FC236}">
                <a16:creationId xmlns:a16="http://schemas.microsoft.com/office/drawing/2014/main" id="{78B7F67A-1DA7-1360-74C0-C2963D466BEE}"/>
              </a:ext>
            </a:extLst>
          </p:cNvPr>
          <p:cNvSpPr txBox="1">
            <a:spLocks/>
          </p:cNvSpPr>
          <p:nvPr/>
        </p:nvSpPr>
        <p:spPr>
          <a:xfrm>
            <a:off x="2595280" y="3803629"/>
            <a:ext cx="8987120" cy="523220"/>
          </a:xfrm>
          <a:prstGeom prst="rect">
            <a:avLst/>
          </a:prstGeom>
          <a:noFill/>
          <a:ln>
            <a:noFill/>
          </a:ln>
        </p:spPr>
        <p:txBody>
          <a:bodyPr spcFirstLastPara="1" wrap="square" lIns="0" tIns="0" rIns="0" bIns="0" anchor="b" anchorCtr="0">
            <a:sp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85000"/>
              </a:lnSpc>
              <a:spcBef>
                <a:spcPts val="0"/>
              </a:spcBef>
              <a:spcAft>
                <a:spcPts val="0"/>
              </a:spcAft>
              <a:buClr>
                <a:srgbClr val="000000"/>
              </a:buClr>
              <a:buSzPts val="3200"/>
              <a:buFont typeface="Georgia"/>
              <a:buNone/>
              <a:tabLst/>
              <a:defRPr/>
            </a:pPr>
            <a:r>
              <a:rPr kumimoji="0" lang="lv-LV" sz="4000" b="0" i="0" u="none" strike="noStrike" kern="0" cap="none" spc="0" normalizeH="0" baseline="0" noProof="0">
                <a:ln>
                  <a:noFill/>
                </a:ln>
                <a:solidFill>
                  <a:srgbClr val="FFFFFF"/>
                </a:solidFill>
                <a:effectLst/>
                <a:uLnTx/>
                <a:uFillTx/>
                <a:latin typeface="Georgia"/>
                <a:sym typeface="Georgia"/>
              </a:rPr>
              <a:t>Pētījuma mērķis un ierobežojumi</a:t>
            </a:r>
          </a:p>
        </p:txBody>
      </p:sp>
      <p:sp>
        <p:nvSpPr>
          <p:cNvPr id="21" name="Rectangle 20">
            <a:extLst>
              <a:ext uri="{FF2B5EF4-FFF2-40B4-BE49-F238E27FC236}">
                <a16:creationId xmlns:a16="http://schemas.microsoft.com/office/drawing/2014/main" id="{9FE54A40-DF4F-7A4C-369D-8FC0A31D08F5}"/>
              </a:ext>
            </a:extLst>
          </p:cNvPr>
          <p:cNvSpPr/>
          <p:nvPr/>
        </p:nvSpPr>
        <p:spPr>
          <a:xfrm>
            <a:off x="442913" y="3392488"/>
            <a:ext cx="1559142" cy="934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9600" b="0" i="0" u="none" strike="noStrike" kern="0" cap="none" spc="0" normalizeH="0" baseline="0" noProof="0">
                <a:ln>
                  <a:noFill/>
                </a:ln>
                <a:solidFill>
                  <a:srgbClr val="FFFFFF"/>
                </a:solidFill>
                <a:effectLst/>
                <a:uLnTx/>
                <a:uFillTx/>
                <a:latin typeface="Arial"/>
                <a:ea typeface="+mn-ea"/>
                <a:cs typeface="+mn-cs"/>
                <a:sym typeface="Arial"/>
              </a:rPr>
              <a:t>1</a:t>
            </a:r>
            <a:endParaRPr kumimoji="0" lang="en-GB" sz="96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721939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7C068-8FA1-A77C-EC01-DF227983F8E7}"/>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0F512B9-05DB-B047-FDA1-08283BA7242E}"/>
              </a:ext>
            </a:extLst>
          </p:cNvPr>
          <p:cNvGraphicFramePr>
            <a:graphicFrameLocks noChangeAspect="1"/>
          </p:cNvGraphicFramePr>
          <p:nvPr>
            <p:custDataLst>
              <p:tags r:id="rId1"/>
            </p:custDataLst>
            <p:extLst>
              <p:ext uri="{D42A27DB-BD31-4B8C-83A1-F6EECF244321}">
                <p14:modId xmlns:p14="http://schemas.microsoft.com/office/powerpoint/2010/main" val="4151556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3" name="Object 2" hidden="1">
                        <a:extLst>
                          <a:ext uri="{FF2B5EF4-FFF2-40B4-BE49-F238E27FC236}">
                            <a16:creationId xmlns:a16="http://schemas.microsoft.com/office/drawing/2014/main" id="{C0F512B9-05DB-B047-FDA1-08283BA724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2" name="Google Shape;414;gbd9be63019_53_0">
            <a:extLst>
              <a:ext uri="{FF2B5EF4-FFF2-40B4-BE49-F238E27FC236}">
                <a16:creationId xmlns:a16="http://schemas.microsoft.com/office/drawing/2014/main" id="{5591BE9E-E4E8-5C7B-61CC-589B3B1A4859}"/>
              </a:ext>
            </a:extLst>
          </p:cNvPr>
          <p:cNvSpPr txBox="1"/>
          <p:nvPr/>
        </p:nvSpPr>
        <p:spPr>
          <a:xfrm>
            <a:off x="10071101" y="3257383"/>
            <a:ext cx="1592296" cy="1623600"/>
          </a:xfrm>
          <a:prstGeom prst="rect">
            <a:avLst/>
          </a:prstGeom>
          <a:solidFill>
            <a:schemeClr val="bg1">
              <a:lumMod val="95000"/>
            </a:schemeClr>
          </a:solidFill>
          <a:ln>
            <a:noFill/>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kumimoji="0" lang="lv-LV" sz="800" b="1" i="0" u="none" strike="noStrike" kern="0" cap="none" spc="0" normalizeH="0" baseline="0" noProof="0">
                <a:ln>
                  <a:noFill/>
                </a:ln>
                <a:solidFill>
                  <a:schemeClr val="tx1"/>
                </a:solidFill>
                <a:effectLst/>
                <a:uLnTx/>
                <a:uFillTx/>
                <a:latin typeface="Arial"/>
                <a:cs typeface="Arial"/>
                <a:sym typeface="Arial"/>
              </a:rPr>
              <a:t>Rekomendāciju izstrāde</a:t>
            </a:r>
          </a:p>
          <a:p>
            <a:pPr marL="172800" marR="0" lvl="0" indent="-1728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lv-LV" sz="800" b="0" i="0" u="none" strike="noStrike" kern="0" cap="none" spc="0" normalizeH="0" baseline="0" noProof="0">
                <a:ln>
                  <a:noFill/>
                </a:ln>
                <a:solidFill>
                  <a:srgbClr val="000000"/>
                </a:solidFill>
                <a:effectLst/>
                <a:uLnTx/>
                <a:uFillTx/>
                <a:latin typeface="Arial"/>
                <a:cs typeface="Arial"/>
                <a:sym typeface="Arial"/>
              </a:rPr>
              <a:t>Pētījums ar rekomendācijām latviešu valodā.</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8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8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p:txBody>
      </p:sp>
      <p:sp>
        <p:nvSpPr>
          <p:cNvPr id="42" name="Google Shape;414;gbd9be63019_53_0">
            <a:extLst>
              <a:ext uri="{FF2B5EF4-FFF2-40B4-BE49-F238E27FC236}">
                <a16:creationId xmlns:a16="http://schemas.microsoft.com/office/drawing/2014/main" id="{B47B44FC-EA3D-B79C-2B04-6B9E2246315D}"/>
              </a:ext>
            </a:extLst>
          </p:cNvPr>
          <p:cNvSpPr txBox="1"/>
          <p:nvPr/>
        </p:nvSpPr>
        <p:spPr>
          <a:xfrm>
            <a:off x="1811757" y="3256898"/>
            <a:ext cx="1602581" cy="1624085"/>
          </a:xfrm>
          <a:prstGeom prst="rect">
            <a:avLst/>
          </a:prstGeom>
          <a:solidFill>
            <a:schemeClr val="bg1">
              <a:lumMod val="95000"/>
            </a:schemeClr>
          </a:solidFill>
          <a:ln>
            <a:noFill/>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800" b="1" i="0" u="none" strike="noStrike" kern="0" cap="none" spc="0" normalizeH="0" baseline="0" noProof="0" err="1">
                <a:ln>
                  <a:noFill/>
                </a:ln>
                <a:solidFill>
                  <a:sysClr val="windowText" lastClr="000000"/>
                </a:solidFill>
                <a:effectLst/>
                <a:uLnTx/>
                <a:uFillTx/>
                <a:latin typeface="Arial"/>
                <a:cs typeface="Arial"/>
                <a:sym typeface="Arial"/>
              </a:rPr>
              <a:t>Priekšizpēte</a:t>
            </a:r>
            <a:endParaRPr kumimoji="0" lang="lv-LV" sz="800" b="1" i="0" u="none" strike="noStrike" kern="0" cap="none" spc="0" normalizeH="0" baseline="0" noProof="0">
              <a:ln>
                <a:noFill/>
              </a:ln>
              <a:solidFill>
                <a:sysClr val="windowText" lastClr="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300"/>
              </a:spcAft>
              <a:buClrTx/>
              <a:buSzTx/>
              <a:buFont typeface="Arial"/>
              <a:buNone/>
              <a:tabLst/>
              <a:defRPr/>
            </a:pPr>
            <a:endParaRPr kumimoji="0" lang="lv-LV" sz="8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800" b="1" i="0" u="none" strike="noStrike" kern="0" cap="none" spc="0" normalizeH="0" baseline="0" noProof="0">
              <a:ln>
                <a:noFill/>
              </a:ln>
              <a:solidFill>
                <a:srgbClr val="D04A02"/>
              </a:solidFill>
              <a:effectLst/>
              <a:uLnTx/>
              <a:uFillTx/>
              <a:latin typeface="Arial"/>
              <a:cs typeface="Arial"/>
              <a:sym typeface="Arial"/>
            </a:endParaRPr>
          </a:p>
        </p:txBody>
      </p:sp>
      <p:sp>
        <p:nvSpPr>
          <p:cNvPr id="26" name="Rectangle 25">
            <a:extLst>
              <a:ext uri="{FF2B5EF4-FFF2-40B4-BE49-F238E27FC236}">
                <a16:creationId xmlns:a16="http://schemas.microsoft.com/office/drawing/2014/main" id="{00786C4A-76B2-0B0D-C2D9-39CF9D3895B2}"/>
              </a:ext>
            </a:extLst>
          </p:cNvPr>
          <p:cNvSpPr/>
          <p:nvPr/>
        </p:nvSpPr>
        <p:spPr>
          <a:xfrm>
            <a:off x="1812391" y="2830427"/>
            <a:ext cx="1601947" cy="432000"/>
          </a:xfrm>
          <a:prstGeom prst="rect">
            <a:avLst/>
          </a:prstGeom>
          <a:solidFill>
            <a:schemeClr val="bg2"/>
          </a:solidFill>
          <a:ln>
            <a:noFill/>
          </a:ln>
          <a:effectLst/>
        </p:spPr>
        <p:style>
          <a:lnRef idx="0">
            <a:schemeClr val="accent1"/>
          </a:lnRef>
          <a:fillRef idx="1">
            <a:schemeClr val="accent1"/>
          </a:fillRef>
          <a:effectRef idx="0">
            <a:schemeClr val="dk1"/>
          </a:effectRef>
          <a:fontRef idx="minor">
            <a:schemeClr val="lt1"/>
          </a:fontRef>
        </p:style>
        <p:txBody>
          <a:bodyPr lIns="504000" tIns="72000" rIns="72000" bIns="7200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800" b="1" i="0" u="none" strike="noStrike" kern="0" cap="none" spc="0" normalizeH="0" baseline="0" noProof="0">
                <a:ln>
                  <a:noFill/>
                </a:ln>
                <a:solidFill>
                  <a:sysClr val="windowText" lastClr="000000"/>
                </a:solidFill>
                <a:effectLst/>
                <a:uLnTx/>
                <a:uFillTx/>
                <a:latin typeface="Arial"/>
                <a:ea typeface="+mn-ea"/>
                <a:cs typeface="+mn-cs"/>
                <a:sym typeface="Arial"/>
              </a:rPr>
              <a:t>I Posms</a:t>
            </a:r>
          </a:p>
        </p:txBody>
      </p:sp>
      <p:sp>
        <p:nvSpPr>
          <p:cNvPr id="28" name="Rectangle 27">
            <a:extLst>
              <a:ext uri="{FF2B5EF4-FFF2-40B4-BE49-F238E27FC236}">
                <a16:creationId xmlns:a16="http://schemas.microsoft.com/office/drawing/2014/main" id="{0B8611AD-FD22-81B6-5031-BD52BD9FC264}"/>
              </a:ext>
            </a:extLst>
          </p:cNvPr>
          <p:cNvSpPr/>
          <p:nvPr/>
        </p:nvSpPr>
        <p:spPr>
          <a:xfrm>
            <a:off x="1812391" y="2830427"/>
            <a:ext cx="432000" cy="432000"/>
          </a:xfrm>
          <a:prstGeom prst="rect">
            <a:avLst/>
          </a:prstGeom>
          <a:solidFill>
            <a:schemeClr val="accent1"/>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9" name="Freeform 151">
            <a:extLst>
              <a:ext uri="{FF2B5EF4-FFF2-40B4-BE49-F238E27FC236}">
                <a16:creationId xmlns:a16="http://schemas.microsoft.com/office/drawing/2014/main" id="{2ECE57A8-9E72-575A-6410-173DB9BE14EB}"/>
              </a:ext>
            </a:extLst>
          </p:cNvPr>
          <p:cNvSpPr/>
          <p:nvPr/>
        </p:nvSpPr>
        <p:spPr>
          <a:xfrm>
            <a:off x="1886228" y="2910851"/>
            <a:ext cx="284326" cy="284326"/>
          </a:xfrm>
          <a:custGeom>
            <a:avLst/>
            <a:gdLst>
              <a:gd name="connsiteX0" fmla="*/ 0 w 456085"/>
              <a:gd name="connsiteY0" fmla="*/ 0 h 455929"/>
              <a:gd name="connsiteX1" fmla="*/ 0 w 456085"/>
              <a:gd name="connsiteY1" fmla="*/ 455930 h 455929"/>
              <a:gd name="connsiteX2" fmla="*/ 456086 w 456085"/>
              <a:gd name="connsiteY2" fmla="*/ 455930 h 455929"/>
              <a:gd name="connsiteX3" fmla="*/ 456086 w 456085"/>
              <a:gd name="connsiteY3" fmla="*/ 0 h 455929"/>
              <a:gd name="connsiteX4" fmla="*/ 436639 w 456085"/>
              <a:gd name="connsiteY4" fmla="*/ 436490 h 455929"/>
              <a:gd name="connsiteX5" fmla="*/ 19384 w 456085"/>
              <a:gd name="connsiteY5" fmla="*/ 436490 h 455929"/>
              <a:gd name="connsiteX6" fmla="*/ 19384 w 456085"/>
              <a:gd name="connsiteY6" fmla="*/ 19472 h 455929"/>
              <a:gd name="connsiteX7" fmla="*/ 436576 w 456085"/>
              <a:gd name="connsiteY7" fmla="*/ 19472 h 455929"/>
              <a:gd name="connsiteX8" fmla="*/ 62553 w 456085"/>
              <a:gd name="connsiteY8" fmla="*/ 407139 h 455929"/>
              <a:gd name="connsiteX9" fmla="*/ 174928 w 456085"/>
              <a:gd name="connsiteY9" fmla="*/ 294803 h 455929"/>
              <a:gd name="connsiteX10" fmla="*/ 375352 w 456085"/>
              <a:gd name="connsiteY10" fmla="*/ 281062 h 455929"/>
              <a:gd name="connsiteX11" fmla="*/ 361606 w 456085"/>
              <a:gd name="connsiteY11" fmla="*/ 80710 h 455929"/>
              <a:gd name="connsiteX12" fmla="*/ 161182 w 456085"/>
              <a:gd name="connsiteY12" fmla="*/ 94451 h 455929"/>
              <a:gd name="connsiteX13" fmla="*/ 161182 w 456085"/>
              <a:gd name="connsiteY13" fmla="*/ 281062 h 455929"/>
              <a:gd name="connsiteX14" fmla="*/ 48744 w 456085"/>
              <a:gd name="connsiteY14" fmla="*/ 393398 h 455929"/>
              <a:gd name="connsiteX15" fmla="*/ 362810 w 456085"/>
              <a:gd name="connsiteY15" fmla="*/ 265579 h 455929"/>
              <a:gd name="connsiteX16" fmla="*/ 354765 w 456085"/>
              <a:gd name="connsiteY16" fmla="*/ 274444 h 455929"/>
              <a:gd name="connsiteX17" fmla="*/ 181548 w 456085"/>
              <a:gd name="connsiteY17" fmla="*/ 274444 h 455929"/>
              <a:gd name="connsiteX18" fmla="*/ 173534 w 456085"/>
              <a:gd name="connsiteY18" fmla="*/ 265579 h 455929"/>
              <a:gd name="connsiteX19" fmla="*/ 162069 w 456085"/>
              <a:gd name="connsiteY19" fmla="*/ 248893 h 455929"/>
              <a:gd name="connsiteX20" fmla="*/ 206918 w 456085"/>
              <a:gd name="connsiteY20" fmla="*/ 81604 h 455929"/>
              <a:gd name="connsiteX21" fmla="*/ 374275 w 456085"/>
              <a:gd name="connsiteY21" fmla="*/ 126449 h 455929"/>
              <a:gd name="connsiteX22" fmla="*/ 374275 w 456085"/>
              <a:gd name="connsiteY22" fmla="*/ 24889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6085" h="455929">
                <a:moveTo>
                  <a:pt x="0" y="0"/>
                </a:moveTo>
                <a:lnTo>
                  <a:pt x="0" y="455930"/>
                </a:lnTo>
                <a:lnTo>
                  <a:pt x="456086" y="455930"/>
                </a:lnTo>
                <a:lnTo>
                  <a:pt x="456086" y="0"/>
                </a:lnTo>
                <a:close/>
                <a:moveTo>
                  <a:pt x="436639" y="436490"/>
                </a:moveTo>
                <a:lnTo>
                  <a:pt x="19384" y="436490"/>
                </a:lnTo>
                <a:lnTo>
                  <a:pt x="19384" y="19472"/>
                </a:lnTo>
                <a:lnTo>
                  <a:pt x="436576" y="19472"/>
                </a:lnTo>
                <a:close/>
                <a:moveTo>
                  <a:pt x="62553" y="407139"/>
                </a:moveTo>
                <a:lnTo>
                  <a:pt x="174928" y="294803"/>
                </a:lnTo>
                <a:cubicBezTo>
                  <a:pt x="234060" y="346336"/>
                  <a:pt x="323789" y="340181"/>
                  <a:pt x="375352" y="281062"/>
                </a:cubicBezTo>
                <a:cubicBezTo>
                  <a:pt x="426884" y="221943"/>
                  <a:pt x="420739" y="132241"/>
                  <a:pt x="361606" y="80710"/>
                </a:cubicBezTo>
                <a:cubicBezTo>
                  <a:pt x="302474" y="29179"/>
                  <a:pt x="212745" y="35331"/>
                  <a:pt x="161182" y="94451"/>
                </a:cubicBezTo>
                <a:cubicBezTo>
                  <a:pt x="114560" y="147924"/>
                  <a:pt x="114560" y="227588"/>
                  <a:pt x="161182" y="281062"/>
                </a:cubicBezTo>
                <a:lnTo>
                  <a:pt x="48744" y="393398"/>
                </a:lnTo>
                <a:close/>
                <a:moveTo>
                  <a:pt x="362810" y="265579"/>
                </a:moveTo>
                <a:cubicBezTo>
                  <a:pt x="360276" y="268745"/>
                  <a:pt x="357615" y="271595"/>
                  <a:pt x="354765" y="274444"/>
                </a:cubicBezTo>
                <a:cubicBezTo>
                  <a:pt x="306907" y="322194"/>
                  <a:pt x="229405" y="322194"/>
                  <a:pt x="181548" y="274444"/>
                </a:cubicBezTo>
                <a:cubicBezTo>
                  <a:pt x="178728" y="271595"/>
                  <a:pt x="176037" y="268650"/>
                  <a:pt x="173534" y="265579"/>
                </a:cubicBezTo>
                <a:lnTo>
                  <a:pt x="162069" y="248893"/>
                </a:lnTo>
                <a:cubicBezTo>
                  <a:pt x="128242" y="190313"/>
                  <a:pt x="148323" y="115416"/>
                  <a:pt x="206918" y="81604"/>
                </a:cubicBezTo>
                <a:cubicBezTo>
                  <a:pt x="265544" y="47792"/>
                  <a:pt x="340449" y="67870"/>
                  <a:pt x="374275" y="126449"/>
                </a:cubicBezTo>
                <a:cubicBezTo>
                  <a:pt x="396161" y="164334"/>
                  <a:pt x="396161" y="211007"/>
                  <a:pt x="374275" y="248893"/>
                </a:cubicBezTo>
                <a:close/>
              </a:path>
            </a:pathLst>
          </a:custGeom>
          <a:solidFill>
            <a:schemeClr val="bg1"/>
          </a:solidFill>
          <a:ln w="3165"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414;gbd9be63019_53_0">
            <a:extLst>
              <a:ext uri="{FF2B5EF4-FFF2-40B4-BE49-F238E27FC236}">
                <a16:creationId xmlns:a16="http://schemas.microsoft.com/office/drawing/2014/main" id="{0F618B49-ACBB-346D-B01B-CBD0C72F254E}"/>
              </a:ext>
            </a:extLst>
          </p:cNvPr>
          <p:cNvSpPr txBox="1"/>
          <p:nvPr/>
        </p:nvSpPr>
        <p:spPr>
          <a:xfrm>
            <a:off x="3587976" y="3257383"/>
            <a:ext cx="1608963" cy="1623600"/>
          </a:xfrm>
          <a:prstGeom prst="rect">
            <a:avLst/>
          </a:prstGeom>
          <a:solidFill>
            <a:schemeClr val="bg1">
              <a:lumMod val="95000"/>
            </a:schemeClr>
          </a:solidFill>
          <a:ln>
            <a:noFill/>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Aft>
                <a:spcPts val="600"/>
              </a:spcAft>
              <a:buClr>
                <a:srgbClr val="000000"/>
              </a:buClr>
              <a:buSzTx/>
              <a:buFont typeface="Arial"/>
              <a:buNone/>
              <a:tabLst/>
              <a:defRPr/>
            </a:pPr>
            <a:r>
              <a:rPr kumimoji="0" lang="lv-LV" sz="800" b="1" i="0" u="none" strike="noStrike" kern="0" cap="none" spc="0" normalizeH="0" baseline="0" noProof="0">
                <a:ln>
                  <a:noFill/>
                </a:ln>
                <a:solidFill>
                  <a:sysClr val="windowText" lastClr="000000"/>
                </a:solidFill>
                <a:effectLst/>
                <a:uLnTx/>
                <a:uFillTx/>
                <a:latin typeface="Arial"/>
                <a:cs typeface="Arial"/>
                <a:sym typeface="Arial"/>
              </a:rPr>
              <a:t>Pētījuma instrumentārija izstrāde</a:t>
            </a:r>
          </a:p>
          <a:p>
            <a:pPr marL="172800" marR="0" lvl="0" indent="-1728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lv-LV" sz="800" b="0" i="0" u="none" strike="noStrike" kern="0" cap="none" spc="0" normalizeH="0" baseline="0" noProof="0">
                <a:ln>
                  <a:noFill/>
                </a:ln>
                <a:solidFill>
                  <a:srgbClr val="000000"/>
                </a:solidFill>
                <a:effectLst/>
                <a:uLnTx/>
                <a:uFillTx/>
                <a:latin typeface="Arial"/>
                <a:cs typeface="Arial"/>
                <a:sym typeface="Arial"/>
              </a:rPr>
              <a:t>Pētījuma instrumentārijs.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800" b="1" i="0" u="none" strike="noStrike" kern="0" cap="none" spc="0" normalizeH="0" baseline="0" noProof="0">
              <a:ln>
                <a:noFill/>
              </a:ln>
              <a:solidFill>
                <a:srgbClr val="D04A02"/>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8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p:txBody>
      </p:sp>
      <p:sp>
        <p:nvSpPr>
          <p:cNvPr id="30" name="Rectangle 29">
            <a:extLst>
              <a:ext uri="{FF2B5EF4-FFF2-40B4-BE49-F238E27FC236}">
                <a16:creationId xmlns:a16="http://schemas.microsoft.com/office/drawing/2014/main" id="{90DABCC4-B03D-2F73-A522-52230466D28C}"/>
              </a:ext>
            </a:extLst>
          </p:cNvPr>
          <p:cNvSpPr/>
          <p:nvPr/>
        </p:nvSpPr>
        <p:spPr>
          <a:xfrm>
            <a:off x="3587976" y="2830427"/>
            <a:ext cx="1601947" cy="432000"/>
          </a:xfrm>
          <a:prstGeom prst="rect">
            <a:avLst/>
          </a:prstGeom>
          <a:solidFill>
            <a:schemeClr val="bg2"/>
          </a:solidFill>
          <a:ln>
            <a:noFill/>
          </a:ln>
          <a:effectLst/>
        </p:spPr>
        <p:style>
          <a:lnRef idx="0">
            <a:schemeClr val="accent1"/>
          </a:lnRef>
          <a:fillRef idx="1">
            <a:schemeClr val="accent1"/>
          </a:fillRef>
          <a:effectRef idx="0">
            <a:schemeClr val="dk1"/>
          </a:effectRef>
          <a:fontRef idx="minor">
            <a:schemeClr val="lt1"/>
          </a:fontRef>
        </p:style>
        <p:txBody>
          <a:bodyPr lIns="504000" tIns="72000" rIns="72000" bIns="7200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800" b="1" i="0" u="none" strike="noStrike" kern="0" cap="none" spc="0" normalizeH="0" baseline="0" noProof="0">
                <a:ln>
                  <a:noFill/>
                </a:ln>
                <a:solidFill>
                  <a:sysClr val="windowText" lastClr="000000"/>
                </a:solidFill>
                <a:effectLst/>
                <a:uLnTx/>
                <a:uFillTx/>
                <a:latin typeface="Arial"/>
                <a:ea typeface="+mn-ea"/>
                <a:cs typeface="+mn-cs"/>
                <a:sym typeface="Arial"/>
              </a:rPr>
              <a:t>II Posms</a:t>
            </a:r>
          </a:p>
        </p:txBody>
      </p:sp>
      <p:sp>
        <p:nvSpPr>
          <p:cNvPr id="18" name="Google Shape;414;gbd9be63019_53_0">
            <a:extLst>
              <a:ext uri="{FF2B5EF4-FFF2-40B4-BE49-F238E27FC236}">
                <a16:creationId xmlns:a16="http://schemas.microsoft.com/office/drawing/2014/main" id="{C10A18D5-8B5D-AB09-D964-43A6FC7606C8}"/>
              </a:ext>
            </a:extLst>
          </p:cNvPr>
          <p:cNvSpPr txBox="1"/>
          <p:nvPr/>
        </p:nvSpPr>
        <p:spPr>
          <a:xfrm>
            <a:off x="5363561" y="3256898"/>
            <a:ext cx="2748573" cy="1624085"/>
          </a:xfrm>
          <a:prstGeom prst="rect">
            <a:avLst/>
          </a:prstGeom>
          <a:solidFill>
            <a:schemeClr val="bg1">
              <a:lumMod val="95000"/>
            </a:schemeClr>
          </a:solidFill>
          <a:ln>
            <a:noFill/>
          </a:ln>
        </p:spPr>
        <p:txBody>
          <a:bodyPr spcFirstLastPara="1" wrap="square" lIns="72000" tIns="108000" rIns="72000" bIns="72000" anchor="t" anchorCtr="0">
            <a:noAutofit/>
          </a:body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kumimoji="0" lang="lv-LV" sz="800" b="1" i="0" u="none" strike="noStrike" kern="0" cap="none" spc="0" normalizeH="0" baseline="0" noProof="0">
                <a:ln>
                  <a:noFill/>
                </a:ln>
                <a:solidFill>
                  <a:schemeClr val="tx1"/>
                </a:solidFill>
                <a:effectLst/>
                <a:uLnTx/>
                <a:uFillTx/>
                <a:latin typeface="Arial"/>
                <a:cs typeface="Arial"/>
                <a:sym typeface="Arial"/>
              </a:rPr>
              <a:t>Lauka darbs jeb datu ievākšana ar empīriskām metodēm</a:t>
            </a:r>
          </a:p>
          <a:p>
            <a:pPr marL="172800" marR="0" lvl="0" indent="-1728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lv-LV" sz="800" b="0" i="0" u="none" strike="noStrike" kern="0" cap="none" spc="0" normalizeH="0" baseline="0" noProof="0">
                <a:ln>
                  <a:noFill/>
                </a:ln>
                <a:solidFill>
                  <a:srgbClr val="000000"/>
                </a:solidFill>
                <a:effectLst/>
                <a:uLnTx/>
                <a:uFillTx/>
                <a:latin typeface="Arial"/>
                <a:cs typeface="Arial"/>
                <a:sym typeface="Arial"/>
              </a:rPr>
              <a:t>Tiešsaistes aptaujas rezultāti un atskaites;</a:t>
            </a:r>
          </a:p>
          <a:p>
            <a:pPr marL="172800" marR="0" lvl="0" indent="-1728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lv-LV" sz="800" b="0" i="0" u="none" strike="noStrike" kern="0" cap="none" spc="0" normalizeH="0" baseline="0" noProof="0" err="1">
                <a:ln>
                  <a:noFill/>
                </a:ln>
                <a:solidFill>
                  <a:srgbClr val="000000"/>
                </a:solidFill>
                <a:effectLst/>
                <a:uLnTx/>
                <a:uFillTx/>
                <a:latin typeface="Arial"/>
                <a:cs typeface="Arial"/>
                <a:sym typeface="Arial"/>
              </a:rPr>
              <a:t>Fokusgrupu</a:t>
            </a:r>
            <a:r>
              <a:rPr kumimoji="0" lang="lv-LV" sz="800" b="0" i="0" u="none" strike="noStrike" kern="0" cap="none" spc="0" normalizeH="0" baseline="0" noProof="0">
                <a:ln>
                  <a:noFill/>
                </a:ln>
                <a:solidFill>
                  <a:srgbClr val="000000"/>
                </a:solidFill>
                <a:effectLst/>
                <a:uLnTx/>
                <a:uFillTx/>
                <a:latin typeface="Arial"/>
                <a:cs typeface="Arial"/>
                <a:sym typeface="Arial"/>
              </a:rPr>
              <a:t> diskusijas </a:t>
            </a:r>
            <a:r>
              <a:rPr kumimoji="0" lang="lv-LV" sz="800" b="0" i="0" u="none" strike="noStrike" kern="0" cap="none" spc="0" normalizeH="0" baseline="0" noProof="0" err="1">
                <a:ln>
                  <a:noFill/>
                </a:ln>
                <a:solidFill>
                  <a:srgbClr val="000000"/>
                </a:solidFill>
                <a:effectLst/>
                <a:uLnTx/>
                <a:uFillTx/>
                <a:latin typeface="Arial"/>
                <a:cs typeface="Arial"/>
                <a:sym typeface="Arial"/>
              </a:rPr>
              <a:t>transkripti</a:t>
            </a:r>
            <a:r>
              <a:rPr kumimoji="0" lang="lv-LV" sz="800" b="0" i="0" u="none" strike="noStrike" kern="0" cap="none" spc="0" normalizeH="0" baseline="0" noProof="0">
                <a:ln>
                  <a:noFill/>
                </a:ln>
                <a:solidFill>
                  <a:srgbClr val="000000"/>
                </a:solidFill>
                <a:effectLst/>
                <a:uLnTx/>
                <a:uFillTx/>
                <a:latin typeface="Arial"/>
                <a:cs typeface="Arial"/>
                <a:sym typeface="Arial"/>
              </a:rPr>
              <a:t> / audioieraksti;</a:t>
            </a:r>
          </a:p>
          <a:p>
            <a:pPr marL="172800" marR="0" lvl="0" indent="-1728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lv-LV" sz="800" b="0" i="0" u="none" strike="noStrike" kern="0" cap="none" spc="0" normalizeH="0" baseline="0" noProof="0">
                <a:ln>
                  <a:noFill/>
                </a:ln>
                <a:solidFill>
                  <a:srgbClr val="000000"/>
                </a:solidFill>
                <a:effectLst/>
                <a:uLnTx/>
                <a:uFillTx/>
                <a:latin typeface="Arial"/>
                <a:cs typeface="Arial"/>
                <a:sym typeface="Arial"/>
              </a:rPr>
              <a:t>Interviju </a:t>
            </a:r>
            <a:r>
              <a:rPr kumimoji="0" lang="lv-LV" sz="800" b="0" i="0" u="none" strike="noStrike" kern="0" cap="none" spc="0" normalizeH="0" baseline="0" noProof="0" err="1">
                <a:ln>
                  <a:noFill/>
                </a:ln>
                <a:solidFill>
                  <a:srgbClr val="000000"/>
                </a:solidFill>
                <a:effectLst/>
                <a:uLnTx/>
                <a:uFillTx/>
                <a:latin typeface="Arial"/>
                <a:cs typeface="Arial"/>
                <a:sym typeface="Arial"/>
              </a:rPr>
              <a:t>transkripti</a:t>
            </a:r>
            <a:r>
              <a:rPr kumimoji="0" lang="lv-LV" sz="800" b="0" i="0" u="none" strike="noStrike" kern="0" cap="none" spc="0" normalizeH="0" baseline="0" noProof="0">
                <a:ln>
                  <a:noFill/>
                </a:ln>
                <a:solidFill>
                  <a:srgbClr val="000000"/>
                </a:solidFill>
                <a:effectLst/>
                <a:uLnTx/>
                <a:uFillTx/>
                <a:latin typeface="Arial"/>
                <a:cs typeface="Arial"/>
                <a:sym typeface="Arial"/>
              </a:rPr>
              <a:t> / audio ieraksti.</a:t>
            </a:r>
            <a:endParaRPr kumimoji="0" lang="lv-LV" sz="8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p:txBody>
      </p:sp>
      <p:sp>
        <p:nvSpPr>
          <p:cNvPr id="34" name="Rectangle 33">
            <a:extLst>
              <a:ext uri="{FF2B5EF4-FFF2-40B4-BE49-F238E27FC236}">
                <a16:creationId xmlns:a16="http://schemas.microsoft.com/office/drawing/2014/main" id="{58CE4E65-902F-C99E-7D2A-FAF7D3CEC609}"/>
              </a:ext>
            </a:extLst>
          </p:cNvPr>
          <p:cNvSpPr/>
          <p:nvPr/>
        </p:nvSpPr>
        <p:spPr>
          <a:xfrm>
            <a:off x="5364228" y="2830427"/>
            <a:ext cx="2747906" cy="432000"/>
          </a:xfrm>
          <a:prstGeom prst="rect">
            <a:avLst/>
          </a:prstGeom>
          <a:solidFill>
            <a:schemeClr val="bg2"/>
          </a:solidFill>
          <a:ln>
            <a:noFill/>
          </a:ln>
          <a:effectLst/>
        </p:spPr>
        <p:style>
          <a:lnRef idx="0">
            <a:schemeClr val="accent1"/>
          </a:lnRef>
          <a:fillRef idx="1">
            <a:schemeClr val="accent1"/>
          </a:fillRef>
          <a:effectRef idx="0">
            <a:schemeClr val="dk1"/>
          </a:effectRef>
          <a:fontRef idx="minor">
            <a:schemeClr val="lt1"/>
          </a:fontRef>
        </p:style>
        <p:txBody>
          <a:bodyPr lIns="504000" tIns="72000" rIns="72000" bIns="7200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800" b="1" i="0" u="none" strike="noStrike" kern="0" cap="none" spc="0" normalizeH="0" baseline="0" noProof="0">
                <a:ln>
                  <a:noFill/>
                </a:ln>
                <a:solidFill>
                  <a:srgbClr val="000000"/>
                </a:solidFill>
                <a:effectLst/>
                <a:uLnTx/>
                <a:uFillTx/>
                <a:latin typeface="Arial"/>
                <a:ea typeface="+mn-ea"/>
                <a:cs typeface="+mn-cs"/>
                <a:sym typeface="Arial"/>
              </a:rPr>
              <a:t>III Posms</a:t>
            </a:r>
          </a:p>
        </p:txBody>
      </p:sp>
      <p:sp>
        <p:nvSpPr>
          <p:cNvPr id="19" name="Google Shape;414;gbd9be63019_53_0">
            <a:extLst>
              <a:ext uri="{FF2B5EF4-FFF2-40B4-BE49-F238E27FC236}">
                <a16:creationId xmlns:a16="http://schemas.microsoft.com/office/drawing/2014/main" id="{8525DB17-BF31-3C05-F955-D126F2065490}"/>
              </a:ext>
            </a:extLst>
          </p:cNvPr>
          <p:cNvSpPr txBox="1"/>
          <p:nvPr/>
        </p:nvSpPr>
        <p:spPr>
          <a:xfrm>
            <a:off x="8295513" y="3256899"/>
            <a:ext cx="1596196" cy="1624084"/>
          </a:xfrm>
          <a:prstGeom prst="rect">
            <a:avLst/>
          </a:prstGeom>
          <a:solidFill>
            <a:schemeClr val="bg1">
              <a:lumMod val="95000"/>
            </a:schemeClr>
          </a:solidFill>
          <a:ln>
            <a:noFill/>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800" b="1" i="0" u="none" strike="noStrike" kern="0" cap="none" spc="0" normalizeH="0" baseline="0" noProof="0">
                <a:ln>
                  <a:noFill/>
                </a:ln>
                <a:solidFill>
                  <a:schemeClr val="tx1"/>
                </a:solidFill>
                <a:effectLst/>
                <a:uLnTx/>
                <a:uFillTx/>
                <a:latin typeface="Arial"/>
                <a:cs typeface="Arial"/>
                <a:sym typeface="Arial"/>
              </a:rPr>
              <a:t>Datu analīze, interpretācija un secinājumi, gala ziņojuma sagatavošana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8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p:txBody>
      </p:sp>
      <p:sp>
        <p:nvSpPr>
          <p:cNvPr id="38" name="Rectangle 37">
            <a:extLst>
              <a:ext uri="{FF2B5EF4-FFF2-40B4-BE49-F238E27FC236}">
                <a16:creationId xmlns:a16="http://schemas.microsoft.com/office/drawing/2014/main" id="{A607C674-8C00-5477-C5A0-F4B956397D89}"/>
              </a:ext>
            </a:extLst>
          </p:cNvPr>
          <p:cNvSpPr/>
          <p:nvPr/>
        </p:nvSpPr>
        <p:spPr>
          <a:xfrm>
            <a:off x="8295513" y="2830427"/>
            <a:ext cx="1596196" cy="432000"/>
          </a:xfrm>
          <a:prstGeom prst="rect">
            <a:avLst/>
          </a:prstGeom>
          <a:solidFill>
            <a:schemeClr val="bg2"/>
          </a:solidFill>
          <a:ln>
            <a:noFill/>
          </a:ln>
          <a:effectLst/>
        </p:spPr>
        <p:style>
          <a:lnRef idx="0">
            <a:schemeClr val="accent1"/>
          </a:lnRef>
          <a:fillRef idx="1">
            <a:schemeClr val="accent1"/>
          </a:fillRef>
          <a:effectRef idx="0">
            <a:schemeClr val="dk1"/>
          </a:effectRef>
          <a:fontRef idx="minor">
            <a:schemeClr val="lt1"/>
          </a:fontRef>
        </p:style>
        <p:txBody>
          <a:bodyPr lIns="504000" tIns="72000" rIns="72000" bIns="7200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800" b="1" i="0" u="none" strike="noStrike" kern="0" cap="none" spc="0" normalizeH="0" baseline="0" noProof="0">
                <a:ln>
                  <a:noFill/>
                </a:ln>
                <a:solidFill>
                  <a:srgbClr val="000000"/>
                </a:solidFill>
                <a:effectLst/>
                <a:uLnTx/>
                <a:uFillTx/>
                <a:latin typeface="Arial"/>
                <a:ea typeface="+mn-ea"/>
                <a:cs typeface="+mn-cs"/>
                <a:sym typeface="Arial"/>
              </a:rPr>
              <a:t>IV Posms</a:t>
            </a:r>
          </a:p>
        </p:txBody>
      </p:sp>
      <p:sp>
        <p:nvSpPr>
          <p:cNvPr id="37" name="Rectangle 36">
            <a:extLst>
              <a:ext uri="{FF2B5EF4-FFF2-40B4-BE49-F238E27FC236}">
                <a16:creationId xmlns:a16="http://schemas.microsoft.com/office/drawing/2014/main" id="{17CE2693-D808-E775-CC8A-F63DBBBCB3A9}"/>
              </a:ext>
            </a:extLst>
          </p:cNvPr>
          <p:cNvSpPr/>
          <p:nvPr/>
        </p:nvSpPr>
        <p:spPr>
          <a:xfrm>
            <a:off x="3587976" y="2830427"/>
            <a:ext cx="432000" cy="432000"/>
          </a:xfrm>
          <a:prstGeom prst="rect">
            <a:avLst/>
          </a:prstGeom>
          <a:solidFill>
            <a:schemeClr val="accent1"/>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5" name="Google Shape;414;gbd9be63019_53_0">
            <a:extLst>
              <a:ext uri="{FF2B5EF4-FFF2-40B4-BE49-F238E27FC236}">
                <a16:creationId xmlns:a16="http://schemas.microsoft.com/office/drawing/2014/main" id="{62B82828-465B-C1D5-2EFA-84DABD70AE3B}"/>
              </a:ext>
            </a:extLst>
          </p:cNvPr>
          <p:cNvSpPr txBox="1"/>
          <p:nvPr/>
        </p:nvSpPr>
        <p:spPr>
          <a:xfrm>
            <a:off x="1811335" y="5060763"/>
            <a:ext cx="9937750" cy="394281"/>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8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Detalizēts pētījuma ziņojums ar statistisko un kvalitatīvo datu analīzi; kā arī pētījuma rezultātu prezentēšana VP tematiskā konferencē, kas tiks rīkota </a:t>
            </a:r>
            <a:br>
              <a:rPr kumimoji="0" lang="en-US" sz="8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br>
            <a:r>
              <a:rPr kumimoji="0" lang="lv-LV" sz="8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ar VP sadarbības partneriem.</a:t>
            </a:r>
          </a:p>
        </p:txBody>
      </p:sp>
      <p:sp>
        <p:nvSpPr>
          <p:cNvPr id="46" name="Google Shape;978;p136">
            <a:extLst>
              <a:ext uri="{FF2B5EF4-FFF2-40B4-BE49-F238E27FC236}">
                <a16:creationId xmlns:a16="http://schemas.microsoft.com/office/drawing/2014/main" id="{A05B0FF5-46BD-D278-D59D-AA73AEF88299}"/>
              </a:ext>
            </a:extLst>
          </p:cNvPr>
          <p:cNvSpPr txBox="1">
            <a:spLocks noGrp="1"/>
          </p:cNvSpPr>
          <p:nvPr>
            <p:ph type="title"/>
          </p:nvPr>
        </p:nvSpPr>
        <p:spPr>
          <a:xfrm>
            <a:off x="442913" y="432001"/>
            <a:ext cx="11306175" cy="1387274"/>
          </a:xfrm>
        </p:spPr>
        <p:txBody>
          <a:bodyPr>
            <a:normAutofit/>
          </a:bodyPr>
          <a:lstStyle/>
          <a:p>
            <a:pPr lvl="0"/>
            <a:r>
              <a:rPr lang="lv-LV" dirty="0"/>
              <a:t>1.1. Pētījuma mērķis un rezultāti</a:t>
            </a:r>
          </a:p>
        </p:txBody>
      </p:sp>
      <p:sp>
        <p:nvSpPr>
          <p:cNvPr id="71" name="Google Shape;25;p3">
            <a:extLst>
              <a:ext uri="{FF2B5EF4-FFF2-40B4-BE49-F238E27FC236}">
                <a16:creationId xmlns:a16="http://schemas.microsoft.com/office/drawing/2014/main" id="{EB257501-CE74-FB1F-1A88-0E5EC1871AB9}"/>
              </a:ext>
            </a:extLst>
          </p:cNvPr>
          <p:cNvSpPr txBox="1">
            <a:spLocks noGrp="1"/>
          </p:cNvSpPr>
          <p:nvPr>
            <p:ph type="sldNum" idx="12"/>
          </p:nvPr>
        </p:nvSpPr>
        <p:spPr/>
        <p:txBody>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lv-LV" sz="75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lang="lv-LV" sz="75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414;gbd9be63019_53_0">
            <a:extLst>
              <a:ext uri="{FF2B5EF4-FFF2-40B4-BE49-F238E27FC236}">
                <a16:creationId xmlns:a16="http://schemas.microsoft.com/office/drawing/2014/main" id="{F7634DEB-EFE9-8FD6-B5AA-CCD7E3936A45}"/>
              </a:ext>
            </a:extLst>
          </p:cNvPr>
          <p:cNvSpPr txBox="1"/>
          <p:nvPr/>
        </p:nvSpPr>
        <p:spPr>
          <a:xfrm>
            <a:off x="442912" y="1819275"/>
            <a:ext cx="1190625" cy="815845"/>
          </a:xfrm>
          <a:prstGeom prst="rect">
            <a:avLst/>
          </a:prstGeom>
          <a:solidFill>
            <a:schemeClr val="accent4"/>
          </a:solidFill>
          <a:ln>
            <a:noFill/>
          </a:ln>
        </p:spPr>
        <p:txBody>
          <a:bodyPr spcFirstLastPara="1" wrap="square" lIns="72000" tIns="72000" rIns="72000" bIns="720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lv-LV" sz="800" b="1" i="0" u="none" strike="noStrike" kern="0" cap="none" spc="0" normalizeH="0" baseline="0" noProof="0">
                <a:ln>
                  <a:noFill/>
                </a:ln>
                <a:solidFill>
                  <a:srgbClr val="000000"/>
                </a:solidFill>
                <a:effectLst/>
                <a:uLnTx/>
                <a:uFillTx/>
                <a:latin typeface="Arial"/>
                <a:cs typeface="Arial"/>
                <a:sym typeface="Arial"/>
              </a:rPr>
              <a:t>Pētījuma mērķi</a:t>
            </a:r>
          </a:p>
        </p:txBody>
      </p:sp>
      <p:sp>
        <p:nvSpPr>
          <p:cNvPr id="63" name="Google Shape;414;gbd9be63019_53_0">
            <a:extLst>
              <a:ext uri="{FF2B5EF4-FFF2-40B4-BE49-F238E27FC236}">
                <a16:creationId xmlns:a16="http://schemas.microsoft.com/office/drawing/2014/main" id="{1AB37AE7-2F5C-063E-0F44-8784895F253E}"/>
              </a:ext>
            </a:extLst>
          </p:cNvPr>
          <p:cNvSpPr txBox="1"/>
          <p:nvPr/>
        </p:nvSpPr>
        <p:spPr>
          <a:xfrm>
            <a:off x="1811335" y="1819275"/>
            <a:ext cx="9937750" cy="815845"/>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172800" marR="0" lvl="0" indent="-1728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lv-LV" sz="8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Izprast narkotisko/psihotropo vielu izplatības raksturu – izplatības veidu un paņēmienus, un identificēt riska faktorus un tendences, kas saistītas ar šo vielu izplatību;</a:t>
            </a:r>
          </a:p>
          <a:p>
            <a:pPr marL="172800" marR="0" lvl="0" indent="-1728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lv-LV" sz="8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Noskaidrot narkotisko/psihotropo vielu pieejamības līmeni un izplatības modeļus jauniešu vidū vecumā no 15 līdz 20 gadiem, īpaši fokusējoties uz izglītības iestādēm, jauniešu pulcēšanās vietām, izklaides pasākumiem, interneta vidi (sociālie tīkli, </a:t>
            </a:r>
            <a:r>
              <a:rPr kumimoji="0" lang="lv-LV" sz="800" b="0" i="0" u="none" strike="noStrike" kern="0" cap="none" spc="0" normalizeH="0" baseline="0" noProof="0" dirty="0" err="1">
                <a:ln>
                  <a:noFill/>
                </a:ln>
                <a:solidFill>
                  <a:srgbClr val="000000"/>
                </a:solidFill>
                <a:effectLst/>
                <a:uLnTx/>
                <a:uFillTx/>
                <a:latin typeface="Arial"/>
                <a:cs typeface="Times New Roman" panose="02020603050405020304" pitchFamily="18" charset="0"/>
                <a:sym typeface="Arial"/>
              </a:rPr>
              <a:t>darknet</a:t>
            </a:r>
            <a:r>
              <a:rPr kumimoji="0" lang="lv-LV" sz="8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 </a:t>
            </a:r>
          </a:p>
        </p:txBody>
      </p:sp>
      <p:sp>
        <p:nvSpPr>
          <p:cNvPr id="2" name="Google Shape;414;gbd9be63019_53_0">
            <a:extLst>
              <a:ext uri="{FF2B5EF4-FFF2-40B4-BE49-F238E27FC236}">
                <a16:creationId xmlns:a16="http://schemas.microsoft.com/office/drawing/2014/main" id="{AC72EE8C-C82B-FDE1-CC5D-683A53FA5C9E}"/>
              </a:ext>
            </a:extLst>
          </p:cNvPr>
          <p:cNvSpPr txBox="1"/>
          <p:nvPr/>
        </p:nvSpPr>
        <p:spPr>
          <a:xfrm>
            <a:off x="442911" y="5626684"/>
            <a:ext cx="1191600" cy="545516"/>
          </a:xfrm>
          <a:prstGeom prst="rect">
            <a:avLst/>
          </a:prstGeom>
          <a:solidFill>
            <a:schemeClr val="accent6"/>
          </a:solidFill>
          <a:ln>
            <a:noFill/>
          </a:ln>
        </p:spPr>
        <p:txBody>
          <a:bodyPr spcFirstLastPara="1" wrap="square" lIns="108000" tIns="72000" rIns="72000" bIns="720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lv-LV" sz="800" b="1" i="0" u="none" strike="noStrike" kern="0" cap="none" spc="0" normalizeH="0" baseline="0" noProof="0">
                <a:ln>
                  <a:noFill/>
                </a:ln>
                <a:solidFill>
                  <a:srgbClr val="FFFFFF"/>
                </a:solidFill>
                <a:effectLst/>
                <a:uLnTx/>
                <a:uFillTx/>
                <a:latin typeface="Arial"/>
                <a:cs typeface="Arial"/>
                <a:sym typeface="Arial"/>
              </a:rPr>
              <a:t>Projekta</a:t>
            </a:r>
            <a:r>
              <a:rPr kumimoji="0" lang="en-US" sz="800" b="1" i="0" u="none" strike="noStrike" kern="0" cap="none" spc="0" normalizeH="0" baseline="0" noProof="0">
                <a:ln>
                  <a:noFill/>
                </a:ln>
                <a:solidFill>
                  <a:srgbClr val="FFFFFF"/>
                </a:solidFill>
                <a:effectLst/>
                <a:uLnTx/>
                <a:uFillTx/>
                <a:latin typeface="Arial"/>
                <a:cs typeface="Arial"/>
                <a:sym typeface="Arial"/>
              </a:rPr>
              <a:t> </a:t>
            </a:r>
            <a:r>
              <a:rPr kumimoji="0" lang="lv-LV" sz="800" b="1" i="0" u="none" strike="noStrike" kern="0" cap="none" spc="0" normalizeH="0" baseline="0" noProof="0">
                <a:ln>
                  <a:noFill/>
                </a:ln>
                <a:solidFill>
                  <a:srgbClr val="FFFFFF"/>
                </a:solidFill>
                <a:effectLst/>
                <a:uLnTx/>
                <a:uFillTx/>
                <a:latin typeface="Arial"/>
                <a:cs typeface="Arial"/>
                <a:sym typeface="Arial"/>
              </a:rPr>
              <a:t>īstenošana</a:t>
            </a:r>
          </a:p>
        </p:txBody>
      </p:sp>
      <p:sp>
        <p:nvSpPr>
          <p:cNvPr id="8" name="Google Shape;414;gbd9be63019_53_0">
            <a:extLst>
              <a:ext uri="{FF2B5EF4-FFF2-40B4-BE49-F238E27FC236}">
                <a16:creationId xmlns:a16="http://schemas.microsoft.com/office/drawing/2014/main" id="{64D1FC4B-B2AD-6DFA-B89C-22C77AA968BA}"/>
              </a:ext>
            </a:extLst>
          </p:cNvPr>
          <p:cNvSpPr txBox="1"/>
          <p:nvPr/>
        </p:nvSpPr>
        <p:spPr>
          <a:xfrm>
            <a:off x="1811335" y="5626684"/>
            <a:ext cx="7627880" cy="546100"/>
          </a:xfrm>
          <a:prstGeom prst="rect">
            <a:avLst/>
          </a:prstGeom>
          <a:solidFill>
            <a:schemeClr val="bg1">
              <a:lumMod val="95000"/>
            </a:schemeClr>
          </a:solidFill>
          <a:ln>
            <a:noFill/>
          </a:ln>
        </p:spPr>
        <p:txBody>
          <a:bodyPr spcFirstLastPara="1" wrap="square" lIns="72000" tIns="72000" rIns="72000" bIns="72000" anchor="ctr" anchorCtr="0">
            <a:no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800" b="0" i="0" u="none" strike="noStrike" kern="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2025. gada 27. janvāris </a:t>
            </a:r>
            <a:r>
              <a:rPr lang="lv-LV" sz="800">
                <a:ea typeface="Times New Roman" panose="02020603050405020304" pitchFamily="18" charset="0"/>
                <a:cs typeface="Times New Roman" panose="02020603050405020304" pitchFamily="18" charset="0"/>
              </a:rPr>
              <a:t>–</a:t>
            </a:r>
            <a:r>
              <a:rPr kumimoji="0" lang="lv-LV" sz="800" b="0" i="0" u="none" strike="noStrike" kern="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2025. gada 27. jūlijs (6 mēneši kopš līguma parakstīšanas).</a:t>
            </a:r>
            <a:endParaRPr kumimoji="0" lang="lv-LV" sz="8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p:txBody>
      </p:sp>
      <p:sp>
        <p:nvSpPr>
          <p:cNvPr id="5" name="Google Shape;414;gbd9be63019_53_0">
            <a:extLst>
              <a:ext uri="{FF2B5EF4-FFF2-40B4-BE49-F238E27FC236}">
                <a16:creationId xmlns:a16="http://schemas.microsoft.com/office/drawing/2014/main" id="{9AF12B3E-8662-5420-C3D6-3CDEDF3DC0EE}"/>
              </a:ext>
            </a:extLst>
          </p:cNvPr>
          <p:cNvSpPr txBox="1"/>
          <p:nvPr/>
        </p:nvSpPr>
        <p:spPr>
          <a:xfrm>
            <a:off x="442911" y="2830427"/>
            <a:ext cx="1191600" cy="2624617"/>
          </a:xfrm>
          <a:prstGeom prst="rect">
            <a:avLst/>
          </a:prstGeom>
          <a:solidFill>
            <a:schemeClr val="accent6"/>
          </a:solidFill>
          <a:ln>
            <a:noFill/>
          </a:ln>
        </p:spPr>
        <p:txBody>
          <a:bodyPr spcFirstLastPara="1" wrap="square" lIns="72000" tIns="72000" rIns="72000" bIns="720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lv-LV" sz="800" b="1" i="0" u="none" strike="noStrike" kern="0" cap="none" spc="0" normalizeH="0" baseline="0" noProof="0">
                <a:ln>
                  <a:noFill/>
                </a:ln>
                <a:solidFill>
                  <a:srgbClr val="FFFFFF"/>
                </a:solidFill>
                <a:effectLst/>
                <a:uLnTx/>
                <a:uFillTx/>
                <a:latin typeface="Arial"/>
                <a:cs typeface="Arial"/>
                <a:sym typeface="Arial"/>
              </a:rPr>
              <a:t>Pētījuma posmi un rezultāti</a:t>
            </a:r>
          </a:p>
        </p:txBody>
      </p:sp>
      <p:sp>
        <p:nvSpPr>
          <p:cNvPr id="43" name="Rectangle 42">
            <a:extLst>
              <a:ext uri="{FF2B5EF4-FFF2-40B4-BE49-F238E27FC236}">
                <a16:creationId xmlns:a16="http://schemas.microsoft.com/office/drawing/2014/main" id="{7B91D2A4-5402-0264-4892-AEE19E216761}"/>
              </a:ext>
            </a:extLst>
          </p:cNvPr>
          <p:cNvSpPr/>
          <p:nvPr/>
        </p:nvSpPr>
        <p:spPr>
          <a:xfrm>
            <a:off x="10071096" y="2830427"/>
            <a:ext cx="1592295" cy="432000"/>
          </a:xfrm>
          <a:prstGeom prst="rect">
            <a:avLst/>
          </a:prstGeom>
          <a:solidFill>
            <a:schemeClr val="bg2"/>
          </a:solidFill>
          <a:ln>
            <a:noFill/>
          </a:ln>
          <a:effectLst/>
        </p:spPr>
        <p:style>
          <a:lnRef idx="0">
            <a:schemeClr val="accent1"/>
          </a:lnRef>
          <a:fillRef idx="1">
            <a:schemeClr val="accent1"/>
          </a:fillRef>
          <a:effectRef idx="0">
            <a:schemeClr val="dk1"/>
          </a:effectRef>
          <a:fontRef idx="minor">
            <a:schemeClr val="lt1"/>
          </a:fontRef>
        </p:style>
        <p:txBody>
          <a:bodyPr lIns="504000" tIns="72000" rIns="72000" bIns="7200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800" b="1" i="0" u="none" strike="noStrike" kern="0" cap="none" spc="0" normalizeH="0" baseline="0" noProof="0">
                <a:ln>
                  <a:noFill/>
                </a:ln>
                <a:solidFill>
                  <a:srgbClr val="000000"/>
                </a:solidFill>
                <a:effectLst/>
                <a:uLnTx/>
                <a:uFillTx/>
                <a:latin typeface="Arial"/>
                <a:ea typeface="+mn-ea"/>
                <a:cs typeface="+mn-cs"/>
                <a:sym typeface="Arial"/>
              </a:rPr>
              <a:t>V Posms</a:t>
            </a:r>
          </a:p>
        </p:txBody>
      </p:sp>
      <p:sp>
        <p:nvSpPr>
          <p:cNvPr id="20" name="Rectangle 19">
            <a:extLst>
              <a:ext uri="{FF2B5EF4-FFF2-40B4-BE49-F238E27FC236}">
                <a16:creationId xmlns:a16="http://schemas.microsoft.com/office/drawing/2014/main" id="{C8F0DFC8-41A0-B26A-69E9-3E1F450B044A}"/>
              </a:ext>
            </a:extLst>
          </p:cNvPr>
          <p:cNvSpPr/>
          <p:nvPr/>
        </p:nvSpPr>
        <p:spPr>
          <a:xfrm flipH="1">
            <a:off x="5270858" y="2731008"/>
            <a:ext cx="6478226" cy="2235317"/>
          </a:xfrm>
          <a:prstGeom prst="rect">
            <a:avLst/>
          </a:prstGeom>
          <a:noFill/>
          <a:ln w="19050">
            <a:solidFill>
              <a:schemeClr val="tx2"/>
            </a:solidFill>
            <a:prstDash val="dash"/>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3" name="Freeform 16">
            <a:extLst>
              <a:ext uri="{FF2B5EF4-FFF2-40B4-BE49-F238E27FC236}">
                <a16:creationId xmlns:a16="http://schemas.microsoft.com/office/drawing/2014/main" id="{01A71041-870D-9F5F-3341-55CDD304A696}"/>
              </a:ext>
            </a:extLst>
          </p:cNvPr>
          <p:cNvSpPr>
            <a:spLocks noChangeAspect="1" noEditPoints="1"/>
          </p:cNvSpPr>
          <p:nvPr/>
        </p:nvSpPr>
        <p:spPr bwMode="auto">
          <a:xfrm>
            <a:off x="3661895" y="2904346"/>
            <a:ext cx="284163" cy="284163"/>
          </a:xfrm>
          <a:custGeom>
            <a:avLst/>
            <a:gdLst>
              <a:gd name="T0" fmla="*/ 0 w 347"/>
              <a:gd name="T1" fmla="*/ 0 h 346"/>
              <a:gd name="T2" fmla="*/ 0 w 347"/>
              <a:gd name="T3" fmla="*/ 346 h 346"/>
              <a:gd name="T4" fmla="*/ 347 w 347"/>
              <a:gd name="T5" fmla="*/ 346 h 346"/>
              <a:gd name="T6" fmla="*/ 347 w 347"/>
              <a:gd name="T7" fmla="*/ 0 h 346"/>
              <a:gd name="T8" fmla="*/ 0 w 347"/>
              <a:gd name="T9" fmla="*/ 0 h 346"/>
              <a:gd name="T10" fmla="*/ 332 w 347"/>
              <a:gd name="T11" fmla="*/ 14 h 346"/>
              <a:gd name="T12" fmla="*/ 332 w 347"/>
              <a:gd name="T13" fmla="*/ 163 h 346"/>
              <a:gd name="T14" fmla="*/ 289 w 347"/>
              <a:gd name="T15" fmla="*/ 120 h 346"/>
              <a:gd name="T16" fmla="*/ 174 w 347"/>
              <a:gd name="T17" fmla="*/ 71 h 346"/>
              <a:gd name="T18" fmla="*/ 58 w 347"/>
              <a:gd name="T19" fmla="*/ 120 h 346"/>
              <a:gd name="T20" fmla="*/ 15 w 347"/>
              <a:gd name="T21" fmla="*/ 163 h 346"/>
              <a:gd name="T22" fmla="*/ 15 w 347"/>
              <a:gd name="T23" fmla="*/ 14 h 346"/>
              <a:gd name="T24" fmla="*/ 332 w 347"/>
              <a:gd name="T25" fmla="*/ 14 h 346"/>
              <a:gd name="T26" fmla="*/ 321 w 347"/>
              <a:gd name="T27" fmla="*/ 173 h 346"/>
              <a:gd name="T28" fmla="*/ 174 w 347"/>
              <a:gd name="T29" fmla="*/ 260 h 346"/>
              <a:gd name="T30" fmla="*/ 26 w 347"/>
              <a:gd name="T31" fmla="*/ 173 h 346"/>
              <a:gd name="T32" fmla="*/ 174 w 347"/>
              <a:gd name="T33" fmla="*/ 86 h 346"/>
              <a:gd name="T34" fmla="*/ 321 w 347"/>
              <a:gd name="T35" fmla="*/ 173 h 346"/>
              <a:gd name="T36" fmla="*/ 15 w 347"/>
              <a:gd name="T37" fmla="*/ 331 h 346"/>
              <a:gd name="T38" fmla="*/ 15 w 347"/>
              <a:gd name="T39" fmla="*/ 183 h 346"/>
              <a:gd name="T40" fmla="*/ 58 w 347"/>
              <a:gd name="T41" fmla="*/ 226 h 346"/>
              <a:gd name="T42" fmla="*/ 174 w 347"/>
              <a:gd name="T43" fmla="*/ 275 h 346"/>
              <a:gd name="T44" fmla="*/ 289 w 347"/>
              <a:gd name="T45" fmla="*/ 226 h 346"/>
              <a:gd name="T46" fmla="*/ 332 w 347"/>
              <a:gd name="T47" fmla="*/ 183 h 346"/>
              <a:gd name="T48" fmla="*/ 332 w 347"/>
              <a:gd name="T49" fmla="*/ 331 h 346"/>
              <a:gd name="T50" fmla="*/ 15 w 347"/>
              <a:gd name="T51" fmla="*/ 331 h 346"/>
              <a:gd name="T52" fmla="*/ 174 w 347"/>
              <a:gd name="T53" fmla="*/ 96 h 346"/>
              <a:gd name="T54" fmla="*/ 96 w 347"/>
              <a:gd name="T55" fmla="*/ 173 h 346"/>
              <a:gd name="T56" fmla="*/ 174 w 347"/>
              <a:gd name="T57" fmla="*/ 250 h 346"/>
              <a:gd name="T58" fmla="*/ 251 w 347"/>
              <a:gd name="T59" fmla="*/ 173 h 346"/>
              <a:gd name="T60" fmla="*/ 174 w 347"/>
              <a:gd name="T61" fmla="*/ 96 h 346"/>
              <a:gd name="T62" fmla="*/ 235 w 347"/>
              <a:gd name="T63" fmla="*/ 165 h 346"/>
              <a:gd name="T64" fmla="*/ 181 w 347"/>
              <a:gd name="T65" fmla="*/ 165 h 346"/>
              <a:gd name="T66" fmla="*/ 181 w 347"/>
              <a:gd name="T67" fmla="*/ 111 h 346"/>
              <a:gd name="T68" fmla="*/ 235 w 347"/>
              <a:gd name="T69" fmla="*/ 165 h 346"/>
              <a:gd name="T70" fmla="*/ 166 w 347"/>
              <a:gd name="T71" fmla="*/ 111 h 346"/>
              <a:gd name="T72" fmla="*/ 166 w 347"/>
              <a:gd name="T73" fmla="*/ 165 h 346"/>
              <a:gd name="T74" fmla="*/ 112 w 347"/>
              <a:gd name="T75" fmla="*/ 165 h 346"/>
              <a:gd name="T76" fmla="*/ 166 w 347"/>
              <a:gd name="T77" fmla="*/ 111 h 346"/>
              <a:gd name="T78" fmla="*/ 112 w 347"/>
              <a:gd name="T79" fmla="*/ 180 h 346"/>
              <a:gd name="T80" fmla="*/ 166 w 347"/>
              <a:gd name="T81" fmla="*/ 180 h 346"/>
              <a:gd name="T82" fmla="*/ 166 w 347"/>
              <a:gd name="T83" fmla="*/ 235 h 346"/>
              <a:gd name="T84" fmla="*/ 112 w 347"/>
              <a:gd name="T85" fmla="*/ 180 h 346"/>
              <a:gd name="T86" fmla="*/ 181 w 347"/>
              <a:gd name="T87" fmla="*/ 235 h 346"/>
              <a:gd name="T88" fmla="*/ 181 w 347"/>
              <a:gd name="T89" fmla="*/ 180 h 346"/>
              <a:gd name="T90" fmla="*/ 235 w 347"/>
              <a:gd name="T91" fmla="*/ 180 h 346"/>
              <a:gd name="T92" fmla="*/ 181 w 347"/>
              <a:gd name="T93" fmla="*/ 23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7" h="346">
                <a:moveTo>
                  <a:pt x="0" y="0"/>
                </a:moveTo>
                <a:cubicBezTo>
                  <a:pt x="0" y="346"/>
                  <a:pt x="0" y="346"/>
                  <a:pt x="0" y="346"/>
                </a:cubicBezTo>
                <a:cubicBezTo>
                  <a:pt x="347" y="346"/>
                  <a:pt x="347" y="346"/>
                  <a:pt x="347" y="346"/>
                </a:cubicBezTo>
                <a:cubicBezTo>
                  <a:pt x="347" y="0"/>
                  <a:pt x="347" y="0"/>
                  <a:pt x="347" y="0"/>
                </a:cubicBezTo>
                <a:lnTo>
                  <a:pt x="0" y="0"/>
                </a:lnTo>
                <a:close/>
                <a:moveTo>
                  <a:pt x="332" y="14"/>
                </a:moveTo>
                <a:cubicBezTo>
                  <a:pt x="332" y="163"/>
                  <a:pt x="332" y="163"/>
                  <a:pt x="332" y="163"/>
                </a:cubicBezTo>
                <a:cubicBezTo>
                  <a:pt x="325" y="154"/>
                  <a:pt x="310" y="137"/>
                  <a:pt x="289" y="120"/>
                </a:cubicBezTo>
                <a:cubicBezTo>
                  <a:pt x="251" y="88"/>
                  <a:pt x="211" y="71"/>
                  <a:pt x="174" y="71"/>
                </a:cubicBezTo>
                <a:cubicBezTo>
                  <a:pt x="136" y="71"/>
                  <a:pt x="96" y="88"/>
                  <a:pt x="58" y="120"/>
                </a:cubicBezTo>
                <a:cubicBezTo>
                  <a:pt x="37" y="137"/>
                  <a:pt x="22" y="154"/>
                  <a:pt x="15" y="163"/>
                </a:cubicBezTo>
                <a:cubicBezTo>
                  <a:pt x="15" y="14"/>
                  <a:pt x="15" y="14"/>
                  <a:pt x="15" y="14"/>
                </a:cubicBezTo>
                <a:lnTo>
                  <a:pt x="332" y="14"/>
                </a:lnTo>
                <a:close/>
                <a:moveTo>
                  <a:pt x="321" y="173"/>
                </a:moveTo>
                <a:cubicBezTo>
                  <a:pt x="306" y="191"/>
                  <a:pt x="245" y="260"/>
                  <a:pt x="174" y="260"/>
                </a:cubicBezTo>
                <a:cubicBezTo>
                  <a:pt x="102" y="260"/>
                  <a:pt x="41" y="191"/>
                  <a:pt x="26" y="173"/>
                </a:cubicBezTo>
                <a:cubicBezTo>
                  <a:pt x="41" y="155"/>
                  <a:pt x="102" y="86"/>
                  <a:pt x="174" y="86"/>
                </a:cubicBezTo>
                <a:cubicBezTo>
                  <a:pt x="245" y="86"/>
                  <a:pt x="306" y="155"/>
                  <a:pt x="321" y="173"/>
                </a:cubicBezTo>
                <a:close/>
                <a:moveTo>
                  <a:pt x="15" y="331"/>
                </a:moveTo>
                <a:cubicBezTo>
                  <a:pt x="15" y="183"/>
                  <a:pt x="15" y="183"/>
                  <a:pt x="15" y="183"/>
                </a:cubicBezTo>
                <a:cubicBezTo>
                  <a:pt x="22" y="191"/>
                  <a:pt x="37" y="208"/>
                  <a:pt x="58" y="226"/>
                </a:cubicBezTo>
                <a:cubicBezTo>
                  <a:pt x="96" y="258"/>
                  <a:pt x="136" y="275"/>
                  <a:pt x="174" y="275"/>
                </a:cubicBezTo>
                <a:cubicBezTo>
                  <a:pt x="211" y="275"/>
                  <a:pt x="251" y="258"/>
                  <a:pt x="289" y="226"/>
                </a:cubicBezTo>
                <a:cubicBezTo>
                  <a:pt x="310" y="208"/>
                  <a:pt x="325" y="191"/>
                  <a:pt x="332" y="183"/>
                </a:cubicBezTo>
                <a:cubicBezTo>
                  <a:pt x="332" y="331"/>
                  <a:pt x="332" y="331"/>
                  <a:pt x="332" y="331"/>
                </a:cubicBezTo>
                <a:lnTo>
                  <a:pt x="15" y="331"/>
                </a:lnTo>
                <a:close/>
                <a:moveTo>
                  <a:pt x="174" y="96"/>
                </a:moveTo>
                <a:cubicBezTo>
                  <a:pt x="131" y="96"/>
                  <a:pt x="96" y="130"/>
                  <a:pt x="96" y="173"/>
                </a:cubicBezTo>
                <a:cubicBezTo>
                  <a:pt x="96" y="215"/>
                  <a:pt x="131" y="250"/>
                  <a:pt x="174" y="250"/>
                </a:cubicBezTo>
                <a:cubicBezTo>
                  <a:pt x="216" y="250"/>
                  <a:pt x="251" y="215"/>
                  <a:pt x="251" y="173"/>
                </a:cubicBezTo>
                <a:cubicBezTo>
                  <a:pt x="251" y="130"/>
                  <a:pt x="216" y="96"/>
                  <a:pt x="174" y="96"/>
                </a:cubicBezTo>
                <a:close/>
                <a:moveTo>
                  <a:pt x="235" y="165"/>
                </a:moveTo>
                <a:cubicBezTo>
                  <a:pt x="181" y="165"/>
                  <a:pt x="181" y="165"/>
                  <a:pt x="181" y="165"/>
                </a:cubicBezTo>
                <a:cubicBezTo>
                  <a:pt x="181" y="111"/>
                  <a:pt x="181" y="111"/>
                  <a:pt x="181" y="111"/>
                </a:cubicBezTo>
                <a:cubicBezTo>
                  <a:pt x="209" y="114"/>
                  <a:pt x="232" y="137"/>
                  <a:pt x="235" y="165"/>
                </a:cubicBezTo>
                <a:close/>
                <a:moveTo>
                  <a:pt x="166" y="111"/>
                </a:moveTo>
                <a:cubicBezTo>
                  <a:pt x="166" y="165"/>
                  <a:pt x="166" y="165"/>
                  <a:pt x="166" y="165"/>
                </a:cubicBezTo>
                <a:cubicBezTo>
                  <a:pt x="112" y="165"/>
                  <a:pt x="112" y="165"/>
                  <a:pt x="112" y="165"/>
                </a:cubicBezTo>
                <a:cubicBezTo>
                  <a:pt x="115" y="137"/>
                  <a:pt x="138" y="114"/>
                  <a:pt x="166" y="111"/>
                </a:cubicBezTo>
                <a:close/>
                <a:moveTo>
                  <a:pt x="112" y="180"/>
                </a:moveTo>
                <a:cubicBezTo>
                  <a:pt x="166" y="180"/>
                  <a:pt x="166" y="180"/>
                  <a:pt x="166" y="180"/>
                </a:cubicBezTo>
                <a:cubicBezTo>
                  <a:pt x="166" y="235"/>
                  <a:pt x="166" y="235"/>
                  <a:pt x="166" y="235"/>
                </a:cubicBezTo>
                <a:cubicBezTo>
                  <a:pt x="138" y="231"/>
                  <a:pt x="115" y="209"/>
                  <a:pt x="112" y="180"/>
                </a:cubicBezTo>
                <a:close/>
                <a:moveTo>
                  <a:pt x="181" y="235"/>
                </a:moveTo>
                <a:cubicBezTo>
                  <a:pt x="181" y="180"/>
                  <a:pt x="181" y="180"/>
                  <a:pt x="181" y="180"/>
                </a:cubicBezTo>
                <a:cubicBezTo>
                  <a:pt x="235" y="180"/>
                  <a:pt x="235" y="180"/>
                  <a:pt x="235" y="180"/>
                </a:cubicBezTo>
                <a:cubicBezTo>
                  <a:pt x="232" y="209"/>
                  <a:pt x="209" y="231"/>
                  <a:pt x="181" y="235"/>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700" b="1" i="0" u="none" strike="noStrike" kern="0" cap="none" spc="0" normalizeH="0" baseline="0" noProof="0">
              <a:ln>
                <a:noFill/>
              </a:ln>
              <a:solidFill>
                <a:srgbClr val="D04A02"/>
              </a:solidFill>
              <a:effectLst/>
              <a:uLnTx/>
              <a:uFillTx/>
              <a:latin typeface="Arial"/>
              <a:cs typeface="Arial"/>
              <a:sym typeface="Arial"/>
            </a:endParaRPr>
          </a:p>
        </p:txBody>
      </p:sp>
      <p:sp>
        <p:nvSpPr>
          <p:cNvPr id="41" name="Rectangle 40">
            <a:extLst>
              <a:ext uri="{FF2B5EF4-FFF2-40B4-BE49-F238E27FC236}">
                <a16:creationId xmlns:a16="http://schemas.microsoft.com/office/drawing/2014/main" id="{0D0392C5-16FB-F887-EDB4-3C33A43D2B78}"/>
              </a:ext>
            </a:extLst>
          </p:cNvPr>
          <p:cNvSpPr/>
          <p:nvPr/>
        </p:nvSpPr>
        <p:spPr>
          <a:xfrm>
            <a:off x="5364228" y="2830427"/>
            <a:ext cx="432000" cy="432000"/>
          </a:xfrm>
          <a:prstGeom prst="rect">
            <a:avLst/>
          </a:prstGeom>
          <a:solidFill>
            <a:schemeClr val="accent1"/>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4" name="Rectangle 43">
            <a:extLst>
              <a:ext uri="{FF2B5EF4-FFF2-40B4-BE49-F238E27FC236}">
                <a16:creationId xmlns:a16="http://schemas.microsoft.com/office/drawing/2014/main" id="{58985304-8AF8-DA64-BCD2-993A17FD1C01}"/>
              </a:ext>
            </a:extLst>
          </p:cNvPr>
          <p:cNvSpPr/>
          <p:nvPr/>
        </p:nvSpPr>
        <p:spPr>
          <a:xfrm>
            <a:off x="8295513" y="2830427"/>
            <a:ext cx="432000" cy="432000"/>
          </a:xfrm>
          <a:prstGeom prst="rect">
            <a:avLst/>
          </a:prstGeom>
          <a:solidFill>
            <a:schemeClr val="accent1"/>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Freeform 105">
            <a:extLst>
              <a:ext uri="{FF2B5EF4-FFF2-40B4-BE49-F238E27FC236}">
                <a16:creationId xmlns:a16="http://schemas.microsoft.com/office/drawing/2014/main" id="{F7C2A5EC-9BED-6700-7B65-79A4EFD184F0}"/>
              </a:ext>
            </a:extLst>
          </p:cNvPr>
          <p:cNvSpPr>
            <a:spLocks noChangeAspect="1" noEditPoints="1"/>
          </p:cNvSpPr>
          <p:nvPr/>
        </p:nvSpPr>
        <p:spPr bwMode="auto">
          <a:xfrm>
            <a:off x="5438431" y="2904227"/>
            <a:ext cx="283594" cy="284400"/>
          </a:xfrm>
          <a:custGeom>
            <a:avLst/>
            <a:gdLst>
              <a:gd name="T0" fmla="*/ 0 w 704"/>
              <a:gd name="T1" fmla="*/ 706 h 706"/>
              <a:gd name="T2" fmla="*/ 704 w 704"/>
              <a:gd name="T3" fmla="*/ 0 h 706"/>
              <a:gd name="T4" fmla="*/ 675 w 704"/>
              <a:gd name="T5" fmla="*/ 675 h 706"/>
              <a:gd name="T6" fmla="*/ 31 w 704"/>
              <a:gd name="T7" fmla="*/ 29 h 706"/>
              <a:gd name="T8" fmla="*/ 675 w 704"/>
              <a:gd name="T9" fmla="*/ 675 h 706"/>
              <a:gd name="T10" fmla="*/ 94 w 704"/>
              <a:gd name="T11" fmla="*/ 246 h 706"/>
              <a:gd name="T12" fmla="*/ 352 w 704"/>
              <a:gd name="T13" fmla="*/ 67 h 706"/>
              <a:gd name="T14" fmla="*/ 515 w 704"/>
              <a:gd name="T15" fmla="*/ 217 h 706"/>
              <a:gd name="T16" fmla="*/ 352 w 704"/>
              <a:gd name="T17" fmla="*/ 104 h 706"/>
              <a:gd name="T18" fmla="*/ 178 w 704"/>
              <a:gd name="T19" fmla="*/ 300 h 706"/>
              <a:gd name="T20" fmla="*/ 145 w 704"/>
              <a:gd name="T21" fmla="*/ 270 h 706"/>
              <a:gd name="T22" fmla="*/ 242 w 704"/>
              <a:gd name="T23" fmla="*/ 300 h 706"/>
              <a:gd name="T24" fmla="*/ 209 w 704"/>
              <a:gd name="T25" fmla="*/ 499 h 706"/>
              <a:gd name="T26" fmla="*/ 242 w 704"/>
              <a:gd name="T27" fmla="*/ 528 h 706"/>
              <a:gd name="T28" fmla="*/ 145 w 704"/>
              <a:gd name="T29" fmla="*/ 499 h 706"/>
              <a:gd name="T30" fmla="*/ 337 w 704"/>
              <a:gd name="T31" fmla="*/ 499 h 706"/>
              <a:gd name="T32" fmla="*/ 303 w 704"/>
              <a:gd name="T33" fmla="*/ 300 h 706"/>
              <a:gd name="T34" fmla="*/ 401 w 704"/>
              <a:gd name="T35" fmla="*/ 270 h 706"/>
              <a:gd name="T36" fmla="*/ 367 w 704"/>
              <a:gd name="T37" fmla="*/ 300 h 706"/>
              <a:gd name="T38" fmla="*/ 401 w 704"/>
              <a:gd name="T39" fmla="*/ 499 h 706"/>
              <a:gd name="T40" fmla="*/ 303 w 704"/>
              <a:gd name="T41" fmla="*/ 528 h 706"/>
              <a:gd name="T42" fmla="*/ 337 w 704"/>
              <a:gd name="T43" fmla="*/ 499 h 706"/>
              <a:gd name="T44" fmla="*/ 495 w 704"/>
              <a:gd name="T45" fmla="*/ 300 h 706"/>
              <a:gd name="T46" fmla="*/ 461 w 704"/>
              <a:gd name="T47" fmla="*/ 270 h 706"/>
              <a:gd name="T48" fmla="*/ 559 w 704"/>
              <a:gd name="T49" fmla="*/ 300 h 706"/>
              <a:gd name="T50" fmla="*/ 524 w 704"/>
              <a:gd name="T51" fmla="*/ 499 h 706"/>
              <a:gd name="T52" fmla="*/ 559 w 704"/>
              <a:gd name="T53" fmla="*/ 528 h 706"/>
              <a:gd name="T54" fmla="*/ 461 w 704"/>
              <a:gd name="T55" fmla="*/ 499 h 706"/>
              <a:gd name="T56" fmla="*/ 612 w 704"/>
              <a:gd name="T57" fmla="*/ 635 h 706"/>
              <a:gd name="T58" fmla="*/ 92 w 704"/>
              <a:gd name="T59" fmla="*/ 604 h 706"/>
              <a:gd name="T60" fmla="*/ 612 w 704"/>
              <a:gd name="T61" fmla="*/ 635 h 706"/>
              <a:gd name="T62" fmla="*/ 585 w 704"/>
              <a:gd name="T63" fmla="*/ 552 h 706"/>
              <a:gd name="T64" fmla="*/ 119 w 704"/>
              <a:gd name="T65" fmla="*/ 581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04" h="706">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ja-JP" altLang="en-US" sz="700" b="1" i="0" u="none" strike="noStrike" kern="0" cap="none" spc="0" normalizeH="0" baseline="0" noProof="0">
              <a:ln>
                <a:noFill/>
              </a:ln>
              <a:solidFill>
                <a:srgbClr val="D04A02"/>
              </a:solidFill>
              <a:effectLst/>
              <a:uLnTx/>
              <a:uFillTx/>
              <a:latin typeface="Arial"/>
              <a:cs typeface="Arial"/>
              <a:sym typeface="Arial"/>
            </a:endParaRPr>
          </a:p>
        </p:txBody>
      </p:sp>
      <p:sp>
        <p:nvSpPr>
          <p:cNvPr id="40" name="Freeform 73">
            <a:extLst>
              <a:ext uri="{FF2B5EF4-FFF2-40B4-BE49-F238E27FC236}">
                <a16:creationId xmlns:a16="http://schemas.microsoft.com/office/drawing/2014/main" id="{09B17F55-975A-44D9-3FB9-296EF6596ED9}"/>
              </a:ext>
            </a:extLst>
          </p:cNvPr>
          <p:cNvSpPr>
            <a:spLocks noChangeAspect="1" noEditPoints="1"/>
          </p:cNvSpPr>
          <p:nvPr/>
        </p:nvSpPr>
        <p:spPr bwMode="auto">
          <a:xfrm>
            <a:off x="8369716" y="2904227"/>
            <a:ext cx="283594" cy="2844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4 h 576"/>
              <a:gd name="T16" fmla="*/ 551 w 576"/>
              <a:gd name="T17" fmla="*/ 24 h 576"/>
              <a:gd name="T18" fmla="*/ 551 w 576"/>
              <a:gd name="T19" fmla="*/ 551 h 576"/>
              <a:gd name="T20" fmla="*/ 60 w 576"/>
              <a:gd name="T21" fmla="*/ 238 h 576"/>
              <a:gd name="T22" fmla="*/ 135 w 576"/>
              <a:gd name="T23" fmla="*/ 260 h 576"/>
              <a:gd name="T24" fmla="*/ 135 w 576"/>
              <a:gd name="T25" fmla="*/ 352 h 576"/>
              <a:gd name="T26" fmla="*/ 140 w 576"/>
              <a:gd name="T27" fmla="*/ 355 h 576"/>
              <a:gd name="T28" fmla="*/ 289 w 576"/>
              <a:gd name="T29" fmla="*/ 407 h 576"/>
              <a:gd name="T30" fmla="*/ 416 w 576"/>
              <a:gd name="T31" fmla="*/ 369 h 576"/>
              <a:gd name="T32" fmla="*/ 416 w 576"/>
              <a:gd name="T33" fmla="*/ 406 h 576"/>
              <a:gd name="T34" fmla="*/ 390 w 576"/>
              <a:gd name="T35" fmla="*/ 451 h 576"/>
              <a:gd name="T36" fmla="*/ 411 w 576"/>
              <a:gd name="T37" fmla="*/ 463 h 576"/>
              <a:gd name="T38" fmla="*/ 428 w 576"/>
              <a:gd name="T39" fmla="*/ 434 h 576"/>
              <a:gd name="T40" fmla="*/ 446 w 576"/>
              <a:gd name="T41" fmla="*/ 463 h 576"/>
              <a:gd name="T42" fmla="*/ 467 w 576"/>
              <a:gd name="T43" fmla="*/ 451 h 576"/>
              <a:gd name="T44" fmla="*/ 441 w 576"/>
              <a:gd name="T45" fmla="*/ 406 h 576"/>
              <a:gd name="T46" fmla="*/ 441 w 576"/>
              <a:gd name="T47" fmla="*/ 352 h 576"/>
              <a:gd name="T48" fmla="*/ 441 w 576"/>
              <a:gd name="T49" fmla="*/ 258 h 576"/>
              <a:gd name="T50" fmla="*/ 516 w 576"/>
              <a:gd name="T51" fmla="*/ 236 h 576"/>
              <a:gd name="T52" fmla="*/ 525 w 576"/>
              <a:gd name="T53" fmla="*/ 224 h 576"/>
              <a:gd name="T54" fmla="*/ 516 w 576"/>
              <a:gd name="T55" fmla="*/ 212 h 576"/>
              <a:gd name="T56" fmla="*/ 287 w 576"/>
              <a:gd name="T57" fmla="*/ 151 h 576"/>
              <a:gd name="T58" fmla="*/ 60 w 576"/>
              <a:gd name="T59" fmla="*/ 215 h 576"/>
              <a:gd name="T60" fmla="*/ 51 w 576"/>
              <a:gd name="T61" fmla="*/ 227 h 576"/>
              <a:gd name="T62" fmla="*/ 60 w 576"/>
              <a:gd name="T63" fmla="*/ 238 h 576"/>
              <a:gd name="T64" fmla="*/ 289 w 576"/>
              <a:gd name="T65" fmla="*/ 383 h 576"/>
              <a:gd name="T66" fmla="*/ 160 w 576"/>
              <a:gd name="T67" fmla="*/ 340 h 576"/>
              <a:gd name="T68" fmla="*/ 160 w 576"/>
              <a:gd name="T69" fmla="*/ 267 h 576"/>
              <a:gd name="T70" fmla="*/ 283 w 576"/>
              <a:gd name="T71" fmla="*/ 302 h 576"/>
              <a:gd name="T72" fmla="*/ 283 w 576"/>
              <a:gd name="T73" fmla="*/ 302 h 576"/>
              <a:gd name="T74" fmla="*/ 287 w 576"/>
              <a:gd name="T75" fmla="*/ 302 h 576"/>
              <a:gd name="T76" fmla="*/ 416 w 576"/>
              <a:gd name="T77" fmla="*/ 267 h 576"/>
              <a:gd name="T78" fmla="*/ 416 w 576"/>
              <a:gd name="T79" fmla="*/ 340 h 576"/>
              <a:gd name="T80" fmla="*/ 289 w 576"/>
              <a:gd name="T81" fmla="*/ 383 h 576"/>
              <a:gd name="T82" fmla="*/ 287 w 576"/>
              <a:gd name="T83" fmla="*/ 176 h 576"/>
              <a:gd name="T84" fmla="*/ 467 w 576"/>
              <a:gd name="T85" fmla="*/ 225 h 576"/>
              <a:gd name="T86" fmla="*/ 424 w 576"/>
              <a:gd name="T87" fmla="*/ 237 h 576"/>
              <a:gd name="T88" fmla="*/ 291 w 576"/>
              <a:gd name="T89" fmla="*/ 209 h 576"/>
              <a:gd name="T90" fmla="*/ 276 w 576"/>
              <a:gd name="T91" fmla="*/ 218 h 576"/>
              <a:gd name="T92" fmla="*/ 285 w 576"/>
              <a:gd name="T93" fmla="*/ 233 h 576"/>
              <a:gd name="T94" fmla="*/ 374 w 576"/>
              <a:gd name="T95" fmla="*/ 251 h 576"/>
              <a:gd name="T96" fmla="*/ 287 w 576"/>
              <a:gd name="T97" fmla="*/ 277 h 576"/>
              <a:gd name="T98" fmla="*/ 135 w 576"/>
              <a:gd name="T99" fmla="*/ 234 h 576"/>
              <a:gd name="T100" fmla="*/ 135 w 576"/>
              <a:gd name="T101" fmla="*/ 234 h 576"/>
              <a:gd name="T102" fmla="*/ 108 w 576"/>
              <a:gd name="T103" fmla="*/ 227 h 576"/>
              <a:gd name="T104" fmla="*/ 287 w 576"/>
              <a:gd name="T105" fmla="*/ 17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60" y="238"/>
                </a:moveTo>
                <a:cubicBezTo>
                  <a:pt x="135" y="260"/>
                  <a:pt x="135" y="260"/>
                  <a:pt x="135" y="260"/>
                </a:cubicBezTo>
                <a:cubicBezTo>
                  <a:pt x="135" y="352"/>
                  <a:pt x="135" y="352"/>
                  <a:pt x="135" y="352"/>
                </a:cubicBezTo>
                <a:cubicBezTo>
                  <a:pt x="140" y="355"/>
                  <a:pt x="140" y="355"/>
                  <a:pt x="140" y="355"/>
                </a:cubicBezTo>
                <a:cubicBezTo>
                  <a:pt x="182" y="389"/>
                  <a:pt x="235" y="407"/>
                  <a:pt x="289" y="407"/>
                </a:cubicBezTo>
                <a:cubicBezTo>
                  <a:pt x="333" y="407"/>
                  <a:pt x="378" y="394"/>
                  <a:pt x="416" y="369"/>
                </a:cubicBezTo>
                <a:cubicBezTo>
                  <a:pt x="416" y="406"/>
                  <a:pt x="416" y="406"/>
                  <a:pt x="416" y="406"/>
                </a:cubicBezTo>
                <a:cubicBezTo>
                  <a:pt x="390" y="451"/>
                  <a:pt x="390" y="451"/>
                  <a:pt x="390" y="451"/>
                </a:cubicBezTo>
                <a:cubicBezTo>
                  <a:pt x="411" y="463"/>
                  <a:pt x="411" y="463"/>
                  <a:pt x="411" y="463"/>
                </a:cubicBezTo>
                <a:cubicBezTo>
                  <a:pt x="428" y="434"/>
                  <a:pt x="428" y="434"/>
                  <a:pt x="428" y="434"/>
                </a:cubicBezTo>
                <a:cubicBezTo>
                  <a:pt x="446" y="463"/>
                  <a:pt x="446" y="463"/>
                  <a:pt x="446" y="463"/>
                </a:cubicBezTo>
                <a:cubicBezTo>
                  <a:pt x="467" y="451"/>
                  <a:pt x="467" y="451"/>
                  <a:pt x="467" y="451"/>
                </a:cubicBezTo>
                <a:cubicBezTo>
                  <a:pt x="441" y="406"/>
                  <a:pt x="441" y="406"/>
                  <a:pt x="441" y="406"/>
                </a:cubicBezTo>
                <a:cubicBezTo>
                  <a:pt x="441" y="352"/>
                  <a:pt x="441" y="352"/>
                  <a:pt x="441" y="352"/>
                </a:cubicBezTo>
                <a:cubicBezTo>
                  <a:pt x="441" y="258"/>
                  <a:pt x="441" y="258"/>
                  <a:pt x="441" y="258"/>
                </a:cubicBezTo>
                <a:cubicBezTo>
                  <a:pt x="516" y="236"/>
                  <a:pt x="516" y="236"/>
                  <a:pt x="516" y="236"/>
                </a:cubicBezTo>
                <a:cubicBezTo>
                  <a:pt x="522" y="234"/>
                  <a:pt x="525" y="229"/>
                  <a:pt x="525" y="224"/>
                </a:cubicBezTo>
                <a:cubicBezTo>
                  <a:pt x="525" y="218"/>
                  <a:pt x="521" y="214"/>
                  <a:pt x="516" y="212"/>
                </a:cubicBezTo>
                <a:cubicBezTo>
                  <a:pt x="287" y="151"/>
                  <a:pt x="287" y="151"/>
                  <a:pt x="287" y="151"/>
                </a:cubicBezTo>
                <a:cubicBezTo>
                  <a:pt x="60" y="215"/>
                  <a:pt x="60" y="215"/>
                  <a:pt x="60" y="215"/>
                </a:cubicBezTo>
                <a:cubicBezTo>
                  <a:pt x="54" y="216"/>
                  <a:pt x="51" y="221"/>
                  <a:pt x="51" y="227"/>
                </a:cubicBezTo>
                <a:cubicBezTo>
                  <a:pt x="51" y="232"/>
                  <a:pt x="54" y="237"/>
                  <a:pt x="60" y="238"/>
                </a:cubicBezTo>
                <a:close/>
                <a:moveTo>
                  <a:pt x="289" y="383"/>
                </a:moveTo>
                <a:cubicBezTo>
                  <a:pt x="241" y="383"/>
                  <a:pt x="197" y="368"/>
                  <a:pt x="160" y="340"/>
                </a:cubicBezTo>
                <a:cubicBezTo>
                  <a:pt x="160" y="267"/>
                  <a:pt x="160" y="267"/>
                  <a:pt x="160" y="267"/>
                </a:cubicBezTo>
                <a:cubicBezTo>
                  <a:pt x="283" y="302"/>
                  <a:pt x="283" y="302"/>
                  <a:pt x="283" y="302"/>
                </a:cubicBezTo>
                <a:cubicBezTo>
                  <a:pt x="283" y="302"/>
                  <a:pt x="283" y="302"/>
                  <a:pt x="283" y="302"/>
                </a:cubicBezTo>
                <a:cubicBezTo>
                  <a:pt x="287" y="302"/>
                  <a:pt x="287" y="302"/>
                  <a:pt x="287" y="302"/>
                </a:cubicBezTo>
                <a:cubicBezTo>
                  <a:pt x="416" y="267"/>
                  <a:pt x="416" y="267"/>
                  <a:pt x="416" y="267"/>
                </a:cubicBezTo>
                <a:cubicBezTo>
                  <a:pt x="416" y="340"/>
                  <a:pt x="416" y="340"/>
                  <a:pt x="416" y="340"/>
                </a:cubicBezTo>
                <a:cubicBezTo>
                  <a:pt x="378" y="368"/>
                  <a:pt x="334" y="383"/>
                  <a:pt x="289" y="383"/>
                </a:cubicBezTo>
                <a:close/>
                <a:moveTo>
                  <a:pt x="287" y="176"/>
                </a:moveTo>
                <a:cubicBezTo>
                  <a:pt x="467" y="225"/>
                  <a:pt x="467" y="225"/>
                  <a:pt x="467" y="225"/>
                </a:cubicBezTo>
                <a:cubicBezTo>
                  <a:pt x="424" y="237"/>
                  <a:pt x="424" y="237"/>
                  <a:pt x="424" y="237"/>
                </a:cubicBezTo>
                <a:cubicBezTo>
                  <a:pt x="291" y="209"/>
                  <a:pt x="291" y="209"/>
                  <a:pt x="291" y="209"/>
                </a:cubicBezTo>
                <a:cubicBezTo>
                  <a:pt x="284" y="207"/>
                  <a:pt x="277" y="211"/>
                  <a:pt x="276" y="218"/>
                </a:cubicBezTo>
                <a:cubicBezTo>
                  <a:pt x="275" y="225"/>
                  <a:pt x="279" y="231"/>
                  <a:pt x="285" y="233"/>
                </a:cubicBezTo>
                <a:cubicBezTo>
                  <a:pt x="374" y="251"/>
                  <a:pt x="374" y="251"/>
                  <a:pt x="374" y="251"/>
                </a:cubicBezTo>
                <a:cubicBezTo>
                  <a:pt x="287" y="277"/>
                  <a:pt x="287" y="277"/>
                  <a:pt x="287" y="277"/>
                </a:cubicBezTo>
                <a:cubicBezTo>
                  <a:pt x="135" y="234"/>
                  <a:pt x="135" y="234"/>
                  <a:pt x="135" y="234"/>
                </a:cubicBezTo>
                <a:cubicBezTo>
                  <a:pt x="135" y="234"/>
                  <a:pt x="135" y="234"/>
                  <a:pt x="135" y="234"/>
                </a:cubicBezTo>
                <a:cubicBezTo>
                  <a:pt x="108" y="227"/>
                  <a:pt x="108" y="227"/>
                  <a:pt x="108" y="227"/>
                </a:cubicBezTo>
                <a:lnTo>
                  <a:pt x="287" y="17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ja-JP" altLang="en-US" sz="1300" b="0" i="0" u="none" strike="noStrike" kern="0" cap="none" spc="0" normalizeH="0" baseline="0" noProof="0">
              <a:ln>
                <a:noFill/>
              </a:ln>
              <a:solidFill>
                <a:srgbClr val="000000"/>
              </a:solidFill>
              <a:effectLst/>
              <a:uLnTx/>
              <a:uFillTx/>
              <a:latin typeface="Arial"/>
              <a:cs typeface="Arial"/>
              <a:sym typeface="Arial"/>
            </a:endParaRPr>
          </a:p>
        </p:txBody>
      </p:sp>
      <p:sp>
        <p:nvSpPr>
          <p:cNvPr id="48" name="Rectangle 47">
            <a:extLst>
              <a:ext uri="{FF2B5EF4-FFF2-40B4-BE49-F238E27FC236}">
                <a16:creationId xmlns:a16="http://schemas.microsoft.com/office/drawing/2014/main" id="{CADC8AA5-9A9F-E02F-D801-C4FFF0529F0D}"/>
              </a:ext>
            </a:extLst>
          </p:cNvPr>
          <p:cNvSpPr/>
          <p:nvPr/>
        </p:nvSpPr>
        <p:spPr>
          <a:xfrm>
            <a:off x="10071097" y="2830427"/>
            <a:ext cx="432000" cy="432000"/>
          </a:xfrm>
          <a:prstGeom prst="rect">
            <a:avLst/>
          </a:prstGeom>
          <a:solidFill>
            <a:schemeClr val="accent1"/>
          </a:solidFill>
          <a:ln>
            <a:noFill/>
          </a:ln>
          <a:effectLst/>
        </p:spPr>
        <p:style>
          <a:lnRef idx="0">
            <a:schemeClr val="accent1"/>
          </a:lnRef>
          <a:fillRef idx="1">
            <a:schemeClr val="accent1"/>
          </a:fillRef>
          <a:effectRef idx="0">
            <a:schemeClr val="dk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FFFFFF"/>
                </a:solidFill>
                <a:latin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7" name="Freeform 97">
            <a:extLst>
              <a:ext uri="{FF2B5EF4-FFF2-40B4-BE49-F238E27FC236}">
                <a16:creationId xmlns:a16="http://schemas.microsoft.com/office/drawing/2014/main" id="{5E16944B-5013-CC82-FB62-006D6C022ED9}"/>
              </a:ext>
            </a:extLst>
          </p:cNvPr>
          <p:cNvSpPr>
            <a:spLocks noChangeAspect="1" noEditPoints="1"/>
          </p:cNvSpPr>
          <p:nvPr/>
        </p:nvSpPr>
        <p:spPr bwMode="auto">
          <a:xfrm>
            <a:off x="10145300" y="2904227"/>
            <a:ext cx="283594" cy="284400"/>
          </a:xfrm>
          <a:custGeom>
            <a:avLst/>
            <a:gdLst>
              <a:gd name="T0" fmla="*/ 288 w 576"/>
              <a:gd name="T1" fmla="*/ 498 h 576"/>
              <a:gd name="T2" fmla="*/ 147 w 576"/>
              <a:gd name="T3" fmla="*/ 169 h 576"/>
              <a:gd name="T4" fmla="*/ 208 w 576"/>
              <a:gd name="T5" fmla="*/ 123 h 576"/>
              <a:gd name="T6" fmla="*/ 146 w 576"/>
              <a:gd name="T7" fmla="*/ 170 h 576"/>
              <a:gd name="T8" fmla="*/ 128 w 576"/>
              <a:gd name="T9" fmla="*/ 195 h 576"/>
              <a:gd name="T10" fmla="*/ 171 w 576"/>
              <a:gd name="T11" fmla="*/ 196 h 576"/>
              <a:gd name="T12" fmla="*/ 104 w 576"/>
              <a:gd name="T13" fmla="*/ 275 h 576"/>
              <a:gd name="T14" fmla="*/ 104 w 576"/>
              <a:gd name="T15" fmla="*/ 301 h 576"/>
              <a:gd name="T16" fmla="*/ 158 w 576"/>
              <a:gd name="T17" fmla="*/ 301 h 576"/>
              <a:gd name="T18" fmla="*/ 128 w 576"/>
              <a:gd name="T19" fmla="*/ 380 h 576"/>
              <a:gd name="T20" fmla="*/ 146 w 576"/>
              <a:gd name="T21" fmla="*/ 406 h 576"/>
              <a:gd name="T22" fmla="*/ 208 w 576"/>
              <a:gd name="T23" fmla="*/ 453 h 576"/>
              <a:gd name="T24" fmla="*/ 275 w 576"/>
              <a:gd name="T25" fmla="*/ 471 h 576"/>
              <a:gd name="T26" fmla="*/ 208 w 576"/>
              <a:gd name="T27" fmla="*/ 406 h 576"/>
              <a:gd name="T28" fmla="*/ 275 w 576"/>
              <a:gd name="T29" fmla="*/ 380 h 576"/>
              <a:gd name="T30" fmla="*/ 184 w 576"/>
              <a:gd name="T31" fmla="*/ 301 h 576"/>
              <a:gd name="T32" fmla="*/ 275 w 576"/>
              <a:gd name="T33" fmla="*/ 380 h 576"/>
              <a:gd name="T34" fmla="*/ 184 w 576"/>
              <a:gd name="T35" fmla="*/ 275 h 576"/>
              <a:gd name="T36" fmla="*/ 275 w 576"/>
              <a:gd name="T37" fmla="*/ 195 h 576"/>
              <a:gd name="T38" fmla="*/ 208 w 576"/>
              <a:gd name="T39" fmla="*/ 170 h 576"/>
              <a:gd name="T40" fmla="*/ 275 w 576"/>
              <a:gd name="T41" fmla="*/ 105 h 576"/>
              <a:gd name="T42" fmla="*/ 429 w 576"/>
              <a:gd name="T43" fmla="*/ 169 h 576"/>
              <a:gd name="T44" fmla="*/ 395 w 576"/>
              <a:gd name="T45" fmla="*/ 170 h 576"/>
              <a:gd name="T46" fmla="*/ 369 w 576"/>
              <a:gd name="T47" fmla="*/ 122 h 576"/>
              <a:gd name="T48" fmla="*/ 367 w 576"/>
              <a:gd name="T49" fmla="*/ 169 h 576"/>
              <a:gd name="T50" fmla="*/ 301 w 576"/>
              <a:gd name="T51" fmla="*/ 105 h 576"/>
              <a:gd name="T52" fmla="*/ 378 w 576"/>
              <a:gd name="T53" fmla="*/ 196 h 576"/>
              <a:gd name="T54" fmla="*/ 301 w 576"/>
              <a:gd name="T55" fmla="*/ 275 h 576"/>
              <a:gd name="T56" fmla="*/ 392 w 576"/>
              <a:gd name="T57" fmla="*/ 301 h 576"/>
              <a:gd name="T58" fmla="*/ 378 w 576"/>
              <a:gd name="T59" fmla="*/ 380 h 576"/>
              <a:gd name="T60" fmla="*/ 301 w 576"/>
              <a:gd name="T61" fmla="*/ 471 h 576"/>
              <a:gd name="T62" fmla="*/ 368 w 576"/>
              <a:gd name="T63" fmla="*/ 406 h 576"/>
              <a:gd name="T64" fmla="*/ 429 w 576"/>
              <a:gd name="T65" fmla="*/ 407 h 576"/>
              <a:gd name="T66" fmla="*/ 368 w 576"/>
              <a:gd name="T67" fmla="*/ 453 h 576"/>
              <a:gd name="T68" fmla="*/ 430 w 576"/>
              <a:gd name="T69" fmla="*/ 406 h 576"/>
              <a:gd name="T70" fmla="*/ 448 w 576"/>
              <a:gd name="T71" fmla="*/ 380 h 576"/>
              <a:gd name="T72" fmla="*/ 405 w 576"/>
              <a:gd name="T73" fmla="*/ 380 h 576"/>
              <a:gd name="T74" fmla="*/ 472 w 576"/>
              <a:gd name="T75" fmla="*/ 301 h 576"/>
              <a:gd name="T76" fmla="*/ 472 w 576"/>
              <a:gd name="T77" fmla="*/ 275 h 576"/>
              <a:gd name="T78" fmla="*/ 405 w 576"/>
              <a:gd name="T79" fmla="*/ 196 h 576"/>
              <a:gd name="T80" fmla="*/ 0 w 576"/>
              <a:gd name="T81" fmla="*/ 0 h 576"/>
              <a:gd name="T82" fmla="*/ 576 w 576"/>
              <a:gd name="T83" fmla="*/ 0 h 576"/>
              <a:gd name="T84" fmla="*/ 25 w 576"/>
              <a:gd name="T85" fmla="*/ 551 h 576"/>
              <a:gd name="T86" fmla="*/ 551 w 576"/>
              <a:gd name="T87" fmla="*/ 55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76" h="576">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ja-JP" altLang="en-US" sz="1300" b="1" i="0" u="none" strike="noStrike" kern="0" cap="none" spc="0" normalizeH="0" baseline="0" noProof="0">
              <a:ln>
                <a:noFill/>
              </a:ln>
              <a:solidFill>
                <a:srgbClr val="D04A02"/>
              </a:solidFill>
              <a:effectLst/>
              <a:uLnTx/>
              <a:uFillTx/>
              <a:latin typeface="Arial"/>
              <a:cs typeface="Arial"/>
              <a:sym typeface="Arial"/>
            </a:endParaRPr>
          </a:p>
        </p:txBody>
      </p:sp>
      <p:grpSp>
        <p:nvGrpSpPr>
          <p:cNvPr id="50" name="Group 49">
            <a:extLst>
              <a:ext uri="{FF2B5EF4-FFF2-40B4-BE49-F238E27FC236}">
                <a16:creationId xmlns:a16="http://schemas.microsoft.com/office/drawing/2014/main" id="{D4342E3E-BDE6-467F-0D7B-2967B5CCDCCC}"/>
              </a:ext>
            </a:extLst>
          </p:cNvPr>
          <p:cNvGrpSpPr/>
          <p:nvPr/>
        </p:nvGrpSpPr>
        <p:grpSpPr>
          <a:xfrm>
            <a:off x="9649888" y="5770301"/>
            <a:ext cx="2560628" cy="258867"/>
            <a:chOff x="6583372" y="1496780"/>
            <a:chExt cx="2560628" cy="258867"/>
          </a:xfrm>
        </p:grpSpPr>
        <p:sp>
          <p:nvSpPr>
            <p:cNvPr id="51" name="Rectangle 50">
              <a:extLst>
                <a:ext uri="{FF2B5EF4-FFF2-40B4-BE49-F238E27FC236}">
                  <a16:creationId xmlns:a16="http://schemas.microsoft.com/office/drawing/2014/main" id="{08C7A63E-B3B1-1394-9527-04E5C8756E05}"/>
                </a:ext>
              </a:extLst>
            </p:cNvPr>
            <p:cNvSpPr/>
            <p:nvPr/>
          </p:nvSpPr>
          <p:spPr>
            <a:xfrm>
              <a:off x="7448551" y="1496780"/>
              <a:ext cx="1695449" cy="25582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r>
                <a:rPr lang="lv-LV" sz="800">
                  <a:solidFill>
                    <a:schemeClr val="tx1"/>
                  </a:solidFill>
                </a:rPr>
                <a:t>Šī ziņojuma tvērums</a:t>
              </a:r>
              <a:endParaRPr lang="en-GB" sz="800">
                <a:solidFill>
                  <a:schemeClr val="tx1"/>
                </a:solidFill>
              </a:endParaRPr>
            </a:p>
          </p:txBody>
        </p:sp>
        <p:sp>
          <p:nvSpPr>
            <p:cNvPr id="52" name="Rectangle 51">
              <a:extLst>
                <a:ext uri="{FF2B5EF4-FFF2-40B4-BE49-F238E27FC236}">
                  <a16:creationId xmlns:a16="http://schemas.microsoft.com/office/drawing/2014/main" id="{042F46FA-B280-7C67-DB1C-CF03A2266136}"/>
                </a:ext>
              </a:extLst>
            </p:cNvPr>
            <p:cNvSpPr/>
            <p:nvPr/>
          </p:nvSpPr>
          <p:spPr>
            <a:xfrm>
              <a:off x="6583372" y="1499818"/>
              <a:ext cx="865178" cy="255829"/>
            </a:xfrm>
            <a:prstGeom prst="rect">
              <a:avLst/>
            </a:prstGeom>
            <a:noFill/>
            <a:ln w="19050">
              <a:solidFill>
                <a:schemeClr val="tx2"/>
              </a:solidFill>
              <a:prstDash val="dash"/>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800"/>
            </a:p>
          </p:txBody>
        </p:sp>
      </p:grpSp>
      <p:grpSp>
        <p:nvGrpSpPr>
          <p:cNvPr id="54" name="Group 53">
            <a:extLst>
              <a:ext uri="{FF2B5EF4-FFF2-40B4-BE49-F238E27FC236}">
                <a16:creationId xmlns:a16="http://schemas.microsoft.com/office/drawing/2014/main" id="{6B43DC2C-B501-D49D-050B-975B1A92E407}"/>
              </a:ext>
            </a:extLst>
          </p:cNvPr>
          <p:cNvGrpSpPr/>
          <p:nvPr/>
        </p:nvGrpSpPr>
        <p:grpSpPr>
          <a:xfrm>
            <a:off x="10145300" y="-1"/>
            <a:ext cx="2046700" cy="428964"/>
            <a:chOff x="10145300" y="313967"/>
            <a:chExt cx="2046700" cy="428964"/>
          </a:xfrm>
        </p:grpSpPr>
        <p:sp>
          <p:nvSpPr>
            <p:cNvPr id="13" name="Rectangle 12">
              <a:extLst>
                <a:ext uri="{FF2B5EF4-FFF2-40B4-BE49-F238E27FC236}">
                  <a16:creationId xmlns:a16="http://schemas.microsoft.com/office/drawing/2014/main" id="{FDAF2092-22DA-CC00-1BBC-80EF2CC427C1}"/>
                </a:ext>
              </a:extLst>
            </p:cNvPr>
            <p:cNvSpPr/>
            <p:nvPr/>
          </p:nvSpPr>
          <p:spPr>
            <a:xfrm>
              <a:off x="10145300" y="313968"/>
              <a:ext cx="2046700" cy="4289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72000" rIns="72000" bIns="72000" rtlCol="0" anchor="ct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000" b="0" i="0" u="none" strike="noStrike" kern="0" cap="none" spc="0" normalizeH="0" baseline="0" noProof="0">
                  <a:ln>
                    <a:noFill/>
                  </a:ln>
                  <a:solidFill>
                    <a:schemeClr val="tx1"/>
                  </a:solidFill>
                  <a:effectLst/>
                  <a:uLnTx/>
                  <a:uFillTx/>
                  <a:latin typeface="Arial"/>
                  <a:ea typeface="+mn-ea"/>
                  <a:cs typeface="+mn-cs"/>
                  <a:sym typeface="Arial"/>
                </a:rPr>
                <a:t>Pētījuma mērķis </a:t>
              </a:r>
            </a:p>
          </p:txBody>
        </p:sp>
        <p:sp>
          <p:nvSpPr>
            <p:cNvPr id="53" name="Rectangle 52">
              <a:extLst>
                <a:ext uri="{FF2B5EF4-FFF2-40B4-BE49-F238E27FC236}">
                  <a16:creationId xmlns:a16="http://schemas.microsoft.com/office/drawing/2014/main" id="{04383455-D11B-7056-A2E4-3276AAB346EA}"/>
                </a:ext>
              </a:extLst>
            </p:cNvPr>
            <p:cNvSpPr/>
            <p:nvPr/>
          </p:nvSpPr>
          <p:spPr>
            <a:xfrm>
              <a:off x="10145300" y="313967"/>
              <a:ext cx="388890" cy="428963"/>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Freeform 45">
              <a:extLst>
                <a:ext uri="{FF2B5EF4-FFF2-40B4-BE49-F238E27FC236}">
                  <a16:creationId xmlns:a16="http://schemas.microsoft.com/office/drawing/2014/main" id="{7C5D4DAE-32C4-D289-B892-DC9F30A5C28A}"/>
                </a:ext>
              </a:extLst>
            </p:cNvPr>
            <p:cNvSpPr>
              <a:spLocks noChangeAspect="1" noEditPoints="1"/>
            </p:cNvSpPr>
            <p:nvPr/>
          </p:nvSpPr>
          <p:spPr bwMode="auto">
            <a:xfrm>
              <a:off x="10197948" y="386248"/>
              <a:ext cx="283594" cy="28440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D04A02"/>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grpSp>
    </p:spTree>
    <p:extLst>
      <p:ext uri="{BB962C8B-B14F-4D97-AF65-F5344CB8AC3E}">
        <p14:creationId xmlns:p14="http://schemas.microsoft.com/office/powerpoint/2010/main" val="1352197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5">
          <a:extLst>
            <a:ext uri="{FF2B5EF4-FFF2-40B4-BE49-F238E27FC236}">
              <a16:creationId xmlns:a16="http://schemas.microsoft.com/office/drawing/2014/main" id="{33301198-2822-BDC9-7F3D-AABFD3EA8EDB}"/>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26D6C3D-32D1-78A6-6AAA-9E9FAE3151C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6" name="Object 5" hidden="1">
                        <a:extLst>
                          <a:ext uri="{FF2B5EF4-FFF2-40B4-BE49-F238E27FC236}">
                            <a16:creationId xmlns:a16="http://schemas.microsoft.com/office/drawing/2014/main" id="{D26D6C3D-32D1-78A6-6AAA-9E9FAE3151C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67872BC1-F0B9-F2EB-8E19-7C5F4193A12F}"/>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3200" b="0" i="0" u="none" strike="noStrike" kern="0" cap="none" spc="0" normalizeH="0" baseline="0" noProof="0">
              <a:ln>
                <a:noFill/>
              </a:ln>
              <a:solidFill>
                <a:srgbClr val="FFFFFF"/>
              </a:solidFill>
              <a:effectLst/>
              <a:uLnTx/>
              <a:uFillTx/>
              <a:latin typeface="Georgia" panose="02040502050405020303" pitchFamily="18" charset="0"/>
              <a:ea typeface="+mn-ea"/>
              <a:cs typeface="+mn-cs"/>
              <a:sym typeface="Georgia" panose="02040502050405020303" pitchFamily="18" charset="0"/>
            </a:endParaRPr>
          </a:p>
        </p:txBody>
      </p:sp>
      <p:sp>
        <p:nvSpPr>
          <p:cNvPr id="5" name="Title 4">
            <a:extLst>
              <a:ext uri="{FF2B5EF4-FFF2-40B4-BE49-F238E27FC236}">
                <a16:creationId xmlns:a16="http://schemas.microsoft.com/office/drawing/2014/main" id="{EAA76AF0-2538-C22E-ED2C-0B2CF756CD5C}"/>
              </a:ext>
            </a:extLst>
          </p:cNvPr>
          <p:cNvSpPr>
            <a:spLocks noGrp="1"/>
          </p:cNvSpPr>
          <p:nvPr>
            <p:ph type="title"/>
          </p:nvPr>
        </p:nvSpPr>
        <p:spPr>
          <a:xfrm>
            <a:off x="442913" y="432000"/>
            <a:ext cx="11306175" cy="1387275"/>
          </a:xfrm>
        </p:spPr>
        <p:txBody>
          <a:bodyPr vert="horz"/>
          <a:lstStyle/>
          <a:p>
            <a:r>
              <a:rPr lang="lv-LV"/>
              <a:t>1.2. Aptaujas īstenošanas metodoloģijas pārskats</a:t>
            </a:r>
          </a:p>
        </p:txBody>
      </p:sp>
      <p:sp>
        <p:nvSpPr>
          <p:cNvPr id="24" name="Google Shape;287;p34">
            <a:extLst>
              <a:ext uri="{FF2B5EF4-FFF2-40B4-BE49-F238E27FC236}">
                <a16:creationId xmlns:a16="http://schemas.microsoft.com/office/drawing/2014/main" id="{8ADB6057-B83F-3261-DF7C-FB7DA1F79887}"/>
              </a:ext>
            </a:extLst>
          </p:cNvPr>
          <p:cNvSpPr txBox="1">
            <a:spLocks noGrp="1"/>
          </p:cNvSpPr>
          <p:nvPr>
            <p:ph type="sldNum" sz="quarter" idx="12"/>
          </p:nvPr>
        </p:nvSpPr>
        <p:spPr>
          <a:xfrm>
            <a:off x="9974771" y="6035040"/>
            <a:ext cx="1764792" cy="137160"/>
          </a:xfrm>
        </p:spPr>
        <p:txBody>
          <a:bodyPr/>
          <a:lstStyle/>
          <a:p>
            <a:pPr lvl="0"/>
            <a:fld id="{00000000-1234-1234-1234-123412341234}" type="slidenum">
              <a:rPr lang="lv-LV" noProof="0" smtClean="0">
                <a:sym typeface="Arial"/>
              </a:rPr>
              <a:pPr lvl="0"/>
              <a:t>8</a:t>
            </a:fld>
            <a:endParaRPr lang="lv-LV" noProof="0">
              <a:sym typeface="Arial"/>
            </a:endParaRPr>
          </a:p>
        </p:txBody>
      </p:sp>
      <p:sp>
        <p:nvSpPr>
          <p:cNvPr id="12" name="TextBox 11">
            <a:extLst>
              <a:ext uri="{FF2B5EF4-FFF2-40B4-BE49-F238E27FC236}">
                <a16:creationId xmlns:a16="http://schemas.microsoft.com/office/drawing/2014/main" id="{9975CD4C-3957-1B46-D284-7B42AF43A241}"/>
              </a:ext>
            </a:extLst>
          </p:cNvPr>
          <p:cNvSpPr txBox="1"/>
          <p:nvPr/>
        </p:nvSpPr>
        <p:spPr>
          <a:xfrm>
            <a:off x="463778" y="1302523"/>
            <a:ext cx="252359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lang="lv-LV" sz="1600"/>
              <a:t>Aptaujas metodoloģija</a:t>
            </a:r>
            <a:endParaRPr kumimoji="0" lang="lv-LV" sz="160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89;gbd9be63019_74_0">
            <a:extLst>
              <a:ext uri="{FF2B5EF4-FFF2-40B4-BE49-F238E27FC236}">
                <a16:creationId xmlns:a16="http://schemas.microsoft.com/office/drawing/2014/main" id="{E962E6C4-43E8-C7B6-BCD9-EE9301EF0902}"/>
              </a:ext>
            </a:extLst>
          </p:cNvPr>
          <p:cNvSpPr/>
          <p:nvPr/>
        </p:nvSpPr>
        <p:spPr>
          <a:xfrm>
            <a:off x="975460" y="2885663"/>
            <a:ext cx="4941153" cy="685264"/>
          </a:xfrm>
          <a:prstGeom prst="rect">
            <a:avLst/>
          </a:prstGeom>
          <a:solidFill>
            <a:schemeClr val="bg1">
              <a:lumMod val="95000"/>
            </a:schemeClr>
          </a:solidFill>
          <a:ln>
            <a:noFill/>
          </a:ln>
        </p:spPr>
        <p:txBody>
          <a:bodyPr spcFirstLastPara="1" wrap="square" lIns="72000" tIns="72000" rIns="72000" bIns="72000" anchor="t" anchorCtr="0">
            <a:noAutofit/>
          </a:bodyPr>
          <a:lstStyle/>
          <a:p>
            <a:pPr lvl="2">
              <a:spcAft>
                <a:spcPts val="600"/>
              </a:spcAft>
              <a:buSzPts val="1600"/>
            </a:pPr>
            <a:r>
              <a:rPr lang="lv-LV" sz="800" b="1" dirty="0">
                <a:solidFill>
                  <a:schemeClr val="tx1"/>
                </a:solidFill>
              </a:rPr>
              <a:t>Mērķa grupa</a:t>
            </a:r>
            <a:endParaRPr lang="en-US" sz="800" dirty="0"/>
          </a:p>
          <a:p>
            <a:pPr lvl="2">
              <a:spcAft>
                <a:spcPts val="600"/>
              </a:spcAft>
              <a:buSzPts val="1600"/>
            </a:pPr>
            <a:r>
              <a:rPr lang="lv-LV" sz="800" dirty="0"/>
              <a:t>Vispārējās un profesionālās izglītības iestāžu, arodskolu audzēkņi vecuma grupā no 15 līdz 20 gadiem. </a:t>
            </a:r>
            <a:r>
              <a:rPr lang="lv-LV" sz="800" b="1" dirty="0"/>
              <a:t>Iespēju robežās aptauja tika paplašināta vecuma grupai 11 – 20 gadi. </a:t>
            </a:r>
          </a:p>
        </p:txBody>
      </p:sp>
      <p:sp>
        <p:nvSpPr>
          <p:cNvPr id="77" name="Google Shape;389;gbd9be63019_74_0">
            <a:extLst>
              <a:ext uri="{FF2B5EF4-FFF2-40B4-BE49-F238E27FC236}">
                <a16:creationId xmlns:a16="http://schemas.microsoft.com/office/drawing/2014/main" id="{F485FAD5-4C2A-2FD2-0E18-7C9E0A0DE2E2}"/>
              </a:ext>
            </a:extLst>
          </p:cNvPr>
          <p:cNvSpPr/>
          <p:nvPr/>
        </p:nvSpPr>
        <p:spPr>
          <a:xfrm>
            <a:off x="6821825" y="2885663"/>
            <a:ext cx="4917738" cy="685264"/>
          </a:xfrm>
          <a:prstGeom prst="rect">
            <a:avLst/>
          </a:prstGeom>
          <a:solidFill>
            <a:schemeClr val="bg1">
              <a:lumMod val="95000"/>
            </a:schemeClr>
          </a:solidFill>
          <a:ln>
            <a:noFill/>
          </a:ln>
        </p:spPr>
        <p:txBody>
          <a:bodyPr spcFirstLastPara="1" wrap="square" lIns="72000" tIns="72000" rIns="72000" bIns="72000" anchor="t" anchorCtr="0">
            <a:noAutofit/>
          </a:bodyPr>
          <a:lstStyle/>
          <a:p>
            <a:pPr lvl="2">
              <a:spcAft>
                <a:spcPts val="600"/>
              </a:spcAft>
              <a:buSzPts val="1600"/>
            </a:pPr>
            <a:r>
              <a:rPr lang="lv-LV" sz="800" b="1">
                <a:solidFill>
                  <a:schemeClr val="tx1"/>
                </a:solidFill>
              </a:rPr>
              <a:t>Atlases grupas lielums</a:t>
            </a:r>
          </a:p>
          <a:p>
            <a:pPr lvl="2">
              <a:spcAft>
                <a:spcPts val="600"/>
              </a:spcAft>
              <a:buSzPts val="1600"/>
            </a:pPr>
            <a:r>
              <a:rPr lang="lv-LV" sz="800"/>
              <a:t>5000 respondenti.</a:t>
            </a:r>
          </a:p>
        </p:txBody>
      </p:sp>
      <p:sp>
        <p:nvSpPr>
          <p:cNvPr id="2" name="Google Shape;389;gbd9be63019_74_0">
            <a:extLst>
              <a:ext uri="{FF2B5EF4-FFF2-40B4-BE49-F238E27FC236}">
                <a16:creationId xmlns:a16="http://schemas.microsoft.com/office/drawing/2014/main" id="{F4831AF9-2F91-5B6D-3276-EFC9F12CE660}"/>
              </a:ext>
            </a:extLst>
          </p:cNvPr>
          <p:cNvSpPr/>
          <p:nvPr/>
        </p:nvSpPr>
        <p:spPr>
          <a:xfrm>
            <a:off x="975460" y="1819275"/>
            <a:ext cx="4941153" cy="1005933"/>
          </a:xfrm>
          <a:prstGeom prst="rect">
            <a:avLst/>
          </a:prstGeom>
          <a:solidFill>
            <a:schemeClr val="bg1">
              <a:lumMod val="95000"/>
            </a:schemeClr>
          </a:solidFill>
          <a:ln>
            <a:noFill/>
          </a:ln>
        </p:spPr>
        <p:txBody>
          <a:bodyPr spcFirstLastPara="1" wrap="square" lIns="72000" tIns="72000" rIns="72000" bIns="72000" anchor="t" anchorCtr="0">
            <a:noAutofit/>
          </a:bodyPr>
          <a:lstStyle/>
          <a:p>
            <a:pPr lvl="2">
              <a:spcAft>
                <a:spcPts val="600"/>
              </a:spcAft>
              <a:buSzPts val="1600"/>
              <a:defRPr/>
            </a:pPr>
            <a:r>
              <a:rPr lang="lv-LV" sz="800" b="1">
                <a:solidFill>
                  <a:schemeClr val="tx1"/>
                </a:solidFill>
              </a:rPr>
              <a:t>Pētījuma mērķis</a:t>
            </a:r>
            <a:endParaRPr lang="en-US" sz="800" kern="0">
              <a:latin typeface="Arial"/>
              <a:ea typeface="Arial"/>
              <a:cs typeface="Arial"/>
              <a:sym typeface="Arial"/>
            </a:endParaRPr>
          </a:p>
          <a:p>
            <a:pPr lvl="2">
              <a:spcAft>
                <a:spcPts val="600"/>
              </a:spcAft>
              <a:buClr>
                <a:srgbClr val="000000"/>
              </a:buClr>
              <a:buSzPts val="1600"/>
              <a:defRPr/>
            </a:pPr>
            <a:r>
              <a:rPr lang="lv-LV" sz="800" kern="0">
                <a:latin typeface="Arial"/>
                <a:ea typeface="Arial"/>
                <a:cs typeface="Arial"/>
                <a:sym typeface="Arial"/>
              </a:rPr>
              <a:t>Noskaidrot narkotisko un psihotropo vielu pieejamības līmeni un izplatības modeļus jauniešu vidū vecumā no 15 līdz 20 gadiem. Mērķis ir arī izprast narkotisko/psihotropo vielu izplatības raksturu – izplatības veidu un paņēmienus, un identificēt riska faktorus un tendences, kas saistītas ar šo vielu izplatību. </a:t>
            </a:r>
            <a:r>
              <a:rPr kumimoji="0" lang="lv-LV" sz="800" b="1" u="none" strike="noStrike" kern="0" cap="none" spc="0" normalizeH="0" baseline="0" noProof="0">
                <a:ln>
                  <a:noFill/>
                </a:ln>
                <a:solidFill>
                  <a:srgbClr val="000000"/>
                </a:solidFill>
                <a:effectLst/>
                <a:uLnTx/>
                <a:uFillTx/>
                <a:latin typeface="+mn-lt"/>
                <a:ea typeface="Arial"/>
                <a:cs typeface="Arial"/>
                <a:sym typeface="Arial"/>
              </a:rPr>
              <a:t>Iespēju robežās aptauja tika paplašināta vecuma grupai 11 – 20 gadi. </a:t>
            </a:r>
            <a:endParaRPr lang="lv-LV" sz="800" b="1" kern="0">
              <a:latin typeface="Arial"/>
              <a:ea typeface="Arial"/>
              <a:cs typeface="Arial"/>
              <a:sym typeface="Arial"/>
            </a:endParaRPr>
          </a:p>
        </p:txBody>
      </p:sp>
      <p:sp>
        <p:nvSpPr>
          <p:cNvPr id="82" name="Google Shape;389;gbd9be63019_74_0">
            <a:extLst>
              <a:ext uri="{FF2B5EF4-FFF2-40B4-BE49-F238E27FC236}">
                <a16:creationId xmlns:a16="http://schemas.microsoft.com/office/drawing/2014/main" id="{A8B44DAA-34F2-7C79-1C42-03AA3B093E74}"/>
              </a:ext>
            </a:extLst>
          </p:cNvPr>
          <p:cNvSpPr/>
          <p:nvPr/>
        </p:nvSpPr>
        <p:spPr>
          <a:xfrm>
            <a:off x="6821825" y="1819275"/>
            <a:ext cx="4927601" cy="1005933"/>
          </a:xfrm>
          <a:prstGeom prst="rect">
            <a:avLst/>
          </a:prstGeom>
          <a:solidFill>
            <a:schemeClr val="bg1">
              <a:lumMod val="95000"/>
            </a:schemeClr>
          </a:solidFill>
          <a:ln>
            <a:noFill/>
          </a:ln>
        </p:spPr>
        <p:txBody>
          <a:bodyPr spcFirstLastPara="1" wrap="square" lIns="72000" tIns="72000" rIns="72000" bIns="72000" anchor="t" anchorCtr="0">
            <a:noAutofit/>
          </a:bodyPr>
          <a:lstStyle/>
          <a:p>
            <a:pPr lvl="2">
              <a:spcAft>
                <a:spcPts val="600"/>
              </a:spcAft>
              <a:buSzPts val="1600"/>
            </a:pPr>
            <a:r>
              <a:rPr lang="lv-LV" sz="800" b="1">
                <a:solidFill>
                  <a:schemeClr val="tx1"/>
                </a:solidFill>
              </a:rPr>
              <a:t>Pētījuma metode</a:t>
            </a:r>
            <a:endParaRPr lang="en-US" sz="800">
              <a:solidFill>
                <a:schemeClr val="tx1"/>
              </a:solidFill>
            </a:endParaRPr>
          </a:p>
          <a:p>
            <a:pPr lvl="2">
              <a:spcAft>
                <a:spcPts val="600"/>
              </a:spcAft>
              <a:buSzPts val="1600"/>
            </a:pPr>
            <a:r>
              <a:rPr lang="lv-LV" sz="800">
                <a:solidFill>
                  <a:schemeClr val="tx1"/>
                </a:solidFill>
              </a:rPr>
              <a:t>Tiešsaistes aptauja klātienē </a:t>
            </a:r>
            <a:r>
              <a:rPr lang="lv-LV" sz="800"/>
              <a:t>izglītības iestādēs, kurās īsteno vispārējās vidējās, arodizglītības un profesionālās izglītības programmas 2024./2025.m.g., izmantojot strukturētās tiešsaistes intervijas.</a:t>
            </a:r>
          </a:p>
        </p:txBody>
      </p:sp>
      <p:grpSp>
        <p:nvGrpSpPr>
          <p:cNvPr id="85" name="Group 84">
            <a:extLst>
              <a:ext uri="{FF2B5EF4-FFF2-40B4-BE49-F238E27FC236}">
                <a16:creationId xmlns:a16="http://schemas.microsoft.com/office/drawing/2014/main" id="{399FFCF7-1929-D72B-DA0D-4EC9F44138BA}"/>
              </a:ext>
            </a:extLst>
          </p:cNvPr>
          <p:cNvGrpSpPr/>
          <p:nvPr/>
        </p:nvGrpSpPr>
        <p:grpSpPr>
          <a:xfrm>
            <a:off x="6370363" y="1919997"/>
            <a:ext cx="360000" cy="360000"/>
            <a:chOff x="4325112" y="2272752"/>
            <a:chExt cx="720108" cy="719999"/>
          </a:xfrm>
          <a:solidFill>
            <a:schemeClr val="bg1"/>
          </a:solidFill>
        </p:grpSpPr>
        <p:sp>
          <p:nvSpPr>
            <p:cNvPr id="86" name="Freeform 22">
              <a:extLst>
                <a:ext uri="{FF2B5EF4-FFF2-40B4-BE49-F238E27FC236}">
                  <a16:creationId xmlns:a16="http://schemas.microsoft.com/office/drawing/2014/main" id="{0C04ED08-D81D-081F-C0F1-A8312CBF2951}"/>
                </a:ext>
              </a:extLst>
            </p:cNvPr>
            <p:cNvSpPr>
              <a:spLocks noEditPoints="1"/>
            </p:cNvSpPr>
            <p:nvPr/>
          </p:nvSpPr>
          <p:spPr bwMode="auto">
            <a:xfrm>
              <a:off x="4325112" y="2272752"/>
              <a:ext cx="720108" cy="719999"/>
            </a:xfrm>
            <a:custGeom>
              <a:avLst/>
              <a:gdLst>
                <a:gd name="T0" fmla="*/ 0 w 6696"/>
                <a:gd name="T1" fmla="*/ 0 h 6695"/>
                <a:gd name="T2" fmla="*/ 0 w 6696"/>
                <a:gd name="T3" fmla="*/ 6695 h 6695"/>
                <a:gd name="T4" fmla="*/ 6696 w 6696"/>
                <a:gd name="T5" fmla="*/ 6695 h 6695"/>
                <a:gd name="T6" fmla="*/ 6696 w 6696"/>
                <a:gd name="T7" fmla="*/ 0 h 6695"/>
                <a:gd name="T8" fmla="*/ 0 w 6696"/>
                <a:gd name="T9" fmla="*/ 0 h 6695"/>
                <a:gd name="T10" fmla="*/ 6410 w 6696"/>
                <a:gd name="T11" fmla="*/ 6411 h 6695"/>
                <a:gd name="T12" fmla="*/ 284 w 6696"/>
                <a:gd name="T13" fmla="*/ 6411 h 6695"/>
                <a:gd name="T14" fmla="*/ 284 w 6696"/>
                <a:gd name="T15" fmla="*/ 286 h 6695"/>
                <a:gd name="T16" fmla="*/ 6410 w 6696"/>
                <a:gd name="T17" fmla="*/ 286 h 6695"/>
                <a:gd name="T18" fmla="*/ 6410 w 6696"/>
                <a:gd name="T19" fmla="*/ 6411 h 6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96" h="6695">
                  <a:moveTo>
                    <a:pt x="0" y="0"/>
                  </a:moveTo>
                  <a:lnTo>
                    <a:pt x="0" y="6695"/>
                  </a:lnTo>
                  <a:lnTo>
                    <a:pt x="6696" y="6695"/>
                  </a:lnTo>
                  <a:lnTo>
                    <a:pt x="6696" y="0"/>
                  </a:lnTo>
                  <a:lnTo>
                    <a:pt x="0" y="0"/>
                  </a:lnTo>
                  <a:close/>
                  <a:moveTo>
                    <a:pt x="6410" y="6411"/>
                  </a:moveTo>
                  <a:lnTo>
                    <a:pt x="284" y="6411"/>
                  </a:lnTo>
                  <a:lnTo>
                    <a:pt x="284" y="286"/>
                  </a:lnTo>
                  <a:lnTo>
                    <a:pt x="6410" y="286"/>
                  </a:lnTo>
                  <a:lnTo>
                    <a:pt x="6410" y="64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100"/>
            </a:p>
          </p:txBody>
        </p:sp>
        <p:sp>
          <p:nvSpPr>
            <p:cNvPr id="87" name="Freeform 23">
              <a:extLst>
                <a:ext uri="{FF2B5EF4-FFF2-40B4-BE49-F238E27FC236}">
                  <a16:creationId xmlns:a16="http://schemas.microsoft.com/office/drawing/2014/main" id="{BEE63AEB-E019-AF22-69D5-DD105417F2A4}"/>
                </a:ext>
              </a:extLst>
            </p:cNvPr>
            <p:cNvSpPr>
              <a:spLocks noEditPoints="1"/>
            </p:cNvSpPr>
            <p:nvPr/>
          </p:nvSpPr>
          <p:spPr bwMode="auto">
            <a:xfrm>
              <a:off x="4402113" y="2345454"/>
              <a:ext cx="570408" cy="570300"/>
            </a:xfrm>
            <a:custGeom>
              <a:avLst/>
              <a:gdLst>
                <a:gd name="T0" fmla="*/ 2244 w 5304"/>
                <a:gd name="T1" fmla="*/ 3923 h 5303"/>
                <a:gd name="T2" fmla="*/ 2946 w 5304"/>
                <a:gd name="T3" fmla="*/ 4147 h 5303"/>
                <a:gd name="T4" fmla="*/ 3570 w 5304"/>
                <a:gd name="T5" fmla="*/ 4137 h 5303"/>
                <a:gd name="T6" fmla="*/ 3958 w 5304"/>
                <a:gd name="T7" fmla="*/ 4031 h 5303"/>
                <a:gd name="T8" fmla="*/ 4324 w 5304"/>
                <a:gd name="T9" fmla="*/ 3851 h 5303"/>
                <a:gd name="T10" fmla="*/ 4656 w 5304"/>
                <a:gd name="T11" fmla="*/ 3593 h 5303"/>
                <a:gd name="T12" fmla="*/ 4896 w 5304"/>
                <a:gd name="T13" fmla="*/ 3321 h 5303"/>
                <a:gd name="T14" fmla="*/ 5106 w 5304"/>
                <a:gd name="T15" fmla="*/ 2973 h 5303"/>
                <a:gd name="T16" fmla="*/ 5242 w 5304"/>
                <a:gd name="T17" fmla="*/ 2592 h 5303"/>
                <a:gd name="T18" fmla="*/ 5302 w 5304"/>
                <a:gd name="T19" fmla="*/ 2188 h 5303"/>
                <a:gd name="T20" fmla="*/ 5290 w 5304"/>
                <a:gd name="T21" fmla="*/ 1824 h 5303"/>
                <a:gd name="T22" fmla="*/ 5200 w 5304"/>
                <a:gd name="T23" fmla="*/ 1428 h 5303"/>
                <a:gd name="T24" fmla="*/ 5036 w 5304"/>
                <a:gd name="T25" fmla="*/ 1058 h 5303"/>
                <a:gd name="T26" fmla="*/ 4800 w 5304"/>
                <a:gd name="T27" fmla="*/ 724 h 5303"/>
                <a:gd name="T28" fmla="*/ 4540 w 5304"/>
                <a:gd name="T29" fmla="*/ 470 h 5303"/>
                <a:gd name="T30" fmla="*/ 4202 w 5304"/>
                <a:gd name="T31" fmla="*/ 244 h 5303"/>
                <a:gd name="T32" fmla="*/ 3828 w 5304"/>
                <a:gd name="T33" fmla="*/ 88 h 5303"/>
                <a:gd name="T34" fmla="*/ 3428 w 5304"/>
                <a:gd name="T35" fmla="*/ 10 h 5303"/>
                <a:gd name="T36" fmla="*/ 3066 w 5304"/>
                <a:gd name="T37" fmla="*/ 4 h 5303"/>
                <a:gd name="T38" fmla="*/ 2662 w 5304"/>
                <a:gd name="T39" fmla="*/ 74 h 5303"/>
                <a:gd name="T40" fmla="*/ 2284 w 5304"/>
                <a:gd name="T41" fmla="*/ 220 h 5303"/>
                <a:gd name="T42" fmla="*/ 1940 w 5304"/>
                <a:gd name="T43" fmla="*/ 438 h 5303"/>
                <a:gd name="T44" fmla="*/ 1676 w 5304"/>
                <a:gd name="T45" fmla="*/ 684 h 5303"/>
                <a:gd name="T46" fmla="*/ 1432 w 5304"/>
                <a:gd name="T47" fmla="*/ 1014 h 5303"/>
                <a:gd name="T48" fmla="*/ 1258 w 5304"/>
                <a:gd name="T49" fmla="*/ 1380 h 5303"/>
                <a:gd name="T50" fmla="*/ 1160 w 5304"/>
                <a:gd name="T51" fmla="*/ 1774 h 5303"/>
                <a:gd name="T52" fmla="*/ 1138 w 5304"/>
                <a:gd name="T53" fmla="*/ 2178 h 5303"/>
                <a:gd name="T54" fmla="*/ 1304 w 5304"/>
                <a:gd name="T55" fmla="*/ 2901 h 5303"/>
                <a:gd name="T56" fmla="*/ 0 w 5304"/>
                <a:gd name="T57" fmla="*/ 5101 h 5303"/>
                <a:gd name="T58" fmla="*/ 2842 w 5304"/>
                <a:gd name="T59" fmla="*/ 2963 h 5303"/>
                <a:gd name="T60" fmla="*/ 3016 w 5304"/>
                <a:gd name="T61" fmla="*/ 3081 h 5303"/>
                <a:gd name="T62" fmla="*/ 3220 w 5304"/>
                <a:gd name="T63" fmla="*/ 3123 h 5303"/>
                <a:gd name="T64" fmla="*/ 3352 w 5304"/>
                <a:gd name="T65" fmla="*/ 3107 h 5303"/>
                <a:gd name="T66" fmla="*/ 3540 w 5304"/>
                <a:gd name="T67" fmla="*/ 3015 h 5303"/>
                <a:gd name="T68" fmla="*/ 4492 w 5304"/>
                <a:gd name="T69" fmla="*/ 3353 h 5303"/>
                <a:gd name="T70" fmla="*/ 3978 w 5304"/>
                <a:gd name="T71" fmla="*/ 3713 h 5303"/>
                <a:gd name="T72" fmla="*/ 3308 w 5304"/>
                <a:gd name="T73" fmla="*/ 3877 h 5303"/>
                <a:gd name="T74" fmla="*/ 2626 w 5304"/>
                <a:gd name="T75" fmla="*/ 3779 h 5303"/>
                <a:gd name="T76" fmla="*/ 2016 w 5304"/>
                <a:gd name="T77" fmla="*/ 3417 h 5303"/>
                <a:gd name="T78" fmla="*/ 2224 w 5304"/>
                <a:gd name="T79" fmla="*/ 586 h 5303"/>
                <a:gd name="T80" fmla="*/ 2868 w 5304"/>
                <a:gd name="T81" fmla="*/ 320 h 5303"/>
                <a:gd name="T82" fmla="*/ 3488 w 5304"/>
                <a:gd name="T83" fmla="*/ 304 h 5303"/>
                <a:gd name="T84" fmla="*/ 4144 w 5304"/>
                <a:gd name="T85" fmla="*/ 538 h 5303"/>
                <a:gd name="T86" fmla="*/ 4612 w 5304"/>
                <a:gd name="T87" fmla="*/ 944 h 5303"/>
                <a:gd name="T88" fmla="*/ 4942 w 5304"/>
                <a:gd name="T89" fmla="*/ 1560 h 5303"/>
                <a:gd name="T90" fmla="*/ 5018 w 5304"/>
                <a:gd name="T91" fmla="*/ 2142 h 5303"/>
                <a:gd name="T92" fmla="*/ 4942 w 5304"/>
                <a:gd name="T93" fmla="*/ 2606 h 5303"/>
                <a:gd name="T94" fmla="*/ 3740 w 5304"/>
                <a:gd name="T95" fmla="*/ 2634 h 5303"/>
                <a:gd name="T96" fmla="*/ 3606 w 5304"/>
                <a:gd name="T97" fmla="*/ 2624 h 5303"/>
                <a:gd name="T98" fmla="*/ 3468 w 5304"/>
                <a:gd name="T99" fmla="*/ 2689 h 5303"/>
                <a:gd name="T100" fmla="*/ 3292 w 5304"/>
                <a:gd name="T101" fmla="*/ 2825 h 5303"/>
                <a:gd name="T102" fmla="*/ 3106 w 5304"/>
                <a:gd name="T103" fmla="*/ 2807 h 5303"/>
                <a:gd name="T104" fmla="*/ 2942 w 5304"/>
                <a:gd name="T105" fmla="*/ 2666 h 5303"/>
                <a:gd name="T106" fmla="*/ 2798 w 5304"/>
                <a:gd name="T107" fmla="*/ 2620 h 5303"/>
                <a:gd name="T108" fmla="*/ 1634 w 5304"/>
                <a:gd name="T109" fmla="*/ 2927 h 5303"/>
                <a:gd name="T110" fmla="*/ 1470 w 5304"/>
                <a:gd name="T111" fmla="*/ 2494 h 5303"/>
                <a:gd name="T112" fmla="*/ 1422 w 5304"/>
                <a:gd name="T113" fmla="*/ 2084 h 5303"/>
                <a:gd name="T114" fmla="*/ 1558 w 5304"/>
                <a:gd name="T115" fmla="*/ 1394 h 5303"/>
                <a:gd name="T116" fmla="*/ 1950 w 5304"/>
                <a:gd name="T117" fmla="*/ 812 h 5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04" h="5303">
                  <a:moveTo>
                    <a:pt x="202" y="5303"/>
                  </a:moveTo>
                  <a:lnTo>
                    <a:pt x="1852" y="3653"/>
                  </a:lnTo>
                  <a:lnTo>
                    <a:pt x="1852" y="3653"/>
                  </a:lnTo>
                  <a:lnTo>
                    <a:pt x="1926" y="3715"/>
                  </a:lnTo>
                  <a:lnTo>
                    <a:pt x="2002" y="3773"/>
                  </a:lnTo>
                  <a:lnTo>
                    <a:pt x="2082" y="3827"/>
                  </a:lnTo>
                  <a:lnTo>
                    <a:pt x="2162" y="3877"/>
                  </a:lnTo>
                  <a:lnTo>
                    <a:pt x="2244" y="3923"/>
                  </a:lnTo>
                  <a:lnTo>
                    <a:pt x="2328" y="3965"/>
                  </a:lnTo>
                  <a:lnTo>
                    <a:pt x="2414" y="4003"/>
                  </a:lnTo>
                  <a:lnTo>
                    <a:pt x="2500" y="4037"/>
                  </a:lnTo>
                  <a:lnTo>
                    <a:pt x="2588" y="4067"/>
                  </a:lnTo>
                  <a:lnTo>
                    <a:pt x="2676" y="4093"/>
                  </a:lnTo>
                  <a:lnTo>
                    <a:pt x="2766" y="4115"/>
                  </a:lnTo>
                  <a:lnTo>
                    <a:pt x="2856" y="4133"/>
                  </a:lnTo>
                  <a:lnTo>
                    <a:pt x="2946" y="4147"/>
                  </a:lnTo>
                  <a:lnTo>
                    <a:pt x="3038" y="4157"/>
                  </a:lnTo>
                  <a:lnTo>
                    <a:pt x="3130" y="4163"/>
                  </a:lnTo>
                  <a:lnTo>
                    <a:pt x="3220" y="4165"/>
                  </a:lnTo>
                  <a:lnTo>
                    <a:pt x="3220" y="4165"/>
                  </a:lnTo>
                  <a:lnTo>
                    <a:pt x="3320" y="4163"/>
                  </a:lnTo>
                  <a:lnTo>
                    <a:pt x="3420" y="4155"/>
                  </a:lnTo>
                  <a:lnTo>
                    <a:pt x="3520" y="4143"/>
                  </a:lnTo>
                  <a:lnTo>
                    <a:pt x="3570" y="4137"/>
                  </a:lnTo>
                  <a:lnTo>
                    <a:pt x="3620" y="4127"/>
                  </a:lnTo>
                  <a:lnTo>
                    <a:pt x="3668" y="4117"/>
                  </a:lnTo>
                  <a:lnTo>
                    <a:pt x="3718" y="4105"/>
                  </a:lnTo>
                  <a:lnTo>
                    <a:pt x="3766" y="4093"/>
                  </a:lnTo>
                  <a:lnTo>
                    <a:pt x="3814" y="4079"/>
                  </a:lnTo>
                  <a:lnTo>
                    <a:pt x="3862" y="4065"/>
                  </a:lnTo>
                  <a:lnTo>
                    <a:pt x="3910" y="4049"/>
                  </a:lnTo>
                  <a:lnTo>
                    <a:pt x="3958" y="4031"/>
                  </a:lnTo>
                  <a:lnTo>
                    <a:pt x="4006" y="4013"/>
                  </a:lnTo>
                  <a:lnTo>
                    <a:pt x="4052" y="3993"/>
                  </a:lnTo>
                  <a:lnTo>
                    <a:pt x="4098" y="3973"/>
                  </a:lnTo>
                  <a:lnTo>
                    <a:pt x="4144" y="3951"/>
                  </a:lnTo>
                  <a:lnTo>
                    <a:pt x="4190" y="3927"/>
                  </a:lnTo>
                  <a:lnTo>
                    <a:pt x="4236" y="3903"/>
                  </a:lnTo>
                  <a:lnTo>
                    <a:pt x="4280" y="3877"/>
                  </a:lnTo>
                  <a:lnTo>
                    <a:pt x="4324" y="3851"/>
                  </a:lnTo>
                  <a:lnTo>
                    <a:pt x="4368" y="3823"/>
                  </a:lnTo>
                  <a:lnTo>
                    <a:pt x="4410" y="3793"/>
                  </a:lnTo>
                  <a:lnTo>
                    <a:pt x="4454" y="3763"/>
                  </a:lnTo>
                  <a:lnTo>
                    <a:pt x="4496" y="3731"/>
                  </a:lnTo>
                  <a:lnTo>
                    <a:pt x="4536" y="3699"/>
                  </a:lnTo>
                  <a:lnTo>
                    <a:pt x="4576" y="3665"/>
                  </a:lnTo>
                  <a:lnTo>
                    <a:pt x="4616" y="3629"/>
                  </a:lnTo>
                  <a:lnTo>
                    <a:pt x="4656" y="3593"/>
                  </a:lnTo>
                  <a:lnTo>
                    <a:pt x="4694" y="3555"/>
                  </a:lnTo>
                  <a:lnTo>
                    <a:pt x="4694" y="3555"/>
                  </a:lnTo>
                  <a:lnTo>
                    <a:pt x="4730" y="3519"/>
                  </a:lnTo>
                  <a:lnTo>
                    <a:pt x="4766" y="3481"/>
                  </a:lnTo>
                  <a:lnTo>
                    <a:pt x="4800" y="3441"/>
                  </a:lnTo>
                  <a:lnTo>
                    <a:pt x="4834" y="3403"/>
                  </a:lnTo>
                  <a:lnTo>
                    <a:pt x="4866" y="3363"/>
                  </a:lnTo>
                  <a:lnTo>
                    <a:pt x="4896" y="3321"/>
                  </a:lnTo>
                  <a:lnTo>
                    <a:pt x="4928" y="3279"/>
                  </a:lnTo>
                  <a:lnTo>
                    <a:pt x="4956" y="3237"/>
                  </a:lnTo>
                  <a:lnTo>
                    <a:pt x="4984" y="3195"/>
                  </a:lnTo>
                  <a:lnTo>
                    <a:pt x="5010" y="3151"/>
                  </a:lnTo>
                  <a:lnTo>
                    <a:pt x="5036" y="3107"/>
                  </a:lnTo>
                  <a:lnTo>
                    <a:pt x="5060" y="3063"/>
                  </a:lnTo>
                  <a:lnTo>
                    <a:pt x="5084" y="3019"/>
                  </a:lnTo>
                  <a:lnTo>
                    <a:pt x="5106" y="2973"/>
                  </a:lnTo>
                  <a:lnTo>
                    <a:pt x="5128" y="2927"/>
                  </a:lnTo>
                  <a:lnTo>
                    <a:pt x="5148" y="2881"/>
                  </a:lnTo>
                  <a:lnTo>
                    <a:pt x="5166" y="2833"/>
                  </a:lnTo>
                  <a:lnTo>
                    <a:pt x="5184" y="2785"/>
                  </a:lnTo>
                  <a:lnTo>
                    <a:pt x="5200" y="2737"/>
                  </a:lnTo>
                  <a:lnTo>
                    <a:pt x="5216" y="2689"/>
                  </a:lnTo>
                  <a:lnTo>
                    <a:pt x="5230" y="2642"/>
                  </a:lnTo>
                  <a:lnTo>
                    <a:pt x="5242" y="2592"/>
                  </a:lnTo>
                  <a:lnTo>
                    <a:pt x="5254" y="2542"/>
                  </a:lnTo>
                  <a:lnTo>
                    <a:pt x="5264" y="2492"/>
                  </a:lnTo>
                  <a:lnTo>
                    <a:pt x="5274" y="2442"/>
                  </a:lnTo>
                  <a:lnTo>
                    <a:pt x="5282" y="2392"/>
                  </a:lnTo>
                  <a:lnTo>
                    <a:pt x="5290" y="2342"/>
                  </a:lnTo>
                  <a:lnTo>
                    <a:pt x="5294" y="2290"/>
                  </a:lnTo>
                  <a:lnTo>
                    <a:pt x="5300" y="2238"/>
                  </a:lnTo>
                  <a:lnTo>
                    <a:pt x="5302" y="2188"/>
                  </a:lnTo>
                  <a:lnTo>
                    <a:pt x="5304" y="2136"/>
                  </a:lnTo>
                  <a:lnTo>
                    <a:pt x="5304" y="2084"/>
                  </a:lnTo>
                  <a:lnTo>
                    <a:pt x="5304" y="2084"/>
                  </a:lnTo>
                  <a:lnTo>
                    <a:pt x="5304" y="2032"/>
                  </a:lnTo>
                  <a:lnTo>
                    <a:pt x="5302" y="1980"/>
                  </a:lnTo>
                  <a:lnTo>
                    <a:pt x="5300" y="1928"/>
                  </a:lnTo>
                  <a:lnTo>
                    <a:pt x="5294" y="1876"/>
                  </a:lnTo>
                  <a:lnTo>
                    <a:pt x="5290" y="1824"/>
                  </a:lnTo>
                  <a:lnTo>
                    <a:pt x="5282" y="1774"/>
                  </a:lnTo>
                  <a:lnTo>
                    <a:pt x="5274" y="1724"/>
                  </a:lnTo>
                  <a:lnTo>
                    <a:pt x="5264" y="1674"/>
                  </a:lnTo>
                  <a:lnTo>
                    <a:pt x="5254" y="1624"/>
                  </a:lnTo>
                  <a:lnTo>
                    <a:pt x="5242" y="1574"/>
                  </a:lnTo>
                  <a:lnTo>
                    <a:pt x="5230" y="1524"/>
                  </a:lnTo>
                  <a:lnTo>
                    <a:pt x="5216" y="1476"/>
                  </a:lnTo>
                  <a:lnTo>
                    <a:pt x="5200" y="1428"/>
                  </a:lnTo>
                  <a:lnTo>
                    <a:pt x="5184" y="1380"/>
                  </a:lnTo>
                  <a:lnTo>
                    <a:pt x="5166" y="1332"/>
                  </a:lnTo>
                  <a:lnTo>
                    <a:pt x="5148" y="1286"/>
                  </a:lnTo>
                  <a:lnTo>
                    <a:pt x="5128" y="1238"/>
                  </a:lnTo>
                  <a:lnTo>
                    <a:pt x="5106" y="1192"/>
                  </a:lnTo>
                  <a:lnTo>
                    <a:pt x="5084" y="1146"/>
                  </a:lnTo>
                  <a:lnTo>
                    <a:pt x="5060" y="1102"/>
                  </a:lnTo>
                  <a:lnTo>
                    <a:pt x="5036" y="1058"/>
                  </a:lnTo>
                  <a:lnTo>
                    <a:pt x="5010" y="1014"/>
                  </a:lnTo>
                  <a:lnTo>
                    <a:pt x="4984" y="970"/>
                  </a:lnTo>
                  <a:lnTo>
                    <a:pt x="4956" y="928"/>
                  </a:lnTo>
                  <a:lnTo>
                    <a:pt x="4928" y="886"/>
                  </a:lnTo>
                  <a:lnTo>
                    <a:pt x="4896" y="844"/>
                  </a:lnTo>
                  <a:lnTo>
                    <a:pt x="4866" y="804"/>
                  </a:lnTo>
                  <a:lnTo>
                    <a:pt x="4834" y="762"/>
                  </a:lnTo>
                  <a:lnTo>
                    <a:pt x="4800" y="724"/>
                  </a:lnTo>
                  <a:lnTo>
                    <a:pt x="4766" y="684"/>
                  </a:lnTo>
                  <a:lnTo>
                    <a:pt x="4730" y="646"/>
                  </a:lnTo>
                  <a:lnTo>
                    <a:pt x="4694" y="610"/>
                  </a:lnTo>
                  <a:lnTo>
                    <a:pt x="4694" y="610"/>
                  </a:lnTo>
                  <a:lnTo>
                    <a:pt x="4658" y="574"/>
                  </a:lnTo>
                  <a:lnTo>
                    <a:pt x="4620" y="538"/>
                  </a:lnTo>
                  <a:lnTo>
                    <a:pt x="4580" y="504"/>
                  </a:lnTo>
                  <a:lnTo>
                    <a:pt x="4540" y="470"/>
                  </a:lnTo>
                  <a:lnTo>
                    <a:pt x="4500" y="438"/>
                  </a:lnTo>
                  <a:lnTo>
                    <a:pt x="4460" y="406"/>
                  </a:lnTo>
                  <a:lnTo>
                    <a:pt x="4418" y="376"/>
                  </a:lnTo>
                  <a:lnTo>
                    <a:pt x="4376" y="348"/>
                  </a:lnTo>
                  <a:lnTo>
                    <a:pt x="4334" y="320"/>
                  </a:lnTo>
                  <a:lnTo>
                    <a:pt x="4290" y="294"/>
                  </a:lnTo>
                  <a:lnTo>
                    <a:pt x="4246" y="268"/>
                  </a:lnTo>
                  <a:lnTo>
                    <a:pt x="4202" y="244"/>
                  </a:lnTo>
                  <a:lnTo>
                    <a:pt x="4156" y="220"/>
                  </a:lnTo>
                  <a:lnTo>
                    <a:pt x="4112" y="198"/>
                  </a:lnTo>
                  <a:lnTo>
                    <a:pt x="4066" y="176"/>
                  </a:lnTo>
                  <a:lnTo>
                    <a:pt x="4018" y="156"/>
                  </a:lnTo>
                  <a:lnTo>
                    <a:pt x="3972" y="138"/>
                  </a:lnTo>
                  <a:lnTo>
                    <a:pt x="3924" y="120"/>
                  </a:lnTo>
                  <a:lnTo>
                    <a:pt x="3876" y="104"/>
                  </a:lnTo>
                  <a:lnTo>
                    <a:pt x="3828" y="88"/>
                  </a:lnTo>
                  <a:lnTo>
                    <a:pt x="3780" y="74"/>
                  </a:lnTo>
                  <a:lnTo>
                    <a:pt x="3730" y="62"/>
                  </a:lnTo>
                  <a:lnTo>
                    <a:pt x="3680" y="50"/>
                  </a:lnTo>
                  <a:lnTo>
                    <a:pt x="3630" y="40"/>
                  </a:lnTo>
                  <a:lnTo>
                    <a:pt x="3580" y="30"/>
                  </a:lnTo>
                  <a:lnTo>
                    <a:pt x="3530" y="22"/>
                  </a:lnTo>
                  <a:lnTo>
                    <a:pt x="3478" y="14"/>
                  </a:lnTo>
                  <a:lnTo>
                    <a:pt x="3428" y="10"/>
                  </a:lnTo>
                  <a:lnTo>
                    <a:pt x="3376" y="4"/>
                  </a:lnTo>
                  <a:lnTo>
                    <a:pt x="3324" y="2"/>
                  </a:lnTo>
                  <a:lnTo>
                    <a:pt x="3272" y="0"/>
                  </a:lnTo>
                  <a:lnTo>
                    <a:pt x="3220" y="0"/>
                  </a:lnTo>
                  <a:lnTo>
                    <a:pt x="3220" y="0"/>
                  </a:lnTo>
                  <a:lnTo>
                    <a:pt x="3168" y="0"/>
                  </a:lnTo>
                  <a:lnTo>
                    <a:pt x="3116" y="2"/>
                  </a:lnTo>
                  <a:lnTo>
                    <a:pt x="3066" y="4"/>
                  </a:lnTo>
                  <a:lnTo>
                    <a:pt x="3014" y="10"/>
                  </a:lnTo>
                  <a:lnTo>
                    <a:pt x="2962" y="14"/>
                  </a:lnTo>
                  <a:lnTo>
                    <a:pt x="2912" y="22"/>
                  </a:lnTo>
                  <a:lnTo>
                    <a:pt x="2862" y="30"/>
                  </a:lnTo>
                  <a:lnTo>
                    <a:pt x="2812" y="40"/>
                  </a:lnTo>
                  <a:lnTo>
                    <a:pt x="2762" y="50"/>
                  </a:lnTo>
                  <a:lnTo>
                    <a:pt x="2712" y="62"/>
                  </a:lnTo>
                  <a:lnTo>
                    <a:pt x="2662" y="74"/>
                  </a:lnTo>
                  <a:lnTo>
                    <a:pt x="2614" y="88"/>
                  </a:lnTo>
                  <a:lnTo>
                    <a:pt x="2566" y="104"/>
                  </a:lnTo>
                  <a:lnTo>
                    <a:pt x="2518" y="120"/>
                  </a:lnTo>
                  <a:lnTo>
                    <a:pt x="2470" y="138"/>
                  </a:lnTo>
                  <a:lnTo>
                    <a:pt x="2422" y="156"/>
                  </a:lnTo>
                  <a:lnTo>
                    <a:pt x="2376" y="176"/>
                  </a:lnTo>
                  <a:lnTo>
                    <a:pt x="2330" y="198"/>
                  </a:lnTo>
                  <a:lnTo>
                    <a:pt x="2284" y="220"/>
                  </a:lnTo>
                  <a:lnTo>
                    <a:pt x="2240" y="244"/>
                  </a:lnTo>
                  <a:lnTo>
                    <a:pt x="2196" y="268"/>
                  </a:lnTo>
                  <a:lnTo>
                    <a:pt x="2152" y="294"/>
                  </a:lnTo>
                  <a:lnTo>
                    <a:pt x="2108" y="320"/>
                  </a:lnTo>
                  <a:lnTo>
                    <a:pt x="2066" y="348"/>
                  </a:lnTo>
                  <a:lnTo>
                    <a:pt x="2024" y="376"/>
                  </a:lnTo>
                  <a:lnTo>
                    <a:pt x="1982" y="406"/>
                  </a:lnTo>
                  <a:lnTo>
                    <a:pt x="1940" y="438"/>
                  </a:lnTo>
                  <a:lnTo>
                    <a:pt x="1900" y="470"/>
                  </a:lnTo>
                  <a:lnTo>
                    <a:pt x="1862" y="504"/>
                  </a:lnTo>
                  <a:lnTo>
                    <a:pt x="1822" y="538"/>
                  </a:lnTo>
                  <a:lnTo>
                    <a:pt x="1784" y="574"/>
                  </a:lnTo>
                  <a:lnTo>
                    <a:pt x="1748" y="610"/>
                  </a:lnTo>
                  <a:lnTo>
                    <a:pt x="1748" y="610"/>
                  </a:lnTo>
                  <a:lnTo>
                    <a:pt x="1710" y="646"/>
                  </a:lnTo>
                  <a:lnTo>
                    <a:pt x="1676" y="684"/>
                  </a:lnTo>
                  <a:lnTo>
                    <a:pt x="1642" y="724"/>
                  </a:lnTo>
                  <a:lnTo>
                    <a:pt x="1608" y="762"/>
                  </a:lnTo>
                  <a:lnTo>
                    <a:pt x="1576" y="804"/>
                  </a:lnTo>
                  <a:lnTo>
                    <a:pt x="1544" y="844"/>
                  </a:lnTo>
                  <a:lnTo>
                    <a:pt x="1514" y="886"/>
                  </a:lnTo>
                  <a:lnTo>
                    <a:pt x="1486" y="928"/>
                  </a:lnTo>
                  <a:lnTo>
                    <a:pt x="1458" y="970"/>
                  </a:lnTo>
                  <a:lnTo>
                    <a:pt x="1432" y="1014"/>
                  </a:lnTo>
                  <a:lnTo>
                    <a:pt x="1406" y="1058"/>
                  </a:lnTo>
                  <a:lnTo>
                    <a:pt x="1382" y="1102"/>
                  </a:lnTo>
                  <a:lnTo>
                    <a:pt x="1358" y="1146"/>
                  </a:lnTo>
                  <a:lnTo>
                    <a:pt x="1336" y="1192"/>
                  </a:lnTo>
                  <a:lnTo>
                    <a:pt x="1314" y="1238"/>
                  </a:lnTo>
                  <a:lnTo>
                    <a:pt x="1294" y="1286"/>
                  </a:lnTo>
                  <a:lnTo>
                    <a:pt x="1276" y="1332"/>
                  </a:lnTo>
                  <a:lnTo>
                    <a:pt x="1258" y="1380"/>
                  </a:lnTo>
                  <a:lnTo>
                    <a:pt x="1242" y="1428"/>
                  </a:lnTo>
                  <a:lnTo>
                    <a:pt x="1226" y="1476"/>
                  </a:lnTo>
                  <a:lnTo>
                    <a:pt x="1212" y="1524"/>
                  </a:lnTo>
                  <a:lnTo>
                    <a:pt x="1200" y="1574"/>
                  </a:lnTo>
                  <a:lnTo>
                    <a:pt x="1188" y="1624"/>
                  </a:lnTo>
                  <a:lnTo>
                    <a:pt x="1176" y="1674"/>
                  </a:lnTo>
                  <a:lnTo>
                    <a:pt x="1168" y="1724"/>
                  </a:lnTo>
                  <a:lnTo>
                    <a:pt x="1160" y="1774"/>
                  </a:lnTo>
                  <a:lnTo>
                    <a:pt x="1152" y="1824"/>
                  </a:lnTo>
                  <a:lnTo>
                    <a:pt x="1146" y="1876"/>
                  </a:lnTo>
                  <a:lnTo>
                    <a:pt x="1142" y="1928"/>
                  </a:lnTo>
                  <a:lnTo>
                    <a:pt x="1140" y="1980"/>
                  </a:lnTo>
                  <a:lnTo>
                    <a:pt x="1138" y="2032"/>
                  </a:lnTo>
                  <a:lnTo>
                    <a:pt x="1136" y="2084"/>
                  </a:lnTo>
                  <a:lnTo>
                    <a:pt x="1136" y="2084"/>
                  </a:lnTo>
                  <a:lnTo>
                    <a:pt x="1138" y="2178"/>
                  </a:lnTo>
                  <a:lnTo>
                    <a:pt x="1146" y="2272"/>
                  </a:lnTo>
                  <a:lnTo>
                    <a:pt x="1156" y="2366"/>
                  </a:lnTo>
                  <a:lnTo>
                    <a:pt x="1170" y="2458"/>
                  </a:lnTo>
                  <a:lnTo>
                    <a:pt x="1188" y="2550"/>
                  </a:lnTo>
                  <a:lnTo>
                    <a:pt x="1212" y="2640"/>
                  </a:lnTo>
                  <a:lnTo>
                    <a:pt x="1238" y="2727"/>
                  </a:lnTo>
                  <a:lnTo>
                    <a:pt x="1268" y="2815"/>
                  </a:lnTo>
                  <a:lnTo>
                    <a:pt x="1304" y="2901"/>
                  </a:lnTo>
                  <a:lnTo>
                    <a:pt x="1342" y="2985"/>
                  </a:lnTo>
                  <a:lnTo>
                    <a:pt x="1384" y="3067"/>
                  </a:lnTo>
                  <a:lnTo>
                    <a:pt x="1430" y="3149"/>
                  </a:lnTo>
                  <a:lnTo>
                    <a:pt x="1480" y="3227"/>
                  </a:lnTo>
                  <a:lnTo>
                    <a:pt x="1532" y="3305"/>
                  </a:lnTo>
                  <a:lnTo>
                    <a:pt x="1590" y="3379"/>
                  </a:lnTo>
                  <a:lnTo>
                    <a:pt x="1650" y="3451"/>
                  </a:lnTo>
                  <a:lnTo>
                    <a:pt x="0" y="5101"/>
                  </a:lnTo>
                  <a:lnTo>
                    <a:pt x="202" y="5303"/>
                  </a:lnTo>
                  <a:close/>
                  <a:moveTo>
                    <a:pt x="1950" y="3353"/>
                  </a:moveTo>
                  <a:lnTo>
                    <a:pt x="1950" y="3353"/>
                  </a:lnTo>
                  <a:lnTo>
                    <a:pt x="1888" y="3291"/>
                  </a:lnTo>
                  <a:lnTo>
                    <a:pt x="1832" y="3223"/>
                  </a:lnTo>
                  <a:lnTo>
                    <a:pt x="2788" y="2907"/>
                  </a:lnTo>
                  <a:lnTo>
                    <a:pt x="2842" y="2963"/>
                  </a:lnTo>
                  <a:lnTo>
                    <a:pt x="2842" y="2963"/>
                  </a:lnTo>
                  <a:lnTo>
                    <a:pt x="2862" y="2981"/>
                  </a:lnTo>
                  <a:lnTo>
                    <a:pt x="2882" y="2999"/>
                  </a:lnTo>
                  <a:lnTo>
                    <a:pt x="2902" y="3015"/>
                  </a:lnTo>
                  <a:lnTo>
                    <a:pt x="2924" y="3031"/>
                  </a:lnTo>
                  <a:lnTo>
                    <a:pt x="2946" y="3045"/>
                  </a:lnTo>
                  <a:lnTo>
                    <a:pt x="2968" y="3059"/>
                  </a:lnTo>
                  <a:lnTo>
                    <a:pt x="2992" y="3071"/>
                  </a:lnTo>
                  <a:lnTo>
                    <a:pt x="3016" y="3081"/>
                  </a:lnTo>
                  <a:lnTo>
                    <a:pt x="3040" y="3091"/>
                  </a:lnTo>
                  <a:lnTo>
                    <a:pt x="3064" y="3099"/>
                  </a:lnTo>
                  <a:lnTo>
                    <a:pt x="3090" y="3107"/>
                  </a:lnTo>
                  <a:lnTo>
                    <a:pt x="3116" y="3111"/>
                  </a:lnTo>
                  <a:lnTo>
                    <a:pt x="3142" y="3117"/>
                  </a:lnTo>
                  <a:lnTo>
                    <a:pt x="3168" y="3119"/>
                  </a:lnTo>
                  <a:lnTo>
                    <a:pt x="3194" y="3121"/>
                  </a:lnTo>
                  <a:lnTo>
                    <a:pt x="3220" y="3123"/>
                  </a:lnTo>
                  <a:lnTo>
                    <a:pt x="3220" y="3123"/>
                  </a:lnTo>
                  <a:lnTo>
                    <a:pt x="3220" y="3123"/>
                  </a:lnTo>
                  <a:lnTo>
                    <a:pt x="3220" y="3123"/>
                  </a:lnTo>
                  <a:lnTo>
                    <a:pt x="3248" y="3121"/>
                  </a:lnTo>
                  <a:lnTo>
                    <a:pt x="3274" y="3119"/>
                  </a:lnTo>
                  <a:lnTo>
                    <a:pt x="3300" y="3117"/>
                  </a:lnTo>
                  <a:lnTo>
                    <a:pt x="3326" y="3111"/>
                  </a:lnTo>
                  <a:lnTo>
                    <a:pt x="3352" y="3107"/>
                  </a:lnTo>
                  <a:lnTo>
                    <a:pt x="3378" y="3099"/>
                  </a:lnTo>
                  <a:lnTo>
                    <a:pt x="3402" y="3091"/>
                  </a:lnTo>
                  <a:lnTo>
                    <a:pt x="3426" y="3081"/>
                  </a:lnTo>
                  <a:lnTo>
                    <a:pt x="3450" y="3071"/>
                  </a:lnTo>
                  <a:lnTo>
                    <a:pt x="3474" y="3059"/>
                  </a:lnTo>
                  <a:lnTo>
                    <a:pt x="3496" y="3045"/>
                  </a:lnTo>
                  <a:lnTo>
                    <a:pt x="3518" y="3031"/>
                  </a:lnTo>
                  <a:lnTo>
                    <a:pt x="3540" y="3015"/>
                  </a:lnTo>
                  <a:lnTo>
                    <a:pt x="3560" y="2999"/>
                  </a:lnTo>
                  <a:lnTo>
                    <a:pt x="3580" y="2981"/>
                  </a:lnTo>
                  <a:lnTo>
                    <a:pt x="3600" y="2963"/>
                  </a:lnTo>
                  <a:lnTo>
                    <a:pt x="3654" y="2907"/>
                  </a:lnTo>
                  <a:lnTo>
                    <a:pt x="4610" y="3223"/>
                  </a:lnTo>
                  <a:lnTo>
                    <a:pt x="4610" y="3223"/>
                  </a:lnTo>
                  <a:lnTo>
                    <a:pt x="4554" y="3291"/>
                  </a:lnTo>
                  <a:lnTo>
                    <a:pt x="4492" y="3353"/>
                  </a:lnTo>
                  <a:lnTo>
                    <a:pt x="4492" y="3353"/>
                  </a:lnTo>
                  <a:lnTo>
                    <a:pt x="4426" y="3417"/>
                  </a:lnTo>
                  <a:lnTo>
                    <a:pt x="4356" y="3477"/>
                  </a:lnTo>
                  <a:lnTo>
                    <a:pt x="4284" y="3533"/>
                  </a:lnTo>
                  <a:lnTo>
                    <a:pt x="4210" y="3583"/>
                  </a:lnTo>
                  <a:lnTo>
                    <a:pt x="4136" y="3631"/>
                  </a:lnTo>
                  <a:lnTo>
                    <a:pt x="4058" y="3675"/>
                  </a:lnTo>
                  <a:lnTo>
                    <a:pt x="3978" y="3713"/>
                  </a:lnTo>
                  <a:lnTo>
                    <a:pt x="3898" y="3749"/>
                  </a:lnTo>
                  <a:lnTo>
                    <a:pt x="3816" y="3779"/>
                  </a:lnTo>
                  <a:lnTo>
                    <a:pt x="3734" y="3805"/>
                  </a:lnTo>
                  <a:lnTo>
                    <a:pt x="3650" y="3829"/>
                  </a:lnTo>
                  <a:lnTo>
                    <a:pt x="3564" y="3847"/>
                  </a:lnTo>
                  <a:lnTo>
                    <a:pt x="3480" y="3861"/>
                  </a:lnTo>
                  <a:lnTo>
                    <a:pt x="3394" y="3871"/>
                  </a:lnTo>
                  <a:lnTo>
                    <a:pt x="3308" y="3877"/>
                  </a:lnTo>
                  <a:lnTo>
                    <a:pt x="3220" y="3879"/>
                  </a:lnTo>
                  <a:lnTo>
                    <a:pt x="3134" y="3877"/>
                  </a:lnTo>
                  <a:lnTo>
                    <a:pt x="3048" y="3871"/>
                  </a:lnTo>
                  <a:lnTo>
                    <a:pt x="2962" y="3861"/>
                  </a:lnTo>
                  <a:lnTo>
                    <a:pt x="2878" y="3847"/>
                  </a:lnTo>
                  <a:lnTo>
                    <a:pt x="2792" y="3829"/>
                  </a:lnTo>
                  <a:lnTo>
                    <a:pt x="2708" y="3805"/>
                  </a:lnTo>
                  <a:lnTo>
                    <a:pt x="2626" y="3779"/>
                  </a:lnTo>
                  <a:lnTo>
                    <a:pt x="2544" y="3749"/>
                  </a:lnTo>
                  <a:lnTo>
                    <a:pt x="2464" y="3713"/>
                  </a:lnTo>
                  <a:lnTo>
                    <a:pt x="2384" y="3675"/>
                  </a:lnTo>
                  <a:lnTo>
                    <a:pt x="2306" y="3631"/>
                  </a:lnTo>
                  <a:lnTo>
                    <a:pt x="2230" y="3583"/>
                  </a:lnTo>
                  <a:lnTo>
                    <a:pt x="2158" y="3533"/>
                  </a:lnTo>
                  <a:lnTo>
                    <a:pt x="2086" y="3477"/>
                  </a:lnTo>
                  <a:lnTo>
                    <a:pt x="2016" y="3417"/>
                  </a:lnTo>
                  <a:lnTo>
                    <a:pt x="1950" y="3353"/>
                  </a:lnTo>
                  <a:lnTo>
                    <a:pt x="1950" y="3353"/>
                  </a:lnTo>
                  <a:close/>
                  <a:moveTo>
                    <a:pt x="1950" y="812"/>
                  </a:moveTo>
                  <a:lnTo>
                    <a:pt x="1950" y="812"/>
                  </a:lnTo>
                  <a:lnTo>
                    <a:pt x="2014" y="750"/>
                  </a:lnTo>
                  <a:lnTo>
                    <a:pt x="2082" y="692"/>
                  </a:lnTo>
                  <a:lnTo>
                    <a:pt x="2152" y="636"/>
                  </a:lnTo>
                  <a:lnTo>
                    <a:pt x="2224" y="586"/>
                  </a:lnTo>
                  <a:lnTo>
                    <a:pt x="2298" y="538"/>
                  </a:lnTo>
                  <a:lnTo>
                    <a:pt x="2374" y="496"/>
                  </a:lnTo>
                  <a:lnTo>
                    <a:pt x="2452" y="456"/>
                  </a:lnTo>
                  <a:lnTo>
                    <a:pt x="2532" y="420"/>
                  </a:lnTo>
                  <a:lnTo>
                    <a:pt x="2614" y="390"/>
                  </a:lnTo>
                  <a:lnTo>
                    <a:pt x="2696" y="362"/>
                  </a:lnTo>
                  <a:lnTo>
                    <a:pt x="2782" y="338"/>
                  </a:lnTo>
                  <a:lnTo>
                    <a:pt x="2868" y="320"/>
                  </a:lnTo>
                  <a:lnTo>
                    <a:pt x="2954" y="304"/>
                  </a:lnTo>
                  <a:lnTo>
                    <a:pt x="3042" y="294"/>
                  </a:lnTo>
                  <a:lnTo>
                    <a:pt x="3132" y="286"/>
                  </a:lnTo>
                  <a:lnTo>
                    <a:pt x="3220" y="284"/>
                  </a:lnTo>
                  <a:lnTo>
                    <a:pt x="3220" y="284"/>
                  </a:lnTo>
                  <a:lnTo>
                    <a:pt x="3310" y="286"/>
                  </a:lnTo>
                  <a:lnTo>
                    <a:pt x="3400" y="294"/>
                  </a:lnTo>
                  <a:lnTo>
                    <a:pt x="3488" y="304"/>
                  </a:lnTo>
                  <a:lnTo>
                    <a:pt x="3574" y="320"/>
                  </a:lnTo>
                  <a:lnTo>
                    <a:pt x="3660" y="338"/>
                  </a:lnTo>
                  <a:lnTo>
                    <a:pt x="3744" y="362"/>
                  </a:lnTo>
                  <a:lnTo>
                    <a:pt x="3828" y="390"/>
                  </a:lnTo>
                  <a:lnTo>
                    <a:pt x="3910" y="420"/>
                  </a:lnTo>
                  <a:lnTo>
                    <a:pt x="3990" y="456"/>
                  </a:lnTo>
                  <a:lnTo>
                    <a:pt x="4068" y="496"/>
                  </a:lnTo>
                  <a:lnTo>
                    <a:pt x="4144" y="538"/>
                  </a:lnTo>
                  <a:lnTo>
                    <a:pt x="4218" y="586"/>
                  </a:lnTo>
                  <a:lnTo>
                    <a:pt x="4290" y="636"/>
                  </a:lnTo>
                  <a:lnTo>
                    <a:pt x="4360" y="692"/>
                  </a:lnTo>
                  <a:lnTo>
                    <a:pt x="4428" y="750"/>
                  </a:lnTo>
                  <a:lnTo>
                    <a:pt x="4492" y="812"/>
                  </a:lnTo>
                  <a:lnTo>
                    <a:pt x="4492" y="812"/>
                  </a:lnTo>
                  <a:lnTo>
                    <a:pt x="4554" y="876"/>
                  </a:lnTo>
                  <a:lnTo>
                    <a:pt x="4612" y="944"/>
                  </a:lnTo>
                  <a:lnTo>
                    <a:pt x="4668" y="1014"/>
                  </a:lnTo>
                  <a:lnTo>
                    <a:pt x="4718" y="1086"/>
                  </a:lnTo>
                  <a:lnTo>
                    <a:pt x="4766" y="1160"/>
                  </a:lnTo>
                  <a:lnTo>
                    <a:pt x="4808" y="1236"/>
                  </a:lnTo>
                  <a:lnTo>
                    <a:pt x="4848" y="1314"/>
                  </a:lnTo>
                  <a:lnTo>
                    <a:pt x="4884" y="1394"/>
                  </a:lnTo>
                  <a:lnTo>
                    <a:pt x="4914" y="1476"/>
                  </a:lnTo>
                  <a:lnTo>
                    <a:pt x="4942" y="1560"/>
                  </a:lnTo>
                  <a:lnTo>
                    <a:pt x="4966" y="1644"/>
                  </a:lnTo>
                  <a:lnTo>
                    <a:pt x="4984" y="1730"/>
                  </a:lnTo>
                  <a:lnTo>
                    <a:pt x="5000" y="1816"/>
                  </a:lnTo>
                  <a:lnTo>
                    <a:pt x="5010" y="1904"/>
                  </a:lnTo>
                  <a:lnTo>
                    <a:pt x="5018" y="1994"/>
                  </a:lnTo>
                  <a:lnTo>
                    <a:pt x="5020" y="2084"/>
                  </a:lnTo>
                  <a:lnTo>
                    <a:pt x="5020" y="2084"/>
                  </a:lnTo>
                  <a:lnTo>
                    <a:pt x="5018" y="2142"/>
                  </a:lnTo>
                  <a:lnTo>
                    <a:pt x="5016" y="2202"/>
                  </a:lnTo>
                  <a:lnTo>
                    <a:pt x="5010" y="2262"/>
                  </a:lnTo>
                  <a:lnTo>
                    <a:pt x="5004" y="2320"/>
                  </a:lnTo>
                  <a:lnTo>
                    <a:pt x="4994" y="2378"/>
                  </a:lnTo>
                  <a:lnTo>
                    <a:pt x="4984" y="2436"/>
                  </a:lnTo>
                  <a:lnTo>
                    <a:pt x="4972" y="2494"/>
                  </a:lnTo>
                  <a:lnTo>
                    <a:pt x="4958" y="2550"/>
                  </a:lnTo>
                  <a:lnTo>
                    <a:pt x="4942" y="2606"/>
                  </a:lnTo>
                  <a:lnTo>
                    <a:pt x="4924" y="2662"/>
                  </a:lnTo>
                  <a:lnTo>
                    <a:pt x="4904" y="2715"/>
                  </a:lnTo>
                  <a:lnTo>
                    <a:pt x="4882" y="2769"/>
                  </a:lnTo>
                  <a:lnTo>
                    <a:pt x="4858" y="2823"/>
                  </a:lnTo>
                  <a:lnTo>
                    <a:pt x="4834" y="2875"/>
                  </a:lnTo>
                  <a:lnTo>
                    <a:pt x="4808" y="2927"/>
                  </a:lnTo>
                  <a:lnTo>
                    <a:pt x="4778" y="2979"/>
                  </a:lnTo>
                  <a:lnTo>
                    <a:pt x="3740" y="2634"/>
                  </a:lnTo>
                  <a:lnTo>
                    <a:pt x="3740" y="2634"/>
                  </a:lnTo>
                  <a:lnTo>
                    <a:pt x="3720" y="2630"/>
                  </a:lnTo>
                  <a:lnTo>
                    <a:pt x="3702" y="2624"/>
                  </a:lnTo>
                  <a:lnTo>
                    <a:pt x="3682" y="2622"/>
                  </a:lnTo>
                  <a:lnTo>
                    <a:pt x="3662" y="2620"/>
                  </a:lnTo>
                  <a:lnTo>
                    <a:pt x="3644" y="2620"/>
                  </a:lnTo>
                  <a:lnTo>
                    <a:pt x="3624" y="2622"/>
                  </a:lnTo>
                  <a:lnTo>
                    <a:pt x="3606" y="2624"/>
                  </a:lnTo>
                  <a:lnTo>
                    <a:pt x="3586" y="2628"/>
                  </a:lnTo>
                  <a:lnTo>
                    <a:pt x="3568" y="2634"/>
                  </a:lnTo>
                  <a:lnTo>
                    <a:pt x="3550" y="2640"/>
                  </a:lnTo>
                  <a:lnTo>
                    <a:pt x="3532" y="2648"/>
                  </a:lnTo>
                  <a:lnTo>
                    <a:pt x="3516" y="2656"/>
                  </a:lnTo>
                  <a:lnTo>
                    <a:pt x="3498" y="2666"/>
                  </a:lnTo>
                  <a:lnTo>
                    <a:pt x="3484" y="2677"/>
                  </a:lnTo>
                  <a:lnTo>
                    <a:pt x="3468" y="2689"/>
                  </a:lnTo>
                  <a:lnTo>
                    <a:pt x="3454" y="2703"/>
                  </a:lnTo>
                  <a:lnTo>
                    <a:pt x="3394" y="2763"/>
                  </a:lnTo>
                  <a:lnTo>
                    <a:pt x="3394" y="2763"/>
                  </a:lnTo>
                  <a:lnTo>
                    <a:pt x="3376" y="2779"/>
                  </a:lnTo>
                  <a:lnTo>
                    <a:pt x="3358" y="2795"/>
                  </a:lnTo>
                  <a:lnTo>
                    <a:pt x="3336" y="2807"/>
                  </a:lnTo>
                  <a:lnTo>
                    <a:pt x="3314" y="2817"/>
                  </a:lnTo>
                  <a:lnTo>
                    <a:pt x="3292" y="2825"/>
                  </a:lnTo>
                  <a:lnTo>
                    <a:pt x="3268" y="2829"/>
                  </a:lnTo>
                  <a:lnTo>
                    <a:pt x="3244" y="2833"/>
                  </a:lnTo>
                  <a:lnTo>
                    <a:pt x="3220" y="2835"/>
                  </a:lnTo>
                  <a:lnTo>
                    <a:pt x="3196" y="2833"/>
                  </a:lnTo>
                  <a:lnTo>
                    <a:pt x="3174" y="2829"/>
                  </a:lnTo>
                  <a:lnTo>
                    <a:pt x="3150" y="2825"/>
                  </a:lnTo>
                  <a:lnTo>
                    <a:pt x="3128" y="2817"/>
                  </a:lnTo>
                  <a:lnTo>
                    <a:pt x="3106" y="2807"/>
                  </a:lnTo>
                  <a:lnTo>
                    <a:pt x="3084" y="2795"/>
                  </a:lnTo>
                  <a:lnTo>
                    <a:pt x="3066" y="2779"/>
                  </a:lnTo>
                  <a:lnTo>
                    <a:pt x="3048" y="2763"/>
                  </a:lnTo>
                  <a:lnTo>
                    <a:pt x="2988" y="2703"/>
                  </a:lnTo>
                  <a:lnTo>
                    <a:pt x="2988" y="2703"/>
                  </a:lnTo>
                  <a:lnTo>
                    <a:pt x="2974" y="2689"/>
                  </a:lnTo>
                  <a:lnTo>
                    <a:pt x="2958" y="2677"/>
                  </a:lnTo>
                  <a:lnTo>
                    <a:pt x="2942" y="2666"/>
                  </a:lnTo>
                  <a:lnTo>
                    <a:pt x="2926" y="2656"/>
                  </a:lnTo>
                  <a:lnTo>
                    <a:pt x="2910" y="2648"/>
                  </a:lnTo>
                  <a:lnTo>
                    <a:pt x="2892" y="2640"/>
                  </a:lnTo>
                  <a:lnTo>
                    <a:pt x="2874" y="2634"/>
                  </a:lnTo>
                  <a:lnTo>
                    <a:pt x="2856" y="2628"/>
                  </a:lnTo>
                  <a:lnTo>
                    <a:pt x="2836" y="2624"/>
                  </a:lnTo>
                  <a:lnTo>
                    <a:pt x="2818" y="2622"/>
                  </a:lnTo>
                  <a:lnTo>
                    <a:pt x="2798" y="2620"/>
                  </a:lnTo>
                  <a:lnTo>
                    <a:pt x="2780" y="2620"/>
                  </a:lnTo>
                  <a:lnTo>
                    <a:pt x="2760" y="2622"/>
                  </a:lnTo>
                  <a:lnTo>
                    <a:pt x="2740" y="2624"/>
                  </a:lnTo>
                  <a:lnTo>
                    <a:pt x="2722" y="2628"/>
                  </a:lnTo>
                  <a:lnTo>
                    <a:pt x="2704" y="2634"/>
                  </a:lnTo>
                  <a:lnTo>
                    <a:pt x="1664" y="2979"/>
                  </a:lnTo>
                  <a:lnTo>
                    <a:pt x="1664" y="2979"/>
                  </a:lnTo>
                  <a:lnTo>
                    <a:pt x="1634" y="2927"/>
                  </a:lnTo>
                  <a:lnTo>
                    <a:pt x="1608" y="2875"/>
                  </a:lnTo>
                  <a:lnTo>
                    <a:pt x="1582" y="2823"/>
                  </a:lnTo>
                  <a:lnTo>
                    <a:pt x="1560" y="2769"/>
                  </a:lnTo>
                  <a:lnTo>
                    <a:pt x="1538" y="2715"/>
                  </a:lnTo>
                  <a:lnTo>
                    <a:pt x="1518" y="2662"/>
                  </a:lnTo>
                  <a:lnTo>
                    <a:pt x="1500" y="2606"/>
                  </a:lnTo>
                  <a:lnTo>
                    <a:pt x="1484" y="2550"/>
                  </a:lnTo>
                  <a:lnTo>
                    <a:pt x="1470" y="2494"/>
                  </a:lnTo>
                  <a:lnTo>
                    <a:pt x="1458" y="2436"/>
                  </a:lnTo>
                  <a:lnTo>
                    <a:pt x="1446" y="2378"/>
                  </a:lnTo>
                  <a:lnTo>
                    <a:pt x="1438" y="2320"/>
                  </a:lnTo>
                  <a:lnTo>
                    <a:pt x="1432" y="2262"/>
                  </a:lnTo>
                  <a:lnTo>
                    <a:pt x="1426" y="2202"/>
                  </a:lnTo>
                  <a:lnTo>
                    <a:pt x="1424" y="2142"/>
                  </a:lnTo>
                  <a:lnTo>
                    <a:pt x="1422" y="2084"/>
                  </a:lnTo>
                  <a:lnTo>
                    <a:pt x="1422" y="2084"/>
                  </a:lnTo>
                  <a:lnTo>
                    <a:pt x="1424" y="1994"/>
                  </a:lnTo>
                  <a:lnTo>
                    <a:pt x="1430" y="1904"/>
                  </a:lnTo>
                  <a:lnTo>
                    <a:pt x="1442" y="1816"/>
                  </a:lnTo>
                  <a:lnTo>
                    <a:pt x="1456" y="1730"/>
                  </a:lnTo>
                  <a:lnTo>
                    <a:pt x="1476" y="1644"/>
                  </a:lnTo>
                  <a:lnTo>
                    <a:pt x="1500" y="1560"/>
                  </a:lnTo>
                  <a:lnTo>
                    <a:pt x="1526" y="1476"/>
                  </a:lnTo>
                  <a:lnTo>
                    <a:pt x="1558" y="1394"/>
                  </a:lnTo>
                  <a:lnTo>
                    <a:pt x="1594" y="1314"/>
                  </a:lnTo>
                  <a:lnTo>
                    <a:pt x="1634" y="1236"/>
                  </a:lnTo>
                  <a:lnTo>
                    <a:pt x="1676" y="1160"/>
                  </a:lnTo>
                  <a:lnTo>
                    <a:pt x="1724" y="1086"/>
                  </a:lnTo>
                  <a:lnTo>
                    <a:pt x="1774" y="1014"/>
                  </a:lnTo>
                  <a:lnTo>
                    <a:pt x="1828" y="944"/>
                  </a:lnTo>
                  <a:lnTo>
                    <a:pt x="1888" y="876"/>
                  </a:lnTo>
                  <a:lnTo>
                    <a:pt x="1950" y="812"/>
                  </a:lnTo>
                  <a:lnTo>
                    <a:pt x="1950" y="8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100"/>
            </a:p>
          </p:txBody>
        </p:sp>
        <p:sp>
          <p:nvSpPr>
            <p:cNvPr id="88" name="Freeform 24">
              <a:extLst>
                <a:ext uri="{FF2B5EF4-FFF2-40B4-BE49-F238E27FC236}">
                  <a16:creationId xmlns:a16="http://schemas.microsoft.com/office/drawing/2014/main" id="{7EE7E362-FC31-C1EE-3106-43498FE4A924}"/>
                </a:ext>
              </a:extLst>
            </p:cNvPr>
            <p:cNvSpPr>
              <a:spLocks noEditPoints="1"/>
            </p:cNvSpPr>
            <p:nvPr/>
          </p:nvSpPr>
          <p:spPr bwMode="auto">
            <a:xfrm>
              <a:off x="4671185" y="2414927"/>
              <a:ext cx="154432" cy="208848"/>
            </a:xfrm>
            <a:custGeom>
              <a:avLst/>
              <a:gdLst>
                <a:gd name="T0" fmla="*/ 798 w 1436"/>
                <a:gd name="T1" fmla="*/ 1938 h 1942"/>
                <a:gd name="T2" fmla="*/ 936 w 1436"/>
                <a:gd name="T3" fmla="*/ 1896 h 1942"/>
                <a:gd name="T4" fmla="*/ 1050 w 1436"/>
                <a:gd name="T5" fmla="*/ 1824 h 1942"/>
                <a:gd name="T6" fmla="*/ 1200 w 1436"/>
                <a:gd name="T7" fmla="*/ 1676 h 1942"/>
                <a:gd name="T8" fmla="*/ 1280 w 1436"/>
                <a:gd name="T9" fmla="*/ 1564 h 1942"/>
                <a:gd name="T10" fmla="*/ 1362 w 1436"/>
                <a:gd name="T11" fmla="*/ 1374 h 1942"/>
                <a:gd name="T12" fmla="*/ 1414 w 1436"/>
                <a:gd name="T13" fmla="*/ 1140 h 1942"/>
                <a:gd name="T14" fmla="*/ 1436 w 1436"/>
                <a:gd name="T15" fmla="*/ 862 h 1942"/>
                <a:gd name="T16" fmla="*/ 1434 w 1436"/>
                <a:gd name="T17" fmla="*/ 706 h 1942"/>
                <a:gd name="T18" fmla="*/ 1404 w 1436"/>
                <a:gd name="T19" fmla="*/ 552 h 1942"/>
                <a:gd name="T20" fmla="*/ 1350 w 1436"/>
                <a:gd name="T21" fmla="*/ 412 h 1942"/>
                <a:gd name="T22" fmla="*/ 1272 w 1436"/>
                <a:gd name="T23" fmla="*/ 286 h 1942"/>
                <a:gd name="T24" fmla="*/ 1176 w 1436"/>
                <a:gd name="T25" fmla="*/ 178 h 1942"/>
                <a:gd name="T26" fmla="*/ 1060 w 1436"/>
                <a:gd name="T27" fmla="*/ 94 h 1942"/>
                <a:gd name="T28" fmla="*/ 932 w 1436"/>
                <a:gd name="T29" fmla="*/ 34 h 1942"/>
                <a:gd name="T30" fmla="*/ 792 w 1436"/>
                <a:gd name="T31" fmla="*/ 4 h 1942"/>
                <a:gd name="T32" fmla="*/ 682 w 1436"/>
                <a:gd name="T33" fmla="*/ 0 h 1942"/>
                <a:gd name="T34" fmla="*/ 540 w 1436"/>
                <a:gd name="T35" fmla="*/ 24 h 1942"/>
                <a:gd name="T36" fmla="*/ 408 w 1436"/>
                <a:gd name="T37" fmla="*/ 76 h 1942"/>
                <a:gd name="T38" fmla="*/ 290 w 1436"/>
                <a:gd name="T39" fmla="*/ 156 h 1942"/>
                <a:gd name="T40" fmla="*/ 188 w 1436"/>
                <a:gd name="T41" fmla="*/ 258 h 1942"/>
                <a:gd name="T42" fmla="*/ 104 w 1436"/>
                <a:gd name="T43" fmla="*/ 378 h 1942"/>
                <a:gd name="T44" fmla="*/ 44 w 1436"/>
                <a:gd name="T45" fmla="*/ 516 h 1942"/>
                <a:gd name="T46" fmla="*/ 10 w 1436"/>
                <a:gd name="T47" fmla="*/ 666 h 1942"/>
                <a:gd name="T48" fmla="*/ 0 w 1436"/>
                <a:gd name="T49" fmla="*/ 786 h 1942"/>
                <a:gd name="T50" fmla="*/ 16 w 1436"/>
                <a:gd name="T51" fmla="*/ 1076 h 1942"/>
                <a:gd name="T52" fmla="*/ 60 w 1436"/>
                <a:gd name="T53" fmla="*/ 1320 h 1942"/>
                <a:gd name="T54" fmla="*/ 134 w 1436"/>
                <a:gd name="T55" fmla="*/ 1522 h 1942"/>
                <a:gd name="T56" fmla="*/ 238 w 1436"/>
                <a:gd name="T57" fmla="*/ 1676 h 1942"/>
                <a:gd name="T58" fmla="*/ 362 w 1436"/>
                <a:gd name="T59" fmla="*/ 1802 h 1942"/>
                <a:gd name="T60" fmla="*/ 472 w 1436"/>
                <a:gd name="T61" fmla="*/ 1882 h 1942"/>
                <a:gd name="T62" fmla="*/ 602 w 1436"/>
                <a:gd name="T63" fmla="*/ 1930 h 1942"/>
                <a:gd name="T64" fmla="*/ 718 w 1436"/>
                <a:gd name="T65" fmla="*/ 1942 h 1942"/>
                <a:gd name="T66" fmla="*/ 762 w 1436"/>
                <a:gd name="T67" fmla="*/ 288 h 1942"/>
                <a:gd name="T68" fmla="*/ 848 w 1436"/>
                <a:gd name="T69" fmla="*/ 308 h 1942"/>
                <a:gd name="T70" fmla="*/ 994 w 1436"/>
                <a:gd name="T71" fmla="*/ 400 h 1942"/>
                <a:gd name="T72" fmla="*/ 1098 w 1436"/>
                <a:gd name="T73" fmla="*/ 548 h 1942"/>
                <a:gd name="T74" fmla="*/ 1148 w 1436"/>
                <a:gd name="T75" fmla="*/ 734 h 1942"/>
                <a:gd name="T76" fmla="*/ 1148 w 1436"/>
                <a:gd name="T77" fmla="*/ 906 h 1942"/>
                <a:gd name="T78" fmla="*/ 1128 w 1436"/>
                <a:gd name="T79" fmla="*/ 1122 h 1942"/>
                <a:gd name="T80" fmla="*/ 1086 w 1436"/>
                <a:gd name="T81" fmla="*/ 1300 h 1942"/>
                <a:gd name="T82" fmla="*/ 1024 w 1436"/>
                <a:gd name="T83" fmla="*/ 1436 h 1942"/>
                <a:gd name="T84" fmla="*/ 942 w 1436"/>
                <a:gd name="T85" fmla="*/ 1534 h 1942"/>
                <a:gd name="T86" fmla="*/ 822 w 1436"/>
                <a:gd name="T87" fmla="*/ 1634 h 1942"/>
                <a:gd name="T88" fmla="*/ 750 w 1436"/>
                <a:gd name="T89" fmla="*/ 1656 h 1942"/>
                <a:gd name="T90" fmla="*/ 660 w 1436"/>
                <a:gd name="T91" fmla="*/ 1650 h 1942"/>
                <a:gd name="T92" fmla="*/ 602 w 1436"/>
                <a:gd name="T93" fmla="*/ 1626 h 1942"/>
                <a:gd name="T94" fmla="*/ 450 w 1436"/>
                <a:gd name="T95" fmla="*/ 1486 h 1942"/>
                <a:gd name="T96" fmla="*/ 396 w 1436"/>
                <a:gd name="T97" fmla="*/ 1406 h 1942"/>
                <a:gd name="T98" fmla="*/ 340 w 1436"/>
                <a:gd name="T99" fmla="*/ 1260 h 1942"/>
                <a:gd name="T100" fmla="*/ 304 w 1436"/>
                <a:gd name="T101" fmla="*/ 1072 h 1942"/>
                <a:gd name="T102" fmla="*/ 288 w 1436"/>
                <a:gd name="T103" fmla="*/ 848 h 1942"/>
                <a:gd name="T104" fmla="*/ 296 w 1436"/>
                <a:gd name="T105" fmla="*/ 684 h 1942"/>
                <a:gd name="T106" fmla="*/ 360 w 1436"/>
                <a:gd name="T107" fmla="*/ 506 h 1942"/>
                <a:gd name="T108" fmla="*/ 478 w 1436"/>
                <a:gd name="T109" fmla="*/ 370 h 1942"/>
                <a:gd name="T110" fmla="*/ 610 w 1436"/>
                <a:gd name="T111" fmla="*/ 300 h 1942"/>
                <a:gd name="T112" fmla="*/ 696 w 1436"/>
                <a:gd name="T113" fmla="*/ 286 h 1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36" h="1942">
                  <a:moveTo>
                    <a:pt x="718" y="1942"/>
                  </a:moveTo>
                  <a:lnTo>
                    <a:pt x="718" y="1942"/>
                  </a:lnTo>
                  <a:lnTo>
                    <a:pt x="760" y="1942"/>
                  </a:lnTo>
                  <a:lnTo>
                    <a:pt x="798" y="1938"/>
                  </a:lnTo>
                  <a:lnTo>
                    <a:pt x="836" y="1930"/>
                  </a:lnTo>
                  <a:lnTo>
                    <a:pt x="870" y="1922"/>
                  </a:lnTo>
                  <a:lnTo>
                    <a:pt x="904" y="1910"/>
                  </a:lnTo>
                  <a:lnTo>
                    <a:pt x="936" y="1896"/>
                  </a:lnTo>
                  <a:lnTo>
                    <a:pt x="966" y="1882"/>
                  </a:lnTo>
                  <a:lnTo>
                    <a:pt x="994" y="1864"/>
                  </a:lnTo>
                  <a:lnTo>
                    <a:pt x="1022" y="1846"/>
                  </a:lnTo>
                  <a:lnTo>
                    <a:pt x="1050" y="1824"/>
                  </a:lnTo>
                  <a:lnTo>
                    <a:pt x="1076" y="1802"/>
                  </a:lnTo>
                  <a:lnTo>
                    <a:pt x="1102" y="1780"/>
                  </a:lnTo>
                  <a:lnTo>
                    <a:pt x="1150" y="1730"/>
                  </a:lnTo>
                  <a:lnTo>
                    <a:pt x="1200" y="1676"/>
                  </a:lnTo>
                  <a:lnTo>
                    <a:pt x="1200" y="1676"/>
                  </a:lnTo>
                  <a:lnTo>
                    <a:pt x="1228" y="1642"/>
                  </a:lnTo>
                  <a:lnTo>
                    <a:pt x="1256" y="1604"/>
                  </a:lnTo>
                  <a:lnTo>
                    <a:pt x="1280" y="1564"/>
                  </a:lnTo>
                  <a:lnTo>
                    <a:pt x="1304" y="1522"/>
                  </a:lnTo>
                  <a:lnTo>
                    <a:pt x="1324" y="1476"/>
                  </a:lnTo>
                  <a:lnTo>
                    <a:pt x="1344" y="1426"/>
                  </a:lnTo>
                  <a:lnTo>
                    <a:pt x="1362" y="1374"/>
                  </a:lnTo>
                  <a:lnTo>
                    <a:pt x="1378" y="1320"/>
                  </a:lnTo>
                  <a:lnTo>
                    <a:pt x="1392" y="1264"/>
                  </a:lnTo>
                  <a:lnTo>
                    <a:pt x="1404" y="1204"/>
                  </a:lnTo>
                  <a:lnTo>
                    <a:pt x="1414" y="1140"/>
                  </a:lnTo>
                  <a:lnTo>
                    <a:pt x="1422" y="1076"/>
                  </a:lnTo>
                  <a:lnTo>
                    <a:pt x="1428" y="1006"/>
                  </a:lnTo>
                  <a:lnTo>
                    <a:pt x="1434" y="936"/>
                  </a:lnTo>
                  <a:lnTo>
                    <a:pt x="1436" y="862"/>
                  </a:lnTo>
                  <a:lnTo>
                    <a:pt x="1436" y="786"/>
                  </a:lnTo>
                  <a:lnTo>
                    <a:pt x="1436" y="786"/>
                  </a:lnTo>
                  <a:lnTo>
                    <a:pt x="1436" y="746"/>
                  </a:lnTo>
                  <a:lnTo>
                    <a:pt x="1434" y="706"/>
                  </a:lnTo>
                  <a:lnTo>
                    <a:pt x="1428" y="666"/>
                  </a:lnTo>
                  <a:lnTo>
                    <a:pt x="1422" y="628"/>
                  </a:lnTo>
                  <a:lnTo>
                    <a:pt x="1414" y="590"/>
                  </a:lnTo>
                  <a:lnTo>
                    <a:pt x="1404" y="552"/>
                  </a:lnTo>
                  <a:lnTo>
                    <a:pt x="1394" y="516"/>
                  </a:lnTo>
                  <a:lnTo>
                    <a:pt x="1380" y="480"/>
                  </a:lnTo>
                  <a:lnTo>
                    <a:pt x="1366" y="444"/>
                  </a:lnTo>
                  <a:lnTo>
                    <a:pt x="1350" y="412"/>
                  </a:lnTo>
                  <a:lnTo>
                    <a:pt x="1332" y="378"/>
                  </a:lnTo>
                  <a:lnTo>
                    <a:pt x="1314" y="346"/>
                  </a:lnTo>
                  <a:lnTo>
                    <a:pt x="1294" y="316"/>
                  </a:lnTo>
                  <a:lnTo>
                    <a:pt x="1272" y="286"/>
                  </a:lnTo>
                  <a:lnTo>
                    <a:pt x="1250" y="258"/>
                  </a:lnTo>
                  <a:lnTo>
                    <a:pt x="1226" y="230"/>
                  </a:lnTo>
                  <a:lnTo>
                    <a:pt x="1202" y="204"/>
                  </a:lnTo>
                  <a:lnTo>
                    <a:pt x="1176" y="178"/>
                  </a:lnTo>
                  <a:lnTo>
                    <a:pt x="1148" y="156"/>
                  </a:lnTo>
                  <a:lnTo>
                    <a:pt x="1120" y="134"/>
                  </a:lnTo>
                  <a:lnTo>
                    <a:pt x="1090" y="114"/>
                  </a:lnTo>
                  <a:lnTo>
                    <a:pt x="1060" y="94"/>
                  </a:lnTo>
                  <a:lnTo>
                    <a:pt x="1030" y="76"/>
                  </a:lnTo>
                  <a:lnTo>
                    <a:pt x="998" y="60"/>
                  </a:lnTo>
                  <a:lnTo>
                    <a:pt x="966" y="46"/>
                  </a:lnTo>
                  <a:lnTo>
                    <a:pt x="932" y="34"/>
                  </a:lnTo>
                  <a:lnTo>
                    <a:pt x="898" y="24"/>
                  </a:lnTo>
                  <a:lnTo>
                    <a:pt x="864" y="16"/>
                  </a:lnTo>
                  <a:lnTo>
                    <a:pt x="828" y="8"/>
                  </a:lnTo>
                  <a:lnTo>
                    <a:pt x="792" y="4"/>
                  </a:lnTo>
                  <a:lnTo>
                    <a:pt x="756" y="0"/>
                  </a:lnTo>
                  <a:lnTo>
                    <a:pt x="718" y="0"/>
                  </a:lnTo>
                  <a:lnTo>
                    <a:pt x="718" y="0"/>
                  </a:lnTo>
                  <a:lnTo>
                    <a:pt x="682" y="0"/>
                  </a:lnTo>
                  <a:lnTo>
                    <a:pt x="646" y="4"/>
                  </a:lnTo>
                  <a:lnTo>
                    <a:pt x="610" y="8"/>
                  </a:lnTo>
                  <a:lnTo>
                    <a:pt x="574" y="16"/>
                  </a:lnTo>
                  <a:lnTo>
                    <a:pt x="540" y="24"/>
                  </a:lnTo>
                  <a:lnTo>
                    <a:pt x="506" y="34"/>
                  </a:lnTo>
                  <a:lnTo>
                    <a:pt x="472" y="46"/>
                  </a:lnTo>
                  <a:lnTo>
                    <a:pt x="440" y="60"/>
                  </a:lnTo>
                  <a:lnTo>
                    <a:pt x="408" y="76"/>
                  </a:lnTo>
                  <a:lnTo>
                    <a:pt x="376" y="94"/>
                  </a:lnTo>
                  <a:lnTo>
                    <a:pt x="346" y="114"/>
                  </a:lnTo>
                  <a:lnTo>
                    <a:pt x="318" y="134"/>
                  </a:lnTo>
                  <a:lnTo>
                    <a:pt x="290" y="156"/>
                  </a:lnTo>
                  <a:lnTo>
                    <a:pt x="262" y="178"/>
                  </a:lnTo>
                  <a:lnTo>
                    <a:pt x="236" y="204"/>
                  </a:lnTo>
                  <a:lnTo>
                    <a:pt x="212" y="230"/>
                  </a:lnTo>
                  <a:lnTo>
                    <a:pt x="188" y="258"/>
                  </a:lnTo>
                  <a:lnTo>
                    <a:pt x="166" y="286"/>
                  </a:lnTo>
                  <a:lnTo>
                    <a:pt x="144" y="316"/>
                  </a:lnTo>
                  <a:lnTo>
                    <a:pt x="124" y="346"/>
                  </a:lnTo>
                  <a:lnTo>
                    <a:pt x="104" y="378"/>
                  </a:lnTo>
                  <a:lnTo>
                    <a:pt x="88" y="412"/>
                  </a:lnTo>
                  <a:lnTo>
                    <a:pt x="72" y="444"/>
                  </a:lnTo>
                  <a:lnTo>
                    <a:pt x="58" y="480"/>
                  </a:lnTo>
                  <a:lnTo>
                    <a:pt x="44" y="516"/>
                  </a:lnTo>
                  <a:lnTo>
                    <a:pt x="34" y="552"/>
                  </a:lnTo>
                  <a:lnTo>
                    <a:pt x="24" y="590"/>
                  </a:lnTo>
                  <a:lnTo>
                    <a:pt x="16" y="628"/>
                  </a:lnTo>
                  <a:lnTo>
                    <a:pt x="10" y="666"/>
                  </a:lnTo>
                  <a:lnTo>
                    <a:pt x="4" y="706"/>
                  </a:lnTo>
                  <a:lnTo>
                    <a:pt x="2" y="746"/>
                  </a:lnTo>
                  <a:lnTo>
                    <a:pt x="0" y="786"/>
                  </a:lnTo>
                  <a:lnTo>
                    <a:pt x="0" y="786"/>
                  </a:lnTo>
                  <a:lnTo>
                    <a:pt x="2" y="862"/>
                  </a:lnTo>
                  <a:lnTo>
                    <a:pt x="4" y="936"/>
                  </a:lnTo>
                  <a:lnTo>
                    <a:pt x="10" y="1006"/>
                  </a:lnTo>
                  <a:lnTo>
                    <a:pt x="16" y="1076"/>
                  </a:lnTo>
                  <a:lnTo>
                    <a:pt x="24" y="1140"/>
                  </a:lnTo>
                  <a:lnTo>
                    <a:pt x="34" y="1204"/>
                  </a:lnTo>
                  <a:lnTo>
                    <a:pt x="46" y="1264"/>
                  </a:lnTo>
                  <a:lnTo>
                    <a:pt x="60" y="1320"/>
                  </a:lnTo>
                  <a:lnTo>
                    <a:pt x="76" y="1374"/>
                  </a:lnTo>
                  <a:lnTo>
                    <a:pt x="94" y="1426"/>
                  </a:lnTo>
                  <a:lnTo>
                    <a:pt x="114" y="1476"/>
                  </a:lnTo>
                  <a:lnTo>
                    <a:pt x="134" y="1522"/>
                  </a:lnTo>
                  <a:lnTo>
                    <a:pt x="158" y="1564"/>
                  </a:lnTo>
                  <a:lnTo>
                    <a:pt x="182" y="1604"/>
                  </a:lnTo>
                  <a:lnTo>
                    <a:pt x="210" y="1642"/>
                  </a:lnTo>
                  <a:lnTo>
                    <a:pt x="238" y="1676"/>
                  </a:lnTo>
                  <a:lnTo>
                    <a:pt x="238" y="1676"/>
                  </a:lnTo>
                  <a:lnTo>
                    <a:pt x="286" y="1730"/>
                  </a:lnTo>
                  <a:lnTo>
                    <a:pt x="336" y="1780"/>
                  </a:lnTo>
                  <a:lnTo>
                    <a:pt x="362" y="1802"/>
                  </a:lnTo>
                  <a:lnTo>
                    <a:pt x="388" y="1824"/>
                  </a:lnTo>
                  <a:lnTo>
                    <a:pt x="416" y="1846"/>
                  </a:lnTo>
                  <a:lnTo>
                    <a:pt x="442" y="1864"/>
                  </a:lnTo>
                  <a:lnTo>
                    <a:pt x="472" y="1882"/>
                  </a:lnTo>
                  <a:lnTo>
                    <a:pt x="502" y="1896"/>
                  </a:lnTo>
                  <a:lnTo>
                    <a:pt x="534" y="1910"/>
                  </a:lnTo>
                  <a:lnTo>
                    <a:pt x="568" y="1922"/>
                  </a:lnTo>
                  <a:lnTo>
                    <a:pt x="602" y="1930"/>
                  </a:lnTo>
                  <a:lnTo>
                    <a:pt x="638" y="1938"/>
                  </a:lnTo>
                  <a:lnTo>
                    <a:pt x="678" y="1942"/>
                  </a:lnTo>
                  <a:lnTo>
                    <a:pt x="718" y="1942"/>
                  </a:lnTo>
                  <a:lnTo>
                    <a:pt x="718" y="1942"/>
                  </a:lnTo>
                  <a:close/>
                  <a:moveTo>
                    <a:pt x="718" y="284"/>
                  </a:moveTo>
                  <a:lnTo>
                    <a:pt x="718" y="284"/>
                  </a:lnTo>
                  <a:lnTo>
                    <a:pt x="742" y="286"/>
                  </a:lnTo>
                  <a:lnTo>
                    <a:pt x="762" y="288"/>
                  </a:lnTo>
                  <a:lnTo>
                    <a:pt x="784" y="290"/>
                  </a:lnTo>
                  <a:lnTo>
                    <a:pt x="806" y="294"/>
                  </a:lnTo>
                  <a:lnTo>
                    <a:pt x="826" y="300"/>
                  </a:lnTo>
                  <a:lnTo>
                    <a:pt x="848" y="308"/>
                  </a:lnTo>
                  <a:lnTo>
                    <a:pt x="886" y="324"/>
                  </a:lnTo>
                  <a:lnTo>
                    <a:pt x="924" y="346"/>
                  </a:lnTo>
                  <a:lnTo>
                    <a:pt x="960" y="370"/>
                  </a:lnTo>
                  <a:lnTo>
                    <a:pt x="994" y="400"/>
                  </a:lnTo>
                  <a:lnTo>
                    <a:pt x="1024" y="432"/>
                  </a:lnTo>
                  <a:lnTo>
                    <a:pt x="1052" y="468"/>
                  </a:lnTo>
                  <a:lnTo>
                    <a:pt x="1078" y="506"/>
                  </a:lnTo>
                  <a:lnTo>
                    <a:pt x="1098" y="548"/>
                  </a:lnTo>
                  <a:lnTo>
                    <a:pt x="1118" y="590"/>
                  </a:lnTo>
                  <a:lnTo>
                    <a:pt x="1132" y="636"/>
                  </a:lnTo>
                  <a:lnTo>
                    <a:pt x="1142" y="684"/>
                  </a:lnTo>
                  <a:lnTo>
                    <a:pt x="1148" y="734"/>
                  </a:lnTo>
                  <a:lnTo>
                    <a:pt x="1152" y="786"/>
                  </a:lnTo>
                  <a:lnTo>
                    <a:pt x="1152" y="786"/>
                  </a:lnTo>
                  <a:lnTo>
                    <a:pt x="1150" y="848"/>
                  </a:lnTo>
                  <a:lnTo>
                    <a:pt x="1148" y="906"/>
                  </a:lnTo>
                  <a:lnTo>
                    <a:pt x="1146" y="964"/>
                  </a:lnTo>
                  <a:lnTo>
                    <a:pt x="1140" y="1018"/>
                  </a:lnTo>
                  <a:lnTo>
                    <a:pt x="1134" y="1072"/>
                  </a:lnTo>
                  <a:lnTo>
                    <a:pt x="1128" y="1122"/>
                  </a:lnTo>
                  <a:lnTo>
                    <a:pt x="1118" y="1170"/>
                  </a:lnTo>
                  <a:lnTo>
                    <a:pt x="1108" y="1216"/>
                  </a:lnTo>
                  <a:lnTo>
                    <a:pt x="1098" y="1260"/>
                  </a:lnTo>
                  <a:lnTo>
                    <a:pt x="1086" y="1300"/>
                  </a:lnTo>
                  <a:lnTo>
                    <a:pt x="1072" y="1338"/>
                  </a:lnTo>
                  <a:lnTo>
                    <a:pt x="1058" y="1374"/>
                  </a:lnTo>
                  <a:lnTo>
                    <a:pt x="1042" y="1406"/>
                  </a:lnTo>
                  <a:lnTo>
                    <a:pt x="1024" y="1436"/>
                  </a:lnTo>
                  <a:lnTo>
                    <a:pt x="1006" y="1462"/>
                  </a:lnTo>
                  <a:lnTo>
                    <a:pt x="986" y="1486"/>
                  </a:lnTo>
                  <a:lnTo>
                    <a:pt x="986" y="1486"/>
                  </a:lnTo>
                  <a:lnTo>
                    <a:pt x="942" y="1534"/>
                  </a:lnTo>
                  <a:lnTo>
                    <a:pt x="902" y="1574"/>
                  </a:lnTo>
                  <a:lnTo>
                    <a:pt x="868" y="1604"/>
                  </a:lnTo>
                  <a:lnTo>
                    <a:pt x="836" y="1626"/>
                  </a:lnTo>
                  <a:lnTo>
                    <a:pt x="822" y="1634"/>
                  </a:lnTo>
                  <a:lnTo>
                    <a:pt x="806" y="1642"/>
                  </a:lnTo>
                  <a:lnTo>
                    <a:pt x="792" y="1646"/>
                  </a:lnTo>
                  <a:lnTo>
                    <a:pt x="778" y="1650"/>
                  </a:lnTo>
                  <a:lnTo>
                    <a:pt x="750" y="1656"/>
                  </a:lnTo>
                  <a:lnTo>
                    <a:pt x="718" y="1656"/>
                  </a:lnTo>
                  <a:lnTo>
                    <a:pt x="718" y="1656"/>
                  </a:lnTo>
                  <a:lnTo>
                    <a:pt x="688" y="1656"/>
                  </a:lnTo>
                  <a:lnTo>
                    <a:pt x="660" y="1650"/>
                  </a:lnTo>
                  <a:lnTo>
                    <a:pt x="646" y="1646"/>
                  </a:lnTo>
                  <a:lnTo>
                    <a:pt x="630" y="1642"/>
                  </a:lnTo>
                  <a:lnTo>
                    <a:pt x="616" y="1634"/>
                  </a:lnTo>
                  <a:lnTo>
                    <a:pt x="602" y="1626"/>
                  </a:lnTo>
                  <a:lnTo>
                    <a:pt x="570" y="1604"/>
                  </a:lnTo>
                  <a:lnTo>
                    <a:pt x="536" y="1574"/>
                  </a:lnTo>
                  <a:lnTo>
                    <a:pt x="496" y="1534"/>
                  </a:lnTo>
                  <a:lnTo>
                    <a:pt x="450" y="1486"/>
                  </a:lnTo>
                  <a:lnTo>
                    <a:pt x="450" y="1486"/>
                  </a:lnTo>
                  <a:lnTo>
                    <a:pt x="432" y="1462"/>
                  </a:lnTo>
                  <a:lnTo>
                    <a:pt x="414" y="1436"/>
                  </a:lnTo>
                  <a:lnTo>
                    <a:pt x="396" y="1406"/>
                  </a:lnTo>
                  <a:lnTo>
                    <a:pt x="380" y="1374"/>
                  </a:lnTo>
                  <a:lnTo>
                    <a:pt x="366" y="1338"/>
                  </a:lnTo>
                  <a:lnTo>
                    <a:pt x="352" y="1300"/>
                  </a:lnTo>
                  <a:lnTo>
                    <a:pt x="340" y="1260"/>
                  </a:lnTo>
                  <a:lnTo>
                    <a:pt x="328" y="1216"/>
                  </a:lnTo>
                  <a:lnTo>
                    <a:pt x="320" y="1170"/>
                  </a:lnTo>
                  <a:lnTo>
                    <a:pt x="310" y="1122"/>
                  </a:lnTo>
                  <a:lnTo>
                    <a:pt x="304" y="1072"/>
                  </a:lnTo>
                  <a:lnTo>
                    <a:pt x="298" y="1018"/>
                  </a:lnTo>
                  <a:lnTo>
                    <a:pt x="292" y="964"/>
                  </a:lnTo>
                  <a:lnTo>
                    <a:pt x="290" y="906"/>
                  </a:lnTo>
                  <a:lnTo>
                    <a:pt x="288" y="848"/>
                  </a:lnTo>
                  <a:lnTo>
                    <a:pt x="286" y="786"/>
                  </a:lnTo>
                  <a:lnTo>
                    <a:pt x="286" y="786"/>
                  </a:lnTo>
                  <a:lnTo>
                    <a:pt x="288" y="734"/>
                  </a:lnTo>
                  <a:lnTo>
                    <a:pt x="296" y="684"/>
                  </a:lnTo>
                  <a:lnTo>
                    <a:pt x="306" y="636"/>
                  </a:lnTo>
                  <a:lnTo>
                    <a:pt x="320" y="590"/>
                  </a:lnTo>
                  <a:lnTo>
                    <a:pt x="338" y="548"/>
                  </a:lnTo>
                  <a:lnTo>
                    <a:pt x="360" y="506"/>
                  </a:lnTo>
                  <a:lnTo>
                    <a:pt x="386" y="468"/>
                  </a:lnTo>
                  <a:lnTo>
                    <a:pt x="414" y="432"/>
                  </a:lnTo>
                  <a:lnTo>
                    <a:pt x="444" y="400"/>
                  </a:lnTo>
                  <a:lnTo>
                    <a:pt x="478" y="370"/>
                  </a:lnTo>
                  <a:lnTo>
                    <a:pt x="512" y="346"/>
                  </a:lnTo>
                  <a:lnTo>
                    <a:pt x="550" y="324"/>
                  </a:lnTo>
                  <a:lnTo>
                    <a:pt x="590" y="308"/>
                  </a:lnTo>
                  <a:lnTo>
                    <a:pt x="610" y="300"/>
                  </a:lnTo>
                  <a:lnTo>
                    <a:pt x="632" y="294"/>
                  </a:lnTo>
                  <a:lnTo>
                    <a:pt x="654" y="290"/>
                  </a:lnTo>
                  <a:lnTo>
                    <a:pt x="674" y="288"/>
                  </a:lnTo>
                  <a:lnTo>
                    <a:pt x="696" y="286"/>
                  </a:lnTo>
                  <a:lnTo>
                    <a:pt x="718" y="284"/>
                  </a:lnTo>
                  <a:lnTo>
                    <a:pt x="718"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100"/>
            </a:p>
          </p:txBody>
        </p:sp>
      </p:grpSp>
      <p:sp>
        <p:nvSpPr>
          <p:cNvPr id="80" name="Freeform 97">
            <a:extLst>
              <a:ext uri="{FF2B5EF4-FFF2-40B4-BE49-F238E27FC236}">
                <a16:creationId xmlns:a16="http://schemas.microsoft.com/office/drawing/2014/main" id="{9B394ECC-7B4B-EF6E-475F-B547C5D3304A}"/>
              </a:ext>
            </a:extLst>
          </p:cNvPr>
          <p:cNvSpPr>
            <a:spLocks noChangeAspect="1" noEditPoints="1"/>
          </p:cNvSpPr>
          <p:nvPr/>
        </p:nvSpPr>
        <p:spPr bwMode="auto">
          <a:xfrm>
            <a:off x="6370182" y="3116425"/>
            <a:ext cx="360363" cy="360363"/>
          </a:xfrm>
          <a:custGeom>
            <a:avLst/>
            <a:gdLst>
              <a:gd name="T0" fmla="*/ 288 w 576"/>
              <a:gd name="T1" fmla="*/ 498 h 576"/>
              <a:gd name="T2" fmla="*/ 147 w 576"/>
              <a:gd name="T3" fmla="*/ 169 h 576"/>
              <a:gd name="T4" fmla="*/ 208 w 576"/>
              <a:gd name="T5" fmla="*/ 123 h 576"/>
              <a:gd name="T6" fmla="*/ 146 w 576"/>
              <a:gd name="T7" fmla="*/ 170 h 576"/>
              <a:gd name="T8" fmla="*/ 128 w 576"/>
              <a:gd name="T9" fmla="*/ 195 h 576"/>
              <a:gd name="T10" fmla="*/ 171 w 576"/>
              <a:gd name="T11" fmla="*/ 196 h 576"/>
              <a:gd name="T12" fmla="*/ 104 w 576"/>
              <a:gd name="T13" fmla="*/ 275 h 576"/>
              <a:gd name="T14" fmla="*/ 104 w 576"/>
              <a:gd name="T15" fmla="*/ 301 h 576"/>
              <a:gd name="T16" fmla="*/ 158 w 576"/>
              <a:gd name="T17" fmla="*/ 301 h 576"/>
              <a:gd name="T18" fmla="*/ 128 w 576"/>
              <a:gd name="T19" fmla="*/ 380 h 576"/>
              <a:gd name="T20" fmla="*/ 146 w 576"/>
              <a:gd name="T21" fmla="*/ 406 h 576"/>
              <a:gd name="T22" fmla="*/ 208 w 576"/>
              <a:gd name="T23" fmla="*/ 453 h 576"/>
              <a:gd name="T24" fmla="*/ 275 w 576"/>
              <a:gd name="T25" fmla="*/ 471 h 576"/>
              <a:gd name="T26" fmla="*/ 208 w 576"/>
              <a:gd name="T27" fmla="*/ 406 h 576"/>
              <a:gd name="T28" fmla="*/ 275 w 576"/>
              <a:gd name="T29" fmla="*/ 380 h 576"/>
              <a:gd name="T30" fmla="*/ 184 w 576"/>
              <a:gd name="T31" fmla="*/ 301 h 576"/>
              <a:gd name="T32" fmla="*/ 275 w 576"/>
              <a:gd name="T33" fmla="*/ 380 h 576"/>
              <a:gd name="T34" fmla="*/ 184 w 576"/>
              <a:gd name="T35" fmla="*/ 275 h 576"/>
              <a:gd name="T36" fmla="*/ 275 w 576"/>
              <a:gd name="T37" fmla="*/ 195 h 576"/>
              <a:gd name="T38" fmla="*/ 208 w 576"/>
              <a:gd name="T39" fmla="*/ 170 h 576"/>
              <a:gd name="T40" fmla="*/ 275 w 576"/>
              <a:gd name="T41" fmla="*/ 105 h 576"/>
              <a:gd name="T42" fmla="*/ 429 w 576"/>
              <a:gd name="T43" fmla="*/ 169 h 576"/>
              <a:gd name="T44" fmla="*/ 395 w 576"/>
              <a:gd name="T45" fmla="*/ 170 h 576"/>
              <a:gd name="T46" fmla="*/ 369 w 576"/>
              <a:gd name="T47" fmla="*/ 122 h 576"/>
              <a:gd name="T48" fmla="*/ 367 w 576"/>
              <a:gd name="T49" fmla="*/ 169 h 576"/>
              <a:gd name="T50" fmla="*/ 301 w 576"/>
              <a:gd name="T51" fmla="*/ 105 h 576"/>
              <a:gd name="T52" fmla="*/ 378 w 576"/>
              <a:gd name="T53" fmla="*/ 196 h 576"/>
              <a:gd name="T54" fmla="*/ 301 w 576"/>
              <a:gd name="T55" fmla="*/ 275 h 576"/>
              <a:gd name="T56" fmla="*/ 392 w 576"/>
              <a:gd name="T57" fmla="*/ 301 h 576"/>
              <a:gd name="T58" fmla="*/ 378 w 576"/>
              <a:gd name="T59" fmla="*/ 380 h 576"/>
              <a:gd name="T60" fmla="*/ 301 w 576"/>
              <a:gd name="T61" fmla="*/ 471 h 576"/>
              <a:gd name="T62" fmla="*/ 368 w 576"/>
              <a:gd name="T63" fmla="*/ 406 h 576"/>
              <a:gd name="T64" fmla="*/ 429 w 576"/>
              <a:gd name="T65" fmla="*/ 407 h 576"/>
              <a:gd name="T66" fmla="*/ 368 w 576"/>
              <a:gd name="T67" fmla="*/ 453 h 576"/>
              <a:gd name="T68" fmla="*/ 430 w 576"/>
              <a:gd name="T69" fmla="*/ 406 h 576"/>
              <a:gd name="T70" fmla="*/ 448 w 576"/>
              <a:gd name="T71" fmla="*/ 380 h 576"/>
              <a:gd name="T72" fmla="*/ 405 w 576"/>
              <a:gd name="T73" fmla="*/ 380 h 576"/>
              <a:gd name="T74" fmla="*/ 472 w 576"/>
              <a:gd name="T75" fmla="*/ 301 h 576"/>
              <a:gd name="T76" fmla="*/ 472 w 576"/>
              <a:gd name="T77" fmla="*/ 275 h 576"/>
              <a:gd name="T78" fmla="*/ 405 w 576"/>
              <a:gd name="T79" fmla="*/ 196 h 576"/>
              <a:gd name="T80" fmla="*/ 0 w 576"/>
              <a:gd name="T81" fmla="*/ 0 h 576"/>
              <a:gd name="T82" fmla="*/ 576 w 576"/>
              <a:gd name="T83" fmla="*/ 0 h 576"/>
              <a:gd name="T84" fmla="*/ 25 w 576"/>
              <a:gd name="T85" fmla="*/ 551 h 576"/>
              <a:gd name="T86" fmla="*/ 551 w 576"/>
              <a:gd name="T87" fmla="*/ 55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76" h="576">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grpSp>
        <p:nvGrpSpPr>
          <p:cNvPr id="23" name="Group 22">
            <a:extLst>
              <a:ext uri="{FF2B5EF4-FFF2-40B4-BE49-F238E27FC236}">
                <a16:creationId xmlns:a16="http://schemas.microsoft.com/office/drawing/2014/main" id="{B32719B4-930D-6E8D-9CDF-C71ABF21F90D}"/>
              </a:ext>
            </a:extLst>
          </p:cNvPr>
          <p:cNvGrpSpPr/>
          <p:nvPr/>
        </p:nvGrpSpPr>
        <p:grpSpPr>
          <a:xfrm>
            <a:off x="10145300" y="-1"/>
            <a:ext cx="2046700" cy="428964"/>
            <a:chOff x="10145300" y="313967"/>
            <a:chExt cx="2046700" cy="428964"/>
          </a:xfrm>
        </p:grpSpPr>
        <p:sp>
          <p:nvSpPr>
            <p:cNvPr id="31" name="Rectangle 30">
              <a:extLst>
                <a:ext uri="{FF2B5EF4-FFF2-40B4-BE49-F238E27FC236}">
                  <a16:creationId xmlns:a16="http://schemas.microsoft.com/office/drawing/2014/main" id="{FF7ACA73-2FA8-261F-03CC-7DECA9FF168C}"/>
                </a:ext>
              </a:extLst>
            </p:cNvPr>
            <p:cNvSpPr/>
            <p:nvPr/>
          </p:nvSpPr>
          <p:spPr>
            <a:xfrm>
              <a:off x="10145300" y="313968"/>
              <a:ext cx="2046700" cy="4289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72000" rIns="72000" bIns="72000" rtlCol="0" anchor="ct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000" b="0" i="0" u="none" strike="noStrike" kern="0" cap="none" spc="0" normalizeH="0" baseline="0" noProof="0">
                  <a:ln>
                    <a:noFill/>
                  </a:ln>
                  <a:solidFill>
                    <a:schemeClr val="tx1"/>
                  </a:solidFill>
                  <a:effectLst/>
                  <a:uLnTx/>
                  <a:uFillTx/>
                  <a:latin typeface="Arial"/>
                  <a:ea typeface="+mn-ea"/>
                  <a:cs typeface="+mn-cs"/>
                  <a:sym typeface="Arial"/>
                </a:rPr>
                <a:t>Aptaujas metodoloģija</a:t>
              </a:r>
            </a:p>
          </p:txBody>
        </p:sp>
        <p:sp>
          <p:nvSpPr>
            <p:cNvPr id="33" name="Rectangle 32">
              <a:extLst>
                <a:ext uri="{FF2B5EF4-FFF2-40B4-BE49-F238E27FC236}">
                  <a16:creationId xmlns:a16="http://schemas.microsoft.com/office/drawing/2014/main" id="{A3AE77A2-7EC2-AB1B-30E6-514D1754823F}"/>
                </a:ext>
              </a:extLst>
            </p:cNvPr>
            <p:cNvSpPr/>
            <p:nvPr/>
          </p:nvSpPr>
          <p:spPr>
            <a:xfrm>
              <a:off x="10145300" y="313967"/>
              <a:ext cx="388890" cy="428963"/>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4" name="Freeform 45">
              <a:extLst>
                <a:ext uri="{FF2B5EF4-FFF2-40B4-BE49-F238E27FC236}">
                  <a16:creationId xmlns:a16="http://schemas.microsoft.com/office/drawing/2014/main" id="{6146F950-5961-CA7E-1909-94F24915FF1A}"/>
                </a:ext>
              </a:extLst>
            </p:cNvPr>
            <p:cNvSpPr>
              <a:spLocks noChangeAspect="1" noEditPoints="1"/>
            </p:cNvSpPr>
            <p:nvPr/>
          </p:nvSpPr>
          <p:spPr bwMode="auto">
            <a:xfrm>
              <a:off x="10197948" y="386248"/>
              <a:ext cx="283594" cy="28440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D04A02"/>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grpSp>
      <p:sp>
        <p:nvSpPr>
          <p:cNvPr id="3" name="Google Shape;389;gbd9be63019_74_0">
            <a:extLst>
              <a:ext uri="{FF2B5EF4-FFF2-40B4-BE49-F238E27FC236}">
                <a16:creationId xmlns:a16="http://schemas.microsoft.com/office/drawing/2014/main" id="{D49039C9-3E6C-FB8A-FA8F-782C27070D81}"/>
              </a:ext>
            </a:extLst>
          </p:cNvPr>
          <p:cNvSpPr/>
          <p:nvPr/>
        </p:nvSpPr>
        <p:spPr>
          <a:xfrm>
            <a:off x="975460" y="4114059"/>
            <a:ext cx="4941153" cy="2058141"/>
          </a:xfrm>
          <a:prstGeom prst="rect">
            <a:avLst/>
          </a:prstGeom>
          <a:solidFill>
            <a:schemeClr val="bg1">
              <a:lumMod val="95000"/>
            </a:schemeClr>
          </a:solidFill>
          <a:ln>
            <a:noFill/>
          </a:ln>
        </p:spPr>
        <p:txBody>
          <a:bodyPr spcFirstLastPara="1" wrap="square" lIns="72000" tIns="72000" rIns="72000" bIns="72000" anchor="t" anchorCtr="0">
            <a:noAutofit/>
          </a:bodyPr>
          <a:lstStyle/>
          <a:p>
            <a:pPr>
              <a:spcAft>
                <a:spcPts val="600"/>
              </a:spcAft>
              <a:defRPr/>
            </a:pPr>
            <a:r>
              <a:rPr lang="lv-LV" sz="800" b="1" dirty="0">
                <a:solidFill>
                  <a:schemeClr val="tx1"/>
                </a:solidFill>
              </a:rPr>
              <a:t>Aptaujāto skolu izvēle</a:t>
            </a:r>
            <a:endParaRPr kumimoji="0" lang="en-US" sz="800" b="0" i="0" u="none" strike="noStrike" kern="0" cap="none" spc="0" normalizeH="0" baseline="0" noProof="0" dirty="0">
              <a:ln>
                <a:noFill/>
              </a:ln>
              <a:solidFill>
                <a:srgbClr val="000000"/>
              </a:solidFill>
              <a:effectLst/>
              <a:uLnTx/>
              <a:uFillTx/>
              <a:latin typeface="+mn-lt"/>
              <a:ea typeface="+mn-ea"/>
              <a:cs typeface="+mn-cs"/>
              <a:sym typeface="Arial"/>
            </a:endParaRPr>
          </a:p>
          <a:p>
            <a:pPr marL="172800" marR="0" lvl="0" indent="-172800" algn="l" defTabSz="914400" rtl="0" eaLnBrk="1" fontAlgn="auto" latinLnBrk="0" hangingPunct="1">
              <a:lnSpc>
                <a:spcPct val="100000"/>
              </a:lnSpc>
              <a:spcAft>
                <a:spcPts val="600"/>
              </a:spcAft>
              <a:buClr>
                <a:srgbClr val="000000"/>
              </a:buClr>
              <a:buSzTx/>
              <a:buFont typeface="Arial" panose="020B0604020202020204" pitchFamily="34" charset="0"/>
              <a:buChar char="•"/>
              <a:tabLst/>
              <a:defRPr/>
            </a:pPr>
            <a:r>
              <a:rPr kumimoji="0" lang="lv-LV" sz="800" b="0" i="0" u="none" strike="noStrike" kern="0" cap="none" spc="0" normalizeH="0" baseline="0" noProof="0" dirty="0">
                <a:ln>
                  <a:noFill/>
                </a:ln>
                <a:solidFill>
                  <a:srgbClr val="000000"/>
                </a:solidFill>
                <a:effectLst/>
                <a:uLnTx/>
                <a:uFillTx/>
                <a:latin typeface="+mn-lt"/>
                <a:ea typeface="+mn-ea"/>
                <a:cs typeface="+mn-cs"/>
                <a:sym typeface="Arial"/>
              </a:rPr>
              <a:t>Pēc nejaušā skaitļa metodes tika izvēlētas </a:t>
            </a:r>
            <a:r>
              <a:rPr kumimoji="0" lang="lv-LV" sz="800" b="1" i="0" u="none" strike="noStrike" kern="0" cap="none" spc="0" normalizeH="0" baseline="0" noProof="0" dirty="0">
                <a:ln>
                  <a:noFill/>
                </a:ln>
                <a:solidFill>
                  <a:srgbClr val="000000"/>
                </a:solidFill>
                <a:effectLst/>
                <a:uLnTx/>
                <a:uFillTx/>
                <a:latin typeface="+mn-lt"/>
                <a:ea typeface="+mn-ea"/>
                <a:cs typeface="+mn-cs"/>
                <a:sym typeface="Arial"/>
              </a:rPr>
              <a:t>25 izglītības iestādes no Latvijas vispārizglītojošo skolu saraksta</a:t>
            </a:r>
            <a:r>
              <a:rPr kumimoji="0" lang="lv-LV" sz="800" b="0" i="0" u="none" strike="noStrike" kern="0" cap="none" spc="0" normalizeH="0" baseline="0" noProof="0" dirty="0">
                <a:ln>
                  <a:noFill/>
                </a:ln>
                <a:solidFill>
                  <a:srgbClr val="000000"/>
                </a:solidFill>
                <a:effectLst/>
                <a:uLnTx/>
                <a:uFillTx/>
                <a:latin typeface="+mn-lt"/>
                <a:ea typeface="+mn-ea"/>
                <a:cs typeface="+mn-cs"/>
                <a:sym typeface="Arial"/>
              </a:rPr>
              <a:t>, kurās ir 10., 11. un 12.klases ar kopējo audzēkņu skaitu 50 un vairāk audzēkņiem mērķa vecumgrupā (no 15 līdz 20 gadiem), kā arī </a:t>
            </a:r>
            <a:r>
              <a:rPr kumimoji="0" lang="lv-LV" sz="800" b="1" i="0" u="none" strike="noStrike" kern="0" cap="none" spc="0" normalizeH="0" baseline="0" noProof="0" dirty="0">
                <a:ln>
                  <a:noFill/>
                </a:ln>
                <a:solidFill>
                  <a:srgbClr val="000000"/>
                </a:solidFill>
                <a:effectLst/>
                <a:uLnTx/>
                <a:uFillTx/>
                <a:latin typeface="+mn-lt"/>
                <a:ea typeface="+mn-ea"/>
                <a:cs typeface="+mn-cs"/>
                <a:sym typeface="Arial"/>
              </a:rPr>
              <a:t>25 izglītības iestādes ar Latvijas profesionālās pamatizglītības, arodizglītības un profesionālās izglītības programmām </a:t>
            </a:r>
            <a:r>
              <a:rPr kumimoji="0" lang="lv-LV" sz="800" b="0" i="0" u="none" strike="noStrike" kern="0" cap="none" spc="0" normalizeH="0" baseline="0" noProof="0" dirty="0">
                <a:ln>
                  <a:noFill/>
                </a:ln>
                <a:solidFill>
                  <a:srgbClr val="000000"/>
                </a:solidFill>
                <a:effectLst/>
                <a:uLnTx/>
                <a:uFillTx/>
                <a:latin typeface="+mn-lt"/>
                <a:ea typeface="+mn-ea"/>
                <a:cs typeface="+mn-cs"/>
                <a:sym typeface="Arial"/>
              </a:rPr>
              <a:t>(izņemot speciālās izglītības iestādes). </a:t>
            </a:r>
            <a:r>
              <a:rPr kumimoji="0" lang="lv-LV" sz="800" b="1" u="none" strike="noStrike" kern="0" cap="none" spc="0" normalizeH="0" baseline="0" noProof="0" dirty="0">
                <a:ln>
                  <a:noFill/>
                </a:ln>
                <a:solidFill>
                  <a:srgbClr val="000000"/>
                </a:solidFill>
                <a:effectLst/>
                <a:uLnTx/>
                <a:uFillTx/>
                <a:latin typeface="+mn-lt"/>
                <a:ea typeface="Arial"/>
                <a:cs typeface="Arial"/>
                <a:sym typeface="Arial"/>
              </a:rPr>
              <a:t>Iespēju robežās aptauja tika paplašināta vecuma grupai 11 – 20 gadi, klašu grupās 5 – 12.klase</a:t>
            </a:r>
            <a:r>
              <a:rPr kumimoji="0" lang="lv-LV" sz="800" b="0" i="1" u="none" strike="noStrike" kern="0" cap="none" spc="0" normalizeH="0" baseline="0" noProof="0" dirty="0">
                <a:ln>
                  <a:noFill/>
                </a:ln>
                <a:solidFill>
                  <a:srgbClr val="000000"/>
                </a:solidFill>
                <a:effectLst/>
                <a:uLnTx/>
                <a:uFillTx/>
                <a:latin typeface="+mn-lt"/>
                <a:ea typeface="Arial"/>
                <a:cs typeface="Arial"/>
                <a:sym typeface="Arial"/>
              </a:rPr>
              <a:t>;</a:t>
            </a:r>
          </a:p>
          <a:p>
            <a:pPr marL="172800" marR="0" lvl="0" indent="-172800" algn="l" defTabSz="914400" rtl="0" eaLnBrk="1" fontAlgn="auto" latinLnBrk="0" hangingPunct="1">
              <a:lnSpc>
                <a:spcPct val="100000"/>
              </a:lnSpc>
              <a:spcAft>
                <a:spcPts val="600"/>
              </a:spcAft>
              <a:buClr>
                <a:srgbClr val="000000"/>
              </a:buClr>
              <a:buSzTx/>
              <a:buFont typeface="Arial" panose="020B0604020202020204" pitchFamily="34" charset="0"/>
              <a:buChar char="•"/>
              <a:tabLst/>
              <a:defRPr/>
            </a:pPr>
            <a:r>
              <a:rPr kumimoji="0" lang="lv-LV" sz="800" b="0" i="0" u="none" strike="noStrike" kern="0" cap="none" spc="0" normalizeH="0" baseline="0" noProof="0" dirty="0">
                <a:ln>
                  <a:noFill/>
                </a:ln>
                <a:solidFill>
                  <a:srgbClr val="000000"/>
                </a:solidFill>
                <a:effectLst/>
                <a:uLnTx/>
                <a:uFillTx/>
                <a:latin typeface="+mn-lt"/>
                <a:ea typeface="+mn-ea"/>
                <a:cs typeface="+mn-cs"/>
                <a:sym typeface="Arial"/>
              </a:rPr>
              <a:t>Kopā tika izvēlētas </a:t>
            </a:r>
            <a:r>
              <a:rPr kumimoji="0" lang="lv-LV" sz="800" b="1" i="0" u="none" strike="noStrike" kern="0" cap="none" spc="0" normalizeH="0" baseline="0" noProof="0" dirty="0">
                <a:ln>
                  <a:noFill/>
                </a:ln>
                <a:solidFill>
                  <a:srgbClr val="000000"/>
                </a:solidFill>
                <a:effectLst/>
                <a:uLnTx/>
                <a:uFillTx/>
                <a:latin typeface="+mn-lt"/>
                <a:ea typeface="+mn-ea"/>
                <a:cs typeface="+mn-cs"/>
                <a:sym typeface="Arial"/>
              </a:rPr>
              <a:t>50 izglītības iestādes</a:t>
            </a:r>
            <a:r>
              <a:rPr kumimoji="0" lang="lv-LV" sz="800" b="0" i="0" u="none" strike="noStrike" kern="0" cap="none" spc="0" normalizeH="0" baseline="0" noProof="0" dirty="0">
                <a:ln>
                  <a:noFill/>
                </a:ln>
                <a:solidFill>
                  <a:srgbClr val="000000"/>
                </a:solidFill>
                <a:effectLst/>
                <a:uLnTx/>
                <a:uFillTx/>
                <a:latin typeface="+mn-lt"/>
                <a:ea typeface="+mn-ea"/>
                <a:cs typeface="+mn-cs"/>
                <a:sym typeface="Arial"/>
              </a:rPr>
              <a:t> visā Latvijas teritorijā atbilstoši statistiskajam reģionu sadalījumam: 25 Rīgā un 25 pārējā Latvijas teritorijā (Vidzemes, Kurzemes, Zemgales un Latgales statistiskajos reģionos).</a:t>
            </a:r>
          </a:p>
        </p:txBody>
      </p:sp>
      <p:sp>
        <p:nvSpPr>
          <p:cNvPr id="8" name="Google Shape;389;gbd9be63019_74_0">
            <a:extLst>
              <a:ext uri="{FF2B5EF4-FFF2-40B4-BE49-F238E27FC236}">
                <a16:creationId xmlns:a16="http://schemas.microsoft.com/office/drawing/2014/main" id="{F54B4B97-B594-9FFE-FFEF-9BFB338A45EF}"/>
              </a:ext>
            </a:extLst>
          </p:cNvPr>
          <p:cNvSpPr/>
          <p:nvPr/>
        </p:nvSpPr>
        <p:spPr>
          <a:xfrm>
            <a:off x="6816637" y="4114059"/>
            <a:ext cx="4922926" cy="2058141"/>
          </a:xfrm>
          <a:prstGeom prst="rect">
            <a:avLst/>
          </a:prstGeom>
          <a:solidFill>
            <a:schemeClr val="bg1">
              <a:lumMod val="95000"/>
            </a:schemeClr>
          </a:solidFill>
          <a:ln>
            <a:noFill/>
          </a:ln>
        </p:spPr>
        <p:txBody>
          <a:bodyPr spcFirstLastPara="1" wrap="square" lIns="72000" tIns="108000" rIns="72000" bIns="72000" anchor="t" anchorCtr="0">
            <a:noAutofit/>
          </a:bodyPr>
          <a:lstStyle/>
          <a:p>
            <a:pPr>
              <a:spcAft>
                <a:spcPts val="600"/>
              </a:spcAft>
              <a:defRPr/>
            </a:pPr>
            <a:r>
              <a:rPr lang="lv-LV" sz="800" b="1" dirty="0">
                <a:solidFill>
                  <a:schemeClr val="tx1"/>
                </a:solidFill>
              </a:rPr>
              <a:t>Aptaujāto klašu izvēle</a:t>
            </a:r>
            <a:endParaRPr lang="en-US" sz="800" b="0" i="0" u="none" strike="noStrike" cap="none" noProof="0" dirty="0">
              <a:solidFill>
                <a:schemeClr val="tx1"/>
              </a:solidFill>
              <a:latin typeface="+mn-lt"/>
              <a:ea typeface="Arial"/>
              <a:cs typeface="Arial"/>
              <a:sym typeface="Arial"/>
            </a:endParaRPr>
          </a:p>
          <a:p>
            <a:pPr marL="172800" marR="0" lvl="0" indent="-172800" algn="l" defTabSz="914400" rtl="0" eaLnBrk="1" fontAlgn="auto" latinLnBrk="0" hangingPunct="1">
              <a:lnSpc>
                <a:spcPct val="100000"/>
              </a:lnSpc>
              <a:spcAft>
                <a:spcPts val="600"/>
              </a:spcAft>
              <a:buClr>
                <a:srgbClr val="000000"/>
              </a:buClr>
              <a:buSzTx/>
              <a:buFont typeface="Arial" panose="020B0604020202020204" pitchFamily="34" charset="0"/>
              <a:buChar char="•"/>
              <a:tabLst/>
              <a:defRPr/>
            </a:pPr>
            <a:r>
              <a:rPr lang="lv-LV" sz="800" b="0" i="0" u="none" strike="noStrike" cap="none" noProof="0" dirty="0">
                <a:solidFill>
                  <a:schemeClr val="tx1"/>
                </a:solidFill>
                <a:latin typeface="+mn-lt"/>
                <a:ea typeface="Arial"/>
                <a:cs typeface="Arial"/>
                <a:sym typeface="Arial"/>
              </a:rPr>
              <a:t>Pēc nejaušo skaitļu rindas tika izvēlētas </a:t>
            </a:r>
            <a:r>
              <a:rPr lang="lv-LV" sz="800" b="1" i="0" u="none" strike="noStrike" cap="none" noProof="0" dirty="0">
                <a:solidFill>
                  <a:schemeClr val="tx1"/>
                </a:solidFill>
                <a:latin typeface="+mn-lt"/>
                <a:ea typeface="Arial"/>
                <a:cs typeface="Arial"/>
                <a:sym typeface="Arial"/>
              </a:rPr>
              <a:t>klases vai grupas/kursi </a:t>
            </a:r>
            <a:r>
              <a:rPr lang="lv-LV" sz="800" b="0" i="0" u="none" strike="noStrike" cap="none" noProof="0" dirty="0">
                <a:solidFill>
                  <a:schemeClr val="tx1"/>
                </a:solidFill>
                <a:latin typeface="+mn-lt"/>
                <a:ea typeface="Arial"/>
                <a:cs typeface="Arial"/>
                <a:sym typeface="Arial"/>
              </a:rPr>
              <a:t>šajās izglītības iestādēs. No katras atlasē iekļautās vispārizglītojošās izglītības iestādes pēc nejaušo skaitļu rindas tika atlasītas </a:t>
            </a:r>
            <a:r>
              <a:rPr lang="lv-LV" sz="800" b="1" i="0" u="none" strike="noStrike" cap="none" noProof="0" dirty="0">
                <a:solidFill>
                  <a:schemeClr val="tx1"/>
                </a:solidFill>
                <a:latin typeface="+mn-lt"/>
                <a:ea typeface="Arial"/>
                <a:cs typeface="Arial"/>
                <a:sym typeface="Arial"/>
              </a:rPr>
              <a:t>10., 11., un 12. klases</a:t>
            </a:r>
            <a:r>
              <a:rPr lang="lv-LV" sz="800" b="0" i="0" u="none" strike="noStrike" cap="none" noProof="0" dirty="0">
                <a:solidFill>
                  <a:schemeClr val="tx1"/>
                </a:solidFill>
                <a:latin typeface="+mn-lt"/>
                <a:ea typeface="Arial"/>
                <a:cs typeface="Arial"/>
                <a:sym typeface="Arial"/>
              </a:rPr>
              <a:t>, kuras tika iekļautas pētījuma atlasē; </a:t>
            </a:r>
            <a:r>
              <a:rPr kumimoji="0" lang="lv-LV" sz="800" b="1" u="none" strike="noStrike" kern="0" cap="none" spc="0" normalizeH="0" baseline="0" noProof="0" dirty="0">
                <a:ln>
                  <a:noFill/>
                </a:ln>
                <a:solidFill>
                  <a:srgbClr val="000000"/>
                </a:solidFill>
                <a:effectLst/>
                <a:uLnTx/>
                <a:uFillTx/>
                <a:latin typeface="+mn-lt"/>
                <a:ea typeface="Arial"/>
                <a:cs typeface="Arial"/>
                <a:sym typeface="Arial"/>
              </a:rPr>
              <a:t>Iespēju robežās aptauja tika paplašināta vecuma grupai 11 – 20 gadi, klašu grupās 5 – 12.klase</a:t>
            </a:r>
            <a:endParaRPr lang="lv-LV" sz="800" b="1" u="none" strike="noStrike" cap="none" noProof="0" dirty="0">
              <a:solidFill>
                <a:schemeClr val="tx1"/>
              </a:solidFill>
              <a:latin typeface="+mn-lt"/>
              <a:ea typeface="Arial"/>
              <a:cs typeface="Arial"/>
              <a:sym typeface="Arial"/>
            </a:endParaRPr>
          </a:p>
          <a:p>
            <a:pPr marL="172800" marR="0" lvl="0" indent="-172800" algn="l" defTabSz="914400" rtl="0" eaLnBrk="1" fontAlgn="auto" latinLnBrk="0" hangingPunct="1">
              <a:lnSpc>
                <a:spcPct val="100000"/>
              </a:lnSpc>
              <a:spcAft>
                <a:spcPts val="600"/>
              </a:spcAft>
              <a:buClr>
                <a:srgbClr val="000000"/>
              </a:buClr>
              <a:buSzTx/>
              <a:buFont typeface="Arial" panose="020B0604020202020204" pitchFamily="34" charset="0"/>
              <a:buChar char="•"/>
              <a:tabLst/>
              <a:defRPr/>
            </a:pPr>
            <a:r>
              <a:rPr kumimoji="0" lang="lv-LV" sz="800" b="0" i="0" u="none" strike="noStrike" kern="0" cap="none" spc="0" normalizeH="0" baseline="0" noProof="0" dirty="0">
                <a:ln>
                  <a:noFill/>
                </a:ln>
                <a:solidFill>
                  <a:schemeClr val="tx1"/>
                </a:solidFill>
                <a:effectLst/>
                <a:uLnTx/>
                <a:uFillTx/>
                <a:latin typeface="+mn-lt"/>
                <a:ea typeface="+mn-ea"/>
                <a:cs typeface="Arial"/>
                <a:sym typeface="Arial"/>
              </a:rPr>
              <a:t>Savukārt no katras izlasē iekļuvušās izglītības iestādes ar Latvijas profesionālās pamatizglītības, arodizglītības un profesionālās izglītības programmām (izņemot speciālās izglītības iestādes) pēc nejaušo skaitļu rindas tika atlasīti tās </a:t>
            </a:r>
            <a:r>
              <a:rPr kumimoji="0" lang="lv-LV" sz="800" b="1" i="0" u="none" strike="noStrike" kern="0" cap="none" spc="0" normalizeH="0" baseline="0" noProof="0" dirty="0">
                <a:ln>
                  <a:noFill/>
                </a:ln>
                <a:solidFill>
                  <a:schemeClr val="tx1"/>
                </a:solidFill>
                <a:effectLst/>
                <a:uLnTx/>
                <a:uFillTx/>
                <a:latin typeface="+mn-lt"/>
                <a:ea typeface="+mn-ea"/>
                <a:cs typeface="Arial"/>
                <a:sym typeface="Arial"/>
              </a:rPr>
              <a:t>grupas vai kursi, kuros izglītojas audzēkņi vecumā no 15 līdz 20 gadiem</a:t>
            </a:r>
            <a:r>
              <a:rPr kumimoji="0" lang="lv-LV" sz="800" b="0" i="0" u="none" strike="noStrike" kern="0" cap="none" spc="0" normalizeH="0" baseline="0" noProof="0" dirty="0">
                <a:ln>
                  <a:noFill/>
                </a:ln>
                <a:solidFill>
                  <a:schemeClr val="tx1"/>
                </a:solidFill>
                <a:effectLst/>
                <a:uLnTx/>
                <a:uFillTx/>
                <a:latin typeface="+mn-lt"/>
                <a:ea typeface="+mn-ea"/>
                <a:cs typeface="Arial"/>
                <a:sym typeface="Arial"/>
              </a:rPr>
              <a:t>. </a:t>
            </a:r>
            <a:r>
              <a:rPr kumimoji="0" lang="lv-LV" sz="800" b="1" u="none" strike="noStrike" kern="0" cap="none" spc="0" normalizeH="0" baseline="0" noProof="0" dirty="0">
                <a:ln>
                  <a:noFill/>
                </a:ln>
                <a:solidFill>
                  <a:srgbClr val="000000"/>
                </a:solidFill>
                <a:effectLst/>
                <a:uLnTx/>
                <a:uFillTx/>
                <a:latin typeface="+mn-lt"/>
                <a:ea typeface="Arial"/>
                <a:cs typeface="Arial"/>
                <a:sym typeface="Arial"/>
              </a:rPr>
              <a:t>Iespēju robežās aptauja tika paplašināta vecuma grupai 11 – 20 gadi, klašu grupās 5 – 12.klase</a:t>
            </a:r>
            <a:endParaRPr kumimoji="0" lang="lv-LV" sz="800" b="1" u="none" strike="noStrike" kern="0" cap="none" spc="0" normalizeH="0" baseline="0" noProof="0" dirty="0">
              <a:ln>
                <a:noFill/>
              </a:ln>
              <a:solidFill>
                <a:srgbClr val="000000"/>
              </a:solidFill>
              <a:effectLst/>
              <a:uLnTx/>
              <a:uFillTx/>
              <a:latin typeface="+mn-lt"/>
              <a:ea typeface="+mn-ea"/>
              <a:cs typeface="+mn-cs"/>
              <a:sym typeface="Arial"/>
            </a:endParaRPr>
          </a:p>
        </p:txBody>
      </p:sp>
      <p:sp>
        <p:nvSpPr>
          <p:cNvPr id="10" name="Google Shape;1398;p232">
            <a:extLst>
              <a:ext uri="{FF2B5EF4-FFF2-40B4-BE49-F238E27FC236}">
                <a16:creationId xmlns:a16="http://schemas.microsoft.com/office/drawing/2014/main" id="{0075C214-4D5E-AF42-AE88-DB423CED933E}"/>
              </a:ext>
            </a:extLst>
          </p:cNvPr>
          <p:cNvSpPr/>
          <p:nvPr/>
        </p:nvSpPr>
        <p:spPr>
          <a:xfrm>
            <a:off x="975460" y="3631382"/>
            <a:ext cx="10773628" cy="422223"/>
          </a:xfrm>
          <a:prstGeom prst="rect">
            <a:avLst/>
          </a:prstGeom>
          <a:solidFill>
            <a:schemeClr val="bg2"/>
          </a:solidFill>
          <a:ln>
            <a:noFill/>
          </a:ln>
        </p:spPr>
        <p:txBody>
          <a:bodyPr spcFirstLastPara="1" wrap="square" lIns="72000" tIns="72000" rIns="72000" bIns="72000" anchor="t" anchorCtr="0">
            <a:noAutofit/>
          </a:bodyPr>
          <a:lstStyle/>
          <a:p>
            <a:pPr>
              <a:spcAft>
                <a:spcPts val="600"/>
              </a:spcAft>
              <a:buSzPct val="100000"/>
            </a:pPr>
            <a:r>
              <a:rPr lang="lv-LV" sz="800">
                <a:solidFill>
                  <a:schemeClr val="tx1"/>
                </a:solidFill>
              </a:rPr>
              <a:t>Dati par vispārējās vidējās, arodizglītības un profesionālās izglītības iestādēm 2024./2025.mācību gadā tika iegūti no Latvijas Izglītības un zinātnes ministrijas veidotās elektroniskās platformas “Valsts izglītības informācijas sistēma” (VIIS). Pētījumā tika izmantots divu posmu (izglītības iestāde un klase vai grupa/kurss) klasteru metodes dizains.</a:t>
            </a:r>
            <a:endParaRPr lang="lv-LV" sz="800">
              <a:solidFill>
                <a:schemeClr val="tx1"/>
              </a:solidFill>
              <a:cs typeface="Arial"/>
            </a:endParaRPr>
          </a:p>
        </p:txBody>
      </p:sp>
      <p:sp>
        <p:nvSpPr>
          <p:cNvPr id="49" name="Google Shape;389;gbd9be63019_74_0">
            <a:extLst>
              <a:ext uri="{FF2B5EF4-FFF2-40B4-BE49-F238E27FC236}">
                <a16:creationId xmlns:a16="http://schemas.microsoft.com/office/drawing/2014/main" id="{C62C69B4-36B5-F804-687A-E4DBEF66370C}"/>
              </a:ext>
            </a:extLst>
          </p:cNvPr>
          <p:cNvSpPr/>
          <p:nvPr/>
        </p:nvSpPr>
        <p:spPr>
          <a:xfrm>
            <a:off x="442913" y="4114059"/>
            <a:ext cx="532547" cy="2058141"/>
          </a:xfrm>
          <a:prstGeom prst="rect">
            <a:avLst/>
          </a:prstGeom>
          <a:solidFill>
            <a:schemeClr val="tx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lang="en-GB" sz="11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389;gbd9be63019_74_0">
            <a:extLst>
              <a:ext uri="{FF2B5EF4-FFF2-40B4-BE49-F238E27FC236}">
                <a16:creationId xmlns:a16="http://schemas.microsoft.com/office/drawing/2014/main" id="{1FFF163A-46E2-28EB-A37B-CA85D44EADE3}"/>
              </a:ext>
            </a:extLst>
          </p:cNvPr>
          <p:cNvSpPr/>
          <p:nvPr/>
        </p:nvSpPr>
        <p:spPr>
          <a:xfrm>
            <a:off x="6284090" y="4114059"/>
            <a:ext cx="532547" cy="2058141"/>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lang="en-GB" sz="11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2" name="Google Shape;389;gbd9be63019_74_0">
            <a:extLst>
              <a:ext uri="{FF2B5EF4-FFF2-40B4-BE49-F238E27FC236}">
                <a16:creationId xmlns:a16="http://schemas.microsoft.com/office/drawing/2014/main" id="{EF0DE73B-78B0-4C53-1EA1-D07AAE33B7F8}"/>
              </a:ext>
            </a:extLst>
          </p:cNvPr>
          <p:cNvSpPr/>
          <p:nvPr/>
        </p:nvSpPr>
        <p:spPr>
          <a:xfrm>
            <a:off x="442913" y="2886927"/>
            <a:ext cx="532547" cy="684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lang="en-GB" sz="11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5" name="Google Shape;389;gbd9be63019_74_0">
            <a:extLst>
              <a:ext uri="{FF2B5EF4-FFF2-40B4-BE49-F238E27FC236}">
                <a16:creationId xmlns:a16="http://schemas.microsoft.com/office/drawing/2014/main" id="{678E7E8D-909A-BE22-571D-0D6F243886DC}"/>
              </a:ext>
            </a:extLst>
          </p:cNvPr>
          <p:cNvSpPr/>
          <p:nvPr/>
        </p:nvSpPr>
        <p:spPr>
          <a:xfrm>
            <a:off x="6284090" y="2885663"/>
            <a:ext cx="532547" cy="684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lang="en-GB" sz="11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6" name="Google Shape;389;gbd9be63019_74_0">
            <a:extLst>
              <a:ext uri="{FF2B5EF4-FFF2-40B4-BE49-F238E27FC236}">
                <a16:creationId xmlns:a16="http://schemas.microsoft.com/office/drawing/2014/main" id="{41D36710-B406-D84E-274A-12599B38ED5A}"/>
              </a:ext>
            </a:extLst>
          </p:cNvPr>
          <p:cNvSpPr/>
          <p:nvPr/>
        </p:nvSpPr>
        <p:spPr>
          <a:xfrm>
            <a:off x="6284090" y="1819275"/>
            <a:ext cx="532547" cy="1004400"/>
          </a:xfrm>
          <a:prstGeom prst="rect">
            <a:avLst/>
          </a:prstGeom>
          <a:solidFill>
            <a:schemeClr val="bg1">
              <a:lumMod val="65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lang="en-GB" sz="11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7" name="Google Shape;389;gbd9be63019_74_0">
            <a:extLst>
              <a:ext uri="{FF2B5EF4-FFF2-40B4-BE49-F238E27FC236}">
                <a16:creationId xmlns:a16="http://schemas.microsoft.com/office/drawing/2014/main" id="{300BD5CA-6351-4133-7D4A-2BA94D659ECC}"/>
              </a:ext>
            </a:extLst>
          </p:cNvPr>
          <p:cNvSpPr/>
          <p:nvPr/>
        </p:nvSpPr>
        <p:spPr>
          <a:xfrm>
            <a:off x="442913" y="1819275"/>
            <a:ext cx="532547" cy="1004400"/>
          </a:xfrm>
          <a:prstGeom prst="rect">
            <a:avLst/>
          </a:prstGeom>
          <a:solidFill>
            <a:schemeClr val="bg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lang="en-GB" sz="11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59" name="Group 187">
            <a:extLst>
              <a:ext uri="{FF2B5EF4-FFF2-40B4-BE49-F238E27FC236}">
                <a16:creationId xmlns:a16="http://schemas.microsoft.com/office/drawing/2014/main" id="{0EAFAF1B-DF08-EA4A-E64B-D593EA43E2D4}"/>
              </a:ext>
            </a:extLst>
          </p:cNvPr>
          <p:cNvGrpSpPr>
            <a:grpSpLocks noChangeAspect="1"/>
          </p:cNvGrpSpPr>
          <p:nvPr/>
        </p:nvGrpSpPr>
        <p:grpSpPr bwMode="auto">
          <a:xfrm>
            <a:off x="529005" y="1902954"/>
            <a:ext cx="360363" cy="360000"/>
            <a:chOff x="986" y="0"/>
            <a:chExt cx="6695" cy="6695"/>
          </a:xfrm>
          <a:solidFill>
            <a:schemeClr val="tx1"/>
          </a:solidFill>
        </p:grpSpPr>
        <p:sp>
          <p:nvSpPr>
            <p:cNvPr id="60" name="Freeform 188">
              <a:extLst>
                <a:ext uri="{FF2B5EF4-FFF2-40B4-BE49-F238E27FC236}">
                  <a16:creationId xmlns:a16="http://schemas.microsoft.com/office/drawing/2014/main" id="{B56CCA30-AC22-11AA-365E-478F8E4C74C3}"/>
                </a:ext>
              </a:extLst>
            </p:cNvPr>
            <p:cNvSpPr>
              <a:spLocks noEditPoints="1"/>
            </p:cNvSpPr>
            <p:nvPr/>
          </p:nvSpPr>
          <p:spPr bwMode="auto">
            <a:xfrm>
              <a:off x="986" y="0"/>
              <a:ext cx="6695" cy="6695"/>
            </a:xfrm>
            <a:custGeom>
              <a:avLst/>
              <a:gdLst>
                <a:gd name="T0" fmla="*/ 1044 w 6696"/>
                <a:gd name="T1" fmla="*/ 6695 h 6695"/>
                <a:gd name="T2" fmla="*/ 1254 w 6696"/>
                <a:gd name="T3" fmla="*/ 5147 h 6695"/>
                <a:gd name="T4" fmla="*/ 1320 w 6696"/>
                <a:gd name="T5" fmla="*/ 5017 h 6695"/>
                <a:gd name="T6" fmla="*/ 1406 w 6696"/>
                <a:gd name="T7" fmla="*/ 4901 h 6695"/>
                <a:gd name="T8" fmla="*/ 1510 w 6696"/>
                <a:gd name="T9" fmla="*/ 4801 h 6695"/>
                <a:gd name="T10" fmla="*/ 1630 w 6696"/>
                <a:gd name="T11" fmla="*/ 4721 h 6695"/>
                <a:gd name="T12" fmla="*/ 1767 w 6696"/>
                <a:gd name="T13" fmla="*/ 4661 h 6695"/>
                <a:gd name="T14" fmla="*/ 2777 w 6696"/>
                <a:gd name="T15" fmla="*/ 4319 h 6695"/>
                <a:gd name="T16" fmla="*/ 2801 w 6696"/>
                <a:gd name="T17" fmla="*/ 4329 h 6695"/>
                <a:gd name="T18" fmla="*/ 2903 w 6696"/>
                <a:gd name="T19" fmla="*/ 4433 h 6695"/>
                <a:gd name="T20" fmla="*/ 2979 w 6696"/>
                <a:gd name="T21" fmla="*/ 4495 h 6695"/>
                <a:gd name="T22" fmla="*/ 3063 w 6696"/>
                <a:gd name="T23" fmla="*/ 4543 h 6695"/>
                <a:gd name="T24" fmla="*/ 3153 w 6696"/>
                <a:gd name="T25" fmla="*/ 4579 h 6695"/>
                <a:gd name="T26" fmla="*/ 3249 w 6696"/>
                <a:gd name="T27" fmla="*/ 4601 h 6695"/>
                <a:gd name="T28" fmla="*/ 3347 w 6696"/>
                <a:gd name="T29" fmla="*/ 4607 h 6695"/>
                <a:gd name="T30" fmla="*/ 3413 w 6696"/>
                <a:gd name="T31" fmla="*/ 4605 h 6695"/>
                <a:gd name="T32" fmla="*/ 3509 w 6696"/>
                <a:gd name="T33" fmla="*/ 4587 h 6695"/>
                <a:gd name="T34" fmla="*/ 3601 w 6696"/>
                <a:gd name="T35" fmla="*/ 4557 h 6695"/>
                <a:gd name="T36" fmla="*/ 3687 w 6696"/>
                <a:gd name="T37" fmla="*/ 4513 h 6695"/>
                <a:gd name="T38" fmla="*/ 3767 w 6696"/>
                <a:gd name="T39" fmla="*/ 4455 h 6695"/>
                <a:gd name="T40" fmla="*/ 3893 w 6696"/>
                <a:gd name="T41" fmla="*/ 4329 h 6695"/>
                <a:gd name="T42" fmla="*/ 3909 w 6696"/>
                <a:gd name="T43" fmla="*/ 4321 h 6695"/>
                <a:gd name="T44" fmla="*/ 4929 w 6696"/>
                <a:gd name="T45" fmla="*/ 4661 h 6695"/>
                <a:gd name="T46" fmla="*/ 5019 w 6696"/>
                <a:gd name="T47" fmla="*/ 4699 h 6695"/>
                <a:gd name="T48" fmla="*/ 5146 w 6696"/>
                <a:gd name="T49" fmla="*/ 4773 h 6695"/>
                <a:gd name="T50" fmla="*/ 5256 w 6696"/>
                <a:gd name="T51" fmla="*/ 4865 h 6695"/>
                <a:gd name="T52" fmla="*/ 5350 w 6696"/>
                <a:gd name="T53" fmla="*/ 4977 h 6695"/>
                <a:gd name="T54" fmla="*/ 5422 w 6696"/>
                <a:gd name="T55" fmla="*/ 5103 h 6695"/>
                <a:gd name="T56" fmla="*/ 5650 w 6696"/>
                <a:gd name="T57" fmla="*/ 6695 h 6695"/>
                <a:gd name="T58" fmla="*/ 0 w 6696"/>
                <a:gd name="T59" fmla="*/ 0 h 6695"/>
                <a:gd name="T60" fmla="*/ 5740 w 6696"/>
                <a:gd name="T61" fmla="*/ 5145 h 6695"/>
                <a:gd name="T62" fmla="*/ 5712 w 6696"/>
                <a:gd name="T63" fmla="*/ 5057 h 6695"/>
                <a:gd name="T64" fmla="*/ 5626 w 6696"/>
                <a:gd name="T65" fmla="*/ 4879 h 6695"/>
                <a:gd name="T66" fmla="*/ 5510 w 6696"/>
                <a:gd name="T67" fmla="*/ 4719 h 6695"/>
                <a:gd name="T68" fmla="*/ 5368 w 6696"/>
                <a:gd name="T69" fmla="*/ 4583 h 6695"/>
                <a:gd name="T70" fmla="*/ 5204 w 6696"/>
                <a:gd name="T71" fmla="*/ 4471 h 6695"/>
                <a:gd name="T72" fmla="*/ 5021 w 6696"/>
                <a:gd name="T73" fmla="*/ 4391 h 6695"/>
                <a:gd name="T74" fmla="*/ 3997 w 6696"/>
                <a:gd name="T75" fmla="*/ 4045 h 6695"/>
                <a:gd name="T76" fmla="*/ 3931 w 6696"/>
                <a:gd name="T77" fmla="*/ 4035 h 6695"/>
                <a:gd name="T78" fmla="*/ 3865 w 6696"/>
                <a:gd name="T79" fmla="*/ 4039 h 6695"/>
                <a:gd name="T80" fmla="*/ 3801 w 6696"/>
                <a:gd name="T81" fmla="*/ 4057 h 6695"/>
                <a:gd name="T82" fmla="*/ 3741 w 6696"/>
                <a:gd name="T83" fmla="*/ 4087 h 6695"/>
                <a:gd name="T84" fmla="*/ 3689 w 6696"/>
                <a:gd name="T85" fmla="*/ 4131 h 6695"/>
                <a:gd name="T86" fmla="*/ 3583 w 6696"/>
                <a:gd name="T87" fmla="*/ 4237 h 6695"/>
                <a:gd name="T88" fmla="*/ 3491 w 6696"/>
                <a:gd name="T89" fmla="*/ 4293 h 6695"/>
                <a:gd name="T90" fmla="*/ 3385 w 6696"/>
                <a:gd name="T91" fmla="*/ 4321 h 6695"/>
                <a:gd name="T92" fmla="*/ 3311 w 6696"/>
                <a:gd name="T93" fmla="*/ 4321 h 6695"/>
                <a:gd name="T94" fmla="*/ 3205 w 6696"/>
                <a:gd name="T95" fmla="*/ 4293 h 6695"/>
                <a:gd name="T96" fmla="*/ 3111 w 6696"/>
                <a:gd name="T97" fmla="*/ 4237 h 6695"/>
                <a:gd name="T98" fmla="*/ 3005 w 6696"/>
                <a:gd name="T99" fmla="*/ 4131 h 6695"/>
                <a:gd name="T100" fmla="*/ 2953 w 6696"/>
                <a:gd name="T101" fmla="*/ 4087 h 6695"/>
                <a:gd name="T102" fmla="*/ 2895 w 6696"/>
                <a:gd name="T103" fmla="*/ 4057 h 6695"/>
                <a:gd name="T104" fmla="*/ 2831 w 6696"/>
                <a:gd name="T105" fmla="*/ 4039 h 6695"/>
                <a:gd name="T106" fmla="*/ 2763 w 6696"/>
                <a:gd name="T107" fmla="*/ 4035 h 6695"/>
                <a:gd name="T108" fmla="*/ 2697 w 6696"/>
                <a:gd name="T109" fmla="*/ 4045 h 6695"/>
                <a:gd name="T110" fmla="*/ 1675 w 6696"/>
                <a:gd name="T111" fmla="*/ 4391 h 6695"/>
                <a:gd name="T112" fmla="*/ 1490 w 6696"/>
                <a:gd name="T113" fmla="*/ 4471 h 6695"/>
                <a:gd name="T114" fmla="*/ 1328 w 6696"/>
                <a:gd name="T115" fmla="*/ 4583 h 6695"/>
                <a:gd name="T116" fmla="*/ 1186 w 6696"/>
                <a:gd name="T117" fmla="*/ 4719 h 6695"/>
                <a:gd name="T118" fmla="*/ 1070 w 6696"/>
                <a:gd name="T119" fmla="*/ 4879 h 6695"/>
                <a:gd name="T120" fmla="*/ 982 w 6696"/>
                <a:gd name="T121" fmla="*/ 5057 h 6695"/>
                <a:gd name="T122" fmla="*/ 284 w 6696"/>
                <a:gd name="T123" fmla="*/ 6411 h 6695"/>
                <a:gd name="T124" fmla="*/ 6410 w 6696"/>
                <a:gd name="T125" fmla="*/ 6411 h 6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696" h="6695">
                  <a:moveTo>
                    <a:pt x="0" y="0"/>
                  </a:moveTo>
                  <a:lnTo>
                    <a:pt x="0" y="6695"/>
                  </a:lnTo>
                  <a:lnTo>
                    <a:pt x="1044" y="6695"/>
                  </a:lnTo>
                  <a:lnTo>
                    <a:pt x="1236" y="5193"/>
                  </a:lnTo>
                  <a:lnTo>
                    <a:pt x="1236" y="5193"/>
                  </a:lnTo>
                  <a:lnTo>
                    <a:pt x="1254" y="5147"/>
                  </a:lnTo>
                  <a:lnTo>
                    <a:pt x="1272" y="5103"/>
                  </a:lnTo>
                  <a:lnTo>
                    <a:pt x="1294" y="5059"/>
                  </a:lnTo>
                  <a:lnTo>
                    <a:pt x="1320" y="5017"/>
                  </a:lnTo>
                  <a:lnTo>
                    <a:pt x="1346" y="4977"/>
                  </a:lnTo>
                  <a:lnTo>
                    <a:pt x="1374" y="4939"/>
                  </a:lnTo>
                  <a:lnTo>
                    <a:pt x="1406" y="4901"/>
                  </a:lnTo>
                  <a:lnTo>
                    <a:pt x="1438" y="4865"/>
                  </a:lnTo>
                  <a:lnTo>
                    <a:pt x="1474" y="4833"/>
                  </a:lnTo>
                  <a:lnTo>
                    <a:pt x="1510" y="4801"/>
                  </a:lnTo>
                  <a:lnTo>
                    <a:pt x="1548" y="4773"/>
                  </a:lnTo>
                  <a:lnTo>
                    <a:pt x="1588" y="4745"/>
                  </a:lnTo>
                  <a:lnTo>
                    <a:pt x="1630" y="4721"/>
                  </a:lnTo>
                  <a:lnTo>
                    <a:pt x="1675" y="4699"/>
                  </a:lnTo>
                  <a:lnTo>
                    <a:pt x="1719" y="4679"/>
                  </a:lnTo>
                  <a:lnTo>
                    <a:pt x="1767" y="4661"/>
                  </a:lnTo>
                  <a:lnTo>
                    <a:pt x="2767" y="4321"/>
                  </a:lnTo>
                  <a:lnTo>
                    <a:pt x="2767" y="4321"/>
                  </a:lnTo>
                  <a:lnTo>
                    <a:pt x="2777" y="4319"/>
                  </a:lnTo>
                  <a:lnTo>
                    <a:pt x="2785" y="4321"/>
                  </a:lnTo>
                  <a:lnTo>
                    <a:pt x="2793" y="4323"/>
                  </a:lnTo>
                  <a:lnTo>
                    <a:pt x="2801" y="4329"/>
                  </a:lnTo>
                  <a:lnTo>
                    <a:pt x="2879" y="4409"/>
                  </a:lnTo>
                  <a:lnTo>
                    <a:pt x="2879" y="4409"/>
                  </a:lnTo>
                  <a:lnTo>
                    <a:pt x="2903" y="4433"/>
                  </a:lnTo>
                  <a:lnTo>
                    <a:pt x="2927" y="4455"/>
                  </a:lnTo>
                  <a:lnTo>
                    <a:pt x="2953" y="4475"/>
                  </a:lnTo>
                  <a:lnTo>
                    <a:pt x="2979" y="4495"/>
                  </a:lnTo>
                  <a:lnTo>
                    <a:pt x="3007" y="4513"/>
                  </a:lnTo>
                  <a:lnTo>
                    <a:pt x="3035" y="4529"/>
                  </a:lnTo>
                  <a:lnTo>
                    <a:pt x="3063" y="4543"/>
                  </a:lnTo>
                  <a:lnTo>
                    <a:pt x="3093" y="4557"/>
                  </a:lnTo>
                  <a:lnTo>
                    <a:pt x="3123" y="4569"/>
                  </a:lnTo>
                  <a:lnTo>
                    <a:pt x="3153" y="4579"/>
                  </a:lnTo>
                  <a:lnTo>
                    <a:pt x="3185" y="4587"/>
                  </a:lnTo>
                  <a:lnTo>
                    <a:pt x="3217" y="4595"/>
                  </a:lnTo>
                  <a:lnTo>
                    <a:pt x="3249" y="4601"/>
                  </a:lnTo>
                  <a:lnTo>
                    <a:pt x="3281" y="4605"/>
                  </a:lnTo>
                  <a:lnTo>
                    <a:pt x="3315" y="4607"/>
                  </a:lnTo>
                  <a:lnTo>
                    <a:pt x="3347" y="4607"/>
                  </a:lnTo>
                  <a:lnTo>
                    <a:pt x="3347" y="4607"/>
                  </a:lnTo>
                  <a:lnTo>
                    <a:pt x="3381" y="4607"/>
                  </a:lnTo>
                  <a:lnTo>
                    <a:pt x="3413" y="4605"/>
                  </a:lnTo>
                  <a:lnTo>
                    <a:pt x="3447" y="4601"/>
                  </a:lnTo>
                  <a:lnTo>
                    <a:pt x="3479" y="4595"/>
                  </a:lnTo>
                  <a:lnTo>
                    <a:pt x="3509" y="4587"/>
                  </a:lnTo>
                  <a:lnTo>
                    <a:pt x="3541" y="4579"/>
                  </a:lnTo>
                  <a:lnTo>
                    <a:pt x="3571" y="4569"/>
                  </a:lnTo>
                  <a:lnTo>
                    <a:pt x="3601" y="4557"/>
                  </a:lnTo>
                  <a:lnTo>
                    <a:pt x="3631" y="4543"/>
                  </a:lnTo>
                  <a:lnTo>
                    <a:pt x="3659" y="4529"/>
                  </a:lnTo>
                  <a:lnTo>
                    <a:pt x="3687" y="4513"/>
                  </a:lnTo>
                  <a:lnTo>
                    <a:pt x="3715" y="4495"/>
                  </a:lnTo>
                  <a:lnTo>
                    <a:pt x="3741" y="4475"/>
                  </a:lnTo>
                  <a:lnTo>
                    <a:pt x="3767" y="4455"/>
                  </a:lnTo>
                  <a:lnTo>
                    <a:pt x="3791" y="4433"/>
                  </a:lnTo>
                  <a:lnTo>
                    <a:pt x="3815" y="4409"/>
                  </a:lnTo>
                  <a:lnTo>
                    <a:pt x="3893" y="4329"/>
                  </a:lnTo>
                  <a:lnTo>
                    <a:pt x="3893" y="4329"/>
                  </a:lnTo>
                  <a:lnTo>
                    <a:pt x="3901" y="4323"/>
                  </a:lnTo>
                  <a:lnTo>
                    <a:pt x="3909" y="4321"/>
                  </a:lnTo>
                  <a:lnTo>
                    <a:pt x="3919" y="4319"/>
                  </a:lnTo>
                  <a:lnTo>
                    <a:pt x="3927" y="4321"/>
                  </a:lnTo>
                  <a:lnTo>
                    <a:pt x="4929" y="4661"/>
                  </a:lnTo>
                  <a:lnTo>
                    <a:pt x="4929" y="4661"/>
                  </a:lnTo>
                  <a:lnTo>
                    <a:pt x="4975" y="4679"/>
                  </a:lnTo>
                  <a:lnTo>
                    <a:pt x="5019" y="4699"/>
                  </a:lnTo>
                  <a:lnTo>
                    <a:pt x="5064" y="4721"/>
                  </a:lnTo>
                  <a:lnTo>
                    <a:pt x="5106" y="4745"/>
                  </a:lnTo>
                  <a:lnTo>
                    <a:pt x="5146" y="4773"/>
                  </a:lnTo>
                  <a:lnTo>
                    <a:pt x="5184" y="4801"/>
                  </a:lnTo>
                  <a:lnTo>
                    <a:pt x="5222" y="4833"/>
                  </a:lnTo>
                  <a:lnTo>
                    <a:pt x="5256" y="4865"/>
                  </a:lnTo>
                  <a:lnTo>
                    <a:pt x="5290" y="4901"/>
                  </a:lnTo>
                  <a:lnTo>
                    <a:pt x="5320" y="4939"/>
                  </a:lnTo>
                  <a:lnTo>
                    <a:pt x="5350" y="4977"/>
                  </a:lnTo>
                  <a:lnTo>
                    <a:pt x="5376" y="5017"/>
                  </a:lnTo>
                  <a:lnTo>
                    <a:pt x="5400" y="5059"/>
                  </a:lnTo>
                  <a:lnTo>
                    <a:pt x="5422" y="5103"/>
                  </a:lnTo>
                  <a:lnTo>
                    <a:pt x="5442" y="5147"/>
                  </a:lnTo>
                  <a:lnTo>
                    <a:pt x="5458" y="5193"/>
                  </a:lnTo>
                  <a:lnTo>
                    <a:pt x="5650" y="6695"/>
                  </a:lnTo>
                  <a:lnTo>
                    <a:pt x="6696" y="6695"/>
                  </a:lnTo>
                  <a:lnTo>
                    <a:pt x="6696" y="0"/>
                  </a:lnTo>
                  <a:lnTo>
                    <a:pt x="0" y="0"/>
                  </a:lnTo>
                  <a:close/>
                  <a:moveTo>
                    <a:pt x="6410" y="6411"/>
                  </a:moveTo>
                  <a:lnTo>
                    <a:pt x="5902" y="6411"/>
                  </a:lnTo>
                  <a:lnTo>
                    <a:pt x="5740" y="5145"/>
                  </a:lnTo>
                  <a:lnTo>
                    <a:pt x="5734" y="5121"/>
                  </a:lnTo>
                  <a:lnTo>
                    <a:pt x="5734" y="5121"/>
                  </a:lnTo>
                  <a:lnTo>
                    <a:pt x="5712" y="5057"/>
                  </a:lnTo>
                  <a:lnTo>
                    <a:pt x="5686" y="4995"/>
                  </a:lnTo>
                  <a:lnTo>
                    <a:pt x="5658" y="4935"/>
                  </a:lnTo>
                  <a:lnTo>
                    <a:pt x="5626" y="4879"/>
                  </a:lnTo>
                  <a:lnTo>
                    <a:pt x="5590" y="4823"/>
                  </a:lnTo>
                  <a:lnTo>
                    <a:pt x="5552" y="4769"/>
                  </a:lnTo>
                  <a:lnTo>
                    <a:pt x="5510" y="4719"/>
                  </a:lnTo>
                  <a:lnTo>
                    <a:pt x="5464" y="4671"/>
                  </a:lnTo>
                  <a:lnTo>
                    <a:pt x="5418" y="4625"/>
                  </a:lnTo>
                  <a:lnTo>
                    <a:pt x="5368" y="4583"/>
                  </a:lnTo>
                  <a:lnTo>
                    <a:pt x="5316" y="4543"/>
                  </a:lnTo>
                  <a:lnTo>
                    <a:pt x="5260" y="4505"/>
                  </a:lnTo>
                  <a:lnTo>
                    <a:pt x="5204" y="4471"/>
                  </a:lnTo>
                  <a:lnTo>
                    <a:pt x="5146" y="4441"/>
                  </a:lnTo>
                  <a:lnTo>
                    <a:pt x="5084" y="4415"/>
                  </a:lnTo>
                  <a:lnTo>
                    <a:pt x="5021" y="4391"/>
                  </a:lnTo>
                  <a:lnTo>
                    <a:pt x="4019" y="4051"/>
                  </a:lnTo>
                  <a:lnTo>
                    <a:pt x="4019" y="4051"/>
                  </a:lnTo>
                  <a:lnTo>
                    <a:pt x="3997" y="4045"/>
                  </a:lnTo>
                  <a:lnTo>
                    <a:pt x="3975" y="4039"/>
                  </a:lnTo>
                  <a:lnTo>
                    <a:pt x="3953" y="4037"/>
                  </a:lnTo>
                  <a:lnTo>
                    <a:pt x="3931" y="4035"/>
                  </a:lnTo>
                  <a:lnTo>
                    <a:pt x="3909" y="4035"/>
                  </a:lnTo>
                  <a:lnTo>
                    <a:pt x="3887" y="4035"/>
                  </a:lnTo>
                  <a:lnTo>
                    <a:pt x="3865" y="4039"/>
                  </a:lnTo>
                  <a:lnTo>
                    <a:pt x="3843" y="4043"/>
                  </a:lnTo>
                  <a:lnTo>
                    <a:pt x="3821" y="4049"/>
                  </a:lnTo>
                  <a:lnTo>
                    <a:pt x="3801" y="4057"/>
                  </a:lnTo>
                  <a:lnTo>
                    <a:pt x="3781" y="4065"/>
                  </a:lnTo>
                  <a:lnTo>
                    <a:pt x="3761" y="4075"/>
                  </a:lnTo>
                  <a:lnTo>
                    <a:pt x="3741" y="4087"/>
                  </a:lnTo>
                  <a:lnTo>
                    <a:pt x="3723" y="4101"/>
                  </a:lnTo>
                  <a:lnTo>
                    <a:pt x="3705" y="4115"/>
                  </a:lnTo>
                  <a:lnTo>
                    <a:pt x="3689" y="4131"/>
                  </a:lnTo>
                  <a:lnTo>
                    <a:pt x="3611" y="4211"/>
                  </a:lnTo>
                  <a:lnTo>
                    <a:pt x="3611" y="4211"/>
                  </a:lnTo>
                  <a:lnTo>
                    <a:pt x="3583" y="4237"/>
                  </a:lnTo>
                  <a:lnTo>
                    <a:pt x="3555" y="4259"/>
                  </a:lnTo>
                  <a:lnTo>
                    <a:pt x="3523" y="4277"/>
                  </a:lnTo>
                  <a:lnTo>
                    <a:pt x="3491" y="4293"/>
                  </a:lnTo>
                  <a:lnTo>
                    <a:pt x="3457" y="4305"/>
                  </a:lnTo>
                  <a:lnTo>
                    <a:pt x="3421" y="4315"/>
                  </a:lnTo>
                  <a:lnTo>
                    <a:pt x="3385" y="4321"/>
                  </a:lnTo>
                  <a:lnTo>
                    <a:pt x="3347" y="4323"/>
                  </a:lnTo>
                  <a:lnTo>
                    <a:pt x="3347" y="4323"/>
                  </a:lnTo>
                  <a:lnTo>
                    <a:pt x="3311" y="4321"/>
                  </a:lnTo>
                  <a:lnTo>
                    <a:pt x="3273" y="4315"/>
                  </a:lnTo>
                  <a:lnTo>
                    <a:pt x="3239" y="4305"/>
                  </a:lnTo>
                  <a:lnTo>
                    <a:pt x="3205" y="4293"/>
                  </a:lnTo>
                  <a:lnTo>
                    <a:pt x="3171" y="4277"/>
                  </a:lnTo>
                  <a:lnTo>
                    <a:pt x="3141" y="4259"/>
                  </a:lnTo>
                  <a:lnTo>
                    <a:pt x="3111" y="4237"/>
                  </a:lnTo>
                  <a:lnTo>
                    <a:pt x="3083" y="4211"/>
                  </a:lnTo>
                  <a:lnTo>
                    <a:pt x="3005" y="4131"/>
                  </a:lnTo>
                  <a:lnTo>
                    <a:pt x="3005" y="4131"/>
                  </a:lnTo>
                  <a:lnTo>
                    <a:pt x="2989" y="4115"/>
                  </a:lnTo>
                  <a:lnTo>
                    <a:pt x="2971" y="4101"/>
                  </a:lnTo>
                  <a:lnTo>
                    <a:pt x="2953" y="4087"/>
                  </a:lnTo>
                  <a:lnTo>
                    <a:pt x="2935" y="4075"/>
                  </a:lnTo>
                  <a:lnTo>
                    <a:pt x="2915" y="4065"/>
                  </a:lnTo>
                  <a:lnTo>
                    <a:pt x="2895" y="4057"/>
                  </a:lnTo>
                  <a:lnTo>
                    <a:pt x="2873" y="4049"/>
                  </a:lnTo>
                  <a:lnTo>
                    <a:pt x="2853" y="4043"/>
                  </a:lnTo>
                  <a:lnTo>
                    <a:pt x="2831" y="4039"/>
                  </a:lnTo>
                  <a:lnTo>
                    <a:pt x="2809" y="4035"/>
                  </a:lnTo>
                  <a:lnTo>
                    <a:pt x="2787" y="4035"/>
                  </a:lnTo>
                  <a:lnTo>
                    <a:pt x="2763" y="4035"/>
                  </a:lnTo>
                  <a:lnTo>
                    <a:pt x="2741" y="4037"/>
                  </a:lnTo>
                  <a:lnTo>
                    <a:pt x="2719" y="4039"/>
                  </a:lnTo>
                  <a:lnTo>
                    <a:pt x="2697" y="4045"/>
                  </a:lnTo>
                  <a:lnTo>
                    <a:pt x="2675" y="4051"/>
                  </a:lnTo>
                  <a:lnTo>
                    <a:pt x="1675" y="4391"/>
                  </a:lnTo>
                  <a:lnTo>
                    <a:pt x="1675" y="4391"/>
                  </a:lnTo>
                  <a:lnTo>
                    <a:pt x="1610" y="4415"/>
                  </a:lnTo>
                  <a:lnTo>
                    <a:pt x="1550" y="4441"/>
                  </a:lnTo>
                  <a:lnTo>
                    <a:pt x="1490" y="4471"/>
                  </a:lnTo>
                  <a:lnTo>
                    <a:pt x="1434" y="4505"/>
                  </a:lnTo>
                  <a:lnTo>
                    <a:pt x="1380" y="4543"/>
                  </a:lnTo>
                  <a:lnTo>
                    <a:pt x="1328" y="4583"/>
                  </a:lnTo>
                  <a:lnTo>
                    <a:pt x="1278" y="4625"/>
                  </a:lnTo>
                  <a:lnTo>
                    <a:pt x="1230" y="4671"/>
                  </a:lnTo>
                  <a:lnTo>
                    <a:pt x="1186" y="4719"/>
                  </a:lnTo>
                  <a:lnTo>
                    <a:pt x="1144" y="4769"/>
                  </a:lnTo>
                  <a:lnTo>
                    <a:pt x="1106" y="4823"/>
                  </a:lnTo>
                  <a:lnTo>
                    <a:pt x="1070" y="4879"/>
                  </a:lnTo>
                  <a:lnTo>
                    <a:pt x="1038" y="4935"/>
                  </a:lnTo>
                  <a:lnTo>
                    <a:pt x="1008" y="4995"/>
                  </a:lnTo>
                  <a:lnTo>
                    <a:pt x="982" y="5057"/>
                  </a:lnTo>
                  <a:lnTo>
                    <a:pt x="960" y="5121"/>
                  </a:lnTo>
                  <a:lnTo>
                    <a:pt x="794" y="6411"/>
                  </a:lnTo>
                  <a:lnTo>
                    <a:pt x="284" y="6411"/>
                  </a:lnTo>
                  <a:lnTo>
                    <a:pt x="284" y="286"/>
                  </a:lnTo>
                  <a:lnTo>
                    <a:pt x="6410" y="286"/>
                  </a:lnTo>
                  <a:lnTo>
                    <a:pt x="6410" y="64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100"/>
            </a:p>
          </p:txBody>
        </p:sp>
        <p:sp>
          <p:nvSpPr>
            <p:cNvPr id="62" name="Freeform 189">
              <a:extLst>
                <a:ext uri="{FF2B5EF4-FFF2-40B4-BE49-F238E27FC236}">
                  <a16:creationId xmlns:a16="http://schemas.microsoft.com/office/drawing/2014/main" id="{DB021F69-7A94-5AC9-A822-189395F38547}"/>
                </a:ext>
              </a:extLst>
            </p:cNvPr>
            <p:cNvSpPr>
              <a:spLocks noEditPoints="1"/>
            </p:cNvSpPr>
            <p:nvPr/>
          </p:nvSpPr>
          <p:spPr bwMode="auto">
            <a:xfrm>
              <a:off x="3429" y="1416"/>
              <a:ext cx="1810" cy="2483"/>
            </a:xfrm>
            <a:custGeom>
              <a:avLst/>
              <a:gdLst>
                <a:gd name="T0" fmla="*/ 1050 w 1810"/>
                <a:gd name="T1" fmla="*/ 2467 h 2483"/>
                <a:gd name="T2" fmla="*/ 1248 w 1810"/>
                <a:gd name="T3" fmla="*/ 2383 h 2483"/>
                <a:gd name="T4" fmla="*/ 1414 w 1810"/>
                <a:gd name="T5" fmla="*/ 2245 h 2483"/>
                <a:gd name="T6" fmla="*/ 1578 w 1810"/>
                <a:gd name="T7" fmla="*/ 2055 h 2483"/>
                <a:gd name="T8" fmla="*/ 1714 w 1810"/>
                <a:gd name="T9" fmla="*/ 1758 h 2483"/>
                <a:gd name="T10" fmla="*/ 1790 w 1810"/>
                <a:gd name="T11" fmla="*/ 1370 h 2483"/>
                <a:gd name="T12" fmla="*/ 1810 w 1810"/>
                <a:gd name="T13" fmla="*/ 996 h 2483"/>
                <a:gd name="T14" fmla="*/ 1780 w 1810"/>
                <a:gd name="T15" fmla="*/ 748 h 2483"/>
                <a:gd name="T16" fmla="*/ 1700 w 1810"/>
                <a:gd name="T17" fmla="*/ 522 h 2483"/>
                <a:gd name="T18" fmla="*/ 1574 w 1810"/>
                <a:gd name="T19" fmla="*/ 328 h 2483"/>
                <a:gd name="T20" fmla="*/ 1410 w 1810"/>
                <a:gd name="T21" fmla="*/ 170 h 2483"/>
                <a:gd name="T22" fmla="*/ 1216 w 1810"/>
                <a:gd name="T23" fmla="*/ 62 h 2483"/>
                <a:gd name="T24" fmla="*/ 996 w 1810"/>
                <a:gd name="T25" fmla="*/ 6 h 2483"/>
                <a:gd name="T26" fmla="*/ 812 w 1810"/>
                <a:gd name="T27" fmla="*/ 6 h 2483"/>
                <a:gd name="T28" fmla="*/ 594 w 1810"/>
                <a:gd name="T29" fmla="*/ 62 h 2483"/>
                <a:gd name="T30" fmla="*/ 400 w 1810"/>
                <a:gd name="T31" fmla="*/ 170 h 2483"/>
                <a:gd name="T32" fmla="*/ 236 w 1810"/>
                <a:gd name="T33" fmla="*/ 328 h 2483"/>
                <a:gd name="T34" fmla="*/ 110 w 1810"/>
                <a:gd name="T35" fmla="*/ 522 h 2483"/>
                <a:gd name="T36" fmla="*/ 28 w 1810"/>
                <a:gd name="T37" fmla="*/ 748 h 2483"/>
                <a:gd name="T38" fmla="*/ 0 w 1810"/>
                <a:gd name="T39" fmla="*/ 996 h 2483"/>
                <a:gd name="T40" fmla="*/ 18 w 1810"/>
                <a:gd name="T41" fmla="*/ 1370 h 2483"/>
                <a:gd name="T42" fmla="*/ 96 w 1810"/>
                <a:gd name="T43" fmla="*/ 1758 h 2483"/>
                <a:gd name="T44" fmla="*/ 232 w 1810"/>
                <a:gd name="T45" fmla="*/ 2055 h 2483"/>
                <a:gd name="T46" fmla="*/ 396 w 1810"/>
                <a:gd name="T47" fmla="*/ 2245 h 2483"/>
                <a:gd name="T48" fmla="*/ 560 w 1810"/>
                <a:gd name="T49" fmla="*/ 2383 h 2483"/>
                <a:gd name="T50" fmla="*/ 760 w 1810"/>
                <a:gd name="T51" fmla="*/ 2467 h 2483"/>
                <a:gd name="T52" fmla="*/ 904 w 1810"/>
                <a:gd name="T53" fmla="*/ 286 h 2483"/>
                <a:gd name="T54" fmla="*/ 1030 w 1810"/>
                <a:gd name="T55" fmla="*/ 300 h 2483"/>
                <a:gd name="T56" fmla="*/ 1172 w 1810"/>
                <a:gd name="T57" fmla="*/ 356 h 2483"/>
                <a:gd name="T58" fmla="*/ 1298 w 1810"/>
                <a:gd name="T59" fmla="*/ 448 h 2483"/>
                <a:gd name="T60" fmla="*/ 1400 w 1810"/>
                <a:gd name="T61" fmla="*/ 572 h 2483"/>
                <a:gd name="T62" fmla="*/ 1474 w 1810"/>
                <a:gd name="T63" fmla="*/ 720 h 2483"/>
                <a:gd name="T64" fmla="*/ 1516 w 1810"/>
                <a:gd name="T65" fmla="*/ 888 h 2483"/>
                <a:gd name="T66" fmla="*/ 1522 w 1810"/>
                <a:gd name="T67" fmla="*/ 1080 h 2483"/>
                <a:gd name="T68" fmla="*/ 1490 w 1810"/>
                <a:gd name="T69" fmla="*/ 1454 h 2483"/>
                <a:gd name="T70" fmla="*/ 1412 w 1810"/>
                <a:gd name="T71" fmla="*/ 1750 h 2483"/>
                <a:gd name="T72" fmla="*/ 1294 w 1810"/>
                <a:gd name="T73" fmla="*/ 1955 h 2483"/>
                <a:gd name="T74" fmla="*/ 1132 w 1810"/>
                <a:gd name="T75" fmla="*/ 2115 h 2483"/>
                <a:gd name="T76" fmla="*/ 1020 w 1810"/>
                <a:gd name="T77" fmla="*/ 2179 h 2483"/>
                <a:gd name="T78" fmla="*/ 904 w 1810"/>
                <a:gd name="T79" fmla="*/ 2197 h 2483"/>
                <a:gd name="T80" fmla="*/ 810 w 1810"/>
                <a:gd name="T81" fmla="*/ 2187 h 2483"/>
                <a:gd name="T82" fmla="*/ 700 w 1810"/>
                <a:gd name="T83" fmla="*/ 2133 h 2483"/>
                <a:gd name="T84" fmla="*/ 516 w 1810"/>
                <a:gd name="T85" fmla="*/ 1955 h 2483"/>
                <a:gd name="T86" fmla="*/ 416 w 1810"/>
                <a:gd name="T87" fmla="*/ 1798 h 2483"/>
                <a:gd name="T88" fmla="*/ 330 w 1810"/>
                <a:gd name="T89" fmla="*/ 1520 h 2483"/>
                <a:gd name="T90" fmla="*/ 290 w 1810"/>
                <a:gd name="T91" fmla="*/ 1160 h 2483"/>
                <a:gd name="T92" fmla="*/ 288 w 1810"/>
                <a:gd name="T93" fmla="*/ 924 h 2483"/>
                <a:gd name="T94" fmla="*/ 322 w 1810"/>
                <a:gd name="T95" fmla="*/ 752 h 2483"/>
                <a:gd name="T96" fmla="*/ 392 w 1810"/>
                <a:gd name="T97" fmla="*/ 600 h 2483"/>
                <a:gd name="T98" fmla="*/ 488 w 1810"/>
                <a:gd name="T99" fmla="*/ 470 h 2483"/>
                <a:gd name="T100" fmla="*/ 610 w 1810"/>
                <a:gd name="T101" fmla="*/ 372 h 2483"/>
                <a:gd name="T102" fmla="*/ 750 w 1810"/>
                <a:gd name="T103" fmla="*/ 308 h 2483"/>
                <a:gd name="T104" fmla="*/ 904 w 1810"/>
                <a:gd name="T105" fmla="*/ 286 h 2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10" h="2483">
                  <a:moveTo>
                    <a:pt x="904" y="2483"/>
                  </a:moveTo>
                  <a:lnTo>
                    <a:pt x="904" y="2483"/>
                  </a:lnTo>
                  <a:lnTo>
                    <a:pt x="956" y="2481"/>
                  </a:lnTo>
                  <a:lnTo>
                    <a:pt x="1004" y="2477"/>
                  </a:lnTo>
                  <a:lnTo>
                    <a:pt x="1050" y="2467"/>
                  </a:lnTo>
                  <a:lnTo>
                    <a:pt x="1092" y="2457"/>
                  </a:lnTo>
                  <a:lnTo>
                    <a:pt x="1134" y="2443"/>
                  </a:lnTo>
                  <a:lnTo>
                    <a:pt x="1174" y="2425"/>
                  </a:lnTo>
                  <a:lnTo>
                    <a:pt x="1212" y="2405"/>
                  </a:lnTo>
                  <a:lnTo>
                    <a:pt x="1248" y="2383"/>
                  </a:lnTo>
                  <a:lnTo>
                    <a:pt x="1284" y="2359"/>
                  </a:lnTo>
                  <a:lnTo>
                    <a:pt x="1318" y="2333"/>
                  </a:lnTo>
                  <a:lnTo>
                    <a:pt x="1350" y="2305"/>
                  </a:lnTo>
                  <a:lnTo>
                    <a:pt x="1382" y="2277"/>
                  </a:lnTo>
                  <a:lnTo>
                    <a:pt x="1414" y="2245"/>
                  </a:lnTo>
                  <a:lnTo>
                    <a:pt x="1446" y="2213"/>
                  </a:lnTo>
                  <a:lnTo>
                    <a:pt x="1506" y="2145"/>
                  </a:lnTo>
                  <a:lnTo>
                    <a:pt x="1506" y="2145"/>
                  </a:lnTo>
                  <a:lnTo>
                    <a:pt x="1544" y="2101"/>
                  </a:lnTo>
                  <a:lnTo>
                    <a:pt x="1578" y="2055"/>
                  </a:lnTo>
                  <a:lnTo>
                    <a:pt x="1610" y="2003"/>
                  </a:lnTo>
                  <a:lnTo>
                    <a:pt x="1638" y="1947"/>
                  </a:lnTo>
                  <a:lnTo>
                    <a:pt x="1666" y="1888"/>
                  </a:lnTo>
                  <a:lnTo>
                    <a:pt x="1690" y="1824"/>
                  </a:lnTo>
                  <a:lnTo>
                    <a:pt x="1714" y="1758"/>
                  </a:lnTo>
                  <a:lnTo>
                    <a:pt x="1734" y="1688"/>
                  </a:lnTo>
                  <a:lnTo>
                    <a:pt x="1750" y="1614"/>
                  </a:lnTo>
                  <a:lnTo>
                    <a:pt x="1766" y="1536"/>
                  </a:lnTo>
                  <a:lnTo>
                    <a:pt x="1780" y="1456"/>
                  </a:lnTo>
                  <a:lnTo>
                    <a:pt x="1790" y="1370"/>
                  </a:lnTo>
                  <a:lnTo>
                    <a:pt x="1798" y="1282"/>
                  </a:lnTo>
                  <a:lnTo>
                    <a:pt x="1804" y="1190"/>
                  </a:lnTo>
                  <a:lnTo>
                    <a:pt x="1808" y="1096"/>
                  </a:lnTo>
                  <a:lnTo>
                    <a:pt x="1810" y="996"/>
                  </a:lnTo>
                  <a:lnTo>
                    <a:pt x="1810" y="996"/>
                  </a:lnTo>
                  <a:lnTo>
                    <a:pt x="1808" y="946"/>
                  </a:lnTo>
                  <a:lnTo>
                    <a:pt x="1804" y="894"/>
                  </a:lnTo>
                  <a:lnTo>
                    <a:pt x="1798" y="844"/>
                  </a:lnTo>
                  <a:lnTo>
                    <a:pt x="1790" y="796"/>
                  </a:lnTo>
                  <a:lnTo>
                    <a:pt x="1780" y="748"/>
                  </a:lnTo>
                  <a:lnTo>
                    <a:pt x="1768" y="700"/>
                  </a:lnTo>
                  <a:lnTo>
                    <a:pt x="1754" y="654"/>
                  </a:lnTo>
                  <a:lnTo>
                    <a:pt x="1738" y="610"/>
                  </a:lnTo>
                  <a:lnTo>
                    <a:pt x="1720" y="564"/>
                  </a:lnTo>
                  <a:lnTo>
                    <a:pt x="1700" y="522"/>
                  </a:lnTo>
                  <a:lnTo>
                    <a:pt x="1678" y="480"/>
                  </a:lnTo>
                  <a:lnTo>
                    <a:pt x="1654" y="440"/>
                  </a:lnTo>
                  <a:lnTo>
                    <a:pt x="1630" y="400"/>
                  </a:lnTo>
                  <a:lnTo>
                    <a:pt x="1602" y="364"/>
                  </a:lnTo>
                  <a:lnTo>
                    <a:pt x="1574" y="328"/>
                  </a:lnTo>
                  <a:lnTo>
                    <a:pt x="1544" y="292"/>
                  </a:lnTo>
                  <a:lnTo>
                    <a:pt x="1512" y="260"/>
                  </a:lnTo>
                  <a:lnTo>
                    <a:pt x="1480" y="228"/>
                  </a:lnTo>
                  <a:lnTo>
                    <a:pt x="1446" y="198"/>
                  </a:lnTo>
                  <a:lnTo>
                    <a:pt x="1410" y="170"/>
                  </a:lnTo>
                  <a:lnTo>
                    <a:pt x="1374" y="144"/>
                  </a:lnTo>
                  <a:lnTo>
                    <a:pt x="1336" y="120"/>
                  </a:lnTo>
                  <a:lnTo>
                    <a:pt x="1296" y="98"/>
                  </a:lnTo>
                  <a:lnTo>
                    <a:pt x="1256" y="78"/>
                  </a:lnTo>
                  <a:lnTo>
                    <a:pt x="1216" y="62"/>
                  </a:lnTo>
                  <a:lnTo>
                    <a:pt x="1174" y="46"/>
                  </a:lnTo>
                  <a:lnTo>
                    <a:pt x="1130" y="32"/>
                  </a:lnTo>
                  <a:lnTo>
                    <a:pt x="1086" y="20"/>
                  </a:lnTo>
                  <a:lnTo>
                    <a:pt x="1042" y="12"/>
                  </a:lnTo>
                  <a:lnTo>
                    <a:pt x="996" y="6"/>
                  </a:lnTo>
                  <a:lnTo>
                    <a:pt x="950" y="2"/>
                  </a:lnTo>
                  <a:lnTo>
                    <a:pt x="904" y="0"/>
                  </a:lnTo>
                  <a:lnTo>
                    <a:pt x="904" y="0"/>
                  </a:lnTo>
                  <a:lnTo>
                    <a:pt x="858" y="2"/>
                  </a:lnTo>
                  <a:lnTo>
                    <a:pt x="812" y="6"/>
                  </a:lnTo>
                  <a:lnTo>
                    <a:pt x="766" y="12"/>
                  </a:lnTo>
                  <a:lnTo>
                    <a:pt x="722" y="20"/>
                  </a:lnTo>
                  <a:lnTo>
                    <a:pt x="678" y="32"/>
                  </a:lnTo>
                  <a:lnTo>
                    <a:pt x="636" y="46"/>
                  </a:lnTo>
                  <a:lnTo>
                    <a:pt x="594" y="62"/>
                  </a:lnTo>
                  <a:lnTo>
                    <a:pt x="552" y="78"/>
                  </a:lnTo>
                  <a:lnTo>
                    <a:pt x="512" y="98"/>
                  </a:lnTo>
                  <a:lnTo>
                    <a:pt x="474" y="120"/>
                  </a:lnTo>
                  <a:lnTo>
                    <a:pt x="436" y="144"/>
                  </a:lnTo>
                  <a:lnTo>
                    <a:pt x="400" y="170"/>
                  </a:lnTo>
                  <a:lnTo>
                    <a:pt x="364" y="198"/>
                  </a:lnTo>
                  <a:lnTo>
                    <a:pt x="330" y="228"/>
                  </a:lnTo>
                  <a:lnTo>
                    <a:pt x="296" y="260"/>
                  </a:lnTo>
                  <a:lnTo>
                    <a:pt x="266" y="292"/>
                  </a:lnTo>
                  <a:lnTo>
                    <a:pt x="236" y="328"/>
                  </a:lnTo>
                  <a:lnTo>
                    <a:pt x="206" y="364"/>
                  </a:lnTo>
                  <a:lnTo>
                    <a:pt x="180" y="400"/>
                  </a:lnTo>
                  <a:lnTo>
                    <a:pt x="154" y="440"/>
                  </a:lnTo>
                  <a:lnTo>
                    <a:pt x="130" y="480"/>
                  </a:lnTo>
                  <a:lnTo>
                    <a:pt x="110" y="522"/>
                  </a:lnTo>
                  <a:lnTo>
                    <a:pt x="90" y="564"/>
                  </a:lnTo>
                  <a:lnTo>
                    <a:pt x="72" y="610"/>
                  </a:lnTo>
                  <a:lnTo>
                    <a:pt x="54" y="654"/>
                  </a:lnTo>
                  <a:lnTo>
                    <a:pt x="40" y="700"/>
                  </a:lnTo>
                  <a:lnTo>
                    <a:pt x="28" y="748"/>
                  </a:lnTo>
                  <a:lnTo>
                    <a:pt x="18" y="796"/>
                  </a:lnTo>
                  <a:lnTo>
                    <a:pt x="10" y="844"/>
                  </a:lnTo>
                  <a:lnTo>
                    <a:pt x="4" y="894"/>
                  </a:lnTo>
                  <a:lnTo>
                    <a:pt x="2" y="946"/>
                  </a:lnTo>
                  <a:lnTo>
                    <a:pt x="0" y="996"/>
                  </a:lnTo>
                  <a:lnTo>
                    <a:pt x="0" y="996"/>
                  </a:lnTo>
                  <a:lnTo>
                    <a:pt x="2" y="1096"/>
                  </a:lnTo>
                  <a:lnTo>
                    <a:pt x="4" y="1190"/>
                  </a:lnTo>
                  <a:lnTo>
                    <a:pt x="10" y="1282"/>
                  </a:lnTo>
                  <a:lnTo>
                    <a:pt x="18" y="1370"/>
                  </a:lnTo>
                  <a:lnTo>
                    <a:pt x="30" y="1456"/>
                  </a:lnTo>
                  <a:lnTo>
                    <a:pt x="42" y="1536"/>
                  </a:lnTo>
                  <a:lnTo>
                    <a:pt x="58" y="1614"/>
                  </a:lnTo>
                  <a:lnTo>
                    <a:pt x="76" y="1688"/>
                  </a:lnTo>
                  <a:lnTo>
                    <a:pt x="96" y="1758"/>
                  </a:lnTo>
                  <a:lnTo>
                    <a:pt x="118" y="1824"/>
                  </a:lnTo>
                  <a:lnTo>
                    <a:pt x="144" y="1888"/>
                  </a:lnTo>
                  <a:lnTo>
                    <a:pt x="170" y="1947"/>
                  </a:lnTo>
                  <a:lnTo>
                    <a:pt x="200" y="2003"/>
                  </a:lnTo>
                  <a:lnTo>
                    <a:pt x="232" y="2055"/>
                  </a:lnTo>
                  <a:lnTo>
                    <a:pt x="266" y="2101"/>
                  </a:lnTo>
                  <a:lnTo>
                    <a:pt x="302" y="2145"/>
                  </a:lnTo>
                  <a:lnTo>
                    <a:pt x="302" y="2145"/>
                  </a:lnTo>
                  <a:lnTo>
                    <a:pt x="364" y="2213"/>
                  </a:lnTo>
                  <a:lnTo>
                    <a:pt x="396" y="2245"/>
                  </a:lnTo>
                  <a:lnTo>
                    <a:pt x="426" y="2277"/>
                  </a:lnTo>
                  <a:lnTo>
                    <a:pt x="458" y="2305"/>
                  </a:lnTo>
                  <a:lnTo>
                    <a:pt x="492" y="2333"/>
                  </a:lnTo>
                  <a:lnTo>
                    <a:pt x="526" y="2359"/>
                  </a:lnTo>
                  <a:lnTo>
                    <a:pt x="560" y="2383"/>
                  </a:lnTo>
                  <a:lnTo>
                    <a:pt x="598" y="2405"/>
                  </a:lnTo>
                  <a:lnTo>
                    <a:pt x="636" y="2425"/>
                  </a:lnTo>
                  <a:lnTo>
                    <a:pt x="674" y="2443"/>
                  </a:lnTo>
                  <a:lnTo>
                    <a:pt x="716" y="2457"/>
                  </a:lnTo>
                  <a:lnTo>
                    <a:pt x="760" y="2467"/>
                  </a:lnTo>
                  <a:lnTo>
                    <a:pt x="806" y="2477"/>
                  </a:lnTo>
                  <a:lnTo>
                    <a:pt x="854" y="2481"/>
                  </a:lnTo>
                  <a:lnTo>
                    <a:pt x="904" y="2483"/>
                  </a:lnTo>
                  <a:lnTo>
                    <a:pt x="904" y="2483"/>
                  </a:lnTo>
                  <a:close/>
                  <a:moveTo>
                    <a:pt x="904" y="286"/>
                  </a:moveTo>
                  <a:lnTo>
                    <a:pt x="904" y="286"/>
                  </a:lnTo>
                  <a:lnTo>
                    <a:pt x="936" y="288"/>
                  </a:lnTo>
                  <a:lnTo>
                    <a:pt x="968" y="290"/>
                  </a:lnTo>
                  <a:lnTo>
                    <a:pt x="998" y="294"/>
                  </a:lnTo>
                  <a:lnTo>
                    <a:pt x="1030" y="300"/>
                  </a:lnTo>
                  <a:lnTo>
                    <a:pt x="1060" y="308"/>
                  </a:lnTo>
                  <a:lnTo>
                    <a:pt x="1088" y="318"/>
                  </a:lnTo>
                  <a:lnTo>
                    <a:pt x="1118" y="330"/>
                  </a:lnTo>
                  <a:lnTo>
                    <a:pt x="1146" y="342"/>
                  </a:lnTo>
                  <a:lnTo>
                    <a:pt x="1172" y="356"/>
                  </a:lnTo>
                  <a:lnTo>
                    <a:pt x="1200" y="372"/>
                  </a:lnTo>
                  <a:lnTo>
                    <a:pt x="1226" y="390"/>
                  </a:lnTo>
                  <a:lnTo>
                    <a:pt x="1250" y="408"/>
                  </a:lnTo>
                  <a:lnTo>
                    <a:pt x="1274" y="428"/>
                  </a:lnTo>
                  <a:lnTo>
                    <a:pt x="1298" y="448"/>
                  </a:lnTo>
                  <a:lnTo>
                    <a:pt x="1320" y="470"/>
                  </a:lnTo>
                  <a:lnTo>
                    <a:pt x="1342" y="494"/>
                  </a:lnTo>
                  <a:lnTo>
                    <a:pt x="1362" y="518"/>
                  </a:lnTo>
                  <a:lnTo>
                    <a:pt x="1382" y="544"/>
                  </a:lnTo>
                  <a:lnTo>
                    <a:pt x="1400" y="572"/>
                  </a:lnTo>
                  <a:lnTo>
                    <a:pt x="1418" y="600"/>
                  </a:lnTo>
                  <a:lnTo>
                    <a:pt x="1434" y="628"/>
                  </a:lnTo>
                  <a:lnTo>
                    <a:pt x="1448" y="658"/>
                  </a:lnTo>
                  <a:lnTo>
                    <a:pt x="1462" y="688"/>
                  </a:lnTo>
                  <a:lnTo>
                    <a:pt x="1474" y="720"/>
                  </a:lnTo>
                  <a:lnTo>
                    <a:pt x="1486" y="752"/>
                  </a:lnTo>
                  <a:lnTo>
                    <a:pt x="1496" y="786"/>
                  </a:lnTo>
                  <a:lnTo>
                    <a:pt x="1504" y="818"/>
                  </a:lnTo>
                  <a:lnTo>
                    <a:pt x="1512" y="854"/>
                  </a:lnTo>
                  <a:lnTo>
                    <a:pt x="1516" y="888"/>
                  </a:lnTo>
                  <a:lnTo>
                    <a:pt x="1520" y="924"/>
                  </a:lnTo>
                  <a:lnTo>
                    <a:pt x="1522" y="960"/>
                  </a:lnTo>
                  <a:lnTo>
                    <a:pt x="1524" y="996"/>
                  </a:lnTo>
                  <a:lnTo>
                    <a:pt x="1524" y="996"/>
                  </a:lnTo>
                  <a:lnTo>
                    <a:pt x="1522" y="1080"/>
                  </a:lnTo>
                  <a:lnTo>
                    <a:pt x="1520" y="1160"/>
                  </a:lnTo>
                  <a:lnTo>
                    <a:pt x="1516" y="1238"/>
                  </a:lnTo>
                  <a:lnTo>
                    <a:pt x="1508" y="1314"/>
                  </a:lnTo>
                  <a:lnTo>
                    <a:pt x="1500" y="1386"/>
                  </a:lnTo>
                  <a:lnTo>
                    <a:pt x="1490" y="1454"/>
                  </a:lnTo>
                  <a:lnTo>
                    <a:pt x="1478" y="1520"/>
                  </a:lnTo>
                  <a:lnTo>
                    <a:pt x="1464" y="1582"/>
                  </a:lnTo>
                  <a:lnTo>
                    <a:pt x="1448" y="1642"/>
                  </a:lnTo>
                  <a:lnTo>
                    <a:pt x="1432" y="1698"/>
                  </a:lnTo>
                  <a:lnTo>
                    <a:pt x="1412" y="1750"/>
                  </a:lnTo>
                  <a:lnTo>
                    <a:pt x="1392" y="1798"/>
                  </a:lnTo>
                  <a:lnTo>
                    <a:pt x="1370" y="1844"/>
                  </a:lnTo>
                  <a:lnTo>
                    <a:pt x="1346" y="1884"/>
                  </a:lnTo>
                  <a:lnTo>
                    <a:pt x="1320" y="1922"/>
                  </a:lnTo>
                  <a:lnTo>
                    <a:pt x="1294" y="1955"/>
                  </a:lnTo>
                  <a:lnTo>
                    <a:pt x="1294" y="1955"/>
                  </a:lnTo>
                  <a:lnTo>
                    <a:pt x="1234" y="2021"/>
                  </a:lnTo>
                  <a:lnTo>
                    <a:pt x="1180" y="2073"/>
                  </a:lnTo>
                  <a:lnTo>
                    <a:pt x="1156" y="2097"/>
                  </a:lnTo>
                  <a:lnTo>
                    <a:pt x="1132" y="2115"/>
                  </a:lnTo>
                  <a:lnTo>
                    <a:pt x="1108" y="2133"/>
                  </a:lnTo>
                  <a:lnTo>
                    <a:pt x="1086" y="2147"/>
                  </a:lnTo>
                  <a:lnTo>
                    <a:pt x="1064" y="2161"/>
                  </a:lnTo>
                  <a:lnTo>
                    <a:pt x="1042" y="2171"/>
                  </a:lnTo>
                  <a:lnTo>
                    <a:pt x="1020" y="2179"/>
                  </a:lnTo>
                  <a:lnTo>
                    <a:pt x="998" y="2187"/>
                  </a:lnTo>
                  <a:lnTo>
                    <a:pt x="976" y="2191"/>
                  </a:lnTo>
                  <a:lnTo>
                    <a:pt x="954" y="2195"/>
                  </a:lnTo>
                  <a:lnTo>
                    <a:pt x="930" y="2197"/>
                  </a:lnTo>
                  <a:lnTo>
                    <a:pt x="904" y="2197"/>
                  </a:lnTo>
                  <a:lnTo>
                    <a:pt x="904" y="2197"/>
                  </a:lnTo>
                  <a:lnTo>
                    <a:pt x="880" y="2197"/>
                  </a:lnTo>
                  <a:lnTo>
                    <a:pt x="856" y="2195"/>
                  </a:lnTo>
                  <a:lnTo>
                    <a:pt x="832" y="2191"/>
                  </a:lnTo>
                  <a:lnTo>
                    <a:pt x="810" y="2187"/>
                  </a:lnTo>
                  <a:lnTo>
                    <a:pt x="788" y="2179"/>
                  </a:lnTo>
                  <a:lnTo>
                    <a:pt x="766" y="2171"/>
                  </a:lnTo>
                  <a:lnTo>
                    <a:pt x="744" y="2161"/>
                  </a:lnTo>
                  <a:lnTo>
                    <a:pt x="722" y="2147"/>
                  </a:lnTo>
                  <a:lnTo>
                    <a:pt x="700" y="2133"/>
                  </a:lnTo>
                  <a:lnTo>
                    <a:pt x="676" y="2115"/>
                  </a:lnTo>
                  <a:lnTo>
                    <a:pt x="654" y="2097"/>
                  </a:lnTo>
                  <a:lnTo>
                    <a:pt x="628" y="2073"/>
                  </a:lnTo>
                  <a:lnTo>
                    <a:pt x="574" y="2021"/>
                  </a:lnTo>
                  <a:lnTo>
                    <a:pt x="516" y="1955"/>
                  </a:lnTo>
                  <a:lnTo>
                    <a:pt x="516" y="1955"/>
                  </a:lnTo>
                  <a:lnTo>
                    <a:pt x="488" y="1922"/>
                  </a:lnTo>
                  <a:lnTo>
                    <a:pt x="462" y="1884"/>
                  </a:lnTo>
                  <a:lnTo>
                    <a:pt x="438" y="1844"/>
                  </a:lnTo>
                  <a:lnTo>
                    <a:pt x="416" y="1798"/>
                  </a:lnTo>
                  <a:lnTo>
                    <a:pt x="396" y="1750"/>
                  </a:lnTo>
                  <a:lnTo>
                    <a:pt x="378" y="1698"/>
                  </a:lnTo>
                  <a:lnTo>
                    <a:pt x="360" y="1642"/>
                  </a:lnTo>
                  <a:lnTo>
                    <a:pt x="344" y="1582"/>
                  </a:lnTo>
                  <a:lnTo>
                    <a:pt x="330" y="1520"/>
                  </a:lnTo>
                  <a:lnTo>
                    <a:pt x="318" y="1454"/>
                  </a:lnTo>
                  <a:lnTo>
                    <a:pt x="308" y="1386"/>
                  </a:lnTo>
                  <a:lnTo>
                    <a:pt x="300" y="1314"/>
                  </a:lnTo>
                  <a:lnTo>
                    <a:pt x="294" y="1238"/>
                  </a:lnTo>
                  <a:lnTo>
                    <a:pt x="290" y="1160"/>
                  </a:lnTo>
                  <a:lnTo>
                    <a:pt x="286" y="1080"/>
                  </a:lnTo>
                  <a:lnTo>
                    <a:pt x="286" y="996"/>
                  </a:lnTo>
                  <a:lnTo>
                    <a:pt x="286" y="996"/>
                  </a:lnTo>
                  <a:lnTo>
                    <a:pt x="286" y="960"/>
                  </a:lnTo>
                  <a:lnTo>
                    <a:pt x="288" y="924"/>
                  </a:lnTo>
                  <a:lnTo>
                    <a:pt x="292" y="888"/>
                  </a:lnTo>
                  <a:lnTo>
                    <a:pt x="298" y="854"/>
                  </a:lnTo>
                  <a:lnTo>
                    <a:pt x="304" y="818"/>
                  </a:lnTo>
                  <a:lnTo>
                    <a:pt x="314" y="786"/>
                  </a:lnTo>
                  <a:lnTo>
                    <a:pt x="322" y="752"/>
                  </a:lnTo>
                  <a:lnTo>
                    <a:pt x="334" y="720"/>
                  </a:lnTo>
                  <a:lnTo>
                    <a:pt x="346" y="688"/>
                  </a:lnTo>
                  <a:lnTo>
                    <a:pt x="360" y="658"/>
                  </a:lnTo>
                  <a:lnTo>
                    <a:pt x="376" y="628"/>
                  </a:lnTo>
                  <a:lnTo>
                    <a:pt x="392" y="600"/>
                  </a:lnTo>
                  <a:lnTo>
                    <a:pt x="408" y="572"/>
                  </a:lnTo>
                  <a:lnTo>
                    <a:pt x="426" y="544"/>
                  </a:lnTo>
                  <a:lnTo>
                    <a:pt x="446" y="518"/>
                  </a:lnTo>
                  <a:lnTo>
                    <a:pt x="466" y="494"/>
                  </a:lnTo>
                  <a:lnTo>
                    <a:pt x="488" y="470"/>
                  </a:lnTo>
                  <a:lnTo>
                    <a:pt x="510" y="448"/>
                  </a:lnTo>
                  <a:lnTo>
                    <a:pt x="534" y="428"/>
                  </a:lnTo>
                  <a:lnTo>
                    <a:pt x="558" y="408"/>
                  </a:lnTo>
                  <a:lnTo>
                    <a:pt x="584" y="390"/>
                  </a:lnTo>
                  <a:lnTo>
                    <a:pt x="610" y="372"/>
                  </a:lnTo>
                  <a:lnTo>
                    <a:pt x="636" y="356"/>
                  </a:lnTo>
                  <a:lnTo>
                    <a:pt x="664" y="342"/>
                  </a:lnTo>
                  <a:lnTo>
                    <a:pt x="692" y="330"/>
                  </a:lnTo>
                  <a:lnTo>
                    <a:pt x="720" y="318"/>
                  </a:lnTo>
                  <a:lnTo>
                    <a:pt x="750" y="308"/>
                  </a:lnTo>
                  <a:lnTo>
                    <a:pt x="780" y="300"/>
                  </a:lnTo>
                  <a:lnTo>
                    <a:pt x="810" y="294"/>
                  </a:lnTo>
                  <a:lnTo>
                    <a:pt x="842" y="290"/>
                  </a:lnTo>
                  <a:lnTo>
                    <a:pt x="872" y="288"/>
                  </a:lnTo>
                  <a:lnTo>
                    <a:pt x="904" y="286"/>
                  </a:lnTo>
                  <a:lnTo>
                    <a:pt x="904" y="2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100"/>
            </a:p>
          </p:txBody>
        </p:sp>
      </p:grpSp>
      <p:grpSp>
        <p:nvGrpSpPr>
          <p:cNvPr id="63" name="Group 62">
            <a:extLst>
              <a:ext uri="{FF2B5EF4-FFF2-40B4-BE49-F238E27FC236}">
                <a16:creationId xmlns:a16="http://schemas.microsoft.com/office/drawing/2014/main" id="{41B6A2BC-9730-8333-F8D3-EE5FEC07D9EB}"/>
              </a:ext>
            </a:extLst>
          </p:cNvPr>
          <p:cNvGrpSpPr/>
          <p:nvPr/>
        </p:nvGrpSpPr>
        <p:grpSpPr>
          <a:xfrm>
            <a:off x="6370363" y="1902954"/>
            <a:ext cx="360000" cy="360000"/>
            <a:chOff x="4325112" y="2272752"/>
            <a:chExt cx="720108" cy="719999"/>
          </a:xfrm>
          <a:solidFill>
            <a:schemeClr val="tx1"/>
          </a:solidFill>
        </p:grpSpPr>
        <p:sp>
          <p:nvSpPr>
            <p:cNvPr id="64" name="Freeform 22">
              <a:extLst>
                <a:ext uri="{FF2B5EF4-FFF2-40B4-BE49-F238E27FC236}">
                  <a16:creationId xmlns:a16="http://schemas.microsoft.com/office/drawing/2014/main" id="{AABC4B8B-69A0-A5D5-3BA0-9600FE2D545B}"/>
                </a:ext>
              </a:extLst>
            </p:cNvPr>
            <p:cNvSpPr>
              <a:spLocks noEditPoints="1"/>
            </p:cNvSpPr>
            <p:nvPr/>
          </p:nvSpPr>
          <p:spPr bwMode="auto">
            <a:xfrm>
              <a:off x="4325112" y="2272752"/>
              <a:ext cx="720108" cy="719999"/>
            </a:xfrm>
            <a:custGeom>
              <a:avLst/>
              <a:gdLst>
                <a:gd name="T0" fmla="*/ 0 w 6696"/>
                <a:gd name="T1" fmla="*/ 0 h 6695"/>
                <a:gd name="T2" fmla="*/ 0 w 6696"/>
                <a:gd name="T3" fmla="*/ 6695 h 6695"/>
                <a:gd name="T4" fmla="*/ 6696 w 6696"/>
                <a:gd name="T5" fmla="*/ 6695 h 6695"/>
                <a:gd name="T6" fmla="*/ 6696 w 6696"/>
                <a:gd name="T7" fmla="*/ 0 h 6695"/>
                <a:gd name="T8" fmla="*/ 0 w 6696"/>
                <a:gd name="T9" fmla="*/ 0 h 6695"/>
                <a:gd name="T10" fmla="*/ 6410 w 6696"/>
                <a:gd name="T11" fmla="*/ 6411 h 6695"/>
                <a:gd name="T12" fmla="*/ 284 w 6696"/>
                <a:gd name="T13" fmla="*/ 6411 h 6695"/>
                <a:gd name="T14" fmla="*/ 284 w 6696"/>
                <a:gd name="T15" fmla="*/ 286 h 6695"/>
                <a:gd name="T16" fmla="*/ 6410 w 6696"/>
                <a:gd name="T17" fmla="*/ 286 h 6695"/>
                <a:gd name="T18" fmla="*/ 6410 w 6696"/>
                <a:gd name="T19" fmla="*/ 6411 h 6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96" h="6695">
                  <a:moveTo>
                    <a:pt x="0" y="0"/>
                  </a:moveTo>
                  <a:lnTo>
                    <a:pt x="0" y="6695"/>
                  </a:lnTo>
                  <a:lnTo>
                    <a:pt x="6696" y="6695"/>
                  </a:lnTo>
                  <a:lnTo>
                    <a:pt x="6696" y="0"/>
                  </a:lnTo>
                  <a:lnTo>
                    <a:pt x="0" y="0"/>
                  </a:lnTo>
                  <a:close/>
                  <a:moveTo>
                    <a:pt x="6410" y="6411"/>
                  </a:moveTo>
                  <a:lnTo>
                    <a:pt x="284" y="6411"/>
                  </a:lnTo>
                  <a:lnTo>
                    <a:pt x="284" y="286"/>
                  </a:lnTo>
                  <a:lnTo>
                    <a:pt x="6410" y="286"/>
                  </a:lnTo>
                  <a:lnTo>
                    <a:pt x="6410" y="64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100"/>
            </a:p>
          </p:txBody>
        </p:sp>
        <p:sp>
          <p:nvSpPr>
            <p:cNvPr id="65" name="Freeform 23">
              <a:extLst>
                <a:ext uri="{FF2B5EF4-FFF2-40B4-BE49-F238E27FC236}">
                  <a16:creationId xmlns:a16="http://schemas.microsoft.com/office/drawing/2014/main" id="{7730980A-57C1-C4C9-7F06-DE886E8BD9E7}"/>
                </a:ext>
              </a:extLst>
            </p:cNvPr>
            <p:cNvSpPr>
              <a:spLocks noEditPoints="1"/>
            </p:cNvSpPr>
            <p:nvPr/>
          </p:nvSpPr>
          <p:spPr bwMode="auto">
            <a:xfrm>
              <a:off x="4402113" y="2345454"/>
              <a:ext cx="570408" cy="570300"/>
            </a:xfrm>
            <a:custGeom>
              <a:avLst/>
              <a:gdLst>
                <a:gd name="T0" fmla="*/ 2244 w 5304"/>
                <a:gd name="T1" fmla="*/ 3923 h 5303"/>
                <a:gd name="T2" fmla="*/ 2946 w 5304"/>
                <a:gd name="T3" fmla="*/ 4147 h 5303"/>
                <a:gd name="T4" fmla="*/ 3570 w 5304"/>
                <a:gd name="T5" fmla="*/ 4137 h 5303"/>
                <a:gd name="T6" fmla="*/ 3958 w 5304"/>
                <a:gd name="T7" fmla="*/ 4031 h 5303"/>
                <a:gd name="T8" fmla="*/ 4324 w 5304"/>
                <a:gd name="T9" fmla="*/ 3851 h 5303"/>
                <a:gd name="T10" fmla="*/ 4656 w 5304"/>
                <a:gd name="T11" fmla="*/ 3593 h 5303"/>
                <a:gd name="T12" fmla="*/ 4896 w 5304"/>
                <a:gd name="T13" fmla="*/ 3321 h 5303"/>
                <a:gd name="T14" fmla="*/ 5106 w 5304"/>
                <a:gd name="T15" fmla="*/ 2973 h 5303"/>
                <a:gd name="T16" fmla="*/ 5242 w 5304"/>
                <a:gd name="T17" fmla="*/ 2592 h 5303"/>
                <a:gd name="T18" fmla="*/ 5302 w 5304"/>
                <a:gd name="T19" fmla="*/ 2188 h 5303"/>
                <a:gd name="T20" fmla="*/ 5290 w 5304"/>
                <a:gd name="T21" fmla="*/ 1824 h 5303"/>
                <a:gd name="T22" fmla="*/ 5200 w 5304"/>
                <a:gd name="T23" fmla="*/ 1428 h 5303"/>
                <a:gd name="T24" fmla="*/ 5036 w 5304"/>
                <a:gd name="T25" fmla="*/ 1058 h 5303"/>
                <a:gd name="T26" fmla="*/ 4800 w 5304"/>
                <a:gd name="T27" fmla="*/ 724 h 5303"/>
                <a:gd name="T28" fmla="*/ 4540 w 5304"/>
                <a:gd name="T29" fmla="*/ 470 h 5303"/>
                <a:gd name="T30" fmla="*/ 4202 w 5304"/>
                <a:gd name="T31" fmla="*/ 244 h 5303"/>
                <a:gd name="T32" fmla="*/ 3828 w 5304"/>
                <a:gd name="T33" fmla="*/ 88 h 5303"/>
                <a:gd name="T34" fmla="*/ 3428 w 5304"/>
                <a:gd name="T35" fmla="*/ 10 h 5303"/>
                <a:gd name="T36" fmla="*/ 3066 w 5304"/>
                <a:gd name="T37" fmla="*/ 4 h 5303"/>
                <a:gd name="T38" fmla="*/ 2662 w 5304"/>
                <a:gd name="T39" fmla="*/ 74 h 5303"/>
                <a:gd name="T40" fmla="*/ 2284 w 5304"/>
                <a:gd name="T41" fmla="*/ 220 h 5303"/>
                <a:gd name="T42" fmla="*/ 1940 w 5304"/>
                <a:gd name="T43" fmla="*/ 438 h 5303"/>
                <a:gd name="T44" fmla="*/ 1676 w 5304"/>
                <a:gd name="T45" fmla="*/ 684 h 5303"/>
                <a:gd name="T46" fmla="*/ 1432 w 5304"/>
                <a:gd name="T47" fmla="*/ 1014 h 5303"/>
                <a:gd name="T48" fmla="*/ 1258 w 5304"/>
                <a:gd name="T49" fmla="*/ 1380 h 5303"/>
                <a:gd name="T50" fmla="*/ 1160 w 5304"/>
                <a:gd name="T51" fmla="*/ 1774 h 5303"/>
                <a:gd name="T52" fmla="*/ 1138 w 5304"/>
                <a:gd name="T53" fmla="*/ 2178 h 5303"/>
                <a:gd name="T54" fmla="*/ 1304 w 5304"/>
                <a:gd name="T55" fmla="*/ 2901 h 5303"/>
                <a:gd name="T56" fmla="*/ 0 w 5304"/>
                <a:gd name="T57" fmla="*/ 5101 h 5303"/>
                <a:gd name="T58" fmla="*/ 2842 w 5304"/>
                <a:gd name="T59" fmla="*/ 2963 h 5303"/>
                <a:gd name="T60" fmla="*/ 3016 w 5304"/>
                <a:gd name="T61" fmla="*/ 3081 h 5303"/>
                <a:gd name="T62" fmla="*/ 3220 w 5304"/>
                <a:gd name="T63" fmla="*/ 3123 h 5303"/>
                <a:gd name="T64" fmla="*/ 3352 w 5304"/>
                <a:gd name="T65" fmla="*/ 3107 h 5303"/>
                <a:gd name="T66" fmla="*/ 3540 w 5304"/>
                <a:gd name="T67" fmla="*/ 3015 h 5303"/>
                <a:gd name="T68" fmla="*/ 4492 w 5304"/>
                <a:gd name="T69" fmla="*/ 3353 h 5303"/>
                <a:gd name="T70" fmla="*/ 3978 w 5304"/>
                <a:gd name="T71" fmla="*/ 3713 h 5303"/>
                <a:gd name="T72" fmla="*/ 3308 w 5304"/>
                <a:gd name="T73" fmla="*/ 3877 h 5303"/>
                <a:gd name="T74" fmla="*/ 2626 w 5304"/>
                <a:gd name="T75" fmla="*/ 3779 h 5303"/>
                <a:gd name="T76" fmla="*/ 2016 w 5304"/>
                <a:gd name="T77" fmla="*/ 3417 h 5303"/>
                <a:gd name="T78" fmla="*/ 2224 w 5304"/>
                <a:gd name="T79" fmla="*/ 586 h 5303"/>
                <a:gd name="T80" fmla="*/ 2868 w 5304"/>
                <a:gd name="T81" fmla="*/ 320 h 5303"/>
                <a:gd name="T82" fmla="*/ 3488 w 5304"/>
                <a:gd name="T83" fmla="*/ 304 h 5303"/>
                <a:gd name="T84" fmla="*/ 4144 w 5304"/>
                <a:gd name="T85" fmla="*/ 538 h 5303"/>
                <a:gd name="T86" fmla="*/ 4612 w 5304"/>
                <a:gd name="T87" fmla="*/ 944 h 5303"/>
                <a:gd name="T88" fmla="*/ 4942 w 5304"/>
                <a:gd name="T89" fmla="*/ 1560 h 5303"/>
                <a:gd name="T90" fmla="*/ 5018 w 5304"/>
                <a:gd name="T91" fmla="*/ 2142 h 5303"/>
                <a:gd name="T92" fmla="*/ 4942 w 5304"/>
                <a:gd name="T93" fmla="*/ 2606 h 5303"/>
                <a:gd name="T94" fmla="*/ 3740 w 5304"/>
                <a:gd name="T95" fmla="*/ 2634 h 5303"/>
                <a:gd name="T96" fmla="*/ 3606 w 5304"/>
                <a:gd name="T97" fmla="*/ 2624 h 5303"/>
                <a:gd name="T98" fmla="*/ 3468 w 5304"/>
                <a:gd name="T99" fmla="*/ 2689 h 5303"/>
                <a:gd name="T100" fmla="*/ 3292 w 5304"/>
                <a:gd name="T101" fmla="*/ 2825 h 5303"/>
                <a:gd name="T102" fmla="*/ 3106 w 5304"/>
                <a:gd name="T103" fmla="*/ 2807 h 5303"/>
                <a:gd name="T104" fmla="*/ 2942 w 5304"/>
                <a:gd name="T105" fmla="*/ 2666 h 5303"/>
                <a:gd name="T106" fmla="*/ 2798 w 5304"/>
                <a:gd name="T107" fmla="*/ 2620 h 5303"/>
                <a:gd name="T108" fmla="*/ 1634 w 5304"/>
                <a:gd name="T109" fmla="*/ 2927 h 5303"/>
                <a:gd name="T110" fmla="*/ 1470 w 5304"/>
                <a:gd name="T111" fmla="*/ 2494 h 5303"/>
                <a:gd name="T112" fmla="*/ 1422 w 5304"/>
                <a:gd name="T113" fmla="*/ 2084 h 5303"/>
                <a:gd name="T114" fmla="*/ 1558 w 5304"/>
                <a:gd name="T115" fmla="*/ 1394 h 5303"/>
                <a:gd name="T116" fmla="*/ 1950 w 5304"/>
                <a:gd name="T117" fmla="*/ 812 h 5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04" h="5303">
                  <a:moveTo>
                    <a:pt x="202" y="5303"/>
                  </a:moveTo>
                  <a:lnTo>
                    <a:pt x="1852" y="3653"/>
                  </a:lnTo>
                  <a:lnTo>
                    <a:pt x="1852" y="3653"/>
                  </a:lnTo>
                  <a:lnTo>
                    <a:pt x="1926" y="3715"/>
                  </a:lnTo>
                  <a:lnTo>
                    <a:pt x="2002" y="3773"/>
                  </a:lnTo>
                  <a:lnTo>
                    <a:pt x="2082" y="3827"/>
                  </a:lnTo>
                  <a:lnTo>
                    <a:pt x="2162" y="3877"/>
                  </a:lnTo>
                  <a:lnTo>
                    <a:pt x="2244" y="3923"/>
                  </a:lnTo>
                  <a:lnTo>
                    <a:pt x="2328" y="3965"/>
                  </a:lnTo>
                  <a:lnTo>
                    <a:pt x="2414" y="4003"/>
                  </a:lnTo>
                  <a:lnTo>
                    <a:pt x="2500" y="4037"/>
                  </a:lnTo>
                  <a:lnTo>
                    <a:pt x="2588" y="4067"/>
                  </a:lnTo>
                  <a:lnTo>
                    <a:pt x="2676" y="4093"/>
                  </a:lnTo>
                  <a:lnTo>
                    <a:pt x="2766" y="4115"/>
                  </a:lnTo>
                  <a:lnTo>
                    <a:pt x="2856" y="4133"/>
                  </a:lnTo>
                  <a:lnTo>
                    <a:pt x="2946" y="4147"/>
                  </a:lnTo>
                  <a:lnTo>
                    <a:pt x="3038" y="4157"/>
                  </a:lnTo>
                  <a:lnTo>
                    <a:pt x="3130" y="4163"/>
                  </a:lnTo>
                  <a:lnTo>
                    <a:pt x="3220" y="4165"/>
                  </a:lnTo>
                  <a:lnTo>
                    <a:pt x="3220" y="4165"/>
                  </a:lnTo>
                  <a:lnTo>
                    <a:pt x="3320" y="4163"/>
                  </a:lnTo>
                  <a:lnTo>
                    <a:pt x="3420" y="4155"/>
                  </a:lnTo>
                  <a:lnTo>
                    <a:pt x="3520" y="4143"/>
                  </a:lnTo>
                  <a:lnTo>
                    <a:pt x="3570" y="4137"/>
                  </a:lnTo>
                  <a:lnTo>
                    <a:pt x="3620" y="4127"/>
                  </a:lnTo>
                  <a:lnTo>
                    <a:pt x="3668" y="4117"/>
                  </a:lnTo>
                  <a:lnTo>
                    <a:pt x="3718" y="4105"/>
                  </a:lnTo>
                  <a:lnTo>
                    <a:pt x="3766" y="4093"/>
                  </a:lnTo>
                  <a:lnTo>
                    <a:pt x="3814" y="4079"/>
                  </a:lnTo>
                  <a:lnTo>
                    <a:pt x="3862" y="4065"/>
                  </a:lnTo>
                  <a:lnTo>
                    <a:pt x="3910" y="4049"/>
                  </a:lnTo>
                  <a:lnTo>
                    <a:pt x="3958" y="4031"/>
                  </a:lnTo>
                  <a:lnTo>
                    <a:pt x="4006" y="4013"/>
                  </a:lnTo>
                  <a:lnTo>
                    <a:pt x="4052" y="3993"/>
                  </a:lnTo>
                  <a:lnTo>
                    <a:pt x="4098" y="3973"/>
                  </a:lnTo>
                  <a:lnTo>
                    <a:pt x="4144" y="3951"/>
                  </a:lnTo>
                  <a:lnTo>
                    <a:pt x="4190" y="3927"/>
                  </a:lnTo>
                  <a:lnTo>
                    <a:pt x="4236" y="3903"/>
                  </a:lnTo>
                  <a:lnTo>
                    <a:pt x="4280" y="3877"/>
                  </a:lnTo>
                  <a:lnTo>
                    <a:pt x="4324" y="3851"/>
                  </a:lnTo>
                  <a:lnTo>
                    <a:pt x="4368" y="3823"/>
                  </a:lnTo>
                  <a:lnTo>
                    <a:pt x="4410" y="3793"/>
                  </a:lnTo>
                  <a:lnTo>
                    <a:pt x="4454" y="3763"/>
                  </a:lnTo>
                  <a:lnTo>
                    <a:pt x="4496" y="3731"/>
                  </a:lnTo>
                  <a:lnTo>
                    <a:pt x="4536" y="3699"/>
                  </a:lnTo>
                  <a:lnTo>
                    <a:pt x="4576" y="3665"/>
                  </a:lnTo>
                  <a:lnTo>
                    <a:pt x="4616" y="3629"/>
                  </a:lnTo>
                  <a:lnTo>
                    <a:pt x="4656" y="3593"/>
                  </a:lnTo>
                  <a:lnTo>
                    <a:pt x="4694" y="3555"/>
                  </a:lnTo>
                  <a:lnTo>
                    <a:pt x="4694" y="3555"/>
                  </a:lnTo>
                  <a:lnTo>
                    <a:pt x="4730" y="3519"/>
                  </a:lnTo>
                  <a:lnTo>
                    <a:pt x="4766" y="3481"/>
                  </a:lnTo>
                  <a:lnTo>
                    <a:pt x="4800" y="3441"/>
                  </a:lnTo>
                  <a:lnTo>
                    <a:pt x="4834" y="3403"/>
                  </a:lnTo>
                  <a:lnTo>
                    <a:pt x="4866" y="3363"/>
                  </a:lnTo>
                  <a:lnTo>
                    <a:pt x="4896" y="3321"/>
                  </a:lnTo>
                  <a:lnTo>
                    <a:pt x="4928" y="3279"/>
                  </a:lnTo>
                  <a:lnTo>
                    <a:pt x="4956" y="3237"/>
                  </a:lnTo>
                  <a:lnTo>
                    <a:pt x="4984" y="3195"/>
                  </a:lnTo>
                  <a:lnTo>
                    <a:pt x="5010" y="3151"/>
                  </a:lnTo>
                  <a:lnTo>
                    <a:pt x="5036" y="3107"/>
                  </a:lnTo>
                  <a:lnTo>
                    <a:pt x="5060" y="3063"/>
                  </a:lnTo>
                  <a:lnTo>
                    <a:pt x="5084" y="3019"/>
                  </a:lnTo>
                  <a:lnTo>
                    <a:pt x="5106" y="2973"/>
                  </a:lnTo>
                  <a:lnTo>
                    <a:pt x="5128" y="2927"/>
                  </a:lnTo>
                  <a:lnTo>
                    <a:pt x="5148" y="2881"/>
                  </a:lnTo>
                  <a:lnTo>
                    <a:pt x="5166" y="2833"/>
                  </a:lnTo>
                  <a:lnTo>
                    <a:pt x="5184" y="2785"/>
                  </a:lnTo>
                  <a:lnTo>
                    <a:pt x="5200" y="2737"/>
                  </a:lnTo>
                  <a:lnTo>
                    <a:pt x="5216" y="2689"/>
                  </a:lnTo>
                  <a:lnTo>
                    <a:pt x="5230" y="2642"/>
                  </a:lnTo>
                  <a:lnTo>
                    <a:pt x="5242" y="2592"/>
                  </a:lnTo>
                  <a:lnTo>
                    <a:pt x="5254" y="2542"/>
                  </a:lnTo>
                  <a:lnTo>
                    <a:pt x="5264" y="2492"/>
                  </a:lnTo>
                  <a:lnTo>
                    <a:pt x="5274" y="2442"/>
                  </a:lnTo>
                  <a:lnTo>
                    <a:pt x="5282" y="2392"/>
                  </a:lnTo>
                  <a:lnTo>
                    <a:pt x="5290" y="2342"/>
                  </a:lnTo>
                  <a:lnTo>
                    <a:pt x="5294" y="2290"/>
                  </a:lnTo>
                  <a:lnTo>
                    <a:pt x="5300" y="2238"/>
                  </a:lnTo>
                  <a:lnTo>
                    <a:pt x="5302" y="2188"/>
                  </a:lnTo>
                  <a:lnTo>
                    <a:pt x="5304" y="2136"/>
                  </a:lnTo>
                  <a:lnTo>
                    <a:pt x="5304" y="2084"/>
                  </a:lnTo>
                  <a:lnTo>
                    <a:pt x="5304" y="2084"/>
                  </a:lnTo>
                  <a:lnTo>
                    <a:pt x="5304" y="2032"/>
                  </a:lnTo>
                  <a:lnTo>
                    <a:pt x="5302" y="1980"/>
                  </a:lnTo>
                  <a:lnTo>
                    <a:pt x="5300" y="1928"/>
                  </a:lnTo>
                  <a:lnTo>
                    <a:pt x="5294" y="1876"/>
                  </a:lnTo>
                  <a:lnTo>
                    <a:pt x="5290" y="1824"/>
                  </a:lnTo>
                  <a:lnTo>
                    <a:pt x="5282" y="1774"/>
                  </a:lnTo>
                  <a:lnTo>
                    <a:pt x="5274" y="1724"/>
                  </a:lnTo>
                  <a:lnTo>
                    <a:pt x="5264" y="1674"/>
                  </a:lnTo>
                  <a:lnTo>
                    <a:pt x="5254" y="1624"/>
                  </a:lnTo>
                  <a:lnTo>
                    <a:pt x="5242" y="1574"/>
                  </a:lnTo>
                  <a:lnTo>
                    <a:pt x="5230" y="1524"/>
                  </a:lnTo>
                  <a:lnTo>
                    <a:pt x="5216" y="1476"/>
                  </a:lnTo>
                  <a:lnTo>
                    <a:pt x="5200" y="1428"/>
                  </a:lnTo>
                  <a:lnTo>
                    <a:pt x="5184" y="1380"/>
                  </a:lnTo>
                  <a:lnTo>
                    <a:pt x="5166" y="1332"/>
                  </a:lnTo>
                  <a:lnTo>
                    <a:pt x="5148" y="1286"/>
                  </a:lnTo>
                  <a:lnTo>
                    <a:pt x="5128" y="1238"/>
                  </a:lnTo>
                  <a:lnTo>
                    <a:pt x="5106" y="1192"/>
                  </a:lnTo>
                  <a:lnTo>
                    <a:pt x="5084" y="1146"/>
                  </a:lnTo>
                  <a:lnTo>
                    <a:pt x="5060" y="1102"/>
                  </a:lnTo>
                  <a:lnTo>
                    <a:pt x="5036" y="1058"/>
                  </a:lnTo>
                  <a:lnTo>
                    <a:pt x="5010" y="1014"/>
                  </a:lnTo>
                  <a:lnTo>
                    <a:pt x="4984" y="970"/>
                  </a:lnTo>
                  <a:lnTo>
                    <a:pt x="4956" y="928"/>
                  </a:lnTo>
                  <a:lnTo>
                    <a:pt x="4928" y="886"/>
                  </a:lnTo>
                  <a:lnTo>
                    <a:pt x="4896" y="844"/>
                  </a:lnTo>
                  <a:lnTo>
                    <a:pt x="4866" y="804"/>
                  </a:lnTo>
                  <a:lnTo>
                    <a:pt x="4834" y="762"/>
                  </a:lnTo>
                  <a:lnTo>
                    <a:pt x="4800" y="724"/>
                  </a:lnTo>
                  <a:lnTo>
                    <a:pt x="4766" y="684"/>
                  </a:lnTo>
                  <a:lnTo>
                    <a:pt x="4730" y="646"/>
                  </a:lnTo>
                  <a:lnTo>
                    <a:pt x="4694" y="610"/>
                  </a:lnTo>
                  <a:lnTo>
                    <a:pt x="4694" y="610"/>
                  </a:lnTo>
                  <a:lnTo>
                    <a:pt x="4658" y="574"/>
                  </a:lnTo>
                  <a:lnTo>
                    <a:pt x="4620" y="538"/>
                  </a:lnTo>
                  <a:lnTo>
                    <a:pt x="4580" y="504"/>
                  </a:lnTo>
                  <a:lnTo>
                    <a:pt x="4540" y="470"/>
                  </a:lnTo>
                  <a:lnTo>
                    <a:pt x="4500" y="438"/>
                  </a:lnTo>
                  <a:lnTo>
                    <a:pt x="4460" y="406"/>
                  </a:lnTo>
                  <a:lnTo>
                    <a:pt x="4418" y="376"/>
                  </a:lnTo>
                  <a:lnTo>
                    <a:pt x="4376" y="348"/>
                  </a:lnTo>
                  <a:lnTo>
                    <a:pt x="4334" y="320"/>
                  </a:lnTo>
                  <a:lnTo>
                    <a:pt x="4290" y="294"/>
                  </a:lnTo>
                  <a:lnTo>
                    <a:pt x="4246" y="268"/>
                  </a:lnTo>
                  <a:lnTo>
                    <a:pt x="4202" y="244"/>
                  </a:lnTo>
                  <a:lnTo>
                    <a:pt x="4156" y="220"/>
                  </a:lnTo>
                  <a:lnTo>
                    <a:pt x="4112" y="198"/>
                  </a:lnTo>
                  <a:lnTo>
                    <a:pt x="4066" y="176"/>
                  </a:lnTo>
                  <a:lnTo>
                    <a:pt x="4018" y="156"/>
                  </a:lnTo>
                  <a:lnTo>
                    <a:pt x="3972" y="138"/>
                  </a:lnTo>
                  <a:lnTo>
                    <a:pt x="3924" y="120"/>
                  </a:lnTo>
                  <a:lnTo>
                    <a:pt x="3876" y="104"/>
                  </a:lnTo>
                  <a:lnTo>
                    <a:pt x="3828" y="88"/>
                  </a:lnTo>
                  <a:lnTo>
                    <a:pt x="3780" y="74"/>
                  </a:lnTo>
                  <a:lnTo>
                    <a:pt x="3730" y="62"/>
                  </a:lnTo>
                  <a:lnTo>
                    <a:pt x="3680" y="50"/>
                  </a:lnTo>
                  <a:lnTo>
                    <a:pt x="3630" y="40"/>
                  </a:lnTo>
                  <a:lnTo>
                    <a:pt x="3580" y="30"/>
                  </a:lnTo>
                  <a:lnTo>
                    <a:pt x="3530" y="22"/>
                  </a:lnTo>
                  <a:lnTo>
                    <a:pt x="3478" y="14"/>
                  </a:lnTo>
                  <a:lnTo>
                    <a:pt x="3428" y="10"/>
                  </a:lnTo>
                  <a:lnTo>
                    <a:pt x="3376" y="4"/>
                  </a:lnTo>
                  <a:lnTo>
                    <a:pt x="3324" y="2"/>
                  </a:lnTo>
                  <a:lnTo>
                    <a:pt x="3272" y="0"/>
                  </a:lnTo>
                  <a:lnTo>
                    <a:pt x="3220" y="0"/>
                  </a:lnTo>
                  <a:lnTo>
                    <a:pt x="3220" y="0"/>
                  </a:lnTo>
                  <a:lnTo>
                    <a:pt x="3168" y="0"/>
                  </a:lnTo>
                  <a:lnTo>
                    <a:pt x="3116" y="2"/>
                  </a:lnTo>
                  <a:lnTo>
                    <a:pt x="3066" y="4"/>
                  </a:lnTo>
                  <a:lnTo>
                    <a:pt x="3014" y="10"/>
                  </a:lnTo>
                  <a:lnTo>
                    <a:pt x="2962" y="14"/>
                  </a:lnTo>
                  <a:lnTo>
                    <a:pt x="2912" y="22"/>
                  </a:lnTo>
                  <a:lnTo>
                    <a:pt x="2862" y="30"/>
                  </a:lnTo>
                  <a:lnTo>
                    <a:pt x="2812" y="40"/>
                  </a:lnTo>
                  <a:lnTo>
                    <a:pt x="2762" y="50"/>
                  </a:lnTo>
                  <a:lnTo>
                    <a:pt x="2712" y="62"/>
                  </a:lnTo>
                  <a:lnTo>
                    <a:pt x="2662" y="74"/>
                  </a:lnTo>
                  <a:lnTo>
                    <a:pt x="2614" y="88"/>
                  </a:lnTo>
                  <a:lnTo>
                    <a:pt x="2566" y="104"/>
                  </a:lnTo>
                  <a:lnTo>
                    <a:pt x="2518" y="120"/>
                  </a:lnTo>
                  <a:lnTo>
                    <a:pt x="2470" y="138"/>
                  </a:lnTo>
                  <a:lnTo>
                    <a:pt x="2422" y="156"/>
                  </a:lnTo>
                  <a:lnTo>
                    <a:pt x="2376" y="176"/>
                  </a:lnTo>
                  <a:lnTo>
                    <a:pt x="2330" y="198"/>
                  </a:lnTo>
                  <a:lnTo>
                    <a:pt x="2284" y="220"/>
                  </a:lnTo>
                  <a:lnTo>
                    <a:pt x="2240" y="244"/>
                  </a:lnTo>
                  <a:lnTo>
                    <a:pt x="2196" y="268"/>
                  </a:lnTo>
                  <a:lnTo>
                    <a:pt x="2152" y="294"/>
                  </a:lnTo>
                  <a:lnTo>
                    <a:pt x="2108" y="320"/>
                  </a:lnTo>
                  <a:lnTo>
                    <a:pt x="2066" y="348"/>
                  </a:lnTo>
                  <a:lnTo>
                    <a:pt x="2024" y="376"/>
                  </a:lnTo>
                  <a:lnTo>
                    <a:pt x="1982" y="406"/>
                  </a:lnTo>
                  <a:lnTo>
                    <a:pt x="1940" y="438"/>
                  </a:lnTo>
                  <a:lnTo>
                    <a:pt x="1900" y="470"/>
                  </a:lnTo>
                  <a:lnTo>
                    <a:pt x="1862" y="504"/>
                  </a:lnTo>
                  <a:lnTo>
                    <a:pt x="1822" y="538"/>
                  </a:lnTo>
                  <a:lnTo>
                    <a:pt x="1784" y="574"/>
                  </a:lnTo>
                  <a:lnTo>
                    <a:pt x="1748" y="610"/>
                  </a:lnTo>
                  <a:lnTo>
                    <a:pt x="1748" y="610"/>
                  </a:lnTo>
                  <a:lnTo>
                    <a:pt x="1710" y="646"/>
                  </a:lnTo>
                  <a:lnTo>
                    <a:pt x="1676" y="684"/>
                  </a:lnTo>
                  <a:lnTo>
                    <a:pt x="1642" y="724"/>
                  </a:lnTo>
                  <a:lnTo>
                    <a:pt x="1608" y="762"/>
                  </a:lnTo>
                  <a:lnTo>
                    <a:pt x="1576" y="804"/>
                  </a:lnTo>
                  <a:lnTo>
                    <a:pt x="1544" y="844"/>
                  </a:lnTo>
                  <a:lnTo>
                    <a:pt x="1514" y="886"/>
                  </a:lnTo>
                  <a:lnTo>
                    <a:pt x="1486" y="928"/>
                  </a:lnTo>
                  <a:lnTo>
                    <a:pt x="1458" y="970"/>
                  </a:lnTo>
                  <a:lnTo>
                    <a:pt x="1432" y="1014"/>
                  </a:lnTo>
                  <a:lnTo>
                    <a:pt x="1406" y="1058"/>
                  </a:lnTo>
                  <a:lnTo>
                    <a:pt x="1382" y="1102"/>
                  </a:lnTo>
                  <a:lnTo>
                    <a:pt x="1358" y="1146"/>
                  </a:lnTo>
                  <a:lnTo>
                    <a:pt x="1336" y="1192"/>
                  </a:lnTo>
                  <a:lnTo>
                    <a:pt x="1314" y="1238"/>
                  </a:lnTo>
                  <a:lnTo>
                    <a:pt x="1294" y="1286"/>
                  </a:lnTo>
                  <a:lnTo>
                    <a:pt x="1276" y="1332"/>
                  </a:lnTo>
                  <a:lnTo>
                    <a:pt x="1258" y="1380"/>
                  </a:lnTo>
                  <a:lnTo>
                    <a:pt x="1242" y="1428"/>
                  </a:lnTo>
                  <a:lnTo>
                    <a:pt x="1226" y="1476"/>
                  </a:lnTo>
                  <a:lnTo>
                    <a:pt x="1212" y="1524"/>
                  </a:lnTo>
                  <a:lnTo>
                    <a:pt x="1200" y="1574"/>
                  </a:lnTo>
                  <a:lnTo>
                    <a:pt x="1188" y="1624"/>
                  </a:lnTo>
                  <a:lnTo>
                    <a:pt x="1176" y="1674"/>
                  </a:lnTo>
                  <a:lnTo>
                    <a:pt x="1168" y="1724"/>
                  </a:lnTo>
                  <a:lnTo>
                    <a:pt x="1160" y="1774"/>
                  </a:lnTo>
                  <a:lnTo>
                    <a:pt x="1152" y="1824"/>
                  </a:lnTo>
                  <a:lnTo>
                    <a:pt x="1146" y="1876"/>
                  </a:lnTo>
                  <a:lnTo>
                    <a:pt x="1142" y="1928"/>
                  </a:lnTo>
                  <a:lnTo>
                    <a:pt x="1140" y="1980"/>
                  </a:lnTo>
                  <a:lnTo>
                    <a:pt x="1138" y="2032"/>
                  </a:lnTo>
                  <a:lnTo>
                    <a:pt x="1136" y="2084"/>
                  </a:lnTo>
                  <a:lnTo>
                    <a:pt x="1136" y="2084"/>
                  </a:lnTo>
                  <a:lnTo>
                    <a:pt x="1138" y="2178"/>
                  </a:lnTo>
                  <a:lnTo>
                    <a:pt x="1146" y="2272"/>
                  </a:lnTo>
                  <a:lnTo>
                    <a:pt x="1156" y="2366"/>
                  </a:lnTo>
                  <a:lnTo>
                    <a:pt x="1170" y="2458"/>
                  </a:lnTo>
                  <a:lnTo>
                    <a:pt x="1188" y="2550"/>
                  </a:lnTo>
                  <a:lnTo>
                    <a:pt x="1212" y="2640"/>
                  </a:lnTo>
                  <a:lnTo>
                    <a:pt x="1238" y="2727"/>
                  </a:lnTo>
                  <a:lnTo>
                    <a:pt x="1268" y="2815"/>
                  </a:lnTo>
                  <a:lnTo>
                    <a:pt x="1304" y="2901"/>
                  </a:lnTo>
                  <a:lnTo>
                    <a:pt x="1342" y="2985"/>
                  </a:lnTo>
                  <a:lnTo>
                    <a:pt x="1384" y="3067"/>
                  </a:lnTo>
                  <a:lnTo>
                    <a:pt x="1430" y="3149"/>
                  </a:lnTo>
                  <a:lnTo>
                    <a:pt x="1480" y="3227"/>
                  </a:lnTo>
                  <a:lnTo>
                    <a:pt x="1532" y="3305"/>
                  </a:lnTo>
                  <a:lnTo>
                    <a:pt x="1590" y="3379"/>
                  </a:lnTo>
                  <a:lnTo>
                    <a:pt x="1650" y="3451"/>
                  </a:lnTo>
                  <a:lnTo>
                    <a:pt x="0" y="5101"/>
                  </a:lnTo>
                  <a:lnTo>
                    <a:pt x="202" y="5303"/>
                  </a:lnTo>
                  <a:close/>
                  <a:moveTo>
                    <a:pt x="1950" y="3353"/>
                  </a:moveTo>
                  <a:lnTo>
                    <a:pt x="1950" y="3353"/>
                  </a:lnTo>
                  <a:lnTo>
                    <a:pt x="1888" y="3291"/>
                  </a:lnTo>
                  <a:lnTo>
                    <a:pt x="1832" y="3223"/>
                  </a:lnTo>
                  <a:lnTo>
                    <a:pt x="2788" y="2907"/>
                  </a:lnTo>
                  <a:lnTo>
                    <a:pt x="2842" y="2963"/>
                  </a:lnTo>
                  <a:lnTo>
                    <a:pt x="2842" y="2963"/>
                  </a:lnTo>
                  <a:lnTo>
                    <a:pt x="2862" y="2981"/>
                  </a:lnTo>
                  <a:lnTo>
                    <a:pt x="2882" y="2999"/>
                  </a:lnTo>
                  <a:lnTo>
                    <a:pt x="2902" y="3015"/>
                  </a:lnTo>
                  <a:lnTo>
                    <a:pt x="2924" y="3031"/>
                  </a:lnTo>
                  <a:lnTo>
                    <a:pt x="2946" y="3045"/>
                  </a:lnTo>
                  <a:lnTo>
                    <a:pt x="2968" y="3059"/>
                  </a:lnTo>
                  <a:lnTo>
                    <a:pt x="2992" y="3071"/>
                  </a:lnTo>
                  <a:lnTo>
                    <a:pt x="3016" y="3081"/>
                  </a:lnTo>
                  <a:lnTo>
                    <a:pt x="3040" y="3091"/>
                  </a:lnTo>
                  <a:lnTo>
                    <a:pt x="3064" y="3099"/>
                  </a:lnTo>
                  <a:lnTo>
                    <a:pt x="3090" y="3107"/>
                  </a:lnTo>
                  <a:lnTo>
                    <a:pt x="3116" y="3111"/>
                  </a:lnTo>
                  <a:lnTo>
                    <a:pt x="3142" y="3117"/>
                  </a:lnTo>
                  <a:lnTo>
                    <a:pt x="3168" y="3119"/>
                  </a:lnTo>
                  <a:lnTo>
                    <a:pt x="3194" y="3121"/>
                  </a:lnTo>
                  <a:lnTo>
                    <a:pt x="3220" y="3123"/>
                  </a:lnTo>
                  <a:lnTo>
                    <a:pt x="3220" y="3123"/>
                  </a:lnTo>
                  <a:lnTo>
                    <a:pt x="3220" y="3123"/>
                  </a:lnTo>
                  <a:lnTo>
                    <a:pt x="3220" y="3123"/>
                  </a:lnTo>
                  <a:lnTo>
                    <a:pt x="3248" y="3121"/>
                  </a:lnTo>
                  <a:lnTo>
                    <a:pt x="3274" y="3119"/>
                  </a:lnTo>
                  <a:lnTo>
                    <a:pt x="3300" y="3117"/>
                  </a:lnTo>
                  <a:lnTo>
                    <a:pt x="3326" y="3111"/>
                  </a:lnTo>
                  <a:lnTo>
                    <a:pt x="3352" y="3107"/>
                  </a:lnTo>
                  <a:lnTo>
                    <a:pt x="3378" y="3099"/>
                  </a:lnTo>
                  <a:lnTo>
                    <a:pt x="3402" y="3091"/>
                  </a:lnTo>
                  <a:lnTo>
                    <a:pt x="3426" y="3081"/>
                  </a:lnTo>
                  <a:lnTo>
                    <a:pt x="3450" y="3071"/>
                  </a:lnTo>
                  <a:lnTo>
                    <a:pt x="3474" y="3059"/>
                  </a:lnTo>
                  <a:lnTo>
                    <a:pt x="3496" y="3045"/>
                  </a:lnTo>
                  <a:lnTo>
                    <a:pt x="3518" y="3031"/>
                  </a:lnTo>
                  <a:lnTo>
                    <a:pt x="3540" y="3015"/>
                  </a:lnTo>
                  <a:lnTo>
                    <a:pt x="3560" y="2999"/>
                  </a:lnTo>
                  <a:lnTo>
                    <a:pt x="3580" y="2981"/>
                  </a:lnTo>
                  <a:lnTo>
                    <a:pt x="3600" y="2963"/>
                  </a:lnTo>
                  <a:lnTo>
                    <a:pt x="3654" y="2907"/>
                  </a:lnTo>
                  <a:lnTo>
                    <a:pt x="4610" y="3223"/>
                  </a:lnTo>
                  <a:lnTo>
                    <a:pt x="4610" y="3223"/>
                  </a:lnTo>
                  <a:lnTo>
                    <a:pt x="4554" y="3291"/>
                  </a:lnTo>
                  <a:lnTo>
                    <a:pt x="4492" y="3353"/>
                  </a:lnTo>
                  <a:lnTo>
                    <a:pt x="4492" y="3353"/>
                  </a:lnTo>
                  <a:lnTo>
                    <a:pt x="4426" y="3417"/>
                  </a:lnTo>
                  <a:lnTo>
                    <a:pt x="4356" y="3477"/>
                  </a:lnTo>
                  <a:lnTo>
                    <a:pt x="4284" y="3533"/>
                  </a:lnTo>
                  <a:lnTo>
                    <a:pt x="4210" y="3583"/>
                  </a:lnTo>
                  <a:lnTo>
                    <a:pt x="4136" y="3631"/>
                  </a:lnTo>
                  <a:lnTo>
                    <a:pt x="4058" y="3675"/>
                  </a:lnTo>
                  <a:lnTo>
                    <a:pt x="3978" y="3713"/>
                  </a:lnTo>
                  <a:lnTo>
                    <a:pt x="3898" y="3749"/>
                  </a:lnTo>
                  <a:lnTo>
                    <a:pt x="3816" y="3779"/>
                  </a:lnTo>
                  <a:lnTo>
                    <a:pt x="3734" y="3805"/>
                  </a:lnTo>
                  <a:lnTo>
                    <a:pt x="3650" y="3829"/>
                  </a:lnTo>
                  <a:lnTo>
                    <a:pt x="3564" y="3847"/>
                  </a:lnTo>
                  <a:lnTo>
                    <a:pt x="3480" y="3861"/>
                  </a:lnTo>
                  <a:lnTo>
                    <a:pt x="3394" y="3871"/>
                  </a:lnTo>
                  <a:lnTo>
                    <a:pt x="3308" y="3877"/>
                  </a:lnTo>
                  <a:lnTo>
                    <a:pt x="3220" y="3879"/>
                  </a:lnTo>
                  <a:lnTo>
                    <a:pt x="3134" y="3877"/>
                  </a:lnTo>
                  <a:lnTo>
                    <a:pt x="3048" y="3871"/>
                  </a:lnTo>
                  <a:lnTo>
                    <a:pt x="2962" y="3861"/>
                  </a:lnTo>
                  <a:lnTo>
                    <a:pt x="2878" y="3847"/>
                  </a:lnTo>
                  <a:lnTo>
                    <a:pt x="2792" y="3829"/>
                  </a:lnTo>
                  <a:lnTo>
                    <a:pt x="2708" y="3805"/>
                  </a:lnTo>
                  <a:lnTo>
                    <a:pt x="2626" y="3779"/>
                  </a:lnTo>
                  <a:lnTo>
                    <a:pt x="2544" y="3749"/>
                  </a:lnTo>
                  <a:lnTo>
                    <a:pt x="2464" y="3713"/>
                  </a:lnTo>
                  <a:lnTo>
                    <a:pt x="2384" y="3675"/>
                  </a:lnTo>
                  <a:lnTo>
                    <a:pt x="2306" y="3631"/>
                  </a:lnTo>
                  <a:lnTo>
                    <a:pt x="2230" y="3583"/>
                  </a:lnTo>
                  <a:lnTo>
                    <a:pt x="2158" y="3533"/>
                  </a:lnTo>
                  <a:lnTo>
                    <a:pt x="2086" y="3477"/>
                  </a:lnTo>
                  <a:lnTo>
                    <a:pt x="2016" y="3417"/>
                  </a:lnTo>
                  <a:lnTo>
                    <a:pt x="1950" y="3353"/>
                  </a:lnTo>
                  <a:lnTo>
                    <a:pt x="1950" y="3353"/>
                  </a:lnTo>
                  <a:close/>
                  <a:moveTo>
                    <a:pt x="1950" y="812"/>
                  </a:moveTo>
                  <a:lnTo>
                    <a:pt x="1950" y="812"/>
                  </a:lnTo>
                  <a:lnTo>
                    <a:pt x="2014" y="750"/>
                  </a:lnTo>
                  <a:lnTo>
                    <a:pt x="2082" y="692"/>
                  </a:lnTo>
                  <a:lnTo>
                    <a:pt x="2152" y="636"/>
                  </a:lnTo>
                  <a:lnTo>
                    <a:pt x="2224" y="586"/>
                  </a:lnTo>
                  <a:lnTo>
                    <a:pt x="2298" y="538"/>
                  </a:lnTo>
                  <a:lnTo>
                    <a:pt x="2374" y="496"/>
                  </a:lnTo>
                  <a:lnTo>
                    <a:pt x="2452" y="456"/>
                  </a:lnTo>
                  <a:lnTo>
                    <a:pt x="2532" y="420"/>
                  </a:lnTo>
                  <a:lnTo>
                    <a:pt x="2614" y="390"/>
                  </a:lnTo>
                  <a:lnTo>
                    <a:pt x="2696" y="362"/>
                  </a:lnTo>
                  <a:lnTo>
                    <a:pt x="2782" y="338"/>
                  </a:lnTo>
                  <a:lnTo>
                    <a:pt x="2868" y="320"/>
                  </a:lnTo>
                  <a:lnTo>
                    <a:pt x="2954" y="304"/>
                  </a:lnTo>
                  <a:lnTo>
                    <a:pt x="3042" y="294"/>
                  </a:lnTo>
                  <a:lnTo>
                    <a:pt x="3132" y="286"/>
                  </a:lnTo>
                  <a:lnTo>
                    <a:pt x="3220" y="284"/>
                  </a:lnTo>
                  <a:lnTo>
                    <a:pt x="3220" y="284"/>
                  </a:lnTo>
                  <a:lnTo>
                    <a:pt x="3310" y="286"/>
                  </a:lnTo>
                  <a:lnTo>
                    <a:pt x="3400" y="294"/>
                  </a:lnTo>
                  <a:lnTo>
                    <a:pt x="3488" y="304"/>
                  </a:lnTo>
                  <a:lnTo>
                    <a:pt x="3574" y="320"/>
                  </a:lnTo>
                  <a:lnTo>
                    <a:pt x="3660" y="338"/>
                  </a:lnTo>
                  <a:lnTo>
                    <a:pt x="3744" y="362"/>
                  </a:lnTo>
                  <a:lnTo>
                    <a:pt x="3828" y="390"/>
                  </a:lnTo>
                  <a:lnTo>
                    <a:pt x="3910" y="420"/>
                  </a:lnTo>
                  <a:lnTo>
                    <a:pt x="3990" y="456"/>
                  </a:lnTo>
                  <a:lnTo>
                    <a:pt x="4068" y="496"/>
                  </a:lnTo>
                  <a:lnTo>
                    <a:pt x="4144" y="538"/>
                  </a:lnTo>
                  <a:lnTo>
                    <a:pt x="4218" y="586"/>
                  </a:lnTo>
                  <a:lnTo>
                    <a:pt x="4290" y="636"/>
                  </a:lnTo>
                  <a:lnTo>
                    <a:pt x="4360" y="692"/>
                  </a:lnTo>
                  <a:lnTo>
                    <a:pt x="4428" y="750"/>
                  </a:lnTo>
                  <a:lnTo>
                    <a:pt x="4492" y="812"/>
                  </a:lnTo>
                  <a:lnTo>
                    <a:pt x="4492" y="812"/>
                  </a:lnTo>
                  <a:lnTo>
                    <a:pt x="4554" y="876"/>
                  </a:lnTo>
                  <a:lnTo>
                    <a:pt x="4612" y="944"/>
                  </a:lnTo>
                  <a:lnTo>
                    <a:pt x="4668" y="1014"/>
                  </a:lnTo>
                  <a:lnTo>
                    <a:pt x="4718" y="1086"/>
                  </a:lnTo>
                  <a:lnTo>
                    <a:pt x="4766" y="1160"/>
                  </a:lnTo>
                  <a:lnTo>
                    <a:pt x="4808" y="1236"/>
                  </a:lnTo>
                  <a:lnTo>
                    <a:pt x="4848" y="1314"/>
                  </a:lnTo>
                  <a:lnTo>
                    <a:pt x="4884" y="1394"/>
                  </a:lnTo>
                  <a:lnTo>
                    <a:pt x="4914" y="1476"/>
                  </a:lnTo>
                  <a:lnTo>
                    <a:pt x="4942" y="1560"/>
                  </a:lnTo>
                  <a:lnTo>
                    <a:pt x="4966" y="1644"/>
                  </a:lnTo>
                  <a:lnTo>
                    <a:pt x="4984" y="1730"/>
                  </a:lnTo>
                  <a:lnTo>
                    <a:pt x="5000" y="1816"/>
                  </a:lnTo>
                  <a:lnTo>
                    <a:pt x="5010" y="1904"/>
                  </a:lnTo>
                  <a:lnTo>
                    <a:pt x="5018" y="1994"/>
                  </a:lnTo>
                  <a:lnTo>
                    <a:pt x="5020" y="2084"/>
                  </a:lnTo>
                  <a:lnTo>
                    <a:pt x="5020" y="2084"/>
                  </a:lnTo>
                  <a:lnTo>
                    <a:pt x="5018" y="2142"/>
                  </a:lnTo>
                  <a:lnTo>
                    <a:pt x="5016" y="2202"/>
                  </a:lnTo>
                  <a:lnTo>
                    <a:pt x="5010" y="2262"/>
                  </a:lnTo>
                  <a:lnTo>
                    <a:pt x="5004" y="2320"/>
                  </a:lnTo>
                  <a:lnTo>
                    <a:pt x="4994" y="2378"/>
                  </a:lnTo>
                  <a:lnTo>
                    <a:pt x="4984" y="2436"/>
                  </a:lnTo>
                  <a:lnTo>
                    <a:pt x="4972" y="2494"/>
                  </a:lnTo>
                  <a:lnTo>
                    <a:pt x="4958" y="2550"/>
                  </a:lnTo>
                  <a:lnTo>
                    <a:pt x="4942" y="2606"/>
                  </a:lnTo>
                  <a:lnTo>
                    <a:pt x="4924" y="2662"/>
                  </a:lnTo>
                  <a:lnTo>
                    <a:pt x="4904" y="2715"/>
                  </a:lnTo>
                  <a:lnTo>
                    <a:pt x="4882" y="2769"/>
                  </a:lnTo>
                  <a:lnTo>
                    <a:pt x="4858" y="2823"/>
                  </a:lnTo>
                  <a:lnTo>
                    <a:pt x="4834" y="2875"/>
                  </a:lnTo>
                  <a:lnTo>
                    <a:pt x="4808" y="2927"/>
                  </a:lnTo>
                  <a:lnTo>
                    <a:pt x="4778" y="2979"/>
                  </a:lnTo>
                  <a:lnTo>
                    <a:pt x="3740" y="2634"/>
                  </a:lnTo>
                  <a:lnTo>
                    <a:pt x="3740" y="2634"/>
                  </a:lnTo>
                  <a:lnTo>
                    <a:pt x="3720" y="2630"/>
                  </a:lnTo>
                  <a:lnTo>
                    <a:pt x="3702" y="2624"/>
                  </a:lnTo>
                  <a:lnTo>
                    <a:pt x="3682" y="2622"/>
                  </a:lnTo>
                  <a:lnTo>
                    <a:pt x="3662" y="2620"/>
                  </a:lnTo>
                  <a:lnTo>
                    <a:pt x="3644" y="2620"/>
                  </a:lnTo>
                  <a:lnTo>
                    <a:pt x="3624" y="2622"/>
                  </a:lnTo>
                  <a:lnTo>
                    <a:pt x="3606" y="2624"/>
                  </a:lnTo>
                  <a:lnTo>
                    <a:pt x="3586" y="2628"/>
                  </a:lnTo>
                  <a:lnTo>
                    <a:pt x="3568" y="2634"/>
                  </a:lnTo>
                  <a:lnTo>
                    <a:pt x="3550" y="2640"/>
                  </a:lnTo>
                  <a:lnTo>
                    <a:pt x="3532" y="2648"/>
                  </a:lnTo>
                  <a:lnTo>
                    <a:pt x="3516" y="2656"/>
                  </a:lnTo>
                  <a:lnTo>
                    <a:pt x="3498" y="2666"/>
                  </a:lnTo>
                  <a:lnTo>
                    <a:pt x="3484" y="2677"/>
                  </a:lnTo>
                  <a:lnTo>
                    <a:pt x="3468" y="2689"/>
                  </a:lnTo>
                  <a:lnTo>
                    <a:pt x="3454" y="2703"/>
                  </a:lnTo>
                  <a:lnTo>
                    <a:pt x="3394" y="2763"/>
                  </a:lnTo>
                  <a:lnTo>
                    <a:pt x="3394" y="2763"/>
                  </a:lnTo>
                  <a:lnTo>
                    <a:pt x="3376" y="2779"/>
                  </a:lnTo>
                  <a:lnTo>
                    <a:pt x="3358" y="2795"/>
                  </a:lnTo>
                  <a:lnTo>
                    <a:pt x="3336" y="2807"/>
                  </a:lnTo>
                  <a:lnTo>
                    <a:pt x="3314" y="2817"/>
                  </a:lnTo>
                  <a:lnTo>
                    <a:pt x="3292" y="2825"/>
                  </a:lnTo>
                  <a:lnTo>
                    <a:pt x="3268" y="2829"/>
                  </a:lnTo>
                  <a:lnTo>
                    <a:pt x="3244" y="2833"/>
                  </a:lnTo>
                  <a:lnTo>
                    <a:pt x="3220" y="2835"/>
                  </a:lnTo>
                  <a:lnTo>
                    <a:pt x="3196" y="2833"/>
                  </a:lnTo>
                  <a:lnTo>
                    <a:pt x="3174" y="2829"/>
                  </a:lnTo>
                  <a:lnTo>
                    <a:pt x="3150" y="2825"/>
                  </a:lnTo>
                  <a:lnTo>
                    <a:pt x="3128" y="2817"/>
                  </a:lnTo>
                  <a:lnTo>
                    <a:pt x="3106" y="2807"/>
                  </a:lnTo>
                  <a:lnTo>
                    <a:pt x="3084" y="2795"/>
                  </a:lnTo>
                  <a:lnTo>
                    <a:pt x="3066" y="2779"/>
                  </a:lnTo>
                  <a:lnTo>
                    <a:pt x="3048" y="2763"/>
                  </a:lnTo>
                  <a:lnTo>
                    <a:pt x="2988" y="2703"/>
                  </a:lnTo>
                  <a:lnTo>
                    <a:pt x="2988" y="2703"/>
                  </a:lnTo>
                  <a:lnTo>
                    <a:pt x="2974" y="2689"/>
                  </a:lnTo>
                  <a:lnTo>
                    <a:pt x="2958" y="2677"/>
                  </a:lnTo>
                  <a:lnTo>
                    <a:pt x="2942" y="2666"/>
                  </a:lnTo>
                  <a:lnTo>
                    <a:pt x="2926" y="2656"/>
                  </a:lnTo>
                  <a:lnTo>
                    <a:pt x="2910" y="2648"/>
                  </a:lnTo>
                  <a:lnTo>
                    <a:pt x="2892" y="2640"/>
                  </a:lnTo>
                  <a:lnTo>
                    <a:pt x="2874" y="2634"/>
                  </a:lnTo>
                  <a:lnTo>
                    <a:pt x="2856" y="2628"/>
                  </a:lnTo>
                  <a:lnTo>
                    <a:pt x="2836" y="2624"/>
                  </a:lnTo>
                  <a:lnTo>
                    <a:pt x="2818" y="2622"/>
                  </a:lnTo>
                  <a:lnTo>
                    <a:pt x="2798" y="2620"/>
                  </a:lnTo>
                  <a:lnTo>
                    <a:pt x="2780" y="2620"/>
                  </a:lnTo>
                  <a:lnTo>
                    <a:pt x="2760" y="2622"/>
                  </a:lnTo>
                  <a:lnTo>
                    <a:pt x="2740" y="2624"/>
                  </a:lnTo>
                  <a:lnTo>
                    <a:pt x="2722" y="2628"/>
                  </a:lnTo>
                  <a:lnTo>
                    <a:pt x="2704" y="2634"/>
                  </a:lnTo>
                  <a:lnTo>
                    <a:pt x="1664" y="2979"/>
                  </a:lnTo>
                  <a:lnTo>
                    <a:pt x="1664" y="2979"/>
                  </a:lnTo>
                  <a:lnTo>
                    <a:pt x="1634" y="2927"/>
                  </a:lnTo>
                  <a:lnTo>
                    <a:pt x="1608" y="2875"/>
                  </a:lnTo>
                  <a:lnTo>
                    <a:pt x="1582" y="2823"/>
                  </a:lnTo>
                  <a:lnTo>
                    <a:pt x="1560" y="2769"/>
                  </a:lnTo>
                  <a:lnTo>
                    <a:pt x="1538" y="2715"/>
                  </a:lnTo>
                  <a:lnTo>
                    <a:pt x="1518" y="2662"/>
                  </a:lnTo>
                  <a:lnTo>
                    <a:pt x="1500" y="2606"/>
                  </a:lnTo>
                  <a:lnTo>
                    <a:pt x="1484" y="2550"/>
                  </a:lnTo>
                  <a:lnTo>
                    <a:pt x="1470" y="2494"/>
                  </a:lnTo>
                  <a:lnTo>
                    <a:pt x="1458" y="2436"/>
                  </a:lnTo>
                  <a:lnTo>
                    <a:pt x="1446" y="2378"/>
                  </a:lnTo>
                  <a:lnTo>
                    <a:pt x="1438" y="2320"/>
                  </a:lnTo>
                  <a:lnTo>
                    <a:pt x="1432" y="2262"/>
                  </a:lnTo>
                  <a:lnTo>
                    <a:pt x="1426" y="2202"/>
                  </a:lnTo>
                  <a:lnTo>
                    <a:pt x="1424" y="2142"/>
                  </a:lnTo>
                  <a:lnTo>
                    <a:pt x="1422" y="2084"/>
                  </a:lnTo>
                  <a:lnTo>
                    <a:pt x="1422" y="2084"/>
                  </a:lnTo>
                  <a:lnTo>
                    <a:pt x="1424" y="1994"/>
                  </a:lnTo>
                  <a:lnTo>
                    <a:pt x="1430" y="1904"/>
                  </a:lnTo>
                  <a:lnTo>
                    <a:pt x="1442" y="1816"/>
                  </a:lnTo>
                  <a:lnTo>
                    <a:pt x="1456" y="1730"/>
                  </a:lnTo>
                  <a:lnTo>
                    <a:pt x="1476" y="1644"/>
                  </a:lnTo>
                  <a:lnTo>
                    <a:pt x="1500" y="1560"/>
                  </a:lnTo>
                  <a:lnTo>
                    <a:pt x="1526" y="1476"/>
                  </a:lnTo>
                  <a:lnTo>
                    <a:pt x="1558" y="1394"/>
                  </a:lnTo>
                  <a:lnTo>
                    <a:pt x="1594" y="1314"/>
                  </a:lnTo>
                  <a:lnTo>
                    <a:pt x="1634" y="1236"/>
                  </a:lnTo>
                  <a:lnTo>
                    <a:pt x="1676" y="1160"/>
                  </a:lnTo>
                  <a:lnTo>
                    <a:pt x="1724" y="1086"/>
                  </a:lnTo>
                  <a:lnTo>
                    <a:pt x="1774" y="1014"/>
                  </a:lnTo>
                  <a:lnTo>
                    <a:pt x="1828" y="944"/>
                  </a:lnTo>
                  <a:lnTo>
                    <a:pt x="1888" y="876"/>
                  </a:lnTo>
                  <a:lnTo>
                    <a:pt x="1950" y="812"/>
                  </a:lnTo>
                  <a:lnTo>
                    <a:pt x="1950" y="8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100"/>
            </a:p>
          </p:txBody>
        </p:sp>
        <p:sp>
          <p:nvSpPr>
            <p:cNvPr id="66" name="Freeform 24">
              <a:extLst>
                <a:ext uri="{FF2B5EF4-FFF2-40B4-BE49-F238E27FC236}">
                  <a16:creationId xmlns:a16="http://schemas.microsoft.com/office/drawing/2014/main" id="{08395C54-E920-10DC-20E2-093441320F17}"/>
                </a:ext>
              </a:extLst>
            </p:cNvPr>
            <p:cNvSpPr>
              <a:spLocks noEditPoints="1"/>
            </p:cNvSpPr>
            <p:nvPr/>
          </p:nvSpPr>
          <p:spPr bwMode="auto">
            <a:xfrm>
              <a:off x="4671185" y="2414927"/>
              <a:ext cx="154432" cy="208848"/>
            </a:xfrm>
            <a:custGeom>
              <a:avLst/>
              <a:gdLst>
                <a:gd name="T0" fmla="*/ 798 w 1436"/>
                <a:gd name="T1" fmla="*/ 1938 h 1942"/>
                <a:gd name="T2" fmla="*/ 936 w 1436"/>
                <a:gd name="T3" fmla="*/ 1896 h 1942"/>
                <a:gd name="T4" fmla="*/ 1050 w 1436"/>
                <a:gd name="T5" fmla="*/ 1824 h 1942"/>
                <a:gd name="T6" fmla="*/ 1200 w 1436"/>
                <a:gd name="T7" fmla="*/ 1676 h 1942"/>
                <a:gd name="T8" fmla="*/ 1280 w 1436"/>
                <a:gd name="T9" fmla="*/ 1564 h 1942"/>
                <a:gd name="T10" fmla="*/ 1362 w 1436"/>
                <a:gd name="T11" fmla="*/ 1374 h 1942"/>
                <a:gd name="T12" fmla="*/ 1414 w 1436"/>
                <a:gd name="T13" fmla="*/ 1140 h 1942"/>
                <a:gd name="T14" fmla="*/ 1436 w 1436"/>
                <a:gd name="T15" fmla="*/ 862 h 1942"/>
                <a:gd name="T16" fmla="*/ 1434 w 1436"/>
                <a:gd name="T17" fmla="*/ 706 h 1942"/>
                <a:gd name="T18" fmla="*/ 1404 w 1436"/>
                <a:gd name="T19" fmla="*/ 552 h 1942"/>
                <a:gd name="T20" fmla="*/ 1350 w 1436"/>
                <a:gd name="T21" fmla="*/ 412 h 1942"/>
                <a:gd name="T22" fmla="*/ 1272 w 1436"/>
                <a:gd name="T23" fmla="*/ 286 h 1942"/>
                <a:gd name="T24" fmla="*/ 1176 w 1436"/>
                <a:gd name="T25" fmla="*/ 178 h 1942"/>
                <a:gd name="T26" fmla="*/ 1060 w 1436"/>
                <a:gd name="T27" fmla="*/ 94 h 1942"/>
                <a:gd name="T28" fmla="*/ 932 w 1436"/>
                <a:gd name="T29" fmla="*/ 34 h 1942"/>
                <a:gd name="T30" fmla="*/ 792 w 1436"/>
                <a:gd name="T31" fmla="*/ 4 h 1942"/>
                <a:gd name="T32" fmla="*/ 682 w 1436"/>
                <a:gd name="T33" fmla="*/ 0 h 1942"/>
                <a:gd name="T34" fmla="*/ 540 w 1436"/>
                <a:gd name="T35" fmla="*/ 24 h 1942"/>
                <a:gd name="T36" fmla="*/ 408 w 1436"/>
                <a:gd name="T37" fmla="*/ 76 h 1942"/>
                <a:gd name="T38" fmla="*/ 290 w 1436"/>
                <a:gd name="T39" fmla="*/ 156 h 1942"/>
                <a:gd name="T40" fmla="*/ 188 w 1436"/>
                <a:gd name="T41" fmla="*/ 258 h 1942"/>
                <a:gd name="T42" fmla="*/ 104 w 1436"/>
                <a:gd name="T43" fmla="*/ 378 h 1942"/>
                <a:gd name="T44" fmla="*/ 44 w 1436"/>
                <a:gd name="T45" fmla="*/ 516 h 1942"/>
                <a:gd name="T46" fmla="*/ 10 w 1436"/>
                <a:gd name="T47" fmla="*/ 666 h 1942"/>
                <a:gd name="T48" fmla="*/ 0 w 1436"/>
                <a:gd name="T49" fmla="*/ 786 h 1942"/>
                <a:gd name="T50" fmla="*/ 16 w 1436"/>
                <a:gd name="T51" fmla="*/ 1076 h 1942"/>
                <a:gd name="T52" fmla="*/ 60 w 1436"/>
                <a:gd name="T53" fmla="*/ 1320 h 1942"/>
                <a:gd name="T54" fmla="*/ 134 w 1436"/>
                <a:gd name="T55" fmla="*/ 1522 h 1942"/>
                <a:gd name="T56" fmla="*/ 238 w 1436"/>
                <a:gd name="T57" fmla="*/ 1676 h 1942"/>
                <a:gd name="T58" fmla="*/ 362 w 1436"/>
                <a:gd name="T59" fmla="*/ 1802 h 1942"/>
                <a:gd name="T60" fmla="*/ 472 w 1436"/>
                <a:gd name="T61" fmla="*/ 1882 h 1942"/>
                <a:gd name="T62" fmla="*/ 602 w 1436"/>
                <a:gd name="T63" fmla="*/ 1930 h 1942"/>
                <a:gd name="T64" fmla="*/ 718 w 1436"/>
                <a:gd name="T65" fmla="*/ 1942 h 1942"/>
                <a:gd name="T66" fmla="*/ 762 w 1436"/>
                <a:gd name="T67" fmla="*/ 288 h 1942"/>
                <a:gd name="T68" fmla="*/ 848 w 1436"/>
                <a:gd name="T69" fmla="*/ 308 h 1942"/>
                <a:gd name="T70" fmla="*/ 994 w 1436"/>
                <a:gd name="T71" fmla="*/ 400 h 1942"/>
                <a:gd name="T72" fmla="*/ 1098 w 1436"/>
                <a:gd name="T73" fmla="*/ 548 h 1942"/>
                <a:gd name="T74" fmla="*/ 1148 w 1436"/>
                <a:gd name="T75" fmla="*/ 734 h 1942"/>
                <a:gd name="T76" fmla="*/ 1148 w 1436"/>
                <a:gd name="T77" fmla="*/ 906 h 1942"/>
                <a:gd name="T78" fmla="*/ 1128 w 1436"/>
                <a:gd name="T79" fmla="*/ 1122 h 1942"/>
                <a:gd name="T80" fmla="*/ 1086 w 1436"/>
                <a:gd name="T81" fmla="*/ 1300 h 1942"/>
                <a:gd name="T82" fmla="*/ 1024 w 1436"/>
                <a:gd name="T83" fmla="*/ 1436 h 1942"/>
                <a:gd name="T84" fmla="*/ 942 w 1436"/>
                <a:gd name="T85" fmla="*/ 1534 h 1942"/>
                <a:gd name="T86" fmla="*/ 822 w 1436"/>
                <a:gd name="T87" fmla="*/ 1634 h 1942"/>
                <a:gd name="T88" fmla="*/ 750 w 1436"/>
                <a:gd name="T89" fmla="*/ 1656 h 1942"/>
                <a:gd name="T90" fmla="*/ 660 w 1436"/>
                <a:gd name="T91" fmla="*/ 1650 h 1942"/>
                <a:gd name="T92" fmla="*/ 602 w 1436"/>
                <a:gd name="T93" fmla="*/ 1626 h 1942"/>
                <a:gd name="T94" fmla="*/ 450 w 1436"/>
                <a:gd name="T95" fmla="*/ 1486 h 1942"/>
                <a:gd name="T96" fmla="*/ 396 w 1436"/>
                <a:gd name="T97" fmla="*/ 1406 h 1942"/>
                <a:gd name="T98" fmla="*/ 340 w 1436"/>
                <a:gd name="T99" fmla="*/ 1260 h 1942"/>
                <a:gd name="T100" fmla="*/ 304 w 1436"/>
                <a:gd name="T101" fmla="*/ 1072 h 1942"/>
                <a:gd name="T102" fmla="*/ 288 w 1436"/>
                <a:gd name="T103" fmla="*/ 848 h 1942"/>
                <a:gd name="T104" fmla="*/ 296 w 1436"/>
                <a:gd name="T105" fmla="*/ 684 h 1942"/>
                <a:gd name="T106" fmla="*/ 360 w 1436"/>
                <a:gd name="T107" fmla="*/ 506 h 1942"/>
                <a:gd name="T108" fmla="*/ 478 w 1436"/>
                <a:gd name="T109" fmla="*/ 370 h 1942"/>
                <a:gd name="T110" fmla="*/ 610 w 1436"/>
                <a:gd name="T111" fmla="*/ 300 h 1942"/>
                <a:gd name="T112" fmla="*/ 696 w 1436"/>
                <a:gd name="T113" fmla="*/ 286 h 1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36" h="1942">
                  <a:moveTo>
                    <a:pt x="718" y="1942"/>
                  </a:moveTo>
                  <a:lnTo>
                    <a:pt x="718" y="1942"/>
                  </a:lnTo>
                  <a:lnTo>
                    <a:pt x="760" y="1942"/>
                  </a:lnTo>
                  <a:lnTo>
                    <a:pt x="798" y="1938"/>
                  </a:lnTo>
                  <a:lnTo>
                    <a:pt x="836" y="1930"/>
                  </a:lnTo>
                  <a:lnTo>
                    <a:pt x="870" y="1922"/>
                  </a:lnTo>
                  <a:lnTo>
                    <a:pt x="904" y="1910"/>
                  </a:lnTo>
                  <a:lnTo>
                    <a:pt x="936" y="1896"/>
                  </a:lnTo>
                  <a:lnTo>
                    <a:pt x="966" y="1882"/>
                  </a:lnTo>
                  <a:lnTo>
                    <a:pt x="994" y="1864"/>
                  </a:lnTo>
                  <a:lnTo>
                    <a:pt x="1022" y="1846"/>
                  </a:lnTo>
                  <a:lnTo>
                    <a:pt x="1050" y="1824"/>
                  </a:lnTo>
                  <a:lnTo>
                    <a:pt x="1076" y="1802"/>
                  </a:lnTo>
                  <a:lnTo>
                    <a:pt x="1102" y="1780"/>
                  </a:lnTo>
                  <a:lnTo>
                    <a:pt x="1150" y="1730"/>
                  </a:lnTo>
                  <a:lnTo>
                    <a:pt x="1200" y="1676"/>
                  </a:lnTo>
                  <a:lnTo>
                    <a:pt x="1200" y="1676"/>
                  </a:lnTo>
                  <a:lnTo>
                    <a:pt x="1228" y="1642"/>
                  </a:lnTo>
                  <a:lnTo>
                    <a:pt x="1256" y="1604"/>
                  </a:lnTo>
                  <a:lnTo>
                    <a:pt x="1280" y="1564"/>
                  </a:lnTo>
                  <a:lnTo>
                    <a:pt x="1304" y="1522"/>
                  </a:lnTo>
                  <a:lnTo>
                    <a:pt x="1324" y="1476"/>
                  </a:lnTo>
                  <a:lnTo>
                    <a:pt x="1344" y="1426"/>
                  </a:lnTo>
                  <a:lnTo>
                    <a:pt x="1362" y="1374"/>
                  </a:lnTo>
                  <a:lnTo>
                    <a:pt x="1378" y="1320"/>
                  </a:lnTo>
                  <a:lnTo>
                    <a:pt x="1392" y="1264"/>
                  </a:lnTo>
                  <a:lnTo>
                    <a:pt x="1404" y="1204"/>
                  </a:lnTo>
                  <a:lnTo>
                    <a:pt x="1414" y="1140"/>
                  </a:lnTo>
                  <a:lnTo>
                    <a:pt x="1422" y="1076"/>
                  </a:lnTo>
                  <a:lnTo>
                    <a:pt x="1428" y="1006"/>
                  </a:lnTo>
                  <a:lnTo>
                    <a:pt x="1434" y="936"/>
                  </a:lnTo>
                  <a:lnTo>
                    <a:pt x="1436" y="862"/>
                  </a:lnTo>
                  <a:lnTo>
                    <a:pt x="1436" y="786"/>
                  </a:lnTo>
                  <a:lnTo>
                    <a:pt x="1436" y="786"/>
                  </a:lnTo>
                  <a:lnTo>
                    <a:pt x="1436" y="746"/>
                  </a:lnTo>
                  <a:lnTo>
                    <a:pt x="1434" y="706"/>
                  </a:lnTo>
                  <a:lnTo>
                    <a:pt x="1428" y="666"/>
                  </a:lnTo>
                  <a:lnTo>
                    <a:pt x="1422" y="628"/>
                  </a:lnTo>
                  <a:lnTo>
                    <a:pt x="1414" y="590"/>
                  </a:lnTo>
                  <a:lnTo>
                    <a:pt x="1404" y="552"/>
                  </a:lnTo>
                  <a:lnTo>
                    <a:pt x="1394" y="516"/>
                  </a:lnTo>
                  <a:lnTo>
                    <a:pt x="1380" y="480"/>
                  </a:lnTo>
                  <a:lnTo>
                    <a:pt x="1366" y="444"/>
                  </a:lnTo>
                  <a:lnTo>
                    <a:pt x="1350" y="412"/>
                  </a:lnTo>
                  <a:lnTo>
                    <a:pt x="1332" y="378"/>
                  </a:lnTo>
                  <a:lnTo>
                    <a:pt x="1314" y="346"/>
                  </a:lnTo>
                  <a:lnTo>
                    <a:pt x="1294" y="316"/>
                  </a:lnTo>
                  <a:lnTo>
                    <a:pt x="1272" y="286"/>
                  </a:lnTo>
                  <a:lnTo>
                    <a:pt x="1250" y="258"/>
                  </a:lnTo>
                  <a:lnTo>
                    <a:pt x="1226" y="230"/>
                  </a:lnTo>
                  <a:lnTo>
                    <a:pt x="1202" y="204"/>
                  </a:lnTo>
                  <a:lnTo>
                    <a:pt x="1176" y="178"/>
                  </a:lnTo>
                  <a:lnTo>
                    <a:pt x="1148" y="156"/>
                  </a:lnTo>
                  <a:lnTo>
                    <a:pt x="1120" y="134"/>
                  </a:lnTo>
                  <a:lnTo>
                    <a:pt x="1090" y="114"/>
                  </a:lnTo>
                  <a:lnTo>
                    <a:pt x="1060" y="94"/>
                  </a:lnTo>
                  <a:lnTo>
                    <a:pt x="1030" y="76"/>
                  </a:lnTo>
                  <a:lnTo>
                    <a:pt x="998" y="60"/>
                  </a:lnTo>
                  <a:lnTo>
                    <a:pt x="966" y="46"/>
                  </a:lnTo>
                  <a:lnTo>
                    <a:pt x="932" y="34"/>
                  </a:lnTo>
                  <a:lnTo>
                    <a:pt x="898" y="24"/>
                  </a:lnTo>
                  <a:lnTo>
                    <a:pt x="864" y="16"/>
                  </a:lnTo>
                  <a:lnTo>
                    <a:pt x="828" y="8"/>
                  </a:lnTo>
                  <a:lnTo>
                    <a:pt x="792" y="4"/>
                  </a:lnTo>
                  <a:lnTo>
                    <a:pt x="756" y="0"/>
                  </a:lnTo>
                  <a:lnTo>
                    <a:pt x="718" y="0"/>
                  </a:lnTo>
                  <a:lnTo>
                    <a:pt x="718" y="0"/>
                  </a:lnTo>
                  <a:lnTo>
                    <a:pt x="682" y="0"/>
                  </a:lnTo>
                  <a:lnTo>
                    <a:pt x="646" y="4"/>
                  </a:lnTo>
                  <a:lnTo>
                    <a:pt x="610" y="8"/>
                  </a:lnTo>
                  <a:lnTo>
                    <a:pt x="574" y="16"/>
                  </a:lnTo>
                  <a:lnTo>
                    <a:pt x="540" y="24"/>
                  </a:lnTo>
                  <a:lnTo>
                    <a:pt x="506" y="34"/>
                  </a:lnTo>
                  <a:lnTo>
                    <a:pt x="472" y="46"/>
                  </a:lnTo>
                  <a:lnTo>
                    <a:pt x="440" y="60"/>
                  </a:lnTo>
                  <a:lnTo>
                    <a:pt x="408" y="76"/>
                  </a:lnTo>
                  <a:lnTo>
                    <a:pt x="376" y="94"/>
                  </a:lnTo>
                  <a:lnTo>
                    <a:pt x="346" y="114"/>
                  </a:lnTo>
                  <a:lnTo>
                    <a:pt x="318" y="134"/>
                  </a:lnTo>
                  <a:lnTo>
                    <a:pt x="290" y="156"/>
                  </a:lnTo>
                  <a:lnTo>
                    <a:pt x="262" y="178"/>
                  </a:lnTo>
                  <a:lnTo>
                    <a:pt x="236" y="204"/>
                  </a:lnTo>
                  <a:lnTo>
                    <a:pt x="212" y="230"/>
                  </a:lnTo>
                  <a:lnTo>
                    <a:pt x="188" y="258"/>
                  </a:lnTo>
                  <a:lnTo>
                    <a:pt x="166" y="286"/>
                  </a:lnTo>
                  <a:lnTo>
                    <a:pt x="144" y="316"/>
                  </a:lnTo>
                  <a:lnTo>
                    <a:pt x="124" y="346"/>
                  </a:lnTo>
                  <a:lnTo>
                    <a:pt x="104" y="378"/>
                  </a:lnTo>
                  <a:lnTo>
                    <a:pt x="88" y="412"/>
                  </a:lnTo>
                  <a:lnTo>
                    <a:pt x="72" y="444"/>
                  </a:lnTo>
                  <a:lnTo>
                    <a:pt x="58" y="480"/>
                  </a:lnTo>
                  <a:lnTo>
                    <a:pt x="44" y="516"/>
                  </a:lnTo>
                  <a:lnTo>
                    <a:pt x="34" y="552"/>
                  </a:lnTo>
                  <a:lnTo>
                    <a:pt x="24" y="590"/>
                  </a:lnTo>
                  <a:lnTo>
                    <a:pt x="16" y="628"/>
                  </a:lnTo>
                  <a:lnTo>
                    <a:pt x="10" y="666"/>
                  </a:lnTo>
                  <a:lnTo>
                    <a:pt x="4" y="706"/>
                  </a:lnTo>
                  <a:lnTo>
                    <a:pt x="2" y="746"/>
                  </a:lnTo>
                  <a:lnTo>
                    <a:pt x="0" y="786"/>
                  </a:lnTo>
                  <a:lnTo>
                    <a:pt x="0" y="786"/>
                  </a:lnTo>
                  <a:lnTo>
                    <a:pt x="2" y="862"/>
                  </a:lnTo>
                  <a:lnTo>
                    <a:pt x="4" y="936"/>
                  </a:lnTo>
                  <a:lnTo>
                    <a:pt x="10" y="1006"/>
                  </a:lnTo>
                  <a:lnTo>
                    <a:pt x="16" y="1076"/>
                  </a:lnTo>
                  <a:lnTo>
                    <a:pt x="24" y="1140"/>
                  </a:lnTo>
                  <a:lnTo>
                    <a:pt x="34" y="1204"/>
                  </a:lnTo>
                  <a:lnTo>
                    <a:pt x="46" y="1264"/>
                  </a:lnTo>
                  <a:lnTo>
                    <a:pt x="60" y="1320"/>
                  </a:lnTo>
                  <a:lnTo>
                    <a:pt x="76" y="1374"/>
                  </a:lnTo>
                  <a:lnTo>
                    <a:pt x="94" y="1426"/>
                  </a:lnTo>
                  <a:lnTo>
                    <a:pt x="114" y="1476"/>
                  </a:lnTo>
                  <a:lnTo>
                    <a:pt x="134" y="1522"/>
                  </a:lnTo>
                  <a:lnTo>
                    <a:pt x="158" y="1564"/>
                  </a:lnTo>
                  <a:lnTo>
                    <a:pt x="182" y="1604"/>
                  </a:lnTo>
                  <a:lnTo>
                    <a:pt x="210" y="1642"/>
                  </a:lnTo>
                  <a:lnTo>
                    <a:pt x="238" y="1676"/>
                  </a:lnTo>
                  <a:lnTo>
                    <a:pt x="238" y="1676"/>
                  </a:lnTo>
                  <a:lnTo>
                    <a:pt x="286" y="1730"/>
                  </a:lnTo>
                  <a:lnTo>
                    <a:pt x="336" y="1780"/>
                  </a:lnTo>
                  <a:lnTo>
                    <a:pt x="362" y="1802"/>
                  </a:lnTo>
                  <a:lnTo>
                    <a:pt x="388" y="1824"/>
                  </a:lnTo>
                  <a:lnTo>
                    <a:pt x="416" y="1846"/>
                  </a:lnTo>
                  <a:lnTo>
                    <a:pt x="442" y="1864"/>
                  </a:lnTo>
                  <a:lnTo>
                    <a:pt x="472" y="1882"/>
                  </a:lnTo>
                  <a:lnTo>
                    <a:pt x="502" y="1896"/>
                  </a:lnTo>
                  <a:lnTo>
                    <a:pt x="534" y="1910"/>
                  </a:lnTo>
                  <a:lnTo>
                    <a:pt x="568" y="1922"/>
                  </a:lnTo>
                  <a:lnTo>
                    <a:pt x="602" y="1930"/>
                  </a:lnTo>
                  <a:lnTo>
                    <a:pt x="638" y="1938"/>
                  </a:lnTo>
                  <a:lnTo>
                    <a:pt x="678" y="1942"/>
                  </a:lnTo>
                  <a:lnTo>
                    <a:pt x="718" y="1942"/>
                  </a:lnTo>
                  <a:lnTo>
                    <a:pt x="718" y="1942"/>
                  </a:lnTo>
                  <a:close/>
                  <a:moveTo>
                    <a:pt x="718" y="284"/>
                  </a:moveTo>
                  <a:lnTo>
                    <a:pt x="718" y="284"/>
                  </a:lnTo>
                  <a:lnTo>
                    <a:pt x="742" y="286"/>
                  </a:lnTo>
                  <a:lnTo>
                    <a:pt x="762" y="288"/>
                  </a:lnTo>
                  <a:lnTo>
                    <a:pt x="784" y="290"/>
                  </a:lnTo>
                  <a:lnTo>
                    <a:pt x="806" y="294"/>
                  </a:lnTo>
                  <a:lnTo>
                    <a:pt x="826" y="300"/>
                  </a:lnTo>
                  <a:lnTo>
                    <a:pt x="848" y="308"/>
                  </a:lnTo>
                  <a:lnTo>
                    <a:pt x="886" y="324"/>
                  </a:lnTo>
                  <a:lnTo>
                    <a:pt x="924" y="346"/>
                  </a:lnTo>
                  <a:lnTo>
                    <a:pt x="960" y="370"/>
                  </a:lnTo>
                  <a:lnTo>
                    <a:pt x="994" y="400"/>
                  </a:lnTo>
                  <a:lnTo>
                    <a:pt x="1024" y="432"/>
                  </a:lnTo>
                  <a:lnTo>
                    <a:pt x="1052" y="468"/>
                  </a:lnTo>
                  <a:lnTo>
                    <a:pt x="1078" y="506"/>
                  </a:lnTo>
                  <a:lnTo>
                    <a:pt x="1098" y="548"/>
                  </a:lnTo>
                  <a:lnTo>
                    <a:pt x="1118" y="590"/>
                  </a:lnTo>
                  <a:lnTo>
                    <a:pt x="1132" y="636"/>
                  </a:lnTo>
                  <a:lnTo>
                    <a:pt x="1142" y="684"/>
                  </a:lnTo>
                  <a:lnTo>
                    <a:pt x="1148" y="734"/>
                  </a:lnTo>
                  <a:lnTo>
                    <a:pt x="1152" y="786"/>
                  </a:lnTo>
                  <a:lnTo>
                    <a:pt x="1152" y="786"/>
                  </a:lnTo>
                  <a:lnTo>
                    <a:pt x="1150" y="848"/>
                  </a:lnTo>
                  <a:lnTo>
                    <a:pt x="1148" y="906"/>
                  </a:lnTo>
                  <a:lnTo>
                    <a:pt x="1146" y="964"/>
                  </a:lnTo>
                  <a:lnTo>
                    <a:pt x="1140" y="1018"/>
                  </a:lnTo>
                  <a:lnTo>
                    <a:pt x="1134" y="1072"/>
                  </a:lnTo>
                  <a:lnTo>
                    <a:pt x="1128" y="1122"/>
                  </a:lnTo>
                  <a:lnTo>
                    <a:pt x="1118" y="1170"/>
                  </a:lnTo>
                  <a:lnTo>
                    <a:pt x="1108" y="1216"/>
                  </a:lnTo>
                  <a:lnTo>
                    <a:pt x="1098" y="1260"/>
                  </a:lnTo>
                  <a:lnTo>
                    <a:pt x="1086" y="1300"/>
                  </a:lnTo>
                  <a:lnTo>
                    <a:pt x="1072" y="1338"/>
                  </a:lnTo>
                  <a:lnTo>
                    <a:pt x="1058" y="1374"/>
                  </a:lnTo>
                  <a:lnTo>
                    <a:pt x="1042" y="1406"/>
                  </a:lnTo>
                  <a:lnTo>
                    <a:pt x="1024" y="1436"/>
                  </a:lnTo>
                  <a:lnTo>
                    <a:pt x="1006" y="1462"/>
                  </a:lnTo>
                  <a:lnTo>
                    <a:pt x="986" y="1486"/>
                  </a:lnTo>
                  <a:lnTo>
                    <a:pt x="986" y="1486"/>
                  </a:lnTo>
                  <a:lnTo>
                    <a:pt x="942" y="1534"/>
                  </a:lnTo>
                  <a:lnTo>
                    <a:pt x="902" y="1574"/>
                  </a:lnTo>
                  <a:lnTo>
                    <a:pt x="868" y="1604"/>
                  </a:lnTo>
                  <a:lnTo>
                    <a:pt x="836" y="1626"/>
                  </a:lnTo>
                  <a:lnTo>
                    <a:pt x="822" y="1634"/>
                  </a:lnTo>
                  <a:lnTo>
                    <a:pt x="806" y="1642"/>
                  </a:lnTo>
                  <a:lnTo>
                    <a:pt x="792" y="1646"/>
                  </a:lnTo>
                  <a:lnTo>
                    <a:pt x="778" y="1650"/>
                  </a:lnTo>
                  <a:lnTo>
                    <a:pt x="750" y="1656"/>
                  </a:lnTo>
                  <a:lnTo>
                    <a:pt x="718" y="1656"/>
                  </a:lnTo>
                  <a:lnTo>
                    <a:pt x="718" y="1656"/>
                  </a:lnTo>
                  <a:lnTo>
                    <a:pt x="688" y="1656"/>
                  </a:lnTo>
                  <a:lnTo>
                    <a:pt x="660" y="1650"/>
                  </a:lnTo>
                  <a:lnTo>
                    <a:pt x="646" y="1646"/>
                  </a:lnTo>
                  <a:lnTo>
                    <a:pt x="630" y="1642"/>
                  </a:lnTo>
                  <a:lnTo>
                    <a:pt x="616" y="1634"/>
                  </a:lnTo>
                  <a:lnTo>
                    <a:pt x="602" y="1626"/>
                  </a:lnTo>
                  <a:lnTo>
                    <a:pt x="570" y="1604"/>
                  </a:lnTo>
                  <a:lnTo>
                    <a:pt x="536" y="1574"/>
                  </a:lnTo>
                  <a:lnTo>
                    <a:pt x="496" y="1534"/>
                  </a:lnTo>
                  <a:lnTo>
                    <a:pt x="450" y="1486"/>
                  </a:lnTo>
                  <a:lnTo>
                    <a:pt x="450" y="1486"/>
                  </a:lnTo>
                  <a:lnTo>
                    <a:pt x="432" y="1462"/>
                  </a:lnTo>
                  <a:lnTo>
                    <a:pt x="414" y="1436"/>
                  </a:lnTo>
                  <a:lnTo>
                    <a:pt x="396" y="1406"/>
                  </a:lnTo>
                  <a:lnTo>
                    <a:pt x="380" y="1374"/>
                  </a:lnTo>
                  <a:lnTo>
                    <a:pt x="366" y="1338"/>
                  </a:lnTo>
                  <a:lnTo>
                    <a:pt x="352" y="1300"/>
                  </a:lnTo>
                  <a:lnTo>
                    <a:pt x="340" y="1260"/>
                  </a:lnTo>
                  <a:lnTo>
                    <a:pt x="328" y="1216"/>
                  </a:lnTo>
                  <a:lnTo>
                    <a:pt x="320" y="1170"/>
                  </a:lnTo>
                  <a:lnTo>
                    <a:pt x="310" y="1122"/>
                  </a:lnTo>
                  <a:lnTo>
                    <a:pt x="304" y="1072"/>
                  </a:lnTo>
                  <a:lnTo>
                    <a:pt x="298" y="1018"/>
                  </a:lnTo>
                  <a:lnTo>
                    <a:pt x="292" y="964"/>
                  </a:lnTo>
                  <a:lnTo>
                    <a:pt x="290" y="906"/>
                  </a:lnTo>
                  <a:lnTo>
                    <a:pt x="288" y="848"/>
                  </a:lnTo>
                  <a:lnTo>
                    <a:pt x="286" y="786"/>
                  </a:lnTo>
                  <a:lnTo>
                    <a:pt x="286" y="786"/>
                  </a:lnTo>
                  <a:lnTo>
                    <a:pt x="288" y="734"/>
                  </a:lnTo>
                  <a:lnTo>
                    <a:pt x="296" y="684"/>
                  </a:lnTo>
                  <a:lnTo>
                    <a:pt x="306" y="636"/>
                  </a:lnTo>
                  <a:lnTo>
                    <a:pt x="320" y="590"/>
                  </a:lnTo>
                  <a:lnTo>
                    <a:pt x="338" y="548"/>
                  </a:lnTo>
                  <a:lnTo>
                    <a:pt x="360" y="506"/>
                  </a:lnTo>
                  <a:lnTo>
                    <a:pt x="386" y="468"/>
                  </a:lnTo>
                  <a:lnTo>
                    <a:pt x="414" y="432"/>
                  </a:lnTo>
                  <a:lnTo>
                    <a:pt x="444" y="400"/>
                  </a:lnTo>
                  <a:lnTo>
                    <a:pt x="478" y="370"/>
                  </a:lnTo>
                  <a:lnTo>
                    <a:pt x="512" y="346"/>
                  </a:lnTo>
                  <a:lnTo>
                    <a:pt x="550" y="324"/>
                  </a:lnTo>
                  <a:lnTo>
                    <a:pt x="590" y="308"/>
                  </a:lnTo>
                  <a:lnTo>
                    <a:pt x="610" y="300"/>
                  </a:lnTo>
                  <a:lnTo>
                    <a:pt x="632" y="294"/>
                  </a:lnTo>
                  <a:lnTo>
                    <a:pt x="654" y="290"/>
                  </a:lnTo>
                  <a:lnTo>
                    <a:pt x="674" y="288"/>
                  </a:lnTo>
                  <a:lnTo>
                    <a:pt x="696" y="286"/>
                  </a:lnTo>
                  <a:lnTo>
                    <a:pt x="718" y="284"/>
                  </a:lnTo>
                  <a:lnTo>
                    <a:pt x="718"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100"/>
            </a:p>
          </p:txBody>
        </p:sp>
      </p:grpSp>
      <p:grpSp>
        <p:nvGrpSpPr>
          <p:cNvPr id="67" name="Group 66">
            <a:extLst>
              <a:ext uri="{FF2B5EF4-FFF2-40B4-BE49-F238E27FC236}">
                <a16:creationId xmlns:a16="http://schemas.microsoft.com/office/drawing/2014/main" id="{27D4C031-2D1D-0EF0-DCAE-EFD06F5B434C}"/>
              </a:ext>
            </a:extLst>
          </p:cNvPr>
          <p:cNvGrpSpPr/>
          <p:nvPr/>
        </p:nvGrpSpPr>
        <p:grpSpPr>
          <a:xfrm>
            <a:off x="529005" y="2970425"/>
            <a:ext cx="360363" cy="360363"/>
            <a:chOff x="642270" y="2395739"/>
            <a:chExt cx="432000" cy="432000"/>
          </a:xfrm>
          <a:solidFill>
            <a:schemeClr val="bg1"/>
          </a:solidFill>
        </p:grpSpPr>
        <p:sp>
          <p:nvSpPr>
            <p:cNvPr id="68" name="Freeform 77">
              <a:extLst>
                <a:ext uri="{FF2B5EF4-FFF2-40B4-BE49-F238E27FC236}">
                  <a16:creationId xmlns:a16="http://schemas.microsoft.com/office/drawing/2014/main" id="{BE719FFA-4132-D676-A263-FA4E5D4DF63E}"/>
                </a:ext>
              </a:extLst>
            </p:cNvPr>
            <p:cNvSpPr>
              <a:spLocks noEditPoints="1"/>
            </p:cNvSpPr>
            <p:nvPr/>
          </p:nvSpPr>
          <p:spPr bwMode="auto">
            <a:xfrm>
              <a:off x="642270" y="2395739"/>
              <a:ext cx="432000" cy="432000"/>
            </a:xfrm>
            <a:custGeom>
              <a:avLst/>
              <a:gdLst>
                <a:gd name="T0" fmla="*/ 0 w 6673"/>
                <a:gd name="T1" fmla="*/ 0 h 6672"/>
                <a:gd name="T2" fmla="*/ 0 w 6673"/>
                <a:gd name="T3" fmla="*/ 6672 h 6672"/>
                <a:gd name="T4" fmla="*/ 6673 w 6673"/>
                <a:gd name="T5" fmla="*/ 6672 h 6672"/>
                <a:gd name="T6" fmla="*/ 6673 w 6673"/>
                <a:gd name="T7" fmla="*/ 0 h 6672"/>
                <a:gd name="T8" fmla="*/ 0 w 6673"/>
                <a:gd name="T9" fmla="*/ 0 h 6672"/>
                <a:gd name="T10" fmla="*/ 6389 w 6673"/>
                <a:gd name="T11" fmla="*/ 6386 h 6672"/>
                <a:gd name="T12" fmla="*/ 284 w 6673"/>
                <a:gd name="T13" fmla="*/ 6386 h 6672"/>
                <a:gd name="T14" fmla="*/ 284 w 6673"/>
                <a:gd name="T15" fmla="*/ 286 h 6672"/>
                <a:gd name="T16" fmla="*/ 6389 w 6673"/>
                <a:gd name="T17" fmla="*/ 286 h 6672"/>
                <a:gd name="T18" fmla="*/ 6389 w 6673"/>
                <a:gd name="T19" fmla="*/ 6386 h 6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73" h="6672">
                  <a:moveTo>
                    <a:pt x="0" y="0"/>
                  </a:moveTo>
                  <a:lnTo>
                    <a:pt x="0" y="6672"/>
                  </a:lnTo>
                  <a:lnTo>
                    <a:pt x="6673" y="6672"/>
                  </a:lnTo>
                  <a:lnTo>
                    <a:pt x="6673" y="0"/>
                  </a:lnTo>
                  <a:lnTo>
                    <a:pt x="0" y="0"/>
                  </a:lnTo>
                  <a:close/>
                  <a:moveTo>
                    <a:pt x="6389" y="6386"/>
                  </a:moveTo>
                  <a:lnTo>
                    <a:pt x="284" y="6386"/>
                  </a:lnTo>
                  <a:lnTo>
                    <a:pt x="284" y="286"/>
                  </a:lnTo>
                  <a:lnTo>
                    <a:pt x="6389" y="286"/>
                  </a:lnTo>
                  <a:lnTo>
                    <a:pt x="6389" y="63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100"/>
            </a:p>
          </p:txBody>
        </p:sp>
        <p:sp>
          <p:nvSpPr>
            <p:cNvPr id="69" name="Freeform 78">
              <a:extLst>
                <a:ext uri="{FF2B5EF4-FFF2-40B4-BE49-F238E27FC236}">
                  <a16:creationId xmlns:a16="http://schemas.microsoft.com/office/drawing/2014/main" id="{888ACAE9-8FEB-3A17-8C43-1E10CF501B00}"/>
                </a:ext>
              </a:extLst>
            </p:cNvPr>
            <p:cNvSpPr>
              <a:spLocks noEditPoints="1"/>
            </p:cNvSpPr>
            <p:nvPr/>
          </p:nvSpPr>
          <p:spPr bwMode="auto">
            <a:xfrm>
              <a:off x="642270" y="2395739"/>
              <a:ext cx="432000" cy="432000"/>
            </a:xfrm>
            <a:custGeom>
              <a:avLst/>
              <a:gdLst>
                <a:gd name="T0" fmla="*/ 2148 w 5287"/>
                <a:gd name="T1" fmla="*/ 3859 h 5284"/>
                <a:gd name="T2" fmla="*/ 2745 w 5287"/>
                <a:gd name="T3" fmla="*/ 4099 h 5284"/>
                <a:gd name="T4" fmla="*/ 3263 w 5287"/>
                <a:gd name="T5" fmla="*/ 4151 h 5284"/>
                <a:gd name="T6" fmla="*/ 3619 w 5287"/>
                <a:gd name="T7" fmla="*/ 4111 h 5284"/>
                <a:gd name="T8" fmla="*/ 3959 w 5287"/>
                <a:gd name="T9" fmla="*/ 4013 h 5284"/>
                <a:gd name="T10" fmla="*/ 4277 w 5287"/>
                <a:gd name="T11" fmla="*/ 3859 h 5284"/>
                <a:gd name="T12" fmla="*/ 4565 w 5287"/>
                <a:gd name="T13" fmla="*/ 3649 h 5284"/>
                <a:gd name="T14" fmla="*/ 4787 w 5287"/>
                <a:gd name="T15" fmla="*/ 3427 h 5284"/>
                <a:gd name="T16" fmla="*/ 4999 w 5287"/>
                <a:gd name="T17" fmla="*/ 3131 h 5284"/>
                <a:gd name="T18" fmla="*/ 5153 w 5287"/>
                <a:gd name="T19" fmla="*/ 2809 h 5284"/>
                <a:gd name="T20" fmla="*/ 5249 w 5287"/>
                <a:gd name="T21" fmla="*/ 2471 h 5284"/>
                <a:gd name="T22" fmla="*/ 5265 w 5287"/>
                <a:gd name="T23" fmla="*/ 1777 h 5284"/>
                <a:gd name="T24" fmla="*/ 5169 w 5287"/>
                <a:gd name="T25" fmla="*/ 1387 h 5284"/>
                <a:gd name="T26" fmla="*/ 5025 w 5287"/>
                <a:gd name="T27" fmla="*/ 1063 h 5284"/>
                <a:gd name="T28" fmla="*/ 4821 w 5287"/>
                <a:gd name="T29" fmla="*/ 766 h 5284"/>
                <a:gd name="T30" fmla="*/ 4603 w 5287"/>
                <a:gd name="T31" fmla="*/ 536 h 5284"/>
                <a:gd name="T32" fmla="*/ 4319 w 5287"/>
                <a:gd name="T33" fmla="*/ 320 h 5284"/>
                <a:gd name="T34" fmla="*/ 4005 w 5287"/>
                <a:gd name="T35" fmla="*/ 156 h 5284"/>
                <a:gd name="T36" fmla="*/ 3669 w 5287"/>
                <a:gd name="T37" fmla="*/ 50 h 5284"/>
                <a:gd name="T38" fmla="*/ 3315 w 5287"/>
                <a:gd name="T39" fmla="*/ 2 h 5284"/>
                <a:gd name="T40" fmla="*/ 3005 w 5287"/>
                <a:gd name="T41" fmla="*/ 10 h 5284"/>
                <a:gd name="T42" fmla="*/ 2655 w 5287"/>
                <a:gd name="T43" fmla="*/ 74 h 5284"/>
                <a:gd name="T44" fmla="*/ 2322 w 5287"/>
                <a:gd name="T45" fmla="*/ 198 h 5284"/>
                <a:gd name="T46" fmla="*/ 2016 w 5287"/>
                <a:gd name="T47" fmla="*/ 376 h 5284"/>
                <a:gd name="T48" fmla="*/ 1742 w 5287"/>
                <a:gd name="T49" fmla="*/ 608 h 5284"/>
                <a:gd name="T50" fmla="*/ 1542 w 5287"/>
                <a:gd name="T51" fmla="*/ 838 h 5284"/>
                <a:gd name="T52" fmla="*/ 1264 w 5287"/>
                <a:gd name="T53" fmla="*/ 1351 h 5284"/>
                <a:gd name="T54" fmla="*/ 1136 w 5287"/>
                <a:gd name="T55" fmla="*/ 2009 h 5284"/>
                <a:gd name="T56" fmla="*/ 1220 w 5287"/>
                <a:gd name="T57" fmla="*/ 2669 h 5284"/>
                <a:gd name="T58" fmla="*/ 1520 w 5287"/>
                <a:gd name="T59" fmla="*/ 3281 h 5284"/>
                <a:gd name="T60" fmla="*/ 4477 w 5287"/>
                <a:gd name="T61" fmla="*/ 3343 h 5284"/>
                <a:gd name="T62" fmla="*/ 4055 w 5287"/>
                <a:gd name="T63" fmla="*/ 3657 h 5284"/>
                <a:gd name="T64" fmla="*/ 3477 w 5287"/>
                <a:gd name="T65" fmla="*/ 3847 h 5284"/>
                <a:gd name="T66" fmla="*/ 2945 w 5287"/>
                <a:gd name="T67" fmla="*/ 3847 h 5284"/>
                <a:gd name="T68" fmla="*/ 2366 w 5287"/>
                <a:gd name="T69" fmla="*/ 3657 h 5284"/>
                <a:gd name="T70" fmla="*/ 1942 w 5287"/>
                <a:gd name="T71" fmla="*/ 3343 h 5284"/>
                <a:gd name="T72" fmla="*/ 1706 w 5287"/>
                <a:gd name="T73" fmla="*/ 3051 h 5284"/>
                <a:gd name="T74" fmla="*/ 4713 w 5287"/>
                <a:gd name="T75" fmla="*/ 3051 h 5284"/>
                <a:gd name="T76" fmla="*/ 4511 w 5287"/>
                <a:gd name="T77" fmla="*/ 3307 h 5284"/>
                <a:gd name="T78" fmla="*/ 3453 w 5287"/>
                <a:gd name="T79" fmla="*/ 2765 h 5284"/>
                <a:gd name="T80" fmla="*/ 4197 w 5287"/>
                <a:gd name="T81" fmla="*/ 2765 h 5284"/>
                <a:gd name="T82" fmla="*/ 1942 w 5287"/>
                <a:gd name="T83" fmla="*/ 808 h 5284"/>
                <a:gd name="T84" fmla="*/ 2444 w 5287"/>
                <a:gd name="T85" fmla="*/ 454 h 5284"/>
                <a:gd name="T86" fmla="*/ 3033 w 5287"/>
                <a:gd name="T87" fmla="*/ 292 h 5284"/>
                <a:gd name="T88" fmla="*/ 3563 w 5287"/>
                <a:gd name="T89" fmla="*/ 318 h 5284"/>
                <a:gd name="T90" fmla="*/ 4131 w 5287"/>
                <a:gd name="T91" fmla="*/ 538 h 5284"/>
                <a:gd name="T92" fmla="*/ 4527 w 5287"/>
                <a:gd name="T93" fmla="*/ 860 h 5284"/>
                <a:gd name="T94" fmla="*/ 4799 w 5287"/>
                <a:gd name="T95" fmla="*/ 1245 h 5284"/>
                <a:gd name="T96" fmla="*/ 4957 w 5287"/>
                <a:gd name="T97" fmla="*/ 1677 h 5284"/>
                <a:gd name="T98" fmla="*/ 5001 w 5287"/>
                <a:gd name="T99" fmla="*/ 2129 h 5284"/>
                <a:gd name="T100" fmla="*/ 4929 w 5287"/>
                <a:gd name="T101" fmla="*/ 2579 h 5284"/>
                <a:gd name="T102" fmla="*/ 3737 w 5287"/>
                <a:gd name="T103" fmla="*/ 916 h 5284"/>
                <a:gd name="T104" fmla="*/ 1532 w 5287"/>
                <a:gd name="T105" fmla="*/ 2705 h 5284"/>
                <a:gd name="T106" fmla="*/ 1428 w 5287"/>
                <a:gd name="T107" fmla="*/ 2259 h 5284"/>
                <a:gd name="T108" fmla="*/ 1440 w 5287"/>
                <a:gd name="T109" fmla="*/ 1805 h 5284"/>
                <a:gd name="T110" fmla="*/ 1564 w 5287"/>
                <a:gd name="T111" fmla="*/ 1365 h 5284"/>
                <a:gd name="T112" fmla="*/ 1804 w 5287"/>
                <a:gd name="T113" fmla="*/ 964 h 5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87" h="5284">
                  <a:moveTo>
                    <a:pt x="202" y="5284"/>
                  </a:moveTo>
                  <a:lnTo>
                    <a:pt x="1846" y="3641"/>
                  </a:lnTo>
                  <a:lnTo>
                    <a:pt x="1846" y="3641"/>
                  </a:lnTo>
                  <a:lnTo>
                    <a:pt x="1918" y="3701"/>
                  </a:lnTo>
                  <a:lnTo>
                    <a:pt x="1992" y="3757"/>
                  </a:lnTo>
                  <a:lnTo>
                    <a:pt x="2068" y="3811"/>
                  </a:lnTo>
                  <a:lnTo>
                    <a:pt x="2148" y="3859"/>
                  </a:lnTo>
                  <a:lnTo>
                    <a:pt x="2228" y="3905"/>
                  </a:lnTo>
                  <a:lnTo>
                    <a:pt x="2310" y="3947"/>
                  </a:lnTo>
                  <a:lnTo>
                    <a:pt x="2394" y="3985"/>
                  </a:lnTo>
                  <a:lnTo>
                    <a:pt x="2480" y="4019"/>
                  </a:lnTo>
                  <a:lnTo>
                    <a:pt x="2566" y="4051"/>
                  </a:lnTo>
                  <a:lnTo>
                    <a:pt x="2657" y="4077"/>
                  </a:lnTo>
                  <a:lnTo>
                    <a:pt x="2745" y="4099"/>
                  </a:lnTo>
                  <a:lnTo>
                    <a:pt x="2837" y="4119"/>
                  </a:lnTo>
                  <a:lnTo>
                    <a:pt x="2929" y="4133"/>
                  </a:lnTo>
                  <a:lnTo>
                    <a:pt x="3021" y="4143"/>
                  </a:lnTo>
                  <a:lnTo>
                    <a:pt x="3115" y="4149"/>
                  </a:lnTo>
                  <a:lnTo>
                    <a:pt x="3211" y="4151"/>
                  </a:lnTo>
                  <a:lnTo>
                    <a:pt x="3211" y="4151"/>
                  </a:lnTo>
                  <a:lnTo>
                    <a:pt x="3263" y="4151"/>
                  </a:lnTo>
                  <a:lnTo>
                    <a:pt x="3315" y="4149"/>
                  </a:lnTo>
                  <a:lnTo>
                    <a:pt x="3365" y="4145"/>
                  </a:lnTo>
                  <a:lnTo>
                    <a:pt x="3417" y="4141"/>
                  </a:lnTo>
                  <a:lnTo>
                    <a:pt x="3467" y="4135"/>
                  </a:lnTo>
                  <a:lnTo>
                    <a:pt x="3519" y="4129"/>
                  </a:lnTo>
                  <a:lnTo>
                    <a:pt x="3569" y="4121"/>
                  </a:lnTo>
                  <a:lnTo>
                    <a:pt x="3619" y="4111"/>
                  </a:lnTo>
                  <a:lnTo>
                    <a:pt x="3669" y="4101"/>
                  </a:lnTo>
                  <a:lnTo>
                    <a:pt x="3717" y="4089"/>
                  </a:lnTo>
                  <a:lnTo>
                    <a:pt x="3767" y="4077"/>
                  </a:lnTo>
                  <a:lnTo>
                    <a:pt x="3815" y="4063"/>
                  </a:lnTo>
                  <a:lnTo>
                    <a:pt x="3863" y="4047"/>
                  </a:lnTo>
                  <a:lnTo>
                    <a:pt x="3911" y="4031"/>
                  </a:lnTo>
                  <a:lnTo>
                    <a:pt x="3959" y="4013"/>
                  </a:lnTo>
                  <a:lnTo>
                    <a:pt x="4005" y="3995"/>
                  </a:lnTo>
                  <a:lnTo>
                    <a:pt x="4053" y="3975"/>
                  </a:lnTo>
                  <a:lnTo>
                    <a:pt x="4099" y="3953"/>
                  </a:lnTo>
                  <a:lnTo>
                    <a:pt x="4143" y="3931"/>
                  </a:lnTo>
                  <a:lnTo>
                    <a:pt x="4189" y="3909"/>
                  </a:lnTo>
                  <a:lnTo>
                    <a:pt x="4233" y="3883"/>
                  </a:lnTo>
                  <a:lnTo>
                    <a:pt x="4277" y="3859"/>
                  </a:lnTo>
                  <a:lnTo>
                    <a:pt x="4319" y="3831"/>
                  </a:lnTo>
                  <a:lnTo>
                    <a:pt x="4363" y="3803"/>
                  </a:lnTo>
                  <a:lnTo>
                    <a:pt x="4405" y="3775"/>
                  </a:lnTo>
                  <a:lnTo>
                    <a:pt x="4445" y="3745"/>
                  </a:lnTo>
                  <a:lnTo>
                    <a:pt x="4487" y="3715"/>
                  </a:lnTo>
                  <a:lnTo>
                    <a:pt x="4527" y="3683"/>
                  </a:lnTo>
                  <a:lnTo>
                    <a:pt x="4565" y="3649"/>
                  </a:lnTo>
                  <a:lnTo>
                    <a:pt x="4603" y="3615"/>
                  </a:lnTo>
                  <a:lnTo>
                    <a:pt x="4641" y="3579"/>
                  </a:lnTo>
                  <a:lnTo>
                    <a:pt x="4679" y="3543"/>
                  </a:lnTo>
                  <a:lnTo>
                    <a:pt x="4679" y="3543"/>
                  </a:lnTo>
                  <a:lnTo>
                    <a:pt x="4717" y="3505"/>
                  </a:lnTo>
                  <a:lnTo>
                    <a:pt x="4753" y="3465"/>
                  </a:lnTo>
                  <a:lnTo>
                    <a:pt x="4787" y="3427"/>
                  </a:lnTo>
                  <a:lnTo>
                    <a:pt x="4821" y="3385"/>
                  </a:lnTo>
                  <a:lnTo>
                    <a:pt x="4853" y="3345"/>
                  </a:lnTo>
                  <a:lnTo>
                    <a:pt x="4885" y="3303"/>
                  </a:lnTo>
                  <a:lnTo>
                    <a:pt x="4915" y="3261"/>
                  </a:lnTo>
                  <a:lnTo>
                    <a:pt x="4945" y="3217"/>
                  </a:lnTo>
                  <a:lnTo>
                    <a:pt x="4973" y="3175"/>
                  </a:lnTo>
                  <a:lnTo>
                    <a:pt x="4999" y="3131"/>
                  </a:lnTo>
                  <a:lnTo>
                    <a:pt x="5025" y="3085"/>
                  </a:lnTo>
                  <a:lnTo>
                    <a:pt x="5049" y="3041"/>
                  </a:lnTo>
                  <a:lnTo>
                    <a:pt x="5073" y="2995"/>
                  </a:lnTo>
                  <a:lnTo>
                    <a:pt x="5095" y="2949"/>
                  </a:lnTo>
                  <a:lnTo>
                    <a:pt x="5115" y="2903"/>
                  </a:lnTo>
                  <a:lnTo>
                    <a:pt x="5135" y="2857"/>
                  </a:lnTo>
                  <a:lnTo>
                    <a:pt x="5153" y="2809"/>
                  </a:lnTo>
                  <a:lnTo>
                    <a:pt x="5169" y="2763"/>
                  </a:lnTo>
                  <a:lnTo>
                    <a:pt x="5185" y="2715"/>
                  </a:lnTo>
                  <a:lnTo>
                    <a:pt x="5201" y="2667"/>
                  </a:lnTo>
                  <a:lnTo>
                    <a:pt x="5215" y="2619"/>
                  </a:lnTo>
                  <a:lnTo>
                    <a:pt x="5227" y="2569"/>
                  </a:lnTo>
                  <a:lnTo>
                    <a:pt x="5239" y="2521"/>
                  </a:lnTo>
                  <a:lnTo>
                    <a:pt x="5249" y="2471"/>
                  </a:lnTo>
                  <a:lnTo>
                    <a:pt x="5265" y="2373"/>
                  </a:lnTo>
                  <a:lnTo>
                    <a:pt x="5277" y="2275"/>
                  </a:lnTo>
                  <a:lnTo>
                    <a:pt x="5283" y="2175"/>
                  </a:lnTo>
                  <a:lnTo>
                    <a:pt x="5287" y="2075"/>
                  </a:lnTo>
                  <a:lnTo>
                    <a:pt x="5283" y="1975"/>
                  </a:lnTo>
                  <a:lnTo>
                    <a:pt x="5277" y="1875"/>
                  </a:lnTo>
                  <a:lnTo>
                    <a:pt x="5265" y="1777"/>
                  </a:lnTo>
                  <a:lnTo>
                    <a:pt x="5249" y="1679"/>
                  </a:lnTo>
                  <a:lnTo>
                    <a:pt x="5239" y="1629"/>
                  </a:lnTo>
                  <a:lnTo>
                    <a:pt x="5227" y="1581"/>
                  </a:lnTo>
                  <a:lnTo>
                    <a:pt x="5215" y="1531"/>
                  </a:lnTo>
                  <a:lnTo>
                    <a:pt x="5201" y="1483"/>
                  </a:lnTo>
                  <a:lnTo>
                    <a:pt x="5185" y="1435"/>
                  </a:lnTo>
                  <a:lnTo>
                    <a:pt x="5169" y="1387"/>
                  </a:lnTo>
                  <a:lnTo>
                    <a:pt x="5153" y="1341"/>
                  </a:lnTo>
                  <a:lnTo>
                    <a:pt x="5135" y="1293"/>
                  </a:lnTo>
                  <a:lnTo>
                    <a:pt x="5115" y="1247"/>
                  </a:lnTo>
                  <a:lnTo>
                    <a:pt x="5095" y="1201"/>
                  </a:lnTo>
                  <a:lnTo>
                    <a:pt x="5073" y="1155"/>
                  </a:lnTo>
                  <a:lnTo>
                    <a:pt x="5049" y="1109"/>
                  </a:lnTo>
                  <a:lnTo>
                    <a:pt x="5025" y="1063"/>
                  </a:lnTo>
                  <a:lnTo>
                    <a:pt x="4999" y="1019"/>
                  </a:lnTo>
                  <a:lnTo>
                    <a:pt x="4973" y="976"/>
                  </a:lnTo>
                  <a:lnTo>
                    <a:pt x="4945" y="934"/>
                  </a:lnTo>
                  <a:lnTo>
                    <a:pt x="4915" y="890"/>
                  </a:lnTo>
                  <a:lnTo>
                    <a:pt x="4885" y="848"/>
                  </a:lnTo>
                  <a:lnTo>
                    <a:pt x="4853" y="806"/>
                  </a:lnTo>
                  <a:lnTo>
                    <a:pt x="4821" y="766"/>
                  </a:lnTo>
                  <a:lnTo>
                    <a:pt x="4787" y="724"/>
                  </a:lnTo>
                  <a:lnTo>
                    <a:pt x="4753" y="684"/>
                  </a:lnTo>
                  <a:lnTo>
                    <a:pt x="4717" y="646"/>
                  </a:lnTo>
                  <a:lnTo>
                    <a:pt x="4679" y="608"/>
                  </a:lnTo>
                  <a:lnTo>
                    <a:pt x="4679" y="608"/>
                  </a:lnTo>
                  <a:lnTo>
                    <a:pt x="4641" y="572"/>
                  </a:lnTo>
                  <a:lnTo>
                    <a:pt x="4603" y="536"/>
                  </a:lnTo>
                  <a:lnTo>
                    <a:pt x="4565" y="502"/>
                  </a:lnTo>
                  <a:lnTo>
                    <a:pt x="4527" y="468"/>
                  </a:lnTo>
                  <a:lnTo>
                    <a:pt x="4487" y="436"/>
                  </a:lnTo>
                  <a:lnTo>
                    <a:pt x="4445" y="406"/>
                  </a:lnTo>
                  <a:lnTo>
                    <a:pt x="4405" y="376"/>
                  </a:lnTo>
                  <a:lnTo>
                    <a:pt x="4363" y="348"/>
                  </a:lnTo>
                  <a:lnTo>
                    <a:pt x="4319" y="320"/>
                  </a:lnTo>
                  <a:lnTo>
                    <a:pt x="4277" y="292"/>
                  </a:lnTo>
                  <a:lnTo>
                    <a:pt x="4233" y="268"/>
                  </a:lnTo>
                  <a:lnTo>
                    <a:pt x="4189" y="242"/>
                  </a:lnTo>
                  <a:lnTo>
                    <a:pt x="4143" y="220"/>
                  </a:lnTo>
                  <a:lnTo>
                    <a:pt x="4099" y="198"/>
                  </a:lnTo>
                  <a:lnTo>
                    <a:pt x="4053" y="176"/>
                  </a:lnTo>
                  <a:lnTo>
                    <a:pt x="4005" y="156"/>
                  </a:lnTo>
                  <a:lnTo>
                    <a:pt x="3959" y="138"/>
                  </a:lnTo>
                  <a:lnTo>
                    <a:pt x="3911" y="120"/>
                  </a:lnTo>
                  <a:lnTo>
                    <a:pt x="3863" y="104"/>
                  </a:lnTo>
                  <a:lnTo>
                    <a:pt x="3815" y="88"/>
                  </a:lnTo>
                  <a:lnTo>
                    <a:pt x="3767" y="74"/>
                  </a:lnTo>
                  <a:lnTo>
                    <a:pt x="3717" y="62"/>
                  </a:lnTo>
                  <a:lnTo>
                    <a:pt x="3669" y="50"/>
                  </a:lnTo>
                  <a:lnTo>
                    <a:pt x="3619" y="40"/>
                  </a:lnTo>
                  <a:lnTo>
                    <a:pt x="3569" y="30"/>
                  </a:lnTo>
                  <a:lnTo>
                    <a:pt x="3519" y="22"/>
                  </a:lnTo>
                  <a:lnTo>
                    <a:pt x="3467" y="16"/>
                  </a:lnTo>
                  <a:lnTo>
                    <a:pt x="3417" y="10"/>
                  </a:lnTo>
                  <a:lnTo>
                    <a:pt x="3365" y="6"/>
                  </a:lnTo>
                  <a:lnTo>
                    <a:pt x="3315" y="2"/>
                  </a:lnTo>
                  <a:lnTo>
                    <a:pt x="3263" y="0"/>
                  </a:lnTo>
                  <a:lnTo>
                    <a:pt x="3211" y="0"/>
                  </a:lnTo>
                  <a:lnTo>
                    <a:pt x="3211" y="0"/>
                  </a:lnTo>
                  <a:lnTo>
                    <a:pt x="3159" y="0"/>
                  </a:lnTo>
                  <a:lnTo>
                    <a:pt x="3107" y="2"/>
                  </a:lnTo>
                  <a:lnTo>
                    <a:pt x="3055" y="6"/>
                  </a:lnTo>
                  <a:lnTo>
                    <a:pt x="3005" y="10"/>
                  </a:lnTo>
                  <a:lnTo>
                    <a:pt x="2953" y="16"/>
                  </a:lnTo>
                  <a:lnTo>
                    <a:pt x="2903" y="22"/>
                  </a:lnTo>
                  <a:lnTo>
                    <a:pt x="2853" y="30"/>
                  </a:lnTo>
                  <a:lnTo>
                    <a:pt x="2803" y="40"/>
                  </a:lnTo>
                  <a:lnTo>
                    <a:pt x="2753" y="50"/>
                  </a:lnTo>
                  <a:lnTo>
                    <a:pt x="2703" y="62"/>
                  </a:lnTo>
                  <a:lnTo>
                    <a:pt x="2655" y="74"/>
                  </a:lnTo>
                  <a:lnTo>
                    <a:pt x="2604" y="88"/>
                  </a:lnTo>
                  <a:lnTo>
                    <a:pt x="2556" y="104"/>
                  </a:lnTo>
                  <a:lnTo>
                    <a:pt x="2508" y="120"/>
                  </a:lnTo>
                  <a:lnTo>
                    <a:pt x="2462" y="138"/>
                  </a:lnTo>
                  <a:lnTo>
                    <a:pt x="2414" y="156"/>
                  </a:lnTo>
                  <a:lnTo>
                    <a:pt x="2368" y="176"/>
                  </a:lnTo>
                  <a:lnTo>
                    <a:pt x="2322" y="198"/>
                  </a:lnTo>
                  <a:lnTo>
                    <a:pt x="2276" y="220"/>
                  </a:lnTo>
                  <a:lnTo>
                    <a:pt x="2232" y="242"/>
                  </a:lnTo>
                  <a:lnTo>
                    <a:pt x="2188" y="268"/>
                  </a:lnTo>
                  <a:lnTo>
                    <a:pt x="2144" y="292"/>
                  </a:lnTo>
                  <a:lnTo>
                    <a:pt x="2100" y="320"/>
                  </a:lnTo>
                  <a:lnTo>
                    <a:pt x="2058" y="348"/>
                  </a:lnTo>
                  <a:lnTo>
                    <a:pt x="2016" y="376"/>
                  </a:lnTo>
                  <a:lnTo>
                    <a:pt x="1974" y="406"/>
                  </a:lnTo>
                  <a:lnTo>
                    <a:pt x="1934" y="436"/>
                  </a:lnTo>
                  <a:lnTo>
                    <a:pt x="1894" y="468"/>
                  </a:lnTo>
                  <a:lnTo>
                    <a:pt x="1854" y="502"/>
                  </a:lnTo>
                  <a:lnTo>
                    <a:pt x="1816" y="536"/>
                  </a:lnTo>
                  <a:lnTo>
                    <a:pt x="1778" y="572"/>
                  </a:lnTo>
                  <a:lnTo>
                    <a:pt x="1742" y="608"/>
                  </a:lnTo>
                  <a:lnTo>
                    <a:pt x="1742" y="608"/>
                  </a:lnTo>
                  <a:lnTo>
                    <a:pt x="1706" y="644"/>
                  </a:lnTo>
                  <a:lnTo>
                    <a:pt x="1670" y="682"/>
                  </a:lnTo>
                  <a:lnTo>
                    <a:pt x="1638" y="720"/>
                  </a:lnTo>
                  <a:lnTo>
                    <a:pt x="1604" y="758"/>
                  </a:lnTo>
                  <a:lnTo>
                    <a:pt x="1574" y="798"/>
                  </a:lnTo>
                  <a:lnTo>
                    <a:pt x="1542" y="838"/>
                  </a:lnTo>
                  <a:lnTo>
                    <a:pt x="1514" y="878"/>
                  </a:lnTo>
                  <a:lnTo>
                    <a:pt x="1486" y="918"/>
                  </a:lnTo>
                  <a:lnTo>
                    <a:pt x="1432" y="1001"/>
                  </a:lnTo>
                  <a:lnTo>
                    <a:pt x="1384" y="1087"/>
                  </a:lnTo>
                  <a:lnTo>
                    <a:pt x="1338" y="1173"/>
                  </a:lnTo>
                  <a:lnTo>
                    <a:pt x="1298" y="1261"/>
                  </a:lnTo>
                  <a:lnTo>
                    <a:pt x="1264" y="1351"/>
                  </a:lnTo>
                  <a:lnTo>
                    <a:pt x="1232" y="1443"/>
                  </a:lnTo>
                  <a:lnTo>
                    <a:pt x="1204" y="1535"/>
                  </a:lnTo>
                  <a:lnTo>
                    <a:pt x="1182" y="1629"/>
                  </a:lnTo>
                  <a:lnTo>
                    <a:pt x="1164" y="1723"/>
                  </a:lnTo>
                  <a:lnTo>
                    <a:pt x="1150" y="1817"/>
                  </a:lnTo>
                  <a:lnTo>
                    <a:pt x="1140" y="1913"/>
                  </a:lnTo>
                  <a:lnTo>
                    <a:pt x="1136" y="2009"/>
                  </a:lnTo>
                  <a:lnTo>
                    <a:pt x="1134" y="2103"/>
                  </a:lnTo>
                  <a:lnTo>
                    <a:pt x="1138" y="2199"/>
                  </a:lnTo>
                  <a:lnTo>
                    <a:pt x="1146" y="2295"/>
                  </a:lnTo>
                  <a:lnTo>
                    <a:pt x="1158" y="2389"/>
                  </a:lnTo>
                  <a:lnTo>
                    <a:pt x="1174" y="2483"/>
                  </a:lnTo>
                  <a:lnTo>
                    <a:pt x="1196" y="2577"/>
                  </a:lnTo>
                  <a:lnTo>
                    <a:pt x="1220" y="2669"/>
                  </a:lnTo>
                  <a:lnTo>
                    <a:pt x="1250" y="2761"/>
                  </a:lnTo>
                  <a:lnTo>
                    <a:pt x="1284" y="2853"/>
                  </a:lnTo>
                  <a:lnTo>
                    <a:pt x="1322" y="2941"/>
                  </a:lnTo>
                  <a:lnTo>
                    <a:pt x="1366" y="3029"/>
                  </a:lnTo>
                  <a:lnTo>
                    <a:pt x="1412" y="3115"/>
                  </a:lnTo>
                  <a:lnTo>
                    <a:pt x="1464" y="3199"/>
                  </a:lnTo>
                  <a:lnTo>
                    <a:pt x="1520" y="3281"/>
                  </a:lnTo>
                  <a:lnTo>
                    <a:pt x="1550" y="3321"/>
                  </a:lnTo>
                  <a:lnTo>
                    <a:pt x="1580" y="3361"/>
                  </a:lnTo>
                  <a:lnTo>
                    <a:pt x="1612" y="3401"/>
                  </a:lnTo>
                  <a:lnTo>
                    <a:pt x="1644" y="3439"/>
                  </a:lnTo>
                  <a:lnTo>
                    <a:pt x="0" y="5082"/>
                  </a:lnTo>
                  <a:lnTo>
                    <a:pt x="202" y="5284"/>
                  </a:lnTo>
                  <a:close/>
                  <a:moveTo>
                    <a:pt x="4477" y="3343"/>
                  </a:moveTo>
                  <a:lnTo>
                    <a:pt x="4477" y="3343"/>
                  </a:lnTo>
                  <a:lnTo>
                    <a:pt x="4413" y="3403"/>
                  </a:lnTo>
                  <a:lnTo>
                    <a:pt x="4345" y="3461"/>
                  </a:lnTo>
                  <a:lnTo>
                    <a:pt x="4277" y="3517"/>
                  </a:lnTo>
                  <a:lnTo>
                    <a:pt x="4205" y="3567"/>
                  </a:lnTo>
                  <a:lnTo>
                    <a:pt x="4131" y="3613"/>
                  </a:lnTo>
                  <a:lnTo>
                    <a:pt x="4055" y="3657"/>
                  </a:lnTo>
                  <a:lnTo>
                    <a:pt x="3977" y="3697"/>
                  </a:lnTo>
                  <a:lnTo>
                    <a:pt x="3897" y="3731"/>
                  </a:lnTo>
                  <a:lnTo>
                    <a:pt x="3815" y="3763"/>
                  </a:lnTo>
                  <a:lnTo>
                    <a:pt x="3733" y="3791"/>
                  </a:lnTo>
                  <a:lnTo>
                    <a:pt x="3649" y="3813"/>
                  </a:lnTo>
                  <a:lnTo>
                    <a:pt x="3563" y="3833"/>
                  </a:lnTo>
                  <a:lnTo>
                    <a:pt x="3477" y="3847"/>
                  </a:lnTo>
                  <a:lnTo>
                    <a:pt x="3389" y="3859"/>
                  </a:lnTo>
                  <a:lnTo>
                    <a:pt x="3301" y="3865"/>
                  </a:lnTo>
                  <a:lnTo>
                    <a:pt x="3211" y="3867"/>
                  </a:lnTo>
                  <a:lnTo>
                    <a:pt x="3211" y="3867"/>
                  </a:lnTo>
                  <a:lnTo>
                    <a:pt x="3121" y="3865"/>
                  </a:lnTo>
                  <a:lnTo>
                    <a:pt x="3033" y="3859"/>
                  </a:lnTo>
                  <a:lnTo>
                    <a:pt x="2945" y="3847"/>
                  </a:lnTo>
                  <a:lnTo>
                    <a:pt x="2859" y="3833"/>
                  </a:lnTo>
                  <a:lnTo>
                    <a:pt x="2773" y="3813"/>
                  </a:lnTo>
                  <a:lnTo>
                    <a:pt x="2689" y="3791"/>
                  </a:lnTo>
                  <a:lnTo>
                    <a:pt x="2604" y="3763"/>
                  </a:lnTo>
                  <a:lnTo>
                    <a:pt x="2524" y="3731"/>
                  </a:lnTo>
                  <a:lnTo>
                    <a:pt x="2444" y="3697"/>
                  </a:lnTo>
                  <a:lnTo>
                    <a:pt x="2366" y="3657"/>
                  </a:lnTo>
                  <a:lnTo>
                    <a:pt x="2290" y="3613"/>
                  </a:lnTo>
                  <a:lnTo>
                    <a:pt x="2216" y="3567"/>
                  </a:lnTo>
                  <a:lnTo>
                    <a:pt x="2144" y="3517"/>
                  </a:lnTo>
                  <a:lnTo>
                    <a:pt x="2074" y="3461"/>
                  </a:lnTo>
                  <a:lnTo>
                    <a:pt x="2008" y="3403"/>
                  </a:lnTo>
                  <a:lnTo>
                    <a:pt x="1942" y="3343"/>
                  </a:lnTo>
                  <a:lnTo>
                    <a:pt x="1942" y="3343"/>
                  </a:lnTo>
                  <a:lnTo>
                    <a:pt x="1910" y="3307"/>
                  </a:lnTo>
                  <a:lnTo>
                    <a:pt x="1876" y="3273"/>
                  </a:lnTo>
                  <a:lnTo>
                    <a:pt x="1846" y="3237"/>
                  </a:lnTo>
                  <a:lnTo>
                    <a:pt x="1816" y="3201"/>
                  </a:lnTo>
                  <a:lnTo>
                    <a:pt x="1788" y="3165"/>
                  </a:lnTo>
                  <a:lnTo>
                    <a:pt x="1760" y="3127"/>
                  </a:lnTo>
                  <a:lnTo>
                    <a:pt x="1706" y="3051"/>
                  </a:lnTo>
                  <a:lnTo>
                    <a:pt x="1962" y="3051"/>
                  </a:lnTo>
                  <a:lnTo>
                    <a:pt x="2707" y="3051"/>
                  </a:lnTo>
                  <a:lnTo>
                    <a:pt x="2993" y="3051"/>
                  </a:lnTo>
                  <a:lnTo>
                    <a:pt x="3453" y="3051"/>
                  </a:lnTo>
                  <a:lnTo>
                    <a:pt x="3737" y="3051"/>
                  </a:lnTo>
                  <a:lnTo>
                    <a:pt x="4483" y="3051"/>
                  </a:lnTo>
                  <a:lnTo>
                    <a:pt x="4713" y="3051"/>
                  </a:lnTo>
                  <a:lnTo>
                    <a:pt x="4713" y="3051"/>
                  </a:lnTo>
                  <a:lnTo>
                    <a:pt x="4661" y="3127"/>
                  </a:lnTo>
                  <a:lnTo>
                    <a:pt x="4633" y="3165"/>
                  </a:lnTo>
                  <a:lnTo>
                    <a:pt x="4605" y="3201"/>
                  </a:lnTo>
                  <a:lnTo>
                    <a:pt x="4575" y="3237"/>
                  </a:lnTo>
                  <a:lnTo>
                    <a:pt x="4543" y="3273"/>
                  </a:lnTo>
                  <a:lnTo>
                    <a:pt x="4511" y="3307"/>
                  </a:lnTo>
                  <a:lnTo>
                    <a:pt x="4477" y="3343"/>
                  </a:lnTo>
                  <a:lnTo>
                    <a:pt x="4477" y="3343"/>
                  </a:lnTo>
                  <a:close/>
                  <a:moveTo>
                    <a:pt x="2993" y="1481"/>
                  </a:moveTo>
                  <a:lnTo>
                    <a:pt x="2993" y="1201"/>
                  </a:lnTo>
                  <a:lnTo>
                    <a:pt x="3453" y="1201"/>
                  </a:lnTo>
                  <a:lnTo>
                    <a:pt x="3453" y="1867"/>
                  </a:lnTo>
                  <a:lnTo>
                    <a:pt x="3453" y="2765"/>
                  </a:lnTo>
                  <a:lnTo>
                    <a:pt x="2993" y="2765"/>
                  </a:lnTo>
                  <a:lnTo>
                    <a:pt x="2993" y="1481"/>
                  </a:lnTo>
                  <a:close/>
                  <a:moveTo>
                    <a:pt x="4197" y="2765"/>
                  </a:moveTo>
                  <a:lnTo>
                    <a:pt x="3737" y="2765"/>
                  </a:lnTo>
                  <a:lnTo>
                    <a:pt x="3737" y="2151"/>
                  </a:lnTo>
                  <a:lnTo>
                    <a:pt x="4197" y="2151"/>
                  </a:lnTo>
                  <a:lnTo>
                    <a:pt x="4197" y="2765"/>
                  </a:lnTo>
                  <a:close/>
                  <a:moveTo>
                    <a:pt x="2707" y="2765"/>
                  </a:moveTo>
                  <a:lnTo>
                    <a:pt x="2246" y="2765"/>
                  </a:lnTo>
                  <a:lnTo>
                    <a:pt x="2246" y="1765"/>
                  </a:lnTo>
                  <a:lnTo>
                    <a:pt x="2707" y="1765"/>
                  </a:lnTo>
                  <a:lnTo>
                    <a:pt x="2707" y="2765"/>
                  </a:lnTo>
                  <a:close/>
                  <a:moveTo>
                    <a:pt x="1942" y="808"/>
                  </a:moveTo>
                  <a:lnTo>
                    <a:pt x="1942" y="808"/>
                  </a:lnTo>
                  <a:lnTo>
                    <a:pt x="2008" y="748"/>
                  </a:lnTo>
                  <a:lnTo>
                    <a:pt x="2074" y="690"/>
                  </a:lnTo>
                  <a:lnTo>
                    <a:pt x="2144" y="634"/>
                  </a:lnTo>
                  <a:lnTo>
                    <a:pt x="2216" y="584"/>
                  </a:lnTo>
                  <a:lnTo>
                    <a:pt x="2290" y="538"/>
                  </a:lnTo>
                  <a:lnTo>
                    <a:pt x="2366" y="494"/>
                  </a:lnTo>
                  <a:lnTo>
                    <a:pt x="2444" y="454"/>
                  </a:lnTo>
                  <a:lnTo>
                    <a:pt x="2524" y="420"/>
                  </a:lnTo>
                  <a:lnTo>
                    <a:pt x="2604" y="388"/>
                  </a:lnTo>
                  <a:lnTo>
                    <a:pt x="2689" y="360"/>
                  </a:lnTo>
                  <a:lnTo>
                    <a:pt x="2773" y="338"/>
                  </a:lnTo>
                  <a:lnTo>
                    <a:pt x="2859" y="318"/>
                  </a:lnTo>
                  <a:lnTo>
                    <a:pt x="2945" y="304"/>
                  </a:lnTo>
                  <a:lnTo>
                    <a:pt x="3033" y="292"/>
                  </a:lnTo>
                  <a:lnTo>
                    <a:pt x="3121" y="286"/>
                  </a:lnTo>
                  <a:lnTo>
                    <a:pt x="3211" y="284"/>
                  </a:lnTo>
                  <a:lnTo>
                    <a:pt x="3211" y="284"/>
                  </a:lnTo>
                  <a:lnTo>
                    <a:pt x="3301" y="286"/>
                  </a:lnTo>
                  <a:lnTo>
                    <a:pt x="3389" y="292"/>
                  </a:lnTo>
                  <a:lnTo>
                    <a:pt x="3477" y="304"/>
                  </a:lnTo>
                  <a:lnTo>
                    <a:pt x="3563" y="318"/>
                  </a:lnTo>
                  <a:lnTo>
                    <a:pt x="3649" y="338"/>
                  </a:lnTo>
                  <a:lnTo>
                    <a:pt x="3733" y="360"/>
                  </a:lnTo>
                  <a:lnTo>
                    <a:pt x="3815" y="388"/>
                  </a:lnTo>
                  <a:lnTo>
                    <a:pt x="3897" y="420"/>
                  </a:lnTo>
                  <a:lnTo>
                    <a:pt x="3977" y="454"/>
                  </a:lnTo>
                  <a:lnTo>
                    <a:pt x="4055" y="494"/>
                  </a:lnTo>
                  <a:lnTo>
                    <a:pt x="4131" y="538"/>
                  </a:lnTo>
                  <a:lnTo>
                    <a:pt x="4205" y="584"/>
                  </a:lnTo>
                  <a:lnTo>
                    <a:pt x="4277" y="634"/>
                  </a:lnTo>
                  <a:lnTo>
                    <a:pt x="4345" y="690"/>
                  </a:lnTo>
                  <a:lnTo>
                    <a:pt x="4413" y="748"/>
                  </a:lnTo>
                  <a:lnTo>
                    <a:pt x="4477" y="808"/>
                  </a:lnTo>
                  <a:lnTo>
                    <a:pt x="4477" y="808"/>
                  </a:lnTo>
                  <a:lnTo>
                    <a:pt x="4527" y="860"/>
                  </a:lnTo>
                  <a:lnTo>
                    <a:pt x="4573" y="910"/>
                  </a:lnTo>
                  <a:lnTo>
                    <a:pt x="4615" y="964"/>
                  </a:lnTo>
                  <a:lnTo>
                    <a:pt x="4657" y="1017"/>
                  </a:lnTo>
                  <a:lnTo>
                    <a:pt x="4697" y="1073"/>
                  </a:lnTo>
                  <a:lnTo>
                    <a:pt x="4733" y="1129"/>
                  </a:lnTo>
                  <a:lnTo>
                    <a:pt x="4767" y="1187"/>
                  </a:lnTo>
                  <a:lnTo>
                    <a:pt x="4799" y="1245"/>
                  </a:lnTo>
                  <a:lnTo>
                    <a:pt x="4829" y="1305"/>
                  </a:lnTo>
                  <a:lnTo>
                    <a:pt x="4855" y="1365"/>
                  </a:lnTo>
                  <a:lnTo>
                    <a:pt x="4881" y="1427"/>
                  </a:lnTo>
                  <a:lnTo>
                    <a:pt x="4903" y="1489"/>
                  </a:lnTo>
                  <a:lnTo>
                    <a:pt x="4923" y="1551"/>
                  </a:lnTo>
                  <a:lnTo>
                    <a:pt x="4941" y="1613"/>
                  </a:lnTo>
                  <a:lnTo>
                    <a:pt x="4957" y="1677"/>
                  </a:lnTo>
                  <a:lnTo>
                    <a:pt x="4971" y="1741"/>
                  </a:lnTo>
                  <a:lnTo>
                    <a:pt x="4981" y="1805"/>
                  </a:lnTo>
                  <a:lnTo>
                    <a:pt x="4989" y="1869"/>
                  </a:lnTo>
                  <a:lnTo>
                    <a:pt x="4995" y="1935"/>
                  </a:lnTo>
                  <a:lnTo>
                    <a:pt x="4999" y="1999"/>
                  </a:lnTo>
                  <a:lnTo>
                    <a:pt x="5001" y="2065"/>
                  </a:lnTo>
                  <a:lnTo>
                    <a:pt x="5001" y="2129"/>
                  </a:lnTo>
                  <a:lnTo>
                    <a:pt x="4997" y="2195"/>
                  </a:lnTo>
                  <a:lnTo>
                    <a:pt x="4991" y="2259"/>
                  </a:lnTo>
                  <a:lnTo>
                    <a:pt x="4983" y="2325"/>
                  </a:lnTo>
                  <a:lnTo>
                    <a:pt x="4973" y="2389"/>
                  </a:lnTo>
                  <a:lnTo>
                    <a:pt x="4961" y="2453"/>
                  </a:lnTo>
                  <a:lnTo>
                    <a:pt x="4947" y="2517"/>
                  </a:lnTo>
                  <a:lnTo>
                    <a:pt x="4929" y="2579"/>
                  </a:lnTo>
                  <a:lnTo>
                    <a:pt x="4909" y="2643"/>
                  </a:lnTo>
                  <a:lnTo>
                    <a:pt x="4887" y="2705"/>
                  </a:lnTo>
                  <a:lnTo>
                    <a:pt x="4863" y="2765"/>
                  </a:lnTo>
                  <a:lnTo>
                    <a:pt x="4483" y="2765"/>
                  </a:lnTo>
                  <a:lnTo>
                    <a:pt x="4483" y="1867"/>
                  </a:lnTo>
                  <a:lnTo>
                    <a:pt x="3737" y="1867"/>
                  </a:lnTo>
                  <a:lnTo>
                    <a:pt x="3737" y="916"/>
                  </a:lnTo>
                  <a:lnTo>
                    <a:pt x="2707" y="916"/>
                  </a:lnTo>
                  <a:lnTo>
                    <a:pt x="2707" y="1481"/>
                  </a:lnTo>
                  <a:lnTo>
                    <a:pt x="1962" y="1481"/>
                  </a:lnTo>
                  <a:lnTo>
                    <a:pt x="1962" y="2765"/>
                  </a:lnTo>
                  <a:lnTo>
                    <a:pt x="1558" y="2765"/>
                  </a:lnTo>
                  <a:lnTo>
                    <a:pt x="1558" y="2765"/>
                  </a:lnTo>
                  <a:lnTo>
                    <a:pt x="1532" y="2705"/>
                  </a:lnTo>
                  <a:lnTo>
                    <a:pt x="1510" y="2643"/>
                  </a:lnTo>
                  <a:lnTo>
                    <a:pt x="1492" y="2579"/>
                  </a:lnTo>
                  <a:lnTo>
                    <a:pt x="1474" y="2517"/>
                  </a:lnTo>
                  <a:lnTo>
                    <a:pt x="1460" y="2453"/>
                  </a:lnTo>
                  <a:lnTo>
                    <a:pt x="1446" y="2389"/>
                  </a:lnTo>
                  <a:lnTo>
                    <a:pt x="1436" y="2325"/>
                  </a:lnTo>
                  <a:lnTo>
                    <a:pt x="1428" y="2259"/>
                  </a:lnTo>
                  <a:lnTo>
                    <a:pt x="1424" y="2195"/>
                  </a:lnTo>
                  <a:lnTo>
                    <a:pt x="1420" y="2129"/>
                  </a:lnTo>
                  <a:lnTo>
                    <a:pt x="1420" y="2065"/>
                  </a:lnTo>
                  <a:lnTo>
                    <a:pt x="1420" y="1999"/>
                  </a:lnTo>
                  <a:lnTo>
                    <a:pt x="1424" y="1935"/>
                  </a:lnTo>
                  <a:lnTo>
                    <a:pt x="1430" y="1869"/>
                  </a:lnTo>
                  <a:lnTo>
                    <a:pt x="1440" y="1805"/>
                  </a:lnTo>
                  <a:lnTo>
                    <a:pt x="1450" y="1741"/>
                  </a:lnTo>
                  <a:lnTo>
                    <a:pt x="1464" y="1677"/>
                  </a:lnTo>
                  <a:lnTo>
                    <a:pt x="1478" y="1613"/>
                  </a:lnTo>
                  <a:lnTo>
                    <a:pt x="1496" y="1551"/>
                  </a:lnTo>
                  <a:lnTo>
                    <a:pt x="1516" y="1489"/>
                  </a:lnTo>
                  <a:lnTo>
                    <a:pt x="1540" y="1427"/>
                  </a:lnTo>
                  <a:lnTo>
                    <a:pt x="1564" y="1365"/>
                  </a:lnTo>
                  <a:lnTo>
                    <a:pt x="1592" y="1305"/>
                  </a:lnTo>
                  <a:lnTo>
                    <a:pt x="1622" y="1245"/>
                  </a:lnTo>
                  <a:lnTo>
                    <a:pt x="1654" y="1187"/>
                  </a:lnTo>
                  <a:lnTo>
                    <a:pt x="1688" y="1129"/>
                  </a:lnTo>
                  <a:lnTo>
                    <a:pt x="1724" y="1073"/>
                  </a:lnTo>
                  <a:lnTo>
                    <a:pt x="1764" y="1017"/>
                  </a:lnTo>
                  <a:lnTo>
                    <a:pt x="1804" y="964"/>
                  </a:lnTo>
                  <a:lnTo>
                    <a:pt x="1848" y="910"/>
                  </a:lnTo>
                  <a:lnTo>
                    <a:pt x="1894" y="860"/>
                  </a:lnTo>
                  <a:lnTo>
                    <a:pt x="1942" y="808"/>
                  </a:lnTo>
                  <a:lnTo>
                    <a:pt x="1942" y="8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6" rIns="78191" bIns="39096" numCol="1" anchor="t" anchorCtr="0" compatLnSpc="1">
              <a:prstTxWarp prst="textNoShape">
                <a:avLst/>
              </a:prstTxWarp>
            </a:bodyPr>
            <a:lstStyle/>
            <a:p>
              <a:endParaRPr lang="en-US" sz="1100"/>
            </a:p>
          </p:txBody>
        </p:sp>
      </p:grpSp>
      <p:sp>
        <p:nvSpPr>
          <p:cNvPr id="70" name="Freeform 97">
            <a:extLst>
              <a:ext uri="{FF2B5EF4-FFF2-40B4-BE49-F238E27FC236}">
                <a16:creationId xmlns:a16="http://schemas.microsoft.com/office/drawing/2014/main" id="{C3EE4E5C-4083-C387-D9CD-E2F690B7DB56}"/>
              </a:ext>
            </a:extLst>
          </p:cNvPr>
          <p:cNvSpPr>
            <a:spLocks noChangeAspect="1" noEditPoints="1"/>
          </p:cNvSpPr>
          <p:nvPr/>
        </p:nvSpPr>
        <p:spPr bwMode="auto">
          <a:xfrm>
            <a:off x="6370182" y="2969161"/>
            <a:ext cx="360363" cy="360363"/>
          </a:xfrm>
          <a:custGeom>
            <a:avLst/>
            <a:gdLst>
              <a:gd name="T0" fmla="*/ 288 w 576"/>
              <a:gd name="T1" fmla="*/ 498 h 576"/>
              <a:gd name="T2" fmla="*/ 147 w 576"/>
              <a:gd name="T3" fmla="*/ 169 h 576"/>
              <a:gd name="T4" fmla="*/ 208 w 576"/>
              <a:gd name="T5" fmla="*/ 123 h 576"/>
              <a:gd name="T6" fmla="*/ 146 w 576"/>
              <a:gd name="T7" fmla="*/ 170 h 576"/>
              <a:gd name="T8" fmla="*/ 128 w 576"/>
              <a:gd name="T9" fmla="*/ 195 h 576"/>
              <a:gd name="T10" fmla="*/ 171 w 576"/>
              <a:gd name="T11" fmla="*/ 196 h 576"/>
              <a:gd name="T12" fmla="*/ 104 w 576"/>
              <a:gd name="T13" fmla="*/ 275 h 576"/>
              <a:gd name="T14" fmla="*/ 104 w 576"/>
              <a:gd name="T15" fmla="*/ 301 h 576"/>
              <a:gd name="T16" fmla="*/ 158 w 576"/>
              <a:gd name="T17" fmla="*/ 301 h 576"/>
              <a:gd name="T18" fmla="*/ 128 w 576"/>
              <a:gd name="T19" fmla="*/ 380 h 576"/>
              <a:gd name="T20" fmla="*/ 146 w 576"/>
              <a:gd name="T21" fmla="*/ 406 h 576"/>
              <a:gd name="T22" fmla="*/ 208 w 576"/>
              <a:gd name="T23" fmla="*/ 453 h 576"/>
              <a:gd name="T24" fmla="*/ 275 w 576"/>
              <a:gd name="T25" fmla="*/ 471 h 576"/>
              <a:gd name="T26" fmla="*/ 208 w 576"/>
              <a:gd name="T27" fmla="*/ 406 h 576"/>
              <a:gd name="T28" fmla="*/ 275 w 576"/>
              <a:gd name="T29" fmla="*/ 380 h 576"/>
              <a:gd name="T30" fmla="*/ 184 w 576"/>
              <a:gd name="T31" fmla="*/ 301 h 576"/>
              <a:gd name="T32" fmla="*/ 275 w 576"/>
              <a:gd name="T33" fmla="*/ 380 h 576"/>
              <a:gd name="T34" fmla="*/ 184 w 576"/>
              <a:gd name="T35" fmla="*/ 275 h 576"/>
              <a:gd name="T36" fmla="*/ 275 w 576"/>
              <a:gd name="T37" fmla="*/ 195 h 576"/>
              <a:gd name="T38" fmla="*/ 208 w 576"/>
              <a:gd name="T39" fmla="*/ 170 h 576"/>
              <a:gd name="T40" fmla="*/ 275 w 576"/>
              <a:gd name="T41" fmla="*/ 105 h 576"/>
              <a:gd name="T42" fmla="*/ 429 w 576"/>
              <a:gd name="T43" fmla="*/ 169 h 576"/>
              <a:gd name="T44" fmla="*/ 395 w 576"/>
              <a:gd name="T45" fmla="*/ 170 h 576"/>
              <a:gd name="T46" fmla="*/ 369 w 576"/>
              <a:gd name="T47" fmla="*/ 122 h 576"/>
              <a:gd name="T48" fmla="*/ 367 w 576"/>
              <a:gd name="T49" fmla="*/ 169 h 576"/>
              <a:gd name="T50" fmla="*/ 301 w 576"/>
              <a:gd name="T51" fmla="*/ 105 h 576"/>
              <a:gd name="T52" fmla="*/ 378 w 576"/>
              <a:gd name="T53" fmla="*/ 196 h 576"/>
              <a:gd name="T54" fmla="*/ 301 w 576"/>
              <a:gd name="T55" fmla="*/ 275 h 576"/>
              <a:gd name="T56" fmla="*/ 392 w 576"/>
              <a:gd name="T57" fmla="*/ 301 h 576"/>
              <a:gd name="T58" fmla="*/ 378 w 576"/>
              <a:gd name="T59" fmla="*/ 380 h 576"/>
              <a:gd name="T60" fmla="*/ 301 w 576"/>
              <a:gd name="T61" fmla="*/ 471 h 576"/>
              <a:gd name="T62" fmla="*/ 368 w 576"/>
              <a:gd name="T63" fmla="*/ 406 h 576"/>
              <a:gd name="T64" fmla="*/ 429 w 576"/>
              <a:gd name="T65" fmla="*/ 407 h 576"/>
              <a:gd name="T66" fmla="*/ 368 w 576"/>
              <a:gd name="T67" fmla="*/ 453 h 576"/>
              <a:gd name="T68" fmla="*/ 430 w 576"/>
              <a:gd name="T69" fmla="*/ 406 h 576"/>
              <a:gd name="T70" fmla="*/ 448 w 576"/>
              <a:gd name="T71" fmla="*/ 380 h 576"/>
              <a:gd name="T72" fmla="*/ 405 w 576"/>
              <a:gd name="T73" fmla="*/ 380 h 576"/>
              <a:gd name="T74" fmla="*/ 472 w 576"/>
              <a:gd name="T75" fmla="*/ 301 h 576"/>
              <a:gd name="T76" fmla="*/ 472 w 576"/>
              <a:gd name="T77" fmla="*/ 275 h 576"/>
              <a:gd name="T78" fmla="*/ 405 w 576"/>
              <a:gd name="T79" fmla="*/ 196 h 576"/>
              <a:gd name="T80" fmla="*/ 0 w 576"/>
              <a:gd name="T81" fmla="*/ 0 h 576"/>
              <a:gd name="T82" fmla="*/ 576 w 576"/>
              <a:gd name="T83" fmla="*/ 0 h 576"/>
              <a:gd name="T84" fmla="*/ 25 w 576"/>
              <a:gd name="T85" fmla="*/ 551 h 576"/>
              <a:gd name="T86" fmla="*/ 551 w 576"/>
              <a:gd name="T87" fmla="*/ 55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76" h="576">
                <a:moveTo>
                  <a:pt x="288" y="78"/>
                </a:moveTo>
                <a:cubicBezTo>
                  <a:pt x="172" y="78"/>
                  <a:pt x="78" y="172"/>
                  <a:pt x="78" y="288"/>
                </a:cubicBezTo>
                <a:cubicBezTo>
                  <a:pt x="78" y="404"/>
                  <a:pt x="172" y="498"/>
                  <a:pt x="288" y="498"/>
                </a:cubicBezTo>
                <a:cubicBezTo>
                  <a:pt x="404" y="498"/>
                  <a:pt x="498" y="404"/>
                  <a:pt x="498" y="288"/>
                </a:cubicBezTo>
                <a:cubicBezTo>
                  <a:pt x="498" y="172"/>
                  <a:pt x="404" y="78"/>
                  <a:pt x="288" y="78"/>
                </a:cubicBezTo>
                <a:close/>
                <a:moveTo>
                  <a:pt x="147" y="169"/>
                </a:moveTo>
                <a:cubicBezTo>
                  <a:pt x="163" y="149"/>
                  <a:pt x="184" y="133"/>
                  <a:pt x="207" y="122"/>
                </a:cubicBezTo>
                <a:cubicBezTo>
                  <a:pt x="209" y="121"/>
                  <a:pt x="209" y="121"/>
                  <a:pt x="209" y="121"/>
                </a:cubicBezTo>
                <a:cubicBezTo>
                  <a:pt x="208" y="123"/>
                  <a:pt x="208" y="123"/>
                  <a:pt x="208" y="123"/>
                </a:cubicBezTo>
                <a:cubicBezTo>
                  <a:pt x="197" y="136"/>
                  <a:pt x="188" y="152"/>
                  <a:pt x="181" y="170"/>
                </a:cubicBezTo>
                <a:cubicBezTo>
                  <a:pt x="180" y="170"/>
                  <a:pt x="180" y="170"/>
                  <a:pt x="180" y="170"/>
                </a:cubicBezTo>
                <a:cubicBezTo>
                  <a:pt x="146" y="170"/>
                  <a:pt x="146" y="170"/>
                  <a:pt x="146" y="170"/>
                </a:cubicBezTo>
                <a:lnTo>
                  <a:pt x="147" y="169"/>
                </a:lnTo>
                <a:close/>
                <a:moveTo>
                  <a:pt x="104" y="275"/>
                </a:moveTo>
                <a:cubicBezTo>
                  <a:pt x="106" y="246"/>
                  <a:pt x="114" y="220"/>
                  <a:pt x="128" y="195"/>
                </a:cubicBezTo>
                <a:cubicBezTo>
                  <a:pt x="128" y="195"/>
                  <a:pt x="128" y="195"/>
                  <a:pt x="128" y="195"/>
                </a:cubicBezTo>
                <a:cubicBezTo>
                  <a:pt x="171" y="195"/>
                  <a:pt x="171" y="195"/>
                  <a:pt x="171" y="195"/>
                </a:cubicBezTo>
                <a:cubicBezTo>
                  <a:pt x="171" y="196"/>
                  <a:pt x="171" y="196"/>
                  <a:pt x="171" y="196"/>
                </a:cubicBezTo>
                <a:cubicBezTo>
                  <a:pt x="164" y="221"/>
                  <a:pt x="159" y="247"/>
                  <a:pt x="158" y="275"/>
                </a:cubicBezTo>
                <a:cubicBezTo>
                  <a:pt x="158" y="275"/>
                  <a:pt x="158" y="275"/>
                  <a:pt x="158" y="275"/>
                </a:cubicBezTo>
                <a:cubicBezTo>
                  <a:pt x="104" y="275"/>
                  <a:pt x="104" y="275"/>
                  <a:pt x="104" y="275"/>
                </a:cubicBezTo>
                <a:close/>
                <a:moveTo>
                  <a:pt x="128" y="380"/>
                </a:moveTo>
                <a:cubicBezTo>
                  <a:pt x="128" y="380"/>
                  <a:pt x="128" y="380"/>
                  <a:pt x="128" y="380"/>
                </a:cubicBezTo>
                <a:cubicBezTo>
                  <a:pt x="114" y="356"/>
                  <a:pt x="106" y="329"/>
                  <a:pt x="104" y="301"/>
                </a:cubicBezTo>
                <a:cubicBezTo>
                  <a:pt x="104" y="301"/>
                  <a:pt x="104" y="301"/>
                  <a:pt x="104" y="301"/>
                </a:cubicBezTo>
                <a:cubicBezTo>
                  <a:pt x="158" y="301"/>
                  <a:pt x="158" y="301"/>
                  <a:pt x="158" y="301"/>
                </a:cubicBezTo>
                <a:cubicBezTo>
                  <a:pt x="158" y="301"/>
                  <a:pt x="158" y="301"/>
                  <a:pt x="158" y="301"/>
                </a:cubicBezTo>
                <a:cubicBezTo>
                  <a:pt x="159" y="329"/>
                  <a:pt x="164" y="355"/>
                  <a:pt x="171" y="380"/>
                </a:cubicBezTo>
                <a:cubicBezTo>
                  <a:pt x="171" y="380"/>
                  <a:pt x="171" y="380"/>
                  <a:pt x="171" y="380"/>
                </a:cubicBezTo>
                <a:lnTo>
                  <a:pt x="128" y="380"/>
                </a:lnTo>
                <a:close/>
                <a:moveTo>
                  <a:pt x="207" y="454"/>
                </a:moveTo>
                <a:cubicBezTo>
                  <a:pt x="184" y="442"/>
                  <a:pt x="163" y="426"/>
                  <a:pt x="147" y="407"/>
                </a:cubicBezTo>
                <a:cubicBezTo>
                  <a:pt x="146" y="406"/>
                  <a:pt x="146" y="406"/>
                  <a:pt x="146" y="406"/>
                </a:cubicBezTo>
                <a:cubicBezTo>
                  <a:pt x="180" y="406"/>
                  <a:pt x="180" y="406"/>
                  <a:pt x="180" y="406"/>
                </a:cubicBezTo>
                <a:cubicBezTo>
                  <a:pt x="181" y="406"/>
                  <a:pt x="181" y="406"/>
                  <a:pt x="181" y="406"/>
                </a:cubicBezTo>
                <a:cubicBezTo>
                  <a:pt x="188" y="424"/>
                  <a:pt x="197" y="439"/>
                  <a:pt x="208" y="453"/>
                </a:cubicBezTo>
                <a:cubicBezTo>
                  <a:pt x="209" y="455"/>
                  <a:pt x="209" y="455"/>
                  <a:pt x="209" y="455"/>
                </a:cubicBezTo>
                <a:lnTo>
                  <a:pt x="207" y="454"/>
                </a:lnTo>
                <a:close/>
                <a:moveTo>
                  <a:pt x="275" y="471"/>
                </a:moveTo>
                <a:cubicBezTo>
                  <a:pt x="275" y="471"/>
                  <a:pt x="275" y="471"/>
                  <a:pt x="275" y="471"/>
                </a:cubicBezTo>
                <a:cubicBezTo>
                  <a:pt x="249" y="465"/>
                  <a:pt x="226" y="442"/>
                  <a:pt x="209" y="407"/>
                </a:cubicBezTo>
                <a:cubicBezTo>
                  <a:pt x="208" y="406"/>
                  <a:pt x="208" y="406"/>
                  <a:pt x="208" y="406"/>
                </a:cubicBezTo>
                <a:cubicBezTo>
                  <a:pt x="275" y="406"/>
                  <a:pt x="275" y="406"/>
                  <a:pt x="275" y="406"/>
                </a:cubicBezTo>
                <a:lnTo>
                  <a:pt x="275" y="471"/>
                </a:lnTo>
                <a:close/>
                <a:moveTo>
                  <a:pt x="275" y="380"/>
                </a:moveTo>
                <a:cubicBezTo>
                  <a:pt x="198" y="380"/>
                  <a:pt x="198" y="380"/>
                  <a:pt x="198" y="380"/>
                </a:cubicBezTo>
                <a:cubicBezTo>
                  <a:pt x="198" y="380"/>
                  <a:pt x="198" y="380"/>
                  <a:pt x="198" y="380"/>
                </a:cubicBezTo>
                <a:cubicBezTo>
                  <a:pt x="190" y="356"/>
                  <a:pt x="185" y="329"/>
                  <a:pt x="184" y="301"/>
                </a:cubicBezTo>
                <a:cubicBezTo>
                  <a:pt x="184" y="301"/>
                  <a:pt x="184" y="301"/>
                  <a:pt x="184" y="301"/>
                </a:cubicBezTo>
                <a:cubicBezTo>
                  <a:pt x="275" y="301"/>
                  <a:pt x="275" y="301"/>
                  <a:pt x="275" y="301"/>
                </a:cubicBezTo>
                <a:lnTo>
                  <a:pt x="275" y="380"/>
                </a:lnTo>
                <a:close/>
                <a:moveTo>
                  <a:pt x="275" y="275"/>
                </a:moveTo>
                <a:cubicBezTo>
                  <a:pt x="184" y="275"/>
                  <a:pt x="184" y="275"/>
                  <a:pt x="184" y="275"/>
                </a:cubicBezTo>
                <a:cubicBezTo>
                  <a:pt x="184" y="275"/>
                  <a:pt x="184" y="275"/>
                  <a:pt x="184" y="275"/>
                </a:cubicBezTo>
                <a:cubicBezTo>
                  <a:pt x="185" y="247"/>
                  <a:pt x="190" y="220"/>
                  <a:pt x="198" y="196"/>
                </a:cubicBezTo>
                <a:cubicBezTo>
                  <a:pt x="198" y="195"/>
                  <a:pt x="198" y="195"/>
                  <a:pt x="198" y="195"/>
                </a:cubicBezTo>
                <a:cubicBezTo>
                  <a:pt x="275" y="195"/>
                  <a:pt x="275" y="195"/>
                  <a:pt x="275" y="195"/>
                </a:cubicBezTo>
                <a:lnTo>
                  <a:pt x="275" y="275"/>
                </a:lnTo>
                <a:close/>
                <a:moveTo>
                  <a:pt x="275" y="170"/>
                </a:moveTo>
                <a:cubicBezTo>
                  <a:pt x="208" y="170"/>
                  <a:pt x="208" y="170"/>
                  <a:pt x="208" y="170"/>
                </a:cubicBezTo>
                <a:cubicBezTo>
                  <a:pt x="209" y="169"/>
                  <a:pt x="209" y="169"/>
                  <a:pt x="209" y="169"/>
                </a:cubicBezTo>
                <a:cubicBezTo>
                  <a:pt x="226" y="134"/>
                  <a:pt x="249" y="111"/>
                  <a:pt x="275" y="105"/>
                </a:cubicBezTo>
                <a:cubicBezTo>
                  <a:pt x="275" y="105"/>
                  <a:pt x="275" y="105"/>
                  <a:pt x="275" y="105"/>
                </a:cubicBezTo>
                <a:lnTo>
                  <a:pt x="275" y="170"/>
                </a:lnTo>
                <a:close/>
                <a:moveTo>
                  <a:pt x="369" y="122"/>
                </a:moveTo>
                <a:cubicBezTo>
                  <a:pt x="392" y="133"/>
                  <a:pt x="413" y="149"/>
                  <a:pt x="429" y="169"/>
                </a:cubicBezTo>
                <a:cubicBezTo>
                  <a:pt x="430" y="170"/>
                  <a:pt x="430" y="170"/>
                  <a:pt x="430" y="170"/>
                </a:cubicBezTo>
                <a:cubicBezTo>
                  <a:pt x="396" y="170"/>
                  <a:pt x="396" y="170"/>
                  <a:pt x="396" y="170"/>
                </a:cubicBezTo>
                <a:cubicBezTo>
                  <a:pt x="395" y="170"/>
                  <a:pt x="395" y="170"/>
                  <a:pt x="395" y="170"/>
                </a:cubicBezTo>
                <a:cubicBezTo>
                  <a:pt x="388" y="152"/>
                  <a:pt x="379" y="136"/>
                  <a:pt x="368" y="123"/>
                </a:cubicBezTo>
                <a:cubicBezTo>
                  <a:pt x="367" y="121"/>
                  <a:pt x="367" y="121"/>
                  <a:pt x="367" y="121"/>
                </a:cubicBezTo>
                <a:lnTo>
                  <a:pt x="369" y="122"/>
                </a:lnTo>
                <a:close/>
                <a:moveTo>
                  <a:pt x="301" y="105"/>
                </a:moveTo>
                <a:cubicBezTo>
                  <a:pt x="301" y="105"/>
                  <a:pt x="301" y="105"/>
                  <a:pt x="301" y="105"/>
                </a:cubicBezTo>
                <a:cubicBezTo>
                  <a:pt x="327" y="111"/>
                  <a:pt x="350" y="134"/>
                  <a:pt x="367" y="169"/>
                </a:cubicBezTo>
                <a:cubicBezTo>
                  <a:pt x="368" y="170"/>
                  <a:pt x="368" y="170"/>
                  <a:pt x="368" y="170"/>
                </a:cubicBezTo>
                <a:cubicBezTo>
                  <a:pt x="301" y="170"/>
                  <a:pt x="301" y="170"/>
                  <a:pt x="301" y="170"/>
                </a:cubicBezTo>
                <a:lnTo>
                  <a:pt x="301" y="105"/>
                </a:lnTo>
                <a:close/>
                <a:moveTo>
                  <a:pt x="301" y="195"/>
                </a:moveTo>
                <a:cubicBezTo>
                  <a:pt x="378" y="195"/>
                  <a:pt x="378" y="195"/>
                  <a:pt x="378" y="195"/>
                </a:cubicBezTo>
                <a:cubicBezTo>
                  <a:pt x="378" y="196"/>
                  <a:pt x="378" y="196"/>
                  <a:pt x="378" y="196"/>
                </a:cubicBezTo>
                <a:cubicBezTo>
                  <a:pt x="386" y="220"/>
                  <a:pt x="391" y="247"/>
                  <a:pt x="392" y="275"/>
                </a:cubicBezTo>
                <a:cubicBezTo>
                  <a:pt x="392" y="275"/>
                  <a:pt x="392" y="275"/>
                  <a:pt x="392" y="275"/>
                </a:cubicBezTo>
                <a:cubicBezTo>
                  <a:pt x="301" y="275"/>
                  <a:pt x="301" y="275"/>
                  <a:pt x="301" y="275"/>
                </a:cubicBezTo>
                <a:lnTo>
                  <a:pt x="301" y="195"/>
                </a:lnTo>
                <a:close/>
                <a:moveTo>
                  <a:pt x="301" y="301"/>
                </a:moveTo>
                <a:cubicBezTo>
                  <a:pt x="392" y="301"/>
                  <a:pt x="392" y="301"/>
                  <a:pt x="392" y="301"/>
                </a:cubicBezTo>
                <a:cubicBezTo>
                  <a:pt x="392" y="301"/>
                  <a:pt x="392" y="301"/>
                  <a:pt x="392" y="301"/>
                </a:cubicBezTo>
                <a:cubicBezTo>
                  <a:pt x="391" y="329"/>
                  <a:pt x="386" y="355"/>
                  <a:pt x="378" y="380"/>
                </a:cubicBezTo>
                <a:cubicBezTo>
                  <a:pt x="378" y="380"/>
                  <a:pt x="378" y="380"/>
                  <a:pt x="378" y="380"/>
                </a:cubicBezTo>
                <a:cubicBezTo>
                  <a:pt x="301" y="380"/>
                  <a:pt x="301" y="380"/>
                  <a:pt x="301" y="380"/>
                </a:cubicBezTo>
                <a:lnTo>
                  <a:pt x="301" y="301"/>
                </a:lnTo>
                <a:close/>
                <a:moveTo>
                  <a:pt x="301" y="471"/>
                </a:moveTo>
                <a:cubicBezTo>
                  <a:pt x="301" y="471"/>
                  <a:pt x="301" y="471"/>
                  <a:pt x="301" y="471"/>
                </a:cubicBezTo>
                <a:cubicBezTo>
                  <a:pt x="301" y="406"/>
                  <a:pt x="301" y="406"/>
                  <a:pt x="301" y="406"/>
                </a:cubicBezTo>
                <a:cubicBezTo>
                  <a:pt x="368" y="406"/>
                  <a:pt x="368" y="406"/>
                  <a:pt x="368" y="406"/>
                </a:cubicBezTo>
                <a:cubicBezTo>
                  <a:pt x="367" y="407"/>
                  <a:pt x="367" y="407"/>
                  <a:pt x="367" y="407"/>
                </a:cubicBezTo>
                <a:cubicBezTo>
                  <a:pt x="350" y="442"/>
                  <a:pt x="327" y="465"/>
                  <a:pt x="301" y="471"/>
                </a:cubicBezTo>
                <a:close/>
                <a:moveTo>
                  <a:pt x="429" y="407"/>
                </a:moveTo>
                <a:cubicBezTo>
                  <a:pt x="413" y="426"/>
                  <a:pt x="392" y="442"/>
                  <a:pt x="369" y="454"/>
                </a:cubicBezTo>
                <a:cubicBezTo>
                  <a:pt x="367" y="455"/>
                  <a:pt x="367" y="455"/>
                  <a:pt x="367" y="455"/>
                </a:cubicBezTo>
                <a:cubicBezTo>
                  <a:pt x="368" y="453"/>
                  <a:pt x="368" y="453"/>
                  <a:pt x="368" y="453"/>
                </a:cubicBezTo>
                <a:cubicBezTo>
                  <a:pt x="379" y="439"/>
                  <a:pt x="388" y="424"/>
                  <a:pt x="395" y="406"/>
                </a:cubicBezTo>
                <a:cubicBezTo>
                  <a:pt x="396" y="406"/>
                  <a:pt x="396" y="406"/>
                  <a:pt x="396" y="406"/>
                </a:cubicBezTo>
                <a:cubicBezTo>
                  <a:pt x="430" y="406"/>
                  <a:pt x="430" y="406"/>
                  <a:pt x="430" y="406"/>
                </a:cubicBezTo>
                <a:lnTo>
                  <a:pt x="429" y="407"/>
                </a:lnTo>
                <a:close/>
                <a:moveTo>
                  <a:pt x="472" y="301"/>
                </a:moveTo>
                <a:cubicBezTo>
                  <a:pt x="470" y="329"/>
                  <a:pt x="462" y="356"/>
                  <a:pt x="448" y="380"/>
                </a:cubicBezTo>
                <a:cubicBezTo>
                  <a:pt x="448" y="380"/>
                  <a:pt x="448" y="380"/>
                  <a:pt x="448" y="380"/>
                </a:cubicBezTo>
                <a:cubicBezTo>
                  <a:pt x="405" y="380"/>
                  <a:pt x="405" y="380"/>
                  <a:pt x="405" y="380"/>
                </a:cubicBezTo>
                <a:cubicBezTo>
                  <a:pt x="405" y="380"/>
                  <a:pt x="405" y="380"/>
                  <a:pt x="405" y="380"/>
                </a:cubicBezTo>
                <a:cubicBezTo>
                  <a:pt x="412" y="355"/>
                  <a:pt x="417" y="329"/>
                  <a:pt x="418" y="301"/>
                </a:cubicBezTo>
                <a:cubicBezTo>
                  <a:pt x="418" y="301"/>
                  <a:pt x="418" y="301"/>
                  <a:pt x="418" y="301"/>
                </a:cubicBezTo>
                <a:cubicBezTo>
                  <a:pt x="472" y="301"/>
                  <a:pt x="472" y="301"/>
                  <a:pt x="472" y="301"/>
                </a:cubicBezTo>
                <a:close/>
                <a:moveTo>
                  <a:pt x="448" y="195"/>
                </a:moveTo>
                <a:cubicBezTo>
                  <a:pt x="462" y="220"/>
                  <a:pt x="470" y="246"/>
                  <a:pt x="472" y="275"/>
                </a:cubicBezTo>
                <a:cubicBezTo>
                  <a:pt x="472" y="275"/>
                  <a:pt x="472" y="275"/>
                  <a:pt x="472" y="275"/>
                </a:cubicBezTo>
                <a:cubicBezTo>
                  <a:pt x="418" y="275"/>
                  <a:pt x="418" y="275"/>
                  <a:pt x="418" y="275"/>
                </a:cubicBezTo>
                <a:cubicBezTo>
                  <a:pt x="418" y="275"/>
                  <a:pt x="418" y="275"/>
                  <a:pt x="418" y="275"/>
                </a:cubicBezTo>
                <a:cubicBezTo>
                  <a:pt x="417" y="247"/>
                  <a:pt x="412" y="221"/>
                  <a:pt x="405" y="196"/>
                </a:cubicBezTo>
                <a:cubicBezTo>
                  <a:pt x="405" y="195"/>
                  <a:pt x="405" y="195"/>
                  <a:pt x="405" y="195"/>
                </a:cubicBezTo>
                <a:cubicBezTo>
                  <a:pt x="448" y="195"/>
                  <a:pt x="448" y="195"/>
                  <a:pt x="448" y="195"/>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grpSp>
        <p:nvGrpSpPr>
          <p:cNvPr id="71" name="Google Shape;1326;p87">
            <a:extLst>
              <a:ext uri="{FF2B5EF4-FFF2-40B4-BE49-F238E27FC236}">
                <a16:creationId xmlns:a16="http://schemas.microsoft.com/office/drawing/2014/main" id="{9FEC94BA-E894-4D48-5AEF-408118127711}"/>
              </a:ext>
            </a:extLst>
          </p:cNvPr>
          <p:cNvGrpSpPr/>
          <p:nvPr/>
        </p:nvGrpSpPr>
        <p:grpSpPr>
          <a:xfrm>
            <a:off x="529171" y="4197798"/>
            <a:ext cx="359998" cy="360007"/>
            <a:chOff x="3523866" y="3895566"/>
            <a:chExt cx="457200" cy="457200"/>
          </a:xfrm>
          <a:solidFill>
            <a:schemeClr val="bg1"/>
          </a:solidFill>
        </p:grpSpPr>
        <p:sp>
          <p:nvSpPr>
            <p:cNvPr id="72" name="Google Shape;1327;p87">
              <a:extLst>
                <a:ext uri="{FF2B5EF4-FFF2-40B4-BE49-F238E27FC236}">
                  <a16:creationId xmlns:a16="http://schemas.microsoft.com/office/drawing/2014/main" id="{66CF559B-2AE7-EA80-2E03-CE37035E3F70}"/>
                </a:ext>
              </a:extLst>
            </p:cNvPr>
            <p:cNvSpPr/>
            <p:nvPr/>
          </p:nvSpPr>
          <p:spPr>
            <a:xfrm>
              <a:off x="3721986" y="4124166"/>
              <a:ext cx="60959" cy="22828"/>
            </a:xfrm>
            <a:custGeom>
              <a:avLst/>
              <a:gdLst/>
              <a:ahLst/>
              <a:cxnLst/>
              <a:rect l="l" t="t" r="r" b="b"/>
              <a:pathLst>
                <a:path w="60959" h="22828" extrusionOk="0">
                  <a:moveTo>
                    <a:pt x="0" y="0"/>
                  </a:moveTo>
                  <a:lnTo>
                    <a:pt x="60960" y="0"/>
                  </a:lnTo>
                  <a:lnTo>
                    <a:pt x="60960" y="22828"/>
                  </a:lnTo>
                  <a:lnTo>
                    <a:pt x="0" y="2282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76" name="Google Shape;1328;p87">
              <a:extLst>
                <a:ext uri="{FF2B5EF4-FFF2-40B4-BE49-F238E27FC236}">
                  <a16:creationId xmlns:a16="http://schemas.microsoft.com/office/drawing/2014/main" id="{DB63A3D4-F0AE-86A5-B800-229E093AE89A}"/>
                </a:ext>
              </a:extLst>
            </p:cNvPr>
            <p:cNvSpPr/>
            <p:nvPr/>
          </p:nvSpPr>
          <p:spPr>
            <a:xfrm>
              <a:off x="3721986" y="4154614"/>
              <a:ext cx="60959" cy="22891"/>
            </a:xfrm>
            <a:custGeom>
              <a:avLst/>
              <a:gdLst/>
              <a:ahLst/>
              <a:cxnLst/>
              <a:rect l="l" t="t" r="r" b="b"/>
              <a:pathLst>
                <a:path w="60959" h="22891" extrusionOk="0">
                  <a:moveTo>
                    <a:pt x="0" y="0"/>
                  </a:moveTo>
                  <a:lnTo>
                    <a:pt x="60960" y="0"/>
                  </a:lnTo>
                  <a:lnTo>
                    <a:pt x="60960" y="22892"/>
                  </a:lnTo>
                  <a:lnTo>
                    <a:pt x="0" y="2289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78" name="Google Shape;1329;p87">
              <a:extLst>
                <a:ext uri="{FF2B5EF4-FFF2-40B4-BE49-F238E27FC236}">
                  <a16:creationId xmlns:a16="http://schemas.microsoft.com/office/drawing/2014/main" id="{A03CFD0B-DF50-A9DD-039E-C82109EAE7D8}"/>
                </a:ext>
              </a:extLst>
            </p:cNvPr>
            <p:cNvSpPr/>
            <p:nvPr/>
          </p:nvSpPr>
          <p:spPr>
            <a:xfrm>
              <a:off x="3523866" y="3895566"/>
              <a:ext cx="457200" cy="457200"/>
            </a:xfrm>
            <a:custGeom>
              <a:avLst/>
              <a:gdLst/>
              <a:ahLst/>
              <a:cxnLst/>
              <a:rect l="l" t="t" r="r" b="b"/>
              <a:pathLst>
                <a:path w="457200" h="457200" extrusionOk="0">
                  <a:moveTo>
                    <a:pt x="0" y="0"/>
                  </a:moveTo>
                  <a:lnTo>
                    <a:pt x="0" y="457200"/>
                  </a:lnTo>
                  <a:lnTo>
                    <a:pt x="457200" y="457200"/>
                  </a:lnTo>
                  <a:lnTo>
                    <a:pt x="457200" y="0"/>
                  </a:lnTo>
                  <a:close/>
                  <a:moveTo>
                    <a:pt x="154813" y="436880"/>
                  </a:moveTo>
                  <a:lnTo>
                    <a:pt x="75438" y="436880"/>
                  </a:lnTo>
                  <a:lnTo>
                    <a:pt x="75438" y="167862"/>
                  </a:lnTo>
                  <a:lnTo>
                    <a:pt x="154813" y="167862"/>
                  </a:lnTo>
                  <a:lnTo>
                    <a:pt x="154813" y="436880"/>
                  </a:lnTo>
                  <a:close/>
                  <a:moveTo>
                    <a:pt x="240538" y="436880"/>
                  </a:moveTo>
                  <a:lnTo>
                    <a:pt x="215900" y="436880"/>
                  </a:lnTo>
                  <a:lnTo>
                    <a:pt x="215900" y="358966"/>
                  </a:lnTo>
                  <a:lnTo>
                    <a:pt x="240570" y="358966"/>
                  </a:lnTo>
                  <a:lnTo>
                    <a:pt x="240570" y="436880"/>
                  </a:lnTo>
                  <a:close/>
                  <a:moveTo>
                    <a:pt x="281813" y="147955"/>
                  </a:moveTo>
                  <a:lnTo>
                    <a:pt x="281813" y="436880"/>
                  </a:lnTo>
                  <a:lnTo>
                    <a:pt x="260350" y="436880"/>
                  </a:lnTo>
                  <a:lnTo>
                    <a:pt x="260350" y="339122"/>
                  </a:lnTo>
                  <a:lnTo>
                    <a:pt x="195929" y="339122"/>
                  </a:lnTo>
                  <a:lnTo>
                    <a:pt x="195929" y="436880"/>
                  </a:lnTo>
                  <a:lnTo>
                    <a:pt x="174625" y="436880"/>
                  </a:lnTo>
                  <a:lnTo>
                    <a:pt x="174625" y="81280"/>
                  </a:lnTo>
                  <a:lnTo>
                    <a:pt x="281591" y="81280"/>
                  </a:lnTo>
                  <a:lnTo>
                    <a:pt x="281591" y="147955"/>
                  </a:lnTo>
                  <a:close/>
                  <a:moveTo>
                    <a:pt x="381476" y="436880"/>
                  </a:moveTo>
                  <a:lnTo>
                    <a:pt x="302387" y="436880"/>
                  </a:lnTo>
                  <a:lnTo>
                    <a:pt x="302387" y="167862"/>
                  </a:lnTo>
                  <a:lnTo>
                    <a:pt x="381254" y="167862"/>
                  </a:lnTo>
                  <a:lnTo>
                    <a:pt x="381254" y="436880"/>
                  </a:lnTo>
                  <a:close/>
                  <a:moveTo>
                    <a:pt x="437579" y="436880"/>
                  </a:moveTo>
                  <a:lnTo>
                    <a:pt x="401066" y="436880"/>
                  </a:lnTo>
                  <a:lnTo>
                    <a:pt x="401066" y="147955"/>
                  </a:lnTo>
                  <a:lnTo>
                    <a:pt x="302387" y="147955"/>
                  </a:lnTo>
                  <a:lnTo>
                    <a:pt x="302387" y="61436"/>
                  </a:lnTo>
                  <a:lnTo>
                    <a:pt x="154813" y="61436"/>
                  </a:lnTo>
                  <a:lnTo>
                    <a:pt x="154813" y="148019"/>
                  </a:lnTo>
                  <a:lnTo>
                    <a:pt x="55626" y="148019"/>
                  </a:lnTo>
                  <a:lnTo>
                    <a:pt x="55626" y="436944"/>
                  </a:lnTo>
                  <a:lnTo>
                    <a:pt x="19844" y="436944"/>
                  </a:lnTo>
                  <a:lnTo>
                    <a:pt x="19844" y="19812"/>
                  </a:lnTo>
                  <a:lnTo>
                    <a:pt x="437356" y="19812"/>
                  </a:lnTo>
                  <a:lnTo>
                    <a:pt x="437356" y="43688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79" name="Google Shape;1331;p87">
              <a:extLst>
                <a:ext uri="{FF2B5EF4-FFF2-40B4-BE49-F238E27FC236}">
                  <a16:creationId xmlns:a16="http://schemas.microsoft.com/office/drawing/2014/main" id="{920615AE-D968-5F9D-6B83-98AB641D959C}"/>
                </a:ext>
              </a:extLst>
            </p:cNvPr>
            <p:cNvSpPr/>
            <p:nvPr/>
          </p:nvSpPr>
          <p:spPr>
            <a:xfrm>
              <a:off x="3622926" y="4116514"/>
              <a:ext cx="30479" cy="15240"/>
            </a:xfrm>
            <a:custGeom>
              <a:avLst/>
              <a:gdLst/>
              <a:ahLst/>
              <a:cxnLst/>
              <a:rect l="l" t="t" r="r" b="b"/>
              <a:pathLst>
                <a:path w="30479" h="15240" extrusionOk="0">
                  <a:moveTo>
                    <a:pt x="0" y="0"/>
                  </a:moveTo>
                  <a:lnTo>
                    <a:pt x="30480" y="0"/>
                  </a:lnTo>
                  <a:lnTo>
                    <a:pt x="30480" y="15240"/>
                  </a:lnTo>
                  <a:lnTo>
                    <a:pt x="0" y="1524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81" name="Google Shape;1332;p87">
              <a:extLst>
                <a:ext uri="{FF2B5EF4-FFF2-40B4-BE49-F238E27FC236}">
                  <a16:creationId xmlns:a16="http://schemas.microsoft.com/office/drawing/2014/main" id="{56514101-4F97-F139-FF63-4879E1BB331A}"/>
                </a:ext>
              </a:extLst>
            </p:cNvPr>
            <p:cNvSpPr/>
            <p:nvPr/>
          </p:nvSpPr>
          <p:spPr>
            <a:xfrm>
              <a:off x="3622926" y="4146994"/>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83" name="Google Shape;1333;p87">
              <a:extLst>
                <a:ext uri="{FF2B5EF4-FFF2-40B4-BE49-F238E27FC236}">
                  <a16:creationId xmlns:a16="http://schemas.microsoft.com/office/drawing/2014/main" id="{A22C36B7-8FDA-41D8-C9EB-F7F37FF21A44}"/>
                </a:ext>
              </a:extLst>
            </p:cNvPr>
            <p:cNvSpPr/>
            <p:nvPr/>
          </p:nvSpPr>
          <p:spPr>
            <a:xfrm>
              <a:off x="3622926" y="4185094"/>
              <a:ext cx="30479" cy="15271"/>
            </a:xfrm>
            <a:custGeom>
              <a:avLst/>
              <a:gdLst/>
              <a:ahLst/>
              <a:cxnLst/>
              <a:rect l="l" t="t" r="r" b="b"/>
              <a:pathLst>
                <a:path w="30479" h="15271" extrusionOk="0">
                  <a:moveTo>
                    <a:pt x="0" y="0"/>
                  </a:moveTo>
                  <a:lnTo>
                    <a:pt x="30480" y="0"/>
                  </a:lnTo>
                  <a:lnTo>
                    <a:pt x="30480" y="15272"/>
                  </a:lnTo>
                  <a:lnTo>
                    <a:pt x="0" y="1527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84" name="Google Shape;1334;p87">
              <a:extLst>
                <a:ext uri="{FF2B5EF4-FFF2-40B4-BE49-F238E27FC236}">
                  <a16:creationId xmlns:a16="http://schemas.microsoft.com/office/drawing/2014/main" id="{6FF061C2-8DC5-AFB0-B30E-A6994FD6A609}"/>
                </a:ext>
              </a:extLst>
            </p:cNvPr>
            <p:cNvSpPr/>
            <p:nvPr/>
          </p:nvSpPr>
          <p:spPr>
            <a:xfrm>
              <a:off x="3622926" y="42156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89" name="Google Shape;1335;p87">
              <a:extLst>
                <a:ext uri="{FF2B5EF4-FFF2-40B4-BE49-F238E27FC236}">
                  <a16:creationId xmlns:a16="http://schemas.microsoft.com/office/drawing/2014/main" id="{F031C704-49F1-6825-33ED-80E71B51A17D}"/>
                </a:ext>
              </a:extLst>
            </p:cNvPr>
            <p:cNvSpPr/>
            <p:nvPr/>
          </p:nvSpPr>
          <p:spPr>
            <a:xfrm>
              <a:off x="3622926" y="42537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90" name="Google Shape;1336;p87">
              <a:extLst>
                <a:ext uri="{FF2B5EF4-FFF2-40B4-BE49-F238E27FC236}">
                  <a16:creationId xmlns:a16="http://schemas.microsoft.com/office/drawing/2014/main" id="{4FB4D63D-EA82-AB82-746B-64361F2E4DE9}"/>
                </a:ext>
              </a:extLst>
            </p:cNvPr>
            <p:cNvSpPr/>
            <p:nvPr/>
          </p:nvSpPr>
          <p:spPr>
            <a:xfrm>
              <a:off x="3622926" y="4291806"/>
              <a:ext cx="30479" cy="15208"/>
            </a:xfrm>
            <a:custGeom>
              <a:avLst/>
              <a:gdLst/>
              <a:ahLst/>
              <a:cxnLst/>
              <a:rect l="l" t="t" r="r" b="b"/>
              <a:pathLst>
                <a:path w="30479" h="15208" extrusionOk="0">
                  <a:moveTo>
                    <a:pt x="0" y="0"/>
                  </a:moveTo>
                  <a:lnTo>
                    <a:pt x="30480" y="0"/>
                  </a:lnTo>
                  <a:lnTo>
                    <a:pt x="30480" y="15208"/>
                  </a:lnTo>
                  <a:lnTo>
                    <a:pt x="0" y="1520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91" name="Google Shape;1337;p87">
              <a:extLst>
                <a:ext uri="{FF2B5EF4-FFF2-40B4-BE49-F238E27FC236}">
                  <a16:creationId xmlns:a16="http://schemas.microsoft.com/office/drawing/2014/main" id="{E01A607F-9D89-460F-EC2A-D9148E4720EF}"/>
                </a:ext>
              </a:extLst>
            </p:cNvPr>
            <p:cNvSpPr/>
            <p:nvPr/>
          </p:nvSpPr>
          <p:spPr>
            <a:xfrm>
              <a:off x="3851525" y="4116514"/>
              <a:ext cx="22860" cy="15240"/>
            </a:xfrm>
            <a:custGeom>
              <a:avLst/>
              <a:gdLst/>
              <a:ahLst/>
              <a:cxnLst/>
              <a:rect l="l" t="t" r="r" b="b"/>
              <a:pathLst>
                <a:path w="22860" h="15240" extrusionOk="0">
                  <a:moveTo>
                    <a:pt x="0" y="0"/>
                  </a:moveTo>
                  <a:lnTo>
                    <a:pt x="22860" y="0"/>
                  </a:lnTo>
                  <a:lnTo>
                    <a:pt x="22860" y="15240"/>
                  </a:lnTo>
                  <a:lnTo>
                    <a:pt x="0" y="1524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92" name="Google Shape;1338;p87">
              <a:extLst>
                <a:ext uri="{FF2B5EF4-FFF2-40B4-BE49-F238E27FC236}">
                  <a16:creationId xmlns:a16="http://schemas.microsoft.com/office/drawing/2014/main" id="{638B5162-80F8-69BE-9C20-56B03DE923AA}"/>
                </a:ext>
              </a:extLst>
            </p:cNvPr>
            <p:cNvSpPr/>
            <p:nvPr/>
          </p:nvSpPr>
          <p:spPr>
            <a:xfrm>
              <a:off x="3851525" y="4146994"/>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93" name="Google Shape;1339;p87">
              <a:extLst>
                <a:ext uri="{FF2B5EF4-FFF2-40B4-BE49-F238E27FC236}">
                  <a16:creationId xmlns:a16="http://schemas.microsoft.com/office/drawing/2014/main" id="{3D90986F-01AF-6D52-1273-3898DE864FD1}"/>
                </a:ext>
              </a:extLst>
            </p:cNvPr>
            <p:cNvSpPr/>
            <p:nvPr/>
          </p:nvSpPr>
          <p:spPr>
            <a:xfrm>
              <a:off x="3851525" y="4185094"/>
              <a:ext cx="22860" cy="15271"/>
            </a:xfrm>
            <a:custGeom>
              <a:avLst/>
              <a:gdLst/>
              <a:ahLst/>
              <a:cxnLst/>
              <a:rect l="l" t="t" r="r" b="b"/>
              <a:pathLst>
                <a:path w="22860" h="15271" extrusionOk="0">
                  <a:moveTo>
                    <a:pt x="0" y="0"/>
                  </a:moveTo>
                  <a:lnTo>
                    <a:pt x="22860" y="0"/>
                  </a:lnTo>
                  <a:lnTo>
                    <a:pt x="22860" y="15272"/>
                  </a:lnTo>
                  <a:lnTo>
                    <a:pt x="0" y="1527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94" name="Google Shape;1340;p87">
              <a:extLst>
                <a:ext uri="{FF2B5EF4-FFF2-40B4-BE49-F238E27FC236}">
                  <a16:creationId xmlns:a16="http://schemas.microsoft.com/office/drawing/2014/main" id="{0614FD83-6545-B41F-B741-135E4858B3F9}"/>
                </a:ext>
              </a:extLst>
            </p:cNvPr>
            <p:cNvSpPr/>
            <p:nvPr/>
          </p:nvSpPr>
          <p:spPr>
            <a:xfrm>
              <a:off x="3851525" y="42156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95" name="Google Shape;1341;p87">
              <a:extLst>
                <a:ext uri="{FF2B5EF4-FFF2-40B4-BE49-F238E27FC236}">
                  <a16:creationId xmlns:a16="http://schemas.microsoft.com/office/drawing/2014/main" id="{E239CA0B-84C4-1DFD-AF15-0B5EF40CA9A7}"/>
                </a:ext>
              </a:extLst>
            </p:cNvPr>
            <p:cNvSpPr/>
            <p:nvPr/>
          </p:nvSpPr>
          <p:spPr>
            <a:xfrm>
              <a:off x="3851525" y="42537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sp>
          <p:nvSpPr>
            <p:cNvPr id="96" name="Google Shape;1342;p87">
              <a:extLst>
                <a:ext uri="{FF2B5EF4-FFF2-40B4-BE49-F238E27FC236}">
                  <a16:creationId xmlns:a16="http://schemas.microsoft.com/office/drawing/2014/main" id="{6418AE8F-65C6-53A1-7007-4032A11936B2}"/>
                </a:ext>
              </a:extLst>
            </p:cNvPr>
            <p:cNvSpPr/>
            <p:nvPr/>
          </p:nvSpPr>
          <p:spPr>
            <a:xfrm>
              <a:off x="3851525" y="4291806"/>
              <a:ext cx="22860" cy="15208"/>
            </a:xfrm>
            <a:custGeom>
              <a:avLst/>
              <a:gdLst/>
              <a:ahLst/>
              <a:cxnLst/>
              <a:rect l="l" t="t" r="r" b="b"/>
              <a:pathLst>
                <a:path w="22860" h="15208" extrusionOk="0">
                  <a:moveTo>
                    <a:pt x="0" y="0"/>
                  </a:moveTo>
                  <a:lnTo>
                    <a:pt x="22860" y="0"/>
                  </a:lnTo>
                  <a:lnTo>
                    <a:pt x="22860" y="15208"/>
                  </a:lnTo>
                  <a:lnTo>
                    <a:pt x="0" y="1520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endParaRPr>
            </a:p>
          </p:txBody>
        </p:sp>
      </p:grpSp>
      <p:sp>
        <p:nvSpPr>
          <p:cNvPr id="97" name="Google Shape;1473;p89">
            <a:extLst>
              <a:ext uri="{FF2B5EF4-FFF2-40B4-BE49-F238E27FC236}">
                <a16:creationId xmlns:a16="http://schemas.microsoft.com/office/drawing/2014/main" id="{7BEBFB6C-4D65-0C8F-0248-574344F9B505}"/>
              </a:ext>
            </a:extLst>
          </p:cNvPr>
          <p:cNvSpPr/>
          <p:nvPr/>
        </p:nvSpPr>
        <p:spPr>
          <a:xfrm>
            <a:off x="6370363" y="4197738"/>
            <a:ext cx="360000" cy="360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25"/>
                </a:moveTo>
                <a:cubicBezTo>
                  <a:pt x="551" y="406"/>
                  <a:pt x="551" y="406"/>
                  <a:pt x="551" y="406"/>
                </a:cubicBezTo>
                <a:cubicBezTo>
                  <a:pt x="548" y="404"/>
                  <a:pt x="544" y="402"/>
                  <a:pt x="540" y="401"/>
                </a:cubicBezTo>
                <a:cubicBezTo>
                  <a:pt x="531" y="397"/>
                  <a:pt x="519" y="393"/>
                  <a:pt x="504" y="388"/>
                </a:cubicBezTo>
                <a:cubicBezTo>
                  <a:pt x="503" y="388"/>
                  <a:pt x="503" y="388"/>
                  <a:pt x="503" y="388"/>
                </a:cubicBezTo>
                <a:cubicBezTo>
                  <a:pt x="489" y="383"/>
                  <a:pt x="481" y="390"/>
                  <a:pt x="477" y="396"/>
                </a:cubicBezTo>
                <a:cubicBezTo>
                  <a:pt x="476" y="397"/>
                  <a:pt x="475" y="398"/>
                  <a:pt x="472" y="398"/>
                </a:cubicBezTo>
                <a:cubicBezTo>
                  <a:pt x="469" y="398"/>
                  <a:pt x="468" y="397"/>
                  <a:pt x="467" y="396"/>
                </a:cubicBezTo>
                <a:cubicBezTo>
                  <a:pt x="463" y="390"/>
                  <a:pt x="455" y="383"/>
                  <a:pt x="440" y="388"/>
                </a:cubicBezTo>
                <a:cubicBezTo>
                  <a:pt x="439" y="388"/>
                  <a:pt x="439" y="388"/>
                  <a:pt x="439" y="388"/>
                </a:cubicBezTo>
                <a:cubicBezTo>
                  <a:pt x="425" y="393"/>
                  <a:pt x="413" y="397"/>
                  <a:pt x="404" y="401"/>
                </a:cubicBezTo>
                <a:cubicBezTo>
                  <a:pt x="394" y="404"/>
                  <a:pt x="386" y="410"/>
                  <a:pt x="380" y="418"/>
                </a:cubicBezTo>
                <a:cubicBezTo>
                  <a:pt x="374" y="410"/>
                  <a:pt x="366" y="404"/>
                  <a:pt x="356" y="401"/>
                </a:cubicBezTo>
                <a:cubicBezTo>
                  <a:pt x="347" y="397"/>
                  <a:pt x="335" y="393"/>
                  <a:pt x="320" y="388"/>
                </a:cubicBezTo>
                <a:cubicBezTo>
                  <a:pt x="319" y="388"/>
                  <a:pt x="319" y="388"/>
                  <a:pt x="319" y="388"/>
                </a:cubicBezTo>
                <a:cubicBezTo>
                  <a:pt x="305" y="383"/>
                  <a:pt x="297" y="390"/>
                  <a:pt x="293" y="396"/>
                </a:cubicBezTo>
                <a:cubicBezTo>
                  <a:pt x="292" y="397"/>
                  <a:pt x="291" y="398"/>
                  <a:pt x="288" y="398"/>
                </a:cubicBezTo>
                <a:cubicBezTo>
                  <a:pt x="285" y="398"/>
                  <a:pt x="284" y="397"/>
                  <a:pt x="283" y="396"/>
                </a:cubicBezTo>
                <a:cubicBezTo>
                  <a:pt x="279" y="390"/>
                  <a:pt x="271" y="383"/>
                  <a:pt x="257" y="388"/>
                </a:cubicBezTo>
                <a:cubicBezTo>
                  <a:pt x="256" y="388"/>
                  <a:pt x="256" y="388"/>
                  <a:pt x="256" y="388"/>
                </a:cubicBezTo>
                <a:cubicBezTo>
                  <a:pt x="241" y="393"/>
                  <a:pt x="229" y="397"/>
                  <a:pt x="220" y="401"/>
                </a:cubicBezTo>
                <a:cubicBezTo>
                  <a:pt x="210" y="404"/>
                  <a:pt x="202" y="410"/>
                  <a:pt x="196" y="418"/>
                </a:cubicBezTo>
                <a:cubicBezTo>
                  <a:pt x="190" y="410"/>
                  <a:pt x="182" y="404"/>
                  <a:pt x="172" y="401"/>
                </a:cubicBezTo>
                <a:cubicBezTo>
                  <a:pt x="163" y="397"/>
                  <a:pt x="151" y="393"/>
                  <a:pt x="136" y="388"/>
                </a:cubicBezTo>
                <a:cubicBezTo>
                  <a:pt x="136" y="388"/>
                  <a:pt x="136" y="388"/>
                  <a:pt x="136" y="388"/>
                </a:cubicBezTo>
                <a:cubicBezTo>
                  <a:pt x="121" y="383"/>
                  <a:pt x="113" y="390"/>
                  <a:pt x="109" y="396"/>
                </a:cubicBezTo>
                <a:cubicBezTo>
                  <a:pt x="108" y="397"/>
                  <a:pt x="107" y="398"/>
                  <a:pt x="104" y="398"/>
                </a:cubicBezTo>
                <a:cubicBezTo>
                  <a:pt x="101" y="398"/>
                  <a:pt x="100" y="397"/>
                  <a:pt x="100" y="396"/>
                </a:cubicBezTo>
                <a:cubicBezTo>
                  <a:pt x="95" y="390"/>
                  <a:pt x="87" y="383"/>
                  <a:pt x="73" y="388"/>
                </a:cubicBezTo>
                <a:cubicBezTo>
                  <a:pt x="72" y="388"/>
                  <a:pt x="72" y="388"/>
                  <a:pt x="72" y="388"/>
                </a:cubicBezTo>
                <a:cubicBezTo>
                  <a:pt x="58" y="393"/>
                  <a:pt x="45" y="397"/>
                  <a:pt x="36" y="401"/>
                </a:cubicBezTo>
                <a:cubicBezTo>
                  <a:pt x="32" y="402"/>
                  <a:pt x="28" y="404"/>
                  <a:pt x="25" y="406"/>
                </a:cubicBezTo>
                <a:cubicBezTo>
                  <a:pt x="25" y="25"/>
                  <a:pt x="25" y="25"/>
                  <a:pt x="25" y="25"/>
                </a:cubicBezTo>
                <a:lnTo>
                  <a:pt x="551" y="25"/>
                </a:lnTo>
                <a:close/>
                <a:moveTo>
                  <a:pt x="208" y="471"/>
                </a:moveTo>
                <a:cubicBezTo>
                  <a:pt x="209" y="467"/>
                  <a:pt x="211" y="450"/>
                  <a:pt x="213" y="440"/>
                </a:cubicBezTo>
                <a:cubicBezTo>
                  <a:pt x="213" y="435"/>
                  <a:pt x="218" y="428"/>
                  <a:pt x="228" y="424"/>
                </a:cubicBezTo>
                <a:cubicBezTo>
                  <a:pt x="237" y="421"/>
                  <a:pt x="249" y="417"/>
                  <a:pt x="264" y="412"/>
                </a:cubicBezTo>
                <a:cubicBezTo>
                  <a:pt x="264" y="411"/>
                  <a:pt x="264" y="411"/>
                  <a:pt x="264" y="411"/>
                </a:cubicBezTo>
                <a:cubicBezTo>
                  <a:pt x="270" y="419"/>
                  <a:pt x="278" y="422"/>
                  <a:pt x="288" y="422"/>
                </a:cubicBezTo>
                <a:cubicBezTo>
                  <a:pt x="298" y="422"/>
                  <a:pt x="306" y="419"/>
                  <a:pt x="312" y="411"/>
                </a:cubicBezTo>
                <a:cubicBezTo>
                  <a:pt x="313" y="412"/>
                  <a:pt x="313" y="412"/>
                  <a:pt x="313" y="412"/>
                </a:cubicBezTo>
                <a:cubicBezTo>
                  <a:pt x="327" y="417"/>
                  <a:pt x="339" y="421"/>
                  <a:pt x="348" y="424"/>
                </a:cubicBezTo>
                <a:cubicBezTo>
                  <a:pt x="358" y="428"/>
                  <a:pt x="363" y="435"/>
                  <a:pt x="364" y="440"/>
                </a:cubicBezTo>
                <a:cubicBezTo>
                  <a:pt x="365" y="450"/>
                  <a:pt x="367" y="467"/>
                  <a:pt x="368" y="471"/>
                </a:cubicBezTo>
                <a:cubicBezTo>
                  <a:pt x="368" y="552"/>
                  <a:pt x="368" y="552"/>
                  <a:pt x="368" y="552"/>
                </a:cubicBezTo>
                <a:cubicBezTo>
                  <a:pt x="208" y="552"/>
                  <a:pt x="208" y="552"/>
                  <a:pt x="208" y="552"/>
                </a:cubicBezTo>
                <a:lnTo>
                  <a:pt x="208" y="471"/>
                </a:lnTo>
                <a:close/>
                <a:moveTo>
                  <a:pt x="25" y="471"/>
                </a:moveTo>
                <a:cubicBezTo>
                  <a:pt x="25" y="467"/>
                  <a:pt x="28" y="450"/>
                  <a:pt x="29" y="440"/>
                </a:cubicBezTo>
                <a:cubicBezTo>
                  <a:pt x="29" y="435"/>
                  <a:pt x="34" y="428"/>
                  <a:pt x="44" y="424"/>
                </a:cubicBezTo>
                <a:cubicBezTo>
                  <a:pt x="51" y="422"/>
                  <a:pt x="62" y="418"/>
                  <a:pt x="80" y="412"/>
                </a:cubicBezTo>
                <a:cubicBezTo>
                  <a:pt x="80" y="411"/>
                  <a:pt x="80" y="411"/>
                  <a:pt x="80" y="411"/>
                </a:cubicBezTo>
                <a:cubicBezTo>
                  <a:pt x="86" y="419"/>
                  <a:pt x="94" y="422"/>
                  <a:pt x="104" y="422"/>
                </a:cubicBezTo>
                <a:cubicBezTo>
                  <a:pt x="114" y="422"/>
                  <a:pt x="122" y="419"/>
                  <a:pt x="128" y="411"/>
                </a:cubicBezTo>
                <a:cubicBezTo>
                  <a:pt x="129" y="412"/>
                  <a:pt x="129" y="412"/>
                  <a:pt x="129" y="412"/>
                </a:cubicBezTo>
                <a:cubicBezTo>
                  <a:pt x="143" y="417"/>
                  <a:pt x="155" y="421"/>
                  <a:pt x="164" y="424"/>
                </a:cubicBezTo>
                <a:cubicBezTo>
                  <a:pt x="175" y="428"/>
                  <a:pt x="179" y="435"/>
                  <a:pt x="180" y="440"/>
                </a:cubicBezTo>
                <a:cubicBezTo>
                  <a:pt x="181" y="450"/>
                  <a:pt x="183" y="467"/>
                  <a:pt x="184" y="471"/>
                </a:cubicBezTo>
                <a:cubicBezTo>
                  <a:pt x="184" y="552"/>
                  <a:pt x="184" y="552"/>
                  <a:pt x="184" y="552"/>
                </a:cubicBezTo>
                <a:cubicBezTo>
                  <a:pt x="25" y="552"/>
                  <a:pt x="25" y="552"/>
                  <a:pt x="25" y="552"/>
                </a:cubicBezTo>
                <a:lnTo>
                  <a:pt x="25" y="471"/>
                </a:lnTo>
                <a:close/>
                <a:moveTo>
                  <a:pt x="392" y="552"/>
                </a:moveTo>
                <a:cubicBezTo>
                  <a:pt x="392" y="471"/>
                  <a:pt x="392" y="471"/>
                  <a:pt x="392" y="471"/>
                </a:cubicBezTo>
                <a:cubicBezTo>
                  <a:pt x="393" y="467"/>
                  <a:pt x="395" y="450"/>
                  <a:pt x="396" y="440"/>
                </a:cubicBezTo>
                <a:cubicBezTo>
                  <a:pt x="397" y="435"/>
                  <a:pt x="401" y="428"/>
                  <a:pt x="412" y="424"/>
                </a:cubicBezTo>
                <a:cubicBezTo>
                  <a:pt x="421" y="421"/>
                  <a:pt x="433" y="417"/>
                  <a:pt x="447" y="412"/>
                </a:cubicBezTo>
                <a:cubicBezTo>
                  <a:pt x="448" y="411"/>
                  <a:pt x="448" y="411"/>
                  <a:pt x="448" y="411"/>
                </a:cubicBezTo>
                <a:cubicBezTo>
                  <a:pt x="454" y="419"/>
                  <a:pt x="462" y="422"/>
                  <a:pt x="472" y="422"/>
                </a:cubicBezTo>
                <a:cubicBezTo>
                  <a:pt x="482" y="422"/>
                  <a:pt x="490" y="419"/>
                  <a:pt x="496" y="411"/>
                </a:cubicBezTo>
                <a:cubicBezTo>
                  <a:pt x="496" y="412"/>
                  <a:pt x="496" y="412"/>
                  <a:pt x="496" y="412"/>
                </a:cubicBezTo>
                <a:cubicBezTo>
                  <a:pt x="511" y="417"/>
                  <a:pt x="523" y="421"/>
                  <a:pt x="532" y="424"/>
                </a:cubicBezTo>
                <a:cubicBezTo>
                  <a:pt x="542" y="428"/>
                  <a:pt x="547" y="435"/>
                  <a:pt x="547" y="440"/>
                </a:cubicBezTo>
                <a:cubicBezTo>
                  <a:pt x="548" y="450"/>
                  <a:pt x="551" y="467"/>
                  <a:pt x="551" y="471"/>
                </a:cubicBezTo>
                <a:cubicBezTo>
                  <a:pt x="551" y="552"/>
                  <a:pt x="551" y="552"/>
                  <a:pt x="551" y="552"/>
                </a:cubicBezTo>
                <a:lnTo>
                  <a:pt x="392" y="552"/>
                </a:lnTo>
                <a:close/>
                <a:moveTo>
                  <a:pt x="104" y="387"/>
                </a:moveTo>
                <a:cubicBezTo>
                  <a:pt x="105" y="387"/>
                  <a:pt x="105" y="387"/>
                  <a:pt x="105" y="387"/>
                </a:cubicBezTo>
                <a:cubicBezTo>
                  <a:pt x="123" y="387"/>
                  <a:pt x="144" y="369"/>
                  <a:pt x="147" y="328"/>
                </a:cubicBezTo>
                <a:cubicBezTo>
                  <a:pt x="148" y="309"/>
                  <a:pt x="141" y="297"/>
                  <a:pt x="135" y="290"/>
                </a:cubicBezTo>
                <a:cubicBezTo>
                  <a:pt x="129" y="284"/>
                  <a:pt x="123" y="281"/>
                  <a:pt x="117" y="279"/>
                </a:cubicBezTo>
                <a:cubicBezTo>
                  <a:pt x="118" y="272"/>
                  <a:pt x="120" y="260"/>
                  <a:pt x="121" y="252"/>
                </a:cubicBezTo>
                <a:cubicBezTo>
                  <a:pt x="121" y="247"/>
                  <a:pt x="126" y="239"/>
                  <a:pt x="136" y="235"/>
                </a:cubicBezTo>
                <a:cubicBezTo>
                  <a:pt x="148" y="231"/>
                  <a:pt x="164" y="226"/>
                  <a:pt x="172" y="223"/>
                </a:cubicBezTo>
                <a:cubicBezTo>
                  <a:pt x="172" y="223"/>
                  <a:pt x="172" y="223"/>
                  <a:pt x="172" y="223"/>
                </a:cubicBezTo>
                <a:cubicBezTo>
                  <a:pt x="178" y="230"/>
                  <a:pt x="186" y="234"/>
                  <a:pt x="196" y="234"/>
                </a:cubicBezTo>
                <a:cubicBezTo>
                  <a:pt x="206" y="234"/>
                  <a:pt x="214" y="230"/>
                  <a:pt x="220" y="223"/>
                </a:cubicBezTo>
                <a:cubicBezTo>
                  <a:pt x="221" y="223"/>
                  <a:pt x="221" y="223"/>
                  <a:pt x="221" y="223"/>
                </a:cubicBezTo>
                <a:cubicBezTo>
                  <a:pt x="228" y="226"/>
                  <a:pt x="244" y="231"/>
                  <a:pt x="256" y="235"/>
                </a:cubicBezTo>
                <a:cubicBezTo>
                  <a:pt x="267" y="239"/>
                  <a:pt x="271" y="247"/>
                  <a:pt x="272" y="252"/>
                </a:cubicBezTo>
                <a:cubicBezTo>
                  <a:pt x="272" y="260"/>
                  <a:pt x="274" y="272"/>
                  <a:pt x="275" y="279"/>
                </a:cubicBezTo>
                <a:cubicBezTo>
                  <a:pt x="269" y="281"/>
                  <a:pt x="263" y="285"/>
                  <a:pt x="258" y="290"/>
                </a:cubicBezTo>
                <a:cubicBezTo>
                  <a:pt x="252" y="297"/>
                  <a:pt x="245" y="309"/>
                  <a:pt x="246" y="328"/>
                </a:cubicBezTo>
                <a:cubicBezTo>
                  <a:pt x="249" y="369"/>
                  <a:pt x="269" y="387"/>
                  <a:pt x="288" y="387"/>
                </a:cubicBezTo>
                <a:cubicBezTo>
                  <a:pt x="288" y="387"/>
                  <a:pt x="288" y="387"/>
                  <a:pt x="288" y="387"/>
                </a:cubicBezTo>
                <a:cubicBezTo>
                  <a:pt x="307" y="387"/>
                  <a:pt x="327" y="369"/>
                  <a:pt x="330" y="328"/>
                </a:cubicBezTo>
                <a:cubicBezTo>
                  <a:pt x="332" y="309"/>
                  <a:pt x="325" y="297"/>
                  <a:pt x="318" y="290"/>
                </a:cubicBezTo>
                <a:cubicBezTo>
                  <a:pt x="313" y="284"/>
                  <a:pt x="307" y="281"/>
                  <a:pt x="301" y="279"/>
                </a:cubicBezTo>
                <a:cubicBezTo>
                  <a:pt x="302" y="272"/>
                  <a:pt x="304" y="260"/>
                  <a:pt x="304" y="252"/>
                </a:cubicBezTo>
                <a:cubicBezTo>
                  <a:pt x="305" y="247"/>
                  <a:pt x="309" y="239"/>
                  <a:pt x="320" y="235"/>
                </a:cubicBezTo>
                <a:cubicBezTo>
                  <a:pt x="332" y="231"/>
                  <a:pt x="348" y="226"/>
                  <a:pt x="356" y="223"/>
                </a:cubicBezTo>
                <a:cubicBezTo>
                  <a:pt x="356" y="223"/>
                  <a:pt x="356" y="223"/>
                  <a:pt x="356" y="223"/>
                </a:cubicBezTo>
                <a:cubicBezTo>
                  <a:pt x="362" y="230"/>
                  <a:pt x="370" y="234"/>
                  <a:pt x="380" y="234"/>
                </a:cubicBezTo>
                <a:cubicBezTo>
                  <a:pt x="390" y="234"/>
                  <a:pt x="398" y="230"/>
                  <a:pt x="404" y="223"/>
                </a:cubicBezTo>
                <a:cubicBezTo>
                  <a:pt x="404" y="223"/>
                  <a:pt x="404" y="223"/>
                  <a:pt x="404" y="223"/>
                </a:cubicBezTo>
                <a:cubicBezTo>
                  <a:pt x="412" y="226"/>
                  <a:pt x="428" y="231"/>
                  <a:pt x="440" y="235"/>
                </a:cubicBezTo>
                <a:cubicBezTo>
                  <a:pt x="450" y="239"/>
                  <a:pt x="455" y="247"/>
                  <a:pt x="455" y="252"/>
                </a:cubicBezTo>
                <a:cubicBezTo>
                  <a:pt x="456" y="260"/>
                  <a:pt x="458" y="272"/>
                  <a:pt x="459" y="279"/>
                </a:cubicBezTo>
                <a:cubicBezTo>
                  <a:pt x="453" y="281"/>
                  <a:pt x="447" y="285"/>
                  <a:pt x="442" y="290"/>
                </a:cubicBezTo>
                <a:cubicBezTo>
                  <a:pt x="436" y="297"/>
                  <a:pt x="428" y="309"/>
                  <a:pt x="430" y="328"/>
                </a:cubicBezTo>
                <a:cubicBezTo>
                  <a:pt x="433" y="369"/>
                  <a:pt x="453" y="387"/>
                  <a:pt x="472" y="387"/>
                </a:cubicBezTo>
                <a:cubicBezTo>
                  <a:pt x="472" y="387"/>
                  <a:pt x="472" y="387"/>
                  <a:pt x="472" y="387"/>
                </a:cubicBezTo>
                <a:cubicBezTo>
                  <a:pt x="491" y="387"/>
                  <a:pt x="511" y="369"/>
                  <a:pt x="514" y="328"/>
                </a:cubicBezTo>
                <a:cubicBezTo>
                  <a:pt x="516" y="309"/>
                  <a:pt x="509" y="297"/>
                  <a:pt x="502" y="290"/>
                </a:cubicBezTo>
                <a:cubicBezTo>
                  <a:pt x="497" y="284"/>
                  <a:pt x="490" y="280"/>
                  <a:pt x="484" y="278"/>
                </a:cubicBezTo>
                <a:cubicBezTo>
                  <a:pt x="483" y="274"/>
                  <a:pt x="481" y="258"/>
                  <a:pt x="480" y="249"/>
                </a:cubicBezTo>
                <a:cubicBezTo>
                  <a:pt x="478" y="233"/>
                  <a:pt x="466" y="219"/>
                  <a:pt x="448" y="212"/>
                </a:cubicBezTo>
                <a:cubicBezTo>
                  <a:pt x="436" y="208"/>
                  <a:pt x="420" y="203"/>
                  <a:pt x="412" y="200"/>
                </a:cubicBezTo>
                <a:cubicBezTo>
                  <a:pt x="411" y="200"/>
                  <a:pt x="411" y="200"/>
                  <a:pt x="411" y="200"/>
                </a:cubicBezTo>
                <a:cubicBezTo>
                  <a:pt x="397" y="195"/>
                  <a:pt x="389" y="201"/>
                  <a:pt x="385" y="207"/>
                </a:cubicBezTo>
                <a:cubicBezTo>
                  <a:pt x="384" y="209"/>
                  <a:pt x="383" y="209"/>
                  <a:pt x="380" y="209"/>
                </a:cubicBezTo>
                <a:cubicBezTo>
                  <a:pt x="377" y="209"/>
                  <a:pt x="376" y="209"/>
                  <a:pt x="375" y="207"/>
                </a:cubicBezTo>
                <a:cubicBezTo>
                  <a:pt x="371" y="201"/>
                  <a:pt x="363" y="195"/>
                  <a:pt x="348" y="200"/>
                </a:cubicBezTo>
                <a:cubicBezTo>
                  <a:pt x="348" y="200"/>
                  <a:pt x="348" y="200"/>
                  <a:pt x="348" y="200"/>
                </a:cubicBezTo>
                <a:cubicBezTo>
                  <a:pt x="340" y="203"/>
                  <a:pt x="324" y="208"/>
                  <a:pt x="312" y="212"/>
                </a:cubicBezTo>
                <a:cubicBezTo>
                  <a:pt x="302" y="216"/>
                  <a:pt x="294" y="222"/>
                  <a:pt x="288" y="229"/>
                </a:cubicBezTo>
                <a:cubicBezTo>
                  <a:pt x="282" y="222"/>
                  <a:pt x="274" y="216"/>
                  <a:pt x="264" y="212"/>
                </a:cubicBezTo>
                <a:cubicBezTo>
                  <a:pt x="252" y="208"/>
                  <a:pt x="236" y="203"/>
                  <a:pt x="228" y="200"/>
                </a:cubicBezTo>
                <a:cubicBezTo>
                  <a:pt x="228" y="200"/>
                  <a:pt x="228" y="200"/>
                  <a:pt x="228" y="200"/>
                </a:cubicBezTo>
                <a:cubicBezTo>
                  <a:pt x="213" y="195"/>
                  <a:pt x="205" y="201"/>
                  <a:pt x="201" y="207"/>
                </a:cubicBezTo>
                <a:cubicBezTo>
                  <a:pt x="200" y="209"/>
                  <a:pt x="199" y="209"/>
                  <a:pt x="196" y="209"/>
                </a:cubicBezTo>
                <a:cubicBezTo>
                  <a:pt x="193" y="209"/>
                  <a:pt x="192" y="209"/>
                  <a:pt x="191" y="207"/>
                </a:cubicBezTo>
                <a:cubicBezTo>
                  <a:pt x="187" y="201"/>
                  <a:pt x="179" y="195"/>
                  <a:pt x="165" y="200"/>
                </a:cubicBezTo>
                <a:cubicBezTo>
                  <a:pt x="164" y="200"/>
                  <a:pt x="164" y="200"/>
                  <a:pt x="164" y="200"/>
                </a:cubicBezTo>
                <a:cubicBezTo>
                  <a:pt x="156" y="203"/>
                  <a:pt x="140" y="208"/>
                  <a:pt x="128" y="212"/>
                </a:cubicBezTo>
                <a:cubicBezTo>
                  <a:pt x="110" y="219"/>
                  <a:pt x="98" y="233"/>
                  <a:pt x="96" y="249"/>
                </a:cubicBezTo>
                <a:cubicBezTo>
                  <a:pt x="95" y="258"/>
                  <a:pt x="93" y="274"/>
                  <a:pt x="92" y="278"/>
                </a:cubicBezTo>
                <a:cubicBezTo>
                  <a:pt x="86" y="281"/>
                  <a:pt x="80" y="284"/>
                  <a:pt x="74" y="290"/>
                </a:cubicBezTo>
                <a:cubicBezTo>
                  <a:pt x="68" y="297"/>
                  <a:pt x="61" y="309"/>
                  <a:pt x="62" y="328"/>
                </a:cubicBezTo>
                <a:cubicBezTo>
                  <a:pt x="65" y="369"/>
                  <a:pt x="85" y="387"/>
                  <a:pt x="104" y="387"/>
                </a:cubicBezTo>
                <a:close/>
                <a:moveTo>
                  <a:pt x="490" y="326"/>
                </a:moveTo>
                <a:cubicBezTo>
                  <a:pt x="488" y="351"/>
                  <a:pt x="478" y="362"/>
                  <a:pt x="472" y="362"/>
                </a:cubicBezTo>
                <a:cubicBezTo>
                  <a:pt x="472" y="362"/>
                  <a:pt x="472" y="362"/>
                  <a:pt x="472" y="362"/>
                </a:cubicBezTo>
                <a:cubicBezTo>
                  <a:pt x="466" y="362"/>
                  <a:pt x="456" y="351"/>
                  <a:pt x="454" y="326"/>
                </a:cubicBezTo>
                <a:cubicBezTo>
                  <a:pt x="454" y="318"/>
                  <a:pt x="456" y="311"/>
                  <a:pt x="460" y="307"/>
                </a:cubicBezTo>
                <a:cubicBezTo>
                  <a:pt x="464" y="302"/>
                  <a:pt x="470" y="301"/>
                  <a:pt x="472" y="301"/>
                </a:cubicBezTo>
                <a:cubicBezTo>
                  <a:pt x="472" y="301"/>
                  <a:pt x="472" y="301"/>
                  <a:pt x="472" y="301"/>
                </a:cubicBezTo>
                <a:cubicBezTo>
                  <a:pt x="474" y="301"/>
                  <a:pt x="480" y="302"/>
                  <a:pt x="484" y="307"/>
                </a:cubicBezTo>
                <a:cubicBezTo>
                  <a:pt x="489" y="311"/>
                  <a:pt x="490" y="318"/>
                  <a:pt x="490" y="326"/>
                </a:cubicBezTo>
                <a:close/>
                <a:moveTo>
                  <a:pt x="306" y="326"/>
                </a:moveTo>
                <a:cubicBezTo>
                  <a:pt x="304" y="351"/>
                  <a:pt x="295" y="362"/>
                  <a:pt x="288" y="362"/>
                </a:cubicBezTo>
                <a:cubicBezTo>
                  <a:pt x="288" y="362"/>
                  <a:pt x="288" y="362"/>
                  <a:pt x="288" y="362"/>
                </a:cubicBezTo>
                <a:cubicBezTo>
                  <a:pt x="282" y="362"/>
                  <a:pt x="272" y="351"/>
                  <a:pt x="271" y="326"/>
                </a:cubicBezTo>
                <a:cubicBezTo>
                  <a:pt x="270" y="318"/>
                  <a:pt x="272" y="311"/>
                  <a:pt x="276" y="307"/>
                </a:cubicBezTo>
                <a:cubicBezTo>
                  <a:pt x="280" y="302"/>
                  <a:pt x="286" y="301"/>
                  <a:pt x="288" y="301"/>
                </a:cubicBezTo>
                <a:cubicBezTo>
                  <a:pt x="288" y="301"/>
                  <a:pt x="288" y="301"/>
                  <a:pt x="288" y="301"/>
                </a:cubicBezTo>
                <a:cubicBezTo>
                  <a:pt x="290" y="301"/>
                  <a:pt x="296" y="302"/>
                  <a:pt x="300" y="307"/>
                </a:cubicBezTo>
                <a:cubicBezTo>
                  <a:pt x="305" y="311"/>
                  <a:pt x="306" y="318"/>
                  <a:pt x="306" y="326"/>
                </a:cubicBezTo>
                <a:close/>
                <a:moveTo>
                  <a:pt x="92" y="307"/>
                </a:moveTo>
                <a:cubicBezTo>
                  <a:pt x="96" y="302"/>
                  <a:pt x="102" y="301"/>
                  <a:pt x="104" y="301"/>
                </a:cubicBezTo>
                <a:cubicBezTo>
                  <a:pt x="105" y="301"/>
                  <a:pt x="105" y="301"/>
                  <a:pt x="105" y="301"/>
                </a:cubicBezTo>
                <a:cubicBezTo>
                  <a:pt x="107" y="301"/>
                  <a:pt x="112" y="302"/>
                  <a:pt x="117" y="307"/>
                </a:cubicBezTo>
                <a:cubicBezTo>
                  <a:pt x="121" y="311"/>
                  <a:pt x="123" y="318"/>
                  <a:pt x="122" y="326"/>
                </a:cubicBezTo>
                <a:cubicBezTo>
                  <a:pt x="120" y="351"/>
                  <a:pt x="111" y="362"/>
                  <a:pt x="105" y="362"/>
                </a:cubicBezTo>
                <a:cubicBezTo>
                  <a:pt x="104" y="362"/>
                  <a:pt x="104" y="362"/>
                  <a:pt x="104" y="362"/>
                </a:cubicBezTo>
                <a:cubicBezTo>
                  <a:pt x="98" y="362"/>
                  <a:pt x="88" y="351"/>
                  <a:pt x="87" y="326"/>
                </a:cubicBezTo>
                <a:cubicBezTo>
                  <a:pt x="86" y="318"/>
                  <a:pt x="88" y="311"/>
                  <a:pt x="92" y="307"/>
                </a:cubicBezTo>
                <a:close/>
                <a:moveTo>
                  <a:pt x="196" y="198"/>
                </a:moveTo>
                <a:cubicBezTo>
                  <a:pt x="197" y="198"/>
                  <a:pt x="197" y="198"/>
                  <a:pt x="197" y="198"/>
                </a:cubicBezTo>
                <a:cubicBezTo>
                  <a:pt x="215" y="198"/>
                  <a:pt x="236" y="180"/>
                  <a:pt x="238" y="140"/>
                </a:cubicBezTo>
                <a:cubicBezTo>
                  <a:pt x="240" y="120"/>
                  <a:pt x="233" y="108"/>
                  <a:pt x="227" y="102"/>
                </a:cubicBezTo>
                <a:cubicBezTo>
                  <a:pt x="217" y="91"/>
                  <a:pt x="204" y="88"/>
                  <a:pt x="197" y="88"/>
                </a:cubicBezTo>
                <a:cubicBezTo>
                  <a:pt x="196" y="88"/>
                  <a:pt x="196" y="88"/>
                  <a:pt x="196" y="88"/>
                </a:cubicBezTo>
                <a:cubicBezTo>
                  <a:pt x="188" y="88"/>
                  <a:pt x="176" y="91"/>
                  <a:pt x="166" y="102"/>
                </a:cubicBezTo>
                <a:cubicBezTo>
                  <a:pt x="160" y="108"/>
                  <a:pt x="153" y="120"/>
                  <a:pt x="154" y="140"/>
                </a:cubicBezTo>
                <a:cubicBezTo>
                  <a:pt x="157" y="180"/>
                  <a:pt x="177" y="198"/>
                  <a:pt x="196" y="198"/>
                </a:cubicBezTo>
                <a:close/>
                <a:moveTo>
                  <a:pt x="184" y="118"/>
                </a:moveTo>
                <a:cubicBezTo>
                  <a:pt x="188" y="114"/>
                  <a:pt x="194" y="112"/>
                  <a:pt x="196" y="112"/>
                </a:cubicBezTo>
                <a:cubicBezTo>
                  <a:pt x="197" y="112"/>
                  <a:pt x="197" y="112"/>
                  <a:pt x="197" y="112"/>
                </a:cubicBezTo>
                <a:cubicBezTo>
                  <a:pt x="198" y="112"/>
                  <a:pt x="204" y="114"/>
                  <a:pt x="209" y="118"/>
                </a:cubicBezTo>
                <a:cubicBezTo>
                  <a:pt x="213" y="123"/>
                  <a:pt x="215" y="129"/>
                  <a:pt x="214" y="138"/>
                </a:cubicBezTo>
                <a:cubicBezTo>
                  <a:pt x="212" y="162"/>
                  <a:pt x="203" y="173"/>
                  <a:pt x="197" y="173"/>
                </a:cubicBezTo>
                <a:cubicBezTo>
                  <a:pt x="196" y="173"/>
                  <a:pt x="196" y="173"/>
                  <a:pt x="196" y="173"/>
                </a:cubicBezTo>
                <a:cubicBezTo>
                  <a:pt x="190" y="173"/>
                  <a:pt x="180" y="162"/>
                  <a:pt x="179" y="138"/>
                </a:cubicBezTo>
                <a:cubicBezTo>
                  <a:pt x="178" y="129"/>
                  <a:pt x="180" y="123"/>
                  <a:pt x="184" y="118"/>
                </a:cubicBezTo>
                <a:close/>
                <a:moveTo>
                  <a:pt x="380" y="198"/>
                </a:moveTo>
                <a:cubicBezTo>
                  <a:pt x="380" y="198"/>
                  <a:pt x="380" y="198"/>
                  <a:pt x="380" y="198"/>
                </a:cubicBezTo>
                <a:cubicBezTo>
                  <a:pt x="399" y="198"/>
                  <a:pt x="419" y="180"/>
                  <a:pt x="422" y="140"/>
                </a:cubicBezTo>
                <a:cubicBezTo>
                  <a:pt x="424" y="120"/>
                  <a:pt x="417" y="108"/>
                  <a:pt x="410" y="102"/>
                </a:cubicBezTo>
                <a:cubicBezTo>
                  <a:pt x="401" y="91"/>
                  <a:pt x="388" y="88"/>
                  <a:pt x="380" y="88"/>
                </a:cubicBezTo>
                <a:cubicBezTo>
                  <a:pt x="380" y="88"/>
                  <a:pt x="380" y="88"/>
                  <a:pt x="380" y="88"/>
                </a:cubicBezTo>
                <a:cubicBezTo>
                  <a:pt x="372" y="88"/>
                  <a:pt x="359" y="91"/>
                  <a:pt x="350" y="102"/>
                </a:cubicBezTo>
                <a:cubicBezTo>
                  <a:pt x="344" y="108"/>
                  <a:pt x="337" y="120"/>
                  <a:pt x="338" y="140"/>
                </a:cubicBezTo>
                <a:cubicBezTo>
                  <a:pt x="341" y="180"/>
                  <a:pt x="361" y="198"/>
                  <a:pt x="380" y="198"/>
                </a:cubicBezTo>
                <a:close/>
                <a:moveTo>
                  <a:pt x="368" y="118"/>
                </a:moveTo>
                <a:cubicBezTo>
                  <a:pt x="372" y="114"/>
                  <a:pt x="378" y="112"/>
                  <a:pt x="380" y="112"/>
                </a:cubicBezTo>
                <a:cubicBezTo>
                  <a:pt x="380" y="112"/>
                  <a:pt x="380" y="112"/>
                  <a:pt x="380" y="112"/>
                </a:cubicBezTo>
                <a:cubicBezTo>
                  <a:pt x="382" y="112"/>
                  <a:pt x="388" y="114"/>
                  <a:pt x="392" y="118"/>
                </a:cubicBezTo>
                <a:cubicBezTo>
                  <a:pt x="397" y="123"/>
                  <a:pt x="398" y="129"/>
                  <a:pt x="398" y="138"/>
                </a:cubicBezTo>
                <a:cubicBezTo>
                  <a:pt x="396" y="162"/>
                  <a:pt x="387" y="173"/>
                  <a:pt x="380" y="173"/>
                </a:cubicBezTo>
                <a:cubicBezTo>
                  <a:pt x="380" y="173"/>
                  <a:pt x="380" y="173"/>
                  <a:pt x="380" y="173"/>
                </a:cubicBezTo>
                <a:cubicBezTo>
                  <a:pt x="374" y="173"/>
                  <a:pt x="364" y="162"/>
                  <a:pt x="362" y="138"/>
                </a:cubicBezTo>
                <a:cubicBezTo>
                  <a:pt x="362" y="129"/>
                  <a:pt x="364" y="123"/>
                  <a:pt x="368" y="118"/>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endParaRPr>
          </a:p>
        </p:txBody>
      </p:sp>
      <p:sp>
        <p:nvSpPr>
          <p:cNvPr id="98" name="Rectangle 97">
            <a:extLst>
              <a:ext uri="{FF2B5EF4-FFF2-40B4-BE49-F238E27FC236}">
                <a16:creationId xmlns:a16="http://schemas.microsoft.com/office/drawing/2014/main" id="{C60E3F84-8E32-A8EE-DF6F-ECB97342F08B}"/>
              </a:ext>
            </a:extLst>
          </p:cNvPr>
          <p:cNvSpPr/>
          <p:nvPr/>
        </p:nvSpPr>
        <p:spPr>
          <a:xfrm>
            <a:off x="442913" y="3631382"/>
            <a:ext cx="532547" cy="422223"/>
          </a:xfrm>
          <a:prstGeom prst="rect">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99" name="Freeform 13">
            <a:extLst>
              <a:ext uri="{FF2B5EF4-FFF2-40B4-BE49-F238E27FC236}">
                <a16:creationId xmlns:a16="http://schemas.microsoft.com/office/drawing/2014/main" id="{6585748F-D8AC-9C1D-DA60-0EDAEC434FB0}"/>
              </a:ext>
            </a:extLst>
          </p:cNvPr>
          <p:cNvSpPr>
            <a:spLocks noChangeAspect="1"/>
          </p:cNvSpPr>
          <p:nvPr/>
        </p:nvSpPr>
        <p:spPr bwMode="auto">
          <a:xfrm>
            <a:off x="620815" y="3701737"/>
            <a:ext cx="176742" cy="281513"/>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rgbClr val="000000"/>
          </a:solidFill>
          <a:ln>
            <a:noFill/>
          </a:ln>
        </p:spPr>
        <p:txBody>
          <a:bodyPr vert="horz" wrap="square" lIns="78191" tIns="39096" rIns="78191" bIns="39096" numCol="1" anchor="t" anchorCtr="0" compatLnSpc="1">
            <a:prstTxWarp prst="textNoShape">
              <a:avLst/>
            </a:prstTxWarp>
          </a:bodyPr>
          <a:lstStyle/>
          <a:p>
            <a:endParaRPr lang="en-US" sz="800"/>
          </a:p>
        </p:txBody>
      </p:sp>
    </p:spTree>
    <p:extLst>
      <p:ext uri="{BB962C8B-B14F-4D97-AF65-F5344CB8AC3E}">
        <p14:creationId xmlns:p14="http://schemas.microsoft.com/office/powerpoint/2010/main" val="933919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912BA-582C-BDAD-84AB-900F8B4DFCD5}"/>
            </a:ext>
          </a:extLst>
        </p:cNvPr>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522F681A-3DFE-E984-66CC-58A8AC45C210}"/>
              </a:ext>
            </a:extLst>
          </p:cNvPr>
          <p:cNvGraphicFramePr>
            <a:graphicFrameLocks noChangeAspect="1"/>
          </p:cNvGraphicFramePr>
          <p:nvPr>
            <p:custDataLst>
              <p:tags r:id="rId1"/>
            </p:custDataLst>
            <p:extLst>
              <p:ext uri="{D42A27DB-BD31-4B8C-83A1-F6EECF244321}">
                <p14:modId xmlns:p14="http://schemas.microsoft.com/office/powerpoint/2010/main" val="16626096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14" name="think-cell data - do not delete" hidden="1">
                        <a:extLst>
                          <a:ext uri="{FF2B5EF4-FFF2-40B4-BE49-F238E27FC236}">
                            <a16:creationId xmlns:a16="http://schemas.microsoft.com/office/drawing/2014/main" id="{522F681A-3DFE-E984-66CC-58A8AC45C2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D526E07-92EA-954E-D8CE-1678A924AC88}"/>
              </a:ext>
            </a:extLst>
          </p:cNvPr>
          <p:cNvSpPr>
            <a:spLocks noGrp="1"/>
          </p:cNvSpPr>
          <p:nvPr>
            <p:ph type="title"/>
          </p:nvPr>
        </p:nvSpPr>
        <p:spPr>
          <a:xfrm>
            <a:off x="442913" y="432001"/>
            <a:ext cx="11306175" cy="1387274"/>
          </a:xfrm>
        </p:spPr>
        <p:txBody>
          <a:bodyPr vert="horz"/>
          <a:lstStyle/>
          <a:p>
            <a:r>
              <a:rPr lang="lv-LV"/>
              <a:t>1.3. Interviju un </a:t>
            </a:r>
            <a:r>
              <a:rPr lang="lv-LV" err="1"/>
              <a:t>fokusgrupu</a:t>
            </a:r>
            <a:r>
              <a:rPr lang="lv-LV"/>
              <a:t> īstenošanas </a:t>
            </a:r>
            <a:br>
              <a:rPr lang="en-US"/>
            </a:br>
            <a:r>
              <a:rPr lang="lv-LV"/>
              <a:t>metodoloģijas</a:t>
            </a:r>
            <a:r>
              <a:rPr lang="en-US"/>
              <a:t> </a:t>
            </a:r>
            <a:r>
              <a:rPr lang="lv-LV"/>
              <a:t>pārskats</a:t>
            </a:r>
          </a:p>
        </p:txBody>
      </p:sp>
      <p:sp>
        <p:nvSpPr>
          <p:cNvPr id="3" name="Slide Number Placeholder 2">
            <a:extLst>
              <a:ext uri="{FF2B5EF4-FFF2-40B4-BE49-F238E27FC236}">
                <a16:creationId xmlns:a16="http://schemas.microsoft.com/office/drawing/2014/main" id="{73F6F862-42BF-56E1-EFD7-61622C53290F}"/>
              </a:ext>
            </a:extLst>
          </p:cNvPr>
          <p:cNvSpPr>
            <a:spLocks noGrp="1"/>
          </p:cNvSpPr>
          <p:nvPr>
            <p:ph type="sldNum" sz="quarter" idx="12"/>
          </p:nvPr>
        </p:nvSpPr>
        <p:spPr>
          <a:xfrm>
            <a:off x="9984296" y="6492240"/>
            <a:ext cx="1764792" cy="137160"/>
          </a:xfrm>
        </p:spPr>
        <p:txBody>
          <a:bodyPr/>
          <a:lstStyle/>
          <a:p>
            <a:pPr lvl="0"/>
            <a:fld id="{00000000-1234-1234-1234-123412341234}" type="slidenum">
              <a:rPr lang="en-US" smtClean="0"/>
              <a:pPr lvl="0"/>
              <a:t>9</a:t>
            </a:fld>
            <a:endParaRPr lang="en-US"/>
          </a:p>
        </p:txBody>
      </p:sp>
      <p:sp>
        <p:nvSpPr>
          <p:cNvPr id="7" name="Rectangle 6">
            <a:extLst>
              <a:ext uri="{FF2B5EF4-FFF2-40B4-BE49-F238E27FC236}">
                <a16:creationId xmlns:a16="http://schemas.microsoft.com/office/drawing/2014/main" id="{6B5D36D8-5C76-C466-9BEF-026FFCB2AFA3}"/>
              </a:ext>
            </a:extLst>
          </p:cNvPr>
          <p:cNvSpPr/>
          <p:nvPr/>
        </p:nvSpPr>
        <p:spPr>
          <a:xfrm>
            <a:off x="992187" y="5634037"/>
            <a:ext cx="10748735" cy="538163"/>
          </a:xfrm>
          <a:prstGeom prst="rect">
            <a:avLst/>
          </a:prstGeom>
          <a:solidFill>
            <a:srgbClr val="F2F2F2"/>
          </a:solidFill>
          <a:ln>
            <a:noFill/>
          </a:ln>
        </p:spPr>
        <p:txBody>
          <a:bodyPr spcFirstLastPara="1" wrap="square" lIns="72000" tIns="72000" rIns="72000" bIns="72000" anchor="ctr" anchorCtr="0">
            <a:noAutofit/>
          </a:bodyPr>
          <a:lstStyle/>
          <a:p>
            <a:pPr>
              <a:buSzPts val="1000"/>
            </a:pPr>
            <a:r>
              <a:rPr lang="lv-LV" sz="800" kern="1200" spc="-20" dirty="0">
                <a:solidFill>
                  <a:srgbClr val="000000"/>
                </a:solidFill>
                <a:latin typeface="Arial"/>
                <a:cs typeface="Arial"/>
              </a:rPr>
              <a:t>Detalizēts interviju un </a:t>
            </a:r>
            <a:r>
              <a:rPr lang="lv-LV" sz="800" kern="1200" spc="-20" dirty="0" err="1">
                <a:solidFill>
                  <a:srgbClr val="000000"/>
                </a:solidFill>
                <a:latin typeface="Arial"/>
                <a:cs typeface="Arial"/>
              </a:rPr>
              <a:t>fokusgrupu</a:t>
            </a:r>
            <a:r>
              <a:rPr lang="lv-LV" sz="800" kern="1200" spc="-20" dirty="0">
                <a:solidFill>
                  <a:srgbClr val="000000"/>
                </a:solidFill>
                <a:latin typeface="Arial"/>
                <a:cs typeface="Arial"/>
              </a:rPr>
              <a:t> saraksts skatāms 2. pielikumā</a:t>
            </a:r>
          </a:p>
        </p:txBody>
      </p:sp>
      <p:sp>
        <p:nvSpPr>
          <p:cNvPr id="5" name="Google Shape;2113;p256">
            <a:extLst>
              <a:ext uri="{FF2B5EF4-FFF2-40B4-BE49-F238E27FC236}">
                <a16:creationId xmlns:a16="http://schemas.microsoft.com/office/drawing/2014/main" id="{38399711-CD07-9089-01C3-60F3976B7D92}"/>
              </a:ext>
            </a:extLst>
          </p:cNvPr>
          <p:cNvSpPr/>
          <p:nvPr/>
        </p:nvSpPr>
        <p:spPr>
          <a:xfrm>
            <a:off x="992187" y="1819275"/>
            <a:ext cx="4924426" cy="1706133"/>
          </a:xfrm>
          <a:prstGeom prst="rect">
            <a:avLst/>
          </a:prstGeom>
          <a:solidFill>
            <a:srgbClr val="F2F2F2"/>
          </a:solidFill>
          <a:ln>
            <a:noFill/>
          </a:ln>
        </p:spPr>
        <p:txBody>
          <a:bodyPr spcFirstLastPara="1" wrap="square" lIns="72000" tIns="72000" rIns="72000" bIns="72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lang="lv-LV" sz="800" kern="1200" spc="-20" noProof="0" dirty="0">
                <a:ea typeface="+mn-ea"/>
              </a:rPr>
              <a:t>PwC veica padziļinātas i</a:t>
            </a:r>
            <a:r>
              <a:rPr kumimoji="0" lang="lv-LV" sz="800" b="0" i="0" u="none" strike="noStrike" kern="1200" cap="none" spc="-20" normalizeH="0" baseline="0" noProof="0" dirty="0">
                <a:ln>
                  <a:noFill/>
                </a:ln>
                <a:solidFill>
                  <a:srgbClr val="000000"/>
                </a:solidFill>
                <a:effectLst/>
                <a:uLnTx/>
                <a:uFillTx/>
                <a:latin typeface="Arial"/>
                <a:ea typeface="+mn-ea"/>
                <a:cs typeface="Arial"/>
                <a:sym typeface="Arial"/>
              </a:rPr>
              <a:t>ntervijas, lai iegūtu paplašinātu un detalizētu informāciju un kontekstu par tematiem, kas saistīti ar veiksmīgu pētījuma realizāciju. Tika veiktas intervijas ar iesaistīto pušu un atbilstošo jomas institūciju pārstāvjiem. Jautājumi bija saistīti ar projekta uzdevumiem un tika saskaņoti ar Pasūtītāju. </a:t>
            </a:r>
          </a:p>
        </p:txBody>
      </p:sp>
      <p:sp>
        <p:nvSpPr>
          <p:cNvPr id="10" name="Google Shape;1956;p247">
            <a:extLst>
              <a:ext uri="{FF2B5EF4-FFF2-40B4-BE49-F238E27FC236}">
                <a16:creationId xmlns:a16="http://schemas.microsoft.com/office/drawing/2014/main" id="{71333368-FAD4-38AE-F8B1-AB704894A555}"/>
              </a:ext>
            </a:extLst>
          </p:cNvPr>
          <p:cNvSpPr/>
          <p:nvPr/>
        </p:nvSpPr>
        <p:spPr>
          <a:xfrm>
            <a:off x="442913" y="1819275"/>
            <a:ext cx="549275" cy="1706133"/>
          </a:xfrm>
          <a:prstGeom prst="rect">
            <a:avLst/>
          </a:prstGeom>
          <a:solidFill>
            <a:schemeClr val="accent4"/>
          </a:solidFill>
          <a:ln>
            <a:noFill/>
          </a:ln>
        </p:spPr>
        <p:txBody>
          <a:bodyPr spcFirstLastPara="1" wrap="square" lIns="72000" tIns="417600" rIns="72000" bIns="72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3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 name="Google Shape;1475;p89">
            <a:extLst>
              <a:ext uri="{FF2B5EF4-FFF2-40B4-BE49-F238E27FC236}">
                <a16:creationId xmlns:a16="http://schemas.microsoft.com/office/drawing/2014/main" id="{FAF132B8-CACC-709E-5E39-ADB8A2896BC6}"/>
              </a:ext>
            </a:extLst>
          </p:cNvPr>
          <p:cNvSpPr/>
          <p:nvPr/>
        </p:nvSpPr>
        <p:spPr>
          <a:xfrm>
            <a:off x="537550" y="1929575"/>
            <a:ext cx="360000" cy="360000"/>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dk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b="1">
              <a:solidFill>
                <a:schemeClr val="accent1"/>
              </a:solidFill>
            </a:endParaRPr>
          </a:p>
        </p:txBody>
      </p:sp>
      <p:sp>
        <p:nvSpPr>
          <p:cNvPr id="6" name="Google Shape;2113;p256">
            <a:extLst>
              <a:ext uri="{FF2B5EF4-FFF2-40B4-BE49-F238E27FC236}">
                <a16:creationId xmlns:a16="http://schemas.microsoft.com/office/drawing/2014/main" id="{0E510EAC-CFED-E03B-BFBF-930339CB510D}"/>
              </a:ext>
            </a:extLst>
          </p:cNvPr>
          <p:cNvSpPr/>
          <p:nvPr/>
        </p:nvSpPr>
        <p:spPr>
          <a:xfrm>
            <a:off x="6645275" y="1819275"/>
            <a:ext cx="5103812" cy="1705544"/>
          </a:xfrm>
          <a:prstGeom prst="rect">
            <a:avLst/>
          </a:prstGeom>
          <a:solidFill>
            <a:srgbClr val="F2F2F2"/>
          </a:solidFill>
          <a:ln>
            <a:noFill/>
          </a:ln>
        </p:spPr>
        <p:txBody>
          <a:bodyPr spcFirstLastPara="1" wrap="square" lIns="72000" tIns="72000" rIns="72000" bIns="72000" anchor="t" anchorCtr="0">
            <a:noAutofit/>
          </a:bodyPr>
          <a:lstStyle/>
          <a:p>
            <a:pPr>
              <a:buSzPts val="1000"/>
            </a:pPr>
            <a:r>
              <a:rPr lang="lv-LV" sz="800" kern="1200" spc="-20" noProof="0" dirty="0">
                <a:ea typeface="+mn-ea"/>
              </a:rPr>
              <a:t>PwC organizēja </a:t>
            </a:r>
            <a:r>
              <a:rPr lang="lv-LV" sz="800" kern="1200" spc="-20" noProof="0" dirty="0" err="1">
                <a:ea typeface="+mn-ea"/>
              </a:rPr>
              <a:t>fokusgrupas</a:t>
            </a:r>
            <a:r>
              <a:rPr lang="lv-LV" sz="800" kern="1200" spc="-20" noProof="0" dirty="0">
                <a:ea typeface="+mn-ea"/>
              </a:rPr>
              <a:t>, lai iegūtu padziļinātu ieskatu par projekta tematu. Tika veiktas </a:t>
            </a:r>
            <a:r>
              <a:rPr lang="lv-LV" sz="800" kern="1200" spc="-20" noProof="0" dirty="0" err="1">
                <a:ea typeface="+mn-ea"/>
              </a:rPr>
              <a:t>fokusgrupas</a:t>
            </a:r>
            <a:r>
              <a:rPr lang="lv-LV" sz="800" kern="1200" spc="-20" noProof="0" dirty="0">
                <a:ea typeface="+mn-ea"/>
              </a:rPr>
              <a:t> diskusijas ar iesaistītajām pusēm. Institūcijas un jautājumi tika apstiprināti ar Pasūtītāju. PwC pieeja balstījās uz iesaistīto pušu viedokļu apkopošanu, izmantojot “Dubultā dimanta” un “Dizaina domāšanas” metodoloģijas.</a:t>
            </a:r>
          </a:p>
        </p:txBody>
      </p:sp>
      <p:sp>
        <p:nvSpPr>
          <p:cNvPr id="11" name="Google Shape;1956;p247">
            <a:extLst>
              <a:ext uri="{FF2B5EF4-FFF2-40B4-BE49-F238E27FC236}">
                <a16:creationId xmlns:a16="http://schemas.microsoft.com/office/drawing/2014/main" id="{12CC55D4-238E-0A90-7F5C-E4F2316E41C4}"/>
              </a:ext>
            </a:extLst>
          </p:cNvPr>
          <p:cNvSpPr/>
          <p:nvPr/>
        </p:nvSpPr>
        <p:spPr>
          <a:xfrm>
            <a:off x="6096000" y="1819275"/>
            <a:ext cx="549275" cy="1706133"/>
          </a:xfrm>
          <a:prstGeom prst="rect">
            <a:avLst/>
          </a:prstGeom>
          <a:solidFill>
            <a:schemeClr val="accent1"/>
          </a:solidFill>
          <a:ln>
            <a:noFill/>
          </a:ln>
        </p:spPr>
        <p:txBody>
          <a:bodyPr spcFirstLastPara="1" wrap="square" lIns="72000" tIns="417600" rIns="72000" bIns="72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300" b="0" i="0" u="none" strike="noStrike" kern="0" cap="none" spc="0" normalizeH="0" baseline="0" noProof="0">
              <a:ln>
                <a:noFill/>
              </a:ln>
              <a:solidFill>
                <a:srgbClr val="000000"/>
              </a:solidFill>
              <a:effectLst/>
              <a:uLnTx/>
              <a:uFillTx/>
              <a:latin typeface="Arial"/>
              <a:ea typeface="Arial"/>
              <a:cs typeface="Arial"/>
              <a:sym typeface="Arial"/>
            </a:endParaRPr>
          </a:p>
        </p:txBody>
      </p:sp>
      <p:graphicFrame>
        <p:nvGraphicFramePr>
          <p:cNvPr id="23" name="Google Shape;2116;p256">
            <a:extLst>
              <a:ext uri="{FF2B5EF4-FFF2-40B4-BE49-F238E27FC236}">
                <a16:creationId xmlns:a16="http://schemas.microsoft.com/office/drawing/2014/main" id="{45C6FD85-1A97-90CF-09CF-A583683DD0D0}"/>
              </a:ext>
            </a:extLst>
          </p:cNvPr>
          <p:cNvGraphicFramePr/>
          <p:nvPr>
            <p:extLst>
              <p:ext uri="{D42A27DB-BD31-4B8C-83A1-F6EECF244321}">
                <p14:modId xmlns:p14="http://schemas.microsoft.com/office/powerpoint/2010/main" val="798046692"/>
              </p:ext>
            </p:extLst>
          </p:nvPr>
        </p:nvGraphicFramePr>
        <p:xfrm>
          <a:off x="442913" y="3818947"/>
          <a:ext cx="11306175" cy="1484970"/>
        </p:xfrm>
        <a:graphic>
          <a:graphicData uri="http://schemas.openxmlformats.org/drawingml/2006/table">
            <a:tbl>
              <a:tblPr firstRow="1" bandRow="1">
                <a:noFill/>
              </a:tblPr>
              <a:tblGrid>
                <a:gridCol w="11306175">
                  <a:extLst>
                    <a:ext uri="{9D8B030D-6E8A-4147-A177-3AD203B41FA5}">
                      <a16:colId xmlns:a16="http://schemas.microsoft.com/office/drawing/2014/main" val="20001"/>
                    </a:ext>
                  </a:extLst>
                </a:gridCol>
              </a:tblGrid>
              <a:tr h="197808">
                <a:tc>
                  <a:txBody>
                    <a:bodyPr/>
                    <a:lstStyle/>
                    <a:p>
                      <a:pPr marL="0" marR="0" lvl="0" indent="0" algn="l" defTabSz="914400" rtl="0" eaLnBrk="1" fontAlgn="auto" latinLnBrk="0" hangingPunct="1">
                        <a:lnSpc>
                          <a:spcPct val="100000"/>
                        </a:lnSpc>
                        <a:spcBef>
                          <a:spcPts val="0"/>
                        </a:spcBef>
                        <a:spcAft>
                          <a:spcPts val="0"/>
                        </a:spcAft>
                        <a:buClr>
                          <a:srgbClr val="000000"/>
                        </a:buClr>
                        <a:buSzPts val="1000"/>
                        <a:buFontTx/>
                        <a:buNone/>
                        <a:tabLst/>
                        <a:defRPr/>
                      </a:pPr>
                      <a:r>
                        <a:rPr kumimoji="0" lang="lv-LV" sz="800" b="1" i="0" u="none" strike="noStrike" kern="0" cap="none" spc="0" normalizeH="0" baseline="0" noProof="0" dirty="0" err="1">
                          <a:ln>
                            <a:noFill/>
                          </a:ln>
                          <a:solidFill>
                            <a:srgbClr val="000000"/>
                          </a:solidFill>
                          <a:effectLst/>
                          <a:uLnTx/>
                          <a:uFillTx/>
                          <a:latin typeface="+mn-lt"/>
                          <a:ea typeface="Arial"/>
                          <a:cs typeface="Arial"/>
                          <a:sym typeface="Arial"/>
                        </a:rPr>
                        <a:t>Fokusgrupas</a:t>
                      </a:r>
                      <a:r>
                        <a:rPr kumimoji="0" lang="lv-LV" sz="800" b="1" i="0" u="none" strike="noStrike" kern="0" cap="none" spc="0" normalizeH="0" baseline="0" noProof="0" dirty="0">
                          <a:ln>
                            <a:noFill/>
                          </a:ln>
                          <a:solidFill>
                            <a:srgbClr val="000000"/>
                          </a:solidFill>
                          <a:effectLst/>
                          <a:uLnTx/>
                          <a:uFillTx/>
                          <a:latin typeface="+mn-lt"/>
                          <a:ea typeface="Arial"/>
                          <a:cs typeface="Arial"/>
                          <a:sym typeface="Arial"/>
                        </a:rPr>
                        <a:t> tika organizētas atbilstoši «Dubultā dimanta» principiem:</a:t>
                      </a:r>
                    </a:p>
                  </a:txBody>
                  <a:tcPr marL="72000" marR="72000" marT="72000" marB="7200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541800">
                <a:tc>
                  <a:txBody>
                    <a:bodyPr/>
                    <a:lstStyle/>
                    <a:p>
                      <a:pPr marL="0" marR="0" lvl="0" indent="0"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None/>
                        <a:tabLst/>
                        <a:defRPr/>
                      </a:pPr>
                      <a:r>
                        <a:rPr kumimoji="0" lang="lv-LV" sz="800" b="0" i="0" u="none" strike="noStrike" kern="1200" cap="none" spc="-20" normalizeH="0" baseline="0" noProof="0" dirty="0">
                          <a:ln>
                            <a:noFill/>
                          </a:ln>
                          <a:solidFill>
                            <a:srgbClr val="000000"/>
                          </a:solidFill>
                          <a:effectLst/>
                          <a:uLnTx/>
                          <a:uFillTx/>
                          <a:latin typeface="+mn-lt"/>
                          <a:ea typeface="+mn-ea"/>
                          <a:cs typeface="Arial"/>
                          <a:sym typeface="Arial"/>
                        </a:rPr>
                        <a:t>“Dubultā dimanta” metodoloģija ir sadalīta divos ”dimantos”, kas tiek izmantoti: 1) pareizās problēmas identificēšanai, 2) pareizā risinājuma rašanai. Šī metodoloģija ir plaši izmantota visā pasaulē un atbalsta dizaina domāšanas procesu dažādās disciplīnās.</a:t>
                      </a:r>
                      <a:endParaRPr kumimoji="0" lang="lv-LV" sz="800" b="0" i="0" u="none" strike="noStrike" kern="0" cap="none" spc="0" normalizeH="0" baseline="0" noProof="0" dirty="0">
                        <a:ln>
                          <a:noFill/>
                        </a:ln>
                        <a:solidFill>
                          <a:srgbClr val="000000"/>
                        </a:solidFill>
                        <a:effectLst/>
                        <a:uLnTx/>
                        <a:uFillTx/>
                        <a:latin typeface="+mn-lt"/>
                        <a:ea typeface="Arial"/>
                        <a:cs typeface="Arial"/>
                        <a:sym typeface="Arial"/>
                      </a:endParaRPr>
                    </a:p>
                  </a:txBody>
                  <a:tcPr marL="72000" marR="72000" marT="72000" marB="72000" anchor="ctr">
                    <a:lnL w="9525" cap="flat" cmpd="sng" algn="ctr">
                      <a:noFill/>
                      <a:prstDash val="solid"/>
                      <a:round/>
                      <a:headEnd type="none" w="sm" len="sm"/>
                      <a:tailEnd type="none" w="sm" len="sm"/>
                    </a:lnL>
                    <a:lnR w="12700" cmpd="sng">
                      <a:noFill/>
                      <a:prstDash val="solid"/>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98420496"/>
                  </a:ext>
                </a:extLst>
              </a:tr>
              <a:tr h="677250">
                <a:tc>
                  <a:txBody>
                    <a:bodyPr/>
                    <a:lstStyle/>
                    <a:p>
                      <a:pPr marL="0" marR="0" lvl="0" indent="0" algn="l" defTabSz="914400" rtl="0" eaLnBrk="1" fontAlgn="auto" latinLnBrk="0" hangingPunct="1">
                        <a:lnSpc>
                          <a:spcPct val="100000"/>
                        </a:lnSpc>
                        <a:spcBef>
                          <a:spcPts val="0"/>
                        </a:spcBef>
                        <a:spcAft>
                          <a:spcPts val="0"/>
                        </a:spcAft>
                        <a:buClr>
                          <a:srgbClr val="000000"/>
                        </a:buClr>
                        <a:buSzPts val="1000"/>
                        <a:buFontTx/>
                        <a:buNone/>
                        <a:tabLst/>
                        <a:defRPr/>
                      </a:pPr>
                      <a:r>
                        <a:rPr kumimoji="0" lang="lv-LV" sz="800" b="0" i="0" u="none" strike="noStrike" kern="0" cap="none" spc="0" normalizeH="0" baseline="0" noProof="0" dirty="0" err="1">
                          <a:ln>
                            <a:noFill/>
                          </a:ln>
                          <a:solidFill>
                            <a:srgbClr val="000000"/>
                          </a:solidFill>
                          <a:effectLst/>
                          <a:uLnTx/>
                          <a:uFillTx/>
                          <a:latin typeface="+mn-lt"/>
                          <a:ea typeface="Arial"/>
                          <a:cs typeface="Arial"/>
                          <a:sym typeface="Arial"/>
                        </a:rPr>
                        <a:t>Fokusgrupu</a:t>
                      </a:r>
                      <a:r>
                        <a:rPr kumimoji="0" lang="lv-LV" sz="800" b="0" i="0" u="none" strike="noStrike" kern="0" cap="none" spc="0" normalizeH="0" baseline="0" noProof="0" dirty="0">
                          <a:ln>
                            <a:noFill/>
                          </a:ln>
                          <a:solidFill>
                            <a:srgbClr val="000000"/>
                          </a:solidFill>
                          <a:effectLst/>
                          <a:uLnTx/>
                          <a:uFillTx/>
                          <a:latin typeface="+mn-lt"/>
                          <a:ea typeface="Arial"/>
                          <a:cs typeface="Arial"/>
                          <a:sym typeface="Arial"/>
                        </a:rPr>
                        <a:t> diskusijas tika organizētas, izmantojot iepriekš formulētas vadlīnijas, kas ir sarunas tematiskā shēma. Sarunas gaitā intervētājs arvien spēcīgāk iedziļinājās respondentu viedoklī, uzdodot papildus jautājumus, kas saturiski izriet no respondentu sniegtajām atbildēm. Jautājumus pārstrukturēja atbilstoši katra respondenta pieredzes īpatnībām un vispārējai sarunas norisei. </a:t>
                      </a:r>
                    </a:p>
                  </a:txBody>
                  <a:tcPr marL="72000" marR="72000" marT="72000" marB="72000" anchor="ctr">
                    <a:lnL w="3175" cap="flat" cmpd="sng" algn="ctr">
                      <a:noFill/>
                      <a:prstDash val="solid"/>
                      <a:round/>
                      <a:headEnd type="none" w="med" len="med"/>
                      <a:tailEnd type="none" w="med" len="med"/>
                    </a:lnL>
                    <a:lnR w="9525" cap="flat" cmpd="sng">
                      <a:noFill/>
                      <a:prstDash val="solid"/>
                      <a:round/>
                      <a:headEnd type="none" w="sm" len="sm"/>
                      <a:tailEnd type="none" w="sm" len="sm"/>
                    </a:lnR>
                    <a:lnT w="3175"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59896032"/>
                  </a:ext>
                </a:extLst>
              </a:tr>
            </a:tbl>
          </a:graphicData>
        </a:graphic>
      </p:graphicFrame>
      <p:sp>
        <p:nvSpPr>
          <p:cNvPr id="29" name="Google Shape;1468;p89">
            <a:extLst>
              <a:ext uri="{FF2B5EF4-FFF2-40B4-BE49-F238E27FC236}">
                <a16:creationId xmlns:a16="http://schemas.microsoft.com/office/drawing/2014/main" id="{5F854DBD-569F-D734-E3DB-782E2C959C6A}"/>
              </a:ext>
            </a:extLst>
          </p:cNvPr>
          <p:cNvSpPr/>
          <p:nvPr/>
        </p:nvSpPr>
        <p:spPr>
          <a:xfrm>
            <a:off x="6196395" y="1929575"/>
            <a:ext cx="360000" cy="360000"/>
          </a:xfrm>
          <a:custGeom>
            <a:avLst/>
            <a:gdLst/>
            <a:ahLst/>
            <a:cxnLst/>
            <a:rect l="l" t="t" r="r" b="b"/>
            <a:pathLst>
              <a:path w="576" h="576" extrusionOk="0">
                <a:moveTo>
                  <a:pt x="473" y="289"/>
                </a:moveTo>
                <a:cubicBezTo>
                  <a:pt x="486" y="289"/>
                  <a:pt x="494" y="281"/>
                  <a:pt x="501" y="274"/>
                </a:cubicBezTo>
                <a:cubicBezTo>
                  <a:pt x="509" y="264"/>
                  <a:pt x="514" y="247"/>
                  <a:pt x="514" y="225"/>
                </a:cubicBezTo>
                <a:cubicBezTo>
                  <a:pt x="514" y="200"/>
                  <a:pt x="495" y="180"/>
                  <a:pt x="473" y="180"/>
                </a:cubicBezTo>
                <a:cubicBezTo>
                  <a:pt x="450" y="180"/>
                  <a:pt x="432" y="200"/>
                  <a:pt x="432" y="225"/>
                </a:cubicBezTo>
                <a:cubicBezTo>
                  <a:pt x="432" y="247"/>
                  <a:pt x="436" y="264"/>
                  <a:pt x="445" y="274"/>
                </a:cubicBezTo>
                <a:cubicBezTo>
                  <a:pt x="452" y="281"/>
                  <a:pt x="459" y="289"/>
                  <a:pt x="473" y="289"/>
                </a:cubicBezTo>
                <a:close/>
                <a:moveTo>
                  <a:pt x="473" y="203"/>
                </a:moveTo>
                <a:cubicBezTo>
                  <a:pt x="483" y="203"/>
                  <a:pt x="491" y="213"/>
                  <a:pt x="491" y="225"/>
                </a:cubicBezTo>
                <a:cubicBezTo>
                  <a:pt x="491" y="241"/>
                  <a:pt x="486" y="266"/>
                  <a:pt x="473" y="266"/>
                </a:cubicBezTo>
                <a:cubicBezTo>
                  <a:pt x="460" y="266"/>
                  <a:pt x="455" y="241"/>
                  <a:pt x="455" y="225"/>
                </a:cubicBezTo>
                <a:cubicBezTo>
                  <a:pt x="455" y="213"/>
                  <a:pt x="463" y="203"/>
                  <a:pt x="473" y="203"/>
                </a:cubicBezTo>
                <a:close/>
                <a:moveTo>
                  <a:pt x="103" y="289"/>
                </a:moveTo>
                <a:cubicBezTo>
                  <a:pt x="117" y="289"/>
                  <a:pt x="124" y="281"/>
                  <a:pt x="131" y="274"/>
                </a:cubicBezTo>
                <a:cubicBezTo>
                  <a:pt x="140" y="264"/>
                  <a:pt x="144" y="247"/>
                  <a:pt x="144" y="225"/>
                </a:cubicBezTo>
                <a:cubicBezTo>
                  <a:pt x="144" y="200"/>
                  <a:pt x="126" y="180"/>
                  <a:pt x="103" y="180"/>
                </a:cubicBezTo>
                <a:cubicBezTo>
                  <a:pt x="81" y="180"/>
                  <a:pt x="62" y="200"/>
                  <a:pt x="62" y="225"/>
                </a:cubicBezTo>
                <a:cubicBezTo>
                  <a:pt x="62" y="247"/>
                  <a:pt x="67" y="264"/>
                  <a:pt x="75" y="274"/>
                </a:cubicBezTo>
                <a:cubicBezTo>
                  <a:pt x="82" y="281"/>
                  <a:pt x="90" y="289"/>
                  <a:pt x="103" y="289"/>
                </a:cubicBezTo>
                <a:close/>
                <a:moveTo>
                  <a:pt x="103" y="266"/>
                </a:moveTo>
                <a:cubicBezTo>
                  <a:pt x="90" y="266"/>
                  <a:pt x="85" y="241"/>
                  <a:pt x="85" y="225"/>
                </a:cubicBezTo>
                <a:cubicBezTo>
                  <a:pt x="85" y="213"/>
                  <a:pt x="93" y="203"/>
                  <a:pt x="103" y="203"/>
                </a:cubicBezTo>
                <a:cubicBezTo>
                  <a:pt x="113" y="203"/>
                  <a:pt x="121" y="213"/>
                  <a:pt x="121" y="225"/>
                </a:cubicBezTo>
                <a:cubicBezTo>
                  <a:pt x="121" y="241"/>
                  <a:pt x="116" y="266"/>
                  <a:pt x="103" y="266"/>
                </a:cubicBezTo>
                <a:close/>
                <a:moveTo>
                  <a:pt x="0" y="0"/>
                </a:moveTo>
                <a:cubicBezTo>
                  <a:pt x="0" y="576"/>
                  <a:pt x="0" y="576"/>
                  <a:pt x="0" y="576"/>
                </a:cubicBezTo>
                <a:cubicBezTo>
                  <a:pt x="90" y="576"/>
                  <a:pt x="90" y="576"/>
                  <a:pt x="90" y="576"/>
                </a:cubicBezTo>
                <a:cubicBezTo>
                  <a:pt x="106" y="419"/>
                  <a:pt x="106" y="419"/>
                  <a:pt x="106" y="419"/>
                </a:cubicBezTo>
                <a:cubicBezTo>
                  <a:pt x="114" y="397"/>
                  <a:pt x="131" y="380"/>
                  <a:pt x="152" y="373"/>
                </a:cubicBezTo>
                <a:cubicBezTo>
                  <a:pt x="238" y="344"/>
                  <a:pt x="238" y="344"/>
                  <a:pt x="238" y="344"/>
                </a:cubicBezTo>
                <a:cubicBezTo>
                  <a:pt x="239" y="343"/>
                  <a:pt x="240" y="344"/>
                  <a:pt x="241" y="344"/>
                </a:cubicBezTo>
                <a:cubicBezTo>
                  <a:pt x="248" y="351"/>
                  <a:pt x="248" y="351"/>
                  <a:pt x="248" y="351"/>
                </a:cubicBezTo>
                <a:cubicBezTo>
                  <a:pt x="258" y="362"/>
                  <a:pt x="273" y="368"/>
                  <a:pt x="288" y="368"/>
                </a:cubicBezTo>
                <a:cubicBezTo>
                  <a:pt x="303" y="368"/>
                  <a:pt x="318" y="362"/>
                  <a:pt x="328" y="351"/>
                </a:cubicBezTo>
                <a:cubicBezTo>
                  <a:pt x="335" y="344"/>
                  <a:pt x="335" y="344"/>
                  <a:pt x="335" y="344"/>
                </a:cubicBezTo>
                <a:cubicBezTo>
                  <a:pt x="336" y="344"/>
                  <a:pt x="337" y="343"/>
                  <a:pt x="338" y="344"/>
                </a:cubicBezTo>
                <a:cubicBezTo>
                  <a:pt x="424" y="373"/>
                  <a:pt x="424" y="373"/>
                  <a:pt x="424" y="373"/>
                </a:cubicBezTo>
                <a:cubicBezTo>
                  <a:pt x="446" y="380"/>
                  <a:pt x="462" y="397"/>
                  <a:pt x="470" y="419"/>
                </a:cubicBezTo>
                <a:cubicBezTo>
                  <a:pt x="486" y="576"/>
                  <a:pt x="486" y="576"/>
                  <a:pt x="486" y="576"/>
                </a:cubicBezTo>
                <a:cubicBezTo>
                  <a:pt x="576" y="576"/>
                  <a:pt x="576" y="576"/>
                  <a:pt x="576" y="576"/>
                </a:cubicBezTo>
                <a:cubicBezTo>
                  <a:pt x="576" y="0"/>
                  <a:pt x="576" y="0"/>
                  <a:pt x="576" y="0"/>
                </a:cubicBezTo>
                <a:lnTo>
                  <a:pt x="0" y="0"/>
                </a:lnTo>
                <a:close/>
                <a:moveTo>
                  <a:pt x="144" y="350"/>
                </a:moveTo>
                <a:cubicBezTo>
                  <a:pt x="115" y="360"/>
                  <a:pt x="92" y="383"/>
                  <a:pt x="83" y="412"/>
                </a:cubicBezTo>
                <a:cubicBezTo>
                  <a:pt x="68" y="551"/>
                  <a:pt x="68" y="551"/>
                  <a:pt x="68" y="551"/>
                </a:cubicBezTo>
                <a:cubicBezTo>
                  <a:pt x="25" y="551"/>
                  <a:pt x="25" y="551"/>
                  <a:pt x="25" y="551"/>
                </a:cubicBezTo>
                <a:cubicBezTo>
                  <a:pt x="25" y="369"/>
                  <a:pt x="25" y="369"/>
                  <a:pt x="25" y="369"/>
                </a:cubicBezTo>
                <a:cubicBezTo>
                  <a:pt x="27" y="350"/>
                  <a:pt x="27" y="350"/>
                  <a:pt x="27" y="350"/>
                </a:cubicBezTo>
                <a:cubicBezTo>
                  <a:pt x="30" y="342"/>
                  <a:pt x="36" y="336"/>
                  <a:pt x="44" y="333"/>
                </a:cubicBezTo>
                <a:cubicBezTo>
                  <a:pt x="80" y="321"/>
                  <a:pt x="80" y="321"/>
                  <a:pt x="80" y="321"/>
                </a:cubicBezTo>
                <a:cubicBezTo>
                  <a:pt x="81" y="322"/>
                  <a:pt x="81" y="322"/>
                  <a:pt x="81" y="322"/>
                </a:cubicBezTo>
                <a:cubicBezTo>
                  <a:pt x="87" y="328"/>
                  <a:pt x="95" y="331"/>
                  <a:pt x="103" y="331"/>
                </a:cubicBezTo>
                <a:cubicBezTo>
                  <a:pt x="112" y="331"/>
                  <a:pt x="120" y="328"/>
                  <a:pt x="126" y="322"/>
                </a:cubicBezTo>
                <a:cubicBezTo>
                  <a:pt x="127" y="321"/>
                  <a:pt x="127" y="321"/>
                  <a:pt x="127" y="321"/>
                </a:cubicBezTo>
                <a:cubicBezTo>
                  <a:pt x="163" y="333"/>
                  <a:pt x="163" y="333"/>
                  <a:pt x="163" y="333"/>
                </a:cubicBezTo>
                <a:cubicBezTo>
                  <a:pt x="167" y="335"/>
                  <a:pt x="170" y="337"/>
                  <a:pt x="173" y="340"/>
                </a:cubicBezTo>
                <a:lnTo>
                  <a:pt x="144" y="350"/>
                </a:lnTo>
                <a:close/>
                <a:moveTo>
                  <a:pt x="317" y="327"/>
                </a:moveTo>
                <a:cubicBezTo>
                  <a:pt x="311" y="334"/>
                  <a:pt x="311" y="334"/>
                  <a:pt x="311" y="334"/>
                </a:cubicBezTo>
                <a:cubicBezTo>
                  <a:pt x="305" y="340"/>
                  <a:pt x="297" y="344"/>
                  <a:pt x="288" y="344"/>
                </a:cubicBezTo>
                <a:cubicBezTo>
                  <a:pt x="279" y="344"/>
                  <a:pt x="271" y="340"/>
                  <a:pt x="265" y="334"/>
                </a:cubicBezTo>
                <a:cubicBezTo>
                  <a:pt x="259" y="327"/>
                  <a:pt x="259" y="327"/>
                  <a:pt x="259" y="327"/>
                </a:cubicBezTo>
                <a:cubicBezTo>
                  <a:pt x="251" y="320"/>
                  <a:pt x="240" y="317"/>
                  <a:pt x="230" y="320"/>
                </a:cubicBezTo>
                <a:cubicBezTo>
                  <a:pt x="196" y="332"/>
                  <a:pt x="196" y="332"/>
                  <a:pt x="196" y="332"/>
                </a:cubicBezTo>
                <a:cubicBezTo>
                  <a:pt x="190" y="322"/>
                  <a:pt x="181" y="315"/>
                  <a:pt x="170" y="311"/>
                </a:cubicBezTo>
                <a:cubicBezTo>
                  <a:pt x="131" y="298"/>
                  <a:pt x="131" y="298"/>
                  <a:pt x="131" y="298"/>
                </a:cubicBezTo>
                <a:cubicBezTo>
                  <a:pt x="125" y="296"/>
                  <a:pt x="117" y="298"/>
                  <a:pt x="112" y="303"/>
                </a:cubicBezTo>
                <a:cubicBezTo>
                  <a:pt x="109" y="306"/>
                  <a:pt x="109" y="306"/>
                  <a:pt x="109" y="306"/>
                </a:cubicBezTo>
                <a:cubicBezTo>
                  <a:pt x="106" y="309"/>
                  <a:pt x="100" y="309"/>
                  <a:pt x="97" y="306"/>
                </a:cubicBezTo>
                <a:cubicBezTo>
                  <a:pt x="94" y="303"/>
                  <a:pt x="94" y="303"/>
                  <a:pt x="94" y="303"/>
                </a:cubicBezTo>
                <a:cubicBezTo>
                  <a:pt x="89" y="298"/>
                  <a:pt x="82" y="296"/>
                  <a:pt x="75" y="298"/>
                </a:cubicBezTo>
                <a:cubicBezTo>
                  <a:pt x="36" y="311"/>
                  <a:pt x="36" y="311"/>
                  <a:pt x="36" y="311"/>
                </a:cubicBezTo>
                <a:cubicBezTo>
                  <a:pt x="32" y="313"/>
                  <a:pt x="28" y="315"/>
                  <a:pt x="25" y="317"/>
                </a:cubicBezTo>
                <a:cubicBezTo>
                  <a:pt x="25" y="25"/>
                  <a:pt x="25" y="25"/>
                  <a:pt x="25" y="25"/>
                </a:cubicBezTo>
                <a:cubicBezTo>
                  <a:pt x="551" y="25"/>
                  <a:pt x="551" y="25"/>
                  <a:pt x="551" y="25"/>
                </a:cubicBezTo>
                <a:cubicBezTo>
                  <a:pt x="551" y="317"/>
                  <a:pt x="551" y="317"/>
                  <a:pt x="551" y="317"/>
                </a:cubicBezTo>
                <a:cubicBezTo>
                  <a:pt x="548" y="315"/>
                  <a:pt x="544" y="313"/>
                  <a:pt x="540" y="311"/>
                </a:cubicBezTo>
                <a:cubicBezTo>
                  <a:pt x="501" y="298"/>
                  <a:pt x="501" y="298"/>
                  <a:pt x="501" y="298"/>
                </a:cubicBezTo>
                <a:cubicBezTo>
                  <a:pt x="494" y="296"/>
                  <a:pt x="487" y="298"/>
                  <a:pt x="482" y="303"/>
                </a:cubicBezTo>
                <a:cubicBezTo>
                  <a:pt x="479" y="306"/>
                  <a:pt x="479" y="306"/>
                  <a:pt x="479" y="306"/>
                </a:cubicBezTo>
                <a:cubicBezTo>
                  <a:pt x="476" y="309"/>
                  <a:pt x="470" y="309"/>
                  <a:pt x="467" y="306"/>
                </a:cubicBezTo>
                <a:cubicBezTo>
                  <a:pt x="464" y="303"/>
                  <a:pt x="464" y="303"/>
                  <a:pt x="464" y="303"/>
                </a:cubicBezTo>
                <a:cubicBezTo>
                  <a:pt x="459" y="298"/>
                  <a:pt x="451" y="296"/>
                  <a:pt x="445" y="298"/>
                </a:cubicBezTo>
                <a:cubicBezTo>
                  <a:pt x="406" y="311"/>
                  <a:pt x="406" y="311"/>
                  <a:pt x="406" y="311"/>
                </a:cubicBezTo>
                <a:cubicBezTo>
                  <a:pt x="395" y="315"/>
                  <a:pt x="386" y="322"/>
                  <a:pt x="380" y="332"/>
                </a:cubicBezTo>
                <a:cubicBezTo>
                  <a:pt x="346" y="320"/>
                  <a:pt x="346" y="320"/>
                  <a:pt x="346" y="320"/>
                </a:cubicBezTo>
                <a:cubicBezTo>
                  <a:pt x="336" y="317"/>
                  <a:pt x="325" y="320"/>
                  <a:pt x="317" y="327"/>
                </a:cubicBezTo>
                <a:close/>
                <a:moveTo>
                  <a:pt x="508" y="551"/>
                </a:moveTo>
                <a:cubicBezTo>
                  <a:pt x="494" y="415"/>
                  <a:pt x="494" y="415"/>
                  <a:pt x="494" y="415"/>
                </a:cubicBezTo>
                <a:cubicBezTo>
                  <a:pt x="493" y="412"/>
                  <a:pt x="493" y="412"/>
                  <a:pt x="493" y="412"/>
                </a:cubicBezTo>
                <a:cubicBezTo>
                  <a:pt x="484" y="383"/>
                  <a:pt x="461" y="360"/>
                  <a:pt x="432" y="350"/>
                </a:cubicBezTo>
                <a:cubicBezTo>
                  <a:pt x="403" y="340"/>
                  <a:pt x="403" y="340"/>
                  <a:pt x="403" y="340"/>
                </a:cubicBezTo>
                <a:cubicBezTo>
                  <a:pt x="406" y="337"/>
                  <a:pt x="409" y="335"/>
                  <a:pt x="413" y="333"/>
                </a:cubicBezTo>
                <a:cubicBezTo>
                  <a:pt x="449" y="321"/>
                  <a:pt x="449" y="321"/>
                  <a:pt x="449" y="321"/>
                </a:cubicBezTo>
                <a:cubicBezTo>
                  <a:pt x="450" y="322"/>
                  <a:pt x="450" y="322"/>
                  <a:pt x="450" y="322"/>
                </a:cubicBezTo>
                <a:cubicBezTo>
                  <a:pt x="456" y="328"/>
                  <a:pt x="464" y="331"/>
                  <a:pt x="473" y="331"/>
                </a:cubicBezTo>
                <a:cubicBezTo>
                  <a:pt x="481" y="331"/>
                  <a:pt x="489" y="328"/>
                  <a:pt x="495" y="322"/>
                </a:cubicBezTo>
                <a:cubicBezTo>
                  <a:pt x="496" y="321"/>
                  <a:pt x="496" y="321"/>
                  <a:pt x="496" y="321"/>
                </a:cubicBezTo>
                <a:cubicBezTo>
                  <a:pt x="532" y="333"/>
                  <a:pt x="532" y="333"/>
                  <a:pt x="532" y="333"/>
                </a:cubicBezTo>
                <a:cubicBezTo>
                  <a:pt x="540" y="336"/>
                  <a:pt x="546" y="342"/>
                  <a:pt x="549" y="350"/>
                </a:cubicBezTo>
                <a:cubicBezTo>
                  <a:pt x="551" y="369"/>
                  <a:pt x="551" y="369"/>
                  <a:pt x="551" y="369"/>
                </a:cubicBezTo>
                <a:cubicBezTo>
                  <a:pt x="551" y="551"/>
                  <a:pt x="551" y="551"/>
                  <a:pt x="551" y="551"/>
                </a:cubicBezTo>
                <a:lnTo>
                  <a:pt x="508" y="551"/>
                </a:lnTo>
                <a:close/>
                <a:moveTo>
                  <a:pt x="288" y="94"/>
                </a:moveTo>
                <a:cubicBezTo>
                  <a:pt x="245" y="94"/>
                  <a:pt x="210" y="132"/>
                  <a:pt x="210" y="180"/>
                </a:cubicBezTo>
                <a:cubicBezTo>
                  <a:pt x="210" y="226"/>
                  <a:pt x="219" y="259"/>
                  <a:pt x="236" y="278"/>
                </a:cubicBezTo>
                <a:cubicBezTo>
                  <a:pt x="250" y="294"/>
                  <a:pt x="264" y="307"/>
                  <a:pt x="288" y="307"/>
                </a:cubicBezTo>
                <a:cubicBezTo>
                  <a:pt x="312" y="307"/>
                  <a:pt x="326" y="294"/>
                  <a:pt x="340" y="278"/>
                </a:cubicBezTo>
                <a:cubicBezTo>
                  <a:pt x="357" y="259"/>
                  <a:pt x="366" y="226"/>
                  <a:pt x="366" y="180"/>
                </a:cubicBezTo>
                <a:cubicBezTo>
                  <a:pt x="366" y="132"/>
                  <a:pt x="331" y="94"/>
                  <a:pt x="288" y="94"/>
                </a:cubicBezTo>
                <a:close/>
                <a:moveTo>
                  <a:pt x="322" y="262"/>
                </a:moveTo>
                <a:cubicBezTo>
                  <a:pt x="307" y="278"/>
                  <a:pt x="300" y="283"/>
                  <a:pt x="288" y="283"/>
                </a:cubicBezTo>
                <a:cubicBezTo>
                  <a:pt x="276" y="283"/>
                  <a:pt x="269" y="278"/>
                  <a:pt x="254" y="262"/>
                </a:cubicBezTo>
                <a:cubicBezTo>
                  <a:pt x="242" y="248"/>
                  <a:pt x="235" y="218"/>
                  <a:pt x="235" y="180"/>
                </a:cubicBezTo>
                <a:cubicBezTo>
                  <a:pt x="235" y="146"/>
                  <a:pt x="259" y="118"/>
                  <a:pt x="288" y="118"/>
                </a:cubicBezTo>
                <a:cubicBezTo>
                  <a:pt x="317" y="118"/>
                  <a:pt x="341" y="146"/>
                  <a:pt x="341" y="180"/>
                </a:cubicBezTo>
                <a:cubicBezTo>
                  <a:pt x="341" y="218"/>
                  <a:pt x="334" y="248"/>
                  <a:pt x="322" y="262"/>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endParaRPr>
          </a:p>
        </p:txBody>
      </p:sp>
      <p:sp>
        <p:nvSpPr>
          <p:cNvPr id="12" name="TextBox 11">
            <a:extLst>
              <a:ext uri="{FF2B5EF4-FFF2-40B4-BE49-F238E27FC236}">
                <a16:creationId xmlns:a16="http://schemas.microsoft.com/office/drawing/2014/main" id="{2F67B782-5802-AEA9-7E08-4119BEEE5184}"/>
              </a:ext>
            </a:extLst>
          </p:cNvPr>
          <p:cNvSpPr txBox="1"/>
          <p:nvPr/>
        </p:nvSpPr>
        <p:spPr>
          <a:xfrm>
            <a:off x="463778" y="1302523"/>
            <a:ext cx="5632222"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300"/>
              </a:spcAft>
              <a:buClr>
                <a:srgbClr val="000000"/>
              </a:buClr>
              <a:buSzTx/>
              <a:buFont typeface="Arial"/>
              <a:buNone/>
              <a:tabLst/>
              <a:defRPr/>
            </a:pPr>
            <a:r>
              <a:rPr lang="lv-LV" sz="1600"/>
              <a:t>Intervijas un fokusgrupu diskusijas</a:t>
            </a:r>
          </a:p>
        </p:txBody>
      </p:sp>
      <p:sp>
        <p:nvSpPr>
          <p:cNvPr id="45" name="Google Shape;1956;p247">
            <a:extLst>
              <a:ext uri="{FF2B5EF4-FFF2-40B4-BE49-F238E27FC236}">
                <a16:creationId xmlns:a16="http://schemas.microsoft.com/office/drawing/2014/main" id="{4C3C85DA-3892-1D13-5F84-1A63494C9E43}"/>
              </a:ext>
            </a:extLst>
          </p:cNvPr>
          <p:cNvSpPr/>
          <p:nvPr/>
        </p:nvSpPr>
        <p:spPr>
          <a:xfrm>
            <a:off x="451078" y="5634287"/>
            <a:ext cx="549275" cy="537913"/>
          </a:xfrm>
          <a:prstGeom prst="rect">
            <a:avLst/>
          </a:prstGeom>
          <a:solidFill>
            <a:schemeClr val="accent6"/>
          </a:solidFill>
          <a:ln>
            <a:noFill/>
          </a:ln>
        </p:spPr>
        <p:txBody>
          <a:bodyPr spcFirstLastPara="1" wrap="square" lIns="72000" tIns="417600" rIns="72000" bIns="72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3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 name="Google Shape;1468;p89">
            <a:extLst>
              <a:ext uri="{FF2B5EF4-FFF2-40B4-BE49-F238E27FC236}">
                <a16:creationId xmlns:a16="http://schemas.microsoft.com/office/drawing/2014/main" id="{8146EBFF-D780-0E05-8011-D71878D66721}"/>
              </a:ext>
            </a:extLst>
          </p:cNvPr>
          <p:cNvSpPr/>
          <p:nvPr/>
        </p:nvSpPr>
        <p:spPr>
          <a:xfrm>
            <a:off x="545715" y="5716893"/>
            <a:ext cx="360000" cy="360000"/>
          </a:xfrm>
          <a:custGeom>
            <a:avLst/>
            <a:gdLst/>
            <a:ahLst/>
            <a:cxnLst/>
            <a:rect l="l" t="t" r="r" b="b"/>
            <a:pathLst>
              <a:path w="576" h="576" extrusionOk="0">
                <a:moveTo>
                  <a:pt x="473" y="289"/>
                </a:moveTo>
                <a:cubicBezTo>
                  <a:pt x="486" y="289"/>
                  <a:pt x="494" y="281"/>
                  <a:pt x="501" y="274"/>
                </a:cubicBezTo>
                <a:cubicBezTo>
                  <a:pt x="509" y="264"/>
                  <a:pt x="514" y="247"/>
                  <a:pt x="514" y="225"/>
                </a:cubicBezTo>
                <a:cubicBezTo>
                  <a:pt x="514" y="200"/>
                  <a:pt x="495" y="180"/>
                  <a:pt x="473" y="180"/>
                </a:cubicBezTo>
                <a:cubicBezTo>
                  <a:pt x="450" y="180"/>
                  <a:pt x="432" y="200"/>
                  <a:pt x="432" y="225"/>
                </a:cubicBezTo>
                <a:cubicBezTo>
                  <a:pt x="432" y="247"/>
                  <a:pt x="436" y="264"/>
                  <a:pt x="445" y="274"/>
                </a:cubicBezTo>
                <a:cubicBezTo>
                  <a:pt x="452" y="281"/>
                  <a:pt x="459" y="289"/>
                  <a:pt x="473" y="289"/>
                </a:cubicBezTo>
                <a:close/>
                <a:moveTo>
                  <a:pt x="473" y="203"/>
                </a:moveTo>
                <a:cubicBezTo>
                  <a:pt x="483" y="203"/>
                  <a:pt x="491" y="213"/>
                  <a:pt x="491" y="225"/>
                </a:cubicBezTo>
                <a:cubicBezTo>
                  <a:pt x="491" y="241"/>
                  <a:pt x="486" y="266"/>
                  <a:pt x="473" y="266"/>
                </a:cubicBezTo>
                <a:cubicBezTo>
                  <a:pt x="460" y="266"/>
                  <a:pt x="455" y="241"/>
                  <a:pt x="455" y="225"/>
                </a:cubicBezTo>
                <a:cubicBezTo>
                  <a:pt x="455" y="213"/>
                  <a:pt x="463" y="203"/>
                  <a:pt x="473" y="203"/>
                </a:cubicBezTo>
                <a:close/>
                <a:moveTo>
                  <a:pt x="103" y="289"/>
                </a:moveTo>
                <a:cubicBezTo>
                  <a:pt x="117" y="289"/>
                  <a:pt x="124" y="281"/>
                  <a:pt x="131" y="274"/>
                </a:cubicBezTo>
                <a:cubicBezTo>
                  <a:pt x="140" y="264"/>
                  <a:pt x="144" y="247"/>
                  <a:pt x="144" y="225"/>
                </a:cubicBezTo>
                <a:cubicBezTo>
                  <a:pt x="144" y="200"/>
                  <a:pt x="126" y="180"/>
                  <a:pt x="103" y="180"/>
                </a:cubicBezTo>
                <a:cubicBezTo>
                  <a:pt x="81" y="180"/>
                  <a:pt x="62" y="200"/>
                  <a:pt x="62" y="225"/>
                </a:cubicBezTo>
                <a:cubicBezTo>
                  <a:pt x="62" y="247"/>
                  <a:pt x="67" y="264"/>
                  <a:pt x="75" y="274"/>
                </a:cubicBezTo>
                <a:cubicBezTo>
                  <a:pt x="82" y="281"/>
                  <a:pt x="90" y="289"/>
                  <a:pt x="103" y="289"/>
                </a:cubicBezTo>
                <a:close/>
                <a:moveTo>
                  <a:pt x="103" y="266"/>
                </a:moveTo>
                <a:cubicBezTo>
                  <a:pt x="90" y="266"/>
                  <a:pt x="85" y="241"/>
                  <a:pt x="85" y="225"/>
                </a:cubicBezTo>
                <a:cubicBezTo>
                  <a:pt x="85" y="213"/>
                  <a:pt x="93" y="203"/>
                  <a:pt x="103" y="203"/>
                </a:cubicBezTo>
                <a:cubicBezTo>
                  <a:pt x="113" y="203"/>
                  <a:pt x="121" y="213"/>
                  <a:pt x="121" y="225"/>
                </a:cubicBezTo>
                <a:cubicBezTo>
                  <a:pt x="121" y="241"/>
                  <a:pt x="116" y="266"/>
                  <a:pt x="103" y="266"/>
                </a:cubicBezTo>
                <a:close/>
                <a:moveTo>
                  <a:pt x="0" y="0"/>
                </a:moveTo>
                <a:cubicBezTo>
                  <a:pt x="0" y="576"/>
                  <a:pt x="0" y="576"/>
                  <a:pt x="0" y="576"/>
                </a:cubicBezTo>
                <a:cubicBezTo>
                  <a:pt x="90" y="576"/>
                  <a:pt x="90" y="576"/>
                  <a:pt x="90" y="576"/>
                </a:cubicBezTo>
                <a:cubicBezTo>
                  <a:pt x="106" y="419"/>
                  <a:pt x="106" y="419"/>
                  <a:pt x="106" y="419"/>
                </a:cubicBezTo>
                <a:cubicBezTo>
                  <a:pt x="114" y="397"/>
                  <a:pt x="131" y="380"/>
                  <a:pt x="152" y="373"/>
                </a:cubicBezTo>
                <a:cubicBezTo>
                  <a:pt x="238" y="344"/>
                  <a:pt x="238" y="344"/>
                  <a:pt x="238" y="344"/>
                </a:cubicBezTo>
                <a:cubicBezTo>
                  <a:pt x="239" y="343"/>
                  <a:pt x="240" y="344"/>
                  <a:pt x="241" y="344"/>
                </a:cubicBezTo>
                <a:cubicBezTo>
                  <a:pt x="248" y="351"/>
                  <a:pt x="248" y="351"/>
                  <a:pt x="248" y="351"/>
                </a:cubicBezTo>
                <a:cubicBezTo>
                  <a:pt x="258" y="362"/>
                  <a:pt x="273" y="368"/>
                  <a:pt x="288" y="368"/>
                </a:cubicBezTo>
                <a:cubicBezTo>
                  <a:pt x="303" y="368"/>
                  <a:pt x="318" y="362"/>
                  <a:pt x="328" y="351"/>
                </a:cubicBezTo>
                <a:cubicBezTo>
                  <a:pt x="335" y="344"/>
                  <a:pt x="335" y="344"/>
                  <a:pt x="335" y="344"/>
                </a:cubicBezTo>
                <a:cubicBezTo>
                  <a:pt x="336" y="344"/>
                  <a:pt x="337" y="343"/>
                  <a:pt x="338" y="344"/>
                </a:cubicBezTo>
                <a:cubicBezTo>
                  <a:pt x="424" y="373"/>
                  <a:pt x="424" y="373"/>
                  <a:pt x="424" y="373"/>
                </a:cubicBezTo>
                <a:cubicBezTo>
                  <a:pt x="446" y="380"/>
                  <a:pt x="462" y="397"/>
                  <a:pt x="470" y="419"/>
                </a:cubicBezTo>
                <a:cubicBezTo>
                  <a:pt x="486" y="576"/>
                  <a:pt x="486" y="576"/>
                  <a:pt x="486" y="576"/>
                </a:cubicBezTo>
                <a:cubicBezTo>
                  <a:pt x="576" y="576"/>
                  <a:pt x="576" y="576"/>
                  <a:pt x="576" y="576"/>
                </a:cubicBezTo>
                <a:cubicBezTo>
                  <a:pt x="576" y="0"/>
                  <a:pt x="576" y="0"/>
                  <a:pt x="576" y="0"/>
                </a:cubicBezTo>
                <a:lnTo>
                  <a:pt x="0" y="0"/>
                </a:lnTo>
                <a:close/>
                <a:moveTo>
                  <a:pt x="144" y="350"/>
                </a:moveTo>
                <a:cubicBezTo>
                  <a:pt x="115" y="360"/>
                  <a:pt x="92" y="383"/>
                  <a:pt x="83" y="412"/>
                </a:cubicBezTo>
                <a:cubicBezTo>
                  <a:pt x="68" y="551"/>
                  <a:pt x="68" y="551"/>
                  <a:pt x="68" y="551"/>
                </a:cubicBezTo>
                <a:cubicBezTo>
                  <a:pt x="25" y="551"/>
                  <a:pt x="25" y="551"/>
                  <a:pt x="25" y="551"/>
                </a:cubicBezTo>
                <a:cubicBezTo>
                  <a:pt x="25" y="369"/>
                  <a:pt x="25" y="369"/>
                  <a:pt x="25" y="369"/>
                </a:cubicBezTo>
                <a:cubicBezTo>
                  <a:pt x="27" y="350"/>
                  <a:pt x="27" y="350"/>
                  <a:pt x="27" y="350"/>
                </a:cubicBezTo>
                <a:cubicBezTo>
                  <a:pt x="30" y="342"/>
                  <a:pt x="36" y="336"/>
                  <a:pt x="44" y="333"/>
                </a:cubicBezTo>
                <a:cubicBezTo>
                  <a:pt x="80" y="321"/>
                  <a:pt x="80" y="321"/>
                  <a:pt x="80" y="321"/>
                </a:cubicBezTo>
                <a:cubicBezTo>
                  <a:pt x="81" y="322"/>
                  <a:pt x="81" y="322"/>
                  <a:pt x="81" y="322"/>
                </a:cubicBezTo>
                <a:cubicBezTo>
                  <a:pt x="87" y="328"/>
                  <a:pt x="95" y="331"/>
                  <a:pt x="103" y="331"/>
                </a:cubicBezTo>
                <a:cubicBezTo>
                  <a:pt x="112" y="331"/>
                  <a:pt x="120" y="328"/>
                  <a:pt x="126" y="322"/>
                </a:cubicBezTo>
                <a:cubicBezTo>
                  <a:pt x="127" y="321"/>
                  <a:pt x="127" y="321"/>
                  <a:pt x="127" y="321"/>
                </a:cubicBezTo>
                <a:cubicBezTo>
                  <a:pt x="163" y="333"/>
                  <a:pt x="163" y="333"/>
                  <a:pt x="163" y="333"/>
                </a:cubicBezTo>
                <a:cubicBezTo>
                  <a:pt x="167" y="335"/>
                  <a:pt x="170" y="337"/>
                  <a:pt x="173" y="340"/>
                </a:cubicBezTo>
                <a:lnTo>
                  <a:pt x="144" y="350"/>
                </a:lnTo>
                <a:close/>
                <a:moveTo>
                  <a:pt x="317" y="327"/>
                </a:moveTo>
                <a:cubicBezTo>
                  <a:pt x="311" y="334"/>
                  <a:pt x="311" y="334"/>
                  <a:pt x="311" y="334"/>
                </a:cubicBezTo>
                <a:cubicBezTo>
                  <a:pt x="305" y="340"/>
                  <a:pt x="297" y="344"/>
                  <a:pt x="288" y="344"/>
                </a:cubicBezTo>
                <a:cubicBezTo>
                  <a:pt x="279" y="344"/>
                  <a:pt x="271" y="340"/>
                  <a:pt x="265" y="334"/>
                </a:cubicBezTo>
                <a:cubicBezTo>
                  <a:pt x="259" y="327"/>
                  <a:pt x="259" y="327"/>
                  <a:pt x="259" y="327"/>
                </a:cubicBezTo>
                <a:cubicBezTo>
                  <a:pt x="251" y="320"/>
                  <a:pt x="240" y="317"/>
                  <a:pt x="230" y="320"/>
                </a:cubicBezTo>
                <a:cubicBezTo>
                  <a:pt x="196" y="332"/>
                  <a:pt x="196" y="332"/>
                  <a:pt x="196" y="332"/>
                </a:cubicBezTo>
                <a:cubicBezTo>
                  <a:pt x="190" y="322"/>
                  <a:pt x="181" y="315"/>
                  <a:pt x="170" y="311"/>
                </a:cubicBezTo>
                <a:cubicBezTo>
                  <a:pt x="131" y="298"/>
                  <a:pt x="131" y="298"/>
                  <a:pt x="131" y="298"/>
                </a:cubicBezTo>
                <a:cubicBezTo>
                  <a:pt x="125" y="296"/>
                  <a:pt x="117" y="298"/>
                  <a:pt x="112" y="303"/>
                </a:cubicBezTo>
                <a:cubicBezTo>
                  <a:pt x="109" y="306"/>
                  <a:pt x="109" y="306"/>
                  <a:pt x="109" y="306"/>
                </a:cubicBezTo>
                <a:cubicBezTo>
                  <a:pt x="106" y="309"/>
                  <a:pt x="100" y="309"/>
                  <a:pt x="97" y="306"/>
                </a:cubicBezTo>
                <a:cubicBezTo>
                  <a:pt x="94" y="303"/>
                  <a:pt x="94" y="303"/>
                  <a:pt x="94" y="303"/>
                </a:cubicBezTo>
                <a:cubicBezTo>
                  <a:pt x="89" y="298"/>
                  <a:pt x="82" y="296"/>
                  <a:pt x="75" y="298"/>
                </a:cubicBezTo>
                <a:cubicBezTo>
                  <a:pt x="36" y="311"/>
                  <a:pt x="36" y="311"/>
                  <a:pt x="36" y="311"/>
                </a:cubicBezTo>
                <a:cubicBezTo>
                  <a:pt x="32" y="313"/>
                  <a:pt x="28" y="315"/>
                  <a:pt x="25" y="317"/>
                </a:cubicBezTo>
                <a:cubicBezTo>
                  <a:pt x="25" y="25"/>
                  <a:pt x="25" y="25"/>
                  <a:pt x="25" y="25"/>
                </a:cubicBezTo>
                <a:cubicBezTo>
                  <a:pt x="551" y="25"/>
                  <a:pt x="551" y="25"/>
                  <a:pt x="551" y="25"/>
                </a:cubicBezTo>
                <a:cubicBezTo>
                  <a:pt x="551" y="317"/>
                  <a:pt x="551" y="317"/>
                  <a:pt x="551" y="317"/>
                </a:cubicBezTo>
                <a:cubicBezTo>
                  <a:pt x="548" y="315"/>
                  <a:pt x="544" y="313"/>
                  <a:pt x="540" y="311"/>
                </a:cubicBezTo>
                <a:cubicBezTo>
                  <a:pt x="501" y="298"/>
                  <a:pt x="501" y="298"/>
                  <a:pt x="501" y="298"/>
                </a:cubicBezTo>
                <a:cubicBezTo>
                  <a:pt x="494" y="296"/>
                  <a:pt x="487" y="298"/>
                  <a:pt x="482" y="303"/>
                </a:cubicBezTo>
                <a:cubicBezTo>
                  <a:pt x="479" y="306"/>
                  <a:pt x="479" y="306"/>
                  <a:pt x="479" y="306"/>
                </a:cubicBezTo>
                <a:cubicBezTo>
                  <a:pt x="476" y="309"/>
                  <a:pt x="470" y="309"/>
                  <a:pt x="467" y="306"/>
                </a:cubicBezTo>
                <a:cubicBezTo>
                  <a:pt x="464" y="303"/>
                  <a:pt x="464" y="303"/>
                  <a:pt x="464" y="303"/>
                </a:cubicBezTo>
                <a:cubicBezTo>
                  <a:pt x="459" y="298"/>
                  <a:pt x="451" y="296"/>
                  <a:pt x="445" y="298"/>
                </a:cubicBezTo>
                <a:cubicBezTo>
                  <a:pt x="406" y="311"/>
                  <a:pt x="406" y="311"/>
                  <a:pt x="406" y="311"/>
                </a:cubicBezTo>
                <a:cubicBezTo>
                  <a:pt x="395" y="315"/>
                  <a:pt x="386" y="322"/>
                  <a:pt x="380" y="332"/>
                </a:cubicBezTo>
                <a:cubicBezTo>
                  <a:pt x="346" y="320"/>
                  <a:pt x="346" y="320"/>
                  <a:pt x="346" y="320"/>
                </a:cubicBezTo>
                <a:cubicBezTo>
                  <a:pt x="336" y="317"/>
                  <a:pt x="325" y="320"/>
                  <a:pt x="317" y="327"/>
                </a:cubicBezTo>
                <a:close/>
                <a:moveTo>
                  <a:pt x="508" y="551"/>
                </a:moveTo>
                <a:cubicBezTo>
                  <a:pt x="494" y="415"/>
                  <a:pt x="494" y="415"/>
                  <a:pt x="494" y="415"/>
                </a:cubicBezTo>
                <a:cubicBezTo>
                  <a:pt x="493" y="412"/>
                  <a:pt x="493" y="412"/>
                  <a:pt x="493" y="412"/>
                </a:cubicBezTo>
                <a:cubicBezTo>
                  <a:pt x="484" y="383"/>
                  <a:pt x="461" y="360"/>
                  <a:pt x="432" y="350"/>
                </a:cubicBezTo>
                <a:cubicBezTo>
                  <a:pt x="403" y="340"/>
                  <a:pt x="403" y="340"/>
                  <a:pt x="403" y="340"/>
                </a:cubicBezTo>
                <a:cubicBezTo>
                  <a:pt x="406" y="337"/>
                  <a:pt x="409" y="335"/>
                  <a:pt x="413" y="333"/>
                </a:cubicBezTo>
                <a:cubicBezTo>
                  <a:pt x="449" y="321"/>
                  <a:pt x="449" y="321"/>
                  <a:pt x="449" y="321"/>
                </a:cubicBezTo>
                <a:cubicBezTo>
                  <a:pt x="450" y="322"/>
                  <a:pt x="450" y="322"/>
                  <a:pt x="450" y="322"/>
                </a:cubicBezTo>
                <a:cubicBezTo>
                  <a:pt x="456" y="328"/>
                  <a:pt x="464" y="331"/>
                  <a:pt x="473" y="331"/>
                </a:cubicBezTo>
                <a:cubicBezTo>
                  <a:pt x="481" y="331"/>
                  <a:pt x="489" y="328"/>
                  <a:pt x="495" y="322"/>
                </a:cubicBezTo>
                <a:cubicBezTo>
                  <a:pt x="496" y="321"/>
                  <a:pt x="496" y="321"/>
                  <a:pt x="496" y="321"/>
                </a:cubicBezTo>
                <a:cubicBezTo>
                  <a:pt x="532" y="333"/>
                  <a:pt x="532" y="333"/>
                  <a:pt x="532" y="333"/>
                </a:cubicBezTo>
                <a:cubicBezTo>
                  <a:pt x="540" y="336"/>
                  <a:pt x="546" y="342"/>
                  <a:pt x="549" y="350"/>
                </a:cubicBezTo>
                <a:cubicBezTo>
                  <a:pt x="551" y="369"/>
                  <a:pt x="551" y="369"/>
                  <a:pt x="551" y="369"/>
                </a:cubicBezTo>
                <a:cubicBezTo>
                  <a:pt x="551" y="551"/>
                  <a:pt x="551" y="551"/>
                  <a:pt x="551" y="551"/>
                </a:cubicBezTo>
                <a:lnTo>
                  <a:pt x="508" y="551"/>
                </a:lnTo>
                <a:close/>
                <a:moveTo>
                  <a:pt x="288" y="94"/>
                </a:moveTo>
                <a:cubicBezTo>
                  <a:pt x="245" y="94"/>
                  <a:pt x="210" y="132"/>
                  <a:pt x="210" y="180"/>
                </a:cubicBezTo>
                <a:cubicBezTo>
                  <a:pt x="210" y="226"/>
                  <a:pt x="219" y="259"/>
                  <a:pt x="236" y="278"/>
                </a:cubicBezTo>
                <a:cubicBezTo>
                  <a:pt x="250" y="294"/>
                  <a:pt x="264" y="307"/>
                  <a:pt x="288" y="307"/>
                </a:cubicBezTo>
                <a:cubicBezTo>
                  <a:pt x="312" y="307"/>
                  <a:pt x="326" y="294"/>
                  <a:pt x="340" y="278"/>
                </a:cubicBezTo>
                <a:cubicBezTo>
                  <a:pt x="357" y="259"/>
                  <a:pt x="366" y="226"/>
                  <a:pt x="366" y="180"/>
                </a:cubicBezTo>
                <a:cubicBezTo>
                  <a:pt x="366" y="132"/>
                  <a:pt x="331" y="94"/>
                  <a:pt x="288" y="94"/>
                </a:cubicBezTo>
                <a:close/>
                <a:moveTo>
                  <a:pt x="322" y="262"/>
                </a:moveTo>
                <a:cubicBezTo>
                  <a:pt x="307" y="278"/>
                  <a:pt x="300" y="283"/>
                  <a:pt x="288" y="283"/>
                </a:cubicBezTo>
                <a:cubicBezTo>
                  <a:pt x="276" y="283"/>
                  <a:pt x="269" y="278"/>
                  <a:pt x="254" y="262"/>
                </a:cubicBezTo>
                <a:cubicBezTo>
                  <a:pt x="242" y="248"/>
                  <a:pt x="235" y="218"/>
                  <a:pt x="235" y="180"/>
                </a:cubicBezTo>
                <a:cubicBezTo>
                  <a:pt x="235" y="146"/>
                  <a:pt x="259" y="118"/>
                  <a:pt x="288" y="118"/>
                </a:cubicBezTo>
                <a:cubicBezTo>
                  <a:pt x="317" y="118"/>
                  <a:pt x="341" y="146"/>
                  <a:pt x="341" y="180"/>
                </a:cubicBezTo>
                <a:cubicBezTo>
                  <a:pt x="341" y="218"/>
                  <a:pt x="334" y="248"/>
                  <a:pt x="322" y="262"/>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endParaRPr>
          </a:p>
        </p:txBody>
      </p:sp>
      <p:grpSp>
        <p:nvGrpSpPr>
          <p:cNvPr id="27" name="Group 26">
            <a:extLst>
              <a:ext uri="{FF2B5EF4-FFF2-40B4-BE49-F238E27FC236}">
                <a16:creationId xmlns:a16="http://schemas.microsoft.com/office/drawing/2014/main" id="{182B6357-2368-1F1A-EC57-E0CE289A1254}"/>
              </a:ext>
            </a:extLst>
          </p:cNvPr>
          <p:cNvGrpSpPr/>
          <p:nvPr/>
        </p:nvGrpSpPr>
        <p:grpSpPr>
          <a:xfrm>
            <a:off x="10145300" y="-1"/>
            <a:ext cx="2046700" cy="428964"/>
            <a:chOff x="10145300" y="313967"/>
            <a:chExt cx="2046700" cy="428964"/>
          </a:xfrm>
        </p:grpSpPr>
        <p:sp>
          <p:nvSpPr>
            <p:cNvPr id="28" name="Rectangle 27">
              <a:extLst>
                <a:ext uri="{FF2B5EF4-FFF2-40B4-BE49-F238E27FC236}">
                  <a16:creationId xmlns:a16="http://schemas.microsoft.com/office/drawing/2014/main" id="{ACC348B8-9B30-83C5-DF27-1380DBF1929D}"/>
                </a:ext>
              </a:extLst>
            </p:cNvPr>
            <p:cNvSpPr/>
            <p:nvPr/>
          </p:nvSpPr>
          <p:spPr>
            <a:xfrm>
              <a:off x="10145300" y="313968"/>
              <a:ext cx="2046700" cy="4289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72000" rIns="72000" bIns="72000" rtlCol="0" anchor="ct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lv-LV" sz="1000">
                  <a:solidFill>
                    <a:schemeClr val="tx1"/>
                  </a:solidFill>
                  <a:latin typeface="Arial"/>
                </a:rPr>
                <a:t>Interviju un </a:t>
              </a:r>
              <a:r>
                <a:rPr lang="lv-LV" sz="1000" err="1">
                  <a:solidFill>
                    <a:schemeClr val="tx1"/>
                  </a:solidFill>
                  <a:latin typeface="Arial"/>
                </a:rPr>
                <a:t>fokusgrupu</a:t>
              </a:r>
              <a:r>
                <a:rPr lang="lv-LV" sz="1000">
                  <a:solidFill>
                    <a:schemeClr val="tx1"/>
                  </a:solidFill>
                  <a:latin typeface="Arial"/>
                </a:rPr>
                <a:t> </a:t>
              </a:r>
              <a:r>
                <a:rPr kumimoji="0" lang="lv-LV" sz="1000" b="0" i="0" u="none" strike="noStrike" kern="0" cap="none" spc="0" normalizeH="0" baseline="0" noProof="0">
                  <a:ln>
                    <a:noFill/>
                  </a:ln>
                  <a:solidFill>
                    <a:schemeClr val="tx1"/>
                  </a:solidFill>
                  <a:effectLst/>
                  <a:uLnTx/>
                  <a:uFillTx/>
                  <a:latin typeface="Arial"/>
                  <a:ea typeface="+mn-ea"/>
                  <a:cs typeface="+mn-cs"/>
                  <a:sym typeface="Arial"/>
                </a:rPr>
                <a:t>metodoloģija</a:t>
              </a:r>
            </a:p>
          </p:txBody>
        </p:sp>
        <p:sp>
          <p:nvSpPr>
            <p:cNvPr id="49" name="Rectangle 48">
              <a:extLst>
                <a:ext uri="{FF2B5EF4-FFF2-40B4-BE49-F238E27FC236}">
                  <a16:creationId xmlns:a16="http://schemas.microsoft.com/office/drawing/2014/main" id="{8F93B66E-22CA-9293-D976-D7A4C33D6198}"/>
                </a:ext>
              </a:extLst>
            </p:cNvPr>
            <p:cNvSpPr/>
            <p:nvPr/>
          </p:nvSpPr>
          <p:spPr>
            <a:xfrm>
              <a:off x="10145300" y="313967"/>
              <a:ext cx="388890" cy="428963"/>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0" name="Freeform 45">
              <a:extLst>
                <a:ext uri="{FF2B5EF4-FFF2-40B4-BE49-F238E27FC236}">
                  <a16:creationId xmlns:a16="http://schemas.microsoft.com/office/drawing/2014/main" id="{19D3349A-EB60-205C-655A-766411489EF3}"/>
                </a:ext>
              </a:extLst>
            </p:cNvPr>
            <p:cNvSpPr>
              <a:spLocks noChangeAspect="1" noEditPoints="1"/>
            </p:cNvSpPr>
            <p:nvPr/>
          </p:nvSpPr>
          <p:spPr bwMode="auto">
            <a:xfrm>
              <a:off x="10197948" y="386248"/>
              <a:ext cx="283594" cy="28440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5 w 704"/>
                <a:gd name="T11" fmla="*/ 678 h 706"/>
                <a:gd name="T12" fmla="*/ 29 w 704"/>
                <a:gd name="T13" fmla="*/ 678 h 706"/>
                <a:gd name="T14" fmla="*/ 29 w 704"/>
                <a:gd name="T15" fmla="*/ 29 h 706"/>
                <a:gd name="T16" fmla="*/ 675 w 704"/>
                <a:gd name="T17" fmla="*/ 29 h 706"/>
                <a:gd name="T18" fmla="*/ 675 w 704"/>
                <a:gd name="T19" fmla="*/ 678 h 706"/>
                <a:gd name="T20" fmla="*/ 354 w 704"/>
                <a:gd name="T21" fmla="*/ 630 h 706"/>
                <a:gd name="T22" fmla="*/ 667 w 704"/>
                <a:gd name="T23" fmla="*/ 442 h 706"/>
                <a:gd name="T24" fmla="*/ 593 w 704"/>
                <a:gd name="T25" fmla="*/ 397 h 706"/>
                <a:gd name="T26" fmla="*/ 667 w 704"/>
                <a:gd name="T27" fmla="*/ 353 h 706"/>
                <a:gd name="T28" fmla="*/ 593 w 704"/>
                <a:gd name="T29" fmla="*/ 308 h 706"/>
                <a:gd name="T30" fmla="*/ 667 w 704"/>
                <a:gd name="T31" fmla="*/ 262 h 706"/>
                <a:gd name="T32" fmla="*/ 353 w 704"/>
                <a:gd name="T33" fmla="*/ 75 h 706"/>
                <a:gd name="T34" fmla="*/ 40 w 704"/>
                <a:gd name="T35" fmla="*/ 263 h 706"/>
                <a:gd name="T36" fmla="*/ 115 w 704"/>
                <a:gd name="T37" fmla="*/ 308 h 706"/>
                <a:gd name="T38" fmla="*/ 40 w 704"/>
                <a:gd name="T39" fmla="*/ 353 h 706"/>
                <a:gd name="T40" fmla="*/ 115 w 704"/>
                <a:gd name="T41" fmla="*/ 398 h 706"/>
                <a:gd name="T42" fmla="*/ 40 w 704"/>
                <a:gd name="T43" fmla="*/ 442 h 706"/>
                <a:gd name="T44" fmla="*/ 354 w 704"/>
                <a:gd name="T45" fmla="*/ 630 h 706"/>
                <a:gd name="T46" fmla="*/ 354 w 704"/>
                <a:gd name="T47" fmla="*/ 109 h 706"/>
                <a:gd name="T48" fmla="*/ 611 w 704"/>
                <a:gd name="T49" fmla="*/ 262 h 706"/>
                <a:gd name="T50" fmla="*/ 353 w 704"/>
                <a:gd name="T51" fmla="*/ 417 h 706"/>
                <a:gd name="T52" fmla="*/ 97 w 704"/>
                <a:gd name="T53" fmla="*/ 263 h 706"/>
                <a:gd name="T54" fmla="*/ 354 w 704"/>
                <a:gd name="T55" fmla="*/ 109 h 706"/>
                <a:gd name="T56" fmla="*/ 143 w 704"/>
                <a:gd name="T57" fmla="*/ 325 h 706"/>
                <a:gd name="T58" fmla="*/ 354 w 704"/>
                <a:gd name="T59" fmla="*/ 451 h 706"/>
                <a:gd name="T60" fmla="*/ 565 w 704"/>
                <a:gd name="T61" fmla="*/ 325 h 706"/>
                <a:gd name="T62" fmla="*/ 611 w 704"/>
                <a:gd name="T63" fmla="*/ 353 h 706"/>
                <a:gd name="T64" fmla="*/ 353 w 704"/>
                <a:gd name="T65" fmla="*/ 507 h 706"/>
                <a:gd name="T66" fmla="*/ 97 w 704"/>
                <a:gd name="T67" fmla="*/ 353 h 706"/>
                <a:gd name="T68" fmla="*/ 143 w 704"/>
                <a:gd name="T69" fmla="*/ 325 h 706"/>
                <a:gd name="T70" fmla="*/ 354 w 704"/>
                <a:gd name="T71" fmla="*/ 540 h 706"/>
                <a:gd name="T72" fmla="*/ 565 w 704"/>
                <a:gd name="T73" fmla="*/ 414 h 706"/>
                <a:gd name="T74" fmla="*/ 611 w 704"/>
                <a:gd name="T75" fmla="*/ 442 h 706"/>
                <a:gd name="T76" fmla="*/ 353 w 704"/>
                <a:gd name="T77" fmla="*/ 597 h 706"/>
                <a:gd name="T78" fmla="*/ 97 w 704"/>
                <a:gd name="T79" fmla="*/ 442 h 706"/>
                <a:gd name="T80" fmla="*/ 143 w 704"/>
                <a:gd name="T81" fmla="*/ 414 h 706"/>
                <a:gd name="T82" fmla="*/ 354 w 704"/>
                <a:gd name="T83" fmla="*/ 54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4" h="706">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rgbClr val="D04A02"/>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grpSp>
    </p:spTree>
    <p:extLst>
      <p:ext uri="{BB962C8B-B14F-4D97-AF65-F5344CB8AC3E}">
        <p14:creationId xmlns:p14="http://schemas.microsoft.com/office/powerpoint/2010/main" val="42743226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6927,1,Slide6672"/>
  <p:tag name="THINKCELLPRESENTATIONDONOTDELETE" val="&lt;?xml version=&quot;1.0&quot; encoding=&quot;UTF-16&quot; standalone=&quot;yes&quot;?&gt;&lt;root reqver=&quot;28224&quot;&gt;&lt;version val=&quot;3572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1&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ssyoteNxAlh_Cw8bzfrC6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ssyoteNxAlh_Cw8bzfrC6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ssyoteNxAlh_Cw8bzfrC6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ssyoteNxAlh_Cw8bzfrC6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NT.c57.yQcyRX09jWt0jz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ssyoteNxAlh_Cw8bzfrC6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ssyoteNxAlh_Cw8bzfrC6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FULLLENGTH" val="Tru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NT.c57.yQcyRX09jWt0jz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ssyoteNxAlh_Cw8bzfrC6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XI9V_odUCRX0oqlyEgp9f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ssyoteNxAlh_Cw8bzfrC6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ssyoteNxAlh_Cw8bzfrC6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752hVQPqqzErGMyb_dVz0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GtgAtgzmrhZuh64vy73StQ"/>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YhSqf3zXkP99inpaep3sI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c5NQYfSw52.uq1mUDQWjB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ZzBTCUO8cGoZCVnZ7nVsS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x0I4sGK9hdoW5qBI6exhi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GZkinTthMj6pPmOeWIcOg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3wCUIcbwLrz4ebfOeUlHY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5MPImeiii.f_.VmcyEzHs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c_LeGu2aw.DAFhb6sjjb6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PmO5wWs4vdhaoVb9cRveI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km2TFI7_AKt6ONqGyLkh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OazMmJ3q2sNwjEDqEVyfc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Gq4WiP0l_YzAosaUM1NvS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2Zike9uwWvTrrGwwyWMnJ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66h4uGr0aoyXXn468TOQc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4Hx3DapCBM3EkgA3Uug5Y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S9o88Jf8oGPV9bEM7tCeM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83DUmXP79Rk1qKtGM4Rca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J.ElkcfBVy4yzgyhPGkEt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YSjXP2NB1iTRDqrDP8F_D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FeVQKuhbntH263a90cALY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irnvjaOQapxeSjZsg_ptF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ab_aPEAzTyhuK5FagAKZI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QAk1unIwkm9mOk4XcEYR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v3XKRdNUroDWeht7hNEKE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jPOKDvDNY2cw_QmjozvgU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B511P0sIGUAE4KGKhIk3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CbrVAJ4nKGaNo8nycqRXg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Y_OuAlBCoukiP1TY3c01Nw"/>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Vni7VGWPrSU7hg1IB2yUZ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GFtYDIx7UCIloeH3Ddu69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2alNGMVXa7IFFwthpW7LRw"/>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k4kWgFY4bHSDdNgVf4eAx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_3beWNk33rRER.SJOYvn9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p9zWxsDcx25aEyF3D1JdT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x8giqQ.ih.eX.PB7xVEPV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QoSNKPpJ8S5.fHrdn5Dun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ssyoteNxAlh_Cw8bzfrC6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ssyoteNxAlh_Cw8bzfrC6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4_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spAutoFit/>
      </a:bodyPr>
      <a:lstStyle>
        <a:defPPr>
          <a:lnSpc>
            <a:spcPct val="100000"/>
          </a:lnSpc>
          <a:spcAft>
            <a:spcPts val="600"/>
          </a:spcAft>
          <a:buSzPct val="100000"/>
          <a:defRPr sz="1600" dirty="0" err="1" smtClean="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resentation7" id="{09F901B9-5B65-4978-BBBA-3D955F0D5F79}" vid="{405D2D13-BCB0-494B-B072-6CD26BFBB152}"/>
    </a:ext>
  </a:extLst>
</a:theme>
</file>

<file path=ppt/theme/theme2.xml><?xml version="1.0" encoding="utf-8"?>
<a:theme xmlns:a="http://schemas.openxmlformats.org/drawingml/2006/main" name="1_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spAutoFit/>
      </a:bodyPr>
      <a:lstStyle>
        <a:defPPr>
          <a:lnSpc>
            <a:spcPct val="100000"/>
          </a:lnSpc>
          <a:spcAft>
            <a:spcPts val="600"/>
          </a:spcAft>
          <a:buSzPct val="100000"/>
          <a:defRPr sz="1600" dirty="0" err="1" smtClean="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resentation7" id="{09F901B9-5B65-4978-BBBA-3D955F0D5F79}" vid="{405D2D13-BCB0-494B-B072-6CD26BFBB152}"/>
    </a:ext>
  </a:extLst>
</a:theme>
</file>

<file path=ppt/theme/theme3.xml><?xml version="1.0" encoding="utf-8"?>
<a:theme xmlns:a="http://schemas.openxmlformats.org/drawingml/2006/main" name="5_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spAutoFit/>
      </a:bodyPr>
      <a:lstStyle>
        <a:defPPr>
          <a:lnSpc>
            <a:spcPct val="100000"/>
          </a:lnSpc>
          <a:spcAft>
            <a:spcPts val="600"/>
          </a:spcAft>
          <a:buSzPct val="100000"/>
          <a:defRPr sz="1600" dirty="0" err="1" smtClean="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resentation7" id="{09F901B9-5B65-4978-BBBA-3D955F0D5F79}" vid="{405D2D13-BCB0-494B-B072-6CD26BFBB152}"/>
    </a:ext>
  </a:extLst>
</a:theme>
</file>

<file path=ppt/theme/theme5.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c2bce03-2822-4677-852b-ef997ce38d04">
      <Terms xmlns="http://schemas.microsoft.com/office/infopath/2007/PartnerControls"/>
    </lcf76f155ced4ddcb4097134ff3c332f>
    <TaxCatchAll xmlns="bf22231e-c080-47ae-abe9-761341a3490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BF891AFD5930443AA3C84229748F381" ma:contentTypeVersion="16" ma:contentTypeDescription="Create a new document." ma:contentTypeScope="" ma:versionID="43252e435de1e56885235a58540ba2a1">
  <xsd:schema xmlns:xsd="http://www.w3.org/2001/XMLSchema" xmlns:xs="http://www.w3.org/2001/XMLSchema" xmlns:p="http://schemas.microsoft.com/office/2006/metadata/properties" xmlns:ns2="3c2bce03-2822-4677-852b-ef997ce38d04" xmlns:ns3="bf22231e-c080-47ae-abe9-761341a3490e" targetNamespace="http://schemas.microsoft.com/office/2006/metadata/properties" ma:root="true" ma:fieldsID="67aeff46fe073e6495cdf2540279ee32" ns2:_="" ns3:_="">
    <xsd:import namespace="3c2bce03-2822-4677-852b-ef997ce38d04"/>
    <xsd:import namespace="bf22231e-c080-47ae-abe9-761341a3490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2bce03-2822-4677-852b-ef997ce38d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f22231e-c080-47ae-abe9-761341a3490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98cea18a-d589-4cc6-9c54-41f30f506437}" ma:internalName="TaxCatchAll" ma:showField="CatchAllData" ma:web="bf22231e-c080-47ae-abe9-761341a349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62DF85-33F9-4574-B228-F35D8304B3B1}">
  <ds:schemaRefs>
    <ds:schemaRef ds:uri="http://schemas.microsoft.com/sharepoint/v3/contenttype/forms"/>
  </ds:schemaRefs>
</ds:datastoreItem>
</file>

<file path=customXml/itemProps2.xml><?xml version="1.0" encoding="utf-8"?>
<ds:datastoreItem xmlns:ds="http://schemas.openxmlformats.org/officeDocument/2006/customXml" ds:itemID="{9D15D424-C6F2-4A35-A8D6-C6105C9AF680}">
  <ds:schemaRefs>
    <ds:schemaRef ds:uri="3c2bce03-2822-4677-852b-ef997ce38d04"/>
    <ds:schemaRef ds:uri="http://schemas.openxmlformats.org/package/2006/metadata/core-properties"/>
    <ds:schemaRef ds:uri="http://schemas.microsoft.com/office/2006/documentManagement/types"/>
    <ds:schemaRef ds:uri="http://purl.org/dc/elements/1.1/"/>
    <ds:schemaRef ds:uri="http://purl.org/dc/dcmitype/"/>
    <ds:schemaRef ds:uri="http://purl.org/dc/terms/"/>
    <ds:schemaRef ds:uri="http://schemas.microsoft.com/office/infopath/2007/PartnerControls"/>
    <ds:schemaRef ds:uri="bf22231e-c080-47ae-abe9-761341a3490e"/>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1062E4E0-A0BF-469F-9E73-427C8E3532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2bce03-2822-4677-852b-ef997ce38d04"/>
    <ds:schemaRef ds:uri="bf22231e-c080-47ae-abe9-761341a349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534</TotalTime>
  <Words>12727</Words>
  <Application>Microsoft Office PowerPoint</Application>
  <PresentationFormat>Widescreen</PresentationFormat>
  <Paragraphs>1133</Paragraphs>
  <Slides>57</Slides>
  <Notes>54</Notes>
  <HiddenSlides>0</HiddenSlides>
  <MMClips>0</MMClips>
  <ScaleCrop>false</ScaleCrop>
  <HeadingPairs>
    <vt:vector size="8" baseType="variant">
      <vt:variant>
        <vt:lpstr>Fonts Used</vt:lpstr>
      </vt:variant>
      <vt:variant>
        <vt:i4>4</vt:i4>
      </vt:variant>
      <vt:variant>
        <vt:lpstr>Theme</vt:lpstr>
      </vt:variant>
      <vt:variant>
        <vt:i4>4</vt:i4>
      </vt:variant>
      <vt:variant>
        <vt:lpstr>Embedded OLE Servers</vt:lpstr>
      </vt:variant>
      <vt:variant>
        <vt:i4>1</vt:i4>
      </vt:variant>
      <vt:variant>
        <vt:lpstr>Slide Titles</vt:lpstr>
      </vt:variant>
      <vt:variant>
        <vt:i4>57</vt:i4>
      </vt:variant>
    </vt:vector>
  </HeadingPairs>
  <TitlesOfParts>
    <vt:vector size="66" baseType="lpstr">
      <vt:lpstr>Arial</vt:lpstr>
      <vt:lpstr>Times New Roman</vt:lpstr>
      <vt:lpstr>Calibri</vt:lpstr>
      <vt:lpstr>Georgia</vt:lpstr>
      <vt:lpstr>4_PwC</vt:lpstr>
      <vt:lpstr>1_PwC</vt:lpstr>
      <vt:lpstr>5_PwC</vt:lpstr>
      <vt:lpstr>6_PwC</vt:lpstr>
      <vt:lpstr>think-cell Slide</vt:lpstr>
      <vt:lpstr>Pētījums par narkotisko/psihotropo vielu pieejamību jauniešu vidū, narkotisko/psihotropo vielu aprites īpatnībām un to pieejamību izglītības iestādēs 2024. gadā</vt:lpstr>
      <vt:lpstr>PowerPoint Presentation</vt:lpstr>
      <vt:lpstr>Svarīgs paziņojums jebkurai personai, kas nav tiesīga iepazīties ar šo ziņojumu</vt:lpstr>
      <vt:lpstr>Izmantoto saīsinājumu un terminu saraksts</vt:lpstr>
      <vt:lpstr>Satura rādītājs  </vt:lpstr>
      <vt:lpstr>PowerPoint Presentation</vt:lpstr>
      <vt:lpstr>1.1. Pētījuma mērķis un rezultāti</vt:lpstr>
      <vt:lpstr>1.2. Aptaujas īstenošanas metodoloģijas pārskats</vt:lpstr>
      <vt:lpstr>1.3. Interviju un fokusgrupu īstenošanas  metodoloģijas pārskats</vt:lpstr>
      <vt:lpstr>1.4. Pētījuma ierobežojumi</vt:lpstr>
      <vt:lpstr>1.5. Visaptverošs ietvars narkotiku problēmas risināšanai </vt:lpstr>
      <vt:lpstr>1.6. Kopsavilkums (1/3)</vt:lpstr>
      <vt:lpstr>1.6. Kopsavilkums (2/3)</vt:lpstr>
      <vt:lpstr>1.6. Kopsavilkums (3/3)</vt:lpstr>
      <vt:lpstr>PowerPoint Presentation</vt:lpstr>
      <vt:lpstr>PowerPoint Presentation</vt:lpstr>
      <vt:lpstr>2.1.1. Izglītības programmas</vt:lpstr>
      <vt:lpstr>2.1.2. Pedagogu profesionālā sagatavotība</vt:lpstr>
      <vt:lpstr>2.1.3. Ģimenes loma – vecāku iesaiste un izglītošana</vt:lpstr>
      <vt:lpstr>2.1.4. Psihoizglītojošie un emocionālie resursi  un pakalpojumi jauniešiem</vt:lpstr>
      <vt:lpstr>2.1.5. Jauniešu psihoemocionālā veselība  un kritiskās domāšanas prasmes</vt:lpstr>
      <vt:lpstr>2.1.6. Informācija par pieejamo  atbalstu un resursiem</vt:lpstr>
      <vt:lpstr>2.1.7. Vide ārpus skolas un ģimenes</vt:lpstr>
      <vt:lpstr>2.1.8. Starpinstitūciju sadarbība</vt:lpstr>
      <vt:lpstr>2.1.9. Profilaktisko aktivitāšu ilgtspēja  un pēctecība</vt:lpstr>
      <vt:lpstr>PowerPoint Presentation</vt:lpstr>
      <vt:lpstr>2.2.1. Ārstēšanas sistēma pusaudžiem</vt:lpstr>
      <vt:lpstr>2.2.2. Rehabilitācijas pakalpojumi </vt:lpstr>
      <vt:lpstr>PowerPoint Presentation</vt:lpstr>
      <vt:lpstr>2.3.1. Vielu pieejamība un izplatīšanas tīkli</vt:lpstr>
      <vt:lpstr>2.3.2. Apkarošanas mehānismi  skolās un sabiedrībā</vt:lpstr>
      <vt:lpstr>2.3.3. Kaitējuma mazināšanas instrumenti</vt:lpstr>
      <vt:lpstr>2.3.4. Resursu sadalījums un reaģēšanas  spējas krīzes situācijās</vt:lpstr>
      <vt:lpstr>PowerPoint Presentation</vt:lpstr>
      <vt:lpstr>2.4.1. Tiesiskais ietvars bērniem un ģimenēm</vt:lpstr>
      <vt:lpstr>PowerPoint Presentation</vt:lpstr>
      <vt:lpstr>3.1. Visaptverošs ietvars narkotisko/psihotropo  vielu izplatības ierobežošanai</vt:lpstr>
      <vt:lpstr>3.2. Shematisks sadarbības mehānisms starp iesaistītajām pusēm narkotisko/psihotropo vielu aprites ierobežošanai izglītības iestādēs</vt:lpstr>
      <vt:lpstr>3.3. Rekomendāciju apkopojums</vt:lpstr>
      <vt:lpstr>3.4. Rekomendāciju ieviešanas  prioritizācija</vt:lpstr>
      <vt:lpstr>PowerPoint Presentation</vt:lpstr>
      <vt:lpstr>4.1. Rekomendāciju aktivitāšu pārskats:  Profilakse un riska samazināšana (1/2)</vt:lpstr>
      <vt:lpstr>4.1. Rekomendāciju aktivitāšu pārskats:  Profilakse un riska samazināšana (2/2)</vt:lpstr>
      <vt:lpstr>4.1. Rekomendāciju aktivitāšu pārskats:  Ārstēšana un aprūpe</vt:lpstr>
      <vt:lpstr>4.1. Rekomendāciju aktivitāšu pārskats:  Kaitējuma mazināšana un apkarošana  </vt:lpstr>
      <vt:lpstr>4.1. Rekomendāciju aktivitāšu pārskats:  Uzraudzība, tiesiskie mehānismi un novērtēšana  </vt:lpstr>
      <vt:lpstr>PowerPoint Presentation</vt:lpstr>
      <vt:lpstr>5.1. Pielikumu saraksts </vt:lpstr>
      <vt:lpstr>PowerPoint Presentation</vt:lpstr>
      <vt:lpstr>Narkotisko/psihotropo vielu izplatības  un lietošanas tendences (1/4)</vt:lpstr>
      <vt:lpstr>Narkotisko/psihotropo vielu izplatības  un lietošanas tendences (2/4)</vt:lpstr>
      <vt:lpstr>Narkotisko/psihotropo vielu izplatības  un lietošanas tendences (3/4)</vt:lpstr>
      <vt:lpstr>Narkotisko/psihotropo vielu izplatības  un lietošanas tendences (4/4)</vt:lpstr>
      <vt:lpstr>Narkotisko vielu izplatības  un lietošanas galvenie apgalvojumi</vt:lpstr>
      <vt:lpstr>PowerPoint Presentation</vt:lpstr>
      <vt:lpstr>Interviju un fokusgrupu saraksts</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Sanita Kalnača</dc:creator>
  <cp:lastModifiedBy>Sanita Kalnača</cp:lastModifiedBy>
  <cp:revision>4</cp:revision>
  <dcterms:modified xsi:type="dcterms:W3CDTF">2026-07-29T09:51:28Z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0x010100CBF891AFD5930443AA3C84229748F381</vt:lpwstr>
  </property>
  <property fmtid="{D5CDD505-2E9C-101B-9397-08002B2CF9AE}" pid="4" name="Order">
    <vt:lpwstr>17900.0000000000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