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notesSlides/notesSlide9.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notesSlides/notesSlide10.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drawings/drawing4.xml" ContentType="application/vnd.openxmlformats-officedocument.drawingml.chartshapes+xml"/>
  <Override PartName="/ppt/notesSlides/notesSlide11.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drawings/drawing5.xml" ContentType="application/vnd.openxmlformats-officedocument.drawingml.chartshapes+xml"/>
  <Override PartName="/ppt/notesSlides/notesSlide12.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drawings/drawing6.xml" ContentType="application/vnd.openxmlformats-officedocument.drawingml.chartshapes+xml"/>
  <Override PartName="/ppt/charts/chart7.xml" ContentType="application/vnd.openxmlformats-officedocument.drawingml.chart+xml"/>
  <Override PartName="/ppt/theme/themeOverride7.xml" ContentType="application/vnd.openxmlformats-officedocument.themeOverride+xml"/>
  <Override PartName="/ppt/drawings/drawing7.xml" ContentType="application/vnd.openxmlformats-officedocument.drawingml.chartshapes+xml"/>
  <Override PartName="/ppt/notesSlides/notesSlide13.xml" ContentType="application/vnd.openxmlformats-officedocument.presentationml.notesSlide+xml"/>
  <Override PartName="/ppt/charts/chart8.xml" ContentType="application/vnd.openxmlformats-officedocument.drawingml.chart+xml"/>
  <Override PartName="/ppt/theme/themeOverride8.xml" ContentType="application/vnd.openxmlformats-officedocument.themeOverride+xml"/>
  <Override PartName="/ppt/drawings/drawing8.xml" ContentType="application/vnd.openxmlformats-officedocument.drawingml.chartshapes+xml"/>
  <Override PartName="/ppt/notesSlides/notesSlide14.xml" ContentType="application/vnd.openxmlformats-officedocument.presentationml.notesSlide+xml"/>
  <Override PartName="/ppt/charts/chart9.xml" ContentType="application/vnd.openxmlformats-officedocument.drawingml.chart+xml"/>
  <Override PartName="/ppt/theme/themeOverride9.xml" ContentType="application/vnd.openxmlformats-officedocument.themeOverride+xml"/>
  <Override PartName="/ppt/drawings/drawing9.xml" ContentType="application/vnd.openxmlformats-officedocument.drawingml.chartshapes+xml"/>
  <Override PartName="/ppt/notesSlides/notesSlide15.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drawings/drawing10.xml" ContentType="application/vnd.openxmlformats-officedocument.drawingml.chartshapes+xml"/>
  <Override PartName="/ppt/notesSlides/notesSlide16.xml" ContentType="application/vnd.openxmlformats-officedocument.presentationml.notesSlide+xml"/>
  <Override PartName="/ppt/charts/chart11.xml" ContentType="application/vnd.openxmlformats-officedocument.drawingml.chart+xml"/>
  <Override PartName="/ppt/theme/themeOverride11.xml" ContentType="application/vnd.openxmlformats-officedocument.themeOverride+xml"/>
  <Override PartName="/ppt/drawings/drawing11.xml" ContentType="application/vnd.openxmlformats-officedocument.drawingml.chartshapes+xml"/>
  <Override PartName="/ppt/notesSlides/notesSlide17.xml" ContentType="application/vnd.openxmlformats-officedocument.presentationml.notesSlide+xml"/>
  <Override PartName="/ppt/charts/chart12.xml" ContentType="application/vnd.openxmlformats-officedocument.drawingml.chart+xml"/>
  <Override PartName="/ppt/theme/themeOverride12.xml" ContentType="application/vnd.openxmlformats-officedocument.themeOverride+xml"/>
  <Override PartName="/ppt/drawings/drawing12.xml" ContentType="application/vnd.openxmlformats-officedocument.drawingml.chartshapes+xml"/>
  <Override PartName="/ppt/notesSlides/notesSlide18.xml" ContentType="application/vnd.openxmlformats-officedocument.presentationml.notesSlide+xml"/>
  <Override PartName="/ppt/charts/chart13.xml" ContentType="application/vnd.openxmlformats-officedocument.drawingml.chart+xml"/>
  <Override PartName="/ppt/theme/themeOverride13.xml" ContentType="application/vnd.openxmlformats-officedocument.themeOverride+xml"/>
  <Override PartName="/ppt/drawings/drawing13.xml" ContentType="application/vnd.openxmlformats-officedocument.drawingml.chartshapes+xml"/>
  <Override PartName="/ppt/notesSlides/notesSlide19.xml" ContentType="application/vnd.openxmlformats-officedocument.presentationml.notesSlide+xml"/>
  <Override PartName="/ppt/charts/chart14.xml" ContentType="application/vnd.openxmlformats-officedocument.drawingml.chart+xml"/>
  <Override PartName="/ppt/theme/themeOverride14.xml" ContentType="application/vnd.openxmlformats-officedocument.themeOverride+xml"/>
  <Override PartName="/ppt/drawings/drawing14.xml" ContentType="application/vnd.openxmlformats-officedocument.drawingml.chartshapes+xml"/>
  <Override PartName="/ppt/notesSlides/notesSlide20.xml" ContentType="application/vnd.openxmlformats-officedocument.presentationml.notesSlide+xml"/>
  <Override PartName="/ppt/charts/chart15.xml" ContentType="application/vnd.openxmlformats-officedocument.drawingml.chart+xml"/>
  <Override PartName="/ppt/theme/themeOverride15.xml" ContentType="application/vnd.openxmlformats-officedocument.themeOverride+xml"/>
  <Override PartName="/ppt/drawings/drawing15.xml" ContentType="application/vnd.openxmlformats-officedocument.drawingml.chartshapes+xml"/>
  <Override PartName="/ppt/notesSlides/notesSlide21.xml" ContentType="application/vnd.openxmlformats-officedocument.presentationml.notesSlide+xml"/>
  <Override PartName="/ppt/charts/chart16.xml" ContentType="application/vnd.openxmlformats-officedocument.drawingml.chart+xml"/>
  <Override PartName="/ppt/theme/themeOverride16.xml" ContentType="application/vnd.openxmlformats-officedocument.themeOverride+xml"/>
  <Override PartName="/ppt/drawings/drawing16.xml" ContentType="application/vnd.openxmlformats-officedocument.drawingml.chartshapes+xml"/>
  <Override PartName="/ppt/notesSlides/notesSlide22.xml" ContentType="application/vnd.openxmlformats-officedocument.presentationml.notesSlide+xml"/>
  <Override PartName="/ppt/charts/chart17.xml" ContentType="application/vnd.openxmlformats-officedocument.drawingml.chart+xml"/>
  <Override PartName="/ppt/theme/themeOverride17.xml" ContentType="application/vnd.openxmlformats-officedocument.themeOverride+xml"/>
  <Override PartName="/ppt/drawings/drawing17.xml" ContentType="application/vnd.openxmlformats-officedocument.drawingml.chartshapes+xml"/>
  <Override PartName="/ppt/notesSlides/notesSlide23.xml" ContentType="application/vnd.openxmlformats-officedocument.presentationml.notesSlide+xml"/>
  <Override PartName="/ppt/charts/chart18.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8.xml" ContentType="application/vnd.openxmlformats-officedocument.themeOverride+xml"/>
  <Override PartName="/ppt/drawings/drawing18.xml" ContentType="application/vnd.openxmlformats-officedocument.drawingml.chartshapes+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7"/>
  </p:notesMasterIdLst>
  <p:handoutMasterIdLst>
    <p:handoutMasterId r:id="rId28"/>
  </p:handoutMasterIdLst>
  <p:sldIdLst>
    <p:sldId id="371" r:id="rId2"/>
    <p:sldId id="1077" r:id="rId3"/>
    <p:sldId id="260" r:id="rId4"/>
    <p:sldId id="257" r:id="rId5"/>
    <p:sldId id="740" r:id="rId6"/>
    <p:sldId id="1073" r:id="rId7"/>
    <p:sldId id="1076" r:id="rId8"/>
    <p:sldId id="1080" r:id="rId9"/>
    <p:sldId id="746" r:id="rId10"/>
    <p:sldId id="1081" r:id="rId11"/>
    <p:sldId id="1082" r:id="rId12"/>
    <p:sldId id="1083" r:id="rId13"/>
    <p:sldId id="1091" r:id="rId14"/>
    <p:sldId id="1084" r:id="rId15"/>
    <p:sldId id="1093" r:id="rId16"/>
    <p:sldId id="1092" r:id="rId17"/>
    <p:sldId id="1085" r:id="rId18"/>
    <p:sldId id="1086" r:id="rId19"/>
    <p:sldId id="1087" r:id="rId20"/>
    <p:sldId id="1094" r:id="rId21"/>
    <p:sldId id="1088" r:id="rId22"/>
    <p:sldId id="1089" r:id="rId23"/>
    <p:sldId id="1090" r:id="rId24"/>
    <p:sldId id="266" r:id="rId25"/>
    <p:sldId id="402" r:id="rId26"/>
  </p:sldIdLst>
  <p:sldSz cx="12192000" cy="6858000"/>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a A" initials="MA" lastIdx="1" clrIdx="0">
    <p:extLst>
      <p:ext uri="{19B8F6BF-5375-455C-9EA6-DF929625EA0E}">
        <p15:presenceInfo xmlns:p15="http://schemas.microsoft.com/office/powerpoint/2012/main" userId="Mara 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1212"/>
    <a:srgbClr val="386C57"/>
    <a:srgbClr val="227B8B"/>
    <a:srgbClr val="8D1515"/>
    <a:srgbClr val="2A7A6D"/>
    <a:srgbClr val="FF9933"/>
    <a:srgbClr val="DE6F00"/>
    <a:srgbClr val="76ABDC"/>
    <a:srgbClr val="24563E"/>
    <a:srgbClr val="2884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04" autoAdjust="0"/>
    <p:restoredTop sz="96366" autoAdjust="0"/>
  </p:normalViewPr>
  <p:slideViewPr>
    <p:cSldViewPr snapToGrid="0">
      <p:cViewPr varScale="1">
        <p:scale>
          <a:sx n="107" d="100"/>
          <a:sy n="107" d="100"/>
        </p:scale>
        <p:origin x="1074" y="114"/>
      </p:cViewPr>
      <p:guideLst>
        <p:guide orient="horz" pos="2160"/>
        <p:guide pos="3840"/>
      </p:guideLst>
    </p:cSldViewPr>
  </p:slideViewPr>
  <p:notesTextViewPr>
    <p:cViewPr>
      <p:scale>
        <a:sx n="1" d="1"/>
        <a:sy n="1" d="1"/>
      </p:scale>
      <p:origin x="0" y="0"/>
    </p:cViewPr>
  </p:notesTextViewPr>
  <p:notesViewPr>
    <p:cSldViewPr snapToGrid="0">
      <p:cViewPr varScale="1">
        <p:scale>
          <a:sx n="78" d="100"/>
          <a:sy n="78" d="100"/>
        </p:scale>
        <p:origin x="397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10.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3" Type="http://schemas.openxmlformats.org/officeDocument/2006/relationships/chartUserShapes" Target="../drawings/drawing11.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3" Type="http://schemas.openxmlformats.org/officeDocument/2006/relationships/chartUserShapes" Target="../drawings/drawing12.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3" Type="http://schemas.openxmlformats.org/officeDocument/2006/relationships/chartUserShapes" Target="../drawings/drawing13.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3" Type="http://schemas.openxmlformats.org/officeDocument/2006/relationships/chartUserShapes" Target="../drawings/drawing14.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3" Type="http://schemas.openxmlformats.org/officeDocument/2006/relationships/chartUserShapes" Target="../drawings/drawing15.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3" Type="http://schemas.openxmlformats.org/officeDocument/2006/relationships/chartUserShapes" Target="../drawings/drawing16.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3" Type="http://schemas.openxmlformats.org/officeDocument/2006/relationships/chartUserShapes" Target="../drawings/drawing17.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17.xml"/></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18.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8.xml"/><Relationship Id="rId4" Type="http://schemas.openxmlformats.org/officeDocument/2006/relationships/oleObject" Target="file:///\\server-1\SKDS\Mara%20Alksne\2024%20darbi\KEM%2008\KEM.xlsx" TargetMode="Externa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8.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9.xml"/><Relationship Id="rId2" Type="http://schemas.openxmlformats.org/officeDocument/2006/relationships/oleObject" Target="file:///\\server-1\SKDS\Mara%20Alksne\2024%20darbi\KEM%2008\KEM.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09115576462967"/>
          <c:y val="1.6375554580650938E-2"/>
          <c:w val="0.52939236920899391"/>
          <c:h val="0.9524870949800277"/>
        </c:manualLayout>
      </c:layout>
      <c:barChart>
        <c:barDir val="bar"/>
        <c:grouping val="clustered"/>
        <c:varyColors val="0"/>
        <c:ser>
          <c:idx val="0"/>
          <c:order val="0"/>
          <c:spPr>
            <a:solidFill>
              <a:srgbClr val="386C57"/>
            </a:solidFill>
            <a:ln>
              <a:noFill/>
            </a:ln>
          </c:spPr>
          <c:invertIfNegative val="0"/>
          <c:dPt>
            <c:idx val="12"/>
            <c:invertIfNegative val="0"/>
            <c:bubble3D val="0"/>
            <c:extLst>
              <c:ext xmlns:c16="http://schemas.microsoft.com/office/drawing/2014/chart" uri="{C3380CC4-5D6E-409C-BE32-E72D297353CC}">
                <c16:uniqueId val="{00000000-C2ED-4C20-BACA-63CA948728F2}"/>
              </c:ext>
            </c:extLst>
          </c:dPt>
          <c:dPt>
            <c:idx val="25"/>
            <c:invertIfNegative val="0"/>
            <c:bubble3D val="0"/>
            <c:extLst>
              <c:ext xmlns:c16="http://schemas.microsoft.com/office/drawing/2014/chart" uri="{C3380CC4-5D6E-409C-BE32-E72D297353CC}">
                <c16:uniqueId val="{00000001-C2ED-4C20-BACA-63CA948728F2}"/>
              </c:ext>
            </c:extLst>
          </c:dPt>
          <c:dPt>
            <c:idx val="26"/>
            <c:invertIfNegative val="0"/>
            <c:bubble3D val="0"/>
            <c:extLst>
              <c:ext xmlns:c16="http://schemas.microsoft.com/office/drawing/2014/chart" uri="{C3380CC4-5D6E-409C-BE32-E72D297353CC}">
                <c16:uniqueId val="{00000002-C2ED-4C20-BACA-63CA948728F2}"/>
              </c:ext>
            </c:extLst>
          </c:dPt>
          <c:dPt>
            <c:idx val="27"/>
            <c:invertIfNegative val="0"/>
            <c:bubble3D val="0"/>
            <c:spPr>
              <a:pattFill prst="dkDnDiag">
                <a:fgClr>
                  <a:srgbClr val="386C57"/>
                </a:fgClr>
                <a:bgClr>
                  <a:sysClr val="window" lastClr="FFFFFF"/>
                </a:bgClr>
              </a:pattFill>
              <a:ln>
                <a:solidFill>
                  <a:srgbClr val="70AD47">
                    <a:lumMod val="50000"/>
                  </a:srgbClr>
                </a:solidFill>
              </a:ln>
            </c:spPr>
            <c:extLst>
              <c:ext xmlns:c16="http://schemas.microsoft.com/office/drawing/2014/chart" uri="{C3380CC4-5D6E-409C-BE32-E72D297353CC}">
                <c16:uniqueId val="{00000004-C2ED-4C20-BACA-63CA948728F2}"/>
              </c:ext>
            </c:extLst>
          </c:dPt>
          <c:dPt>
            <c:idx val="28"/>
            <c:invertIfNegative val="0"/>
            <c:bubble3D val="0"/>
            <c:spPr>
              <a:pattFill prst="dkUpDiag">
                <a:fgClr>
                  <a:srgbClr val="386C57"/>
                </a:fgClr>
                <a:bgClr>
                  <a:sysClr val="window" lastClr="FFFFFF"/>
                </a:bgClr>
              </a:pattFill>
              <a:ln>
                <a:solidFill>
                  <a:srgbClr val="386C57"/>
                </a:solidFill>
              </a:ln>
            </c:spPr>
            <c:extLst>
              <c:ext xmlns:c16="http://schemas.microsoft.com/office/drawing/2014/chart" uri="{C3380CC4-5D6E-409C-BE32-E72D297353CC}">
                <c16:uniqueId val="{00000006-C2ED-4C20-BACA-63CA948728F2}"/>
              </c:ext>
            </c:extLst>
          </c:dPt>
          <c:dPt>
            <c:idx val="31"/>
            <c:invertIfNegative val="0"/>
            <c:bubble3D val="0"/>
            <c:extLst>
              <c:ext xmlns:c16="http://schemas.microsoft.com/office/drawing/2014/chart" uri="{C3380CC4-5D6E-409C-BE32-E72D297353CC}">
                <c16:uniqueId val="{00000007-C2ED-4C20-BACA-63CA948728F2}"/>
              </c:ext>
            </c:extLst>
          </c:dPt>
          <c:dPt>
            <c:idx val="36"/>
            <c:invertIfNegative val="0"/>
            <c:bubble3D val="0"/>
            <c:extLst>
              <c:ext xmlns:c16="http://schemas.microsoft.com/office/drawing/2014/chart" uri="{C3380CC4-5D6E-409C-BE32-E72D297353CC}">
                <c16:uniqueId val="{00000008-C2ED-4C20-BACA-63CA948728F2}"/>
              </c:ext>
            </c:extLst>
          </c:dPt>
          <c:dPt>
            <c:idx val="37"/>
            <c:invertIfNegative val="0"/>
            <c:bubble3D val="0"/>
            <c:extLst>
              <c:ext xmlns:c16="http://schemas.microsoft.com/office/drawing/2014/chart" uri="{C3380CC4-5D6E-409C-BE32-E72D297353CC}">
                <c16:uniqueId val="{00000009-C2ED-4C20-BACA-63CA948728F2}"/>
              </c:ext>
            </c:extLst>
          </c:dPt>
          <c:dLbls>
            <c:numFmt formatCode="#,##0.0" sourceLinked="0"/>
            <c:spPr>
              <a:noFill/>
              <a:ln>
                <a:noFill/>
              </a:ln>
              <a:effectLst/>
            </c:spPr>
            <c:txPr>
              <a:bodyPr wrap="square" lIns="38100" tIns="19050" rIns="38100" bIns="19050" anchor="ctr">
                <a:spAutoFit/>
              </a:bodyPr>
              <a:lstStyle/>
              <a:p>
                <a:pPr>
                  <a:defRPr sz="9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'Respondentu profils'!$B$38:$B$75</c:f>
              <c:strCache>
                <c:ptCount val="38"/>
                <c:pt idx="0">
                  <c:v>Vīrietis (n=453)</c:v>
                </c:pt>
                <c:pt idx="1">
                  <c:v>Sieviete (n=549)</c:v>
                </c:pt>
                <c:pt idx="3">
                  <c:v>18 - 24 g.v. (n=99)</c:v>
                </c:pt>
                <c:pt idx="4">
                  <c:v>25 - 34 g.v. (n=146)</c:v>
                </c:pt>
                <c:pt idx="5">
                  <c:v>35 - 44 g.v. (n=187)</c:v>
                </c:pt>
                <c:pt idx="6">
                  <c:v>45 - 54 g.v. (n=182)</c:v>
                </c:pt>
                <c:pt idx="7">
                  <c:v>55 - 63 g.v. (n=187)</c:v>
                </c:pt>
                <c:pt idx="8">
                  <c:v>64 - 75 g.v. (n=201)</c:v>
                </c:pt>
                <c:pt idx="10">
                  <c:v>Latviešu (n=651)</c:v>
                </c:pt>
                <c:pt idx="11">
                  <c:v>Krievu (n=341)</c:v>
                </c:pt>
                <c:pt idx="12">
                  <c:v>Cita (n=10)</c:v>
                </c:pt>
                <c:pt idx="14">
                  <c:v>Pamatizglītība (n=109)</c:v>
                </c:pt>
                <c:pt idx="15">
                  <c:v>Vidējā, profesionālā vidējā (n=611)</c:v>
                </c:pt>
                <c:pt idx="16">
                  <c:v>Augstākā (n=282)</c:v>
                </c:pt>
                <c:pt idx="18">
                  <c:v>Publiskais sektors (n=153)</c:v>
                </c:pt>
                <c:pt idx="19">
                  <c:v>Privātais sektors (n=488)</c:v>
                </c:pt>
                <c:pt idx="20">
                  <c:v>Nestrādā (n=361)</c:v>
                </c:pt>
                <c:pt idx="22">
                  <c:v>Zemi (Līdz 399 Eur) (n=165)</c:v>
                </c:pt>
                <c:pt idx="23">
                  <c:v>Vidēji zemi (400 Eur - 500 Eur) (n=182)</c:v>
                </c:pt>
                <c:pt idx="24">
                  <c:v>Vidēji (501 Eur - 690 Eur) (n=170)</c:v>
                </c:pt>
                <c:pt idx="25">
                  <c:v>Vidēji augsti (691 Eur - 870 Eur) (n=175)</c:v>
                </c:pt>
                <c:pt idx="26">
                  <c:v>Augsti (871 Eur un vairāk) (n=178)</c:v>
                </c:pt>
                <c:pt idx="27">
                  <c:v>Grūti pateikt/ nevēlas atbildēt (n=132)</c:v>
                </c:pt>
                <c:pt idx="29">
                  <c:v> Rīga (n=331)</c:v>
                </c:pt>
                <c:pt idx="30">
                  <c:v> Vidzeme (n=273)</c:v>
                </c:pt>
                <c:pt idx="31">
                  <c:v> Kurzeme (n=123)</c:v>
                </c:pt>
                <c:pt idx="32">
                  <c:v> Zemgale (n=132)</c:v>
                </c:pt>
                <c:pt idx="33">
                  <c:v> Latgale (n=143)</c:v>
                </c:pt>
                <c:pt idx="35">
                  <c:v> Rīga (n=331)</c:v>
                </c:pt>
                <c:pt idx="36">
                  <c:v> Cita pilsēta (n=369)</c:v>
                </c:pt>
                <c:pt idx="37">
                  <c:v> Lauki (n=302)</c:v>
                </c:pt>
              </c:strCache>
            </c:strRef>
          </c:cat>
          <c:val>
            <c:numRef>
              <c:f>'Respondentu profils'!$C$38:$C$75</c:f>
              <c:numCache>
                <c:formatCode>0.0</c:formatCode>
                <c:ptCount val="38"/>
                <c:pt idx="0">
                  <c:v>48.3</c:v>
                </c:pt>
                <c:pt idx="1">
                  <c:v>51.7</c:v>
                </c:pt>
                <c:pt idx="3">
                  <c:v>9.1</c:v>
                </c:pt>
                <c:pt idx="4">
                  <c:v>16</c:v>
                </c:pt>
                <c:pt idx="5">
                  <c:v>20.9</c:v>
                </c:pt>
                <c:pt idx="6">
                  <c:v>19.100000000000001</c:v>
                </c:pt>
                <c:pt idx="7">
                  <c:v>18.7</c:v>
                </c:pt>
                <c:pt idx="8">
                  <c:v>16.100000000000001</c:v>
                </c:pt>
                <c:pt idx="10">
                  <c:v>63.1</c:v>
                </c:pt>
                <c:pt idx="11">
                  <c:v>35.799999999999997</c:v>
                </c:pt>
                <c:pt idx="12">
                  <c:v>1.1000000000000001</c:v>
                </c:pt>
                <c:pt idx="14">
                  <c:v>10.7</c:v>
                </c:pt>
                <c:pt idx="15">
                  <c:v>61.4</c:v>
                </c:pt>
                <c:pt idx="16">
                  <c:v>27.9</c:v>
                </c:pt>
                <c:pt idx="18">
                  <c:v>15.3</c:v>
                </c:pt>
                <c:pt idx="19">
                  <c:v>52</c:v>
                </c:pt>
                <c:pt idx="20">
                  <c:v>32.700000000000003</c:v>
                </c:pt>
                <c:pt idx="22">
                  <c:v>16.100000000000001</c:v>
                </c:pt>
                <c:pt idx="23">
                  <c:v>17.600000000000001</c:v>
                </c:pt>
                <c:pt idx="24">
                  <c:v>17</c:v>
                </c:pt>
                <c:pt idx="25">
                  <c:v>17.899999999999999</c:v>
                </c:pt>
                <c:pt idx="26">
                  <c:v>18.2</c:v>
                </c:pt>
                <c:pt idx="27">
                  <c:v>13.3</c:v>
                </c:pt>
                <c:pt idx="29">
                  <c:v>33.299999999999997</c:v>
                </c:pt>
                <c:pt idx="30">
                  <c:v>27.4</c:v>
                </c:pt>
                <c:pt idx="31">
                  <c:v>12.9</c:v>
                </c:pt>
                <c:pt idx="32">
                  <c:v>13.2</c:v>
                </c:pt>
                <c:pt idx="33">
                  <c:v>13.3</c:v>
                </c:pt>
                <c:pt idx="35">
                  <c:v>33.299999999999997</c:v>
                </c:pt>
                <c:pt idx="36">
                  <c:v>37.200000000000003</c:v>
                </c:pt>
                <c:pt idx="37">
                  <c:v>29.5</c:v>
                </c:pt>
              </c:numCache>
            </c:numRef>
          </c:val>
          <c:extLst>
            <c:ext xmlns:c16="http://schemas.microsoft.com/office/drawing/2014/chart" uri="{C3380CC4-5D6E-409C-BE32-E72D297353CC}">
              <c16:uniqueId val="{0000000A-C2ED-4C20-BACA-63CA948728F2}"/>
            </c:ext>
          </c:extLst>
        </c:ser>
        <c:dLbls>
          <c:showLegendKey val="0"/>
          <c:showVal val="0"/>
          <c:showCatName val="0"/>
          <c:showSerName val="0"/>
          <c:showPercent val="0"/>
          <c:showBubbleSize val="0"/>
        </c:dLbls>
        <c:gapWidth val="40"/>
        <c:axId val="41018880"/>
        <c:axId val="41020416"/>
      </c:barChart>
      <c:catAx>
        <c:axId val="41018880"/>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41020416"/>
        <c:crosses val="autoZero"/>
        <c:auto val="1"/>
        <c:lblAlgn val="ctr"/>
        <c:lblOffset val="100"/>
        <c:tickLblSkip val="1"/>
        <c:tickMarkSkip val="1"/>
        <c:noMultiLvlLbl val="0"/>
      </c:catAx>
      <c:valAx>
        <c:axId val="41020416"/>
        <c:scaling>
          <c:orientation val="minMax"/>
          <c:max val="80"/>
          <c:min val="0"/>
        </c:scaling>
        <c:delete val="1"/>
        <c:axPos val="b"/>
        <c:title>
          <c:tx>
            <c:rich>
              <a:bodyPr/>
              <a:lstStyle/>
              <a:p>
                <a:pPr>
                  <a:defRPr sz="1000" b="0" i="0" u="none" strike="noStrike" baseline="0">
                    <a:solidFill>
                      <a:srgbClr val="000000"/>
                    </a:solidFill>
                    <a:latin typeface="Arial"/>
                    <a:ea typeface="Arial"/>
                    <a:cs typeface="Arial"/>
                  </a:defRPr>
                </a:pPr>
                <a:r>
                  <a:rPr lang="lv-LV"/>
                  <a:t>%</a:t>
                </a:r>
              </a:p>
            </c:rich>
          </c:tx>
          <c:layout>
            <c:manualLayout>
              <c:xMode val="edge"/>
              <c:yMode val="edge"/>
              <c:x val="0.92882108486439197"/>
              <c:y val="1.5283842794759825E-2"/>
            </c:manualLayout>
          </c:layout>
          <c:overlay val="0"/>
          <c:spPr>
            <a:solidFill>
              <a:srgbClr val="FFFFFF"/>
            </a:solidFill>
            <a:ln w="3175">
              <a:solidFill>
                <a:schemeClr val="accent3">
                  <a:lumMod val="75000"/>
                </a:schemeClr>
              </a:solidFill>
              <a:prstDash val="solid"/>
            </a:ln>
            <a:effectLst>
              <a:outerShdw dist="35921" dir="2700000" algn="br">
                <a:schemeClr val="accent3">
                  <a:lumMod val="75000"/>
                </a:schemeClr>
              </a:outerShdw>
            </a:effectLst>
          </c:spPr>
        </c:title>
        <c:numFmt formatCode="0.0" sourceLinked="1"/>
        <c:majorTickMark val="out"/>
        <c:minorTickMark val="none"/>
        <c:tickLblPos val="nextTo"/>
        <c:crossAx val="41018880"/>
        <c:crosses val="max"/>
        <c:crossBetween val="between"/>
      </c:valAx>
      <c:spPr>
        <a:noFill/>
        <a:ln>
          <a:noFill/>
        </a:ln>
        <a:effectLst/>
      </c:spPr>
    </c:plotArea>
    <c:plotVisOnly val="1"/>
    <c:dispBlanksAs val="gap"/>
    <c:showDLblsOverMax val="0"/>
  </c:chart>
  <c:spPr>
    <a:solidFill>
      <a:srgbClr val="FFFFFF"/>
    </a:solidFill>
    <a:ln w="9525">
      <a:noFill/>
    </a:ln>
  </c:spPr>
  <c:txPr>
    <a:bodyPr/>
    <a:lstStyle/>
    <a:p>
      <a:pPr>
        <a:defRPr sz="92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702495818280646"/>
          <c:y val="8.650878540850343E-2"/>
          <c:w val="0.78409456808586531"/>
          <c:h val="0.84898771278761254"/>
        </c:manualLayout>
      </c:layout>
      <c:barChart>
        <c:barDir val="bar"/>
        <c:grouping val="stacked"/>
        <c:varyColors val="0"/>
        <c:ser>
          <c:idx val="0"/>
          <c:order val="0"/>
          <c:tx>
            <c:strRef>
              <c:f>'Grafiki + dati'!$T$308</c:f>
              <c:strCache>
                <c:ptCount val="1"/>
                <c:pt idx="0">
                  <c:v>Noteikti atbalstītu</c:v>
                </c:pt>
              </c:strCache>
            </c:strRef>
          </c:tx>
          <c:spPr>
            <a:solidFill>
              <a:srgbClr val="296146"/>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dati'!$S$309:$S$346</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dati'!$T$309:$T$346</c:f>
              <c:numCache>
                <c:formatCode>General</c:formatCode>
                <c:ptCount val="38"/>
                <c:pt idx="0" formatCode="0">
                  <c:v>11.3</c:v>
                </c:pt>
                <c:pt idx="2" formatCode="0">
                  <c:v>11.1</c:v>
                </c:pt>
                <c:pt idx="3" formatCode="0">
                  <c:v>11.4</c:v>
                </c:pt>
                <c:pt idx="5" formatCode="0">
                  <c:v>12.3</c:v>
                </c:pt>
                <c:pt idx="6" formatCode="0">
                  <c:v>10.199999999999999</c:v>
                </c:pt>
                <c:pt idx="7" formatCode="0">
                  <c:v>12.8</c:v>
                </c:pt>
                <c:pt idx="8" formatCode="0">
                  <c:v>10.8</c:v>
                </c:pt>
                <c:pt idx="9" formatCode="0">
                  <c:v>11.1</c:v>
                </c:pt>
                <c:pt idx="10" formatCode="0">
                  <c:v>10.5</c:v>
                </c:pt>
                <c:pt idx="12" formatCode="0">
                  <c:v>9</c:v>
                </c:pt>
                <c:pt idx="13" formatCode="0">
                  <c:v>15.2</c:v>
                </c:pt>
                <c:pt idx="15" formatCode="0">
                  <c:v>8.4</c:v>
                </c:pt>
                <c:pt idx="16" formatCode="0">
                  <c:v>10.4</c:v>
                </c:pt>
                <c:pt idx="17" formatCode="0">
                  <c:v>14.2</c:v>
                </c:pt>
                <c:pt idx="19" formatCode="0">
                  <c:v>14.3</c:v>
                </c:pt>
                <c:pt idx="20" formatCode="0">
                  <c:v>10.3</c:v>
                </c:pt>
                <c:pt idx="21" formatCode="0">
                  <c:v>11.4</c:v>
                </c:pt>
                <c:pt idx="23" formatCode="0">
                  <c:v>6.9</c:v>
                </c:pt>
                <c:pt idx="24" formatCode="0">
                  <c:v>14.1</c:v>
                </c:pt>
                <c:pt idx="25" formatCode="0">
                  <c:v>14.1</c:v>
                </c:pt>
                <c:pt idx="26" formatCode="0">
                  <c:v>10.3</c:v>
                </c:pt>
                <c:pt idx="27" formatCode="0">
                  <c:v>10</c:v>
                </c:pt>
                <c:pt idx="29" formatCode="0">
                  <c:v>16</c:v>
                </c:pt>
                <c:pt idx="30" formatCode="0">
                  <c:v>9.1</c:v>
                </c:pt>
                <c:pt idx="31" formatCode="0">
                  <c:v>10.6</c:v>
                </c:pt>
                <c:pt idx="32" formatCode="0">
                  <c:v>0.7</c:v>
                </c:pt>
                <c:pt idx="33" formatCode="0">
                  <c:v>14.8</c:v>
                </c:pt>
                <c:pt idx="35" formatCode="0">
                  <c:v>16</c:v>
                </c:pt>
                <c:pt idx="36" formatCode="0">
                  <c:v>10.4</c:v>
                </c:pt>
                <c:pt idx="37" formatCode="0">
                  <c:v>7</c:v>
                </c:pt>
              </c:numCache>
            </c:numRef>
          </c:val>
          <c:extLst>
            <c:ext xmlns:c16="http://schemas.microsoft.com/office/drawing/2014/chart" uri="{C3380CC4-5D6E-409C-BE32-E72D297353CC}">
              <c16:uniqueId val="{00000000-40E1-4E08-B0A5-6057B3F09406}"/>
            </c:ext>
          </c:extLst>
        </c:ser>
        <c:ser>
          <c:idx val="2"/>
          <c:order val="1"/>
          <c:tx>
            <c:strRef>
              <c:f>'Grafiki + dati'!$U$308</c:f>
              <c:strCache>
                <c:ptCount val="1"/>
                <c:pt idx="0">
                  <c:v>Drīzāk atbalstītu</c:v>
                </c:pt>
              </c:strCache>
            </c:strRef>
          </c:tx>
          <c:spPr>
            <a:solidFill>
              <a:srgbClr val="A8DCAA"/>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dati'!$S$309:$S$346</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dati'!$U$309:$U$346</c:f>
              <c:numCache>
                <c:formatCode>General</c:formatCode>
                <c:ptCount val="38"/>
                <c:pt idx="0" formatCode="0">
                  <c:v>33</c:v>
                </c:pt>
                <c:pt idx="2" formatCode="0">
                  <c:v>34.6</c:v>
                </c:pt>
                <c:pt idx="3" formatCode="0">
                  <c:v>31.4</c:v>
                </c:pt>
                <c:pt idx="5" formatCode="0">
                  <c:v>37.200000000000003</c:v>
                </c:pt>
                <c:pt idx="6" formatCode="0">
                  <c:v>36.5</c:v>
                </c:pt>
                <c:pt idx="7" formatCode="0">
                  <c:v>36.1</c:v>
                </c:pt>
                <c:pt idx="8" formatCode="0">
                  <c:v>29.1</c:v>
                </c:pt>
                <c:pt idx="9" formatCode="0">
                  <c:v>33.5</c:v>
                </c:pt>
                <c:pt idx="10" formatCode="0">
                  <c:v>27.1</c:v>
                </c:pt>
                <c:pt idx="12" formatCode="0">
                  <c:v>30.2</c:v>
                </c:pt>
                <c:pt idx="13" formatCode="0">
                  <c:v>38.4</c:v>
                </c:pt>
                <c:pt idx="15" formatCode="0">
                  <c:v>38.1</c:v>
                </c:pt>
                <c:pt idx="16" formatCode="0">
                  <c:v>34.9</c:v>
                </c:pt>
                <c:pt idx="17" formatCode="0">
                  <c:v>26.8</c:v>
                </c:pt>
                <c:pt idx="19" formatCode="0">
                  <c:v>23.2</c:v>
                </c:pt>
                <c:pt idx="20" formatCode="0">
                  <c:v>34.5</c:v>
                </c:pt>
                <c:pt idx="21" formatCode="0">
                  <c:v>35.1</c:v>
                </c:pt>
                <c:pt idx="23" formatCode="0">
                  <c:v>36.1</c:v>
                </c:pt>
                <c:pt idx="24" formatCode="0">
                  <c:v>38.6</c:v>
                </c:pt>
                <c:pt idx="25" formatCode="0">
                  <c:v>32.4</c:v>
                </c:pt>
                <c:pt idx="26" formatCode="0">
                  <c:v>34</c:v>
                </c:pt>
                <c:pt idx="27" formatCode="0">
                  <c:v>30.5</c:v>
                </c:pt>
                <c:pt idx="29" formatCode="0">
                  <c:v>41.8</c:v>
                </c:pt>
                <c:pt idx="30" formatCode="0">
                  <c:v>28.7</c:v>
                </c:pt>
                <c:pt idx="31" formatCode="0">
                  <c:v>24.5</c:v>
                </c:pt>
                <c:pt idx="32" formatCode="0">
                  <c:v>11.4</c:v>
                </c:pt>
                <c:pt idx="33" formatCode="0">
                  <c:v>49.5</c:v>
                </c:pt>
                <c:pt idx="35" formatCode="0">
                  <c:v>41.8</c:v>
                </c:pt>
                <c:pt idx="36" formatCode="0">
                  <c:v>23.9</c:v>
                </c:pt>
                <c:pt idx="37" formatCode="0">
                  <c:v>34.6</c:v>
                </c:pt>
              </c:numCache>
            </c:numRef>
          </c:val>
          <c:extLst>
            <c:ext xmlns:c16="http://schemas.microsoft.com/office/drawing/2014/chart" uri="{C3380CC4-5D6E-409C-BE32-E72D297353CC}">
              <c16:uniqueId val="{00000001-40E1-4E08-B0A5-6057B3F09406}"/>
            </c:ext>
          </c:extLst>
        </c:ser>
        <c:ser>
          <c:idx val="4"/>
          <c:order val="2"/>
          <c:tx>
            <c:strRef>
              <c:f>'Grafiki + dati'!$X$308</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dati'!$S$309:$S$346</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dati'!$X$309:$X$346</c:f>
              <c:numCache>
                <c:formatCode>General</c:formatCode>
                <c:ptCount val="38"/>
                <c:pt idx="0" formatCode="0">
                  <c:v>13.6</c:v>
                </c:pt>
                <c:pt idx="2" formatCode="0">
                  <c:v>12.7</c:v>
                </c:pt>
                <c:pt idx="3" formatCode="0">
                  <c:v>14.5</c:v>
                </c:pt>
                <c:pt idx="5" formatCode="0">
                  <c:v>12.7</c:v>
                </c:pt>
                <c:pt idx="6" formatCode="0">
                  <c:v>16.5</c:v>
                </c:pt>
                <c:pt idx="7" formatCode="0">
                  <c:v>11.4</c:v>
                </c:pt>
                <c:pt idx="8" formatCode="0">
                  <c:v>12.3</c:v>
                </c:pt>
                <c:pt idx="9" formatCode="0">
                  <c:v>10.8</c:v>
                </c:pt>
                <c:pt idx="10" formatCode="0">
                  <c:v>19.2</c:v>
                </c:pt>
                <c:pt idx="12" formatCode="0">
                  <c:v>14.2</c:v>
                </c:pt>
                <c:pt idx="13" formatCode="0">
                  <c:v>11.6</c:v>
                </c:pt>
                <c:pt idx="15" formatCode="0">
                  <c:v>23.8</c:v>
                </c:pt>
                <c:pt idx="16" formatCode="0">
                  <c:v>12.1</c:v>
                </c:pt>
                <c:pt idx="17" formatCode="0">
                  <c:v>13.2</c:v>
                </c:pt>
                <c:pt idx="19" formatCode="0">
                  <c:v>15.3</c:v>
                </c:pt>
                <c:pt idx="20" formatCode="0">
                  <c:v>10</c:v>
                </c:pt>
                <c:pt idx="21" formatCode="0">
                  <c:v>18.7</c:v>
                </c:pt>
                <c:pt idx="23" formatCode="0">
                  <c:v>18.600000000000001</c:v>
                </c:pt>
                <c:pt idx="24" formatCode="0">
                  <c:v>12.9</c:v>
                </c:pt>
                <c:pt idx="25" formatCode="0">
                  <c:v>16.3</c:v>
                </c:pt>
                <c:pt idx="26" formatCode="0">
                  <c:v>11.3</c:v>
                </c:pt>
                <c:pt idx="27" formatCode="0">
                  <c:v>10.6</c:v>
                </c:pt>
                <c:pt idx="29" formatCode="0">
                  <c:v>7.9</c:v>
                </c:pt>
                <c:pt idx="30" formatCode="0">
                  <c:v>13</c:v>
                </c:pt>
                <c:pt idx="31" formatCode="0">
                  <c:v>30.7</c:v>
                </c:pt>
                <c:pt idx="32" formatCode="0">
                  <c:v>17.2</c:v>
                </c:pt>
                <c:pt idx="33" formatCode="0">
                  <c:v>9.3000000000000007</c:v>
                </c:pt>
                <c:pt idx="35" formatCode="0">
                  <c:v>7.9</c:v>
                </c:pt>
                <c:pt idx="36" formatCode="0">
                  <c:v>15.4</c:v>
                </c:pt>
                <c:pt idx="37" formatCode="0">
                  <c:v>17.899999999999999</c:v>
                </c:pt>
              </c:numCache>
            </c:numRef>
          </c:val>
          <c:extLst>
            <c:ext xmlns:c16="http://schemas.microsoft.com/office/drawing/2014/chart" uri="{C3380CC4-5D6E-409C-BE32-E72D297353CC}">
              <c16:uniqueId val="{00000002-40E1-4E08-B0A5-6057B3F09406}"/>
            </c:ext>
          </c:extLst>
        </c:ser>
        <c:ser>
          <c:idx val="3"/>
          <c:order val="3"/>
          <c:tx>
            <c:strRef>
              <c:f>'Grafiki + dati'!$V$308</c:f>
              <c:strCache>
                <c:ptCount val="1"/>
                <c:pt idx="0">
                  <c:v>Drīzāk neatbalstītu</c:v>
                </c:pt>
              </c:strCache>
            </c:strRef>
          </c:tx>
          <c:spPr>
            <a:solidFill>
              <a:srgbClr val="FEBB62"/>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dati'!$S$309:$S$346</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dati'!$V$309:$V$346</c:f>
              <c:numCache>
                <c:formatCode>General</c:formatCode>
                <c:ptCount val="38"/>
                <c:pt idx="0" formatCode="0">
                  <c:v>21.4</c:v>
                </c:pt>
                <c:pt idx="2" formatCode="0">
                  <c:v>19.899999999999999</c:v>
                </c:pt>
                <c:pt idx="3" formatCode="0">
                  <c:v>22.8</c:v>
                </c:pt>
                <c:pt idx="5" formatCode="0">
                  <c:v>25</c:v>
                </c:pt>
                <c:pt idx="6" formatCode="0">
                  <c:v>20.3</c:v>
                </c:pt>
                <c:pt idx="7" formatCode="0">
                  <c:v>20.9</c:v>
                </c:pt>
                <c:pt idx="8" formatCode="0">
                  <c:v>22.1</c:v>
                </c:pt>
                <c:pt idx="9" formatCode="0">
                  <c:v>21.8</c:v>
                </c:pt>
                <c:pt idx="10" formatCode="0">
                  <c:v>19.899999999999999</c:v>
                </c:pt>
                <c:pt idx="12" formatCode="0">
                  <c:v>22.3</c:v>
                </c:pt>
                <c:pt idx="13" formatCode="0">
                  <c:v>19.899999999999999</c:v>
                </c:pt>
                <c:pt idx="15" formatCode="0">
                  <c:v>14.6</c:v>
                </c:pt>
                <c:pt idx="16" formatCode="0">
                  <c:v>22</c:v>
                </c:pt>
                <c:pt idx="17" formatCode="0">
                  <c:v>22.7</c:v>
                </c:pt>
                <c:pt idx="19" formatCode="0">
                  <c:v>23.5</c:v>
                </c:pt>
                <c:pt idx="20" formatCode="0">
                  <c:v>24</c:v>
                </c:pt>
                <c:pt idx="21" formatCode="0">
                  <c:v>16.399999999999999</c:v>
                </c:pt>
                <c:pt idx="23" formatCode="0">
                  <c:v>19.399999999999999</c:v>
                </c:pt>
                <c:pt idx="24" formatCode="0">
                  <c:v>19.600000000000001</c:v>
                </c:pt>
                <c:pt idx="25" formatCode="0">
                  <c:v>19.399999999999999</c:v>
                </c:pt>
                <c:pt idx="26" formatCode="0">
                  <c:v>27.2</c:v>
                </c:pt>
                <c:pt idx="27" formatCode="0">
                  <c:v>23.1</c:v>
                </c:pt>
                <c:pt idx="29" formatCode="0">
                  <c:v>15.8</c:v>
                </c:pt>
                <c:pt idx="30" formatCode="0">
                  <c:v>26.5</c:v>
                </c:pt>
                <c:pt idx="31" formatCode="0">
                  <c:v>17.3</c:v>
                </c:pt>
                <c:pt idx="32" formatCode="0">
                  <c:v>31.2</c:v>
                </c:pt>
                <c:pt idx="33" formatCode="0">
                  <c:v>19.5</c:v>
                </c:pt>
                <c:pt idx="35" formatCode="0">
                  <c:v>15.8</c:v>
                </c:pt>
                <c:pt idx="36" formatCode="0">
                  <c:v>27.4</c:v>
                </c:pt>
                <c:pt idx="37" formatCode="0">
                  <c:v>20.3</c:v>
                </c:pt>
              </c:numCache>
            </c:numRef>
          </c:val>
          <c:extLst>
            <c:ext xmlns:c16="http://schemas.microsoft.com/office/drawing/2014/chart" uri="{C3380CC4-5D6E-409C-BE32-E72D297353CC}">
              <c16:uniqueId val="{00000003-40E1-4E08-B0A5-6057B3F09406}"/>
            </c:ext>
          </c:extLst>
        </c:ser>
        <c:ser>
          <c:idx val="1"/>
          <c:order val="4"/>
          <c:tx>
            <c:strRef>
              <c:f>'Grafiki + dati'!$W$308</c:f>
              <c:strCache>
                <c:ptCount val="1"/>
                <c:pt idx="0">
                  <c:v>Noteikti neatbalstītu</c:v>
                </c:pt>
              </c:strCache>
            </c:strRef>
          </c:tx>
          <c:spPr>
            <a:solidFill>
              <a:srgbClr val="E27A08"/>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dati'!$S$309:$S$346</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dati'!$W$309:$W$346</c:f>
              <c:numCache>
                <c:formatCode>General</c:formatCode>
                <c:ptCount val="38"/>
                <c:pt idx="0" formatCode="0">
                  <c:v>20.7</c:v>
                </c:pt>
                <c:pt idx="2" formatCode="0">
                  <c:v>21.6</c:v>
                </c:pt>
                <c:pt idx="3" formatCode="0">
                  <c:v>19.8</c:v>
                </c:pt>
                <c:pt idx="5" formatCode="0">
                  <c:v>12.8</c:v>
                </c:pt>
                <c:pt idx="6" formatCode="0">
                  <c:v>16.5</c:v>
                </c:pt>
                <c:pt idx="7" formatCode="0">
                  <c:v>18.8</c:v>
                </c:pt>
                <c:pt idx="8" formatCode="0">
                  <c:v>25.7</c:v>
                </c:pt>
                <c:pt idx="9" formatCode="0">
                  <c:v>22.8</c:v>
                </c:pt>
                <c:pt idx="10" formatCode="0">
                  <c:v>23.4</c:v>
                </c:pt>
                <c:pt idx="12" formatCode="0">
                  <c:v>24.3</c:v>
                </c:pt>
                <c:pt idx="13" formatCode="0">
                  <c:v>15</c:v>
                </c:pt>
                <c:pt idx="15" formatCode="0">
                  <c:v>15</c:v>
                </c:pt>
                <c:pt idx="16" formatCode="0">
                  <c:v>20.6</c:v>
                </c:pt>
                <c:pt idx="17" formatCode="0">
                  <c:v>23.2</c:v>
                </c:pt>
                <c:pt idx="19" formatCode="0">
                  <c:v>23.7</c:v>
                </c:pt>
                <c:pt idx="20" formatCode="0">
                  <c:v>21.2</c:v>
                </c:pt>
                <c:pt idx="21" formatCode="0">
                  <c:v>18.399999999999999</c:v>
                </c:pt>
                <c:pt idx="23" formatCode="0">
                  <c:v>19</c:v>
                </c:pt>
                <c:pt idx="24" formatCode="0">
                  <c:v>14.8</c:v>
                </c:pt>
                <c:pt idx="25" formatCode="0">
                  <c:v>17.8</c:v>
                </c:pt>
                <c:pt idx="26" formatCode="0">
                  <c:v>17.2</c:v>
                </c:pt>
                <c:pt idx="27" formatCode="0">
                  <c:v>25.9</c:v>
                </c:pt>
                <c:pt idx="29" formatCode="0">
                  <c:v>18.5</c:v>
                </c:pt>
                <c:pt idx="30" formatCode="0">
                  <c:v>22.7</c:v>
                </c:pt>
                <c:pt idx="31" formatCode="0">
                  <c:v>16.899999999999999</c:v>
                </c:pt>
                <c:pt idx="32" formatCode="0">
                  <c:v>39.5</c:v>
                </c:pt>
                <c:pt idx="33" formatCode="0">
                  <c:v>7</c:v>
                </c:pt>
                <c:pt idx="35" formatCode="0">
                  <c:v>18.5</c:v>
                </c:pt>
                <c:pt idx="36" formatCode="0">
                  <c:v>23</c:v>
                </c:pt>
                <c:pt idx="37" formatCode="0">
                  <c:v>20.3</c:v>
                </c:pt>
              </c:numCache>
            </c:numRef>
          </c:val>
          <c:extLst>
            <c:ext xmlns:c16="http://schemas.microsoft.com/office/drawing/2014/chart" uri="{C3380CC4-5D6E-409C-BE32-E72D297353CC}">
              <c16:uniqueId val="{00000004-40E1-4E08-B0A5-6057B3F09406}"/>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60741518556472"/>
              <c:y val="0.94122355671159019"/>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9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31748942673527492"/>
          <c:y val="4.7508631181673158E-2"/>
          <c:w val="0.53945280788315408"/>
          <c:h val="3.730386477837473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702495818280646"/>
          <c:y val="8.8627340982491684E-2"/>
          <c:w val="0.79053450179900364"/>
          <c:h val="0.84686929236437614"/>
        </c:manualLayout>
      </c:layout>
      <c:barChart>
        <c:barDir val="bar"/>
        <c:grouping val="stacked"/>
        <c:varyColors val="0"/>
        <c:ser>
          <c:idx val="0"/>
          <c:order val="0"/>
          <c:tx>
            <c:strRef>
              <c:f>'Grafiki + dati'!$T$265</c:f>
              <c:strCache>
                <c:ptCount val="1"/>
                <c:pt idx="0">
                  <c:v>Noteikti atbalstītu</c:v>
                </c:pt>
              </c:strCache>
            </c:strRef>
          </c:tx>
          <c:spPr>
            <a:solidFill>
              <a:srgbClr val="296146"/>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dati'!$S$266:$S$303</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dati'!$T$266:$T$303</c:f>
              <c:numCache>
                <c:formatCode>General</c:formatCode>
                <c:ptCount val="38"/>
                <c:pt idx="0" formatCode="0">
                  <c:v>9.1</c:v>
                </c:pt>
                <c:pt idx="2" formatCode="0">
                  <c:v>11.8</c:v>
                </c:pt>
                <c:pt idx="3" formatCode="0">
                  <c:v>6.5</c:v>
                </c:pt>
                <c:pt idx="5" formatCode="0">
                  <c:v>7.7</c:v>
                </c:pt>
                <c:pt idx="6" formatCode="0">
                  <c:v>12</c:v>
                </c:pt>
                <c:pt idx="7" formatCode="0">
                  <c:v>8.1</c:v>
                </c:pt>
                <c:pt idx="8" formatCode="0">
                  <c:v>10.8</c:v>
                </c:pt>
                <c:pt idx="9" formatCode="0">
                  <c:v>10</c:v>
                </c:pt>
                <c:pt idx="10" formatCode="0">
                  <c:v>5.3</c:v>
                </c:pt>
                <c:pt idx="12" formatCode="0">
                  <c:v>10</c:v>
                </c:pt>
                <c:pt idx="13" formatCode="0">
                  <c:v>7.8</c:v>
                </c:pt>
                <c:pt idx="15" formatCode="0">
                  <c:v>7.1</c:v>
                </c:pt>
                <c:pt idx="16" formatCode="0">
                  <c:v>7.8</c:v>
                </c:pt>
                <c:pt idx="17" formatCode="0">
                  <c:v>12.8</c:v>
                </c:pt>
                <c:pt idx="19" formatCode="0">
                  <c:v>11</c:v>
                </c:pt>
                <c:pt idx="20" formatCode="0">
                  <c:v>10.1</c:v>
                </c:pt>
                <c:pt idx="21" formatCode="0">
                  <c:v>6.6</c:v>
                </c:pt>
                <c:pt idx="23" formatCode="0">
                  <c:v>3.8</c:v>
                </c:pt>
                <c:pt idx="24" formatCode="0">
                  <c:v>6.9</c:v>
                </c:pt>
                <c:pt idx="25" formatCode="0">
                  <c:v>10.7</c:v>
                </c:pt>
                <c:pt idx="26" formatCode="0">
                  <c:v>8.5</c:v>
                </c:pt>
                <c:pt idx="27" formatCode="0">
                  <c:v>14.8</c:v>
                </c:pt>
                <c:pt idx="29" formatCode="0">
                  <c:v>11.1</c:v>
                </c:pt>
                <c:pt idx="30" formatCode="0">
                  <c:v>10.7</c:v>
                </c:pt>
                <c:pt idx="31" formatCode="0">
                  <c:v>10</c:v>
                </c:pt>
                <c:pt idx="32" formatCode="0">
                  <c:v>2.9</c:v>
                </c:pt>
                <c:pt idx="33" formatCode="0">
                  <c:v>5.8</c:v>
                </c:pt>
                <c:pt idx="35" formatCode="0">
                  <c:v>11.1</c:v>
                </c:pt>
                <c:pt idx="36" formatCode="0">
                  <c:v>7.9</c:v>
                </c:pt>
                <c:pt idx="37" formatCode="0">
                  <c:v>8.3000000000000007</c:v>
                </c:pt>
              </c:numCache>
            </c:numRef>
          </c:val>
          <c:extLst>
            <c:ext xmlns:c16="http://schemas.microsoft.com/office/drawing/2014/chart" uri="{C3380CC4-5D6E-409C-BE32-E72D297353CC}">
              <c16:uniqueId val="{00000000-9C4A-4748-AD12-877F6AED8234}"/>
            </c:ext>
          </c:extLst>
        </c:ser>
        <c:ser>
          <c:idx val="2"/>
          <c:order val="1"/>
          <c:tx>
            <c:strRef>
              <c:f>'Grafiki + dati'!$U$265</c:f>
              <c:strCache>
                <c:ptCount val="1"/>
                <c:pt idx="0">
                  <c:v>Drīzāk atbalstītu</c:v>
                </c:pt>
              </c:strCache>
            </c:strRef>
          </c:tx>
          <c:spPr>
            <a:solidFill>
              <a:srgbClr val="A8DCAA"/>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dati'!$S$266:$S$303</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dati'!$U$266:$U$303</c:f>
              <c:numCache>
                <c:formatCode>General</c:formatCode>
                <c:ptCount val="38"/>
                <c:pt idx="0" formatCode="0">
                  <c:v>21.3</c:v>
                </c:pt>
                <c:pt idx="2" formatCode="0">
                  <c:v>24.8</c:v>
                </c:pt>
                <c:pt idx="3" formatCode="0">
                  <c:v>18</c:v>
                </c:pt>
                <c:pt idx="5" formatCode="0">
                  <c:v>23.4</c:v>
                </c:pt>
                <c:pt idx="6" formatCode="0">
                  <c:v>23.7</c:v>
                </c:pt>
                <c:pt idx="7" formatCode="0">
                  <c:v>19.100000000000001</c:v>
                </c:pt>
                <c:pt idx="8" formatCode="0">
                  <c:v>20.6</c:v>
                </c:pt>
                <c:pt idx="9" formatCode="0">
                  <c:v>23.8</c:v>
                </c:pt>
                <c:pt idx="10" formatCode="0">
                  <c:v>18.399999999999999</c:v>
                </c:pt>
                <c:pt idx="12" formatCode="0">
                  <c:v>24.2</c:v>
                </c:pt>
                <c:pt idx="13" formatCode="0">
                  <c:v>16.600000000000001</c:v>
                </c:pt>
                <c:pt idx="15" formatCode="0">
                  <c:v>17.7</c:v>
                </c:pt>
                <c:pt idx="16" formatCode="0">
                  <c:v>23.3</c:v>
                </c:pt>
                <c:pt idx="17" formatCode="0">
                  <c:v>18.399999999999999</c:v>
                </c:pt>
                <c:pt idx="19" formatCode="0">
                  <c:v>20.399999999999999</c:v>
                </c:pt>
                <c:pt idx="20" formatCode="0">
                  <c:v>24.1</c:v>
                </c:pt>
                <c:pt idx="21" formatCode="0">
                  <c:v>17.2</c:v>
                </c:pt>
                <c:pt idx="23" formatCode="0">
                  <c:v>17.399999999999999</c:v>
                </c:pt>
                <c:pt idx="24" formatCode="0">
                  <c:v>20.7</c:v>
                </c:pt>
                <c:pt idx="25" formatCode="0">
                  <c:v>12.3</c:v>
                </c:pt>
                <c:pt idx="26" formatCode="0">
                  <c:v>29.4</c:v>
                </c:pt>
                <c:pt idx="27" formatCode="0">
                  <c:v>23.7</c:v>
                </c:pt>
                <c:pt idx="29" formatCode="0">
                  <c:v>19.5</c:v>
                </c:pt>
                <c:pt idx="30" formatCode="0">
                  <c:v>24.3</c:v>
                </c:pt>
                <c:pt idx="31" formatCode="0">
                  <c:v>22.1</c:v>
                </c:pt>
                <c:pt idx="32" formatCode="0">
                  <c:v>20.100000000000001</c:v>
                </c:pt>
                <c:pt idx="33" formatCode="0">
                  <c:v>20</c:v>
                </c:pt>
                <c:pt idx="35" formatCode="0">
                  <c:v>19.5</c:v>
                </c:pt>
                <c:pt idx="36" formatCode="0">
                  <c:v>18.600000000000001</c:v>
                </c:pt>
                <c:pt idx="37" formatCode="0">
                  <c:v>26.8</c:v>
                </c:pt>
              </c:numCache>
            </c:numRef>
          </c:val>
          <c:extLst>
            <c:ext xmlns:c16="http://schemas.microsoft.com/office/drawing/2014/chart" uri="{C3380CC4-5D6E-409C-BE32-E72D297353CC}">
              <c16:uniqueId val="{00000001-9C4A-4748-AD12-877F6AED8234}"/>
            </c:ext>
          </c:extLst>
        </c:ser>
        <c:ser>
          <c:idx val="4"/>
          <c:order val="2"/>
          <c:tx>
            <c:strRef>
              <c:f>'Grafiki + dati'!$X$265</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dati'!$S$266:$S$303</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dati'!$X$266:$X$303</c:f>
              <c:numCache>
                <c:formatCode>General</c:formatCode>
                <c:ptCount val="38"/>
                <c:pt idx="0" formatCode="0">
                  <c:v>12.7</c:v>
                </c:pt>
                <c:pt idx="2" formatCode="0">
                  <c:v>11.1</c:v>
                </c:pt>
                <c:pt idx="3" formatCode="0">
                  <c:v>14.2</c:v>
                </c:pt>
                <c:pt idx="5" formatCode="0">
                  <c:v>16.600000000000001</c:v>
                </c:pt>
                <c:pt idx="6" formatCode="0">
                  <c:v>15.4</c:v>
                </c:pt>
                <c:pt idx="7" formatCode="0">
                  <c:v>11.7</c:v>
                </c:pt>
                <c:pt idx="8" formatCode="0">
                  <c:v>8.3000000000000007</c:v>
                </c:pt>
                <c:pt idx="9" formatCode="0">
                  <c:v>9.4</c:v>
                </c:pt>
                <c:pt idx="10" formatCode="0">
                  <c:v>18.3</c:v>
                </c:pt>
                <c:pt idx="12" formatCode="0">
                  <c:v>12.6</c:v>
                </c:pt>
                <c:pt idx="13" formatCode="0">
                  <c:v>11.7</c:v>
                </c:pt>
                <c:pt idx="15" formatCode="0">
                  <c:v>25.7</c:v>
                </c:pt>
                <c:pt idx="16" formatCode="0">
                  <c:v>11.7</c:v>
                </c:pt>
                <c:pt idx="17" formatCode="0">
                  <c:v>10</c:v>
                </c:pt>
                <c:pt idx="19" formatCode="0">
                  <c:v>11.3</c:v>
                </c:pt>
                <c:pt idx="20" formatCode="0">
                  <c:v>10.4</c:v>
                </c:pt>
                <c:pt idx="21" formatCode="0">
                  <c:v>17.100000000000001</c:v>
                </c:pt>
                <c:pt idx="23" formatCode="0">
                  <c:v>18.5</c:v>
                </c:pt>
                <c:pt idx="24" formatCode="0">
                  <c:v>11.5</c:v>
                </c:pt>
                <c:pt idx="25" formatCode="0">
                  <c:v>16.100000000000001</c:v>
                </c:pt>
                <c:pt idx="26" formatCode="0">
                  <c:v>6.5</c:v>
                </c:pt>
                <c:pt idx="27" formatCode="0">
                  <c:v>9.6</c:v>
                </c:pt>
                <c:pt idx="29" formatCode="0">
                  <c:v>9.6999999999999993</c:v>
                </c:pt>
                <c:pt idx="30" formatCode="0">
                  <c:v>9.8000000000000007</c:v>
                </c:pt>
                <c:pt idx="31" formatCode="0">
                  <c:v>24.6</c:v>
                </c:pt>
                <c:pt idx="32" formatCode="0">
                  <c:v>13.7</c:v>
                </c:pt>
                <c:pt idx="33" formatCode="0">
                  <c:v>13.9</c:v>
                </c:pt>
                <c:pt idx="35" formatCode="0">
                  <c:v>9.6999999999999993</c:v>
                </c:pt>
                <c:pt idx="36" formatCode="0">
                  <c:v>13.5</c:v>
                </c:pt>
                <c:pt idx="37" formatCode="0">
                  <c:v>15.1</c:v>
                </c:pt>
              </c:numCache>
            </c:numRef>
          </c:val>
          <c:extLst>
            <c:ext xmlns:c16="http://schemas.microsoft.com/office/drawing/2014/chart" uri="{C3380CC4-5D6E-409C-BE32-E72D297353CC}">
              <c16:uniqueId val="{00000002-9C4A-4748-AD12-877F6AED8234}"/>
            </c:ext>
          </c:extLst>
        </c:ser>
        <c:ser>
          <c:idx val="3"/>
          <c:order val="3"/>
          <c:tx>
            <c:strRef>
              <c:f>'Grafiki + dati'!$V$265</c:f>
              <c:strCache>
                <c:ptCount val="1"/>
                <c:pt idx="0">
                  <c:v>Drīzāk neatbalstītu</c:v>
                </c:pt>
              </c:strCache>
            </c:strRef>
          </c:tx>
          <c:spPr>
            <a:solidFill>
              <a:srgbClr val="FEBB62"/>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dati'!$S$266:$S$303</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dati'!$V$266:$V$303</c:f>
              <c:numCache>
                <c:formatCode>General</c:formatCode>
                <c:ptCount val="38"/>
                <c:pt idx="0" formatCode="0">
                  <c:v>25.6</c:v>
                </c:pt>
                <c:pt idx="2" formatCode="0">
                  <c:v>25.3</c:v>
                </c:pt>
                <c:pt idx="3" formatCode="0">
                  <c:v>26</c:v>
                </c:pt>
                <c:pt idx="5" formatCode="0">
                  <c:v>29.9</c:v>
                </c:pt>
                <c:pt idx="6" formatCode="0">
                  <c:v>17.399999999999999</c:v>
                </c:pt>
                <c:pt idx="7" formatCode="0">
                  <c:v>29.7</c:v>
                </c:pt>
                <c:pt idx="8" formatCode="0">
                  <c:v>25.2</c:v>
                </c:pt>
                <c:pt idx="9" formatCode="0">
                  <c:v>28</c:v>
                </c:pt>
                <c:pt idx="10" formatCode="0">
                  <c:v>23.9</c:v>
                </c:pt>
                <c:pt idx="12" formatCode="0">
                  <c:v>23.1</c:v>
                </c:pt>
                <c:pt idx="13" formatCode="0">
                  <c:v>29.8</c:v>
                </c:pt>
                <c:pt idx="15" formatCode="0">
                  <c:v>21</c:v>
                </c:pt>
                <c:pt idx="16" formatCode="0">
                  <c:v>26</c:v>
                </c:pt>
                <c:pt idx="17" formatCode="0">
                  <c:v>26.6</c:v>
                </c:pt>
                <c:pt idx="19" formatCode="0">
                  <c:v>26.3</c:v>
                </c:pt>
                <c:pt idx="20" formatCode="0">
                  <c:v>25.2</c:v>
                </c:pt>
                <c:pt idx="21" formatCode="0">
                  <c:v>26</c:v>
                </c:pt>
                <c:pt idx="23" formatCode="0">
                  <c:v>25.7</c:v>
                </c:pt>
                <c:pt idx="24" formatCode="0">
                  <c:v>27</c:v>
                </c:pt>
                <c:pt idx="25" formatCode="0">
                  <c:v>26.8</c:v>
                </c:pt>
                <c:pt idx="26" formatCode="0">
                  <c:v>28.3</c:v>
                </c:pt>
                <c:pt idx="27" formatCode="0">
                  <c:v>28.7</c:v>
                </c:pt>
                <c:pt idx="29" formatCode="0">
                  <c:v>21.7</c:v>
                </c:pt>
                <c:pt idx="30" formatCode="0">
                  <c:v>28.7</c:v>
                </c:pt>
                <c:pt idx="31" formatCode="0">
                  <c:v>14.2</c:v>
                </c:pt>
                <c:pt idx="32" formatCode="0">
                  <c:v>30.3</c:v>
                </c:pt>
                <c:pt idx="33" formatCode="0">
                  <c:v>35.9</c:v>
                </c:pt>
                <c:pt idx="35" formatCode="0">
                  <c:v>21.7</c:v>
                </c:pt>
                <c:pt idx="36" formatCode="0">
                  <c:v>30.3</c:v>
                </c:pt>
                <c:pt idx="37" formatCode="0">
                  <c:v>24.3</c:v>
                </c:pt>
              </c:numCache>
            </c:numRef>
          </c:val>
          <c:extLst>
            <c:ext xmlns:c16="http://schemas.microsoft.com/office/drawing/2014/chart" uri="{C3380CC4-5D6E-409C-BE32-E72D297353CC}">
              <c16:uniqueId val="{00000003-9C4A-4748-AD12-877F6AED8234}"/>
            </c:ext>
          </c:extLst>
        </c:ser>
        <c:ser>
          <c:idx val="1"/>
          <c:order val="4"/>
          <c:tx>
            <c:strRef>
              <c:f>'Grafiki + dati'!$W$265</c:f>
              <c:strCache>
                <c:ptCount val="1"/>
                <c:pt idx="0">
                  <c:v>Noteikti neatbalstītu</c:v>
                </c:pt>
              </c:strCache>
            </c:strRef>
          </c:tx>
          <c:spPr>
            <a:solidFill>
              <a:srgbClr val="E27A08"/>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dati'!$S$266:$S$303</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dati'!$W$266:$W$303</c:f>
              <c:numCache>
                <c:formatCode>General</c:formatCode>
                <c:ptCount val="38"/>
                <c:pt idx="0" formatCode="0">
                  <c:v>31.3</c:v>
                </c:pt>
                <c:pt idx="2" formatCode="0">
                  <c:v>26.9</c:v>
                </c:pt>
                <c:pt idx="3" formatCode="0">
                  <c:v>35.299999999999997</c:v>
                </c:pt>
                <c:pt idx="5" formatCode="0">
                  <c:v>22.5</c:v>
                </c:pt>
                <c:pt idx="6" formatCode="0">
                  <c:v>31.5</c:v>
                </c:pt>
                <c:pt idx="7" formatCode="0">
                  <c:v>31.4</c:v>
                </c:pt>
                <c:pt idx="8" formatCode="0">
                  <c:v>35.200000000000003</c:v>
                </c:pt>
                <c:pt idx="9" formatCode="0">
                  <c:v>28.7</c:v>
                </c:pt>
                <c:pt idx="10" formatCode="0">
                  <c:v>34.200000000000003</c:v>
                </c:pt>
                <c:pt idx="12" formatCode="0">
                  <c:v>30.1</c:v>
                </c:pt>
                <c:pt idx="13" formatCode="0">
                  <c:v>34</c:v>
                </c:pt>
                <c:pt idx="15" formatCode="0">
                  <c:v>28.4</c:v>
                </c:pt>
                <c:pt idx="16" formatCode="0">
                  <c:v>31.3</c:v>
                </c:pt>
                <c:pt idx="17" formatCode="0">
                  <c:v>32.299999999999997</c:v>
                </c:pt>
                <c:pt idx="19" formatCode="0">
                  <c:v>30.9</c:v>
                </c:pt>
                <c:pt idx="20" formatCode="0">
                  <c:v>30.2</c:v>
                </c:pt>
                <c:pt idx="21" formatCode="0">
                  <c:v>33.200000000000003</c:v>
                </c:pt>
                <c:pt idx="23" formatCode="0">
                  <c:v>34.700000000000003</c:v>
                </c:pt>
                <c:pt idx="24" formatCode="0">
                  <c:v>33.9</c:v>
                </c:pt>
                <c:pt idx="25" formatCode="0">
                  <c:v>34.1</c:v>
                </c:pt>
                <c:pt idx="26" formatCode="0">
                  <c:v>27.3</c:v>
                </c:pt>
                <c:pt idx="27" formatCode="0">
                  <c:v>23.2</c:v>
                </c:pt>
                <c:pt idx="29" formatCode="0">
                  <c:v>38.1</c:v>
                </c:pt>
                <c:pt idx="30" formatCode="0">
                  <c:v>26.5</c:v>
                </c:pt>
                <c:pt idx="31" formatCode="0">
                  <c:v>29.1</c:v>
                </c:pt>
                <c:pt idx="32" formatCode="0">
                  <c:v>32.9</c:v>
                </c:pt>
                <c:pt idx="33" formatCode="0">
                  <c:v>24.4</c:v>
                </c:pt>
                <c:pt idx="35" formatCode="0">
                  <c:v>38.1</c:v>
                </c:pt>
                <c:pt idx="36" formatCode="0">
                  <c:v>29.8</c:v>
                </c:pt>
                <c:pt idx="37" formatCode="0">
                  <c:v>25.4</c:v>
                </c:pt>
              </c:numCache>
            </c:numRef>
          </c:val>
          <c:extLst>
            <c:ext xmlns:c16="http://schemas.microsoft.com/office/drawing/2014/chart" uri="{C3380CC4-5D6E-409C-BE32-E72D297353CC}">
              <c16:uniqueId val="{00000004-9C4A-4748-AD12-877F6AED8234}"/>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14408027529197"/>
              <c:y val="0.9389459642487693"/>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9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32069178288092942"/>
          <c:y val="4.9643068769252618E-2"/>
          <c:w val="0.53945280788315408"/>
          <c:h val="3.730386477837473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2688612014190349"/>
          <c:y val="0.17284215943595288"/>
          <c:w val="0.38624115167422257"/>
          <c:h val="0.72574876967290425"/>
        </c:manualLayout>
      </c:layout>
      <c:pieChart>
        <c:varyColors val="1"/>
        <c:ser>
          <c:idx val="1"/>
          <c:order val="0"/>
          <c:dPt>
            <c:idx val="0"/>
            <c:bubble3D val="0"/>
            <c:spPr>
              <a:solidFill>
                <a:srgbClr val="2E6C65"/>
              </a:solidFill>
            </c:spPr>
            <c:extLst>
              <c:ext xmlns:c16="http://schemas.microsoft.com/office/drawing/2014/chart" uri="{C3380CC4-5D6E-409C-BE32-E72D297353CC}">
                <c16:uniqueId val="{00000001-28F8-4BCD-A67A-DCF8715719A9}"/>
              </c:ext>
            </c:extLst>
          </c:dPt>
          <c:dPt>
            <c:idx val="1"/>
            <c:bubble3D val="0"/>
            <c:spPr>
              <a:solidFill>
                <a:srgbClr val="A1D7D1"/>
              </a:solidFill>
            </c:spPr>
            <c:extLst>
              <c:ext xmlns:c16="http://schemas.microsoft.com/office/drawing/2014/chart" uri="{C3380CC4-5D6E-409C-BE32-E72D297353CC}">
                <c16:uniqueId val="{00000003-28F8-4BCD-A67A-DCF8715719A9}"/>
              </c:ext>
            </c:extLst>
          </c:dPt>
          <c:dPt>
            <c:idx val="2"/>
            <c:bubble3D val="0"/>
            <c:spPr>
              <a:solidFill>
                <a:srgbClr val="FFC000">
                  <a:lumMod val="40000"/>
                  <a:lumOff val="60000"/>
                </a:srgbClr>
              </a:solidFill>
            </c:spPr>
            <c:extLst>
              <c:ext xmlns:c16="http://schemas.microsoft.com/office/drawing/2014/chart" uri="{C3380CC4-5D6E-409C-BE32-E72D297353CC}">
                <c16:uniqueId val="{00000005-28F8-4BCD-A67A-DCF8715719A9}"/>
              </c:ext>
            </c:extLst>
          </c:dPt>
          <c:dPt>
            <c:idx val="3"/>
            <c:bubble3D val="0"/>
            <c:spPr>
              <a:solidFill>
                <a:srgbClr val="FFC000"/>
              </a:solidFill>
              <a:ln>
                <a:noFill/>
              </a:ln>
            </c:spPr>
            <c:extLst>
              <c:ext xmlns:c16="http://schemas.microsoft.com/office/drawing/2014/chart" uri="{C3380CC4-5D6E-409C-BE32-E72D297353CC}">
                <c16:uniqueId val="{00000007-28F8-4BCD-A67A-DCF8715719A9}"/>
              </c:ext>
            </c:extLst>
          </c:dPt>
          <c:dPt>
            <c:idx val="4"/>
            <c:bubble3D val="0"/>
            <c:spPr>
              <a:solidFill>
                <a:sysClr val="window" lastClr="FFFFFF">
                  <a:lumMod val="75000"/>
                </a:sysClr>
              </a:solidFill>
            </c:spPr>
            <c:extLst>
              <c:ext xmlns:c16="http://schemas.microsoft.com/office/drawing/2014/chart" uri="{C3380CC4-5D6E-409C-BE32-E72D297353CC}">
                <c16:uniqueId val="{00000009-28F8-4BCD-A67A-DCF8715719A9}"/>
              </c:ext>
            </c:extLst>
          </c:dPt>
          <c:dPt>
            <c:idx val="5"/>
            <c:bubble3D val="0"/>
            <c:spPr>
              <a:solidFill>
                <a:sysClr val="window" lastClr="FFFFFF">
                  <a:lumMod val="75000"/>
                </a:sysClr>
              </a:solidFill>
            </c:spPr>
            <c:extLst>
              <c:ext xmlns:c16="http://schemas.microsoft.com/office/drawing/2014/chart" uri="{C3380CC4-5D6E-409C-BE32-E72D297353CC}">
                <c16:uniqueId val="{0000000B-28F8-4BCD-A67A-DCF8715719A9}"/>
              </c:ext>
            </c:extLst>
          </c:dPt>
          <c:dLbls>
            <c:dLbl>
              <c:idx val="0"/>
              <c:layout>
                <c:manualLayout>
                  <c:x val="-8.0194271658764193E-3"/>
                  <c:y val="1.679872368895064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8F8-4BCD-A67A-DCF8715719A9}"/>
                </c:ext>
              </c:extLst>
            </c:dLbl>
            <c:dLbl>
              <c:idx val="1"/>
              <c:layout>
                <c:manualLayout>
                  <c:x val="-8.950235635819986E-3"/>
                  <c:y val="-2.875816993464057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7.5964311143684599E-2"/>
                      <c:h val="0.16969646441253666"/>
                    </c:manualLayout>
                  </c15:layout>
                </c:ext>
                <c:ext xmlns:c16="http://schemas.microsoft.com/office/drawing/2014/chart" uri="{C3380CC4-5D6E-409C-BE32-E72D297353CC}">
                  <c16:uniqueId val="{00000003-28F8-4BCD-A67A-DCF8715719A9}"/>
                </c:ext>
              </c:extLst>
            </c:dLbl>
            <c:dLbl>
              <c:idx val="2"/>
              <c:layout>
                <c:manualLayout>
                  <c:x val="-0.1029218841678203"/>
                  <c:y val="-7.0588235294117743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8084302707984891E-2"/>
                      <c:h val="0.11768205444907621"/>
                    </c:manualLayout>
                  </c15:layout>
                </c:ext>
                <c:ext xmlns:c16="http://schemas.microsoft.com/office/drawing/2014/chart" uri="{C3380CC4-5D6E-409C-BE32-E72D297353CC}">
                  <c16:uniqueId val="{00000005-28F8-4BCD-A67A-DCF8715719A9}"/>
                </c:ext>
              </c:extLst>
            </c:dLbl>
            <c:dLbl>
              <c:idx val="3"/>
              <c:layout>
                <c:manualLayout>
                  <c:x val="8.0496620500002738E-3"/>
                  <c:y val="4.6826205547835934E-3"/>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8.9623964068930528E-2"/>
                      <c:h val="0.172310843497504"/>
                    </c:manualLayout>
                  </c15:layout>
                </c:ext>
                <c:ext xmlns:c16="http://schemas.microsoft.com/office/drawing/2014/chart" uri="{C3380CC4-5D6E-409C-BE32-E72D297353CC}">
                  <c16:uniqueId val="{00000007-28F8-4BCD-A67A-DCF8715719A9}"/>
                </c:ext>
              </c:extLst>
            </c:dLbl>
            <c:dLbl>
              <c:idx val="4"/>
              <c:layout>
                <c:manualLayout>
                  <c:x val="-1.4621018645488884E-2"/>
                  <c:y val="9.1503190407014757E-3"/>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0.13460319846654012"/>
                      <c:h val="0.10925119654160877"/>
                    </c:manualLayout>
                  </c15:layout>
                </c:ext>
                <c:ext xmlns:c16="http://schemas.microsoft.com/office/drawing/2014/chart" uri="{C3380CC4-5D6E-409C-BE32-E72D297353CC}">
                  <c16:uniqueId val="{00000009-28F8-4BCD-A67A-DCF8715719A9}"/>
                </c:ext>
              </c:extLst>
            </c:dLbl>
            <c:dLbl>
              <c:idx val="5"/>
              <c:layout>
                <c:manualLayout>
                  <c:x val="1.4227266937694841E-2"/>
                  <c:y val="1.5686274509803921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3169881211149316E-2"/>
                      <c:h val="0.1226376408831249"/>
                    </c:manualLayout>
                  </c15:layout>
                </c:ext>
                <c:ext xmlns:c16="http://schemas.microsoft.com/office/drawing/2014/chart" uri="{C3380CC4-5D6E-409C-BE32-E72D297353CC}">
                  <c16:uniqueId val="{0000000B-28F8-4BCD-A67A-DCF8715719A9}"/>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dati'!$S$355:$S$359</c:f>
              <c:strCache>
                <c:ptCount val="5"/>
                <c:pt idx="0">
                  <c:v>Noteikti atbalstītu</c:v>
                </c:pt>
                <c:pt idx="1">
                  <c:v>Drīzāk atbalstītu</c:v>
                </c:pt>
                <c:pt idx="2">
                  <c:v>Drīzāk neatbalstītu</c:v>
                </c:pt>
                <c:pt idx="3">
                  <c:v>Noteikti neatbalstītu</c:v>
                </c:pt>
                <c:pt idx="4">
                  <c:v>Grūti pateikt</c:v>
                </c:pt>
              </c:strCache>
            </c:strRef>
          </c:cat>
          <c:val>
            <c:numRef>
              <c:f>'Grafiki + dati'!$T$355:$T$359</c:f>
              <c:numCache>
                <c:formatCode>General</c:formatCode>
                <c:ptCount val="5"/>
                <c:pt idx="0">
                  <c:v>7.2</c:v>
                </c:pt>
                <c:pt idx="1">
                  <c:v>25.8</c:v>
                </c:pt>
                <c:pt idx="2">
                  <c:v>27.3</c:v>
                </c:pt>
                <c:pt idx="3">
                  <c:v>32.5</c:v>
                </c:pt>
                <c:pt idx="4">
                  <c:v>7.2</c:v>
                </c:pt>
              </c:numCache>
            </c:numRef>
          </c:val>
          <c:extLst>
            <c:ext xmlns:c16="http://schemas.microsoft.com/office/drawing/2014/chart" uri="{C3380CC4-5D6E-409C-BE32-E72D297353CC}">
              <c16:uniqueId val="{0000000C-28F8-4BCD-A67A-DCF8715719A9}"/>
            </c:ext>
          </c:extLst>
        </c:ser>
        <c:dLbls>
          <c:showLegendKey val="0"/>
          <c:showVal val="0"/>
          <c:showCatName val="0"/>
          <c:showSerName val="0"/>
          <c:showPercent val="0"/>
          <c:showBubbleSize val="0"/>
          <c:showLeaderLines val="0"/>
        </c:dLbls>
        <c:firstSliceAng val="17"/>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949393514783518"/>
          <c:y val="8.9533071321074451E-2"/>
          <c:w val="0.76162556370403156"/>
          <c:h val="0.84596350980232227"/>
        </c:manualLayout>
      </c:layout>
      <c:barChart>
        <c:barDir val="bar"/>
        <c:grouping val="stacked"/>
        <c:varyColors val="0"/>
        <c:ser>
          <c:idx val="0"/>
          <c:order val="0"/>
          <c:tx>
            <c:strRef>
              <c:f>'Grafiki + dati'!$T$377</c:f>
              <c:strCache>
                <c:ptCount val="1"/>
                <c:pt idx="0">
                  <c:v>Noteikti atbalstītu</c:v>
                </c:pt>
              </c:strCache>
            </c:strRef>
          </c:tx>
          <c:spPr>
            <a:solidFill>
              <a:srgbClr val="2E6C65"/>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dati'!$S$378:$S$420</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(n=221)</c:v>
                </c:pt>
                <c:pt idx="40">
                  <c:v>Drīzāk atbalstītu (n=408)</c:v>
                </c:pt>
                <c:pt idx="41">
                  <c:v>Drīzāk neatbalstītu (n=188)</c:v>
                </c:pt>
                <c:pt idx="42">
                  <c:v>Noteikti neatbalstītu (n=94)</c:v>
                </c:pt>
              </c:strCache>
            </c:strRef>
          </c:cat>
          <c:val>
            <c:numRef>
              <c:f>'Grafiki + dati'!$T$378:$T$420</c:f>
              <c:numCache>
                <c:formatCode>General</c:formatCode>
                <c:ptCount val="43"/>
                <c:pt idx="0" formatCode="0">
                  <c:v>7.2</c:v>
                </c:pt>
                <c:pt idx="2" formatCode="0">
                  <c:v>7.7</c:v>
                </c:pt>
                <c:pt idx="3" formatCode="0">
                  <c:v>6.7</c:v>
                </c:pt>
                <c:pt idx="5" formatCode="0">
                  <c:v>7.3</c:v>
                </c:pt>
                <c:pt idx="6" formatCode="0">
                  <c:v>9.8000000000000007</c:v>
                </c:pt>
                <c:pt idx="7" formatCode="0">
                  <c:v>8.5</c:v>
                </c:pt>
                <c:pt idx="8" formatCode="0">
                  <c:v>3.8</c:v>
                </c:pt>
                <c:pt idx="9" formatCode="0">
                  <c:v>8.8000000000000007</c:v>
                </c:pt>
                <c:pt idx="10" formatCode="0">
                  <c:v>4.9000000000000004</c:v>
                </c:pt>
                <c:pt idx="12" formatCode="0">
                  <c:v>6.9</c:v>
                </c:pt>
                <c:pt idx="13" formatCode="0">
                  <c:v>7.9</c:v>
                </c:pt>
                <c:pt idx="15" formatCode="0">
                  <c:v>10.8</c:v>
                </c:pt>
                <c:pt idx="16" formatCode="0">
                  <c:v>6.6</c:v>
                </c:pt>
                <c:pt idx="17" formatCode="0">
                  <c:v>7</c:v>
                </c:pt>
                <c:pt idx="19" formatCode="0">
                  <c:v>8.6</c:v>
                </c:pt>
                <c:pt idx="20" formatCode="0">
                  <c:v>7.2</c:v>
                </c:pt>
                <c:pt idx="21" formatCode="0">
                  <c:v>6.5</c:v>
                </c:pt>
                <c:pt idx="23" formatCode="0">
                  <c:v>5.4</c:v>
                </c:pt>
                <c:pt idx="24" formatCode="0">
                  <c:v>8.6999999999999993</c:v>
                </c:pt>
                <c:pt idx="25" formatCode="0">
                  <c:v>11.3</c:v>
                </c:pt>
                <c:pt idx="26" formatCode="0">
                  <c:v>5.2</c:v>
                </c:pt>
                <c:pt idx="27" formatCode="0">
                  <c:v>5.7</c:v>
                </c:pt>
                <c:pt idx="29" formatCode="0">
                  <c:v>7.3</c:v>
                </c:pt>
                <c:pt idx="30" formatCode="0">
                  <c:v>7.6</c:v>
                </c:pt>
                <c:pt idx="31" formatCode="0">
                  <c:v>7.1</c:v>
                </c:pt>
                <c:pt idx="32" formatCode="0">
                  <c:v>8</c:v>
                </c:pt>
                <c:pt idx="33" formatCode="0">
                  <c:v>5.3</c:v>
                </c:pt>
                <c:pt idx="35" formatCode="0">
                  <c:v>7.3</c:v>
                </c:pt>
                <c:pt idx="36" formatCode="0">
                  <c:v>7.4</c:v>
                </c:pt>
                <c:pt idx="37" formatCode="0">
                  <c:v>6.8</c:v>
                </c:pt>
                <c:pt idx="39" formatCode="0">
                  <c:v>23.3</c:v>
                </c:pt>
                <c:pt idx="40" formatCode="0">
                  <c:v>4.8</c:v>
                </c:pt>
              </c:numCache>
            </c:numRef>
          </c:val>
          <c:extLst>
            <c:ext xmlns:c16="http://schemas.microsoft.com/office/drawing/2014/chart" uri="{C3380CC4-5D6E-409C-BE32-E72D297353CC}">
              <c16:uniqueId val="{00000000-C120-4A32-BDE2-8C1AEA86D04F}"/>
            </c:ext>
          </c:extLst>
        </c:ser>
        <c:ser>
          <c:idx val="2"/>
          <c:order val="1"/>
          <c:tx>
            <c:strRef>
              <c:f>'Grafiki + dati'!$U$377</c:f>
              <c:strCache>
                <c:ptCount val="1"/>
                <c:pt idx="0">
                  <c:v>Drīzāk atbalstītu</c:v>
                </c:pt>
              </c:strCache>
            </c:strRef>
          </c:tx>
          <c:spPr>
            <a:solidFill>
              <a:srgbClr val="A1D7D1"/>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dati'!$S$378:$S$420</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(n=221)</c:v>
                </c:pt>
                <c:pt idx="40">
                  <c:v>Drīzāk atbalstītu (n=408)</c:v>
                </c:pt>
                <c:pt idx="41">
                  <c:v>Drīzāk neatbalstītu (n=188)</c:v>
                </c:pt>
                <c:pt idx="42">
                  <c:v>Noteikti neatbalstītu (n=94)</c:v>
                </c:pt>
              </c:strCache>
            </c:strRef>
          </c:cat>
          <c:val>
            <c:numRef>
              <c:f>'Grafiki + dati'!$U$378:$U$420</c:f>
              <c:numCache>
                <c:formatCode>General</c:formatCode>
                <c:ptCount val="43"/>
                <c:pt idx="0" formatCode="0">
                  <c:v>25.8</c:v>
                </c:pt>
                <c:pt idx="2" formatCode="0">
                  <c:v>27</c:v>
                </c:pt>
                <c:pt idx="3" formatCode="0">
                  <c:v>24.7</c:v>
                </c:pt>
                <c:pt idx="5" formatCode="0">
                  <c:v>41.9</c:v>
                </c:pt>
                <c:pt idx="6" formatCode="0">
                  <c:v>34</c:v>
                </c:pt>
                <c:pt idx="7" formatCode="0">
                  <c:v>23</c:v>
                </c:pt>
                <c:pt idx="8" formatCode="0">
                  <c:v>20.9</c:v>
                </c:pt>
                <c:pt idx="9" formatCode="0">
                  <c:v>21.2</c:v>
                </c:pt>
                <c:pt idx="10" formatCode="0">
                  <c:v>23.5</c:v>
                </c:pt>
                <c:pt idx="12" formatCode="0">
                  <c:v>25.9</c:v>
                </c:pt>
                <c:pt idx="13" formatCode="0">
                  <c:v>25.6</c:v>
                </c:pt>
                <c:pt idx="15" formatCode="0">
                  <c:v>24.4</c:v>
                </c:pt>
                <c:pt idx="16" formatCode="0">
                  <c:v>26.9</c:v>
                </c:pt>
                <c:pt idx="17" formatCode="0">
                  <c:v>24</c:v>
                </c:pt>
                <c:pt idx="19" formatCode="0">
                  <c:v>21.4</c:v>
                </c:pt>
                <c:pt idx="20" formatCode="0">
                  <c:v>27.9</c:v>
                </c:pt>
                <c:pt idx="21" formatCode="0">
                  <c:v>24.5</c:v>
                </c:pt>
                <c:pt idx="23" formatCode="0">
                  <c:v>24.7</c:v>
                </c:pt>
                <c:pt idx="24" formatCode="0">
                  <c:v>28.3</c:v>
                </c:pt>
                <c:pt idx="25" formatCode="0">
                  <c:v>22.9</c:v>
                </c:pt>
                <c:pt idx="26" formatCode="0">
                  <c:v>27.5</c:v>
                </c:pt>
                <c:pt idx="27" formatCode="0">
                  <c:v>30.9</c:v>
                </c:pt>
                <c:pt idx="29" formatCode="0">
                  <c:v>31.4</c:v>
                </c:pt>
                <c:pt idx="30" formatCode="0">
                  <c:v>29.8</c:v>
                </c:pt>
                <c:pt idx="31" formatCode="0">
                  <c:v>8.4</c:v>
                </c:pt>
                <c:pt idx="32" formatCode="0">
                  <c:v>21</c:v>
                </c:pt>
                <c:pt idx="33" formatCode="0">
                  <c:v>25.1</c:v>
                </c:pt>
                <c:pt idx="35" formatCode="0">
                  <c:v>31.4</c:v>
                </c:pt>
                <c:pt idx="36" formatCode="0">
                  <c:v>24.3</c:v>
                </c:pt>
                <c:pt idx="37" formatCode="0">
                  <c:v>21.3</c:v>
                </c:pt>
                <c:pt idx="39" formatCode="0">
                  <c:v>43.4</c:v>
                </c:pt>
                <c:pt idx="40" formatCode="0">
                  <c:v>37.9</c:v>
                </c:pt>
              </c:numCache>
            </c:numRef>
          </c:val>
          <c:extLst>
            <c:ext xmlns:c16="http://schemas.microsoft.com/office/drawing/2014/chart" uri="{C3380CC4-5D6E-409C-BE32-E72D297353CC}">
              <c16:uniqueId val="{00000001-C120-4A32-BDE2-8C1AEA86D04F}"/>
            </c:ext>
          </c:extLst>
        </c:ser>
        <c:ser>
          <c:idx val="4"/>
          <c:order val="2"/>
          <c:tx>
            <c:strRef>
              <c:f>'Grafiki + dati'!$X$377</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dati'!$S$378:$S$420</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(n=221)</c:v>
                </c:pt>
                <c:pt idx="40">
                  <c:v>Drīzāk atbalstītu (n=408)</c:v>
                </c:pt>
                <c:pt idx="41">
                  <c:v>Drīzāk neatbalstītu (n=188)</c:v>
                </c:pt>
                <c:pt idx="42">
                  <c:v>Noteikti neatbalstītu (n=94)</c:v>
                </c:pt>
              </c:strCache>
            </c:strRef>
          </c:cat>
          <c:val>
            <c:numRef>
              <c:f>'Grafiki + dati'!$X$378:$X$420</c:f>
              <c:numCache>
                <c:formatCode>General</c:formatCode>
                <c:ptCount val="43"/>
                <c:pt idx="0" formatCode="0">
                  <c:v>7.2</c:v>
                </c:pt>
                <c:pt idx="2" formatCode="0">
                  <c:v>6.3</c:v>
                </c:pt>
                <c:pt idx="3" formatCode="0">
                  <c:v>8</c:v>
                </c:pt>
                <c:pt idx="5" formatCode="0">
                  <c:v>8.8000000000000007</c:v>
                </c:pt>
                <c:pt idx="6" formatCode="0">
                  <c:v>5.5</c:v>
                </c:pt>
                <c:pt idx="7" formatCode="0">
                  <c:v>8.3000000000000007</c:v>
                </c:pt>
                <c:pt idx="8" formatCode="0">
                  <c:v>6.7</c:v>
                </c:pt>
                <c:pt idx="9" formatCode="0">
                  <c:v>6.5</c:v>
                </c:pt>
                <c:pt idx="10" formatCode="0">
                  <c:v>8</c:v>
                </c:pt>
                <c:pt idx="12" formatCode="0">
                  <c:v>5.6</c:v>
                </c:pt>
                <c:pt idx="13" formatCode="0">
                  <c:v>9.1999999999999993</c:v>
                </c:pt>
                <c:pt idx="15" formatCode="0">
                  <c:v>9.1</c:v>
                </c:pt>
                <c:pt idx="16" formatCode="0">
                  <c:v>7.1</c:v>
                </c:pt>
                <c:pt idx="17" formatCode="0">
                  <c:v>6.7</c:v>
                </c:pt>
                <c:pt idx="19" formatCode="0">
                  <c:v>6.3</c:v>
                </c:pt>
                <c:pt idx="20" formatCode="0">
                  <c:v>6</c:v>
                </c:pt>
                <c:pt idx="21" formatCode="0">
                  <c:v>9.4</c:v>
                </c:pt>
                <c:pt idx="23" formatCode="0">
                  <c:v>9.1</c:v>
                </c:pt>
                <c:pt idx="24" formatCode="0">
                  <c:v>2.5</c:v>
                </c:pt>
                <c:pt idx="25" formatCode="0">
                  <c:v>9</c:v>
                </c:pt>
                <c:pt idx="26" formatCode="0">
                  <c:v>6.5</c:v>
                </c:pt>
                <c:pt idx="27" formatCode="0">
                  <c:v>7.7</c:v>
                </c:pt>
                <c:pt idx="29" formatCode="0">
                  <c:v>8.9</c:v>
                </c:pt>
                <c:pt idx="30" formatCode="0">
                  <c:v>2.2000000000000002</c:v>
                </c:pt>
                <c:pt idx="31" formatCode="0">
                  <c:v>11.9</c:v>
                </c:pt>
                <c:pt idx="32" formatCode="0">
                  <c:v>2</c:v>
                </c:pt>
                <c:pt idx="33" formatCode="0">
                  <c:v>13.9</c:v>
                </c:pt>
                <c:pt idx="35" formatCode="0">
                  <c:v>8.9</c:v>
                </c:pt>
                <c:pt idx="36" formatCode="0">
                  <c:v>7.2</c:v>
                </c:pt>
                <c:pt idx="37" formatCode="0">
                  <c:v>5.3</c:v>
                </c:pt>
                <c:pt idx="39" formatCode="0">
                  <c:v>3.7</c:v>
                </c:pt>
                <c:pt idx="40" formatCode="0">
                  <c:v>7.5</c:v>
                </c:pt>
                <c:pt idx="41" formatCode="0">
                  <c:v>1.2</c:v>
                </c:pt>
                <c:pt idx="42" formatCode="0">
                  <c:v>2.5</c:v>
                </c:pt>
              </c:numCache>
            </c:numRef>
          </c:val>
          <c:extLst>
            <c:ext xmlns:c16="http://schemas.microsoft.com/office/drawing/2014/chart" uri="{C3380CC4-5D6E-409C-BE32-E72D297353CC}">
              <c16:uniqueId val="{00000002-C120-4A32-BDE2-8C1AEA86D04F}"/>
            </c:ext>
          </c:extLst>
        </c:ser>
        <c:ser>
          <c:idx val="3"/>
          <c:order val="3"/>
          <c:tx>
            <c:strRef>
              <c:f>'Grafiki + dati'!$V$377</c:f>
              <c:strCache>
                <c:ptCount val="1"/>
                <c:pt idx="0">
                  <c:v>Drīzāk neatbalstītu</c:v>
                </c:pt>
              </c:strCache>
            </c:strRef>
          </c:tx>
          <c:spPr>
            <a:solidFill>
              <a:srgbClr val="FFC000">
                <a:lumMod val="40000"/>
                <a:lumOff val="60000"/>
              </a:srgbClr>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dati'!$S$378:$S$420</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(n=221)</c:v>
                </c:pt>
                <c:pt idx="40">
                  <c:v>Drīzāk atbalstītu (n=408)</c:v>
                </c:pt>
                <c:pt idx="41">
                  <c:v>Drīzāk neatbalstītu (n=188)</c:v>
                </c:pt>
                <c:pt idx="42">
                  <c:v>Noteikti neatbalstītu (n=94)</c:v>
                </c:pt>
              </c:strCache>
            </c:strRef>
          </c:cat>
          <c:val>
            <c:numRef>
              <c:f>'Grafiki + dati'!$V$378:$V$420</c:f>
              <c:numCache>
                <c:formatCode>General</c:formatCode>
                <c:ptCount val="43"/>
                <c:pt idx="0" formatCode="0">
                  <c:v>27.3</c:v>
                </c:pt>
                <c:pt idx="2" formatCode="0">
                  <c:v>28.2</c:v>
                </c:pt>
                <c:pt idx="3" formatCode="0">
                  <c:v>26.5</c:v>
                </c:pt>
                <c:pt idx="5" formatCode="0">
                  <c:v>23.3</c:v>
                </c:pt>
                <c:pt idx="6" formatCode="0">
                  <c:v>25.1</c:v>
                </c:pt>
                <c:pt idx="7" formatCode="0">
                  <c:v>29.7</c:v>
                </c:pt>
                <c:pt idx="8" formatCode="0">
                  <c:v>35.4</c:v>
                </c:pt>
                <c:pt idx="9" formatCode="0">
                  <c:v>24</c:v>
                </c:pt>
                <c:pt idx="10" formatCode="0">
                  <c:v>23.1</c:v>
                </c:pt>
                <c:pt idx="12" formatCode="0">
                  <c:v>26.5</c:v>
                </c:pt>
                <c:pt idx="13" formatCode="0">
                  <c:v>29.2</c:v>
                </c:pt>
                <c:pt idx="15" formatCode="0">
                  <c:v>19.899999999999999</c:v>
                </c:pt>
                <c:pt idx="16" formatCode="0">
                  <c:v>27.2</c:v>
                </c:pt>
                <c:pt idx="17" formatCode="0">
                  <c:v>30.6</c:v>
                </c:pt>
                <c:pt idx="19" formatCode="0">
                  <c:v>32.1</c:v>
                </c:pt>
                <c:pt idx="20" formatCode="0">
                  <c:v>29.7</c:v>
                </c:pt>
                <c:pt idx="21" formatCode="0">
                  <c:v>21.4</c:v>
                </c:pt>
                <c:pt idx="23" formatCode="0">
                  <c:v>25.5</c:v>
                </c:pt>
                <c:pt idx="24" formatCode="0">
                  <c:v>27.1</c:v>
                </c:pt>
                <c:pt idx="25" formatCode="0">
                  <c:v>22.9</c:v>
                </c:pt>
                <c:pt idx="26" formatCode="0">
                  <c:v>29.9</c:v>
                </c:pt>
                <c:pt idx="27" formatCode="0">
                  <c:v>31.6</c:v>
                </c:pt>
                <c:pt idx="29" formatCode="0">
                  <c:v>27.4</c:v>
                </c:pt>
                <c:pt idx="30" formatCode="0">
                  <c:v>25.9</c:v>
                </c:pt>
                <c:pt idx="31" formatCode="0">
                  <c:v>18.600000000000001</c:v>
                </c:pt>
                <c:pt idx="32" formatCode="0">
                  <c:v>37.6</c:v>
                </c:pt>
                <c:pt idx="33" formatCode="0">
                  <c:v>28.4</c:v>
                </c:pt>
                <c:pt idx="35" formatCode="0">
                  <c:v>27.4</c:v>
                </c:pt>
                <c:pt idx="36" formatCode="0">
                  <c:v>29.8</c:v>
                </c:pt>
                <c:pt idx="37" formatCode="0">
                  <c:v>24.2</c:v>
                </c:pt>
                <c:pt idx="39" formatCode="0">
                  <c:v>20</c:v>
                </c:pt>
                <c:pt idx="40" formatCode="0">
                  <c:v>31.5</c:v>
                </c:pt>
                <c:pt idx="41" formatCode="0">
                  <c:v>34.6</c:v>
                </c:pt>
                <c:pt idx="42" formatCode="0">
                  <c:v>6.9</c:v>
                </c:pt>
              </c:numCache>
            </c:numRef>
          </c:val>
          <c:extLst>
            <c:ext xmlns:c16="http://schemas.microsoft.com/office/drawing/2014/chart" uri="{C3380CC4-5D6E-409C-BE32-E72D297353CC}">
              <c16:uniqueId val="{00000003-C120-4A32-BDE2-8C1AEA86D04F}"/>
            </c:ext>
          </c:extLst>
        </c:ser>
        <c:ser>
          <c:idx val="1"/>
          <c:order val="4"/>
          <c:tx>
            <c:strRef>
              <c:f>'Grafiki + dati'!$W$377</c:f>
              <c:strCache>
                <c:ptCount val="1"/>
                <c:pt idx="0">
                  <c:v>Noteikti neatbalstītu</c:v>
                </c:pt>
              </c:strCache>
            </c:strRef>
          </c:tx>
          <c:spPr>
            <a:solidFill>
              <a:srgbClr val="FFC000"/>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dati'!$S$378:$S$420</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(n=221)</c:v>
                </c:pt>
                <c:pt idx="40">
                  <c:v>Drīzāk atbalstītu (n=408)</c:v>
                </c:pt>
                <c:pt idx="41">
                  <c:v>Drīzāk neatbalstītu (n=188)</c:v>
                </c:pt>
                <c:pt idx="42">
                  <c:v>Noteikti neatbalstītu (n=94)</c:v>
                </c:pt>
              </c:strCache>
            </c:strRef>
          </c:cat>
          <c:val>
            <c:numRef>
              <c:f>'Grafiki + dati'!$W$378:$W$420</c:f>
              <c:numCache>
                <c:formatCode>General</c:formatCode>
                <c:ptCount val="43"/>
                <c:pt idx="0" formatCode="0">
                  <c:v>32.5</c:v>
                </c:pt>
                <c:pt idx="2" formatCode="0">
                  <c:v>30.8</c:v>
                </c:pt>
                <c:pt idx="3" formatCode="0">
                  <c:v>34</c:v>
                </c:pt>
                <c:pt idx="5" formatCode="0">
                  <c:v>18.7</c:v>
                </c:pt>
                <c:pt idx="6" formatCode="0">
                  <c:v>25.7</c:v>
                </c:pt>
                <c:pt idx="7" formatCode="0">
                  <c:v>30.5</c:v>
                </c:pt>
                <c:pt idx="8" formatCode="0">
                  <c:v>33.200000000000003</c:v>
                </c:pt>
                <c:pt idx="9" formatCode="0">
                  <c:v>39.5</c:v>
                </c:pt>
                <c:pt idx="10" formatCode="0">
                  <c:v>40.6</c:v>
                </c:pt>
                <c:pt idx="12" formatCode="0">
                  <c:v>35.200000000000003</c:v>
                </c:pt>
                <c:pt idx="13" formatCode="0">
                  <c:v>28.1</c:v>
                </c:pt>
                <c:pt idx="15" formatCode="0">
                  <c:v>35.9</c:v>
                </c:pt>
                <c:pt idx="16" formatCode="0">
                  <c:v>32.200000000000003</c:v>
                </c:pt>
                <c:pt idx="17" formatCode="0">
                  <c:v>31.8</c:v>
                </c:pt>
                <c:pt idx="19" formatCode="0">
                  <c:v>31.5</c:v>
                </c:pt>
                <c:pt idx="20" formatCode="0">
                  <c:v>29.2</c:v>
                </c:pt>
                <c:pt idx="21" formatCode="0">
                  <c:v>38.200000000000003</c:v>
                </c:pt>
                <c:pt idx="23" formatCode="0">
                  <c:v>35.299999999999997</c:v>
                </c:pt>
                <c:pt idx="24" formatCode="0">
                  <c:v>33.4</c:v>
                </c:pt>
                <c:pt idx="25" formatCode="0">
                  <c:v>33.799999999999997</c:v>
                </c:pt>
                <c:pt idx="26" formatCode="0">
                  <c:v>30.9</c:v>
                </c:pt>
                <c:pt idx="27" formatCode="0">
                  <c:v>24.2</c:v>
                </c:pt>
                <c:pt idx="29" formatCode="0">
                  <c:v>25</c:v>
                </c:pt>
                <c:pt idx="30" formatCode="0">
                  <c:v>34.5</c:v>
                </c:pt>
                <c:pt idx="31" formatCode="0">
                  <c:v>54.1</c:v>
                </c:pt>
                <c:pt idx="32" formatCode="0">
                  <c:v>31.3</c:v>
                </c:pt>
                <c:pt idx="33" formatCode="0">
                  <c:v>27.3</c:v>
                </c:pt>
                <c:pt idx="35" formatCode="0">
                  <c:v>25</c:v>
                </c:pt>
                <c:pt idx="36" formatCode="0">
                  <c:v>31.3</c:v>
                </c:pt>
                <c:pt idx="37" formatCode="0">
                  <c:v>42.4</c:v>
                </c:pt>
                <c:pt idx="39" formatCode="0">
                  <c:v>9.6</c:v>
                </c:pt>
                <c:pt idx="40" formatCode="0">
                  <c:v>18.399999999999999</c:v>
                </c:pt>
                <c:pt idx="41" formatCode="0">
                  <c:v>64.2</c:v>
                </c:pt>
                <c:pt idx="42" formatCode="0">
                  <c:v>90.7</c:v>
                </c:pt>
              </c:numCache>
            </c:numRef>
          </c:val>
          <c:extLst>
            <c:ext xmlns:c16="http://schemas.microsoft.com/office/drawing/2014/chart" uri="{C3380CC4-5D6E-409C-BE32-E72D297353CC}">
              <c16:uniqueId val="{00000004-C120-4A32-BDE2-8C1AEA86D04F}"/>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60741518556472"/>
              <c:y val="0.94122355671159019"/>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9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31327596711762989"/>
          <c:y val="4.3898791051725727E-2"/>
          <c:w val="0.53945280788315408"/>
          <c:h val="3.730386477837473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2688612014190349"/>
          <c:y val="0.17284215943595288"/>
          <c:w val="0.38624115167422257"/>
          <c:h val="0.72574876967290425"/>
        </c:manualLayout>
      </c:layout>
      <c:pieChart>
        <c:varyColors val="1"/>
        <c:ser>
          <c:idx val="1"/>
          <c:order val="0"/>
          <c:dPt>
            <c:idx val="0"/>
            <c:bubble3D val="0"/>
            <c:spPr>
              <a:solidFill>
                <a:srgbClr val="5CB02E"/>
              </a:solidFill>
            </c:spPr>
            <c:extLst>
              <c:ext xmlns:c16="http://schemas.microsoft.com/office/drawing/2014/chart" uri="{C3380CC4-5D6E-409C-BE32-E72D297353CC}">
                <c16:uniqueId val="{00000001-EBAD-4C03-BA89-6A9A5FCAD063}"/>
              </c:ext>
            </c:extLst>
          </c:dPt>
          <c:dPt>
            <c:idx val="1"/>
            <c:bubble3D val="0"/>
            <c:spPr>
              <a:solidFill>
                <a:srgbClr val="70AD47">
                  <a:lumMod val="40000"/>
                  <a:lumOff val="60000"/>
                </a:srgbClr>
              </a:solidFill>
            </c:spPr>
            <c:extLst>
              <c:ext xmlns:c16="http://schemas.microsoft.com/office/drawing/2014/chart" uri="{C3380CC4-5D6E-409C-BE32-E72D297353CC}">
                <c16:uniqueId val="{00000003-EBAD-4C03-BA89-6A9A5FCAD063}"/>
              </c:ext>
            </c:extLst>
          </c:dPt>
          <c:dPt>
            <c:idx val="2"/>
            <c:bubble3D val="0"/>
            <c:spPr>
              <a:solidFill>
                <a:srgbClr val="ED7D31">
                  <a:lumMod val="40000"/>
                  <a:lumOff val="60000"/>
                </a:srgbClr>
              </a:solidFill>
            </c:spPr>
            <c:extLst>
              <c:ext xmlns:c16="http://schemas.microsoft.com/office/drawing/2014/chart" uri="{C3380CC4-5D6E-409C-BE32-E72D297353CC}">
                <c16:uniqueId val="{00000005-EBAD-4C03-BA89-6A9A5FCAD063}"/>
              </c:ext>
            </c:extLst>
          </c:dPt>
          <c:dPt>
            <c:idx val="3"/>
            <c:bubble3D val="0"/>
            <c:spPr>
              <a:solidFill>
                <a:srgbClr val="EC7320"/>
              </a:solidFill>
              <a:ln>
                <a:noFill/>
              </a:ln>
            </c:spPr>
            <c:extLst>
              <c:ext xmlns:c16="http://schemas.microsoft.com/office/drawing/2014/chart" uri="{C3380CC4-5D6E-409C-BE32-E72D297353CC}">
                <c16:uniqueId val="{00000007-EBAD-4C03-BA89-6A9A5FCAD063}"/>
              </c:ext>
            </c:extLst>
          </c:dPt>
          <c:dPt>
            <c:idx val="4"/>
            <c:bubble3D val="0"/>
            <c:spPr>
              <a:solidFill>
                <a:sysClr val="window" lastClr="FFFFFF">
                  <a:lumMod val="75000"/>
                </a:sysClr>
              </a:solidFill>
            </c:spPr>
            <c:extLst>
              <c:ext xmlns:c16="http://schemas.microsoft.com/office/drawing/2014/chart" uri="{C3380CC4-5D6E-409C-BE32-E72D297353CC}">
                <c16:uniqueId val="{00000009-EBAD-4C03-BA89-6A9A5FCAD063}"/>
              </c:ext>
            </c:extLst>
          </c:dPt>
          <c:dPt>
            <c:idx val="5"/>
            <c:bubble3D val="0"/>
            <c:spPr>
              <a:solidFill>
                <a:sysClr val="window" lastClr="FFFFFF">
                  <a:lumMod val="75000"/>
                </a:sysClr>
              </a:solidFill>
            </c:spPr>
            <c:extLst>
              <c:ext xmlns:c16="http://schemas.microsoft.com/office/drawing/2014/chart" uri="{C3380CC4-5D6E-409C-BE32-E72D297353CC}">
                <c16:uniqueId val="{0000000B-EBAD-4C03-BA89-6A9A5FCAD063}"/>
              </c:ext>
            </c:extLst>
          </c:dPt>
          <c:dLbls>
            <c:dLbl>
              <c:idx val="0"/>
              <c:layout>
                <c:manualLayout>
                  <c:x val="-8.0194271658764193E-3"/>
                  <c:y val="1.679872368895064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BAD-4C03-BA89-6A9A5FCAD063}"/>
                </c:ext>
              </c:extLst>
            </c:dLbl>
            <c:dLbl>
              <c:idx val="1"/>
              <c:layout>
                <c:manualLayout>
                  <c:x val="-1.6101233139918274E-2"/>
                  <c:y val="1.1794257610419839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7.5964311143684599E-2"/>
                      <c:h val="0.16969646441253666"/>
                    </c:manualLayout>
                  </c15:layout>
                </c:ext>
                <c:ext xmlns:c16="http://schemas.microsoft.com/office/drawing/2014/chart" uri="{C3380CC4-5D6E-409C-BE32-E72D297353CC}">
                  <c16:uniqueId val="{00000003-EBAD-4C03-BA89-6A9A5FCAD063}"/>
                </c:ext>
              </c:extLst>
            </c:dLbl>
            <c:dLbl>
              <c:idx val="2"/>
              <c:layout>
                <c:manualLayout>
                  <c:x val="-0.12413641456202287"/>
                  <c:y val="-3.9549970905438693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8084302707984891E-2"/>
                      <c:h val="0.11768205444907621"/>
                    </c:manualLayout>
                  </c15:layout>
                </c:ext>
                <c:ext xmlns:c16="http://schemas.microsoft.com/office/drawing/2014/chart" uri="{C3380CC4-5D6E-409C-BE32-E72D297353CC}">
                  <c16:uniqueId val="{00000005-EBAD-4C03-BA89-6A9A5FCAD063}"/>
                </c:ext>
              </c:extLst>
            </c:dLbl>
            <c:dLbl>
              <c:idx val="3"/>
              <c:layout>
                <c:manualLayout>
                  <c:x val="1.3915233788914978E-2"/>
                  <c:y val="4.6826301483424071E-3"/>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8.9623964068930528E-2"/>
                      <c:h val="0.172310843497504"/>
                    </c:manualLayout>
                  </c15:layout>
                </c:ext>
                <c:ext xmlns:c16="http://schemas.microsoft.com/office/drawing/2014/chart" uri="{C3380CC4-5D6E-409C-BE32-E72D297353CC}">
                  <c16:uniqueId val="{00000007-EBAD-4C03-BA89-6A9A5FCAD063}"/>
                </c:ext>
              </c:extLst>
            </c:dLbl>
            <c:dLbl>
              <c:idx val="4"/>
              <c:layout>
                <c:manualLayout>
                  <c:x val="-8.9320278879222014E-3"/>
                  <c:y val="9.1503267973856214E-3"/>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0.13460319846654012"/>
                      <c:h val="0.10925119654160877"/>
                    </c:manualLayout>
                  </c15:layout>
                </c:ext>
                <c:ext xmlns:c16="http://schemas.microsoft.com/office/drawing/2014/chart" uri="{C3380CC4-5D6E-409C-BE32-E72D297353CC}">
                  <c16:uniqueId val="{00000009-EBAD-4C03-BA89-6A9A5FCAD063}"/>
                </c:ext>
              </c:extLst>
            </c:dLbl>
            <c:dLbl>
              <c:idx val="5"/>
              <c:layout>
                <c:manualLayout>
                  <c:x val="1.4227266937694841E-2"/>
                  <c:y val="1.5686274509803921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3169881211149316E-2"/>
                      <c:h val="0.1226376408831249"/>
                    </c:manualLayout>
                  </c15:layout>
                </c:ext>
                <c:ext xmlns:c16="http://schemas.microsoft.com/office/drawing/2014/chart" uri="{C3380CC4-5D6E-409C-BE32-E72D297353CC}">
                  <c16:uniqueId val="{0000000B-EBAD-4C03-BA89-6A9A5FCAD063}"/>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dati'!$S$429:$S$433</c:f>
              <c:strCache>
                <c:ptCount val="5"/>
                <c:pt idx="0">
                  <c:v>Noteikti būtu</c:v>
                </c:pt>
                <c:pt idx="1">
                  <c:v>Drīzāk būtu</c:v>
                </c:pt>
                <c:pt idx="2">
                  <c:v>Drīzāk nebūtu</c:v>
                </c:pt>
                <c:pt idx="3">
                  <c:v>Noteikti nebūtu</c:v>
                </c:pt>
                <c:pt idx="4">
                  <c:v>Grūti pateikt</c:v>
                </c:pt>
              </c:strCache>
            </c:strRef>
          </c:cat>
          <c:val>
            <c:numRef>
              <c:f>'Grafiki + dati'!$T$429:$T$433</c:f>
              <c:numCache>
                <c:formatCode>0.0</c:formatCode>
                <c:ptCount val="5"/>
                <c:pt idx="0">
                  <c:v>10.8</c:v>
                </c:pt>
                <c:pt idx="1">
                  <c:v>20.5</c:v>
                </c:pt>
                <c:pt idx="2">
                  <c:v>26.9</c:v>
                </c:pt>
                <c:pt idx="3">
                  <c:v>31.3</c:v>
                </c:pt>
                <c:pt idx="4">
                  <c:v>10.5</c:v>
                </c:pt>
              </c:numCache>
            </c:numRef>
          </c:val>
          <c:extLst>
            <c:ext xmlns:c16="http://schemas.microsoft.com/office/drawing/2014/chart" uri="{C3380CC4-5D6E-409C-BE32-E72D297353CC}">
              <c16:uniqueId val="{0000000C-EBAD-4C03-BA89-6A9A5FCAD063}"/>
            </c:ext>
          </c:extLst>
        </c:ser>
        <c:dLbls>
          <c:showLegendKey val="0"/>
          <c:showVal val="0"/>
          <c:showCatName val="0"/>
          <c:showSerName val="0"/>
          <c:showPercent val="0"/>
          <c:showBubbleSize val="0"/>
          <c:showLeaderLines val="0"/>
        </c:dLbls>
        <c:firstSliceAng val="17"/>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2688612014190349"/>
          <c:y val="0.17284215943595288"/>
          <c:w val="0.38624115167422257"/>
          <c:h val="0.72574876967290425"/>
        </c:manualLayout>
      </c:layout>
      <c:pieChart>
        <c:varyColors val="1"/>
        <c:ser>
          <c:idx val="1"/>
          <c:order val="0"/>
          <c:dPt>
            <c:idx val="0"/>
            <c:bubble3D val="0"/>
            <c:spPr>
              <a:solidFill>
                <a:srgbClr val="5CB02E"/>
              </a:solidFill>
            </c:spPr>
            <c:extLst>
              <c:ext xmlns:c16="http://schemas.microsoft.com/office/drawing/2014/chart" uri="{C3380CC4-5D6E-409C-BE32-E72D297353CC}">
                <c16:uniqueId val="{00000001-570A-471F-9A49-E2E32258DBEF}"/>
              </c:ext>
            </c:extLst>
          </c:dPt>
          <c:dPt>
            <c:idx val="1"/>
            <c:bubble3D val="0"/>
            <c:spPr>
              <a:solidFill>
                <a:srgbClr val="70AD47">
                  <a:lumMod val="40000"/>
                  <a:lumOff val="60000"/>
                </a:srgbClr>
              </a:solidFill>
            </c:spPr>
            <c:extLst>
              <c:ext xmlns:c16="http://schemas.microsoft.com/office/drawing/2014/chart" uri="{C3380CC4-5D6E-409C-BE32-E72D297353CC}">
                <c16:uniqueId val="{00000003-570A-471F-9A49-E2E32258DBEF}"/>
              </c:ext>
            </c:extLst>
          </c:dPt>
          <c:dPt>
            <c:idx val="2"/>
            <c:bubble3D val="0"/>
            <c:spPr>
              <a:solidFill>
                <a:srgbClr val="ED7D31">
                  <a:lumMod val="40000"/>
                  <a:lumOff val="60000"/>
                </a:srgbClr>
              </a:solidFill>
            </c:spPr>
            <c:extLst>
              <c:ext xmlns:c16="http://schemas.microsoft.com/office/drawing/2014/chart" uri="{C3380CC4-5D6E-409C-BE32-E72D297353CC}">
                <c16:uniqueId val="{00000005-570A-471F-9A49-E2E32258DBEF}"/>
              </c:ext>
            </c:extLst>
          </c:dPt>
          <c:dPt>
            <c:idx val="3"/>
            <c:bubble3D val="0"/>
            <c:spPr>
              <a:solidFill>
                <a:srgbClr val="EC7320"/>
              </a:solidFill>
              <a:ln>
                <a:noFill/>
              </a:ln>
            </c:spPr>
            <c:extLst>
              <c:ext xmlns:c16="http://schemas.microsoft.com/office/drawing/2014/chart" uri="{C3380CC4-5D6E-409C-BE32-E72D297353CC}">
                <c16:uniqueId val="{00000007-570A-471F-9A49-E2E32258DBEF}"/>
              </c:ext>
            </c:extLst>
          </c:dPt>
          <c:dPt>
            <c:idx val="4"/>
            <c:bubble3D val="0"/>
            <c:spPr>
              <a:solidFill>
                <a:sysClr val="window" lastClr="FFFFFF">
                  <a:lumMod val="75000"/>
                </a:sysClr>
              </a:solidFill>
            </c:spPr>
            <c:extLst>
              <c:ext xmlns:c16="http://schemas.microsoft.com/office/drawing/2014/chart" uri="{C3380CC4-5D6E-409C-BE32-E72D297353CC}">
                <c16:uniqueId val="{00000009-570A-471F-9A49-E2E32258DBEF}"/>
              </c:ext>
            </c:extLst>
          </c:dPt>
          <c:dPt>
            <c:idx val="5"/>
            <c:bubble3D val="0"/>
            <c:spPr>
              <a:solidFill>
                <a:sysClr val="window" lastClr="FFFFFF">
                  <a:lumMod val="75000"/>
                </a:sysClr>
              </a:solidFill>
            </c:spPr>
            <c:extLst>
              <c:ext xmlns:c16="http://schemas.microsoft.com/office/drawing/2014/chart" uri="{C3380CC4-5D6E-409C-BE32-E72D297353CC}">
                <c16:uniqueId val="{0000000B-570A-471F-9A49-E2E32258DBEF}"/>
              </c:ext>
            </c:extLst>
          </c:dPt>
          <c:dLbls>
            <c:dLbl>
              <c:idx val="0"/>
              <c:layout>
                <c:manualLayout>
                  <c:x val="-1.9291443970897409E-2"/>
                  <c:y val="1.4184344603983325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6.376671534142006E-2"/>
                      <c:h val="0.14878143173279812"/>
                    </c:manualLayout>
                  </c15:layout>
                </c:ext>
                <c:ext xmlns:c16="http://schemas.microsoft.com/office/drawing/2014/chart" uri="{C3380CC4-5D6E-409C-BE32-E72D297353CC}">
                  <c16:uniqueId val="{00000001-570A-471F-9A49-E2E32258DBEF}"/>
                </c:ext>
              </c:extLst>
            </c:dLbl>
            <c:dLbl>
              <c:idx val="1"/>
              <c:layout>
                <c:manualLayout>
                  <c:x val="-1.9826346175247159E-2"/>
                  <c:y val="4.1830065359477114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7.5964311143684599E-2"/>
                      <c:h val="0.16969646441253666"/>
                    </c:manualLayout>
                  </c15:layout>
                </c:ext>
                <c:ext xmlns:c16="http://schemas.microsoft.com/office/drawing/2014/chart" uri="{C3380CC4-5D6E-409C-BE32-E72D297353CC}">
                  <c16:uniqueId val="{00000003-570A-471F-9A49-E2E32258DBEF}"/>
                </c:ext>
              </c:extLst>
            </c:dLbl>
            <c:dLbl>
              <c:idx val="2"/>
              <c:layout>
                <c:manualLayout>
                  <c:x val="-1.7003029752545848E-2"/>
                  <c:y val="4.9673202614379082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8084302707984891E-2"/>
                      <c:h val="0.11768205444907621"/>
                    </c:manualLayout>
                  </c15:layout>
                </c:ext>
                <c:ext xmlns:c16="http://schemas.microsoft.com/office/drawing/2014/chart" uri="{C3380CC4-5D6E-409C-BE32-E72D297353CC}">
                  <c16:uniqueId val="{00000005-570A-471F-9A49-E2E32258DBEF}"/>
                </c:ext>
              </c:extLst>
            </c:dLbl>
            <c:dLbl>
              <c:idx val="3"/>
              <c:layout>
                <c:manualLayout>
                  <c:x val="8.0496620500002738E-3"/>
                  <c:y val="4.6826205547835934E-3"/>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8.9623964068930528E-2"/>
                      <c:h val="0.172310843497504"/>
                    </c:manualLayout>
                  </c15:layout>
                </c:ext>
                <c:ext xmlns:c16="http://schemas.microsoft.com/office/drawing/2014/chart" uri="{C3380CC4-5D6E-409C-BE32-E72D297353CC}">
                  <c16:uniqueId val="{00000007-570A-471F-9A49-E2E32258DBEF}"/>
                </c:ext>
              </c:extLst>
            </c:dLbl>
            <c:dLbl>
              <c:idx val="4"/>
              <c:layout>
                <c:manualLayout>
                  <c:x val="-2.9085833244591519E-2"/>
                  <c:y val="9.1503267973856214E-3"/>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4295587753201487E-2"/>
                      <c:h val="0.10925119654160877"/>
                    </c:manualLayout>
                  </c15:layout>
                </c:ext>
                <c:ext xmlns:c16="http://schemas.microsoft.com/office/drawing/2014/chart" uri="{C3380CC4-5D6E-409C-BE32-E72D297353CC}">
                  <c16:uniqueId val="{00000009-570A-471F-9A49-E2E32258DBEF}"/>
                </c:ext>
              </c:extLst>
            </c:dLbl>
            <c:dLbl>
              <c:idx val="5"/>
              <c:layout>
                <c:manualLayout>
                  <c:x val="1.4227266937694841E-2"/>
                  <c:y val="1.5686274509803921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3169881211149316E-2"/>
                      <c:h val="0.1226376408831249"/>
                    </c:manualLayout>
                  </c15:layout>
                </c:ext>
                <c:ext xmlns:c16="http://schemas.microsoft.com/office/drawing/2014/chart" uri="{C3380CC4-5D6E-409C-BE32-E72D297353CC}">
                  <c16:uniqueId val="{0000000B-570A-471F-9A49-E2E32258DBEF}"/>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dati'!$T$455:$T$459</c:f>
              <c:strCache>
                <c:ptCount val="5"/>
                <c:pt idx="0">
                  <c:v>Noteikti būtu</c:v>
                </c:pt>
                <c:pt idx="1">
                  <c:v>Drīzāk būtu</c:v>
                </c:pt>
                <c:pt idx="2">
                  <c:v>Drīzāk nebūtu</c:v>
                </c:pt>
                <c:pt idx="3">
                  <c:v>Noteikti nebūtu</c:v>
                </c:pt>
                <c:pt idx="4">
                  <c:v>Grūti pateikt</c:v>
                </c:pt>
              </c:strCache>
            </c:strRef>
          </c:cat>
          <c:val>
            <c:numRef>
              <c:f>'Grafiki + dati'!$U$455:$U$459</c:f>
              <c:numCache>
                <c:formatCode>General</c:formatCode>
                <c:ptCount val="5"/>
                <c:pt idx="0">
                  <c:v>0.3</c:v>
                </c:pt>
                <c:pt idx="1">
                  <c:v>7.5</c:v>
                </c:pt>
                <c:pt idx="2">
                  <c:v>34.5</c:v>
                </c:pt>
                <c:pt idx="3">
                  <c:v>50.4</c:v>
                </c:pt>
                <c:pt idx="4">
                  <c:v>7.3</c:v>
                </c:pt>
              </c:numCache>
            </c:numRef>
          </c:val>
          <c:extLst>
            <c:ext xmlns:c16="http://schemas.microsoft.com/office/drawing/2014/chart" uri="{C3380CC4-5D6E-409C-BE32-E72D297353CC}">
              <c16:uniqueId val="{0000000C-570A-471F-9A49-E2E32258DBEF}"/>
            </c:ext>
          </c:extLst>
        </c:ser>
        <c:dLbls>
          <c:showLegendKey val="0"/>
          <c:showVal val="0"/>
          <c:showCatName val="0"/>
          <c:showSerName val="0"/>
          <c:showPercent val="0"/>
          <c:showBubbleSize val="0"/>
          <c:showLeaderLines val="0"/>
        </c:dLbls>
        <c:firstSliceAng val="17"/>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5164849666646982"/>
          <c:y val="8.7328948949511986E-2"/>
          <c:w val="0.71947102960220199"/>
          <c:h val="0.84816760084096998"/>
        </c:manualLayout>
      </c:layout>
      <c:barChart>
        <c:barDir val="bar"/>
        <c:grouping val="stacked"/>
        <c:varyColors val="0"/>
        <c:ser>
          <c:idx val="0"/>
          <c:order val="0"/>
          <c:tx>
            <c:strRef>
              <c:f>'Grafiki + dati'!$T$479</c:f>
              <c:strCache>
                <c:ptCount val="1"/>
                <c:pt idx="0">
                  <c:v>Noteikti būtu</c:v>
                </c:pt>
              </c:strCache>
            </c:strRef>
          </c:tx>
          <c:spPr>
            <a:solidFill>
              <a:srgbClr val="5CB02E"/>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dati'!$S$480:$S$522</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dati'!$T$480:$T$522</c:f>
              <c:numCache>
                <c:formatCode>General</c:formatCode>
                <c:ptCount val="43"/>
                <c:pt idx="0" formatCode="0">
                  <c:v>10.8</c:v>
                </c:pt>
                <c:pt idx="2" formatCode="0">
                  <c:v>11.7</c:v>
                </c:pt>
                <c:pt idx="3" formatCode="0">
                  <c:v>10</c:v>
                </c:pt>
                <c:pt idx="5" formatCode="0">
                  <c:v>12</c:v>
                </c:pt>
                <c:pt idx="6" formatCode="0">
                  <c:v>15.8</c:v>
                </c:pt>
                <c:pt idx="7" formatCode="0">
                  <c:v>10.6</c:v>
                </c:pt>
                <c:pt idx="8" formatCode="0">
                  <c:v>6.4</c:v>
                </c:pt>
                <c:pt idx="9" formatCode="0">
                  <c:v>11.3</c:v>
                </c:pt>
                <c:pt idx="10" formatCode="0">
                  <c:v>10.1</c:v>
                </c:pt>
                <c:pt idx="12" formatCode="0">
                  <c:v>12.2</c:v>
                </c:pt>
                <c:pt idx="13" formatCode="0">
                  <c:v>8.6999999999999993</c:v>
                </c:pt>
                <c:pt idx="15" formatCode="0">
                  <c:v>14.8</c:v>
                </c:pt>
                <c:pt idx="16" formatCode="0">
                  <c:v>11</c:v>
                </c:pt>
                <c:pt idx="17" formatCode="0">
                  <c:v>8.9</c:v>
                </c:pt>
                <c:pt idx="19" formatCode="0">
                  <c:v>11.3</c:v>
                </c:pt>
                <c:pt idx="20" formatCode="0">
                  <c:v>10.6</c:v>
                </c:pt>
                <c:pt idx="21" formatCode="0">
                  <c:v>11</c:v>
                </c:pt>
                <c:pt idx="23" formatCode="0">
                  <c:v>9.6</c:v>
                </c:pt>
                <c:pt idx="24" formatCode="0">
                  <c:v>16.5</c:v>
                </c:pt>
                <c:pt idx="25" formatCode="0">
                  <c:v>13.7</c:v>
                </c:pt>
                <c:pt idx="26" formatCode="0">
                  <c:v>7.1</c:v>
                </c:pt>
                <c:pt idx="27" formatCode="0">
                  <c:v>10.6</c:v>
                </c:pt>
                <c:pt idx="29" formatCode="0">
                  <c:v>8.6</c:v>
                </c:pt>
                <c:pt idx="30" formatCode="0">
                  <c:v>14.4</c:v>
                </c:pt>
                <c:pt idx="31" formatCode="0">
                  <c:v>4.4000000000000004</c:v>
                </c:pt>
                <c:pt idx="32" formatCode="0">
                  <c:v>15.1</c:v>
                </c:pt>
                <c:pt idx="33" formatCode="0">
                  <c:v>11</c:v>
                </c:pt>
                <c:pt idx="35" formatCode="0">
                  <c:v>8.6</c:v>
                </c:pt>
                <c:pt idx="36" formatCode="0">
                  <c:v>13</c:v>
                </c:pt>
                <c:pt idx="37" formatCode="0">
                  <c:v>10.5</c:v>
                </c:pt>
                <c:pt idx="39" formatCode="0">
                  <c:v>72.3</c:v>
                </c:pt>
                <c:pt idx="40" formatCode="0">
                  <c:v>20.399999999999999</c:v>
                </c:pt>
                <c:pt idx="41" formatCode="0">
                  <c:v>0.7</c:v>
                </c:pt>
              </c:numCache>
            </c:numRef>
          </c:val>
          <c:extLst>
            <c:ext xmlns:c16="http://schemas.microsoft.com/office/drawing/2014/chart" uri="{C3380CC4-5D6E-409C-BE32-E72D297353CC}">
              <c16:uniqueId val="{00000000-B870-41B1-883D-225FF9B08A64}"/>
            </c:ext>
          </c:extLst>
        </c:ser>
        <c:ser>
          <c:idx val="2"/>
          <c:order val="1"/>
          <c:tx>
            <c:strRef>
              <c:f>'Grafiki + dati'!$U$479</c:f>
              <c:strCache>
                <c:ptCount val="1"/>
                <c:pt idx="0">
                  <c:v>Drīzāk būtu</c:v>
                </c:pt>
              </c:strCache>
            </c:strRef>
          </c:tx>
          <c:spPr>
            <a:solidFill>
              <a:srgbClr val="70AD47">
                <a:lumMod val="40000"/>
                <a:lumOff val="60000"/>
              </a:srgbClr>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dati'!$S$480:$S$522</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dati'!$U$480:$U$522</c:f>
              <c:numCache>
                <c:formatCode>General</c:formatCode>
                <c:ptCount val="43"/>
                <c:pt idx="0" formatCode="0">
                  <c:v>20.5</c:v>
                </c:pt>
                <c:pt idx="2" formatCode="0">
                  <c:v>21.5</c:v>
                </c:pt>
                <c:pt idx="3" formatCode="0">
                  <c:v>19.5</c:v>
                </c:pt>
                <c:pt idx="5" formatCode="0">
                  <c:v>35.9</c:v>
                </c:pt>
                <c:pt idx="6" formatCode="0">
                  <c:v>22.8</c:v>
                </c:pt>
                <c:pt idx="7" formatCode="0">
                  <c:v>20.8</c:v>
                </c:pt>
                <c:pt idx="8" formatCode="0">
                  <c:v>17.5</c:v>
                </c:pt>
                <c:pt idx="9" formatCode="0">
                  <c:v>17.899999999999999</c:v>
                </c:pt>
                <c:pt idx="10" formatCode="0">
                  <c:v>15.5</c:v>
                </c:pt>
                <c:pt idx="12" formatCode="0">
                  <c:v>21.3</c:v>
                </c:pt>
                <c:pt idx="13" formatCode="0">
                  <c:v>18.899999999999999</c:v>
                </c:pt>
                <c:pt idx="15" formatCode="0">
                  <c:v>26</c:v>
                </c:pt>
                <c:pt idx="16" formatCode="0">
                  <c:v>19.7</c:v>
                </c:pt>
                <c:pt idx="17" formatCode="0">
                  <c:v>20</c:v>
                </c:pt>
                <c:pt idx="19" formatCode="0">
                  <c:v>19.399999999999999</c:v>
                </c:pt>
                <c:pt idx="20" formatCode="0">
                  <c:v>20.5</c:v>
                </c:pt>
                <c:pt idx="21" formatCode="0">
                  <c:v>20.9</c:v>
                </c:pt>
                <c:pt idx="23" formatCode="0">
                  <c:v>18.2</c:v>
                </c:pt>
                <c:pt idx="24" formatCode="0">
                  <c:v>19.7</c:v>
                </c:pt>
                <c:pt idx="25" formatCode="0">
                  <c:v>19.899999999999999</c:v>
                </c:pt>
                <c:pt idx="26" formatCode="0">
                  <c:v>20.8</c:v>
                </c:pt>
                <c:pt idx="27" formatCode="0">
                  <c:v>25.3</c:v>
                </c:pt>
                <c:pt idx="29" formatCode="0">
                  <c:v>26.8</c:v>
                </c:pt>
                <c:pt idx="30" formatCode="0">
                  <c:v>22</c:v>
                </c:pt>
                <c:pt idx="31" formatCode="0">
                  <c:v>11.8</c:v>
                </c:pt>
                <c:pt idx="32" formatCode="0">
                  <c:v>13.9</c:v>
                </c:pt>
                <c:pt idx="33" formatCode="0">
                  <c:v>16.5</c:v>
                </c:pt>
                <c:pt idx="35" formatCode="0">
                  <c:v>26.8</c:v>
                </c:pt>
                <c:pt idx="36" formatCode="0">
                  <c:v>18.899999999999999</c:v>
                </c:pt>
                <c:pt idx="37" formatCode="0">
                  <c:v>15.4</c:v>
                </c:pt>
                <c:pt idx="39" formatCode="0">
                  <c:v>19.3</c:v>
                </c:pt>
                <c:pt idx="40" formatCode="0">
                  <c:v>54.4</c:v>
                </c:pt>
                <c:pt idx="41" formatCode="0">
                  <c:v>13.1</c:v>
                </c:pt>
                <c:pt idx="42" formatCode="0">
                  <c:v>2.8</c:v>
                </c:pt>
              </c:numCache>
            </c:numRef>
          </c:val>
          <c:extLst>
            <c:ext xmlns:c16="http://schemas.microsoft.com/office/drawing/2014/chart" uri="{C3380CC4-5D6E-409C-BE32-E72D297353CC}">
              <c16:uniqueId val="{00000001-B870-41B1-883D-225FF9B08A64}"/>
            </c:ext>
          </c:extLst>
        </c:ser>
        <c:ser>
          <c:idx val="4"/>
          <c:order val="2"/>
          <c:tx>
            <c:strRef>
              <c:f>'Grafiki + dati'!$X$479</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dati'!$S$480:$S$522</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dati'!$X$480:$X$522</c:f>
              <c:numCache>
                <c:formatCode>General</c:formatCode>
                <c:ptCount val="43"/>
                <c:pt idx="0" formatCode="0">
                  <c:v>10.5</c:v>
                </c:pt>
                <c:pt idx="2" formatCode="0">
                  <c:v>10.5</c:v>
                </c:pt>
                <c:pt idx="3" formatCode="0">
                  <c:v>10.5</c:v>
                </c:pt>
                <c:pt idx="5" formatCode="0">
                  <c:v>14.4</c:v>
                </c:pt>
                <c:pt idx="6" formatCode="0">
                  <c:v>10.8</c:v>
                </c:pt>
                <c:pt idx="7" formatCode="0">
                  <c:v>11.5</c:v>
                </c:pt>
                <c:pt idx="8" formatCode="0">
                  <c:v>11.2</c:v>
                </c:pt>
                <c:pt idx="9" formatCode="0">
                  <c:v>7.9</c:v>
                </c:pt>
                <c:pt idx="10" formatCode="0">
                  <c:v>8.9</c:v>
                </c:pt>
                <c:pt idx="12" formatCode="0">
                  <c:v>8.1</c:v>
                </c:pt>
                <c:pt idx="13" formatCode="0">
                  <c:v>14</c:v>
                </c:pt>
                <c:pt idx="15" formatCode="0">
                  <c:v>11.3</c:v>
                </c:pt>
                <c:pt idx="16" formatCode="0">
                  <c:v>10</c:v>
                </c:pt>
                <c:pt idx="17" formatCode="0">
                  <c:v>11.5</c:v>
                </c:pt>
                <c:pt idx="19" formatCode="0">
                  <c:v>10</c:v>
                </c:pt>
                <c:pt idx="20" formatCode="0">
                  <c:v>11.3</c:v>
                </c:pt>
                <c:pt idx="21" formatCode="0">
                  <c:v>9.6</c:v>
                </c:pt>
                <c:pt idx="23" formatCode="0">
                  <c:v>10.7</c:v>
                </c:pt>
                <c:pt idx="24" formatCode="0">
                  <c:v>5.5</c:v>
                </c:pt>
                <c:pt idx="25" formatCode="0">
                  <c:v>9.9</c:v>
                </c:pt>
                <c:pt idx="26" formatCode="0">
                  <c:v>15.2</c:v>
                </c:pt>
                <c:pt idx="27" formatCode="0">
                  <c:v>9</c:v>
                </c:pt>
                <c:pt idx="29" formatCode="0">
                  <c:v>11.4</c:v>
                </c:pt>
                <c:pt idx="30" formatCode="0">
                  <c:v>6.2</c:v>
                </c:pt>
                <c:pt idx="31" formatCode="0">
                  <c:v>16.600000000000001</c:v>
                </c:pt>
                <c:pt idx="32" formatCode="0">
                  <c:v>4.7</c:v>
                </c:pt>
                <c:pt idx="33" formatCode="0">
                  <c:v>17.100000000000001</c:v>
                </c:pt>
                <c:pt idx="35" formatCode="0">
                  <c:v>11.4</c:v>
                </c:pt>
                <c:pt idx="36" formatCode="0">
                  <c:v>12.6</c:v>
                </c:pt>
                <c:pt idx="37" formatCode="0">
                  <c:v>6.9</c:v>
                </c:pt>
                <c:pt idx="39" formatCode="0">
                  <c:v>8.5</c:v>
                </c:pt>
                <c:pt idx="40" formatCode="0">
                  <c:v>5.7</c:v>
                </c:pt>
                <c:pt idx="41" formatCode="0">
                  <c:v>9.6</c:v>
                </c:pt>
                <c:pt idx="42" formatCode="0">
                  <c:v>5.4</c:v>
                </c:pt>
              </c:numCache>
            </c:numRef>
          </c:val>
          <c:extLst>
            <c:ext xmlns:c16="http://schemas.microsoft.com/office/drawing/2014/chart" uri="{C3380CC4-5D6E-409C-BE32-E72D297353CC}">
              <c16:uniqueId val="{00000002-B870-41B1-883D-225FF9B08A64}"/>
            </c:ext>
          </c:extLst>
        </c:ser>
        <c:ser>
          <c:idx val="3"/>
          <c:order val="3"/>
          <c:tx>
            <c:strRef>
              <c:f>'Grafiki + dati'!$V$479</c:f>
              <c:strCache>
                <c:ptCount val="1"/>
                <c:pt idx="0">
                  <c:v>Drīzāk nebūtu</c:v>
                </c:pt>
              </c:strCache>
            </c:strRef>
          </c:tx>
          <c:spPr>
            <a:solidFill>
              <a:srgbClr val="ED7D31">
                <a:lumMod val="40000"/>
                <a:lumOff val="60000"/>
              </a:srgbClr>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dati'!$S$480:$S$522</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dati'!$V$480:$V$522</c:f>
              <c:numCache>
                <c:formatCode>General</c:formatCode>
                <c:ptCount val="43"/>
                <c:pt idx="0" formatCode="0">
                  <c:v>26.9</c:v>
                </c:pt>
                <c:pt idx="2" formatCode="0">
                  <c:v>28</c:v>
                </c:pt>
                <c:pt idx="3" formatCode="0">
                  <c:v>26</c:v>
                </c:pt>
                <c:pt idx="5" formatCode="0">
                  <c:v>20</c:v>
                </c:pt>
                <c:pt idx="6" formatCode="0">
                  <c:v>24.3</c:v>
                </c:pt>
                <c:pt idx="7" formatCode="0">
                  <c:v>30</c:v>
                </c:pt>
                <c:pt idx="8" formatCode="0">
                  <c:v>31.5</c:v>
                </c:pt>
                <c:pt idx="9" formatCode="0">
                  <c:v>23.7</c:v>
                </c:pt>
                <c:pt idx="10" formatCode="0">
                  <c:v>27.8</c:v>
                </c:pt>
                <c:pt idx="12" formatCode="0">
                  <c:v>24.4</c:v>
                </c:pt>
                <c:pt idx="13" formatCode="0">
                  <c:v>31.6</c:v>
                </c:pt>
                <c:pt idx="15" formatCode="0">
                  <c:v>20</c:v>
                </c:pt>
                <c:pt idx="16" formatCode="0">
                  <c:v>28.4</c:v>
                </c:pt>
                <c:pt idx="17" formatCode="0">
                  <c:v>26.3</c:v>
                </c:pt>
                <c:pt idx="19" formatCode="0">
                  <c:v>29.1</c:v>
                </c:pt>
                <c:pt idx="20" formatCode="0">
                  <c:v>29</c:v>
                </c:pt>
                <c:pt idx="21" formatCode="0">
                  <c:v>22.7</c:v>
                </c:pt>
                <c:pt idx="23" formatCode="0">
                  <c:v>28.3</c:v>
                </c:pt>
                <c:pt idx="24" formatCode="0">
                  <c:v>26.1</c:v>
                </c:pt>
                <c:pt idx="25" formatCode="0">
                  <c:v>21.7</c:v>
                </c:pt>
                <c:pt idx="26" formatCode="0">
                  <c:v>28.9</c:v>
                </c:pt>
                <c:pt idx="27" formatCode="0">
                  <c:v>31.3</c:v>
                </c:pt>
                <c:pt idx="29" formatCode="0">
                  <c:v>30.7</c:v>
                </c:pt>
                <c:pt idx="30" formatCode="0">
                  <c:v>26.4</c:v>
                </c:pt>
                <c:pt idx="31" formatCode="0">
                  <c:v>16.399999999999999</c:v>
                </c:pt>
                <c:pt idx="32" formatCode="0">
                  <c:v>28.7</c:v>
                </c:pt>
                <c:pt idx="33" formatCode="0">
                  <c:v>27</c:v>
                </c:pt>
                <c:pt idx="35" formatCode="0">
                  <c:v>30.7</c:v>
                </c:pt>
                <c:pt idx="36" formatCode="0">
                  <c:v>25</c:v>
                </c:pt>
                <c:pt idx="37" formatCode="0">
                  <c:v>25.1</c:v>
                </c:pt>
                <c:pt idx="40" formatCode="0">
                  <c:v>19.5</c:v>
                </c:pt>
                <c:pt idx="41" formatCode="0">
                  <c:v>58.8</c:v>
                </c:pt>
                <c:pt idx="42" formatCode="0">
                  <c:v>14</c:v>
                </c:pt>
              </c:numCache>
            </c:numRef>
          </c:val>
          <c:extLst>
            <c:ext xmlns:c16="http://schemas.microsoft.com/office/drawing/2014/chart" uri="{C3380CC4-5D6E-409C-BE32-E72D297353CC}">
              <c16:uniqueId val="{00000003-B870-41B1-883D-225FF9B08A64}"/>
            </c:ext>
          </c:extLst>
        </c:ser>
        <c:ser>
          <c:idx val="1"/>
          <c:order val="4"/>
          <c:tx>
            <c:strRef>
              <c:f>'Grafiki + dati'!$W$479</c:f>
              <c:strCache>
                <c:ptCount val="1"/>
                <c:pt idx="0">
                  <c:v>Noteikti nebūtu</c:v>
                </c:pt>
              </c:strCache>
            </c:strRef>
          </c:tx>
          <c:spPr>
            <a:solidFill>
              <a:srgbClr val="EC7320"/>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dati'!$S$480:$S$522</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dati'!$W$480:$W$522</c:f>
              <c:numCache>
                <c:formatCode>General</c:formatCode>
                <c:ptCount val="43"/>
                <c:pt idx="0" formatCode="0">
                  <c:v>31.3</c:v>
                </c:pt>
                <c:pt idx="2" formatCode="0">
                  <c:v>28.3</c:v>
                </c:pt>
                <c:pt idx="3" formatCode="0">
                  <c:v>34</c:v>
                </c:pt>
                <c:pt idx="5" formatCode="0">
                  <c:v>17.600000000000001</c:v>
                </c:pt>
                <c:pt idx="6" formatCode="0">
                  <c:v>26.4</c:v>
                </c:pt>
                <c:pt idx="7" formatCode="0">
                  <c:v>27.1</c:v>
                </c:pt>
                <c:pt idx="8" formatCode="0">
                  <c:v>33.299999999999997</c:v>
                </c:pt>
                <c:pt idx="9" formatCode="0">
                  <c:v>39.200000000000003</c:v>
                </c:pt>
                <c:pt idx="10" formatCode="0">
                  <c:v>37.6</c:v>
                </c:pt>
                <c:pt idx="12" formatCode="0">
                  <c:v>34</c:v>
                </c:pt>
                <c:pt idx="13" formatCode="0">
                  <c:v>26.8</c:v>
                </c:pt>
                <c:pt idx="15" formatCode="0">
                  <c:v>27.9</c:v>
                </c:pt>
                <c:pt idx="16" formatCode="0">
                  <c:v>30.9</c:v>
                </c:pt>
                <c:pt idx="17" formatCode="0">
                  <c:v>33.299999999999997</c:v>
                </c:pt>
                <c:pt idx="19" formatCode="0">
                  <c:v>30.3</c:v>
                </c:pt>
                <c:pt idx="20" formatCode="0">
                  <c:v>28.7</c:v>
                </c:pt>
                <c:pt idx="21" formatCode="0">
                  <c:v>35.799999999999997</c:v>
                </c:pt>
                <c:pt idx="23" formatCode="0">
                  <c:v>33.200000000000003</c:v>
                </c:pt>
                <c:pt idx="24" formatCode="0">
                  <c:v>32.200000000000003</c:v>
                </c:pt>
                <c:pt idx="25" formatCode="0">
                  <c:v>34.799999999999997</c:v>
                </c:pt>
                <c:pt idx="26" formatCode="0">
                  <c:v>28</c:v>
                </c:pt>
                <c:pt idx="27" formatCode="0">
                  <c:v>23.7</c:v>
                </c:pt>
                <c:pt idx="29" formatCode="0">
                  <c:v>22.6</c:v>
                </c:pt>
                <c:pt idx="30" formatCode="0">
                  <c:v>30.9</c:v>
                </c:pt>
                <c:pt idx="31" formatCode="0">
                  <c:v>50.8</c:v>
                </c:pt>
                <c:pt idx="32" formatCode="0">
                  <c:v>37.700000000000003</c:v>
                </c:pt>
                <c:pt idx="33" formatCode="0">
                  <c:v>28.4</c:v>
                </c:pt>
                <c:pt idx="35" formatCode="0">
                  <c:v>22.6</c:v>
                </c:pt>
                <c:pt idx="36" formatCode="0">
                  <c:v>30.5</c:v>
                </c:pt>
                <c:pt idx="37" formatCode="0">
                  <c:v>42.1</c:v>
                </c:pt>
                <c:pt idx="41" formatCode="0">
                  <c:v>17.8</c:v>
                </c:pt>
                <c:pt idx="42" formatCode="0">
                  <c:v>77.900000000000006</c:v>
                </c:pt>
              </c:numCache>
            </c:numRef>
          </c:val>
          <c:extLst>
            <c:ext xmlns:c16="http://schemas.microsoft.com/office/drawing/2014/chart" uri="{C3380CC4-5D6E-409C-BE32-E72D297353CC}">
              <c16:uniqueId val="{00000004-B870-41B1-883D-225FF9B08A64}"/>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60741518556472"/>
              <c:y val="0.94122355671159019"/>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9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3528952251333074"/>
          <c:y val="4.8188394989973654E-2"/>
          <c:w val="0.51054144755818387"/>
          <c:h val="3.730386477837473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043773749311914"/>
          <c:y val="0.11205305381360452"/>
          <c:w val="0.62173093519008427"/>
          <c:h val="0.81238796748889563"/>
        </c:manualLayout>
      </c:layout>
      <c:barChart>
        <c:barDir val="bar"/>
        <c:grouping val="clustered"/>
        <c:varyColors val="0"/>
        <c:ser>
          <c:idx val="1"/>
          <c:order val="0"/>
          <c:spPr>
            <a:solidFill>
              <a:srgbClr val="FFC000"/>
            </a:solidFill>
          </c:spPr>
          <c:invertIfNegative val="0"/>
          <c:dPt>
            <c:idx val="0"/>
            <c:invertIfNegative val="0"/>
            <c:bubble3D val="0"/>
            <c:spPr>
              <a:solidFill>
                <a:srgbClr val="FFC000"/>
              </a:solidFill>
              <a:ln>
                <a:noFill/>
              </a:ln>
            </c:spPr>
            <c:extLst>
              <c:ext xmlns:c16="http://schemas.microsoft.com/office/drawing/2014/chart" uri="{C3380CC4-5D6E-409C-BE32-E72D297353CC}">
                <c16:uniqueId val="{00000001-F65B-4A65-A087-5E5036C4287D}"/>
              </c:ext>
            </c:extLst>
          </c:dPt>
          <c:dPt>
            <c:idx val="1"/>
            <c:invertIfNegative val="0"/>
            <c:bubble3D val="0"/>
            <c:extLst>
              <c:ext xmlns:c16="http://schemas.microsoft.com/office/drawing/2014/chart" uri="{C3380CC4-5D6E-409C-BE32-E72D297353CC}">
                <c16:uniqueId val="{00000002-F65B-4A65-A087-5E5036C4287D}"/>
              </c:ext>
            </c:extLst>
          </c:dPt>
          <c:dPt>
            <c:idx val="2"/>
            <c:invertIfNegative val="0"/>
            <c:bubble3D val="0"/>
            <c:extLst>
              <c:ext xmlns:c16="http://schemas.microsoft.com/office/drawing/2014/chart" uri="{C3380CC4-5D6E-409C-BE32-E72D297353CC}">
                <c16:uniqueId val="{00000003-F65B-4A65-A087-5E5036C4287D}"/>
              </c:ext>
            </c:extLst>
          </c:dPt>
          <c:dPt>
            <c:idx val="3"/>
            <c:invertIfNegative val="0"/>
            <c:bubble3D val="0"/>
            <c:extLst>
              <c:ext xmlns:c16="http://schemas.microsoft.com/office/drawing/2014/chart" uri="{C3380CC4-5D6E-409C-BE32-E72D297353CC}">
                <c16:uniqueId val="{00000004-F65B-4A65-A087-5E5036C4287D}"/>
              </c:ext>
            </c:extLst>
          </c:dPt>
          <c:dPt>
            <c:idx val="4"/>
            <c:invertIfNegative val="0"/>
            <c:bubble3D val="0"/>
            <c:extLst>
              <c:ext xmlns:c16="http://schemas.microsoft.com/office/drawing/2014/chart" uri="{C3380CC4-5D6E-409C-BE32-E72D297353CC}">
                <c16:uniqueId val="{00000005-F65B-4A65-A087-5E5036C4287D}"/>
              </c:ext>
            </c:extLst>
          </c:dPt>
          <c:dPt>
            <c:idx val="5"/>
            <c:invertIfNegative val="0"/>
            <c:bubble3D val="0"/>
            <c:extLst>
              <c:ext xmlns:c16="http://schemas.microsoft.com/office/drawing/2014/chart" uri="{C3380CC4-5D6E-409C-BE32-E72D297353CC}">
                <c16:uniqueId val="{00000006-F65B-4A65-A087-5E5036C4287D}"/>
              </c:ext>
            </c:extLst>
          </c:dPt>
          <c:dPt>
            <c:idx val="6"/>
            <c:invertIfNegative val="0"/>
            <c:bubble3D val="0"/>
            <c:spPr>
              <a:solidFill>
                <a:srgbClr val="92D050"/>
              </a:solidFill>
            </c:spPr>
            <c:extLst>
              <c:ext xmlns:c16="http://schemas.microsoft.com/office/drawing/2014/chart" uri="{C3380CC4-5D6E-409C-BE32-E72D297353CC}">
                <c16:uniqueId val="{00000008-F65B-4A65-A087-5E5036C4287D}"/>
              </c:ext>
            </c:extLst>
          </c:dPt>
          <c:dPt>
            <c:idx val="7"/>
            <c:invertIfNegative val="0"/>
            <c:bubble3D val="0"/>
            <c:spPr>
              <a:solidFill>
                <a:sysClr val="window" lastClr="FFFFFF">
                  <a:lumMod val="75000"/>
                </a:sysClr>
              </a:solidFill>
            </c:spPr>
            <c:extLst>
              <c:ext xmlns:c16="http://schemas.microsoft.com/office/drawing/2014/chart" uri="{C3380CC4-5D6E-409C-BE32-E72D297353CC}">
                <c16:uniqueId val="{0000000A-F65B-4A65-A087-5E5036C4287D}"/>
              </c:ext>
            </c:extLst>
          </c:dPt>
          <c:dPt>
            <c:idx val="8"/>
            <c:invertIfNegative val="0"/>
            <c:bubble3D val="0"/>
            <c:spPr>
              <a:solidFill>
                <a:sysClr val="window" lastClr="FFFFFF">
                  <a:lumMod val="75000"/>
                </a:sysClr>
              </a:solidFill>
            </c:spPr>
            <c:extLst>
              <c:ext xmlns:c16="http://schemas.microsoft.com/office/drawing/2014/chart" uri="{C3380CC4-5D6E-409C-BE32-E72D297353CC}">
                <c16:uniqueId val="{0000000C-F65B-4A65-A087-5E5036C4287D}"/>
              </c:ext>
            </c:extLst>
          </c:dPt>
          <c:dPt>
            <c:idx val="9"/>
            <c:invertIfNegative val="0"/>
            <c:bubble3D val="0"/>
            <c:extLst>
              <c:ext xmlns:c16="http://schemas.microsoft.com/office/drawing/2014/chart" uri="{C3380CC4-5D6E-409C-BE32-E72D297353CC}">
                <c16:uniqueId val="{0000000D-F65B-4A65-A087-5E5036C4287D}"/>
              </c:ext>
            </c:extLst>
          </c:dPt>
          <c:dPt>
            <c:idx val="10"/>
            <c:invertIfNegative val="0"/>
            <c:bubble3D val="0"/>
            <c:extLst>
              <c:ext xmlns:c16="http://schemas.microsoft.com/office/drawing/2014/chart" uri="{C3380CC4-5D6E-409C-BE32-E72D297353CC}">
                <c16:uniqueId val="{0000000E-F65B-4A65-A087-5E5036C4287D}"/>
              </c:ext>
            </c:extLst>
          </c:dPt>
          <c:dPt>
            <c:idx val="11"/>
            <c:invertIfNegative val="0"/>
            <c:bubble3D val="0"/>
            <c:extLst>
              <c:ext xmlns:c16="http://schemas.microsoft.com/office/drawing/2014/chart" uri="{C3380CC4-5D6E-409C-BE32-E72D297353CC}">
                <c16:uniqueId val="{0000000F-F65B-4A65-A087-5E5036C4287D}"/>
              </c:ext>
            </c:extLst>
          </c:dPt>
          <c:dPt>
            <c:idx val="12"/>
            <c:invertIfNegative val="0"/>
            <c:bubble3D val="0"/>
            <c:extLst>
              <c:ext xmlns:c16="http://schemas.microsoft.com/office/drawing/2014/chart" uri="{C3380CC4-5D6E-409C-BE32-E72D297353CC}">
                <c16:uniqueId val="{00000010-F65B-4A65-A087-5E5036C4287D}"/>
              </c:ext>
            </c:extLst>
          </c:dPt>
          <c:dPt>
            <c:idx val="13"/>
            <c:invertIfNegative val="0"/>
            <c:bubble3D val="0"/>
            <c:extLst>
              <c:ext xmlns:c16="http://schemas.microsoft.com/office/drawing/2014/chart" uri="{C3380CC4-5D6E-409C-BE32-E72D297353CC}">
                <c16:uniqueId val="{00000011-F65B-4A65-A087-5E5036C4287D}"/>
              </c:ext>
            </c:extLst>
          </c:dPt>
          <c:dPt>
            <c:idx val="15"/>
            <c:invertIfNegative val="0"/>
            <c:bubble3D val="0"/>
            <c:extLst>
              <c:ext xmlns:c16="http://schemas.microsoft.com/office/drawing/2014/chart" uri="{C3380CC4-5D6E-409C-BE32-E72D297353CC}">
                <c16:uniqueId val="{00000012-F65B-4A65-A087-5E5036C4287D}"/>
              </c:ext>
            </c:extLst>
          </c:dPt>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dati'!$S$528:$S$535</c:f>
              <c:strCache>
                <c:ptCount val="8"/>
                <c:pt idx="0">
                  <c:v>Vēja turbīnas negatīvi ietekmē dzīvo dabu (piemēram, putnus, augus)</c:v>
                </c:pt>
                <c:pt idx="1">
                  <c:v>Vēja turbīnas negatīvi ietekmē to apkārtnē dzīvojošo cilvēku veselību</c:v>
                </c:pt>
                <c:pt idx="2">
                  <c:v>Vēja turbīnas rada traucējošas skaņas</c:v>
                </c:pt>
                <c:pt idx="3">
                  <c:v>Vēja turbīnas rada saules gaismas mirgošanas efektu</c:v>
                </c:pt>
                <c:pt idx="4">
                  <c:v>Vēja turbīnas bojā ainavu</c:v>
                </c:pt>
                <c:pt idx="5">
                  <c:v>Vēja turbīnas to redzamības zonā negatīvi ietekmē tūrismu</c:v>
                </c:pt>
                <c:pt idx="6">
                  <c:v>Nevienam nepiekrītu</c:v>
                </c:pt>
                <c:pt idx="7">
                  <c:v>Grūti pateikt</c:v>
                </c:pt>
              </c:strCache>
            </c:strRef>
          </c:cat>
          <c:val>
            <c:numRef>
              <c:f>'Grafiki + dati'!$T$528:$T$535</c:f>
              <c:numCache>
                <c:formatCode>0.0</c:formatCode>
                <c:ptCount val="8"/>
                <c:pt idx="0">
                  <c:v>46.4</c:v>
                </c:pt>
                <c:pt idx="1">
                  <c:v>41.3</c:v>
                </c:pt>
                <c:pt idx="2">
                  <c:v>38.799999999999997</c:v>
                </c:pt>
                <c:pt idx="3">
                  <c:v>21.1</c:v>
                </c:pt>
                <c:pt idx="4">
                  <c:v>19.8</c:v>
                </c:pt>
                <c:pt idx="5">
                  <c:v>11</c:v>
                </c:pt>
                <c:pt idx="6">
                  <c:v>20.3</c:v>
                </c:pt>
                <c:pt idx="7">
                  <c:v>12.6</c:v>
                </c:pt>
              </c:numCache>
            </c:numRef>
          </c:val>
          <c:extLst>
            <c:ext xmlns:c16="http://schemas.microsoft.com/office/drawing/2014/chart" uri="{C3380CC4-5D6E-409C-BE32-E72D297353CC}">
              <c16:uniqueId val="{00000013-F65B-4A65-A087-5E5036C4287D}"/>
            </c:ext>
          </c:extLst>
        </c:ser>
        <c:dLbls>
          <c:showLegendKey val="0"/>
          <c:showVal val="0"/>
          <c:showCatName val="0"/>
          <c:showSerName val="0"/>
          <c:showPercent val="0"/>
          <c:showBubbleSize val="0"/>
        </c:dLbls>
        <c:gapWidth val="45"/>
        <c:overlap val="30"/>
        <c:axId val="582184656"/>
        <c:axId val="1"/>
      </c:barChart>
      <c:catAx>
        <c:axId val="582184656"/>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1"/>
        <c:crosses val="autoZero"/>
        <c:auto val="1"/>
        <c:lblAlgn val="ctr"/>
        <c:lblOffset val="100"/>
        <c:tickLblSkip val="1"/>
        <c:tickMarkSkip val="1"/>
        <c:noMultiLvlLbl val="0"/>
      </c:catAx>
      <c:valAx>
        <c:axId val="1"/>
        <c:scaling>
          <c:orientation val="minMax"/>
          <c:max val="5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91110774149927909"/>
              <c:y val="0.92932485829635159"/>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82184656"/>
        <c:crosses val="max"/>
        <c:crossBetween val="between"/>
        <c:majorUnit val="10"/>
      </c:valAx>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911336039102229"/>
          <c:y val="0.14411818231695564"/>
          <c:w val="0.79321976797349236"/>
          <c:h val="0.80244714251539351"/>
        </c:manualLayout>
      </c:layout>
      <c:barChart>
        <c:barDir val="bar"/>
        <c:grouping val="stacked"/>
        <c:varyColors val="0"/>
        <c:ser>
          <c:idx val="3"/>
          <c:order val="0"/>
          <c:tx>
            <c:strRef>
              <c:f>'Grafiki + dati'!$T$553</c:f>
              <c:strCache>
                <c:ptCount val="1"/>
                <c:pt idx="0">
                  <c:v>x</c:v>
                </c:pt>
              </c:strCache>
            </c:strRef>
          </c:tx>
          <c:spPr>
            <a:noFill/>
            <a:ln>
              <a:noFill/>
            </a:ln>
            <a:effectLst/>
          </c:spPr>
          <c:invertIfNegative val="0"/>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dati'!$T$554:$T$596</c:f>
              <c:numCache>
                <c:formatCode>0</c:formatCode>
                <c:ptCount val="43"/>
                <c:pt idx="0">
                  <c:v>5</c:v>
                </c:pt>
                <c:pt idx="1">
                  <c:v>5</c:v>
                </c:pt>
                <c:pt idx="2">
                  <c:v>5</c:v>
                </c:pt>
                <c:pt idx="3">
                  <c:v>5</c:v>
                </c:pt>
                <c:pt idx="4">
                  <c:v>5</c:v>
                </c:pt>
                <c:pt idx="5">
                  <c:v>5</c:v>
                </c:pt>
                <c:pt idx="6">
                  <c:v>5</c:v>
                </c:pt>
                <c:pt idx="7">
                  <c:v>5</c:v>
                </c:pt>
                <c:pt idx="8">
                  <c:v>5</c:v>
                </c:pt>
                <c:pt idx="9">
                  <c:v>5</c:v>
                </c:pt>
                <c:pt idx="10">
                  <c:v>5</c:v>
                </c:pt>
                <c:pt idx="11">
                  <c:v>5</c:v>
                </c:pt>
                <c:pt idx="12">
                  <c:v>5</c:v>
                </c:pt>
                <c:pt idx="13">
                  <c:v>5</c:v>
                </c:pt>
                <c:pt idx="14">
                  <c:v>5</c:v>
                </c:pt>
                <c:pt idx="15">
                  <c:v>5</c:v>
                </c:pt>
                <c:pt idx="16">
                  <c:v>5</c:v>
                </c:pt>
                <c:pt idx="17">
                  <c:v>5</c:v>
                </c:pt>
                <c:pt idx="18">
                  <c:v>5</c:v>
                </c:pt>
                <c:pt idx="19">
                  <c:v>5</c:v>
                </c:pt>
                <c:pt idx="20">
                  <c:v>5</c:v>
                </c:pt>
                <c:pt idx="21">
                  <c:v>5</c:v>
                </c:pt>
                <c:pt idx="22">
                  <c:v>5</c:v>
                </c:pt>
                <c:pt idx="23">
                  <c:v>5</c:v>
                </c:pt>
                <c:pt idx="24">
                  <c:v>5</c:v>
                </c:pt>
                <c:pt idx="25">
                  <c:v>5</c:v>
                </c:pt>
                <c:pt idx="26">
                  <c:v>5</c:v>
                </c:pt>
                <c:pt idx="27">
                  <c:v>5</c:v>
                </c:pt>
                <c:pt idx="28">
                  <c:v>5</c:v>
                </c:pt>
                <c:pt idx="29">
                  <c:v>5</c:v>
                </c:pt>
                <c:pt idx="30">
                  <c:v>5</c:v>
                </c:pt>
                <c:pt idx="31">
                  <c:v>5</c:v>
                </c:pt>
                <c:pt idx="32">
                  <c:v>5</c:v>
                </c:pt>
                <c:pt idx="33">
                  <c:v>5</c:v>
                </c:pt>
                <c:pt idx="34">
                  <c:v>5</c:v>
                </c:pt>
                <c:pt idx="35">
                  <c:v>5</c:v>
                </c:pt>
                <c:pt idx="36">
                  <c:v>5</c:v>
                </c:pt>
                <c:pt idx="37">
                  <c:v>5</c:v>
                </c:pt>
                <c:pt idx="38">
                  <c:v>5</c:v>
                </c:pt>
                <c:pt idx="39">
                  <c:v>5</c:v>
                </c:pt>
                <c:pt idx="40">
                  <c:v>5</c:v>
                </c:pt>
                <c:pt idx="41">
                  <c:v>5</c:v>
                </c:pt>
                <c:pt idx="42">
                  <c:v>5</c:v>
                </c:pt>
              </c:numCache>
            </c:numRef>
          </c:val>
          <c:extLst>
            <c:ext xmlns:c16="http://schemas.microsoft.com/office/drawing/2014/chart" uri="{C3380CC4-5D6E-409C-BE32-E72D297353CC}">
              <c16:uniqueId val="{00000000-B606-4192-8C0D-D94507077EB7}"/>
            </c:ext>
          </c:extLst>
        </c:ser>
        <c:ser>
          <c:idx val="0"/>
          <c:order val="1"/>
          <c:tx>
            <c:strRef>
              <c:f>'Grafiki + dati'!$U$553</c:f>
              <c:strCache>
                <c:ptCount val="1"/>
                <c:pt idx="0">
                  <c:v>Vēja turbīnas negatīvi ietekmē dzīvo dabu (piemēram, putnus, augus)</c:v>
                </c:pt>
              </c:strCache>
            </c:strRef>
          </c:tx>
          <c:spPr>
            <a:solidFill>
              <a:srgbClr val="217D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dati'!$U$554:$U$596</c:f>
              <c:numCache>
                <c:formatCode>General</c:formatCode>
                <c:ptCount val="43"/>
                <c:pt idx="0" formatCode="0">
                  <c:v>46.4</c:v>
                </c:pt>
                <c:pt idx="2" formatCode="0">
                  <c:v>45.6</c:v>
                </c:pt>
                <c:pt idx="3" formatCode="0">
                  <c:v>47.2</c:v>
                </c:pt>
                <c:pt idx="5" formatCode="0">
                  <c:v>37</c:v>
                </c:pt>
                <c:pt idx="6" formatCode="0">
                  <c:v>40.5</c:v>
                </c:pt>
                <c:pt idx="7" formatCode="0">
                  <c:v>45.5</c:v>
                </c:pt>
                <c:pt idx="8" formatCode="0">
                  <c:v>50</c:v>
                </c:pt>
                <c:pt idx="9" formatCode="0">
                  <c:v>52.1</c:v>
                </c:pt>
                <c:pt idx="10" formatCode="0">
                  <c:v>48.2</c:v>
                </c:pt>
                <c:pt idx="12" formatCode="0">
                  <c:v>51.6</c:v>
                </c:pt>
                <c:pt idx="13" formatCode="0">
                  <c:v>38.1</c:v>
                </c:pt>
                <c:pt idx="15" formatCode="0">
                  <c:v>41.8</c:v>
                </c:pt>
                <c:pt idx="16" formatCode="0">
                  <c:v>43.9</c:v>
                </c:pt>
                <c:pt idx="17" formatCode="0">
                  <c:v>53.9</c:v>
                </c:pt>
                <c:pt idx="19" formatCode="0">
                  <c:v>51.8</c:v>
                </c:pt>
                <c:pt idx="20" formatCode="0">
                  <c:v>45.5</c:v>
                </c:pt>
                <c:pt idx="21" formatCode="0">
                  <c:v>45.5</c:v>
                </c:pt>
                <c:pt idx="23" formatCode="0">
                  <c:v>45.4</c:v>
                </c:pt>
                <c:pt idx="24" formatCode="0">
                  <c:v>41.9</c:v>
                </c:pt>
                <c:pt idx="25" formatCode="0">
                  <c:v>46.8</c:v>
                </c:pt>
                <c:pt idx="26" formatCode="0">
                  <c:v>49.8</c:v>
                </c:pt>
                <c:pt idx="27" formatCode="0">
                  <c:v>48.1</c:v>
                </c:pt>
                <c:pt idx="29" formatCode="0">
                  <c:v>45.7</c:v>
                </c:pt>
                <c:pt idx="30" formatCode="0">
                  <c:v>42.8</c:v>
                </c:pt>
                <c:pt idx="31" formatCode="0">
                  <c:v>59.2</c:v>
                </c:pt>
                <c:pt idx="32" formatCode="0">
                  <c:v>52.7</c:v>
                </c:pt>
                <c:pt idx="33" formatCode="0">
                  <c:v>37.299999999999997</c:v>
                </c:pt>
                <c:pt idx="35" formatCode="0">
                  <c:v>45.7</c:v>
                </c:pt>
                <c:pt idx="36" formatCode="0">
                  <c:v>40.799999999999997</c:v>
                </c:pt>
                <c:pt idx="37" formatCode="0">
                  <c:v>54.4</c:v>
                </c:pt>
                <c:pt idx="39" formatCode="0">
                  <c:v>22.3</c:v>
                </c:pt>
                <c:pt idx="40" formatCode="0">
                  <c:v>20.3</c:v>
                </c:pt>
                <c:pt idx="41" formatCode="0">
                  <c:v>50.4</c:v>
                </c:pt>
                <c:pt idx="42" formatCode="0">
                  <c:v>72.400000000000006</c:v>
                </c:pt>
              </c:numCache>
            </c:numRef>
          </c:val>
          <c:extLst>
            <c:ext xmlns:c16="http://schemas.microsoft.com/office/drawing/2014/chart" uri="{C3380CC4-5D6E-409C-BE32-E72D297353CC}">
              <c16:uniqueId val="{00000001-B606-4192-8C0D-D94507077EB7}"/>
            </c:ext>
          </c:extLst>
        </c:ser>
        <c:ser>
          <c:idx val="2"/>
          <c:order val="2"/>
          <c:tx>
            <c:strRef>
              <c:f>'Grafiki + dati'!$V$553</c:f>
              <c:strCache>
                <c:ptCount val="1"/>
                <c:pt idx="0">
                  <c:v>x</c:v>
                </c:pt>
              </c:strCache>
            </c:strRef>
          </c:tx>
          <c:spPr>
            <a:noFill/>
            <a:ln>
              <a:noFill/>
            </a:ln>
            <a:effectLst/>
          </c:spPr>
          <c:invertIfNegative val="0"/>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dati'!$V$554:$V$596</c:f>
              <c:numCache>
                <c:formatCode>0</c:formatCode>
                <c:ptCount val="43"/>
                <c:pt idx="0">
                  <c:v>31.000000000000007</c:v>
                </c:pt>
                <c:pt idx="1">
                  <c:v>77.400000000000006</c:v>
                </c:pt>
                <c:pt idx="2">
                  <c:v>31.800000000000004</c:v>
                </c:pt>
                <c:pt idx="3">
                  <c:v>30.200000000000003</c:v>
                </c:pt>
                <c:pt idx="4">
                  <c:v>77.400000000000006</c:v>
                </c:pt>
                <c:pt idx="5">
                  <c:v>40.400000000000006</c:v>
                </c:pt>
                <c:pt idx="6">
                  <c:v>36.900000000000006</c:v>
                </c:pt>
                <c:pt idx="7">
                  <c:v>31.900000000000006</c:v>
                </c:pt>
                <c:pt idx="8">
                  <c:v>27.400000000000006</c:v>
                </c:pt>
                <c:pt idx="9">
                  <c:v>25.300000000000004</c:v>
                </c:pt>
                <c:pt idx="10">
                  <c:v>29.200000000000003</c:v>
                </c:pt>
                <c:pt idx="11">
                  <c:v>77.400000000000006</c:v>
                </c:pt>
                <c:pt idx="12">
                  <c:v>25.800000000000004</c:v>
                </c:pt>
                <c:pt idx="13">
                  <c:v>39.300000000000004</c:v>
                </c:pt>
                <c:pt idx="14">
                  <c:v>77.400000000000006</c:v>
                </c:pt>
                <c:pt idx="15">
                  <c:v>35.600000000000009</c:v>
                </c:pt>
                <c:pt idx="16">
                  <c:v>33.500000000000007</c:v>
                </c:pt>
                <c:pt idx="17">
                  <c:v>23.500000000000007</c:v>
                </c:pt>
                <c:pt idx="18">
                  <c:v>77.400000000000006</c:v>
                </c:pt>
                <c:pt idx="19">
                  <c:v>25.600000000000009</c:v>
                </c:pt>
                <c:pt idx="20">
                  <c:v>31.900000000000006</c:v>
                </c:pt>
                <c:pt idx="21">
                  <c:v>31.900000000000006</c:v>
                </c:pt>
                <c:pt idx="22">
                  <c:v>77.400000000000006</c:v>
                </c:pt>
                <c:pt idx="23">
                  <c:v>32.000000000000007</c:v>
                </c:pt>
                <c:pt idx="24">
                  <c:v>35.500000000000007</c:v>
                </c:pt>
                <c:pt idx="25">
                  <c:v>30.600000000000009</c:v>
                </c:pt>
                <c:pt idx="26">
                  <c:v>27.600000000000009</c:v>
                </c:pt>
                <c:pt idx="27">
                  <c:v>29.300000000000004</c:v>
                </c:pt>
                <c:pt idx="28">
                  <c:v>77.400000000000006</c:v>
                </c:pt>
                <c:pt idx="29">
                  <c:v>31.700000000000003</c:v>
                </c:pt>
                <c:pt idx="30">
                  <c:v>34.600000000000009</c:v>
                </c:pt>
                <c:pt idx="31">
                  <c:v>18.200000000000003</c:v>
                </c:pt>
                <c:pt idx="32">
                  <c:v>24.700000000000003</c:v>
                </c:pt>
                <c:pt idx="33">
                  <c:v>40.100000000000009</c:v>
                </c:pt>
                <c:pt idx="34">
                  <c:v>77.400000000000006</c:v>
                </c:pt>
                <c:pt idx="35">
                  <c:v>31.700000000000003</c:v>
                </c:pt>
                <c:pt idx="36">
                  <c:v>36.600000000000009</c:v>
                </c:pt>
                <c:pt idx="37">
                  <c:v>23.000000000000007</c:v>
                </c:pt>
                <c:pt idx="38">
                  <c:v>77.400000000000006</c:v>
                </c:pt>
                <c:pt idx="39">
                  <c:v>55.100000000000009</c:v>
                </c:pt>
                <c:pt idx="40">
                  <c:v>57.100000000000009</c:v>
                </c:pt>
                <c:pt idx="41">
                  <c:v>27.000000000000007</c:v>
                </c:pt>
                <c:pt idx="42">
                  <c:v>5</c:v>
                </c:pt>
              </c:numCache>
            </c:numRef>
          </c:val>
          <c:extLst>
            <c:ext xmlns:c16="http://schemas.microsoft.com/office/drawing/2014/chart" uri="{C3380CC4-5D6E-409C-BE32-E72D297353CC}">
              <c16:uniqueId val="{00000002-B606-4192-8C0D-D94507077EB7}"/>
            </c:ext>
          </c:extLst>
        </c:ser>
        <c:ser>
          <c:idx val="1"/>
          <c:order val="3"/>
          <c:tx>
            <c:strRef>
              <c:f>'Grafiki + dati'!$W$553</c:f>
              <c:strCache>
                <c:ptCount val="1"/>
                <c:pt idx="0">
                  <c:v>Vēja turbīnas negatīvi ietekmē to apkārtnē dzīvojošo cilvēku veselību</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dati'!$W$554:$W$596</c:f>
              <c:numCache>
                <c:formatCode>General</c:formatCode>
                <c:ptCount val="43"/>
                <c:pt idx="0" formatCode="0">
                  <c:v>41.3</c:v>
                </c:pt>
                <c:pt idx="2" formatCode="0">
                  <c:v>37.1</c:v>
                </c:pt>
                <c:pt idx="3" formatCode="0">
                  <c:v>45.3</c:v>
                </c:pt>
                <c:pt idx="5" formatCode="0">
                  <c:v>29.8</c:v>
                </c:pt>
                <c:pt idx="6" formatCode="0">
                  <c:v>29.3</c:v>
                </c:pt>
                <c:pt idx="7" formatCode="0">
                  <c:v>37.200000000000003</c:v>
                </c:pt>
                <c:pt idx="8" formatCode="0">
                  <c:v>49.6</c:v>
                </c:pt>
                <c:pt idx="9" formatCode="0">
                  <c:v>46.6</c:v>
                </c:pt>
                <c:pt idx="10" formatCode="0">
                  <c:v>49.3</c:v>
                </c:pt>
                <c:pt idx="12" formatCode="0">
                  <c:v>42.5</c:v>
                </c:pt>
                <c:pt idx="13" formatCode="0">
                  <c:v>39.6</c:v>
                </c:pt>
                <c:pt idx="15" formatCode="0">
                  <c:v>35.799999999999997</c:v>
                </c:pt>
                <c:pt idx="16" formatCode="0">
                  <c:v>41.2</c:v>
                </c:pt>
                <c:pt idx="17" formatCode="0">
                  <c:v>43.9</c:v>
                </c:pt>
                <c:pt idx="19" formatCode="0">
                  <c:v>41.6</c:v>
                </c:pt>
                <c:pt idx="20" formatCode="0">
                  <c:v>40.9</c:v>
                </c:pt>
                <c:pt idx="21" formatCode="0">
                  <c:v>41.9</c:v>
                </c:pt>
                <c:pt idx="23" formatCode="0">
                  <c:v>36.6</c:v>
                </c:pt>
                <c:pt idx="24" formatCode="0">
                  <c:v>41.6</c:v>
                </c:pt>
                <c:pt idx="25" formatCode="0">
                  <c:v>42.6</c:v>
                </c:pt>
                <c:pt idx="26" formatCode="0">
                  <c:v>48</c:v>
                </c:pt>
                <c:pt idx="27" formatCode="0">
                  <c:v>38</c:v>
                </c:pt>
                <c:pt idx="29" formatCode="0">
                  <c:v>34.299999999999997</c:v>
                </c:pt>
                <c:pt idx="30" formatCode="0">
                  <c:v>43.5</c:v>
                </c:pt>
                <c:pt idx="31" formatCode="0">
                  <c:v>48.7</c:v>
                </c:pt>
                <c:pt idx="32" formatCode="0">
                  <c:v>52.4</c:v>
                </c:pt>
                <c:pt idx="33" formatCode="0">
                  <c:v>36.5</c:v>
                </c:pt>
                <c:pt idx="35" formatCode="0">
                  <c:v>34.299999999999997</c:v>
                </c:pt>
                <c:pt idx="36" formatCode="0">
                  <c:v>41.3</c:v>
                </c:pt>
                <c:pt idx="37" formatCode="0">
                  <c:v>49.4</c:v>
                </c:pt>
                <c:pt idx="39" formatCode="0">
                  <c:v>9.1</c:v>
                </c:pt>
                <c:pt idx="40" formatCode="0">
                  <c:v>10.1</c:v>
                </c:pt>
                <c:pt idx="41" formatCode="0">
                  <c:v>51.4</c:v>
                </c:pt>
                <c:pt idx="42" formatCode="0">
                  <c:v>70.3</c:v>
                </c:pt>
              </c:numCache>
            </c:numRef>
          </c:val>
          <c:extLst>
            <c:ext xmlns:c16="http://schemas.microsoft.com/office/drawing/2014/chart" uri="{C3380CC4-5D6E-409C-BE32-E72D297353CC}">
              <c16:uniqueId val="{00000003-B606-4192-8C0D-D94507077EB7}"/>
            </c:ext>
          </c:extLst>
        </c:ser>
        <c:ser>
          <c:idx val="4"/>
          <c:order val="4"/>
          <c:tx>
            <c:strRef>
              <c:f>'Grafiki + dati'!$X$553</c:f>
              <c:strCache>
                <c:ptCount val="1"/>
                <c:pt idx="0">
                  <c:v>x</c:v>
                </c:pt>
              </c:strCache>
            </c:strRef>
          </c:tx>
          <c:spPr>
            <a:noFill/>
            <a:ln>
              <a:noFill/>
            </a:ln>
            <a:effectLst/>
          </c:spPr>
          <c:invertIfNegative val="0"/>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dati'!$X$554:$X$596</c:f>
              <c:numCache>
                <c:formatCode>0</c:formatCode>
                <c:ptCount val="43"/>
                <c:pt idx="0">
                  <c:v>34</c:v>
                </c:pt>
                <c:pt idx="1">
                  <c:v>75.3</c:v>
                </c:pt>
                <c:pt idx="2">
                  <c:v>38.199999999999996</c:v>
                </c:pt>
                <c:pt idx="3">
                  <c:v>30</c:v>
                </c:pt>
                <c:pt idx="4">
                  <c:v>75.3</c:v>
                </c:pt>
                <c:pt idx="5">
                  <c:v>45.5</c:v>
                </c:pt>
                <c:pt idx="6">
                  <c:v>46</c:v>
                </c:pt>
                <c:pt idx="7">
                  <c:v>38.099999999999994</c:v>
                </c:pt>
                <c:pt idx="8">
                  <c:v>25.699999999999996</c:v>
                </c:pt>
                <c:pt idx="9">
                  <c:v>28.699999999999996</c:v>
                </c:pt>
                <c:pt idx="10">
                  <c:v>26</c:v>
                </c:pt>
                <c:pt idx="11">
                  <c:v>75.3</c:v>
                </c:pt>
                <c:pt idx="12">
                  <c:v>32.799999999999997</c:v>
                </c:pt>
                <c:pt idx="13">
                  <c:v>35.699999999999996</c:v>
                </c:pt>
                <c:pt idx="14">
                  <c:v>75.3</c:v>
                </c:pt>
                <c:pt idx="15">
                  <c:v>39.5</c:v>
                </c:pt>
                <c:pt idx="16">
                  <c:v>34.099999999999994</c:v>
                </c:pt>
                <c:pt idx="17">
                  <c:v>31.4</c:v>
                </c:pt>
                <c:pt idx="18">
                  <c:v>75.3</c:v>
                </c:pt>
                <c:pt idx="19">
                  <c:v>33.699999999999996</c:v>
                </c:pt>
                <c:pt idx="20">
                  <c:v>34.4</c:v>
                </c:pt>
                <c:pt idx="21">
                  <c:v>33.4</c:v>
                </c:pt>
                <c:pt idx="22">
                  <c:v>75.3</c:v>
                </c:pt>
                <c:pt idx="23">
                  <c:v>38.699999999999996</c:v>
                </c:pt>
                <c:pt idx="24">
                  <c:v>33.699999999999996</c:v>
                </c:pt>
                <c:pt idx="25">
                  <c:v>32.699999999999996</c:v>
                </c:pt>
                <c:pt idx="26">
                  <c:v>27.299999999999997</c:v>
                </c:pt>
                <c:pt idx="27">
                  <c:v>37.299999999999997</c:v>
                </c:pt>
                <c:pt idx="28">
                  <c:v>75.3</c:v>
                </c:pt>
                <c:pt idx="29">
                  <c:v>41</c:v>
                </c:pt>
                <c:pt idx="30">
                  <c:v>31.799999999999997</c:v>
                </c:pt>
                <c:pt idx="31">
                  <c:v>26.599999999999994</c:v>
                </c:pt>
                <c:pt idx="32">
                  <c:v>22.9</c:v>
                </c:pt>
                <c:pt idx="33">
                  <c:v>38.799999999999997</c:v>
                </c:pt>
                <c:pt idx="34">
                  <c:v>75.3</c:v>
                </c:pt>
                <c:pt idx="35">
                  <c:v>41</c:v>
                </c:pt>
                <c:pt idx="36">
                  <c:v>34</c:v>
                </c:pt>
                <c:pt idx="37">
                  <c:v>25.9</c:v>
                </c:pt>
                <c:pt idx="38">
                  <c:v>75.3</c:v>
                </c:pt>
                <c:pt idx="39">
                  <c:v>66.199999999999989</c:v>
                </c:pt>
                <c:pt idx="40">
                  <c:v>65.199999999999989</c:v>
                </c:pt>
                <c:pt idx="41">
                  <c:v>23.9</c:v>
                </c:pt>
                <c:pt idx="42">
                  <c:v>5</c:v>
                </c:pt>
              </c:numCache>
            </c:numRef>
          </c:val>
          <c:extLst>
            <c:ext xmlns:c16="http://schemas.microsoft.com/office/drawing/2014/chart" uri="{C3380CC4-5D6E-409C-BE32-E72D297353CC}">
              <c16:uniqueId val="{00000004-B606-4192-8C0D-D94507077EB7}"/>
            </c:ext>
          </c:extLst>
        </c:ser>
        <c:ser>
          <c:idx val="5"/>
          <c:order val="5"/>
          <c:tx>
            <c:strRef>
              <c:f>'Grafiki + dati'!$Y$553</c:f>
              <c:strCache>
                <c:ptCount val="1"/>
                <c:pt idx="0">
                  <c:v>Vēja turbīnas rada traucējošas skaņas</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dati'!$Y$554:$Y$596</c:f>
              <c:numCache>
                <c:formatCode>General</c:formatCode>
                <c:ptCount val="43"/>
                <c:pt idx="0" formatCode="0">
                  <c:v>38.799999999999997</c:v>
                </c:pt>
                <c:pt idx="2" formatCode="0">
                  <c:v>40.9</c:v>
                </c:pt>
                <c:pt idx="3" formatCode="0">
                  <c:v>36.9</c:v>
                </c:pt>
                <c:pt idx="5" formatCode="0">
                  <c:v>43.5</c:v>
                </c:pt>
                <c:pt idx="6" formatCode="0">
                  <c:v>27.6</c:v>
                </c:pt>
                <c:pt idx="7" formatCode="0">
                  <c:v>33.799999999999997</c:v>
                </c:pt>
                <c:pt idx="8" formatCode="0">
                  <c:v>43.4</c:v>
                </c:pt>
                <c:pt idx="9" formatCode="0">
                  <c:v>45.4</c:v>
                </c:pt>
                <c:pt idx="10" formatCode="0">
                  <c:v>40.6</c:v>
                </c:pt>
                <c:pt idx="12" formatCode="0">
                  <c:v>40.9</c:v>
                </c:pt>
                <c:pt idx="13" formatCode="0">
                  <c:v>35.200000000000003</c:v>
                </c:pt>
                <c:pt idx="15" formatCode="0">
                  <c:v>37.6</c:v>
                </c:pt>
                <c:pt idx="16" formatCode="0">
                  <c:v>38.6</c:v>
                </c:pt>
                <c:pt idx="17" formatCode="0">
                  <c:v>39.700000000000003</c:v>
                </c:pt>
                <c:pt idx="19" formatCode="0">
                  <c:v>39.700000000000003</c:v>
                </c:pt>
                <c:pt idx="20" formatCode="0">
                  <c:v>37.200000000000003</c:v>
                </c:pt>
                <c:pt idx="21" formatCode="0">
                  <c:v>40.9</c:v>
                </c:pt>
                <c:pt idx="23" formatCode="0">
                  <c:v>46.9</c:v>
                </c:pt>
                <c:pt idx="24" formatCode="0">
                  <c:v>30.9</c:v>
                </c:pt>
                <c:pt idx="25" formatCode="0">
                  <c:v>43.8</c:v>
                </c:pt>
                <c:pt idx="26" formatCode="0">
                  <c:v>42.8</c:v>
                </c:pt>
                <c:pt idx="27" formatCode="0">
                  <c:v>33.9</c:v>
                </c:pt>
                <c:pt idx="29" formatCode="0">
                  <c:v>32.700000000000003</c:v>
                </c:pt>
                <c:pt idx="30" formatCode="0">
                  <c:v>34.5</c:v>
                </c:pt>
                <c:pt idx="31" formatCode="0">
                  <c:v>45.3</c:v>
                </c:pt>
                <c:pt idx="32" formatCode="0">
                  <c:v>50.6</c:v>
                </c:pt>
                <c:pt idx="33" formatCode="0">
                  <c:v>44.8</c:v>
                </c:pt>
                <c:pt idx="35" formatCode="0">
                  <c:v>32.700000000000003</c:v>
                </c:pt>
                <c:pt idx="36" formatCode="0">
                  <c:v>42.1</c:v>
                </c:pt>
                <c:pt idx="37" formatCode="0">
                  <c:v>41.4</c:v>
                </c:pt>
                <c:pt idx="39" formatCode="0">
                  <c:v>21.2</c:v>
                </c:pt>
                <c:pt idx="40" formatCode="0">
                  <c:v>21.1</c:v>
                </c:pt>
                <c:pt idx="41" formatCode="0">
                  <c:v>41.8</c:v>
                </c:pt>
                <c:pt idx="42" formatCode="0">
                  <c:v>55</c:v>
                </c:pt>
              </c:numCache>
            </c:numRef>
          </c:val>
          <c:extLst>
            <c:ext xmlns:c16="http://schemas.microsoft.com/office/drawing/2014/chart" uri="{C3380CC4-5D6E-409C-BE32-E72D297353CC}">
              <c16:uniqueId val="{00000005-B606-4192-8C0D-D94507077EB7}"/>
            </c:ext>
          </c:extLst>
        </c:ser>
        <c:ser>
          <c:idx val="6"/>
          <c:order val="6"/>
          <c:tx>
            <c:strRef>
              <c:f>'Grafiki + dati'!$Z$553</c:f>
              <c:strCache>
                <c:ptCount val="1"/>
                <c:pt idx="0">
                  <c:v>x</c:v>
                </c:pt>
              </c:strCache>
            </c:strRef>
          </c:tx>
          <c:spPr>
            <a:noFill/>
            <a:ln>
              <a:noFill/>
            </a:ln>
            <a:effectLst/>
          </c:spPr>
          <c:invertIfNegative val="0"/>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dati'!$Z$554:$Z$596</c:f>
              <c:numCache>
                <c:formatCode>0</c:formatCode>
                <c:ptCount val="43"/>
                <c:pt idx="0">
                  <c:v>21.200000000000003</c:v>
                </c:pt>
                <c:pt idx="1">
                  <c:v>60</c:v>
                </c:pt>
                <c:pt idx="2">
                  <c:v>19.100000000000001</c:v>
                </c:pt>
                <c:pt idx="3">
                  <c:v>23.1</c:v>
                </c:pt>
                <c:pt idx="4">
                  <c:v>60</c:v>
                </c:pt>
                <c:pt idx="5">
                  <c:v>16.5</c:v>
                </c:pt>
                <c:pt idx="6">
                  <c:v>32.4</c:v>
                </c:pt>
                <c:pt idx="7">
                  <c:v>26.200000000000003</c:v>
                </c:pt>
                <c:pt idx="8">
                  <c:v>16.600000000000001</c:v>
                </c:pt>
                <c:pt idx="9">
                  <c:v>14.600000000000001</c:v>
                </c:pt>
                <c:pt idx="10">
                  <c:v>19.399999999999999</c:v>
                </c:pt>
                <c:pt idx="11">
                  <c:v>60</c:v>
                </c:pt>
                <c:pt idx="12">
                  <c:v>19.100000000000001</c:v>
                </c:pt>
                <c:pt idx="13">
                  <c:v>24.799999999999997</c:v>
                </c:pt>
                <c:pt idx="14">
                  <c:v>60</c:v>
                </c:pt>
                <c:pt idx="15">
                  <c:v>22.4</c:v>
                </c:pt>
                <c:pt idx="16">
                  <c:v>21.4</c:v>
                </c:pt>
                <c:pt idx="17">
                  <c:v>20.299999999999997</c:v>
                </c:pt>
                <c:pt idx="18">
                  <c:v>60</c:v>
                </c:pt>
                <c:pt idx="19">
                  <c:v>20.299999999999997</c:v>
                </c:pt>
                <c:pt idx="20">
                  <c:v>22.799999999999997</c:v>
                </c:pt>
                <c:pt idx="21">
                  <c:v>19.100000000000001</c:v>
                </c:pt>
                <c:pt idx="22">
                  <c:v>60</c:v>
                </c:pt>
                <c:pt idx="23">
                  <c:v>13.100000000000001</c:v>
                </c:pt>
                <c:pt idx="24">
                  <c:v>29.1</c:v>
                </c:pt>
                <c:pt idx="25">
                  <c:v>16.200000000000003</c:v>
                </c:pt>
                <c:pt idx="26">
                  <c:v>17.200000000000003</c:v>
                </c:pt>
                <c:pt idx="27">
                  <c:v>26.1</c:v>
                </c:pt>
                <c:pt idx="28">
                  <c:v>60</c:v>
                </c:pt>
                <c:pt idx="29">
                  <c:v>27.299999999999997</c:v>
                </c:pt>
                <c:pt idx="30">
                  <c:v>25.5</c:v>
                </c:pt>
                <c:pt idx="31">
                  <c:v>14.700000000000003</c:v>
                </c:pt>
                <c:pt idx="32">
                  <c:v>9.3999999999999986</c:v>
                </c:pt>
                <c:pt idx="33">
                  <c:v>15.200000000000003</c:v>
                </c:pt>
                <c:pt idx="34">
                  <c:v>60</c:v>
                </c:pt>
                <c:pt idx="35">
                  <c:v>27.299999999999997</c:v>
                </c:pt>
                <c:pt idx="36">
                  <c:v>17.899999999999999</c:v>
                </c:pt>
                <c:pt idx="37">
                  <c:v>18.600000000000001</c:v>
                </c:pt>
                <c:pt idx="38">
                  <c:v>60</c:v>
                </c:pt>
                <c:pt idx="39">
                  <c:v>38.799999999999997</c:v>
                </c:pt>
                <c:pt idx="40">
                  <c:v>38.9</c:v>
                </c:pt>
                <c:pt idx="41">
                  <c:v>18.200000000000003</c:v>
                </c:pt>
                <c:pt idx="42">
                  <c:v>5</c:v>
                </c:pt>
              </c:numCache>
            </c:numRef>
          </c:val>
          <c:extLst>
            <c:ext xmlns:c16="http://schemas.microsoft.com/office/drawing/2014/chart" uri="{C3380CC4-5D6E-409C-BE32-E72D297353CC}">
              <c16:uniqueId val="{00000006-B606-4192-8C0D-D94507077EB7}"/>
            </c:ext>
          </c:extLst>
        </c:ser>
        <c:ser>
          <c:idx val="7"/>
          <c:order val="7"/>
          <c:tx>
            <c:strRef>
              <c:f>'Grafiki + dati'!$AA$553</c:f>
              <c:strCache>
                <c:ptCount val="1"/>
                <c:pt idx="0">
                  <c:v>Vēja turbīnas rada saules gaismas mirgošanas efektu</c:v>
                </c:pt>
              </c:strCache>
            </c:strRef>
          </c:tx>
          <c:spPr>
            <a:solidFill>
              <a:srgbClr val="5B9BD5">
                <a:lumMod val="5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dati'!$AA$554:$AA$596</c:f>
              <c:numCache>
                <c:formatCode>General</c:formatCode>
                <c:ptCount val="43"/>
                <c:pt idx="0" formatCode="0">
                  <c:v>21.1</c:v>
                </c:pt>
                <c:pt idx="2" formatCode="0">
                  <c:v>19.8</c:v>
                </c:pt>
                <c:pt idx="3" formatCode="0">
                  <c:v>22.4</c:v>
                </c:pt>
                <c:pt idx="5" formatCode="0">
                  <c:v>17.100000000000001</c:v>
                </c:pt>
                <c:pt idx="6" formatCode="0">
                  <c:v>16.3</c:v>
                </c:pt>
                <c:pt idx="7" formatCode="0">
                  <c:v>18.7</c:v>
                </c:pt>
                <c:pt idx="8" formatCode="0">
                  <c:v>21.6</c:v>
                </c:pt>
                <c:pt idx="9" formatCode="0">
                  <c:v>26.1</c:v>
                </c:pt>
                <c:pt idx="10" formatCode="0">
                  <c:v>25.1</c:v>
                </c:pt>
                <c:pt idx="12" formatCode="0">
                  <c:v>22.4</c:v>
                </c:pt>
                <c:pt idx="13" formatCode="0">
                  <c:v>19.5</c:v>
                </c:pt>
                <c:pt idx="15" formatCode="0">
                  <c:v>14.9</c:v>
                </c:pt>
                <c:pt idx="16" formatCode="0">
                  <c:v>21.6</c:v>
                </c:pt>
                <c:pt idx="17" formatCode="0">
                  <c:v>22.6</c:v>
                </c:pt>
                <c:pt idx="19" formatCode="0">
                  <c:v>26.6</c:v>
                </c:pt>
                <c:pt idx="20" formatCode="0">
                  <c:v>19.7</c:v>
                </c:pt>
                <c:pt idx="21" formatCode="0">
                  <c:v>20.9</c:v>
                </c:pt>
                <c:pt idx="23" formatCode="0">
                  <c:v>19.7</c:v>
                </c:pt>
                <c:pt idx="24" formatCode="0">
                  <c:v>21.6</c:v>
                </c:pt>
                <c:pt idx="25" formatCode="0">
                  <c:v>26.4</c:v>
                </c:pt>
                <c:pt idx="26" formatCode="0">
                  <c:v>21.3</c:v>
                </c:pt>
                <c:pt idx="27" formatCode="0">
                  <c:v>17</c:v>
                </c:pt>
                <c:pt idx="29" formatCode="0">
                  <c:v>15.9</c:v>
                </c:pt>
                <c:pt idx="30" formatCode="0">
                  <c:v>18.5</c:v>
                </c:pt>
                <c:pt idx="31" formatCode="0">
                  <c:v>27.6</c:v>
                </c:pt>
                <c:pt idx="32" formatCode="0">
                  <c:v>35.1</c:v>
                </c:pt>
                <c:pt idx="33" formatCode="0">
                  <c:v>19.600000000000001</c:v>
                </c:pt>
                <c:pt idx="35" formatCode="0">
                  <c:v>15.9</c:v>
                </c:pt>
                <c:pt idx="36" formatCode="0">
                  <c:v>20.6</c:v>
                </c:pt>
                <c:pt idx="37" formatCode="0">
                  <c:v>27.7</c:v>
                </c:pt>
                <c:pt idx="39" formatCode="0">
                  <c:v>11.7</c:v>
                </c:pt>
                <c:pt idx="40" formatCode="0">
                  <c:v>6</c:v>
                </c:pt>
                <c:pt idx="41" formatCode="0">
                  <c:v>23.3</c:v>
                </c:pt>
                <c:pt idx="42" formatCode="0">
                  <c:v>35.1</c:v>
                </c:pt>
              </c:numCache>
            </c:numRef>
          </c:val>
          <c:extLst>
            <c:ext xmlns:c16="http://schemas.microsoft.com/office/drawing/2014/chart" uri="{C3380CC4-5D6E-409C-BE32-E72D297353CC}">
              <c16:uniqueId val="{00000007-B606-4192-8C0D-D94507077EB7}"/>
            </c:ext>
          </c:extLst>
        </c:ser>
        <c:ser>
          <c:idx val="8"/>
          <c:order val="8"/>
          <c:tx>
            <c:strRef>
              <c:f>'Grafiki + dati'!$AB$553</c:f>
              <c:strCache>
                <c:ptCount val="1"/>
                <c:pt idx="0">
                  <c:v>x</c:v>
                </c:pt>
              </c:strCache>
            </c:strRef>
          </c:tx>
          <c:spPr>
            <a:noFill/>
            <a:ln>
              <a:noFill/>
            </a:ln>
            <a:effectLst/>
          </c:spPr>
          <c:invertIfNegative val="0"/>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dati'!$AB$554:$AB$596</c:f>
              <c:numCache>
                <c:formatCode>0</c:formatCode>
                <c:ptCount val="43"/>
                <c:pt idx="0">
                  <c:v>19</c:v>
                </c:pt>
                <c:pt idx="1">
                  <c:v>40.1</c:v>
                </c:pt>
                <c:pt idx="2">
                  <c:v>20.3</c:v>
                </c:pt>
                <c:pt idx="3">
                  <c:v>17.700000000000003</c:v>
                </c:pt>
                <c:pt idx="4">
                  <c:v>40.1</c:v>
                </c:pt>
                <c:pt idx="5">
                  <c:v>23</c:v>
                </c:pt>
                <c:pt idx="6">
                  <c:v>23.8</c:v>
                </c:pt>
                <c:pt idx="7">
                  <c:v>21.400000000000002</c:v>
                </c:pt>
                <c:pt idx="8">
                  <c:v>18.5</c:v>
                </c:pt>
                <c:pt idx="9">
                  <c:v>14</c:v>
                </c:pt>
                <c:pt idx="10">
                  <c:v>15</c:v>
                </c:pt>
                <c:pt idx="11">
                  <c:v>40.1</c:v>
                </c:pt>
                <c:pt idx="12">
                  <c:v>17.700000000000003</c:v>
                </c:pt>
                <c:pt idx="13">
                  <c:v>20.6</c:v>
                </c:pt>
                <c:pt idx="14">
                  <c:v>40.1</c:v>
                </c:pt>
                <c:pt idx="15">
                  <c:v>25.200000000000003</c:v>
                </c:pt>
                <c:pt idx="16">
                  <c:v>18.5</c:v>
                </c:pt>
                <c:pt idx="17">
                  <c:v>17.5</c:v>
                </c:pt>
                <c:pt idx="18">
                  <c:v>40.1</c:v>
                </c:pt>
                <c:pt idx="19">
                  <c:v>13.5</c:v>
                </c:pt>
                <c:pt idx="20">
                  <c:v>20.400000000000002</c:v>
                </c:pt>
                <c:pt idx="21">
                  <c:v>19.200000000000003</c:v>
                </c:pt>
                <c:pt idx="22">
                  <c:v>40.1</c:v>
                </c:pt>
                <c:pt idx="23">
                  <c:v>20.400000000000002</c:v>
                </c:pt>
                <c:pt idx="24">
                  <c:v>18.5</c:v>
                </c:pt>
                <c:pt idx="25">
                  <c:v>13.700000000000003</c:v>
                </c:pt>
                <c:pt idx="26">
                  <c:v>18.8</c:v>
                </c:pt>
                <c:pt idx="27">
                  <c:v>23.1</c:v>
                </c:pt>
                <c:pt idx="28">
                  <c:v>40.1</c:v>
                </c:pt>
                <c:pt idx="29">
                  <c:v>24.200000000000003</c:v>
                </c:pt>
                <c:pt idx="30">
                  <c:v>21.6</c:v>
                </c:pt>
                <c:pt idx="31">
                  <c:v>12.5</c:v>
                </c:pt>
                <c:pt idx="32">
                  <c:v>5</c:v>
                </c:pt>
                <c:pt idx="33">
                  <c:v>20.5</c:v>
                </c:pt>
                <c:pt idx="34">
                  <c:v>40.1</c:v>
                </c:pt>
                <c:pt idx="35">
                  <c:v>24.200000000000003</c:v>
                </c:pt>
                <c:pt idx="36">
                  <c:v>19.5</c:v>
                </c:pt>
                <c:pt idx="37">
                  <c:v>12.400000000000002</c:v>
                </c:pt>
                <c:pt idx="38">
                  <c:v>40.1</c:v>
                </c:pt>
                <c:pt idx="39">
                  <c:v>28.400000000000002</c:v>
                </c:pt>
                <c:pt idx="40">
                  <c:v>34.1</c:v>
                </c:pt>
                <c:pt idx="41">
                  <c:v>16.8</c:v>
                </c:pt>
                <c:pt idx="42">
                  <c:v>5</c:v>
                </c:pt>
              </c:numCache>
            </c:numRef>
          </c:val>
          <c:extLst>
            <c:ext xmlns:c16="http://schemas.microsoft.com/office/drawing/2014/chart" uri="{C3380CC4-5D6E-409C-BE32-E72D297353CC}">
              <c16:uniqueId val="{00000008-B606-4192-8C0D-D94507077EB7}"/>
            </c:ext>
          </c:extLst>
        </c:ser>
        <c:ser>
          <c:idx val="9"/>
          <c:order val="9"/>
          <c:tx>
            <c:strRef>
              <c:f>'Grafiki + dati'!$AC$553</c:f>
              <c:strCache>
                <c:ptCount val="1"/>
                <c:pt idx="0">
                  <c:v>Vēja turbīnas bojā ainavu</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dati'!$AC$554:$AC$596</c:f>
              <c:numCache>
                <c:formatCode>General</c:formatCode>
                <c:ptCount val="43"/>
                <c:pt idx="0" formatCode="0">
                  <c:v>19.8</c:v>
                </c:pt>
                <c:pt idx="2" formatCode="0">
                  <c:v>21</c:v>
                </c:pt>
                <c:pt idx="3" formatCode="0">
                  <c:v>18.7</c:v>
                </c:pt>
                <c:pt idx="5" formatCode="0">
                  <c:v>14.8</c:v>
                </c:pt>
                <c:pt idx="6" formatCode="0">
                  <c:v>13.5</c:v>
                </c:pt>
                <c:pt idx="7" formatCode="0">
                  <c:v>18.399999999999999</c:v>
                </c:pt>
                <c:pt idx="8" formatCode="0">
                  <c:v>21.6</c:v>
                </c:pt>
                <c:pt idx="9" formatCode="0">
                  <c:v>27.3</c:v>
                </c:pt>
                <c:pt idx="10" formatCode="0">
                  <c:v>20</c:v>
                </c:pt>
                <c:pt idx="12" formatCode="0">
                  <c:v>22.3</c:v>
                </c:pt>
                <c:pt idx="13" formatCode="0">
                  <c:v>16</c:v>
                </c:pt>
                <c:pt idx="15" formatCode="0">
                  <c:v>12.4</c:v>
                </c:pt>
                <c:pt idx="16" formatCode="0">
                  <c:v>20.100000000000001</c:v>
                </c:pt>
                <c:pt idx="17" formatCode="0">
                  <c:v>22</c:v>
                </c:pt>
                <c:pt idx="19" formatCode="0">
                  <c:v>22.5</c:v>
                </c:pt>
                <c:pt idx="20" formatCode="0">
                  <c:v>19.899999999999999</c:v>
                </c:pt>
                <c:pt idx="21" formatCode="0">
                  <c:v>18.5</c:v>
                </c:pt>
                <c:pt idx="23" formatCode="0">
                  <c:v>19.7</c:v>
                </c:pt>
                <c:pt idx="24" formatCode="0">
                  <c:v>18.8</c:v>
                </c:pt>
                <c:pt idx="25" formatCode="0">
                  <c:v>19.399999999999999</c:v>
                </c:pt>
                <c:pt idx="26" formatCode="0">
                  <c:v>20.399999999999999</c:v>
                </c:pt>
                <c:pt idx="27" formatCode="0">
                  <c:v>19.2</c:v>
                </c:pt>
                <c:pt idx="29" formatCode="0">
                  <c:v>19.899999999999999</c:v>
                </c:pt>
                <c:pt idx="30" formatCode="0">
                  <c:v>17.5</c:v>
                </c:pt>
                <c:pt idx="31" formatCode="0">
                  <c:v>22.2</c:v>
                </c:pt>
                <c:pt idx="32" formatCode="0">
                  <c:v>22.9</c:v>
                </c:pt>
                <c:pt idx="33" formatCode="0">
                  <c:v>19.100000000000001</c:v>
                </c:pt>
                <c:pt idx="35" formatCode="0">
                  <c:v>19.899999999999999</c:v>
                </c:pt>
                <c:pt idx="36" formatCode="0">
                  <c:v>15.6</c:v>
                </c:pt>
                <c:pt idx="37" formatCode="0">
                  <c:v>25.1</c:v>
                </c:pt>
                <c:pt idx="39" formatCode="0">
                  <c:v>4</c:v>
                </c:pt>
                <c:pt idx="40" formatCode="0">
                  <c:v>7.1</c:v>
                </c:pt>
                <c:pt idx="41" formatCode="0">
                  <c:v>16.2</c:v>
                </c:pt>
                <c:pt idx="42" formatCode="0">
                  <c:v>39.299999999999997</c:v>
                </c:pt>
              </c:numCache>
            </c:numRef>
          </c:val>
          <c:extLst>
            <c:ext xmlns:c16="http://schemas.microsoft.com/office/drawing/2014/chart" uri="{C3380CC4-5D6E-409C-BE32-E72D297353CC}">
              <c16:uniqueId val="{00000009-B606-4192-8C0D-D94507077EB7}"/>
            </c:ext>
          </c:extLst>
        </c:ser>
        <c:ser>
          <c:idx val="10"/>
          <c:order val="10"/>
          <c:tx>
            <c:strRef>
              <c:f>'Grafiki + dati'!$AD$553</c:f>
              <c:strCache>
                <c:ptCount val="1"/>
                <c:pt idx="0">
                  <c:v>x</c:v>
                </c:pt>
              </c:strCache>
            </c:strRef>
          </c:tx>
          <c:spPr>
            <a:noFill/>
            <a:ln>
              <a:noFill/>
            </a:ln>
            <a:effectLst/>
          </c:spPr>
          <c:invertIfNegative val="0"/>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dati'!$AD$554:$AD$596</c:f>
              <c:numCache>
                <c:formatCode>0</c:formatCode>
                <c:ptCount val="43"/>
                <c:pt idx="0">
                  <c:v>24.499999999999996</c:v>
                </c:pt>
                <c:pt idx="1">
                  <c:v>44.3</c:v>
                </c:pt>
                <c:pt idx="2">
                  <c:v>23.299999999999997</c:v>
                </c:pt>
                <c:pt idx="3">
                  <c:v>25.599999999999998</c:v>
                </c:pt>
                <c:pt idx="4">
                  <c:v>44.3</c:v>
                </c:pt>
                <c:pt idx="5">
                  <c:v>29.499999999999996</c:v>
                </c:pt>
                <c:pt idx="6">
                  <c:v>30.799999999999997</c:v>
                </c:pt>
                <c:pt idx="7">
                  <c:v>25.9</c:v>
                </c:pt>
                <c:pt idx="8">
                  <c:v>22.699999999999996</c:v>
                </c:pt>
                <c:pt idx="9">
                  <c:v>16.999999999999996</c:v>
                </c:pt>
                <c:pt idx="10">
                  <c:v>24.299999999999997</c:v>
                </c:pt>
                <c:pt idx="11">
                  <c:v>44.3</c:v>
                </c:pt>
                <c:pt idx="12">
                  <c:v>21.999999999999996</c:v>
                </c:pt>
                <c:pt idx="13">
                  <c:v>28.299999999999997</c:v>
                </c:pt>
                <c:pt idx="14">
                  <c:v>44.3</c:v>
                </c:pt>
                <c:pt idx="15">
                  <c:v>31.9</c:v>
                </c:pt>
                <c:pt idx="16">
                  <c:v>24.199999999999996</c:v>
                </c:pt>
                <c:pt idx="17">
                  <c:v>22.299999999999997</c:v>
                </c:pt>
                <c:pt idx="18">
                  <c:v>44.3</c:v>
                </c:pt>
                <c:pt idx="19">
                  <c:v>21.799999999999997</c:v>
                </c:pt>
                <c:pt idx="20">
                  <c:v>24.4</c:v>
                </c:pt>
                <c:pt idx="21">
                  <c:v>25.799999999999997</c:v>
                </c:pt>
                <c:pt idx="22">
                  <c:v>44.3</c:v>
                </c:pt>
                <c:pt idx="23">
                  <c:v>24.599999999999998</c:v>
                </c:pt>
                <c:pt idx="24">
                  <c:v>25.499999999999996</c:v>
                </c:pt>
                <c:pt idx="25">
                  <c:v>24.9</c:v>
                </c:pt>
                <c:pt idx="26">
                  <c:v>23.9</c:v>
                </c:pt>
                <c:pt idx="27">
                  <c:v>25.099999999999998</c:v>
                </c:pt>
                <c:pt idx="28">
                  <c:v>44.3</c:v>
                </c:pt>
                <c:pt idx="29">
                  <c:v>24.4</c:v>
                </c:pt>
                <c:pt idx="30">
                  <c:v>26.799999999999997</c:v>
                </c:pt>
                <c:pt idx="31">
                  <c:v>22.099999999999998</c:v>
                </c:pt>
                <c:pt idx="32">
                  <c:v>21.4</c:v>
                </c:pt>
                <c:pt idx="33">
                  <c:v>25.199999999999996</c:v>
                </c:pt>
                <c:pt idx="34">
                  <c:v>44.3</c:v>
                </c:pt>
                <c:pt idx="35">
                  <c:v>24.4</c:v>
                </c:pt>
                <c:pt idx="36">
                  <c:v>28.699999999999996</c:v>
                </c:pt>
                <c:pt idx="37">
                  <c:v>19.199999999999996</c:v>
                </c:pt>
                <c:pt idx="38">
                  <c:v>44.3</c:v>
                </c:pt>
                <c:pt idx="39">
                  <c:v>40.299999999999997</c:v>
                </c:pt>
                <c:pt idx="40">
                  <c:v>37.199999999999996</c:v>
                </c:pt>
                <c:pt idx="41">
                  <c:v>28.099999999999998</c:v>
                </c:pt>
                <c:pt idx="42">
                  <c:v>5</c:v>
                </c:pt>
              </c:numCache>
            </c:numRef>
          </c:val>
          <c:extLst>
            <c:ext xmlns:c16="http://schemas.microsoft.com/office/drawing/2014/chart" uri="{C3380CC4-5D6E-409C-BE32-E72D297353CC}">
              <c16:uniqueId val="{0000000A-B606-4192-8C0D-D94507077EB7}"/>
            </c:ext>
          </c:extLst>
        </c:ser>
        <c:ser>
          <c:idx val="11"/>
          <c:order val="11"/>
          <c:tx>
            <c:strRef>
              <c:f>'Grafiki + dati'!$AE$553</c:f>
              <c:strCache>
                <c:ptCount val="1"/>
                <c:pt idx="0">
                  <c:v>Vēja turbīnas to redzamības zonā negatīvi ietekmē tūrismu</c:v>
                </c:pt>
              </c:strCache>
            </c:strRef>
          </c:tx>
          <c:spPr>
            <a:solidFill>
              <a:srgbClr val="CDAAC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dati'!$AE$554:$AE$596</c:f>
              <c:numCache>
                <c:formatCode>General</c:formatCode>
                <c:ptCount val="43"/>
                <c:pt idx="0" formatCode="0">
                  <c:v>11</c:v>
                </c:pt>
                <c:pt idx="2" formatCode="0">
                  <c:v>10.6</c:v>
                </c:pt>
                <c:pt idx="3" formatCode="0">
                  <c:v>11.4</c:v>
                </c:pt>
                <c:pt idx="5" formatCode="0">
                  <c:v>11.6</c:v>
                </c:pt>
                <c:pt idx="6" formatCode="0">
                  <c:v>8.3000000000000007</c:v>
                </c:pt>
                <c:pt idx="7" formatCode="0">
                  <c:v>7.7</c:v>
                </c:pt>
                <c:pt idx="8" formatCode="0">
                  <c:v>13.2</c:v>
                </c:pt>
                <c:pt idx="9" formatCode="0">
                  <c:v>16.100000000000001</c:v>
                </c:pt>
                <c:pt idx="10" formatCode="0">
                  <c:v>9</c:v>
                </c:pt>
                <c:pt idx="12" formatCode="0">
                  <c:v>9.8000000000000007</c:v>
                </c:pt>
                <c:pt idx="13" formatCode="0">
                  <c:v>13.1</c:v>
                </c:pt>
                <c:pt idx="15" formatCode="0">
                  <c:v>8.4</c:v>
                </c:pt>
                <c:pt idx="16" formatCode="0">
                  <c:v>11.2</c:v>
                </c:pt>
                <c:pt idx="17" formatCode="0">
                  <c:v>11.6</c:v>
                </c:pt>
                <c:pt idx="19" formatCode="0">
                  <c:v>11.6</c:v>
                </c:pt>
                <c:pt idx="20" formatCode="0">
                  <c:v>10.6</c:v>
                </c:pt>
                <c:pt idx="21" formatCode="0">
                  <c:v>11.3</c:v>
                </c:pt>
                <c:pt idx="23" formatCode="0">
                  <c:v>12.3</c:v>
                </c:pt>
                <c:pt idx="24" formatCode="0">
                  <c:v>9.9</c:v>
                </c:pt>
                <c:pt idx="25" formatCode="0">
                  <c:v>11.6</c:v>
                </c:pt>
                <c:pt idx="26" formatCode="0">
                  <c:v>11.2</c:v>
                </c:pt>
                <c:pt idx="27" formatCode="0">
                  <c:v>9.1999999999999993</c:v>
                </c:pt>
                <c:pt idx="29" formatCode="0">
                  <c:v>11</c:v>
                </c:pt>
                <c:pt idx="30" formatCode="0">
                  <c:v>8</c:v>
                </c:pt>
                <c:pt idx="31" formatCode="0">
                  <c:v>9.6</c:v>
                </c:pt>
                <c:pt idx="32" formatCode="0">
                  <c:v>15.3</c:v>
                </c:pt>
                <c:pt idx="33" formatCode="0">
                  <c:v>14.4</c:v>
                </c:pt>
                <c:pt idx="35" formatCode="0">
                  <c:v>11</c:v>
                </c:pt>
                <c:pt idx="36" formatCode="0">
                  <c:v>9.6999999999999993</c:v>
                </c:pt>
                <c:pt idx="37" formatCode="0">
                  <c:v>12.7</c:v>
                </c:pt>
                <c:pt idx="39" formatCode="0">
                  <c:v>1.5</c:v>
                </c:pt>
                <c:pt idx="40" formatCode="0">
                  <c:v>1.2</c:v>
                </c:pt>
                <c:pt idx="41" formatCode="0">
                  <c:v>9.6</c:v>
                </c:pt>
                <c:pt idx="42" formatCode="0">
                  <c:v>22.6</c:v>
                </c:pt>
              </c:numCache>
            </c:numRef>
          </c:val>
          <c:extLst>
            <c:ext xmlns:c16="http://schemas.microsoft.com/office/drawing/2014/chart" uri="{C3380CC4-5D6E-409C-BE32-E72D297353CC}">
              <c16:uniqueId val="{0000000B-B606-4192-8C0D-D94507077EB7}"/>
            </c:ext>
          </c:extLst>
        </c:ser>
        <c:ser>
          <c:idx val="12"/>
          <c:order val="12"/>
          <c:tx>
            <c:strRef>
              <c:f>'Grafiki + dati'!$AF$553</c:f>
              <c:strCache>
                <c:ptCount val="1"/>
                <c:pt idx="0">
                  <c:v>x</c:v>
                </c:pt>
              </c:strCache>
            </c:strRef>
          </c:tx>
          <c:spPr>
            <a:noFill/>
            <a:ln>
              <a:noFill/>
            </a:ln>
            <a:effectLst/>
          </c:spPr>
          <c:invertIfNegative val="0"/>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dati'!$AF$554:$AF$596</c:f>
              <c:numCache>
                <c:formatCode>0</c:formatCode>
                <c:ptCount val="43"/>
                <c:pt idx="0">
                  <c:v>16.600000000000001</c:v>
                </c:pt>
                <c:pt idx="1">
                  <c:v>27.6</c:v>
                </c:pt>
                <c:pt idx="2">
                  <c:v>17</c:v>
                </c:pt>
                <c:pt idx="3">
                  <c:v>16.200000000000003</c:v>
                </c:pt>
                <c:pt idx="4">
                  <c:v>27.6</c:v>
                </c:pt>
                <c:pt idx="5">
                  <c:v>16</c:v>
                </c:pt>
                <c:pt idx="6">
                  <c:v>19.3</c:v>
                </c:pt>
                <c:pt idx="7">
                  <c:v>19.900000000000002</c:v>
                </c:pt>
                <c:pt idx="8">
                  <c:v>14.400000000000002</c:v>
                </c:pt>
                <c:pt idx="9">
                  <c:v>11.5</c:v>
                </c:pt>
                <c:pt idx="10">
                  <c:v>18.600000000000001</c:v>
                </c:pt>
                <c:pt idx="11">
                  <c:v>27.6</c:v>
                </c:pt>
                <c:pt idx="12">
                  <c:v>17.8</c:v>
                </c:pt>
                <c:pt idx="13">
                  <c:v>14.500000000000002</c:v>
                </c:pt>
                <c:pt idx="14">
                  <c:v>27.6</c:v>
                </c:pt>
                <c:pt idx="15">
                  <c:v>19.200000000000003</c:v>
                </c:pt>
                <c:pt idx="16">
                  <c:v>16.400000000000002</c:v>
                </c:pt>
                <c:pt idx="17">
                  <c:v>16</c:v>
                </c:pt>
                <c:pt idx="18">
                  <c:v>27.6</c:v>
                </c:pt>
                <c:pt idx="19">
                  <c:v>16</c:v>
                </c:pt>
                <c:pt idx="20">
                  <c:v>17</c:v>
                </c:pt>
                <c:pt idx="21">
                  <c:v>16.3</c:v>
                </c:pt>
                <c:pt idx="22">
                  <c:v>27.6</c:v>
                </c:pt>
                <c:pt idx="23">
                  <c:v>15.3</c:v>
                </c:pt>
                <c:pt idx="24">
                  <c:v>17.700000000000003</c:v>
                </c:pt>
                <c:pt idx="25">
                  <c:v>16</c:v>
                </c:pt>
                <c:pt idx="26">
                  <c:v>16.400000000000002</c:v>
                </c:pt>
                <c:pt idx="27">
                  <c:v>18.400000000000002</c:v>
                </c:pt>
                <c:pt idx="28">
                  <c:v>27.6</c:v>
                </c:pt>
                <c:pt idx="29">
                  <c:v>16.600000000000001</c:v>
                </c:pt>
                <c:pt idx="30">
                  <c:v>19.600000000000001</c:v>
                </c:pt>
                <c:pt idx="31">
                  <c:v>18</c:v>
                </c:pt>
                <c:pt idx="32">
                  <c:v>12.3</c:v>
                </c:pt>
                <c:pt idx="33">
                  <c:v>13.200000000000001</c:v>
                </c:pt>
                <c:pt idx="34">
                  <c:v>27.6</c:v>
                </c:pt>
                <c:pt idx="35">
                  <c:v>16.600000000000001</c:v>
                </c:pt>
                <c:pt idx="36">
                  <c:v>17.900000000000002</c:v>
                </c:pt>
                <c:pt idx="37">
                  <c:v>14.900000000000002</c:v>
                </c:pt>
                <c:pt idx="38">
                  <c:v>27.6</c:v>
                </c:pt>
                <c:pt idx="39">
                  <c:v>26.1</c:v>
                </c:pt>
                <c:pt idx="40">
                  <c:v>26.400000000000002</c:v>
                </c:pt>
                <c:pt idx="41">
                  <c:v>18</c:v>
                </c:pt>
                <c:pt idx="42">
                  <c:v>5</c:v>
                </c:pt>
              </c:numCache>
            </c:numRef>
          </c:val>
          <c:extLst>
            <c:ext xmlns:c16="http://schemas.microsoft.com/office/drawing/2014/chart" uri="{C3380CC4-5D6E-409C-BE32-E72D297353CC}">
              <c16:uniqueId val="{0000000C-B606-4192-8C0D-D94507077EB7}"/>
            </c:ext>
          </c:extLst>
        </c:ser>
        <c:ser>
          <c:idx val="13"/>
          <c:order val="13"/>
          <c:tx>
            <c:strRef>
              <c:f>'Grafiki + dati'!$AG$553</c:f>
              <c:strCache>
                <c:ptCount val="1"/>
                <c:pt idx="0">
                  <c:v>Nevienam nepiekrītu</c:v>
                </c:pt>
              </c:strCache>
            </c:strRef>
          </c:tx>
          <c:spPr>
            <a:solidFill>
              <a:srgbClr val="B6121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dati'!$AG$554:$AG$596</c:f>
              <c:numCache>
                <c:formatCode>General</c:formatCode>
                <c:ptCount val="43"/>
                <c:pt idx="0" formatCode="0">
                  <c:v>20.3</c:v>
                </c:pt>
                <c:pt idx="2" formatCode="0">
                  <c:v>19.7</c:v>
                </c:pt>
                <c:pt idx="3" formatCode="0">
                  <c:v>20.9</c:v>
                </c:pt>
                <c:pt idx="5" formatCode="0">
                  <c:v>25.9</c:v>
                </c:pt>
                <c:pt idx="6" formatCode="0">
                  <c:v>27.3</c:v>
                </c:pt>
                <c:pt idx="7" formatCode="0">
                  <c:v>21.7</c:v>
                </c:pt>
                <c:pt idx="8" formatCode="0">
                  <c:v>16.899999999999999</c:v>
                </c:pt>
                <c:pt idx="9" formatCode="0">
                  <c:v>17.399999999999999</c:v>
                </c:pt>
                <c:pt idx="10" formatCode="0">
                  <c:v>15.9</c:v>
                </c:pt>
                <c:pt idx="12" formatCode="0">
                  <c:v>20.5</c:v>
                </c:pt>
                <c:pt idx="13" formatCode="0">
                  <c:v>20.100000000000001</c:v>
                </c:pt>
                <c:pt idx="15" formatCode="0">
                  <c:v>17.600000000000001</c:v>
                </c:pt>
                <c:pt idx="16" formatCode="0">
                  <c:v>22.3</c:v>
                </c:pt>
                <c:pt idx="17" formatCode="0">
                  <c:v>17</c:v>
                </c:pt>
                <c:pt idx="19" formatCode="0">
                  <c:v>19.8</c:v>
                </c:pt>
                <c:pt idx="20" formatCode="0">
                  <c:v>21.4</c:v>
                </c:pt>
                <c:pt idx="21" formatCode="0">
                  <c:v>18.899999999999999</c:v>
                </c:pt>
                <c:pt idx="23" formatCode="0">
                  <c:v>14.9</c:v>
                </c:pt>
                <c:pt idx="24" formatCode="0">
                  <c:v>28.8</c:v>
                </c:pt>
                <c:pt idx="25" formatCode="0">
                  <c:v>20.7</c:v>
                </c:pt>
                <c:pt idx="26" formatCode="0">
                  <c:v>18.2</c:v>
                </c:pt>
                <c:pt idx="27" formatCode="0">
                  <c:v>21</c:v>
                </c:pt>
                <c:pt idx="29" formatCode="0">
                  <c:v>21.7</c:v>
                </c:pt>
                <c:pt idx="30" formatCode="0">
                  <c:v>22</c:v>
                </c:pt>
                <c:pt idx="31" formatCode="0">
                  <c:v>11.5</c:v>
                </c:pt>
                <c:pt idx="32" formatCode="0">
                  <c:v>23.4</c:v>
                </c:pt>
                <c:pt idx="33" formatCode="0">
                  <c:v>18.899999999999999</c:v>
                </c:pt>
                <c:pt idx="35" formatCode="0">
                  <c:v>21.7</c:v>
                </c:pt>
                <c:pt idx="36" formatCode="0">
                  <c:v>24.1</c:v>
                </c:pt>
                <c:pt idx="37" formatCode="0">
                  <c:v>14</c:v>
                </c:pt>
                <c:pt idx="39" formatCode="0">
                  <c:v>63.4</c:v>
                </c:pt>
                <c:pt idx="40" formatCode="0">
                  <c:v>45</c:v>
                </c:pt>
                <c:pt idx="41" formatCode="0">
                  <c:v>9.3000000000000007</c:v>
                </c:pt>
                <c:pt idx="42" formatCode="0">
                  <c:v>2.7</c:v>
                </c:pt>
              </c:numCache>
            </c:numRef>
          </c:val>
          <c:extLst>
            <c:ext xmlns:c16="http://schemas.microsoft.com/office/drawing/2014/chart" uri="{C3380CC4-5D6E-409C-BE32-E72D297353CC}">
              <c16:uniqueId val="{0000000D-B606-4192-8C0D-D94507077EB7}"/>
            </c:ext>
          </c:extLst>
        </c:ser>
        <c:ser>
          <c:idx val="14"/>
          <c:order val="14"/>
          <c:tx>
            <c:strRef>
              <c:f>'Grafiki + dati'!$AH$553</c:f>
              <c:strCache>
                <c:ptCount val="1"/>
                <c:pt idx="0">
                  <c:v>x</c:v>
                </c:pt>
              </c:strCache>
            </c:strRef>
          </c:tx>
          <c:spPr>
            <a:noFill/>
            <a:ln>
              <a:noFill/>
            </a:ln>
            <a:effectLst/>
          </c:spPr>
          <c:invertIfNegative val="0"/>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dati'!$AH$554:$AH$596</c:f>
              <c:numCache>
                <c:formatCode>0</c:formatCode>
                <c:ptCount val="43"/>
                <c:pt idx="0">
                  <c:v>48.099999999999994</c:v>
                </c:pt>
                <c:pt idx="1">
                  <c:v>68.400000000000006</c:v>
                </c:pt>
                <c:pt idx="2">
                  <c:v>48.7</c:v>
                </c:pt>
                <c:pt idx="3">
                  <c:v>47.5</c:v>
                </c:pt>
                <c:pt idx="4">
                  <c:v>68.400000000000006</c:v>
                </c:pt>
                <c:pt idx="5">
                  <c:v>42.5</c:v>
                </c:pt>
                <c:pt idx="6">
                  <c:v>41.099999999999994</c:v>
                </c:pt>
                <c:pt idx="7">
                  <c:v>46.7</c:v>
                </c:pt>
                <c:pt idx="8">
                  <c:v>51.5</c:v>
                </c:pt>
                <c:pt idx="9">
                  <c:v>51</c:v>
                </c:pt>
                <c:pt idx="10">
                  <c:v>52.5</c:v>
                </c:pt>
                <c:pt idx="11">
                  <c:v>68.400000000000006</c:v>
                </c:pt>
                <c:pt idx="12">
                  <c:v>47.9</c:v>
                </c:pt>
                <c:pt idx="13">
                  <c:v>48.3</c:v>
                </c:pt>
                <c:pt idx="14">
                  <c:v>68.400000000000006</c:v>
                </c:pt>
                <c:pt idx="15">
                  <c:v>50.8</c:v>
                </c:pt>
                <c:pt idx="16">
                  <c:v>46.099999999999994</c:v>
                </c:pt>
                <c:pt idx="17">
                  <c:v>51.4</c:v>
                </c:pt>
                <c:pt idx="18">
                  <c:v>68.400000000000006</c:v>
                </c:pt>
                <c:pt idx="19">
                  <c:v>48.599999999999994</c:v>
                </c:pt>
                <c:pt idx="20">
                  <c:v>47</c:v>
                </c:pt>
                <c:pt idx="21">
                  <c:v>49.5</c:v>
                </c:pt>
                <c:pt idx="22">
                  <c:v>68.400000000000006</c:v>
                </c:pt>
                <c:pt idx="23">
                  <c:v>53.5</c:v>
                </c:pt>
                <c:pt idx="24">
                  <c:v>39.599999999999994</c:v>
                </c:pt>
                <c:pt idx="25">
                  <c:v>47.7</c:v>
                </c:pt>
                <c:pt idx="26">
                  <c:v>50.2</c:v>
                </c:pt>
                <c:pt idx="27">
                  <c:v>47.4</c:v>
                </c:pt>
                <c:pt idx="28">
                  <c:v>68.400000000000006</c:v>
                </c:pt>
                <c:pt idx="29">
                  <c:v>46.7</c:v>
                </c:pt>
                <c:pt idx="30">
                  <c:v>46.4</c:v>
                </c:pt>
                <c:pt idx="31">
                  <c:v>56.9</c:v>
                </c:pt>
                <c:pt idx="32">
                  <c:v>45</c:v>
                </c:pt>
                <c:pt idx="33">
                  <c:v>49.5</c:v>
                </c:pt>
                <c:pt idx="34">
                  <c:v>68.400000000000006</c:v>
                </c:pt>
                <c:pt idx="35">
                  <c:v>46.7</c:v>
                </c:pt>
                <c:pt idx="36">
                  <c:v>44.3</c:v>
                </c:pt>
                <c:pt idx="37">
                  <c:v>54.4</c:v>
                </c:pt>
                <c:pt idx="38">
                  <c:v>68.400000000000006</c:v>
                </c:pt>
                <c:pt idx="39">
                  <c:v>5</c:v>
                </c:pt>
                <c:pt idx="40">
                  <c:v>23.4</c:v>
                </c:pt>
                <c:pt idx="41">
                  <c:v>59.099999999999994</c:v>
                </c:pt>
                <c:pt idx="42">
                  <c:v>65.699999999999989</c:v>
                </c:pt>
              </c:numCache>
            </c:numRef>
          </c:val>
          <c:extLst>
            <c:ext xmlns:c16="http://schemas.microsoft.com/office/drawing/2014/chart" uri="{C3380CC4-5D6E-409C-BE32-E72D297353CC}">
              <c16:uniqueId val="{0000000E-B606-4192-8C0D-D94507077EB7}"/>
            </c:ext>
          </c:extLst>
        </c:ser>
        <c:ser>
          <c:idx val="15"/>
          <c:order val="15"/>
          <c:tx>
            <c:strRef>
              <c:f>'Grafiki + dati'!$AI$553</c:f>
              <c:strCache>
                <c:ptCount val="1"/>
                <c:pt idx="0">
                  <c:v>Grūti pateikt</c:v>
                </c:pt>
              </c:strCache>
            </c:strRef>
          </c:tx>
          <c:spPr>
            <a:solidFill>
              <a:sysClr val="window" lastClr="FFFFFF">
                <a:lumMod val="75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dati'!$S$554:$S$596</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Noteikti atbalstītu (n=69)</c:v>
                </c:pt>
                <c:pt idx="40">
                  <c:v>Drīzāk atbalstītu (n=260)</c:v>
                </c:pt>
                <c:pt idx="41">
                  <c:v>Drīzāk neatbalstītu (n=270)</c:v>
                </c:pt>
                <c:pt idx="42">
                  <c:v>Noteikti neatbalstītu (n=330)</c:v>
                </c:pt>
              </c:strCache>
            </c:strRef>
          </c:cat>
          <c:val>
            <c:numRef>
              <c:f>'Grafiki + dati'!$AI$554:$AI$596</c:f>
              <c:numCache>
                <c:formatCode>General</c:formatCode>
                <c:ptCount val="43"/>
                <c:pt idx="0" formatCode="0">
                  <c:v>12.6</c:v>
                </c:pt>
                <c:pt idx="2" formatCode="0">
                  <c:v>13.1</c:v>
                </c:pt>
                <c:pt idx="3" formatCode="0">
                  <c:v>12.1</c:v>
                </c:pt>
                <c:pt idx="5" formatCode="0">
                  <c:v>15.1</c:v>
                </c:pt>
                <c:pt idx="6" formatCode="0">
                  <c:v>14.7</c:v>
                </c:pt>
                <c:pt idx="7" formatCode="0">
                  <c:v>12.7</c:v>
                </c:pt>
                <c:pt idx="8" formatCode="0">
                  <c:v>11.4</c:v>
                </c:pt>
                <c:pt idx="9" formatCode="0">
                  <c:v>11.5</c:v>
                </c:pt>
                <c:pt idx="10" formatCode="0">
                  <c:v>11.7</c:v>
                </c:pt>
                <c:pt idx="12" formatCode="0">
                  <c:v>9.6</c:v>
                </c:pt>
                <c:pt idx="13" formatCode="0">
                  <c:v>17.600000000000001</c:v>
                </c:pt>
                <c:pt idx="15" formatCode="0">
                  <c:v>23.1</c:v>
                </c:pt>
                <c:pt idx="16" formatCode="0">
                  <c:v>12.2</c:v>
                </c:pt>
                <c:pt idx="17" formatCode="0">
                  <c:v>9.6</c:v>
                </c:pt>
                <c:pt idx="19" formatCode="0">
                  <c:v>7.4</c:v>
                </c:pt>
                <c:pt idx="20" formatCode="0">
                  <c:v>11.6</c:v>
                </c:pt>
                <c:pt idx="21" formatCode="0">
                  <c:v>16.7</c:v>
                </c:pt>
                <c:pt idx="23" formatCode="0">
                  <c:v>12.2</c:v>
                </c:pt>
                <c:pt idx="24" formatCode="0">
                  <c:v>10.1</c:v>
                </c:pt>
                <c:pt idx="25" formatCode="0">
                  <c:v>14.9</c:v>
                </c:pt>
                <c:pt idx="26" formatCode="0">
                  <c:v>14</c:v>
                </c:pt>
                <c:pt idx="27" formatCode="0">
                  <c:v>9.9</c:v>
                </c:pt>
                <c:pt idx="29" formatCode="0">
                  <c:v>16.8</c:v>
                </c:pt>
                <c:pt idx="30" formatCode="0">
                  <c:v>8.1</c:v>
                </c:pt>
                <c:pt idx="31" formatCode="0">
                  <c:v>16.3</c:v>
                </c:pt>
                <c:pt idx="32" formatCode="0">
                  <c:v>4.5999999999999996</c:v>
                </c:pt>
                <c:pt idx="33" formatCode="0">
                  <c:v>16</c:v>
                </c:pt>
                <c:pt idx="35" formatCode="0">
                  <c:v>16.8</c:v>
                </c:pt>
                <c:pt idx="36" formatCode="0">
                  <c:v>10.4</c:v>
                </c:pt>
                <c:pt idx="37" formatCode="0">
                  <c:v>10.7</c:v>
                </c:pt>
                <c:pt idx="39" formatCode="0">
                  <c:v>2.9</c:v>
                </c:pt>
                <c:pt idx="40" formatCode="0">
                  <c:v>15.1</c:v>
                </c:pt>
                <c:pt idx="41" formatCode="0">
                  <c:v>11.2</c:v>
                </c:pt>
                <c:pt idx="42" formatCode="0">
                  <c:v>7.1</c:v>
                </c:pt>
              </c:numCache>
            </c:numRef>
          </c:val>
          <c:extLst>
            <c:ext xmlns:c16="http://schemas.microsoft.com/office/drawing/2014/chart" uri="{C3380CC4-5D6E-409C-BE32-E72D297353CC}">
              <c16:uniqueId val="{0000000F-B606-4192-8C0D-D94507077EB7}"/>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425"/>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r"/>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egendEntry>
        <c:idx val="14"/>
        <c:delete val="1"/>
      </c:legendEntry>
      <c:layout>
        <c:manualLayout>
          <c:xMode val="edge"/>
          <c:yMode val="edge"/>
          <c:x val="0.21396552677970859"/>
          <c:y val="4.4324963550008332E-2"/>
          <c:w val="0.73890931054234077"/>
          <c:h val="9.0094794707541365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2688612014190349"/>
          <c:y val="0.14772078332205507"/>
          <c:w val="0.34168419731201005"/>
          <c:h val="0.7106759981271672"/>
        </c:manualLayout>
      </c:layout>
      <c:pieChart>
        <c:varyColors val="1"/>
        <c:ser>
          <c:idx val="1"/>
          <c:order val="0"/>
          <c:dPt>
            <c:idx val="0"/>
            <c:bubble3D val="0"/>
            <c:spPr>
              <a:solidFill>
                <a:srgbClr val="B3E498"/>
              </a:solidFill>
            </c:spPr>
            <c:extLst>
              <c:ext xmlns:c16="http://schemas.microsoft.com/office/drawing/2014/chart" uri="{C3380CC4-5D6E-409C-BE32-E72D297353CC}">
                <c16:uniqueId val="{00000001-B1C9-4C33-AA78-3EABD9DF2DC0}"/>
              </c:ext>
            </c:extLst>
          </c:dPt>
          <c:dPt>
            <c:idx val="1"/>
            <c:bubble3D val="0"/>
            <c:spPr>
              <a:solidFill>
                <a:srgbClr val="7BD04C"/>
              </a:solidFill>
            </c:spPr>
            <c:extLst>
              <c:ext xmlns:c16="http://schemas.microsoft.com/office/drawing/2014/chart" uri="{C3380CC4-5D6E-409C-BE32-E72D297353CC}">
                <c16:uniqueId val="{00000003-B1C9-4C33-AA78-3EABD9DF2DC0}"/>
              </c:ext>
            </c:extLst>
          </c:dPt>
          <c:dPt>
            <c:idx val="2"/>
            <c:bubble3D val="0"/>
            <c:spPr>
              <a:solidFill>
                <a:srgbClr val="61953D"/>
              </a:solidFill>
            </c:spPr>
            <c:extLst>
              <c:ext xmlns:c16="http://schemas.microsoft.com/office/drawing/2014/chart" uri="{C3380CC4-5D6E-409C-BE32-E72D297353CC}">
                <c16:uniqueId val="{00000005-B1C9-4C33-AA78-3EABD9DF2DC0}"/>
              </c:ext>
            </c:extLst>
          </c:dPt>
          <c:dPt>
            <c:idx val="3"/>
            <c:bubble3D val="0"/>
            <c:spPr>
              <a:solidFill>
                <a:srgbClr val="385723"/>
              </a:solidFill>
              <a:ln>
                <a:noFill/>
              </a:ln>
            </c:spPr>
            <c:extLst>
              <c:ext xmlns:c16="http://schemas.microsoft.com/office/drawing/2014/chart" uri="{C3380CC4-5D6E-409C-BE32-E72D297353CC}">
                <c16:uniqueId val="{00000007-B1C9-4C33-AA78-3EABD9DF2DC0}"/>
              </c:ext>
            </c:extLst>
          </c:dPt>
          <c:dPt>
            <c:idx val="4"/>
            <c:bubble3D val="0"/>
            <c:explosion val="8"/>
            <c:spPr>
              <a:solidFill>
                <a:srgbClr val="E27A08"/>
              </a:solidFill>
            </c:spPr>
            <c:extLst>
              <c:ext xmlns:c16="http://schemas.microsoft.com/office/drawing/2014/chart" uri="{C3380CC4-5D6E-409C-BE32-E72D297353CC}">
                <c16:uniqueId val="{00000009-B1C9-4C33-AA78-3EABD9DF2DC0}"/>
              </c:ext>
            </c:extLst>
          </c:dPt>
          <c:dPt>
            <c:idx val="5"/>
            <c:bubble3D val="0"/>
            <c:spPr>
              <a:solidFill>
                <a:sysClr val="window" lastClr="FFFFFF">
                  <a:lumMod val="75000"/>
                </a:sysClr>
              </a:solidFill>
            </c:spPr>
            <c:extLst>
              <c:ext xmlns:c16="http://schemas.microsoft.com/office/drawing/2014/chart" uri="{C3380CC4-5D6E-409C-BE32-E72D297353CC}">
                <c16:uniqueId val="{0000000B-B1C9-4C33-AA78-3EABD9DF2DC0}"/>
              </c:ext>
            </c:extLst>
          </c:dPt>
          <c:dLbls>
            <c:dLbl>
              <c:idx val="0"/>
              <c:layout>
                <c:manualLayout>
                  <c:x val="-4.6482331772376775E-2"/>
                  <c:y val="-7.0616956812698356E-5"/>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B1C9-4C33-AA78-3EABD9DF2DC0}"/>
                </c:ext>
              </c:extLst>
            </c:dLbl>
            <c:dLbl>
              <c:idx val="1"/>
              <c:layout>
                <c:manualLayout>
                  <c:x val="-7.8895507989902997E-3"/>
                  <c:y val="2.614379084967317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B1C9-4C33-AA78-3EABD9DF2DC0}"/>
                </c:ext>
              </c:extLst>
            </c:dLbl>
            <c:dLbl>
              <c:idx val="2"/>
              <c:layout>
                <c:manualLayout>
                  <c:x val="-3.0230948024331229E-2"/>
                  <c:y val="8.178313947956688E-4"/>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4902122914826581E-2"/>
                      <c:h val="0.11768205444907621"/>
                    </c:manualLayout>
                  </c15:layout>
                </c:ext>
                <c:ext xmlns:c16="http://schemas.microsoft.com/office/drawing/2014/chart" uri="{C3380CC4-5D6E-409C-BE32-E72D297353CC}">
                  <c16:uniqueId val="{00000005-B1C9-4C33-AA78-3EABD9DF2DC0}"/>
                </c:ext>
              </c:extLst>
            </c:dLbl>
            <c:dLbl>
              <c:idx val="3"/>
              <c:layout>
                <c:manualLayout>
                  <c:x val="3.6123432227729742E-2"/>
                  <c:y val="-1.2560719208979311E-3"/>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0.11602228072110868"/>
                      <c:h val="0.12607144418402105"/>
                    </c:manualLayout>
                  </c15:layout>
                </c:ext>
                <c:ext xmlns:c16="http://schemas.microsoft.com/office/drawing/2014/chart" uri="{C3380CC4-5D6E-409C-BE32-E72D297353CC}">
                  <c16:uniqueId val="{00000007-B1C9-4C33-AA78-3EABD9DF2DC0}"/>
                </c:ext>
              </c:extLst>
            </c:dLbl>
            <c:dLbl>
              <c:idx val="4"/>
              <c:layout>
                <c:manualLayout>
                  <c:x val="1.2282504066466632E-2"/>
                  <c:y val="-1.8300756523081673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6401184338831152"/>
                      <c:h val="0.15369564098605318"/>
                    </c:manualLayout>
                  </c15:layout>
                </c:ext>
                <c:ext xmlns:c16="http://schemas.microsoft.com/office/drawing/2014/chart" uri="{C3380CC4-5D6E-409C-BE32-E72D297353CC}">
                  <c16:uniqueId val="{00000009-B1C9-4C33-AA78-3EABD9DF2DC0}"/>
                </c:ext>
              </c:extLst>
            </c:dLbl>
            <c:dLbl>
              <c:idx val="5"/>
              <c:layout>
                <c:manualLayout>
                  <c:x val="1.4227266937694841E-2"/>
                  <c:y val="1.5686274509803921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3169881211149316E-2"/>
                      <c:h val="0.1226376408831249"/>
                    </c:manualLayout>
                  </c15:layout>
                </c:ext>
                <c:ext xmlns:c16="http://schemas.microsoft.com/office/drawing/2014/chart" uri="{C3380CC4-5D6E-409C-BE32-E72D297353CC}">
                  <c16:uniqueId val="{0000000B-B1C9-4C33-AA78-3EABD9DF2DC0}"/>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dati'!$S$5:$S$10</c:f>
              <c:strCache>
                <c:ptCount val="6"/>
                <c:pt idx="0">
                  <c:v>0.07-0.12 EUR/kwh</c:v>
                </c:pt>
                <c:pt idx="1">
                  <c:v>0.13-0.17 EUR/kwh</c:v>
                </c:pt>
                <c:pt idx="2">
                  <c:v>0.18-0.30 EUR/kwh</c:v>
                </c:pt>
                <c:pt idx="3">
                  <c:v>0.31 EUR/kwh vai vairāk</c:v>
                </c:pt>
                <c:pt idx="4">
                  <c:v>Cena/ tarifs ir nemitīgi mainīgi – mājsaimniecība maksā pēc biržas cenas</c:v>
                </c:pt>
                <c:pt idx="5">
                  <c:v>Grūti pateikt/ nezinu</c:v>
                </c:pt>
              </c:strCache>
            </c:strRef>
          </c:cat>
          <c:val>
            <c:numRef>
              <c:f>'Grafiki + dati'!$T$5:$T$10</c:f>
              <c:numCache>
                <c:formatCode>0.0</c:formatCode>
                <c:ptCount val="6"/>
                <c:pt idx="0">
                  <c:v>7.7</c:v>
                </c:pt>
                <c:pt idx="1">
                  <c:v>28.4</c:v>
                </c:pt>
                <c:pt idx="2">
                  <c:v>16.899999999999999</c:v>
                </c:pt>
                <c:pt idx="3">
                  <c:v>3.1</c:v>
                </c:pt>
                <c:pt idx="4">
                  <c:v>17.2</c:v>
                </c:pt>
                <c:pt idx="5">
                  <c:v>26.7</c:v>
                </c:pt>
              </c:numCache>
            </c:numRef>
          </c:val>
          <c:extLst>
            <c:ext xmlns:c16="http://schemas.microsoft.com/office/drawing/2014/chart" uri="{C3380CC4-5D6E-409C-BE32-E72D297353CC}">
              <c16:uniqueId val="{0000000C-B1C9-4C33-AA78-3EABD9DF2DC0}"/>
            </c:ext>
          </c:extLst>
        </c:ser>
        <c:dLbls>
          <c:showLegendKey val="0"/>
          <c:showVal val="0"/>
          <c:showCatName val="0"/>
          <c:showSerName val="0"/>
          <c:showPercent val="0"/>
          <c:showBubbleSize val="0"/>
          <c:showLeaderLines val="0"/>
        </c:dLbls>
        <c:firstSliceAng val="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702495818280646"/>
          <c:y val="0.10912632356308087"/>
          <c:w val="0.78409456808586531"/>
          <c:h val="0.82637021378416387"/>
        </c:manualLayout>
      </c:layout>
      <c:barChart>
        <c:barDir val="bar"/>
        <c:grouping val="stacked"/>
        <c:varyColors val="0"/>
        <c:ser>
          <c:idx val="0"/>
          <c:order val="0"/>
          <c:tx>
            <c:strRef>
              <c:f>'Grafiki + dati'!$T$30</c:f>
              <c:strCache>
                <c:ptCount val="1"/>
                <c:pt idx="0">
                  <c:v>0.07-0.12 EUR/kwh</c:v>
                </c:pt>
              </c:strCache>
            </c:strRef>
          </c:tx>
          <c:spPr>
            <a:solidFill>
              <a:srgbClr val="B3E498"/>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dati'!$S$31:$S$68</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dati'!$T$31:$T$68</c:f>
              <c:numCache>
                <c:formatCode>General</c:formatCode>
                <c:ptCount val="38"/>
                <c:pt idx="0" formatCode="0">
                  <c:v>7.7</c:v>
                </c:pt>
                <c:pt idx="2" formatCode="0">
                  <c:v>8.4</c:v>
                </c:pt>
                <c:pt idx="3" formatCode="0">
                  <c:v>7</c:v>
                </c:pt>
                <c:pt idx="5" formatCode="0">
                  <c:v>3</c:v>
                </c:pt>
                <c:pt idx="6" formatCode="0">
                  <c:v>5</c:v>
                </c:pt>
                <c:pt idx="7" formatCode="0">
                  <c:v>7.1</c:v>
                </c:pt>
                <c:pt idx="8" formatCode="0">
                  <c:v>8.9</c:v>
                </c:pt>
                <c:pt idx="9" formatCode="0">
                  <c:v>8.4</c:v>
                </c:pt>
                <c:pt idx="10" formatCode="0">
                  <c:v>11.4</c:v>
                </c:pt>
                <c:pt idx="12" formatCode="0">
                  <c:v>8.5</c:v>
                </c:pt>
                <c:pt idx="13" formatCode="0">
                  <c:v>6.1</c:v>
                </c:pt>
                <c:pt idx="15" formatCode="0">
                  <c:v>6.5</c:v>
                </c:pt>
                <c:pt idx="16" formatCode="0">
                  <c:v>7.7</c:v>
                </c:pt>
                <c:pt idx="17" formatCode="0">
                  <c:v>8.1</c:v>
                </c:pt>
                <c:pt idx="19" formatCode="0">
                  <c:v>7</c:v>
                </c:pt>
                <c:pt idx="20" formatCode="0">
                  <c:v>7.1</c:v>
                </c:pt>
                <c:pt idx="21" formatCode="0">
                  <c:v>8.9</c:v>
                </c:pt>
                <c:pt idx="23" formatCode="0">
                  <c:v>9.1</c:v>
                </c:pt>
                <c:pt idx="24" formatCode="0">
                  <c:v>9.6</c:v>
                </c:pt>
                <c:pt idx="25" formatCode="0">
                  <c:v>8.1999999999999993</c:v>
                </c:pt>
                <c:pt idx="26" formatCode="0">
                  <c:v>8.1999999999999993</c:v>
                </c:pt>
                <c:pt idx="27" formatCode="0">
                  <c:v>6.9</c:v>
                </c:pt>
                <c:pt idx="29" formatCode="0">
                  <c:v>4.8</c:v>
                </c:pt>
                <c:pt idx="30" formatCode="0">
                  <c:v>12.2</c:v>
                </c:pt>
                <c:pt idx="31" formatCode="0">
                  <c:v>9.1999999999999993</c:v>
                </c:pt>
                <c:pt idx="32" formatCode="0">
                  <c:v>2.2999999999999998</c:v>
                </c:pt>
                <c:pt idx="33" formatCode="0">
                  <c:v>9.4</c:v>
                </c:pt>
                <c:pt idx="35" formatCode="0">
                  <c:v>4.8</c:v>
                </c:pt>
                <c:pt idx="36" formatCode="0">
                  <c:v>8.8000000000000007</c:v>
                </c:pt>
                <c:pt idx="37" formatCode="0">
                  <c:v>9.5</c:v>
                </c:pt>
              </c:numCache>
            </c:numRef>
          </c:val>
          <c:extLst>
            <c:ext xmlns:c16="http://schemas.microsoft.com/office/drawing/2014/chart" uri="{C3380CC4-5D6E-409C-BE32-E72D297353CC}">
              <c16:uniqueId val="{00000000-10E3-4F90-886F-B6C712183ED0}"/>
            </c:ext>
          </c:extLst>
        </c:ser>
        <c:ser>
          <c:idx val="3"/>
          <c:order val="1"/>
          <c:tx>
            <c:strRef>
              <c:f>'Grafiki + dati'!$U$30</c:f>
              <c:strCache>
                <c:ptCount val="1"/>
                <c:pt idx="0">
                  <c:v>0.13-0.17 EUR/kwh</c:v>
                </c:pt>
              </c:strCache>
            </c:strRef>
          </c:tx>
          <c:spPr>
            <a:solidFill>
              <a:srgbClr val="7BD04C"/>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dati'!$S$31:$S$68</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dati'!$U$31:$U$68</c:f>
              <c:numCache>
                <c:formatCode>General</c:formatCode>
                <c:ptCount val="38"/>
                <c:pt idx="0" formatCode="0">
                  <c:v>28.4</c:v>
                </c:pt>
                <c:pt idx="2" formatCode="0">
                  <c:v>28.5</c:v>
                </c:pt>
                <c:pt idx="3" formatCode="0">
                  <c:v>28.4</c:v>
                </c:pt>
                <c:pt idx="5" formatCode="0">
                  <c:v>19.899999999999999</c:v>
                </c:pt>
                <c:pt idx="6" formatCode="0">
                  <c:v>27.1</c:v>
                </c:pt>
                <c:pt idx="7" formatCode="0">
                  <c:v>32</c:v>
                </c:pt>
                <c:pt idx="8" formatCode="0">
                  <c:v>33.1</c:v>
                </c:pt>
                <c:pt idx="9" formatCode="0">
                  <c:v>24.9</c:v>
                </c:pt>
                <c:pt idx="10" formatCode="0">
                  <c:v>28.4</c:v>
                </c:pt>
                <c:pt idx="12" formatCode="0">
                  <c:v>32.5</c:v>
                </c:pt>
                <c:pt idx="13" formatCode="0">
                  <c:v>21.1</c:v>
                </c:pt>
                <c:pt idx="15" formatCode="0">
                  <c:v>22.8</c:v>
                </c:pt>
                <c:pt idx="16" formatCode="0">
                  <c:v>28.1</c:v>
                </c:pt>
                <c:pt idx="17" formatCode="0">
                  <c:v>31.4</c:v>
                </c:pt>
                <c:pt idx="19" formatCode="0">
                  <c:v>34.4</c:v>
                </c:pt>
                <c:pt idx="20" formatCode="0">
                  <c:v>31</c:v>
                </c:pt>
                <c:pt idx="21" formatCode="0">
                  <c:v>21.5</c:v>
                </c:pt>
                <c:pt idx="23" formatCode="0">
                  <c:v>19.2</c:v>
                </c:pt>
                <c:pt idx="24" formatCode="0">
                  <c:v>27.1</c:v>
                </c:pt>
                <c:pt idx="25" formatCode="0">
                  <c:v>35.799999999999997</c:v>
                </c:pt>
                <c:pt idx="26" formatCode="0">
                  <c:v>32.1</c:v>
                </c:pt>
                <c:pt idx="27" formatCode="0">
                  <c:v>36.299999999999997</c:v>
                </c:pt>
                <c:pt idx="29" formatCode="0">
                  <c:v>26.2</c:v>
                </c:pt>
                <c:pt idx="30" formatCode="0">
                  <c:v>35.4</c:v>
                </c:pt>
                <c:pt idx="31" formatCode="0">
                  <c:v>40.200000000000003</c:v>
                </c:pt>
                <c:pt idx="32" formatCode="0">
                  <c:v>13.4</c:v>
                </c:pt>
                <c:pt idx="33" formatCode="0">
                  <c:v>22.9</c:v>
                </c:pt>
                <c:pt idx="35" formatCode="0">
                  <c:v>26.2</c:v>
                </c:pt>
                <c:pt idx="36" formatCode="0">
                  <c:v>23.7</c:v>
                </c:pt>
                <c:pt idx="37" formatCode="0">
                  <c:v>36.9</c:v>
                </c:pt>
              </c:numCache>
            </c:numRef>
          </c:val>
          <c:extLst>
            <c:ext xmlns:c16="http://schemas.microsoft.com/office/drawing/2014/chart" uri="{C3380CC4-5D6E-409C-BE32-E72D297353CC}">
              <c16:uniqueId val="{00000001-10E3-4F90-886F-B6C712183ED0}"/>
            </c:ext>
          </c:extLst>
        </c:ser>
        <c:ser>
          <c:idx val="2"/>
          <c:order val="2"/>
          <c:tx>
            <c:strRef>
              <c:f>'Grafiki + dati'!$V$30</c:f>
              <c:strCache>
                <c:ptCount val="1"/>
                <c:pt idx="0">
                  <c:v>0.18-0.30 EUR/kwh</c:v>
                </c:pt>
              </c:strCache>
            </c:strRef>
          </c:tx>
          <c:spPr>
            <a:solidFill>
              <a:srgbClr val="61953D"/>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dati'!$S$31:$S$68</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dati'!$V$31:$V$68</c:f>
              <c:numCache>
                <c:formatCode>General</c:formatCode>
                <c:ptCount val="38"/>
                <c:pt idx="0" formatCode="0">
                  <c:v>16.899999999999999</c:v>
                </c:pt>
                <c:pt idx="2" formatCode="0">
                  <c:v>18.3</c:v>
                </c:pt>
                <c:pt idx="3" formatCode="0">
                  <c:v>15.5</c:v>
                </c:pt>
                <c:pt idx="5" formatCode="0">
                  <c:v>9.6999999999999993</c:v>
                </c:pt>
                <c:pt idx="6" formatCode="0">
                  <c:v>22.8</c:v>
                </c:pt>
                <c:pt idx="7" formatCode="0">
                  <c:v>15.1</c:v>
                </c:pt>
                <c:pt idx="8" formatCode="0">
                  <c:v>17.2</c:v>
                </c:pt>
                <c:pt idx="9" formatCode="0">
                  <c:v>16.2</c:v>
                </c:pt>
                <c:pt idx="10" formatCode="0">
                  <c:v>17.8</c:v>
                </c:pt>
                <c:pt idx="12" formatCode="0">
                  <c:v>13.9</c:v>
                </c:pt>
                <c:pt idx="13" formatCode="0">
                  <c:v>22.2</c:v>
                </c:pt>
                <c:pt idx="15" formatCode="0">
                  <c:v>14.3</c:v>
                </c:pt>
                <c:pt idx="16" formatCode="0">
                  <c:v>18.100000000000001</c:v>
                </c:pt>
                <c:pt idx="17" formatCode="0">
                  <c:v>15.1</c:v>
                </c:pt>
                <c:pt idx="19" formatCode="0">
                  <c:v>12.5</c:v>
                </c:pt>
                <c:pt idx="20" formatCode="0">
                  <c:v>18.7</c:v>
                </c:pt>
                <c:pt idx="21" formatCode="0">
                  <c:v>16</c:v>
                </c:pt>
                <c:pt idx="23" formatCode="0">
                  <c:v>27.9</c:v>
                </c:pt>
                <c:pt idx="24" formatCode="0">
                  <c:v>21.8</c:v>
                </c:pt>
                <c:pt idx="25" formatCode="0">
                  <c:v>13.8</c:v>
                </c:pt>
                <c:pt idx="26" formatCode="0">
                  <c:v>15.3</c:v>
                </c:pt>
                <c:pt idx="27" formatCode="0">
                  <c:v>13.1</c:v>
                </c:pt>
                <c:pt idx="29" formatCode="0">
                  <c:v>15</c:v>
                </c:pt>
                <c:pt idx="30" formatCode="0">
                  <c:v>11.2</c:v>
                </c:pt>
                <c:pt idx="31" formatCode="0">
                  <c:v>9.1</c:v>
                </c:pt>
                <c:pt idx="32" formatCode="0">
                  <c:v>22.5</c:v>
                </c:pt>
                <c:pt idx="33" formatCode="0">
                  <c:v>35.1</c:v>
                </c:pt>
                <c:pt idx="35" formatCode="0">
                  <c:v>15</c:v>
                </c:pt>
                <c:pt idx="36" formatCode="0">
                  <c:v>17.899999999999999</c:v>
                </c:pt>
                <c:pt idx="37" formatCode="0">
                  <c:v>17.7</c:v>
                </c:pt>
              </c:numCache>
            </c:numRef>
          </c:val>
          <c:extLst>
            <c:ext xmlns:c16="http://schemas.microsoft.com/office/drawing/2014/chart" uri="{C3380CC4-5D6E-409C-BE32-E72D297353CC}">
              <c16:uniqueId val="{00000002-10E3-4F90-886F-B6C712183ED0}"/>
            </c:ext>
          </c:extLst>
        </c:ser>
        <c:ser>
          <c:idx val="4"/>
          <c:order val="3"/>
          <c:tx>
            <c:strRef>
              <c:f>'Grafiki + dati'!$W$30</c:f>
              <c:strCache>
                <c:ptCount val="1"/>
                <c:pt idx="0">
                  <c:v>0.31 EUR/kwh vai vairāk</c:v>
                </c:pt>
              </c:strCache>
            </c:strRef>
          </c:tx>
          <c:spPr>
            <a:solidFill>
              <a:srgbClr val="385723"/>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dati'!$S$31:$S$68</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dati'!$W$31:$W$68</c:f>
              <c:numCache>
                <c:formatCode>General</c:formatCode>
                <c:ptCount val="38"/>
                <c:pt idx="0" formatCode="0">
                  <c:v>3.1</c:v>
                </c:pt>
                <c:pt idx="2" formatCode="0">
                  <c:v>3.4</c:v>
                </c:pt>
                <c:pt idx="3" formatCode="0">
                  <c:v>2.9</c:v>
                </c:pt>
                <c:pt idx="5" formatCode="0">
                  <c:v>3.3</c:v>
                </c:pt>
                <c:pt idx="6" formatCode="0">
                  <c:v>4.3</c:v>
                </c:pt>
                <c:pt idx="7" formatCode="0">
                  <c:v>2</c:v>
                </c:pt>
                <c:pt idx="8" formatCode="0">
                  <c:v>2.8</c:v>
                </c:pt>
                <c:pt idx="9" formatCode="0">
                  <c:v>2.7</c:v>
                </c:pt>
                <c:pt idx="10" formatCode="0">
                  <c:v>4.4000000000000004</c:v>
                </c:pt>
                <c:pt idx="12" formatCode="0">
                  <c:v>2.2999999999999998</c:v>
                </c:pt>
                <c:pt idx="13" formatCode="0">
                  <c:v>4.8</c:v>
                </c:pt>
                <c:pt idx="15" formatCode="0">
                  <c:v>4.0999999999999996</c:v>
                </c:pt>
                <c:pt idx="16" formatCode="0">
                  <c:v>3.7</c:v>
                </c:pt>
                <c:pt idx="17" formatCode="0">
                  <c:v>1.5</c:v>
                </c:pt>
                <c:pt idx="19" formatCode="0">
                  <c:v>2.6</c:v>
                </c:pt>
                <c:pt idx="20" formatCode="0">
                  <c:v>2</c:v>
                </c:pt>
                <c:pt idx="21" formatCode="0">
                  <c:v>5.2</c:v>
                </c:pt>
                <c:pt idx="23" formatCode="0">
                  <c:v>3.1</c:v>
                </c:pt>
                <c:pt idx="24" formatCode="0">
                  <c:v>4.5999999999999996</c:v>
                </c:pt>
                <c:pt idx="25" formatCode="0">
                  <c:v>2.4</c:v>
                </c:pt>
                <c:pt idx="26" formatCode="0">
                  <c:v>1.1000000000000001</c:v>
                </c:pt>
                <c:pt idx="27" formatCode="0">
                  <c:v>3</c:v>
                </c:pt>
                <c:pt idx="29" formatCode="0">
                  <c:v>3.3</c:v>
                </c:pt>
                <c:pt idx="30" formatCode="0">
                  <c:v>1.7</c:v>
                </c:pt>
                <c:pt idx="32" formatCode="0">
                  <c:v>7.2</c:v>
                </c:pt>
                <c:pt idx="33" formatCode="0">
                  <c:v>4.8</c:v>
                </c:pt>
                <c:pt idx="35" formatCode="0">
                  <c:v>3.3</c:v>
                </c:pt>
                <c:pt idx="36" formatCode="0">
                  <c:v>4.7</c:v>
                </c:pt>
                <c:pt idx="37" formatCode="0">
                  <c:v>1</c:v>
                </c:pt>
              </c:numCache>
            </c:numRef>
          </c:val>
          <c:extLst>
            <c:ext xmlns:c16="http://schemas.microsoft.com/office/drawing/2014/chart" uri="{C3380CC4-5D6E-409C-BE32-E72D297353CC}">
              <c16:uniqueId val="{00000003-10E3-4F90-886F-B6C712183ED0}"/>
            </c:ext>
          </c:extLst>
        </c:ser>
        <c:ser>
          <c:idx val="5"/>
          <c:order val="4"/>
          <c:tx>
            <c:strRef>
              <c:f>'Grafiki + dati'!$Y$30</c:f>
              <c:strCache>
                <c:ptCount val="1"/>
                <c:pt idx="0">
                  <c:v>Grūti pateikt/ nezinu</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dati'!$S$31:$S$68</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dati'!$Y$31:$Y$68</c:f>
              <c:numCache>
                <c:formatCode>General</c:formatCode>
                <c:ptCount val="38"/>
                <c:pt idx="0" formatCode="0">
                  <c:v>26.7</c:v>
                </c:pt>
                <c:pt idx="2" formatCode="0">
                  <c:v>23.9</c:v>
                </c:pt>
                <c:pt idx="3" formatCode="0">
                  <c:v>29.4</c:v>
                </c:pt>
                <c:pt idx="5" formatCode="0">
                  <c:v>47.4</c:v>
                </c:pt>
                <c:pt idx="6" formatCode="0">
                  <c:v>17.899999999999999</c:v>
                </c:pt>
                <c:pt idx="7" formatCode="0">
                  <c:v>26.3</c:v>
                </c:pt>
                <c:pt idx="8" formatCode="0">
                  <c:v>21.1</c:v>
                </c:pt>
                <c:pt idx="9" formatCode="0">
                  <c:v>30.1</c:v>
                </c:pt>
                <c:pt idx="10" formatCode="0">
                  <c:v>27</c:v>
                </c:pt>
                <c:pt idx="12" formatCode="0">
                  <c:v>25.5</c:v>
                </c:pt>
                <c:pt idx="13" formatCode="0">
                  <c:v>28.4</c:v>
                </c:pt>
                <c:pt idx="15" formatCode="0">
                  <c:v>35.1</c:v>
                </c:pt>
                <c:pt idx="16" formatCode="0">
                  <c:v>25.6</c:v>
                </c:pt>
                <c:pt idx="17" formatCode="0">
                  <c:v>25.8</c:v>
                </c:pt>
                <c:pt idx="19" formatCode="0">
                  <c:v>23.9</c:v>
                </c:pt>
                <c:pt idx="20" formatCode="0">
                  <c:v>22.5</c:v>
                </c:pt>
                <c:pt idx="21" formatCode="0">
                  <c:v>34.700000000000003</c:v>
                </c:pt>
                <c:pt idx="23" formatCode="0">
                  <c:v>29.4</c:v>
                </c:pt>
                <c:pt idx="24" formatCode="0">
                  <c:v>24.1</c:v>
                </c:pt>
                <c:pt idx="25" formatCode="0">
                  <c:v>21.8</c:v>
                </c:pt>
                <c:pt idx="26" formatCode="0">
                  <c:v>25.1</c:v>
                </c:pt>
                <c:pt idx="27" formatCode="0">
                  <c:v>21.6</c:v>
                </c:pt>
                <c:pt idx="29" formatCode="0">
                  <c:v>31.4</c:v>
                </c:pt>
                <c:pt idx="30" formatCode="0">
                  <c:v>18.600000000000001</c:v>
                </c:pt>
                <c:pt idx="31" formatCode="0">
                  <c:v>30.5</c:v>
                </c:pt>
                <c:pt idx="32" formatCode="0">
                  <c:v>37.1</c:v>
                </c:pt>
                <c:pt idx="33" formatCode="0">
                  <c:v>17.7</c:v>
                </c:pt>
                <c:pt idx="35" formatCode="0">
                  <c:v>31.4</c:v>
                </c:pt>
                <c:pt idx="36" formatCode="0">
                  <c:v>24.1</c:v>
                </c:pt>
                <c:pt idx="37" formatCode="0">
                  <c:v>24.8</c:v>
                </c:pt>
              </c:numCache>
            </c:numRef>
          </c:val>
          <c:extLst>
            <c:ext xmlns:c16="http://schemas.microsoft.com/office/drawing/2014/chart" uri="{C3380CC4-5D6E-409C-BE32-E72D297353CC}">
              <c16:uniqueId val="{00000004-10E3-4F90-886F-B6C712183ED0}"/>
            </c:ext>
          </c:extLst>
        </c:ser>
        <c:ser>
          <c:idx val="1"/>
          <c:order val="5"/>
          <c:tx>
            <c:strRef>
              <c:f>'Grafiki + dati'!$X$30</c:f>
              <c:strCache>
                <c:ptCount val="1"/>
                <c:pt idx="0">
                  <c:v>Cena/ tarifs ir nemitīgi mainīgi – mājsaimniecība maksā pēc biržas cenas</c:v>
                </c:pt>
              </c:strCache>
            </c:strRef>
          </c:tx>
          <c:spPr>
            <a:solidFill>
              <a:srgbClr val="E27A08"/>
            </a:solidFill>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dati'!$S$31:$S$68</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dati'!$X$31:$X$68</c:f>
              <c:numCache>
                <c:formatCode>General</c:formatCode>
                <c:ptCount val="38"/>
                <c:pt idx="0" formatCode="0">
                  <c:v>17.2</c:v>
                </c:pt>
                <c:pt idx="2" formatCode="0">
                  <c:v>17.5</c:v>
                </c:pt>
                <c:pt idx="3" formatCode="0">
                  <c:v>16.8</c:v>
                </c:pt>
                <c:pt idx="5" formatCode="0">
                  <c:v>16.8</c:v>
                </c:pt>
                <c:pt idx="6" formatCode="0">
                  <c:v>22.9</c:v>
                </c:pt>
                <c:pt idx="7" formatCode="0">
                  <c:v>17.5</c:v>
                </c:pt>
                <c:pt idx="8" formatCode="0">
                  <c:v>16.8</c:v>
                </c:pt>
                <c:pt idx="9" formatCode="0">
                  <c:v>17.8</c:v>
                </c:pt>
                <c:pt idx="10" formatCode="0">
                  <c:v>11</c:v>
                </c:pt>
                <c:pt idx="12" formatCode="0">
                  <c:v>17.2</c:v>
                </c:pt>
                <c:pt idx="13" formatCode="0">
                  <c:v>17.5</c:v>
                </c:pt>
                <c:pt idx="15" formatCode="0">
                  <c:v>17.2</c:v>
                </c:pt>
                <c:pt idx="16" formatCode="0">
                  <c:v>16.8</c:v>
                </c:pt>
                <c:pt idx="17" formatCode="0">
                  <c:v>18.100000000000001</c:v>
                </c:pt>
                <c:pt idx="19" formatCode="0">
                  <c:v>19.5</c:v>
                </c:pt>
                <c:pt idx="20" formatCode="0">
                  <c:v>18.7</c:v>
                </c:pt>
                <c:pt idx="21" formatCode="0">
                  <c:v>13.7</c:v>
                </c:pt>
                <c:pt idx="23" formatCode="0">
                  <c:v>11.4</c:v>
                </c:pt>
                <c:pt idx="24" formatCode="0">
                  <c:v>12.8</c:v>
                </c:pt>
                <c:pt idx="25" formatCode="0">
                  <c:v>18.100000000000001</c:v>
                </c:pt>
                <c:pt idx="26" formatCode="0">
                  <c:v>18.3</c:v>
                </c:pt>
                <c:pt idx="27" formatCode="0">
                  <c:v>19.2</c:v>
                </c:pt>
                <c:pt idx="29" formatCode="0">
                  <c:v>19.3</c:v>
                </c:pt>
                <c:pt idx="30" formatCode="0">
                  <c:v>20.9</c:v>
                </c:pt>
                <c:pt idx="31" formatCode="0">
                  <c:v>11</c:v>
                </c:pt>
                <c:pt idx="32" formatCode="0">
                  <c:v>17.399999999999999</c:v>
                </c:pt>
                <c:pt idx="33" formatCode="0">
                  <c:v>10</c:v>
                </c:pt>
                <c:pt idx="35" formatCode="0">
                  <c:v>19.3</c:v>
                </c:pt>
                <c:pt idx="36" formatCode="0">
                  <c:v>20.9</c:v>
                </c:pt>
                <c:pt idx="37" formatCode="0">
                  <c:v>10.1</c:v>
                </c:pt>
              </c:numCache>
            </c:numRef>
          </c:val>
          <c:extLst>
            <c:ext xmlns:c16="http://schemas.microsoft.com/office/drawing/2014/chart" uri="{C3380CC4-5D6E-409C-BE32-E72D297353CC}">
              <c16:uniqueId val="{00000005-10E3-4F90-886F-B6C712183ED0}"/>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60741518556472"/>
              <c:y val="0.94122355671159019"/>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9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5.3722372540560101E-2"/>
          <c:y val="5.6933310151434026E-2"/>
          <c:w val="0.93279610793957768"/>
          <c:h val="3.730386477837473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405039128954459"/>
          <c:y val="0.18294662303951306"/>
          <c:w val="0.38624115167422257"/>
          <c:h val="0.72574876967290425"/>
        </c:manualLayout>
      </c:layout>
      <c:pieChart>
        <c:varyColors val="1"/>
        <c:ser>
          <c:idx val="1"/>
          <c:order val="0"/>
          <c:dPt>
            <c:idx val="0"/>
            <c:bubble3D val="0"/>
            <c:explosion val="13"/>
            <c:spPr>
              <a:solidFill>
                <a:srgbClr val="548235"/>
              </a:solidFill>
            </c:spPr>
            <c:extLst>
              <c:ext xmlns:c16="http://schemas.microsoft.com/office/drawing/2014/chart" uri="{C3380CC4-5D6E-409C-BE32-E72D297353CC}">
                <c16:uniqueId val="{00000001-05F1-4FDA-9C3F-5A8249F4FFD5}"/>
              </c:ext>
            </c:extLst>
          </c:dPt>
          <c:dPt>
            <c:idx val="1"/>
            <c:bubble3D val="0"/>
            <c:spPr>
              <a:solidFill>
                <a:srgbClr val="FFC000"/>
              </a:solidFill>
            </c:spPr>
            <c:extLst>
              <c:ext xmlns:c16="http://schemas.microsoft.com/office/drawing/2014/chart" uri="{C3380CC4-5D6E-409C-BE32-E72D297353CC}">
                <c16:uniqueId val="{00000003-05F1-4FDA-9C3F-5A8249F4FFD5}"/>
              </c:ext>
            </c:extLst>
          </c:dPt>
          <c:dPt>
            <c:idx val="2"/>
            <c:bubble3D val="0"/>
            <c:spPr>
              <a:solidFill>
                <a:sysClr val="window" lastClr="FFFFFF">
                  <a:lumMod val="75000"/>
                </a:sysClr>
              </a:solidFill>
            </c:spPr>
            <c:extLst>
              <c:ext xmlns:c16="http://schemas.microsoft.com/office/drawing/2014/chart" uri="{C3380CC4-5D6E-409C-BE32-E72D297353CC}">
                <c16:uniqueId val="{00000005-05F1-4FDA-9C3F-5A8249F4FFD5}"/>
              </c:ext>
            </c:extLst>
          </c:dPt>
          <c:dPt>
            <c:idx val="3"/>
            <c:bubble3D val="0"/>
            <c:spPr>
              <a:solidFill>
                <a:srgbClr val="385723"/>
              </a:solidFill>
              <a:ln>
                <a:noFill/>
              </a:ln>
            </c:spPr>
            <c:extLst>
              <c:ext xmlns:c16="http://schemas.microsoft.com/office/drawing/2014/chart" uri="{C3380CC4-5D6E-409C-BE32-E72D297353CC}">
                <c16:uniqueId val="{00000007-05F1-4FDA-9C3F-5A8249F4FFD5}"/>
              </c:ext>
            </c:extLst>
          </c:dPt>
          <c:dPt>
            <c:idx val="4"/>
            <c:bubble3D val="0"/>
            <c:spPr>
              <a:solidFill>
                <a:srgbClr val="E27A08"/>
              </a:solidFill>
            </c:spPr>
            <c:extLst>
              <c:ext xmlns:c16="http://schemas.microsoft.com/office/drawing/2014/chart" uri="{C3380CC4-5D6E-409C-BE32-E72D297353CC}">
                <c16:uniqueId val="{00000009-05F1-4FDA-9C3F-5A8249F4FFD5}"/>
              </c:ext>
            </c:extLst>
          </c:dPt>
          <c:dPt>
            <c:idx val="5"/>
            <c:bubble3D val="0"/>
            <c:spPr>
              <a:solidFill>
                <a:sysClr val="window" lastClr="FFFFFF">
                  <a:lumMod val="75000"/>
                </a:sysClr>
              </a:solidFill>
            </c:spPr>
            <c:extLst>
              <c:ext xmlns:c16="http://schemas.microsoft.com/office/drawing/2014/chart" uri="{C3380CC4-5D6E-409C-BE32-E72D297353CC}">
                <c16:uniqueId val="{0000000B-05F1-4FDA-9C3F-5A8249F4FFD5}"/>
              </c:ext>
            </c:extLst>
          </c:dPt>
          <c:dLbls>
            <c:dLbl>
              <c:idx val="0"/>
              <c:layout>
                <c:manualLayout>
                  <c:x val="3.1534311062621631E-3"/>
                  <c:y val="1.941302250643964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5F1-4FDA-9C3F-5A8249F4FFD5}"/>
                </c:ext>
              </c:extLst>
            </c:dLbl>
            <c:dLbl>
              <c:idx val="1"/>
              <c:layout>
                <c:manualLayout>
                  <c:x val="-6.6229513673559295E-2"/>
                  <c:y val="-0.1124183006535949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5F1-4FDA-9C3F-5A8249F4FFD5}"/>
                </c:ext>
              </c:extLst>
            </c:dLbl>
            <c:dLbl>
              <c:idx val="2"/>
              <c:layout>
                <c:manualLayout>
                  <c:x val="-3.7439472810528755E-3"/>
                  <c:y val="3.1372549019607843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4902122914826581E-2"/>
                      <c:h val="0.11768205444907621"/>
                    </c:manualLayout>
                  </c15:layout>
                </c:ext>
                <c:ext xmlns:c16="http://schemas.microsoft.com/office/drawing/2014/chart" uri="{C3380CC4-5D6E-409C-BE32-E72D297353CC}">
                  <c16:uniqueId val="{00000005-05F1-4FDA-9C3F-5A8249F4FFD5}"/>
                </c:ext>
              </c:extLst>
            </c:dLbl>
            <c:dLbl>
              <c:idx val="3"/>
              <c:layout>
                <c:manualLayout>
                  <c:x val="5.9282088545614372E-3"/>
                  <c:y val="3.3754310122999331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5F1-4FDA-9C3F-5A8249F4FFD5}"/>
                </c:ext>
              </c:extLst>
            </c:dLbl>
            <c:dLbl>
              <c:idx val="4"/>
              <c:layout>
                <c:manualLayout>
                  <c:x val="1.2282504066466632E-2"/>
                  <c:y val="-1.8300756523081673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6401184338831152"/>
                      <c:h val="0.15369564098605318"/>
                    </c:manualLayout>
                  </c15:layout>
                </c:ext>
                <c:ext xmlns:c16="http://schemas.microsoft.com/office/drawing/2014/chart" uri="{C3380CC4-5D6E-409C-BE32-E72D297353CC}">
                  <c16:uniqueId val="{00000009-05F1-4FDA-9C3F-5A8249F4FFD5}"/>
                </c:ext>
              </c:extLst>
            </c:dLbl>
            <c:dLbl>
              <c:idx val="5"/>
              <c:layout>
                <c:manualLayout>
                  <c:x val="1.4227266937694841E-2"/>
                  <c:y val="1.5686274509803921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3169881211149316E-2"/>
                      <c:h val="0.1226376408831249"/>
                    </c:manualLayout>
                  </c15:layout>
                </c:ext>
                <c:ext xmlns:c16="http://schemas.microsoft.com/office/drawing/2014/chart" uri="{C3380CC4-5D6E-409C-BE32-E72D297353CC}">
                  <c16:uniqueId val="{0000000B-05F1-4FDA-9C3F-5A8249F4FFD5}"/>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dati'!$S$76:$S$78</c:f>
              <c:strCache>
                <c:ptCount val="3"/>
                <c:pt idx="0">
                  <c:v>Jā</c:v>
                </c:pt>
                <c:pt idx="1">
                  <c:v>Nē</c:v>
                </c:pt>
                <c:pt idx="2">
                  <c:v>Grūti pateikt/ nezinu</c:v>
                </c:pt>
              </c:strCache>
            </c:strRef>
          </c:cat>
          <c:val>
            <c:numRef>
              <c:f>'Grafiki + dati'!$T$76:$T$78</c:f>
              <c:numCache>
                <c:formatCode>General</c:formatCode>
                <c:ptCount val="3"/>
                <c:pt idx="0">
                  <c:v>30.8</c:v>
                </c:pt>
                <c:pt idx="1">
                  <c:v>49.4</c:v>
                </c:pt>
                <c:pt idx="2">
                  <c:v>19.7</c:v>
                </c:pt>
              </c:numCache>
            </c:numRef>
          </c:val>
          <c:extLst>
            <c:ext xmlns:c16="http://schemas.microsoft.com/office/drawing/2014/chart" uri="{C3380CC4-5D6E-409C-BE32-E72D297353CC}">
              <c16:uniqueId val="{0000000C-05F1-4FDA-9C3F-5A8249F4FFD5}"/>
            </c:ext>
          </c:extLst>
        </c:ser>
        <c:dLbls>
          <c:showLegendKey val="0"/>
          <c:showVal val="0"/>
          <c:showCatName val="0"/>
          <c:showSerName val="0"/>
          <c:showPercent val="0"/>
          <c:showBubbleSize val="0"/>
          <c:showLeaderLines val="0"/>
        </c:dLbls>
        <c:firstSliceAng val="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559269272453362"/>
          <c:y val="0.10912632356308087"/>
          <c:w val="0.73552678845119179"/>
          <c:h val="0.82637021378416387"/>
        </c:manualLayout>
      </c:layout>
      <c:barChart>
        <c:barDir val="bar"/>
        <c:grouping val="stacked"/>
        <c:varyColors val="0"/>
        <c:ser>
          <c:idx val="0"/>
          <c:order val="0"/>
          <c:tx>
            <c:strRef>
              <c:f>'Grafiki + dati'!$T$98</c:f>
              <c:strCache>
                <c:ptCount val="1"/>
                <c:pt idx="0">
                  <c:v>Jā</c:v>
                </c:pt>
              </c:strCache>
            </c:strRef>
          </c:tx>
          <c:spPr>
            <a:solidFill>
              <a:srgbClr val="548235"/>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dati'!$S$99:$S$142</c:f>
              <c:strCache>
                <c:ptCount val="44"/>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0.07-0.12 EUR/kwh (n=78)</c:v>
                </c:pt>
                <c:pt idx="40">
                  <c:v>0.13-0.17 EUR/kwh (n=284)</c:v>
                </c:pt>
                <c:pt idx="41">
                  <c:v>0.18-0.30 EUR/kwh (n=168)</c:v>
                </c:pt>
                <c:pt idx="42">
                  <c:v>0.31 EUR/kwh vai vairāk (n=32)*</c:v>
                </c:pt>
                <c:pt idx="43">
                  <c:v>Maksā pēc biržas cenas  (n=169)</c:v>
                </c:pt>
              </c:strCache>
            </c:strRef>
          </c:cat>
          <c:val>
            <c:numRef>
              <c:f>'Grafiki + dati'!$T$99:$T$142</c:f>
              <c:numCache>
                <c:formatCode>General</c:formatCode>
                <c:ptCount val="44"/>
                <c:pt idx="0" formatCode="0">
                  <c:v>30.8</c:v>
                </c:pt>
                <c:pt idx="2" formatCode="0">
                  <c:v>30.3</c:v>
                </c:pt>
                <c:pt idx="3" formatCode="0">
                  <c:v>31.3</c:v>
                </c:pt>
                <c:pt idx="5" formatCode="0">
                  <c:v>28.3</c:v>
                </c:pt>
                <c:pt idx="6" formatCode="0">
                  <c:v>34.799999999999997</c:v>
                </c:pt>
                <c:pt idx="7" formatCode="0">
                  <c:v>35.9</c:v>
                </c:pt>
                <c:pt idx="8" formatCode="0">
                  <c:v>27.8</c:v>
                </c:pt>
                <c:pt idx="9" formatCode="0">
                  <c:v>28.6</c:v>
                </c:pt>
                <c:pt idx="10" formatCode="0">
                  <c:v>27.9</c:v>
                </c:pt>
                <c:pt idx="12" formatCode="0">
                  <c:v>33.700000000000003</c:v>
                </c:pt>
                <c:pt idx="13" formatCode="0">
                  <c:v>26.2</c:v>
                </c:pt>
                <c:pt idx="15" formatCode="0">
                  <c:v>30.6</c:v>
                </c:pt>
                <c:pt idx="16" formatCode="0">
                  <c:v>30.9</c:v>
                </c:pt>
                <c:pt idx="17" formatCode="0">
                  <c:v>30.9</c:v>
                </c:pt>
                <c:pt idx="19" formatCode="0">
                  <c:v>30.8</c:v>
                </c:pt>
                <c:pt idx="20" formatCode="0">
                  <c:v>34</c:v>
                </c:pt>
                <c:pt idx="21" formatCode="0">
                  <c:v>25.8</c:v>
                </c:pt>
                <c:pt idx="23" formatCode="0">
                  <c:v>35</c:v>
                </c:pt>
                <c:pt idx="24" formatCode="0">
                  <c:v>36.200000000000003</c:v>
                </c:pt>
                <c:pt idx="25" formatCode="0">
                  <c:v>31.6</c:v>
                </c:pt>
                <c:pt idx="26" formatCode="0">
                  <c:v>28.5</c:v>
                </c:pt>
                <c:pt idx="27" formatCode="0">
                  <c:v>29.5</c:v>
                </c:pt>
                <c:pt idx="29" formatCode="0">
                  <c:v>24.6</c:v>
                </c:pt>
                <c:pt idx="30" formatCode="0">
                  <c:v>37.200000000000003</c:v>
                </c:pt>
                <c:pt idx="31" formatCode="0">
                  <c:v>21.2</c:v>
                </c:pt>
                <c:pt idx="32" formatCode="0">
                  <c:v>31.4</c:v>
                </c:pt>
                <c:pt idx="33" formatCode="0">
                  <c:v>42</c:v>
                </c:pt>
                <c:pt idx="35" formatCode="0">
                  <c:v>24.6</c:v>
                </c:pt>
                <c:pt idx="36" formatCode="0">
                  <c:v>37.299999999999997</c:v>
                </c:pt>
                <c:pt idx="37" formatCode="0">
                  <c:v>29.7</c:v>
                </c:pt>
                <c:pt idx="39" formatCode="0">
                  <c:v>26.5</c:v>
                </c:pt>
                <c:pt idx="40" formatCode="0">
                  <c:v>32.200000000000003</c:v>
                </c:pt>
                <c:pt idx="41" formatCode="0">
                  <c:v>31.7</c:v>
                </c:pt>
                <c:pt idx="42" formatCode="0">
                  <c:v>21</c:v>
                </c:pt>
                <c:pt idx="43" formatCode="0">
                  <c:v>38.5</c:v>
                </c:pt>
              </c:numCache>
            </c:numRef>
          </c:val>
          <c:extLst>
            <c:ext xmlns:c16="http://schemas.microsoft.com/office/drawing/2014/chart" uri="{C3380CC4-5D6E-409C-BE32-E72D297353CC}">
              <c16:uniqueId val="{00000000-57D0-4A16-A5DE-EC0A6AB94319}"/>
            </c:ext>
          </c:extLst>
        </c:ser>
        <c:ser>
          <c:idx val="2"/>
          <c:order val="1"/>
          <c:tx>
            <c:strRef>
              <c:f>'Grafiki + dati'!$V$98</c:f>
              <c:strCache>
                <c:ptCount val="1"/>
                <c:pt idx="0">
                  <c:v>Grūti pateikt</c:v>
                </c:pt>
              </c:strCache>
            </c:strRef>
          </c:tx>
          <c:spPr>
            <a:solidFill>
              <a:sysClr val="window" lastClr="FFFFFF">
                <a:lumMod val="75000"/>
              </a:sysClr>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dati'!$S$99:$S$142</c:f>
              <c:strCache>
                <c:ptCount val="44"/>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0.07-0.12 EUR/kwh (n=78)</c:v>
                </c:pt>
                <c:pt idx="40">
                  <c:v>0.13-0.17 EUR/kwh (n=284)</c:v>
                </c:pt>
                <c:pt idx="41">
                  <c:v>0.18-0.30 EUR/kwh (n=168)</c:v>
                </c:pt>
                <c:pt idx="42">
                  <c:v>0.31 EUR/kwh vai vairāk (n=32)*</c:v>
                </c:pt>
                <c:pt idx="43">
                  <c:v>Maksā pēc biržas cenas  (n=169)</c:v>
                </c:pt>
              </c:strCache>
            </c:strRef>
          </c:cat>
          <c:val>
            <c:numRef>
              <c:f>'Grafiki + dati'!$V$99:$V$142</c:f>
              <c:numCache>
                <c:formatCode>General</c:formatCode>
                <c:ptCount val="44"/>
                <c:pt idx="0" formatCode="0">
                  <c:v>19.7</c:v>
                </c:pt>
                <c:pt idx="2" formatCode="0">
                  <c:v>16.3</c:v>
                </c:pt>
                <c:pt idx="3" formatCode="0">
                  <c:v>22.9</c:v>
                </c:pt>
                <c:pt idx="5" formatCode="0">
                  <c:v>21.2</c:v>
                </c:pt>
                <c:pt idx="6" formatCode="0">
                  <c:v>22.7</c:v>
                </c:pt>
                <c:pt idx="7" formatCode="0">
                  <c:v>20.100000000000001</c:v>
                </c:pt>
                <c:pt idx="8" formatCode="0">
                  <c:v>19.2</c:v>
                </c:pt>
                <c:pt idx="9" formatCode="0">
                  <c:v>18.5</c:v>
                </c:pt>
                <c:pt idx="10" formatCode="0">
                  <c:v>17.5</c:v>
                </c:pt>
                <c:pt idx="12" formatCode="0">
                  <c:v>16.8</c:v>
                </c:pt>
                <c:pt idx="13" formatCode="0">
                  <c:v>23.9</c:v>
                </c:pt>
                <c:pt idx="15" formatCode="0">
                  <c:v>26.1</c:v>
                </c:pt>
                <c:pt idx="16" formatCode="0">
                  <c:v>18</c:v>
                </c:pt>
                <c:pt idx="17" formatCode="0">
                  <c:v>21.2</c:v>
                </c:pt>
                <c:pt idx="19" formatCode="0">
                  <c:v>17.600000000000001</c:v>
                </c:pt>
                <c:pt idx="20" formatCode="0">
                  <c:v>18</c:v>
                </c:pt>
                <c:pt idx="21" formatCode="0">
                  <c:v>23.5</c:v>
                </c:pt>
                <c:pt idx="23" formatCode="0">
                  <c:v>25.8</c:v>
                </c:pt>
                <c:pt idx="24" formatCode="0">
                  <c:v>17.899999999999999</c:v>
                </c:pt>
                <c:pt idx="25" formatCode="0">
                  <c:v>20.100000000000001</c:v>
                </c:pt>
                <c:pt idx="26" formatCode="0">
                  <c:v>16.100000000000001</c:v>
                </c:pt>
                <c:pt idx="27" formatCode="0">
                  <c:v>15.1</c:v>
                </c:pt>
                <c:pt idx="29" formatCode="0">
                  <c:v>19.5</c:v>
                </c:pt>
                <c:pt idx="30" formatCode="0">
                  <c:v>11.3</c:v>
                </c:pt>
                <c:pt idx="31" formatCode="0">
                  <c:v>38.200000000000003</c:v>
                </c:pt>
                <c:pt idx="32" formatCode="0">
                  <c:v>17.7</c:v>
                </c:pt>
                <c:pt idx="33" formatCode="0">
                  <c:v>21.8</c:v>
                </c:pt>
                <c:pt idx="35" formatCode="0">
                  <c:v>19.5</c:v>
                </c:pt>
                <c:pt idx="36" formatCode="0">
                  <c:v>20</c:v>
                </c:pt>
                <c:pt idx="37" formatCode="0">
                  <c:v>19.7</c:v>
                </c:pt>
                <c:pt idx="39" formatCode="0">
                  <c:v>13.8</c:v>
                </c:pt>
                <c:pt idx="40" formatCode="0">
                  <c:v>15.4</c:v>
                </c:pt>
                <c:pt idx="41" formatCode="0">
                  <c:v>22.6</c:v>
                </c:pt>
                <c:pt idx="42" formatCode="0">
                  <c:v>13.4</c:v>
                </c:pt>
                <c:pt idx="43" formatCode="0">
                  <c:v>21.4</c:v>
                </c:pt>
              </c:numCache>
            </c:numRef>
          </c:val>
          <c:extLst>
            <c:ext xmlns:c16="http://schemas.microsoft.com/office/drawing/2014/chart" uri="{C3380CC4-5D6E-409C-BE32-E72D297353CC}">
              <c16:uniqueId val="{00000001-57D0-4A16-A5DE-EC0A6AB94319}"/>
            </c:ext>
          </c:extLst>
        </c:ser>
        <c:ser>
          <c:idx val="3"/>
          <c:order val="2"/>
          <c:tx>
            <c:strRef>
              <c:f>'Grafiki + dati'!$U$98</c:f>
              <c:strCache>
                <c:ptCount val="1"/>
                <c:pt idx="0">
                  <c:v>Nē</c:v>
                </c:pt>
              </c:strCache>
            </c:strRef>
          </c:tx>
          <c:spPr>
            <a:solidFill>
              <a:srgbClr val="FFC000"/>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dati'!$S$99:$S$142</c:f>
              <c:strCache>
                <c:ptCount val="44"/>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pt idx="39">
                  <c:v>0.07-0.12 EUR/kwh (n=78)</c:v>
                </c:pt>
                <c:pt idx="40">
                  <c:v>0.13-0.17 EUR/kwh (n=284)</c:v>
                </c:pt>
                <c:pt idx="41">
                  <c:v>0.18-0.30 EUR/kwh (n=168)</c:v>
                </c:pt>
                <c:pt idx="42">
                  <c:v>0.31 EUR/kwh vai vairāk (n=32)*</c:v>
                </c:pt>
                <c:pt idx="43">
                  <c:v>Maksā pēc biržas cenas  (n=169)</c:v>
                </c:pt>
              </c:strCache>
            </c:strRef>
          </c:cat>
          <c:val>
            <c:numRef>
              <c:f>'Grafiki + dati'!$U$99:$U$142</c:f>
              <c:numCache>
                <c:formatCode>General</c:formatCode>
                <c:ptCount val="44"/>
                <c:pt idx="0" formatCode="0">
                  <c:v>49.4</c:v>
                </c:pt>
                <c:pt idx="2" formatCode="0">
                  <c:v>53.4</c:v>
                </c:pt>
                <c:pt idx="3" formatCode="0">
                  <c:v>45.8</c:v>
                </c:pt>
                <c:pt idx="5" formatCode="0">
                  <c:v>50.6</c:v>
                </c:pt>
                <c:pt idx="6" formatCode="0">
                  <c:v>42.5</c:v>
                </c:pt>
                <c:pt idx="7" formatCode="0">
                  <c:v>44</c:v>
                </c:pt>
                <c:pt idx="8" formatCode="0">
                  <c:v>52.9</c:v>
                </c:pt>
                <c:pt idx="9" formatCode="0">
                  <c:v>52.9</c:v>
                </c:pt>
                <c:pt idx="10" formatCode="0">
                  <c:v>54.5</c:v>
                </c:pt>
                <c:pt idx="12" formatCode="0">
                  <c:v>49.5</c:v>
                </c:pt>
                <c:pt idx="13" formatCode="0">
                  <c:v>49.9</c:v>
                </c:pt>
                <c:pt idx="15" formatCode="0">
                  <c:v>43.3</c:v>
                </c:pt>
                <c:pt idx="16" formatCode="0">
                  <c:v>51.2</c:v>
                </c:pt>
                <c:pt idx="17" formatCode="0">
                  <c:v>47.9</c:v>
                </c:pt>
                <c:pt idx="19" formatCode="0">
                  <c:v>51.6</c:v>
                </c:pt>
                <c:pt idx="20" formatCode="0">
                  <c:v>48</c:v>
                </c:pt>
                <c:pt idx="21" formatCode="0">
                  <c:v>50.7</c:v>
                </c:pt>
                <c:pt idx="23" formatCode="0">
                  <c:v>39.200000000000003</c:v>
                </c:pt>
                <c:pt idx="24" formatCode="0">
                  <c:v>45.9</c:v>
                </c:pt>
                <c:pt idx="25" formatCode="0">
                  <c:v>48.3</c:v>
                </c:pt>
                <c:pt idx="26" formatCode="0">
                  <c:v>55.3</c:v>
                </c:pt>
                <c:pt idx="27" formatCode="0">
                  <c:v>55.4</c:v>
                </c:pt>
                <c:pt idx="29" formatCode="0">
                  <c:v>55.9</c:v>
                </c:pt>
                <c:pt idx="30" formatCode="0">
                  <c:v>51.4</c:v>
                </c:pt>
                <c:pt idx="31" formatCode="0">
                  <c:v>40.6</c:v>
                </c:pt>
                <c:pt idx="32" formatCode="0">
                  <c:v>50.9</c:v>
                </c:pt>
                <c:pt idx="33" formatCode="0">
                  <c:v>36.200000000000003</c:v>
                </c:pt>
                <c:pt idx="35" formatCode="0">
                  <c:v>55.9</c:v>
                </c:pt>
                <c:pt idx="36" formatCode="0">
                  <c:v>42.8</c:v>
                </c:pt>
                <c:pt idx="37" formatCode="0">
                  <c:v>50.5</c:v>
                </c:pt>
                <c:pt idx="39" formatCode="0">
                  <c:v>59.8</c:v>
                </c:pt>
                <c:pt idx="40" formatCode="0">
                  <c:v>52.4</c:v>
                </c:pt>
                <c:pt idx="41" formatCode="0">
                  <c:v>45.7</c:v>
                </c:pt>
                <c:pt idx="42" formatCode="0">
                  <c:v>65.599999999999994</c:v>
                </c:pt>
                <c:pt idx="43" formatCode="0">
                  <c:v>40.200000000000003</c:v>
                </c:pt>
              </c:numCache>
            </c:numRef>
          </c:val>
          <c:extLst>
            <c:ext xmlns:c16="http://schemas.microsoft.com/office/drawing/2014/chart" uri="{C3380CC4-5D6E-409C-BE32-E72D297353CC}">
              <c16:uniqueId val="{00000002-57D0-4A16-A5DE-EC0A6AB94319}"/>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60741518556472"/>
              <c:y val="0.94122355671159019"/>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9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45135606009551915"/>
          <c:y val="6.3492006496164571E-2"/>
          <c:w val="0.2791449072113763"/>
          <c:h val="3.730386477837473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555122445392618"/>
          <c:y val="0.10871653640537751"/>
          <c:w val="0.72135607733981333"/>
          <c:h val="0.82200934316514351"/>
        </c:manualLayout>
      </c:layout>
      <c:barChart>
        <c:barDir val="bar"/>
        <c:grouping val="stacked"/>
        <c:varyColors val="0"/>
        <c:ser>
          <c:idx val="0"/>
          <c:order val="0"/>
          <c:tx>
            <c:strRef>
              <c:f>'Grafiki + dati'!$T$154</c:f>
              <c:strCache>
                <c:ptCount val="1"/>
                <c:pt idx="0">
                  <c:v>Noteikti atbalstītu</c:v>
                </c:pt>
              </c:strCache>
            </c:strRef>
          </c:tx>
          <c:spPr>
            <a:solidFill>
              <a:srgbClr val="296146"/>
            </a:solidFill>
            <a:ln w="25400">
              <a:noFill/>
            </a:ln>
          </c:spPr>
          <c:invertIfNegative val="0"/>
          <c:dLbls>
            <c:spPr>
              <a:noFill/>
              <a:ln>
                <a:noFill/>
              </a:ln>
              <a:effectLst/>
            </c:spPr>
            <c:txPr>
              <a:bodyPr wrap="square" lIns="38100" tIns="19050" rIns="38100" bIns="19050" anchor="ctr">
                <a:spAutoFit/>
              </a:bodyPr>
              <a:lstStyle/>
              <a:p>
                <a:pPr>
                  <a:defRPr sz="1000" b="1">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dati'!$S$155:$S$158</c:f>
              <c:strCache>
                <c:ptCount val="4"/>
                <c:pt idx="0">
                  <c:v>Saules enerģijas iegūšana (saules parki)</c:v>
                </c:pt>
                <c:pt idx="1">
                  <c:v>Vēja enerģijas iegūšana (vēja parki)</c:v>
                </c:pt>
                <c:pt idx="2">
                  <c:v>Jauna HES izveide Daugavas kaskādē</c:v>
                </c:pt>
                <c:pt idx="3">
                  <c:v>Moderna kodolenerģijas reaktora būvniecība</c:v>
                </c:pt>
              </c:strCache>
            </c:strRef>
          </c:cat>
          <c:val>
            <c:numRef>
              <c:f>'Grafiki + dati'!$T$155:$T$158</c:f>
              <c:numCache>
                <c:formatCode>0.0</c:formatCode>
                <c:ptCount val="4"/>
                <c:pt idx="0">
                  <c:v>31.8</c:v>
                </c:pt>
                <c:pt idx="1">
                  <c:v>22.2</c:v>
                </c:pt>
                <c:pt idx="2">
                  <c:v>11.3</c:v>
                </c:pt>
                <c:pt idx="3">
                  <c:v>9.1</c:v>
                </c:pt>
              </c:numCache>
            </c:numRef>
          </c:val>
          <c:extLst>
            <c:ext xmlns:c16="http://schemas.microsoft.com/office/drawing/2014/chart" uri="{C3380CC4-5D6E-409C-BE32-E72D297353CC}">
              <c16:uniqueId val="{00000000-A95F-4D7A-AB71-086D6E90DCBB}"/>
            </c:ext>
          </c:extLst>
        </c:ser>
        <c:ser>
          <c:idx val="1"/>
          <c:order val="1"/>
          <c:tx>
            <c:strRef>
              <c:f>'Grafiki + dati'!$U$154</c:f>
              <c:strCache>
                <c:ptCount val="1"/>
                <c:pt idx="0">
                  <c:v>Drīzāk atbalstītu</c:v>
                </c:pt>
              </c:strCache>
            </c:strRef>
          </c:tx>
          <c:spPr>
            <a:solidFill>
              <a:srgbClr val="A8DCAA"/>
            </a:solidFill>
          </c:spPr>
          <c:invertIfNegative val="0"/>
          <c:dLbls>
            <c:spPr>
              <a:noFill/>
              <a:ln>
                <a:noFill/>
              </a:ln>
              <a:effectLst/>
            </c:spPr>
            <c:txPr>
              <a:bodyPr wrap="square" lIns="38100" tIns="19050" rIns="38100" bIns="19050" anchor="ctr">
                <a:spAutoFit/>
              </a:bodyPr>
              <a:lstStyle/>
              <a:p>
                <a:pPr>
                  <a:defRPr sz="1000" b="1">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dati'!$S$155:$S$158</c:f>
              <c:strCache>
                <c:ptCount val="4"/>
                <c:pt idx="0">
                  <c:v>Saules enerģijas iegūšana (saules parki)</c:v>
                </c:pt>
                <c:pt idx="1">
                  <c:v>Vēja enerģijas iegūšana (vēja parki)</c:v>
                </c:pt>
                <c:pt idx="2">
                  <c:v>Jauna HES izveide Daugavas kaskādē</c:v>
                </c:pt>
                <c:pt idx="3">
                  <c:v>Moderna kodolenerģijas reaktora būvniecība</c:v>
                </c:pt>
              </c:strCache>
            </c:strRef>
          </c:cat>
          <c:val>
            <c:numRef>
              <c:f>'Grafiki + dati'!$U$155:$U$158</c:f>
              <c:numCache>
                <c:formatCode>0.0</c:formatCode>
                <c:ptCount val="4"/>
                <c:pt idx="0">
                  <c:v>45</c:v>
                </c:pt>
                <c:pt idx="1">
                  <c:v>41.1</c:v>
                </c:pt>
                <c:pt idx="2">
                  <c:v>33</c:v>
                </c:pt>
                <c:pt idx="3">
                  <c:v>21.3</c:v>
                </c:pt>
              </c:numCache>
            </c:numRef>
          </c:val>
          <c:extLst>
            <c:ext xmlns:c16="http://schemas.microsoft.com/office/drawing/2014/chart" uri="{C3380CC4-5D6E-409C-BE32-E72D297353CC}">
              <c16:uniqueId val="{00000001-A95F-4D7A-AB71-086D6E90DCBB}"/>
            </c:ext>
          </c:extLst>
        </c:ser>
        <c:ser>
          <c:idx val="3"/>
          <c:order val="2"/>
          <c:tx>
            <c:strRef>
              <c:f>'Grafiki + dati'!$X$154</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1000" b="1">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dati'!$S$155:$S$158</c:f>
              <c:strCache>
                <c:ptCount val="4"/>
                <c:pt idx="0">
                  <c:v>Saules enerģijas iegūšana (saules parki)</c:v>
                </c:pt>
                <c:pt idx="1">
                  <c:v>Vēja enerģijas iegūšana (vēja parki)</c:v>
                </c:pt>
                <c:pt idx="2">
                  <c:v>Jauna HES izveide Daugavas kaskādē</c:v>
                </c:pt>
                <c:pt idx="3">
                  <c:v>Moderna kodolenerģijas reaktora būvniecība</c:v>
                </c:pt>
              </c:strCache>
            </c:strRef>
          </c:cat>
          <c:val>
            <c:numRef>
              <c:f>'Grafiki + dati'!$X$155:$X$158</c:f>
              <c:numCache>
                <c:formatCode>0.0</c:formatCode>
                <c:ptCount val="4"/>
                <c:pt idx="0">
                  <c:v>6.4</c:v>
                </c:pt>
                <c:pt idx="1">
                  <c:v>8.6999999999999993</c:v>
                </c:pt>
                <c:pt idx="2">
                  <c:v>13.6</c:v>
                </c:pt>
                <c:pt idx="3">
                  <c:v>12.7</c:v>
                </c:pt>
              </c:numCache>
            </c:numRef>
          </c:val>
          <c:extLst>
            <c:ext xmlns:c16="http://schemas.microsoft.com/office/drawing/2014/chart" uri="{C3380CC4-5D6E-409C-BE32-E72D297353CC}">
              <c16:uniqueId val="{00000002-A95F-4D7A-AB71-086D6E90DCBB}"/>
            </c:ext>
          </c:extLst>
        </c:ser>
        <c:ser>
          <c:idx val="4"/>
          <c:order val="3"/>
          <c:tx>
            <c:strRef>
              <c:f>'Grafiki + dati'!$V$154</c:f>
              <c:strCache>
                <c:ptCount val="1"/>
                <c:pt idx="0">
                  <c:v>Drīzāk neatbalstītu</c:v>
                </c:pt>
              </c:strCache>
            </c:strRef>
          </c:tx>
          <c:spPr>
            <a:solidFill>
              <a:srgbClr val="FEBB62"/>
            </a:solidFill>
          </c:spPr>
          <c:invertIfNegative val="0"/>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dati'!$S$155:$S$158</c:f>
              <c:strCache>
                <c:ptCount val="4"/>
                <c:pt idx="0">
                  <c:v>Saules enerģijas iegūšana (saules parki)</c:v>
                </c:pt>
                <c:pt idx="1">
                  <c:v>Vēja enerģijas iegūšana (vēja parki)</c:v>
                </c:pt>
                <c:pt idx="2">
                  <c:v>Jauna HES izveide Daugavas kaskādē</c:v>
                </c:pt>
                <c:pt idx="3">
                  <c:v>Moderna kodolenerģijas reaktora būvniecība</c:v>
                </c:pt>
              </c:strCache>
            </c:strRef>
          </c:cat>
          <c:val>
            <c:numRef>
              <c:f>'Grafiki + dati'!$V$155:$V$158</c:f>
              <c:numCache>
                <c:formatCode>0.0</c:formatCode>
                <c:ptCount val="4"/>
                <c:pt idx="0">
                  <c:v>10.9</c:v>
                </c:pt>
                <c:pt idx="1">
                  <c:v>18.8</c:v>
                </c:pt>
                <c:pt idx="2">
                  <c:v>21.4</c:v>
                </c:pt>
                <c:pt idx="3">
                  <c:v>25.6</c:v>
                </c:pt>
              </c:numCache>
            </c:numRef>
          </c:val>
          <c:extLst>
            <c:ext xmlns:c16="http://schemas.microsoft.com/office/drawing/2014/chart" uri="{C3380CC4-5D6E-409C-BE32-E72D297353CC}">
              <c16:uniqueId val="{00000003-A95F-4D7A-AB71-086D6E90DCBB}"/>
            </c:ext>
          </c:extLst>
        </c:ser>
        <c:ser>
          <c:idx val="2"/>
          <c:order val="4"/>
          <c:tx>
            <c:strRef>
              <c:f>'Grafiki + dati'!$W$154</c:f>
              <c:strCache>
                <c:ptCount val="1"/>
                <c:pt idx="0">
                  <c:v>Noteikti neatbalstītu</c:v>
                </c:pt>
              </c:strCache>
            </c:strRef>
          </c:tx>
          <c:spPr>
            <a:solidFill>
              <a:srgbClr val="DE6F00"/>
            </a:solidFill>
          </c:spPr>
          <c:invertIfNegative val="0"/>
          <c:dLbls>
            <c:spPr>
              <a:noFill/>
              <a:ln>
                <a:noFill/>
              </a:ln>
              <a:effectLst/>
            </c:spPr>
            <c:txPr>
              <a:bodyPr wrap="square" lIns="38100" tIns="19050" rIns="38100" bIns="19050" anchor="ctr">
                <a:spAutoFit/>
              </a:bodyPr>
              <a:lstStyle/>
              <a:p>
                <a:pPr>
                  <a:defRPr sz="1000" b="1">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dati'!$S$155:$S$158</c:f>
              <c:strCache>
                <c:ptCount val="4"/>
                <c:pt idx="0">
                  <c:v>Saules enerģijas iegūšana (saules parki)</c:v>
                </c:pt>
                <c:pt idx="1">
                  <c:v>Vēja enerģijas iegūšana (vēja parki)</c:v>
                </c:pt>
                <c:pt idx="2">
                  <c:v>Jauna HES izveide Daugavas kaskādē</c:v>
                </c:pt>
                <c:pt idx="3">
                  <c:v>Moderna kodolenerģijas reaktora būvniecība</c:v>
                </c:pt>
              </c:strCache>
            </c:strRef>
          </c:cat>
          <c:val>
            <c:numRef>
              <c:f>'Grafiki + dati'!$W$155:$W$158</c:f>
              <c:numCache>
                <c:formatCode>0.0</c:formatCode>
                <c:ptCount val="4"/>
                <c:pt idx="0">
                  <c:v>5.8</c:v>
                </c:pt>
                <c:pt idx="1">
                  <c:v>9.1</c:v>
                </c:pt>
                <c:pt idx="2">
                  <c:v>20.7</c:v>
                </c:pt>
                <c:pt idx="3">
                  <c:v>31.3</c:v>
                </c:pt>
              </c:numCache>
            </c:numRef>
          </c:val>
          <c:extLst>
            <c:ext xmlns:c16="http://schemas.microsoft.com/office/drawing/2014/chart" uri="{C3380CC4-5D6E-409C-BE32-E72D297353CC}">
              <c16:uniqueId val="{00000004-A95F-4D7A-AB71-086D6E90DCBB}"/>
            </c:ext>
          </c:extLst>
        </c:ser>
        <c:dLbls>
          <c:showLegendKey val="0"/>
          <c:showVal val="1"/>
          <c:showCatName val="0"/>
          <c:showSerName val="0"/>
          <c:showPercent val="0"/>
          <c:showBubbleSize val="0"/>
        </c:dLbls>
        <c:gapWidth val="40"/>
        <c:overlap val="100"/>
        <c:axId val="539573784"/>
        <c:axId val="1"/>
      </c:barChart>
      <c:catAx>
        <c:axId val="539573784"/>
        <c:scaling>
          <c:orientation val="maxMin"/>
        </c:scaling>
        <c:delete val="0"/>
        <c:axPos val="l"/>
        <c:numFmt formatCode="General" sourceLinked="1"/>
        <c:majorTickMark val="none"/>
        <c:minorTickMark val="none"/>
        <c:tickLblPos val="low"/>
        <c:spPr>
          <a:ln w="3175">
            <a:solidFill>
              <a:srgbClr val="969696"/>
            </a:solidFill>
            <a:prstDash val="solid"/>
          </a:ln>
        </c:spPr>
        <c:txPr>
          <a:bodyPr rot="0" vert="horz"/>
          <a:lstStyle/>
          <a:p>
            <a:pPr>
              <a:defRPr sz="1000" b="0" i="0" u="none" strike="noStrike" baseline="0">
                <a:solidFill>
                  <a:schemeClr val="tx1"/>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267710783669152"/>
              <c:y val="0.93472057169204492"/>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39573784"/>
        <c:crosses val="max"/>
        <c:crossBetween val="between"/>
        <c:majorUnit val="20"/>
      </c:valAx>
      <c:spPr>
        <a:noFill/>
        <a:ln w="25400">
          <a:noFill/>
        </a:ln>
      </c:spPr>
    </c:plotArea>
    <c:legend>
      <c:legendPos val="t"/>
      <c:layout>
        <c:manualLayout>
          <c:xMode val="edge"/>
          <c:yMode val="edge"/>
          <c:x val="0.3057453713170063"/>
          <c:y val="6.8924008304088652E-2"/>
          <c:w val="0.62669694450081148"/>
          <c:h val="4.3041358478539071E-2"/>
        </c:manualLayout>
      </c:layout>
      <c:overlay val="0"/>
      <c:spPr>
        <a:solidFill>
          <a:srgbClr val="FFFFFF"/>
        </a:solidFill>
        <a:ln w="3175">
          <a:noFill/>
          <a:prstDash val="solid"/>
        </a:ln>
      </c:spPr>
      <c:txPr>
        <a:bodyPr/>
        <a:lstStyle/>
        <a:p>
          <a:pPr>
            <a:defRPr sz="1000" b="0" i="0" u="none" strike="noStrike" baseline="0">
              <a:solidFill>
                <a:srgbClr val="000000"/>
              </a:solidFill>
              <a:latin typeface="Arial"/>
              <a:ea typeface="Arial"/>
              <a:cs typeface="Arial"/>
            </a:defRPr>
          </a:pPr>
          <a:endParaRPr lang="lv-LV"/>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900670228360406"/>
          <c:y val="9.5949465628684838E-2"/>
          <c:w val="0.69911167905213423"/>
          <c:h val="0.89336626775025318"/>
        </c:manualLayout>
      </c:layout>
      <c:barChart>
        <c:barDir val="bar"/>
        <c:grouping val="clustered"/>
        <c:varyColors val="0"/>
        <c:ser>
          <c:idx val="0"/>
          <c:order val="0"/>
          <c:spPr>
            <a:solidFill>
              <a:srgbClr val="92D050"/>
            </a:solidFill>
            <a:ln w="25400">
              <a:noFill/>
            </a:ln>
          </c:spPr>
          <c:invertIfNegative val="0"/>
          <c:dPt>
            <c:idx val="1"/>
            <c:invertIfNegative val="0"/>
            <c:bubble3D val="0"/>
            <c:extLst>
              <c:ext xmlns:c16="http://schemas.microsoft.com/office/drawing/2014/chart" uri="{C3380CC4-5D6E-409C-BE32-E72D297353CC}">
                <c16:uniqueId val="{00000000-DF8F-4DFC-A6DF-10F78C470CB2}"/>
              </c:ext>
            </c:extLst>
          </c:dPt>
          <c:dPt>
            <c:idx val="2"/>
            <c:invertIfNegative val="0"/>
            <c:bubble3D val="0"/>
            <c:spPr>
              <a:solidFill>
                <a:srgbClr val="FFC000"/>
              </a:solidFill>
              <a:ln w="25400">
                <a:noFill/>
              </a:ln>
            </c:spPr>
            <c:extLst>
              <c:ext xmlns:c16="http://schemas.microsoft.com/office/drawing/2014/chart" uri="{C3380CC4-5D6E-409C-BE32-E72D297353CC}">
                <c16:uniqueId val="{00000002-DF8F-4DFC-A6DF-10F78C470CB2}"/>
              </c:ext>
            </c:extLst>
          </c:dPt>
          <c:dPt>
            <c:idx val="3"/>
            <c:invertIfNegative val="0"/>
            <c:bubble3D val="0"/>
            <c:spPr>
              <a:solidFill>
                <a:srgbClr val="FFC000"/>
              </a:solidFill>
              <a:ln w="25400">
                <a:noFill/>
              </a:ln>
            </c:spPr>
            <c:extLst>
              <c:ext xmlns:c16="http://schemas.microsoft.com/office/drawing/2014/chart" uri="{C3380CC4-5D6E-409C-BE32-E72D297353CC}">
                <c16:uniqueId val="{00000004-DF8F-4DFC-A6DF-10F78C470CB2}"/>
              </c:ext>
            </c:extLst>
          </c:dPt>
          <c:dPt>
            <c:idx val="4"/>
            <c:invertIfNegative val="0"/>
            <c:bubble3D val="0"/>
            <c:extLst>
              <c:ext xmlns:c16="http://schemas.microsoft.com/office/drawing/2014/chart" uri="{C3380CC4-5D6E-409C-BE32-E72D297353CC}">
                <c16:uniqueId val="{00000005-DF8F-4DFC-A6DF-10F78C470CB2}"/>
              </c:ext>
            </c:extLst>
          </c:dPt>
          <c:dPt>
            <c:idx val="5"/>
            <c:invertIfNegative val="0"/>
            <c:bubble3D val="0"/>
            <c:extLst>
              <c:ext xmlns:c16="http://schemas.microsoft.com/office/drawing/2014/chart" uri="{C3380CC4-5D6E-409C-BE32-E72D297353CC}">
                <c16:uniqueId val="{00000006-DF8F-4DFC-A6DF-10F78C470CB2}"/>
              </c:ext>
            </c:extLst>
          </c:dPt>
          <c:dPt>
            <c:idx val="21"/>
            <c:invertIfNegative val="0"/>
            <c:bubble3D val="0"/>
            <c:extLst>
              <c:ext xmlns:c16="http://schemas.microsoft.com/office/drawing/2014/chart" uri="{C3380CC4-5D6E-409C-BE32-E72D297353CC}">
                <c16:uniqueId val="{00000007-DF8F-4DFC-A6DF-10F78C470CB2}"/>
              </c:ext>
            </c:extLst>
          </c:dPt>
          <c:dLbls>
            <c:spPr>
              <a:noFill/>
              <a:ln w="25400">
                <a:noFill/>
              </a:ln>
            </c:spPr>
            <c:txPr>
              <a:bodyPr wrap="none" lIns="38100" tIns="19050" rIns="38100" bIns="19050" anchor="ctr">
                <a:spAutoFit/>
              </a:bodyPr>
              <a:lstStyle/>
              <a:p>
                <a:pPr>
                  <a:defRPr sz="900" b="1"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0"/>
              </c:ext>
            </c:extLst>
          </c:dLbls>
          <c:val>
            <c:numRef>
              <c:f>'Grafiki + dati'!$Z$155:$Z$158</c:f>
              <c:numCache>
                <c:formatCode>0</c:formatCode>
                <c:ptCount val="4"/>
                <c:pt idx="0">
                  <c:v>43.05</c:v>
                </c:pt>
                <c:pt idx="1">
                  <c:v>24.25</c:v>
                </c:pt>
                <c:pt idx="2">
                  <c:v>-3.5999999999999979</c:v>
                </c:pt>
                <c:pt idx="3">
                  <c:v>-24.35</c:v>
                </c:pt>
              </c:numCache>
            </c:numRef>
          </c:val>
          <c:extLst>
            <c:ext xmlns:c16="http://schemas.microsoft.com/office/drawing/2014/chart" uri="{C3380CC4-5D6E-409C-BE32-E72D297353CC}">
              <c16:uniqueId val="{00000008-DF8F-4DFC-A6DF-10F78C470CB2}"/>
            </c:ext>
          </c:extLst>
        </c:ser>
        <c:dLbls>
          <c:showLegendKey val="0"/>
          <c:showVal val="0"/>
          <c:showCatName val="0"/>
          <c:showSerName val="0"/>
          <c:showPercent val="0"/>
          <c:showBubbleSize val="0"/>
        </c:dLbls>
        <c:gapWidth val="40"/>
        <c:axId val="482636160"/>
        <c:axId val="1"/>
      </c:barChart>
      <c:catAx>
        <c:axId val="482636160"/>
        <c:scaling>
          <c:orientation val="maxMin"/>
        </c:scaling>
        <c:delete val="0"/>
        <c:axPos val="l"/>
        <c:numFmt formatCode="General" sourceLinked="1"/>
        <c:majorTickMark val="none"/>
        <c:minorTickMark val="none"/>
        <c:tickLblPos val="none"/>
        <c:spPr>
          <a:ln w="3175">
            <a:solidFill>
              <a:schemeClr val="tx1">
                <a:lumMod val="50000"/>
                <a:lumOff val="50000"/>
              </a:schemeClr>
            </a:solidFill>
            <a:prstDash val="solid"/>
          </a:ln>
        </c:spPr>
        <c:crossAx val="1"/>
        <c:crosses val="autoZero"/>
        <c:auto val="1"/>
        <c:lblAlgn val="ctr"/>
        <c:lblOffset val="100"/>
        <c:tickLblSkip val="1"/>
        <c:tickMarkSkip val="1"/>
        <c:noMultiLvlLbl val="0"/>
      </c:catAx>
      <c:valAx>
        <c:axId val="1"/>
        <c:scaling>
          <c:orientation val="minMax"/>
          <c:max val="45"/>
          <c:min val="-25"/>
        </c:scaling>
        <c:delete val="1"/>
        <c:axPos val="b"/>
        <c:numFmt formatCode="0" sourceLinked="1"/>
        <c:majorTickMark val="out"/>
        <c:minorTickMark val="none"/>
        <c:tickLblPos val="nextTo"/>
        <c:crossAx val="482636160"/>
        <c:crosses val="max"/>
        <c:crossBetween val="between"/>
        <c:majorUnit val="20"/>
      </c:valAx>
      <c:spPr>
        <a:noFill/>
        <a:ln w="25400">
          <a:noFill/>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702495818280646"/>
          <c:y val="8.6583761850412777E-2"/>
          <c:w val="0.78409456808586531"/>
          <c:h val="0.8489128949176129"/>
        </c:manualLayout>
      </c:layout>
      <c:barChart>
        <c:barDir val="bar"/>
        <c:grouping val="stacked"/>
        <c:varyColors val="0"/>
        <c:ser>
          <c:idx val="0"/>
          <c:order val="0"/>
          <c:tx>
            <c:strRef>
              <c:f>'Grafiki + dati'!$T$222</c:f>
              <c:strCache>
                <c:ptCount val="1"/>
                <c:pt idx="0">
                  <c:v>Noteikti atbalstītu</c:v>
                </c:pt>
              </c:strCache>
            </c:strRef>
          </c:tx>
          <c:spPr>
            <a:solidFill>
              <a:srgbClr val="296146"/>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dati'!$S$223:$S$260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dati'!$T$223:$T$260</c:f>
              <c:numCache>
                <c:formatCode>General</c:formatCode>
                <c:ptCount val="38"/>
                <c:pt idx="0" formatCode="0">
                  <c:v>31.8</c:v>
                </c:pt>
                <c:pt idx="2" formatCode="0">
                  <c:v>34.700000000000003</c:v>
                </c:pt>
                <c:pt idx="3" formatCode="0">
                  <c:v>29.2</c:v>
                </c:pt>
                <c:pt idx="5" formatCode="0">
                  <c:v>42.8</c:v>
                </c:pt>
                <c:pt idx="6" formatCode="0">
                  <c:v>34</c:v>
                </c:pt>
                <c:pt idx="7" formatCode="0">
                  <c:v>35.200000000000003</c:v>
                </c:pt>
                <c:pt idx="8" formatCode="0">
                  <c:v>29.9</c:v>
                </c:pt>
                <c:pt idx="9" formatCode="0">
                  <c:v>28.2</c:v>
                </c:pt>
                <c:pt idx="10" formatCode="0">
                  <c:v>25.6</c:v>
                </c:pt>
                <c:pt idx="12" formatCode="0">
                  <c:v>35.1</c:v>
                </c:pt>
                <c:pt idx="13" formatCode="0">
                  <c:v>26.8</c:v>
                </c:pt>
                <c:pt idx="15" formatCode="0">
                  <c:v>38.200000000000003</c:v>
                </c:pt>
                <c:pt idx="16" formatCode="0">
                  <c:v>30</c:v>
                </c:pt>
                <c:pt idx="17" formatCode="0">
                  <c:v>33.5</c:v>
                </c:pt>
                <c:pt idx="19" formatCode="0">
                  <c:v>31.9</c:v>
                </c:pt>
                <c:pt idx="20" formatCode="0">
                  <c:v>32.700000000000003</c:v>
                </c:pt>
                <c:pt idx="21" formatCode="0">
                  <c:v>30.5</c:v>
                </c:pt>
                <c:pt idx="23" formatCode="0">
                  <c:v>28.7</c:v>
                </c:pt>
                <c:pt idx="24" formatCode="0">
                  <c:v>30.5</c:v>
                </c:pt>
                <c:pt idx="25" formatCode="0">
                  <c:v>38.5</c:v>
                </c:pt>
                <c:pt idx="26" formatCode="0">
                  <c:v>27.2</c:v>
                </c:pt>
                <c:pt idx="27" formatCode="0">
                  <c:v>34.9</c:v>
                </c:pt>
                <c:pt idx="29" formatCode="0">
                  <c:v>29.7</c:v>
                </c:pt>
                <c:pt idx="30" formatCode="0">
                  <c:v>38.5</c:v>
                </c:pt>
                <c:pt idx="31" formatCode="0">
                  <c:v>29.5</c:v>
                </c:pt>
                <c:pt idx="32" formatCode="0">
                  <c:v>32.1</c:v>
                </c:pt>
                <c:pt idx="33" formatCode="0">
                  <c:v>25.5</c:v>
                </c:pt>
                <c:pt idx="35" formatCode="0">
                  <c:v>29.7</c:v>
                </c:pt>
                <c:pt idx="36" formatCode="0">
                  <c:v>36</c:v>
                </c:pt>
                <c:pt idx="37" formatCode="0">
                  <c:v>29.1</c:v>
                </c:pt>
              </c:numCache>
            </c:numRef>
          </c:val>
          <c:extLst>
            <c:ext xmlns:c16="http://schemas.microsoft.com/office/drawing/2014/chart" uri="{C3380CC4-5D6E-409C-BE32-E72D297353CC}">
              <c16:uniqueId val="{00000000-C3F5-4EB1-80C0-F7A2AF2030FA}"/>
            </c:ext>
          </c:extLst>
        </c:ser>
        <c:ser>
          <c:idx val="2"/>
          <c:order val="1"/>
          <c:tx>
            <c:strRef>
              <c:f>'Grafiki + dati'!$U$222</c:f>
              <c:strCache>
                <c:ptCount val="1"/>
                <c:pt idx="0">
                  <c:v>Drīzāk atbalstītu</c:v>
                </c:pt>
              </c:strCache>
            </c:strRef>
          </c:tx>
          <c:spPr>
            <a:solidFill>
              <a:srgbClr val="A8DCAA"/>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dati'!$S$223:$S$260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dati'!$U$223:$U$260</c:f>
              <c:numCache>
                <c:formatCode>General</c:formatCode>
                <c:ptCount val="38"/>
                <c:pt idx="0" formatCode="0">
                  <c:v>45</c:v>
                </c:pt>
                <c:pt idx="2" formatCode="0">
                  <c:v>43.9</c:v>
                </c:pt>
                <c:pt idx="3" formatCode="0">
                  <c:v>46</c:v>
                </c:pt>
                <c:pt idx="5" formatCode="0">
                  <c:v>41.7</c:v>
                </c:pt>
                <c:pt idx="6" formatCode="0">
                  <c:v>45.7</c:v>
                </c:pt>
                <c:pt idx="7" formatCode="0">
                  <c:v>49.5</c:v>
                </c:pt>
                <c:pt idx="8" formatCode="0">
                  <c:v>47.4</c:v>
                </c:pt>
                <c:pt idx="9" formatCode="0">
                  <c:v>42.7</c:v>
                </c:pt>
                <c:pt idx="10" formatCode="0">
                  <c:v>40.200000000000003</c:v>
                </c:pt>
                <c:pt idx="12" formatCode="0">
                  <c:v>43.9</c:v>
                </c:pt>
                <c:pt idx="13" formatCode="0">
                  <c:v>47.5</c:v>
                </c:pt>
                <c:pt idx="15" formatCode="0">
                  <c:v>37.299999999999997</c:v>
                </c:pt>
                <c:pt idx="16" formatCode="0">
                  <c:v>45.9</c:v>
                </c:pt>
                <c:pt idx="17" formatCode="0">
                  <c:v>45.9</c:v>
                </c:pt>
                <c:pt idx="19" formatCode="0">
                  <c:v>42.3</c:v>
                </c:pt>
                <c:pt idx="20" formatCode="0">
                  <c:v>48.9</c:v>
                </c:pt>
                <c:pt idx="21" formatCode="0">
                  <c:v>40.1</c:v>
                </c:pt>
                <c:pt idx="23" formatCode="0">
                  <c:v>50.5</c:v>
                </c:pt>
                <c:pt idx="24" formatCode="0">
                  <c:v>39.299999999999997</c:v>
                </c:pt>
                <c:pt idx="25" formatCode="0">
                  <c:v>43.6</c:v>
                </c:pt>
                <c:pt idx="26" formatCode="0">
                  <c:v>49.9</c:v>
                </c:pt>
                <c:pt idx="27" formatCode="0">
                  <c:v>43.8</c:v>
                </c:pt>
                <c:pt idx="29" formatCode="0">
                  <c:v>51.1</c:v>
                </c:pt>
                <c:pt idx="30" formatCode="0">
                  <c:v>38.1</c:v>
                </c:pt>
                <c:pt idx="31" formatCode="0">
                  <c:v>44.3</c:v>
                </c:pt>
                <c:pt idx="32" formatCode="0">
                  <c:v>40.6</c:v>
                </c:pt>
                <c:pt idx="33" formatCode="0">
                  <c:v>49</c:v>
                </c:pt>
                <c:pt idx="35" formatCode="0">
                  <c:v>51.1</c:v>
                </c:pt>
                <c:pt idx="36" formatCode="0">
                  <c:v>41.4</c:v>
                </c:pt>
                <c:pt idx="37" formatCode="0">
                  <c:v>42.7</c:v>
                </c:pt>
              </c:numCache>
            </c:numRef>
          </c:val>
          <c:extLst>
            <c:ext xmlns:c16="http://schemas.microsoft.com/office/drawing/2014/chart" uri="{C3380CC4-5D6E-409C-BE32-E72D297353CC}">
              <c16:uniqueId val="{00000001-C3F5-4EB1-80C0-F7A2AF2030FA}"/>
            </c:ext>
          </c:extLst>
        </c:ser>
        <c:ser>
          <c:idx val="4"/>
          <c:order val="2"/>
          <c:tx>
            <c:strRef>
              <c:f>'Grafiki + dati'!$X$222</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dati'!$S$223:$S$260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dati'!$X$223:$X$260</c:f>
              <c:numCache>
                <c:formatCode>General</c:formatCode>
                <c:ptCount val="38"/>
                <c:pt idx="0" formatCode="0">
                  <c:v>6.4</c:v>
                </c:pt>
                <c:pt idx="2" formatCode="0">
                  <c:v>4.7</c:v>
                </c:pt>
                <c:pt idx="3" formatCode="0">
                  <c:v>8</c:v>
                </c:pt>
                <c:pt idx="5" formatCode="0">
                  <c:v>9.4</c:v>
                </c:pt>
                <c:pt idx="6" formatCode="0">
                  <c:v>7.1</c:v>
                </c:pt>
                <c:pt idx="7" formatCode="0">
                  <c:v>1.6</c:v>
                </c:pt>
                <c:pt idx="8" formatCode="0">
                  <c:v>5.9</c:v>
                </c:pt>
                <c:pt idx="9" formatCode="0">
                  <c:v>5.8</c:v>
                </c:pt>
                <c:pt idx="10" formatCode="0">
                  <c:v>11.4</c:v>
                </c:pt>
                <c:pt idx="12" formatCode="0">
                  <c:v>5.9</c:v>
                </c:pt>
                <c:pt idx="13" formatCode="0">
                  <c:v>6.4</c:v>
                </c:pt>
                <c:pt idx="15" formatCode="0">
                  <c:v>9.1999999999999993</c:v>
                </c:pt>
                <c:pt idx="16" formatCode="0">
                  <c:v>6</c:v>
                </c:pt>
                <c:pt idx="17" formatCode="0">
                  <c:v>6</c:v>
                </c:pt>
                <c:pt idx="19" formatCode="0">
                  <c:v>7.4</c:v>
                </c:pt>
                <c:pt idx="20" formatCode="0">
                  <c:v>3.5</c:v>
                </c:pt>
                <c:pt idx="21" formatCode="0">
                  <c:v>10.4</c:v>
                </c:pt>
                <c:pt idx="23" formatCode="0">
                  <c:v>8.4</c:v>
                </c:pt>
                <c:pt idx="24" formatCode="0">
                  <c:v>6.1</c:v>
                </c:pt>
                <c:pt idx="25" formatCode="0">
                  <c:v>6.7</c:v>
                </c:pt>
                <c:pt idx="26" formatCode="0">
                  <c:v>3.1</c:v>
                </c:pt>
                <c:pt idx="27" formatCode="0">
                  <c:v>5.9</c:v>
                </c:pt>
                <c:pt idx="29" formatCode="0">
                  <c:v>6.1</c:v>
                </c:pt>
                <c:pt idx="30" formatCode="0">
                  <c:v>3.8</c:v>
                </c:pt>
                <c:pt idx="31" formatCode="0">
                  <c:v>12</c:v>
                </c:pt>
                <c:pt idx="32" formatCode="0">
                  <c:v>7.8</c:v>
                </c:pt>
                <c:pt idx="33" formatCode="0">
                  <c:v>5.5</c:v>
                </c:pt>
                <c:pt idx="35" formatCode="0">
                  <c:v>6.1</c:v>
                </c:pt>
                <c:pt idx="36" formatCode="0">
                  <c:v>4.5</c:v>
                </c:pt>
                <c:pt idx="37" formatCode="0">
                  <c:v>9.1</c:v>
                </c:pt>
              </c:numCache>
            </c:numRef>
          </c:val>
          <c:extLst>
            <c:ext xmlns:c16="http://schemas.microsoft.com/office/drawing/2014/chart" uri="{C3380CC4-5D6E-409C-BE32-E72D297353CC}">
              <c16:uniqueId val="{00000002-C3F5-4EB1-80C0-F7A2AF2030FA}"/>
            </c:ext>
          </c:extLst>
        </c:ser>
        <c:ser>
          <c:idx val="3"/>
          <c:order val="3"/>
          <c:tx>
            <c:strRef>
              <c:f>'Grafiki + dati'!$V$222</c:f>
              <c:strCache>
                <c:ptCount val="1"/>
                <c:pt idx="0">
                  <c:v>Drīzāk neatbalstītu</c:v>
                </c:pt>
              </c:strCache>
            </c:strRef>
          </c:tx>
          <c:spPr>
            <a:solidFill>
              <a:srgbClr val="FEBB62"/>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dati'!$S$223:$S$260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dati'!$V$223:$V$260</c:f>
              <c:numCache>
                <c:formatCode>General</c:formatCode>
                <c:ptCount val="38"/>
                <c:pt idx="0" formatCode="0">
                  <c:v>10.9</c:v>
                </c:pt>
                <c:pt idx="2" formatCode="0">
                  <c:v>11</c:v>
                </c:pt>
                <c:pt idx="3" formatCode="0">
                  <c:v>10.9</c:v>
                </c:pt>
                <c:pt idx="5" formatCode="0">
                  <c:v>4.2</c:v>
                </c:pt>
                <c:pt idx="6" formatCode="0">
                  <c:v>9</c:v>
                </c:pt>
                <c:pt idx="7" formatCode="0">
                  <c:v>10.3</c:v>
                </c:pt>
                <c:pt idx="8" formatCode="0">
                  <c:v>11.2</c:v>
                </c:pt>
                <c:pt idx="9" formatCode="0">
                  <c:v>15.9</c:v>
                </c:pt>
                <c:pt idx="10" formatCode="0">
                  <c:v>11.3</c:v>
                </c:pt>
                <c:pt idx="12" formatCode="0">
                  <c:v>8.8000000000000007</c:v>
                </c:pt>
                <c:pt idx="13" formatCode="0">
                  <c:v>14.1</c:v>
                </c:pt>
                <c:pt idx="15" formatCode="0">
                  <c:v>7.3</c:v>
                </c:pt>
                <c:pt idx="16" formatCode="0">
                  <c:v>11.3</c:v>
                </c:pt>
                <c:pt idx="17" formatCode="0">
                  <c:v>11.6</c:v>
                </c:pt>
                <c:pt idx="19" formatCode="0">
                  <c:v>12.6</c:v>
                </c:pt>
                <c:pt idx="20" formatCode="0">
                  <c:v>9.9</c:v>
                </c:pt>
                <c:pt idx="21" formatCode="0">
                  <c:v>11.9</c:v>
                </c:pt>
                <c:pt idx="23" formatCode="0">
                  <c:v>8.8000000000000007</c:v>
                </c:pt>
                <c:pt idx="24" formatCode="0">
                  <c:v>15.6</c:v>
                </c:pt>
                <c:pt idx="25" formatCode="0">
                  <c:v>5.8</c:v>
                </c:pt>
                <c:pt idx="26" formatCode="0">
                  <c:v>11.6</c:v>
                </c:pt>
                <c:pt idx="27" formatCode="0">
                  <c:v>12.6</c:v>
                </c:pt>
                <c:pt idx="29" formatCode="0">
                  <c:v>8.6</c:v>
                </c:pt>
                <c:pt idx="30" formatCode="0">
                  <c:v>13.6</c:v>
                </c:pt>
                <c:pt idx="31" formatCode="0">
                  <c:v>10</c:v>
                </c:pt>
                <c:pt idx="32" formatCode="0">
                  <c:v>7.3</c:v>
                </c:pt>
                <c:pt idx="33" formatCode="0">
                  <c:v>16</c:v>
                </c:pt>
                <c:pt idx="35" formatCode="0">
                  <c:v>8.6</c:v>
                </c:pt>
                <c:pt idx="36" formatCode="0">
                  <c:v>13.6</c:v>
                </c:pt>
                <c:pt idx="37" formatCode="0">
                  <c:v>10.3</c:v>
                </c:pt>
              </c:numCache>
            </c:numRef>
          </c:val>
          <c:extLst>
            <c:ext xmlns:c16="http://schemas.microsoft.com/office/drawing/2014/chart" uri="{C3380CC4-5D6E-409C-BE32-E72D297353CC}">
              <c16:uniqueId val="{00000003-C3F5-4EB1-80C0-F7A2AF2030FA}"/>
            </c:ext>
          </c:extLst>
        </c:ser>
        <c:ser>
          <c:idx val="1"/>
          <c:order val="4"/>
          <c:tx>
            <c:strRef>
              <c:f>'Grafiki + dati'!$W$222</c:f>
              <c:strCache>
                <c:ptCount val="1"/>
                <c:pt idx="0">
                  <c:v>Noteikti neatbalstītu</c:v>
                </c:pt>
              </c:strCache>
            </c:strRef>
          </c:tx>
          <c:spPr>
            <a:solidFill>
              <a:srgbClr val="E27A08"/>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dati'!$S$223:$S$260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dati'!$W$223:$W$260</c:f>
              <c:numCache>
                <c:formatCode>General</c:formatCode>
                <c:ptCount val="38"/>
                <c:pt idx="0" formatCode="0">
                  <c:v>5.8</c:v>
                </c:pt>
                <c:pt idx="2" formatCode="0">
                  <c:v>5.7</c:v>
                </c:pt>
                <c:pt idx="3" formatCode="0">
                  <c:v>6</c:v>
                </c:pt>
                <c:pt idx="5" formatCode="0">
                  <c:v>2</c:v>
                </c:pt>
                <c:pt idx="6" formatCode="0">
                  <c:v>4.0999999999999996</c:v>
                </c:pt>
                <c:pt idx="7" formatCode="0">
                  <c:v>3.3</c:v>
                </c:pt>
                <c:pt idx="8" formatCode="0">
                  <c:v>5.7</c:v>
                </c:pt>
                <c:pt idx="9" formatCode="0">
                  <c:v>7.4</c:v>
                </c:pt>
                <c:pt idx="10" formatCode="0">
                  <c:v>11.4</c:v>
                </c:pt>
                <c:pt idx="12" formatCode="0">
                  <c:v>6.3</c:v>
                </c:pt>
                <c:pt idx="13" formatCode="0">
                  <c:v>5.2</c:v>
                </c:pt>
                <c:pt idx="15" formatCode="0">
                  <c:v>8</c:v>
                </c:pt>
                <c:pt idx="16" formatCode="0">
                  <c:v>6.7</c:v>
                </c:pt>
                <c:pt idx="17" formatCode="0">
                  <c:v>3</c:v>
                </c:pt>
                <c:pt idx="19" formatCode="0">
                  <c:v>5.9</c:v>
                </c:pt>
                <c:pt idx="20" formatCode="0">
                  <c:v>5</c:v>
                </c:pt>
                <c:pt idx="21" formatCode="0">
                  <c:v>7.2</c:v>
                </c:pt>
                <c:pt idx="23" formatCode="0">
                  <c:v>3.6</c:v>
                </c:pt>
                <c:pt idx="24" formatCode="0">
                  <c:v>8.5</c:v>
                </c:pt>
                <c:pt idx="25" formatCode="0">
                  <c:v>5.5</c:v>
                </c:pt>
                <c:pt idx="26" formatCode="0">
                  <c:v>8.3000000000000007</c:v>
                </c:pt>
                <c:pt idx="27" formatCode="0">
                  <c:v>2.8</c:v>
                </c:pt>
                <c:pt idx="29" formatCode="0">
                  <c:v>4.5</c:v>
                </c:pt>
                <c:pt idx="30" formatCode="0">
                  <c:v>6</c:v>
                </c:pt>
                <c:pt idx="31" formatCode="0">
                  <c:v>4.0999999999999996</c:v>
                </c:pt>
                <c:pt idx="32" formatCode="0">
                  <c:v>12.2</c:v>
                </c:pt>
                <c:pt idx="33" formatCode="0">
                  <c:v>4.0999999999999996</c:v>
                </c:pt>
                <c:pt idx="35" formatCode="0">
                  <c:v>4.5</c:v>
                </c:pt>
                <c:pt idx="36" formatCode="0">
                  <c:v>4.5999999999999996</c:v>
                </c:pt>
                <c:pt idx="37" formatCode="0">
                  <c:v>8.9</c:v>
                </c:pt>
              </c:numCache>
            </c:numRef>
          </c:val>
          <c:extLst>
            <c:ext xmlns:c16="http://schemas.microsoft.com/office/drawing/2014/chart" uri="{C3380CC4-5D6E-409C-BE32-E72D297353CC}">
              <c16:uniqueId val="{00000004-C3F5-4EB1-80C0-F7A2AF2030FA}"/>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60741518556472"/>
              <c:y val="0.94122355671159019"/>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9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30768878983285058"/>
          <c:y val="4.5321693998867547E-2"/>
          <c:w val="0.53945280788315408"/>
          <c:h val="3.730386477837473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702495818280646"/>
          <c:y val="8.8702707271238343E-2"/>
          <c:w val="0.78409456808586531"/>
          <c:h val="0.84679386760921704"/>
        </c:manualLayout>
      </c:layout>
      <c:barChart>
        <c:barDir val="bar"/>
        <c:grouping val="stacked"/>
        <c:varyColors val="0"/>
        <c:ser>
          <c:idx val="0"/>
          <c:order val="0"/>
          <c:tx>
            <c:strRef>
              <c:f>'Grafiki + dati'!$T$179</c:f>
              <c:strCache>
                <c:ptCount val="1"/>
                <c:pt idx="0">
                  <c:v>Noteikti atbalstītu</c:v>
                </c:pt>
              </c:strCache>
            </c:strRef>
          </c:tx>
          <c:spPr>
            <a:solidFill>
              <a:srgbClr val="296146"/>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dati'!$S$180:$S$217</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dati'!$T$180:$T$217</c:f>
              <c:numCache>
                <c:formatCode>General</c:formatCode>
                <c:ptCount val="38"/>
                <c:pt idx="0" formatCode="0">
                  <c:v>22.2</c:v>
                </c:pt>
                <c:pt idx="2" formatCode="0">
                  <c:v>22.6</c:v>
                </c:pt>
                <c:pt idx="3" formatCode="0">
                  <c:v>21.8</c:v>
                </c:pt>
                <c:pt idx="5" formatCode="0">
                  <c:v>30.7</c:v>
                </c:pt>
                <c:pt idx="6" formatCode="0">
                  <c:v>27.5</c:v>
                </c:pt>
                <c:pt idx="7" formatCode="0">
                  <c:v>22.7</c:v>
                </c:pt>
                <c:pt idx="8" formatCode="0">
                  <c:v>18.899999999999999</c:v>
                </c:pt>
                <c:pt idx="9" formatCode="0">
                  <c:v>20.3</c:v>
                </c:pt>
                <c:pt idx="10" formatCode="0">
                  <c:v>17.5</c:v>
                </c:pt>
                <c:pt idx="12" formatCode="0">
                  <c:v>22.9</c:v>
                </c:pt>
                <c:pt idx="13" formatCode="0">
                  <c:v>21.3</c:v>
                </c:pt>
                <c:pt idx="15" formatCode="0">
                  <c:v>27.7</c:v>
                </c:pt>
                <c:pt idx="16" formatCode="0">
                  <c:v>20.7</c:v>
                </c:pt>
                <c:pt idx="17" formatCode="0">
                  <c:v>23.4</c:v>
                </c:pt>
                <c:pt idx="19" formatCode="0">
                  <c:v>24</c:v>
                </c:pt>
                <c:pt idx="20" formatCode="0">
                  <c:v>22.1</c:v>
                </c:pt>
                <c:pt idx="21" formatCode="0">
                  <c:v>21.4</c:v>
                </c:pt>
                <c:pt idx="23" formatCode="0">
                  <c:v>21.6</c:v>
                </c:pt>
                <c:pt idx="24" formatCode="0">
                  <c:v>23.2</c:v>
                </c:pt>
                <c:pt idx="25" formatCode="0">
                  <c:v>23.8</c:v>
                </c:pt>
                <c:pt idx="26" formatCode="0">
                  <c:v>19.100000000000001</c:v>
                </c:pt>
                <c:pt idx="27" formatCode="0">
                  <c:v>25.3</c:v>
                </c:pt>
                <c:pt idx="29" formatCode="0">
                  <c:v>24.3</c:v>
                </c:pt>
                <c:pt idx="30" formatCode="0">
                  <c:v>25</c:v>
                </c:pt>
                <c:pt idx="31" formatCode="0">
                  <c:v>15.4</c:v>
                </c:pt>
                <c:pt idx="32" formatCode="0">
                  <c:v>18.5</c:v>
                </c:pt>
                <c:pt idx="33" formatCode="0">
                  <c:v>21.3</c:v>
                </c:pt>
                <c:pt idx="35" formatCode="0">
                  <c:v>24.3</c:v>
                </c:pt>
                <c:pt idx="36" formatCode="0">
                  <c:v>22.8</c:v>
                </c:pt>
                <c:pt idx="37" formatCode="0">
                  <c:v>19</c:v>
                </c:pt>
              </c:numCache>
            </c:numRef>
          </c:val>
          <c:extLst>
            <c:ext xmlns:c16="http://schemas.microsoft.com/office/drawing/2014/chart" uri="{C3380CC4-5D6E-409C-BE32-E72D297353CC}">
              <c16:uniqueId val="{00000000-00F2-4257-8065-0419F7998DE0}"/>
            </c:ext>
          </c:extLst>
        </c:ser>
        <c:ser>
          <c:idx val="2"/>
          <c:order val="1"/>
          <c:tx>
            <c:strRef>
              <c:f>'Grafiki + dati'!$U$179</c:f>
              <c:strCache>
                <c:ptCount val="1"/>
                <c:pt idx="0">
                  <c:v>Drīzāk atbalstītu</c:v>
                </c:pt>
              </c:strCache>
            </c:strRef>
          </c:tx>
          <c:spPr>
            <a:solidFill>
              <a:srgbClr val="A8DCAA"/>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dati'!$S$180:$S$217</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dati'!$U$180:$U$217</c:f>
              <c:numCache>
                <c:formatCode>General</c:formatCode>
                <c:ptCount val="38"/>
                <c:pt idx="0" formatCode="0">
                  <c:v>41.1</c:v>
                </c:pt>
                <c:pt idx="2" formatCode="0">
                  <c:v>41.4</c:v>
                </c:pt>
                <c:pt idx="3" formatCode="0">
                  <c:v>41</c:v>
                </c:pt>
                <c:pt idx="5" formatCode="0">
                  <c:v>44.2</c:v>
                </c:pt>
                <c:pt idx="6" formatCode="0">
                  <c:v>46.1</c:v>
                </c:pt>
                <c:pt idx="7" formatCode="0">
                  <c:v>47.2</c:v>
                </c:pt>
                <c:pt idx="8" formatCode="0">
                  <c:v>39.299999999999997</c:v>
                </c:pt>
                <c:pt idx="9" formatCode="0">
                  <c:v>36.299999999999997</c:v>
                </c:pt>
                <c:pt idx="10" formatCode="0">
                  <c:v>34.5</c:v>
                </c:pt>
                <c:pt idx="12" formatCode="0">
                  <c:v>40.700000000000003</c:v>
                </c:pt>
                <c:pt idx="13" formatCode="0">
                  <c:v>42.4</c:v>
                </c:pt>
                <c:pt idx="15" formatCode="0">
                  <c:v>35.9</c:v>
                </c:pt>
                <c:pt idx="16" formatCode="0">
                  <c:v>42.4</c:v>
                </c:pt>
                <c:pt idx="17" formatCode="0">
                  <c:v>40.4</c:v>
                </c:pt>
                <c:pt idx="19" formatCode="0">
                  <c:v>40.799999999999997</c:v>
                </c:pt>
                <c:pt idx="20" formatCode="0">
                  <c:v>44.7</c:v>
                </c:pt>
                <c:pt idx="21" formatCode="0">
                  <c:v>35.6</c:v>
                </c:pt>
                <c:pt idx="23" formatCode="0">
                  <c:v>44.1</c:v>
                </c:pt>
                <c:pt idx="24" formatCode="0">
                  <c:v>40.6</c:v>
                </c:pt>
                <c:pt idx="25" formatCode="0">
                  <c:v>38.5</c:v>
                </c:pt>
                <c:pt idx="26" formatCode="0">
                  <c:v>43.4</c:v>
                </c:pt>
                <c:pt idx="27" formatCode="0">
                  <c:v>43.5</c:v>
                </c:pt>
                <c:pt idx="29" formatCode="0">
                  <c:v>45.8</c:v>
                </c:pt>
                <c:pt idx="30" formatCode="0">
                  <c:v>36.9</c:v>
                </c:pt>
                <c:pt idx="31" formatCode="0">
                  <c:v>40.299999999999997</c:v>
                </c:pt>
                <c:pt idx="32" formatCode="0">
                  <c:v>40.299999999999997</c:v>
                </c:pt>
                <c:pt idx="33" formatCode="0">
                  <c:v>40</c:v>
                </c:pt>
                <c:pt idx="35" formatCode="0">
                  <c:v>45.8</c:v>
                </c:pt>
                <c:pt idx="36" formatCode="0">
                  <c:v>43.3</c:v>
                </c:pt>
                <c:pt idx="37" formatCode="0">
                  <c:v>33.299999999999997</c:v>
                </c:pt>
              </c:numCache>
            </c:numRef>
          </c:val>
          <c:extLst>
            <c:ext xmlns:c16="http://schemas.microsoft.com/office/drawing/2014/chart" uri="{C3380CC4-5D6E-409C-BE32-E72D297353CC}">
              <c16:uniqueId val="{00000001-00F2-4257-8065-0419F7998DE0}"/>
            </c:ext>
          </c:extLst>
        </c:ser>
        <c:ser>
          <c:idx val="4"/>
          <c:order val="2"/>
          <c:tx>
            <c:strRef>
              <c:f>'Grafiki + dati'!$X$179</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dati'!$S$180:$S$217</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dati'!$X$180:$X$217</c:f>
              <c:numCache>
                <c:formatCode>General</c:formatCode>
                <c:ptCount val="38"/>
                <c:pt idx="0" formatCode="0">
                  <c:v>8.6999999999999993</c:v>
                </c:pt>
                <c:pt idx="2" formatCode="0">
                  <c:v>7.5</c:v>
                </c:pt>
                <c:pt idx="3" formatCode="0">
                  <c:v>9.9</c:v>
                </c:pt>
                <c:pt idx="5" formatCode="0">
                  <c:v>9.4</c:v>
                </c:pt>
                <c:pt idx="6" formatCode="0">
                  <c:v>9.9</c:v>
                </c:pt>
                <c:pt idx="7" formatCode="0">
                  <c:v>4.7</c:v>
                </c:pt>
                <c:pt idx="8" formatCode="0">
                  <c:v>6.4</c:v>
                </c:pt>
                <c:pt idx="9" formatCode="0">
                  <c:v>7.8</c:v>
                </c:pt>
                <c:pt idx="10" formatCode="0">
                  <c:v>16.100000000000001</c:v>
                </c:pt>
                <c:pt idx="12" formatCode="0">
                  <c:v>8.4</c:v>
                </c:pt>
                <c:pt idx="13" formatCode="0">
                  <c:v>8.5</c:v>
                </c:pt>
                <c:pt idx="15" formatCode="0">
                  <c:v>10.8</c:v>
                </c:pt>
                <c:pt idx="16" formatCode="0">
                  <c:v>8.5</c:v>
                </c:pt>
                <c:pt idx="17" formatCode="0">
                  <c:v>8.5</c:v>
                </c:pt>
                <c:pt idx="19" formatCode="0">
                  <c:v>9.1999999999999993</c:v>
                </c:pt>
                <c:pt idx="20" formatCode="0">
                  <c:v>5.8</c:v>
                </c:pt>
                <c:pt idx="21" formatCode="0">
                  <c:v>13</c:v>
                </c:pt>
                <c:pt idx="23" formatCode="0">
                  <c:v>10.3</c:v>
                </c:pt>
                <c:pt idx="24" formatCode="0">
                  <c:v>7.8</c:v>
                </c:pt>
                <c:pt idx="25" formatCode="0">
                  <c:v>10.5</c:v>
                </c:pt>
                <c:pt idx="26" formatCode="0">
                  <c:v>5.5</c:v>
                </c:pt>
                <c:pt idx="27" formatCode="0">
                  <c:v>7</c:v>
                </c:pt>
                <c:pt idx="29" formatCode="0">
                  <c:v>8</c:v>
                </c:pt>
                <c:pt idx="30" formatCode="0">
                  <c:v>4.9000000000000004</c:v>
                </c:pt>
                <c:pt idx="31" formatCode="0">
                  <c:v>17.100000000000001</c:v>
                </c:pt>
                <c:pt idx="32" formatCode="0">
                  <c:v>10.3</c:v>
                </c:pt>
                <c:pt idx="33" formatCode="0">
                  <c:v>8.8000000000000007</c:v>
                </c:pt>
                <c:pt idx="35" formatCode="0">
                  <c:v>8</c:v>
                </c:pt>
                <c:pt idx="36" formatCode="0">
                  <c:v>7.4</c:v>
                </c:pt>
                <c:pt idx="37" formatCode="0">
                  <c:v>11.2</c:v>
                </c:pt>
              </c:numCache>
            </c:numRef>
          </c:val>
          <c:extLst>
            <c:ext xmlns:c16="http://schemas.microsoft.com/office/drawing/2014/chart" uri="{C3380CC4-5D6E-409C-BE32-E72D297353CC}">
              <c16:uniqueId val="{00000002-00F2-4257-8065-0419F7998DE0}"/>
            </c:ext>
          </c:extLst>
        </c:ser>
        <c:ser>
          <c:idx val="3"/>
          <c:order val="3"/>
          <c:tx>
            <c:strRef>
              <c:f>'Grafiki + dati'!$V$179</c:f>
              <c:strCache>
                <c:ptCount val="1"/>
                <c:pt idx="0">
                  <c:v>Drīzāk neatbalstītu</c:v>
                </c:pt>
              </c:strCache>
            </c:strRef>
          </c:tx>
          <c:spPr>
            <a:solidFill>
              <a:srgbClr val="FEBB62"/>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dati'!$S$180:$S$217</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dati'!$V$180:$V$217</c:f>
              <c:numCache>
                <c:formatCode>General</c:formatCode>
                <c:ptCount val="38"/>
                <c:pt idx="0" formatCode="0">
                  <c:v>18.8</c:v>
                </c:pt>
                <c:pt idx="2" formatCode="0">
                  <c:v>19.2</c:v>
                </c:pt>
                <c:pt idx="3" formatCode="0">
                  <c:v>18.5</c:v>
                </c:pt>
                <c:pt idx="5" formatCode="0">
                  <c:v>10.7</c:v>
                </c:pt>
                <c:pt idx="6" formatCode="0">
                  <c:v>12.4</c:v>
                </c:pt>
                <c:pt idx="7" formatCode="0">
                  <c:v>20</c:v>
                </c:pt>
                <c:pt idx="8" formatCode="0">
                  <c:v>22.3</c:v>
                </c:pt>
                <c:pt idx="9" formatCode="0">
                  <c:v>24.9</c:v>
                </c:pt>
                <c:pt idx="10" formatCode="0">
                  <c:v>17.2</c:v>
                </c:pt>
                <c:pt idx="12" formatCode="0">
                  <c:v>18.600000000000001</c:v>
                </c:pt>
                <c:pt idx="13" formatCode="0">
                  <c:v>18.899999999999999</c:v>
                </c:pt>
                <c:pt idx="15" formatCode="0">
                  <c:v>11.8</c:v>
                </c:pt>
                <c:pt idx="16" formatCode="0">
                  <c:v>18.899999999999999</c:v>
                </c:pt>
                <c:pt idx="17" formatCode="0">
                  <c:v>21.4</c:v>
                </c:pt>
                <c:pt idx="19" formatCode="0">
                  <c:v>20</c:v>
                </c:pt>
                <c:pt idx="20" formatCode="0">
                  <c:v>18.5</c:v>
                </c:pt>
                <c:pt idx="21" formatCode="0">
                  <c:v>18.899999999999999</c:v>
                </c:pt>
                <c:pt idx="23" formatCode="0">
                  <c:v>16.399999999999999</c:v>
                </c:pt>
                <c:pt idx="24" formatCode="0">
                  <c:v>17.3</c:v>
                </c:pt>
                <c:pt idx="25" formatCode="0">
                  <c:v>15.8</c:v>
                </c:pt>
                <c:pt idx="26" formatCode="0">
                  <c:v>21.8</c:v>
                </c:pt>
                <c:pt idx="27" formatCode="0">
                  <c:v>20.100000000000001</c:v>
                </c:pt>
                <c:pt idx="29" formatCode="0">
                  <c:v>14.2</c:v>
                </c:pt>
                <c:pt idx="30" formatCode="0">
                  <c:v>23</c:v>
                </c:pt>
                <c:pt idx="31" formatCode="0">
                  <c:v>16.899999999999999</c:v>
                </c:pt>
                <c:pt idx="32" formatCode="0">
                  <c:v>19.3</c:v>
                </c:pt>
                <c:pt idx="33" formatCode="0">
                  <c:v>23.3</c:v>
                </c:pt>
                <c:pt idx="35" formatCode="0">
                  <c:v>14.2</c:v>
                </c:pt>
                <c:pt idx="36" formatCode="0">
                  <c:v>18.899999999999999</c:v>
                </c:pt>
                <c:pt idx="37" formatCode="0">
                  <c:v>24</c:v>
                </c:pt>
              </c:numCache>
            </c:numRef>
          </c:val>
          <c:extLst>
            <c:ext xmlns:c16="http://schemas.microsoft.com/office/drawing/2014/chart" uri="{C3380CC4-5D6E-409C-BE32-E72D297353CC}">
              <c16:uniqueId val="{00000003-00F2-4257-8065-0419F7998DE0}"/>
            </c:ext>
          </c:extLst>
        </c:ser>
        <c:ser>
          <c:idx val="1"/>
          <c:order val="4"/>
          <c:tx>
            <c:strRef>
              <c:f>'Grafiki + dati'!$W$179</c:f>
              <c:strCache>
                <c:ptCount val="1"/>
                <c:pt idx="0">
                  <c:v>Noteikti neatbalstītu</c:v>
                </c:pt>
              </c:strCache>
            </c:strRef>
          </c:tx>
          <c:spPr>
            <a:solidFill>
              <a:srgbClr val="E27A08"/>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dati'!$S$180:$S$217</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profesionālā 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dati'!$W$180:$W$217</c:f>
              <c:numCache>
                <c:formatCode>General</c:formatCode>
                <c:ptCount val="38"/>
                <c:pt idx="0" formatCode="0">
                  <c:v>9.1</c:v>
                </c:pt>
                <c:pt idx="2" formatCode="0">
                  <c:v>9.3000000000000007</c:v>
                </c:pt>
                <c:pt idx="3" formatCode="0">
                  <c:v>8.9</c:v>
                </c:pt>
                <c:pt idx="5" formatCode="0">
                  <c:v>4.9000000000000004</c:v>
                </c:pt>
                <c:pt idx="6" formatCode="0">
                  <c:v>4.0999999999999996</c:v>
                </c:pt>
                <c:pt idx="7" formatCode="0">
                  <c:v>5.3</c:v>
                </c:pt>
                <c:pt idx="8" formatCode="0">
                  <c:v>13.1</c:v>
                </c:pt>
                <c:pt idx="9" formatCode="0">
                  <c:v>10.7</c:v>
                </c:pt>
                <c:pt idx="10" formatCode="0">
                  <c:v>14.8</c:v>
                </c:pt>
                <c:pt idx="12" formatCode="0">
                  <c:v>9.4</c:v>
                </c:pt>
                <c:pt idx="13" formatCode="0">
                  <c:v>8.9</c:v>
                </c:pt>
                <c:pt idx="15" formatCode="0">
                  <c:v>13.8</c:v>
                </c:pt>
                <c:pt idx="16" formatCode="0">
                  <c:v>9.5</c:v>
                </c:pt>
                <c:pt idx="17" formatCode="0">
                  <c:v>6.4</c:v>
                </c:pt>
                <c:pt idx="19" formatCode="0">
                  <c:v>6</c:v>
                </c:pt>
                <c:pt idx="20" formatCode="0">
                  <c:v>8.8000000000000007</c:v>
                </c:pt>
                <c:pt idx="21" formatCode="0">
                  <c:v>11</c:v>
                </c:pt>
                <c:pt idx="23" formatCode="0">
                  <c:v>7.7</c:v>
                </c:pt>
                <c:pt idx="24" formatCode="0">
                  <c:v>11.2</c:v>
                </c:pt>
                <c:pt idx="25" formatCode="0">
                  <c:v>11.4</c:v>
                </c:pt>
                <c:pt idx="26" formatCode="0">
                  <c:v>10.199999999999999</c:v>
                </c:pt>
                <c:pt idx="27" formatCode="0">
                  <c:v>4.0999999999999996</c:v>
                </c:pt>
                <c:pt idx="29" formatCode="0">
                  <c:v>7.7</c:v>
                </c:pt>
                <c:pt idx="30" formatCode="0">
                  <c:v>10.199999999999999</c:v>
                </c:pt>
                <c:pt idx="31" formatCode="0">
                  <c:v>10.3</c:v>
                </c:pt>
                <c:pt idx="32" formatCode="0">
                  <c:v>11.7</c:v>
                </c:pt>
                <c:pt idx="33" formatCode="0">
                  <c:v>6.5</c:v>
                </c:pt>
                <c:pt idx="35" formatCode="0">
                  <c:v>7.7</c:v>
                </c:pt>
                <c:pt idx="36" formatCode="0">
                  <c:v>7.6</c:v>
                </c:pt>
                <c:pt idx="37" formatCode="0">
                  <c:v>12.5</c:v>
                </c:pt>
              </c:numCache>
            </c:numRef>
          </c:val>
          <c:extLst>
            <c:ext xmlns:c16="http://schemas.microsoft.com/office/drawing/2014/chart" uri="{C3380CC4-5D6E-409C-BE32-E72D297353CC}">
              <c16:uniqueId val="{00000004-00F2-4257-8065-0419F7998DE0}"/>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60741518556472"/>
              <c:y val="0.94122355671159019"/>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9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32069176172350777"/>
          <c:y val="4.9709932033663501E-2"/>
          <c:w val="0.53945280788315408"/>
          <c:h val="3.730386477837473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0.01483</cdr:y>
    </cdr:from>
    <cdr:to>
      <cdr:x>0.10957</cdr:x>
      <cdr:y>0.04228</cdr:y>
    </cdr:to>
    <cdr:sp macro="" textlink="">
      <cdr:nvSpPr>
        <cdr:cNvPr id="3288065" name="Text Box 2049"/>
        <cdr:cNvSpPr txBox="1">
          <a:spLocks xmlns:a="http://schemas.openxmlformats.org/drawingml/2006/main" noChangeArrowheads="1"/>
        </cdr:cNvSpPr>
      </cdr:nvSpPr>
      <cdr:spPr bwMode="auto">
        <a:xfrm xmlns:a="http://schemas.openxmlformats.org/drawingml/2006/main">
          <a:off x="0" y="88145"/>
          <a:ext cx="776606" cy="163162"/>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lv-LV" sz="900" b="1" i="0" u="none" strike="noStrike" baseline="0" noProof="0" dirty="0">
              <a:solidFill>
                <a:srgbClr val="000000"/>
              </a:solidFill>
              <a:latin typeface="Arial"/>
              <a:cs typeface="Arial"/>
            </a:rPr>
            <a:t>Dzimums</a:t>
          </a:r>
        </a:p>
      </cdr:txBody>
    </cdr:sp>
  </cdr:relSizeAnchor>
  <cdr:relSizeAnchor xmlns:cdr="http://schemas.openxmlformats.org/drawingml/2006/chartDrawing">
    <cdr:from>
      <cdr:x>0</cdr:x>
      <cdr:y>0.89055</cdr:y>
    </cdr:from>
    <cdr:to>
      <cdr:x>0.17246</cdr:x>
      <cdr:y>0.91701</cdr:y>
    </cdr:to>
    <cdr:sp macro="" textlink="">
      <cdr:nvSpPr>
        <cdr:cNvPr id="3288066" name="Text Box 2050"/>
        <cdr:cNvSpPr txBox="1">
          <a:spLocks xmlns:a="http://schemas.openxmlformats.org/drawingml/2006/main" noChangeArrowheads="1"/>
        </cdr:cNvSpPr>
      </cdr:nvSpPr>
      <cdr:spPr bwMode="auto">
        <a:xfrm xmlns:a="http://schemas.openxmlformats.org/drawingml/2006/main">
          <a:off x="0" y="4814715"/>
          <a:ext cx="1124380" cy="14305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Apdzīvota vieta</a:t>
          </a:r>
        </a:p>
      </cdr:txBody>
    </cdr:sp>
  </cdr:relSizeAnchor>
  <cdr:relSizeAnchor xmlns:cdr="http://schemas.openxmlformats.org/drawingml/2006/chartDrawing">
    <cdr:from>
      <cdr:x>0</cdr:x>
      <cdr:y>0.74567</cdr:y>
    </cdr:from>
    <cdr:to>
      <cdr:x>0.10001</cdr:x>
      <cdr:y>0.78176</cdr:y>
    </cdr:to>
    <cdr:sp macro="" textlink="">
      <cdr:nvSpPr>
        <cdr:cNvPr id="3949571" name="Text Box 2051">
          <a:extLst xmlns:a="http://schemas.openxmlformats.org/drawingml/2006/main">
            <a:ext uri="{FF2B5EF4-FFF2-40B4-BE49-F238E27FC236}">
              <a16:creationId xmlns:a16="http://schemas.microsoft.com/office/drawing/2014/main" id="{44271942-9778-4031-86A8-1D7EDB391D31}"/>
            </a:ext>
          </a:extLst>
        </cdr:cNvPr>
        <cdr:cNvSpPr txBox="1">
          <a:spLocks xmlns:a="http://schemas.openxmlformats.org/drawingml/2006/main" noChangeArrowheads="1"/>
        </cdr:cNvSpPr>
      </cdr:nvSpPr>
      <cdr:spPr bwMode="auto">
        <a:xfrm xmlns:a="http://schemas.openxmlformats.org/drawingml/2006/main">
          <a:off x="0" y="4031425"/>
          <a:ext cx="652031" cy="19512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lv-LV" sz="900" b="1" i="0" u="none" strike="noStrike" baseline="0">
              <a:solidFill>
                <a:srgbClr val="000000"/>
              </a:solidFill>
              <a:latin typeface="Arial"/>
              <a:cs typeface="Arial"/>
            </a:rPr>
            <a:t>Reģions</a:t>
          </a:r>
        </a:p>
      </cdr:txBody>
    </cdr:sp>
  </cdr:relSizeAnchor>
  <cdr:relSizeAnchor xmlns:cdr="http://schemas.openxmlformats.org/drawingml/2006/chartDrawing">
    <cdr:from>
      <cdr:x>0</cdr:x>
      <cdr:y>0.5644</cdr:y>
    </cdr:from>
    <cdr:to>
      <cdr:x>0.14309</cdr:x>
      <cdr:y>0.7135</cdr:y>
    </cdr:to>
    <cdr:sp macro="" textlink="">
      <cdr:nvSpPr>
        <cdr:cNvPr id="3288068" name="Text Box 2052"/>
        <cdr:cNvSpPr txBox="1">
          <a:spLocks xmlns:a="http://schemas.openxmlformats.org/drawingml/2006/main" noChangeArrowheads="1"/>
        </cdr:cNvSpPr>
      </cdr:nvSpPr>
      <cdr:spPr bwMode="auto">
        <a:xfrm xmlns:a="http://schemas.openxmlformats.org/drawingml/2006/main">
          <a:off x="0" y="3354781"/>
          <a:ext cx="1014160" cy="88624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lv-LV" sz="900" b="1" i="0" u="none" strike="noStrike" baseline="0" dirty="0">
              <a:solidFill>
                <a:srgbClr val="000000"/>
              </a:solidFill>
              <a:latin typeface="Arial"/>
              <a:cs typeface="Arial"/>
            </a:rPr>
            <a:t>Ienākumi (mēneša vidējie ienākumi uz vienu mājsaimniecības locekli, kvintiles)</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0.00263</cdr:x>
      <cdr:y>0.36656</cdr:y>
    </cdr:from>
    <cdr:to>
      <cdr:x>0.11098</cdr:x>
      <cdr:y>0.39326</cdr:y>
    </cdr:to>
    <cdr:sp macro="" textlink="">
      <cdr:nvSpPr>
        <cdr:cNvPr id="3288070" name="Text Box 2054"/>
        <cdr:cNvSpPr txBox="1">
          <a:spLocks xmlns:a="http://schemas.openxmlformats.org/drawingml/2006/main" noChangeArrowheads="1"/>
        </cdr:cNvSpPr>
      </cdr:nvSpPr>
      <cdr:spPr bwMode="auto">
        <a:xfrm xmlns:a="http://schemas.openxmlformats.org/drawingml/2006/main">
          <a:off x="18661" y="2178850"/>
          <a:ext cx="767959" cy="158704"/>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lv-LV" sz="900" b="1" i="0" u="none" strike="noStrike" baseline="0" noProof="0" dirty="0">
              <a:solidFill>
                <a:srgbClr val="000000"/>
              </a:solidFill>
              <a:latin typeface="Arial"/>
              <a:cs typeface="Arial"/>
            </a:rPr>
            <a:t>Izglītība</a:t>
          </a:r>
        </a:p>
      </cdr:txBody>
    </cdr:sp>
  </cdr:relSizeAnchor>
  <cdr:relSizeAnchor xmlns:cdr="http://schemas.openxmlformats.org/drawingml/2006/chartDrawing">
    <cdr:from>
      <cdr:x>0</cdr:x>
      <cdr:y>0.2652</cdr:y>
    </cdr:from>
    <cdr:to>
      <cdr:x>0.255</cdr:x>
      <cdr:y>0.31742</cdr:y>
    </cdr:to>
    <cdr:sp macro="" textlink="">
      <cdr:nvSpPr>
        <cdr:cNvPr id="3288071" name="Text Box 2055"/>
        <cdr:cNvSpPr txBox="1">
          <a:spLocks xmlns:a="http://schemas.openxmlformats.org/drawingml/2006/main" noChangeArrowheads="1"/>
        </cdr:cNvSpPr>
      </cdr:nvSpPr>
      <cdr:spPr bwMode="auto">
        <a:xfrm xmlns:a="http://schemas.openxmlformats.org/drawingml/2006/main">
          <a:off x="0" y="1576333"/>
          <a:ext cx="1807378" cy="31039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lv-LV" sz="900" b="1" i="0" u="none" strike="noStrike" baseline="0" noProof="0" dirty="0">
              <a:solidFill>
                <a:srgbClr val="000000"/>
              </a:solidFill>
              <a:latin typeface="Arial"/>
              <a:cs typeface="Arial"/>
            </a:rPr>
            <a:t>Sarunvaloda ģimenē</a:t>
          </a:r>
        </a:p>
      </cdr:txBody>
    </cdr:sp>
  </cdr:relSizeAnchor>
  <cdr:relSizeAnchor xmlns:cdr="http://schemas.openxmlformats.org/drawingml/2006/chartDrawing">
    <cdr:from>
      <cdr:x>0</cdr:x>
      <cdr:y>0.08786</cdr:y>
    </cdr:from>
    <cdr:to>
      <cdr:x>0.10957</cdr:x>
      <cdr:y>0.11506</cdr:y>
    </cdr:to>
    <cdr:sp macro="" textlink="">
      <cdr:nvSpPr>
        <cdr:cNvPr id="3288072" name="Text Box 2056"/>
        <cdr:cNvSpPr txBox="1">
          <a:spLocks xmlns:a="http://schemas.openxmlformats.org/drawingml/2006/main" noChangeArrowheads="1"/>
        </cdr:cNvSpPr>
      </cdr:nvSpPr>
      <cdr:spPr bwMode="auto">
        <a:xfrm xmlns:a="http://schemas.openxmlformats.org/drawingml/2006/main">
          <a:off x="0" y="522230"/>
          <a:ext cx="776606" cy="16167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lv-LV" sz="900" b="1" i="0" u="none" strike="noStrike" baseline="0" dirty="0">
              <a:solidFill>
                <a:srgbClr val="000000"/>
              </a:solidFill>
              <a:latin typeface="Arial"/>
              <a:cs typeface="Arial"/>
            </a:rPr>
            <a:t>Vecums</a:t>
          </a:r>
        </a:p>
      </cdr:txBody>
    </cdr:sp>
  </cdr:relSizeAnchor>
  <cdr:relSizeAnchor xmlns:cdr="http://schemas.openxmlformats.org/drawingml/2006/chartDrawing">
    <cdr:from>
      <cdr:x>0</cdr:x>
      <cdr:y>0.46369</cdr:y>
    </cdr:from>
    <cdr:to>
      <cdr:x>0.26</cdr:x>
      <cdr:y>0.50176</cdr:y>
    </cdr:to>
    <cdr:sp macro="" textlink="">
      <cdr:nvSpPr>
        <cdr:cNvPr id="3288073" name="Text Box 2057"/>
        <cdr:cNvSpPr txBox="1">
          <a:spLocks xmlns:a="http://schemas.openxmlformats.org/drawingml/2006/main" noChangeArrowheads="1"/>
        </cdr:cNvSpPr>
      </cdr:nvSpPr>
      <cdr:spPr bwMode="auto">
        <a:xfrm xmlns:a="http://schemas.openxmlformats.org/drawingml/2006/main">
          <a:off x="0" y="2756188"/>
          <a:ext cx="1842817" cy="22628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Nodarbinātība</a:t>
          </a:r>
          <a:r>
            <a:rPr lang="lv-LV" sz="900" b="1" i="0" u="none" strike="noStrike" baseline="0">
              <a:solidFill>
                <a:srgbClr val="000000"/>
              </a:solidFill>
              <a:latin typeface="Arial"/>
              <a:cs typeface="Arial"/>
            </a:rPr>
            <a:t>s sektors</a:t>
          </a:r>
          <a:endParaRPr lang="en-US" sz="900" b="1" i="0" u="none" strike="noStrike" baseline="0">
            <a:solidFill>
              <a:srgbClr val="000000"/>
            </a:solidFill>
            <a:latin typeface="Arial"/>
            <a:cs typeface="Arial"/>
          </a:endParaRPr>
        </a:p>
      </cdr:txBody>
    </cdr:sp>
  </cdr:relSizeAnchor>
  <cdr:relSizeAnchor xmlns:cdr="http://schemas.openxmlformats.org/drawingml/2006/chartDrawing">
    <cdr:from>
      <cdr:x>1.74978E-7</cdr:x>
      <cdr:y>0.96673</cdr:y>
    </cdr:from>
    <cdr:to>
      <cdr:x>0.27667</cdr:x>
      <cdr:y>1</cdr:y>
    </cdr:to>
    <cdr:sp macro="" textlink="">
      <cdr:nvSpPr>
        <cdr:cNvPr id="10" name="TextBox 9">
          <a:extLst xmlns:a="http://schemas.openxmlformats.org/drawingml/2006/main">
            <a:ext uri="{FF2B5EF4-FFF2-40B4-BE49-F238E27FC236}">
              <a16:creationId xmlns:a16="http://schemas.microsoft.com/office/drawing/2014/main" id="{EED5792E-7CDC-462C-A692-F25B6C981765}"/>
            </a:ext>
          </a:extLst>
        </cdr:cNvPr>
        <cdr:cNvSpPr txBox="1"/>
      </cdr:nvSpPr>
      <cdr:spPr>
        <a:xfrm xmlns:a="http://schemas.openxmlformats.org/drawingml/2006/main">
          <a:off x="1" y="5257800"/>
          <a:ext cx="1581168" cy="180975"/>
        </a:xfrm>
        <a:prstGeom xmlns:a="http://schemas.openxmlformats.org/drawingml/2006/main" prst="rect">
          <a:avLst/>
        </a:prstGeom>
      </cdr:spPr>
      <cdr:txBody>
        <a:bodyPr xmlns:a="http://schemas.openxmlformats.org/drawingml/2006/main" vertOverflow="clip" wrap="none" lIns="36000" rtlCol="0" anchor="b" anchorCtr="0"/>
        <a:lstStyle xmlns:a="http://schemas.openxmlformats.org/drawingml/2006/main"/>
        <a:p xmlns:a="http://schemas.openxmlformats.org/drawingml/2006/main">
          <a:r>
            <a:rPr lang="lv-LV" sz="800" dirty="0">
              <a:latin typeface="Arial" panose="020B0604020202020204" pitchFamily="34" charset="0"/>
              <a:cs typeface="Arial" panose="020B0604020202020204" pitchFamily="34" charset="0"/>
            </a:rPr>
            <a:t>Bāze: visi respondenti, n=1002</a:t>
          </a:r>
        </a:p>
      </cdr:txBody>
    </cdr:sp>
  </cdr:relSizeAnchor>
</c:userShapes>
</file>

<file path=ppt/drawings/drawing10.xml><?xml version="1.0" encoding="utf-8"?>
<c:userShapes xmlns:c="http://schemas.openxmlformats.org/drawingml/2006/chart">
  <cdr:relSizeAnchor xmlns:cdr="http://schemas.openxmlformats.org/drawingml/2006/chartDrawing">
    <cdr:from>
      <cdr:x>0</cdr:x>
      <cdr:y>0.11529</cdr:y>
    </cdr:from>
    <cdr:to>
      <cdr:x>0.11805</cdr:x>
      <cdr:y>0.15458</cdr:y>
    </cdr:to>
    <cdr:sp macro="" textlink="">
      <cdr:nvSpPr>
        <cdr:cNvPr id="2" name="TextBox 1">
          <a:extLst xmlns:a="http://schemas.openxmlformats.org/drawingml/2006/main">
            <a:ext uri="{FF2B5EF4-FFF2-40B4-BE49-F238E27FC236}">
              <a16:creationId xmlns:a16="http://schemas.microsoft.com/office/drawing/2014/main" id="{DF7B06B6-A054-3D7E-DE00-327501A4A148}"/>
            </a:ext>
          </a:extLst>
        </cdr:cNvPr>
        <cdr:cNvSpPr txBox="1"/>
      </cdr:nvSpPr>
      <cdr:spPr>
        <a:xfrm xmlns:a="http://schemas.openxmlformats.org/drawingml/2006/main">
          <a:off x="-185445" y="647365"/>
          <a:ext cx="1404523" cy="2206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0.8654</cdr:y>
    </cdr:from>
    <cdr:to>
      <cdr:x>0.13711</cdr:x>
      <cdr:y>0.90802</cdr:y>
    </cdr:to>
    <cdr:sp macro="" textlink="">
      <cdr:nvSpPr>
        <cdr:cNvPr id="4" name="TextBox 1">
          <a:extLst xmlns:a="http://schemas.openxmlformats.org/drawingml/2006/main">
            <a:ext uri="{FF2B5EF4-FFF2-40B4-BE49-F238E27FC236}">
              <a16:creationId xmlns:a16="http://schemas.microsoft.com/office/drawing/2014/main" id="{F018C7F3-FA34-3BD6-97B3-3169BBF218AF}"/>
            </a:ext>
          </a:extLst>
        </cdr:cNvPr>
        <cdr:cNvSpPr txBox="1"/>
      </cdr:nvSpPr>
      <cdr:spPr>
        <a:xfrm xmlns:a="http://schemas.openxmlformats.org/drawingml/2006/main">
          <a:off x="0" y="5027204"/>
          <a:ext cx="1643660" cy="24758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0.18185</cdr:y>
    </cdr:from>
    <cdr:to>
      <cdr:x>0.11805</cdr:x>
      <cdr:y>0.22449</cdr:y>
    </cdr:to>
    <cdr:sp macro="" textlink="">
      <cdr:nvSpPr>
        <cdr:cNvPr id="5" name="TextBox 1">
          <a:extLst xmlns:a="http://schemas.openxmlformats.org/drawingml/2006/main">
            <a:ext uri="{FF2B5EF4-FFF2-40B4-BE49-F238E27FC236}">
              <a16:creationId xmlns:a16="http://schemas.microsoft.com/office/drawing/2014/main" id="{03B75D82-D6AD-B989-C135-829AD7993FDF}"/>
            </a:ext>
          </a:extLst>
        </cdr:cNvPr>
        <cdr:cNvSpPr txBox="1"/>
      </cdr:nvSpPr>
      <cdr:spPr>
        <a:xfrm xmlns:a="http://schemas.openxmlformats.org/drawingml/2006/main">
          <a:off x="-185445" y="1021095"/>
          <a:ext cx="1404523" cy="2394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0.72629</cdr:y>
    </cdr:from>
    <cdr:to>
      <cdr:x>0.11805</cdr:x>
      <cdr:y>0.76893</cdr:y>
    </cdr:to>
    <cdr:sp macro="" textlink="">
      <cdr:nvSpPr>
        <cdr:cNvPr id="6" name="TextBox 1">
          <a:extLst xmlns:a="http://schemas.openxmlformats.org/drawingml/2006/main">
            <a:ext uri="{FF2B5EF4-FFF2-40B4-BE49-F238E27FC236}">
              <a16:creationId xmlns:a16="http://schemas.microsoft.com/office/drawing/2014/main" id="{3DEAF246-6378-585F-A606-1AB2B4490ABA}"/>
            </a:ext>
          </a:extLst>
        </cdr:cNvPr>
        <cdr:cNvSpPr txBox="1"/>
      </cdr:nvSpPr>
      <cdr:spPr>
        <a:xfrm xmlns:a="http://schemas.openxmlformats.org/drawingml/2006/main">
          <a:off x="-185445" y="4078204"/>
          <a:ext cx="1404523" cy="2394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0.5921</cdr:y>
    </cdr:from>
    <cdr:to>
      <cdr:x>0.11805</cdr:x>
      <cdr:y>0.63473</cdr:y>
    </cdr:to>
    <cdr:sp macro="" textlink="">
      <cdr:nvSpPr>
        <cdr:cNvPr id="7" name="TextBox 1">
          <a:extLst xmlns:a="http://schemas.openxmlformats.org/drawingml/2006/main">
            <a:ext uri="{FF2B5EF4-FFF2-40B4-BE49-F238E27FC236}">
              <a16:creationId xmlns:a16="http://schemas.microsoft.com/office/drawing/2014/main" id="{29E79333-3138-AD4A-8D9A-403BC972B417}"/>
            </a:ext>
          </a:extLst>
        </cdr:cNvPr>
        <cdr:cNvSpPr txBox="1"/>
      </cdr:nvSpPr>
      <cdr:spPr>
        <a:xfrm xmlns:a="http://schemas.openxmlformats.org/drawingml/2006/main">
          <a:off x="-185445" y="3324723"/>
          <a:ext cx="1404523" cy="23937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0.34035</cdr:y>
    </cdr:from>
    <cdr:to>
      <cdr:x>0.13552</cdr:x>
      <cdr:y>0.38629</cdr:y>
    </cdr:to>
    <cdr:sp macro="" textlink="">
      <cdr:nvSpPr>
        <cdr:cNvPr id="9" name="TextBox 1">
          <a:extLst xmlns:a="http://schemas.openxmlformats.org/drawingml/2006/main">
            <a:ext uri="{FF2B5EF4-FFF2-40B4-BE49-F238E27FC236}">
              <a16:creationId xmlns:a16="http://schemas.microsoft.com/office/drawing/2014/main" id="{B9971A27-9DB3-1F33-7282-9EC2A1EDA866}"/>
            </a:ext>
          </a:extLst>
        </cdr:cNvPr>
        <cdr:cNvSpPr txBox="1"/>
      </cdr:nvSpPr>
      <cdr:spPr>
        <a:xfrm xmlns:a="http://schemas.openxmlformats.org/drawingml/2006/main">
          <a:off x="-185445" y="1911128"/>
          <a:ext cx="1612376" cy="25795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0.42835</cdr:y>
    </cdr:from>
    <cdr:to>
      <cdr:x>0.10682</cdr:x>
      <cdr:y>0.4743</cdr:y>
    </cdr:to>
    <cdr:sp macro="" textlink="">
      <cdr:nvSpPr>
        <cdr:cNvPr id="10" name="TextBox 1">
          <a:extLst xmlns:a="http://schemas.openxmlformats.org/drawingml/2006/main">
            <a:ext uri="{FF2B5EF4-FFF2-40B4-BE49-F238E27FC236}">
              <a16:creationId xmlns:a16="http://schemas.microsoft.com/office/drawing/2014/main" id="{C8E4AF85-D22B-0FB0-EE92-DFA92D06AC04}"/>
            </a:ext>
          </a:extLst>
        </cdr:cNvPr>
        <cdr:cNvSpPr txBox="1"/>
      </cdr:nvSpPr>
      <cdr:spPr>
        <a:xfrm xmlns:a="http://schemas.openxmlformats.org/drawingml/2006/main">
          <a:off x="-185445" y="2405203"/>
          <a:ext cx="1270912" cy="25801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0.95339</cdr:y>
    </cdr:from>
    <cdr:to>
      <cdr:x>0.65805</cdr:x>
      <cdr:y>1</cdr:y>
    </cdr:to>
    <cdr:sp macro="" textlink="">
      <cdr:nvSpPr>
        <cdr:cNvPr id="11" name="TextBox 1">
          <a:extLst xmlns:a="http://schemas.openxmlformats.org/drawingml/2006/main">
            <a:ext uri="{FF2B5EF4-FFF2-40B4-BE49-F238E27FC236}">
              <a16:creationId xmlns:a16="http://schemas.microsoft.com/office/drawing/2014/main" id="{CA0BCB84-8615-D1B1-A9C6-2BA43FB415A4}"/>
            </a:ext>
          </a:extLst>
        </cdr:cNvPr>
        <cdr:cNvSpPr txBox="1"/>
      </cdr:nvSpPr>
      <cdr:spPr>
        <a:xfrm xmlns:a="http://schemas.openxmlformats.org/drawingml/2006/main">
          <a:off x="0" y="5538366"/>
          <a:ext cx="7888632"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0.49604</cdr:y>
    </cdr:from>
    <cdr:to>
      <cdr:x>0.11805</cdr:x>
      <cdr:y>0.53867</cdr:y>
    </cdr:to>
    <cdr:sp macro="" textlink="">
      <cdr:nvSpPr>
        <cdr:cNvPr id="12" name="TextBox 1">
          <a:extLst xmlns:a="http://schemas.openxmlformats.org/drawingml/2006/main">
            <a:ext uri="{FF2B5EF4-FFF2-40B4-BE49-F238E27FC236}">
              <a16:creationId xmlns:a16="http://schemas.microsoft.com/office/drawing/2014/main" id="{676B13E4-D5EF-12BE-57B8-F7DED7D2B6F1}"/>
            </a:ext>
          </a:extLst>
        </cdr:cNvPr>
        <cdr:cNvSpPr txBox="1"/>
      </cdr:nvSpPr>
      <cdr:spPr>
        <a:xfrm xmlns:a="http://schemas.openxmlformats.org/drawingml/2006/main">
          <a:off x="-185445" y="2785306"/>
          <a:ext cx="1404523" cy="23937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a:t>
          </a:r>
          <a:r>
            <a:rPr lang="lv-LV" sz="1000" b="1" baseline="0" dirty="0">
              <a:latin typeface="Arial" panose="020B0604020202020204" pitchFamily="34" charset="0"/>
              <a:cs typeface="Arial" panose="020B0604020202020204" pitchFamily="34" charset="0"/>
            </a:rPr>
            <a:t> sektors</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0.8636</cdr:x>
      <cdr:y>0.04642</cdr:y>
    </cdr:to>
    <cdr:sp macro="" textlink="">
      <cdr:nvSpPr>
        <cdr:cNvPr id="3" name="TextBox 1">
          <a:extLst xmlns:a="http://schemas.openxmlformats.org/drawingml/2006/main">
            <a:ext uri="{FF2B5EF4-FFF2-40B4-BE49-F238E27FC236}">
              <a16:creationId xmlns:a16="http://schemas.microsoft.com/office/drawing/2014/main" id="{F9A17201-75D0-ACB0-AFCA-C861C6F853AD}"/>
            </a:ext>
          </a:extLst>
        </cdr:cNvPr>
        <cdr:cNvSpPr txBox="1"/>
      </cdr:nvSpPr>
      <cdr:spPr>
        <a:xfrm xmlns:a="http://schemas.openxmlformats.org/drawingml/2006/main">
          <a:off x="-185445" y="-972307"/>
          <a:ext cx="10274875" cy="2606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baseline="0" dirty="0">
              <a:effectLst/>
              <a:latin typeface="Arial" panose="020B0604020202020204" pitchFamily="34" charset="0"/>
              <a:ea typeface="+mn-ea"/>
              <a:cs typeface="Arial" panose="020B0604020202020204" pitchFamily="34" charset="0"/>
            </a:rPr>
            <a:t>E3. </a:t>
          </a:r>
          <a:r>
            <a:rPr lang="lv-LV" sz="1100" b="0" i="1" baseline="0" dirty="0">
              <a:effectLst/>
              <a:latin typeface="Arial" panose="020B0604020202020204" pitchFamily="34" charset="0"/>
              <a:ea typeface="+mn-ea"/>
              <a:cs typeface="Arial" panose="020B0604020202020204" pitchFamily="34" charset="0"/>
            </a:rPr>
            <a:t>"Kādus elektroenerģijas ražošanas veidus un projektus Jūs atbalstītu, lai Latviju nodrošinātu ar atjaunīgajiem energoresursiem?"</a:t>
          </a:r>
        </a:p>
      </cdr:txBody>
    </cdr:sp>
  </cdr:relSizeAnchor>
</c:userShapes>
</file>

<file path=ppt/drawings/drawing11.xml><?xml version="1.0" encoding="utf-8"?>
<c:userShapes xmlns:c="http://schemas.openxmlformats.org/drawingml/2006/chart">
  <cdr:relSizeAnchor xmlns:cdr="http://schemas.openxmlformats.org/drawingml/2006/chartDrawing">
    <cdr:from>
      <cdr:x>0</cdr:x>
      <cdr:y>0.12017</cdr:y>
    </cdr:from>
    <cdr:to>
      <cdr:x>0.11805</cdr:x>
      <cdr:y>0.15946</cdr:y>
    </cdr:to>
    <cdr:sp macro="" textlink="">
      <cdr:nvSpPr>
        <cdr:cNvPr id="2" name="TextBox 1">
          <a:extLst xmlns:a="http://schemas.openxmlformats.org/drawingml/2006/main">
            <a:ext uri="{FF2B5EF4-FFF2-40B4-BE49-F238E27FC236}">
              <a16:creationId xmlns:a16="http://schemas.microsoft.com/office/drawing/2014/main" id="{DF7B06B6-A054-3D7E-DE00-327501A4A148}"/>
            </a:ext>
          </a:extLst>
        </cdr:cNvPr>
        <cdr:cNvSpPr txBox="1"/>
      </cdr:nvSpPr>
      <cdr:spPr>
        <a:xfrm xmlns:a="http://schemas.openxmlformats.org/drawingml/2006/main">
          <a:off x="-185446" y="670049"/>
          <a:ext cx="1396813" cy="21907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0.85871</cdr:y>
    </cdr:from>
    <cdr:to>
      <cdr:x>0.13711</cdr:x>
      <cdr:y>0.90133</cdr:y>
    </cdr:to>
    <cdr:sp macro="" textlink="">
      <cdr:nvSpPr>
        <cdr:cNvPr id="4" name="TextBox 1">
          <a:extLst xmlns:a="http://schemas.openxmlformats.org/drawingml/2006/main">
            <a:ext uri="{FF2B5EF4-FFF2-40B4-BE49-F238E27FC236}">
              <a16:creationId xmlns:a16="http://schemas.microsoft.com/office/drawing/2014/main" id="{F018C7F3-FA34-3BD6-97B3-3169BBF218AF}"/>
            </a:ext>
          </a:extLst>
        </cdr:cNvPr>
        <cdr:cNvSpPr txBox="1"/>
      </cdr:nvSpPr>
      <cdr:spPr>
        <a:xfrm xmlns:a="http://schemas.openxmlformats.org/drawingml/2006/main">
          <a:off x="-185446" y="4788031"/>
          <a:ext cx="1622338" cy="2376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0.18839</cdr:y>
    </cdr:from>
    <cdr:to>
      <cdr:x>0.11805</cdr:x>
      <cdr:y>0.23103</cdr:y>
    </cdr:to>
    <cdr:sp macro="" textlink="">
      <cdr:nvSpPr>
        <cdr:cNvPr id="5" name="TextBox 1">
          <a:extLst xmlns:a="http://schemas.openxmlformats.org/drawingml/2006/main">
            <a:ext uri="{FF2B5EF4-FFF2-40B4-BE49-F238E27FC236}">
              <a16:creationId xmlns:a16="http://schemas.microsoft.com/office/drawing/2014/main" id="{03B75D82-D6AD-B989-C135-829AD7993FDF}"/>
            </a:ext>
          </a:extLst>
        </cdr:cNvPr>
        <cdr:cNvSpPr txBox="1"/>
      </cdr:nvSpPr>
      <cdr:spPr>
        <a:xfrm xmlns:a="http://schemas.openxmlformats.org/drawingml/2006/main">
          <a:off x="-185446" y="1050435"/>
          <a:ext cx="1396813" cy="23775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0.71452</cdr:y>
    </cdr:from>
    <cdr:to>
      <cdr:x>0.11805</cdr:x>
      <cdr:y>0.75716</cdr:y>
    </cdr:to>
    <cdr:sp macro="" textlink="">
      <cdr:nvSpPr>
        <cdr:cNvPr id="6" name="TextBox 1">
          <a:extLst xmlns:a="http://schemas.openxmlformats.org/drawingml/2006/main">
            <a:ext uri="{FF2B5EF4-FFF2-40B4-BE49-F238E27FC236}">
              <a16:creationId xmlns:a16="http://schemas.microsoft.com/office/drawing/2014/main" id="{3DEAF246-6378-585F-A606-1AB2B4490ABA}"/>
            </a:ext>
          </a:extLst>
        </cdr:cNvPr>
        <cdr:cNvSpPr txBox="1"/>
      </cdr:nvSpPr>
      <cdr:spPr>
        <a:xfrm xmlns:a="http://schemas.openxmlformats.org/drawingml/2006/main">
          <a:off x="-185446" y="3984064"/>
          <a:ext cx="1396813" cy="23775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0.58704</cdr:y>
    </cdr:from>
    <cdr:to>
      <cdr:x>0.11805</cdr:x>
      <cdr:y>0.62967</cdr:y>
    </cdr:to>
    <cdr:sp macro="" textlink="">
      <cdr:nvSpPr>
        <cdr:cNvPr id="7" name="TextBox 1">
          <a:extLst xmlns:a="http://schemas.openxmlformats.org/drawingml/2006/main">
            <a:ext uri="{FF2B5EF4-FFF2-40B4-BE49-F238E27FC236}">
              <a16:creationId xmlns:a16="http://schemas.microsoft.com/office/drawing/2014/main" id="{29E79333-3138-AD4A-8D9A-403BC972B417}"/>
            </a:ext>
          </a:extLst>
        </cdr:cNvPr>
        <cdr:cNvSpPr txBox="1"/>
      </cdr:nvSpPr>
      <cdr:spPr>
        <a:xfrm xmlns:a="http://schemas.openxmlformats.org/drawingml/2006/main">
          <a:off x="-185446" y="3273236"/>
          <a:ext cx="1396813" cy="2376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0.3436</cdr:y>
    </cdr:from>
    <cdr:to>
      <cdr:x>0.13552</cdr:x>
      <cdr:y>0.38954</cdr:y>
    </cdr:to>
    <cdr:sp macro="" textlink="">
      <cdr:nvSpPr>
        <cdr:cNvPr id="9" name="TextBox 1">
          <a:extLst xmlns:a="http://schemas.openxmlformats.org/drawingml/2006/main">
            <a:ext uri="{FF2B5EF4-FFF2-40B4-BE49-F238E27FC236}">
              <a16:creationId xmlns:a16="http://schemas.microsoft.com/office/drawing/2014/main" id="{B9971A27-9DB3-1F33-7282-9EC2A1EDA866}"/>
            </a:ext>
          </a:extLst>
        </cdr:cNvPr>
        <cdr:cNvSpPr txBox="1"/>
      </cdr:nvSpPr>
      <cdr:spPr>
        <a:xfrm xmlns:a="http://schemas.openxmlformats.org/drawingml/2006/main">
          <a:off x="-185446" y="1915845"/>
          <a:ext cx="1603525" cy="25615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0.41165</cdr:y>
    </cdr:from>
    <cdr:to>
      <cdr:x>0.10682</cdr:x>
      <cdr:y>0.4576</cdr:y>
    </cdr:to>
    <cdr:sp macro="" textlink="">
      <cdr:nvSpPr>
        <cdr:cNvPr id="10" name="TextBox 1">
          <a:extLst xmlns:a="http://schemas.openxmlformats.org/drawingml/2006/main">
            <a:ext uri="{FF2B5EF4-FFF2-40B4-BE49-F238E27FC236}">
              <a16:creationId xmlns:a16="http://schemas.microsoft.com/office/drawing/2014/main" id="{C8E4AF85-D22B-0FB0-EE92-DFA92D06AC04}"/>
            </a:ext>
          </a:extLst>
        </cdr:cNvPr>
        <cdr:cNvSpPr txBox="1"/>
      </cdr:nvSpPr>
      <cdr:spPr>
        <a:xfrm xmlns:a="http://schemas.openxmlformats.org/drawingml/2006/main">
          <a:off x="-185446" y="2295283"/>
          <a:ext cx="1263935" cy="25621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0.95339</cdr:y>
    </cdr:from>
    <cdr:to>
      <cdr:x>0.65805</cdr:x>
      <cdr:y>1</cdr:y>
    </cdr:to>
    <cdr:sp macro="" textlink="">
      <cdr:nvSpPr>
        <cdr:cNvPr id="11" name="TextBox 1">
          <a:extLst xmlns:a="http://schemas.openxmlformats.org/drawingml/2006/main">
            <a:ext uri="{FF2B5EF4-FFF2-40B4-BE49-F238E27FC236}">
              <a16:creationId xmlns:a16="http://schemas.microsoft.com/office/drawing/2014/main" id="{CA0BCB84-8615-D1B1-A9C6-2BA43FB415A4}"/>
            </a:ext>
          </a:extLst>
        </cdr:cNvPr>
        <cdr:cNvSpPr txBox="1"/>
      </cdr:nvSpPr>
      <cdr:spPr>
        <a:xfrm xmlns:a="http://schemas.openxmlformats.org/drawingml/2006/main">
          <a:off x="0" y="5538366"/>
          <a:ext cx="7888632"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0.49763</cdr:y>
    </cdr:from>
    <cdr:to>
      <cdr:x>0.11805</cdr:x>
      <cdr:y>0.54026</cdr:y>
    </cdr:to>
    <cdr:sp macro="" textlink="">
      <cdr:nvSpPr>
        <cdr:cNvPr id="12" name="TextBox 1">
          <a:extLst xmlns:a="http://schemas.openxmlformats.org/drawingml/2006/main">
            <a:ext uri="{FF2B5EF4-FFF2-40B4-BE49-F238E27FC236}">
              <a16:creationId xmlns:a16="http://schemas.microsoft.com/office/drawing/2014/main" id="{676B13E4-D5EF-12BE-57B8-F7DED7D2B6F1}"/>
            </a:ext>
          </a:extLst>
        </cdr:cNvPr>
        <cdr:cNvSpPr txBox="1"/>
      </cdr:nvSpPr>
      <cdr:spPr>
        <a:xfrm xmlns:a="http://schemas.openxmlformats.org/drawingml/2006/main">
          <a:off x="-185446" y="2774715"/>
          <a:ext cx="1396813" cy="2376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a:t>
          </a:r>
          <a:r>
            <a:rPr lang="lv-LV" sz="1000" b="1" baseline="0" dirty="0">
              <a:latin typeface="Arial" panose="020B0604020202020204" pitchFamily="34" charset="0"/>
              <a:cs typeface="Arial" panose="020B0604020202020204" pitchFamily="34" charset="0"/>
            </a:rPr>
            <a:t> sektors</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0.86837</cdr:x>
      <cdr:y>0.04675</cdr:y>
    </cdr:to>
    <cdr:sp macro="" textlink="">
      <cdr:nvSpPr>
        <cdr:cNvPr id="3" name="TextBox 1">
          <a:extLst xmlns:a="http://schemas.openxmlformats.org/drawingml/2006/main">
            <a:ext uri="{FF2B5EF4-FFF2-40B4-BE49-F238E27FC236}">
              <a16:creationId xmlns:a16="http://schemas.microsoft.com/office/drawing/2014/main" id="{F9A17201-75D0-ACB0-AFCA-C861C6F853AD}"/>
            </a:ext>
          </a:extLst>
        </cdr:cNvPr>
        <cdr:cNvSpPr txBox="1"/>
      </cdr:nvSpPr>
      <cdr:spPr>
        <a:xfrm xmlns:a="http://schemas.openxmlformats.org/drawingml/2006/main">
          <a:off x="-185446" y="-983557"/>
          <a:ext cx="10274875" cy="2606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baseline="0" dirty="0">
              <a:effectLst/>
              <a:latin typeface="Arial" panose="020B0604020202020204" pitchFamily="34" charset="0"/>
              <a:ea typeface="+mn-ea"/>
              <a:cs typeface="Arial" panose="020B0604020202020204" pitchFamily="34" charset="0"/>
            </a:rPr>
            <a:t>E3. </a:t>
          </a:r>
          <a:r>
            <a:rPr lang="lv-LV" sz="1100" b="0" i="1" baseline="0" dirty="0">
              <a:effectLst/>
              <a:latin typeface="Arial" panose="020B0604020202020204" pitchFamily="34" charset="0"/>
              <a:ea typeface="+mn-ea"/>
              <a:cs typeface="Arial" panose="020B0604020202020204" pitchFamily="34" charset="0"/>
            </a:rPr>
            <a:t>"Kādus elektroenerģijas ražošanas veidus un projektus Jūs atbalstītu, lai Latviju nodrošinātu ar atjaunīgajiem energoresursiem?"</a:t>
          </a:r>
        </a:p>
      </cdr:txBody>
    </cdr:sp>
  </cdr:relSizeAnchor>
</c:userShapes>
</file>

<file path=ppt/drawings/drawing12.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cdr:x>
      <cdr:y>0.94073</cdr:y>
    </cdr:from>
    <cdr:to>
      <cdr:x>0.59937</cdr:x>
      <cdr:y>1</cdr:y>
    </cdr:to>
    <cdr:sp macro="" textlink="">
      <cdr:nvSpPr>
        <cdr:cNvPr id="4" name="Text Box 25601">
          <a:extLst xmlns:a="http://schemas.openxmlformats.org/drawingml/2006/main">
            <a:ext uri="{FF2B5EF4-FFF2-40B4-BE49-F238E27FC236}">
              <a16:creationId xmlns:a16="http://schemas.microsoft.com/office/drawing/2014/main" id="{291FB4C5-5B75-47AF-8838-C7BF0C2E6298}"/>
            </a:ext>
          </a:extLst>
        </cdr:cNvPr>
        <cdr:cNvSpPr txBox="1">
          <a:spLocks xmlns:a="http://schemas.openxmlformats.org/drawingml/2006/main" noChangeArrowheads="1"/>
        </cdr:cNvSpPr>
      </cdr:nvSpPr>
      <cdr:spPr bwMode="auto">
        <a:xfrm xmlns:a="http://schemas.openxmlformats.org/drawingml/2006/main">
          <a:off x="0" y="4569831"/>
          <a:ext cx="7115734" cy="28791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0" rIns="0" bIns="22860" anchor="b"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800" b="0" i="0" u="none" strike="noStrike" baseline="0">
              <a:solidFill>
                <a:srgbClr val="000000"/>
              </a:solidFill>
              <a:latin typeface="Arial"/>
              <a:cs typeface="Arial"/>
            </a:rPr>
            <a:t>Bāze: visi respondenti, n=1002</a:t>
          </a:r>
        </a:p>
      </cdr:txBody>
    </cdr:sp>
  </cdr:relSizeAnchor>
  <cdr:relSizeAnchor xmlns:cdr="http://schemas.openxmlformats.org/drawingml/2006/chartDrawing">
    <cdr:from>
      <cdr:x>0</cdr:x>
      <cdr:y>2.05857E-7</cdr:y>
    </cdr:from>
    <cdr:to>
      <cdr:x>1</cdr:x>
      <cdr:y>0.09804</cdr:y>
    </cdr:to>
    <cdr:sp macro="" textlink="">
      <cdr:nvSpPr>
        <cdr:cNvPr id="2" name="TextBox 1">
          <a:extLst xmlns:a="http://schemas.openxmlformats.org/drawingml/2006/main">
            <a:ext uri="{FF2B5EF4-FFF2-40B4-BE49-F238E27FC236}">
              <a16:creationId xmlns:a16="http://schemas.microsoft.com/office/drawing/2014/main" id="{FAB6E2F0-0E4A-15A7-F71E-989108E9EFC0}"/>
            </a:ext>
          </a:extLst>
        </cdr:cNvPr>
        <cdr:cNvSpPr txBox="1"/>
      </cdr:nvSpPr>
      <cdr:spPr>
        <a:xfrm xmlns:a="http://schemas.openxmlformats.org/drawingml/2006/main">
          <a:off x="0" y="1"/>
          <a:ext cx="11972925" cy="4762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dirty="0">
              <a:effectLst/>
              <a:latin typeface="Arial" panose="020B0604020202020204" pitchFamily="34" charset="0"/>
              <a:ea typeface="+mn-ea"/>
              <a:cs typeface="Arial" panose="020B0604020202020204" pitchFamily="34" charset="0"/>
            </a:rPr>
            <a:t>E4. </a:t>
          </a:r>
          <a:r>
            <a:rPr lang="lv-LV" sz="1200" b="0" i="1" baseline="0" dirty="0">
              <a:effectLst/>
              <a:latin typeface="Arial" panose="020B0604020202020204" pitchFamily="34" charset="0"/>
              <a:ea typeface="+mn-ea"/>
              <a:cs typeface="Arial" panose="020B0604020202020204" pitchFamily="34" charset="0"/>
            </a:rPr>
            <a:t>"Vai atbalstītu vēja parku būvniecību dažu kilometru attālumā no sava</a:t>
          </a:r>
          <a:r>
            <a:rPr lang="lv-LV" sz="1200" b="0" i="1" dirty="0">
              <a:effectLst/>
              <a:latin typeface="Arial" panose="020B0604020202020204" pitchFamily="34" charset="0"/>
              <a:ea typeface="+mn-ea"/>
              <a:cs typeface="Arial" panose="020B0604020202020204" pitchFamily="34" charset="0"/>
            </a:rPr>
            <a:t> </a:t>
          </a:r>
          <a:r>
            <a:rPr lang="lv-LV" sz="1200" b="0" i="1" baseline="0" dirty="0">
              <a:effectLst/>
              <a:latin typeface="Arial" panose="020B0604020202020204" pitchFamily="34" charset="0"/>
              <a:ea typeface="+mn-ea"/>
              <a:cs typeface="Arial" panose="020B0604020202020204" pitchFamily="34" charset="0"/>
            </a:rPr>
            <a:t>mājokļa?"</a:t>
          </a:r>
        </a:p>
      </cdr:txBody>
    </cdr:sp>
  </cdr:relSizeAnchor>
  <cdr:relSizeAnchor xmlns:cdr="http://schemas.openxmlformats.org/drawingml/2006/chartDrawing">
    <cdr:from>
      <cdr:x>0.7717</cdr:x>
      <cdr:y>0.39141</cdr:y>
    </cdr:from>
    <cdr:to>
      <cdr:x>0.87562</cdr:x>
      <cdr:y>0.61977</cdr:y>
    </cdr:to>
    <cdr:sp macro="" textlink="">
      <cdr:nvSpPr>
        <cdr:cNvPr id="3" name="TextBox 8">
          <a:extLst xmlns:a="http://schemas.openxmlformats.org/drawingml/2006/main">
            <a:ext uri="{FF2B5EF4-FFF2-40B4-BE49-F238E27FC236}">
              <a16:creationId xmlns:a16="http://schemas.microsoft.com/office/drawing/2014/main" id="{6EBCFF25-CAD6-BF1E-1364-153FCED5C7C7}"/>
            </a:ext>
          </a:extLst>
        </cdr:cNvPr>
        <cdr:cNvSpPr txBox="1">
          <a:spLocks xmlns:a="http://schemas.openxmlformats.org/drawingml/2006/main" noChangeArrowheads="1"/>
        </cdr:cNvSpPr>
      </cdr:nvSpPr>
      <cdr:spPr bwMode="auto">
        <a:xfrm xmlns:a="http://schemas.openxmlformats.org/drawingml/2006/main">
          <a:off x="8613643" y="1945882"/>
          <a:ext cx="1159938" cy="1135283"/>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b="1" dirty="0">
              <a:solidFill>
                <a:srgbClr val="2E6C65"/>
              </a:solidFill>
              <a:latin typeface="Arial" panose="020B0604020202020204" pitchFamily="34" charset="0"/>
              <a:ea typeface="맑은 고딕" panose="020B0503020000020004" pitchFamily="34" charset="-127"/>
              <a:cs typeface="Arial" panose="020B0604020202020204" pitchFamily="34" charset="0"/>
            </a:rPr>
            <a:t>Noteikti/</a:t>
          </a:r>
        </a:p>
        <a:p xmlns:a="http://schemas.openxmlformats.org/drawingml/2006/main">
          <a:pPr algn="ctr" eaLnBrk="1" hangingPunct="1">
            <a:spcBef>
              <a:spcPct val="0"/>
            </a:spcBef>
            <a:buFontTx/>
            <a:buNone/>
          </a:pPr>
          <a:r>
            <a:rPr lang="lv-LV" altLang="lv-LV" sz="1400" b="1" dirty="0">
              <a:solidFill>
                <a:srgbClr val="2E6C65"/>
              </a:solidFill>
              <a:latin typeface="Arial" panose="020B0604020202020204" pitchFamily="34" charset="0"/>
              <a:ea typeface="맑은 고딕" panose="020B0503020000020004" pitchFamily="34" charset="-127"/>
              <a:cs typeface="Arial" panose="020B0604020202020204" pitchFamily="34" charset="0"/>
            </a:rPr>
            <a:t>drīzāk atbalstītu</a:t>
          </a:r>
        </a:p>
        <a:p xmlns:a="http://schemas.openxmlformats.org/drawingml/2006/main">
          <a:pPr algn="ctr" eaLnBrk="1" hangingPunct="1">
            <a:spcBef>
              <a:spcPct val="0"/>
            </a:spcBef>
            <a:buFontTx/>
            <a:buNone/>
          </a:pPr>
          <a:r>
            <a:rPr lang="lv-LV" altLang="lv-LV" sz="2400" b="1" dirty="0">
              <a:solidFill>
                <a:srgbClr val="2E6C65"/>
              </a:solidFill>
              <a:latin typeface="Arial" panose="020B0604020202020204" pitchFamily="34" charset="0"/>
              <a:ea typeface="맑은 고딕" panose="020B0503020000020004" pitchFamily="34" charset="-127"/>
              <a:cs typeface="Arial" panose="020B0604020202020204" pitchFamily="34" charset="0"/>
            </a:rPr>
            <a:t>33.0%</a:t>
          </a:r>
        </a:p>
      </cdr:txBody>
    </cdr:sp>
  </cdr:relSizeAnchor>
  <cdr:relSizeAnchor xmlns:cdr="http://schemas.openxmlformats.org/drawingml/2006/chartDrawing">
    <cdr:from>
      <cdr:x>0.75161</cdr:x>
      <cdr:y>0.14846</cdr:y>
    </cdr:from>
    <cdr:to>
      <cdr:x>0.78318</cdr:x>
      <cdr:y>0.80672</cdr:y>
    </cdr:to>
    <cdr:sp macro="" textlink="">
      <cdr:nvSpPr>
        <cdr:cNvPr id="5" name="Right Brace 4">
          <a:extLst xmlns:a="http://schemas.openxmlformats.org/drawingml/2006/main">
            <a:ext uri="{FF2B5EF4-FFF2-40B4-BE49-F238E27FC236}">
              <a16:creationId xmlns:a16="http://schemas.microsoft.com/office/drawing/2014/main" id="{A09ED81D-F8BC-B8D1-BB12-1B92A651B9B1}"/>
            </a:ext>
          </a:extLst>
        </cdr:cNvPr>
        <cdr:cNvSpPr/>
      </cdr:nvSpPr>
      <cdr:spPr>
        <a:xfrm xmlns:a="http://schemas.openxmlformats.org/drawingml/2006/main">
          <a:off x="8389401" y="738064"/>
          <a:ext cx="352380" cy="3272517"/>
        </a:xfrm>
        <a:prstGeom xmlns:a="http://schemas.openxmlformats.org/drawingml/2006/main" prst="rightBrace">
          <a:avLst>
            <a:gd name="adj1" fmla="val 57296"/>
            <a:gd name="adj2" fmla="val 47635"/>
          </a:avLst>
        </a:prstGeom>
        <a:ln xmlns:a="http://schemas.openxmlformats.org/drawingml/2006/main" w="22225">
          <a:solidFill>
            <a:srgbClr val="2E6C65"/>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dr:relSizeAnchor xmlns:cdr="http://schemas.openxmlformats.org/drawingml/2006/chartDrawing">
    <cdr:from>
      <cdr:x>0.15821</cdr:x>
      <cdr:y>0.47127</cdr:y>
    </cdr:from>
    <cdr:to>
      <cdr:x>0.2658</cdr:x>
      <cdr:y>0.69415</cdr:y>
    </cdr:to>
    <cdr:sp macro="" textlink="">
      <cdr:nvSpPr>
        <cdr:cNvPr id="7" name="TextBox 8">
          <a:extLst xmlns:a="http://schemas.openxmlformats.org/drawingml/2006/main">
            <a:ext uri="{FF2B5EF4-FFF2-40B4-BE49-F238E27FC236}">
              <a16:creationId xmlns:a16="http://schemas.microsoft.com/office/drawing/2014/main" id="{CDE3C2E4-6151-CBF8-6804-B51699C675CE}"/>
            </a:ext>
          </a:extLst>
        </cdr:cNvPr>
        <cdr:cNvSpPr txBox="1">
          <a:spLocks xmlns:a="http://schemas.openxmlformats.org/drawingml/2006/main" noChangeArrowheads="1"/>
        </cdr:cNvSpPr>
      </cdr:nvSpPr>
      <cdr:spPr bwMode="auto">
        <a:xfrm xmlns:a="http://schemas.openxmlformats.org/drawingml/2006/main">
          <a:off x="1765916" y="2342925"/>
          <a:ext cx="1200867" cy="110799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b="1" dirty="0">
              <a:solidFill>
                <a:srgbClr val="FFC000"/>
              </a:solidFill>
              <a:latin typeface="Arial" panose="020B0604020202020204" pitchFamily="34" charset="0"/>
              <a:ea typeface="맑은 고딕" panose="020B0503020000020004" pitchFamily="34" charset="-127"/>
              <a:cs typeface="Arial" panose="020B0604020202020204" pitchFamily="34" charset="0"/>
            </a:rPr>
            <a:t>Noteikti/</a:t>
          </a:r>
        </a:p>
        <a:p xmlns:a="http://schemas.openxmlformats.org/drawingml/2006/main">
          <a:pPr algn="ctr" eaLnBrk="1" hangingPunct="1">
            <a:spcBef>
              <a:spcPct val="0"/>
            </a:spcBef>
            <a:buFontTx/>
            <a:buNone/>
          </a:pPr>
          <a:r>
            <a:rPr lang="lv-LV" altLang="lv-LV" sz="1400" b="1" dirty="0">
              <a:solidFill>
                <a:srgbClr val="FFC000"/>
              </a:solidFill>
              <a:latin typeface="Arial" panose="020B0604020202020204" pitchFamily="34" charset="0"/>
              <a:ea typeface="맑은 고딕" panose="020B0503020000020004" pitchFamily="34" charset="-127"/>
              <a:cs typeface="Arial" panose="020B0604020202020204" pitchFamily="34" charset="0"/>
            </a:rPr>
            <a:t>drīzāk neatbalstītu</a:t>
          </a:r>
        </a:p>
        <a:p xmlns:a="http://schemas.openxmlformats.org/drawingml/2006/main">
          <a:pPr algn="ctr" eaLnBrk="1" hangingPunct="1">
            <a:spcBef>
              <a:spcPct val="0"/>
            </a:spcBef>
            <a:buFontTx/>
            <a:buNone/>
          </a:pPr>
          <a:r>
            <a:rPr lang="lv-LV" altLang="lv-LV" sz="2400" b="1" dirty="0">
              <a:solidFill>
                <a:srgbClr val="FFC000"/>
              </a:solidFill>
              <a:latin typeface="Arial" panose="020B0604020202020204" pitchFamily="34" charset="0"/>
              <a:ea typeface="맑은 고딕" panose="020B0503020000020004" pitchFamily="34" charset="-127"/>
              <a:cs typeface="Arial" panose="020B0604020202020204" pitchFamily="34" charset="0"/>
            </a:rPr>
            <a:t>59.8%</a:t>
          </a:r>
        </a:p>
      </cdr:txBody>
    </cdr:sp>
  </cdr:relSizeAnchor>
  <cdr:relSizeAnchor xmlns:cdr="http://schemas.openxmlformats.org/drawingml/2006/chartDrawing">
    <cdr:from>
      <cdr:x>0.25754</cdr:x>
      <cdr:y>0.2082</cdr:y>
    </cdr:from>
    <cdr:to>
      <cdr:x>0.29013</cdr:x>
      <cdr:y>0.91554</cdr:y>
    </cdr:to>
    <cdr:sp macro="" textlink="">
      <cdr:nvSpPr>
        <cdr:cNvPr id="8" name="Right Brace 7">
          <a:extLst xmlns:a="http://schemas.openxmlformats.org/drawingml/2006/main">
            <a:ext uri="{FF2B5EF4-FFF2-40B4-BE49-F238E27FC236}">
              <a16:creationId xmlns:a16="http://schemas.microsoft.com/office/drawing/2014/main" id="{F6895274-7D60-CA97-B55E-70ACD0696A8C}"/>
            </a:ext>
          </a:extLst>
        </cdr:cNvPr>
        <cdr:cNvSpPr/>
      </cdr:nvSpPr>
      <cdr:spPr>
        <a:xfrm xmlns:a="http://schemas.openxmlformats.org/drawingml/2006/main" flipH="1">
          <a:off x="2874635" y="1035075"/>
          <a:ext cx="363764" cy="3516514"/>
        </a:xfrm>
        <a:prstGeom xmlns:a="http://schemas.openxmlformats.org/drawingml/2006/main" prst="rightBrace">
          <a:avLst>
            <a:gd name="adj1" fmla="val 57296"/>
            <a:gd name="adj2" fmla="val 47635"/>
          </a:avLst>
        </a:prstGeom>
        <a:ln xmlns:a="http://schemas.openxmlformats.org/drawingml/2006/main" w="22225">
          <a:solidFill>
            <a:srgbClr val="FFC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cdr:x>
      <cdr:y>0.11803</cdr:y>
    </cdr:from>
    <cdr:to>
      <cdr:x>0.11805</cdr:x>
      <cdr:y>0.15732</cdr:y>
    </cdr:to>
    <cdr:sp macro="" textlink="">
      <cdr:nvSpPr>
        <cdr:cNvPr id="2" name="TextBox 1">
          <a:extLst xmlns:a="http://schemas.openxmlformats.org/drawingml/2006/main">
            <a:ext uri="{FF2B5EF4-FFF2-40B4-BE49-F238E27FC236}">
              <a16:creationId xmlns:a16="http://schemas.microsoft.com/office/drawing/2014/main" id="{DF7B06B6-A054-3D7E-DE00-327501A4A148}"/>
            </a:ext>
          </a:extLst>
        </cdr:cNvPr>
        <cdr:cNvSpPr txBox="1"/>
      </cdr:nvSpPr>
      <cdr:spPr>
        <a:xfrm xmlns:a="http://schemas.openxmlformats.org/drawingml/2006/main">
          <a:off x="-213439" y="698858"/>
          <a:ext cx="1401219" cy="2326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0.7677</cdr:y>
    </cdr:from>
    <cdr:to>
      <cdr:x>0.13711</cdr:x>
      <cdr:y>0.81032</cdr:y>
    </cdr:to>
    <cdr:sp macro="" textlink="">
      <cdr:nvSpPr>
        <cdr:cNvPr id="4" name="TextBox 1">
          <a:extLst xmlns:a="http://schemas.openxmlformats.org/drawingml/2006/main">
            <a:ext uri="{FF2B5EF4-FFF2-40B4-BE49-F238E27FC236}">
              <a16:creationId xmlns:a16="http://schemas.microsoft.com/office/drawing/2014/main" id="{F018C7F3-FA34-3BD6-97B3-3169BBF218AF}"/>
            </a:ext>
          </a:extLst>
        </cdr:cNvPr>
        <cdr:cNvSpPr txBox="1"/>
      </cdr:nvSpPr>
      <cdr:spPr>
        <a:xfrm xmlns:a="http://schemas.openxmlformats.org/drawingml/2006/main">
          <a:off x="-213439" y="4545619"/>
          <a:ext cx="1627455" cy="25235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0.17756</cdr:y>
    </cdr:from>
    <cdr:to>
      <cdr:x>0.11805</cdr:x>
      <cdr:y>0.2202</cdr:y>
    </cdr:to>
    <cdr:sp macro="" textlink="">
      <cdr:nvSpPr>
        <cdr:cNvPr id="5" name="TextBox 1">
          <a:extLst xmlns:a="http://schemas.openxmlformats.org/drawingml/2006/main">
            <a:ext uri="{FF2B5EF4-FFF2-40B4-BE49-F238E27FC236}">
              <a16:creationId xmlns:a16="http://schemas.microsoft.com/office/drawing/2014/main" id="{03B75D82-D6AD-B989-C135-829AD7993FDF}"/>
            </a:ext>
          </a:extLst>
        </cdr:cNvPr>
        <cdr:cNvSpPr txBox="1"/>
      </cdr:nvSpPr>
      <cdr:spPr>
        <a:xfrm xmlns:a="http://schemas.openxmlformats.org/drawingml/2006/main">
          <a:off x="-213439" y="1051336"/>
          <a:ext cx="1401219" cy="25247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0.64801</cdr:y>
    </cdr:from>
    <cdr:to>
      <cdr:x>0.11805</cdr:x>
      <cdr:y>0.69065</cdr:y>
    </cdr:to>
    <cdr:sp macro="" textlink="">
      <cdr:nvSpPr>
        <cdr:cNvPr id="6" name="TextBox 1">
          <a:extLst xmlns:a="http://schemas.openxmlformats.org/drawingml/2006/main">
            <a:ext uri="{FF2B5EF4-FFF2-40B4-BE49-F238E27FC236}">
              <a16:creationId xmlns:a16="http://schemas.microsoft.com/office/drawing/2014/main" id="{3DEAF246-6378-585F-A606-1AB2B4490ABA}"/>
            </a:ext>
          </a:extLst>
        </cdr:cNvPr>
        <cdr:cNvSpPr txBox="1"/>
      </cdr:nvSpPr>
      <cdr:spPr>
        <a:xfrm xmlns:a="http://schemas.openxmlformats.org/drawingml/2006/main">
          <a:off x="-213439" y="3836957"/>
          <a:ext cx="1401219" cy="25247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0.53423</cdr:y>
    </cdr:from>
    <cdr:to>
      <cdr:x>0.11805</cdr:x>
      <cdr:y>0.57686</cdr:y>
    </cdr:to>
    <cdr:sp macro="" textlink="">
      <cdr:nvSpPr>
        <cdr:cNvPr id="7" name="TextBox 1">
          <a:extLst xmlns:a="http://schemas.openxmlformats.org/drawingml/2006/main">
            <a:ext uri="{FF2B5EF4-FFF2-40B4-BE49-F238E27FC236}">
              <a16:creationId xmlns:a16="http://schemas.microsoft.com/office/drawing/2014/main" id="{29E79333-3138-AD4A-8D9A-403BC972B417}"/>
            </a:ext>
          </a:extLst>
        </cdr:cNvPr>
        <cdr:cNvSpPr txBox="1"/>
      </cdr:nvSpPr>
      <cdr:spPr>
        <a:xfrm xmlns:a="http://schemas.openxmlformats.org/drawingml/2006/main">
          <a:off x="0" y="3163205"/>
          <a:ext cx="1401219" cy="2524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0.30966</cdr:y>
    </cdr:from>
    <cdr:to>
      <cdr:x>0.13552</cdr:x>
      <cdr:y>0.3556</cdr:y>
    </cdr:to>
    <cdr:sp macro="" textlink="">
      <cdr:nvSpPr>
        <cdr:cNvPr id="9" name="TextBox 1">
          <a:extLst xmlns:a="http://schemas.openxmlformats.org/drawingml/2006/main">
            <a:ext uri="{FF2B5EF4-FFF2-40B4-BE49-F238E27FC236}">
              <a16:creationId xmlns:a16="http://schemas.microsoft.com/office/drawing/2014/main" id="{B9971A27-9DB3-1F33-7282-9EC2A1EDA866}"/>
            </a:ext>
          </a:extLst>
        </cdr:cNvPr>
        <cdr:cNvSpPr txBox="1"/>
      </cdr:nvSpPr>
      <cdr:spPr>
        <a:xfrm xmlns:a="http://schemas.openxmlformats.org/drawingml/2006/main">
          <a:off x="-213439" y="1833518"/>
          <a:ext cx="1608582" cy="27201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0.37536</cdr:y>
    </cdr:from>
    <cdr:to>
      <cdr:x>0.10682</cdr:x>
      <cdr:y>0.42131</cdr:y>
    </cdr:to>
    <cdr:sp macro="" textlink="">
      <cdr:nvSpPr>
        <cdr:cNvPr id="10" name="TextBox 1">
          <a:extLst xmlns:a="http://schemas.openxmlformats.org/drawingml/2006/main">
            <a:ext uri="{FF2B5EF4-FFF2-40B4-BE49-F238E27FC236}">
              <a16:creationId xmlns:a16="http://schemas.microsoft.com/office/drawing/2014/main" id="{C8E4AF85-D22B-0FB0-EE92-DFA92D06AC04}"/>
            </a:ext>
          </a:extLst>
        </cdr:cNvPr>
        <cdr:cNvSpPr txBox="1"/>
      </cdr:nvSpPr>
      <cdr:spPr>
        <a:xfrm xmlns:a="http://schemas.openxmlformats.org/drawingml/2006/main">
          <a:off x="-213439" y="2222534"/>
          <a:ext cx="1267922" cy="2720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0.95339</cdr:y>
    </cdr:from>
    <cdr:to>
      <cdr:x>0.65805</cdr:x>
      <cdr:y>1</cdr:y>
    </cdr:to>
    <cdr:sp macro="" textlink="">
      <cdr:nvSpPr>
        <cdr:cNvPr id="11" name="TextBox 1">
          <a:extLst xmlns:a="http://schemas.openxmlformats.org/drawingml/2006/main">
            <a:ext uri="{FF2B5EF4-FFF2-40B4-BE49-F238E27FC236}">
              <a16:creationId xmlns:a16="http://schemas.microsoft.com/office/drawing/2014/main" id="{CA0BCB84-8615-D1B1-A9C6-2BA43FB415A4}"/>
            </a:ext>
          </a:extLst>
        </cdr:cNvPr>
        <cdr:cNvSpPr txBox="1"/>
      </cdr:nvSpPr>
      <cdr:spPr>
        <a:xfrm xmlns:a="http://schemas.openxmlformats.org/drawingml/2006/main">
          <a:off x="0" y="5538366"/>
          <a:ext cx="7888632"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0.44945</cdr:y>
    </cdr:from>
    <cdr:to>
      <cdr:x>0.11805</cdr:x>
      <cdr:y>0.49208</cdr:y>
    </cdr:to>
    <cdr:sp macro="" textlink="">
      <cdr:nvSpPr>
        <cdr:cNvPr id="12" name="TextBox 1">
          <a:extLst xmlns:a="http://schemas.openxmlformats.org/drawingml/2006/main">
            <a:ext uri="{FF2B5EF4-FFF2-40B4-BE49-F238E27FC236}">
              <a16:creationId xmlns:a16="http://schemas.microsoft.com/office/drawing/2014/main" id="{676B13E4-D5EF-12BE-57B8-F7DED7D2B6F1}"/>
            </a:ext>
          </a:extLst>
        </cdr:cNvPr>
        <cdr:cNvSpPr txBox="1"/>
      </cdr:nvSpPr>
      <cdr:spPr>
        <a:xfrm xmlns:a="http://schemas.openxmlformats.org/drawingml/2006/main">
          <a:off x="-213439" y="2661234"/>
          <a:ext cx="1401219" cy="2524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a:t>
          </a:r>
          <a:r>
            <a:rPr lang="lv-LV" sz="1000" b="1" baseline="0" dirty="0">
              <a:latin typeface="Arial" panose="020B0604020202020204" pitchFamily="34" charset="0"/>
              <a:cs typeface="Arial" panose="020B0604020202020204" pitchFamily="34" charset="0"/>
            </a:rPr>
            <a:t> sektors</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0.99875</cdr:x>
      <cdr:y>0.08198</cdr:y>
    </cdr:to>
    <cdr:sp macro="" textlink="">
      <cdr:nvSpPr>
        <cdr:cNvPr id="3" name="TextBox 1">
          <a:extLst xmlns:a="http://schemas.openxmlformats.org/drawingml/2006/main">
            <a:ext uri="{FF2B5EF4-FFF2-40B4-BE49-F238E27FC236}">
              <a16:creationId xmlns:a16="http://schemas.microsoft.com/office/drawing/2014/main" id="{A56AA97D-9546-0A0C-E896-FF8F047FE2FD}"/>
            </a:ext>
          </a:extLst>
        </cdr:cNvPr>
        <cdr:cNvSpPr txBox="1"/>
      </cdr:nvSpPr>
      <cdr:spPr>
        <a:xfrm xmlns:a="http://schemas.openxmlformats.org/drawingml/2006/main">
          <a:off x="0" y="0"/>
          <a:ext cx="11972925" cy="47625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baseline="0" dirty="0">
              <a:effectLst/>
              <a:latin typeface="Arial" panose="020B0604020202020204" pitchFamily="34" charset="0"/>
              <a:ea typeface="+mn-ea"/>
              <a:cs typeface="Arial" panose="020B0604020202020204" pitchFamily="34" charset="0"/>
            </a:rPr>
            <a:t>E4. </a:t>
          </a:r>
          <a:r>
            <a:rPr lang="lv-LV" sz="1100" b="0" i="1" baseline="0" dirty="0">
              <a:effectLst/>
              <a:latin typeface="Arial" panose="020B0604020202020204" pitchFamily="34" charset="0"/>
              <a:ea typeface="+mn-ea"/>
              <a:cs typeface="Arial" panose="020B0604020202020204" pitchFamily="34" charset="0"/>
            </a:rPr>
            <a:t>"Vai atbalstītu vēja parku būvniecību dažu kilometru attālumā no sava mājokļa?"</a:t>
          </a:r>
        </a:p>
      </cdr:txBody>
    </cdr:sp>
  </cdr:relSizeAnchor>
  <cdr:relSizeAnchor xmlns:cdr="http://schemas.openxmlformats.org/drawingml/2006/chartDrawing">
    <cdr:from>
      <cdr:x>0</cdr:x>
      <cdr:y>0.84051</cdr:y>
    </cdr:from>
    <cdr:to>
      <cdr:x>0.09914</cdr:x>
      <cdr:y>0.95357</cdr:y>
    </cdr:to>
    <cdr:sp macro="" textlink="">
      <cdr:nvSpPr>
        <cdr:cNvPr id="8" name="TextBox 1">
          <a:extLst xmlns:a="http://schemas.openxmlformats.org/drawingml/2006/main">
            <a:ext uri="{FF2B5EF4-FFF2-40B4-BE49-F238E27FC236}">
              <a16:creationId xmlns:a16="http://schemas.microsoft.com/office/drawing/2014/main" id="{1C978A56-DDCE-9A8E-04AE-BC4FD3A46C82}"/>
            </a:ext>
          </a:extLst>
        </cdr:cNvPr>
        <cdr:cNvSpPr txBox="1"/>
      </cdr:nvSpPr>
      <cdr:spPr>
        <a:xfrm xmlns:a="http://schemas.openxmlformats.org/drawingml/2006/main">
          <a:off x="-213439" y="4976754"/>
          <a:ext cx="1176821" cy="6694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Atbalsts</a:t>
          </a:r>
          <a:r>
            <a:rPr lang="lv-LV" sz="1000" b="1" baseline="0" dirty="0">
              <a:latin typeface="Arial" panose="020B0604020202020204" pitchFamily="34" charset="0"/>
              <a:cs typeface="Arial" panose="020B0604020202020204" pitchFamily="34" charset="0"/>
            </a:rPr>
            <a:t> vēja enerģijas iegūšanai Latvijā</a:t>
          </a:r>
          <a:endParaRPr lang="lv-LV" sz="1000" b="1" dirty="0">
            <a:latin typeface="Arial" panose="020B0604020202020204" pitchFamily="34" charset="0"/>
            <a:cs typeface="Arial" panose="020B0604020202020204" pitchFamily="34" charset="0"/>
          </a:endParaRPr>
        </a:p>
      </cdr:txBody>
    </cdr:sp>
  </cdr:relSizeAnchor>
</c:userShapes>
</file>

<file path=ppt/drawings/drawing14.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0.00259</cdr:x>
      <cdr:y>0.94073</cdr:y>
    </cdr:from>
    <cdr:to>
      <cdr:x>0.60196</cdr:x>
      <cdr:y>1</cdr:y>
    </cdr:to>
    <cdr:sp macro="" textlink="">
      <cdr:nvSpPr>
        <cdr:cNvPr id="4" name="Text Box 25601">
          <a:extLst xmlns:a="http://schemas.openxmlformats.org/drawingml/2006/main">
            <a:ext uri="{FF2B5EF4-FFF2-40B4-BE49-F238E27FC236}">
              <a16:creationId xmlns:a16="http://schemas.microsoft.com/office/drawing/2014/main" id="{291FB4C5-5B75-47AF-8838-C7BF0C2E6298}"/>
            </a:ext>
          </a:extLst>
        </cdr:cNvPr>
        <cdr:cNvSpPr txBox="1">
          <a:spLocks xmlns:a="http://schemas.openxmlformats.org/drawingml/2006/main" noChangeArrowheads="1"/>
        </cdr:cNvSpPr>
      </cdr:nvSpPr>
      <cdr:spPr bwMode="auto">
        <a:xfrm xmlns:a="http://schemas.openxmlformats.org/drawingml/2006/main">
          <a:off x="27992" y="4569831"/>
          <a:ext cx="6488744" cy="28791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0" rIns="0" bIns="22860" anchor="b"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800" b="0" i="0" u="none" strike="noStrike" baseline="0">
              <a:solidFill>
                <a:srgbClr val="000000"/>
              </a:solidFill>
              <a:latin typeface="Arial"/>
              <a:cs typeface="Arial"/>
            </a:rPr>
            <a:t>Bāze: visi respondenti, n=1002</a:t>
          </a:r>
        </a:p>
      </cdr:txBody>
    </cdr:sp>
  </cdr:relSizeAnchor>
  <cdr:relSizeAnchor xmlns:cdr="http://schemas.openxmlformats.org/drawingml/2006/chartDrawing">
    <cdr:from>
      <cdr:x>0</cdr:x>
      <cdr:y>2.05857E-7</cdr:y>
    </cdr:from>
    <cdr:to>
      <cdr:x>1</cdr:x>
      <cdr:y>0.09804</cdr:y>
    </cdr:to>
    <cdr:sp macro="" textlink="">
      <cdr:nvSpPr>
        <cdr:cNvPr id="2" name="TextBox 1">
          <a:extLst xmlns:a="http://schemas.openxmlformats.org/drawingml/2006/main">
            <a:ext uri="{FF2B5EF4-FFF2-40B4-BE49-F238E27FC236}">
              <a16:creationId xmlns:a16="http://schemas.microsoft.com/office/drawing/2014/main" id="{FAB6E2F0-0E4A-15A7-F71E-989108E9EFC0}"/>
            </a:ext>
          </a:extLst>
        </cdr:cNvPr>
        <cdr:cNvSpPr txBox="1"/>
      </cdr:nvSpPr>
      <cdr:spPr>
        <a:xfrm xmlns:a="http://schemas.openxmlformats.org/drawingml/2006/main">
          <a:off x="0" y="1"/>
          <a:ext cx="11972925" cy="4762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a:effectLst/>
              <a:latin typeface="Arial" panose="020B0604020202020204" pitchFamily="34" charset="0"/>
              <a:ea typeface="+mn-ea"/>
              <a:cs typeface="Arial" panose="020B0604020202020204" pitchFamily="34" charset="0"/>
            </a:rPr>
            <a:t>E5. </a:t>
          </a:r>
          <a:r>
            <a:rPr lang="lv-LV" sz="1200" b="0" i="1" baseline="0">
              <a:effectLst/>
              <a:latin typeface="Arial" panose="020B0604020202020204" pitchFamily="34" charset="0"/>
              <a:ea typeface="+mn-ea"/>
              <a:cs typeface="Arial" panose="020B0604020202020204" pitchFamily="34" charset="0"/>
            </a:rPr>
            <a:t>"Vai Jūs būtu ar mieru dzīvot vēja parka tuvumā, ja Jūs par to saņemtu finansiālu labumu 700 eiro apmērā katru gadu?"</a:t>
          </a:r>
        </a:p>
      </cdr:txBody>
    </cdr:sp>
  </cdr:relSizeAnchor>
  <cdr:relSizeAnchor xmlns:cdr="http://schemas.openxmlformats.org/drawingml/2006/chartDrawing">
    <cdr:from>
      <cdr:x>0.76185</cdr:x>
      <cdr:y>0.38221</cdr:y>
    </cdr:from>
    <cdr:to>
      <cdr:x>0.86577</cdr:x>
      <cdr:y>0.61057</cdr:y>
    </cdr:to>
    <cdr:sp macro="" textlink="">
      <cdr:nvSpPr>
        <cdr:cNvPr id="3" name="TextBox 8">
          <a:extLst xmlns:a="http://schemas.openxmlformats.org/drawingml/2006/main">
            <a:ext uri="{FF2B5EF4-FFF2-40B4-BE49-F238E27FC236}">
              <a16:creationId xmlns:a16="http://schemas.microsoft.com/office/drawing/2014/main" id="{6EBCFF25-CAD6-BF1E-1364-153FCED5C7C7}"/>
            </a:ext>
          </a:extLst>
        </cdr:cNvPr>
        <cdr:cNvSpPr txBox="1">
          <a:spLocks xmlns:a="http://schemas.openxmlformats.org/drawingml/2006/main" noChangeArrowheads="1"/>
        </cdr:cNvSpPr>
      </cdr:nvSpPr>
      <cdr:spPr bwMode="auto">
        <a:xfrm xmlns:a="http://schemas.openxmlformats.org/drawingml/2006/main">
          <a:off x="8247729" y="1917978"/>
          <a:ext cx="1125032" cy="1145938"/>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b="1" dirty="0">
              <a:solidFill>
                <a:srgbClr val="5CB02E"/>
              </a:solidFill>
              <a:latin typeface="Arial" panose="020B0604020202020204" pitchFamily="34" charset="0"/>
              <a:ea typeface="맑은 고딕" panose="020B0503020000020004" pitchFamily="34" charset="-127"/>
              <a:cs typeface="Arial" panose="020B0604020202020204" pitchFamily="34" charset="0"/>
            </a:rPr>
            <a:t>Noteikti/</a:t>
          </a:r>
        </a:p>
        <a:p xmlns:a="http://schemas.openxmlformats.org/drawingml/2006/main">
          <a:pPr algn="ctr" eaLnBrk="1" hangingPunct="1">
            <a:spcBef>
              <a:spcPct val="0"/>
            </a:spcBef>
            <a:buFontTx/>
            <a:buNone/>
          </a:pPr>
          <a:r>
            <a:rPr lang="lv-LV" altLang="lv-LV" sz="1400" b="1" dirty="0">
              <a:solidFill>
                <a:srgbClr val="5CB02E"/>
              </a:solidFill>
              <a:latin typeface="Arial" panose="020B0604020202020204" pitchFamily="34" charset="0"/>
              <a:ea typeface="맑은 고딕" panose="020B0503020000020004" pitchFamily="34" charset="-127"/>
              <a:cs typeface="Arial" panose="020B0604020202020204" pitchFamily="34" charset="0"/>
            </a:rPr>
            <a:t>drīzāk būtu</a:t>
          </a:r>
        </a:p>
        <a:p xmlns:a="http://schemas.openxmlformats.org/drawingml/2006/main">
          <a:pPr algn="ctr" eaLnBrk="1" hangingPunct="1">
            <a:spcBef>
              <a:spcPct val="0"/>
            </a:spcBef>
            <a:buFontTx/>
            <a:buNone/>
          </a:pPr>
          <a:r>
            <a:rPr lang="lv-LV" altLang="lv-LV" sz="2400" b="1" dirty="0">
              <a:solidFill>
                <a:srgbClr val="5CB02E"/>
              </a:solidFill>
              <a:latin typeface="Arial" panose="020B0604020202020204" pitchFamily="34" charset="0"/>
              <a:ea typeface="맑은 고딕" panose="020B0503020000020004" pitchFamily="34" charset="-127"/>
              <a:cs typeface="Arial" panose="020B0604020202020204" pitchFamily="34" charset="0"/>
            </a:rPr>
            <a:t>31.3%</a:t>
          </a:r>
        </a:p>
      </cdr:txBody>
    </cdr:sp>
  </cdr:relSizeAnchor>
  <cdr:relSizeAnchor xmlns:cdr="http://schemas.openxmlformats.org/drawingml/2006/chartDrawing">
    <cdr:from>
      <cdr:x>0.74242</cdr:x>
      <cdr:y>0.17071</cdr:y>
    </cdr:from>
    <cdr:to>
      <cdr:x>0.77399</cdr:x>
      <cdr:y>0.77791</cdr:y>
    </cdr:to>
    <cdr:sp macro="" textlink="">
      <cdr:nvSpPr>
        <cdr:cNvPr id="5" name="Right Brace 4">
          <a:extLst xmlns:a="http://schemas.openxmlformats.org/drawingml/2006/main">
            <a:ext uri="{FF2B5EF4-FFF2-40B4-BE49-F238E27FC236}">
              <a16:creationId xmlns:a16="http://schemas.microsoft.com/office/drawing/2014/main" id="{A09ED81D-F8BC-B8D1-BB12-1B92A651B9B1}"/>
            </a:ext>
          </a:extLst>
        </cdr:cNvPr>
        <cdr:cNvSpPr/>
      </cdr:nvSpPr>
      <cdr:spPr>
        <a:xfrm xmlns:a="http://schemas.openxmlformats.org/drawingml/2006/main">
          <a:off x="8037368" y="856667"/>
          <a:ext cx="341775" cy="3046982"/>
        </a:xfrm>
        <a:prstGeom xmlns:a="http://schemas.openxmlformats.org/drawingml/2006/main" prst="rightBrace">
          <a:avLst>
            <a:gd name="adj1" fmla="val 57296"/>
            <a:gd name="adj2" fmla="val 47635"/>
          </a:avLst>
        </a:prstGeom>
        <a:ln xmlns:a="http://schemas.openxmlformats.org/drawingml/2006/main" w="22225">
          <a:solidFill>
            <a:srgbClr val="5CB02E"/>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dr:relSizeAnchor xmlns:cdr="http://schemas.openxmlformats.org/drawingml/2006/chartDrawing">
    <cdr:from>
      <cdr:x>0.16375</cdr:x>
      <cdr:y>0.46838</cdr:y>
    </cdr:from>
    <cdr:to>
      <cdr:x>0.26767</cdr:x>
      <cdr:y>0.68775</cdr:y>
    </cdr:to>
    <cdr:sp macro="" textlink="">
      <cdr:nvSpPr>
        <cdr:cNvPr id="7" name="TextBox 8">
          <a:extLst xmlns:a="http://schemas.openxmlformats.org/drawingml/2006/main">
            <a:ext uri="{FF2B5EF4-FFF2-40B4-BE49-F238E27FC236}">
              <a16:creationId xmlns:a16="http://schemas.microsoft.com/office/drawing/2014/main" id="{CDE3C2E4-6151-CBF8-6804-B51699C675CE}"/>
            </a:ext>
          </a:extLst>
        </cdr:cNvPr>
        <cdr:cNvSpPr txBox="1">
          <a:spLocks xmlns:a="http://schemas.openxmlformats.org/drawingml/2006/main" noChangeArrowheads="1"/>
        </cdr:cNvSpPr>
      </cdr:nvSpPr>
      <cdr:spPr bwMode="auto">
        <a:xfrm xmlns:a="http://schemas.openxmlformats.org/drawingml/2006/main">
          <a:off x="1772707" y="2350381"/>
          <a:ext cx="1125032" cy="1100825"/>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b="1" dirty="0">
              <a:solidFill>
                <a:srgbClr val="EC7320"/>
              </a:solidFill>
              <a:latin typeface="Arial" panose="020B0604020202020204" pitchFamily="34" charset="0"/>
              <a:ea typeface="맑은 고딕" panose="020B0503020000020004" pitchFamily="34" charset="-127"/>
              <a:cs typeface="Arial" panose="020B0604020202020204" pitchFamily="34" charset="0"/>
            </a:rPr>
            <a:t>Noteikti/</a:t>
          </a:r>
        </a:p>
        <a:p xmlns:a="http://schemas.openxmlformats.org/drawingml/2006/main">
          <a:pPr algn="ctr" eaLnBrk="1" hangingPunct="1">
            <a:spcBef>
              <a:spcPct val="0"/>
            </a:spcBef>
            <a:buFontTx/>
            <a:buNone/>
          </a:pPr>
          <a:r>
            <a:rPr lang="lv-LV" altLang="lv-LV" sz="1400" b="1" dirty="0">
              <a:solidFill>
                <a:srgbClr val="EC7320"/>
              </a:solidFill>
              <a:latin typeface="Arial" panose="020B0604020202020204" pitchFamily="34" charset="0"/>
              <a:ea typeface="맑은 고딕" panose="020B0503020000020004" pitchFamily="34" charset="-127"/>
              <a:cs typeface="Arial" panose="020B0604020202020204" pitchFamily="34" charset="0"/>
            </a:rPr>
            <a:t>drīzāk nebūtu</a:t>
          </a:r>
        </a:p>
        <a:p xmlns:a="http://schemas.openxmlformats.org/drawingml/2006/main">
          <a:pPr algn="ctr" eaLnBrk="1" hangingPunct="1">
            <a:spcBef>
              <a:spcPct val="0"/>
            </a:spcBef>
            <a:buFontTx/>
            <a:buNone/>
          </a:pPr>
          <a:r>
            <a:rPr lang="lv-LV" altLang="lv-LV" sz="2400" b="1" dirty="0">
              <a:solidFill>
                <a:srgbClr val="EC7320"/>
              </a:solidFill>
              <a:latin typeface="Arial" panose="020B0604020202020204" pitchFamily="34" charset="0"/>
              <a:ea typeface="맑은 고딕" panose="020B0503020000020004" pitchFamily="34" charset="-127"/>
              <a:cs typeface="Arial" panose="020B0604020202020204" pitchFamily="34" charset="0"/>
            </a:rPr>
            <a:t>58.2%</a:t>
          </a:r>
        </a:p>
      </cdr:txBody>
    </cdr:sp>
  </cdr:relSizeAnchor>
  <cdr:relSizeAnchor xmlns:cdr="http://schemas.openxmlformats.org/drawingml/2006/chartDrawing">
    <cdr:from>
      <cdr:x>0.26443</cdr:x>
      <cdr:y>0.2222</cdr:y>
    </cdr:from>
    <cdr:to>
      <cdr:x>0.29702</cdr:x>
      <cdr:y>0.88887</cdr:y>
    </cdr:to>
    <cdr:sp macro="" textlink="">
      <cdr:nvSpPr>
        <cdr:cNvPr id="8" name="Right Brace 7">
          <a:extLst xmlns:a="http://schemas.openxmlformats.org/drawingml/2006/main">
            <a:ext uri="{FF2B5EF4-FFF2-40B4-BE49-F238E27FC236}">
              <a16:creationId xmlns:a16="http://schemas.microsoft.com/office/drawing/2014/main" id="{F6895274-7D60-CA97-B55E-70ACD0696A8C}"/>
            </a:ext>
          </a:extLst>
        </cdr:cNvPr>
        <cdr:cNvSpPr/>
      </cdr:nvSpPr>
      <cdr:spPr>
        <a:xfrm xmlns:a="http://schemas.openxmlformats.org/drawingml/2006/main" flipH="1">
          <a:off x="2862663" y="1115020"/>
          <a:ext cx="352817" cy="3345430"/>
        </a:xfrm>
        <a:prstGeom xmlns:a="http://schemas.openxmlformats.org/drawingml/2006/main" prst="rightBrace">
          <a:avLst>
            <a:gd name="adj1" fmla="val 57296"/>
            <a:gd name="adj2" fmla="val 47635"/>
          </a:avLst>
        </a:prstGeom>
        <a:ln xmlns:a="http://schemas.openxmlformats.org/drawingml/2006/main" w="22225">
          <a:solidFill>
            <a:srgbClr val="EC732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userShapes>
</file>

<file path=ppt/drawings/drawing15.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cdr:x>
      <cdr:y>0.94073</cdr:y>
    </cdr:from>
    <cdr:to>
      <cdr:x>0.6378</cdr:x>
      <cdr:y>1</cdr:y>
    </cdr:to>
    <cdr:sp macro="" textlink="">
      <cdr:nvSpPr>
        <cdr:cNvPr id="4" name="Text Box 25601">
          <a:extLst xmlns:a="http://schemas.openxmlformats.org/drawingml/2006/main">
            <a:ext uri="{FF2B5EF4-FFF2-40B4-BE49-F238E27FC236}">
              <a16:creationId xmlns:a16="http://schemas.microsoft.com/office/drawing/2014/main" id="{291FB4C5-5B75-47AF-8838-C7BF0C2E6298}"/>
            </a:ext>
          </a:extLst>
        </cdr:cNvPr>
        <cdr:cNvSpPr txBox="1">
          <a:spLocks xmlns:a="http://schemas.openxmlformats.org/drawingml/2006/main" noChangeArrowheads="1"/>
        </cdr:cNvSpPr>
      </cdr:nvSpPr>
      <cdr:spPr bwMode="auto">
        <a:xfrm xmlns:a="http://schemas.openxmlformats.org/drawingml/2006/main">
          <a:off x="0" y="4569831"/>
          <a:ext cx="6785784" cy="28791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0" rIns="0" bIns="22860" anchor="b"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800" b="0" i="0" u="none" strike="noStrike" baseline="0" dirty="0">
              <a:solidFill>
                <a:srgbClr val="000000"/>
              </a:solidFill>
              <a:latin typeface="Arial"/>
              <a:cs typeface="Arial"/>
            </a:rPr>
            <a:t>Bāze: respondenti, kas iepriekš norādīja, ka drīzāk vai noteikti neatbalstītu vēja parku būvniecību dažu kilometru attālumā no sava mājokļa, n=600</a:t>
          </a:r>
        </a:p>
      </cdr:txBody>
    </cdr:sp>
  </cdr:relSizeAnchor>
  <cdr:relSizeAnchor xmlns:cdr="http://schemas.openxmlformats.org/drawingml/2006/chartDrawing">
    <cdr:from>
      <cdr:x>0</cdr:x>
      <cdr:y>2.05857E-7</cdr:y>
    </cdr:from>
    <cdr:to>
      <cdr:x>1</cdr:x>
      <cdr:y>0.09804</cdr:y>
    </cdr:to>
    <cdr:sp macro="" textlink="">
      <cdr:nvSpPr>
        <cdr:cNvPr id="2" name="TextBox 1">
          <a:extLst xmlns:a="http://schemas.openxmlformats.org/drawingml/2006/main">
            <a:ext uri="{FF2B5EF4-FFF2-40B4-BE49-F238E27FC236}">
              <a16:creationId xmlns:a16="http://schemas.microsoft.com/office/drawing/2014/main" id="{FAB6E2F0-0E4A-15A7-F71E-989108E9EFC0}"/>
            </a:ext>
          </a:extLst>
        </cdr:cNvPr>
        <cdr:cNvSpPr txBox="1"/>
      </cdr:nvSpPr>
      <cdr:spPr>
        <a:xfrm xmlns:a="http://schemas.openxmlformats.org/drawingml/2006/main">
          <a:off x="0" y="1"/>
          <a:ext cx="11972925" cy="4762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a:effectLst/>
              <a:latin typeface="Arial" panose="020B0604020202020204" pitchFamily="34" charset="0"/>
              <a:ea typeface="+mn-ea"/>
              <a:cs typeface="Arial" panose="020B0604020202020204" pitchFamily="34" charset="0"/>
            </a:rPr>
            <a:t>E5. </a:t>
          </a:r>
          <a:r>
            <a:rPr lang="lv-LV" sz="1200" b="0" i="1" baseline="0">
              <a:effectLst/>
              <a:latin typeface="Arial" panose="020B0604020202020204" pitchFamily="34" charset="0"/>
              <a:ea typeface="+mn-ea"/>
              <a:cs typeface="Arial" panose="020B0604020202020204" pitchFamily="34" charset="0"/>
            </a:rPr>
            <a:t>"Vai Jūs būtu ar mieru dzīvot vēja parka tuvumā, ja Jūs par to saņemtu finansiālu labumu 700 eiro apmērā katru gadu?"</a:t>
          </a:r>
        </a:p>
      </cdr:txBody>
    </cdr:sp>
  </cdr:relSizeAnchor>
  <cdr:relSizeAnchor xmlns:cdr="http://schemas.openxmlformats.org/drawingml/2006/chartDrawing">
    <cdr:from>
      <cdr:x>0.66518</cdr:x>
      <cdr:y>0.07969</cdr:y>
    </cdr:from>
    <cdr:to>
      <cdr:x>0.7691</cdr:x>
      <cdr:y>0.30805</cdr:y>
    </cdr:to>
    <cdr:sp macro="" textlink="">
      <cdr:nvSpPr>
        <cdr:cNvPr id="3" name="TextBox 8">
          <a:extLst xmlns:a="http://schemas.openxmlformats.org/drawingml/2006/main">
            <a:ext uri="{FF2B5EF4-FFF2-40B4-BE49-F238E27FC236}">
              <a16:creationId xmlns:a16="http://schemas.microsoft.com/office/drawing/2014/main" id="{6EBCFF25-CAD6-BF1E-1364-153FCED5C7C7}"/>
            </a:ext>
          </a:extLst>
        </cdr:cNvPr>
        <cdr:cNvSpPr txBox="1">
          <a:spLocks xmlns:a="http://schemas.openxmlformats.org/drawingml/2006/main" noChangeArrowheads="1"/>
        </cdr:cNvSpPr>
      </cdr:nvSpPr>
      <cdr:spPr bwMode="auto">
        <a:xfrm xmlns:a="http://schemas.openxmlformats.org/drawingml/2006/main">
          <a:off x="7077113" y="387106"/>
          <a:ext cx="1105639" cy="110931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b="1" dirty="0">
              <a:solidFill>
                <a:srgbClr val="5CB02E"/>
              </a:solidFill>
              <a:latin typeface="Arial" panose="020B0604020202020204" pitchFamily="34" charset="0"/>
              <a:ea typeface="맑은 고딕" panose="020B0503020000020004" pitchFamily="34" charset="-127"/>
              <a:cs typeface="Arial" panose="020B0604020202020204" pitchFamily="34" charset="0"/>
            </a:rPr>
            <a:t>Noteikti/</a:t>
          </a:r>
        </a:p>
        <a:p xmlns:a="http://schemas.openxmlformats.org/drawingml/2006/main">
          <a:pPr algn="ctr" eaLnBrk="1" hangingPunct="1">
            <a:spcBef>
              <a:spcPct val="0"/>
            </a:spcBef>
            <a:buFontTx/>
            <a:buNone/>
          </a:pPr>
          <a:r>
            <a:rPr lang="lv-LV" altLang="lv-LV" sz="1400" b="1" dirty="0">
              <a:solidFill>
                <a:srgbClr val="5CB02E"/>
              </a:solidFill>
              <a:latin typeface="Arial" panose="020B0604020202020204" pitchFamily="34" charset="0"/>
              <a:ea typeface="맑은 고딕" panose="020B0503020000020004" pitchFamily="34" charset="-127"/>
              <a:cs typeface="Arial" panose="020B0604020202020204" pitchFamily="34" charset="0"/>
            </a:rPr>
            <a:t>drīzāk būtu</a:t>
          </a:r>
        </a:p>
        <a:p xmlns:a="http://schemas.openxmlformats.org/drawingml/2006/main">
          <a:pPr algn="ctr" eaLnBrk="1" hangingPunct="1">
            <a:spcBef>
              <a:spcPct val="0"/>
            </a:spcBef>
            <a:buFontTx/>
            <a:buNone/>
          </a:pPr>
          <a:r>
            <a:rPr lang="lv-LV" altLang="lv-LV" sz="2400" b="1" dirty="0">
              <a:solidFill>
                <a:srgbClr val="5CB02E"/>
              </a:solidFill>
              <a:latin typeface="Arial" panose="020B0604020202020204" pitchFamily="34" charset="0"/>
              <a:ea typeface="맑은 고딕" panose="020B0503020000020004" pitchFamily="34" charset="-127"/>
              <a:cs typeface="Arial" panose="020B0604020202020204" pitchFamily="34" charset="0"/>
            </a:rPr>
            <a:t>7.8%</a:t>
          </a:r>
        </a:p>
      </cdr:txBody>
    </cdr:sp>
  </cdr:relSizeAnchor>
  <cdr:relSizeAnchor xmlns:cdr="http://schemas.openxmlformats.org/drawingml/2006/chartDrawing">
    <cdr:from>
      <cdr:x>0.66027</cdr:x>
      <cdr:y>0.07219</cdr:y>
    </cdr:from>
    <cdr:to>
      <cdr:x>0.67731</cdr:x>
      <cdr:y>0.25146</cdr:y>
    </cdr:to>
    <cdr:sp macro="" textlink="">
      <cdr:nvSpPr>
        <cdr:cNvPr id="5" name="Right Brace 4">
          <a:extLst xmlns:a="http://schemas.openxmlformats.org/drawingml/2006/main">
            <a:ext uri="{FF2B5EF4-FFF2-40B4-BE49-F238E27FC236}">
              <a16:creationId xmlns:a16="http://schemas.microsoft.com/office/drawing/2014/main" id="{A09ED81D-F8BC-B8D1-BB12-1B92A651B9B1}"/>
            </a:ext>
          </a:extLst>
        </cdr:cNvPr>
        <cdr:cNvSpPr/>
      </cdr:nvSpPr>
      <cdr:spPr>
        <a:xfrm xmlns:a="http://schemas.openxmlformats.org/drawingml/2006/main">
          <a:off x="7024819" y="350684"/>
          <a:ext cx="181295" cy="870849"/>
        </a:xfrm>
        <a:prstGeom xmlns:a="http://schemas.openxmlformats.org/drawingml/2006/main" prst="rightBrace">
          <a:avLst>
            <a:gd name="adj1" fmla="val 57296"/>
            <a:gd name="adj2" fmla="val 47635"/>
          </a:avLst>
        </a:prstGeom>
        <a:ln xmlns:a="http://schemas.openxmlformats.org/drawingml/2006/main" w="22225">
          <a:solidFill>
            <a:srgbClr val="5CB02E"/>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dr:relSizeAnchor xmlns:cdr="http://schemas.openxmlformats.org/drawingml/2006/chartDrawing">
    <cdr:from>
      <cdr:x>0.15821</cdr:x>
      <cdr:y>0.46082</cdr:y>
    </cdr:from>
    <cdr:to>
      <cdr:x>0.26213</cdr:x>
      <cdr:y>0.68019</cdr:y>
    </cdr:to>
    <cdr:sp macro="" textlink="">
      <cdr:nvSpPr>
        <cdr:cNvPr id="7" name="TextBox 8">
          <a:extLst xmlns:a="http://schemas.openxmlformats.org/drawingml/2006/main">
            <a:ext uri="{FF2B5EF4-FFF2-40B4-BE49-F238E27FC236}">
              <a16:creationId xmlns:a16="http://schemas.microsoft.com/office/drawing/2014/main" id="{CDE3C2E4-6151-CBF8-6804-B51699C675CE}"/>
            </a:ext>
          </a:extLst>
        </cdr:cNvPr>
        <cdr:cNvSpPr txBox="1">
          <a:spLocks xmlns:a="http://schemas.openxmlformats.org/drawingml/2006/main" noChangeArrowheads="1"/>
        </cdr:cNvSpPr>
      </cdr:nvSpPr>
      <cdr:spPr bwMode="auto">
        <a:xfrm xmlns:a="http://schemas.openxmlformats.org/drawingml/2006/main">
          <a:off x="1683271" y="2238541"/>
          <a:ext cx="1105639" cy="1065645"/>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b="1" dirty="0">
              <a:solidFill>
                <a:srgbClr val="EC7320"/>
              </a:solidFill>
              <a:latin typeface="Arial" panose="020B0604020202020204" pitchFamily="34" charset="0"/>
              <a:ea typeface="맑은 고딕" panose="020B0503020000020004" pitchFamily="34" charset="-127"/>
              <a:cs typeface="Arial" panose="020B0604020202020204" pitchFamily="34" charset="0"/>
            </a:rPr>
            <a:t>Noteikti/</a:t>
          </a:r>
        </a:p>
        <a:p xmlns:a="http://schemas.openxmlformats.org/drawingml/2006/main">
          <a:pPr algn="ctr" eaLnBrk="1" hangingPunct="1">
            <a:spcBef>
              <a:spcPct val="0"/>
            </a:spcBef>
            <a:buFontTx/>
            <a:buNone/>
          </a:pPr>
          <a:r>
            <a:rPr lang="lv-LV" altLang="lv-LV" sz="1400" b="1" dirty="0">
              <a:solidFill>
                <a:srgbClr val="EC7320"/>
              </a:solidFill>
              <a:latin typeface="Arial" panose="020B0604020202020204" pitchFamily="34" charset="0"/>
              <a:ea typeface="맑은 고딕" panose="020B0503020000020004" pitchFamily="34" charset="-127"/>
              <a:cs typeface="Arial" panose="020B0604020202020204" pitchFamily="34" charset="0"/>
            </a:rPr>
            <a:t>drīzāk nebūtu</a:t>
          </a:r>
        </a:p>
        <a:p xmlns:a="http://schemas.openxmlformats.org/drawingml/2006/main">
          <a:pPr algn="ctr" eaLnBrk="1" hangingPunct="1">
            <a:spcBef>
              <a:spcPct val="0"/>
            </a:spcBef>
            <a:buFontTx/>
            <a:buNone/>
          </a:pPr>
          <a:r>
            <a:rPr lang="lv-LV" altLang="lv-LV" sz="2400" b="1" dirty="0">
              <a:solidFill>
                <a:srgbClr val="EC7320"/>
              </a:solidFill>
              <a:latin typeface="Arial" panose="020B0604020202020204" pitchFamily="34" charset="0"/>
              <a:ea typeface="맑은 고딕" panose="020B0503020000020004" pitchFamily="34" charset="-127"/>
              <a:cs typeface="Arial" panose="020B0604020202020204" pitchFamily="34" charset="0"/>
            </a:rPr>
            <a:t>84.9%</a:t>
          </a:r>
        </a:p>
      </cdr:txBody>
    </cdr:sp>
  </cdr:relSizeAnchor>
  <cdr:relSizeAnchor xmlns:cdr="http://schemas.openxmlformats.org/drawingml/2006/chartDrawing">
    <cdr:from>
      <cdr:x>0.25889</cdr:x>
      <cdr:y>0.21464</cdr:y>
    </cdr:from>
    <cdr:to>
      <cdr:x>0.29148</cdr:x>
      <cdr:y>0.88131</cdr:y>
    </cdr:to>
    <cdr:sp macro="" textlink="">
      <cdr:nvSpPr>
        <cdr:cNvPr id="8" name="Right Brace 7">
          <a:extLst xmlns:a="http://schemas.openxmlformats.org/drawingml/2006/main">
            <a:ext uri="{FF2B5EF4-FFF2-40B4-BE49-F238E27FC236}">
              <a16:creationId xmlns:a16="http://schemas.microsoft.com/office/drawing/2014/main" id="{F6895274-7D60-CA97-B55E-70ACD0696A8C}"/>
            </a:ext>
          </a:extLst>
        </cdr:cNvPr>
        <cdr:cNvSpPr/>
      </cdr:nvSpPr>
      <cdr:spPr>
        <a:xfrm xmlns:a="http://schemas.openxmlformats.org/drawingml/2006/main" flipH="1">
          <a:off x="2754438" y="1042660"/>
          <a:ext cx="346736" cy="3238516"/>
        </a:xfrm>
        <a:prstGeom xmlns:a="http://schemas.openxmlformats.org/drawingml/2006/main" prst="rightBrace">
          <a:avLst>
            <a:gd name="adj1" fmla="val 57296"/>
            <a:gd name="adj2" fmla="val 47635"/>
          </a:avLst>
        </a:prstGeom>
        <a:ln xmlns:a="http://schemas.openxmlformats.org/drawingml/2006/main" w="22225">
          <a:solidFill>
            <a:srgbClr val="EC732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userShapes>
</file>

<file path=ppt/drawings/drawing16.xml><?xml version="1.0" encoding="utf-8"?>
<c:userShapes xmlns:c="http://schemas.openxmlformats.org/drawingml/2006/chart">
  <cdr:relSizeAnchor xmlns:cdr="http://schemas.openxmlformats.org/drawingml/2006/chartDrawing">
    <cdr:from>
      <cdr:x>0</cdr:x>
      <cdr:y>0.11323</cdr:y>
    </cdr:from>
    <cdr:to>
      <cdr:x>0.11805</cdr:x>
      <cdr:y>0.15252</cdr:y>
    </cdr:to>
    <cdr:sp macro="" textlink="">
      <cdr:nvSpPr>
        <cdr:cNvPr id="2" name="TextBox 1">
          <a:extLst xmlns:a="http://schemas.openxmlformats.org/drawingml/2006/main">
            <a:ext uri="{FF2B5EF4-FFF2-40B4-BE49-F238E27FC236}">
              <a16:creationId xmlns:a16="http://schemas.microsoft.com/office/drawing/2014/main" id="{DF7B06B6-A054-3D7E-DE00-327501A4A148}"/>
            </a:ext>
          </a:extLst>
        </cdr:cNvPr>
        <cdr:cNvSpPr txBox="1"/>
      </cdr:nvSpPr>
      <cdr:spPr>
        <a:xfrm xmlns:a="http://schemas.openxmlformats.org/drawingml/2006/main">
          <a:off x="-213439" y="664314"/>
          <a:ext cx="1400117" cy="2305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0.77171</cdr:y>
    </cdr:from>
    <cdr:to>
      <cdr:x>0.13711</cdr:x>
      <cdr:y>0.81433</cdr:y>
    </cdr:to>
    <cdr:sp macro="" textlink="">
      <cdr:nvSpPr>
        <cdr:cNvPr id="4" name="TextBox 1">
          <a:extLst xmlns:a="http://schemas.openxmlformats.org/drawingml/2006/main">
            <a:ext uri="{FF2B5EF4-FFF2-40B4-BE49-F238E27FC236}">
              <a16:creationId xmlns:a16="http://schemas.microsoft.com/office/drawing/2014/main" id="{F018C7F3-FA34-3BD6-97B3-3169BBF218AF}"/>
            </a:ext>
          </a:extLst>
        </cdr:cNvPr>
        <cdr:cNvSpPr txBox="1"/>
      </cdr:nvSpPr>
      <cdr:spPr>
        <a:xfrm xmlns:a="http://schemas.openxmlformats.org/drawingml/2006/main">
          <a:off x="0" y="4482935"/>
          <a:ext cx="1643660" cy="24758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0.17133</cdr:y>
    </cdr:from>
    <cdr:to>
      <cdr:x>0.11805</cdr:x>
      <cdr:y>0.21397</cdr:y>
    </cdr:to>
    <cdr:sp macro="" textlink="">
      <cdr:nvSpPr>
        <cdr:cNvPr id="5" name="TextBox 1">
          <a:extLst xmlns:a="http://schemas.openxmlformats.org/drawingml/2006/main">
            <a:ext uri="{FF2B5EF4-FFF2-40B4-BE49-F238E27FC236}">
              <a16:creationId xmlns:a16="http://schemas.microsoft.com/office/drawing/2014/main" id="{03B75D82-D6AD-B989-C135-829AD7993FDF}"/>
            </a:ext>
          </a:extLst>
        </cdr:cNvPr>
        <cdr:cNvSpPr txBox="1"/>
      </cdr:nvSpPr>
      <cdr:spPr>
        <a:xfrm xmlns:a="http://schemas.openxmlformats.org/drawingml/2006/main">
          <a:off x="-213439" y="1005191"/>
          <a:ext cx="1400117" cy="2501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0.65262</cdr:y>
    </cdr:from>
    <cdr:to>
      <cdr:x>0.11805</cdr:x>
      <cdr:y>0.69526</cdr:y>
    </cdr:to>
    <cdr:sp macro="" textlink="">
      <cdr:nvSpPr>
        <cdr:cNvPr id="6" name="TextBox 1">
          <a:extLst xmlns:a="http://schemas.openxmlformats.org/drawingml/2006/main">
            <a:ext uri="{FF2B5EF4-FFF2-40B4-BE49-F238E27FC236}">
              <a16:creationId xmlns:a16="http://schemas.microsoft.com/office/drawing/2014/main" id="{3DEAF246-6378-585F-A606-1AB2B4490ABA}"/>
            </a:ext>
          </a:extLst>
        </cdr:cNvPr>
        <cdr:cNvSpPr txBox="1"/>
      </cdr:nvSpPr>
      <cdr:spPr>
        <a:xfrm xmlns:a="http://schemas.openxmlformats.org/drawingml/2006/main">
          <a:off x="0" y="3791134"/>
          <a:ext cx="1415171" cy="2477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0.53082</cdr:y>
    </cdr:from>
    <cdr:to>
      <cdr:x>0.11805</cdr:x>
      <cdr:y>0.57345</cdr:y>
    </cdr:to>
    <cdr:sp macro="" textlink="">
      <cdr:nvSpPr>
        <cdr:cNvPr id="7" name="TextBox 1">
          <a:extLst xmlns:a="http://schemas.openxmlformats.org/drawingml/2006/main">
            <a:ext uri="{FF2B5EF4-FFF2-40B4-BE49-F238E27FC236}">
              <a16:creationId xmlns:a16="http://schemas.microsoft.com/office/drawing/2014/main" id="{29E79333-3138-AD4A-8D9A-403BC972B417}"/>
            </a:ext>
          </a:extLst>
        </cdr:cNvPr>
        <cdr:cNvSpPr txBox="1"/>
      </cdr:nvSpPr>
      <cdr:spPr>
        <a:xfrm xmlns:a="http://schemas.openxmlformats.org/drawingml/2006/main">
          <a:off x="0" y="3083606"/>
          <a:ext cx="1415171" cy="2476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0.30361</cdr:y>
    </cdr:from>
    <cdr:to>
      <cdr:x>0.13552</cdr:x>
      <cdr:y>0.34955</cdr:y>
    </cdr:to>
    <cdr:sp macro="" textlink="">
      <cdr:nvSpPr>
        <cdr:cNvPr id="9" name="TextBox 1">
          <a:extLst xmlns:a="http://schemas.openxmlformats.org/drawingml/2006/main">
            <a:ext uri="{FF2B5EF4-FFF2-40B4-BE49-F238E27FC236}">
              <a16:creationId xmlns:a16="http://schemas.microsoft.com/office/drawing/2014/main" id="{B9971A27-9DB3-1F33-7282-9EC2A1EDA866}"/>
            </a:ext>
          </a:extLst>
        </cdr:cNvPr>
        <cdr:cNvSpPr txBox="1"/>
      </cdr:nvSpPr>
      <cdr:spPr>
        <a:xfrm xmlns:a="http://schemas.openxmlformats.org/drawingml/2006/main">
          <a:off x="-213439" y="1781279"/>
          <a:ext cx="1607318" cy="2695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0.36772</cdr:y>
    </cdr:from>
    <cdr:to>
      <cdr:x>0.10682</cdr:x>
      <cdr:y>0.41367</cdr:y>
    </cdr:to>
    <cdr:sp macro="" textlink="">
      <cdr:nvSpPr>
        <cdr:cNvPr id="10" name="TextBox 1">
          <a:extLst xmlns:a="http://schemas.openxmlformats.org/drawingml/2006/main">
            <a:ext uri="{FF2B5EF4-FFF2-40B4-BE49-F238E27FC236}">
              <a16:creationId xmlns:a16="http://schemas.microsoft.com/office/drawing/2014/main" id="{C8E4AF85-D22B-0FB0-EE92-DFA92D06AC04}"/>
            </a:ext>
          </a:extLst>
        </cdr:cNvPr>
        <cdr:cNvSpPr txBox="1"/>
      </cdr:nvSpPr>
      <cdr:spPr>
        <a:xfrm xmlns:a="http://schemas.openxmlformats.org/drawingml/2006/main">
          <a:off x="-213439" y="2157412"/>
          <a:ext cx="1266925" cy="26959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0.95339</cdr:y>
    </cdr:from>
    <cdr:to>
      <cdr:x>0.65805</cdr:x>
      <cdr:y>1</cdr:y>
    </cdr:to>
    <cdr:sp macro="" textlink="">
      <cdr:nvSpPr>
        <cdr:cNvPr id="11" name="TextBox 1">
          <a:extLst xmlns:a="http://schemas.openxmlformats.org/drawingml/2006/main">
            <a:ext uri="{FF2B5EF4-FFF2-40B4-BE49-F238E27FC236}">
              <a16:creationId xmlns:a16="http://schemas.microsoft.com/office/drawing/2014/main" id="{CA0BCB84-8615-D1B1-A9C6-2BA43FB415A4}"/>
            </a:ext>
          </a:extLst>
        </cdr:cNvPr>
        <cdr:cNvSpPr txBox="1"/>
      </cdr:nvSpPr>
      <cdr:spPr>
        <a:xfrm xmlns:a="http://schemas.openxmlformats.org/drawingml/2006/main">
          <a:off x="0" y="5538366"/>
          <a:ext cx="7888632"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0.44911</cdr:y>
    </cdr:from>
    <cdr:to>
      <cdr:x>0.11805</cdr:x>
      <cdr:y>0.49174</cdr:y>
    </cdr:to>
    <cdr:sp macro="" textlink="">
      <cdr:nvSpPr>
        <cdr:cNvPr id="12" name="TextBox 1">
          <a:extLst xmlns:a="http://schemas.openxmlformats.org/drawingml/2006/main">
            <a:ext uri="{FF2B5EF4-FFF2-40B4-BE49-F238E27FC236}">
              <a16:creationId xmlns:a16="http://schemas.microsoft.com/office/drawing/2014/main" id="{676B13E4-D5EF-12BE-57B8-F7DED7D2B6F1}"/>
            </a:ext>
          </a:extLst>
        </cdr:cNvPr>
        <cdr:cNvSpPr txBox="1"/>
      </cdr:nvSpPr>
      <cdr:spPr>
        <a:xfrm xmlns:a="http://schemas.openxmlformats.org/drawingml/2006/main">
          <a:off x="0" y="2608939"/>
          <a:ext cx="1415171" cy="2476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a:t>
          </a:r>
          <a:r>
            <a:rPr lang="lv-LV" sz="1000" b="1" baseline="0" dirty="0">
              <a:latin typeface="Arial" panose="020B0604020202020204" pitchFamily="34" charset="0"/>
              <a:cs typeface="Arial" panose="020B0604020202020204" pitchFamily="34" charset="0"/>
            </a:rPr>
            <a:t> sektors</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0.84263</cdr:y>
    </cdr:from>
    <cdr:to>
      <cdr:x>0.11918</cdr:x>
      <cdr:y>0.95569</cdr:y>
    </cdr:to>
    <cdr:sp macro="" textlink="">
      <cdr:nvSpPr>
        <cdr:cNvPr id="8" name="TextBox 1">
          <a:extLst xmlns:a="http://schemas.openxmlformats.org/drawingml/2006/main">
            <a:ext uri="{FF2B5EF4-FFF2-40B4-BE49-F238E27FC236}">
              <a16:creationId xmlns:a16="http://schemas.microsoft.com/office/drawing/2014/main" id="{9F0DBDB5-FFC0-F10E-A717-3ABBBD5B4F0C}"/>
            </a:ext>
          </a:extLst>
        </cdr:cNvPr>
        <cdr:cNvSpPr txBox="1"/>
      </cdr:nvSpPr>
      <cdr:spPr>
        <a:xfrm xmlns:a="http://schemas.openxmlformats.org/drawingml/2006/main">
          <a:off x="0" y="4894943"/>
          <a:ext cx="1428750" cy="65677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Atbalsts</a:t>
          </a:r>
          <a:r>
            <a:rPr lang="lv-LV" sz="1000" b="1" baseline="0" dirty="0">
              <a:latin typeface="Arial" panose="020B0604020202020204" pitchFamily="34" charset="0"/>
              <a:cs typeface="Arial" panose="020B0604020202020204" pitchFamily="34" charset="0"/>
            </a:rPr>
            <a:t> vēja p</a:t>
          </a:r>
          <a:r>
            <a:rPr lang="lv-LV" sz="1000" b="1" dirty="0">
              <a:latin typeface="Arial" panose="020B0604020202020204" pitchFamily="34" charset="0"/>
              <a:cs typeface="Arial" panose="020B0604020202020204" pitchFamily="34" charset="0"/>
            </a:rPr>
            <a:t>arkiem dažu kilometru attālumā mājokļa</a:t>
          </a:r>
        </a:p>
      </cdr:txBody>
    </cdr:sp>
  </cdr:relSizeAnchor>
  <cdr:relSizeAnchor xmlns:cdr="http://schemas.openxmlformats.org/drawingml/2006/chartDrawing">
    <cdr:from>
      <cdr:x>0</cdr:x>
      <cdr:y>0</cdr:y>
    </cdr:from>
    <cdr:to>
      <cdr:x>0.99875</cdr:x>
      <cdr:y>0.08198</cdr:y>
    </cdr:to>
    <cdr:sp macro="" textlink="">
      <cdr:nvSpPr>
        <cdr:cNvPr id="13" name="TextBox 1">
          <a:extLst xmlns:a="http://schemas.openxmlformats.org/drawingml/2006/main">
            <a:ext uri="{FF2B5EF4-FFF2-40B4-BE49-F238E27FC236}">
              <a16:creationId xmlns:a16="http://schemas.microsoft.com/office/drawing/2014/main" id="{B7FC0CBE-FFE1-E6A6-FA37-8B65851B881E}"/>
            </a:ext>
          </a:extLst>
        </cdr:cNvPr>
        <cdr:cNvSpPr txBox="1"/>
      </cdr:nvSpPr>
      <cdr:spPr>
        <a:xfrm xmlns:a="http://schemas.openxmlformats.org/drawingml/2006/main">
          <a:off x="0" y="0"/>
          <a:ext cx="11972925" cy="47625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baseline="0">
              <a:effectLst/>
              <a:latin typeface="Arial" panose="020B0604020202020204" pitchFamily="34" charset="0"/>
              <a:ea typeface="+mn-ea"/>
              <a:cs typeface="Arial" panose="020B0604020202020204" pitchFamily="34" charset="0"/>
            </a:rPr>
            <a:t>E5. </a:t>
          </a:r>
          <a:r>
            <a:rPr lang="lv-LV" sz="1100" b="0" i="1" baseline="0">
              <a:effectLst/>
              <a:latin typeface="Arial" panose="020B0604020202020204" pitchFamily="34" charset="0"/>
              <a:ea typeface="+mn-ea"/>
              <a:cs typeface="Arial" panose="020B0604020202020204" pitchFamily="34" charset="0"/>
            </a:rPr>
            <a:t>"Vai Jūs būtu ar mieru dzīvot vēja parka tuvumā, ja Jūs par to saņemtu finansiālu labumu 700 eiro apmērā katru gadu?"</a:t>
          </a:r>
        </a:p>
      </cdr:txBody>
    </cdr:sp>
  </cdr:relSizeAnchor>
</c:userShapes>
</file>

<file path=ppt/drawings/drawing17.xml><?xml version="1.0" encoding="utf-8"?>
<c:userShapes xmlns:c="http://schemas.openxmlformats.org/drawingml/2006/chart">
  <cdr:relSizeAnchor xmlns:cdr="http://schemas.openxmlformats.org/drawingml/2006/chartDrawing">
    <cdr:from>
      <cdr:x>0</cdr:x>
      <cdr:y>0</cdr:y>
    </cdr:from>
    <cdr:to>
      <cdr:x>0.99739</cdr:x>
      <cdr:y>0.09259</cdr:y>
    </cdr:to>
    <cdr:sp macro="" textlink="">
      <cdr:nvSpPr>
        <cdr:cNvPr id="2" name="TextBox 1">
          <a:extLst xmlns:a="http://schemas.openxmlformats.org/drawingml/2006/main">
            <a:ext uri="{FF2B5EF4-FFF2-40B4-BE49-F238E27FC236}">
              <a16:creationId xmlns:a16="http://schemas.microsoft.com/office/drawing/2014/main" id="{2ED92168-ED34-4E44-90C9-E4FF8E336537}"/>
            </a:ext>
          </a:extLst>
        </cdr:cNvPr>
        <cdr:cNvSpPr txBox="1"/>
      </cdr:nvSpPr>
      <cdr:spPr>
        <a:xfrm xmlns:a="http://schemas.openxmlformats.org/drawingml/2006/main">
          <a:off x="0" y="0"/>
          <a:ext cx="8560698" cy="3792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dirty="0">
              <a:effectLst/>
              <a:latin typeface="Arial" panose="020B0604020202020204" pitchFamily="34" charset="0"/>
              <a:ea typeface="+mn-ea"/>
              <a:cs typeface="Arial" panose="020B0604020202020204" pitchFamily="34" charset="0"/>
            </a:rPr>
            <a:t>E6. </a:t>
          </a:r>
          <a:r>
            <a:rPr lang="lv-LV" sz="1200" b="0" i="1" baseline="0" dirty="0">
              <a:effectLst/>
              <a:latin typeface="Arial" panose="020B0604020202020204" pitchFamily="34" charset="0"/>
              <a:ea typeface="+mn-ea"/>
              <a:cs typeface="Arial" panose="020B0604020202020204" pitchFamily="34" charset="0"/>
            </a:rPr>
            <a:t>"Sabiedrībā ir izskanējuši dažādi apgalvojumi par vēja parku ietekmi uz cilvēkiem un apkārtējo vidi. Es Jums tagad dažus nolasīšu, bet Jūs, lūdzu, man pasakiet, kuriem no tiem Jūs piekrītat?"</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dirty="0">
              <a:effectLst/>
              <a:latin typeface="Arial" panose="020B0604020202020204" pitchFamily="34" charset="0"/>
              <a:ea typeface="+mn-ea"/>
              <a:cs typeface="Arial" panose="020B0604020202020204" pitchFamily="34" charset="0"/>
            </a:rPr>
            <a:t>Iespējamas vairākas atbildes</a:t>
          </a:r>
        </a:p>
      </cdr:txBody>
    </cdr:sp>
  </cdr:relSizeAnchor>
  <cdr:relSizeAnchor xmlns:cdr="http://schemas.openxmlformats.org/drawingml/2006/chartDrawing">
    <cdr:from>
      <cdr:x>0</cdr:x>
      <cdr:y>0.94446</cdr:y>
    </cdr:from>
    <cdr:to>
      <cdr:x>0.60018</cdr:x>
      <cdr:y>1</cdr:y>
    </cdr:to>
    <cdr:sp macro="" textlink="">
      <cdr:nvSpPr>
        <cdr:cNvPr id="3" name="Text Box 25601">
          <a:extLst xmlns:a="http://schemas.openxmlformats.org/drawingml/2006/main">
            <a:ext uri="{FF2B5EF4-FFF2-40B4-BE49-F238E27FC236}">
              <a16:creationId xmlns:a16="http://schemas.microsoft.com/office/drawing/2014/main" id="{98F4A95E-1F05-AA86-29D2-2883344ED7E8}"/>
            </a:ext>
          </a:extLst>
        </cdr:cNvPr>
        <cdr:cNvSpPr txBox="1">
          <a:spLocks xmlns:a="http://schemas.openxmlformats.org/drawingml/2006/main" noChangeArrowheads="1"/>
        </cdr:cNvSpPr>
      </cdr:nvSpPr>
      <cdr:spPr bwMode="auto">
        <a:xfrm xmlns:a="http://schemas.openxmlformats.org/drawingml/2006/main">
          <a:off x="0" y="4896402"/>
          <a:ext cx="7176212" cy="28791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0" rIns="0" bIns="22860" anchor="b"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800" b="0" i="0" u="none" strike="noStrike" baseline="0">
              <a:solidFill>
                <a:srgbClr val="000000"/>
              </a:solidFill>
              <a:latin typeface="Arial"/>
              <a:cs typeface="Arial"/>
            </a:rPr>
            <a:t>Bāze: visi respondenti, n=1002</a:t>
          </a:r>
        </a:p>
      </cdr:txBody>
    </cdr:sp>
  </cdr:relSizeAnchor>
</c:userShapes>
</file>

<file path=ppt/drawings/drawing18.xml><?xml version="1.0" encoding="utf-8"?>
<c:userShapes xmlns:c="http://schemas.openxmlformats.org/drawingml/2006/chart">
  <cdr:relSizeAnchor xmlns:cdr="http://schemas.openxmlformats.org/drawingml/2006/chartDrawing">
    <cdr:from>
      <cdr:x>0.00878</cdr:x>
      <cdr:y>0.09979</cdr:y>
    </cdr:from>
    <cdr:to>
      <cdr:x>0.02424</cdr:x>
      <cdr:y>0.13133</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104119" y="585096"/>
          <a:ext cx="183321" cy="184936"/>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0.1689</cdr:y>
    </cdr:from>
    <cdr:to>
      <cdr:x>0.11935</cdr:x>
      <cdr:y>0.20499</cdr:y>
    </cdr:to>
    <cdr:sp macro="" textlink="">
      <cdr:nvSpPr>
        <cdr:cNvPr id="5" name="TextBox 1">
          <a:extLst xmlns:a="http://schemas.openxmlformats.org/drawingml/2006/main">
            <a:ext uri="{FF2B5EF4-FFF2-40B4-BE49-F238E27FC236}">
              <a16:creationId xmlns:a16="http://schemas.microsoft.com/office/drawing/2014/main" id="{D38E7022-3B11-3906-9712-8648DDE01818}"/>
            </a:ext>
          </a:extLst>
        </cdr:cNvPr>
        <cdr:cNvSpPr txBox="1"/>
      </cdr:nvSpPr>
      <cdr:spPr>
        <a:xfrm xmlns:a="http://schemas.openxmlformats.org/drawingml/2006/main">
          <a:off x="0" y="1068243"/>
          <a:ext cx="1410737" cy="22824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0.78599</cdr:y>
    </cdr:from>
    <cdr:to>
      <cdr:x>0.13863</cdr:x>
      <cdr:y>0.82513</cdr:y>
    </cdr:to>
    <cdr:sp macro="" textlink="">
      <cdr:nvSpPr>
        <cdr:cNvPr id="8" name="TextBox 1">
          <a:extLst xmlns:a="http://schemas.openxmlformats.org/drawingml/2006/main">
            <a:ext uri="{FF2B5EF4-FFF2-40B4-BE49-F238E27FC236}">
              <a16:creationId xmlns:a16="http://schemas.microsoft.com/office/drawing/2014/main" id="{84B7347A-F63C-CF5F-74BF-355717774350}"/>
            </a:ext>
          </a:extLst>
        </cdr:cNvPr>
        <cdr:cNvSpPr txBox="1"/>
      </cdr:nvSpPr>
      <cdr:spPr>
        <a:xfrm xmlns:a="http://schemas.openxmlformats.org/drawingml/2006/main">
          <a:off x="0" y="4971053"/>
          <a:ext cx="1638510" cy="24758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0.22382</cdr:y>
    </cdr:from>
    <cdr:to>
      <cdr:x>0.11935</cdr:x>
      <cdr:y>0.26298</cdr:y>
    </cdr:to>
    <cdr:sp macro="" textlink="">
      <cdr:nvSpPr>
        <cdr:cNvPr id="9" name="TextBox 1">
          <a:extLst xmlns:a="http://schemas.openxmlformats.org/drawingml/2006/main">
            <a:ext uri="{FF2B5EF4-FFF2-40B4-BE49-F238E27FC236}">
              <a16:creationId xmlns:a16="http://schemas.microsoft.com/office/drawing/2014/main" id="{2ABADED2-3D5C-FDDF-9E31-FB91D4C1EEC3}"/>
            </a:ext>
          </a:extLst>
        </cdr:cNvPr>
        <cdr:cNvSpPr txBox="1"/>
      </cdr:nvSpPr>
      <cdr:spPr>
        <a:xfrm xmlns:a="http://schemas.openxmlformats.org/drawingml/2006/main">
          <a:off x="0" y="1415543"/>
          <a:ext cx="1410737" cy="2477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0.67962</cdr:y>
    </cdr:from>
    <cdr:to>
      <cdr:x>0.11935</cdr:x>
      <cdr:y>0.71878</cdr:y>
    </cdr:to>
    <cdr:sp macro="" textlink="">
      <cdr:nvSpPr>
        <cdr:cNvPr id="10" name="TextBox 1">
          <a:extLst xmlns:a="http://schemas.openxmlformats.org/drawingml/2006/main">
            <a:ext uri="{FF2B5EF4-FFF2-40B4-BE49-F238E27FC236}">
              <a16:creationId xmlns:a16="http://schemas.microsoft.com/office/drawing/2014/main" id="{F02A00B4-0C6B-AB88-9A35-54949B6BB5BF}"/>
            </a:ext>
          </a:extLst>
        </cdr:cNvPr>
        <cdr:cNvSpPr txBox="1"/>
      </cdr:nvSpPr>
      <cdr:spPr>
        <a:xfrm xmlns:a="http://schemas.openxmlformats.org/drawingml/2006/main">
          <a:off x="0" y="4298302"/>
          <a:ext cx="1404949" cy="2477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0.56775</cdr:y>
    </cdr:from>
    <cdr:to>
      <cdr:x>0.11935</cdr:x>
      <cdr:y>0.6069</cdr:y>
    </cdr:to>
    <cdr:sp macro="" textlink="">
      <cdr:nvSpPr>
        <cdr:cNvPr id="11" name="TextBox 1">
          <a:extLst xmlns:a="http://schemas.openxmlformats.org/drawingml/2006/main">
            <a:ext uri="{FF2B5EF4-FFF2-40B4-BE49-F238E27FC236}">
              <a16:creationId xmlns:a16="http://schemas.microsoft.com/office/drawing/2014/main" id="{4DBA579E-BA77-DA14-86C8-B3F0543957E7}"/>
            </a:ext>
          </a:extLst>
        </cdr:cNvPr>
        <cdr:cNvSpPr txBox="1"/>
      </cdr:nvSpPr>
      <cdr:spPr>
        <a:xfrm xmlns:a="http://schemas.openxmlformats.org/drawingml/2006/main">
          <a:off x="0" y="3590774"/>
          <a:ext cx="1404949" cy="2476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0.35276</cdr:y>
    </cdr:from>
    <cdr:to>
      <cdr:x>0.13702</cdr:x>
      <cdr:y>0.39495</cdr:y>
    </cdr:to>
    <cdr:sp macro="" textlink="">
      <cdr:nvSpPr>
        <cdr:cNvPr id="12" name="TextBox 1">
          <a:extLst xmlns:a="http://schemas.openxmlformats.org/drawingml/2006/main">
            <a:ext uri="{FF2B5EF4-FFF2-40B4-BE49-F238E27FC236}">
              <a16:creationId xmlns:a16="http://schemas.microsoft.com/office/drawing/2014/main" id="{840AAF73-1755-1B09-806D-D4D4B00B3BCA}"/>
            </a:ext>
          </a:extLst>
        </cdr:cNvPr>
        <cdr:cNvSpPr txBox="1"/>
      </cdr:nvSpPr>
      <cdr:spPr>
        <a:xfrm xmlns:a="http://schemas.openxmlformats.org/drawingml/2006/main">
          <a:off x="0" y="2231059"/>
          <a:ext cx="1619508" cy="26687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0.41762</cdr:y>
    </cdr:from>
    <cdr:to>
      <cdr:x>0.108</cdr:x>
      <cdr:y>0.45983</cdr:y>
    </cdr:to>
    <cdr:sp macro="" textlink="">
      <cdr:nvSpPr>
        <cdr:cNvPr id="13" name="TextBox 1">
          <a:extLst xmlns:a="http://schemas.openxmlformats.org/drawingml/2006/main">
            <a:ext uri="{FF2B5EF4-FFF2-40B4-BE49-F238E27FC236}">
              <a16:creationId xmlns:a16="http://schemas.microsoft.com/office/drawing/2014/main" id="{B7400D9E-1E47-AF1A-6F36-189A2F1A4B78}"/>
            </a:ext>
          </a:extLst>
        </cdr:cNvPr>
        <cdr:cNvSpPr txBox="1"/>
      </cdr:nvSpPr>
      <cdr:spPr>
        <a:xfrm xmlns:a="http://schemas.openxmlformats.org/drawingml/2006/main">
          <a:off x="0" y="2641294"/>
          <a:ext cx="1276534" cy="2669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0.48517</cdr:y>
    </cdr:from>
    <cdr:to>
      <cdr:x>0.11935</cdr:x>
      <cdr:y>0.52432</cdr:y>
    </cdr:to>
    <cdr:sp macro="" textlink="">
      <cdr:nvSpPr>
        <cdr:cNvPr id="14" name="TextBox 1">
          <a:extLst xmlns:a="http://schemas.openxmlformats.org/drawingml/2006/main">
            <a:ext uri="{FF2B5EF4-FFF2-40B4-BE49-F238E27FC236}">
              <a16:creationId xmlns:a16="http://schemas.microsoft.com/office/drawing/2014/main" id="{5EF0AB3B-590B-6FE4-99E1-42AD86B6E571}"/>
            </a:ext>
          </a:extLst>
        </cdr:cNvPr>
        <cdr:cNvSpPr txBox="1"/>
      </cdr:nvSpPr>
      <cdr:spPr>
        <a:xfrm xmlns:a="http://schemas.openxmlformats.org/drawingml/2006/main">
          <a:off x="0" y="3068482"/>
          <a:ext cx="1410737" cy="2476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a:t>
          </a:r>
          <a:r>
            <a:rPr lang="lv-LV" sz="1000" b="1" baseline="0" dirty="0">
              <a:latin typeface="Arial" panose="020B0604020202020204" pitchFamily="34" charset="0"/>
              <a:cs typeface="Arial" panose="020B0604020202020204" pitchFamily="34" charset="0"/>
            </a:rPr>
            <a:t> sektors</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0.84812</cdr:y>
    </cdr:from>
    <cdr:to>
      <cdr:x>0.09429</cdr:x>
      <cdr:y>0.95196</cdr:y>
    </cdr:to>
    <cdr:sp macro="" textlink="">
      <cdr:nvSpPr>
        <cdr:cNvPr id="21" name="TextBox 1">
          <a:extLst xmlns:a="http://schemas.openxmlformats.org/drawingml/2006/main">
            <a:ext uri="{FF2B5EF4-FFF2-40B4-BE49-F238E27FC236}">
              <a16:creationId xmlns:a16="http://schemas.microsoft.com/office/drawing/2014/main" id="{525F7668-311F-F54C-1904-5F6A588DA5C1}"/>
            </a:ext>
          </a:extLst>
        </cdr:cNvPr>
        <cdr:cNvSpPr txBox="1"/>
      </cdr:nvSpPr>
      <cdr:spPr>
        <a:xfrm xmlns:a="http://schemas.openxmlformats.org/drawingml/2006/main">
          <a:off x="0" y="5364011"/>
          <a:ext cx="1114425" cy="65677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Atbalsts</a:t>
          </a:r>
          <a:r>
            <a:rPr lang="lv-LV" sz="1000" b="1" baseline="0" dirty="0">
              <a:latin typeface="Arial" panose="020B0604020202020204" pitchFamily="34" charset="0"/>
              <a:cs typeface="Arial" panose="020B0604020202020204" pitchFamily="34" charset="0"/>
            </a:rPr>
            <a:t> vēja p</a:t>
          </a:r>
          <a:r>
            <a:rPr lang="lv-LV" sz="1000" b="1" dirty="0">
              <a:latin typeface="Arial" panose="020B0604020202020204" pitchFamily="34" charset="0"/>
              <a:cs typeface="Arial" panose="020B0604020202020204" pitchFamily="34" charset="0"/>
            </a:rPr>
            <a:t>arkiem dažu kilometru attālumā mājokļa</a:t>
          </a:r>
        </a:p>
      </cdr:txBody>
    </cdr:sp>
  </cdr:relSizeAnchor>
  <cdr:relSizeAnchor xmlns:cdr="http://schemas.openxmlformats.org/drawingml/2006/chartDrawing">
    <cdr:from>
      <cdr:x>0</cdr:x>
      <cdr:y>0</cdr:y>
    </cdr:from>
    <cdr:to>
      <cdr:x>0.94523</cdr:x>
      <cdr:y>0.0883</cdr:y>
    </cdr:to>
    <cdr:sp macro="" textlink="">
      <cdr:nvSpPr>
        <cdr:cNvPr id="3" name="TextBox 1">
          <a:extLst xmlns:a="http://schemas.openxmlformats.org/drawingml/2006/main">
            <a:ext uri="{FF2B5EF4-FFF2-40B4-BE49-F238E27FC236}">
              <a16:creationId xmlns:a16="http://schemas.microsoft.com/office/drawing/2014/main" id="{6FF3EC52-947F-84B5-6D3F-32D541C7A186}"/>
            </a:ext>
          </a:extLst>
        </cdr:cNvPr>
        <cdr:cNvSpPr txBox="1"/>
      </cdr:nvSpPr>
      <cdr:spPr>
        <a:xfrm xmlns:a="http://schemas.openxmlformats.org/drawingml/2006/main">
          <a:off x="-213761" y="-751891"/>
          <a:ext cx="11208364" cy="51775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baseline="0" dirty="0">
              <a:effectLst/>
              <a:latin typeface="Arial" panose="020B0604020202020204" pitchFamily="34" charset="0"/>
              <a:ea typeface="+mn-ea"/>
              <a:cs typeface="Arial" panose="020B0604020202020204" pitchFamily="34" charset="0"/>
            </a:rPr>
            <a:t>E6. </a:t>
          </a:r>
          <a:r>
            <a:rPr lang="lv-LV" sz="1100" b="0" i="1" baseline="0" dirty="0">
              <a:effectLst/>
              <a:latin typeface="Arial" panose="020B0604020202020204" pitchFamily="34" charset="0"/>
              <a:ea typeface="+mn-ea"/>
              <a:cs typeface="Arial" panose="020B0604020202020204" pitchFamily="34" charset="0"/>
            </a:rPr>
            <a:t>"Sabiedrībā ir izskanējuši dažādi apgalvojumi par vēja parku ietekmi uz cilvēkiem un apkārtējo vidi. Es Jums tagad dažus nolasīšu, bet Jūs, lūdzu, man pasakiet, kuriem no tiem Jūs piekrītat?"</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u="sng" baseline="0" dirty="0">
              <a:effectLst/>
              <a:latin typeface="Arial" panose="020B0604020202020204" pitchFamily="34" charset="0"/>
              <a:ea typeface="+mn-ea"/>
              <a:cs typeface="Arial" panose="020B0604020202020204" pitchFamily="34" charset="0"/>
            </a:rPr>
            <a:t>Iespējamas vairākas atbildes</a:t>
          </a:r>
        </a:p>
      </cdr:txBody>
    </cdr:sp>
  </cdr:relSizeAnchor>
</c:userShapes>
</file>

<file path=ppt/drawings/drawing2.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cdr:x>
      <cdr:y>0.94073</cdr:y>
    </cdr:from>
    <cdr:to>
      <cdr:x>0.59937</cdr:x>
      <cdr:y>1</cdr:y>
    </cdr:to>
    <cdr:sp macro="" textlink="">
      <cdr:nvSpPr>
        <cdr:cNvPr id="4" name="Text Box 25601">
          <a:extLst xmlns:a="http://schemas.openxmlformats.org/drawingml/2006/main">
            <a:ext uri="{FF2B5EF4-FFF2-40B4-BE49-F238E27FC236}">
              <a16:creationId xmlns:a16="http://schemas.microsoft.com/office/drawing/2014/main" id="{291FB4C5-5B75-47AF-8838-C7BF0C2E6298}"/>
            </a:ext>
          </a:extLst>
        </cdr:cNvPr>
        <cdr:cNvSpPr txBox="1">
          <a:spLocks xmlns:a="http://schemas.openxmlformats.org/drawingml/2006/main" noChangeArrowheads="1"/>
        </cdr:cNvSpPr>
      </cdr:nvSpPr>
      <cdr:spPr bwMode="auto">
        <a:xfrm xmlns:a="http://schemas.openxmlformats.org/drawingml/2006/main">
          <a:off x="0" y="4569831"/>
          <a:ext cx="7115734" cy="28791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0" rIns="0" bIns="22860" anchor="b"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800" b="0" i="0" u="none" strike="noStrike" baseline="0">
              <a:solidFill>
                <a:srgbClr val="000000"/>
              </a:solidFill>
              <a:latin typeface="Arial"/>
              <a:cs typeface="Arial"/>
            </a:rPr>
            <a:t>Bāze: visi respondenti, n=1002</a:t>
          </a:r>
        </a:p>
      </cdr:txBody>
    </cdr:sp>
  </cdr:relSizeAnchor>
  <cdr:relSizeAnchor xmlns:cdr="http://schemas.openxmlformats.org/drawingml/2006/chartDrawing">
    <cdr:from>
      <cdr:x>0</cdr:x>
      <cdr:y>0</cdr:y>
    </cdr:from>
    <cdr:to>
      <cdr:x>1</cdr:x>
      <cdr:y>0.06443</cdr:y>
    </cdr:to>
    <cdr:sp macro="" textlink="">
      <cdr:nvSpPr>
        <cdr:cNvPr id="2" name="TextBox 1">
          <a:extLst xmlns:a="http://schemas.openxmlformats.org/drawingml/2006/main">
            <a:ext uri="{FF2B5EF4-FFF2-40B4-BE49-F238E27FC236}">
              <a16:creationId xmlns:a16="http://schemas.microsoft.com/office/drawing/2014/main" id="{FAB6E2F0-0E4A-15A7-F71E-989108E9EFC0}"/>
            </a:ext>
          </a:extLst>
        </cdr:cNvPr>
        <cdr:cNvSpPr txBox="1"/>
      </cdr:nvSpPr>
      <cdr:spPr>
        <a:xfrm xmlns:a="http://schemas.openxmlformats.org/drawingml/2006/main">
          <a:off x="0" y="0"/>
          <a:ext cx="11972925" cy="3129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a:effectLst/>
              <a:latin typeface="Arial" panose="020B0604020202020204" pitchFamily="34" charset="0"/>
              <a:ea typeface="+mn-ea"/>
              <a:cs typeface="Arial" panose="020B0604020202020204" pitchFamily="34" charset="0"/>
            </a:rPr>
            <a:t>E1. </a:t>
          </a:r>
          <a:r>
            <a:rPr lang="lv-LV" sz="1200" b="0" i="1" baseline="0">
              <a:effectLst/>
              <a:latin typeface="Arial" panose="020B0604020202020204" pitchFamily="34" charset="0"/>
              <a:ea typeface="+mn-ea"/>
              <a:cs typeface="Arial" panose="020B0604020202020204" pitchFamily="34" charset="0"/>
            </a:rPr>
            <a:t>"Par kādu cenu patlaban Jums/ Jūsu mājsaimniecībai Jūsu elektroenerģijas tirgotājs piegādā elektrību?"</a:t>
          </a: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0.13523</cdr:y>
    </cdr:from>
    <cdr:to>
      <cdr:x>0.11805</cdr:x>
      <cdr:y>0.17452</cdr:y>
    </cdr:to>
    <cdr:sp macro="" textlink="">
      <cdr:nvSpPr>
        <cdr:cNvPr id="2" name="TextBox 1">
          <a:extLst xmlns:a="http://schemas.openxmlformats.org/drawingml/2006/main">
            <a:ext uri="{FF2B5EF4-FFF2-40B4-BE49-F238E27FC236}">
              <a16:creationId xmlns:a16="http://schemas.microsoft.com/office/drawing/2014/main" id="{DF7B06B6-A054-3D7E-DE00-327501A4A148}"/>
            </a:ext>
          </a:extLst>
        </cdr:cNvPr>
        <cdr:cNvSpPr txBox="1"/>
      </cdr:nvSpPr>
      <cdr:spPr>
        <a:xfrm xmlns:a="http://schemas.openxmlformats.org/drawingml/2006/main">
          <a:off x="0" y="785588"/>
          <a:ext cx="1415171" cy="22824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0.8654</cdr:y>
    </cdr:from>
    <cdr:to>
      <cdr:x>0.13711</cdr:x>
      <cdr:y>0.90802</cdr:y>
    </cdr:to>
    <cdr:sp macro="" textlink="">
      <cdr:nvSpPr>
        <cdr:cNvPr id="4" name="TextBox 1">
          <a:extLst xmlns:a="http://schemas.openxmlformats.org/drawingml/2006/main">
            <a:ext uri="{FF2B5EF4-FFF2-40B4-BE49-F238E27FC236}">
              <a16:creationId xmlns:a16="http://schemas.microsoft.com/office/drawing/2014/main" id="{F018C7F3-FA34-3BD6-97B3-3169BBF218AF}"/>
            </a:ext>
          </a:extLst>
        </cdr:cNvPr>
        <cdr:cNvSpPr txBox="1"/>
      </cdr:nvSpPr>
      <cdr:spPr>
        <a:xfrm xmlns:a="http://schemas.openxmlformats.org/drawingml/2006/main">
          <a:off x="0" y="5027204"/>
          <a:ext cx="1643660" cy="24758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0.20345</cdr:y>
    </cdr:from>
    <cdr:to>
      <cdr:x>0.11805</cdr:x>
      <cdr:y>0.24609</cdr:y>
    </cdr:to>
    <cdr:sp macro="" textlink="">
      <cdr:nvSpPr>
        <cdr:cNvPr id="5" name="TextBox 1">
          <a:extLst xmlns:a="http://schemas.openxmlformats.org/drawingml/2006/main">
            <a:ext uri="{FF2B5EF4-FFF2-40B4-BE49-F238E27FC236}">
              <a16:creationId xmlns:a16="http://schemas.microsoft.com/office/drawing/2014/main" id="{03B75D82-D6AD-B989-C135-829AD7993FDF}"/>
            </a:ext>
          </a:extLst>
        </cdr:cNvPr>
        <cdr:cNvSpPr txBox="1"/>
      </cdr:nvSpPr>
      <cdr:spPr>
        <a:xfrm xmlns:a="http://schemas.openxmlformats.org/drawingml/2006/main">
          <a:off x="0" y="1181891"/>
          <a:ext cx="1415171" cy="2477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0.7346</cdr:y>
    </cdr:from>
    <cdr:to>
      <cdr:x>0.11805</cdr:x>
      <cdr:y>0.77724</cdr:y>
    </cdr:to>
    <cdr:sp macro="" textlink="">
      <cdr:nvSpPr>
        <cdr:cNvPr id="6" name="TextBox 1">
          <a:extLst xmlns:a="http://schemas.openxmlformats.org/drawingml/2006/main">
            <a:ext uri="{FF2B5EF4-FFF2-40B4-BE49-F238E27FC236}">
              <a16:creationId xmlns:a16="http://schemas.microsoft.com/office/drawing/2014/main" id="{3DEAF246-6378-585F-A606-1AB2B4490ABA}"/>
            </a:ext>
          </a:extLst>
        </cdr:cNvPr>
        <cdr:cNvSpPr txBox="1"/>
      </cdr:nvSpPr>
      <cdr:spPr>
        <a:xfrm xmlns:a="http://schemas.openxmlformats.org/drawingml/2006/main">
          <a:off x="0" y="4267361"/>
          <a:ext cx="1415171" cy="2477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0.59875</cdr:y>
    </cdr:from>
    <cdr:to>
      <cdr:x>0.11805</cdr:x>
      <cdr:y>0.64138</cdr:y>
    </cdr:to>
    <cdr:sp macro="" textlink="">
      <cdr:nvSpPr>
        <cdr:cNvPr id="7" name="TextBox 1">
          <a:extLst xmlns:a="http://schemas.openxmlformats.org/drawingml/2006/main">
            <a:ext uri="{FF2B5EF4-FFF2-40B4-BE49-F238E27FC236}">
              <a16:creationId xmlns:a16="http://schemas.microsoft.com/office/drawing/2014/main" id="{29E79333-3138-AD4A-8D9A-403BC972B417}"/>
            </a:ext>
          </a:extLst>
        </cdr:cNvPr>
        <cdr:cNvSpPr txBox="1"/>
      </cdr:nvSpPr>
      <cdr:spPr>
        <a:xfrm xmlns:a="http://schemas.openxmlformats.org/drawingml/2006/main">
          <a:off x="0" y="3478202"/>
          <a:ext cx="1415171" cy="2476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0.35531</cdr:y>
    </cdr:from>
    <cdr:to>
      <cdr:x>0.13552</cdr:x>
      <cdr:y>0.40125</cdr:y>
    </cdr:to>
    <cdr:sp macro="" textlink="">
      <cdr:nvSpPr>
        <cdr:cNvPr id="9" name="TextBox 1">
          <a:extLst xmlns:a="http://schemas.openxmlformats.org/drawingml/2006/main">
            <a:ext uri="{FF2B5EF4-FFF2-40B4-BE49-F238E27FC236}">
              <a16:creationId xmlns:a16="http://schemas.microsoft.com/office/drawing/2014/main" id="{B9971A27-9DB3-1F33-7282-9EC2A1EDA866}"/>
            </a:ext>
          </a:extLst>
        </cdr:cNvPr>
        <cdr:cNvSpPr txBox="1"/>
      </cdr:nvSpPr>
      <cdr:spPr>
        <a:xfrm xmlns:a="http://schemas.openxmlformats.org/drawingml/2006/main">
          <a:off x="0" y="2064071"/>
          <a:ext cx="1624599" cy="26681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0.42336</cdr:y>
    </cdr:from>
    <cdr:to>
      <cdr:x>0.10682</cdr:x>
      <cdr:y>0.46931</cdr:y>
    </cdr:to>
    <cdr:sp macro="" textlink="">
      <cdr:nvSpPr>
        <cdr:cNvPr id="10" name="TextBox 1">
          <a:extLst xmlns:a="http://schemas.openxmlformats.org/drawingml/2006/main">
            <a:ext uri="{FF2B5EF4-FFF2-40B4-BE49-F238E27FC236}">
              <a16:creationId xmlns:a16="http://schemas.microsoft.com/office/drawing/2014/main" id="{C8E4AF85-D22B-0FB0-EE92-DFA92D06AC04}"/>
            </a:ext>
          </a:extLst>
        </cdr:cNvPr>
        <cdr:cNvSpPr txBox="1"/>
      </cdr:nvSpPr>
      <cdr:spPr>
        <a:xfrm xmlns:a="http://schemas.openxmlformats.org/drawingml/2006/main">
          <a:off x="0" y="2459341"/>
          <a:ext cx="1280547" cy="26692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cdr:y>
    </cdr:from>
    <cdr:to>
      <cdr:x>0.99875</cdr:x>
      <cdr:y>0.05387</cdr:y>
    </cdr:to>
    <cdr:sp macro="" textlink="">
      <cdr:nvSpPr>
        <cdr:cNvPr id="3" name="TextBox 1">
          <a:extLst xmlns:a="http://schemas.openxmlformats.org/drawingml/2006/main">
            <a:ext uri="{FF2B5EF4-FFF2-40B4-BE49-F238E27FC236}">
              <a16:creationId xmlns:a16="http://schemas.microsoft.com/office/drawing/2014/main" id="{15F15970-77E9-8CB1-D8A1-4ED37091972F}"/>
            </a:ext>
          </a:extLst>
        </cdr:cNvPr>
        <cdr:cNvSpPr txBox="1"/>
      </cdr:nvSpPr>
      <cdr:spPr>
        <a:xfrm xmlns:a="http://schemas.openxmlformats.org/drawingml/2006/main">
          <a:off x="0" y="0"/>
          <a:ext cx="11972925" cy="3129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baseline="0">
              <a:effectLst/>
              <a:latin typeface="Arial" panose="020B0604020202020204" pitchFamily="34" charset="0"/>
              <a:ea typeface="+mn-ea"/>
              <a:cs typeface="Arial" panose="020B0604020202020204" pitchFamily="34" charset="0"/>
            </a:rPr>
            <a:t>E1. </a:t>
          </a:r>
          <a:r>
            <a:rPr lang="lv-LV" sz="1100" b="0" i="1" baseline="0">
              <a:effectLst/>
              <a:latin typeface="Arial" panose="020B0604020202020204" pitchFamily="34" charset="0"/>
              <a:ea typeface="+mn-ea"/>
              <a:cs typeface="Arial" panose="020B0604020202020204" pitchFamily="34" charset="0"/>
            </a:rPr>
            <a:t>"Par kādu cenu patlaban Jums/ Jūsu mājsaimniecībai Jūsu elektroenerģijas tirgotājs piegādā elektrību?"</a:t>
          </a:r>
        </a:p>
      </cdr:txBody>
    </cdr:sp>
  </cdr:relSizeAnchor>
  <cdr:relSizeAnchor xmlns:cdr="http://schemas.openxmlformats.org/drawingml/2006/chartDrawing">
    <cdr:from>
      <cdr:x>0</cdr:x>
      <cdr:y>0.95339</cdr:y>
    </cdr:from>
    <cdr:to>
      <cdr:x>0.65805</cdr:x>
      <cdr:y>1</cdr:y>
    </cdr:to>
    <cdr:sp macro="" textlink="">
      <cdr:nvSpPr>
        <cdr:cNvPr id="11" name="TextBox 1">
          <a:extLst xmlns:a="http://schemas.openxmlformats.org/drawingml/2006/main">
            <a:ext uri="{FF2B5EF4-FFF2-40B4-BE49-F238E27FC236}">
              <a16:creationId xmlns:a16="http://schemas.microsoft.com/office/drawing/2014/main" id="{CA0BCB84-8615-D1B1-A9C6-2BA43FB415A4}"/>
            </a:ext>
          </a:extLst>
        </cdr:cNvPr>
        <cdr:cNvSpPr txBox="1"/>
      </cdr:nvSpPr>
      <cdr:spPr>
        <a:xfrm xmlns:a="http://schemas.openxmlformats.org/drawingml/2006/main">
          <a:off x="0" y="5538366"/>
          <a:ext cx="7888632"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0.50767</cdr:y>
    </cdr:from>
    <cdr:to>
      <cdr:x>0.11805</cdr:x>
      <cdr:y>0.5503</cdr:y>
    </cdr:to>
    <cdr:sp macro="" textlink="">
      <cdr:nvSpPr>
        <cdr:cNvPr id="12" name="TextBox 1">
          <a:extLst xmlns:a="http://schemas.openxmlformats.org/drawingml/2006/main">
            <a:ext uri="{FF2B5EF4-FFF2-40B4-BE49-F238E27FC236}">
              <a16:creationId xmlns:a16="http://schemas.microsoft.com/office/drawing/2014/main" id="{676B13E4-D5EF-12BE-57B8-F7DED7D2B6F1}"/>
            </a:ext>
          </a:extLst>
        </cdr:cNvPr>
        <cdr:cNvSpPr txBox="1"/>
      </cdr:nvSpPr>
      <cdr:spPr>
        <a:xfrm xmlns:a="http://schemas.openxmlformats.org/drawingml/2006/main">
          <a:off x="0" y="2949121"/>
          <a:ext cx="1415171" cy="2476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a:t>
          </a:r>
          <a:r>
            <a:rPr lang="lv-LV" sz="1000" b="1" baseline="0" dirty="0">
              <a:latin typeface="Arial" panose="020B0604020202020204" pitchFamily="34" charset="0"/>
              <a:cs typeface="Arial" panose="020B0604020202020204" pitchFamily="34" charset="0"/>
            </a:rPr>
            <a:t> sektors</a:t>
          </a:r>
          <a:endParaRPr lang="lv-LV" sz="1000" b="1" dirty="0">
            <a:latin typeface="Arial" panose="020B0604020202020204" pitchFamily="34" charset="0"/>
            <a:cs typeface="Arial" panose="020B060402020202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cdr:x>
      <cdr:y>0.94073</cdr:y>
    </cdr:from>
    <cdr:to>
      <cdr:x>0.59937</cdr:x>
      <cdr:y>1</cdr:y>
    </cdr:to>
    <cdr:sp macro="" textlink="">
      <cdr:nvSpPr>
        <cdr:cNvPr id="4" name="Text Box 25601">
          <a:extLst xmlns:a="http://schemas.openxmlformats.org/drawingml/2006/main">
            <a:ext uri="{FF2B5EF4-FFF2-40B4-BE49-F238E27FC236}">
              <a16:creationId xmlns:a16="http://schemas.microsoft.com/office/drawing/2014/main" id="{291FB4C5-5B75-47AF-8838-C7BF0C2E6298}"/>
            </a:ext>
          </a:extLst>
        </cdr:cNvPr>
        <cdr:cNvSpPr txBox="1">
          <a:spLocks xmlns:a="http://schemas.openxmlformats.org/drawingml/2006/main" noChangeArrowheads="1"/>
        </cdr:cNvSpPr>
      </cdr:nvSpPr>
      <cdr:spPr bwMode="auto">
        <a:xfrm xmlns:a="http://schemas.openxmlformats.org/drawingml/2006/main">
          <a:off x="0" y="4569831"/>
          <a:ext cx="7115734" cy="28791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0" rIns="0" bIns="22860" anchor="b"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800" b="0" i="0" u="none" strike="noStrike" baseline="0">
              <a:solidFill>
                <a:srgbClr val="000000"/>
              </a:solidFill>
              <a:latin typeface="Arial"/>
              <a:cs typeface="Arial"/>
            </a:rPr>
            <a:t>Bāze: visi respondenti, n=1002</a:t>
          </a:r>
        </a:p>
      </cdr:txBody>
    </cdr:sp>
  </cdr:relSizeAnchor>
  <cdr:relSizeAnchor xmlns:cdr="http://schemas.openxmlformats.org/drawingml/2006/chartDrawing">
    <cdr:from>
      <cdr:x>0</cdr:x>
      <cdr:y>2.05857E-7</cdr:y>
    </cdr:from>
    <cdr:to>
      <cdr:x>1</cdr:x>
      <cdr:y>0.09804</cdr:y>
    </cdr:to>
    <cdr:sp macro="" textlink="">
      <cdr:nvSpPr>
        <cdr:cNvPr id="2" name="TextBox 1">
          <a:extLst xmlns:a="http://schemas.openxmlformats.org/drawingml/2006/main">
            <a:ext uri="{FF2B5EF4-FFF2-40B4-BE49-F238E27FC236}">
              <a16:creationId xmlns:a16="http://schemas.microsoft.com/office/drawing/2014/main" id="{FAB6E2F0-0E4A-15A7-F71E-989108E9EFC0}"/>
            </a:ext>
          </a:extLst>
        </cdr:cNvPr>
        <cdr:cNvSpPr txBox="1"/>
      </cdr:nvSpPr>
      <cdr:spPr>
        <a:xfrm xmlns:a="http://schemas.openxmlformats.org/drawingml/2006/main">
          <a:off x="0" y="1"/>
          <a:ext cx="11972925" cy="4762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dirty="0">
              <a:effectLst/>
              <a:latin typeface="Arial" panose="020B0604020202020204" pitchFamily="34" charset="0"/>
              <a:ea typeface="+mn-ea"/>
              <a:cs typeface="Arial" panose="020B0604020202020204" pitchFamily="34" charset="0"/>
            </a:rPr>
            <a:t>E2. </a:t>
          </a:r>
          <a:r>
            <a:rPr lang="lv-LV" sz="1200" b="0" i="1" baseline="0" dirty="0">
              <a:effectLst/>
              <a:latin typeface="Arial" panose="020B0604020202020204" pitchFamily="34" charset="0"/>
              <a:ea typeface="+mn-ea"/>
              <a:cs typeface="Arial" panose="020B0604020202020204" pitchFamily="34" charset="0"/>
            </a:rPr>
            <a:t>"Patlaban daļa no Latvijai nepieciešamās elektroenerģijas tiek saražota no gāzes Latvenergo piederošās termoelektrostacijās (jeb TEC). Vai, Jūsuprāt, Latvijai būtu pilnībā jāpāriet tikai uz atjaunīgās enerģijas ražošanu (t.i. pilnīgi visa elektrība jāražo no saules, vēja un ūdens)."</a:t>
          </a: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0.12885</cdr:y>
    </cdr:from>
    <cdr:to>
      <cdr:x>0.11805</cdr:x>
      <cdr:y>0.16814</cdr:y>
    </cdr:to>
    <cdr:sp macro="" textlink="">
      <cdr:nvSpPr>
        <cdr:cNvPr id="2" name="TextBox 1">
          <a:extLst xmlns:a="http://schemas.openxmlformats.org/drawingml/2006/main">
            <a:ext uri="{FF2B5EF4-FFF2-40B4-BE49-F238E27FC236}">
              <a16:creationId xmlns:a16="http://schemas.microsoft.com/office/drawing/2014/main" id="{DF7B06B6-A054-3D7E-DE00-327501A4A148}"/>
            </a:ext>
          </a:extLst>
        </cdr:cNvPr>
        <cdr:cNvSpPr txBox="1"/>
      </cdr:nvSpPr>
      <cdr:spPr>
        <a:xfrm xmlns:a="http://schemas.openxmlformats.org/drawingml/2006/main">
          <a:off x="-213439" y="753554"/>
          <a:ext cx="1389102" cy="22978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0.75213</cdr:y>
    </cdr:from>
    <cdr:to>
      <cdr:x>0.13711</cdr:x>
      <cdr:y>0.79475</cdr:y>
    </cdr:to>
    <cdr:sp macro="" textlink="">
      <cdr:nvSpPr>
        <cdr:cNvPr id="4" name="TextBox 1">
          <a:extLst xmlns:a="http://schemas.openxmlformats.org/drawingml/2006/main">
            <a:ext uri="{FF2B5EF4-FFF2-40B4-BE49-F238E27FC236}">
              <a16:creationId xmlns:a16="http://schemas.microsoft.com/office/drawing/2014/main" id="{F018C7F3-FA34-3BD6-97B3-3169BBF218AF}"/>
            </a:ext>
          </a:extLst>
        </cdr:cNvPr>
        <cdr:cNvSpPr txBox="1"/>
      </cdr:nvSpPr>
      <cdr:spPr>
        <a:xfrm xmlns:a="http://schemas.openxmlformats.org/drawingml/2006/main">
          <a:off x="-213439" y="4398710"/>
          <a:ext cx="1613383" cy="24925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0.19069</cdr:y>
    </cdr:from>
    <cdr:to>
      <cdr:x>0.11805</cdr:x>
      <cdr:y>0.23333</cdr:y>
    </cdr:to>
    <cdr:sp macro="" textlink="">
      <cdr:nvSpPr>
        <cdr:cNvPr id="5" name="TextBox 1">
          <a:extLst xmlns:a="http://schemas.openxmlformats.org/drawingml/2006/main">
            <a:ext uri="{FF2B5EF4-FFF2-40B4-BE49-F238E27FC236}">
              <a16:creationId xmlns:a16="http://schemas.microsoft.com/office/drawing/2014/main" id="{03B75D82-D6AD-B989-C135-829AD7993FDF}"/>
            </a:ext>
          </a:extLst>
        </cdr:cNvPr>
        <cdr:cNvSpPr txBox="1"/>
      </cdr:nvSpPr>
      <cdr:spPr>
        <a:xfrm xmlns:a="http://schemas.openxmlformats.org/drawingml/2006/main">
          <a:off x="-213439" y="1115207"/>
          <a:ext cx="1389102" cy="24937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0.64366</cdr:y>
    </cdr:from>
    <cdr:to>
      <cdr:x>0.11805</cdr:x>
      <cdr:y>0.6863</cdr:y>
    </cdr:to>
    <cdr:sp macro="" textlink="">
      <cdr:nvSpPr>
        <cdr:cNvPr id="6" name="TextBox 1">
          <a:extLst xmlns:a="http://schemas.openxmlformats.org/drawingml/2006/main">
            <a:ext uri="{FF2B5EF4-FFF2-40B4-BE49-F238E27FC236}">
              <a16:creationId xmlns:a16="http://schemas.microsoft.com/office/drawing/2014/main" id="{3DEAF246-6378-585F-A606-1AB2B4490ABA}"/>
            </a:ext>
          </a:extLst>
        </cdr:cNvPr>
        <cdr:cNvSpPr txBox="1"/>
      </cdr:nvSpPr>
      <cdr:spPr>
        <a:xfrm xmlns:a="http://schemas.openxmlformats.org/drawingml/2006/main">
          <a:off x="-213439" y="3764371"/>
          <a:ext cx="1389102" cy="24937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0.52855</cdr:y>
    </cdr:from>
    <cdr:to>
      <cdr:x>0.11805</cdr:x>
      <cdr:y>0.57118</cdr:y>
    </cdr:to>
    <cdr:sp macro="" textlink="">
      <cdr:nvSpPr>
        <cdr:cNvPr id="7" name="TextBox 1">
          <a:extLst xmlns:a="http://schemas.openxmlformats.org/drawingml/2006/main">
            <a:ext uri="{FF2B5EF4-FFF2-40B4-BE49-F238E27FC236}">
              <a16:creationId xmlns:a16="http://schemas.microsoft.com/office/drawing/2014/main" id="{29E79333-3138-AD4A-8D9A-403BC972B417}"/>
            </a:ext>
          </a:extLst>
        </cdr:cNvPr>
        <cdr:cNvSpPr txBox="1"/>
      </cdr:nvSpPr>
      <cdr:spPr>
        <a:xfrm xmlns:a="http://schemas.openxmlformats.org/drawingml/2006/main">
          <a:off x="-213439" y="3091167"/>
          <a:ext cx="1389102" cy="2493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0.32181</cdr:y>
    </cdr:from>
    <cdr:to>
      <cdr:x>0.13552</cdr:x>
      <cdr:y>0.36775</cdr:y>
    </cdr:to>
    <cdr:sp macro="" textlink="">
      <cdr:nvSpPr>
        <cdr:cNvPr id="9" name="TextBox 1">
          <a:extLst xmlns:a="http://schemas.openxmlformats.org/drawingml/2006/main">
            <a:ext uri="{FF2B5EF4-FFF2-40B4-BE49-F238E27FC236}">
              <a16:creationId xmlns:a16="http://schemas.microsoft.com/office/drawing/2014/main" id="{B9971A27-9DB3-1F33-7282-9EC2A1EDA866}"/>
            </a:ext>
          </a:extLst>
        </cdr:cNvPr>
        <cdr:cNvSpPr txBox="1"/>
      </cdr:nvSpPr>
      <cdr:spPr>
        <a:xfrm xmlns:a="http://schemas.openxmlformats.org/drawingml/2006/main">
          <a:off x="-213439" y="1882044"/>
          <a:ext cx="1594673" cy="26867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0.38028</cdr:y>
    </cdr:from>
    <cdr:to>
      <cdr:x>0.10682</cdr:x>
      <cdr:y>0.42623</cdr:y>
    </cdr:to>
    <cdr:sp macro="" textlink="">
      <cdr:nvSpPr>
        <cdr:cNvPr id="10" name="TextBox 1">
          <a:extLst xmlns:a="http://schemas.openxmlformats.org/drawingml/2006/main">
            <a:ext uri="{FF2B5EF4-FFF2-40B4-BE49-F238E27FC236}">
              <a16:creationId xmlns:a16="http://schemas.microsoft.com/office/drawing/2014/main" id="{C8E4AF85-D22B-0FB0-EE92-DFA92D06AC04}"/>
            </a:ext>
          </a:extLst>
        </cdr:cNvPr>
        <cdr:cNvSpPr txBox="1"/>
      </cdr:nvSpPr>
      <cdr:spPr>
        <a:xfrm xmlns:a="http://schemas.openxmlformats.org/drawingml/2006/main">
          <a:off x="-213439" y="2224041"/>
          <a:ext cx="1256958" cy="2687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0.95339</cdr:y>
    </cdr:from>
    <cdr:to>
      <cdr:x>0.65805</cdr:x>
      <cdr:y>1</cdr:y>
    </cdr:to>
    <cdr:sp macro="" textlink="">
      <cdr:nvSpPr>
        <cdr:cNvPr id="11" name="TextBox 1">
          <a:extLst xmlns:a="http://schemas.openxmlformats.org/drawingml/2006/main">
            <a:ext uri="{FF2B5EF4-FFF2-40B4-BE49-F238E27FC236}">
              <a16:creationId xmlns:a16="http://schemas.microsoft.com/office/drawing/2014/main" id="{CA0BCB84-8615-D1B1-A9C6-2BA43FB415A4}"/>
            </a:ext>
          </a:extLst>
        </cdr:cNvPr>
        <cdr:cNvSpPr txBox="1"/>
      </cdr:nvSpPr>
      <cdr:spPr>
        <a:xfrm xmlns:a="http://schemas.openxmlformats.org/drawingml/2006/main">
          <a:off x="0" y="5538366"/>
          <a:ext cx="7888632"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0.45183</cdr:y>
    </cdr:from>
    <cdr:to>
      <cdr:x>0.11805</cdr:x>
      <cdr:y>0.49446</cdr:y>
    </cdr:to>
    <cdr:sp macro="" textlink="">
      <cdr:nvSpPr>
        <cdr:cNvPr id="12" name="TextBox 1">
          <a:extLst xmlns:a="http://schemas.openxmlformats.org/drawingml/2006/main">
            <a:ext uri="{FF2B5EF4-FFF2-40B4-BE49-F238E27FC236}">
              <a16:creationId xmlns:a16="http://schemas.microsoft.com/office/drawing/2014/main" id="{676B13E4-D5EF-12BE-57B8-F7DED7D2B6F1}"/>
            </a:ext>
          </a:extLst>
        </cdr:cNvPr>
        <cdr:cNvSpPr txBox="1"/>
      </cdr:nvSpPr>
      <cdr:spPr>
        <a:xfrm xmlns:a="http://schemas.openxmlformats.org/drawingml/2006/main">
          <a:off x="-213439" y="2642472"/>
          <a:ext cx="1389102" cy="2493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a:t>
          </a:r>
          <a:r>
            <a:rPr lang="lv-LV" sz="1000" b="1" baseline="0" dirty="0">
              <a:latin typeface="Arial" panose="020B0604020202020204" pitchFamily="34" charset="0"/>
              <a:cs typeface="Arial" panose="020B0604020202020204" pitchFamily="34" charset="0"/>
            </a:rPr>
            <a:t> sektors</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0.99875</cdr:x>
      <cdr:y>0.08198</cdr:y>
    </cdr:to>
    <cdr:sp macro="" textlink="">
      <cdr:nvSpPr>
        <cdr:cNvPr id="8" name="TextBox 1">
          <a:extLst xmlns:a="http://schemas.openxmlformats.org/drawingml/2006/main">
            <a:ext uri="{FF2B5EF4-FFF2-40B4-BE49-F238E27FC236}">
              <a16:creationId xmlns:a16="http://schemas.microsoft.com/office/drawing/2014/main" id="{9B073787-608A-F407-1D38-9C8BFD1EE2DA}"/>
            </a:ext>
          </a:extLst>
        </cdr:cNvPr>
        <cdr:cNvSpPr txBox="1"/>
      </cdr:nvSpPr>
      <cdr:spPr>
        <a:xfrm xmlns:a="http://schemas.openxmlformats.org/drawingml/2006/main">
          <a:off x="0" y="0"/>
          <a:ext cx="11972925" cy="4762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baseline="0">
              <a:effectLst/>
              <a:latin typeface="Arial" panose="020B0604020202020204" pitchFamily="34" charset="0"/>
              <a:ea typeface="+mn-ea"/>
              <a:cs typeface="Arial" panose="020B0604020202020204" pitchFamily="34" charset="0"/>
            </a:rPr>
            <a:t>E2. </a:t>
          </a:r>
          <a:r>
            <a:rPr lang="lv-LV" sz="1100" b="0" i="1" baseline="0">
              <a:effectLst/>
              <a:latin typeface="Arial" panose="020B0604020202020204" pitchFamily="34" charset="0"/>
              <a:ea typeface="+mn-ea"/>
              <a:cs typeface="Arial" panose="020B0604020202020204" pitchFamily="34" charset="0"/>
            </a:rPr>
            <a:t>"Patlaban daļa no Latvijai nepieciešamās elektroenerģijas tiek saražota no gāzes Latvenergo piederošās termoelektrostacijās (jeb TEC). Vai, Jūsuprāt, Latvijai būtu pilnībā jāpāriet tikai uz atjaunīgās enerģijas ražošanu (t.i. pilnīgi visa elektrība jāražo no saules, vēja un ūdens)."</a:t>
          </a:r>
        </a:p>
      </cdr:txBody>
    </cdr:sp>
  </cdr:relSizeAnchor>
  <cdr:relSizeAnchor xmlns:cdr="http://schemas.openxmlformats.org/drawingml/2006/chartDrawing">
    <cdr:from>
      <cdr:x>8.49829E-8</cdr:x>
      <cdr:y>0.82622</cdr:y>
    </cdr:from>
    <cdr:to>
      <cdr:x>0.12301</cdr:x>
      <cdr:y>0.86884</cdr:y>
    </cdr:to>
    <cdr:sp macro="" textlink="">
      <cdr:nvSpPr>
        <cdr:cNvPr id="3" name="TextBox 1">
          <a:extLst xmlns:a="http://schemas.openxmlformats.org/drawingml/2006/main">
            <a:ext uri="{FF2B5EF4-FFF2-40B4-BE49-F238E27FC236}">
              <a16:creationId xmlns:a16="http://schemas.microsoft.com/office/drawing/2014/main" id="{216D3006-BA81-37CB-418B-BD503C3BC05F}"/>
            </a:ext>
          </a:extLst>
        </cdr:cNvPr>
        <cdr:cNvSpPr txBox="1"/>
      </cdr:nvSpPr>
      <cdr:spPr>
        <a:xfrm xmlns:a="http://schemas.openxmlformats.org/drawingml/2006/main">
          <a:off x="1" y="4832065"/>
          <a:ext cx="1447410" cy="24925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Elektroenerģijas cena</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cdr:y>
    </cdr:from>
    <cdr:to>
      <cdr:x>0.99665</cdr:x>
      <cdr:y>0.04625</cdr:y>
    </cdr:to>
    <cdr:sp macro="" textlink="">
      <cdr:nvSpPr>
        <cdr:cNvPr id="6" name="TextBox 1">
          <a:extLst xmlns:a="http://schemas.openxmlformats.org/drawingml/2006/main">
            <a:ext uri="{FF2B5EF4-FFF2-40B4-BE49-F238E27FC236}">
              <a16:creationId xmlns:a16="http://schemas.microsoft.com/office/drawing/2014/main" id="{AF2B5D45-8AC2-423E-AC83-B4E088ADEED1}"/>
            </a:ext>
          </a:extLst>
        </cdr:cNvPr>
        <cdr:cNvSpPr txBox="1"/>
      </cdr:nvSpPr>
      <cdr:spPr>
        <a:xfrm xmlns:a="http://schemas.openxmlformats.org/drawingml/2006/main">
          <a:off x="0" y="0"/>
          <a:ext cx="10274875" cy="24492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dirty="0">
              <a:effectLst/>
              <a:latin typeface="Arial" panose="020B0604020202020204" pitchFamily="34" charset="0"/>
              <a:ea typeface="+mn-ea"/>
              <a:cs typeface="Arial" panose="020B0604020202020204" pitchFamily="34" charset="0"/>
            </a:rPr>
            <a:t>E3. </a:t>
          </a:r>
          <a:r>
            <a:rPr lang="lv-LV" sz="1200" b="0" i="1" baseline="0" dirty="0">
              <a:effectLst/>
              <a:latin typeface="Arial" panose="020B0604020202020204" pitchFamily="34" charset="0"/>
              <a:ea typeface="+mn-ea"/>
              <a:cs typeface="Arial" panose="020B0604020202020204" pitchFamily="34" charset="0"/>
            </a:rPr>
            <a:t>"Kādus elektroenerģijas ražošanas veidus un projektus Jūs atbalstītu, lai Latviju nodrošinātu ar atjaunīgajiem energoresursiem?"</a:t>
          </a:r>
        </a:p>
      </cdr:txBody>
    </cdr:sp>
  </cdr:relSizeAnchor>
  <cdr:relSizeAnchor xmlns:cdr="http://schemas.openxmlformats.org/drawingml/2006/chartDrawing">
    <cdr:from>
      <cdr:x>0</cdr:x>
      <cdr:y>0.9457</cdr:y>
    </cdr:from>
    <cdr:to>
      <cdr:x>0.65726</cdr:x>
      <cdr:y>1</cdr:y>
    </cdr:to>
    <cdr:sp macro="" textlink="">
      <cdr:nvSpPr>
        <cdr:cNvPr id="5" name="TextBox 1">
          <a:extLst xmlns:a="http://schemas.openxmlformats.org/drawingml/2006/main">
            <a:ext uri="{FF2B5EF4-FFF2-40B4-BE49-F238E27FC236}">
              <a16:creationId xmlns:a16="http://schemas.microsoft.com/office/drawing/2014/main" id="{7EB673E6-633F-40A8-857E-3EB262B38148}"/>
            </a:ext>
          </a:extLst>
        </cdr:cNvPr>
        <cdr:cNvSpPr txBox="1"/>
      </cdr:nvSpPr>
      <cdr:spPr>
        <a:xfrm xmlns:a="http://schemas.openxmlformats.org/drawingml/2006/main">
          <a:off x="0" y="5386639"/>
          <a:ext cx="5568056" cy="309311"/>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n=1002</a:t>
          </a:r>
          <a:endParaRPr lang="lv-LV" sz="800" dirty="0">
            <a:latin typeface="Arial" panose="020B0604020202020204" pitchFamily="34" charset="0"/>
            <a:cs typeface="Arial" panose="020B0604020202020204" pitchFamily="34"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0.28927</cdr:x>
      <cdr:y>0.03109</cdr:y>
    </cdr:from>
    <cdr:to>
      <cdr:x>0.65481</cdr:x>
      <cdr:y>0.07501</cdr:y>
    </cdr:to>
    <cdr:sp macro="" textlink="">
      <cdr:nvSpPr>
        <cdr:cNvPr id="2" name="TextBox 1">
          <a:extLst xmlns:a="http://schemas.openxmlformats.org/drawingml/2006/main">
            <a:ext uri="{FF2B5EF4-FFF2-40B4-BE49-F238E27FC236}">
              <a16:creationId xmlns:a16="http://schemas.microsoft.com/office/drawing/2014/main" id="{C7E000C3-B837-47AB-8406-03356FF35CB1}"/>
            </a:ext>
          </a:extLst>
        </cdr:cNvPr>
        <cdr:cNvSpPr txBox="1"/>
      </cdr:nvSpPr>
      <cdr:spPr>
        <a:xfrm xmlns:a="http://schemas.openxmlformats.org/drawingml/2006/main">
          <a:off x="476954" y="157457"/>
          <a:ext cx="602720" cy="222376"/>
        </a:xfrm>
        <a:prstGeom xmlns:a="http://schemas.openxmlformats.org/drawingml/2006/main" prst="rect">
          <a:avLst/>
        </a:prstGeom>
        <a:solidFill xmlns:a="http://schemas.openxmlformats.org/drawingml/2006/main">
          <a:srgbClr val="FFFFFF"/>
        </a:solidFill>
        <a:ln xmlns:a="http://schemas.openxmlformats.org/drawingml/2006/main">
          <a:solidFill>
            <a:schemeClr val="bg1">
              <a:lumMod val="50000"/>
            </a:schemeClr>
          </a:solidFill>
        </a:ln>
        <a:effectLst xmlns:a="http://schemas.openxmlformats.org/drawingml/2006/main">
          <a:outerShdw dist="38100" dir="2700000" algn="tl" rotWithShape="0">
            <a:schemeClr val="tx1">
              <a:lumMod val="50000"/>
              <a:lumOff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l"/>
          <a:r>
            <a:rPr lang="lv-LV" sz="900" dirty="0">
              <a:latin typeface="Arial" panose="020B0604020202020204" pitchFamily="34" charset="0"/>
              <a:cs typeface="Arial" panose="020B0604020202020204" pitchFamily="34" charset="0"/>
            </a:rPr>
            <a:t>Indekss*</a:t>
          </a: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0.11867</cdr:y>
    </cdr:from>
    <cdr:to>
      <cdr:x>0.11805</cdr:x>
      <cdr:y>0.15796</cdr:y>
    </cdr:to>
    <cdr:sp macro="" textlink="">
      <cdr:nvSpPr>
        <cdr:cNvPr id="2" name="TextBox 1">
          <a:extLst xmlns:a="http://schemas.openxmlformats.org/drawingml/2006/main">
            <a:ext uri="{FF2B5EF4-FFF2-40B4-BE49-F238E27FC236}">
              <a16:creationId xmlns:a16="http://schemas.microsoft.com/office/drawing/2014/main" id="{DF7B06B6-A054-3D7E-DE00-327501A4A148}"/>
            </a:ext>
          </a:extLst>
        </cdr:cNvPr>
        <cdr:cNvSpPr txBox="1"/>
      </cdr:nvSpPr>
      <cdr:spPr>
        <a:xfrm xmlns:a="http://schemas.openxmlformats.org/drawingml/2006/main">
          <a:off x="-204108" y="668549"/>
          <a:ext cx="1383595" cy="2213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0.85712</cdr:y>
    </cdr:from>
    <cdr:to>
      <cdr:x>0.13711</cdr:x>
      <cdr:y>0.89974</cdr:y>
    </cdr:to>
    <cdr:sp macro="" textlink="">
      <cdr:nvSpPr>
        <cdr:cNvPr id="4" name="TextBox 1">
          <a:extLst xmlns:a="http://schemas.openxmlformats.org/drawingml/2006/main">
            <a:ext uri="{FF2B5EF4-FFF2-40B4-BE49-F238E27FC236}">
              <a16:creationId xmlns:a16="http://schemas.microsoft.com/office/drawing/2014/main" id="{F018C7F3-FA34-3BD6-97B3-3169BBF218AF}"/>
            </a:ext>
          </a:extLst>
        </cdr:cNvPr>
        <cdr:cNvSpPr txBox="1"/>
      </cdr:nvSpPr>
      <cdr:spPr>
        <a:xfrm xmlns:a="http://schemas.openxmlformats.org/drawingml/2006/main">
          <a:off x="-204108" y="4828812"/>
          <a:ext cx="1606986" cy="24011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0.19186</cdr:y>
    </cdr:from>
    <cdr:to>
      <cdr:x>0.11805</cdr:x>
      <cdr:y>0.2345</cdr:y>
    </cdr:to>
    <cdr:sp macro="" textlink="">
      <cdr:nvSpPr>
        <cdr:cNvPr id="5" name="TextBox 1">
          <a:extLst xmlns:a="http://schemas.openxmlformats.org/drawingml/2006/main">
            <a:ext uri="{FF2B5EF4-FFF2-40B4-BE49-F238E27FC236}">
              <a16:creationId xmlns:a16="http://schemas.microsoft.com/office/drawing/2014/main" id="{03B75D82-D6AD-B989-C135-829AD7993FDF}"/>
            </a:ext>
          </a:extLst>
        </cdr:cNvPr>
        <cdr:cNvSpPr txBox="1"/>
      </cdr:nvSpPr>
      <cdr:spPr>
        <a:xfrm xmlns:a="http://schemas.openxmlformats.org/drawingml/2006/main">
          <a:off x="-204108" y="1080876"/>
          <a:ext cx="1383595" cy="24022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0.72301</cdr:y>
    </cdr:from>
    <cdr:to>
      <cdr:x>0.11805</cdr:x>
      <cdr:y>0.76565</cdr:y>
    </cdr:to>
    <cdr:sp macro="" textlink="">
      <cdr:nvSpPr>
        <cdr:cNvPr id="6" name="TextBox 1">
          <a:extLst xmlns:a="http://schemas.openxmlformats.org/drawingml/2006/main">
            <a:ext uri="{FF2B5EF4-FFF2-40B4-BE49-F238E27FC236}">
              <a16:creationId xmlns:a16="http://schemas.microsoft.com/office/drawing/2014/main" id="{3DEAF246-6378-585F-A606-1AB2B4490ABA}"/>
            </a:ext>
          </a:extLst>
        </cdr:cNvPr>
        <cdr:cNvSpPr txBox="1"/>
      </cdr:nvSpPr>
      <cdr:spPr>
        <a:xfrm xmlns:a="http://schemas.openxmlformats.org/drawingml/2006/main">
          <a:off x="-204108" y="4073253"/>
          <a:ext cx="1383595" cy="2402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0.5855</cdr:y>
    </cdr:from>
    <cdr:to>
      <cdr:x>0.11805</cdr:x>
      <cdr:y>0.62813</cdr:y>
    </cdr:to>
    <cdr:sp macro="" textlink="">
      <cdr:nvSpPr>
        <cdr:cNvPr id="7" name="TextBox 1">
          <a:extLst xmlns:a="http://schemas.openxmlformats.org/drawingml/2006/main">
            <a:ext uri="{FF2B5EF4-FFF2-40B4-BE49-F238E27FC236}">
              <a16:creationId xmlns:a16="http://schemas.microsoft.com/office/drawing/2014/main" id="{29E79333-3138-AD4A-8D9A-403BC972B417}"/>
            </a:ext>
          </a:extLst>
        </cdr:cNvPr>
        <cdr:cNvSpPr txBox="1"/>
      </cdr:nvSpPr>
      <cdr:spPr>
        <a:xfrm xmlns:a="http://schemas.openxmlformats.org/drawingml/2006/main">
          <a:off x="-204108" y="3298576"/>
          <a:ext cx="1383595" cy="2401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0.3404</cdr:y>
    </cdr:from>
    <cdr:to>
      <cdr:x>0.13552</cdr:x>
      <cdr:y>0.38634</cdr:y>
    </cdr:to>
    <cdr:sp macro="" textlink="">
      <cdr:nvSpPr>
        <cdr:cNvPr id="9" name="TextBox 1">
          <a:extLst xmlns:a="http://schemas.openxmlformats.org/drawingml/2006/main">
            <a:ext uri="{FF2B5EF4-FFF2-40B4-BE49-F238E27FC236}">
              <a16:creationId xmlns:a16="http://schemas.microsoft.com/office/drawing/2014/main" id="{B9971A27-9DB3-1F33-7282-9EC2A1EDA866}"/>
            </a:ext>
          </a:extLst>
        </cdr:cNvPr>
        <cdr:cNvSpPr txBox="1"/>
      </cdr:nvSpPr>
      <cdr:spPr>
        <a:xfrm xmlns:a="http://schemas.openxmlformats.org/drawingml/2006/main">
          <a:off x="-204108" y="1917760"/>
          <a:ext cx="1588351" cy="25881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0.41011</cdr:y>
    </cdr:from>
    <cdr:to>
      <cdr:x>0.10682</cdr:x>
      <cdr:y>0.45606</cdr:y>
    </cdr:to>
    <cdr:sp macro="" textlink="">
      <cdr:nvSpPr>
        <cdr:cNvPr id="10" name="TextBox 1">
          <a:extLst xmlns:a="http://schemas.openxmlformats.org/drawingml/2006/main">
            <a:ext uri="{FF2B5EF4-FFF2-40B4-BE49-F238E27FC236}">
              <a16:creationId xmlns:a16="http://schemas.microsoft.com/office/drawing/2014/main" id="{C8E4AF85-D22B-0FB0-EE92-DFA92D06AC04}"/>
            </a:ext>
          </a:extLst>
        </cdr:cNvPr>
        <cdr:cNvSpPr txBox="1"/>
      </cdr:nvSpPr>
      <cdr:spPr>
        <a:xfrm xmlns:a="http://schemas.openxmlformats.org/drawingml/2006/main">
          <a:off x="-204108" y="2310468"/>
          <a:ext cx="1251975" cy="25887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0.95339</cdr:y>
    </cdr:from>
    <cdr:to>
      <cdr:x>0.65805</cdr:x>
      <cdr:y>1</cdr:y>
    </cdr:to>
    <cdr:sp macro="" textlink="">
      <cdr:nvSpPr>
        <cdr:cNvPr id="11" name="TextBox 1">
          <a:extLst xmlns:a="http://schemas.openxmlformats.org/drawingml/2006/main">
            <a:ext uri="{FF2B5EF4-FFF2-40B4-BE49-F238E27FC236}">
              <a16:creationId xmlns:a16="http://schemas.microsoft.com/office/drawing/2014/main" id="{CA0BCB84-8615-D1B1-A9C6-2BA43FB415A4}"/>
            </a:ext>
          </a:extLst>
        </cdr:cNvPr>
        <cdr:cNvSpPr txBox="1"/>
      </cdr:nvSpPr>
      <cdr:spPr>
        <a:xfrm xmlns:a="http://schemas.openxmlformats.org/drawingml/2006/main">
          <a:off x="0" y="5538366"/>
          <a:ext cx="7888632"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0.49939</cdr:y>
    </cdr:from>
    <cdr:to>
      <cdr:x>0.11805</cdr:x>
      <cdr:y>0.54202</cdr:y>
    </cdr:to>
    <cdr:sp macro="" textlink="">
      <cdr:nvSpPr>
        <cdr:cNvPr id="12" name="TextBox 1">
          <a:extLst xmlns:a="http://schemas.openxmlformats.org/drawingml/2006/main">
            <a:ext uri="{FF2B5EF4-FFF2-40B4-BE49-F238E27FC236}">
              <a16:creationId xmlns:a16="http://schemas.microsoft.com/office/drawing/2014/main" id="{676B13E4-D5EF-12BE-57B8-F7DED7D2B6F1}"/>
            </a:ext>
          </a:extLst>
        </cdr:cNvPr>
        <cdr:cNvSpPr txBox="1"/>
      </cdr:nvSpPr>
      <cdr:spPr>
        <a:xfrm xmlns:a="http://schemas.openxmlformats.org/drawingml/2006/main">
          <a:off x="-204108" y="2813444"/>
          <a:ext cx="1383595" cy="24016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a:t>
          </a:r>
          <a:r>
            <a:rPr lang="lv-LV" sz="1000" b="1" baseline="0" dirty="0">
              <a:latin typeface="Arial" panose="020B0604020202020204" pitchFamily="34" charset="0"/>
              <a:cs typeface="Arial" panose="020B0604020202020204" pitchFamily="34" charset="0"/>
            </a:rPr>
            <a:t> sektors</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0.87666</cdr:x>
      <cdr:y>0.04627</cdr:y>
    </cdr:to>
    <cdr:sp macro="" textlink="">
      <cdr:nvSpPr>
        <cdr:cNvPr id="3" name="TextBox 1">
          <a:extLst xmlns:a="http://schemas.openxmlformats.org/drawingml/2006/main">
            <a:ext uri="{FF2B5EF4-FFF2-40B4-BE49-F238E27FC236}">
              <a16:creationId xmlns:a16="http://schemas.microsoft.com/office/drawing/2014/main" id="{F9A17201-75D0-ACB0-AFCA-C861C6F853AD}"/>
            </a:ext>
          </a:extLst>
        </cdr:cNvPr>
        <cdr:cNvSpPr txBox="1"/>
      </cdr:nvSpPr>
      <cdr:spPr>
        <a:xfrm xmlns:a="http://schemas.openxmlformats.org/drawingml/2006/main">
          <a:off x="-204108" y="-962973"/>
          <a:ext cx="10274875" cy="2606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baseline="0" dirty="0">
              <a:effectLst/>
              <a:latin typeface="Arial" panose="020B0604020202020204" pitchFamily="34" charset="0"/>
              <a:ea typeface="+mn-ea"/>
              <a:cs typeface="Arial" panose="020B0604020202020204" pitchFamily="34" charset="0"/>
            </a:rPr>
            <a:t>E3. </a:t>
          </a:r>
          <a:r>
            <a:rPr lang="lv-LV" sz="1100" b="0" i="1" baseline="0" dirty="0">
              <a:effectLst/>
              <a:latin typeface="Arial" panose="020B0604020202020204" pitchFamily="34" charset="0"/>
              <a:ea typeface="+mn-ea"/>
              <a:cs typeface="Arial" panose="020B0604020202020204" pitchFamily="34" charset="0"/>
            </a:rPr>
            <a:t>"Kādus elektroenerģijas ražošanas veidus un projektus Jūs atbalstītu, lai Latviju nodrošinātu ar atjaunīgajiem energoresursiem?"</a:t>
          </a: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0.12356</cdr:y>
    </cdr:from>
    <cdr:to>
      <cdr:x>0.11805</cdr:x>
      <cdr:y>0.16285</cdr:y>
    </cdr:to>
    <cdr:sp macro="" textlink="">
      <cdr:nvSpPr>
        <cdr:cNvPr id="2" name="TextBox 1">
          <a:extLst xmlns:a="http://schemas.openxmlformats.org/drawingml/2006/main">
            <a:ext uri="{FF2B5EF4-FFF2-40B4-BE49-F238E27FC236}">
              <a16:creationId xmlns:a16="http://schemas.microsoft.com/office/drawing/2014/main" id="{DF7B06B6-A054-3D7E-DE00-327501A4A148}"/>
            </a:ext>
          </a:extLst>
        </cdr:cNvPr>
        <cdr:cNvSpPr txBox="1"/>
      </cdr:nvSpPr>
      <cdr:spPr>
        <a:xfrm xmlns:a="http://schemas.openxmlformats.org/drawingml/2006/main">
          <a:off x="-204108" y="691493"/>
          <a:ext cx="1394610" cy="21988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0.8654</cdr:y>
    </cdr:from>
    <cdr:to>
      <cdr:x>0.13711</cdr:x>
      <cdr:y>0.90802</cdr:y>
    </cdr:to>
    <cdr:sp macro="" textlink="">
      <cdr:nvSpPr>
        <cdr:cNvPr id="4" name="TextBox 1">
          <a:extLst xmlns:a="http://schemas.openxmlformats.org/drawingml/2006/main">
            <a:ext uri="{FF2B5EF4-FFF2-40B4-BE49-F238E27FC236}">
              <a16:creationId xmlns:a16="http://schemas.microsoft.com/office/drawing/2014/main" id="{F018C7F3-FA34-3BD6-97B3-3169BBF218AF}"/>
            </a:ext>
          </a:extLst>
        </cdr:cNvPr>
        <cdr:cNvSpPr txBox="1"/>
      </cdr:nvSpPr>
      <cdr:spPr>
        <a:xfrm xmlns:a="http://schemas.openxmlformats.org/drawingml/2006/main">
          <a:off x="0" y="5027204"/>
          <a:ext cx="1643660" cy="24758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0.19011</cdr:y>
    </cdr:from>
    <cdr:to>
      <cdr:x>0.11805</cdr:x>
      <cdr:y>0.23275</cdr:y>
    </cdr:to>
    <cdr:sp macro="" textlink="">
      <cdr:nvSpPr>
        <cdr:cNvPr id="5" name="TextBox 1">
          <a:extLst xmlns:a="http://schemas.openxmlformats.org/drawingml/2006/main">
            <a:ext uri="{FF2B5EF4-FFF2-40B4-BE49-F238E27FC236}">
              <a16:creationId xmlns:a16="http://schemas.microsoft.com/office/drawing/2014/main" id="{03B75D82-D6AD-B989-C135-829AD7993FDF}"/>
            </a:ext>
          </a:extLst>
        </cdr:cNvPr>
        <cdr:cNvSpPr txBox="1"/>
      </cdr:nvSpPr>
      <cdr:spPr>
        <a:xfrm xmlns:a="http://schemas.openxmlformats.org/drawingml/2006/main">
          <a:off x="-204108" y="1063952"/>
          <a:ext cx="1394610" cy="2386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0.72793</cdr:y>
    </cdr:from>
    <cdr:to>
      <cdr:x>0.11805</cdr:x>
      <cdr:y>0.77057</cdr:y>
    </cdr:to>
    <cdr:sp macro="" textlink="">
      <cdr:nvSpPr>
        <cdr:cNvPr id="6" name="TextBox 1">
          <a:extLst xmlns:a="http://schemas.openxmlformats.org/drawingml/2006/main">
            <a:ext uri="{FF2B5EF4-FFF2-40B4-BE49-F238E27FC236}">
              <a16:creationId xmlns:a16="http://schemas.microsoft.com/office/drawing/2014/main" id="{3DEAF246-6378-585F-A606-1AB2B4490ABA}"/>
            </a:ext>
          </a:extLst>
        </cdr:cNvPr>
        <cdr:cNvSpPr txBox="1"/>
      </cdr:nvSpPr>
      <cdr:spPr>
        <a:xfrm xmlns:a="http://schemas.openxmlformats.org/drawingml/2006/main">
          <a:off x="-204108" y="4073828"/>
          <a:ext cx="1394610" cy="2386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0.59041</cdr:y>
    </cdr:from>
    <cdr:to>
      <cdr:x>0.11805</cdr:x>
      <cdr:y>0.63304</cdr:y>
    </cdr:to>
    <cdr:sp macro="" textlink="">
      <cdr:nvSpPr>
        <cdr:cNvPr id="7" name="TextBox 1">
          <a:extLst xmlns:a="http://schemas.openxmlformats.org/drawingml/2006/main">
            <a:ext uri="{FF2B5EF4-FFF2-40B4-BE49-F238E27FC236}">
              <a16:creationId xmlns:a16="http://schemas.microsoft.com/office/drawing/2014/main" id="{29E79333-3138-AD4A-8D9A-403BC972B417}"/>
            </a:ext>
          </a:extLst>
        </cdr:cNvPr>
        <cdr:cNvSpPr txBox="1"/>
      </cdr:nvSpPr>
      <cdr:spPr>
        <a:xfrm xmlns:a="http://schemas.openxmlformats.org/drawingml/2006/main">
          <a:off x="-204108" y="3304220"/>
          <a:ext cx="1394610" cy="23857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0.34031</cdr:y>
    </cdr:from>
    <cdr:to>
      <cdr:x>0.13552</cdr:x>
      <cdr:y>0.38624</cdr:y>
    </cdr:to>
    <cdr:sp macro="" textlink="">
      <cdr:nvSpPr>
        <cdr:cNvPr id="9" name="TextBox 1">
          <a:extLst xmlns:a="http://schemas.openxmlformats.org/drawingml/2006/main">
            <a:ext uri="{FF2B5EF4-FFF2-40B4-BE49-F238E27FC236}">
              <a16:creationId xmlns:a16="http://schemas.microsoft.com/office/drawing/2014/main" id="{B9971A27-9DB3-1F33-7282-9EC2A1EDA866}"/>
            </a:ext>
          </a:extLst>
        </cdr:cNvPr>
        <cdr:cNvSpPr txBox="1"/>
      </cdr:nvSpPr>
      <cdr:spPr>
        <a:xfrm xmlns:a="http://schemas.openxmlformats.org/drawingml/2006/main">
          <a:off x="-204108" y="1904499"/>
          <a:ext cx="1600995" cy="2571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0.41336</cdr:y>
    </cdr:from>
    <cdr:to>
      <cdr:x>0.10682</cdr:x>
      <cdr:y>0.45931</cdr:y>
    </cdr:to>
    <cdr:sp macro="" textlink="">
      <cdr:nvSpPr>
        <cdr:cNvPr id="10" name="TextBox 1">
          <a:extLst xmlns:a="http://schemas.openxmlformats.org/drawingml/2006/main">
            <a:ext uri="{FF2B5EF4-FFF2-40B4-BE49-F238E27FC236}">
              <a16:creationId xmlns:a16="http://schemas.microsoft.com/office/drawing/2014/main" id="{C8E4AF85-D22B-0FB0-EE92-DFA92D06AC04}"/>
            </a:ext>
          </a:extLst>
        </cdr:cNvPr>
        <cdr:cNvSpPr txBox="1"/>
      </cdr:nvSpPr>
      <cdr:spPr>
        <a:xfrm xmlns:a="http://schemas.openxmlformats.org/drawingml/2006/main">
          <a:off x="-204108" y="2313328"/>
          <a:ext cx="1261942" cy="25715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0.95339</cdr:y>
    </cdr:from>
    <cdr:to>
      <cdr:x>0.65805</cdr:x>
      <cdr:y>1</cdr:y>
    </cdr:to>
    <cdr:sp macro="" textlink="">
      <cdr:nvSpPr>
        <cdr:cNvPr id="11" name="TextBox 1">
          <a:extLst xmlns:a="http://schemas.openxmlformats.org/drawingml/2006/main">
            <a:ext uri="{FF2B5EF4-FFF2-40B4-BE49-F238E27FC236}">
              <a16:creationId xmlns:a16="http://schemas.microsoft.com/office/drawing/2014/main" id="{CA0BCB84-8615-D1B1-A9C6-2BA43FB415A4}"/>
            </a:ext>
          </a:extLst>
        </cdr:cNvPr>
        <cdr:cNvSpPr txBox="1"/>
      </cdr:nvSpPr>
      <cdr:spPr>
        <a:xfrm xmlns:a="http://schemas.openxmlformats.org/drawingml/2006/main">
          <a:off x="0" y="5538366"/>
          <a:ext cx="7888632"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0.49767</cdr:y>
    </cdr:from>
    <cdr:to>
      <cdr:x>0.11805</cdr:x>
      <cdr:y>0.5403</cdr:y>
    </cdr:to>
    <cdr:sp macro="" textlink="">
      <cdr:nvSpPr>
        <cdr:cNvPr id="12" name="TextBox 1">
          <a:extLst xmlns:a="http://schemas.openxmlformats.org/drawingml/2006/main">
            <a:ext uri="{FF2B5EF4-FFF2-40B4-BE49-F238E27FC236}">
              <a16:creationId xmlns:a16="http://schemas.microsoft.com/office/drawing/2014/main" id="{676B13E4-D5EF-12BE-57B8-F7DED7D2B6F1}"/>
            </a:ext>
          </a:extLst>
        </cdr:cNvPr>
        <cdr:cNvSpPr txBox="1"/>
      </cdr:nvSpPr>
      <cdr:spPr>
        <a:xfrm xmlns:a="http://schemas.openxmlformats.org/drawingml/2006/main">
          <a:off x="-204108" y="2785165"/>
          <a:ext cx="1394610" cy="23857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a:t>
          </a:r>
          <a:r>
            <a:rPr lang="lv-LV" sz="1000" b="1" baseline="0" dirty="0">
              <a:latin typeface="Arial" panose="020B0604020202020204" pitchFamily="34" charset="0"/>
              <a:cs typeface="Arial" panose="020B0604020202020204" pitchFamily="34" charset="0"/>
            </a:rPr>
            <a:t> sektors</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0.86974</cdr:x>
      <cdr:y>0.04657</cdr:y>
    </cdr:to>
    <cdr:sp macro="" textlink="">
      <cdr:nvSpPr>
        <cdr:cNvPr id="3" name="TextBox 1">
          <a:extLst xmlns:a="http://schemas.openxmlformats.org/drawingml/2006/main">
            <a:ext uri="{FF2B5EF4-FFF2-40B4-BE49-F238E27FC236}">
              <a16:creationId xmlns:a16="http://schemas.microsoft.com/office/drawing/2014/main" id="{D4635497-5F58-47E2-E9F5-83D22B328E3F}"/>
            </a:ext>
          </a:extLst>
        </cdr:cNvPr>
        <cdr:cNvSpPr txBox="1"/>
      </cdr:nvSpPr>
      <cdr:spPr>
        <a:xfrm xmlns:a="http://schemas.openxmlformats.org/drawingml/2006/main">
          <a:off x="-204108" y="-981635"/>
          <a:ext cx="10274875" cy="2606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baseline="0" dirty="0">
              <a:effectLst/>
              <a:latin typeface="Arial" panose="020B0604020202020204" pitchFamily="34" charset="0"/>
              <a:ea typeface="+mn-ea"/>
              <a:cs typeface="Arial" panose="020B0604020202020204" pitchFamily="34" charset="0"/>
            </a:rPr>
            <a:t>E3. </a:t>
          </a:r>
          <a:r>
            <a:rPr lang="lv-LV" sz="1100" b="0" i="1" baseline="0" dirty="0">
              <a:effectLst/>
              <a:latin typeface="Arial" panose="020B0604020202020204" pitchFamily="34" charset="0"/>
              <a:ea typeface="+mn-ea"/>
              <a:cs typeface="Arial" panose="020B0604020202020204" pitchFamily="34" charset="0"/>
            </a:rPr>
            <a:t>"Kādus elektroenerģijas ražošanas veidus un projektus Jūs atbalstītu, lai Latviju nodrošinātu ar atjaunīgajiem energoresursiem?"</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E24AD25-D991-4731-8CA6-3939E78045F1}"/>
              </a:ext>
            </a:extLst>
          </p:cNvPr>
          <p:cNvSpPr>
            <a:spLocks noGrp="1"/>
          </p:cNvSpPr>
          <p:nvPr>
            <p:ph type="hdr" sz="quarter"/>
          </p:nvPr>
        </p:nvSpPr>
        <p:spPr>
          <a:xfrm>
            <a:off x="1" y="0"/>
            <a:ext cx="3078513" cy="512225"/>
          </a:xfrm>
          <a:prstGeom prst="rect">
            <a:avLst/>
          </a:prstGeom>
        </p:spPr>
        <p:txBody>
          <a:bodyPr vert="horz" lIns="94770" tIns="47385" rIns="94770" bIns="47385" rtlCol="0"/>
          <a:lstStyle>
            <a:lvl1pPr algn="l">
              <a:defRPr sz="1200"/>
            </a:lvl1pPr>
          </a:lstStyle>
          <a:p>
            <a:endParaRPr lang="en-US"/>
          </a:p>
        </p:txBody>
      </p:sp>
      <p:sp>
        <p:nvSpPr>
          <p:cNvPr id="3" name="Date Placeholder 2">
            <a:extLst>
              <a:ext uri="{FF2B5EF4-FFF2-40B4-BE49-F238E27FC236}">
                <a16:creationId xmlns:a16="http://schemas.microsoft.com/office/drawing/2014/main" id="{9647A054-1F31-4FE8-8B51-D2CBAF1F0A14}"/>
              </a:ext>
            </a:extLst>
          </p:cNvPr>
          <p:cNvSpPr>
            <a:spLocks noGrp="1"/>
          </p:cNvSpPr>
          <p:nvPr>
            <p:ph type="dt" sz="quarter" idx="1"/>
          </p:nvPr>
        </p:nvSpPr>
        <p:spPr>
          <a:xfrm>
            <a:off x="4022305" y="0"/>
            <a:ext cx="3078513" cy="512225"/>
          </a:xfrm>
          <a:prstGeom prst="rect">
            <a:avLst/>
          </a:prstGeom>
        </p:spPr>
        <p:txBody>
          <a:bodyPr vert="horz" lIns="94770" tIns="47385" rIns="94770" bIns="47385" rtlCol="0"/>
          <a:lstStyle>
            <a:lvl1pPr algn="r">
              <a:defRPr sz="1200"/>
            </a:lvl1pPr>
          </a:lstStyle>
          <a:p>
            <a:fld id="{38E8BE21-3E17-48C4-99B2-3965A4F6B7D2}" type="datetimeFigureOut">
              <a:rPr lang="en-US" smtClean="0"/>
              <a:t>10/21/2024</a:t>
            </a:fld>
            <a:endParaRPr lang="en-US"/>
          </a:p>
        </p:txBody>
      </p:sp>
      <p:sp>
        <p:nvSpPr>
          <p:cNvPr id="4" name="Footer Placeholder 3">
            <a:extLst>
              <a:ext uri="{FF2B5EF4-FFF2-40B4-BE49-F238E27FC236}">
                <a16:creationId xmlns:a16="http://schemas.microsoft.com/office/drawing/2014/main" id="{0F591750-8E2F-411F-BC31-57B53720BC3D}"/>
              </a:ext>
            </a:extLst>
          </p:cNvPr>
          <p:cNvSpPr>
            <a:spLocks noGrp="1"/>
          </p:cNvSpPr>
          <p:nvPr>
            <p:ph type="ftr" sz="quarter" idx="2"/>
          </p:nvPr>
        </p:nvSpPr>
        <p:spPr>
          <a:xfrm>
            <a:off x="1" y="9720800"/>
            <a:ext cx="3078513" cy="512225"/>
          </a:xfrm>
          <a:prstGeom prst="rect">
            <a:avLst/>
          </a:prstGeom>
        </p:spPr>
        <p:txBody>
          <a:bodyPr vert="horz" lIns="94770" tIns="47385" rIns="94770" bIns="47385"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F26FBE3-BBAA-4909-8BFA-D5709F2B9E75}"/>
              </a:ext>
            </a:extLst>
          </p:cNvPr>
          <p:cNvSpPr>
            <a:spLocks noGrp="1"/>
          </p:cNvSpPr>
          <p:nvPr>
            <p:ph type="sldNum" sz="quarter" idx="3"/>
          </p:nvPr>
        </p:nvSpPr>
        <p:spPr>
          <a:xfrm>
            <a:off x="4022305" y="9720800"/>
            <a:ext cx="3078513" cy="512225"/>
          </a:xfrm>
          <a:prstGeom prst="rect">
            <a:avLst/>
          </a:prstGeom>
        </p:spPr>
        <p:txBody>
          <a:bodyPr vert="horz" lIns="94770" tIns="47385" rIns="94770" bIns="47385" rtlCol="0" anchor="b"/>
          <a:lstStyle>
            <a:lvl1pPr algn="r">
              <a:defRPr sz="1200"/>
            </a:lvl1pPr>
          </a:lstStyle>
          <a:p>
            <a:fld id="{2F46140F-CDBE-4692-855F-83DCDF1A1584}" type="slidenum">
              <a:rPr lang="en-US" smtClean="0"/>
              <a:t>‹#›</a:t>
            </a:fld>
            <a:endParaRPr lang="en-US"/>
          </a:p>
        </p:txBody>
      </p:sp>
    </p:spTree>
    <p:extLst>
      <p:ext uri="{BB962C8B-B14F-4D97-AF65-F5344CB8AC3E}">
        <p14:creationId xmlns:p14="http://schemas.microsoft.com/office/powerpoint/2010/main" val="15790572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513429"/>
          </a:xfrm>
          <a:prstGeom prst="rect">
            <a:avLst/>
          </a:prstGeom>
        </p:spPr>
        <p:txBody>
          <a:bodyPr vert="horz" lIns="94770" tIns="47385" rIns="94770" bIns="47385" rtlCol="0"/>
          <a:lstStyle>
            <a:lvl1pPr algn="l">
              <a:defRPr sz="1200"/>
            </a:lvl1pPr>
          </a:lstStyle>
          <a:p>
            <a:endParaRPr lang="lv-LV"/>
          </a:p>
        </p:txBody>
      </p:sp>
      <p:sp>
        <p:nvSpPr>
          <p:cNvPr id="3" name="Date Placeholder 2"/>
          <p:cNvSpPr>
            <a:spLocks noGrp="1"/>
          </p:cNvSpPr>
          <p:nvPr>
            <p:ph type="dt" idx="1"/>
          </p:nvPr>
        </p:nvSpPr>
        <p:spPr>
          <a:xfrm>
            <a:off x="4023094" y="0"/>
            <a:ext cx="3077739" cy="513429"/>
          </a:xfrm>
          <a:prstGeom prst="rect">
            <a:avLst/>
          </a:prstGeom>
        </p:spPr>
        <p:txBody>
          <a:bodyPr vert="horz" lIns="94770" tIns="47385" rIns="94770" bIns="47385" rtlCol="0"/>
          <a:lstStyle>
            <a:lvl1pPr algn="r">
              <a:defRPr sz="1200"/>
            </a:lvl1pPr>
          </a:lstStyle>
          <a:p>
            <a:fld id="{CE007C15-34CF-4236-ADF4-1E47C07854AD}" type="datetimeFigureOut">
              <a:rPr lang="lv-LV" smtClean="0"/>
              <a:t>21.10.2024</a:t>
            </a:fld>
            <a:endParaRPr lang="lv-LV"/>
          </a:p>
        </p:txBody>
      </p:sp>
      <p:sp>
        <p:nvSpPr>
          <p:cNvPr id="4" name="Slide Image Placeholder 3"/>
          <p:cNvSpPr>
            <a:spLocks noGrp="1" noRot="1" noChangeAspect="1"/>
          </p:cNvSpPr>
          <p:nvPr>
            <p:ph type="sldImg" idx="2"/>
          </p:nvPr>
        </p:nvSpPr>
        <p:spPr>
          <a:xfrm>
            <a:off x="482600" y="1279525"/>
            <a:ext cx="6137275" cy="3452813"/>
          </a:xfrm>
          <a:prstGeom prst="rect">
            <a:avLst/>
          </a:prstGeom>
          <a:noFill/>
          <a:ln w="12700">
            <a:solidFill>
              <a:prstClr val="black"/>
            </a:solidFill>
          </a:ln>
        </p:spPr>
        <p:txBody>
          <a:bodyPr vert="horz" lIns="94770" tIns="47385" rIns="94770" bIns="47385" rtlCol="0" anchor="ctr"/>
          <a:lstStyle/>
          <a:p>
            <a:endParaRPr lang="lv-LV"/>
          </a:p>
        </p:txBody>
      </p:sp>
      <p:sp>
        <p:nvSpPr>
          <p:cNvPr id="5" name="Notes Placeholder 4"/>
          <p:cNvSpPr>
            <a:spLocks noGrp="1"/>
          </p:cNvSpPr>
          <p:nvPr>
            <p:ph type="body" sz="quarter" idx="3"/>
          </p:nvPr>
        </p:nvSpPr>
        <p:spPr>
          <a:xfrm>
            <a:off x="710249" y="4924644"/>
            <a:ext cx="5681980" cy="4029253"/>
          </a:xfrm>
          <a:prstGeom prst="rect">
            <a:avLst/>
          </a:prstGeom>
        </p:spPr>
        <p:txBody>
          <a:bodyPr vert="horz" lIns="94770" tIns="47385" rIns="94770" bIns="4738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1" y="9719599"/>
            <a:ext cx="3077739" cy="513428"/>
          </a:xfrm>
          <a:prstGeom prst="rect">
            <a:avLst/>
          </a:prstGeom>
        </p:spPr>
        <p:txBody>
          <a:bodyPr vert="horz" lIns="94770" tIns="47385" rIns="94770" bIns="47385" rtlCol="0" anchor="b"/>
          <a:lstStyle>
            <a:lvl1pPr algn="l">
              <a:defRPr sz="1200"/>
            </a:lvl1pPr>
          </a:lstStyle>
          <a:p>
            <a:endParaRPr lang="lv-LV"/>
          </a:p>
        </p:txBody>
      </p:sp>
      <p:sp>
        <p:nvSpPr>
          <p:cNvPr id="7" name="Slide Number Placeholder 6"/>
          <p:cNvSpPr>
            <a:spLocks noGrp="1"/>
          </p:cNvSpPr>
          <p:nvPr>
            <p:ph type="sldNum" sz="quarter" idx="5"/>
          </p:nvPr>
        </p:nvSpPr>
        <p:spPr>
          <a:xfrm>
            <a:off x="4023094" y="9719599"/>
            <a:ext cx="3077739" cy="513428"/>
          </a:xfrm>
          <a:prstGeom prst="rect">
            <a:avLst/>
          </a:prstGeom>
        </p:spPr>
        <p:txBody>
          <a:bodyPr vert="horz" lIns="94770" tIns="47385" rIns="94770" bIns="47385" rtlCol="0" anchor="b"/>
          <a:lstStyle>
            <a:lvl1pPr algn="r">
              <a:defRPr sz="1200"/>
            </a:lvl1pPr>
          </a:lstStyle>
          <a:p>
            <a:fld id="{5EC42E2D-160D-412A-A220-AB9C8796808B}" type="slidenum">
              <a:rPr lang="lv-LV" smtClean="0"/>
              <a:t>‹#›</a:t>
            </a:fld>
            <a:endParaRPr lang="lv-LV"/>
          </a:p>
        </p:txBody>
      </p:sp>
    </p:spTree>
    <p:extLst>
      <p:ext uri="{BB962C8B-B14F-4D97-AF65-F5344CB8AC3E}">
        <p14:creationId xmlns:p14="http://schemas.microsoft.com/office/powerpoint/2010/main" val="3695762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D85F47A3-7146-4D45-9BFC-F2BA3FBAAB1F}"/>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8EC6B94-A0D4-42B1-86BE-AB365EBB24AB}" type="slidenum">
              <a:rPr lang="lv-LV" altLang="en-US" smtClean="0"/>
              <a:pPr>
                <a:spcBef>
                  <a:spcPct val="0"/>
                </a:spcBef>
              </a:pPr>
              <a:t>1</a:t>
            </a:fld>
            <a:endParaRPr lang="lv-LV" altLang="en-US"/>
          </a:p>
        </p:txBody>
      </p:sp>
      <p:sp>
        <p:nvSpPr>
          <p:cNvPr id="5123" name="Rectangle 2">
            <a:extLst>
              <a:ext uri="{FF2B5EF4-FFF2-40B4-BE49-F238E27FC236}">
                <a16:creationId xmlns:a16="http://schemas.microsoft.com/office/drawing/2014/main" id="{8BEEF87B-8DAC-4547-94D7-ECBFE70C5B91}"/>
              </a:ext>
            </a:extLst>
          </p:cNvPr>
          <p:cNvSpPr>
            <a:spLocks noGrp="1" noRot="1" noChangeAspect="1" noChangeArrowheads="1" noTextEdit="1"/>
          </p:cNvSpPr>
          <p:nvPr>
            <p:ph type="sldImg"/>
          </p:nvPr>
        </p:nvSpPr>
        <p:spPr>
          <a:xfrm>
            <a:off x="146050" y="765175"/>
            <a:ext cx="6823075" cy="3838575"/>
          </a:xfrm>
          <a:ln/>
        </p:spPr>
      </p:sp>
      <p:sp>
        <p:nvSpPr>
          <p:cNvPr id="5124" name="Rectangle 3">
            <a:extLst>
              <a:ext uri="{FF2B5EF4-FFF2-40B4-BE49-F238E27FC236}">
                <a16:creationId xmlns:a16="http://schemas.microsoft.com/office/drawing/2014/main" id="{23852393-8293-444D-9F4B-55CE643E534D}"/>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10</a:t>
            </a:fld>
            <a:endParaRPr lang="lv-LV" altLang="en-US" sz="1200">
              <a:latin typeface="Arial" panose="020B0604020202020204" pitchFamily="34" charset="0"/>
            </a:endParaRPr>
          </a:p>
        </p:txBody>
      </p:sp>
    </p:spTree>
    <p:extLst>
      <p:ext uri="{BB962C8B-B14F-4D97-AF65-F5344CB8AC3E}">
        <p14:creationId xmlns:p14="http://schemas.microsoft.com/office/powerpoint/2010/main" val="7725564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11</a:t>
            </a:fld>
            <a:endParaRPr lang="lv-LV" altLang="en-US" sz="1200">
              <a:latin typeface="Arial" panose="020B0604020202020204" pitchFamily="34" charset="0"/>
            </a:endParaRPr>
          </a:p>
        </p:txBody>
      </p:sp>
    </p:spTree>
    <p:extLst>
      <p:ext uri="{BB962C8B-B14F-4D97-AF65-F5344CB8AC3E}">
        <p14:creationId xmlns:p14="http://schemas.microsoft.com/office/powerpoint/2010/main" val="870955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12</a:t>
            </a:fld>
            <a:endParaRPr lang="lv-LV" altLang="en-US" sz="1200">
              <a:latin typeface="Arial" panose="020B0604020202020204" pitchFamily="34" charset="0"/>
            </a:endParaRPr>
          </a:p>
        </p:txBody>
      </p:sp>
    </p:spTree>
    <p:extLst>
      <p:ext uri="{BB962C8B-B14F-4D97-AF65-F5344CB8AC3E}">
        <p14:creationId xmlns:p14="http://schemas.microsoft.com/office/powerpoint/2010/main" val="1968323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13</a:t>
            </a:fld>
            <a:endParaRPr lang="lv-LV" altLang="en-US" sz="1200">
              <a:latin typeface="Arial" panose="020B0604020202020204" pitchFamily="34" charset="0"/>
            </a:endParaRPr>
          </a:p>
        </p:txBody>
      </p:sp>
    </p:spTree>
    <p:extLst>
      <p:ext uri="{BB962C8B-B14F-4D97-AF65-F5344CB8AC3E}">
        <p14:creationId xmlns:p14="http://schemas.microsoft.com/office/powerpoint/2010/main" val="2616394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14</a:t>
            </a:fld>
            <a:endParaRPr lang="lv-LV" altLang="en-US" sz="1200">
              <a:latin typeface="Arial" panose="020B0604020202020204" pitchFamily="34" charset="0"/>
            </a:endParaRPr>
          </a:p>
        </p:txBody>
      </p:sp>
    </p:spTree>
    <p:extLst>
      <p:ext uri="{BB962C8B-B14F-4D97-AF65-F5344CB8AC3E}">
        <p14:creationId xmlns:p14="http://schemas.microsoft.com/office/powerpoint/2010/main" val="770854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15</a:t>
            </a:fld>
            <a:endParaRPr lang="lv-LV" altLang="en-US" sz="1200">
              <a:latin typeface="Arial" panose="020B0604020202020204" pitchFamily="34" charset="0"/>
            </a:endParaRPr>
          </a:p>
        </p:txBody>
      </p:sp>
    </p:spTree>
    <p:extLst>
      <p:ext uri="{BB962C8B-B14F-4D97-AF65-F5344CB8AC3E}">
        <p14:creationId xmlns:p14="http://schemas.microsoft.com/office/powerpoint/2010/main" val="15943155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16</a:t>
            </a:fld>
            <a:endParaRPr lang="lv-LV" altLang="en-US" sz="1200">
              <a:latin typeface="Arial" panose="020B0604020202020204" pitchFamily="34" charset="0"/>
            </a:endParaRPr>
          </a:p>
        </p:txBody>
      </p:sp>
    </p:spTree>
    <p:extLst>
      <p:ext uri="{BB962C8B-B14F-4D97-AF65-F5344CB8AC3E}">
        <p14:creationId xmlns:p14="http://schemas.microsoft.com/office/powerpoint/2010/main" val="2954423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17</a:t>
            </a:fld>
            <a:endParaRPr lang="lv-LV" altLang="en-US" sz="1200">
              <a:latin typeface="Arial" panose="020B0604020202020204" pitchFamily="34" charset="0"/>
            </a:endParaRPr>
          </a:p>
        </p:txBody>
      </p:sp>
    </p:spTree>
    <p:extLst>
      <p:ext uri="{BB962C8B-B14F-4D97-AF65-F5344CB8AC3E}">
        <p14:creationId xmlns:p14="http://schemas.microsoft.com/office/powerpoint/2010/main" val="27319632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18</a:t>
            </a:fld>
            <a:endParaRPr lang="lv-LV" altLang="en-US" sz="1200">
              <a:latin typeface="Arial" panose="020B0604020202020204" pitchFamily="34" charset="0"/>
            </a:endParaRPr>
          </a:p>
        </p:txBody>
      </p:sp>
    </p:spTree>
    <p:extLst>
      <p:ext uri="{BB962C8B-B14F-4D97-AF65-F5344CB8AC3E}">
        <p14:creationId xmlns:p14="http://schemas.microsoft.com/office/powerpoint/2010/main" val="461012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19</a:t>
            </a:fld>
            <a:endParaRPr lang="lv-LV" altLang="en-US" sz="1200">
              <a:latin typeface="Arial" panose="020B0604020202020204" pitchFamily="34" charset="0"/>
            </a:endParaRPr>
          </a:p>
        </p:txBody>
      </p:sp>
    </p:spTree>
    <p:extLst>
      <p:ext uri="{BB962C8B-B14F-4D97-AF65-F5344CB8AC3E}">
        <p14:creationId xmlns:p14="http://schemas.microsoft.com/office/powerpoint/2010/main" val="2483276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2</a:t>
            </a:fld>
            <a:endParaRPr lang="lv-LV"/>
          </a:p>
        </p:txBody>
      </p:sp>
    </p:spTree>
    <p:extLst>
      <p:ext uri="{BB962C8B-B14F-4D97-AF65-F5344CB8AC3E}">
        <p14:creationId xmlns:p14="http://schemas.microsoft.com/office/powerpoint/2010/main" val="23754608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20</a:t>
            </a:fld>
            <a:endParaRPr lang="lv-LV" altLang="en-US" sz="1200">
              <a:latin typeface="Arial" panose="020B0604020202020204" pitchFamily="34" charset="0"/>
            </a:endParaRPr>
          </a:p>
        </p:txBody>
      </p:sp>
    </p:spTree>
    <p:extLst>
      <p:ext uri="{BB962C8B-B14F-4D97-AF65-F5344CB8AC3E}">
        <p14:creationId xmlns:p14="http://schemas.microsoft.com/office/powerpoint/2010/main" val="2027289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21</a:t>
            </a:fld>
            <a:endParaRPr lang="lv-LV" altLang="en-US" sz="1200">
              <a:latin typeface="Arial" panose="020B0604020202020204" pitchFamily="34" charset="0"/>
            </a:endParaRPr>
          </a:p>
        </p:txBody>
      </p:sp>
    </p:spTree>
    <p:extLst>
      <p:ext uri="{BB962C8B-B14F-4D97-AF65-F5344CB8AC3E}">
        <p14:creationId xmlns:p14="http://schemas.microsoft.com/office/powerpoint/2010/main" val="31089752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22</a:t>
            </a:fld>
            <a:endParaRPr lang="lv-LV" altLang="en-US" sz="1200">
              <a:latin typeface="Arial" panose="020B0604020202020204" pitchFamily="34" charset="0"/>
            </a:endParaRPr>
          </a:p>
        </p:txBody>
      </p:sp>
    </p:spTree>
    <p:extLst>
      <p:ext uri="{BB962C8B-B14F-4D97-AF65-F5344CB8AC3E}">
        <p14:creationId xmlns:p14="http://schemas.microsoft.com/office/powerpoint/2010/main" val="2575940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23</a:t>
            </a:fld>
            <a:endParaRPr lang="lv-LV" altLang="en-US" sz="1200">
              <a:latin typeface="Arial" panose="020B0604020202020204" pitchFamily="34" charset="0"/>
            </a:endParaRPr>
          </a:p>
        </p:txBody>
      </p:sp>
    </p:spTree>
    <p:extLst>
      <p:ext uri="{BB962C8B-B14F-4D97-AF65-F5344CB8AC3E}">
        <p14:creationId xmlns:p14="http://schemas.microsoft.com/office/powerpoint/2010/main" val="9721923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24</a:t>
            </a:fld>
            <a:endParaRPr lang="lv-LV"/>
          </a:p>
        </p:txBody>
      </p:sp>
    </p:spTree>
    <p:extLst>
      <p:ext uri="{BB962C8B-B14F-4D97-AF65-F5344CB8AC3E}">
        <p14:creationId xmlns:p14="http://schemas.microsoft.com/office/powerpoint/2010/main" val="10614803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8F0E4E79-B7D1-4F36-8574-BC3E786238CA}"/>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855E61C-7F50-4F63-8B55-DA3D586BBA7F}" type="slidenum">
              <a:rPr lang="lv-LV" altLang="en-US" smtClean="0"/>
              <a:pPr>
                <a:spcBef>
                  <a:spcPct val="0"/>
                </a:spcBef>
              </a:pPr>
              <a:t>25</a:t>
            </a:fld>
            <a:endParaRPr lang="lv-LV" altLang="en-US"/>
          </a:p>
        </p:txBody>
      </p:sp>
      <p:sp>
        <p:nvSpPr>
          <p:cNvPr id="103427" name="Rectangle 2">
            <a:extLst>
              <a:ext uri="{FF2B5EF4-FFF2-40B4-BE49-F238E27FC236}">
                <a16:creationId xmlns:a16="http://schemas.microsoft.com/office/drawing/2014/main" id="{0753B3CF-3549-4F31-BF15-993042445618}"/>
              </a:ext>
            </a:extLst>
          </p:cNvPr>
          <p:cNvSpPr>
            <a:spLocks noGrp="1" noRot="1" noChangeAspect="1" noChangeArrowheads="1" noTextEdit="1"/>
          </p:cNvSpPr>
          <p:nvPr>
            <p:ph type="sldImg"/>
          </p:nvPr>
        </p:nvSpPr>
        <p:spPr>
          <a:xfrm>
            <a:off x="146050" y="765175"/>
            <a:ext cx="6823075" cy="3838575"/>
          </a:xfrm>
          <a:ln/>
        </p:spPr>
      </p:sp>
      <p:sp>
        <p:nvSpPr>
          <p:cNvPr id="103428" name="Rectangle 3">
            <a:extLst>
              <a:ext uri="{FF2B5EF4-FFF2-40B4-BE49-F238E27FC236}">
                <a16:creationId xmlns:a16="http://schemas.microsoft.com/office/drawing/2014/main" id="{04FEDFAB-02CE-44A6-A91E-F5B6E4AE9DE8}"/>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3</a:t>
            </a:fld>
            <a:endParaRPr lang="lv-LV"/>
          </a:p>
        </p:txBody>
      </p:sp>
    </p:spTree>
    <p:extLst>
      <p:ext uri="{BB962C8B-B14F-4D97-AF65-F5344CB8AC3E}">
        <p14:creationId xmlns:p14="http://schemas.microsoft.com/office/powerpoint/2010/main" val="3183730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C42E2D-160D-412A-A220-AB9C8796808B}" type="slidenum">
              <a:rPr lang="lv-LV" smtClean="0"/>
              <a:t>4</a:t>
            </a:fld>
            <a:endParaRPr lang="lv-LV"/>
          </a:p>
        </p:txBody>
      </p:sp>
    </p:spTree>
    <p:extLst>
      <p:ext uri="{BB962C8B-B14F-4D97-AF65-F5344CB8AC3E}">
        <p14:creationId xmlns:p14="http://schemas.microsoft.com/office/powerpoint/2010/main" val="686771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7908645-8BC1-44F5-80EC-1905CC1715E8}"/>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A3DC28-008A-40F9-9A33-C66D976BDC6E}" type="slidenum">
              <a:rPr lang="lv-LV" altLang="en-US" smtClean="0"/>
              <a:pPr>
                <a:spcBef>
                  <a:spcPct val="0"/>
                </a:spcBef>
              </a:pPr>
              <a:t>5</a:t>
            </a:fld>
            <a:endParaRPr lang="lv-LV" altLang="en-US"/>
          </a:p>
        </p:txBody>
      </p:sp>
      <p:sp>
        <p:nvSpPr>
          <p:cNvPr id="23555" name="Rectangle 2">
            <a:extLst>
              <a:ext uri="{FF2B5EF4-FFF2-40B4-BE49-F238E27FC236}">
                <a16:creationId xmlns:a16="http://schemas.microsoft.com/office/drawing/2014/main" id="{8FB171D5-67AE-4DDF-A0FB-78BF7531D340}"/>
              </a:ext>
            </a:extLst>
          </p:cNvPr>
          <p:cNvSpPr>
            <a:spLocks noGrp="1" noRot="1" noChangeAspect="1" noChangeArrowheads="1" noTextEdit="1"/>
          </p:cNvSpPr>
          <p:nvPr>
            <p:ph type="sldImg"/>
          </p:nvPr>
        </p:nvSpPr>
        <p:spPr>
          <a:xfrm>
            <a:off x="146050" y="765175"/>
            <a:ext cx="6823075" cy="3838575"/>
          </a:xfrm>
          <a:ln/>
        </p:spPr>
      </p:sp>
      <p:sp>
        <p:nvSpPr>
          <p:cNvPr id="23556" name="Rectangle 3">
            <a:extLst>
              <a:ext uri="{FF2B5EF4-FFF2-40B4-BE49-F238E27FC236}">
                <a16:creationId xmlns:a16="http://schemas.microsoft.com/office/drawing/2014/main" id="{07BD4657-5AED-434A-9DCE-6187C29ECE86}"/>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extLst>
      <p:ext uri="{BB962C8B-B14F-4D97-AF65-F5344CB8AC3E}">
        <p14:creationId xmlns:p14="http://schemas.microsoft.com/office/powerpoint/2010/main" val="2710660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xfrm>
            <a:off x="482600" y="1279525"/>
            <a:ext cx="6137275" cy="3452813"/>
          </a:xfrm>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a:latin typeface="Arial" panose="020B0604020202020204" pitchFamily="34" charset="0"/>
              </a:rPr>
              <a:pPr/>
              <a:t>6</a:t>
            </a:fld>
            <a:endParaRPr lang="lv-LV" altLang="en-US" sz="120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7908645-8BC1-44F5-80EC-1905CC1715E8}"/>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A3DC28-008A-40F9-9A33-C66D976BDC6E}" type="slidenum">
              <a:rPr lang="lv-LV" altLang="en-US" smtClean="0"/>
              <a:pPr>
                <a:spcBef>
                  <a:spcPct val="0"/>
                </a:spcBef>
              </a:pPr>
              <a:t>7</a:t>
            </a:fld>
            <a:endParaRPr lang="lv-LV" altLang="en-US"/>
          </a:p>
        </p:txBody>
      </p:sp>
      <p:sp>
        <p:nvSpPr>
          <p:cNvPr id="23555" name="Rectangle 2">
            <a:extLst>
              <a:ext uri="{FF2B5EF4-FFF2-40B4-BE49-F238E27FC236}">
                <a16:creationId xmlns:a16="http://schemas.microsoft.com/office/drawing/2014/main" id="{8FB171D5-67AE-4DDF-A0FB-78BF7531D340}"/>
              </a:ext>
            </a:extLst>
          </p:cNvPr>
          <p:cNvSpPr>
            <a:spLocks noGrp="1" noRot="1" noChangeAspect="1" noChangeArrowheads="1" noTextEdit="1"/>
          </p:cNvSpPr>
          <p:nvPr>
            <p:ph type="sldImg"/>
          </p:nvPr>
        </p:nvSpPr>
        <p:spPr>
          <a:xfrm>
            <a:off x="146050" y="765175"/>
            <a:ext cx="6823075" cy="3838575"/>
          </a:xfrm>
          <a:ln/>
        </p:spPr>
      </p:sp>
      <p:sp>
        <p:nvSpPr>
          <p:cNvPr id="23556" name="Rectangle 3">
            <a:extLst>
              <a:ext uri="{FF2B5EF4-FFF2-40B4-BE49-F238E27FC236}">
                <a16:creationId xmlns:a16="http://schemas.microsoft.com/office/drawing/2014/main" id="{07BD4657-5AED-434A-9DCE-6187C29ECE86}"/>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extLst>
      <p:ext uri="{BB962C8B-B14F-4D97-AF65-F5344CB8AC3E}">
        <p14:creationId xmlns:p14="http://schemas.microsoft.com/office/powerpoint/2010/main" val="1942586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8</a:t>
            </a:fld>
            <a:endParaRPr lang="lv-LV" altLang="en-US" sz="1200">
              <a:latin typeface="Arial" panose="020B0604020202020204" pitchFamily="34" charset="0"/>
            </a:endParaRPr>
          </a:p>
        </p:txBody>
      </p:sp>
    </p:spTree>
    <p:extLst>
      <p:ext uri="{BB962C8B-B14F-4D97-AF65-F5344CB8AC3E}">
        <p14:creationId xmlns:p14="http://schemas.microsoft.com/office/powerpoint/2010/main" val="2202210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9</a:t>
            </a:fld>
            <a:endParaRPr lang="lv-LV" altLang="en-US" sz="1200">
              <a:latin typeface="Arial" panose="020B0604020202020204" pitchFamily="34" charset="0"/>
            </a:endParaRPr>
          </a:p>
        </p:txBody>
      </p:sp>
    </p:spTree>
    <p:extLst>
      <p:ext uri="{BB962C8B-B14F-4D97-AF65-F5344CB8AC3E}">
        <p14:creationId xmlns:p14="http://schemas.microsoft.com/office/powerpoint/2010/main" val="2319874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63121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340727-130B-4B8B-A651-A95C89F55F40}" type="datetimeFigureOut">
              <a:rPr lang="lv-LV" smtClean="0"/>
              <a:t>21.10.2024</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1063855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21.10.2024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699610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21.10.2024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27723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1736352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70559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5256BEED-5B46-435D-BB29-E7C9DE68BA0B}"/>
              </a:ext>
            </a:extLst>
          </p:cNvPr>
          <p:cNvSpPr txBox="1">
            <a:spLocks/>
          </p:cNvSpPr>
          <p:nvPr userDrawn="1"/>
        </p:nvSpPr>
        <p:spPr>
          <a:xfrm>
            <a:off x="0" y="6410325"/>
            <a:ext cx="1350236" cy="447675"/>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a:p>
            <a:pPr eaLnBrk="1" latinLnBrk="1" hangingPunct="1">
              <a:defRPr/>
            </a:pPr>
            <a:r>
              <a:rPr lang="lv-LV" altLang="lv-LV" sz="1200" dirty="0">
                <a:solidFill>
                  <a:srgbClr val="898989"/>
                </a:solidFill>
                <a:latin typeface="Calibri" panose="020F0502020204030204" pitchFamily="34" charset="0"/>
              </a:rPr>
              <a:t>08.2024.</a:t>
            </a:r>
            <a:endParaRPr lang="en-US" altLang="lv-LV" sz="1200" dirty="0">
              <a:solidFill>
                <a:srgbClr val="898989"/>
              </a:solidFill>
              <a:latin typeface="Calibri" panose="020F0502020204030204" pitchFamily="34" charset="0"/>
            </a:endParaRPr>
          </a:p>
        </p:txBody>
      </p:sp>
      <p:pic>
        <p:nvPicPr>
          <p:cNvPr id="6" name="Picture 5">
            <a:extLst>
              <a:ext uri="{FF2B5EF4-FFF2-40B4-BE49-F238E27FC236}">
                <a16:creationId xmlns:a16="http://schemas.microsoft.com/office/drawing/2014/main" id="{F0E5D502-1FC3-49C0-847A-01FAF910427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7217" y="6348521"/>
            <a:ext cx="952381" cy="416667"/>
          </a:xfrm>
          <a:prstGeom prst="rect">
            <a:avLst/>
          </a:prstGeom>
        </p:spPr>
      </p:pic>
    </p:spTree>
    <p:extLst>
      <p:ext uri="{BB962C8B-B14F-4D97-AF65-F5344CB8AC3E}">
        <p14:creationId xmlns:p14="http://schemas.microsoft.com/office/powerpoint/2010/main" val="1825719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5256BEED-5B46-435D-BB29-E7C9DE68BA0B}"/>
              </a:ext>
            </a:extLst>
          </p:cNvPr>
          <p:cNvSpPr txBox="1">
            <a:spLocks/>
          </p:cNvSpPr>
          <p:nvPr userDrawn="1"/>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p:txBody>
      </p:sp>
      <p:pic>
        <p:nvPicPr>
          <p:cNvPr id="6" name="Picture 5">
            <a:extLst>
              <a:ext uri="{FF2B5EF4-FFF2-40B4-BE49-F238E27FC236}">
                <a16:creationId xmlns:a16="http://schemas.microsoft.com/office/drawing/2014/main" id="{F0E5D502-1FC3-49C0-847A-01FAF910427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7217" y="6348521"/>
            <a:ext cx="952381" cy="416667"/>
          </a:xfrm>
          <a:prstGeom prst="rect">
            <a:avLst/>
          </a:prstGeom>
        </p:spPr>
      </p:pic>
    </p:spTree>
    <p:extLst>
      <p:ext uri="{BB962C8B-B14F-4D97-AF65-F5344CB8AC3E}">
        <p14:creationId xmlns:p14="http://schemas.microsoft.com/office/powerpoint/2010/main" val="1815696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5256BEED-5B46-435D-BB29-E7C9DE68BA0B}"/>
              </a:ext>
            </a:extLst>
          </p:cNvPr>
          <p:cNvSpPr txBox="1">
            <a:spLocks/>
          </p:cNvSpPr>
          <p:nvPr userDrawn="1"/>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1762726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31818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340727-130B-4B8B-A651-A95C89F55F40}" type="datetimeFigureOut">
              <a:rPr lang="lv-LV" smtClean="0"/>
              <a:t>21.10.2024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444006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340727-130B-4B8B-A651-A95C89F55F40}" type="datetimeFigureOut">
              <a:rPr lang="lv-LV" smtClean="0"/>
              <a:t>21.10.2024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79338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340727-130B-4B8B-A651-A95C89F55F40}" type="datetimeFigureOut">
              <a:rPr lang="lv-LV" smtClean="0"/>
              <a:t>21.10.2024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34260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340727-130B-4B8B-A651-A95C89F55F40}" type="datetimeFigureOut">
              <a:rPr lang="lv-LV" smtClean="0"/>
              <a:t>21.10.2024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15028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340727-130B-4B8B-A651-A95C89F55F40}" type="datetimeFigureOut">
              <a:rPr lang="lv-LV" smtClean="0"/>
              <a:t>21.10.2024</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B4A621-64F2-4FC1-B93B-CD0E8429F798}" type="slidenum">
              <a:rPr lang="lv-LV" smtClean="0"/>
              <a:t>‹#›</a:t>
            </a:fld>
            <a:endParaRPr lang="lv-LV"/>
          </a:p>
        </p:txBody>
      </p:sp>
    </p:spTree>
    <p:extLst>
      <p:ext uri="{BB962C8B-B14F-4D97-AF65-F5344CB8AC3E}">
        <p14:creationId xmlns:p14="http://schemas.microsoft.com/office/powerpoint/2010/main" val="3092212111"/>
      </p:ext>
    </p:extLst>
  </p:cSld>
  <p:clrMap bg1="lt1" tx1="dk1" bg2="lt2" tx2="dk2" accent1="accent1" accent2="accent2" accent3="accent3" accent4="accent4" accent5="accent5" accent6="accent6" hlink="hlink" folHlink="folHlink"/>
  <p:sldLayoutIdLst>
    <p:sldLayoutId id="2147483679" r:id="rId1"/>
    <p:sldLayoutId id="2147483690" r:id="rId2"/>
    <p:sldLayoutId id="2147483691" r:id="rId3"/>
    <p:sldLayoutId id="2147483692"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skds.lv/"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F65A4DC-5381-4009-B4C3-B6A23138D027}"/>
              </a:ext>
            </a:extLst>
          </p:cNvPr>
          <p:cNvSpPr>
            <a:spLocks noGrp="1" noChangeArrowheads="1"/>
          </p:cNvSpPr>
          <p:nvPr>
            <p:ph type="ctrTitle"/>
          </p:nvPr>
        </p:nvSpPr>
        <p:spPr>
          <a:xfrm>
            <a:off x="1780674" y="2080728"/>
            <a:ext cx="8520617" cy="1699512"/>
          </a:xfrm>
          <a:solidFill>
            <a:srgbClr val="386C57"/>
          </a:solidFill>
        </p:spPr>
        <p:txBody>
          <a:bodyPr anchor="ctr">
            <a:noAutofit/>
          </a:bodyPr>
          <a:lstStyle/>
          <a:p>
            <a:r>
              <a:rPr lang="lv-LV" altLang="en-US" sz="3600" b="1" spc="-30" dirty="0">
                <a:solidFill>
                  <a:schemeClr val="bg1"/>
                </a:solidFill>
                <a:latin typeface="Arial" panose="020B0604020202020204" pitchFamily="34" charset="0"/>
                <a:ea typeface="Tahoma" panose="020B0604030504040204" pitchFamily="34" charset="0"/>
                <a:cs typeface="Arial" panose="020B0604020202020204" pitchFamily="34" charset="0"/>
              </a:rPr>
              <a:t>Iedzīvotāju atbalsts atjaunīgās elektroenerģijas ražošanai un vēja parkiem mājokļa tuvumā</a:t>
            </a:r>
            <a:endParaRPr lang="lv-LV" altLang="en-US" sz="3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099" name="Text Box 4">
            <a:extLst>
              <a:ext uri="{FF2B5EF4-FFF2-40B4-BE49-F238E27FC236}">
                <a16:creationId xmlns:a16="http://schemas.microsoft.com/office/drawing/2014/main" id="{721A82B7-22F5-4AA9-AD90-54C6C95BD1F5}"/>
              </a:ext>
            </a:extLst>
          </p:cNvPr>
          <p:cNvSpPr txBox="1">
            <a:spLocks noChangeArrowheads="1"/>
          </p:cNvSpPr>
          <p:nvPr/>
        </p:nvSpPr>
        <p:spPr bwMode="auto">
          <a:xfrm>
            <a:off x="2063750" y="404813"/>
            <a:ext cx="7920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GB" altLang="en-US" sz="1800"/>
          </a:p>
        </p:txBody>
      </p:sp>
      <p:sp>
        <p:nvSpPr>
          <p:cNvPr id="4101" name="Rectangle 9">
            <a:extLst>
              <a:ext uri="{FF2B5EF4-FFF2-40B4-BE49-F238E27FC236}">
                <a16:creationId xmlns:a16="http://schemas.microsoft.com/office/drawing/2014/main" id="{791EAD24-72E7-4A0D-B111-BE204887E31D}"/>
              </a:ext>
            </a:extLst>
          </p:cNvPr>
          <p:cNvSpPr>
            <a:spLocks noChangeArrowheads="1"/>
          </p:cNvSpPr>
          <p:nvPr/>
        </p:nvSpPr>
        <p:spPr bwMode="auto">
          <a:xfrm>
            <a:off x="4050059" y="4044123"/>
            <a:ext cx="416492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lv-LV" altLang="en-US" sz="1900" dirty="0">
                <a:cs typeface="Arial" panose="020B0604020202020204" pitchFamily="34" charset="0"/>
              </a:rPr>
              <a:t>Latvijas iedzīvotāju aptaujas rezultāti</a:t>
            </a:r>
          </a:p>
          <a:p>
            <a:pPr algn="ctr">
              <a:spcBef>
                <a:spcPts val="1200"/>
              </a:spcBef>
              <a:buNone/>
            </a:pPr>
            <a:r>
              <a:rPr lang="lv-LV" altLang="en-US" sz="1900" dirty="0">
                <a:cs typeface="Arial" panose="020B0604020202020204" pitchFamily="34" charset="0"/>
              </a:rPr>
              <a:t>2024. gada augusts</a:t>
            </a:r>
          </a:p>
        </p:txBody>
      </p:sp>
      <p:pic>
        <p:nvPicPr>
          <p:cNvPr id="4104" name="Picture 8">
            <a:extLst>
              <a:ext uri="{FF2B5EF4-FFF2-40B4-BE49-F238E27FC236}">
                <a16:creationId xmlns:a16="http://schemas.microsoft.com/office/drawing/2014/main" id="{9ECBC8A7-5251-4702-A515-F6E2117CB74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83362" y="5752590"/>
            <a:ext cx="13716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5">
            <a:extLst>
              <a:ext uri="{FF2B5EF4-FFF2-40B4-BE49-F238E27FC236}">
                <a16:creationId xmlns:a16="http://schemas.microsoft.com/office/drawing/2014/main" id="{DD2BB98A-543E-44AF-AC0D-9DC50E75EB48}"/>
              </a:ext>
            </a:extLst>
          </p:cNvPr>
          <p:cNvSpPr>
            <a:spLocks noChangeArrowheads="1"/>
          </p:cNvSpPr>
          <p:nvPr/>
        </p:nvSpPr>
        <p:spPr bwMode="auto">
          <a:xfrm>
            <a:off x="457200" y="404814"/>
            <a:ext cx="11274725"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Uzskati par to, vai Latvijai būtu jāpāriet tikai uz atjaunīgās enerģijas ražošanu</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0F1200CC-ABEB-4EEB-ADB4-2B692B8E64F2}"/>
              </a:ext>
            </a:extLst>
          </p:cNvPr>
          <p:cNvGraphicFramePr>
            <a:graphicFrameLocks/>
          </p:cNvGraphicFramePr>
          <p:nvPr>
            <p:extLst>
              <p:ext uri="{D42A27DB-BD31-4B8C-83A1-F6EECF244321}">
                <p14:modId xmlns:p14="http://schemas.microsoft.com/office/powerpoint/2010/main" val="2606251830"/>
              </p:ext>
            </p:extLst>
          </p:nvPr>
        </p:nvGraphicFramePr>
        <p:xfrm>
          <a:off x="660044" y="990795"/>
          <a:ext cx="10564683" cy="5027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2622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2" name="Rectangle 3">
            <a:extLst>
              <a:ext uri="{FF2B5EF4-FFF2-40B4-BE49-F238E27FC236}">
                <a16:creationId xmlns:a16="http://schemas.microsoft.com/office/drawing/2014/main" id="{67529CC6-13A3-AF42-560C-95715FB14560}"/>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Uzskati par to, vai Latvijai būtu jāpāriet tikai uz atjaunīgās enerģijas ražošanu</a:t>
            </a:r>
            <a:endParaRPr lang="en-US" altLang="en-US" sz="2100" b="1"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34871746-30BB-4167-AC85-1DDB4C347F68}"/>
              </a:ext>
            </a:extLst>
          </p:cNvPr>
          <p:cNvGraphicFramePr>
            <a:graphicFrameLocks/>
          </p:cNvGraphicFramePr>
          <p:nvPr>
            <p:extLst>
              <p:ext uri="{D42A27DB-BD31-4B8C-83A1-F6EECF244321}">
                <p14:modId xmlns:p14="http://schemas.microsoft.com/office/powerpoint/2010/main" val="1257831223"/>
              </p:ext>
            </p:extLst>
          </p:nvPr>
        </p:nvGraphicFramePr>
        <p:xfrm>
          <a:off x="213439" y="720377"/>
          <a:ext cx="11767067" cy="584837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744C2E67-CA9F-955D-DBD6-FFE611D83D7F}"/>
              </a:ext>
            </a:extLst>
          </p:cNvPr>
          <p:cNvSpPr txBox="1"/>
          <p:nvPr/>
        </p:nvSpPr>
        <p:spPr>
          <a:xfrm>
            <a:off x="205273" y="6484775"/>
            <a:ext cx="3482043"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p>
        </p:txBody>
      </p:sp>
    </p:spTree>
    <p:extLst>
      <p:ext uri="{BB962C8B-B14F-4D97-AF65-F5344CB8AC3E}">
        <p14:creationId xmlns:p14="http://schemas.microsoft.com/office/powerpoint/2010/main" val="625330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Atbalsts dažādiem atjaunīgās elektroenerģijas ražošanas veidiem</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67321F84-12F5-47FD-BAB1-22C464F729A5}"/>
              </a:ext>
            </a:extLst>
          </p:cNvPr>
          <p:cNvGraphicFramePr>
            <a:graphicFrameLocks/>
          </p:cNvGraphicFramePr>
          <p:nvPr>
            <p:extLst>
              <p:ext uri="{D42A27DB-BD31-4B8C-83A1-F6EECF244321}">
                <p14:modId xmlns:p14="http://schemas.microsoft.com/office/powerpoint/2010/main" val="4031483336"/>
              </p:ext>
            </p:extLst>
          </p:nvPr>
        </p:nvGraphicFramePr>
        <p:xfrm>
          <a:off x="288151" y="793102"/>
          <a:ext cx="10309412" cy="56356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9E1EA4C8-9875-4AFB-831A-A22E47AE9E46}"/>
              </a:ext>
            </a:extLst>
          </p:cNvPr>
          <p:cNvGraphicFramePr>
            <a:graphicFrameLocks/>
          </p:cNvGraphicFramePr>
          <p:nvPr>
            <p:extLst>
              <p:ext uri="{D42A27DB-BD31-4B8C-83A1-F6EECF244321}">
                <p14:modId xmlns:p14="http://schemas.microsoft.com/office/powerpoint/2010/main" val="2226860284"/>
              </p:ext>
            </p:extLst>
          </p:nvPr>
        </p:nvGraphicFramePr>
        <p:xfrm>
          <a:off x="10396979" y="907790"/>
          <a:ext cx="1648841" cy="5194429"/>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 Box 1026">
            <a:extLst>
              <a:ext uri="{FF2B5EF4-FFF2-40B4-BE49-F238E27FC236}">
                <a16:creationId xmlns:a16="http://schemas.microsoft.com/office/drawing/2014/main" id="{B305D740-FDD8-5087-04B9-36AE7553DCAE}"/>
              </a:ext>
            </a:extLst>
          </p:cNvPr>
          <p:cNvSpPr txBox="1">
            <a:spLocks noChangeArrowheads="1"/>
          </p:cNvSpPr>
          <p:nvPr/>
        </p:nvSpPr>
        <p:spPr bwMode="auto">
          <a:xfrm>
            <a:off x="710132" y="6400800"/>
            <a:ext cx="10348932" cy="4572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9"/>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0" rIns="0" bIns="22860"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r>
              <a:rPr lang="lv-LV" sz="800" b="0" i="0" dirty="0">
                <a:effectLst/>
                <a:latin typeface="Arial" panose="020B0604020202020204" pitchFamily="34" charset="0"/>
                <a:ea typeface="+mn-ea"/>
                <a:cs typeface="Arial" panose="020B0604020202020204" pitchFamily="34" charset="0"/>
              </a:rPr>
              <a:t>*Indekss tiek aprēķināts no pozitīvo vērtējumu īpatsvara atņemot negatīvo vērtējumu īpatsvaru, turklāt pilnībā pozitīvo un pilnībā negatīvo vērtējumu īpatsvars tiek reizināts ar 1, bet daļēji pozitīvo un daļēji negatīvo vērtējumu īpatsvars - ar 0.5. Indeksa vērtības var būt robežās no -100 (gadījumā, ja visi respondenti snieguši pilnīgi negatīvus vērtējumus) līdz 100 (gadījumā, ja visi respondenti snieguši pilnīgi pozitīvus vērtējumus).  Aprēķinot indeksu, netiek ņemti vērā neitrālie vērtējumi un atbildes “grūti pateikt”.</a:t>
            </a:r>
          </a:p>
        </p:txBody>
      </p:sp>
    </p:spTree>
    <p:extLst>
      <p:ext uri="{BB962C8B-B14F-4D97-AF65-F5344CB8AC3E}">
        <p14:creationId xmlns:p14="http://schemas.microsoft.com/office/powerpoint/2010/main" val="4120594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50302FFB-7E02-4B87-B18A-AF26A28FE06C}"/>
              </a:ext>
            </a:extLst>
          </p:cNvPr>
          <p:cNvGraphicFramePr>
            <a:graphicFrameLocks/>
          </p:cNvGraphicFramePr>
          <p:nvPr>
            <p:extLst>
              <p:ext uri="{D42A27DB-BD31-4B8C-83A1-F6EECF244321}">
                <p14:modId xmlns:p14="http://schemas.microsoft.com/office/powerpoint/2010/main" val="689285524"/>
              </p:ext>
            </p:extLst>
          </p:nvPr>
        </p:nvGraphicFramePr>
        <p:xfrm>
          <a:off x="204108" y="962973"/>
          <a:ext cx="11720414" cy="563377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3">
            <a:extLst>
              <a:ext uri="{FF2B5EF4-FFF2-40B4-BE49-F238E27FC236}">
                <a16:creationId xmlns:a16="http://schemas.microsoft.com/office/drawing/2014/main" id="{4B046C61-2359-913C-764C-C2AB6D7085A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Atbalsts dažādiem atjaunīgās elektroenerģijas ražošanas veidiem</a:t>
            </a:r>
            <a:endParaRPr lang="en-US" altLang="en-US" sz="2100" b="1" dirty="0">
              <a:solidFill>
                <a:schemeClr val="bg1"/>
              </a:solidFill>
              <a:cs typeface="Arial" panose="020B0604020202020204" pitchFamily="34" charset="0"/>
            </a:endParaRPr>
          </a:p>
        </p:txBody>
      </p:sp>
      <p:sp>
        <p:nvSpPr>
          <p:cNvPr id="6" name="Text Box 5">
            <a:extLst>
              <a:ext uri="{FF2B5EF4-FFF2-40B4-BE49-F238E27FC236}">
                <a16:creationId xmlns:a16="http://schemas.microsoft.com/office/drawing/2014/main" id="{63C4C557-01C4-6737-5210-613D83A527FA}"/>
              </a:ext>
            </a:extLst>
          </p:cNvPr>
          <p:cNvSpPr txBox="1">
            <a:spLocks noChangeArrowheads="1"/>
          </p:cNvSpPr>
          <p:nvPr/>
        </p:nvSpPr>
        <p:spPr bwMode="auto">
          <a:xfrm>
            <a:off x="162246" y="521705"/>
            <a:ext cx="73083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1600" b="1" dirty="0">
                <a:solidFill>
                  <a:srgbClr val="8D1515"/>
                </a:solidFill>
                <a:cs typeface="Arial" panose="020B0604020202020204" pitchFamily="34" charset="0"/>
              </a:rPr>
              <a:t>Saules enerģijas iegūšana (saules parki)</a:t>
            </a:r>
          </a:p>
        </p:txBody>
      </p:sp>
      <p:sp>
        <p:nvSpPr>
          <p:cNvPr id="7" name="Text Box 5">
            <a:extLst>
              <a:ext uri="{FF2B5EF4-FFF2-40B4-BE49-F238E27FC236}">
                <a16:creationId xmlns:a16="http://schemas.microsoft.com/office/drawing/2014/main" id="{59BB2EB1-59C7-3EB1-4303-697ECD0DFAD8}"/>
              </a:ext>
            </a:extLst>
          </p:cNvPr>
          <p:cNvSpPr txBox="1">
            <a:spLocks noChangeArrowheads="1"/>
          </p:cNvSpPr>
          <p:nvPr/>
        </p:nvSpPr>
        <p:spPr bwMode="auto">
          <a:xfrm>
            <a:off x="190240" y="76959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Tree>
    <p:extLst>
      <p:ext uri="{BB962C8B-B14F-4D97-AF65-F5344CB8AC3E}">
        <p14:creationId xmlns:p14="http://schemas.microsoft.com/office/powerpoint/2010/main" val="2899286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a:extLst>
              <a:ext uri="{FF2B5EF4-FFF2-40B4-BE49-F238E27FC236}">
                <a16:creationId xmlns:a16="http://schemas.microsoft.com/office/drawing/2014/main" id="{7E5AE6B6-3724-A5C6-FC94-9D9ED6276095}"/>
              </a:ext>
            </a:extLst>
          </p:cNvPr>
          <p:cNvSpPr txBox="1">
            <a:spLocks noChangeArrowheads="1"/>
          </p:cNvSpPr>
          <p:nvPr/>
        </p:nvSpPr>
        <p:spPr bwMode="auto">
          <a:xfrm>
            <a:off x="162246" y="521705"/>
            <a:ext cx="73083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1600" b="1" dirty="0">
                <a:solidFill>
                  <a:srgbClr val="8D1515"/>
                </a:solidFill>
                <a:cs typeface="Arial" panose="020B0604020202020204" pitchFamily="34" charset="0"/>
              </a:rPr>
              <a:t>Vēja enerģijas iegūšana (vēja parki)</a:t>
            </a:r>
          </a:p>
        </p:txBody>
      </p:sp>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190240" y="76959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graphicFrame>
        <p:nvGraphicFramePr>
          <p:cNvPr id="3" name="Chart 2">
            <a:extLst>
              <a:ext uri="{FF2B5EF4-FFF2-40B4-BE49-F238E27FC236}">
                <a16:creationId xmlns:a16="http://schemas.microsoft.com/office/drawing/2014/main" id="{DFAFF9FD-3B67-4565-8604-1ED0BAA0788F}"/>
              </a:ext>
            </a:extLst>
          </p:cNvPr>
          <p:cNvGraphicFramePr>
            <a:graphicFrameLocks/>
          </p:cNvGraphicFramePr>
          <p:nvPr>
            <p:extLst>
              <p:ext uri="{D42A27DB-BD31-4B8C-83A1-F6EECF244321}">
                <p14:modId xmlns:p14="http://schemas.microsoft.com/office/powerpoint/2010/main" val="1490673075"/>
              </p:ext>
            </p:extLst>
          </p:nvPr>
        </p:nvGraphicFramePr>
        <p:xfrm>
          <a:off x="204108" y="981635"/>
          <a:ext cx="11813721" cy="5596447"/>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AA13A6E9-93BD-4771-2B9B-153432DAF131}"/>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Atbalsts dažādiem atjaunīgās elektroenerģijas ražošanas veidiem</a:t>
            </a:r>
            <a:endParaRPr lang="en-US" altLang="en-US" sz="2100" b="1" dirty="0">
              <a:solidFill>
                <a:schemeClr val="bg1"/>
              </a:solidFill>
              <a:cs typeface="Arial" panose="020B0604020202020204" pitchFamily="34" charset="0"/>
            </a:endParaRPr>
          </a:p>
        </p:txBody>
      </p:sp>
    </p:spTree>
    <p:extLst>
      <p:ext uri="{BB962C8B-B14F-4D97-AF65-F5344CB8AC3E}">
        <p14:creationId xmlns:p14="http://schemas.microsoft.com/office/powerpoint/2010/main" val="1634732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251D72D5-763D-402D-BA72-1E33D6F5EA76}"/>
              </a:ext>
            </a:extLst>
          </p:cNvPr>
          <p:cNvGraphicFramePr>
            <a:graphicFrameLocks/>
          </p:cNvGraphicFramePr>
          <p:nvPr>
            <p:extLst>
              <p:ext uri="{D42A27DB-BD31-4B8C-83A1-F6EECF244321}">
                <p14:modId xmlns:p14="http://schemas.microsoft.com/office/powerpoint/2010/main" val="3188601318"/>
              </p:ext>
            </p:extLst>
          </p:nvPr>
        </p:nvGraphicFramePr>
        <p:xfrm>
          <a:off x="185445" y="972307"/>
          <a:ext cx="11897697" cy="5615106"/>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CBDEF4DC-CA60-D152-A1CE-7E740EBE35F2}"/>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Atbalsts dažādiem atjaunīgās elektroenerģijas ražošanas veidiem</a:t>
            </a:r>
            <a:endParaRPr lang="en-US" altLang="en-US" sz="2100" b="1" dirty="0">
              <a:solidFill>
                <a:schemeClr val="bg1"/>
              </a:solidFill>
              <a:cs typeface="Arial" panose="020B0604020202020204" pitchFamily="34" charset="0"/>
            </a:endParaRPr>
          </a:p>
        </p:txBody>
      </p:sp>
      <p:sp>
        <p:nvSpPr>
          <p:cNvPr id="5" name="Text Box 5">
            <a:extLst>
              <a:ext uri="{FF2B5EF4-FFF2-40B4-BE49-F238E27FC236}">
                <a16:creationId xmlns:a16="http://schemas.microsoft.com/office/drawing/2014/main" id="{06BA3CD5-0892-7499-393C-4E66C5F5D83B}"/>
              </a:ext>
            </a:extLst>
          </p:cNvPr>
          <p:cNvSpPr txBox="1">
            <a:spLocks noChangeArrowheads="1"/>
          </p:cNvSpPr>
          <p:nvPr/>
        </p:nvSpPr>
        <p:spPr bwMode="auto">
          <a:xfrm>
            <a:off x="162246" y="521705"/>
            <a:ext cx="73083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1600" b="1" dirty="0">
                <a:solidFill>
                  <a:srgbClr val="8D1515"/>
                </a:solidFill>
                <a:cs typeface="Arial" panose="020B0604020202020204" pitchFamily="34" charset="0"/>
              </a:rPr>
              <a:t>Jauna HES izveide Daugavas kaskādē</a:t>
            </a:r>
          </a:p>
        </p:txBody>
      </p:sp>
      <p:sp>
        <p:nvSpPr>
          <p:cNvPr id="6" name="Text Box 5">
            <a:extLst>
              <a:ext uri="{FF2B5EF4-FFF2-40B4-BE49-F238E27FC236}">
                <a16:creationId xmlns:a16="http://schemas.microsoft.com/office/drawing/2014/main" id="{133D48E1-272E-2488-9C70-2C6CE7BD17FC}"/>
              </a:ext>
            </a:extLst>
          </p:cNvPr>
          <p:cNvSpPr txBox="1">
            <a:spLocks noChangeArrowheads="1"/>
          </p:cNvSpPr>
          <p:nvPr/>
        </p:nvSpPr>
        <p:spPr bwMode="auto">
          <a:xfrm>
            <a:off x="190240" y="76959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Tree>
    <p:extLst>
      <p:ext uri="{BB962C8B-B14F-4D97-AF65-F5344CB8AC3E}">
        <p14:creationId xmlns:p14="http://schemas.microsoft.com/office/powerpoint/2010/main" val="584196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408926C6-9FB8-4D0A-AFCB-6BA48DE40E0D}"/>
              </a:ext>
            </a:extLst>
          </p:cNvPr>
          <p:cNvGraphicFramePr>
            <a:graphicFrameLocks/>
          </p:cNvGraphicFramePr>
          <p:nvPr>
            <p:extLst>
              <p:ext uri="{D42A27DB-BD31-4B8C-83A1-F6EECF244321}">
                <p14:modId xmlns:p14="http://schemas.microsoft.com/office/powerpoint/2010/main" val="463602231"/>
              </p:ext>
            </p:extLst>
          </p:nvPr>
        </p:nvGraphicFramePr>
        <p:xfrm>
          <a:off x="185446" y="983557"/>
          <a:ext cx="11832383" cy="5575864"/>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0C647CA3-2FE0-46C7-1418-82E4B094D940}"/>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Atbalsts dažādiem atjaunīgās elektroenerģijas ražošanas veidiem</a:t>
            </a:r>
            <a:endParaRPr lang="en-US" altLang="en-US" sz="2100" b="1" dirty="0">
              <a:solidFill>
                <a:schemeClr val="bg1"/>
              </a:solidFill>
              <a:cs typeface="Arial" panose="020B0604020202020204" pitchFamily="34" charset="0"/>
            </a:endParaRPr>
          </a:p>
        </p:txBody>
      </p:sp>
      <p:sp>
        <p:nvSpPr>
          <p:cNvPr id="5" name="Text Box 5">
            <a:extLst>
              <a:ext uri="{FF2B5EF4-FFF2-40B4-BE49-F238E27FC236}">
                <a16:creationId xmlns:a16="http://schemas.microsoft.com/office/drawing/2014/main" id="{C967EB49-78A8-915F-89C9-35D64D94A573}"/>
              </a:ext>
            </a:extLst>
          </p:cNvPr>
          <p:cNvSpPr txBox="1">
            <a:spLocks noChangeArrowheads="1"/>
          </p:cNvSpPr>
          <p:nvPr/>
        </p:nvSpPr>
        <p:spPr bwMode="auto">
          <a:xfrm>
            <a:off x="162246" y="521705"/>
            <a:ext cx="73083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1600" b="1" dirty="0">
                <a:solidFill>
                  <a:srgbClr val="8D1515"/>
                </a:solidFill>
                <a:cs typeface="Arial" panose="020B0604020202020204" pitchFamily="34" charset="0"/>
              </a:rPr>
              <a:t>Moderna kodolenerģijas reaktora būvniecība</a:t>
            </a:r>
          </a:p>
        </p:txBody>
      </p:sp>
      <p:sp>
        <p:nvSpPr>
          <p:cNvPr id="6" name="Text Box 5">
            <a:extLst>
              <a:ext uri="{FF2B5EF4-FFF2-40B4-BE49-F238E27FC236}">
                <a16:creationId xmlns:a16="http://schemas.microsoft.com/office/drawing/2014/main" id="{6A1BC903-0692-2A26-BE1A-F1C364352FD6}"/>
              </a:ext>
            </a:extLst>
          </p:cNvPr>
          <p:cNvSpPr txBox="1">
            <a:spLocks noChangeArrowheads="1"/>
          </p:cNvSpPr>
          <p:nvPr/>
        </p:nvSpPr>
        <p:spPr bwMode="auto">
          <a:xfrm>
            <a:off x="190240" y="76959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Tree>
    <p:extLst>
      <p:ext uri="{BB962C8B-B14F-4D97-AF65-F5344CB8AC3E}">
        <p14:creationId xmlns:p14="http://schemas.microsoft.com/office/powerpoint/2010/main" val="2061779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Atbalsts vēja parku būvniecībai dažu kilometru attālumā no mājokļa</a:t>
            </a:r>
          </a:p>
        </p:txBody>
      </p:sp>
      <p:graphicFrame>
        <p:nvGraphicFramePr>
          <p:cNvPr id="2" name="Chart 1">
            <a:extLst>
              <a:ext uri="{FF2B5EF4-FFF2-40B4-BE49-F238E27FC236}">
                <a16:creationId xmlns:a16="http://schemas.microsoft.com/office/drawing/2014/main" id="{A3756200-E12C-4F91-BF52-E0C11FFB8458}"/>
              </a:ext>
            </a:extLst>
          </p:cNvPr>
          <p:cNvGraphicFramePr>
            <a:graphicFrameLocks/>
          </p:cNvGraphicFramePr>
          <p:nvPr>
            <p:extLst>
              <p:ext uri="{D42A27DB-BD31-4B8C-83A1-F6EECF244321}">
                <p14:modId xmlns:p14="http://schemas.microsoft.com/office/powerpoint/2010/main" val="1657771932"/>
              </p:ext>
            </p:extLst>
          </p:nvPr>
        </p:nvGraphicFramePr>
        <p:xfrm>
          <a:off x="436109" y="1009456"/>
          <a:ext cx="11161842" cy="49714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86817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graphicFrame>
        <p:nvGraphicFramePr>
          <p:cNvPr id="4" name="Chart 3">
            <a:extLst>
              <a:ext uri="{FF2B5EF4-FFF2-40B4-BE49-F238E27FC236}">
                <a16:creationId xmlns:a16="http://schemas.microsoft.com/office/drawing/2014/main" id="{F3802F5E-0B4A-4B88-A9B9-F2EE58D739B3}"/>
              </a:ext>
            </a:extLst>
          </p:cNvPr>
          <p:cNvGraphicFramePr>
            <a:graphicFrameLocks/>
          </p:cNvGraphicFramePr>
          <p:nvPr>
            <p:extLst>
              <p:ext uri="{D42A27DB-BD31-4B8C-83A1-F6EECF244321}">
                <p14:modId xmlns:p14="http://schemas.microsoft.com/office/powerpoint/2010/main" val="700692752"/>
              </p:ext>
            </p:extLst>
          </p:nvPr>
        </p:nvGraphicFramePr>
        <p:xfrm>
          <a:off x="213439" y="694307"/>
          <a:ext cx="11869704" cy="5921097"/>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3">
            <a:extLst>
              <a:ext uri="{FF2B5EF4-FFF2-40B4-BE49-F238E27FC236}">
                <a16:creationId xmlns:a16="http://schemas.microsoft.com/office/drawing/2014/main" id="{AE080626-4BDA-0A1F-575F-E0042A6AE587}"/>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Atbalsts vēja parku būvniecībai dažu kilometru attālumā no mājokļa</a:t>
            </a:r>
          </a:p>
        </p:txBody>
      </p:sp>
    </p:spTree>
    <p:extLst>
      <p:ext uri="{BB962C8B-B14F-4D97-AF65-F5344CB8AC3E}">
        <p14:creationId xmlns:p14="http://schemas.microsoft.com/office/powerpoint/2010/main" val="4148751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Gatavība dzīvot vēja parku tuvumā, ja par to saņemtu 700 Eur katru gadu</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D5D5AD8E-7BCF-44CC-919A-487C3C8831D3}"/>
              </a:ext>
            </a:extLst>
          </p:cNvPr>
          <p:cNvGraphicFramePr>
            <a:graphicFrameLocks/>
          </p:cNvGraphicFramePr>
          <p:nvPr>
            <p:extLst>
              <p:ext uri="{D42A27DB-BD31-4B8C-83A1-F6EECF244321}">
                <p14:modId xmlns:p14="http://schemas.microsoft.com/office/powerpoint/2010/main" val="1042521850"/>
              </p:ext>
            </p:extLst>
          </p:nvPr>
        </p:nvGraphicFramePr>
        <p:xfrm>
          <a:off x="641381" y="990794"/>
          <a:ext cx="10825941" cy="50181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75187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567EE845-B6D0-4E3D-959A-D72D394B8ADF}"/>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Saturs</a:t>
            </a:r>
            <a:endParaRPr lang="en-US" altLang="en-US" sz="2400" b="1" dirty="0">
              <a:solidFill>
                <a:schemeClr val="bg1"/>
              </a:solidFill>
              <a:cs typeface="Arial" panose="020B0604020202020204" pitchFamily="34" charset="0"/>
            </a:endParaRPr>
          </a:p>
        </p:txBody>
      </p:sp>
      <p:sp>
        <p:nvSpPr>
          <p:cNvPr id="6" name="Content Placeholder 2">
            <a:extLst>
              <a:ext uri="{FF2B5EF4-FFF2-40B4-BE49-F238E27FC236}">
                <a16:creationId xmlns:a16="http://schemas.microsoft.com/office/drawing/2014/main" id="{F0CB2D7F-4BE2-49F9-8E97-198696DC8A6E}"/>
              </a:ext>
            </a:extLst>
          </p:cNvPr>
          <p:cNvSpPr txBox="1">
            <a:spLocks/>
          </p:cNvSpPr>
          <p:nvPr/>
        </p:nvSpPr>
        <p:spPr>
          <a:xfrm>
            <a:off x="2224656" y="1969220"/>
            <a:ext cx="8394460" cy="3085860"/>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074738">
              <a:lnSpc>
                <a:spcPct val="150000"/>
              </a:lnSpc>
              <a:spcBef>
                <a:spcPts val="14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Aptaujas tehniskā informācija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3</a:t>
            </a:r>
            <a:endParaRPr lang="en-US" altLang="lv-LV" sz="1500" dirty="0">
              <a:latin typeface="Arial" panose="020B0604020202020204" pitchFamily="34" charset="0"/>
              <a:ea typeface="맑은 고딕" panose="020B0503020000020004" pitchFamily="34" charset="-127"/>
              <a:cs typeface="Arial" panose="020B0604020202020204" pitchFamily="34" charset="0"/>
            </a:endParaRPr>
          </a:p>
          <a:p>
            <a:pPr marL="0" indent="0" defTabSz="1612900">
              <a:lnSpc>
                <a:spcPct val="150000"/>
              </a:lnSpc>
              <a:spcBef>
                <a:spcPts val="14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Respondentu sociāli demogrāfiskais profils</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2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4</a:t>
            </a:r>
          </a:p>
          <a:p>
            <a:pPr marL="0" indent="0" defTabSz="1074738">
              <a:lnSpc>
                <a:spcPct val="150000"/>
              </a:lnSpc>
              <a:spcBef>
                <a:spcPts val="1400"/>
              </a:spcBef>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Galvenie secinājumi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5</a:t>
            </a:r>
          </a:p>
          <a:p>
            <a:pPr marL="0" indent="0" defTabSz="1074738">
              <a:lnSpc>
                <a:spcPct val="150000"/>
              </a:lnSpc>
              <a:spcBef>
                <a:spcPts val="14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Galvenie rezultāti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7</a:t>
            </a:r>
          </a:p>
          <a:p>
            <a:pPr marL="0" indent="0" defTabSz="1060450">
              <a:lnSpc>
                <a:spcPct val="150000"/>
              </a:lnSpc>
              <a:spcBef>
                <a:spcPts val="1400"/>
              </a:spcBef>
              <a:buNone/>
              <a:tabLst>
                <a:tab pos="1477963" algn="l"/>
                <a:tab pos="2959100" algn="l"/>
                <a:tab pos="6364288"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Aptaujas anketa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24</a:t>
            </a:r>
          </a:p>
          <a:p>
            <a:pPr marL="0" indent="0" defTabSz="1060450">
              <a:lnSpc>
                <a:spcPct val="150000"/>
              </a:lnSpc>
              <a:buNone/>
              <a:tabLst>
                <a:tab pos="1477963" algn="l"/>
                <a:tab pos="2959100" algn="l"/>
                <a:tab pos="6364288" algn="l"/>
              </a:tabLst>
            </a:pPr>
            <a:endParaRPr lang="lv-LV" altLang="lv-LV" sz="1500" dirty="0">
              <a:latin typeface="Arial" panose="020B0604020202020204" pitchFamily="34" charset="0"/>
              <a:ea typeface="맑은 고딕" panose="020B0503020000020004" pitchFamily="34" charset="-127"/>
              <a:cs typeface="Arial" panose="020B0604020202020204" pitchFamily="34" charset="0"/>
            </a:endParaRPr>
          </a:p>
          <a:p>
            <a:pPr marL="0" indent="0" defTabSz="806054">
              <a:lnSpc>
                <a:spcPct val="150000"/>
              </a:lnSpc>
              <a:spcBef>
                <a:spcPct val="0"/>
              </a:spcBef>
              <a:buFont typeface="Arial" panose="020B0604020202020204" pitchFamily="34" charset="0"/>
              <a:buNone/>
              <a:tabLst>
                <a:tab pos="1478756" algn="l"/>
              </a:tabLst>
            </a:pPr>
            <a:endParaRPr lang="lv-LV" altLang="lv-LV" sz="1600" dirty="0">
              <a:latin typeface="Arial" panose="020B0604020202020204" pitchFamily="34" charset="0"/>
              <a:ea typeface="맑은 고딕" panose="020B0503020000020004" pitchFamily="34" charset="-127"/>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Gatavība dzīvot vēja parku tuvumā, ja par to saņemtu 700 Eur katru gadu</a:t>
            </a:r>
            <a:endParaRPr lang="en-US" altLang="en-US" sz="2100" b="1"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5FB19C1B-9E7D-41C8-B927-DDE7B652E8B0}"/>
              </a:ext>
            </a:extLst>
          </p:cNvPr>
          <p:cNvGraphicFramePr>
            <a:graphicFrameLocks/>
          </p:cNvGraphicFramePr>
          <p:nvPr>
            <p:extLst>
              <p:ext uri="{D42A27DB-BD31-4B8C-83A1-F6EECF244321}">
                <p14:modId xmlns:p14="http://schemas.microsoft.com/office/powerpoint/2010/main" val="4168030163"/>
              </p:ext>
            </p:extLst>
          </p:nvPr>
        </p:nvGraphicFramePr>
        <p:xfrm>
          <a:off x="632051" y="1175657"/>
          <a:ext cx="10639328" cy="494347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Box 5">
            <a:extLst>
              <a:ext uri="{FF2B5EF4-FFF2-40B4-BE49-F238E27FC236}">
                <a16:creationId xmlns:a16="http://schemas.microsoft.com/office/drawing/2014/main" id="{C02503C9-92A5-6CD6-6ABB-742781183991}"/>
              </a:ext>
            </a:extLst>
          </p:cNvPr>
          <p:cNvSpPr txBox="1">
            <a:spLocks noChangeArrowheads="1"/>
          </p:cNvSpPr>
          <p:nvPr/>
        </p:nvSpPr>
        <p:spPr bwMode="auto">
          <a:xfrm>
            <a:off x="162245" y="521705"/>
            <a:ext cx="1143570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1600" b="1" dirty="0">
                <a:solidFill>
                  <a:srgbClr val="8D1515"/>
                </a:solidFill>
                <a:cs typeface="Arial" panose="020B0604020202020204" pitchFamily="34" charset="0"/>
              </a:rPr>
              <a:t>Respondenti, kas iepriekš norādīja, ka neatbalstītu vēja parku būvniecību dažu kilometru attālumā no sava mājokļa</a:t>
            </a:r>
          </a:p>
        </p:txBody>
      </p:sp>
    </p:spTree>
    <p:extLst>
      <p:ext uri="{BB962C8B-B14F-4D97-AF65-F5344CB8AC3E}">
        <p14:creationId xmlns:p14="http://schemas.microsoft.com/office/powerpoint/2010/main" val="2502152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graphicFrame>
        <p:nvGraphicFramePr>
          <p:cNvPr id="3" name="Chart 2">
            <a:extLst>
              <a:ext uri="{FF2B5EF4-FFF2-40B4-BE49-F238E27FC236}">
                <a16:creationId xmlns:a16="http://schemas.microsoft.com/office/drawing/2014/main" id="{8D0A08AF-7030-4FCF-9A41-B7ABEBFC8803}"/>
              </a:ext>
            </a:extLst>
          </p:cNvPr>
          <p:cNvGraphicFramePr>
            <a:graphicFrameLocks/>
          </p:cNvGraphicFramePr>
          <p:nvPr>
            <p:extLst>
              <p:ext uri="{D42A27DB-BD31-4B8C-83A1-F6EECF244321}">
                <p14:modId xmlns:p14="http://schemas.microsoft.com/office/powerpoint/2010/main" val="3650354670"/>
              </p:ext>
            </p:extLst>
          </p:nvPr>
        </p:nvGraphicFramePr>
        <p:xfrm>
          <a:off x="213439" y="711047"/>
          <a:ext cx="11860373" cy="5867035"/>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A5A10D74-1368-0190-E556-B62AC7748886}"/>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Gatavība dzīvot vēja parku tuvumā, ja par to saņemtu 700 Eur katru gadu</a:t>
            </a:r>
            <a:endParaRPr lang="en-US" altLang="en-US" sz="2100" b="1" dirty="0">
              <a:solidFill>
                <a:schemeClr val="bg1"/>
              </a:solidFill>
              <a:cs typeface="Arial" panose="020B0604020202020204" pitchFamily="34" charset="0"/>
            </a:endParaRPr>
          </a:p>
        </p:txBody>
      </p:sp>
    </p:spTree>
    <p:extLst>
      <p:ext uri="{BB962C8B-B14F-4D97-AF65-F5344CB8AC3E}">
        <p14:creationId xmlns:p14="http://schemas.microsoft.com/office/powerpoint/2010/main" val="24678455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Piekrišana dažādiem apgalvojumiem par vēja parku ietekmi</a:t>
            </a:r>
            <a:endParaRPr lang="en-US" altLang="en-US" sz="2100" b="1"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59FAE244-765D-4858-B516-AD7997536CCC}"/>
              </a:ext>
            </a:extLst>
          </p:cNvPr>
          <p:cNvGraphicFramePr>
            <a:graphicFrameLocks/>
          </p:cNvGraphicFramePr>
          <p:nvPr>
            <p:extLst>
              <p:ext uri="{D42A27DB-BD31-4B8C-83A1-F6EECF244321}">
                <p14:modId xmlns:p14="http://schemas.microsoft.com/office/powerpoint/2010/main" val="392400486"/>
              </p:ext>
            </p:extLst>
          </p:nvPr>
        </p:nvGraphicFramePr>
        <p:xfrm>
          <a:off x="518879" y="874162"/>
          <a:ext cx="11237694" cy="55919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43595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graphicFrame>
        <p:nvGraphicFramePr>
          <p:cNvPr id="3" name="Chart 2">
            <a:extLst>
              <a:ext uri="{FF2B5EF4-FFF2-40B4-BE49-F238E27FC236}">
                <a16:creationId xmlns:a16="http://schemas.microsoft.com/office/drawing/2014/main" id="{9F1D328D-9DA3-4B54-9891-92F48404AC0E}"/>
              </a:ext>
            </a:extLst>
          </p:cNvPr>
          <p:cNvGraphicFramePr>
            <a:graphicFrameLocks/>
          </p:cNvGraphicFramePr>
          <p:nvPr>
            <p:extLst>
              <p:ext uri="{D42A27DB-BD31-4B8C-83A1-F6EECF244321}">
                <p14:modId xmlns:p14="http://schemas.microsoft.com/office/powerpoint/2010/main" val="2599207194"/>
              </p:ext>
            </p:extLst>
          </p:nvPr>
        </p:nvGraphicFramePr>
        <p:xfrm>
          <a:off x="213761" y="751891"/>
          <a:ext cx="11857784" cy="5863513"/>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542FF11A-C117-8CFB-A065-6641278B5896}"/>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Piekrišana dažādiem apgalvojumiem par vēja parku ietekmi</a:t>
            </a:r>
            <a:endParaRPr lang="en-US" altLang="en-US" sz="2100" b="1" dirty="0">
              <a:solidFill>
                <a:schemeClr val="bg1"/>
              </a:solidFill>
              <a:cs typeface="Arial" panose="020B0604020202020204" pitchFamily="34" charset="0"/>
            </a:endParaRPr>
          </a:p>
        </p:txBody>
      </p:sp>
      <p:sp>
        <p:nvSpPr>
          <p:cNvPr id="5" name="TextBox 1">
            <a:extLst>
              <a:ext uri="{FF2B5EF4-FFF2-40B4-BE49-F238E27FC236}">
                <a16:creationId xmlns:a16="http://schemas.microsoft.com/office/drawing/2014/main" id="{CFE59BDC-0608-6DC9-C859-6BEE03831602}"/>
              </a:ext>
            </a:extLst>
          </p:cNvPr>
          <p:cNvSpPr txBox="1"/>
          <p:nvPr/>
        </p:nvSpPr>
        <p:spPr>
          <a:xfrm>
            <a:off x="210622" y="6457239"/>
            <a:ext cx="7889221" cy="251017"/>
          </a:xfrm>
          <a:prstGeom prst="rect">
            <a:avLst/>
          </a:prstGeom>
        </p:spPr>
        <p:txBody>
          <a:bodyPr wrap="square" rtlCol="0" anchor="b"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829772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3">
            <a:extLst>
              <a:ext uri="{FF2B5EF4-FFF2-40B4-BE49-F238E27FC236}">
                <a16:creationId xmlns:a16="http://schemas.microsoft.com/office/drawing/2014/main" id="{DBE03FA8-DDFB-4A77-BFC9-CED7B6F7CB8A}"/>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Aptaujā izmantotā anketa</a:t>
            </a:r>
          </a:p>
        </p:txBody>
      </p:sp>
      <p:sp>
        <p:nvSpPr>
          <p:cNvPr id="4" name="TextBox 3">
            <a:extLst>
              <a:ext uri="{FF2B5EF4-FFF2-40B4-BE49-F238E27FC236}">
                <a16:creationId xmlns:a16="http://schemas.microsoft.com/office/drawing/2014/main" id="{AFBD108F-F09D-1AA4-0C12-ABECE4AB5907}"/>
              </a:ext>
            </a:extLst>
          </p:cNvPr>
          <p:cNvSpPr txBox="1"/>
          <p:nvPr/>
        </p:nvSpPr>
        <p:spPr>
          <a:xfrm>
            <a:off x="161145" y="639644"/>
            <a:ext cx="5773124" cy="414601"/>
          </a:xfrm>
          <a:prstGeom prst="rect">
            <a:avLst/>
          </a:prstGeom>
          <a:noFill/>
        </p:spPr>
        <p:txBody>
          <a:bodyPr wrap="square">
            <a:spAutoFit/>
          </a:bodyPr>
          <a:lstStyle/>
          <a:p>
            <a:pPr algn="just">
              <a:lnSpc>
                <a:spcPct val="107000"/>
              </a:lnSpc>
              <a:spcAft>
                <a:spcPts val="800"/>
              </a:spcAft>
            </a:pPr>
            <a:r>
              <a:rPr lang="lv-LV" sz="1000" b="1" kern="0" dirty="0">
                <a:effectLst/>
                <a:latin typeface="Arial" panose="020B0604020202020204" pitchFamily="34" charset="0"/>
                <a:ea typeface="Times New Roman" panose="02020603050405020304" pitchFamily="18" charset="0"/>
                <a:cs typeface="Times New Roman" panose="02020603050405020304" pitchFamily="18" charset="0"/>
              </a:rPr>
              <a:t>E1. Par kādu cenu patlaban Jums/ Jūsu mājsaimniecībai Jūsu elektroenerģijas </a:t>
            </a:r>
            <a:r>
              <a:rPr lang="lv-LV" sz="1000" b="1" kern="100" dirty="0">
                <a:effectLst/>
                <a:latin typeface="Arial" panose="020B0604020202020204" pitchFamily="34" charset="0"/>
                <a:ea typeface="Calibri" panose="020F0502020204030204" pitchFamily="34" charset="0"/>
                <a:cs typeface="Times New Roman" panose="02020603050405020304" pitchFamily="18" charset="0"/>
              </a:rPr>
              <a:t>tirgotājs piegādā elektrību?</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BD2E16A4-C27E-6A6A-779D-A250735FDDEE}"/>
              </a:ext>
            </a:extLst>
          </p:cNvPr>
          <p:cNvGraphicFramePr>
            <a:graphicFrameLocks noGrp="1"/>
          </p:cNvGraphicFramePr>
          <p:nvPr>
            <p:extLst>
              <p:ext uri="{D42A27DB-BD31-4B8C-83A1-F6EECF244321}">
                <p14:modId xmlns:p14="http://schemas.microsoft.com/office/powerpoint/2010/main" val="1715854073"/>
              </p:ext>
            </p:extLst>
          </p:nvPr>
        </p:nvGraphicFramePr>
        <p:xfrm>
          <a:off x="258387" y="1037614"/>
          <a:ext cx="5232400" cy="936498"/>
        </p:xfrm>
        <a:graphic>
          <a:graphicData uri="http://schemas.openxmlformats.org/drawingml/2006/table">
            <a:tbl>
              <a:tblPr firstRow="1" firstCol="1" bandRow="1"/>
              <a:tblGrid>
                <a:gridCol w="4317365">
                  <a:extLst>
                    <a:ext uri="{9D8B030D-6E8A-4147-A177-3AD203B41FA5}">
                      <a16:colId xmlns:a16="http://schemas.microsoft.com/office/drawing/2014/main" val="2782711426"/>
                    </a:ext>
                  </a:extLst>
                </a:gridCol>
                <a:gridCol w="915035">
                  <a:extLst>
                    <a:ext uri="{9D8B030D-6E8A-4147-A177-3AD203B41FA5}">
                      <a16:colId xmlns:a16="http://schemas.microsoft.com/office/drawing/2014/main" val="1883858123"/>
                    </a:ext>
                  </a:extLst>
                </a:gridCol>
              </a:tblGrid>
              <a:tr h="0">
                <a:tc>
                  <a:txBody>
                    <a:bodyPr/>
                    <a:lstStyle/>
                    <a:p>
                      <a:pPr algn="just">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0.07-0.12 EUR/kwh</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1</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41202113"/>
                  </a:ext>
                </a:extLst>
              </a:tr>
              <a:tr h="0">
                <a:tc>
                  <a:txBody>
                    <a:bodyPr/>
                    <a:lstStyle/>
                    <a:p>
                      <a:pPr algn="just">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0.13-0.17 EUR/kwh</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2</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36384376"/>
                  </a:ext>
                </a:extLst>
              </a:tr>
              <a:tr h="0">
                <a:tc>
                  <a:txBody>
                    <a:bodyPr/>
                    <a:lstStyle/>
                    <a:p>
                      <a:pPr algn="just">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0.18-0.30 EUR/kwh</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3</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1572325"/>
                  </a:ext>
                </a:extLst>
              </a:tr>
              <a:tr h="0">
                <a:tc>
                  <a:txBody>
                    <a:bodyPr/>
                    <a:lstStyle/>
                    <a:p>
                      <a:pPr algn="just">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0.31 EUR/</a:t>
                      </a:r>
                      <a:r>
                        <a:rPr lang="lv-LV" sz="1000" kern="0" dirty="0" err="1">
                          <a:effectLst/>
                          <a:latin typeface="Arial" panose="020B0604020202020204" pitchFamily="34" charset="0"/>
                          <a:ea typeface="Times New Roman" panose="02020603050405020304" pitchFamily="18" charset="0"/>
                          <a:cs typeface="Times New Roman" panose="02020603050405020304" pitchFamily="18" charset="0"/>
                        </a:rPr>
                        <a:t>kwh</a:t>
                      </a: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 vai vairāk</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4</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1389632"/>
                  </a:ext>
                </a:extLst>
              </a:tr>
              <a:tr h="0">
                <a:tc>
                  <a:txBody>
                    <a:bodyPr/>
                    <a:lstStyle/>
                    <a:p>
                      <a:pPr algn="just">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Cena/ tarifs ir nemitīgi mainīgi – mājsaimniecība maksā pēc biržas cenas</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5</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73664942"/>
                  </a:ext>
                </a:extLst>
              </a:tr>
              <a:tr h="0">
                <a:tc>
                  <a:txBody>
                    <a:bodyPr/>
                    <a:lstStyle/>
                    <a:p>
                      <a:pPr algn="just">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Grūti pateikt/ nezinu</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8</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75985628"/>
                  </a:ext>
                </a:extLst>
              </a:tr>
            </a:tbl>
          </a:graphicData>
        </a:graphic>
      </p:graphicFrame>
      <p:sp>
        <p:nvSpPr>
          <p:cNvPr id="7" name="TextBox 6">
            <a:extLst>
              <a:ext uri="{FF2B5EF4-FFF2-40B4-BE49-F238E27FC236}">
                <a16:creationId xmlns:a16="http://schemas.microsoft.com/office/drawing/2014/main" id="{F25F60D1-0479-839C-5DAB-6A685048376D}"/>
              </a:ext>
            </a:extLst>
          </p:cNvPr>
          <p:cNvSpPr txBox="1"/>
          <p:nvPr/>
        </p:nvSpPr>
        <p:spPr>
          <a:xfrm>
            <a:off x="161145" y="2090623"/>
            <a:ext cx="5773124" cy="846514"/>
          </a:xfrm>
          <a:prstGeom prst="rect">
            <a:avLst/>
          </a:prstGeom>
          <a:noFill/>
        </p:spPr>
        <p:txBody>
          <a:bodyPr wrap="square">
            <a:spAutoFit/>
          </a:bodyPr>
          <a:lstStyle/>
          <a:p>
            <a:pPr algn="just">
              <a:lnSpc>
                <a:spcPct val="107000"/>
              </a:lnSpc>
              <a:spcAft>
                <a:spcPts val="800"/>
              </a:spcAft>
            </a:pPr>
            <a:r>
              <a:rPr lang="lv-LV" sz="1000" b="1" kern="0" dirty="0">
                <a:effectLst/>
                <a:latin typeface="Arial" panose="020B0604020202020204" pitchFamily="34" charset="0"/>
                <a:ea typeface="Times New Roman" panose="02020603050405020304" pitchFamily="18" charset="0"/>
                <a:cs typeface="Times New Roman" panose="02020603050405020304" pitchFamily="18" charset="0"/>
              </a:rPr>
              <a:t>E2. Patlaban daļa no Latvijai nepieciešamās elektroenerģijas tiek saražota no gāzes Latvenergo piederošās termoelektrostacijās (jeb TEC).</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lv-LV" sz="1000" b="1" kern="0" dirty="0">
                <a:effectLst/>
                <a:latin typeface="Arial" panose="020B0604020202020204" pitchFamily="34" charset="0"/>
                <a:ea typeface="Times New Roman" panose="02020603050405020304" pitchFamily="18" charset="0"/>
                <a:cs typeface="Times New Roman" panose="02020603050405020304" pitchFamily="18" charset="0"/>
              </a:rPr>
              <a:t>Vai, Jūsuprāt, Latvijai būtu pilnībā jāpāriet tikai uz </a:t>
            </a:r>
            <a:r>
              <a:rPr lang="lv-LV" sz="1000" b="1" kern="100" dirty="0">
                <a:effectLst/>
                <a:latin typeface="Arial" panose="020B0604020202020204" pitchFamily="34" charset="0"/>
                <a:ea typeface="Calibri" panose="020F0502020204030204" pitchFamily="34" charset="0"/>
                <a:cs typeface="Times New Roman" panose="02020603050405020304" pitchFamily="18" charset="0"/>
              </a:rPr>
              <a:t>atjaunīgās enerģijas ražošanu (t.i. pilnīgi visa elektrība jāražo no saules, vēja un ūdens).</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EE1FB4A9-A1E2-293D-7DE2-E6C1BB793852}"/>
              </a:ext>
            </a:extLst>
          </p:cNvPr>
          <p:cNvGraphicFramePr>
            <a:graphicFrameLocks noGrp="1"/>
          </p:cNvGraphicFramePr>
          <p:nvPr>
            <p:extLst>
              <p:ext uri="{D42A27DB-BD31-4B8C-83A1-F6EECF244321}">
                <p14:modId xmlns:p14="http://schemas.microsoft.com/office/powerpoint/2010/main" val="99044290"/>
              </p:ext>
            </p:extLst>
          </p:nvPr>
        </p:nvGraphicFramePr>
        <p:xfrm>
          <a:off x="258387" y="2895490"/>
          <a:ext cx="2337435" cy="468249"/>
        </p:xfrm>
        <a:graphic>
          <a:graphicData uri="http://schemas.openxmlformats.org/drawingml/2006/table">
            <a:tbl>
              <a:tblPr firstRow="1" firstCol="1" bandRow="1"/>
              <a:tblGrid>
                <a:gridCol w="1347470">
                  <a:extLst>
                    <a:ext uri="{9D8B030D-6E8A-4147-A177-3AD203B41FA5}">
                      <a16:colId xmlns:a16="http://schemas.microsoft.com/office/drawing/2014/main" val="1322445772"/>
                    </a:ext>
                  </a:extLst>
                </a:gridCol>
                <a:gridCol w="989965">
                  <a:extLst>
                    <a:ext uri="{9D8B030D-6E8A-4147-A177-3AD203B41FA5}">
                      <a16:colId xmlns:a16="http://schemas.microsoft.com/office/drawing/2014/main" val="565861719"/>
                    </a:ext>
                  </a:extLst>
                </a:gridCol>
              </a:tblGrid>
              <a:tr h="0">
                <a:tc>
                  <a:txBody>
                    <a:bodyPr/>
                    <a:lstStyle/>
                    <a:p>
                      <a:pPr algn="just">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Jā</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1</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518849"/>
                  </a:ext>
                </a:extLst>
              </a:tr>
              <a:tr h="106786">
                <a:tc>
                  <a:txBody>
                    <a:bodyPr/>
                    <a:lstStyle/>
                    <a:p>
                      <a:pPr algn="just">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Nē</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2</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14575774"/>
                  </a:ext>
                </a:extLst>
              </a:tr>
              <a:tr h="0">
                <a:tc>
                  <a:txBody>
                    <a:bodyPr/>
                    <a:lstStyle/>
                    <a:p>
                      <a:pPr algn="just">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Grūti pateikt</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8</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5814251"/>
                  </a:ext>
                </a:extLst>
              </a:tr>
            </a:tbl>
          </a:graphicData>
        </a:graphic>
      </p:graphicFrame>
      <p:sp>
        <p:nvSpPr>
          <p:cNvPr id="10" name="TextBox 9">
            <a:extLst>
              <a:ext uri="{FF2B5EF4-FFF2-40B4-BE49-F238E27FC236}">
                <a16:creationId xmlns:a16="http://schemas.microsoft.com/office/drawing/2014/main" id="{889AB36F-5ADF-0FA9-AD60-4C5BC4B89ED3}"/>
              </a:ext>
            </a:extLst>
          </p:cNvPr>
          <p:cNvSpPr txBox="1"/>
          <p:nvPr/>
        </p:nvSpPr>
        <p:spPr>
          <a:xfrm>
            <a:off x="161145" y="3513144"/>
            <a:ext cx="5773124" cy="414601"/>
          </a:xfrm>
          <a:prstGeom prst="rect">
            <a:avLst/>
          </a:prstGeom>
          <a:noFill/>
        </p:spPr>
        <p:txBody>
          <a:bodyPr wrap="square">
            <a:spAutoFit/>
          </a:bodyPr>
          <a:lstStyle/>
          <a:p>
            <a:pPr>
              <a:lnSpc>
                <a:spcPct val="107000"/>
              </a:lnSpc>
              <a:spcAft>
                <a:spcPts val="800"/>
              </a:spcAft>
            </a:pPr>
            <a:r>
              <a:rPr lang="lv-LV" sz="1000" b="1" kern="100" dirty="0">
                <a:effectLst/>
                <a:latin typeface="Arial" panose="020B0604020202020204" pitchFamily="34" charset="0"/>
                <a:ea typeface="Aptos" panose="020B0004020202020204" pitchFamily="34" charset="0"/>
                <a:cs typeface="Times New Roman" panose="02020603050405020304" pitchFamily="18" charset="0"/>
              </a:rPr>
              <a:t>E3. Kādus elektroenerģijas ražošanas veidus un projektus Jūs atbalstītu, lai Latviju nodrošinātu ar atjaunīgajiem energoresursiem?</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11" name="Table 10">
            <a:extLst>
              <a:ext uri="{FF2B5EF4-FFF2-40B4-BE49-F238E27FC236}">
                <a16:creationId xmlns:a16="http://schemas.microsoft.com/office/drawing/2014/main" id="{5BD699A5-DC93-AA84-901E-854D82151472}"/>
              </a:ext>
            </a:extLst>
          </p:cNvPr>
          <p:cNvGraphicFramePr>
            <a:graphicFrameLocks noGrp="1"/>
          </p:cNvGraphicFramePr>
          <p:nvPr>
            <p:extLst>
              <p:ext uri="{D42A27DB-BD31-4B8C-83A1-F6EECF244321}">
                <p14:modId xmlns:p14="http://schemas.microsoft.com/office/powerpoint/2010/main" val="1859528517"/>
              </p:ext>
            </p:extLst>
          </p:nvPr>
        </p:nvGraphicFramePr>
        <p:xfrm>
          <a:off x="258386" y="3917986"/>
          <a:ext cx="6189068" cy="1432687"/>
        </p:xfrm>
        <a:graphic>
          <a:graphicData uri="http://schemas.openxmlformats.org/drawingml/2006/table">
            <a:tbl>
              <a:tblPr/>
              <a:tblGrid>
                <a:gridCol w="207576">
                  <a:extLst>
                    <a:ext uri="{9D8B030D-6E8A-4147-A177-3AD203B41FA5}">
                      <a16:colId xmlns:a16="http://schemas.microsoft.com/office/drawing/2014/main" val="1575265672"/>
                    </a:ext>
                  </a:extLst>
                </a:gridCol>
                <a:gridCol w="2172431">
                  <a:extLst>
                    <a:ext uri="{9D8B030D-6E8A-4147-A177-3AD203B41FA5}">
                      <a16:colId xmlns:a16="http://schemas.microsoft.com/office/drawing/2014/main" val="1960891538"/>
                    </a:ext>
                  </a:extLst>
                </a:gridCol>
                <a:gridCol w="691670">
                  <a:extLst>
                    <a:ext uri="{9D8B030D-6E8A-4147-A177-3AD203B41FA5}">
                      <a16:colId xmlns:a16="http://schemas.microsoft.com/office/drawing/2014/main" val="3240541344"/>
                    </a:ext>
                  </a:extLst>
                </a:gridCol>
                <a:gridCol w="691670">
                  <a:extLst>
                    <a:ext uri="{9D8B030D-6E8A-4147-A177-3AD203B41FA5}">
                      <a16:colId xmlns:a16="http://schemas.microsoft.com/office/drawing/2014/main" val="1838521098"/>
                    </a:ext>
                  </a:extLst>
                </a:gridCol>
                <a:gridCol w="837799">
                  <a:extLst>
                    <a:ext uri="{9D8B030D-6E8A-4147-A177-3AD203B41FA5}">
                      <a16:colId xmlns:a16="http://schemas.microsoft.com/office/drawing/2014/main" val="2243147311"/>
                    </a:ext>
                  </a:extLst>
                </a:gridCol>
                <a:gridCol w="837799">
                  <a:extLst>
                    <a:ext uri="{9D8B030D-6E8A-4147-A177-3AD203B41FA5}">
                      <a16:colId xmlns:a16="http://schemas.microsoft.com/office/drawing/2014/main" val="2591362131"/>
                    </a:ext>
                  </a:extLst>
                </a:gridCol>
                <a:gridCol w="750123">
                  <a:extLst>
                    <a:ext uri="{9D8B030D-6E8A-4147-A177-3AD203B41FA5}">
                      <a16:colId xmlns:a16="http://schemas.microsoft.com/office/drawing/2014/main" val="1160932491"/>
                    </a:ext>
                  </a:extLst>
                </a:gridCol>
              </a:tblGrid>
              <a:tr h="0">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 </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dirty="0">
                          <a:effectLst/>
                          <a:latin typeface="Arial" panose="020B0604020202020204" pitchFamily="34" charset="0"/>
                          <a:ea typeface="Aptos" panose="020B0004020202020204" pitchFamily="34" charset="0"/>
                          <a:cs typeface="Times New Roman" panose="02020603050405020304" pitchFamily="18" charset="0"/>
                        </a:rPr>
                        <a:t> </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Noteikti atbalstītu</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Drīzāk atbalstītu</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dirty="0">
                          <a:effectLst/>
                          <a:latin typeface="Arial" panose="020B0604020202020204" pitchFamily="34" charset="0"/>
                          <a:ea typeface="Aptos" panose="020B0004020202020204" pitchFamily="34" charset="0"/>
                          <a:cs typeface="Times New Roman" panose="02020603050405020304" pitchFamily="18" charset="0"/>
                        </a:rPr>
                        <a:t>Drīzāk neatbalstītu</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Noteikti neatbalstītu</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dirty="0">
                          <a:effectLst/>
                          <a:latin typeface="Arial" panose="020B0604020202020204" pitchFamily="34" charset="0"/>
                          <a:ea typeface="Aptos" panose="020B0004020202020204" pitchFamily="34" charset="0"/>
                          <a:cs typeface="Times New Roman" panose="02020603050405020304" pitchFamily="18" charset="0"/>
                        </a:rPr>
                        <a:t>Grūti pateikt</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3823702"/>
                  </a:ext>
                </a:extLst>
              </a:tr>
              <a:tr h="0">
                <a:tc>
                  <a:txBody>
                    <a:bodyPr/>
                    <a:lstStyle/>
                    <a:p>
                      <a:pP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1</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Vēja enerģijas iegūšana (vēja parki)</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dirty="0">
                          <a:effectLst/>
                          <a:latin typeface="Arial" panose="020B0604020202020204" pitchFamily="34" charset="0"/>
                          <a:ea typeface="Aptos" panose="020B0004020202020204" pitchFamily="34" charset="0"/>
                          <a:cs typeface="Times New Roman" panose="02020603050405020304" pitchFamily="18" charset="0"/>
                        </a:rPr>
                        <a:t>1</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2</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3</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4</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8</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90662258"/>
                  </a:ext>
                </a:extLst>
              </a:tr>
              <a:tr h="0">
                <a:tc>
                  <a:txBody>
                    <a:bodyPr/>
                    <a:lstStyle/>
                    <a:p>
                      <a:pP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2</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Saules enerģijas iegūšana (saules parki)</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1</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2</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dirty="0">
                          <a:effectLst/>
                          <a:latin typeface="Arial" panose="020B0604020202020204" pitchFamily="34" charset="0"/>
                          <a:ea typeface="Aptos" panose="020B0004020202020204" pitchFamily="34" charset="0"/>
                          <a:cs typeface="Times New Roman" panose="02020603050405020304" pitchFamily="18" charset="0"/>
                        </a:rPr>
                        <a:t>3</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4</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dirty="0">
                          <a:effectLst/>
                          <a:latin typeface="Arial" panose="020B0604020202020204" pitchFamily="34" charset="0"/>
                          <a:ea typeface="Aptos" panose="020B0004020202020204" pitchFamily="34" charset="0"/>
                          <a:cs typeface="Times New Roman" panose="02020603050405020304" pitchFamily="18" charset="0"/>
                        </a:rPr>
                        <a:t>8</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64905836"/>
                  </a:ext>
                </a:extLst>
              </a:tr>
              <a:tr h="0">
                <a:tc>
                  <a:txBody>
                    <a:bodyPr/>
                    <a:lstStyle/>
                    <a:p>
                      <a:pP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3</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Moderna kodolenerģijas reaktora būvniecība</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1</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2</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3</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4</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dirty="0">
                          <a:effectLst/>
                          <a:latin typeface="Arial" panose="020B0604020202020204" pitchFamily="34" charset="0"/>
                          <a:ea typeface="Aptos" panose="020B0004020202020204" pitchFamily="34" charset="0"/>
                          <a:cs typeface="Times New Roman" panose="02020603050405020304" pitchFamily="18" charset="0"/>
                        </a:rPr>
                        <a:t>8</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23304923"/>
                  </a:ext>
                </a:extLst>
              </a:tr>
              <a:tr h="0">
                <a:tc>
                  <a:txBody>
                    <a:bodyPr/>
                    <a:lstStyle/>
                    <a:p>
                      <a:pP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4</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lv-LV" sz="1000" kern="100" dirty="0">
                          <a:effectLst/>
                          <a:latin typeface="Arial" panose="020B0604020202020204" pitchFamily="34" charset="0"/>
                          <a:ea typeface="Calibri" panose="020F0502020204030204" pitchFamily="34" charset="0"/>
                          <a:cs typeface="Times New Roman" panose="02020603050405020304" pitchFamily="18" charset="0"/>
                        </a:rPr>
                        <a:t>Jauna HES izveide Daugavas kaskādē</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dirty="0">
                          <a:effectLst/>
                          <a:latin typeface="Arial" panose="020B0604020202020204" pitchFamily="34" charset="0"/>
                          <a:ea typeface="Aptos" panose="020B0004020202020204" pitchFamily="34" charset="0"/>
                          <a:cs typeface="Times New Roman" panose="02020603050405020304" pitchFamily="18" charset="0"/>
                        </a:rPr>
                        <a:t>1</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2</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3</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4</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dirty="0">
                          <a:effectLst/>
                          <a:latin typeface="Arial" panose="020B0604020202020204" pitchFamily="34" charset="0"/>
                          <a:ea typeface="Aptos" panose="020B0004020202020204" pitchFamily="34" charset="0"/>
                          <a:cs typeface="Times New Roman" panose="02020603050405020304" pitchFamily="18" charset="0"/>
                        </a:rPr>
                        <a:t>8</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7608062"/>
                  </a:ext>
                </a:extLst>
              </a:tr>
            </a:tbl>
          </a:graphicData>
        </a:graphic>
      </p:graphicFrame>
      <p:sp>
        <p:nvSpPr>
          <p:cNvPr id="14" name="TextBox 13">
            <a:extLst>
              <a:ext uri="{FF2B5EF4-FFF2-40B4-BE49-F238E27FC236}">
                <a16:creationId xmlns:a16="http://schemas.microsoft.com/office/drawing/2014/main" id="{149B7C39-6D3B-3B3F-9388-96ECB94D3DCA}"/>
              </a:ext>
            </a:extLst>
          </p:cNvPr>
          <p:cNvSpPr txBox="1"/>
          <p:nvPr/>
        </p:nvSpPr>
        <p:spPr>
          <a:xfrm>
            <a:off x="161145" y="5464361"/>
            <a:ext cx="6108490" cy="249940"/>
          </a:xfrm>
          <a:prstGeom prst="rect">
            <a:avLst/>
          </a:prstGeom>
          <a:noFill/>
        </p:spPr>
        <p:txBody>
          <a:bodyPr wrap="square">
            <a:spAutoFit/>
          </a:bodyPr>
          <a:lstStyle/>
          <a:p>
            <a:pPr algn="just">
              <a:lnSpc>
                <a:spcPct val="107000"/>
              </a:lnSpc>
              <a:spcAft>
                <a:spcPts val="800"/>
              </a:spcAft>
            </a:pPr>
            <a:r>
              <a:rPr lang="lv-LV" sz="1000" b="1" kern="100" dirty="0">
                <a:effectLst/>
                <a:latin typeface="Arial" panose="020B0604020202020204" pitchFamily="34" charset="0"/>
                <a:ea typeface="Calibri" panose="020F0502020204030204" pitchFamily="34" charset="0"/>
                <a:cs typeface="Times New Roman" panose="02020603050405020304" pitchFamily="18" charset="0"/>
              </a:rPr>
              <a:t>E4. Vai atbalstītu vēja parku būvniecību dažu kilometru attālumā no sava mājokļa?</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16" name="Table 15">
            <a:extLst>
              <a:ext uri="{FF2B5EF4-FFF2-40B4-BE49-F238E27FC236}">
                <a16:creationId xmlns:a16="http://schemas.microsoft.com/office/drawing/2014/main" id="{130E5C9C-2F7D-1D65-8AB3-277769E518B7}"/>
              </a:ext>
            </a:extLst>
          </p:cNvPr>
          <p:cNvGraphicFramePr>
            <a:graphicFrameLocks noGrp="1"/>
          </p:cNvGraphicFramePr>
          <p:nvPr>
            <p:extLst>
              <p:ext uri="{D42A27DB-BD31-4B8C-83A1-F6EECF244321}">
                <p14:modId xmlns:p14="http://schemas.microsoft.com/office/powerpoint/2010/main" val="647704805"/>
              </p:ext>
            </p:extLst>
          </p:nvPr>
        </p:nvGraphicFramePr>
        <p:xfrm>
          <a:off x="258387" y="5707655"/>
          <a:ext cx="2787015" cy="780415"/>
        </p:xfrm>
        <a:graphic>
          <a:graphicData uri="http://schemas.openxmlformats.org/drawingml/2006/table">
            <a:tbl>
              <a:tblPr firstRow="1" firstCol="1" bandRow="1"/>
              <a:tblGrid>
                <a:gridCol w="1797050">
                  <a:extLst>
                    <a:ext uri="{9D8B030D-6E8A-4147-A177-3AD203B41FA5}">
                      <a16:colId xmlns:a16="http://schemas.microsoft.com/office/drawing/2014/main" val="3876890851"/>
                    </a:ext>
                  </a:extLst>
                </a:gridCol>
                <a:gridCol w="989965">
                  <a:extLst>
                    <a:ext uri="{9D8B030D-6E8A-4147-A177-3AD203B41FA5}">
                      <a16:colId xmlns:a16="http://schemas.microsoft.com/office/drawing/2014/main" val="2743757740"/>
                    </a:ext>
                  </a:extLst>
                </a:gridCol>
              </a:tblGrid>
              <a:tr h="0">
                <a:tc>
                  <a:txBody>
                    <a:bodyPr/>
                    <a:lstStyle/>
                    <a:p>
                      <a:pPr algn="just">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Noteikti atbalstītu</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1</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60315778"/>
                  </a:ext>
                </a:extLst>
              </a:tr>
              <a:tr h="0">
                <a:tc>
                  <a:txBody>
                    <a:bodyPr/>
                    <a:lstStyle/>
                    <a:p>
                      <a:pPr algn="just">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Drīzāk atbalstītu</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2</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55547699"/>
                  </a:ext>
                </a:extLst>
              </a:tr>
              <a:tr h="0">
                <a:tc>
                  <a:txBody>
                    <a:bodyPr/>
                    <a:lstStyle/>
                    <a:p>
                      <a:pPr algn="just">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Drīzāk neatbalstītu</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3</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58283631"/>
                  </a:ext>
                </a:extLst>
              </a:tr>
              <a:tr h="0">
                <a:tc>
                  <a:txBody>
                    <a:bodyPr/>
                    <a:lstStyle/>
                    <a:p>
                      <a:pPr algn="just">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Noteikti neatbalstītu</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4</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2392404"/>
                  </a:ext>
                </a:extLst>
              </a:tr>
              <a:tr h="0">
                <a:tc>
                  <a:txBody>
                    <a:bodyPr/>
                    <a:lstStyle/>
                    <a:p>
                      <a:pPr algn="just">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Grūti pateikt</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8</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70267911"/>
                  </a:ext>
                </a:extLst>
              </a:tr>
            </a:tbl>
          </a:graphicData>
        </a:graphic>
      </p:graphicFrame>
      <p:sp>
        <p:nvSpPr>
          <p:cNvPr id="18" name="TextBox 17">
            <a:extLst>
              <a:ext uri="{FF2B5EF4-FFF2-40B4-BE49-F238E27FC236}">
                <a16:creationId xmlns:a16="http://schemas.microsoft.com/office/drawing/2014/main" id="{9DE07D4B-FC8A-70AF-10D5-3B46DC7E5EBA}"/>
              </a:ext>
            </a:extLst>
          </p:cNvPr>
          <p:cNvSpPr txBox="1"/>
          <p:nvPr/>
        </p:nvSpPr>
        <p:spPr>
          <a:xfrm>
            <a:off x="6269635" y="638725"/>
            <a:ext cx="5561581" cy="414601"/>
          </a:xfrm>
          <a:prstGeom prst="rect">
            <a:avLst/>
          </a:prstGeom>
          <a:noFill/>
        </p:spPr>
        <p:txBody>
          <a:bodyPr wrap="square">
            <a:spAutoFit/>
          </a:bodyPr>
          <a:lstStyle/>
          <a:p>
            <a:pPr algn="just">
              <a:lnSpc>
                <a:spcPct val="107000"/>
              </a:lnSpc>
              <a:spcAft>
                <a:spcPts val="800"/>
              </a:spcAft>
            </a:pPr>
            <a:r>
              <a:rPr lang="lv-LV" sz="1000" b="1" kern="0" dirty="0">
                <a:effectLst/>
                <a:latin typeface="Arial" panose="020B0604020202020204" pitchFamily="34" charset="0"/>
                <a:ea typeface="Times New Roman" panose="02020603050405020304" pitchFamily="18" charset="0"/>
                <a:cs typeface="Times New Roman" panose="02020603050405020304" pitchFamily="18" charset="0"/>
              </a:rPr>
              <a:t>E5. Vai Jūs būtu ar mieru dzīvot vēja parka tuvumā, ja Jūs par to saņemtu finansiālu labumu 700 eiro apmērā katru gadu?</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19" name="Table 18">
            <a:extLst>
              <a:ext uri="{FF2B5EF4-FFF2-40B4-BE49-F238E27FC236}">
                <a16:creationId xmlns:a16="http://schemas.microsoft.com/office/drawing/2014/main" id="{4DF90C00-105D-B2FD-58BD-4DFA46CDA260}"/>
              </a:ext>
            </a:extLst>
          </p:cNvPr>
          <p:cNvGraphicFramePr>
            <a:graphicFrameLocks noGrp="1"/>
          </p:cNvGraphicFramePr>
          <p:nvPr>
            <p:extLst>
              <p:ext uri="{D42A27DB-BD31-4B8C-83A1-F6EECF244321}">
                <p14:modId xmlns:p14="http://schemas.microsoft.com/office/powerpoint/2010/main" val="1898510308"/>
              </p:ext>
            </p:extLst>
          </p:nvPr>
        </p:nvGraphicFramePr>
        <p:xfrm>
          <a:off x="6372979" y="1031161"/>
          <a:ext cx="2787015" cy="780415"/>
        </p:xfrm>
        <a:graphic>
          <a:graphicData uri="http://schemas.openxmlformats.org/drawingml/2006/table">
            <a:tbl>
              <a:tblPr firstRow="1" firstCol="1" bandRow="1"/>
              <a:tblGrid>
                <a:gridCol w="1797050">
                  <a:extLst>
                    <a:ext uri="{9D8B030D-6E8A-4147-A177-3AD203B41FA5}">
                      <a16:colId xmlns:a16="http://schemas.microsoft.com/office/drawing/2014/main" val="2775701067"/>
                    </a:ext>
                  </a:extLst>
                </a:gridCol>
                <a:gridCol w="989965">
                  <a:extLst>
                    <a:ext uri="{9D8B030D-6E8A-4147-A177-3AD203B41FA5}">
                      <a16:colId xmlns:a16="http://schemas.microsoft.com/office/drawing/2014/main" val="4243760561"/>
                    </a:ext>
                  </a:extLst>
                </a:gridCol>
              </a:tblGrid>
              <a:tr h="0">
                <a:tc>
                  <a:txBody>
                    <a:bodyPr/>
                    <a:lstStyle/>
                    <a:p>
                      <a:pPr algn="just">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Noteikti būtu</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1</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50516585"/>
                  </a:ext>
                </a:extLst>
              </a:tr>
              <a:tr h="0">
                <a:tc>
                  <a:txBody>
                    <a:bodyPr/>
                    <a:lstStyle/>
                    <a:p>
                      <a:pPr algn="just">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Drīzāk būtu</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2</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31681821"/>
                  </a:ext>
                </a:extLst>
              </a:tr>
              <a:tr h="0">
                <a:tc>
                  <a:txBody>
                    <a:bodyPr/>
                    <a:lstStyle/>
                    <a:p>
                      <a:pPr algn="just">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Drīzāk nebūtu</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3</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18892773"/>
                  </a:ext>
                </a:extLst>
              </a:tr>
              <a:tr h="0">
                <a:tc>
                  <a:txBody>
                    <a:bodyPr/>
                    <a:lstStyle/>
                    <a:p>
                      <a:pPr algn="just">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Noteikti nebūtu</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a:effectLst/>
                          <a:latin typeface="Arial" panose="020B0604020202020204" pitchFamily="34" charset="0"/>
                          <a:ea typeface="Times New Roman" panose="02020603050405020304" pitchFamily="18" charset="0"/>
                          <a:cs typeface="Times New Roman" panose="02020603050405020304" pitchFamily="18" charset="0"/>
                        </a:rPr>
                        <a:t>4</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47832378"/>
                  </a:ext>
                </a:extLst>
              </a:tr>
              <a:tr h="0">
                <a:tc>
                  <a:txBody>
                    <a:bodyPr/>
                    <a:lstStyle/>
                    <a:p>
                      <a:pPr algn="just">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Grūti pateikt</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0" dirty="0">
                          <a:effectLst/>
                          <a:latin typeface="Arial" panose="020B0604020202020204" pitchFamily="34" charset="0"/>
                          <a:ea typeface="Times New Roman" panose="02020603050405020304" pitchFamily="18" charset="0"/>
                          <a:cs typeface="Times New Roman" panose="02020603050405020304" pitchFamily="18" charset="0"/>
                        </a:rPr>
                        <a:t>8</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8812018"/>
                  </a:ext>
                </a:extLst>
              </a:tr>
            </a:tbl>
          </a:graphicData>
        </a:graphic>
      </p:graphicFrame>
      <p:sp>
        <p:nvSpPr>
          <p:cNvPr id="21" name="TextBox 20">
            <a:extLst>
              <a:ext uri="{FF2B5EF4-FFF2-40B4-BE49-F238E27FC236}">
                <a16:creationId xmlns:a16="http://schemas.microsoft.com/office/drawing/2014/main" id="{4BACB7D1-921B-A1B5-9FBE-A251AE9F8C8F}"/>
              </a:ext>
            </a:extLst>
          </p:cNvPr>
          <p:cNvSpPr txBox="1"/>
          <p:nvPr/>
        </p:nvSpPr>
        <p:spPr>
          <a:xfrm>
            <a:off x="6269635" y="1920646"/>
            <a:ext cx="5663978" cy="579261"/>
          </a:xfrm>
          <a:prstGeom prst="rect">
            <a:avLst/>
          </a:prstGeom>
          <a:noFill/>
        </p:spPr>
        <p:txBody>
          <a:bodyPr wrap="square">
            <a:spAutoFit/>
          </a:bodyPr>
          <a:lstStyle/>
          <a:p>
            <a:pPr>
              <a:lnSpc>
                <a:spcPct val="107000"/>
              </a:lnSpc>
              <a:spcAft>
                <a:spcPts val="800"/>
              </a:spcAft>
            </a:pPr>
            <a:r>
              <a:rPr lang="lv-LV" sz="1000" b="1" kern="100" dirty="0">
                <a:effectLst/>
                <a:latin typeface="Arial" panose="020B0604020202020204" pitchFamily="34" charset="0"/>
                <a:ea typeface="Aptos" panose="020B0004020202020204" pitchFamily="34" charset="0"/>
                <a:cs typeface="Times New Roman" panose="02020603050405020304" pitchFamily="18" charset="0"/>
              </a:rPr>
              <a:t>E6. Sabiedrībā ir izskanējuši dažādi apgalvojumi par vēja parku ietekmi uz cilvēkiem un apkārtējo vidi. Es Jums tagad dažus nolasīšu, bet Jūs, lūdzu, man pasakiet, kuriem no tiem Jūs piekrītat?</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22" name="Table 21">
            <a:extLst>
              <a:ext uri="{FF2B5EF4-FFF2-40B4-BE49-F238E27FC236}">
                <a16:creationId xmlns:a16="http://schemas.microsoft.com/office/drawing/2014/main" id="{A3F9657F-9D3F-F969-AA5E-FB8C3FB6B4EC}"/>
              </a:ext>
            </a:extLst>
          </p:cNvPr>
          <p:cNvGraphicFramePr>
            <a:graphicFrameLocks noGrp="1"/>
          </p:cNvGraphicFramePr>
          <p:nvPr>
            <p:extLst>
              <p:ext uri="{D42A27DB-BD31-4B8C-83A1-F6EECF244321}">
                <p14:modId xmlns:p14="http://schemas.microsoft.com/office/powerpoint/2010/main" val="206006983"/>
              </p:ext>
            </p:extLst>
          </p:nvPr>
        </p:nvGraphicFramePr>
        <p:xfrm>
          <a:off x="6372979" y="2481111"/>
          <a:ext cx="5041900" cy="1248664"/>
        </p:xfrm>
        <a:graphic>
          <a:graphicData uri="http://schemas.openxmlformats.org/drawingml/2006/table">
            <a:tbl>
              <a:tblPr firstRow="1" firstCol="1" bandRow="1"/>
              <a:tblGrid>
                <a:gridCol w="4230370">
                  <a:extLst>
                    <a:ext uri="{9D8B030D-6E8A-4147-A177-3AD203B41FA5}">
                      <a16:colId xmlns:a16="http://schemas.microsoft.com/office/drawing/2014/main" val="397046313"/>
                    </a:ext>
                  </a:extLst>
                </a:gridCol>
                <a:gridCol w="811530">
                  <a:extLst>
                    <a:ext uri="{9D8B030D-6E8A-4147-A177-3AD203B41FA5}">
                      <a16:colId xmlns:a16="http://schemas.microsoft.com/office/drawing/2014/main" val="2168060994"/>
                    </a:ext>
                  </a:extLst>
                </a:gridCol>
              </a:tblGrid>
              <a:tr h="0">
                <a:tc>
                  <a:txBody>
                    <a:bodyPr/>
                    <a:lstStyle/>
                    <a:p>
                      <a:pPr>
                        <a:lnSpc>
                          <a:spcPct val="107000"/>
                        </a:lnSpc>
                        <a:spcAft>
                          <a:spcPts val="800"/>
                        </a:spcAft>
                      </a:pPr>
                      <a:r>
                        <a:rPr lang="lv-LV" sz="1000" kern="100">
                          <a:effectLst/>
                          <a:latin typeface="Arial" panose="020B0604020202020204" pitchFamily="34" charset="0"/>
                          <a:ea typeface="Calibri" panose="020F0502020204030204" pitchFamily="34" charset="0"/>
                          <a:cs typeface="Times New Roman" panose="02020603050405020304" pitchFamily="18" charset="0"/>
                        </a:rPr>
                        <a:t>Vēja turbīnas negatīvi ietekmē dzīvo dabu (piemēram, putnus, augus)</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1</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23149273"/>
                  </a:ext>
                </a:extLst>
              </a:tr>
              <a:tr h="0">
                <a:tc>
                  <a:txBody>
                    <a:bodyPr/>
                    <a:lstStyle/>
                    <a:p>
                      <a:pPr>
                        <a:lnSpc>
                          <a:spcPct val="107000"/>
                        </a:lnSpc>
                        <a:spcAft>
                          <a:spcPts val="800"/>
                        </a:spcAft>
                      </a:pPr>
                      <a:r>
                        <a:rPr lang="lv-LV" sz="1000" kern="100" dirty="0">
                          <a:effectLst/>
                          <a:latin typeface="Arial" panose="020B0604020202020204" pitchFamily="34" charset="0"/>
                          <a:ea typeface="Calibri" panose="020F0502020204030204" pitchFamily="34" charset="0"/>
                          <a:cs typeface="Times New Roman" panose="02020603050405020304" pitchFamily="18" charset="0"/>
                        </a:rPr>
                        <a:t>Vēja turbīnas bojā ainavu</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2</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8844858"/>
                  </a:ext>
                </a:extLst>
              </a:tr>
              <a:tr h="0">
                <a:tc>
                  <a:txBody>
                    <a:bodyPr/>
                    <a:lstStyle/>
                    <a:p>
                      <a:pP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Vēja turbīnas rada traucējošas skaņas</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3</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3806705"/>
                  </a:ext>
                </a:extLst>
              </a:tr>
              <a:tr h="0">
                <a:tc>
                  <a:txBody>
                    <a:bodyPr/>
                    <a:lstStyle/>
                    <a:p>
                      <a:pP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Vēja turbīnas to redzamības zonā negatīvi ietekmē tūrismu</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4</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81333771"/>
                  </a:ext>
                </a:extLst>
              </a:tr>
              <a:tr h="0">
                <a:tc>
                  <a:txBody>
                    <a:bodyPr/>
                    <a:lstStyle/>
                    <a:p>
                      <a:pP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Vēja turbīnas rada saules gaismas mirgošanas efektu</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5</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7991570"/>
                  </a:ext>
                </a:extLst>
              </a:tr>
              <a:tr h="0">
                <a:tc>
                  <a:txBody>
                    <a:bodyPr/>
                    <a:lstStyle/>
                    <a:p>
                      <a:pPr>
                        <a:lnSpc>
                          <a:spcPct val="107000"/>
                        </a:lnSpc>
                        <a:spcAft>
                          <a:spcPts val="800"/>
                        </a:spcAft>
                      </a:pPr>
                      <a:r>
                        <a:rPr lang="lv-LV" sz="1000" kern="100">
                          <a:effectLst/>
                          <a:latin typeface="Arial" panose="020B0604020202020204" pitchFamily="34" charset="0"/>
                          <a:ea typeface="Calibri" panose="020F0502020204030204" pitchFamily="34" charset="0"/>
                          <a:cs typeface="Times New Roman" panose="02020603050405020304" pitchFamily="18" charset="0"/>
                        </a:rPr>
                        <a:t>Vēja turbīnas negatīvi ietekmē to apkārtnē dzīvojošo cilvēku veselību</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6</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98703625"/>
                  </a:ext>
                </a:extLst>
              </a:tr>
              <a:tr h="0">
                <a:tc>
                  <a:txBody>
                    <a:bodyPr/>
                    <a:lstStyle/>
                    <a:p>
                      <a:pPr>
                        <a:lnSpc>
                          <a:spcPct val="107000"/>
                        </a:lnSpc>
                        <a:spcAft>
                          <a:spcPts val="800"/>
                        </a:spcAft>
                      </a:pPr>
                      <a:r>
                        <a:rPr lang="lv-LV" sz="1000" kern="100" dirty="0">
                          <a:effectLst/>
                          <a:latin typeface="Arial" panose="020B0604020202020204" pitchFamily="34" charset="0"/>
                          <a:ea typeface="Calibri" panose="020F0502020204030204" pitchFamily="34" charset="0"/>
                          <a:cs typeface="Times New Roman" panose="02020603050405020304" pitchFamily="18" charset="0"/>
                        </a:rPr>
                        <a:t>Nevienam nepiekrītu</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a:effectLst/>
                          <a:latin typeface="Arial" panose="020B0604020202020204" pitchFamily="34" charset="0"/>
                          <a:ea typeface="Aptos" panose="020B0004020202020204" pitchFamily="34" charset="0"/>
                          <a:cs typeface="Times New Roman" panose="02020603050405020304" pitchFamily="18" charset="0"/>
                        </a:rPr>
                        <a:t>7</a:t>
                      </a:r>
                      <a:endParaRPr lang="lv-LV"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86801558"/>
                  </a:ext>
                </a:extLst>
              </a:tr>
              <a:tr h="0">
                <a:tc>
                  <a:txBody>
                    <a:bodyPr/>
                    <a:lstStyle/>
                    <a:p>
                      <a:pPr>
                        <a:lnSpc>
                          <a:spcPct val="107000"/>
                        </a:lnSpc>
                        <a:spcAft>
                          <a:spcPts val="800"/>
                        </a:spcAft>
                      </a:pPr>
                      <a:r>
                        <a:rPr lang="lv-LV" sz="1000" kern="100" dirty="0">
                          <a:effectLst/>
                          <a:latin typeface="Arial" panose="020B0604020202020204" pitchFamily="34" charset="0"/>
                          <a:ea typeface="Aptos" panose="020B0004020202020204" pitchFamily="34" charset="0"/>
                          <a:cs typeface="Times New Roman" panose="02020603050405020304" pitchFamily="18" charset="0"/>
                        </a:rPr>
                        <a:t>Grūti pateikt</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kern="100" dirty="0">
                          <a:effectLst/>
                          <a:latin typeface="Arial" panose="020B0604020202020204" pitchFamily="34" charset="0"/>
                          <a:ea typeface="Aptos" panose="020B0004020202020204" pitchFamily="34" charset="0"/>
                          <a:cs typeface="Times New Roman" panose="02020603050405020304" pitchFamily="18" charset="0"/>
                        </a:rPr>
                        <a:t>8</a:t>
                      </a:r>
                      <a:endParaRPr lang="lv-LV"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849311"/>
                  </a:ext>
                </a:extLst>
              </a:tr>
            </a:tbl>
          </a:graphicData>
        </a:graphic>
      </p:graphicFrame>
    </p:spTree>
    <p:extLst>
      <p:ext uri="{BB962C8B-B14F-4D97-AF65-F5344CB8AC3E}">
        <p14:creationId xmlns:p14="http://schemas.microsoft.com/office/powerpoint/2010/main" val="1375299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6">
            <a:extLst>
              <a:ext uri="{FF2B5EF4-FFF2-40B4-BE49-F238E27FC236}">
                <a16:creationId xmlns:a16="http://schemas.microsoft.com/office/drawing/2014/main" id="{38E68BDD-5D4F-48D4-8FF3-340E7C9E629E}"/>
              </a:ext>
            </a:extLst>
          </p:cNvPr>
          <p:cNvSpPr>
            <a:spLocks noGrp="1" noChangeArrowheads="1"/>
          </p:cNvSpPr>
          <p:nvPr>
            <p:ph type="ctrTitle"/>
          </p:nvPr>
        </p:nvSpPr>
        <p:spPr>
          <a:xfrm>
            <a:off x="2109062" y="1052514"/>
            <a:ext cx="7993062" cy="5184775"/>
          </a:xfrm>
          <a:noFill/>
        </p:spPr>
        <p:txBody>
          <a:bodyPr anchor="t">
            <a:normAutofit/>
          </a:bodyPr>
          <a:lstStyle/>
          <a:p>
            <a:pPr>
              <a:spcBef>
                <a:spcPct val="40000"/>
              </a:spcBef>
            </a:pPr>
            <a:br>
              <a:rPr lang="lv-LV" altLang="en-US" sz="4000" b="1" dirty="0">
                <a:latin typeface="Arial Narrow" panose="020B0606020202030204" pitchFamily="34" charset="0"/>
              </a:rPr>
            </a:br>
            <a:br>
              <a:rPr lang="lv-LV" altLang="en-US" sz="4000" b="1" dirty="0">
                <a:latin typeface="Arial Narrow" panose="020B0606020202030204" pitchFamily="34" charset="0"/>
              </a:rPr>
            </a:br>
            <a:br>
              <a:rPr lang="lv-LV" altLang="en-US" sz="4000" b="1" dirty="0">
                <a:latin typeface="Arial Narrow" panose="020B0606020202030204" pitchFamily="34" charset="0"/>
              </a:rPr>
            </a:br>
            <a:br>
              <a:rPr lang="lv-LV" altLang="en-US" sz="3200" b="1" dirty="0">
                <a:latin typeface="Arial Narrow" panose="020B0606020202030204" pitchFamily="34" charset="0"/>
              </a:rPr>
            </a:br>
            <a:br>
              <a:rPr lang="lv-LV" altLang="en-US" sz="2800" b="1" dirty="0">
                <a:latin typeface="Arial Narrow" panose="020B0606020202030204" pitchFamily="34" charset="0"/>
              </a:rPr>
            </a:br>
            <a:br>
              <a:rPr lang="lv-LV" altLang="en-US" sz="1800" b="1" dirty="0">
                <a:latin typeface="Arial Narrow" panose="020B0606020202030204" pitchFamily="34" charset="0"/>
              </a:rPr>
            </a:br>
            <a:br>
              <a:rPr lang="lv-LV" altLang="en-US" sz="1800" b="1" dirty="0">
                <a:latin typeface="Arial Narrow" panose="020B0606020202030204" pitchFamily="34" charset="0"/>
              </a:rPr>
            </a:br>
            <a:br>
              <a:rPr lang="lv-LV" altLang="en-US" sz="1800" b="1" dirty="0">
                <a:latin typeface="Arial Narrow" panose="020B0606020202030204" pitchFamily="34" charset="0"/>
              </a:rPr>
            </a:br>
            <a:r>
              <a:rPr lang="lv-LV" altLang="en-US" sz="1800" b="1" dirty="0">
                <a:latin typeface="Arial" panose="020B0604020202020204" pitchFamily="34" charset="0"/>
                <a:cs typeface="Arial" panose="020B0604020202020204" pitchFamily="34" charset="0"/>
              </a:rPr>
              <a:t>SKDS</a:t>
            </a:r>
            <a:br>
              <a:rPr lang="lv-LV" altLang="en-US" sz="18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tirgus un sabiedriskās domas pētījumu centrs</a:t>
            </a:r>
            <a:br>
              <a:rPr lang="lv-LV" altLang="en-US" sz="1400" dirty="0">
                <a:latin typeface="Arial" panose="020B0604020202020204" pitchFamily="34" charset="0"/>
                <a:cs typeface="Arial" panose="020B0604020202020204" pitchFamily="34" charset="0"/>
              </a:rPr>
            </a:br>
            <a:br>
              <a:rPr lang="lv-LV" altLang="en-US" sz="6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Baznīcas iela 32-2, Rīga, Latvija, LV-1010</a:t>
            </a:r>
            <a:br>
              <a:rPr lang="lv-LV" altLang="en-US" sz="14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tālr.: +371 67 312 876, fakss: +371 67 312 874</a:t>
            </a:r>
            <a:br>
              <a:rPr lang="lv-LV" altLang="en-US" sz="14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e-pasts: </a:t>
            </a:r>
            <a:r>
              <a:rPr lang="lv-LV" altLang="en-US" sz="1400" dirty="0">
                <a:solidFill>
                  <a:srgbClr val="46865E"/>
                </a:solidFill>
                <a:latin typeface="Arial" panose="020B0604020202020204" pitchFamily="34" charset="0"/>
                <a:cs typeface="Arial" panose="020B0604020202020204" pitchFamily="34" charset="0"/>
              </a:rPr>
              <a:t>skds@skds.lv</a:t>
            </a:r>
            <a:br>
              <a:rPr lang="lv-LV" altLang="en-US" sz="1400" dirty="0">
                <a:solidFill>
                  <a:srgbClr val="008080"/>
                </a:solidFill>
                <a:latin typeface="Arial" panose="020B0604020202020204" pitchFamily="34" charset="0"/>
                <a:cs typeface="Arial" panose="020B0604020202020204" pitchFamily="34" charset="0"/>
              </a:rPr>
            </a:br>
            <a:r>
              <a:rPr lang="lv-LV" altLang="en-US" sz="1400" dirty="0">
                <a:solidFill>
                  <a:srgbClr val="46865E"/>
                </a:solidFill>
                <a:latin typeface="Arial" panose="020B0604020202020204" pitchFamily="34" charset="0"/>
                <a:cs typeface="Arial" panose="020B0604020202020204" pitchFamily="34" charset="0"/>
              </a:rPr>
              <a:t>www.skds.lv</a:t>
            </a:r>
            <a:br>
              <a:rPr lang="lv-LV" altLang="en-US" sz="1400" dirty="0">
                <a:solidFill>
                  <a:srgbClr val="4A5238"/>
                </a:solidFill>
                <a:latin typeface="Arial" panose="020B0604020202020204" pitchFamily="34" charset="0"/>
                <a:cs typeface="Arial" panose="020B0604020202020204" pitchFamily="34" charset="0"/>
                <a:hlinkClick r:id="rId3"/>
              </a:rPr>
            </a:br>
            <a:endParaRPr lang="lv-LV" altLang="en-US" sz="1600" dirty="0">
              <a:solidFill>
                <a:srgbClr val="4A5238"/>
              </a:solidFill>
              <a:latin typeface="Arial" panose="020B0604020202020204" pitchFamily="34" charset="0"/>
              <a:cs typeface="Arial" panose="020B0604020202020204" pitchFamily="34" charset="0"/>
            </a:endParaRPr>
          </a:p>
        </p:txBody>
      </p:sp>
      <p:sp>
        <p:nvSpPr>
          <p:cNvPr id="102405" name="Line 9">
            <a:extLst>
              <a:ext uri="{FF2B5EF4-FFF2-40B4-BE49-F238E27FC236}">
                <a16:creationId xmlns:a16="http://schemas.microsoft.com/office/drawing/2014/main" id="{873A3919-C348-4949-8137-6C8E2AACB8B6}"/>
              </a:ext>
            </a:extLst>
          </p:cNvPr>
          <p:cNvSpPr>
            <a:spLocks noChangeShapeType="1"/>
          </p:cNvSpPr>
          <p:nvPr/>
        </p:nvSpPr>
        <p:spPr bwMode="auto">
          <a:xfrm>
            <a:off x="2794645" y="4790486"/>
            <a:ext cx="6840537"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 name="Rectangle 5">
            <a:extLst>
              <a:ext uri="{FF2B5EF4-FFF2-40B4-BE49-F238E27FC236}">
                <a16:creationId xmlns:a16="http://schemas.microsoft.com/office/drawing/2014/main" id="{5C90173E-2F55-40A5-B558-F294BAC797FF}"/>
              </a:ext>
            </a:extLst>
          </p:cNvPr>
          <p:cNvSpPr>
            <a:spLocks noChangeArrowheads="1"/>
          </p:cNvSpPr>
          <p:nvPr/>
        </p:nvSpPr>
        <p:spPr bwMode="auto">
          <a:xfrm>
            <a:off x="457200" y="404814"/>
            <a:ext cx="11309230"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a:extLst>
              <a:ext uri="{FF2B5EF4-FFF2-40B4-BE49-F238E27FC236}">
                <a16:creationId xmlns:a16="http://schemas.microsoft.com/office/drawing/2014/main" id="{E40D9331-C5E4-4BA9-99E3-9BAEA42FCD78}"/>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Aptaujas tehniskā informācija</a:t>
            </a:r>
            <a:endParaRPr lang="en-US" altLang="en-US" sz="2400" b="1" dirty="0">
              <a:solidFill>
                <a:schemeClr val="bg1"/>
              </a:solidFill>
              <a:cs typeface="Arial" panose="020B0604020202020204" pitchFamily="34" charset="0"/>
            </a:endParaRPr>
          </a:p>
        </p:txBody>
      </p:sp>
      <p:sp>
        <p:nvSpPr>
          <p:cNvPr id="2" name="Content Placeholder 5">
            <a:extLst>
              <a:ext uri="{FF2B5EF4-FFF2-40B4-BE49-F238E27FC236}">
                <a16:creationId xmlns:a16="http://schemas.microsoft.com/office/drawing/2014/main" id="{D37DE140-4547-8937-978C-31FEB79C62BC}"/>
              </a:ext>
            </a:extLst>
          </p:cNvPr>
          <p:cNvSpPr txBox="1">
            <a:spLocks/>
          </p:cNvSpPr>
          <p:nvPr/>
        </p:nvSpPr>
        <p:spPr>
          <a:xfrm>
            <a:off x="296883" y="788028"/>
            <a:ext cx="6598439" cy="4973638"/>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Pētījuma veicējs: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tirgus un sabiedriskās domas pētījumu centrs SKDS</a:t>
            </a:r>
          </a:p>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Mērķa grupa: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Latvijas iedzīvotāji vecumā no 18 līdz 75 gadiem</a:t>
            </a:r>
          </a:p>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Aptaujas metode: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Tiešās intervijas respondentu dzīvesvietās</a:t>
            </a:r>
          </a:p>
          <a:p>
            <a:pPr marL="0" indent="0">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Plānotā izlase: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1000 respondenti (ģenerālajam kopumam reprezentatīva izlase, ģenerālais kopums: 1489 tūkst. cilvēku)</a:t>
            </a:r>
          </a:p>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Sasniegtās izlases apjoms: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1002 respondenti</a:t>
            </a:r>
          </a:p>
          <a:p>
            <a:pPr marL="0" indent="0">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Izlases metode: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Stratificētā nejaušā izlase (stratifikācijas pazīmes: administratīvi teritoriālā)</a:t>
            </a:r>
          </a:p>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Ģeogrāfiskais pārklājums: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visa Latvija (118 izlases punkti)</a:t>
            </a:r>
          </a:p>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Aptaujas veikšanas laiks: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10.08.2024. - 19.08.2024.</a:t>
            </a:r>
          </a:p>
          <a:p>
            <a:pPr marL="0" indent="0">
              <a:lnSpc>
                <a:spcPct val="10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Datu svēršana: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dati tika svērti pēc pazīmēm: reģions, tautība, dzimums, vecums saskaņā ar LR IeM PMLP Iedzīvotāju reģistra datiem uz 24.01.2024. Šajā materiālā norādīti svērti procenti un nesvērts respondentu skaits.</a:t>
            </a:r>
          </a:p>
        </p:txBody>
      </p:sp>
      <p:graphicFrame>
        <p:nvGraphicFramePr>
          <p:cNvPr id="3" name="Table 2">
            <a:extLst>
              <a:ext uri="{FF2B5EF4-FFF2-40B4-BE49-F238E27FC236}">
                <a16:creationId xmlns:a16="http://schemas.microsoft.com/office/drawing/2014/main" id="{FBCFE5ED-EB27-0B87-43DA-38CC9D09FF8F}"/>
              </a:ext>
            </a:extLst>
          </p:cNvPr>
          <p:cNvGraphicFramePr>
            <a:graphicFrameLocks noGrp="1"/>
          </p:cNvGraphicFramePr>
          <p:nvPr>
            <p:extLst>
              <p:ext uri="{D42A27DB-BD31-4B8C-83A1-F6EECF244321}">
                <p14:modId xmlns:p14="http://schemas.microsoft.com/office/powerpoint/2010/main" val="1265018540"/>
              </p:ext>
            </p:extLst>
          </p:nvPr>
        </p:nvGraphicFramePr>
        <p:xfrm>
          <a:off x="7144870" y="770094"/>
          <a:ext cx="4593542" cy="5852160"/>
        </p:xfrm>
        <a:graphic>
          <a:graphicData uri="http://schemas.openxmlformats.org/drawingml/2006/table">
            <a:tbl>
              <a:tblPr/>
              <a:tblGrid>
                <a:gridCol w="1351972">
                  <a:extLst>
                    <a:ext uri="{9D8B030D-6E8A-4147-A177-3AD203B41FA5}">
                      <a16:colId xmlns:a16="http://schemas.microsoft.com/office/drawing/2014/main" val="184185648"/>
                    </a:ext>
                  </a:extLst>
                </a:gridCol>
                <a:gridCol w="750229">
                  <a:extLst>
                    <a:ext uri="{9D8B030D-6E8A-4147-A177-3AD203B41FA5}">
                      <a16:colId xmlns:a16="http://schemas.microsoft.com/office/drawing/2014/main" val="423103984"/>
                    </a:ext>
                  </a:extLst>
                </a:gridCol>
                <a:gridCol w="823982">
                  <a:extLst>
                    <a:ext uri="{9D8B030D-6E8A-4147-A177-3AD203B41FA5}">
                      <a16:colId xmlns:a16="http://schemas.microsoft.com/office/drawing/2014/main" val="3419313068"/>
                    </a:ext>
                  </a:extLst>
                </a:gridCol>
                <a:gridCol w="853066">
                  <a:extLst>
                    <a:ext uri="{9D8B030D-6E8A-4147-A177-3AD203B41FA5}">
                      <a16:colId xmlns:a16="http://schemas.microsoft.com/office/drawing/2014/main" val="3727270715"/>
                    </a:ext>
                  </a:extLst>
                </a:gridCol>
                <a:gridCol w="814293">
                  <a:extLst>
                    <a:ext uri="{9D8B030D-6E8A-4147-A177-3AD203B41FA5}">
                      <a16:colId xmlns:a16="http://schemas.microsoft.com/office/drawing/2014/main" val="3644383969"/>
                    </a:ext>
                  </a:extLst>
                </a:gridCol>
              </a:tblGrid>
              <a:tr h="340438">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Ģenerālais kopums</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(tūkst.cilv.)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Respondentu skaits izlasē (%) pirms svēršanas</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Respondentu skaits izlasē (%) pēc svēršanas</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LR IeM PMLP Iedz. reģ. dati uz 24.01.2024.</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268841366"/>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KOPĀ</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1489</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100.0</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100.0</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100.0</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638398286"/>
                  </a:ext>
                </a:extLst>
              </a:tr>
              <a:tr h="170219">
                <a:tc>
                  <a:txBody>
                    <a:bodyPr/>
                    <a:lstStyle/>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REĢIONS</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 </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090555686"/>
                  </a:ext>
                </a:extLst>
              </a:tr>
              <a:tr h="101126">
                <a:tc>
                  <a:txBody>
                    <a:bodyPr/>
                    <a:lstStyle/>
                    <a:p>
                      <a:r>
                        <a:rPr lang="lv-LV" sz="900">
                          <a:effectLst/>
                          <a:latin typeface="Arial" panose="020B0604020202020204" pitchFamily="34" charset="0"/>
                          <a:ea typeface="Times New Roman" panose="02020603050405020304" pitchFamily="18" charset="0"/>
                        </a:rPr>
                        <a:t>Rīgas reģions</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692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46.3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46.5</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46.5</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008975970"/>
                  </a:ext>
                </a:extLst>
              </a:tr>
              <a:tr h="85109">
                <a:tc>
                  <a:txBody>
                    <a:bodyPr/>
                    <a:lstStyle/>
                    <a:p>
                      <a:r>
                        <a:rPr lang="lv-LV" sz="900">
                          <a:effectLst/>
                          <a:latin typeface="Arial" panose="020B0604020202020204" pitchFamily="34" charset="0"/>
                          <a:ea typeface="Times New Roman" panose="02020603050405020304" pitchFamily="18" charset="0"/>
                        </a:rPr>
                        <a:t>Vidzemes reģions</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212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14.0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14.3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14.3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95669808"/>
                  </a:ext>
                </a:extLst>
              </a:tr>
              <a:tr h="85109">
                <a:tc>
                  <a:txBody>
                    <a:bodyPr/>
                    <a:lstStyle/>
                    <a:p>
                      <a:r>
                        <a:rPr lang="lv-LV" sz="900">
                          <a:effectLst/>
                          <a:latin typeface="Arial" panose="020B0604020202020204" pitchFamily="34" charset="0"/>
                          <a:ea typeface="Times New Roman" panose="02020603050405020304" pitchFamily="18" charset="0"/>
                        </a:rPr>
                        <a:t>Kurzemes reģions</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214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13.8</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14.4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14.4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435809754"/>
                  </a:ext>
                </a:extLst>
              </a:tr>
              <a:tr h="85109">
                <a:tc>
                  <a:txBody>
                    <a:bodyPr/>
                    <a:lstStyle/>
                    <a:p>
                      <a:r>
                        <a:rPr lang="lv-LV" sz="900">
                          <a:effectLst/>
                          <a:latin typeface="Arial" panose="020B0604020202020204" pitchFamily="34" charset="0"/>
                          <a:ea typeface="Times New Roman" panose="02020603050405020304" pitchFamily="18" charset="0"/>
                        </a:rPr>
                        <a:t>Zemgales reģions</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173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11.7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11.6</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11.6</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898170274"/>
                  </a:ext>
                </a:extLst>
              </a:tr>
              <a:tr h="85109">
                <a:tc>
                  <a:txBody>
                    <a:bodyPr/>
                    <a:lstStyle/>
                    <a:p>
                      <a:r>
                        <a:rPr lang="lv-LV" sz="900">
                          <a:effectLst/>
                          <a:latin typeface="Arial" panose="020B0604020202020204" pitchFamily="34" charset="0"/>
                          <a:ea typeface="Times New Roman" panose="02020603050405020304" pitchFamily="18" charset="0"/>
                        </a:rPr>
                        <a:t>Latgales reģions</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198</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14.3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13.3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13.3</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561730604"/>
                  </a:ext>
                </a:extLst>
              </a:tr>
              <a:tr h="170219">
                <a:tc>
                  <a:txBody>
                    <a:bodyPr/>
                    <a:lstStyle/>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DZIMUMS</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221011388"/>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Vīrieši</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719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45.2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48.3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48.3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787477930"/>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Sievietes</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770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54.8</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51.7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51.7</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37576291"/>
                  </a:ext>
                </a:extLst>
              </a:tr>
              <a:tr h="170219">
                <a:tc>
                  <a:txBody>
                    <a:bodyPr/>
                    <a:lstStyle/>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TAUTĪBA</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b="1">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b="1">
                          <a:effectLst/>
                          <a:latin typeface="Arial" panose="020B0604020202020204" pitchFamily="34" charset="0"/>
                          <a:ea typeface="Times New Roman" panose="02020603050405020304" pitchFamily="18" charset="0"/>
                          <a:cs typeface="Arial" panose="020B0604020202020204" pitchFamily="34" charset="0"/>
                        </a:rPr>
                        <a:t> </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281679521"/>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Latvieši</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876</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61.3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58.8</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58.8</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393610717"/>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Citi</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613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38.7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41.2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41.2</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453299179"/>
                  </a:ext>
                </a:extLst>
              </a:tr>
              <a:tr h="170219">
                <a:tc>
                  <a:txBody>
                    <a:bodyPr/>
                    <a:lstStyle/>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VECUMS</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 </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 </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91472663"/>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18 - 24 g.v.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135</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9.9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9.1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9.1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635551418"/>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25 - 34 g.v.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238</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14.6</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16.0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16.0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07463687"/>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35 - 44 g.v.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312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18.7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20.9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20.9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87404562"/>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45 - 54 g.v.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285</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18.2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19.1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19.1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632523189"/>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55 - 63 g.v.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279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18.7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18.7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18.7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594292020"/>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64 - 75 g.v.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240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20.1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16.1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16.1</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69716817"/>
                  </a:ext>
                </a:extLst>
              </a:tr>
              <a:tr h="160762">
                <a:tc gridSpan="5">
                  <a:txBody>
                    <a:bodyPr/>
                    <a:lstStyle/>
                    <a:p>
                      <a:pPr>
                        <a:spcAft>
                          <a:spcPts val="0"/>
                        </a:spcAft>
                      </a:pPr>
                      <a:r>
                        <a:rPr lang="lv-LV" sz="8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STATUSS</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755180628"/>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Strādājošie</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64.0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67.3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56686034"/>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Nestrādājošie</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36.0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32.7</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6609442"/>
                  </a:ext>
                </a:extLst>
              </a:tr>
              <a:tr h="160762">
                <a:tc gridSpan="5">
                  <a:txBody>
                    <a:bodyPr/>
                    <a:lstStyle/>
                    <a:p>
                      <a:pPr>
                        <a:spcAft>
                          <a:spcPts val="0"/>
                        </a:spcAft>
                      </a:pPr>
                      <a:r>
                        <a:rPr lang="lv-LV" sz="8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IZGLĪTĪBA</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algn="ctr">
                        <a:spcAft>
                          <a:spcPts val="0"/>
                        </a:spcAft>
                      </a:pP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pPr algn="ctr">
                        <a:spcAft>
                          <a:spcPts val="0"/>
                        </a:spcAft>
                      </a:pP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54514116"/>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Pamatizglītība</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10.9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10.7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9525038"/>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Vispārējā vidējā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22.0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22.0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78777731"/>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Profesionālā vidējā</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39.0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39.4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4149359"/>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Augstākā</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28.1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27.9</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51632991"/>
                  </a:ext>
                </a:extLst>
              </a:tr>
              <a:tr h="160762">
                <a:tc gridSpan="5">
                  <a:txBody>
                    <a:bodyPr/>
                    <a:lstStyle/>
                    <a:p>
                      <a:pPr>
                        <a:spcAft>
                          <a:spcPts val="0"/>
                        </a:spcAft>
                      </a:pPr>
                      <a:r>
                        <a:rPr lang="lv-LV" sz="8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PILSONĪBA</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982255554"/>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LR pilsoņi</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86.4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85.8</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90091640"/>
                  </a:ext>
                </a:extLst>
              </a:tr>
              <a:tr h="170219">
                <a:tc>
                  <a:txBody>
                    <a:bodyPr/>
                    <a:lstStyle/>
                    <a:p>
                      <a:pPr>
                        <a:spcAft>
                          <a:spcPts val="0"/>
                        </a:spcAft>
                      </a:pPr>
                      <a:r>
                        <a:rPr lang="lv-LV" sz="900" spc="-30" baseline="0" dirty="0">
                          <a:effectLst/>
                          <a:latin typeface="Arial" panose="020B0604020202020204" pitchFamily="34" charset="0"/>
                          <a:ea typeface="Times New Roman" panose="02020603050405020304" pitchFamily="18" charset="0"/>
                          <a:cs typeface="Arial" panose="020B0604020202020204" pitchFamily="34" charset="0"/>
                        </a:rPr>
                        <a:t>Respondenti bez LR pilsonības</a:t>
                      </a:r>
                      <a:endParaRPr lang="lv-LV" sz="1000" spc="-30" baseline="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spc="-20" baseline="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13.6</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14.2</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68120894"/>
                  </a:ext>
                </a:extLst>
              </a:tr>
            </a:tbl>
          </a:graphicData>
        </a:graphic>
      </p:graphicFrame>
      <p:sp>
        <p:nvSpPr>
          <p:cNvPr id="8" name="Text Box 5">
            <a:extLst>
              <a:ext uri="{FF2B5EF4-FFF2-40B4-BE49-F238E27FC236}">
                <a16:creationId xmlns:a16="http://schemas.microsoft.com/office/drawing/2014/main" id="{53F7986F-838E-09F9-60EE-ABD844B990C4}"/>
              </a:ext>
            </a:extLst>
          </p:cNvPr>
          <p:cNvSpPr txBox="1">
            <a:spLocks noChangeArrowheads="1"/>
          </p:cNvSpPr>
          <p:nvPr/>
        </p:nvSpPr>
        <p:spPr bwMode="auto">
          <a:xfrm>
            <a:off x="6681401" y="503699"/>
            <a:ext cx="539423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lv-LV" altLang="en-US" sz="1200" b="1" dirty="0">
                <a:cs typeface="Arial" panose="020B0604020202020204" pitchFamily="34" charset="0"/>
              </a:rPr>
              <a:t>Sasniegtās izlases salīdzinājums ar iedzīvotāju statistiku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a:extLst>
              <a:ext uri="{FF2B5EF4-FFF2-40B4-BE49-F238E27FC236}">
                <a16:creationId xmlns:a16="http://schemas.microsoft.com/office/drawing/2014/main" id="{646ECF4A-28F5-49E6-8617-362982F1FCF6}"/>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Respondentu sociāli demogrāfiskais profils</a:t>
            </a:r>
            <a:endParaRPr lang="en-US" altLang="en-US" sz="2400" b="1" dirty="0">
              <a:solidFill>
                <a:schemeClr val="bg1"/>
              </a:solidFill>
              <a:cs typeface="Arial" panose="020B0604020202020204" pitchFamily="34" charset="0"/>
            </a:endParaRPr>
          </a:p>
        </p:txBody>
      </p:sp>
      <p:graphicFrame>
        <p:nvGraphicFramePr>
          <p:cNvPr id="3" name="Chart 2">
            <a:extLst>
              <a:ext uri="{FF2B5EF4-FFF2-40B4-BE49-F238E27FC236}">
                <a16:creationId xmlns:a16="http://schemas.microsoft.com/office/drawing/2014/main" id="{E9134ED9-F5B1-472F-83DA-6A9BFA4D2217}"/>
              </a:ext>
            </a:extLst>
          </p:cNvPr>
          <p:cNvGraphicFramePr>
            <a:graphicFrameLocks/>
          </p:cNvGraphicFramePr>
          <p:nvPr>
            <p:extLst>
              <p:ext uri="{D42A27DB-BD31-4B8C-83A1-F6EECF244321}">
                <p14:modId xmlns:p14="http://schemas.microsoft.com/office/powerpoint/2010/main" val="4032850950"/>
              </p:ext>
            </p:extLst>
          </p:nvPr>
        </p:nvGraphicFramePr>
        <p:xfrm>
          <a:off x="2578126" y="741824"/>
          <a:ext cx="7087758" cy="594397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EA92BC0D-9958-4801-95D6-36082C42202B}"/>
              </a:ext>
            </a:extLst>
          </p:cNvPr>
          <p:cNvSpPr>
            <a:spLocks noGrp="1" noChangeArrowheads="1"/>
          </p:cNvSpPr>
          <p:nvPr>
            <p:ph type="ctrTitle"/>
          </p:nvPr>
        </p:nvSpPr>
        <p:spPr>
          <a:xfrm>
            <a:off x="2135188" y="2852739"/>
            <a:ext cx="8064500" cy="549275"/>
          </a:xfrm>
          <a:solidFill>
            <a:srgbClr val="386C57"/>
          </a:solidFill>
        </p:spPr>
        <p:txBody>
          <a:bodyPr/>
          <a:lstStyle/>
          <a:p>
            <a:pPr eaLnBrk="1" hangingPunct="1"/>
            <a:r>
              <a:rPr lang="lv-LV" altLang="en-US" sz="3200" b="1" dirty="0">
                <a:solidFill>
                  <a:schemeClr val="bg1"/>
                </a:solidFill>
                <a:latin typeface="Arial" panose="020B0604020202020204" pitchFamily="34" charset="0"/>
                <a:cs typeface="Arial" panose="020B0604020202020204" pitchFamily="34" charset="0"/>
              </a:rPr>
              <a:t>GALVENIE SECINĀJUMI</a:t>
            </a:r>
            <a:endParaRPr lang="en-US" altLang="en-US" sz="3200" b="1" dirty="0">
              <a:solidFill>
                <a:schemeClr val="bg1"/>
              </a:solidFill>
              <a:latin typeface="Arial" panose="020B0604020202020204" pitchFamily="34" charset="0"/>
              <a:cs typeface="Arial" panose="020B0604020202020204" pitchFamily="34" charset="0"/>
            </a:endParaRPr>
          </a:p>
        </p:txBody>
      </p:sp>
      <p:sp>
        <p:nvSpPr>
          <p:cNvPr id="7" name="Rectangle 5">
            <a:extLst>
              <a:ext uri="{FF2B5EF4-FFF2-40B4-BE49-F238E27FC236}">
                <a16:creationId xmlns:a16="http://schemas.microsoft.com/office/drawing/2014/main" id="{9EA237DF-A1EF-48FB-9C6B-093172CB2474}"/>
              </a:ext>
            </a:extLst>
          </p:cNvPr>
          <p:cNvSpPr>
            <a:spLocks noChangeArrowheads="1"/>
          </p:cNvSpPr>
          <p:nvPr/>
        </p:nvSpPr>
        <p:spPr bwMode="auto">
          <a:xfrm>
            <a:off x="457200" y="404814"/>
            <a:ext cx="11274725"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
        <p:nvSpPr>
          <p:cNvPr id="8" name="Slide Number Placeholder 1">
            <a:extLst>
              <a:ext uri="{FF2B5EF4-FFF2-40B4-BE49-F238E27FC236}">
                <a16:creationId xmlns:a16="http://schemas.microsoft.com/office/drawing/2014/main" id="{07053965-B702-402B-814B-832AEF420BA8}"/>
              </a:ext>
            </a:extLst>
          </p:cNvPr>
          <p:cNvSpPr txBox="1">
            <a:spLocks/>
          </p:cNvSpPr>
          <p:nvPr/>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5</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3074029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Galvenie secinājumi</a:t>
            </a:r>
            <a:endParaRPr lang="en-US" altLang="en-US" sz="2400" b="1" dirty="0">
              <a:solidFill>
                <a:schemeClr val="bg1"/>
              </a:solidFill>
              <a:cs typeface="Arial" panose="020B0604020202020204" pitchFamily="34" charset="0"/>
            </a:endParaRPr>
          </a:p>
        </p:txBody>
      </p:sp>
      <p:sp>
        <p:nvSpPr>
          <p:cNvPr id="6" name="Rectangle 4">
            <a:extLst>
              <a:ext uri="{FF2B5EF4-FFF2-40B4-BE49-F238E27FC236}">
                <a16:creationId xmlns:a16="http://schemas.microsoft.com/office/drawing/2014/main" id="{CD779972-E325-4742-9077-22E757345921}"/>
              </a:ext>
            </a:extLst>
          </p:cNvPr>
          <p:cNvSpPr>
            <a:spLocks noChangeArrowheads="1"/>
          </p:cNvSpPr>
          <p:nvPr/>
        </p:nvSpPr>
        <p:spPr bwMode="auto">
          <a:xfrm>
            <a:off x="185695" y="627529"/>
            <a:ext cx="11506872" cy="6152834"/>
          </a:xfrm>
          <a:prstGeom prst="rect">
            <a:avLst/>
          </a:prstGeom>
          <a:noFill/>
          <a:ln>
            <a:noFill/>
          </a:ln>
        </p:spPr>
        <p:txBody>
          <a:bodyPr/>
          <a:lstStyle>
            <a:lvl1pPr marL="342900" indent="-342900">
              <a:spcBef>
                <a:spcPct val="20000"/>
              </a:spcBef>
              <a:buBlip>
                <a:blip r:embed="rId3"/>
              </a:buBlip>
              <a:defRPr sz="2400" b="1">
                <a:solidFill>
                  <a:srgbClr val="8B0E1A"/>
                </a:solidFill>
                <a:latin typeface="Arial" panose="020B0604020202020204" pitchFamily="34" charset="0"/>
              </a:defRPr>
            </a:lvl1pPr>
            <a:lvl2pPr marL="742950" indent="-285750">
              <a:spcBef>
                <a:spcPct val="20000"/>
              </a:spcBef>
              <a:buBlip>
                <a:blip r:embed="rId3"/>
              </a:buBlip>
              <a:defRPr sz="2000">
                <a:solidFill>
                  <a:srgbClr val="8B0E1A"/>
                </a:solidFill>
                <a:latin typeface="Arial" panose="020B0604020202020204" pitchFamily="34" charset="0"/>
              </a:defRPr>
            </a:lvl2pPr>
            <a:lvl3pPr marL="1143000" indent="-228600">
              <a:spcBef>
                <a:spcPct val="20000"/>
              </a:spcBef>
              <a:buBlip>
                <a:blip r:embed="rId3"/>
              </a:buBlip>
              <a:defRPr>
                <a:solidFill>
                  <a:srgbClr val="8B0E1A"/>
                </a:solidFill>
                <a:latin typeface="Arial" panose="020B0604020202020204" pitchFamily="34" charset="0"/>
              </a:defRPr>
            </a:lvl3pPr>
            <a:lvl4pPr marL="1600200" indent="-228600">
              <a:spcBef>
                <a:spcPct val="20000"/>
              </a:spcBef>
              <a:buBlip>
                <a:blip r:embed="rId3"/>
              </a:buBlip>
              <a:defRPr sz="1600">
                <a:solidFill>
                  <a:srgbClr val="8B0E1A"/>
                </a:solidFill>
                <a:latin typeface="Arial" panose="020B0604020202020204" pitchFamily="34" charset="0"/>
              </a:defRPr>
            </a:lvl4pPr>
            <a:lvl5pPr marL="2057400" indent="-228600">
              <a:spcBef>
                <a:spcPct val="20000"/>
              </a:spcBef>
              <a:buBlip>
                <a:blip r:embed="rId3"/>
              </a:buBlip>
              <a:defRPr sz="1400">
                <a:solidFill>
                  <a:srgbClr val="8B0E1A"/>
                </a:solidFill>
                <a:latin typeface="Arial" panose="020B0604020202020204" pitchFamily="34" charset="0"/>
              </a:defRPr>
            </a:lvl5pPr>
            <a:lvl6pPr marL="25146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6pPr>
            <a:lvl7pPr marL="29718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7pPr>
            <a:lvl8pPr marL="34290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8pPr>
            <a:lvl9pPr marL="38862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9pPr>
          </a:lstStyle>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300" b="0" dirty="0">
                <a:solidFill>
                  <a:schemeClr val="tx1"/>
                </a:solidFill>
                <a:cs typeface="Arial" panose="020B0604020202020204" pitchFamily="34" charset="0"/>
              </a:rPr>
              <a:t>2024. gada augusta Latvijas iedzīvotāju aptaujas rezultāti liecina, ka 8% aptaujātajiem elektroenerģijas tirgotājs piegādā elektrību par 0.07-0.12 Eur/</a:t>
            </a:r>
            <a:r>
              <a:rPr lang="lv-LV" altLang="lv-LV" sz="1300" b="0" dirty="0" err="1">
                <a:solidFill>
                  <a:schemeClr val="tx1"/>
                </a:solidFill>
                <a:cs typeface="Arial" panose="020B0604020202020204" pitchFamily="34" charset="0"/>
              </a:rPr>
              <a:t>kwh</a:t>
            </a:r>
            <a:r>
              <a:rPr lang="lv-LV" altLang="lv-LV" sz="1300" b="0" dirty="0">
                <a:solidFill>
                  <a:schemeClr val="tx1"/>
                </a:solidFill>
                <a:cs typeface="Arial" panose="020B0604020202020204" pitchFamily="34" charset="0"/>
              </a:rPr>
              <a:t>, 28% - par 0.13 – 0.17 Eur/</a:t>
            </a:r>
            <a:r>
              <a:rPr lang="lv-LV" altLang="lv-LV" sz="1300" b="0" dirty="0" err="1">
                <a:solidFill>
                  <a:schemeClr val="tx1"/>
                </a:solidFill>
                <a:cs typeface="Arial" panose="020B0604020202020204" pitchFamily="34" charset="0"/>
              </a:rPr>
              <a:t>kwh</a:t>
            </a:r>
            <a:r>
              <a:rPr lang="lv-LV" altLang="lv-LV" sz="1300" b="0" dirty="0">
                <a:solidFill>
                  <a:schemeClr val="tx1"/>
                </a:solidFill>
                <a:cs typeface="Arial" panose="020B0604020202020204" pitchFamily="34" charset="0"/>
              </a:rPr>
              <a:t>, 17% - par 0.18-0.30 Eur/</a:t>
            </a:r>
            <a:r>
              <a:rPr lang="lv-LV" altLang="lv-LV" sz="1300" b="0" dirty="0" err="1">
                <a:solidFill>
                  <a:schemeClr val="tx1"/>
                </a:solidFill>
                <a:cs typeface="Arial" panose="020B0604020202020204" pitchFamily="34" charset="0"/>
              </a:rPr>
              <a:t>kwh</a:t>
            </a:r>
            <a:r>
              <a:rPr lang="lv-LV" altLang="lv-LV" sz="1300" b="0" dirty="0">
                <a:solidFill>
                  <a:schemeClr val="tx1"/>
                </a:solidFill>
                <a:cs typeface="Arial" panose="020B0604020202020204" pitchFamily="34" charset="0"/>
              </a:rPr>
              <a:t>, bet 3% - par 0.31 Eur/</a:t>
            </a:r>
            <a:r>
              <a:rPr lang="lv-LV" altLang="lv-LV" sz="1300" b="0" dirty="0" err="1">
                <a:solidFill>
                  <a:schemeClr val="tx1"/>
                </a:solidFill>
                <a:cs typeface="Arial" panose="020B0604020202020204" pitchFamily="34" charset="0"/>
              </a:rPr>
              <a:t>kwh</a:t>
            </a:r>
            <a:r>
              <a:rPr lang="lv-LV" altLang="lv-LV" sz="1300" b="0" dirty="0">
                <a:solidFill>
                  <a:schemeClr val="tx1"/>
                </a:solidFill>
                <a:cs typeface="Arial" panose="020B0604020202020204" pitchFamily="34" charset="0"/>
              </a:rPr>
              <a:t>, savukārt 17% cena ir mainīga, jo mājsaimniecība maksā pēc biržas cenas; 27% nespēja sniegt noteiktu atbildi.</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300" b="0" dirty="0">
                <a:solidFill>
                  <a:schemeClr val="tx1"/>
                </a:solidFill>
                <a:cs typeface="Arial" panose="020B0604020202020204" pitchFamily="34" charset="0"/>
              </a:rPr>
              <a:t>Saskaņā ar aptaujas datiem, 31% respondentu uzskata, ka Latvijai būtu pilnībā jāpāriet tikai uz atjaunīgās enerģijas ražošanu, turpretī 49% uzskata, ka to nevajadzētu darīt; 20% nespēja sniegt noteiktu atbildi.</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300" b="0" dirty="0">
                <a:solidFill>
                  <a:schemeClr val="tx1"/>
                </a:solidFill>
                <a:cs typeface="Arial" panose="020B0604020202020204" pitchFamily="34" charset="0"/>
              </a:rPr>
              <a:t>Aptaujas ietvaros aptaujātajiem iedzīvotājiem tika lūgts arī norādīt, kādus elektroenerģijas ražošanas veidus un projektus viņi atbalstītu, lai Latviju nodrošinātu ar atjaunīgajiem energoresursiem. Salīdzinoši biežāk iedzīvotāji atbalsta saules enerģijas iegūšanu (saules parkus) (kopumā to drīzāk vai noteikti atbalsta 77% aptaujāto), vēja enerģijas iegūšanu (kopumā to drīzāk vai noteikti atbalsta 63% aptaujāto), jau nedaudz retāk atbalstīta jauna HES izveide Daugavas kaskādē (kopumā to drīzāk vai noteikti atbalsta 44% aptaujāto), savukārt iedzīvotāji biežāk neatbalsta nekā atbalsta moderna kodolenerģijas reaktora būvniecību (kopumā to drīzāk vai noteikti atbalsta 30%, bet drīzāk vai noteikti neatbalsta – 57% aptaujāto).</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300" b="0" dirty="0">
                <a:solidFill>
                  <a:schemeClr val="tx1"/>
                </a:solidFill>
                <a:cs typeface="Arial" panose="020B0604020202020204" pitchFamily="34" charset="0"/>
              </a:rPr>
              <a:t>Aptaujas dati liecina, ka kopumā 33% respondentu noteikti vai drīzāk atbalstītu vēja parku būvniecību dažu kilometru attālumā no sava mājokļa, turpretī kopumā 60% to noteikti vai drīzāk neatbalstītu. Jāatzīmē, ka iedzīvotāji, kas atbalsta vēja enerģijas iegūšanu Latvijā, salīdzinoši biežāk atbalstītu arī vēja parku būvniecību dažu kilometru attālumā no sava mājokļa.</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300" b="0" dirty="0">
                <a:solidFill>
                  <a:schemeClr val="tx1"/>
                </a:solidFill>
                <a:cs typeface="Arial" panose="020B0604020202020204" pitchFamily="34" charset="0"/>
              </a:rPr>
              <a:t>Saskaņā ar aptaujas datiem, 31% aptaujāto iedzīvotāju noteikti vai drīzāk būtu ar mieru dzīvot vēja parka tuvumā, ja viņi par to saņemtu finansiālu labumu 700 eiro apmērā katru gadu, turpretī kopumā 58% noteikti vai drīzāk nebūtu ar mieru. Jāatzīmē, ka iedzīvotāji, kas drīzāk vai noteikti neatbalstītu vēja parku dažu kilometru attālumā no mājokļa lielākoties to neatbalstītu arī, ja par to saņemtu finansiālu labumu 700 eiro apmērā katru gadu.</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300" b="0" dirty="0">
                <a:solidFill>
                  <a:schemeClr val="tx1"/>
                </a:solidFill>
                <a:cs typeface="Arial" panose="020B0604020202020204" pitchFamily="34" charset="0"/>
              </a:rPr>
              <a:t>Aptaujas noslēgumā iedzīvotājiem tika lūgts arī norādīt, vai viņi piekrīt dažādiem apgalvojumiem par vēja parku ietekmi uz cilvēkiem un apkārtējo vidi. Salīdzinoši visbiežāk respondenti piekrīt tam, ka vēja turbīnas negatīvi ietekmē dzīvo dabu (piemēram, putnus, augus) (46%), tam, ka vēja turbīnas negatīvi ietekmē to apkārtnē dzīvojošo cilvēku veselību (41%) un tam, ka vēja turbīnas rada traucējošas skaņas (39%). Jau retāk aptaujātie iedzīvotāji piekrīt tam, ka vēja turbīnas rada saules gaismas mirgošanas efektu (21%), vēja turbīnas bojā ainavu (20%) un vēja turbīnas to redzamības zonā negatīvi ietekmē tūrismu (11%), savukārt 20% aptaujāto nepiekrīt nevienam no šiem apgalvojumiem. </a:t>
            </a:r>
          </a:p>
          <a:p>
            <a:pPr marL="0" indent="0" algn="just">
              <a:lnSpc>
                <a:spcPct val="120000"/>
              </a:lnSpc>
              <a:spcBef>
                <a:spcPts val="800"/>
              </a:spcBef>
              <a:buClr>
                <a:srgbClr val="0C3B4B"/>
              </a:buClr>
              <a:buNone/>
              <a:defRPr/>
            </a:pPr>
            <a:endParaRPr lang="lv-LV" altLang="lv-LV" sz="1600" b="0" dirty="0">
              <a:solidFill>
                <a:schemeClr val="tx1"/>
              </a:solidFill>
              <a:cs typeface="Arial" panose="020B0604020202020204" pitchFamily="34" charset="0"/>
            </a:endParaRPr>
          </a:p>
          <a:p>
            <a:pPr marL="266700" indent="-266700" algn="just">
              <a:lnSpc>
                <a:spcPct val="120000"/>
              </a:lnSpc>
              <a:spcBef>
                <a:spcPts val="800"/>
              </a:spcBef>
              <a:buClr>
                <a:srgbClr val="0C3B4B"/>
              </a:buClr>
              <a:buFont typeface="Wingdings" panose="05000000000000000000" pitchFamily="2" charset="2"/>
              <a:buChar char="v"/>
              <a:defRPr/>
            </a:pPr>
            <a:endParaRPr lang="lv-LV" altLang="lv-LV" sz="1600" b="0" dirty="0">
              <a:solidFill>
                <a:schemeClr val="tx1"/>
              </a:solidFill>
              <a:cs typeface="Arial" panose="020B0604020202020204" pitchFamily="34" charset="0"/>
            </a:endParaRPr>
          </a:p>
          <a:p>
            <a:pPr marL="266700" indent="-266700" algn="just">
              <a:lnSpc>
                <a:spcPct val="120000"/>
              </a:lnSpc>
              <a:spcBef>
                <a:spcPts val="800"/>
              </a:spcBef>
              <a:buClr>
                <a:srgbClr val="0C3B4B"/>
              </a:buClr>
              <a:buFont typeface="Wingdings" panose="05000000000000000000" pitchFamily="2" charset="2"/>
              <a:buChar char="v"/>
              <a:defRPr/>
            </a:pPr>
            <a:endParaRPr lang="lv-LV" altLang="lv-LV" sz="1600" b="0" dirty="0">
              <a:solidFill>
                <a:schemeClr val="tx1"/>
              </a:solidFill>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EA92BC0D-9958-4801-95D6-36082C42202B}"/>
              </a:ext>
            </a:extLst>
          </p:cNvPr>
          <p:cNvSpPr>
            <a:spLocks noGrp="1" noChangeArrowheads="1"/>
          </p:cNvSpPr>
          <p:nvPr>
            <p:ph type="ctrTitle"/>
          </p:nvPr>
        </p:nvSpPr>
        <p:spPr>
          <a:xfrm>
            <a:off x="2089920" y="2997594"/>
            <a:ext cx="8064500" cy="549275"/>
          </a:xfrm>
          <a:solidFill>
            <a:srgbClr val="386C57"/>
          </a:solidFill>
        </p:spPr>
        <p:txBody>
          <a:bodyPr/>
          <a:lstStyle/>
          <a:p>
            <a:pPr eaLnBrk="1" hangingPunct="1"/>
            <a:r>
              <a:rPr lang="lv-LV" altLang="en-US" sz="3200" b="1" dirty="0">
                <a:solidFill>
                  <a:schemeClr val="bg1"/>
                </a:solidFill>
                <a:latin typeface="Arial" panose="020B0604020202020204" pitchFamily="34" charset="0"/>
                <a:cs typeface="Arial" panose="020B0604020202020204" pitchFamily="34" charset="0"/>
              </a:rPr>
              <a:t>GALVENIE REZULTĀTI</a:t>
            </a:r>
            <a:endParaRPr lang="en-US" altLang="en-US" sz="3200" b="1" dirty="0">
              <a:solidFill>
                <a:schemeClr val="bg1"/>
              </a:solidFill>
              <a:latin typeface="Arial" panose="020B0604020202020204" pitchFamily="34" charset="0"/>
              <a:cs typeface="Arial" panose="020B0604020202020204" pitchFamily="34" charset="0"/>
            </a:endParaRPr>
          </a:p>
        </p:txBody>
      </p:sp>
      <p:sp>
        <p:nvSpPr>
          <p:cNvPr id="22532" name="Text Box 3">
            <a:extLst>
              <a:ext uri="{FF2B5EF4-FFF2-40B4-BE49-F238E27FC236}">
                <a16:creationId xmlns:a16="http://schemas.microsoft.com/office/drawing/2014/main" id="{6E072EB1-6E98-4945-990B-A23DC092ABD0}"/>
              </a:ext>
            </a:extLst>
          </p:cNvPr>
          <p:cNvSpPr txBox="1">
            <a:spLocks noChangeArrowheads="1"/>
          </p:cNvSpPr>
          <p:nvPr/>
        </p:nvSpPr>
        <p:spPr bwMode="auto">
          <a:xfrm>
            <a:off x="2063750" y="404813"/>
            <a:ext cx="7920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GB" altLang="en-US" sz="1800"/>
          </a:p>
        </p:txBody>
      </p:sp>
      <p:sp>
        <p:nvSpPr>
          <p:cNvPr id="7" name="Rectangle 5">
            <a:extLst>
              <a:ext uri="{FF2B5EF4-FFF2-40B4-BE49-F238E27FC236}">
                <a16:creationId xmlns:a16="http://schemas.microsoft.com/office/drawing/2014/main" id="{981A19D5-92A8-4B02-8AF9-5C0A6BCD7D4A}"/>
              </a:ext>
            </a:extLst>
          </p:cNvPr>
          <p:cNvSpPr>
            <a:spLocks noChangeArrowheads="1"/>
          </p:cNvSpPr>
          <p:nvPr/>
        </p:nvSpPr>
        <p:spPr bwMode="auto">
          <a:xfrm>
            <a:off x="457200" y="404814"/>
            <a:ext cx="11274725"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
        <p:nvSpPr>
          <p:cNvPr id="8" name="Slide Number Placeholder 1">
            <a:extLst>
              <a:ext uri="{FF2B5EF4-FFF2-40B4-BE49-F238E27FC236}">
                <a16:creationId xmlns:a16="http://schemas.microsoft.com/office/drawing/2014/main" id="{F971A6DC-4BFC-4E0A-91B8-CED9C13ABCEE}"/>
              </a:ext>
            </a:extLst>
          </p:cNvPr>
          <p:cNvSpPr txBox="1">
            <a:spLocks/>
          </p:cNvSpPr>
          <p:nvPr/>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7</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363055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Elektroenerģijas cena </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C087F000-3D54-48DB-93A1-429D0B3F6297}"/>
              </a:ext>
            </a:extLst>
          </p:cNvPr>
          <p:cNvGraphicFramePr>
            <a:graphicFrameLocks/>
          </p:cNvGraphicFramePr>
          <p:nvPr>
            <p:extLst>
              <p:ext uri="{D42A27DB-BD31-4B8C-83A1-F6EECF244321}">
                <p14:modId xmlns:p14="http://schemas.microsoft.com/office/powerpoint/2010/main" val="1710904083"/>
              </p:ext>
            </p:extLst>
          </p:nvPr>
        </p:nvGraphicFramePr>
        <p:xfrm>
          <a:off x="849085" y="953470"/>
          <a:ext cx="10514920" cy="50554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05818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graphicFrame>
        <p:nvGraphicFramePr>
          <p:cNvPr id="4" name="Chart 3">
            <a:extLst>
              <a:ext uri="{FF2B5EF4-FFF2-40B4-BE49-F238E27FC236}">
                <a16:creationId xmlns:a16="http://schemas.microsoft.com/office/drawing/2014/main" id="{372CF7B6-7983-41BF-8AAD-32DFA4D4F569}"/>
              </a:ext>
            </a:extLst>
          </p:cNvPr>
          <p:cNvGraphicFramePr>
            <a:graphicFrameLocks/>
          </p:cNvGraphicFramePr>
          <p:nvPr>
            <p:extLst>
              <p:ext uri="{D42A27DB-BD31-4B8C-83A1-F6EECF244321}">
                <p14:modId xmlns:p14="http://schemas.microsoft.com/office/powerpoint/2010/main" val="1340581087"/>
              </p:ext>
            </p:extLst>
          </p:nvPr>
        </p:nvGraphicFramePr>
        <p:xfrm>
          <a:off x="223934" y="727788"/>
          <a:ext cx="11756571" cy="5850294"/>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3">
            <a:extLst>
              <a:ext uri="{FF2B5EF4-FFF2-40B4-BE49-F238E27FC236}">
                <a16:creationId xmlns:a16="http://schemas.microsoft.com/office/drawing/2014/main" id="{8CF031E3-6EE6-687A-D0EF-EF6BE1939B80}"/>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Elektroenerģijas cena </a:t>
            </a:r>
            <a:endParaRPr lang="en-US" altLang="en-US" sz="2100" b="1" dirty="0">
              <a:solidFill>
                <a:schemeClr val="bg1"/>
              </a:solidFill>
              <a:cs typeface="Arial" panose="020B0604020202020204" pitchFamily="34" charset="0"/>
            </a:endParaRPr>
          </a:p>
        </p:txBody>
      </p:sp>
    </p:spTree>
    <p:extLst>
      <p:ext uri="{BB962C8B-B14F-4D97-AF65-F5344CB8AC3E}">
        <p14:creationId xmlns:p14="http://schemas.microsoft.com/office/powerpoint/2010/main" val="15859343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20739</TotalTime>
  <Words>2510</Words>
  <Application>Microsoft Office PowerPoint</Application>
  <PresentationFormat>Widescreen</PresentationFormat>
  <Paragraphs>494</Paragraphs>
  <Slides>25</Slides>
  <Notes>25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Aptos</vt:lpstr>
      <vt:lpstr>Arial</vt:lpstr>
      <vt:lpstr>Arial Narrow</vt:lpstr>
      <vt:lpstr>Calibri</vt:lpstr>
      <vt:lpstr>Calibri Light</vt:lpstr>
      <vt:lpstr>Tahoma</vt:lpstr>
      <vt:lpstr>Times New Roman</vt:lpstr>
      <vt:lpstr>Wingdings</vt:lpstr>
      <vt:lpstr>Office Theme</vt:lpstr>
      <vt:lpstr>Iedzīvotāju atbalsts atjaunīgās elektroenerģijas ražošanai un vēja parkiem mājokļa tuvumā</vt:lpstr>
      <vt:lpstr>PowerPoint Presentation</vt:lpstr>
      <vt:lpstr>PowerPoint Presentation</vt:lpstr>
      <vt:lpstr>PowerPoint Presentation</vt:lpstr>
      <vt:lpstr>GALVENIE SECINĀJUMI</vt:lpstr>
      <vt:lpstr>PowerPoint Presentation</vt:lpstr>
      <vt:lpstr>GALVENIE REZULTĀTI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SKDS tirgus un sabiedriskās domas pētījumu centrs  Baznīcas iela 32-2, Rīga, Latvija, LV-1010 tālr.: +371 67 312 876, fakss: +371 67 312 874 e-pasts: skds@skds.lv www.skds.lv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A</dc:creator>
  <cp:lastModifiedBy>Baiba Jakobsone</cp:lastModifiedBy>
  <cp:revision>2029</cp:revision>
  <cp:lastPrinted>2023-07-07T11:22:57Z</cp:lastPrinted>
  <dcterms:created xsi:type="dcterms:W3CDTF">2018-06-08T13:58:08Z</dcterms:created>
  <dcterms:modified xsi:type="dcterms:W3CDTF">2024-10-21T09:14:54Z</dcterms:modified>
</cp:coreProperties>
</file>