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notesSlides/notesSlide9.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drawings/drawing3.xml" ContentType="application/vnd.openxmlformats-officedocument.drawingml.chartshapes+xml"/>
  <Override PartName="/ppt/notesSlides/notesSlide10.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drawings/drawing4.xml" ContentType="application/vnd.openxmlformats-officedocument.drawingml.chartshapes+xml"/>
  <Override PartName="/ppt/notesSlides/notesSlide11.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drawings/drawing5.xml" ContentType="application/vnd.openxmlformats-officedocument.drawingml.chartshapes+xml"/>
  <Override PartName="/ppt/notesSlides/notesSlide12.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drawings/drawing6.xml" ContentType="application/vnd.openxmlformats-officedocument.drawingml.chartshapes+xml"/>
  <Override PartName="/ppt/notesSlides/notesSlide13.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drawings/drawing7.xml" ContentType="application/vnd.openxmlformats-officedocument.drawingml.chartshapes+xml"/>
  <Override PartName="/ppt/notesSlides/notesSlide14.xml" ContentType="application/vnd.openxmlformats-officedocument.presentationml.notesSlide+xml"/>
  <Override PartName="/ppt/charts/chart8.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8.xml" ContentType="application/vnd.openxmlformats-officedocument.themeOverride+xml"/>
  <Override PartName="/ppt/drawings/drawing8.xml" ContentType="application/vnd.openxmlformats-officedocument.drawingml.chartshapes+xml"/>
  <Override PartName="/ppt/notesSlides/notesSlide15.xml" ContentType="application/vnd.openxmlformats-officedocument.presentationml.notesSlide+xml"/>
  <Override PartName="/ppt/charts/chart9.xml" ContentType="application/vnd.openxmlformats-officedocument.drawingml.chart+xml"/>
  <Override PartName="/ppt/theme/themeOverride9.xml" ContentType="application/vnd.openxmlformats-officedocument.themeOverride+xml"/>
  <Override PartName="/ppt/drawings/drawing9.xml" ContentType="application/vnd.openxmlformats-officedocument.drawingml.chartshapes+xml"/>
  <Override PartName="/ppt/notesSlides/notesSlide16.xml" ContentType="application/vnd.openxmlformats-officedocument.presentationml.notesSlide+xml"/>
  <Override PartName="/ppt/charts/chart10.xml" ContentType="application/vnd.openxmlformats-officedocument.drawingml.chart+xml"/>
  <Override PartName="/ppt/theme/themeOverride10.xml" ContentType="application/vnd.openxmlformats-officedocument.themeOverride+xml"/>
  <Override PartName="/ppt/drawings/drawing10.xml" ContentType="application/vnd.openxmlformats-officedocument.drawingml.chartshapes+xml"/>
  <Override PartName="/ppt/notesSlides/notesSlide17.xml" ContentType="application/vnd.openxmlformats-officedocument.presentationml.notesSlide+xml"/>
  <Override PartName="/ppt/charts/chart11.xml" ContentType="application/vnd.openxmlformats-officedocument.drawingml.chart+xml"/>
  <Override PartName="/ppt/theme/themeOverride11.xml" ContentType="application/vnd.openxmlformats-officedocument.themeOverride+xml"/>
  <Override PartName="/ppt/drawings/drawing11.xml" ContentType="application/vnd.openxmlformats-officedocument.drawingml.chartshapes+xml"/>
  <Override PartName="/ppt/notesSlides/notesSlide18.xml" ContentType="application/vnd.openxmlformats-officedocument.presentationml.notesSlide+xml"/>
  <Override PartName="/ppt/charts/chart12.xml" ContentType="application/vnd.openxmlformats-officedocument.drawingml.chart+xml"/>
  <Override PartName="/ppt/theme/themeOverride12.xml" ContentType="application/vnd.openxmlformats-officedocument.themeOverride+xml"/>
  <Override PartName="/ppt/drawings/drawing12.xml" ContentType="application/vnd.openxmlformats-officedocument.drawingml.chartshapes+xml"/>
  <Override PartName="/ppt/notesSlides/notesSlide19.xml" ContentType="application/vnd.openxmlformats-officedocument.presentationml.notesSlide+xml"/>
  <Override PartName="/ppt/charts/chart13.xml" ContentType="application/vnd.openxmlformats-officedocument.drawingml.chart+xml"/>
  <Override PartName="/ppt/theme/themeOverride13.xml" ContentType="application/vnd.openxmlformats-officedocument.themeOverride+xml"/>
  <Override PartName="/ppt/drawings/drawing13.xml" ContentType="application/vnd.openxmlformats-officedocument.drawingml.chartshapes+xml"/>
  <Override PartName="/ppt/notesSlides/notesSlide20.xml" ContentType="application/vnd.openxmlformats-officedocument.presentationml.notesSlide+xml"/>
  <Override PartName="/ppt/charts/chart14.xml" ContentType="application/vnd.openxmlformats-officedocument.drawingml.chart+xml"/>
  <Override PartName="/ppt/theme/themeOverride14.xml" ContentType="application/vnd.openxmlformats-officedocument.themeOverride+xml"/>
  <Override PartName="/ppt/drawings/drawing14.xml" ContentType="application/vnd.openxmlformats-officedocument.drawingml.chartshapes+xml"/>
  <Override PartName="/ppt/notesSlides/notesSlide21.xml" ContentType="application/vnd.openxmlformats-officedocument.presentationml.notesSlide+xml"/>
  <Override PartName="/ppt/charts/chart15.xml" ContentType="application/vnd.openxmlformats-officedocument.drawingml.chart+xml"/>
  <Override PartName="/ppt/theme/themeOverride15.xml" ContentType="application/vnd.openxmlformats-officedocument.themeOverride+xml"/>
  <Override PartName="/ppt/drawings/drawing15.xml" ContentType="application/vnd.openxmlformats-officedocument.drawingml.chartshapes+xml"/>
  <Override PartName="/ppt/notesSlides/notesSlide22.xml" ContentType="application/vnd.openxmlformats-officedocument.presentationml.notesSlide+xml"/>
  <Override PartName="/ppt/charts/chart16.xml" ContentType="application/vnd.openxmlformats-officedocument.drawingml.chart+xml"/>
  <Override PartName="/ppt/theme/themeOverride16.xml" ContentType="application/vnd.openxmlformats-officedocument.themeOverride+xml"/>
  <Override PartName="/ppt/drawings/drawing16.xml" ContentType="application/vnd.openxmlformats-officedocument.drawingml.chartshapes+xml"/>
  <Override PartName="/ppt/notesSlides/notesSlide23.xml" ContentType="application/vnd.openxmlformats-officedocument.presentationml.notesSlide+xml"/>
  <Override PartName="/ppt/charts/chart17.xml" ContentType="application/vnd.openxmlformats-officedocument.drawingml.chart+xml"/>
  <Override PartName="/ppt/theme/themeOverride17.xml" ContentType="application/vnd.openxmlformats-officedocument.themeOverride+xml"/>
  <Override PartName="/ppt/drawings/drawing17.xml" ContentType="application/vnd.openxmlformats-officedocument.drawingml.chartshapes+xml"/>
  <Override PartName="/ppt/notesSlides/notesSlide24.xml" ContentType="application/vnd.openxmlformats-officedocument.presentationml.notesSlide+xml"/>
  <Override PartName="/ppt/charts/chart18.xml" ContentType="application/vnd.openxmlformats-officedocument.drawingml.chart+xml"/>
  <Override PartName="/ppt/theme/themeOverride18.xml" ContentType="application/vnd.openxmlformats-officedocument.themeOverride+xml"/>
  <Override PartName="/ppt/drawings/drawing18.xml" ContentType="application/vnd.openxmlformats-officedocument.drawingml.chartshapes+xml"/>
  <Override PartName="/ppt/notesSlides/notesSlide25.xml" ContentType="application/vnd.openxmlformats-officedocument.presentationml.notesSlide+xml"/>
  <Override PartName="/ppt/charts/chart19.xml" ContentType="application/vnd.openxmlformats-officedocument.drawingml.chart+xml"/>
  <Override PartName="/ppt/theme/themeOverride19.xml" ContentType="application/vnd.openxmlformats-officedocument.themeOverride+xml"/>
  <Override PartName="/ppt/drawings/drawing19.xml" ContentType="application/vnd.openxmlformats-officedocument.drawingml.chartshapes+xml"/>
  <Override PartName="/ppt/notesSlides/notesSlide26.xml" ContentType="application/vnd.openxmlformats-officedocument.presentationml.notesSlide+xml"/>
  <Override PartName="/ppt/charts/chart20.xml" ContentType="application/vnd.openxmlformats-officedocument.drawingml.chart+xml"/>
  <Override PartName="/ppt/theme/themeOverride20.xml" ContentType="application/vnd.openxmlformats-officedocument.themeOverride+xml"/>
  <Override PartName="/ppt/drawings/drawing20.xml" ContentType="application/vnd.openxmlformats-officedocument.drawingml.chartshapes+xml"/>
  <Override PartName="/ppt/notesSlides/notesSlide27.xml" ContentType="application/vnd.openxmlformats-officedocument.presentationml.notesSlide+xml"/>
  <Override PartName="/ppt/charts/chart21.xml" ContentType="application/vnd.openxmlformats-officedocument.drawingml.chart+xml"/>
  <Override PartName="/ppt/theme/themeOverride21.xml" ContentType="application/vnd.openxmlformats-officedocument.themeOverride+xml"/>
  <Override PartName="/ppt/drawings/drawing21.xml" ContentType="application/vnd.openxmlformats-officedocument.drawingml.chartshapes+xml"/>
  <Override PartName="/ppt/notesSlides/notesSlide28.xml" ContentType="application/vnd.openxmlformats-officedocument.presentationml.notesSlide+xml"/>
  <Override PartName="/ppt/charts/chart22.xml" ContentType="application/vnd.openxmlformats-officedocument.drawingml.chart+xml"/>
  <Override PartName="/ppt/theme/themeOverride22.xml" ContentType="application/vnd.openxmlformats-officedocument.themeOverride+xml"/>
  <Override PartName="/ppt/drawings/drawing22.xml" ContentType="application/vnd.openxmlformats-officedocument.drawingml.chartshapes+xml"/>
  <Override PartName="/ppt/notesSlides/notesSlide29.xml" ContentType="application/vnd.openxmlformats-officedocument.presentationml.notesSlide+xml"/>
  <Override PartName="/ppt/charts/chart23.xml" ContentType="application/vnd.openxmlformats-officedocument.drawingml.chart+xml"/>
  <Override PartName="/ppt/theme/themeOverride23.xml" ContentType="application/vnd.openxmlformats-officedocument.themeOverride+xml"/>
  <Override PartName="/ppt/drawings/drawing23.xml" ContentType="application/vnd.openxmlformats-officedocument.drawingml.chartshapes+xml"/>
  <Override PartName="/ppt/notesSlides/notesSlide30.xml" ContentType="application/vnd.openxmlformats-officedocument.presentationml.notesSlide+xml"/>
  <Override PartName="/ppt/charts/chart24.xml" ContentType="application/vnd.openxmlformats-officedocument.drawingml.chart+xml"/>
  <Override PartName="/ppt/theme/themeOverride24.xml" ContentType="application/vnd.openxmlformats-officedocument.themeOverride+xml"/>
  <Override PartName="/ppt/drawings/drawing24.xml" ContentType="application/vnd.openxmlformats-officedocument.drawingml.chartshapes+xml"/>
  <Override PartName="/ppt/notesSlides/notesSlide31.xml" ContentType="application/vnd.openxmlformats-officedocument.presentationml.notesSlide+xml"/>
  <Override PartName="/ppt/charts/chart25.xml" ContentType="application/vnd.openxmlformats-officedocument.drawingml.chart+xml"/>
  <Override PartName="/ppt/theme/themeOverride25.xml" ContentType="application/vnd.openxmlformats-officedocument.themeOverride+xml"/>
  <Override PartName="/ppt/drawings/drawing25.xml" ContentType="application/vnd.openxmlformats-officedocument.drawingml.chartshape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6"/>
  </p:notesMasterIdLst>
  <p:handoutMasterIdLst>
    <p:handoutMasterId r:id="rId37"/>
  </p:handoutMasterIdLst>
  <p:sldIdLst>
    <p:sldId id="371" r:id="rId2"/>
    <p:sldId id="1077" r:id="rId3"/>
    <p:sldId id="260" r:id="rId4"/>
    <p:sldId id="257" r:id="rId5"/>
    <p:sldId id="740" r:id="rId6"/>
    <p:sldId id="1073" r:id="rId7"/>
    <p:sldId id="1076" r:id="rId8"/>
    <p:sldId id="1091" r:id="rId9"/>
    <p:sldId id="1092" r:id="rId10"/>
    <p:sldId id="1094" r:id="rId11"/>
    <p:sldId id="1095" r:id="rId12"/>
    <p:sldId id="1096" r:id="rId13"/>
    <p:sldId id="1118" r:id="rId14"/>
    <p:sldId id="1099" r:id="rId15"/>
    <p:sldId id="1100" r:id="rId16"/>
    <p:sldId id="1101" r:id="rId17"/>
    <p:sldId id="1102" r:id="rId18"/>
    <p:sldId id="1103" r:id="rId19"/>
    <p:sldId id="1104" r:id="rId20"/>
    <p:sldId id="1105" r:id="rId21"/>
    <p:sldId id="1106" r:id="rId22"/>
    <p:sldId id="1108" r:id="rId23"/>
    <p:sldId id="1114" r:id="rId24"/>
    <p:sldId id="1109" r:id="rId25"/>
    <p:sldId id="1110" r:id="rId26"/>
    <p:sldId id="1111" r:id="rId27"/>
    <p:sldId id="1112" r:id="rId28"/>
    <p:sldId id="1113" r:id="rId29"/>
    <p:sldId id="1115" r:id="rId30"/>
    <p:sldId id="1116" r:id="rId31"/>
    <p:sldId id="1117" r:id="rId32"/>
    <p:sldId id="266" r:id="rId33"/>
    <p:sldId id="1093" r:id="rId34"/>
    <p:sldId id="402" r:id="rId35"/>
  </p:sldIdLst>
  <p:sldSz cx="12192000" cy="6858000"/>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a A" initials="MA" lastIdx="1" clrIdx="0">
    <p:extLst>
      <p:ext uri="{19B8F6BF-5375-455C-9EA6-DF929625EA0E}">
        <p15:presenceInfo xmlns:p15="http://schemas.microsoft.com/office/powerpoint/2012/main" userId="Mara 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6C57"/>
    <a:srgbClr val="DE6F00"/>
    <a:srgbClr val="B61212"/>
    <a:srgbClr val="227B8B"/>
    <a:srgbClr val="8D1515"/>
    <a:srgbClr val="2A7A6D"/>
    <a:srgbClr val="FF9933"/>
    <a:srgbClr val="76ABDC"/>
    <a:srgbClr val="24563E"/>
    <a:srgbClr val="2884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52" autoAdjust="0"/>
    <p:restoredTop sz="96247" autoAdjust="0"/>
  </p:normalViewPr>
  <p:slideViewPr>
    <p:cSldViewPr snapToGrid="0">
      <p:cViewPr varScale="1">
        <p:scale>
          <a:sx n="64" d="100"/>
          <a:sy n="64" d="100"/>
        </p:scale>
        <p:origin x="964" y="48"/>
      </p:cViewPr>
      <p:guideLst>
        <p:guide orient="horz" pos="2160"/>
        <p:guide pos="3840"/>
      </p:guideLst>
    </p:cSldViewPr>
  </p:slideViewPr>
  <p:notesTextViewPr>
    <p:cViewPr>
      <p:scale>
        <a:sx n="1" d="1"/>
        <a:sy n="1" d="1"/>
      </p:scale>
      <p:origin x="0" y="0"/>
    </p:cViewPr>
  </p:notesTextViewPr>
  <p:notesViewPr>
    <p:cSldViewPr snapToGrid="0">
      <p:cViewPr varScale="1">
        <p:scale>
          <a:sx n="78" d="100"/>
          <a:sy n="78" d="100"/>
        </p:scale>
        <p:origin x="3978"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chartUserShapes" Target="../drawings/drawing10.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3" Type="http://schemas.openxmlformats.org/officeDocument/2006/relationships/chartUserShapes" Target="../drawings/drawing11.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3" Type="http://schemas.openxmlformats.org/officeDocument/2006/relationships/chartUserShapes" Target="../drawings/drawing12.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3" Type="http://schemas.openxmlformats.org/officeDocument/2006/relationships/chartUserShapes" Target="../drawings/drawing13.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3" Type="http://schemas.openxmlformats.org/officeDocument/2006/relationships/chartUserShapes" Target="../drawings/drawing14.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14.xml"/></Relationships>
</file>

<file path=ppt/charts/_rels/chart15.xml.rels><?xml version="1.0" encoding="UTF-8" standalone="yes"?>
<Relationships xmlns="http://schemas.openxmlformats.org/package/2006/relationships"><Relationship Id="rId3" Type="http://schemas.openxmlformats.org/officeDocument/2006/relationships/chartUserShapes" Target="../drawings/drawing15.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15.xml"/></Relationships>
</file>

<file path=ppt/charts/_rels/chart16.xml.rels><?xml version="1.0" encoding="UTF-8" standalone="yes"?>
<Relationships xmlns="http://schemas.openxmlformats.org/package/2006/relationships"><Relationship Id="rId3" Type="http://schemas.openxmlformats.org/officeDocument/2006/relationships/chartUserShapes" Target="../drawings/drawing16.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16.xml"/></Relationships>
</file>

<file path=ppt/charts/_rels/chart17.xml.rels><?xml version="1.0" encoding="UTF-8" standalone="yes"?>
<Relationships xmlns="http://schemas.openxmlformats.org/package/2006/relationships"><Relationship Id="rId3" Type="http://schemas.openxmlformats.org/officeDocument/2006/relationships/chartUserShapes" Target="../drawings/drawing17.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17.xml"/></Relationships>
</file>

<file path=ppt/charts/_rels/chart18.xml.rels><?xml version="1.0" encoding="UTF-8" standalone="yes"?>
<Relationships xmlns="http://schemas.openxmlformats.org/package/2006/relationships"><Relationship Id="rId3" Type="http://schemas.openxmlformats.org/officeDocument/2006/relationships/chartUserShapes" Target="../drawings/drawing18.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18.xml"/></Relationships>
</file>

<file path=ppt/charts/_rels/chart19.xml.rels><?xml version="1.0" encoding="UTF-8" standalone="yes"?>
<Relationships xmlns="http://schemas.openxmlformats.org/package/2006/relationships"><Relationship Id="rId3" Type="http://schemas.openxmlformats.org/officeDocument/2006/relationships/chartUserShapes" Target="../drawings/drawing19.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19.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3" Type="http://schemas.openxmlformats.org/officeDocument/2006/relationships/chartUserShapes" Target="../drawings/drawing20.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20.xml"/></Relationships>
</file>

<file path=ppt/charts/_rels/chart21.xml.rels><?xml version="1.0" encoding="UTF-8" standalone="yes"?>
<Relationships xmlns="http://schemas.openxmlformats.org/package/2006/relationships"><Relationship Id="rId3" Type="http://schemas.openxmlformats.org/officeDocument/2006/relationships/chartUserShapes" Target="../drawings/drawing21.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21.xml"/></Relationships>
</file>

<file path=ppt/charts/_rels/chart22.xml.rels><?xml version="1.0" encoding="UTF-8" standalone="yes"?>
<Relationships xmlns="http://schemas.openxmlformats.org/package/2006/relationships"><Relationship Id="rId3" Type="http://schemas.openxmlformats.org/officeDocument/2006/relationships/chartUserShapes" Target="../drawings/drawing22.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22.xml"/></Relationships>
</file>

<file path=ppt/charts/_rels/chart23.xml.rels><?xml version="1.0" encoding="UTF-8" standalone="yes"?>
<Relationships xmlns="http://schemas.openxmlformats.org/package/2006/relationships"><Relationship Id="rId3" Type="http://schemas.openxmlformats.org/officeDocument/2006/relationships/chartUserShapes" Target="../drawings/drawing23.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23.xml"/></Relationships>
</file>

<file path=ppt/charts/_rels/chart24.xml.rels><?xml version="1.0" encoding="UTF-8" standalone="yes"?>
<Relationships xmlns="http://schemas.openxmlformats.org/package/2006/relationships"><Relationship Id="rId3" Type="http://schemas.openxmlformats.org/officeDocument/2006/relationships/chartUserShapes" Target="../drawings/drawing24.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24.xml"/></Relationships>
</file>

<file path=ppt/charts/_rels/chart25.xml.rels><?xml version="1.0" encoding="UTF-8" standalone="yes"?>
<Relationships xmlns="http://schemas.openxmlformats.org/package/2006/relationships"><Relationship Id="rId3" Type="http://schemas.openxmlformats.org/officeDocument/2006/relationships/chartUserShapes" Target="../drawings/drawing25.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25.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7.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8.xml"/><Relationship Id="rId4" Type="http://schemas.openxmlformats.org/officeDocument/2006/relationships/oleObject" Target="file:///\\server-1\skds\skds\Mara%20Alksne\2023%20darbi\Klimata%20ministrija%2009\klimata%20ministrija%2009.xlsx" TargetMode="External"/></Relationships>
</file>

<file path=ppt/charts/_rels/chart9.xml.rels><?xml version="1.0" encoding="UTF-8" standalone="yes"?>
<Relationships xmlns="http://schemas.openxmlformats.org/package/2006/relationships"><Relationship Id="rId3" Type="http://schemas.openxmlformats.org/officeDocument/2006/relationships/chartUserShapes" Target="../drawings/drawing9.xml"/><Relationship Id="rId2" Type="http://schemas.openxmlformats.org/officeDocument/2006/relationships/oleObject" Target="file:///\\server-1\skds\skds\Mara%20Alksne\2023%20darbi\Klimata%20ministrija%2009\klimata%20ministrija%2009.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1120422722490078"/>
          <c:y val="1.6375554580650938E-2"/>
          <c:w val="0.4690997105538019"/>
          <c:h val="0.9524870949800277"/>
        </c:manualLayout>
      </c:layout>
      <c:barChart>
        <c:barDir val="bar"/>
        <c:grouping val="clustered"/>
        <c:varyColors val="0"/>
        <c:ser>
          <c:idx val="0"/>
          <c:order val="0"/>
          <c:spPr>
            <a:solidFill>
              <a:srgbClr val="386C57"/>
            </a:solidFill>
            <a:ln>
              <a:noFill/>
            </a:ln>
          </c:spPr>
          <c:invertIfNegative val="0"/>
          <c:dPt>
            <c:idx val="12"/>
            <c:invertIfNegative val="0"/>
            <c:bubble3D val="0"/>
            <c:extLst>
              <c:ext xmlns:c16="http://schemas.microsoft.com/office/drawing/2014/chart" uri="{C3380CC4-5D6E-409C-BE32-E72D297353CC}">
                <c16:uniqueId val="{00000000-D85E-4D6A-8C9F-49F2BDE90D8F}"/>
              </c:ext>
            </c:extLst>
          </c:dPt>
          <c:dPt>
            <c:idx val="25"/>
            <c:invertIfNegative val="0"/>
            <c:bubble3D val="0"/>
            <c:extLst>
              <c:ext xmlns:c16="http://schemas.microsoft.com/office/drawing/2014/chart" uri="{C3380CC4-5D6E-409C-BE32-E72D297353CC}">
                <c16:uniqueId val="{00000001-D85E-4D6A-8C9F-49F2BDE90D8F}"/>
              </c:ext>
            </c:extLst>
          </c:dPt>
          <c:dPt>
            <c:idx val="26"/>
            <c:invertIfNegative val="0"/>
            <c:bubble3D val="0"/>
            <c:extLst>
              <c:ext xmlns:c16="http://schemas.microsoft.com/office/drawing/2014/chart" uri="{C3380CC4-5D6E-409C-BE32-E72D297353CC}">
                <c16:uniqueId val="{00000002-D85E-4D6A-8C9F-49F2BDE90D8F}"/>
              </c:ext>
            </c:extLst>
          </c:dPt>
          <c:dPt>
            <c:idx val="27"/>
            <c:invertIfNegative val="0"/>
            <c:bubble3D val="0"/>
            <c:extLst>
              <c:ext xmlns:c16="http://schemas.microsoft.com/office/drawing/2014/chart" uri="{C3380CC4-5D6E-409C-BE32-E72D297353CC}">
                <c16:uniqueId val="{00000003-D85E-4D6A-8C9F-49F2BDE90D8F}"/>
              </c:ext>
            </c:extLst>
          </c:dPt>
          <c:dPt>
            <c:idx val="28"/>
            <c:invertIfNegative val="0"/>
            <c:bubble3D val="0"/>
            <c:spPr>
              <a:solidFill>
                <a:srgbClr val="386C57"/>
              </a:solidFill>
              <a:ln>
                <a:solidFill>
                  <a:srgbClr val="405C86"/>
                </a:solidFill>
              </a:ln>
            </c:spPr>
            <c:extLst>
              <c:ext xmlns:c16="http://schemas.microsoft.com/office/drawing/2014/chart" uri="{C3380CC4-5D6E-409C-BE32-E72D297353CC}">
                <c16:uniqueId val="{00000005-D85E-4D6A-8C9F-49F2BDE90D8F}"/>
              </c:ext>
            </c:extLst>
          </c:dPt>
          <c:dPt>
            <c:idx val="31"/>
            <c:invertIfNegative val="0"/>
            <c:bubble3D val="0"/>
            <c:extLst>
              <c:ext xmlns:c16="http://schemas.microsoft.com/office/drawing/2014/chart" uri="{C3380CC4-5D6E-409C-BE32-E72D297353CC}">
                <c16:uniqueId val="{00000006-D85E-4D6A-8C9F-49F2BDE90D8F}"/>
              </c:ext>
            </c:extLst>
          </c:dPt>
          <c:dPt>
            <c:idx val="36"/>
            <c:invertIfNegative val="0"/>
            <c:bubble3D val="0"/>
            <c:extLst>
              <c:ext xmlns:c16="http://schemas.microsoft.com/office/drawing/2014/chart" uri="{C3380CC4-5D6E-409C-BE32-E72D297353CC}">
                <c16:uniqueId val="{00000007-D85E-4D6A-8C9F-49F2BDE90D8F}"/>
              </c:ext>
            </c:extLst>
          </c:dPt>
          <c:dPt>
            <c:idx val="37"/>
            <c:invertIfNegative val="0"/>
            <c:bubble3D val="0"/>
            <c:extLst>
              <c:ext xmlns:c16="http://schemas.microsoft.com/office/drawing/2014/chart" uri="{C3380CC4-5D6E-409C-BE32-E72D297353CC}">
                <c16:uniqueId val="{00000008-D85E-4D6A-8C9F-49F2BDE90D8F}"/>
              </c:ext>
            </c:extLst>
          </c:dPt>
          <c:dLbls>
            <c:spPr>
              <a:noFill/>
              <a:ln>
                <a:noFill/>
              </a:ln>
              <a:effectLst/>
            </c:spPr>
            <c:txPr>
              <a:bodyPr wrap="square" lIns="38100" tIns="19050" rIns="38100" bIns="19050" anchor="ctr">
                <a:spAutoFit/>
              </a:bodyPr>
              <a:lstStyle/>
              <a:p>
                <a:pPr>
                  <a:defRPr sz="8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'Respondentu profils'!$B$32:$B$84</c:f>
              <c:strCache>
                <c:ptCount val="53"/>
                <c:pt idx="0">
                  <c:v>Vīrietis (n=485)</c:v>
                </c:pt>
                <c:pt idx="1">
                  <c:v>Sieviete (n=520)</c:v>
                </c:pt>
                <c:pt idx="3">
                  <c:v>18 - 24 g.v. (n=70)</c:v>
                </c:pt>
                <c:pt idx="4">
                  <c:v>25 - 34 g.v. (n=156)</c:v>
                </c:pt>
                <c:pt idx="5">
                  <c:v>35 - 44 g.v. (n=213)</c:v>
                </c:pt>
                <c:pt idx="6">
                  <c:v>45 - 54 g.v. (n=204)</c:v>
                </c:pt>
                <c:pt idx="7">
                  <c:v>55 - 63 g.v. (n=196)</c:v>
                </c:pt>
                <c:pt idx="8">
                  <c:v>64 - 75 g.v. (n=166)</c:v>
                </c:pt>
                <c:pt idx="10">
                  <c:v>Latviešu (n=615)</c:v>
                </c:pt>
                <c:pt idx="11">
                  <c:v>Krievu (n=370)</c:v>
                </c:pt>
                <c:pt idx="12">
                  <c:v>Cita (n=20)</c:v>
                </c:pt>
                <c:pt idx="14">
                  <c:v>Pamatizglītība (n=18)</c:v>
                </c:pt>
                <c:pt idx="15">
                  <c:v>Vidējā, profesionālā vidējā (n=385)</c:v>
                </c:pt>
                <c:pt idx="16">
                  <c:v>Augstākā (n=602)</c:v>
                </c:pt>
                <c:pt idx="18">
                  <c:v>Dzīvoklis daudzdzīvokļu mājā (n=672)</c:v>
                </c:pt>
                <c:pt idx="19">
                  <c:v>Privātmāja (n=308)</c:v>
                </c:pt>
                <c:pt idx="20">
                  <c:v>Cits mājokļa tips (n=25)</c:v>
                </c:pt>
                <c:pt idx="22">
                  <c:v>Zemi (Eur 0 - Eur 450) (n=160)</c:v>
                </c:pt>
                <c:pt idx="23">
                  <c:v>Vidēji zemi (Eur 451 - Eur 600) (n=168)</c:v>
                </c:pt>
                <c:pt idx="24">
                  <c:v>Vidēji (Eur 601 - Eur 800) (n=143)</c:v>
                </c:pt>
                <c:pt idx="25">
                  <c:v>Vidēji augsti (Eur 801 - Eur 1199) (n=131)</c:v>
                </c:pt>
                <c:pt idx="26">
                  <c:v>Augsti (Eur 1200 un vairāk) (n=158)</c:v>
                </c:pt>
                <c:pt idx="27">
                  <c:v>Grūti pateikt/ nevēlas atbildēt (n=245)</c:v>
                </c:pt>
                <c:pt idx="29">
                  <c:v> Rīga (n=352)</c:v>
                </c:pt>
                <c:pt idx="30">
                  <c:v> Vidzeme (n=268)</c:v>
                </c:pt>
                <c:pt idx="31">
                  <c:v> Kurzeme (n=125)</c:v>
                </c:pt>
                <c:pt idx="32">
                  <c:v> Zemgale (n=129)</c:v>
                </c:pt>
                <c:pt idx="33">
                  <c:v> Latgale (n=131)</c:v>
                </c:pt>
                <c:pt idx="35">
                  <c:v> Rīga (n=352)</c:v>
                </c:pt>
                <c:pt idx="36">
                  <c:v> Cita pilsēta (n=427)</c:v>
                </c:pt>
                <c:pt idx="37">
                  <c:v> Lauki (n=226)</c:v>
                </c:pt>
                <c:pt idx="39">
                  <c:v>Jā (n=69)</c:v>
                </c:pt>
                <c:pt idx="40">
                  <c:v>Nē (n=931)</c:v>
                </c:pt>
                <c:pt idx="41">
                  <c:v>Grūti pateikt (n=5)</c:v>
                </c:pt>
                <c:pt idx="43">
                  <c:v>1 fāze (n=461)</c:v>
                </c:pt>
                <c:pt idx="44">
                  <c:v>3 fāzes (n=294)</c:v>
                </c:pt>
                <c:pt idx="45">
                  <c:v>Nezinu/ grūti pateikt (n=250)</c:v>
                </c:pt>
                <c:pt idx="47">
                  <c:v>16 ampēri (n=292)</c:v>
                </c:pt>
                <c:pt idx="48">
                  <c:v>20 ampēri (n=144)</c:v>
                </c:pt>
                <c:pt idx="49">
                  <c:v>25 ampēri (n=80)</c:v>
                </c:pt>
                <c:pt idx="50">
                  <c:v>32 ampēri (n=36)</c:v>
                </c:pt>
                <c:pt idx="51">
                  <c:v>40 vai vairāk (n=20)</c:v>
                </c:pt>
                <c:pt idx="52">
                  <c:v>Nezinu/ grūti pateikt (n=433)</c:v>
                </c:pt>
              </c:strCache>
            </c:strRef>
          </c:cat>
          <c:val>
            <c:numRef>
              <c:f>'Respondentu profils'!$C$32:$C$84</c:f>
              <c:numCache>
                <c:formatCode>0.0</c:formatCode>
                <c:ptCount val="53"/>
                <c:pt idx="0">
                  <c:v>48.3</c:v>
                </c:pt>
                <c:pt idx="1">
                  <c:v>51.7</c:v>
                </c:pt>
                <c:pt idx="3">
                  <c:v>8.6999999999999993</c:v>
                </c:pt>
                <c:pt idx="4">
                  <c:v>16.8</c:v>
                </c:pt>
                <c:pt idx="5">
                  <c:v>20.5</c:v>
                </c:pt>
                <c:pt idx="6">
                  <c:v>19.100000000000001</c:v>
                </c:pt>
                <c:pt idx="7">
                  <c:v>18.899999999999999</c:v>
                </c:pt>
                <c:pt idx="8">
                  <c:v>16</c:v>
                </c:pt>
                <c:pt idx="10">
                  <c:v>61.3</c:v>
                </c:pt>
                <c:pt idx="11">
                  <c:v>36.700000000000003</c:v>
                </c:pt>
                <c:pt idx="12">
                  <c:v>2</c:v>
                </c:pt>
                <c:pt idx="14">
                  <c:v>1.9</c:v>
                </c:pt>
                <c:pt idx="15">
                  <c:v>38.700000000000003</c:v>
                </c:pt>
                <c:pt idx="16">
                  <c:v>59.4</c:v>
                </c:pt>
                <c:pt idx="18">
                  <c:v>66.599999999999994</c:v>
                </c:pt>
                <c:pt idx="19">
                  <c:v>30.9</c:v>
                </c:pt>
                <c:pt idx="20">
                  <c:v>2.5</c:v>
                </c:pt>
                <c:pt idx="22">
                  <c:v>15.9</c:v>
                </c:pt>
                <c:pt idx="23">
                  <c:v>16.600000000000001</c:v>
                </c:pt>
                <c:pt idx="24">
                  <c:v>14.3</c:v>
                </c:pt>
                <c:pt idx="25">
                  <c:v>13</c:v>
                </c:pt>
                <c:pt idx="26">
                  <c:v>15.5</c:v>
                </c:pt>
                <c:pt idx="27">
                  <c:v>24.7</c:v>
                </c:pt>
                <c:pt idx="29">
                  <c:v>33.200000000000003</c:v>
                </c:pt>
                <c:pt idx="30">
                  <c:v>27.3</c:v>
                </c:pt>
                <c:pt idx="31">
                  <c:v>12.3</c:v>
                </c:pt>
                <c:pt idx="32">
                  <c:v>13.8</c:v>
                </c:pt>
                <c:pt idx="33">
                  <c:v>13.4</c:v>
                </c:pt>
                <c:pt idx="35">
                  <c:v>33.200000000000003</c:v>
                </c:pt>
                <c:pt idx="36">
                  <c:v>43.8</c:v>
                </c:pt>
                <c:pt idx="37">
                  <c:v>22.9</c:v>
                </c:pt>
                <c:pt idx="39">
                  <c:v>6.8</c:v>
                </c:pt>
                <c:pt idx="40">
                  <c:v>92.7</c:v>
                </c:pt>
                <c:pt idx="41">
                  <c:v>0.5</c:v>
                </c:pt>
                <c:pt idx="43">
                  <c:v>45.5</c:v>
                </c:pt>
                <c:pt idx="44">
                  <c:v>29</c:v>
                </c:pt>
                <c:pt idx="45">
                  <c:v>25.5</c:v>
                </c:pt>
                <c:pt idx="47">
                  <c:v>28.7</c:v>
                </c:pt>
                <c:pt idx="48">
                  <c:v>14.2</c:v>
                </c:pt>
                <c:pt idx="49">
                  <c:v>7.9</c:v>
                </c:pt>
                <c:pt idx="50">
                  <c:v>3.5</c:v>
                </c:pt>
                <c:pt idx="51">
                  <c:v>2.1</c:v>
                </c:pt>
                <c:pt idx="52">
                  <c:v>43.7</c:v>
                </c:pt>
              </c:numCache>
            </c:numRef>
          </c:val>
          <c:extLst>
            <c:ext xmlns:c16="http://schemas.microsoft.com/office/drawing/2014/chart" uri="{C3380CC4-5D6E-409C-BE32-E72D297353CC}">
              <c16:uniqueId val="{00000009-D85E-4D6A-8C9F-49F2BDE90D8F}"/>
            </c:ext>
          </c:extLst>
        </c:ser>
        <c:dLbls>
          <c:showLegendKey val="0"/>
          <c:showVal val="0"/>
          <c:showCatName val="0"/>
          <c:showSerName val="0"/>
          <c:showPercent val="0"/>
          <c:showBubbleSize val="0"/>
        </c:dLbls>
        <c:gapWidth val="40"/>
        <c:axId val="41018880"/>
        <c:axId val="41020416"/>
      </c:barChart>
      <c:catAx>
        <c:axId val="41018880"/>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41020416"/>
        <c:crosses val="autoZero"/>
        <c:auto val="1"/>
        <c:lblAlgn val="ctr"/>
        <c:lblOffset val="100"/>
        <c:tickLblSkip val="1"/>
        <c:tickMarkSkip val="1"/>
        <c:noMultiLvlLbl val="0"/>
      </c:catAx>
      <c:valAx>
        <c:axId val="41020416"/>
        <c:scaling>
          <c:orientation val="minMax"/>
          <c:max val="100"/>
          <c:min val="0"/>
        </c:scaling>
        <c:delete val="1"/>
        <c:axPos val="b"/>
        <c:title>
          <c:tx>
            <c:rich>
              <a:bodyPr/>
              <a:lstStyle/>
              <a:p>
                <a:pPr>
                  <a:defRPr sz="1000" b="0" i="0" u="none" strike="noStrike" baseline="0">
                    <a:solidFill>
                      <a:srgbClr val="000000"/>
                    </a:solidFill>
                    <a:latin typeface="Arial"/>
                    <a:ea typeface="Arial"/>
                    <a:cs typeface="Arial"/>
                  </a:defRPr>
                </a:pPr>
                <a:r>
                  <a:rPr lang="lv-LV"/>
                  <a:t>%</a:t>
                </a:r>
              </a:p>
            </c:rich>
          </c:tx>
          <c:layout>
            <c:manualLayout>
              <c:xMode val="edge"/>
              <c:yMode val="edge"/>
              <c:x val="0.92882108486439197"/>
              <c:y val="1.5283842794759825E-2"/>
            </c:manualLayout>
          </c:layout>
          <c:overlay val="0"/>
          <c:spPr>
            <a:solidFill>
              <a:srgbClr val="FFFFFF"/>
            </a:solidFill>
            <a:ln w="3175">
              <a:solidFill>
                <a:schemeClr val="accent3">
                  <a:lumMod val="75000"/>
                </a:schemeClr>
              </a:solidFill>
              <a:prstDash val="solid"/>
            </a:ln>
            <a:effectLst>
              <a:outerShdw dist="35921" dir="2700000" algn="br">
                <a:schemeClr val="accent3">
                  <a:lumMod val="75000"/>
                </a:schemeClr>
              </a:outerShdw>
            </a:effectLst>
          </c:spPr>
        </c:title>
        <c:numFmt formatCode="0.0" sourceLinked="1"/>
        <c:majorTickMark val="out"/>
        <c:minorTickMark val="none"/>
        <c:tickLblPos val="nextTo"/>
        <c:crossAx val="41018880"/>
        <c:crosses val="max"/>
        <c:crossBetween val="between"/>
      </c:valAx>
      <c:spPr>
        <a:noFill/>
        <a:ln>
          <a:noFill/>
        </a:ln>
        <a:effectLst/>
      </c:spPr>
    </c:plotArea>
    <c:plotVisOnly val="1"/>
    <c:dispBlanksAs val="gap"/>
    <c:showDLblsOverMax val="0"/>
  </c:chart>
  <c:spPr>
    <a:solidFill>
      <a:srgbClr val="FFFFFF"/>
    </a:solidFill>
    <a:ln w="9525">
      <a:noFill/>
    </a:ln>
  </c:spPr>
  <c:txPr>
    <a:bodyPr/>
    <a:lstStyle/>
    <a:p>
      <a:pPr>
        <a:defRPr sz="92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3753590882992529"/>
          <c:y val="9.0632068358884141E-2"/>
          <c:w val="0.73358361406970851"/>
          <c:h val="0.84486433932786298"/>
        </c:manualLayout>
      </c:layout>
      <c:barChart>
        <c:barDir val="bar"/>
        <c:grouping val="stacked"/>
        <c:varyColors val="0"/>
        <c:ser>
          <c:idx val="0"/>
          <c:order val="0"/>
          <c:tx>
            <c:strRef>
              <c:f>'Grafiki + dati'!$T$246</c:f>
              <c:strCache>
                <c:ptCount val="1"/>
                <c:pt idx="0">
                  <c:v>Jā</c:v>
                </c:pt>
              </c:strCache>
            </c:strRef>
          </c:tx>
          <c:spPr>
            <a:solidFill>
              <a:srgbClr val="2A7A6D"/>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dati'!$S$247:$S$284</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dati'!$T$247:$T$284</c:f>
              <c:numCache>
                <c:formatCode>General</c:formatCode>
                <c:ptCount val="38"/>
                <c:pt idx="0" formatCode="0">
                  <c:v>75.099999999999994</c:v>
                </c:pt>
                <c:pt idx="2" formatCode="0">
                  <c:v>75.599999999999994</c:v>
                </c:pt>
                <c:pt idx="3" formatCode="0">
                  <c:v>74.5</c:v>
                </c:pt>
                <c:pt idx="5" formatCode="0">
                  <c:v>50.8</c:v>
                </c:pt>
                <c:pt idx="6" formatCode="0">
                  <c:v>66.8</c:v>
                </c:pt>
                <c:pt idx="7" formatCode="0">
                  <c:v>77.099999999999994</c:v>
                </c:pt>
                <c:pt idx="8" formatCode="0">
                  <c:v>87.8</c:v>
                </c:pt>
                <c:pt idx="9" formatCode="0">
                  <c:v>79.099999999999994</c:v>
                </c:pt>
                <c:pt idx="10" formatCode="0">
                  <c:v>74.400000000000006</c:v>
                </c:pt>
                <c:pt idx="12" formatCode="0">
                  <c:v>75.3</c:v>
                </c:pt>
                <c:pt idx="13" formatCode="0">
                  <c:v>75.5</c:v>
                </c:pt>
                <c:pt idx="15" formatCode="0">
                  <c:v>52.1</c:v>
                </c:pt>
                <c:pt idx="16" formatCode="0">
                  <c:v>76.099999999999994</c:v>
                </c:pt>
                <c:pt idx="17" formatCode="0">
                  <c:v>75.2</c:v>
                </c:pt>
                <c:pt idx="19" formatCode="0">
                  <c:v>72.7</c:v>
                </c:pt>
                <c:pt idx="20" formatCode="0">
                  <c:v>80.099999999999994</c:v>
                </c:pt>
                <c:pt idx="21" formatCode="0">
                  <c:v>76.3</c:v>
                </c:pt>
                <c:pt idx="23" formatCode="0">
                  <c:v>75.900000000000006</c:v>
                </c:pt>
                <c:pt idx="24" formatCode="0">
                  <c:v>76.3</c:v>
                </c:pt>
                <c:pt idx="25" formatCode="0">
                  <c:v>73.900000000000006</c:v>
                </c:pt>
                <c:pt idx="26" formatCode="0">
                  <c:v>78.5</c:v>
                </c:pt>
                <c:pt idx="27" formatCode="0">
                  <c:v>69.099999999999994</c:v>
                </c:pt>
                <c:pt idx="29" formatCode="0">
                  <c:v>69.099999999999994</c:v>
                </c:pt>
                <c:pt idx="30" formatCode="0">
                  <c:v>80.400000000000006</c:v>
                </c:pt>
                <c:pt idx="31" formatCode="0">
                  <c:v>77.8</c:v>
                </c:pt>
                <c:pt idx="32" formatCode="0">
                  <c:v>76.8</c:v>
                </c:pt>
                <c:pt idx="33" formatCode="0">
                  <c:v>74.900000000000006</c:v>
                </c:pt>
                <c:pt idx="35" formatCode="0">
                  <c:v>69.099999999999994</c:v>
                </c:pt>
                <c:pt idx="36" formatCode="0">
                  <c:v>78</c:v>
                </c:pt>
                <c:pt idx="37" formatCode="0">
                  <c:v>78.2</c:v>
                </c:pt>
              </c:numCache>
            </c:numRef>
          </c:val>
          <c:extLst>
            <c:ext xmlns:c16="http://schemas.microsoft.com/office/drawing/2014/chart" uri="{C3380CC4-5D6E-409C-BE32-E72D297353CC}">
              <c16:uniqueId val="{00000000-CA80-4DC0-AECC-EC7D344911C6}"/>
            </c:ext>
          </c:extLst>
        </c:ser>
        <c:ser>
          <c:idx val="4"/>
          <c:order val="1"/>
          <c:tx>
            <c:strRef>
              <c:f>'Grafiki + dati'!$V$246</c:f>
              <c:strCache>
                <c:ptCount val="1"/>
                <c:pt idx="0">
                  <c:v>Grūti pateikt</c:v>
                </c:pt>
              </c:strCache>
            </c:strRef>
          </c:tx>
          <c:spPr>
            <a:solidFill>
              <a:sysClr val="window" lastClr="FFFFFF">
                <a:lumMod val="75000"/>
              </a:sysClr>
            </a:solidFill>
            <a:ln w="25400">
              <a:noFill/>
            </a:ln>
          </c:spPr>
          <c:invertIfNegative val="0"/>
          <c:dLbls>
            <c:spPr>
              <a:noFill/>
              <a:ln w="25400">
                <a:noFill/>
              </a:ln>
            </c:spPr>
            <c:txPr>
              <a:bodyPr wrap="square" lIns="38100" tIns="19050" rIns="38100" bIns="19050" anchor="ctr">
                <a:spAutoFit/>
              </a:bodyPr>
              <a:lstStyle/>
              <a:p>
                <a:pPr>
                  <a:defRPr sz="900" b="0"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dati'!$S$247:$S$284</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dati'!$V$247:$V$284</c:f>
              <c:numCache>
                <c:formatCode>General</c:formatCode>
                <c:ptCount val="38"/>
                <c:pt idx="0" formatCode="0">
                  <c:v>6</c:v>
                </c:pt>
                <c:pt idx="2" formatCode="0">
                  <c:v>5.3</c:v>
                </c:pt>
                <c:pt idx="3" formatCode="0">
                  <c:v>6.6</c:v>
                </c:pt>
                <c:pt idx="5" formatCode="0">
                  <c:v>14.5</c:v>
                </c:pt>
                <c:pt idx="6" formatCode="0">
                  <c:v>5.7</c:v>
                </c:pt>
                <c:pt idx="7" formatCode="0">
                  <c:v>4.3</c:v>
                </c:pt>
                <c:pt idx="8" formatCode="0">
                  <c:v>2</c:v>
                </c:pt>
                <c:pt idx="9" formatCode="0">
                  <c:v>6.2</c:v>
                </c:pt>
                <c:pt idx="10" formatCode="0">
                  <c:v>8.1999999999999993</c:v>
                </c:pt>
                <c:pt idx="12" formatCode="0">
                  <c:v>7</c:v>
                </c:pt>
                <c:pt idx="13" formatCode="0">
                  <c:v>4.3</c:v>
                </c:pt>
                <c:pt idx="15" formatCode="0">
                  <c:v>24.3</c:v>
                </c:pt>
                <c:pt idx="16" formatCode="0">
                  <c:v>6.3</c:v>
                </c:pt>
                <c:pt idx="17" formatCode="0">
                  <c:v>5.2</c:v>
                </c:pt>
                <c:pt idx="19" formatCode="0">
                  <c:v>6.3</c:v>
                </c:pt>
                <c:pt idx="20" formatCode="0">
                  <c:v>4.8</c:v>
                </c:pt>
                <c:pt idx="21" formatCode="0">
                  <c:v>11.6</c:v>
                </c:pt>
                <c:pt idx="23" formatCode="0">
                  <c:v>7.2</c:v>
                </c:pt>
                <c:pt idx="24" formatCode="0">
                  <c:v>7.2</c:v>
                </c:pt>
                <c:pt idx="25" formatCode="0">
                  <c:v>5.3</c:v>
                </c:pt>
                <c:pt idx="26" formatCode="0">
                  <c:v>5.7</c:v>
                </c:pt>
                <c:pt idx="27" formatCode="0">
                  <c:v>1.9</c:v>
                </c:pt>
                <c:pt idx="29" formatCode="0">
                  <c:v>6.5</c:v>
                </c:pt>
                <c:pt idx="30" formatCode="0">
                  <c:v>4.3</c:v>
                </c:pt>
                <c:pt idx="31" formatCode="0">
                  <c:v>7.4</c:v>
                </c:pt>
                <c:pt idx="32" formatCode="0">
                  <c:v>8.9</c:v>
                </c:pt>
                <c:pt idx="33" formatCode="0">
                  <c:v>3.8</c:v>
                </c:pt>
                <c:pt idx="35" formatCode="0">
                  <c:v>6.5</c:v>
                </c:pt>
                <c:pt idx="36" formatCode="0">
                  <c:v>5</c:v>
                </c:pt>
                <c:pt idx="37" formatCode="0">
                  <c:v>7</c:v>
                </c:pt>
              </c:numCache>
            </c:numRef>
          </c:val>
          <c:extLst>
            <c:ext xmlns:c16="http://schemas.microsoft.com/office/drawing/2014/chart" uri="{C3380CC4-5D6E-409C-BE32-E72D297353CC}">
              <c16:uniqueId val="{00000001-CA80-4DC0-AECC-EC7D344911C6}"/>
            </c:ext>
          </c:extLst>
        </c:ser>
        <c:ser>
          <c:idx val="2"/>
          <c:order val="2"/>
          <c:tx>
            <c:strRef>
              <c:f>'Grafiki + dati'!$U$246</c:f>
              <c:strCache>
                <c:ptCount val="1"/>
                <c:pt idx="0">
                  <c:v>Nē</c:v>
                </c:pt>
              </c:strCache>
            </c:strRef>
          </c:tx>
          <c:spPr>
            <a:solidFill>
              <a:srgbClr val="C55A11"/>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dati'!$S$247:$S$284</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dati'!$U$247:$U$284</c:f>
              <c:numCache>
                <c:formatCode>General</c:formatCode>
                <c:ptCount val="38"/>
                <c:pt idx="0" formatCode="0">
                  <c:v>19</c:v>
                </c:pt>
                <c:pt idx="2" formatCode="0">
                  <c:v>19.100000000000001</c:v>
                </c:pt>
                <c:pt idx="3" formatCode="0">
                  <c:v>18.8</c:v>
                </c:pt>
                <c:pt idx="5" formatCode="0">
                  <c:v>34.700000000000003</c:v>
                </c:pt>
                <c:pt idx="6" formatCode="0">
                  <c:v>27.5</c:v>
                </c:pt>
                <c:pt idx="7" formatCode="0">
                  <c:v>18.600000000000001</c:v>
                </c:pt>
                <c:pt idx="8" formatCode="0">
                  <c:v>10.199999999999999</c:v>
                </c:pt>
                <c:pt idx="9" formatCode="0">
                  <c:v>14.8</c:v>
                </c:pt>
                <c:pt idx="10" formatCode="0">
                  <c:v>17.399999999999999</c:v>
                </c:pt>
                <c:pt idx="12" formatCode="0">
                  <c:v>17.7</c:v>
                </c:pt>
                <c:pt idx="13" formatCode="0">
                  <c:v>20.2</c:v>
                </c:pt>
                <c:pt idx="15" formatCode="0">
                  <c:v>23.6</c:v>
                </c:pt>
                <c:pt idx="16" formatCode="0">
                  <c:v>17.600000000000001</c:v>
                </c:pt>
                <c:pt idx="17" formatCode="0">
                  <c:v>19.7</c:v>
                </c:pt>
                <c:pt idx="19" formatCode="0">
                  <c:v>21</c:v>
                </c:pt>
                <c:pt idx="20" formatCode="0">
                  <c:v>15.1</c:v>
                </c:pt>
                <c:pt idx="21" formatCode="0">
                  <c:v>12.1</c:v>
                </c:pt>
                <c:pt idx="23" formatCode="0">
                  <c:v>16.899999999999999</c:v>
                </c:pt>
                <c:pt idx="24" formatCode="0">
                  <c:v>16.5</c:v>
                </c:pt>
                <c:pt idx="25" formatCode="0">
                  <c:v>20.8</c:v>
                </c:pt>
                <c:pt idx="26" formatCode="0">
                  <c:v>15.8</c:v>
                </c:pt>
                <c:pt idx="27" formatCode="0">
                  <c:v>29</c:v>
                </c:pt>
                <c:pt idx="29" formatCode="0">
                  <c:v>24.5</c:v>
                </c:pt>
                <c:pt idx="30" formatCode="0">
                  <c:v>15.3</c:v>
                </c:pt>
                <c:pt idx="31" formatCode="0">
                  <c:v>14.9</c:v>
                </c:pt>
                <c:pt idx="32" formatCode="0">
                  <c:v>14.2</c:v>
                </c:pt>
                <c:pt idx="33" formatCode="0">
                  <c:v>21.2</c:v>
                </c:pt>
                <c:pt idx="35" formatCode="0">
                  <c:v>24.5</c:v>
                </c:pt>
                <c:pt idx="36" formatCode="0">
                  <c:v>17</c:v>
                </c:pt>
                <c:pt idx="37" formatCode="0">
                  <c:v>14.8</c:v>
                </c:pt>
              </c:numCache>
            </c:numRef>
          </c:val>
          <c:extLst>
            <c:ext xmlns:c16="http://schemas.microsoft.com/office/drawing/2014/chart" uri="{C3380CC4-5D6E-409C-BE32-E72D297353CC}">
              <c16:uniqueId val="{00000002-CA80-4DC0-AECC-EC7D344911C6}"/>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354870199379688"/>
              <c:y val="0.9468261244114744"/>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10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0.39943069674241038"/>
          <c:y val="4.318739761869006E-2"/>
          <c:w val="0.39243913758770504"/>
          <c:h val="4.241922153159759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1691183007400436"/>
          <c:y val="0.25433772287699502"/>
          <c:w val="0.31379588050307644"/>
          <c:h val="0.68801287574902181"/>
        </c:manualLayout>
      </c:layout>
      <c:pieChart>
        <c:varyColors val="1"/>
        <c:ser>
          <c:idx val="1"/>
          <c:order val="0"/>
          <c:dPt>
            <c:idx val="0"/>
            <c:bubble3D val="0"/>
            <c:spPr>
              <a:solidFill>
                <a:srgbClr val="DE6F00"/>
              </a:solidFill>
            </c:spPr>
            <c:extLst>
              <c:ext xmlns:c16="http://schemas.microsoft.com/office/drawing/2014/chart" uri="{C3380CC4-5D6E-409C-BE32-E72D297353CC}">
                <c16:uniqueId val="{00000001-BEFC-481C-B46A-9FD982B4388A}"/>
              </c:ext>
            </c:extLst>
          </c:dPt>
          <c:dPt>
            <c:idx val="1"/>
            <c:bubble3D val="0"/>
            <c:spPr>
              <a:solidFill>
                <a:srgbClr val="ED7D31">
                  <a:lumMod val="40000"/>
                  <a:lumOff val="60000"/>
                </a:srgbClr>
              </a:solidFill>
            </c:spPr>
            <c:extLst>
              <c:ext xmlns:c16="http://schemas.microsoft.com/office/drawing/2014/chart" uri="{C3380CC4-5D6E-409C-BE32-E72D297353CC}">
                <c16:uniqueId val="{00000003-BEFC-481C-B46A-9FD982B4388A}"/>
              </c:ext>
            </c:extLst>
          </c:dPt>
          <c:dPt>
            <c:idx val="2"/>
            <c:bubble3D val="0"/>
            <c:spPr>
              <a:solidFill>
                <a:srgbClr val="00B050"/>
              </a:solidFill>
            </c:spPr>
            <c:extLst>
              <c:ext xmlns:c16="http://schemas.microsoft.com/office/drawing/2014/chart" uri="{C3380CC4-5D6E-409C-BE32-E72D297353CC}">
                <c16:uniqueId val="{00000005-BEFC-481C-B46A-9FD982B4388A}"/>
              </c:ext>
            </c:extLst>
          </c:dPt>
          <c:dPt>
            <c:idx val="3"/>
            <c:bubble3D val="0"/>
            <c:spPr>
              <a:solidFill>
                <a:sysClr val="window" lastClr="FFFFFF">
                  <a:lumMod val="50000"/>
                </a:sysClr>
              </a:solidFill>
              <a:ln>
                <a:noFill/>
              </a:ln>
            </c:spPr>
            <c:extLst>
              <c:ext xmlns:c16="http://schemas.microsoft.com/office/drawing/2014/chart" uri="{C3380CC4-5D6E-409C-BE32-E72D297353CC}">
                <c16:uniqueId val="{00000007-BEFC-481C-B46A-9FD982B4388A}"/>
              </c:ext>
            </c:extLst>
          </c:dPt>
          <c:dPt>
            <c:idx val="4"/>
            <c:bubble3D val="0"/>
            <c:spPr>
              <a:solidFill>
                <a:sysClr val="window" lastClr="FFFFFF">
                  <a:lumMod val="75000"/>
                </a:sysClr>
              </a:solidFill>
            </c:spPr>
            <c:extLst>
              <c:ext xmlns:c16="http://schemas.microsoft.com/office/drawing/2014/chart" uri="{C3380CC4-5D6E-409C-BE32-E72D297353CC}">
                <c16:uniqueId val="{00000009-BEFC-481C-B46A-9FD982B4388A}"/>
              </c:ext>
            </c:extLst>
          </c:dPt>
          <c:dPt>
            <c:idx val="5"/>
            <c:bubble3D val="0"/>
            <c:spPr>
              <a:solidFill>
                <a:sysClr val="window" lastClr="FFFFFF">
                  <a:lumMod val="75000"/>
                </a:sysClr>
              </a:solidFill>
            </c:spPr>
            <c:extLst>
              <c:ext xmlns:c16="http://schemas.microsoft.com/office/drawing/2014/chart" uri="{C3380CC4-5D6E-409C-BE32-E72D297353CC}">
                <c16:uniqueId val="{0000000B-BEFC-481C-B46A-9FD982B4388A}"/>
              </c:ext>
            </c:extLst>
          </c:dPt>
          <c:dLbls>
            <c:dLbl>
              <c:idx val="0"/>
              <c:layout>
                <c:manualLayout>
                  <c:x val="-2.0299793938421486E-2"/>
                  <c:y val="-0.3843434092674112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BEFC-481C-B46A-9FD982B4388A}"/>
                </c:ext>
              </c:extLst>
            </c:dLbl>
            <c:dLbl>
              <c:idx val="1"/>
              <c:layout>
                <c:manualLayout>
                  <c:x val="2.2215248153646665E-2"/>
                  <c:y val="-1.4128856534442629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1197733017222143E-2"/>
                      <c:h val="0.16431063764088313"/>
                    </c:manualLayout>
                  </c15:layout>
                </c:ext>
                <c:ext xmlns:c16="http://schemas.microsoft.com/office/drawing/2014/chart" uri="{C3380CC4-5D6E-409C-BE32-E72D297353CC}">
                  <c16:uniqueId val="{00000003-BEFC-481C-B46A-9FD982B4388A}"/>
                </c:ext>
              </c:extLst>
            </c:dLbl>
            <c:dLbl>
              <c:idx val="2"/>
              <c:layout>
                <c:manualLayout>
                  <c:x val="-1.7112766836319727E-2"/>
                  <c:y val="5.1547764076660209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0.1090056562999281"/>
                      <c:h val="0.12552528103798347"/>
                    </c:manualLayout>
                  </c15:layout>
                </c:ext>
                <c:ext xmlns:c16="http://schemas.microsoft.com/office/drawing/2014/chart" uri="{C3380CC4-5D6E-409C-BE32-E72D297353CC}">
                  <c16:uniqueId val="{00000005-BEFC-481C-B46A-9FD982B4388A}"/>
                </c:ext>
              </c:extLst>
            </c:dLbl>
            <c:dLbl>
              <c:idx val="3"/>
              <c:layout>
                <c:manualLayout>
                  <c:x val="-3.207547050486171E-2"/>
                  <c:y val="-2.3794686644289593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0.11827867957674111"/>
                      <c:h val="0.18138721339077893"/>
                    </c:manualLayout>
                  </c15:layout>
                </c:ext>
                <c:ext xmlns:c16="http://schemas.microsoft.com/office/drawing/2014/chart" uri="{C3380CC4-5D6E-409C-BE32-E72D297353CC}">
                  <c16:uniqueId val="{00000007-BEFC-481C-B46A-9FD982B4388A}"/>
                </c:ext>
              </c:extLst>
            </c:dLbl>
            <c:dLbl>
              <c:idx val="4"/>
              <c:layout>
                <c:manualLayout>
                  <c:x val="2.101497433806964E-2"/>
                  <c:y val="4.7355360055308816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BEFC-481C-B46A-9FD982B4388A}"/>
                </c:ext>
              </c:extLst>
            </c:dLbl>
            <c:dLbl>
              <c:idx val="5"/>
              <c:layout>
                <c:manualLayout>
                  <c:x val="-3.2666286642570631E-2"/>
                  <c:y val="1.1982432384018817E-1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BEFC-481C-B46A-9FD982B4388A}"/>
                </c:ext>
              </c:extLst>
            </c:dLbl>
            <c:numFmt formatCode="0.0%" sourceLinked="0"/>
            <c:spPr>
              <a:noFill/>
              <a:ln w="6350">
                <a:noFill/>
              </a:ln>
              <a:effectLst/>
            </c:spPr>
            <c:txPr>
              <a:bodyPr wrap="square" lIns="38100" tIns="19050" rIns="38100" bIns="19050" anchor="ctr">
                <a:spAutoFit/>
              </a:bodyPr>
              <a:lstStyle/>
              <a:p>
                <a:pPr>
                  <a:defRPr sz="12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'Grafiki + dati'!$S$291:$S$295</c:f>
              <c:strCache>
                <c:ptCount val="5"/>
                <c:pt idx="0">
                  <c:v>Ļoti satrauc </c:v>
                </c:pt>
                <c:pt idx="1">
                  <c:v>Mazliet satrauc</c:v>
                </c:pt>
                <c:pt idx="2">
                  <c:v>Īpaši nesatrauc  </c:v>
                </c:pt>
                <c:pt idx="3">
                  <c:v>Nezināju/ nepamanīju, ka maksājumā bija izmaiņas </c:v>
                </c:pt>
                <c:pt idx="4">
                  <c:v>Grūti pateikt</c:v>
                </c:pt>
              </c:strCache>
            </c:strRef>
          </c:cat>
          <c:val>
            <c:numRef>
              <c:f>'Grafiki + dati'!$T$291:$T$295</c:f>
              <c:numCache>
                <c:formatCode>General</c:formatCode>
                <c:ptCount val="5"/>
                <c:pt idx="0">
                  <c:v>63.8</c:v>
                </c:pt>
                <c:pt idx="1">
                  <c:v>29.6</c:v>
                </c:pt>
                <c:pt idx="2">
                  <c:v>6.1</c:v>
                </c:pt>
                <c:pt idx="3">
                  <c:v>0.3</c:v>
                </c:pt>
                <c:pt idx="4">
                  <c:v>0.3</c:v>
                </c:pt>
              </c:numCache>
            </c:numRef>
          </c:val>
          <c:extLst>
            <c:ext xmlns:c16="http://schemas.microsoft.com/office/drawing/2014/chart" uri="{C3380CC4-5D6E-409C-BE32-E72D297353CC}">
              <c16:uniqueId val="{0000000C-BEFC-481C-B46A-9FD982B4388A}"/>
            </c:ext>
          </c:extLst>
        </c:ser>
        <c:dLbls>
          <c:showLegendKey val="0"/>
          <c:showVal val="0"/>
          <c:showCatName val="0"/>
          <c:showSerName val="0"/>
          <c:showPercent val="0"/>
          <c:showBubbleSize val="0"/>
          <c:showLeaderLines val="0"/>
        </c:dLbls>
        <c:firstSliceAng val="0"/>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6709554379762807"/>
          <c:y val="9.0632068358884141E-2"/>
          <c:w val="0.70402400147809685"/>
          <c:h val="0.84486433932786298"/>
        </c:manualLayout>
      </c:layout>
      <c:barChart>
        <c:barDir val="bar"/>
        <c:grouping val="stacked"/>
        <c:varyColors val="0"/>
        <c:ser>
          <c:idx val="0"/>
          <c:order val="0"/>
          <c:tx>
            <c:strRef>
              <c:f>'Grafiki + dati'!$T$315</c:f>
              <c:strCache>
                <c:ptCount val="1"/>
                <c:pt idx="0">
                  <c:v>Ļoti satrauc</c:v>
                </c:pt>
              </c:strCache>
            </c:strRef>
          </c:tx>
          <c:spPr>
            <a:solidFill>
              <a:srgbClr val="DE6F00"/>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dati'!$S$316:$S$353</c:f>
              <c:strCache>
                <c:ptCount val="38"/>
                <c:pt idx="0">
                  <c:v>Visi respondenti (n=760)</c:v>
                </c:pt>
                <c:pt idx="2">
                  <c:v>Vīrietis (n=370)</c:v>
                </c:pt>
                <c:pt idx="3">
                  <c:v>Sieviete (n=390)</c:v>
                </c:pt>
                <c:pt idx="5">
                  <c:v>18 - 24 g.v. (n=35)</c:v>
                </c:pt>
                <c:pt idx="6">
                  <c:v>25 - 34 g.v. (n=104)</c:v>
                </c:pt>
                <c:pt idx="7">
                  <c:v>35 - 44 g.v. (n=164)</c:v>
                </c:pt>
                <c:pt idx="8">
                  <c:v>45 - 54 g.v. (n=179)</c:v>
                </c:pt>
                <c:pt idx="9">
                  <c:v>55 - 63 g.v. (n=155)</c:v>
                </c:pt>
                <c:pt idx="10">
                  <c:v>64 - 75 g.v. (n=123)</c:v>
                </c:pt>
                <c:pt idx="12">
                  <c:v>Latviešu (n=468)</c:v>
                </c:pt>
                <c:pt idx="13">
                  <c:v>Krievu (n=280)</c:v>
                </c:pt>
                <c:pt idx="15">
                  <c:v>Pamatizglītība (n=10)*</c:v>
                </c:pt>
                <c:pt idx="16">
                  <c:v>Vidējā izglītība (n=296)</c:v>
                </c:pt>
                <c:pt idx="17">
                  <c:v>Augstākā (n=454)</c:v>
                </c:pt>
                <c:pt idx="19">
                  <c:v>Dzīvoklis daudzdzīvokļu mājā (n=492)</c:v>
                </c:pt>
                <c:pt idx="20">
                  <c:v>Privātmāja (n=249)</c:v>
                </c:pt>
                <c:pt idx="21">
                  <c:v>Cits mājokļa tips (n=19)*</c:v>
                </c:pt>
                <c:pt idx="23">
                  <c:v>Zemi (n=122)</c:v>
                </c:pt>
                <c:pt idx="24">
                  <c:v>Vidēji zemi (n=129)</c:v>
                </c:pt>
                <c:pt idx="25">
                  <c:v>Vidēji (n=106)</c:v>
                </c:pt>
                <c:pt idx="26">
                  <c:v>Vidēji augsti (n=103)</c:v>
                </c:pt>
                <c:pt idx="27">
                  <c:v>Augsti (n=110)</c:v>
                </c:pt>
                <c:pt idx="29">
                  <c:v> Rīga (n=247)</c:v>
                </c:pt>
                <c:pt idx="30">
                  <c:v> Vidzeme (n=217)</c:v>
                </c:pt>
                <c:pt idx="31">
                  <c:v> Kurzeme (n=98)</c:v>
                </c:pt>
                <c:pt idx="32">
                  <c:v> Zemgale (n=99)</c:v>
                </c:pt>
                <c:pt idx="33">
                  <c:v> Latgale (n=99)</c:v>
                </c:pt>
                <c:pt idx="35">
                  <c:v> Rīga (n=247)</c:v>
                </c:pt>
                <c:pt idx="36">
                  <c:v> Cita pilsēta (n=335)</c:v>
                </c:pt>
                <c:pt idx="37">
                  <c:v> Lauki (n=178)</c:v>
                </c:pt>
              </c:strCache>
            </c:strRef>
          </c:cat>
          <c:val>
            <c:numRef>
              <c:f>'Grafiki + dati'!$T$316:$T$353</c:f>
              <c:numCache>
                <c:formatCode>General</c:formatCode>
                <c:ptCount val="38"/>
                <c:pt idx="0" formatCode="0">
                  <c:v>63.8</c:v>
                </c:pt>
                <c:pt idx="2" formatCode="0">
                  <c:v>61.6</c:v>
                </c:pt>
                <c:pt idx="3" formatCode="0">
                  <c:v>65.8</c:v>
                </c:pt>
                <c:pt idx="5" formatCode="0">
                  <c:v>49.5</c:v>
                </c:pt>
                <c:pt idx="6" formatCode="0">
                  <c:v>55.7</c:v>
                </c:pt>
                <c:pt idx="7" formatCode="0">
                  <c:v>58.6</c:v>
                </c:pt>
                <c:pt idx="8" formatCode="0">
                  <c:v>69.599999999999994</c:v>
                </c:pt>
                <c:pt idx="9" formatCode="0">
                  <c:v>68.2</c:v>
                </c:pt>
                <c:pt idx="10" formatCode="0">
                  <c:v>69.8</c:v>
                </c:pt>
                <c:pt idx="12" formatCode="0">
                  <c:v>55.6</c:v>
                </c:pt>
                <c:pt idx="13" formatCode="0">
                  <c:v>77.599999999999994</c:v>
                </c:pt>
                <c:pt idx="15" formatCode="0">
                  <c:v>29.4</c:v>
                </c:pt>
                <c:pt idx="16" formatCode="0">
                  <c:v>68.2</c:v>
                </c:pt>
                <c:pt idx="17" formatCode="0">
                  <c:v>61.6</c:v>
                </c:pt>
                <c:pt idx="19" formatCode="0">
                  <c:v>63.6</c:v>
                </c:pt>
                <c:pt idx="20" formatCode="0">
                  <c:v>63.6</c:v>
                </c:pt>
                <c:pt idx="21" formatCode="0">
                  <c:v>70.599999999999994</c:v>
                </c:pt>
                <c:pt idx="23" formatCode="0">
                  <c:v>77.900000000000006</c:v>
                </c:pt>
                <c:pt idx="24" formatCode="0">
                  <c:v>69.2</c:v>
                </c:pt>
                <c:pt idx="25" formatCode="0">
                  <c:v>56.3</c:v>
                </c:pt>
                <c:pt idx="26" formatCode="0">
                  <c:v>59.8</c:v>
                </c:pt>
                <c:pt idx="27" formatCode="0">
                  <c:v>48.7</c:v>
                </c:pt>
                <c:pt idx="29" formatCode="0">
                  <c:v>63.4</c:v>
                </c:pt>
                <c:pt idx="30" formatCode="0">
                  <c:v>61.1</c:v>
                </c:pt>
                <c:pt idx="31" formatCode="0">
                  <c:v>62.8</c:v>
                </c:pt>
                <c:pt idx="32" formatCode="0">
                  <c:v>71.3</c:v>
                </c:pt>
                <c:pt idx="33" formatCode="0">
                  <c:v>63.4</c:v>
                </c:pt>
                <c:pt idx="35" formatCode="0">
                  <c:v>63.4</c:v>
                </c:pt>
                <c:pt idx="36" formatCode="0">
                  <c:v>64</c:v>
                </c:pt>
                <c:pt idx="37" formatCode="0">
                  <c:v>63.8</c:v>
                </c:pt>
              </c:numCache>
            </c:numRef>
          </c:val>
          <c:extLst>
            <c:ext xmlns:c16="http://schemas.microsoft.com/office/drawing/2014/chart" uri="{C3380CC4-5D6E-409C-BE32-E72D297353CC}">
              <c16:uniqueId val="{00000000-E7D1-4646-8E8E-75408BC1921F}"/>
            </c:ext>
          </c:extLst>
        </c:ser>
        <c:ser>
          <c:idx val="4"/>
          <c:order val="1"/>
          <c:tx>
            <c:strRef>
              <c:f>'Grafiki + dati'!$U$315</c:f>
              <c:strCache>
                <c:ptCount val="1"/>
                <c:pt idx="0">
                  <c:v>Mazliet satrauc</c:v>
                </c:pt>
              </c:strCache>
            </c:strRef>
          </c:tx>
          <c:spPr>
            <a:solidFill>
              <a:srgbClr val="ED7D31">
                <a:lumMod val="40000"/>
                <a:lumOff val="60000"/>
              </a:srgbClr>
            </a:solidFill>
            <a:ln w="25400">
              <a:noFill/>
            </a:ln>
          </c:spPr>
          <c:invertIfNegative val="0"/>
          <c:dLbls>
            <c:spPr>
              <a:noFill/>
              <a:ln w="25400">
                <a:noFill/>
              </a:ln>
            </c:spPr>
            <c:txPr>
              <a:bodyPr wrap="square" lIns="38100" tIns="19050" rIns="38100" bIns="19050" anchor="ctr">
                <a:spAutoFit/>
              </a:bodyPr>
              <a:lstStyle/>
              <a:p>
                <a:pPr>
                  <a:defRPr sz="900" b="0"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dati'!$S$316:$S$353</c:f>
              <c:strCache>
                <c:ptCount val="38"/>
                <c:pt idx="0">
                  <c:v>Visi respondenti (n=760)</c:v>
                </c:pt>
                <c:pt idx="2">
                  <c:v>Vīrietis (n=370)</c:v>
                </c:pt>
                <c:pt idx="3">
                  <c:v>Sieviete (n=390)</c:v>
                </c:pt>
                <c:pt idx="5">
                  <c:v>18 - 24 g.v. (n=35)</c:v>
                </c:pt>
                <c:pt idx="6">
                  <c:v>25 - 34 g.v. (n=104)</c:v>
                </c:pt>
                <c:pt idx="7">
                  <c:v>35 - 44 g.v. (n=164)</c:v>
                </c:pt>
                <c:pt idx="8">
                  <c:v>45 - 54 g.v. (n=179)</c:v>
                </c:pt>
                <c:pt idx="9">
                  <c:v>55 - 63 g.v. (n=155)</c:v>
                </c:pt>
                <c:pt idx="10">
                  <c:v>64 - 75 g.v. (n=123)</c:v>
                </c:pt>
                <c:pt idx="12">
                  <c:v>Latviešu (n=468)</c:v>
                </c:pt>
                <c:pt idx="13">
                  <c:v>Krievu (n=280)</c:v>
                </c:pt>
                <c:pt idx="15">
                  <c:v>Pamatizglītība (n=10)*</c:v>
                </c:pt>
                <c:pt idx="16">
                  <c:v>Vidējā izglītība (n=296)</c:v>
                </c:pt>
                <c:pt idx="17">
                  <c:v>Augstākā (n=454)</c:v>
                </c:pt>
                <c:pt idx="19">
                  <c:v>Dzīvoklis daudzdzīvokļu mājā (n=492)</c:v>
                </c:pt>
                <c:pt idx="20">
                  <c:v>Privātmāja (n=249)</c:v>
                </c:pt>
                <c:pt idx="21">
                  <c:v>Cits mājokļa tips (n=19)*</c:v>
                </c:pt>
                <c:pt idx="23">
                  <c:v>Zemi (n=122)</c:v>
                </c:pt>
                <c:pt idx="24">
                  <c:v>Vidēji zemi (n=129)</c:v>
                </c:pt>
                <c:pt idx="25">
                  <c:v>Vidēji (n=106)</c:v>
                </c:pt>
                <c:pt idx="26">
                  <c:v>Vidēji augsti (n=103)</c:v>
                </c:pt>
                <c:pt idx="27">
                  <c:v>Augsti (n=110)</c:v>
                </c:pt>
                <c:pt idx="29">
                  <c:v> Rīga (n=247)</c:v>
                </c:pt>
                <c:pt idx="30">
                  <c:v> Vidzeme (n=217)</c:v>
                </c:pt>
                <c:pt idx="31">
                  <c:v> Kurzeme (n=98)</c:v>
                </c:pt>
                <c:pt idx="32">
                  <c:v> Zemgale (n=99)</c:v>
                </c:pt>
                <c:pt idx="33">
                  <c:v> Latgale (n=99)</c:v>
                </c:pt>
                <c:pt idx="35">
                  <c:v> Rīga (n=247)</c:v>
                </c:pt>
                <c:pt idx="36">
                  <c:v> Cita pilsēta (n=335)</c:v>
                </c:pt>
                <c:pt idx="37">
                  <c:v> Lauki (n=178)</c:v>
                </c:pt>
              </c:strCache>
            </c:strRef>
          </c:cat>
          <c:val>
            <c:numRef>
              <c:f>'Grafiki + dati'!$U$316:$U$353</c:f>
              <c:numCache>
                <c:formatCode>General</c:formatCode>
                <c:ptCount val="38"/>
                <c:pt idx="0" formatCode="0">
                  <c:v>29.6</c:v>
                </c:pt>
                <c:pt idx="2" formatCode="0">
                  <c:v>29.9</c:v>
                </c:pt>
                <c:pt idx="3" formatCode="0">
                  <c:v>29.3</c:v>
                </c:pt>
                <c:pt idx="5" formatCode="0">
                  <c:v>33.9</c:v>
                </c:pt>
                <c:pt idx="6" formatCode="0">
                  <c:v>36.1</c:v>
                </c:pt>
                <c:pt idx="7" formatCode="0">
                  <c:v>32.5</c:v>
                </c:pt>
                <c:pt idx="8" formatCode="0">
                  <c:v>24.3</c:v>
                </c:pt>
                <c:pt idx="9" formatCode="0">
                  <c:v>29.2</c:v>
                </c:pt>
                <c:pt idx="10" formatCode="0">
                  <c:v>26</c:v>
                </c:pt>
                <c:pt idx="12" formatCode="0">
                  <c:v>36.9</c:v>
                </c:pt>
                <c:pt idx="13" formatCode="0">
                  <c:v>17.7</c:v>
                </c:pt>
                <c:pt idx="15" formatCode="0">
                  <c:v>50</c:v>
                </c:pt>
                <c:pt idx="16" formatCode="0">
                  <c:v>27.4</c:v>
                </c:pt>
                <c:pt idx="17" formatCode="0">
                  <c:v>30.6</c:v>
                </c:pt>
                <c:pt idx="19" formatCode="0">
                  <c:v>29.7</c:v>
                </c:pt>
                <c:pt idx="20" formatCode="0">
                  <c:v>30.2</c:v>
                </c:pt>
                <c:pt idx="21" formatCode="0">
                  <c:v>19.3</c:v>
                </c:pt>
                <c:pt idx="23" formatCode="0">
                  <c:v>17.8</c:v>
                </c:pt>
                <c:pt idx="24" formatCode="0">
                  <c:v>26.3</c:v>
                </c:pt>
                <c:pt idx="25" formatCode="0">
                  <c:v>31.4</c:v>
                </c:pt>
                <c:pt idx="26" formatCode="0">
                  <c:v>31.4</c:v>
                </c:pt>
                <c:pt idx="27" formatCode="0">
                  <c:v>42.1</c:v>
                </c:pt>
                <c:pt idx="29" formatCode="0">
                  <c:v>28.2</c:v>
                </c:pt>
                <c:pt idx="30" formatCode="0">
                  <c:v>31.1</c:v>
                </c:pt>
                <c:pt idx="31" formatCode="0">
                  <c:v>31.8</c:v>
                </c:pt>
                <c:pt idx="32" formatCode="0">
                  <c:v>25.8</c:v>
                </c:pt>
                <c:pt idx="33" formatCode="0">
                  <c:v>31.6</c:v>
                </c:pt>
                <c:pt idx="35" formatCode="0">
                  <c:v>28.2</c:v>
                </c:pt>
                <c:pt idx="36" formatCode="0">
                  <c:v>29.4</c:v>
                </c:pt>
                <c:pt idx="37" formatCode="0">
                  <c:v>31.9</c:v>
                </c:pt>
              </c:numCache>
            </c:numRef>
          </c:val>
          <c:extLst>
            <c:ext xmlns:c16="http://schemas.microsoft.com/office/drawing/2014/chart" uri="{C3380CC4-5D6E-409C-BE32-E72D297353CC}">
              <c16:uniqueId val="{00000001-E7D1-4646-8E8E-75408BC1921F}"/>
            </c:ext>
          </c:extLst>
        </c:ser>
        <c:ser>
          <c:idx val="1"/>
          <c:order val="2"/>
          <c:tx>
            <c:strRef>
              <c:f>'Grafiki + dati'!$W$315</c:f>
              <c:strCache>
                <c:ptCount val="1"/>
                <c:pt idx="0">
                  <c:v>Nezināju/ nepamanīju, ka maksājumā bija izmaiņas</c:v>
                </c:pt>
              </c:strCache>
            </c:strRef>
          </c:tx>
          <c:spPr>
            <a:solidFill>
              <a:sysClr val="window" lastClr="FFFFFF">
                <a:lumMod val="50000"/>
              </a:sysClr>
            </a:solidFill>
          </c:spPr>
          <c:invertIfNegative val="0"/>
          <c:dLbls>
            <c:dLbl>
              <c:idx val="0"/>
              <c:layout>
                <c:manualLayout>
                  <c:x val="-1.0659228819063199E-2"/>
                  <c:y val="0"/>
                </c:manualLayout>
              </c:layout>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7D1-4646-8E8E-75408BC1921F}"/>
                </c:ext>
              </c:extLst>
            </c:dLbl>
            <c:dLbl>
              <c:idx val="13"/>
              <c:layout>
                <c:manualLayout>
                  <c:x val="-8.5273830552507167E-3"/>
                  <c:y val="3.1417356330000369E-7"/>
                </c:manualLayout>
              </c:layout>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7D1-4646-8E8E-75408BC1921F}"/>
                </c:ext>
              </c:extLst>
            </c:dLbl>
            <c:dLbl>
              <c:idx val="16"/>
              <c:layout>
                <c:manualLayout>
                  <c:x val="-6.3955372914379196E-3"/>
                  <c:y val="0"/>
                </c:manualLayout>
              </c:layout>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7D1-4646-8E8E-75408BC1921F}"/>
                </c:ext>
              </c:extLst>
            </c:dLbl>
            <c:dLbl>
              <c:idx val="17"/>
              <c:layout>
                <c:manualLayout>
                  <c:x val="-8.5273830552505606E-3"/>
                  <c:y val="1.5708678165000184E-7"/>
                </c:manualLayout>
              </c:layout>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7D1-4646-8E8E-75408BC1921F}"/>
                </c:ext>
              </c:extLst>
            </c:dLbl>
            <c:dLbl>
              <c:idx val="19"/>
              <c:layout>
                <c:manualLayout>
                  <c:x val="-8.5273830552505606E-3"/>
                  <c:y val="0"/>
                </c:manualLayout>
              </c:layout>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7D1-4646-8E8E-75408BC1921F}"/>
                </c:ext>
              </c:extLst>
            </c:dLbl>
            <c:dLbl>
              <c:idx val="20"/>
              <c:layout>
                <c:manualLayout>
                  <c:x val="0"/>
                  <c:y val="7.314923296216961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7D1-4646-8E8E-75408BC1921F}"/>
                </c:ext>
              </c:extLst>
            </c:dLbl>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dati'!$S$316:$S$353</c:f>
              <c:strCache>
                <c:ptCount val="38"/>
                <c:pt idx="0">
                  <c:v>Visi respondenti (n=760)</c:v>
                </c:pt>
                <c:pt idx="2">
                  <c:v>Vīrietis (n=370)</c:v>
                </c:pt>
                <c:pt idx="3">
                  <c:v>Sieviete (n=390)</c:v>
                </c:pt>
                <c:pt idx="5">
                  <c:v>18 - 24 g.v. (n=35)</c:v>
                </c:pt>
                <c:pt idx="6">
                  <c:v>25 - 34 g.v. (n=104)</c:v>
                </c:pt>
                <c:pt idx="7">
                  <c:v>35 - 44 g.v. (n=164)</c:v>
                </c:pt>
                <c:pt idx="8">
                  <c:v>45 - 54 g.v. (n=179)</c:v>
                </c:pt>
                <c:pt idx="9">
                  <c:v>55 - 63 g.v. (n=155)</c:v>
                </c:pt>
                <c:pt idx="10">
                  <c:v>64 - 75 g.v. (n=123)</c:v>
                </c:pt>
                <c:pt idx="12">
                  <c:v>Latviešu (n=468)</c:v>
                </c:pt>
                <c:pt idx="13">
                  <c:v>Krievu (n=280)</c:v>
                </c:pt>
                <c:pt idx="15">
                  <c:v>Pamatizglītība (n=10)*</c:v>
                </c:pt>
                <c:pt idx="16">
                  <c:v>Vidējā izglītība (n=296)</c:v>
                </c:pt>
                <c:pt idx="17">
                  <c:v>Augstākā (n=454)</c:v>
                </c:pt>
                <c:pt idx="19">
                  <c:v>Dzīvoklis daudzdzīvokļu mājā (n=492)</c:v>
                </c:pt>
                <c:pt idx="20">
                  <c:v>Privātmāja (n=249)</c:v>
                </c:pt>
                <c:pt idx="21">
                  <c:v>Cits mājokļa tips (n=19)*</c:v>
                </c:pt>
                <c:pt idx="23">
                  <c:v>Zemi (n=122)</c:v>
                </c:pt>
                <c:pt idx="24">
                  <c:v>Vidēji zemi (n=129)</c:v>
                </c:pt>
                <c:pt idx="25">
                  <c:v>Vidēji (n=106)</c:v>
                </c:pt>
                <c:pt idx="26">
                  <c:v>Vidēji augsti (n=103)</c:v>
                </c:pt>
                <c:pt idx="27">
                  <c:v>Augsti (n=110)</c:v>
                </c:pt>
                <c:pt idx="29">
                  <c:v> Rīga (n=247)</c:v>
                </c:pt>
                <c:pt idx="30">
                  <c:v> Vidzeme (n=217)</c:v>
                </c:pt>
                <c:pt idx="31">
                  <c:v> Kurzeme (n=98)</c:v>
                </c:pt>
                <c:pt idx="32">
                  <c:v> Zemgale (n=99)</c:v>
                </c:pt>
                <c:pt idx="33">
                  <c:v> Latgale (n=99)</c:v>
                </c:pt>
                <c:pt idx="35">
                  <c:v> Rīga (n=247)</c:v>
                </c:pt>
                <c:pt idx="36">
                  <c:v> Cita pilsēta (n=335)</c:v>
                </c:pt>
                <c:pt idx="37">
                  <c:v> Lauki (n=178)</c:v>
                </c:pt>
              </c:strCache>
            </c:strRef>
          </c:cat>
          <c:val>
            <c:numRef>
              <c:f>'Grafiki + dati'!$W$316:$W$353</c:f>
              <c:numCache>
                <c:formatCode>General</c:formatCode>
                <c:ptCount val="38"/>
                <c:pt idx="0" formatCode="0.0">
                  <c:v>0.3</c:v>
                </c:pt>
                <c:pt idx="3" formatCode="0">
                  <c:v>0.6</c:v>
                </c:pt>
                <c:pt idx="5" formatCode="0">
                  <c:v>3.1</c:v>
                </c:pt>
                <c:pt idx="8" formatCode="0">
                  <c:v>0.6</c:v>
                </c:pt>
                <c:pt idx="13" formatCode="0.0">
                  <c:v>0.4</c:v>
                </c:pt>
                <c:pt idx="16" formatCode="0.0">
                  <c:v>0.3</c:v>
                </c:pt>
                <c:pt idx="17" formatCode="0.0">
                  <c:v>0.3</c:v>
                </c:pt>
                <c:pt idx="19" formatCode="0.0">
                  <c:v>0.2</c:v>
                </c:pt>
                <c:pt idx="20" formatCode="0">
                  <c:v>0.5</c:v>
                </c:pt>
                <c:pt idx="23" formatCode="0">
                  <c:v>0.8</c:v>
                </c:pt>
                <c:pt idx="26" formatCode="0">
                  <c:v>1.3</c:v>
                </c:pt>
                <c:pt idx="30" formatCode="0">
                  <c:v>0.6</c:v>
                </c:pt>
                <c:pt idx="33" formatCode="0">
                  <c:v>1</c:v>
                </c:pt>
                <c:pt idx="36" formatCode="0">
                  <c:v>0.7</c:v>
                </c:pt>
              </c:numCache>
            </c:numRef>
          </c:val>
          <c:extLst>
            <c:ext xmlns:c16="http://schemas.microsoft.com/office/drawing/2014/chart" uri="{C3380CC4-5D6E-409C-BE32-E72D297353CC}">
              <c16:uniqueId val="{00000008-E7D1-4646-8E8E-75408BC1921F}"/>
            </c:ext>
          </c:extLst>
        </c:ser>
        <c:ser>
          <c:idx val="3"/>
          <c:order val="3"/>
          <c:tx>
            <c:strRef>
              <c:f>'Grafiki + dati'!$X$315</c:f>
              <c:strCache>
                <c:ptCount val="1"/>
                <c:pt idx="0">
                  <c:v>Grūti pateikt</c:v>
                </c:pt>
              </c:strCache>
            </c:strRef>
          </c:tx>
          <c:spPr>
            <a:solidFill>
              <a:sysClr val="window" lastClr="FFFFFF">
                <a:lumMod val="75000"/>
              </a:sysClr>
            </a:solidFill>
          </c:spPr>
          <c:invertIfNegative val="0"/>
          <c:dLbls>
            <c:dLbl>
              <c:idx val="0"/>
              <c:layout>
                <c:manualLayout>
                  <c:x val="6.3955372914377634E-3"/>
                  <c:y val="3.1417356330000369E-7"/>
                </c:manualLayout>
              </c:layout>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7D1-4646-8E8E-75408BC1921F}"/>
                </c:ext>
              </c:extLst>
            </c:dLbl>
            <c:dLbl>
              <c:idx val="8"/>
              <c:layout>
                <c:manualLayout>
                  <c:x val="5.3296144095314434E-3"/>
                  <c:y val="0"/>
                </c:manualLayout>
              </c:layout>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7D1-4646-8E8E-75408BC1921F}"/>
                </c:ext>
              </c:extLst>
            </c:dLbl>
            <c:dLbl>
              <c:idx val="12"/>
              <c:layout>
                <c:manualLayout>
                  <c:x val="7.4614601733442396E-3"/>
                  <c:y val="7.3149232962169611E-17"/>
                </c:manualLayout>
              </c:layout>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7D1-4646-8E8E-75408BC1921F}"/>
                </c:ext>
              </c:extLst>
            </c:dLbl>
            <c:dLbl>
              <c:idx val="13"/>
              <c:layout>
                <c:manualLayout>
                  <c:x val="6.3955372914379196E-3"/>
                  <c:y val="0"/>
                </c:manualLayout>
              </c:layout>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E7D1-4646-8E8E-75408BC1921F}"/>
                </c:ext>
              </c:extLst>
            </c:dLbl>
            <c:dLbl>
              <c:idx val="17"/>
              <c:layout>
                <c:manualLayout>
                  <c:x val="1.0659228819063199E-2"/>
                  <c:y val="0"/>
                </c:manualLayout>
              </c:layout>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7D1-4646-8E8E-75408BC1921F}"/>
                </c:ext>
              </c:extLst>
            </c:dLbl>
            <c:dLbl>
              <c:idx val="19"/>
              <c:layout>
                <c:manualLayout>
                  <c:x val="8.5273830552505606E-3"/>
                  <c:y val="0"/>
                </c:manualLayout>
              </c:layout>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E7D1-4646-8E8E-75408BC1921F}"/>
                </c:ext>
              </c:extLst>
            </c:dLbl>
            <c:dLbl>
              <c:idx val="20"/>
              <c:layout>
                <c:manualLayout>
                  <c:x val="8.5273830552505606E-3"/>
                  <c:y val="7.3149232962169611E-17"/>
                </c:manualLayout>
              </c:layout>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E7D1-4646-8E8E-75408BC1921F}"/>
                </c:ext>
              </c:extLst>
            </c:dLbl>
            <c:dLbl>
              <c:idx val="30"/>
              <c:layout>
                <c:manualLayout>
                  <c:x val="9.5933059371568798E-3"/>
                  <c:y val="1.5708678165000184E-7"/>
                </c:manualLayout>
              </c:layout>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E7D1-4646-8E8E-75408BC1921F}"/>
                </c:ext>
              </c:extLst>
            </c:dLbl>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dati'!$S$316:$S$353</c:f>
              <c:strCache>
                <c:ptCount val="38"/>
                <c:pt idx="0">
                  <c:v>Visi respondenti (n=760)</c:v>
                </c:pt>
                <c:pt idx="2">
                  <c:v>Vīrietis (n=370)</c:v>
                </c:pt>
                <c:pt idx="3">
                  <c:v>Sieviete (n=390)</c:v>
                </c:pt>
                <c:pt idx="5">
                  <c:v>18 - 24 g.v. (n=35)</c:v>
                </c:pt>
                <c:pt idx="6">
                  <c:v>25 - 34 g.v. (n=104)</c:v>
                </c:pt>
                <c:pt idx="7">
                  <c:v>35 - 44 g.v. (n=164)</c:v>
                </c:pt>
                <c:pt idx="8">
                  <c:v>45 - 54 g.v. (n=179)</c:v>
                </c:pt>
                <c:pt idx="9">
                  <c:v>55 - 63 g.v. (n=155)</c:v>
                </c:pt>
                <c:pt idx="10">
                  <c:v>64 - 75 g.v. (n=123)</c:v>
                </c:pt>
                <c:pt idx="12">
                  <c:v>Latviešu (n=468)</c:v>
                </c:pt>
                <c:pt idx="13">
                  <c:v>Krievu (n=280)</c:v>
                </c:pt>
                <c:pt idx="15">
                  <c:v>Pamatizglītība (n=10)*</c:v>
                </c:pt>
                <c:pt idx="16">
                  <c:v>Vidējā izglītība (n=296)</c:v>
                </c:pt>
                <c:pt idx="17">
                  <c:v>Augstākā (n=454)</c:v>
                </c:pt>
                <c:pt idx="19">
                  <c:v>Dzīvoklis daudzdzīvokļu mājā (n=492)</c:v>
                </c:pt>
                <c:pt idx="20">
                  <c:v>Privātmāja (n=249)</c:v>
                </c:pt>
                <c:pt idx="21">
                  <c:v>Cits mājokļa tips (n=19)*</c:v>
                </c:pt>
                <c:pt idx="23">
                  <c:v>Zemi (n=122)</c:v>
                </c:pt>
                <c:pt idx="24">
                  <c:v>Vidēji zemi (n=129)</c:v>
                </c:pt>
                <c:pt idx="25">
                  <c:v>Vidēji (n=106)</c:v>
                </c:pt>
                <c:pt idx="26">
                  <c:v>Vidēji augsti (n=103)</c:v>
                </c:pt>
                <c:pt idx="27">
                  <c:v>Augsti (n=110)</c:v>
                </c:pt>
                <c:pt idx="29">
                  <c:v> Rīga (n=247)</c:v>
                </c:pt>
                <c:pt idx="30">
                  <c:v> Vidzeme (n=217)</c:v>
                </c:pt>
                <c:pt idx="31">
                  <c:v> Kurzeme (n=98)</c:v>
                </c:pt>
                <c:pt idx="32">
                  <c:v> Zemgale (n=99)</c:v>
                </c:pt>
                <c:pt idx="33">
                  <c:v> Latgale (n=99)</c:v>
                </c:pt>
                <c:pt idx="35">
                  <c:v> Rīga (n=247)</c:v>
                </c:pt>
                <c:pt idx="36">
                  <c:v> Cita pilsēta (n=335)</c:v>
                </c:pt>
                <c:pt idx="37">
                  <c:v> Lauki (n=178)</c:v>
                </c:pt>
              </c:strCache>
            </c:strRef>
          </c:cat>
          <c:val>
            <c:numRef>
              <c:f>'Grafiki + dati'!$X$316:$X$353</c:f>
              <c:numCache>
                <c:formatCode>General</c:formatCode>
                <c:ptCount val="38"/>
                <c:pt idx="0" formatCode="0.0">
                  <c:v>0.3</c:v>
                </c:pt>
                <c:pt idx="2" formatCode="0">
                  <c:v>0.5</c:v>
                </c:pt>
                <c:pt idx="6" formatCode="0">
                  <c:v>0.9</c:v>
                </c:pt>
                <c:pt idx="8" formatCode="0">
                  <c:v>0.5</c:v>
                </c:pt>
                <c:pt idx="12" formatCode="0.0">
                  <c:v>0.2</c:v>
                </c:pt>
                <c:pt idx="13" formatCode="0.0">
                  <c:v>0.4</c:v>
                </c:pt>
                <c:pt idx="15" formatCode="0">
                  <c:v>10.5</c:v>
                </c:pt>
                <c:pt idx="17" formatCode="0.0">
                  <c:v>0.2</c:v>
                </c:pt>
                <c:pt idx="19" formatCode="0.0">
                  <c:v>0.2</c:v>
                </c:pt>
                <c:pt idx="20" formatCode="0.0">
                  <c:v>0.4</c:v>
                </c:pt>
                <c:pt idx="24" formatCode="0">
                  <c:v>0.8</c:v>
                </c:pt>
                <c:pt idx="29" formatCode="0">
                  <c:v>0.5</c:v>
                </c:pt>
                <c:pt idx="30" formatCode="0.0">
                  <c:v>0.4</c:v>
                </c:pt>
                <c:pt idx="35" formatCode="0">
                  <c:v>0.5</c:v>
                </c:pt>
                <c:pt idx="37" formatCode="0">
                  <c:v>0.5</c:v>
                </c:pt>
              </c:numCache>
            </c:numRef>
          </c:val>
          <c:extLst>
            <c:ext xmlns:c16="http://schemas.microsoft.com/office/drawing/2014/chart" uri="{C3380CC4-5D6E-409C-BE32-E72D297353CC}">
              <c16:uniqueId val="{00000011-E7D1-4646-8E8E-75408BC1921F}"/>
            </c:ext>
          </c:extLst>
        </c:ser>
        <c:ser>
          <c:idx val="2"/>
          <c:order val="4"/>
          <c:tx>
            <c:strRef>
              <c:f>'Grafiki + dati'!$V$315</c:f>
              <c:strCache>
                <c:ptCount val="1"/>
                <c:pt idx="0">
                  <c:v>Īpaši nesatrauc</c:v>
                </c:pt>
              </c:strCache>
            </c:strRef>
          </c:tx>
          <c:spPr>
            <a:solidFill>
              <a:srgbClr val="00B050"/>
            </a:solidFill>
            <a:ln w="25400">
              <a:noFill/>
            </a:ln>
          </c:spPr>
          <c:invertIfNegative val="0"/>
          <c:dLbls>
            <c:dLbl>
              <c:idx val="13"/>
              <c:layout>
                <c:manualLayout>
                  <c:x val="5.3296144095314434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E7D1-4646-8E8E-75408BC1921F}"/>
                </c:ext>
              </c:extLst>
            </c:dLbl>
            <c:dLbl>
              <c:idx val="19"/>
              <c:layout>
                <c:manualLayout>
                  <c:x val="3.1977686457189598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E7D1-4646-8E8E-75408BC1921F}"/>
                </c:ext>
              </c:extLst>
            </c:dLbl>
            <c:dLbl>
              <c:idx val="20"/>
              <c:layout>
                <c:manualLayout>
                  <c:x val="4.2636915276251233E-3"/>
                  <c:y val="7.314923296216961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E7D1-4646-8E8E-75408BC1921F}"/>
                </c:ext>
              </c:extLst>
            </c:dLbl>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dati'!$S$316:$S$353</c:f>
              <c:strCache>
                <c:ptCount val="38"/>
                <c:pt idx="0">
                  <c:v>Visi respondenti (n=760)</c:v>
                </c:pt>
                <c:pt idx="2">
                  <c:v>Vīrietis (n=370)</c:v>
                </c:pt>
                <c:pt idx="3">
                  <c:v>Sieviete (n=390)</c:v>
                </c:pt>
                <c:pt idx="5">
                  <c:v>18 - 24 g.v. (n=35)</c:v>
                </c:pt>
                <c:pt idx="6">
                  <c:v>25 - 34 g.v. (n=104)</c:v>
                </c:pt>
                <c:pt idx="7">
                  <c:v>35 - 44 g.v. (n=164)</c:v>
                </c:pt>
                <c:pt idx="8">
                  <c:v>45 - 54 g.v. (n=179)</c:v>
                </c:pt>
                <c:pt idx="9">
                  <c:v>55 - 63 g.v. (n=155)</c:v>
                </c:pt>
                <c:pt idx="10">
                  <c:v>64 - 75 g.v. (n=123)</c:v>
                </c:pt>
                <c:pt idx="12">
                  <c:v>Latviešu (n=468)</c:v>
                </c:pt>
                <c:pt idx="13">
                  <c:v>Krievu (n=280)</c:v>
                </c:pt>
                <c:pt idx="15">
                  <c:v>Pamatizglītība (n=10)*</c:v>
                </c:pt>
                <c:pt idx="16">
                  <c:v>Vidējā izglītība (n=296)</c:v>
                </c:pt>
                <c:pt idx="17">
                  <c:v>Augstākā (n=454)</c:v>
                </c:pt>
                <c:pt idx="19">
                  <c:v>Dzīvoklis daudzdzīvokļu mājā (n=492)</c:v>
                </c:pt>
                <c:pt idx="20">
                  <c:v>Privātmāja (n=249)</c:v>
                </c:pt>
                <c:pt idx="21">
                  <c:v>Cits mājokļa tips (n=19)*</c:v>
                </c:pt>
                <c:pt idx="23">
                  <c:v>Zemi (n=122)</c:v>
                </c:pt>
                <c:pt idx="24">
                  <c:v>Vidēji zemi (n=129)</c:v>
                </c:pt>
                <c:pt idx="25">
                  <c:v>Vidēji (n=106)</c:v>
                </c:pt>
                <c:pt idx="26">
                  <c:v>Vidēji augsti (n=103)</c:v>
                </c:pt>
                <c:pt idx="27">
                  <c:v>Augsti (n=110)</c:v>
                </c:pt>
                <c:pt idx="29">
                  <c:v> Rīga (n=247)</c:v>
                </c:pt>
                <c:pt idx="30">
                  <c:v> Vidzeme (n=217)</c:v>
                </c:pt>
                <c:pt idx="31">
                  <c:v> Kurzeme (n=98)</c:v>
                </c:pt>
                <c:pt idx="32">
                  <c:v> Zemgale (n=99)</c:v>
                </c:pt>
                <c:pt idx="33">
                  <c:v> Latgale (n=99)</c:v>
                </c:pt>
                <c:pt idx="35">
                  <c:v> Rīga (n=247)</c:v>
                </c:pt>
                <c:pt idx="36">
                  <c:v> Cita pilsēta (n=335)</c:v>
                </c:pt>
                <c:pt idx="37">
                  <c:v> Lauki (n=178)</c:v>
                </c:pt>
              </c:strCache>
            </c:strRef>
          </c:cat>
          <c:val>
            <c:numRef>
              <c:f>'Grafiki + dati'!$V$316:$V$353</c:f>
              <c:numCache>
                <c:formatCode>General</c:formatCode>
                <c:ptCount val="38"/>
                <c:pt idx="0" formatCode="0">
                  <c:v>6.1</c:v>
                </c:pt>
                <c:pt idx="2" formatCode="0">
                  <c:v>7.9</c:v>
                </c:pt>
                <c:pt idx="3" formatCode="0">
                  <c:v>4.3</c:v>
                </c:pt>
                <c:pt idx="5" formatCode="0">
                  <c:v>13.6</c:v>
                </c:pt>
                <c:pt idx="6" formatCode="0">
                  <c:v>7.2</c:v>
                </c:pt>
                <c:pt idx="7" formatCode="0">
                  <c:v>9</c:v>
                </c:pt>
                <c:pt idx="8" formatCode="0">
                  <c:v>5</c:v>
                </c:pt>
                <c:pt idx="9" formatCode="0">
                  <c:v>2.6</c:v>
                </c:pt>
                <c:pt idx="10" formatCode="0">
                  <c:v>4.2</c:v>
                </c:pt>
                <c:pt idx="12" formatCode="0">
                  <c:v>7.3</c:v>
                </c:pt>
                <c:pt idx="13" formatCode="0">
                  <c:v>4</c:v>
                </c:pt>
                <c:pt idx="15" formatCode="0">
                  <c:v>10.199999999999999</c:v>
                </c:pt>
                <c:pt idx="16" formatCode="0">
                  <c:v>4.0999999999999996</c:v>
                </c:pt>
                <c:pt idx="17" formatCode="0">
                  <c:v>7.3</c:v>
                </c:pt>
                <c:pt idx="19" formatCode="0">
                  <c:v>6.3</c:v>
                </c:pt>
                <c:pt idx="20" formatCode="0">
                  <c:v>5.3</c:v>
                </c:pt>
                <c:pt idx="21" formatCode="0">
                  <c:v>10.1</c:v>
                </c:pt>
                <c:pt idx="23" formatCode="0">
                  <c:v>3.5</c:v>
                </c:pt>
                <c:pt idx="24" formatCode="0">
                  <c:v>3.7</c:v>
                </c:pt>
                <c:pt idx="25" formatCode="0">
                  <c:v>12.3</c:v>
                </c:pt>
                <c:pt idx="26" formatCode="0">
                  <c:v>7.5</c:v>
                </c:pt>
                <c:pt idx="27" formatCode="0">
                  <c:v>9.1999999999999993</c:v>
                </c:pt>
                <c:pt idx="29" formatCode="0">
                  <c:v>8</c:v>
                </c:pt>
                <c:pt idx="30" formatCode="0">
                  <c:v>6.8</c:v>
                </c:pt>
                <c:pt idx="31" formatCode="0">
                  <c:v>5.3</c:v>
                </c:pt>
                <c:pt idx="32" formatCode="0">
                  <c:v>2.9</c:v>
                </c:pt>
                <c:pt idx="33" formatCode="0">
                  <c:v>4</c:v>
                </c:pt>
                <c:pt idx="35" formatCode="0">
                  <c:v>8</c:v>
                </c:pt>
                <c:pt idx="36" formatCode="0">
                  <c:v>5.9</c:v>
                </c:pt>
                <c:pt idx="37" formatCode="0">
                  <c:v>3.9</c:v>
                </c:pt>
              </c:numCache>
            </c:numRef>
          </c:val>
          <c:extLst>
            <c:ext xmlns:c16="http://schemas.microsoft.com/office/drawing/2014/chart" uri="{C3380CC4-5D6E-409C-BE32-E72D297353CC}">
              <c16:uniqueId val="{00000015-E7D1-4646-8E8E-75408BC1921F}"/>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354870199379688"/>
              <c:y val="0.9468261244114744"/>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10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0.27386251742101092"/>
          <c:y val="4.7177401872600104E-2"/>
          <c:w val="0.66178671246197396"/>
          <c:h val="3.404117684390035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0169181925446542"/>
          <c:y val="0.19375719211569145"/>
          <c:w val="0.38624115167422257"/>
          <c:h val="0.72574876967290425"/>
        </c:manualLayout>
      </c:layout>
      <c:pieChart>
        <c:varyColors val="1"/>
        <c:ser>
          <c:idx val="1"/>
          <c:order val="0"/>
          <c:dPt>
            <c:idx val="0"/>
            <c:bubble3D val="0"/>
            <c:explosion val="14"/>
            <c:spPr>
              <a:solidFill>
                <a:srgbClr val="92D050"/>
              </a:solidFill>
            </c:spPr>
            <c:extLst>
              <c:ext xmlns:c16="http://schemas.microsoft.com/office/drawing/2014/chart" uri="{C3380CC4-5D6E-409C-BE32-E72D297353CC}">
                <c16:uniqueId val="{00000001-EE96-420B-BBA3-C3DC88D73B08}"/>
              </c:ext>
            </c:extLst>
          </c:dPt>
          <c:dPt>
            <c:idx val="1"/>
            <c:bubble3D val="0"/>
            <c:spPr>
              <a:solidFill>
                <a:srgbClr val="FFC000"/>
              </a:solidFill>
            </c:spPr>
            <c:extLst>
              <c:ext xmlns:c16="http://schemas.microsoft.com/office/drawing/2014/chart" uri="{C3380CC4-5D6E-409C-BE32-E72D297353CC}">
                <c16:uniqueId val="{00000003-EE96-420B-BBA3-C3DC88D73B08}"/>
              </c:ext>
            </c:extLst>
          </c:dPt>
          <c:dPt>
            <c:idx val="2"/>
            <c:bubble3D val="0"/>
            <c:spPr>
              <a:solidFill>
                <a:sysClr val="window" lastClr="FFFFFF">
                  <a:lumMod val="75000"/>
                </a:sysClr>
              </a:solidFill>
            </c:spPr>
            <c:extLst>
              <c:ext xmlns:c16="http://schemas.microsoft.com/office/drawing/2014/chart" uri="{C3380CC4-5D6E-409C-BE32-E72D297353CC}">
                <c16:uniqueId val="{00000005-EE96-420B-BBA3-C3DC88D73B08}"/>
              </c:ext>
            </c:extLst>
          </c:dPt>
          <c:dPt>
            <c:idx val="3"/>
            <c:bubble3D val="0"/>
            <c:spPr>
              <a:solidFill>
                <a:srgbClr val="F8CBAD"/>
              </a:solidFill>
              <a:ln>
                <a:noFill/>
              </a:ln>
            </c:spPr>
            <c:extLst>
              <c:ext xmlns:c16="http://schemas.microsoft.com/office/drawing/2014/chart" uri="{C3380CC4-5D6E-409C-BE32-E72D297353CC}">
                <c16:uniqueId val="{00000007-EE96-420B-BBA3-C3DC88D73B08}"/>
              </c:ext>
            </c:extLst>
          </c:dPt>
          <c:dPt>
            <c:idx val="4"/>
            <c:bubble3D val="0"/>
            <c:spPr>
              <a:solidFill>
                <a:srgbClr val="C55A11"/>
              </a:solidFill>
            </c:spPr>
            <c:extLst>
              <c:ext xmlns:c16="http://schemas.microsoft.com/office/drawing/2014/chart" uri="{C3380CC4-5D6E-409C-BE32-E72D297353CC}">
                <c16:uniqueId val="{00000009-EE96-420B-BBA3-C3DC88D73B08}"/>
              </c:ext>
            </c:extLst>
          </c:dPt>
          <c:dPt>
            <c:idx val="5"/>
            <c:bubble3D val="0"/>
            <c:spPr>
              <a:solidFill>
                <a:sysClr val="window" lastClr="FFFFFF">
                  <a:lumMod val="75000"/>
                </a:sysClr>
              </a:solidFill>
            </c:spPr>
            <c:extLst>
              <c:ext xmlns:c16="http://schemas.microsoft.com/office/drawing/2014/chart" uri="{C3380CC4-5D6E-409C-BE32-E72D297353CC}">
                <c16:uniqueId val="{0000000B-EE96-420B-BBA3-C3DC88D73B08}"/>
              </c:ext>
            </c:extLst>
          </c:dPt>
          <c:dLbls>
            <c:dLbl>
              <c:idx val="0"/>
              <c:layout>
                <c:manualLayout>
                  <c:x val="-8.7588998174390024E-3"/>
                  <c:y val="-0.5115552914376269"/>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EE96-420B-BBA3-C3DC88D73B08}"/>
                </c:ext>
              </c:extLst>
            </c:dLbl>
            <c:dLbl>
              <c:idx val="1"/>
              <c:layout>
                <c:manualLayout>
                  <c:x val="2.2215248153646665E-2"/>
                  <c:y val="-1.4128856534442629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1197733017222143E-2"/>
                      <c:h val="0.16431063764088313"/>
                    </c:manualLayout>
                  </c15:layout>
                </c:ext>
                <c:ext xmlns:c16="http://schemas.microsoft.com/office/drawing/2014/chart" uri="{C3380CC4-5D6E-409C-BE32-E72D297353CC}">
                  <c16:uniqueId val="{00000003-EE96-420B-BBA3-C3DC88D73B08}"/>
                </c:ext>
              </c:extLst>
            </c:dLbl>
            <c:dLbl>
              <c:idx val="2"/>
              <c:layout>
                <c:manualLayout>
                  <c:x val="1.3909619146514531E-2"/>
                  <c:y val="1.1296092705392958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8.5471432450881374E-2"/>
                      <c:h val="0.12552519170397819"/>
                    </c:manualLayout>
                  </c15:layout>
                </c:ext>
                <c:ext xmlns:c16="http://schemas.microsoft.com/office/drawing/2014/chart" uri="{C3380CC4-5D6E-409C-BE32-E72D297353CC}">
                  <c16:uniqueId val="{00000005-EE96-420B-BBA3-C3DC88D73B08}"/>
                </c:ext>
              </c:extLst>
            </c:dLbl>
            <c:dLbl>
              <c:idx val="3"/>
              <c:layout>
                <c:manualLayout>
                  <c:x val="4.6041547909136733E-2"/>
                  <c:y val="0.1358491556479968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0.14502212283130481"/>
                      <c:h val="0.18138721339077893"/>
                    </c:manualLayout>
                  </c15:layout>
                </c:ext>
                <c:ext xmlns:c16="http://schemas.microsoft.com/office/drawing/2014/chart" uri="{C3380CC4-5D6E-409C-BE32-E72D297353CC}">
                  <c16:uniqueId val="{00000007-EE96-420B-BBA3-C3DC88D73B08}"/>
                </c:ext>
              </c:extLst>
            </c:dLbl>
            <c:dLbl>
              <c:idx val="4"/>
              <c:layout>
                <c:manualLayout>
                  <c:x val="2.1053612208551298E-3"/>
                  <c:y val="-7.8431372549019607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EE96-420B-BBA3-C3DC88D73B08}"/>
                </c:ext>
              </c:extLst>
            </c:dLbl>
            <c:dLbl>
              <c:idx val="5"/>
              <c:layout>
                <c:manualLayout>
                  <c:x val="-3.2666286642570631E-2"/>
                  <c:y val="1.1982432384018817E-1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EE96-420B-BBA3-C3DC88D73B08}"/>
                </c:ext>
              </c:extLst>
            </c:dLbl>
            <c:numFmt formatCode="0.0%" sourceLinked="0"/>
            <c:spPr>
              <a:noFill/>
              <a:ln w="6350">
                <a:noFill/>
              </a:ln>
              <a:effectLst/>
            </c:spPr>
            <c:txPr>
              <a:bodyPr wrap="square" lIns="38100" tIns="19050" rIns="38100" bIns="19050" anchor="ctr">
                <a:spAutoFit/>
              </a:bodyPr>
              <a:lstStyle/>
              <a:p>
                <a:pPr>
                  <a:defRPr sz="12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'Grafiki + dati'!$S$360:$S$362</c:f>
              <c:strCache>
                <c:ptCount val="3"/>
                <c:pt idx="0">
                  <c:v>Zināju</c:v>
                </c:pt>
                <c:pt idx="1">
                  <c:v>Nezināju</c:v>
                </c:pt>
                <c:pt idx="2">
                  <c:v>Grūti pateikt</c:v>
                </c:pt>
              </c:strCache>
            </c:strRef>
          </c:cat>
          <c:val>
            <c:numRef>
              <c:f>'Grafiki + dati'!$T$360:$T$362</c:f>
              <c:numCache>
                <c:formatCode>0</c:formatCode>
                <c:ptCount val="3"/>
                <c:pt idx="0">
                  <c:v>70.099999999999994</c:v>
                </c:pt>
                <c:pt idx="1">
                  <c:v>24.3</c:v>
                </c:pt>
                <c:pt idx="2">
                  <c:v>5.6</c:v>
                </c:pt>
              </c:numCache>
            </c:numRef>
          </c:val>
          <c:extLst>
            <c:ext xmlns:c16="http://schemas.microsoft.com/office/drawing/2014/chart" uri="{C3380CC4-5D6E-409C-BE32-E72D297353CC}">
              <c16:uniqueId val="{0000000C-EE96-420B-BBA3-C3DC88D73B08}"/>
            </c:ext>
          </c:extLst>
        </c:ser>
        <c:dLbls>
          <c:showLegendKey val="0"/>
          <c:showVal val="0"/>
          <c:showCatName val="0"/>
          <c:showSerName val="0"/>
          <c:showPercent val="0"/>
          <c:showBubbleSize val="0"/>
          <c:showLeaderLines val="0"/>
        </c:dLbls>
        <c:firstSliceAng val="0"/>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2665736013068252"/>
          <c:y val="9.0632068358884141E-2"/>
          <c:w val="0.74446218514504248"/>
          <c:h val="0.84486433932786298"/>
        </c:manualLayout>
      </c:layout>
      <c:barChart>
        <c:barDir val="bar"/>
        <c:grouping val="stacked"/>
        <c:varyColors val="0"/>
        <c:ser>
          <c:idx val="0"/>
          <c:order val="0"/>
          <c:tx>
            <c:strRef>
              <c:f>'Grafiki + dati'!$T$384</c:f>
              <c:strCache>
                <c:ptCount val="1"/>
                <c:pt idx="0">
                  <c:v>Zināju</c:v>
                </c:pt>
              </c:strCache>
            </c:strRef>
          </c:tx>
          <c:spPr>
            <a:solidFill>
              <a:srgbClr val="92D050"/>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dati'!$S$385:$S$422</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dati'!$T$385:$T$422</c:f>
              <c:numCache>
                <c:formatCode>General</c:formatCode>
                <c:ptCount val="38"/>
                <c:pt idx="0" formatCode="0">
                  <c:v>70.099999999999994</c:v>
                </c:pt>
                <c:pt idx="2" formatCode="0">
                  <c:v>78.099999999999994</c:v>
                </c:pt>
                <c:pt idx="3" formatCode="0">
                  <c:v>62.7</c:v>
                </c:pt>
                <c:pt idx="5" formatCode="0">
                  <c:v>61.7</c:v>
                </c:pt>
                <c:pt idx="6" formatCode="0">
                  <c:v>65.2</c:v>
                </c:pt>
                <c:pt idx="7" formatCode="0">
                  <c:v>71.599999999999994</c:v>
                </c:pt>
                <c:pt idx="8" formatCode="0">
                  <c:v>79.400000000000006</c:v>
                </c:pt>
                <c:pt idx="9" formatCode="0">
                  <c:v>74</c:v>
                </c:pt>
                <c:pt idx="10" formatCode="0">
                  <c:v>62.3</c:v>
                </c:pt>
                <c:pt idx="12" formatCode="0">
                  <c:v>78.5</c:v>
                </c:pt>
                <c:pt idx="13" formatCode="0">
                  <c:v>56.8</c:v>
                </c:pt>
                <c:pt idx="15" formatCode="0">
                  <c:v>67.8</c:v>
                </c:pt>
                <c:pt idx="16" formatCode="0">
                  <c:v>66.8</c:v>
                </c:pt>
                <c:pt idx="17" formatCode="0">
                  <c:v>72.3</c:v>
                </c:pt>
                <c:pt idx="19" formatCode="0">
                  <c:v>65</c:v>
                </c:pt>
                <c:pt idx="20" formatCode="0">
                  <c:v>80.099999999999994</c:v>
                </c:pt>
                <c:pt idx="21" formatCode="0">
                  <c:v>84</c:v>
                </c:pt>
                <c:pt idx="23" formatCode="0">
                  <c:v>57.9</c:v>
                </c:pt>
                <c:pt idx="24" formatCode="0">
                  <c:v>68.5</c:v>
                </c:pt>
                <c:pt idx="25" formatCode="0">
                  <c:v>75.099999999999994</c:v>
                </c:pt>
                <c:pt idx="26" formatCode="0">
                  <c:v>78.900000000000006</c:v>
                </c:pt>
                <c:pt idx="27" formatCode="0">
                  <c:v>75</c:v>
                </c:pt>
                <c:pt idx="29" formatCode="0">
                  <c:v>63.9</c:v>
                </c:pt>
                <c:pt idx="30" formatCode="0">
                  <c:v>77</c:v>
                </c:pt>
                <c:pt idx="31" formatCode="0">
                  <c:v>73.900000000000006</c:v>
                </c:pt>
                <c:pt idx="32" formatCode="0">
                  <c:v>72.099999999999994</c:v>
                </c:pt>
                <c:pt idx="33" formatCode="0">
                  <c:v>65.900000000000006</c:v>
                </c:pt>
                <c:pt idx="35" formatCode="0">
                  <c:v>63.9</c:v>
                </c:pt>
                <c:pt idx="36" formatCode="0">
                  <c:v>70</c:v>
                </c:pt>
                <c:pt idx="37" formatCode="0">
                  <c:v>79.2</c:v>
                </c:pt>
              </c:numCache>
            </c:numRef>
          </c:val>
          <c:extLst>
            <c:ext xmlns:c16="http://schemas.microsoft.com/office/drawing/2014/chart" uri="{C3380CC4-5D6E-409C-BE32-E72D297353CC}">
              <c16:uniqueId val="{00000000-F571-4016-819E-24212803A154}"/>
            </c:ext>
          </c:extLst>
        </c:ser>
        <c:ser>
          <c:idx val="2"/>
          <c:order val="1"/>
          <c:tx>
            <c:strRef>
              <c:f>'Grafiki + dati'!$V$384</c:f>
              <c:strCache>
                <c:ptCount val="1"/>
                <c:pt idx="0">
                  <c:v>Grūti pateikt</c:v>
                </c:pt>
              </c:strCache>
            </c:strRef>
          </c:tx>
          <c:spPr>
            <a:solidFill>
              <a:sysClr val="window" lastClr="FFFFFF">
                <a:lumMod val="75000"/>
              </a:sysClr>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dati'!$S$385:$S$422</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dati'!$V$385:$V$422</c:f>
              <c:numCache>
                <c:formatCode>General</c:formatCode>
                <c:ptCount val="38"/>
                <c:pt idx="0" formatCode="0">
                  <c:v>5.6</c:v>
                </c:pt>
                <c:pt idx="2" formatCode="0">
                  <c:v>3.5</c:v>
                </c:pt>
                <c:pt idx="3" formatCode="0">
                  <c:v>7.5</c:v>
                </c:pt>
                <c:pt idx="5" formatCode="0">
                  <c:v>4.4000000000000004</c:v>
                </c:pt>
                <c:pt idx="6" formatCode="0">
                  <c:v>5.4</c:v>
                </c:pt>
                <c:pt idx="7" formatCode="0">
                  <c:v>5.7</c:v>
                </c:pt>
                <c:pt idx="8" formatCode="0">
                  <c:v>3.9</c:v>
                </c:pt>
                <c:pt idx="9" formatCode="0">
                  <c:v>4</c:v>
                </c:pt>
                <c:pt idx="10" formatCode="0">
                  <c:v>10.199999999999999</c:v>
                </c:pt>
                <c:pt idx="12" formatCode="0">
                  <c:v>5.6</c:v>
                </c:pt>
                <c:pt idx="13" formatCode="0">
                  <c:v>5.0999999999999996</c:v>
                </c:pt>
                <c:pt idx="15" formatCode="0">
                  <c:v>10.8</c:v>
                </c:pt>
                <c:pt idx="16" formatCode="0">
                  <c:v>4.7</c:v>
                </c:pt>
                <c:pt idx="17" formatCode="0">
                  <c:v>6</c:v>
                </c:pt>
                <c:pt idx="19" formatCode="0">
                  <c:v>6.7</c:v>
                </c:pt>
                <c:pt idx="20" formatCode="0">
                  <c:v>2.9</c:v>
                </c:pt>
                <c:pt idx="21" formatCode="0">
                  <c:v>8.1</c:v>
                </c:pt>
                <c:pt idx="23" formatCode="0">
                  <c:v>7.1</c:v>
                </c:pt>
                <c:pt idx="24" formatCode="0">
                  <c:v>7.8</c:v>
                </c:pt>
                <c:pt idx="25" formatCode="0">
                  <c:v>4.3</c:v>
                </c:pt>
                <c:pt idx="26" formatCode="0">
                  <c:v>3.7</c:v>
                </c:pt>
                <c:pt idx="27" formatCode="0">
                  <c:v>3.1</c:v>
                </c:pt>
                <c:pt idx="29" formatCode="0">
                  <c:v>5.2</c:v>
                </c:pt>
                <c:pt idx="30" formatCode="0">
                  <c:v>5</c:v>
                </c:pt>
                <c:pt idx="31" formatCode="0">
                  <c:v>7.3</c:v>
                </c:pt>
                <c:pt idx="32" formatCode="0">
                  <c:v>7.1</c:v>
                </c:pt>
                <c:pt idx="33" formatCode="0">
                  <c:v>4.7</c:v>
                </c:pt>
                <c:pt idx="35" formatCode="0">
                  <c:v>5.2</c:v>
                </c:pt>
                <c:pt idx="36" formatCode="0">
                  <c:v>6.8</c:v>
                </c:pt>
                <c:pt idx="37" formatCode="0">
                  <c:v>3.8</c:v>
                </c:pt>
              </c:numCache>
            </c:numRef>
          </c:val>
          <c:extLst>
            <c:ext xmlns:c16="http://schemas.microsoft.com/office/drawing/2014/chart" uri="{C3380CC4-5D6E-409C-BE32-E72D297353CC}">
              <c16:uniqueId val="{00000001-F571-4016-819E-24212803A154}"/>
            </c:ext>
          </c:extLst>
        </c:ser>
        <c:ser>
          <c:idx val="4"/>
          <c:order val="2"/>
          <c:tx>
            <c:strRef>
              <c:f>'Grafiki + dati'!$U$384</c:f>
              <c:strCache>
                <c:ptCount val="1"/>
                <c:pt idx="0">
                  <c:v>Nezināju</c:v>
                </c:pt>
              </c:strCache>
            </c:strRef>
          </c:tx>
          <c:spPr>
            <a:solidFill>
              <a:srgbClr val="FFC000"/>
            </a:solidFill>
            <a:ln w="25400">
              <a:noFill/>
            </a:ln>
          </c:spPr>
          <c:invertIfNegative val="0"/>
          <c:dLbls>
            <c:spPr>
              <a:noFill/>
              <a:ln w="25400">
                <a:noFill/>
              </a:ln>
            </c:spPr>
            <c:txPr>
              <a:bodyPr wrap="square" lIns="38100" tIns="19050" rIns="38100" bIns="19050" anchor="ctr">
                <a:spAutoFit/>
              </a:bodyPr>
              <a:lstStyle/>
              <a:p>
                <a:pPr>
                  <a:defRPr sz="900" b="0"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dati'!$S$385:$S$422</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dati'!$U$385:$U$422</c:f>
              <c:numCache>
                <c:formatCode>General</c:formatCode>
                <c:ptCount val="38"/>
                <c:pt idx="0" formatCode="0">
                  <c:v>24.3</c:v>
                </c:pt>
                <c:pt idx="2" formatCode="0">
                  <c:v>18.399999999999999</c:v>
                </c:pt>
                <c:pt idx="3" formatCode="0">
                  <c:v>29.8</c:v>
                </c:pt>
                <c:pt idx="5" formatCode="0">
                  <c:v>33.9</c:v>
                </c:pt>
                <c:pt idx="6" formatCode="0">
                  <c:v>29.4</c:v>
                </c:pt>
                <c:pt idx="7" formatCode="0">
                  <c:v>22.6</c:v>
                </c:pt>
                <c:pt idx="8" formatCode="0">
                  <c:v>16.7</c:v>
                </c:pt>
                <c:pt idx="9" formatCode="0">
                  <c:v>22</c:v>
                </c:pt>
                <c:pt idx="10" formatCode="0">
                  <c:v>27.5</c:v>
                </c:pt>
                <c:pt idx="12" formatCode="0">
                  <c:v>15.9</c:v>
                </c:pt>
                <c:pt idx="13" formatCode="0">
                  <c:v>38.1</c:v>
                </c:pt>
                <c:pt idx="15" formatCode="0">
                  <c:v>21.4</c:v>
                </c:pt>
                <c:pt idx="16" formatCode="0">
                  <c:v>28.5</c:v>
                </c:pt>
                <c:pt idx="17" formatCode="0">
                  <c:v>21.7</c:v>
                </c:pt>
                <c:pt idx="19" formatCode="0">
                  <c:v>28.3</c:v>
                </c:pt>
                <c:pt idx="20" formatCode="0">
                  <c:v>17</c:v>
                </c:pt>
                <c:pt idx="21" formatCode="0">
                  <c:v>7.9</c:v>
                </c:pt>
                <c:pt idx="23" formatCode="0">
                  <c:v>35</c:v>
                </c:pt>
                <c:pt idx="24" formatCode="0">
                  <c:v>23.7</c:v>
                </c:pt>
                <c:pt idx="25" formatCode="0">
                  <c:v>20.6</c:v>
                </c:pt>
                <c:pt idx="26" formatCode="0">
                  <c:v>17.399999999999999</c:v>
                </c:pt>
                <c:pt idx="27" formatCode="0">
                  <c:v>21.9</c:v>
                </c:pt>
                <c:pt idx="29" formatCode="0">
                  <c:v>30.9</c:v>
                </c:pt>
                <c:pt idx="30" formatCode="0">
                  <c:v>18</c:v>
                </c:pt>
                <c:pt idx="31" formatCode="0">
                  <c:v>18.8</c:v>
                </c:pt>
                <c:pt idx="32" formatCode="0">
                  <c:v>20.8</c:v>
                </c:pt>
                <c:pt idx="33" formatCode="0">
                  <c:v>29.4</c:v>
                </c:pt>
                <c:pt idx="35" formatCode="0">
                  <c:v>30.9</c:v>
                </c:pt>
                <c:pt idx="36" formatCode="0">
                  <c:v>23.1</c:v>
                </c:pt>
                <c:pt idx="37" formatCode="0">
                  <c:v>16.899999999999999</c:v>
                </c:pt>
              </c:numCache>
            </c:numRef>
          </c:val>
          <c:extLst>
            <c:ext xmlns:c16="http://schemas.microsoft.com/office/drawing/2014/chart" uri="{C3380CC4-5D6E-409C-BE32-E72D297353CC}">
              <c16:uniqueId val="{00000002-F571-4016-819E-24212803A154}"/>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354870199379688"/>
              <c:y val="0.9468261244114744"/>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10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0.40266110455999765"/>
          <c:y val="4.7546455252984399E-2"/>
          <c:w val="0.41277458675153528"/>
          <c:h val="3.404117684390035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206905494389476"/>
          <c:y val="9.0632068358884141E-2"/>
          <c:w val="0.77905049033183005"/>
          <c:h val="0.83089937837618766"/>
        </c:manualLayout>
      </c:layout>
      <c:barChart>
        <c:barDir val="bar"/>
        <c:grouping val="stacked"/>
        <c:varyColors val="0"/>
        <c:ser>
          <c:idx val="0"/>
          <c:order val="0"/>
          <c:tx>
            <c:strRef>
              <c:f>'Grafiki + dati'!$T$426</c:f>
              <c:strCache>
                <c:ptCount val="1"/>
                <c:pt idx="0">
                  <c:v>Zināju</c:v>
                </c:pt>
              </c:strCache>
            </c:strRef>
          </c:tx>
          <c:spPr>
            <a:solidFill>
              <a:srgbClr val="92D050"/>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dati'!$S$427:$S$439</c:f>
              <c:strCache>
                <c:ptCount val="13"/>
                <c:pt idx="0">
                  <c:v>Visi respondenti (n=1005)</c:v>
                </c:pt>
                <c:pt idx="2">
                  <c:v>Jā (n=69)</c:v>
                </c:pt>
                <c:pt idx="3">
                  <c:v>Nē (n=931)</c:v>
                </c:pt>
                <c:pt idx="5">
                  <c:v>1 fāze (n=461)</c:v>
                </c:pt>
                <c:pt idx="6">
                  <c:v>3 fāzes (n=294)</c:v>
                </c:pt>
                <c:pt idx="8">
                  <c:v>16 ampēri (n=292)</c:v>
                </c:pt>
                <c:pt idx="9">
                  <c:v>20 ampēri (n=144)</c:v>
                </c:pt>
                <c:pt idx="10">
                  <c:v>25 ampēri (n=80)</c:v>
                </c:pt>
                <c:pt idx="11">
                  <c:v>32 ampēri (n=36)</c:v>
                </c:pt>
                <c:pt idx="12">
                  <c:v>40 vai vairāk (n=20)*</c:v>
                </c:pt>
              </c:strCache>
            </c:strRef>
          </c:cat>
          <c:val>
            <c:numRef>
              <c:f>'Grafiki + dati'!$T$427:$T$439</c:f>
              <c:numCache>
                <c:formatCode>General</c:formatCode>
                <c:ptCount val="13"/>
                <c:pt idx="0" formatCode="0">
                  <c:v>70.099999999999994</c:v>
                </c:pt>
                <c:pt idx="2" formatCode="0">
                  <c:v>85</c:v>
                </c:pt>
                <c:pt idx="3" formatCode="0">
                  <c:v>69.2</c:v>
                </c:pt>
                <c:pt idx="5" formatCode="0">
                  <c:v>74.599999999999994</c:v>
                </c:pt>
                <c:pt idx="6" formatCode="0">
                  <c:v>84.2</c:v>
                </c:pt>
                <c:pt idx="8" formatCode="0">
                  <c:v>79.7</c:v>
                </c:pt>
                <c:pt idx="9" formatCode="0">
                  <c:v>86.5</c:v>
                </c:pt>
                <c:pt idx="10" formatCode="0">
                  <c:v>84.8</c:v>
                </c:pt>
                <c:pt idx="11" formatCode="0">
                  <c:v>97.2</c:v>
                </c:pt>
                <c:pt idx="12" formatCode="0">
                  <c:v>69.2</c:v>
                </c:pt>
              </c:numCache>
            </c:numRef>
          </c:val>
          <c:extLst>
            <c:ext xmlns:c16="http://schemas.microsoft.com/office/drawing/2014/chart" uri="{C3380CC4-5D6E-409C-BE32-E72D297353CC}">
              <c16:uniqueId val="{00000000-9F23-458D-BBF9-CDDF0980ED96}"/>
            </c:ext>
          </c:extLst>
        </c:ser>
        <c:ser>
          <c:idx val="2"/>
          <c:order val="1"/>
          <c:tx>
            <c:strRef>
              <c:f>'Grafiki + dati'!$V$426</c:f>
              <c:strCache>
                <c:ptCount val="1"/>
                <c:pt idx="0">
                  <c:v>Grūti pateikt</c:v>
                </c:pt>
              </c:strCache>
            </c:strRef>
          </c:tx>
          <c:spPr>
            <a:solidFill>
              <a:sysClr val="window" lastClr="FFFFFF">
                <a:lumMod val="75000"/>
              </a:sysClr>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dati'!$S$427:$S$439</c:f>
              <c:strCache>
                <c:ptCount val="13"/>
                <c:pt idx="0">
                  <c:v>Visi respondenti (n=1005)</c:v>
                </c:pt>
                <c:pt idx="2">
                  <c:v>Jā (n=69)</c:v>
                </c:pt>
                <c:pt idx="3">
                  <c:v>Nē (n=931)</c:v>
                </c:pt>
                <c:pt idx="5">
                  <c:v>1 fāze (n=461)</c:v>
                </c:pt>
                <c:pt idx="6">
                  <c:v>3 fāzes (n=294)</c:v>
                </c:pt>
                <c:pt idx="8">
                  <c:v>16 ampēri (n=292)</c:v>
                </c:pt>
                <c:pt idx="9">
                  <c:v>20 ampēri (n=144)</c:v>
                </c:pt>
                <c:pt idx="10">
                  <c:v>25 ampēri (n=80)</c:v>
                </c:pt>
                <c:pt idx="11">
                  <c:v>32 ampēri (n=36)</c:v>
                </c:pt>
                <c:pt idx="12">
                  <c:v>40 vai vairāk (n=20)*</c:v>
                </c:pt>
              </c:strCache>
            </c:strRef>
          </c:cat>
          <c:val>
            <c:numRef>
              <c:f>'Grafiki + dati'!$V$427:$V$439</c:f>
              <c:numCache>
                <c:formatCode>General</c:formatCode>
                <c:ptCount val="13"/>
                <c:pt idx="0" formatCode="0">
                  <c:v>5.6</c:v>
                </c:pt>
                <c:pt idx="2" formatCode="0">
                  <c:v>1.6</c:v>
                </c:pt>
                <c:pt idx="3" formatCode="0">
                  <c:v>5.9</c:v>
                </c:pt>
                <c:pt idx="5" formatCode="0">
                  <c:v>5.2</c:v>
                </c:pt>
                <c:pt idx="6" formatCode="0">
                  <c:v>3.2</c:v>
                </c:pt>
                <c:pt idx="8" formatCode="0">
                  <c:v>6.6</c:v>
                </c:pt>
                <c:pt idx="10" formatCode="0">
                  <c:v>3.9</c:v>
                </c:pt>
                <c:pt idx="12" formatCode="0">
                  <c:v>5</c:v>
                </c:pt>
              </c:numCache>
            </c:numRef>
          </c:val>
          <c:extLst>
            <c:ext xmlns:c16="http://schemas.microsoft.com/office/drawing/2014/chart" uri="{C3380CC4-5D6E-409C-BE32-E72D297353CC}">
              <c16:uniqueId val="{00000001-9F23-458D-BBF9-CDDF0980ED96}"/>
            </c:ext>
          </c:extLst>
        </c:ser>
        <c:ser>
          <c:idx val="4"/>
          <c:order val="2"/>
          <c:tx>
            <c:strRef>
              <c:f>'Grafiki + dati'!$U$426</c:f>
              <c:strCache>
                <c:ptCount val="1"/>
                <c:pt idx="0">
                  <c:v>Nezināju</c:v>
                </c:pt>
              </c:strCache>
            </c:strRef>
          </c:tx>
          <c:spPr>
            <a:solidFill>
              <a:srgbClr val="FFC000"/>
            </a:solidFill>
            <a:ln w="25400">
              <a:noFill/>
            </a:ln>
          </c:spPr>
          <c:invertIfNegative val="0"/>
          <c:dLbls>
            <c:spPr>
              <a:noFill/>
              <a:ln w="25400">
                <a:noFill/>
              </a:ln>
            </c:spPr>
            <c:txPr>
              <a:bodyPr wrap="square" lIns="38100" tIns="19050" rIns="38100" bIns="19050" anchor="ctr">
                <a:spAutoFit/>
              </a:bodyPr>
              <a:lstStyle/>
              <a:p>
                <a:pPr>
                  <a:defRPr sz="900" b="0"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dati'!$S$427:$S$439</c:f>
              <c:strCache>
                <c:ptCount val="13"/>
                <c:pt idx="0">
                  <c:v>Visi respondenti (n=1005)</c:v>
                </c:pt>
                <c:pt idx="2">
                  <c:v>Jā (n=69)</c:v>
                </c:pt>
                <c:pt idx="3">
                  <c:v>Nē (n=931)</c:v>
                </c:pt>
                <c:pt idx="5">
                  <c:v>1 fāze (n=461)</c:v>
                </c:pt>
                <c:pt idx="6">
                  <c:v>3 fāzes (n=294)</c:v>
                </c:pt>
                <c:pt idx="8">
                  <c:v>16 ampēri (n=292)</c:v>
                </c:pt>
                <c:pt idx="9">
                  <c:v>20 ampēri (n=144)</c:v>
                </c:pt>
                <c:pt idx="10">
                  <c:v>25 ampēri (n=80)</c:v>
                </c:pt>
                <c:pt idx="11">
                  <c:v>32 ampēri (n=36)</c:v>
                </c:pt>
                <c:pt idx="12">
                  <c:v>40 vai vairāk (n=20)*</c:v>
                </c:pt>
              </c:strCache>
            </c:strRef>
          </c:cat>
          <c:val>
            <c:numRef>
              <c:f>'Grafiki + dati'!$U$427:$U$439</c:f>
              <c:numCache>
                <c:formatCode>General</c:formatCode>
                <c:ptCount val="13"/>
                <c:pt idx="0" formatCode="0">
                  <c:v>24.3</c:v>
                </c:pt>
                <c:pt idx="2" formatCode="0">
                  <c:v>13.5</c:v>
                </c:pt>
                <c:pt idx="3" formatCode="0">
                  <c:v>24.9</c:v>
                </c:pt>
                <c:pt idx="5" formatCode="0">
                  <c:v>20.2</c:v>
                </c:pt>
                <c:pt idx="6" formatCode="0">
                  <c:v>12.6</c:v>
                </c:pt>
                <c:pt idx="8" formatCode="0">
                  <c:v>13.7</c:v>
                </c:pt>
                <c:pt idx="9" formatCode="0">
                  <c:v>13.5</c:v>
                </c:pt>
                <c:pt idx="10" formatCode="0">
                  <c:v>11.3</c:v>
                </c:pt>
                <c:pt idx="11" formatCode="0">
                  <c:v>2.8</c:v>
                </c:pt>
                <c:pt idx="12" formatCode="0">
                  <c:v>25.8</c:v>
                </c:pt>
              </c:numCache>
            </c:numRef>
          </c:val>
          <c:extLst>
            <c:ext xmlns:c16="http://schemas.microsoft.com/office/drawing/2014/chart" uri="{C3380CC4-5D6E-409C-BE32-E72D297353CC}">
              <c16:uniqueId val="{00000002-9F23-458D-BBF9-CDDF0980ED96}"/>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8388961695916612"/>
              <c:y val="0.92687610314192415"/>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10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0.33289029402508763"/>
          <c:y val="4.917240399955513E-2"/>
          <c:w val="0.48577662976663022"/>
          <c:h val="3.404117684390035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0169181925446542"/>
          <c:y val="0.19375719211569145"/>
          <c:w val="0.38624115167422257"/>
          <c:h val="0.72574876967290425"/>
        </c:manualLayout>
      </c:layout>
      <c:pieChart>
        <c:varyColors val="1"/>
        <c:ser>
          <c:idx val="1"/>
          <c:order val="0"/>
          <c:dPt>
            <c:idx val="0"/>
            <c:bubble3D val="0"/>
            <c:spPr>
              <a:solidFill>
                <a:srgbClr val="296564"/>
              </a:solidFill>
            </c:spPr>
            <c:extLst>
              <c:ext xmlns:c16="http://schemas.microsoft.com/office/drawing/2014/chart" uri="{C3380CC4-5D6E-409C-BE32-E72D297353CC}">
                <c16:uniqueId val="{00000001-3528-4441-BBFB-C13F04B84936}"/>
              </c:ext>
            </c:extLst>
          </c:dPt>
          <c:dPt>
            <c:idx val="1"/>
            <c:bubble3D val="0"/>
            <c:spPr>
              <a:solidFill>
                <a:srgbClr val="CAE4BA"/>
              </a:solidFill>
            </c:spPr>
            <c:extLst>
              <c:ext xmlns:c16="http://schemas.microsoft.com/office/drawing/2014/chart" uri="{C3380CC4-5D6E-409C-BE32-E72D297353CC}">
                <c16:uniqueId val="{00000003-3528-4441-BBFB-C13F04B84936}"/>
              </c:ext>
            </c:extLst>
          </c:dPt>
          <c:dPt>
            <c:idx val="2"/>
            <c:bubble3D val="0"/>
            <c:spPr>
              <a:solidFill>
                <a:srgbClr val="FFC000"/>
              </a:solidFill>
            </c:spPr>
            <c:extLst>
              <c:ext xmlns:c16="http://schemas.microsoft.com/office/drawing/2014/chart" uri="{C3380CC4-5D6E-409C-BE32-E72D297353CC}">
                <c16:uniqueId val="{00000005-3528-4441-BBFB-C13F04B84936}"/>
              </c:ext>
            </c:extLst>
          </c:dPt>
          <c:dPt>
            <c:idx val="3"/>
            <c:bubble3D val="0"/>
            <c:spPr>
              <a:solidFill>
                <a:sysClr val="window" lastClr="FFFFFF">
                  <a:lumMod val="50000"/>
                </a:sysClr>
              </a:solidFill>
              <a:ln>
                <a:noFill/>
              </a:ln>
            </c:spPr>
            <c:extLst>
              <c:ext xmlns:c16="http://schemas.microsoft.com/office/drawing/2014/chart" uri="{C3380CC4-5D6E-409C-BE32-E72D297353CC}">
                <c16:uniqueId val="{00000007-3528-4441-BBFB-C13F04B84936}"/>
              </c:ext>
            </c:extLst>
          </c:dPt>
          <c:dPt>
            <c:idx val="4"/>
            <c:bubble3D val="0"/>
            <c:spPr>
              <a:solidFill>
                <a:sysClr val="window" lastClr="FFFFFF">
                  <a:lumMod val="75000"/>
                </a:sysClr>
              </a:solidFill>
            </c:spPr>
            <c:extLst>
              <c:ext xmlns:c16="http://schemas.microsoft.com/office/drawing/2014/chart" uri="{C3380CC4-5D6E-409C-BE32-E72D297353CC}">
                <c16:uniqueId val="{00000009-3528-4441-BBFB-C13F04B84936}"/>
              </c:ext>
            </c:extLst>
          </c:dPt>
          <c:dPt>
            <c:idx val="5"/>
            <c:bubble3D val="0"/>
            <c:spPr>
              <a:solidFill>
                <a:sysClr val="window" lastClr="FFFFFF">
                  <a:lumMod val="75000"/>
                </a:sysClr>
              </a:solidFill>
            </c:spPr>
            <c:extLst>
              <c:ext xmlns:c16="http://schemas.microsoft.com/office/drawing/2014/chart" uri="{C3380CC4-5D6E-409C-BE32-E72D297353CC}">
                <c16:uniqueId val="{0000000B-3528-4441-BBFB-C13F04B84936}"/>
              </c:ext>
            </c:extLst>
          </c:dPt>
          <c:dLbls>
            <c:dLbl>
              <c:idx val="0"/>
              <c:layout>
                <c:manualLayout>
                  <c:x val="-2.8901235434105579E-2"/>
                  <c:y val="1.6522557321844203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528-4441-BBFB-C13F04B84936}"/>
                </c:ext>
              </c:extLst>
            </c:dLbl>
            <c:dLbl>
              <c:idx val="1"/>
              <c:layout>
                <c:manualLayout>
                  <c:x val="-1.5292659259649642E-2"/>
                  <c:y val="2.234922993116422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0.13505696394024563"/>
                      <c:h val="0.22720368444510469"/>
                    </c:manualLayout>
                  </c15:layout>
                </c:ext>
                <c:ext xmlns:c16="http://schemas.microsoft.com/office/drawing/2014/chart" uri="{C3380CC4-5D6E-409C-BE32-E72D297353CC}">
                  <c16:uniqueId val="{00000003-3528-4441-BBFB-C13F04B84936}"/>
                </c:ext>
              </c:extLst>
            </c:dLbl>
            <c:dLbl>
              <c:idx val="2"/>
              <c:layout>
                <c:manualLayout>
                  <c:x val="9.4698823862800194E-2"/>
                  <c:y val="-5.7861635220125877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0.11199480123751802"/>
                      <c:h val="0.12552528103798347"/>
                    </c:manualLayout>
                  </c15:layout>
                </c:ext>
                <c:ext xmlns:c16="http://schemas.microsoft.com/office/drawing/2014/chart" uri="{C3380CC4-5D6E-409C-BE32-E72D297353CC}">
                  <c16:uniqueId val="{00000005-3528-4441-BBFB-C13F04B84936}"/>
                </c:ext>
              </c:extLst>
            </c:dLbl>
            <c:dLbl>
              <c:idx val="3"/>
              <c:layout>
                <c:manualLayout>
                  <c:x val="8.7108483215908687E-3"/>
                  <c:y val="3.6478086465606942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0.16466949118686541"/>
                      <c:h val="0.22918595552914373"/>
                    </c:manualLayout>
                  </c15:layout>
                </c:ext>
                <c:ext xmlns:c16="http://schemas.microsoft.com/office/drawing/2014/chart" uri="{C3380CC4-5D6E-409C-BE32-E72D297353CC}">
                  <c16:uniqueId val="{00000007-3528-4441-BBFB-C13F04B84936}"/>
                </c:ext>
              </c:extLst>
            </c:dLbl>
            <c:dLbl>
              <c:idx val="4"/>
              <c:layout>
                <c:manualLayout>
                  <c:x val="2.1053612208551298E-3"/>
                  <c:y val="-7.8431372549019607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3528-4441-BBFB-C13F04B84936}"/>
                </c:ext>
              </c:extLst>
            </c:dLbl>
            <c:dLbl>
              <c:idx val="5"/>
              <c:layout>
                <c:manualLayout>
                  <c:x val="-3.2666286642570631E-2"/>
                  <c:y val="1.1982432384018817E-1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3528-4441-BBFB-C13F04B84936}"/>
                </c:ext>
              </c:extLst>
            </c:dLbl>
            <c:numFmt formatCode="0.0%" sourceLinked="0"/>
            <c:spPr>
              <a:noFill/>
              <a:ln w="6350">
                <a:noFill/>
              </a:ln>
              <a:effectLst/>
            </c:spPr>
            <c:txPr>
              <a:bodyPr wrap="square" lIns="38100" tIns="19050" rIns="38100" bIns="19050" anchor="ctr">
                <a:spAutoFit/>
              </a:bodyPr>
              <a:lstStyle/>
              <a:p>
                <a:pPr>
                  <a:defRPr sz="12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'Grafiki + dati'!$S$463:$S$467</c:f>
              <c:strCache>
                <c:ptCount val="5"/>
                <c:pt idx="0">
                  <c:v>Jā, un jau esam to samazinājuši</c:v>
                </c:pt>
                <c:pt idx="1">
                  <c:v>Jā, esam par to domājuši, bet neesam samazinājuši</c:v>
                </c:pt>
                <c:pt idx="2">
                  <c:v>Nē, neesam par to domājuši</c:v>
                </c:pt>
                <c:pt idx="3">
                  <c:v>Samazināt jaudu mēs nevaram, jo mums jau ir  viszemākā pieslēguma jauda (1 fāze 16A) </c:v>
                </c:pt>
                <c:pt idx="4">
                  <c:v>Grūti pateikt</c:v>
                </c:pt>
              </c:strCache>
            </c:strRef>
          </c:cat>
          <c:val>
            <c:numRef>
              <c:f>'Grafiki + dati'!$T$463:$T$467</c:f>
              <c:numCache>
                <c:formatCode>General</c:formatCode>
                <c:ptCount val="5"/>
                <c:pt idx="0">
                  <c:v>6.7</c:v>
                </c:pt>
                <c:pt idx="1">
                  <c:v>23.5</c:v>
                </c:pt>
                <c:pt idx="2">
                  <c:v>32.9</c:v>
                </c:pt>
                <c:pt idx="3">
                  <c:v>30.1</c:v>
                </c:pt>
                <c:pt idx="4">
                  <c:v>6.8</c:v>
                </c:pt>
              </c:numCache>
            </c:numRef>
          </c:val>
          <c:extLst>
            <c:ext xmlns:c16="http://schemas.microsoft.com/office/drawing/2014/chart" uri="{C3380CC4-5D6E-409C-BE32-E72D297353CC}">
              <c16:uniqueId val="{0000000C-3528-4441-BBFB-C13F04B84936}"/>
            </c:ext>
          </c:extLst>
        </c:ser>
        <c:dLbls>
          <c:showLegendKey val="0"/>
          <c:showVal val="0"/>
          <c:showCatName val="0"/>
          <c:showSerName val="0"/>
          <c:showPercent val="0"/>
          <c:showBubbleSize val="0"/>
          <c:showLeaderLines val="0"/>
        </c:dLbls>
        <c:firstSliceAng val="0"/>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7040980276374327"/>
          <c:y val="0.14504295133860851"/>
          <c:w val="0.70070978308071163"/>
          <c:h val="0.79045336181848491"/>
        </c:manualLayout>
      </c:layout>
      <c:barChart>
        <c:barDir val="bar"/>
        <c:grouping val="stacked"/>
        <c:varyColors val="0"/>
        <c:ser>
          <c:idx val="4"/>
          <c:order val="0"/>
          <c:tx>
            <c:strRef>
              <c:f>'Grafiki + dati'!$U$487</c:f>
              <c:strCache>
                <c:ptCount val="1"/>
                <c:pt idx="0">
                  <c:v>Jā, un jau esam to samazinājuši</c:v>
                </c:pt>
              </c:strCache>
            </c:strRef>
          </c:tx>
          <c:spPr>
            <a:solidFill>
              <a:srgbClr val="296564"/>
            </a:solidFill>
            <a:ln w="25400">
              <a:noFill/>
            </a:ln>
          </c:spPr>
          <c:invertIfNegative val="0"/>
          <c:dLbls>
            <c:spPr>
              <a:noFill/>
              <a:ln w="25400">
                <a:noFill/>
              </a:ln>
            </c:spPr>
            <c:txPr>
              <a:bodyPr wrap="square" lIns="38100" tIns="19050" rIns="38100" bIns="19050" anchor="ctr">
                <a:spAutoFit/>
              </a:bodyPr>
              <a:lstStyle/>
              <a:p>
                <a:pPr>
                  <a:defRPr sz="900" b="0" i="0" u="none" strike="noStrike" baseline="0">
                    <a:solidFill>
                      <a:schemeClr val="bg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dati'!$S$488:$S$525</c:f>
              <c:strCache>
                <c:ptCount val="38"/>
                <c:pt idx="0">
                  <c:v>Visi respondenti (n=708)</c:v>
                </c:pt>
                <c:pt idx="2">
                  <c:v>Vīrietis (n=381)</c:v>
                </c:pt>
                <c:pt idx="3">
                  <c:v>Sieviete (n=327)</c:v>
                </c:pt>
                <c:pt idx="5">
                  <c:v>18 - 24 g.v. (n=43)</c:v>
                </c:pt>
                <c:pt idx="6">
                  <c:v>25 - 34 g.v. (n=102)</c:v>
                </c:pt>
                <c:pt idx="7">
                  <c:v>35 - 44 g.v. (n=153)</c:v>
                </c:pt>
                <c:pt idx="8">
                  <c:v>45 - 54 g.v. (n=162)</c:v>
                </c:pt>
                <c:pt idx="9">
                  <c:v>55 - 63 g.v. (n=145)</c:v>
                </c:pt>
                <c:pt idx="10">
                  <c:v>64 - 75 g.v. (n=103)</c:v>
                </c:pt>
                <c:pt idx="12">
                  <c:v>Latviešu (n=485)</c:v>
                </c:pt>
                <c:pt idx="13">
                  <c:v>Krievu (n=212)</c:v>
                </c:pt>
                <c:pt idx="15">
                  <c:v>Pamatizglītība (n=12)*</c:v>
                </c:pt>
                <c:pt idx="16">
                  <c:v>Vidējā izglītība (n=259)</c:v>
                </c:pt>
                <c:pt idx="17">
                  <c:v>Augstākā (n=437)</c:v>
                </c:pt>
                <c:pt idx="19">
                  <c:v>Dzīvoklis daudzdzīvokļu mājā (n=438)</c:v>
                </c:pt>
                <c:pt idx="20">
                  <c:v>Privātmāja (n=249)</c:v>
                </c:pt>
                <c:pt idx="21">
                  <c:v>Cits mājokļa tips (n=21)*</c:v>
                </c:pt>
                <c:pt idx="23">
                  <c:v>Zemi (n=93)</c:v>
                </c:pt>
                <c:pt idx="24">
                  <c:v>Vidēji zemi (n=116)</c:v>
                </c:pt>
                <c:pt idx="25">
                  <c:v>Vidēji (n=108)</c:v>
                </c:pt>
                <c:pt idx="26">
                  <c:v>Vidēji augsti (n=103)</c:v>
                </c:pt>
                <c:pt idx="27">
                  <c:v>Augsti (n=119)</c:v>
                </c:pt>
                <c:pt idx="29">
                  <c:v> Rīga (n=227)</c:v>
                </c:pt>
                <c:pt idx="30">
                  <c:v> Vidzeme (n=208)</c:v>
                </c:pt>
                <c:pt idx="31">
                  <c:v> Kurzeme (n=93)</c:v>
                </c:pt>
                <c:pt idx="32">
                  <c:v> Zemgale (n=93)</c:v>
                </c:pt>
                <c:pt idx="33">
                  <c:v> Latgale (n=87)</c:v>
                </c:pt>
                <c:pt idx="35">
                  <c:v> Rīga (n=227)</c:v>
                </c:pt>
                <c:pt idx="36">
                  <c:v> Cita pilsēta (n=301)</c:v>
                </c:pt>
                <c:pt idx="37">
                  <c:v> Lauki (n=180)</c:v>
                </c:pt>
              </c:strCache>
            </c:strRef>
          </c:cat>
          <c:val>
            <c:numRef>
              <c:f>'Grafiki + dati'!$U$488:$U$525</c:f>
              <c:numCache>
                <c:formatCode>General</c:formatCode>
                <c:ptCount val="38"/>
                <c:pt idx="0" formatCode="0">
                  <c:v>6.7</c:v>
                </c:pt>
                <c:pt idx="2" formatCode="0">
                  <c:v>5.2</c:v>
                </c:pt>
                <c:pt idx="3" formatCode="0">
                  <c:v>8.5</c:v>
                </c:pt>
                <c:pt idx="5" formatCode="0">
                  <c:v>7.2</c:v>
                </c:pt>
                <c:pt idx="6" formatCode="0">
                  <c:v>4.0999999999999996</c:v>
                </c:pt>
                <c:pt idx="7" formatCode="0">
                  <c:v>4.7</c:v>
                </c:pt>
                <c:pt idx="8" formatCode="0">
                  <c:v>7.8</c:v>
                </c:pt>
                <c:pt idx="9" formatCode="0">
                  <c:v>9.1</c:v>
                </c:pt>
                <c:pt idx="10" formatCode="0">
                  <c:v>7.5</c:v>
                </c:pt>
                <c:pt idx="12" formatCode="0">
                  <c:v>6.3</c:v>
                </c:pt>
                <c:pt idx="13" formatCode="0">
                  <c:v>8.1</c:v>
                </c:pt>
                <c:pt idx="16" formatCode="0">
                  <c:v>5.4</c:v>
                </c:pt>
                <c:pt idx="17" formatCode="0">
                  <c:v>7.7</c:v>
                </c:pt>
                <c:pt idx="19" formatCode="0">
                  <c:v>6.2</c:v>
                </c:pt>
                <c:pt idx="20" formatCode="0">
                  <c:v>7.4</c:v>
                </c:pt>
                <c:pt idx="21" formatCode="0">
                  <c:v>10.9</c:v>
                </c:pt>
                <c:pt idx="23" formatCode="0">
                  <c:v>7.7</c:v>
                </c:pt>
                <c:pt idx="24" formatCode="0">
                  <c:v>7.7</c:v>
                </c:pt>
                <c:pt idx="25" formatCode="0">
                  <c:v>2.7</c:v>
                </c:pt>
                <c:pt idx="26" formatCode="0">
                  <c:v>9.6</c:v>
                </c:pt>
                <c:pt idx="27" formatCode="0">
                  <c:v>4</c:v>
                </c:pt>
                <c:pt idx="29" formatCode="0">
                  <c:v>5.5</c:v>
                </c:pt>
                <c:pt idx="30" formatCode="0">
                  <c:v>7.8</c:v>
                </c:pt>
                <c:pt idx="31" formatCode="0">
                  <c:v>7.4</c:v>
                </c:pt>
                <c:pt idx="32" formatCode="0">
                  <c:v>4.0999999999999996</c:v>
                </c:pt>
                <c:pt idx="33" formatCode="0">
                  <c:v>9.1999999999999993</c:v>
                </c:pt>
                <c:pt idx="35" formatCode="0">
                  <c:v>5.5</c:v>
                </c:pt>
                <c:pt idx="36" formatCode="0">
                  <c:v>6.2</c:v>
                </c:pt>
                <c:pt idx="37" formatCode="0">
                  <c:v>9</c:v>
                </c:pt>
              </c:numCache>
            </c:numRef>
          </c:val>
          <c:extLst>
            <c:ext xmlns:c16="http://schemas.microsoft.com/office/drawing/2014/chart" uri="{C3380CC4-5D6E-409C-BE32-E72D297353CC}">
              <c16:uniqueId val="{00000000-ED47-4481-8007-1FDB0B7DA0FE}"/>
            </c:ext>
          </c:extLst>
        </c:ser>
        <c:ser>
          <c:idx val="0"/>
          <c:order val="1"/>
          <c:tx>
            <c:strRef>
              <c:f>'Grafiki + dati'!$T$487</c:f>
              <c:strCache>
                <c:ptCount val="1"/>
                <c:pt idx="0">
                  <c:v>Jā, esam par to domājuši, bet neesam samazinājuši</c:v>
                </c:pt>
              </c:strCache>
            </c:strRef>
          </c:tx>
          <c:spPr>
            <a:solidFill>
              <a:srgbClr val="CAE4BA"/>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dati'!$S$488:$S$525</c:f>
              <c:strCache>
                <c:ptCount val="38"/>
                <c:pt idx="0">
                  <c:v>Visi respondenti (n=708)</c:v>
                </c:pt>
                <c:pt idx="2">
                  <c:v>Vīrietis (n=381)</c:v>
                </c:pt>
                <c:pt idx="3">
                  <c:v>Sieviete (n=327)</c:v>
                </c:pt>
                <c:pt idx="5">
                  <c:v>18 - 24 g.v. (n=43)</c:v>
                </c:pt>
                <c:pt idx="6">
                  <c:v>25 - 34 g.v. (n=102)</c:v>
                </c:pt>
                <c:pt idx="7">
                  <c:v>35 - 44 g.v. (n=153)</c:v>
                </c:pt>
                <c:pt idx="8">
                  <c:v>45 - 54 g.v. (n=162)</c:v>
                </c:pt>
                <c:pt idx="9">
                  <c:v>55 - 63 g.v. (n=145)</c:v>
                </c:pt>
                <c:pt idx="10">
                  <c:v>64 - 75 g.v. (n=103)</c:v>
                </c:pt>
                <c:pt idx="12">
                  <c:v>Latviešu (n=485)</c:v>
                </c:pt>
                <c:pt idx="13">
                  <c:v>Krievu (n=212)</c:v>
                </c:pt>
                <c:pt idx="15">
                  <c:v>Pamatizglītība (n=12)*</c:v>
                </c:pt>
                <c:pt idx="16">
                  <c:v>Vidējā izglītība (n=259)</c:v>
                </c:pt>
                <c:pt idx="17">
                  <c:v>Augstākā (n=437)</c:v>
                </c:pt>
                <c:pt idx="19">
                  <c:v>Dzīvoklis daudzdzīvokļu mājā (n=438)</c:v>
                </c:pt>
                <c:pt idx="20">
                  <c:v>Privātmāja (n=249)</c:v>
                </c:pt>
                <c:pt idx="21">
                  <c:v>Cits mājokļa tips (n=21)*</c:v>
                </c:pt>
                <c:pt idx="23">
                  <c:v>Zemi (n=93)</c:v>
                </c:pt>
                <c:pt idx="24">
                  <c:v>Vidēji zemi (n=116)</c:v>
                </c:pt>
                <c:pt idx="25">
                  <c:v>Vidēji (n=108)</c:v>
                </c:pt>
                <c:pt idx="26">
                  <c:v>Vidēji augsti (n=103)</c:v>
                </c:pt>
                <c:pt idx="27">
                  <c:v>Augsti (n=119)</c:v>
                </c:pt>
                <c:pt idx="29">
                  <c:v> Rīga (n=227)</c:v>
                </c:pt>
                <c:pt idx="30">
                  <c:v> Vidzeme (n=208)</c:v>
                </c:pt>
                <c:pt idx="31">
                  <c:v> Kurzeme (n=93)</c:v>
                </c:pt>
                <c:pt idx="32">
                  <c:v> Zemgale (n=93)</c:v>
                </c:pt>
                <c:pt idx="33">
                  <c:v> Latgale (n=87)</c:v>
                </c:pt>
                <c:pt idx="35">
                  <c:v> Rīga (n=227)</c:v>
                </c:pt>
                <c:pt idx="36">
                  <c:v> Cita pilsēta (n=301)</c:v>
                </c:pt>
                <c:pt idx="37">
                  <c:v> Lauki (n=180)</c:v>
                </c:pt>
              </c:strCache>
            </c:strRef>
          </c:cat>
          <c:val>
            <c:numRef>
              <c:f>'Grafiki + dati'!$T$488:$T$525</c:f>
              <c:numCache>
                <c:formatCode>General</c:formatCode>
                <c:ptCount val="38"/>
                <c:pt idx="0" formatCode="0">
                  <c:v>23.5</c:v>
                </c:pt>
                <c:pt idx="2" formatCode="0">
                  <c:v>24.9</c:v>
                </c:pt>
                <c:pt idx="3" formatCode="0">
                  <c:v>22</c:v>
                </c:pt>
                <c:pt idx="5" formatCode="0">
                  <c:v>16</c:v>
                </c:pt>
                <c:pt idx="6" formatCode="0">
                  <c:v>17.899999999999999</c:v>
                </c:pt>
                <c:pt idx="7" formatCode="0">
                  <c:v>21.3</c:v>
                </c:pt>
                <c:pt idx="8" formatCode="0">
                  <c:v>25.1</c:v>
                </c:pt>
                <c:pt idx="9" formatCode="0">
                  <c:v>25.8</c:v>
                </c:pt>
                <c:pt idx="10" formatCode="0">
                  <c:v>31.5</c:v>
                </c:pt>
                <c:pt idx="12" formatCode="0">
                  <c:v>25.4</c:v>
                </c:pt>
                <c:pt idx="13" formatCode="0">
                  <c:v>19.5</c:v>
                </c:pt>
                <c:pt idx="15" formatCode="0">
                  <c:v>25.8</c:v>
                </c:pt>
                <c:pt idx="16" formatCode="0">
                  <c:v>23.2</c:v>
                </c:pt>
                <c:pt idx="17" formatCode="0">
                  <c:v>23.7</c:v>
                </c:pt>
                <c:pt idx="19" formatCode="0">
                  <c:v>14.2</c:v>
                </c:pt>
                <c:pt idx="20" formatCode="0">
                  <c:v>40.200000000000003</c:v>
                </c:pt>
                <c:pt idx="21" formatCode="0">
                  <c:v>18.600000000000001</c:v>
                </c:pt>
                <c:pt idx="23" formatCode="0">
                  <c:v>22.6</c:v>
                </c:pt>
                <c:pt idx="24" formatCode="0">
                  <c:v>20.7</c:v>
                </c:pt>
                <c:pt idx="25" formatCode="0">
                  <c:v>17.399999999999999</c:v>
                </c:pt>
                <c:pt idx="26" formatCode="0">
                  <c:v>25.2</c:v>
                </c:pt>
                <c:pt idx="27" formatCode="0">
                  <c:v>27.3</c:v>
                </c:pt>
                <c:pt idx="29" formatCode="0">
                  <c:v>15</c:v>
                </c:pt>
                <c:pt idx="30" formatCode="0">
                  <c:v>33.299999999999997</c:v>
                </c:pt>
                <c:pt idx="31" formatCode="0">
                  <c:v>24.2</c:v>
                </c:pt>
                <c:pt idx="32" formatCode="0">
                  <c:v>24.4</c:v>
                </c:pt>
                <c:pt idx="33" formatCode="0">
                  <c:v>19.3</c:v>
                </c:pt>
                <c:pt idx="35" formatCode="0">
                  <c:v>15</c:v>
                </c:pt>
                <c:pt idx="36" formatCode="0">
                  <c:v>23</c:v>
                </c:pt>
                <c:pt idx="37" formatCode="0">
                  <c:v>34.4</c:v>
                </c:pt>
              </c:numCache>
            </c:numRef>
          </c:val>
          <c:extLst>
            <c:ext xmlns:c16="http://schemas.microsoft.com/office/drawing/2014/chart" uri="{C3380CC4-5D6E-409C-BE32-E72D297353CC}">
              <c16:uniqueId val="{00000001-ED47-4481-8007-1FDB0B7DA0FE}"/>
            </c:ext>
          </c:extLst>
        </c:ser>
        <c:ser>
          <c:idx val="1"/>
          <c:order val="2"/>
          <c:tx>
            <c:strRef>
              <c:f>'Grafiki + dati'!$W$487</c:f>
              <c:strCache>
                <c:ptCount val="1"/>
                <c:pt idx="0">
                  <c:v>Samazināt jaudu mēs nevaram, jo mums jau ir  viszemākā pieslēguma jauda (1 fāze 16A) </c:v>
                </c:pt>
              </c:strCache>
            </c:strRef>
          </c:tx>
          <c:spPr>
            <a:solidFill>
              <a:sysClr val="window" lastClr="FFFFFF">
                <a:lumMod val="50000"/>
              </a:sysClr>
            </a:solidFill>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dati'!$S$488:$S$525</c:f>
              <c:strCache>
                <c:ptCount val="38"/>
                <c:pt idx="0">
                  <c:v>Visi respondenti (n=708)</c:v>
                </c:pt>
                <c:pt idx="2">
                  <c:v>Vīrietis (n=381)</c:v>
                </c:pt>
                <c:pt idx="3">
                  <c:v>Sieviete (n=327)</c:v>
                </c:pt>
                <c:pt idx="5">
                  <c:v>18 - 24 g.v. (n=43)</c:v>
                </c:pt>
                <c:pt idx="6">
                  <c:v>25 - 34 g.v. (n=102)</c:v>
                </c:pt>
                <c:pt idx="7">
                  <c:v>35 - 44 g.v. (n=153)</c:v>
                </c:pt>
                <c:pt idx="8">
                  <c:v>45 - 54 g.v. (n=162)</c:v>
                </c:pt>
                <c:pt idx="9">
                  <c:v>55 - 63 g.v. (n=145)</c:v>
                </c:pt>
                <c:pt idx="10">
                  <c:v>64 - 75 g.v. (n=103)</c:v>
                </c:pt>
                <c:pt idx="12">
                  <c:v>Latviešu (n=485)</c:v>
                </c:pt>
                <c:pt idx="13">
                  <c:v>Krievu (n=212)</c:v>
                </c:pt>
                <c:pt idx="15">
                  <c:v>Pamatizglītība (n=12)*</c:v>
                </c:pt>
                <c:pt idx="16">
                  <c:v>Vidējā izglītība (n=259)</c:v>
                </c:pt>
                <c:pt idx="17">
                  <c:v>Augstākā (n=437)</c:v>
                </c:pt>
                <c:pt idx="19">
                  <c:v>Dzīvoklis daudzdzīvokļu mājā (n=438)</c:v>
                </c:pt>
                <c:pt idx="20">
                  <c:v>Privātmāja (n=249)</c:v>
                </c:pt>
                <c:pt idx="21">
                  <c:v>Cits mājokļa tips (n=21)*</c:v>
                </c:pt>
                <c:pt idx="23">
                  <c:v>Zemi (n=93)</c:v>
                </c:pt>
                <c:pt idx="24">
                  <c:v>Vidēji zemi (n=116)</c:v>
                </c:pt>
                <c:pt idx="25">
                  <c:v>Vidēji (n=108)</c:v>
                </c:pt>
                <c:pt idx="26">
                  <c:v>Vidēji augsti (n=103)</c:v>
                </c:pt>
                <c:pt idx="27">
                  <c:v>Augsti (n=119)</c:v>
                </c:pt>
                <c:pt idx="29">
                  <c:v> Rīga (n=227)</c:v>
                </c:pt>
                <c:pt idx="30">
                  <c:v> Vidzeme (n=208)</c:v>
                </c:pt>
                <c:pt idx="31">
                  <c:v> Kurzeme (n=93)</c:v>
                </c:pt>
                <c:pt idx="32">
                  <c:v> Zemgale (n=93)</c:v>
                </c:pt>
                <c:pt idx="33">
                  <c:v> Latgale (n=87)</c:v>
                </c:pt>
                <c:pt idx="35">
                  <c:v> Rīga (n=227)</c:v>
                </c:pt>
                <c:pt idx="36">
                  <c:v> Cita pilsēta (n=301)</c:v>
                </c:pt>
                <c:pt idx="37">
                  <c:v> Lauki (n=180)</c:v>
                </c:pt>
              </c:strCache>
            </c:strRef>
          </c:cat>
          <c:val>
            <c:numRef>
              <c:f>'Grafiki + dati'!$W$488:$W$525</c:f>
              <c:numCache>
                <c:formatCode>General</c:formatCode>
                <c:ptCount val="38"/>
                <c:pt idx="0" formatCode="0">
                  <c:v>30.1</c:v>
                </c:pt>
                <c:pt idx="2" formatCode="0">
                  <c:v>33.200000000000003</c:v>
                </c:pt>
                <c:pt idx="3" formatCode="0">
                  <c:v>26.6</c:v>
                </c:pt>
                <c:pt idx="5" formatCode="0">
                  <c:v>14.7</c:v>
                </c:pt>
                <c:pt idx="6" formatCode="0">
                  <c:v>32.1</c:v>
                </c:pt>
                <c:pt idx="7" formatCode="0">
                  <c:v>32.6</c:v>
                </c:pt>
                <c:pt idx="8" formatCode="0">
                  <c:v>31.1</c:v>
                </c:pt>
                <c:pt idx="9" formatCode="0">
                  <c:v>34.299999999999997</c:v>
                </c:pt>
                <c:pt idx="10" formatCode="0">
                  <c:v>25.3</c:v>
                </c:pt>
                <c:pt idx="12" formatCode="0">
                  <c:v>25.9</c:v>
                </c:pt>
                <c:pt idx="13" formatCode="0">
                  <c:v>40.299999999999997</c:v>
                </c:pt>
                <c:pt idx="15" formatCode="0">
                  <c:v>23.5</c:v>
                </c:pt>
                <c:pt idx="16" formatCode="0">
                  <c:v>33.1</c:v>
                </c:pt>
                <c:pt idx="17" formatCode="0">
                  <c:v>28.6</c:v>
                </c:pt>
                <c:pt idx="19" formatCode="0">
                  <c:v>39.4</c:v>
                </c:pt>
                <c:pt idx="20" formatCode="0">
                  <c:v>14.8</c:v>
                </c:pt>
                <c:pt idx="21" formatCode="0">
                  <c:v>19.2</c:v>
                </c:pt>
                <c:pt idx="23" formatCode="0">
                  <c:v>32.4</c:v>
                </c:pt>
                <c:pt idx="24" formatCode="0">
                  <c:v>30.9</c:v>
                </c:pt>
                <c:pt idx="25" formatCode="0">
                  <c:v>41.7</c:v>
                </c:pt>
                <c:pt idx="26" formatCode="0">
                  <c:v>26.8</c:v>
                </c:pt>
                <c:pt idx="27" formatCode="0">
                  <c:v>24.4</c:v>
                </c:pt>
                <c:pt idx="29" formatCode="0">
                  <c:v>38.299999999999997</c:v>
                </c:pt>
                <c:pt idx="30" formatCode="0">
                  <c:v>19.7</c:v>
                </c:pt>
                <c:pt idx="31" formatCode="0">
                  <c:v>26.5</c:v>
                </c:pt>
                <c:pt idx="32" formatCode="0">
                  <c:v>36</c:v>
                </c:pt>
                <c:pt idx="33" formatCode="0">
                  <c:v>32.299999999999997</c:v>
                </c:pt>
                <c:pt idx="35" formatCode="0">
                  <c:v>38.299999999999997</c:v>
                </c:pt>
                <c:pt idx="36" formatCode="0">
                  <c:v>30.5</c:v>
                </c:pt>
                <c:pt idx="37" formatCode="0">
                  <c:v>19.899999999999999</c:v>
                </c:pt>
              </c:numCache>
            </c:numRef>
          </c:val>
          <c:extLst>
            <c:ext xmlns:c16="http://schemas.microsoft.com/office/drawing/2014/chart" uri="{C3380CC4-5D6E-409C-BE32-E72D297353CC}">
              <c16:uniqueId val="{00000002-ED47-4481-8007-1FDB0B7DA0FE}"/>
            </c:ext>
          </c:extLst>
        </c:ser>
        <c:ser>
          <c:idx val="3"/>
          <c:order val="3"/>
          <c:tx>
            <c:strRef>
              <c:f>'Grafiki + dati'!$X$487</c:f>
              <c:strCache>
                <c:ptCount val="1"/>
                <c:pt idx="0">
                  <c:v>Grūti pateikt</c:v>
                </c:pt>
              </c:strCache>
            </c:strRef>
          </c:tx>
          <c:spPr>
            <a:solidFill>
              <a:sysClr val="window" lastClr="FFFFFF">
                <a:lumMod val="65000"/>
              </a:sysClr>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dati'!$S$488:$S$525</c:f>
              <c:strCache>
                <c:ptCount val="38"/>
                <c:pt idx="0">
                  <c:v>Visi respondenti (n=708)</c:v>
                </c:pt>
                <c:pt idx="2">
                  <c:v>Vīrietis (n=381)</c:v>
                </c:pt>
                <c:pt idx="3">
                  <c:v>Sieviete (n=327)</c:v>
                </c:pt>
                <c:pt idx="5">
                  <c:v>18 - 24 g.v. (n=43)</c:v>
                </c:pt>
                <c:pt idx="6">
                  <c:v>25 - 34 g.v. (n=102)</c:v>
                </c:pt>
                <c:pt idx="7">
                  <c:v>35 - 44 g.v. (n=153)</c:v>
                </c:pt>
                <c:pt idx="8">
                  <c:v>45 - 54 g.v. (n=162)</c:v>
                </c:pt>
                <c:pt idx="9">
                  <c:v>55 - 63 g.v. (n=145)</c:v>
                </c:pt>
                <c:pt idx="10">
                  <c:v>64 - 75 g.v. (n=103)</c:v>
                </c:pt>
                <c:pt idx="12">
                  <c:v>Latviešu (n=485)</c:v>
                </c:pt>
                <c:pt idx="13">
                  <c:v>Krievu (n=212)</c:v>
                </c:pt>
                <c:pt idx="15">
                  <c:v>Pamatizglītība (n=12)*</c:v>
                </c:pt>
                <c:pt idx="16">
                  <c:v>Vidējā izglītība (n=259)</c:v>
                </c:pt>
                <c:pt idx="17">
                  <c:v>Augstākā (n=437)</c:v>
                </c:pt>
                <c:pt idx="19">
                  <c:v>Dzīvoklis daudzdzīvokļu mājā (n=438)</c:v>
                </c:pt>
                <c:pt idx="20">
                  <c:v>Privātmāja (n=249)</c:v>
                </c:pt>
                <c:pt idx="21">
                  <c:v>Cits mājokļa tips (n=21)*</c:v>
                </c:pt>
                <c:pt idx="23">
                  <c:v>Zemi (n=93)</c:v>
                </c:pt>
                <c:pt idx="24">
                  <c:v>Vidēji zemi (n=116)</c:v>
                </c:pt>
                <c:pt idx="25">
                  <c:v>Vidēji (n=108)</c:v>
                </c:pt>
                <c:pt idx="26">
                  <c:v>Vidēji augsti (n=103)</c:v>
                </c:pt>
                <c:pt idx="27">
                  <c:v>Augsti (n=119)</c:v>
                </c:pt>
                <c:pt idx="29">
                  <c:v> Rīga (n=227)</c:v>
                </c:pt>
                <c:pt idx="30">
                  <c:v> Vidzeme (n=208)</c:v>
                </c:pt>
                <c:pt idx="31">
                  <c:v> Kurzeme (n=93)</c:v>
                </c:pt>
                <c:pt idx="32">
                  <c:v> Zemgale (n=93)</c:v>
                </c:pt>
                <c:pt idx="33">
                  <c:v> Latgale (n=87)</c:v>
                </c:pt>
                <c:pt idx="35">
                  <c:v> Rīga (n=227)</c:v>
                </c:pt>
                <c:pt idx="36">
                  <c:v> Cita pilsēta (n=301)</c:v>
                </c:pt>
                <c:pt idx="37">
                  <c:v> Lauki (n=180)</c:v>
                </c:pt>
              </c:strCache>
            </c:strRef>
          </c:cat>
          <c:val>
            <c:numRef>
              <c:f>'Grafiki + dati'!$X$488:$X$525</c:f>
              <c:numCache>
                <c:formatCode>General</c:formatCode>
                <c:ptCount val="38"/>
                <c:pt idx="0" formatCode="0">
                  <c:v>6.8</c:v>
                </c:pt>
                <c:pt idx="2" formatCode="0">
                  <c:v>4.4000000000000004</c:v>
                </c:pt>
                <c:pt idx="3" formatCode="0">
                  <c:v>9.5</c:v>
                </c:pt>
                <c:pt idx="5" formatCode="0">
                  <c:v>16.3</c:v>
                </c:pt>
                <c:pt idx="6" formatCode="0">
                  <c:v>5.9</c:v>
                </c:pt>
                <c:pt idx="7" formatCode="0">
                  <c:v>4</c:v>
                </c:pt>
                <c:pt idx="8" formatCode="0">
                  <c:v>6.1</c:v>
                </c:pt>
                <c:pt idx="9" formatCode="0">
                  <c:v>5.4</c:v>
                </c:pt>
                <c:pt idx="10" formatCode="0">
                  <c:v>9.6999999999999993</c:v>
                </c:pt>
                <c:pt idx="12" formatCode="0">
                  <c:v>7.4</c:v>
                </c:pt>
                <c:pt idx="13" formatCode="0">
                  <c:v>4.5999999999999996</c:v>
                </c:pt>
                <c:pt idx="15" formatCode="0">
                  <c:v>23.2</c:v>
                </c:pt>
                <c:pt idx="16" formatCode="0">
                  <c:v>7.6</c:v>
                </c:pt>
                <c:pt idx="17" formatCode="0">
                  <c:v>5.8</c:v>
                </c:pt>
                <c:pt idx="19" formatCode="0">
                  <c:v>8.6999999999999993</c:v>
                </c:pt>
                <c:pt idx="20" formatCode="0">
                  <c:v>3.2</c:v>
                </c:pt>
                <c:pt idx="21" formatCode="0">
                  <c:v>9.1</c:v>
                </c:pt>
                <c:pt idx="23" formatCode="0">
                  <c:v>6.8</c:v>
                </c:pt>
                <c:pt idx="24" formatCode="0">
                  <c:v>5.0999999999999996</c:v>
                </c:pt>
                <c:pt idx="25" formatCode="0">
                  <c:v>4.8</c:v>
                </c:pt>
                <c:pt idx="26" formatCode="0">
                  <c:v>7.8</c:v>
                </c:pt>
                <c:pt idx="27" formatCode="0">
                  <c:v>3.4</c:v>
                </c:pt>
                <c:pt idx="29" formatCode="0">
                  <c:v>8.9</c:v>
                </c:pt>
                <c:pt idx="30" formatCode="0">
                  <c:v>3.7</c:v>
                </c:pt>
                <c:pt idx="31" formatCode="0">
                  <c:v>2.4</c:v>
                </c:pt>
                <c:pt idx="32" formatCode="0">
                  <c:v>9.3000000000000007</c:v>
                </c:pt>
                <c:pt idx="33" formatCode="0">
                  <c:v>10.3</c:v>
                </c:pt>
                <c:pt idx="35" formatCode="0">
                  <c:v>8.9</c:v>
                </c:pt>
                <c:pt idx="36" formatCode="0">
                  <c:v>6.5</c:v>
                </c:pt>
                <c:pt idx="37" formatCode="0">
                  <c:v>4.7</c:v>
                </c:pt>
              </c:numCache>
            </c:numRef>
          </c:val>
          <c:extLst>
            <c:ext xmlns:c16="http://schemas.microsoft.com/office/drawing/2014/chart" uri="{C3380CC4-5D6E-409C-BE32-E72D297353CC}">
              <c16:uniqueId val="{00000003-ED47-4481-8007-1FDB0B7DA0FE}"/>
            </c:ext>
          </c:extLst>
        </c:ser>
        <c:ser>
          <c:idx val="2"/>
          <c:order val="4"/>
          <c:tx>
            <c:strRef>
              <c:f>'Grafiki + dati'!$V$487</c:f>
              <c:strCache>
                <c:ptCount val="1"/>
                <c:pt idx="0">
                  <c:v>Nē, neesam par to domājuši</c:v>
                </c:pt>
              </c:strCache>
            </c:strRef>
          </c:tx>
          <c:spPr>
            <a:solidFill>
              <a:srgbClr val="FFC000"/>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dati'!$S$488:$S$525</c:f>
              <c:strCache>
                <c:ptCount val="38"/>
                <c:pt idx="0">
                  <c:v>Visi respondenti (n=708)</c:v>
                </c:pt>
                <c:pt idx="2">
                  <c:v>Vīrietis (n=381)</c:v>
                </c:pt>
                <c:pt idx="3">
                  <c:v>Sieviete (n=327)</c:v>
                </c:pt>
                <c:pt idx="5">
                  <c:v>18 - 24 g.v. (n=43)</c:v>
                </c:pt>
                <c:pt idx="6">
                  <c:v>25 - 34 g.v. (n=102)</c:v>
                </c:pt>
                <c:pt idx="7">
                  <c:v>35 - 44 g.v. (n=153)</c:v>
                </c:pt>
                <c:pt idx="8">
                  <c:v>45 - 54 g.v. (n=162)</c:v>
                </c:pt>
                <c:pt idx="9">
                  <c:v>55 - 63 g.v. (n=145)</c:v>
                </c:pt>
                <c:pt idx="10">
                  <c:v>64 - 75 g.v. (n=103)</c:v>
                </c:pt>
                <c:pt idx="12">
                  <c:v>Latviešu (n=485)</c:v>
                </c:pt>
                <c:pt idx="13">
                  <c:v>Krievu (n=212)</c:v>
                </c:pt>
                <c:pt idx="15">
                  <c:v>Pamatizglītība (n=12)*</c:v>
                </c:pt>
                <c:pt idx="16">
                  <c:v>Vidējā izglītība (n=259)</c:v>
                </c:pt>
                <c:pt idx="17">
                  <c:v>Augstākā (n=437)</c:v>
                </c:pt>
                <c:pt idx="19">
                  <c:v>Dzīvoklis daudzdzīvokļu mājā (n=438)</c:v>
                </c:pt>
                <c:pt idx="20">
                  <c:v>Privātmāja (n=249)</c:v>
                </c:pt>
                <c:pt idx="21">
                  <c:v>Cits mājokļa tips (n=21)*</c:v>
                </c:pt>
                <c:pt idx="23">
                  <c:v>Zemi (n=93)</c:v>
                </c:pt>
                <c:pt idx="24">
                  <c:v>Vidēji zemi (n=116)</c:v>
                </c:pt>
                <c:pt idx="25">
                  <c:v>Vidēji (n=108)</c:v>
                </c:pt>
                <c:pt idx="26">
                  <c:v>Vidēji augsti (n=103)</c:v>
                </c:pt>
                <c:pt idx="27">
                  <c:v>Augsti (n=119)</c:v>
                </c:pt>
                <c:pt idx="29">
                  <c:v> Rīga (n=227)</c:v>
                </c:pt>
                <c:pt idx="30">
                  <c:v> Vidzeme (n=208)</c:v>
                </c:pt>
                <c:pt idx="31">
                  <c:v> Kurzeme (n=93)</c:v>
                </c:pt>
                <c:pt idx="32">
                  <c:v> Zemgale (n=93)</c:v>
                </c:pt>
                <c:pt idx="33">
                  <c:v> Latgale (n=87)</c:v>
                </c:pt>
                <c:pt idx="35">
                  <c:v> Rīga (n=227)</c:v>
                </c:pt>
                <c:pt idx="36">
                  <c:v> Cita pilsēta (n=301)</c:v>
                </c:pt>
                <c:pt idx="37">
                  <c:v> Lauki (n=180)</c:v>
                </c:pt>
              </c:strCache>
            </c:strRef>
          </c:cat>
          <c:val>
            <c:numRef>
              <c:f>'Grafiki + dati'!$V$488:$V$525</c:f>
              <c:numCache>
                <c:formatCode>General</c:formatCode>
                <c:ptCount val="38"/>
                <c:pt idx="0" formatCode="0">
                  <c:v>32.9</c:v>
                </c:pt>
                <c:pt idx="2" formatCode="0">
                  <c:v>32.4</c:v>
                </c:pt>
                <c:pt idx="3" formatCode="0">
                  <c:v>33.4</c:v>
                </c:pt>
                <c:pt idx="5" formatCode="0">
                  <c:v>45.8</c:v>
                </c:pt>
                <c:pt idx="6" formatCode="0">
                  <c:v>40</c:v>
                </c:pt>
                <c:pt idx="7" formatCode="0">
                  <c:v>37.4</c:v>
                </c:pt>
                <c:pt idx="8" formatCode="0">
                  <c:v>30</c:v>
                </c:pt>
                <c:pt idx="9" formatCode="0">
                  <c:v>25.5</c:v>
                </c:pt>
                <c:pt idx="10" formatCode="0">
                  <c:v>26.1</c:v>
                </c:pt>
                <c:pt idx="12" formatCode="0">
                  <c:v>35.1</c:v>
                </c:pt>
                <c:pt idx="13" formatCode="0">
                  <c:v>27.5</c:v>
                </c:pt>
                <c:pt idx="15" formatCode="0">
                  <c:v>27.4</c:v>
                </c:pt>
                <c:pt idx="16" formatCode="0">
                  <c:v>30.8</c:v>
                </c:pt>
                <c:pt idx="17" formatCode="0">
                  <c:v>34.299999999999997</c:v>
                </c:pt>
                <c:pt idx="19" formatCode="0">
                  <c:v>31.5</c:v>
                </c:pt>
                <c:pt idx="20" formatCode="0">
                  <c:v>34.4</c:v>
                </c:pt>
                <c:pt idx="21" formatCode="0">
                  <c:v>42.1</c:v>
                </c:pt>
                <c:pt idx="23" formatCode="0">
                  <c:v>30.5</c:v>
                </c:pt>
                <c:pt idx="24" formatCode="0">
                  <c:v>35.6</c:v>
                </c:pt>
                <c:pt idx="25" formatCode="0">
                  <c:v>33.4</c:v>
                </c:pt>
                <c:pt idx="26" formatCode="0">
                  <c:v>30.6</c:v>
                </c:pt>
                <c:pt idx="27" formatCode="0">
                  <c:v>40.9</c:v>
                </c:pt>
                <c:pt idx="29" formatCode="0">
                  <c:v>32.299999999999997</c:v>
                </c:pt>
                <c:pt idx="30" formatCode="0">
                  <c:v>35.4</c:v>
                </c:pt>
                <c:pt idx="31" formatCode="0">
                  <c:v>39.4</c:v>
                </c:pt>
                <c:pt idx="32" formatCode="0">
                  <c:v>26.2</c:v>
                </c:pt>
                <c:pt idx="33" formatCode="0">
                  <c:v>28.9</c:v>
                </c:pt>
                <c:pt idx="35" formatCode="0">
                  <c:v>32.299999999999997</c:v>
                </c:pt>
                <c:pt idx="36" formatCode="0">
                  <c:v>33.799999999999997</c:v>
                </c:pt>
                <c:pt idx="37" formatCode="0">
                  <c:v>32</c:v>
                </c:pt>
              </c:numCache>
            </c:numRef>
          </c:val>
          <c:extLst>
            <c:ext xmlns:c16="http://schemas.microsoft.com/office/drawing/2014/chart" uri="{C3380CC4-5D6E-409C-BE32-E72D297353CC}">
              <c16:uniqueId val="{00000004-ED47-4481-8007-1FDB0B7DA0FE}"/>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354870199379688"/>
              <c:y val="0.9468261244114744"/>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10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4.5758954841258227E-2"/>
          <c:y val="4.4093040757378792E-2"/>
          <c:w val="0.95336729995521297"/>
          <c:h val="8.990123639864103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51889789610001"/>
          <c:y val="0.13616813524670676"/>
          <c:w val="0.7759305663147249"/>
          <c:h val="0.79932828307157866"/>
        </c:manualLayout>
      </c:layout>
      <c:barChart>
        <c:barDir val="bar"/>
        <c:grouping val="stacked"/>
        <c:varyColors val="0"/>
        <c:ser>
          <c:idx val="0"/>
          <c:order val="0"/>
          <c:tx>
            <c:strRef>
              <c:f>'Grafiki + dati'!$U$529</c:f>
              <c:strCache>
                <c:ptCount val="1"/>
                <c:pt idx="0">
                  <c:v>Jā, un jau esam to samazinājuši</c:v>
                </c:pt>
              </c:strCache>
            </c:strRef>
          </c:tx>
          <c:spPr>
            <a:solidFill>
              <a:srgbClr val="296564"/>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dati'!$S$530:$S$542</c:f>
              <c:strCache>
                <c:ptCount val="13"/>
                <c:pt idx="0">
                  <c:v>Visi respondenti (n=708)</c:v>
                </c:pt>
                <c:pt idx="2">
                  <c:v>Jā (n=59)</c:v>
                </c:pt>
                <c:pt idx="3">
                  <c:v>Nē (n=647)</c:v>
                </c:pt>
                <c:pt idx="5">
                  <c:v>1 fāze (n=343)</c:v>
                </c:pt>
                <c:pt idx="6">
                  <c:v>3 fāzes (n=249)</c:v>
                </c:pt>
                <c:pt idx="8">
                  <c:v>16 ampēri (n=233)</c:v>
                </c:pt>
                <c:pt idx="9">
                  <c:v>20 ampēri (n=124)</c:v>
                </c:pt>
                <c:pt idx="10">
                  <c:v>25 ampēri (n=68)</c:v>
                </c:pt>
                <c:pt idx="11">
                  <c:v>32 ampēri (n=35)</c:v>
                </c:pt>
                <c:pt idx="12">
                  <c:v>40 vai vairāk (n=14)</c:v>
                </c:pt>
              </c:strCache>
            </c:strRef>
          </c:cat>
          <c:val>
            <c:numRef>
              <c:f>'Grafiki + dati'!$U$530:$U$542</c:f>
              <c:numCache>
                <c:formatCode>General</c:formatCode>
                <c:ptCount val="13"/>
                <c:pt idx="0" formatCode="0">
                  <c:v>6.7</c:v>
                </c:pt>
                <c:pt idx="2" formatCode="0">
                  <c:v>20.3</c:v>
                </c:pt>
                <c:pt idx="3" formatCode="0">
                  <c:v>5.3</c:v>
                </c:pt>
                <c:pt idx="5" formatCode="0">
                  <c:v>6.7</c:v>
                </c:pt>
                <c:pt idx="6" formatCode="0">
                  <c:v>7.1</c:v>
                </c:pt>
                <c:pt idx="8" formatCode="0">
                  <c:v>5.9</c:v>
                </c:pt>
                <c:pt idx="9" formatCode="0">
                  <c:v>8.1</c:v>
                </c:pt>
                <c:pt idx="10" formatCode="0">
                  <c:v>10.6</c:v>
                </c:pt>
                <c:pt idx="11" formatCode="0">
                  <c:v>11.3</c:v>
                </c:pt>
                <c:pt idx="12" formatCode="0">
                  <c:v>6.6</c:v>
                </c:pt>
              </c:numCache>
            </c:numRef>
          </c:val>
          <c:extLst>
            <c:ext xmlns:c16="http://schemas.microsoft.com/office/drawing/2014/chart" uri="{C3380CC4-5D6E-409C-BE32-E72D297353CC}">
              <c16:uniqueId val="{00000000-AF23-4437-9A4C-25EF5C1F3CEE}"/>
            </c:ext>
          </c:extLst>
        </c:ser>
        <c:ser>
          <c:idx val="4"/>
          <c:order val="1"/>
          <c:tx>
            <c:strRef>
              <c:f>'Grafiki + dati'!$T$529</c:f>
              <c:strCache>
                <c:ptCount val="1"/>
                <c:pt idx="0">
                  <c:v>Jā, esam par to domājuši, bet neesam samazinājuši</c:v>
                </c:pt>
              </c:strCache>
            </c:strRef>
          </c:tx>
          <c:spPr>
            <a:solidFill>
              <a:srgbClr val="CAE4BA"/>
            </a:solidFill>
            <a:ln w="25400">
              <a:noFill/>
            </a:ln>
          </c:spPr>
          <c:invertIfNegative val="0"/>
          <c:dLbls>
            <c:spPr>
              <a:noFill/>
              <a:ln w="25400">
                <a:noFill/>
              </a:ln>
            </c:spPr>
            <c:txPr>
              <a:bodyPr wrap="square" lIns="38100" tIns="19050" rIns="38100" bIns="19050" anchor="ctr">
                <a:spAutoFit/>
              </a:bodyPr>
              <a:lstStyle/>
              <a:p>
                <a:pPr>
                  <a:defRPr sz="900" b="0"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dati'!$S$530:$S$542</c:f>
              <c:strCache>
                <c:ptCount val="13"/>
                <c:pt idx="0">
                  <c:v>Visi respondenti (n=708)</c:v>
                </c:pt>
                <c:pt idx="2">
                  <c:v>Jā (n=59)</c:v>
                </c:pt>
                <c:pt idx="3">
                  <c:v>Nē (n=647)</c:v>
                </c:pt>
                <c:pt idx="5">
                  <c:v>1 fāze (n=343)</c:v>
                </c:pt>
                <c:pt idx="6">
                  <c:v>3 fāzes (n=249)</c:v>
                </c:pt>
                <c:pt idx="8">
                  <c:v>16 ampēri (n=233)</c:v>
                </c:pt>
                <c:pt idx="9">
                  <c:v>20 ampēri (n=124)</c:v>
                </c:pt>
                <c:pt idx="10">
                  <c:v>25 ampēri (n=68)</c:v>
                </c:pt>
                <c:pt idx="11">
                  <c:v>32 ampēri (n=35)</c:v>
                </c:pt>
                <c:pt idx="12">
                  <c:v>40 vai vairāk (n=14)</c:v>
                </c:pt>
              </c:strCache>
            </c:strRef>
          </c:cat>
          <c:val>
            <c:numRef>
              <c:f>'Grafiki + dati'!$T$530:$T$542</c:f>
              <c:numCache>
                <c:formatCode>General</c:formatCode>
                <c:ptCount val="13"/>
                <c:pt idx="0" formatCode="0">
                  <c:v>23.5</c:v>
                </c:pt>
                <c:pt idx="2" formatCode="0">
                  <c:v>36.200000000000003</c:v>
                </c:pt>
                <c:pt idx="3" formatCode="0">
                  <c:v>22.5</c:v>
                </c:pt>
                <c:pt idx="5" formatCode="0">
                  <c:v>11.6</c:v>
                </c:pt>
                <c:pt idx="6" formatCode="0">
                  <c:v>44.2</c:v>
                </c:pt>
                <c:pt idx="8" formatCode="0">
                  <c:v>8.8000000000000007</c:v>
                </c:pt>
                <c:pt idx="9" formatCode="0">
                  <c:v>36.4</c:v>
                </c:pt>
                <c:pt idx="10" formatCode="0">
                  <c:v>47.2</c:v>
                </c:pt>
                <c:pt idx="11" formatCode="0">
                  <c:v>44.9</c:v>
                </c:pt>
                <c:pt idx="12" formatCode="0">
                  <c:v>50.8</c:v>
                </c:pt>
              </c:numCache>
            </c:numRef>
          </c:val>
          <c:extLst>
            <c:ext xmlns:c16="http://schemas.microsoft.com/office/drawing/2014/chart" uri="{C3380CC4-5D6E-409C-BE32-E72D297353CC}">
              <c16:uniqueId val="{00000001-AF23-4437-9A4C-25EF5C1F3CEE}"/>
            </c:ext>
          </c:extLst>
        </c:ser>
        <c:ser>
          <c:idx val="3"/>
          <c:order val="2"/>
          <c:tx>
            <c:strRef>
              <c:f>'Grafiki + dati'!$W$529</c:f>
              <c:strCache>
                <c:ptCount val="1"/>
                <c:pt idx="0">
                  <c:v>Samazināt jaudu mēs nevaram, jo mums jau ir  viszemākā pieslēguma jauda (1 fāze 16A) </c:v>
                </c:pt>
              </c:strCache>
            </c:strRef>
          </c:tx>
          <c:spPr>
            <a:solidFill>
              <a:sysClr val="window" lastClr="FFFFFF">
                <a:lumMod val="50000"/>
              </a:sysClr>
            </a:solidFill>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dati'!$S$530:$S$542</c:f>
              <c:strCache>
                <c:ptCount val="13"/>
                <c:pt idx="0">
                  <c:v>Visi respondenti (n=708)</c:v>
                </c:pt>
                <c:pt idx="2">
                  <c:v>Jā (n=59)</c:v>
                </c:pt>
                <c:pt idx="3">
                  <c:v>Nē (n=647)</c:v>
                </c:pt>
                <c:pt idx="5">
                  <c:v>1 fāze (n=343)</c:v>
                </c:pt>
                <c:pt idx="6">
                  <c:v>3 fāzes (n=249)</c:v>
                </c:pt>
                <c:pt idx="8">
                  <c:v>16 ampēri (n=233)</c:v>
                </c:pt>
                <c:pt idx="9">
                  <c:v>20 ampēri (n=124)</c:v>
                </c:pt>
                <c:pt idx="10">
                  <c:v>25 ampēri (n=68)</c:v>
                </c:pt>
                <c:pt idx="11">
                  <c:v>32 ampēri (n=35)</c:v>
                </c:pt>
                <c:pt idx="12">
                  <c:v>40 vai vairāk (n=14)</c:v>
                </c:pt>
              </c:strCache>
            </c:strRef>
          </c:cat>
          <c:val>
            <c:numRef>
              <c:f>'Grafiki + dati'!$W$530:$W$542</c:f>
              <c:numCache>
                <c:formatCode>General</c:formatCode>
                <c:ptCount val="13"/>
                <c:pt idx="0" formatCode="0">
                  <c:v>30.1</c:v>
                </c:pt>
                <c:pt idx="2" formatCode="0">
                  <c:v>10.199999999999999</c:v>
                </c:pt>
                <c:pt idx="3" formatCode="0">
                  <c:v>31.9</c:v>
                </c:pt>
                <c:pt idx="5" formatCode="0">
                  <c:v>52.4</c:v>
                </c:pt>
                <c:pt idx="6" formatCode="0">
                  <c:v>5.6</c:v>
                </c:pt>
                <c:pt idx="8" formatCode="0">
                  <c:v>66.5</c:v>
                </c:pt>
                <c:pt idx="9" formatCode="0">
                  <c:v>10.5</c:v>
                </c:pt>
                <c:pt idx="11" formatCode="0">
                  <c:v>2.8</c:v>
                </c:pt>
              </c:numCache>
            </c:numRef>
          </c:val>
          <c:extLst>
            <c:ext xmlns:c16="http://schemas.microsoft.com/office/drawing/2014/chart" uri="{C3380CC4-5D6E-409C-BE32-E72D297353CC}">
              <c16:uniqueId val="{00000002-AF23-4437-9A4C-25EF5C1F3CEE}"/>
            </c:ext>
          </c:extLst>
        </c:ser>
        <c:ser>
          <c:idx val="2"/>
          <c:order val="3"/>
          <c:tx>
            <c:strRef>
              <c:f>'Grafiki + dati'!$X$529</c:f>
              <c:strCache>
                <c:ptCount val="1"/>
                <c:pt idx="0">
                  <c:v>Grūti pateikt</c:v>
                </c:pt>
              </c:strCache>
            </c:strRef>
          </c:tx>
          <c:spPr>
            <a:solidFill>
              <a:sysClr val="window" lastClr="FFFFFF">
                <a:lumMod val="75000"/>
              </a:sysClr>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dati'!$S$530:$S$542</c:f>
              <c:strCache>
                <c:ptCount val="13"/>
                <c:pt idx="0">
                  <c:v>Visi respondenti (n=708)</c:v>
                </c:pt>
                <c:pt idx="2">
                  <c:v>Jā (n=59)</c:v>
                </c:pt>
                <c:pt idx="3">
                  <c:v>Nē (n=647)</c:v>
                </c:pt>
                <c:pt idx="5">
                  <c:v>1 fāze (n=343)</c:v>
                </c:pt>
                <c:pt idx="6">
                  <c:v>3 fāzes (n=249)</c:v>
                </c:pt>
                <c:pt idx="8">
                  <c:v>16 ampēri (n=233)</c:v>
                </c:pt>
                <c:pt idx="9">
                  <c:v>20 ampēri (n=124)</c:v>
                </c:pt>
                <c:pt idx="10">
                  <c:v>25 ampēri (n=68)</c:v>
                </c:pt>
                <c:pt idx="11">
                  <c:v>32 ampēri (n=35)</c:v>
                </c:pt>
                <c:pt idx="12">
                  <c:v>40 vai vairāk (n=14)</c:v>
                </c:pt>
              </c:strCache>
            </c:strRef>
          </c:cat>
          <c:val>
            <c:numRef>
              <c:f>'Grafiki + dati'!$X$530:$X$542</c:f>
              <c:numCache>
                <c:formatCode>General</c:formatCode>
                <c:ptCount val="13"/>
                <c:pt idx="0" formatCode="0">
                  <c:v>6.8</c:v>
                </c:pt>
                <c:pt idx="2" formatCode="0">
                  <c:v>3.5</c:v>
                </c:pt>
                <c:pt idx="3" formatCode="0">
                  <c:v>7.1</c:v>
                </c:pt>
                <c:pt idx="5" formatCode="0">
                  <c:v>5</c:v>
                </c:pt>
                <c:pt idx="6" formatCode="0">
                  <c:v>2.6</c:v>
                </c:pt>
                <c:pt idx="8" formatCode="0">
                  <c:v>1.3</c:v>
                </c:pt>
                <c:pt idx="9" formatCode="0">
                  <c:v>7</c:v>
                </c:pt>
                <c:pt idx="10" formatCode="0">
                  <c:v>1.6</c:v>
                </c:pt>
                <c:pt idx="11" formatCode="0">
                  <c:v>2.9</c:v>
                </c:pt>
              </c:numCache>
            </c:numRef>
          </c:val>
          <c:extLst>
            <c:ext xmlns:c16="http://schemas.microsoft.com/office/drawing/2014/chart" uri="{C3380CC4-5D6E-409C-BE32-E72D297353CC}">
              <c16:uniqueId val="{00000003-AF23-4437-9A4C-25EF5C1F3CEE}"/>
            </c:ext>
          </c:extLst>
        </c:ser>
        <c:ser>
          <c:idx val="1"/>
          <c:order val="4"/>
          <c:tx>
            <c:strRef>
              <c:f>'Grafiki + dati'!$V$529</c:f>
              <c:strCache>
                <c:ptCount val="1"/>
                <c:pt idx="0">
                  <c:v>Nē, neesam par to domājuši</c:v>
                </c:pt>
              </c:strCache>
            </c:strRef>
          </c:tx>
          <c:spPr>
            <a:solidFill>
              <a:srgbClr val="FFC000"/>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dati'!$S$530:$S$542</c:f>
              <c:strCache>
                <c:ptCount val="13"/>
                <c:pt idx="0">
                  <c:v>Visi respondenti (n=708)</c:v>
                </c:pt>
                <c:pt idx="2">
                  <c:v>Jā (n=59)</c:v>
                </c:pt>
                <c:pt idx="3">
                  <c:v>Nē (n=647)</c:v>
                </c:pt>
                <c:pt idx="5">
                  <c:v>1 fāze (n=343)</c:v>
                </c:pt>
                <c:pt idx="6">
                  <c:v>3 fāzes (n=249)</c:v>
                </c:pt>
                <c:pt idx="8">
                  <c:v>16 ampēri (n=233)</c:v>
                </c:pt>
                <c:pt idx="9">
                  <c:v>20 ampēri (n=124)</c:v>
                </c:pt>
                <c:pt idx="10">
                  <c:v>25 ampēri (n=68)</c:v>
                </c:pt>
                <c:pt idx="11">
                  <c:v>32 ampēri (n=35)</c:v>
                </c:pt>
                <c:pt idx="12">
                  <c:v>40 vai vairāk (n=14)</c:v>
                </c:pt>
              </c:strCache>
            </c:strRef>
          </c:cat>
          <c:val>
            <c:numRef>
              <c:f>'Grafiki + dati'!$V$530:$V$542</c:f>
              <c:numCache>
                <c:formatCode>General</c:formatCode>
                <c:ptCount val="13"/>
                <c:pt idx="0" formatCode="0">
                  <c:v>32.9</c:v>
                </c:pt>
                <c:pt idx="2" formatCode="0">
                  <c:v>29.9</c:v>
                </c:pt>
                <c:pt idx="3" formatCode="0">
                  <c:v>33.200000000000003</c:v>
                </c:pt>
                <c:pt idx="5" formatCode="0">
                  <c:v>24.3</c:v>
                </c:pt>
                <c:pt idx="6" formatCode="0">
                  <c:v>40.5</c:v>
                </c:pt>
                <c:pt idx="8" formatCode="0">
                  <c:v>17.5</c:v>
                </c:pt>
                <c:pt idx="9" formatCode="0">
                  <c:v>37.9</c:v>
                </c:pt>
                <c:pt idx="10" formatCode="0">
                  <c:v>40.700000000000003</c:v>
                </c:pt>
                <c:pt idx="11" formatCode="0">
                  <c:v>38</c:v>
                </c:pt>
                <c:pt idx="12" formatCode="0">
                  <c:v>42.6</c:v>
                </c:pt>
              </c:numCache>
            </c:numRef>
          </c:val>
          <c:extLst>
            <c:ext xmlns:c16="http://schemas.microsoft.com/office/drawing/2014/chart" uri="{C3380CC4-5D6E-409C-BE32-E72D297353CC}">
              <c16:uniqueId val="{00000004-AF23-4437-9A4C-25EF5C1F3CEE}"/>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354870199379688"/>
              <c:y val="0.9468261244114744"/>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1000"/>
            </a:pPr>
            <a:endParaRPr lang="lv-LV"/>
          </a:p>
        </c:txPr>
        <c:crossAx val="594949872"/>
        <c:crossesAt val="120"/>
        <c:crossBetween val="between"/>
        <c:majorUnit val="20"/>
      </c:valAx>
      <c:spPr>
        <a:solidFill>
          <a:srgbClr val="FFFFFF"/>
        </a:solidFill>
        <a:ln w="25400">
          <a:noFill/>
        </a:ln>
      </c:spPr>
    </c:plotArea>
    <c:legend>
      <c:legendPos val="r"/>
      <c:layout>
        <c:manualLayout>
          <c:xMode val="edge"/>
          <c:yMode val="edge"/>
          <c:x val="4.2794588745832564E-2"/>
          <c:y val="4.6238337091896398E-2"/>
          <c:w val="0.95616843223239423"/>
          <c:h val="7.3612436749007373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8084200498474637E-2"/>
          <c:y val="6.5814364113576718E-2"/>
          <c:w val="0.9719157995015254"/>
          <c:h val="0.83923245048914341"/>
        </c:manualLayout>
      </c:layout>
      <c:barChart>
        <c:barDir val="bar"/>
        <c:grouping val="clustered"/>
        <c:varyColors val="0"/>
        <c:ser>
          <c:idx val="1"/>
          <c:order val="0"/>
          <c:spPr>
            <a:solidFill>
              <a:srgbClr val="218B68"/>
            </a:solidFill>
          </c:spPr>
          <c:invertIfNegative val="0"/>
          <c:dPt>
            <c:idx val="0"/>
            <c:invertIfNegative val="0"/>
            <c:bubble3D val="0"/>
            <c:spPr>
              <a:solidFill>
                <a:srgbClr val="218B68"/>
              </a:solidFill>
              <a:ln>
                <a:noFill/>
              </a:ln>
            </c:spPr>
            <c:extLst>
              <c:ext xmlns:c16="http://schemas.microsoft.com/office/drawing/2014/chart" uri="{C3380CC4-5D6E-409C-BE32-E72D297353CC}">
                <c16:uniqueId val="{00000001-8E88-4BF4-BB43-8CC81A6B1931}"/>
              </c:ext>
            </c:extLst>
          </c:dPt>
          <c:dPt>
            <c:idx val="1"/>
            <c:invertIfNegative val="0"/>
            <c:bubble3D val="0"/>
            <c:extLst>
              <c:ext xmlns:c16="http://schemas.microsoft.com/office/drawing/2014/chart" uri="{C3380CC4-5D6E-409C-BE32-E72D297353CC}">
                <c16:uniqueId val="{00000002-8E88-4BF4-BB43-8CC81A6B1931}"/>
              </c:ext>
            </c:extLst>
          </c:dPt>
          <c:dPt>
            <c:idx val="2"/>
            <c:invertIfNegative val="0"/>
            <c:bubble3D val="0"/>
            <c:extLst>
              <c:ext xmlns:c16="http://schemas.microsoft.com/office/drawing/2014/chart" uri="{C3380CC4-5D6E-409C-BE32-E72D297353CC}">
                <c16:uniqueId val="{00000003-8E88-4BF4-BB43-8CC81A6B1931}"/>
              </c:ext>
            </c:extLst>
          </c:dPt>
          <c:dPt>
            <c:idx val="3"/>
            <c:invertIfNegative val="0"/>
            <c:bubble3D val="0"/>
            <c:extLst>
              <c:ext xmlns:c16="http://schemas.microsoft.com/office/drawing/2014/chart" uri="{C3380CC4-5D6E-409C-BE32-E72D297353CC}">
                <c16:uniqueId val="{00000004-8E88-4BF4-BB43-8CC81A6B1931}"/>
              </c:ext>
            </c:extLst>
          </c:dPt>
          <c:dPt>
            <c:idx val="4"/>
            <c:invertIfNegative val="0"/>
            <c:bubble3D val="0"/>
            <c:extLst>
              <c:ext xmlns:c16="http://schemas.microsoft.com/office/drawing/2014/chart" uri="{C3380CC4-5D6E-409C-BE32-E72D297353CC}">
                <c16:uniqueId val="{00000005-8E88-4BF4-BB43-8CC81A6B1931}"/>
              </c:ext>
            </c:extLst>
          </c:dPt>
          <c:dPt>
            <c:idx val="5"/>
            <c:invertIfNegative val="0"/>
            <c:bubble3D val="0"/>
            <c:spPr>
              <a:solidFill>
                <a:sysClr val="window" lastClr="FFFFFF">
                  <a:lumMod val="75000"/>
                </a:sysClr>
              </a:solidFill>
            </c:spPr>
            <c:extLst>
              <c:ext xmlns:c16="http://schemas.microsoft.com/office/drawing/2014/chart" uri="{C3380CC4-5D6E-409C-BE32-E72D297353CC}">
                <c16:uniqueId val="{00000007-8E88-4BF4-BB43-8CC81A6B1931}"/>
              </c:ext>
            </c:extLst>
          </c:dPt>
          <c:dPt>
            <c:idx val="6"/>
            <c:invertIfNegative val="0"/>
            <c:bubble3D val="0"/>
            <c:extLst>
              <c:ext xmlns:c16="http://schemas.microsoft.com/office/drawing/2014/chart" uri="{C3380CC4-5D6E-409C-BE32-E72D297353CC}">
                <c16:uniqueId val="{00000008-8E88-4BF4-BB43-8CC81A6B1931}"/>
              </c:ext>
            </c:extLst>
          </c:dPt>
          <c:dPt>
            <c:idx val="7"/>
            <c:invertIfNegative val="0"/>
            <c:bubble3D val="0"/>
            <c:extLst>
              <c:ext xmlns:c16="http://schemas.microsoft.com/office/drawing/2014/chart" uri="{C3380CC4-5D6E-409C-BE32-E72D297353CC}">
                <c16:uniqueId val="{00000009-8E88-4BF4-BB43-8CC81A6B1931}"/>
              </c:ext>
            </c:extLst>
          </c:dPt>
          <c:dPt>
            <c:idx val="8"/>
            <c:invertIfNegative val="0"/>
            <c:bubble3D val="0"/>
            <c:extLst>
              <c:ext xmlns:c16="http://schemas.microsoft.com/office/drawing/2014/chart" uri="{C3380CC4-5D6E-409C-BE32-E72D297353CC}">
                <c16:uniqueId val="{0000000A-8E88-4BF4-BB43-8CC81A6B1931}"/>
              </c:ext>
            </c:extLst>
          </c:dPt>
          <c:dPt>
            <c:idx val="9"/>
            <c:invertIfNegative val="0"/>
            <c:bubble3D val="0"/>
            <c:extLst>
              <c:ext xmlns:c16="http://schemas.microsoft.com/office/drawing/2014/chart" uri="{C3380CC4-5D6E-409C-BE32-E72D297353CC}">
                <c16:uniqueId val="{0000000B-8E88-4BF4-BB43-8CC81A6B1931}"/>
              </c:ext>
            </c:extLst>
          </c:dPt>
          <c:dPt>
            <c:idx val="10"/>
            <c:invertIfNegative val="0"/>
            <c:bubble3D val="0"/>
            <c:extLst>
              <c:ext xmlns:c16="http://schemas.microsoft.com/office/drawing/2014/chart" uri="{C3380CC4-5D6E-409C-BE32-E72D297353CC}">
                <c16:uniqueId val="{0000000C-8E88-4BF4-BB43-8CC81A6B1931}"/>
              </c:ext>
            </c:extLst>
          </c:dPt>
          <c:dPt>
            <c:idx val="11"/>
            <c:invertIfNegative val="0"/>
            <c:bubble3D val="0"/>
            <c:extLst>
              <c:ext xmlns:c16="http://schemas.microsoft.com/office/drawing/2014/chart" uri="{C3380CC4-5D6E-409C-BE32-E72D297353CC}">
                <c16:uniqueId val="{0000000D-8E88-4BF4-BB43-8CC81A6B1931}"/>
              </c:ext>
            </c:extLst>
          </c:dPt>
          <c:dPt>
            <c:idx val="12"/>
            <c:invertIfNegative val="0"/>
            <c:bubble3D val="0"/>
            <c:extLst>
              <c:ext xmlns:c16="http://schemas.microsoft.com/office/drawing/2014/chart" uri="{C3380CC4-5D6E-409C-BE32-E72D297353CC}">
                <c16:uniqueId val="{0000000E-8E88-4BF4-BB43-8CC81A6B1931}"/>
              </c:ext>
            </c:extLst>
          </c:dPt>
          <c:dPt>
            <c:idx val="13"/>
            <c:invertIfNegative val="0"/>
            <c:bubble3D val="0"/>
            <c:extLst>
              <c:ext xmlns:c16="http://schemas.microsoft.com/office/drawing/2014/chart" uri="{C3380CC4-5D6E-409C-BE32-E72D297353CC}">
                <c16:uniqueId val="{0000000F-8E88-4BF4-BB43-8CC81A6B1931}"/>
              </c:ext>
            </c:extLst>
          </c:dPt>
          <c:dPt>
            <c:idx val="15"/>
            <c:invertIfNegative val="0"/>
            <c:bubble3D val="0"/>
            <c:extLst>
              <c:ext xmlns:c16="http://schemas.microsoft.com/office/drawing/2014/chart" uri="{C3380CC4-5D6E-409C-BE32-E72D297353CC}">
                <c16:uniqueId val="{00000010-8E88-4BF4-BB43-8CC81A6B1931}"/>
              </c:ext>
            </c:extLst>
          </c:dPt>
          <c:dLbls>
            <c:spPr>
              <a:noFill/>
              <a:ln>
                <a:noFill/>
              </a:ln>
              <a:effectLst/>
            </c:spPr>
            <c:txPr>
              <a:bodyPr wrap="square" lIns="38100" tIns="19050" rIns="38100" bIns="19050" anchor="ctr">
                <a:spAutoFit/>
              </a:bodyPr>
              <a:lstStyle/>
              <a:p>
                <a:pPr>
                  <a:defRPr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dati'!$S$567:$S$572</c:f>
              <c:strCache>
                <c:ptCount val="6"/>
                <c:pt idx="0">
                  <c:v>Mēs droši zinām, ka mums mājās ir iekārtas, kurām nepieciešama esošā pieslēguma jauda</c:v>
                </c:pt>
                <c:pt idx="1">
                  <c:v>Baidāmies samazināt par daudz, ka mums pēc tam var sākties problēmas</c:v>
                </c:pt>
                <c:pt idx="2">
                  <c:v>Plānojam to izdarīt tuvākajā laikā</c:v>
                </c:pt>
                <c:pt idx="3">
                  <c:v>Nezinām, kā to izdarīt</c:v>
                </c:pt>
                <c:pt idx="4">
                  <c:v>Ir kāds cits iemesls</c:v>
                </c:pt>
                <c:pt idx="5">
                  <c:v>Grūti pateikt</c:v>
                </c:pt>
              </c:strCache>
            </c:strRef>
          </c:cat>
          <c:val>
            <c:numRef>
              <c:f>'Grafiki + dati'!$T$567:$T$572</c:f>
              <c:numCache>
                <c:formatCode>General</c:formatCode>
                <c:ptCount val="6"/>
                <c:pt idx="0">
                  <c:v>38.1</c:v>
                </c:pt>
                <c:pt idx="1">
                  <c:v>22.7</c:v>
                </c:pt>
                <c:pt idx="2">
                  <c:v>10.4</c:v>
                </c:pt>
                <c:pt idx="3">
                  <c:v>6.7</c:v>
                </c:pt>
                <c:pt idx="4">
                  <c:v>12.7</c:v>
                </c:pt>
                <c:pt idx="5">
                  <c:v>9.4</c:v>
                </c:pt>
              </c:numCache>
            </c:numRef>
          </c:val>
          <c:extLst>
            <c:ext xmlns:c16="http://schemas.microsoft.com/office/drawing/2014/chart" uri="{C3380CC4-5D6E-409C-BE32-E72D297353CC}">
              <c16:uniqueId val="{00000011-8E88-4BF4-BB43-8CC81A6B1931}"/>
            </c:ext>
          </c:extLst>
        </c:ser>
        <c:dLbls>
          <c:showLegendKey val="0"/>
          <c:showVal val="0"/>
          <c:showCatName val="0"/>
          <c:showSerName val="0"/>
          <c:showPercent val="0"/>
          <c:showBubbleSize val="0"/>
        </c:dLbls>
        <c:gapWidth val="45"/>
        <c:axId val="582184656"/>
        <c:axId val="1"/>
      </c:barChart>
      <c:catAx>
        <c:axId val="582184656"/>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panose="020B0604020202020204" pitchFamily="34" charset="0"/>
                <a:ea typeface="Arial"/>
                <a:cs typeface="Arial" panose="020B0604020202020204" pitchFamily="34" charset="0"/>
              </a:defRPr>
            </a:pPr>
            <a:endParaRPr lang="lv-LV"/>
          </a:p>
        </c:txPr>
        <c:crossAx val="1"/>
        <c:crosses val="autoZero"/>
        <c:auto val="1"/>
        <c:lblAlgn val="ctr"/>
        <c:lblOffset val="100"/>
        <c:noMultiLvlLbl val="0"/>
      </c:catAx>
      <c:valAx>
        <c:axId val="1"/>
        <c:scaling>
          <c:orientation val="minMax"/>
          <c:max val="40"/>
          <c:min val="0"/>
        </c:scaling>
        <c:delete val="0"/>
        <c:axPos val="b"/>
        <c:title>
          <c:tx>
            <c:rich>
              <a:bodyPr rot="0" vert="horz"/>
              <a:lstStyle/>
              <a:p>
                <a:pPr>
                  <a:defRPr sz="800" b="0" i="0" u="none" strike="noStrike" baseline="0">
                    <a:solidFill>
                      <a:srgbClr val="000000"/>
                    </a:solidFill>
                    <a:latin typeface="Arial"/>
                    <a:ea typeface="Arial"/>
                    <a:cs typeface="Arial"/>
                  </a:defRPr>
                </a:pPr>
                <a:r>
                  <a:rPr lang="lv-LV"/>
                  <a:t>%</a:t>
                </a:r>
              </a:p>
            </c:rich>
          </c:tx>
          <c:layout>
            <c:manualLayout>
              <c:xMode val="edge"/>
              <c:yMode val="edge"/>
              <c:x val="0.92081631487548943"/>
              <c:y val="0.90781717023546205"/>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82184656"/>
        <c:crosses val="max"/>
        <c:crossBetween val="between"/>
        <c:majorUnit val="10"/>
      </c:valAx>
      <c:spPr>
        <a:noFill/>
        <a:ln w="25400">
          <a:noFill/>
        </a:ln>
      </c:spPr>
    </c:plotArea>
    <c:plotVisOnly val="1"/>
    <c:dispBlanksAs val="gap"/>
    <c:showDLblsOverMax val="0"/>
  </c:chart>
  <c:spPr>
    <a:solidFill>
      <a:srgbClr val="FFFFFF"/>
    </a:solid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2384345031071193"/>
          <c:y val="0.17284215943595288"/>
          <c:w val="0.38624115167422257"/>
          <c:h val="0.72574876967290425"/>
        </c:manualLayout>
      </c:layout>
      <c:pieChart>
        <c:varyColors val="1"/>
        <c:ser>
          <c:idx val="1"/>
          <c:order val="0"/>
          <c:dPt>
            <c:idx val="0"/>
            <c:bubble3D val="0"/>
            <c:explosion val="10"/>
            <c:spPr>
              <a:solidFill>
                <a:srgbClr val="2E4260"/>
              </a:solidFill>
            </c:spPr>
            <c:extLst>
              <c:ext xmlns:c16="http://schemas.microsoft.com/office/drawing/2014/chart" uri="{C3380CC4-5D6E-409C-BE32-E72D297353CC}">
                <c16:uniqueId val="{00000001-DB67-40AB-B4C1-51E8CAB7D9EF}"/>
              </c:ext>
            </c:extLst>
          </c:dPt>
          <c:dPt>
            <c:idx val="1"/>
            <c:bubble3D val="0"/>
            <c:spPr>
              <a:solidFill>
                <a:srgbClr val="B61212"/>
              </a:solidFill>
            </c:spPr>
            <c:extLst>
              <c:ext xmlns:c16="http://schemas.microsoft.com/office/drawing/2014/chart" uri="{C3380CC4-5D6E-409C-BE32-E72D297353CC}">
                <c16:uniqueId val="{00000003-DB67-40AB-B4C1-51E8CAB7D9EF}"/>
              </c:ext>
            </c:extLst>
          </c:dPt>
          <c:dPt>
            <c:idx val="2"/>
            <c:bubble3D val="0"/>
            <c:spPr>
              <a:solidFill>
                <a:sysClr val="window" lastClr="FFFFFF">
                  <a:lumMod val="75000"/>
                </a:sysClr>
              </a:solidFill>
            </c:spPr>
            <c:extLst>
              <c:ext xmlns:c16="http://schemas.microsoft.com/office/drawing/2014/chart" uri="{C3380CC4-5D6E-409C-BE32-E72D297353CC}">
                <c16:uniqueId val="{00000005-DB67-40AB-B4C1-51E8CAB7D9EF}"/>
              </c:ext>
            </c:extLst>
          </c:dPt>
          <c:dPt>
            <c:idx val="3"/>
            <c:bubble3D val="0"/>
            <c:spPr>
              <a:solidFill>
                <a:sysClr val="window" lastClr="FFFFFF">
                  <a:lumMod val="75000"/>
                </a:sysClr>
              </a:solidFill>
              <a:ln>
                <a:noFill/>
              </a:ln>
            </c:spPr>
            <c:extLst>
              <c:ext xmlns:c16="http://schemas.microsoft.com/office/drawing/2014/chart" uri="{C3380CC4-5D6E-409C-BE32-E72D297353CC}">
                <c16:uniqueId val="{00000007-DB67-40AB-B4C1-51E8CAB7D9EF}"/>
              </c:ext>
            </c:extLst>
          </c:dPt>
          <c:dPt>
            <c:idx val="4"/>
            <c:bubble3D val="0"/>
            <c:spPr>
              <a:solidFill>
                <a:sysClr val="window" lastClr="FFFFFF">
                  <a:lumMod val="75000"/>
                </a:sysClr>
              </a:solidFill>
            </c:spPr>
            <c:extLst>
              <c:ext xmlns:c16="http://schemas.microsoft.com/office/drawing/2014/chart" uri="{C3380CC4-5D6E-409C-BE32-E72D297353CC}">
                <c16:uniqueId val="{00000009-DB67-40AB-B4C1-51E8CAB7D9EF}"/>
              </c:ext>
            </c:extLst>
          </c:dPt>
          <c:dPt>
            <c:idx val="5"/>
            <c:bubble3D val="0"/>
            <c:spPr>
              <a:solidFill>
                <a:sysClr val="window" lastClr="FFFFFF">
                  <a:lumMod val="75000"/>
                </a:sysClr>
              </a:solidFill>
            </c:spPr>
            <c:extLst>
              <c:ext xmlns:c16="http://schemas.microsoft.com/office/drawing/2014/chart" uri="{C3380CC4-5D6E-409C-BE32-E72D297353CC}">
                <c16:uniqueId val="{0000000B-DB67-40AB-B4C1-51E8CAB7D9EF}"/>
              </c:ext>
            </c:extLst>
          </c:dPt>
          <c:dLbls>
            <c:dLbl>
              <c:idx val="0"/>
              <c:layout>
                <c:manualLayout>
                  <c:x val="-5.9434682288409403E-4"/>
                  <c:y val="-3.5769646441253665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B67-40AB-B4C1-51E8CAB7D9EF}"/>
                </c:ext>
              </c:extLst>
            </c:dLbl>
            <c:dLbl>
              <c:idx val="1"/>
              <c:layout>
                <c:manualLayout>
                  <c:x val="-6.8288242012707447E-3"/>
                  <c:y val="2.6143790849672242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B67-40AB-B4C1-51E8CAB7D9EF}"/>
                </c:ext>
              </c:extLst>
            </c:dLbl>
            <c:dLbl>
              <c:idx val="2"/>
              <c:layout>
                <c:manualLayout>
                  <c:x val="-4.2110822142611547E-2"/>
                  <c:y val="1.613092481086899E-3"/>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0.10020575590342375"/>
                      <c:h val="0.13859708712881477"/>
                    </c:manualLayout>
                  </c15:layout>
                </c:ext>
                <c:ext xmlns:c16="http://schemas.microsoft.com/office/drawing/2014/chart" uri="{C3380CC4-5D6E-409C-BE32-E72D297353CC}">
                  <c16:uniqueId val="{00000005-DB67-40AB-B4C1-51E8CAB7D9EF}"/>
                </c:ext>
              </c:extLst>
            </c:dLbl>
            <c:dLbl>
              <c:idx val="3"/>
              <c:layout>
                <c:manualLayout>
                  <c:x val="6.988935452280875E-3"/>
                  <c:y val="5.9898100972672532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DB67-40AB-B4C1-51E8CAB7D9EF}"/>
                </c:ext>
              </c:extLst>
            </c:dLbl>
            <c:dLbl>
              <c:idx val="4"/>
              <c:layout>
                <c:manualLayout>
                  <c:x val="6.4484397550864797E-3"/>
                  <c:y val="3.137254901960784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DB67-40AB-B4C1-51E8CAB7D9EF}"/>
                </c:ext>
              </c:extLst>
            </c:dLbl>
            <c:dLbl>
              <c:idx val="5"/>
              <c:layout>
                <c:manualLayout>
                  <c:x val="-5.7902147706397032E-2"/>
                  <c:y val="7.8431372549019607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DB67-40AB-B4C1-51E8CAB7D9EF}"/>
                </c:ext>
              </c:extLst>
            </c:dLbl>
            <c:numFmt formatCode="0.0%" sourceLinked="0"/>
            <c:spPr>
              <a:noFill/>
              <a:ln w="6350">
                <a:noFill/>
              </a:ln>
              <a:effectLst/>
            </c:spPr>
            <c:txPr>
              <a:bodyPr wrap="square" lIns="38100" tIns="19050" rIns="38100" bIns="19050" anchor="ctr">
                <a:spAutoFit/>
              </a:bodyPr>
              <a:lstStyle/>
              <a:p>
                <a:pPr>
                  <a:defRPr sz="12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'Grafiki + dati'!$S$9:$S$11</c:f>
              <c:strCache>
                <c:ptCount val="3"/>
                <c:pt idx="0">
                  <c:v>Jā</c:v>
                </c:pt>
                <c:pt idx="1">
                  <c:v>Nē</c:v>
                </c:pt>
                <c:pt idx="2">
                  <c:v>Grūti pateikt</c:v>
                </c:pt>
              </c:strCache>
            </c:strRef>
          </c:cat>
          <c:val>
            <c:numRef>
              <c:f>'Grafiki + dati'!$T$9:$T$11</c:f>
              <c:numCache>
                <c:formatCode>0.0</c:formatCode>
                <c:ptCount val="3"/>
                <c:pt idx="0">
                  <c:v>6.8</c:v>
                </c:pt>
                <c:pt idx="1">
                  <c:v>92.7</c:v>
                </c:pt>
                <c:pt idx="2">
                  <c:v>0.5</c:v>
                </c:pt>
              </c:numCache>
            </c:numRef>
          </c:val>
          <c:extLst>
            <c:ext xmlns:c16="http://schemas.microsoft.com/office/drawing/2014/chart" uri="{C3380CC4-5D6E-409C-BE32-E72D297353CC}">
              <c16:uniqueId val="{0000000C-DB67-40AB-B4C1-51E8CAB7D9EF}"/>
            </c:ext>
          </c:extLst>
        </c:ser>
        <c:dLbls>
          <c:showLegendKey val="0"/>
          <c:showVal val="0"/>
          <c:showCatName val="0"/>
          <c:showSerName val="0"/>
          <c:showPercent val="0"/>
          <c:showBubbleSize val="0"/>
          <c:showLeaderLines val="0"/>
        </c:dLbls>
        <c:firstSliceAng val="41"/>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7173312312628006"/>
          <c:y val="0.13694794206890831"/>
          <c:w val="0.7229975597908701"/>
          <c:h val="0.81450847231848156"/>
        </c:manualLayout>
      </c:layout>
      <c:barChart>
        <c:barDir val="bar"/>
        <c:grouping val="stacked"/>
        <c:varyColors val="0"/>
        <c:ser>
          <c:idx val="0"/>
          <c:order val="0"/>
          <c:tx>
            <c:strRef>
              <c:f>'Grafiki + dati'!$T$592</c:f>
              <c:strCache>
                <c:ptCount val="1"/>
                <c:pt idx="0">
                  <c:v>x</c:v>
                </c:pt>
              </c:strCache>
            </c:strRef>
          </c:tx>
          <c:spPr>
            <a:noFill/>
            <a:ln w="25400">
              <a:noFill/>
            </a:ln>
          </c:spPr>
          <c:invertIfNegative val="0"/>
          <c:cat>
            <c:strRef>
              <c:f>'Grafiki + dati'!$S$593:$S$630</c:f>
              <c:strCache>
                <c:ptCount val="38"/>
                <c:pt idx="0">
                  <c:v>Visi respondenti (n=214)</c:v>
                </c:pt>
                <c:pt idx="2">
                  <c:v>Vīrietis (n=111)</c:v>
                </c:pt>
                <c:pt idx="3">
                  <c:v>Sieviete (n=103)</c:v>
                </c:pt>
                <c:pt idx="5">
                  <c:v>18 - 24 g.v. (n=14)*</c:v>
                </c:pt>
                <c:pt idx="6">
                  <c:v>25 - 34 g.v. (n=24)*</c:v>
                </c:pt>
                <c:pt idx="7">
                  <c:v>35 - 44 g.v. (n=39)</c:v>
                </c:pt>
                <c:pt idx="8">
                  <c:v>45 - 54 g.v. (n=50)</c:v>
                </c:pt>
                <c:pt idx="9">
                  <c:v>55 - 63 g.v. (n=45)</c:v>
                </c:pt>
                <c:pt idx="10">
                  <c:v>64 - 75 g.v. (n=42)</c:v>
                </c:pt>
                <c:pt idx="12">
                  <c:v>Latviešu (n=158)</c:v>
                </c:pt>
                <c:pt idx="13">
                  <c:v>Krievu (n=52)</c:v>
                </c:pt>
                <c:pt idx="15">
                  <c:v>Pamatizglītība (n=6)*</c:v>
                </c:pt>
                <c:pt idx="16">
                  <c:v>Vidējā izglītība (n=79)</c:v>
                </c:pt>
                <c:pt idx="17">
                  <c:v>Augstākā (n=129)</c:v>
                </c:pt>
                <c:pt idx="19">
                  <c:v>Dzīvoklis daudzdzīvokļu mājā (n=100)</c:v>
                </c:pt>
                <c:pt idx="20">
                  <c:v>Privātmāja (n=108)</c:v>
                </c:pt>
                <c:pt idx="21">
                  <c:v>Cits mājokļa tips (n=6)*</c:v>
                </c:pt>
                <c:pt idx="23">
                  <c:v>Zemi (n=27)*</c:v>
                </c:pt>
                <c:pt idx="24">
                  <c:v>Vidēji zemi (n=30)*</c:v>
                </c:pt>
                <c:pt idx="25">
                  <c:v>Vidēji (n=24)*</c:v>
                </c:pt>
                <c:pt idx="26">
                  <c:v>Vidēji augsti (n=34)*</c:v>
                </c:pt>
                <c:pt idx="27">
                  <c:v>Augsti (n=37)</c:v>
                </c:pt>
                <c:pt idx="29">
                  <c:v> Rīga (n=54)</c:v>
                </c:pt>
                <c:pt idx="30">
                  <c:v> Vidzeme (n=78)</c:v>
                </c:pt>
                <c:pt idx="31">
                  <c:v> Kurzeme (n=25)*</c:v>
                </c:pt>
                <c:pt idx="32">
                  <c:v> Zemgale (n=31)*</c:v>
                </c:pt>
                <c:pt idx="33">
                  <c:v> Latgale (n=26)*</c:v>
                </c:pt>
                <c:pt idx="35">
                  <c:v> Rīga (n=54)</c:v>
                </c:pt>
                <c:pt idx="36">
                  <c:v> Cita pilsēta (n=89)</c:v>
                </c:pt>
                <c:pt idx="37">
                  <c:v> Lauki (n=71)</c:v>
                </c:pt>
              </c:strCache>
            </c:strRef>
          </c:cat>
          <c:val>
            <c:numRef>
              <c:f>'Grafiki + dati'!$T$593:$T$630</c:f>
              <c:numCache>
                <c:formatCode>0</c:formatCode>
                <c:ptCount val="38"/>
                <c:pt idx="0">
                  <c:v>5</c:v>
                </c:pt>
                <c:pt idx="1">
                  <c:v>5</c:v>
                </c:pt>
                <c:pt idx="2">
                  <c:v>5</c:v>
                </c:pt>
                <c:pt idx="3">
                  <c:v>5</c:v>
                </c:pt>
                <c:pt idx="4">
                  <c:v>5</c:v>
                </c:pt>
                <c:pt idx="5">
                  <c:v>5</c:v>
                </c:pt>
                <c:pt idx="6">
                  <c:v>5</c:v>
                </c:pt>
                <c:pt idx="7">
                  <c:v>5</c:v>
                </c:pt>
                <c:pt idx="8">
                  <c:v>5</c:v>
                </c:pt>
                <c:pt idx="9">
                  <c:v>5</c:v>
                </c:pt>
                <c:pt idx="10">
                  <c:v>5</c:v>
                </c:pt>
                <c:pt idx="11">
                  <c:v>5</c:v>
                </c:pt>
                <c:pt idx="12">
                  <c:v>5</c:v>
                </c:pt>
                <c:pt idx="13">
                  <c:v>5</c:v>
                </c:pt>
                <c:pt idx="14">
                  <c:v>5</c:v>
                </c:pt>
                <c:pt idx="15">
                  <c:v>5</c:v>
                </c:pt>
                <c:pt idx="16">
                  <c:v>5</c:v>
                </c:pt>
                <c:pt idx="17">
                  <c:v>5</c:v>
                </c:pt>
                <c:pt idx="18">
                  <c:v>5</c:v>
                </c:pt>
                <c:pt idx="19">
                  <c:v>5</c:v>
                </c:pt>
                <c:pt idx="20">
                  <c:v>5</c:v>
                </c:pt>
                <c:pt idx="21">
                  <c:v>5</c:v>
                </c:pt>
                <c:pt idx="22">
                  <c:v>5</c:v>
                </c:pt>
                <c:pt idx="23">
                  <c:v>5</c:v>
                </c:pt>
                <c:pt idx="24">
                  <c:v>5</c:v>
                </c:pt>
                <c:pt idx="25">
                  <c:v>5</c:v>
                </c:pt>
                <c:pt idx="26">
                  <c:v>5</c:v>
                </c:pt>
                <c:pt idx="27">
                  <c:v>5</c:v>
                </c:pt>
                <c:pt idx="28">
                  <c:v>5</c:v>
                </c:pt>
                <c:pt idx="29">
                  <c:v>5</c:v>
                </c:pt>
                <c:pt idx="30">
                  <c:v>5</c:v>
                </c:pt>
                <c:pt idx="31">
                  <c:v>5</c:v>
                </c:pt>
                <c:pt idx="32">
                  <c:v>5</c:v>
                </c:pt>
                <c:pt idx="33">
                  <c:v>5</c:v>
                </c:pt>
                <c:pt idx="34">
                  <c:v>5</c:v>
                </c:pt>
                <c:pt idx="35">
                  <c:v>5</c:v>
                </c:pt>
                <c:pt idx="36">
                  <c:v>5</c:v>
                </c:pt>
                <c:pt idx="37">
                  <c:v>5</c:v>
                </c:pt>
              </c:numCache>
            </c:numRef>
          </c:val>
          <c:extLst>
            <c:ext xmlns:c16="http://schemas.microsoft.com/office/drawing/2014/chart" uri="{C3380CC4-5D6E-409C-BE32-E72D297353CC}">
              <c16:uniqueId val="{00000000-3F88-4BD3-900C-C3D72B0AD44B}"/>
            </c:ext>
          </c:extLst>
        </c:ser>
        <c:ser>
          <c:idx val="2"/>
          <c:order val="1"/>
          <c:tx>
            <c:strRef>
              <c:f>'Grafiki + dati'!$U$592</c:f>
              <c:strCache>
                <c:ptCount val="1"/>
                <c:pt idx="0">
                  <c:v>Mēs droši zinām, ka mums mājās ir iekārtas, kurām nepieciešama esošā pieslēguma jauda</c:v>
                </c:pt>
              </c:strCache>
            </c:strRef>
          </c:tx>
          <c:spPr>
            <a:solidFill>
              <a:srgbClr val="0070C0"/>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dati'!$S$593:$S$630</c:f>
              <c:strCache>
                <c:ptCount val="38"/>
                <c:pt idx="0">
                  <c:v>Visi respondenti (n=214)</c:v>
                </c:pt>
                <c:pt idx="2">
                  <c:v>Vīrietis (n=111)</c:v>
                </c:pt>
                <c:pt idx="3">
                  <c:v>Sieviete (n=103)</c:v>
                </c:pt>
                <c:pt idx="5">
                  <c:v>18 - 24 g.v. (n=14)*</c:v>
                </c:pt>
                <c:pt idx="6">
                  <c:v>25 - 34 g.v. (n=24)*</c:v>
                </c:pt>
                <c:pt idx="7">
                  <c:v>35 - 44 g.v. (n=39)</c:v>
                </c:pt>
                <c:pt idx="8">
                  <c:v>45 - 54 g.v. (n=50)</c:v>
                </c:pt>
                <c:pt idx="9">
                  <c:v>55 - 63 g.v. (n=45)</c:v>
                </c:pt>
                <c:pt idx="10">
                  <c:v>64 - 75 g.v. (n=42)</c:v>
                </c:pt>
                <c:pt idx="12">
                  <c:v>Latviešu (n=158)</c:v>
                </c:pt>
                <c:pt idx="13">
                  <c:v>Krievu (n=52)</c:v>
                </c:pt>
                <c:pt idx="15">
                  <c:v>Pamatizglītība (n=6)*</c:v>
                </c:pt>
                <c:pt idx="16">
                  <c:v>Vidējā izglītība (n=79)</c:v>
                </c:pt>
                <c:pt idx="17">
                  <c:v>Augstākā (n=129)</c:v>
                </c:pt>
                <c:pt idx="19">
                  <c:v>Dzīvoklis daudzdzīvokļu mājā (n=100)</c:v>
                </c:pt>
                <c:pt idx="20">
                  <c:v>Privātmāja (n=108)</c:v>
                </c:pt>
                <c:pt idx="21">
                  <c:v>Cits mājokļa tips (n=6)*</c:v>
                </c:pt>
                <c:pt idx="23">
                  <c:v>Zemi (n=27)*</c:v>
                </c:pt>
                <c:pt idx="24">
                  <c:v>Vidēji zemi (n=30)*</c:v>
                </c:pt>
                <c:pt idx="25">
                  <c:v>Vidēji (n=24)*</c:v>
                </c:pt>
                <c:pt idx="26">
                  <c:v>Vidēji augsti (n=34)*</c:v>
                </c:pt>
                <c:pt idx="27">
                  <c:v>Augsti (n=37)</c:v>
                </c:pt>
                <c:pt idx="29">
                  <c:v> Rīga (n=54)</c:v>
                </c:pt>
                <c:pt idx="30">
                  <c:v> Vidzeme (n=78)</c:v>
                </c:pt>
                <c:pt idx="31">
                  <c:v> Kurzeme (n=25)*</c:v>
                </c:pt>
                <c:pt idx="32">
                  <c:v> Zemgale (n=31)*</c:v>
                </c:pt>
                <c:pt idx="33">
                  <c:v> Latgale (n=26)*</c:v>
                </c:pt>
                <c:pt idx="35">
                  <c:v> Rīga (n=54)</c:v>
                </c:pt>
                <c:pt idx="36">
                  <c:v> Cita pilsēta (n=89)</c:v>
                </c:pt>
                <c:pt idx="37">
                  <c:v> Lauki (n=71)</c:v>
                </c:pt>
              </c:strCache>
            </c:strRef>
          </c:cat>
          <c:val>
            <c:numRef>
              <c:f>'Grafiki + dati'!$U$593:$U$630</c:f>
              <c:numCache>
                <c:formatCode>General</c:formatCode>
                <c:ptCount val="38"/>
                <c:pt idx="0" formatCode="0">
                  <c:v>38.1</c:v>
                </c:pt>
                <c:pt idx="2" formatCode="0">
                  <c:v>42</c:v>
                </c:pt>
                <c:pt idx="3" formatCode="0">
                  <c:v>33.9</c:v>
                </c:pt>
                <c:pt idx="5" formatCode="0">
                  <c:v>36.1</c:v>
                </c:pt>
                <c:pt idx="6" formatCode="0">
                  <c:v>20.3</c:v>
                </c:pt>
                <c:pt idx="7" formatCode="0">
                  <c:v>53.7</c:v>
                </c:pt>
                <c:pt idx="8" formatCode="0">
                  <c:v>42.5</c:v>
                </c:pt>
                <c:pt idx="9" formatCode="0">
                  <c:v>42.2</c:v>
                </c:pt>
                <c:pt idx="10" formatCode="0">
                  <c:v>26.8</c:v>
                </c:pt>
                <c:pt idx="12" formatCode="0">
                  <c:v>36.5</c:v>
                </c:pt>
                <c:pt idx="13" formatCode="0">
                  <c:v>42.1</c:v>
                </c:pt>
                <c:pt idx="15" formatCode="0">
                  <c:v>34.200000000000003</c:v>
                </c:pt>
                <c:pt idx="16" formatCode="0">
                  <c:v>33.5</c:v>
                </c:pt>
                <c:pt idx="17" formatCode="0">
                  <c:v>41.2</c:v>
                </c:pt>
                <c:pt idx="19" formatCode="0">
                  <c:v>28.5</c:v>
                </c:pt>
                <c:pt idx="20" formatCode="0">
                  <c:v>47.3</c:v>
                </c:pt>
                <c:pt idx="21" formatCode="0">
                  <c:v>33.200000000000003</c:v>
                </c:pt>
                <c:pt idx="23" formatCode="0">
                  <c:v>32.299999999999997</c:v>
                </c:pt>
                <c:pt idx="24" formatCode="0">
                  <c:v>39.5</c:v>
                </c:pt>
                <c:pt idx="25" formatCode="0">
                  <c:v>21.4</c:v>
                </c:pt>
                <c:pt idx="26" formatCode="0">
                  <c:v>43.8</c:v>
                </c:pt>
                <c:pt idx="27" formatCode="0">
                  <c:v>43.4</c:v>
                </c:pt>
                <c:pt idx="29" formatCode="0">
                  <c:v>31.2</c:v>
                </c:pt>
                <c:pt idx="30" formatCode="0">
                  <c:v>48.9</c:v>
                </c:pt>
                <c:pt idx="31" formatCode="0">
                  <c:v>47.1</c:v>
                </c:pt>
                <c:pt idx="32" formatCode="0">
                  <c:v>35</c:v>
                </c:pt>
                <c:pt idx="33" formatCode="0">
                  <c:v>15.1</c:v>
                </c:pt>
                <c:pt idx="35" formatCode="0">
                  <c:v>31.2</c:v>
                </c:pt>
                <c:pt idx="36" formatCode="0">
                  <c:v>41.2</c:v>
                </c:pt>
                <c:pt idx="37" formatCode="0">
                  <c:v>39.1</c:v>
                </c:pt>
              </c:numCache>
            </c:numRef>
          </c:val>
          <c:extLst>
            <c:ext xmlns:c16="http://schemas.microsoft.com/office/drawing/2014/chart" uri="{C3380CC4-5D6E-409C-BE32-E72D297353CC}">
              <c16:uniqueId val="{00000001-3F88-4BD3-900C-C3D72B0AD44B}"/>
            </c:ext>
          </c:extLst>
        </c:ser>
        <c:ser>
          <c:idx val="1"/>
          <c:order val="2"/>
          <c:tx>
            <c:strRef>
              <c:f>'Grafiki + dati'!$V$592</c:f>
              <c:strCache>
                <c:ptCount val="1"/>
                <c:pt idx="0">
                  <c:v>x</c:v>
                </c:pt>
              </c:strCache>
            </c:strRef>
          </c:tx>
          <c:spPr>
            <a:noFill/>
          </c:spPr>
          <c:invertIfNegative val="0"/>
          <c:cat>
            <c:strRef>
              <c:f>'Grafiki + dati'!$S$593:$S$630</c:f>
              <c:strCache>
                <c:ptCount val="38"/>
                <c:pt idx="0">
                  <c:v>Visi respondenti (n=214)</c:v>
                </c:pt>
                <c:pt idx="2">
                  <c:v>Vīrietis (n=111)</c:v>
                </c:pt>
                <c:pt idx="3">
                  <c:v>Sieviete (n=103)</c:v>
                </c:pt>
                <c:pt idx="5">
                  <c:v>18 - 24 g.v. (n=14)*</c:v>
                </c:pt>
                <c:pt idx="6">
                  <c:v>25 - 34 g.v. (n=24)*</c:v>
                </c:pt>
                <c:pt idx="7">
                  <c:v>35 - 44 g.v. (n=39)</c:v>
                </c:pt>
                <c:pt idx="8">
                  <c:v>45 - 54 g.v. (n=50)</c:v>
                </c:pt>
                <c:pt idx="9">
                  <c:v>55 - 63 g.v. (n=45)</c:v>
                </c:pt>
                <c:pt idx="10">
                  <c:v>64 - 75 g.v. (n=42)</c:v>
                </c:pt>
                <c:pt idx="12">
                  <c:v>Latviešu (n=158)</c:v>
                </c:pt>
                <c:pt idx="13">
                  <c:v>Krievu (n=52)</c:v>
                </c:pt>
                <c:pt idx="15">
                  <c:v>Pamatizglītība (n=6)*</c:v>
                </c:pt>
                <c:pt idx="16">
                  <c:v>Vidējā izglītība (n=79)</c:v>
                </c:pt>
                <c:pt idx="17">
                  <c:v>Augstākā (n=129)</c:v>
                </c:pt>
                <c:pt idx="19">
                  <c:v>Dzīvoklis daudzdzīvokļu mājā (n=100)</c:v>
                </c:pt>
                <c:pt idx="20">
                  <c:v>Privātmāja (n=108)</c:v>
                </c:pt>
                <c:pt idx="21">
                  <c:v>Cits mājokļa tips (n=6)*</c:v>
                </c:pt>
                <c:pt idx="23">
                  <c:v>Zemi (n=27)*</c:v>
                </c:pt>
                <c:pt idx="24">
                  <c:v>Vidēji zemi (n=30)*</c:v>
                </c:pt>
                <c:pt idx="25">
                  <c:v>Vidēji (n=24)*</c:v>
                </c:pt>
                <c:pt idx="26">
                  <c:v>Vidēji augsti (n=34)*</c:v>
                </c:pt>
                <c:pt idx="27">
                  <c:v>Augsti (n=37)</c:v>
                </c:pt>
                <c:pt idx="29">
                  <c:v> Rīga (n=54)</c:v>
                </c:pt>
                <c:pt idx="30">
                  <c:v> Vidzeme (n=78)</c:v>
                </c:pt>
                <c:pt idx="31">
                  <c:v> Kurzeme (n=25)*</c:v>
                </c:pt>
                <c:pt idx="32">
                  <c:v> Zemgale (n=31)*</c:v>
                </c:pt>
                <c:pt idx="33">
                  <c:v> Latgale (n=26)*</c:v>
                </c:pt>
                <c:pt idx="35">
                  <c:v> Rīga (n=54)</c:v>
                </c:pt>
                <c:pt idx="36">
                  <c:v> Cita pilsēta (n=89)</c:v>
                </c:pt>
                <c:pt idx="37">
                  <c:v> Lauki (n=71)</c:v>
                </c:pt>
              </c:strCache>
            </c:strRef>
          </c:cat>
          <c:val>
            <c:numRef>
              <c:f>'Grafiki + dati'!$V$593:$V$630</c:f>
              <c:numCache>
                <c:formatCode>0</c:formatCode>
                <c:ptCount val="38"/>
                <c:pt idx="0">
                  <c:v>20.6</c:v>
                </c:pt>
                <c:pt idx="1">
                  <c:v>58.7</c:v>
                </c:pt>
                <c:pt idx="2">
                  <c:v>16.700000000000003</c:v>
                </c:pt>
                <c:pt idx="3">
                  <c:v>24.800000000000004</c:v>
                </c:pt>
                <c:pt idx="4">
                  <c:v>58.7</c:v>
                </c:pt>
                <c:pt idx="5">
                  <c:v>22.6</c:v>
                </c:pt>
                <c:pt idx="6">
                  <c:v>38.400000000000006</c:v>
                </c:pt>
                <c:pt idx="7">
                  <c:v>5</c:v>
                </c:pt>
                <c:pt idx="8">
                  <c:v>16.200000000000003</c:v>
                </c:pt>
                <c:pt idx="9">
                  <c:v>16.5</c:v>
                </c:pt>
                <c:pt idx="10">
                  <c:v>31.900000000000002</c:v>
                </c:pt>
                <c:pt idx="11">
                  <c:v>58.7</c:v>
                </c:pt>
                <c:pt idx="12">
                  <c:v>22.200000000000003</c:v>
                </c:pt>
                <c:pt idx="13">
                  <c:v>16.600000000000001</c:v>
                </c:pt>
                <c:pt idx="14">
                  <c:v>58.7</c:v>
                </c:pt>
                <c:pt idx="15">
                  <c:v>24.5</c:v>
                </c:pt>
                <c:pt idx="16">
                  <c:v>25.200000000000003</c:v>
                </c:pt>
                <c:pt idx="17">
                  <c:v>17.5</c:v>
                </c:pt>
                <c:pt idx="18">
                  <c:v>58.7</c:v>
                </c:pt>
                <c:pt idx="19">
                  <c:v>30.200000000000003</c:v>
                </c:pt>
                <c:pt idx="20">
                  <c:v>11.400000000000006</c:v>
                </c:pt>
                <c:pt idx="21">
                  <c:v>25.5</c:v>
                </c:pt>
                <c:pt idx="22">
                  <c:v>58.7</c:v>
                </c:pt>
                <c:pt idx="23">
                  <c:v>26.400000000000006</c:v>
                </c:pt>
                <c:pt idx="24">
                  <c:v>19.200000000000003</c:v>
                </c:pt>
                <c:pt idx="25">
                  <c:v>37.300000000000004</c:v>
                </c:pt>
                <c:pt idx="26">
                  <c:v>14.900000000000006</c:v>
                </c:pt>
                <c:pt idx="27">
                  <c:v>15.300000000000004</c:v>
                </c:pt>
                <c:pt idx="28">
                  <c:v>58.7</c:v>
                </c:pt>
                <c:pt idx="29">
                  <c:v>27.500000000000004</c:v>
                </c:pt>
                <c:pt idx="30">
                  <c:v>9.8000000000000043</c:v>
                </c:pt>
                <c:pt idx="31">
                  <c:v>11.600000000000001</c:v>
                </c:pt>
                <c:pt idx="32">
                  <c:v>23.700000000000003</c:v>
                </c:pt>
                <c:pt idx="33">
                  <c:v>43.6</c:v>
                </c:pt>
                <c:pt idx="34">
                  <c:v>58.7</c:v>
                </c:pt>
                <c:pt idx="35">
                  <c:v>27.500000000000004</c:v>
                </c:pt>
                <c:pt idx="36">
                  <c:v>17.5</c:v>
                </c:pt>
                <c:pt idx="37">
                  <c:v>19.600000000000001</c:v>
                </c:pt>
              </c:numCache>
            </c:numRef>
          </c:val>
          <c:extLst>
            <c:ext xmlns:c16="http://schemas.microsoft.com/office/drawing/2014/chart" uri="{C3380CC4-5D6E-409C-BE32-E72D297353CC}">
              <c16:uniqueId val="{00000002-3F88-4BD3-900C-C3D72B0AD44B}"/>
            </c:ext>
          </c:extLst>
        </c:ser>
        <c:ser>
          <c:idx val="4"/>
          <c:order val="3"/>
          <c:tx>
            <c:strRef>
              <c:f>'Grafiki + dati'!$W$592</c:f>
              <c:strCache>
                <c:ptCount val="1"/>
                <c:pt idx="0">
                  <c:v>Baidāmies samazināt par daudz, ka mums pēc tam var sākties problēmas</c:v>
                </c:pt>
              </c:strCache>
            </c:strRef>
          </c:tx>
          <c:spPr>
            <a:solidFill>
              <a:srgbClr val="C55A11"/>
            </a:solidFill>
            <a:ln w="25400">
              <a:noFill/>
            </a:ln>
          </c:spPr>
          <c:invertIfNegative val="0"/>
          <c:dLbls>
            <c:spPr>
              <a:noFill/>
              <a:ln w="25400">
                <a:noFill/>
              </a:ln>
            </c:spPr>
            <c:txPr>
              <a:bodyPr wrap="square" lIns="38100" tIns="19050" rIns="38100" bIns="19050" anchor="ctr">
                <a:spAutoFit/>
              </a:bodyPr>
              <a:lstStyle/>
              <a:p>
                <a:pPr>
                  <a:defRPr sz="900" b="0" i="0" u="none" strike="noStrike" baseline="0">
                    <a:solidFill>
                      <a:schemeClr val="bg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dati'!$S$593:$S$630</c:f>
              <c:strCache>
                <c:ptCount val="38"/>
                <c:pt idx="0">
                  <c:v>Visi respondenti (n=214)</c:v>
                </c:pt>
                <c:pt idx="2">
                  <c:v>Vīrietis (n=111)</c:v>
                </c:pt>
                <c:pt idx="3">
                  <c:v>Sieviete (n=103)</c:v>
                </c:pt>
                <c:pt idx="5">
                  <c:v>18 - 24 g.v. (n=14)*</c:v>
                </c:pt>
                <c:pt idx="6">
                  <c:v>25 - 34 g.v. (n=24)*</c:v>
                </c:pt>
                <c:pt idx="7">
                  <c:v>35 - 44 g.v. (n=39)</c:v>
                </c:pt>
                <c:pt idx="8">
                  <c:v>45 - 54 g.v. (n=50)</c:v>
                </c:pt>
                <c:pt idx="9">
                  <c:v>55 - 63 g.v. (n=45)</c:v>
                </c:pt>
                <c:pt idx="10">
                  <c:v>64 - 75 g.v. (n=42)</c:v>
                </c:pt>
                <c:pt idx="12">
                  <c:v>Latviešu (n=158)</c:v>
                </c:pt>
                <c:pt idx="13">
                  <c:v>Krievu (n=52)</c:v>
                </c:pt>
                <c:pt idx="15">
                  <c:v>Pamatizglītība (n=6)*</c:v>
                </c:pt>
                <c:pt idx="16">
                  <c:v>Vidējā izglītība (n=79)</c:v>
                </c:pt>
                <c:pt idx="17">
                  <c:v>Augstākā (n=129)</c:v>
                </c:pt>
                <c:pt idx="19">
                  <c:v>Dzīvoklis daudzdzīvokļu mājā (n=100)</c:v>
                </c:pt>
                <c:pt idx="20">
                  <c:v>Privātmāja (n=108)</c:v>
                </c:pt>
                <c:pt idx="21">
                  <c:v>Cits mājokļa tips (n=6)*</c:v>
                </c:pt>
                <c:pt idx="23">
                  <c:v>Zemi (n=27)*</c:v>
                </c:pt>
                <c:pt idx="24">
                  <c:v>Vidēji zemi (n=30)*</c:v>
                </c:pt>
                <c:pt idx="25">
                  <c:v>Vidēji (n=24)*</c:v>
                </c:pt>
                <c:pt idx="26">
                  <c:v>Vidēji augsti (n=34)*</c:v>
                </c:pt>
                <c:pt idx="27">
                  <c:v>Augsti (n=37)</c:v>
                </c:pt>
                <c:pt idx="29">
                  <c:v> Rīga (n=54)</c:v>
                </c:pt>
                <c:pt idx="30">
                  <c:v> Vidzeme (n=78)</c:v>
                </c:pt>
                <c:pt idx="31">
                  <c:v> Kurzeme (n=25)*</c:v>
                </c:pt>
                <c:pt idx="32">
                  <c:v> Zemgale (n=31)*</c:v>
                </c:pt>
                <c:pt idx="33">
                  <c:v> Latgale (n=26)*</c:v>
                </c:pt>
                <c:pt idx="35">
                  <c:v> Rīga (n=54)</c:v>
                </c:pt>
                <c:pt idx="36">
                  <c:v> Cita pilsēta (n=89)</c:v>
                </c:pt>
                <c:pt idx="37">
                  <c:v> Lauki (n=71)</c:v>
                </c:pt>
              </c:strCache>
            </c:strRef>
          </c:cat>
          <c:val>
            <c:numRef>
              <c:f>'Grafiki + dati'!$W$593:$W$630</c:f>
              <c:numCache>
                <c:formatCode>General</c:formatCode>
                <c:ptCount val="38"/>
                <c:pt idx="0" formatCode="0">
                  <c:v>22.7</c:v>
                </c:pt>
                <c:pt idx="2" formatCode="0">
                  <c:v>25.4</c:v>
                </c:pt>
                <c:pt idx="3" formatCode="0">
                  <c:v>19.7</c:v>
                </c:pt>
                <c:pt idx="5" formatCode="0">
                  <c:v>14.3</c:v>
                </c:pt>
                <c:pt idx="6" formatCode="0">
                  <c:v>13.2</c:v>
                </c:pt>
                <c:pt idx="7" formatCode="0">
                  <c:v>20.6</c:v>
                </c:pt>
                <c:pt idx="8" formatCode="0">
                  <c:v>27.4</c:v>
                </c:pt>
                <c:pt idx="9" formatCode="0">
                  <c:v>27.1</c:v>
                </c:pt>
                <c:pt idx="10" formatCode="0">
                  <c:v>24</c:v>
                </c:pt>
                <c:pt idx="12" formatCode="0">
                  <c:v>25.7</c:v>
                </c:pt>
                <c:pt idx="13" formatCode="0">
                  <c:v>15.2</c:v>
                </c:pt>
                <c:pt idx="16" formatCode="0">
                  <c:v>22.9</c:v>
                </c:pt>
                <c:pt idx="17" formatCode="0">
                  <c:v>23.7</c:v>
                </c:pt>
                <c:pt idx="19" formatCode="0">
                  <c:v>16.600000000000001</c:v>
                </c:pt>
                <c:pt idx="20" formatCode="0">
                  <c:v>26.8</c:v>
                </c:pt>
                <c:pt idx="21" formatCode="0">
                  <c:v>49.9</c:v>
                </c:pt>
                <c:pt idx="23" formatCode="0">
                  <c:v>32.799999999999997</c:v>
                </c:pt>
                <c:pt idx="24" formatCode="0">
                  <c:v>19.399999999999999</c:v>
                </c:pt>
                <c:pt idx="25" formatCode="0">
                  <c:v>32.6</c:v>
                </c:pt>
                <c:pt idx="26" formatCode="0">
                  <c:v>18.399999999999999</c:v>
                </c:pt>
                <c:pt idx="27" formatCode="0">
                  <c:v>24.3</c:v>
                </c:pt>
                <c:pt idx="29" formatCode="0">
                  <c:v>16.3</c:v>
                </c:pt>
                <c:pt idx="30" formatCode="0">
                  <c:v>25.8</c:v>
                </c:pt>
                <c:pt idx="31" formatCode="0">
                  <c:v>23.3</c:v>
                </c:pt>
                <c:pt idx="32" formatCode="0">
                  <c:v>19.100000000000001</c:v>
                </c:pt>
                <c:pt idx="33" formatCode="0">
                  <c:v>29.7</c:v>
                </c:pt>
                <c:pt idx="35" formatCode="0">
                  <c:v>16.3</c:v>
                </c:pt>
                <c:pt idx="36" formatCode="0">
                  <c:v>25.6</c:v>
                </c:pt>
                <c:pt idx="37" formatCode="0">
                  <c:v>23.5</c:v>
                </c:pt>
              </c:numCache>
            </c:numRef>
          </c:val>
          <c:extLst>
            <c:ext xmlns:c16="http://schemas.microsoft.com/office/drawing/2014/chart" uri="{C3380CC4-5D6E-409C-BE32-E72D297353CC}">
              <c16:uniqueId val="{00000003-3F88-4BD3-900C-C3D72B0AD44B}"/>
            </c:ext>
          </c:extLst>
        </c:ser>
        <c:ser>
          <c:idx val="3"/>
          <c:order val="4"/>
          <c:tx>
            <c:strRef>
              <c:f>'Grafiki + dati'!$X$592</c:f>
              <c:strCache>
                <c:ptCount val="1"/>
                <c:pt idx="0">
                  <c:v>x</c:v>
                </c:pt>
              </c:strCache>
            </c:strRef>
          </c:tx>
          <c:spPr>
            <a:noFill/>
            <a:ln w="25400">
              <a:noFill/>
            </a:ln>
          </c:spPr>
          <c:invertIfNegative val="0"/>
          <c:cat>
            <c:strRef>
              <c:f>'Grafiki + dati'!$S$593:$S$630</c:f>
              <c:strCache>
                <c:ptCount val="38"/>
                <c:pt idx="0">
                  <c:v>Visi respondenti (n=214)</c:v>
                </c:pt>
                <c:pt idx="2">
                  <c:v>Vīrietis (n=111)</c:v>
                </c:pt>
                <c:pt idx="3">
                  <c:v>Sieviete (n=103)</c:v>
                </c:pt>
                <c:pt idx="5">
                  <c:v>18 - 24 g.v. (n=14)*</c:v>
                </c:pt>
                <c:pt idx="6">
                  <c:v>25 - 34 g.v. (n=24)*</c:v>
                </c:pt>
                <c:pt idx="7">
                  <c:v>35 - 44 g.v. (n=39)</c:v>
                </c:pt>
                <c:pt idx="8">
                  <c:v>45 - 54 g.v. (n=50)</c:v>
                </c:pt>
                <c:pt idx="9">
                  <c:v>55 - 63 g.v. (n=45)</c:v>
                </c:pt>
                <c:pt idx="10">
                  <c:v>64 - 75 g.v. (n=42)</c:v>
                </c:pt>
                <c:pt idx="12">
                  <c:v>Latviešu (n=158)</c:v>
                </c:pt>
                <c:pt idx="13">
                  <c:v>Krievu (n=52)</c:v>
                </c:pt>
                <c:pt idx="15">
                  <c:v>Pamatizglītība (n=6)*</c:v>
                </c:pt>
                <c:pt idx="16">
                  <c:v>Vidējā izglītība (n=79)</c:v>
                </c:pt>
                <c:pt idx="17">
                  <c:v>Augstākā (n=129)</c:v>
                </c:pt>
                <c:pt idx="19">
                  <c:v>Dzīvoklis daudzdzīvokļu mājā (n=100)</c:v>
                </c:pt>
                <c:pt idx="20">
                  <c:v>Privātmāja (n=108)</c:v>
                </c:pt>
                <c:pt idx="21">
                  <c:v>Cits mājokļa tips (n=6)*</c:v>
                </c:pt>
                <c:pt idx="23">
                  <c:v>Zemi (n=27)*</c:v>
                </c:pt>
                <c:pt idx="24">
                  <c:v>Vidēji zemi (n=30)*</c:v>
                </c:pt>
                <c:pt idx="25">
                  <c:v>Vidēji (n=24)*</c:v>
                </c:pt>
                <c:pt idx="26">
                  <c:v>Vidēji augsti (n=34)*</c:v>
                </c:pt>
                <c:pt idx="27">
                  <c:v>Augsti (n=37)</c:v>
                </c:pt>
                <c:pt idx="29">
                  <c:v> Rīga (n=54)</c:v>
                </c:pt>
                <c:pt idx="30">
                  <c:v> Vidzeme (n=78)</c:v>
                </c:pt>
                <c:pt idx="31">
                  <c:v> Kurzeme (n=25)*</c:v>
                </c:pt>
                <c:pt idx="32">
                  <c:v> Zemgale (n=31)*</c:v>
                </c:pt>
                <c:pt idx="33">
                  <c:v> Latgale (n=26)*</c:v>
                </c:pt>
                <c:pt idx="35">
                  <c:v> Rīga (n=54)</c:v>
                </c:pt>
                <c:pt idx="36">
                  <c:v> Cita pilsēta (n=89)</c:v>
                </c:pt>
                <c:pt idx="37">
                  <c:v> Lauki (n=71)</c:v>
                </c:pt>
              </c:strCache>
            </c:strRef>
          </c:cat>
          <c:val>
            <c:numRef>
              <c:f>'Grafiki + dati'!$X$593:$X$630</c:f>
              <c:numCache>
                <c:formatCode>0</c:formatCode>
                <c:ptCount val="38"/>
                <c:pt idx="0">
                  <c:v>32.200000000000003</c:v>
                </c:pt>
                <c:pt idx="1">
                  <c:v>54.9</c:v>
                </c:pt>
                <c:pt idx="2">
                  <c:v>29.5</c:v>
                </c:pt>
                <c:pt idx="3">
                  <c:v>35.200000000000003</c:v>
                </c:pt>
                <c:pt idx="4">
                  <c:v>54.9</c:v>
                </c:pt>
                <c:pt idx="5">
                  <c:v>40.599999999999994</c:v>
                </c:pt>
                <c:pt idx="6">
                  <c:v>41.7</c:v>
                </c:pt>
                <c:pt idx="7">
                  <c:v>34.299999999999997</c:v>
                </c:pt>
                <c:pt idx="8">
                  <c:v>27.5</c:v>
                </c:pt>
                <c:pt idx="9">
                  <c:v>27.799999999999997</c:v>
                </c:pt>
                <c:pt idx="10">
                  <c:v>30.9</c:v>
                </c:pt>
                <c:pt idx="11">
                  <c:v>54.9</c:v>
                </c:pt>
                <c:pt idx="12">
                  <c:v>29.2</c:v>
                </c:pt>
                <c:pt idx="13">
                  <c:v>39.700000000000003</c:v>
                </c:pt>
                <c:pt idx="14">
                  <c:v>54.9</c:v>
                </c:pt>
                <c:pt idx="15">
                  <c:v>54.9</c:v>
                </c:pt>
                <c:pt idx="16">
                  <c:v>32</c:v>
                </c:pt>
                <c:pt idx="17">
                  <c:v>31.2</c:v>
                </c:pt>
                <c:pt idx="18">
                  <c:v>54.9</c:v>
                </c:pt>
                <c:pt idx="19">
                  <c:v>38.299999999999997</c:v>
                </c:pt>
                <c:pt idx="20">
                  <c:v>28.099999999999998</c:v>
                </c:pt>
                <c:pt idx="21">
                  <c:v>5</c:v>
                </c:pt>
                <c:pt idx="22">
                  <c:v>54.9</c:v>
                </c:pt>
                <c:pt idx="23">
                  <c:v>22.1</c:v>
                </c:pt>
                <c:pt idx="24">
                  <c:v>35.5</c:v>
                </c:pt>
                <c:pt idx="25">
                  <c:v>22.299999999999997</c:v>
                </c:pt>
                <c:pt idx="26">
                  <c:v>36.5</c:v>
                </c:pt>
                <c:pt idx="27">
                  <c:v>30.599999999999998</c:v>
                </c:pt>
                <c:pt idx="28">
                  <c:v>54.9</c:v>
                </c:pt>
                <c:pt idx="29">
                  <c:v>38.599999999999994</c:v>
                </c:pt>
                <c:pt idx="30">
                  <c:v>29.099999999999998</c:v>
                </c:pt>
                <c:pt idx="31">
                  <c:v>31.599999999999998</c:v>
                </c:pt>
                <c:pt idx="32">
                  <c:v>35.799999999999997</c:v>
                </c:pt>
                <c:pt idx="33">
                  <c:v>25.2</c:v>
                </c:pt>
                <c:pt idx="34">
                  <c:v>54.9</c:v>
                </c:pt>
                <c:pt idx="35">
                  <c:v>38.599999999999994</c:v>
                </c:pt>
                <c:pt idx="36">
                  <c:v>29.299999999999997</c:v>
                </c:pt>
                <c:pt idx="37">
                  <c:v>31.4</c:v>
                </c:pt>
              </c:numCache>
            </c:numRef>
          </c:val>
          <c:extLst>
            <c:ext xmlns:c16="http://schemas.microsoft.com/office/drawing/2014/chart" uri="{C3380CC4-5D6E-409C-BE32-E72D297353CC}">
              <c16:uniqueId val="{00000004-3F88-4BD3-900C-C3D72B0AD44B}"/>
            </c:ext>
          </c:extLst>
        </c:ser>
        <c:ser>
          <c:idx val="5"/>
          <c:order val="5"/>
          <c:tx>
            <c:strRef>
              <c:f>'Grafiki + dati'!$Y$592</c:f>
              <c:strCache>
                <c:ptCount val="1"/>
                <c:pt idx="0">
                  <c:v>Plānojam to izdarīt tuvākajā laikā</c:v>
                </c:pt>
              </c:strCache>
            </c:strRef>
          </c:tx>
          <c:spPr>
            <a:solidFill>
              <a:srgbClr val="6BC7B1"/>
            </a:solidFill>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dati'!$S$593:$S$630</c:f>
              <c:strCache>
                <c:ptCount val="38"/>
                <c:pt idx="0">
                  <c:v>Visi respondenti (n=214)</c:v>
                </c:pt>
                <c:pt idx="2">
                  <c:v>Vīrietis (n=111)</c:v>
                </c:pt>
                <c:pt idx="3">
                  <c:v>Sieviete (n=103)</c:v>
                </c:pt>
                <c:pt idx="5">
                  <c:v>18 - 24 g.v. (n=14)*</c:v>
                </c:pt>
                <c:pt idx="6">
                  <c:v>25 - 34 g.v. (n=24)*</c:v>
                </c:pt>
                <c:pt idx="7">
                  <c:v>35 - 44 g.v. (n=39)</c:v>
                </c:pt>
                <c:pt idx="8">
                  <c:v>45 - 54 g.v. (n=50)</c:v>
                </c:pt>
                <c:pt idx="9">
                  <c:v>55 - 63 g.v. (n=45)</c:v>
                </c:pt>
                <c:pt idx="10">
                  <c:v>64 - 75 g.v. (n=42)</c:v>
                </c:pt>
                <c:pt idx="12">
                  <c:v>Latviešu (n=158)</c:v>
                </c:pt>
                <c:pt idx="13">
                  <c:v>Krievu (n=52)</c:v>
                </c:pt>
                <c:pt idx="15">
                  <c:v>Pamatizglītība (n=6)*</c:v>
                </c:pt>
                <c:pt idx="16">
                  <c:v>Vidējā izglītība (n=79)</c:v>
                </c:pt>
                <c:pt idx="17">
                  <c:v>Augstākā (n=129)</c:v>
                </c:pt>
                <c:pt idx="19">
                  <c:v>Dzīvoklis daudzdzīvokļu mājā (n=100)</c:v>
                </c:pt>
                <c:pt idx="20">
                  <c:v>Privātmāja (n=108)</c:v>
                </c:pt>
                <c:pt idx="21">
                  <c:v>Cits mājokļa tips (n=6)*</c:v>
                </c:pt>
                <c:pt idx="23">
                  <c:v>Zemi (n=27)*</c:v>
                </c:pt>
                <c:pt idx="24">
                  <c:v>Vidēji zemi (n=30)*</c:v>
                </c:pt>
                <c:pt idx="25">
                  <c:v>Vidēji (n=24)*</c:v>
                </c:pt>
                <c:pt idx="26">
                  <c:v>Vidēji augsti (n=34)*</c:v>
                </c:pt>
                <c:pt idx="27">
                  <c:v>Augsti (n=37)</c:v>
                </c:pt>
                <c:pt idx="29">
                  <c:v> Rīga (n=54)</c:v>
                </c:pt>
                <c:pt idx="30">
                  <c:v> Vidzeme (n=78)</c:v>
                </c:pt>
                <c:pt idx="31">
                  <c:v> Kurzeme (n=25)*</c:v>
                </c:pt>
                <c:pt idx="32">
                  <c:v> Zemgale (n=31)*</c:v>
                </c:pt>
                <c:pt idx="33">
                  <c:v> Latgale (n=26)*</c:v>
                </c:pt>
                <c:pt idx="35">
                  <c:v> Rīga (n=54)</c:v>
                </c:pt>
                <c:pt idx="36">
                  <c:v> Cita pilsēta (n=89)</c:v>
                </c:pt>
                <c:pt idx="37">
                  <c:v> Lauki (n=71)</c:v>
                </c:pt>
              </c:strCache>
            </c:strRef>
          </c:cat>
          <c:val>
            <c:numRef>
              <c:f>'Grafiki + dati'!$Y$593:$Y$630</c:f>
              <c:numCache>
                <c:formatCode>General</c:formatCode>
                <c:ptCount val="38"/>
                <c:pt idx="0" formatCode="0">
                  <c:v>10.4</c:v>
                </c:pt>
                <c:pt idx="2" formatCode="0">
                  <c:v>11.7</c:v>
                </c:pt>
                <c:pt idx="3" formatCode="0">
                  <c:v>9</c:v>
                </c:pt>
                <c:pt idx="5" formatCode="0">
                  <c:v>8</c:v>
                </c:pt>
                <c:pt idx="6" formatCode="0">
                  <c:v>8.5</c:v>
                </c:pt>
                <c:pt idx="7" formatCode="0">
                  <c:v>2.2999999999999998</c:v>
                </c:pt>
                <c:pt idx="8" formatCode="0">
                  <c:v>12.4</c:v>
                </c:pt>
                <c:pt idx="9" formatCode="0">
                  <c:v>11.3</c:v>
                </c:pt>
                <c:pt idx="10" formatCode="0">
                  <c:v>16.600000000000001</c:v>
                </c:pt>
                <c:pt idx="12" formatCode="0">
                  <c:v>11</c:v>
                </c:pt>
                <c:pt idx="13" formatCode="0">
                  <c:v>9.5</c:v>
                </c:pt>
                <c:pt idx="16" formatCode="0">
                  <c:v>12.6</c:v>
                </c:pt>
                <c:pt idx="17" formatCode="0">
                  <c:v>9.6</c:v>
                </c:pt>
                <c:pt idx="19" formatCode="0">
                  <c:v>10.5</c:v>
                </c:pt>
                <c:pt idx="20" formatCode="0">
                  <c:v>10.9</c:v>
                </c:pt>
                <c:pt idx="21" formatCode="0">
                  <c:v>0</c:v>
                </c:pt>
                <c:pt idx="23" formatCode="0">
                  <c:v>13.9</c:v>
                </c:pt>
                <c:pt idx="24" formatCode="0">
                  <c:v>13.5</c:v>
                </c:pt>
                <c:pt idx="25" formatCode="0">
                  <c:v>16.3</c:v>
                </c:pt>
                <c:pt idx="26" formatCode="0">
                  <c:v>10.3</c:v>
                </c:pt>
                <c:pt idx="27" formatCode="0">
                  <c:v>8</c:v>
                </c:pt>
                <c:pt idx="29" formatCode="0">
                  <c:v>9.1999999999999993</c:v>
                </c:pt>
                <c:pt idx="30" formatCode="0">
                  <c:v>7.5</c:v>
                </c:pt>
                <c:pt idx="31" formatCode="0">
                  <c:v>4</c:v>
                </c:pt>
                <c:pt idx="32" formatCode="0">
                  <c:v>25.9</c:v>
                </c:pt>
                <c:pt idx="33" formatCode="0">
                  <c:v>7.5</c:v>
                </c:pt>
                <c:pt idx="35" formatCode="0">
                  <c:v>9.1999999999999993</c:v>
                </c:pt>
                <c:pt idx="36" formatCode="0">
                  <c:v>5.8</c:v>
                </c:pt>
                <c:pt idx="37" formatCode="0">
                  <c:v>17.100000000000001</c:v>
                </c:pt>
              </c:numCache>
            </c:numRef>
          </c:val>
          <c:extLst>
            <c:ext xmlns:c16="http://schemas.microsoft.com/office/drawing/2014/chart" uri="{C3380CC4-5D6E-409C-BE32-E72D297353CC}">
              <c16:uniqueId val="{00000005-3F88-4BD3-900C-C3D72B0AD44B}"/>
            </c:ext>
          </c:extLst>
        </c:ser>
        <c:ser>
          <c:idx val="6"/>
          <c:order val="6"/>
          <c:tx>
            <c:strRef>
              <c:f>'Grafiki + dati'!$Z$592</c:f>
              <c:strCache>
                <c:ptCount val="1"/>
                <c:pt idx="0">
                  <c:v>x</c:v>
                </c:pt>
              </c:strCache>
            </c:strRef>
          </c:tx>
          <c:spPr>
            <a:noFill/>
          </c:spPr>
          <c:invertIfNegative val="0"/>
          <c:cat>
            <c:strRef>
              <c:f>'Grafiki + dati'!$S$593:$S$630</c:f>
              <c:strCache>
                <c:ptCount val="38"/>
                <c:pt idx="0">
                  <c:v>Visi respondenti (n=214)</c:v>
                </c:pt>
                <c:pt idx="2">
                  <c:v>Vīrietis (n=111)</c:v>
                </c:pt>
                <c:pt idx="3">
                  <c:v>Sieviete (n=103)</c:v>
                </c:pt>
                <c:pt idx="5">
                  <c:v>18 - 24 g.v. (n=14)*</c:v>
                </c:pt>
                <c:pt idx="6">
                  <c:v>25 - 34 g.v. (n=24)*</c:v>
                </c:pt>
                <c:pt idx="7">
                  <c:v>35 - 44 g.v. (n=39)</c:v>
                </c:pt>
                <c:pt idx="8">
                  <c:v>45 - 54 g.v. (n=50)</c:v>
                </c:pt>
                <c:pt idx="9">
                  <c:v>55 - 63 g.v. (n=45)</c:v>
                </c:pt>
                <c:pt idx="10">
                  <c:v>64 - 75 g.v. (n=42)</c:v>
                </c:pt>
                <c:pt idx="12">
                  <c:v>Latviešu (n=158)</c:v>
                </c:pt>
                <c:pt idx="13">
                  <c:v>Krievu (n=52)</c:v>
                </c:pt>
                <c:pt idx="15">
                  <c:v>Pamatizglītība (n=6)*</c:v>
                </c:pt>
                <c:pt idx="16">
                  <c:v>Vidējā izglītība (n=79)</c:v>
                </c:pt>
                <c:pt idx="17">
                  <c:v>Augstākā (n=129)</c:v>
                </c:pt>
                <c:pt idx="19">
                  <c:v>Dzīvoklis daudzdzīvokļu mājā (n=100)</c:v>
                </c:pt>
                <c:pt idx="20">
                  <c:v>Privātmāja (n=108)</c:v>
                </c:pt>
                <c:pt idx="21">
                  <c:v>Cits mājokļa tips (n=6)*</c:v>
                </c:pt>
                <c:pt idx="23">
                  <c:v>Zemi (n=27)*</c:v>
                </c:pt>
                <c:pt idx="24">
                  <c:v>Vidēji zemi (n=30)*</c:v>
                </c:pt>
                <c:pt idx="25">
                  <c:v>Vidēji (n=24)*</c:v>
                </c:pt>
                <c:pt idx="26">
                  <c:v>Vidēji augsti (n=34)*</c:v>
                </c:pt>
                <c:pt idx="27">
                  <c:v>Augsti (n=37)</c:v>
                </c:pt>
                <c:pt idx="29">
                  <c:v> Rīga (n=54)</c:v>
                </c:pt>
                <c:pt idx="30">
                  <c:v> Vidzeme (n=78)</c:v>
                </c:pt>
                <c:pt idx="31">
                  <c:v> Kurzeme (n=25)*</c:v>
                </c:pt>
                <c:pt idx="32">
                  <c:v> Zemgale (n=31)*</c:v>
                </c:pt>
                <c:pt idx="33">
                  <c:v> Latgale (n=26)*</c:v>
                </c:pt>
                <c:pt idx="35">
                  <c:v> Rīga (n=54)</c:v>
                </c:pt>
                <c:pt idx="36">
                  <c:v> Cita pilsēta (n=89)</c:v>
                </c:pt>
                <c:pt idx="37">
                  <c:v> Lauki (n=71)</c:v>
                </c:pt>
              </c:strCache>
            </c:strRef>
          </c:cat>
          <c:val>
            <c:numRef>
              <c:f>'Grafiki + dati'!$Z$593:$Z$630</c:f>
              <c:numCache>
                <c:formatCode>0</c:formatCode>
                <c:ptCount val="38"/>
                <c:pt idx="0">
                  <c:v>20.5</c:v>
                </c:pt>
                <c:pt idx="1">
                  <c:v>30.9</c:v>
                </c:pt>
                <c:pt idx="2">
                  <c:v>19.2</c:v>
                </c:pt>
                <c:pt idx="3">
                  <c:v>21.9</c:v>
                </c:pt>
                <c:pt idx="4">
                  <c:v>30.9</c:v>
                </c:pt>
                <c:pt idx="5">
                  <c:v>22.9</c:v>
                </c:pt>
                <c:pt idx="6">
                  <c:v>22.4</c:v>
                </c:pt>
                <c:pt idx="7">
                  <c:v>28.599999999999998</c:v>
                </c:pt>
                <c:pt idx="8">
                  <c:v>18.5</c:v>
                </c:pt>
                <c:pt idx="9">
                  <c:v>19.599999999999998</c:v>
                </c:pt>
                <c:pt idx="10">
                  <c:v>14.299999999999997</c:v>
                </c:pt>
                <c:pt idx="11">
                  <c:v>30.9</c:v>
                </c:pt>
                <c:pt idx="12">
                  <c:v>19.899999999999999</c:v>
                </c:pt>
                <c:pt idx="13">
                  <c:v>21.4</c:v>
                </c:pt>
                <c:pt idx="14">
                  <c:v>30.9</c:v>
                </c:pt>
                <c:pt idx="15">
                  <c:v>30.9</c:v>
                </c:pt>
                <c:pt idx="16">
                  <c:v>18.299999999999997</c:v>
                </c:pt>
                <c:pt idx="17">
                  <c:v>21.299999999999997</c:v>
                </c:pt>
                <c:pt idx="18">
                  <c:v>30.9</c:v>
                </c:pt>
                <c:pt idx="19">
                  <c:v>20.399999999999999</c:v>
                </c:pt>
                <c:pt idx="20">
                  <c:v>20</c:v>
                </c:pt>
                <c:pt idx="21">
                  <c:v>30.9</c:v>
                </c:pt>
                <c:pt idx="22">
                  <c:v>30.9</c:v>
                </c:pt>
                <c:pt idx="23">
                  <c:v>17</c:v>
                </c:pt>
                <c:pt idx="24">
                  <c:v>17.399999999999999</c:v>
                </c:pt>
                <c:pt idx="25">
                  <c:v>14.599999999999998</c:v>
                </c:pt>
                <c:pt idx="26">
                  <c:v>20.599999999999998</c:v>
                </c:pt>
                <c:pt idx="27">
                  <c:v>22.9</c:v>
                </c:pt>
                <c:pt idx="28">
                  <c:v>30.9</c:v>
                </c:pt>
                <c:pt idx="29">
                  <c:v>21.7</c:v>
                </c:pt>
                <c:pt idx="30">
                  <c:v>23.4</c:v>
                </c:pt>
                <c:pt idx="31">
                  <c:v>26.9</c:v>
                </c:pt>
                <c:pt idx="32">
                  <c:v>5</c:v>
                </c:pt>
                <c:pt idx="33">
                  <c:v>23.4</c:v>
                </c:pt>
                <c:pt idx="34">
                  <c:v>30.9</c:v>
                </c:pt>
                <c:pt idx="35">
                  <c:v>21.7</c:v>
                </c:pt>
                <c:pt idx="36">
                  <c:v>25.099999999999998</c:v>
                </c:pt>
                <c:pt idx="37">
                  <c:v>13.799999999999997</c:v>
                </c:pt>
              </c:numCache>
            </c:numRef>
          </c:val>
          <c:extLst>
            <c:ext xmlns:c16="http://schemas.microsoft.com/office/drawing/2014/chart" uri="{C3380CC4-5D6E-409C-BE32-E72D297353CC}">
              <c16:uniqueId val="{00000006-3F88-4BD3-900C-C3D72B0AD44B}"/>
            </c:ext>
          </c:extLst>
        </c:ser>
        <c:ser>
          <c:idx val="7"/>
          <c:order val="7"/>
          <c:tx>
            <c:strRef>
              <c:f>'Grafiki + dati'!$AA$592</c:f>
              <c:strCache>
                <c:ptCount val="1"/>
                <c:pt idx="0">
                  <c:v>Nezinām, kā to izdarīt</c:v>
                </c:pt>
              </c:strCache>
            </c:strRef>
          </c:tx>
          <c:spPr>
            <a:solidFill>
              <a:srgbClr val="FFC000"/>
            </a:solidFill>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dati'!$S$593:$S$630</c:f>
              <c:strCache>
                <c:ptCount val="38"/>
                <c:pt idx="0">
                  <c:v>Visi respondenti (n=214)</c:v>
                </c:pt>
                <c:pt idx="2">
                  <c:v>Vīrietis (n=111)</c:v>
                </c:pt>
                <c:pt idx="3">
                  <c:v>Sieviete (n=103)</c:v>
                </c:pt>
                <c:pt idx="5">
                  <c:v>18 - 24 g.v. (n=14)*</c:v>
                </c:pt>
                <c:pt idx="6">
                  <c:v>25 - 34 g.v. (n=24)*</c:v>
                </c:pt>
                <c:pt idx="7">
                  <c:v>35 - 44 g.v. (n=39)</c:v>
                </c:pt>
                <c:pt idx="8">
                  <c:v>45 - 54 g.v. (n=50)</c:v>
                </c:pt>
                <c:pt idx="9">
                  <c:v>55 - 63 g.v. (n=45)</c:v>
                </c:pt>
                <c:pt idx="10">
                  <c:v>64 - 75 g.v. (n=42)</c:v>
                </c:pt>
                <c:pt idx="12">
                  <c:v>Latviešu (n=158)</c:v>
                </c:pt>
                <c:pt idx="13">
                  <c:v>Krievu (n=52)</c:v>
                </c:pt>
                <c:pt idx="15">
                  <c:v>Pamatizglītība (n=6)*</c:v>
                </c:pt>
                <c:pt idx="16">
                  <c:v>Vidējā izglītība (n=79)</c:v>
                </c:pt>
                <c:pt idx="17">
                  <c:v>Augstākā (n=129)</c:v>
                </c:pt>
                <c:pt idx="19">
                  <c:v>Dzīvoklis daudzdzīvokļu mājā (n=100)</c:v>
                </c:pt>
                <c:pt idx="20">
                  <c:v>Privātmāja (n=108)</c:v>
                </c:pt>
                <c:pt idx="21">
                  <c:v>Cits mājokļa tips (n=6)*</c:v>
                </c:pt>
                <c:pt idx="23">
                  <c:v>Zemi (n=27)*</c:v>
                </c:pt>
                <c:pt idx="24">
                  <c:v>Vidēji zemi (n=30)*</c:v>
                </c:pt>
                <c:pt idx="25">
                  <c:v>Vidēji (n=24)*</c:v>
                </c:pt>
                <c:pt idx="26">
                  <c:v>Vidēji augsti (n=34)*</c:v>
                </c:pt>
                <c:pt idx="27">
                  <c:v>Augsti (n=37)</c:v>
                </c:pt>
                <c:pt idx="29">
                  <c:v> Rīga (n=54)</c:v>
                </c:pt>
                <c:pt idx="30">
                  <c:v> Vidzeme (n=78)</c:v>
                </c:pt>
                <c:pt idx="31">
                  <c:v> Kurzeme (n=25)*</c:v>
                </c:pt>
                <c:pt idx="32">
                  <c:v> Zemgale (n=31)*</c:v>
                </c:pt>
                <c:pt idx="33">
                  <c:v> Latgale (n=26)*</c:v>
                </c:pt>
                <c:pt idx="35">
                  <c:v> Rīga (n=54)</c:v>
                </c:pt>
                <c:pt idx="36">
                  <c:v> Cita pilsēta (n=89)</c:v>
                </c:pt>
                <c:pt idx="37">
                  <c:v> Lauki (n=71)</c:v>
                </c:pt>
              </c:strCache>
            </c:strRef>
          </c:cat>
          <c:val>
            <c:numRef>
              <c:f>'Grafiki + dati'!$AA$593:$AA$630</c:f>
              <c:numCache>
                <c:formatCode>General</c:formatCode>
                <c:ptCount val="38"/>
                <c:pt idx="0" formatCode="0">
                  <c:v>6.7</c:v>
                </c:pt>
                <c:pt idx="2" formatCode="0">
                  <c:v>4.5</c:v>
                </c:pt>
                <c:pt idx="3" formatCode="0">
                  <c:v>9</c:v>
                </c:pt>
                <c:pt idx="5" formatCode="0">
                  <c:v>7.1</c:v>
                </c:pt>
                <c:pt idx="6" formatCode="0">
                  <c:v>11.9</c:v>
                </c:pt>
                <c:pt idx="7" formatCode="0">
                  <c:v>5.3</c:v>
                </c:pt>
                <c:pt idx="8" formatCode="0">
                  <c:v>2.1</c:v>
                </c:pt>
                <c:pt idx="9" formatCode="0">
                  <c:v>4.5</c:v>
                </c:pt>
                <c:pt idx="10" formatCode="0">
                  <c:v>12.1</c:v>
                </c:pt>
                <c:pt idx="12" formatCode="0">
                  <c:v>5.3</c:v>
                </c:pt>
                <c:pt idx="13" formatCode="0">
                  <c:v>11.7</c:v>
                </c:pt>
                <c:pt idx="15" formatCode="0">
                  <c:v>15.3</c:v>
                </c:pt>
                <c:pt idx="16" formatCode="0">
                  <c:v>6.4</c:v>
                </c:pt>
                <c:pt idx="17" formatCode="0">
                  <c:v>6.4</c:v>
                </c:pt>
                <c:pt idx="19" formatCode="0">
                  <c:v>11.1</c:v>
                </c:pt>
                <c:pt idx="20" formatCode="0">
                  <c:v>3</c:v>
                </c:pt>
                <c:pt idx="21" formatCode="0">
                  <c:v>0</c:v>
                </c:pt>
                <c:pt idx="23" formatCode="0">
                  <c:v>8.1999999999999993</c:v>
                </c:pt>
                <c:pt idx="24" formatCode="0">
                  <c:v>13.6</c:v>
                </c:pt>
                <c:pt idx="26" formatCode="0">
                  <c:v>2.7</c:v>
                </c:pt>
                <c:pt idx="27" formatCode="0">
                  <c:v>8.6999999999999993</c:v>
                </c:pt>
                <c:pt idx="29" formatCode="0">
                  <c:v>7.6</c:v>
                </c:pt>
                <c:pt idx="30" formatCode="0">
                  <c:v>2.9</c:v>
                </c:pt>
                <c:pt idx="31" formatCode="0">
                  <c:v>8.1999999999999993</c:v>
                </c:pt>
                <c:pt idx="32" formatCode="0">
                  <c:v>6.2</c:v>
                </c:pt>
                <c:pt idx="33" formatCode="0">
                  <c:v>15.2</c:v>
                </c:pt>
                <c:pt idx="35" formatCode="0">
                  <c:v>7.6</c:v>
                </c:pt>
                <c:pt idx="36" formatCode="0">
                  <c:v>6.6</c:v>
                </c:pt>
                <c:pt idx="37" formatCode="0">
                  <c:v>6.1</c:v>
                </c:pt>
              </c:numCache>
            </c:numRef>
          </c:val>
          <c:extLst>
            <c:ext xmlns:c16="http://schemas.microsoft.com/office/drawing/2014/chart" uri="{C3380CC4-5D6E-409C-BE32-E72D297353CC}">
              <c16:uniqueId val="{00000007-3F88-4BD3-900C-C3D72B0AD44B}"/>
            </c:ext>
          </c:extLst>
        </c:ser>
        <c:ser>
          <c:idx val="8"/>
          <c:order val="8"/>
          <c:tx>
            <c:strRef>
              <c:f>'Grafiki + dati'!$AB$592</c:f>
              <c:strCache>
                <c:ptCount val="1"/>
                <c:pt idx="0">
                  <c:v>x</c:v>
                </c:pt>
              </c:strCache>
            </c:strRef>
          </c:tx>
          <c:spPr>
            <a:noFill/>
          </c:spPr>
          <c:invertIfNegative val="0"/>
          <c:cat>
            <c:strRef>
              <c:f>'Grafiki + dati'!$S$593:$S$630</c:f>
              <c:strCache>
                <c:ptCount val="38"/>
                <c:pt idx="0">
                  <c:v>Visi respondenti (n=214)</c:v>
                </c:pt>
                <c:pt idx="2">
                  <c:v>Vīrietis (n=111)</c:v>
                </c:pt>
                <c:pt idx="3">
                  <c:v>Sieviete (n=103)</c:v>
                </c:pt>
                <c:pt idx="5">
                  <c:v>18 - 24 g.v. (n=14)*</c:v>
                </c:pt>
                <c:pt idx="6">
                  <c:v>25 - 34 g.v. (n=24)*</c:v>
                </c:pt>
                <c:pt idx="7">
                  <c:v>35 - 44 g.v. (n=39)</c:v>
                </c:pt>
                <c:pt idx="8">
                  <c:v>45 - 54 g.v. (n=50)</c:v>
                </c:pt>
                <c:pt idx="9">
                  <c:v>55 - 63 g.v. (n=45)</c:v>
                </c:pt>
                <c:pt idx="10">
                  <c:v>64 - 75 g.v. (n=42)</c:v>
                </c:pt>
                <c:pt idx="12">
                  <c:v>Latviešu (n=158)</c:v>
                </c:pt>
                <c:pt idx="13">
                  <c:v>Krievu (n=52)</c:v>
                </c:pt>
                <c:pt idx="15">
                  <c:v>Pamatizglītība (n=6)*</c:v>
                </c:pt>
                <c:pt idx="16">
                  <c:v>Vidējā izglītība (n=79)</c:v>
                </c:pt>
                <c:pt idx="17">
                  <c:v>Augstākā (n=129)</c:v>
                </c:pt>
                <c:pt idx="19">
                  <c:v>Dzīvoklis daudzdzīvokļu mājā (n=100)</c:v>
                </c:pt>
                <c:pt idx="20">
                  <c:v>Privātmāja (n=108)</c:v>
                </c:pt>
                <c:pt idx="21">
                  <c:v>Cits mājokļa tips (n=6)*</c:v>
                </c:pt>
                <c:pt idx="23">
                  <c:v>Zemi (n=27)*</c:v>
                </c:pt>
                <c:pt idx="24">
                  <c:v>Vidēji zemi (n=30)*</c:v>
                </c:pt>
                <c:pt idx="25">
                  <c:v>Vidēji (n=24)*</c:v>
                </c:pt>
                <c:pt idx="26">
                  <c:v>Vidēji augsti (n=34)*</c:v>
                </c:pt>
                <c:pt idx="27">
                  <c:v>Augsti (n=37)</c:v>
                </c:pt>
                <c:pt idx="29">
                  <c:v> Rīga (n=54)</c:v>
                </c:pt>
                <c:pt idx="30">
                  <c:v> Vidzeme (n=78)</c:v>
                </c:pt>
                <c:pt idx="31">
                  <c:v> Kurzeme (n=25)*</c:v>
                </c:pt>
                <c:pt idx="32">
                  <c:v> Zemgale (n=31)*</c:v>
                </c:pt>
                <c:pt idx="33">
                  <c:v> Latgale (n=26)*</c:v>
                </c:pt>
                <c:pt idx="35">
                  <c:v> Rīga (n=54)</c:v>
                </c:pt>
                <c:pt idx="36">
                  <c:v> Cita pilsēta (n=89)</c:v>
                </c:pt>
                <c:pt idx="37">
                  <c:v> Lauki (n=71)</c:v>
                </c:pt>
              </c:strCache>
            </c:strRef>
          </c:cat>
          <c:val>
            <c:numRef>
              <c:f>'Grafiki + dati'!$AB$593:$AB$630</c:f>
              <c:numCache>
                <c:formatCode>0</c:formatCode>
                <c:ptCount val="38"/>
                <c:pt idx="0">
                  <c:v>13.600000000000001</c:v>
                </c:pt>
                <c:pt idx="1">
                  <c:v>20.3</c:v>
                </c:pt>
                <c:pt idx="2">
                  <c:v>15.8</c:v>
                </c:pt>
                <c:pt idx="3">
                  <c:v>11.3</c:v>
                </c:pt>
                <c:pt idx="4">
                  <c:v>20.3</c:v>
                </c:pt>
                <c:pt idx="5">
                  <c:v>13.200000000000001</c:v>
                </c:pt>
                <c:pt idx="6">
                  <c:v>8.4</c:v>
                </c:pt>
                <c:pt idx="7">
                  <c:v>15</c:v>
                </c:pt>
                <c:pt idx="8">
                  <c:v>18.200000000000003</c:v>
                </c:pt>
                <c:pt idx="9">
                  <c:v>15.8</c:v>
                </c:pt>
                <c:pt idx="10">
                  <c:v>8.2000000000000011</c:v>
                </c:pt>
                <c:pt idx="11">
                  <c:v>20.3</c:v>
                </c:pt>
                <c:pt idx="12">
                  <c:v>15</c:v>
                </c:pt>
                <c:pt idx="13">
                  <c:v>8.6000000000000014</c:v>
                </c:pt>
                <c:pt idx="14">
                  <c:v>20.3</c:v>
                </c:pt>
                <c:pt idx="15">
                  <c:v>5</c:v>
                </c:pt>
                <c:pt idx="16">
                  <c:v>13.9</c:v>
                </c:pt>
                <c:pt idx="17">
                  <c:v>13.9</c:v>
                </c:pt>
                <c:pt idx="18">
                  <c:v>20.3</c:v>
                </c:pt>
                <c:pt idx="19">
                  <c:v>9.2000000000000011</c:v>
                </c:pt>
                <c:pt idx="20">
                  <c:v>17.3</c:v>
                </c:pt>
                <c:pt idx="21">
                  <c:v>20.3</c:v>
                </c:pt>
                <c:pt idx="22">
                  <c:v>20.3</c:v>
                </c:pt>
                <c:pt idx="23">
                  <c:v>12.100000000000001</c:v>
                </c:pt>
                <c:pt idx="24">
                  <c:v>6.7000000000000011</c:v>
                </c:pt>
                <c:pt idx="25">
                  <c:v>20.3</c:v>
                </c:pt>
                <c:pt idx="26">
                  <c:v>17.600000000000001</c:v>
                </c:pt>
                <c:pt idx="27">
                  <c:v>11.600000000000001</c:v>
                </c:pt>
                <c:pt idx="28">
                  <c:v>20.3</c:v>
                </c:pt>
                <c:pt idx="29">
                  <c:v>12.700000000000001</c:v>
                </c:pt>
                <c:pt idx="30">
                  <c:v>17.399999999999999</c:v>
                </c:pt>
                <c:pt idx="31">
                  <c:v>12.100000000000001</c:v>
                </c:pt>
                <c:pt idx="32">
                  <c:v>14.100000000000001</c:v>
                </c:pt>
                <c:pt idx="33">
                  <c:v>5.1000000000000014</c:v>
                </c:pt>
                <c:pt idx="34">
                  <c:v>20.3</c:v>
                </c:pt>
                <c:pt idx="35">
                  <c:v>12.700000000000001</c:v>
                </c:pt>
                <c:pt idx="36">
                  <c:v>13.700000000000001</c:v>
                </c:pt>
                <c:pt idx="37">
                  <c:v>14.200000000000001</c:v>
                </c:pt>
              </c:numCache>
            </c:numRef>
          </c:val>
          <c:extLst>
            <c:ext xmlns:c16="http://schemas.microsoft.com/office/drawing/2014/chart" uri="{C3380CC4-5D6E-409C-BE32-E72D297353CC}">
              <c16:uniqueId val="{00000008-3F88-4BD3-900C-C3D72B0AD44B}"/>
            </c:ext>
          </c:extLst>
        </c:ser>
        <c:ser>
          <c:idx val="9"/>
          <c:order val="9"/>
          <c:tx>
            <c:strRef>
              <c:f>'Grafiki + dati'!$AC$592</c:f>
              <c:strCache>
                <c:ptCount val="1"/>
                <c:pt idx="0">
                  <c:v>Ir kāds cits iemesls</c:v>
                </c:pt>
              </c:strCache>
            </c:strRef>
          </c:tx>
          <c:spPr>
            <a:solidFill>
              <a:srgbClr val="70AD47">
                <a:lumMod val="75000"/>
              </a:srgbClr>
            </a:solidFill>
          </c:spPr>
          <c:invertIfNegative val="0"/>
          <c:dLbls>
            <c:dLbl>
              <c:idx val="21"/>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extLst>
                <c:ext xmlns:c16="http://schemas.microsoft.com/office/drawing/2014/chart" uri="{C3380CC4-5D6E-409C-BE32-E72D297353CC}">
                  <c16:uniqueId val="{0000000C-3F88-4BD3-900C-C3D72B0AD44B}"/>
                </c:ext>
              </c:extLst>
            </c:dLbl>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dati'!$S$593:$S$630</c:f>
              <c:strCache>
                <c:ptCount val="38"/>
                <c:pt idx="0">
                  <c:v>Visi respondenti (n=214)</c:v>
                </c:pt>
                <c:pt idx="2">
                  <c:v>Vīrietis (n=111)</c:v>
                </c:pt>
                <c:pt idx="3">
                  <c:v>Sieviete (n=103)</c:v>
                </c:pt>
                <c:pt idx="5">
                  <c:v>18 - 24 g.v. (n=14)*</c:v>
                </c:pt>
                <c:pt idx="6">
                  <c:v>25 - 34 g.v. (n=24)*</c:v>
                </c:pt>
                <c:pt idx="7">
                  <c:v>35 - 44 g.v. (n=39)</c:v>
                </c:pt>
                <c:pt idx="8">
                  <c:v>45 - 54 g.v. (n=50)</c:v>
                </c:pt>
                <c:pt idx="9">
                  <c:v>55 - 63 g.v. (n=45)</c:v>
                </c:pt>
                <c:pt idx="10">
                  <c:v>64 - 75 g.v. (n=42)</c:v>
                </c:pt>
                <c:pt idx="12">
                  <c:v>Latviešu (n=158)</c:v>
                </c:pt>
                <c:pt idx="13">
                  <c:v>Krievu (n=52)</c:v>
                </c:pt>
                <c:pt idx="15">
                  <c:v>Pamatizglītība (n=6)*</c:v>
                </c:pt>
                <c:pt idx="16">
                  <c:v>Vidējā izglītība (n=79)</c:v>
                </c:pt>
                <c:pt idx="17">
                  <c:v>Augstākā (n=129)</c:v>
                </c:pt>
                <c:pt idx="19">
                  <c:v>Dzīvoklis daudzdzīvokļu mājā (n=100)</c:v>
                </c:pt>
                <c:pt idx="20">
                  <c:v>Privātmāja (n=108)</c:v>
                </c:pt>
                <c:pt idx="21">
                  <c:v>Cits mājokļa tips (n=6)*</c:v>
                </c:pt>
                <c:pt idx="23">
                  <c:v>Zemi (n=27)*</c:v>
                </c:pt>
                <c:pt idx="24">
                  <c:v>Vidēji zemi (n=30)*</c:v>
                </c:pt>
                <c:pt idx="25">
                  <c:v>Vidēji (n=24)*</c:v>
                </c:pt>
                <c:pt idx="26">
                  <c:v>Vidēji augsti (n=34)*</c:v>
                </c:pt>
                <c:pt idx="27">
                  <c:v>Augsti (n=37)</c:v>
                </c:pt>
                <c:pt idx="29">
                  <c:v> Rīga (n=54)</c:v>
                </c:pt>
                <c:pt idx="30">
                  <c:v> Vidzeme (n=78)</c:v>
                </c:pt>
                <c:pt idx="31">
                  <c:v> Kurzeme (n=25)*</c:v>
                </c:pt>
                <c:pt idx="32">
                  <c:v> Zemgale (n=31)*</c:v>
                </c:pt>
                <c:pt idx="33">
                  <c:v> Latgale (n=26)*</c:v>
                </c:pt>
                <c:pt idx="35">
                  <c:v> Rīga (n=54)</c:v>
                </c:pt>
                <c:pt idx="36">
                  <c:v> Cita pilsēta (n=89)</c:v>
                </c:pt>
                <c:pt idx="37">
                  <c:v> Lauki (n=71)</c:v>
                </c:pt>
              </c:strCache>
            </c:strRef>
          </c:cat>
          <c:val>
            <c:numRef>
              <c:f>'Grafiki + dati'!$AC$593:$AC$630</c:f>
              <c:numCache>
                <c:formatCode>General</c:formatCode>
                <c:ptCount val="38"/>
                <c:pt idx="0" formatCode="0">
                  <c:v>12.7</c:v>
                </c:pt>
                <c:pt idx="2" formatCode="0">
                  <c:v>10.8</c:v>
                </c:pt>
                <c:pt idx="3" formatCode="0">
                  <c:v>14.8</c:v>
                </c:pt>
                <c:pt idx="5" formatCode="0">
                  <c:v>13.8</c:v>
                </c:pt>
                <c:pt idx="6" formatCode="0">
                  <c:v>33.700000000000003</c:v>
                </c:pt>
                <c:pt idx="7" formatCode="0">
                  <c:v>7.5</c:v>
                </c:pt>
                <c:pt idx="8" formatCode="0">
                  <c:v>9.8000000000000007</c:v>
                </c:pt>
                <c:pt idx="9" formatCode="0">
                  <c:v>8.4</c:v>
                </c:pt>
                <c:pt idx="10" formatCode="0">
                  <c:v>11.7</c:v>
                </c:pt>
                <c:pt idx="12" formatCode="0">
                  <c:v>12.6</c:v>
                </c:pt>
                <c:pt idx="13" formatCode="0">
                  <c:v>14.2</c:v>
                </c:pt>
                <c:pt idx="15" formatCode="0">
                  <c:v>34.1</c:v>
                </c:pt>
                <c:pt idx="16" formatCode="0">
                  <c:v>15.8</c:v>
                </c:pt>
                <c:pt idx="17" formatCode="0">
                  <c:v>9.6999999999999993</c:v>
                </c:pt>
                <c:pt idx="19" formatCode="0">
                  <c:v>16.399999999999999</c:v>
                </c:pt>
                <c:pt idx="20" formatCode="0">
                  <c:v>10.1</c:v>
                </c:pt>
                <c:pt idx="21" formatCode="0">
                  <c:v>0</c:v>
                </c:pt>
                <c:pt idx="23" formatCode="0">
                  <c:v>4.3</c:v>
                </c:pt>
                <c:pt idx="24" formatCode="0">
                  <c:v>7.1</c:v>
                </c:pt>
                <c:pt idx="25" formatCode="0">
                  <c:v>13.2</c:v>
                </c:pt>
                <c:pt idx="26" formatCode="0">
                  <c:v>16.3</c:v>
                </c:pt>
                <c:pt idx="27" formatCode="0">
                  <c:v>7.7</c:v>
                </c:pt>
                <c:pt idx="29" formatCode="0">
                  <c:v>16.600000000000001</c:v>
                </c:pt>
                <c:pt idx="30" formatCode="0">
                  <c:v>8.6</c:v>
                </c:pt>
                <c:pt idx="31" formatCode="0">
                  <c:v>13.5</c:v>
                </c:pt>
                <c:pt idx="32" formatCode="0">
                  <c:v>7.1</c:v>
                </c:pt>
                <c:pt idx="33" formatCode="0">
                  <c:v>24.1</c:v>
                </c:pt>
                <c:pt idx="35" formatCode="0">
                  <c:v>16.600000000000001</c:v>
                </c:pt>
                <c:pt idx="36" formatCode="0">
                  <c:v>11.7</c:v>
                </c:pt>
                <c:pt idx="37" formatCode="0">
                  <c:v>11.3</c:v>
                </c:pt>
              </c:numCache>
            </c:numRef>
          </c:val>
          <c:extLst>
            <c:ext xmlns:c16="http://schemas.microsoft.com/office/drawing/2014/chart" uri="{C3380CC4-5D6E-409C-BE32-E72D297353CC}">
              <c16:uniqueId val="{00000009-3F88-4BD3-900C-C3D72B0AD44B}"/>
            </c:ext>
          </c:extLst>
        </c:ser>
        <c:ser>
          <c:idx val="10"/>
          <c:order val="10"/>
          <c:tx>
            <c:strRef>
              <c:f>'Grafiki + dati'!$AD$592</c:f>
              <c:strCache>
                <c:ptCount val="1"/>
                <c:pt idx="0">
                  <c:v>x</c:v>
                </c:pt>
              </c:strCache>
            </c:strRef>
          </c:tx>
          <c:spPr>
            <a:noFill/>
          </c:spPr>
          <c:invertIfNegative val="0"/>
          <c:cat>
            <c:strRef>
              <c:f>'Grafiki + dati'!$S$593:$S$630</c:f>
              <c:strCache>
                <c:ptCount val="38"/>
                <c:pt idx="0">
                  <c:v>Visi respondenti (n=214)</c:v>
                </c:pt>
                <c:pt idx="2">
                  <c:v>Vīrietis (n=111)</c:v>
                </c:pt>
                <c:pt idx="3">
                  <c:v>Sieviete (n=103)</c:v>
                </c:pt>
                <c:pt idx="5">
                  <c:v>18 - 24 g.v. (n=14)*</c:v>
                </c:pt>
                <c:pt idx="6">
                  <c:v>25 - 34 g.v. (n=24)*</c:v>
                </c:pt>
                <c:pt idx="7">
                  <c:v>35 - 44 g.v. (n=39)</c:v>
                </c:pt>
                <c:pt idx="8">
                  <c:v>45 - 54 g.v. (n=50)</c:v>
                </c:pt>
                <c:pt idx="9">
                  <c:v>55 - 63 g.v. (n=45)</c:v>
                </c:pt>
                <c:pt idx="10">
                  <c:v>64 - 75 g.v. (n=42)</c:v>
                </c:pt>
                <c:pt idx="12">
                  <c:v>Latviešu (n=158)</c:v>
                </c:pt>
                <c:pt idx="13">
                  <c:v>Krievu (n=52)</c:v>
                </c:pt>
                <c:pt idx="15">
                  <c:v>Pamatizglītība (n=6)*</c:v>
                </c:pt>
                <c:pt idx="16">
                  <c:v>Vidējā izglītība (n=79)</c:v>
                </c:pt>
                <c:pt idx="17">
                  <c:v>Augstākā (n=129)</c:v>
                </c:pt>
                <c:pt idx="19">
                  <c:v>Dzīvoklis daudzdzīvokļu mājā (n=100)</c:v>
                </c:pt>
                <c:pt idx="20">
                  <c:v>Privātmāja (n=108)</c:v>
                </c:pt>
                <c:pt idx="21">
                  <c:v>Cits mājokļa tips (n=6)*</c:v>
                </c:pt>
                <c:pt idx="23">
                  <c:v>Zemi (n=27)*</c:v>
                </c:pt>
                <c:pt idx="24">
                  <c:v>Vidēji zemi (n=30)*</c:v>
                </c:pt>
                <c:pt idx="25">
                  <c:v>Vidēji (n=24)*</c:v>
                </c:pt>
                <c:pt idx="26">
                  <c:v>Vidēji augsti (n=34)*</c:v>
                </c:pt>
                <c:pt idx="27">
                  <c:v>Augsti (n=37)</c:v>
                </c:pt>
                <c:pt idx="29">
                  <c:v> Rīga (n=54)</c:v>
                </c:pt>
                <c:pt idx="30">
                  <c:v> Vidzeme (n=78)</c:v>
                </c:pt>
                <c:pt idx="31">
                  <c:v> Kurzeme (n=25)*</c:v>
                </c:pt>
                <c:pt idx="32">
                  <c:v> Zemgale (n=31)*</c:v>
                </c:pt>
                <c:pt idx="33">
                  <c:v> Latgale (n=26)*</c:v>
                </c:pt>
                <c:pt idx="35">
                  <c:v> Rīga (n=54)</c:v>
                </c:pt>
                <c:pt idx="36">
                  <c:v> Cita pilsēta (n=89)</c:v>
                </c:pt>
                <c:pt idx="37">
                  <c:v> Lauki (n=71)</c:v>
                </c:pt>
              </c:strCache>
            </c:strRef>
          </c:cat>
          <c:val>
            <c:numRef>
              <c:f>'Grafiki + dati'!$AD$593:$AD$630</c:f>
              <c:numCache>
                <c:formatCode>0</c:formatCode>
                <c:ptCount val="38"/>
                <c:pt idx="0">
                  <c:v>26.400000000000002</c:v>
                </c:pt>
                <c:pt idx="1">
                  <c:v>39.1</c:v>
                </c:pt>
                <c:pt idx="2">
                  <c:v>28.3</c:v>
                </c:pt>
                <c:pt idx="3">
                  <c:v>24.3</c:v>
                </c:pt>
                <c:pt idx="4">
                  <c:v>39.1</c:v>
                </c:pt>
                <c:pt idx="5">
                  <c:v>25.3</c:v>
                </c:pt>
                <c:pt idx="6">
                  <c:v>5.3999999999999986</c:v>
                </c:pt>
                <c:pt idx="7">
                  <c:v>31.6</c:v>
                </c:pt>
                <c:pt idx="8">
                  <c:v>29.3</c:v>
                </c:pt>
                <c:pt idx="9">
                  <c:v>30.700000000000003</c:v>
                </c:pt>
                <c:pt idx="10">
                  <c:v>27.400000000000002</c:v>
                </c:pt>
                <c:pt idx="11">
                  <c:v>39.1</c:v>
                </c:pt>
                <c:pt idx="12">
                  <c:v>26.5</c:v>
                </c:pt>
                <c:pt idx="13">
                  <c:v>24.900000000000002</c:v>
                </c:pt>
                <c:pt idx="14">
                  <c:v>39.1</c:v>
                </c:pt>
                <c:pt idx="15">
                  <c:v>5</c:v>
                </c:pt>
                <c:pt idx="16">
                  <c:v>23.3</c:v>
                </c:pt>
                <c:pt idx="17">
                  <c:v>29.400000000000002</c:v>
                </c:pt>
                <c:pt idx="18">
                  <c:v>39.1</c:v>
                </c:pt>
                <c:pt idx="19">
                  <c:v>22.700000000000003</c:v>
                </c:pt>
                <c:pt idx="20">
                  <c:v>29</c:v>
                </c:pt>
                <c:pt idx="21">
                  <c:v>39.1</c:v>
                </c:pt>
                <c:pt idx="22">
                  <c:v>39.1</c:v>
                </c:pt>
                <c:pt idx="23">
                  <c:v>34.799999999999997</c:v>
                </c:pt>
                <c:pt idx="24">
                  <c:v>32</c:v>
                </c:pt>
                <c:pt idx="25">
                  <c:v>25.900000000000002</c:v>
                </c:pt>
                <c:pt idx="26">
                  <c:v>22.8</c:v>
                </c:pt>
                <c:pt idx="27">
                  <c:v>31.400000000000002</c:v>
                </c:pt>
                <c:pt idx="28">
                  <c:v>39.1</c:v>
                </c:pt>
                <c:pt idx="29">
                  <c:v>22.5</c:v>
                </c:pt>
                <c:pt idx="30">
                  <c:v>30.5</c:v>
                </c:pt>
                <c:pt idx="31">
                  <c:v>25.6</c:v>
                </c:pt>
                <c:pt idx="32">
                  <c:v>32</c:v>
                </c:pt>
                <c:pt idx="33">
                  <c:v>15</c:v>
                </c:pt>
                <c:pt idx="34">
                  <c:v>39.1</c:v>
                </c:pt>
                <c:pt idx="35">
                  <c:v>22.5</c:v>
                </c:pt>
                <c:pt idx="36">
                  <c:v>27.400000000000002</c:v>
                </c:pt>
                <c:pt idx="37">
                  <c:v>27.8</c:v>
                </c:pt>
              </c:numCache>
            </c:numRef>
          </c:val>
          <c:extLst>
            <c:ext xmlns:c16="http://schemas.microsoft.com/office/drawing/2014/chart" uri="{C3380CC4-5D6E-409C-BE32-E72D297353CC}">
              <c16:uniqueId val="{0000000A-3F88-4BD3-900C-C3D72B0AD44B}"/>
            </c:ext>
          </c:extLst>
        </c:ser>
        <c:ser>
          <c:idx val="11"/>
          <c:order val="11"/>
          <c:tx>
            <c:strRef>
              <c:f>'Grafiki + dati'!$AE$592</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dati'!$S$593:$S$630</c:f>
              <c:strCache>
                <c:ptCount val="38"/>
                <c:pt idx="0">
                  <c:v>Visi respondenti (n=214)</c:v>
                </c:pt>
                <c:pt idx="2">
                  <c:v>Vīrietis (n=111)</c:v>
                </c:pt>
                <c:pt idx="3">
                  <c:v>Sieviete (n=103)</c:v>
                </c:pt>
                <c:pt idx="5">
                  <c:v>18 - 24 g.v. (n=14)*</c:v>
                </c:pt>
                <c:pt idx="6">
                  <c:v>25 - 34 g.v. (n=24)*</c:v>
                </c:pt>
                <c:pt idx="7">
                  <c:v>35 - 44 g.v. (n=39)</c:v>
                </c:pt>
                <c:pt idx="8">
                  <c:v>45 - 54 g.v. (n=50)</c:v>
                </c:pt>
                <c:pt idx="9">
                  <c:v>55 - 63 g.v. (n=45)</c:v>
                </c:pt>
                <c:pt idx="10">
                  <c:v>64 - 75 g.v. (n=42)</c:v>
                </c:pt>
                <c:pt idx="12">
                  <c:v>Latviešu (n=158)</c:v>
                </c:pt>
                <c:pt idx="13">
                  <c:v>Krievu (n=52)</c:v>
                </c:pt>
                <c:pt idx="15">
                  <c:v>Pamatizglītība (n=6)*</c:v>
                </c:pt>
                <c:pt idx="16">
                  <c:v>Vidējā izglītība (n=79)</c:v>
                </c:pt>
                <c:pt idx="17">
                  <c:v>Augstākā (n=129)</c:v>
                </c:pt>
                <c:pt idx="19">
                  <c:v>Dzīvoklis daudzdzīvokļu mājā (n=100)</c:v>
                </c:pt>
                <c:pt idx="20">
                  <c:v>Privātmāja (n=108)</c:v>
                </c:pt>
                <c:pt idx="21">
                  <c:v>Cits mājokļa tips (n=6)*</c:v>
                </c:pt>
                <c:pt idx="23">
                  <c:v>Zemi (n=27)*</c:v>
                </c:pt>
                <c:pt idx="24">
                  <c:v>Vidēji zemi (n=30)*</c:v>
                </c:pt>
                <c:pt idx="25">
                  <c:v>Vidēji (n=24)*</c:v>
                </c:pt>
                <c:pt idx="26">
                  <c:v>Vidēji augsti (n=34)*</c:v>
                </c:pt>
                <c:pt idx="27">
                  <c:v>Augsti (n=37)</c:v>
                </c:pt>
                <c:pt idx="29">
                  <c:v> Rīga (n=54)</c:v>
                </c:pt>
                <c:pt idx="30">
                  <c:v> Vidzeme (n=78)</c:v>
                </c:pt>
                <c:pt idx="31">
                  <c:v> Kurzeme (n=25)*</c:v>
                </c:pt>
                <c:pt idx="32">
                  <c:v> Zemgale (n=31)*</c:v>
                </c:pt>
                <c:pt idx="33">
                  <c:v> Latgale (n=26)*</c:v>
                </c:pt>
                <c:pt idx="35">
                  <c:v> Rīga (n=54)</c:v>
                </c:pt>
                <c:pt idx="36">
                  <c:v> Cita pilsēta (n=89)</c:v>
                </c:pt>
                <c:pt idx="37">
                  <c:v> Lauki (n=71)</c:v>
                </c:pt>
              </c:strCache>
            </c:strRef>
          </c:cat>
          <c:val>
            <c:numRef>
              <c:f>'Grafiki + dati'!$AE$593:$AE$630</c:f>
              <c:numCache>
                <c:formatCode>General</c:formatCode>
                <c:ptCount val="38"/>
                <c:pt idx="0" formatCode="0">
                  <c:v>9.4</c:v>
                </c:pt>
                <c:pt idx="2" formatCode="0">
                  <c:v>5.5</c:v>
                </c:pt>
                <c:pt idx="3" formatCode="0">
                  <c:v>13.6</c:v>
                </c:pt>
                <c:pt idx="5" formatCode="0">
                  <c:v>20.7</c:v>
                </c:pt>
                <c:pt idx="6" formatCode="0">
                  <c:v>12.4</c:v>
                </c:pt>
                <c:pt idx="7" formatCode="0">
                  <c:v>10.6</c:v>
                </c:pt>
                <c:pt idx="8" formatCode="0">
                  <c:v>5.7</c:v>
                </c:pt>
                <c:pt idx="9" formatCode="0">
                  <c:v>6.6</c:v>
                </c:pt>
                <c:pt idx="10" formatCode="0">
                  <c:v>8.9</c:v>
                </c:pt>
                <c:pt idx="12" formatCode="0">
                  <c:v>8.9</c:v>
                </c:pt>
                <c:pt idx="13" formatCode="0">
                  <c:v>7.3</c:v>
                </c:pt>
                <c:pt idx="15" formatCode="0">
                  <c:v>16.3</c:v>
                </c:pt>
                <c:pt idx="16" formatCode="0">
                  <c:v>8.8000000000000007</c:v>
                </c:pt>
                <c:pt idx="17" formatCode="0">
                  <c:v>9.4</c:v>
                </c:pt>
                <c:pt idx="19" formatCode="0">
                  <c:v>17</c:v>
                </c:pt>
                <c:pt idx="20" formatCode="0">
                  <c:v>2</c:v>
                </c:pt>
                <c:pt idx="21" formatCode="0">
                  <c:v>16.899999999999999</c:v>
                </c:pt>
                <c:pt idx="23" formatCode="0">
                  <c:v>8.5</c:v>
                </c:pt>
                <c:pt idx="24" formatCode="0">
                  <c:v>7</c:v>
                </c:pt>
                <c:pt idx="25" formatCode="0">
                  <c:v>16.5</c:v>
                </c:pt>
                <c:pt idx="26" formatCode="0">
                  <c:v>8.5</c:v>
                </c:pt>
                <c:pt idx="27" formatCode="0">
                  <c:v>7.9</c:v>
                </c:pt>
                <c:pt idx="29" formatCode="0">
                  <c:v>18.899999999999999</c:v>
                </c:pt>
                <c:pt idx="30" formatCode="0">
                  <c:v>6.4</c:v>
                </c:pt>
                <c:pt idx="31" formatCode="0">
                  <c:v>3.9</c:v>
                </c:pt>
                <c:pt idx="32" formatCode="0">
                  <c:v>6.7</c:v>
                </c:pt>
                <c:pt idx="33" formatCode="0">
                  <c:v>8.5</c:v>
                </c:pt>
                <c:pt idx="35" formatCode="0">
                  <c:v>18.899999999999999</c:v>
                </c:pt>
                <c:pt idx="36" formatCode="0">
                  <c:v>9.1999999999999993</c:v>
                </c:pt>
                <c:pt idx="37" formatCode="0">
                  <c:v>2.8</c:v>
                </c:pt>
              </c:numCache>
            </c:numRef>
          </c:val>
          <c:extLst>
            <c:ext xmlns:c16="http://schemas.microsoft.com/office/drawing/2014/chart" uri="{C3380CC4-5D6E-409C-BE32-E72D297353CC}">
              <c16:uniqueId val="{0000000B-3F88-4BD3-900C-C3D72B0AD44B}"/>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230"/>
          <c:min val="0"/>
        </c:scaling>
        <c:delete val="1"/>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7.0678685065642946E-3"/>
              <c:y val="5.3065171535623824E-2"/>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nextTo"/>
        <c:crossAx val="594949872"/>
        <c:crossesAt val="120"/>
        <c:crossBetween val="between"/>
        <c:majorUnit val="20"/>
      </c:valAx>
      <c:spPr>
        <a:solidFill>
          <a:srgbClr val="FFFFFF"/>
        </a:solidFill>
        <a:ln w="25400">
          <a:noFill/>
        </a:ln>
      </c:spPr>
    </c:plotArea>
    <c:legend>
      <c:legendPos val="t"/>
      <c:legendEntry>
        <c:idx val="0"/>
        <c:delete val="1"/>
      </c:legendEntry>
      <c:legendEntry>
        <c:idx val="2"/>
        <c:delete val="1"/>
      </c:legendEntry>
      <c:legendEntry>
        <c:idx val="4"/>
        <c:delete val="1"/>
      </c:legendEntry>
      <c:legendEntry>
        <c:idx val="6"/>
        <c:delete val="1"/>
      </c:legendEntry>
      <c:legendEntry>
        <c:idx val="8"/>
        <c:delete val="1"/>
      </c:legendEntry>
      <c:legendEntry>
        <c:idx val="10"/>
        <c:delete val="1"/>
      </c:legendEntry>
      <c:layout>
        <c:manualLayout>
          <c:xMode val="edge"/>
          <c:yMode val="edge"/>
          <c:x val="9.3600983385011868E-2"/>
          <c:y val="4.9418558986400685E-2"/>
          <c:w val="0.90539406554931068"/>
          <c:h val="7.5317142503473183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3104224659956399"/>
          <c:y val="0.18329967577582215"/>
          <c:w val="0.38624115167422257"/>
          <c:h val="0.72574876967290425"/>
        </c:manualLayout>
      </c:layout>
      <c:pieChart>
        <c:varyColors val="1"/>
        <c:ser>
          <c:idx val="1"/>
          <c:order val="0"/>
          <c:dPt>
            <c:idx val="0"/>
            <c:bubble3D val="0"/>
            <c:explosion val="17"/>
            <c:spPr>
              <a:solidFill>
                <a:srgbClr val="5B9BD5">
                  <a:lumMod val="75000"/>
                </a:srgbClr>
              </a:solidFill>
            </c:spPr>
            <c:extLst>
              <c:ext xmlns:c16="http://schemas.microsoft.com/office/drawing/2014/chart" uri="{C3380CC4-5D6E-409C-BE32-E72D297353CC}">
                <c16:uniqueId val="{00000001-134D-4A33-ABAF-F8E9116988B8}"/>
              </c:ext>
            </c:extLst>
          </c:dPt>
          <c:dPt>
            <c:idx val="1"/>
            <c:bubble3D val="0"/>
            <c:spPr>
              <a:solidFill>
                <a:srgbClr val="DE6F00"/>
              </a:solidFill>
            </c:spPr>
            <c:extLst>
              <c:ext xmlns:c16="http://schemas.microsoft.com/office/drawing/2014/chart" uri="{C3380CC4-5D6E-409C-BE32-E72D297353CC}">
                <c16:uniqueId val="{00000003-134D-4A33-ABAF-F8E9116988B8}"/>
              </c:ext>
            </c:extLst>
          </c:dPt>
          <c:dPt>
            <c:idx val="2"/>
            <c:bubble3D val="0"/>
            <c:spPr>
              <a:solidFill>
                <a:sysClr val="window" lastClr="FFFFFF">
                  <a:lumMod val="75000"/>
                </a:sysClr>
              </a:solidFill>
            </c:spPr>
            <c:extLst>
              <c:ext xmlns:c16="http://schemas.microsoft.com/office/drawing/2014/chart" uri="{C3380CC4-5D6E-409C-BE32-E72D297353CC}">
                <c16:uniqueId val="{00000005-134D-4A33-ABAF-F8E9116988B8}"/>
              </c:ext>
            </c:extLst>
          </c:dPt>
          <c:dPt>
            <c:idx val="3"/>
            <c:bubble3D val="0"/>
            <c:spPr>
              <a:solidFill>
                <a:srgbClr val="FFC000"/>
              </a:solidFill>
              <a:ln>
                <a:noFill/>
              </a:ln>
            </c:spPr>
            <c:extLst>
              <c:ext xmlns:c16="http://schemas.microsoft.com/office/drawing/2014/chart" uri="{C3380CC4-5D6E-409C-BE32-E72D297353CC}">
                <c16:uniqueId val="{00000007-134D-4A33-ABAF-F8E9116988B8}"/>
              </c:ext>
            </c:extLst>
          </c:dPt>
          <c:dPt>
            <c:idx val="4"/>
            <c:bubble3D val="0"/>
            <c:spPr>
              <a:solidFill>
                <a:sysClr val="window" lastClr="FFFFFF">
                  <a:lumMod val="75000"/>
                </a:sysClr>
              </a:solidFill>
            </c:spPr>
            <c:extLst>
              <c:ext xmlns:c16="http://schemas.microsoft.com/office/drawing/2014/chart" uri="{C3380CC4-5D6E-409C-BE32-E72D297353CC}">
                <c16:uniqueId val="{00000009-134D-4A33-ABAF-F8E9116988B8}"/>
              </c:ext>
            </c:extLst>
          </c:dPt>
          <c:dPt>
            <c:idx val="5"/>
            <c:bubble3D val="0"/>
            <c:spPr>
              <a:solidFill>
                <a:sysClr val="window" lastClr="FFFFFF">
                  <a:lumMod val="75000"/>
                </a:sysClr>
              </a:solidFill>
            </c:spPr>
            <c:extLst>
              <c:ext xmlns:c16="http://schemas.microsoft.com/office/drawing/2014/chart" uri="{C3380CC4-5D6E-409C-BE32-E72D297353CC}">
                <c16:uniqueId val="{0000000B-134D-4A33-ABAF-F8E9116988B8}"/>
              </c:ext>
            </c:extLst>
          </c:dPt>
          <c:dLbls>
            <c:dLbl>
              <c:idx val="0"/>
              <c:layout>
                <c:manualLayout>
                  <c:x val="-6.912803272117389E-2"/>
                  <c:y val="-0.2164553548453502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8.6540757584299563E-2"/>
                      <c:h val="0.14308085018784417"/>
                    </c:manualLayout>
                  </c15:layout>
                </c:ext>
                <c:ext xmlns:c16="http://schemas.microsoft.com/office/drawing/2014/chart" uri="{C3380CC4-5D6E-409C-BE32-E72D297353CC}">
                  <c16:uniqueId val="{00000001-134D-4A33-ABAF-F8E9116988B8}"/>
                </c:ext>
              </c:extLst>
            </c:dLbl>
            <c:dLbl>
              <c:idx val="1"/>
              <c:layout>
                <c:manualLayout>
                  <c:x val="7.3110371943363884E-3"/>
                  <c:y val="-3.9214656991405968E-3"/>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6.4880386371751253E-2"/>
                      <c:h val="0.1250949513663733"/>
                    </c:manualLayout>
                  </c15:layout>
                </c:ext>
                <c:ext xmlns:c16="http://schemas.microsoft.com/office/drawing/2014/chart" uri="{C3380CC4-5D6E-409C-BE32-E72D297353CC}">
                  <c16:uniqueId val="{00000003-134D-4A33-ABAF-F8E9116988B8}"/>
                </c:ext>
              </c:extLst>
            </c:dLbl>
            <c:dLbl>
              <c:idx val="2"/>
              <c:layout>
                <c:manualLayout>
                  <c:x val="1.7055826480836707E-2"/>
                  <c:y val="1.860635067675364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8.5471432450881374E-2"/>
                      <c:h val="0.12552519170397819"/>
                    </c:manualLayout>
                  </c15:layout>
                </c:ext>
                <c:ext xmlns:c16="http://schemas.microsoft.com/office/drawing/2014/chart" uri="{C3380CC4-5D6E-409C-BE32-E72D297353CC}">
                  <c16:uniqueId val="{00000005-134D-4A33-ABAF-F8E9116988B8}"/>
                </c:ext>
              </c:extLst>
            </c:dLbl>
            <c:dLbl>
              <c:idx val="3"/>
              <c:layout>
                <c:manualLayout>
                  <c:x val="9.9768115577731561E-3"/>
                  <c:y val="4.5751633986928102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6228709934857923E-2"/>
                      <c:h val="0.14616705264783078"/>
                    </c:manualLayout>
                  </c15:layout>
                </c:ext>
                <c:ext xmlns:c16="http://schemas.microsoft.com/office/drawing/2014/chart" uri="{C3380CC4-5D6E-409C-BE32-E72D297353CC}">
                  <c16:uniqueId val="{00000007-134D-4A33-ABAF-F8E9116988B8}"/>
                </c:ext>
              </c:extLst>
            </c:dLbl>
            <c:dLbl>
              <c:idx val="4"/>
              <c:layout>
                <c:manualLayout>
                  <c:x val="9.5935056247487271E-3"/>
                  <c:y val="-2.6143790849673201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134D-4A33-ABAF-F8E9116988B8}"/>
                </c:ext>
              </c:extLst>
            </c:dLbl>
            <c:dLbl>
              <c:idx val="5"/>
              <c:layout>
                <c:manualLayout>
                  <c:x val="2.5673698744414622E-2"/>
                  <c:y val="-5.2287581699346523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134D-4A33-ABAF-F8E9116988B8}"/>
                </c:ext>
              </c:extLst>
            </c:dLbl>
            <c:numFmt formatCode="0.0%" sourceLinked="0"/>
            <c:spPr>
              <a:noFill/>
              <a:ln w="6350">
                <a:noFill/>
              </a:ln>
              <a:effectLst/>
            </c:spPr>
            <c:txPr>
              <a:bodyPr wrap="square" lIns="38100" tIns="19050" rIns="38100" bIns="19050" anchor="ctr">
                <a:spAutoFit/>
              </a:bodyPr>
              <a:lstStyle/>
              <a:p>
                <a:pPr>
                  <a:defRPr sz="12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'Grafiki + dati'!$S$638:$S$640</c:f>
              <c:strCache>
                <c:ptCount val="3"/>
                <c:pt idx="0">
                  <c:v>Jā</c:v>
                </c:pt>
                <c:pt idx="1">
                  <c:v>Nē</c:v>
                </c:pt>
                <c:pt idx="2">
                  <c:v>Grūti pateikt</c:v>
                </c:pt>
              </c:strCache>
            </c:strRef>
          </c:cat>
          <c:val>
            <c:numRef>
              <c:f>'Grafiki + dati'!$T$638:$T$640</c:f>
              <c:numCache>
                <c:formatCode>0</c:formatCode>
                <c:ptCount val="3"/>
                <c:pt idx="0">
                  <c:v>43</c:v>
                </c:pt>
                <c:pt idx="1">
                  <c:v>53.4</c:v>
                </c:pt>
                <c:pt idx="2">
                  <c:v>3.6</c:v>
                </c:pt>
              </c:numCache>
            </c:numRef>
          </c:val>
          <c:extLst>
            <c:ext xmlns:c16="http://schemas.microsoft.com/office/drawing/2014/chart" uri="{C3380CC4-5D6E-409C-BE32-E72D297353CC}">
              <c16:uniqueId val="{0000000C-134D-4A33-ABAF-F8E9116988B8}"/>
            </c:ext>
          </c:extLst>
        </c:ser>
        <c:dLbls>
          <c:showLegendKey val="0"/>
          <c:showVal val="0"/>
          <c:showCatName val="0"/>
          <c:showSerName val="0"/>
          <c:showPercent val="0"/>
          <c:showBubbleSize val="0"/>
          <c:showLeaderLines val="0"/>
        </c:dLbls>
        <c:firstSliceAng val="0"/>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6896440167156349"/>
          <c:y val="9.992778352768901E-2"/>
          <c:w val="0.70215514393069145"/>
          <c:h val="0.8355685041181371"/>
        </c:manualLayout>
      </c:layout>
      <c:barChart>
        <c:barDir val="bar"/>
        <c:grouping val="stacked"/>
        <c:varyColors val="0"/>
        <c:ser>
          <c:idx val="0"/>
          <c:order val="0"/>
          <c:tx>
            <c:strRef>
              <c:f>'Grafiki + dati'!$T$663</c:f>
              <c:strCache>
                <c:ptCount val="1"/>
                <c:pt idx="0">
                  <c:v>Jā</c:v>
                </c:pt>
              </c:strCache>
            </c:strRef>
          </c:tx>
          <c:spPr>
            <a:solidFill>
              <a:srgbClr val="0070C0"/>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dati'!$S$664:$S$701</c:f>
              <c:strCache>
                <c:ptCount val="38"/>
                <c:pt idx="0">
                  <c:v>Visi respondenti (n=790)</c:v>
                </c:pt>
                <c:pt idx="2">
                  <c:v>Vīrietis (n=357)</c:v>
                </c:pt>
                <c:pt idx="3">
                  <c:v>Sieviete (n=433)</c:v>
                </c:pt>
                <c:pt idx="5">
                  <c:v>18 - 24 g.v. (n=64)</c:v>
                </c:pt>
                <c:pt idx="6">
                  <c:v>25 - 34 g.v. (n=123)</c:v>
                </c:pt>
                <c:pt idx="7">
                  <c:v>35 - 44 g.v. (n=163)</c:v>
                </c:pt>
                <c:pt idx="8">
                  <c:v>45 - 54 g.v. (n=154)</c:v>
                </c:pt>
                <c:pt idx="9">
                  <c:v>55 - 63 g.v. (n=146)</c:v>
                </c:pt>
                <c:pt idx="10">
                  <c:v>64 - 75 g.v. (n=140)</c:v>
                </c:pt>
                <c:pt idx="12">
                  <c:v>Latviešu (n=489)</c:v>
                </c:pt>
                <c:pt idx="13">
                  <c:v>Krievu (n=284)</c:v>
                </c:pt>
                <c:pt idx="15">
                  <c:v>Pamatizglītība (n=15)*</c:v>
                </c:pt>
                <c:pt idx="16">
                  <c:v>Vidējā izglītība (n=298)</c:v>
                </c:pt>
                <c:pt idx="17">
                  <c:v>Augstākā (n=477)</c:v>
                </c:pt>
                <c:pt idx="19">
                  <c:v>Dzīvoklis daudzdzīvokļu mājā (n=498)</c:v>
                </c:pt>
                <c:pt idx="20">
                  <c:v>Privātmāja (n=271)</c:v>
                </c:pt>
                <c:pt idx="21">
                  <c:v>Cits mājokļa tips (n=21)*</c:v>
                </c:pt>
                <c:pt idx="23">
                  <c:v>Zemi (n=129)</c:v>
                </c:pt>
                <c:pt idx="24">
                  <c:v>Vidēji zemi (n=132)</c:v>
                </c:pt>
                <c:pt idx="25">
                  <c:v>Vidēji (n=98)</c:v>
                </c:pt>
                <c:pt idx="26">
                  <c:v>Vidēji augsti (n=103)</c:v>
                </c:pt>
                <c:pt idx="27">
                  <c:v>Augsti (n=129)</c:v>
                </c:pt>
                <c:pt idx="29">
                  <c:v> Rīga (n=264)</c:v>
                </c:pt>
                <c:pt idx="30">
                  <c:v> Vidzeme (n=227)</c:v>
                </c:pt>
                <c:pt idx="31">
                  <c:v> Kurzeme (n=100)</c:v>
                </c:pt>
                <c:pt idx="32">
                  <c:v> Zemgale (n=96)</c:v>
                </c:pt>
                <c:pt idx="33">
                  <c:v> Latgale (n=103)</c:v>
                </c:pt>
                <c:pt idx="35">
                  <c:v> Rīga (n=264)</c:v>
                </c:pt>
                <c:pt idx="36">
                  <c:v> Cita pilsēta (n=335)</c:v>
                </c:pt>
                <c:pt idx="37">
                  <c:v> Lauki (n=191)</c:v>
                </c:pt>
              </c:strCache>
            </c:strRef>
          </c:cat>
          <c:val>
            <c:numRef>
              <c:f>'Grafiki + dati'!$T$664:$T$701</c:f>
              <c:numCache>
                <c:formatCode>General</c:formatCode>
                <c:ptCount val="38"/>
                <c:pt idx="0" formatCode="0">
                  <c:v>43</c:v>
                </c:pt>
                <c:pt idx="2" formatCode="0">
                  <c:v>47.8</c:v>
                </c:pt>
                <c:pt idx="3" formatCode="0">
                  <c:v>39</c:v>
                </c:pt>
                <c:pt idx="5" formatCode="0">
                  <c:v>26.5</c:v>
                </c:pt>
                <c:pt idx="6" formatCode="0">
                  <c:v>34.799999999999997</c:v>
                </c:pt>
                <c:pt idx="7" formatCode="0">
                  <c:v>39.200000000000003</c:v>
                </c:pt>
                <c:pt idx="8" formatCode="0">
                  <c:v>48.2</c:v>
                </c:pt>
                <c:pt idx="9" formatCode="0">
                  <c:v>53.7</c:v>
                </c:pt>
                <c:pt idx="10" formatCode="0">
                  <c:v>48.7</c:v>
                </c:pt>
                <c:pt idx="12" formatCode="0">
                  <c:v>50</c:v>
                </c:pt>
                <c:pt idx="13" formatCode="0">
                  <c:v>31.5</c:v>
                </c:pt>
                <c:pt idx="15" formatCode="0">
                  <c:v>52.6</c:v>
                </c:pt>
                <c:pt idx="16" formatCode="0">
                  <c:v>42.6</c:v>
                </c:pt>
                <c:pt idx="17" formatCode="0">
                  <c:v>43</c:v>
                </c:pt>
                <c:pt idx="19" formatCode="0">
                  <c:v>34.799999999999997</c:v>
                </c:pt>
                <c:pt idx="20" formatCode="0">
                  <c:v>57</c:v>
                </c:pt>
                <c:pt idx="21" formatCode="0">
                  <c:v>57.7</c:v>
                </c:pt>
                <c:pt idx="23" formatCode="0">
                  <c:v>37.200000000000003</c:v>
                </c:pt>
                <c:pt idx="24" formatCode="0">
                  <c:v>39.1</c:v>
                </c:pt>
                <c:pt idx="25" formatCode="0">
                  <c:v>44</c:v>
                </c:pt>
                <c:pt idx="26" formatCode="0">
                  <c:v>40.9</c:v>
                </c:pt>
                <c:pt idx="27" formatCode="0">
                  <c:v>47.3</c:v>
                </c:pt>
                <c:pt idx="29" formatCode="0">
                  <c:v>32.299999999999997</c:v>
                </c:pt>
                <c:pt idx="30" formatCode="0">
                  <c:v>50.7</c:v>
                </c:pt>
                <c:pt idx="31" formatCode="0">
                  <c:v>44.9</c:v>
                </c:pt>
                <c:pt idx="32" formatCode="0">
                  <c:v>54.1</c:v>
                </c:pt>
                <c:pt idx="33" formatCode="0">
                  <c:v>39.299999999999997</c:v>
                </c:pt>
                <c:pt idx="35" formatCode="0">
                  <c:v>32.299999999999997</c:v>
                </c:pt>
                <c:pt idx="36" formatCode="0">
                  <c:v>43.1</c:v>
                </c:pt>
                <c:pt idx="37" formatCode="0">
                  <c:v>56.9</c:v>
                </c:pt>
              </c:numCache>
            </c:numRef>
          </c:val>
          <c:extLst>
            <c:ext xmlns:c16="http://schemas.microsoft.com/office/drawing/2014/chart" uri="{C3380CC4-5D6E-409C-BE32-E72D297353CC}">
              <c16:uniqueId val="{00000000-B55E-42FB-A0EB-FE9E2E38CFAC}"/>
            </c:ext>
          </c:extLst>
        </c:ser>
        <c:ser>
          <c:idx val="1"/>
          <c:order val="1"/>
          <c:tx>
            <c:strRef>
              <c:f>'Grafiki + dati'!$V$663</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dati'!$S$664:$S$701</c:f>
              <c:strCache>
                <c:ptCount val="38"/>
                <c:pt idx="0">
                  <c:v>Visi respondenti (n=790)</c:v>
                </c:pt>
                <c:pt idx="2">
                  <c:v>Vīrietis (n=357)</c:v>
                </c:pt>
                <c:pt idx="3">
                  <c:v>Sieviete (n=433)</c:v>
                </c:pt>
                <c:pt idx="5">
                  <c:v>18 - 24 g.v. (n=64)</c:v>
                </c:pt>
                <c:pt idx="6">
                  <c:v>25 - 34 g.v. (n=123)</c:v>
                </c:pt>
                <c:pt idx="7">
                  <c:v>35 - 44 g.v. (n=163)</c:v>
                </c:pt>
                <c:pt idx="8">
                  <c:v>45 - 54 g.v. (n=154)</c:v>
                </c:pt>
                <c:pt idx="9">
                  <c:v>55 - 63 g.v. (n=146)</c:v>
                </c:pt>
                <c:pt idx="10">
                  <c:v>64 - 75 g.v. (n=140)</c:v>
                </c:pt>
                <c:pt idx="12">
                  <c:v>Latviešu (n=489)</c:v>
                </c:pt>
                <c:pt idx="13">
                  <c:v>Krievu (n=284)</c:v>
                </c:pt>
                <c:pt idx="15">
                  <c:v>Pamatizglītība (n=15)*</c:v>
                </c:pt>
                <c:pt idx="16">
                  <c:v>Vidējā izglītība (n=298)</c:v>
                </c:pt>
                <c:pt idx="17">
                  <c:v>Augstākā (n=477)</c:v>
                </c:pt>
                <c:pt idx="19">
                  <c:v>Dzīvoklis daudzdzīvokļu mājā (n=498)</c:v>
                </c:pt>
                <c:pt idx="20">
                  <c:v>Privātmāja (n=271)</c:v>
                </c:pt>
                <c:pt idx="21">
                  <c:v>Cits mājokļa tips (n=21)*</c:v>
                </c:pt>
                <c:pt idx="23">
                  <c:v>Zemi (n=129)</c:v>
                </c:pt>
                <c:pt idx="24">
                  <c:v>Vidēji zemi (n=132)</c:v>
                </c:pt>
                <c:pt idx="25">
                  <c:v>Vidēji (n=98)</c:v>
                </c:pt>
                <c:pt idx="26">
                  <c:v>Vidēji augsti (n=103)</c:v>
                </c:pt>
                <c:pt idx="27">
                  <c:v>Augsti (n=129)</c:v>
                </c:pt>
                <c:pt idx="29">
                  <c:v> Rīga (n=264)</c:v>
                </c:pt>
                <c:pt idx="30">
                  <c:v> Vidzeme (n=227)</c:v>
                </c:pt>
                <c:pt idx="31">
                  <c:v> Kurzeme (n=100)</c:v>
                </c:pt>
                <c:pt idx="32">
                  <c:v> Zemgale (n=96)</c:v>
                </c:pt>
                <c:pt idx="33">
                  <c:v> Latgale (n=103)</c:v>
                </c:pt>
                <c:pt idx="35">
                  <c:v> Rīga (n=264)</c:v>
                </c:pt>
                <c:pt idx="36">
                  <c:v> Cita pilsēta (n=335)</c:v>
                </c:pt>
                <c:pt idx="37">
                  <c:v> Lauki (n=191)</c:v>
                </c:pt>
              </c:strCache>
            </c:strRef>
          </c:cat>
          <c:val>
            <c:numRef>
              <c:f>'Grafiki + dati'!$V$664:$V$701</c:f>
              <c:numCache>
                <c:formatCode>General</c:formatCode>
                <c:ptCount val="38"/>
                <c:pt idx="0" formatCode="0">
                  <c:v>3.6</c:v>
                </c:pt>
                <c:pt idx="2" formatCode="0">
                  <c:v>2.8</c:v>
                </c:pt>
                <c:pt idx="3" formatCode="0">
                  <c:v>4.3</c:v>
                </c:pt>
                <c:pt idx="5" formatCode="0">
                  <c:v>6.3</c:v>
                </c:pt>
                <c:pt idx="6" formatCode="0">
                  <c:v>0.9</c:v>
                </c:pt>
                <c:pt idx="7" formatCode="0">
                  <c:v>3.8</c:v>
                </c:pt>
                <c:pt idx="8" formatCode="0">
                  <c:v>4</c:v>
                </c:pt>
                <c:pt idx="9" formatCode="0">
                  <c:v>2.7</c:v>
                </c:pt>
                <c:pt idx="10" formatCode="0">
                  <c:v>4.9000000000000004</c:v>
                </c:pt>
                <c:pt idx="12" formatCode="0">
                  <c:v>3.7</c:v>
                </c:pt>
                <c:pt idx="13" formatCode="0">
                  <c:v>2.8</c:v>
                </c:pt>
                <c:pt idx="15" formatCode="0">
                  <c:v>7.5</c:v>
                </c:pt>
                <c:pt idx="16" formatCode="0">
                  <c:v>4</c:v>
                </c:pt>
                <c:pt idx="17" formatCode="0">
                  <c:v>3.2</c:v>
                </c:pt>
                <c:pt idx="19" formatCode="0">
                  <c:v>4.5</c:v>
                </c:pt>
                <c:pt idx="20" formatCode="0">
                  <c:v>1.8</c:v>
                </c:pt>
                <c:pt idx="21" formatCode="0">
                  <c:v>5.2</c:v>
                </c:pt>
                <c:pt idx="23" formatCode="0">
                  <c:v>8</c:v>
                </c:pt>
                <c:pt idx="24" formatCode="0">
                  <c:v>2.2999999999999998</c:v>
                </c:pt>
                <c:pt idx="25" formatCode="0">
                  <c:v>3.2</c:v>
                </c:pt>
                <c:pt idx="26" formatCode="0">
                  <c:v>3.7</c:v>
                </c:pt>
                <c:pt idx="27" formatCode="0">
                  <c:v>3</c:v>
                </c:pt>
                <c:pt idx="29" formatCode="0">
                  <c:v>3.4</c:v>
                </c:pt>
                <c:pt idx="30" formatCode="0">
                  <c:v>3.5</c:v>
                </c:pt>
                <c:pt idx="31" formatCode="0">
                  <c:v>2.2000000000000002</c:v>
                </c:pt>
                <c:pt idx="32" formatCode="0">
                  <c:v>6</c:v>
                </c:pt>
                <c:pt idx="33" formatCode="0">
                  <c:v>2.9</c:v>
                </c:pt>
                <c:pt idx="35" formatCode="0">
                  <c:v>3.4</c:v>
                </c:pt>
                <c:pt idx="36" formatCode="0">
                  <c:v>3.5</c:v>
                </c:pt>
                <c:pt idx="37" formatCode="0">
                  <c:v>3.9</c:v>
                </c:pt>
              </c:numCache>
            </c:numRef>
          </c:val>
          <c:extLst>
            <c:ext xmlns:c16="http://schemas.microsoft.com/office/drawing/2014/chart" uri="{C3380CC4-5D6E-409C-BE32-E72D297353CC}">
              <c16:uniqueId val="{00000001-B55E-42FB-A0EB-FE9E2E38CFAC}"/>
            </c:ext>
          </c:extLst>
        </c:ser>
        <c:ser>
          <c:idx val="2"/>
          <c:order val="2"/>
          <c:tx>
            <c:strRef>
              <c:f>'Grafiki + dati'!$U$663</c:f>
              <c:strCache>
                <c:ptCount val="1"/>
                <c:pt idx="0">
                  <c:v>Nē</c:v>
                </c:pt>
              </c:strCache>
            </c:strRef>
          </c:tx>
          <c:spPr>
            <a:solidFill>
              <a:srgbClr val="DE6F00"/>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dati'!$S$664:$S$701</c:f>
              <c:strCache>
                <c:ptCount val="38"/>
                <c:pt idx="0">
                  <c:v>Visi respondenti (n=790)</c:v>
                </c:pt>
                <c:pt idx="2">
                  <c:v>Vīrietis (n=357)</c:v>
                </c:pt>
                <c:pt idx="3">
                  <c:v>Sieviete (n=433)</c:v>
                </c:pt>
                <c:pt idx="5">
                  <c:v>18 - 24 g.v. (n=64)</c:v>
                </c:pt>
                <c:pt idx="6">
                  <c:v>25 - 34 g.v. (n=123)</c:v>
                </c:pt>
                <c:pt idx="7">
                  <c:v>35 - 44 g.v. (n=163)</c:v>
                </c:pt>
                <c:pt idx="8">
                  <c:v>45 - 54 g.v. (n=154)</c:v>
                </c:pt>
                <c:pt idx="9">
                  <c:v>55 - 63 g.v. (n=146)</c:v>
                </c:pt>
                <c:pt idx="10">
                  <c:v>64 - 75 g.v. (n=140)</c:v>
                </c:pt>
                <c:pt idx="12">
                  <c:v>Latviešu (n=489)</c:v>
                </c:pt>
                <c:pt idx="13">
                  <c:v>Krievu (n=284)</c:v>
                </c:pt>
                <c:pt idx="15">
                  <c:v>Pamatizglītība (n=15)*</c:v>
                </c:pt>
                <c:pt idx="16">
                  <c:v>Vidējā izglītība (n=298)</c:v>
                </c:pt>
                <c:pt idx="17">
                  <c:v>Augstākā (n=477)</c:v>
                </c:pt>
                <c:pt idx="19">
                  <c:v>Dzīvoklis daudzdzīvokļu mājā (n=498)</c:v>
                </c:pt>
                <c:pt idx="20">
                  <c:v>Privātmāja (n=271)</c:v>
                </c:pt>
                <c:pt idx="21">
                  <c:v>Cits mājokļa tips (n=21)*</c:v>
                </c:pt>
                <c:pt idx="23">
                  <c:v>Zemi (n=129)</c:v>
                </c:pt>
                <c:pt idx="24">
                  <c:v>Vidēji zemi (n=132)</c:v>
                </c:pt>
                <c:pt idx="25">
                  <c:v>Vidēji (n=98)</c:v>
                </c:pt>
                <c:pt idx="26">
                  <c:v>Vidēji augsti (n=103)</c:v>
                </c:pt>
                <c:pt idx="27">
                  <c:v>Augsti (n=129)</c:v>
                </c:pt>
                <c:pt idx="29">
                  <c:v> Rīga (n=264)</c:v>
                </c:pt>
                <c:pt idx="30">
                  <c:v> Vidzeme (n=227)</c:v>
                </c:pt>
                <c:pt idx="31">
                  <c:v> Kurzeme (n=100)</c:v>
                </c:pt>
                <c:pt idx="32">
                  <c:v> Zemgale (n=96)</c:v>
                </c:pt>
                <c:pt idx="33">
                  <c:v> Latgale (n=103)</c:v>
                </c:pt>
                <c:pt idx="35">
                  <c:v> Rīga (n=264)</c:v>
                </c:pt>
                <c:pt idx="36">
                  <c:v> Cita pilsēta (n=335)</c:v>
                </c:pt>
                <c:pt idx="37">
                  <c:v> Lauki (n=191)</c:v>
                </c:pt>
              </c:strCache>
            </c:strRef>
          </c:cat>
          <c:val>
            <c:numRef>
              <c:f>'Grafiki + dati'!$U$664:$U$701</c:f>
              <c:numCache>
                <c:formatCode>General</c:formatCode>
                <c:ptCount val="38"/>
                <c:pt idx="0" formatCode="0">
                  <c:v>53.4</c:v>
                </c:pt>
                <c:pt idx="2" formatCode="0">
                  <c:v>49.4</c:v>
                </c:pt>
                <c:pt idx="3" formatCode="0">
                  <c:v>56.7</c:v>
                </c:pt>
                <c:pt idx="5" formatCode="0">
                  <c:v>67.2</c:v>
                </c:pt>
                <c:pt idx="6" formatCode="0">
                  <c:v>64.400000000000006</c:v>
                </c:pt>
                <c:pt idx="7" formatCode="0">
                  <c:v>57.1</c:v>
                </c:pt>
                <c:pt idx="8" formatCode="0">
                  <c:v>47.8</c:v>
                </c:pt>
                <c:pt idx="9" formatCode="0">
                  <c:v>43.6</c:v>
                </c:pt>
                <c:pt idx="10" formatCode="0">
                  <c:v>46.5</c:v>
                </c:pt>
                <c:pt idx="12" formatCode="0">
                  <c:v>46.3</c:v>
                </c:pt>
                <c:pt idx="13" formatCode="0">
                  <c:v>65.7</c:v>
                </c:pt>
                <c:pt idx="15" formatCode="0">
                  <c:v>39.9</c:v>
                </c:pt>
                <c:pt idx="16" formatCode="0">
                  <c:v>53.4</c:v>
                </c:pt>
                <c:pt idx="17" formatCode="0">
                  <c:v>53.8</c:v>
                </c:pt>
                <c:pt idx="19" formatCode="0">
                  <c:v>60.8</c:v>
                </c:pt>
                <c:pt idx="20" formatCode="0">
                  <c:v>41.2</c:v>
                </c:pt>
                <c:pt idx="21" formatCode="0">
                  <c:v>37</c:v>
                </c:pt>
                <c:pt idx="23" formatCode="0">
                  <c:v>54.8</c:v>
                </c:pt>
                <c:pt idx="24" formatCode="0">
                  <c:v>58.6</c:v>
                </c:pt>
                <c:pt idx="25" formatCode="0">
                  <c:v>52.8</c:v>
                </c:pt>
                <c:pt idx="26" formatCode="0">
                  <c:v>55.4</c:v>
                </c:pt>
                <c:pt idx="27" formatCode="0">
                  <c:v>49.7</c:v>
                </c:pt>
                <c:pt idx="29" formatCode="0">
                  <c:v>64.3</c:v>
                </c:pt>
                <c:pt idx="30" formatCode="0">
                  <c:v>45.7</c:v>
                </c:pt>
                <c:pt idx="31" formatCode="0">
                  <c:v>52.9</c:v>
                </c:pt>
                <c:pt idx="32" formatCode="0">
                  <c:v>39.9</c:v>
                </c:pt>
                <c:pt idx="33" formatCode="0">
                  <c:v>57.7</c:v>
                </c:pt>
                <c:pt idx="35" formatCode="0">
                  <c:v>64.3</c:v>
                </c:pt>
                <c:pt idx="36" formatCode="0">
                  <c:v>53.4</c:v>
                </c:pt>
                <c:pt idx="37" formatCode="0">
                  <c:v>39.200000000000003</c:v>
                </c:pt>
              </c:numCache>
            </c:numRef>
          </c:val>
          <c:extLst>
            <c:ext xmlns:c16="http://schemas.microsoft.com/office/drawing/2014/chart" uri="{C3380CC4-5D6E-409C-BE32-E72D297353CC}">
              <c16:uniqueId val="{00000002-B55E-42FB-A0EB-FE9E2E38CFAC}"/>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355774986960645"/>
              <c:y val="0.94084111803060932"/>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1000"/>
            </a:pPr>
            <a:endParaRPr lang="lv-LV"/>
          </a:p>
        </c:txPr>
        <c:crossAx val="594949872"/>
        <c:crossesAt val="120"/>
        <c:crossBetween val="between"/>
        <c:majorUnit val="20"/>
      </c:valAx>
      <c:spPr>
        <a:solidFill>
          <a:srgbClr val="FFFFFF"/>
        </a:solidFill>
        <a:ln w="25400">
          <a:noFill/>
        </a:ln>
      </c:spPr>
    </c:plotArea>
    <c:legend>
      <c:legendPos val="r"/>
      <c:layout>
        <c:manualLayout>
          <c:xMode val="edge"/>
          <c:yMode val="edge"/>
          <c:x val="0.3764467106098402"/>
          <c:y val="4.3963325499845031E-2"/>
          <c:w val="0.43960795986782725"/>
          <c:h val="5.2389598453003394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3637054440775549"/>
          <c:y val="0.17022773217177636"/>
          <c:w val="0.38624115167422257"/>
          <c:h val="0.72574876967290425"/>
        </c:manualLayout>
      </c:layout>
      <c:pieChart>
        <c:varyColors val="1"/>
        <c:ser>
          <c:idx val="1"/>
          <c:order val="0"/>
          <c:dPt>
            <c:idx val="0"/>
            <c:bubble3D val="0"/>
            <c:explosion val="18"/>
            <c:spPr>
              <a:solidFill>
                <a:srgbClr val="579F6D"/>
              </a:solidFill>
            </c:spPr>
            <c:extLst>
              <c:ext xmlns:c16="http://schemas.microsoft.com/office/drawing/2014/chart" uri="{C3380CC4-5D6E-409C-BE32-E72D297353CC}">
                <c16:uniqueId val="{00000001-C727-482A-9DE0-F881E0E75713}"/>
              </c:ext>
            </c:extLst>
          </c:dPt>
          <c:dPt>
            <c:idx val="1"/>
            <c:bubble3D val="0"/>
            <c:spPr>
              <a:solidFill>
                <a:srgbClr val="DA8036"/>
              </a:solidFill>
            </c:spPr>
            <c:extLst>
              <c:ext xmlns:c16="http://schemas.microsoft.com/office/drawing/2014/chart" uri="{C3380CC4-5D6E-409C-BE32-E72D297353CC}">
                <c16:uniqueId val="{00000003-C727-482A-9DE0-F881E0E75713}"/>
              </c:ext>
            </c:extLst>
          </c:dPt>
          <c:dPt>
            <c:idx val="2"/>
            <c:bubble3D val="0"/>
            <c:spPr>
              <a:solidFill>
                <a:sysClr val="window" lastClr="FFFFFF">
                  <a:lumMod val="50000"/>
                </a:sysClr>
              </a:solidFill>
            </c:spPr>
            <c:extLst>
              <c:ext xmlns:c16="http://schemas.microsoft.com/office/drawing/2014/chart" uri="{C3380CC4-5D6E-409C-BE32-E72D297353CC}">
                <c16:uniqueId val="{00000005-C727-482A-9DE0-F881E0E75713}"/>
              </c:ext>
            </c:extLst>
          </c:dPt>
          <c:dPt>
            <c:idx val="3"/>
            <c:bubble3D val="0"/>
            <c:spPr>
              <a:solidFill>
                <a:sysClr val="window" lastClr="FFFFFF">
                  <a:lumMod val="75000"/>
                </a:sysClr>
              </a:solidFill>
              <a:ln>
                <a:noFill/>
              </a:ln>
            </c:spPr>
            <c:extLst>
              <c:ext xmlns:c16="http://schemas.microsoft.com/office/drawing/2014/chart" uri="{C3380CC4-5D6E-409C-BE32-E72D297353CC}">
                <c16:uniqueId val="{00000007-C727-482A-9DE0-F881E0E75713}"/>
              </c:ext>
            </c:extLst>
          </c:dPt>
          <c:dPt>
            <c:idx val="4"/>
            <c:bubble3D val="0"/>
            <c:spPr>
              <a:solidFill>
                <a:sysClr val="window" lastClr="FFFFFF">
                  <a:lumMod val="75000"/>
                </a:sysClr>
              </a:solidFill>
            </c:spPr>
            <c:extLst>
              <c:ext xmlns:c16="http://schemas.microsoft.com/office/drawing/2014/chart" uri="{C3380CC4-5D6E-409C-BE32-E72D297353CC}">
                <c16:uniqueId val="{00000009-C727-482A-9DE0-F881E0E75713}"/>
              </c:ext>
            </c:extLst>
          </c:dPt>
          <c:dPt>
            <c:idx val="5"/>
            <c:bubble3D val="0"/>
            <c:spPr>
              <a:solidFill>
                <a:sysClr val="window" lastClr="FFFFFF">
                  <a:lumMod val="75000"/>
                </a:sysClr>
              </a:solidFill>
            </c:spPr>
            <c:extLst>
              <c:ext xmlns:c16="http://schemas.microsoft.com/office/drawing/2014/chart" uri="{C3380CC4-5D6E-409C-BE32-E72D297353CC}">
                <c16:uniqueId val="{0000000B-C727-482A-9DE0-F881E0E75713}"/>
              </c:ext>
            </c:extLst>
          </c:dPt>
          <c:dLbls>
            <c:dLbl>
              <c:idx val="0"/>
              <c:layout>
                <c:manualLayout>
                  <c:x val="-3.6698732959166689E-3"/>
                  <c:y val="3.6543667335700684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C727-482A-9DE0-F881E0E75713}"/>
                </c:ext>
              </c:extLst>
            </c:dLbl>
            <c:dLbl>
              <c:idx val="1"/>
              <c:layout>
                <c:manualLayout>
                  <c:x val="7.9349866469555263E-4"/>
                  <c:y val="-6.2578714653691261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1197733017222143E-2"/>
                      <c:h val="0.16431063764088313"/>
                    </c:manualLayout>
                  </c15:layout>
                </c:ext>
                <c:ext xmlns:c16="http://schemas.microsoft.com/office/drawing/2014/chart" uri="{C3380CC4-5D6E-409C-BE32-E72D297353CC}">
                  <c16:uniqueId val="{00000003-C727-482A-9DE0-F881E0E75713}"/>
                </c:ext>
              </c:extLst>
            </c:dLbl>
            <c:dLbl>
              <c:idx val="2"/>
              <c:layout>
                <c:manualLayout>
                  <c:x val="-2.5407398079179511E-2"/>
                  <c:y val="-8.7559378625018294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0.32792341864109315"/>
                      <c:h val="0.28696956197650875"/>
                    </c:manualLayout>
                  </c15:layout>
                </c:ext>
                <c:ext xmlns:c16="http://schemas.microsoft.com/office/drawing/2014/chart" uri="{C3380CC4-5D6E-409C-BE32-E72D297353CC}">
                  <c16:uniqueId val="{00000005-C727-482A-9DE0-F881E0E75713}"/>
                </c:ext>
              </c:extLst>
            </c:dLbl>
            <c:dLbl>
              <c:idx val="3"/>
              <c:layout>
                <c:manualLayout>
                  <c:x val="9.9768115577731561E-3"/>
                  <c:y val="4.5751633986928102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6228709934857923E-2"/>
                      <c:h val="0.14616705264783078"/>
                    </c:manualLayout>
                  </c15:layout>
                </c:ext>
                <c:ext xmlns:c16="http://schemas.microsoft.com/office/drawing/2014/chart" uri="{C3380CC4-5D6E-409C-BE32-E72D297353CC}">
                  <c16:uniqueId val="{00000007-C727-482A-9DE0-F881E0E75713}"/>
                </c:ext>
              </c:extLst>
            </c:dLbl>
            <c:dLbl>
              <c:idx val="4"/>
              <c:layout>
                <c:manualLayout>
                  <c:x val="9.5935056247487271E-3"/>
                  <c:y val="-2.6143790849673201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C727-482A-9DE0-F881E0E75713}"/>
                </c:ext>
              </c:extLst>
            </c:dLbl>
            <c:dLbl>
              <c:idx val="5"/>
              <c:layout>
                <c:manualLayout>
                  <c:x val="2.5673698744414622E-2"/>
                  <c:y val="-5.2287581699346523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C727-482A-9DE0-F881E0E75713}"/>
                </c:ext>
              </c:extLst>
            </c:dLbl>
            <c:numFmt formatCode="0.0%" sourceLinked="0"/>
            <c:spPr>
              <a:noFill/>
              <a:ln w="6350">
                <a:noFill/>
              </a:ln>
              <a:effectLst/>
            </c:spPr>
            <c:txPr>
              <a:bodyPr wrap="square" lIns="38100" tIns="19050" rIns="38100" bIns="19050" anchor="ctr">
                <a:spAutoFit/>
              </a:bodyPr>
              <a:lstStyle/>
              <a:p>
                <a:pPr>
                  <a:defRPr sz="12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'Grafiki + dati'!$S$708:$S$711</c:f>
              <c:strCache>
                <c:ptCount val="4"/>
                <c:pt idx="0">
                  <c:v>Jā</c:v>
                </c:pt>
                <c:pt idx="1">
                  <c:v>Nē</c:v>
                </c:pt>
                <c:pt idx="2">
                  <c:v>Mūsu mājoklim nav iespējams vēl samazināt jaudu (mums jau ir minimālā jauda vai arī jaudas samazināšana nepārprotami radītu problēmas mūsu dzīvē)</c:v>
                </c:pt>
                <c:pt idx="3">
                  <c:v>Grūti pateikt</c:v>
                </c:pt>
              </c:strCache>
            </c:strRef>
          </c:cat>
          <c:val>
            <c:numRef>
              <c:f>'Grafiki + dati'!$T$708:$T$711</c:f>
              <c:numCache>
                <c:formatCode>General</c:formatCode>
                <c:ptCount val="4"/>
                <c:pt idx="0">
                  <c:v>26.5</c:v>
                </c:pt>
                <c:pt idx="1">
                  <c:v>25.2</c:v>
                </c:pt>
                <c:pt idx="2">
                  <c:v>23</c:v>
                </c:pt>
                <c:pt idx="3">
                  <c:v>25.4</c:v>
                </c:pt>
              </c:numCache>
            </c:numRef>
          </c:val>
          <c:extLst>
            <c:ext xmlns:c16="http://schemas.microsoft.com/office/drawing/2014/chart" uri="{C3380CC4-5D6E-409C-BE32-E72D297353CC}">
              <c16:uniqueId val="{0000000C-C727-482A-9DE0-F881E0E75713}"/>
            </c:ext>
          </c:extLst>
        </c:ser>
        <c:dLbls>
          <c:showLegendKey val="0"/>
          <c:showVal val="0"/>
          <c:showCatName val="0"/>
          <c:showSerName val="0"/>
          <c:showPercent val="0"/>
          <c:showBubbleSize val="0"/>
          <c:showLeaderLines val="0"/>
        </c:dLbls>
        <c:firstSliceAng val="0"/>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6313819912663244"/>
          <c:y val="9.5052897402852818E-2"/>
          <c:w val="0.70798134614909258"/>
          <c:h val="0.84044349996889678"/>
        </c:manualLayout>
      </c:layout>
      <c:barChart>
        <c:barDir val="bar"/>
        <c:grouping val="stacked"/>
        <c:varyColors val="0"/>
        <c:ser>
          <c:idx val="0"/>
          <c:order val="0"/>
          <c:tx>
            <c:strRef>
              <c:f>'Grafiki + dati'!$T$733</c:f>
              <c:strCache>
                <c:ptCount val="1"/>
                <c:pt idx="0">
                  <c:v>Jā</c:v>
                </c:pt>
              </c:strCache>
            </c:strRef>
          </c:tx>
          <c:spPr>
            <a:solidFill>
              <a:srgbClr val="579F6D"/>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dati'!$S$734:$S$771</c:f>
              <c:strCache>
                <c:ptCount val="38"/>
                <c:pt idx="0">
                  <c:v>Visi respondenti (n=790)</c:v>
                </c:pt>
                <c:pt idx="2">
                  <c:v>Vīrietis (n=357)</c:v>
                </c:pt>
                <c:pt idx="3">
                  <c:v>Sieviete (n=433)</c:v>
                </c:pt>
                <c:pt idx="5">
                  <c:v>18 - 24 g.v. (n=64)</c:v>
                </c:pt>
                <c:pt idx="6">
                  <c:v>25 - 34 g.v. (n=123)</c:v>
                </c:pt>
                <c:pt idx="7">
                  <c:v>35 - 44 g.v. (n=163)</c:v>
                </c:pt>
                <c:pt idx="8">
                  <c:v>45 - 54 g.v. (n=154)</c:v>
                </c:pt>
                <c:pt idx="9">
                  <c:v>55 - 63 g.v. (n=146)</c:v>
                </c:pt>
                <c:pt idx="10">
                  <c:v>64 - 75 g.v. (n=140)</c:v>
                </c:pt>
                <c:pt idx="12">
                  <c:v>Latviešu (n=489)</c:v>
                </c:pt>
                <c:pt idx="13">
                  <c:v>Krievu (n=284)</c:v>
                </c:pt>
                <c:pt idx="15">
                  <c:v>Pamatizglītība (n=15)*</c:v>
                </c:pt>
                <c:pt idx="16">
                  <c:v>Vidējā izglītība (n=298)</c:v>
                </c:pt>
                <c:pt idx="17">
                  <c:v>Augstākā (n=477)</c:v>
                </c:pt>
                <c:pt idx="19">
                  <c:v>Dzīvoklis daudzdzīvokļu mājā (n=498)</c:v>
                </c:pt>
                <c:pt idx="20">
                  <c:v>Privātmāja (n=271)</c:v>
                </c:pt>
                <c:pt idx="21">
                  <c:v>Cits mājokļa tips (n=21)*</c:v>
                </c:pt>
                <c:pt idx="23">
                  <c:v>Zemi (n=129)</c:v>
                </c:pt>
                <c:pt idx="24">
                  <c:v>Vidēji zemi (n=132)</c:v>
                </c:pt>
                <c:pt idx="25">
                  <c:v>Vidēji (n=98)</c:v>
                </c:pt>
                <c:pt idx="26">
                  <c:v>Vidēji augsti (n=103)</c:v>
                </c:pt>
                <c:pt idx="27">
                  <c:v>Augsti (n=129)</c:v>
                </c:pt>
                <c:pt idx="29">
                  <c:v> Rīga (n=264)</c:v>
                </c:pt>
                <c:pt idx="30">
                  <c:v> Vidzeme (n=227)</c:v>
                </c:pt>
                <c:pt idx="31">
                  <c:v> Kurzeme (n=100)</c:v>
                </c:pt>
                <c:pt idx="32">
                  <c:v> Zemgale (n=96)</c:v>
                </c:pt>
                <c:pt idx="33">
                  <c:v> Latgale (n=103)</c:v>
                </c:pt>
                <c:pt idx="35">
                  <c:v> Rīga (n=264)</c:v>
                </c:pt>
                <c:pt idx="36">
                  <c:v> Cita pilsēta (n=335)</c:v>
                </c:pt>
                <c:pt idx="37">
                  <c:v> Lauki (n=191)</c:v>
                </c:pt>
              </c:strCache>
            </c:strRef>
          </c:cat>
          <c:val>
            <c:numRef>
              <c:f>'Grafiki + dati'!$T$734:$T$771</c:f>
              <c:numCache>
                <c:formatCode>General</c:formatCode>
                <c:ptCount val="38"/>
                <c:pt idx="0" formatCode="0">
                  <c:v>26.5</c:v>
                </c:pt>
                <c:pt idx="2" formatCode="0">
                  <c:v>25.2</c:v>
                </c:pt>
                <c:pt idx="3" formatCode="0">
                  <c:v>27.6</c:v>
                </c:pt>
                <c:pt idx="5" formatCode="0">
                  <c:v>21.8</c:v>
                </c:pt>
                <c:pt idx="6" formatCode="0">
                  <c:v>32.9</c:v>
                </c:pt>
                <c:pt idx="7" formatCode="0">
                  <c:v>26.1</c:v>
                </c:pt>
                <c:pt idx="8" formatCode="0">
                  <c:v>25.1</c:v>
                </c:pt>
                <c:pt idx="9" formatCode="0">
                  <c:v>22.6</c:v>
                </c:pt>
                <c:pt idx="10" formatCode="0">
                  <c:v>29.1</c:v>
                </c:pt>
                <c:pt idx="12" formatCode="0">
                  <c:v>28.3</c:v>
                </c:pt>
                <c:pt idx="13" formatCode="0">
                  <c:v>23.7</c:v>
                </c:pt>
                <c:pt idx="16" formatCode="0">
                  <c:v>23.9</c:v>
                </c:pt>
                <c:pt idx="17" formatCode="0">
                  <c:v>29.1</c:v>
                </c:pt>
                <c:pt idx="19" formatCode="0">
                  <c:v>26.3</c:v>
                </c:pt>
                <c:pt idx="20" formatCode="0">
                  <c:v>26.3</c:v>
                </c:pt>
                <c:pt idx="21" formatCode="0">
                  <c:v>33.5</c:v>
                </c:pt>
                <c:pt idx="23" formatCode="0">
                  <c:v>24.6</c:v>
                </c:pt>
                <c:pt idx="24" formatCode="0">
                  <c:v>24.2</c:v>
                </c:pt>
                <c:pt idx="25" formatCode="0">
                  <c:v>28.6</c:v>
                </c:pt>
                <c:pt idx="26" formatCode="0">
                  <c:v>34.4</c:v>
                </c:pt>
                <c:pt idx="27" formatCode="0">
                  <c:v>31.6</c:v>
                </c:pt>
                <c:pt idx="29" formatCode="0">
                  <c:v>30.5</c:v>
                </c:pt>
                <c:pt idx="30" formatCode="0">
                  <c:v>23.6</c:v>
                </c:pt>
                <c:pt idx="31" formatCode="0">
                  <c:v>28.4</c:v>
                </c:pt>
                <c:pt idx="32" formatCode="0">
                  <c:v>24</c:v>
                </c:pt>
                <c:pt idx="33" formatCode="0">
                  <c:v>24.1</c:v>
                </c:pt>
                <c:pt idx="35" formatCode="0">
                  <c:v>30.5</c:v>
                </c:pt>
                <c:pt idx="36" formatCode="0">
                  <c:v>22.5</c:v>
                </c:pt>
                <c:pt idx="37" formatCode="0">
                  <c:v>28.5</c:v>
                </c:pt>
              </c:numCache>
            </c:numRef>
          </c:val>
          <c:extLst>
            <c:ext xmlns:c16="http://schemas.microsoft.com/office/drawing/2014/chart" uri="{C3380CC4-5D6E-409C-BE32-E72D297353CC}">
              <c16:uniqueId val="{00000000-C063-4BD2-8DCE-7B0ADD56106D}"/>
            </c:ext>
          </c:extLst>
        </c:ser>
        <c:ser>
          <c:idx val="2"/>
          <c:order val="1"/>
          <c:tx>
            <c:strRef>
              <c:f>'Grafiki + dati'!$V$733</c:f>
              <c:strCache>
                <c:ptCount val="1"/>
                <c:pt idx="0">
                  <c:v>Mūsu mājoklim nav iespējams vēl samazināt jaudu</c:v>
                </c:pt>
              </c:strCache>
            </c:strRef>
          </c:tx>
          <c:spPr>
            <a:solidFill>
              <a:sysClr val="window" lastClr="FFFFFF">
                <a:lumMod val="50000"/>
              </a:sysClr>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dati'!$S$734:$S$771</c:f>
              <c:strCache>
                <c:ptCount val="38"/>
                <c:pt idx="0">
                  <c:v>Visi respondenti (n=790)</c:v>
                </c:pt>
                <c:pt idx="2">
                  <c:v>Vīrietis (n=357)</c:v>
                </c:pt>
                <c:pt idx="3">
                  <c:v>Sieviete (n=433)</c:v>
                </c:pt>
                <c:pt idx="5">
                  <c:v>18 - 24 g.v. (n=64)</c:v>
                </c:pt>
                <c:pt idx="6">
                  <c:v>25 - 34 g.v. (n=123)</c:v>
                </c:pt>
                <c:pt idx="7">
                  <c:v>35 - 44 g.v. (n=163)</c:v>
                </c:pt>
                <c:pt idx="8">
                  <c:v>45 - 54 g.v. (n=154)</c:v>
                </c:pt>
                <c:pt idx="9">
                  <c:v>55 - 63 g.v. (n=146)</c:v>
                </c:pt>
                <c:pt idx="10">
                  <c:v>64 - 75 g.v. (n=140)</c:v>
                </c:pt>
                <c:pt idx="12">
                  <c:v>Latviešu (n=489)</c:v>
                </c:pt>
                <c:pt idx="13">
                  <c:v>Krievu (n=284)</c:v>
                </c:pt>
                <c:pt idx="15">
                  <c:v>Pamatizglītība (n=15)*</c:v>
                </c:pt>
                <c:pt idx="16">
                  <c:v>Vidējā izglītība (n=298)</c:v>
                </c:pt>
                <c:pt idx="17">
                  <c:v>Augstākā (n=477)</c:v>
                </c:pt>
                <c:pt idx="19">
                  <c:v>Dzīvoklis daudzdzīvokļu mājā (n=498)</c:v>
                </c:pt>
                <c:pt idx="20">
                  <c:v>Privātmāja (n=271)</c:v>
                </c:pt>
                <c:pt idx="21">
                  <c:v>Cits mājokļa tips (n=21)*</c:v>
                </c:pt>
                <c:pt idx="23">
                  <c:v>Zemi (n=129)</c:v>
                </c:pt>
                <c:pt idx="24">
                  <c:v>Vidēji zemi (n=132)</c:v>
                </c:pt>
                <c:pt idx="25">
                  <c:v>Vidēji (n=98)</c:v>
                </c:pt>
                <c:pt idx="26">
                  <c:v>Vidēji augsti (n=103)</c:v>
                </c:pt>
                <c:pt idx="27">
                  <c:v>Augsti (n=129)</c:v>
                </c:pt>
                <c:pt idx="29">
                  <c:v> Rīga (n=264)</c:v>
                </c:pt>
                <c:pt idx="30">
                  <c:v> Vidzeme (n=227)</c:v>
                </c:pt>
                <c:pt idx="31">
                  <c:v> Kurzeme (n=100)</c:v>
                </c:pt>
                <c:pt idx="32">
                  <c:v> Zemgale (n=96)</c:v>
                </c:pt>
                <c:pt idx="33">
                  <c:v> Latgale (n=103)</c:v>
                </c:pt>
                <c:pt idx="35">
                  <c:v> Rīga (n=264)</c:v>
                </c:pt>
                <c:pt idx="36">
                  <c:v> Cita pilsēta (n=335)</c:v>
                </c:pt>
                <c:pt idx="37">
                  <c:v> Lauki (n=191)</c:v>
                </c:pt>
              </c:strCache>
            </c:strRef>
          </c:cat>
          <c:val>
            <c:numRef>
              <c:f>'Grafiki + dati'!$V$734:$V$771</c:f>
              <c:numCache>
                <c:formatCode>General</c:formatCode>
                <c:ptCount val="38"/>
                <c:pt idx="0" formatCode="0">
                  <c:v>23</c:v>
                </c:pt>
                <c:pt idx="2" formatCode="0">
                  <c:v>23.3</c:v>
                </c:pt>
                <c:pt idx="3" formatCode="0">
                  <c:v>22.7</c:v>
                </c:pt>
                <c:pt idx="5" formatCode="0">
                  <c:v>19.3</c:v>
                </c:pt>
                <c:pt idx="6" formatCode="0">
                  <c:v>18.399999999999999</c:v>
                </c:pt>
                <c:pt idx="7" formatCode="0">
                  <c:v>27.1</c:v>
                </c:pt>
                <c:pt idx="8" formatCode="0">
                  <c:v>32.799999999999997</c:v>
                </c:pt>
                <c:pt idx="9" formatCode="0">
                  <c:v>23.4</c:v>
                </c:pt>
                <c:pt idx="10" formatCode="0">
                  <c:v>13.7</c:v>
                </c:pt>
                <c:pt idx="12" formatCode="0">
                  <c:v>23.3</c:v>
                </c:pt>
                <c:pt idx="13" formatCode="0">
                  <c:v>21.5</c:v>
                </c:pt>
                <c:pt idx="15" formatCode="0">
                  <c:v>33.200000000000003</c:v>
                </c:pt>
                <c:pt idx="16" formatCode="0">
                  <c:v>21</c:v>
                </c:pt>
                <c:pt idx="17" formatCode="0">
                  <c:v>23.9</c:v>
                </c:pt>
                <c:pt idx="19" formatCode="0">
                  <c:v>21.8</c:v>
                </c:pt>
                <c:pt idx="20" formatCode="0">
                  <c:v>25</c:v>
                </c:pt>
                <c:pt idx="21" formatCode="0">
                  <c:v>24.9</c:v>
                </c:pt>
                <c:pt idx="23" formatCode="0">
                  <c:v>23.2</c:v>
                </c:pt>
                <c:pt idx="24" formatCode="0">
                  <c:v>25.3</c:v>
                </c:pt>
                <c:pt idx="25" formatCode="0">
                  <c:v>20.100000000000001</c:v>
                </c:pt>
                <c:pt idx="26" formatCode="0">
                  <c:v>19.7</c:v>
                </c:pt>
                <c:pt idx="27" formatCode="0">
                  <c:v>21</c:v>
                </c:pt>
                <c:pt idx="29" formatCode="0">
                  <c:v>18.600000000000001</c:v>
                </c:pt>
                <c:pt idx="30" formatCode="0">
                  <c:v>27.2</c:v>
                </c:pt>
                <c:pt idx="31" formatCode="0">
                  <c:v>25.4</c:v>
                </c:pt>
                <c:pt idx="32" formatCode="0">
                  <c:v>22.8</c:v>
                </c:pt>
                <c:pt idx="33" formatCode="0">
                  <c:v>21.9</c:v>
                </c:pt>
                <c:pt idx="35" formatCode="0">
                  <c:v>18.600000000000001</c:v>
                </c:pt>
                <c:pt idx="36" formatCode="0">
                  <c:v>27.3</c:v>
                </c:pt>
                <c:pt idx="37" formatCode="0">
                  <c:v>20.9</c:v>
                </c:pt>
              </c:numCache>
            </c:numRef>
          </c:val>
          <c:extLst>
            <c:ext xmlns:c16="http://schemas.microsoft.com/office/drawing/2014/chart" uri="{C3380CC4-5D6E-409C-BE32-E72D297353CC}">
              <c16:uniqueId val="{00000001-C063-4BD2-8DCE-7B0ADD56106D}"/>
            </c:ext>
          </c:extLst>
        </c:ser>
        <c:ser>
          <c:idx val="3"/>
          <c:order val="2"/>
          <c:tx>
            <c:strRef>
              <c:f>'Grafiki + dati'!$W$733</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dati'!$S$734:$S$771</c:f>
              <c:strCache>
                <c:ptCount val="38"/>
                <c:pt idx="0">
                  <c:v>Visi respondenti (n=790)</c:v>
                </c:pt>
                <c:pt idx="2">
                  <c:v>Vīrietis (n=357)</c:v>
                </c:pt>
                <c:pt idx="3">
                  <c:v>Sieviete (n=433)</c:v>
                </c:pt>
                <c:pt idx="5">
                  <c:v>18 - 24 g.v. (n=64)</c:v>
                </c:pt>
                <c:pt idx="6">
                  <c:v>25 - 34 g.v. (n=123)</c:v>
                </c:pt>
                <c:pt idx="7">
                  <c:v>35 - 44 g.v. (n=163)</c:v>
                </c:pt>
                <c:pt idx="8">
                  <c:v>45 - 54 g.v. (n=154)</c:v>
                </c:pt>
                <c:pt idx="9">
                  <c:v>55 - 63 g.v. (n=146)</c:v>
                </c:pt>
                <c:pt idx="10">
                  <c:v>64 - 75 g.v. (n=140)</c:v>
                </c:pt>
                <c:pt idx="12">
                  <c:v>Latviešu (n=489)</c:v>
                </c:pt>
                <c:pt idx="13">
                  <c:v>Krievu (n=284)</c:v>
                </c:pt>
                <c:pt idx="15">
                  <c:v>Pamatizglītība (n=15)*</c:v>
                </c:pt>
                <c:pt idx="16">
                  <c:v>Vidējā izglītība (n=298)</c:v>
                </c:pt>
                <c:pt idx="17">
                  <c:v>Augstākā (n=477)</c:v>
                </c:pt>
                <c:pt idx="19">
                  <c:v>Dzīvoklis daudzdzīvokļu mājā (n=498)</c:v>
                </c:pt>
                <c:pt idx="20">
                  <c:v>Privātmāja (n=271)</c:v>
                </c:pt>
                <c:pt idx="21">
                  <c:v>Cits mājokļa tips (n=21)*</c:v>
                </c:pt>
                <c:pt idx="23">
                  <c:v>Zemi (n=129)</c:v>
                </c:pt>
                <c:pt idx="24">
                  <c:v>Vidēji zemi (n=132)</c:v>
                </c:pt>
                <c:pt idx="25">
                  <c:v>Vidēji (n=98)</c:v>
                </c:pt>
                <c:pt idx="26">
                  <c:v>Vidēji augsti (n=103)</c:v>
                </c:pt>
                <c:pt idx="27">
                  <c:v>Augsti (n=129)</c:v>
                </c:pt>
                <c:pt idx="29">
                  <c:v> Rīga (n=264)</c:v>
                </c:pt>
                <c:pt idx="30">
                  <c:v> Vidzeme (n=227)</c:v>
                </c:pt>
                <c:pt idx="31">
                  <c:v> Kurzeme (n=100)</c:v>
                </c:pt>
                <c:pt idx="32">
                  <c:v> Zemgale (n=96)</c:v>
                </c:pt>
                <c:pt idx="33">
                  <c:v> Latgale (n=103)</c:v>
                </c:pt>
                <c:pt idx="35">
                  <c:v> Rīga (n=264)</c:v>
                </c:pt>
                <c:pt idx="36">
                  <c:v> Cita pilsēta (n=335)</c:v>
                </c:pt>
                <c:pt idx="37">
                  <c:v> Lauki (n=191)</c:v>
                </c:pt>
              </c:strCache>
            </c:strRef>
          </c:cat>
          <c:val>
            <c:numRef>
              <c:f>'Grafiki + dati'!$W$734:$W$771</c:f>
              <c:numCache>
                <c:formatCode>General</c:formatCode>
                <c:ptCount val="38"/>
                <c:pt idx="0" formatCode="0">
                  <c:v>25.4</c:v>
                </c:pt>
                <c:pt idx="2" formatCode="0">
                  <c:v>19.5</c:v>
                </c:pt>
                <c:pt idx="3" formatCode="0">
                  <c:v>30.3</c:v>
                </c:pt>
                <c:pt idx="5" formatCode="0">
                  <c:v>37.4</c:v>
                </c:pt>
                <c:pt idx="6" formatCode="0">
                  <c:v>26.3</c:v>
                </c:pt>
                <c:pt idx="7" formatCode="0">
                  <c:v>17.7</c:v>
                </c:pt>
                <c:pt idx="8" formatCode="0">
                  <c:v>22.2</c:v>
                </c:pt>
                <c:pt idx="9" formatCode="0">
                  <c:v>23.7</c:v>
                </c:pt>
                <c:pt idx="10" formatCode="0">
                  <c:v>31.4</c:v>
                </c:pt>
                <c:pt idx="12" formatCode="0">
                  <c:v>21.4</c:v>
                </c:pt>
                <c:pt idx="13" formatCode="0">
                  <c:v>31.3</c:v>
                </c:pt>
                <c:pt idx="15" formatCode="0">
                  <c:v>39.4</c:v>
                </c:pt>
                <c:pt idx="16" formatCode="0">
                  <c:v>29.7</c:v>
                </c:pt>
                <c:pt idx="17" formatCode="0">
                  <c:v>22.1</c:v>
                </c:pt>
                <c:pt idx="19" formatCode="0">
                  <c:v>30.8</c:v>
                </c:pt>
                <c:pt idx="20" formatCode="0">
                  <c:v>16.399999999999999</c:v>
                </c:pt>
                <c:pt idx="21" formatCode="0">
                  <c:v>13.8</c:v>
                </c:pt>
                <c:pt idx="23" formatCode="0">
                  <c:v>32.5</c:v>
                </c:pt>
                <c:pt idx="24" formatCode="0">
                  <c:v>24.6</c:v>
                </c:pt>
                <c:pt idx="25" formatCode="0">
                  <c:v>25.6</c:v>
                </c:pt>
                <c:pt idx="26" formatCode="0">
                  <c:v>20.100000000000001</c:v>
                </c:pt>
                <c:pt idx="27" formatCode="0">
                  <c:v>15.6</c:v>
                </c:pt>
                <c:pt idx="29" formatCode="0">
                  <c:v>29.7</c:v>
                </c:pt>
                <c:pt idx="30" formatCode="0">
                  <c:v>18.5</c:v>
                </c:pt>
                <c:pt idx="31" formatCode="0">
                  <c:v>22</c:v>
                </c:pt>
                <c:pt idx="32" formatCode="0">
                  <c:v>27.1</c:v>
                </c:pt>
                <c:pt idx="33" formatCode="0">
                  <c:v>31.6</c:v>
                </c:pt>
                <c:pt idx="35" formatCode="0">
                  <c:v>29.7</c:v>
                </c:pt>
                <c:pt idx="36" formatCode="0">
                  <c:v>26</c:v>
                </c:pt>
                <c:pt idx="37" formatCode="0">
                  <c:v>18.600000000000001</c:v>
                </c:pt>
              </c:numCache>
            </c:numRef>
          </c:val>
          <c:extLst>
            <c:ext xmlns:c16="http://schemas.microsoft.com/office/drawing/2014/chart" uri="{C3380CC4-5D6E-409C-BE32-E72D297353CC}">
              <c16:uniqueId val="{00000002-C063-4BD2-8DCE-7B0ADD56106D}"/>
            </c:ext>
          </c:extLst>
        </c:ser>
        <c:ser>
          <c:idx val="1"/>
          <c:order val="3"/>
          <c:tx>
            <c:strRef>
              <c:f>'Grafiki + dati'!$U$733</c:f>
              <c:strCache>
                <c:ptCount val="1"/>
                <c:pt idx="0">
                  <c:v>Nē</c:v>
                </c:pt>
              </c:strCache>
            </c:strRef>
          </c:tx>
          <c:spPr>
            <a:solidFill>
              <a:srgbClr val="DA8036"/>
            </a:solidFill>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dati'!$S$734:$S$771</c:f>
              <c:strCache>
                <c:ptCount val="38"/>
                <c:pt idx="0">
                  <c:v>Visi respondenti (n=790)</c:v>
                </c:pt>
                <c:pt idx="2">
                  <c:v>Vīrietis (n=357)</c:v>
                </c:pt>
                <c:pt idx="3">
                  <c:v>Sieviete (n=433)</c:v>
                </c:pt>
                <c:pt idx="5">
                  <c:v>18 - 24 g.v. (n=64)</c:v>
                </c:pt>
                <c:pt idx="6">
                  <c:v>25 - 34 g.v. (n=123)</c:v>
                </c:pt>
                <c:pt idx="7">
                  <c:v>35 - 44 g.v. (n=163)</c:v>
                </c:pt>
                <c:pt idx="8">
                  <c:v>45 - 54 g.v. (n=154)</c:v>
                </c:pt>
                <c:pt idx="9">
                  <c:v>55 - 63 g.v. (n=146)</c:v>
                </c:pt>
                <c:pt idx="10">
                  <c:v>64 - 75 g.v. (n=140)</c:v>
                </c:pt>
                <c:pt idx="12">
                  <c:v>Latviešu (n=489)</c:v>
                </c:pt>
                <c:pt idx="13">
                  <c:v>Krievu (n=284)</c:v>
                </c:pt>
                <c:pt idx="15">
                  <c:v>Pamatizglītība (n=15)*</c:v>
                </c:pt>
                <c:pt idx="16">
                  <c:v>Vidējā izglītība (n=298)</c:v>
                </c:pt>
                <c:pt idx="17">
                  <c:v>Augstākā (n=477)</c:v>
                </c:pt>
                <c:pt idx="19">
                  <c:v>Dzīvoklis daudzdzīvokļu mājā (n=498)</c:v>
                </c:pt>
                <c:pt idx="20">
                  <c:v>Privātmāja (n=271)</c:v>
                </c:pt>
                <c:pt idx="21">
                  <c:v>Cits mājokļa tips (n=21)*</c:v>
                </c:pt>
                <c:pt idx="23">
                  <c:v>Zemi (n=129)</c:v>
                </c:pt>
                <c:pt idx="24">
                  <c:v>Vidēji zemi (n=132)</c:v>
                </c:pt>
                <c:pt idx="25">
                  <c:v>Vidēji (n=98)</c:v>
                </c:pt>
                <c:pt idx="26">
                  <c:v>Vidēji augsti (n=103)</c:v>
                </c:pt>
                <c:pt idx="27">
                  <c:v>Augsti (n=129)</c:v>
                </c:pt>
                <c:pt idx="29">
                  <c:v> Rīga (n=264)</c:v>
                </c:pt>
                <c:pt idx="30">
                  <c:v> Vidzeme (n=227)</c:v>
                </c:pt>
                <c:pt idx="31">
                  <c:v> Kurzeme (n=100)</c:v>
                </c:pt>
                <c:pt idx="32">
                  <c:v> Zemgale (n=96)</c:v>
                </c:pt>
                <c:pt idx="33">
                  <c:v> Latgale (n=103)</c:v>
                </c:pt>
                <c:pt idx="35">
                  <c:v> Rīga (n=264)</c:v>
                </c:pt>
                <c:pt idx="36">
                  <c:v> Cita pilsēta (n=335)</c:v>
                </c:pt>
                <c:pt idx="37">
                  <c:v> Lauki (n=191)</c:v>
                </c:pt>
              </c:strCache>
            </c:strRef>
          </c:cat>
          <c:val>
            <c:numRef>
              <c:f>'Grafiki + dati'!$U$734:$U$771</c:f>
              <c:numCache>
                <c:formatCode>General</c:formatCode>
                <c:ptCount val="38"/>
                <c:pt idx="0" formatCode="0">
                  <c:v>25.2</c:v>
                </c:pt>
                <c:pt idx="2" formatCode="0">
                  <c:v>32</c:v>
                </c:pt>
                <c:pt idx="3" formatCode="0">
                  <c:v>19.399999999999999</c:v>
                </c:pt>
                <c:pt idx="5" formatCode="0">
                  <c:v>21.5</c:v>
                </c:pt>
                <c:pt idx="6" formatCode="0">
                  <c:v>22.4</c:v>
                </c:pt>
                <c:pt idx="7" formatCode="0">
                  <c:v>29</c:v>
                </c:pt>
                <c:pt idx="8" formatCode="0">
                  <c:v>19.899999999999999</c:v>
                </c:pt>
                <c:pt idx="9" formatCode="0">
                  <c:v>30.2</c:v>
                </c:pt>
                <c:pt idx="10" formatCode="0">
                  <c:v>25.8</c:v>
                </c:pt>
                <c:pt idx="12" formatCode="0">
                  <c:v>27</c:v>
                </c:pt>
                <c:pt idx="13" formatCode="0">
                  <c:v>23.5</c:v>
                </c:pt>
                <c:pt idx="15" formatCode="0">
                  <c:v>27.4</c:v>
                </c:pt>
                <c:pt idx="16" formatCode="0">
                  <c:v>25.4</c:v>
                </c:pt>
                <c:pt idx="17" formatCode="0">
                  <c:v>24.9</c:v>
                </c:pt>
                <c:pt idx="19" formatCode="0">
                  <c:v>21.1</c:v>
                </c:pt>
                <c:pt idx="20" formatCode="0">
                  <c:v>32.299999999999997</c:v>
                </c:pt>
                <c:pt idx="21" formatCode="0">
                  <c:v>27.8</c:v>
                </c:pt>
                <c:pt idx="23" formatCode="0">
                  <c:v>19.600000000000001</c:v>
                </c:pt>
                <c:pt idx="24" formatCode="0">
                  <c:v>25.9</c:v>
                </c:pt>
                <c:pt idx="25" formatCode="0">
                  <c:v>25.7</c:v>
                </c:pt>
                <c:pt idx="26" formatCode="0">
                  <c:v>25.8</c:v>
                </c:pt>
                <c:pt idx="27" formatCode="0">
                  <c:v>31.9</c:v>
                </c:pt>
                <c:pt idx="29" formatCode="0">
                  <c:v>21.2</c:v>
                </c:pt>
                <c:pt idx="30" formatCode="0">
                  <c:v>30.8</c:v>
                </c:pt>
                <c:pt idx="31" formatCode="0">
                  <c:v>24.2</c:v>
                </c:pt>
                <c:pt idx="32" formatCode="0">
                  <c:v>26</c:v>
                </c:pt>
                <c:pt idx="33" formatCode="0">
                  <c:v>22.3</c:v>
                </c:pt>
                <c:pt idx="35" formatCode="0">
                  <c:v>21.2</c:v>
                </c:pt>
                <c:pt idx="36" formatCode="0">
                  <c:v>24.2</c:v>
                </c:pt>
                <c:pt idx="37" formatCode="0">
                  <c:v>32</c:v>
                </c:pt>
              </c:numCache>
            </c:numRef>
          </c:val>
          <c:extLst>
            <c:ext xmlns:c16="http://schemas.microsoft.com/office/drawing/2014/chart" uri="{C3380CC4-5D6E-409C-BE32-E72D297353CC}">
              <c16:uniqueId val="{00000003-C063-4BD2-8DCE-7B0ADD56106D}"/>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248452084374696"/>
              <c:y val="0.93685113598971925"/>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1000"/>
            </a:pPr>
            <a:endParaRPr lang="lv-LV"/>
          </a:p>
        </c:txPr>
        <c:crossAx val="594949872"/>
        <c:crossesAt val="120"/>
        <c:crossBetween val="between"/>
        <c:majorUnit val="20"/>
      </c:valAx>
      <c:spPr>
        <a:solidFill>
          <a:srgbClr val="FFFFFF"/>
        </a:solidFill>
        <a:ln w="25400">
          <a:noFill/>
        </a:ln>
      </c:spPr>
    </c:plotArea>
    <c:legend>
      <c:legendPos val="r"/>
      <c:layout>
        <c:manualLayout>
          <c:xMode val="edge"/>
          <c:yMode val="edge"/>
          <c:x val="0.35040038075239655"/>
          <c:y val="4.9459087376066392E-2"/>
          <c:w val="0.54789046497626781"/>
          <c:h val="3.5250745062605365E-2"/>
        </c:manualLayout>
      </c:layout>
      <c:overlay val="0"/>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627534665938789"/>
          <c:y val="9.5052897402852818E-2"/>
          <c:w val="0.78833451410706901"/>
          <c:h val="0.84044349996889678"/>
        </c:manualLayout>
      </c:layout>
      <c:barChart>
        <c:barDir val="bar"/>
        <c:grouping val="stacked"/>
        <c:varyColors val="0"/>
        <c:ser>
          <c:idx val="0"/>
          <c:order val="0"/>
          <c:tx>
            <c:strRef>
              <c:f>'Grafiki + dati'!$T$775</c:f>
              <c:strCache>
                <c:ptCount val="1"/>
                <c:pt idx="0">
                  <c:v>Jā</c:v>
                </c:pt>
              </c:strCache>
            </c:strRef>
          </c:tx>
          <c:spPr>
            <a:solidFill>
              <a:srgbClr val="579F6D"/>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dati'!$S$776:$S$788</c:f>
              <c:strCache>
                <c:ptCount val="13"/>
                <c:pt idx="0">
                  <c:v>Visi respondenti (n=790)</c:v>
                </c:pt>
                <c:pt idx="2">
                  <c:v>Jā (n=63)</c:v>
                </c:pt>
                <c:pt idx="3">
                  <c:v>Nē (n=723)</c:v>
                </c:pt>
                <c:pt idx="5">
                  <c:v>1 fāze (n=281)</c:v>
                </c:pt>
                <c:pt idx="6">
                  <c:v>3 fāzes (n=280)</c:v>
                </c:pt>
                <c:pt idx="8">
                  <c:v>16 ampēri (n=138)</c:v>
                </c:pt>
                <c:pt idx="9">
                  <c:v>20 ampēri (n=131)</c:v>
                </c:pt>
                <c:pt idx="10">
                  <c:v>25 ampēri (n=80)</c:v>
                </c:pt>
                <c:pt idx="11">
                  <c:v>32 ampēri (n=35)</c:v>
                </c:pt>
                <c:pt idx="12">
                  <c:v>40 vai vairāk (n=20)*</c:v>
                </c:pt>
              </c:strCache>
            </c:strRef>
          </c:cat>
          <c:val>
            <c:numRef>
              <c:f>'Grafiki + dati'!$T$776:$T$788</c:f>
              <c:numCache>
                <c:formatCode>General</c:formatCode>
                <c:ptCount val="13"/>
                <c:pt idx="0" formatCode="0">
                  <c:v>26.5</c:v>
                </c:pt>
                <c:pt idx="2" formatCode="0">
                  <c:v>25.9</c:v>
                </c:pt>
                <c:pt idx="3" formatCode="0">
                  <c:v>26.7</c:v>
                </c:pt>
                <c:pt idx="5" formatCode="0">
                  <c:v>27.8</c:v>
                </c:pt>
                <c:pt idx="6" formatCode="0">
                  <c:v>24.5</c:v>
                </c:pt>
                <c:pt idx="8" formatCode="0">
                  <c:v>27.2</c:v>
                </c:pt>
                <c:pt idx="9" formatCode="0">
                  <c:v>24.9</c:v>
                </c:pt>
                <c:pt idx="10" formatCode="0">
                  <c:v>26.8</c:v>
                </c:pt>
                <c:pt idx="11" formatCode="0">
                  <c:v>40</c:v>
                </c:pt>
                <c:pt idx="12" formatCode="0">
                  <c:v>14.9</c:v>
                </c:pt>
              </c:numCache>
            </c:numRef>
          </c:val>
          <c:extLst>
            <c:ext xmlns:c16="http://schemas.microsoft.com/office/drawing/2014/chart" uri="{C3380CC4-5D6E-409C-BE32-E72D297353CC}">
              <c16:uniqueId val="{00000000-FA8A-47CA-860B-9A6074188645}"/>
            </c:ext>
          </c:extLst>
        </c:ser>
        <c:ser>
          <c:idx val="1"/>
          <c:order val="1"/>
          <c:tx>
            <c:strRef>
              <c:f>'Grafiki + dati'!$V$775</c:f>
              <c:strCache>
                <c:ptCount val="1"/>
                <c:pt idx="0">
                  <c:v>Mūsu mājoklim nav iespējams vēl samazināt jaudu</c:v>
                </c:pt>
              </c:strCache>
            </c:strRef>
          </c:tx>
          <c:spPr>
            <a:solidFill>
              <a:sysClr val="window" lastClr="FFFFFF">
                <a:lumMod val="50000"/>
              </a:sysClr>
            </a:solidFill>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dati'!$S$776:$S$788</c:f>
              <c:strCache>
                <c:ptCount val="13"/>
                <c:pt idx="0">
                  <c:v>Visi respondenti (n=790)</c:v>
                </c:pt>
                <c:pt idx="2">
                  <c:v>Jā (n=63)</c:v>
                </c:pt>
                <c:pt idx="3">
                  <c:v>Nē (n=723)</c:v>
                </c:pt>
                <c:pt idx="5">
                  <c:v>1 fāze (n=281)</c:v>
                </c:pt>
                <c:pt idx="6">
                  <c:v>3 fāzes (n=280)</c:v>
                </c:pt>
                <c:pt idx="8">
                  <c:v>16 ampēri (n=138)</c:v>
                </c:pt>
                <c:pt idx="9">
                  <c:v>20 ampēri (n=131)</c:v>
                </c:pt>
                <c:pt idx="10">
                  <c:v>25 ampēri (n=80)</c:v>
                </c:pt>
                <c:pt idx="11">
                  <c:v>32 ampēri (n=35)</c:v>
                </c:pt>
                <c:pt idx="12">
                  <c:v>40 vai vairāk (n=20)*</c:v>
                </c:pt>
              </c:strCache>
            </c:strRef>
          </c:cat>
          <c:val>
            <c:numRef>
              <c:f>'Grafiki + dati'!$V$776:$V$788</c:f>
              <c:numCache>
                <c:formatCode>General</c:formatCode>
                <c:ptCount val="13"/>
                <c:pt idx="0" formatCode="0">
                  <c:v>23</c:v>
                </c:pt>
                <c:pt idx="2" formatCode="0">
                  <c:v>31.2</c:v>
                </c:pt>
                <c:pt idx="3" formatCode="0">
                  <c:v>22.4</c:v>
                </c:pt>
                <c:pt idx="5" formatCode="0">
                  <c:v>28.6</c:v>
                </c:pt>
                <c:pt idx="6" formatCode="0">
                  <c:v>29.1</c:v>
                </c:pt>
                <c:pt idx="8" formatCode="0">
                  <c:v>26.8</c:v>
                </c:pt>
                <c:pt idx="9" formatCode="0">
                  <c:v>34.1</c:v>
                </c:pt>
                <c:pt idx="10" formatCode="0">
                  <c:v>32.299999999999997</c:v>
                </c:pt>
                <c:pt idx="11" formatCode="0">
                  <c:v>22.7</c:v>
                </c:pt>
                <c:pt idx="12" formatCode="0">
                  <c:v>29.5</c:v>
                </c:pt>
              </c:numCache>
            </c:numRef>
          </c:val>
          <c:extLst>
            <c:ext xmlns:c16="http://schemas.microsoft.com/office/drawing/2014/chart" uri="{C3380CC4-5D6E-409C-BE32-E72D297353CC}">
              <c16:uniqueId val="{00000001-FA8A-47CA-860B-9A6074188645}"/>
            </c:ext>
          </c:extLst>
        </c:ser>
        <c:ser>
          <c:idx val="3"/>
          <c:order val="2"/>
          <c:tx>
            <c:strRef>
              <c:f>'Grafiki + dati'!$W$775</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dati'!$S$776:$S$788</c:f>
              <c:strCache>
                <c:ptCount val="13"/>
                <c:pt idx="0">
                  <c:v>Visi respondenti (n=790)</c:v>
                </c:pt>
                <c:pt idx="2">
                  <c:v>Jā (n=63)</c:v>
                </c:pt>
                <c:pt idx="3">
                  <c:v>Nē (n=723)</c:v>
                </c:pt>
                <c:pt idx="5">
                  <c:v>1 fāze (n=281)</c:v>
                </c:pt>
                <c:pt idx="6">
                  <c:v>3 fāzes (n=280)</c:v>
                </c:pt>
                <c:pt idx="8">
                  <c:v>16 ampēri (n=138)</c:v>
                </c:pt>
                <c:pt idx="9">
                  <c:v>20 ampēri (n=131)</c:v>
                </c:pt>
                <c:pt idx="10">
                  <c:v>25 ampēri (n=80)</c:v>
                </c:pt>
                <c:pt idx="11">
                  <c:v>32 ampēri (n=35)</c:v>
                </c:pt>
                <c:pt idx="12">
                  <c:v>40 vai vairāk (n=20)*</c:v>
                </c:pt>
              </c:strCache>
            </c:strRef>
          </c:cat>
          <c:val>
            <c:numRef>
              <c:f>'Grafiki + dati'!$W$776:$W$788</c:f>
              <c:numCache>
                <c:formatCode>General</c:formatCode>
                <c:ptCount val="13"/>
                <c:pt idx="0" formatCode="0">
                  <c:v>25.4</c:v>
                </c:pt>
                <c:pt idx="2" formatCode="0">
                  <c:v>10</c:v>
                </c:pt>
                <c:pt idx="3" formatCode="0">
                  <c:v>26.4</c:v>
                </c:pt>
                <c:pt idx="5" formatCode="0">
                  <c:v>19.3</c:v>
                </c:pt>
                <c:pt idx="6" formatCode="0">
                  <c:v>11.7</c:v>
                </c:pt>
                <c:pt idx="8" formatCode="0">
                  <c:v>14.5</c:v>
                </c:pt>
                <c:pt idx="9" formatCode="0">
                  <c:v>11.2</c:v>
                </c:pt>
                <c:pt idx="10" formatCode="0">
                  <c:v>8.6999999999999993</c:v>
                </c:pt>
                <c:pt idx="11" formatCode="0">
                  <c:v>6</c:v>
                </c:pt>
                <c:pt idx="12" formatCode="0">
                  <c:v>19.899999999999999</c:v>
                </c:pt>
              </c:numCache>
            </c:numRef>
          </c:val>
          <c:extLst>
            <c:ext xmlns:c16="http://schemas.microsoft.com/office/drawing/2014/chart" uri="{C3380CC4-5D6E-409C-BE32-E72D297353CC}">
              <c16:uniqueId val="{00000002-FA8A-47CA-860B-9A6074188645}"/>
            </c:ext>
          </c:extLst>
        </c:ser>
        <c:ser>
          <c:idx val="2"/>
          <c:order val="3"/>
          <c:tx>
            <c:strRef>
              <c:f>'Grafiki + dati'!$U$775</c:f>
              <c:strCache>
                <c:ptCount val="1"/>
                <c:pt idx="0">
                  <c:v>Nē</c:v>
                </c:pt>
              </c:strCache>
            </c:strRef>
          </c:tx>
          <c:spPr>
            <a:solidFill>
              <a:srgbClr val="DA8036"/>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dati'!$S$776:$S$788</c:f>
              <c:strCache>
                <c:ptCount val="13"/>
                <c:pt idx="0">
                  <c:v>Visi respondenti (n=790)</c:v>
                </c:pt>
                <c:pt idx="2">
                  <c:v>Jā (n=63)</c:v>
                </c:pt>
                <c:pt idx="3">
                  <c:v>Nē (n=723)</c:v>
                </c:pt>
                <c:pt idx="5">
                  <c:v>1 fāze (n=281)</c:v>
                </c:pt>
                <c:pt idx="6">
                  <c:v>3 fāzes (n=280)</c:v>
                </c:pt>
                <c:pt idx="8">
                  <c:v>16 ampēri (n=138)</c:v>
                </c:pt>
                <c:pt idx="9">
                  <c:v>20 ampēri (n=131)</c:v>
                </c:pt>
                <c:pt idx="10">
                  <c:v>25 ampēri (n=80)</c:v>
                </c:pt>
                <c:pt idx="11">
                  <c:v>32 ampēri (n=35)</c:v>
                </c:pt>
                <c:pt idx="12">
                  <c:v>40 vai vairāk (n=20)*</c:v>
                </c:pt>
              </c:strCache>
            </c:strRef>
          </c:cat>
          <c:val>
            <c:numRef>
              <c:f>'Grafiki + dati'!$U$776:$U$788</c:f>
              <c:numCache>
                <c:formatCode>General</c:formatCode>
                <c:ptCount val="13"/>
                <c:pt idx="0" formatCode="0">
                  <c:v>25.2</c:v>
                </c:pt>
                <c:pt idx="2" formatCode="0">
                  <c:v>32.799999999999997</c:v>
                </c:pt>
                <c:pt idx="3" formatCode="0">
                  <c:v>24.5</c:v>
                </c:pt>
                <c:pt idx="5" formatCode="0">
                  <c:v>24.3</c:v>
                </c:pt>
                <c:pt idx="6" formatCode="0">
                  <c:v>34.700000000000003</c:v>
                </c:pt>
                <c:pt idx="8" formatCode="0">
                  <c:v>31.5</c:v>
                </c:pt>
                <c:pt idx="9" formatCode="0">
                  <c:v>29.8</c:v>
                </c:pt>
                <c:pt idx="10" formatCode="0">
                  <c:v>32.200000000000003</c:v>
                </c:pt>
                <c:pt idx="11" formatCode="0">
                  <c:v>31.4</c:v>
                </c:pt>
                <c:pt idx="12" formatCode="0">
                  <c:v>35.6</c:v>
                </c:pt>
              </c:numCache>
            </c:numRef>
          </c:val>
          <c:extLst>
            <c:ext xmlns:c16="http://schemas.microsoft.com/office/drawing/2014/chart" uri="{C3380CC4-5D6E-409C-BE32-E72D297353CC}">
              <c16:uniqueId val="{00000003-FA8A-47CA-860B-9A6074188645}"/>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248454303119851"/>
              <c:y val="0.94119016671298861"/>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1000"/>
            </a:pPr>
            <a:endParaRPr lang="lv-LV"/>
          </a:p>
        </c:txPr>
        <c:crossAx val="594949872"/>
        <c:crossesAt val="120"/>
        <c:crossBetween val="between"/>
        <c:majorUnit val="20"/>
      </c:valAx>
      <c:spPr>
        <a:solidFill>
          <a:srgbClr val="FFFFFF"/>
        </a:solidFill>
        <a:ln w="25400">
          <a:noFill/>
        </a:ln>
      </c:spPr>
    </c:plotArea>
    <c:legend>
      <c:legendPos val="r"/>
      <c:layout>
        <c:manualLayout>
          <c:xMode val="edge"/>
          <c:yMode val="edge"/>
          <c:x val="0.33443793983123388"/>
          <c:y val="5.3449091629976443E-2"/>
          <c:w val="0.53457946509483412"/>
          <c:h val="5.037961591653539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3312761239740398"/>
          <c:y val="8.5077886768077704E-2"/>
          <c:w val="0.73799200303599766"/>
          <c:h val="0.85041851060367191"/>
        </c:manualLayout>
      </c:layout>
      <c:barChart>
        <c:barDir val="bar"/>
        <c:grouping val="stacked"/>
        <c:varyColors val="0"/>
        <c:ser>
          <c:idx val="0"/>
          <c:order val="0"/>
          <c:tx>
            <c:strRef>
              <c:f>'Grafiki + dati'!$T$30</c:f>
              <c:strCache>
                <c:ptCount val="1"/>
                <c:pt idx="0">
                  <c:v>Jā</c:v>
                </c:pt>
              </c:strCache>
            </c:strRef>
          </c:tx>
          <c:spPr>
            <a:solidFill>
              <a:srgbClr val="2E4260"/>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dati'!$S$31:$S$68</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dati'!$T$31:$T$68</c:f>
              <c:numCache>
                <c:formatCode>General</c:formatCode>
                <c:ptCount val="38"/>
                <c:pt idx="0" formatCode="0">
                  <c:v>6.8</c:v>
                </c:pt>
                <c:pt idx="2" formatCode="0">
                  <c:v>9</c:v>
                </c:pt>
                <c:pt idx="3" formatCode="0">
                  <c:v>4.8</c:v>
                </c:pt>
                <c:pt idx="5" formatCode="0">
                  <c:v>2.9</c:v>
                </c:pt>
                <c:pt idx="6" formatCode="0">
                  <c:v>3.9</c:v>
                </c:pt>
                <c:pt idx="7" formatCode="0">
                  <c:v>8</c:v>
                </c:pt>
                <c:pt idx="8" formatCode="0">
                  <c:v>10.8</c:v>
                </c:pt>
                <c:pt idx="9" formatCode="0">
                  <c:v>8.9</c:v>
                </c:pt>
                <c:pt idx="10" formatCode="0">
                  <c:v>3.1</c:v>
                </c:pt>
                <c:pt idx="12" formatCode="0">
                  <c:v>9</c:v>
                </c:pt>
                <c:pt idx="13" formatCode="0">
                  <c:v>3.3</c:v>
                </c:pt>
                <c:pt idx="15" formatCode="0">
                  <c:v>17</c:v>
                </c:pt>
                <c:pt idx="16" formatCode="0">
                  <c:v>4.0999999999999996</c:v>
                </c:pt>
                <c:pt idx="17" formatCode="0">
                  <c:v>8.1999999999999993</c:v>
                </c:pt>
                <c:pt idx="19" formatCode="0">
                  <c:v>1.1000000000000001</c:v>
                </c:pt>
                <c:pt idx="20" formatCode="0">
                  <c:v>18.2</c:v>
                </c:pt>
                <c:pt idx="21" formatCode="0">
                  <c:v>18.7</c:v>
                </c:pt>
                <c:pt idx="23" formatCode="0">
                  <c:v>2.9</c:v>
                </c:pt>
                <c:pt idx="24" formatCode="0">
                  <c:v>4</c:v>
                </c:pt>
                <c:pt idx="25" formatCode="0">
                  <c:v>4.8</c:v>
                </c:pt>
                <c:pt idx="26" formatCode="0">
                  <c:v>6.2</c:v>
                </c:pt>
                <c:pt idx="27" formatCode="0">
                  <c:v>11</c:v>
                </c:pt>
                <c:pt idx="29" formatCode="0">
                  <c:v>1.1000000000000001</c:v>
                </c:pt>
                <c:pt idx="30" formatCode="0">
                  <c:v>13.6</c:v>
                </c:pt>
                <c:pt idx="31" formatCode="0">
                  <c:v>7</c:v>
                </c:pt>
                <c:pt idx="32" formatCode="0">
                  <c:v>9.1</c:v>
                </c:pt>
                <c:pt idx="33" formatCode="0">
                  <c:v>4.4000000000000004</c:v>
                </c:pt>
                <c:pt idx="35" formatCode="0">
                  <c:v>1.1000000000000001</c:v>
                </c:pt>
                <c:pt idx="36" formatCode="0">
                  <c:v>6.1</c:v>
                </c:pt>
                <c:pt idx="37" formatCode="0">
                  <c:v>16.3</c:v>
                </c:pt>
              </c:numCache>
            </c:numRef>
          </c:val>
          <c:extLst>
            <c:ext xmlns:c16="http://schemas.microsoft.com/office/drawing/2014/chart" uri="{C3380CC4-5D6E-409C-BE32-E72D297353CC}">
              <c16:uniqueId val="{00000000-E678-4F8E-BC73-97C301607411}"/>
            </c:ext>
          </c:extLst>
        </c:ser>
        <c:ser>
          <c:idx val="3"/>
          <c:order val="1"/>
          <c:tx>
            <c:strRef>
              <c:f>'Grafiki + dati'!$V$30</c:f>
              <c:strCache>
                <c:ptCount val="1"/>
                <c:pt idx="0">
                  <c:v>Grūti pateikt</c:v>
                </c:pt>
              </c:strCache>
            </c:strRef>
          </c:tx>
          <c:spPr>
            <a:solidFill>
              <a:sysClr val="window" lastClr="FFFFFF">
                <a:lumMod val="75000"/>
              </a:sysClr>
            </a:solidFill>
            <a:ln w="25400">
              <a:noFill/>
            </a:ln>
          </c:spPr>
          <c:invertIfNegative val="0"/>
          <c:dLbls>
            <c:dLbl>
              <c:idx val="3"/>
              <c:layout>
                <c:manualLayout>
                  <c:x val="8.7020498637735214E-3"/>
                  <c:y val="2.0040061390765023E-17"/>
                </c:manualLayout>
              </c:layout>
              <c:spPr>
                <a:noFill/>
                <a:ln w="25400">
                  <a:noFill/>
                </a:ln>
              </c:spPr>
              <c:txPr>
                <a:bodyPr wrap="square" lIns="38100" tIns="19050" rIns="38100" bIns="19050" anchor="ctr">
                  <a:spAutoFit/>
                </a:bodyPr>
                <a:lstStyle/>
                <a:p>
                  <a:pPr>
                    <a:defRPr sz="900" b="0" i="0" u="none" strike="noStrike" baseline="0">
                      <a:solidFill>
                        <a:schemeClr val="bg1"/>
                      </a:solidFill>
                      <a:latin typeface="Arial"/>
                      <a:ea typeface="Arial"/>
                      <a:cs typeface="Aria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678-4F8E-BC73-97C301607411}"/>
                </c:ext>
              </c:extLst>
            </c:dLbl>
            <c:dLbl>
              <c:idx val="13"/>
              <c:layout>
                <c:manualLayout>
                  <c:x val="8.7020498637735214E-3"/>
                  <c:y val="8.0160245563060094E-17"/>
                </c:manualLayout>
              </c:layout>
              <c:spPr>
                <a:noFill/>
                <a:ln w="25400">
                  <a:noFill/>
                </a:ln>
              </c:spPr>
              <c:txPr>
                <a:bodyPr wrap="square" lIns="38100" tIns="19050" rIns="38100" bIns="19050" anchor="ctr">
                  <a:spAutoFit/>
                </a:bodyPr>
                <a:lstStyle/>
                <a:p>
                  <a:pPr>
                    <a:defRPr sz="900" b="0" i="0" u="none" strike="noStrike" baseline="0">
                      <a:solidFill>
                        <a:schemeClr val="bg1"/>
                      </a:solidFill>
                      <a:latin typeface="Arial"/>
                      <a:ea typeface="Arial"/>
                      <a:cs typeface="Aria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678-4F8E-BC73-97C301607411}"/>
                </c:ext>
              </c:extLst>
            </c:dLbl>
            <c:dLbl>
              <c:idx val="17"/>
              <c:layout>
                <c:manualLayout>
                  <c:x val="9.7898060967452107E-3"/>
                  <c:y val="8.0160245563060094E-17"/>
                </c:manualLayout>
              </c:layout>
              <c:spPr>
                <a:noFill/>
                <a:ln w="25400">
                  <a:noFill/>
                </a:ln>
              </c:spPr>
              <c:txPr>
                <a:bodyPr wrap="square" lIns="38100" tIns="19050" rIns="38100" bIns="19050" anchor="ctr">
                  <a:spAutoFit/>
                </a:bodyPr>
                <a:lstStyle/>
                <a:p>
                  <a:pPr>
                    <a:defRPr sz="900" b="0" i="0" u="none" strike="noStrike" baseline="0">
                      <a:solidFill>
                        <a:schemeClr val="bg1"/>
                      </a:solidFill>
                      <a:latin typeface="Arial"/>
                      <a:ea typeface="Arial"/>
                      <a:cs typeface="Aria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678-4F8E-BC73-97C301607411}"/>
                </c:ext>
              </c:extLst>
            </c:dLbl>
            <c:dLbl>
              <c:idx val="30"/>
              <c:layout>
                <c:manualLayout>
                  <c:x val="1.1965318562688591E-2"/>
                  <c:y val="0"/>
                </c:manualLayout>
              </c:layout>
              <c:spPr>
                <a:noFill/>
                <a:ln w="25400">
                  <a:noFill/>
                </a:ln>
              </c:spPr>
              <c:txPr>
                <a:bodyPr wrap="square" lIns="38100" tIns="19050" rIns="38100" bIns="19050" anchor="ctr">
                  <a:spAutoFit/>
                </a:bodyPr>
                <a:lstStyle/>
                <a:p>
                  <a:pPr>
                    <a:defRPr sz="900" b="0" i="0" u="none" strike="noStrike" baseline="0">
                      <a:solidFill>
                        <a:schemeClr val="bg1"/>
                      </a:solidFill>
                      <a:latin typeface="Arial"/>
                      <a:ea typeface="Arial"/>
                      <a:cs typeface="Aria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678-4F8E-BC73-97C301607411}"/>
                </c:ext>
              </c:extLst>
            </c:dLbl>
            <c:dLbl>
              <c:idx val="37"/>
              <c:layout>
                <c:manualLayout>
                  <c:x val="1.1965318562688591E-2"/>
                  <c:y val="1.6032049112612019E-16"/>
                </c:manualLayout>
              </c:layout>
              <c:spPr>
                <a:noFill/>
                <a:ln w="25400">
                  <a:noFill/>
                </a:ln>
              </c:spPr>
              <c:txPr>
                <a:bodyPr wrap="square" lIns="38100" tIns="19050" rIns="38100" bIns="19050" anchor="ctr">
                  <a:spAutoFit/>
                </a:bodyPr>
                <a:lstStyle/>
                <a:p>
                  <a:pPr>
                    <a:defRPr sz="900" b="0" i="0" u="none" strike="noStrike" baseline="0">
                      <a:solidFill>
                        <a:schemeClr val="bg1"/>
                      </a:solidFill>
                      <a:latin typeface="Arial"/>
                      <a:ea typeface="Arial"/>
                      <a:cs typeface="Aria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678-4F8E-BC73-97C301607411}"/>
                </c:ext>
              </c:extLst>
            </c:dLbl>
            <c:spPr>
              <a:noFill/>
              <a:ln w="25400">
                <a:noFill/>
              </a:ln>
            </c:spPr>
            <c:txPr>
              <a:bodyPr wrap="square" lIns="38100" tIns="19050" rIns="38100" bIns="19050" anchor="ctr">
                <a:spAutoFit/>
              </a:bodyPr>
              <a:lstStyle/>
              <a:p>
                <a:pPr>
                  <a:defRPr sz="900" b="0"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dati'!$S$31:$S$68</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dati'!$V$31:$V$68</c:f>
              <c:numCache>
                <c:formatCode>General</c:formatCode>
                <c:ptCount val="38"/>
                <c:pt idx="0" formatCode="0">
                  <c:v>0.5</c:v>
                </c:pt>
                <c:pt idx="2" formatCode="0">
                  <c:v>0.9</c:v>
                </c:pt>
                <c:pt idx="3" formatCode="0.0">
                  <c:v>0.2</c:v>
                </c:pt>
                <c:pt idx="5" formatCode="0">
                  <c:v>2.7</c:v>
                </c:pt>
                <c:pt idx="6" formatCode="0">
                  <c:v>0.6</c:v>
                </c:pt>
                <c:pt idx="8" formatCode="0">
                  <c:v>1</c:v>
                </c:pt>
                <c:pt idx="12" formatCode="0">
                  <c:v>0.7</c:v>
                </c:pt>
                <c:pt idx="13" formatCode="0.0">
                  <c:v>0.2</c:v>
                </c:pt>
                <c:pt idx="16" formatCode="0">
                  <c:v>0.9</c:v>
                </c:pt>
                <c:pt idx="17" formatCode="0.0">
                  <c:v>0.3</c:v>
                </c:pt>
                <c:pt idx="19" formatCode="0">
                  <c:v>0.5</c:v>
                </c:pt>
                <c:pt idx="20" formatCode="0">
                  <c:v>0.7</c:v>
                </c:pt>
                <c:pt idx="23" formatCode="0">
                  <c:v>1.3</c:v>
                </c:pt>
                <c:pt idx="24" formatCode="0">
                  <c:v>0.7</c:v>
                </c:pt>
                <c:pt idx="29" formatCode="0">
                  <c:v>1.3</c:v>
                </c:pt>
                <c:pt idx="30" formatCode="0.0">
                  <c:v>0.4</c:v>
                </c:pt>
                <c:pt idx="35" formatCode="0">
                  <c:v>1.3</c:v>
                </c:pt>
                <c:pt idx="37" formatCode="0.0">
                  <c:v>0.4</c:v>
                </c:pt>
              </c:numCache>
            </c:numRef>
          </c:val>
          <c:extLst>
            <c:ext xmlns:c16="http://schemas.microsoft.com/office/drawing/2014/chart" uri="{C3380CC4-5D6E-409C-BE32-E72D297353CC}">
              <c16:uniqueId val="{00000006-E678-4F8E-BC73-97C301607411}"/>
            </c:ext>
          </c:extLst>
        </c:ser>
        <c:ser>
          <c:idx val="2"/>
          <c:order val="2"/>
          <c:tx>
            <c:strRef>
              <c:f>'Grafiki + dati'!$U$30</c:f>
              <c:strCache>
                <c:ptCount val="1"/>
                <c:pt idx="0">
                  <c:v>Nē</c:v>
                </c:pt>
              </c:strCache>
            </c:strRef>
          </c:tx>
          <c:spPr>
            <a:solidFill>
              <a:srgbClr val="B61212"/>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dati'!$S$31:$S$68</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dati'!$U$31:$U$68</c:f>
              <c:numCache>
                <c:formatCode>General</c:formatCode>
                <c:ptCount val="38"/>
                <c:pt idx="0" formatCode="0">
                  <c:v>92.7</c:v>
                </c:pt>
                <c:pt idx="2" formatCode="0">
                  <c:v>90.1</c:v>
                </c:pt>
                <c:pt idx="3" formatCode="0">
                  <c:v>95.1</c:v>
                </c:pt>
                <c:pt idx="5" formatCode="0">
                  <c:v>94.5</c:v>
                </c:pt>
                <c:pt idx="6" formatCode="0">
                  <c:v>95.5</c:v>
                </c:pt>
                <c:pt idx="7" formatCode="0">
                  <c:v>92</c:v>
                </c:pt>
                <c:pt idx="8" formatCode="0">
                  <c:v>88.2</c:v>
                </c:pt>
                <c:pt idx="9" formatCode="0">
                  <c:v>91.1</c:v>
                </c:pt>
                <c:pt idx="10" formatCode="0">
                  <c:v>96.9</c:v>
                </c:pt>
                <c:pt idx="12" formatCode="0">
                  <c:v>90.3</c:v>
                </c:pt>
                <c:pt idx="13" formatCode="0">
                  <c:v>96.5</c:v>
                </c:pt>
                <c:pt idx="15" formatCode="0">
                  <c:v>83</c:v>
                </c:pt>
                <c:pt idx="16" formatCode="0">
                  <c:v>95</c:v>
                </c:pt>
                <c:pt idx="17" formatCode="0">
                  <c:v>91.5</c:v>
                </c:pt>
                <c:pt idx="19" formatCode="0">
                  <c:v>98.5</c:v>
                </c:pt>
                <c:pt idx="20" formatCode="0">
                  <c:v>81.099999999999994</c:v>
                </c:pt>
                <c:pt idx="21" formatCode="0">
                  <c:v>81.3</c:v>
                </c:pt>
                <c:pt idx="23" formatCode="0">
                  <c:v>95.8</c:v>
                </c:pt>
                <c:pt idx="24" formatCode="0">
                  <c:v>95.3</c:v>
                </c:pt>
                <c:pt idx="25" formatCode="0">
                  <c:v>95.2</c:v>
                </c:pt>
                <c:pt idx="26" formatCode="0">
                  <c:v>93.8</c:v>
                </c:pt>
                <c:pt idx="27" formatCode="0">
                  <c:v>89</c:v>
                </c:pt>
                <c:pt idx="29" formatCode="0">
                  <c:v>97.6</c:v>
                </c:pt>
                <c:pt idx="30" formatCode="0">
                  <c:v>86</c:v>
                </c:pt>
                <c:pt idx="31" formatCode="0">
                  <c:v>93</c:v>
                </c:pt>
                <c:pt idx="32" formatCode="0">
                  <c:v>90.9</c:v>
                </c:pt>
                <c:pt idx="33" formatCode="0">
                  <c:v>95.6</c:v>
                </c:pt>
                <c:pt idx="35" formatCode="0">
                  <c:v>97.6</c:v>
                </c:pt>
                <c:pt idx="36" formatCode="0">
                  <c:v>93.9</c:v>
                </c:pt>
                <c:pt idx="37" formatCode="0">
                  <c:v>83.2</c:v>
                </c:pt>
              </c:numCache>
            </c:numRef>
          </c:val>
          <c:extLst>
            <c:ext xmlns:c16="http://schemas.microsoft.com/office/drawing/2014/chart" uri="{C3380CC4-5D6E-409C-BE32-E72D297353CC}">
              <c16:uniqueId val="{00000007-E678-4F8E-BC73-97C301607411}"/>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248452084374696"/>
              <c:y val="0.93685113598971925"/>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9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0.36412723427905042"/>
          <c:y val="3.9443548351625571E-2"/>
          <c:w val="0.42263668191686354"/>
          <c:h val="4.241922153159759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4191753477116077"/>
          <c:y val="0.16238464309608361"/>
          <c:w val="0.38624115167422257"/>
          <c:h val="0.72574876967290425"/>
        </c:manualLayout>
      </c:layout>
      <c:pieChart>
        <c:varyColors val="1"/>
        <c:ser>
          <c:idx val="1"/>
          <c:order val="0"/>
          <c:dPt>
            <c:idx val="0"/>
            <c:bubble3D val="0"/>
            <c:explosion val="10"/>
            <c:spPr>
              <a:solidFill>
                <a:srgbClr val="008080"/>
              </a:solidFill>
            </c:spPr>
            <c:extLst>
              <c:ext xmlns:c16="http://schemas.microsoft.com/office/drawing/2014/chart" uri="{C3380CC4-5D6E-409C-BE32-E72D297353CC}">
                <c16:uniqueId val="{00000001-E333-4961-AB32-C9B3534F969F}"/>
              </c:ext>
            </c:extLst>
          </c:dPt>
          <c:dPt>
            <c:idx val="1"/>
            <c:bubble3D val="0"/>
            <c:spPr>
              <a:solidFill>
                <a:srgbClr val="BF4B27"/>
              </a:solidFill>
            </c:spPr>
            <c:extLst>
              <c:ext xmlns:c16="http://schemas.microsoft.com/office/drawing/2014/chart" uri="{C3380CC4-5D6E-409C-BE32-E72D297353CC}">
                <c16:uniqueId val="{00000003-E333-4961-AB32-C9B3534F969F}"/>
              </c:ext>
            </c:extLst>
          </c:dPt>
          <c:dPt>
            <c:idx val="2"/>
            <c:bubble3D val="0"/>
            <c:spPr>
              <a:solidFill>
                <a:sysClr val="window" lastClr="FFFFFF">
                  <a:lumMod val="75000"/>
                </a:sysClr>
              </a:solidFill>
            </c:spPr>
            <c:extLst>
              <c:ext xmlns:c16="http://schemas.microsoft.com/office/drawing/2014/chart" uri="{C3380CC4-5D6E-409C-BE32-E72D297353CC}">
                <c16:uniqueId val="{00000005-E333-4961-AB32-C9B3534F969F}"/>
              </c:ext>
            </c:extLst>
          </c:dPt>
          <c:dPt>
            <c:idx val="3"/>
            <c:bubble3D val="0"/>
            <c:spPr>
              <a:solidFill>
                <a:sysClr val="window" lastClr="FFFFFF">
                  <a:lumMod val="75000"/>
                </a:sysClr>
              </a:solidFill>
              <a:ln>
                <a:noFill/>
              </a:ln>
            </c:spPr>
            <c:extLst>
              <c:ext xmlns:c16="http://schemas.microsoft.com/office/drawing/2014/chart" uri="{C3380CC4-5D6E-409C-BE32-E72D297353CC}">
                <c16:uniqueId val="{00000007-E333-4961-AB32-C9B3534F969F}"/>
              </c:ext>
            </c:extLst>
          </c:dPt>
          <c:dPt>
            <c:idx val="4"/>
            <c:bubble3D val="0"/>
            <c:spPr>
              <a:solidFill>
                <a:sysClr val="window" lastClr="FFFFFF">
                  <a:lumMod val="75000"/>
                </a:sysClr>
              </a:solidFill>
            </c:spPr>
            <c:extLst>
              <c:ext xmlns:c16="http://schemas.microsoft.com/office/drawing/2014/chart" uri="{C3380CC4-5D6E-409C-BE32-E72D297353CC}">
                <c16:uniqueId val="{00000009-E333-4961-AB32-C9B3534F969F}"/>
              </c:ext>
            </c:extLst>
          </c:dPt>
          <c:dPt>
            <c:idx val="5"/>
            <c:bubble3D val="0"/>
            <c:spPr>
              <a:solidFill>
                <a:sysClr val="window" lastClr="FFFFFF">
                  <a:lumMod val="75000"/>
                </a:sysClr>
              </a:solidFill>
            </c:spPr>
            <c:extLst>
              <c:ext xmlns:c16="http://schemas.microsoft.com/office/drawing/2014/chart" uri="{C3380CC4-5D6E-409C-BE32-E72D297353CC}">
                <c16:uniqueId val="{0000000B-E333-4961-AB32-C9B3534F969F}"/>
              </c:ext>
            </c:extLst>
          </c:dPt>
          <c:dLbls>
            <c:dLbl>
              <c:idx val="0"/>
              <c:layout>
                <c:manualLayout>
                  <c:x val="-4.7741455745889116E-3"/>
                  <c:y val="-4.8560753435232362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E333-4961-AB32-C9B3534F969F}"/>
                </c:ext>
              </c:extLst>
            </c:dLbl>
            <c:dLbl>
              <c:idx val="1"/>
              <c:layout>
                <c:manualLayout>
                  <c:x val="-4.5358860691132302E-3"/>
                  <c:y val="-2.614379084967320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E333-4961-AB32-C9B3534F969F}"/>
                </c:ext>
              </c:extLst>
            </c:dLbl>
            <c:dLbl>
              <c:idx val="2"/>
              <c:layout>
                <c:manualLayout>
                  <c:x val="1.1820785293349314E-2"/>
                  <c:y val="3.5600020585662064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0.10020575590342375"/>
                      <c:h val="0.13859708712881477"/>
                    </c:manualLayout>
                  </c15:layout>
                </c:ext>
                <c:ext xmlns:c16="http://schemas.microsoft.com/office/drawing/2014/chart" uri="{C3380CC4-5D6E-409C-BE32-E72D297353CC}">
                  <c16:uniqueId val="{00000005-E333-4961-AB32-C9B3534F969F}"/>
                </c:ext>
              </c:extLst>
            </c:dLbl>
            <c:dLbl>
              <c:idx val="3"/>
              <c:layout>
                <c:manualLayout>
                  <c:x val="6.988935452280875E-3"/>
                  <c:y val="5.9898100972672532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E333-4961-AB32-C9B3534F969F}"/>
                </c:ext>
              </c:extLst>
            </c:dLbl>
            <c:dLbl>
              <c:idx val="4"/>
              <c:layout>
                <c:manualLayout>
                  <c:x val="6.4484397550864797E-3"/>
                  <c:y val="3.137254901960784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E333-4961-AB32-C9B3534F969F}"/>
                </c:ext>
              </c:extLst>
            </c:dLbl>
            <c:dLbl>
              <c:idx val="5"/>
              <c:layout>
                <c:manualLayout>
                  <c:x val="-5.7902147706397032E-2"/>
                  <c:y val="7.8431372549019607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E333-4961-AB32-C9B3534F969F}"/>
                </c:ext>
              </c:extLst>
            </c:dLbl>
            <c:numFmt formatCode="0.0%" sourceLinked="0"/>
            <c:spPr>
              <a:noFill/>
              <a:ln w="6350">
                <a:noFill/>
              </a:ln>
              <a:effectLst/>
            </c:spPr>
            <c:txPr>
              <a:bodyPr wrap="square" lIns="38100" tIns="19050" rIns="38100" bIns="19050" anchor="ctr">
                <a:spAutoFit/>
              </a:bodyPr>
              <a:lstStyle/>
              <a:p>
                <a:pPr>
                  <a:defRPr sz="12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'Grafiki + dati'!$S$79:$S$81</c:f>
              <c:strCache>
                <c:ptCount val="3"/>
                <c:pt idx="0">
                  <c:v>1 fāze</c:v>
                </c:pt>
                <c:pt idx="1">
                  <c:v>3 fāze</c:v>
                </c:pt>
                <c:pt idx="2">
                  <c:v>Nezinu/ grūti pateikt</c:v>
                </c:pt>
              </c:strCache>
            </c:strRef>
          </c:cat>
          <c:val>
            <c:numRef>
              <c:f>'Grafiki + dati'!$T$79:$T$81</c:f>
              <c:numCache>
                <c:formatCode>0</c:formatCode>
                <c:ptCount val="3"/>
                <c:pt idx="0">
                  <c:v>45.5</c:v>
                </c:pt>
                <c:pt idx="1">
                  <c:v>29</c:v>
                </c:pt>
                <c:pt idx="2">
                  <c:v>25.5</c:v>
                </c:pt>
              </c:numCache>
            </c:numRef>
          </c:val>
          <c:extLst>
            <c:ext xmlns:c16="http://schemas.microsoft.com/office/drawing/2014/chart" uri="{C3380CC4-5D6E-409C-BE32-E72D297353CC}">
              <c16:uniqueId val="{0000000C-E333-4961-AB32-C9B3534F969F}"/>
            </c:ext>
          </c:extLst>
        </c:ser>
        <c:dLbls>
          <c:showLegendKey val="0"/>
          <c:showVal val="0"/>
          <c:showCatName val="0"/>
          <c:showSerName val="0"/>
          <c:showPercent val="0"/>
          <c:showBubbleSize val="0"/>
          <c:showLeaderLines val="0"/>
        </c:dLbls>
        <c:firstSliceAng val="0"/>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3637082309230964"/>
          <c:y val="7.4237461339368011E-2"/>
          <c:w val="0.73474876446086612"/>
          <c:h val="0.86125892692067163"/>
        </c:manualLayout>
      </c:layout>
      <c:barChart>
        <c:barDir val="bar"/>
        <c:grouping val="stacked"/>
        <c:varyColors val="0"/>
        <c:ser>
          <c:idx val="0"/>
          <c:order val="0"/>
          <c:tx>
            <c:strRef>
              <c:f>'Grafiki + dati'!$T$100</c:f>
              <c:strCache>
                <c:ptCount val="1"/>
                <c:pt idx="0">
                  <c:v>1 fāze</c:v>
                </c:pt>
              </c:strCache>
            </c:strRef>
          </c:tx>
          <c:spPr>
            <a:solidFill>
              <a:srgbClr val="008080"/>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dati'!$S$101:$S$138</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dati'!$T$101:$T$138</c:f>
              <c:numCache>
                <c:formatCode>General</c:formatCode>
                <c:ptCount val="38"/>
                <c:pt idx="0" formatCode="0">
                  <c:v>45.5</c:v>
                </c:pt>
                <c:pt idx="2" formatCode="0">
                  <c:v>53.4</c:v>
                </c:pt>
                <c:pt idx="3" formatCode="0">
                  <c:v>38</c:v>
                </c:pt>
                <c:pt idx="5" formatCode="0">
                  <c:v>20.399999999999999</c:v>
                </c:pt>
                <c:pt idx="6" formatCode="0">
                  <c:v>47.1</c:v>
                </c:pt>
                <c:pt idx="7" formatCode="0">
                  <c:v>45.8</c:v>
                </c:pt>
                <c:pt idx="8" formatCode="0">
                  <c:v>45.9</c:v>
                </c:pt>
                <c:pt idx="9" formatCode="0">
                  <c:v>47.9</c:v>
                </c:pt>
                <c:pt idx="10" formatCode="0">
                  <c:v>53.5</c:v>
                </c:pt>
                <c:pt idx="12" formatCode="0">
                  <c:v>42.1</c:v>
                </c:pt>
                <c:pt idx="13" formatCode="0">
                  <c:v>51.9</c:v>
                </c:pt>
                <c:pt idx="15" formatCode="0">
                  <c:v>37.6</c:v>
                </c:pt>
                <c:pt idx="16" formatCode="0">
                  <c:v>51.4</c:v>
                </c:pt>
                <c:pt idx="17" formatCode="0">
                  <c:v>41.8</c:v>
                </c:pt>
                <c:pt idx="19" formatCode="0">
                  <c:v>58.3</c:v>
                </c:pt>
                <c:pt idx="20" formatCode="0">
                  <c:v>19.899999999999999</c:v>
                </c:pt>
                <c:pt idx="21" formatCode="0">
                  <c:v>20.8</c:v>
                </c:pt>
                <c:pt idx="23" formatCode="0">
                  <c:v>53.4</c:v>
                </c:pt>
                <c:pt idx="24" formatCode="0">
                  <c:v>50.3</c:v>
                </c:pt>
                <c:pt idx="25" formatCode="0">
                  <c:v>56.3</c:v>
                </c:pt>
                <c:pt idx="26" formatCode="0">
                  <c:v>41</c:v>
                </c:pt>
                <c:pt idx="27" formatCode="0">
                  <c:v>36.4</c:v>
                </c:pt>
                <c:pt idx="29" formatCode="0">
                  <c:v>48.7</c:v>
                </c:pt>
                <c:pt idx="30" formatCode="0">
                  <c:v>31.7</c:v>
                </c:pt>
                <c:pt idx="31" formatCode="0">
                  <c:v>52.8</c:v>
                </c:pt>
                <c:pt idx="32" formatCode="0">
                  <c:v>47.3</c:v>
                </c:pt>
                <c:pt idx="33" formatCode="0">
                  <c:v>56.8</c:v>
                </c:pt>
                <c:pt idx="35" formatCode="0">
                  <c:v>48.7</c:v>
                </c:pt>
                <c:pt idx="36" formatCode="0">
                  <c:v>50.6</c:v>
                </c:pt>
                <c:pt idx="37" formatCode="0">
                  <c:v>31</c:v>
                </c:pt>
              </c:numCache>
            </c:numRef>
          </c:val>
          <c:extLst>
            <c:ext xmlns:c16="http://schemas.microsoft.com/office/drawing/2014/chart" uri="{C3380CC4-5D6E-409C-BE32-E72D297353CC}">
              <c16:uniqueId val="{00000000-C60E-4A7F-A600-4BC85172664F}"/>
            </c:ext>
          </c:extLst>
        </c:ser>
        <c:ser>
          <c:idx val="3"/>
          <c:order val="1"/>
          <c:tx>
            <c:strRef>
              <c:f>'Grafiki + dati'!$V$100</c:f>
              <c:strCache>
                <c:ptCount val="1"/>
                <c:pt idx="0">
                  <c:v>Nezinu/ grūti pateikt</c:v>
                </c:pt>
              </c:strCache>
            </c:strRef>
          </c:tx>
          <c:spPr>
            <a:solidFill>
              <a:sysClr val="window" lastClr="FFFFFF">
                <a:lumMod val="75000"/>
              </a:sysClr>
            </a:solidFill>
            <a:ln w="25400">
              <a:noFill/>
            </a:ln>
          </c:spPr>
          <c:invertIfNegative val="0"/>
          <c:dLbls>
            <c:spPr>
              <a:noFill/>
              <a:ln w="25400">
                <a:noFill/>
              </a:ln>
            </c:spPr>
            <c:txPr>
              <a:bodyPr wrap="square" lIns="38100" tIns="19050" rIns="38100" bIns="19050" anchor="ctr">
                <a:spAutoFit/>
              </a:bodyPr>
              <a:lstStyle/>
              <a:p>
                <a:pPr>
                  <a:defRPr sz="900" b="0"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dati'!$S$101:$S$138</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dati'!$V$101:$V$138</c:f>
              <c:numCache>
                <c:formatCode>General</c:formatCode>
                <c:ptCount val="38"/>
                <c:pt idx="0" formatCode="0">
                  <c:v>25.5</c:v>
                </c:pt>
                <c:pt idx="2" formatCode="0">
                  <c:v>16.600000000000001</c:v>
                </c:pt>
                <c:pt idx="3" formatCode="0">
                  <c:v>33.799999999999997</c:v>
                </c:pt>
                <c:pt idx="5" formatCode="0">
                  <c:v>62</c:v>
                </c:pt>
                <c:pt idx="6" formatCode="0">
                  <c:v>31.9</c:v>
                </c:pt>
                <c:pt idx="7" formatCode="0">
                  <c:v>23.2</c:v>
                </c:pt>
                <c:pt idx="8" formatCode="0">
                  <c:v>16.8</c:v>
                </c:pt>
                <c:pt idx="9" formatCode="0">
                  <c:v>17.7</c:v>
                </c:pt>
                <c:pt idx="10" formatCode="0">
                  <c:v>21.4</c:v>
                </c:pt>
                <c:pt idx="12" formatCode="0">
                  <c:v>22.7</c:v>
                </c:pt>
                <c:pt idx="13" formatCode="0">
                  <c:v>29.8</c:v>
                </c:pt>
                <c:pt idx="15" formatCode="0">
                  <c:v>45.2</c:v>
                </c:pt>
                <c:pt idx="16" formatCode="0">
                  <c:v>26</c:v>
                </c:pt>
                <c:pt idx="17" formatCode="0">
                  <c:v>24.5</c:v>
                </c:pt>
                <c:pt idx="19" formatCode="0">
                  <c:v>31.3</c:v>
                </c:pt>
                <c:pt idx="20" formatCode="0">
                  <c:v>13.6</c:v>
                </c:pt>
                <c:pt idx="21" formatCode="0">
                  <c:v>19</c:v>
                </c:pt>
                <c:pt idx="23" formatCode="0">
                  <c:v>24.6</c:v>
                </c:pt>
                <c:pt idx="24" formatCode="0">
                  <c:v>21.5</c:v>
                </c:pt>
                <c:pt idx="25" formatCode="0">
                  <c:v>24.5</c:v>
                </c:pt>
                <c:pt idx="26" formatCode="0">
                  <c:v>25.2</c:v>
                </c:pt>
                <c:pt idx="27" formatCode="0">
                  <c:v>25.4</c:v>
                </c:pt>
                <c:pt idx="29" formatCode="0">
                  <c:v>35.299999999999997</c:v>
                </c:pt>
                <c:pt idx="30" formatCode="0">
                  <c:v>22.2</c:v>
                </c:pt>
                <c:pt idx="31" formatCode="0">
                  <c:v>16.3</c:v>
                </c:pt>
                <c:pt idx="32" formatCode="0">
                  <c:v>17.5</c:v>
                </c:pt>
                <c:pt idx="33" formatCode="0">
                  <c:v>24.6</c:v>
                </c:pt>
                <c:pt idx="35" formatCode="0">
                  <c:v>35.299999999999997</c:v>
                </c:pt>
                <c:pt idx="36" formatCode="0">
                  <c:v>23.6</c:v>
                </c:pt>
                <c:pt idx="37" formatCode="0">
                  <c:v>14.9</c:v>
                </c:pt>
              </c:numCache>
            </c:numRef>
          </c:val>
          <c:extLst>
            <c:ext xmlns:c16="http://schemas.microsoft.com/office/drawing/2014/chart" uri="{C3380CC4-5D6E-409C-BE32-E72D297353CC}">
              <c16:uniqueId val="{00000001-C60E-4A7F-A600-4BC85172664F}"/>
            </c:ext>
          </c:extLst>
        </c:ser>
        <c:ser>
          <c:idx val="2"/>
          <c:order val="2"/>
          <c:tx>
            <c:strRef>
              <c:f>'Grafiki + dati'!$U$100</c:f>
              <c:strCache>
                <c:ptCount val="1"/>
                <c:pt idx="0">
                  <c:v>3 fāze</c:v>
                </c:pt>
              </c:strCache>
            </c:strRef>
          </c:tx>
          <c:spPr>
            <a:solidFill>
              <a:srgbClr val="BF4B27"/>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dati'!$S$101:$S$138</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dati'!$U$101:$U$138</c:f>
              <c:numCache>
                <c:formatCode>General</c:formatCode>
                <c:ptCount val="38"/>
                <c:pt idx="0" formatCode="0">
                  <c:v>29</c:v>
                </c:pt>
                <c:pt idx="2" formatCode="0">
                  <c:v>30</c:v>
                </c:pt>
                <c:pt idx="3" formatCode="0">
                  <c:v>28.2</c:v>
                </c:pt>
                <c:pt idx="5" formatCode="0">
                  <c:v>17.600000000000001</c:v>
                </c:pt>
                <c:pt idx="6" formatCode="0">
                  <c:v>21</c:v>
                </c:pt>
                <c:pt idx="7" formatCode="0">
                  <c:v>30.9</c:v>
                </c:pt>
                <c:pt idx="8" formatCode="0">
                  <c:v>37.299999999999997</c:v>
                </c:pt>
                <c:pt idx="9" formatCode="0">
                  <c:v>34.299999999999997</c:v>
                </c:pt>
                <c:pt idx="10" formatCode="0">
                  <c:v>25.1</c:v>
                </c:pt>
                <c:pt idx="12" formatCode="0">
                  <c:v>35.1</c:v>
                </c:pt>
                <c:pt idx="13" formatCode="0">
                  <c:v>18.2</c:v>
                </c:pt>
                <c:pt idx="15" formatCode="0">
                  <c:v>17.2</c:v>
                </c:pt>
                <c:pt idx="16" formatCode="0">
                  <c:v>22.6</c:v>
                </c:pt>
                <c:pt idx="17" formatCode="0">
                  <c:v>33.6</c:v>
                </c:pt>
                <c:pt idx="19" formatCode="0">
                  <c:v>10.5</c:v>
                </c:pt>
                <c:pt idx="20" formatCode="0">
                  <c:v>66.5</c:v>
                </c:pt>
                <c:pt idx="21" formatCode="0">
                  <c:v>60.2</c:v>
                </c:pt>
                <c:pt idx="23" formatCode="0">
                  <c:v>22</c:v>
                </c:pt>
                <c:pt idx="24" formatCode="0">
                  <c:v>28.2</c:v>
                </c:pt>
                <c:pt idx="25" formatCode="0">
                  <c:v>19.2</c:v>
                </c:pt>
                <c:pt idx="26" formatCode="0">
                  <c:v>33.799999999999997</c:v>
                </c:pt>
                <c:pt idx="27" formatCode="0">
                  <c:v>38.200000000000003</c:v>
                </c:pt>
                <c:pt idx="29" formatCode="0">
                  <c:v>16</c:v>
                </c:pt>
                <c:pt idx="30" formatCode="0">
                  <c:v>46.1</c:v>
                </c:pt>
                <c:pt idx="31" formatCode="0">
                  <c:v>31</c:v>
                </c:pt>
                <c:pt idx="32" formatCode="0">
                  <c:v>35.200000000000003</c:v>
                </c:pt>
                <c:pt idx="33" formatCode="0">
                  <c:v>18.600000000000001</c:v>
                </c:pt>
                <c:pt idx="35" formatCode="0">
                  <c:v>16</c:v>
                </c:pt>
                <c:pt idx="36" formatCode="0">
                  <c:v>25.8</c:v>
                </c:pt>
                <c:pt idx="37" formatCode="0">
                  <c:v>54.2</c:v>
                </c:pt>
              </c:numCache>
            </c:numRef>
          </c:val>
          <c:extLst>
            <c:ext xmlns:c16="http://schemas.microsoft.com/office/drawing/2014/chart" uri="{C3380CC4-5D6E-409C-BE32-E72D297353CC}">
              <c16:uniqueId val="{00000002-C60E-4A7F-A600-4BC85172664F}"/>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029728510882566"/>
              <c:y val="0.93685112917080526"/>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9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0.41739384693401033"/>
          <c:y val="3.0771276727413453E-2"/>
          <c:w val="0.37280305446031858"/>
          <c:h val="4.241922153159759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262286586816723"/>
          <c:y val="8.510641991497056E-2"/>
          <c:w val="0.84444465632048105"/>
          <c:h val="0.8393346013875298"/>
        </c:manualLayout>
      </c:layout>
      <c:barChart>
        <c:barDir val="bar"/>
        <c:grouping val="clustered"/>
        <c:varyColors val="0"/>
        <c:ser>
          <c:idx val="1"/>
          <c:order val="0"/>
          <c:spPr>
            <a:solidFill>
              <a:srgbClr val="5B9BD5">
                <a:lumMod val="75000"/>
              </a:srgbClr>
            </a:solidFill>
          </c:spPr>
          <c:invertIfNegative val="0"/>
          <c:dPt>
            <c:idx val="0"/>
            <c:invertIfNegative val="0"/>
            <c:bubble3D val="0"/>
            <c:spPr>
              <a:solidFill>
                <a:srgbClr val="5B9BD5">
                  <a:lumMod val="75000"/>
                </a:srgbClr>
              </a:solidFill>
              <a:ln>
                <a:noFill/>
              </a:ln>
            </c:spPr>
            <c:extLst>
              <c:ext xmlns:c16="http://schemas.microsoft.com/office/drawing/2014/chart" uri="{C3380CC4-5D6E-409C-BE32-E72D297353CC}">
                <c16:uniqueId val="{00000001-F82D-4DBE-A903-AAD1A1D69608}"/>
              </c:ext>
            </c:extLst>
          </c:dPt>
          <c:dPt>
            <c:idx val="1"/>
            <c:invertIfNegative val="0"/>
            <c:bubble3D val="0"/>
            <c:extLst>
              <c:ext xmlns:c16="http://schemas.microsoft.com/office/drawing/2014/chart" uri="{C3380CC4-5D6E-409C-BE32-E72D297353CC}">
                <c16:uniqueId val="{00000002-F82D-4DBE-A903-AAD1A1D69608}"/>
              </c:ext>
            </c:extLst>
          </c:dPt>
          <c:dPt>
            <c:idx val="2"/>
            <c:invertIfNegative val="0"/>
            <c:bubble3D val="0"/>
            <c:extLst>
              <c:ext xmlns:c16="http://schemas.microsoft.com/office/drawing/2014/chart" uri="{C3380CC4-5D6E-409C-BE32-E72D297353CC}">
                <c16:uniqueId val="{00000003-F82D-4DBE-A903-AAD1A1D69608}"/>
              </c:ext>
            </c:extLst>
          </c:dPt>
          <c:dPt>
            <c:idx val="3"/>
            <c:invertIfNegative val="0"/>
            <c:bubble3D val="0"/>
            <c:extLst>
              <c:ext xmlns:c16="http://schemas.microsoft.com/office/drawing/2014/chart" uri="{C3380CC4-5D6E-409C-BE32-E72D297353CC}">
                <c16:uniqueId val="{00000004-F82D-4DBE-A903-AAD1A1D69608}"/>
              </c:ext>
            </c:extLst>
          </c:dPt>
          <c:dPt>
            <c:idx val="4"/>
            <c:invertIfNegative val="0"/>
            <c:bubble3D val="0"/>
            <c:extLst>
              <c:ext xmlns:c16="http://schemas.microsoft.com/office/drawing/2014/chart" uri="{C3380CC4-5D6E-409C-BE32-E72D297353CC}">
                <c16:uniqueId val="{00000005-F82D-4DBE-A903-AAD1A1D69608}"/>
              </c:ext>
            </c:extLst>
          </c:dPt>
          <c:dPt>
            <c:idx val="5"/>
            <c:invertIfNegative val="0"/>
            <c:bubble3D val="0"/>
            <c:spPr>
              <a:solidFill>
                <a:sysClr val="window" lastClr="FFFFFF">
                  <a:lumMod val="75000"/>
                </a:sysClr>
              </a:solidFill>
            </c:spPr>
            <c:extLst>
              <c:ext xmlns:c16="http://schemas.microsoft.com/office/drawing/2014/chart" uri="{C3380CC4-5D6E-409C-BE32-E72D297353CC}">
                <c16:uniqueId val="{00000007-F82D-4DBE-A903-AAD1A1D69608}"/>
              </c:ext>
            </c:extLst>
          </c:dPt>
          <c:dPt>
            <c:idx val="6"/>
            <c:invertIfNegative val="0"/>
            <c:bubble3D val="0"/>
            <c:extLst>
              <c:ext xmlns:c16="http://schemas.microsoft.com/office/drawing/2014/chart" uri="{C3380CC4-5D6E-409C-BE32-E72D297353CC}">
                <c16:uniqueId val="{00000008-F82D-4DBE-A903-AAD1A1D69608}"/>
              </c:ext>
            </c:extLst>
          </c:dPt>
          <c:dPt>
            <c:idx val="7"/>
            <c:invertIfNegative val="0"/>
            <c:bubble3D val="0"/>
            <c:extLst>
              <c:ext xmlns:c16="http://schemas.microsoft.com/office/drawing/2014/chart" uri="{C3380CC4-5D6E-409C-BE32-E72D297353CC}">
                <c16:uniqueId val="{00000009-F82D-4DBE-A903-AAD1A1D69608}"/>
              </c:ext>
            </c:extLst>
          </c:dPt>
          <c:dPt>
            <c:idx val="8"/>
            <c:invertIfNegative val="0"/>
            <c:bubble3D val="0"/>
            <c:extLst>
              <c:ext xmlns:c16="http://schemas.microsoft.com/office/drawing/2014/chart" uri="{C3380CC4-5D6E-409C-BE32-E72D297353CC}">
                <c16:uniqueId val="{0000000A-F82D-4DBE-A903-AAD1A1D69608}"/>
              </c:ext>
            </c:extLst>
          </c:dPt>
          <c:dPt>
            <c:idx val="9"/>
            <c:invertIfNegative val="0"/>
            <c:bubble3D val="0"/>
            <c:extLst>
              <c:ext xmlns:c16="http://schemas.microsoft.com/office/drawing/2014/chart" uri="{C3380CC4-5D6E-409C-BE32-E72D297353CC}">
                <c16:uniqueId val="{0000000B-F82D-4DBE-A903-AAD1A1D69608}"/>
              </c:ext>
            </c:extLst>
          </c:dPt>
          <c:dPt>
            <c:idx val="10"/>
            <c:invertIfNegative val="0"/>
            <c:bubble3D val="0"/>
            <c:extLst>
              <c:ext xmlns:c16="http://schemas.microsoft.com/office/drawing/2014/chart" uri="{C3380CC4-5D6E-409C-BE32-E72D297353CC}">
                <c16:uniqueId val="{0000000C-F82D-4DBE-A903-AAD1A1D69608}"/>
              </c:ext>
            </c:extLst>
          </c:dPt>
          <c:dPt>
            <c:idx val="11"/>
            <c:invertIfNegative val="0"/>
            <c:bubble3D val="0"/>
            <c:extLst>
              <c:ext xmlns:c16="http://schemas.microsoft.com/office/drawing/2014/chart" uri="{C3380CC4-5D6E-409C-BE32-E72D297353CC}">
                <c16:uniqueId val="{0000000D-F82D-4DBE-A903-AAD1A1D69608}"/>
              </c:ext>
            </c:extLst>
          </c:dPt>
          <c:dPt>
            <c:idx val="12"/>
            <c:invertIfNegative val="0"/>
            <c:bubble3D val="0"/>
            <c:extLst>
              <c:ext xmlns:c16="http://schemas.microsoft.com/office/drawing/2014/chart" uri="{C3380CC4-5D6E-409C-BE32-E72D297353CC}">
                <c16:uniqueId val="{0000000E-F82D-4DBE-A903-AAD1A1D69608}"/>
              </c:ext>
            </c:extLst>
          </c:dPt>
          <c:dPt>
            <c:idx val="13"/>
            <c:invertIfNegative val="0"/>
            <c:bubble3D val="0"/>
            <c:extLst>
              <c:ext xmlns:c16="http://schemas.microsoft.com/office/drawing/2014/chart" uri="{C3380CC4-5D6E-409C-BE32-E72D297353CC}">
                <c16:uniqueId val="{0000000F-F82D-4DBE-A903-AAD1A1D69608}"/>
              </c:ext>
            </c:extLst>
          </c:dPt>
          <c:dPt>
            <c:idx val="15"/>
            <c:invertIfNegative val="0"/>
            <c:bubble3D val="0"/>
            <c:extLst>
              <c:ext xmlns:c16="http://schemas.microsoft.com/office/drawing/2014/chart" uri="{C3380CC4-5D6E-409C-BE32-E72D297353CC}">
                <c16:uniqueId val="{00000010-F82D-4DBE-A903-AAD1A1D69608}"/>
              </c:ext>
            </c:extLst>
          </c:dPt>
          <c:dLbls>
            <c:spPr>
              <a:noFill/>
              <a:ln>
                <a:noFill/>
              </a:ln>
              <a:effectLst/>
            </c:spPr>
            <c:txPr>
              <a:bodyPr wrap="square" lIns="38100" tIns="19050" rIns="38100" bIns="19050" anchor="ctr">
                <a:spAutoFit/>
              </a:bodyPr>
              <a:lstStyle/>
              <a:p>
                <a:pPr>
                  <a:defRPr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dati'!$S$149:$S$154</c:f>
              <c:strCache>
                <c:ptCount val="6"/>
                <c:pt idx="0">
                  <c:v>16 ampēri</c:v>
                </c:pt>
                <c:pt idx="1">
                  <c:v>20 ampēri</c:v>
                </c:pt>
                <c:pt idx="2">
                  <c:v>25 ampēri</c:v>
                </c:pt>
                <c:pt idx="3">
                  <c:v>32 ampēri</c:v>
                </c:pt>
                <c:pt idx="4">
                  <c:v>40 vai vairāk</c:v>
                </c:pt>
                <c:pt idx="5">
                  <c:v>Nezinu/ grūti pateikt</c:v>
                </c:pt>
              </c:strCache>
            </c:strRef>
          </c:cat>
          <c:val>
            <c:numRef>
              <c:f>'Grafiki + dati'!$T$149:$T$154</c:f>
              <c:numCache>
                <c:formatCode>General</c:formatCode>
                <c:ptCount val="6"/>
                <c:pt idx="0">
                  <c:v>28.7</c:v>
                </c:pt>
                <c:pt idx="1">
                  <c:v>14.2</c:v>
                </c:pt>
                <c:pt idx="2">
                  <c:v>7.9</c:v>
                </c:pt>
                <c:pt idx="3">
                  <c:v>3.5</c:v>
                </c:pt>
                <c:pt idx="4">
                  <c:v>2.1</c:v>
                </c:pt>
                <c:pt idx="5">
                  <c:v>43.7</c:v>
                </c:pt>
              </c:numCache>
            </c:numRef>
          </c:val>
          <c:extLst>
            <c:ext xmlns:c16="http://schemas.microsoft.com/office/drawing/2014/chart" uri="{C3380CC4-5D6E-409C-BE32-E72D297353CC}">
              <c16:uniqueId val="{00000011-F82D-4DBE-A903-AAD1A1D69608}"/>
            </c:ext>
          </c:extLst>
        </c:ser>
        <c:dLbls>
          <c:showLegendKey val="0"/>
          <c:showVal val="0"/>
          <c:showCatName val="0"/>
          <c:showSerName val="0"/>
          <c:showPercent val="0"/>
          <c:showBubbleSize val="0"/>
        </c:dLbls>
        <c:gapWidth val="45"/>
        <c:overlap val="30"/>
        <c:axId val="582184656"/>
        <c:axId val="1"/>
      </c:barChart>
      <c:catAx>
        <c:axId val="582184656"/>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panose="020B0604020202020204" pitchFamily="34" charset="0"/>
                <a:ea typeface="Arial"/>
                <a:cs typeface="Arial" panose="020B0604020202020204" pitchFamily="34" charset="0"/>
              </a:defRPr>
            </a:pPr>
            <a:endParaRPr lang="lv-LV"/>
          </a:p>
        </c:txPr>
        <c:crossAx val="1"/>
        <c:crosses val="autoZero"/>
        <c:auto val="1"/>
        <c:lblAlgn val="ctr"/>
        <c:lblOffset val="100"/>
        <c:tickLblSkip val="1"/>
        <c:tickMarkSkip val="1"/>
        <c:noMultiLvlLbl val="0"/>
      </c:catAx>
      <c:valAx>
        <c:axId val="1"/>
        <c:scaling>
          <c:orientation val="minMax"/>
          <c:max val="50"/>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8619555416609486"/>
              <c:y val="0.9317744792423156"/>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82184656"/>
        <c:crosses val="max"/>
        <c:crossBetween val="between"/>
        <c:majorUnit val="10"/>
      </c:valAx>
      <c:spPr>
        <a:noFill/>
        <a:ln w="25400">
          <a:noFill/>
        </a:ln>
      </c:spPr>
    </c:plotArea>
    <c:plotVisOnly val="1"/>
    <c:dispBlanksAs val="gap"/>
    <c:showDLblsOverMax val="0"/>
  </c:chart>
  <c:spPr>
    <a:solidFill>
      <a:srgbClr val="FFFFFF"/>
    </a:solid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306335363914238"/>
          <c:y val="7.2857949961046012E-2"/>
          <c:w val="0.85400416854950589"/>
          <c:h val="0.85158307134145417"/>
        </c:manualLayout>
      </c:layout>
      <c:barChart>
        <c:barDir val="bar"/>
        <c:grouping val="clustered"/>
        <c:varyColors val="0"/>
        <c:ser>
          <c:idx val="1"/>
          <c:order val="0"/>
          <c:tx>
            <c:strRef>
              <c:f>'Grafiki + dati'!$S$187</c:f>
              <c:strCache>
                <c:ptCount val="1"/>
                <c:pt idx="0">
                  <c:v>1 fāze (n=461)</c:v>
                </c:pt>
              </c:strCache>
            </c:strRef>
          </c:tx>
          <c:spPr>
            <a:solidFill>
              <a:srgbClr val="4472C4">
                <a:lumMod val="60000"/>
                <a:lumOff val="40000"/>
              </a:srgbClr>
            </a:solidFill>
          </c:spPr>
          <c:invertIfNegative val="0"/>
          <c:dPt>
            <c:idx val="0"/>
            <c:invertIfNegative val="0"/>
            <c:bubble3D val="0"/>
            <c:spPr>
              <a:solidFill>
                <a:srgbClr val="4472C4">
                  <a:lumMod val="60000"/>
                  <a:lumOff val="40000"/>
                </a:srgbClr>
              </a:solidFill>
              <a:ln>
                <a:noFill/>
              </a:ln>
            </c:spPr>
            <c:extLst>
              <c:ext xmlns:c16="http://schemas.microsoft.com/office/drawing/2014/chart" uri="{C3380CC4-5D6E-409C-BE32-E72D297353CC}">
                <c16:uniqueId val="{00000001-BE1F-4270-A610-8506D9310948}"/>
              </c:ext>
            </c:extLst>
          </c:dPt>
          <c:dPt>
            <c:idx val="1"/>
            <c:invertIfNegative val="0"/>
            <c:bubble3D val="0"/>
            <c:extLst>
              <c:ext xmlns:c16="http://schemas.microsoft.com/office/drawing/2014/chart" uri="{C3380CC4-5D6E-409C-BE32-E72D297353CC}">
                <c16:uniqueId val="{00000002-BE1F-4270-A610-8506D9310948}"/>
              </c:ext>
            </c:extLst>
          </c:dPt>
          <c:dPt>
            <c:idx val="2"/>
            <c:invertIfNegative val="0"/>
            <c:bubble3D val="0"/>
            <c:extLst>
              <c:ext xmlns:c16="http://schemas.microsoft.com/office/drawing/2014/chart" uri="{C3380CC4-5D6E-409C-BE32-E72D297353CC}">
                <c16:uniqueId val="{00000003-BE1F-4270-A610-8506D9310948}"/>
              </c:ext>
            </c:extLst>
          </c:dPt>
          <c:dPt>
            <c:idx val="3"/>
            <c:invertIfNegative val="0"/>
            <c:bubble3D val="0"/>
            <c:extLst>
              <c:ext xmlns:c16="http://schemas.microsoft.com/office/drawing/2014/chart" uri="{C3380CC4-5D6E-409C-BE32-E72D297353CC}">
                <c16:uniqueId val="{00000004-BE1F-4270-A610-8506D9310948}"/>
              </c:ext>
            </c:extLst>
          </c:dPt>
          <c:dPt>
            <c:idx val="4"/>
            <c:invertIfNegative val="0"/>
            <c:bubble3D val="0"/>
            <c:extLst>
              <c:ext xmlns:c16="http://schemas.microsoft.com/office/drawing/2014/chart" uri="{C3380CC4-5D6E-409C-BE32-E72D297353CC}">
                <c16:uniqueId val="{00000005-BE1F-4270-A610-8506D9310948}"/>
              </c:ext>
            </c:extLst>
          </c:dPt>
          <c:dPt>
            <c:idx val="5"/>
            <c:invertIfNegative val="0"/>
            <c:bubble3D val="0"/>
            <c:extLst>
              <c:ext xmlns:c16="http://schemas.microsoft.com/office/drawing/2014/chart" uri="{C3380CC4-5D6E-409C-BE32-E72D297353CC}">
                <c16:uniqueId val="{00000006-BE1F-4270-A610-8506D9310948}"/>
              </c:ext>
            </c:extLst>
          </c:dPt>
          <c:dPt>
            <c:idx val="6"/>
            <c:invertIfNegative val="0"/>
            <c:bubble3D val="0"/>
            <c:extLst>
              <c:ext xmlns:c16="http://schemas.microsoft.com/office/drawing/2014/chart" uri="{C3380CC4-5D6E-409C-BE32-E72D297353CC}">
                <c16:uniqueId val="{00000007-BE1F-4270-A610-8506D9310948}"/>
              </c:ext>
            </c:extLst>
          </c:dPt>
          <c:dPt>
            <c:idx val="7"/>
            <c:invertIfNegative val="0"/>
            <c:bubble3D val="0"/>
            <c:extLst>
              <c:ext xmlns:c16="http://schemas.microsoft.com/office/drawing/2014/chart" uri="{C3380CC4-5D6E-409C-BE32-E72D297353CC}">
                <c16:uniqueId val="{00000008-BE1F-4270-A610-8506D9310948}"/>
              </c:ext>
            </c:extLst>
          </c:dPt>
          <c:dPt>
            <c:idx val="8"/>
            <c:invertIfNegative val="0"/>
            <c:bubble3D val="0"/>
            <c:extLst>
              <c:ext xmlns:c16="http://schemas.microsoft.com/office/drawing/2014/chart" uri="{C3380CC4-5D6E-409C-BE32-E72D297353CC}">
                <c16:uniqueId val="{00000009-BE1F-4270-A610-8506D9310948}"/>
              </c:ext>
            </c:extLst>
          </c:dPt>
          <c:dPt>
            <c:idx val="9"/>
            <c:invertIfNegative val="0"/>
            <c:bubble3D val="0"/>
            <c:extLst>
              <c:ext xmlns:c16="http://schemas.microsoft.com/office/drawing/2014/chart" uri="{C3380CC4-5D6E-409C-BE32-E72D297353CC}">
                <c16:uniqueId val="{0000000A-BE1F-4270-A610-8506D9310948}"/>
              </c:ext>
            </c:extLst>
          </c:dPt>
          <c:dPt>
            <c:idx val="10"/>
            <c:invertIfNegative val="0"/>
            <c:bubble3D val="0"/>
            <c:extLst>
              <c:ext xmlns:c16="http://schemas.microsoft.com/office/drawing/2014/chart" uri="{C3380CC4-5D6E-409C-BE32-E72D297353CC}">
                <c16:uniqueId val="{0000000B-BE1F-4270-A610-8506D9310948}"/>
              </c:ext>
            </c:extLst>
          </c:dPt>
          <c:dPt>
            <c:idx val="11"/>
            <c:invertIfNegative val="0"/>
            <c:bubble3D val="0"/>
            <c:extLst>
              <c:ext xmlns:c16="http://schemas.microsoft.com/office/drawing/2014/chart" uri="{C3380CC4-5D6E-409C-BE32-E72D297353CC}">
                <c16:uniqueId val="{0000000C-BE1F-4270-A610-8506D9310948}"/>
              </c:ext>
            </c:extLst>
          </c:dPt>
          <c:dPt>
            <c:idx val="12"/>
            <c:invertIfNegative val="0"/>
            <c:bubble3D val="0"/>
            <c:extLst>
              <c:ext xmlns:c16="http://schemas.microsoft.com/office/drawing/2014/chart" uri="{C3380CC4-5D6E-409C-BE32-E72D297353CC}">
                <c16:uniqueId val="{0000000D-BE1F-4270-A610-8506D9310948}"/>
              </c:ext>
            </c:extLst>
          </c:dPt>
          <c:dPt>
            <c:idx val="13"/>
            <c:invertIfNegative val="0"/>
            <c:bubble3D val="0"/>
            <c:extLst>
              <c:ext xmlns:c16="http://schemas.microsoft.com/office/drawing/2014/chart" uri="{C3380CC4-5D6E-409C-BE32-E72D297353CC}">
                <c16:uniqueId val="{0000000E-BE1F-4270-A610-8506D9310948}"/>
              </c:ext>
            </c:extLst>
          </c:dPt>
          <c:dPt>
            <c:idx val="15"/>
            <c:invertIfNegative val="0"/>
            <c:bubble3D val="0"/>
            <c:extLst>
              <c:ext xmlns:c16="http://schemas.microsoft.com/office/drawing/2014/chart" uri="{C3380CC4-5D6E-409C-BE32-E72D297353CC}">
                <c16:uniqueId val="{0000000F-BE1F-4270-A610-8506D9310948}"/>
              </c:ext>
            </c:extLst>
          </c:dPt>
          <c:dLbls>
            <c:spPr>
              <a:noFill/>
              <a:ln>
                <a:noFill/>
              </a:ln>
              <a:effectLst/>
            </c:spPr>
            <c:txPr>
              <a:bodyPr wrap="square" lIns="38100" tIns="19050" rIns="38100" bIns="19050" anchor="ctr">
                <a:spAutoFit/>
              </a:bodyPr>
              <a:lstStyle/>
              <a:p>
                <a:pPr>
                  <a:defRPr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dati'!$T$186:$Y$186</c:f>
              <c:strCache>
                <c:ptCount val="6"/>
                <c:pt idx="0">
                  <c:v>16 ampēri</c:v>
                </c:pt>
                <c:pt idx="1">
                  <c:v>20 ampēri</c:v>
                </c:pt>
                <c:pt idx="2">
                  <c:v>25 ampēri</c:v>
                </c:pt>
                <c:pt idx="3">
                  <c:v>32 ampēri</c:v>
                </c:pt>
                <c:pt idx="4">
                  <c:v>40 vai vairāk</c:v>
                </c:pt>
                <c:pt idx="5">
                  <c:v>Nezinu/ grūti pateikt</c:v>
                </c:pt>
              </c:strCache>
            </c:strRef>
          </c:cat>
          <c:val>
            <c:numRef>
              <c:f>'Grafiki + dati'!$T$187:$Y$187</c:f>
              <c:numCache>
                <c:formatCode>0.0</c:formatCode>
                <c:ptCount val="6"/>
                <c:pt idx="0">
                  <c:v>48</c:v>
                </c:pt>
                <c:pt idx="1">
                  <c:v>17.7</c:v>
                </c:pt>
                <c:pt idx="2">
                  <c:v>5.6</c:v>
                </c:pt>
                <c:pt idx="3">
                  <c:v>0.6</c:v>
                </c:pt>
                <c:pt idx="4">
                  <c:v>0.7</c:v>
                </c:pt>
                <c:pt idx="5">
                  <c:v>27.5</c:v>
                </c:pt>
              </c:numCache>
            </c:numRef>
          </c:val>
          <c:extLst>
            <c:ext xmlns:c16="http://schemas.microsoft.com/office/drawing/2014/chart" uri="{C3380CC4-5D6E-409C-BE32-E72D297353CC}">
              <c16:uniqueId val="{00000010-BE1F-4270-A610-8506D9310948}"/>
            </c:ext>
          </c:extLst>
        </c:ser>
        <c:ser>
          <c:idx val="0"/>
          <c:order val="1"/>
          <c:tx>
            <c:strRef>
              <c:f>'Grafiki + dati'!$S$188</c:f>
              <c:strCache>
                <c:ptCount val="1"/>
                <c:pt idx="0">
                  <c:v>3 fāzes (n=294)</c:v>
                </c:pt>
              </c:strCache>
            </c:strRef>
          </c:tx>
          <c:spPr>
            <a:solidFill>
              <a:srgbClr val="4472C4">
                <a:lumMod val="50000"/>
              </a:srgbClr>
            </a:solidFill>
          </c:spPr>
          <c:invertIfNegative val="0"/>
          <c:dLbls>
            <c:spPr>
              <a:noFill/>
              <a:ln>
                <a:noFill/>
              </a:ln>
              <a:effectLst/>
            </c:spPr>
            <c:txPr>
              <a:bodyPr wrap="square" lIns="38100" tIns="19050" rIns="38100" bIns="19050" anchor="ctr">
                <a:spAutoFit/>
              </a:bodyPr>
              <a:lstStyle/>
              <a:p>
                <a:pPr>
                  <a:defRPr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dati'!$T$186:$Y$186</c:f>
              <c:strCache>
                <c:ptCount val="6"/>
                <c:pt idx="0">
                  <c:v>16 ampēri</c:v>
                </c:pt>
                <c:pt idx="1">
                  <c:v>20 ampēri</c:v>
                </c:pt>
                <c:pt idx="2">
                  <c:v>25 ampēri</c:v>
                </c:pt>
                <c:pt idx="3">
                  <c:v>32 ampēri</c:v>
                </c:pt>
                <c:pt idx="4">
                  <c:v>40 vai vairāk</c:v>
                </c:pt>
                <c:pt idx="5">
                  <c:v>Nezinu/ grūti pateikt</c:v>
                </c:pt>
              </c:strCache>
            </c:strRef>
          </c:cat>
          <c:val>
            <c:numRef>
              <c:f>'Grafiki + dati'!$T$188:$Y$188</c:f>
              <c:numCache>
                <c:formatCode>0.0</c:formatCode>
                <c:ptCount val="6"/>
                <c:pt idx="0">
                  <c:v>20.100000000000001</c:v>
                </c:pt>
                <c:pt idx="1">
                  <c:v>19.600000000000001</c:v>
                </c:pt>
                <c:pt idx="2">
                  <c:v>17.8</c:v>
                </c:pt>
                <c:pt idx="3">
                  <c:v>10.9</c:v>
                </c:pt>
                <c:pt idx="4">
                  <c:v>5.2</c:v>
                </c:pt>
                <c:pt idx="5">
                  <c:v>26.3</c:v>
                </c:pt>
              </c:numCache>
            </c:numRef>
          </c:val>
          <c:extLst>
            <c:ext xmlns:c16="http://schemas.microsoft.com/office/drawing/2014/chart" uri="{C3380CC4-5D6E-409C-BE32-E72D297353CC}">
              <c16:uniqueId val="{00000011-BE1F-4270-A610-8506D9310948}"/>
            </c:ext>
          </c:extLst>
        </c:ser>
        <c:dLbls>
          <c:showLegendKey val="0"/>
          <c:showVal val="0"/>
          <c:showCatName val="0"/>
          <c:showSerName val="0"/>
          <c:showPercent val="0"/>
          <c:showBubbleSize val="0"/>
        </c:dLbls>
        <c:gapWidth val="45"/>
        <c:overlap val="30"/>
        <c:axId val="582184656"/>
        <c:axId val="1"/>
      </c:barChart>
      <c:catAx>
        <c:axId val="582184656"/>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panose="020B0604020202020204" pitchFamily="34" charset="0"/>
                <a:ea typeface="Arial"/>
                <a:cs typeface="Arial" panose="020B0604020202020204" pitchFamily="34" charset="0"/>
              </a:defRPr>
            </a:pPr>
            <a:endParaRPr lang="lv-LV"/>
          </a:p>
        </c:txPr>
        <c:crossAx val="1"/>
        <c:crosses val="autoZero"/>
        <c:auto val="1"/>
        <c:lblAlgn val="ctr"/>
        <c:lblOffset val="100"/>
        <c:tickLblSkip val="1"/>
        <c:tickMarkSkip val="1"/>
        <c:noMultiLvlLbl val="0"/>
      </c:catAx>
      <c:valAx>
        <c:axId val="1"/>
        <c:scaling>
          <c:orientation val="minMax"/>
          <c:max val="50"/>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8300905008975339"/>
              <c:y val="0.9317744792423156"/>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82184656"/>
        <c:crosses val="max"/>
        <c:crossBetween val="between"/>
        <c:majorUnit val="10"/>
      </c:valAx>
      <c:spPr>
        <a:noFill/>
        <a:ln w="25400">
          <a:noFill/>
        </a:ln>
      </c:spPr>
    </c:plotArea>
    <c:legend>
      <c:legendPos val="r"/>
      <c:layout>
        <c:manualLayout>
          <c:xMode val="edge"/>
          <c:yMode val="edge"/>
          <c:x val="0.82066141510629509"/>
          <c:y val="0.60849703918551634"/>
          <c:w val="0.11402111589028993"/>
          <c:h val="0.1330936299669804"/>
        </c:manualLayout>
      </c:layout>
      <c:overlay val="0"/>
      <c:txPr>
        <a:bodyPr/>
        <a:lstStyle/>
        <a:p>
          <a:pPr>
            <a:defRPr sz="1050"/>
          </a:pPr>
          <a:endParaRPr lang="lv-LV"/>
        </a:p>
      </c:txPr>
    </c:legend>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360205245769362"/>
          <c:y val="9.9675404757763195E-2"/>
          <c:w val="0.77873108499868104"/>
          <c:h val="0.85090594367454986"/>
        </c:manualLayout>
      </c:layout>
      <c:barChart>
        <c:barDir val="bar"/>
        <c:grouping val="stacked"/>
        <c:varyColors val="0"/>
        <c:ser>
          <c:idx val="3"/>
          <c:order val="0"/>
          <c:tx>
            <c:strRef>
              <c:f>'Grafiki + dati'!$T$172</c:f>
              <c:strCache>
                <c:ptCount val="1"/>
                <c:pt idx="0">
                  <c:v>x</c:v>
                </c:pt>
              </c:strCache>
            </c:strRef>
          </c:tx>
          <c:spPr>
            <a:noFill/>
            <a:ln>
              <a:noFill/>
            </a:ln>
            <a:effectLst/>
          </c:spPr>
          <c:invertIfNegative val="0"/>
          <c:cat>
            <c:strRef>
              <c:f>'Grafiki + dati'!$S$173:$S$210</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dati'!$T$173:$T$210</c:f>
              <c:numCache>
                <c:formatCode>0</c:formatCode>
                <c:ptCount val="38"/>
                <c:pt idx="0">
                  <c:v>5</c:v>
                </c:pt>
                <c:pt idx="1">
                  <c:v>5</c:v>
                </c:pt>
                <c:pt idx="2">
                  <c:v>5</c:v>
                </c:pt>
                <c:pt idx="3">
                  <c:v>5</c:v>
                </c:pt>
                <c:pt idx="4">
                  <c:v>5</c:v>
                </c:pt>
                <c:pt idx="5">
                  <c:v>5</c:v>
                </c:pt>
                <c:pt idx="6">
                  <c:v>5</c:v>
                </c:pt>
                <c:pt idx="7">
                  <c:v>5</c:v>
                </c:pt>
                <c:pt idx="8">
                  <c:v>5</c:v>
                </c:pt>
                <c:pt idx="9">
                  <c:v>5</c:v>
                </c:pt>
                <c:pt idx="10">
                  <c:v>5</c:v>
                </c:pt>
                <c:pt idx="11">
                  <c:v>5</c:v>
                </c:pt>
                <c:pt idx="12">
                  <c:v>5</c:v>
                </c:pt>
                <c:pt idx="13">
                  <c:v>5</c:v>
                </c:pt>
                <c:pt idx="14">
                  <c:v>5</c:v>
                </c:pt>
                <c:pt idx="15">
                  <c:v>5</c:v>
                </c:pt>
                <c:pt idx="16">
                  <c:v>5</c:v>
                </c:pt>
                <c:pt idx="17">
                  <c:v>5</c:v>
                </c:pt>
                <c:pt idx="18">
                  <c:v>5</c:v>
                </c:pt>
                <c:pt idx="19">
                  <c:v>5</c:v>
                </c:pt>
                <c:pt idx="20">
                  <c:v>5</c:v>
                </c:pt>
                <c:pt idx="21">
                  <c:v>5</c:v>
                </c:pt>
                <c:pt idx="22">
                  <c:v>5</c:v>
                </c:pt>
                <c:pt idx="23">
                  <c:v>5</c:v>
                </c:pt>
                <c:pt idx="24">
                  <c:v>5</c:v>
                </c:pt>
                <c:pt idx="25">
                  <c:v>5</c:v>
                </c:pt>
                <c:pt idx="26">
                  <c:v>5</c:v>
                </c:pt>
                <c:pt idx="27">
                  <c:v>5</c:v>
                </c:pt>
                <c:pt idx="28">
                  <c:v>5</c:v>
                </c:pt>
                <c:pt idx="29">
                  <c:v>5</c:v>
                </c:pt>
                <c:pt idx="30">
                  <c:v>5</c:v>
                </c:pt>
                <c:pt idx="31">
                  <c:v>5</c:v>
                </c:pt>
                <c:pt idx="32">
                  <c:v>5</c:v>
                </c:pt>
                <c:pt idx="33">
                  <c:v>5</c:v>
                </c:pt>
                <c:pt idx="34">
                  <c:v>5</c:v>
                </c:pt>
                <c:pt idx="35">
                  <c:v>5</c:v>
                </c:pt>
                <c:pt idx="36">
                  <c:v>5</c:v>
                </c:pt>
                <c:pt idx="37">
                  <c:v>5</c:v>
                </c:pt>
              </c:numCache>
            </c:numRef>
          </c:val>
          <c:extLst>
            <c:ext xmlns:c16="http://schemas.microsoft.com/office/drawing/2014/chart" uri="{C3380CC4-5D6E-409C-BE32-E72D297353CC}">
              <c16:uniqueId val="{00000000-1504-437B-89BB-CDE45178EAF7}"/>
            </c:ext>
          </c:extLst>
        </c:ser>
        <c:ser>
          <c:idx val="0"/>
          <c:order val="1"/>
          <c:tx>
            <c:strRef>
              <c:f>'Grafiki + dati'!$U$172</c:f>
              <c:strCache>
                <c:ptCount val="1"/>
                <c:pt idx="0">
                  <c:v>16 ampēri</c:v>
                </c:pt>
              </c:strCache>
            </c:strRef>
          </c:tx>
          <c:spPr>
            <a:solidFill>
              <a:srgbClr val="D6E0F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dati'!$S$173:$S$210</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dati'!$U$173:$U$210</c:f>
              <c:numCache>
                <c:formatCode>General</c:formatCode>
                <c:ptCount val="38"/>
                <c:pt idx="0" formatCode="0">
                  <c:v>28.7</c:v>
                </c:pt>
                <c:pt idx="2" formatCode="0">
                  <c:v>35.700000000000003</c:v>
                </c:pt>
                <c:pt idx="3" formatCode="0">
                  <c:v>22.2</c:v>
                </c:pt>
                <c:pt idx="5" formatCode="0">
                  <c:v>10.3</c:v>
                </c:pt>
                <c:pt idx="6" formatCode="0">
                  <c:v>29.6</c:v>
                </c:pt>
                <c:pt idx="7" formatCode="0">
                  <c:v>31.8</c:v>
                </c:pt>
                <c:pt idx="8" formatCode="0">
                  <c:v>28.9</c:v>
                </c:pt>
                <c:pt idx="9" formatCode="0">
                  <c:v>34.200000000000003</c:v>
                </c:pt>
                <c:pt idx="10" formatCode="0">
                  <c:v>27.2</c:v>
                </c:pt>
                <c:pt idx="12" formatCode="0">
                  <c:v>27.1</c:v>
                </c:pt>
                <c:pt idx="13" formatCode="0">
                  <c:v>31.3</c:v>
                </c:pt>
                <c:pt idx="15" formatCode="0">
                  <c:v>16.5</c:v>
                </c:pt>
                <c:pt idx="16" formatCode="0">
                  <c:v>30</c:v>
                </c:pt>
                <c:pt idx="17" formatCode="0">
                  <c:v>28.3</c:v>
                </c:pt>
                <c:pt idx="19" formatCode="0">
                  <c:v>32.700000000000003</c:v>
                </c:pt>
                <c:pt idx="20" formatCode="0">
                  <c:v>20.8</c:v>
                </c:pt>
                <c:pt idx="21" formatCode="0">
                  <c:v>20.7</c:v>
                </c:pt>
                <c:pt idx="23" formatCode="0">
                  <c:v>27.4</c:v>
                </c:pt>
                <c:pt idx="24" formatCode="0">
                  <c:v>33.5</c:v>
                </c:pt>
                <c:pt idx="25" formatCode="0">
                  <c:v>40.200000000000003</c:v>
                </c:pt>
                <c:pt idx="26" formatCode="0">
                  <c:v>26.1</c:v>
                </c:pt>
                <c:pt idx="27" formatCode="0">
                  <c:v>26.1</c:v>
                </c:pt>
                <c:pt idx="29" formatCode="0">
                  <c:v>31.8</c:v>
                </c:pt>
                <c:pt idx="30" formatCode="0">
                  <c:v>19.899999999999999</c:v>
                </c:pt>
                <c:pt idx="31" formatCode="0">
                  <c:v>33.200000000000003</c:v>
                </c:pt>
                <c:pt idx="32" formatCode="0">
                  <c:v>35.4</c:v>
                </c:pt>
                <c:pt idx="33" formatCode="0">
                  <c:v>28</c:v>
                </c:pt>
                <c:pt idx="35" formatCode="0">
                  <c:v>31.8</c:v>
                </c:pt>
                <c:pt idx="36" formatCode="0">
                  <c:v>28.7</c:v>
                </c:pt>
                <c:pt idx="37" formatCode="0">
                  <c:v>24.3</c:v>
                </c:pt>
              </c:numCache>
            </c:numRef>
          </c:val>
          <c:extLst>
            <c:ext xmlns:c16="http://schemas.microsoft.com/office/drawing/2014/chart" uri="{C3380CC4-5D6E-409C-BE32-E72D297353CC}">
              <c16:uniqueId val="{00000001-1504-437B-89BB-CDE45178EAF7}"/>
            </c:ext>
          </c:extLst>
        </c:ser>
        <c:ser>
          <c:idx val="2"/>
          <c:order val="2"/>
          <c:tx>
            <c:strRef>
              <c:f>'Grafiki + dati'!$V$172</c:f>
              <c:strCache>
                <c:ptCount val="1"/>
                <c:pt idx="0">
                  <c:v>x</c:v>
                </c:pt>
              </c:strCache>
            </c:strRef>
          </c:tx>
          <c:spPr>
            <a:noFill/>
            <a:ln>
              <a:noFill/>
            </a:ln>
            <a:effectLst/>
          </c:spPr>
          <c:invertIfNegative val="0"/>
          <c:cat>
            <c:strRef>
              <c:f>'Grafiki + dati'!$S$173:$S$210</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dati'!$V$173:$V$210</c:f>
              <c:numCache>
                <c:formatCode>0</c:formatCode>
                <c:ptCount val="38"/>
                <c:pt idx="0">
                  <c:v>16.500000000000004</c:v>
                </c:pt>
                <c:pt idx="1">
                  <c:v>45.2</c:v>
                </c:pt>
                <c:pt idx="2">
                  <c:v>9.5</c:v>
                </c:pt>
                <c:pt idx="3">
                  <c:v>23.000000000000004</c:v>
                </c:pt>
                <c:pt idx="4">
                  <c:v>45.2</c:v>
                </c:pt>
                <c:pt idx="5">
                  <c:v>34.900000000000006</c:v>
                </c:pt>
                <c:pt idx="6">
                  <c:v>15.600000000000001</c:v>
                </c:pt>
                <c:pt idx="7">
                  <c:v>13.400000000000002</c:v>
                </c:pt>
                <c:pt idx="8">
                  <c:v>16.300000000000004</c:v>
                </c:pt>
                <c:pt idx="9">
                  <c:v>11</c:v>
                </c:pt>
                <c:pt idx="10">
                  <c:v>18.000000000000004</c:v>
                </c:pt>
                <c:pt idx="11">
                  <c:v>45.2</c:v>
                </c:pt>
                <c:pt idx="12">
                  <c:v>18.100000000000001</c:v>
                </c:pt>
                <c:pt idx="13">
                  <c:v>13.900000000000002</c:v>
                </c:pt>
                <c:pt idx="14">
                  <c:v>45.2</c:v>
                </c:pt>
                <c:pt idx="15">
                  <c:v>28.700000000000003</c:v>
                </c:pt>
                <c:pt idx="16">
                  <c:v>15.200000000000003</c:v>
                </c:pt>
                <c:pt idx="17">
                  <c:v>16.900000000000002</c:v>
                </c:pt>
                <c:pt idx="18">
                  <c:v>45.2</c:v>
                </c:pt>
                <c:pt idx="19">
                  <c:v>12.5</c:v>
                </c:pt>
                <c:pt idx="20">
                  <c:v>24.400000000000002</c:v>
                </c:pt>
                <c:pt idx="21">
                  <c:v>24.500000000000004</c:v>
                </c:pt>
                <c:pt idx="22">
                  <c:v>45.2</c:v>
                </c:pt>
                <c:pt idx="23">
                  <c:v>17.800000000000004</c:v>
                </c:pt>
                <c:pt idx="24">
                  <c:v>11.700000000000003</c:v>
                </c:pt>
                <c:pt idx="25">
                  <c:v>5</c:v>
                </c:pt>
                <c:pt idx="26">
                  <c:v>19.100000000000001</c:v>
                </c:pt>
                <c:pt idx="27">
                  <c:v>19.100000000000001</c:v>
                </c:pt>
                <c:pt idx="28">
                  <c:v>45.2</c:v>
                </c:pt>
                <c:pt idx="29">
                  <c:v>13.400000000000002</c:v>
                </c:pt>
                <c:pt idx="30">
                  <c:v>25.300000000000004</c:v>
                </c:pt>
                <c:pt idx="31">
                  <c:v>12</c:v>
                </c:pt>
                <c:pt idx="32">
                  <c:v>9.8000000000000043</c:v>
                </c:pt>
                <c:pt idx="33">
                  <c:v>17.200000000000003</c:v>
                </c:pt>
                <c:pt idx="34">
                  <c:v>45.2</c:v>
                </c:pt>
                <c:pt idx="35">
                  <c:v>13.400000000000002</c:v>
                </c:pt>
                <c:pt idx="36">
                  <c:v>16.500000000000004</c:v>
                </c:pt>
                <c:pt idx="37">
                  <c:v>20.900000000000002</c:v>
                </c:pt>
              </c:numCache>
            </c:numRef>
          </c:val>
          <c:extLst>
            <c:ext xmlns:c16="http://schemas.microsoft.com/office/drawing/2014/chart" uri="{C3380CC4-5D6E-409C-BE32-E72D297353CC}">
              <c16:uniqueId val="{00000002-1504-437B-89BB-CDE45178EAF7}"/>
            </c:ext>
          </c:extLst>
        </c:ser>
        <c:ser>
          <c:idx val="1"/>
          <c:order val="3"/>
          <c:tx>
            <c:strRef>
              <c:f>'Grafiki + dati'!$W$172</c:f>
              <c:strCache>
                <c:ptCount val="1"/>
                <c:pt idx="0">
                  <c:v>20 ampēri</c:v>
                </c:pt>
              </c:strCache>
            </c:strRef>
          </c:tx>
          <c:spPr>
            <a:solidFill>
              <a:srgbClr val="AFC3E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dati'!$S$173:$S$210</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dati'!$W$173:$W$210</c:f>
              <c:numCache>
                <c:formatCode>General</c:formatCode>
                <c:ptCount val="38"/>
                <c:pt idx="0" formatCode="0">
                  <c:v>14.2</c:v>
                </c:pt>
                <c:pt idx="2" formatCode="0">
                  <c:v>15.7</c:v>
                </c:pt>
                <c:pt idx="3" formatCode="0">
                  <c:v>12.8</c:v>
                </c:pt>
                <c:pt idx="5" formatCode="0">
                  <c:v>5.8</c:v>
                </c:pt>
                <c:pt idx="6" formatCode="0">
                  <c:v>7.9</c:v>
                </c:pt>
                <c:pt idx="7" formatCode="0">
                  <c:v>16.7</c:v>
                </c:pt>
                <c:pt idx="8" formatCode="0">
                  <c:v>14.4</c:v>
                </c:pt>
                <c:pt idx="9" formatCode="0">
                  <c:v>18</c:v>
                </c:pt>
                <c:pt idx="10" formatCode="0">
                  <c:v>17.5</c:v>
                </c:pt>
                <c:pt idx="12" formatCode="0">
                  <c:v>13.9</c:v>
                </c:pt>
                <c:pt idx="13" formatCode="0">
                  <c:v>14.9</c:v>
                </c:pt>
                <c:pt idx="15" formatCode="0">
                  <c:v>21.1</c:v>
                </c:pt>
                <c:pt idx="16" formatCode="0">
                  <c:v>14.8</c:v>
                </c:pt>
                <c:pt idx="17" formatCode="0">
                  <c:v>13.6</c:v>
                </c:pt>
                <c:pt idx="19" formatCode="0">
                  <c:v>12.1</c:v>
                </c:pt>
                <c:pt idx="20" formatCode="0">
                  <c:v>17.899999999999999</c:v>
                </c:pt>
                <c:pt idx="21" formatCode="0">
                  <c:v>24.5</c:v>
                </c:pt>
                <c:pt idx="23" formatCode="0">
                  <c:v>15.7</c:v>
                </c:pt>
                <c:pt idx="24" formatCode="0">
                  <c:v>16</c:v>
                </c:pt>
                <c:pt idx="25" formatCode="0">
                  <c:v>11.1</c:v>
                </c:pt>
                <c:pt idx="26" formatCode="0">
                  <c:v>15</c:v>
                </c:pt>
                <c:pt idx="27" formatCode="0">
                  <c:v>12</c:v>
                </c:pt>
                <c:pt idx="29" formatCode="0">
                  <c:v>9</c:v>
                </c:pt>
                <c:pt idx="30" formatCode="0">
                  <c:v>17.5</c:v>
                </c:pt>
                <c:pt idx="31" formatCode="0">
                  <c:v>18.8</c:v>
                </c:pt>
                <c:pt idx="32" formatCode="0">
                  <c:v>15.6</c:v>
                </c:pt>
                <c:pt idx="33" formatCode="0">
                  <c:v>14.9</c:v>
                </c:pt>
                <c:pt idx="35" formatCode="0">
                  <c:v>9</c:v>
                </c:pt>
                <c:pt idx="36" formatCode="0">
                  <c:v>15.6</c:v>
                </c:pt>
                <c:pt idx="37" formatCode="0">
                  <c:v>19.100000000000001</c:v>
                </c:pt>
              </c:numCache>
            </c:numRef>
          </c:val>
          <c:extLst>
            <c:ext xmlns:c16="http://schemas.microsoft.com/office/drawing/2014/chart" uri="{C3380CC4-5D6E-409C-BE32-E72D297353CC}">
              <c16:uniqueId val="{00000003-1504-437B-89BB-CDE45178EAF7}"/>
            </c:ext>
          </c:extLst>
        </c:ser>
        <c:ser>
          <c:idx val="4"/>
          <c:order val="4"/>
          <c:tx>
            <c:strRef>
              <c:f>'Grafiki + dati'!$X$172</c:f>
              <c:strCache>
                <c:ptCount val="1"/>
                <c:pt idx="0">
                  <c:v>x</c:v>
                </c:pt>
              </c:strCache>
            </c:strRef>
          </c:tx>
          <c:spPr>
            <a:noFill/>
            <a:ln>
              <a:noFill/>
            </a:ln>
            <a:effectLst/>
          </c:spPr>
          <c:invertIfNegative val="0"/>
          <c:cat>
            <c:strRef>
              <c:f>'Grafiki + dati'!$S$173:$S$210</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dati'!$X$173:$X$210</c:f>
              <c:numCache>
                <c:formatCode>0</c:formatCode>
                <c:ptCount val="38"/>
                <c:pt idx="0">
                  <c:v>15.3</c:v>
                </c:pt>
                <c:pt idx="1">
                  <c:v>29.5</c:v>
                </c:pt>
                <c:pt idx="2">
                  <c:v>13.8</c:v>
                </c:pt>
                <c:pt idx="3">
                  <c:v>16.7</c:v>
                </c:pt>
                <c:pt idx="4">
                  <c:v>29.5</c:v>
                </c:pt>
                <c:pt idx="5">
                  <c:v>23.7</c:v>
                </c:pt>
                <c:pt idx="6">
                  <c:v>21.6</c:v>
                </c:pt>
                <c:pt idx="7">
                  <c:v>12.8</c:v>
                </c:pt>
                <c:pt idx="8">
                  <c:v>15.1</c:v>
                </c:pt>
                <c:pt idx="9">
                  <c:v>11.5</c:v>
                </c:pt>
                <c:pt idx="10">
                  <c:v>12</c:v>
                </c:pt>
                <c:pt idx="11">
                  <c:v>29.5</c:v>
                </c:pt>
                <c:pt idx="12">
                  <c:v>15.6</c:v>
                </c:pt>
                <c:pt idx="13">
                  <c:v>14.6</c:v>
                </c:pt>
                <c:pt idx="14">
                  <c:v>29.5</c:v>
                </c:pt>
                <c:pt idx="15">
                  <c:v>8.3999999999999986</c:v>
                </c:pt>
                <c:pt idx="16">
                  <c:v>14.7</c:v>
                </c:pt>
                <c:pt idx="17">
                  <c:v>15.9</c:v>
                </c:pt>
                <c:pt idx="18">
                  <c:v>29.5</c:v>
                </c:pt>
                <c:pt idx="19">
                  <c:v>17.399999999999999</c:v>
                </c:pt>
                <c:pt idx="20">
                  <c:v>11.600000000000001</c:v>
                </c:pt>
                <c:pt idx="21">
                  <c:v>5</c:v>
                </c:pt>
                <c:pt idx="22">
                  <c:v>29.5</c:v>
                </c:pt>
                <c:pt idx="23">
                  <c:v>13.8</c:v>
                </c:pt>
                <c:pt idx="24">
                  <c:v>13.5</c:v>
                </c:pt>
                <c:pt idx="25">
                  <c:v>18.399999999999999</c:v>
                </c:pt>
                <c:pt idx="26">
                  <c:v>14.5</c:v>
                </c:pt>
                <c:pt idx="27">
                  <c:v>17.5</c:v>
                </c:pt>
                <c:pt idx="28">
                  <c:v>29.5</c:v>
                </c:pt>
                <c:pt idx="29">
                  <c:v>20.5</c:v>
                </c:pt>
                <c:pt idx="30">
                  <c:v>12</c:v>
                </c:pt>
                <c:pt idx="31">
                  <c:v>10.7</c:v>
                </c:pt>
                <c:pt idx="32">
                  <c:v>13.9</c:v>
                </c:pt>
                <c:pt idx="33">
                  <c:v>14.6</c:v>
                </c:pt>
                <c:pt idx="34">
                  <c:v>29.5</c:v>
                </c:pt>
                <c:pt idx="35">
                  <c:v>20.5</c:v>
                </c:pt>
                <c:pt idx="36">
                  <c:v>13.9</c:v>
                </c:pt>
                <c:pt idx="37">
                  <c:v>10.399999999999999</c:v>
                </c:pt>
              </c:numCache>
            </c:numRef>
          </c:val>
          <c:extLst>
            <c:ext xmlns:c16="http://schemas.microsoft.com/office/drawing/2014/chart" uri="{C3380CC4-5D6E-409C-BE32-E72D297353CC}">
              <c16:uniqueId val="{00000004-1504-437B-89BB-CDE45178EAF7}"/>
            </c:ext>
          </c:extLst>
        </c:ser>
        <c:ser>
          <c:idx val="5"/>
          <c:order val="5"/>
          <c:tx>
            <c:strRef>
              <c:f>'Grafiki + dati'!$Y$172</c:f>
              <c:strCache>
                <c:ptCount val="1"/>
                <c:pt idx="0">
                  <c:v>25 ampēri</c:v>
                </c:pt>
              </c:strCache>
            </c:strRef>
          </c:tx>
          <c:spPr>
            <a:solidFill>
              <a:srgbClr val="6087CE"/>
            </a:solidFill>
            <a:ln>
              <a:noFill/>
            </a:ln>
            <a:effectLst/>
          </c:spPr>
          <c:invertIfNegative val="0"/>
          <c:dLbls>
            <c:dLbl>
              <c:idx val="15"/>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05-1504-437B-89BB-CDE45178EAF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dati'!$S$173:$S$210</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dati'!$Y$173:$Y$210</c:f>
              <c:numCache>
                <c:formatCode>General</c:formatCode>
                <c:ptCount val="38"/>
                <c:pt idx="0" formatCode="0">
                  <c:v>7.9</c:v>
                </c:pt>
                <c:pt idx="2" formatCode="0">
                  <c:v>9.9</c:v>
                </c:pt>
                <c:pt idx="3" formatCode="0">
                  <c:v>6</c:v>
                </c:pt>
                <c:pt idx="5" formatCode="0">
                  <c:v>4.4000000000000004</c:v>
                </c:pt>
                <c:pt idx="6" formatCode="0">
                  <c:v>5.0999999999999996</c:v>
                </c:pt>
                <c:pt idx="7" formatCode="0">
                  <c:v>8.6</c:v>
                </c:pt>
                <c:pt idx="8" formatCode="0">
                  <c:v>11.8</c:v>
                </c:pt>
                <c:pt idx="9" formatCode="0">
                  <c:v>5.0999999999999996</c:v>
                </c:pt>
                <c:pt idx="10" formatCode="0">
                  <c:v>10.4</c:v>
                </c:pt>
                <c:pt idx="12" formatCode="0">
                  <c:v>9</c:v>
                </c:pt>
                <c:pt idx="13" formatCode="0">
                  <c:v>5.9</c:v>
                </c:pt>
                <c:pt idx="15" formatCode="0">
                  <c:v>0</c:v>
                </c:pt>
                <c:pt idx="16" formatCode="0">
                  <c:v>5.5</c:v>
                </c:pt>
                <c:pt idx="17" formatCode="0">
                  <c:v>9.6999999999999993</c:v>
                </c:pt>
                <c:pt idx="19" formatCode="0">
                  <c:v>4.2</c:v>
                </c:pt>
                <c:pt idx="20" formatCode="0">
                  <c:v>15.1</c:v>
                </c:pt>
                <c:pt idx="21" formatCode="0">
                  <c:v>16.3</c:v>
                </c:pt>
                <c:pt idx="23" formatCode="0">
                  <c:v>7.5</c:v>
                </c:pt>
                <c:pt idx="24" formatCode="0">
                  <c:v>5.5</c:v>
                </c:pt>
                <c:pt idx="25" formatCode="0">
                  <c:v>4.5999999999999996</c:v>
                </c:pt>
                <c:pt idx="26" formatCode="0">
                  <c:v>12.2</c:v>
                </c:pt>
                <c:pt idx="27" formatCode="0">
                  <c:v>9.9</c:v>
                </c:pt>
                <c:pt idx="29" formatCode="0">
                  <c:v>3.8</c:v>
                </c:pt>
                <c:pt idx="30" formatCode="0">
                  <c:v>14.4</c:v>
                </c:pt>
                <c:pt idx="31" formatCode="0">
                  <c:v>7.7</c:v>
                </c:pt>
                <c:pt idx="32" formatCode="0">
                  <c:v>7.6</c:v>
                </c:pt>
                <c:pt idx="33" formatCode="0">
                  <c:v>5.2</c:v>
                </c:pt>
                <c:pt idx="35" formatCode="0">
                  <c:v>3.8</c:v>
                </c:pt>
                <c:pt idx="36" formatCode="0">
                  <c:v>9.1</c:v>
                </c:pt>
                <c:pt idx="37" formatCode="0">
                  <c:v>11.4</c:v>
                </c:pt>
              </c:numCache>
            </c:numRef>
          </c:val>
          <c:extLst>
            <c:ext xmlns:c16="http://schemas.microsoft.com/office/drawing/2014/chart" uri="{C3380CC4-5D6E-409C-BE32-E72D297353CC}">
              <c16:uniqueId val="{00000006-1504-437B-89BB-CDE45178EAF7}"/>
            </c:ext>
          </c:extLst>
        </c:ser>
        <c:ser>
          <c:idx val="6"/>
          <c:order val="6"/>
          <c:tx>
            <c:strRef>
              <c:f>'Grafiki + dati'!$Z$172</c:f>
              <c:strCache>
                <c:ptCount val="1"/>
                <c:pt idx="0">
                  <c:v>x</c:v>
                </c:pt>
              </c:strCache>
            </c:strRef>
          </c:tx>
          <c:spPr>
            <a:noFill/>
            <a:ln>
              <a:noFill/>
            </a:ln>
            <a:effectLst/>
          </c:spPr>
          <c:invertIfNegative val="0"/>
          <c:cat>
            <c:strRef>
              <c:f>'Grafiki + dati'!$S$173:$S$210</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dati'!$Z$173:$Z$210</c:f>
              <c:numCache>
                <c:formatCode>0</c:formatCode>
                <c:ptCount val="38"/>
                <c:pt idx="0">
                  <c:v>13.4</c:v>
                </c:pt>
                <c:pt idx="1">
                  <c:v>21.3</c:v>
                </c:pt>
                <c:pt idx="2">
                  <c:v>11.4</c:v>
                </c:pt>
                <c:pt idx="3">
                  <c:v>15.3</c:v>
                </c:pt>
                <c:pt idx="4">
                  <c:v>21.3</c:v>
                </c:pt>
                <c:pt idx="5">
                  <c:v>16.899999999999999</c:v>
                </c:pt>
                <c:pt idx="6">
                  <c:v>16.200000000000003</c:v>
                </c:pt>
                <c:pt idx="7">
                  <c:v>12.700000000000001</c:v>
                </c:pt>
                <c:pt idx="8">
                  <c:v>9.5</c:v>
                </c:pt>
                <c:pt idx="9">
                  <c:v>16.200000000000003</c:v>
                </c:pt>
                <c:pt idx="10">
                  <c:v>10.9</c:v>
                </c:pt>
                <c:pt idx="11">
                  <c:v>21.3</c:v>
                </c:pt>
                <c:pt idx="12">
                  <c:v>12.3</c:v>
                </c:pt>
                <c:pt idx="13">
                  <c:v>15.4</c:v>
                </c:pt>
                <c:pt idx="14">
                  <c:v>21.3</c:v>
                </c:pt>
                <c:pt idx="15">
                  <c:v>21.3</c:v>
                </c:pt>
                <c:pt idx="16">
                  <c:v>15.8</c:v>
                </c:pt>
                <c:pt idx="17">
                  <c:v>11.600000000000001</c:v>
                </c:pt>
                <c:pt idx="18">
                  <c:v>21.3</c:v>
                </c:pt>
                <c:pt idx="19">
                  <c:v>17.100000000000001</c:v>
                </c:pt>
                <c:pt idx="20">
                  <c:v>6.2000000000000011</c:v>
                </c:pt>
                <c:pt idx="21">
                  <c:v>5</c:v>
                </c:pt>
                <c:pt idx="22">
                  <c:v>21.3</c:v>
                </c:pt>
                <c:pt idx="23">
                  <c:v>13.8</c:v>
                </c:pt>
                <c:pt idx="24">
                  <c:v>15.8</c:v>
                </c:pt>
                <c:pt idx="25">
                  <c:v>16.700000000000003</c:v>
                </c:pt>
                <c:pt idx="26">
                  <c:v>9.1000000000000014</c:v>
                </c:pt>
                <c:pt idx="27">
                  <c:v>11.4</c:v>
                </c:pt>
                <c:pt idx="28">
                  <c:v>21.3</c:v>
                </c:pt>
                <c:pt idx="29">
                  <c:v>17.5</c:v>
                </c:pt>
                <c:pt idx="30">
                  <c:v>6.9</c:v>
                </c:pt>
                <c:pt idx="31">
                  <c:v>13.600000000000001</c:v>
                </c:pt>
                <c:pt idx="32">
                  <c:v>13.700000000000001</c:v>
                </c:pt>
                <c:pt idx="33">
                  <c:v>16.100000000000001</c:v>
                </c:pt>
                <c:pt idx="34">
                  <c:v>21.3</c:v>
                </c:pt>
                <c:pt idx="35">
                  <c:v>17.5</c:v>
                </c:pt>
                <c:pt idx="36">
                  <c:v>12.200000000000001</c:v>
                </c:pt>
                <c:pt idx="37">
                  <c:v>9.9</c:v>
                </c:pt>
              </c:numCache>
            </c:numRef>
          </c:val>
          <c:extLst>
            <c:ext xmlns:c16="http://schemas.microsoft.com/office/drawing/2014/chart" uri="{C3380CC4-5D6E-409C-BE32-E72D297353CC}">
              <c16:uniqueId val="{00000007-1504-437B-89BB-CDE45178EAF7}"/>
            </c:ext>
          </c:extLst>
        </c:ser>
        <c:ser>
          <c:idx val="7"/>
          <c:order val="7"/>
          <c:tx>
            <c:strRef>
              <c:f>'Grafiki + dati'!$AA$172</c:f>
              <c:strCache>
                <c:ptCount val="1"/>
                <c:pt idx="0">
                  <c:v>32 ampēri</c:v>
                </c:pt>
              </c:strCache>
            </c:strRef>
          </c:tx>
          <c:spPr>
            <a:solidFill>
              <a:srgbClr val="4472C4">
                <a:lumMod val="75000"/>
              </a:srgbClr>
            </a:solidFill>
            <a:ln>
              <a:noFill/>
            </a:ln>
            <a:effectLst/>
          </c:spPr>
          <c:invertIfNegative val="0"/>
          <c:dLbls>
            <c:dLbl>
              <c:idx val="5"/>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08-1504-437B-89BB-CDE45178EAF7}"/>
                </c:ext>
              </c:extLst>
            </c:dLbl>
            <c:dLbl>
              <c:idx val="15"/>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09-1504-437B-89BB-CDE45178EAF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dati'!$S$173:$S$210</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dati'!$AA$173:$AA$210</c:f>
              <c:numCache>
                <c:formatCode>General</c:formatCode>
                <c:ptCount val="38"/>
                <c:pt idx="0" formatCode="0">
                  <c:v>3.5</c:v>
                </c:pt>
                <c:pt idx="2" formatCode="0">
                  <c:v>5</c:v>
                </c:pt>
                <c:pt idx="3" formatCode="0">
                  <c:v>2.1</c:v>
                </c:pt>
                <c:pt idx="5" formatCode="0">
                  <c:v>0</c:v>
                </c:pt>
                <c:pt idx="6" formatCode="0">
                  <c:v>2.5</c:v>
                </c:pt>
                <c:pt idx="7" formatCode="0">
                  <c:v>3.7</c:v>
                </c:pt>
                <c:pt idx="8" formatCode="0">
                  <c:v>6.3</c:v>
                </c:pt>
                <c:pt idx="9" formatCode="0">
                  <c:v>3.1</c:v>
                </c:pt>
                <c:pt idx="10" formatCode="0">
                  <c:v>3</c:v>
                </c:pt>
                <c:pt idx="12" formatCode="0">
                  <c:v>4.5</c:v>
                </c:pt>
                <c:pt idx="13" formatCode="0">
                  <c:v>1.8</c:v>
                </c:pt>
                <c:pt idx="15" formatCode="0">
                  <c:v>0</c:v>
                </c:pt>
                <c:pt idx="16" formatCode="0">
                  <c:v>3</c:v>
                </c:pt>
                <c:pt idx="17" formatCode="0">
                  <c:v>3.9</c:v>
                </c:pt>
                <c:pt idx="19" formatCode="0">
                  <c:v>1</c:v>
                </c:pt>
                <c:pt idx="20" formatCode="0">
                  <c:v>8.4</c:v>
                </c:pt>
                <c:pt idx="21" formatCode="0">
                  <c:v>7.4</c:v>
                </c:pt>
                <c:pt idx="23" formatCode="0">
                  <c:v>3.5</c:v>
                </c:pt>
                <c:pt idx="24" formatCode="0">
                  <c:v>1.8</c:v>
                </c:pt>
                <c:pt idx="25" formatCode="0">
                  <c:v>1.4</c:v>
                </c:pt>
                <c:pt idx="26" formatCode="0">
                  <c:v>3</c:v>
                </c:pt>
                <c:pt idx="27" formatCode="0">
                  <c:v>5.0999999999999996</c:v>
                </c:pt>
                <c:pt idx="29" formatCode="0">
                  <c:v>1.6</c:v>
                </c:pt>
                <c:pt idx="30" formatCode="0">
                  <c:v>4.9000000000000004</c:v>
                </c:pt>
                <c:pt idx="31" formatCode="0">
                  <c:v>3.9</c:v>
                </c:pt>
                <c:pt idx="32" formatCode="0">
                  <c:v>3</c:v>
                </c:pt>
                <c:pt idx="33" formatCode="0">
                  <c:v>5.0999999999999996</c:v>
                </c:pt>
                <c:pt idx="35" formatCode="0">
                  <c:v>1.6</c:v>
                </c:pt>
                <c:pt idx="36" formatCode="0">
                  <c:v>2.7</c:v>
                </c:pt>
                <c:pt idx="37" formatCode="0">
                  <c:v>7.5</c:v>
                </c:pt>
              </c:numCache>
            </c:numRef>
          </c:val>
          <c:extLst>
            <c:ext xmlns:c16="http://schemas.microsoft.com/office/drawing/2014/chart" uri="{C3380CC4-5D6E-409C-BE32-E72D297353CC}">
              <c16:uniqueId val="{0000000A-1504-437B-89BB-CDE45178EAF7}"/>
            </c:ext>
          </c:extLst>
        </c:ser>
        <c:ser>
          <c:idx val="8"/>
          <c:order val="8"/>
          <c:tx>
            <c:strRef>
              <c:f>'Grafiki + dati'!$AB$172</c:f>
              <c:strCache>
                <c:ptCount val="1"/>
                <c:pt idx="0">
                  <c:v>x</c:v>
                </c:pt>
              </c:strCache>
            </c:strRef>
          </c:tx>
          <c:spPr>
            <a:noFill/>
            <a:ln>
              <a:noFill/>
            </a:ln>
            <a:effectLst/>
          </c:spPr>
          <c:invertIfNegative val="0"/>
          <c:cat>
            <c:strRef>
              <c:f>'Grafiki + dati'!$S$173:$S$210</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dati'!$AB$173:$AB$210</c:f>
              <c:numCache>
                <c:formatCode>0</c:formatCode>
                <c:ptCount val="38"/>
                <c:pt idx="0">
                  <c:v>9.9</c:v>
                </c:pt>
                <c:pt idx="1">
                  <c:v>13.4</c:v>
                </c:pt>
                <c:pt idx="2">
                  <c:v>8.4</c:v>
                </c:pt>
                <c:pt idx="3">
                  <c:v>11.3</c:v>
                </c:pt>
                <c:pt idx="4">
                  <c:v>13.4</c:v>
                </c:pt>
                <c:pt idx="5">
                  <c:v>13.4</c:v>
                </c:pt>
                <c:pt idx="6">
                  <c:v>10.9</c:v>
                </c:pt>
                <c:pt idx="7">
                  <c:v>9.6999999999999993</c:v>
                </c:pt>
                <c:pt idx="8">
                  <c:v>7.1000000000000005</c:v>
                </c:pt>
                <c:pt idx="9">
                  <c:v>10.3</c:v>
                </c:pt>
                <c:pt idx="10">
                  <c:v>10.4</c:v>
                </c:pt>
                <c:pt idx="11">
                  <c:v>13.4</c:v>
                </c:pt>
                <c:pt idx="12">
                  <c:v>8.9</c:v>
                </c:pt>
                <c:pt idx="13">
                  <c:v>11.600000000000001</c:v>
                </c:pt>
                <c:pt idx="14">
                  <c:v>13.4</c:v>
                </c:pt>
                <c:pt idx="15">
                  <c:v>13.4</c:v>
                </c:pt>
                <c:pt idx="16">
                  <c:v>10.4</c:v>
                </c:pt>
                <c:pt idx="17">
                  <c:v>9.5</c:v>
                </c:pt>
                <c:pt idx="18">
                  <c:v>13.4</c:v>
                </c:pt>
                <c:pt idx="19">
                  <c:v>12.4</c:v>
                </c:pt>
                <c:pt idx="20">
                  <c:v>5</c:v>
                </c:pt>
                <c:pt idx="21">
                  <c:v>6</c:v>
                </c:pt>
                <c:pt idx="22">
                  <c:v>13.4</c:v>
                </c:pt>
                <c:pt idx="23">
                  <c:v>9.9</c:v>
                </c:pt>
                <c:pt idx="24">
                  <c:v>11.600000000000001</c:v>
                </c:pt>
                <c:pt idx="25">
                  <c:v>12</c:v>
                </c:pt>
                <c:pt idx="26">
                  <c:v>10.4</c:v>
                </c:pt>
                <c:pt idx="27">
                  <c:v>8.3000000000000007</c:v>
                </c:pt>
                <c:pt idx="28">
                  <c:v>13.4</c:v>
                </c:pt>
                <c:pt idx="29">
                  <c:v>11.8</c:v>
                </c:pt>
                <c:pt idx="30">
                  <c:v>8.5</c:v>
                </c:pt>
                <c:pt idx="31">
                  <c:v>9.5</c:v>
                </c:pt>
                <c:pt idx="32">
                  <c:v>10.4</c:v>
                </c:pt>
                <c:pt idx="33">
                  <c:v>8.3000000000000007</c:v>
                </c:pt>
                <c:pt idx="34">
                  <c:v>13.4</c:v>
                </c:pt>
                <c:pt idx="35">
                  <c:v>11.8</c:v>
                </c:pt>
                <c:pt idx="36">
                  <c:v>10.7</c:v>
                </c:pt>
                <c:pt idx="37">
                  <c:v>5.9</c:v>
                </c:pt>
              </c:numCache>
            </c:numRef>
          </c:val>
          <c:extLst>
            <c:ext xmlns:c16="http://schemas.microsoft.com/office/drawing/2014/chart" uri="{C3380CC4-5D6E-409C-BE32-E72D297353CC}">
              <c16:uniqueId val="{0000000B-1504-437B-89BB-CDE45178EAF7}"/>
            </c:ext>
          </c:extLst>
        </c:ser>
        <c:ser>
          <c:idx val="9"/>
          <c:order val="9"/>
          <c:tx>
            <c:strRef>
              <c:f>'Grafiki + dati'!$AC$172</c:f>
              <c:strCache>
                <c:ptCount val="1"/>
                <c:pt idx="0">
                  <c:v>40 vai vairāk</c:v>
                </c:pt>
              </c:strCache>
            </c:strRef>
          </c:tx>
          <c:spPr>
            <a:solidFill>
              <a:srgbClr val="4472C4">
                <a:lumMod val="50000"/>
              </a:srgbClr>
            </a:solidFill>
            <a:ln>
              <a:noFill/>
            </a:ln>
            <a:effectLst/>
          </c:spPr>
          <c:invertIfNegative val="0"/>
          <c:dLbls>
            <c:dLbl>
              <c:idx val="7"/>
              <c:layout>
                <c:manualLayout>
                  <c:x val="6.446872860560322E-3"/>
                  <c:y val="0"/>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1504-437B-89BB-CDE45178EAF7}"/>
                </c:ext>
              </c:extLst>
            </c:dLbl>
            <c:dLbl>
              <c:idx val="15"/>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0D-1504-437B-89BB-CDE45178EAF7}"/>
                </c:ext>
              </c:extLst>
            </c:dLbl>
            <c:dLbl>
              <c:idx val="19"/>
              <c:layout>
                <c:manualLayout>
                  <c:x val="9.670309290840522E-3"/>
                  <c:y val="0"/>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1504-437B-89BB-CDE45178EAF7}"/>
                </c:ext>
              </c:extLst>
            </c:dLbl>
            <c:dLbl>
              <c:idx val="24"/>
              <c:layout>
                <c:manualLayout>
                  <c:x val="3.2234364302801215E-3"/>
                  <c:y val="7.5913534405080587E-17"/>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1504-437B-89BB-CDE45178EAF7}"/>
                </c:ext>
              </c:extLst>
            </c:dLbl>
            <c:dLbl>
              <c:idx val="25"/>
              <c:layout>
                <c:manualLayout>
                  <c:x val="4.2979152403735217E-3"/>
                  <c:y val="-7.5913534405080587E-17"/>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1504-437B-89BB-CDE45178EAF7}"/>
                </c:ext>
              </c:extLst>
            </c:dLbl>
            <c:dLbl>
              <c:idx val="26"/>
              <c:layout>
                <c:manualLayout>
                  <c:x val="5.3723940504670003E-3"/>
                  <c:y val="7.5913534405080587E-17"/>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1504-437B-89BB-CDE45178EAF7}"/>
                </c:ext>
              </c:extLst>
            </c:dLbl>
            <c:dLbl>
              <c:idx val="29"/>
              <c:layout>
                <c:manualLayout>
                  <c:x val="6.446872860560322E-3"/>
                  <c:y val="0"/>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1504-437B-89BB-CDE45178EAF7}"/>
                </c:ext>
              </c:extLst>
            </c:dLbl>
            <c:dLbl>
              <c:idx val="35"/>
              <c:layout>
                <c:manualLayout>
                  <c:x val="6.446872860560322E-3"/>
                  <c:y val="0"/>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1504-437B-89BB-CDE45178EAF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dati'!$S$173:$S$210</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dati'!$AC$173:$AC$210</c:f>
              <c:numCache>
                <c:formatCode>General</c:formatCode>
                <c:ptCount val="38"/>
                <c:pt idx="0" formatCode="0">
                  <c:v>2.1</c:v>
                </c:pt>
                <c:pt idx="2" formatCode="0">
                  <c:v>2.8</c:v>
                </c:pt>
                <c:pt idx="3" formatCode="0">
                  <c:v>1.3</c:v>
                </c:pt>
                <c:pt idx="5" formatCode="0">
                  <c:v>1.4</c:v>
                </c:pt>
                <c:pt idx="6" formatCode="0">
                  <c:v>1.2</c:v>
                </c:pt>
                <c:pt idx="7" formatCode="0">
                  <c:v>0.9</c:v>
                </c:pt>
                <c:pt idx="8" formatCode="0">
                  <c:v>2.7</c:v>
                </c:pt>
                <c:pt idx="9" formatCode="0">
                  <c:v>4.3</c:v>
                </c:pt>
                <c:pt idx="10" formatCode="0">
                  <c:v>1.3</c:v>
                </c:pt>
                <c:pt idx="12" formatCode="0">
                  <c:v>2.6</c:v>
                </c:pt>
                <c:pt idx="13" formatCode="0">
                  <c:v>1.2</c:v>
                </c:pt>
                <c:pt idx="15" formatCode="0">
                  <c:v>0</c:v>
                </c:pt>
                <c:pt idx="16" formatCode="0">
                  <c:v>1.6</c:v>
                </c:pt>
                <c:pt idx="17" formatCode="0">
                  <c:v>2.4</c:v>
                </c:pt>
                <c:pt idx="19" formatCode="0.0">
                  <c:v>0.4</c:v>
                </c:pt>
                <c:pt idx="20" formatCode="0">
                  <c:v>5.3</c:v>
                </c:pt>
                <c:pt idx="21" formatCode="0">
                  <c:v>4.3</c:v>
                </c:pt>
                <c:pt idx="23" formatCode="0">
                  <c:v>2.5</c:v>
                </c:pt>
                <c:pt idx="24" formatCode="0">
                  <c:v>0.6</c:v>
                </c:pt>
                <c:pt idx="25" formatCode="0">
                  <c:v>0.7</c:v>
                </c:pt>
                <c:pt idx="26" formatCode="0">
                  <c:v>0.8</c:v>
                </c:pt>
                <c:pt idx="27" formatCode="0">
                  <c:v>4</c:v>
                </c:pt>
                <c:pt idx="29" formatCode="0">
                  <c:v>0.9</c:v>
                </c:pt>
                <c:pt idx="30" formatCode="0">
                  <c:v>3</c:v>
                </c:pt>
                <c:pt idx="32" formatCode="0">
                  <c:v>4.5999999999999996</c:v>
                </c:pt>
                <c:pt idx="33" formatCode="0">
                  <c:v>2.2999999999999998</c:v>
                </c:pt>
                <c:pt idx="35" formatCode="0">
                  <c:v>0.9</c:v>
                </c:pt>
                <c:pt idx="36" formatCode="0">
                  <c:v>1.7</c:v>
                </c:pt>
                <c:pt idx="37" formatCode="0">
                  <c:v>4.4000000000000004</c:v>
                </c:pt>
              </c:numCache>
            </c:numRef>
          </c:val>
          <c:extLst>
            <c:ext xmlns:c16="http://schemas.microsoft.com/office/drawing/2014/chart" uri="{C3380CC4-5D6E-409C-BE32-E72D297353CC}">
              <c16:uniqueId val="{00000014-1504-437B-89BB-CDE45178EAF7}"/>
            </c:ext>
          </c:extLst>
        </c:ser>
        <c:ser>
          <c:idx val="10"/>
          <c:order val="10"/>
          <c:tx>
            <c:strRef>
              <c:f>'Grafiki + dati'!$AD$172</c:f>
              <c:strCache>
                <c:ptCount val="1"/>
                <c:pt idx="0">
                  <c:v>x</c:v>
                </c:pt>
              </c:strCache>
            </c:strRef>
          </c:tx>
          <c:spPr>
            <a:noFill/>
            <a:ln>
              <a:noFill/>
            </a:ln>
            <a:effectLst/>
          </c:spPr>
          <c:invertIfNegative val="0"/>
          <c:cat>
            <c:strRef>
              <c:f>'Grafiki + dati'!$S$173:$S$210</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dati'!$AD$173:$AD$210</c:f>
              <c:numCache>
                <c:formatCode>0</c:formatCode>
                <c:ptCount val="38"/>
                <c:pt idx="0">
                  <c:v>8.1999999999999993</c:v>
                </c:pt>
                <c:pt idx="1">
                  <c:v>10.3</c:v>
                </c:pt>
                <c:pt idx="2">
                  <c:v>7.5</c:v>
                </c:pt>
                <c:pt idx="3">
                  <c:v>9</c:v>
                </c:pt>
                <c:pt idx="4">
                  <c:v>10.3</c:v>
                </c:pt>
                <c:pt idx="5">
                  <c:v>8.9</c:v>
                </c:pt>
                <c:pt idx="6">
                  <c:v>9.1</c:v>
                </c:pt>
                <c:pt idx="7">
                  <c:v>9.3999999999999986</c:v>
                </c:pt>
                <c:pt idx="8">
                  <c:v>7.6</c:v>
                </c:pt>
                <c:pt idx="9">
                  <c:v>6</c:v>
                </c:pt>
                <c:pt idx="10">
                  <c:v>9</c:v>
                </c:pt>
                <c:pt idx="11">
                  <c:v>10.3</c:v>
                </c:pt>
                <c:pt idx="12">
                  <c:v>7.6999999999999993</c:v>
                </c:pt>
                <c:pt idx="13">
                  <c:v>9.1</c:v>
                </c:pt>
                <c:pt idx="14">
                  <c:v>10.3</c:v>
                </c:pt>
                <c:pt idx="15">
                  <c:v>10.3</c:v>
                </c:pt>
                <c:pt idx="16">
                  <c:v>8.6999999999999993</c:v>
                </c:pt>
                <c:pt idx="17">
                  <c:v>7.9</c:v>
                </c:pt>
                <c:pt idx="18">
                  <c:v>10.3</c:v>
                </c:pt>
                <c:pt idx="19">
                  <c:v>9.8999999999999986</c:v>
                </c:pt>
                <c:pt idx="20">
                  <c:v>5</c:v>
                </c:pt>
                <c:pt idx="21">
                  <c:v>6</c:v>
                </c:pt>
                <c:pt idx="22">
                  <c:v>10.3</c:v>
                </c:pt>
                <c:pt idx="23">
                  <c:v>7.8</c:v>
                </c:pt>
                <c:pt idx="24">
                  <c:v>9.6999999999999993</c:v>
                </c:pt>
                <c:pt idx="25">
                  <c:v>9.6</c:v>
                </c:pt>
                <c:pt idx="26">
                  <c:v>9.5</c:v>
                </c:pt>
                <c:pt idx="27">
                  <c:v>6.3</c:v>
                </c:pt>
                <c:pt idx="28">
                  <c:v>10.3</c:v>
                </c:pt>
                <c:pt idx="29">
                  <c:v>9.3999999999999986</c:v>
                </c:pt>
                <c:pt idx="30">
                  <c:v>7.3</c:v>
                </c:pt>
                <c:pt idx="31">
                  <c:v>10.3</c:v>
                </c:pt>
                <c:pt idx="32">
                  <c:v>5.7</c:v>
                </c:pt>
                <c:pt idx="33">
                  <c:v>8</c:v>
                </c:pt>
                <c:pt idx="34">
                  <c:v>10.3</c:v>
                </c:pt>
                <c:pt idx="35">
                  <c:v>9.3999999999999986</c:v>
                </c:pt>
                <c:pt idx="36">
                  <c:v>8.6</c:v>
                </c:pt>
                <c:pt idx="37">
                  <c:v>5.8999999999999995</c:v>
                </c:pt>
              </c:numCache>
            </c:numRef>
          </c:val>
          <c:extLst>
            <c:ext xmlns:c16="http://schemas.microsoft.com/office/drawing/2014/chart" uri="{C3380CC4-5D6E-409C-BE32-E72D297353CC}">
              <c16:uniqueId val="{00000015-1504-437B-89BB-CDE45178EAF7}"/>
            </c:ext>
          </c:extLst>
        </c:ser>
        <c:ser>
          <c:idx val="11"/>
          <c:order val="11"/>
          <c:tx>
            <c:strRef>
              <c:f>'Grafiki + dati'!$AE$172</c:f>
              <c:strCache>
                <c:ptCount val="1"/>
                <c:pt idx="0">
                  <c:v>Nezinu/ grūti pateikt</c:v>
                </c:pt>
              </c:strCache>
            </c:strRef>
          </c:tx>
          <c:spPr>
            <a:solidFill>
              <a:sysClr val="window" lastClr="FFFFFF">
                <a:lumMod val="75000"/>
              </a:sys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dati'!$S$173:$S$210</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Dzīvoklis daudzdzīvokļu mājā</c:v>
                </c:pt>
                <c:pt idx="20">
                  <c:v>Privātmāja</c:v>
                </c:pt>
                <c:pt idx="21">
                  <c:v>Cits mājokļa tips*</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dati'!$AE$173:$AE$210</c:f>
              <c:numCache>
                <c:formatCode>General</c:formatCode>
                <c:ptCount val="38"/>
                <c:pt idx="0" formatCode="0">
                  <c:v>43.7</c:v>
                </c:pt>
                <c:pt idx="2" formatCode="0">
                  <c:v>30.8</c:v>
                </c:pt>
                <c:pt idx="3" formatCode="0">
                  <c:v>55.7</c:v>
                </c:pt>
                <c:pt idx="5" formatCode="0">
                  <c:v>78.099999999999994</c:v>
                </c:pt>
                <c:pt idx="6" formatCode="0">
                  <c:v>53.6</c:v>
                </c:pt>
                <c:pt idx="7" formatCode="0">
                  <c:v>38.299999999999997</c:v>
                </c:pt>
                <c:pt idx="8" formatCode="0">
                  <c:v>36</c:v>
                </c:pt>
                <c:pt idx="9" formatCode="0">
                  <c:v>35.299999999999997</c:v>
                </c:pt>
                <c:pt idx="10" formatCode="0">
                  <c:v>40.6</c:v>
                </c:pt>
                <c:pt idx="12" formatCode="0">
                  <c:v>42.8</c:v>
                </c:pt>
                <c:pt idx="13" formatCode="0">
                  <c:v>44.8</c:v>
                </c:pt>
                <c:pt idx="15" formatCode="0">
                  <c:v>62.4</c:v>
                </c:pt>
                <c:pt idx="16" formatCode="0">
                  <c:v>45.1</c:v>
                </c:pt>
                <c:pt idx="17" formatCode="0">
                  <c:v>42.2</c:v>
                </c:pt>
                <c:pt idx="19" formatCode="0">
                  <c:v>49.5</c:v>
                </c:pt>
                <c:pt idx="20" formatCode="0">
                  <c:v>32.4</c:v>
                </c:pt>
                <c:pt idx="21" formatCode="0">
                  <c:v>26.9</c:v>
                </c:pt>
                <c:pt idx="23" formatCode="0">
                  <c:v>43.3</c:v>
                </c:pt>
                <c:pt idx="24" formatCode="0">
                  <c:v>42.6</c:v>
                </c:pt>
                <c:pt idx="25" formatCode="0">
                  <c:v>42</c:v>
                </c:pt>
                <c:pt idx="26" formatCode="0">
                  <c:v>43</c:v>
                </c:pt>
                <c:pt idx="27" formatCode="0">
                  <c:v>43</c:v>
                </c:pt>
                <c:pt idx="29" formatCode="0">
                  <c:v>52.9</c:v>
                </c:pt>
                <c:pt idx="30" formatCode="0">
                  <c:v>40.299999999999997</c:v>
                </c:pt>
                <c:pt idx="31" formatCode="0">
                  <c:v>36.4</c:v>
                </c:pt>
                <c:pt idx="32" formatCode="0">
                  <c:v>33.700000000000003</c:v>
                </c:pt>
                <c:pt idx="33" formatCode="0">
                  <c:v>44.6</c:v>
                </c:pt>
                <c:pt idx="35" formatCode="0">
                  <c:v>52.9</c:v>
                </c:pt>
                <c:pt idx="36" formatCode="0">
                  <c:v>42.2</c:v>
                </c:pt>
                <c:pt idx="37" formatCode="0">
                  <c:v>33.200000000000003</c:v>
                </c:pt>
              </c:numCache>
            </c:numRef>
          </c:val>
          <c:extLst>
            <c:ext xmlns:c16="http://schemas.microsoft.com/office/drawing/2014/chart" uri="{C3380CC4-5D6E-409C-BE32-E72D297353CC}">
              <c16:uniqueId val="{00000016-1504-437B-89BB-CDE45178EAF7}"/>
            </c:ext>
          </c:extLst>
        </c:ser>
        <c:dLbls>
          <c:showLegendKey val="0"/>
          <c:showVal val="0"/>
          <c:showCatName val="0"/>
          <c:showSerName val="0"/>
          <c:showPercent val="0"/>
          <c:showBubbleSize val="0"/>
        </c:dLbls>
        <c:gapWidth val="40"/>
        <c:overlap val="100"/>
        <c:axId val="597152088"/>
        <c:axId val="597139624"/>
      </c:barChart>
      <c:catAx>
        <c:axId val="597152088"/>
        <c:scaling>
          <c:orientation val="maxMin"/>
        </c:scaling>
        <c:delete val="0"/>
        <c:axPos val="l"/>
        <c:numFmt formatCode="General" sourceLinked="1"/>
        <c:majorTickMark val="none"/>
        <c:minorTickMark val="none"/>
        <c:tickLblPos val="nextTo"/>
        <c:spPr>
          <a:noFill/>
          <a:ln w="6350" cap="flat" cmpd="sng" algn="ctr">
            <a:solidFill>
              <a:schemeClr val="bg2">
                <a:lumMod val="50000"/>
              </a:schemeClr>
            </a:solidFill>
            <a:round/>
          </a:ln>
          <a:effectLst/>
        </c:spPr>
        <c:txPr>
          <a:bodyPr rot="0" spcFirstLastPara="1" vertOverflow="ellipsis" wrap="square" anchor="ctr" anchorCtr="0"/>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crossAx val="597139624"/>
        <c:crosses val="autoZero"/>
        <c:auto val="1"/>
        <c:lblAlgn val="ctr"/>
        <c:lblOffset val="100"/>
        <c:noMultiLvlLbl val="0"/>
      </c:catAx>
      <c:valAx>
        <c:axId val="597139624"/>
        <c:scaling>
          <c:orientation val="minMax"/>
          <c:max val="205"/>
          <c:min val="0"/>
        </c:scaling>
        <c:delete val="1"/>
        <c:axPos val="b"/>
        <c:numFmt formatCode="0" sourceLinked="1"/>
        <c:majorTickMark val="out"/>
        <c:minorTickMark val="none"/>
        <c:tickLblPos val="nextTo"/>
        <c:crossAx val="597152088"/>
        <c:crosses val="max"/>
        <c:crossBetween val="between"/>
        <c:majorUnit val="20"/>
      </c:valAx>
      <c:spPr>
        <a:noFill/>
        <a:ln>
          <a:noFill/>
        </a:ln>
        <a:effectLst/>
      </c:spPr>
    </c:plotArea>
    <c:legend>
      <c:legendPos val="b"/>
      <c:legendEntry>
        <c:idx val="0"/>
        <c:delete val="1"/>
      </c:legendEntry>
      <c:legendEntry>
        <c:idx val="2"/>
        <c:delete val="1"/>
      </c:legendEntry>
      <c:legendEntry>
        <c:idx val="4"/>
        <c:delete val="1"/>
      </c:legendEntry>
      <c:legendEntry>
        <c:idx val="6"/>
        <c:delete val="1"/>
      </c:legendEntry>
      <c:legendEntry>
        <c:idx val="8"/>
        <c:delete val="1"/>
      </c:legendEntry>
      <c:legendEntry>
        <c:idx val="9"/>
        <c:delete val="1"/>
      </c:legendEntry>
      <c:legendEntry>
        <c:idx val="10"/>
        <c:delete val="1"/>
      </c:legendEntry>
      <c:layout>
        <c:manualLayout>
          <c:xMode val="edge"/>
          <c:yMode val="edge"/>
          <c:x val="0.30114530674534129"/>
          <c:y val="4.9917907929728979E-2"/>
          <c:w val="0.42612481387753393"/>
          <c:h val="3.5327589160987077E-2"/>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legend>
    <c:plotVisOnly val="1"/>
    <c:dispBlanksAs val="gap"/>
    <c:showDLblsOverMax val="0"/>
  </c:chart>
  <c:spPr>
    <a:noFill/>
    <a:ln w="6350"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lv-LV"/>
    </a:p>
  </c:txPr>
  <c:externalData r:id="rId4">
    <c:autoUpdate val="0"/>
  </c:externalData>
  <c:userShapes r:id="rId5"/>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2666792533589428"/>
          <c:y val="0.24661970890002391"/>
          <c:w val="0.3206092188257571"/>
          <c:h val="0.64084371271772844"/>
        </c:manualLayout>
      </c:layout>
      <c:pieChart>
        <c:varyColors val="1"/>
        <c:ser>
          <c:idx val="1"/>
          <c:order val="0"/>
          <c:dPt>
            <c:idx val="0"/>
            <c:bubble3D val="0"/>
            <c:explosion val="13"/>
            <c:spPr>
              <a:solidFill>
                <a:srgbClr val="2A7A6D"/>
              </a:solidFill>
            </c:spPr>
            <c:extLst>
              <c:ext xmlns:c16="http://schemas.microsoft.com/office/drawing/2014/chart" uri="{C3380CC4-5D6E-409C-BE32-E72D297353CC}">
                <c16:uniqueId val="{00000001-3993-4ADC-A46E-9A42DAAB4EDB}"/>
              </c:ext>
            </c:extLst>
          </c:dPt>
          <c:dPt>
            <c:idx val="1"/>
            <c:bubble3D val="0"/>
            <c:spPr>
              <a:solidFill>
                <a:srgbClr val="C55A11"/>
              </a:solidFill>
            </c:spPr>
            <c:extLst>
              <c:ext xmlns:c16="http://schemas.microsoft.com/office/drawing/2014/chart" uri="{C3380CC4-5D6E-409C-BE32-E72D297353CC}">
                <c16:uniqueId val="{00000003-3993-4ADC-A46E-9A42DAAB4EDB}"/>
              </c:ext>
            </c:extLst>
          </c:dPt>
          <c:dPt>
            <c:idx val="2"/>
            <c:bubble3D val="0"/>
            <c:spPr>
              <a:solidFill>
                <a:sysClr val="window" lastClr="FFFFFF">
                  <a:lumMod val="75000"/>
                </a:sysClr>
              </a:solidFill>
            </c:spPr>
            <c:extLst>
              <c:ext xmlns:c16="http://schemas.microsoft.com/office/drawing/2014/chart" uri="{C3380CC4-5D6E-409C-BE32-E72D297353CC}">
                <c16:uniqueId val="{00000005-3993-4ADC-A46E-9A42DAAB4EDB}"/>
              </c:ext>
            </c:extLst>
          </c:dPt>
          <c:dPt>
            <c:idx val="3"/>
            <c:bubble3D val="0"/>
            <c:spPr>
              <a:solidFill>
                <a:sysClr val="window" lastClr="FFFFFF">
                  <a:lumMod val="75000"/>
                </a:sysClr>
              </a:solidFill>
              <a:ln>
                <a:noFill/>
              </a:ln>
            </c:spPr>
            <c:extLst>
              <c:ext xmlns:c16="http://schemas.microsoft.com/office/drawing/2014/chart" uri="{C3380CC4-5D6E-409C-BE32-E72D297353CC}">
                <c16:uniqueId val="{00000007-3993-4ADC-A46E-9A42DAAB4EDB}"/>
              </c:ext>
            </c:extLst>
          </c:dPt>
          <c:dPt>
            <c:idx val="4"/>
            <c:bubble3D val="0"/>
            <c:spPr>
              <a:solidFill>
                <a:sysClr val="window" lastClr="FFFFFF">
                  <a:lumMod val="75000"/>
                </a:sysClr>
              </a:solidFill>
            </c:spPr>
            <c:extLst>
              <c:ext xmlns:c16="http://schemas.microsoft.com/office/drawing/2014/chart" uri="{C3380CC4-5D6E-409C-BE32-E72D297353CC}">
                <c16:uniqueId val="{00000009-3993-4ADC-A46E-9A42DAAB4EDB}"/>
              </c:ext>
            </c:extLst>
          </c:dPt>
          <c:dPt>
            <c:idx val="5"/>
            <c:bubble3D val="0"/>
            <c:spPr>
              <a:solidFill>
                <a:sysClr val="window" lastClr="FFFFFF">
                  <a:lumMod val="75000"/>
                </a:sysClr>
              </a:solidFill>
            </c:spPr>
            <c:extLst>
              <c:ext xmlns:c16="http://schemas.microsoft.com/office/drawing/2014/chart" uri="{C3380CC4-5D6E-409C-BE32-E72D297353CC}">
                <c16:uniqueId val="{0000000B-3993-4ADC-A46E-9A42DAAB4EDB}"/>
              </c:ext>
            </c:extLst>
          </c:dPt>
          <c:dLbls>
            <c:dLbl>
              <c:idx val="0"/>
              <c:layout>
                <c:manualLayout>
                  <c:x val="-7.5915517128263077E-3"/>
                  <c:y val="-2.592603197327606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993-4ADC-A46E-9A42DAAB4EDB}"/>
                </c:ext>
              </c:extLst>
            </c:dLbl>
            <c:dLbl>
              <c:idx val="1"/>
              <c:layout>
                <c:manualLayout>
                  <c:x val="3.8916085248387102E-3"/>
                  <c:y val="1.589138630398473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7.4226139393673632E-2"/>
                      <c:h val="0.14734087329992843"/>
                    </c:manualLayout>
                  </c15:layout>
                </c:ext>
                <c:ext xmlns:c16="http://schemas.microsoft.com/office/drawing/2014/chart" uri="{C3380CC4-5D6E-409C-BE32-E72D297353CC}">
                  <c16:uniqueId val="{00000003-3993-4ADC-A46E-9A42DAAB4EDB}"/>
                </c:ext>
              </c:extLst>
            </c:dLbl>
            <c:dLbl>
              <c:idx val="2"/>
              <c:layout>
                <c:manualLayout>
                  <c:x val="3.6926471083984468E-2"/>
                  <c:y val="1.9393939393939394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0.11943071097526142"/>
                      <c:h val="0.12552517298973992"/>
                    </c:manualLayout>
                  </c15:layout>
                </c:ext>
                <c:ext xmlns:c16="http://schemas.microsoft.com/office/drawing/2014/chart" uri="{C3380CC4-5D6E-409C-BE32-E72D297353CC}">
                  <c16:uniqueId val="{00000005-3993-4ADC-A46E-9A42DAAB4EDB}"/>
                </c:ext>
              </c:extLst>
            </c:dLbl>
            <c:dLbl>
              <c:idx val="3"/>
              <c:layout>
                <c:manualLayout>
                  <c:x val="1.7401929770711835E-2"/>
                  <c:y val="4.090317346695295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6228709934857923E-2"/>
                      <c:h val="0.14616705264783078"/>
                    </c:manualLayout>
                  </c15:layout>
                </c:ext>
                <c:ext xmlns:c16="http://schemas.microsoft.com/office/drawing/2014/chart" uri="{C3380CC4-5D6E-409C-BE32-E72D297353CC}">
                  <c16:uniqueId val="{00000007-3993-4ADC-A46E-9A42DAAB4EDB}"/>
                </c:ext>
              </c:extLst>
            </c:dLbl>
            <c:dLbl>
              <c:idx val="4"/>
              <c:layout>
                <c:manualLayout>
                  <c:x val="9.5935056247487271E-3"/>
                  <c:y val="-2.6143790849673201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3993-4ADC-A46E-9A42DAAB4EDB}"/>
                </c:ext>
              </c:extLst>
            </c:dLbl>
            <c:dLbl>
              <c:idx val="5"/>
              <c:layout>
                <c:manualLayout>
                  <c:x val="2.5673698744414622E-2"/>
                  <c:y val="-5.2287581699346523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3993-4ADC-A46E-9A42DAAB4EDB}"/>
                </c:ext>
              </c:extLst>
            </c:dLbl>
            <c:numFmt formatCode="0.0%" sourceLinked="0"/>
            <c:spPr>
              <a:noFill/>
              <a:ln w="6350">
                <a:noFill/>
              </a:ln>
              <a:effectLst/>
            </c:spPr>
            <c:txPr>
              <a:bodyPr wrap="square" lIns="38100" tIns="19050" rIns="38100" bIns="19050" anchor="ctr">
                <a:spAutoFit/>
              </a:bodyPr>
              <a:lstStyle/>
              <a:p>
                <a:pPr>
                  <a:defRPr sz="12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'Grafiki + dati'!$S$219:$S$221</c:f>
              <c:strCache>
                <c:ptCount val="3"/>
                <c:pt idx="0">
                  <c:v>Jā</c:v>
                </c:pt>
                <c:pt idx="1">
                  <c:v>Nē</c:v>
                </c:pt>
                <c:pt idx="2">
                  <c:v>Grūti pateikt</c:v>
                </c:pt>
              </c:strCache>
            </c:strRef>
          </c:cat>
          <c:val>
            <c:numRef>
              <c:f>'Grafiki + dati'!$T$219:$T$221</c:f>
              <c:numCache>
                <c:formatCode>0</c:formatCode>
                <c:ptCount val="3"/>
                <c:pt idx="0">
                  <c:v>75.099999999999994</c:v>
                </c:pt>
                <c:pt idx="1">
                  <c:v>19</c:v>
                </c:pt>
                <c:pt idx="2">
                  <c:v>6</c:v>
                </c:pt>
              </c:numCache>
            </c:numRef>
          </c:val>
          <c:extLst>
            <c:ext xmlns:c16="http://schemas.microsoft.com/office/drawing/2014/chart" uri="{C3380CC4-5D6E-409C-BE32-E72D297353CC}">
              <c16:uniqueId val="{0000000C-3993-4ADC-A46E-9A42DAAB4EDB}"/>
            </c:ext>
          </c:extLst>
        </c:ser>
        <c:dLbls>
          <c:showLegendKey val="0"/>
          <c:showVal val="0"/>
          <c:showCatName val="0"/>
          <c:showSerName val="0"/>
          <c:showPercent val="0"/>
          <c:showBubbleSize val="0"/>
          <c:showLeaderLines val="0"/>
        </c:dLbls>
        <c:firstSliceAng val="0"/>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0.01012</cdr:y>
    </cdr:from>
    <cdr:to>
      <cdr:x>0.10957</cdr:x>
      <cdr:y>0.03757</cdr:y>
    </cdr:to>
    <cdr:sp macro="" textlink="">
      <cdr:nvSpPr>
        <cdr:cNvPr id="3288065" name="Text Box 2049"/>
        <cdr:cNvSpPr txBox="1">
          <a:spLocks xmlns:a="http://schemas.openxmlformats.org/drawingml/2006/main" noChangeArrowheads="1"/>
        </cdr:cNvSpPr>
      </cdr:nvSpPr>
      <cdr:spPr bwMode="auto">
        <a:xfrm xmlns:a="http://schemas.openxmlformats.org/drawingml/2006/main">
          <a:off x="0" y="54691"/>
          <a:ext cx="714359" cy="14840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a:solidFill>
                <a:srgbClr val="000000"/>
              </a:solidFill>
              <a:latin typeface="Arial"/>
              <a:cs typeface="Arial"/>
            </a:rPr>
            <a:t>Dzimums</a:t>
          </a:r>
        </a:p>
      </cdr:txBody>
    </cdr:sp>
  </cdr:relSizeAnchor>
  <cdr:relSizeAnchor xmlns:cdr="http://schemas.openxmlformats.org/drawingml/2006/chartDrawing">
    <cdr:from>
      <cdr:x>0</cdr:x>
      <cdr:y>0.63481</cdr:y>
    </cdr:from>
    <cdr:to>
      <cdr:x>0.17246</cdr:x>
      <cdr:y>0.66127</cdr:y>
    </cdr:to>
    <cdr:sp macro="" textlink="">
      <cdr:nvSpPr>
        <cdr:cNvPr id="3288066" name="Text Box 2050"/>
        <cdr:cNvSpPr txBox="1">
          <a:spLocks xmlns:a="http://schemas.openxmlformats.org/drawingml/2006/main" noChangeArrowheads="1"/>
        </cdr:cNvSpPr>
      </cdr:nvSpPr>
      <cdr:spPr bwMode="auto">
        <a:xfrm xmlns:a="http://schemas.openxmlformats.org/drawingml/2006/main">
          <a:off x="-2852737" y="3814503"/>
          <a:ext cx="1118666" cy="15899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Apdzīvota</a:t>
          </a:r>
          <a:r>
            <a:rPr lang="en-US" sz="900" b="1" i="0" u="none" strike="noStrike" baseline="0" dirty="0">
              <a:solidFill>
                <a:srgbClr val="000000"/>
              </a:solidFill>
              <a:latin typeface="Arial"/>
              <a:cs typeface="Arial"/>
            </a:rPr>
            <a:t> </a:t>
          </a:r>
          <a:r>
            <a:rPr lang="en-US" sz="900" b="1" i="0" u="none" strike="noStrike" baseline="0" dirty="0" err="1">
              <a:solidFill>
                <a:srgbClr val="000000"/>
              </a:solidFill>
              <a:latin typeface="Arial"/>
              <a:cs typeface="Arial"/>
            </a:rPr>
            <a:t>vieta</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0.53326</cdr:y>
    </cdr:from>
    <cdr:to>
      <cdr:x>0.10001</cdr:x>
      <cdr:y>0.56935</cdr:y>
    </cdr:to>
    <cdr:sp macro="" textlink="">
      <cdr:nvSpPr>
        <cdr:cNvPr id="3949571" name="Text Box 2051">
          <a:extLst xmlns:a="http://schemas.openxmlformats.org/drawingml/2006/main">
            <a:ext uri="{FF2B5EF4-FFF2-40B4-BE49-F238E27FC236}">
              <a16:creationId xmlns:a16="http://schemas.microsoft.com/office/drawing/2014/main" id="{44271942-9778-4031-86A8-1D7EDB391D31}"/>
            </a:ext>
          </a:extLst>
        </cdr:cNvPr>
        <cdr:cNvSpPr txBox="1">
          <a:spLocks xmlns:a="http://schemas.openxmlformats.org/drawingml/2006/main" noChangeArrowheads="1"/>
        </cdr:cNvSpPr>
      </cdr:nvSpPr>
      <cdr:spPr bwMode="auto">
        <a:xfrm xmlns:a="http://schemas.openxmlformats.org/drawingml/2006/main">
          <a:off x="0" y="3204287"/>
          <a:ext cx="648717" cy="21686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lv-LV" sz="900" b="1" i="0" u="none" strike="noStrike" baseline="0" dirty="0">
              <a:solidFill>
                <a:srgbClr val="000000"/>
              </a:solidFill>
              <a:latin typeface="Arial"/>
              <a:cs typeface="Arial"/>
            </a:rPr>
            <a:t>Reģions</a:t>
          </a:r>
        </a:p>
      </cdr:txBody>
    </cdr:sp>
  </cdr:relSizeAnchor>
  <cdr:relSizeAnchor xmlns:cdr="http://schemas.openxmlformats.org/drawingml/2006/chartDrawing">
    <cdr:from>
      <cdr:x>0</cdr:x>
      <cdr:y>0.40317</cdr:y>
    </cdr:from>
    <cdr:to>
      <cdr:x>0.19</cdr:x>
      <cdr:y>0.55227</cdr:y>
    </cdr:to>
    <cdr:sp macro="" textlink="">
      <cdr:nvSpPr>
        <cdr:cNvPr id="3288068" name="Text Box 2052"/>
        <cdr:cNvSpPr txBox="1">
          <a:spLocks xmlns:a="http://schemas.openxmlformats.org/drawingml/2006/main" noChangeArrowheads="1"/>
        </cdr:cNvSpPr>
      </cdr:nvSpPr>
      <cdr:spPr bwMode="auto">
        <a:xfrm xmlns:a="http://schemas.openxmlformats.org/drawingml/2006/main">
          <a:off x="-2852737" y="2422578"/>
          <a:ext cx="1232440" cy="89592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Ienākumi</a:t>
          </a:r>
          <a:r>
            <a:rPr lang="lv-LV" sz="900" b="1" i="0" u="none" strike="noStrike" baseline="0" dirty="0">
              <a:solidFill>
                <a:srgbClr val="000000"/>
              </a:solidFill>
              <a:latin typeface="Arial"/>
              <a:cs typeface="Arial"/>
            </a:rPr>
            <a:t> (mēneša vidējie ienākumi uz vienu mājsaimniecības locekli, </a:t>
          </a:r>
          <a:r>
            <a:rPr lang="lv-LV" sz="900" b="1" i="0" u="none" strike="noStrike" baseline="0" dirty="0" err="1">
              <a:solidFill>
                <a:srgbClr val="000000"/>
              </a:solidFill>
              <a:latin typeface="Arial"/>
              <a:cs typeface="Arial"/>
            </a:rPr>
            <a:t>kvintiles</a:t>
          </a:r>
          <a:r>
            <a:rPr lang="lv-LV" sz="900" b="1" i="0" u="none" strike="noStrike" baseline="0" dirty="0">
              <a:solidFill>
                <a:srgbClr val="000000"/>
              </a:solidFill>
              <a:latin typeface="Arial"/>
              <a:cs typeface="Arial"/>
            </a:rPr>
            <a:t>)</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0.00196</cdr:x>
      <cdr:y>0.25703</cdr:y>
    </cdr:from>
    <cdr:to>
      <cdr:x>0.11031</cdr:x>
      <cdr:y>0.28373</cdr:y>
    </cdr:to>
    <cdr:sp macro="" textlink="">
      <cdr:nvSpPr>
        <cdr:cNvPr id="3288070" name="Text Box 2054"/>
        <cdr:cNvSpPr txBox="1">
          <a:spLocks xmlns:a="http://schemas.openxmlformats.org/drawingml/2006/main" noChangeArrowheads="1"/>
        </cdr:cNvSpPr>
      </cdr:nvSpPr>
      <cdr:spPr bwMode="auto">
        <a:xfrm xmlns:a="http://schemas.openxmlformats.org/drawingml/2006/main">
          <a:off x="12700" y="1544459"/>
          <a:ext cx="702815" cy="16043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Izglītība</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0.18498</cdr:y>
    </cdr:from>
    <cdr:to>
      <cdr:x>0.255</cdr:x>
      <cdr:y>0.2372</cdr:y>
    </cdr:to>
    <cdr:sp macro="" textlink="">
      <cdr:nvSpPr>
        <cdr:cNvPr id="3288071" name="Text Box 2055"/>
        <cdr:cNvSpPr txBox="1">
          <a:spLocks xmlns:a="http://schemas.openxmlformats.org/drawingml/2006/main" noChangeArrowheads="1"/>
        </cdr:cNvSpPr>
      </cdr:nvSpPr>
      <cdr:spPr bwMode="auto">
        <a:xfrm xmlns:a="http://schemas.openxmlformats.org/drawingml/2006/main">
          <a:off x="-2852737" y="1111500"/>
          <a:ext cx="1654064" cy="31378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Sarunvaloda</a:t>
          </a:r>
          <a:r>
            <a:rPr lang="en-US" sz="900" b="1" i="0" u="none" strike="noStrike" baseline="0" dirty="0">
              <a:solidFill>
                <a:srgbClr val="000000"/>
              </a:solidFill>
              <a:latin typeface="Arial"/>
              <a:cs typeface="Arial"/>
            </a:rPr>
            <a:t> </a:t>
          </a:r>
          <a:r>
            <a:rPr lang="en-US" sz="900" b="1" i="0" u="none" strike="noStrike" baseline="0" dirty="0" err="1">
              <a:solidFill>
                <a:srgbClr val="000000"/>
              </a:solidFill>
              <a:latin typeface="Arial"/>
              <a:cs typeface="Arial"/>
            </a:rPr>
            <a:t>ģimenē</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0.05836</cdr:y>
    </cdr:from>
    <cdr:to>
      <cdr:x>0.10957</cdr:x>
      <cdr:y>0.08556</cdr:y>
    </cdr:to>
    <cdr:sp macro="" textlink="">
      <cdr:nvSpPr>
        <cdr:cNvPr id="3288072" name="Text Box 2056"/>
        <cdr:cNvSpPr txBox="1">
          <a:spLocks xmlns:a="http://schemas.openxmlformats.org/drawingml/2006/main" noChangeArrowheads="1"/>
        </cdr:cNvSpPr>
      </cdr:nvSpPr>
      <cdr:spPr bwMode="auto">
        <a:xfrm xmlns:a="http://schemas.openxmlformats.org/drawingml/2006/main">
          <a:off x="-2852737" y="350686"/>
          <a:ext cx="710729" cy="163441"/>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Vecums</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1.74978E-7</cdr:x>
      <cdr:y>0.96673</cdr:y>
    </cdr:from>
    <cdr:to>
      <cdr:x>0.27667</cdr:x>
      <cdr:y>1</cdr:y>
    </cdr:to>
    <cdr:sp macro="" textlink="">
      <cdr:nvSpPr>
        <cdr:cNvPr id="10" name="TextBox 9">
          <a:extLst xmlns:a="http://schemas.openxmlformats.org/drawingml/2006/main">
            <a:ext uri="{FF2B5EF4-FFF2-40B4-BE49-F238E27FC236}">
              <a16:creationId xmlns:a16="http://schemas.microsoft.com/office/drawing/2014/main" id="{EED5792E-7CDC-462C-A692-F25B6C981765}"/>
            </a:ext>
          </a:extLst>
        </cdr:cNvPr>
        <cdr:cNvSpPr txBox="1"/>
      </cdr:nvSpPr>
      <cdr:spPr>
        <a:xfrm xmlns:a="http://schemas.openxmlformats.org/drawingml/2006/main">
          <a:off x="1" y="5257800"/>
          <a:ext cx="1581168" cy="180975"/>
        </a:xfrm>
        <a:prstGeom xmlns:a="http://schemas.openxmlformats.org/drawingml/2006/main" prst="rect">
          <a:avLst/>
        </a:prstGeom>
      </cdr:spPr>
      <cdr:txBody>
        <a:bodyPr xmlns:a="http://schemas.openxmlformats.org/drawingml/2006/main" vertOverflow="clip" wrap="none" rtlCol="0" anchor="b" anchorCtr="0"/>
        <a:lstStyle xmlns:a="http://schemas.openxmlformats.org/drawingml/2006/main"/>
        <a:p xmlns:a="http://schemas.openxmlformats.org/drawingml/2006/main">
          <a:r>
            <a:rPr lang="lv-LV" sz="800">
              <a:latin typeface="Arial" panose="020B0604020202020204" pitchFamily="34" charset="0"/>
              <a:cs typeface="Arial" panose="020B0604020202020204" pitchFamily="34" charset="0"/>
            </a:rPr>
            <a:t>Bāze: visi respondenti, n=1005</a:t>
          </a:r>
        </a:p>
      </cdr:txBody>
    </cdr:sp>
  </cdr:relSizeAnchor>
  <cdr:relSizeAnchor xmlns:cdr="http://schemas.openxmlformats.org/drawingml/2006/chartDrawing">
    <cdr:from>
      <cdr:x>0</cdr:x>
      <cdr:y>0.32837</cdr:y>
    </cdr:from>
    <cdr:to>
      <cdr:x>0.15313</cdr:x>
      <cdr:y>0.36846</cdr:y>
    </cdr:to>
    <cdr:sp macro="" textlink="">
      <cdr:nvSpPr>
        <cdr:cNvPr id="2" name="TextBox 1">
          <a:extLst xmlns:a="http://schemas.openxmlformats.org/drawingml/2006/main">
            <a:ext uri="{FF2B5EF4-FFF2-40B4-BE49-F238E27FC236}">
              <a16:creationId xmlns:a16="http://schemas.microsoft.com/office/drawing/2014/main" id="{4B1BC684-1582-FE64-AF40-534DAF278A94}"/>
            </a:ext>
          </a:extLst>
        </cdr:cNvPr>
        <cdr:cNvSpPr txBox="1"/>
      </cdr:nvSpPr>
      <cdr:spPr>
        <a:xfrm xmlns:a="http://schemas.openxmlformats.org/drawingml/2006/main">
          <a:off x="-2852737" y="1973136"/>
          <a:ext cx="993285" cy="240922"/>
        </a:xfrm>
        <a:prstGeom xmlns:a="http://schemas.openxmlformats.org/drawingml/2006/main" prst="rect">
          <a:avLst/>
        </a:prstGeom>
      </cdr:spPr>
      <cdr:txBody>
        <a:bodyPr xmlns:a="http://schemas.openxmlformats.org/drawingml/2006/main" wrap="square" lIns="3600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Dzīvesvietas tips</a:t>
          </a:r>
        </a:p>
      </cdr:txBody>
    </cdr:sp>
  </cdr:relSizeAnchor>
  <cdr:relSizeAnchor xmlns:cdr="http://schemas.openxmlformats.org/drawingml/2006/chartDrawing">
    <cdr:from>
      <cdr:x>0</cdr:x>
      <cdr:y>0.69358</cdr:y>
    </cdr:from>
    <cdr:to>
      <cdr:x>0.21551</cdr:x>
      <cdr:y>0.81552</cdr:y>
    </cdr:to>
    <cdr:sp macro="" textlink="">
      <cdr:nvSpPr>
        <cdr:cNvPr id="4" name="TextBox 1">
          <a:extLst xmlns:a="http://schemas.openxmlformats.org/drawingml/2006/main">
            <a:ext uri="{FF2B5EF4-FFF2-40B4-BE49-F238E27FC236}">
              <a16:creationId xmlns:a16="http://schemas.microsoft.com/office/drawing/2014/main" id="{B10E5728-2262-C236-9C46-C10CBE3319EB}"/>
            </a:ext>
          </a:extLst>
        </cdr:cNvPr>
        <cdr:cNvSpPr txBox="1"/>
      </cdr:nvSpPr>
      <cdr:spPr>
        <a:xfrm xmlns:a="http://schemas.openxmlformats.org/drawingml/2006/main">
          <a:off x="-2852737" y="4167649"/>
          <a:ext cx="1397891" cy="732717"/>
        </a:xfrm>
        <a:prstGeom xmlns:a="http://schemas.openxmlformats.org/drawingml/2006/main" prst="rect">
          <a:avLst/>
        </a:prstGeom>
      </cdr:spPr>
      <cdr:txBody>
        <a:bodyPr xmlns:a="http://schemas.openxmlformats.org/drawingml/2006/main" wrap="square" lIns="3600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Elektrības ražošana, izmantojot mikroģeneratoru </a:t>
          </a:r>
        </a:p>
      </cdr:txBody>
    </cdr:sp>
  </cdr:relSizeAnchor>
  <cdr:relSizeAnchor xmlns:cdr="http://schemas.openxmlformats.org/drawingml/2006/chartDrawing">
    <cdr:from>
      <cdr:x>0</cdr:x>
      <cdr:y>0.78494</cdr:y>
    </cdr:from>
    <cdr:to>
      <cdr:x>0.21551</cdr:x>
      <cdr:y>0.82306</cdr:y>
    </cdr:to>
    <cdr:sp macro="" textlink="">
      <cdr:nvSpPr>
        <cdr:cNvPr id="5" name="TextBox 1">
          <a:extLst xmlns:a="http://schemas.openxmlformats.org/drawingml/2006/main">
            <a:ext uri="{FF2B5EF4-FFF2-40B4-BE49-F238E27FC236}">
              <a16:creationId xmlns:a16="http://schemas.microsoft.com/office/drawing/2014/main" id="{CCA73C66-6856-ED99-2116-5031008225FE}"/>
            </a:ext>
          </a:extLst>
        </cdr:cNvPr>
        <cdr:cNvSpPr txBox="1"/>
      </cdr:nvSpPr>
      <cdr:spPr>
        <a:xfrm xmlns:a="http://schemas.openxmlformats.org/drawingml/2006/main">
          <a:off x="-2852737" y="4716606"/>
          <a:ext cx="1397891" cy="229029"/>
        </a:xfrm>
        <a:prstGeom xmlns:a="http://schemas.openxmlformats.org/drawingml/2006/main" prst="rect">
          <a:avLst/>
        </a:prstGeom>
      </cdr:spPr>
      <cdr:txBody>
        <a:bodyPr xmlns:a="http://schemas.openxmlformats.org/drawingml/2006/main" wrap="square" lIns="3600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Fāžu skaits</a:t>
          </a:r>
        </a:p>
      </cdr:txBody>
    </cdr:sp>
  </cdr:relSizeAnchor>
  <cdr:relSizeAnchor xmlns:cdr="http://schemas.openxmlformats.org/drawingml/2006/chartDrawing">
    <cdr:from>
      <cdr:x>0</cdr:x>
      <cdr:y>0.85117</cdr:y>
    </cdr:from>
    <cdr:to>
      <cdr:x>0.24738</cdr:x>
      <cdr:y>0.89224</cdr:y>
    </cdr:to>
    <cdr:sp macro="" textlink="">
      <cdr:nvSpPr>
        <cdr:cNvPr id="6" name="TextBox 1">
          <a:extLst xmlns:a="http://schemas.openxmlformats.org/drawingml/2006/main">
            <a:ext uri="{FF2B5EF4-FFF2-40B4-BE49-F238E27FC236}">
              <a16:creationId xmlns:a16="http://schemas.microsoft.com/office/drawing/2014/main" id="{E1749EF5-571C-6009-EE81-31709519DBEC}"/>
            </a:ext>
          </a:extLst>
        </cdr:cNvPr>
        <cdr:cNvSpPr txBox="1"/>
      </cdr:nvSpPr>
      <cdr:spPr>
        <a:xfrm xmlns:a="http://schemas.openxmlformats.org/drawingml/2006/main">
          <a:off x="-2852737" y="5114584"/>
          <a:ext cx="1604663" cy="246750"/>
        </a:xfrm>
        <a:prstGeom xmlns:a="http://schemas.openxmlformats.org/drawingml/2006/main" prst="rect">
          <a:avLst/>
        </a:prstGeom>
      </cdr:spPr>
      <cdr:txBody>
        <a:bodyPr xmlns:a="http://schemas.openxmlformats.org/drawingml/2006/main" wrap="square" lIns="3600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Ampēru</a:t>
          </a:r>
          <a:r>
            <a:rPr lang="lv-LV" sz="900" b="1" baseline="0" dirty="0">
              <a:latin typeface="Arial" panose="020B0604020202020204" pitchFamily="34" charset="0"/>
              <a:cs typeface="Arial" panose="020B0604020202020204" pitchFamily="34" charset="0"/>
            </a:rPr>
            <a:t> skaits</a:t>
          </a:r>
          <a:endParaRPr lang="lv-LV" sz="900" b="1" dirty="0">
            <a:latin typeface="Arial" panose="020B0604020202020204" pitchFamily="34" charset="0"/>
            <a:cs typeface="Arial" panose="020B0604020202020204" pitchFamily="34" charset="0"/>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cdr:x>
      <cdr:y>0.12023</cdr:y>
    </cdr:from>
    <cdr:to>
      <cdr:x>0.11858</cdr:x>
      <cdr:y>0.15609</cdr:y>
    </cdr:to>
    <cdr:sp macro="" textlink="">
      <cdr:nvSpPr>
        <cdr:cNvPr id="9" name="TextBox 1">
          <a:extLst xmlns:a="http://schemas.openxmlformats.org/drawingml/2006/main">
            <a:ext uri="{FF2B5EF4-FFF2-40B4-BE49-F238E27FC236}">
              <a16:creationId xmlns:a16="http://schemas.microsoft.com/office/drawing/2014/main" id="{44472B1D-98DB-4872-8577-55E9FD9FBC89}"/>
            </a:ext>
          </a:extLst>
        </cdr:cNvPr>
        <cdr:cNvSpPr txBox="1"/>
      </cdr:nvSpPr>
      <cdr:spPr>
        <a:xfrm xmlns:a="http://schemas.openxmlformats.org/drawingml/2006/main">
          <a:off x="0" y="742465"/>
          <a:ext cx="1403206" cy="2214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0.86223</cdr:y>
    </cdr:from>
    <cdr:to>
      <cdr:x>0.13771</cdr:x>
      <cdr:y>0.90111</cdr:y>
    </cdr:to>
    <cdr:sp macro="" textlink="">
      <cdr:nvSpPr>
        <cdr:cNvPr id="10" name="TextBox 1">
          <a:extLst xmlns:a="http://schemas.openxmlformats.org/drawingml/2006/main">
            <a:ext uri="{FF2B5EF4-FFF2-40B4-BE49-F238E27FC236}">
              <a16:creationId xmlns:a16="http://schemas.microsoft.com/office/drawing/2014/main" id="{CC07AF31-1410-40FD-AF0A-FEDB10B1894C}"/>
            </a:ext>
          </a:extLst>
        </cdr:cNvPr>
        <cdr:cNvSpPr txBox="1"/>
      </cdr:nvSpPr>
      <cdr:spPr>
        <a:xfrm xmlns:a="http://schemas.openxmlformats.org/drawingml/2006/main">
          <a:off x="0" y="5324599"/>
          <a:ext cx="1646383" cy="2401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0.18796</cdr:y>
    </cdr:from>
    <cdr:to>
      <cdr:x>0.11858</cdr:x>
      <cdr:y>0.22686</cdr:y>
    </cdr:to>
    <cdr:sp macro="" textlink="">
      <cdr:nvSpPr>
        <cdr:cNvPr id="11" name="TextBox 1">
          <a:extLst xmlns:a="http://schemas.openxmlformats.org/drawingml/2006/main">
            <a:ext uri="{FF2B5EF4-FFF2-40B4-BE49-F238E27FC236}">
              <a16:creationId xmlns:a16="http://schemas.microsoft.com/office/drawing/2014/main" id="{D703D071-5FD5-4497-ADB5-5D4A46ABCB55}"/>
            </a:ext>
          </a:extLst>
        </cdr:cNvPr>
        <cdr:cNvSpPr txBox="1"/>
      </cdr:nvSpPr>
      <cdr:spPr>
        <a:xfrm xmlns:a="http://schemas.openxmlformats.org/drawingml/2006/main">
          <a:off x="0" y="1196526"/>
          <a:ext cx="1403206" cy="2476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0.72364</cdr:y>
    </cdr:from>
    <cdr:to>
      <cdr:x>0.11858</cdr:x>
      <cdr:y>0.76253</cdr:y>
    </cdr:to>
    <cdr:sp macro="" textlink="">
      <cdr:nvSpPr>
        <cdr:cNvPr id="12" name="TextBox 1">
          <a:extLst xmlns:a="http://schemas.openxmlformats.org/drawingml/2006/main">
            <a:ext uri="{FF2B5EF4-FFF2-40B4-BE49-F238E27FC236}">
              <a16:creationId xmlns:a16="http://schemas.microsoft.com/office/drawing/2014/main" id="{43CAFC6B-CDCD-4154-B885-693F906AE166}"/>
            </a:ext>
          </a:extLst>
        </cdr:cNvPr>
        <cdr:cNvSpPr txBox="1"/>
      </cdr:nvSpPr>
      <cdr:spPr>
        <a:xfrm xmlns:a="http://schemas.openxmlformats.org/drawingml/2006/main">
          <a:off x="0" y="4468769"/>
          <a:ext cx="1417675" cy="2401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0.59664</cdr:y>
    </cdr:from>
    <cdr:to>
      <cdr:x>0.11858</cdr:x>
      <cdr:y>0.63553</cdr:y>
    </cdr:to>
    <cdr:sp macro="" textlink="">
      <cdr:nvSpPr>
        <cdr:cNvPr id="13" name="TextBox 1">
          <a:extLst xmlns:a="http://schemas.openxmlformats.org/drawingml/2006/main">
            <a:ext uri="{FF2B5EF4-FFF2-40B4-BE49-F238E27FC236}">
              <a16:creationId xmlns:a16="http://schemas.microsoft.com/office/drawing/2014/main" id="{6AF076EB-B3D9-4785-AEBE-086F6D37CABE}"/>
            </a:ext>
          </a:extLst>
        </cdr:cNvPr>
        <cdr:cNvSpPr txBox="1"/>
      </cdr:nvSpPr>
      <cdr:spPr>
        <a:xfrm xmlns:a="http://schemas.openxmlformats.org/drawingml/2006/main">
          <a:off x="0" y="3798162"/>
          <a:ext cx="1403206" cy="24757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0.42019</cdr:y>
    </cdr:from>
    <cdr:to>
      <cdr:x>0.11858</cdr:x>
      <cdr:y>0.45909</cdr:y>
    </cdr:to>
    <cdr:sp macro="" textlink="">
      <cdr:nvSpPr>
        <cdr:cNvPr id="14" name="TextBox 1">
          <a:extLst xmlns:a="http://schemas.openxmlformats.org/drawingml/2006/main">
            <a:ext uri="{FF2B5EF4-FFF2-40B4-BE49-F238E27FC236}">
              <a16:creationId xmlns:a16="http://schemas.microsoft.com/office/drawing/2014/main" id="{C18210BF-695A-4E41-82D3-B5A30F88625E}"/>
            </a:ext>
          </a:extLst>
        </cdr:cNvPr>
        <cdr:cNvSpPr txBox="1"/>
      </cdr:nvSpPr>
      <cdr:spPr>
        <a:xfrm xmlns:a="http://schemas.openxmlformats.org/drawingml/2006/main">
          <a:off x="0" y="2674898"/>
          <a:ext cx="1403206" cy="2476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0.34451</cdr:y>
    </cdr:from>
    <cdr:to>
      <cdr:x>0.13612</cdr:x>
      <cdr:y>0.38642</cdr:y>
    </cdr:to>
    <cdr:sp macro="" textlink="">
      <cdr:nvSpPr>
        <cdr:cNvPr id="15" name="TextBox 1">
          <a:extLst xmlns:a="http://schemas.openxmlformats.org/drawingml/2006/main">
            <a:ext uri="{FF2B5EF4-FFF2-40B4-BE49-F238E27FC236}">
              <a16:creationId xmlns:a16="http://schemas.microsoft.com/office/drawing/2014/main" id="{A14E8BDE-0093-406C-AF35-C32979E2E26A}"/>
            </a:ext>
          </a:extLst>
        </cdr:cNvPr>
        <cdr:cNvSpPr txBox="1"/>
      </cdr:nvSpPr>
      <cdr:spPr>
        <a:xfrm xmlns:a="http://schemas.openxmlformats.org/drawingml/2006/main">
          <a:off x="0" y="2193149"/>
          <a:ext cx="1624492" cy="26679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cdr:y>
    </cdr:from>
    <cdr:to>
      <cdr:x>1</cdr:x>
      <cdr:y>0.06266</cdr:y>
    </cdr:to>
    <cdr:sp macro="" textlink="">
      <cdr:nvSpPr>
        <cdr:cNvPr id="20" name="TextBox 1">
          <a:extLst xmlns:a="http://schemas.openxmlformats.org/drawingml/2006/main">
            <a:ext uri="{FF2B5EF4-FFF2-40B4-BE49-F238E27FC236}">
              <a16:creationId xmlns:a16="http://schemas.microsoft.com/office/drawing/2014/main" id="{2B93E13E-A088-4080-8E05-E61C83251056}"/>
            </a:ext>
          </a:extLst>
        </cdr:cNvPr>
        <cdr:cNvSpPr txBox="1"/>
      </cdr:nvSpPr>
      <cdr:spPr>
        <a:xfrm xmlns:a="http://schemas.openxmlformats.org/drawingml/2006/main">
          <a:off x="0" y="0"/>
          <a:ext cx="11934265" cy="39885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100">
              <a:latin typeface="Arial" panose="020B0604020202020204" pitchFamily="34" charset="0"/>
              <a:cs typeface="Arial" panose="020B0604020202020204" pitchFamily="34" charset="0"/>
            </a:rPr>
            <a:t>K4</a:t>
          </a:r>
          <a:r>
            <a:rPr lang="lv-LV" sz="1100" i="1">
              <a:latin typeface="Arial" panose="020B0604020202020204" pitchFamily="34" charset="0"/>
              <a:cs typeface="Arial" panose="020B0604020202020204" pitchFamily="34" charset="0"/>
            </a:rPr>
            <a:t>. "Vai Jūs līdz šim esat pievērsuši uzmanību vai noskaidrojuši, kādas (cik lielas) elektrības tarifu izmaiņas skāra Jūsu mājsaimniecību?"</a:t>
          </a:r>
        </a:p>
      </cdr:txBody>
    </cdr:sp>
  </cdr:relSizeAnchor>
  <cdr:relSizeAnchor xmlns:cdr="http://schemas.openxmlformats.org/drawingml/2006/chartDrawing">
    <cdr:from>
      <cdr:x>0</cdr:x>
      <cdr:y>0.50119</cdr:y>
    </cdr:from>
    <cdr:to>
      <cdr:x>0.0947</cdr:x>
      <cdr:y>0.53393</cdr:y>
    </cdr:to>
    <cdr:sp macro="" textlink="">
      <cdr:nvSpPr>
        <cdr:cNvPr id="2" name="TextBox 1">
          <a:extLst xmlns:a="http://schemas.openxmlformats.org/drawingml/2006/main">
            <a:ext uri="{FF2B5EF4-FFF2-40B4-BE49-F238E27FC236}">
              <a16:creationId xmlns:a16="http://schemas.microsoft.com/office/drawing/2014/main" id="{56C0D1E0-3574-8810-64BF-B68B0CF8CBEC}"/>
            </a:ext>
          </a:extLst>
        </cdr:cNvPr>
        <cdr:cNvSpPr txBox="1"/>
      </cdr:nvSpPr>
      <cdr:spPr>
        <a:xfrm xmlns:a="http://schemas.openxmlformats.org/drawingml/2006/main">
          <a:off x="-231504" y="2927404"/>
          <a:ext cx="1105562" cy="19123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Dzīvesvietas tips</a:t>
          </a:r>
        </a:p>
      </cdr:txBody>
    </cdr:sp>
  </cdr:relSizeAnchor>
  <cdr:relSizeAnchor xmlns:cdr="http://schemas.openxmlformats.org/drawingml/2006/chartDrawing">
    <cdr:from>
      <cdr:x>0</cdr:x>
      <cdr:y>0.95747</cdr:y>
    </cdr:from>
    <cdr:to>
      <cdr:x>0.64588</cdr:x>
      <cdr:y>1</cdr:y>
    </cdr:to>
    <cdr:sp macro="" textlink="">
      <cdr:nvSpPr>
        <cdr:cNvPr id="3" name="TextBox 1">
          <a:extLst xmlns:a="http://schemas.openxmlformats.org/drawingml/2006/main">
            <a:ext uri="{FF2B5EF4-FFF2-40B4-BE49-F238E27FC236}">
              <a16:creationId xmlns:a16="http://schemas.microsoft.com/office/drawing/2014/main" id="{D5524A13-F090-3760-8FAE-79EEDF2D3621}"/>
            </a:ext>
          </a:extLst>
        </cdr:cNvPr>
        <cdr:cNvSpPr txBox="1"/>
      </cdr:nvSpPr>
      <cdr:spPr>
        <a:xfrm xmlns:a="http://schemas.openxmlformats.org/drawingml/2006/main">
          <a:off x="0" y="6095144"/>
          <a:ext cx="7708075" cy="27076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respondentu skaitu grupās skat</a:t>
          </a:r>
          <a:r>
            <a:rPr lang="lv-LV" sz="800" baseline="0" dirty="0">
              <a:effectLst/>
              <a:latin typeface="Arial" panose="020B0604020202020204" pitchFamily="34" charset="0"/>
              <a:ea typeface="+mn-ea"/>
              <a:cs typeface="Arial" panose="020B0604020202020204" pitchFamily="34" charset="0"/>
            </a:rPr>
            <a:t>. respondentu sociāldemogrāfiskajā profilā 4. </a:t>
          </a:r>
          <a:r>
            <a:rPr lang="lv-LV" sz="800" baseline="0" dirty="0" err="1">
              <a:effectLst/>
              <a:latin typeface="Arial" panose="020B0604020202020204" pitchFamily="34" charset="0"/>
              <a:ea typeface="+mn-ea"/>
              <a:cs typeface="Arial" panose="020B0604020202020204" pitchFamily="34" charset="0"/>
            </a:rPr>
            <a:t>lpp</a:t>
          </a:r>
          <a:endParaRPr lang="lv-LV" sz="800" dirty="0">
            <a:effectLst/>
            <a:latin typeface="Arial" panose="020B0604020202020204" pitchFamily="34" charset="0"/>
            <a:ea typeface="+mn-ea"/>
            <a:cs typeface="Arial" panose="020B0604020202020204" pitchFamily="34" charset="0"/>
          </a:endParaRPr>
        </a:p>
      </cdr:txBody>
    </cdr:sp>
  </cdr:relSizeAnchor>
</c:userShapes>
</file>

<file path=ppt/drawings/drawing11.xml><?xml version="1.0" encoding="utf-8"?>
<c:userShapes xmlns:c="http://schemas.openxmlformats.org/drawingml/2006/chart">
  <cdr:relSizeAnchor xmlns:cdr="http://schemas.openxmlformats.org/drawingml/2006/chartDrawing">
    <cdr:from>
      <cdr:x>0.18851</cdr:x>
      <cdr:y>0.07021</cdr:y>
    </cdr:from>
    <cdr:to>
      <cdr:x>0.28528</cdr:x>
      <cdr:y>0.27447</cdr:y>
    </cdr:to>
    <cdr:sp macro="" textlink="">
      <cdr:nvSpPr>
        <cdr:cNvPr id="6" name="TextBox 5">
          <a:extLst xmlns:a="http://schemas.openxmlformats.org/drawingml/2006/main">
            <a:ext uri="{FF2B5EF4-FFF2-40B4-BE49-F238E27FC236}">
              <a16:creationId xmlns:a16="http://schemas.microsoft.com/office/drawing/2014/main" id="{053F2694-C040-484A-AC17-E4DCF0C914D7}"/>
            </a:ext>
          </a:extLst>
        </cdr:cNvPr>
        <cdr:cNvSpPr txBox="1"/>
      </cdr:nvSpPr>
      <cdr:spPr>
        <a:xfrm xmlns:a="http://schemas.openxmlformats.org/drawingml/2006/main">
          <a:off x="1781175" y="314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v-LV" sz="1100"/>
        </a:p>
      </cdr:txBody>
    </cdr:sp>
  </cdr:relSizeAnchor>
  <cdr:relSizeAnchor xmlns:cdr="http://schemas.openxmlformats.org/drawingml/2006/chartDrawing">
    <cdr:from>
      <cdr:x>0</cdr:x>
      <cdr:y>1.98088E-7</cdr:y>
    </cdr:from>
    <cdr:to>
      <cdr:x>1</cdr:x>
      <cdr:y>0.07785</cdr:y>
    </cdr:to>
    <cdr:sp macro="" textlink="">
      <cdr:nvSpPr>
        <cdr:cNvPr id="7" name="TextBox 6">
          <a:extLst xmlns:a="http://schemas.openxmlformats.org/drawingml/2006/main">
            <a:ext uri="{FF2B5EF4-FFF2-40B4-BE49-F238E27FC236}">
              <a16:creationId xmlns:a16="http://schemas.microsoft.com/office/drawing/2014/main" id="{80A509F6-D453-415E-9908-B939DC40C3DD}"/>
            </a:ext>
          </a:extLst>
        </cdr:cNvPr>
        <cdr:cNvSpPr txBox="1"/>
      </cdr:nvSpPr>
      <cdr:spPr>
        <a:xfrm xmlns:a="http://schemas.openxmlformats.org/drawingml/2006/main">
          <a:off x="0" y="1"/>
          <a:ext cx="11972925" cy="39300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v-LV" sz="1200" i="0">
              <a:latin typeface="Arial" panose="020B0604020202020204" pitchFamily="34" charset="0"/>
              <a:cs typeface="Arial" panose="020B0604020202020204" pitchFamily="34" charset="0"/>
            </a:rPr>
            <a:t>K5. </a:t>
          </a:r>
          <a:r>
            <a:rPr lang="lv-LV" sz="1200" i="1">
              <a:latin typeface="Arial" panose="020B0604020202020204" pitchFamily="34" charset="0"/>
              <a:cs typeface="Arial" panose="020B0604020202020204" pitchFamily="34" charset="0"/>
            </a:rPr>
            <a:t>"Kā Jūs vērtējat tarifu izmaiņas Jūsu mājsaimniecības maksājumiem par sadales pakalpojumiem?"</a:t>
          </a:r>
        </a:p>
      </cdr:txBody>
    </cdr:sp>
  </cdr:relSizeAnchor>
  <cdr:relSizeAnchor xmlns:cdr="http://schemas.openxmlformats.org/drawingml/2006/chartDrawing">
    <cdr:from>
      <cdr:x>0</cdr:x>
      <cdr:y>0.93769</cdr:y>
    </cdr:from>
    <cdr:to>
      <cdr:x>0.76145</cdr:x>
      <cdr:y>1</cdr:y>
    </cdr:to>
    <cdr:sp macro="" textlink="">
      <cdr:nvSpPr>
        <cdr:cNvPr id="12" name="TextBox 1">
          <a:extLst xmlns:a="http://schemas.openxmlformats.org/drawingml/2006/main">
            <a:ext uri="{FF2B5EF4-FFF2-40B4-BE49-F238E27FC236}">
              <a16:creationId xmlns:a16="http://schemas.microsoft.com/office/drawing/2014/main" id="{D5FC4844-6B2A-4958-97D8-6F34B8B438E1}"/>
            </a:ext>
          </a:extLst>
        </cdr:cNvPr>
        <cdr:cNvSpPr txBox="1"/>
      </cdr:nvSpPr>
      <cdr:spPr>
        <a:xfrm xmlns:a="http://schemas.openxmlformats.org/drawingml/2006/main">
          <a:off x="0" y="4733684"/>
          <a:ext cx="9116786" cy="314565"/>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kas līdz šim ir pievērsuši uzmanību vai noskaidrojuši, kādas (cik lielas) elektrības tarifu izmaiņas skāra viņu mājsaimniecību, n=760</a:t>
          </a:r>
        </a:p>
      </cdr:txBody>
    </cdr:sp>
  </cdr:relSizeAnchor>
</c:userShapes>
</file>

<file path=ppt/drawings/drawing12.xml><?xml version="1.0" encoding="utf-8"?>
<c:userShapes xmlns:c="http://schemas.openxmlformats.org/drawingml/2006/chart">
  <cdr:relSizeAnchor xmlns:cdr="http://schemas.openxmlformats.org/drawingml/2006/chartDrawing">
    <cdr:from>
      <cdr:x>0</cdr:x>
      <cdr:y>0.12023</cdr:y>
    </cdr:from>
    <cdr:to>
      <cdr:x>0.11858</cdr:x>
      <cdr:y>0.15609</cdr:y>
    </cdr:to>
    <cdr:sp macro="" textlink="">
      <cdr:nvSpPr>
        <cdr:cNvPr id="9" name="TextBox 1">
          <a:extLst xmlns:a="http://schemas.openxmlformats.org/drawingml/2006/main">
            <a:ext uri="{FF2B5EF4-FFF2-40B4-BE49-F238E27FC236}">
              <a16:creationId xmlns:a16="http://schemas.microsoft.com/office/drawing/2014/main" id="{44472B1D-98DB-4872-8577-55E9FD9FBC89}"/>
            </a:ext>
          </a:extLst>
        </cdr:cNvPr>
        <cdr:cNvSpPr txBox="1"/>
      </cdr:nvSpPr>
      <cdr:spPr>
        <a:xfrm xmlns:a="http://schemas.openxmlformats.org/drawingml/2006/main">
          <a:off x="0" y="742465"/>
          <a:ext cx="1403206" cy="2214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0.86223</cdr:y>
    </cdr:from>
    <cdr:to>
      <cdr:x>0.13771</cdr:x>
      <cdr:y>0.90111</cdr:y>
    </cdr:to>
    <cdr:sp macro="" textlink="">
      <cdr:nvSpPr>
        <cdr:cNvPr id="10" name="TextBox 1">
          <a:extLst xmlns:a="http://schemas.openxmlformats.org/drawingml/2006/main">
            <a:ext uri="{FF2B5EF4-FFF2-40B4-BE49-F238E27FC236}">
              <a16:creationId xmlns:a16="http://schemas.microsoft.com/office/drawing/2014/main" id="{CC07AF31-1410-40FD-AF0A-FEDB10B1894C}"/>
            </a:ext>
          </a:extLst>
        </cdr:cNvPr>
        <cdr:cNvSpPr txBox="1"/>
      </cdr:nvSpPr>
      <cdr:spPr>
        <a:xfrm xmlns:a="http://schemas.openxmlformats.org/drawingml/2006/main">
          <a:off x="0" y="5324599"/>
          <a:ext cx="1646383" cy="2401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0.19676</cdr:y>
    </cdr:from>
    <cdr:to>
      <cdr:x>0.11858</cdr:x>
      <cdr:y>0.23566</cdr:y>
    </cdr:to>
    <cdr:sp macro="" textlink="">
      <cdr:nvSpPr>
        <cdr:cNvPr id="11" name="TextBox 1">
          <a:extLst xmlns:a="http://schemas.openxmlformats.org/drawingml/2006/main">
            <a:ext uri="{FF2B5EF4-FFF2-40B4-BE49-F238E27FC236}">
              <a16:creationId xmlns:a16="http://schemas.microsoft.com/office/drawing/2014/main" id="{D703D071-5FD5-4497-ADB5-5D4A46ABCB55}"/>
            </a:ext>
          </a:extLst>
        </cdr:cNvPr>
        <cdr:cNvSpPr txBox="1"/>
      </cdr:nvSpPr>
      <cdr:spPr>
        <a:xfrm xmlns:a="http://schemas.openxmlformats.org/drawingml/2006/main">
          <a:off x="0" y="1215093"/>
          <a:ext cx="1403206" cy="2402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0.72364</cdr:y>
    </cdr:from>
    <cdr:to>
      <cdr:x>0.11858</cdr:x>
      <cdr:y>0.76253</cdr:y>
    </cdr:to>
    <cdr:sp macro="" textlink="">
      <cdr:nvSpPr>
        <cdr:cNvPr id="12" name="TextBox 1">
          <a:extLst xmlns:a="http://schemas.openxmlformats.org/drawingml/2006/main">
            <a:ext uri="{FF2B5EF4-FFF2-40B4-BE49-F238E27FC236}">
              <a16:creationId xmlns:a16="http://schemas.microsoft.com/office/drawing/2014/main" id="{43CAFC6B-CDCD-4154-B885-693F906AE166}"/>
            </a:ext>
          </a:extLst>
        </cdr:cNvPr>
        <cdr:cNvSpPr txBox="1"/>
      </cdr:nvSpPr>
      <cdr:spPr>
        <a:xfrm xmlns:a="http://schemas.openxmlformats.org/drawingml/2006/main">
          <a:off x="0" y="4468769"/>
          <a:ext cx="1417675" cy="2401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0.60016</cdr:y>
    </cdr:from>
    <cdr:to>
      <cdr:x>0.11858</cdr:x>
      <cdr:y>0.63905</cdr:y>
    </cdr:to>
    <cdr:sp macro="" textlink="">
      <cdr:nvSpPr>
        <cdr:cNvPr id="13" name="TextBox 1">
          <a:extLst xmlns:a="http://schemas.openxmlformats.org/drawingml/2006/main">
            <a:ext uri="{FF2B5EF4-FFF2-40B4-BE49-F238E27FC236}">
              <a16:creationId xmlns:a16="http://schemas.microsoft.com/office/drawing/2014/main" id="{6AF076EB-B3D9-4785-AEBE-086F6D37CABE}"/>
            </a:ext>
          </a:extLst>
        </cdr:cNvPr>
        <cdr:cNvSpPr txBox="1"/>
      </cdr:nvSpPr>
      <cdr:spPr>
        <a:xfrm xmlns:a="http://schemas.openxmlformats.org/drawingml/2006/main">
          <a:off x="0" y="3820569"/>
          <a:ext cx="1403206" cy="24757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0.41843</cdr:y>
    </cdr:from>
    <cdr:to>
      <cdr:x>0.11858</cdr:x>
      <cdr:y>0.45733</cdr:y>
    </cdr:to>
    <cdr:sp macro="" textlink="">
      <cdr:nvSpPr>
        <cdr:cNvPr id="14" name="TextBox 1">
          <a:extLst xmlns:a="http://schemas.openxmlformats.org/drawingml/2006/main">
            <a:ext uri="{FF2B5EF4-FFF2-40B4-BE49-F238E27FC236}">
              <a16:creationId xmlns:a16="http://schemas.microsoft.com/office/drawing/2014/main" id="{C18210BF-695A-4E41-82D3-B5A30F88625E}"/>
            </a:ext>
          </a:extLst>
        </cdr:cNvPr>
        <cdr:cNvSpPr txBox="1"/>
      </cdr:nvSpPr>
      <cdr:spPr>
        <a:xfrm xmlns:a="http://schemas.openxmlformats.org/drawingml/2006/main">
          <a:off x="0" y="2663692"/>
          <a:ext cx="1403206" cy="2476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0.35055</cdr:y>
    </cdr:from>
    <cdr:to>
      <cdr:x>0.13612</cdr:x>
      <cdr:y>0.39246</cdr:y>
    </cdr:to>
    <cdr:sp macro="" textlink="">
      <cdr:nvSpPr>
        <cdr:cNvPr id="15" name="TextBox 1">
          <a:extLst xmlns:a="http://schemas.openxmlformats.org/drawingml/2006/main">
            <a:ext uri="{FF2B5EF4-FFF2-40B4-BE49-F238E27FC236}">
              <a16:creationId xmlns:a16="http://schemas.microsoft.com/office/drawing/2014/main" id="{A14E8BDE-0093-406C-AF35-C32979E2E26A}"/>
            </a:ext>
          </a:extLst>
        </cdr:cNvPr>
        <cdr:cNvSpPr txBox="1"/>
      </cdr:nvSpPr>
      <cdr:spPr>
        <a:xfrm xmlns:a="http://schemas.openxmlformats.org/drawingml/2006/main">
          <a:off x="0" y="2231585"/>
          <a:ext cx="1624492" cy="26679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0.96832</cdr:y>
    </cdr:from>
    <cdr:to>
      <cdr:x>0.99359</cdr:x>
      <cdr:y>1</cdr:y>
    </cdr:to>
    <cdr:sp macro="" textlink="">
      <cdr:nvSpPr>
        <cdr:cNvPr id="19" name="TextBox 1">
          <a:extLst xmlns:a="http://schemas.openxmlformats.org/drawingml/2006/main">
            <a:ext uri="{FF2B5EF4-FFF2-40B4-BE49-F238E27FC236}">
              <a16:creationId xmlns:a16="http://schemas.microsoft.com/office/drawing/2014/main" id="{EE332C92-B2E5-4165-AC63-5B8E86773EE7}"/>
            </a:ext>
          </a:extLst>
        </cdr:cNvPr>
        <cdr:cNvSpPr txBox="1"/>
      </cdr:nvSpPr>
      <cdr:spPr>
        <a:xfrm xmlns:a="http://schemas.openxmlformats.org/drawingml/2006/main">
          <a:off x="0" y="6164219"/>
          <a:ext cx="11857784" cy="201689"/>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kas līdz šim ir pievērsuši uzmanību vai noskaidrojuši, kādas (cik lielas) elektrības tarifu izmaiņas skāra viņu mājsaimniecību</a:t>
          </a:r>
        </a:p>
      </cdr:txBody>
    </cdr:sp>
  </cdr:relSizeAnchor>
  <cdr:relSizeAnchor xmlns:cdr="http://schemas.openxmlformats.org/drawingml/2006/chartDrawing">
    <cdr:from>
      <cdr:x>0</cdr:x>
      <cdr:y>0</cdr:y>
    </cdr:from>
    <cdr:to>
      <cdr:x>1</cdr:x>
      <cdr:y>0.06174</cdr:y>
    </cdr:to>
    <cdr:sp macro="" textlink="">
      <cdr:nvSpPr>
        <cdr:cNvPr id="2" name="TextBox 1">
          <a:extLst xmlns:a="http://schemas.openxmlformats.org/drawingml/2006/main">
            <a:ext uri="{FF2B5EF4-FFF2-40B4-BE49-F238E27FC236}">
              <a16:creationId xmlns:a16="http://schemas.microsoft.com/office/drawing/2014/main" id="{E8C9053E-F845-C867-3B0C-9497427FAC14}"/>
            </a:ext>
          </a:extLst>
        </cdr:cNvPr>
        <cdr:cNvSpPr txBox="1"/>
      </cdr:nvSpPr>
      <cdr:spPr>
        <a:xfrm xmlns:a="http://schemas.openxmlformats.org/drawingml/2006/main">
          <a:off x="0" y="0"/>
          <a:ext cx="11934265" cy="39300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100" i="0">
              <a:latin typeface="Arial" panose="020B0604020202020204" pitchFamily="34" charset="0"/>
              <a:cs typeface="Arial" panose="020B0604020202020204" pitchFamily="34" charset="0"/>
            </a:rPr>
            <a:t>K5. </a:t>
          </a:r>
          <a:r>
            <a:rPr lang="lv-LV" sz="1100" i="1">
              <a:latin typeface="Arial" panose="020B0604020202020204" pitchFamily="34" charset="0"/>
              <a:cs typeface="Arial" panose="020B0604020202020204" pitchFamily="34" charset="0"/>
            </a:rPr>
            <a:t>"Kā Jūs vērtējat tarifu izmaiņas Jūsu mājsaimniecības maksājumiem par sadales pakalpojumiem?"</a:t>
          </a:r>
        </a:p>
      </cdr:txBody>
    </cdr:sp>
  </cdr:relSizeAnchor>
  <cdr:relSizeAnchor xmlns:cdr="http://schemas.openxmlformats.org/drawingml/2006/chartDrawing">
    <cdr:from>
      <cdr:x>0</cdr:x>
      <cdr:y>0.50262</cdr:y>
    </cdr:from>
    <cdr:to>
      <cdr:x>0.0947</cdr:x>
      <cdr:y>0.53536</cdr:y>
    </cdr:to>
    <cdr:sp macro="" textlink="">
      <cdr:nvSpPr>
        <cdr:cNvPr id="3" name="TextBox 1">
          <a:extLst xmlns:a="http://schemas.openxmlformats.org/drawingml/2006/main">
            <a:ext uri="{FF2B5EF4-FFF2-40B4-BE49-F238E27FC236}">
              <a16:creationId xmlns:a16="http://schemas.microsoft.com/office/drawing/2014/main" id="{26359DA2-541B-8C84-1501-E353112A68E3}"/>
            </a:ext>
          </a:extLst>
        </cdr:cNvPr>
        <cdr:cNvSpPr txBox="1"/>
      </cdr:nvSpPr>
      <cdr:spPr>
        <a:xfrm xmlns:a="http://schemas.openxmlformats.org/drawingml/2006/main">
          <a:off x="0" y="3199653"/>
          <a:ext cx="1120588" cy="20836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Dzīvesvietas tips</a:t>
          </a:r>
        </a:p>
      </cdr:txBody>
    </cdr:sp>
  </cdr:relSizeAnchor>
</c:userShapes>
</file>

<file path=ppt/drawings/drawing13.xml><?xml version="1.0" encoding="utf-8"?>
<c:userShapes xmlns:c="http://schemas.openxmlformats.org/drawingml/2006/chart">
  <cdr:relSizeAnchor xmlns:cdr="http://schemas.openxmlformats.org/drawingml/2006/chartDrawing">
    <cdr:from>
      <cdr:x>0.18851</cdr:x>
      <cdr:y>0.07021</cdr:y>
    </cdr:from>
    <cdr:to>
      <cdr:x>0.28528</cdr:x>
      <cdr:y>0.27447</cdr:y>
    </cdr:to>
    <cdr:sp macro="" textlink="">
      <cdr:nvSpPr>
        <cdr:cNvPr id="6" name="TextBox 5">
          <a:extLst xmlns:a="http://schemas.openxmlformats.org/drawingml/2006/main">
            <a:ext uri="{FF2B5EF4-FFF2-40B4-BE49-F238E27FC236}">
              <a16:creationId xmlns:a16="http://schemas.microsoft.com/office/drawing/2014/main" id="{053F2694-C040-484A-AC17-E4DCF0C914D7}"/>
            </a:ext>
          </a:extLst>
        </cdr:cNvPr>
        <cdr:cNvSpPr txBox="1"/>
      </cdr:nvSpPr>
      <cdr:spPr>
        <a:xfrm xmlns:a="http://schemas.openxmlformats.org/drawingml/2006/main">
          <a:off x="1781175" y="314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v-LV" sz="1100"/>
        </a:p>
      </cdr:txBody>
    </cdr:sp>
  </cdr:relSizeAnchor>
  <cdr:relSizeAnchor xmlns:cdr="http://schemas.openxmlformats.org/drawingml/2006/chartDrawing">
    <cdr:from>
      <cdr:x>0</cdr:x>
      <cdr:y>1.98088E-7</cdr:y>
    </cdr:from>
    <cdr:to>
      <cdr:x>1</cdr:x>
      <cdr:y>0.09672</cdr:y>
    </cdr:to>
    <cdr:sp macro="" textlink="">
      <cdr:nvSpPr>
        <cdr:cNvPr id="7" name="TextBox 6">
          <a:extLst xmlns:a="http://schemas.openxmlformats.org/drawingml/2006/main">
            <a:ext uri="{FF2B5EF4-FFF2-40B4-BE49-F238E27FC236}">
              <a16:creationId xmlns:a16="http://schemas.microsoft.com/office/drawing/2014/main" id="{80A509F6-D453-415E-9908-B939DC40C3DD}"/>
            </a:ext>
          </a:extLst>
        </cdr:cNvPr>
        <cdr:cNvSpPr txBox="1"/>
      </cdr:nvSpPr>
      <cdr:spPr>
        <a:xfrm xmlns:a="http://schemas.openxmlformats.org/drawingml/2006/main">
          <a:off x="0" y="1"/>
          <a:ext cx="11972925" cy="48825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v-LV" sz="1200" i="0">
              <a:latin typeface="Arial" panose="020B0604020202020204" pitchFamily="34" charset="0"/>
              <a:cs typeface="Arial" panose="020B0604020202020204" pitchFamily="34" charset="0"/>
            </a:rPr>
            <a:t>K6. </a:t>
          </a:r>
          <a:r>
            <a:rPr lang="lv-LV" sz="1200" i="1">
              <a:latin typeface="Arial" panose="020B0604020202020204" pitchFamily="34" charset="0"/>
              <a:cs typeface="Arial" panose="020B0604020202020204" pitchFamily="34" charset="0"/>
            </a:rPr>
            <a:t>"Vai Jūs zinājāt, ka iedzīvotājiem, samazinot mājoklim esošo elektrības pieslēguma jaudu, samazinās arī attiecīgie tarifu maksājumi (ja vien attiecīgajam mājoklim patlaban jau nav minimālā jauda)?"</a:t>
          </a:r>
        </a:p>
      </cdr:txBody>
    </cdr:sp>
  </cdr:relSizeAnchor>
  <cdr:relSizeAnchor xmlns:cdr="http://schemas.openxmlformats.org/drawingml/2006/chartDrawing">
    <cdr:from>
      <cdr:x>0</cdr:x>
      <cdr:y>0.94297</cdr:y>
    </cdr:from>
    <cdr:to>
      <cdr:x>0.28807</cdr:x>
      <cdr:y>1</cdr:y>
    </cdr:to>
    <cdr:sp macro="" textlink="">
      <cdr:nvSpPr>
        <cdr:cNvPr id="2" name="Text Box 25601">
          <a:extLst xmlns:a="http://schemas.openxmlformats.org/drawingml/2006/main">
            <a:ext uri="{FF2B5EF4-FFF2-40B4-BE49-F238E27FC236}">
              <a16:creationId xmlns:a16="http://schemas.microsoft.com/office/drawing/2014/main" id="{8F75CB2C-09BD-977B-4A55-1AAD7BF02D08}"/>
            </a:ext>
          </a:extLst>
        </cdr:cNvPr>
        <cdr:cNvSpPr txBox="1">
          <a:spLocks xmlns:a="http://schemas.openxmlformats.org/drawingml/2006/main" noChangeArrowheads="1"/>
        </cdr:cNvSpPr>
      </cdr:nvSpPr>
      <cdr:spPr bwMode="auto">
        <a:xfrm xmlns:a="http://schemas.openxmlformats.org/drawingml/2006/main">
          <a:off x="0" y="4760331"/>
          <a:ext cx="3449081" cy="28791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00" mc:Ignorable="a14" a14:legacySpreadsheetColorIndex="13"/>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square" lIns="27432" tIns="0" rIns="0" bIns="22860" anchor="b"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800" b="0" i="0" u="none" strike="noStrike" baseline="0">
              <a:solidFill>
                <a:srgbClr val="000000"/>
              </a:solidFill>
              <a:latin typeface="Arial"/>
              <a:cs typeface="Arial"/>
            </a:rPr>
            <a:t>Bāze: visi respondenti, n=1005</a:t>
          </a:r>
        </a:p>
      </cdr:txBody>
    </cdr:sp>
  </cdr:relSizeAnchor>
</c:userShapes>
</file>

<file path=ppt/drawings/drawing14.xml><?xml version="1.0" encoding="utf-8"?>
<c:userShapes xmlns:c="http://schemas.openxmlformats.org/drawingml/2006/chart">
  <cdr:relSizeAnchor xmlns:cdr="http://schemas.openxmlformats.org/drawingml/2006/chartDrawing">
    <cdr:from>
      <cdr:x>0</cdr:x>
      <cdr:y>0.12023</cdr:y>
    </cdr:from>
    <cdr:to>
      <cdr:x>0.11858</cdr:x>
      <cdr:y>0.15609</cdr:y>
    </cdr:to>
    <cdr:sp macro="" textlink="">
      <cdr:nvSpPr>
        <cdr:cNvPr id="9" name="TextBox 1">
          <a:extLst xmlns:a="http://schemas.openxmlformats.org/drawingml/2006/main">
            <a:ext uri="{FF2B5EF4-FFF2-40B4-BE49-F238E27FC236}">
              <a16:creationId xmlns:a16="http://schemas.microsoft.com/office/drawing/2014/main" id="{44472B1D-98DB-4872-8577-55E9FD9FBC89}"/>
            </a:ext>
          </a:extLst>
        </cdr:cNvPr>
        <cdr:cNvSpPr txBox="1"/>
      </cdr:nvSpPr>
      <cdr:spPr>
        <a:xfrm xmlns:a="http://schemas.openxmlformats.org/drawingml/2006/main">
          <a:off x="0" y="742465"/>
          <a:ext cx="1403206" cy="2214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0.86223</cdr:y>
    </cdr:from>
    <cdr:to>
      <cdr:x>0.13771</cdr:x>
      <cdr:y>0.90111</cdr:y>
    </cdr:to>
    <cdr:sp macro="" textlink="">
      <cdr:nvSpPr>
        <cdr:cNvPr id="10" name="TextBox 1">
          <a:extLst xmlns:a="http://schemas.openxmlformats.org/drawingml/2006/main">
            <a:ext uri="{FF2B5EF4-FFF2-40B4-BE49-F238E27FC236}">
              <a16:creationId xmlns:a16="http://schemas.microsoft.com/office/drawing/2014/main" id="{CC07AF31-1410-40FD-AF0A-FEDB10B1894C}"/>
            </a:ext>
          </a:extLst>
        </cdr:cNvPr>
        <cdr:cNvSpPr txBox="1"/>
      </cdr:nvSpPr>
      <cdr:spPr>
        <a:xfrm xmlns:a="http://schemas.openxmlformats.org/drawingml/2006/main">
          <a:off x="0" y="5324599"/>
          <a:ext cx="1646383" cy="2401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0.19676</cdr:y>
    </cdr:from>
    <cdr:to>
      <cdr:x>0.11858</cdr:x>
      <cdr:y>0.23566</cdr:y>
    </cdr:to>
    <cdr:sp macro="" textlink="">
      <cdr:nvSpPr>
        <cdr:cNvPr id="11" name="TextBox 1">
          <a:extLst xmlns:a="http://schemas.openxmlformats.org/drawingml/2006/main">
            <a:ext uri="{FF2B5EF4-FFF2-40B4-BE49-F238E27FC236}">
              <a16:creationId xmlns:a16="http://schemas.microsoft.com/office/drawing/2014/main" id="{D703D071-5FD5-4497-ADB5-5D4A46ABCB55}"/>
            </a:ext>
          </a:extLst>
        </cdr:cNvPr>
        <cdr:cNvSpPr txBox="1"/>
      </cdr:nvSpPr>
      <cdr:spPr>
        <a:xfrm xmlns:a="http://schemas.openxmlformats.org/drawingml/2006/main">
          <a:off x="0" y="1215093"/>
          <a:ext cx="1403206" cy="2402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0.72364</cdr:y>
    </cdr:from>
    <cdr:to>
      <cdr:x>0.11858</cdr:x>
      <cdr:y>0.76253</cdr:y>
    </cdr:to>
    <cdr:sp macro="" textlink="">
      <cdr:nvSpPr>
        <cdr:cNvPr id="12" name="TextBox 1">
          <a:extLst xmlns:a="http://schemas.openxmlformats.org/drawingml/2006/main">
            <a:ext uri="{FF2B5EF4-FFF2-40B4-BE49-F238E27FC236}">
              <a16:creationId xmlns:a16="http://schemas.microsoft.com/office/drawing/2014/main" id="{43CAFC6B-CDCD-4154-B885-693F906AE166}"/>
            </a:ext>
          </a:extLst>
        </cdr:cNvPr>
        <cdr:cNvSpPr txBox="1"/>
      </cdr:nvSpPr>
      <cdr:spPr>
        <a:xfrm xmlns:a="http://schemas.openxmlformats.org/drawingml/2006/main">
          <a:off x="0" y="4468769"/>
          <a:ext cx="1417675" cy="2401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0.59488</cdr:y>
    </cdr:from>
    <cdr:to>
      <cdr:x>0.11858</cdr:x>
      <cdr:y>0.63377</cdr:y>
    </cdr:to>
    <cdr:sp macro="" textlink="">
      <cdr:nvSpPr>
        <cdr:cNvPr id="13" name="TextBox 1">
          <a:extLst xmlns:a="http://schemas.openxmlformats.org/drawingml/2006/main">
            <a:ext uri="{FF2B5EF4-FFF2-40B4-BE49-F238E27FC236}">
              <a16:creationId xmlns:a16="http://schemas.microsoft.com/office/drawing/2014/main" id="{6AF076EB-B3D9-4785-AEBE-086F6D37CABE}"/>
            </a:ext>
          </a:extLst>
        </cdr:cNvPr>
        <cdr:cNvSpPr txBox="1"/>
      </cdr:nvSpPr>
      <cdr:spPr>
        <a:xfrm xmlns:a="http://schemas.openxmlformats.org/drawingml/2006/main">
          <a:off x="0" y="3786956"/>
          <a:ext cx="1403206" cy="24757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0.41315</cdr:y>
    </cdr:from>
    <cdr:to>
      <cdr:x>0.11858</cdr:x>
      <cdr:y>0.45205</cdr:y>
    </cdr:to>
    <cdr:sp macro="" textlink="">
      <cdr:nvSpPr>
        <cdr:cNvPr id="14" name="TextBox 1">
          <a:extLst xmlns:a="http://schemas.openxmlformats.org/drawingml/2006/main">
            <a:ext uri="{FF2B5EF4-FFF2-40B4-BE49-F238E27FC236}">
              <a16:creationId xmlns:a16="http://schemas.microsoft.com/office/drawing/2014/main" id="{C18210BF-695A-4E41-82D3-B5A30F88625E}"/>
            </a:ext>
          </a:extLst>
        </cdr:cNvPr>
        <cdr:cNvSpPr txBox="1"/>
      </cdr:nvSpPr>
      <cdr:spPr>
        <a:xfrm xmlns:a="http://schemas.openxmlformats.org/drawingml/2006/main">
          <a:off x="0" y="2630106"/>
          <a:ext cx="1415165" cy="24757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0.35055</cdr:y>
    </cdr:from>
    <cdr:to>
      <cdr:x>0.13612</cdr:x>
      <cdr:y>0.39246</cdr:y>
    </cdr:to>
    <cdr:sp macro="" textlink="">
      <cdr:nvSpPr>
        <cdr:cNvPr id="15" name="TextBox 1">
          <a:extLst xmlns:a="http://schemas.openxmlformats.org/drawingml/2006/main">
            <a:ext uri="{FF2B5EF4-FFF2-40B4-BE49-F238E27FC236}">
              <a16:creationId xmlns:a16="http://schemas.microsoft.com/office/drawing/2014/main" id="{A14E8BDE-0093-406C-AF35-C32979E2E26A}"/>
            </a:ext>
          </a:extLst>
        </cdr:cNvPr>
        <cdr:cNvSpPr txBox="1"/>
      </cdr:nvSpPr>
      <cdr:spPr>
        <a:xfrm xmlns:a="http://schemas.openxmlformats.org/drawingml/2006/main">
          <a:off x="0" y="2231585"/>
          <a:ext cx="1624492" cy="26679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8.45065E-8</cdr:x>
      <cdr:y>0.50354</cdr:y>
    </cdr:from>
    <cdr:to>
      <cdr:x>0.08239</cdr:x>
      <cdr:y>0.54052</cdr:y>
    </cdr:to>
    <cdr:sp macro="" textlink="">
      <cdr:nvSpPr>
        <cdr:cNvPr id="22" name="TextBox 1">
          <a:extLst xmlns:a="http://schemas.openxmlformats.org/drawingml/2006/main">
            <a:ext uri="{FF2B5EF4-FFF2-40B4-BE49-F238E27FC236}">
              <a16:creationId xmlns:a16="http://schemas.microsoft.com/office/drawing/2014/main" id="{6410EBBB-BF65-4EAA-8B3E-8A5456B3883C}"/>
            </a:ext>
          </a:extLst>
        </cdr:cNvPr>
        <cdr:cNvSpPr txBox="1"/>
      </cdr:nvSpPr>
      <cdr:spPr>
        <a:xfrm xmlns:a="http://schemas.openxmlformats.org/drawingml/2006/main">
          <a:off x="1" y="3205505"/>
          <a:ext cx="974912" cy="23539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Dzīvesvietas tips</a:t>
          </a:r>
        </a:p>
      </cdr:txBody>
    </cdr:sp>
  </cdr:relSizeAnchor>
  <cdr:relSizeAnchor xmlns:cdr="http://schemas.openxmlformats.org/drawingml/2006/chartDrawing">
    <cdr:from>
      <cdr:x>0</cdr:x>
      <cdr:y>0</cdr:y>
    </cdr:from>
    <cdr:to>
      <cdr:x>1</cdr:x>
      <cdr:y>0.0767</cdr:y>
    </cdr:to>
    <cdr:sp macro="" textlink="">
      <cdr:nvSpPr>
        <cdr:cNvPr id="3" name="TextBox 1">
          <a:extLst xmlns:a="http://schemas.openxmlformats.org/drawingml/2006/main">
            <a:ext uri="{FF2B5EF4-FFF2-40B4-BE49-F238E27FC236}">
              <a16:creationId xmlns:a16="http://schemas.microsoft.com/office/drawing/2014/main" id="{7888C46B-9A0E-C24C-A2FD-32764E505028}"/>
            </a:ext>
          </a:extLst>
        </cdr:cNvPr>
        <cdr:cNvSpPr txBox="1"/>
      </cdr:nvSpPr>
      <cdr:spPr>
        <a:xfrm xmlns:a="http://schemas.openxmlformats.org/drawingml/2006/main">
          <a:off x="0" y="0"/>
          <a:ext cx="11934265" cy="48825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100" i="0" dirty="0">
              <a:latin typeface="Arial" panose="020B0604020202020204" pitchFamily="34" charset="0"/>
              <a:cs typeface="Arial" panose="020B0604020202020204" pitchFamily="34" charset="0"/>
            </a:rPr>
            <a:t>K6. </a:t>
          </a:r>
          <a:r>
            <a:rPr lang="lv-LV" sz="1100" i="1" dirty="0">
              <a:latin typeface="Arial" panose="020B0604020202020204" pitchFamily="34" charset="0"/>
              <a:cs typeface="Arial" panose="020B0604020202020204" pitchFamily="34" charset="0"/>
            </a:rPr>
            <a:t>"Vai Jūs zinājāt, ka iedzīvotājiem, samazinot mājoklim esošo elektrības pieslēguma jaudu, samazinās arī attiecīgie tarifu maksājumi (ja vien attiecīgajam mājoklim patlaban jau nav minimālā jauda)?"</a:t>
          </a:r>
        </a:p>
      </cdr:txBody>
    </cdr:sp>
  </cdr:relSizeAnchor>
  <cdr:relSizeAnchor xmlns:cdr="http://schemas.openxmlformats.org/drawingml/2006/chartDrawing">
    <cdr:from>
      <cdr:x>0</cdr:x>
      <cdr:y>0.95747</cdr:y>
    </cdr:from>
    <cdr:to>
      <cdr:x>0.64588</cdr:x>
      <cdr:y>1</cdr:y>
    </cdr:to>
    <cdr:sp macro="" textlink="">
      <cdr:nvSpPr>
        <cdr:cNvPr id="2" name="TextBox 1">
          <a:extLst xmlns:a="http://schemas.openxmlformats.org/drawingml/2006/main">
            <a:ext uri="{FF2B5EF4-FFF2-40B4-BE49-F238E27FC236}">
              <a16:creationId xmlns:a16="http://schemas.microsoft.com/office/drawing/2014/main" id="{A86BD882-336C-6458-FFB4-656D8E203A58}"/>
            </a:ext>
          </a:extLst>
        </cdr:cNvPr>
        <cdr:cNvSpPr txBox="1"/>
      </cdr:nvSpPr>
      <cdr:spPr>
        <a:xfrm xmlns:a="http://schemas.openxmlformats.org/drawingml/2006/main">
          <a:off x="0" y="6095144"/>
          <a:ext cx="7708075" cy="27076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respondentu skaitu grupās skat</a:t>
          </a:r>
          <a:r>
            <a:rPr lang="lv-LV" sz="800" baseline="0" dirty="0">
              <a:effectLst/>
              <a:latin typeface="Arial" panose="020B0604020202020204" pitchFamily="34" charset="0"/>
              <a:ea typeface="+mn-ea"/>
              <a:cs typeface="Arial" panose="020B0604020202020204" pitchFamily="34" charset="0"/>
            </a:rPr>
            <a:t>. respondentu sociāldemogrāfiskajā profilā 4. </a:t>
          </a:r>
          <a:r>
            <a:rPr lang="lv-LV" sz="800" baseline="0" dirty="0" err="1">
              <a:effectLst/>
              <a:latin typeface="Arial" panose="020B0604020202020204" pitchFamily="34" charset="0"/>
              <a:ea typeface="+mn-ea"/>
              <a:cs typeface="Arial" panose="020B0604020202020204" pitchFamily="34" charset="0"/>
            </a:rPr>
            <a:t>lpp</a:t>
          </a:r>
          <a:endParaRPr lang="lv-LV" sz="800" dirty="0">
            <a:effectLst/>
            <a:latin typeface="Arial" panose="020B0604020202020204" pitchFamily="34" charset="0"/>
            <a:ea typeface="+mn-ea"/>
            <a:cs typeface="Arial" panose="020B0604020202020204" pitchFamily="34" charset="0"/>
          </a:endParaRPr>
        </a:p>
      </cdr:txBody>
    </cdr:sp>
  </cdr:relSizeAnchor>
</c:userShapes>
</file>

<file path=ppt/drawings/drawing15.xml><?xml version="1.0" encoding="utf-8"?>
<c:userShapes xmlns:c="http://schemas.openxmlformats.org/drawingml/2006/chart">
  <cdr:relSizeAnchor xmlns:cdr="http://schemas.openxmlformats.org/drawingml/2006/chartDrawing">
    <cdr:from>
      <cdr:x>0</cdr:x>
      <cdr:y>0.22648</cdr:y>
    </cdr:from>
    <cdr:to>
      <cdr:x>0.11858</cdr:x>
      <cdr:y>0.35093</cdr:y>
    </cdr:to>
    <cdr:sp macro="" textlink="">
      <cdr:nvSpPr>
        <cdr:cNvPr id="9" name="TextBox 1">
          <a:extLst xmlns:a="http://schemas.openxmlformats.org/drawingml/2006/main">
            <a:ext uri="{FF2B5EF4-FFF2-40B4-BE49-F238E27FC236}">
              <a16:creationId xmlns:a16="http://schemas.microsoft.com/office/drawing/2014/main" id="{44472B1D-98DB-4872-8577-55E9FD9FBC89}"/>
            </a:ext>
          </a:extLst>
        </cdr:cNvPr>
        <cdr:cNvSpPr txBox="1"/>
      </cdr:nvSpPr>
      <cdr:spPr>
        <a:xfrm xmlns:a="http://schemas.openxmlformats.org/drawingml/2006/main">
          <a:off x="0" y="1441727"/>
          <a:ext cx="1415165" cy="79224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Elektrības ražošana, izmantojot mikroģeneratoru </a:t>
          </a:r>
        </a:p>
      </cdr:txBody>
    </cdr:sp>
  </cdr:relSizeAnchor>
  <cdr:relSizeAnchor xmlns:cdr="http://schemas.openxmlformats.org/drawingml/2006/chartDrawing">
    <cdr:from>
      <cdr:x>0</cdr:x>
      <cdr:y>0.41571</cdr:y>
    </cdr:from>
    <cdr:to>
      <cdr:x>0.11858</cdr:x>
      <cdr:y>0.45461</cdr:y>
    </cdr:to>
    <cdr:sp macro="" textlink="">
      <cdr:nvSpPr>
        <cdr:cNvPr id="11" name="TextBox 1">
          <a:extLst xmlns:a="http://schemas.openxmlformats.org/drawingml/2006/main">
            <a:ext uri="{FF2B5EF4-FFF2-40B4-BE49-F238E27FC236}">
              <a16:creationId xmlns:a16="http://schemas.microsoft.com/office/drawing/2014/main" id="{D703D071-5FD5-4497-ADB5-5D4A46ABCB55}"/>
            </a:ext>
          </a:extLst>
        </cdr:cNvPr>
        <cdr:cNvSpPr txBox="1"/>
      </cdr:nvSpPr>
      <cdr:spPr>
        <a:xfrm xmlns:a="http://schemas.openxmlformats.org/drawingml/2006/main">
          <a:off x="-233083" y="2403722"/>
          <a:ext cx="1397891" cy="22492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Fāžu skaits</a:t>
          </a:r>
        </a:p>
      </cdr:txBody>
    </cdr:sp>
  </cdr:relSizeAnchor>
  <cdr:relSizeAnchor xmlns:cdr="http://schemas.openxmlformats.org/drawingml/2006/chartDrawing">
    <cdr:from>
      <cdr:x>0</cdr:x>
      <cdr:y>0.61057</cdr:y>
    </cdr:from>
    <cdr:to>
      <cdr:x>0.13612</cdr:x>
      <cdr:y>0.65248</cdr:y>
    </cdr:to>
    <cdr:sp macro="" textlink="">
      <cdr:nvSpPr>
        <cdr:cNvPr id="15" name="TextBox 1">
          <a:extLst xmlns:a="http://schemas.openxmlformats.org/drawingml/2006/main">
            <a:ext uri="{FF2B5EF4-FFF2-40B4-BE49-F238E27FC236}">
              <a16:creationId xmlns:a16="http://schemas.microsoft.com/office/drawing/2014/main" id="{A14E8BDE-0093-406C-AF35-C32979E2E26A}"/>
            </a:ext>
          </a:extLst>
        </cdr:cNvPr>
        <cdr:cNvSpPr txBox="1"/>
      </cdr:nvSpPr>
      <cdr:spPr>
        <a:xfrm xmlns:a="http://schemas.openxmlformats.org/drawingml/2006/main">
          <a:off x="0" y="3886838"/>
          <a:ext cx="1624492" cy="26679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Ampēru</a:t>
          </a:r>
          <a:r>
            <a:rPr lang="lv-LV" sz="1000" b="1" baseline="0" dirty="0">
              <a:latin typeface="Arial" panose="020B0604020202020204" pitchFamily="34" charset="0"/>
              <a:cs typeface="Arial" panose="020B0604020202020204" pitchFamily="34" charset="0"/>
            </a:rPr>
            <a:t> skaits</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cdr:y>
    </cdr:from>
    <cdr:to>
      <cdr:x>1</cdr:x>
      <cdr:y>0.0767</cdr:y>
    </cdr:to>
    <cdr:sp macro="" textlink="">
      <cdr:nvSpPr>
        <cdr:cNvPr id="3" name="TextBox 1">
          <a:extLst xmlns:a="http://schemas.openxmlformats.org/drawingml/2006/main">
            <a:ext uri="{FF2B5EF4-FFF2-40B4-BE49-F238E27FC236}">
              <a16:creationId xmlns:a16="http://schemas.microsoft.com/office/drawing/2014/main" id="{E68A29B8-6E74-5FF6-B997-284A46F52739}"/>
            </a:ext>
          </a:extLst>
        </cdr:cNvPr>
        <cdr:cNvSpPr txBox="1"/>
      </cdr:nvSpPr>
      <cdr:spPr>
        <a:xfrm xmlns:a="http://schemas.openxmlformats.org/drawingml/2006/main">
          <a:off x="0" y="0"/>
          <a:ext cx="11934265" cy="48825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100" i="0">
              <a:latin typeface="Arial" panose="020B0604020202020204" pitchFamily="34" charset="0"/>
              <a:cs typeface="Arial" panose="020B0604020202020204" pitchFamily="34" charset="0"/>
            </a:rPr>
            <a:t>K6. </a:t>
          </a:r>
          <a:r>
            <a:rPr lang="lv-LV" sz="1100" i="1">
              <a:latin typeface="Arial" panose="020B0604020202020204" pitchFamily="34" charset="0"/>
              <a:cs typeface="Arial" panose="020B0604020202020204" pitchFamily="34" charset="0"/>
            </a:rPr>
            <a:t>"Vai Jūs zinājāt, ka iedzīvotājiem, samazinot mājoklim esošo elektrības pieslēguma jaudu, samazinās arī attiecīgie tarifu maksājumi (ja vien attiecīgajam mājoklim patlaban jau nav minimālā jauda)?"</a:t>
          </a:r>
        </a:p>
      </cdr:txBody>
    </cdr:sp>
  </cdr:relSizeAnchor>
  <cdr:relSizeAnchor xmlns:cdr="http://schemas.openxmlformats.org/drawingml/2006/chartDrawing">
    <cdr:from>
      <cdr:x>0</cdr:x>
      <cdr:y>0.95747</cdr:y>
    </cdr:from>
    <cdr:to>
      <cdr:x>0.64588</cdr:x>
      <cdr:y>1</cdr:y>
    </cdr:to>
    <cdr:sp macro="" textlink="">
      <cdr:nvSpPr>
        <cdr:cNvPr id="2" name="TextBox 1">
          <a:extLst xmlns:a="http://schemas.openxmlformats.org/drawingml/2006/main">
            <a:ext uri="{FF2B5EF4-FFF2-40B4-BE49-F238E27FC236}">
              <a16:creationId xmlns:a16="http://schemas.microsoft.com/office/drawing/2014/main" id="{A86BD882-336C-6458-FFB4-656D8E203A58}"/>
            </a:ext>
          </a:extLst>
        </cdr:cNvPr>
        <cdr:cNvSpPr txBox="1"/>
      </cdr:nvSpPr>
      <cdr:spPr>
        <a:xfrm xmlns:a="http://schemas.openxmlformats.org/drawingml/2006/main">
          <a:off x="0" y="6095144"/>
          <a:ext cx="7708075" cy="27076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respondentu skaitu grupās skat</a:t>
          </a:r>
          <a:r>
            <a:rPr lang="lv-LV" sz="800" baseline="0" dirty="0">
              <a:effectLst/>
              <a:latin typeface="Arial" panose="020B0604020202020204" pitchFamily="34" charset="0"/>
              <a:ea typeface="+mn-ea"/>
              <a:cs typeface="Arial" panose="020B0604020202020204" pitchFamily="34" charset="0"/>
            </a:rPr>
            <a:t>. respondentu sociāldemogrāfiskajā profilā 4. </a:t>
          </a:r>
          <a:r>
            <a:rPr lang="lv-LV" sz="800" baseline="0" dirty="0" err="1">
              <a:effectLst/>
              <a:latin typeface="Arial" panose="020B0604020202020204" pitchFamily="34" charset="0"/>
              <a:ea typeface="+mn-ea"/>
              <a:cs typeface="Arial" panose="020B0604020202020204" pitchFamily="34" charset="0"/>
            </a:rPr>
            <a:t>lpp</a:t>
          </a:r>
          <a:endParaRPr lang="lv-LV" sz="800" dirty="0">
            <a:effectLst/>
            <a:latin typeface="Arial" panose="020B0604020202020204" pitchFamily="34" charset="0"/>
            <a:ea typeface="+mn-ea"/>
            <a:cs typeface="Arial" panose="020B0604020202020204" pitchFamily="34" charset="0"/>
          </a:endParaRPr>
        </a:p>
      </cdr:txBody>
    </cdr:sp>
  </cdr:relSizeAnchor>
</c:userShapes>
</file>

<file path=ppt/drawings/drawing16.xml><?xml version="1.0" encoding="utf-8"?>
<c:userShapes xmlns:c="http://schemas.openxmlformats.org/drawingml/2006/chart">
  <cdr:relSizeAnchor xmlns:cdr="http://schemas.openxmlformats.org/drawingml/2006/chartDrawing">
    <cdr:from>
      <cdr:x>0.18851</cdr:x>
      <cdr:y>0.07021</cdr:y>
    </cdr:from>
    <cdr:to>
      <cdr:x>0.28528</cdr:x>
      <cdr:y>0.27447</cdr:y>
    </cdr:to>
    <cdr:sp macro="" textlink="">
      <cdr:nvSpPr>
        <cdr:cNvPr id="6" name="TextBox 5">
          <a:extLst xmlns:a="http://schemas.openxmlformats.org/drawingml/2006/main">
            <a:ext uri="{FF2B5EF4-FFF2-40B4-BE49-F238E27FC236}">
              <a16:creationId xmlns:a16="http://schemas.microsoft.com/office/drawing/2014/main" id="{053F2694-C040-484A-AC17-E4DCF0C914D7}"/>
            </a:ext>
          </a:extLst>
        </cdr:cNvPr>
        <cdr:cNvSpPr txBox="1"/>
      </cdr:nvSpPr>
      <cdr:spPr>
        <a:xfrm xmlns:a="http://schemas.openxmlformats.org/drawingml/2006/main">
          <a:off x="1781175" y="314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v-LV" sz="1100"/>
        </a:p>
      </cdr:txBody>
    </cdr:sp>
  </cdr:relSizeAnchor>
  <cdr:relSizeAnchor xmlns:cdr="http://schemas.openxmlformats.org/drawingml/2006/chartDrawing">
    <cdr:from>
      <cdr:x>0</cdr:x>
      <cdr:y>1.98088E-7</cdr:y>
    </cdr:from>
    <cdr:to>
      <cdr:x>1</cdr:x>
      <cdr:y>0.09672</cdr:y>
    </cdr:to>
    <cdr:sp macro="" textlink="">
      <cdr:nvSpPr>
        <cdr:cNvPr id="7" name="TextBox 6">
          <a:extLst xmlns:a="http://schemas.openxmlformats.org/drawingml/2006/main">
            <a:ext uri="{FF2B5EF4-FFF2-40B4-BE49-F238E27FC236}">
              <a16:creationId xmlns:a16="http://schemas.microsoft.com/office/drawing/2014/main" id="{80A509F6-D453-415E-9908-B939DC40C3DD}"/>
            </a:ext>
          </a:extLst>
        </cdr:cNvPr>
        <cdr:cNvSpPr txBox="1"/>
      </cdr:nvSpPr>
      <cdr:spPr>
        <a:xfrm xmlns:a="http://schemas.openxmlformats.org/drawingml/2006/main">
          <a:off x="0" y="1"/>
          <a:ext cx="11972925" cy="48825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v-LV" sz="1200" i="0">
              <a:latin typeface="Arial" panose="020B0604020202020204" pitchFamily="34" charset="0"/>
              <a:cs typeface="Arial" panose="020B0604020202020204" pitchFamily="34" charset="0"/>
            </a:rPr>
            <a:t>K7. </a:t>
          </a:r>
          <a:r>
            <a:rPr lang="lv-LV" sz="1200" i="1">
              <a:latin typeface="Arial" panose="020B0604020202020204" pitchFamily="34" charset="0"/>
              <a:cs typeface="Arial" panose="020B0604020202020204" pitchFamily="34" charset="0"/>
            </a:rPr>
            <a:t>"Vai saistībā ar AS “Sadales tīkls” tarifu kāpumu, Jūs/ Jūsu mājsaimniecība esat domājuši par iespēju samazināt sava mājokļa elektrības pieslēguma jaudu?"</a:t>
          </a:r>
        </a:p>
      </cdr:txBody>
    </cdr:sp>
  </cdr:relSizeAnchor>
  <cdr:relSizeAnchor xmlns:cdr="http://schemas.openxmlformats.org/drawingml/2006/chartDrawing">
    <cdr:from>
      <cdr:x>0</cdr:x>
      <cdr:y>0.93769</cdr:y>
    </cdr:from>
    <cdr:to>
      <cdr:x>0.72849</cdr:x>
      <cdr:y>1</cdr:y>
    </cdr:to>
    <cdr:sp macro="" textlink="">
      <cdr:nvSpPr>
        <cdr:cNvPr id="12" name="TextBox 1">
          <a:extLst xmlns:a="http://schemas.openxmlformats.org/drawingml/2006/main">
            <a:ext uri="{FF2B5EF4-FFF2-40B4-BE49-F238E27FC236}">
              <a16:creationId xmlns:a16="http://schemas.microsoft.com/office/drawing/2014/main" id="{D5FC4844-6B2A-4958-97D8-6F34B8B438E1}"/>
            </a:ext>
          </a:extLst>
        </cdr:cNvPr>
        <cdr:cNvSpPr txBox="1"/>
      </cdr:nvSpPr>
      <cdr:spPr>
        <a:xfrm xmlns:a="http://schemas.openxmlformats.org/drawingml/2006/main">
          <a:off x="0" y="4733684"/>
          <a:ext cx="8722178" cy="314565"/>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kas zināja, ka iedzīvotājiem, samazinot mājoklim esošo elektrības pieslēguma jaudu, samazinās arī attiecīgie tarifu maksājumi, n=708 </a:t>
          </a:r>
        </a:p>
      </cdr:txBody>
    </cdr:sp>
  </cdr:relSizeAnchor>
</c:userShapes>
</file>

<file path=ppt/drawings/drawing17.xml><?xml version="1.0" encoding="utf-8"?>
<c:userShapes xmlns:c="http://schemas.openxmlformats.org/drawingml/2006/chart">
  <cdr:relSizeAnchor xmlns:cdr="http://schemas.openxmlformats.org/drawingml/2006/chartDrawing">
    <cdr:from>
      <cdr:x>0</cdr:x>
      <cdr:y>0.17198</cdr:y>
    </cdr:from>
    <cdr:to>
      <cdr:x>0.11858</cdr:x>
      <cdr:y>0.20784</cdr:y>
    </cdr:to>
    <cdr:sp macro="" textlink="">
      <cdr:nvSpPr>
        <cdr:cNvPr id="9" name="TextBox 1">
          <a:extLst xmlns:a="http://schemas.openxmlformats.org/drawingml/2006/main">
            <a:ext uri="{FF2B5EF4-FFF2-40B4-BE49-F238E27FC236}">
              <a16:creationId xmlns:a16="http://schemas.microsoft.com/office/drawing/2014/main" id="{44472B1D-98DB-4872-8577-55E9FD9FBC89}"/>
            </a:ext>
          </a:extLst>
        </cdr:cNvPr>
        <cdr:cNvSpPr txBox="1"/>
      </cdr:nvSpPr>
      <cdr:spPr>
        <a:xfrm xmlns:a="http://schemas.openxmlformats.org/drawingml/2006/main">
          <a:off x="-233082" y="1003697"/>
          <a:ext cx="1390450" cy="20928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0.86773</cdr:y>
    </cdr:from>
    <cdr:to>
      <cdr:x>0.13771</cdr:x>
      <cdr:y>0.90661</cdr:y>
    </cdr:to>
    <cdr:sp macro="" textlink="">
      <cdr:nvSpPr>
        <cdr:cNvPr id="10" name="TextBox 1">
          <a:extLst xmlns:a="http://schemas.openxmlformats.org/drawingml/2006/main">
            <a:ext uri="{FF2B5EF4-FFF2-40B4-BE49-F238E27FC236}">
              <a16:creationId xmlns:a16="http://schemas.microsoft.com/office/drawing/2014/main" id="{CC07AF31-1410-40FD-AF0A-FEDB10B1894C}"/>
            </a:ext>
          </a:extLst>
        </cdr:cNvPr>
        <cdr:cNvSpPr txBox="1"/>
      </cdr:nvSpPr>
      <cdr:spPr>
        <a:xfrm xmlns:a="http://schemas.openxmlformats.org/drawingml/2006/main">
          <a:off x="-233082" y="5064116"/>
          <a:ext cx="1614765" cy="22690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0.24387</cdr:y>
    </cdr:from>
    <cdr:to>
      <cdr:x>0.11858</cdr:x>
      <cdr:y>0.28277</cdr:y>
    </cdr:to>
    <cdr:sp macro="" textlink="">
      <cdr:nvSpPr>
        <cdr:cNvPr id="11" name="TextBox 1">
          <a:extLst xmlns:a="http://schemas.openxmlformats.org/drawingml/2006/main">
            <a:ext uri="{FF2B5EF4-FFF2-40B4-BE49-F238E27FC236}">
              <a16:creationId xmlns:a16="http://schemas.microsoft.com/office/drawing/2014/main" id="{D703D071-5FD5-4497-ADB5-5D4A46ABCB55}"/>
            </a:ext>
          </a:extLst>
        </cdr:cNvPr>
        <cdr:cNvSpPr txBox="1"/>
      </cdr:nvSpPr>
      <cdr:spPr>
        <a:xfrm xmlns:a="http://schemas.openxmlformats.org/drawingml/2006/main">
          <a:off x="-233082" y="1423251"/>
          <a:ext cx="1390450" cy="22702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0.73708</cdr:y>
    </cdr:from>
    <cdr:to>
      <cdr:x>0.11858</cdr:x>
      <cdr:y>0.77597</cdr:y>
    </cdr:to>
    <cdr:sp macro="" textlink="">
      <cdr:nvSpPr>
        <cdr:cNvPr id="12" name="TextBox 1">
          <a:extLst xmlns:a="http://schemas.openxmlformats.org/drawingml/2006/main">
            <a:ext uri="{FF2B5EF4-FFF2-40B4-BE49-F238E27FC236}">
              <a16:creationId xmlns:a16="http://schemas.microsoft.com/office/drawing/2014/main" id="{43CAFC6B-CDCD-4154-B885-693F906AE166}"/>
            </a:ext>
          </a:extLst>
        </cdr:cNvPr>
        <cdr:cNvSpPr txBox="1"/>
      </cdr:nvSpPr>
      <cdr:spPr>
        <a:xfrm xmlns:a="http://schemas.openxmlformats.org/drawingml/2006/main">
          <a:off x="-233082" y="4301612"/>
          <a:ext cx="1390450" cy="22696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0.61075</cdr:y>
    </cdr:from>
    <cdr:to>
      <cdr:x>0.11858</cdr:x>
      <cdr:y>0.64964</cdr:y>
    </cdr:to>
    <cdr:sp macro="" textlink="">
      <cdr:nvSpPr>
        <cdr:cNvPr id="13" name="TextBox 1">
          <a:extLst xmlns:a="http://schemas.openxmlformats.org/drawingml/2006/main">
            <a:ext uri="{FF2B5EF4-FFF2-40B4-BE49-F238E27FC236}">
              <a16:creationId xmlns:a16="http://schemas.microsoft.com/office/drawing/2014/main" id="{6AF076EB-B3D9-4785-AEBE-086F6D37CABE}"/>
            </a:ext>
          </a:extLst>
        </cdr:cNvPr>
        <cdr:cNvSpPr txBox="1"/>
      </cdr:nvSpPr>
      <cdr:spPr>
        <a:xfrm xmlns:a="http://schemas.openxmlformats.org/drawingml/2006/main">
          <a:off x="0" y="3564359"/>
          <a:ext cx="1390450" cy="22696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0.44004</cdr:y>
    </cdr:from>
    <cdr:to>
      <cdr:x>0.11858</cdr:x>
      <cdr:y>0.47894</cdr:y>
    </cdr:to>
    <cdr:sp macro="" textlink="">
      <cdr:nvSpPr>
        <cdr:cNvPr id="14" name="TextBox 1">
          <a:extLst xmlns:a="http://schemas.openxmlformats.org/drawingml/2006/main">
            <a:ext uri="{FF2B5EF4-FFF2-40B4-BE49-F238E27FC236}">
              <a16:creationId xmlns:a16="http://schemas.microsoft.com/office/drawing/2014/main" id="{C18210BF-695A-4E41-82D3-B5A30F88625E}"/>
            </a:ext>
          </a:extLst>
        </cdr:cNvPr>
        <cdr:cNvSpPr txBox="1"/>
      </cdr:nvSpPr>
      <cdr:spPr>
        <a:xfrm xmlns:a="http://schemas.openxmlformats.org/drawingml/2006/main">
          <a:off x="-233082" y="2568078"/>
          <a:ext cx="1390450" cy="22702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0.38118</cdr:y>
    </cdr:from>
    <cdr:to>
      <cdr:x>0.13612</cdr:x>
      <cdr:y>0.42309</cdr:y>
    </cdr:to>
    <cdr:sp macro="" textlink="">
      <cdr:nvSpPr>
        <cdr:cNvPr id="15" name="TextBox 1">
          <a:extLst xmlns:a="http://schemas.openxmlformats.org/drawingml/2006/main">
            <a:ext uri="{FF2B5EF4-FFF2-40B4-BE49-F238E27FC236}">
              <a16:creationId xmlns:a16="http://schemas.microsoft.com/office/drawing/2014/main" id="{A14E8BDE-0093-406C-AF35-C32979E2E26A}"/>
            </a:ext>
          </a:extLst>
        </cdr:cNvPr>
        <cdr:cNvSpPr txBox="1"/>
      </cdr:nvSpPr>
      <cdr:spPr>
        <a:xfrm xmlns:a="http://schemas.openxmlformats.org/drawingml/2006/main">
          <a:off x="-233082" y="2224592"/>
          <a:ext cx="1596121" cy="24458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0.5279</cdr:y>
    </cdr:from>
    <cdr:to>
      <cdr:x>0.09186</cdr:x>
      <cdr:y>0.55945</cdr:y>
    </cdr:to>
    <cdr:sp macro="" textlink="">
      <cdr:nvSpPr>
        <cdr:cNvPr id="22" name="TextBox 1">
          <a:extLst xmlns:a="http://schemas.openxmlformats.org/drawingml/2006/main">
            <a:ext uri="{FF2B5EF4-FFF2-40B4-BE49-F238E27FC236}">
              <a16:creationId xmlns:a16="http://schemas.microsoft.com/office/drawing/2014/main" id="{6410EBBB-BF65-4EAA-8B3E-8A5456B3883C}"/>
            </a:ext>
          </a:extLst>
        </cdr:cNvPr>
        <cdr:cNvSpPr txBox="1"/>
      </cdr:nvSpPr>
      <cdr:spPr>
        <a:xfrm xmlns:a="http://schemas.openxmlformats.org/drawingml/2006/main">
          <a:off x="-233082" y="3080856"/>
          <a:ext cx="1077135" cy="1841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Dzīvesvietas tips</a:t>
          </a:r>
        </a:p>
      </cdr:txBody>
    </cdr:sp>
  </cdr:relSizeAnchor>
  <cdr:relSizeAnchor xmlns:cdr="http://schemas.openxmlformats.org/drawingml/2006/chartDrawing">
    <cdr:from>
      <cdr:x>0</cdr:x>
      <cdr:y>0.96832</cdr:y>
    </cdr:from>
    <cdr:to>
      <cdr:x>0.99359</cdr:x>
      <cdr:y>1</cdr:y>
    </cdr:to>
    <cdr:sp macro="" textlink="">
      <cdr:nvSpPr>
        <cdr:cNvPr id="19" name="TextBox 1">
          <a:extLst xmlns:a="http://schemas.openxmlformats.org/drawingml/2006/main">
            <a:ext uri="{FF2B5EF4-FFF2-40B4-BE49-F238E27FC236}">
              <a16:creationId xmlns:a16="http://schemas.microsoft.com/office/drawing/2014/main" id="{EE332C92-B2E5-4165-AC63-5B8E86773EE7}"/>
            </a:ext>
          </a:extLst>
        </cdr:cNvPr>
        <cdr:cNvSpPr txBox="1"/>
      </cdr:nvSpPr>
      <cdr:spPr>
        <a:xfrm xmlns:a="http://schemas.openxmlformats.org/drawingml/2006/main">
          <a:off x="0" y="6164219"/>
          <a:ext cx="11857784" cy="201689"/>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kas zināja, ka iedzīvotājiem, samazinot mājoklim esošo elektrības pieslēguma jaudu, samazinās arī attiecīgie tarifu maksājumi</a:t>
          </a:r>
        </a:p>
      </cdr:txBody>
    </cdr:sp>
  </cdr:relSizeAnchor>
  <cdr:relSizeAnchor xmlns:cdr="http://schemas.openxmlformats.org/drawingml/2006/chartDrawing">
    <cdr:from>
      <cdr:x>0</cdr:x>
      <cdr:y>0</cdr:y>
    </cdr:from>
    <cdr:to>
      <cdr:x>1</cdr:x>
      <cdr:y>0.0767</cdr:y>
    </cdr:to>
    <cdr:sp macro="" textlink="">
      <cdr:nvSpPr>
        <cdr:cNvPr id="3" name="TextBox 1">
          <a:extLst xmlns:a="http://schemas.openxmlformats.org/drawingml/2006/main">
            <a:ext uri="{FF2B5EF4-FFF2-40B4-BE49-F238E27FC236}">
              <a16:creationId xmlns:a16="http://schemas.microsoft.com/office/drawing/2014/main" id="{248E4468-F59B-5DFD-CA26-DD5DD442DBFC}"/>
            </a:ext>
          </a:extLst>
        </cdr:cNvPr>
        <cdr:cNvSpPr txBox="1"/>
      </cdr:nvSpPr>
      <cdr:spPr>
        <a:xfrm xmlns:a="http://schemas.openxmlformats.org/drawingml/2006/main">
          <a:off x="0" y="0"/>
          <a:ext cx="11934265" cy="4882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100" i="0">
              <a:latin typeface="Arial" panose="020B0604020202020204" pitchFamily="34" charset="0"/>
              <a:cs typeface="Arial" panose="020B0604020202020204" pitchFamily="34" charset="0"/>
            </a:rPr>
            <a:t>K7. </a:t>
          </a:r>
          <a:r>
            <a:rPr lang="lv-LV" sz="1100" i="1">
              <a:latin typeface="Arial" panose="020B0604020202020204" pitchFamily="34" charset="0"/>
              <a:cs typeface="Arial" panose="020B0604020202020204" pitchFamily="34" charset="0"/>
            </a:rPr>
            <a:t>"Vai saistībā ar AS “Sadales tīkls” tarifu kāpumu, Jūs/ Jūsu mājsaimniecība esat domājuši par iespēju samazināt sava mājokļa elektrības pieslēguma jaudu?"</a:t>
          </a:r>
        </a:p>
      </cdr:txBody>
    </cdr:sp>
  </cdr:relSizeAnchor>
</c:userShapes>
</file>

<file path=ppt/drawings/drawing18.xml><?xml version="1.0" encoding="utf-8"?>
<c:userShapes xmlns:c="http://schemas.openxmlformats.org/drawingml/2006/chart">
  <cdr:relSizeAnchor xmlns:cdr="http://schemas.openxmlformats.org/drawingml/2006/chartDrawing">
    <cdr:from>
      <cdr:x>0</cdr:x>
      <cdr:y>0</cdr:y>
    </cdr:from>
    <cdr:to>
      <cdr:x>1</cdr:x>
      <cdr:y>0.0767</cdr:y>
    </cdr:to>
    <cdr:sp macro="" textlink="">
      <cdr:nvSpPr>
        <cdr:cNvPr id="3" name="TextBox 1">
          <a:extLst xmlns:a="http://schemas.openxmlformats.org/drawingml/2006/main">
            <a:ext uri="{FF2B5EF4-FFF2-40B4-BE49-F238E27FC236}">
              <a16:creationId xmlns:a16="http://schemas.microsoft.com/office/drawing/2014/main" id="{38C10CC7-8479-79E2-0F45-86EF72BBE8E1}"/>
            </a:ext>
          </a:extLst>
        </cdr:cNvPr>
        <cdr:cNvSpPr txBox="1"/>
      </cdr:nvSpPr>
      <cdr:spPr>
        <a:xfrm xmlns:a="http://schemas.openxmlformats.org/drawingml/2006/main">
          <a:off x="0" y="0"/>
          <a:ext cx="11934265" cy="4882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100" i="0">
              <a:latin typeface="Arial" panose="020B0604020202020204" pitchFamily="34" charset="0"/>
              <a:cs typeface="Arial" panose="020B0604020202020204" pitchFamily="34" charset="0"/>
            </a:rPr>
            <a:t>K7. </a:t>
          </a:r>
          <a:r>
            <a:rPr lang="lv-LV" sz="1100" i="1">
              <a:latin typeface="Arial" panose="020B0604020202020204" pitchFamily="34" charset="0"/>
              <a:cs typeface="Arial" panose="020B0604020202020204" pitchFamily="34" charset="0"/>
            </a:rPr>
            <a:t>"Vai saistībā ar AS “Sadales tīkls” tarifu kāpumu, Jūs/ Jūsu mājsaimniecība esat domājuši par iespēju samazināt sava mājokļa elektrības pieslēguma jaudu?"</a:t>
          </a:r>
        </a:p>
      </cdr:txBody>
    </cdr:sp>
  </cdr:relSizeAnchor>
  <cdr:relSizeAnchor xmlns:cdr="http://schemas.openxmlformats.org/drawingml/2006/chartDrawing">
    <cdr:from>
      <cdr:x>0</cdr:x>
      <cdr:y>0.2672</cdr:y>
    </cdr:from>
    <cdr:to>
      <cdr:x>0.11858</cdr:x>
      <cdr:y>0.39166</cdr:y>
    </cdr:to>
    <cdr:sp macro="" textlink="">
      <cdr:nvSpPr>
        <cdr:cNvPr id="2" name="TextBox 1">
          <a:extLst xmlns:a="http://schemas.openxmlformats.org/drawingml/2006/main">
            <a:ext uri="{FF2B5EF4-FFF2-40B4-BE49-F238E27FC236}">
              <a16:creationId xmlns:a16="http://schemas.microsoft.com/office/drawing/2014/main" id="{B7BF02B2-CA3E-4332-47A4-7BE1C745C0EA}"/>
            </a:ext>
          </a:extLst>
        </cdr:cNvPr>
        <cdr:cNvSpPr txBox="1"/>
      </cdr:nvSpPr>
      <cdr:spPr>
        <a:xfrm xmlns:a="http://schemas.openxmlformats.org/drawingml/2006/main">
          <a:off x="-218514" y="1564161"/>
          <a:ext cx="1397492" cy="7285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Elektrības ražošana, izmantojot mikroģeneratoru </a:t>
          </a:r>
        </a:p>
      </cdr:txBody>
    </cdr:sp>
  </cdr:relSizeAnchor>
  <cdr:relSizeAnchor xmlns:cdr="http://schemas.openxmlformats.org/drawingml/2006/chartDrawing">
    <cdr:from>
      <cdr:x>0</cdr:x>
      <cdr:y>0.44958</cdr:y>
    </cdr:from>
    <cdr:to>
      <cdr:x>0.11858</cdr:x>
      <cdr:y>0.48848</cdr:y>
    </cdr:to>
    <cdr:sp macro="" textlink="">
      <cdr:nvSpPr>
        <cdr:cNvPr id="4" name="TextBox 1">
          <a:extLst xmlns:a="http://schemas.openxmlformats.org/drawingml/2006/main">
            <a:ext uri="{FF2B5EF4-FFF2-40B4-BE49-F238E27FC236}">
              <a16:creationId xmlns:a16="http://schemas.microsoft.com/office/drawing/2014/main" id="{42FBEED6-DA5B-BE05-9B0F-82F9AE226B13}"/>
            </a:ext>
          </a:extLst>
        </cdr:cNvPr>
        <cdr:cNvSpPr txBox="1"/>
      </cdr:nvSpPr>
      <cdr:spPr>
        <a:xfrm xmlns:a="http://schemas.openxmlformats.org/drawingml/2006/main">
          <a:off x="-218514" y="2631796"/>
          <a:ext cx="1397492" cy="22771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Fāžu skaits</a:t>
          </a:r>
        </a:p>
      </cdr:txBody>
    </cdr:sp>
  </cdr:relSizeAnchor>
  <cdr:relSizeAnchor xmlns:cdr="http://schemas.openxmlformats.org/drawingml/2006/chartDrawing">
    <cdr:from>
      <cdr:x>0</cdr:x>
      <cdr:y>0.63636</cdr:y>
    </cdr:from>
    <cdr:to>
      <cdr:x>0.13612</cdr:x>
      <cdr:y>0.67827</cdr:y>
    </cdr:to>
    <cdr:sp macro="" textlink="">
      <cdr:nvSpPr>
        <cdr:cNvPr id="5" name="TextBox 1">
          <a:extLst xmlns:a="http://schemas.openxmlformats.org/drawingml/2006/main">
            <a:ext uri="{FF2B5EF4-FFF2-40B4-BE49-F238E27FC236}">
              <a16:creationId xmlns:a16="http://schemas.microsoft.com/office/drawing/2014/main" id="{F7C6F92B-A83C-E675-8CBB-795CBBDDE874}"/>
            </a:ext>
          </a:extLst>
        </cdr:cNvPr>
        <cdr:cNvSpPr txBox="1"/>
      </cdr:nvSpPr>
      <cdr:spPr>
        <a:xfrm xmlns:a="http://schemas.openxmlformats.org/drawingml/2006/main">
          <a:off x="-218514" y="3725215"/>
          <a:ext cx="1604205" cy="2453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Ampēru</a:t>
          </a:r>
          <a:r>
            <a:rPr lang="lv-LV" sz="1000" b="1" baseline="0" dirty="0">
              <a:latin typeface="Arial" panose="020B0604020202020204" pitchFamily="34" charset="0"/>
              <a:cs typeface="Arial" panose="020B0604020202020204" pitchFamily="34" charset="0"/>
            </a:rPr>
            <a:t> skaits</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0.96832</cdr:y>
    </cdr:from>
    <cdr:to>
      <cdr:x>0.99359</cdr:x>
      <cdr:y>1</cdr:y>
    </cdr:to>
    <cdr:sp macro="" textlink="">
      <cdr:nvSpPr>
        <cdr:cNvPr id="6" name="TextBox 1">
          <a:extLst xmlns:a="http://schemas.openxmlformats.org/drawingml/2006/main">
            <a:ext uri="{FF2B5EF4-FFF2-40B4-BE49-F238E27FC236}">
              <a16:creationId xmlns:a16="http://schemas.microsoft.com/office/drawing/2014/main" id="{B48C3D41-2DFC-9DA0-4173-EA8F61E36901}"/>
            </a:ext>
          </a:extLst>
        </cdr:cNvPr>
        <cdr:cNvSpPr txBox="1"/>
      </cdr:nvSpPr>
      <cdr:spPr>
        <a:xfrm xmlns:a="http://schemas.openxmlformats.org/drawingml/2006/main">
          <a:off x="0" y="6164236"/>
          <a:ext cx="11857766" cy="201672"/>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kas zināja, ka iedzīvotājiem, samazinot mājoklim esošo elektrības pieslēguma jaudu, samazinās arī attiecīgie tarifu maksājumi</a:t>
          </a:r>
        </a:p>
      </cdr:txBody>
    </cdr:sp>
  </cdr:relSizeAnchor>
</c:userShapes>
</file>

<file path=ppt/drawings/drawing19.xml><?xml version="1.0" encoding="utf-8"?>
<c:userShapes xmlns:c="http://schemas.openxmlformats.org/drawingml/2006/chart">
  <cdr:relSizeAnchor xmlns:cdr="http://schemas.openxmlformats.org/drawingml/2006/chartDrawing">
    <cdr:from>
      <cdr:x>0</cdr:x>
      <cdr:y>0</cdr:y>
    </cdr:from>
    <cdr:to>
      <cdr:x>0.99739</cdr:x>
      <cdr:y>0.08831</cdr:y>
    </cdr:to>
    <cdr:sp macro="" textlink="">
      <cdr:nvSpPr>
        <cdr:cNvPr id="2" name="TextBox 1">
          <a:extLst xmlns:a="http://schemas.openxmlformats.org/drawingml/2006/main">
            <a:ext uri="{FF2B5EF4-FFF2-40B4-BE49-F238E27FC236}">
              <a16:creationId xmlns:a16="http://schemas.microsoft.com/office/drawing/2014/main" id="{2ED92168-ED34-4E44-90C9-E4FF8E336537}"/>
            </a:ext>
          </a:extLst>
        </cdr:cNvPr>
        <cdr:cNvSpPr txBox="1"/>
      </cdr:nvSpPr>
      <cdr:spPr>
        <a:xfrm xmlns:a="http://schemas.openxmlformats.org/drawingml/2006/main">
          <a:off x="0" y="0"/>
          <a:ext cx="11868444" cy="46264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baseline="0">
              <a:effectLst/>
              <a:latin typeface="Arial" panose="020B0604020202020204" pitchFamily="34" charset="0"/>
              <a:ea typeface="+mn-ea"/>
              <a:cs typeface="Arial" panose="020B0604020202020204" pitchFamily="34" charset="0"/>
            </a:rPr>
            <a:t>K8. </a:t>
          </a:r>
          <a:r>
            <a:rPr lang="lv-LV" sz="1200" b="0" i="1" baseline="0">
              <a:effectLst/>
              <a:latin typeface="Arial" panose="020B0604020202020204" pitchFamily="34" charset="0"/>
              <a:ea typeface="+mn-ea"/>
              <a:cs typeface="Arial" panose="020B0604020202020204" pitchFamily="34" charset="0"/>
            </a:rPr>
            <a:t>"Kāpēc Jūs/ Jūsu mājsaimniecība līdz šim neesat samazinājuši mājokļa elektrības pieslēguma jaudu?"</a:t>
          </a:r>
        </a:p>
      </cdr:txBody>
    </cdr:sp>
  </cdr:relSizeAnchor>
  <cdr:relSizeAnchor xmlns:cdr="http://schemas.openxmlformats.org/drawingml/2006/chartDrawing">
    <cdr:from>
      <cdr:x>0</cdr:x>
      <cdr:y>0.93507</cdr:y>
    </cdr:from>
    <cdr:to>
      <cdr:x>0.75533</cdr:x>
      <cdr:y>1</cdr:y>
    </cdr:to>
    <cdr:sp macro="" textlink="">
      <cdr:nvSpPr>
        <cdr:cNvPr id="4" name="TextBox 1">
          <a:extLst xmlns:a="http://schemas.openxmlformats.org/drawingml/2006/main">
            <a:ext uri="{FF2B5EF4-FFF2-40B4-BE49-F238E27FC236}">
              <a16:creationId xmlns:a16="http://schemas.microsoft.com/office/drawing/2014/main" id="{FE2B4426-CD21-4D05-B086-2D011C0B73F7}"/>
            </a:ext>
          </a:extLst>
        </cdr:cNvPr>
        <cdr:cNvSpPr txBox="1"/>
      </cdr:nvSpPr>
      <cdr:spPr>
        <a:xfrm xmlns:a="http://schemas.openxmlformats.org/drawingml/2006/main">
          <a:off x="0" y="5135931"/>
          <a:ext cx="8468833" cy="356632"/>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respondenti, kas saistībā ar AS "Sadales</a:t>
          </a:r>
          <a:r>
            <a:rPr lang="lv-LV" sz="800" baseline="0" dirty="0">
              <a:latin typeface="Arial" panose="020B0604020202020204" pitchFamily="34" charset="0"/>
              <a:cs typeface="Arial" panose="020B0604020202020204" pitchFamily="34" charset="0"/>
            </a:rPr>
            <a:t> tīkls" tarifu kāpumu ir apsvēruši iespēju samazināt sava mājokļa elektrības pieslēguma jaudu vai nespēja sniegt konkrētu atbildi, n=214</a:t>
          </a:r>
          <a:endParaRPr lang="lv-LV" sz="800" dirty="0">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0.18851</cdr:x>
      <cdr:y>0.07021</cdr:y>
    </cdr:from>
    <cdr:to>
      <cdr:x>0.28528</cdr:x>
      <cdr:y>0.27447</cdr:y>
    </cdr:to>
    <cdr:sp macro="" textlink="">
      <cdr:nvSpPr>
        <cdr:cNvPr id="6" name="TextBox 5">
          <a:extLst xmlns:a="http://schemas.openxmlformats.org/drawingml/2006/main">
            <a:ext uri="{FF2B5EF4-FFF2-40B4-BE49-F238E27FC236}">
              <a16:creationId xmlns:a16="http://schemas.microsoft.com/office/drawing/2014/main" id="{053F2694-C040-484A-AC17-E4DCF0C914D7}"/>
            </a:ext>
          </a:extLst>
        </cdr:cNvPr>
        <cdr:cNvSpPr txBox="1"/>
      </cdr:nvSpPr>
      <cdr:spPr>
        <a:xfrm xmlns:a="http://schemas.openxmlformats.org/drawingml/2006/main">
          <a:off x="1781175" y="314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v-LV" sz="1100"/>
        </a:p>
      </cdr:txBody>
    </cdr:sp>
  </cdr:relSizeAnchor>
  <cdr:relSizeAnchor xmlns:cdr="http://schemas.openxmlformats.org/drawingml/2006/chartDrawing">
    <cdr:from>
      <cdr:x>0</cdr:x>
      <cdr:y>0</cdr:y>
    </cdr:from>
    <cdr:to>
      <cdr:x>1</cdr:x>
      <cdr:y>0.09804</cdr:y>
    </cdr:to>
    <cdr:sp macro="" textlink="">
      <cdr:nvSpPr>
        <cdr:cNvPr id="7" name="TextBox 6">
          <a:extLst xmlns:a="http://schemas.openxmlformats.org/drawingml/2006/main">
            <a:ext uri="{FF2B5EF4-FFF2-40B4-BE49-F238E27FC236}">
              <a16:creationId xmlns:a16="http://schemas.microsoft.com/office/drawing/2014/main" id="{80A509F6-D453-415E-9908-B939DC40C3DD}"/>
            </a:ext>
          </a:extLst>
        </cdr:cNvPr>
        <cdr:cNvSpPr txBox="1"/>
      </cdr:nvSpPr>
      <cdr:spPr>
        <a:xfrm xmlns:a="http://schemas.openxmlformats.org/drawingml/2006/main">
          <a:off x="-454770" y="-1158745"/>
          <a:ext cx="10853932" cy="4762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v-LV" sz="1200" dirty="0">
              <a:latin typeface="Arial" panose="020B0604020202020204" pitchFamily="34" charset="0"/>
              <a:cs typeface="Arial" panose="020B0604020202020204" pitchFamily="34" charset="0"/>
            </a:rPr>
            <a:t>K2</a:t>
          </a:r>
          <a:r>
            <a:rPr lang="lv-LV" sz="1200" i="1" dirty="0">
              <a:latin typeface="Arial" panose="020B0604020202020204" pitchFamily="34" charset="0"/>
              <a:cs typeface="Arial" panose="020B0604020202020204" pitchFamily="34" charset="0"/>
            </a:rPr>
            <a:t>. "Vai Jūs/ Jūsu mājsaimniecība paši savam vajadzībām un/ vai nodošanai tīklā ražojat elektrību izmantojot </a:t>
          </a:r>
          <a:r>
            <a:rPr lang="lv-LV" sz="1200" i="1" dirty="0" err="1">
              <a:latin typeface="Arial" panose="020B0604020202020204" pitchFamily="34" charset="0"/>
              <a:cs typeface="Arial" panose="020B0604020202020204" pitchFamily="34" charset="0"/>
            </a:rPr>
            <a:t>mikroģeneratoru</a:t>
          </a:r>
          <a:r>
            <a:rPr lang="lv-LV" sz="1200" i="1" dirty="0">
              <a:latin typeface="Arial" panose="020B0604020202020204" pitchFamily="34" charset="0"/>
              <a:cs typeface="Arial" panose="020B0604020202020204" pitchFamily="34" charset="0"/>
            </a:rPr>
            <a:t> (piemēram, Jums ir uzstādīti saules paneļi)?"</a:t>
          </a:r>
        </a:p>
      </cdr:txBody>
    </cdr:sp>
  </cdr:relSizeAnchor>
  <cdr:relSizeAnchor xmlns:cdr="http://schemas.openxmlformats.org/drawingml/2006/chartDrawing">
    <cdr:from>
      <cdr:x>0</cdr:x>
      <cdr:y>0.94073</cdr:y>
    </cdr:from>
    <cdr:to>
      <cdr:x>0.28807</cdr:x>
      <cdr:y>1</cdr:y>
    </cdr:to>
    <cdr:sp macro="" textlink="">
      <cdr:nvSpPr>
        <cdr:cNvPr id="4" name="Text Box 25601">
          <a:extLst xmlns:a="http://schemas.openxmlformats.org/drawingml/2006/main">
            <a:ext uri="{FF2B5EF4-FFF2-40B4-BE49-F238E27FC236}">
              <a16:creationId xmlns:a16="http://schemas.microsoft.com/office/drawing/2014/main" id="{291FB4C5-5B75-47AF-8838-C7BF0C2E6298}"/>
            </a:ext>
          </a:extLst>
        </cdr:cNvPr>
        <cdr:cNvSpPr txBox="1">
          <a:spLocks xmlns:a="http://schemas.openxmlformats.org/drawingml/2006/main" noChangeArrowheads="1"/>
        </cdr:cNvSpPr>
      </cdr:nvSpPr>
      <cdr:spPr bwMode="auto">
        <a:xfrm xmlns:a="http://schemas.openxmlformats.org/drawingml/2006/main">
          <a:off x="0" y="4211395"/>
          <a:ext cx="2721942" cy="265355"/>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00" mc:Ignorable="a14" a14:legacySpreadsheetColorIndex="13"/>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square" lIns="27432" tIns="0" rIns="0" bIns="22860" anchor="b"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800" b="0" i="0" u="none" strike="noStrike" baseline="0">
              <a:solidFill>
                <a:srgbClr val="000000"/>
              </a:solidFill>
              <a:latin typeface="Arial"/>
              <a:cs typeface="Arial"/>
            </a:rPr>
            <a:t>Bāze: visi respondenti, n=1005</a:t>
          </a:r>
        </a:p>
      </cdr:txBody>
    </cdr:sp>
  </cdr:relSizeAnchor>
</c:userShapes>
</file>

<file path=ppt/drawings/drawing20.xml><?xml version="1.0" encoding="utf-8"?>
<c:userShapes xmlns:c="http://schemas.openxmlformats.org/drawingml/2006/chart">
  <cdr:relSizeAnchor xmlns:cdr="http://schemas.openxmlformats.org/drawingml/2006/chartDrawing">
    <cdr:from>
      <cdr:x>0</cdr:x>
      <cdr:y>0.17628</cdr:y>
    </cdr:from>
    <cdr:to>
      <cdr:x>0.11858</cdr:x>
      <cdr:y>0.21214</cdr:y>
    </cdr:to>
    <cdr:sp macro="" textlink="">
      <cdr:nvSpPr>
        <cdr:cNvPr id="9" name="TextBox 1">
          <a:extLst xmlns:a="http://schemas.openxmlformats.org/drawingml/2006/main">
            <a:ext uri="{FF2B5EF4-FFF2-40B4-BE49-F238E27FC236}">
              <a16:creationId xmlns:a16="http://schemas.microsoft.com/office/drawing/2014/main" id="{44472B1D-98DB-4872-8577-55E9FD9FBC89}"/>
            </a:ext>
          </a:extLst>
        </cdr:cNvPr>
        <cdr:cNvSpPr txBox="1"/>
      </cdr:nvSpPr>
      <cdr:spPr>
        <a:xfrm xmlns:a="http://schemas.openxmlformats.org/drawingml/2006/main">
          <a:off x="0" y="1122191"/>
          <a:ext cx="1403206" cy="22828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0.87631</cdr:y>
    </cdr:from>
    <cdr:to>
      <cdr:x>0.13771</cdr:x>
      <cdr:y>0.91519</cdr:y>
    </cdr:to>
    <cdr:sp macro="" textlink="">
      <cdr:nvSpPr>
        <cdr:cNvPr id="10" name="TextBox 1">
          <a:extLst xmlns:a="http://schemas.openxmlformats.org/drawingml/2006/main">
            <a:ext uri="{FF2B5EF4-FFF2-40B4-BE49-F238E27FC236}">
              <a16:creationId xmlns:a16="http://schemas.microsoft.com/office/drawing/2014/main" id="{CC07AF31-1410-40FD-AF0A-FEDB10B1894C}"/>
            </a:ext>
          </a:extLst>
        </cdr:cNvPr>
        <cdr:cNvSpPr txBox="1"/>
      </cdr:nvSpPr>
      <cdr:spPr>
        <a:xfrm xmlns:a="http://schemas.openxmlformats.org/drawingml/2006/main">
          <a:off x="0" y="5578535"/>
          <a:ext cx="1629579" cy="24750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0.23407</cdr:y>
    </cdr:from>
    <cdr:to>
      <cdr:x>0.11858</cdr:x>
      <cdr:y>0.27297</cdr:y>
    </cdr:to>
    <cdr:sp macro="" textlink="">
      <cdr:nvSpPr>
        <cdr:cNvPr id="11" name="TextBox 1">
          <a:extLst xmlns:a="http://schemas.openxmlformats.org/drawingml/2006/main">
            <a:ext uri="{FF2B5EF4-FFF2-40B4-BE49-F238E27FC236}">
              <a16:creationId xmlns:a16="http://schemas.microsoft.com/office/drawing/2014/main" id="{D703D071-5FD5-4497-ADB5-5D4A46ABCB55}"/>
            </a:ext>
          </a:extLst>
        </cdr:cNvPr>
        <cdr:cNvSpPr txBox="1"/>
      </cdr:nvSpPr>
      <cdr:spPr>
        <a:xfrm xmlns:a="http://schemas.openxmlformats.org/drawingml/2006/main">
          <a:off x="0" y="1490083"/>
          <a:ext cx="1403206" cy="2476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0.74652</cdr:y>
    </cdr:from>
    <cdr:to>
      <cdr:x>0.11858</cdr:x>
      <cdr:y>0.78541</cdr:y>
    </cdr:to>
    <cdr:sp macro="" textlink="">
      <cdr:nvSpPr>
        <cdr:cNvPr id="12" name="TextBox 1">
          <a:extLst xmlns:a="http://schemas.openxmlformats.org/drawingml/2006/main">
            <a:ext uri="{FF2B5EF4-FFF2-40B4-BE49-F238E27FC236}">
              <a16:creationId xmlns:a16="http://schemas.microsoft.com/office/drawing/2014/main" id="{43CAFC6B-CDCD-4154-B885-693F906AE166}"/>
            </a:ext>
          </a:extLst>
        </cdr:cNvPr>
        <cdr:cNvSpPr txBox="1"/>
      </cdr:nvSpPr>
      <cdr:spPr>
        <a:xfrm xmlns:a="http://schemas.openxmlformats.org/drawingml/2006/main">
          <a:off x="0" y="4752289"/>
          <a:ext cx="1403206" cy="24757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0.62481</cdr:y>
    </cdr:from>
    <cdr:to>
      <cdr:x>0.11858</cdr:x>
      <cdr:y>0.6637</cdr:y>
    </cdr:to>
    <cdr:sp macro="" textlink="">
      <cdr:nvSpPr>
        <cdr:cNvPr id="13" name="TextBox 1">
          <a:extLst xmlns:a="http://schemas.openxmlformats.org/drawingml/2006/main">
            <a:ext uri="{FF2B5EF4-FFF2-40B4-BE49-F238E27FC236}">
              <a16:creationId xmlns:a16="http://schemas.microsoft.com/office/drawing/2014/main" id="{6AF076EB-B3D9-4785-AEBE-086F6D37CABE}"/>
            </a:ext>
          </a:extLst>
        </cdr:cNvPr>
        <cdr:cNvSpPr txBox="1"/>
      </cdr:nvSpPr>
      <cdr:spPr>
        <a:xfrm xmlns:a="http://schemas.openxmlformats.org/drawingml/2006/main">
          <a:off x="0" y="3977485"/>
          <a:ext cx="1403206" cy="24757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0.44718</cdr:y>
    </cdr:from>
    <cdr:to>
      <cdr:x>0.11858</cdr:x>
      <cdr:y>0.48607</cdr:y>
    </cdr:to>
    <cdr:sp macro="" textlink="">
      <cdr:nvSpPr>
        <cdr:cNvPr id="14" name="TextBox 1">
          <a:extLst xmlns:a="http://schemas.openxmlformats.org/drawingml/2006/main">
            <a:ext uri="{FF2B5EF4-FFF2-40B4-BE49-F238E27FC236}">
              <a16:creationId xmlns:a16="http://schemas.microsoft.com/office/drawing/2014/main" id="{C18210BF-695A-4E41-82D3-B5A30F88625E}"/>
            </a:ext>
          </a:extLst>
        </cdr:cNvPr>
        <cdr:cNvSpPr txBox="1"/>
      </cdr:nvSpPr>
      <cdr:spPr>
        <a:xfrm xmlns:a="http://schemas.openxmlformats.org/drawingml/2006/main">
          <a:off x="0" y="2846678"/>
          <a:ext cx="1403206" cy="24757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0.38473</cdr:y>
    </cdr:from>
    <cdr:to>
      <cdr:x>0.13612</cdr:x>
      <cdr:y>0.42664</cdr:y>
    </cdr:to>
    <cdr:sp macro="" textlink="">
      <cdr:nvSpPr>
        <cdr:cNvPr id="15" name="TextBox 1">
          <a:extLst xmlns:a="http://schemas.openxmlformats.org/drawingml/2006/main">
            <a:ext uri="{FF2B5EF4-FFF2-40B4-BE49-F238E27FC236}">
              <a16:creationId xmlns:a16="http://schemas.microsoft.com/office/drawing/2014/main" id="{A14E8BDE-0093-406C-AF35-C32979E2E26A}"/>
            </a:ext>
          </a:extLst>
        </cdr:cNvPr>
        <cdr:cNvSpPr txBox="1"/>
      </cdr:nvSpPr>
      <cdr:spPr>
        <a:xfrm xmlns:a="http://schemas.openxmlformats.org/drawingml/2006/main">
          <a:off x="0" y="2449126"/>
          <a:ext cx="1610764" cy="26679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0.53093</cdr:y>
    </cdr:from>
    <cdr:to>
      <cdr:x>0.10038</cdr:x>
      <cdr:y>0.56704</cdr:y>
    </cdr:to>
    <cdr:sp macro="" textlink="">
      <cdr:nvSpPr>
        <cdr:cNvPr id="22" name="TextBox 1">
          <a:extLst xmlns:a="http://schemas.openxmlformats.org/drawingml/2006/main">
            <a:ext uri="{FF2B5EF4-FFF2-40B4-BE49-F238E27FC236}">
              <a16:creationId xmlns:a16="http://schemas.microsoft.com/office/drawing/2014/main" id="{6410EBBB-BF65-4EAA-8B3E-8A5456B3883C}"/>
            </a:ext>
          </a:extLst>
        </cdr:cNvPr>
        <cdr:cNvSpPr txBox="1"/>
      </cdr:nvSpPr>
      <cdr:spPr>
        <a:xfrm xmlns:a="http://schemas.openxmlformats.org/drawingml/2006/main">
          <a:off x="0" y="3379835"/>
          <a:ext cx="1187824" cy="2298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Dzīvesvietas tips</a:t>
          </a:r>
        </a:p>
      </cdr:txBody>
    </cdr:sp>
  </cdr:relSizeAnchor>
  <cdr:relSizeAnchor xmlns:cdr="http://schemas.openxmlformats.org/drawingml/2006/chartDrawing">
    <cdr:from>
      <cdr:x>0</cdr:x>
      <cdr:y>0.96832</cdr:y>
    </cdr:from>
    <cdr:to>
      <cdr:x>0.99359</cdr:x>
      <cdr:y>1</cdr:y>
    </cdr:to>
    <cdr:sp macro="" textlink="">
      <cdr:nvSpPr>
        <cdr:cNvPr id="19" name="TextBox 1">
          <a:extLst xmlns:a="http://schemas.openxmlformats.org/drawingml/2006/main">
            <a:ext uri="{FF2B5EF4-FFF2-40B4-BE49-F238E27FC236}">
              <a16:creationId xmlns:a16="http://schemas.microsoft.com/office/drawing/2014/main" id="{ACA492C2-2449-4F9F-8295-30BCB77449DF}"/>
            </a:ext>
          </a:extLst>
        </cdr:cNvPr>
        <cdr:cNvSpPr txBox="1"/>
      </cdr:nvSpPr>
      <cdr:spPr>
        <a:xfrm xmlns:a="http://schemas.openxmlformats.org/drawingml/2006/main">
          <a:off x="0" y="6164236"/>
          <a:ext cx="11757560" cy="201672"/>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kas saistībā ar AS "Sadales tīkls" tarifu kāpumu ir apsvēruši iespēju samazināt sava mājokļa elektrīvas pieslēugma jaudu vai nespēja sniegt konkrētu atbildi </a:t>
          </a:r>
        </a:p>
      </cdr:txBody>
    </cdr:sp>
  </cdr:relSizeAnchor>
  <cdr:relSizeAnchor xmlns:cdr="http://schemas.openxmlformats.org/drawingml/2006/chartDrawing">
    <cdr:from>
      <cdr:x>0</cdr:x>
      <cdr:y>0</cdr:y>
    </cdr:from>
    <cdr:to>
      <cdr:x>0.99448</cdr:x>
      <cdr:y>0.07267</cdr:y>
    </cdr:to>
    <cdr:sp macro="" textlink="">
      <cdr:nvSpPr>
        <cdr:cNvPr id="2" name="TextBox 1">
          <a:extLst xmlns:a="http://schemas.openxmlformats.org/drawingml/2006/main">
            <a:ext uri="{FF2B5EF4-FFF2-40B4-BE49-F238E27FC236}">
              <a16:creationId xmlns:a16="http://schemas.microsoft.com/office/drawing/2014/main" id="{387AECB2-BE6B-44B9-1262-3C7972B2BF60}"/>
            </a:ext>
          </a:extLst>
        </cdr:cNvPr>
        <cdr:cNvSpPr txBox="1"/>
      </cdr:nvSpPr>
      <cdr:spPr>
        <a:xfrm xmlns:a="http://schemas.openxmlformats.org/drawingml/2006/main">
          <a:off x="0" y="0"/>
          <a:ext cx="11868444" cy="46264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baseline="0">
              <a:effectLst/>
              <a:latin typeface="Arial" panose="020B0604020202020204" pitchFamily="34" charset="0"/>
              <a:ea typeface="+mn-ea"/>
              <a:cs typeface="Arial" panose="020B0604020202020204" pitchFamily="34" charset="0"/>
            </a:rPr>
            <a:t>K8. </a:t>
          </a:r>
          <a:r>
            <a:rPr lang="lv-LV" sz="1100" b="0" i="1" baseline="0">
              <a:effectLst/>
              <a:latin typeface="Arial" panose="020B0604020202020204" pitchFamily="34" charset="0"/>
              <a:ea typeface="+mn-ea"/>
              <a:cs typeface="Arial" panose="020B0604020202020204" pitchFamily="34" charset="0"/>
            </a:rPr>
            <a:t>"Kāpēc Jūs/ Jūsu mājsaimniecība līdz šim neesat samazinājuši mājokļa elektrības pieslēguma jaudu?"</a:t>
          </a:r>
        </a:p>
      </cdr:txBody>
    </cdr:sp>
  </cdr:relSizeAnchor>
</c:userShapes>
</file>

<file path=ppt/drawings/drawing21.xml><?xml version="1.0" encoding="utf-8"?>
<c:userShapes xmlns:c="http://schemas.openxmlformats.org/drawingml/2006/chart">
  <cdr:relSizeAnchor xmlns:cdr="http://schemas.openxmlformats.org/drawingml/2006/chartDrawing">
    <cdr:from>
      <cdr:x>0.18851</cdr:x>
      <cdr:y>0.07021</cdr:y>
    </cdr:from>
    <cdr:to>
      <cdr:x>0.28528</cdr:x>
      <cdr:y>0.27447</cdr:y>
    </cdr:to>
    <cdr:sp macro="" textlink="">
      <cdr:nvSpPr>
        <cdr:cNvPr id="6" name="TextBox 5">
          <a:extLst xmlns:a="http://schemas.openxmlformats.org/drawingml/2006/main">
            <a:ext uri="{FF2B5EF4-FFF2-40B4-BE49-F238E27FC236}">
              <a16:creationId xmlns:a16="http://schemas.microsoft.com/office/drawing/2014/main" id="{053F2694-C040-484A-AC17-E4DCF0C914D7}"/>
            </a:ext>
          </a:extLst>
        </cdr:cNvPr>
        <cdr:cNvSpPr txBox="1"/>
      </cdr:nvSpPr>
      <cdr:spPr>
        <a:xfrm xmlns:a="http://schemas.openxmlformats.org/drawingml/2006/main">
          <a:off x="1781175" y="314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v-LV" sz="1100"/>
        </a:p>
      </cdr:txBody>
    </cdr:sp>
  </cdr:relSizeAnchor>
  <cdr:relSizeAnchor xmlns:cdr="http://schemas.openxmlformats.org/drawingml/2006/chartDrawing">
    <cdr:from>
      <cdr:x>0</cdr:x>
      <cdr:y>0</cdr:y>
    </cdr:from>
    <cdr:to>
      <cdr:x>1</cdr:x>
      <cdr:y>0.10231</cdr:y>
    </cdr:to>
    <cdr:sp macro="" textlink="">
      <cdr:nvSpPr>
        <cdr:cNvPr id="7" name="TextBox 6">
          <a:extLst xmlns:a="http://schemas.openxmlformats.org/drawingml/2006/main">
            <a:ext uri="{FF2B5EF4-FFF2-40B4-BE49-F238E27FC236}">
              <a16:creationId xmlns:a16="http://schemas.microsoft.com/office/drawing/2014/main" id="{80A509F6-D453-415E-9908-B939DC40C3DD}"/>
            </a:ext>
          </a:extLst>
        </cdr:cNvPr>
        <cdr:cNvSpPr txBox="1"/>
      </cdr:nvSpPr>
      <cdr:spPr>
        <a:xfrm xmlns:a="http://schemas.openxmlformats.org/drawingml/2006/main">
          <a:off x="0" y="0"/>
          <a:ext cx="10630181" cy="49698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v-LV" sz="1200" dirty="0">
              <a:latin typeface="Arial" panose="020B0604020202020204" pitchFamily="34" charset="0"/>
              <a:cs typeface="Arial" panose="020B0604020202020204" pitchFamily="34" charset="0"/>
            </a:rPr>
            <a:t>K9. </a:t>
          </a:r>
          <a:r>
            <a:rPr lang="lv-LV" sz="1200" i="1" dirty="0">
              <a:latin typeface="Arial" panose="020B0604020202020204" pitchFamily="34" charset="0"/>
              <a:cs typeface="Arial" panose="020B0604020202020204" pitchFamily="34" charset="0"/>
            </a:rPr>
            <a:t>"Vai Jūs zinājāt, ka pārejas periodā (t.i., līdz 2024.gada 30.jūnijam) ikviena mājsaimniecība var bez maksas vienu reizi atjaunot iepriekš samazināto pieslēguma slodzi?"</a:t>
          </a:r>
        </a:p>
      </cdr:txBody>
    </cdr:sp>
  </cdr:relSizeAnchor>
  <cdr:relSizeAnchor xmlns:cdr="http://schemas.openxmlformats.org/drawingml/2006/chartDrawing">
    <cdr:from>
      <cdr:x>0</cdr:x>
      <cdr:y>0.93366</cdr:y>
    </cdr:from>
    <cdr:to>
      <cdr:x>0.49192</cdr:x>
      <cdr:y>1</cdr:y>
    </cdr:to>
    <cdr:sp macro="" textlink="">
      <cdr:nvSpPr>
        <cdr:cNvPr id="12" name="TextBox 1">
          <a:extLst xmlns:a="http://schemas.openxmlformats.org/drawingml/2006/main">
            <a:ext uri="{FF2B5EF4-FFF2-40B4-BE49-F238E27FC236}">
              <a16:creationId xmlns:a16="http://schemas.microsoft.com/office/drawing/2014/main" id="{86F0A7DE-E012-4DFC-A16B-45FFB2970EF0}"/>
            </a:ext>
          </a:extLst>
        </cdr:cNvPr>
        <cdr:cNvSpPr txBox="1"/>
      </cdr:nvSpPr>
      <cdr:spPr>
        <a:xfrm xmlns:a="http://schemas.openxmlformats.org/drawingml/2006/main">
          <a:off x="0" y="4535470"/>
          <a:ext cx="5889670" cy="322280"/>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kam ir iespēja samazināt sava mājokļa elektrības pieslēguma jaudu, n=790 </a:t>
          </a:r>
        </a:p>
      </cdr:txBody>
    </cdr:sp>
  </cdr:relSizeAnchor>
</c:userShapes>
</file>

<file path=ppt/drawings/drawing22.xml><?xml version="1.0" encoding="utf-8"?>
<c:userShapes xmlns:c="http://schemas.openxmlformats.org/drawingml/2006/chart">
  <cdr:relSizeAnchor xmlns:cdr="http://schemas.openxmlformats.org/drawingml/2006/chartDrawing">
    <cdr:from>
      <cdr:x>0</cdr:x>
      <cdr:y>0.12859</cdr:y>
    </cdr:from>
    <cdr:to>
      <cdr:x>0.11858</cdr:x>
      <cdr:y>0.16445</cdr:y>
    </cdr:to>
    <cdr:sp macro="" textlink="">
      <cdr:nvSpPr>
        <cdr:cNvPr id="9" name="TextBox 1">
          <a:extLst xmlns:a="http://schemas.openxmlformats.org/drawingml/2006/main">
            <a:ext uri="{FF2B5EF4-FFF2-40B4-BE49-F238E27FC236}">
              <a16:creationId xmlns:a16="http://schemas.microsoft.com/office/drawing/2014/main" id="{44472B1D-98DB-4872-8577-55E9FD9FBC89}"/>
            </a:ext>
          </a:extLst>
        </cdr:cNvPr>
        <cdr:cNvSpPr txBox="1"/>
      </cdr:nvSpPr>
      <cdr:spPr>
        <a:xfrm xmlns:a="http://schemas.openxmlformats.org/drawingml/2006/main">
          <a:off x="0" y="758034"/>
          <a:ext cx="1382344" cy="21138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0.85582</cdr:y>
    </cdr:from>
    <cdr:to>
      <cdr:x>0.13771</cdr:x>
      <cdr:y>0.8947</cdr:y>
    </cdr:to>
    <cdr:sp macro="" textlink="">
      <cdr:nvSpPr>
        <cdr:cNvPr id="10" name="TextBox 1">
          <a:extLst xmlns:a="http://schemas.openxmlformats.org/drawingml/2006/main">
            <a:ext uri="{FF2B5EF4-FFF2-40B4-BE49-F238E27FC236}">
              <a16:creationId xmlns:a16="http://schemas.microsoft.com/office/drawing/2014/main" id="{CC07AF31-1410-40FD-AF0A-FEDB10B1894C}"/>
            </a:ext>
          </a:extLst>
        </cdr:cNvPr>
        <cdr:cNvSpPr txBox="1"/>
      </cdr:nvSpPr>
      <cdr:spPr>
        <a:xfrm xmlns:a="http://schemas.openxmlformats.org/drawingml/2006/main">
          <a:off x="0" y="5044876"/>
          <a:ext cx="1605352" cy="22918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0.19865</cdr:y>
    </cdr:from>
    <cdr:to>
      <cdr:x>0.11858</cdr:x>
      <cdr:y>0.23755</cdr:y>
    </cdr:to>
    <cdr:sp macro="" textlink="">
      <cdr:nvSpPr>
        <cdr:cNvPr id="11" name="TextBox 1">
          <a:extLst xmlns:a="http://schemas.openxmlformats.org/drawingml/2006/main">
            <a:ext uri="{FF2B5EF4-FFF2-40B4-BE49-F238E27FC236}">
              <a16:creationId xmlns:a16="http://schemas.microsoft.com/office/drawing/2014/main" id="{D703D071-5FD5-4497-ADB5-5D4A46ABCB55}"/>
            </a:ext>
          </a:extLst>
        </cdr:cNvPr>
        <cdr:cNvSpPr txBox="1"/>
      </cdr:nvSpPr>
      <cdr:spPr>
        <a:xfrm xmlns:a="http://schemas.openxmlformats.org/drawingml/2006/main">
          <a:off x="0" y="1170999"/>
          <a:ext cx="1382344" cy="22930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0.72602</cdr:y>
    </cdr:from>
    <cdr:to>
      <cdr:x>0.11858</cdr:x>
      <cdr:y>0.76491</cdr:y>
    </cdr:to>
    <cdr:sp macro="" textlink="">
      <cdr:nvSpPr>
        <cdr:cNvPr id="12" name="TextBox 1">
          <a:extLst xmlns:a="http://schemas.openxmlformats.org/drawingml/2006/main">
            <a:ext uri="{FF2B5EF4-FFF2-40B4-BE49-F238E27FC236}">
              <a16:creationId xmlns:a16="http://schemas.microsoft.com/office/drawing/2014/main" id="{43CAFC6B-CDCD-4154-B885-693F906AE166}"/>
            </a:ext>
          </a:extLst>
        </cdr:cNvPr>
        <cdr:cNvSpPr txBox="1"/>
      </cdr:nvSpPr>
      <cdr:spPr>
        <a:xfrm xmlns:a="http://schemas.openxmlformats.org/drawingml/2006/main">
          <a:off x="0" y="4279730"/>
          <a:ext cx="1382344" cy="22924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0.5977</cdr:y>
    </cdr:from>
    <cdr:to>
      <cdr:x>0.11858</cdr:x>
      <cdr:y>0.63659</cdr:y>
    </cdr:to>
    <cdr:sp macro="" textlink="">
      <cdr:nvSpPr>
        <cdr:cNvPr id="13" name="TextBox 1">
          <a:extLst xmlns:a="http://schemas.openxmlformats.org/drawingml/2006/main">
            <a:ext uri="{FF2B5EF4-FFF2-40B4-BE49-F238E27FC236}">
              <a16:creationId xmlns:a16="http://schemas.microsoft.com/office/drawing/2014/main" id="{6AF076EB-B3D9-4785-AEBE-086F6D37CABE}"/>
            </a:ext>
          </a:extLst>
        </cdr:cNvPr>
        <cdr:cNvSpPr txBox="1"/>
      </cdr:nvSpPr>
      <cdr:spPr>
        <a:xfrm xmlns:a="http://schemas.openxmlformats.org/drawingml/2006/main">
          <a:off x="0" y="3523318"/>
          <a:ext cx="1382344" cy="22924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0.41789</cdr:y>
    </cdr:from>
    <cdr:to>
      <cdr:x>0.11858</cdr:x>
      <cdr:y>0.45678</cdr:y>
    </cdr:to>
    <cdr:sp macro="" textlink="">
      <cdr:nvSpPr>
        <cdr:cNvPr id="14" name="TextBox 1">
          <a:extLst xmlns:a="http://schemas.openxmlformats.org/drawingml/2006/main">
            <a:ext uri="{FF2B5EF4-FFF2-40B4-BE49-F238E27FC236}">
              <a16:creationId xmlns:a16="http://schemas.microsoft.com/office/drawing/2014/main" id="{C18210BF-695A-4E41-82D3-B5A30F88625E}"/>
            </a:ext>
          </a:extLst>
        </cdr:cNvPr>
        <cdr:cNvSpPr txBox="1"/>
      </cdr:nvSpPr>
      <cdr:spPr>
        <a:xfrm xmlns:a="http://schemas.openxmlformats.org/drawingml/2006/main">
          <a:off x="0" y="2463350"/>
          <a:ext cx="1382344" cy="22924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0.35297</cdr:y>
    </cdr:from>
    <cdr:to>
      <cdr:x>0.13612</cdr:x>
      <cdr:y>0.39488</cdr:y>
    </cdr:to>
    <cdr:sp macro="" textlink="">
      <cdr:nvSpPr>
        <cdr:cNvPr id="15" name="TextBox 1">
          <a:extLst xmlns:a="http://schemas.openxmlformats.org/drawingml/2006/main">
            <a:ext uri="{FF2B5EF4-FFF2-40B4-BE49-F238E27FC236}">
              <a16:creationId xmlns:a16="http://schemas.microsoft.com/office/drawing/2014/main" id="{A14E8BDE-0093-406C-AF35-C32979E2E26A}"/>
            </a:ext>
          </a:extLst>
        </cdr:cNvPr>
        <cdr:cNvSpPr txBox="1"/>
      </cdr:nvSpPr>
      <cdr:spPr>
        <a:xfrm xmlns:a="http://schemas.openxmlformats.org/drawingml/2006/main">
          <a:off x="0" y="2080690"/>
          <a:ext cx="1586816" cy="2470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0.50376</cdr:y>
    </cdr:from>
    <cdr:to>
      <cdr:x>0.0942</cdr:x>
      <cdr:y>0.53826</cdr:y>
    </cdr:to>
    <cdr:sp macro="" textlink="">
      <cdr:nvSpPr>
        <cdr:cNvPr id="22" name="TextBox 1">
          <a:extLst xmlns:a="http://schemas.openxmlformats.org/drawingml/2006/main">
            <a:ext uri="{FF2B5EF4-FFF2-40B4-BE49-F238E27FC236}">
              <a16:creationId xmlns:a16="http://schemas.microsoft.com/office/drawing/2014/main" id="{6410EBBB-BF65-4EAA-8B3E-8A5456B3883C}"/>
            </a:ext>
          </a:extLst>
        </cdr:cNvPr>
        <cdr:cNvSpPr txBox="1"/>
      </cdr:nvSpPr>
      <cdr:spPr>
        <a:xfrm xmlns:a="http://schemas.openxmlformats.org/drawingml/2006/main">
          <a:off x="0" y="2969558"/>
          <a:ext cx="1098176" cy="20338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Dzīvesvietas tips</a:t>
          </a:r>
        </a:p>
      </cdr:txBody>
    </cdr:sp>
  </cdr:relSizeAnchor>
  <cdr:relSizeAnchor xmlns:cdr="http://schemas.openxmlformats.org/drawingml/2006/chartDrawing">
    <cdr:from>
      <cdr:x>0</cdr:x>
      <cdr:y>0.94937</cdr:y>
    </cdr:from>
    <cdr:to>
      <cdr:x>0.49351</cdr:x>
      <cdr:y>1</cdr:y>
    </cdr:to>
    <cdr:sp macro="" textlink="">
      <cdr:nvSpPr>
        <cdr:cNvPr id="18" name="TextBox 1">
          <a:extLst xmlns:a="http://schemas.openxmlformats.org/drawingml/2006/main">
            <a:ext uri="{FF2B5EF4-FFF2-40B4-BE49-F238E27FC236}">
              <a16:creationId xmlns:a16="http://schemas.microsoft.com/office/drawing/2014/main" id="{D8C64AD8-D584-436E-9091-AF34551FEA19}"/>
            </a:ext>
          </a:extLst>
        </cdr:cNvPr>
        <cdr:cNvSpPr txBox="1"/>
      </cdr:nvSpPr>
      <cdr:spPr>
        <a:xfrm xmlns:a="http://schemas.openxmlformats.org/drawingml/2006/main">
          <a:off x="0" y="6043628"/>
          <a:ext cx="5889670" cy="322280"/>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kam ir iespēja samazināt sava mājokļa elektrības pieslēguma jaudu</a:t>
          </a:r>
        </a:p>
      </cdr:txBody>
    </cdr:sp>
  </cdr:relSizeAnchor>
  <cdr:relSizeAnchor xmlns:cdr="http://schemas.openxmlformats.org/drawingml/2006/chartDrawing">
    <cdr:from>
      <cdr:x>0</cdr:x>
      <cdr:y>0</cdr:y>
    </cdr:from>
    <cdr:to>
      <cdr:x>1</cdr:x>
      <cdr:y>0.0531</cdr:y>
    </cdr:to>
    <cdr:sp macro="" textlink="">
      <cdr:nvSpPr>
        <cdr:cNvPr id="2" name="TextBox 1">
          <a:extLst xmlns:a="http://schemas.openxmlformats.org/drawingml/2006/main">
            <a:ext uri="{FF2B5EF4-FFF2-40B4-BE49-F238E27FC236}">
              <a16:creationId xmlns:a16="http://schemas.microsoft.com/office/drawing/2014/main" id="{E2DC523E-DDB0-AC3C-C340-337D3C34F1D1}"/>
            </a:ext>
          </a:extLst>
        </cdr:cNvPr>
        <cdr:cNvSpPr txBox="1"/>
      </cdr:nvSpPr>
      <cdr:spPr>
        <a:xfrm xmlns:a="http://schemas.openxmlformats.org/drawingml/2006/main">
          <a:off x="0" y="0"/>
          <a:ext cx="11758333" cy="31298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100" dirty="0">
              <a:latin typeface="Arial" panose="020B0604020202020204" pitchFamily="34" charset="0"/>
              <a:cs typeface="Arial" panose="020B0604020202020204" pitchFamily="34" charset="0"/>
            </a:rPr>
            <a:t>K9. </a:t>
          </a:r>
          <a:r>
            <a:rPr lang="lv-LV" sz="1100" i="1" dirty="0">
              <a:latin typeface="Arial" panose="020B0604020202020204" pitchFamily="34" charset="0"/>
              <a:cs typeface="Arial" panose="020B0604020202020204" pitchFamily="34" charset="0"/>
            </a:rPr>
            <a:t>"Vai Jūs zinājāt, ka pārejas periodā (t.i., līdz 2024.gada 30.jūnijam) ikviena mājsaimniecība var bez maksas vienu reizi atjaunot iepriekš samazināto pieslēguma slodzi?"</a:t>
          </a:r>
        </a:p>
      </cdr:txBody>
    </cdr:sp>
  </cdr:relSizeAnchor>
</c:userShapes>
</file>

<file path=ppt/drawings/drawing23.xml><?xml version="1.0" encoding="utf-8"?>
<c:userShapes xmlns:c="http://schemas.openxmlformats.org/drawingml/2006/chart">
  <cdr:relSizeAnchor xmlns:cdr="http://schemas.openxmlformats.org/drawingml/2006/chartDrawing">
    <cdr:from>
      <cdr:x>0.18851</cdr:x>
      <cdr:y>0.07021</cdr:y>
    </cdr:from>
    <cdr:to>
      <cdr:x>0.28528</cdr:x>
      <cdr:y>0.27447</cdr:y>
    </cdr:to>
    <cdr:sp macro="" textlink="">
      <cdr:nvSpPr>
        <cdr:cNvPr id="6" name="TextBox 5">
          <a:extLst xmlns:a="http://schemas.openxmlformats.org/drawingml/2006/main">
            <a:ext uri="{FF2B5EF4-FFF2-40B4-BE49-F238E27FC236}">
              <a16:creationId xmlns:a16="http://schemas.microsoft.com/office/drawing/2014/main" id="{053F2694-C040-484A-AC17-E4DCF0C914D7}"/>
            </a:ext>
          </a:extLst>
        </cdr:cNvPr>
        <cdr:cNvSpPr txBox="1"/>
      </cdr:nvSpPr>
      <cdr:spPr>
        <a:xfrm xmlns:a="http://schemas.openxmlformats.org/drawingml/2006/main">
          <a:off x="1781175" y="314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v-LV" sz="1100"/>
        </a:p>
      </cdr:txBody>
    </cdr:sp>
  </cdr:relSizeAnchor>
  <cdr:relSizeAnchor xmlns:cdr="http://schemas.openxmlformats.org/drawingml/2006/chartDrawing">
    <cdr:from>
      <cdr:x>0</cdr:x>
      <cdr:y>0</cdr:y>
    </cdr:from>
    <cdr:to>
      <cdr:x>1</cdr:x>
      <cdr:y>0.10381</cdr:y>
    </cdr:to>
    <cdr:sp macro="" textlink="">
      <cdr:nvSpPr>
        <cdr:cNvPr id="7" name="TextBox 6">
          <a:extLst xmlns:a="http://schemas.openxmlformats.org/drawingml/2006/main">
            <a:ext uri="{FF2B5EF4-FFF2-40B4-BE49-F238E27FC236}">
              <a16:creationId xmlns:a16="http://schemas.microsoft.com/office/drawing/2014/main" id="{80A509F6-D453-415E-9908-B939DC40C3DD}"/>
            </a:ext>
          </a:extLst>
        </cdr:cNvPr>
        <cdr:cNvSpPr txBox="1"/>
      </cdr:nvSpPr>
      <cdr:spPr>
        <a:xfrm xmlns:a="http://schemas.openxmlformats.org/drawingml/2006/main">
          <a:off x="0" y="0"/>
          <a:ext cx="11872072" cy="50426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v-LV" sz="1200" dirty="0">
              <a:latin typeface="Arial" panose="020B0604020202020204" pitchFamily="34" charset="0"/>
              <a:cs typeface="Arial" panose="020B0604020202020204" pitchFamily="34" charset="0"/>
            </a:rPr>
            <a:t>K10. </a:t>
          </a:r>
          <a:r>
            <a:rPr lang="lv-LV" sz="1200" i="1" dirty="0">
              <a:latin typeface="Arial" panose="020B0604020202020204" pitchFamily="34" charset="0"/>
              <a:cs typeface="Arial" panose="020B0604020202020204" pitchFamily="34" charset="0"/>
            </a:rPr>
            <a:t>"Vai tas, ka samazinātās elektrības pieslēguma slodzes atjaunošana līdz 2024.gada 30. jūnijam ir bezmaksas pakalpojums, Jūsu mājsaimniecību mudinātu pārskatīt jaudu un nepieciešamības gadījumā to arī samazināt?"</a:t>
          </a:r>
        </a:p>
      </cdr:txBody>
    </cdr:sp>
  </cdr:relSizeAnchor>
  <cdr:relSizeAnchor xmlns:cdr="http://schemas.openxmlformats.org/drawingml/2006/chartDrawing">
    <cdr:from>
      <cdr:x>0</cdr:x>
      <cdr:y>0.93225</cdr:y>
    </cdr:from>
    <cdr:to>
      <cdr:x>0.49192</cdr:x>
      <cdr:y>1</cdr:y>
    </cdr:to>
    <cdr:sp macro="" textlink="">
      <cdr:nvSpPr>
        <cdr:cNvPr id="2" name="TextBox 1">
          <a:extLst xmlns:a="http://schemas.openxmlformats.org/drawingml/2006/main">
            <a:ext uri="{FF2B5EF4-FFF2-40B4-BE49-F238E27FC236}">
              <a16:creationId xmlns:a16="http://schemas.microsoft.com/office/drawing/2014/main" id="{662D23DE-B9FB-092A-6F20-172898D220DC}"/>
            </a:ext>
          </a:extLst>
        </cdr:cNvPr>
        <cdr:cNvSpPr txBox="1"/>
      </cdr:nvSpPr>
      <cdr:spPr>
        <a:xfrm xmlns:a="http://schemas.openxmlformats.org/drawingml/2006/main">
          <a:off x="0" y="4434634"/>
          <a:ext cx="5889721" cy="322263"/>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kam ir iespēja samazināt sava mājokļa elektrības pieslēguma jaudu, n=790 </a:t>
          </a:r>
        </a:p>
      </cdr:txBody>
    </cdr:sp>
  </cdr:relSizeAnchor>
</c:userShapes>
</file>

<file path=ppt/drawings/drawing24.xml><?xml version="1.0" encoding="utf-8"?>
<c:userShapes xmlns:c="http://schemas.openxmlformats.org/drawingml/2006/chart">
  <cdr:relSizeAnchor xmlns:cdr="http://schemas.openxmlformats.org/drawingml/2006/chartDrawing">
    <cdr:from>
      <cdr:x>0</cdr:x>
      <cdr:y>0.1295</cdr:y>
    </cdr:from>
    <cdr:to>
      <cdr:x>0.11858</cdr:x>
      <cdr:y>0.16536</cdr:y>
    </cdr:to>
    <cdr:sp macro="" textlink="">
      <cdr:nvSpPr>
        <cdr:cNvPr id="9" name="TextBox 1">
          <a:extLst xmlns:a="http://schemas.openxmlformats.org/drawingml/2006/main">
            <a:ext uri="{FF2B5EF4-FFF2-40B4-BE49-F238E27FC236}">
              <a16:creationId xmlns:a16="http://schemas.microsoft.com/office/drawing/2014/main" id="{44472B1D-98DB-4872-8577-55E9FD9FBC89}"/>
            </a:ext>
          </a:extLst>
        </cdr:cNvPr>
        <cdr:cNvSpPr txBox="1"/>
      </cdr:nvSpPr>
      <cdr:spPr>
        <a:xfrm xmlns:a="http://schemas.openxmlformats.org/drawingml/2006/main">
          <a:off x="0" y="824402"/>
          <a:ext cx="1415165" cy="22828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0.86223</cdr:y>
    </cdr:from>
    <cdr:to>
      <cdr:x>0.13771</cdr:x>
      <cdr:y>0.90111</cdr:y>
    </cdr:to>
    <cdr:sp macro="" textlink="">
      <cdr:nvSpPr>
        <cdr:cNvPr id="10" name="TextBox 1">
          <a:extLst xmlns:a="http://schemas.openxmlformats.org/drawingml/2006/main">
            <a:ext uri="{FF2B5EF4-FFF2-40B4-BE49-F238E27FC236}">
              <a16:creationId xmlns:a16="http://schemas.microsoft.com/office/drawing/2014/main" id="{CC07AF31-1410-40FD-AF0A-FEDB10B1894C}"/>
            </a:ext>
          </a:extLst>
        </cdr:cNvPr>
        <cdr:cNvSpPr txBox="1"/>
      </cdr:nvSpPr>
      <cdr:spPr>
        <a:xfrm xmlns:a="http://schemas.openxmlformats.org/drawingml/2006/main">
          <a:off x="0" y="5324599"/>
          <a:ext cx="1646383" cy="2401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0.19632</cdr:y>
    </cdr:from>
    <cdr:to>
      <cdr:x>0.11858</cdr:x>
      <cdr:y>0.23522</cdr:y>
    </cdr:to>
    <cdr:sp macro="" textlink="">
      <cdr:nvSpPr>
        <cdr:cNvPr id="11" name="TextBox 1">
          <a:extLst xmlns:a="http://schemas.openxmlformats.org/drawingml/2006/main">
            <a:ext uri="{FF2B5EF4-FFF2-40B4-BE49-F238E27FC236}">
              <a16:creationId xmlns:a16="http://schemas.microsoft.com/office/drawing/2014/main" id="{D703D071-5FD5-4497-ADB5-5D4A46ABCB55}"/>
            </a:ext>
          </a:extLst>
        </cdr:cNvPr>
        <cdr:cNvSpPr txBox="1"/>
      </cdr:nvSpPr>
      <cdr:spPr>
        <a:xfrm xmlns:a="http://schemas.openxmlformats.org/drawingml/2006/main">
          <a:off x="0" y="1249739"/>
          <a:ext cx="1415165" cy="2476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0.72364</cdr:y>
    </cdr:from>
    <cdr:to>
      <cdr:x>0.11858</cdr:x>
      <cdr:y>0.76253</cdr:y>
    </cdr:to>
    <cdr:sp macro="" textlink="">
      <cdr:nvSpPr>
        <cdr:cNvPr id="12" name="TextBox 1">
          <a:extLst xmlns:a="http://schemas.openxmlformats.org/drawingml/2006/main">
            <a:ext uri="{FF2B5EF4-FFF2-40B4-BE49-F238E27FC236}">
              <a16:creationId xmlns:a16="http://schemas.microsoft.com/office/drawing/2014/main" id="{43CAFC6B-CDCD-4154-B885-693F906AE166}"/>
            </a:ext>
          </a:extLst>
        </cdr:cNvPr>
        <cdr:cNvSpPr txBox="1"/>
      </cdr:nvSpPr>
      <cdr:spPr>
        <a:xfrm xmlns:a="http://schemas.openxmlformats.org/drawingml/2006/main">
          <a:off x="0" y="4468769"/>
          <a:ext cx="1417675" cy="2401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0.5896</cdr:y>
    </cdr:from>
    <cdr:to>
      <cdr:x>0.11858</cdr:x>
      <cdr:y>0.62849</cdr:y>
    </cdr:to>
    <cdr:sp macro="" textlink="">
      <cdr:nvSpPr>
        <cdr:cNvPr id="13" name="TextBox 1">
          <a:extLst xmlns:a="http://schemas.openxmlformats.org/drawingml/2006/main">
            <a:ext uri="{FF2B5EF4-FFF2-40B4-BE49-F238E27FC236}">
              <a16:creationId xmlns:a16="http://schemas.microsoft.com/office/drawing/2014/main" id="{6AF076EB-B3D9-4785-AEBE-086F6D37CABE}"/>
            </a:ext>
          </a:extLst>
        </cdr:cNvPr>
        <cdr:cNvSpPr txBox="1"/>
      </cdr:nvSpPr>
      <cdr:spPr>
        <a:xfrm xmlns:a="http://schemas.openxmlformats.org/drawingml/2006/main">
          <a:off x="0" y="3641039"/>
          <a:ext cx="1417675" cy="2401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0.41646</cdr:y>
    </cdr:from>
    <cdr:to>
      <cdr:x>0.11858</cdr:x>
      <cdr:y>0.45535</cdr:y>
    </cdr:to>
    <cdr:sp macro="" textlink="">
      <cdr:nvSpPr>
        <cdr:cNvPr id="14" name="TextBox 1">
          <a:extLst xmlns:a="http://schemas.openxmlformats.org/drawingml/2006/main">
            <a:ext uri="{FF2B5EF4-FFF2-40B4-BE49-F238E27FC236}">
              <a16:creationId xmlns:a16="http://schemas.microsoft.com/office/drawing/2014/main" id="{C18210BF-695A-4E41-82D3-B5A30F88625E}"/>
            </a:ext>
          </a:extLst>
        </cdr:cNvPr>
        <cdr:cNvSpPr txBox="1"/>
      </cdr:nvSpPr>
      <cdr:spPr>
        <a:xfrm xmlns:a="http://schemas.openxmlformats.org/drawingml/2006/main">
          <a:off x="0" y="2651130"/>
          <a:ext cx="1415165" cy="24757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0.35011</cdr:y>
    </cdr:from>
    <cdr:to>
      <cdr:x>0.13612</cdr:x>
      <cdr:y>0.39202</cdr:y>
    </cdr:to>
    <cdr:sp macro="" textlink="">
      <cdr:nvSpPr>
        <cdr:cNvPr id="15" name="TextBox 1">
          <a:extLst xmlns:a="http://schemas.openxmlformats.org/drawingml/2006/main">
            <a:ext uri="{FF2B5EF4-FFF2-40B4-BE49-F238E27FC236}">
              <a16:creationId xmlns:a16="http://schemas.microsoft.com/office/drawing/2014/main" id="{A14E8BDE-0093-406C-AF35-C32979E2E26A}"/>
            </a:ext>
          </a:extLst>
        </cdr:cNvPr>
        <cdr:cNvSpPr txBox="1"/>
      </cdr:nvSpPr>
      <cdr:spPr>
        <a:xfrm xmlns:a="http://schemas.openxmlformats.org/drawingml/2006/main">
          <a:off x="0" y="2228768"/>
          <a:ext cx="1624492" cy="26679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8.45065E-8</cdr:x>
      <cdr:y>0.50367</cdr:y>
    </cdr:from>
    <cdr:to>
      <cdr:x>0.09943</cdr:x>
      <cdr:y>0.54655</cdr:y>
    </cdr:to>
    <cdr:sp macro="" textlink="">
      <cdr:nvSpPr>
        <cdr:cNvPr id="22" name="TextBox 1">
          <a:extLst xmlns:a="http://schemas.openxmlformats.org/drawingml/2006/main">
            <a:ext uri="{FF2B5EF4-FFF2-40B4-BE49-F238E27FC236}">
              <a16:creationId xmlns:a16="http://schemas.microsoft.com/office/drawing/2014/main" id="{6410EBBB-BF65-4EAA-8B3E-8A5456B3883C}"/>
            </a:ext>
          </a:extLst>
        </cdr:cNvPr>
        <cdr:cNvSpPr txBox="1"/>
      </cdr:nvSpPr>
      <cdr:spPr>
        <a:xfrm xmlns:a="http://schemas.openxmlformats.org/drawingml/2006/main">
          <a:off x="1" y="3206306"/>
          <a:ext cx="1176618" cy="27298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Dzīvesvietas tips</a:t>
          </a:r>
        </a:p>
      </cdr:txBody>
    </cdr:sp>
  </cdr:relSizeAnchor>
  <cdr:relSizeAnchor xmlns:cdr="http://schemas.openxmlformats.org/drawingml/2006/chartDrawing">
    <cdr:from>
      <cdr:x>0</cdr:x>
      <cdr:y>0</cdr:y>
    </cdr:from>
    <cdr:to>
      <cdr:x>1</cdr:x>
      <cdr:y>0.07922</cdr:y>
    </cdr:to>
    <cdr:sp macro="" textlink="">
      <cdr:nvSpPr>
        <cdr:cNvPr id="2" name="TextBox 1">
          <a:extLst xmlns:a="http://schemas.openxmlformats.org/drawingml/2006/main">
            <a:ext uri="{FF2B5EF4-FFF2-40B4-BE49-F238E27FC236}">
              <a16:creationId xmlns:a16="http://schemas.microsoft.com/office/drawing/2014/main" id="{E8AB8E38-F3F2-62DF-AFCF-B3EC72AE7F7B}"/>
            </a:ext>
          </a:extLst>
        </cdr:cNvPr>
        <cdr:cNvSpPr txBox="1"/>
      </cdr:nvSpPr>
      <cdr:spPr>
        <a:xfrm xmlns:a="http://schemas.openxmlformats.org/drawingml/2006/main">
          <a:off x="0" y="0"/>
          <a:ext cx="11934265" cy="5042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100" dirty="0">
              <a:latin typeface="Arial" panose="020B0604020202020204" pitchFamily="34" charset="0"/>
              <a:cs typeface="Arial" panose="020B0604020202020204" pitchFamily="34" charset="0"/>
            </a:rPr>
            <a:t>K10. </a:t>
          </a:r>
          <a:r>
            <a:rPr lang="lv-LV" sz="1100" i="1" dirty="0">
              <a:latin typeface="Arial" panose="020B0604020202020204" pitchFamily="34" charset="0"/>
              <a:cs typeface="Arial" panose="020B0604020202020204" pitchFamily="34" charset="0"/>
            </a:rPr>
            <a:t>"Vai tas, ka samazinātās elektrības pieslēguma slodzes atjaunošana līdz 2024.gada 30. jūnijam ir bezmaksas pakalpojums, Jūsu mājsaimniecību mudinātu pārskatīt jaudu un nepieciešamības gadījumā to arī samazināt?"</a:t>
          </a:r>
        </a:p>
      </cdr:txBody>
    </cdr:sp>
  </cdr:relSizeAnchor>
  <cdr:relSizeAnchor xmlns:cdr="http://schemas.openxmlformats.org/drawingml/2006/chartDrawing">
    <cdr:from>
      <cdr:x>0</cdr:x>
      <cdr:y>0.95312</cdr:y>
    </cdr:from>
    <cdr:to>
      <cdr:x>0.48623</cdr:x>
      <cdr:y>1</cdr:y>
    </cdr:to>
    <cdr:sp macro="" textlink="">
      <cdr:nvSpPr>
        <cdr:cNvPr id="3" name="TextBox 1">
          <a:extLst xmlns:a="http://schemas.openxmlformats.org/drawingml/2006/main">
            <a:ext uri="{FF2B5EF4-FFF2-40B4-BE49-F238E27FC236}">
              <a16:creationId xmlns:a16="http://schemas.microsoft.com/office/drawing/2014/main" id="{C8A85FA3-147B-BC31-5D2E-7A4B459BB7E3}"/>
            </a:ext>
          </a:extLst>
        </cdr:cNvPr>
        <cdr:cNvSpPr txBox="1"/>
      </cdr:nvSpPr>
      <cdr:spPr>
        <a:xfrm xmlns:a="http://schemas.openxmlformats.org/drawingml/2006/main">
          <a:off x="0" y="6067455"/>
          <a:ext cx="5802855" cy="298453"/>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kam ir iespēja samazināt sava mājokļa elektrības pieslēguma jaudu</a:t>
          </a:r>
        </a:p>
      </cdr:txBody>
    </cdr:sp>
  </cdr:relSizeAnchor>
</c:userShapes>
</file>

<file path=ppt/drawings/drawing25.xml><?xml version="1.0" encoding="utf-8"?>
<c:userShapes xmlns:c="http://schemas.openxmlformats.org/drawingml/2006/chart">
  <cdr:relSizeAnchor xmlns:cdr="http://schemas.openxmlformats.org/drawingml/2006/chartDrawing">
    <cdr:from>
      <cdr:x>0</cdr:x>
      <cdr:y>0</cdr:y>
    </cdr:from>
    <cdr:to>
      <cdr:x>1</cdr:x>
      <cdr:y>0.07922</cdr:y>
    </cdr:to>
    <cdr:sp macro="" textlink="">
      <cdr:nvSpPr>
        <cdr:cNvPr id="2" name="TextBox 1">
          <a:extLst xmlns:a="http://schemas.openxmlformats.org/drawingml/2006/main">
            <a:ext uri="{FF2B5EF4-FFF2-40B4-BE49-F238E27FC236}">
              <a16:creationId xmlns:a16="http://schemas.microsoft.com/office/drawing/2014/main" id="{E8AB8E38-F3F2-62DF-AFCF-B3EC72AE7F7B}"/>
            </a:ext>
          </a:extLst>
        </cdr:cNvPr>
        <cdr:cNvSpPr txBox="1"/>
      </cdr:nvSpPr>
      <cdr:spPr>
        <a:xfrm xmlns:a="http://schemas.openxmlformats.org/drawingml/2006/main">
          <a:off x="0" y="0"/>
          <a:ext cx="11934265" cy="5042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100" dirty="0">
              <a:latin typeface="Arial" panose="020B0604020202020204" pitchFamily="34" charset="0"/>
              <a:cs typeface="Arial" panose="020B0604020202020204" pitchFamily="34" charset="0"/>
            </a:rPr>
            <a:t>K10. </a:t>
          </a:r>
          <a:r>
            <a:rPr lang="lv-LV" sz="1100" i="1" dirty="0">
              <a:latin typeface="Arial" panose="020B0604020202020204" pitchFamily="34" charset="0"/>
              <a:cs typeface="Arial" panose="020B0604020202020204" pitchFamily="34" charset="0"/>
            </a:rPr>
            <a:t>"Vai tas, ka samazinātās elektrības pieslēguma slodzes atjaunošana līdz 2024.gada 30. jūnijam ir bezmaksas pakalpojums, Jūsu mājsaimniecību mudinātu pārskatīt jaudu un nepieciešamības gadījumā to arī samazināt?"</a:t>
          </a:r>
        </a:p>
      </cdr:txBody>
    </cdr:sp>
  </cdr:relSizeAnchor>
  <cdr:relSizeAnchor xmlns:cdr="http://schemas.openxmlformats.org/drawingml/2006/chartDrawing">
    <cdr:from>
      <cdr:x>0</cdr:x>
      <cdr:y>0.23506</cdr:y>
    </cdr:from>
    <cdr:to>
      <cdr:x>0.11858</cdr:x>
      <cdr:y>0.35951</cdr:y>
    </cdr:to>
    <cdr:sp macro="" textlink="">
      <cdr:nvSpPr>
        <cdr:cNvPr id="3" name="TextBox 1">
          <a:extLst xmlns:a="http://schemas.openxmlformats.org/drawingml/2006/main">
            <a:ext uri="{FF2B5EF4-FFF2-40B4-BE49-F238E27FC236}">
              <a16:creationId xmlns:a16="http://schemas.microsoft.com/office/drawing/2014/main" id="{C4B30FAD-92F1-6773-6E65-051FC3E8FF4C}"/>
            </a:ext>
          </a:extLst>
        </cdr:cNvPr>
        <cdr:cNvSpPr txBox="1"/>
      </cdr:nvSpPr>
      <cdr:spPr>
        <a:xfrm xmlns:a="http://schemas.openxmlformats.org/drawingml/2006/main">
          <a:off x="0" y="1496357"/>
          <a:ext cx="1403206" cy="79224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Elektrības ražošana, izmantojot mikroģeneratoru </a:t>
          </a:r>
        </a:p>
      </cdr:txBody>
    </cdr:sp>
  </cdr:relSizeAnchor>
  <cdr:relSizeAnchor xmlns:cdr="http://schemas.openxmlformats.org/drawingml/2006/chartDrawing">
    <cdr:from>
      <cdr:x>0</cdr:x>
      <cdr:y>0.42953</cdr:y>
    </cdr:from>
    <cdr:to>
      <cdr:x>0.11858</cdr:x>
      <cdr:y>0.46843</cdr:y>
    </cdr:to>
    <cdr:sp macro="" textlink="">
      <cdr:nvSpPr>
        <cdr:cNvPr id="4" name="TextBox 1">
          <a:extLst xmlns:a="http://schemas.openxmlformats.org/drawingml/2006/main">
            <a:ext uri="{FF2B5EF4-FFF2-40B4-BE49-F238E27FC236}">
              <a16:creationId xmlns:a16="http://schemas.microsoft.com/office/drawing/2014/main" id="{AA75CDD0-5CB2-698C-A836-8CB0FBBC947C}"/>
            </a:ext>
          </a:extLst>
        </cdr:cNvPr>
        <cdr:cNvSpPr txBox="1"/>
      </cdr:nvSpPr>
      <cdr:spPr>
        <a:xfrm xmlns:a="http://schemas.openxmlformats.org/drawingml/2006/main">
          <a:off x="0" y="2734336"/>
          <a:ext cx="1403206" cy="2476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Fāžu skaits</a:t>
          </a:r>
        </a:p>
      </cdr:txBody>
    </cdr:sp>
  </cdr:relSizeAnchor>
  <cdr:relSizeAnchor xmlns:cdr="http://schemas.openxmlformats.org/drawingml/2006/chartDrawing">
    <cdr:from>
      <cdr:x>0</cdr:x>
      <cdr:y>0.62557</cdr:y>
    </cdr:from>
    <cdr:to>
      <cdr:x>0.13612</cdr:x>
      <cdr:y>0.66748</cdr:y>
    </cdr:to>
    <cdr:sp macro="" textlink="">
      <cdr:nvSpPr>
        <cdr:cNvPr id="5" name="TextBox 1">
          <a:extLst xmlns:a="http://schemas.openxmlformats.org/drawingml/2006/main">
            <a:ext uri="{FF2B5EF4-FFF2-40B4-BE49-F238E27FC236}">
              <a16:creationId xmlns:a16="http://schemas.microsoft.com/office/drawing/2014/main" id="{6D25C826-2B12-2F3B-F8B4-5E25DF1EB681}"/>
            </a:ext>
          </a:extLst>
        </cdr:cNvPr>
        <cdr:cNvSpPr txBox="1"/>
      </cdr:nvSpPr>
      <cdr:spPr>
        <a:xfrm xmlns:a="http://schemas.openxmlformats.org/drawingml/2006/main">
          <a:off x="0" y="3982291"/>
          <a:ext cx="1610764" cy="26679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Ampēru</a:t>
          </a:r>
          <a:r>
            <a:rPr lang="lv-LV" sz="1000" b="1" baseline="0" dirty="0">
              <a:latin typeface="Arial" panose="020B0604020202020204" pitchFamily="34" charset="0"/>
              <a:cs typeface="Arial" panose="020B0604020202020204" pitchFamily="34" charset="0"/>
            </a:rPr>
            <a:t> skaits</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0.95312</cdr:y>
    </cdr:from>
    <cdr:to>
      <cdr:x>0.48623</cdr:x>
      <cdr:y>1</cdr:y>
    </cdr:to>
    <cdr:sp macro="" textlink="">
      <cdr:nvSpPr>
        <cdr:cNvPr id="6" name="TextBox 1">
          <a:extLst xmlns:a="http://schemas.openxmlformats.org/drawingml/2006/main">
            <a:ext uri="{FF2B5EF4-FFF2-40B4-BE49-F238E27FC236}">
              <a16:creationId xmlns:a16="http://schemas.microsoft.com/office/drawing/2014/main" id="{C8A85FA3-147B-BC31-5D2E-7A4B459BB7E3}"/>
            </a:ext>
          </a:extLst>
        </cdr:cNvPr>
        <cdr:cNvSpPr txBox="1"/>
      </cdr:nvSpPr>
      <cdr:spPr>
        <a:xfrm xmlns:a="http://schemas.openxmlformats.org/drawingml/2006/main">
          <a:off x="0" y="6067455"/>
          <a:ext cx="5802855" cy="298453"/>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respondenti, kam ir iespēja samazināt sava mājokļa elektrības pieslēguma jaudu</a:t>
          </a: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0.11731</cdr:y>
    </cdr:from>
    <cdr:to>
      <cdr:x>0.11858</cdr:x>
      <cdr:y>0.15317</cdr:y>
    </cdr:to>
    <cdr:sp macro="" textlink="">
      <cdr:nvSpPr>
        <cdr:cNvPr id="9" name="TextBox 1">
          <a:extLst xmlns:a="http://schemas.openxmlformats.org/drawingml/2006/main">
            <a:ext uri="{FF2B5EF4-FFF2-40B4-BE49-F238E27FC236}">
              <a16:creationId xmlns:a16="http://schemas.microsoft.com/office/drawing/2014/main" id="{44472B1D-98DB-4872-8577-55E9FD9FBC89}"/>
            </a:ext>
          </a:extLst>
        </cdr:cNvPr>
        <cdr:cNvSpPr txBox="1"/>
      </cdr:nvSpPr>
      <cdr:spPr>
        <a:xfrm xmlns:a="http://schemas.openxmlformats.org/drawingml/2006/main">
          <a:off x="0" y="746761"/>
          <a:ext cx="1403206" cy="22828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0.86223</cdr:y>
    </cdr:from>
    <cdr:to>
      <cdr:x>0.13771</cdr:x>
      <cdr:y>0.90111</cdr:y>
    </cdr:to>
    <cdr:sp macro="" textlink="">
      <cdr:nvSpPr>
        <cdr:cNvPr id="10" name="TextBox 1">
          <a:extLst xmlns:a="http://schemas.openxmlformats.org/drawingml/2006/main">
            <a:ext uri="{FF2B5EF4-FFF2-40B4-BE49-F238E27FC236}">
              <a16:creationId xmlns:a16="http://schemas.microsoft.com/office/drawing/2014/main" id="{CC07AF31-1410-40FD-AF0A-FEDB10B1894C}"/>
            </a:ext>
          </a:extLst>
        </cdr:cNvPr>
        <cdr:cNvSpPr txBox="1"/>
      </cdr:nvSpPr>
      <cdr:spPr>
        <a:xfrm xmlns:a="http://schemas.openxmlformats.org/drawingml/2006/main">
          <a:off x="0" y="5324599"/>
          <a:ext cx="1646383" cy="2401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0.18135</cdr:y>
    </cdr:from>
    <cdr:to>
      <cdr:x>0.11858</cdr:x>
      <cdr:y>0.22025</cdr:y>
    </cdr:to>
    <cdr:sp macro="" textlink="">
      <cdr:nvSpPr>
        <cdr:cNvPr id="11" name="TextBox 1">
          <a:extLst xmlns:a="http://schemas.openxmlformats.org/drawingml/2006/main">
            <a:ext uri="{FF2B5EF4-FFF2-40B4-BE49-F238E27FC236}">
              <a16:creationId xmlns:a16="http://schemas.microsoft.com/office/drawing/2014/main" id="{D703D071-5FD5-4497-ADB5-5D4A46ABCB55}"/>
            </a:ext>
          </a:extLst>
        </cdr:cNvPr>
        <cdr:cNvSpPr txBox="1"/>
      </cdr:nvSpPr>
      <cdr:spPr>
        <a:xfrm xmlns:a="http://schemas.openxmlformats.org/drawingml/2006/main">
          <a:off x="0" y="1154489"/>
          <a:ext cx="1403206" cy="2476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0.73005</cdr:y>
    </cdr:from>
    <cdr:to>
      <cdr:x>0.11858</cdr:x>
      <cdr:y>0.76894</cdr:y>
    </cdr:to>
    <cdr:sp macro="" textlink="">
      <cdr:nvSpPr>
        <cdr:cNvPr id="12" name="TextBox 1">
          <a:extLst xmlns:a="http://schemas.openxmlformats.org/drawingml/2006/main">
            <a:ext uri="{FF2B5EF4-FFF2-40B4-BE49-F238E27FC236}">
              <a16:creationId xmlns:a16="http://schemas.microsoft.com/office/drawing/2014/main" id="{43CAFC6B-CDCD-4154-B885-693F906AE166}"/>
            </a:ext>
          </a:extLst>
        </cdr:cNvPr>
        <cdr:cNvSpPr txBox="1"/>
      </cdr:nvSpPr>
      <cdr:spPr>
        <a:xfrm xmlns:a="http://schemas.openxmlformats.org/drawingml/2006/main">
          <a:off x="0" y="4647447"/>
          <a:ext cx="1415165" cy="24757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0.59601</cdr:y>
    </cdr:from>
    <cdr:to>
      <cdr:x>0.11858</cdr:x>
      <cdr:y>0.6349</cdr:y>
    </cdr:to>
    <cdr:sp macro="" textlink="">
      <cdr:nvSpPr>
        <cdr:cNvPr id="13" name="TextBox 1">
          <a:extLst xmlns:a="http://schemas.openxmlformats.org/drawingml/2006/main">
            <a:ext uri="{FF2B5EF4-FFF2-40B4-BE49-F238E27FC236}">
              <a16:creationId xmlns:a16="http://schemas.microsoft.com/office/drawing/2014/main" id="{6AF076EB-B3D9-4785-AEBE-086F6D37CABE}"/>
            </a:ext>
          </a:extLst>
        </cdr:cNvPr>
        <cdr:cNvSpPr txBox="1"/>
      </cdr:nvSpPr>
      <cdr:spPr>
        <a:xfrm xmlns:a="http://schemas.openxmlformats.org/drawingml/2006/main">
          <a:off x="0" y="3794160"/>
          <a:ext cx="1415165" cy="24757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0.41131</cdr:y>
    </cdr:from>
    <cdr:to>
      <cdr:x>0.11858</cdr:x>
      <cdr:y>0.4502</cdr:y>
    </cdr:to>
    <cdr:sp macro="" textlink="">
      <cdr:nvSpPr>
        <cdr:cNvPr id="14" name="TextBox 1">
          <a:extLst xmlns:a="http://schemas.openxmlformats.org/drawingml/2006/main">
            <a:ext uri="{FF2B5EF4-FFF2-40B4-BE49-F238E27FC236}">
              <a16:creationId xmlns:a16="http://schemas.microsoft.com/office/drawing/2014/main" id="{C18210BF-695A-4E41-82D3-B5A30F88625E}"/>
            </a:ext>
          </a:extLst>
        </cdr:cNvPr>
        <cdr:cNvSpPr txBox="1"/>
      </cdr:nvSpPr>
      <cdr:spPr>
        <a:xfrm xmlns:a="http://schemas.openxmlformats.org/drawingml/2006/main">
          <a:off x="0" y="2618345"/>
          <a:ext cx="1403206" cy="24757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0.33749</cdr:y>
    </cdr:from>
    <cdr:to>
      <cdr:x>0.13612</cdr:x>
      <cdr:y>0.3794</cdr:y>
    </cdr:to>
    <cdr:sp macro="" textlink="">
      <cdr:nvSpPr>
        <cdr:cNvPr id="15" name="TextBox 1">
          <a:extLst xmlns:a="http://schemas.openxmlformats.org/drawingml/2006/main">
            <a:ext uri="{FF2B5EF4-FFF2-40B4-BE49-F238E27FC236}">
              <a16:creationId xmlns:a16="http://schemas.microsoft.com/office/drawing/2014/main" id="{A14E8BDE-0093-406C-AF35-C32979E2E26A}"/>
            </a:ext>
          </a:extLst>
        </cdr:cNvPr>
        <cdr:cNvSpPr txBox="1"/>
      </cdr:nvSpPr>
      <cdr:spPr>
        <a:xfrm xmlns:a="http://schemas.openxmlformats.org/drawingml/2006/main">
          <a:off x="0" y="1960546"/>
          <a:ext cx="1580715" cy="24346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0.49851</cdr:y>
    </cdr:from>
    <cdr:to>
      <cdr:x>0.0848</cdr:x>
      <cdr:y>0.53875</cdr:y>
    </cdr:to>
    <cdr:sp macro="" textlink="">
      <cdr:nvSpPr>
        <cdr:cNvPr id="22" name="TextBox 1">
          <a:extLst xmlns:a="http://schemas.openxmlformats.org/drawingml/2006/main">
            <a:ext uri="{FF2B5EF4-FFF2-40B4-BE49-F238E27FC236}">
              <a16:creationId xmlns:a16="http://schemas.microsoft.com/office/drawing/2014/main" id="{6410EBBB-BF65-4EAA-8B3E-8A5456B3883C}"/>
            </a:ext>
          </a:extLst>
        </cdr:cNvPr>
        <cdr:cNvSpPr txBox="1"/>
      </cdr:nvSpPr>
      <cdr:spPr>
        <a:xfrm xmlns:a="http://schemas.openxmlformats.org/drawingml/2006/main">
          <a:off x="0" y="2895909"/>
          <a:ext cx="993321" cy="2337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Dzīvesvietas tips</a:t>
          </a:r>
        </a:p>
      </cdr:txBody>
    </cdr:sp>
  </cdr:relSizeAnchor>
  <cdr:relSizeAnchor xmlns:cdr="http://schemas.openxmlformats.org/drawingml/2006/chartDrawing">
    <cdr:from>
      <cdr:x>0</cdr:x>
      <cdr:y>0.95339</cdr:y>
    </cdr:from>
    <cdr:to>
      <cdr:x>0.65805</cdr:x>
      <cdr:y>1</cdr:y>
    </cdr:to>
    <cdr:sp macro="" textlink="">
      <cdr:nvSpPr>
        <cdr:cNvPr id="17" name="TextBox 1">
          <a:extLst xmlns:a="http://schemas.openxmlformats.org/drawingml/2006/main">
            <a:ext uri="{FF2B5EF4-FFF2-40B4-BE49-F238E27FC236}">
              <a16:creationId xmlns:a16="http://schemas.microsoft.com/office/drawing/2014/main" id="{F46B7BEB-82B0-497B-9200-6D6ED3153524}"/>
            </a:ext>
          </a:extLst>
        </cdr:cNvPr>
        <cdr:cNvSpPr txBox="1"/>
      </cdr:nvSpPr>
      <cdr:spPr>
        <a:xfrm xmlns:a="http://schemas.openxmlformats.org/drawingml/2006/main">
          <a:off x="-227478" y="5538366"/>
          <a:ext cx="7708075" cy="27076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respondentu skaitu grupās skat</a:t>
          </a:r>
          <a:r>
            <a:rPr lang="lv-LV" sz="800" baseline="0" dirty="0">
              <a:effectLst/>
              <a:latin typeface="Arial" panose="020B0604020202020204" pitchFamily="34" charset="0"/>
              <a:ea typeface="+mn-ea"/>
              <a:cs typeface="Arial" panose="020B0604020202020204" pitchFamily="34" charset="0"/>
            </a:rPr>
            <a:t>. respondentu sociāldemogrāfiskajā profilā 4. </a:t>
          </a:r>
          <a:r>
            <a:rPr lang="lv-LV" sz="800" baseline="0" dirty="0" err="1">
              <a:effectLst/>
              <a:latin typeface="Arial" panose="020B0604020202020204" pitchFamily="34" charset="0"/>
              <a:ea typeface="+mn-ea"/>
              <a:cs typeface="Arial" panose="020B0604020202020204" pitchFamily="34" charset="0"/>
            </a:rPr>
            <a:t>lpp</a:t>
          </a:r>
          <a:endParaRPr lang="lv-LV" sz="800" dirty="0">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cdr:x>
      <cdr:y>0</cdr:y>
    </cdr:from>
    <cdr:to>
      <cdr:x>1</cdr:x>
      <cdr:y>0.05101</cdr:y>
    </cdr:to>
    <cdr:sp macro="" textlink="">
      <cdr:nvSpPr>
        <cdr:cNvPr id="2" name="TextBox 1">
          <a:extLst xmlns:a="http://schemas.openxmlformats.org/drawingml/2006/main">
            <a:ext uri="{FF2B5EF4-FFF2-40B4-BE49-F238E27FC236}">
              <a16:creationId xmlns:a16="http://schemas.microsoft.com/office/drawing/2014/main" id="{3D965ECC-E3D6-9D16-F946-2E98EDA9F718}"/>
            </a:ext>
          </a:extLst>
        </cdr:cNvPr>
        <cdr:cNvSpPr txBox="1"/>
      </cdr:nvSpPr>
      <cdr:spPr>
        <a:xfrm xmlns:a="http://schemas.openxmlformats.org/drawingml/2006/main">
          <a:off x="0" y="0"/>
          <a:ext cx="11713510" cy="29632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100">
              <a:latin typeface="Arial" panose="020B0604020202020204" pitchFamily="34" charset="0"/>
              <a:cs typeface="Arial" panose="020B0604020202020204" pitchFamily="34" charset="0"/>
            </a:rPr>
            <a:t>K2</a:t>
          </a:r>
          <a:r>
            <a:rPr lang="lv-LV" sz="1100" i="1">
              <a:latin typeface="Arial" panose="020B0604020202020204" pitchFamily="34" charset="0"/>
              <a:cs typeface="Arial" panose="020B0604020202020204" pitchFamily="34" charset="0"/>
            </a:rPr>
            <a:t>. "Vai Jūs/ Jūsu mājsaimniecība paši savam vajadzībām un/ vai nodošanai tīklā ražojat elektrību izmantojot mikroģeneratoru (piemēram, Jums ir uzstādīti saules paneļi)?"</a:t>
          </a:r>
        </a:p>
      </cdr:txBody>
    </cdr:sp>
  </cdr:relSizeAnchor>
</c:userShapes>
</file>

<file path=ppt/drawings/drawing4.xml><?xml version="1.0" encoding="utf-8"?>
<c:userShapes xmlns:c="http://schemas.openxmlformats.org/drawingml/2006/chart">
  <cdr:relSizeAnchor xmlns:cdr="http://schemas.openxmlformats.org/drawingml/2006/chartDrawing">
    <cdr:from>
      <cdr:x>0.18851</cdr:x>
      <cdr:y>0.07021</cdr:y>
    </cdr:from>
    <cdr:to>
      <cdr:x>0.28528</cdr:x>
      <cdr:y>0.27447</cdr:y>
    </cdr:to>
    <cdr:sp macro="" textlink="">
      <cdr:nvSpPr>
        <cdr:cNvPr id="6" name="TextBox 5">
          <a:extLst xmlns:a="http://schemas.openxmlformats.org/drawingml/2006/main">
            <a:ext uri="{FF2B5EF4-FFF2-40B4-BE49-F238E27FC236}">
              <a16:creationId xmlns:a16="http://schemas.microsoft.com/office/drawing/2014/main" id="{053F2694-C040-484A-AC17-E4DCF0C914D7}"/>
            </a:ext>
          </a:extLst>
        </cdr:cNvPr>
        <cdr:cNvSpPr txBox="1"/>
      </cdr:nvSpPr>
      <cdr:spPr>
        <a:xfrm xmlns:a="http://schemas.openxmlformats.org/drawingml/2006/main">
          <a:off x="1781175" y="314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v-LV" sz="1100"/>
        </a:p>
      </cdr:txBody>
    </cdr:sp>
  </cdr:relSizeAnchor>
  <cdr:relSizeAnchor xmlns:cdr="http://schemas.openxmlformats.org/drawingml/2006/chartDrawing">
    <cdr:from>
      <cdr:x>0</cdr:x>
      <cdr:y>0</cdr:y>
    </cdr:from>
    <cdr:to>
      <cdr:x>1</cdr:x>
      <cdr:y>0.10924</cdr:y>
    </cdr:to>
    <cdr:sp macro="" textlink="">
      <cdr:nvSpPr>
        <cdr:cNvPr id="7" name="TextBox 6">
          <a:extLst xmlns:a="http://schemas.openxmlformats.org/drawingml/2006/main">
            <a:ext uri="{FF2B5EF4-FFF2-40B4-BE49-F238E27FC236}">
              <a16:creationId xmlns:a16="http://schemas.microsoft.com/office/drawing/2014/main" id="{80A509F6-D453-415E-9908-B939DC40C3DD}"/>
            </a:ext>
          </a:extLst>
        </cdr:cNvPr>
        <cdr:cNvSpPr txBox="1"/>
      </cdr:nvSpPr>
      <cdr:spPr>
        <a:xfrm xmlns:a="http://schemas.openxmlformats.org/drawingml/2006/main">
          <a:off x="0" y="0"/>
          <a:ext cx="11972925" cy="5306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v-LV" sz="1200">
              <a:latin typeface="Arial" panose="020B0604020202020204" pitchFamily="34" charset="0"/>
              <a:cs typeface="Arial" panose="020B0604020202020204" pitchFamily="34" charset="0"/>
            </a:rPr>
            <a:t>K3. </a:t>
          </a:r>
          <a:r>
            <a:rPr lang="lv-LV" sz="1200" i="1">
              <a:latin typeface="Arial" panose="020B0604020202020204" pitchFamily="34" charset="0"/>
              <a:cs typeface="Arial" panose="020B0604020202020204" pitchFamily="34" charset="0"/>
            </a:rPr>
            <a:t>"Vai Jūs zināt, kāds Jūsu mājoklī ir elektrības pieslēgums?"</a:t>
          </a:r>
          <a:br>
            <a:rPr lang="lv-LV" sz="1200" i="1">
              <a:latin typeface="Arial" panose="020B0604020202020204" pitchFamily="34" charset="0"/>
              <a:cs typeface="Arial" panose="020B0604020202020204" pitchFamily="34" charset="0"/>
            </a:rPr>
          </a:br>
          <a:r>
            <a:rPr lang="lv-LV" sz="1200">
              <a:latin typeface="Arial" panose="020B0604020202020204" pitchFamily="34" charset="0"/>
              <a:cs typeface="Arial" panose="020B0604020202020204" pitchFamily="34" charset="0"/>
            </a:rPr>
            <a:t>K3.1</a:t>
          </a:r>
          <a:r>
            <a:rPr lang="lv-LV" sz="1200" i="1">
              <a:latin typeface="Arial" panose="020B0604020202020204" pitchFamily="34" charset="0"/>
              <a:cs typeface="Arial" panose="020B0604020202020204" pitchFamily="34" charset="0"/>
            </a:rPr>
            <a:t>. "Elektrības pieslēguma fāžu skaits:"</a:t>
          </a:r>
        </a:p>
      </cdr:txBody>
    </cdr:sp>
  </cdr:relSizeAnchor>
  <cdr:relSizeAnchor xmlns:cdr="http://schemas.openxmlformats.org/drawingml/2006/chartDrawing">
    <cdr:from>
      <cdr:x>0</cdr:x>
      <cdr:y>0.94073</cdr:y>
    </cdr:from>
    <cdr:to>
      <cdr:x>0.28807</cdr:x>
      <cdr:y>1</cdr:y>
    </cdr:to>
    <cdr:sp macro="" textlink="">
      <cdr:nvSpPr>
        <cdr:cNvPr id="4" name="Text Box 25601">
          <a:extLst xmlns:a="http://schemas.openxmlformats.org/drawingml/2006/main">
            <a:ext uri="{FF2B5EF4-FFF2-40B4-BE49-F238E27FC236}">
              <a16:creationId xmlns:a16="http://schemas.microsoft.com/office/drawing/2014/main" id="{291FB4C5-5B75-47AF-8838-C7BF0C2E6298}"/>
            </a:ext>
          </a:extLst>
        </cdr:cNvPr>
        <cdr:cNvSpPr txBox="1">
          <a:spLocks xmlns:a="http://schemas.openxmlformats.org/drawingml/2006/main" noChangeArrowheads="1"/>
        </cdr:cNvSpPr>
      </cdr:nvSpPr>
      <cdr:spPr bwMode="auto">
        <a:xfrm xmlns:a="http://schemas.openxmlformats.org/drawingml/2006/main">
          <a:off x="0" y="4211395"/>
          <a:ext cx="2721942" cy="265355"/>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00" mc:Ignorable="a14" a14:legacySpreadsheetColorIndex="13"/>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square" lIns="27432" tIns="0" rIns="0" bIns="22860" anchor="b"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800" b="0" i="0" u="none" strike="noStrike" baseline="0">
              <a:solidFill>
                <a:srgbClr val="000000"/>
              </a:solidFill>
              <a:latin typeface="Arial"/>
              <a:cs typeface="Arial"/>
            </a:rPr>
            <a:t>Bāze: visi respondenti, n=1005</a:t>
          </a:r>
        </a:p>
      </cdr:txBody>
    </cdr:sp>
  </cdr:relSizeAnchor>
</c:userShapes>
</file>

<file path=ppt/drawings/drawing5.xml><?xml version="1.0" encoding="utf-8"?>
<c:userShapes xmlns:c="http://schemas.openxmlformats.org/drawingml/2006/chart">
  <cdr:relSizeAnchor xmlns:cdr="http://schemas.openxmlformats.org/drawingml/2006/chartDrawing">
    <cdr:from>
      <cdr:x>0</cdr:x>
      <cdr:y>0.0982</cdr:y>
    </cdr:from>
    <cdr:to>
      <cdr:x>0.11858</cdr:x>
      <cdr:y>0.13406</cdr:y>
    </cdr:to>
    <cdr:sp macro="" textlink="">
      <cdr:nvSpPr>
        <cdr:cNvPr id="9" name="TextBox 1">
          <a:extLst xmlns:a="http://schemas.openxmlformats.org/drawingml/2006/main">
            <a:ext uri="{FF2B5EF4-FFF2-40B4-BE49-F238E27FC236}">
              <a16:creationId xmlns:a16="http://schemas.microsoft.com/office/drawing/2014/main" id="{44472B1D-98DB-4872-8577-55E9FD9FBC89}"/>
            </a:ext>
          </a:extLst>
        </cdr:cNvPr>
        <cdr:cNvSpPr txBox="1"/>
      </cdr:nvSpPr>
      <cdr:spPr>
        <a:xfrm xmlns:a="http://schemas.openxmlformats.org/drawingml/2006/main">
          <a:off x="-229915" y="575199"/>
          <a:ext cx="1388988" cy="21005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0.85586</cdr:y>
    </cdr:from>
    <cdr:to>
      <cdr:x>0.13771</cdr:x>
      <cdr:y>0.89474</cdr:y>
    </cdr:to>
    <cdr:sp macro="" textlink="">
      <cdr:nvSpPr>
        <cdr:cNvPr id="10" name="TextBox 1">
          <a:extLst xmlns:a="http://schemas.openxmlformats.org/drawingml/2006/main">
            <a:ext uri="{FF2B5EF4-FFF2-40B4-BE49-F238E27FC236}">
              <a16:creationId xmlns:a16="http://schemas.microsoft.com/office/drawing/2014/main" id="{CC07AF31-1410-40FD-AF0A-FEDB10B1894C}"/>
            </a:ext>
          </a:extLst>
        </cdr:cNvPr>
        <cdr:cNvSpPr txBox="1"/>
      </cdr:nvSpPr>
      <cdr:spPr>
        <a:xfrm xmlns:a="http://schemas.openxmlformats.org/drawingml/2006/main">
          <a:off x="-229915" y="5013364"/>
          <a:ext cx="1613067" cy="22774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0.1702</cdr:y>
    </cdr:from>
    <cdr:to>
      <cdr:x>0.11858</cdr:x>
      <cdr:y>0.2091</cdr:y>
    </cdr:to>
    <cdr:sp macro="" textlink="">
      <cdr:nvSpPr>
        <cdr:cNvPr id="11" name="TextBox 1">
          <a:extLst xmlns:a="http://schemas.openxmlformats.org/drawingml/2006/main">
            <a:ext uri="{FF2B5EF4-FFF2-40B4-BE49-F238E27FC236}">
              <a16:creationId xmlns:a16="http://schemas.microsoft.com/office/drawing/2014/main" id="{D703D071-5FD5-4497-ADB5-5D4A46ABCB55}"/>
            </a:ext>
          </a:extLst>
        </cdr:cNvPr>
        <cdr:cNvSpPr txBox="1"/>
      </cdr:nvSpPr>
      <cdr:spPr>
        <a:xfrm xmlns:a="http://schemas.openxmlformats.org/drawingml/2006/main">
          <a:off x="-229915" y="996980"/>
          <a:ext cx="1388988" cy="2278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0.72527</cdr:y>
    </cdr:from>
    <cdr:to>
      <cdr:x>0.11858</cdr:x>
      <cdr:y>0.76416</cdr:y>
    </cdr:to>
    <cdr:sp macro="" textlink="">
      <cdr:nvSpPr>
        <cdr:cNvPr id="12" name="TextBox 1">
          <a:extLst xmlns:a="http://schemas.openxmlformats.org/drawingml/2006/main">
            <a:ext uri="{FF2B5EF4-FFF2-40B4-BE49-F238E27FC236}">
              <a16:creationId xmlns:a16="http://schemas.microsoft.com/office/drawing/2014/main" id="{43CAFC6B-CDCD-4154-B885-693F906AE166}"/>
            </a:ext>
          </a:extLst>
        </cdr:cNvPr>
        <cdr:cNvSpPr txBox="1"/>
      </cdr:nvSpPr>
      <cdr:spPr>
        <a:xfrm xmlns:a="http://schemas.openxmlformats.org/drawingml/2006/main">
          <a:off x="0" y="4248424"/>
          <a:ext cx="1388988" cy="22780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0.58645</cdr:y>
    </cdr:from>
    <cdr:to>
      <cdr:x>0.11858</cdr:x>
      <cdr:y>0.62534</cdr:y>
    </cdr:to>
    <cdr:sp macro="" textlink="">
      <cdr:nvSpPr>
        <cdr:cNvPr id="13" name="TextBox 1">
          <a:extLst xmlns:a="http://schemas.openxmlformats.org/drawingml/2006/main">
            <a:ext uri="{FF2B5EF4-FFF2-40B4-BE49-F238E27FC236}">
              <a16:creationId xmlns:a16="http://schemas.microsoft.com/office/drawing/2014/main" id="{6AF076EB-B3D9-4785-AEBE-086F6D37CABE}"/>
            </a:ext>
          </a:extLst>
        </cdr:cNvPr>
        <cdr:cNvSpPr txBox="1"/>
      </cdr:nvSpPr>
      <cdr:spPr>
        <a:xfrm xmlns:a="http://schemas.openxmlformats.org/drawingml/2006/main">
          <a:off x="-229915" y="3435266"/>
          <a:ext cx="1388988" cy="22780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0.40494</cdr:y>
    </cdr:from>
    <cdr:to>
      <cdr:x>0.11858</cdr:x>
      <cdr:y>0.44383</cdr:y>
    </cdr:to>
    <cdr:sp macro="" textlink="">
      <cdr:nvSpPr>
        <cdr:cNvPr id="14" name="TextBox 1">
          <a:extLst xmlns:a="http://schemas.openxmlformats.org/drawingml/2006/main">
            <a:ext uri="{FF2B5EF4-FFF2-40B4-BE49-F238E27FC236}">
              <a16:creationId xmlns:a16="http://schemas.microsoft.com/office/drawing/2014/main" id="{C18210BF-695A-4E41-82D3-B5A30F88625E}"/>
            </a:ext>
          </a:extLst>
        </cdr:cNvPr>
        <cdr:cNvSpPr txBox="1"/>
      </cdr:nvSpPr>
      <cdr:spPr>
        <a:xfrm xmlns:a="http://schemas.openxmlformats.org/drawingml/2006/main">
          <a:off x="0" y="2372009"/>
          <a:ext cx="1388988" cy="22780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0.33406</cdr:y>
    </cdr:from>
    <cdr:to>
      <cdr:x>0.13612</cdr:x>
      <cdr:y>0.37597</cdr:y>
    </cdr:to>
    <cdr:sp macro="" textlink="">
      <cdr:nvSpPr>
        <cdr:cNvPr id="15" name="TextBox 1">
          <a:extLst xmlns:a="http://schemas.openxmlformats.org/drawingml/2006/main">
            <a:ext uri="{FF2B5EF4-FFF2-40B4-BE49-F238E27FC236}">
              <a16:creationId xmlns:a16="http://schemas.microsoft.com/office/drawing/2014/main" id="{A14E8BDE-0093-406C-AF35-C32979E2E26A}"/>
            </a:ext>
          </a:extLst>
        </cdr:cNvPr>
        <cdr:cNvSpPr txBox="1"/>
      </cdr:nvSpPr>
      <cdr:spPr>
        <a:xfrm xmlns:a="http://schemas.openxmlformats.org/drawingml/2006/main">
          <a:off x="0" y="1956823"/>
          <a:ext cx="1594443" cy="24549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0.4928</cdr:y>
    </cdr:from>
    <cdr:to>
      <cdr:x>0.0848</cdr:x>
      <cdr:y>0.53304</cdr:y>
    </cdr:to>
    <cdr:sp macro="" textlink="">
      <cdr:nvSpPr>
        <cdr:cNvPr id="22" name="TextBox 1">
          <a:extLst xmlns:a="http://schemas.openxmlformats.org/drawingml/2006/main">
            <a:ext uri="{FF2B5EF4-FFF2-40B4-BE49-F238E27FC236}">
              <a16:creationId xmlns:a16="http://schemas.microsoft.com/office/drawing/2014/main" id="{6410EBBB-BF65-4EAA-8B3E-8A5456B3883C}"/>
            </a:ext>
          </a:extLst>
        </cdr:cNvPr>
        <cdr:cNvSpPr txBox="1"/>
      </cdr:nvSpPr>
      <cdr:spPr>
        <a:xfrm xmlns:a="http://schemas.openxmlformats.org/drawingml/2006/main">
          <a:off x="0" y="2886670"/>
          <a:ext cx="993306" cy="23571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Dzīvesvietas tips</a:t>
          </a:r>
        </a:p>
      </cdr:txBody>
    </cdr:sp>
  </cdr:relSizeAnchor>
  <cdr:relSizeAnchor xmlns:cdr="http://schemas.openxmlformats.org/drawingml/2006/chartDrawing">
    <cdr:from>
      <cdr:x>0</cdr:x>
      <cdr:y>0.95339</cdr:y>
    </cdr:from>
    <cdr:to>
      <cdr:x>0.65805</cdr:x>
      <cdr:y>1</cdr:y>
    </cdr:to>
    <cdr:sp macro="" textlink="">
      <cdr:nvSpPr>
        <cdr:cNvPr id="17" name="TextBox 1">
          <a:extLst xmlns:a="http://schemas.openxmlformats.org/drawingml/2006/main">
            <a:ext uri="{FF2B5EF4-FFF2-40B4-BE49-F238E27FC236}">
              <a16:creationId xmlns:a16="http://schemas.microsoft.com/office/drawing/2014/main" id="{F46B7BEB-82B0-497B-9200-6D6ED3153524}"/>
            </a:ext>
          </a:extLst>
        </cdr:cNvPr>
        <cdr:cNvSpPr txBox="1"/>
      </cdr:nvSpPr>
      <cdr:spPr>
        <a:xfrm xmlns:a="http://schemas.openxmlformats.org/drawingml/2006/main">
          <a:off x="-227478" y="5538366"/>
          <a:ext cx="7708075" cy="27076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respondentu skaitu grupās skat</a:t>
          </a:r>
          <a:r>
            <a:rPr lang="lv-LV" sz="800" baseline="0" dirty="0">
              <a:effectLst/>
              <a:latin typeface="Arial" panose="020B0604020202020204" pitchFamily="34" charset="0"/>
              <a:ea typeface="+mn-ea"/>
              <a:cs typeface="Arial" panose="020B0604020202020204" pitchFamily="34" charset="0"/>
            </a:rPr>
            <a:t>. respondentu sociāldemogrāfiskajā profilā 4. </a:t>
          </a:r>
          <a:r>
            <a:rPr lang="lv-LV" sz="800" baseline="0" dirty="0" err="1">
              <a:effectLst/>
              <a:latin typeface="Arial" panose="020B0604020202020204" pitchFamily="34" charset="0"/>
              <a:ea typeface="+mn-ea"/>
              <a:cs typeface="Arial" panose="020B0604020202020204" pitchFamily="34" charset="0"/>
            </a:rPr>
            <a:t>lpp</a:t>
          </a:r>
          <a:endParaRPr lang="lv-LV" sz="800" dirty="0">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cdr:x>
      <cdr:y>0</cdr:y>
    </cdr:from>
    <cdr:to>
      <cdr:x>1</cdr:x>
      <cdr:y>0.05101</cdr:y>
    </cdr:to>
    <cdr:sp macro="" textlink="">
      <cdr:nvSpPr>
        <cdr:cNvPr id="2" name="TextBox 1">
          <a:extLst xmlns:a="http://schemas.openxmlformats.org/drawingml/2006/main">
            <a:ext uri="{FF2B5EF4-FFF2-40B4-BE49-F238E27FC236}">
              <a16:creationId xmlns:a16="http://schemas.microsoft.com/office/drawing/2014/main" id="{3D965ECC-E3D6-9D16-F946-2E98EDA9F718}"/>
            </a:ext>
          </a:extLst>
        </cdr:cNvPr>
        <cdr:cNvSpPr txBox="1"/>
      </cdr:nvSpPr>
      <cdr:spPr>
        <a:xfrm xmlns:a="http://schemas.openxmlformats.org/drawingml/2006/main">
          <a:off x="0" y="0"/>
          <a:ext cx="11713510" cy="29632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100">
              <a:latin typeface="Arial" panose="020B0604020202020204" pitchFamily="34" charset="0"/>
              <a:cs typeface="Arial" panose="020B0604020202020204" pitchFamily="34" charset="0"/>
            </a:rPr>
            <a:t>K3.1</a:t>
          </a:r>
          <a:r>
            <a:rPr lang="lv-LV" sz="1100" i="1">
              <a:latin typeface="Arial" panose="020B0604020202020204" pitchFamily="34" charset="0"/>
              <a:cs typeface="Arial" panose="020B0604020202020204" pitchFamily="34" charset="0"/>
            </a:rPr>
            <a:t>. "Elektrības pieslēguma fāžu skaits:"</a:t>
          </a: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cdr:y>
    </cdr:from>
    <cdr:to>
      <cdr:x>0.99739</cdr:x>
      <cdr:y>0.09259</cdr:y>
    </cdr:to>
    <cdr:sp macro="" textlink="">
      <cdr:nvSpPr>
        <cdr:cNvPr id="2" name="TextBox 1">
          <a:extLst xmlns:a="http://schemas.openxmlformats.org/drawingml/2006/main">
            <a:ext uri="{FF2B5EF4-FFF2-40B4-BE49-F238E27FC236}">
              <a16:creationId xmlns:a16="http://schemas.microsoft.com/office/drawing/2014/main" id="{2ED92168-ED34-4E44-90C9-E4FF8E336537}"/>
            </a:ext>
          </a:extLst>
        </cdr:cNvPr>
        <cdr:cNvSpPr txBox="1"/>
      </cdr:nvSpPr>
      <cdr:spPr>
        <a:xfrm xmlns:a="http://schemas.openxmlformats.org/drawingml/2006/main">
          <a:off x="0" y="0"/>
          <a:ext cx="8560698" cy="3792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baseline="0">
              <a:effectLst/>
              <a:latin typeface="Arial" panose="020B0604020202020204" pitchFamily="34" charset="0"/>
              <a:ea typeface="+mn-ea"/>
              <a:cs typeface="Arial" panose="020B0604020202020204" pitchFamily="34" charset="0"/>
            </a:rPr>
            <a:t>K3.2. </a:t>
          </a:r>
          <a:r>
            <a:rPr lang="lv-LV" sz="1200" b="0" i="1" baseline="0">
              <a:effectLst/>
              <a:latin typeface="Arial" panose="020B0604020202020204" pitchFamily="34" charset="0"/>
              <a:ea typeface="+mn-ea"/>
              <a:cs typeface="Arial" panose="020B0604020202020204" pitchFamily="34" charset="0"/>
            </a:rPr>
            <a:t>"Elektrības pieslēguma ampēru skaits:"</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u="sng" baseline="0">
              <a:effectLst/>
              <a:latin typeface="Arial" panose="020B0604020202020204" pitchFamily="34" charset="0"/>
              <a:ea typeface="+mn-ea"/>
              <a:cs typeface="Arial" panose="020B0604020202020204" pitchFamily="34" charset="0"/>
            </a:rPr>
            <a:t>Viena atbilde</a:t>
          </a:r>
        </a:p>
      </cdr:txBody>
    </cdr:sp>
  </cdr:relSizeAnchor>
  <cdr:relSizeAnchor xmlns:cdr="http://schemas.openxmlformats.org/drawingml/2006/chartDrawing">
    <cdr:from>
      <cdr:x>0</cdr:x>
      <cdr:y>0.94446</cdr:y>
    </cdr:from>
    <cdr:to>
      <cdr:x>0.28846</cdr:x>
      <cdr:y>1</cdr:y>
    </cdr:to>
    <cdr:sp macro="" textlink="">
      <cdr:nvSpPr>
        <cdr:cNvPr id="4" name="Text Box 25601">
          <a:extLst xmlns:a="http://schemas.openxmlformats.org/drawingml/2006/main">
            <a:ext uri="{FF2B5EF4-FFF2-40B4-BE49-F238E27FC236}">
              <a16:creationId xmlns:a16="http://schemas.microsoft.com/office/drawing/2014/main" id="{6F59452E-B55E-F74E-1D48-F4D6263C2CC0}"/>
            </a:ext>
          </a:extLst>
        </cdr:cNvPr>
        <cdr:cNvSpPr txBox="1">
          <a:spLocks xmlns:a="http://schemas.openxmlformats.org/drawingml/2006/main" noChangeArrowheads="1"/>
        </cdr:cNvSpPr>
      </cdr:nvSpPr>
      <cdr:spPr bwMode="auto">
        <a:xfrm xmlns:a="http://schemas.openxmlformats.org/drawingml/2006/main">
          <a:off x="0" y="4896402"/>
          <a:ext cx="3419988" cy="28791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00" mc:Ignorable="a14" a14:legacySpreadsheetColorIndex="13"/>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square" lIns="27432" tIns="0" rIns="0" bIns="22860" anchor="b"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800" b="0" i="0" u="none" strike="noStrike" baseline="0">
              <a:solidFill>
                <a:srgbClr val="000000"/>
              </a:solidFill>
              <a:latin typeface="Arial"/>
              <a:cs typeface="Arial"/>
            </a:rPr>
            <a:t>Bāze: visi respondenti, n=1005</a:t>
          </a:r>
        </a:p>
      </cdr:txBody>
    </cdr:sp>
  </cdr:relSizeAnchor>
</c:userShapes>
</file>

<file path=ppt/drawings/drawing7.xml><?xml version="1.0" encoding="utf-8"?>
<c:userShapes xmlns:c="http://schemas.openxmlformats.org/drawingml/2006/chart">
  <cdr:relSizeAnchor xmlns:cdr="http://schemas.openxmlformats.org/drawingml/2006/chartDrawing">
    <cdr:from>
      <cdr:x>0</cdr:x>
      <cdr:y>0</cdr:y>
    </cdr:from>
    <cdr:to>
      <cdr:x>0.99739</cdr:x>
      <cdr:y>0.09259</cdr:y>
    </cdr:to>
    <cdr:sp macro="" textlink="">
      <cdr:nvSpPr>
        <cdr:cNvPr id="2" name="TextBox 1">
          <a:extLst xmlns:a="http://schemas.openxmlformats.org/drawingml/2006/main">
            <a:ext uri="{FF2B5EF4-FFF2-40B4-BE49-F238E27FC236}">
              <a16:creationId xmlns:a16="http://schemas.microsoft.com/office/drawing/2014/main" id="{2ED92168-ED34-4E44-90C9-E4FF8E336537}"/>
            </a:ext>
          </a:extLst>
        </cdr:cNvPr>
        <cdr:cNvSpPr txBox="1"/>
      </cdr:nvSpPr>
      <cdr:spPr>
        <a:xfrm xmlns:a="http://schemas.openxmlformats.org/drawingml/2006/main">
          <a:off x="0" y="0"/>
          <a:ext cx="8560698" cy="3792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baseline="0">
              <a:effectLst/>
              <a:latin typeface="Arial" panose="020B0604020202020204" pitchFamily="34" charset="0"/>
              <a:ea typeface="+mn-ea"/>
              <a:cs typeface="Arial" panose="020B0604020202020204" pitchFamily="34" charset="0"/>
            </a:rPr>
            <a:t>K3.2. </a:t>
          </a:r>
          <a:r>
            <a:rPr lang="lv-LV" sz="1200" b="0" i="1" baseline="0">
              <a:effectLst/>
              <a:latin typeface="Arial" panose="020B0604020202020204" pitchFamily="34" charset="0"/>
              <a:ea typeface="+mn-ea"/>
              <a:cs typeface="Arial" panose="020B0604020202020204" pitchFamily="34" charset="0"/>
            </a:rPr>
            <a:t>"Elektrības pieslēguma ampēru skaits:"</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u="sng" baseline="0">
              <a:effectLst/>
              <a:latin typeface="Arial" panose="020B0604020202020204" pitchFamily="34" charset="0"/>
              <a:ea typeface="+mn-ea"/>
              <a:cs typeface="Arial" panose="020B0604020202020204" pitchFamily="34" charset="0"/>
            </a:rPr>
            <a:t>Viena atbilde</a:t>
          </a:r>
        </a:p>
      </cdr:txBody>
    </cdr:sp>
  </cdr:relSizeAnchor>
  <cdr:relSizeAnchor xmlns:cdr="http://schemas.openxmlformats.org/drawingml/2006/chartDrawing">
    <cdr:from>
      <cdr:x>0</cdr:x>
      <cdr:y>0.94446</cdr:y>
    </cdr:from>
    <cdr:to>
      <cdr:x>0.28846</cdr:x>
      <cdr:y>1</cdr:y>
    </cdr:to>
    <cdr:sp macro="" textlink="">
      <cdr:nvSpPr>
        <cdr:cNvPr id="4" name="Text Box 25601">
          <a:extLst xmlns:a="http://schemas.openxmlformats.org/drawingml/2006/main">
            <a:ext uri="{FF2B5EF4-FFF2-40B4-BE49-F238E27FC236}">
              <a16:creationId xmlns:a16="http://schemas.microsoft.com/office/drawing/2014/main" id="{6F59452E-B55E-F74E-1D48-F4D6263C2CC0}"/>
            </a:ext>
          </a:extLst>
        </cdr:cNvPr>
        <cdr:cNvSpPr txBox="1">
          <a:spLocks xmlns:a="http://schemas.openxmlformats.org/drawingml/2006/main" noChangeArrowheads="1"/>
        </cdr:cNvSpPr>
      </cdr:nvSpPr>
      <cdr:spPr bwMode="auto">
        <a:xfrm xmlns:a="http://schemas.openxmlformats.org/drawingml/2006/main">
          <a:off x="0" y="4896402"/>
          <a:ext cx="3419988" cy="28791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00" mc:Ignorable="a14" a14:legacySpreadsheetColorIndex="13"/>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square" lIns="27432" tIns="0" rIns="0" bIns="22860" anchor="b"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800" b="0" i="0" u="none" strike="noStrike" baseline="0">
              <a:solidFill>
                <a:srgbClr val="000000"/>
              </a:solidFill>
              <a:latin typeface="Arial"/>
              <a:cs typeface="Arial"/>
            </a:rPr>
            <a:t>Bāze: visi respondenti, n=1005</a:t>
          </a:r>
        </a:p>
      </cdr:txBody>
    </cdr:sp>
  </cdr:relSizeAnchor>
</c:userShapes>
</file>

<file path=ppt/drawings/drawing8.xml><?xml version="1.0" encoding="utf-8"?>
<c:userShapes xmlns:c="http://schemas.openxmlformats.org/drawingml/2006/chart">
  <cdr:relSizeAnchor xmlns:cdr="http://schemas.openxmlformats.org/drawingml/2006/chartDrawing">
    <cdr:from>
      <cdr:x>0.00721</cdr:x>
      <cdr:y>0.07436</cdr:y>
    </cdr:from>
    <cdr:to>
      <cdr:x>0.02267</cdr:x>
      <cdr:y>0.1059</cdr:y>
    </cdr:to>
    <cdr:sp macro="" textlink="">
      <cdr:nvSpPr>
        <cdr:cNvPr id="4" name="TextBox 3">
          <a:extLst xmlns:a="http://schemas.openxmlformats.org/drawingml/2006/main">
            <a:ext uri="{FF2B5EF4-FFF2-40B4-BE49-F238E27FC236}">
              <a16:creationId xmlns:a16="http://schemas.microsoft.com/office/drawing/2014/main" id="{163BA238-DF21-45BB-96BD-FD8DECF70464}"/>
            </a:ext>
          </a:extLst>
        </cdr:cNvPr>
        <cdr:cNvSpPr txBox="1"/>
      </cdr:nvSpPr>
      <cdr:spPr>
        <a:xfrm xmlns:a="http://schemas.openxmlformats.org/drawingml/2006/main">
          <a:off x="85458" y="433905"/>
          <a:ext cx="183321" cy="184052"/>
        </a:xfrm>
        <a:prstGeom xmlns:a="http://schemas.openxmlformats.org/drawingml/2006/main" prst="rect">
          <a:avLst/>
        </a:prstGeom>
        <a:solidFill xmlns:a="http://schemas.openxmlformats.org/drawingml/2006/main">
          <a:schemeClr val="bg1"/>
        </a:solidFill>
        <a:ln xmlns:a="http://schemas.openxmlformats.org/drawingml/2006/main">
          <a:solidFill>
            <a:schemeClr val="accent3">
              <a:lumMod val="75000"/>
            </a:schemeClr>
          </a:solidFill>
        </a:ln>
        <a:effectLst xmlns:a="http://schemas.openxmlformats.org/drawingml/2006/main">
          <a:outerShdw dist="38100" dir="2700000" algn="tl" rotWithShape="0">
            <a:schemeClr val="bg1">
              <a:lumMod val="50000"/>
            </a:schemeClr>
          </a:outerShdw>
        </a:effectLst>
      </cdr:spPr>
      <cdr:txBody>
        <a:bodyPr xmlns:a="http://schemas.openxmlformats.org/drawingml/2006/main" vertOverflow="clip" wrap="none" rtlCol="0"/>
        <a:lstStyle xmlns:a="http://schemas.openxmlformats.org/drawingml/2006/main"/>
        <a:p xmlns:a="http://schemas.openxmlformats.org/drawingml/2006/main">
          <a:pPr algn="ctr"/>
          <a:r>
            <a:rPr lang="lv-LV" sz="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cdr:x>
      <cdr:y>0.13763</cdr:y>
    </cdr:from>
    <cdr:to>
      <cdr:x>0.11935</cdr:x>
      <cdr:y>0.17489</cdr:y>
    </cdr:to>
    <cdr:sp macro="" textlink="">
      <cdr:nvSpPr>
        <cdr:cNvPr id="17" name="TextBox 1">
          <a:extLst xmlns:a="http://schemas.openxmlformats.org/drawingml/2006/main">
            <a:ext uri="{FF2B5EF4-FFF2-40B4-BE49-F238E27FC236}">
              <a16:creationId xmlns:a16="http://schemas.microsoft.com/office/drawing/2014/main" id="{7ABAD66F-4BFC-45AB-84FF-6F91055406CB}"/>
            </a:ext>
          </a:extLst>
        </cdr:cNvPr>
        <cdr:cNvSpPr txBox="1"/>
      </cdr:nvSpPr>
      <cdr:spPr>
        <a:xfrm xmlns:a="http://schemas.openxmlformats.org/drawingml/2006/main">
          <a:off x="0" y="844258"/>
          <a:ext cx="1415227" cy="22855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0.87754</cdr:y>
    </cdr:from>
    <cdr:to>
      <cdr:x>0.13861</cdr:x>
      <cdr:y>0.91794</cdr:y>
    </cdr:to>
    <cdr:sp macro="" textlink="">
      <cdr:nvSpPr>
        <cdr:cNvPr id="18" name="TextBox 1">
          <a:extLst xmlns:a="http://schemas.openxmlformats.org/drawingml/2006/main">
            <a:ext uri="{FF2B5EF4-FFF2-40B4-BE49-F238E27FC236}">
              <a16:creationId xmlns:a16="http://schemas.microsoft.com/office/drawing/2014/main" id="{37A6F6B7-6EA9-4B89-9582-9D1FD55920C7}"/>
            </a:ext>
          </a:extLst>
        </cdr:cNvPr>
        <cdr:cNvSpPr txBox="1"/>
      </cdr:nvSpPr>
      <cdr:spPr>
        <a:xfrm xmlns:a="http://schemas.openxmlformats.org/drawingml/2006/main">
          <a:off x="-223092" y="5120887"/>
          <a:ext cx="1643607" cy="23575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0.20222</cdr:y>
    </cdr:from>
    <cdr:to>
      <cdr:x>0.11935</cdr:x>
      <cdr:y>0.24264</cdr:y>
    </cdr:to>
    <cdr:sp macro="" textlink="">
      <cdr:nvSpPr>
        <cdr:cNvPr id="19" name="TextBox 1">
          <a:extLst xmlns:a="http://schemas.openxmlformats.org/drawingml/2006/main">
            <a:ext uri="{FF2B5EF4-FFF2-40B4-BE49-F238E27FC236}">
              <a16:creationId xmlns:a16="http://schemas.microsoft.com/office/drawing/2014/main" id="{CC85B57E-B959-4057-B4A9-653128D3C9C3}"/>
            </a:ext>
          </a:extLst>
        </cdr:cNvPr>
        <cdr:cNvSpPr txBox="1"/>
      </cdr:nvSpPr>
      <cdr:spPr>
        <a:xfrm xmlns:a="http://schemas.openxmlformats.org/drawingml/2006/main">
          <a:off x="0" y="1180034"/>
          <a:ext cx="1415227" cy="23587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0.74186</cdr:y>
    </cdr:from>
    <cdr:to>
      <cdr:x>0.11935</cdr:x>
      <cdr:y>0.78227</cdr:y>
    </cdr:to>
    <cdr:sp macro="" textlink="">
      <cdr:nvSpPr>
        <cdr:cNvPr id="20" name="TextBox 1">
          <a:extLst xmlns:a="http://schemas.openxmlformats.org/drawingml/2006/main">
            <a:ext uri="{FF2B5EF4-FFF2-40B4-BE49-F238E27FC236}">
              <a16:creationId xmlns:a16="http://schemas.microsoft.com/office/drawing/2014/main" id="{8EF0EA5E-F02D-4071-9A0D-2D8D11A39A7B}"/>
            </a:ext>
          </a:extLst>
        </cdr:cNvPr>
        <cdr:cNvSpPr txBox="1"/>
      </cdr:nvSpPr>
      <cdr:spPr>
        <a:xfrm xmlns:a="http://schemas.openxmlformats.org/drawingml/2006/main">
          <a:off x="0" y="4329159"/>
          <a:ext cx="1415227" cy="23581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0.00079</cdr:x>
      <cdr:y>0.60974</cdr:y>
    </cdr:from>
    <cdr:to>
      <cdr:x>0.12014</cdr:x>
      <cdr:y>0.65015</cdr:y>
    </cdr:to>
    <cdr:sp macro="" textlink="">
      <cdr:nvSpPr>
        <cdr:cNvPr id="21" name="TextBox 1">
          <a:extLst xmlns:a="http://schemas.openxmlformats.org/drawingml/2006/main">
            <a:ext uri="{FF2B5EF4-FFF2-40B4-BE49-F238E27FC236}">
              <a16:creationId xmlns:a16="http://schemas.microsoft.com/office/drawing/2014/main" id="{89D3E034-58A4-4FA9-88F1-2D3BD6761F95}"/>
            </a:ext>
          </a:extLst>
        </cdr:cNvPr>
        <cdr:cNvSpPr txBox="1"/>
      </cdr:nvSpPr>
      <cdr:spPr>
        <a:xfrm xmlns:a="http://schemas.openxmlformats.org/drawingml/2006/main">
          <a:off x="9330" y="3558164"/>
          <a:ext cx="1415227" cy="23581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0.00236</cdr:x>
      <cdr:y>0.42235</cdr:y>
    </cdr:from>
    <cdr:to>
      <cdr:x>0.12171</cdr:x>
      <cdr:y>0.46276</cdr:y>
    </cdr:to>
    <cdr:sp macro="" textlink="">
      <cdr:nvSpPr>
        <cdr:cNvPr id="22" name="TextBox 1">
          <a:extLst xmlns:a="http://schemas.openxmlformats.org/drawingml/2006/main">
            <a:ext uri="{FF2B5EF4-FFF2-40B4-BE49-F238E27FC236}">
              <a16:creationId xmlns:a16="http://schemas.microsoft.com/office/drawing/2014/main" id="{DB68CA8B-A7E0-4746-9CD4-26B8C8BD93F5}"/>
            </a:ext>
          </a:extLst>
        </cdr:cNvPr>
        <cdr:cNvSpPr txBox="1"/>
      </cdr:nvSpPr>
      <cdr:spPr>
        <a:xfrm xmlns:a="http://schemas.openxmlformats.org/drawingml/2006/main">
          <a:off x="27992" y="2464617"/>
          <a:ext cx="1415227" cy="23581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0.3551</cdr:y>
    </cdr:from>
    <cdr:to>
      <cdr:x>0.13701</cdr:x>
      <cdr:y>0.39864</cdr:y>
    </cdr:to>
    <cdr:sp macro="" textlink="">
      <cdr:nvSpPr>
        <cdr:cNvPr id="23" name="TextBox 1">
          <a:extLst xmlns:a="http://schemas.openxmlformats.org/drawingml/2006/main">
            <a:ext uri="{FF2B5EF4-FFF2-40B4-BE49-F238E27FC236}">
              <a16:creationId xmlns:a16="http://schemas.microsoft.com/office/drawing/2014/main" id="{E7AD3D1F-70F2-4038-9573-1EB999E640B5}"/>
            </a:ext>
          </a:extLst>
        </cdr:cNvPr>
        <cdr:cNvSpPr txBox="1"/>
      </cdr:nvSpPr>
      <cdr:spPr>
        <a:xfrm xmlns:a="http://schemas.openxmlformats.org/drawingml/2006/main">
          <a:off x="0" y="2072190"/>
          <a:ext cx="1624635" cy="25407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8.43328E-8</cdr:x>
      <cdr:y>0.51363</cdr:y>
    </cdr:from>
    <cdr:to>
      <cdr:x>0.09531</cdr:x>
      <cdr:y>0.5476</cdr:y>
    </cdr:to>
    <cdr:sp macro="" textlink="">
      <cdr:nvSpPr>
        <cdr:cNvPr id="24" name="TextBox 1">
          <a:extLst xmlns:a="http://schemas.openxmlformats.org/drawingml/2006/main">
            <a:ext uri="{FF2B5EF4-FFF2-40B4-BE49-F238E27FC236}">
              <a16:creationId xmlns:a16="http://schemas.microsoft.com/office/drawing/2014/main" id="{43EA0A29-87D3-40BE-BF5B-D7501B4ECE99}"/>
            </a:ext>
          </a:extLst>
        </cdr:cNvPr>
        <cdr:cNvSpPr txBox="1"/>
      </cdr:nvSpPr>
      <cdr:spPr>
        <a:xfrm xmlns:a="http://schemas.openxmlformats.org/drawingml/2006/main">
          <a:off x="1" y="2997303"/>
          <a:ext cx="1130164" cy="19823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Dzīvesvietas tips</a:t>
          </a:r>
        </a:p>
      </cdr:txBody>
    </cdr:sp>
  </cdr:relSizeAnchor>
  <cdr:relSizeAnchor xmlns:cdr="http://schemas.openxmlformats.org/drawingml/2006/chartDrawing">
    <cdr:from>
      <cdr:x>0</cdr:x>
      <cdr:y>0</cdr:y>
    </cdr:from>
    <cdr:to>
      <cdr:x>1</cdr:x>
      <cdr:y>0.07825</cdr:y>
    </cdr:to>
    <cdr:sp macro="" textlink="">
      <cdr:nvSpPr>
        <cdr:cNvPr id="2" name="TextBox 1">
          <a:extLst xmlns:a="http://schemas.openxmlformats.org/drawingml/2006/main">
            <a:ext uri="{FF2B5EF4-FFF2-40B4-BE49-F238E27FC236}">
              <a16:creationId xmlns:a16="http://schemas.microsoft.com/office/drawing/2014/main" id="{5E1AF58D-3101-14C0-7C13-C7503F6B8B1C}"/>
            </a:ext>
          </a:extLst>
        </cdr:cNvPr>
        <cdr:cNvSpPr txBox="1"/>
      </cdr:nvSpPr>
      <cdr:spPr>
        <a:xfrm xmlns:a="http://schemas.openxmlformats.org/drawingml/2006/main">
          <a:off x="0" y="0"/>
          <a:ext cx="11857784" cy="48001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baseline="0">
              <a:effectLst/>
              <a:latin typeface="Arial" panose="020B0604020202020204" pitchFamily="34" charset="0"/>
              <a:ea typeface="+mn-ea"/>
              <a:cs typeface="Arial" panose="020B0604020202020204" pitchFamily="34" charset="0"/>
            </a:rPr>
            <a:t>K3.2. </a:t>
          </a:r>
          <a:r>
            <a:rPr lang="lv-LV" sz="1200" b="0" i="1" baseline="0">
              <a:effectLst/>
              <a:latin typeface="Arial" panose="020B0604020202020204" pitchFamily="34" charset="0"/>
              <a:ea typeface="+mn-ea"/>
              <a:cs typeface="Arial" panose="020B0604020202020204" pitchFamily="34" charset="0"/>
            </a:rPr>
            <a:t>"Elektrības pieslēguma ampēru skaits:"</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u="sng" baseline="0">
              <a:effectLst/>
              <a:latin typeface="Arial" panose="020B0604020202020204" pitchFamily="34" charset="0"/>
              <a:ea typeface="+mn-ea"/>
              <a:cs typeface="Arial" panose="020B0604020202020204" pitchFamily="34" charset="0"/>
            </a:rPr>
            <a:t>Viena atbilde</a:t>
          </a:r>
        </a:p>
      </cdr:txBody>
    </cdr:sp>
  </cdr:relSizeAnchor>
  <cdr:relSizeAnchor xmlns:cdr="http://schemas.openxmlformats.org/drawingml/2006/chartDrawing">
    <cdr:from>
      <cdr:x>0</cdr:x>
      <cdr:y>0.95586</cdr:y>
    </cdr:from>
    <cdr:to>
      <cdr:x>0.65004</cdr:x>
      <cdr:y>1</cdr:y>
    </cdr:to>
    <cdr:sp macro="" textlink="">
      <cdr:nvSpPr>
        <cdr:cNvPr id="3" name="TextBox 1">
          <a:extLst xmlns:a="http://schemas.openxmlformats.org/drawingml/2006/main">
            <a:ext uri="{FF2B5EF4-FFF2-40B4-BE49-F238E27FC236}">
              <a16:creationId xmlns:a16="http://schemas.microsoft.com/office/drawing/2014/main" id="{ECDD53D3-2FCF-0291-88FD-511CD4718F5C}"/>
            </a:ext>
          </a:extLst>
        </cdr:cNvPr>
        <cdr:cNvSpPr txBox="1"/>
      </cdr:nvSpPr>
      <cdr:spPr>
        <a:xfrm xmlns:a="http://schemas.openxmlformats.org/drawingml/2006/main">
          <a:off x="0" y="5863337"/>
          <a:ext cx="7708075" cy="27076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respondentu skaitu grupās skat</a:t>
          </a:r>
          <a:r>
            <a:rPr lang="lv-LV" sz="800" baseline="0" dirty="0">
              <a:effectLst/>
              <a:latin typeface="Arial" panose="020B0604020202020204" pitchFamily="34" charset="0"/>
              <a:ea typeface="+mn-ea"/>
              <a:cs typeface="Arial" panose="020B0604020202020204" pitchFamily="34" charset="0"/>
            </a:rPr>
            <a:t>. respondentu sociāldemogrāfiskajā profilā 4. </a:t>
          </a:r>
          <a:r>
            <a:rPr lang="lv-LV" sz="800" baseline="0" dirty="0" err="1">
              <a:effectLst/>
              <a:latin typeface="Arial" panose="020B0604020202020204" pitchFamily="34" charset="0"/>
              <a:ea typeface="+mn-ea"/>
              <a:cs typeface="Arial" panose="020B0604020202020204" pitchFamily="34" charset="0"/>
            </a:rPr>
            <a:t>lpp</a:t>
          </a:r>
          <a:endParaRPr lang="lv-LV" sz="800" dirty="0">
            <a:effectLst/>
            <a:latin typeface="Arial" panose="020B0604020202020204" pitchFamily="34" charset="0"/>
            <a:ea typeface="+mn-ea"/>
            <a:cs typeface="Arial" panose="020B0604020202020204" pitchFamily="34" charset="0"/>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0.18851</cdr:x>
      <cdr:y>0.07021</cdr:y>
    </cdr:from>
    <cdr:to>
      <cdr:x>0.28528</cdr:x>
      <cdr:y>0.27447</cdr:y>
    </cdr:to>
    <cdr:sp macro="" textlink="">
      <cdr:nvSpPr>
        <cdr:cNvPr id="6" name="TextBox 5">
          <a:extLst xmlns:a="http://schemas.openxmlformats.org/drawingml/2006/main">
            <a:ext uri="{FF2B5EF4-FFF2-40B4-BE49-F238E27FC236}">
              <a16:creationId xmlns:a16="http://schemas.microsoft.com/office/drawing/2014/main" id="{053F2694-C040-484A-AC17-E4DCF0C914D7}"/>
            </a:ext>
          </a:extLst>
        </cdr:cNvPr>
        <cdr:cNvSpPr txBox="1"/>
      </cdr:nvSpPr>
      <cdr:spPr>
        <a:xfrm xmlns:a="http://schemas.openxmlformats.org/drawingml/2006/main">
          <a:off x="1781175" y="314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v-LV" sz="1100"/>
        </a:p>
      </cdr:txBody>
    </cdr:sp>
  </cdr:relSizeAnchor>
  <cdr:relSizeAnchor xmlns:cdr="http://schemas.openxmlformats.org/drawingml/2006/chartDrawing">
    <cdr:from>
      <cdr:x>0</cdr:x>
      <cdr:y>0</cdr:y>
    </cdr:from>
    <cdr:to>
      <cdr:x>1</cdr:x>
      <cdr:y>0.16852</cdr:y>
    </cdr:to>
    <cdr:sp macro="" textlink="">
      <cdr:nvSpPr>
        <cdr:cNvPr id="7" name="TextBox 6">
          <a:extLst xmlns:a="http://schemas.openxmlformats.org/drawingml/2006/main">
            <a:ext uri="{FF2B5EF4-FFF2-40B4-BE49-F238E27FC236}">
              <a16:creationId xmlns:a16="http://schemas.microsoft.com/office/drawing/2014/main" id="{80A509F6-D453-415E-9908-B939DC40C3DD}"/>
            </a:ext>
          </a:extLst>
        </cdr:cNvPr>
        <cdr:cNvSpPr txBox="1"/>
      </cdr:nvSpPr>
      <cdr:spPr>
        <a:xfrm xmlns:a="http://schemas.openxmlformats.org/drawingml/2006/main">
          <a:off x="-893308" y="-986907"/>
          <a:ext cx="10471377" cy="88283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v-LV" sz="1200" dirty="0">
              <a:latin typeface="Arial" panose="020B0604020202020204" pitchFamily="34" charset="0"/>
              <a:cs typeface="Arial" panose="020B0604020202020204" pitchFamily="34" charset="0"/>
            </a:rPr>
            <a:t>K4. </a:t>
          </a:r>
          <a:r>
            <a:rPr lang="lv-LV" sz="1200" i="1" dirty="0">
              <a:latin typeface="Arial" panose="020B0604020202020204" pitchFamily="34" charset="0"/>
              <a:cs typeface="Arial" panose="020B0604020202020204" pitchFamily="34" charset="0"/>
            </a:rPr>
            <a:t>"Šī gada 1.jūlijā stājās spēkā jaunie Sadales tīkla elektroenerģijas sadales tarifi. Tā rezultātā daudzām mājsaimniecībām palielinājās to fiksētā mēneša maksa par pieslēguma jaudas nodrošināšanu. Mājsaimniecības šīs izmaiņas ieraudzīja savos elektrības rēķinos augusta pirmajā pusē (rēķinā par jūliju). Vai Jūs līdz šim esat pievērsuši uzmanību vai noskaidrojuši, kādas (cik lielas) elektrības tarifu izmaiņas skāra Jūsu mājsaimniecību?"</a:t>
          </a:r>
        </a:p>
      </cdr:txBody>
    </cdr:sp>
  </cdr:relSizeAnchor>
  <cdr:relSizeAnchor xmlns:cdr="http://schemas.openxmlformats.org/drawingml/2006/chartDrawing">
    <cdr:from>
      <cdr:x>0</cdr:x>
      <cdr:y>0.94504</cdr:y>
    </cdr:from>
    <cdr:to>
      <cdr:x>0.28807</cdr:x>
      <cdr:y>1</cdr:y>
    </cdr:to>
    <cdr:sp macro="" textlink="">
      <cdr:nvSpPr>
        <cdr:cNvPr id="2" name="Text Box 25601">
          <a:extLst xmlns:a="http://schemas.openxmlformats.org/drawingml/2006/main">
            <a:ext uri="{FF2B5EF4-FFF2-40B4-BE49-F238E27FC236}">
              <a16:creationId xmlns:a16="http://schemas.microsoft.com/office/drawing/2014/main" id="{A34D82A7-8E9C-1CB4-72E0-A61778826375}"/>
            </a:ext>
          </a:extLst>
        </cdr:cNvPr>
        <cdr:cNvSpPr txBox="1">
          <a:spLocks xmlns:a="http://schemas.openxmlformats.org/drawingml/2006/main" noChangeArrowheads="1"/>
        </cdr:cNvSpPr>
      </cdr:nvSpPr>
      <cdr:spPr bwMode="auto">
        <a:xfrm xmlns:a="http://schemas.openxmlformats.org/drawingml/2006/main">
          <a:off x="0" y="4950831"/>
          <a:ext cx="3449081" cy="28791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00" mc:Ignorable="a14" a14:legacySpreadsheetColorIndex="13"/>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square" lIns="27432" tIns="0" rIns="0" bIns="22860" anchor="b"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800" b="0" i="0" u="none" strike="noStrike" baseline="0">
              <a:solidFill>
                <a:srgbClr val="000000"/>
              </a:solidFill>
              <a:latin typeface="Arial"/>
              <a:cs typeface="Arial"/>
            </a:rPr>
            <a:t>Bāze: visi respondenti, n=1005</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E24AD25-D991-4731-8CA6-3939E78045F1}"/>
              </a:ext>
            </a:extLst>
          </p:cNvPr>
          <p:cNvSpPr>
            <a:spLocks noGrp="1"/>
          </p:cNvSpPr>
          <p:nvPr>
            <p:ph type="hdr" sz="quarter"/>
          </p:nvPr>
        </p:nvSpPr>
        <p:spPr>
          <a:xfrm>
            <a:off x="1" y="0"/>
            <a:ext cx="3078513" cy="512225"/>
          </a:xfrm>
          <a:prstGeom prst="rect">
            <a:avLst/>
          </a:prstGeom>
        </p:spPr>
        <p:txBody>
          <a:bodyPr vert="horz" lIns="94770" tIns="47385" rIns="94770" bIns="47385" rtlCol="0"/>
          <a:lstStyle>
            <a:lvl1pPr algn="l">
              <a:defRPr sz="1200"/>
            </a:lvl1pPr>
          </a:lstStyle>
          <a:p>
            <a:endParaRPr lang="en-US"/>
          </a:p>
        </p:txBody>
      </p:sp>
      <p:sp>
        <p:nvSpPr>
          <p:cNvPr id="3" name="Date Placeholder 2">
            <a:extLst>
              <a:ext uri="{FF2B5EF4-FFF2-40B4-BE49-F238E27FC236}">
                <a16:creationId xmlns:a16="http://schemas.microsoft.com/office/drawing/2014/main" id="{9647A054-1F31-4FE8-8B51-D2CBAF1F0A14}"/>
              </a:ext>
            </a:extLst>
          </p:cNvPr>
          <p:cNvSpPr>
            <a:spLocks noGrp="1"/>
          </p:cNvSpPr>
          <p:nvPr>
            <p:ph type="dt" sz="quarter" idx="1"/>
          </p:nvPr>
        </p:nvSpPr>
        <p:spPr>
          <a:xfrm>
            <a:off x="4022305" y="0"/>
            <a:ext cx="3078513" cy="512225"/>
          </a:xfrm>
          <a:prstGeom prst="rect">
            <a:avLst/>
          </a:prstGeom>
        </p:spPr>
        <p:txBody>
          <a:bodyPr vert="horz" lIns="94770" tIns="47385" rIns="94770" bIns="47385" rtlCol="0"/>
          <a:lstStyle>
            <a:lvl1pPr algn="r">
              <a:defRPr sz="1200"/>
            </a:lvl1pPr>
          </a:lstStyle>
          <a:p>
            <a:fld id="{38E8BE21-3E17-48C4-99B2-3965A4F6B7D2}" type="datetimeFigureOut">
              <a:rPr lang="en-US" smtClean="0"/>
              <a:t>2/21/2025</a:t>
            </a:fld>
            <a:endParaRPr lang="en-US"/>
          </a:p>
        </p:txBody>
      </p:sp>
      <p:sp>
        <p:nvSpPr>
          <p:cNvPr id="4" name="Footer Placeholder 3">
            <a:extLst>
              <a:ext uri="{FF2B5EF4-FFF2-40B4-BE49-F238E27FC236}">
                <a16:creationId xmlns:a16="http://schemas.microsoft.com/office/drawing/2014/main" id="{0F591750-8E2F-411F-BC31-57B53720BC3D}"/>
              </a:ext>
            </a:extLst>
          </p:cNvPr>
          <p:cNvSpPr>
            <a:spLocks noGrp="1"/>
          </p:cNvSpPr>
          <p:nvPr>
            <p:ph type="ftr" sz="quarter" idx="2"/>
          </p:nvPr>
        </p:nvSpPr>
        <p:spPr>
          <a:xfrm>
            <a:off x="1" y="9720800"/>
            <a:ext cx="3078513" cy="512225"/>
          </a:xfrm>
          <a:prstGeom prst="rect">
            <a:avLst/>
          </a:prstGeom>
        </p:spPr>
        <p:txBody>
          <a:bodyPr vert="horz" lIns="94770" tIns="47385" rIns="94770" bIns="47385"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F26FBE3-BBAA-4909-8BFA-D5709F2B9E75}"/>
              </a:ext>
            </a:extLst>
          </p:cNvPr>
          <p:cNvSpPr>
            <a:spLocks noGrp="1"/>
          </p:cNvSpPr>
          <p:nvPr>
            <p:ph type="sldNum" sz="quarter" idx="3"/>
          </p:nvPr>
        </p:nvSpPr>
        <p:spPr>
          <a:xfrm>
            <a:off x="4022305" y="9720800"/>
            <a:ext cx="3078513" cy="512225"/>
          </a:xfrm>
          <a:prstGeom prst="rect">
            <a:avLst/>
          </a:prstGeom>
        </p:spPr>
        <p:txBody>
          <a:bodyPr vert="horz" lIns="94770" tIns="47385" rIns="94770" bIns="47385" rtlCol="0" anchor="b"/>
          <a:lstStyle>
            <a:lvl1pPr algn="r">
              <a:defRPr sz="1200"/>
            </a:lvl1pPr>
          </a:lstStyle>
          <a:p>
            <a:fld id="{2F46140F-CDBE-4692-855F-83DCDF1A1584}" type="slidenum">
              <a:rPr lang="en-US" smtClean="0"/>
              <a:t>‹#›</a:t>
            </a:fld>
            <a:endParaRPr lang="en-US"/>
          </a:p>
        </p:txBody>
      </p:sp>
    </p:spTree>
    <p:extLst>
      <p:ext uri="{BB962C8B-B14F-4D97-AF65-F5344CB8AC3E}">
        <p14:creationId xmlns:p14="http://schemas.microsoft.com/office/powerpoint/2010/main" val="15790572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513429"/>
          </a:xfrm>
          <a:prstGeom prst="rect">
            <a:avLst/>
          </a:prstGeom>
        </p:spPr>
        <p:txBody>
          <a:bodyPr vert="horz" lIns="94770" tIns="47385" rIns="94770" bIns="47385" rtlCol="0"/>
          <a:lstStyle>
            <a:lvl1pPr algn="l">
              <a:defRPr sz="1200"/>
            </a:lvl1pPr>
          </a:lstStyle>
          <a:p>
            <a:endParaRPr lang="lv-LV"/>
          </a:p>
        </p:txBody>
      </p:sp>
      <p:sp>
        <p:nvSpPr>
          <p:cNvPr id="3" name="Date Placeholder 2"/>
          <p:cNvSpPr>
            <a:spLocks noGrp="1"/>
          </p:cNvSpPr>
          <p:nvPr>
            <p:ph type="dt" idx="1"/>
          </p:nvPr>
        </p:nvSpPr>
        <p:spPr>
          <a:xfrm>
            <a:off x="4023094" y="0"/>
            <a:ext cx="3077739" cy="513429"/>
          </a:xfrm>
          <a:prstGeom prst="rect">
            <a:avLst/>
          </a:prstGeom>
        </p:spPr>
        <p:txBody>
          <a:bodyPr vert="horz" lIns="94770" tIns="47385" rIns="94770" bIns="47385" rtlCol="0"/>
          <a:lstStyle>
            <a:lvl1pPr algn="r">
              <a:defRPr sz="1200"/>
            </a:lvl1pPr>
          </a:lstStyle>
          <a:p>
            <a:fld id="{CE007C15-34CF-4236-ADF4-1E47C07854AD}" type="datetimeFigureOut">
              <a:rPr lang="lv-LV" smtClean="0"/>
              <a:t>21.02.2025</a:t>
            </a:fld>
            <a:endParaRPr lang="lv-LV"/>
          </a:p>
        </p:txBody>
      </p:sp>
      <p:sp>
        <p:nvSpPr>
          <p:cNvPr id="4" name="Slide Image Placeholder 3"/>
          <p:cNvSpPr>
            <a:spLocks noGrp="1" noRot="1" noChangeAspect="1"/>
          </p:cNvSpPr>
          <p:nvPr>
            <p:ph type="sldImg" idx="2"/>
          </p:nvPr>
        </p:nvSpPr>
        <p:spPr>
          <a:xfrm>
            <a:off x="482600" y="1279525"/>
            <a:ext cx="6137275" cy="3452813"/>
          </a:xfrm>
          <a:prstGeom prst="rect">
            <a:avLst/>
          </a:prstGeom>
          <a:noFill/>
          <a:ln w="12700">
            <a:solidFill>
              <a:prstClr val="black"/>
            </a:solidFill>
          </a:ln>
        </p:spPr>
        <p:txBody>
          <a:bodyPr vert="horz" lIns="94770" tIns="47385" rIns="94770" bIns="47385" rtlCol="0" anchor="ctr"/>
          <a:lstStyle/>
          <a:p>
            <a:endParaRPr lang="lv-LV"/>
          </a:p>
        </p:txBody>
      </p:sp>
      <p:sp>
        <p:nvSpPr>
          <p:cNvPr id="5" name="Notes Placeholder 4"/>
          <p:cNvSpPr>
            <a:spLocks noGrp="1"/>
          </p:cNvSpPr>
          <p:nvPr>
            <p:ph type="body" sz="quarter" idx="3"/>
          </p:nvPr>
        </p:nvSpPr>
        <p:spPr>
          <a:xfrm>
            <a:off x="710249" y="4924644"/>
            <a:ext cx="5681980" cy="4029253"/>
          </a:xfrm>
          <a:prstGeom prst="rect">
            <a:avLst/>
          </a:prstGeom>
        </p:spPr>
        <p:txBody>
          <a:bodyPr vert="horz" lIns="94770" tIns="47385" rIns="94770" bIns="4738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1" y="9719599"/>
            <a:ext cx="3077739" cy="513428"/>
          </a:xfrm>
          <a:prstGeom prst="rect">
            <a:avLst/>
          </a:prstGeom>
        </p:spPr>
        <p:txBody>
          <a:bodyPr vert="horz" lIns="94770" tIns="47385" rIns="94770" bIns="47385" rtlCol="0" anchor="b"/>
          <a:lstStyle>
            <a:lvl1pPr algn="l">
              <a:defRPr sz="1200"/>
            </a:lvl1pPr>
          </a:lstStyle>
          <a:p>
            <a:endParaRPr lang="lv-LV"/>
          </a:p>
        </p:txBody>
      </p:sp>
      <p:sp>
        <p:nvSpPr>
          <p:cNvPr id="7" name="Slide Number Placeholder 6"/>
          <p:cNvSpPr>
            <a:spLocks noGrp="1"/>
          </p:cNvSpPr>
          <p:nvPr>
            <p:ph type="sldNum" sz="quarter" idx="5"/>
          </p:nvPr>
        </p:nvSpPr>
        <p:spPr>
          <a:xfrm>
            <a:off x="4023094" y="9719599"/>
            <a:ext cx="3077739" cy="513428"/>
          </a:xfrm>
          <a:prstGeom prst="rect">
            <a:avLst/>
          </a:prstGeom>
        </p:spPr>
        <p:txBody>
          <a:bodyPr vert="horz" lIns="94770" tIns="47385" rIns="94770" bIns="47385" rtlCol="0" anchor="b"/>
          <a:lstStyle>
            <a:lvl1pPr algn="r">
              <a:defRPr sz="1200"/>
            </a:lvl1pPr>
          </a:lstStyle>
          <a:p>
            <a:fld id="{5EC42E2D-160D-412A-A220-AB9C8796808B}" type="slidenum">
              <a:rPr lang="lv-LV" smtClean="0"/>
              <a:t>‹#›</a:t>
            </a:fld>
            <a:endParaRPr lang="lv-LV"/>
          </a:p>
        </p:txBody>
      </p:sp>
    </p:spTree>
    <p:extLst>
      <p:ext uri="{BB962C8B-B14F-4D97-AF65-F5344CB8AC3E}">
        <p14:creationId xmlns:p14="http://schemas.microsoft.com/office/powerpoint/2010/main" val="3695762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D85F47A3-7146-4D45-9BFC-F2BA3FBAAB1F}"/>
              </a:ext>
            </a:extLst>
          </p:cNvPr>
          <p:cNvSpPr>
            <a:spLocks noGrp="1" noChangeArrowheads="1"/>
          </p:cNvSpPr>
          <p:nvPr>
            <p:ph type="sldNum" sz="quarter" idx="5"/>
          </p:nvPr>
        </p:nvSpPr>
        <p:spPr>
          <a:noFill/>
        </p:spPr>
        <p:txBody>
          <a:bodyPr/>
          <a:lstStyle>
            <a:lvl1pPr defTabSz="957579">
              <a:spcBef>
                <a:spcPct val="30000"/>
              </a:spcBef>
              <a:defRPr sz="1200">
                <a:solidFill>
                  <a:schemeClr val="tx1"/>
                </a:solidFill>
                <a:latin typeface="Arial" panose="020B0604020202020204" pitchFamily="34" charset="0"/>
              </a:defRPr>
            </a:lvl1pPr>
            <a:lvl2pPr marL="768367" indent="-294514" defTabSz="957579">
              <a:spcBef>
                <a:spcPct val="30000"/>
              </a:spcBef>
              <a:defRPr sz="1200">
                <a:solidFill>
                  <a:schemeClr val="tx1"/>
                </a:solidFill>
                <a:latin typeface="Arial" panose="020B0604020202020204" pitchFamily="34" charset="0"/>
              </a:defRPr>
            </a:lvl2pPr>
            <a:lvl3pPr marL="1182989" indent="-235282" defTabSz="957579">
              <a:spcBef>
                <a:spcPct val="30000"/>
              </a:spcBef>
              <a:defRPr sz="1200">
                <a:solidFill>
                  <a:schemeClr val="tx1"/>
                </a:solidFill>
                <a:latin typeface="Arial" panose="020B0604020202020204" pitchFamily="34" charset="0"/>
              </a:defRPr>
            </a:lvl3pPr>
            <a:lvl4pPr marL="1656842" indent="-235282" defTabSz="957579">
              <a:spcBef>
                <a:spcPct val="30000"/>
              </a:spcBef>
              <a:defRPr sz="1200">
                <a:solidFill>
                  <a:schemeClr val="tx1"/>
                </a:solidFill>
                <a:latin typeface="Arial" panose="020B0604020202020204" pitchFamily="34" charset="0"/>
              </a:defRPr>
            </a:lvl4pPr>
            <a:lvl5pPr marL="2130696" indent="-235282" defTabSz="957579">
              <a:spcBef>
                <a:spcPct val="30000"/>
              </a:spcBef>
              <a:defRPr sz="1200">
                <a:solidFill>
                  <a:schemeClr val="tx1"/>
                </a:solidFill>
                <a:latin typeface="Arial" panose="020B0604020202020204" pitchFamily="34" charset="0"/>
              </a:defRPr>
            </a:lvl5pPr>
            <a:lvl6pPr marL="2604550" indent="-235282" defTabSz="957579" eaLnBrk="0" fontAlgn="base" hangingPunct="0">
              <a:spcBef>
                <a:spcPct val="30000"/>
              </a:spcBef>
              <a:spcAft>
                <a:spcPct val="0"/>
              </a:spcAft>
              <a:defRPr sz="1200">
                <a:solidFill>
                  <a:schemeClr val="tx1"/>
                </a:solidFill>
                <a:latin typeface="Arial" panose="020B0604020202020204" pitchFamily="34" charset="0"/>
              </a:defRPr>
            </a:lvl6pPr>
            <a:lvl7pPr marL="3078403" indent="-235282" defTabSz="957579" eaLnBrk="0" fontAlgn="base" hangingPunct="0">
              <a:spcBef>
                <a:spcPct val="30000"/>
              </a:spcBef>
              <a:spcAft>
                <a:spcPct val="0"/>
              </a:spcAft>
              <a:defRPr sz="1200">
                <a:solidFill>
                  <a:schemeClr val="tx1"/>
                </a:solidFill>
                <a:latin typeface="Arial" panose="020B0604020202020204" pitchFamily="34" charset="0"/>
              </a:defRPr>
            </a:lvl7pPr>
            <a:lvl8pPr marL="3552257" indent="-235282" defTabSz="957579" eaLnBrk="0" fontAlgn="base" hangingPunct="0">
              <a:spcBef>
                <a:spcPct val="30000"/>
              </a:spcBef>
              <a:spcAft>
                <a:spcPct val="0"/>
              </a:spcAft>
              <a:defRPr sz="1200">
                <a:solidFill>
                  <a:schemeClr val="tx1"/>
                </a:solidFill>
                <a:latin typeface="Arial" panose="020B0604020202020204" pitchFamily="34" charset="0"/>
              </a:defRPr>
            </a:lvl8pPr>
            <a:lvl9pPr marL="4026110" indent="-235282" defTabSz="95757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8EC6B94-A0D4-42B1-86BE-AB365EBB24AB}" type="slidenum">
              <a:rPr lang="lv-LV" altLang="en-US" smtClean="0"/>
              <a:pPr>
                <a:spcBef>
                  <a:spcPct val="0"/>
                </a:spcBef>
              </a:pPr>
              <a:t>1</a:t>
            </a:fld>
            <a:endParaRPr lang="lv-LV" altLang="en-US"/>
          </a:p>
        </p:txBody>
      </p:sp>
      <p:sp>
        <p:nvSpPr>
          <p:cNvPr id="5123" name="Rectangle 2">
            <a:extLst>
              <a:ext uri="{FF2B5EF4-FFF2-40B4-BE49-F238E27FC236}">
                <a16:creationId xmlns:a16="http://schemas.microsoft.com/office/drawing/2014/main" id="{8BEEF87B-8DAC-4547-94D7-ECBFE70C5B91}"/>
              </a:ext>
            </a:extLst>
          </p:cNvPr>
          <p:cNvSpPr>
            <a:spLocks noGrp="1" noRot="1" noChangeAspect="1" noChangeArrowheads="1" noTextEdit="1"/>
          </p:cNvSpPr>
          <p:nvPr>
            <p:ph type="sldImg"/>
          </p:nvPr>
        </p:nvSpPr>
        <p:spPr>
          <a:xfrm>
            <a:off x="146050" y="765175"/>
            <a:ext cx="6823075" cy="3838575"/>
          </a:xfrm>
          <a:ln/>
        </p:spPr>
      </p:sp>
      <p:sp>
        <p:nvSpPr>
          <p:cNvPr id="5124" name="Rectangle 3">
            <a:extLst>
              <a:ext uri="{FF2B5EF4-FFF2-40B4-BE49-F238E27FC236}">
                <a16:creationId xmlns:a16="http://schemas.microsoft.com/office/drawing/2014/main" id="{23852393-8293-444D-9F4B-55CE643E534D}"/>
              </a:ext>
            </a:extLst>
          </p:cNvPr>
          <p:cNvSpPr>
            <a:spLocks noGrp="1" noChangeArrowheads="1"/>
          </p:cNvSpPr>
          <p:nvPr>
            <p:ph type="body" idx="1"/>
          </p:nvPr>
        </p:nvSpPr>
        <p:spPr>
          <a:xfrm>
            <a:off x="709917" y="4863673"/>
            <a:ext cx="5682643" cy="4603471"/>
          </a:xfrm>
          <a:noFill/>
        </p:spPr>
        <p:txBody>
          <a:bodyPr/>
          <a:lstStyle/>
          <a:p>
            <a:pPr eaLnBrk="1" hangingPunct="1"/>
            <a:endParaRPr lang="lv-LV"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10</a:t>
            </a:fld>
            <a:endParaRPr lang="lv-LV" altLang="en-US" sz="1200">
              <a:latin typeface="Arial" panose="020B0604020202020204" pitchFamily="34" charset="0"/>
            </a:endParaRPr>
          </a:p>
        </p:txBody>
      </p:sp>
    </p:spTree>
    <p:extLst>
      <p:ext uri="{BB962C8B-B14F-4D97-AF65-F5344CB8AC3E}">
        <p14:creationId xmlns:p14="http://schemas.microsoft.com/office/powerpoint/2010/main" val="2920702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11</a:t>
            </a:fld>
            <a:endParaRPr lang="lv-LV" altLang="en-US" sz="1200">
              <a:latin typeface="Arial" panose="020B0604020202020204" pitchFamily="34" charset="0"/>
            </a:endParaRPr>
          </a:p>
        </p:txBody>
      </p:sp>
    </p:spTree>
    <p:extLst>
      <p:ext uri="{BB962C8B-B14F-4D97-AF65-F5344CB8AC3E}">
        <p14:creationId xmlns:p14="http://schemas.microsoft.com/office/powerpoint/2010/main" val="140518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12</a:t>
            </a:fld>
            <a:endParaRPr lang="lv-LV" altLang="en-US" sz="1200">
              <a:latin typeface="Arial" panose="020B0604020202020204" pitchFamily="34" charset="0"/>
            </a:endParaRPr>
          </a:p>
        </p:txBody>
      </p:sp>
    </p:spTree>
    <p:extLst>
      <p:ext uri="{BB962C8B-B14F-4D97-AF65-F5344CB8AC3E}">
        <p14:creationId xmlns:p14="http://schemas.microsoft.com/office/powerpoint/2010/main" val="349299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13</a:t>
            </a:fld>
            <a:endParaRPr lang="lv-LV" altLang="en-US" sz="1200">
              <a:latin typeface="Arial" panose="020B0604020202020204" pitchFamily="34" charset="0"/>
            </a:endParaRPr>
          </a:p>
        </p:txBody>
      </p:sp>
    </p:spTree>
    <p:extLst>
      <p:ext uri="{BB962C8B-B14F-4D97-AF65-F5344CB8AC3E}">
        <p14:creationId xmlns:p14="http://schemas.microsoft.com/office/powerpoint/2010/main" val="2338018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14</a:t>
            </a:fld>
            <a:endParaRPr lang="lv-LV" altLang="en-US" sz="1200">
              <a:latin typeface="Arial" panose="020B0604020202020204" pitchFamily="34" charset="0"/>
            </a:endParaRPr>
          </a:p>
        </p:txBody>
      </p:sp>
    </p:spTree>
    <p:extLst>
      <p:ext uri="{BB962C8B-B14F-4D97-AF65-F5344CB8AC3E}">
        <p14:creationId xmlns:p14="http://schemas.microsoft.com/office/powerpoint/2010/main" val="14302581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15</a:t>
            </a:fld>
            <a:endParaRPr lang="lv-LV" altLang="en-US" sz="1200">
              <a:latin typeface="Arial" panose="020B0604020202020204" pitchFamily="34" charset="0"/>
            </a:endParaRPr>
          </a:p>
        </p:txBody>
      </p:sp>
    </p:spTree>
    <p:extLst>
      <p:ext uri="{BB962C8B-B14F-4D97-AF65-F5344CB8AC3E}">
        <p14:creationId xmlns:p14="http://schemas.microsoft.com/office/powerpoint/2010/main" val="42607290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16</a:t>
            </a:fld>
            <a:endParaRPr lang="lv-LV" altLang="en-US" sz="1200">
              <a:latin typeface="Arial" panose="020B0604020202020204" pitchFamily="34" charset="0"/>
            </a:endParaRPr>
          </a:p>
        </p:txBody>
      </p:sp>
    </p:spTree>
    <p:extLst>
      <p:ext uri="{BB962C8B-B14F-4D97-AF65-F5344CB8AC3E}">
        <p14:creationId xmlns:p14="http://schemas.microsoft.com/office/powerpoint/2010/main" val="42560868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17</a:t>
            </a:fld>
            <a:endParaRPr lang="lv-LV" altLang="en-US" sz="1200">
              <a:latin typeface="Arial" panose="020B0604020202020204" pitchFamily="34" charset="0"/>
            </a:endParaRPr>
          </a:p>
        </p:txBody>
      </p:sp>
    </p:spTree>
    <p:extLst>
      <p:ext uri="{BB962C8B-B14F-4D97-AF65-F5344CB8AC3E}">
        <p14:creationId xmlns:p14="http://schemas.microsoft.com/office/powerpoint/2010/main" val="22583326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18</a:t>
            </a:fld>
            <a:endParaRPr lang="lv-LV" altLang="en-US" sz="1200">
              <a:latin typeface="Arial" panose="020B0604020202020204" pitchFamily="34" charset="0"/>
            </a:endParaRPr>
          </a:p>
        </p:txBody>
      </p:sp>
    </p:spTree>
    <p:extLst>
      <p:ext uri="{BB962C8B-B14F-4D97-AF65-F5344CB8AC3E}">
        <p14:creationId xmlns:p14="http://schemas.microsoft.com/office/powerpoint/2010/main" val="23467645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19</a:t>
            </a:fld>
            <a:endParaRPr lang="lv-LV" altLang="en-US" sz="1200">
              <a:latin typeface="Arial" panose="020B0604020202020204" pitchFamily="34" charset="0"/>
            </a:endParaRPr>
          </a:p>
        </p:txBody>
      </p:sp>
    </p:spTree>
    <p:extLst>
      <p:ext uri="{BB962C8B-B14F-4D97-AF65-F5344CB8AC3E}">
        <p14:creationId xmlns:p14="http://schemas.microsoft.com/office/powerpoint/2010/main" val="3682684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42E2D-160D-412A-A220-AB9C8796808B}" type="slidenum">
              <a:rPr lang="lv-LV" smtClean="0"/>
              <a:t>2</a:t>
            </a:fld>
            <a:endParaRPr lang="lv-LV"/>
          </a:p>
        </p:txBody>
      </p:sp>
    </p:spTree>
    <p:extLst>
      <p:ext uri="{BB962C8B-B14F-4D97-AF65-F5344CB8AC3E}">
        <p14:creationId xmlns:p14="http://schemas.microsoft.com/office/powerpoint/2010/main" val="23754608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20</a:t>
            </a:fld>
            <a:endParaRPr lang="lv-LV" altLang="en-US" sz="1200">
              <a:latin typeface="Arial" panose="020B0604020202020204" pitchFamily="34" charset="0"/>
            </a:endParaRPr>
          </a:p>
        </p:txBody>
      </p:sp>
    </p:spTree>
    <p:extLst>
      <p:ext uri="{BB962C8B-B14F-4D97-AF65-F5344CB8AC3E}">
        <p14:creationId xmlns:p14="http://schemas.microsoft.com/office/powerpoint/2010/main" val="28071215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21</a:t>
            </a:fld>
            <a:endParaRPr lang="lv-LV" altLang="en-US" sz="1200">
              <a:latin typeface="Arial" panose="020B0604020202020204" pitchFamily="34" charset="0"/>
            </a:endParaRPr>
          </a:p>
        </p:txBody>
      </p:sp>
    </p:spTree>
    <p:extLst>
      <p:ext uri="{BB962C8B-B14F-4D97-AF65-F5344CB8AC3E}">
        <p14:creationId xmlns:p14="http://schemas.microsoft.com/office/powerpoint/2010/main" val="34983557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22</a:t>
            </a:fld>
            <a:endParaRPr lang="lv-LV" altLang="en-US" sz="1200">
              <a:latin typeface="Arial" panose="020B0604020202020204" pitchFamily="34" charset="0"/>
            </a:endParaRPr>
          </a:p>
        </p:txBody>
      </p:sp>
    </p:spTree>
    <p:extLst>
      <p:ext uri="{BB962C8B-B14F-4D97-AF65-F5344CB8AC3E}">
        <p14:creationId xmlns:p14="http://schemas.microsoft.com/office/powerpoint/2010/main" val="6755034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23</a:t>
            </a:fld>
            <a:endParaRPr lang="lv-LV" altLang="en-US" sz="1200">
              <a:latin typeface="Arial" panose="020B0604020202020204" pitchFamily="34" charset="0"/>
            </a:endParaRPr>
          </a:p>
        </p:txBody>
      </p:sp>
    </p:spTree>
    <p:extLst>
      <p:ext uri="{BB962C8B-B14F-4D97-AF65-F5344CB8AC3E}">
        <p14:creationId xmlns:p14="http://schemas.microsoft.com/office/powerpoint/2010/main" val="12191733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24</a:t>
            </a:fld>
            <a:endParaRPr lang="lv-LV" altLang="en-US" sz="1200">
              <a:latin typeface="Arial" panose="020B0604020202020204" pitchFamily="34" charset="0"/>
            </a:endParaRPr>
          </a:p>
        </p:txBody>
      </p:sp>
    </p:spTree>
    <p:extLst>
      <p:ext uri="{BB962C8B-B14F-4D97-AF65-F5344CB8AC3E}">
        <p14:creationId xmlns:p14="http://schemas.microsoft.com/office/powerpoint/2010/main" val="38649512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25</a:t>
            </a:fld>
            <a:endParaRPr lang="lv-LV" altLang="en-US" sz="1200">
              <a:latin typeface="Arial" panose="020B0604020202020204" pitchFamily="34" charset="0"/>
            </a:endParaRPr>
          </a:p>
        </p:txBody>
      </p:sp>
    </p:spTree>
    <p:extLst>
      <p:ext uri="{BB962C8B-B14F-4D97-AF65-F5344CB8AC3E}">
        <p14:creationId xmlns:p14="http://schemas.microsoft.com/office/powerpoint/2010/main" val="36534887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26</a:t>
            </a:fld>
            <a:endParaRPr lang="lv-LV" altLang="en-US" sz="1200">
              <a:latin typeface="Arial" panose="020B0604020202020204" pitchFamily="34" charset="0"/>
            </a:endParaRPr>
          </a:p>
        </p:txBody>
      </p:sp>
    </p:spTree>
    <p:extLst>
      <p:ext uri="{BB962C8B-B14F-4D97-AF65-F5344CB8AC3E}">
        <p14:creationId xmlns:p14="http://schemas.microsoft.com/office/powerpoint/2010/main" val="36103743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27</a:t>
            </a:fld>
            <a:endParaRPr lang="lv-LV" altLang="en-US" sz="1200">
              <a:latin typeface="Arial" panose="020B0604020202020204" pitchFamily="34" charset="0"/>
            </a:endParaRPr>
          </a:p>
        </p:txBody>
      </p:sp>
    </p:spTree>
    <p:extLst>
      <p:ext uri="{BB962C8B-B14F-4D97-AF65-F5344CB8AC3E}">
        <p14:creationId xmlns:p14="http://schemas.microsoft.com/office/powerpoint/2010/main" val="9913608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28</a:t>
            </a:fld>
            <a:endParaRPr lang="lv-LV" altLang="en-US" sz="1200">
              <a:latin typeface="Arial" panose="020B0604020202020204" pitchFamily="34" charset="0"/>
            </a:endParaRPr>
          </a:p>
        </p:txBody>
      </p:sp>
    </p:spTree>
    <p:extLst>
      <p:ext uri="{BB962C8B-B14F-4D97-AF65-F5344CB8AC3E}">
        <p14:creationId xmlns:p14="http://schemas.microsoft.com/office/powerpoint/2010/main" val="26257389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29</a:t>
            </a:fld>
            <a:endParaRPr lang="lv-LV" altLang="en-US" sz="1200">
              <a:latin typeface="Arial" panose="020B0604020202020204" pitchFamily="34" charset="0"/>
            </a:endParaRPr>
          </a:p>
        </p:txBody>
      </p:sp>
    </p:spTree>
    <p:extLst>
      <p:ext uri="{BB962C8B-B14F-4D97-AF65-F5344CB8AC3E}">
        <p14:creationId xmlns:p14="http://schemas.microsoft.com/office/powerpoint/2010/main" val="2247401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42E2D-160D-412A-A220-AB9C8796808B}" type="slidenum">
              <a:rPr lang="lv-LV" smtClean="0"/>
              <a:t>3</a:t>
            </a:fld>
            <a:endParaRPr lang="lv-LV"/>
          </a:p>
        </p:txBody>
      </p:sp>
    </p:spTree>
    <p:extLst>
      <p:ext uri="{BB962C8B-B14F-4D97-AF65-F5344CB8AC3E}">
        <p14:creationId xmlns:p14="http://schemas.microsoft.com/office/powerpoint/2010/main" val="31837308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30</a:t>
            </a:fld>
            <a:endParaRPr lang="lv-LV" altLang="en-US" sz="1200">
              <a:latin typeface="Arial" panose="020B0604020202020204" pitchFamily="34" charset="0"/>
            </a:endParaRPr>
          </a:p>
        </p:txBody>
      </p:sp>
    </p:spTree>
    <p:extLst>
      <p:ext uri="{BB962C8B-B14F-4D97-AF65-F5344CB8AC3E}">
        <p14:creationId xmlns:p14="http://schemas.microsoft.com/office/powerpoint/2010/main" val="13622596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31</a:t>
            </a:fld>
            <a:endParaRPr lang="lv-LV" altLang="en-US" sz="1200">
              <a:latin typeface="Arial" panose="020B0604020202020204" pitchFamily="34" charset="0"/>
            </a:endParaRPr>
          </a:p>
        </p:txBody>
      </p:sp>
    </p:spTree>
    <p:extLst>
      <p:ext uri="{BB962C8B-B14F-4D97-AF65-F5344CB8AC3E}">
        <p14:creationId xmlns:p14="http://schemas.microsoft.com/office/powerpoint/2010/main" val="12280529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42E2D-160D-412A-A220-AB9C8796808B}" type="slidenum">
              <a:rPr lang="lv-LV" smtClean="0"/>
              <a:t>32</a:t>
            </a:fld>
            <a:endParaRPr lang="lv-LV"/>
          </a:p>
        </p:txBody>
      </p:sp>
    </p:spTree>
    <p:extLst>
      <p:ext uri="{BB962C8B-B14F-4D97-AF65-F5344CB8AC3E}">
        <p14:creationId xmlns:p14="http://schemas.microsoft.com/office/powerpoint/2010/main" val="10614803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42E2D-160D-412A-A220-AB9C8796808B}" type="slidenum">
              <a:rPr lang="lv-LV" smtClean="0"/>
              <a:t>33</a:t>
            </a:fld>
            <a:endParaRPr lang="lv-LV"/>
          </a:p>
        </p:txBody>
      </p:sp>
    </p:spTree>
    <p:extLst>
      <p:ext uri="{BB962C8B-B14F-4D97-AF65-F5344CB8AC3E}">
        <p14:creationId xmlns:p14="http://schemas.microsoft.com/office/powerpoint/2010/main" val="41689273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id="{8F0E4E79-B7D1-4F36-8574-BC3E786238CA}"/>
              </a:ext>
            </a:extLst>
          </p:cNvPr>
          <p:cNvSpPr>
            <a:spLocks noGrp="1" noChangeArrowheads="1"/>
          </p:cNvSpPr>
          <p:nvPr>
            <p:ph type="sldNum" sz="quarter" idx="5"/>
          </p:nvPr>
        </p:nvSpPr>
        <p:spPr>
          <a:noFill/>
        </p:spPr>
        <p:txBody>
          <a:bodyPr/>
          <a:lstStyle>
            <a:lvl1pPr defTabSz="957579">
              <a:spcBef>
                <a:spcPct val="30000"/>
              </a:spcBef>
              <a:defRPr sz="1200">
                <a:solidFill>
                  <a:schemeClr val="tx1"/>
                </a:solidFill>
                <a:latin typeface="Arial" panose="020B0604020202020204" pitchFamily="34" charset="0"/>
              </a:defRPr>
            </a:lvl1pPr>
            <a:lvl2pPr marL="768367" indent="-294514" defTabSz="957579">
              <a:spcBef>
                <a:spcPct val="30000"/>
              </a:spcBef>
              <a:defRPr sz="1200">
                <a:solidFill>
                  <a:schemeClr val="tx1"/>
                </a:solidFill>
                <a:latin typeface="Arial" panose="020B0604020202020204" pitchFamily="34" charset="0"/>
              </a:defRPr>
            </a:lvl2pPr>
            <a:lvl3pPr marL="1182989" indent="-235282" defTabSz="957579">
              <a:spcBef>
                <a:spcPct val="30000"/>
              </a:spcBef>
              <a:defRPr sz="1200">
                <a:solidFill>
                  <a:schemeClr val="tx1"/>
                </a:solidFill>
                <a:latin typeface="Arial" panose="020B0604020202020204" pitchFamily="34" charset="0"/>
              </a:defRPr>
            </a:lvl3pPr>
            <a:lvl4pPr marL="1656842" indent="-235282" defTabSz="957579">
              <a:spcBef>
                <a:spcPct val="30000"/>
              </a:spcBef>
              <a:defRPr sz="1200">
                <a:solidFill>
                  <a:schemeClr val="tx1"/>
                </a:solidFill>
                <a:latin typeface="Arial" panose="020B0604020202020204" pitchFamily="34" charset="0"/>
              </a:defRPr>
            </a:lvl4pPr>
            <a:lvl5pPr marL="2130696" indent="-235282" defTabSz="957579">
              <a:spcBef>
                <a:spcPct val="30000"/>
              </a:spcBef>
              <a:defRPr sz="1200">
                <a:solidFill>
                  <a:schemeClr val="tx1"/>
                </a:solidFill>
                <a:latin typeface="Arial" panose="020B0604020202020204" pitchFamily="34" charset="0"/>
              </a:defRPr>
            </a:lvl5pPr>
            <a:lvl6pPr marL="2604550" indent="-235282" defTabSz="957579" eaLnBrk="0" fontAlgn="base" hangingPunct="0">
              <a:spcBef>
                <a:spcPct val="30000"/>
              </a:spcBef>
              <a:spcAft>
                <a:spcPct val="0"/>
              </a:spcAft>
              <a:defRPr sz="1200">
                <a:solidFill>
                  <a:schemeClr val="tx1"/>
                </a:solidFill>
                <a:latin typeface="Arial" panose="020B0604020202020204" pitchFamily="34" charset="0"/>
              </a:defRPr>
            </a:lvl6pPr>
            <a:lvl7pPr marL="3078403" indent="-235282" defTabSz="957579" eaLnBrk="0" fontAlgn="base" hangingPunct="0">
              <a:spcBef>
                <a:spcPct val="30000"/>
              </a:spcBef>
              <a:spcAft>
                <a:spcPct val="0"/>
              </a:spcAft>
              <a:defRPr sz="1200">
                <a:solidFill>
                  <a:schemeClr val="tx1"/>
                </a:solidFill>
                <a:latin typeface="Arial" panose="020B0604020202020204" pitchFamily="34" charset="0"/>
              </a:defRPr>
            </a:lvl7pPr>
            <a:lvl8pPr marL="3552257" indent="-235282" defTabSz="957579" eaLnBrk="0" fontAlgn="base" hangingPunct="0">
              <a:spcBef>
                <a:spcPct val="30000"/>
              </a:spcBef>
              <a:spcAft>
                <a:spcPct val="0"/>
              </a:spcAft>
              <a:defRPr sz="1200">
                <a:solidFill>
                  <a:schemeClr val="tx1"/>
                </a:solidFill>
                <a:latin typeface="Arial" panose="020B0604020202020204" pitchFamily="34" charset="0"/>
              </a:defRPr>
            </a:lvl8pPr>
            <a:lvl9pPr marL="4026110" indent="-235282" defTabSz="95757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855E61C-7F50-4F63-8B55-DA3D586BBA7F}" type="slidenum">
              <a:rPr lang="lv-LV" altLang="en-US" smtClean="0"/>
              <a:pPr>
                <a:spcBef>
                  <a:spcPct val="0"/>
                </a:spcBef>
              </a:pPr>
              <a:t>34</a:t>
            </a:fld>
            <a:endParaRPr lang="lv-LV" altLang="en-US"/>
          </a:p>
        </p:txBody>
      </p:sp>
      <p:sp>
        <p:nvSpPr>
          <p:cNvPr id="103427" name="Rectangle 2">
            <a:extLst>
              <a:ext uri="{FF2B5EF4-FFF2-40B4-BE49-F238E27FC236}">
                <a16:creationId xmlns:a16="http://schemas.microsoft.com/office/drawing/2014/main" id="{0753B3CF-3549-4F31-BF15-993042445618}"/>
              </a:ext>
            </a:extLst>
          </p:cNvPr>
          <p:cNvSpPr>
            <a:spLocks noGrp="1" noRot="1" noChangeAspect="1" noChangeArrowheads="1" noTextEdit="1"/>
          </p:cNvSpPr>
          <p:nvPr>
            <p:ph type="sldImg"/>
          </p:nvPr>
        </p:nvSpPr>
        <p:spPr>
          <a:xfrm>
            <a:off x="146050" y="765175"/>
            <a:ext cx="6823075" cy="3838575"/>
          </a:xfrm>
          <a:ln/>
        </p:spPr>
      </p:sp>
      <p:sp>
        <p:nvSpPr>
          <p:cNvPr id="103428" name="Rectangle 3">
            <a:extLst>
              <a:ext uri="{FF2B5EF4-FFF2-40B4-BE49-F238E27FC236}">
                <a16:creationId xmlns:a16="http://schemas.microsoft.com/office/drawing/2014/main" id="{04FEDFAB-02CE-44A6-A91E-F5B6E4AE9DE8}"/>
              </a:ext>
            </a:extLst>
          </p:cNvPr>
          <p:cNvSpPr>
            <a:spLocks noGrp="1" noChangeArrowheads="1"/>
          </p:cNvSpPr>
          <p:nvPr>
            <p:ph type="body" idx="1"/>
          </p:nvPr>
        </p:nvSpPr>
        <p:spPr>
          <a:xfrm>
            <a:off x="709917" y="4863673"/>
            <a:ext cx="5682643" cy="4603471"/>
          </a:xfrm>
          <a:noFill/>
        </p:spPr>
        <p:txBody>
          <a:bodyPr/>
          <a:lstStyle/>
          <a:p>
            <a:pPr eaLnBrk="1" hangingPunct="1"/>
            <a:endParaRPr lang="lv-LV"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42E2D-160D-412A-A220-AB9C8796808B}" type="slidenum">
              <a:rPr lang="lv-LV" smtClean="0"/>
              <a:t>4</a:t>
            </a:fld>
            <a:endParaRPr lang="lv-LV"/>
          </a:p>
        </p:txBody>
      </p:sp>
    </p:spTree>
    <p:extLst>
      <p:ext uri="{BB962C8B-B14F-4D97-AF65-F5344CB8AC3E}">
        <p14:creationId xmlns:p14="http://schemas.microsoft.com/office/powerpoint/2010/main" val="686771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97908645-8BC1-44F5-80EC-1905CC1715E8}"/>
              </a:ext>
            </a:extLst>
          </p:cNvPr>
          <p:cNvSpPr>
            <a:spLocks noGrp="1" noChangeArrowheads="1"/>
          </p:cNvSpPr>
          <p:nvPr>
            <p:ph type="sldNum" sz="quarter" idx="5"/>
          </p:nvPr>
        </p:nvSpPr>
        <p:spPr>
          <a:noFill/>
        </p:spPr>
        <p:txBody>
          <a:bodyPr/>
          <a:lstStyle>
            <a:lvl1pPr defTabSz="957579">
              <a:spcBef>
                <a:spcPct val="30000"/>
              </a:spcBef>
              <a:defRPr sz="1200">
                <a:solidFill>
                  <a:schemeClr val="tx1"/>
                </a:solidFill>
                <a:latin typeface="Arial" panose="020B0604020202020204" pitchFamily="34" charset="0"/>
              </a:defRPr>
            </a:lvl1pPr>
            <a:lvl2pPr marL="768367" indent="-294514" defTabSz="957579">
              <a:spcBef>
                <a:spcPct val="30000"/>
              </a:spcBef>
              <a:defRPr sz="1200">
                <a:solidFill>
                  <a:schemeClr val="tx1"/>
                </a:solidFill>
                <a:latin typeface="Arial" panose="020B0604020202020204" pitchFamily="34" charset="0"/>
              </a:defRPr>
            </a:lvl2pPr>
            <a:lvl3pPr marL="1182989" indent="-235282" defTabSz="957579">
              <a:spcBef>
                <a:spcPct val="30000"/>
              </a:spcBef>
              <a:defRPr sz="1200">
                <a:solidFill>
                  <a:schemeClr val="tx1"/>
                </a:solidFill>
                <a:latin typeface="Arial" panose="020B0604020202020204" pitchFamily="34" charset="0"/>
              </a:defRPr>
            </a:lvl3pPr>
            <a:lvl4pPr marL="1656842" indent="-235282" defTabSz="957579">
              <a:spcBef>
                <a:spcPct val="30000"/>
              </a:spcBef>
              <a:defRPr sz="1200">
                <a:solidFill>
                  <a:schemeClr val="tx1"/>
                </a:solidFill>
                <a:latin typeface="Arial" panose="020B0604020202020204" pitchFamily="34" charset="0"/>
              </a:defRPr>
            </a:lvl4pPr>
            <a:lvl5pPr marL="2130696" indent="-235282" defTabSz="957579">
              <a:spcBef>
                <a:spcPct val="30000"/>
              </a:spcBef>
              <a:defRPr sz="1200">
                <a:solidFill>
                  <a:schemeClr val="tx1"/>
                </a:solidFill>
                <a:latin typeface="Arial" panose="020B0604020202020204" pitchFamily="34" charset="0"/>
              </a:defRPr>
            </a:lvl5pPr>
            <a:lvl6pPr marL="2604550" indent="-235282" defTabSz="957579" eaLnBrk="0" fontAlgn="base" hangingPunct="0">
              <a:spcBef>
                <a:spcPct val="30000"/>
              </a:spcBef>
              <a:spcAft>
                <a:spcPct val="0"/>
              </a:spcAft>
              <a:defRPr sz="1200">
                <a:solidFill>
                  <a:schemeClr val="tx1"/>
                </a:solidFill>
                <a:latin typeface="Arial" panose="020B0604020202020204" pitchFamily="34" charset="0"/>
              </a:defRPr>
            </a:lvl6pPr>
            <a:lvl7pPr marL="3078403" indent="-235282" defTabSz="957579" eaLnBrk="0" fontAlgn="base" hangingPunct="0">
              <a:spcBef>
                <a:spcPct val="30000"/>
              </a:spcBef>
              <a:spcAft>
                <a:spcPct val="0"/>
              </a:spcAft>
              <a:defRPr sz="1200">
                <a:solidFill>
                  <a:schemeClr val="tx1"/>
                </a:solidFill>
                <a:latin typeface="Arial" panose="020B0604020202020204" pitchFamily="34" charset="0"/>
              </a:defRPr>
            </a:lvl7pPr>
            <a:lvl8pPr marL="3552257" indent="-235282" defTabSz="957579" eaLnBrk="0" fontAlgn="base" hangingPunct="0">
              <a:spcBef>
                <a:spcPct val="30000"/>
              </a:spcBef>
              <a:spcAft>
                <a:spcPct val="0"/>
              </a:spcAft>
              <a:defRPr sz="1200">
                <a:solidFill>
                  <a:schemeClr val="tx1"/>
                </a:solidFill>
                <a:latin typeface="Arial" panose="020B0604020202020204" pitchFamily="34" charset="0"/>
              </a:defRPr>
            </a:lvl8pPr>
            <a:lvl9pPr marL="4026110" indent="-235282" defTabSz="95757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A3DC28-008A-40F9-9A33-C66D976BDC6E}" type="slidenum">
              <a:rPr lang="lv-LV" altLang="en-US" smtClean="0"/>
              <a:pPr>
                <a:spcBef>
                  <a:spcPct val="0"/>
                </a:spcBef>
              </a:pPr>
              <a:t>5</a:t>
            </a:fld>
            <a:endParaRPr lang="lv-LV" altLang="en-US"/>
          </a:p>
        </p:txBody>
      </p:sp>
      <p:sp>
        <p:nvSpPr>
          <p:cNvPr id="23555" name="Rectangle 2">
            <a:extLst>
              <a:ext uri="{FF2B5EF4-FFF2-40B4-BE49-F238E27FC236}">
                <a16:creationId xmlns:a16="http://schemas.microsoft.com/office/drawing/2014/main" id="{8FB171D5-67AE-4DDF-A0FB-78BF7531D340}"/>
              </a:ext>
            </a:extLst>
          </p:cNvPr>
          <p:cNvSpPr>
            <a:spLocks noGrp="1" noRot="1" noChangeAspect="1" noChangeArrowheads="1" noTextEdit="1"/>
          </p:cNvSpPr>
          <p:nvPr>
            <p:ph type="sldImg"/>
          </p:nvPr>
        </p:nvSpPr>
        <p:spPr>
          <a:xfrm>
            <a:off x="146050" y="765175"/>
            <a:ext cx="6823075" cy="3838575"/>
          </a:xfrm>
          <a:ln/>
        </p:spPr>
      </p:sp>
      <p:sp>
        <p:nvSpPr>
          <p:cNvPr id="23556" name="Rectangle 3">
            <a:extLst>
              <a:ext uri="{FF2B5EF4-FFF2-40B4-BE49-F238E27FC236}">
                <a16:creationId xmlns:a16="http://schemas.microsoft.com/office/drawing/2014/main" id="{07BD4657-5AED-434A-9DCE-6187C29ECE86}"/>
              </a:ext>
            </a:extLst>
          </p:cNvPr>
          <p:cNvSpPr>
            <a:spLocks noGrp="1" noChangeArrowheads="1"/>
          </p:cNvSpPr>
          <p:nvPr>
            <p:ph type="body" idx="1"/>
          </p:nvPr>
        </p:nvSpPr>
        <p:spPr>
          <a:xfrm>
            <a:off x="709917" y="4863673"/>
            <a:ext cx="5682643" cy="4603471"/>
          </a:xfrm>
          <a:noFill/>
        </p:spPr>
        <p:txBody>
          <a:bodyPr/>
          <a:lstStyle/>
          <a:p>
            <a:pPr eaLnBrk="1" hangingPunct="1"/>
            <a:endParaRPr lang="lv-LV" altLang="en-US">
              <a:latin typeface="Arial" panose="020B0604020202020204" pitchFamily="34" charset="0"/>
            </a:endParaRPr>
          </a:p>
        </p:txBody>
      </p:sp>
    </p:spTree>
    <p:extLst>
      <p:ext uri="{BB962C8B-B14F-4D97-AF65-F5344CB8AC3E}">
        <p14:creationId xmlns:p14="http://schemas.microsoft.com/office/powerpoint/2010/main" val="2710660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9F89288-A932-4367-995D-051FEED5D62D}"/>
              </a:ext>
            </a:extLst>
          </p:cNvPr>
          <p:cNvSpPr>
            <a:spLocks noGrp="1" noRot="1" noChangeAspect="1" noChangeArrowheads="1" noTextEdit="1"/>
          </p:cNvSpPr>
          <p:nvPr>
            <p:ph type="sldImg"/>
          </p:nvPr>
        </p:nvSpPr>
        <p:spPr>
          <a:xfrm>
            <a:off x="482600" y="1279525"/>
            <a:ext cx="6137275" cy="3452813"/>
          </a:xfrm>
          <a:ln/>
        </p:spPr>
      </p:sp>
      <p:sp>
        <p:nvSpPr>
          <p:cNvPr id="17411" name="Notes Placeholder 2">
            <a:extLst>
              <a:ext uri="{FF2B5EF4-FFF2-40B4-BE49-F238E27FC236}">
                <a16:creationId xmlns:a16="http://schemas.microsoft.com/office/drawing/2014/main" id="{D3A60846-AC2F-4DDA-907F-B4A4A86596CD}"/>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17412" name="Slide Number Placeholder 3">
            <a:extLst>
              <a:ext uri="{FF2B5EF4-FFF2-40B4-BE49-F238E27FC236}">
                <a16:creationId xmlns:a16="http://schemas.microsoft.com/office/drawing/2014/main" id="{F6EE4540-6326-471B-BDBB-27417ED07510}"/>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DFEEE984-E3C8-4974-B2C7-52D0CB497986}" type="slidenum">
              <a:rPr lang="lv-LV" altLang="en-US" sz="1200">
                <a:latin typeface="Arial" panose="020B0604020202020204" pitchFamily="34" charset="0"/>
              </a:rPr>
              <a:pPr/>
              <a:t>6</a:t>
            </a:fld>
            <a:endParaRPr lang="lv-LV" altLang="en-US" sz="120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97908645-8BC1-44F5-80EC-1905CC1715E8}"/>
              </a:ext>
            </a:extLst>
          </p:cNvPr>
          <p:cNvSpPr>
            <a:spLocks noGrp="1" noChangeArrowheads="1"/>
          </p:cNvSpPr>
          <p:nvPr>
            <p:ph type="sldNum" sz="quarter" idx="5"/>
          </p:nvPr>
        </p:nvSpPr>
        <p:spPr>
          <a:noFill/>
        </p:spPr>
        <p:txBody>
          <a:bodyPr/>
          <a:lstStyle>
            <a:lvl1pPr defTabSz="957579">
              <a:spcBef>
                <a:spcPct val="30000"/>
              </a:spcBef>
              <a:defRPr sz="1200">
                <a:solidFill>
                  <a:schemeClr val="tx1"/>
                </a:solidFill>
                <a:latin typeface="Arial" panose="020B0604020202020204" pitchFamily="34" charset="0"/>
              </a:defRPr>
            </a:lvl1pPr>
            <a:lvl2pPr marL="768367" indent="-294514" defTabSz="957579">
              <a:spcBef>
                <a:spcPct val="30000"/>
              </a:spcBef>
              <a:defRPr sz="1200">
                <a:solidFill>
                  <a:schemeClr val="tx1"/>
                </a:solidFill>
                <a:latin typeface="Arial" panose="020B0604020202020204" pitchFamily="34" charset="0"/>
              </a:defRPr>
            </a:lvl2pPr>
            <a:lvl3pPr marL="1182989" indent="-235282" defTabSz="957579">
              <a:spcBef>
                <a:spcPct val="30000"/>
              </a:spcBef>
              <a:defRPr sz="1200">
                <a:solidFill>
                  <a:schemeClr val="tx1"/>
                </a:solidFill>
                <a:latin typeface="Arial" panose="020B0604020202020204" pitchFamily="34" charset="0"/>
              </a:defRPr>
            </a:lvl3pPr>
            <a:lvl4pPr marL="1656842" indent="-235282" defTabSz="957579">
              <a:spcBef>
                <a:spcPct val="30000"/>
              </a:spcBef>
              <a:defRPr sz="1200">
                <a:solidFill>
                  <a:schemeClr val="tx1"/>
                </a:solidFill>
                <a:latin typeface="Arial" panose="020B0604020202020204" pitchFamily="34" charset="0"/>
              </a:defRPr>
            </a:lvl4pPr>
            <a:lvl5pPr marL="2130696" indent="-235282" defTabSz="957579">
              <a:spcBef>
                <a:spcPct val="30000"/>
              </a:spcBef>
              <a:defRPr sz="1200">
                <a:solidFill>
                  <a:schemeClr val="tx1"/>
                </a:solidFill>
                <a:latin typeface="Arial" panose="020B0604020202020204" pitchFamily="34" charset="0"/>
              </a:defRPr>
            </a:lvl5pPr>
            <a:lvl6pPr marL="2604550" indent="-235282" defTabSz="957579" eaLnBrk="0" fontAlgn="base" hangingPunct="0">
              <a:spcBef>
                <a:spcPct val="30000"/>
              </a:spcBef>
              <a:spcAft>
                <a:spcPct val="0"/>
              </a:spcAft>
              <a:defRPr sz="1200">
                <a:solidFill>
                  <a:schemeClr val="tx1"/>
                </a:solidFill>
                <a:latin typeface="Arial" panose="020B0604020202020204" pitchFamily="34" charset="0"/>
              </a:defRPr>
            </a:lvl6pPr>
            <a:lvl7pPr marL="3078403" indent="-235282" defTabSz="957579" eaLnBrk="0" fontAlgn="base" hangingPunct="0">
              <a:spcBef>
                <a:spcPct val="30000"/>
              </a:spcBef>
              <a:spcAft>
                <a:spcPct val="0"/>
              </a:spcAft>
              <a:defRPr sz="1200">
                <a:solidFill>
                  <a:schemeClr val="tx1"/>
                </a:solidFill>
                <a:latin typeface="Arial" panose="020B0604020202020204" pitchFamily="34" charset="0"/>
              </a:defRPr>
            </a:lvl7pPr>
            <a:lvl8pPr marL="3552257" indent="-235282" defTabSz="957579" eaLnBrk="0" fontAlgn="base" hangingPunct="0">
              <a:spcBef>
                <a:spcPct val="30000"/>
              </a:spcBef>
              <a:spcAft>
                <a:spcPct val="0"/>
              </a:spcAft>
              <a:defRPr sz="1200">
                <a:solidFill>
                  <a:schemeClr val="tx1"/>
                </a:solidFill>
                <a:latin typeface="Arial" panose="020B0604020202020204" pitchFamily="34" charset="0"/>
              </a:defRPr>
            </a:lvl8pPr>
            <a:lvl9pPr marL="4026110" indent="-235282" defTabSz="95757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A3DC28-008A-40F9-9A33-C66D976BDC6E}" type="slidenum">
              <a:rPr lang="lv-LV" altLang="en-US" smtClean="0"/>
              <a:pPr>
                <a:spcBef>
                  <a:spcPct val="0"/>
                </a:spcBef>
              </a:pPr>
              <a:t>7</a:t>
            </a:fld>
            <a:endParaRPr lang="lv-LV" altLang="en-US"/>
          </a:p>
        </p:txBody>
      </p:sp>
      <p:sp>
        <p:nvSpPr>
          <p:cNvPr id="23555" name="Rectangle 2">
            <a:extLst>
              <a:ext uri="{FF2B5EF4-FFF2-40B4-BE49-F238E27FC236}">
                <a16:creationId xmlns:a16="http://schemas.microsoft.com/office/drawing/2014/main" id="{8FB171D5-67AE-4DDF-A0FB-78BF7531D340}"/>
              </a:ext>
            </a:extLst>
          </p:cNvPr>
          <p:cNvSpPr>
            <a:spLocks noGrp="1" noRot="1" noChangeAspect="1" noChangeArrowheads="1" noTextEdit="1"/>
          </p:cNvSpPr>
          <p:nvPr>
            <p:ph type="sldImg"/>
          </p:nvPr>
        </p:nvSpPr>
        <p:spPr>
          <a:xfrm>
            <a:off x="146050" y="765175"/>
            <a:ext cx="6823075" cy="3838575"/>
          </a:xfrm>
          <a:ln/>
        </p:spPr>
      </p:sp>
      <p:sp>
        <p:nvSpPr>
          <p:cNvPr id="23556" name="Rectangle 3">
            <a:extLst>
              <a:ext uri="{FF2B5EF4-FFF2-40B4-BE49-F238E27FC236}">
                <a16:creationId xmlns:a16="http://schemas.microsoft.com/office/drawing/2014/main" id="{07BD4657-5AED-434A-9DCE-6187C29ECE86}"/>
              </a:ext>
            </a:extLst>
          </p:cNvPr>
          <p:cNvSpPr>
            <a:spLocks noGrp="1" noChangeArrowheads="1"/>
          </p:cNvSpPr>
          <p:nvPr>
            <p:ph type="body" idx="1"/>
          </p:nvPr>
        </p:nvSpPr>
        <p:spPr>
          <a:xfrm>
            <a:off x="709917" y="4863673"/>
            <a:ext cx="5682643" cy="4603471"/>
          </a:xfrm>
          <a:noFill/>
        </p:spPr>
        <p:txBody>
          <a:bodyPr/>
          <a:lstStyle/>
          <a:p>
            <a:pPr eaLnBrk="1" hangingPunct="1"/>
            <a:endParaRPr lang="lv-LV" altLang="en-US">
              <a:latin typeface="Arial" panose="020B0604020202020204" pitchFamily="34" charset="0"/>
            </a:endParaRPr>
          </a:p>
        </p:txBody>
      </p:sp>
    </p:spTree>
    <p:extLst>
      <p:ext uri="{BB962C8B-B14F-4D97-AF65-F5344CB8AC3E}">
        <p14:creationId xmlns:p14="http://schemas.microsoft.com/office/powerpoint/2010/main" val="1942586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8</a:t>
            </a:fld>
            <a:endParaRPr lang="lv-LV" altLang="en-US" sz="1200">
              <a:latin typeface="Arial" panose="020B0604020202020204" pitchFamily="34" charset="0"/>
            </a:endParaRPr>
          </a:p>
        </p:txBody>
      </p:sp>
    </p:spTree>
    <p:extLst>
      <p:ext uri="{BB962C8B-B14F-4D97-AF65-F5344CB8AC3E}">
        <p14:creationId xmlns:p14="http://schemas.microsoft.com/office/powerpoint/2010/main" val="29460001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9</a:t>
            </a:fld>
            <a:endParaRPr lang="lv-LV" altLang="en-US" sz="1200">
              <a:latin typeface="Arial" panose="020B0604020202020204" pitchFamily="34" charset="0"/>
            </a:endParaRPr>
          </a:p>
        </p:txBody>
      </p:sp>
    </p:spTree>
    <p:extLst>
      <p:ext uri="{BB962C8B-B14F-4D97-AF65-F5344CB8AC3E}">
        <p14:creationId xmlns:p14="http://schemas.microsoft.com/office/powerpoint/2010/main" val="945822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21.02.2025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963121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340727-130B-4B8B-A651-A95C89F55F40}" type="datetimeFigureOut">
              <a:rPr lang="lv-LV" smtClean="0"/>
              <a:t>21.02.2025</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1063855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340727-130B-4B8B-A651-A95C89F55F40}" type="datetimeFigureOut">
              <a:rPr lang="lv-LV" smtClean="0"/>
              <a:t>21.02.2025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699610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340727-130B-4B8B-A651-A95C89F55F40}" type="datetimeFigureOut">
              <a:rPr lang="lv-LV" smtClean="0"/>
              <a:t>21.02.2025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927723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21.02.2025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1736352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21.02.2025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705591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5256BEED-5B46-435D-BB29-E7C9DE68BA0B}"/>
              </a:ext>
            </a:extLst>
          </p:cNvPr>
          <p:cNvSpPr txBox="1">
            <a:spLocks/>
          </p:cNvSpPr>
          <p:nvPr userDrawn="1"/>
        </p:nvSpPr>
        <p:spPr>
          <a:xfrm>
            <a:off x="0" y="6410325"/>
            <a:ext cx="1350236" cy="447675"/>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a:p>
            <a:pPr eaLnBrk="1" latinLnBrk="1" hangingPunct="1">
              <a:defRPr/>
            </a:pPr>
            <a:r>
              <a:rPr lang="lv-LV" altLang="lv-LV" sz="1200" dirty="0">
                <a:solidFill>
                  <a:srgbClr val="898989"/>
                </a:solidFill>
                <a:latin typeface="Calibri" panose="020F0502020204030204" pitchFamily="34" charset="0"/>
              </a:rPr>
              <a:t>09.2023.</a:t>
            </a:r>
            <a:endParaRPr lang="en-US" altLang="lv-LV" sz="1200" dirty="0">
              <a:solidFill>
                <a:srgbClr val="898989"/>
              </a:solidFill>
              <a:latin typeface="Calibri" panose="020F0502020204030204" pitchFamily="34" charset="0"/>
            </a:endParaRPr>
          </a:p>
        </p:txBody>
      </p:sp>
      <p:pic>
        <p:nvPicPr>
          <p:cNvPr id="6" name="Picture 5">
            <a:extLst>
              <a:ext uri="{FF2B5EF4-FFF2-40B4-BE49-F238E27FC236}">
                <a16:creationId xmlns:a16="http://schemas.microsoft.com/office/drawing/2014/main" id="{F0E5D502-1FC3-49C0-847A-01FAF910427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47217" y="6348521"/>
            <a:ext cx="952381" cy="416667"/>
          </a:xfrm>
          <a:prstGeom prst="rect">
            <a:avLst/>
          </a:prstGeom>
        </p:spPr>
      </p:pic>
    </p:spTree>
    <p:extLst>
      <p:ext uri="{BB962C8B-B14F-4D97-AF65-F5344CB8AC3E}">
        <p14:creationId xmlns:p14="http://schemas.microsoft.com/office/powerpoint/2010/main" val="1825719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5256BEED-5B46-435D-BB29-E7C9DE68BA0B}"/>
              </a:ext>
            </a:extLst>
          </p:cNvPr>
          <p:cNvSpPr txBox="1">
            <a:spLocks/>
          </p:cNvSpPr>
          <p:nvPr userDrawn="1"/>
        </p:nvSpPr>
        <p:spPr>
          <a:xfrm>
            <a:off x="0" y="6571717"/>
            <a:ext cx="1350236" cy="286284"/>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p:txBody>
      </p:sp>
      <p:pic>
        <p:nvPicPr>
          <p:cNvPr id="6" name="Picture 5">
            <a:extLst>
              <a:ext uri="{FF2B5EF4-FFF2-40B4-BE49-F238E27FC236}">
                <a16:creationId xmlns:a16="http://schemas.microsoft.com/office/drawing/2014/main" id="{F0E5D502-1FC3-49C0-847A-01FAF910427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47217" y="6348521"/>
            <a:ext cx="952381" cy="416667"/>
          </a:xfrm>
          <a:prstGeom prst="rect">
            <a:avLst/>
          </a:prstGeom>
        </p:spPr>
      </p:pic>
    </p:spTree>
    <p:extLst>
      <p:ext uri="{BB962C8B-B14F-4D97-AF65-F5344CB8AC3E}">
        <p14:creationId xmlns:p14="http://schemas.microsoft.com/office/powerpoint/2010/main" val="1815696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5256BEED-5B46-435D-BB29-E7C9DE68BA0B}"/>
              </a:ext>
            </a:extLst>
          </p:cNvPr>
          <p:cNvSpPr txBox="1">
            <a:spLocks/>
          </p:cNvSpPr>
          <p:nvPr userDrawn="1"/>
        </p:nvSpPr>
        <p:spPr>
          <a:xfrm>
            <a:off x="0" y="6571717"/>
            <a:ext cx="1350236" cy="286284"/>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1762726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21.02.2025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31818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340727-130B-4B8B-A651-A95C89F55F40}" type="datetimeFigureOut">
              <a:rPr lang="lv-LV" smtClean="0"/>
              <a:t>21.02.2025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3444006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340727-130B-4B8B-A651-A95C89F55F40}" type="datetimeFigureOut">
              <a:rPr lang="lv-LV" smtClean="0"/>
              <a:t>21.02.2025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979338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340727-130B-4B8B-A651-A95C89F55F40}" type="datetimeFigureOut">
              <a:rPr lang="lv-LV" smtClean="0"/>
              <a:t>21.02.2025</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3342601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340727-130B-4B8B-A651-A95C89F55F40}" type="datetimeFigureOut">
              <a:rPr lang="lv-LV" smtClean="0"/>
              <a:t>21.02.2025</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15028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340727-130B-4B8B-A651-A95C89F55F40}" type="datetimeFigureOut">
              <a:rPr lang="lv-LV" smtClean="0"/>
              <a:t>21.02.2025</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B4A621-64F2-4FC1-B93B-CD0E8429F798}" type="slidenum">
              <a:rPr lang="lv-LV" smtClean="0"/>
              <a:t>‹#›</a:t>
            </a:fld>
            <a:endParaRPr lang="lv-LV"/>
          </a:p>
        </p:txBody>
      </p:sp>
    </p:spTree>
    <p:extLst>
      <p:ext uri="{BB962C8B-B14F-4D97-AF65-F5344CB8AC3E}">
        <p14:creationId xmlns:p14="http://schemas.microsoft.com/office/powerpoint/2010/main" val="3092212111"/>
      </p:ext>
    </p:extLst>
  </p:cSld>
  <p:clrMap bg1="lt1" tx1="dk1" bg2="lt2" tx2="dk2" accent1="accent1" accent2="accent2" accent3="accent3" accent4="accent4" accent5="accent5" accent6="accent6" hlink="hlink" folHlink="folHlink"/>
  <p:sldLayoutIdLst>
    <p:sldLayoutId id="2147483679" r:id="rId1"/>
    <p:sldLayoutId id="2147483690" r:id="rId2"/>
    <p:sldLayoutId id="2147483691" r:id="rId3"/>
    <p:sldLayoutId id="2147483692"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skds.lv/"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F65A4DC-5381-4009-B4C3-B6A23138D027}"/>
              </a:ext>
            </a:extLst>
          </p:cNvPr>
          <p:cNvSpPr>
            <a:spLocks noGrp="1" noChangeArrowheads="1"/>
          </p:cNvSpPr>
          <p:nvPr>
            <p:ph type="ctrTitle"/>
          </p:nvPr>
        </p:nvSpPr>
        <p:spPr>
          <a:xfrm>
            <a:off x="1780674" y="2199736"/>
            <a:ext cx="8520617" cy="1580503"/>
          </a:xfrm>
          <a:solidFill>
            <a:srgbClr val="386C57"/>
          </a:solidFill>
        </p:spPr>
        <p:txBody>
          <a:bodyPr anchor="ctr">
            <a:noAutofit/>
          </a:bodyPr>
          <a:lstStyle/>
          <a:p>
            <a:r>
              <a:rPr lang="lv-LV" altLang="en-US" sz="3600" b="1" spc="-30" dirty="0">
                <a:solidFill>
                  <a:schemeClr val="bg1"/>
                </a:solidFill>
                <a:latin typeface="Arial" panose="020B0604020202020204" pitchFamily="34" charset="0"/>
                <a:ea typeface="Tahoma" panose="020B0604030504040204" pitchFamily="34" charset="0"/>
                <a:cs typeface="Arial" panose="020B0604020202020204" pitchFamily="34" charset="0"/>
              </a:rPr>
              <a:t>Elektrības lietošanas paradumi un informētība par elektrības jaudas samazināšanu</a:t>
            </a:r>
            <a:endParaRPr lang="lv-LV" altLang="en-US" sz="3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4099" name="Text Box 4">
            <a:extLst>
              <a:ext uri="{FF2B5EF4-FFF2-40B4-BE49-F238E27FC236}">
                <a16:creationId xmlns:a16="http://schemas.microsoft.com/office/drawing/2014/main" id="{721A82B7-22F5-4AA9-AD90-54C6C95BD1F5}"/>
              </a:ext>
            </a:extLst>
          </p:cNvPr>
          <p:cNvSpPr txBox="1">
            <a:spLocks noChangeArrowheads="1"/>
          </p:cNvSpPr>
          <p:nvPr/>
        </p:nvSpPr>
        <p:spPr bwMode="auto">
          <a:xfrm>
            <a:off x="2063750" y="404813"/>
            <a:ext cx="79200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GB" altLang="en-US" sz="1800"/>
          </a:p>
        </p:txBody>
      </p:sp>
      <p:sp>
        <p:nvSpPr>
          <p:cNvPr id="4101" name="Rectangle 9">
            <a:extLst>
              <a:ext uri="{FF2B5EF4-FFF2-40B4-BE49-F238E27FC236}">
                <a16:creationId xmlns:a16="http://schemas.microsoft.com/office/drawing/2014/main" id="{791EAD24-72E7-4A0D-B111-BE204887E31D}"/>
              </a:ext>
            </a:extLst>
          </p:cNvPr>
          <p:cNvSpPr>
            <a:spLocks noChangeArrowheads="1"/>
          </p:cNvSpPr>
          <p:nvPr/>
        </p:nvSpPr>
        <p:spPr bwMode="auto">
          <a:xfrm>
            <a:off x="4050059" y="4044123"/>
            <a:ext cx="416492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lv-LV" altLang="en-US" sz="1900" dirty="0">
                <a:cs typeface="Arial" panose="020B0604020202020204" pitchFamily="34" charset="0"/>
              </a:rPr>
              <a:t>Latvijas iedzīvotāju aptaujas rezultāti</a:t>
            </a:r>
          </a:p>
          <a:p>
            <a:pPr algn="ctr">
              <a:spcBef>
                <a:spcPts val="1200"/>
              </a:spcBef>
              <a:buNone/>
            </a:pPr>
            <a:r>
              <a:rPr lang="lv-LV" altLang="en-US" sz="1900" dirty="0">
                <a:cs typeface="Arial" panose="020B0604020202020204" pitchFamily="34" charset="0"/>
              </a:rPr>
              <a:t>2023. gada septembris</a:t>
            </a:r>
          </a:p>
        </p:txBody>
      </p:sp>
      <p:pic>
        <p:nvPicPr>
          <p:cNvPr id="4104" name="Picture 8">
            <a:extLst>
              <a:ext uri="{FF2B5EF4-FFF2-40B4-BE49-F238E27FC236}">
                <a16:creationId xmlns:a16="http://schemas.microsoft.com/office/drawing/2014/main" id="{9ECBC8A7-5251-4702-A515-F6E2117CB74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83362" y="5752590"/>
            <a:ext cx="13716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5">
            <a:extLst>
              <a:ext uri="{FF2B5EF4-FFF2-40B4-BE49-F238E27FC236}">
                <a16:creationId xmlns:a16="http://schemas.microsoft.com/office/drawing/2014/main" id="{DD2BB98A-543E-44AF-AC0D-9DC50E75EB48}"/>
              </a:ext>
            </a:extLst>
          </p:cNvPr>
          <p:cNvSpPr>
            <a:spLocks noChangeArrowheads="1"/>
          </p:cNvSpPr>
          <p:nvPr/>
        </p:nvSpPr>
        <p:spPr bwMode="auto">
          <a:xfrm>
            <a:off x="457200" y="404814"/>
            <a:ext cx="11274725" cy="6064997"/>
          </a:xfrm>
          <a:prstGeom prst="rect">
            <a:avLst/>
          </a:prstGeom>
          <a:noFill/>
          <a:ln w="19050">
            <a:solidFill>
              <a:srgbClr val="386C5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Informētība par mājokļa elektrības pieslēguma fāžu skaitu</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8FD30057-E577-4864-954A-A6C4B6F1796A}"/>
              </a:ext>
            </a:extLst>
          </p:cNvPr>
          <p:cNvGraphicFramePr>
            <a:graphicFrameLocks/>
          </p:cNvGraphicFramePr>
          <p:nvPr>
            <p:extLst>
              <p:ext uri="{D42A27DB-BD31-4B8C-83A1-F6EECF244321}">
                <p14:modId xmlns:p14="http://schemas.microsoft.com/office/powerpoint/2010/main" val="3718101171"/>
              </p:ext>
            </p:extLst>
          </p:nvPr>
        </p:nvGraphicFramePr>
        <p:xfrm>
          <a:off x="576069" y="1093430"/>
          <a:ext cx="10443384" cy="4857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41192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7" name="TextBox 6">
            <a:extLst>
              <a:ext uri="{FF2B5EF4-FFF2-40B4-BE49-F238E27FC236}">
                <a16:creationId xmlns:a16="http://schemas.microsoft.com/office/drawing/2014/main" id="{6D349E3B-532B-4A3A-A0E9-BB4241766303}"/>
              </a:ext>
            </a:extLst>
          </p:cNvPr>
          <p:cNvSpPr txBox="1"/>
          <p:nvPr/>
        </p:nvSpPr>
        <p:spPr>
          <a:xfrm>
            <a:off x="215153" y="6490448"/>
            <a:ext cx="3510898" cy="215444"/>
          </a:xfrm>
          <a:prstGeom prst="rect">
            <a:avLst/>
          </a:prstGeom>
          <a:noFill/>
        </p:spPr>
        <p:txBody>
          <a:bodyPr wrap="none" rtlCol="0">
            <a:spAutoFit/>
          </a:bodyPr>
          <a:lstStyle/>
          <a:p>
            <a:r>
              <a:rPr lang="lv-LV" sz="800" dirty="0">
                <a:latin typeface="Arial" panose="020B0604020202020204" pitchFamily="34" charset="0"/>
                <a:cs typeface="Arial" panose="020B0604020202020204" pitchFamily="34" charset="0"/>
              </a:rPr>
              <a:t>*Respondentu skaits grupā nav pietiekams ticamu secinājumu veikšanai.</a:t>
            </a:r>
            <a:endParaRPr lang="en-US" sz="800" dirty="0">
              <a:latin typeface="Arial" panose="020B0604020202020204" pitchFamily="34" charset="0"/>
              <a:cs typeface="Arial" panose="020B0604020202020204" pitchFamily="34" charset="0"/>
            </a:endParaRPr>
          </a:p>
        </p:txBody>
      </p:sp>
      <p:graphicFrame>
        <p:nvGraphicFramePr>
          <p:cNvPr id="2" name="Chart 1">
            <a:extLst>
              <a:ext uri="{FF2B5EF4-FFF2-40B4-BE49-F238E27FC236}">
                <a16:creationId xmlns:a16="http://schemas.microsoft.com/office/drawing/2014/main" id="{3B9A8B7D-ACB0-4628-84A7-3E0EB7D544D7}"/>
              </a:ext>
            </a:extLst>
          </p:cNvPr>
          <p:cNvGraphicFramePr>
            <a:graphicFrameLocks/>
          </p:cNvGraphicFramePr>
          <p:nvPr>
            <p:extLst>
              <p:ext uri="{D42A27DB-BD31-4B8C-83A1-F6EECF244321}">
                <p14:modId xmlns:p14="http://schemas.microsoft.com/office/powerpoint/2010/main" val="925927357"/>
              </p:ext>
            </p:extLst>
          </p:nvPr>
        </p:nvGraphicFramePr>
        <p:xfrm>
          <a:off x="229915" y="729709"/>
          <a:ext cx="11713510" cy="5857703"/>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3">
            <a:extLst>
              <a:ext uri="{FF2B5EF4-FFF2-40B4-BE49-F238E27FC236}">
                <a16:creationId xmlns:a16="http://schemas.microsoft.com/office/drawing/2014/main" id="{E8A961F9-5EAA-357C-0A60-D3C59BA5504C}"/>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Informētība par mājokļa elektrības pieslēguma fāžu skaitu</a:t>
            </a:r>
            <a:endParaRPr lang="en-US" altLang="en-US" sz="2100" b="1" dirty="0">
              <a:solidFill>
                <a:schemeClr val="bg1"/>
              </a:solidFill>
              <a:cs typeface="Arial" panose="020B0604020202020204" pitchFamily="34" charset="0"/>
            </a:endParaRPr>
          </a:p>
        </p:txBody>
      </p:sp>
    </p:spTree>
    <p:extLst>
      <p:ext uri="{BB962C8B-B14F-4D97-AF65-F5344CB8AC3E}">
        <p14:creationId xmlns:p14="http://schemas.microsoft.com/office/powerpoint/2010/main" val="3420649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Informētība par mājokļa elektrības pieslēguma ampēru skaitu</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9D66DA44-6F3C-4994-B514-93EBB56AD93C}"/>
              </a:ext>
            </a:extLst>
          </p:cNvPr>
          <p:cNvGraphicFramePr>
            <a:graphicFrameLocks/>
          </p:cNvGraphicFramePr>
          <p:nvPr>
            <p:extLst>
              <p:ext uri="{D42A27DB-BD31-4B8C-83A1-F6EECF244321}">
                <p14:modId xmlns:p14="http://schemas.microsoft.com/office/powerpoint/2010/main" val="2895651491"/>
              </p:ext>
            </p:extLst>
          </p:nvPr>
        </p:nvGraphicFramePr>
        <p:xfrm>
          <a:off x="826789" y="883492"/>
          <a:ext cx="10873800" cy="54613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8846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Informētība par mājokļa elektrības pieslēguma ampēru skaitu</a:t>
            </a:r>
            <a:endParaRPr lang="en-US" altLang="en-US" sz="2100" b="1" dirty="0">
              <a:solidFill>
                <a:schemeClr val="bg1"/>
              </a:solidFill>
              <a:cs typeface="Arial" panose="020B0604020202020204" pitchFamily="34" charset="0"/>
            </a:endParaRPr>
          </a:p>
        </p:txBody>
      </p:sp>
      <p:graphicFrame>
        <p:nvGraphicFramePr>
          <p:cNvPr id="4" name="Chart 3">
            <a:extLst>
              <a:ext uri="{FF2B5EF4-FFF2-40B4-BE49-F238E27FC236}">
                <a16:creationId xmlns:a16="http://schemas.microsoft.com/office/drawing/2014/main" id="{482207CD-189D-4536-8D39-D48543039FAA}"/>
              </a:ext>
            </a:extLst>
          </p:cNvPr>
          <p:cNvGraphicFramePr>
            <a:graphicFrameLocks/>
          </p:cNvGraphicFramePr>
          <p:nvPr>
            <p:extLst>
              <p:ext uri="{D42A27DB-BD31-4B8C-83A1-F6EECF244321}">
                <p14:modId xmlns:p14="http://schemas.microsoft.com/office/powerpoint/2010/main" val="758659284"/>
              </p:ext>
            </p:extLst>
          </p:nvPr>
        </p:nvGraphicFramePr>
        <p:xfrm>
          <a:off x="395567" y="774086"/>
          <a:ext cx="11339233" cy="56984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08681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6" name="Rectangle 3">
            <a:extLst>
              <a:ext uri="{FF2B5EF4-FFF2-40B4-BE49-F238E27FC236}">
                <a16:creationId xmlns:a16="http://schemas.microsoft.com/office/drawing/2014/main" id="{BD52CDA6-9014-4D0B-8A9E-A32373A99F6E}"/>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Informētība par mājokļa elektrības pieslēguma ampēru skaitu</a:t>
            </a:r>
            <a:endParaRPr lang="en-US" altLang="en-US" sz="2100" b="1" dirty="0">
              <a:solidFill>
                <a:schemeClr val="bg1"/>
              </a:solidFill>
              <a:cs typeface="Arial" panose="020B0604020202020204" pitchFamily="34" charset="0"/>
            </a:endParaRPr>
          </a:p>
        </p:txBody>
      </p:sp>
      <p:sp>
        <p:nvSpPr>
          <p:cNvPr id="7" name="TextBox 6">
            <a:extLst>
              <a:ext uri="{FF2B5EF4-FFF2-40B4-BE49-F238E27FC236}">
                <a16:creationId xmlns:a16="http://schemas.microsoft.com/office/drawing/2014/main" id="{6D349E3B-532B-4A3A-A0E9-BB4241766303}"/>
              </a:ext>
            </a:extLst>
          </p:cNvPr>
          <p:cNvSpPr txBox="1"/>
          <p:nvPr/>
        </p:nvSpPr>
        <p:spPr>
          <a:xfrm>
            <a:off x="215153" y="6490448"/>
            <a:ext cx="3510898" cy="215444"/>
          </a:xfrm>
          <a:prstGeom prst="rect">
            <a:avLst/>
          </a:prstGeom>
          <a:noFill/>
        </p:spPr>
        <p:txBody>
          <a:bodyPr wrap="none" rtlCol="0">
            <a:spAutoFit/>
          </a:bodyPr>
          <a:lstStyle/>
          <a:p>
            <a:r>
              <a:rPr lang="lv-LV" sz="800" dirty="0">
                <a:latin typeface="Arial" panose="020B0604020202020204" pitchFamily="34" charset="0"/>
                <a:cs typeface="Arial" panose="020B0604020202020204" pitchFamily="34" charset="0"/>
              </a:rPr>
              <a:t>*Respondentu skaits grupā nav pietiekams ticamu secinājumu veikšanai.</a:t>
            </a:r>
            <a:endParaRPr lang="en-US" sz="800" dirty="0">
              <a:latin typeface="Arial" panose="020B0604020202020204" pitchFamily="34" charset="0"/>
              <a:cs typeface="Arial" panose="020B0604020202020204" pitchFamily="34" charset="0"/>
            </a:endParaRPr>
          </a:p>
        </p:txBody>
      </p:sp>
      <p:graphicFrame>
        <p:nvGraphicFramePr>
          <p:cNvPr id="2" name="Chart 1">
            <a:extLst>
              <a:ext uri="{FF2B5EF4-FFF2-40B4-BE49-F238E27FC236}">
                <a16:creationId xmlns:a16="http://schemas.microsoft.com/office/drawing/2014/main" id="{C5A2E9F2-F2C7-4535-BEC9-6994E5922B2B}"/>
              </a:ext>
            </a:extLst>
          </p:cNvPr>
          <p:cNvGraphicFramePr>
            <a:graphicFrameLocks/>
          </p:cNvGraphicFramePr>
          <p:nvPr>
            <p:extLst>
              <p:ext uri="{D42A27DB-BD31-4B8C-83A1-F6EECF244321}">
                <p14:modId xmlns:p14="http://schemas.microsoft.com/office/powerpoint/2010/main" val="3489074322"/>
              </p:ext>
            </p:extLst>
          </p:nvPr>
        </p:nvGraphicFramePr>
        <p:xfrm>
          <a:off x="223092" y="723899"/>
          <a:ext cx="11857784" cy="583552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58246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Informētība par elektrības tarifu izmaiņām mājsaimniecībā</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C06FC97B-BA06-4E7F-9ABC-ED3D5688E89A}"/>
              </a:ext>
            </a:extLst>
          </p:cNvPr>
          <p:cNvGraphicFramePr>
            <a:graphicFrameLocks/>
          </p:cNvGraphicFramePr>
          <p:nvPr>
            <p:extLst>
              <p:ext uri="{D42A27DB-BD31-4B8C-83A1-F6EECF244321}">
                <p14:modId xmlns:p14="http://schemas.microsoft.com/office/powerpoint/2010/main" val="2810595495"/>
              </p:ext>
            </p:extLst>
          </p:nvPr>
        </p:nvGraphicFramePr>
        <p:xfrm>
          <a:off x="893308" y="986907"/>
          <a:ext cx="10471377" cy="5238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73561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7" name="TextBox 6">
            <a:extLst>
              <a:ext uri="{FF2B5EF4-FFF2-40B4-BE49-F238E27FC236}">
                <a16:creationId xmlns:a16="http://schemas.microsoft.com/office/drawing/2014/main" id="{6D349E3B-532B-4A3A-A0E9-BB4241766303}"/>
              </a:ext>
            </a:extLst>
          </p:cNvPr>
          <p:cNvSpPr txBox="1"/>
          <p:nvPr/>
        </p:nvSpPr>
        <p:spPr>
          <a:xfrm>
            <a:off x="215153" y="6490448"/>
            <a:ext cx="3510898" cy="215444"/>
          </a:xfrm>
          <a:prstGeom prst="rect">
            <a:avLst/>
          </a:prstGeom>
          <a:noFill/>
        </p:spPr>
        <p:txBody>
          <a:bodyPr wrap="none" rtlCol="0">
            <a:spAutoFit/>
          </a:bodyPr>
          <a:lstStyle/>
          <a:p>
            <a:r>
              <a:rPr lang="lv-LV" sz="800" dirty="0">
                <a:latin typeface="Arial" panose="020B0604020202020204" pitchFamily="34" charset="0"/>
                <a:cs typeface="Arial" panose="020B0604020202020204" pitchFamily="34" charset="0"/>
              </a:rPr>
              <a:t>*Respondentu skaits grupā nav pietiekams ticamu secinājumu veikšanai.</a:t>
            </a:r>
            <a:endParaRPr lang="en-US" sz="800" dirty="0">
              <a:latin typeface="Arial" panose="020B0604020202020204" pitchFamily="34" charset="0"/>
              <a:cs typeface="Arial" panose="020B0604020202020204" pitchFamily="34" charset="0"/>
            </a:endParaRPr>
          </a:p>
        </p:txBody>
      </p:sp>
      <p:graphicFrame>
        <p:nvGraphicFramePr>
          <p:cNvPr id="2" name="Chart 1">
            <a:extLst>
              <a:ext uri="{FF2B5EF4-FFF2-40B4-BE49-F238E27FC236}">
                <a16:creationId xmlns:a16="http://schemas.microsoft.com/office/drawing/2014/main" id="{A44F9274-8094-481F-957F-EE8BFABEE129}"/>
              </a:ext>
            </a:extLst>
          </p:cNvPr>
          <p:cNvGraphicFramePr>
            <a:graphicFrameLocks/>
          </p:cNvGraphicFramePr>
          <p:nvPr>
            <p:extLst>
              <p:ext uri="{D42A27DB-BD31-4B8C-83A1-F6EECF244321}">
                <p14:modId xmlns:p14="http://schemas.microsoft.com/office/powerpoint/2010/main" val="379547424"/>
              </p:ext>
            </p:extLst>
          </p:nvPr>
        </p:nvGraphicFramePr>
        <p:xfrm>
          <a:off x="231504" y="718457"/>
          <a:ext cx="11674357" cy="5887059"/>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3">
            <a:extLst>
              <a:ext uri="{FF2B5EF4-FFF2-40B4-BE49-F238E27FC236}">
                <a16:creationId xmlns:a16="http://schemas.microsoft.com/office/drawing/2014/main" id="{F9778DCC-8284-3B13-28E5-E7FDA9587A60}"/>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Informētība par elektrības tarifu izmaiņām mājsaimniecībā</a:t>
            </a:r>
            <a:endParaRPr lang="en-US" altLang="en-US" sz="2100" b="1" dirty="0">
              <a:solidFill>
                <a:schemeClr val="bg1"/>
              </a:solidFill>
              <a:cs typeface="Arial" panose="020B0604020202020204" pitchFamily="34" charset="0"/>
            </a:endParaRPr>
          </a:p>
        </p:txBody>
      </p:sp>
    </p:spTree>
    <p:extLst>
      <p:ext uri="{BB962C8B-B14F-4D97-AF65-F5344CB8AC3E}">
        <p14:creationId xmlns:p14="http://schemas.microsoft.com/office/powerpoint/2010/main" val="73482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Elektrības tarifu izmaiņu mājsaimniecībā vērtējums</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2EDB996A-68FE-49B7-ABA7-DD69FFE32CC7}"/>
              </a:ext>
            </a:extLst>
          </p:cNvPr>
          <p:cNvGraphicFramePr>
            <a:graphicFrameLocks/>
          </p:cNvGraphicFramePr>
          <p:nvPr>
            <p:extLst>
              <p:ext uri="{D42A27DB-BD31-4B8C-83A1-F6EECF244321}">
                <p14:modId xmlns:p14="http://schemas.microsoft.com/office/powerpoint/2010/main" val="826072363"/>
              </p:ext>
            </p:extLst>
          </p:nvPr>
        </p:nvGraphicFramePr>
        <p:xfrm>
          <a:off x="767621" y="901763"/>
          <a:ext cx="11068536" cy="53373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286658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7" name="TextBox 6">
            <a:extLst>
              <a:ext uri="{FF2B5EF4-FFF2-40B4-BE49-F238E27FC236}">
                <a16:creationId xmlns:a16="http://schemas.microsoft.com/office/drawing/2014/main" id="{6D349E3B-532B-4A3A-A0E9-BB4241766303}"/>
              </a:ext>
            </a:extLst>
          </p:cNvPr>
          <p:cNvSpPr txBox="1"/>
          <p:nvPr/>
        </p:nvSpPr>
        <p:spPr>
          <a:xfrm>
            <a:off x="215153" y="6490448"/>
            <a:ext cx="3510898" cy="215444"/>
          </a:xfrm>
          <a:prstGeom prst="rect">
            <a:avLst/>
          </a:prstGeom>
          <a:noFill/>
        </p:spPr>
        <p:txBody>
          <a:bodyPr wrap="none" rtlCol="0">
            <a:spAutoFit/>
          </a:bodyPr>
          <a:lstStyle/>
          <a:p>
            <a:r>
              <a:rPr lang="lv-LV" sz="800" dirty="0">
                <a:latin typeface="Arial" panose="020B0604020202020204" pitchFamily="34" charset="0"/>
                <a:cs typeface="Arial" panose="020B0604020202020204" pitchFamily="34" charset="0"/>
              </a:rPr>
              <a:t>*Respondentu skaits grupā nav pietiekams ticamu secinājumu veikšanai.</a:t>
            </a:r>
            <a:endParaRPr lang="en-US" sz="800" dirty="0">
              <a:latin typeface="Arial" panose="020B0604020202020204" pitchFamily="34" charset="0"/>
              <a:cs typeface="Arial" panose="020B0604020202020204" pitchFamily="34" charset="0"/>
            </a:endParaRPr>
          </a:p>
        </p:txBody>
      </p:sp>
      <p:graphicFrame>
        <p:nvGraphicFramePr>
          <p:cNvPr id="2" name="Chart 1">
            <a:extLst>
              <a:ext uri="{FF2B5EF4-FFF2-40B4-BE49-F238E27FC236}">
                <a16:creationId xmlns:a16="http://schemas.microsoft.com/office/drawing/2014/main" id="{8B0A4F60-AAE7-4758-BD6D-11107F98DB57}"/>
              </a:ext>
            </a:extLst>
          </p:cNvPr>
          <p:cNvGraphicFramePr>
            <a:graphicFrameLocks/>
          </p:cNvGraphicFramePr>
          <p:nvPr>
            <p:extLst>
              <p:ext uri="{D42A27DB-BD31-4B8C-83A1-F6EECF244321}">
                <p14:modId xmlns:p14="http://schemas.microsoft.com/office/powerpoint/2010/main" val="1552308882"/>
              </p:ext>
            </p:extLst>
          </p:nvPr>
        </p:nvGraphicFramePr>
        <p:xfrm>
          <a:off x="205274" y="727788"/>
          <a:ext cx="11812556" cy="5859624"/>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B30C718A-990B-1604-4A2B-DFB025C280A7}"/>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Elektrības tarifu izmaiņu mājsaimniecībā vērtējums</a:t>
            </a:r>
            <a:endParaRPr lang="en-US" altLang="en-US" sz="2100" b="1" dirty="0">
              <a:solidFill>
                <a:schemeClr val="bg1"/>
              </a:solidFill>
              <a:cs typeface="Arial" panose="020B0604020202020204" pitchFamily="34" charset="0"/>
            </a:endParaRPr>
          </a:p>
        </p:txBody>
      </p:sp>
    </p:spTree>
    <p:extLst>
      <p:ext uri="{BB962C8B-B14F-4D97-AF65-F5344CB8AC3E}">
        <p14:creationId xmlns:p14="http://schemas.microsoft.com/office/powerpoint/2010/main" val="547846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Informētība par elektrības tarifu samazināšanos, samazinot pieslēguma jaudu</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FD8B3428-7982-4776-8C90-6BFB78B0E84C}"/>
              </a:ext>
            </a:extLst>
          </p:cNvPr>
          <p:cNvGraphicFramePr>
            <a:graphicFrameLocks/>
          </p:cNvGraphicFramePr>
          <p:nvPr>
            <p:extLst>
              <p:ext uri="{D42A27DB-BD31-4B8C-83A1-F6EECF244321}">
                <p14:modId xmlns:p14="http://schemas.microsoft.com/office/powerpoint/2010/main" val="1624029057"/>
              </p:ext>
            </p:extLst>
          </p:nvPr>
        </p:nvGraphicFramePr>
        <p:xfrm>
          <a:off x="837325" y="1016842"/>
          <a:ext cx="10564683" cy="5048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952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567EE845-B6D0-4E3D-959A-D72D394B8ADF}"/>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Saturs</a:t>
            </a:r>
            <a:endParaRPr lang="en-US" altLang="en-US" sz="2400" b="1" dirty="0">
              <a:solidFill>
                <a:schemeClr val="bg1"/>
              </a:solidFill>
              <a:cs typeface="Arial" panose="020B0604020202020204" pitchFamily="34" charset="0"/>
            </a:endParaRPr>
          </a:p>
        </p:txBody>
      </p:sp>
      <p:sp>
        <p:nvSpPr>
          <p:cNvPr id="6" name="Content Placeholder 2">
            <a:extLst>
              <a:ext uri="{FF2B5EF4-FFF2-40B4-BE49-F238E27FC236}">
                <a16:creationId xmlns:a16="http://schemas.microsoft.com/office/drawing/2014/main" id="{F0CB2D7F-4BE2-49F9-8E97-198696DC8A6E}"/>
              </a:ext>
            </a:extLst>
          </p:cNvPr>
          <p:cNvSpPr txBox="1">
            <a:spLocks/>
          </p:cNvSpPr>
          <p:nvPr/>
        </p:nvSpPr>
        <p:spPr>
          <a:xfrm>
            <a:off x="2224656" y="1969220"/>
            <a:ext cx="8394460" cy="3085860"/>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1074738">
              <a:lnSpc>
                <a:spcPct val="150000"/>
              </a:lnSpc>
              <a:spcBef>
                <a:spcPts val="14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Aptaujas tehniskā informācija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3</a:t>
            </a:r>
            <a:endParaRPr lang="en-US" altLang="lv-LV" sz="1500" dirty="0">
              <a:latin typeface="Arial" panose="020B0604020202020204" pitchFamily="34" charset="0"/>
              <a:ea typeface="맑은 고딕" panose="020B0503020000020004" pitchFamily="34" charset="-127"/>
              <a:cs typeface="Arial" panose="020B0604020202020204" pitchFamily="34" charset="0"/>
            </a:endParaRPr>
          </a:p>
          <a:p>
            <a:pPr marL="0" indent="0" defTabSz="1612900">
              <a:lnSpc>
                <a:spcPct val="150000"/>
              </a:lnSpc>
              <a:spcBef>
                <a:spcPts val="14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Respondentu sociāli demogrāfiskais profils</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2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4</a:t>
            </a:r>
          </a:p>
          <a:p>
            <a:pPr marL="0" indent="0" defTabSz="1074738">
              <a:lnSpc>
                <a:spcPct val="150000"/>
              </a:lnSpc>
              <a:spcBef>
                <a:spcPts val="1400"/>
              </a:spcBef>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Galvenie secinājumi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5</a:t>
            </a:r>
          </a:p>
          <a:p>
            <a:pPr marL="0" indent="0" defTabSz="1074738">
              <a:lnSpc>
                <a:spcPct val="150000"/>
              </a:lnSpc>
              <a:spcBef>
                <a:spcPts val="14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Galvenie rezultāti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7</a:t>
            </a:r>
          </a:p>
          <a:p>
            <a:pPr marL="0" indent="0" defTabSz="1060450">
              <a:lnSpc>
                <a:spcPct val="150000"/>
              </a:lnSpc>
              <a:spcBef>
                <a:spcPts val="1400"/>
              </a:spcBef>
              <a:buNone/>
              <a:tabLst>
                <a:tab pos="1477963" algn="l"/>
                <a:tab pos="2959100" algn="l"/>
                <a:tab pos="6364288"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Aptaujas anketa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32</a:t>
            </a:r>
          </a:p>
          <a:p>
            <a:pPr marL="0" indent="0" defTabSz="1060450">
              <a:lnSpc>
                <a:spcPct val="150000"/>
              </a:lnSpc>
              <a:buNone/>
              <a:tabLst>
                <a:tab pos="1477963" algn="l"/>
                <a:tab pos="2959100" algn="l"/>
                <a:tab pos="6364288" algn="l"/>
              </a:tabLst>
            </a:pPr>
            <a:endParaRPr lang="lv-LV" altLang="lv-LV" sz="1500" dirty="0">
              <a:latin typeface="Arial" panose="020B0604020202020204" pitchFamily="34" charset="0"/>
              <a:ea typeface="맑은 고딕" panose="020B0503020000020004" pitchFamily="34" charset="-127"/>
              <a:cs typeface="Arial" panose="020B0604020202020204" pitchFamily="34" charset="0"/>
            </a:endParaRPr>
          </a:p>
          <a:p>
            <a:pPr marL="0" indent="0" defTabSz="806054">
              <a:lnSpc>
                <a:spcPct val="150000"/>
              </a:lnSpc>
              <a:spcBef>
                <a:spcPct val="0"/>
              </a:spcBef>
              <a:buFont typeface="Arial" panose="020B0604020202020204" pitchFamily="34" charset="0"/>
              <a:buNone/>
              <a:tabLst>
                <a:tab pos="1478756" algn="l"/>
              </a:tabLst>
            </a:pPr>
            <a:endParaRPr lang="lv-LV" altLang="lv-LV" sz="1600" dirty="0">
              <a:latin typeface="Arial" panose="020B0604020202020204" pitchFamily="34" charset="0"/>
              <a:ea typeface="맑은 고딕" panose="020B0503020000020004" pitchFamily="34" charset="-127"/>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7" name="TextBox 6">
            <a:extLst>
              <a:ext uri="{FF2B5EF4-FFF2-40B4-BE49-F238E27FC236}">
                <a16:creationId xmlns:a16="http://schemas.microsoft.com/office/drawing/2014/main" id="{6D349E3B-532B-4A3A-A0E9-BB4241766303}"/>
              </a:ext>
            </a:extLst>
          </p:cNvPr>
          <p:cNvSpPr txBox="1"/>
          <p:nvPr/>
        </p:nvSpPr>
        <p:spPr>
          <a:xfrm>
            <a:off x="215153" y="6490448"/>
            <a:ext cx="3510898" cy="215444"/>
          </a:xfrm>
          <a:prstGeom prst="rect">
            <a:avLst/>
          </a:prstGeom>
          <a:noFill/>
        </p:spPr>
        <p:txBody>
          <a:bodyPr wrap="none" rtlCol="0">
            <a:spAutoFit/>
          </a:bodyPr>
          <a:lstStyle/>
          <a:p>
            <a:r>
              <a:rPr lang="lv-LV" sz="800" dirty="0">
                <a:latin typeface="Arial" panose="020B0604020202020204" pitchFamily="34" charset="0"/>
                <a:cs typeface="Arial" panose="020B0604020202020204" pitchFamily="34" charset="0"/>
              </a:rPr>
              <a:t>*Respondentu skaits grupā nav pietiekams ticamu secinājumu veikšanai.</a:t>
            </a:r>
            <a:endParaRPr lang="en-US" sz="800" dirty="0">
              <a:latin typeface="Arial" panose="020B0604020202020204" pitchFamily="34" charset="0"/>
              <a:cs typeface="Arial" panose="020B0604020202020204" pitchFamily="34" charset="0"/>
            </a:endParaRPr>
          </a:p>
        </p:txBody>
      </p:sp>
      <p:graphicFrame>
        <p:nvGraphicFramePr>
          <p:cNvPr id="2" name="Chart 1">
            <a:extLst>
              <a:ext uri="{FF2B5EF4-FFF2-40B4-BE49-F238E27FC236}">
                <a16:creationId xmlns:a16="http://schemas.microsoft.com/office/drawing/2014/main" id="{C8B4BB69-65CE-488B-BEA0-7351E4ED66EC}"/>
              </a:ext>
            </a:extLst>
          </p:cNvPr>
          <p:cNvGraphicFramePr>
            <a:graphicFrameLocks/>
          </p:cNvGraphicFramePr>
          <p:nvPr>
            <p:extLst>
              <p:ext uri="{D42A27DB-BD31-4B8C-83A1-F6EECF244321}">
                <p14:modId xmlns:p14="http://schemas.microsoft.com/office/powerpoint/2010/main" val="2348990950"/>
              </p:ext>
            </p:extLst>
          </p:nvPr>
        </p:nvGraphicFramePr>
        <p:xfrm>
          <a:off x="233082" y="761999"/>
          <a:ext cx="11830050" cy="5827059"/>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3">
            <a:extLst>
              <a:ext uri="{FF2B5EF4-FFF2-40B4-BE49-F238E27FC236}">
                <a16:creationId xmlns:a16="http://schemas.microsoft.com/office/drawing/2014/main" id="{E74E53E7-99A9-C5D2-D7C9-90B7C0AD6FD3}"/>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Informētība par elektrības tarifu samazināšanos, samazinot pieslēguma jaudu</a:t>
            </a:r>
            <a:endParaRPr lang="en-US" altLang="en-US" sz="2100" b="1" dirty="0">
              <a:solidFill>
                <a:schemeClr val="bg1"/>
              </a:solidFill>
              <a:cs typeface="Arial" panose="020B0604020202020204" pitchFamily="34" charset="0"/>
            </a:endParaRPr>
          </a:p>
        </p:txBody>
      </p:sp>
    </p:spTree>
    <p:extLst>
      <p:ext uri="{BB962C8B-B14F-4D97-AF65-F5344CB8AC3E}">
        <p14:creationId xmlns:p14="http://schemas.microsoft.com/office/powerpoint/2010/main" val="1408133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1995C436-C490-4427-979E-A3CA5C39B0EF}"/>
              </a:ext>
            </a:extLst>
          </p:cNvPr>
          <p:cNvGraphicFramePr>
            <a:graphicFrameLocks/>
          </p:cNvGraphicFramePr>
          <p:nvPr>
            <p:extLst>
              <p:ext uri="{D42A27DB-BD31-4B8C-83A1-F6EECF244321}">
                <p14:modId xmlns:p14="http://schemas.microsoft.com/office/powerpoint/2010/main" val="2940262504"/>
              </p:ext>
            </p:extLst>
          </p:nvPr>
        </p:nvGraphicFramePr>
        <p:xfrm>
          <a:off x="233083" y="779929"/>
          <a:ext cx="11788588" cy="5782236"/>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Box 5">
            <a:extLst>
              <a:ext uri="{FF2B5EF4-FFF2-40B4-BE49-F238E27FC236}">
                <a16:creationId xmlns:a16="http://schemas.microsoft.com/office/drawing/2014/main" id="{8860D4E7-2AD0-BBC5-A763-46BAC428605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5" name="TextBox 4">
            <a:extLst>
              <a:ext uri="{FF2B5EF4-FFF2-40B4-BE49-F238E27FC236}">
                <a16:creationId xmlns:a16="http://schemas.microsoft.com/office/drawing/2014/main" id="{A1237BAE-377D-B482-EFA0-E3A6C6F493E6}"/>
              </a:ext>
            </a:extLst>
          </p:cNvPr>
          <p:cNvSpPr txBox="1"/>
          <p:nvPr/>
        </p:nvSpPr>
        <p:spPr>
          <a:xfrm>
            <a:off x="224118" y="6481484"/>
            <a:ext cx="3510898" cy="215444"/>
          </a:xfrm>
          <a:prstGeom prst="rect">
            <a:avLst/>
          </a:prstGeom>
          <a:noFill/>
        </p:spPr>
        <p:txBody>
          <a:bodyPr wrap="none" rtlCol="0">
            <a:spAutoFit/>
          </a:bodyPr>
          <a:lstStyle/>
          <a:p>
            <a:r>
              <a:rPr lang="lv-LV" sz="800" dirty="0">
                <a:latin typeface="Arial" panose="020B0604020202020204" pitchFamily="34" charset="0"/>
                <a:cs typeface="Arial" panose="020B0604020202020204" pitchFamily="34" charset="0"/>
              </a:rPr>
              <a:t>*Respondentu skaits grupā nav pietiekams ticamu secinājumu veikšanai.</a:t>
            </a:r>
            <a:endParaRPr lang="en-US" sz="800" dirty="0">
              <a:latin typeface="Arial" panose="020B0604020202020204" pitchFamily="34" charset="0"/>
              <a:cs typeface="Arial" panose="020B0604020202020204" pitchFamily="34" charset="0"/>
            </a:endParaRPr>
          </a:p>
        </p:txBody>
      </p:sp>
      <p:sp>
        <p:nvSpPr>
          <p:cNvPr id="6" name="Rectangle 3">
            <a:extLst>
              <a:ext uri="{FF2B5EF4-FFF2-40B4-BE49-F238E27FC236}">
                <a16:creationId xmlns:a16="http://schemas.microsoft.com/office/drawing/2014/main" id="{DEC63D0C-237D-17D1-7008-4674363E9F60}"/>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Informētība par elektrības tarifu samazināšanos, samazinot pieslēguma jaudu</a:t>
            </a:r>
            <a:endParaRPr lang="en-US" altLang="en-US" sz="2100" b="1" dirty="0">
              <a:solidFill>
                <a:schemeClr val="bg1"/>
              </a:solidFill>
              <a:cs typeface="Arial" panose="020B0604020202020204" pitchFamily="34" charset="0"/>
            </a:endParaRPr>
          </a:p>
        </p:txBody>
      </p:sp>
    </p:spTree>
    <p:extLst>
      <p:ext uri="{BB962C8B-B14F-4D97-AF65-F5344CB8AC3E}">
        <p14:creationId xmlns:p14="http://schemas.microsoft.com/office/powerpoint/2010/main" val="672541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Elektrības pieslēguma jaudas samazināšanas apsvēršana</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82253329-8E8E-4967-ADCD-AABA7F1B2F4E}"/>
              </a:ext>
            </a:extLst>
          </p:cNvPr>
          <p:cNvGraphicFramePr>
            <a:graphicFrameLocks/>
          </p:cNvGraphicFramePr>
          <p:nvPr>
            <p:extLst>
              <p:ext uri="{D42A27DB-BD31-4B8C-83A1-F6EECF244321}">
                <p14:modId xmlns:p14="http://schemas.microsoft.com/office/powerpoint/2010/main" val="1269028476"/>
              </p:ext>
            </p:extLst>
          </p:nvPr>
        </p:nvGraphicFramePr>
        <p:xfrm>
          <a:off x="602596" y="922804"/>
          <a:ext cx="10988769" cy="5048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26420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7" name="TextBox 6">
            <a:extLst>
              <a:ext uri="{FF2B5EF4-FFF2-40B4-BE49-F238E27FC236}">
                <a16:creationId xmlns:a16="http://schemas.microsoft.com/office/drawing/2014/main" id="{6D349E3B-532B-4A3A-A0E9-BB4241766303}"/>
              </a:ext>
            </a:extLst>
          </p:cNvPr>
          <p:cNvSpPr txBox="1"/>
          <p:nvPr/>
        </p:nvSpPr>
        <p:spPr>
          <a:xfrm>
            <a:off x="215153" y="6490448"/>
            <a:ext cx="3510898" cy="215444"/>
          </a:xfrm>
          <a:prstGeom prst="rect">
            <a:avLst/>
          </a:prstGeom>
          <a:noFill/>
        </p:spPr>
        <p:txBody>
          <a:bodyPr wrap="none" rtlCol="0">
            <a:spAutoFit/>
          </a:bodyPr>
          <a:lstStyle/>
          <a:p>
            <a:r>
              <a:rPr lang="lv-LV" sz="800" dirty="0">
                <a:latin typeface="Arial" panose="020B0604020202020204" pitchFamily="34" charset="0"/>
                <a:cs typeface="Arial" panose="020B0604020202020204" pitchFamily="34" charset="0"/>
              </a:rPr>
              <a:t>*Respondentu skaits grupā nav pietiekams ticamu secinājumu veikšanai.</a:t>
            </a:r>
            <a:endParaRPr lang="en-US" sz="800" dirty="0">
              <a:latin typeface="Arial" panose="020B0604020202020204" pitchFamily="34" charset="0"/>
              <a:cs typeface="Arial" panose="020B0604020202020204" pitchFamily="34" charset="0"/>
            </a:endParaRPr>
          </a:p>
        </p:txBody>
      </p:sp>
      <p:graphicFrame>
        <p:nvGraphicFramePr>
          <p:cNvPr id="2" name="Chart 1">
            <a:extLst>
              <a:ext uri="{FF2B5EF4-FFF2-40B4-BE49-F238E27FC236}">
                <a16:creationId xmlns:a16="http://schemas.microsoft.com/office/drawing/2014/main" id="{493A45BE-4778-4201-8387-621581CCA937}"/>
              </a:ext>
            </a:extLst>
          </p:cNvPr>
          <p:cNvGraphicFramePr>
            <a:graphicFrameLocks/>
          </p:cNvGraphicFramePr>
          <p:nvPr>
            <p:extLst>
              <p:ext uri="{D42A27DB-BD31-4B8C-83A1-F6EECF244321}">
                <p14:modId xmlns:p14="http://schemas.microsoft.com/office/powerpoint/2010/main" val="3729319174"/>
              </p:ext>
            </p:extLst>
          </p:nvPr>
        </p:nvGraphicFramePr>
        <p:xfrm>
          <a:off x="233082" y="735105"/>
          <a:ext cx="11725836" cy="5836023"/>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3">
            <a:extLst>
              <a:ext uri="{FF2B5EF4-FFF2-40B4-BE49-F238E27FC236}">
                <a16:creationId xmlns:a16="http://schemas.microsoft.com/office/drawing/2014/main" id="{7A980EEE-17D7-3D4D-3AD0-2D9D2AF8F828}"/>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Elektrības pieslēguma jaudas samazināšanas apsvēršana</a:t>
            </a:r>
            <a:endParaRPr lang="en-US" altLang="en-US" sz="2100" b="1" dirty="0">
              <a:solidFill>
                <a:schemeClr val="bg1"/>
              </a:solidFill>
              <a:cs typeface="Arial" panose="020B0604020202020204" pitchFamily="34" charset="0"/>
            </a:endParaRPr>
          </a:p>
        </p:txBody>
      </p:sp>
    </p:spTree>
    <p:extLst>
      <p:ext uri="{BB962C8B-B14F-4D97-AF65-F5344CB8AC3E}">
        <p14:creationId xmlns:p14="http://schemas.microsoft.com/office/powerpoint/2010/main" val="1660506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7" name="TextBox 6">
            <a:extLst>
              <a:ext uri="{FF2B5EF4-FFF2-40B4-BE49-F238E27FC236}">
                <a16:creationId xmlns:a16="http://schemas.microsoft.com/office/drawing/2014/main" id="{6D349E3B-532B-4A3A-A0E9-BB4241766303}"/>
              </a:ext>
            </a:extLst>
          </p:cNvPr>
          <p:cNvSpPr txBox="1"/>
          <p:nvPr/>
        </p:nvSpPr>
        <p:spPr>
          <a:xfrm>
            <a:off x="215153" y="6490448"/>
            <a:ext cx="3510898" cy="215444"/>
          </a:xfrm>
          <a:prstGeom prst="rect">
            <a:avLst/>
          </a:prstGeom>
          <a:noFill/>
        </p:spPr>
        <p:txBody>
          <a:bodyPr wrap="none" rtlCol="0">
            <a:spAutoFit/>
          </a:bodyPr>
          <a:lstStyle/>
          <a:p>
            <a:r>
              <a:rPr lang="lv-LV" sz="800" dirty="0">
                <a:latin typeface="Arial" panose="020B0604020202020204" pitchFamily="34" charset="0"/>
                <a:cs typeface="Arial" panose="020B0604020202020204" pitchFamily="34" charset="0"/>
              </a:rPr>
              <a:t>*Respondentu skaits grupā nav pietiekams ticamu secinājumu veikšanai.</a:t>
            </a:r>
            <a:endParaRPr lang="en-US" sz="800" dirty="0">
              <a:latin typeface="Arial" panose="020B0604020202020204" pitchFamily="34" charset="0"/>
              <a:cs typeface="Arial" panose="020B0604020202020204" pitchFamily="34" charset="0"/>
            </a:endParaRPr>
          </a:p>
        </p:txBody>
      </p:sp>
      <p:graphicFrame>
        <p:nvGraphicFramePr>
          <p:cNvPr id="2" name="Chart 1">
            <a:extLst>
              <a:ext uri="{FF2B5EF4-FFF2-40B4-BE49-F238E27FC236}">
                <a16:creationId xmlns:a16="http://schemas.microsoft.com/office/drawing/2014/main" id="{9C0F958A-C9AD-418E-8FE8-456D78BAF552}"/>
              </a:ext>
            </a:extLst>
          </p:cNvPr>
          <p:cNvGraphicFramePr>
            <a:graphicFrameLocks/>
          </p:cNvGraphicFramePr>
          <p:nvPr>
            <p:extLst>
              <p:ext uri="{D42A27DB-BD31-4B8C-83A1-F6EECF244321}">
                <p14:modId xmlns:p14="http://schemas.microsoft.com/office/powerpoint/2010/main" val="1269870725"/>
              </p:ext>
            </p:extLst>
          </p:nvPr>
        </p:nvGraphicFramePr>
        <p:xfrm>
          <a:off x="218514" y="726140"/>
          <a:ext cx="11785227" cy="5853954"/>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3">
            <a:extLst>
              <a:ext uri="{FF2B5EF4-FFF2-40B4-BE49-F238E27FC236}">
                <a16:creationId xmlns:a16="http://schemas.microsoft.com/office/drawing/2014/main" id="{0AE1CC13-2697-F0D7-2DB5-AF766DA03698}"/>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Elektrības pieslēguma jaudas samazināšanas apsvēršana</a:t>
            </a:r>
            <a:endParaRPr lang="en-US" altLang="en-US" sz="2100" b="1" dirty="0">
              <a:solidFill>
                <a:schemeClr val="bg1"/>
              </a:solidFill>
              <a:cs typeface="Arial" panose="020B0604020202020204" pitchFamily="34" charset="0"/>
            </a:endParaRPr>
          </a:p>
        </p:txBody>
      </p:sp>
    </p:spTree>
    <p:extLst>
      <p:ext uri="{BB962C8B-B14F-4D97-AF65-F5344CB8AC3E}">
        <p14:creationId xmlns:p14="http://schemas.microsoft.com/office/powerpoint/2010/main" val="8603264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Iemesli, kāpēc mājokļa elektrības pieslēguma jauda nav samazināta</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9B2DD0D7-C876-4DD2-A2B5-D42B9840EE0B}"/>
              </a:ext>
            </a:extLst>
          </p:cNvPr>
          <p:cNvGraphicFramePr>
            <a:graphicFrameLocks/>
          </p:cNvGraphicFramePr>
          <p:nvPr>
            <p:extLst>
              <p:ext uri="{D42A27DB-BD31-4B8C-83A1-F6EECF244321}">
                <p14:modId xmlns:p14="http://schemas.microsoft.com/office/powerpoint/2010/main" val="3337598944"/>
              </p:ext>
            </p:extLst>
          </p:nvPr>
        </p:nvGraphicFramePr>
        <p:xfrm>
          <a:off x="289685" y="944094"/>
          <a:ext cx="11346504" cy="54925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283875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7" name="TextBox 6">
            <a:extLst>
              <a:ext uri="{FF2B5EF4-FFF2-40B4-BE49-F238E27FC236}">
                <a16:creationId xmlns:a16="http://schemas.microsoft.com/office/drawing/2014/main" id="{6D349E3B-532B-4A3A-A0E9-BB4241766303}"/>
              </a:ext>
            </a:extLst>
          </p:cNvPr>
          <p:cNvSpPr txBox="1"/>
          <p:nvPr/>
        </p:nvSpPr>
        <p:spPr>
          <a:xfrm>
            <a:off x="215153" y="6490448"/>
            <a:ext cx="3510898" cy="215444"/>
          </a:xfrm>
          <a:prstGeom prst="rect">
            <a:avLst/>
          </a:prstGeom>
          <a:noFill/>
        </p:spPr>
        <p:txBody>
          <a:bodyPr wrap="none" rtlCol="0">
            <a:spAutoFit/>
          </a:bodyPr>
          <a:lstStyle/>
          <a:p>
            <a:r>
              <a:rPr lang="lv-LV" sz="800" dirty="0">
                <a:latin typeface="Arial" panose="020B0604020202020204" pitchFamily="34" charset="0"/>
                <a:cs typeface="Arial" panose="020B0604020202020204" pitchFamily="34" charset="0"/>
              </a:rPr>
              <a:t>*Respondentu skaits grupā nav pietiekams ticamu secinājumu veikšanai.</a:t>
            </a:r>
            <a:endParaRPr lang="en-US" sz="800" dirty="0">
              <a:latin typeface="Arial" panose="020B0604020202020204" pitchFamily="34" charset="0"/>
              <a:cs typeface="Arial" panose="020B0604020202020204" pitchFamily="34" charset="0"/>
            </a:endParaRPr>
          </a:p>
        </p:txBody>
      </p:sp>
      <p:graphicFrame>
        <p:nvGraphicFramePr>
          <p:cNvPr id="2" name="Chart 1">
            <a:extLst>
              <a:ext uri="{FF2B5EF4-FFF2-40B4-BE49-F238E27FC236}">
                <a16:creationId xmlns:a16="http://schemas.microsoft.com/office/drawing/2014/main" id="{0D4D3F50-DC25-4369-918F-B84851B95A0E}"/>
              </a:ext>
            </a:extLst>
          </p:cNvPr>
          <p:cNvGraphicFramePr>
            <a:graphicFrameLocks/>
          </p:cNvGraphicFramePr>
          <p:nvPr>
            <p:extLst>
              <p:ext uri="{D42A27DB-BD31-4B8C-83A1-F6EECF244321}">
                <p14:modId xmlns:p14="http://schemas.microsoft.com/office/powerpoint/2010/main" val="3815680785"/>
              </p:ext>
            </p:extLst>
          </p:nvPr>
        </p:nvGraphicFramePr>
        <p:xfrm>
          <a:off x="218514" y="717176"/>
          <a:ext cx="11668686" cy="5871883"/>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3">
            <a:extLst>
              <a:ext uri="{FF2B5EF4-FFF2-40B4-BE49-F238E27FC236}">
                <a16:creationId xmlns:a16="http://schemas.microsoft.com/office/drawing/2014/main" id="{DB8352C1-803E-B356-FFC3-E747EB35C247}"/>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Iemesli, kāpēc mājokļa elektrības pieslēguma jauda nav samazināta</a:t>
            </a:r>
            <a:endParaRPr lang="en-US" altLang="en-US" sz="2100" b="1" dirty="0">
              <a:solidFill>
                <a:schemeClr val="bg1"/>
              </a:solidFill>
              <a:cs typeface="Arial" panose="020B0604020202020204" pitchFamily="34" charset="0"/>
            </a:endParaRPr>
          </a:p>
        </p:txBody>
      </p:sp>
    </p:spTree>
    <p:extLst>
      <p:ext uri="{BB962C8B-B14F-4D97-AF65-F5344CB8AC3E}">
        <p14:creationId xmlns:p14="http://schemas.microsoft.com/office/powerpoint/2010/main" val="2792718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Informētība par iespēju bez maksas atjaunot iepriekšējo pieslēguma slodzi</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5E8C8ACF-0C40-4166-B824-D847B9E69E42}"/>
              </a:ext>
            </a:extLst>
          </p:cNvPr>
          <p:cNvGraphicFramePr>
            <a:graphicFrameLocks/>
          </p:cNvGraphicFramePr>
          <p:nvPr>
            <p:extLst>
              <p:ext uri="{D42A27DB-BD31-4B8C-83A1-F6EECF244321}">
                <p14:modId xmlns:p14="http://schemas.microsoft.com/office/powerpoint/2010/main" val="2046652514"/>
              </p:ext>
            </p:extLst>
          </p:nvPr>
        </p:nvGraphicFramePr>
        <p:xfrm>
          <a:off x="692243" y="1134595"/>
          <a:ext cx="10630181" cy="4857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39110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7" name="TextBox 6">
            <a:extLst>
              <a:ext uri="{FF2B5EF4-FFF2-40B4-BE49-F238E27FC236}">
                <a16:creationId xmlns:a16="http://schemas.microsoft.com/office/drawing/2014/main" id="{6D349E3B-532B-4A3A-A0E9-BB4241766303}"/>
              </a:ext>
            </a:extLst>
          </p:cNvPr>
          <p:cNvSpPr txBox="1"/>
          <p:nvPr/>
        </p:nvSpPr>
        <p:spPr>
          <a:xfrm>
            <a:off x="215153" y="6490448"/>
            <a:ext cx="3510898" cy="215444"/>
          </a:xfrm>
          <a:prstGeom prst="rect">
            <a:avLst/>
          </a:prstGeom>
          <a:noFill/>
        </p:spPr>
        <p:txBody>
          <a:bodyPr wrap="none" rtlCol="0">
            <a:spAutoFit/>
          </a:bodyPr>
          <a:lstStyle/>
          <a:p>
            <a:r>
              <a:rPr lang="lv-LV" sz="800" dirty="0">
                <a:latin typeface="Arial" panose="020B0604020202020204" pitchFamily="34" charset="0"/>
                <a:cs typeface="Arial" panose="020B0604020202020204" pitchFamily="34" charset="0"/>
              </a:rPr>
              <a:t>*Respondentu skaits grupā nav pietiekams ticamu secinājumu veikšanai.</a:t>
            </a:r>
            <a:endParaRPr lang="en-US" sz="800" dirty="0">
              <a:latin typeface="Arial" panose="020B0604020202020204" pitchFamily="34" charset="0"/>
              <a:cs typeface="Arial" panose="020B0604020202020204" pitchFamily="34" charset="0"/>
            </a:endParaRPr>
          </a:p>
        </p:txBody>
      </p:sp>
      <p:graphicFrame>
        <p:nvGraphicFramePr>
          <p:cNvPr id="3" name="Chart 2">
            <a:extLst>
              <a:ext uri="{FF2B5EF4-FFF2-40B4-BE49-F238E27FC236}">
                <a16:creationId xmlns:a16="http://schemas.microsoft.com/office/drawing/2014/main" id="{7B373C52-A4FA-4774-87CF-8E912A5936D1}"/>
              </a:ext>
            </a:extLst>
          </p:cNvPr>
          <p:cNvGraphicFramePr>
            <a:graphicFrameLocks/>
          </p:cNvGraphicFramePr>
          <p:nvPr>
            <p:extLst>
              <p:ext uri="{D42A27DB-BD31-4B8C-83A1-F6EECF244321}">
                <p14:modId xmlns:p14="http://schemas.microsoft.com/office/powerpoint/2010/main" val="909486175"/>
              </p:ext>
            </p:extLst>
          </p:nvPr>
        </p:nvGraphicFramePr>
        <p:xfrm>
          <a:off x="220476" y="739589"/>
          <a:ext cx="11751048" cy="5827058"/>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8F2E84A2-6C61-3EF5-CB04-2EF808960F24}"/>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Informētība par iespēju bez maksas atjaunot iepriekšējo pieslēguma slodzi</a:t>
            </a:r>
            <a:endParaRPr lang="en-US" altLang="en-US" sz="2100" b="1" dirty="0">
              <a:solidFill>
                <a:schemeClr val="bg1"/>
              </a:solidFill>
              <a:cs typeface="Arial" panose="020B0604020202020204" pitchFamily="34" charset="0"/>
            </a:endParaRPr>
          </a:p>
        </p:txBody>
      </p:sp>
    </p:spTree>
    <p:extLst>
      <p:ext uri="{BB962C8B-B14F-4D97-AF65-F5344CB8AC3E}">
        <p14:creationId xmlns:p14="http://schemas.microsoft.com/office/powerpoint/2010/main" val="36399442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1"/>
            <a:ext cx="12192000" cy="779929"/>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Iedzīvotāju, kurus elektrības slodzes atjaunošana bez maksas mudinātu pārskatīt</a:t>
            </a:r>
          </a:p>
          <a:p>
            <a:pPr>
              <a:spcBef>
                <a:spcPct val="0"/>
              </a:spcBef>
              <a:buNone/>
            </a:pPr>
            <a:r>
              <a:rPr lang="lv-LV" altLang="en-US" sz="2400" b="1" dirty="0">
                <a:solidFill>
                  <a:schemeClr val="bg1"/>
                </a:solidFill>
                <a:cs typeface="Arial" panose="020B0604020202020204" pitchFamily="34" charset="0"/>
              </a:rPr>
              <a:t> vai samazināt jaudu, īpatsvars</a:t>
            </a:r>
            <a:endParaRPr lang="en-US" altLang="en-US" sz="2100" b="1" dirty="0">
              <a:solidFill>
                <a:schemeClr val="bg1"/>
              </a:solidFill>
              <a:cs typeface="Arial" panose="020B0604020202020204" pitchFamily="34" charset="0"/>
            </a:endParaRPr>
          </a:p>
        </p:txBody>
      </p:sp>
      <p:graphicFrame>
        <p:nvGraphicFramePr>
          <p:cNvPr id="4" name="Chart 3">
            <a:extLst>
              <a:ext uri="{FF2B5EF4-FFF2-40B4-BE49-F238E27FC236}">
                <a16:creationId xmlns:a16="http://schemas.microsoft.com/office/drawing/2014/main" id="{84880DFA-9795-41F3-B3EF-55E6B998CABB}"/>
              </a:ext>
            </a:extLst>
          </p:cNvPr>
          <p:cNvGraphicFramePr>
            <a:graphicFrameLocks/>
          </p:cNvGraphicFramePr>
          <p:nvPr>
            <p:extLst>
              <p:ext uri="{D42A27DB-BD31-4B8C-83A1-F6EECF244321}">
                <p14:modId xmlns:p14="http://schemas.microsoft.com/office/powerpoint/2010/main" val="2114526767"/>
              </p:ext>
            </p:extLst>
          </p:nvPr>
        </p:nvGraphicFramePr>
        <p:xfrm>
          <a:off x="647420" y="1237127"/>
          <a:ext cx="10576392" cy="47244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7926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3">
            <a:extLst>
              <a:ext uri="{FF2B5EF4-FFF2-40B4-BE49-F238E27FC236}">
                <a16:creationId xmlns:a16="http://schemas.microsoft.com/office/drawing/2014/main" id="{E40D9331-C5E4-4BA9-99E3-9BAEA42FCD78}"/>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Aptaujas tehniskā informācija</a:t>
            </a:r>
            <a:endParaRPr lang="en-US" altLang="en-US" sz="2400" b="1" dirty="0">
              <a:solidFill>
                <a:schemeClr val="bg1"/>
              </a:solidFill>
              <a:cs typeface="Arial" panose="020B0604020202020204" pitchFamily="34" charset="0"/>
            </a:endParaRPr>
          </a:p>
        </p:txBody>
      </p:sp>
      <p:sp>
        <p:nvSpPr>
          <p:cNvPr id="6" name="Content Placeholder 5">
            <a:extLst>
              <a:ext uri="{FF2B5EF4-FFF2-40B4-BE49-F238E27FC236}">
                <a16:creationId xmlns:a16="http://schemas.microsoft.com/office/drawing/2014/main" id="{A9EA21D9-42D0-4A72-BE88-3280C77B35D5}"/>
              </a:ext>
            </a:extLst>
          </p:cNvPr>
          <p:cNvSpPr txBox="1">
            <a:spLocks/>
          </p:cNvSpPr>
          <p:nvPr/>
        </p:nvSpPr>
        <p:spPr>
          <a:xfrm>
            <a:off x="296882" y="788028"/>
            <a:ext cx="7143823" cy="4973638"/>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spcBef>
                <a:spcPts val="2000"/>
              </a:spcBef>
              <a:buFont typeface="Arial" panose="020B0604020202020204" pitchFamily="34" charset="0"/>
              <a:buNone/>
              <a:defRPr/>
            </a:pPr>
            <a:r>
              <a:rPr lang="lv-LV" altLang="lv-LV" sz="1500" b="1" dirty="0">
                <a:solidFill>
                  <a:srgbClr val="386C57"/>
                </a:solidFill>
                <a:latin typeface="Arial" panose="020B0604020202020204" pitchFamily="34" charset="0"/>
                <a:cs typeface="Arial" panose="020B0604020202020204" pitchFamily="34" charset="0"/>
              </a:rPr>
              <a:t>Pētījuma veicējs:</a:t>
            </a:r>
            <a:r>
              <a:rPr lang="lv-LV" altLang="lv-LV" sz="1500" b="1" dirty="0">
                <a:latin typeface="Arial" panose="020B0604020202020204" pitchFamily="34" charset="0"/>
                <a:cs typeface="Arial" panose="020B0604020202020204" pitchFamily="34" charset="0"/>
              </a:rPr>
              <a:t> </a:t>
            </a:r>
            <a:r>
              <a:rPr lang="lv-LV" altLang="lv-LV" sz="1500" dirty="0">
                <a:latin typeface="Arial" panose="020B0604020202020204" pitchFamily="34" charset="0"/>
                <a:cs typeface="Arial" panose="020B0604020202020204" pitchFamily="34" charset="0"/>
              </a:rPr>
              <a:t>sabiedriskās domas pētījumu centrs SKDS</a:t>
            </a:r>
          </a:p>
          <a:p>
            <a:pPr>
              <a:lnSpc>
                <a:spcPct val="80000"/>
              </a:lnSpc>
              <a:spcBef>
                <a:spcPts val="2000"/>
              </a:spcBef>
              <a:buFont typeface="Arial" panose="020B0604020202020204" pitchFamily="34" charset="0"/>
              <a:buNone/>
              <a:defRPr/>
            </a:pPr>
            <a:r>
              <a:rPr lang="lv-LV" altLang="lv-LV" sz="1500" b="1" dirty="0">
                <a:solidFill>
                  <a:srgbClr val="386C57"/>
                </a:solidFill>
                <a:latin typeface="Arial" panose="020B0604020202020204" pitchFamily="34" charset="0"/>
                <a:cs typeface="Arial" panose="020B0604020202020204" pitchFamily="34" charset="0"/>
              </a:rPr>
              <a:t>Mērķa grupa:</a:t>
            </a:r>
            <a:r>
              <a:rPr lang="lv-LV" altLang="lv-LV" sz="1500" b="1" dirty="0">
                <a:latin typeface="Arial" panose="020B0604020202020204" pitchFamily="34" charset="0"/>
                <a:cs typeface="Arial" panose="020B0604020202020204" pitchFamily="34" charset="0"/>
              </a:rPr>
              <a:t> </a:t>
            </a:r>
            <a:r>
              <a:rPr lang="lv-LV" altLang="lv-LV" sz="1500" dirty="0">
                <a:latin typeface="Arial" panose="020B0604020202020204" pitchFamily="34" charset="0"/>
                <a:cs typeface="Arial" panose="020B0604020202020204" pitchFamily="34" charset="0"/>
              </a:rPr>
              <a:t>Latvijas iedzīvotāji vecumā no 18 līdz 75 gadiem</a:t>
            </a:r>
          </a:p>
          <a:p>
            <a:pPr marL="0" indent="0">
              <a:lnSpc>
                <a:spcPct val="80000"/>
              </a:lnSpc>
              <a:spcBef>
                <a:spcPts val="2000"/>
              </a:spcBef>
              <a:buFont typeface="Arial" panose="020B0604020202020204" pitchFamily="34" charset="0"/>
              <a:buNone/>
              <a:defRPr/>
            </a:pPr>
            <a:r>
              <a:rPr lang="lv-LV" altLang="lv-LV" sz="1500" b="1" dirty="0">
                <a:solidFill>
                  <a:srgbClr val="386C57"/>
                </a:solidFill>
                <a:latin typeface="Arial" panose="020B0604020202020204" pitchFamily="34" charset="0"/>
                <a:cs typeface="Arial" panose="020B0604020202020204" pitchFamily="34" charset="0"/>
              </a:rPr>
              <a:t>Aptaujas metode:</a:t>
            </a:r>
            <a:r>
              <a:rPr lang="lv-LV" altLang="lv-LV" sz="1500" b="1" dirty="0">
                <a:latin typeface="Arial" panose="020B0604020202020204" pitchFamily="34" charset="0"/>
                <a:cs typeface="Arial" panose="020B0604020202020204" pitchFamily="34" charset="0"/>
              </a:rPr>
              <a:t> </a:t>
            </a:r>
            <a:r>
              <a:rPr lang="lv-LV" altLang="lv-LV" sz="1500" dirty="0">
                <a:latin typeface="Arial" panose="020B0604020202020204" pitchFamily="34" charset="0"/>
                <a:cs typeface="Arial" panose="020B0604020202020204" pitchFamily="34" charset="0"/>
              </a:rPr>
              <a:t>interneta aptauja (CAWI – </a:t>
            </a:r>
            <a:r>
              <a:rPr lang="lv-LV" altLang="lv-LV" sz="1500" i="1" dirty="0">
                <a:latin typeface="Arial" panose="020B0604020202020204" pitchFamily="34" charset="0"/>
                <a:cs typeface="Arial" panose="020B0604020202020204" pitchFamily="34" charset="0"/>
              </a:rPr>
              <a:t>Computer-</a:t>
            </a:r>
            <a:r>
              <a:rPr lang="lv-LV" altLang="lv-LV" sz="1500" i="1" dirty="0" err="1">
                <a:latin typeface="Arial" panose="020B0604020202020204" pitchFamily="34" charset="0"/>
                <a:cs typeface="Arial" panose="020B0604020202020204" pitchFamily="34" charset="0"/>
              </a:rPr>
              <a:t>Aided</a:t>
            </a:r>
            <a:r>
              <a:rPr lang="lv-LV" altLang="lv-LV" sz="1500" i="1" dirty="0">
                <a:latin typeface="Arial" panose="020B0604020202020204" pitchFamily="34" charset="0"/>
                <a:cs typeface="Arial" panose="020B0604020202020204" pitchFamily="34" charset="0"/>
              </a:rPr>
              <a:t> </a:t>
            </a:r>
            <a:r>
              <a:rPr lang="lv-LV" altLang="lv-LV" sz="1500" i="1" dirty="0" err="1">
                <a:latin typeface="Arial" panose="020B0604020202020204" pitchFamily="34" charset="0"/>
                <a:cs typeface="Arial" panose="020B0604020202020204" pitchFamily="34" charset="0"/>
              </a:rPr>
              <a:t>Web</a:t>
            </a:r>
            <a:r>
              <a:rPr lang="lv-LV" altLang="lv-LV" sz="1500" i="1" dirty="0">
                <a:latin typeface="Arial" panose="020B0604020202020204" pitchFamily="34" charset="0"/>
                <a:cs typeface="Arial" panose="020B0604020202020204" pitchFamily="34" charset="0"/>
              </a:rPr>
              <a:t> </a:t>
            </a:r>
            <a:r>
              <a:rPr lang="lv-LV" altLang="lv-LV" sz="1500" i="1" dirty="0" err="1">
                <a:latin typeface="Arial" panose="020B0604020202020204" pitchFamily="34" charset="0"/>
                <a:cs typeface="Arial" panose="020B0604020202020204" pitchFamily="34" charset="0"/>
              </a:rPr>
              <a:t>Interviewing</a:t>
            </a:r>
            <a:r>
              <a:rPr lang="lv-LV" altLang="lv-LV" sz="1500" dirty="0">
                <a:latin typeface="Arial" panose="020B0604020202020204" pitchFamily="34" charset="0"/>
                <a:cs typeface="Arial" panose="020B0604020202020204" pitchFamily="34" charset="0"/>
              </a:rPr>
              <a:t>)</a:t>
            </a:r>
          </a:p>
          <a:p>
            <a:pPr marL="0" indent="0">
              <a:lnSpc>
                <a:spcPct val="80000"/>
              </a:lnSpc>
              <a:spcBef>
                <a:spcPts val="2000"/>
              </a:spcBef>
              <a:buFont typeface="Arial" panose="020B0604020202020204" pitchFamily="34" charset="0"/>
              <a:buNone/>
              <a:defRPr/>
            </a:pPr>
            <a:r>
              <a:rPr lang="lv-LV" altLang="lv-LV" sz="1500" b="1" dirty="0">
                <a:solidFill>
                  <a:srgbClr val="386C57"/>
                </a:solidFill>
                <a:latin typeface="Arial" panose="020B0604020202020204" pitchFamily="34" charset="0"/>
                <a:cs typeface="Arial" panose="020B0604020202020204" pitchFamily="34" charset="0"/>
              </a:rPr>
              <a:t>Izlases apjoms:</a:t>
            </a:r>
            <a:r>
              <a:rPr lang="lv-LV" altLang="lv-LV" sz="1500" b="1" dirty="0">
                <a:latin typeface="Arial" panose="020B0604020202020204" pitchFamily="34" charset="0"/>
                <a:cs typeface="Arial" panose="020B0604020202020204" pitchFamily="34" charset="0"/>
              </a:rPr>
              <a:t> </a:t>
            </a:r>
            <a:r>
              <a:rPr lang="lv-LV" altLang="lv-LV" sz="1500" dirty="0">
                <a:latin typeface="Arial" panose="020B0604020202020204" pitchFamily="34" charset="0"/>
                <a:cs typeface="Arial" panose="020B0604020202020204" pitchFamily="34" charset="0"/>
              </a:rPr>
              <a:t>1005 respondenti (ģenerālajam kopumam reprezentatīva izlase)</a:t>
            </a:r>
          </a:p>
          <a:p>
            <a:pPr marL="0" indent="0">
              <a:spcBef>
                <a:spcPts val="2000"/>
              </a:spcBef>
              <a:buFont typeface="Arial" panose="020B0604020202020204" pitchFamily="34" charset="0"/>
              <a:buNone/>
              <a:defRPr/>
            </a:pPr>
            <a:r>
              <a:rPr lang="lv-LV" altLang="lv-LV" sz="1500" b="1" dirty="0">
                <a:solidFill>
                  <a:srgbClr val="386C57"/>
                </a:solidFill>
                <a:latin typeface="Arial" panose="020B0604020202020204" pitchFamily="34" charset="0"/>
                <a:cs typeface="Arial" panose="020B0604020202020204" pitchFamily="34" charset="0"/>
              </a:rPr>
              <a:t>Izlases veidošanas avots:</a:t>
            </a:r>
            <a:r>
              <a:rPr lang="lv-LV" altLang="lv-LV" sz="1500" dirty="0">
                <a:latin typeface="Arial" panose="020B0604020202020204" pitchFamily="34" charset="0"/>
                <a:cs typeface="Arial" panose="020B0604020202020204" pitchFamily="34" charset="0"/>
              </a:rPr>
              <a:t> izlase tika veidota no pētījumu centra SKDS </a:t>
            </a:r>
            <a:r>
              <a:rPr lang="lv-LV" altLang="lv-LV" sz="1500" dirty="0" err="1">
                <a:latin typeface="Arial" panose="020B0604020202020204" pitchFamily="34" charset="0"/>
                <a:cs typeface="Arial" panose="020B0604020202020204" pitchFamily="34" charset="0"/>
              </a:rPr>
              <a:t>WebPanelī</a:t>
            </a:r>
            <a:r>
              <a:rPr lang="lv-LV" altLang="lv-LV" sz="1500" dirty="0">
                <a:latin typeface="Arial" panose="020B0604020202020204" pitchFamily="34" charset="0"/>
                <a:cs typeface="Arial" panose="020B0604020202020204" pitchFamily="34" charset="0"/>
              </a:rPr>
              <a:t> reģistrētajiem Latvijas iedzīvotājiem</a:t>
            </a:r>
          </a:p>
          <a:p>
            <a:pPr>
              <a:lnSpc>
                <a:spcPct val="80000"/>
              </a:lnSpc>
              <a:spcBef>
                <a:spcPts val="2000"/>
              </a:spcBef>
              <a:buFont typeface="Arial" panose="020B0604020202020204" pitchFamily="34" charset="0"/>
              <a:buNone/>
              <a:defRPr/>
            </a:pPr>
            <a:r>
              <a:rPr lang="lv-LV" altLang="lv-LV" sz="1500" b="1" dirty="0">
                <a:solidFill>
                  <a:srgbClr val="386C57"/>
                </a:solidFill>
                <a:latin typeface="Arial" panose="020B0604020202020204" pitchFamily="34" charset="0"/>
                <a:cs typeface="Arial" panose="020B0604020202020204" pitchFamily="34" charset="0"/>
              </a:rPr>
              <a:t>Izlases metode:</a:t>
            </a:r>
            <a:r>
              <a:rPr lang="lv-LV" altLang="lv-LV" sz="1500" b="1" dirty="0">
                <a:latin typeface="Arial" panose="020B0604020202020204" pitchFamily="34" charset="0"/>
                <a:cs typeface="Arial" panose="020B0604020202020204" pitchFamily="34" charset="0"/>
              </a:rPr>
              <a:t> </a:t>
            </a:r>
            <a:r>
              <a:rPr lang="lv-LV" altLang="lv-LV" sz="1500" dirty="0">
                <a:latin typeface="Arial" panose="020B0604020202020204" pitchFamily="34" charset="0"/>
                <a:cs typeface="Arial" panose="020B0604020202020204" pitchFamily="34" charset="0"/>
              </a:rPr>
              <a:t>kvotu izlase</a:t>
            </a:r>
            <a:endParaRPr lang="lv-LV" altLang="lv-LV" sz="1500" dirty="0">
              <a:solidFill>
                <a:srgbClr val="386C57"/>
              </a:solidFill>
              <a:latin typeface="Arial" panose="020B0604020202020204" pitchFamily="34" charset="0"/>
              <a:cs typeface="Arial" panose="020B0604020202020204" pitchFamily="34" charset="0"/>
            </a:endParaRPr>
          </a:p>
          <a:p>
            <a:pPr>
              <a:lnSpc>
                <a:spcPct val="80000"/>
              </a:lnSpc>
              <a:spcBef>
                <a:spcPts val="2000"/>
              </a:spcBef>
              <a:buFont typeface="Arial" panose="020B0604020202020204" pitchFamily="34" charset="0"/>
              <a:buNone/>
              <a:defRPr/>
            </a:pPr>
            <a:r>
              <a:rPr lang="lv-LV" altLang="lv-LV" sz="1500" b="1" dirty="0">
                <a:solidFill>
                  <a:srgbClr val="386C57"/>
                </a:solidFill>
                <a:latin typeface="Arial" panose="020B0604020202020204" pitchFamily="34" charset="0"/>
                <a:cs typeface="Arial" panose="020B0604020202020204" pitchFamily="34" charset="0"/>
              </a:rPr>
              <a:t>Ģeogrāfiskais pārklājums:</a:t>
            </a:r>
            <a:r>
              <a:rPr lang="lv-LV" altLang="lv-LV" sz="1500" b="1" dirty="0">
                <a:latin typeface="Arial" panose="020B0604020202020204" pitchFamily="34" charset="0"/>
                <a:cs typeface="Arial" panose="020B0604020202020204" pitchFamily="34" charset="0"/>
              </a:rPr>
              <a:t> </a:t>
            </a:r>
            <a:r>
              <a:rPr lang="lv-LV" altLang="lv-LV" sz="1500" dirty="0">
                <a:latin typeface="Arial" panose="020B0604020202020204" pitchFamily="34" charset="0"/>
                <a:cs typeface="Arial" panose="020B0604020202020204" pitchFamily="34" charset="0"/>
              </a:rPr>
              <a:t>visa Latvija</a:t>
            </a:r>
            <a:endParaRPr lang="lv-LV" altLang="lv-LV" sz="1500" dirty="0">
              <a:solidFill>
                <a:srgbClr val="386C57"/>
              </a:solidFill>
              <a:latin typeface="Arial" panose="020B0604020202020204" pitchFamily="34" charset="0"/>
              <a:cs typeface="Arial" panose="020B0604020202020204" pitchFamily="34" charset="0"/>
            </a:endParaRPr>
          </a:p>
          <a:p>
            <a:pPr>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Aptaujas veikšanas laiks:</a:t>
            </a:r>
            <a:r>
              <a:rPr lang="lv-LV" altLang="lv-LV" sz="1500" b="1" dirty="0">
                <a:latin typeface="Arial" panose="020B0604020202020204" pitchFamily="34" charset="0"/>
                <a:cs typeface="Arial" panose="020B0604020202020204" pitchFamily="34" charset="0"/>
              </a:rPr>
              <a:t> </a:t>
            </a:r>
            <a:r>
              <a:rPr lang="lv-LV" sz="1500" dirty="0">
                <a:latin typeface="Arial" panose="020B0604020202020204" pitchFamily="34" charset="0"/>
                <a:cs typeface="Arial" panose="020B0604020202020204" pitchFamily="34" charset="0"/>
              </a:rPr>
              <a:t>06.09.2023. - 08.09.2023.</a:t>
            </a:r>
            <a:endParaRPr lang="lv-LV" altLang="lv-LV" sz="1500" dirty="0">
              <a:latin typeface="Arial" panose="020B0604020202020204" pitchFamily="34" charset="0"/>
              <a:cs typeface="Arial" panose="020B0604020202020204" pitchFamily="34" charset="0"/>
            </a:endParaRPr>
          </a:p>
          <a:p>
            <a:pPr marL="0" indent="0">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Datu svēršana:</a:t>
            </a:r>
            <a:r>
              <a:rPr lang="lv-LV" altLang="lv-LV" sz="1500" b="1" dirty="0">
                <a:latin typeface="Arial" panose="020B0604020202020204" pitchFamily="34" charset="0"/>
                <a:cs typeface="Arial" panose="020B0604020202020204" pitchFamily="34" charset="0"/>
              </a:rPr>
              <a:t> </a:t>
            </a:r>
            <a:r>
              <a:rPr lang="lv-LV" altLang="lv-LV" sz="1500" dirty="0">
                <a:latin typeface="Arial" panose="020B0604020202020204" pitchFamily="34" charset="0"/>
                <a:cs typeface="Arial" panose="020B0604020202020204" pitchFamily="34" charset="0"/>
              </a:rPr>
              <a:t>dati tika svērti pēc pazīmēm: reģions, tautība, dzimums, vecums saskaņā ar </a:t>
            </a:r>
            <a:r>
              <a:rPr lang="en-GB" sz="1500" dirty="0">
                <a:latin typeface="Arial" panose="020B0604020202020204" pitchFamily="34" charset="0"/>
                <a:cs typeface="Arial" panose="020B0604020202020204" pitchFamily="34" charset="0"/>
              </a:rPr>
              <a:t>LR </a:t>
            </a:r>
            <a:r>
              <a:rPr lang="en-GB" sz="1500" dirty="0" err="1">
                <a:latin typeface="Arial" panose="020B0604020202020204" pitchFamily="34" charset="0"/>
                <a:cs typeface="Arial" panose="020B0604020202020204" pitchFamily="34" charset="0"/>
              </a:rPr>
              <a:t>IeM</a:t>
            </a:r>
            <a:r>
              <a:rPr lang="en-GB" sz="1500" dirty="0">
                <a:latin typeface="Arial" panose="020B0604020202020204" pitchFamily="34" charset="0"/>
                <a:cs typeface="Arial" panose="020B0604020202020204" pitchFamily="34" charset="0"/>
              </a:rPr>
              <a:t> PMLP </a:t>
            </a:r>
            <a:r>
              <a:rPr lang="en-GB" sz="1500" dirty="0" err="1">
                <a:latin typeface="Arial" panose="020B0604020202020204" pitchFamily="34" charset="0"/>
                <a:cs typeface="Arial" panose="020B0604020202020204" pitchFamily="34" charset="0"/>
              </a:rPr>
              <a:t>Iedz</a:t>
            </a:r>
            <a:r>
              <a:rPr lang="lv-LV" sz="1500" dirty="0" err="1">
                <a:latin typeface="Arial" panose="020B0604020202020204" pitchFamily="34" charset="0"/>
                <a:cs typeface="Arial" panose="020B0604020202020204" pitchFamily="34" charset="0"/>
              </a:rPr>
              <a:t>īvotāju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reģ</a:t>
            </a:r>
            <a:r>
              <a:rPr lang="lv-LV" sz="1500" dirty="0" err="1">
                <a:latin typeface="Arial" panose="020B0604020202020204" pitchFamily="34" charset="0"/>
                <a:cs typeface="Arial" panose="020B0604020202020204" pitchFamily="34" charset="0"/>
              </a:rPr>
              <a:t>istra</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dati</a:t>
            </a:r>
            <a:r>
              <a:rPr lang="lv-LV" sz="1500" dirty="0" err="1">
                <a:latin typeface="Arial" panose="020B0604020202020204" pitchFamily="34" charset="0"/>
                <a:cs typeface="Arial" panose="020B0604020202020204" pitchFamily="34" charset="0"/>
              </a:rPr>
              <a:t>em</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uz</a:t>
            </a:r>
            <a:r>
              <a:rPr lang="en-GB" sz="1500" dirty="0">
                <a:latin typeface="Arial" panose="020B0604020202020204" pitchFamily="34" charset="0"/>
                <a:cs typeface="Arial" panose="020B0604020202020204" pitchFamily="34" charset="0"/>
              </a:rPr>
              <a:t> </a:t>
            </a:r>
            <a:r>
              <a:rPr lang="lv-LV" sz="1500" dirty="0">
                <a:latin typeface="Arial" panose="020B0604020202020204" pitchFamily="34" charset="0"/>
                <a:cs typeface="Arial" panose="020B0604020202020204" pitchFamily="34" charset="0"/>
              </a:rPr>
              <a:t>24.01.2023.</a:t>
            </a:r>
            <a:r>
              <a:rPr lang="lv-LV" altLang="lv-LV" sz="1500" dirty="0">
                <a:latin typeface="Arial" panose="020B0604020202020204" pitchFamily="34" charset="0"/>
                <a:cs typeface="Arial" panose="020B0604020202020204" pitchFamily="34" charset="0"/>
              </a:rPr>
              <a:t> Šajā materiālā norādīti svērti procenti un nesvērts respondentu skaits. </a:t>
            </a:r>
          </a:p>
          <a:p>
            <a:pPr>
              <a:lnSpc>
                <a:spcPct val="80000"/>
              </a:lnSpc>
              <a:spcBef>
                <a:spcPct val="25000"/>
              </a:spcBef>
              <a:buFont typeface="Arial" panose="020B0604020202020204" pitchFamily="34" charset="0"/>
              <a:buNone/>
              <a:defRPr/>
            </a:pPr>
            <a:endParaRPr lang="lv-LV" altLang="lv-LV" sz="1600" dirty="0">
              <a:cs typeface="Arial" panose="020B0604020202020204" pitchFamily="34" charset="0"/>
            </a:endParaRPr>
          </a:p>
        </p:txBody>
      </p:sp>
      <p:graphicFrame>
        <p:nvGraphicFramePr>
          <p:cNvPr id="5" name="Table 4">
            <a:extLst>
              <a:ext uri="{FF2B5EF4-FFF2-40B4-BE49-F238E27FC236}">
                <a16:creationId xmlns:a16="http://schemas.microsoft.com/office/drawing/2014/main" id="{847D462E-8021-408C-A603-2B4F9FF48D9B}"/>
              </a:ext>
            </a:extLst>
          </p:cNvPr>
          <p:cNvGraphicFramePr>
            <a:graphicFrameLocks noGrp="1"/>
          </p:cNvGraphicFramePr>
          <p:nvPr>
            <p:extLst>
              <p:ext uri="{D42A27DB-BD31-4B8C-83A1-F6EECF244321}">
                <p14:modId xmlns:p14="http://schemas.microsoft.com/office/powerpoint/2010/main" val="4002924349"/>
              </p:ext>
            </p:extLst>
          </p:nvPr>
        </p:nvGraphicFramePr>
        <p:xfrm>
          <a:off x="7431744" y="995089"/>
          <a:ext cx="4509247" cy="4053080"/>
        </p:xfrm>
        <a:graphic>
          <a:graphicData uri="http://schemas.openxmlformats.org/drawingml/2006/table">
            <a:tbl>
              <a:tblPr/>
              <a:tblGrid>
                <a:gridCol w="1586231">
                  <a:extLst>
                    <a:ext uri="{9D8B030D-6E8A-4147-A177-3AD203B41FA5}">
                      <a16:colId xmlns:a16="http://schemas.microsoft.com/office/drawing/2014/main" val="184185648"/>
                    </a:ext>
                  </a:extLst>
                </a:gridCol>
                <a:gridCol w="966754">
                  <a:extLst>
                    <a:ext uri="{9D8B030D-6E8A-4147-A177-3AD203B41FA5}">
                      <a16:colId xmlns:a16="http://schemas.microsoft.com/office/drawing/2014/main" val="3419313068"/>
                    </a:ext>
                  </a:extLst>
                </a:gridCol>
                <a:gridCol w="1000877">
                  <a:extLst>
                    <a:ext uri="{9D8B030D-6E8A-4147-A177-3AD203B41FA5}">
                      <a16:colId xmlns:a16="http://schemas.microsoft.com/office/drawing/2014/main" val="3727270715"/>
                    </a:ext>
                  </a:extLst>
                </a:gridCol>
                <a:gridCol w="955385">
                  <a:extLst>
                    <a:ext uri="{9D8B030D-6E8A-4147-A177-3AD203B41FA5}">
                      <a16:colId xmlns:a16="http://schemas.microsoft.com/office/drawing/2014/main" val="3644383969"/>
                    </a:ext>
                  </a:extLst>
                </a:gridCol>
              </a:tblGrid>
              <a:tr h="567085">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 </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Respondentu skaits izlasē (%) pirms svēršanas</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Respondentu skaits izlasē (%) pēc svēršanas</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LR IeM PMLP Iedz. </a:t>
                      </a:r>
                      <a:r>
                        <a:rPr lang="lv-LV" sz="1000" dirty="0" err="1">
                          <a:effectLst/>
                          <a:latin typeface="Arial" panose="020B0604020202020204" pitchFamily="34" charset="0"/>
                          <a:ea typeface="Times New Roman" panose="02020603050405020304" pitchFamily="18" charset="0"/>
                          <a:cs typeface="Arial" panose="020B0604020202020204" pitchFamily="34" charset="0"/>
                        </a:rPr>
                        <a:t>reģ</a:t>
                      </a:r>
                      <a:r>
                        <a:rPr lang="lv-LV" sz="1000" dirty="0">
                          <a:effectLst/>
                          <a:latin typeface="Arial" panose="020B0604020202020204" pitchFamily="34" charset="0"/>
                          <a:ea typeface="Times New Roman" panose="02020603050405020304" pitchFamily="18" charset="0"/>
                          <a:cs typeface="Arial" panose="020B0604020202020204" pitchFamily="34" charset="0"/>
                        </a:rPr>
                        <a:t>. dati uz 24.01.2023.</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268841366"/>
                  </a:ext>
                </a:extLst>
              </a:tr>
              <a:tr h="141771">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KOPĀ</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100.0</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100.0</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100.0</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638398286"/>
                  </a:ext>
                </a:extLst>
              </a:tr>
              <a:tr h="213170">
                <a:tc>
                  <a:txBody>
                    <a:bodyPr/>
                    <a:lstStyle/>
                    <a:p>
                      <a:pPr>
                        <a:spcBef>
                          <a:spcPts val="200"/>
                        </a:spcBef>
                        <a:spcAft>
                          <a:spcPts val="0"/>
                        </a:spcAft>
                      </a:pPr>
                      <a:r>
                        <a:rPr lang="lv-LV" sz="1000" b="1" dirty="0">
                          <a:effectLst/>
                          <a:latin typeface="Arial" panose="020B0604020202020204" pitchFamily="34" charset="0"/>
                          <a:ea typeface="Times New Roman" panose="02020603050405020304" pitchFamily="18" charset="0"/>
                          <a:cs typeface="Arial" panose="020B0604020202020204" pitchFamily="34" charset="0"/>
                        </a:rPr>
                        <a:t>REĢIONS</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b">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 </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 </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 </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090555686"/>
                  </a:ext>
                </a:extLst>
              </a:tr>
              <a:tr h="141771">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Rīga</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35.0</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33.2</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33.2</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008975970"/>
                  </a:ext>
                </a:extLst>
              </a:tr>
              <a:tr h="141771">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Pierīga</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20.1</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20.0</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20.0</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015695247"/>
                  </a:ext>
                </a:extLst>
              </a:tr>
              <a:tr h="141771">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Vidzeme</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8.8</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9.4</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9.4</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95669808"/>
                  </a:ext>
                </a:extLst>
              </a:tr>
              <a:tr h="141771">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Kurzeme</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12.4</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12.3</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12.3</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435809754"/>
                  </a:ext>
                </a:extLst>
              </a:tr>
              <a:tr h="141771">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Zemgale</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10.6</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11.7</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11.7</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898170274"/>
                  </a:ext>
                </a:extLst>
              </a:tr>
              <a:tr h="141771">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Latgale</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13.0</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13.4</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dirty="0">
                          <a:effectLst/>
                          <a:latin typeface="Arial" panose="020B0604020202020204" pitchFamily="34" charset="0"/>
                          <a:ea typeface="Times New Roman" panose="02020603050405020304" pitchFamily="18" charset="0"/>
                        </a:rPr>
                        <a:t>13.4</a:t>
                      </a:r>
                      <a:endParaRPr lang="lv-LV"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561730604"/>
                  </a:ext>
                </a:extLst>
              </a:tr>
              <a:tr h="213170">
                <a:tc>
                  <a:txBody>
                    <a:bodyPr/>
                    <a:lstStyle/>
                    <a:p>
                      <a:pPr>
                        <a:spcAft>
                          <a:spcPts val="0"/>
                        </a:spcAft>
                      </a:pPr>
                      <a:r>
                        <a:rPr lang="lv-LV" sz="1000" b="1" dirty="0">
                          <a:effectLst/>
                          <a:latin typeface="Arial" panose="020B0604020202020204" pitchFamily="34" charset="0"/>
                          <a:ea typeface="Times New Roman" panose="02020603050405020304" pitchFamily="18" charset="0"/>
                          <a:cs typeface="Arial" panose="020B0604020202020204" pitchFamily="34" charset="0"/>
                        </a:rPr>
                        <a:t>DZIMUMS</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b">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 </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 </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 </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221011388"/>
                  </a:ext>
                </a:extLst>
              </a:tr>
              <a:tr h="84685">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Vīrieši</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48.3</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48.3</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48.</a:t>
                      </a:r>
                      <a:r>
                        <a:rPr lang="ru-RU" sz="1000">
                          <a:effectLst/>
                          <a:latin typeface="Arial" panose="020B0604020202020204" pitchFamily="34" charset="0"/>
                          <a:ea typeface="Times New Roman" panose="02020603050405020304" pitchFamily="18" charset="0"/>
                        </a:rPr>
                        <a:t>3</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787477930"/>
                  </a:ext>
                </a:extLst>
              </a:tr>
              <a:tr h="141771">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Sievietes</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51.7</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51.7</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dirty="0">
                          <a:effectLst/>
                          <a:latin typeface="Arial" panose="020B0604020202020204" pitchFamily="34" charset="0"/>
                          <a:ea typeface="Times New Roman" panose="02020603050405020304" pitchFamily="18" charset="0"/>
                        </a:rPr>
                        <a:t>51.</a:t>
                      </a:r>
                      <a:r>
                        <a:rPr lang="ru-RU" sz="1000" dirty="0">
                          <a:effectLst/>
                          <a:latin typeface="Arial" panose="020B0604020202020204" pitchFamily="34" charset="0"/>
                          <a:ea typeface="Times New Roman" panose="02020603050405020304" pitchFamily="18" charset="0"/>
                        </a:rPr>
                        <a:t>7</a:t>
                      </a:r>
                      <a:endParaRPr lang="lv-LV"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37576291"/>
                  </a:ext>
                </a:extLst>
              </a:tr>
              <a:tr h="213170">
                <a:tc>
                  <a:txBody>
                    <a:bodyPr/>
                    <a:lstStyle/>
                    <a:p>
                      <a:pPr>
                        <a:spcAft>
                          <a:spcPts val="0"/>
                        </a:spcAft>
                      </a:pPr>
                      <a:r>
                        <a:rPr lang="lv-LV" sz="1000" b="1" dirty="0">
                          <a:effectLst/>
                          <a:latin typeface="Arial" panose="020B0604020202020204" pitchFamily="34" charset="0"/>
                          <a:ea typeface="Times New Roman" panose="02020603050405020304" pitchFamily="18" charset="0"/>
                          <a:cs typeface="Arial" panose="020B0604020202020204" pitchFamily="34" charset="0"/>
                        </a:rPr>
                        <a:t>TAUTĪBA</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b">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b="1">
                          <a:effectLst/>
                          <a:latin typeface="Arial" panose="020B0604020202020204" pitchFamily="34" charset="0"/>
                          <a:ea typeface="Times New Roman" panose="02020603050405020304" pitchFamily="18" charset="0"/>
                          <a:cs typeface="Arial" panose="020B0604020202020204" pitchFamily="34" charset="0"/>
                        </a:rPr>
                        <a:t> </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10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281679521"/>
                  </a:ext>
                </a:extLst>
              </a:tr>
              <a:tr h="141771">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Latvieši</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58.9</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58.9</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5</a:t>
                      </a:r>
                      <a:r>
                        <a:rPr lang="ru-RU" sz="1000">
                          <a:effectLst/>
                          <a:latin typeface="Arial" panose="020B0604020202020204" pitchFamily="34" charset="0"/>
                          <a:ea typeface="Times New Roman" panose="02020603050405020304" pitchFamily="18" charset="0"/>
                        </a:rPr>
                        <a:t>8</a:t>
                      </a:r>
                      <a:r>
                        <a:rPr lang="lv-LV" sz="1000">
                          <a:effectLst/>
                          <a:latin typeface="Arial" panose="020B0604020202020204" pitchFamily="34" charset="0"/>
                          <a:ea typeface="Times New Roman" panose="02020603050405020304" pitchFamily="18" charset="0"/>
                        </a:rPr>
                        <a:t>.</a:t>
                      </a:r>
                      <a:r>
                        <a:rPr lang="ru-RU" sz="1000">
                          <a:effectLst/>
                          <a:latin typeface="Arial" panose="020B0604020202020204" pitchFamily="34" charset="0"/>
                          <a:ea typeface="Times New Roman" panose="02020603050405020304" pitchFamily="18" charset="0"/>
                        </a:rPr>
                        <a:t>9</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393610717"/>
                  </a:ext>
                </a:extLst>
              </a:tr>
              <a:tr h="141771">
                <a:tc>
                  <a:txBody>
                    <a:bodyPr/>
                    <a:lstStyle/>
                    <a:p>
                      <a:pP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Citi</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41.1</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41.1</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en-GB" sz="1000" dirty="0">
                          <a:effectLst/>
                          <a:latin typeface="Arial" panose="020B0604020202020204" pitchFamily="34" charset="0"/>
                          <a:ea typeface="Times New Roman" panose="02020603050405020304" pitchFamily="18" charset="0"/>
                        </a:rPr>
                        <a:t>4</a:t>
                      </a:r>
                      <a:r>
                        <a:rPr lang="ru-RU" sz="1000" dirty="0">
                          <a:effectLst/>
                          <a:latin typeface="Arial" panose="020B0604020202020204" pitchFamily="34" charset="0"/>
                          <a:ea typeface="Times New Roman" panose="02020603050405020304" pitchFamily="18" charset="0"/>
                        </a:rPr>
                        <a:t>1</a:t>
                      </a:r>
                      <a:r>
                        <a:rPr lang="lv-LV" sz="1000" dirty="0">
                          <a:effectLst/>
                          <a:latin typeface="Arial" panose="020B0604020202020204" pitchFamily="34" charset="0"/>
                          <a:ea typeface="Times New Roman" panose="02020603050405020304" pitchFamily="18" charset="0"/>
                        </a:rPr>
                        <a:t>.</a:t>
                      </a:r>
                      <a:r>
                        <a:rPr lang="ru-RU" sz="1000" dirty="0">
                          <a:effectLst/>
                          <a:latin typeface="Arial" panose="020B0604020202020204" pitchFamily="34" charset="0"/>
                          <a:ea typeface="Times New Roman" panose="02020603050405020304" pitchFamily="18" charset="0"/>
                        </a:rPr>
                        <a:t>1</a:t>
                      </a:r>
                      <a:endParaRPr lang="lv-LV"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453299179"/>
                  </a:ext>
                </a:extLst>
              </a:tr>
              <a:tr h="213170">
                <a:tc>
                  <a:txBody>
                    <a:bodyPr/>
                    <a:lstStyle/>
                    <a:p>
                      <a:pPr>
                        <a:spcAft>
                          <a:spcPts val="0"/>
                        </a:spcAft>
                      </a:pPr>
                      <a:r>
                        <a:rPr lang="lv-LV" sz="1000" b="1" dirty="0">
                          <a:effectLst/>
                          <a:latin typeface="Arial" panose="020B0604020202020204" pitchFamily="34" charset="0"/>
                          <a:ea typeface="Times New Roman" panose="02020603050405020304" pitchFamily="18" charset="0"/>
                          <a:cs typeface="Arial" panose="020B0604020202020204" pitchFamily="34" charset="0"/>
                        </a:rPr>
                        <a:t>VECUMS</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b">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 </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 </a:t>
                      </a:r>
                      <a:endParaRPr lang="lv-LV" sz="105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1000">
                          <a:effectLst/>
                          <a:latin typeface="Arial" panose="020B0604020202020204" pitchFamily="34" charset="0"/>
                          <a:ea typeface="Times New Roman" panose="02020603050405020304" pitchFamily="18" charset="0"/>
                          <a:cs typeface="Arial" panose="020B0604020202020204" pitchFamily="34" charset="0"/>
                        </a:rPr>
                        <a:t> </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991472663"/>
                  </a:ext>
                </a:extLst>
              </a:tr>
              <a:tr h="141771">
                <a:tc>
                  <a:txBody>
                    <a:bodyPr/>
                    <a:lstStyle/>
                    <a:p>
                      <a:pP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18 - 24 g.v.</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7.0</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8.7</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8.</a:t>
                      </a:r>
                      <a:r>
                        <a:rPr lang="ru-RU" sz="1000">
                          <a:effectLst/>
                          <a:latin typeface="Arial" panose="020B0604020202020204" pitchFamily="34" charset="0"/>
                          <a:ea typeface="Times New Roman" panose="02020603050405020304" pitchFamily="18" charset="0"/>
                        </a:rPr>
                        <a:t>7</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635551418"/>
                  </a:ext>
                </a:extLst>
              </a:tr>
              <a:tr h="141771">
                <a:tc>
                  <a:txBody>
                    <a:bodyPr/>
                    <a:lstStyle/>
                    <a:p>
                      <a:pP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25 - 34 g.v.</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15.5</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16.8</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a:t>
                      </a:r>
                      <a:r>
                        <a:rPr lang="ru-RU" sz="1000">
                          <a:effectLst/>
                          <a:latin typeface="Arial" panose="020B0604020202020204" pitchFamily="34" charset="0"/>
                          <a:ea typeface="Times New Roman" panose="02020603050405020304" pitchFamily="18" charset="0"/>
                        </a:rPr>
                        <a:t>6</a:t>
                      </a:r>
                      <a:r>
                        <a:rPr lang="lv-LV" sz="1000">
                          <a:effectLst/>
                          <a:latin typeface="Arial" panose="020B0604020202020204" pitchFamily="34" charset="0"/>
                          <a:ea typeface="Times New Roman" panose="02020603050405020304" pitchFamily="18" charset="0"/>
                        </a:rPr>
                        <a:t>.</a:t>
                      </a:r>
                      <a:r>
                        <a:rPr lang="ru-RU" sz="1000">
                          <a:effectLst/>
                          <a:latin typeface="Arial" panose="020B0604020202020204" pitchFamily="34" charset="0"/>
                          <a:ea typeface="Times New Roman" panose="02020603050405020304" pitchFamily="18" charset="0"/>
                        </a:rPr>
                        <a:t>8</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07463687"/>
                  </a:ext>
                </a:extLst>
              </a:tr>
              <a:tr h="141771">
                <a:tc>
                  <a:txBody>
                    <a:bodyPr/>
                    <a:lstStyle/>
                    <a:p>
                      <a:pP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35 - 44 g.v.</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21.2</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20.5</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20</a:t>
                      </a:r>
                      <a:r>
                        <a:rPr lang="lv-LV" sz="1000">
                          <a:effectLst/>
                          <a:latin typeface="Arial" panose="020B0604020202020204" pitchFamily="34" charset="0"/>
                          <a:ea typeface="Times New Roman" panose="02020603050405020304" pitchFamily="18" charset="0"/>
                        </a:rPr>
                        <a:t>.</a:t>
                      </a:r>
                      <a:r>
                        <a:rPr lang="ru-RU" sz="1000">
                          <a:effectLst/>
                          <a:latin typeface="Arial" panose="020B0604020202020204" pitchFamily="34" charset="0"/>
                          <a:ea typeface="Times New Roman" panose="02020603050405020304" pitchFamily="18" charset="0"/>
                        </a:rPr>
                        <a:t>5</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87404562"/>
                  </a:ext>
                </a:extLst>
              </a:tr>
              <a:tr h="141771">
                <a:tc>
                  <a:txBody>
                    <a:bodyPr/>
                    <a:lstStyle/>
                    <a:p>
                      <a:pP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45 - 54 g.v.</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20.3</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19.1</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19.</a:t>
                      </a:r>
                      <a:r>
                        <a:rPr lang="ru-RU" sz="1000">
                          <a:effectLst/>
                          <a:latin typeface="Arial" panose="020B0604020202020204" pitchFamily="34" charset="0"/>
                          <a:ea typeface="Times New Roman" panose="02020603050405020304" pitchFamily="18" charset="0"/>
                        </a:rPr>
                        <a:t>1</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632523189"/>
                  </a:ext>
                </a:extLst>
              </a:tr>
              <a:tr h="141771">
                <a:tc>
                  <a:txBody>
                    <a:bodyPr/>
                    <a:lstStyle/>
                    <a:p>
                      <a:pP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55 - 63 g.v.</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19.5</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18.9</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a:t>
                      </a:r>
                      <a:r>
                        <a:rPr lang="ru-RU" sz="1000">
                          <a:effectLst/>
                          <a:latin typeface="Arial" panose="020B0604020202020204" pitchFamily="34" charset="0"/>
                          <a:ea typeface="Times New Roman" panose="02020603050405020304" pitchFamily="18" charset="0"/>
                        </a:rPr>
                        <a:t>8</a:t>
                      </a:r>
                      <a:r>
                        <a:rPr lang="lv-LV" sz="1000">
                          <a:effectLst/>
                          <a:latin typeface="Arial" panose="020B0604020202020204" pitchFamily="34" charset="0"/>
                          <a:ea typeface="Times New Roman" panose="02020603050405020304" pitchFamily="18" charset="0"/>
                        </a:rPr>
                        <a:t>.</a:t>
                      </a:r>
                      <a:r>
                        <a:rPr lang="ru-RU" sz="1000">
                          <a:effectLst/>
                          <a:latin typeface="Arial" panose="020B0604020202020204" pitchFamily="34" charset="0"/>
                          <a:ea typeface="Times New Roman" panose="02020603050405020304" pitchFamily="18" charset="0"/>
                        </a:rPr>
                        <a:t>9</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594292020"/>
                  </a:ext>
                </a:extLst>
              </a:tr>
              <a:tr h="141771">
                <a:tc>
                  <a:txBody>
                    <a:bodyPr/>
                    <a:lstStyle/>
                    <a:p>
                      <a:pPr>
                        <a:spcAft>
                          <a:spcPts val="0"/>
                        </a:spcAft>
                      </a:pPr>
                      <a:r>
                        <a:rPr lang="lv-LV" sz="1000" dirty="0">
                          <a:effectLst/>
                          <a:latin typeface="Arial" panose="020B0604020202020204" pitchFamily="34" charset="0"/>
                          <a:ea typeface="Times New Roman" panose="02020603050405020304" pitchFamily="18" charset="0"/>
                          <a:cs typeface="Arial" panose="020B0604020202020204" pitchFamily="34" charset="0"/>
                        </a:rPr>
                        <a:t>64 - 75 g.v.</a:t>
                      </a:r>
                      <a:endParaRPr lang="lv-LV" sz="105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16.5</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a:effectLst/>
                          <a:latin typeface="Arial" panose="020B0604020202020204" pitchFamily="34" charset="0"/>
                          <a:ea typeface="Times New Roman" panose="02020603050405020304" pitchFamily="18" charset="0"/>
                        </a:rPr>
                        <a:t>16.0</a:t>
                      </a:r>
                      <a:endParaRPr lang="lv-LV"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en-GB" sz="1000" dirty="0">
                          <a:effectLst/>
                          <a:latin typeface="Arial" panose="020B0604020202020204" pitchFamily="34" charset="0"/>
                          <a:ea typeface="Times New Roman" panose="02020603050405020304" pitchFamily="18" charset="0"/>
                        </a:rPr>
                        <a:t>1</a:t>
                      </a:r>
                      <a:r>
                        <a:rPr lang="ru-RU" sz="1000" dirty="0">
                          <a:effectLst/>
                          <a:latin typeface="Arial" panose="020B0604020202020204" pitchFamily="34" charset="0"/>
                          <a:ea typeface="Times New Roman" panose="02020603050405020304" pitchFamily="18" charset="0"/>
                        </a:rPr>
                        <a:t>6</a:t>
                      </a:r>
                      <a:r>
                        <a:rPr lang="lv-LV" sz="1000" dirty="0">
                          <a:effectLst/>
                          <a:latin typeface="Arial" panose="020B0604020202020204" pitchFamily="34" charset="0"/>
                          <a:ea typeface="Times New Roman" panose="02020603050405020304" pitchFamily="18" charset="0"/>
                        </a:rPr>
                        <a:t>.</a:t>
                      </a:r>
                      <a:r>
                        <a:rPr lang="ru-RU" sz="1000" dirty="0">
                          <a:effectLst/>
                          <a:latin typeface="Arial" panose="020B0604020202020204" pitchFamily="34" charset="0"/>
                          <a:ea typeface="Times New Roman" panose="02020603050405020304" pitchFamily="18" charset="0"/>
                        </a:rPr>
                        <a:t>0</a:t>
                      </a:r>
                      <a:endParaRPr lang="lv-LV"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069716817"/>
                  </a:ext>
                </a:extLst>
              </a:tr>
            </a:tbl>
          </a:graphicData>
        </a:graphic>
      </p:graphicFrame>
      <p:sp>
        <p:nvSpPr>
          <p:cNvPr id="7" name="Text Box 5">
            <a:extLst>
              <a:ext uri="{FF2B5EF4-FFF2-40B4-BE49-F238E27FC236}">
                <a16:creationId xmlns:a16="http://schemas.microsoft.com/office/drawing/2014/main" id="{B309E978-6102-4504-AE87-9657B2D1079E}"/>
              </a:ext>
            </a:extLst>
          </p:cNvPr>
          <p:cNvSpPr txBox="1">
            <a:spLocks noChangeArrowheads="1"/>
          </p:cNvSpPr>
          <p:nvPr/>
        </p:nvSpPr>
        <p:spPr bwMode="auto">
          <a:xfrm>
            <a:off x="7171767" y="727820"/>
            <a:ext cx="5011270"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lv-LV" altLang="en-US" sz="1300" b="1" dirty="0">
                <a:cs typeface="Arial" panose="020B0604020202020204" pitchFamily="34" charset="0"/>
              </a:rPr>
              <a:t>Sasniegtās izlases salīdzinājums ar iedzīvotāju statistiku</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804168"/>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7" name="TextBox 6">
            <a:extLst>
              <a:ext uri="{FF2B5EF4-FFF2-40B4-BE49-F238E27FC236}">
                <a16:creationId xmlns:a16="http://schemas.microsoft.com/office/drawing/2014/main" id="{6D349E3B-532B-4A3A-A0E9-BB4241766303}"/>
              </a:ext>
            </a:extLst>
          </p:cNvPr>
          <p:cNvSpPr txBox="1"/>
          <p:nvPr/>
        </p:nvSpPr>
        <p:spPr>
          <a:xfrm>
            <a:off x="215153" y="6490448"/>
            <a:ext cx="3510898" cy="215444"/>
          </a:xfrm>
          <a:prstGeom prst="rect">
            <a:avLst/>
          </a:prstGeom>
          <a:noFill/>
        </p:spPr>
        <p:txBody>
          <a:bodyPr wrap="none" rtlCol="0">
            <a:spAutoFit/>
          </a:bodyPr>
          <a:lstStyle/>
          <a:p>
            <a:r>
              <a:rPr lang="lv-LV" sz="800" dirty="0">
                <a:latin typeface="Arial" panose="020B0604020202020204" pitchFamily="34" charset="0"/>
                <a:cs typeface="Arial" panose="020B0604020202020204" pitchFamily="34" charset="0"/>
              </a:rPr>
              <a:t>*Respondentu skaits grupā nav pietiekams ticamu secinājumu veikšanai.</a:t>
            </a:r>
            <a:endParaRPr lang="en-US" sz="800" dirty="0">
              <a:latin typeface="Arial" panose="020B0604020202020204" pitchFamily="34" charset="0"/>
              <a:cs typeface="Arial" panose="020B0604020202020204" pitchFamily="34" charset="0"/>
            </a:endParaRPr>
          </a:p>
        </p:txBody>
      </p:sp>
      <p:graphicFrame>
        <p:nvGraphicFramePr>
          <p:cNvPr id="3" name="Chart 2">
            <a:extLst>
              <a:ext uri="{FF2B5EF4-FFF2-40B4-BE49-F238E27FC236}">
                <a16:creationId xmlns:a16="http://schemas.microsoft.com/office/drawing/2014/main" id="{9F298842-C212-4ACE-A458-FCC14A48FB9D}"/>
              </a:ext>
            </a:extLst>
          </p:cNvPr>
          <p:cNvGraphicFramePr>
            <a:graphicFrameLocks/>
          </p:cNvGraphicFramePr>
          <p:nvPr>
            <p:extLst>
              <p:ext uri="{D42A27DB-BD31-4B8C-83A1-F6EECF244321}">
                <p14:modId xmlns:p14="http://schemas.microsoft.com/office/powerpoint/2010/main" val="2382762414"/>
              </p:ext>
            </p:extLst>
          </p:nvPr>
        </p:nvGraphicFramePr>
        <p:xfrm>
          <a:off x="218515" y="1013012"/>
          <a:ext cx="11767298" cy="5540187"/>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5C9469D2-5230-405B-8E70-1227C574516A}"/>
              </a:ext>
            </a:extLst>
          </p:cNvPr>
          <p:cNvSpPr>
            <a:spLocks noChangeArrowheads="1"/>
          </p:cNvSpPr>
          <p:nvPr/>
        </p:nvSpPr>
        <p:spPr bwMode="auto">
          <a:xfrm>
            <a:off x="0" y="-1"/>
            <a:ext cx="12192000" cy="779929"/>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Iedzīvotāju, kurus elektrības slodzes atjaunošana bez maksas mudinātu pārskatīt</a:t>
            </a:r>
          </a:p>
          <a:p>
            <a:pPr>
              <a:spcBef>
                <a:spcPct val="0"/>
              </a:spcBef>
              <a:buNone/>
            </a:pPr>
            <a:r>
              <a:rPr lang="lv-LV" altLang="en-US" sz="2400" b="1" dirty="0">
                <a:solidFill>
                  <a:schemeClr val="bg1"/>
                </a:solidFill>
                <a:cs typeface="Arial" panose="020B0604020202020204" pitchFamily="34" charset="0"/>
              </a:rPr>
              <a:t> vai samazināt jaudu, īpatsvars</a:t>
            </a:r>
            <a:endParaRPr lang="en-US" altLang="en-US" sz="2100" b="1" dirty="0">
              <a:solidFill>
                <a:schemeClr val="bg1"/>
              </a:solidFill>
              <a:cs typeface="Arial" panose="020B0604020202020204" pitchFamily="34" charset="0"/>
            </a:endParaRPr>
          </a:p>
        </p:txBody>
      </p:sp>
    </p:spTree>
    <p:extLst>
      <p:ext uri="{BB962C8B-B14F-4D97-AF65-F5344CB8AC3E}">
        <p14:creationId xmlns:p14="http://schemas.microsoft.com/office/powerpoint/2010/main" val="28145950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7" name="TextBox 6">
            <a:extLst>
              <a:ext uri="{FF2B5EF4-FFF2-40B4-BE49-F238E27FC236}">
                <a16:creationId xmlns:a16="http://schemas.microsoft.com/office/drawing/2014/main" id="{6D349E3B-532B-4A3A-A0E9-BB4241766303}"/>
              </a:ext>
            </a:extLst>
          </p:cNvPr>
          <p:cNvSpPr txBox="1"/>
          <p:nvPr/>
        </p:nvSpPr>
        <p:spPr>
          <a:xfrm>
            <a:off x="215153" y="6490448"/>
            <a:ext cx="3510898" cy="215444"/>
          </a:xfrm>
          <a:prstGeom prst="rect">
            <a:avLst/>
          </a:prstGeom>
          <a:noFill/>
        </p:spPr>
        <p:txBody>
          <a:bodyPr wrap="none" rtlCol="0">
            <a:spAutoFit/>
          </a:bodyPr>
          <a:lstStyle/>
          <a:p>
            <a:r>
              <a:rPr lang="lv-LV" sz="800" dirty="0">
                <a:latin typeface="Arial" panose="020B0604020202020204" pitchFamily="34" charset="0"/>
                <a:cs typeface="Arial" panose="020B0604020202020204" pitchFamily="34" charset="0"/>
              </a:rPr>
              <a:t>*Respondentu skaits grupā nav pietiekams ticamu secinājumu veikšanai.</a:t>
            </a:r>
            <a:endParaRPr lang="en-US" sz="800" dirty="0">
              <a:latin typeface="Arial" panose="020B0604020202020204" pitchFamily="34" charset="0"/>
              <a:cs typeface="Arial" panose="020B0604020202020204" pitchFamily="34" charset="0"/>
            </a:endParaRPr>
          </a:p>
        </p:txBody>
      </p:sp>
      <p:graphicFrame>
        <p:nvGraphicFramePr>
          <p:cNvPr id="3" name="Chart 2">
            <a:extLst>
              <a:ext uri="{FF2B5EF4-FFF2-40B4-BE49-F238E27FC236}">
                <a16:creationId xmlns:a16="http://schemas.microsoft.com/office/drawing/2014/main" id="{2D51185B-C674-4F41-B6C0-F93AC1E79231}"/>
              </a:ext>
            </a:extLst>
          </p:cNvPr>
          <p:cNvGraphicFramePr>
            <a:graphicFrameLocks/>
          </p:cNvGraphicFramePr>
          <p:nvPr>
            <p:extLst>
              <p:ext uri="{D42A27DB-BD31-4B8C-83A1-F6EECF244321}">
                <p14:modId xmlns:p14="http://schemas.microsoft.com/office/powerpoint/2010/main" val="2453765713"/>
              </p:ext>
            </p:extLst>
          </p:nvPr>
        </p:nvGraphicFramePr>
        <p:xfrm>
          <a:off x="236444" y="1030941"/>
          <a:ext cx="11668685" cy="5558118"/>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624B08FB-2403-A9D3-9648-D73C25B0A635}"/>
              </a:ext>
            </a:extLst>
          </p:cNvPr>
          <p:cNvSpPr>
            <a:spLocks noChangeArrowheads="1"/>
          </p:cNvSpPr>
          <p:nvPr/>
        </p:nvSpPr>
        <p:spPr bwMode="auto">
          <a:xfrm>
            <a:off x="0" y="-1"/>
            <a:ext cx="12192000" cy="779929"/>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Iedzīvotāju, kurus elektrības slodzes atjaunošana bez maksas mudinātu pārskatīt</a:t>
            </a:r>
          </a:p>
          <a:p>
            <a:pPr>
              <a:spcBef>
                <a:spcPct val="0"/>
              </a:spcBef>
              <a:buNone/>
            </a:pPr>
            <a:r>
              <a:rPr lang="lv-LV" altLang="en-US" sz="2400" b="1" dirty="0">
                <a:solidFill>
                  <a:schemeClr val="bg1"/>
                </a:solidFill>
                <a:cs typeface="Arial" panose="020B0604020202020204" pitchFamily="34" charset="0"/>
              </a:rPr>
              <a:t> vai samazināt jaudu, īpatsvars</a:t>
            </a:r>
            <a:endParaRPr lang="en-US" altLang="en-US" sz="2100" b="1" dirty="0">
              <a:solidFill>
                <a:schemeClr val="bg1"/>
              </a:solidFill>
              <a:cs typeface="Arial" panose="020B0604020202020204" pitchFamily="34" charset="0"/>
            </a:endParaRPr>
          </a:p>
        </p:txBody>
      </p:sp>
      <p:sp>
        <p:nvSpPr>
          <p:cNvPr id="5" name="Text Box 5">
            <a:extLst>
              <a:ext uri="{FF2B5EF4-FFF2-40B4-BE49-F238E27FC236}">
                <a16:creationId xmlns:a16="http://schemas.microsoft.com/office/drawing/2014/main" id="{63743785-78D5-F238-604F-36E99B6012AF}"/>
              </a:ext>
            </a:extLst>
          </p:cNvPr>
          <p:cNvSpPr txBox="1">
            <a:spLocks noChangeArrowheads="1"/>
          </p:cNvSpPr>
          <p:nvPr/>
        </p:nvSpPr>
        <p:spPr bwMode="auto">
          <a:xfrm>
            <a:off x="218232" y="804168"/>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Tree>
    <p:extLst>
      <p:ext uri="{BB962C8B-B14F-4D97-AF65-F5344CB8AC3E}">
        <p14:creationId xmlns:p14="http://schemas.microsoft.com/office/powerpoint/2010/main" val="2477139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BAA300E-3397-4C96-BE32-B33A4F4279BA}"/>
              </a:ext>
            </a:extLst>
          </p:cNvPr>
          <p:cNvSpPr txBox="1"/>
          <p:nvPr/>
        </p:nvSpPr>
        <p:spPr>
          <a:xfrm>
            <a:off x="252182" y="609736"/>
            <a:ext cx="5888815" cy="246221"/>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K1. Kāda veida mājoklī Jūs/ Jūsu ģimene patlaban dzīvojat?</a:t>
            </a:r>
          </a:p>
        </p:txBody>
      </p:sp>
      <p:sp>
        <p:nvSpPr>
          <p:cNvPr id="15" name="Rectangle 13">
            <a:extLst>
              <a:ext uri="{FF2B5EF4-FFF2-40B4-BE49-F238E27FC236}">
                <a16:creationId xmlns:a16="http://schemas.microsoft.com/office/drawing/2014/main" id="{DBE03FA8-DDFB-4A77-BFC9-CED7B6F7CB8A}"/>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Aptaujā izmantotā anketa (1)</a:t>
            </a:r>
          </a:p>
        </p:txBody>
      </p:sp>
      <p:graphicFrame>
        <p:nvGraphicFramePr>
          <p:cNvPr id="2" name="Table 1">
            <a:extLst>
              <a:ext uri="{FF2B5EF4-FFF2-40B4-BE49-F238E27FC236}">
                <a16:creationId xmlns:a16="http://schemas.microsoft.com/office/drawing/2014/main" id="{080B91AC-D3D0-E948-FA1E-6D080BAF0533}"/>
              </a:ext>
            </a:extLst>
          </p:cNvPr>
          <p:cNvGraphicFramePr>
            <a:graphicFrameLocks noGrp="1"/>
          </p:cNvGraphicFramePr>
          <p:nvPr>
            <p:extLst>
              <p:ext uri="{D42A27DB-BD31-4B8C-83A1-F6EECF244321}">
                <p14:modId xmlns:p14="http://schemas.microsoft.com/office/powerpoint/2010/main" val="1591393625"/>
              </p:ext>
            </p:extLst>
          </p:nvPr>
        </p:nvGraphicFramePr>
        <p:xfrm>
          <a:off x="346710" y="829363"/>
          <a:ext cx="4955540" cy="609600"/>
        </p:xfrm>
        <a:graphic>
          <a:graphicData uri="http://schemas.openxmlformats.org/drawingml/2006/table">
            <a:tbl>
              <a:tblPr firstRow="1" firstCol="1" bandRow="1"/>
              <a:tblGrid>
                <a:gridCol w="4047490">
                  <a:extLst>
                    <a:ext uri="{9D8B030D-6E8A-4147-A177-3AD203B41FA5}">
                      <a16:colId xmlns:a16="http://schemas.microsoft.com/office/drawing/2014/main" val="2520332391"/>
                    </a:ext>
                  </a:extLst>
                </a:gridCol>
                <a:gridCol w="908050">
                  <a:extLst>
                    <a:ext uri="{9D8B030D-6E8A-4147-A177-3AD203B41FA5}">
                      <a16:colId xmlns:a16="http://schemas.microsoft.com/office/drawing/2014/main" val="1478001849"/>
                    </a:ext>
                  </a:extLst>
                </a:gridCol>
              </a:tblGrid>
              <a:tr h="0">
                <a:tc>
                  <a:txBody>
                    <a:bodyPr/>
                    <a:lstStyle/>
                    <a:p>
                      <a:pPr algn="just"/>
                      <a:r>
                        <a:rPr lang="lv-LV" sz="1000" kern="0">
                          <a:effectLst/>
                          <a:latin typeface="Arial" panose="020B0604020202020204" pitchFamily="34" charset="0"/>
                          <a:ea typeface="Times New Roman" panose="02020603050405020304" pitchFamily="18" charset="0"/>
                        </a:rPr>
                        <a:t>Dzīvoklis daudzdzīvokļu mājā</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1</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1443494"/>
                  </a:ext>
                </a:extLst>
              </a:tr>
              <a:tr h="0">
                <a:tc>
                  <a:txBody>
                    <a:bodyPr/>
                    <a:lstStyle/>
                    <a:p>
                      <a:pPr algn="just"/>
                      <a:r>
                        <a:rPr lang="lv-LV" sz="1000" kern="0" dirty="0">
                          <a:effectLst/>
                          <a:latin typeface="Arial" panose="020B0604020202020204" pitchFamily="34" charset="0"/>
                          <a:ea typeface="Times New Roman" panose="02020603050405020304" pitchFamily="18" charset="0"/>
                        </a:rPr>
                        <a:t>Atsevišķi individuālā māja (privātmāja)</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2</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8803100"/>
                  </a:ext>
                </a:extLst>
              </a:tr>
              <a:tr h="0">
                <a:tc>
                  <a:txBody>
                    <a:bodyPr/>
                    <a:lstStyle/>
                    <a:p>
                      <a:pPr algn="just"/>
                      <a:r>
                        <a:rPr lang="lv-LV" sz="1000" kern="0">
                          <a:effectLst/>
                          <a:latin typeface="Arial" panose="020B0604020202020204" pitchFamily="34" charset="0"/>
                          <a:ea typeface="Times New Roman" panose="02020603050405020304" pitchFamily="18" charset="0"/>
                        </a:rPr>
                        <a:t>Cits mājokļa tips (piemēram, rindu māja, dvīņu māja, u.tml.) </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3</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1136694"/>
                  </a:ext>
                </a:extLst>
              </a:tr>
              <a:tr h="0">
                <a:tc>
                  <a:txBody>
                    <a:bodyPr/>
                    <a:lstStyle/>
                    <a:p>
                      <a:pPr algn="just"/>
                      <a:r>
                        <a:rPr lang="lv-LV" sz="1000" kern="0" dirty="0">
                          <a:effectLst/>
                          <a:latin typeface="Arial" panose="020B0604020202020204" pitchFamily="34" charset="0"/>
                          <a:ea typeface="Times New Roman" panose="02020603050405020304" pitchFamily="18" charset="0"/>
                        </a:rPr>
                        <a:t>Grūti pateikt</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ea typeface="Times New Roman" panose="02020603050405020304" pitchFamily="18" charset="0"/>
                        </a:rPr>
                        <a:t>8</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9485222"/>
                  </a:ext>
                </a:extLst>
              </a:tr>
            </a:tbl>
          </a:graphicData>
        </a:graphic>
      </p:graphicFrame>
      <p:sp>
        <p:nvSpPr>
          <p:cNvPr id="3" name="TextBox 2">
            <a:extLst>
              <a:ext uri="{FF2B5EF4-FFF2-40B4-BE49-F238E27FC236}">
                <a16:creationId xmlns:a16="http://schemas.microsoft.com/office/drawing/2014/main" id="{D4BDB371-B008-F432-1AB4-0EADB2E07D43}"/>
              </a:ext>
            </a:extLst>
          </p:cNvPr>
          <p:cNvSpPr txBox="1"/>
          <p:nvPr/>
        </p:nvSpPr>
        <p:spPr>
          <a:xfrm>
            <a:off x="252182" y="1548370"/>
            <a:ext cx="5696181" cy="400110"/>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K2. Vai Jūs/ Jūsu mājsaimniecība paši savam vajadzībām un/ vai nodošanai tīklā ražojat elektrību izmantojot </a:t>
            </a:r>
            <a:r>
              <a:rPr lang="lv-LV" sz="1000" b="1" spc="-30" dirty="0" err="1">
                <a:latin typeface="Arial" panose="020B0604020202020204" pitchFamily="34" charset="0"/>
                <a:cs typeface="Arial" panose="020B0604020202020204" pitchFamily="34" charset="0"/>
              </a:rPr>
              <a:t>mikroģeneratoru</a:t>
            </a:r>
            <a:r>
              <a:rPr lang="lv-LV" sz="1000" b="1" spc="-30" dirty="0">
                <a:latin typeface="Arial" panose="020B0604020202020204" pitchFamily="34" charset="0"/>
                <a:cs typeface="Arial" panose="020B0604020202020204" pitchFamily="34" charset="0"/>
              </a:rPr>
              <a:t> (piemēram, Jums ir uzstādīti saules paneļi)?</a:t>
            </a:r>
          </a:p>
        </p:txBody>
      </p:sp>
      <p:graphicFrame>
        <p:nvGraphicFramePr>
          <p:cNvPr id="18" name="Table 17">
            <a:extLst>
              <a:ext uri="{FF2B5EF4-FFF2-40B4-BE49-F238E27FC236}">
                <a16:creationId xmlns:a16="http://schemas.microsoft.com/office/drawing/2014/main" id="{8BD44EA0-D101-4561-6B2E-2816104B1E69}"/>
              </a:ext>
            </a:extLst>
          </p:cNvPr>
          <p:cNvGraphicFramePr>
            <a:graphicFrameLocks noGrp="1"/>
          </p:cNvGraphicFramePr>
          <p:nvPr>
            <p:extLst>
              <p:ext uri="{D42A27DB-BD31-4B8C-83A1-F6EECF244321}">
                <p14:modId xmlns:p14="http://schemas.microsoft.com/office/powerpoint/2010/main" val="2187295802"/>
              </p:ext>
            </p:extLst>
          </p:nvPr>
        </p:nvGraphicFramePr>
        <p:xfrm>
          <a:off x="346710" y="1940082"/>
          <a:ext cx="2435225" cy="457200"/>
        </p:xfrm>
        <a:graphic>
          <a:graphicData uri="http://schemas.openxmlformats.org/drawingml/2006/table">
            <a:tbl>
              <a:tblPr firstRow="1" firstCol="1" bandRow="1"/>
              <a:tblGrid>
                <a:gridCol w="1527175">
                  <a:extLst>
                    <a:ext uri="{9D8B030D-6E8A-4147-A177-3AD203B41FA5}">
                      <a16:colId xmlns:a16="http://schemas.microsoft.com/office/drawing/2014/main" val="3122409555"/>
                    </a:ext>
                  </a:extLst>
                </a:gridCol>
                <a:gridCol w="908050">
                  <a:extLst>
                    <a:ext uri="{9D8B030D-6E8A-4147-A177-3AD203B41FA5}">
                      <a16:colId xmlns:a16="http://schemas.microsoft.com/office/drawing/2014/main" val="1710527120"/>
                    </a:ext>
                  </a:extLst>
                </a:gridCol>
              </a:tblGrid>
              <a:tr h="0">
                <a:tc>
                  <a:txBody>
                    <a:bodyPr/>
                    <a:lstStyle/>
                    <a:p>
                      <a:pPr algn="just"/>
                      <a:r>
                        <a:rPr lang="lv-LV" sz="1000" kern="0">
                          <a:effectLst/>
                          <a:latin typeface="Arial" panose="020B0604020202020204" pitchFamily="34" charset="0"/>
                          <a:ea typeface="Times New Roman" panose="02020603050405020304" pitchFamily="18" charset="0"/>
                        </a:rPr>
                        <a:t>Jā</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1</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929187"/>
                  </a:ext>
                </a:extLst>
              </a:tr>
              <a:tr h="0">
                <a:tc>
                  <a:txBody>
                    <a:bodyPr/>
                    <a:lstStyle/>
                    <a:p>
                      <a:pPr algn="just"/>
                      <a:r>
                        <a:rPr lang="lv-LV" sz="1000" kern="0">
                          <a:effectLst/>
                          <a:latin typeface="Arial" panose="020B0604020202020204" pitchFamily="34" charset="0"/>
                          <a:ea typeface="Times New Roman" panose="02020603050405020304" pitchFamily="18" charset="0"/>
                        </a:rPr>
                        <a:t>Nē</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2</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4065049"/>
                  </a:ext>
                </a:extLst>
              </a:tr>
              <a:tr h="0">
                <a:tc>
                  <a:txBody>
                    <a:bodyPr/>
                    <a:lstStyle/>
                    <a:p>
                      <a:pPr algn="just"/>
                      <a:r>
                        <a:rPr lang="lv-LV" sz="1000" kern="0" dirty="0">
                          <a:effectLst/>
                          <a:latin typeface="Arial" panose="020B0604020202020204" pitchFamily="34" charset="0"/>
                          <a:ea typeface="Times New Roman" panose="02020603050405020304" pitchFamily="18" charset="0"/>
                        </a:rPr>
                        <a:t>Grūti pateikt</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ea typeface="Times New Roman" panose="02020603050405020304" pitchFamily="18" charset="0"/>
                        </a:rPr>
                        <a:t>8</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4342128"/>
                  </a:ext>
                </a:extLst>
              </a:tr>
            </a:tbl>
          </a:graphicData>
        </a:graphic>
      </p:graphicFrame>
      <p:sp>
        <p:nvSpPr>
          <p:cNvPr id="19" name="TextBox 18">
            <a:extLst>
              <a:ext uri="{FF2B5EF4-FFF2-40B4-BE49-F238E27FC236}">
                <a16:creationId xmlns:a16="http://schemas.microsoft.com/office/drawing/2014/main" id="{8AB1006D-6767-B3A9-1A2E-1A1156AC4617}"/>
              </a:ext>
            </a:extLst>
          </p:cNvPr>
          <p:cNvSpPr txBox="1"/>
          <p:nvPr/>
        </p:nvSpPr>
        <p:spPr>
          <a:xfrm>
            <a:off x="252181" y="2542103"/>
            <a:ext cx="5888815" cy="707886"/>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K2. Vai Jūs zināt, kāds Jūsu mājoklī ir elektrības pieslēgums?</a:t>
            </a:r>
          </a:p>
          <a:p>
            <a:r>
              <a:rPr lang="lv-LV" sz="1000" b="1" spc="-30" dirty="0">
                <a:latin typeface="Arial" panose="020B0604020202020204" pitchFamily="34" charset="0"/>
                <a:cs typeface="Arial" panose="020B0604020202020204" pitchFamily="34" charset="0"/>
              </a:rPr>
              <a:t>Ja esat Sadales tīkls lietotājs, pieslēguma veidu un ampēru skaitu var apskatīt e-st.lv.</a:t>
            </a:r>
          </a:p>
          <a:p>
            <a:endParaRPr lang="lv-LV" sz="1000" b="1" spc="-30" dirty="0">
              <a:latin typeface="Arial" panose="020B0604020202020204" pitchFamily="34" charset="0"/>
              <a:cs typeface="Arial" panose="020B0604020202020204" pitchFamily="34" charset="0"/>
            </a:endParaRPr>
          </a:p>
          <a:p>
            <a:r>
              <a:rPr lang="lv-LV" sz="1000" b="1" spc="-30" dirty="0">
                <a:latin typeface="Arial" panose="020B0604020202020204" pitchFamily="34" charset="0"/>
                <a:cs typeface="Arial" panose="020B0604020202020204" pitchFamily="34" charset="0"/>
              </a:rPr>
              <a:t>K3.1. Elektrības pieslēguma fāžu skaits: </a:t>
            </a:r>
          </a:p>
        </p:txBody>
      </p:sp>
      <p:graphicFrame>
        <p:nvGraphicFramePr>
          <p:cNvPr id="20" name="Table 19">
            <a:extLst>
              <a:ext uri="{FF2B5EF4-FFF2-40B4-BE49-F238E27FC236}">
                <a16:creationId xmlns:a16="http://schemas.microsoft.com/office/drawing/2014/main" id="{90424323-0C00-87C3-134A-FFA1408A93F9}"/>
              </a:ext>
            </a:extLst>
          </p:cNvPr>
          <p:cNvGraphicFramePr>
            <a:graphicFrameLocks noGrp="1"/>
          </p:cNvGraphicFramePr>
          <p:nvPr>
            <p:extLst>
              <p:ext uri="{D42A27DB-BD31-4B8C-83A1-F6EECF244321}">
                <p14:modId xmlns:p14="http://schemas.microsoft.com/office/powerpoint/2010/main" val="1143326112"/>
              </p:ext>
            </p:extLst>
          </p:nvPr>
        </p:nvGraphicFramePr>
        <p:xfrm>
          <a:off x="346710" y="3243365"/>
          <a:ext cx="2041927" cy="457200"/>
        </p:xfrm>
        <a:graphic>
          <a:graphicData uri="http://schemas.openxmlformats.org/drawingml/2006/table">
            <a:tbl>
              <a:tblPr firstRow="1" firstCol="1" bandRow="1"/>
              <a:tblGrid>
                <a:gridCol w="1463429">
                  <a:extLst>
                    <a:ext uri="{9D8B030D-6E8A-4147-A177-3AD203B41FA5}">
                      <a16:colId xmlns:a16="http://schemas.microsoft.com/office/drawing/2014/main" val="285489769"/>
                    </a:ext>
                  </a:extLst>
                </a:gridCol>
                <a:gridCol w="578498">
                  <a:extLst>
                    <a:ext uri="{9D8B030D-6E8A-4147-A177-3AD203B41FA5}">
                      <a16:colId xmlns:a16="http://schemas.microsoft.com/office/drawing/2014/main" val="1729173297"/>
                    </a:ext>
                  </a:extLst>
                </a:gridCol>
              </a:tblGrid>
              <a:tr h="0">
                <a:tc>
                  <a:txBody>
                    <a:bodyPr/>
                    <a:lstStyle/>
                    <a:p>
                      <a:pPr algn="just"/>
                      <a:r>
                        <a:rPr lang="lv-LV" sz="1000" kern="0">
                          <a:effectLst/>
                          <a:latin typeface="Arial" panose="020B0604020202020204" pitchFamily="34" charset="0"/>
                          <a:ea typeface="Times New Roman" panose="02020603050405020304" pitchFamily="18" charset="0"/>
                        </a:rPr>
                        <a:t>1 fāze</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1</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6042841"/>
                  </a:ext>
                </a:extLst>
              </a:tr>
              <a:tr h="0">
                <a:tc>
                  <a:txBody>
                    <a:bodyPr/>
                    <a:lstStyle/>
                    <a:p>
                      <a:pPr algn="just"/>
                      <a:r>
                        <a:rPr lang="lv-LV" sz="1000" kern="0">
                          <a:effectLst/>
                          <a:latin typeface="Arial" panose="020B0604020202020204" pitchFamily="34" charset="0"/>
                          <a:ea typeface="Times New Roman" panose="02020603050405020304" pitchFamily="18" charset="0"/>
                        </a:rPr>
                        <a:t>3 fāze</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2</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550058"/>
                  </a:ext>
                </a:extLst>
              </a:tr>
              <a:tr h="0">
                <a:tc>
                  <a:txBody>
                    <a:bodyPr/>
                    <a:lstStyle/>
                    <a:p>
                      <a:pPr algn="just"/>
                      <a:r>
                        <a:rPr lang="lv-LV" sz="1000" kern="0">
                          <a:effectLst/>
                          <a:latin typeface="Arial" panose="020B0604020202020204" pitchFamily="34" charset="0"/>
                          <a:ea typeface="Times New Roman" panose="02020603050405020304" pitchFamily="18" charset="0"/>
                        </a:rPr>
                        <a:t>Nezinu/ grūti pateikt</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ea typeface="Times New Roman" panose="02020603050405020304" pitchFamily="18" charset="0"/>
                        </a:rPr>
                        <a:t>8</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847172"/>
                  </a:ext>
                </a:extLst>
              </a:tr>
            </a:tbl>
          </a:graphicData>
        </a:graphic>
      </p:graphicFrame>
      <p:sp>
        <p:nvSpPr>
          <p:cNvPr id="21" name="TextBox 20">
            <a:extLst>
              <a:ext uri="{FF2B5EF4-FFF2-40B4-BE49-F238E27FC236}">
                <a16:creationId xmlns:a16="http://schemas.microsoft.com/office/drawing/2014/main" id="{BA944D2C-0204-8BA2-BDB7-771FB821841A}"/>
              </a:ext>
            </a:extLst>
          </p:cNvPr>
          <p:cNvSpPr txBox="1"/>
          <p:nvPr/>
        </p:nvSpPr>
        <p:spPr>
          <a:xfrm>
            <a:off x="2773362" y="3005326"/>
            <a:ext cx="3007853" cy="246221"/>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K3.2. Elektrības pieslēguma ampēru skaits:</a:t>
            </a:r>
          </a:p>
        </p:txBody>
      </p:sp>
      <p:graphicFrame>
        <p:nvGraphicFramePr>
          <p:cNvPr id="22" name="Table 21">
            <a:extLst>
              <a:ext uri="{FF2B5EF4-FFF2-40B4-BE49-F238E27FC236}">
                <a16:creationId xmlns:a16="http://schemas.microsoft.com/office/drawing/2014/main" id="{5D0E429D-5EA1-C277-B881-32B5855EF544}"/>
              </a:ext>
            </a:extLst>
          </p:cNvPr>
          <p:cNvGraphicFramePr>
            <a:graphicFrameLocks noGrp="1"/>
          </p:cNvGraphicFramePr>
          <p:nvPr>
            <p:extLst>
              <p:ext uri="{D42A27DB-BD31-4B8C-83A1-F6EECF244321}">
                <p14:modId xmlns:p14="http://schemas.microsoft.com/office/powerpoint/2010/main" val="3761553907"/>
              </p:ext>
            </p:extLst>
          </p:nvPr>
        </p:nvGraphicFramePr>
        <p:xfrm>
          <a:off x="2880466" y="3240455"/>
          <a:ext cx="2345055" cy="914400"/>
        </p:xfrm>
        <a:graphic>
          <a:graphicData uri="http://schemas.openxmlformats.org/drawingml/2006/table">
            <a:tbl>
              <a:tblPr firstRow="1" firstCol="1" bandRow="1"/>
              <a:tblGrid>
                <a:gridCol w="1437005">
                  <a:extLst>
                    <a:ext uri="{9D8B030D-6E8A-4147-A177-3AD203B41FA5}">
                      <a16:colId xmlns:a16="http://schemas.microsoft.com/office/drawing/2014/main" val="1659394314"/>
                    </a:ext>
                  </a:extLst>
                </a:gridCol>
                <a:gridCol w="908050">
                  <a:extLst>
                    <a:ext uri="{9D8B030D-6E8A-4147-A177-3AD203B41FA5}">
                      <a16:colId xmlns:a16="http://schemas.microsoft.com/office/drawing/2014/main" val="4047346293"/>
                    </a:ext>
                  </a:extLst>
                </a:gridCol>
              </a:tblGrid>
              <a:tr h="0">
                <a:tc>
                  <a:txBody>
                    <a:bodyPr/>
                    <a:lstStyle/>
                    <a:p>
                      <a:pPr algn="just"/>
                      <a:r>
                        <a:rPr lang="lv-LV" sz="1000" kern="0">
                          <a:effectLst/>
                          <a:latin typeface="Arial" panose="020B0604020202020204" pitchFamily="34" charset="0"/>
                          <a:ea typeface="Times New Roman" panose="02020603050405020304" pitchFamily="18" charset="0"/>
                        </a:rPr>
                        <a:t>16 ampēri</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1</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0699155"/>
                  </a:ext>
                </a:extLst>
              </a:tr>
              <a:tr h="0">
                <a:tc>
                  <a:txBody>
                    <a:bodyPr/>
                    <a:lstStyle/>
                    <a:p>
                      <a:pPr algn="just"/>
                      <a:r>
                        <a:rPr lang="lv-LV" sz="1000" kern="0">
                          <a:effectLst/>
                          <a:latin typeface="Arial" panose="020B0604020202020204" pitchFamily="34" charset="0"/>
                          <a:ea typeface="Times New Roman" panose="02020603050405020304" pitchFamily="18" charset="0"/>
                        </a:rPr>
                        <a:t>20 ampēri</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ea typeface="Times New Roman" panose="02020603050405020304" pitchFamily="18" charset="0"/>
                        </a:rPr>
                        <a:t>2</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3079105"/>
                  </a:ext>
                </a:extLst>
              </a:tr>
              <a:tr h="0">
                <a:tc>
                  <a:txBody>
                    <a:bodyPr/>
                    <a:lstStyle/>
                    <a:p>
                      <a:pPr algn="just"/>
                      <a:r>
                        <a:rPr lang="lv-LV" sz="1000" kern="0">
                          <a:effectLst/>
                          <a:latin typeface="Arial" panose="020B0604020202020204" pitchFamily="34" charset="0"/>
                          <a:ea typeface="Times New Roman" panose="02020603050405020304" pitchFamily="18" charset="0"/>
                        </a:rPr>
                        <a:t>25 ampēri</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ea typeface="Times New Roman" panose="02020603050405020304" pitchFamily="18" charset="0"/>
                        </a:rPr>
                        <a:t>3</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7374747"/>
                  </a:ext>
                </a:extLst>
              </a:tr>
              <a:tr h="0">
                <a:tc>
                  <a:txBody>
                    <a:bodyPr/>
                    <a:lstStyle/>
                    <a:p>
                      <a:pPr algn="just"/>
                      <a:r>
                        <a:rPr lang="lv-LV" sz="1000" kern="0">
                          <a:effectLst/>
                          <a:latin typeface="Arial" panose="020B0604020202020204" pitchFamily="34" charset="0"/>
                          <a:ea typeface="Times New Roman" panose="02020603050405020304" pitchFamily="18" charset="0"/>
                        </a:rPr>
                        <a:t>32 ampēri</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4</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6858763"/>
                  </a:ext>
                </a:extLst>
              </a:tr>
              <a:tr h="0">
                <a:tc>
                  <a:txBody>
                    <a:bodyPr/>
                    <a:lstStyle/>
                    <a:p>
                      <a:pPr algn="just"/>
                      <a:r>
                        <a:rPr lang="lv-LV" sz="1000" kern="0">
                          <a:effectLst/>
                          <a:latin typeface="Arial" panose="020B0604020202020204" pitchFamily="34" charset="0"/>
                          <a:ea typeface="Times New Roman" panose="02020603050405020304" pitchFamily="18" charset="0"/>
                        </a:rPr>
                        <a:t>40 vai vairāk</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5</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3618002"/>
                  </a:ext>
                </a:extLst>
              </a:tr>
              <a:tr h="0">
                <a:tc>
                  <a:txBody>
                    <a:bodyPr/>
                    <a:lstStyle/>
                    <a:p>
                      <a:pPr algn="just"/>
                      <a:r>
                        <a:rPr lang="lv-LV" sz="1000" kern="0">
                          <a:effectLst/>
                          <a:latin typeface="Arial" panose="020B0604020202020204" pitchFamily="34" charset="0"/>
                          <a:ea typeface="Times New Roman" panose="02020603050405020304" pitchFamily="18" charset="0"/>
                        </a:rPr>
                        <a:t>Nezinu/ grūti pateikt</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ea typeface="Times New Roman" panose="02020603050405020304" pitchFamily="18" charset="0"/>
                        </a:rPr>
                        <a:t>8</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8024246"/>
                  </a:ext>
                </a:extLst>
              </a:tr>
            </a:tbl>
          </a:graphicData>
        </a:graphic>
      </p:graphicFrame>
      <p:sp>
        <p:nvSpPr>
          <p:cNvPr id="23" name="TextBox 22">
            <a:extLst>
              <a:ext uri="{FF2B5EF4-FFF2-40B4-BE49-F238E27FC236}">
                <a16:creationId xmlns:a16="http://schemas.microsoft.com/office/drawing/2014/main" id="{15E3F874-E7B4-7C28-2F9F-63AB0613DF6A}"/>
              </a:ext>
            </a:extLst>
          </p:cNvPr>
          <p:cNvSpPr txBox="1"/>
          <p:nvPr/>
        </p:nvSpPr>
        <p:spPr>
          <a:xfrm>
            <a:off x="206118" y="4349797"/>
            <a:ext cx="5332934" cy="1169551"/>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Šī gada 1.jūlijā stājās spēkā jaunie Sadales tīkla elektroenerģijas sadales tarifi. Tā rezultātā daudzām mājsaimniecībām palielinājās to fiksētā mēneša maksa par pieslēguma jaudas nodrošināšanu. Mājsaimniecības šīs izmaiņas ieraudzīja savos elektrības rēķinos augusta pirmajā pusē (rēķinā par jūliju).  </a:t>
            </a:r>
          </a:p>
          <a:p>
            <a:endParaRPr lang="lv-LV" sz="1000" b="1" spc="-30" dirty="0">
              <a:latin typeface="Arial" panose="020B0604020202020204" pitchFamily="34" charset="0"/>
              <a:cs typeface="Arial" panose="020B0604020202020204" pitchFamily="34" charset="0"/>
            </a:endParaRPr>
          </a:p>
          <a:p>
            <a:r>
              <a:rPr lang="lv-LV" sz="1000" b="1" spc="-30" dirty="0">
                <a:latin typeface="Arial" panose="020B0604020202020204" pitchFamily="34" charset="0"/>
                <a:cs typeface="Arial" panose="020B0604020202020204" pitchFamily="34" charset="0"/>
              </a:rPr>
              <a:t>K4. Vai Jūs līdz šim esat pievērsuši uzmanību vai noskaidrojuši, kādas (cik lielas) elektrības tarifu izmaiņas skāra Jūsu mājsaimniecību?</a:t>
            </a:r>
          </a:p>
        </p:txBody>
      </p:sp>
      <p:graphicFrame>
        <p:nvGraphicFramePr>
          <p:cNvPr id="24" name="Table 23">
            <a:extLst>
              <a:ext uri="{FF2B5EF4-FFF2-40B4-BE49-F238E27FC236}">
                <a16:creationId xmlns:a16="http://schemas.microsoft.com/office/drawing/2014/main" id="{34EB3A54-A38B-15E0-1AE0-9AE82B0805DB}"/>
              </a:ext>
            </a:extLst>
          </p:cNvPr>
          <p:cNvGraphicFramePr>
            <a:graphicFrameLocks noGrp="1"/>
          </p:cNvGraphicFramePr>
          <p:nvPr>
            <p:extLst>
              <p:ext uri="{D42A27DB-BD31-4B8C-83A1-F6EECF244321}">
                <p14:modId xmlns:p14="http://schemas.microsoft.com/office/powerpoint/2010/main" val="1815516093"/>
              </p:ext>
            </p:extLst>
          </p:nvPr>
        </p:nvGraphicFramePr>
        <p:xfrm>
          <a:off x="279806" y="5519348"/>
          <a:ext cx="4587875" cy="457200"/>
        </p:xfrm>
        <a:graphic>
          <a:graphicData uri="http://schemas.openxmlformats.org/drawingml/2006/table">
            <a:tbl>
              <a:tblPr firstRow="1" firstCol="1" bandRow="1"/>
              <a:tblGrid>
                <a:gridCol w="1437005">
                  <a:extLst>
                    <a:ext uri="{9D8B030D-6E8A-4147-A177-3AD203B41FA5}">
                      <a16:colId xmlns:a16="http://schemas.microsoft.com/office/drawing/2014/main" val="1859816981"/>
                    </a:ext>
                  </a:extLst>
                </a:gridCol>
                <a:gridCol w="908050">
                  <a:extLst>
                    <a:ext uri="{9D8B030D-6E8A-4147-A177-3AD203B41FA5}">
                      <a16:colId xmlns:a16="http://schemas.microsoft.com/office/drawing/2014/main" val="1344374339"/>
                    </a:ext>
                  </a:extLst>
                </a:gridCol>
                <a:gridCol w="2242820">
                  <a:extLst>
                    <a:ext uri="{9D8B030D-6E8A-4147-A177-3AD203B41FA5}">
                      <a16:colId xmlns:a16="http://schemas.microsoft.com/office/drawing/2014/main" val="2916076472"/>
                    </a:ext>
                  </a:extLst>
                </a:gridCol>
              </a:tblGrid>
              <a:tr h="0">
                <a:tc>
                  <a:txBody>
                    <a:bodyPr/>
                    <a:lstStyle/>
                    <a:p>
                      <a:pPr algn="just"/>
                      <a:r>
                        <a:rPr lang="lv-LV" sz="1000" kern="0">
                          <a:effectLst/>
                          <a:latin typeface="Arial" panose="020B0604020202020204" pitchFamily="34" charset="0"/>
                          <a:ea typeface="Times New Roman" panose="02020603050405020304" pitchFamily="18" charset="0"/>
                        </a:rPr>
                        <a:t>Jā</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1</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v-LV" sz="1000" i="1" kern="0">
                          <a:effectLst/>
                          <a:latin typeface="Arial" panose="020B0604020202020204" pitchFamily="34" charset="0"/>
                          <a:ea typeface="Times New Roman" panose="02020603050405020304" pitchFamily="18" charset="0"/>
                        </a:rPr>
                        <a:t> = &gt; K5</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8617272"/>
                  </a:ext>
                </a:extLst>
              </a:tr>
              <a:tr h="0">
                <a:tc>
                  <a:txBody>
                    <a:bodyPr/>
                    <a:lstStyle/>
                    <a:p>
                      <a:pPr algn="just"/>
                      <a:r>
                        <a:rPr lang="lv-LV" sz="1000" kern="0">
                          <a:effectLst/>
                          <a:latin typeface="Arial" panose="020B0604020202020204" pitchFamily="34" charset="0"/>
                          <a:ea typeface="Times New Roman" panose="02020603050405020304" pitchFamily="18" charset="0"/>
                        </a:rPr>
                        <a:t>Nē</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2</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v-LV" sz="1000" i="1" kern="0">
                          <a:effectLst/>
                          <a:latin typeface="Arial" panose="020B0604020202020204" pitchFamily="34" charset="0"/>
                          <a:ea typeface="Times New Roman" panose="02020603050405020304" pitchFamily="18" charset="0"/>
                        </a:rPr>
                        <a:t> = &gt; K6</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0785126"/>
                  </a:ext>
                </a:extLst>
              </a:tr>
              <a:tr h="0">
                <a:tc>
                  <a:txBody>
                    <a:bodyPr/>
                    <a:lstStyle/>
                    <a:p>
                      <a:pPr algn="just"/>
                      <a:r>
                        <a:rPr lang="lv-LV" sz="1000" kern="0">
                          <a:effectLst/>
                          <a:latin typeface="Arial" panose="020B0604020202020204" pitchFamily="34" charset="0"/>
                          <a:ea typeface="Times New Roman" panose="02020603050405020304" pitchFamily="18" charset="0"/>
                        </a:rPr>
                        <a:t>Grūti pateikt</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8</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v-LV" sz="1000" i="1" kern="0" dirty="0">
                          <a:effectLst/>
                          <a:latin typeface="Arial" panose="020B0604020202020204" pitchFamily="34" charset="0"/>
                          <a:ea typeface="Times New Roman" panose="02020603050405020304" pitchFamily="18" charset="0"/>
                        </a:rPr>
                        <a:t> = &gt; K6</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9556147"/>
                  </a:ext>
                </a:extLst>
              </a:tr>
            </a:tbl>
          </a:graphicData>
        </a:graphic>
      </p:graphicFrame>
      <p:sp>
        <p:nvSpPr>
          <p:cNvPr id="25" name="TextBox 24">
            <a:extLst>
              <a:ext uri="{FF2B5EF4-FFF2-40B4-BE49-F238E27FC236}">
                <a16:creationId xmlns:a16="http://schemas.microsoft.com/office/drawing/2014/main" id="{D1358276-D699-EF3D-558F-C2FA24D766A2}"/>
              </a:ext>
            </a:extLst>
          </p:cNvPr>
          <p:cNvSpPr txBox="1"/>
          <p:nvPr/>
        </p:nvSpPr>
        <p:spPr>
          <a:xfrm>
            <a:off x="6130204" y="606540"/>
            <a:ext cx="5722317" cy="400110"/>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K5. Kā Jūs vērtējat tarifu izmaiņas Jūsu mājsaimniecības maksājumiem par sadales pakalpojumiem? Vai tās Jūs ..</a:t>
            </a:r>
          </a:p>
        </p:txBody>
      </p:sp>
      <p:graphicFrame>
        <p:nvGraphicFramePr>
          <p:cNvPr id="27" name="Table 26">
            <a:extLst>
              <a:ext uri="{FF2B5EF4-FFF2-40B4-BE49-F238E27FC236}">
                <a16:creationId xmlns:a16="http://schemas.microsoft.com/office/drawing/2014/main" id="{EA6C0E10-2BF8-0D10-1634-7D6CA8B4EEB8}"/>
              </a:ext>
            </a:extLst>
          </p:cNvPr>
          <p:cNvGraphicFramePr>
            <a:graphicFrameLocks noGrp="1"/>
          </p:cNvGraphicFramePr>
          <p:nvPr>
            <p:extLst>
              <p:ext uri="{D42A27DB-BD31-4B8C-83A1-F6EECF244321}">
                <p14:modId xmlns:p14="http://schemas.microsoft.com/office/powerpoint/2010/main" val="2233188240"/>
              </p:ext>
            </p:extLst>
          </p:nvPr>
        </p:nvGraphicFramePr>
        <p:xfrm>
          <a:off x="6231924" y="999562"/>
          <a:ext cx="4595495" cy="762000"/>
        </p:xfrm>
        <a:graphic>
          <a:graphicData uri="http://schemas.openxmlformats.org/drawingml/2006/table">
            <a:tbl>
              <a:tblPr firstRow="1" firstCol="1" bandRow="1"/>
              <a:tblGrid>
                <a:gridCol w="3687445">
                  <a:extLst>
                    <a:ext uri="{9D8B030D-6E8A-4147-A177-3AD203B41FA5}">
                      <a16:colId xmlns:a16="http://schemas.microsoft.com/office/drawing/2014/main" val="2776085997"/>
                    </a:ext>
                  </a:extLst>
                </a:gridCol>
                <a:gridCol w="908050">
                  <a:extLst>
                    <a:ext uri="{9D8B030D-6E8A-4147-A177-3AD203B41FA5}">
                      <a16:colId xmlns:a16="http://schemas.microsoft.com/office/drawing/2014/main" val="360686015"/>
                    </a:ext>
                  </a:extLst>
                </a:gridCol>
              </a:tblGrid>
              <a:tr h="0">
                <a:tc>
                  <a:txBody>
                    <a:bodyPr/>
                    <a:lstStyle/>
                    <a:p>
                      <a:r>
                        <a:rPr lang="lv-LV" sz="1000" kern="0">
                          <a:effectLst/>
                          <a:latin typeface="Arial" panose="020B0604020202020204" pitchFamily="34" charset="0"/>
                          <a:ea typeface="Times New Roman" panose="02020603050405020304" pitchFamily="18" charset="0"/>
                        </a:rPr>
                        <a:t>Ļoti satrauc </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1</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879215"/>
                  </a:ext>
                </a:extLst>
              </a:tr>
              <a:tr h="0">
                <a:tc>
                  <a:txBody>
                    <a:bodyPr/>
                    <a:lstStyle/>
                    <a:p>
                      <a:r>
                        <a:rPr lang="lv-LV" sz="1000" kern="0">
                          <a:effectLst/>
                          <a:latin typeface="Arial" panose="020B0604020202020204" pitchFamily="34" charset="0"/>
                          <a:ea typeface="Times New Roman" panose="02020603050405020304" pitchFamily="18" charset="0"/>
                        </a:rPr>
                        <a:t>Mazliet satrauc</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2</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7469965"/>
                  </a:ext>
                </a:extLst>
              </a:tr>
              <a:tr h="0">
                <a:tc>
                  <a:txBody>
                    <a:bodyPr/>
                    <a:lstStyle/>
                    <a:p>
                      <a:r>
                        <a:rPr lang="lv-LV" sz="1000" kern="0" dirty="0">
                          <a:effectLst/>
                          <a:latin typeface="Arial" panose="020B0604020202020204" pitchFamily="34" charset="0"/>
                          <a:ea typeface="Times New Roman" panose="02020603050405020304" pitchFamily="18" charset="0"/>
                        </a:rPr>
                        <a:t>Īpaši nesatrauc  </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3</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0959267"/>
                  </a:ext>
                </a:extLst>
              </a:tr>
              <a:tr h="0">
                <a:tc>
                  <a:txBody>
                    <a:bodyPr/>
                    <a:lstStyle/>
                    <a:p>
                      <a:r>
                        <a:rPr lang="lv-LV" sz="1000" kern="0">
                          <a:effectLst/>
                          <a:latin typeface="Arial" panose="020B0604020202020204" pitchFamily="34" charset="0"/>
                          <a:ea typeface="Times New Roman" panose="02020603050405020304" pitchFamily="18" charset="0"/>
                        </a:rPr>
                        <a:t>Nezināju/ nepamanīju, ka maksājumā bija izmaiņas </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4</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0684510"/>
                  </a:ext>
                </a:extLst>
              </a:tr>
              <a:tr h="0">
                <a:tc>
                  <a:txBody>
                    <a:bodyPr/>
                    <a:lstStyle/>
                    <a:p>
                      <a:r>
                        <a:rPr lang="lv-LV" sz="1000" kern="0" dirty="0">
                          <a:effectLst/>
                          <a:latin typeface="Arial" panose="020B0604020202020204" pitchFamily="34" charset="0"/>
                          <a:ea typeface="Times New Roman" panose="02020603050405020304" pitchFamily="18" charset="0"/>
                        </a:rPr>
                        <a:t>Grūti pateikt</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ea typeface="Times New Roman" panose="02020603050405020304" pitchFamily="18" charset="0"/>
                        </a:rPr>
                        <a:t>8</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4028801"/>
                  </a:ext>
                </a:extLst>
              </a:tr>
            </a:tbl>
          </a:graphicData>
        </a:graphic>
      </p:graphicFrame>
      <p:sp>
        <p:nvSpPr>
          <p:cNvPr id="29" name="TextBox 28">
            <a:extLst>
              <a:ext uri="{FF2B5EF4-FFF2-40B4-BE49-F238E27FC236}">
                <a16:creationId xmlns:a16="http://schemas.microsoft.com/office/drawing/2014/main" id="{595D4B9E-9C82-7AA7-14F0-E6B7F0CFEE93}"/>
              </a:ext>
            </a:extLst>
          </p:cNvPr>
          <p:cNvSpPr txBox="1"/>
          <p:nvPr/>
        </p:nvSpPr>
        <p:spPr>
          <a:xfrm>
            <a:off x="6130204" y="1903811"/>
            <a:ext cx="5696181" cy="553998"/>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K6. Vai Jūs zinājāt, ka iedzīvotājiem, samazinot mājoklim esošo elektrības pieslēguma jaudu, samazinās arī attiecīgie tarifu maksājumi (ja vien attiecīgajam mājoklim patlaban jau nav minimālā jauda)?</a:t>
            </a:r>
          </a:p>
        </p:txBody>
      </p:sp>
      <p:graphicFrame>
        <p:nvGraphicFramePr>
          <p:cNvPr id="30" name="Table 29">
            <a:extLst>
              <a:ext uri="{FF2B5EF4-FFF2-40B4-BE49-F238E27FC236}">
                <a16:creationId xmlns:a16="http://schemas.microsoft.com/office/drawing/2014/main" id="{3B6300EF-1F59-0918-6701-165C1B791A41}"/>
              </a:ext>
            </a:extLst>
          </p:cNvPr>
          <p:cNvGraphicFramePr>
            <a:graphicFrameLocks noGrp="1"/>
          </p:cNvGraphicFramePr>
          <p:nvPr>
            <p:extLst>
              <p:ext uri="{D42A27DB-BD31-4B8C-83A1-F6EECF244321}">
                <p14:modId xmlns:p14="http://schemas.microsoft.com/office/powerpoint/2010/main" val="1525493760"/>
              </p:ext>
            </p:extLst>
          </p:nvPr>
        </p:nvGraphicFramePr>
        <p:xfrm>
          <a:off x="6231924" y="2460613"/>
          <a:ext cx="3957320" cy="457200"/>
        </p:xfrm>
        <a:graphic>
          <a:graphicData uri="http://schemas.openxmlformats.org/drawingml/2006/table">
            <a:tbl>
              <a:tblPr firstRow="1" firstCol="1" bandRow="1"/>
              <a:tblGrid>
                <a:gridCol w="1437005">
                  <a:extLst>
                    <a:ext uri="{9D8B030D-6E8A-4147-A177-3AD203B41FA5}">
                      <a16:colId xmlns:a16="http://schemas.microsoft.com/office/drawing/2014/main" val="927116533"/>
                    </a:ext>
                  </a:extLst>
                </a:gridCol>
                <a:gridCol w="908050">
                  <a:extLst>
                    <a:ext uri="{9D8B030D-6E8A-4147-A177-3AD203B41FA5}">
                      <a16:colId xmlns:a16="http://schemas.microsoft.com/office/drawing/2014/main" val="4113965861"/>
                    </a:ext>
                  </a:extLst>
                </a:gridCol>
                <a:gridCol w="1612265">
                  <a:extLst>
                    <a:ext uri="{9D8B030D-6E8A-4147-A177-3AD203B41FA5}">
                      <a16:colId xmlns:a16="http://schemas.microsoft.com/office/drawing/2014/main" val="2331406857"/>
                    </a:ext>
                  </a:extLst>
                </a:gridCol>
              </a:tblGrid>
              <a:tr h="0">
                <a:tc>
                  <a:txBody>
                    <a:bodyPr/>
                    <a:lstStyle/>
                    <a:p>
                      <a:pPr algn="just"/>
                      <a:r>
                        <a:rPr lang="lv-LV" sz="1000" kern="0">
                          <a:effectLst/>
                          <a:latin typeface="Arial" panose="020B0604020202020204" pitchFamily="34" charset="0"/>
                          <a:ea typeface="Times New Roman" panose="02020603050405020304" pitchFamily="18" charset="0"/>
                        </a:rPr>
                        <a:t>Zināju</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1</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v-LV" sz="1000" i="1" kern="0">
                          <a:effectLst/>
                          <a:latin typeface="Arial" panose="020B0604020202020204" pitchFamily="34" charset="0"/>
                          <a:ea typeface="Times New Roman" panose="02020603050405020304" pitchFamily="18" charset="0"/>
                        </a:rPr>
                        <a:t> = &gt; K7</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7512010"/>
                  </a:ext>
                </a:extLst>
              </a:tr>
              <a:tr h="0">
                <a:tc>
                  <a:txBody>
                    <a:bodyPr/>
                    <a:lstStyle/>
                    <a:p>
                      <a:pPr algn="just"/>
                      <a:r>
                        <a:rPr lang="lv-LV" sz="1000" kern="0">
                          <a:effectLst/>
                          <a:latin typeface="Arial" panose="020B0604020202020204" pitchFamily="34" charset="0"/>
                          <a:ea typeface="Times New Roman" panose="02020603050405020304" pitchFamily="18" charset="0"/>
                        </a:rPr>
                        <a:t>Nezināju</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2</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v-LV" sz="1000" i="1" kern="0">
                          <a:effectLst/>
                          <a:latin typeface="Arial" panose="020B0604020202020204" pitchFamily="34" charset="0"/>
                          <a:ea typeface="Times New Roman" panose="02020603050405020304" pitchFamily="18" charset="0"/>
                        </a:rPr>
                        <a:t> = &gt; K9</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2593515"/>
                  </a:ext>
                </a:extLst>
              </a:tr>
              <a:tr h="0">
                <a:tc>
                  <a:txBody>
                    <a:bodyPr/>
                    <a:lstStyle/>
                    <a:p>
                      <a:pPr algn="just"/>
                      <a:r>
                        <a:rPr lang="lv-LV" sz="1000" kern="0">
                          <a:effectLst/>
                          <a:latin typeface="Arial" panose="020B0604020202020204" pitchFamily="34" charset="0"/>
                          <a:ea typeface="Times New Roman" panose="02020603050405020304" pitchFamily="18" charset="0"/>
                        </a:rPr>
                        <a:t>Grūti pateikt</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ea typeface="Times New Roman" panose="02020603050405020304" pitchFamily="18" charset="0"/>
                        </a:rPr>
                        <a:t>8</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v-LV" sz="1000" i="1" kern="0" dirty="0">
                          <a:effectLst/>
                          <a:latin typeface="Arial" panose="020B0604020202020204" pitchFamily="34" charset="0"/>
                          <a:ea typeface="Times New Roman" panose="02020603050405020304" pitchFamily="18" charset="0"/>
                        </a:rPr>
                        <a:t> = &gt; K9</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1019450"/>
                  </a:ext>
                </a:extLst>
              </a:tr>
            </a:tbl>
          </a:graphicData>
        </a:graphic>
      </p:graphicFrame>
      <p:sp>
        <p:nvSpPr>
          <p:cNvPr id="31" name="TextBox 30">
            <a:extLst>
              <a:ext uri="{FF2B5EF4-FFF2-40B4-BE49-F238E27FC236}">
                <a16:creationId xmlns:a16="http://schemas.microsoft.com/office/drawing/2014/main" id="{EBA72C54-496D-577F-245E-8C379F138EE2}"/>
              </a:ext>
            </a:extLst>
          </p:cNvPr>
          <p:cNvSpPr txBox="1"/>
          <p:nvPr/>
        </p:nvSpPr>
        <p:spPr>
          <a:xfrm>
            <a:off x="6133852" y="3028890"/>
            <a:ext cx="5718669" cy="400110"/>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K7. Vai saistībā ar AS “Sadales tīkls” tarifu kāpumu, Jūs/ Jūsu mājsaimniecība esat domājuši par iespēju samazināt sava mājokļa elektrības pieslēguma jaudu?</a:t>
            </a:r>
          </a:p>
        </p:txBody>
      </p:sp>
      <p:graphicFrame>
        <p:nvGraphicFramePr>
          <p:cNvPr id="32" name="Table 31">
            <a:extLst>
              <a:ext uri="{FF2B5EF4-FFF2-40B4-BE49-F238E27FC236}">
                <a16:creationId xmlns:a16="http://schemas.microsoft.com/office/drawing/2014/main" id="{988539B1-D615-AE4F-449B-5962C0F741DB}"/>
              </a:ext>
            </a:extLst>
          </p:cNvPr>
          <p:cNvGraphicFramePr>
            <a:graphicFrameLocks noGrp="1"/>
          </p:cNvGraphicFramePr>
          <p:nvPr>
            <p:extLst>
              <p:ext uri="{D42A27DB-BD31-4B8C-83A1-F6EECF244321}">
                <p14:modId xmlns:p14="http://schemas.microsoft.com/office/powerpoint/2010/main" val="1417848880"/>
              </p:ext>
            </p:extLst>
          </p:nvPr>
        </p:nvGraphicFramePr>
        <p:xfrm>
          <a:off x="6226521" y="3432993"/>
          <a:ext cx="5503545" cy="914400"/>
        </p:xfrm>
        <a:graphic>
          <a:graphicData uri="http://schemas.openxmlformats.org/drawingml/2006/table">
            <a:tbl>
              <a:tblPr firstRow="1" firstCol="1" bandRow="1"/>
              <a:tblGrid>
                <a:gridCol w="3687445">
                  <a:extLst>
                    <a:ext uri="{9D8B030D-6E8A-4147-A177-3AD203B41FA5}">
                      <a16:colId xmlns:a16="http://schemas.microsoft.com/office/drawing/2014/main" val="2613608020"/>
                    </a:ext>
                  </a:extLst>
                </a:gridCol>
                <a:gridCol w="908050">
                  <a:extLst>
                    <a:ext uri="{9D8B030D-6E8A-4147-A177-3AD203B41FA5}">
                      <a16:colId xmlns:a16="http://schemas.microsoft.com/office/drawing/2014/main" val="1181871544"/>
                    </a:ext>
                  </a:extLst>
                </a:gridCol>
                <a:gridCol w="908050">
                  <a:extLst>
                    <a:ext uri="{9D8B030D-6E8A-4147-A177-3AD203B41FA5}">
                      <a16:colId xmlns:a16="http://schemas.microsoft.com/office/drawing/2014/main" val="2277812491"/>
                    </a:ext>
                  </a:extLst>
                </a:gridCol>
              </a:tblGrid>
              <a:tr h="0">
                <a:tc>
                  <a:txBody>
                    <a:bodyPr/>
                    <a:lstStyle/>
                    <a:p>
                      <a:pPr algn="just"/>
                      <a:r>
                        <a:rPr lang="lv-LV" sz="1000" kern="0" dirty="0">
                          <a:effectLst/>
                          <a:latin typeface="Arial" panose="020B0604020202020204" pitchFamily="34" charset="0"/>
                          <a:ea typeface="Times New Roman" panose="02020603050405020304" pitchFamily="18" charset="0"/>
                        </a:rPr>
                        <a:t>Jā, esam par to domājuši, bet neesam samazinājuši</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1</a:t>
                      </a:r>
                      <a:endParaRPr lang="lv-LV" sz="1050" kern="5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v-LV" sz="1000" i="1" kern="0">
                          <a:effectLst/>
                          <a:latin typeface="Arial" panose="020B0604020202020204" pitchFamily="34" charset="0"/>
                          <a:ea typeface="Times New Roman" panose="02020603050405020304" pitchFamily="18" charset="0"/>
                        </a:rPr>
                        <a:t> = &gt; K8</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525467"/>
                  </a:ext>
                </a:extLst>
              </a:tr>
              <a:tr h="0">
                <a:tc>
                  <a:txBody>
                    <a:bodyPr/>
                    <a:lstStyle/>
                    <a:p>
                      <a:pPr algn="just"/>
                      <a:r>
                        <a:rPr lang="lv-LV" sz="1000" kern="0" dirty="0">
                          <a:effectLst/>
                          <a:latin typeface="Arial" panose="020B0604020202020204" pitchFamily="34" charset="0"/>
                          <a:ea typeface="Times New Roman" panose="02020603050405020304" pitchFamily="18" charset="0"/>
                        </a:rPr>
                        <a:t>Jā, un jau esam to samazinājuši</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2</a:t>
                      </a:r>
                      <a:endParaRPr lang="lv-LV" sz="1050" kern="5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v-LV" sz="1000" i="1" kern="0">
                          <a:effectLst/>
                          <a:latin typeface="Arial" panose="020B0604020202020204" pitchFamily="34" charset="0"/>
                          <a:ea typeface="Times New Roman" panose="02020603050405020304" pitchFamily="18" charset="0"/>
                        </a:rPr>
                        <a:t> = &gt; K9</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335273"/>
                  </a:ext>
                </a:extLst>
              </a:tr>
              <a:tr h="0">
                <a:tc>
                  <a:txBody>
                    <a:bodyPr/>
                    <a:lstStyle/>
                    <a:p>
                      <a:pPr algn="just"/>
                      <a:r>
                        <a:rPr lang="lv-LV" sz="1000" kern="0">
                          <a:effectLst/>
                          <a:latin typeface="Arial" panose="020B0604020202020204" pitchFamily="34" charset="0"/>
                          <a:ea typeface="Times New Roman" panose="02020603050405020304" pitchFamily="18" charset="0"/>
                        </a:rPr>
                        <a:t>Nē, neesam par to domājuši</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3</a:t>
                      </a:r>
                      <a:endParaRPr lang="lv-LV" sz="1050" kern="5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v-LV" sz="1000" i="1" kern="0">
                          <a:effectLst/>
                          <a:latin typeface="Arial" panose="020B0604020202020204" pitchFamily="34" charset="0"/>
                          <a:ea typeface="Times New Roman" panose="02020603050405020304" pitchFamily="18" charset="0"/>
                        </a:rPr>
                        <a:t> = &gt; K9</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8247028"/>
                  </a:ext>
                </a:extLst>
              </a:tr>
              <a:tr h="0">
                <a:tc>
                  <a:txBody>
                    <a:bodyPr/>
                    <a:lstStyle/>
                    <a:p>
                      <a:pPr algn="just"/>
                      <a:r>
                        <a:rPr lang="lv-LV" sz="1000" kern="0">
                          <a:effectLst/>
                          <a:latin typeface="Arial" panose="020B0604020202020204" pitchFamily="34" charset="0"/>
                          <a:ea typeface="Times New Roman" panose="02020603050405020304" pitchFamily="18" charset="0"/>
                        </a:rPr>
                        <a:t>Samazināt jaudu mēs nevaram, jo mums jau ir  viszemākā pieslēguma jauda (1 fāze 16A) </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4</a:t>
                      </a:r>
                      <a:endParaRPr lang="lv-LV" sz="1050" kern="5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v-LV" sz="1000" i="1" kern="0">
                          <a:effectLst/>
                          <a:latin typeface="Arial" panose="020B0604020202020204" pitchFamily="34" charset="0"/>
                          <a:ea typeface="Times New Roman" panose="02020603050405020304" pitchFamily="18" charset="0"/>
                        </a:rPr>
                        <a:t> = &gt; Beigas</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695763"/>
                  </a:ext>
                </a:extLst>
              </a:tr>
              <a:tr h="0">
                <a:tc>
                  <a:txBody>
                    <a:bodyPr/>
                    <a:lstStyle/>
                    <a:p>
                      <a:pPr algn="just"/>
                      <a:r>
                        <a:rPr lang="lv-LV" sz="1000" kern="0">
                          <a:effectLst/>
                          <a:latin typeface="Arial" panose="020B0604020202020204" pitchFamily="34" charset="0"/>
                          <a:ea typeface="Times New Roman" panose="02020603050405020304" pitchFamily="18" charset="0"/>
                        </a:rPr>
                        <a:t>Grūti pateikt</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8</a:t>
                      </a:r>
                      <a:endParaRPr lang="lv-LV" sz="1050" kern="5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lv-LV" sz="1000" i="1" kern="0" dirty="0">
                          <a:effectLst/>
                          <a:latin typeface="Arial" panose="020B0604020202020204" pitchFamily="34" charset="0"/>
                          <a:ea typeface="Times New Roman" panose="02020603050405020304" pitchFamily="18" charset="0"/>
                        </a:rPr>
                        <a:t>= &gt; K8</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983252"/>
                  </a:ext>
                </a:extLst>
              </a:tr>
            </a:tbl>
          </a:graphicData>
        </a:graphic>
      </p:graphicFrame>
      <p:sp>
        <p:nvSpPr>
          <p:cNvPr id="33" name="TextBox 32">
            <a:extLst>
              <a:ext uri="{FF2B5EF4-FFF2-40B4-BE49-F238E27FC236}">
                <a16:creationId xmlns:a16="http://schemas.microsoft.com/office/drawing/2014/main" id="{85A4E92E-359C-8458-D4EA-A791C4673E65}"/>
              </a:ext>
            </a:extLst>
          </p:cNvPr>
          <p:cNvSpPr txBox="1"/>
          <p:nvPr/>
        </p:nvSpPr>
        <p:spPr>
          <a:xfrm>
            <a:off x="6130205" y="4546565"/>
            <a:ext cx="5622404" cy="400110"/>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K8. Kāpēc Jūs/ Jūsu mājsaimniecība līdz šim neesat samazinājuši mājokļa elektrības pieslēguma jaudu?</a:t>
            </a:r>
          </a:p>
        </p:txBody>
      </p:sp>
      <p:graphicFrame>
        <p:nvGraphicFramePr>
          <p:cNvPr id="34" name="Table 33">
            <a:extLst>
              <a:ext uri="{FF2B5EF4-FFF2-40B4-BE49-F238E27FC236}">
                <a16:creationId xmlns:a16="http://schemas.microsoft.com/office/drawing/2014/main" id="{6D00B471-5E72-9F24-9FC4-FECA56AEC404}"/>
              </a:ext>
            </a:extLst>
          </p:cNvPr>
          <p:cNvGraphicFramePr>
            <a:graphicFrameLocks noGrp="1"/>
          </p:cNvGraphicFramePr>
          <p:nvPr>
            <p:extLst>
              <p:ext uri="{D42A27DB-BD31-4B8C-83A1-F6EECF244321}">
                <p14:modId xmlns:p14="http://schemas.microsoft.com/office/powerpoint/2010/main" val="1626017119"/>
              </p:ext>
            </p:extLst>
          </p:nvPr>
        </p:nvGraphicFramePr>
        <p:xfrm>
          <a:off x="6226521" y="4937701"/>
          <a:ext cx="5526087" cy="914400"/>
        </p:xfrm>
        <a:graphic>
          <a:graphicData uri="http://schemas.openxmlformats.org/drawingml/2006/table">
            <a:tbl>
              <a:tblPr firstRow="1" firstCol="1" bandRow="1"/>
              <a:tblGrid>
                <a:gridCol w="5259454">
                  <a:extLst>
                    <a:ext uri="{9D8B030D-6E8A-4147-A177-3AD203B41FA5}">
                      <a16:colId xmlns:a16="http://schemas.microsoft.com/office/drawing/2014/main" val="3884655268"/>
                    </a:ext>
                  </a:extLst>
                </a:gridCol>
                <a:gridCol w="266633">
                  <a:extLst>
                    <a:ext uri="{9D8B030D-6E8A-4147-A177-3AD203B41FA5}">
                      <a16:colId xmlns:a16="http://schemas.microsoft.com/office/drawing/2014/main" val="4184606427"/>
                    </a:ext>
                  </a:extLst>
                </a:gridCol>
              </a:tblGrid>
              <a:tr h="0">
                <a:tc>
                  <a:txBody>
                    <a:bodyPr/>
                    <a:lstStyle/>
                    <a:p>
                      <a:pPr algn="just"/>
                      <a:r>
                        <a:rPr lang="lv-LV" sz="1000" kern="0">
                          <a:effectLst/>
                          <a:latin typeface="Arial" panose="020B0604020202020204" pitchFamily="34" charset="0"/>
                          <a:ea typeface="Times New Roman" panose="02020603050405020304" pitchFamily="18" charset="0"/>
                        </a:rPr>
                        <a:t>Nezinām, kā to izdarīt</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1</a:t>
                      </a:r>
                      <a:endParaRPr lang="lv-LV" sz="1050" kern="5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5706859"/>
                  </a:ext>
                </a:extLst>
              </a:tr>
              <a:tr h="0">
                <a:tc>
                  <a:txBody>
                    <a:bodyPr/>
                    <a:lstStyle/>
                    <a:p>
                      <a:pPr algn="just"/>
                      <a:r>
                        <a:rPr lang="lv-LV" sz="1000" kern="0">
                          <a:effectLst/>
                          <a:latin typeface="Arial" panose="020B0604020202020204" pitchFamily="34" charset="0"/>
                          <a:ea typeface="Times New Roman" panose="02020603050405020304" pitchFamily="18" charset="0"/>
                        </a:rPr>
                        <a:t>Baidāmies samazināt par daudz, ka mums pēc tam var sākties problēmas</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2</a:t>
                      </a:r>
                      <a:endParaRPr lang="lv-LV" sz="1050" kern="5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6307548"/>
                  </a:ext>
                </a:extLst>
              </a:tr>
              <a:tr h="0">
                <a:tc>
                  <a:txBody>
                    <a:bodyPr/>
                    <a:lstStyle/>
                    <a:p>
                      <a:pPr algn="just"/>
                      <a:r>
                        <a:rPr lang="lv-LV" sz="1000" kern="0" dirty="0">
                          <a:effectLst/>
                          <a:latin typeface="Arial" panose="020B0604020202020204" pitchFamily="34" charset="0"/>
                          <a:ea typeface="Times New Roman" panose="02020603050405020304" pitchFamily="18" charset="0"/>
                        </a:rPr>
                        <a:t>Mēs droši zinām, ka mums mājās ir iekārtas, kurām nepieciešama esošā pieslēguma jauda</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3</a:t>
                      </a:r>
                      <a:endParaRPr lang="lv-LV" sz="1050" kern="5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4874985"/>
                  </a:ext>
                </a:extLst>
              </a:tr>
              <a:tr h="0">
                <a:tc>
                  <a:txBody>
                    <a:bodyPr/>
                    <a:lstStyle/>
                    <a:p>
                      <a:pPr algn="just"/>
                      <a:r>
                        <a:rPr lang="lv-LV" sz="1000" kern="0">
                          <a:effectLst/>
                          <a:latin typeface="Arial" panose="020B0604020202020204" pitchFamily="34" charset="0"/>
                          <a:ea typeface="Times New Roman" panose="02020603050405020304" pitchFamily="18" charset="0"/>
                        </a:rPr>
                        <a:t>Plānojam to izdarīt tuvākajā laikā</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ea typeface="Times New Roman" panose="02020603050405020304" pitchFamily="18" charset="0"/>
                        </a:rPr>
                        <a:t>4</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3356291"/>
                  </a:ext>
                </a:extLst>
              </a:tr>
              <a:tr h="0">
                <a:tc>
                  <a:txBody>
                    <a:bodyPr/>
                    <a:lstStyle/>
                    <a:p>
                      <a:pPr algn="just"/>
                      <a:r>
                        <a:rPr lang="lv-LV" sz="1000" kern="0">
                          <a:effectLst/>
                          <a:latin typeface="Arial" panose="020B0604020202020204" pitchFamily="34" charset="0"/>
                          <a:ea typeface="Times New Roman" panose="02020603050405020304" pitchFamily="18" charset="0"/>
                        </a:rPr>
                        <a:t>Ir kāds cits iemesls</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5</a:t>
                      </a:r>
                      <a:endParaRPr lang="lv-LV" sz="1050" kern="5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8184028"/>
                  </a:ext>
                </a:extLst>
              </a:tr>
              <a:tr h="0">
                <a:tc>
                  <a:txBody>
                    <a:bodyPr/>
                    <a:lstStyle/>
                    <a:p>
                      <a:pPr algn="just"/>
                      <a:r>
                        <a:rPr lang="lv-LV" sz="1000" kern="0">
                          <a:effectLst/>
                          <a:latin typeface="Arial" panose="020B0604020202020204" pitchFamily="34" charset="0"/>
                          <a:ea typeface="Times New Roman" panose="02020603050405020304" pitchFamily="18" charset="0"/>
                        </a:rPr>
                        <a:t>Grūti pateikt</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ea typeface="Times New Roman" panose="02020603050405020304" pitchFamily="18" charset="0"/>
                        </a:rPr>
                        <a:t>8</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6515319"/>
                  </a:ext>
                </a:extLst>
              </a:tr>
            </a:tbl>
          </a:graphicData>
        </a:graphic>
      </p:graphicFrame>
    </p:spTree>
    <p:extLst>
      <p:ext uri="{BB962C8B-B14F-4D97-AF65-F5344CB8AC3E}">
        <p14:creationId xmlns:p14="http://schemas.microsoft.com/office/powerpoint/2010/main" val="13752997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BAA300E-3397-4C96-BE32-B33A4F4279BA}"/>
              </a:ext>
            </a:extLst>
          </p:cNvPr>
          <p:cNvSpPr txBox="1"/>
          <p:nvPr/>
        </p:nvSpPr>
        <p:spPr>
          <a:xfrm>
            <a:off x="252182" y="609736"/>
            <a:ext cx="8621230" cy="400110"/>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K9. Vai Jūs zinājāt, ka pārejas periodā (t.i., līdz 2024.gada 30.jūnijam) ikviena mājsaimniecība var bez maksas vienu reizi atjaunot iepriekš samazināto pieslēguma slodzi?</a:t>
            </a:r>
          </a:p>
        </p:txBody>
      </p:sp>
      <p:sp>
        <p:nvSpPr>
          <p:cNvPr id="15" name="Rectangle 13">
            <a:extLst>
              <a:ext uri="{FF2B5EF4-FFF2-40B4-BE49-F238E27FC236}">
                <a16:creationId xmlns:a16="http://schemas.microsoft.com/office/drawing/2014/main" id="{DBE03FA8-DDFB-4A77-BFC9-CED7B6F7CB8A}"/>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Aptaujā izmantotā anketa (2)</a:t>
            </a:r>
          </a:p>
        </p:txBody>
      </p:sp>
      <p:graphicFrame>
        <p:nvGraphicFramePr>
          <p:cNvPr id="4" name="Table 3">
            <a:extLst>
              <a:ext uri="{FF2B5EF4-FFF2-40B4-BE49-F238E27FC236}">
                <a16:creationId xmlns:a16="http://schemas.microsoft.com/office/drawing/2014/main" id="{FD592DD2-E5C3-B7D5-DB6D-8FFAAACAAD49}"/>
              </a:ext>
            </a:extLst>
          </p:cNvPr>
          <p:cNvGraphicFramePr>
            <a:graphicFrameLocks noGrp="1"/>
          </p:cNvGraphicFramePr>
          <p:nvPr>
            <p:extLst>
              <p:ext uri="{D42A27DB-BD31-4B8C-83A1-F6EECF244321}">
                <p14:modId xmlns:p14="http://schemas.microsoft.com/office/powerpoint/2010/main" val="1313613669"/>
              </p:ext>
            </p:extLst>
          </p:nvPr>
        </p:nvGraphicFramePr>
        <p:xfrm>
          <a:off x="343625" y="1009846"/>
          <a:ext cx="2787650" cy="457200"/>
        </p:xfrm>
        <a:graphic>
          <a:graphicData uri="http://schemas.openxmlformats.org/drawingml/2006/table">
            <a:tbl>
              <a:tblPr firstRow="1" firstCol="1" bandRow="1"/>
              <a:tblGrid>
                <a:gridCol w="1437005">
                  <a:extLst>
                    <a:ext uri="{9D8B030D-6E8A-4147-A177-3AD203B41FA5}">
                      <a16:colId xmlns:a16="http://schemas.microsoft.com/office/drawing/2014/main" val="3456952795"/>
                    </a:ext>
                  </a:extLst>
                </a:gridCol>
                <a:gridCol w="1350645">
                  <a:extLst>
                    <a:ext uri="{9D8B030D-6E8A-4147-A177-3AD203B41FA5}">
                      <a16:colId xmlns:a16="http://schemas.microsoft.com/office/drawing/2014/main" val="3261288792"/>
                    </a:ext>
                  </a:extLst>
                </a:gridCol>
              </a:tblGrid>
              <a:tr h="0">
                <a:tc>
                  <a:txBody>
                    <a:bodyPr/>
                    <a:lstStyle/>
                    <a:p>
                      <a:pPr algn="just"/>
                      <a:r>
                        <a:rPr lang="lv-LV" sz="1000" kern="0">
                          <a:effectLst/>
                          <a:latin typeface="Arial" panose="020B0604020202020204" pitchFamily="34" charset="0"/>
                          <a:ea typeface="Times New Roman" panose="02020603050405020304" pitchFamily="18" charset="0"/>
                        </a:rPr>
                        <a:t>Jā</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1</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5880835"/>
                  </a:ext>
                </a:extLst>
              </a:tr>
              <a:tr h="0">
                <a:tc>
                  <a:txBody>
                    <a:bodyPr/>
                    <a:lstStyle/>
                    <a:p>
                      <a:pPr algn="just"/>
                      <a:r>
                        <a:rPr lang="lv-LV" sz="1000" kern="0" dirty="0">
                          <a:effectLst/>
                          <a:latin typeface="Arial" panose="020B0604020202020204" pitchFamily="34" charset="0"/>
                          <a:ea typeface="Times New Roman" panose="02020603050405020304" pitchFamily="18" charset="0"/>
                        </a:rPr>
                        <a:t>Nē</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2</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4755888"/>
                  </a:ext>
                </a:extLst>
              </a:tr>
              <a:tr h="0">
                <a:tc>
                  <a:txBody>
                    <a:bodyPr/>
                    <a:lstStyle/>
                    <a:p>
                      <a:pPr algn="just"/>
                      <a:r>
                        <a:rPr lang="lv-LV" sz="1000" kern="0">
                          <a:effectLst/>
                          <a:latin typeface="Arial" panose="020B0604020202020204" pitchFamily="34" charset="0"/>
                          <a:ea typeface="Times New Roman" panose="02020603050405020304" pitchFamily="18" charset="0"/>
                        </a:rPr>
                        <a:t>Grūti pateikt</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ea typeface="Times New Roman" panose="02020603050405020304" pitchFamily="18" charset="0"/>
                        </a:rPr>
                        <a:t>8</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8087850"/>
                  </a:ext>
                </a:extLst>
              </a:tr>
            </a:tbl>
          </a:graphicData>
        </a:graphic>
      </p:graphicFrame>
      <p:sp>
        <p:nvSpPr>
          <p:cNvPr id="5" name="TextBox 4">
            <a:extLst>
              <a:ext uri="{FF2B5EF4-FFF2-40B4-BE49-F238E27FC236}">
                <a16:creationId xmlns:a16="http://schemas.microsoft.com/office/drawing/2014/main" id="{F6A13D08-70E8-66DF-74F4-4B96BAD24C81}"/>
              </a:ext>
            </a:extLst>
          </p:cNvPr>
          <p:cNvSpPr txBox="1"/>
          <p:nvPr/>
        </p:nvSpPr>
        <p:spPr>
          <a:xfrm>
            <a:off x="252182" y="1637197"/>
            <a:ext cx="8826505" cy="400110"/>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K10. Vai tas, ka samazinātās elektrības pieslēguma slodzes atjaunošana līdz 2024.gada 30. jūnijam ir bezmaksas pakalpojums,  Jūsu mājsaimniecību mudinātu pārskatīt jaudu un nepieciešamības gadījumā to arī samazināt? </a:t>
            </a:r>
          </a:p>
        </p:txBody>
      </p:sp>
      <p:graphicFrame>
        <p:nvGraphicFramePr>
          <p:cNvPr id="6" name="Table 5">
            <a:extLst>
              <a:ext uri="{FF2B5EF4-FFF2-40B4-BE49-F238E27FC236}">
                <a16:creationId xmlns:a16="http://schemas.microsoft.com/office/drawing/2014/main" id="{F5E00E9A-F82D-CECC-20DE-356AE95697FA}"/>
              </a:ext>
            </a:extLst>
          </p:cNvPr>
          <p:cNvGraphicFramePr>
            <a:graphicFrameLocks noGrp="1"/>
          </p:cNvGraphicFramePr>
          <p:nvPr>
            <p:extLst>
              <p:ext uri="{D42A27DB-BD31-4B8C-83A1-F6EECF244321}">
                <p14:modId xmlns:p14="http://schemas.microsoft.com/office/powerpoint/2010/main" val="251726372"/>
              </p:ext>
            </p:extLst>
          </p:nvPr>
        </p:nvGraphicFramePr>
        <p:xfrm>
          <a:off x="343625" y="2037307"/>
          <a:ext cx="5236081" cy="762000"/>
        </p:xfrm>
        <a:graphic>
          <a:graphicData uri="http://schemas.openxmlformats.org/drawingml/2006/table">
            <a:tbl>
              <a:tblPr firstRow="1" firstCol="1" bandRow="1"/>
              <a:tblGrid>
                <a:gridCol w="4857750">
                  <a:extLst>
                    <a:ext uri="{9D8B030D-6E8A-4147-A177-3AD203B41FA5}">
                      <a16:colId xmlns:a16="http://schemas.microsoft.com/office/drawing/2014/main" val="3562760805"/>
                    </a:ext>
                  </a:extLst>
                </a:gridCol>
                <a:gridCol w="378331">
                  <a:extLst>
                    <a:ext uri="{9D8B030D-6E8A-4147-A177-3AD203B41FA5}">
                      <a16:colId xmlns:a16="http://schemas.microsoft.com/office/drawing/2014/main" val="683974426"/>
                    </a:ext>
                  </a:extLst>
                </a:gridCol>
              </a:tblGrid>
              <a:tr h="0">
                <a:tc>
                  <a:txBody>
                    <a:bodyPr/>
                    <a:lstStyle/>
                    <a:p>
                      <a:r>
                        <a:rPr lang="lv-LV" sz="1000" kern="0">
                          <a:effectLst/>
                          <a:latin typeface="Arial" panose="020B0604020202020204" pitchFamily="34" charset="0"/>
                          <a:ea typeface="Times New Roman" panose="02020603050405020304" pitchFamily="18" charset="0"/>
                        </a:rPr>
                        <a:t>Jā</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1</a:t>
                      </a:r>
                      <a:endParaRPr lang="lv-LV" sz="1050" kern="5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5844705"/>
                  </a:ext>
                </a:extLst>
              </a:tr>
              <a:tr h="0">
                <a:tc>
                  <a:txBody>
                    <a:bodyPr/>
                    <a:lstStyle/>
                    <a:p>
                      <a:r>
                        <a:rPr lang="lv-LV" sz="1000" kern="0">
                          <a:effectLst/>
                          <a:latin typeface="Arial" panose="020B0604020202020204" pitchFamily="34" charset="0"/>
                          <a:ea typeface="Times New Roman" panose="02020603050405020304" pitchFamily="18" charset="0"/>
                        </a:rPr>
                        <a:t>Nē</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2</a:t>
                      </a:r>
                      <a:endParaRPr lang="lv-LV" sz="1050" kern="5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6938211"/>
                  </a:ext>
                </a:extLst>
              </a:tr>
              <a:tr h="0">
                <a:tc>
                  <a:txBody>
                    <a:bodyPr/>
                    <a:lstStyle/>
                    <a:p>
                      <a:r>
                        <a:rPr lang="lv-LV" sz="1000" kern="0">
                          <a:effectLst/>
                          <a:latin typeface="Arial" panose="020B0604020202020204" pitchFamily="34" charset="0"/>
                          <a:ea typeface="Times New Roman" panose="02020603050405020304" pitchFamily="18" charset="0"/>
                        </a:rPr>
                        <a:t>Mūsu mājoklim nav iespējams vēl samazināt jaudu (mums jau ir minimālā jauda vai arī jaudas samazināšana nepārprotami radītu problēmas mūsu dzīvē)</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a:effectLst/>
                          <a:latin typeface="Arial" panose="020B0604020202020204" pitchFamily="34" charset="0"/>
                          <a:ea typeface="Times New Roman" panose="02020603050405020304" pitchFamily="18" charset="0"/>
                        </a:rPr>
                        <a:t>3</a:t>
                      </a:r>
                      <a:endParaRPr lang="lv-LV" sz="1050" kern="5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0228941"/>
                  </a:ext>
                </a:extLst>
              </a:tr>
              <a:tr h="0">
                <a:tc>
                  <a:txBody>
                    <a:bodyPr/>
                    <a:lstStyle/>
                    <a:p>
                      <a:r>
                        <a:rPr lang="lv-LV" sz="1000" kern="0">
                          <a:effectLst/>
                          <a:latin typeface="Arial" panose="020B0604020202020204" pitchFamily="34" charset="0"/>
                          <a:ea typeface="Times New Roman" panose="02020603050405020304" pitchFamily="18" charset="0"/>
                        </a:rPr>
                        <a:t>Grūti pateikt</a:t>
                      </a:r>
                      <a:endParaRPr lang="lv-LV" sz="1050" kern="5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1000" kern="0" dirty="0">
                          <a:effectLst/>
                          <a:latin typeface="Arial" panose="020B0604020202020204" pitchFamily="34" charset="0"/>
                          <a:ea typeface="Times New Roman" panose="02020603050405020304" pitchFamily="18" charset="0"/>
                        </a:rPr>
                        <a:t>8</a:t>
                      </a:r>
                      <a:endParaRPr lang="lv-LV" sz="1050" kern="5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7768547"/>
                  </a:ext>
                </a:extLst>
              </a:tr>
            </a:tbl>
          </a:graphicData>
        </a:graphic>
      </p:graphicFrame>
    </p:spTree>
    <p:extLst>
      <p:ext uri="{BB962C8B-B14F-4D97-AF65-F5344CB8AC3E}">
        <p14:creationId xmlns:p14="http://schemas.microsoft.com/office/powerpoint/2010/main" val="3972495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6">
            <a:extLst>
              <a:ext uri="{FF2B5EF4-FFF2-40B4-BE49-F238E27FC236}">
                <a16:creationId xmlns:a16="http://schemas.microsoft.com/office/drawing/2014/main" id="{38E68BDD-5D4F-48D4-8FF3-340E7C9E629E}"/>
              </a:ext>
            </a:extLst>
          </p:cNvPr>
          <p:cNvSpPr>
            <a:spLocks noGrp="1" noChangeArrowheads="1"/>
          </p:cNvSpPr>
          <p:nvPr>
            <p:ph type="ctrTitle"/>
          </p:nvPr>
        </p:nvSpPr>
        <p:spPr>
          <a:xfrm>
            <a:off x="2109062" y="1052514"/>
            <a:ext cx="7993062" cy="5184775"/>
          </a:xfrm>
          <a:noFill/>
        </p:spPr>
        <p:txBody>
          <a:bodyPr anchor="t">
            <a:normAutofit/>
          </a:bodyPr>
          <a:lstStyle/>
          <a:p>
            <a:pPr>
              <a:spcBef>
                <a:spcPct val="40000"/>
              </a:spcBef>
            </a:pPr>
            <a:br>
              <a:rPr lang="lv-LV" altLang="en-US" sz="4000" b="1" dirty="0">
                <a:latin typeface="Arial Narrow" panose="020B0606020202030204" pitchFamily="34" charset="0"/>
              </a:rPr>
            </a:br>
            <a:br>
              <a:rPr lang="lv-LV" altLang="en-US" sz="4000" b="1" dirty="0">
                <a:latin typeface="Arial Narrow" panose="020B0606020202030204" pitchFamily="34" charset="0"/>
              </a:rPr>
            </a:br>
            <a:br>
              <a:rPr lang="lv-LV" altLang="en-US" sz="4000" b="1" dirty="0">
                <a:latin typeface="Arial Narrow" panose="020B0606020202030204" pitchFamily="34" charset="0"/>
              </a:rPr>
            </a:br>
            <a:br>
              <a:rPr lang="lv-LV" altLang="en-US" sz="3200" b="1" dirty="0">
                <a:latin typeface="Arial Narrow" panose="020B0606020202030204" pitchFamily="34" charset="0"/>
              </a:rPr>
            </a:br>
            <a:br>
              <a:rPr lang="lv-LV" altLang="en-US" sz="2800" b="1" dirty="0">
                <a:latin typeface="Arial Narrow" panose="020B0606020202030204" pitchFamily="34" charset="0"/>
              </a:rPr>
            </a:br>
            <a:br>
              <a:rPr lang="lv-LV" altLang="en-US" sz="1800" b="1" dirty="0">
                <a:latin typeface="Arial Narrow" panose="020B0606020202030204" pitchFamily="34" charset="0"/>
              </a:rPr>
            </a:br>
            <a:br>
              <a:rPr lang="lv-LV" altLang="en-US" sz="1800" b="1" dirty="0">
                <a:latin typeface="Arial Narrow" panose="020B0606020202030204" pitchFamily="34" charset="0"/>
              </a:rPr>
            </a:br>
            <a:br>
              <a:rPr lang="lv-LV" altLang="en-US" sz="1800" b="1" dirty="0">
                <a:latin typeface="Arial Narrow" panose="020B0606020202030204" pitchFamily="34" charset="0"/>
              </a:rPr>
            </a:br>
            <a:r>
              <a:rPr lang="lv-LV" altLang="en-US" sz="1800" b="1" dirty="0">
                <a:latin typeface="Arial" panose="020B0604020202020204" pitchFamily="34" charset="0"/>
                <a:cs typeface="Arial" panose="020B0604020202020204" pitchFamily="34" charset="0"/>
              </a:rPr>
              <a:t>SKDS</a:t>
            </a:r>
            <a:br>
              <a:rPr lang="lv-LV" altLang="en-US" sz="18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tirgus un sabiedriskās domas pētījumu centrs</a:t>
            </a:r>
            <a:br>
              <a:rPr lang="lv-LV" altLang="en-US" sz="1400" dirty="0">
                <a:latin typeface="Arial" panose="020B0604020202020204" pitchFamily="34" charset="0"/>
                <a:cs typeface="Arial" panose="020B0604020202020204" pitchFamily="34" charset="0"/>
              </a:rPr>
            </a:br>
            <a:br>
              <a:rPr lang="lv-LV" altLang="en-US" sz="6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Baznīcas iela 32-2, Rīga, Latvija, LV-1010</a:t>
            </a:r>
            <a:br>
              <a:rPr lang="lv-LV" altLang="en-US" sz="14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tālr.: +371 67 312 876, fakss: +371 67 312 874</a:t>
            </a:r>
            <a:br>
              <a:rPr lang="lv-LV" altLang="en-US" sz="14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e-pasts: </a:t>
            </a:r>
            <a:r>
              <a:rPr lang="lv-LV" altLang="en-US" sz="1400" dirty="0">
                <a:solidFill>
                  <a:srgbClr val="46865E"/>
                </a:solidFill>
                <a:latin typeface="Arial" panose="020B0604020202020204" pitchFamily="34" charset="0"/>
                <a:cs typeface="Arial" panose="020B0604020202020204" pitchFamily="34" charset="0"/>
              </a:rPr>
              <a:t>skds@skds.lv</a:t>
            </a:r>
            <a:br>
              <a:rPr lang="lv-LV" altLang="en-US" sz="1400" dirty="0">
                <a:solidFill>
                  <a:srgbClr val="008080"/>
                </a:solidFill>
                <a:latin typeface="Arial" panose="020B0604020202020204" pitchFamily="34" charset="0"/>
                <a:cs typeface="Arial" panose="020B0604020202020204" pitchFamily="34" charset="0"/>
              </a:rPr>
            </a:br>
            <a:r>
              <a:rPr lang="lv-LV" altLang="en-US" sz="1400" dirty="0">
                <a:solidFill>
                  <a:srgbClr val="46865E"/>
                </a:solidFill>
                <a:latin typeface="Arial" panose="020B0604020202020204" pitchFamily="34" charset="0"/>
                <a:cs typeface="Arial" panose="020B0604020202020204" pitchFamily="34" charset="0"/>
              </a:rPr>
              <a:t>www.skds.lv</a:t>
            </a:r>
            <a:br>
              <a:rPr lang="lv-LV" altLang="en-US" sz="1400" dirty="0">
                <a:solidFill>
                  <a:srgbClr val="4A5238"/>
                </a:solidFill>
                <a:latin typeface="Arial" panose="020B0604020202020204" pitchFamily="34" charset="0"/>
                <a:cs typeface="Arial" panose="020B0604020202020204" pitchFamily="34" charset="0"/>
                <a:hlinkClick r:id="rId3"/>
              </a:rPr>
            </a:br>
            <a:endParaRPr lang="lv-LV" altLang="en-US" sz="1600" dirty="0">
              <a:solidFill>
                <a:srgbClr val="4A5238"/>
              </a:solidFill>
              <a:latin typeface="Arial" panose="020B0604020202020204" pitchFamily="34" charset="0"/>
              <a:cs typeface="Arial" panose="020B0604020202020204" pitchFamily="34" charset="0"/>
            </a:endParaRPr>
          </a:p>
        </p:txBody>
      </p:sp>
      <p:sp>
        <p:nvSpPr>
          <p:cNvPr id="102405" name="Line 9">
            <a:extLst>
              <a:ext uri="{FF2B5EF4-FFF2-40B4-BE49-F238E27FC236}">
                <a16:creationId xmlns:a16="http://schemas.microsoft.com/office/drawing/2014/main" id="{873A3919-C348-4949-8137-6C8E2AACB8B6}"/>
              </a:ext>
            </a:extLst>
          </p:cNvPr>
          <p:cNvSpPr>
            <a:spLocks noChangeShapeType="1"/>
          </p:cNvSpPr>
          <p:nvPr/>
        </p:nvSpPr>
        <p:spPr bwMode="auto">
          <a:xfrm>
            <a:off x="2794645" y="4790486"/>
            <a:ext cx="6840537"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 name="Rectangle 5">
            <a:extLst>
              <a:ext uri="{FF2B5EF4-FFF2-40B4-BE49-F238E27FC236}">
                <a16:creationId xmlns:a16="http://schemas.microsoft.com/office/drawing/2014/main" id="{5C90173E-2F55-40A5-B558-F294BAC797FF}"/>
              </a:ext>
            </a:extLst>
          </p:cNvPr>
          <p:cNvSpPr>
            <a:spLocks noChangeArrowheads="1"/>
          </p:cNvSpPr>
          <p:nvPr/>
        </p:nvSpPr>
        <p:spPr bwMode="auto">
          <a:xfrm>
            <a:off x="457200" y="404814"/>
            <a:ext cx="11309230" cy="6064997"/>
          </a:xfrm>
          <a:prstGeom prst="rect">
            <a:avLst/>
          </a:prstGeom>
          <a:noFill/>
          <a:ln w="19050">
            <a:solidFill>
              <a:srgbClr val="386C5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a:extLst>
              <a:ext uri="{FF2B5EF4-FFF2-40B4-BE49-F238E27FC236}">
                <a16:creationId xmlns:a16="http://schemas.microsoft.com/office/drawing/2014/main" id="{646ECF4A-28F5-49E6-8617-362982F1FCF6}"/>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Respondentu sociāli demogrāfiskais profils</a:t>
            </a:r>
            <a:endParaRPr lang="en-US" altLang="en-US" sz="24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E9134ED9-F5B1-472F-83DA-6A9BFA4D2217}"/>
              </a:ext>
            </a:extLst>
          </p:cNvPr>
          <p:cNvGraphicFramePr>
            <a:graphicFrameLocks/>
          </p:cNvGraphicFramePr>
          <p:nvPr>
            <p:extLst>
              <p:ext uri="{D42A27DB-BD31-4B8C-83A1-F6EECF244321}">
                <p14:modId xmlns:p14="http://schemas.microsoft.com/office/powerpoint/2010/main" val="3002755297"/>
              </p:ext>
            </p:extLst>
          </p:nvPr>
        </p:nvGraphicFramePr>
        <p:xfrm>
          <a:off x="2807913" y="723620"/>
          <a:ext cx="6486525" cy="600887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a:extLst>
              <a:ext uri="{FF2B5EF4-FFF2-40B4-BE49-F238E27FC236}">
                <a16:creationId xmlns:a16="http://schemas.microsoft.com/office/drawing/2014/main" id="{EA92BC0D-9958-4801-95D6-36082C42202B}"/>
              </a:ext>
            </a:extLst>
          </p:cNvPr>
          <p:cNvSpPr>
            <a:spLocks noGrp="1" noChangeArrowheads="1"/>
          </p:cNvSpPr>
          <p:nvPr>
            <p:ph type="ctrTitle"/>
          </p:nvPr>
        </p:nvSpPr>
        <p:spPr>
          <a:xfrm>
            <a:off x="2135188" y="2852739"/>
            <a:ext cx="8064500" cy="549275"/>
          </a:xfrm>
          <a:solidFill>
            <a:srgbClr val="386C57"/>
          </a:solidFill>
        </p:spPr>
        <p:txBody>
          <a:bodyPr/>
          <a:lstStyle/>
          <a:p>
            <a:pPr eaLnBrk="1" hangingPunct="1"/>
            <a:r>
              <a:rPr lang="lv-LV" altLang="en-US" sz="3200" b="1" dirty="0">
                <a:solidFill>
                  <a:schemeClr val="bg1"/>
                </a:solidFill>
                <a:latin typeface="Arial" panose="020B0604020202020204" pitchFamily="34" charset="0"/>
                <a:cs typeface="Arial" panose="020B0604020202020204" pitchFamily="34" charset="0"/>
              </a:rPr>
              <a:t>GALVENIE SECINĀJUMI</a:t>
            </a:r>
            <a:endParaRPr lang="en-US" altLang="en-US" sz="3200" b="1" dirty="0">
              <a:solidFill>
                <a:schemeClr val="bg1"/>
              </a:solidFill>
              <a:latin typeface="Arial" panose="020B0604020202020204" pitchFamily="34" charset="0"/>
              <a:cs typeface="Arial" panose="020B0604020202020204" pitchFamily="34" charset="0"/>
            </a:endParaRPr>
          </a:p>
        </p:txBody>
      </p:sp>
      <p:sp>
        <p:nvSpPr>
          <p:cNvPr id="7" name="Rectangle 5">
            <a:extLst>
              <a:ext uri="{FF2B5EF4-FFF2-40B4-BE49-F238E27FC236}">
                <a16:creationId xmlns:a16="http://schemas.microsoft.com/office/drawing/2014/main" id="{9EA237DF-A1EF-48FB-9C6B-093172CB2474}"/>
              </a:ext>
            </a:extLst>
          </p:cNvPr>
          <p:cNvSpPr>
            <a:spLocks noChangeArrowheads="1"/>
          </p:cNvSpPr>
          <p:nvPr/>
        </p:nvSpPr>
        <p:spPr bwMode="auto">
          <a:xfrm>
            <a:off x="457200" y="404814"/>
            <a:ext cx="11274725" cy="6064997"/>
          </a:xfrm>
          <a:prstGeom prst="rect">
            <a:avLst/>
          </a:prstGeom>
          <a:noFill/>
          <a:ln w="19050">
            <a:solidFill>
              <a:srgbClr val="386C5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
        <p:nvSpPr>
          <p:cNvPr id="8" name="Slide Number Placeholder 1">
            <a:extLst>
              <a:ext uri="{FF2B5EF4-FFF2-40B4-BE49-F238E27FC236}">
                <a16:creationId xmlns:a16="http://schemas.microsoft.com/office/drawing/2014/main" id="{07053965-B702-402B-814B-832AEF420BA8}"/>
              </a:ext>
            </a:extLst>
          </p:cNvPr>
          <p:cNvSpPr txBox="1">
            <a:spLocks/>
          </p:cNvSpPr>
          <p:nvPr/>
        </p:nvSpPr>
        <p:spPr>
          <a:xfrm>
            <a:off x="0" y="6571717"/>
            <a:ext cx="1350236" cy="286284"/>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5</a:t>
            </a:fld>
            <a:endParaRPr lang="lv-LV"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3074029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B7BA527-F549-4B2B-B0A1-24C7F732FF89}"/>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Galvenie secinājumi</a:t>
            </a:r>
            <a:endParaRPr lang="en-US" altLang="en-US" sz="2400" b="1" dirty="0">
              <a:solidFill>
                <a:schemeClr val="bg1"/>
              </a:solidFill>
              <a:cs typeface="Arial" panose="020B0604020202020204" pitchFamily="34" charset="0"/>
            </a:endParaRPr>
          </a:p>
        </p:txBody>
      </p:sp>
      <p:sp>
        <p:nvSpPr>
          <p:cNvPr id="6" name="Rectangle 4">
            <a:extLst>
              <a:ext uri="{FF2B5EF4-FFF2-40B4-BE49-F238E27FC236}">
                <a16:creationId xmlns:a16="http://schemas.microsoft.com/office/drawing/2014/main" id="{CD779972-E325-4742-9077-22E757345921}"/>
              </a:ext>
            </a:extLst>
          </p:cNvPr>
          <p:cNvSpPr>
            <a:spLocks noChangeArrowheads="1"/>
          </p:cNvSpPr>
          <p:nvPr/>
        </p:nvSpPr>
        <p:spPr bwMode="auto">
          <a:xfrm>
            <a:off x="185695" y="627529"/>
            <a:ext cx="11506872" cy="5818095"/>
          </a:xfrm>
          <a:prstGeom prst="rect">
            <a:avLst/>
          </a:prstGeom>
          <a:noFill/>
          <a:ln>
            <a:noFill/>
          </a:ln>
        </p:spPr>
        <p:txBody>
          <a:bodyPr/>
          <a:lstStyle>
            <a:lvl1pPr marL="342900" indent="-342900">
              <a:spcBef>
                <a:spcPct val="20000"/>
              </a:spcBef>
              <a:buBlip>
                <a:blip r:embed="rId3"/>
              </a:buBlip>
              <a:defRPr sz="2400" b="1">
                <a:solidFill>
                  <a:srgbClr val="8B0E1A"/>
                </a:solidFill>
                <a:latin typeface="Arial" panose="020B0604020202020204" pitchFamily="34" charset="0"/>
              </a:defRPr>
            </a:lvl1pPr>
            <a:lvl2pPr marL="742950" indent="-285750">
              <a:spcBef>
                <a:spcPct val="20000"/>
              </a:spcBef>
              <a:buBlip>
                <a:blip r:embed="rId3"/>
              </a:buBlip>
              <a:defRPr sz="2000">
                <a:solidFill>
                  <a:srgbClr val="8B0E1A"/>
                </a:solidFill>
                <a:latin typeface="Arial" panose="020B0604020202020204" pitchFamily="34" charset="0"/>
              </a:defRPr>
            </a:lvl2pPr>
            <a:lvl3pPr marL="1143000" indent="-228600">
              <a:spcBef>
                <a:spcPct val="20000"/>
              </a:spcBef>
              <a:buBlip>
                <a:blip r:embed="rId3"/>
              </a:buBlip>
              <a:defRPr>
                <a:solidFill>
                  <a:srgbClr val="8B0E1A"/>
                </a:solidFill>
                <a:latin typeface="Arial" panose="020B0604020202020204" pitchFamily="34" charset="0"/>
              </a:defRPr>
            </a:lvl3pPr>
            <a:lvl4pPr marL="1600200" indent="-228600">
              <a:spcBef>
                <a:spcPct val="20000"/>
              </a:spcBef>
              <a:buBlip>
                <a:blip r:embed="rId3"/>
              </a:buBlip>
              <a:defRPr sz="1600">
                <a:solidFill>
                  <a:srgbClr val="8B0E1A"/>
                </a:solidFill>
                <a:latin typeface="Arial" panose="020B0604020202020204" pitchFamily="34" charset="0"/>
              </a:defRPr>
            </a:lvl4pPr>
            <a:lvl5pPr marL="2057400" indent="-228600">
              <a:spcBef>
                <a:spcPct val="20000"/>
              </a:spcBef>
              <a:buBlip>
                <a:blip r:embed="rId3"/>
              </a:buBlip>
              <a:defRPr sz="1400">
                <a:solidFill>
                  <a:srgbClr val="8B0E1A"/>
                </a:solidFill>
                <a:latin typeface="Arial" panose="020B0604020202020204" pitchFamily="34" charset="0"/>
              </a:defRPr>
            </a:lvl5pPr>
            <a:lvl6pPr marL="2514600" indent="-228600" eaLnBrk="0" fontAlgn="base" hangingPunct="0">
              <a:spcBef>
                <a:spcPct val="20000"/>
              </a:spcBef>
              <a:spcAft>
                <a:spcPct val="0"/>
              </a:spcAft>
              <a:buBlip>
                <a:blip r:embed="rId3"/>
              </a:buBlip>
              <a:defRPr sz="1400">
                <a:solidFill>
                  <a:srgbClr val="8B0E1A"/>
                </a:solidFill>
                <a:latin typeface="Arial" panose="020B0604020202020204" pitchFamily="34" charset="0"/>
              </a:defRPr>
            </a:lvl6pPr>
            <a:lvl7pPr marL="2971800" indent="-228600" eaLnBrk="0" fontAlgn="base" hangingPunct="0">
              <a:spcBef>
                <a:spcPct val="20000"/>
              </a:spcBef>
              <a:spcAft>
                <a:spcPct val="0"/>
              </a:spcAft>
              <a:buBlip>
                <a:blip r:embed="rId3"/>
              </a:buBlip>
              <a:defRPr sz="1400">
                <a:solidFill>
                  <a:srgbClr val="8B0E1A"/>
                </a:solidFill>
                <a:latin typeface="Arial" panose="020B0604020202020204" pitchFamily="34" charset="0"/>
              </a:defRPr>
            </a:lvl7pPr>
            <a:lvl8pPr marL="3429000" indent="-228600" eaLnBrk="0" fontAlgn="base" hangingPunct="0">
              <a:spcBef>
                <a:spcPct val="20000"/>
              </a:spcBef>
              <a:spcAft>
                <a:spcPct val="0"/>
              </a:spcAft>
              <a:buBlip>
                <a:blip r:embed="rId3"/>
              </a:buBlip>
              <a:defRPr sz="1400">
                <a:solidFill>
                  <a:srgbClr val="8B0E1A"/>
                </a:solidFill>
                <a:latin typeface="Arial" panose="020B0604020202020204" pitchFamily="34" charset="0"/>
              </a:defRPr>
            </a:lvl8pPr>
            <a:lvl9pPr marL="3886200" indent="-228600" eaLnBrk="0" fontAlgn="base" hangingPunct="0">
              <a:spcBef>
                <a:spcPct val="20000"/>
              </a:spcBef>
              <a:spcAft>
                <a:spcPct val="0"/>
              </a:spcAft>
              <a:buBlip>
                <a:blip r:embed="rId3"/>
              </a:buBlip>
              <a:defRPr sz="1400">
                <a:solidFill>
                  <a:srgbClr val="8B0E1A"/>
                </a:solidFill>
                <a:latin typeface="Arial" panose="020B0604020202020204" pitchFamily="34" charset="0"/>
              </a:defRPr>
            </a:lvl9pPr>
          </a:lstStyle>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200" b="0" dirty="0">
                <a:solidFill>
                  <a:schemeClr val="tx1"/>
                </a:solidFill>
                <a:cs typeface="Arial" panose="020B0604020202020204" pitchFamily="34" charset="0"/>
              </a:rPr>
              <a:t>2023. gada septembra Latvijas iedzīvotāju aptaujas rezultāti liecina, ka tikai 7% respondentu paši savām vajadzībām un/vai nodošanai tīklā ražo elektrību izmantojot </a:t>
            </a:r>
            <a:r>
              <a:rPr lang="lv-LV" altLang="lv-LV" sz="1200" b="0" dirty="0" err="1">
                <a:solidFill>
                  <a:schemeClr val="tx1"/>
                </a:solidFill>
                <a:cs typeface="Arial" panose="020B0604020202020204" pitchFamily="34" charset="0"/>
              </a:rPr>
              <a:t>mikroģeneratorus</a:t>
            </a:r>
            <a:r>
              <a:rPr lang="lv-LV" altLang="lv-LV" sz="1200" b="0" dirty="0">
                <a:solidFill>
                  <a:schemeClr val="tx1"/>
                </a:solidFill>
                <a:cs typeface="Arial" panose="020B0604020202020204" pitchFamily="34" charset="0"/>
              </a:rPr>
              <a:t>, turpretī to nedara 93% aptaujāto.</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200" b="0" dirty="0">
                <a:solidFill>
                  <a:schemeClr val="tx1"/>
                </a:solidFill>
                <a:cs typeface="Arial" panose="020B0604020202020204" pitchFamily="34" charset="0"/>
              </a:rPr>
              <a:t>Aptaujas dati liecina, ka 46% respondentu mājoklī ir 1 fāzes elektrības pieslēgums, savukārt 29% tas ir 3 fāžu; aptuveni ceturtā daļa jeb 26% nevarēja atbildēt par fāžu skaitu savā mājoklī. Salīdzinoši visbiežāk aptaujāto mājokļos ir 16 apmēru (29%) un 20 ampēru (14%) pieslēgums, jau retāk tie ir 25 ampēri (8%), 32 ampēri (4%) un 40 ampēri vai vairāk (2%). Līdzīgi, ievērojams skaits aptaujāto (44%) nezināja konkrēto ampēru skaitu.</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200" b="0" dirty="0">
                <a:solidFill>
                  <a:schemeClr val="tx1"/>
                </a:solidFill>
                <a:cs typeface="Arial" panose="020B0604020202020204" pitchFamily="34" charset="0"/>
              </a:rPr>
              <a:t>Saskaņā ar aptaujas datiem, trīs ceturtdaļas jeb 75% aptaujāto ir pievērsuši uzmanību tam, kādas elektrības tarifu izmaiņas skāra viņu mājsaimniecību, turpretī 19% tam nav pievērsuši uzmanību.</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200" b="0" dirty="0">
                <a:solidFill>
                  <a:schemeClr val="tx1"/>
                </a:solidFill>
                <a:cs typeface="Arial" panose="020B0604020202020204" pitchFamily="34" charset="0"/>
              </a:rPr>
              <a:t>Respondentiem, kas bija pievērsuši uzmanību tarifu izmaiņām, tika lūgts norādīt, kā viņi šīs izmaiņas vērtē. 64% norādījuši, ka tās viņus ļoti satrauc, 30% tās mazliet satrauc, bet 6% tās īpaši nesatrauc.</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200" b="0" dirty="0">
                <a:solidFill>
                  <a:schemeClr val="tx1"/>
                </a:solidFill>
                <a:cs typeface="Arial" panose="020B0604020202020204" pitchFamily="34" charset="0"/>
              </a:rPr>
              <a:t>Aptaujas dati liecina, ka 70% aptaujāto zināja, ka, samazinot esošo elektrības pieslēguma jaudu, samazinās arī attiecīgie tarifu maksājumi, turpretī 24% to nezināja.</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200" b="0" dirty="0">
                <a:solidFill>
                  <a:schemeClr val="tx1"/>
                </a:solidFill>
                <a:cs typeface="Arial" panose="020B0604020202020204" pitchFamily="34" charset="0"/>
              </a:rPr>
              <a:t>Saistībā ar AS "Sadales tīkls" tarifu kāpumu, 7% aptaujāto jau ir samazinājuši mājokļa elektrības pieslēguma jaudu, 24% par to ir domājuši, bet vēl nav samazinājuši, 33% par to nav domājuši. 30% norādīja, ka nevar samazināt jaudu, jo viņiem jau ir zemākā pieslēguma jauda. Jāatzīmē, ka iedzīvotāji, kas paši ražo elektrību, izmantojot </a:t>
            </a:r>
            <a:r>
              <a:rPr lang="lv-LV" altLang="lv-LV" sz="1200" b="0" dirty="0" err="1">
                <a:solidFill>
                  <a:schemeClr val="tx1"/>
                </a:solidFill>
                <a:cs typeface="Arial" panose="020B0604020202020204" pitchFamily="34" charset="0"/>
              </a:rPr>
              <a:t>mikroģeneratoru</a:t>
            </a:r>
            <a:r>
              <a:rPr lang="lv-LV" altLang="lv-LV" sz="1200" b="0" dirty="0">
                <a:solidFill>
                  <a:schemeClr val="tx1"/>
                </a:solidFill>
                <a:cs typeface="Arial" panose="020B0604020202020204" pitchFamily="34" charset="0"/>
              </a:rPr>
              <a:t>, ievērojami biežāk norādīja, ka ir vai domā par jaudas samazināšanu.</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200" b="0" dirty="0">
                <a:solidFill>
                  <a:schemeClr val="tx1"/>
                </a:solidFill>
                <a:cs typeface="Arial" panose="020B0604020202020204" pitchFamily="34" charset="0"/>
              </a:rPr>
              <a:t>Respondentiem, kas ir apsvēruši iespēju samazināt elektrības jaudu, tika lūgts norādīt, kāpēc viņi līdz šim to nav izdarījuši. Salīdzinoši visbiežāk minēts tas, ka viņi droši zina, ka mājās ir iekārtas, kurām nepieciešama maksimālā pieslēguma jauda (38%), 23% minējuši, ka baidās samazināt par daudz, ka pēc tam var sākties problēmas, 10% plāno to izdarīt tuvākajā laikā, bet vēl 7% nezina, kā to izdarīt.</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200" b="0" dirty="0">
                <a:solidFill>
                  <a:schemeClr val="tx1"/>
                </a:solidFill>
                <a:cs typeface="Arial" panose="020B0604020202020204" pitchFamily="34" charset="0"/>
              </a:rPr>
              <a:t>43% aptaujāto, kuriem ir iespēja samazināt mājokļa elektrības pieslēguma jaudu, zināja, ka pārejas periodā var bez maksas vienu reizi atjaunot iepriekš samazināto pieslēguma slodzi, turpretī 53% to nezināja.</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200" b="0" dirty="0">
                <a:solidFill>
                  <a:schemeClr val="tx1"/>
                </a:solidFill>
                <a:cs typeface="Arial" panose="020B0604020202020204" pitchFamily="34" charset="0"/>
              </a:rPr>
              <a:t>Nedaudz vairāk par ceturtdaļu jeb 27% norādīja ka tas, ka samazinātās elektrības pieslēguma slodzes atjaunošana līdz 2024.gada 30. jūnijam ir bezmaksas pakalpojums, viņu mājsaimniecību varētu mudināt pārskatīt jaudu un nepieciešamības gadījumā to arī samazināt, 25% norādīja, ka tas to nemudinātu, bet vēl 23% - ka viņu mājoklim to nav iespējams vēl samazināt.</a:t>
            </a:r>
            <a:endParaRPr lang="lv-LV" altLang="lv-LV" sz="1600" b="0" dirty="0">
              <a:solidFill>
                <a:schemeClr val="tx1"/>
              </a:solidFill>
              <a:cs typeface="Arial" panose="020B0604020202020204" pitchFamily="34" charset="0"/>
            </a:endParaRPr>
          </a:p>
          <a:p>
            <a:pPr marL="266700" indent="-266700" algn="just">
              <a:lnSpc>
                <a:spcPct val="120000"/>
              </a:lnSpc>
              <a:spcBef>
                <a:spcPts val="800"/>
              </a:spcBef>
              <a:buClr>
                <a:srgbClr val="0C3B4B"/>
              </a:buClr>
              <a:buFont typeface="Wingdings" panose="05000000000000000000" pitchFamily="2" charset="2"/>
              <a:buChar char="v"/>
              <a:defRPr/>
            </a:pPr>
            <a:endParaRPr lang="lv-LV" altLang="lv-LV" sz="1600" b="0" dirty="0">
              <a:solidFill>
                <a:schemeClr val="tx1"/>
              </a:solidFill>
              <a:cs typeface="Arial" panose="020B0604020202020204" pitchFamily="34" charset="0"/>
            </a:endParaRPr>
          </a:p>
          <a:p>
            <a:pPr marL="266700" indent="-266700" algn="just">
              <a:lnSpc>
                <a:spcPct val="120000"/>
              </a:lnSpc>
              <a:spcBef>
                <a:spcPts val="800"/>
              </a:spcBef>
              <a:buClr>
                <a:srgbClr val="0C3B4B"/>
              </a:buClr>
              <a:buFont typeface="Wingdings" panose="05000000000000000000" pitchFamily="2" charset="2"/>
              <a:buChar char="v"/>
              <a:defRPr/>
            </a:pPr>
            <a:endParaRPr lang="lv-LV" altLang="lv-LV" sz="1600" b="0" dirty="0">
              <a:solidFill>
                <a:schemeClr val="tx1"/>
              </a:solidFill>
              <a:cs typeface="Arial" panose="020B0604020202020204" pitchFamily="34" charset="0"/>
            </a:endParaRPr>
          </a:p>
          <a:p>
            <a:pPr marL="266700" indent="-266700" algn="just">
              <a:lnSpc>
                <a:spcPct val="120000"/>
              </a:lnSpc>
              <a:spcBef>
                <a:spcPts val="800"/>
              </a:spcBef>
              <a:buClr>
                <a:srgbClr val="0C3B4B"/>
              </a:buClr>
              <a:buFont typeface="Wingdings" panose="05000000000000000000" pitchFamily="2" charset="2"/>
              <a:buChar char="v"/>
              <a:defRPr/>
            </a:pPr>
            <a:endParaRPr lang="lv-LV" altLang="lv-LV" sz="1600" b="0" dirty="0">
              <a:solidFill>
                <a:schemeClr val="tx1"/>
              </a:solidFill>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a:extLst>
              <a:ext uri="{FF2B5EF4-FFF2-40B4-BE49-F238E27FC236}">
                <a16:creationId xmlns:a16="http://schemas.microsoft.com/office/drawing/2014/main" id="{EA92BC0D-9958-4801-95D6-36082C42202B}"/>
              </a:ext>
            </a:extLst>
          </p:cNvPr>
          <p:cNvSpPr>
            <a:spLocks noGrp="1" noChangeArrowheads="1"/>
          </p:cNvSpPr>
          <p:nvPr>
            <p:ph type="ctrTitle"/>
          </p:nvPr>
        </p:nvSpPr>
        <p:spPr>
          <a:xfrm>
            <a:off x="2089920" y="2997594"/>
            <a:ext cx="8064500" cy="549275"/>
          </a:xfrm>
          <a:solidFill>
            <a:srgbClr val="386C57"/>
          </a:solidFill>
        </p:spPr>
        <p:txBody>
          <a:bodyPr/>
          <a:lstStyle/>
          <a:p>
            <a:pPr eaLnBrk="1" hangingPunct="1"/>
            <a:r>
              <a:rPr lang="lv-LV" altLang="en-US" sz="3200" b="1" dirty="0">
                <a:solidFill>
                  <a:schemeClr val="bg1"/>
                </a:solidFill>
                <a:latin typeface="Arial" panose="020B0604020202020204" pitchFamily="34" charset="0"/>
                <a:cs typeface="Arial" panose="020B0604020202020204" pitchFamily="34" charset="0"/>
              </a:rPr>
              <a:t>GALVENIE REZULTĀTI</a:t>
            </a:r>
            <a:endParaRPr lang="en-US" altLang="en-US" sz="3200" b="1" dirty="0">
              <a:solidFill>
                <a:schemeClr val="bg1"/>
              </a:solidFill>
              <a:latin typeface="Arial" panose="020B0604020202020204" pitchFamily="34" charset="0"/>
              <a:cs typeface="Arial" panose="020B0604020202020204" pitchFamily="34" charset="0"/>
            </a:endParaRPr>
          </a:p>
        </p:txBody>
      </p:sp>
      <p:sp>
        <p:nvSpPr>
          <p:cNvPr id="22532" name="Text Box 3">
            <a:extLst>
              <a:ext uri="{FF2B5EF4-FFF2-40B4-BE49-F238E27FC236}">
                <a16:creationId xmlns:a16="http://schemas.microsoft.com/office/drawing/2014/main" id="{6E072EB1-6E98-4945-990B-A23DC092ABD0}"/>
              </a:ext>
            </a:extLst>
          </p:cNvPr>
          <p:cNvSpPr txBox="1">
            <a:spLocks noChangeArrowheads="1"/>
          </p:cNvSpPr>
          <p:nvPr/>
        </p:nvSpPr>
        <p:spPr bwMode="auto">
          <a:xfrm>
            <a:off x="2063750" y="404813"/>
            <a:ext cx="79200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GB" altLang="en-US" sz="1800"/>
          </a:p>
        </p:txBody>
      </p:sp>
      <p:sp>
        <p:nvSpPr>
          <p:cNvPr id="7" name="Rectangle 5">
            <a:extLst>
              <a:ext uri="{FF2B5EF4-FFF2-40B4-BE49-F238E27FC236}">
                <a16:creationId xmlns:a16="http://schemas.microsoft.com/office/drawing/2014/main" id="{981A19D5-92A8-4B02-8AF9-5C0A6BCD7D4A}"/>
              </a:ext>
            </a:extLst>
          </p:cNvPr>
          <p:cNvSpPr>
            <a:spLocks noChangeArrowheads="1"/>
          </p:cNvSpPr>
          <p:nvPr/>
        </p:nvSpPr>
        <p:spPr bwMode="auto">
          <a:xfrm>
            <a:off x="457200" y="404814"/>
            <a:ext cx="11274725" cy="6064997"/>
          </a:xfrm>
          <a:prstGeom prst="rect">
            <a:avLst/>
          </a:prstGeom>
          <a:noFill/>
          <a:ln w="19050">
            <a:solidFill>
              <a:srgbClr val="386C5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
        <p:nvSpPr>
          <p:cNvPr id="8" name="Slide Number Placeholder 1">
            <a:extLst>
              <a:ext uri="{FF2B5EF4-FFF2-40B4-BE49-F238E27FC236}">
                <a16:creationId xmlns:a16="http://schemas.microsoft.com/office/drawing/2014/main" id="{F971A6DC-4BFC-4E0A-91B8-CED9C13ABCEE}"/>
              </a:ext>
            </a:extLst>
          </p:cNvPr>
          <p:cNvSpPr txBox="1">
            <a:spLocks/>
          </p:cNvSpPr>
          <p:nvPr/>
        </p:nvSpPr>
        <p:spPr>
          <a:xfrm>
            <a:off x="0" y="6571717"/>
            <a:ext cx="1350236" cy="286284"/>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7</a:t>
            </a:fld>
            <a:endParaRPr lang="lv-LV"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3630554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Mājsaimniecību, kas pašas ražo elektrību izmantojot </a:t>
            </a:r>
            <a:r>
              <a:rPr lang="lv-LV" altLang="en-US" sz="2400" b="1" dirty="0" err="1">
                <a:solidFill>
                  <a:schemeClr val="bg1"/>
                </a:solidFill>
                <a:cs typeface="Arial" panose="020B0604020202020204" pitchFamily="34" charset="0"/>
              </a:rPr>
              <a:t>mikroģeneratoru</a:t>
            </a:r>
            <a:r>
              <a:rPr lang="lv-LV" altLang="en-US" sz="2400" b="1" dirty="0">
                <a:solidFill>
                  <a:schemeClr val="bg1"/>
                </a:solidFill>
                <a:cs typeface="Arial" panose="020B0604020202020204" pitchFamily="34" charset="0"/>
              </a:rPr>
              <a:t>, īpatsvars</a:t>
            </a:r>
            <a:endParaRPr lang="en-US" altLang="en-US" sz="21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B2E08A04-7414-4EC0-9772-239F70073AF7}"/>
              </a:ext>
            </a:extLst>
          </p:cNvPr>
          <p:cNvGraphicFramePr>
            <a:graphicFrameLocks/>
          </p:cNvGraphicFramePr>
          <p:nvPr>
            <p:extLst>
              <p:ext uri="{D42A27DB-BD31-4B8C-83A1-F6EECF244321}">
                <p14:modId xmlns:p14="http://schemas.microsoft.com/office/powerpoint/2010/main" val="3977691507"/>
              </p:ext>
            </p:extLst>
          </p:nvPr>
        </p:nvGraphicFramePr>
        <p:xfrm>
          <a:off x="734688" y="1205397"/>
          <a:ext cx="10275434" cy="4857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03558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graphicFrame>
        <p:nvGraphicFramePr>
          <p:cNvPr id="2" name="Chart 1">
            <a:extLst>
              <a:ext uri="{FF2B5EF4-FFF2-40B4-BE49-F238E27FC236}">
                <a16:creationId xmlns:a16="http://schemas.microsoft.com/office/drawing/2014/main" id="{9DA73403-ADDC-4FEE-A420-580F42532999}"/>
              </a:ext>
            </a:extLst>
          </p:cNvPr>
          <p:cNvGraphicFramePr>
            <a:graphicFrameLocks/>
          </p:cNvGraphicFramePr>
          <p:nvPr>
            <p:extLst>
              <p:ext uri="{D42A27DB-BD31-4B8C-83A1-F6EECF244321}">
                <p14:modId xmlns:p14="http://schemas.microsoft.com/office/powerpoint/2010/main" val="2415709951"/>
              </p:ext>
            </p:extLst>
          </p:nvPr>
        </p:nvGraphicFramePr>
        <p:xfrm>
          <a:off x="220583" y="709127"/>
          <a:ext cx="11713269" cy="5879932"/>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3">
            <a:extLst>
              <a:ext uri="{FF2B5EF4-FFF2-40B4-BE49-F238E27FC236}">
                <a16:creationId xmlns:a16="http://schemas.microsoft.com/office/drawing/2014/main" id="{E3D54BDE-7076-CA58-EC21-20B3F36BE90A}"/>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Mājsaimniecību, kas pašas ražo elektrību izmantojot </a:t>
            </a:r>
            <a:r>
              <a:rPr lang="lv-LV" altLang="en-US" sz="2400" b="1" dirty="0" err="1">
                <a:solidFill>
                  <a:schemeClr val="bg1"/>
                </a:solidFill>
                <a:cs typeface="Arial" panose="020B0604020202020204" pitchFamily="34" charset="0"/>
              </a:rPr>
              <a:t>mikroģeneratoru</a:t>
            </a:r>
            <a:r>
              <a:rPr lang="lv-LV" altLang="en-US" sz="2400" b="1" dirty="0">
                <a:solidFill>
                  <a:schemeClr val="bg1"/>
                </a:solidFill>
                <a:cs typeface="Arial" panose="020B0604020202020204" pitchFamily="34" charset="0"/>
              </a:rPr>
              <a:t>, īpatsvars</a:t>
            </a:r>
            <a:endParaRPr lang="en-US" altLang="en-US" sz="2100" b="1" dirty="0">
              <a:solidFill>
                <a:schemeClr val="bg1"/>
              </a:solidFill>
              <a:cs typeface="Arial" panose="020B0604020202020204" pitchFamily="34" charset="0"/>
            </a:endParaRPr>
          </a:p>
        </p:txBody>
      </p:sp>
      <p:sp>
        <p:nvSpPr>
          <p:cNvPr id="4" name="TextBox 3">
            <a:extLst>
              <a:ext uri="{FF2B5EF4-FFF2-40B4-BE49-F238E27FC236}">
                <a16:creationId xmlns:a16="http://schemas.microsoft.com/office/drawing/2014/main" id="{A282168F-4CA2-C0B2-9446-58E6F85DA25C}"/>
              </a:ext>
            </a:extLst>
          </p:cNvPr>
          <p:cNvSpPr txBox="1"/>
          <p:nvPr/>
        </p:nvSpPr>
        <p:spPr>
          <a:xfrm>
            <a:off x="215153" y="6490448"/>
            <a:ext cx="3510898" cy="215444"/>
          </a:xfrm>
          <a:prstGeom prst="rect">
            <a:avLst/>
          </a:prstGeom>
          <a:noFill/>
        </p:spPr>
        <p:txBody>
          <a:bodyPr wrap="none" rtlCol="0">
            <a:spAutoFit/>
          </a:bodyPr>
          <a:lstStyle/>
          <a:p>
            <a:r>
              <a:rPr lang="lv-LV" sz="800" dirty="0">
                <a:latin typeface="Arial" panose="020B0604020202020204" pitchFamily="34" charset="0"/>
                <a:cs typeface="Arial" panose="020B0604020202020204" pitchFamily="34" charset="0"/>
              </a:rPr>
              <a:t>*Respondentu skaits grupā nav pietiekams ticamu secinājumu veikšanai.</a:t>
            </a:r>
            <a:endParaRPr lang="en-US"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05927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19294</TotalTime>
  <Words>3202</Words>
  <Application>Microsoft Office PowerPoint</Application>
  <PresentationFormat>Widescreen</PresentationFormat>
  <Paragraphs>501</Paragraphs>
  <Slides>34</Slides>
  <Notes>34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Arial</vt:lpstr>
      <vt:lpstr>Arial Narrow</vt:lpstr>
      <vt:lpstr>Calibri</vt:lpstr>
      <vt:lpstr>Calibri Light</vt:lpstr>
      <vt:lpstr>Tahoma</vt:lpstr>
      <vt:lpstr>Times New Roman</vt:lpstr>
      <vt:lpstr>Wingdings</vt:lpstr>
      <vt:lpstr>Office Theme</vt:lpstr>
      <vt:lpstr>Elektrības lietošanas paradumi un informētība par elektrības jaudas samazināšanu</vt:lpstr>
      <vt:lpstr>PowerPoint Presentation</vt:lpstr>
      <vt:lpstr>PowerPoint Presentation</vt:lpstr>
      <vt:lpstr>PowerPoint Presentation</vt:lpstr>
      <vt:lpstr>GALVENIE SECINĀJUMI</vt:lpstr>
      <vt:lpstr>PowerPoint Presentation</vt:lpstr>
      <vt:lpstr>GALVENIE REZULTĀTI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SKDS tirgus un sabiedriskās domas pētījumu centrs  Baznīcas iela 32-2, Rīga, Latvija, LV-1010 tālr.: +371 67 312 876, fakss: +371 67 312 874 e-pasts: skds@skds.lv www.skds.lv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A</dc:creator>
  <cp:lastModifiedBy>Baiba Jakobsone</cp:lastModifiedBy>
  <cp:revision>2019</cp:revision>
  <cp:lastPrinted>2023-07-07T11:22:57Z</cp:lastPrinted>
  <dcterms:created xsi:type="dcterms:W3CDTF">2018-06-08T13:58:08Z</dcterms:created>
  <dcterms:modified xsi:type="dcterms:W3CDTF">2025-02-20T22:56:09Z</dcterms:modified>
</cp:coreProperties>
</file>