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notesSlides/notesSlide9.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notesSlides/notesSlide10.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drawings/drawing4.xml" ContentType="application/vnd.openxmlformats-officedocument.drawingml.chartshapes+xml"/>
  <Override PartName="/ppt/notesSlides/notesSlide11.xml" ContentType="application/vnd.openxmlformats-officedocument.presentationml.notesSlide+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5.xml" ContentType="application/vnd.openxmlformats-officedocument.themeOverride+xml"/>
  <Override PartName="/ppt/drawings/drawing5.xml" ContentType="application/vnd.openxmlformats-officedocument.drawingml.chartshapes+xml"/>
  <Override PartName="/ppt/notesSlides/notesSlide12.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drawings/drawing6.xml" ContentType="application/vnd.openxmlformats-officedocument.drawingml.chartshapes+xml"/>
  <Override PartName="/ppt/notesSlides/notesSlide13.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drawings/drawing7.xml" ContentType="application/vnd.openxmlformats-officedocument.drawingml.chartshapes+xml"/>
  <Override PartName="/ppt/notesSlides/notesSlide14.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drawings/drawing8.xml" ContentType="application/vnd.openxmlformats-officedocument.drawingml.chartshapes+xml"/>
  <Override PartName="/ppt/notesSlides/notesSlide15.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drawings/drawing9.xml" ContentType="application/vnd.openxmlformats-officedocument.drawingml.chartshapes+xml"/>
  <Override PartName="/ppt/notesSlides/notesSlide16.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drawings/drawing10.xml" ContentType="application/vnd.openxmlformats-officedocument.drawingml.chartshapes+xml"/>
  <Override PartName="/ppt/notesSlides/notesSlide17.xml" ContentType="application/vnd.openxmlformats-officedocument.presentationml.notesSlide+xml"/>
  <Override PartName="/ppt/charts/chart11.xml" ContentType="application/vnd.openxmlformats-officedocument.drawingml.chart+xml"/>
  <Override PartName="/ppt/theme/themeOverride11.xml" ContentType="application/vnd.openxmlformats-officedocument.themeOverride+xml"/>
  <Override PartName="/ppt/drawings/drawing11.xml" ContentType="application/vnd.openxmlformats-officedocument.drawingml.chartshapes+xml"/>
  <Override PartName="/ppt/notesSlides/notesSlide18.xml" ContentType="application/vnd.openxmlformats-officedocument.presentationml.notesSlide+xml"/>
  <Override PartName="/ppt/charts/chart12.xml" ContentType="application/vnd.openxmlformats-officedocument.drawingml.chart+xml"/>
  <Override PartName="/ppt/theme/themeOverride12.xml" ContentType="application/vnd.openxmlformats-officedocument.themeOverride+xml"/>
  <Override PartName="/ppt/drawings/drawing12.xml" ContentType="application/vnd.openxmlformats-officedocument.drawingml.chartshapes+xml"/>
  <Override PartName="/ppt/notesSlides/notesSlide19.xml" ContentType="application/vnd.openxmlformats-officedocument.presentationml.notesSlide+xml"/>
  <Override PartName="/ppt/charts/chart13.xml" ContentType="application/vnd.openxmlformats-officedocument.drawingml.chart+xml"/>
  <Override PartName="/ppt/theme/themeOverride13.xml" ContentType="application/vnd.openxmlformats-officedocument.themeOverride+xml"/>
  <Override PartName="/ppt/drawings/drawing13.xml" ContentType="application/vnd.openxmlformats-officedocument.drawingml.chartshapes+xml"/>
  <Override PartName="/ppt/notesSlides/notesSlide20.xml" ContentType="application/vnd.openxmlformats-officedocument.presentationml.notesSlide+xml"/>
  <Override PartName="/ppt/charts/chart14.xml" ContentType="application/vnd.openxmlformats-officedocument.drawingml.chart+xml"/>
  <Override PartName="/ppt/theme/themeOverride14.xml" ContentType="application/vnd.openxmlformats-officedocument.themeOverride+xml"/>
  <Override PartName="/ppt/drawings/drawing14.xml" ContentType="application/vnd.openxmlformats-officedocument.drawingml.chartshapes+xml"/>
  <Override PartName="/ppt/notesSlides/notesSlide21.xml" ContentType="application/vnd.openxmlformats-officedocument.presentationml.notesSlide+xml"/>
  <Override PartName="/ppt/charts/chart15.xml" ContentType="application/vnd.openxmlformats-officedocument.drawingml.chart+xml"/>
  <Override PartName="/ppt/theme/themeOverride15.xml" ContentType="application/vnd.openxmlformats-officedocument.themeOverride+xml"/>
  <Override PartName="/ppt/drawings/drawing15.xml" ContentType="application/vnd.openxmlformats-officedocument.drawingml.chartshape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5"/>
  </p:notesMasterIdLst>
  <p:handoutMasterIdLst>
    <p:handoutMasterId r:id="rId26"/>
  </p:handoutMasterIdLst>
  <p:sldIdLst>
    <p:sldId id="371" r:id="rId2"/>
    <p:sldId id="1077" r:id="rId3"/>
    <p:sldId id="260" r:id="rId4"/>
    <p:sldId id="257" r:id="rId5"/>
    <p:sldId id="740" r:id="rId6"/>
    <p:sldId id="1073" r:id="rId7"/>
    <p:sldId id="1076" r:id="rId8"/>
    <p:sldId id="1080" r:id="rId9"/>
    <p:sldId id="746" r:id="rId10"/>
    <p:sldId id="1081" r:id="rId11"/>
    <p:sldId id="1082" r:id="rId12"/>
    <p:sldId id="1083" r:id="rId13"/>
    <p:sldId id="1084" r:id="rId14"/>
    <p:sldId id="1085" r:id="rId15"/>
    <p:sldId id="1086" r:id="rId16"/>
    <p:sldId id="1087" r:id="rId17"/>
    <p:sldId id="1088" r:id="rId18"/>
    <p:sldId id="1089" r:id="rId19"/>
    <p:sldId id="1090" r:id="rId20"/>
    <p:sldId id="1091" r:id="rId21"/>
    <p:sldId id="1092" r:id="rId22"/>
    <p:sldId id="266" r:id="rId23"/>
    <p:sldId id="402" r:id="rId24"/>
  </p:sldIdLst>
  <p:sldSz cx="12192000" cy="6858000"/>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a A" initials="MA" lastIdx="1" clrIdx="0">
    <p:extLst>
      <p:ext uri="{19B8F6BF-5375-455C-9EA6-DF929625EA0E}">
        <p15:presenceInfo xmlns:p15="http://schemas.microsoft.com/office/powerpoint/2012/main" userId="Mara 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6C57"/>
    <a:srgbClr val="B61212"/>
    <a:srgbClr val="227B8B"/>
    <a:srgbClr val="8D1515"/>
    <a:srgbClr val="2A7A6D"/>
    <a:srgbClr val="FF9933"/>
    <a:srgbClr val="DE6F00"/>
    <a:srgbClr val="76ABDC"/>
    <a:srgbClr val="24563E"/>
    <a:srgbClr val="288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75" autoAdjust="0"/>
    <p:restoredTop sz="96366" autoAdjust="0"/>
  </p:normalViewPr>
  <p:slideViewPr>
    <p:cSldViewPr snapToGrid="0">
      <p:cViewPr varScale="1">
        <p:scale>
          <a:sx n="103" d="100"/>
          <a:sy n="103" d="100"/>
        </p:scale>
        <p:origin x="1152" y="102"/>
      </p:cViewPr>
      <p:guideLst>
        <p:guide orient="horz" pos="2160"/>
        <p:guide pos="3840"/>
      </p:guideLst>
    </p:cSldViewPr>
  </p:slideViewPr>
  <p:notesTextViewPr>
    <p:cViewPr>
      <p:scale>
        <a:sx n="1" d="1"/>
        <a:sy n="1" d="1"/>
      </p:scale>
      <p:origin x="0" y="0"/>
    </p:cViewPr>
  </p:notesTextViewPr>
  <p:notesViewPr>
    <p:cSldViewPr snapToGrid="0">
      <p:cViewPr varScale="1">
        <p:scale>
          <a:sx n="73" d="100"/>
          <a:sy n="73" d="100"/>
        </p:scale>
        <p:origin x="399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iba Jakobsone" userId="b7310ff3-8ade-4e0a-904d-487348b84c00" providerId="ADAL" clId="{7E8D1554-0330-4203-8C60-66FAD32DF885}"/>
    <pc:docChg chg="undo custSel modSld modMainMaster">
      <pc:chgData name="Baiba Jakobsone" userId="b7310ff3-8ade-4e0a-904d-487348b84c00" providerId="ADAL" clId="{7E8D1554-0330-4203-8C60-66FAD32DF885}" dt="2025-02-26T09:18:58.573" v="72" actId="20577"/>
      <pc:docMkLst>
        <pc:docMk/>
      </pc:docMkLst>
      <pc:sldChg chg="modSp mod">
        <pc:chgData name="Baiba Jakobsone" userId="b7310ff3-8ade-4e0a-904d-487348b84c00" providerId="ADAL" clId="{7E8D1554-0330-4203-8C60-66FAD32DF885}" dt="2025-02-26T09:14:34.489" v="39" actId="13926"/>
        <pc:sldMkLst>
          <pc:docMk/>
          <pc:sldMk cId="0" sldId="260"/>
        </pc:sldMkLst>
        <pc:spChg chg="mod">
          <ac:chgData name="Baiba Jakobsone" userId="b7310ff3-8ade-4e0a-904d-487348b84c00" providerId="ADAL" clId="{7E8D1554-0330-4203-8C60-66FAD32DF885}" dt="2025-02-26T09:14:34.489" v="39" actId="13926"/>
          <ac:spMkLst>
            <pc:docMk/>
            <pc:sldMk cId="0" sldId="260"/>
            <ac:spMk id="6" creationId="{A9EA21D9-42D0-4A72-BE88-3280C77B35D5}"/>
          </ac:spMkLst>
        </pc:spChg>
      </pc:sldChg>
      <pc:sldChg chg="modSp mod">
        <pc:chgData name="Baiba Jakobsone" userId="b7310ff3-8ade-4e0a-904d-487348b84c00" providerId="ADAL" clId="{7E8D1554-0330-4203-8C60-66FAD32DF885}" dt="2025-02-26T09:12:54.033" v="32" actId="13926"/>
        <pc:sldMkLst>
          <pc:docMk/>
          <pc:sldMk cId="0" sldId="371"/>
        </pc:sldMkLst>
        <pc:spChg chg="mod">
          <ac:chgData name="Baiba Jakobsone" userId="b7310ff3-8ade-4e0a-904d-487348b84c00" providerId="ADAL" clId="{7E8D1554-0330-4203-8C60-66FAD32DF885}" dt="2025-02-26T09:12:54.033" v="32" actId="13926"/>
          <ac:spMkLst>
            <pc:docMk/>
            <pc:sldMk cId="0" sldId="371"/>
            <ac:spMk id="4101" creationId="{791EAD24-72E7-4A0D-B111-BE204887E31D}"/>
          </ac:spMkLst>
        </pc:spChg>
      </pc:sldChg>
      <pc:sldChg chg="modSp mod">
        <pc:chgData name="Baiba Jakobsone" userId="b7310ff3-8ade-4e0a-904d-487348b84c00" providerId="ADAL" clId="{7E8D1554-0330-4203-8C60-66FAD32DF885}" dt="2025-02-26T09:18:58.573" v="72" actId="20577"/>
        <pc:sldMkLst>
          <pc:docMk/>
          <pc:sldMk cId="0" sldId="1073"/>
        </pc:sldMkLst>
        <pc:spChg chg="mod">
          <ac:chgData name="Baiba Jakobsone" userId="b7310ff3-8ade-4e0a-904d-487348b84c00" providerId="ADAL" clId="{7E8D1554-0330-4203-8C60-66FAD32DF885}" dt="2025-02-26T09:18:58.573" v="72" actId="20577"/>
          <ac:spMkLst>
            <pc:docMk/>
            <pc:sldMk cId="0" sldId="1073"/>
            <ac:spMk id="2" creationId="{E8BA4298-3089-486B-CBE4-CBB097860D33}"/>
          </ac:spMkLst>
        </pc:spChg>
      </pc:sldChg>
      <pc:sldMasterChg chg="modSldLayout">
        <pc:chgData name="Baiba Jakobsone" userId="b7310ff3-8ade-4e0a-904d-487348b84c00" providerId="ADAL" clId="{7E8D1554-0330-4203-8C60-66FAD32DF885}" dt="2025-02-25T11:21:23.171" v="30" actId="20577"/>
        <pc:sldMasterMkLst>
          <pc:docMk/>
          <pc:sldMasterMk cId="3092212111" sldId="2147483678"/>
        </pc:sldMasterMkLst>
        <pc:sldLayoutChg chg="modSp mod">
          <pc:chgData name="Baiba Jakobsone" userId="b7310ff3-8ade-4e0a-904d-487348b84c00" providerId="ADAL" clId="{7E8D1554-0330-4203-8C60-66FAD32DF885}" dt="2025-02-25T11:21:23.171" v="30" actId="20577"/>
          <pc:sldLayoutMkLst>
            <pc:docMk/>
            <pc:sldMasterMk cId="3092212111" sldId="2147483678"/>
            <pc:sldLayoutMk cId="1825719150" sldId="2147483690"/>
          </pc:sldLayoutMkLst>
          <pc:spChg chg="mod">
            <ac:chgData name="Baiba Jakobsone" userId="b7310ff3-8ade-4e0a-904d-487348b84c00" providerId="ADAL" clId="{7E8D1554-0330-4203-8C60-66FAD32DF885}" dt="2025-02-25T11:21:23.171" v="30" actId="20577"/>
            <ac:spMkLst>
              <pc:docMk/>
              <pc:sldMasterMk cId="3092212111" sldId="2147483678"/>
              <pc:sldLayoutMk cId="1825719150" sldId="2147483690"/>
              <ac:spMk id="5" creationId="{5256BEED-5B46-435D-BB29-E7C9DE68BA0B}"/>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10.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3" Type="http://schemas.openxmlformats.org/officeDocument/2006/relationships/chartUserShapes" Target="../drawings/drawing11.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3" Type="http://schemas.openxmlformats.org/officeDocument/2006/relationships/chartUserShapes" Target="../drawings/drawing12.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3" Type="http://schemas.openxmlformats.org/officeDocument/2006/relationships/chartUserShapes" Target="../drawings/drawing13.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3" Type="http://schemas.openxmlformats.org/officeDocument/2006/relationships/chartUserShapes" Target="../drawings/drawing14.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15.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15.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5.xml"/><Relationship Id="rId4" Type="http://schemas.openxmlformats.org/officeDocument/2006/relationships/oleObject" Target="file:///\\server-1\SKDS\Mara%20Alksne\2024%20darbi\Klimata%20ministrija%2003\klimata%20ministrija(AutoRecovered).xlsx" TargetMode="Externa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9.xml"/><Relationship Id="rId2" Type="http://schemas.openxmlformats.org/officeDocument/2006/relationships/oleObject" Target="file:///\\server-1\SKDS\Mara%20Alksne\2024%20darbi\Klimata%20ministrija%2003\klimata%20ministrija(AutoRecovered).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4830541898771281"/>
          <c:y val="1.6375554580650938E-2"/>
          <c:w val="0.53199851534204201"/>
          <c:h val="0.9524870949800277"/>
        </c:manualLayout>
      </c:layout>
      <c:barChart>
        <c:barDir val="bar"/>
        <c:grouping val="clustered"/>
        <c:varyColors val="0"/>
        <c:ser>
          <c:idx val="0"/>
          <c:order val="0"/>
          <c:spPr>
            <a:solidFill>
              <a:srgbClr val="386C57"/>
            </a:solidFill>
            <a:ln>
              <a:noFill/>
            </a:ln>
          </c:spPr>
          <c:invertIfNegative val="0"/>
          <c:dPt>
            <c:idx val="12"/>
            <c:invertIfNegative val="0"/>
            <c:bubble3D val="0"/>
            <c:extLst>
              <c:ext xmlns:c16="http://schemas.microsoft.com/office/drawing/2014/chart" uri="{C3380CC4-5D6E-409C-BE32-E72D297353CC}">
                <c16:uniqueId val="{00000000-53C4-4911-8F42-F2D56BBCD486}"/>
              </c:ext>
            </c:extLst>
          </c:dPt>
          <c:dPt>
            <c:idx val="25"/>
            <c:invertIfNegative val="0"/>
            <c:bubble3D val="0"/>
            <c:extLst>
              <c:ext xmlns:c16="http://schemas.microsoft.com/office/drawing/2014/chart" uri="{C3380CC4-5D6E-409C-BE32-E72D297353CC}">
                <c16:uniqueId val="{00000001-53C4-4911-8F42-F2D56BBCD486}"/>
              </c:ext>
            </c:extLst>
          </c:dPt>
          <c:dPt>
            <c:idx val="26"/>
            <c:invertIfNegative val="0"/>
            <c:bubble3D val="0"/>
            <c:extLst>
              <c:ext xmlns:c16="http://schemas.microsoft.com/office/drawing/2014/chart" uri="{C3380CC4-5D6E-409C-BE32-E72D297353CC}">
                <c16:uniqueId val="{00000002-53C4-4911-8F42-F2D56BBCD486}"/>
              </c:ext>
            </c:extLst>
          </c:dPt>
          <c:dPt>
            <c:idx val="27"/>
            <c:invertIfNegative val="0"/>
            <c:bubble3D val="0"/>
            <c:extLst>
              <c:ext xmlns:c16="http://schemas.microsoft.com/office/drawing/2014/chart" uri="{C3380CC4-5D6E-409C-BE32-E72D297353CC}">
                <c16:uniqueId val="{00000003-53C4-4911-8F42-F2D56BBCD486}"/>
              </c:ext>
            </c:extLst>
          </c:dPt>
          <c:dPt>
            <c:idx val="28"/>
            <c:invertIfNegative val="0"/>
            <c:bubble3D val="0"/>
            <c:spPr>
              <a:pattFill prst="dkUpDiag">
                <a:fgClr>
                  <a:srgbClr val="386C57"/>
                </a:fgClr>
                <a:bgClr>
                  <a:sysClr val="window" lastClr="FFFFFF"/>
                </a:bgClr>
              </a:pattFill>
              <a:ln>
                <a:solidFill>
                  <a:srgbClr val="386C57"/>
                </a:solidFill>
              </a:ln>
            </c:spPr>
            <c:extLst>
              <c:ext xmlns:c16="http://schemas.microsoft.com/office/drawing/2014/chart" uri="{C3380CC4-5D6E-409C-BE32-E72D297353CC}">
                <c16:uniqueId val="{00000005-53C4-4911-8F42-F2D56BBCD486}"/>
              </c:ext>
            </c:extLst>
          </c:dPt>
          <c:dPt>
            <c:idx val="31"/>
            <c:invertIfNegative val="0"/>
            <c:bubble3D val="0"/>
            <c:extLst>
              <c:ext xmlns:c16="http://schemas.microsoft.com/office/drawing/2014/chart" uri="{C3380CC4-5D6E-409C-BE32-E72D297353CC}">
                <c16:uniqueId val="{00000006-53C4-4911-8F42-F2D56BBCD486}"/>
              </c:ext>
            </c:extLst>
          </c:dPt>
          <c:dPt>
            <c:idx val="36"/>
            <c:invertIfNegative val="0"/>
            <c:bubble3D val="0"/>
            <c:extLst>
              <c:ext xmlns:c16="http://schemas.microsoft.com/office/drawing/2014/chart" uri="{C3380CC4-5D6E-409C-BE32-E72D297353CC}">
                <c16:uniqueId val="{00000007-53C4-4911-8F42-F2D56BBCD486}"/>
              </c:ext>
            </c:extLst>
          </c:dPt>
          <c:dPt>
            <c:idx val="37"/>
            <c:invertIfNegative val="0"/>
            <c:bubble3D val="0"/>
            <c:extLst>
              <c:ext xmlns:c16="http://schemas.microsoft.com/office/drawing/2014/chart" uri="{C3380CC4-5D6E-409C-BE32-E72D297353CC}">
                <c16:uniqueId val="{00000008-53C4-4911-8F42-F2D56BBCD486}"/>
              </c:ext>
            </c:extLst>
          </c:dPt>
          <c:dLbls>
            <c:numFmt formatCode="#,##0.0" sourceLinked="0"/>
            <c:spPr>
              <a:noFill/>
              <a:ln>
                <a:noFill/>
              </a:ln>
              <a:effectLst/>
            </c:spPr>
            <c:txPr>
              <a:bodyPr wrap="square" lIns="38100" tIns="19050" rIns="38100" bIns="19050" anchor="ctr">
                <a:spAutoFit/>
              </a:bodyPr>
              <a:lstStyle/>
              <a:p>
                <a:pPr>
                  <a:defRPr sz="9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'Respondentu profils'!$B$32:$B$70</c:f>
              <c:strCache>
                <c:ptCount val="39"/>
                <c:pt idx="0">
                  <c:v>Vīrietis (n=485)</c:v>
                </c:pt>
                <c:pt idx="1">
                  <c:v>Sieviete (n=520)</c:v>
                </c:pt>
                <c:pt idx="3">
                  <c:v>18 - 24 g.v. (n=75)</c:v>
                </c:pt>
                <c:pt idx="4">
                  <c:v>25 - 34 g.v. (n=142)</c:v>
                </c:pt>
                <c:pt idx="5">
                  <c:v>35 - 44 g.v. (n=204)</c:v>
                </c:pt>
                <c:pt idx="6">
                  <c:v>45 - 54 g.v. (n=208)</c:v>
                </c:pt>
                <c:pt idx="7">
                  <c:v>55 - 63 g.v. (n=198)</c:v>
                </c:pt>
                <c:pt idx="8">
                  <c:v>64 - 75 g.v. (n=178)</c:v>
                </c:pt>
                <c:pt idx="10">
                  <c:v>Latviešu (n=628)</c:v>
                </c:pt>
                <c:pt idx="11">
                  <c:v>Krievu (n=361)</c:v>
                </c:pt>
                <c:pt idx="12">
                  <c:v>Cita (n=16)</c:v>
                </c:pt>
                <c:pt idx="14">
                  <c:v>Vidējā vai pamata (n=453)</c:v>
                </c:pt>
                <c:pt idx="15">
                  <c:v>Augstākā (n=552)</c:v>
                </c:pt>
                <c:pt idx="17">
                  <c:v>Publiskais sektors (n=258)</c:v>
                </c:pt>
                <c:pt idx="18">
                  <c:v>Privātais sektors (n=432)</c:v>
                </c:pt>
                <c:pt idx="19">
                  <c:v>Cits (n=11)</c:v>
                </c:pt>
                <c:pt idx="20">
                  <c:v>Nestrādā (n=299)</c:v>
                </c:pt>
                <c:pt idx="21">
                  <c:v>Nezina/grūti pateikt (n=5)</c:v>
                </c:pt>
                <c:pt idx="23">
                  <c:v>Zemi (Eur 0 - Eur 450) (n=155)</c:v>
                </c:pt>
                <c:pt idx="24">
                  <c:v>Vidēji zemi (Eur 451 - Eur 600) (n=157)</c:v>
                </c:pt>
                <c:pt idx="25">
                  <c:v>Vidēji (Eur 601 - Eur 899) (n=134)</c:v>
                </c:pt>
                <c:pt idx="26">
                  <c:v>Vidēji augsti (Eur 900 - Eur 1230) (n=159)</c:v>
                </c:pt>
                <c:pt idx="27">
                  <c:v>Augsti (Eur 1231 un vairāk) (n=151)</c:v>
                </c:pt>
                <c:pt idx="28">
                  <c:v>Grūti pateikt/ nevēlas atbildēt (n=249)</c:v>
                </c:pt>
                <c:pt idx="30">
                  <c:v> Rīga (n=352)</c:v>
                </c:pt>
                <c:pt idx="31">
                  <c:v> Vidzeme (n=271)</c:v>
                </c:pt>
                <c:pt idx="32">
                  <c:v> Kurzeme (n=119)</c:v>
                </c:pt>
                <c:pt idx="33">
                  <c:v> Zemgale (n=132)</c:v>
                </c:pt>
                <c:pt idx="34">
                  <c:v> Latgale (n=131)</c:v>
                </c:pt>
                <c:pt idx="36">
                  <c:v> Rīga (n=352)</c:v>
                </c:pt>
                <c:pt idx="37">
                  <c:v> Cita pilsēta (n=421)</c:v>
                </c:pt>
                <c:pt idx="38">
                  <c:v> Lauki (n=232)</c:v>
                </c:pt>
              </c:strCache>
            </c:strRef>
          </c:cat>
          <c:val>
            <c:numRef>
              <c:f>'Respondentu profils'!$C$32:$C$70</c:f>
              <c:numCache>
                <c:formatCode>General</c:formatCode>
                <c:ptCount val="39"/>
                <c:pt idx="0">
                  <c:v>48.3</c:v>
                </c:pt>
                <c:pt idx="1">
                  <c:v>51.7</c:v>
                </c:pt>
                <c:pt idx="3">
                  <c:v>9.1</c:v>
                </c:pt>
                <c:pt idx="4">
                  <c:v>16</c:v>
                </c:pt>
                <c:pt idx="5">
                  <c:v>20.9</c:v>
                </c:pt>
                <c:pt idx="6">
                  <c:v>19.100000000000001</c:v>
                </c:pt>
                <c:pt idx="7">
                  <c:v>18.7</c:v>
                </c:pt>
                <c:pt idx="8">
                  <c:v>16.2</c:v>
                </c:pt>
                <c:pt idx="10">
                  <c:v>62.6</c:v>
                </c:pt>
                <c:pt idx="11">
                  <c:v>35.799999999999997</c:v>
                </c:pt>
                <c:pt idx="12">
                  <c:v>1.6</c:v>
                </c:pt>
                <c:pt idx="14">
                  <c:v>45</c:v>
                </c:pt>
                <c:pt idx="15">
                  <c:v>55</c:v>
                </c:pt>
                <c:pt idx="17">
                  <c:v>25.5</c:v>
                </c:pt>
                <c:pt idx="18">
                  <c:v>43</c:v>
                </c:pt>
                <c:pt idx="19">
                  <c:v>1.1000000000000001</c:v>
                </c:pt>
                <c:pt idx="20">
                  <c:v>29.9</c:v>
                </c:pt>
                <c:pt idx="21">
                  <c:v>0.5</c:v>
                </c:pt>
                <c:pt idx="23">
                  <c:v>15.4</c:v>
                </c:pt>
                <c:pt idx="24">
                  <c:v>15.5</c:v>
                </c:pt>
                <c:pt idx="25">
                  <c:v>13.3</c:v>
                </c:pt>
                <c:pt idx="26">
                  <c:v>16</c:v>
                </c:pt>
                <c:pt idx="27">
                  <c:v>15.1</c:v>
                </c:pt>
                <c:pt idx="28">
                  <c:v>24.8</c:v>
                </c:pt>
                <c:pt idx="30">
                  <c:v>33.299999999999997</c:v>
                </c:pt>
                <c:pt idx="31">
                  <c:v>27.4</c:v>
                </c:pt>
                <c:pt idx="32">
                  <c:v>12.4</c:v>
                </c:pt>
                <c:pt idx="33">
                  <c:v>13.6</c:v>
                </c:pt>
                <c:pt idx="34">
                  <c:v>13.3</c:v>
                </c:pt>
                <c:pt idx="36">
                  <c:v>33.299999999999997</c:v>
                </c:pt>
                <c:pt idx="37">
                  <c:v>43.4</c:v>
                </c:pt>
                <c:pt idx="38">
                  <c:v>23.3</c:v>
                </c:pt>
              </c:numCache>
            </c:numRef>
          </c:val>
          <c:extLst>
            <c:ext xmlns:c16="http://schemas.microsoft.com/office/drawing/2014/chart" uri="{C3380CC4-5D6E-409C-BE32-E72D297353CC}">
              <c16:uniqueId val="{00000009-53C4-4911-8F42-F2D56BBCD486}"/>
            </c:ext>
          </c:extLst>
        </c:ser>
        <c:dLbls>
          <c:showLegendKey val="0"/>
          <c:showVal val="0"/>
          <c:showCatName val="0"/>
          <c:showSerName val="0"/>
          <c:showPercent val="0"/>
          <c:showBubbleSize val="0"/>
        </c:dLbls>
        <c:gapWidth val="40"/>
        <c:axId val="41018880"/>
        <c:axId val="41020416"/>
      </c:barChart>
      <c:catAx>
        <c:axId val="41018880"/>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41020416"/>
        <c:crosses val="autoZero"/>
        <c:auto val="1"/>
        <c:lblAlgn val="ctr"/>
        <c:lblOffset val="100"/>
        <c:tickLblSkip val="1"/>
        <c:tickMarkSkip val="1"/>
        <c:noMultiLvlLbl val="0"/>
      </c:catAx>
      <c:valAx>
        <c:axId val="41020416"/>
        <c:scaling>
          <c:orientation val="minMax"/>
          <c:max val="80"/>
          <c:min val="0"/>
        </c:scaling>
        <c:delete val="1"/>
        <c:axPos val="b"/>
        <c:title>
          <c:tx>
            <c:rich>
              <a:bodyPr/>
              <a:lstStyle/>
              <a:p>
                <a:pPr>
                  <a:defRPr sz="1000" b="0" i="0" u="none" strike="noStrike" baseline="0">
                    <a:solidFill>
                      <a:srgbClr val="000000"/>
                    </a:solidFill>
                    <a:latin typeface="Arial"/>
                    <a:ea typeface="Arial"/>
                    <a:cs typeface="Arial"/>
                  </a:defRPr>
                </a:pPr>
                <a:r>
                  <a:rPr lang="lv-LV"/>
                  <a:t>%</a:t>
                </a:r>
              </a:p>
            </c:rich>
          </c:tx>
          <c:layout>
            <c:manualLayout>
              <c:xMode val="edge"/>
              <c:yMode val="edge"/>
              <c:x val="0.92882108486439197"/>
              <c:y val="1.5283842794759825E-2"/>
            </c:manualLayout>
          </c:layout>
          <c:overlay val="0"/>
          <c:spPr>
            <a:solidFill>
              <a:srgbClr val="FFFFFF"/>
            </a:solidFill>
            <a:ln w="3175">
              <a:solidFill>
                <a:schemeClr val="accent3">
                  <a:lumMod val="75000"/>
                </a:schemeClr>
              </a:solidFill>
              <a:prstDash val="solid"/>
            </a:ln>
            <a:effectLst>
              <a:outerShdw dist="35921" dir="2700000" algn="br">
                <a:schemeClr val="accent3">
                  <a:lumMod val="75000"/>
                </a:schemeClr>
              </a:outerShdw>
            </a:effectLst>
          </c:spPr>
        </c:title>
        <c:numFmt formatCode="General" sourceLinked="1"/>
        <c:majorTickMark val="out"/>
        <c:minorTickMark val="none"/>
        <c:tickLblPos val="nextTo"/>
        <c:crossAx val="41018880"/>
        <c:crosses val="max"/>
        <c:crossBetween val="between"/>
      </c:valAx>
      <c:spPr>
        <a:noFill/>
        <a:ln>
          <a:noFill/>
        </a:ln>
        <a:effectLst/>
      </c:spPr>
    </c:plotArea>
    <c:plotVisOnly val="1"/>
    <c:dispBlanksAs val="gap"/>
    <c:showDLblsOverMax val="0"/>
  </c:chart>
  <c:spPr>
    <a:solidFill>
      <a:srgbClr val="FFFFFF"/>
    </a:solidFill>
    <a:ln w="9525">
      <a:noFill/>
    </a:ln>
  </c:spPr>
  <c:txPr>
    <a:bodyPr/>
    <a:lstStyle/>
    <a:p>
      <a:pPr>
        <a:defRPr sz="92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8084200498474637E-2"/>
          <c:y val="6.5814364113576718E-2"/>
          <c:w val="0.9719157995015254"/>
          <c:h val="0.79559608685277972"/>
        </c:manualLayout>
      </c:layout>
      <c:barChart>
        <c:barDir val="col"/>
        <c:grouping val="clustered"/>
        <c:varyColors val="0"/>
        <c:ser>
          <c:idx val="1"/>
          <c:order val="0"/>
          <c:tx>
            <c:strRef>
              <c:f>'Grafiki + dati'!$T$295</c:f>
              <c:strCache>
                <c:ptCount val="1"/>
                <c:pt idx="0">
                  <c:v>08.2023. (n=460)</c:v>
                </c:pt>
              </c:strCache>
            </c:strRef>
          </c:tx>
          <c:spPr>
            <a:solidFill>
              <a:srgbClr val="5B9BD5">
                <a:lumMod val="40000"/>
                <a:lumOff val="60000"/>
              </a:srgbClr>
            </a:solidFill>
          </c:spPr>
          <c:invertIfNegative val="0"/>
          <c:dPt>
            <c:idx val="0"/>
            <c:invertIfNegative val="0"/>
            <c:bubble3D val="0"/>
            <c:spPr>
              <a:solidFill>
                <a:srgbClr val="5B9BD5">
                  <a:lumMod val="40000"/>
                  <a:lumOff val="60000"/>
                </a:srgbClr>
              </a:solidFill>
              <a:ln>
                <a:noFill/>
              </a:ln>
            </c:spPr>
            <c:extLst>
              <c:ext xmlns:c16="http://schemas.microsoft.com/office/drawing/2014/chart" uri="{C3380CC4-5D6E-409C-BE32-E72D297353CC}">
                <c16:uniqueId val="{00000001-1565-40C1-B043-FE29185C713F}"/>
              </c:ext>
            </c:extLst>
          </c:dPt>
          <c:dPt>
            <c:idx val="1"/>
            <c:invertIfNegative val="0"/>
            <c:bubble3D val="0"/>
            <c:extLst>
              <c:ext xmlns:c16="http://schemas.microsoft.com/office/drawing/2014/chart" uri="{C3380CC4-5D6E-409C-BE32-E72D297353CC}">
                <c16:uniqueId val="{00000002-1565-40C1-B043-FE29185C713F}"/>
              </c:ext>
            </c:extLst>
          </c:dPt>
          <c:dPt>
            <c:idx val="2"/>
            <c:invertIfNegative val="0"/>
            <c:bubble3D val="0"/>
            <c:extLst>
              <c:ext xmlns:c16="http://schemas.microsoft.com/office/drawing/2014/chart" uri="{C3380CC4-5D6E-409C-BE32-E72D297353CC}">
                <c16:uniqueId val="{00000003-1565-40C1-B043-FE29185C713F}"/>
              </c:ext>
            </c:extLst>
          </c:dPt>
          <c:dPt>
            <c:idx val="3"/>
            <c:invertIfNegative val="0"/>
            <c:bubble3D val="0"/>
            <c:spPr>
              <a:solidFill>
                <a:srgbClr val="F38989"/>
              </a:solidFill>
            </c:spPr>
            <c:extLst>
              <c:ext xmlns:c16="http://schemas.microsoft.com/office/drawing/2014/chart" uri="{C3380CC4-5D6E-409C-BE32-E72D297353CC}">
                <c16:uniqueId val="{00000005-1565-40C1-B043-FE29185C713F}"/>
              </c:ext>
            </c:extLst>
          </c:dPt>
          <c:dPt>
            <c:idx val="4"/>
            <c:invertIfNegative val="0"/>
            <c:bubble3D val="0"/>
            <c:spPr>
              <a:solidFill>
                <a:sysClr val="window" lastClr="FFFFFF">
                  <a:lumMod val="75000"/>
                </a:sysClr>
              </a:solidFill>
            </c:spPr>
            <c:extLst>
              <c:ext xmlns:c16="http://schemas.microsoft.com/office/drawing/2014/chart" uri="{C3380CC4-5D6E-409C-BE32-E72D297353CC}">
                <c16:uniqueId val="{00000007-1565-40C1-B043-FE29185C713F}"/>
              </c:ext>
            </c:extLst>
          </c:dPt>
          <c:dPt>
            <c:idx val="5"/>
            <c:invertIfNegative val="0"/>
            <c:bubble3D val="0"/>
            <c:extLst>
              <c:ext xmlns:c16="http://schemas.microsoft.com/office/drawing/2014/chart" uri="{C3380CC4-5D6E-409C-BE32-E72D297353CC}">
                <c16:uniqueId val="{00000008-1565-40C1-B043-FE29185C713F}"/>
              </c:ext>
            </c:extLst>
          </c:dPt>
          <c:dPt>
            <c:idx val="6"/>
            <c:invertIfNegative val="0"/>
            <c:bubble3D val="0"/>
            <c:extLst>
              <c:ext xmlns:c16="http://schemas.microsoft.com/office/drawing/2014/chart" uri="{C3380CC4-5D6E-409C-BE32-E72D297353CC}">
                <c16:uniqueId val="{00000009-1565-40C1-B043-FE29185C713F}"/>
              </c:ext>
            </c:extLst>
          </c:dPt>
          <c:dPt>
            <c:idx val="7"/>
            <c:invertIfNegative val="0"/>
            <c:bubble3D val="0"/>
            <c:extLst>
              <c:ext xmlns:c16="http://schemas.microsoft.com/office/drawing/2014/chart" uri="{C3380CC4-5D6E-409C-BE32-E72D297353CC}">
                <c16:uniqueId val="{0000000A-1565-40C1-B043-FE29185C713F}"/>
              </c:ext>
            </c:extLst>
          </c:dPt>
          <c:dPt>
            <c:idx val="8"/>
            <c:invertIfNegative val="0"/>
            <c:bubble3D val="0"/>
            <c:extLst>
              <c:ext xmlns:c16="http://schemas.microsoft.com/office/drawing/2014/chart" uri="{C3380CC4-5D6E-409C-BE32-E72D297353CC}">
                <c16:uniqueId val="{0000000B-1565-40C1-B043-FE29185C713F}"/>
              </c:ext>
            </c:extLst>
          </c:dPt>
          <c:dPt>
            <c:idx val="9"/>
            <c:invertIfNegative val="0"/>
            <c:bubble3D val="0"/>
            <c:extLst>
              <c:ext xmlns:c16="http://schemas.microsoft.com/office/drawing/2014/chart" uri="{C3380CC4-5D6E-409C-BE32-E72D297353CC}">
                <c16:uniqueId val="{0000000C-1565-40C1-B043-FE29185C713F}"/>
              </c:ext>
            </c:extLst>
          </c:dPt>
          <c:dPt>
            <c:idx val="10"/>
            <c:invertIfNegative val="0"/>
            <c:bubble3D val="0"/>
            <c:extLst>
              <c:ext xmlns:c16="http://schemas.microsoft.com/office/drawing/2014/chart" uri="{C3380CC4-5D6E-409C-BE32-E72D297353CC}">
                <c16:uniqueId val="{0000000D-1565-40C1-B043-FE29185C713F}"/>
              </c:ext>
            </c:extLst>
          </c:dPt>
          <c:dPt>
            <c:idx val="11"/>
            <c:invertIfNegative val="0"/>
            <c:bubble3D val="0"/>
            <c:extLst>
              <c:ext xmlns:c16="http://schemas.microsoft.com/office/drawing/2014/chart" uri="{C3380CC4-5D6E-409C-BE32-E72D297353CC}">
                <c16:uniqueId val="{0000000E-1565-40C1-B043-FE29185C713F}"/>
              </c:ext>
            </c:extLst>
          </c:dPt>
          <c:dPt>
            <c:idx val="12"/>
            <c:invertIfNegative val="0"/>
            <c:bubble3D val="0"/>
            <c:extLst>
              <c:ext xmlns:c16="http://schemas.microsoft.com/office/drawing/2014/chart" uri="{C3380CC4-5D6E-409C-BE32-E72D297353CC}">
                <c16:uniqueId val="{0000000F-1565-40C1-B043-FE29185C713F}"/>
              </c:ext>
            </c:extLst>
          </c:dPt>
          <c:dPt>
            <c:idx val="13"/>
            <c:invertIfNegative val="0"/>
            <c:bubble3D val="0"/>
            <c:extLst>
              <c:ext xmlns:c16="http://schemas.microsoft.com/office/drawing/2014/chart" uri="{C3380CC4-5D6E-409C-BE32-E72D297353CC}">
                <c16:uniqueId val="{00000010-1565-40C1-B043-FE29185C713F}"/>
              </c:ext>
            </c:extLst>
          </c:dPt>
          <c:dPt>
            <c:idx val="15"/>
            <c:invertIfNegative val="0"/>
            <c:bubble3D val="0"/>
            <c:extLst>
              <c:ext xmlns:c16="http://schemas.microsoft.com/office/drawing/2014/chart" uri="{C3380CC4-5D6E-409C-BE32-E72D297353CC}">
                <c16:uniqueId val="{00000011-1565-40C1-B043-FE29185C713F}"/>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dati'!$S$296:$S$300</c:f>
              <c:strCache>
                <c:ptCount val="5"/>
                <c:pt idx="0">
                  <c:v>Fiksētas cenas produktu (nemainīga cena uz noteiktu periodu) </c:v>
                </c:pt>
                <c:pt idx="1">
                  <c:v>Universālo pakalpojumu (nemainīga cena uz 6 mēnešiem, kas nepārsniedz regulējumā noteiktu)</c:v>
                </c:pt>
                <c:pt idx="2">
                  <c:v>Mainīgas (biržas) cenas produktu </c:v>
                </c:pt>
                <c:pt idx="3">
                  <c:v>Neesam īpaši paši izvēlējušies kādu no produktiem </c:v>
                </c:pt>
                <c:pt idx="4">
                  <c:v>Grūti pateikt</c:v>
                </c:pt>
              </c:strCache>
            </c:strRef>
          </c:cat>
          <c:val>
            <c:numRef>
              <c:f>'Grafiki + dati'!$T$296:$T$300</c:f>
              <c:numCache>
                <c:formatCode>0.0</c:formatCode>
                <c:ptCount val="5"/>
                <c:pt idx="0">
                  <c:v>20.9</c:v>
                </c:pt>
                <c:pt idx="1">
                  <c:v>15.4</c:v>
                </c:pt>
                <c:pt idx="2">
                  <c:v>4.3</c:v>
                </c:pt>
                <c:pt idx="3">
                  <c:v>42</c:v>
                </c:pt>
                <c:pt idx="4">
                  <c:v>17.399999999999999</c:v>
                </c:pt>
              </c:numCache>
            </c:numRef>
          </c:val>
          <c:extLst>
            <c:ext xmlns:c16="http://schemas.microsoft.com/office/drawing/2014/chart" uri="{C3380CC4-5D6E-409C-BE32-E72D297353CC}">
              <c16:uniqueId val="{00000012-1565-40C1-B043-FE29185C713F}"/>
            </c:ext>
          </c:extLst>
        </c:ser>
        <c:ser>
          <c:idx val="0"/>
          <c:order val="1"/>
          <c:tx>
            <c:strRef>
              <c:f>'Grafiki + dati'!$U$295</c:f>
              <c:strCache>
                <c:ptCount val="1"/>
                <c:pt idx="0">
                  <c:v>08.-09.2024. (n=487)</c:v>
                </c:pt>
              </c:strCache>
            </c:strRef>
          </c:tx>
          <c:invertIfNegative val="0"/>
          <c:dPt>
            <c:idx val="3"/>
            <c:invertIfNegative val="0"/>
            <c:bubble3D val="0"/>
            <c:spPr>
              <a:solidFill>
                <a:srgbClr val="8D1515"/>
              </a:solidFill>
            </c:spPr>
            <c:extLst>
              <c:ext xmlns:c16="http://schemas.microsoft.com/office/drawing/2014/chart" uri="{C3380CC4-5D6E-409C-BE32-E72D297353CC}">
                <c16:uniqueId val="{00000014-1565-40C1-B043-FE29185C713F}"/>
              </c:ext>
            </c:extLst>
          </c:dPt>
          <c:dPt>
            <c:idx val="4"/>
            <c:invertIfNegative val="0"/>
            <c:bubble3D val="0"/>
            <c:spPr>
              <a:solidFill>
                <a:sysClr val="window" lastClr="FFFFFF">
                  <a:lumMod val="50000"/>
                </a:sysClr>
              </a:solidFill>
            </c:spPr>
            <c:extLst>
              <c:ext xmlns:c16="http://schemas.microsoft.com/office/drawing/2014/chart" uri="{C3380CC4-5D6E-409C-BE32-E72D297353CC}">
                <c16:uniqueId val="{00000016-1565-40C1-B043-FE29185C713F}"/>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dati'!$S$296:$S$300</c:f>
              <c:strCache>
                <c:ptCount val="5"/>
                <c:pt idx="0">
                  <c:v>Fiksētas cenas produktu (nemainīga cena uz noteiktu periodu) </c:v>
                </c:pt>
                <c:pt idx="1">
                  <c:v>Universālo pakalpojumu (nemainīga cena uz 6 mēnešiem, kas nepārsniedz regulējumā noteiktu)</c:v>
                </c:pt>
                <c:pt idx="2">
                  <c:v>Mainīgas (biržas) cenas produktu </c:v>
                </c:pt>
                <c:pt idx="3">
                  <c:v>Neesam īpaši paši izvēlējušies kādu no produktiem </c:v>
                </c:pt>
                <c:pt idx="4">
                  <c:v>Grūti pateikt</c:v>
                </c:pt>
              </c:strCache>
            </c:strRef>
          </c:cat>
          <c:val>
            <c:numRef>
              <c:f>'Grafiki + dati'!$U$296:$U$300</c:f>
              <c:numCache>
                <c:formatCode>General</c:formatCode>
                <c:ptCount val="5"/>
                <c:pt idx="0">
                  <c:v>26.1</c:v>
                </c:pt>
                <c:pt idx="1">
                  <c:v>12.9</c:v>
                </c:pt>
                <c:pt idx="2">
                  <c:v>8.6999999999999993</c:v>
                </c:pt>
                <c:pt idx="3">
                  <c:v>34.5</c:v>
                </c:pt>
                <c:pt idx="4">
                  <c:v>17.899999999999999</c:v>
                </c:pt>
              </c:numCache>
            </c:numRef>
          </c:val>
          <c:extLst>
            <c:ext xmlns:c16="http://schemas.microsoft.com/office/drawing/2014/chart" uri="{C3380CC4-5D6E-409C-BE32-E72D297353CC}">
              <c16:uniqueId val="{00000017-1565-40C1-B043-FE29185C713F}"/>
            </c:ext>
          </c:extLst>
        </c:ser>
        <c:dLbls>
          <c:showLegendKey val="0"/>
          <c:showVal val="0"/>
          <c:showCatName val="0"/>
          <c:showSerName val="0"/>
          <c:showPercent val="0"/>
          <c:showBubbleSize val="0"/>
        </c:dLbls>
        <c:gapWidth val="45"/>
        <c:axId val="582184656"/>
        <c:axId val="1"/>
      </c:barChart>
      <c:catAx>
        <c:axId val="582184656"/>
        <c:scaling>
          <c:orientation val="minMax"/>
        </c:scaling>
        <c:delete val="0"/>
        <c:axPos val="b"/>
        <c:numFmt formatCode="General" sourceLinked="1"/>
        <c:majorTickMark val="none"/>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noMultiLvlLbl val="0"/>
      </c:catAx>
      <c:valAx>
        <c:axId val="1"/>
        <c:scaling>
          <c:orientation val="minMax"/>
          <c:max val="50"/>
          <c:min val="0"/>
        </c:scaling>
        <c:delete val="0"/>
        <c:axPos val="l"/>
        <c:title>
          <c:tx>
            <c:rich>
              <a:bodyPr rot="0" vert="horz"/>
              <a:lstStyle/>
              <a:p>
                <a:pPr>
                  <a:defRPr sz="800" b="0" i="0" u="none" strike="noStrike" baseline="0">
                    <a:solidFill>
                      <a:srgbClr val="000000"/>
                    </a:solidFill>
                    <a:latin typeface="Arial"/>
                    <a:ea typeface="Arial"/>
                    <a:cs typeface="Arial"/>
                  </a:defRPr>
                </a:pPr>
                <a:r>
                  <a:rPr lang="lv-LV"/>
                  <a:t>%</a:t>
                </a:r>
              </a:p>
            </c:rich>
          </c:tx>
          <c:layout>
            <c:manualLayout>
              <c:xMode val="edge"/>
              <c:yMode val="edge"/>
              <c:x val="6.6076714807056635E-3"/>
              <c:y val="0.12202662848962062"/>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autoZero"/>
        <c:crossBetween val="between"/>
        <c:majorUnit val="10"/>
      </c:valAx>
      <c:spPr>
        <a:noFill/>
        <a:ln w="25400">
          <a:noFill/>
        </a:ln>
      </c:spPr>
    </c:plotArea>
    <c:legend>
      <c:legendPos val="r"/>
      <c:layout>
        <c:manualLayout>
          <c:xMode val="edge"/>
          <c:yMode val="edge"/>
          <c:x val="0.15849060345807389"/>
          <c:y val="0.19439217370555953"/>
          <c:w val="0.13048739732828732"/>
          <c:h val="8.2730804104032454E-2"/>
        </c:manualLayout>
      </c:layout>
      <c:overlay val="0"/>
    </c:legend>
    <c:plotVisOnly val="1"/>
    <c:dispBlanksAs val="gap"/>
    <c:showDLblsOverMax val="0"/>
  </c:chart>
  <c:spPr>
    <a:solidFill>
      <a:srgbClr val="FFFFFF"/>
    </a:solid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631645716383406"/>
          <c:y val="0.13694794206890831"/>
          <c:w val="0.75841422575331607"/>
          <c:h val="0.79854845530284135"/>
        </c:manualLayout>
      </c:layout>
      <c:barChart>
        <c:barDir val="bar"/>
        <c:grouping val="stacked"/>
        <c:varyColors val="0"/>
        <c:ser>
          <c:idx val="0"/>
          <c:order val="0"/>
          <c:tx>
            <c:strRef>
              <c:f>'Grafiki + dati'!$T$321</c:f>
              <c:strCache>
                <c:ptCount val="1"/>
                <c:pt idx="0">
                  <c:v>x</c:v>
                </c:pt>
              </c:strCache>
            </c:strRef>
          </c:tx>
          <c:spPr>
            <a:noFill/>
            <a:ln w="25400">
              <a:noFill/>
            </a:ln>
          </c:spPr>
          <c:invertIfNegative val="0"/>
          <c:cat>
            <c:strRef>
              <c:f>'Grafiki + dati'!$S$322:$S$362</c:f>
              <c:strCache>
                <c:ptCount val="41"/>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Ēdiena gatavošanai (n=422)</c:v>
                </c:pt>
                <c:pt idx="39">
                  <c:v>Karstā ūdens uzsildei (n=110)</c:v>
                </c:pt>
                <c:pt idx="40">
                  <c:v>Apkurei (n=122)</c:v>
                </c:pt>
              </c:strCache>
            </c:strRef>
          </c:cat>
          <c:val>
            <c:numRef>
              <c:f>'Grafiki + dati'!$T$322:$T$362</c:f>
              <c:numCache>
                <c:formatCode>General</c:formatCode>
                <c:ptCount val="41"/>
                <c:pt idx="0">
                  <c:v>5</c:v>
                </c:pt>
                <c:pt idx="1">
                  <c:v>5</c:v>
                </c:pt>
                <c:pt idx="2">
                  <c:v>5</c:v>
                </c:pt>
                <c:pt idx="3">
                  <c:v>5</c:v>
                </c:pt>
                <c:pt idx="4">
                  <c:v>5</c:v>
                </c:pt>
                <c:pt idx="5">
                  <c:v>5</c:v>
                </c:pt>
                <c:pt idx="6">
                  <c:v>5</c:v>
                </c:pt>
                <c:pt idx="7">
                  <c:v>5</c:v>
                </c:pt>
                <c:pt idx="8">
                  <c:v>5</c:v>
                </c:pt>
                <c:pt idx="9">
                  <c:v>5</c:v>
                </c:pt>
                <c:pt idx="10">
                  <c:v>5</c:v>
                </c:pt>
                <c:pt idx="11">
                  <c:v>5</c:v>
                </c:pt>
                <c:pt idx="12">
                  <c:v>5</c:v>
                </c:pt>
                <c:pt idx="13">
                  <c:v>5</c:v>
                </c:pt>
                <c:pt idx="14">
                  <c:v>5</c:v>
                </c:pt>
                <c:pt idx="15">
                  <c:v>5</c:v>
                </c:pt>
                <c:pt idx="16">
                  <c:v>5</c:v>
                </c:pt>
                <c:pt idx="17">
                  <c:v>5</c:v>
                </c:pt>
                <c:pt idx="18">
                  <c:v>5</c:v>
                </c:pt>
                <c:pt idx="19">
                  <c:v>5</c:v>
                </c:pt>
                <c:pt idx="20">
                  <c:v>5</c:v>
                </c:pt>
                <c:pt idx="21">
                  <c:v>5</c:v>
                </c:pt>
                <c:pt idx="22">
                  <c:v>5</c:v>
                </c:pt>
                <c:pt idx="23">
                  <c:v>5</c:v>
                </c:pt>
                <c:pt idx="24">
                  <c:v>5</c:v>
                </c:pt>
                <c:pt idx="25">
                  <c:v>5</c:v>
                </c:pt>
                <c:pt idx="26">
                  <c:v>5</c:v>
                </c:pt>
                <c:pt idx="27">
                  <c:v>5</c:v>
                </c:pt>
                <c:pt idx="28">
                  <c:v>5</c:v>
                </c:pt>
                <c:pt idx="29">
                  <c:v>5</c:v>
                </c:pt>
                <c:pt idx="30">
                  <c:v>5</c:v>
                </c:pt>
                <c:pt idx="31">
                  <c:v>5</c:v>
                </c:pt>
                <c:pt idx="32">
                  <c:v>5</c:v>
                </c:pt>
                <c:pt idx="33">
                  <c:v>5</c:v>
                </c:pt>
                <c:pt idx="34">
                  <c:v>5</c:v>
                </c:pt>
                <c:pt idx="35">
                  <c:v>5</c:v>
                </c:pt>
                <c:pt idx="36">
                  <c:v>5</c:v>
                </c:pt>
                <c:pt idx="37">
                  <c:v>5</c:v>
                </c:pt>
                <c:pt idx="38">
                  <c:v>5</c:v>
                </c:pt>
                <c:pt idx="39">
                  <c:v>5</c:v>
                </c:pt>
                <c:pt idx="40">
                  <c:v>5</c:v>
                </c:pt>
              </c:numCache>
            </c:numRef>
          </c:val>
          <c:extLst>
            <c:ext xmlns:c16="http://schemas.microsoft.com/office/drawing/2014/chart" uri="{C3380CC4-5D6E-409C-BE32-E72D297353CC}">
              <c16:uniqueId val="{00000000-0E74-4254-BAB8-051A5C362AFD}"/>
            </c:ext>
          </c:extLst>
        </c:ser>
        <c:ser>
          <c:idx val="2"/>
          <c:order val="1"/>
          <c:tx>
            <c:strRef>
              <c:f>'Grafiki + dati'!$U$321</c:f>
              <c:strCache>
                <c:ptCount val="1"/>
                <c:pt idx="0">
                  <c:v>Fiksētas cenas produktu (nemainīga cena uz noteiktu periodu)</c:v>
                </c:pt>
              </c:strCache>
            </c:strRef>
          </c:tx>
          <c:spPr>
            <a:solidFill>
              <a:srgbClr val="2E426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dati'!$S$322:$S$362</c:f>
              <c:strCache>
                <c:ptCount val="41"/>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Ēdiena gatavošanai (n=422)</c:v>
                </c:pt>
                <c:pt idx="39">
                  <c:v>Karstā ūdens uzsildei (n=110)</c:v>
                </c:pt>
                <c:pt idx="40">
                  <c:v>Apkurei (n=122)</c:v>
                </c:pt>
              </c:strCache>
            </c:strRef>
          </c:cat>
          <c:val>
            <c:numRef>
              <c:f>'Grafiki + dati'!$U$322:$U$362</c:f>
              <c:numCache>
                <c:formatCode>General</c:formatCode>
                <c:ptCount val="41"/>
                <c:pt idx="0" formatCode="0">
                  <c:v>26.1</c:v>
                </c:pt>
                <c:pt idx="2" formatCode="0">
                  <c:v>26.9</c:v>
                </c:pt>
                <c:pt idx="3" formatCode="0">
                  <c:v>25.3</c:v>
                </c:pt>
                <c:pt idx="5" formatCode="0">
                  <c:v>23.1</c:v>
                </c:pt>
                <c:pt idx="6" formatCode="0">
                  <c:v>25.4</c:v>
                </c:pt>
                <c:pt idx="7" formatCode="0">
                  <c:v>33</c:v>
                </c:pt>
                <c:pt idx="8" formatCode="0">
                  <c:v>26.3</c:v>
                </c:pt>
                <c:pt idx="9" formatCode="0">
                  <c:v>28.5</c:v>
                </c:pt>
                <c:pt idx="10" formatCode="0">
                  <c:v>17.5</c:v>
                </c:pt>
                <c:pt idx="12" formatCode="0">
                  <c:v>26.6</c:v>
                </c:pt>
                <c:pt idx="13" formatCode="0">
                  <c:v>24.9</c:v>
                </c:pt>
                <c:pt idx="15" formatCode="0">
                  <c:v>26.2</c:v>
                </c:pt>
                <c:pt idx="16" formatCode="0">
                  <c:v>26</c:v>
                </c:pt>
                <c:pt idx="18" formatCode="0">
                  <c:v>29.9</c:v>
                </c:pt>
                <c:pt idx="19" formatCode="0">
                  <c:v>26.5</c:v>
                </c:pt>
                <c:pt idx="20" formatCode="0">
                  <c:v>22.5</c:v>
                </c:pt>
                <c:pt idx="22" formatCode="0">
                  <c:v>31.9</c:v>
                </c:pt>
                <c:pt idx="23" formatCode="0">
                  <c:v>16.2</c:v>
                </c:pt>
                <c:pt idx="24" formatCode="0">
                  <c:v>29.7</c:v>
                </c:pt>
                <c:pt idx="25" formatCode="0">
                  <c:v>29.2</c:v>
                </c:pt>
                <c:pt idx="26" formatCode="0">
                  <c:v>21.4</c:v>
                </c:pt>
                <c:pt idx="28" formatCode="0">
                  <c:v>23</c:v>
                </c:pt>
                <c:pt idx="29" formatCode="0">
                  <c:v>27.8</c:v>
                </c:pt>
                <c:pt idx="30" formatCode="0">
                  <c:v>22.1</c:v>
                </c:pt>
                <c:pt idx="31" formatCode="0">
                  <c:v>33.5</c:v>
                </c:pt>
                <c:pt idx="32" formatCode="0">
                  <c:v>29.7</c:v>
                </c:pt>
                <c:pt idx="34" formatCode="0">
                  <c:v>23</c:v>
                </c:pt>
                <c:pt idx="35" formatCode="0">
                  <c:v>27.1</c:v>
                </c:pt>
                <c:pt idx="36" formatCode="0">
                  <c:v>34.4</c:v>
                </c:pt>
                <c:pt idx="38" formatCode="0">
                  <c:v>24.7</c:v>
                </c:pt>
                <c:pt idx="39" formatCode="0">
                  <c:v>31</c:v>
                </c:pt>
                <c:pt idx="40" formatCode="0">
                  <c:v>32.200000000000003</c:v>
                </c:pt>
              </c:numCache>
            </c:numRef>
          </c:val>
          <c:extLst>
            <c:ext xmlns:c16="http://schemas.microsoft.com/office/drawing/2014/chart" uri="{C3380CC4-5D6E-409C-BE32-E72D297353CC}">
              <c16:uniqueId val="{00000001-0E74-4254-BAB8-051A5C362AFD}"/>
            </c:ext>
          </c:extLst>
        </c:ser>
        <c:ser>
          <c:idx val="1"/>
          <c:order val="2"/>
          <c:tx>
            <c:strRef>
              <c:f>'Grafiki + dati'!$V$321</c:f>
              <c:strCache>
                <c:ptCount val="1"/>
                <c:pt idx="0">
                  <c:v>x</c:v>
                </c:pt>
              </c:strCache>
            </c:strRef>
          </c:tx>
          <c:spPr>
            <a:noFill/>
          </c:spPr>
          <c:invertIfNegative val="0"/>
          <c:cat>
            <c:strRef>
              <c:f>'Grafiki + dati'!$S$322:$S$362</c:f>
              <c:strCache>
                <c:ptCount val="41"/>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Ēdiena gatavošanai (n=422)</c:v>
                </c:pt>
                <c:pt idx="39">
                  <c:v>Karstā ūdens uzsildei (n=110)</c:v>
                </c:pt>
                <c:pt idx="40">
                  <c:v>Apkurei (n=122)</c:v>
                </c:pt>
              </c:strCache>
            </c:strRef>
          </c:cat>
          <c:val>
            <c:numRef>
              <c:f>'Grafiki + dati'!$V$322:$V$362</c:f>
              <c:numCache>
                <c:formatCode>0</c:formatCode>
                <c:ptCount val="41"/>
                <c:pt idx="0">
                  <c:v>13.299999999999997</c:v>
                </c:pt>
                <c:pt idx="1">
                  <c:v>39.4</c:v>
                </c:pt>
                <c:pt idx="2">
                  <c:v>12.5</c:v>
                </c:pt>
                <c:pt idx="3">
                  <c:v>14.099999999999998</c:v>
                </c:pt>
                <c:pt idx="4">
                  <c:v>39.4</c:v>
                </c:pt>
                <c:pt idx="5">
                  <c:v>16.299999999999997</c:v>
                </c:pt>
                <c:pt idx="6">
                  <c:v>14</c:v>
                </c:pt>
                <c:pt idx="7">
                  <c:v>6.3999999999999986</c:v>
                </c:pt>
                <c:pt idx="8">
                  <c:v>13.099999999999998</c:v>
                </c:pt>
                <c:pt idx="9">
                  <c:v>10.899999999999999</c:v>
                </c:pt>
                <c:pt idx="10">
                  <c:v>21.9</c:v>
                </c:pt>
                <c:pt idx="11">
                  <c:v>39.4</c:v>
                </c:pt>
                <c:pt idx="12">
                  <c:v>12.799999999999997</c:v>
                </c:pt>
                <c:pt idx="13">
                  <c:v>14.5</c:v>
                </c:pt>
                <c:pt idx="14">
                  <c:v>39.4</c:v>
                </c:pt>
                <c:pt idx="15">
                  <c:v>13.2</c:v>
                </c:pt>
                <c:pt idx="16">
                  <c:v>13.399999999999999</c:v>
                </c:pt>
                <c:pt idx="17">
                  <c:v>39.4</c:v>
                </c:pt>
                <c:pt idx="18">
                  <c:v>9.5</c:v>
                </c:pt>
                <c:pt idx="19">
                  <c:v>12.899999999999999</c:v>
                </c:pt>
                <c:pt idx="20">
                  <c:v>16.899999999999999</c:v>
                </c:pt>
                <c:pt idx="21">
                  <c:v>39.4</c:v>
                </c:pt>
                <c:pt idx="22">
                  <c:v>7.5</c:v>
                </c:pt>
                <c:pt idx="23">
                  <c:v>23.2</c:v>
                </c:pt>
                <c:pt idx="24">
                  <c:v>9.6999999999999993</c:v>
                </c:pt>
                <c:pt idx="25">
                  <c:v>10.199999999999999</c:v>
                </c:pt>
                <c:pt idx="26">
                  <c:v>18</c:v>
                </c:pt>
                <c:pt idx="27">
                  <c:v>39.4</c:v>
                </c:pt>
                <c:pt idx="28">
                  <c:v>16.399999999999999</c:v>
                </c:pt>
                <c:pt idx="29">
                  <c:v>11.599999999999998</c:v>
                </c:pt>
                <c:pt idx="30">
                  <c:v>17.299999999999997</c:v>
                </c:pt>
                <c:pt idx="31">
                  <c:v>5.8999999999999986</c:v>
                </c:pt>
                <c:pt idx="32">
                  <c:v>9.6999999999999993</c:v>
                </c:pt>
                <c:pt idx="33">
                  <c:v>39.4</c:v>
                </c:pt>
                <c:pt idx="34">
                  <c:v>16.399999999999999</c:v>
                </c:pt>
                <c:pt idx="35">
                  <c:v>12.299999999999997</c:v>
                </c:pt>
                <c:pt idx="36">
                  <c:v>5</c:v>
                </c:pt>
                <c:pt idx="37">
                  <c:v>39.4</c:v>
                </c:pt>
                <c:pt idx="38">
                  <c:v>14.7</c:v>
                </c:pt>
                <c:pt idx="39">
                  <c:v>8.3999999999999986</c:v>
                </c:pt>
                <c:pt idx="40">
                  <c:v>7.1999999999999957</c:v>
                </c:pt>
              </c:numCache>
            </c:numRef>
          </c:val>
          <c:extLst>
            <c:ext xmlns:c16="http://schemas.microsoft.com/office/drawing/2014/chart" uri="{C3380CC4-5D6E-409C-BE32-E72D297353CC}">
              <c16:uniqueId val="{00000002-0E74-4254-BAB8-051A5C362AFD}"/>
            </c:ext>
          </c:extLst>
        </c:ser>
        <c:ser>
          <c:idx val="4"/>
          <c:order val="3"/>
          <c:tx>
            <c:strRef>
              <c:f>'Grafiki + dati'!$W$321</c:f>
              <c:strCache>
                <c:ptCount val="1"/>
                <c:pt idx="0">
                  <c:v>Universālo pakalpojumu (nemainīga cena uz 6 mēnešiem, kas nepārsniedz regulējumā noteiktu)</c:v>
                </c:pt>
              </c:strCache>
            </c:strRef>
          </c:tx>
          <c:spPr>
            <a:solidFill>
              <a:srgbClr val="FFC000"/>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dati'!$S$322:$S$362</c:f>
              <c:strCache>
                <c:ptCount val="41"/>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Ēdiena gatavošanai (n=422)</c:v>
                </c:pt>
                <c:pt idx="39">
                  <c:v>Karstā ūdens uzsildei (n=110)</c:v>
                </c:pt>
                <c:pt idx="40">
                  <c:v>Apkurei (n=122)</c:v>
                </c:pt>
              </c:strCache>
            </c:strRef>
          </c:cat>
          <c:val>
            <c:numRef>
              <c:f>'Grafiki + dati'!$W$322:$W$362</c:f>
              <c:numCache>
                <c:formatCode>General</c:formatCode>
                <c:ptCount val="41"/>
                <c:pt idx="0" formatCode="0">
                  <c:v>12.9</c:v>
                </c:pt>
                <c:pt idx="2" formatCode="0">
                  <c:v>15.1</c:v>
                </c:pt>
                <c:pt idx="3" formatCode="0">
                  <c:v>11</c:v>
                </c:pt>
                <c:pt idx="5" formatCode="0">
                  <c:v>8</c:v>
                </c:pt>
                <c:pt idx="6" formatCode="0">
                  <c:v>15.8</c:v>
                </c:pt>
                <c:pt idx="7" formatCode="0">
                  <c:v>13.5</c:v>
                </c:pt>
                <c:pt idx="8" formatCode="0">
                  <c:v>12.2</c:v>
                </c:pt>
                <c:pt idx="9" formatCode="0">
                  <c:v>12.5</c:v>
                </c:pt>
                <c:pt idx="10" formatCode="0">
                  <c:v>13.8</c:v>
                </c:pt>
                <c:pt idx="12" formatCode="0">
                  <c:v>14.2</c:v>
                </c:pt>
                <c:pt idx="13" formatCode="0">
                  <c:v>12.1</c:v>
                </c:pt>
                <c:pt idx="15" formatCode="0">
                  <c:v>9.3000000000000007</c:v>
                </c:pt>
                <c:pt idx="16" formatCode="0">
                  <c:v>15.8</c:v>
                </c:pt>
                <c:pt idx="18" formatCode="0">
                  <c:v>15.7</c:v>
                </c:pt>
                <c:pt idx="19" formatCode="0">
                  <c:v>13.6</c:v>
                </c:pt>
                <c:pt idx="20" formatCode="0">
                  <c:v>9.4</c:v>
                </c:pt>
                <c:pt idx="22" formatCode="0">
                  <c:v>5.8</c:v>
                </c:pt>
                <c:pt idx="23" formatCode="0">
                  <c:v>11.9</c:v>
                </c:pt>
                <c:pt idx="24" formatCode="0">
                  <c:v>13.2</c:v>
                </c:pt>
                <c:pt idx="25" formatCode="0">
                  <c:v>18.2</c:v>
                </c:pt>
                <c:pt idx="26" formatCode="0">
                  <c:v>14.9</c:v>
                </c:pt>
                <c:pt idx="28" formatCode="0">
                  <c:v>12.5</c:v>
                </c:pt>
                <c:pt idx="29" formatCode="0">
                  <c:v>9.9</c:v>
                </c:pt>
                <c:pt idx="30" formatCode="0">
                  <c:v>13.4</c:v>
                </c:pt>
                <c:pt idx="31" formatCode="0">
                  <c:v>18.3</c:v>
                </c:pt>
                <c:pt idx="32" formatCode="0">
                  <c:v>14.1</c:v>
                </c:pt>
                <c:pt idx="34" formatCode="0">
                  <c:v>12.5</c:v>
                </c:pt>
                <c:pt idx="35" formatCode="0">
                  <c:v>13.8</c:v>
                </c:pt>
                <c:pt idx="36" formatCode="0">
                  <c:v>11.4</c:v>
                </c:pt>
                <c:pt idx="38" formatCode="0">
                  <c:v>13.4</c:v>
                </c:pt>
                <c:pt idx="39" formatCode="0">
                  <c:v>15.9</c:v>
                </c:pt>
                <c:pt idx="40" formatCode="0">
                  <c:v>12.5</c:v>
                </c:pt>
              </c:numCache>
            </c:numRef>
          </c:val>
          <c:extLst>
            <c:ext xmlns:c16="http://schemas.microsoft.com/office/drawing/2014/chart" uri="{C3380CC4-5D6E-409C-BE32-E72D297353CC}">
              <c16:uniqueId val="{00000003-0E74-4254-BAB8-051A5C362AFD}"/>
            </c:ext>
          </c:extLst>
        </c:ser>
        <c:ser>
          <c:idx val="3"/>
          <c:order val="4"/>
          <c:tx>
            <c:strRef>
              <c:f>'Grafiki + dati'!$X$321</c:f>
              <c:strCache>
                <c:ptCount val="1"/>
                <c:pt idx="0">
                  <c:v>x</c:v>
                </c:pt>
              </c:strCache>
            </c:strRef>
          </c:tx>
          <c:spPr>
            <a:noFill/>
            <a:ln w="25400">
              <a:noFill/>
            </a:ln>
          </c:spPr>
          <c:invertIfNegative val="0"/>
          <c:cat>
            <c:strRef>
              <c:f>'Grafiki + dati'!$S$322:$S$362</c:f>
              <c:strCache>
                <c:ptCount val="41"/>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Ēdiena gatavošanai (n=422)</c:v>
                </c:pt>
                <c:pt idx="39">
                  <c:v>Karstā ūdens uzsildei (n=110)</c:v>
                </c:pt>
                <c:pt idx="40">
                  <c:v>Apkurei (n=122)</c:v>
                </c:pt>
              </c:strCache>
            </c:strRef>
          </c:cat>
          <c:val>
            <c:numRef>
              <c:f>'Grafiki + dati'!$X$322:$X$362</c:f>
              <c:numCache>
                <c:formatCode>0</c:formatCode>
                <c:ptCount val="41"/>
                <c:pt idx="0">
                  <c:v>10.4</c:v>
                </c:pt>
                <c:pt idx="1">
                  <c:v>23.3</c:v>
                </c:pt>
                <c:pt idx="2">
                  <c:v>8.2000000000000011</c:v>
                </c:pt>
                <c:pt idx="3">
                  <c:v>12.3</c:v>
                </c:pt>
                <c:pt idx="4">
                  <c:v>23.3</c:v>
                </c:pt>
                <c:pt idx="5">
                  <c:v>15.3</c:v>
                </c:pt>
                <c:pt idx="6">
                  <c:v>7.5</c:v>
                </c:pt>
                <c:pt idx="7">
                  <c:v>9.8000000000000007</c:v>
                </c:pt>
                <c:pt idx="8">
                  <c:v>11.100000000000001</c:v>
                </c:pt>
                <c:pt idx="9">
                  <c:v>10.8</c:v>
                </c:pt>
                <c:pt idx="10">
                  <c:v>9.5</c:v>
                </c:pt>
                <c:pt idx="11">
                  <c:v>23.3</c:v>
                </c:pt>
                <c:pt idx="12">
                  <c:v>9.1000000000000014</c:v>
                </c:pt>
                <c:pt idx="13">
                  <c:v>11.200000000000001</c:v>
                </c:pt>
                <c:pt idx="14">
                  <c:v>23.3</c:v>
                </c:pt>
                <c:pt idx="15">
                  <c:v>14</c:v>
                </c:pt>
                <c:pt idx="16">
                  <c:v>7.5</c:v>
                </c:pt>
                <c:pt idx="17">
                  <c:v>23.3</c:v>
                </c:pt>
                <c:pt idx="18">
                  <c:v>7.6000000000000014</c:v>
                </c:pt>
                <c:pt idx="19">
                  <c:v>9.7000000000000011</c:v>
                </c:pt>
                <c:pt idx="20">
                  <c:v>13.9</c:v>
                </c:pt>
                <c:pt idx="21">
                  <c:v>23.3</c:v>
                </c:pt>
                <c:pt idx="22">
                  <c:v>17.5</c:v>
                </c:pt>
                <c:pt idx="23">
                  <c:v>11.4</c:v>
                </c:pt>
                <c:pt idx="24">
                  <c:v>10.100000000000001</c:v>
                </c:pt>
                <c:pt idx="25">
                  <c:v>5.1000000000000014</c:v>
                </c:pt>
                <c:pt idx="26">
                  <c:v>8.4</c:v>
                </c:pt>
                <c:pt idx="27">
                  <c:v>23.3</c:v>
                </c:pt>
                <c:pt idx="28">
                  <c:v>10.8</c:v>
                </c:pt>
                <c:pt idx="29">
                  <c:v>13.4</c:v>
                </c:pt>
                <c:pt idx="30">
                  <c:v>9.9</c:v>
                </c:pt>
                <c:pt idx="31">
                  <c:v>5</c:v>
                </c:pt>
                <c:pt idx="32">
                  <c:v>9.2000000000000011</c:v>
                </c:pt>
                <c:pt idx="33">
                  <c:v>23.3</c:v>
                </c:pt>
                <c:pt idx="34">
                  <c:v>10.8</c:v>
                </c:pt>
                <c:pt idx="35">
                  <c:v>9.5</c:v>
                </c:pt>
                <c:pt idx="36">
                  <c:v>11.9</c:v>
                </c:pt>
                <c:pt idx="37">
                  <c:v>23.3</c:v>
                </c:pt>
                <c:pt idx="38">
                  <c:v>9.9</c:v>
                </c:pt>
                <c:pt idx="39">
                  <c:v>7.4</c:v>
                </c:pt>
                <c:pt idx="40">
                  <c:v>10.8</c:v>
                </c:pt>
              </c:numCache>
            </c:numRef>
          </c:val>
          <c:extLst>
            <c:ext xmlns:c16="http://schemas.microsoft.com/office/drawing/2014/chart" uri="{C3380CC4-5D6E-409C-BE32-E72D297353CC}">
              <c16:uniqueId val="{00000004-0E74-4254-BAB8-051A5C362AFD}"/>
            </c:ext>
          </c:extLst>
        </c:ser>
        <c:ser>
          <c:idx val="5"/>
          <c:order val="5"/>
          <c:tx>
            <c:strRef>
              <c:f>'Grafiki + dati'!$Y$321</c:f>
              <c:strCache>
                <c:ptCount val="1"/>
                <c:pt idx="0">
                  <c:v>Mainīgas (biržas) cenas produktu</c:v>
                </c:pt>
              </c:strCache>
            </c:strRef>
          </c:tx>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dati'!$S$322:$S$362</c:f>
              <c:strCache>
                <c:ptCount val="41"/>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Ēdiena gatavošanai (n=422)</c:v>
                </c:pt>
                <c:pt idx="39">
                  <c:v>Karstā ūdens uzsildei (n=110)</c:v>
                </c:pt>
                <c:pt idx="40">
                  <c:v>Apkurei (n=122)</c:v>
                </c:pt>
              </c:strCache>
            </c:strRef>
          </c:cat>
          <c:val>
            <c:numRef>
              <c:f>'Grafiki + dati'!$Y$322:$Y$362</c:f>
              <c:numCache>
                <c:formatCode>General</c:formatCode>
                <c:ptCount val="41"/>
                <c:pt idx="0" formatCode="0">
                  <c:v>8.6999999999999993</c:v>
                </c:pt>
                <c:pt idx="2" formatCode="0">
                  <c:v>9.3000000000000007</c:v>
                </c:pt>
                <c:pt idx="3" formatCode="0">
                  <c:v>8</c:v>
                </c:pt>
                <c:pt idx="5" formatCode="0">
                  <c:v>8</c:v>
                </c:pt>
                <c:pt idx="6" formatCode="0">
                  <c:v>12.3</c:v>
                </c:pt>
                <c:pt idx="7" formatCode="0">
                  <c:v>4.0999999999999996</c:v>
                </c:pt>
                <c:pt idx="8" formatCode="0">
                  <c:v>9.6</c:v>
                </c:pt>
                <c:pt idx="9" formatCode="0">
                  <c:v>5.6</c:v>
                </c:pt>
                <c:pt idx="10" formatCode="0">
                  <c:v>12.7</c:v>
                </c:pt>
                <c:pt idx="12" formatCode="0">
                  <c:v>10.199999999999999</c:v>
                </c:pt>
                <c:pt idx="13" formatCode="0">
                  <c:v>6.6</c:v>
                </c:pt>
                <c:pt idx="15" formatCode="0">
                  <c:v>9.5</c:v>
                </c:pt>
                <c:pt idx="16" formatCode="0">
                  <c:v>8</c:v>
                </c:pt>
                <c:pt idx="18" formatCode="0">
                  <c:v>7.5</c:v>
                </c:pt>
                <c:pt idx="19" formatCode="0">
                  <c:v>9.3000000000000007</c:v>
                </c:pt>
                <c:pt idx="20" formatCode="0">
                  <c:v>6.9</c:v>
                </c:pt>
                <c:pt idx="22" formatCode="0">
                  <c:v>6.3</c:v>
                </c:pt>
                <c:pt idx="23" formatCode="0">
                  <c:v>5.3</c:v>
                </c:pt>
                <c:pt idx="24" formatCode="0">
                  <c:v>10.5</c:v>
                </c:pt>
                <c:pt idx="25" formatCode="0">
                  <c:v>9</c:v>
                </c:pt>
                <c:pt idx="26" formatCode="0">
                  <c:v>12.4</c:v>
                </c:pt>
                <c:pt idx="28" formatCode="0">
                  <c:v>9.5</c:v>
                </c:pt>
                <c:pt idx="29" formatCode="0">
                  <c:v>9.4</c:v>
                </c:pt>
                <c:pt idx="30" formatCode="0">
                  <c:v>4.5</c:v>
                </c:pt>
                <c:pt idx="31" formatCode="0">
                  <c:v>11.9</c:v>
                </c:pt>
                <c:pt idx="32" formatCode="0">
                  <c:v>3.9</c:v>
                </c:pt>
                <c:pt idx="34" formatCode="0">
                  <c:v>9.5</c:v>
                </c:pt>
                <c:pt idx="35" formatCode="0">
                  <c:v>7.3</c:v>
                </c:pt>
                <c:pt idx="36" formatCode="0">
                  <c:v>10.4</c:v>
                </c:pt>
                <c:pt idx="38" formatCode="0">
                  <c:v>8.4</c:v>
                </c:pt>
                <c:pt idx="39" formatCode="0">
                  <c:v>10.9</c:v>
                </c:pt>
                <c:pt idx="40" formatCode="0">
                  <c:v>9.4</c:v>
                </c:pt>
              </c:numCache>
            </c:numRef>
          </c:val>
          <c:extLst>
            <c:ext xmlns:c16="http://schemas.microsoft.com/office/drawing/2014/chart" uri="{C3380CC4-5D6E-409C-BE32-E72D297353CC}">
              <c16:uniqueId val="{00000005-0E74-4254-BAB8-051A5C362AFD}"/>
            </c:ext>
          </c:extLst>
        </c:ser>
        <c:ser>
          <c:idx val="6"/>
          <c:order val="6"/>
          <c:tx>
            <c:strRef>
              <c:f>'Grafiki + dati'!$Z$321</c:f>
              <c:strCache>
                <c:ptCount val="1"/>
                <c:pt idx="0">
                  <c:v>x</c:v>
                </c:pt>
              </c:strCache>
            </c:strRef>
          </c:tx>
          <c:spPr>
            <a:noFill/>
          </c:spPr>
          <c:invertIfNegative val="0"/>
          <c:cat>
            <c:strRef>
              <c:f>'Grafiki + dati'!$S$322:$S$362</c:f>
              <c:strCache>
                <c:ptCount val="41"/>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Ēdiena gatavošanai (n=422)</c:v>
                </c:pt>
                <c:pt idx="39">
                  <c:v>Karstā ūdens uzsildei (n=110)</c:v>
                </c:pt>
                <c:pt idx="40">
                  <c:v>Apkurei (n=122)</c:v>
                </c:pt>
              </c:strCache>
            </c:strRef>
          </c:cat>
          <c:val>
            <c:numRef>
              <c:f>'Grafiki + dati'!$Z$322:$Z$362</c:f>
              <c:numCache>
                <c:formatCode>0</c:formatCode>
                <c:ptCount val="41"/>
                <c:pt idx="0">
                  <c:v>9</c:v>
                </c:pt>
                <c:pt idx="1">
                  <c:v>17.7</c:v>
                </c:pt>
                <c:pt idx="2">
                  <c:v>8.3999999999999986</c:v>
                </c:pt>
                <c:pt idx="3">
                  <c:v>9.6999999999999993</c:v>
                </c:pt>
                <c:pt idx="4">
                  <c:v>17.7</c:v>
                </c:pt>
                <c:pt idx="5">
                  <c:v>9.6999999999999993</c:v>
                </c:pt>
                <c:pt idx="6">
                  <c:v>5.3999999999999986</c:v>
                </c:pt>
                <c:pt idx="7">
                  <c:v>13.6</c:v>
                </c:pt>
                <c:pt idx="8">
                  <c:v>8.1</c:v>
                </c:pt>
                <c:pt idx="9">
                  <c:v>12.1</c:v>
                </c:pt>
                <c:pt idx="10">
                  <c:v>5</c:v>
                </c:pt>
                <c:pt idx="11">
                  <c:v>17.7</c:v>
                </c:pt>
                <c:pt idx="12">
                  <c:v>7.5</c:v>
                </c:pt>
                <c:pt idx="13">
                  <c:v>11.1</c:v>
                </c:pt>
                <c:pt idx="14">
                  <c:v>17.7</c:v>
                </c:pt>
                <c:pt idx="15">
                  <c:v>8.1999999999999993</c:v>
                </c:pt>
                <c:pt idx="16">
                  <c:v>9.6999999999999993</c:v>
                </c:pt>
                <c:pt idx="17">
                  <c:v>17.7</c:v>
                </c:pt>
                <c:pt idx="18">
                  <c:v>10.199999999999999</c:v>
                </c:pt>
                <c:pt idx="19">
                  <c:v>8.3999999999999986</c:v>
                </c:pt>
                <c:pt idx="20">
                  <c:v>10.799999999999999</c:v>
                </c:pt>
                <c:pt idx="21">
                  <c:v>17.7</c:v>
                </c:pt>
                <c:pt idx="22">
                  <c:v>11.399999999999999</c:v>
                </c:pt>
                <c:pt idx="23">
                  <c:v>12.399999999999999</c:v>
                </c:pt>
                <c:pt idx="24">
                  <c:v>7.1999999999999993</c:v>
                </c:pt>
                <c:pt idx="25">
                  <c:v>8.6999999999999993</c:v>
                </c:pt>
                <c:pt idx="26">
                  <c:v>5.2999999999999989</c:v>
                </c:pt>
                <c:pt idx="27">
                  <c:v>17.7</c:v>
                </c:pt>
                <c:pt idx="28">
                  <c:v>8.1999999999999993</c:v>
                </c:pt>
                <c:pt idx="29">
                  <c:v>8.2999999999999989</c:v>
                </c:pt>
                <c:pt idx="30">
                  <c:v>13.2</c:v>
                </c:pt>
                <c:pt idx="31">
                  <c:v>5.7999999999999989</c:v>
                </c:pt>
                <c:pt idx="32">
                  <c:v>13.799999999999999</c:v>
                </c:pt>
                <c:pt idx="33">
                  <c:v>17.7</c:v>
                </c:pt>
                <c:pt idx="34">
                  <c:v>8.1999999999999993</c:v>
                </c:pt>
                <c:pt idx="35">
                  <c:v>10.399999999999999</c:v>
                </c:pt>
                <c:pt idx="36">
                  <c:v>7.2999999999999989</c:v>
                </c:pt>
                <c:pt idx="37">
                  <c:v>17.7</c:v>
                </c:pt>
                <c:pt idx="38">
                  <c:v>9.2999999999999989</c:v>
                </c:pt>
                <c:pt idx="39">
                  <c:v>6.7999999999999989</c:v>
                </c:pt>
                <c:pt idx="40">
                  <c:v>8.2999999999999989</c:v>
                </c:pt>
              </c:numCache>
            </c:numRef>
          </c:val>
          <c:extLst>
            <c:ext xmlns:c16="http://schemas.microsoft.com/office/drawing/2014/chart" uri="{C3380CC4-5D6E-409C-BE32-E72D297353CC}">
              <c16:uniqueId val="{00000006-0E74-4254-BAB8-051A5C362AFD}"/>
            </c:ext>
          </c:extLst>
        </c:ser>
        <c:ser>
          <c:idx val="7"/>
          <c:order val="7"/>
          <c:tx>
            <c:strRef>
              <c:f>'Grafiki + dati'!$AA$321</c:f>
              <c:strCache>
                <c:ptCount val="1"/>
                <c:pt idx="0">
                  <c:v>Neesam īpaši paši izvēlējušies kādu no produktiem</c:v>
                </c:pt>
              </c:strCache>
            </c:strRef>
          </c:tx>
          <c:spPr>
            <a:solidFill>
              <a:srgbClr val="8D1515"/>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dati'!$S$322:$S$362</c:f>
              <c:strCache>
                <c:ptCount val="41"/>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Ēdiena gatavošanai (n=422)</c:v>
                </c:pt>
                <c:pt idx="39">
                  <c:v>Karstā ūdens uzsildei (n=110)</c:v>
                </c:pt>
                <c:pt idx="40">
                  <c:v>Apkurei (n=122)</c:v>
                </c:pt>
              </c:strCache>
            </c:strRef>
          </c:cat>
          <c:val>
            <c:numRef>
              <c:f>'Grafiki + dati'!$AA$322:$AA$362</c:f>
              <c:numCache>
                <c:formatCode>General</c:formatCode>
                <c:ptCount val="41"/>
                <c:pt idx="0" formatCode="0">
                  <c:v>34.5</c:v>
                </c:pt>
                <c:pt idx="2" formatCode="0">
                  <c:v>32.1</c:v>
                </c:pt>
                <c:pt idx="3" formatCode="0">
                  <c:v>36.700000000000003</c:v>
                </c:pt>
                <c:pt idx="5" formatCode="0">
                  <c:v>15.1</c:v>
                </c:pt>
                <c:pt idx="6" formatCode="0">
                  <c:v>27.9</c:v>
                </c:pt>
                <c:pt idx="7" formatCode="0">
                  <c:v>38.700000000000003</c:v>
                </c:pt>
                <c:pt idx="8" formatCode="0">
                  <c:v>37.700000000000003</c:v>
                </c:pt>
                <c:pt idx="9" formatCode="0">
                  <c:v>31.5</c:v>
                </c:pt>
                <c:pt idx="10" formatCode="0">
                  <c:v>46.7</c:v>
                </c:pt>
                <c:pt idx="12" formatCode="0">
                  <c:v>29.1</c:v>
                </c:pt>
                <c:pt idx="13" formatCode="0">
                  <c:v>40.799999999999997</c:v>
                </c:pt>
                <c:pt idx="15" formatCode="0">
                  <c:v>34.1</c:v>
                </c:pt>
                <c:pt idx="16" formatCode="0">
                  <c:v>34.700000000000003</c:v>
                </c:pt>
                <c:pt idx="18" formatCode="0">
                  <c:v>34.799999999999997</c:v>
                </c:pt>
                <c:pt idx="19" formatCode="0">
                  <c:v>33.6</c:v>
                </c:pt>
                <c:pt idx="20" formatCode="0">
                  <c:v>36.700000000000003</c:v>
                </c:pt>
                <c:pt idx="22" formatCode="0">
                  <c:v>34.5</c:v>
                </c:pt>
                <c:pt idx="23" formatCode="0">
                  <c:v>47.5</c:v>
                </c:pt>
                <c:pt idx="24" formatCode="0">
                  <c:v>33.5</c:v>
                </c:pt>
                <c:pt idx="25" formatCode="0">
                  <c:v>29.4</c:v>
                </c:pt>
                <c:pt idx="26" formatCode="0">
                  <c:v>33.1</c:v>
                </c:pt>
                <c:pt idx="28" formatCode="0">
                  <c:v>36.1</c:v>
                </c:pt>
                <c:pt idx="29" formatCode="0">
                  <c:v>35.1</c:v>
                </c:pt>
                <c:pt idx="30" formatCode="0">
                  <c:v>42.2</c:v>
                </c:pt>
                <c:pt idx="31" formatCode="0">
                  <c:v>23.6</c:v>
                </c:pt>
                <c:pt idx="32" formatCode="0">
                  <c:v>32.799999999999997</c:v>
                </c:pt>
                <c:pt idx="34" formatCode="0">
                  <c:v>36.1</c:v>
                </c:pt>
                <c:pt idx="35" formatCode="0">
                  <c:v>33.4</c:v>
                </c:pt>
                <c:pt idx="36" formatCode="0">
                  <c:v>32</c:v>
                </c:pt>
                <c:pt idx="38" formatCode="0">
                  <c:v>36.1</c:v>
                </c:pt>
                <c:pt idx="39" formatCode="0">
                  <c:v>28.8</c:v>
                </c:pt>
                <c:pt idx="40" formatCode="0">
                  <c:v>25.8</c:v>
                </c:pt>
              </c:numCache>
            </c:numRef>
          </c:val>
          <c:extLst>
            <c:ext xmlns:c16="http://schemas.microsoft.com/office/drawing/2014/chart" uri="{C3380CC4-5D6E-409C-BE32-E72D297353CC}">
              <c16:uniqueId val="{00000007-0E74-4254-BAB8-051A5C362AFD}"/>
            </c:ext>
          </c:extLst>
        </c:ser>
        <c:ser>
          <c:idx val="8"/>
          <c:order val="8"/>
          <c:tx>
            <c:strRef>
              <c:f>'Grafiki + dati'!$AB$321</c:f>
              <c:strCache>
                <c:ptCount val="1"/>
                <c:pt idx="0">
                  <c:v>x</c:v>
                </c:pt>
              </c:strCache>
            </c:strRef>
          </c:tx>
          <c:spPr>
            <a:noFill/>
          </c:spPr>
          <c:invertIfNegative val="0"/>
          <c:cat>
            <c:strRef>
              <c:f>'Grafiki + dati'!$S$322:$S$362</c:f>
              <c:strCache>
                <c:ptCount val="41"/>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Ēdiena gatavošanai (n=422)</c:v>
                </c:pt>
                <c:pt idx="39">
                  <c:v>Karstā ūdens uzsildei (n=110)</c:v>
                </c:pt>
                <c:pt idx="40">
                  <c:v>Apkurei (n=122)</c:v>
                </c:pt>
              </c:strCache>
            </c:strRef>
          </c:cat>
          <c:val>
            <c:numRef>
              <c:f>'Grafiki + dati'!$AB$322:$AB$362</c:f>
              <c:numCache>
                <c:formatCode>0</c:formatCode>
                <c:ptCount val="41"/>
                <c:pt idx="0">
                  <c:v>18</c:v>
                </c:pt>
                <c:pt idx="1">
                  <c:v>52.5</c:v>
                </c:pt>
                <c:pt idx="2">
                  <c:v>20.399999999999999</c:v>
                </c:pt>
                <c:pt idx="3">
                  <c:v>15.799999999999997</c:v>
                </c:pt>
                <c:pt idx="4">
                  <c:v>52.5</c:v>
                </c:pt>
                <c:pt idx="5">
                  <c:v>37.4</c:v>
                </c:pt>
                <c:pt idx="6">
                  <c:v>24.6</c:v>
                </c:pt>
                <c:pt idx="7">
                  <c:v>13.799999999999997</c:v>
                </c:pt>
                <c:pt idx="8">
                  <c:v>14.799999999999997</c:v>
                </c:pt>
                <c:pt idx="9">
                  <c:v>21</c:v>
                </c:pt>
                <c:pt idx="10">
                  <c:v>5.7999999999999972</c:v>
                </c:pt>
                <c:pt idx="11">
                  <c:v>52.5</c:v>
                </c:pt>
                <c:pt idx="12">
                  <c:v>23.4</c:v>
                </c:pt>
                <c:pt idx="13">
                  <c:v>11.700000000000003</c:v>
                </c:pt>
                <c:pt idx="14">
                  <c:v>52.5</c:v>
                </c:pt>
                <c:pt idx="15">
                  <c:v>18.399999999999999</c:v>
                </c:pt>
                <c:pt idx="16">
                  <c:v>17.799999999999997</c:v>
                </c:pt>
                <c:pt idx="17">
                  <c:v>52.5</c:v>
                </c:pt>
                <c:pt idx="18">
                  <c:v>17.700000000000003</c:v>
                </c:pt>
                <c:pt idx="19">
                  <c:v>18.899999999999999</c:v>
                </c:pt>
                <c:pt idx="20">
                  <c:v>15.799999999999997</c:v>
                </c:pt>
                <c:pt idx="21">
                  <c:v>52.5</c:v>
                </c:pt>
                <c:pt idx="22">
                  <c:v>18</c:v>
                </c:pt>
                <c:pt idx="23">
                  <c:v>5</c:v>
                </c:pt>
                <c:pt idx="24">
                  <c:v>19</c:v>
                </c:pt>
                <c:pt idx="25">
                  <c:v>23.1</c:v>
                </c:pt>
                <c:pt idx="26">
                  <c:v>19.399999999999999</c:v>
                </c:pt>
                <c:pt idx="27">
                  <c:v>52.5</c:v>
                </c:pt>
                <c:pt idx="28">
                  <c:v>16.399999999999999</c:v>
                </c:pt>
                <c:pt idx="29">
                  <c:v>17.399999999999999</c:v>
                </c:pt>
                <c:pt idx="30">
                  <c:v>10.299999999999997</c:v>
                </c:pt>
                <c:pt idx="31">
                  <c:v>28.9</c:v>
                </c:pt>
                <c:pt idx="32">
                  <c:v>19.700000000000003</c:v>
                </c:pt>
                <c:pt idx="33">
                  <c:v>52.5</c:v>
                </c:pt>
                <c:pt idx="34">
                  <c:v>16.399999999999999</c:v>
                </c:pt>
                <c:pt idx="35">
                  <c:v>19.100000000000001</c:v>
                </c:pt>
                <c:pt idx="36">
                  <c:v>20.5</c:v>
                </c:pt>
                <c:pt idx="37">
                  <c:v>52.5</c:v>
                </c:pt>
                <c:pt idx="38">
                  <c:v>16.399999999999999</c:v>
                </c:pt>
                <c:pt idx="39">
                  <c:v>23.7</c:v>
                </c:pt>
                <c:pt idx="40">
                  <c:v>26.7</c:v>
                </c:pt>
              </c:numCache>
            </c:numRef>
          </c:val>
          <c:extLst>
            <c:ext xmlns:c16="http://schemas.microsoft.com/office/drawing/2014/chart" uri="{C3380CC4-5D6E-409C-BE32-E72D297353CC}">
              <c16:uniqueId val="{00000008-0E74-4254-BAB8-051A5C362AFD}"/>
            </c:ext>
          </c:extLst>
        </c:ser>
        <c:ser>
          <c:idx val="9"/>
          <c:order val="9"/>
          <c:tx>
            <c:strRef>
              <c:f>'Grafiki + dati'!$AC$321</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dati'!$S$322:$S$362</c:f>
              <c:strCache>
                <c:ptCount val="41"/>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Ēdiena gatavošanai (n=422)</c:v>
                </c:pt>
                <c:pt idx="39">
                  <c:v>Karstā ūdens uzsildei (n=110)</c:v>
                </c:pt>
                <c:pt idx="40">
                  <c:v>Apkurei (n=122)</c:v>
                </c:pt>
              </c:strCache>
            </c:strRef>
          </c:cat>
          <c:val>
            <c:numRef>
              <c:f>'Grafiki + dati'!$AC$322:$AC$362</c:f>
              <c:numCache>
                <c:formatCode>General</c:formatCode>
                <c:ptCount val="41"/>
                <c:pt idx="0" formatCode="0">
                  <c:v>17.899999999999999</c:v>
                </c:pt>
                <c:pt idx="2" formatCode="0">
                  <c:v>16.600000000000001</c:v>
                </c:pt>
                <c:pt idx="3" formatCode="0">
                  <c:v>19</c:v>
                </c:pt>
                <c:pt idx="5" formatCode="0">
                  <c:v>45.8</c:v>
                </c:pt>
                <c:pt idx="6" formatCode="0">
                  <c:v>18.600000000000001</c:v>
                </c:pt>
                <c:pt idx="7" formatCode="0">
                  <c:v>10.7</c:v>
                </c:pt>
                <c:pt idx="8" formatCode="0">
                  <c:v>14.3</c:v>
                </c:pt>
                <c:pt idx="9" formatCode="0">
                  <c:v>21.9</c:v>
                </c:pt>
                <c:pt idx="10" formatCode="0">
                  <c:v>9.3000000000000007</c:v>
                </c:pt>
                <c:pt idx="12" formatCode="0">
                  <c:v>19.8</c:v>
                </c:pt>
                <c:pt idx="13" formatCode="0">
                  <c:v>15.6</c:v>
                </c:pt>
                <c:pt idx="15" formatCode="0">
                  <c:v>20.9</c:v>
                </c:pt>
                <c:pt idx="16" formatCode="0">
                  <c:v>15.5</c:v>
                </c:pt>
                <c:pt idx="18" formatCode="0">
                  <c:v>12.1</c:v>
                </c:pt>
                <c:pt idx="19" formatCode="0">
                  <c:v>16.899999999999999</c:v>
                </c:pt>
                <c:pt idx="20" formatCode="0">
                  <c:v>24.5</c:v>
                </c:pt>
                <c:pt idx="22" formatCode="0">
                  <c:v>21.6</c:v>
                </c:pt>
                <c:pt idx="23" formatCode="0">
                  <c:v>19.100000000000001</c:v>
                </c:pt>
                <c:pt idx="24" formatCode="0">
                  <c:v>13.1</c:v>
                </c:pt>
                <c:pt idx="25" formatCode="0">
                  <c:v>14.3</c:v>
                </c:pt>
                <c:pt idx="26" formatCode="0">
                  <c:v>18.100000000000001</c:v>
                </c:pt>
                <c:pt idx="28" formatCode="0">
                  <c:v>18.8</c:v>
                </c:pt>
                <c:pt idx="29" formatCode="0">
                  <c:v>17.899999999999999</c:v>
                </c:pt>
                <c:pt idx="30" formatCode="0">
                  <c:v>17.7</c:v>
                </c:pt>
                <c:pt idx="31" formatCode="0">
                  <c:v>12.7</c:v>
                </c:pt>
                <c:pt idx="32" formatCode="0">
                  <c:v>19.600000000000001</c:v>
                </c:pt>
                <c:pt idx="34" formatCode="0">
                  <c:v>18.8</c:v>
                </c:pt>
                <c:pt idx="35" formatCode="0">
                  <c:v>18.399999999999999</c:v>
                </c:pt>
                <c:pt idx="36" formatCode="0">
                  <c:v>11.8</c:v>
                </c:pt>
                <c:pt idx="38" formatCode="0">
                  <c:v>17.5</c:v>
                </c:pt>
                <c:pt idx="39" formatCode="0">
                  <c:v>13.3</c:v>
                </c:pt>
                <c:pt idx="40" formatCode="0">
                  <c:v>20.2</c:v>
                </c:pt>
              </c:numCache>
            </c:numRef>
          </c:val>
          <c:extLst>
            <c:ext xmlns:c16="http://schemas.microsoft.com/office/drawing/2014/chart" uri="{C3380CC4-5D6E-409C-BE32-E72D297353CC}">
              <c16:uniqueId val="{00000009-0E74-4254-BAB8-051A5C362AFD}"/>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80"/>
          <c:min val="0"/>
        </c:scaling>
        <c:delete val="1"/>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7.0678685065642946E-3"/>
              <c:y val="5.3065171535623824E-2"/>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General" sourceLinked="1"/>
        <c:majorTickMark val="out"/>
        <c:minorTickMark val="none"/>
        <c:tickLblPos val="nextTo"/>
        <c:crossAx val="594949872"/>
        <c:crossesAt val="120"/>
        <c:crossBetween val="between"/>
        <c:majorUnit val="20"/>
      </c:valAx>
      <c:spPr>
        <a:solidFill>
          <a:srgbClr val="FFFFFF"/>
        </a:solidFill>
        <a:ln w="25400">
          <a:noFill/>
        </a:ln>
      </c:spPr>
    </c:plotArea>
    <c:legend>
      <c:legendPos val="t"/>
      <c:legendEntry>
        <c:idx val="0"/>
        <c:delete val="1"/>
      </c:legendEntry>
      <c:legendEntry>
        <c:idx val="2"/>
        <c:delete val="1"/>
      </c:legendEntry>
      <c:legendEntry>
        <c:idx val="4"/>
        <c:delete val="1"/>
      </c:legendEntry>
      <c:legendEntry>
        <c:idx val="6"/>
        <c:delete val="1"/>
      </c:legendEntry>
      <c:legendEntry>
        <c:idx val="8"/>
        <c:delete val="1"/>
      </c:legendEntry>
      <c:layout>
        <c:manualLayout>
          <c:xMode val="edge"/>
          <c:yMode val="edge"/>
          <c:x val="3.921075341583645E-2"/>
          <c:y val="4.5428554732490647E-2"/>
          <c:w val="0.95188386916639089"/>
          <c:h val="7.9433287443048187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338666643899067"/>
          <c:y val="0.92976142637342751"/>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11703824884328419"/>
          <c:y val="0.16576794280025339"/>
          <c:w val="0.86727363825647863"/>
          <c:h val="0.75609774640238936"/>
        </c:manualLayout>
      </c:layout>
      <c:barChart>
        <c:barDir val="bar"/>
        <c:grouping val="stacked"/>
        <c:varyColors val="0"/>
        <c:ser>
          <c:idx val="0"/>
          <c:order val="0"/>
          <c:tx>
            <c:strRef>
              <c:f>'Grafiki + dati'!$S$370</c:f>
              <c:strCache>
                <c:ptCount val="1"/>
                <c:pt idx="0">
                  <c:v>Pēc faktiskā patēriņa (katru mēnesi maksājam atšķirīgu summu saskaņā ar skaitītāja rādījumu)</c:v>
                </c:pt>
              </c:strCache>
            </c:strRef>
          </c:tx>
          <c:spPr>
            <a:solidFill>
              <a:srgbClr val="0070C0"/>
            </a:solidFill>
            <a:ln w="25400">
              <a:noFill/>
            </a:ln>
          </c:spPr>
          <c:invertIfNegative val="0"/>
          <c:dLbls>
            <c:spPr>
              <a:noFill/>
              <a:ln w="25400">
                <a:noFill/>
              </a:ln>
            </c:spPr>
            <c:txPr>
              <a:bodyPr wrap="square" lIns="38100" tIns="19050" rIns="38100" bIns="19050" anchor="ctr">
                <a:spAutoFit/>
              </a:bodyPr>
              <a:lstStyle/>
              <a:p>
                <a:pPr>
                  <a:defRPr sz="1000" b="1"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dati'!$T$369:$U$369</c:f>
              <c:strCache>
                <c:ptCount val="2"/>
                <c:pt idx="0">
                  <c:v>08.2023. (n=460)</c:v>
                </c:pt>
                <c:pt idx="1">
                  <c:v>08.-09.2024. (n=487)</c:v>
                </c:pt>
              </c:strCache>
            </c:strRef>
          </c:cat>
          <c:val>
            <c:numRef>
              <c:f>'Grafiki + dati'!$T$370:$U$370</c:f>
              <c:numCache>
                <c:formatCode>General</c:formatCode>
                <c:ptCount val="2"/>
                <c:pt idx="0" formatCode="0.0">
                  <c:v>75</c:v>
                </c:pt>
                <c:pt idx="1">
                  <c:v>79.7</c:v>
                </c:pt>
              </c:numCache>
            </c:numRef>
          </c:val>
          <c:extLst>
            <c:ext xmlns:c16="http://schemas.microsoft.com/office/drawing/2014/chart" uri="{C3380CC4-5D6E-409C-BE32-E72D297353CC}">
              <c16:uniqueId val="{00000000-46A0-41D7-9C39-0443953CC9E0}"/>
            </c:ext>
          </c:extLst>
        </c:ser>
        <c:ser>
          <c:idx val="3"/>
          <c:order val="1"/>
          <c:tx>
            <c:strRef>
              <c:f>'Grafiki + dati'!$S$372</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1000" b="1">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dati'!$T$369:$U$369</c:f>
              <c:strCache>
                <c:ptCount val="2"/>
                <c:pt idx="0">
                  <c:v>08.2023. (n=460)</c:v>
                </c:pt>
                <c:pt idx="1">
                  <c:v>08.-09.2024. (n=487)</c:v>
                </c:pt>
              </c:strCache>
            </c:strRef>
          </c:cat>
          <c:val>
            <c:numRef>
              <c:f>'Grafiki + dati'!$T$372:$U$372</c:f>
              <c:numCache>
                <c:formatCode>General</c:formatCode>
                <c:ptCount val="2"/>
                <c:pt idx="0" formatCode="0.0">
                  <c:v>6.8</c:v>
                </c:pt>
                <c:pt idx="1">
                  <c:v>5.7</c:v>
                </c:pt>
              </c:numCache>
            </c:numRef>
          </c:val>
          <c:extLst>
            <c:ext xmlns:c16="http://schemas.microsoft.com/office/drawing/2014/chart" uri="{C3380CC4-5D6E-409C-BE32-E72D297353CC}">
              <c16:uniqueId val="{00000001-46A0-41D7-9C39-0443953CC9E0}"/>
            </c:ext>
          </c:extLst>
        </c:ser>
        <c:ser>
          <c:idx val="1"/>
          <c:order val="2"/>
          <c:tx>
            <c:strRef>
              <c:f>'Grafiki + dati'!$S$371</c:f>
              <c:strCache>
                <c:ptCount val="1"/>
                <c:pt idx="0">
                  <c:v>Pēc izlīdzināta maksājuma (katru mēnesi maksājam vienādu summu, balstoties uz vidējo dabasgāzes patēriņu)</c:v>
                </c:pt>
              </c:strCache>
            </c:strRef>
          </c:tx>
          <c:spPr>
            <a:solidFill>
              <a:srgbClr val="DE6F00"/>
            </a:solidFill>
            <a:ln w="25400">
              <a:noFill/>
            </a:ln>
          </c:spPr>
          <c:invertIfNegative val="0"/>
          <c:dLbls>
            <c:spPr>
              <a:noFill/>
              <a:ln w="25400">
                <a:noFill/>
              </a:ln>
            </c:spPr>
            <c:txPr>
              <a:bodyPr wrap="square" lIns="38100" tIns="19050" rIns="38100" bIns="19050" anchor="ctr">
                <a:spAutoFit/>
              </a:bodyPr>
              <a:lstStyle/>
              <a:p>
                <a:pPr>
                  <a:defRPr sz="1000" b="1"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dati'!$T$369:$U$369</c:f>
              <c:strCache>
                <c:ptCount val="2"/>
                <c:pt idx="0">
                  <c:v>08.2023. (n=460)</c:v>
                </c:pt>
                <c:pt idx="1">
                  <c:v>08.-09.2024. (n=487)</c:v>
                </c:pt>
              </c:strCache>
            </c:strRef>
          </c:cat>
          <c:val>
            <c:numRef>
              <c:f>'Grafiki + dati'!$T$371:$U$371</c:f>
              <c:numCache>
                <c:formatCode>General</c:formatCode>
                <c:ptCount val="2"/>
                <c:pt idx="0" formatCode="0.0">
                  <c:v>18.2</c:v>
                </c:pt>
                <c:pt idx="1">
                  <c:v>14.6</c:v>
                </c:pt>
              </c:numCache>
            </c:numRef>
          </c:val>
          <c:extLst>
            <c:ext xmlns:c16="http://schemas.microsoft.com/office/drawing/2014/chart" uri="{C3380CC4-5D6E-409C-BE32-E72D297353CC}">
              <c16:uniqueId val="{00000002-46A0-41D7-9C39-0443953CC9E0}"/>
            </c:ext>
          </c:extLst>
        </c:ser>
        <c:dLbls>
          <c:showLegendKey val="0"/>
          <c:showVal val="0"/>
          <c:showCatName val="0"/>
          <c:showSerName val="0"/>
          <c:showPercent val="0"/>
          <c:showBubbleSize val="0"/>
        </c:dLbls>
        <c:gapWidth val="30"/>
        <c:overlap val="100"/>
        <c:axId val="495676352"/>
        <c:axId val="1"/>
      </c:barChart>
      <c:catAx>
        <c:axId val="495676352"/>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 val="autoZero"/>
        <c:auto val="1"/>
        <c:lblAlgn val="ctr"/>
        <c:lblOffset val="100"/>
        <c:tickLblSkip val="1"/>
        <c:tickMarkSkip val="1"/>
        <c:noMultiLvlLbl val="0"/>
      </c:catAx>
      <c:valAx>
        <c:axId val="1"/>
        <c:scaling>
          <c:orientation val="minMax"/>
          <c:max val="100"/>
        </c:scaling>
        <c:delete val="0"/>
        <c:axPos val="b"/>
        <c:numFmt formatCode="0" sourceLinked="0"/>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lv-LV"/>
          </a:p>
        </c:txPr>
        <c:crossAx val="495676352"/>
        <c:crosses val="max"/>
        <c:crossBetween val="between"/>
        <c:majorUnit val="20"/>
      </c:valAx>
      <c:spPr>
        <a:noFill/>
        <a:ln w="25400">
          <a:noFill/>
        </a:ln>
      </c:spPr>
    </c:plotArea>
    <c:legend>
      <c:legendPos val="t"/>
      <c:layout>
        <c:manualLayout>
          <c:xMode val="edge"/>
          <c:yMode val="edge"/>
          <c:x val="0.23523509694877928"/>
          <c:y val="6.1956919178206185E-2"/>
          <c:w val="0.63790899201525586"/>
          <c:h val="0.1173867318309349"/>
        </c:manualLayout>
      </c:layout>
      <c:overlay val="0"/>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8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769805361293933"/>
          <c:y val="0.13439905194985538"/>
          <c:w val="0.73342151866258021"/>
          <c:h val="0.80109734542189426"/>
        </c:manualLayout>
      </c:layout>
      <c:barChart>
        <c:barDir val="bar"/>
        <c:grouping val="stacked"/>
        <c:varyColors val="0"/>
        <c:ser>
          <c:idx val="0"/>
          <c:order val="0"/>
          <c:tx>
            <c:strRef>
              <c:f>'Grafiki + dati'!$T$395</c:f>
              <c:strCache>
                <c:ptCount val="1"/>
                <c:pt idx="0">
                  <c:v>Pēc faktiskā patēriņa (katru mēnesi maksājam atšķirīgu summu saskaņā ar skaitītāja rādījumu)</c:v>
                </c:pt>
              </c:strCache>
            </c:strRef>
          </c:tx>
          <c:spPr>
            <a:solidFill>
              <a:srgbClr val="0070C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dati'!$S$396:$S$437</c:f>
              <c:strCache>
                <c:ptCount val="42"/>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Universālais pakalpojums (n=63)</c:v>
                </c:pt>
                <c:pt idx="39">
                  <c:v>Fiksētas cenas produkts (n=126)</c:v>
                </c:pt>
                <c:pt idx="40">
                  <c:v>Mainīgas cenas produkts (n=43)</c:v>
                </c:pt>
                <c:pt idx="41">
                  <c:v>Nav izvēlējušies (n=171)</c:v>
                </c:pt>
              </c:strCache>
            </c:strRef>
          </c:cat>
          <c:val>
            <c:numRef>
              <c:f>'Grafiki + dati'!$T$396:$T$437</c:f>
              <c:numCache>
                <c:formatCode>General</c:formatCode>
                <c:ptCount val="42"/>
                <c:pt idx="0" formatCode="0">
                  <c:v>79.7</c:v>
                </c:pt>
                <c:pt idx="2" formatCode="0">
                  <c:v>78.900000000000006</c:v>
                </c:pt>
                <c:pt idx="3" formatCode="0">
                  <c:v>80.400000000000006</c:v>
                </c:pt>
                <c:pt idx="5" formatCode="0">
                  <c:v>74.099999999999994</c:v>
                </c:pt>
                <c:pt idx="6" formatCode="0">
                  <c:v>81.599999999999994</c:v>
                </c:pt>
                <c:pt idx="7" formatCode="0">
                  <c:v>81.900000000000006</c:v>
                </c:pt>
                <c:pt idx="8" formatCode="0">
                  <c:v>77</c:v>
                </c:pt>
                <c:pt idx="9" formatCode="0">
                  <c:v>79.3</c:v>
                </c:pt>
                <c:pt idx="10" formatCode="0">
                  <c:v>82.3</c:v>
                </c:pt>
                <c:pt idx="12" formatCode="0">
                  <c:v>79.7</c:v>
                </c:pt>
                <c:pt idx="13" formatCode="0">
                  <c:v>79.7</c:v>
                </c:pt>
                <c:pt idx="15" formatCode="0">
                  <c:v>78.8</c:v>
                </c:pt>
                <c:pt idx="16" formatCode="0">
                  <c:v>80.400000000000006</c:v>
                </c:pt>
                <c:pt idx="18" formatCode="0">
                  <c:v>77.900000000000006</c:v>
                </c:pt>
                <c:pt idx="19" formatCode="0">
                  <c:v>79.2</c:v>
                </c:pt>
                <c:pt idx="20" formatCode="0">
                  <c:v>82.6</c:v>
                </c:pt>
                <c:pt idx="22" formatCode="0">
                  <c:v>73.8</c:v>
                </c:pt>
                <c:pt idx="23" formatCode="0">
                  <c:v>84.5</c:v>
                </c:pt>
                <c:pt idx="24" formatCode="0">
                  <c:v>73.5</c:v>
                </c:pt>
                <c:pt idx="25" formatCode="0">
                  <c:v>82.9</c:v>
                </c:pt>
                <c:pt idx="26" formatCode="0">
                  <c:v>81.900000000000006</c:v>
                </c:pt>
                <c:pt idx="28" formatCode="0">
                  <c:v>80.2</c:v>
                </c:pt>
                <c:pt idx="29" formatCode="0">
                  <c:v>80.900000000000006</c:v>
                </c:pt>
                <c:pt idx="30" formatCode="0">
                  <c:v>67.900000000000006</c:v>
                </c:pt>
                <c:pt idx="31" formatCode="0">
                  <c:v>85.7</c:v>
                </c:pt>
                <c:pt idx="32" formatCode="0">
                  <c:v>77.900000000000006</c:v>
                </c:pt>
                <c:pt idx="34" formatCode="0">
                  <c:v>80.2</c:v>
                </c:pt>
                <c:pt idx="35" formatCode="0">
                  <c:v>78.8</c:v>
                </c:pt>
                <c:pt idx="36" formatCode="0">
                  <c:v>81.2</c:v>
                </c:pt>
                <c:pt idx="38" formatCode="0">
                  <c:v>80.2</c:v>
                </c:pt>
                <c:pt idx="39" formatCode="0">
                  <c:v>70.599999999999994</c:v>
                </c:pt>
                <c:pt idx="40" formatCode="0">
                  <c:v>90.4</c:v>
                </c:pt>
                <c:pt idx="41" formatCode="0">
                  <c:v>88.9</c:v>
                </c:pt>
              </c:numCache>
            </c:numRef>
          </c:val>
          <c:extLst>
            <c:ext xmlns:c16="http://schemas.microsoft.com/office/drawing/2014/chart" uri="{C3380CC4-5D6E-409C-BE32-E72D297353CC}">
              <c16:uniqueId val="{00000000-B482-4F80-95BC-40CA26F5E248}"/>
            </c:ext>
          </c:extLst>
        </c:ser>
        <c:ser>
          <c:idx val="1"/>
          <c:order val="1"/>
          <c:tx>
            <c:strRef>
              <c:f>'Grafiki + dati'!$V$395</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dati'!$S$396:$S$437</c:f>
              <c:strCache>
                <c:ptCount val="42"/>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Universālais pakalpojums (n=63)</c:v>
                </c:pt>
                <c:pt idx="39">
                  <c:v>Fiksētas cenas produkts (n=126)</c:v>
                </c:pt>
                <c:pt idx="40">
                  <c:v>Mainīgas cenas produkts (n=43)</c:v>
                </c:pt>
                <c:pt idx="41">
                  <c:v>Nav izvēlējušies (n=171)</c:v>
                </c:pt>
              </c:strCache>
            </c:strRef>
          </c:cat>
          <c:val>
            <c:numRef>
              <c:f>'Grafiki + dati'!$V$396:$V$437</c:f>
              <c:numCache>
                <c:formatCode>General</c:formatCode>
                <c:ptCount val="42"/>
                <c:pt idx="0" formatCode="0">
                  <c:v>5.7</c:v>
                </c:pt>
                <c:pt idx="2" formatCode="0">
                  <c:v>5.8</c:v>
                </c:pt>
                <c:pt idx="3" formatCode="0">
                  <c:v>5.6</c:v>
                </c:pt>
                <c:pt idx="5" formatCode="0">
                  <c:v>15.2</c:v>
                </c:pt>
                <c:pt idx="6" formatCode="0">
                  <c:v>2.7</c:v>
                </c:pt>
                <c:pt idx="7" formatCode="0">
                  <c:v>9.6</c:v>
                </c:pt>
                <c:pt idx="8" formatCode="0">
                  <c:v>4.5</c:v>
                </c:pt>
                <c:pt idx="9" formatCode="0">
                  <c:v>5.7</c:v>
                </c:pt>
                <c:pt idx="12" formatCode="0">
                  <c:v>5.7</c:v>
                </c:pt>
                <c:pt idx="13" formatCode="0">
                  <c:v>5.5</c:v>
                </c:pt>
                <c:pt idx="15" formatCode="0">
                  <c:v>6.8</c:v>
                </c:pt>
                <c:pt idx="16" formatCode="0">
                  <c:v>4.9000000000000004</c:v>
                </c:pt>
                <c:pt idx="18" formatCode="0">
                  <c:v>0.8</c:v>
                </c:pt>
                <c:pt idx="19" formatCode="0">
                  <c:v>6.7</c:v>
                </c:pt>
                <c:pt idx="20" formatCode="0">
                  <c:v>7.6</c:v>
                </c:pt>
                <c:pt idx="22" formatCode="0">
                  <c:v>4.9000000000000004</c:v>
                </c:pt>
                <c:pt idx="24" formatCode="0">
                  <c:v>7.5</c:v>
                </c:pt>
                <c:pt idx="25" formatCode="0">
                  <c:v>5.8</c:v>
                </c:pt>
                <c:pt idx="26" formatCode="0">
                  <c:v>3.2</c:v>
                </c:pt>
                <c:pt idx="28" formatCode="0">
                  <c:v>6.8</c:v>
                </c:pt>
                <c:pt idx="29" formatCode="0">
                  <c:v>7.4</c:v>
                </c:pt>
                <c:pt idx="30" formatCode="0">
                  <c:v>7.4</c:v>
                </c:pt>
                <c:pt idx="32" formatCode="0">
                  <c:v>3.4</c:v>
                </c:pt>
                <c:pt idx="34" formatCode="0">
                  <c:v>6.8</c:v>
                </c:pt>
                <c:pt idx="35" formatCode="0">
                  <c:v>4.0999999999999996</c:v>
                </c:pt>
                <c:pt idx="36" formatCode="0">
                  <c:v>7.8</c:v>
                </c:pt>
                <c:pt idx="39" formatCode="0">
                  <c:v>2.2999999999999998</c:v>
                </c:pt>
                <c:pt idx="40" formatCode="0">
                  <c:v>2.5</c:v>
                </c:pt>
                <c:pt idx="41" formatCode="0">
                  <c:v>4.7</c:v>
                </c:pt>
              </c:numCache>
            </c:numRef>
          </c:val>
          <c:extLst>
            <c:ext xmlns:c16="http://schemas.microsoft.com/office/drawing/2014/chart" uri="{C3380CC4-5D6E-409C-BE32-E72D297353CC}">
              <c16:uniqueId val="{00000001-B482-4F80-95BC-40CA26F5E248}"/>
            </c:ext>
          </c:extLst>
        </c:ser>
        <c:ser>
          <c:idx val="2"/>
          <c:order val="2"/>
          <c:tx>
            <c:strRef>
              <c:f>'Grafiki + dati'!$U$395</c:f>
              <c:strCache>
                <c:ptCount val="1"/>
                <c:pt idx="0">
                  <c:v>Pēc izlīdzināta maksājuma (katru mēnesi maksājam vienādu summu, balstoties uz vidējo dabasgāzes patēriņu)</c:v>
                </c:pt>
              </c:strCache>
            </c:strRef>
          </c:tx>
          <c:spPr>
            <a:solidFill>
              <a:srgbClr val="DE6F0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dati'!$S$396:$S$437</c:f>
              <c:strCache>
                <c:ptCount val="42"/>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pt idx="38">
                  <c:v>Universālais pakalpojums (n=63)</c:v>
                </c:pt>
                <c:pt idx="39">
                  <c:v>Fiksētas cenas produkts (n=126)</c:v>
                </c:pt>
                <c:pt idx="40">
                  <c:v>Mainīgas cenas produkts (n=43)</c:v>
                </c:pt>
                <c:pt idx="41">
                  <c:v>Nav izvēlējušies (n=171)</c:v>
                </c:pt>
              </c:strCache>
            </c:strRef>
          </c:cat>
          <c:val>
            <c:numRef>
              <c:f>'Grafiki + dati'!$U$396:$U$437</c:f>
              <c:numCache>
                <c:formatCode>General</c:formatCode>
                <c:ptCount val="42"/>
                <c:pt idx="0" formatCode="0">
                  <c:v>14.6</c:v>
                </c:pt>
                <c:pt idx="2" formatCode="0">
                  <c:v>15.3</c:v>
                </c:pt>
                <c:pt idx="3" formatCode="0">
                  <c:v>14</c:v>
                </c:pt>
                <c:pt idx="5" formatCode="0">
                  <c:v>10.6</c:v>
                </c:pt>
                <c:pt idx="6" formatCode="0">
                  <c:v>15.7</c:v>
                </c:pt>
                <c:pt idx="7" formatCode="0">
                  <c:v>8.6</c:v>
                </c:pt>
                <c:pt idx="8" formatCode="0">
                  <c:v>18.5</c:v>
                </c:pt>
                <c:pt idx="9" formatCode="0">
                  <c:v>15.1</c:v>
                </c:pt>
                <c:pt idx="10" formatCode="0">
                  <c:v>17.7</c:v>
                </c:pt>
                <c:pt idx="12" formatCode="0">
                  <c:v>14.6</c:v>
                </c:pt>
                <c:pt idx="13" formatCode="0">
                  <c:v>14.8</c:v>
                </c:pt>
                <c:pt idx="15" formatCode="0">
                  <c:v>14.4</c:v>
                </c:pt>
                <c:pt idx="16" formatCode="0">
                  <c:v>14.8</c:v>
                </c:pt>
                <c:pt idx="18" formatCode="0">
                  <c:v>21.3</c:v>
                </c:pt>
                <c:pt idx="19" formatCode="0">
                  <c:v>14.2</c:v>
                </c:pt>
                <c:pt idx="20" formatCode="0">
                  <c:v>9.8000000000000007</c:v>
                </c:pt>
                <c:pt idx="22" formatCode="0">
                  <c:v>21.3</c:v>
                </c:pt>
                <c:pt idx="23" formatCode="0">
                  <c:v>15.5</c:v>
                </c:pt>
                <c:pt idx="24" formatCode="0">
                  <c:v>19</c:v>
                </c:pt>
                <c:pt idx="25" formatCode="0">
                  <c:v>11.3</c:v>
                </c:pt>
                <c:pt idx="26" formatCode="0">
                  <c:v>14.9</c:v>
                </c:pt>
                <c:pt idx="28" formatCode="0">
                  <c:v>13.1</c:v>
                </c:pt>
                <c:pt idx="29" formatCode="0">
                  <c:v>11.6</c:v>
                </c:pt>
                <c:pt idx="30" formatCode="0">
                  <c:v>24.8</c:v>
                </c:pt>
                <c:pt idx="31" formatCode="0">
                  <c:v>14.3</c:v>
                </c:pt>
                <c:pt idx="32" formatCode="0">
                  <c:v>18.7</c:v>
                </c:pt>
                <c:pt idx="34" formatCode="0">
                  <c:v>13.1</c:v>
                </c:pt>
                <c:pt idx="35" formatCode="0">
                  <c:v>17.2</c:v>
                </c:pt>
                <c:pt idx="36" formatCode="0">
                  <c:v>11</c:v>
                </c:pt>
                <c:pt idx="38" formatCode="0">
                  <c:v>19.8</c:v>
                </c:pt>
                <c:pt idx="39" formatCode="0">
                  <c:v>27.1</c:v>
                </c:pt>
                <c:pt idx="40" formatCode="0">
                  <c:v>7.2</c:v>
                </c:pt>
                <c:pt idx="41" formatCode="0">
                  <c:v>6.4</c:v>
                </c:pt>
              </c:numCache>
            </c:numRef>
          </c:val>
          <c:extLst>
            <c:ext xmlns:c16="http://schemas.microsoft.com/office/drawing/2014/chart" uri="{C3380CC4-5D6E-409C-BE32-E72D297353CC}">
              <c16:uniqueId val="{00000002-B482-4F80-95BC-40CA26F5E248}"/>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355774986960645"/>
              <c:y val="0.94084111803060932"/>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r"/>
      <c:layout>
        <c:manualLayout>
          <c:xMode val="edge"/>
          <c:yMode val="edge"/>
          <c:x val="0.31761752231731638"/>
          <c:y val="4.1808804022929642E-2"/>
          <c:w val="0.582323171034694"/>
          <c:h val="8.2551931319145677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013374542691381"/>
          <c:y val="0.92516372522400214"/>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11703824884328419"/>
          <c:y val="0.10599782785772469"/>
          <c:w val="0.86727363825647863"/>
          <c:h val="0.81586786134491807"/>
        </c:manualLayout>
      </c:layout>
      <c:barChart>
        <c:barDir val="bar"/>
        <c:grouping val="stacked"/>
        <c:varyColors val="0"/>
        <c:ser>
          <c:idx val="0"/>
          <c:order val="0"/>
          <c:tx>
            <c:strRef>
              <c:f>'Grafiki + dati'!$S$447</c:f>
              <c:strCache>
                <c:ptCount val="1"/>
                <c:pt idx="0">
                  <c:v>Jā</c:v>
                </c:pt>
              </c:strCache>
            </c:strRef>
          </c:tx>
          <c:spPr>
            <a:solidFill>
              <a:srgbClr val="307594"/>
            </a:solidFill>
            <a:ln w="25400">
              <a:noFill/>
            </a:ln>
          </c:spPr>
          <c:invertIfNegative val="0"/>
          <c:dLbls>
            <c:spPr>
              <a:noFill/>
              <a:ln w="25400">
                <a:noFill/>
              </a:ln>
            </c:spPr>
            <c:txPr>
              <a:bodyPr wrap="square" lIns="38100" tIns="19050" rIns="38100" bIns="19050" anchor="ctr">
                <a:spAutoFit/>
              </a:bodyPr>
              <a:lstStyle/>
              <a:p>
                <a:pPr>
                  <a:defRPr sz="1000" b="1"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dati'!$T$446:$U$446</c:f>
              <c:strCache>
                <c:ptCount val="2"/>
                <c:pt idx="0">
                  <c:v>08.2023. (n=460)</c:v>
                </c:pt>
                <c:pt idx="1">
                  <c:v>08.-09.2024. (n=487)</c:v>
                </c:pt>
              </c:strCache>
            </c:strRef>
          </c:cat>
          <c:val>
            <c:numRef>
              <c:f>'Grafiki + dati'!$T$447:$U$447</c:f>
              <c:numCache>
                <c:formatCode>General</c:formatCode>
                <c:ptCount val="2"/>
                <c:pt idx="0" formatCode="0.0">
                  <c:v>10</c:v>
                </c:pt>
                <c:pt idx="1">
                  <c:v>13.5</c:v>
                </c:pt>
              </c:numCache>
            </c:numRef>
          </c:val>
          <c:extLst>
            <c:ext xmlns:c16="http://schemas.microsoft.com/office/drawing/2014/chart" uri="{C3380CC4-5D6E-409C-BE32-E72D297353CC}">
              <c16:uniqueId val="{00000000-6F28-494E-BE8D-5FA60808E31D}"/>
            </c:ext>
          </c:extLst>
        </c:ser>
        <c:ser>
          <c:idx val="3"/>
          <c:order val="1"/>
          <c:tx>
            <c:strRef>
              <c:f>'Grafiki + dati'!$S$449</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1000" b="1">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dati'!$T$446:$U$446</c:f>
              <c:strCache>
                <c:ptCount val="2"/>
                <c:pt idx="0">
                  <c:v>08.2023. (n=460)</c:v>
                </c:pt>
                <c:pt idx="1">
                  <c:v>08.-09.2024. (n=487)</c:v>
                </c:pt>
              </c:strCache>
            </c:strRef>
          </c:cat>
          <c:val>
            <c:numRef>
              <c:f>'Grafiki + dati'!$T$449:$U$449</c:f>
              <c:numCache>
                <c:formatCode>General</c:formatCode>
                <c:ptCount val="2"/>
                <c:pt idx="0" formatCode="0.0">
                  <c:v>12.6</c:v>
                </c:pt>
                <c:pt idx="1">
                  <c:v>15.2</c:v>
                </c:pt>
              </c:numCache>
            </c:numRef>
          </c:val>
          <c:extLst>
            <c:ext xmlns:c16="http://schemas.microsoft.com/office/drawing/2014/chart" uri="{C3380CC4-5D6E-409C-BE32-E72D297353CC}">
              <c16:uniqueId val="{00000001-6F28-494E-BE8D-5FA60808E31D}"/>
            </c:ext>
          </c:extLst>
        </c:ser>
        <c:ser>
          <c:idx val="1"/>
          <c:order val="2"/>
          <c:tx>
            <c:strRef>
              <c:f>'Grafiki + dati'!$S$448</c:f>
              <c:strCache>
                <c:ptCount val="1"/>
                <c:pt idx="0">
                  <c:v>Nē</c:v>
                </c:pt>
              </c:strCache>
            </c:strRef>
          </c:tx>
          <c:spPr>
            <a:solidFill>
              <a:srgbClr val="A21616"/>
            </a:solidFill>
            <a:ln w="25400">
              <a:noFill/>
            </a:ln>
          </c:spPr>
          <c:invertIfNegative val="0"/>
          <c:dLbls>
            <c:spPr>
              <a:noFill/>
              <a:ln w="25400">
                <a:noFill/>
              </a:ln>
            </c:spPr>
            <c:txPr>
              <a:bodyPr wrap="square" lIns="38100" tIns="19050" rIns="38100" bIns="19050" anchor="ctr">
                <a:spAutoFit/>
              </a:bodyPr>
              <a:lstStyle/>
              <a:p>
                <a:pPr>
                  <a:defRPr sz="1000" b="1"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dati'!$T$446:$U$446</c:f>
              <c:strCache>
                <c:ptCount val="2"/>
                <c:pt idx="0">
                  <c:v>08.2023. (n=460)</c:v>
                </c:pt>
                <c:pt idx="1">
                  <c:v>08.-09.2024. (n=487)</c:v>
                </c:pt>
              </c:strCache>
            </c:strRef>
          </c:cat>
          <c:val>
            <c:numRef>
              <c:f>'Grafiki + dati'!$T$448:$U$448</c:f>
              <c:numCache>
                <c:formatCode>General</c:formatCode>
                <c:ptCount val="2"/>
                <c:pt idx="0" formatCode="0.0">
                  <c:v>77.400000000000006</c:v>
                </c:pt>
                <c:pt idx="1">
                  <c:v>71.3</c:v>
                </c:pt>
              </c:numCache>
            </c:numRef>
          </c:val>
          <c:extLst>
            <c:ext xmlns:c16="http://schemas.microsoft.com/office/drawing/2014/chart" uri="{C3380CC4-5D6E-409C-BE32-E72D297353CC}">
              <c16:uniqueId val="{00000002-6F28-494E-BE8D-5FA60808E31D}"/>
            </c:ext>
          </c:extLst>
        </c:ser>
        <c:dLbls>
          <c:showLegendKey val="0"/>
          <c:showVal val="0"/>
          <c:showCatName val="0"/>
          <c:showSerName val="0"/>
          <c:showPercent val="0"/>
          <c:showBubbleSize val="0"/>
        </c:dLbls>
        <c:gapWidth val="30"/>
        <c:overlap val="100"/>
        <c:axId val="495676352"/>
        <c:axId val="1"/>
      </c:barChart>
      <c:catAx>
        <c:axId val="495676352"/>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 val="autoZero"/>
        <c:auto val="1"/>
        <c:lblAlgn val="ctr"/>
        <c:lblOffset val="100"/>
        <c:tickLblSkip val="1"/>
        <c:tickMarkSkip val="1"/>
        <c:noMultiLvlLbl val="0"/>
      </c:catAx>
      <c:valAx>
        <c:axId val="1"/>
        <c:scaling>
          <c:orientation val="minMax"/>
          <c:max val="100"/>
        </c:scaling>
        <c:delete val="0"/>
        <c:axPos val="b"/>
        <c:numFmt formatCode="0" sourceLinked="0"/>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lv-LV"/>
          </a:p>
        </c:txPr>
        <c:crossAx val="495676352"/>
        <c:crosses val="max"/>
        <c:crossBetween val="between"/>
        <c:majorUnit val="20"/>
      </c:valAx>
      <c:spPr>
        <a:noFill/>
        <a:ln w="25400">
          <a:noFill/>
        </a:ln>
      </c:spPr>
    </c:plotArea>
    <c:legend>
      <c:legendPos val="t"/>
      <c:layout>
        <c:manualLayout>
          <c:xMode val="edge"/>
          <c:yMode val="edge"/>
          <c:x val="0.38789221022934722"/>
          <c:y val="6.1956919178206185E-2"/>
          <c:w val="0.36054606788577348"/>
          <c:h val="6.6812019187256752E-2"/>
        </c:manualLayout>
      </c:layout>
      <c:overlay val="0"/>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8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589249829212402"/>
          <c:y val="9.5052897402852818E-2"/>
          <c:w val="0.74522707398339549"/>
          <c:h val="0.84044349996889678"/>
        </c:manualLayout>
      </c:layout>
      <c:barChart>
        <c:barDir val="bar"/>
        <c:grouping val="stacked"/>
        <c:varyColors val="0"/>
        <c:ser>
          <c:idx val="0"/>
          <c:order val="0"/>
          <c:tx>
            <c:strRef>
              <c:f>'Grafiki + dati'!$T$472</c:f>
              <c:strCache>
                <c:ptCount val="1"/>
                <c:pt idx="0">
                  <c:v>Jā</c:v>
                </c:pt>
              </c:strCache>
            </c:strRef>
          </c:tx>
          <c:spPr>
            <a:solidFill>
              <a:srgbClr val="307594"/>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dati'!$S$473:$S$509</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dati'!$T$473:$T$509</c:f>
              <c:numCache>
                <c:formatCode>General</c:formatCode>
                <c:ptCount val="37"/>
                <c:pt idx="0" formatCode="0">
                  <c:v>13.5</c:v>
                </c:pt>
                <c:pt idx="2" formatCode="0">
                  <c:v>14.2</c:v>
                </c:pt>
                <c:pt idx="3" formatCode="0">
                  <c:v>12.9</c:v>
                </c:pt>
                <c:pt idx="5" formatCode="0">
                  <c:v>15.6</c:v>
                </c:pt>
                <c:pt idx="6" formatCode="0">
                  <c:v>17</c:v>
                </c:pt>
                <c:pt idx="7" formatCode="0">
                  <c:v>11.2</c:v>
                </c:pt>
                <c:pt idx="8" formatCode="0">
                  <c:v>14</c:v>
                </c:pt>
                <c:pt idx="9" formatCode="0">
                  <c:v>16.3</c:v>
                </c:pt>
                <c:pt idx="10" formatCode="0">
                  <c:v>8</c:v>
                </c:pt>
                <c:pt idx="12" formatCode="0">
                  <c:v>16.600000000000001</c:v>
                </c:pt>
                <c:pt idx="13" formatCode="0">
                  <c:v>9.9</c:v>
                </c:pt>
                <c:pt idx="15" formatCode="0">
                  <c:v>9.1999999999999993</c:v>
                </c:pt>
                <c:pt idx="16" formatCode="0">
                  <c:v>16.899999999999999</c:v>
                </c:pt>
                <c:pt idx="18" formatCode="0">
                  <c:v>16.600000000000001</c:v>
                </c:pt>
                <c:pt idx="19" formatCode="0">
                  <c:v>12.6</c:v>
                </c:pt>
                <c:pt idx="20" formatCode="0">
                  <c:v>12.2</c:v>
                </c:pt>
                <c:pt idx="22" formatCode="0">
                  <c:v>6.8</c:v>
                </c:pt>
                <c:pt idx="23" formatCode="0">
                  <c:v>13.3</c:v>
                </c:pt>
                <c:pt idx="24" formatCode="0">
                  <c:v>8</c:v>
                </c:pt>
                <c:pt idx="25" formatCode="0">
                  <c:v>17.899999999999999</c:v>
                </c:pt>
                <c:pt idx="26" formatCode="0">
                  <c:v>14.1</c:v>
                </c:pt>
                <c:pt idx="28" formatCode="0">
                  <c:v>10.5</c:v>
                </c:pt>
                <c:pt idx="29" formatCode="0">
                  <c:v>17.3</c:v>
                </c:pt>
                <c:pt idx="30" formatCode="0">
                  <c:v>2.7</c:v>
                </c:pt>
                <c:pt idx="31" formatCode="0">
                  <c:v>26.9</c:v>
                </c:pt>
                <c:pt idx="32" formatCode="0">
                  <c:v>12.3</c:v>
                </c:pt>
                <c:pt idx="34" formatCode="0">
                  <c:v>10.5</c:v>
                </c:pt>
                <c:pt idx="35" formatCode="0">
                  <c:v>12.2</c:v>
                </c:pt>
                <c:pt idx="36" formatCode="0">
                  <c:v>31.2</c:v>
                </c:pt>
              </c:numCache>
            </c:numRef>
          </c:val>
          <c:extLst>
            <c:ext xmlns:c16="http://schemas.microsoft.com/office/drawing/2014/chart" uri="{C3380CC4-5D6E-409C-BE32-E72D297353CC}">
              <c16:uniqueId val="{00000000-512D-40A5-BF55-F88F8CF41581}"/>
            </c:ext>
          </c:extLst>
        </c:ser>
        <c:ser>
          <c:idx val="1"/>
          <c:order val="1"/>
          <c:tx>
            <c:strRef>
              <c:f>'Grafiki + dati'!$V$472</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dati'!$S$473:$S$509</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dati'!$V$473:$V$509</c:f>
              <c:numCache>
                <c:formatCode>General</c:formatCode>
                <c:ptCount val="37"/>
                <c:pt idx="0" formatCode="0">
                  <c:v>15.2</c:v>
                </c:pt>
                <c:pt idx="2" formatCode="0">
                  <c:v>13.9</c:v>
                </c:pt>
                <c:pt idx="3" formatCode="0">
                  <c:v>16.3</c:v>
                </c:pt>
                <c:pt idx="5" formatCode="0">
                  <c:v>25.2</c:v>
                </c:pt>
                <c:pt idx="6" formatCode="0">
                  <c:v>22.3</c:v>
                </c:pt>
                <c:pt idx="7" formatCode="0">
                  <c:v>19.3</c:v>
                </c:pt>
                <c:pt idx="8" formatCode="0">
                  <c:v>11.1</c:v>
                </c:pt>
                <c:pt idx="9" formatCode="0">
                  <c:v>10.4</c:v>
                </c:pt>
                <c:pt idx="10" formatCode="0">
                  <c:v>7</c:v>
                </c:pt>
                <c:pt idx="12" formatCode="0">
                  <c:v>16.600000000000001</c:v>
                </c:pt>
                <c:pt idx="13" formatCode="0">
                  <c:v>12.9</c:v>
                </c:pt>
                <c:pt idx="15" formatCode="0">
                  <c:v>15.9</c:v>
                </c:pt>
                <c:pt idx="16" formatCode="0">
                  <c:v>14.6</c:v>
                </c:pt>
                <c:pt idx="18" formatCode="0">
                  <c:v>7.6</c:v>
                </c:pt>
                <c:pt idx="19" formatCode="0">
                  <c:v>16.2</c:v>
                </c:pt>
                <c:pt idx="20" formatCode="0">
                  <c:v>19.5</c:v>
                </c:pt>
                <c:pt idx="22" formatCode="0">
                  <c:v>11.3</c:v>
                </c:pt>
                <c:pt idx="23" formatCode="0">
                  <c:v>15.9</c:v>
                </c:pt>
                <c:pt idx="24" formatCode="0">
                  <c:v>14.3</c:v>
                </c:pt>
                <c:pt idx="25" formatCode="0">
                  <c:v>19.2</c:v>
                </c:pt>
                <c:pt idx="26" formatCode="0">
                  <c:v>13.9</c:v>
                </c:pt>
                <c:pt idx="28" formatCode="0">
                  <c:v>17.8</c:v>
                </c:pt>
                <c:pt idx="29" formatCode="0">
                  <c:v>18.2</c:v>
                </c:pt>
                <c:pt idx="30" formatCode="0">
                  <c:v>2.5</c:v>
                </c:pt>
                <c:pt idx="31" formatCode="0">
                  <c:v>13.6</c:v>
                </c:pt>
                <c:pt idx="32" formatCode="0">
                  <c:v>10.6</c:v>
                </c:pt>
                <c:pt idx="34" formatCode="0">
                  <c:v>17.8</c:v>
                </c:pt>
                <c:pt idx="35" formatCode="0">
                  <c:v>12.2</c:v>
                </c:pt>
                <c:pt idx="36" formatCode="0">
                  <c:v>15.7</c:v>
                </c:pt>
              </c:numCache>
            </c:numRef>
          </c:val>
          <c:extLst>
            <c:ext xmlns:c16="http://schemas.microsoft.com/office/drawing/2014/chart" uri="{C3380CC4-5D6E-409C-BE32-E72D297353CC}">
              <c16:uniqueId val="{00000001-512D-40A5-BF55-F88F8CF41581}"/>
            </c:ext>
          </c:extLst>
        </c:ser>
        <c:ser>
          <c:idx val="2"/>
          <c:order val="2"/>
          <c:tx>
            <c:strRef>
              <c:f>'Grafiki + dati'!$U$472</c:f>
              <c:strCache>
                <c:ptCount val="1"/>
                <c:pt idx="0">
                  <c:v>Nē</c:v>
                </c:pt>
              </c:strCache>
            </c:strRef>
          </c:tx>
          <c:spPr>
            <a:solidFill>
              <a:srgbClr val="A21616"/>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dati'!$S$473:$S$509</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dati'!$U$473:$U$509</c:f>
              <c:numCache>
                <c:formatCode>General</c:formatCode>
                <c:ptCount val="37"/>
                <c:pt idx="0" formatCode="0">
                  <c:v>71.3</c:v>
                </c:pt>
                <c:pt idx="2" formatCode="0">
                  <c:v>71.8</c:v>
                </c:pt>
                <c:pt idx="3" formatCode="0">
                  <c:v>70.900000000000006</c:v>
                </c:pt>
                <c:pt idx="5" formatCode="0">
                  <c:v>59.3</c:v>
                </c:pt>
                <c:pt idx="6" formatCode="0">
                  <c:v>60.7</c:v>
                </c:pt>
                <c:pt idx="7" formatCode="0">
                  <c:v>69.5</c:v>
                </c:pt>
                <c:pt idx="8" formatCode="0">
                  <c:v>74.900000000000006</c:v>
                </c:pt>
                <c:pt idx="9" formatCode="0">
                  <c:v>73.2</c:v>
                </c:pt>
                <c:pt idx="10" formatCode="0">
                  <c:v>85.1</c:v>
                </c:pt>
                <c:pt idx="12" formatCode="0">
                  <c:v>66.8</c:v>
                </c:pt>
                <c:pt idx="13" formatCode="0">
                  <c:v>77.2</c:v>
                </c:pt>
                <c:pt idx="15" formatCode="0">
                  <c:v>74.900000000000006</c:v>
                </c:pt>
                <c:pt idx="16" formatCode="0">
                  <c:v>68.599999999999994</c:v>
                </c:pt>
                <c:pt idx="18" formatCode="0">
                  <c:v>75.8</c:v>
                </c:pt>
                <c:pt idx="19" formatCode="0">
                  <c:v>71.2</c:v>
                </c:pt>
                <c:pt idx="20" formatCode="0">
                  <c:v>68.3</c:v>
                </c:pt>
                <c:pt idx="22" formatCode="0">
                  <c:v>81.900000000000006</c:v>
                </c:pt>
                <c:pt idx="23" formatCode="0">
                  <c:v>70.8</c:v>
                </c:pt>
                <c:pt idx="24" formatCode="0">
                  <c:v>77.599999999999994</c:v>
                </c:pt>
                <c:pt idx="25" formatCode="0">
                  <c:v>62.9</c:v>
                </c:pt>
                <c:pt idx="26" formatCode="0">
                  <c:v>72.099999999999994</c:v>
                </c:pt>
                <c:pt idx="28" formatCode="0">
                  <c:v>71.7</c:v>
                </c:pt>
                <c:pt idx="29" formatCode="0">
                  <c:v>64.5</c:v>
                </c:pt>
                <c:pt idx="30" formatCode="0">
                  <c:v>94.8</c:v>
                </c:pt>
                <c:pt idx="31" formatCode="0">
                  <c:v>59.6</c:v>
                </c:pt>
                <c:pt idx="32" formatCode="0">
                  <c:v>77</c:v>
                </c:pt>
                <c:pt idx="34" formatCode="0">
                  <c:v>71.7</c:v>
                </c:pt>
                <c:pt idx="35" formatCode="0">
                  <c:v>75.599999999999994</c:v>
                </c:pt>
                <c:pt idx="36" formatCode="0">
                  <c:v>53.1</c:v>
                </c:pt>
              </c:numCache>
            </c:numRef>
          </c:val>
          <c:extLst>
            <c:ext xmlns:c16="http://schemas.microsoft.com/office/drawing/2014/chart" uri="{C3380CC4-5D6E-409C-BE32-E72D297353CC}">
              <c16:uniqueId val="{00000002-512D-40A5-BF55-F88F8CF41581}"/>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033805296392954"/>
              <c:y val="0.93685111377669927"/>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r"/>
      <c:layout>
        <c:manualLayout>
          <c:xMode val="edge"/>
          <c:yMode val="edge"/>
          <c:x val="0.41212179547200756"/>
          <c:y val="5.3449091629976443E-2"/>
          <c:w val="0.31098427063977829"/>
          <c:h val="3.5250745062605365E-2"/>
        </c:manualLayout>
      </c:layout>
      <c:overlay val="0"/>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447097344301629"/>
          <c:y val="0.92976130426264425"/>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12679698272365966"/>
          <c:y val="0.10140010824390479"/>
          <c:w val="0.85751488787667929"/>
          <c:h val="0.82046554896826662"/>
        </c:manualLayout>
      </c:layout>
      <c:barChart>
        <c:barDir val="bar"/>
        <c:grouping val="stacked"/>
        <c:varyColors val="0"/>
        <c:ser>
          <c:idx val="0"/>
          <c:order val="0"/>
          <c:tx>
            <c:strRef>
              <c:f>'Grafiki + dati'!$S$9</c:f>
              <c:strCache>
                <c:ptCount val="1"/>
                <c:pt idx="0">
                  <c:v>Jā, izmantojam gāzi, kas tiek piegādāta pa gāzes vadu</c:v>
                </c:pt>
              </c:strCache>
            </c:strRef>
          </c:tx>
          <c:spPr>
            <a:solidFill>
              <a:srgbClr val="2E4260"/>
            </a:solidFill>
            <a:ln w="25400">
              <a:noFill/>
            </a:ln>
          </c:spPr>
          <c:invertIfNegative val="0"/>
          <c:dLbls>
            <c:spPr>
              <a:noFill/>
              <a:ln w="25400">
                <a:noFill/>
              </a:ln>
            </c:spPr>
            <c:txPr>
              <a:bodyPr wrap="square" lIns="38100" tIns="19050" rIns="38100" bIns="19050" anchor="ctr">
                <a:spAutoFit/>
              </a:bodyPr>
              <a:lstStyle/>
              <a:p>
                <a:pPr>
                  <a:defRPr sz="1000" b="1" i="0" u="none" strike="noStrike" baseline="0">
                    <a:solidFill>
                      <a:srgbClr val="FFFFFF"/>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dati'!$T$8:$U$8</c:f>
              <c:strCache>
                <c:ptCount val="2"/>
                <c:pt idx="0">
                  <c:v>08.2023. (n=1005)</c:v>
                </c:pt>
                <c:pt idx="1">
                  <c:v>08.-09.2024. (n=1005)</c:v>
                </c:pt>
              </c:strCache>
            </c:strRef>
          </c:cat>
          <c:val>
            <c:numRef>
              <c:f>'Grafiki + dati'!$T$9:$U$9</c:f>
              <c:numCache>
                <c:formatCode>0.0</c:formatCode>
                <c:ptCount val="2"/>
                <c:pt idx="0" formatCode="General">
                  <c:v>45.3</c:v>
                </c:pt>
                <c:pt idx="1">
                  <c:v>48.1</c:v>
                </c:pt>
              </c:numCache>
            </c:numRef>
          </c:val>
          <c:extLst>
            <c:ext xmlns:c16="http://schemas.microsoft.com/office/drawing/2014/chart" uri="{C3380CC4-5D6E-409C-BE32-E72D297353CC}">
              <c16:uniqueId val="{00000000-86A0-4F67-A9A8-3A27E5704C4A}"/>
            </c:ext>
          </c:extLst>
        </c:ser>
        <c:ser>
          <c:idx val="1"/>
          <c:order val="1"/>
          <c:tx>
            <c:strRef>
              <c:f>'Grafiki + dati'!$S$10</c:f>
              <c:strCache>
                <c:ptCount val="1"/>
                <c:pt idx="0">
                  <c:v>Jā, izmantojam balonu gāzi</c:v>
                </c:pt>
              </c:strCache>
            </c:strRef>
          </c:tx>
          <c:spPr>
            <a:solidFill>
              <a:srgbClr val="BDD7EE"/>
            </a:solidFill>
            <a:ln w="25400">
              <a:noFill/>
            </a:ln>
          </c:spPr>
          <c:invertIfNegative val="0"/>
          <c:dLbls>
            <c:spPr>
              <a:noFill/>
              <a:ln w="25400">
                <a:noFill/>
              </a:ln>
            </c:spPr>
            <c:txPr>
              <a:bodyPr wrap="square" lIns="38100" tIns="19050" rIns="38100" bIns="19050" anchor="ctr">
                <a:spAutoFit/>
              </a:bodyPr>
              <a:lstStyle/>
              <a:p>
                <a:pPr>
                  <a:defRPr sz="1000" b="1"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dati'!$T$8:$U$8</c:f>
              <c:strCache>
                <c:ptCount val="2"/>
                <c:pt idx="0">
                  <c:v>08.2023. (n=1005)</c:v>
                </c:pt>
                <c:pt idx="1">
                  <c:v>08.-09.2024. (n=1005)</c:v>
                </c:pt>
              </c:strCache>
            </c:strRef>
          </c:cat>
          <c:val>
            <c:numRef>
              <c:f>'Grafiki + dati'!$T$10:$U$10</c:f>
              <c:numCache>
                <c:formatCode>0.0</c:formatCode>
                <c:ptCount val="2"/>
                <c:pt idx="0" formatCode="General">
                  <c:v>14.1</c:v>
                </c:pt>
                <c:pt idx="1">
                  <c:v>12.6</c:v>
                </c:pt>
              </c:numCache>
            </c:numRef>
          </c:val>
          <c:extLst>
            <c:ext xmlns:c16="http://schemas.microsoft.com/office/drawing/2014/chart" uri="{C3380CC4-5D6E-409C-BE32-E72D297353CC}">
              <c16:uniqueId val="{00000001-86A0-4F67-A9A8-3A27E5704C4A}"/>
            </c:ext>
          </c:extLst>
        </c:ser>
        <c:ser>
          <c:idx val="3"/>
          <c:order val="2"/>
          <c:tx>
            <c:strRef>
              <c:f>'Grafiki + dati'!$S$12</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10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dati'!$T$8:$U$8</c:f>
              <c:strCache>
                <c:ptCount val="2"/>
                <c:pt idx="0">
                  <c:v>08.2023. (n=1005)</c:v>
                </c:pt>
                <c:pt idx="1">
                  <c:v>08.-09.2024. (n=1005)</c:v>
                </c:pt>
              </c:strCache>
            </c:strRef>
          </c:cat>
          <c:val>
            <c:numRef>
              <c:f>'Grafiki + dati'!$T$12:$U$12</c:f>
              <c:numCache>
                <c:formatCode>0.0</c:formatCode>
                <c:ptCount val="2"/>
                <c:pt idx="0" formatCode="General">
                  <c:v>0.9</c:v>
                </c:pt>
                <c:pt idx="1">
                  <c:v>0.6</c:v>
                </c:pt>
              </c:numCache>
            </c:numRef>
          </c:val>
          <c:extLst>
            <c:ext xmlns:c16="http://schemas.microsoft.com/office/drawing/2014/chart" uri="{C3380CC4-5D6E-409C-BE32-E72D297353CC}">
              <c16:uniqueId val="{00000002-86A0-4F67-A9A8-3A27E5704C4A}"/>
            </c:ext>
          </c:extLst>
        </c:ser>
        <c:ser>
          <c:idx val="2"/>
          <c:order val="3"/>
          <c:tx>
            <c:strRef>
              <c:f>'Grafiki + dati'!$S$11</c:f>
              <c:strCache>
                <c:ptCount val="1"/>
                <c:pt idx="0">
                  <c:v>Nē</c:v>
                </c:pt>
              </c:strCache>
            </c:strRef>
          </c:tx>
          <c:spPr>
            <a:solidFill>
              <a:srgbClr val="B61212"/>
            </a:solidFill>
          </c:spPr>
          <c:invertIfNegative val="0"/>
          <c:dLbls>
            <c:spPr>
              <a:noFill/>
              <a:ln>
                <a:noFill/>
              </a:ln>
              <a:effectLst/>
            </c:spPr>
            <c:txPr>
              <a:bodyPr wrap="square" lIns="38100" tIns="19050" rIns="38100" bIns="19050" anchor="ctr">
                <a:spAutoFit/>
              </a:bodyPr>
              <a:lstStyle/>
              <a:p>
                <a:pPr>
                  <a:defRPr sz="1000" b="1">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dati'!$T$8:$U$8</c:f>
              <c:strCache>
                <c:ptCount val="2"/>
                <c:pt idx="0">
                  <c:v>08.2023. (n=1005)</c:v>
                </c:pt>
                <c:pt idx="1">
                  <c:v>08.-09.2024. (n=1005)</c:v>
                </c:pt>
              </c:strCache>
            </c:strRef>
          </c:cat>
          <c:val>
            <c:numRef>
              <c:f>'Grafiki + dati'!$T$11:$U$11</c:f>
              <c:numCache>
                <c:formatCode>0.0</c:formatCode>
                <c:ptCount val="2"/>
                <c:pt idx="0" formatCode="General">
                  <c:v>39.700000000000003</c:v>
                </c:pt>
                <c:pt idx="1">
                  <c:v>38.799999999999997</c:v>
                </c:pt>
              </c:numCache>
            </c:numRef>
          </c:val>
          <c:extLst>
            <c:ext xmlns:c16="http://schemas.microsoft.com/office/drawing/2014/chart" uri="{C3380CC4-5D6E-409C-BE32-E72D297353CC}">
              <c16:uniqueId val="{00000003-86A0-4F67-A9A8-3A27E5704C4A}"/>
            </c:ext>
          </c:extLst>
        </c:ser>
        <c:dLbls>
          <c:showLegendKey val="0"/>
          <c:showVal val="0"/>
          <c:showCatName val="0"/>
          <c:showSerName val="0"/>
          <c:showPercent val="0"/>
          <c:showBubbleSize val="0"/>
        </c:dLbls>
        <c:gapWidth val="30"/>
        <c:overlap val="100"/>
        <c:axId val="495676352"/>
        <c:axId val="1"/>
      </c:barChart>
      <c:catAx>
        <c:axId val="495676352"/>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 val="autoZero"/>
        <c:auto val="1"/>
        <c:lblAlgn val="ctr"/>
        <c:lblOffset val="100"/>
        <c:tickLblSkip val="1"/>
        <c:tickMarkSkip val="1"/>
        <c:noMultiLvlLbl val="0"/>
      </c:catAx>
      <c:valAx>
        <c:axId val="1"/>
        <c:scaling>
          <c:orientation val="minMax"/>
          <c:max val="100"/>
        </c:scaling>
        <c:delete val="0"/>
        <c:axPos val="b"/>
        <c:numFmt formatCode="0" sourceLinked="0"/>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495676352"/>
        <c:crosses val="max"/>
        <c:crossBetween val="between"/>
        <c:majorUnit val="20"/>
      </c:valAx>
      <c:spPr>
        <a:noFill/>
        <a:ln w="25400">
          <a:noFill/>
        </a:ln>
      </c:spPr>
    </c:plotArea>
    <c:legend>
      <c:legendPos val="t"/>
      <c:layout>
        <c:manualLayout>
          <c:xMode val="edge"/>
          <c:yMode val="edge"/>
          <c:x val="0.22018439563942757"/>
          <c:y val="7.8048873201194691E-2"/>
          <c:w val="0.60686992562600295"/>
          <c:h val="3.9225812290705042E-2"/>
        </c:manualLayout>
      </c:layout>
      <c:overlay val="0"/>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8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047583822181349"/>
          <c:y val="8.5077886768077704E-2"/>
          <c:w val="0.78064373994584146"/>
          <c:h val="0.85041851060367191"/>
        </c:manualLayout>
      </c:layout>
      <c:barChart>
        <c:barDir val="bar"/>
        <c:grouping val="stacked"/>
        <c:varyColors val="0"/>
        <c:ser>
          <c:idx val="0"/>
          <c:order val="0"/>
          <c:tx>
            <c:strRef>
              <c:f>'Grafiki + dati'!$T$34</c:f>
              <c:strCache>
                <c:ptCount val="1"/>
                <c:pt idx="0">
                  <c:v>Jā, izmantojam gāzi, kas tiek piegādāta pa gāzes vadu</c:v>
                </c:pt>
              </c:strCache>
            </c:strRef>
          </c:tx>
          <c:spPr>
            <a:solidFill>
              <a:srgbClr val="2E426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dati'!$S$35:$S$71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dati'!$T$35:$T$71</c:f>
              <c:numCache>
                <c:formatCode>General</c:formatCode>
                <c:ptCount val="37"/>
                <c:pt idx="0" formatCode="0">
                  <c:v>48.1</c:v>
                </c:pt>
                <c:pt idx="2" formatCode="0">
                  <c:v>47.8</c:v>
                </c:pt>
                <c:pt idx="3" formatCode="0">
                  <c:v>48.3</c:v>
                </c:pt>
                <c:pt idx="5" formatCode="0">
                  <c:v>52.1</c:v>
                </c:pt>
                <c:pt idx="6" formatCode="0">
                  <c:v>49.6</c:v>
                </c:pt>
                <c:pt idx="7" formatCode="0">
                  <c:v>45</c:v>
                </c:pt>
                <c:pt idx="8" formatCode="0">
                  <c:v>53.9</c:v>
                </c:pt>
                <c:pt idx="9" formatCode="0">
                  <c:v>42.6</c:v>
                </c:pt>
                <c:pt idx="10" formatCode="0">
                  <c:v>47.7</c:v>
                </c:pt>
                <c:pt idx="12" formatCode="0">
                  <c:v>39.200000000000003</c:v>
                </c:pt>
                <c:pt idx="13" formatCode="0">
                  <c:v>62.9</c:v>
                </c:pt>
                <c:pt idx="15" formatCode="0">
                  <c:v>46.7</c:v>
                </c:pt>
                <c:pt idx="16" formatCode="0">
                  <c:v>49.2</c:v>
                </c:pt>
                <c:pt idx="18" formatCode="0">
                  <c:v>44.6</c:v>
                </c:pt>
                <c:pt idx="19" formatCode="0">
                  <c:v>51.1</c:v>
                </c:pt>
                <c:pt idx="20" formatCode="0">
                  <c:v>47.4</c:v>
                </c:pt>
                <c:pt idx="22" formatCode="0">
                  <c:v>38.6</c:v>
                </c:pt>
                <c:pt idx="23" formatCode="0">
                  <c:v>44.5</c:v>
                </c:pt>
                <c:pt idx="24" formatCode="0">
                  <c:v>57.1</c:v>
                </c:pt>
                <c:pt idx="25" formatCode="0">
                  <c:v>54.4</c:v>
                </c:pt>
                <c:pt idx="26" formatCode="0">
                  <c:v>43.1</c:v>
                </c:pt>
                <c:pt idx="28" formatCode="0">
                  <c:v>65</c:v>
                </c:pt>
                <c:pt idx="29" formatCode="0">
                  <c:v>37.799999999999997</c:v>
                </c:pt>
                <c:pt idx="30" formatCode="0">
                  <c:v>34.1</c:v>
                </c:pt>
                <c:pt idx="31" formatCode="0">
                  <c:v>44.3</c:v>
                </c:pt>
                <c:pt idx="32" formatCode="0">
                  <c:v>43.7</c:v>
                </c:pt>
                <c:pt idx="34" formatCode="0">
                  <c:v>65</c:v>
                </c:pt>
                <c:pt idx="35" formatCode="0">
                  <c:v>48.4</c:v>
                </c:pt>
                <c:pt idx="36" formatCode="0">
                  <c:v>23.2</c:v>
                </c:pt>
              </c:numCache>
            </c:numRef>
          </c:val>
          <c:extLst>
            <c:ext xmlns:c16="http://schemas.microsoft.com/office/drawing/2014/chart" uri="{C3380CC4-5D6E-409C-BE32-E72D297353CC}">
              <c16:uniqueId val="{00000000-E068-4907-9E88-68BE36C94449}"/>
            </c:ext>
          </c:extLst>
        </c:ser>
        <c:ser>
          <c:idx val="2"/>
          <c:order val="1"/>
          <c:tx>
            <c:strRef>
              <c:f>'Grafiki + dati'!$U$34</c:f>
              <c:strCache>
                <c:ptCount val="1"/>
                <c:pt idx="0">
                  <c:v>Jā, izmantojam balonu gāzi</c:v>
                </c:pt>
              </c:strCache>
            </c:strRef>
          </c:tx>
          <c:spPr>
            <a:solidFill>
              <a:srgbClr val="BDD7EE"/>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dati'!$S$35:$S$71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dati'!$U$35:$U$71</c:f>
              <c:numCache>
                <c:formatCode>General</c:formatCode>
                <c:ptCount val="37"/>
                <c:pt idx="0" formatCode="0">
                  <c:v>12.6</c:v>
                </c:pt>
                <c:pt idx="2" formatCode="0">
                  <c:v>12.5</c:v>
                </c:pt>
                <c:pt idx="3" formatCode="0">
                  <c:v>12.7</c:v>
                </c:pt>
                <c:pt idx="5" formatCode="0">
                  <c:v>9.8000000000000007</c:v>
                </c:pt>
                <c:pt idx="6" formatCode="0">
                  <c:v>8.8000000000000007</c:v>
                </c:pt>
                <c:pt idx="7" formatCode="0">
                  <c:v>11.6</c:v>
                </c:pt>
                <c:pt idx="8" formatCode="0">
                  <c:v>12.3</c:v>
                </c:pt>
                <c:pt idx="9" formatCode="0">
                  <c:v>18.100000000000001</c:v>
                </c:pt>
                <c:pt idx="10" formatCode="0">
                  <c:v>13.2</c:v>
                </c:pt>
                <c:pt idx="12" formatCode="0">
                  <c:v>13.9</c:v>
                </c:pt>
                <c:pt idx="13" formatCode="0">
                  <c:v>10.9</c:v>
                </c:pt>
                <c:pt idx="15" formatCode="0">
                  <c:v>16.600000000000001</c:v>
                </c:pt>
                <c:pt idx="16" formatCode="0">
                  <c:v>9.4</c:v>
                </c:pt>
                <c:pt idx="18" formatCode="0">
                  <c:v>12.5</c:v>
                </c:pt>
                <c:pt idx="19" formatCode="0">
                  <c:v>9.9</c:v>
                </c:pt>
                <c:pt idx="20" formatCode="0">
                  <c:v>15.5</c:v>
                </c:pt>
                <c:pt idx="22" formatCode="0">
                  <c:v>21.1</c:v>
                </c:pt>
                <c:pt idx="23" formatCode="0">
                  <c:v>14.7</c:v>
                </c:pt>
                <c:pt idx="24" formatCode="0">
                  <c:v>11.7</c:v>
                </c:pt>
                <c:pt idx="25" formatCode="0">
                  <c:v>6.9</c:v>
                </c:pt>
                <c:pt idx="26" formatCode="0">
                  <c:v>8.5</c:v>
                </c:pt>
                <c:pt idx="28" formatCode="0">
                  <c:v>2.6</c:v>
                </c:pt>
                <c:pt idx="29" formatCode="0">
                  <c:v>15.8</c:v>
                </c:pt>
                <c:pt idx="30" formatCode="0">
                  <c:v>15.7</c:v>
                </c:pt>
                <c:pt idx="31" formatCode="0">
                  <c:v>12</c:v>
                </c:pt>
                <c:pt idx="32" formatCode="0">
                  <c:v>28.8</c:v>
                </c:pt>
                <c:pt idx="34" formatCode="0">
                  <c:v>2.6</c:v>
                </c:pt>
                <c:pt idx="35" formatCode="0">
                  <c:v>13.3</c:v>
                </c:pt>
                <c:pt idx="36" formatCode="0">
                  <c:v>25.6</c:v>
                </c:pt>
              </c:numCache>
            </c:numRef>
          </c:val>
          <c:extLst>
            <c:ext xmlns:c16="http://schemas.microsoft.com/office/drawing/2014/chart" uri="{C3380CC4-5D6E-409C-BE32-E72D297353CC}">
              <c16:uniqueId val="{00000001-E068-4907-9E88-68BE36C94449}"/>
            </c:ext>
          </c:extLst>
        </c:ser>
        <c:ser>
          <c:idx val="3"/>
          <c:order val="2"/>
          <c:tx>
            <c:strRef>
              <c:f>'Grafiki + dati'!$W$34</c:f>
              <c:strCache>
                <c:ptCount val="1"/>
                <c:pt idx="0">
                  <c:v>Grūti pateikt</c:v>
                </c:pt>
              </c:strCache>
            </c:strRef>
          </c:tx>
          <c:spPr>
            <a:solidFill>
              <a:sysClr val="window" lastClr="FFFFFF">
                <a:lumMod val="75000"/>
              </a:sysClr>
            </a:solidFill>
            <a:ln w="25400">
              <a:noFill/>
            </a:ln>
          </c:spPr>
          <c:invertIfNegative val="0"/>
          <c:dLbls>
            <c:dLbl>
              <c:idx val="2"/>
              <c:layout>
                <c:manualLayout>
                  <c:x val="9.8427086927650644E-3"/>
                  <c:y val="0"/>
                </c:manualLayout>
              </c:layout>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068-4907-9E88-68BE36C94449}"/>
                </c:ext>
              </c:extLst>
            </c:dLbl>
            <c:dLbl>
              <c:idx val="16"/>
              <c:layout>
                <c:manualLayout>
                  <c:x val="9.8427086927651442E-3"/>
                  <c:y val="0"/>
                </c:manualLayout>
              </c:layout>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068-4907-9E88-68BE36C94449}"/>
                </c:ext>
              </c:extLst>
            </c:dLbl>
            <c:dLbl>
              <c:idx val="18"/>
              <c:layout>
                <c:manualLayout>
                  <c:x val="1.2029977291157318E-2"/>
                  <c:y val="0"/>
                </c:manualLayout>
              </c:layout>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068-4907-9E88-68BE36C94449}"/>
                </c:ext>
              </c:extLst>
            </c:dLbl>
            <c:dLbl>
              <c:idx val="29"/>
              <c:layout>
                <c:manualLayout>
                  <c:x val="9.8427086927651442E-3"/>
                  <c:y val="0"/>
                </c:manualLayout>
              </c:layout>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068-4907-9E88-68BE36C94449}"/>
                </c:ext>
              </c:extLst>
            </c:dLbl>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dati'!$S$35:$S$71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dati'!$W$35:$W$71</c:f>
              <c:numCache>
                <c:formatCode>General</c:formatCode>
                <c:ptCount val="37"/>
                <c:pt idx="0" formatCode="0">
                  <c:v>0.6</c:v>
                </c:pt>
                <c:pt idx="2" formatCode="0.0">
                  <c:v>0.2</c:v>
                </c:pt>
                <c:pt idx="3" formatCode="0">
                  <c:v>1</c:v>
                </c:pt>
                <c:pt idx="5" formatCode="0">
                  <c:v>1.3</c:v>
                </c:pt>
                <c:pt idx="8" formatCode="0">
                  <c:v>0.5</c:v>
                </c:pt>
                <c:pt idx="9" formatCode="0">
                  <c:v>0.5</c:v>
                </c:pt>
                <c:pt idx="10" formatCode="0">
                  <c:v>1.8</c:v>
                </c:pt>
                <c:pt idx="12" formatCode="0">
                  <c:v>0.5</c:v>
                </c:pt>
                <c:pt idx="13" formatCode="0">
                  <c:v>0.8</c:v>
                </c:pt>
                <c:pt idx="15" formatCode="0">
                  <c:v>0.9</c:v>
                </c:pt>
                <c:pt idx="16" formatCode="0.0">
                  <c:v>0.3</c:v>
                </c:pt>
                <c:pt idx="18" formatCode="0.0">
                  <c:v>0.3</c:v>
                </c:pt>
                <c:pt idx="20" formatCode="0">
                  <c:v>1.7</c:v>
                </c:pt>
                <c:pt idx="23" formatCode="0">
                  <c:v>0.6</c:v>
                </c:pt>
                <c:pt idx="24" formatCode="0">
                  <c:v>2.8</c:v>
                </c:pt>
                <c:pt idx="26" formatCode="0">
                  <c:v>0.8</c:v>
                </c:pt>
                <c:pt idx="28" formatCode="0">
                  <c:v>0.6</c:v>
                </c:pt>
                <c:pt idx="29" formatCode="0.0">
                  <c:v>0.4</c:v>
                </c:pt>
                <c:pt idx="30" formatCode="0">
                  <c:v>0.8</c:v>
                </c:pt>
                <c:pt idx="32" formatCode="0">
                  <c:v>1.4</c:v>
                </c:pt>
                <c:pt idx="34" formatCode="0">
                  <c:v>0.6</c:v>
                </c:pt>
                <c:pt idx="35" formatCode="0">
                  <c:v>0.9</c:v>
                </c:pt>
              </c:numCache>
            </c:numRef>
          </c:val>
          <c:extLst>
            <c:ext xmlns:c16="http://schemas.microsoft.com/office/drawing/2014/chart" uri="{C3380CC4-5D6E-409C-BE32-E72D297353CC}">
              <c16:uniqueId val="{00000006-E068-4907-9E88-68BE36C94449}"/>
            </c:ext>
          </c:extLst>
        </c:ser>
        <c:ser>
          <c:idx val="4"/>
          <c:order val="3"/>
          <c:tx>
            <c:strRef>
              <c:f>'Grafiki + dati'!$V$34</c:f>
              <c:strCache>
                <c:ptCount val="1"/>
                <c:pt idx="0">
                  <c:v>Nē</c:v>
                </c:pt>
              </c:strCache>
            </c:strRef>
          </c:tx>
          <c:spPr>
            <a:solidFill>
              <a:srgbClr val="B61212"/>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dati'!$S$35:$S$71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dati'!$V$35:$V$71</c:f>
              <c:numCache>
                <c:formatCode>General</c:formatCode>
                <c:ptCount val="37"/>
                <c:pt idx="0" formatCode="0">
                  <c:v>38.799999999999997</c:v>
                </c:pt>
                <c:pt idx="2" formatCode="0">
                  <c:v>39.5</c:v>
                </c:pt>
                <c:pt idx="3" formatCode="0">
                  <c:v>38.1</c:v>
                </c:pt>
                <c:pt idx="5" formatCode="0">
                  <c:v>36.9</c:v>
                </c:pt>
                <c:pt idx="6" formatCode="0">
                  <c:v>41.6</c:v>
                </c:pt>
                <c:pt idx="7" formatCode="0">
                  <c:v>43.4</c:v>
                </c:pt>
                <c:pt idx="8" formatCode="0">
                  <c:v>33.4</c:v>
                </c:pt>
                <c:pt idx="9" formatCode="0">
                  <c:v>38.700000000000003</c:v>
                </c:pt>
                <c:pt idx="10" formatCode="0">
                  <c:v>37.4</c:v>
                </c:pt>
                <c:pt idx="12" formatCode="0">
                  <c:v>46.4</c:v>
                </c:pt>
                <c:pt idx="13" formatCode="0">
                  <c:v>25.4</c:v>
                </c:pt>
                <c:pt idx="15" formatCode="0">
                  <c:v>35.799999999999997</c:v>
                </c:pt>
                <c:pt idx="16" formatCode="0">
                  <c:v>41.1</c:v>
                </c:pt>
                <c:pt idx="18" formatCode="0">
                  <c:v>42.5</c:v>
                </c:pt>
                <c:pt idx="19" formatCode="0">
                  <c:v>38.9</c:v>
                </c:pt>
                <c:pt idx="20" formatCode="0">
                  <c:v>35.4</c:v>
                </c:pt>
                <c:pt idx="22" formatCode="0">
                  <c:v>40.4</c:v>
                </c:pt>
                <c:pt idx="23" formatCode="0">
                  <c:v>40.200000000000003</c:v>
                </c:pt>
                <c:pt idx="24" formatCode="0">
                  <c:v>28.4</c:v>
                </c:pt>
                <c:pt idx="25" formatCode="0">
                  <c:v>38.700000000000003</c:v>
                </c:pt>
                <c:pt idx="26" formatCode="0">
                  <c:v>47.6</c:v>
                </c:pt>
                <c:pt idx="28" formatCode="0">
                  <c:v>31.8</c:v>
                </c:pt>
                <c:pt idx="29" formatCode="0">
                  <c:v>46.1</c:v>
                </c:pt>
                <c:pt idx="30" formatCode="0">
                  <c:v>49.5</c:v>
                </c:pt>
                <c:pt idx="31" formatCode="0">
                  <c:v>43.7</c:v>
                </c:pt>
                <c:pt idx="32" formatCode="0">
                  <c:v>26.1</c:v>
                </c:pt>
                <c:pt idx="34" formatCode="0">
                  <c:v>31.8</c:v>
                </c:pt>
                <c:pt idx="35" formatCode="0">
                  <c:v>37.4</c:v>
                </c:pt>
                <c:pt idx="36" formatCode="0">
                  <c:v>51.3</c:v>
                </c:pt>
              </c:numCache>
            </c:numRef>
          </c:val>
          <c:extLst>
            <c:ext xmlns:c16="http://schemas.microsoft.com/office/drawing/2014/chart" uri="{C3380CC4-5D6E-409C-BE32-E72D297353CC}">
              <c16:uniqueId val="{00000007-E068-4907-9E88-68BE36C94449}"/>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70572338082412"/>
              <c:y val="0.9412080834854134"/>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24703172989440747"/>
          <c:y val="3.5086632909716135E-2"/>
          <c:w val="0.61996438104453278"/>
          <c:h val="4.241922153159759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262286586816723"/>
          <c:y val="9.4905273204485815E-2"/>
          <c:w val="0.84444465632048105"/>
          <c:h val="0.82953586256263423"/>
        </c:manualLayout>
      </c:layout>
      <c:barChart>
        <c:barDir val="bar"/>
        <c:grouping val="clustered"/>
        <c:varyColors val="0"/>
        <c:ser>
          <c:idx val="1"/>
          <c:order val="0"/>
          <c:tx>
            <c:strRef>
              <c:f>'Grafiki + dati'!$T$80</c:f>
              <c:strCache>
                <c:ptCount val="1"/>
                <c:pt idx="0">
                  <c:v>08.2023. (n=460)</c:v>
                </c:pt>
              </c:strCache>
            </c:strRef>
          </c:tx>
          <c:spPr>
            <a:solidFill>
              <a:srgbClr val="92D050"/>
            </a:solidFill>
          </c:spPr>
          <c:invertIfNegative val="0"/>
          <c:dPt>
            <c:idx val="0"/>
            <c:invertIfNegative val="0"/>
            <c:bubble3D val="0"/>
            <c:spPr>
              <a:solidFill>
                <a:srgbClr val="92D050"/>
              </a:solidFill>
              <a:ln>
                <a:noFill/>
              </a:ln>
            </c:spPr>
            <c:extLst>
              <c:ext xmlns:c16="http://schemas.microsoft.com/office/drawing/2014/chart" uri="{C3380CC4-5D6E-409C-BE32-E72D297353CC}">
                <c16:uniqueId val="{00000001-2A47-437F-A6B8-3C106BA3CFD7}"/>
              </c:ext>
            </c:extLst>
          </c:dPt>
          <c:dPt>
            <c:idx val="1"/>
            <c:invertIfNegative val="0"/>
            <c:bubble3D val="0"/>
            <c:extLst>
              <c:ext xmlns:c16="http://schemas.microsoft.com/office/drawing/2014/chart" uri="{C3380CC4-5D6E-409C-BE32-E72D297353CC}">
                <c16:uniqueId val="{00000002-2A47-437F-A6B8-3C106BA3CFD7}"/>
              </c:ext>
            </c:extLst>
          </c:dPt>
          <c:dPt>
            <c:idx val="2"/>
            <c:invertIfNegative val="0"/>
            <c:bubble3D val="0"/>
            <c:extLst>
              <c:ext xmlns:c16="http://schemas.microsoft.com/office/drawing/2014/chart" uri="{C3380CC4-5D6E-409C-BE32-E72D297353CC}">
                <c16:uniqueId val="{00000003-2A47-437F-A6B8-3C106BA3CFD7}"/>
              </c:ext>
            </c:extLst>
          </c:dPt>
          <c:dPt>
            <c:idx val="3"/>
            <c:invertIfNegative val="0"/>
            <c:bubble3D val="0"/>
            <c:extLst>
              <c:ext xmlns:c16="http://schemas.microsoft.com/office/drawing/2014/chart" uri="{C3380CC4-5D6E-409C-BE32-E72D297353CC}">
                <c16:uniqueId val="{00000004-2A47-437F-A6B8-3C106BA3CFD7}"/>
              </c:ext>
            </c:extLst>
          </c:dPt>
          <c:dPt>
            <c:idx val="4"/>
            <c:invertIfNegative val="0"/>
            <c:bubble3D val="0"/>
            <c:extLst>
              <c:ext xmlns:c16="http://schemas.microsoft.com/office/drawing/2014/chart" uri="{C3380CC4-5D6E-409C-BE32-E72D297353CC}">
                <c16:uniqueId val="{00000005-2A47-437F-A6B8-3C106BA3CFD7}"/>
              </c:ext>
            </c:extLst>
          </c:dPt>
          <c:dPt>
            <c:idx val="5"/>
            <c:invertIfNegative val="0"/>
            <c:bubble3D val="0"/>
            <c:extLst>
              <c:ext xmlns:c16="http://schemas.microsoft.com/office/drawing/2014/chart" uri="{C3380CC4-5D6E-409C-BE32-E72D297353CC}">
                <c16:uniqueId val="{00000006-2A47-437F-A6B8-3C106BA3CFD7}"/>
              </c:ext>
            </c:extLst>
          </c:dPt>
          <c:dPt>
            <c:idx val="6"/>
            <c:invertIfNegative val="0"/>
            <c:bubble3D val="0"/>
            <c:extLst>
              <c:ext xmlns:c16="http://schemas.microsoft.com/office/drawing/2014/chart" uri="{C3380CC4-5D6E-409C-BE32-E72D297353CC}">
                <c16:uniqueId val="{00000007-2A47-437F-A6B8-3C106BA3CFD7}"/>
              </c:ext>
            </c:extLst>
          </c:dPt>
          <c:dPt>
            <c:idx val="7"/>
            <c:invertIfNegative val="0"/>
            <c:bubble3D val="0"/>
            <c:extLst>
              <c:ext xmlns:c16="http://schemas.microsoft.com/office/drawing/2014/chart" uri="{C3380CC4-5D6E-409C-BE32-E72D297353CC}">
                <c16:uniqueId val="{00000008-2A47-437F-A6B8-3C106BA3CFD7}"/>
              </c:ext>
            </c:extLst>
          </c:dPt>
          <c:dPt>
            <c:idx val="8"/>
            <c:invertIfNegative val="0"/>
            <c:bubble3D val="0"/>
            <c:extLst>
              <c:ext xmlns:c16="http://schemas.microsoft.com/office/drawing/2014/chart" uri="{C3380CC4-5D6E-409C-BE32-E72D297353CC}">
                <c16:uniqueId val="{00000009-2A47-437F-A6B8-3C106BA3CFD7}"/>
              </c:ext>
            </c:extLst>
          </c:dPt>
          <c:dPt>
            <c:idx val="9"/>
            <c:invertIfNegative val="0"/>
            <c:bubble3D val="0"/>
            <c:spPr>
              <a:solidFill>
                <a:srgbClr val="FFC000"/>
              </a:solidFill>
            </c:spPr>
            <c:extLst>
              <c:ext xmlns:c16="http://schemas.microsoft.com/office/drawing/2014/chart" uri="{C3380CC4-5D6E-409C-BE32-E72D297353CC}">
                <c16:uniqueId val="{0000000B-2A47-437F-A6B8-3C106BA3CFD7}"/>
              </c:ext>
            </c:extLst>
          </c:dPt>
          <c:dPt>
            <c:idx val="10"/>
            <c:invertIfNegative val="0"/>
            <c:bubble3D val="0"/>
            <c:spPr>
              <a:solidFill>
                <a:sysClr val="window" lastClr="FFFFFF">
                  <a:lumMod val="75000"/>
                </a:sysClr>
              </a:solidFill>
            </c:spPr>
            <c:extLst>
              <c:ext xmlns:c16="http://schemas.microsoft.com/office/drawing/2014/chart" uri="{C3380CC4-5D6E-409C-BE32-E72D297353CC}">
                <c16:uniqueId val="{0000000D-2A47-437F-A6B8-3C106BA3CFD7}"/>
              </c:ext>
            </c:extLst>
          </c:dPt>
          <c:dPt>
            <c:idx val="11"/>
            <c:invertIfNegative val="0"/>
            <c:bubble3D val="0"/>
            <c:extLst>
              <c:ext xmlns:c16="http://schemas.microsoft.com/office/drawing/2014/chart" uri="{C3380CC4-5D6E-409C-BE32-E72D297353CC}">
                <c16:uniqueId val="{0000000E-2A47-437F-A6B8-3C106BA3CFD7}"/>
              </c:ext>
            </c:extLst>
          </c:dPt>
          <c:dPt>
            <c:idx val="12"/>
            <c:invertIfNegative val="0"/>
            <c:bubble3D val="0"/>
            <c:extLst>
              <c:ext xmlns:c16="http://schemas.microsoft.com/office/drawing/2014/chart" uri="{C3380CC4-5D6E-409C-BE32-E72D297353CC}">
                <c16:uniqueId val="{0000000F-2A47-437F-A6B8-3C106BA3CFD7}"/>
              </c:ext>
            </c:extLst>
          </c:dPt>
          <c:dPt>
            <c:idx val="13"/>
            <c:invertIfNegative val="0"/>
            <c:bubble3D val="0"/>
            <c:extLst>
              <c:ext xmlns:c16="http://schemas.microsoft.com/office/drawing/2014/chart" uri="{C3380CC4-5D6E-409C-BE32-E72D297353CC}">
                <c16:uniqueId val="{00000010-2A47-437F-A6B8-3C106BA3CFD7}"/>
              </c:ext>
            </c:extLst>
          </c:dPt>
          <c:dPt>
            <c:idx val="15"/>
            <c:invertIfNegative val="0"/>
            <c:bubble3D val="0"/>
            <c:extLst>
              <c:ext xmlns:c16="http://schemas.microsoft.com/office/drawing/2014/chart" uri="{C3380CC4-5D6E-409C-BE32-E72D297353CC}">
                <c16:uniqueId val="{00000011-2A47-437F-A6B8-3C106BA3CFD7}"/>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dati'!$S$81:$S$85</c:f>
              <c:strCache>
                <c:ptCount val="5"/>
                <c:pt idx="0">
                  <c:v>Ēdiena gatavošanai</c:v>
                </c:pt>
                <c:pt idx="1">
                  <c:v>Apkurei</c:v>
                </c:pt>
                <c:pt idx="2">
                  <c:v>Karstā ūdens uzsildei </c:v>
                </c:pt>
                <c:pt idx="3">
                  <c:v>Citiem mērķiem</c:v>
                </c:pt>
                <c:pt idx="4">
                  <c:v>Grūti pateikt</c:v>
                </c:pt>
              </c:strCache>
            </c:strRef>
          </c:cat>
          <c:val>
            <c:numRef>
              <c:f>'Grafiki + dati'!$T$81:$T$85</c:f>
              <c:numCache>
                <c:formatCode>General</c:formatCode>
                <c:ptCount val="5"/>
                <c:pt idx="0">
                  <c:v>89.4</c:v>
                </c:pt>
                <c:pt idx="1">
                  <c:v>19.8</c:v>
                </c:pt>
                <c:pt idx="2">
                  <c:v>19.3</c:v>
                </c:pt>
                <c:pt idx="3">
                  <c:v>0.2</c:v>
                </c:pt>
                <c:pt idx="4">
                  <c:v>0</c:v>
                </c:pt>
              </c:numCache>
            </c:numRef>
          </c:val>
          <c:extLst>
            <c:ext xmlns:c16="http://schemas.microsoft.com/office/drawing/2014/chart" uri="{C3380CC4-5D6E-409C-BE32-E72D297353CC}">
              <c16:uniqueId val="{00000012-2A47-437F-A6B8-3C106BA3CFD7}"/>
            </c:ext>
          </c:extLst>
        </c:ser>
        <c:ser>
          <c:idx val="0"/>
          <c:order val="1"/>
          <c:tx>
            <c:strRef>
              <c:f>'Grafiki + dati'!$U$80</c:f>
              <c:strCache>
                <c:ptCount val="1"/>
                <c:pt idx="0">
                  <c:v>08.-09.2024. (n=487)</c:v>
                </c:pt>
              </c:strCache>
            </c:strRef>
          </c:tx>
          <c:spPr>
            <a:solidFill>
              <a:srgbClr val="70AD47">
                <a:lumMod val="75000"/>
              </a:srgbClr>
            </a:solidFill>
          </c:spPr>
          <c:invertIfNegative val="0"/>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dati'!$S$81:$S$85</c:f>
              <c:strCache>
                <c:ptCount val="5"/>
                <c:pt idx="0">
                  <c:v>Ēdiena gatavošanai</c:v>
                </c:pt>
                <c:pt idx="1">
                  <c:v>Apkurei</c:v>
                </c:pt>
                <c:pt idx="2">
                  <c:v>Karstā ūdens uzsildei </c:v>
                </c:pt>
                <c:pt idx="3">
                  <c:v>Citiem mērķiem</c:v>
                </c:pt>
                <c:pt idx="4">
                  <c:v>Grūti pateikt</c:v>
                </c:pt>
              </c:strCache>
            </c:strRef>
          </c:cat>
          <c:val>
            <c:numRef>
              <c:f>'Grafiki + dati'!$U$81:$U$85</c:f>
              <c:numCache>
                <c:formatCode>General</c:formatCode>
                <c:ptCount val="5"/>
                <c:pt idx="0">
                  <c:v>86.3</c:v>
                </c:pt>
                <c:pt idx="1">
                  <c:v>25.6</c:v>
                </c:pt>
                <c:pt idx="2">
                  <c:v>22.8</c:v>
                </c:pt>
                <c:pt idx="3">
                  <c:v>0.6</c:v>
                </c:pt>
                <c:pt idx="4">
                  <c:v>0</c:v>
                </c:pt>
              </c:numCache>
            </c:numRef>
          </c:val>
          <c:extLst>
            <c:ext xmlns:c16="http://schemas.microsoft.com/office/drawing/2014/chart" uri="{C3380CC4-5D6E-409C-BE32-E72D297353CC}">
              <c16:uniqueId val="{00000013-2A47-437F-A6B8-3C106BA3CFD7}"/>
            </c:ext>
          </c:extLst>
        </c:ser>
        <c:dLbls>
          <c:showLegendKey val="0"/>
          <c:showVal val="0"/>
          <c:showCatName val="0"/>
          <c:showSerName val="0"/>
          <c:showPercent val="0"/>
          <c:showBubbleSize val="0"/>
        </c:dLbls>
        <c:gapWidth val="45"/>
        <c:overlap val="30"/>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tickLblSkip val="1"/>
        <c:tickMarkSkip val="1"/>
        <c:noMultiLvlLbl val="0"/>
      </c:catAx>
      <c:valAx>
        <c:axId val="1"/>
        <c:scaling>
          <c:orientation val="minMax"/>
          <c:max val="9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90956325072593325"/>
              <c:y val="0.9317744792423156"/>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10"/>
      </c:valAx>
      <c:spPr>
        <a:noFill/>
        <a:ln w="25400">
          <a:noFill/>
        </a:ln>
      </c:spPr>
    </c:plotArea>
    <c:legend>
      <c:legendPos val="r"/>
      <c:layout>
        <c:manualLayout>
          <c:xMode val="edge"/>
          <c:yMode val="edge"/>
          <c:x val="0.47657635447851648"/>
          <c:y val="0.38711234676159662"/>
          <c:w val="0.13226255594570371"/>
          <c:h val="8.3599375887411287E-2"/>
        </c:manualLayout>
      </c:layout>
      <c:overlay val="0"/>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983285348872082"/>
          <c:y val="9.9675404757763195E-2"/>
          <c:w val="0.76250026473745569"/>
          <c:h val="0.85090594367454986"/>
        </c:manualLayout>
      </c:layout>
      <c:barChart>
        <c:barDir val="bar"/>
        <c:grouping val="stacked"/>
        <c:varyColors val="0"/>
        <c:ser>
          <c:idx val="3"/>
          <c:order val="0"/>
          <c:tx>
            <c:strRef>
              <c:f>'Grafiki + dati'!$T$104</c:f>
              <c:strCache>
                <c:ptCount val="1"/>
                <c:pt idx="0">
                  <c:v>x</c:v>
                </c:pt>
              </c:strCache>
            </c:strRef>
          </c:tx>
          <c:spPr>
            <a:noFill/>
            <a:ln>
              <a:noFill/>
            </a:ln>
            <a:effectLst/>
          </c:spPr>
          <c:invertIfNegative val="0"/>
          <c:cat>
            <c:strRef>
              <c:f>'Grafiki + dati'!$S$105:$S$141</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dati'!$T$105:$T$141</c:f>
              <c:numCache>
                <c:formatCode>0</c:formatCode>
                <c:ptCount val="37"/>
                <c:pt idx="0">
                  <c:v>5</c:v>
                </c:pt>
                <c:pt idx="1">
                  <c:v>5</c:v>
                </c:pt>
                <c:pt idx="2">
                  <c:v>5</c:v>
                </c:pt>
                <c:pt idx="3">
                  <c:v>5</c:v>
                </c:pt>
                <c:pt idx="4">
                  <c:v>5</c:v>
                </c:pt>
                <c:pt idx="5">
                  <c:v>5</c:v>
                </c:pt>
                <c:pt idx="6">
                  <c:v>5</c:v>
                </c:pt>
                <c:pt idx="7">
                  <c:v>5</c:v>
                </c:pt>
                <c:pt idx="8">
                  <c:v>5</c:v>
                </c:pt>
                <c:pt idx="9">
                  <c:v>5</c:v>
                </c:pt>
                <c:pt idx="10">
                  <c:v>5</c:v>
                </c:pt>
                <c:pt idx="11">
                  <c:v>5</c:v>
                </c:pt>
                <c:pt idx="12">
                  <c:v>5</c:v>
                </c:pt>
                <c:pt idx="13">
                  <c:v>5</c:v>
                </c:pt>
                <c:pt idx="14">
                  <c:v>5</c:v>
                </c:pt>
                <c:pt idx="15">
                  <c:v>5</c:v>
                </c:pt>
                <c:pt idx="16">
                  <c:v>5</c:v>
                </c:pt>
                <c:pt idx="17">
                  <c:v>5</c:v>
                </c:pt>
                <c:pt idx="18">
                  <c:v>5</c:v>
                </c:pt>
                <c:pt idx="19">
                  <c:v>5</c:v>
                </c:pt>
                <c:pt idx="20">
                  <c:v>5</c:v>
                </c:pt>
                <c:pt idx="21">
                  <c:v>5</c:v>
                </c:pt>
                <c:pt idx="22">
                  <c:v>5</c:v>
                </c:pt>
                <c:pt idx="23">
                  <c:v>5</c:v>
                </c:pt>
                <c:pt idx="24">
                  <c:v>5</c:v>
                </c:pt>
                <c:pt idx="25">
                  <c:v>5</c:v>
                </c:pt>
                <c:pt idx="26">
                  <c:v>5</c:v>
                </c:pt>
                <c:pt idx="27">
                  <c:v>5</c:v>
                </c:pt>
                <c:pt idx="28">
                  <c:v>5</c:v>
                </c:pt>
                <c:pt idx="29">
                  <c:v>5</c:v>
                </c:pt>
                <c:pt idx="30">
                  <c:v>5</c:v>
                </c:pt>
                <c:pt idx="31">
                  <c:v>5</c:v>
                </c:pt>
                <c:pt idx="32">
                  <c:v>5</c:v>
                </c:pt>
                <c:pt idx="33">
                  <c:v>5</c:v>
                </c:pt>
                <c:pt idx="34">
                  <c:v>5</c:v>
                </c:pt>
                <c:pt idx="35">
                  <c:v>5</c:v>
                </c:pt>
                <c:pt idx="36">
                  <c:v>5</c:v>
                </c:pt>
              </c:numCache>
            </c:numRef>
          </c:val>
          <c:extLst>
            <c:ext xmlns:c16="http://schemas.microsoft.com/office/drawing/2014/chart" uri="{C3380CC4-5D6E-409C-BE32-E72D297353CC}">
              <c16:uniqueId val="{00000000-4ED3-4DBA-BCC8-28120A7281A1}"/>
            </c:ext>
          </c:extLst>
        </c:ser>
        <c:ser>
          <c:idx val="0"/>
          <c:order val="1"/>
          <c:tx>
            <c:strRef>
              <c:f>'Grafiki + dati'!$U$104</c:f>
              <c:strCache>
                <c:ptCount val="1"/>
                <c:pt idx="0">
                  <c:v>Ēdiena gatavošanai</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dati'!$S$105:$S$141</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dati'!$U$105:$U$141</c:f>
              <c:numCache>
                <c:formatCode>General</c:formatCode>
                <c:ptCount val="37"/>
                <c:pt idx="0" formatCode="0">
                  <c:v>86.3</c:v>
                </c:pt>
                <c:pt idx="2" formatCode="0">
                  <c:v>85.4</c:v>
                </c:pt>
                <c:pt idx="3" formatCode="0">
                  <c:v>87.1</c:v>
                </c:pt>
                <c:pt idx="5" formatCode="0">
                  <c:v>74.099999999999994</c:v>
                </c:pt>
                <c:pt idx="6" formatCode="0">
                  <c:v>87.6</c:v>
                </c:pt>
                <c:pt idx="7" formatCode="0">
                  <c:v>82.8</c:v>
                </c:pt>
                <c:pt idx="8" formatCode="0">
                  <c:v>88.5</c:v>
                </c:pt>
                <c:pt idx="9" formatCode="0">
                  <c:v>88.2</c:v>
                </c:pt>
                <c:pt idx="10" formatCode="0">
                  <c:v>91.8</c:v>
                </c:pt>
                <c:pt idx="12" formatCode="0">
                  <c:v>81.7</c:v>
                </c:pt>
                <c:pt idx="13" formatCode="0">
                  <c:v>92.9</c:v>
                </c:pt>
                <c:pt idx="15" formatCode="0">
                  <c:v>92.6</c:v>
                </c:pt>
                <c:pt idx="16" formatCode="0">
                  <c:v>81.400000000000006</c:v>
                </c:pt>
                <c:pt idx="18" formatCode="0">
                  <c:v>94</c:v>
                </c:pt>
                <c:pt idx="19" formatCode="0">
                  <c:v>81</c:v>
                </c:pt>
                <c:pt idx="20" formatCode="0">
                  <c:v>87.8</c:v>
                </c:pt>
                <c:pt idx="22" formatCode="0">
                  <c:v>96.6</c:v>
                </c:pt>
                <c:pt idx="23" formatCode="0">
                  <c:v>91.2</c:v>
                </c:pt>
                <c:pt idx="24" formatCode="0">
                  <c:v>95.8</c:v>
                </c:pt>
                <c:pt idx="25" formatCode="0">
                  <c:v>75.3</c:v>
                </c:pt>
                <c:pt idx="26" formatCode="0">
                  <c:v>79.5</c:v>
                </c:pt>
                <c:pt idx="28" formatCode="0">
                  <c:v>90.2</c:v>
                </c:pt>
                <c:pt idx="29" formatCode="0">
                  <c:v>73.8</c:v>
                </c:pt>
                <c:pt idx="30" formatCode="0">
                  <c:v>88.2</c:v>
                </c:pt>
                <c:pt idx="31" formatCode="0">
                  <c:v>83.9</c:v>
                </c:pt>
                <c:pt idx="32" formatCode="0">
                  <c:v>94.9</c:v>
                </c:pt>
                <c:pt idx="34" formatCode="0">
                  <c:v>90.2</c:v>
                </c:pt>
                <c:pt idx="35" formatCode="0">
                  <c:v>86.2</c:v>
                </c:pt>
                <c:pt idx="36" formatCode="0">
                  <c:v>70.900000000000006</c:v>
                </c:pt>
              </c:numCache>
            </c:numRef>
          </c:val>
          <c:extLst>
            <c:ext xmlns:c16="http://schemas.microsoft.com/office/drawing/2014/chart" uri="{C3380CC4-5D6E-409C-BE32-E72D297353CC}">
              <c16:uniqueId val="{00000001-4ED3-4DBA-BCC8-28120A7281A1}"/>
            </c:ext>
          </c:extLst>
        </c:ser>
        <c:ser>
          <c:idx val="2"/>
          <c:order val="2"/>
          <c:tx>
            <c:strRef>
              <c:f>'Grafiki + dati'!$V$104</c:f>
              <c:strCache>
                <c:ptCount val="1"/>
                <c:pt idx="0">
                  <c:v>x</c:v>
                </c:pt>
              </c:strCache>
            </c:strRef>
          </c:tx>
          <c:spPr>
            <a:noFill/>
            <a:ln>
              <a:noFill/>
            </a:ln>
            <a:effectLst/>
          </c:spPr>
          <c:invertIfNegative val="0"/>
          <c:cat>
            <c:strRef>
              <c:f>'Grafiki + dati'!$S$105:$S$141</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dati'!$V$105:$V$141</c:f>
              <c:numCache>
                <c:formatCode>0</c:formatCode>
                <c:ptCount val="37"/>
                <c:pt idx="0">
                  <c:v>15.299999999999997</c:v>
                </c:pt>
                <c:pt idx="1">
                  <c:v>101.6</c:v>
                </c:pt>
                <c:pt idx="2">
                  <c:v>16.199999999999989</c:v>
                </c:pt>
                <c:pt idx="3">
                  <c:v>14.5</c:v>
                </c:pt>
                <c:pt idx="4">
                  <c:v>101.6</c:v>
                </c:pt>
                <c:pt idx="5">
                  <c:v>27.5</c:v>
                </c:pt>
                <c:pt idx="6">
                  <c:v>14</c:v>
                </c:pt>
                <c:pt idx="7">
                  <c:v>18.799999999999997</c:v>
                </c:pt>
                <c:pt idx="8">
                  <c:v>13.099999999999994</c:v>
                </c:pt>
                <c:pt idx="9">
                  <c:v>13.399999999999991</c:v>
                </c:pt>
                <c:pt idx="10">
                  <c:v>9.7999999999999972</c:v>
                </c:pt>
                <c:pt idx="11">
                  <c:v>101.6</c:v>
                </c:pt>
                <c:pt idx="12">
                  <c:v>19.899999999999991</c:v>
                </c:pt>
                <c:pt idx="13">
                  <c:v>8.6999999999999886</c:v>
                </c:pt>
                <c:pt idx="14">
                  <c:v>101.6</c:v>
                </c:pt>
                <c:pt idx="15">
                  <c:v>9</c:v>
                </c:pt>
                <c:pt idx="16">
                  <c:v>20.199999999999989</c:v>
                </c:pt>
                <c:pt idx="17">
                  <c:v>101.6</c:v>
                </c:pt>
                <c:pt idx="18">
                  <c:v>7.5999999999999943</c:v>
                </c:pt>
                <c:pt idx="19">
                  <c:v>20.599999999999994</c:v>
                </c:pt>
                <c:pt idx="20">
                  <c:v>13.799999999999997</c:v>
                </c:pt>
                <c:pt idx="21">
                  <c:v>101.6</c:v>
                </c:pt>
                <c:pt idx="22">
                  <c:v>5</c:v>
                </c:pt>
                <c:pt idx="23">
                  <c:v>10.399999999999991</c:v>
                </c:pt>
                <c:pt idx="24">
                  <c:v>5.7999999999999972</c:v>
                </c:pt>
                <c:pt idx="25">
                  <c:v>26.299999999999997</c:v>
                </c:pt>
                <c:pt idx="26">
                  <c:v>22.099999999999994</c:v>
                </c:pt>
                <c:pt idx="27">
                  <c:v>101.6</c:v>
                </c:pt>
                <c:pt idx="28">
                  <c:v>11.399999999999991</c:v>
                </c:pt>
                <c:pt idx="29">
                  <c:v>27.799999999999997</c:v>
                </c:pt>
                <c:pt idx="30">
                  <c:v>13.399999999999991</c:v>
                </c:pt>
                <c:pt idx="31">
                  <c:v>17.699999999999989</c:v>
                </c:pt>
                <c:pt idx="32">
                  <c:v>6.6999999999999886</c:v>
                </c:pt>
                <c:pt idx="33">
                  <c:v>101.6</c:v>
                </c:pt>
                <c:pt idx="34">
                  <c:v>11.399999999999991</c:v>
                </c:pt>
                <c:pt idx="35">
                  <c:v>15.399999999999991</c:v>
                </c:pt>
                <c:pt idx="36">
                  <c:v>30.699999999999989</c:v>
                </c:pt>
              </c:numCache>
            </c:numRef>
          </c:val>
          <c:extLst>
            <c:ext xmlns:c16="http://schemas.microsoft.com/office/drawing/2014/chart" uri="{C3380CC4-5D6E-409C-BE32-E72D297353CC}">
              <c16:uniqueId val="{00000002-4ED3-4DBA-BCC8-28120A7281A1}"/>
            </c:ext>
          </c:extLst>
        </c:ser>
        <c:ser>
          <c:idx val="1"/>
          <c:order val="3"/>
          <c:tx>
            <c:strRef>
              <c:f>'Grafiki + dati'!$W$104</c:f>
              <c:strCache>
                <c:ptCount val="1"/>
                <c:pt idx="0">
                  <c:v>Apkurei</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dati'!$S$105:$S$141</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dati'!$W$105:$W$141</c:f>
              <c:numCache>
                <c:formatCode>General</c:formatCode>
                <c:ptCount val="37"/>
                <c:pt idx="0" formatCode="0">
                  <c:v>25.6</c:v>
                </c:pt>
                <c:pt idx="2" formatCode="0">
                  <c:v>25.5</c:v>
                </c:pt>
                <c:pt idx="3" formatCode="0">
                  <c:v>25.7</c:v>
                </c:pt>
                <c:pt idx="5" formatCode="0">
                  <c:v>53.9</c:v>
                </c:pt>
                <c:pt idx="6" formatCode="0">
                  <c:v>23.8</c:v>
                </c:pt>
                <c:pt idx="7" formatCode="0">
                  <c:v>23.9</c:v>
                </c:pt>
                <c:pt idx="8" formatCode="0">
                  <c:v>21.8</c:v>
                </c:pt>
                <c:pt idx="9" formatCode="0">
                  <c:v>18.7</c:v>
                </c:pt>
                <c:pt idx="10" formatCode="0">
                  <c:v>24.6</c:v>
                </c:pt>
                <c:pt idx="12" formatCode="0">
                  <c:v>31.8</c:v>
                </c:pt>
                <c:pt idx="13" formatCode="0">
                  <c:v>17.8</c:v>
                </c:pt>
                <c:pt idx="15" formatCode="0">
                  <c:v>17.3</c:v>
                </c:pt>
                <c:pt idx="16" formatCode="0">
                  <c:v>32.1</c:v>
                </c:pt>
                <c:pt idx="18" formatCode="0">
                  <c:v>17.8</c:v>
                </c:pt>
                <c:pt idx="19" formatCode="0">
                  <c:v>29.6</c:v>
                </c:pt>
                <c:pt idx="20" formatCode="0">
                  <c:v>26.6</c:v>
                </c:pt>
                <c:pt idx="22" formatCode="0">
                  <c:v>6.5</c:v>
                </c:pt>
                <c:pt idx="23" formatCode="0">
                  <c:v>17.7</c:v>
                </c:pt>
                <c:pt idx="24" formatCode="0">
                  <c:v>20.9</c:v>
                </c:pt>
                <c:pt idx="25" formatCode="0">
                  <c:v>34.1</c:v>
                </c:pt>
                <c:pt idx="26" formatCode="0">
                  <c:v>37.9</c:v>
                </c:pt>
                <c:pt idx="28" formatCode="0">
                  <c:v>22.7</c:v>
                </c:pt>
                <c:pt idx="29" formatCode="0">
                  <c:v>41.8</c:v>
                </c:pt>
                <c:pt idx="30" formatCode="0">
                  <c:v>12.7</c:v>
                </c:pt>
                <c:pt idx="31" formatCode="0">
                  <c:v>35.700000000000003</c:v>
                </c:pt>
                <c:pt idx="32" formatCode="0">
                  <c:v>6.7</c:v>
                </c:pt>
                <c:pt idx="34" formatCode="0">
                  <c:v>22.7</c:v>
                </c:pt>
                <c:pt idx="35" formatCode="0">
                  <c:v>21.4</c:v>
                </c:pt>
                <c:pt idx="36" formatCode="0">
                  <c:v>53.8</c:v>
                </c:pt>
              </c:numCache>
            </c:numRef>
          </c:val>
          <c:extLst>
            <c:ext xmlns:c16="http://schemas.microsoft.com/office/drawing/2014/chart" uri="{C3380CC4-5D6E-409C-BE32-E72D297353CC}">
              <c16:uniqueId val="{00000003-4ED3-4DBA-BCC8-28120A7281A1}"/>
            </c:ext>
          </c:extLst>
        </c:ser>
        <c:ser>
          <c:idx val="4"/>
          <c:order val="4"/>
          <c:tx>
            <c:strRef>
              <c:f>'Grafiki + dati'!$X$104</c:f>
              <c:strCache>
                <c:ptCount val="1"/>
                <c:pt idx="0">
                  <c:v>x</c:v>
                </c:pt>
              </c:strCache>
            </c:strRef>
          </c:tx>
          <c:spPr>
            <a:noFill/>
            <a:ln>
              <a:noFill/>
            </a:ln>
            <a:effectLst/>
          </c:spPr>
          <c:invertIfNegative val="0"/>
          <c:cat>
            <c:strRef>
              <c:f>'Grafiki + dati'!$S$105:$S$141</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dati'!$X$105:$X$141</c:f>
              <c:numCache>
                <c:formatCode>0</c:formatCode>
                <c:ptCount val="37"/>
                <c:pt idx="0">
                  <c:v>33.299999999999997</c:v>
                </c:pt>
                <c:pt idx="1">
                  <c:v>58.9</c:v>
                </c:pt>
                <c:pt idx="2">
                  <c:v>33.4</c:v>
                </c:pt>
                <c:pt idx="3">
                  <c:v>33.200000000000003</c:v>
                </c:pt>
                <c:pt idx="4">
                  <c:v>58.9</c:v>
                </c:pt>
                <c:pt idx="5">
                  <c:v>5</c:v>
                </c:pt>
                <c:pt idx="6">
                  <c:v>35.099999999999994</c:v>
                </c:pt>
                <c:pt idx="7">
                  <c:v>35</c:v>
                </c:pt>
                <c:pt idx="8">
                  <c:v>37.099999999999994</c:v>
                </c:pt>
                <c:pt idx="9">
                  <c:v>40.200000000000003</c:v>
                </c:pt>
                <c:pt idx="10">
                  <c:v>34.299999999999997</c:v>
                </c:pt>
                <c:pt idx="11">
                  <c:v>58.9</c:v>
                </c:pt>
                <c:pt idx="12">
                  <c:v>27.099999999999998</c:v>
                </c:pt>
                <c:pt idx="13">
                  <c:v>41.099999999999994</c:v>
                </c:pt>
                <c:pt idx="14">
                  <c:v>58.9</c:v>
                </c:pt>
                <c:pt idx="15">
                  <c:v>41.599999999999994</c:v>
                </c:pt>
                <c:pt idx="16">
                  <c:v>26.799999999999997</c:v>
                </c:pt>
                <c:pt idx="17">
                  <c:v>58.9</c:v>
                </c:pt>
                <c:pt idx="18">
                  <c:v>41.099999999999994</c:v>
                </c:pt>
                <c:pt idx="19">
                  <c:v>29.299999999999997</c:v>
                </c:pt>
                <c:pt idx="20">
                  <c:v>32.299999999999997</c:v>
                </c:pt>
                <c:pt idx="21">
                  <c:v>58.9</c:v>
                </c:pt>
                <c:pt idx="22">
                  <c:v>52.4</c:v>
                </c:pt>
                <c:pt idx="23">
                  <c:v>41.2</c:v>
                </c:pt>
                <c:pt idx="24">
                  <c:v>38</c:v>
                </c:pt>
                <c:pt idx="25">
                  <c:v>24.799999999999997</c:v>
                </c:pt>
                <c:pt idx="26">
                  <c:v>21</c:v>
                </c:pt>
                <c:pt idx="27">
                  <c:v>58.9</c:v>
                </c:pt>
                <c:pt idx="28">
                  <c:v>36.200000000000003</c:v>
                </c:pt>
                <c:pt idx="29">
                  <c:v>17.100000000000001</c:v>
                </c:pt>
                <c:pt idx="30">
                  <c:v>46.2</c:v>
                </c:pt>
                <c:pt idx="31">
                  <c:v>23.199999999999996</c:v>
                </c:pt>
                <c:pt idx="32">
                  <c:v>52.199999999999996</c:v>
                </c:pt>
                <c:pt idx="33">
                  <c:v>58.9</c:v>
                </c:pt>
                <c:pt idx="34">
                  <c:v>36.200000000000003</c:v>
                </c:pt>
                <c:pt idx="35">
                  <c:v>37.5</c:v>
                </c:pt>
                <c:pt idx="36">
                  <c:v>5.1000000000000014</c:v>
                </c:pt>
              </c:numCache>
            </c:numRef>
          </c:val>
          <c:extLst>
            <c:ext xmlns:c16="http://schemas.microsoft.com/office/drawing/2014/chart" uri="{C3380CC4-5D6E-409C-BE32-E72D297353CC}">
              <c16:uniqueId val="{00000004-4ED3-4DBA-BCC8-28120A7281A1}"/>
            </c:ext>
          </c:extLst>
        </c:ser>
        <c:ser>
          <c:idx val="5"/>
          <c:order val="5"/>
          <c:tx>
            <c:strRef>
              <c:f>'Grafiki + dati'!$Y$104</c:f>
              <c:strCache>
                <c:ptCount val="1"/>
                <c:pt idx="0">
                  <c:v>Karstā ūdens uzsildei</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dati'!$S$105:$S$141</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dati'!$Y$105:$Y$141</c:f>
              <c:numCache>
                <c:formatCode>General</c:formatCode>
                <c:ptCount val="37"/>
                <c:pt idx="0" formatCode="0">
                  <c:v>22.8</c:v>
                </c:pt>
                <c:pt idx="2" formatCode="0">
                  <c:v>21.7</c:v>
                </c:pt>
                <c:pt idx="3" formatCode="0">
                  <c:v>23.8</c:v>
                </c:pt>
                <c:pt idx="5" formatCode="0">
                  <c:v>31.2</c:v>
                </c:pt>
                <c:pt idx="6" formatCode="0">
                  <c:v>18.2</c:v>
                </c:pt>
                <c:pt idx="7" formatCode="0">
                  <c:v>24.1</c:v>
                </c:pt>
                <c:pt idx="8" formatCode="0">
                  <c:v>22.8</c:v>
                </c:pt>
                <c:pt idx="9" formatCode="0">
                  <c:v>24.7</c:v>
                </c:pt>
                <c:pt idx="10" formatCode="0">
                  <c:v>19</c:v>
                </c:pt>
                <c:pt idx="12" formatCode="0">
                  <c:v>23.8</c:v>
                </c:pt>
                <c:pt idx="13" formatCode="0">
                  <c:v>20.9</c:v>
                </c:pt>
                <c:pt idx="15" formatCode="0">
                  <c:v>11.6</c:v>
                </c:pt>
                <c:pt idx="16" formatCode="0">
                  <c:v>31.5</c:v>
                </c:pt>
                <c:pt idx="18" formatCode="0">
                  <c:v>14.9</c:v>
                </c:pt>
                <c:pt idx="19" formatCode="0">
                  <c:v>27.2</c:v>
                </c:pt>
                <c:pt idx="20" formatCode="0">
                  <c:v>23.1</c:v>
                </c:pt>
                <c:pt idx="22" formatCode="0">
                  <c:v>9.4</c:v>
                </c:pt>
                <c:pt idx="23" formatCode="0">
                  <c:v>15.7</c:v>
                </c:pt>
                <c:pt idx="24" formatCode="0">
                  <c:v>20.8</c:v>
                </c:pt>
                <c:pt idx="25" formatCode="0">
                  <c:v>23.5</c:v>
                </c:pt>
                <c:pt idx="26" formatCode="0">
                  <c:v>27.6</c:v>
                </c:pt>
                <c:pt idx="28" formatCode="0">
                  <c:v>20.8</c:v>
                </c:pt>
                <c:pt idx="29" formatCode="0">
                  <c:v>31.3</c:v>
                </c:pt>
                <c:pt idx="30" formatCode="0">
                  <c:v>9.6</c:v>
                </c:pt>
                <c:pt idx="31" formatCode="0">
                  <c:v>38.6</c:v>
                </c:pt>
                <c:pt idx="32" formatCode="0">
                  <c:v>8.6</c:v>
                </c:pt>
                <c:pt idx="34" formatCode="0">
                  <c:v>20.8</c:v>
                </c:pt>
                <c:pt idx="35" formatCode="0">
                  <c:v>21.4</c:v>
                </c:pt>
                <c:pt idx="36" formatCode="0">
                  <c:v>36.6</c:v>
                </c:pt>
              </c:numCache>
            </c:numRef>
          </c:val>
          <c:extLst>
            <c:ext xmlns:c16="http://schemas.microsoft.com/office/drawing/2014/chart" uri="{C3380CC4-5D6E-409C-BE32-E72D297353CC}">
              <c16:uniqueId val="{00000005-4ED3-4DBA-BCC8-28120A7281A1}"/>
            </c:ext>
          </c:extLst>
        </c:ser>
        <c:ser>
          <c:idx val="6"/>
          <c:order val="6"/>
          <c:tx>
            <c:strRef>
              <c:f>'Grafiki + dati'!$Z$104</c:f>
              <c:strCache>
                <c:ptCount val="1"/>
                <c:pt idx="0">
                  <c:v>x</c:v>
                </c:pt>
              </c:strCache>
            </c:strRef>
          </c:tx>
          <c:spPr>
            <a:noFill/>
            <a:ln>
              <a:noFill/>
            </a:ln>
            <a:effectLst/>
          </c:spPr>
          <c:invertIfNegative val="0"/>
          <c:cat>
            <c:strRef>
              <c:f>'Grafiki + dati'!$S$105:$S$141</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dati'!$Z$105:$Z$141</c:f>
              <c:numCache>
                <c:formatCode>0</c:formatCode>
                <c:ptCount val="37"/>
                <c:pt idx="0">
                  <c:v>20.8</c:v>
                </c:pt>
                <c:pt idx="1">
                  <c:v>43.6</c:v>
                </c:pt>
                <c:pt idx="2">
                  <c:v>21.900000000000002</c:v>
                </c:pt>
                <c:pt idx="3">
                  <c:v>19.8</c:v>
                </c:pt>
                <c:pt idx="4">
                  <c:v>43.6</c:v>
                </c:pt>
                <c:pt idx="5">
                  <c:v>12.400000000000002</c:v>
                </c:pt>
                <c:pt idx="6">
                  <c:v>25.400000000000002</c:v>
                </c:pt>
                <c:pt idx="7">
                  <c:v>19.5</c:v>
                </c:pt>
                <c:pt idx="8">
                  <c:v>20.8</c:v>
                </c:pt>
                <c:pt idx="9">
                  <c:v>18.900000000000002</c:v>
                </c:pt>
                <c:pt idx="10">
                  <c:v>24.6</c:v>
                </c:pt>
                <c:pt idx="11">
                  <c:v>43.6</c:v>
                </c:pt>
                <c:pt idx="12">
                  <c:v>19.8</c:v>
                </c:pt>
                <c:pt idx="13">
                  <c:v>22.700000000000003</c:v>
                </c:pt>
                <c:pt idx="14">
                  <c:v>43.6</c:v>
                </c:pt>
                <c:pt idx="15">
                  <c:v>32</c:v>
                </c:pt>
                <c:pt idx="16">
                  <c:v>12.100000000000001</c:v>
                </c:pt>
                <c:pt idx="17">
                  <c:v>43.6</c:v>
                </c:pt>
                <c:pt idx="18">
                  <c:v>28.700000000000003</c:v>
                </c:pt>
                <c:pt idx="19">
                  <c:v>16.400000000000002</c:v>
                </c:pt>
                <c:pt idx="20">
                  <c:v>20.5</c:v>
                </c:pt>
                <c:pt idx="21">
                  <c:v>43.6</c:v>
                </c:pt>
                <c:pt idx="22">
                  <c:v>34.200000000000003</c:v>
                </c:pt>
                <c:pt idx="23">
                  <c:v>27.900000000000002</c:v>
                </c:pt>
                <c:pt idx="24">
                  <c:v>22.8</c:v>
                </c:pt>
                <c:pt idx="25">
                  <c:v>20.100000000000001</c:v>
                </c:pt>
                <c:pt idx="26">
                  <c:v>16</c:v>
                </c:pt>
                <c:pt idx="27">
                  <c:v>43.6</c:v>
                </c:pt>
                <c:pt idx="28">
                  <c:v>22.8</c:v>
                </c:pt>
                <c:pt idx="29">
                  <c:v>12.3</c:v>
                </c:pt>
                <c:pt idx="30">
                  <c:v>34</c:v>
                </c:pt>
                <c:pt idx="31">
                  <c:v>5</c:v>
                </c:pt>
                <c:pt idx="32">
                  <c:v>35</c:v>
                </c:pt>
                <c:pt idx="33">
                  <c:v>43.6</c:v>
                </c:pt>
                <c:pt idx="34">
                  <c:v>22.8</c:v>
                </c:pt>
                <c:pt idx="35">
                  <c:v>22.200000000000003</c:v>
                </c:pt>
                <c:pt idx="36">
                  <c:v>7</c:v>
                </c:pt>
              </c:numCache>
            </c:numRef>
          </c:val>
          <c:extLst>
            <c:ext xmlns:c16="http://schemas.microsoft.com/office/drawing/2014/chart" uri="{C3380CC4-5D6E-409C-BE32-E72D297353CC}">
              <c16:uniqueId val="{00000006-4ED3-4DBA-BCC8-28120A7281A1}"/>
            </c:ext>
          </c:extLst>
        </c:ser>
        <c:ser>
          <c:idx val="7"/>
          <c:order val="7"/>
          <c:tx>
            <c:strRef>
              <c:f>'Grafiki + dati'!$AA$104</c:f>
              <c:strCache>
                <c:ptCount val="1"/>
                <c:pt idx="0">
                  <c:v>Citiem mērķiem</c:v>
                </c:pt>
              </c:strCache>
            </c:strRef>
          </c:tx>
          <c:spPr>
            <a:solidFill>
              <a:srgbClr val="FFC000">
                <a:lumMod val="60000"/>
                <a:lumOff val="4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dati'!$S$105:$S$141</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dati'!$AA$105:$AA$141</c:f>
              <c:numCache>
                <c:formatCode>General</c:formatCode>
                <c:ptCount val="37"/>
                <c:pt idx="0" formatCode="0">
                  <c:v>0.6</c:v>
                </c:pt>
                <c:pt idx="2" formatCode="0">
                  <c:v>1.2</c:v>
                </c:pt>
                <c:pt idx="3" formatCode="0">
                  <c:v>0</c:v>
                </c:pt>
                <c:pt idx="5" formatCode="0">
                  <c:v>0</c:v>
                </c:pt>
                <c:pt idx="6" formatCode="0">
                  <c:v>1.3</c:v>
                </c:pt>
                <c:pt idx="7" formatCode="0">
                  <c:v>0</c:v>
                </c:pt>
                <c:pt idx="8" formatCode="0">
                  <c:v>0</c:v>
                </c:pt>
                <c:pt idx="9" formatCode="0">
                  <c:v>1.1000000000000001</c:v>
                </c:pt>
                <c:pt idx="10" formatCode="0">
                  <c:v>1.2</c:v>
                </c:pt>
                <c:pt idx="12" formatCode="0">
                  <c:v>0.8</c:v>
                </c:pt>
                <c:pt idx="13" formatCode="0.0">
                  <c:v>0.4</c:v>
                </c:pt>
                <c:pt idx="15" formatCode="0">
                  <c:v>0</c:v>
                </c:pt>
                <c:pt idx="16" formatCode="0">
                  <c:v>1</c:v>
                </c:pt>
                <c:pt idx="18" formatCode="0">
                  <c:v>0</c:v>
                </c:pt>
                <c:pt idx="19" formatCode="0.0">
                  <c:v>0.4</c:v>
                </c:pt>
                <c:pt idx="20" formatCode="0">
                  <c:v>0.6</c:v>
                </c:pt>
                <c:pt idx="22" formatCode="0">
                  <c:v>1.7</c:v>
                </c:pt>
                <c:pt idx="23" formatCode="0">
                  <c:v>0</c:v>
                </c:pt>
                <c:pt idx="24" formatCode="0">
                  <c:v>0</c:v>
                </c:pt>
                <c:pt idx="25" formatCode="0">
                  <c:v>1</c:v>
                </c:pt>
                <c:pt idx="26" formatCode="0">
                  <c:v>0</c:v>
                </c:pt>
                <c:pt idx="28" formatCode="0">
                  <c:v>0.9</c:v>
                </c:pt>
                <c:pt idx="29" formatCode="0">
                  <c:v>0</c:v>
                </c:pt>
                <c:pt idx="30" formatCode="0">
                  <c:v>0</c:v>
                </c:pt>
                <c:pt idx="31" formatCode="0">
                  <c:v>0</c:v>
                </c:pt>
                <c:pt idx="32" formatCode="0">
                  <c:v>1.6</c:v>
                </c:pt>
                <c:pt idx="34" formatCode="0">
                  <c:v>0.9</c:v>
                </c:pt>
                <c:pt idx="35" formatCode="0.0">
                  <c:v>0.4</c:v>
                </c:pt>
                <c:pt idx="36" formatCode="0">
                  <c:v>0</c:v>
                </c:pt>
              </c:numCache>
            </c:numRef>
          </c:val>
          <c:extLst>
            <c:ext xmlns:c16="http://schemas.microsoft.com/office/drawing/2014/chart" uri="{C3380CC4-5D6E-409C-BE32-E72D297353CC}">
              <c16:uniqueId val="{00000007-4ED3-4DBA-BCC8-28120A7281A1}"/>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215"/>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ayout>
        <c:manualLayout>
          <c:xMode val="edge"/>
          <c:yMode val="edge"/>
          <c:x val="0.28722196322685589"/>
          <c:y val="4.9917828219652724E-2"/>
          <c:w val="0.55072229347405888"/>
          <c:h val="4.2992445021691035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91290421687735579"/>
          <c:y val="0.92976137875270382"/>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11703824884328419"/>
          <c:y val="0.29220472440944883"/>
          <c:w val="0.86727363825647863"/>
          <c:h val="0.62966096479319389"/>
        </c:manualLayout>
      </c:layout>
      <c:barChart>
        <c:barDir val="bar"/>
        <c:grouping val="stacked"/>
        <c:varyColors val="0"/>
        <c:ser>
          <c:idx val="0"/>
          <c:order val="0"/>
          <c:tx>
            <c:strRef>
              <c:f>'Grafiki + dati'!$S$154</c:f>
              <c:strCache>
                <c:ptCount val="1"/>
                <c:pt idx="0">
                  <c:v>Jā, ļoti labi to zināju</c:v>
                </c:pt>
              </c:strCache>
            </c:strRef>
          </c:tx>
          <c:spPr>
            <a:solidFill>
              <a:srgbClr val="2A7A6D"/>
            </a:solidFill>
            <a:ln w="25400">
              <a:noFill/>
            </a:ln>
          </c:spPr>
          <c:invertIfNegative val="0"/>
          <c:dLbls>
            <c:spPr>
              <a:noFill/>
              <a:ln w="25400">
                <a:noFill/>
              </a:ln>
            </c:spPr>
            <c:txPr>
              <a:bodyPr wrap="square" lIns="38100" tIns="19050" rIns="38100" bIns="19050" anchor="ctr">
                <a:spAutoFit/>
              </a:bodyPr>
              <a:lstStyle/>
              <a:p>
                <a:pPr>
                  <a:defRPr sz="1000" b="1" i="0" u="none" strike="noStrike" baseline="0">
                    <a:solidFill>
                      <a:srgbClr val="FFFFFF"/>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dati'!$T$153:$U$153</c:f>
              <c:strCache>
                <c:ptCount val="2"/>
                <c:pt idx="0">
                  <c:v>08.2023. (n=460)</c:v>
                </c:pt>
                <c:pt idx="1">
                  <c:v>08.-09.2024. (n=487)</c:v>
                </c:pt>
              </c:strCache>
            </c:strRef>
          </c:cat>
          <c:val>
            <c:numRef>
              <c:f>'Grafiki + dati'!$T$154:$U$154</c:f>
              <c:numCache>
                <c:formatCode>0.0</c:formatCode>
                <c:ptCount val="2"/>
                <c:pt idx="0">
                  <c:v>27.6</c:v>
                </c:pt>
                <c:pt idx="1">
                  <c:v>30.4</c:v>
                </c:pt>
              </c:numCache>
            </c:numRef>
          </c:val>
          <c:extLst>
            <c:ext xmlns:c16="http://schemas.microsoft.com/office/drawing/2014/chart" uri="{C3380CC4-5D6E-409C-BE32-E72D297353CC}">
              <c16:uniqueId val="{00000000-2FA2-4BF0-8FA3-549191FA661A}"/>
            </c:ext>
          </c:extLst>
        </c:ser>
        <c:ser>
          <c:idx val="1"/>
          <c:order val="1"/>
          <c:tx>
            <c:strRef>
              <c:f>'Grafiki + dati'!$S$155</c:f>
              <c:strCache>
                <c:ptCount val="1"/>
                <c:pt idx="0">
                  <c:v>Jā, biju par to kaut ko pavirši dzirdējis/ -usi</c:v>
                </c:pt>
              </c:strCache>
            </c:strRef>
          </c:tx>
          <c:spPr>
            <a:solidFill>
              <a:srgbClr val="82D4BB"/>
            </a:solidFill>
            <a:ln w="25400">
              <a:noFill/>
            </a:ln>
          </c:spPr>
          <c:invertIfNegative val="0"/>
          <c:dLbls>
            <c:spPr>
              <a:noFill/>
              <a:ln w="25400">
                <a:noFill/>
              </a:ln>
            </c:spPr>
            <c:txPr>
              <a:bodyPr wrap="square" lIns="38100" tIns="19050" rIns="38100" bIns="19050" anchor="ctr">
                <a:spAutoFit/>
              </a:bodyPr>
              <a:lstStyle/>
              <a:p>
                <a:pPr>
                  <a:defRPr sz="1000" b="1"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dati'!$T$153:$U$153</c:f>
              <c:strCache>
                <c:ptCount val="2"/>
                <c:pt idx="0">
                  <c:v>08.2023. (n=460)</c:v>
                </c:pt>
                <c:pt idx="1">
                  <c:v>08.-09.2024. (n=487)</c:v>
                </c:pt>
              </c:strCache>
            </c:strRef>
          </c:cat>
          <c:val>
            <c:numRef>
              <c:f>'Grafiki + dati'!$T$155:$U$155</c:f>
              <c:numCache>
                <c:formatCode>0.0</c:formatCode>
                <c:ptCount val="2"/>
                <c:pt idx="0">
                  <c:v>47</c:v>
                </c:pt>
                <c:pt idx="1">
                  <c:v>43</c:v>
                </c:pt>
              </c:numCache>
            </c:numRef>
          </c:val>
          <c:extLst>
            <c:ext xmlns:c16="http://schemas.microsoft.com/office/drawing/2014/chart" uri="{C3380CC4-5D6E-409C-BE32-E72D297353CC}">
              <c16:uniqueId val="{00000001-2FA2-4BF0-8FA3-549191FA661A}"/>
            </c:ext>
          </c:extLst>
        </c:ser>
        <c:ser>
          <c:idx val="2"/>
          <c:order val="2"/>
          <c:tx>
            <c:strRef>
              <c:f>'Grafiki + dati'!$S$157</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1000" b="1">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dati'!$T$153:$U$153</c:f>
              <c:strCache>
                <c:ptCount val="2"/>
                <c:pt idx="0">
                  <c:v>08.2023. (n=460)</c:v>
                </c:pt>
                <c:pt idx="1">
                  <c:v>08.-09.2024. (n=487)</c:v>
                </c:pt>
              </c:strCache>
            </c:strRef>
          </c:cat>
          <c:val>
            <c:numRef>
              <c:f>'Grafiki + dati'!$T$157:$U$157</c:f>
              <c:numCache>
                <c:formatCode>0.0</c:formatCode>
                <c:ptCount val="2"/>
                <c:pt idx="0">
                  <c:v>5.8</c:v>
                </c:pt>
                <c:pt idx="1">
                  <c:v>5.2</c:v>
                </c:pt>
              </c:numCache>
            </c:numRef>
          </c:val>
          <c:extLst>
            <c:ext xmlns:c16="http://schemas.microsoft.com/office/drawing/2014/chart" uri="{C3380CC4-5D6E-409C-BE32-E72D297353CC}">
              <c16:uniqueId val="{00000002-2FA2-4BF0-8FA3-549191FA661A}"/>
            </c:ext>
          </c:extLst>
        </c:ser>
        <c:ser>
          <c:idx val="3"/>
          <c:order val="3"/>
          <c:tx>
            <c:strRef>
              <c:f>'Grafiki + dati'!$S$156</c:f>
              <c:strCache>
                <c:ptCount val="1"/>
                <c:pt idx="0">
                  <c:v>Nē</c:v>
                </c:pt>
              </c:strCache>
            </c:strRef>
          </c:tx>
          <c:spPr>
            <a:solidFill>
              <a:srgbClr val="8D1515"/>
            </a:solidFill>
          </c:spPr>
          <c:invertIfNegative val="0"/>
          <c:dLbls>
            <c:spPr>
              <a:noFill/>
              <a:ln>
                <a:noFill/>
              </a:ln>
              <a:effectLst/>
            </c:spPr>
            <c:txPr>
              <a:bodyPr wrap="square" lIns="38100" tIns="19050" rIns="38100" bIns="19050" anchor="ctr">
                <a:spAutoFit/>
              </a:bodyPr>
              <a:lstStyle/>
              <a:p>
                <a:pPr>
                  <a:defRPr sz="1000" b="1">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dati'!$T$153:$U$153</c:f>
              <c:strCache>
                <c:ptCount val="2"/>
                <c:pt idx="0">
                  <c:v>08.2023. (n=460)</c:v>
                </c:pt>
                <c:pt idx="1">
                  <c:v>08.-09.2024. (n=487)</c:v>
                </c:pt>
              </c:strCache>
            </c:strRef>
          </c:cat>
          <c:val>
            <c:numRef>
              <c:f>'Grafiki + dati'!$T$156:$U$156</c:f>
              <c:numCache>
                <c:formatCode>0.0</c:formatCode>
                <c:ptCount val="2"/>
                <c:pt idx="0">
                  <c:v>19.600000000000001</c:v>
                </c:pt>
                <c:pt idx="1">
                  <c:v>21.3</c:v>
                </c:pt>
              </c:numCache>
            </c:numRef>
          </c:val>
          <c:extLst>
            <c:ext xmlns:c16="http://schemas.microsoft.com/office/drawing/2014/chart" uri="{C3380CC4-5D6E-409C-BE32-E72D297353CC}">
              <c16:uniqueId val="{00000003-2FA2-4BF0-8FA3-549191FA661A}"/>
            </c:ext>
          </c:extLst>
        </c:ser>
        <c:dLbls>
          <c:showLegendKey val="0"/>
          <c:showVal val="0"/>
          <c:showCatName val="0"/>
          <c:showSerName val="0"/>
          <c:showPercent val="0"/>
          <c:showBubbleSize val="0"/>
        </c:dLbls>
        <c:gapWidth val="30"/>
        <c:overlap val="100"/>
        <c:axId val="495676352"/>
        <c:axId val="1"/>
      </c:barChart>
      <c:catAx>
        <c:axId val="495676352"/>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 val="autoZero"/>
        <c:auto val="1"/>
        <c:lblAlgn val="ctr"/>
        <c:lblOffset val="100"/>
        <c:tickLblSkip val="1"/>
        <c:tickMarkSkip val="1"/>
        <c:noMultiLvlLbl val="0"/>
      </c:catAx>
      <c:valAx>
        <c:axId val="1"/>
        <c:scaling>
          <c:orientation val="minMax"/>
          <c:max val="100"/>
        </c:scaling>
        <c:delete val="0"/>
        <c:axPos val="b"/>
        <c:numFmt formatCode="0" sourceLinked="0"/>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lv-LV"/>
          </a:p>
        </c:txPr>
        <c:crossAx val="495676352"/>
        <c:crosses val="max"/>
        <c:crossBetween val="between"/>
        <c:majorUnit val="20"/>
      </c:valAx>
      <c:spPr>
        <a:noFill/>
        <a:ln w="25400">
          <a:noFill/>
        </a:ln>
      </c:spPr>
    </c:plotArea>
    <c:legend>
      <c:legendPos val="t"/>
      <c:layout>
        <c:manualLayout>
          <c:xMode val="edge"/>
          <c:yMode val="edge"/>
          <c:x val="0.30403830293438727"/>
          <c:y val="0.2665546203276315"/>
          <c:w val="0.49828986617996524"/>
          <c:h val="3.9225812290705042E-2"/>
        </c:manualLayout>
      </c:layout>
      <c:overlay val="0"/>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8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665736013068252"/>
          <c:y val="9.0632068358884141E-2"/>
          <c:w val="0.74446218514504248"/>
          <c:h val="0.84486433932786298"/>
        </c:manualLayout>
      </c:layout>
      <c:barChart>
        <c:barDir val="bar"/>
        <c:grouping val="stacked"/>
        <c:varyColors val="0"/>
        <c:ser>
          <c:idx val="0"/>
          <c:order val="0"/>
          <c:tx>
            <c:strRef>
              <c:f>'Grafiki + dati'!$T$180</c:f>
              <c:strCache>
                <c:ptCount val="1"/>
                <c:pt idx="0">
                  <c:v>Jā, ļoti labi to zināju</c:v>
                </c:pt>
              </c:strCache>
            </c:strRef>
          </c:tx>
          <c:spPr>
            <a:solidFill>
              <a:srgbClr val="2A7A6D"/>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dati'!$S$181:$S$217</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dati'!$T$181:$T$217</c:f>
              <c:numCache>
                <c:formatCode>General</c:formatCode>
                <c:ptCount val="37"/>
                <c:pt idx="0" formatCode="0">
                  <c:v>30.4</c:v>
                </c:pt>
                <c:pt idx="2" formatCode="0">
                  <c:v>38.4</c:v>
                </c:pt>
                <c:pt idx="3" formatCode="0">
                  <c:v>23</c:v>
                </c:pt>
                <c:pt idx="5" formatCode="0">
                  <c:v>15.1</c:v>
                </c:pt>
                <c:pt idx="6" formatCode="0">
                  <c:v>23.5</c:v>
                </c:pt>
                <c:pt idx="7" formatCode="0">
                  <c:v>26</c:v>
                </c:pt>
                <c:pt idx="8" formatCode="0">
                  <c:v>37.1</c:v>
                </c:pt>
                <c:pt idx="9" formatCode="0">
                  <c:v>40.4</c:v>
                </c:pt>
                <c:pt idx="10" formatCode="0">
                  <c:v>33.200000000000003</c:v>
                </c:pt>
                <c:pt idx="12" formatCode="0">
                  <c:v>35.299999999999997</c:v>
                </c:pt>
                <c:pt idx="13" formatCode="0">
                  <c:v>25.6</c:v>
                </c:pt>
                <c:pt idx="15" formatCode="0">
                  <c:v>27.2</c:v>
                </c:pt>
                <c:pt idx="16" formatCode="0">
                  <c:v>32.9</c:v>
                </c:pt>
                <c:pt idx="18" formatCode="0">
                  <c:v>32.1</c:v>
                </c:pt>
                <c:pt idx="19" formatCode="0">
                  <c:v>32.9</c:v>
                </c:pt>
                <c:pt idx="20" formatCode="0">
                  <c:v>25.7</c:v>
                </c:pt>
                <c:pt idx="22" formatCode="0">
                  <c:v>24</c:v>
                </c:pt>
                <c:pt idx="23" formatCode="0">
                  <c:v>33.6</c:v>
                </c:pt>
                <c:pt idx="24" formatCode="0">
                  <c:v>37.200000000000003</c:v>
                </c:pt>
                <c:pt idx="25" formatCode="0">
                  <c:v>31</c:v>
                </c:pt>
                <c:pt idx="26" formatCode="0">
                  <c:v>28.9</c:v>
                </c:pt>
                <c:pt idx="28" formatCode="0">
                  <c:v>30.7</c:v>
                </c:pt>
                <c:pt idx="29" formatCode="0">
                  <c:v>33.200000000000003</c:v>
                </c:pt>
                <c:pt idx="30" formatCode="0">
                  <c:v>18.899999999999999</c:v>
                </c:pt>
                <c:pt idx="31" formatCode="0">
                  <c:v>35.6</c:v>
                </c:pt>
                <c:pt idx="32" formatCode="0">
                  <c:v>27.5</c:v>
                </c:pt>
                <c:pt idx="34" formatCode="0">
                  <c:v>30.7</c:v>
                </c:pt>
                <c:pt idx="35" formatCode="0">
                  <c:v>29.4</c:v>
                </c:pt>
                <c:pt idx="36" formatCode="0">
                  <c:v>33.299999999999997</c:v>
                </c:pt>
              </c:numCache>
            </c:numRef>
          </c:val>
          <c:extLst>
            <c:ext xmlns:c16="http://schemas.microsoft.com/office/drawing/2014/chart" uri="{C3380CC4-5D6E-409C-BE32-E72D297353CC}">
              <c16:uniqueId val="{00000000-6BAF-49F9-8407-3C6990B22159}"/>
            </c:ext>
          </c:extLst>
        </c:ser>
        <c:ser>
          <c:idx val="2"/>
          <c:order val="1"/>
          <c:tx>
            <c:strRef>
              <c:f>'Grafiki + dati'!$U$180</c:f>
              <c:strCache>
                <c:ptCount val="1"/>
                <c:pt idx="0">
                  <c:v>Jā, biju par to kaut ko pavirši dzirdējis/ -usi</c:v>
                </c:pt>
              </c:strCache>
            </c:strRef>
          </c:tx>
          <c:spPr>
            <a:solidFill>
              <a:srgbClr val="82D4BB"/>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dati'!$S$181:$S$217</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dati'!$U$181:$U$217</c:f>
              <c:numCache>
                <c:formatCode>General</c:formatCode>
                <c:ptCount val="37"/>
                <c:pt idx="0" formatCode="0">
                  <c:v>43</c:v>
                </c:pt>
                <c:pt idx="2" formatCode="0">
                  <c:v>41.1</c:v>
                </c:pt>
                <c:pt idx="3" formatCode="0">
                  <c:v>44.8</c:v>
                </c:pt>
                <c:pt idx="5" formatCode="0">
                  <c:v>38.9</c:v>
                </c:pt>
                <c:pt idx="6" formatCode="0">
                  <c:v>37.6</c:v>
                </c:pt>
                <c:pt idx="7" formatCode="0">
                  <c:v>39.200000000000003</c:v>
                </c:pt>
                <c:pt idx="8" formatCode="0">
                  <c:v>48.1</c:v>
                </c:pt>
                <c:pt idx="9" formatCode="0">
                  <c:v>40.6</c:v>
                </c:pt>
                <c:pt idx="10" formatCode="0">
                  <c:v>51.5</c:v>
                </c:pt>
                <c:pt idx="12" formatCode="0">
                  <c:v>42.9</c:v>
                </c:pt>
                <c:pt idx="13" formatCode="0">
                  <c:v>42.4</c:v>
                </c:pt>
                <c:pt idx="15" formatCode="0">
                  <c:v>50.2</c:v>
                </c:pt>
                <c:pt idx="16" formatCode="0">
                  <c:v>37.4</c:v>
                </c:pt>
                <c:pt idx="18" formatCode="0">
                  <c:v>39.5</c:v>
                </c:pt>
                <c:pt idx="19" formatCode="0">
                  <c:v>43.5</c:v>
                </c:pt>
                <c:pt idx="20" formatCode="0">
                  <c:v>45.9</c:v>
                </c:pt>
                <c:pt idx="22" formatCode="0">
                  <c:v>47.2</c:v>
                </c:pt>
                <c:pt idx="23" formatCode="0">
                  <c:v>47.6</c:v>
                </c:pt>
                <c:pt idx="24" formatCode="0">
                  <c:v>37.6</c:v>
                </c:pt>
                <c:pt idx="25" formatCode="0">
                  <c:v>45.9</c:v>
                </c:pt>
                <c:pt idx="26" formatCode="0">
                  <c:v>45.7</c:v>
                </c:pt>
                <c:pt idx="28" formatCode="0">
                  <c:v>40.700000000000003</c:v>
                </c:pt>
                <c:pt idx="29" formatCode="0">
                  <c:v>45.6</c:v>
                </c:pt>
                <c:pt idx="30" formatCode="0">
                  <c:v>46.4</c:v>
                </c:pt>
                <c:pt idx="31" formatCode="0">
                  <c:v>48.1</c:v>
                </c:pt>
                <c:pt idx="32" formatCode="0">
                  <c:v>39.299999999999997</c:v>
                </c:pt>
                <c:pt idx="34" formatCode="0">
                  <c:v>40.700000000000003</c:v>
                </c:pt>
                <c:pt idx="35" formatCode="0">
                  <c:v>43.2</c:v>
                </c:pt>
                <c:pt idx="36" formatCode="0">
                  <c:v>51.5</c:v>
                </c:pt>
              </c:numCache>
            </c:numRef>
          </c:val>
          <c:extLst>
            <c:ext xmlns:c16="http://schemas.microsoft.com/office/drawing/2014/chart" uri="{C3380CC4-5D6E-409C-BE32-E72D297353CC}">
              <c16:uniqueId val="{00000001-6BAF-49F9-8407-3C6990B22159}"/>
            </c:ext>
          </c:extLst>
        </c:ser>
        <c:ser>
          <c:idx val="4"/>
          <c:order val="2"/>
          <c:tx>
            <c:strRef>
              <c:f>'Grafiki + dati'!$W$180</c:f>
              <c:strCache>
                <c:ptCount val="1"/>
                <c:pt idx="0">
                  <c:v>Grūti pateikt</c:v>
                </c:pt>
              </c:strCache>
            </c:strRef>
          </c:tx>
          <c:spPr>
            <a:solidFill>
              <a:sysClr val="window" lastClr="FFFFFF">
                <a:lumMod val="75000"/>
              </a:sysClr>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dati'!$S$181:$S$217</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dati'!$W$181:$W$217</c:f>
              <c:numCache>
                <c:formatCode>General</c:formatCode>
                <c:ptCount val="37"/>
                <c:pt idx="0" formatCode="0">
                  <c:v>5.2</c:v>
                </c:pt>
                <c:pt idx="2" formatCode="0">
                  <c:v>3.4</c:v>
                </c:pt>
                <c:pt idx="3" formatCode="0">
                  <c:v>6.9</c:v>
                </c:pt>
                <c:pt idx="6" formatCode="0">
                  <c:v>8.6999999999999993</c:v>
                </c:pt>
                <c:pt idx="7" formatCode="0">
                  <c:v>5.4</c:v>
                </c:pt>
                <c:pt idx="8" formatCode="0">
                  <c:v>2.6</c:v>
                </c:pt>
                <c:pt idx="9" formatCode="0">
                  <c:v>7.2</c:v>
                </c:pt>
                <c:pt idx="10" formatCode="0">
                  <c:v>6</c:v>
                </c:pt>
                <c:pt idx="12" formatCode="0">
                  <c:v>2</c:v>
                </c:pt>
                <c:pt idx="13" formatCode="0">
                  <c:v>8.9</c:v>
                </c:pt>
                <c:pt idx="15" formatCode="0">
                  <c:v>5.8</c:v>
                </c:pt>
                <c:pt idx="16" formatCode="0">
                  <c:v>4.8</c:v>
                </c:pt>
                <c:pt idx="18" formatCode="0">
                  <c:v>7.1</c:v>
                </c:pt>
                <c:pt idx="19" formatCode="0">
                  <c:v>3.1</c:v>
                </c:pt>
                <c:pt idx="20" formatCode="0">
                  <c:v>6.4</c:v>
                </c:pt>
                <c:pt idx="22" formatCode="0">
                  <c:v>14.3</c:v>
                </c:pt>
                <c:pt idx="23" formatCode="0">
                  <c:v>4.0999999999999996</c:v>
                </c:pt>
                <c:pt idx="24" formatCode="0">
                  <c:v>5.2</c:v>
                </c:pt>
                <c:pt idx="25" formatCode="0">
                  <c:v>4.8</c:v>
                </c:pt>
                <c:pt idx="26" formatCode="0">
                  <c:v>1.3</c:v>
                </c:pt>
                <c:pt idx="28" formatCode="0">
                  <c:v>4.8</c:v>
                </c:pt>
                <c:pt idx="29" formatCode="0">
                  <c:v>4.7</c:v>
                </c:pt>
                <c:pt idx="30" formatCode="0">
                  <c:v>2.4</c:v>
                </c:pt>
                <c:pt idx="31" formatCode="0">
                  <c:v>5.7</c:v>
                </c:pt>
                <c:pt idx="32" formatCode="0">
                  <c:v>9.1999999999999993</c:v>
                </c:pt>
                <c:pt idx="34" formatCode="0">
                  <c:v>4.8</c:v>
                </c:pt>
                <c:pt idx="35" formatCode="0">
                  <c:v>5.6</c:v>
                </c:pt>
                <c:pt idx="36" formatCode="0">
                  <c:v>5.3</c:v>
                </c:pt>
              </c:numCache>
            </c:numRef>
          </c:val>
          <c:extLst>
            <c:ext xmlns:c16="http://schemas.microsoft.com/office/drawing/2014/chart" uri="{C3380CC4-5D6E-409C-BE32-E72D297353CC}">
              <c16:uniqueId val="{00000002-6BAF-49F9-8407-3C6990B22159}"/>
            </c:ext>
          </c:extLst>
        </c:ser>
        <c:ser>
          <c:idx val="1"/>
          <c:order val="3"/>
          <c:tx>
            <c:strRef>
              <c:f>'Grafiki + dati'!$V$180</c:f>
              <c:strCache>
                <c:ptCount val="1"/>
                <c:pt idx="0">
                  <c:v>Nē</c:v>
                </c:pt>
              </c:strCache>
            </c:strRef>
          </c:tx>
          <c:spPr>
            <a:solidFill>
              <a:srgbClr val="8D1515"/>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dati'!$S$181:$S$217</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dati'!$V$181:$V$217</c:f>
              <c:numCache>
                <c:formatCode>General</c:formatCode>
                <c:ptCount val="37"/>
                <c:pt idx="0" formatCode="0">
                  <c:v>21.3</c:v>
                </c:pt>
                <c:pt idx="2" formatCode="0">
                  <c:v>17.100000000000001</c:v>
                </c:pt>
                <c:pt idx="3" formatCode="0">
                  <c:v>25.3</c:v>
                </c:pt>
                <c:pt idx="5" formatCode="0">
                  <c:v>46</c:v>
                </c:pt>
                <c:pt idx="6" formatCode="0">
                  <c:v>30.2</c:v>
                </c:pt>
                <c:pt idx="7" formatCode="0">
                  <c:v>29.4</c:v>
                </c:pt>
                <c:pt idx="8" formatCode="0">
                  <c:v>12.3</c:v>
                </c:pt>
                <c:pt idx="9" formatCode="0">
                  <c:v>11.8</c:v>
                </c:pt>
                <c:pt idx="10" formatCode="0">
                  <c:v>9.3000000000000007</c:v>
                </c:pt>
                <c:pt idx="12" formatCode="0">
                  <c:v>19.899999999999999</c:v>
                </c:pt>
                <c:pt idx="13" formatCode="0">
                  <c:v>23.1</c:v>
                </c:pt>
                <c:pt idx="15" formatCode="0">
                  <c:v>16.8</c:v>
                </c:pt>
                <c:pt idx="16" formatCode="0">
                  <c:v>24.9</c:v>
                </c:pt>
                <c:pt idx="18" formatCode="0">
                  <c:v>21.4</c:v>
                </c:pt>
                <c:pt idx="19" formatCode="0">
                  <c:v>20.5</c:v>
                </c:pt>
                <c:pt idx="20" formatCode="0">
                  <c:v>22.1</c:v>
                </c:pt>
                <c:pt idx="22" formatCode="0">
                  <c:v>14.5</c:v>
                </c:pt>
                <c:pt idx="23" formatCode="0">
                  <c:v>14.7</c:v>
                </c:pt>
                <c:pt idx="24" formatCode="0">
                  <c:v>20</c:v>
                </c:pt>
                <c:pt idx="25" formatCode="0">
                  <c:v>18.3</c:v>
                </c:pt>
                <c:pt idx="26" formatCode="0">
                  <c:v>24</c:v>
                </c:pt>
                <c:pt idx="28" formatCode="0">
                  <c:v>23.8</c:v>
                </c:pt>
                <c:pt idx="29" formatCode="0">
                  <c:v>16.399999999999999</c:v>
                </c:pt>
                <c:pt idx="30" formatCode="0">
                  <c:v>32.299999999999997</c:v>
                </c:pt>
                <c:pt idx="31" formatCode="0">
                  <c:v>10.7</c:v>
                </c:pt>
                <c:pt idx="32" formatCode="0">
                  <c:v>24</c:v>
                </c:pt>
                <c:pt idx="34" formatCode="0">
                  <c:v>23.8</c:v>
                </c:pt>
                <c:pt idx="35" formatCode="0">
                  <c:v>21.8</c:v>
                </c:pt>
                <c:pt idx="36" formatCode="0">
                  <c:v>9.9</c:v>
                </c:pt>
              </c:numCache>
            </c:numRef>
          </c:val>
          <c:extLst>
            <c:ext xmlns:c16="http://schemas.microsoft.com/office/drawing/2014/chart" uri="{C3380CC4-5D6E-409C-BE32-E72D297353CC}">
              <c16:uniqueId val="{00000003-6BAF-49F9-8407-3C6990B22159}"/>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354870199379688"/>
              <c:y val="0.9468261244114744"/>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2974736280626416"/>
          <c:y val="4.3187429883175331E-2"/>
          <c:w val="0.56200984128668896"/>
          <c:h val="4.241922153159759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904943842288831"/>
          <c:y val="0.92976142637342751"/>
        </c:manualLayout>
      </c:layout>
      <c:overlay val="0"/>
      <c:spPr>
        <a:solidFill>
          <a:srgbClr val="FFFFFF"/>
        </a:solidFill>
        <a:ln w="3175">
          <a:solidFill>
            <a:srgbClr val="000000"/>
          </a:solidFill>
          <a:prstDash val="solid"/>
        </a:ln>
        <a:effectLst>
          <a:outerShdw dist="35921" dir="2700000" algn="br">
            <a:srgbClr val="000000"/>
          </a:outerShdw>
        </a:effectLst>
      </c:spPr>
    </c:title>
    <c:autoTitleDeleted val="0"/>
    <c:plotArea>
      <c:layout>
        <c:manualLayout>
          <c:layoutTarget val="inner"/>
          <c:xMode val="edge"/>
          <c:yMode val="edge"/>
          <c:x val="0.11920683369548049"/>
          <c:y val="7.3813919811747661E-2"/>
          <c:w val="0.86510503690485863"/>
          <c:h val="0.8480517693908951"/>
        </c:manualLayout>
      </c:layout>
      <c:barChart>
        <c:barDir val="bar"/>
        <c:grouping val="stacked"/>
        <c:varyColors val="0"/>
        <c:ser>
          <c:idx val="0"/>
          <c:order val="0"/>
          <c:tx>
            <c:strRef>
              <c:f>'Grafiki + dati'!$S$228</c:f>
              <c:strCache>
                <c:ptCount val="1"/>
                <c:pt idx="0">
                  <c:v>Jā</c:v>
                </c:pt>
              </c:strCache>
            </c:strRef>
          </c:tx>
          <c:spPr>
            <a:solidFill>
              <a:srgbClr val="2DBD8D"/>
            </a:solidFill>
            <a:ln w="25400">
              <a:noFill/>
            </a:ln>
          </c:spPr>
          <c:invertIfNegative val="0"/>
          <c:dLbls>
            <c:spPr>
              <a:noFill/>
              <a:ln w="25400">
                <a:noFill/>
              </a:ln>
            </c:spPr>
            <c:txPr>
              <a:bodyPr wrap="square" lIns="38100" tIns="19050" rIns="38100" bIns="19050" anchor="ctr">
                <a:spAutoFit/>
              </a:bodyPr>
              <a:lstStyle/>
              <a:p>
                <a:pPr>
                  <a:defRPr sz="1000" b="1"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dati'!$T$227:$U$227</c:f>
              <c:strCache>
                <c:ptCount val="2"/>
                <c:pt idx="0">
                  <c:v>08.2023. (n=460)</c:v>
                </c:pt>
                <c:pt idx="1">
                  <c:v>08.-09.2024. (n=487)</c:v>
                </c:pt>
              </c:strCache>
            </c:strRef>
          </c:cat>
          <c:val>
            <c:numRef>
              <c:f>'Grafiki + dati'!$T$228:$U$228</c:f>
              <c:numCache>
                <c:formatCode>General</c:formatCode>
                <c:ptCount val="2"/>
                <c:pt idx="0">
                  <c:v>9.4</c:v>
                </c:pt>
                <c:pt idx="1">
                  <c:v>12.3</c:v>
                </c:pt>
              </c:numCache>
            </c:numRef>
          </c:val>
          <c:extLst>
            <c:ext xmlns:c16="http://schemas.microsoft.com/office/drawing/2014/chart" uri="{C3380CC4-5D6E-409C-BE32-E72D297353CC}">
              <c16:uniqueId val="{00000000-2585-47BB-BB8E-BBDF3D39AAB0}"/>
            </c:ext>
          </c:extLst>
        </c:ser>
        <c:ser>
          <c:idx val="3"/>
          <c:order val="1"/>
          <c:tx>
            <c:strRef>
              <c:f>'Grafiki + dati'!$S$230</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1000" b="1">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dati'!$T$227:$U$227</c:f>
              <c:strCache>
                <c:ptCount val="2"/>
                <c:pt idx="0">
                  <c:v>08.2023. (n=460)</c:v>
                </c:pt>
                <c:pt idx="1">
                  <c:v>08.-09.2024. (n=487)</c:v>
                </c:pt>
              </c:strCache>
            </c:strRef>
          </c:cat>
          <c:val>
            <c:numRef>
              <c:f>'Grafiki + dati'!$T$230:$U$230</c:f>
              <c:numCache>
                <c:formatCode>General</c:formatCode>
                <c:ptCount val="2"/>
                <c:pt idx="0">
                  <c:v>5.9</c:v>
                </c:pt>
                <c:pt idx="1">
                  <c:v>6.2</c:v>
                </c:pt>
              </c:numCache>
            </c:numRef>
          </c:val>
          <c:extLst>
            <c:ext xmlns:c16="http://schemas.microsoft.com/office/drawing/2014/chart" uri="{C3380CC4-5D6E-409C-BE32-E72D297353CC}">
              <c16:uniqueId val="{00000001-2585-47BB-BB8E-BBDF3D39AAB0}"/>
            </c:ext>
          </c:extLst>
        </c:ser>
        <c:ser>
          <c:idx val="1"/>
          <c:order val="2"/>
          <c:tx>
            <c:strRef>
              <c:f>'Grafiki + dati'!$S$229</c:f>
              <c:strCache>
                <c:ptCount val="1"/>
                <c:pt idx="0">
                  <c:v>Nē</c:v>
                </c:pt>
              </c:strCache>
            </c:strRef>
          </c:tx>
          <c:spPr>
            <a:solidFill>
              <a:srgbClr val="FFC000"/>
            </a:solidFill>
            <a:ln w="25400">
              <a:noFill/>
            </a:ln>
          </c:spPr>
          <c:invertIfNegative val="0"/>
          <c:dLbls>
            <c:spPr>
              <a:noFill/>
              <a:ln w="25400">
                <a:noFill/>
              </a:ln>
            </c:spPr>
            <c:txPr>
              <a:bodyPr wrap="square" lIns="38100" tIns="19050" rIns="38100" bIns="19050" anchor="ctr">
                <a:spAutoFit/>
              </a:bodyPr>
              <a:lstStyle/>
              <a:p>
                <a:pPr>
                  <a:defRPr sz="1000" b="1"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dati'!$T$227:$U$227</c:f>
              <c:strCache>
                <c:ptCount val="2"/>
                <c:pt idx="0">
                  <c:v>08.2023. (n=460)</c:v>
                </c:pt>
                <c:pt idx="1">
                  <c:v>08.-09.2024. (n=487)</c:v>
                </c:pt>
              </c:strCache>
            </c:strRef>
          </c:cat>
          <c:val>
            <c:numRef>
              <c:f>'Grafiki + dati'!$T$229:$U$229</c:f>
              <c:numCache>
                <c:formatCode>General</c:formatCode>
                <c:ptCount val="2"/>
                <c:pt idx="0">
                  <c:v>84.6</c:v>
                </c:pt>
                <c:pt idx="1">
                  <c:v>81.5</c:v>
                </c:pt>
              </c:numCache>
            </c:numRef>
          </c:val>
          <c:extLst>
            <c:ext xmlns:c16="http://schemas.microsoft.com/office/drawing/2014/chart" uri="{C3380CC4-5D6E-409C-BE32-E72D297353CC}">
              <c16:uniqueId val="{00000002-2585-47BB-BB8E-BBDF3D39AAB0}"/>
            </c:ext>
          </c:extLst>
        </c:ser>
        <c:dLbls>
          <c:showLegendKey val="0"/>
          <c:showVal val="0"/>
          <c:showCatName val="0"/>
          <c:showSerName val="0"/>
          <c:showPercent val="0"/>
          <c:showBubbleSize val="0"/>
        </c:dLbls>
        <c:gapWidth val="30"/>
        <c:overlap val="100"/>
        <c:axId val="495676352"/>
        <c:axId val="1"/>
      </c:barChart>
      <c:catAx>
        <c:axId val="495676352"/>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 val="autoZero"/>
        <c:auto val="1"/>
        <c:lblAlgn val="ctr"/>
        <c:lblOffset val="100"/>
        <c:tickLblSkip val="1"/>
        <c:tickMarkSkip val="1"/>
        <c:noMultiLvlLbl val="0"/>
      </c:catAx>
      <c:valAx>
        <c:axId val="1"/>
        <c:scaling>
          <c:orientation val="minMax"/>
          <c:max val="100"/>
        </c:scaling>
        <c:delete val="0"/>
        <c:axPos val="b"/>
        <c:numFmt formatCode="0" sourceLinked="0"/>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495676352"/>
        <c:crosses val="max"/>
        <c:crossBetween val="between"/>
        <c:majorUnit val="20"/>
      </c:valAx>
      <c:spPr>
        <a:noFill/>
        <a:ln w="25400">
          <a:noFill/>
        </a:ln>
      </c:spPr>
    </c:plotArea>
    <c:legend>
      <c:legendPos val="t"/>
      <c:layout>
        <c:manualLayout>
          <c:xMode val="edge"/>
          <c:yMode val="edge"/>
          <c:x val="0.39326746069697277"/>
          <c:y val="6.1956919178206185E-2"/>
          <c:w val="0.34993295327349788"/>
          <c:h val="3.9225812290705042E-2"/>
        </c:manualLayout>
      </c:layout>
      <c:overlay val="0"/>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8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665736013068252"/>
          <c:y val="9.0632068358884141E-2"/>
          <c:w val="0.74446218514504248"/>
          <c:h val="0.84486433932786298"/>
        </c:manualLayout>
      </c:layout>
      <c:barChart>
        <c:barDir val="bar"/>
        <c:grouping val="stacked"/>
        <c:varyColors val="0"/>
        <c:ser>
          <c:idx val="0"/>
          <c:order val="0"/>
          <c:tx>
            <c:strRef>
              <c:f>'Grafiki + dati'!$T$251</c:f>
              <c:strCache>
                <c:ptCount val="1"/>
                <c:pt idx="0">
                  <c:v>Jā</c:v>
                </c:pt>
              </c:strCache>
            </c:strRef>
          </c:tx>
          <c:spPr>
            <a:solidFill>
              <a:srgbClr val="2DBD8D"/>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dati'!$S$252:$S$288</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dati'!$T$252:$T$288</c:f>
              <c:numCache>
                <c:formatCode>General</c:formatCode>
                <c:ptCount val="37"/>
                <c:pt idx="0" formatCode="0">
                  <c:v>12.3</c:v>
                </c:pt>
                <c:pt idx="2" formatCode="0">
                  <c:v>14.2</c:v>
                </c:pt>
                <c:pt idx="3" formatCode="0">
                  <c:v>10.5</c:v>
                </c:pt>
                <c:pt idx="5" formatCode="0">
                  <c:v>5</c:v>
                </c:pt>
                <c:pt idx="6" formatCode="0">
                  <c:v>15.3</c:v>
                </c:pt>
                <c:pt idx="7" formatCode="0">
                  <c:v>13.7</c:v>
                </c:pt>
                <c:pt idx="8" formatCode="0">
                  <c:v>13.9</c:v>
                </c:pt>
                <c:pt idx="9" formatCode="0">
                  <c:v>10.3</c:v>
                </c:pt>
                <c:pt idx="10" formatCode="0">
                  <c:v>11.7</c:v>
                </c:pt>
                <c:pt idx="12" formatCode="0">
                  <c:v>16.8</c:v>
                </c:pt>
                <c:pt idx="13" formatCode="0">
                  <c:v>7.9</c:v>
                </c:pt>
                <c:pt idx="15" formatCode="0">
                  <c:v>11.1</c:v>
                </c:pt>
                <c:pt idx="16" formatCode="0">
                  <c:v>13.2</c:v>
                </c:pt>
                <c:pt idx="18" formatCode="0">
                  <c:v>15.8</c:v>
                </c:pt>
                <c:pt idx="19" formatCode="0">
                  <c:v>12.6</c:v>
                </c:pt>
                <c:pt idx="20" formatCode="0">
                  <c:v>8.6999999999999993</c:v>
                </c:pt>
                <c:pt idx="22" formatCode="0">
                  <c:v>9.6999999999999993</c:v>
                </c:pt>
                <c:pt idx="23" formatCode="0">
                  <c:v>7.3</c:v>
                </c:pt>
                <c:pt idx="24" formatCode="0">
                  <c:v>12.3</c:v>
                </c:pt>
                <c:pt idx="25" formatCode="0">
                  <c:v>11.8</c:v>
                </c:pt>
                <c:pt idx="26" formatCode="0">
                  <c:v>17.5</c:v>
                </c:pt>
                <c:pt idx="28" formatCode="0">
                  <c:v>11.5</c:v>
                </c:pt>
                <c:pt idx="29" formatCode="0">
                  <c:v>15.1</c:v>
                </c:pt>
                <c:pt idx="30" formatCode="0">
                  <c:v>7</c:v>
                </c:pt>
                <c:pt idx="31" formatCode="0">
                  <c:v>17.100000000000001</c:v>
                </c:pt>
                <c:pt idx="32" formatCode="0">
                  <c:v>9</c:v>
                </c:pt>
                <c:pt idx="34" formatCode="0">
                  <c:v>11.5</c:v>
                </c:pt>
                <c:pt idx="35" formatCode="0">
                  <c:v>12.9</c:v>
                </c:pt>
                <c:pt idx="36" formatCode="0">
                  <c:v>12.8</c:v>
                </c:pt>
              </c:numCache>
            </c:numRef>
          </c:val>
          <c:extLst>
            <c:ext xmlns:c16="http://schemas.microsoft.com/office/drawing/2014/chart" uri="{C3380CC4-5D6E-409C-BE32-E72D297353CC}">
              <c16:uniqueId val="{00000000-5EA1-41DB-A4AD-E25E7ADD3488}"/>
            </c:ext>
          </c:extLst>
        </c:ser>
        <c:ser>
          <c:idx val="4"/>
          <c:order val="1"/>
          <c:tx>
            <c:strRef>
              <c:f>'Grafiki + dati'!$V$251</c:f>
              <c:strCache>
                <c:ptCount val="1"/>
                <c:pt idx="0">
                  <c:v>Grūti pateikt</c:v>
                </c:pt>
              </c:strCache>
            </c:strRef>
          </c:tx>
          <c:spPr>
            <a:solidFill>
              <a:sysClr val="window" lastClr="FFFFFF">
                <a:lumMod val="75000"/>
              </a:sysClr>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dati'!$S$252:$S$288</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dati'!$V$252:$V$288</c:f>
              <c:numCache>
                <c:formatCode>General</c:formatCode>
                <c:ptCount val="37"/>
                <c:pt idx="0" formatCode="0">
                  <c:v>6.2</c:v>
                </c:pt>
                <c:pt idx="2" formatCode="0">
                  <c:v>7.1</c:v>
                </c:pt>
                <c:pt idx="3" formatCode="0">
                  <c:v>5.3</c:v>
                </c:pt>
                <c:pt idx="5" formatCode="0">
                  <c:v>25.1</c:v>
                </c:pt>
                <c:pt idx="6" formatCode="0">
                  <c:v>9.6</c:v>
                </c:pt>
                <c:pt idx="7" formatCode="0">
                  <c:v>4.2</c:v>
                </c:pt>
                <c:pt idx="8" formatCode="0">
                  <c:v>3.3</c:v>
                </c:pt>
                <c:pt idx="9" formatCode="0">
                  <c:v>3.6</c:v>
                </c:pt>
                <c:pt idx="12" formatCode="0">
                  <c:v>8.1999999999999993</c:v>
                </c:pt>
                <c:pt idx="13" formatCode="0">
                  <c:v>3.8</c:v>
                </c:pt>
                <c:pt idx="15" formatCode="0">
                  <c:v>6.6</c:v>
                </c:pt>
                <c:pt idx="16" formatCode="0">
                  <c:v>5.9</c:v>
                </c:pt>
                <c:pt idx="18" formatCode="0">
                  <c:v>3.3</c:v>
                </c:pt>
                <c:pt idx="19" formatCode="0">
                  <c:v>6.2</c:v>
                </c:pt>
                <c:pt idx="20" formatCode="0">
                  <c:v>8.6</c:v>
                </c:pt>
                <c:pt idx="22" formatCode="0">
                  <c:v>1.6</c:v>
                </c:pt>
                <c:pt idx="24" formatCode="0">
                  <c:v>5</c:v>
                </c:pt>
                <c:pt idx="25" formatCode="0">
                  <c:v>7.3</c:v>
                </c:pt>
                <c:pt idx="26" formatCode="0">
                  <c:v>12.2</c:v>
                </c:pt>
                <c:pt idx="28" formatCode="0">
                  <c:v>8.1</c:v>
                </c:pt>
                <c:pt idx="29" formatCode="0">
                  <c:v>5.5</c:v>
                </c:pt>
                <c:pt idx="30" formatCode="0">
                  <c:v>10.7</c:v>
                </c:pt>
                <c:pt idx="32" formatCode="0">
                  <c:v>3.3</c:v>
                </c:pt>
                <c:pt idx="34" formatCode="0">
                  <c:v>8.1</c:v>
                </c:pt>
                <c:pt idx="35" formatCode="0">
                  <c:v>4.3</c:v>
                </c:pt>
                <c:pt idx="36" formatCode="0">
                  <c:v>5.8</c:v>
                </c:pt>
              </c:numCache>
            </c:numRef>
          </c:val>
          <c:extLst>
            <c:ext xmlns:c16="http://schemas.microsoft.com/office/drawing/2014/chart" uri="{C3380CC4-5D6E-409C-BE32-E72D297353CC}">
              <c16:uniqueId val="{00000001-5EA1-41DB-A4AD-E25E7ADD3488}"/>
            </c:ext>
          </c:extLst>
        </c:ser>
        <c:ser>
          <c:idx val="2"/>
          <c:order val="2"/>
          <c:tx>
            <c:strRef>
              <c:f>'Grafiki + dati'!$U$251</c:f>
              <c:strCache>
                <c:ptCount val="1"/>
                <c:pt idx="0">
                  <c:v>Nē</c:v>
                </c:pt>
              </c:strCache>
            </c:strRef>
          </c:tx>
          <c:spPr>
            <a:solidFill>
              <a:srgbClr val="FFC000"/>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dati'!$S$252:$S$288</c:f>
              <c:strCache>
                <c:ptCount val="37"/>
                <c:pt idx="0">
                  <c:v>Visi respondenti (n=487)</c:v>
                </c:pt>
                <c:pt idx="2">
                  <c:v>Vīrietis (n=235)</c:v>
                </c:pt>
                <c:pt idx="3">
                  <c:v>Sieviete (n=252)</c:v>
                </c:pt>
                <c:pt idx="5">
                  <c:v>18 - 24 g.v. (n=39)</c:v>
                </c:pt>
                <c:pt idx="6">
                  <c:v>25 - 34 g.v. (n=71)</c:v>
                </c:pt>
                <c:pt idx="7">
                  <c:v>35 - 44 g.v. (n=92)</c:v>
                </c:pt>
                <c:pt idx="8">
                  <c:v>45 - 54 g.v. (n=113)</c:v>
                </c:pt>
                <c:pt idx="9">
                  <c:v>55 - 63 g.v. (n=86)</c:v>
                </c:pt>
                <c:pt idx="10">
                  <c:v>64 - 75 g.v. (n=86)</c:v>
                </c:pt>
                <c:pt idx="12">
                  <c:v>Latviešu (n=248)</c:v>
                </c:pt>
                <c:pt idx="13">
                  <c:v>Krievu (n=229)</c:v>
                </c:pt>
                <c:pt idx="15">
                  <c:v>Vidējā vai pamata (n=213)</c:v>
                </c:pt>
                <c:pt idx="16">
                  <c:v>Augstākā (n=274)</c:v>
                </c:pt>
                <c:pt idx="18">
                  <c:v>Publiskais sektors (n=115)</c:v>
                </c:pt>
                <c:pt idx="19">
                  <c:v>Privātais sektors (n=224)</c:v>
                </c:pt>
                <c:pt idx="20">
                  <c:v>Nestrādā (n=143)</c:v>
                </c:pt>
                <c:pt idx="22">
                  <c:v>Zemi (n=61)</c:v>
                </c:pt>
                <c:pt idx="23">
                  <c:v>Vidēji zemi (n=71)</c:v>
                </c:pt>
                <c:pt idx="24">
                  <c:v>Vidēji (n=77)</c:v>
                </c:pt>
                <c:pt idx="25">
                  <c:v>Vidēji augsti (n=87)</c:v>
                </c:pt>
                <c:pt idx="26">
                  <c:v>Augsti (n=66)</c:v>
                </c:pt>
                <c:pt idx="28">
                  <c:v> Rīga (n=231)</c:v>
                </c:pt>
                <c:pt idx="29">
                  <c:v> Vidzeme (n=102)</c:v>
                </c:pt>
                <c:pt idx="30">
                  <c:v> Kurzeme (n=40)</c:v>
                </c:pt>
                <c:pt idx="31">
                  <c:v> Zemgale (n=57)</c:v>
                </c:pt>
                <c:pt idx="32">
                  <c:v> Latgale (n=57)</c:v>
                </c:pt>
                <c:pt idx="34">
                  <c:v> Rīga (n=231)</c:v>
                </c:pt>
                <c:pt idx="35">
                  <c:v> Cita pilsēta (n=203)</c:v>
                </c:pt>
                <c:pt idx="36">
                  <c:v> Lauki (n=53)</c:v>
                </c:pt>
              </c:strCache>
            </c:strRef>
          </c:cat>
          <c:val>
            <c:numRef>
              <c:f>'Grafiki + dati'!$U$252:$U$288</c:f>
              <c:numCache>
                <c:formatCode>General</c:formatCode>
                <c:ptCount val="37"/>
                <c:pt idx="0" formatCode="0">
                  <c:v>81.5</c:v>
                </c:pt>
                <c:pt idx="2" formatCode="0">
                  <c:v>78.7</c:v>
                </c:pt>
                <c:pt idx="3" formatCode="0">
                  <c:v>84.1</c:v>
                </c:pt>
                <c:pt idx="5" formatCode="0">
                  <c:v>69.900000000000006</c:v>
                </c:pt>
                <c:pt idx="6" formatCode="0">
                  <c:v>75</c:v>
                </c:pt>
                <c:pt idx="7" formatCode="0">
                  <c:v>82</c:v>
                </c:pt>
                <c:pt idx="8" formatCode="0">
                  <c:v>82.8</c:v>
                </c:pt>
                <c:pt idx="9" formatCode="0">
                  <c:v>86.1</c:v>
                </c:pt>
                <c:pt idx="10" formatCode="0">
                  <c:v>88.3</c:v>
                </c:pt>
                <c:pt idx="12" formatCode="0">
                  <c:v>75</c:v>
                </c:pt>
                <c:pt idx="13" formatCode="0">
                  <c:v>88.3</c:v>
                </c:pt>
                <c:pt idx="15" formatCode="0">
                  <c:v>82.3</c:v>
                </c:pt>
                <c:pt idx="16" formatCode="0">
                  <c:v>80.900000000000006</c:v>
                </c:pt>
                <c:pt idx="18" formatCode="0">
                  <c:v>80.8</c:v>
                </c:pt>
                <c:pt idx="19" formatCode="0">
                  <c:v>81.2</c:v>
                </c:pt>
                <c:pt idx="20" formatCode="0">
                  <c:v>82.7</c:v>
                </c:pt>
                <c:pt idx="22" formatCode="0">
                  <c:v>88.7</c:v>
                </c:pt>
                <c:pt idx="23" formatCode="0">
                  <c:v>92.7</c:v>
                </c:pt>
                <c:pt idx="24" formatCode="0">
                  <c:v>82.7</c:v>
                </c:pt>
                <c:pt idx="25" formatCode="0">
                  <c:v>80.900000000000006</c:v>
                </c:pt>
                <c:pt idx="26" formatCode="0">
                  <c:v>70.3</c:v>
                </c:pt>
                <c:pt idx="28" formatCode="0">
                  <c:v>80.400000000000006</c:v>
                </c:pt>
                <c:pt idx="29" formatCode="0">
                  <c:v>79.400000000000006</c:v>
                </c:pt>
                <c:pt idx="30" formatCode="0">
                  <c:v>82.3</c:v>
                </c:pt>
                <c:pt idx="31" formatCode="0">
                  <c:v>82.9</c:v>
                </c:pt>
                <c:pt idx="32" formatCode="0">
                  <c:v>87.7</c:v>
                </c:pt>
                <c:pt idx="34" formatCode="0">
                  <c:v>80.400000000000006</c:v>
                </c:pt>
                <c:pt idx="35" formatCode="0">
                  <c:v>82.8</c:v>
                </c:pt>
                <c:pt idx="36" formatCode="0">
                  <c:v>81.400000000000006</c:v>
                </c:pt>
              </c:numCache>
            </c:numRef>
          </c:val>
          <c:extLst>
            <c:ext xmlns:c16="http://schemas.microsoft.com/office/drawing/2014/chart" uri="{C3380CC4-5D6E-409C-BE32-E72D297353CC}">
              <c16:uniqueId val="{00000002-5EA1-41DB-A4AD-E25E7ADD3488}"/>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354870199379688"/>
              <c:y val="0.9468261244114744"/>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38762514142159504"/>
          <c:y val="4.318739761869006E-2"/>
          <c:w val="0.46005277260692012"/>
          <c:h val="4.241922153159759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0.01811</cdr:y>
    </cdr:from>
    <cdr:to>
      <cdr:x>0.10957</cdr:x>
      <cdr:y>0.04556</cdr:y>
    </cdr:to>
    <cdr:sp macro="" textlink="">
      <cdr:nvSpPr>
        <cdr:cNvPr id="3288065" name="Text Box 2049"/>
        <cdr:cNvSpPr txBox="1">
          <a:spLocks xmlns:a="http://schemas.openxmlformats.org/drawingml/2006/main" noChangeArrowheads="1"/>
        </cdr:cNvSpPr>
      </cdr:nvSpPr>
      <cdr:spPr bwMode="auto">
        <a:xfrm xmlns:a="http://schemas.openxmlformats.org/drawingml/2006/main">
          <a:off x="-2092681" y="105729"/>
          <a:ext cx="792038" cy="16024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Dzimums</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0.89055</cdr:y>
    </cdr:from>
    <cdr:to>
      <cdr:x>0.17246</cdr:x>
      <cdr:y>0.91701</cdr:y>
    </cdr:to>
    <cdr:sp macro="" textlink="">
      <cdr:nvSpPr>
        <cdr:cNvPr id="3288066" name="Text Box 2050"/>
        <cdr:cNvSpPr txBox="1">
          <a:spLocks xmlns:a="http://schemas.openxmlformats.org/drawingml/2006/main" noChangeArrowheads="1"/>
        </cdr:cNvSpPr>
      </cdr:nvSpPr>
      <cdr:spPr bwMode="auto">
        <a:xfrm xmlns:a="http://schemas.openxmlformats.org/drawingml/2006/main">
          <a:off x="0" y="4814715"/>
          <a:ext cx="1124380" cy="14305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Apdzīvota vieta</a:t>
          </a:r>
        </a:p>
      </cdr:txBody>
    </cdr:sp>
  </cdr:relSizeAnchor>
  <cdr:relSizeAnchor xmlns:cdr="http://schemas.openxmlformats.org/drawingml/2006/chartDrawing">
    <cdr:from>
      <cdr:x>0</cdr:x>
      <cdr:y>0.74567</cdr:y>
    </cdr:from>
    <cdr:to>
      <cdr:x>0.10001</cdr:x>
      <cdr:y>0.78176</cdr:y>
    </cdr:to>
    <cdr:sp macro="" textlink="">
      <cdr:nvSpPr>
        <cdr:cNvPr id="3949571" name="Text Box 2051">
          <a:extLst xmlns:a="http://schemas.openxmlformats.org/drawingml/2006/main">
            <a:ext uri="{FF2B5EF4-FFF2-40B4-BE49-F238E27FC236}">
              <a16:creationId xmlns:a16="http://schemas.microsoft.com/office/drawing/2014/main" id="{44271942-9778-4031-86A8-1D7EDB391D31}"/>
            </a:ext>
          </a:extLst>
        </cdr:cNvPr>
        <cdr:cNvSpPr txBox="1">
          <a:spLocks xmlns:a="http://schemas.openxmlformats.org/drawingml/2006/main" noChangeArrowheads="1"/>
        </cdr:cNvSpPr>
      </cdr:nvSpPr>
      <cdr:spPr bwMode="auto">
        <a:xfrm xmlns:a="http://schemas.openxmlformats.org/drawingml/2006/main">
          <a:off x="0" y="4031425"/>
          <a:ext cx="652031" cy="19512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a:solidFill>
                <a:srgbClr val="000000"/>
              </a:solidFill>
              <a:latin typeface="Arial"/>
              <a:cs typeface="Arial"/>
            </a:rPr>
            <a:t>Reģions</a:t>
          </a:r>
        </a:p>
      </cdr:txBody>
    </cdr:sp>
  </cdr:relSizeAnchor>
  <cdr:relSizeAnchor xmlns:cdr="http://schemas.openxmlformats.org/drawingml/2006/chartDrawing">
    <cdr:from>
      <cdr:x>0</cdr:x>
      <cdr:y>0.57225</cdr:y>
    </cdr:from>
    <cdr:to>
      <cdr:x>0.14162</cdr:x>
      <cdr:y>0.72135</cdr:y>
    </cdr:to>
    <cdr:sp macro="" textlink="">
      <cdr:nvSpPr>
        <cdr:cNvPr id="3288068" name="Text Box 2052"/>
        <cdr:cNvSpPr txBox="1">
          <a:spLocks xmlns:a="http://schemas.openxmlformats.org/drawingml/2006/main" noChangeArrowheads="1"/>
        </cdr:cNvSpPr>
      </cdr:nvSpPr>
      <cdr:spPr bwMode="auto">
        <a:xfrm xmlns:a="http://schemas.openxmlformats.org/drawingml/2006/main">
          <a:off x="0" y="3340544"/>
          <a:ext cx="1023743" cy="87038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Ienākumi</a:t>
          </a:r>
          <a:r>
            <a:rPr lang="lv-LV" sz="900" b="1" i="0" u="none" strike="noStrike" baseline="0" dirty="0">
              <a:solidFill>
                <a:srgbClr val="000000"/>
              </a:solidFill>
              <a:latin typeface="Arial"/>
              <a:cs typeface="Arial"/>
            </a:rPr>
            <a:t> (mēneša vidējie ienākumi uz vienu mājsaimniecības locekli, kvintiles)</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0.34967</cdr:y>
    </cdr:from>
    <cdr:to>
      <cdr:x>0.10835</cdr:x>
      <cdr:y>0.37637</cdr:y>
    </cdr:to>
    <cdr:sp macro="" textlink="">
      <cdr:nvSpPr>
        <cdr:cNvPr id="3288070" name="Text Box 2054"/>
        <cdr:cNvSpPr txBox="1">
          <a:spLocks xmlns:a="http://schemas.openxmlformats.org/drawingml/2006/main" noChangeArrowheads="1"/>
        </cdr:cNvSpPr>
      </cdr:nvSpPr>
      <cdr:spPr bwMode="auto">
        <a:xfrm xmlns:a="http://schemas.openxmlformats.org/drawingml/2006/main">
          <a:off x="-2092681" y="2041213"/>
          <a:ext cx="783219" cy="15586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Izglītība</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0.25578</cdr:y>
    </cdr:from>
    <cdr:to>
      <cdr:x>0.255</cdr:x>
      <cdr:y>0.308</cdr:y>
    </cdr:to>
    <cdr:sp macro="" textlink="">
      <cdr:nvSpPr>
        <cdr:cNvPr id="3288071" name="Text Box 2055"/>
        <cdr:cNvSpPr txBox="1">
          <a:spLocks xmlns:a="http://schemas.openxmlformats.org/drawingml/2006/main" noChangeArrowheads="1"/>
        </cdr:cNvSpPr>
      </cdr:nvSpPr>
      <cdr:spPr bwMode="auto">
        <a:xfrm xmlns:a="http://schemas.openxmlformats.org/drawingml/2006/main">
          <a:off x="-2092681" y="1493131"/>
          <a:ext cx="1843293" cy="30483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Sarunvaloda</a:t>
          </a:r>
          <a:r>
            <a:rPr lang="en-US" sz="900" b="1" i="0" u="none" strike="noStrike" baseline="0" dirty="0">
              <a:solidFill>
                <a:srgbClr val="000000"/>
              </a:solidFill>
              <a:latin typeface="Arial"/>
              <a:cs typeface="Arial"/>
            </a:rPr>
            <a:t> </a:t>
          </a:r>
          <a:r>
            <a:rPr lang="en-US" sz="900" b="1" i="0" u="none" strike="noStrike" baseline="0" dirty="0" err="1">
              <a:solidFill>
                <a:srgbClr val="000000"/>
              </a:solidFill>
              <a:latin typeface="Arial"/>
              <a:cs typeface="Arial"/>
            </a:rPr>
            <a:t>ģimenē</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0.07844</cdr:y>
    </cdr:from>
    <cdr:to>
      <cdr:x>0.10957</cdr:x>
      <cdr:y>0.10564</cdr:y>
    </cdr:to>
    <cdr:sp macro="" textlink="">
      <cdr:nvSpPr>
        <cdr:cNvPr id="3288072" name="Text Box 2056"/>
        <cdr:cNvSpPr txBox="1">
          <a:spLocks xmlns:a="http://schemas.openxmlformats.org/drawingml/2006/main" noChangeArrowheads="1"/>
        </cdr:cNvSpPr>
      </cdr:nvSpPr>
      <cdr:spPr bwMode="auto">
        <a:xfrm xmlns:a="http://schemas.openxmlformats.org/drawingml/2006/main">
          <a:off x="0" y="424061"/>
          <a:ext cx="714359" cy="14705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Vecums</a:t>
          </a:r>
        </a:p>
      </cdr:txBody>
    </cdr:sp>
  </cdr:relSizeAnchor>
  <cdr:relSizeAnchor xmlns:cdr="http://schemas.openxmlformats.org/drawingml/2006/chartDrawing">
    <cdr:from>
      <cdr:x>0</cdr:x>
      <cdr:y>0.42602</cdr:y>
    </cdr:from>
    <cdr:to>
      <cdr:x>0.26</cdr:x>
      <cdr:y>0.46409</cdr:y>
    </cdr:to>
    <cdr:sp macro="" textlink="">
      <cdr:nvSpPr>
        <cdr:cNvPr id="3288073" name="Text Box 2057"/>
        <cdr:cNvSpPr txBox="1">
          <a:spLocks xmlns:a="http://schemas.openxmlformats.org/drawingml/2006/main" noChangeArrowheads="1"/>
        </cdr:cNvSpPr>
      </cdr:nvSpPr>
      <cdr:spPr bwMode="auto">
        <a:xfrm xmlns:a="http://schemas.openxmlformats.org/drawingml/2006/main">
          <a:off x="0" y="2303283"/>
          <a:ext cx="1695110" cy="20582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Nodarbinātība</a:t>
          </a:r>
          <a:r>
            <a:rPr lang="lv-LV" sz="900" b="1" i="0" u="none" strike="noStrike" baseline="0">
              <a:solidFill>
                <a:srgbClr val="000000"/>
              </a:solidFill>
              <a:latin typeface="Arial"/>
              <a:cs typeface="Arial"/>
            </a:rPr>
            <a:t>s sektors</a:t>
          </a:r>
          <a:endParaRPr lang="en-US" sz="900" b="1" i="0" u="none" strike="noStrike" baseline="0">
            <a:solidFill>
              <a:srgbClr val="000000"/>
            </a:solidFill>
            <a:latin typeface="Arial"/>
            <a:cs typeface="Arial"/>
          </a:endParaRPr>
        </a:p>
      </cdr:txBody>
    </cdr:sp>
  </cdr:relSizeAnchor>
  <cdr:relSizeAnchor xmlns:cdr="http://schemas.openxmlformats.org/drawingml/2006/chartDrawing">
    <cdr:from>
      <cdr:x>1.74978E-7</cdr:x>
      <cdr:y>0.96673</cdr:y>
    </cdr:from>
    <cdr:to>
      <cdr:x>0.27667</cdr:x>
      <cdr:y>1</cdr:y>
    </cdr:to>
    <cdr:sp macro="" textlink="">
      <cdr:nvSpPr>
        <cdr:cNvPr id="10" name="TextBox 9">
          <a:extLst xmlns:a="http://schemas.openxmlformats.org/drawingml/2006/main">
            <a:ext uri="{FF2B5EF4-FFF2-40B4-BE49-F238E27FC236}">
              <a16:creationId xmlns:a16="http://schemas.microsoft.com/office/drawing/2014/main" id="{EED5792E-7CDC-462C-A692-F25B6C981765}"/>
            </a:ext>
          </a:extLst>
        </cdr:cNvPr>
        <cdr:cNvSpPr txBox="1"/>
      </cdr:nvSpPr>
      <cdr:spPr>
        <a:xfrm xmlns:a="http://schemas.openxmlformats.org/drawingml/2006/main">
          <a:off x="1" y="5257800"/>
          <a:ext cx="1581168" cy="180975"/>
        </a:xfrm>
        <a:prstGeom xmlns:a="http://schemas.openxmlformats.org/drawingml/2006/main" prst="rect">
          <a:avLst/>
        </a:prstGeom>
      </cdr:spPr>
      <cdr:txBody>
        <a:bodyPr xmlns:a="http://schemas.openxmlformats.org/drawingml/2006/main" vertOverflow="clip" wrap="none" lIns="0" rtlCol="0" anchor="b" anchorCtr="0"/>
        <a:lstStyle xmlns:a="http://schemas.openxmlformats.org/drawingml/2006/main"/>
        <a:p xmlns:a="http://schemas.openxmlformats.org/drawingml/2006/main">
          <a:r>
            <a:rPr lang="lv-LV" sz="800" dirty="0">
              <a:latin typeface="Arial" panose="020B0604020202020204" pitchFamily="34" charset="0"/>
              <a:cs typeface="Arial" panose="020B0604020202020204" pitchFamily="34" charset="0"/>
            </a:rPr>
            <a:t>Bāze: visi respondenti, n=1005</a:t>
          </a:r>
        </a:p>
      </cdr:txBody>
    </cdr:sp>
  </cdr:relSizeAnchor>
</c:userShapes>
</file>

<file path=ppt/drawings/drawing10.xml><?xml version="1.0" encoding="utf-8"?>
<c:userShapes xmlns:c="http://schemas.openxmlformats.org/drawingml/2006/chart">
  <cdr:relSizeAnchor xmlns:cdr="http://schemas.openxmlformats.org/drawingml/2006/chartDrawing">
    <cdr:from>
      <cdr:x>0.00261</cdr:x>
      <cdr:y>0</cdr:y>
    </cdr:from>
    <cdr:to>
      <cdr:x>1</cdr:x>
      <cdr:y>0.05714</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30794" y="-958915"/>
          <a:ext cx="11767855" cy="2993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dirty="0">
              <a:effectLst/>
              <a:latin typeface="Arial" panose="020B0604020202020204" pitchFamily="34" charset="0"/>
              <a:ea typeface="+mn-ea"/>
              <a:cs typeface="Arial" panose="020B0604020202020204" pitchFamily="34" charset="0"/>
            </a:rPr>
            <a:t>K5. </a:t>
          </a:r>
          <a:r>
            <a:rPr lang="lv-LV" sz="1200" b="0" i="1" baseline="0" dirty="0">
              <a:effectLst/>
              <a:latin typeface="Arial" panose="020B0604020202020204" pitchFamily="34" charset="0"/>
              <a:ea typeface="+mn-ea"/>
              <a:cs typeface="Arial" panose="020B0604020202020204" pitchFamily="34" charset="0"/>
            </a:rPr>
            <a:t>"Kādu dabasgāzes “produktu” Jūs/ Jūsu mājsaimniecība esat izvēlējušies?"</a:t>
          </a:r>
          <a:endParaRPr lang="lv-LV" sz="1200" b="0" i="0" u="sng" baseline="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0.93848</cdr:y>
    </cdr:from>
    <cdr:to>
      <cdr:x>0.49495</cdr:x>
      <cdr:y>1</cdr:y>
    </cdr:to>
    <cdr:sp macro="" textlink="">
      <cdr:nvSpPr>
        <cdr:cNvPr id="4" name="TextBox 1">
          <a:extLst xmlns:a="http://schemas.openxmlformats.org/drawingml/2006/main">
            <a:ext uri="{FF2B5EF4-FFF2-40B4-BE49-F238E27FC236}">
              <a16:creationId xmlns:a16="http://schemas.microsoft.com/office/drawing/2014/main" id="{FE2B4426-CD21-4D05-B086-2D011C0B73F7}"/>
            </a:ext>
          </a:extLst>
        </cdr:cNvPr>
        <cdr:cNvSpPr txBox="1"/>
      </cdr:nvSpPr>
      <cdr:spPr>
        <a:xfrm xmlns:a="http://schemas.openxmlformats.org/drawingml/2006/main">
          <a:off x="0" y="4916470"/>
          <a:ext cx="5839753" cy="322280"/>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userShapes>
</file>

<file path=ppt/drawings/drawing11.xml><?xml version="1.0" encoding="utf-8"?>
<c:userShapes xmlns:c="http://schemas.openxmlformats.org/drawingml/2006/chart">
  <cdr:relSizeAnchor xmlns:cdr="http://schemas.openxmlformats.org/drawingml/2006/chartDrawing">
    <cdr:from>
      <cdr:x>0</cdr:x>
      <cdr:y>0.16748</cdr:y>
    </cdr:from>
    <cdr:to>
      <cdr:x>0.11858</cdr:x>
      <cdr:y>0.20334</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1066144"/>
          <a:ext cx="1403206" cy="22828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0.79182</cdr:y>
    </cdr:from>
    <cdr:to>
      <cdr:x>0.13771</cdr:x>
      <cdr:y>0.8307</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040642"/>
          <a:ext cx="1629579" cy="2475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0.21999</cdr:y>
    </cdr:from>
    <cdr:to>
      <cdr:x>0.11858</cdr:x>
      <cdr:y>0.25889</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400466"/>
          <a:ext cx="1403206"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0.67611</cdr:y>
    </cdr:from>
    <cdr:to>
      <cdr:x>0.11858</cdr:x>
      <cdr:y>0.715</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304068"/>
          <a:ext cx="1403206" cy="247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0.5632</cdr:y>
    </cdr:from>
    <cdr:to>
      <cdr:x>0.11858</cdr:x>
      <cdr:y>0.60209</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585251"/>
          <a:ext cx="1403206" cy="2475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0.41406</cdr:y>
    </cdr:from>
    <cdr:to>
      <cdr:x>0.11858</cdr:x>
      <cdr:y>0.45295</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225947" y="2422375"/>
          <a:ext cx="1403206" cy="22751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0.35865</cdr:y>
    </cdr:from>
    <cdr:to>
      <cdr:x>0.13612</cdr:x>
      <cdr:y>0.40056</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225947" y="2098210"/>
          <a:ext cx="1610764" cy="24518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0.47317</cdr:y>
    </cdr:from>
    <cdr:to>
      <cdr:x>0.12879</cdr:x>
      <cdr:y>0.51002</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225947" y="2768186"/>
          <a:ext cx="1524025" cy="2155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0.99448</cdr:x>
      <cdr:y>0.04703</cdr:y>
    </cdr:to>
    <cdr:sp macro="" textlink="">
      <cdr:nvSpPr>
        <cdr:cNvPr id="17" name="TextBox 1">
          <a:extLst xmlns:a="http://schemas.openxmlformats.org/drawingml/2006/main">
            <a:ext uri="{FF2B5EF4-FFF2-40B4-BE49-F238E27FC236}">
              <a16:creationId xmlns:a16="http://schemas.microsoft.com/office/drawing/2014/main" id="{DA8B36E4-601F-4808-8744-924A09FAD7BB}"/>
            </a:ext>
          </a:extLst>
        </cdr:cNvPr>
        <cdr:cNvSpPr txBox="1"/>
      </cdr:nvSpPr>
      <cdr:spPr>
        <a:xfrm xmlns:a="http://schemas.openxmlformats.org/drawingml/2006/main">
          <a:off x="0" y="0"/>
          <a:ext cx="11868444" cy="2993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a:effectLst/>
              <a:latin typeface="Arial" panose="020B0604020202020204" pitchFamily="34" charset="0"/>
              <a:ea typeface="+mn-ea"/>
              <a:cs typeface="Arial" panose="020B0604020202020204" pitchFamily="34" charset="0"/>
            </a:rPr>
            <a:t>K5. </a:t>
          </a:r>
          <a:r>
            <a:rPr lang="lv-LV" sz="1100" b="0" i="1" baseline="0">
              <a:effectLst/>
              <a:latin typeface="Arial" panose="020B0604020202020204" pitchFamily="34" charset="0"/>
              <a:ea typeface="+mn-ea"/>
              <a:cs typeface="Arial" panose="020B0604020202020204" pitchFamily="34" charset="0"/>
            </a:rPr>
            <a:t>"Kādu dabasgāzes “produktu” Jūs/ Jūsu mājsaimniecība esat izvēlējušies?"</a:t>
          </a:r>
          <a:endParaRPr lang="lv-LV" sz="1100" b="0" i="0" u="sng" baseline="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0.96832</cdr:y>
    </cdr:from>
    <cdr:to>
      <cdr:x>0.99359</cdr:x>
      <cdr:y>1</cdr:y>
    </cdr:to>
    <cdr:sp macro="" textlink="">
      <cdr:nvSpPr>
        <cdr:cNvPr id="19" name="TextBox 1">
          <a:extLst xmlns:a="http://schemas.openxmlformats.org/drawingml/2006/main">
            <a:ext uri="{FF2B5EF4-FFF2-40B4-BE49-F238E27FC236}">
              <a16:creationId xmlns:a16="http://schemas.microsoft.com/office/drawing/2014/main" id="{ACA492C2-2449-4F9F-8295-30BCB77449DF}"/>
            </a:ext>
          </a:extLst>
        </cdr:cNvPr>
        <cdr:cNvSpPr txBox="1"/>
      </cdr:nvSpPr>
      <cdr:spPr>
        <a:xfrm xmlns:a="http://schemas.openxmlformats.org/drawingml/2006/main">
          <a:off x="0" y="6164236"/>
          <a:ext cx="11757560" cy="201672"/>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dr:relSizeAnchor xmlns:cdr="http://schemas.openxmlformats.org/drawingml/2006/chartDrawing">
    <cdr:from>
      <cdr:x>0</cdr:x>
      <cdr:y>0.86364</cdr:y>
    </cdr:from>
    <cdr:to>
      <cdr:x>0.10985</cdr:x>
      <cdr:y>0.90871</cdr:y>
    </cdr:to>
    <cdr:sp macro="" textlink="">
      <cdr:nvSpPr>
        <cdr:cNvPr id="20" name="TextBox 1">
          <a:extLst xmlns:a="http://schemas.openxmlformats.org/drawingml/2006/main">
            <a:ext uri="{FF2B5EF4-FFF2-40B4-BE49-F238E27FC236}">
              <a16:creationId xmlns:a16="http://schemas.microsoft.com/office/drawing/2014/main" id="{DBEDF3F2-1668-4F70-BDB1-E21D553412D7}"/>
            </a:ext>
          </a:extLst>
        </cdr:cNvPr>
        <cdr:cNvSpPr txBox="1"/>
      </cdr:nvSpPr>
      <cdr:spPr>
        <a:xfrm xmlns:a="http://schemas.openxmlformats.org/drawingml/2006/main">
          <a:off x="-225947" y="5052578"/>
          <a:ext cx="1299900" cy="26361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Dabasgāzes izmantošanas mērķi</a:t>
          </a:r>
        </a:p>
      </cdr:txBody>
    </cdr:sp>
  </cdr:relSizeAnchor>
</c:userShapes>
</file>

<file path=ppt/drawings/drawing12.xml><?xml version="1.0" encoding="utf-8"?>
<c:userShapes xmlns:c="http://schemas.openxmlformats.org/drawingml/2006/chart">
  <cdr:relSizeAnchor xmlns:cdr="http://schemas.openxmlformats.org/drawingml/2006/chartDrawing">
    <cdr:from>
      <cdr:x>0</cdr:x>
      <cdr:y>0.94167</cdr:y>
    </cdr:from>
    <cdr:to>
      <cdr:x>0.49856</cdr:x>
      <cdr:y>1</cdr:y>
    </cdr:to>
    <cdr:sp macro="" textlink="">
      <cdr:nvSpPr>
        <cdr:cNvPr id="4" name="TextBox 1">
          <a:extLst xmlns:a="http://schemas.openxmlformats.org/drawingml/2006/main">
            <a:ext uri="{FF2B5EF4-FFF2-40B4-BE49-F238E27FC236}">
              <a16:creationId xmlns:a16="http://schemas.microsoft.com/office/drawing/2014/main" id="{CF5E21E9-26A4-C7C0-F3C1-2EF861E4EADB}"/>
            </a:ext>
          </a:extLst>
        </cdr:cNvPr>
        <cdr:cNvSpPr txBox="1"/>
      </cdr:nvSpPr>
      <cdr:spPr>
        <a:xfrm xmlns:a="http://schemas.openxmlformats.org/drawingml/2006/main">
          <a:off x="0" y="5202237"/>
          <a:ext cx="5889721" cy="322263"/>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dr:relSizeAnchor xmlns:cdr="http://schemas.openxmlformats.org/drawingml/2006/chartDrawing">
    <cdr:from>
      <cdr:x>0</cdr:x>
      <cdr:y>0</cdr:y>
    </cdr:from>
    <cdr:to>
      <cdr:x>0.9953</cdr:x>
      <cdr:y>0.05247</cdr:y>
    </cdr:to>
    <cdr:sp macro="" textlink="">
      <cdr:nvSpPr>
        <cdr:cNvPr id="2" name="TextBox 1">
          <a:extLst xmlns:a="http://schemas.openxmlformats.org/drawingml/2006/main">
            <a:ext uri="{FF2B5EF4-FFF2-40B4-BE49-F238E27FC236}">
              <a16:creationId xmlns:a16="http://schemas.microsoft.com/office/drawing/2014/main" id="{9BF265AD-C336-802D-A214-000AC73C03A6}"/>
            </a:ext>
          </a:extLst>
        </cdr:cNvPr>
        <cdr:cNvSpPr txBox="1"/>
      </cdr:nvSpPr>
      <cdr:spPr>
        <a:xfrm xmlns:a="http://schemas.openxmlformats.org/drawingml/2006/main">
          <a:off x="-239725" y="-666750"/>
          <a:ext cx="11657480" cy="2898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dirty="0">
              <a:latin typeface="Arial" panose="020B0604020202020204" pitchFamily="34" charset="0"/>
              <a:cs typeface="Arial" panose="020B0604020202020204" pitchFamily="34" charset="0"/>
            </a:rPr>
            <a:t>K6. </a:t>
          </a:r>
          <a:r>
            <a:rPr lang="lv-LV" sz="1200" i="1" dirty="0">
              <a:latin typeface="Arial" panose="020B0604020202020204" pitchFamily="34" charset="0"/>
              <a:cs typeface="Arial" panose="020B0604020202020204" pitchFamily="34" charset="0"/>
            </a:rPr>
            <a:t>"Kāds ir Jūsu izvēlētais norēķinu veids par patērēto dabasgāzi?"</a:t>
          </a:r>
        </a:p>
      </cdr:txBody>
    </cdr:sp>
  </cdr:relSizeAnchor>
</c:userShapes>
</file>

<file path=ppt/drawings/drawing13.xml><?xml version="1.0" encoding="utf-8"?>
<c:userShapes xmlns:c="http://schemas.openxmlformats.org/drawingml/2006/chart">
  <cdr:relSizeAnchor xmlns:cdr="http://schemas.openxmlformats.org/drawingml/2006/chartDrawing">
    <cdr:from>
      <cdr:x>0</cdr:x>
      <cdr:y>0.15901</cdr:y>
    </cdr:from>
    <cdr:to>
      <cdr:x>0.11858</cdr:x>
      <cdr:y>0.19487</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1012219"/>
          <a:ext cx="1403206" cy="22828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0.76807</cdr:y>
    </cdr:from>
    <cdr:to>
      <cdr:x>0.13771</cdr:x>
      <cdr:y>0.80695</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220607" y="4527576"/>
          <a:ext cx="1605352" cy="22918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0.21766</cdr:y>
    </cdr:from>
    <cdr:to>
      <cdr:x>0.11858</cdr:x>
      <cdr:y>0.25656</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385634"/>
          <a:ext cx="1403206" cy="2476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0.65443</cdr:y>
    </cdr:from>
    <cdr:to>
      <cdr:x>0.11858</cdr:x>
      <cdr:y>0.69332</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220607" y="3857702"/>
          <a:ext cx="1382344" cy="2292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0.54322</cdr:y>
    </cdr:from>
    <cdr:to>
      <cdr:x>0.11858</cdr:x>
      <cdr:y>0.58211</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220607" y="3202145"/>
          <a:ext cx="1382344" cy="2292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0.40458</cdr:y>
    </cdr:from>
    <cdr:to>
      <cdr:x>0.11858</cdr:x>
      <cdr:y>0.44347</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575510"/>
          <a:ext cx="1403206" cy="247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0.34917</cdr:y>
    </cdr:from>
    <cdr:to>
      <cdr:x>0.13612</cdr:x>
      <cdr:y>0.39108</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2222791"/>
          <a:ext cx="1610764" cy="266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0.46529</cdr:y>
    </cdr:from>
    <cdr:to>
      <cdr:x>0.12879</cdr:x>
      <cdr:y>0.50215</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0" y="2742810"/>
          <a:ext cx="1501367" cy="21722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0.94937</cdr:y>
    </cdr:from>
    <cdr:to>
      <cdr:x>0.49351</cdr:x>
      <cdr:y>1</cdr:y>
    </cdr:to>
    <cdr:sp macro="" textlink="">
      <cdr:nvSpPr>
        <cdr:cNvPr id="18" name="TextBox 1">
          <a:extLst xmlns:a="http://schemas.openxmlformats.org/drawingml/2006/main">
            <a:ext uri="{FF2B5EF4-FFF2-40B4-BE49-F238E27FC236}">
              <a16:creationId xmlns:a16="http://schemas.microsoft.com/office/drawing/2014/main" id="{D8C64AD8-D584-436E-9091-AF34551FEA19}"/>
            </a:ext>
          </a:extLst>
        </cdr:cNvPr>
        <cdr:cNvSpPr txBox="1"/>
      </cdr:nvSpPr>
      <cdr:spPr>
        <a:xfrm xmlns:a="http://schemas.openxmlformats.org/drawingml/2006/main">
          <a:off x="0" y="6043628"/>
          <a:ext cx="5889670" cy="322280"/>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dr:relSizeAnchor xmlns:cdr="http://schemas.openxmlformats.org/drawingml/2006/chartDrawing">
    <cdr:from>
      <cdr:x>0</cdr:x>
      <cdr:y>0</cdr:y>
    </cdr:from>
    <cdr:to>
      <cdr:x>1</cdr:x>
      <cdr:y>0.04917</cdr:y>
    </cdr:to>
    <cdr:sp macro="" textlink="">
      <cdr:nvSpPr>
        <cdr:cNvPr id="19" name="TextBox 1">
          <a:extLst xmlns:a="http://schemas.openxmlformats.org/drawingml/2006/main">
            <a:ext uri="{FF2B5EF4-FFF2-40B4-BE49-F238E27FC236}">
              <a16:creationId xmlns:a16="http://schemas.microsoft.com/office/drawing/2014/main" id="{0714560D-EEFA-4378-BC1A-D85FE04FC617}"/>
            </a:ext>
          </a:extLst>
        </cdr:cNvPr>
        <cdr:cNvSpPr txBox="1"/>
      </cdr:nvSpPr>
      <cdr:spPr>
        <a:xfrm xmlns:a="http://schemas.openxmlformats.org/drawingml/2006/main">
          <a:off x="0" y="0"/>
          <a:ext cx="11934265" cy="31298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dirty="0">
              <a:latin typeface="Arial" panose="020B0604020202020204" pitchFamily="34" charset="0"/>
              <a:cs typeface="Arial" panose="020B0604020202020204" pitchFamily="34" charset="0"/>
            </a:rPr>
            <a:t>K6. </a:t>
          </a:r>
          <a:r>
            <a:rPr lang="lv-LV" sz="1200" i="1" dirty="0">
              <a:latin typeface="Arial" panose="020B0604020202020204" pitchFamily="34" charset="0"/>
              <a:cs typeface="Arial" panose="020B0604020202020204" pitchFamily="34" charset="0"/>
            </a:rPr>
            <a:t>"Kāds ir Jūsu izvēlētais norēķinu veids par patērēto dabasgāzi?"</a:t>
          </a:r>
        </a:p>
      </cdr:txBody>
    </cdr:sp>
  </cdr:relSizeAnchor>
  <cdr:relSizeAnchor xmlns:cdr="http://schemas.openxmlformats.org/drawingml/2006/chartDrawing">
    <cdr:from>
      <cdr:x>0</cdr:x>
      <cdr:y>0.8464</cdr:y>
    </cdr:from>
    <cdr:to>
      <cdr:x>0.11364</cdr:x>
      <cdr:y>0.88617</cdr:y>
    </cdr:to>
    <cdr:sp macro="" textlink="">
      <cdr:nvSpPr>
        <cdr:cNvPr id="20" name="TextBox 1">
          <a:extLst xmlns:a="http://schemas.openxmlformats.org/drawingml/2006/main">
            <a:ext uri="{FF2B5EF4-FFF2-40B4-BE49-F238E27FC236}">
              <a16:creationId xmlns:a16="http://schemas.microsoft.com/office/drawing/2014/main" id="{C88B12D0-090A-4DE5-A847-0ECE54B77F0A}"/>
            </a:ext>
          </a:extLst>
        </cdr:cNvPr>
        <cdr:cNvSpPr txBox="1"/>
      </cdr:nvSpPr>
      <cdr:spPr>
        <a:xfrm xmlns:a="http://schemas.openxmlformats.org/drawingml/2006/main">
          <a:off x="-220607" y="4989365"/>
          <a:ext cx="1324756" cy="23443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Izvēlētais dabasgāzes produkts</a:t>
          </a:r>
        </a:p>
      </cdr:txBody>
    </cdr:sp>
  </cdr:relSizeAnchor>
</c:userShapes>
</file>

<file path=ppt/drawings/drawing14.xml><?xml version="1.0" encoding="utf-8"?>
<c:userShapes xmlns:c="http://schemas.openxmlformats.org/drawingml/2006/chart">
  <cdr:relSizeAnchor xmlns:cdr="http://schemas.openxmlformats.org/drawingml/2006/chartDrawing">
    <cdr:from>
      <cdr:x>0</cdr:x>
      <cdr:y>0.94167</cdr:y>
    </cdr:from>
    <cdr:to>
      <cdr:x>0.49856</cdr:x>
      <cdr:y>1</cdr:y>
    </cdr:to>
    <cdr:sp macro="" textlink="">
      <cdr:nvSpPr>
        <cdr:cNvPr id="4" name="TextBox 1">
          <a:extLst xmlns:a="http://schemas.openxmlformats.org/drawingml/2006/main">
            <a:ext uri="{FF2B5EF4-FFF2-40B4-BE49-F238E27FC236}">
              <a16:creationId xmlns:a16="http://schemas.microsoft.com/office/drawing/2014/main" id="{CF5E21E9-26A4-C7C0-F3C1-2EF861E4EADB}"/>
            </a:ext>
          </a:extLst>
        </cdr:cNvPr>
        <cdr:cNvSpPr txBox="1"/>
      </cdr:nvSpPr>
      <cdr:spPr>
        <a:xfrm xmlns:a="http://schemas.openxmlformats.org/drawingml/2006/main">
          <a:off x="0" y="5202237"/>
          <a:ext cx="5889721" cy="322263"/>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dr:relSizeAnchor xmlns:cdr="http://schemas.openxmlformats.org/drawingml/2006/chartDrawing">
    <cdr:from>
      <cdr:x>0</cdr:x>
      <cdr:y>0</cdr:y>
    </cdr:from>
    <cdr:to>
      <cdr:x>1</cdr:x>
      <cdr:y>0.08367</cdr:y>
    </cdr:to>
    <cdr:sp macro="" textlink="">
      <cdr:nvSpPr>
        <cdr:cNvPr id="2" name="TextBox 1">
          <a:extLst xmlns:a="http://schemas.openxmlformats.org/drawingml/2006/main">
            <a:ext uri="{FF2B5EF4-FFF2-40B4-BE49-F238E27FC236}">
              <a16:creationId xmlns:a16="http://schemas.microsoft.com/office/drawing/2014/main" id="{D3FC902F-0EE8-9A84-2363-43650FC35EB6}"/>
            </a:ext>
          </a:extLst>
        </cdr:cNvPr>
        <cdr:cNvSpPr txBox="1"/>
      </cdr:nvSpPr>
      <cdr:spPr>
        <a:xfrm xmlns:a="http://schemas.openxmlformats.org/drawingml/2006/main">
          <a:off x="0" y="0"/>
          <a:ext cx="11712550" cy="46225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dirty="0">
              <a:latin typeface="Arial" panose="020B0604020202020204" pitchFamily="34" charset="0"/>
              <a:cs typeface="Arial" panose="020B0604020202020204" pitchFamily="34" charset="0"/>
            </a:rPr>
            <a:t>K7. </a:t>
          </a:r>
          <a:r>
            <a:rPr lang="lv-LV" sz="1200" i="1" dirty="0">
              <a:latin typeface="Arial" panose="020B0604020202020204" pitchFamily="34" charset="0"/>
              <a:cs typeface="Arial" panose="020B0604020202020204" pitchFamily="34" charset="0"/>
            </a:rPr>
            <a:t>"Vai Jūs pēdējo 5 gadu laikā esat mainījuši (grozījuši) esošā līguma nosacījumus ar savu pašreizējo dabasgāzes piegādātāju attiecībā uz izvēlēto produktu un/ vai gāzes cenu?"</a:t>
          </a:r>
        </a:p>
      </cdr:txBody>
    </cdr:sp>
  </cdr:relSizeAnchor>
</c:userShapes>
</file>

<file path=ppt/drawings/drawing15.xml><?xml version="1.0" encoding="utf-8"?>
<c:userShapes xmlns:c="http://schemas.openxmlformats.org/drawingml/2006/chart">
  <cdr:relSizeAnchor xmlns:cdr="http://schemas.openxmlformats.org/drawingml/2006/chartDrawing">
    <cdr:from>
      <cdr:x>0</cdr:x>
      <cdr:y>0.1295</cdr:y>
    </cdr:from>
    <cdr:to>
      <cdr:x>0.11858</cdr:x>
      <cdr:y>0.16536</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824402"/>
          <a:ext cx="1415165" cy="22828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0.86223</cdr:y>
    </cdr:from>
    <cdr:to>
      <cdr:x>0.13771</cdr:x>
      <cdr:y>0.90111</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324599"/>
          <a:ext cx="1646383" cy="240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0.19632</cdr:y>
    </cdr:from>
    <cdr:to>
      <cdr:x>0.11858</cdr:x>
      <cdr:y>0.23522</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249739"/>
          <a:ext cx="1415165"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0.72364</cdr:y>
    </cdr:from>
    <cdr:to>
      <cdr:x>0.11858</cdr:x>
      <cdr:y>0.76253</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468769"/>
          <a:ext cx="1417675" cy="2401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0.58784</cdr:y>
    </cdr:from>
    <cdr:to>
      <cdr:x>0.11858</cdr:x>
      <cdr:y>0.62673</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742133"/>
          <a:ext cx="1403206" cy="2475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0.41646</cdr:y>
    </cdr:from>
    <cdr:to>
      <cdr:x>0.11858</cdr:x>
      <cdr:y>0.45535</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651130"/>
          <a:ext cx="1415165" cy="247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0.35539</cdr:y>
    </cdr:from>
    <cdr:to>
      <cdr:x>0.13612</cdr:x>
      <cdr:y>0.3973</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2262386"/>
          <a:ext cx="1610764" cy="266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0.49386</cdr:y>
    </cdr:from>
    <cdr:to>
      <cdr:x>0.12879</cdr:x>
      <cdr:y>0.53071</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0" y="3143856"/>
          <a:ext cx="1524025" cy="23458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1</cdr:x>
      <cdr:y>0.04247</cdr:y>
    </cdr:to>
    <cdr:sp macro="" textlink="">
      <cdr:nvSpPr>
        <cdr:cNvPr id="18" name="TextBox 1">
          <a:extLst xmlns:a="http://schemas.openxmlformats.org/drawingml/2006/main">
            <a:ext uri="{FF2B5EF4-FFF2-40B4-BE49-F238E27FC236}">
              <a16:creationId xmlns:a16="http://schemas.microsoft.com/office/drawing/2014/main" id="{F2FB2B14-DD25-4F69-99E9-1E9013F09A27}"/>
            </a:ext>
          </a:extLst>
        </cdr:cNvPr>
        <cdr:cNvSpPr txBox="1"/>
      </cdr:nvSpPr>
      <cdr:spPr>
        <a:xfrm xmlns:a="http://schemas.openxmlformats.org/drawingml/2006/main">
          <a:off x="0" y="0"/>
          <a:ext cx="11833412" cy="2703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a:latin typeface="Arial" panose="020B0604020202020204" pitchFamily="34" charset="0"/>
              <a:cs typeface="Arial" panose="020B0604020202020204" pitchFamily="34" charset="0"/>
            </a:rPr>
            <a:t>K7. </a:t>
          </a:r>
          <a:r>
            <a:rPr lang="lv-LV" sz="1100" i="1">
              <a:latin typeface="Arial" panose="020B0604020202020204" pitchFamily="34" charset="0"/>
              <a:cs typeface="Arial" panose="020B0604020202020204" pitchFamily="34" charset="0"/>
            </a:rPr>
            <a:t>"Vai Jūs pēdējo 5 gadu laikā esat mainījuši (grozījuši) esošā līguma nosacījumus ar savu pašreizējo dabasgāzes piegādātāju attiecībā uz izvēlēto produktu un/ vai gāzes cenu?"</a:t>
          </a:r>
        </a:p>
      </cdr:txBody>
    </cdr:sp>
  </cdr:relSizeAnchor>
  <cdr:relSizeAnchor xmlns:cdr="http://schemas.openxmlformats.org/drawingml/2006/chartDrawing">
    <cdr:from>
      <cdr:x>0</cdr:x>
      <cdr:y>0.94937</cdr:y>
    </cdr:from>
    <cdr:to>
      <cdr:x>0.49351</cdr:x>
      <cdr:y>1</cdr:y>
    </cdr:to>
    <cdr:sp macro="" textlink="">
      <cdr:nvSpPr>
        <cdr:cNvPr id="19" name="TextBox 1">
          <a:extLst xmlns:a="http://schemas.openxmlformats.org/drawingml/2006/main">
            <a:ext uri="{FF2B5EF4-FFF2-40B4-BE49-F238E27FC236}">
              <a16:creationId xmlns:a16="http://schemas.microsoft.com/office/drawing/2014/main" id="{9E1BB8C1-3439-4A93-BACB-D05A12F7C632}"/>
            </a:ext>
          </a:extLst>
        </cdr:cNvPr>
        <cdr:cNvSpPr txBox="1"/>
      </cdr:nvSpPr>
      <cdr:spPr>
        <a:xfrm xmlns:a="http://schemas.openxmlformats.org/drawingml/2006/main">
          <a:off x="0" y="6043628"/>
          <a:ext cx="5839898" cy="322280"/>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0.94413</cdr:y>
    </cdr:from>
    <cdr:to>
      <cdr:x>0.91152</cdr:x>
      <cdr:y>1</cdr:y>
    </cdr:to>
    <cdr:sp macro="" textlink="">
      <cdr:nvSpPr>
        <cdr:cNvPr id="2" name="TextBox 1">
          <a:extLst xmlns:a="http://schemas.openxmlformats.org/drawingml/2006/main">
            <a:ext uri="{FF2B5EF4-FFF2-40B4-BE49-F238E27FC236}">
              <a16:creationId xmlns:a16="http://schemas.microsoft.com/office/drawing/2014/main" id="{5DB088E3-B941-E6E4-F1DA-520B7B9D86A1}"/>
            </a:ext>
          </a:extLst>
        </cdr:cNvPr>
        <cdr:cNvSpPr txBox="1"/>
      </cdr:nvSpPr>
      <cdr:spPr>
        <a:xfrm xmlns:a="http://schemas.openxmlformats.org/drawingml/2006/main">
          <a:off x="0" y="5228693"/>
          <a:ext cx="10775674" cy="30941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a:t>
          </a:r>
        </a:p>
      </cdr:txBody>
    </cdr:sp>
  </cdr:relSizeAnchor>
  <cdr:relSizeAnchor xmlns:cdr="http://schemas.openxmlformats.org/drawingml/2006/chartDrawing">
    <cdr:from>
      <cdr:x>0</cdr:x>
      <cdr:y>0</cdr:y>
    </cdr:from>
    <cdr:to>
      <cdr:x>1</cdr:x>
      <cdr:y>0.05363</cdr:y>
    </cdr:to>
    <cdr:sp macro="" textlink="">
      <cdr:nvSpPr>
        <cdr:cNvPr id="3" name="TextBox 1">
          <a:extLst xmlns:a="http://schemas.openxmlformats.org/drawingml/2006/main">
            <a:ext uri="{FF2B5EF4-FFF2-40B4-BE49-F238E27FC236}">
              <a16:creationId xmlns:a16="http://schemas.microsoft.com/office/drawing/2014/main" id="{D7A6E62F-8E24-146F-2D9D-B21FFE8AA0E3}"/>
            </a:ext>
          </a:extLst>
        </cdr:cNvPr>
        <cdr:cNvSpPr txBox="1"/>
      </cdr:nvSpPr>
      <cdr:spPr>
        <a:xfrm xmlns:a="http://schemas.openxmlformats.org/drawingml/2006/main">
          <a:off x="-221063" y="-1035698"/>
          <a:ext cx="11712550" cy="26771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dirty="0">
              <a:latin typeface="Arial" panose="020B0604020202020204" pitchFamily="34" charset="0"/>
              <a:cs typeface="Arial" panose="020B0604020202020204" pitchFamily="34" charset="0"/>
            </a:rPr>
            <a:t>K1. </a:t>
          </a:r>
          <a:r>
            <a:rPr lang="lv-LV" sz="1200" i="1" dirty="0">
              <a:latin typeface="Arial" panose="020B0604020202020204" pitchFamily="34" charset="0"/>
              <a:cs typeface="Arial" panose="020B0604020202020204" pitchFamily="34" charset="0"/>
            </a:rPr>
            <a:t>"Vai Jūs savā mājoklī izmantojat dabasgāzi?"</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0.11731</cdr:y>
    </cdr:from>
    <cdr:to>
      <cdr:x>0.11858</cdr:x>
      <cdr:y>0.15317</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746761"/>
          <a:ext cx="1403206" cy="22828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0.86223</cdr:y>
    </cdr:from>
    <cdr:to>
      <cdr:x>0.13771</cdr:x>
      <cdr:y>0.90111</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324599"/>
          <a:ext cx="1646383" cy="240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0.18135</cdr:y>
    </cdr:from>
    <cdr:to>
      <cdr:x>0.11858</cdr:x>
      <cdr:y>0.22025</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154489"/>
          <a:ext cx="1403206"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0.71655</cdr:y>
    </cdr:from>
    <cdr:to>
      <cdr:x>0.11858</cdr:x>
      <cdr:y>0.75544</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162514"/>
          <a:ext cx="1377029" cy="2259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0.58444</cdr:y>
    </cdr:from>
    <cdr:to>
      <cdr:x>0.11858</cdr:x>
      <cdr:y>0.62333</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395065"/>
          <a:ext cx="1377029" cy="2259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0.41131</cdr:y>
    </cdr:from>
    <cdr:to>
      <cdr:x>0.11858</cdr:x>
      <cdr:y>0.4502</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618345"/>
          <a:ext cx="1403206" cy="247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0.34521</cdr:y>
    </cdr:from>
    <cdr:to>
      <cdr:x>0.13612</cdr:x>
      <cdr:y>0.38712</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2197568"/>
          <a:ext cx="1610764" cy="266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0.48694</cdr:y>
    </cdr:from>
    <cdr:to>
      <cdr:x>0.12879</cdr:x>
      <cdr:y>0.52379</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0" y="2828674"/>
          <a:ext cx="1495594" cy="2140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0.95339</cdr:y>
    </cdr:from>
    <cdr:to>
      <cdr:x>0.65805</cdr:x>
      <cdr:y>1</cdr:y>
    </cdr:to>
    <cdr:sp macro="" textlink="">
      <cdr:nvSpPr>
        <cdr:cNvPr id="17" name="TextBox 1">
          <a:extLst xmlns:a="http://schemas.openxmlformats.org/drawingml/2006/main">
            <a:ext uri="{FF2B5EF4-FFF2-40B4-BE49-F238E27FC236}">
              <a16:creationId xmlns:a16="http://schemas.microsoft.com/office/drawing/2014/main" id="{F46B7BEB-82B0-497B-9200-6D6ED3153524}"/>
            </a:ext>
          </a:extLst>
        </cdr:cNvPr>
        <cdr:cNvSpPr txBox="1"/>
      </cdr:nvSpPr>
      <cdr:spPr>
        <a:xfrm xmlns:a="http://schemas.openxmlformats.org/drawingml/2006/main">
          <a:off x="-227478" y="5538366"/>
          <a:ext cx="7708075"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cdr:y>
    </cdr:from>
    <cdr:to>
      <cdr:x>1</cdr:x>
      <cdr:y>0.04655</cdr:y>
    </cdr:to>
    <cdr:sp macro="" textlink="">
      <cdr:nvSpPr>
        <cdr:cNvPr id="18" name="TextBox 1">
          <a:extLst xmlns:a="http://schemas.openxmlformats.org/drawingml/2006/main">
            <a:ext uri="{FF2B5EF4-FFF2-40B4-BE49-F238E27FC236}">
              <a16:creationId xmlns:a16="http://schemas.microsoft.com/office/drawing/2014/main" id="{DA302B27-C3DC-40A3-86A5-26D49B098B84}"/>
            </a:ext>
          </a:extLst>
        </cdr:cNvPr>
        <cdr:cNvSpPr txBox="1"/>
      </cdr:nvSpPr>
      <cdr:spPr>
        <a:xfrm xmlns:a="http://schemas.openxmlformats.org/drawingml/2006/main">
          <a:off x="0" y="0"/>
          <a:ext cx="11934265" cy="29632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a:latin typeface="Arial" panose="020B0604020202020204" pitchFamily="34" charset="0"/>
              <a:cs typeface="Arial" panose="020B0604020202020204" pitchFamily="34" charset="0"/>
            </a:rPr>
            <a:t>K1. </a:t>
          </a:r>
          <a:r>
            <a:rPr lang="lv-LV" sz="1100" i="1">
              <a:latin typeface="Arial" panose="020B0604020202020204" pitchFamily="34" charset="0"/>
              <a:cs typeface="Arial" panose="020B0604020202020204" pitchFamily="34" charset="0"/>
            </a:rPr>
            <a:t>"Vai Jūs savā mājoklī izmantojat dabasgāzi?"</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0.99739</cdr:x>
      <cdr:y>0.09259</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0" y="0"/>
          <a:ext cx="8560698" cy="3792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dirty="0">
              <a:effectLst/>
              <a:latin typeface="Arial" panose="020B0604020202020204" pitchFamily="34" charset="0"/>
              <a:ea typeface="+mn-ea"/>
              <a:cs typeface="Arial" panose="020B0604020202020204" pitchFamily="34" charset="0"/>
            </a:rPr>
            <a:t>K2. </a:t>
          </a:r>
          <a:r>
            <a:rPr lang="lv-LV" sz="1200" b="0" i="1" baseline="0" dirty="0">
              <a:effectLst/>
              <a:latin typeface="Arial" panose="020B0604020202020204" pitchFamily="34" charset="0"/>
              <a:ea typeface="+mn-ea"/>
              <a:cs typeface="Arial" panose="020B0604020202020204" pitchFamily="34" charset="0"/>
            </a:rPr>
            <a:t>"Kādiem mērķiem Jūs savā mājoklī izmantojat dabasgāzi?"</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dirty="0">
              <a:effectLst/>
              <a:latin typeface="Arial" panose="020B0604020202020204" pitchFamily="34" charset="0"/>
              <a:ea typeface="+mn-ea"/>
              <a:cs typeface="Arial" panose="020B0604020202020204" pitchFamily="34" charset="0"/>
            </a:rPr>
            <a:t>Iespējamas vairākas atbildes</a:t>
          </a:r>
        </a:p>
      </cdr:txBody>
    </cdr:sp>
  </cdr:relSizeAnchor>
  <cdr:relSizeAnchor xmlns:cdr="http://schemas.openxmlformats.org/drawingml/2006/chartDrawing">
    <cdr:from>
      <cdr:x>0</cdr:x>
      <cdr:y>0.94018</cdr:y>
    </cdr:from>
    <cdr:to>
      <cdr:x>0.49256</cdr:x>
      <cdr:y>1</cdr:y>
    </cdr:to>
    <cdr:sp macro="" textlink="">
      <cdr:nvSpPr>
        <cdr:cNvPr id="3" name="TextBox 1">
          <a:extLst xmlns:a="http://schemas.openxmlformats.org/drawingml/2006/main">
            <a:ext uri="{FF2B5EF4-FFF2-40B4-BE49-F238E27FC236}">
              <a16:creationId xmlns:a16="http://schemas.microsoft.com/office/drawing/2014/main" id="{D5237727-EEBC-4B22-A4A8-6E401A8DDBF8}"/>
            </a:ext>
          </a:extLst>
        </cdr:cNvPr>
        <cdr:cNvSpPr txBox="1"/>
      </cdr:nvSpPr>
      <cdr:spPr>
        <a:xfrm xmlns:a="http://schemas.openxmlformats.org/drawingml/2006/main">
          <a:off x="0" y="3850755"/>
          <a:ext cx="4227694" cy="24499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userShapes>
</file>

<file path=ppt/drawings/drawing5.xml><?xml version="1.0" encoding="utf-8"?>
<c:userShapes xmlns:c="http://schemas.openxmlformats.org/drawingml/2006/chart">
  <cdr:relSizeAnchor xmlns:cdr="http://schemas.openxmlformats.org/drawingml/2006/chartDrawing">
    <cdr:from>
      <cdr:x>0.00959</cdr:x>
      <cdr:y>0.07116</cdr:y>
    </cdr:from>
    <cdr:to>
      <cdr:x>0.02509</cdr:x>
      <cdr:y>0.09963</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112801" y="414979"/>
          <a:ext cx="182233" cy="166026"/>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0.96712</cdr:y>
    </cdr:from>
    <cdr:to>
      <cdr:x>1</cdr:x>
      <cdr:y>1</cdr:y>
    </cdr:to>
    <cdr:sp macro="" textlink="">
      <cdr:nvSpPr>
        <cdr:cNvPr id="12" name="TextBox 1">
          <a:extLst xmlns:a="http://schemas.openxmlformats.org/drawingml/2006/main">
            <a:ext uri="{FF2B5EF4-FFF2-40B4-BE49-F238E27FC236}">
              <a16:creationId xmlns:a16="http://schemas.microsoft.com/office/drawing/2014/main" id="{D7303E8E-BACE-4DF9-9596-77AA4636746D}"/>
            </a:ext>
          </a:extLst>
        </cdr:cNvPr>
        <cdr:cNvSpPr txBox="1"/>
      </cdr:nvSpPr>
      <cdr:spPr>
        <a:xfrm xmlns:a="http://schemas.openxmlformats.org/drawingml/2006/main">
          <a:off x="0" y="5636559"/>
          <a:ext cx="11889440" cy="191643"/>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dr:relSizeAnchor xmlns:cdr="http://schemas.openxmlformats.org/drawingml/2006/chartDrawing">
    <cdr:from>
      <cdr:x>0</cdr:x>
      <cdr:y>0.13763</cdr:y>
    </cdr:from>
    <cdr:to>
      <cdr:x>0.11935</cdr:x>
      <cdr:y>0.17489</cdr:y>
    </cdr:to>
    <cdr:sp macro="" textlink="">
      <cdr:nvSpPr>
        <cdr:cNvPr id="17" name="TextBox 1">
          <a:extLst xmlns:a="http://schemas.openxmlformats.org/drawingml/2006/main">
            <a:ext uri="{FF2B5EF4-FFF2-40B4-BE49-F238E27FC236}">
              <a16:creationId xmlns:a16="http://schemas.microsoft.com/office/drawing/2014/main" id="{7ABAD66F-4BFC-45AB-84FF-6F91055406CB}"/>
            </a:ext>
          </a:extLst>
        </cdr:cNvPr>
        <cdr:cNvSpPr txBox="1"/>
      </cdr:nvSpPr>
      <cdr:spPr>
        <a:xfrm xmlns:a="http://schemas.openxmlformats.org/drawingml/2006/main">
          <a:off x="0" y="844258"/>
          <a:ext cx="1415227" cy="2285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0.87752</cdr:y>
    </cdr:from>
    <cdr:to>
      <cdr:x>0.13861</cdr:x>
      <cdr:y>0.91792</cdr:y>
    </cdr:to>
    <cdr:sp macro="" textlink="">
      <cdr:nvSpPr>
        <cdr:cNvPr id="18" name="TextBox 1">
          <a:extLst xmlns:a="http://schemas.openxmlformats.org/drawingml/2006/main">
            <a:ext uri="{FF2B5EF4-FFF2-40B4-BE49-F238E27FC236}">
              <a16:creationId xmlns:a16="http://schemas.microsoft.com/office/drawing/2014/main" id="{37A6F6B7-6EA9-4B89-9582-9D1FD55920C7}"/>
            </a:ext>
          </a:extLst>
        </cdr:cNvPr>
        <cdr:cNvSpPr txBox="1"/>
      </cdr:nvSpPr>
      <cdr:spPr>
        <a:xfrm xmlns:a="http://schemas.openxmlformats.org/drawingml/2006/main">
          <a:off x="0" y="5215645"/>
          <a:ext cx="1629580" cy="240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0.20495</cdr:y>
    </cdr:from>
    <cdr:to>
      <cdr:x>0.11935</cdr:x>
      <cdr:y>0.24537</cdr:y>
    </cdr:to>
    <cdr:sp macro="" textlink="">
      <cdr:nvSpPr>
        <cdr:cNvPr id="19" name="TextBox 1">
          <a:extLst xmlns:a="http://schemas.openxmlformats.org/drawingml/2006/main">
            <a:ext uri="{FF2B5EF4-FFF2-40B4-BE49-F238E27FC236}">
              <a16:creationId xmlns:a16="http://schemas.microsoft.com/office/drawing/2014/main" id="{CC85B57E-B959-4057-B4A9-653128D3C9C3}"/>
            </a:ext>
          </a:extLst>
        </cdr:cNvPr>
        <cdr:cNvSpPr txBox="1"/>
      </cdr:nvSpPr>
      <cdr:spPr>
        <a:xfrm xmlns:a="http://schemas.openxmlformats.org/drawingml/2006/main">
          <a:off x="0" y="1257175"/>
          <a:ext cx="1415227" cy="2479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0.74573</cdr:y>
    </cdr:from>
    <cdr:to>
      <cdr:x>0.11935</cdr:x>
      <cdr:y>0.78614</cdr:y>
    </cdr:to>
    <cdr:sp macro="" textlink="">
      <cdr:nvSpPr>
        <cdr:cNvPr id="20" name="TextBox 1">
          <a:extLst xmlns:a="http://schemas.openxmlformats.org/drawingml/2006/main">
            <a:ext uri="{FF2B5EF4-FFF2-40B4-BE49-F238E27FC236}">
              <a16:creationId xmlns:a16="http://schemas.microsoft.com/office/drawing/2014/main" id="{8EF0EA5E-F02D-4071-9A0D-2D8D11A39A7B}"/>
            </a:ext>
          </a:extLst>
        </cdr:cNvPr>
        <cdr:cNvSpPr txBox="1"/>
      </cdr:nvSpPr>
      <cdr:spPr>
        <a:xfrm xmlns:a="http://schemas.openxmlformats.org/drawingml/2006/main">
          <a:off x="0" y="4574354"/>
          <a:ext cx="1415227" cy="24787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0.61201</cdr:y>
    </cdr:from>
    <cdr:to>
      <cdr:x>0.11935</cdr:x>
      <cdr:y>0.65242</cdr:y>
    </cdr:to>
    <cdr:sp macro="" textlink="">
      <cdr:nvSpPr>
        <cdr:cNvPr id="21" name="TextBox 1">
          <a:extLst xmlns:a="http://schemas.openxmlformats.org/drawingml/2006/main">
            <a:ext uri="{FF2B5EF4-FFF2-40B4-BE49-F238E27FC236}">
              <a16:creationId xmlns:a16="http://schemas.microsoft.com/office/drawing/2014/main" id="{89D3E034-58A4-4FA9-88F1-2D3BD6761F95}"/>
            </a:ext>
          </a:extLst>
        </cdr:cNvPr>
        <cdr:cNvSpPr txBox="1"/>
      </cdr:nvSpPr>
      <cdr:spPr>
        <a:xfrm xmlns:a="http://schemas.openxmlformats.org/drawingml/2006/main">
          <a:off x="0" y="3754103"/>
          <a:ext cx="1415227" cy="24787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0.43604</cdr:y>
    </cdr:from>
    <cdr:to>
      <cdr:x>0.11935</cdr:x>
      <cdr:y>0.47645</cdr:y>
    </cdr:to>
    <cdr:sp macro="" textlink="">
      <cdr:nvSpPr>
        <cdr:cNvPr id="22" name="TextBox 1">
          <a:extLst xmlns:a="http://schemas.openxmlformats.org/drawingml/2006/main">
            <a:ext uri="{FF2B5EF4-FFF2-40B4-BE49-F238E27FC236}">
              <a16:creationId xmlns:a16="http://schemas.microsoft.com/office/drawing/2014/main" id="{DB68CA8B-A7E0-4746-9CD4-26B8C8BD93F5}"/>
            </a:ext>
          </a:extLst>
        </cdr:cNvPr>
        <cdr:cNvSpPr txBox="1"/>
      </cdr:nvSpPr>
      <cdr:spPr>
        <a:xfrm xmlns:a="http://schemas.openxmlformats.org/drawingml/2006/main">
          <a:off x="0" y="2674738"/>
          <a:ext cx="1403190" cy="24787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0.36104</cdr:y>
    </cdr:from>
    <cdr:to>
      <cdr:x>0.13701</cdr:x>
      <cdr:y>0.40458</cdr:y>
    </cdr:to>
    <cdr:sp macro="" textlink="">
      <cdr:nvSpPr>
        <cdr:cNvPr id="23" name="TextBox 1">
          <a:extLst xmlns:a="http://schemas.openxmlformats.org/drawingml/2006/main">
            <a:ext uri="{FF2B5EF4-FFF2-40B4-BE49-F238E27FC236}">
              <a16:creationId xmlns:a16="http://schemas.microsoft.com/office/drawing/2014/main" id="{E7AD3D1F-70F2-4038-9573-1EB999E640B5}"/>
            </a:ext>
          </a:extLst>
        </cdr:cNvPr>
        <cdr:cNvSpPr txBox="1"/>
      </cdr:nvSpPr>
      <cdr:spPr>
        <a:xfrm xmlns:a="http://schemas.openxmlformats.org/drawingml/2006/main">
          <a:off x="0" y="2214636"/>
          <a:ext cx="1610817" cy="26707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0.50312</cdr:y>
    </cdr:from>
    <cdr:to>
      <cdr:x>0.12963</cdr:x>
      <cdr:y>0.54141</cdr:y>
    </cdr:to>
    <cdr:sp macro="" textlink="">
      <cdr:nvSpPr>
        <cdr:cNvPr id="24" name="TextBox 1">
          <a:extLst xmlns:a="http://schemas.openxmlformats.org/drawingml/2006/main">
            <a:ext uri="{FF2B5EF4-FFF2-40B4-BE49-F238E27FC236}">
              <a16:creationId xmlns:a16="http://schemas.microsoft.com/office/drawing/2014/main" id="{43EA0A29-87D3-40BE-BF5B-D7501B4ECE99}"/>
            </a:ext>
          </a:extLst>
        </cdr:cNvPr>
        <cdr:cNvSpPr txBox="1"/>
      </cdr:nvSpPr>
      <cdr:spPr>
        <a:xfrm xmlns:a="http://schemas.openxmlformats.org/drawingml/2006/main">
          <a:off x="-217534" y="2934011"/>
          <a:ext cx="1524051" cy="2232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1</cdr:x>
      <cdr:y>0.07825</cdr:y>
    </cdr:to>
    <cdr:sp macro="" textlink="">
      <cdr:nvSpPr>
        <cdr:cNvPr id="13" name="TextBox 1">
          <a:extLst xmlns:a="http://schemas.openxmlformats.org/drawingml/2006/main">
            <a:ext uri="{FF2B5EF4-FFF2-40B4-BE49-F238E27FC236}">
              <a16:creationId xmlns:a16="http://schemas.microsoft.com/office/drawing/2014/main" id="{F1161C9D-764A-4C86-BF71-0FD7649646B4}"/>
            </a:ext>
          </a:extLst>
        </cdr:cNvPr>
        <cdr:cNvSpPr txBox="1"/>
      </cdr:nvSpPr>
      <cdr:spPr>
        <a:xfrm xmlns:a="http://schemas.openxmlformats.org/drawingml/2006/main">
          <a:off x="0" y="0"/>
          <a:ext cx="11857784" cy="4800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a:effectLst/>
              <a:latin typeface="Arial" panose="020B0604020202020204" pitchFamily="34" charset="0"/>
              <a:ea typeface="+mn-ea"/>
              <a:cs typeface="Arial" panose="020B0604020202020204" pitchFamily="34" charset="0"/>
            </a:rPr>
            <a:t>K2. </a:t>
          </a:r>
          <a:r>
            <a:rPr lang="lv-LV" sz="1100" b="0" i="1" baseline="0">
              <a:effectLst/>
              <a:latin typeface="Arial" panose="020B0604020202020204" pitchFamily="34" charset="0"/>
              <a:ea typeface="+mn-ea"/>
              <a:cs typeface="Arial" panose="020B0604020202020204" pitchFamily="34" charset="0"/>
            </a:rPr>
            <a:t>"Kādiem mērķiem Jūs savā mājoklī izmantojat dabasgāzi?"</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baseline="0">
              <a:effectLst/>
              <a:latin typeface="Arial" panose="020B0604020202020204" pitchFamily="34" charset="0"/>
              <a:ea typeface="+mn-ea"/>
              <a:cs typeface="Arial" panose="020B0604020202020204" pitchFamily="34" charset="0"/>
            </a:rPr>
            <a:t>Iespējamas vairākas atbildes</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cdr:y>
    </cdr:from>
    <cdr:to>
      <cdr:x>1</cdr:x>
      <cdr:y>0.24384</cdr:y>
    </cdr:to>
    <cdr:sp macro="" textlink="">
      <cdr:nvSpPr>
        <cdr:cNvPr id="4" name="TextBox 1">
          <a:extLst xmlns:a="http://schemas.openxmlformats.org/drawingml/2006/main">
            <a:ext uri="{FF2B5EF4-FFF2-40B4-BE49-F238E27FC236}">
              <a16:creationId xmlns:a16="http://schemas.microsoft.com/office/drawing/2014/main" id="{0F50744C-6CBA-0E94-1A52-4DB835E850C4}"/>
            </a:ext>
          </a:extLst>
        </cdr:cNvPr>
        <cdr:cNvSpPr txBox="1"/>
      </cdr:nvSpPr>
      <cdr:spPr>
        <a:xfrm xmlns:a="http://schemas.openxmlformats.org/drawingml/2006/main">
          <a:off x="0" y="0"/>
          <a:ext cx="11813403" cy="134709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dirty="0">
              <a:latin typeface="Arial" panose="020B0604020202020204" pitchFamily="34" charset="0"/>
              <a:cs typeface="Arial" panose="020B0604020202020204" pitchFamily="34" charset="0"/>
            </a:rPr>
            <a:t>K3</a:t>
          </a:r>
          <a:r>
            <a:rPr lang="lv-LV" sz="1200" i="1" dirty="0">
              <a:latin typeface="Arial" panose="020B0604020202020204" pitchFamily="34" charset="0"/>
              <a:cs typeface="Arial" panose="020B0604020202020204" pitchFamily="34" charset="0"/>
            </a:rPr>
            <a:t>. "Latvijā dabasgāzes tirgus daļēji tika atvērts 2017.gadā. Kopš tā laika mājsaimniecībām bija izvēle – turpināt saņemt dabasgāzi no publiskā tirgotāja AS “Latvijas Gāze” par regulētu dabasgāzes cenu (tā saukto “saistīto lietotāju tarifu”) vai iegādāties dabasgāzi par tirgus jeb neregulētu cenu no jebkura dabasgāzes tirgotāja.  No 2023.gada 1.maija mājsaimniecības lietotājiem dabasgāzes cena vairs netiek regulēta, tādēļ mājsaimniecības lietotājiem dabasgāze ir jāiegādājas tikai par tirgus cenu. Jebkurš mājsaimniecības lietotājs izvēlas sev atbilstošāko dabasgāzes tirgotāju un piedāvājumu. Tiesa gan, lietotāju aizsardzībai visiem tirgotājiem ir pienākums piedāvāt universālo pakalpojumu (UP) – garantētas tiesības uz dabasgāzes piegādi par viegli un skaidri salīdzināmu un pārskatāmu cenu. Šajā gadījumā UP cena nedrīkst pārsniegt maksimāli pieļaujamo cenu (cenu griestus).</a:t>
          </a:r>
        </a:p>
        <a:p xmlns:a="http://schemas.openxmlformats.org/drawingml/2006/main">
          <a:r>
            <a:rPr lang="lv-LV" sz="1200" i="1" dirty="0">
              <a:latin typeface="Arial" panose="020B0604020202020204" pitchFamily="34" charset="0"/>
              <a:cs typeface="Arial" panose="020B0604020202020204" pitchFamily="34" charset="0"/>
            </a:rPr>
            <a:t>Vai Jūs iepriekš zinājāt, ka no pagājušā gada pavasara gāzes tirgus Latvijā ir pilnībā liberalizēts – t.i., dabasgāzes cena nevienai no mājsaimniecībām vairs nav regulēta?"</a:t>
          </a:r>
        </a:p>
      </cdr:txBody>
    </cdr:sp>
  </cdr:relSizeAnchor>
  <cdr:relSizeAnchor xmlns:cdr="http://schemas.openxmlformats.org/drawingml/2006/chartDrawing">
    <cdr:from>
      <cdr:x>0</cdr:x>
      <cdr:y>0.94167</cdr:y>
    </cdr:from>
    <cdr:to>
      <cdr:x>0.49856</cdr:x>
      <cdr:y>1</cdr:y>
    </cdr:to>
    <cdr:sp macro="" textlink="">
      <cdr:nvSpPr>
        <cdr:cNvPr id="5" name="TextBox 1">
          <a:extLst xmlns:a="http://schemas.openxmlformats.org/drawingml/2006/main">
            <a:ext uri="{FF2B5EF4-FFF2-40B4-BE49-F238E27FC236}">
              <a16:creationId xmlns:a16="http://schemas.microsoft.com/office/drawing/2014/main" id="{CF5E21E9-26A4-C7C0-F3C1-2EF861E4EADB}"/>
            </a:ext>
          </a:extLst>
        </cdr:cNvPr>
        <cdr:cNvSpPr txBox="1"/>
      </cdr:nvSpPr>
      <cdr:spPr>
        <a:xfrm xmlns:a="http://schemas.openxmlformats.org/drawingml/2006/main">
          <a:off x="0" y="5202237"/>
          <a:ext cx="5889721" cy="322263"/>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0.12023</cdr:y>
    </cdr:from>
    <cdr:to>
      <cdr:x>0.11858</cdr:x>
      <cdr:y>0.15609</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742465"/>
          <a:ext cx="1403206" cy="2214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0.86223</cdr:y>
    </cdr:from>
    <cdr:to>
      <cdr:x>0.13771</cdr:x>
      <cdr:y>0.90111</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324599"/>
          <a:ext cx="1646383" cy="240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0.19676</cdr:y>
    </cdr:from>
    <cdr:to>
      <cdr:x>0.11858</cdr:x>
      <cdr:y>0.23566</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215093"/>
          <a:ext cx="1403206" cy="2402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0.72364</cdr:y>
    </cdr:from>
    <cdr:to>
      <cdr:x>0.11858</cdr:x>
      <cdr:y>0.76253</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468769"/>
          <a:ext cx="1417675" cy="2401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0.5896</cdr:y>
    </cdr:from>
    <cdr:to>
      <cdr:x>0.11858</cdr:x>
      <cdr:y>0.62849</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641039"/>
          <a:ext cx="1417675" cy="2401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0.4217</cdr:y>
    </cdr:from>
    <cdr:to>
      <cdr:x>0.11858</cdr:x>
      <cdr:y>0.4606</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684503"/>
          <a:ext cx="1415165"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0.35407</cdr:y>
    </cdr:from>
    <cdr:to>
      <cdr:x>0.13612</cdr:x>
      <cdr:y>0.39598</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2253981"/>
          <a:ext cx="1610764" cy="266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0.49085</cdr:y>
    </cdr:from>
    <cdr:to>
      <cdr:x>0.12879</cdr:x>
      <cdr:y>0.5277</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0" y="3124678"/>
          <a:ext cx="1524025" cy="23458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1</cdr:x>
      <cdr:y>0.06266</cdr:y>
    </cdr:to>
    <cdr:sp macro="" textlink="">
      <cdr:nvSpPr>
        <cdr:cNvPr id="20" name="TextBox 1">
          <a:extLst xmlns:a="http://schemas.openxmlformats.org/drawingml/2006/main">
            <a:ext uri="{FF2B5EF4-FFF2-40B4-BE49-F238E27FC236}">
              <a16:creationId xmlns:a16="http://schemas.microsoft.com/office/drawing/2014/main" id="{2B93E13E-A088-4080-8E05-E61C83251056}"/>
            </a:ext>
          </a:extLst>
        </cdr:cNvPr>
        <cdr:cNvSpPr txBox="1"/>
      </cdr:nvSpPr>
      <cdr:spPr>
        <a:xfrm xmlns:a="http://schemas.openxmlformats.org/drawingml/2006/main">
          <a:off x="0" y="0"/>
          <a:ext cx="11934265" cy="39885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dirty="0">
              <a:latin typeface="Arial" panose="020B0604020202020204" pitchFamily="34" charset="0"/>
              <a:cs typeface="Arial" panose="020B0604020202020204" pitchFamily="34" charset="0"/>
            </a:rPr>
            <a:t>K3</a:t>
          </a:r>
          <a:r>
            <a:rPr lang="lv-LV" sz="1100" i="1" dirty="0">
              <a:latin typeface="Arial" panose="020B0604020202020204" pitchFamily="34" charset="0"/>
              <a:cs typeface="Arial" panose="020B0604020202020204" pitchFamily="34" charset="0"/>
            </a:rPr>
            <a:t>. "Vai Jūs iepriekš zinājāt, ka no pagājušā gada pavasara gāzes tirgus Latvijā ir pilnībā liberalizēts – t.i., dabasgāzes cena nevienai no mājsaimniecībām vairs nav regulēta?"</a:t>
          </a:r>
        </a:p>
      </cdr:txBody>
    </cdr:sp>
  </cdr:relSizeAnchor>
  <cdr:relSizeAnchor xmlns:cdr="http://schemas.openxmlformats.org/drawingml/2006/chartDrawing">
    <cdr:from>
      <cdr:x>0</cdr:x>
      <cdr:y>0.96832</cdr:y>
    </cdr:from>
    <cdr:to>
      <cdr:x>0.99359</cdr:x>
      <cdr:y>1</cdr:y>
    </cdr:to>
    <cdr:sp macro="" textlink="">
      <cdr:nvSpPr>
        <cdr:cNvPr id="16" name="TextBox 1">
          <a:extLst xmlns:a="http://schemas.openxmlformats.org/drawingml/2006/main">
            <a:ext uri="{FF2B5EF4-FFF2-40B4-BE49-F238E27FC236}">
              <a16:creationId xmlns:a16="http://schemas.microsoft.com/office/drawing/2014/main" id="{ACA492C2-2449-4F9F-8295-30BCB77449DF}"/>
            </a:ext>
          </a:extLst>
        </cdr:cNvPr>
        <cdr:cNvSpPr txBox="1"/>
      </cdr:nvSpPr>
      <cdr:spPr>
        <a:xfrm xmlns:a="http://schemas.openxmlformats.org/drawingml/2006/main">
          <a:off x="0" y="6164236"/>
          <a:ext cx="11757560" cy="201672"/>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cdr:y>
    </cdr:from>
    <cdr:to>
      <cdr:x>1</cdr:x>
      <cdr:y>0.0722</cdr:y>
    </cdr:to>
    <cdr:sp macro="" textlink="">
      <cdr:nvSpPr>
        <cdr:cNvPr id="3" name="TextBox 1">
          <a:extLst xmlns:a="http://schemas.openxmlformats.org/drawingml/2006/main">
            <a:ext uri="{FF2B5EF4-FFF2-40B4-BE49-F238E27FC236}">
              <a16:creationId xmlns:a16="http://schemas.microsoft.com/office/drawing/2014/main" id="{8ED85B4D-5733-6A5C-161F-22E2BFD3FB02}"/>
            </a:ext>
          </a:extLst>
        </cdr:cNvPr>
        <cdr:cNvSpPr txBox="1"/>
      </cdr:nvSpPr>
      <cdr:spPr>
        <a:xfrm xmlns:a="http://schemas.openxmlformats.org/drawingml/2006/main">
          <a:off x="0" y="0"/>
          <a:ext cx="11813403" cy="3988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dirty="0">
              <a:latin typeface="Arial" panose="020B0604020202020204" pitchFamily="34" charset="0"/>
              <a:cs typeface="Arial" panose="020B0604020202020204" pitchFamily="34" charset="0"/>
            </a:rPr>
            <a:t>K4. </a:t>
          </a:r>
          <a:r>
            <a:rPr lang="lv-LV" sz="1200" i="1" dirty="0">
              <a:latin typeface="Arial" panose="020B0604020202020204" pitchFamily="34" charset="0"/>
              <a:cs typeface="Arial" panose="020B0604020202020204" pitchFamily="34" charset="0"/>
            </a:rPr>
            <a:t>"Vai Jūs/ Jūsu mājsaimniecība pēdējo 5 gadu laikā (kopš 2020.gada) ir mainījusi savu dabasgāzes piegādātāju?"</a:t>
          </a:r>
        </a:p>
      </cdr:txBody>
    </cdr:sp>
  </cdr:relSizeAnchor>
  <cdr:relSizeAnchor xmlns:cdr="http://schemas.openxmlformats.org/drawingml/2006/chartDrawing">
    <cdr:from>
      <cdr:x>0</cdr:x>
      <cdr:y>0.94167</cdr:y>
    </cdr:from>
    <cdr:to>
      <cdr:x>0.49856</cdr:x>
      <cdr:y>1</cdr:y>
    </cdr:to>
    <cdr:sp macro="" textlink="">
      <cdr:nvSpPr>
        <cdr:cNvPr id="5" name="TextBox 1">
          <a:extLst xmlns:a="http://schemas.openxmlformats.org/drawingml/2006/main">
            <a:ext uri="{FF2B5EF4-FFF2-40B4-BE49-F238E27FC236}">
              <a16:creationId xmlns:a16="http://schemas.microsoft.com/office/drawing/2014/main" id="{CF5E21E9-26A4-C7C0-F3C1-2EF861E4EADB}"/>
            </a:ext>
          </a:extLst>
        </cdr:cNvPr>
        <cdr:cNvSpPr txBox="1"/>
      </cdr:nvSpPr>
      <cdr:spPr>
        <a:xfrm xmlns:a="http://schemas.openxmlformats.org/drawingml/2006/main">
          <a:off x="0" y="5202237"/>
          <a:ext cx="5889721" cy="322263"/>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0.12818</cdr:y>
    </cdr:from>
    <cdr:to>
      <cdr:x>0.11858</cdr:x>
      <cdr:y>0.16404</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225947" y="752278"/>
          <a:ext cx="1403206" cy="2104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0.86223</cdr:y>
    </cdr:from>
    <cdr:to>
      <cdr:x>0.13771</cdr:x>
      <cdr:y>0.90111</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324599"/>
          <a:ext cx="1646383" cy="240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0.19676</cdr:y>
    </cdr:from>
    <cdr:to>
      <cdr:x>0.11858</cdr:x>
      <cdr:y>0.23566</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215093"/>
          <a:ext cx="1403206" cy="2402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0.72364</cdr:y>
    </cdr:from>
    <cdr:to>
      <cdr:x>0.11858</cdr:x>
      <cdr:y>0.76253</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468769"/>
          <a:ext cx="1417675" cy="2401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0.59488</cdr:y>
    </cdr:from>
    <cdr:to>
      <cdr:x>0.11858</cdr:x>
      <cdr:y>0.63377</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786956"/>
          <a:ext cx="1403206" cy="2475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0.42195</cdr:y>
    </cdr:from>
    <cdr:to>
      <cdr:x>0.11858</cdr:x>
      <cdr:y>0.46085</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686104"/>
          <a:ext cx="1403206"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0.35123</cdr:y>
    </cdr:from>
    <cdr:to>
      <cdr:x>0.13612</cdr:x>
      <cdr:y>0.39314</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225947" y="2061358"/>
          <a:ext cx="1610764" cy="24596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0.48959</cdr:y>
    </cdr:from>
    <cdr:to>
      <cdr:x>0.12879</cdr:x>
      <cdr:y>0.52644</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0" y="3116670"/>
          <a:ext cx="1524025" cy="23458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0.96832</cdr:y>
    </cdr:from>
    <cdr:to>
      <cdr:x>0.99359</cdr:x>
      <cdr:y>1</cdr:y>
    </cdr:to>
    <cdr:sp macro="" textlink="">
      <cdr:nvSpPr>
        <cdr:cNvPr id="19" name="TextBox 1">
          <a:extLst xmlns:a="http://schemas.openxmlformats.org/drawingml/2006/main">
            <a:ext uri="{FF2B5EF4-FFF2-40B4-BE49-F238E27FC236}">
              <a16:creationId xmlns:a16="http://schemas.microsoft.com/office/drawing/2014/main" id="{EE332C92-B2E5-4165-AC63-5B8E86773EE7}"/>
            </a:ext>
          </a:extLst>
        </cdr:cNvPr>
        <cdr:cNvSpPr txBox="1"/>
      </cdr:nvSpPr>
      <cdr:spPr>
        <a:xfrm xmlns:a="http://schemas.openxmlformats.org/drawingml/2006/main">
          <a:off x="0" y="6164219"/>
          <a:ext cx="11857784" cy="201689"/>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savā mājoklī izmanto dabasgāzi, kas tiek piegādāta pa gāzes vadu</a:t>
          </a:r>
        </a:p>
      </cdr:txBody>
    </cdr:sp>
  </cdr:relSizeAnchor>
  <cdr:relSizeAnchor xmlns:cdr="http://schemas.openxmlformats.org/drawingml/2006/chartDrawing">
    <cdr:from>
      <cdr:x>0</cdr:x>
      <cdr:y>0</cdr:y>
    </cdr:from>
    <cdr:to>
      <cdr:x>0.98987</cdr:x>
      <cdr:y>0.06266</cdr:y>
    </cdr:to>
    <cdr:sp macro="" textlink="">
      <cdr:nvSpPr>
        <cdr:cNvPr id="2" name="TextBox 1">
          <a:extLst xmlns:a="http://schemas.openxmlformats.org/drawingml/2006/main">
            <a:ext uri="{FF2B5EF4-FFF2-40B4-BE49-F238E27FC236}">
              <a16:creationId xmlns:a16="http://schemas.microsoft.com/office/drawing/2014/main" id="{062BAE3D-F0B0-F800-0B8C-0FD224AD545E}"/>
            </a:ext>
          </a:extLst>
        </cdr:cNvPr>
        <cdr:cNvSpPr txBox="1"/>
      </cdr:nvSpPr>
      <cdr:spPr>
        <a:xfrm xmlns:a="http://schemas.openxmlformats.org/drawingml/2006/main">
          <a:off x="0" y="0"/>
          <a:ext cx="11813403" cy="3988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dirty="0">
              <a:latin typeface="Arial" panose="020B0604020202020204" pitchFamily="34" charset="0"/>
              <a:cs typeface="Arial" panose="020B0604020202020204" pitchFamily="34" charset="0"/>
            </a:rPr>
            <a:t>K4. </a:t>
          </a:r>
          <a:r>
            <a:rPr lang="lv-LV" sz="1100" i="1" dirty="0">
              <a:latin typeface="Arial" panose="020B0604020202020204" pitchFamily="34" charset="0"/>
              <a:cs typeface="Arial" panose="020B0604020202020204" pitchFamily="34" charset="0"/>
            </a:rPr>
            <a:t>"Vai Jūs/ Jūsu mājsaimniecība pēdējo 5 gadu laikā (kopš 2020.gada) ir mainījusi savu dabasgāzes piegādātāju?"</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24AD25-D991-4731-8CA6-3939E78045F1}"/>
              </a:ext>
            </a:extLst>
          </p:cNvPr>
          <p:cNvSpPr>
            <a:spLocks noGrp="1"/>
          </p:cNvSpPr>
          <p:nvPr>
            <p:ph type="hdr" sz="quarter"/>
          </p:nvPr>
        </p:nvSpPr>
        <p:spPr>
          <a:xfrm>
            <a:off x="1" y="0"/>
            <a:ext cx="3078513" cy="512225"/>
          </a:xfrm>
          <a:prstGeom prst="rect">
            <a:avLst/>
          </a:prstGeom>
        </p:spPr>
        <p:txBody>
          <a:bodyPr vert="horz" lIns="94770" tIns="47385" rIns="94770" bIns="47385" rtlCol="0"/>
          <a:lstStyle>
            <a:lvl1pPr algn="l">
              <a:defRPr sz="1200"/>
            </a:lvl1pPr>
          </a:lstStyle>
          <a:p>
            <a:endParaRPr lang="en-US"/>
          </a:p>
        </p:txBody>
      </p:sp>
      <p:sp>
        <p:nvSpPr>
          <p:cNvPr id="3" name="Date Placeholder 2">
            <a:extLst>
              <a:ext uri="{FF2B5EF4-FFF2-40B4-BE49-F238E27FC236}">
                <a16:creationId xmlns:a16="http://schemas.microsoft.com/office/drawing/2014/main" id="{9647A054-1F31-4FE8-8B51-D2CBAF1F0A14}"/>
              </a:ext>
            </a:extLst>
          </p:cNvPr>
          <p:cNvSpPr>
            <a:spLocks noGrp="1"/>
          </p:cNvSpPr>
          <p:nvPr>
            <p:ph type="dt" sz="quarter" idx="1"/>
          </p:nvPr>
        </p:nvSpPr>
        <p:spPr>
          <a:xfrm>
            <a:off x="4022305" y="0"/>
            <a:ext cx="3078513" cy="512225"/>
          </a:xfrm>
          <a:prstGeom prst="rect">
            <a:avLst/>
          </a:prstGeom>
        </p:spPr>
        <p:txBody>
          <a:bodyPr vert="horz" lIns="94770" tIns="47385" rIns="94770" bIns="47385" rtlCol="0"/>
          <a:lstStyle>
            <a:lvl1pPr algn="r">
              <a:defRPr sz="1200"/>
            </a:lvl1pPr>
          </a:lstStyle>
          <a:p>
            <a:fld id="{38E8BE21-3E17-48C4-99B2-3965A4F6B7D2}" type="datetimeFigureOut">
              <a:rPr lang="en-US" smtClean="0"/>
              <a:t>3/3/2025</a:t>
            </a:fld>
            <a:endParaRPr lang="en-US"/>
          </a:p>
        </p:txBody>
      </p:sp>
      <p:sp>
        <p:nvSpPr>
          <p:cNvPr id="4" name="Footer Placeholder 3">
            <a:extLst>
              <a:ext uri="{FF2B5EF4-FFF2-40B4-BE49-F238E27FC236}">
                <a16:creationId xmlns:a16="http://schemas.microsoft.com/office/drawing/2014/main" id="{0F591750-8E2F-411F-BC31-57B53720BC3D}"/>
              </a:ext>
            </a:extLst>
          </p:cNvPr>
          <p:cNvSpPr>
            <a:spLocks noGrp="1"/>
          </p:cNvSpPr>
          <p:nvPr>
            <p:ph type="ftr" sz="quarter" idx="2"/>
          </p:nvPr>
        </p:nvSpPr>
        <p:spPr>
          <a:xfrm>
            <a:off x="1" y="9720800"/>
            <a:ext cx="3078513" cy="512225"/>
          </a:xfrm>
          <a:prstGeom prst="rect">
            <a:avLst/>
          </a:prstGeom>
        </p:spPr>
        <p:txBody>
          <a:bodyPr vert="horz" lIns="94770" tIns="47385" rIns="94770" bIns="47385"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F26FBE3-BBAA-4909-8BFA-D5709F2B9E75}"/>
              </a:ext>
            </a:extLst>
          </p:cNvPr>
          <p:cNvSpPr>
            <a:spLocks noGrp="1"/>
          </p:cNvSpPr>
          <p:nvPr>
            <p:ph type="sldNum" sz="quarter" idx="3"/>
          </p:nvPr>
        </p:nvSpPr>
        <p:spPr>
          <a:xfrm>
            <a:off x="4022305" y="9720800"/>
            <a:ext cx="3078513" cy="512225"/>
          </a:xfrm>
          <a:prstGeom prst="rect">
            <a:avLst/>
          </a:prstGeom>
        </p:spPr>
        <p:txBody>
          <a:bodyPr vert="horz" lIns="94770" tIns="47385" rIns="94770" bIns="47385" rtlCol="0" anchor="b"/>
          <a:lstStyle>
            <a:lvl1pPr algn="r">
              <a:defRPr sz="1200"/>
            </a:lvl1pPr>
          </a:lstStyle>
          <a:p>
            <a:fld id="{2F46140F-CDBE-4692-855F-83DCDF1A1584}" type="slidenum">
              <a:rPr lang="en-US" smtClean="0"/>
              <a:t>‹#›</a:t>
            </a:fld>
            <a:endParaRPr lang="en-US"/>
          </a:p>
        </p:txBody>
      </p:sp>
    </p:spTree>
    <p:extLst>
      <p:ext uri="{BB962C8B-B14F-4D97-AF65-F5344CB8AC3E}">
        <p14:creationId xmlns:p14="http://schemas.microsoft.com/office/powerpoint/2010/main" val="15790572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513429"/>
          </a:xfrm>
          <a:prstGeom prst="rect">
            <a:avLst/>
          </a:prstGeom>
        </p:spPr>
        <p:txBody>
          <a:bodyPr vert="horz" lIns="94770" tIns="47385" rIns="94770" bIns="47385" rtlCol="0"/>
          <a:lstStyle>
            <a:lvl1pPr algn="l">
              <a:defRPr sz="1200"/>
            </a:lvl1pPr>
          </a:lstStyle>
          <a:p>
            <a:endParaRPr lang="lv-LV"/>
          </a:p>
        </p:txBody>
      </p:sp>
      <p:sp>
        <p:nvSpPr>
          <p:cNvPr id="3" name="Date Placeholder 2"/>
          <p:cNvSpPr>
            <a:spLocks noGrp="1"/>
          </p:cNvSpPr>
          <p:nvPr>
            <p:ph type="dt" idx="1"/>
          </p:nvPr>
        </p:nvSpPr>
        <p:spPr>
          <a:xfrm>
            <a:off x="4023094" y="0"/>
            <a:ext cx="3077739" cy="513429"/>
          </a:xfrm>
          <a:prstGeom prst="rect">
            <a:avLst/>
          </a:prstGeom>
        </p:spPr>
        <p:txBody>
          <a:bodyPr vert="horz" lIns="94770" tIns="47385" rIns="94770" bIns="47385" rtlCol="0"/>
          <a:lstStyle>
            <a:lvl1pPr algn="r">
              <a:defRPr sz="1200"/>
            </a:lvl1pPr>
          </a:lstStyle>
          <a:p>
            <a:fld id="{CE007C15-34CF-4236-ADF4-1E47C07854AD}" type="datetimeFigureOut">
              <a:rPr lang="lv-LV" smtClean="0"/>
              <a:t>03.03.2025</a:t>
            </a:fld>
            <a:endParaRPr lang="lv-LV"/>
          </a:p>
        </p:txBody>
      </p:sp>
      <p:sp>
        <p:nvSpPr>
          <p:cNvPr id="4" name="Slide Image Placeholder 3"/>
          <p:cNvSpPr>
            <a:spLocks noGrp="1" noRot="1" noChangeAspect="1"/>
          </p:cNvSpPr>
          <p:nvPr>
            <p:ph type="sldImg" idx="2"/>
          </p:nvPr>
        </p:nvSpPr>
        <p:spPr>
          <a:xfrm>
            <a:off x="482600" y="1279525"/>
            <a:ext cx="6137275" cy="3452813"/>
          </a:xfrm>
          <a:prstGeom prst="rect">
            <a:avLst/>
          </a:prstGeom>
          <a:noFill/>
          <a:ln w="12700">
            <a:solidFill>
              <a:prstClr val="black"/>
            </a:solidFill>
          </a:ln>
        </p:spPr>
        <p:txBody>
          <a:bodyPr vert="horz" lIns="94770" tIns="47385" rIns="94770" bIns="47385" rtlCol="0" anchor="ctr"/>
          <a:lstStyle/>
          <a:p>
            <a:endParaRPr lang="lv-LV"/>
          </a:p>
        </p:txBody>
      </p:sp>
      <p:sp>
        <p:nvSpPr>
          <p:cNvPr id="5" name="Notes Placeholder 4"/>
          <p:cNvSpPr>
            <a:spLocks noGrp="1"/>
          </p:cNvSpPr>
          <p:nvPr>
            <p:ph type="body" sz="quarter" idx="3"/>
          </p:nvPr>
        </p:nvSpPr>
        <p:spPr>
          <a:xfrm>
            <a:off x="710249" y="4924644"/>
            <a:ext cx="5681980" cy="4029253"/>
          </a:xfrm>
          <a:prstGeom prst="rect">
            <a:avLst/>
          </a:prstGeom>
        </p:spPr>
        <p:txBody>
          <a:bodyPr vert="horz" lIns="94770" tIns="47385" rIns="94770" bIns="4738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1" y="9719599"/>
            <a:ext cx="3077739" cy="513428"/>
          </a:xfrm>
          <a:prstGeom prst="rect">
            <a:avLst/>
          </a:prstGeom>
        </p:spPr>
        <p:txBody>
          <a:bodyPr vert="horz" lIns="94770" tIns="47385" rIns="94770" bIns="47385" rtlCol="0" anchor="b"/>
          <a:lstStyle>
            <a:lvl1pPr algn="l">
              <a:defRPr sz="1200"/>
            </a:lvl1pPr>
          </a:lstStyle>
          <a:p>
            <a:endParaRPr lang="lv-LV"/>
          </a:p>
        </p:txBody>
      </p:sp>
      <p:sp>
        <p:nvSpPr>
          <p:cNvPr id="7" name="Slide Number Placeholder 6"/>
          <p:cNvSpPr>
            <a:spLocks noGrp="1"/>
          </p:cNvSpPr>
          <p:nvPr>
            <p:ph type="sldNum" sz="quarter" idx="5"/>
          </p:nvPr>
        </p:nvSpPr>
        <p:spPr>
          <a:xfrm>
            <a:off x="4023094" y="9719599"/>
            <a:ext cx="3077739" cy="513428"/>
          </a:xfrm>
          <a:prstGeom prst="rect">
            <a:avLst/>
          </a:prstGeom>
        </p:spPr>
        <p:txBody>
          <a:bodyPr vert="horz" lIns="94770" tIns="47385" rIns="94770" bIns="47385" rtlCol="0" anchor="b"/>
          <a:lstStyle>
            <a:lvl1pPr algn="r">
              <a:defRPr sz="1200"/>
            </a:lvl1pPr>
          </a:lstStyle>
          <a:p>
            <a:fld id="{5EC42E2D-160D-412A-A220-AB9C8796808B}" type="slidenum">
              <a:rPr lang="lv-LV" smtClean="0"/>
              <a:t>‹#›</a:t>
            </a:fld>
            <a:endParaRPr lang="lv-LV"/>
          </a:p>
        </p:txBody>
      </p:sp>
    </p:spTree>
    <p:extLst>
      <p:ext uri="{BB962C8B-B14F-4D97-AF65-F5344CB8AC3E}">
        <p14:creationId xmlns:p14="http://schemas.microsoft.com/office/powerpoint/2010/main" val="3695762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D85F47A3-7146-4D45-9BFC-F2BA3FBAAB1F}"/>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8EC6B94-A0D4-42B1-86BE-AB365EBB24AB}" type="slidenum">
              <a:rPr lang="lv-LV" altLang="en-US" smtClean="0"/>
              <a:pPr>
                <a:spcBef>
                  <a:spcPct val="0"/>
                </a:spcBef>
              </a:pPr>
              <a:t>1</a:t>
            </a:fld>
            <a:endParaRPr lang="lv-LV" altLang="en-US"/>
          </a:p>
        </p:txBody>
      </p:sp>
      <p:sp>
        <p:nvSpPr>
          <p:cNvPr id="5123" name="Rectangle 2">
            <a:extLst>
              <a:ext uri="{FF2B5EF4-FFF2-40B4-BE49-F238E27FC236}">
                <a16:creationId xmlns:a16="http://schemas.microsoft.com/office/drawing/2014/main" id="{8BEEF87B-8DAC-4547-94D7-ECBFE70C5B91}"/>
              </a:ext>
            </a:extLst>
          </p:cNvPr>
          <p:cNvSpPr>
            <a:spLocks noGrp="1" noRot="1" noChangeAspect="1" noChangeArrowheads="1" noTextEdit="1"/>
          </p:cNvSpPr>
          <p:nvPr>
            <p:ph type="sldImg"/>
          </p:nvPr>
        </p:nvSpPr>
        <p:spPr>
          <a:xfrm>
            <a:off x="146050" y="765175"/>
            <a:ext cx="6823075" cy="3838575"/>
          </a:xfrm>
          <a:ln/>
        </p:spPr>
      </p:sp>
      <p:sp>
        <p:nvSpPr>
          <p:cNvPr id="5124" name="Rectangle 3">
            <a:extLst>
              <a:ext uri="{FF2B5EF4-FFF2-40B4-BE49-F238E27FC236}">
                <a16:creationId xmlns:a16="http://schemas.microsoft.com/office/drawing/2014/main" id="{23852393-8293-444D-9F4B-55CE643E534D}"/>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10</a:t>
            </a:fld>
            <a:endParaRPr lang="lv-LV" altLang="en-US" sz="1200">
              <a:latin typeface="Arial" panose="020B0604020202020204" pitchFamily="34" charset="0"/>
            </a:endParaRPr>
          </a:p>
        </p:txBody>
      </p:sp>
    </p:spTree>
    <p:extLst>
      <p:ext uri="{BB962C8B-B14F-4D97-AF65-F5344CB8AC3E}">
        <p14:creationId xmlns:p14="http://schemas.microsoft.com/office/powerpoint/2010/main" val="3637684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11</a:t>
            </a:fld>
            <a:endParaRPr lang="lv-LV" altLang="en-US" sz="1200">
              <a:latin typeface="Arial" panose="020B0604020202020204" pitchFamily="34" charset="0"/>
            </a:endParaRPr>
          </a:p>
        </p:txBody>
      </p:sp>
    </p:spTree>
    <p:extLst>
      <p:ext uri="{BB962C8B-B14F-4D97-AF65-F5344CB8AC3E}">
        <p14:creationId xmlns:p14="http://schemas.microsoft.com/office/powerpoint/2010/main" val="953698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12</a:t>
            </a:fld>
            <a:endParaRPr lang="lv-LV" altLang="en-US" sz="1200">
              <a:latin typeface="Arial" panose="020B0604020202020204" pitchFamily="34" charset="0"/>
            </a:endParaRPr>
          </a:p>
        </p:txBody>
      </p:sp>
    </p:spTree>
    <p:extLst>
      <p:ext uri="{BB962C8B-B14F-4D97-AF65-F5344CB8AC3E}">
        <p14:creationId xmlns:p14="http://schemas.microsoft.com/office/powerpoint/2010/main" val="2086763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13</a:t>
            </a:fld>
            <a:endParaRPr lang="lv-LV" altLang="en-US" sz="1200">
              <a:latin typeface="Arial" panose="020B0604020202020204" pitchFamily="34" charset="0"/>
            </a:endParaRPr>
          </a:p>
        </p:txBody>
      </p:sp>
    </p:spTree>
    <p:extLst>
      <p:ext uri="{BB962C8B-B14F-4D97-AF65-F5344CB8AC3E}">
        <p14:creationId xmlns:p14="http://schemas.microsoft.com/office/powerpoint/2010/main" val="1239934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14</a:t>
            </a:fld>
            <a:endParaRPr lang="lv-LV" altLang="en-US" sz="1200">
              <a:latin typeface="Arial" panose="020B0604020202020204" pitchFamily="34" charset="0"/>
            </a:endParaRPr>
          </a:p>
        </p:txBody>
      </p:sp>
    </p:spTree>
    <p:extLst>
      <p:ext uri="{BB962C8B-B14F-4D97-AF65-F5344CB8AC3E}">
        <p14:creationId xmlns:p14="http://schemas.microsoft.com/office/powerpoint/2010/main" val="4060354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15</a:t>
            </a:fld>
            <a:endParaRPr lang="lv-LV" altLang="en-US" sz="1200">
              <a:latin typeface="Arial" panose="020B0604020202020204" pitchFamily="34" charset="0"/>
            </a:endParaRPr>
          </a:p>
        </p:txBody>
      </p:sp>
    </p:spTree>
    <p:extLst>
      <p:ext uri="{BB962C8B-B14F-4D97-AF65-F5344CB8AC3E}">
        <p14:creationId xmlns:p14="http://schemas.microsoft.com/office/powerpoint/2010/main" val="40677990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16</a:t>
            </a:fld>
            <a:endParaRPr lang="lv-LV" altLang="en-US" sz="1200">
              <a:latin typeface="Arial" panose="020B0604020202020204" pitchFamily="34" charset="0"/>
            </a:endParaRPr>
          </a:p>
        </p:txBody>
      </p:sp>
    </p:spTree>
    <p:extLst>
      <p:ext uri="{BB962C8B-B14F-4D97-AF65-F5344CB8AC3E}">
        <p14:creationId xmlns:p14="http://schemas.microsoft.com/office/powerpoint/2010/main" val="6966134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17</a:t>
            </a:fld>
            <a:endParaRPr lang="lv-LV" altLang="en-US" sz="1200">
              <a:latin typeface="Arial" panose="020B0604020202020204" pitchFamily="34" charset="0"/>
            </a:endParaRPr>
          </a:p>
        </p:txBody>
      </p:sp>
    </p:spTree>
    <p:extLst>
      <p:ext uri="{BB962C8B-B14F-4D97-AF65-F5344CB8AC3E}">
        <p14:creationId xmlns:p14="http://schemas.microsoft.com/office/powerpoint/2010/main" val="200919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18</a:t>
            </a:fld>
            <a:endParaRPr lang="lv-LV" altLang="en-US" sz="1200">
              <a:latin typeface="Arial" panose="020B0604020202020204" pitchFamily="34" charset="0"/>
            </a:endParaRPr>
          </a:p>
        </p:txBody>
      </p:sp>
    </p:spTree>
    <p:extLst>
      <p:ext uri="{BB962C8B-B14F-4D97-AF65-F5344CB8AC3E}">
        <p14:creationId xmlns:p14="http://schemas.microsoft.com/office/powerpoint/2010/main" val="5690047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19</a:t>
            </a:fld>
            <a:endParaRPr lang="lv-LV" altLang="en-US" sz="1200">
              <a:latin typeface="Arial" panose="020B0604020202020204" pitchFamily="34" charset="0"/>
            </a:endParaRPr>
          </a:p>
        </p:txBody>
      </p:sp>
    </p:spTree>
    <p:extLst>
      <p:ext uri="{BB962C8B-B14F-4D97-AF65-F5344CB8AC3E}">
        <p14:creationId xmlns:p14="http://schemas.microsoft.com/office/powerpoint/2010/main" val="2500974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2</a:t>
            </a:fld>
            <a:endParaRPr lang="lv-LV"/>
          </a:p>
        </p:txBody>
      </p:sp>
    </p:spTree>
    <p:extLst>
      <p:ext uri="{BB962C8B-B14F-4D97-AF65-F5344CB8AC3E}">
        <p14:creationId xmlns:p14="http://schemas.microsoft.com/office/powerpoint/2010/main" val="23754608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20</a:t>
            </a:fld>
            <a:endParaRPr lang="lv-LV" altLang="en-US" sz="1200">
              <a:latin typeface="Arial" panose="020B0604020202020204" pitchFamily="34" charset="0"/>
            </a:endParaRPr>
          </a:p>
        </p:txBody>
      </p:sp>
    </p:spTree>
    <p:extLst>
      <p:ext uri="{BB962C8B-B14F-4D97-AF65-F5344CB8AC3E}">
        <p14:creationId xmlns:p14="http://schemas.microsoft.com/office/powerpoint/2010/main" val="29460001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21</a:t>
            </a:fld>
            <a:endParaRPr lang="lv-LV" altLang="en-US" sz="1200">
              <a:latin typeface="Arial" panose="020B0604020202020204" pitchFamily="34" charset="0"/>
            </a:endParaRPr>
          </a:p>
        </p:txBody>
      </p:sp>
    </p:spTree>
    <p:extLst>
      <p:ext uri="{BB962C8B-B14F-4D97-AF65-F5344CB8AC3E}">
        <p14:creationId xmlns:p14="http://schemas.microsoft.com/office/powerpoint/2010/main" val="9458221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22</a:t>
            </a:fld>
            <a:endParaRPr lang="lv-LV"/>
          </a:p>
        </p:txBody>
      </p:sp>
    </p:spTree>
    <p:extLst>
      <p:ext uri="{BB962C8B-B14F-4D97-AF65-F5344CB8AC3E}">
        <p14:creationId xmlns:p14="http://schemas.microsoft.com/office/powerpoint/2010/main" val="10614803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8F0E4E79-B7D1-4F36-8574-BC3E786238CA}"/>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855E61C-7F50-4F63-8B55-DA3D586BBA7F}" type="slidenum">
              <a:rPr lang="lv-LV" altLang="en-US" smtClean="0"/>
              <a:pPr>
                <a:spcBef>
                  <a:spcPct val="0"/>
                </a:spcBef>
              </a:pPr>
              <a:t>23</a:t>
            </a:fld>
            <a:endParaRPr lang="lv-LV" altLang="en-US"/>
          </a:p>
        </p:txBody>
      </p:sp>
      <p:sp>
        <p:nvSpPr>
          <p:cNvPr id="103427" name="Rectangle 2">
            <a:extLst>
              <a:ext uri="{FF2B5EF4-FFF2-40B4-BE49-F238E27FC236}">
                <a16:creationId xmlns:a16="http://schemas.microsoft.com/office/drawing/2014/main" id="{0753B3CF-3549-4F31-BF15-993042445618}"/>
              </a:ext>
            </a:extLst>
          </p:cNvPr>
          <p:cNvSpPr>
            <a:spLocks noGrp="1" noRot="1" noChangeAspect="1" noChangeArrowheads="1" noTextEdit="1"/>
          </p:cNvSpPr>
          <p:nvPr>
            <p:ph type="sldImg"/>
          </p:nvPr>
        </p:nvSpPr>
        <p:spPr>
          <a:xfrm>
            <a:off x="146050" y="765175"/>
            <a:ext cx="6823075" cy="3838575"/>
          </a:xfrm>
          <a:ln/>
        </p:spPr>
      </p:sp>
      <p:sp>
        <p:nvSpPr>
          <p:cNvPr id="103428" name="Rectangle 3">
            <a:extLst>
              <a:ext uri="{FF2B5EF4-FFF2-40B4-BE49-F238E27FC236}">
                <a16:creationId xmlns:a16="http://schemas.microsoft.com/office/drawing/2014/main" id="{04FEDFAB-02CE-44A6-A91E-F5B6E4AE9DE8}"/>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3</a:t>
            </a:fld>
            <a:endParaRPr lang="lv-LV"/>
          </a:p>
        </p:txBody>
      </p:sp>
    </p:spTree>
    <p:extLst>
      <p:ext uri="{BB962C8B-B14F-4D97-AF65-F5344CB8AC3E}">
        <p14:creationId xmlns:p14="http://schemas.microsoft.com/office/powerpoint/2010/main" val="3183730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4</a:t>
            </a:fld>
            <a:endParaRPr lang="lv-LV"/>
          </a:p>
        </p:txBody>
      </p:sp>
    </p:spTree>
    <p:extLst>
      <p:ext uri="{BB962C8B-B14F-4D97-AF65-F5344CB8AC3E}">
        <p14:creationId xmlns:p14="http://schemas.microsoft.com/office/powerpoint/2010/main" val="686771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7908645-8BC1-44F5-80EC-1905CC1715E8}"/>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A3DC28-008A-40F9-9A33-C66D976BDC6E}" type="slidenum">
              <a:rPr lang="lv-LV" altLang="en-US" smtClean="0"/>
              <a:pPr>
                <a:spcBef>
                  <a:spcPct val="0"/>
                </a:spcBef>
              </a:pPr>
              <a:t>5</a:t>
            </a:fld>
            <a:endParaRPr lang="lv-LV" altLang="en-US"/>
          </a:p>
        </p:txBody>
      </p:sp>
      <p:sp>
        <p:nvSpPr>
          <p:cNvPr id="23555" name="Rectangle 2">
            <a:extLst>
              <a:ext uri="{FF2B5EF4-FFF2-40B4-BE49-F238E27FC236}">
                <a16:creationId xmlns:a16="http://schemas.microsoft.com/office/drawing/2014/main" id="{8FB171D5-67AE-4DDF-A0FB-78BF7531D340}"/>
              </a:ext>
            </a:extLst>
          </p:cNvPr>
          <p:cNvSpPr>
            <a:spLocks noGrp="1" noRot="1" noChangeAspect="1" noChangeArrowheads="1" noTextEdit="1"/>
          </p:cNvSpPr>
          <p:nvPr>
            <p:ph type="sldImg"/>
          </p:nvPr>
        </p:nvSpPr>
        <p:spPr>
          <a:xfrm>
            <a:off x="146050" y="765175"/>
            <a:ext cx="6823075" cy="3838575"/>
          </a:xfrm>
          <a:ln/>
        </p:spPr>
      </p:sp>
      <p:sp>
        <p:nvSpPr>
          <p:cNvPr id="23556" name="Rectangle 3">
            <a:extLst>
              <a:ext uri="{FF2B5EF4-FFF2-40B4-BE49-F238E27FC236}">
                <a16:creationId xmlns:a16="http://schemas.microsoft.com/office/drawing/2014/main" id="{07BD4657-5AED-434A-9DCE-6187C29ECE86}"/>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extLst>
      <p:ext uri="{BB962C8B-B14F-4D97-AF65-F5344CB8AC3E}">
        <p14:creationId xmlns:p14="http://schemas.microsoft.com/office/powerpoint/2010/main" val="2710660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xfrm>
            <a:off x="482600" y="1279525"/>
            <a:ext cx="6137275" cy="3452813"/>
          </a:xfrm>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a:latin typeface="Arial" panose="020B0604020202020204" pitchFamily="34" charset="0"/>
              </a:rPr>
              <a:pPr/>
              <a:t>6</a:t>
            </a:fld>
            <a:endParaRPr lang="lv-LV" altLang="en-US" sz="120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7908645-8BC1-44F5-80EC-1905CC1715E8}"/>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A3DC28-008A-40F9-9A33-C66D976BDC6E}" type="slidenum">
              <a:rPr lang="lv-LV" altLang="en-US" smtClean="0"/>
              <a:pPr>
                <a:spcBef>
                  <a:spcPct val="0"/>
                </a:spcBef>
              </a:pPr>
              <a:t>7</a:t>
            </a:fld>
            <a:endParaRPr lang="lv-LV" altLang="en-US"/>
          </a:p>
        </p:txBody>
      </p:sp>
      <p:sp>
        <p:nvSpPr>
          <p:cNvPr id="23555" name="Rectangle 2">
            <a:extLst>
              <a:ext uri="{FF2B5EF4-FFF2-40B4-BE49-F238E27FC236}">
                <a16:creationId xmlns:a16="http://schemas.microsoft.com/office/drawing/2014/main" id="{8FB171D5-67AE-4DDF-A0FB-78BF7531D340}"/>
              </a:ext>
            </a:extLst>
          </p:cNvPr>
          <p:cNvSpPr>
            <a:spLocks noGrp="1" noRot="1" noChangeAspect="1" noChangeArrowheads="1" noTextEdit="1"/>
          </p:cNvSpPr>
          <p:nvPr>
            <p:ph type="sldImg"/>
          </p:nvPr>
        </p:nvSpPr>
        <p:spPr>
          <a:xfrm>
            <a:off x="146050" y="765175"/>
            <a:ext cx="6823075" cy="3838575"/>
          </a:xfrm>
          <a:ln/>
        </p:spPr>
      </p:sp>
      <p:sp>
        <p:nvSpPr>
          <p:cNvPr id="23556" name="Rectangle 3">
            <a:extLst>
              <a:ext uri="{FF2B5EF4-FFF2-40B4-BE49-F238E27FC236}">
                <a16:creationId xmlns:a16="http://schemas.microsoft.com/office/drawing/2014/main" id="{07BD4657-5AED-434A-9DCE-6187C29ECE86}"/>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extLst>
      <p:ext uri="{BB962C8B-B14F-4D97-AF65-F5344CB8AC3E}">
        <p14:creationId xmlns:p14="http://schemas.microsoft.com/office/powerpoint/2010/main" val="1942586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8</a:t>
            </a:fld>
            <a:endParaRPr lang="lv-LV" altLang="en-US" sz="1200">
              <a:latin typeface="Arial" panose="020B0604020202020204" pitchFamily="34" charset="0"/>
            </a:endParaRPr>
          </a:p>
        </p:txBody>
      </p:sp>
    </p:spTree>
    <p:extLst>
      <p:ext uri="{BB962C8B-B14F-4D97-AF65-F5344CB8AC3E}">
        <p14:creationId xmlns:p14="http://schemas.microsoft.com/office/powerpoint/2010/main" val="2202210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9</a:t>
            </a:fld>
            <a:endParaRPr lang="lv-LV" altLang="en-US" sz="1200">
              <a:latin typeface="Arial" panose="020B0604020202020204" pitchFamily="34" charset="0"/>
            </a:endParaRPr>
          </a:p>
        </p:txBody>
      </p:sp>
    </p:spTree>
    <p:extLst>
      <p:ext uri="{BB962C8B-B14F-4D97-AF65-F5344CB8AC3E}">
        <p14:creationId xmlns:p14="http://schemas.microsoft.com/office/powerpoint/2010/main" val="2319874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03.03.2025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63121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340727-130B-4B8B-A651-A95C89F55F40}" type="datetimeFigureOut">
              <a:rPr lang="lv-LV" smtClean="0"/>
              <a:t>03.03.2025</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063855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03.03.2025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699610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03.03.2025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27723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03.03.2025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73635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03.03.2025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70559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410325"/>
            <a:ext cx="1350236" cy="4476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pic>
        <p:nvPicPr>
          <p:cNvPr id="6" name="Picture 5">
            <a:extLst>
              <a:ext uri="{FF2B5EF4-FFF2-40B4-BE49-F238E27FC236}">
                <a16:creationId xmlns:a16="http://schemas.microsoft.com/office/drawing/2014/main" id="{F0E5D502-1FC3-49C0-847A-01FAF91042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7217" y="6348521"/>
            <a:ext cx="952381" cy="416667"/>
          </a:xfrm>
          <a:prstGeom prst="rect">
            <a:avLst/>
          </a:prstGeom>
        </p:spPr>
      </p:pic>
    </p:spTree>
    <p:extLst>
      <p:ext uri="{BB962C8B-B14F-4D97-AF65-F5344CB8AC3E}">
        <p14:creationId xmlns:p14="http://schemas.microsoft.com/office/powerpoint/2010/main" val="1825719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pic>
        <p:nvPicPr>
          <p:cNvPr id="6" name="Picture 5">
            <a:extLst>
              <a:ext uri="{FF2B5EF4-FFF2-40B4-BE49-F238E27FC236}">
                <a16:creationId xmlns:a16="http://schemas.microsoft.com/office/drawing/2014/main" id="{F0E5D502-1FC3-49C0-847A-01FAF91042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7217" y="6348521"/>
            <a:ext cx="952381" cy="416667"/>
          </a:xfrm>
          <a:prstGeom prst="rect">
            <a:avLst/>
          </a:prstGeom>
        </p:spPr>
      </p:pic>
    </p:spTree>
    <p:extLst>
      <p:ext uri="{BB962C8B-B14F-4D97-AF65-F5344CB8AC3E}">
        <p14:creationId xmlns:p14="http://schemas.microsoft.com/office/powerpoint/2010/main" val="1815696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1762726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03.03.2025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31818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340727-130B-4B8B-A651-A95C89F55F40}" type="datetimeFigureOut">
              <a:rPr lang="lv-LV" smtClean="0"/>
              <a:t>03.03.2025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444006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340727-130B-4B8B-A651-A95C89F55F40}" type="datetimeFigureOut">
              <a:rPr lang="lv-LV" smtClean="0"/>
              <a:t>03.03.2025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79338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340727-130B-4B8B-A651-A95C89F55F40}" type="datetimeFigureOut">
              <a:rPr lang="lv-LV" smtClean="0"/>
              <a:t>03.03.2025</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34260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340727-130B-4B8B-A651-A95C89F55F40}" type="datetimeFigureOut">
              <a:rPr lang="lv-LV" smtClean="0"/>
              <a:t>03.03.2025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5028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340727-130B-4B8B-A651-A95C89F55F40}" type="datetimeFigureOut">
              <a:rPr lang="lv-LV" smtClean="0"/>
              <a:t>03.03.2025</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4A621-64F2-4FC1-B93B-CD0E8429F798}" type="slidenum">
              <a:rPr lang="lv-LV" smtClean="0"/>
              <a:t>‹#›</a:t>
            </a:fld>
            <a:endParaRPr lang="lv-LV"/>
          </a:p>
        </p:txBody>
      </p:sp>
    </p:spTree>
    <p:extLst>
      <p:ext uri="{BB962C8B-B14F-4D97-AF65-F5344CB8AC3E}">
        <p14:creationId xmlns:p14="http://schemas.microsoft.com/office/powerpoint/2010/main" val="3092212111"/>
      </p:ext>
    </p:extLst>
  </p:cSld>
  <p:clrMap bg1="lt1" tx1="dk1" bg2="lt2" tx2="dk2" accent1="accent1" accent2="accent2" accent3="accent3" accent4="accent4" accent5="accent5" accent6="accent6" hlink="hlink" folHlink="folHlink"/>
  <p:sldLayoutIdLst>
    <p:sldLayoutId id="2147483679" r:id="rId1"/>
    <p:sldLayoutId id="2147483690" r:id="rId2"/>
    <p:sldLayoutId id="2147483691" r:id="rId3"/>
    <p:sldLayoutId id="2147483692"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skds.lv/"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F65A4DC-5381-4009-B4C3-B6A23138D027}"/>
              </a:ext>
            </a:extLst>
          </p:cNvPr>
          <p:cNvSpPr>
            <a:spLocks noGrp="1" noChangeArrowheads="1"/>
          </p:cNvSpPr>
          <p:nvPr>
            <p:ph type="ctrTitle"/>
          </p:nvPr>
        </p:nvSpPr>
        <p:spPr>
          <a:xfrm>
            <a:off x="1780674" y="2199736"/>
            <a:ext cx="8520617" cy="1580503"/>
          </a:xfrm>
          <a:solidFill>
            <a:srgbClr val="386C57"/>
          </a:solidFill>
        </p:spPr>
        <p:txBody>
          <a:bodyPr anchor="ctr">
            <a:noAutofit/>
          </a:bodyPr>
          <a:lstStyle/>
          <a:p>
            <a:r>
              <a:rPr lang="lv-LV" altLang="en-US" sz="3600" b="1" spc="-30" dirty="0">
                <a:solidFill>
                  <a:schemeClr val="bg1"/>
                </a:solidFill>
                <a:latin typeface="Arial" panose="020B0604020202020204" pitchFamily="34" charset="0"/>
                <a:ea typeface="Tahoma" panose="020B0604030504040204" pitchFamily="34" charset="0"/>
                <a:cs typeface="Arial" panose="020B0604020202020204" pitchFamily="34" charset="0"/>
              </a:rPr>
              <a:t>Norēķini par dabasgāzi un tās izmantošanas paradumi</a:t>
            </a:r>
            <a:endParaRPr lang="lv-LV" altLang="en-US" sz="3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099" name="Text Box 4">
            <a:extLst>
              <a:ext uri="{FF2B5EF4-FFF2-40B4-BE49-F238E27FC236}">
                <a16:creationId xmlns:a16="http://schemas.microsoft.com/office/drawing/2014/main" id="{721A82B7-22F5-4AA9-AD90-54C6C95BD1F5}"/>
              </a:ext>
            </a:extLst>
          </p:cNvPr>
          <p:cNvSpPr txBox="1">
            <a:spLocks noChangeArrowheads="1"/>
          </p:cNvSpPr>
          <p:nvPr/>
        </p:nvSpPr>
        <p:spPr bwMode="auto">
          <a:xfrm>
            <a:off x="2063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4101" name="Rectangle 9">
            <a:extLst>
              <a:ext uri="{FF2B5EF4-FFF2-40B4-BE49-F238E27FC236}">
                <a16:creationId xmlns:a16="http://schemas.microsoft.com/office/drawing/2014/main" id="{791EAD24-72E7-4A0D-B111-BE204887E31D}"/>
              </a:ext>
            </a:extLst>
          </p:cNvPr>
          <p:cNvSpPr>
            <a:spLocks noChangeArrowheads="1"/>
          </p:cNvSpPr>
          <p:nvPr/>
        </p:nvSpPr>
        <p:spPr bwMode="auto">
          <a:xfrm>
            <a:off x="4050059" y="4044123"/>
            <a:ext cx="416492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lv-LV" altLang="en-US" sz="1900" dirty="0">
                <a:cs typeface="Arial" panose="020B0604020202020204" pitchFamily="34" charset="0"/>
              </a:rPr>
              <a:t>Latvijas iedzīvotāju aptaujas rezultāti</a:t>
            </a:r>
          </a:p>
          <a:p>
            <a:pPr algn="ctr">
              <a:spcBef>
                <a:spcPts val="1200"/>
              </a:spcBef>
              <a:buNone/>
            </a:pPr>
            <a:r>
              <a:rPr lang="lv-LV" altLang="en-US" sz="1900" dirty="0">
                <a:cs typeface="Arial" panose="020B0604020202020204" pitchFamily="34" charset="0"/>
              </a:rPr>
              <a:t>2024. gada augusts - septembris</a:t>
            </a:r>
          </a:p>
        </p:txBody>
      </p:sp>
      <p:pic>
        <p:nvPicPr>
          <p:cNvPr id="4104" name="Picture 8">
            <a:extLst>
              <a:ext uri="{FF2B5EF4-FFF2-40B4-BE49-F238E27FC236}">
                <a16:creationId xmlns:a16="http://schemas.microsoft.com/office/drawing/2014/main" id="{9ECBC8A7-5251-4702-A515-F6E2117CB74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83362" y="5752590"/>
            <a:ext cx="13716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5">
            <a:extLst>
              <a:ext uri="{FF2B5EF4-FFF2-40B4-BE49-F238E27FC236}">
                <a16:creationId xmlns:a16="http://schemas.microsoft.com/office/drawing/2014/main" id="{DD2BB98A-543E-44AF-AC0D-9DC50E75EB48}"/>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Dabasgāzes izmantošanas mērķi</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9D66DA44-6F3C-4994-B514-93EBB56AD93C}"/>
              </a:ext>
            </a:extLst>
          </p:cNvPr>
          <p:cNvGraphicFramePr>
            <a:graphicFrameLocks/>
          </p:cNvGraphicFramePr>
          <p:nvPr>
            <p:extLst>
              <p:ext uri="{D42A27DB-BD31-4B8C-83A1-F6EECF244321}">
                <p14:modId xmlns:p14="http://schemas.microsoft.com/office/powerpoint/2010/main" val="4125577359"/>
              </p:ext>
            </p:extLst>
          </p:nvPr>
        </p:nvGraphicFramePr>
        <p:xfrm>
          <a:off x="222448" y="713641"/>
          <a:ext cx="11747104" cy="56076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9028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3">
            <a:extLst>
              <a:ext uri="{FF2B5EF4-FFF2-40B4-BE49-F238E27FC236}">
                <a16:creationId xmlns:a16="http://schemas.microsoft.com/office/drawing/2014/main" id="{BD52CDA6-9014-4D0B-8A9E-A32373A99F6E}"/>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Dabasgāzes izmantošanas mērķi</a:t>
            </a:r>
            <a:endParaRPr lang="en-US" altLang="en-US" sz="2100" b="1"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C5A2E9F2-F2C7-4535-BEC9-6994E5922B2B}"/>
              </a:ext>
            </a:extLst>
          </p:cNvPr>
          <p:cNvGraphicFramePr>
            <a:graphicFrameLocks/>
          </p:cNvGraphicFramePr>
          <p:nvPr>
            <p:extLst>
              <p:ext uri="{D42A27DB-BD31-4B8C-83A1-F6EECF244321}">
                <p14:modId xmlns:p14="http://schemas.microsoft.com/office/powerpoint/2010/main" val="1354057260"/>
              </p:ext>
            </p:extLst>
          </p:nvPr>
        </p:nvGraphicFramePr>
        <p:xfrm>
          <a:off x="217534" y="727786"/>
          <a:ext cx="11756931" cy="59342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49542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29AE1674-466D-4A78-A41E-0394CDF2ECFC}"/>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pilnībā liberalizēto dabasgāzes tirgu Latvijā</a:t>
            </a:r>
            <a:endParaRPr lang="en-US" altLang="en-US" sz="2100" b="1"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42F8EF6F-D255-455C-A854-A9FAC78428F8}"/>
              </a:ext>
            </a:extLst>
          </p:cNvPr>
          <p:cNvGraphicFramePr>
            <a:graphicFrameLocks/>
          </p:cNvGraphicFramePr>
          <p:nvPr/>
        </p:nvGraphicFramePr>
        <p:xfrm>
          <a:off x="239725" y="666750"/>
          <a:ext cx="11712550" cy="5524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2320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3">
            <a:extLst>
              <a:ext uri="{FF2B5EF4-FFF2-40B4-BE49-F238E27FC236}">
                <a16:creationId xmlns:a16="http://schemas.microsoft.com/office/drawing/2014/main" id="{BD52CDA6-9014-4D0B-8A9E-A32373A99F6E}"/>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pilnībā liberalizēto dabasgāzes tirgu Latvijā</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A44F9274-8094-481F-957F-EE8BFABEE129}"/>
              </a:ext>
            </a:extLst>
          </p:cNvPr>
          <p:cNvGraphicFramePr>
            <a:graphicFrameLocks/>
          </p:cNvGraphicFramePr>
          <p:nvPr>
            <p:extLst>
              <p:ext uri="{D42A27DB-BD31-4B8C-83A1-F6EECF244321}">
                <p14:modId xmlns:p14="http://schemas.microsoft.com/office/powerpoint/2010/main" val="137565419"/>
              </p:ext>
            </p:extLst>
          </p:nvPr>
        </p:nvGraphicFramePr>
        <p:xfrm>
          <a:off x="225948" y="727786"/>
          <a:ext cx="11833412" cy="58409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220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Iedzīvotāju, kas mainījuši dabasgāzes piegādātāju pēdējo 5 gadu laikā, īpatsvars</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06BDE8A1-890B-4FC9-B360-EC6F706B095E}"/>
              </a:ext>
            </a:extLst>
          </p:cNvPr>
          <p:cNvGraphicFramePr>
            <a:graphicFrameLocks/>
          </p:cNvGraphicFramePr>
          <p:nvPr>
            <p:extLst>
              <p:ext uri="{D42A27DB-BD31-4B8C-83A1-F6EECF244321}">
                <p14:modId xmlns:p14="http://schemas.microsoft.com/office/powerpoint/2010/main" val="76608825"/>
              </p:ext>
            </p:extLst>
          </p:nvPr>
        </p:nvGraphicFramePr>
        <p:xfrm>
          <a:off x="239725" y="755241"/>
          <a:ext cx="11712550" cy="5524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28259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3">
            <a:extLst>
              <a:ext uri="{FF2B5EF4-FFF2-40B4-BE49-F238E27FC236}">
                <a16:creationId xmlns:a16="http://schemas.microsoft.com/office/drawing/2014/main" id="{BD52CDA6-9014-4D0B-8A9E-A32373A99F6E}"/>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Iedzīvotāju, kas mainījuši dabasgāzes piegādātāju pēdējo 5 gadu laikā, īpatsvars</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8B0A4F60-AAE7-4758-BD6D-11107F98DB57}"/>
              </a:ext>
            </a:extLst>
          </p:cNvPr>
          <p:cNvGraphicFramePr>
            <a:graphicFrameLocks/>
          </p:cNvGraphicFramePr>
          <p:nvPr>
            <p:extLst>
              <p:ext uri="{D42A27DB-BD31-4B8C-83A1-F6EECF244321}">
                <p14:modId xmlns:p14="http://schemas.microsoft.com/office/powerpoint/2010/main" val="1843223842"/>
              </p:ext>
            </p:extLst>
          </p:nvPr>
        </p:nvGraphicFramePr>
        <p:xfrm>
          <a:off x="225947" y="718456"/>
          <a:ext cx="11833412" cy="58689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502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Izvēlētais dabasgāzes produkts</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9B2DD0D7-C876-4DD2-A2B5-D42B9840EE0B}"/>
              </a:ext>
            </a:extLst>
          </p:cNvPr>
          <p:cNvGraphicFramePr>
            <a:graphicFrameLocks/>
          </p:cNvGraphicFramePr>
          <p:nvPr>
            <p:extLst>
              <p:ext uri="{D42A27DB-BD31-4B8C-83A1-F6EECF244321}">
                <p14:modId xmlns:p14="http://schemas.microsoft.com/office/powerpoint/2010/main" val="3480894163"/>
              </p:ext>
            </p:extLst>
          </p:nvPr>
        </p:nvGraphicFramePr>
        <p:xfrm>
          <a:off x="196675" y="883368"/>
          <a:ext cx="11798649" cy="5238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25990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3">
            <a:extLst>
              <a:ext uri="{FF2B5EF4-FFF2-40B4-BE49-F238E27FC236}">
                <a16:creationId xmlns:a16="http://schemas.microsoft.com/office/drawing/2014/main" id="{BD52CDA6-9014-4D0B-8A9E-A32373A99F6E}"/>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Izvēlētais dabasgāzes produkts</a:t>
            </a:r>
          </a:p>
        </p:txBody>
      </p:sp>
      <p:graphicFrame>
        <p:nvGraphicFramePr>
          <p:cNvPr id="2" name="Chart 1">
            <a:extLst>
              <a:ext uri="{FF2B5EF4-FFF2-40B4-BE49-F238E27FC236}">
                <a16:creationId xmlns:a16="http://schemas.microsoft.com/office/drawing/2014/main" id="{0D4D3F50-DC25-4369-918F-B84851B95A0E}"/>
              </a:ext>
            </a:extLst>
          </p:cNvPr>
          <p:cNvGraphicFramePr>
            <a:graphicFrameLocks/>
          </p:cNvGraphicFramePr>
          <p:nvPr>
            <p:extLst>
              <p:ext uri="{D42A27DB-BD31-4B8C-83A1-F6EECF244321}">
                <p14:modId xmlns:p14="http://schemas.microsoft.com/office/powerpoint/2010/main" val="3169350913"/>
              </p:ext>
            </p:extLst>
          </p:nvPr>
        </p:nvGraphicFramePr>
        <p:xfrm>
          <a:off x="225947" y="746448"/>
          <a:ext cx="11833412" cy="59436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26610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Norēķinu veids par patērēto dabasgāzi</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1E91589D-AEDC-4A80-BF13-0CF3AE6B9ECE}"/>
              </a:ext>
            </a:extLst>
          </p:cNvPr>
          <p:cNvGraphicFramePr>
            <a:graphicFrameLocks/>
          </p:cNvGraphicFramePr>
          <p:nvPr>
            <p:extLst>
              <p:ext uri="{D42A27DB-BD31-4B8C-83A1-F6EECF244321}">
                <p14:modId xmlns:p14="http://schemas.microsoft.com/office/powerpoint/2010/main" val="1803596221"/>
              </p:ext>
            </p:extLst>
          </p:nvPr>
        </p:nvGraphicFramePr>
        <p:xfrm>
          <a:off x="239724" y="880570"/>
          <a:ext cx="11712550" cy="53328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49233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3">
            <a:extLst>
              <a:ext uri="{FF2B5EF4-FFF2-40B4-BE49-F238E27FC236}">
                <a16:creationId xmlns:a16="http://schemas.microsoft.com/office/drawing/2014/main" id="{BD52CDA6-9014-4D0B-8A9E-A32373A99F6E}"/>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Norēķinu veids par patērēto dabasgāzi</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7B373C52-A4FA-4774-87CF-8E912A5936D1}"/>
              </a:ext>
            </a:extLst>
          </p:cNvPr>
          <p:cNvGraphicFramePr>
            <a:graphicFrameLocks/>
          </p:cNvGraphicFramePr>
          <p:nvPr>
            <p:extLst>
              <p:ext uri="{D42A27DB-BD31-4B8C-83A1-F6EECF244321}">
                <p14:modId xmlns:p14="http://schemas.microsoft.com/office/powerpoint/2010/main" val="2838088456"/>
              </p:ext>
            </p:extLst>
          </p:nvPr>
        </p:nvGraphicFramePr>
        <p:xfrm>
          <a:off x="220607" y="705545"/>
          <a:ext cx="11657480" cy="58947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0507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567EE845-B6D0-4E3D-959A-D72D394B8ADF}"/>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Saturs</a:t>
            </a:r>
            <a:endParaRPr lang="en-US" altLang="en-US" sz="2400" b="1" dirty="0">
              <a:solidFill>
                <a:schemeClr val="bg1"/>
              </a:solidFill>
              <a:cs typeface="Arial" panose="020B0604020202020204" pitchFamily="34" charset="0"/>
            </a:endParaRPr>
          </a:p>
        </p:txBody>
      </p:sp>
      <p:sp>
        <p:nvSpPr>
          <p:cNvPr id="6" name="Content Placeholder 2">
            <a:extLst>
              <a:ext uri="{FF2B5EF4-FFF2-40B4-BE49-F238E27FC236}">
                <a16:creationId xmlns:a16="http://schemas.microsoft.com/office/drawing/2014/main" id="{F0CB2D7F-4BE2-49F9-8E97-198696DC8A6E}"/>
              </a:ext>
            </a:extLst>
          </p:cNvPr>
          <p:cNvSpPr txBox="1">
            <a:spLocks/>
          </p:cNvSpPr>
          <p:nvPr/>
        </p:nvSpPr>
        <p:spPr>
          <a:xfrm>
            <a:off x="2224656" y="1969220"/>
            <a:ext cx="8394460" cy="3085860"/>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074738">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Aptaujas tehniskā informācija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3</a:t>
            </a:r>
            <a:endParaRPr lang="en-US" altLang="lv-LV" sz="1500" dirty="0">
              <a:latin typeface="Arial" panose="020B0604020202020204" pitchFamily="34" charset="0"/>
              <a:ea typeface="맑은 고딕" panose="020B0503020000020004" pitchFamily="34" charset="-127"/>
              <a:cs typeface="Arial" panose="020B0604020202020204" pitchFamily="34" charset="0"/>
            </a:endParaRPr>
          </a:p>
          <a:p>
            <a:pPr marL="0" indent="0" defTabSz="1612900">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Respondentu sociāli demogrāfiskais profils</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2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4</a:t>
            </a:r>
          </a:p>
          <a:p>
            <a:pPr marL="0" indent="0" defTabSz="1074738">
              <a:lnSpc>
                <a:spcPct val="150000"/>
              </a:lnSpc>
              <a:spcBef>
                <a:spcPts val="1400"/>
              </a:spcBef>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secinājumi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5</a:t>
            </a:r>
          </a:p>
          <a:p>
            <a:pPr marL="0" indent="0" defTabSz="1074738">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rezultāti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7</a:t>
            </a:r>
          </a:p>
          <a:p>
            <a:pPr marL="0" indent="0" defTabSz="1060450">
              <a:lnSpc>
                <a:spcPct val="150000"/>
              </a:lnSpc>
              <a:spcBef>
                <a:spcPts val="1400"/>
              </a:spcBef>
              <a:buNone/>
              <a:tabLst>
                <a:tab pos="1477963" algn="l"/>
                <a:tab pos="2959100" algn="l"/>
                <a:tab pos="6364288"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Aptaujas anketa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22</a:t>
            </a:r>
          </a:p>
          <a:p>
            <a:pPr marL="0" indent="0" defTabSz="1060450">
              <a:lnSpc>
                <a:spcPct val="150000"/>
              </a:lnSpc>
              <a:buNone/>
              <a:tabLst>
                <a:tab pos="1477963" algn="l"/>
                <a:tab pos="2959100" algn="l"/>
                <a:tab pos="6364288" algn="l"/>
              </a:tabLst>
            </a:pPr>
            <a:endParaRPr lang="lv-LV" altLang="lv-LV" sz="1500" dirty="0">
              <a:latin typeface="Arial" panose="020B0604020202020204" pitchFamily="34" charset="0"/>
              <a:ea typeface="맑은 고딕" panose="020B0503020000020004" pitchFamily="34" charset="-127"/>
              <a:cs typeface="Arial" panose="020B0604020202020204" pitchFamily="34" charset="0"/>
            </a:endParaRPr>
          </a:p>
          <a:p>
            <a:pPr marL="0" indent="0" defTabSz="806054">
              <a:lnSpc>
                <a:spcPct val="150000"/>
              </a:lnSpc>
              <a:spcBef>
                <a:spcPct val="0"/>
              </a:spcBef>
              <a:buFont typeface="Arial" panose="020B0604020202020204" pitchFamily="34" charset="0"/>
              <a:buNone/>
              <a:tabLst>
                <a:tab pos="1478756" algn="l"/>
              </a:tabLst>
            </a:pPr>
            <a:endParaRPr lang="lv-LV" altLang="lv-LV" sz="1600" dirty="0">
              <a:latin typeface="Arial" panose="020B0604020202020204" pitchFamily="34" charset="0"/>
              <a:ea typeface="맑은 고딕" panose="020B0503020000020004" pitchFamily="34" charset="-127"/>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Līguma ar dabasgāzes piegādātāju mainīšana pēdējo 5 gadu laikā</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E21E5248-01A6-45B2-A8B8-5A6106B049BD}"/>
              </a:ext>
            </a:extLst>
          </p:cNvPr>
          <p:cNvGraphicFramePr>
            <a:graphicFrameLocks/>
          </p:cNvGraphicFramePr>
          <p:nvPr>
            <p:extLst>
              <p:ext uri="{D42A27DB-BD31-4B8C-83A1-F6EECF244321}">
                <p14:modId xmlns:p14="http://schemas.microsoft.com/office/powerpoint/2010/main" val="3466278939"/>
              </p:ext>
            </p:extLst>
          </p:nvPr>
        </p:nvGraphicFramePr>
        <p:xfrm>
          <a:off x="254473" y="784737"/>
          <a:ext cx="11712550" cy="5524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3558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3">
            <a:extLst>
              <a:ext uri="{FF2B5EF4-FFF2-40B4-BE49-F238E27FC236}">
                <a16:creationId xmlns:a16="http://schemas.microsoft.com/office/drawing/2014/main" id="{BD52CDA6-9014-4D0B-8A9E-A32373A99F6E}"/>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Līguma ar dabasgāzes piegādātāju mainīšana pēdējo 5 gadu laikā</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9F298842-C212-4ACE-A458-FCC14A48FB9D}"/>
              </a:ext>
            </a:extLst>
          </p:cNvPr>
          <p:cNvGraphicFramePr>
            <a:graphicFrameLocks/>
          </p:cNvGraphicFramePr>
          <p:nvPr>
            <p:extLst>
              <p:ext uri="{D42A27DB-BD31-4B8C-83A1-F6EECF244321}">
                <p14:modId xmlns:p14="http://schemas.microsoft.com/office/powerpoint/2010/main" val="2797139904"/>
              </p:ext>
            </p:extLst>
          </p:nvPr>
        </p:nvGraphicFramePr>
        <p:xfrm>
          <a:off x="216617" y="709126"/>
          <a:ext cx="11833412" cy="58596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40592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BAA300E-3397-4C96-BE32-B33A4F4279BA}"/>
              </a:ext>
            </a:extLst>
          </p:cNvPr>
          <p:cNvSpPr txBox="1"/>
          <p:nvPr/>
        </p:nvSpPr>
        <p:spPr>
          <a:xfrm>
            <a:off x="207185" y="609736"/>
            <a:ext cx="5888815" cy="400110"/>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K1. Vai Jūs savā mājoklī izmantojat dabasgāzi?</a:t>
            </a:r>
          </a:p>
          <a:p>
            <a:r>
              <a:rPr lang="lv-LV" sz="1000" b="1" spc="-30" dirty="0">
                <a:latin typeface="Arial" panose="020B0604020202020204" pitchFamily="34" charset="0"/>
                <a:cs typeface="Arial" panose="020B0604020202020204" pitchFamily="34" charset="0"/>
              </a:rPr>
              <a:t>Gadījumā, ja Jums ir vairāki mājokļi, lūdzu atzīmējiet par to, kur Jūs patlaban pavadāt visvairāk laika</a:t>
            </a:r>
          </a:p>
        </p:txBody>
      </p:sp>
      <p:sp>
        <p:nvSpPr>
          <p:cNvPr id="15" name="Rectangle 13">
            <a:extLst>
              <a:ext uri="{FF2B5EF4-FFF2-40B4-BE49-F238E27FC236}">
                <a16:creationId xmlns:a16="http://schemas.microsoft.com/office/drawing/2014/main" id="{DBE03FA8-DDFB-4A77-BFC9-CED7B6F7CB8A}"/>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Aptaujā izmantotā anketa</a:t>
            </a:r>
          </a:p>
        </p:txBody>
      </p:sp>
      <p:sp>
        <p:nvSpPr>
          <p:cNvPr id="28" name="TextBox 27">
            <a:extLst>
              <a:ext uri="{FF2B5EF4-FFF2-40B4-BE49-F238E27FC236}">
                <a16:creationId xmlns:a16="http://schemas.microsoft.com/office/drawing/2014/main" id="{42DFF708-AEBF-472A-B8C9-A9AC5DBE750D}"/>
              </a:ext>
            </a:extLst>
          </p:cNvPr>
          <p:cNvSpPr txBox="1"/>
          <p:nvPr/>
        </p:nvSpPr>
        <p:spPr>
          <a:xfrm>
            <a:off x="207185" y="1731258"/>
            <a:ext cx="5727450" cy="246221"/>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K2. Kādiem mērķiem Jūs savā mājoklī izmantojat dabasgāzi?</a:t>
            </a:r>
          </a:p>
        </p:txBody>
      </p:sp>
      <p:graphicFrame>
        <p:nvGraphicFramePr>
          <p:cNvPr id="4" name="Table 3">
            <a:extLst>
              <a:ext uri="{FF2B5EF4-FFF2-40B4-BE49-F238E27FC236}">
                <a16:creationId xmlns:a16="http://schemas.microsoft.com/office/drawing/2014/main" id="{4E86BCB1-562C-4C00-A506-3F5AB0FCA7A4}"/>
              </a:ext>
            </a:extLst>
          </p:cNvPr>
          <p:cNvGraphicFramePr>
            <a:graphicFrameLocks noGrp="1"/>
          </p:cNvGraphicFramePr>
          <p:nvPr>
            <p:extLst>
              <p:ext uri="{D42A27DB-BD31-4B8C-83A1-F6EECF244321}">
                <p14:modId xmlns:p14="http://schemas.microsoft.com/office/powerpoint/2010/main" val="4090064768"/>
              </p:ext>
            </p:extLst>
          </p:nvPr>
        </p:nvGraphicFramePr>
        <p:xfrm>
          <a:off x="305797" y="985817"/>
          <a:ext cx="5628838" cy="609600"/>
        </p:xfrm>
        <a:graphic>
          <a:graphicData uri="http://schemas.openxmlformats.org/drawingml/2006/table">
            <a:tbl>
              <a:tblPr firstRow="1" firstCol="1" bandRow="1"/>
              <a:tblGrid>
                <a:gridCol w="4176556">
                  <a:extLst>
                    <a:ext uri="{9D8B030D-6E8A-4147-A177-3AD203B41FA5}">
                      <a16:colId xmlns:a16="http://schemas.microsoft.com/office/drawing/2014/main" val="3175445616"/>
                    </a:ext>
                  </a:extLst>
                </a:gridCol>
                <a:gridCol w="510988">
                  <a:extLst>
                    <a:ext uri="{9D8B030D-6E8A-4147-A177-3AD203B41FA5}">
                      <a16:colId xmlns:a16="http://schemas.microsoft.com/office/drawing/2014/main" val="3554441495"/>
                    </a:ext>
                  </a:extLst>
                </a:gridCol>
                <a:gridCol w="941294">
                  <a:extLst>
                    <a:ext uri="{9D8B030D-6E8A-4147-A177-3AD203B41FA5}">
                      <a16:colId xmlns:a16="http://schemas.microsoft.com/office/drawing/2014/main" val="3483144799"/>
                    </a:ext>
                  </a:extLst>
                </a:gridCol>
              </a:tblGrid>
              <a:tr h="0">
                <a:tc>
                  <a:txBody>
                    <a:bodyPr/>
                    <a:lstStyle/>
                    <a:p>
                      <a:pPr algn="just"/>
                      <a:r>
                        <a:rPr lang="lv-LV" sz="1000" kern="0">
                          <a:effectLst/>
                          <a:latin typeface="Arial" panose="020B0604020202020204" pitchFamily="34" charset="0"/>
                        </a:rPr>
                        <a:t>Jā, izmantojam gāzi, kas tiek piegādāta pa gāzes vadu</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1</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a:effectLst/>
                          <a:latin typeface="Arial" panose="020B0604020202020204" pitchFamily="34" charset="0"/>
                        </a:rPr>
                        <a:t> --- &gt; K2</a:t>
                      </a:r>
                      <a:endParaRPr lang="lv-LV" sz="80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5371886"/>
                  </a:ext>
                </a:extLst>
              </a:tr>
              <a:tr h="0">
                <a:tc>
                  <a:txBody>
                    <a:bodyPr/>
                    <a:lstStyle/>
                    <a:p>
                      <a:pPr algn="just"/>
                      <a:r>
                        <a:rPr lang="lv-LV" sz="1000" kern="0">
                          <a:effectLst/>
                          <a:latin typeface="Arial" panose="020B0604020202020204" pitchFamily="34" charset="0"/>
                        </a:rPr>
                        <a:t>Jā, izmantojam balonu gāzi</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2</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r>
                        <a:rPr lang="lv-LV" sz="1000" i="1" kern="0">
                          <a:effectLst/>
                          <a:latin typeface="Arial" panose="020B0604020202020204" pitchFamily="34" charset="0"/>
                        </a:rPr>
                        <a:t> --- &gt; Beigas</a:t>
                      </a:r>
                      <a:endParaRPr lang="lv-LV" sz="80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925115"/>
                  </a:ext>
                </a:extLst>
              </a:tr>
              <a:tr h="0">
                <a:tc>
                  <a:txBody>
                    <a:bodyPr/>
                    <a:lstStyle/>
                    <a:p>
                      <a:pPr algn="just"/>
                      <a:r>
                        <a:rPr lang="lv-LV" sz="1000" kern="0">
                          <a:effectLst/>
                          <a:latin typeface="Arial" panose="020B0604020202020204" pitchFamily="34" charset="0"/>
                        </a:rPr>
                        <a:t>Nē</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3</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377884477"/>
                  </a:ext>
                </a:extLst>
              </a:tr>
              <a:tr h="0">
                <a:tc>
                  <a:txBody>
                    <a:bodyPr/>
                    <a:lstStyle/>
                    <a:p>
                      <a:pPr algn="just"/>
                      <a:r>
                        <a:rPr lang="lv-LV" sz="1000" kern="0" dirty="0">
                          <a:effectLst/>
                          <a:latin typeface="Arial" panose="020B0604020202020204" pitchFamily="34" charset="0"/>
                        </a:rPr>
                        <a:t>Grūti pateikt</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rPr>
                        <a:t>8</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544893909"/>
                  </a:ext>
                </a:extLst>
              </a:tr>
            </a:tbl>
          </a:graphicData>
        </a:graphic>
      </p:graphicFrame>
      <p:graphicFrame>
        <p:nvGraphicFramePr>
          <p:cNvPr id="5" name="Table 4">
            <a:extLst>
              <a:ext uri="{FF2B5EF4-FFF2-40B4-BE49-F238E27FC236}">
                <a16:creationId xmlns:a16="http://schemas.microsoft.com/office/drawing/2014/main" id="{F77E36F7-C188-49FC-9D70-03B7518DD7D9}"/>
              </a:ext>
            </a:extLst>
          </p:cNvPr>
          <p:cNvGraphicFramePr>
            <a:graphicFrameLocks noGrp="1"/>
          </p:cNvGraphicFramePr>
          <p:nvPr>
            <p:extLst>
              <p:ext uri="{D42A27DB-BD31-4B8C-83A1-F6EECF244321}">
                <p14:modId xmlns:p14="http://schemas.microsoft.com/office/powerpoint/2010/main" val="1714096665"/>
              </p:ext>
            </p:extLst>
          </p:nvPr>
        </p:nvGraphicFramePr>
        <p:xfrm>
          <a:off x="305797" y="1962067"/>
          <a:ext cx="3038475" cy="762000"/>
        </p:xfrm>
        <a:graphic>
          <a:graphicData uri="http://schemas.openxmlformats.org/drawingml/2006/table">
            <a:tbl>
              <a:tblPr firstRow="1" firstCol="1" bandRow="1"/>
              <a:tblGrid>
                <a:gridCol w="1868805">
                  <a:extLst>
                    <a:ext uri="{9D8B030D-6E8A-4147-A177-3AD203B41FA5}">
                      <a16:colId xmlns:a16="http://schemas.microsoft.com/office/drawing/2014/main" val="1529276843"/>
                    </a:ext>
                  </a:extLst>
                </a:gridCol>
                <a:gridCol w="1169670">
                  <a:extLst>
                    <a:ext uri="{9D8B030D-6E8A-4147-A177-3AD203B41FA5}">
                      <a16:colId xmlns:a16="http://schemas.microsoft.com/office/drawing/2014/main" val="326858657"/>
                    </a:ext>
                  </a:extLst>
                </a:gridCol>
              </a:tblGrid>
              <a:tr h="0">
                <a:tc>
                  <a:txBody>
                    <a:bodyPr/>
                    <a:lstStyle/>
                    <a:p>
                      <a:pPr algn="just"/>
                      <a:r>
                        <a:rPr lang="lv-LV" sz="1000" kern="0" dirty="0">
                          <a:effectLst/>
                          <a:latin typeface="Arial" panose="020B0604020202020204" pitchFamily="34" charset="0"/>
                        </a:rPr>
                        <a:t>Ēdiena gatavošanai</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1</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397584"/>
                  </a:ext>
                </a:extLst>
              </a:tr>
              <a:tr h="0">
                <a:tc>
                  <a:txBody>
                    <a:bodyPr/>
                    <a:lstStyle/>
                    <a:p>
                      <a:pPr algn="just"/>
                      <a:r>
                        <a:rPr lang="lv-LV" sz="1000" kern="0">
                          <a:effectLst/>
                          <a:latin typeface="Arial" panose="020B0604020202020204" pitchFamily="34" charset="0"/>
                        </a:rPr>
                        <a:t>Karstā ūdens uzsildei </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2</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5153961"/>
                  </a:ext>
                </a:extLst>
              </a:tr>
              <a:tr h="0">
                <a:tc>
                  <a:txBody>
                    <a:bodyPr/>
                    <a:lstStyle/>
                    <a:p>
                      <a:pPr algn="just"/>
                      <a:r>
                        <a:rPr lang="lv-LV" sz="1000" kern="0">
                          <a:effectLst/>
                          <a:latin typeface="Arial" panose="020B0604020202020204" pitchFamily="34" charset="0"/>
                        </a:rPr>
                        <a:t>Apkurei</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3</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4927228"/>
                  </a:ext>
                </a:extLst>
              </a:tr>
              <a:tr h="0">
                <a:tc>
                  <a:txBody>
                    <a:bodyPr/>
                    <a:lstStyle/>
                    <a:p>
                      <a:pPr algn="just"/>
                      <a:r>
                        <a:rPr lang="lv-LV" sz="1000" kern="0">
                          <a:effectLst/>
                          <a:latin typeface="Arial" panose="020B0604020202020204" pitchFamily="34" charset="0"/>
                        </a:rPr>
                        <a:t>Citiem mērķiem</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4</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5621801"/>
                  </a:ext>
                </a:extLst>
              </a:tr>
              <a:tr h="0">
                <a:tc>
                  <a:txBody>
                    <a:bodyPr/>
                    <a:lstStyle/>
                    <a:p>
                      <a:pPr algn="just"/>
                      <a:r>
                        <a:rPr lang="lv-LV" sz="1000" kern="0" dirty="0">
                          <a:solidFill>
                            <a:srgbClr val="000000"/>
                          </a:solidFill>
                          <a:effectLst/>
                          <a:latin typeface="Arial" panose="020B0604020202020204" pitchFamily="34" charset="0"/>
                        </a:rPr>
                        <a:t>Grūti pateikt</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solidFill>
                            <a:srgbClr val="000000"/>
                          </a:solidFill>
                          <a:effectLst/>
                          <a:latin typeface="Arial" panose="020B0604020202020204" pitchFamily="34" charset="0"/>
                        </a:rPr>
                        <a:t>8</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4218125"/>
                  </a:ext>
                </a:extLst>
              </a:tr>
            </a:tbl>
          </a:graphicData>
        </a:graphic>
      </p:graphicFrame>
      <p:sp>
        <p:nvSpPr>
          <p:cNvPr id="9" name="TextBox 8">
            <a:extLst>
              <a:ext uri="{FF2B5EF4-FFF2-40B4-BE49-F238E27FC236}">
                <a16:creationId xmlns:a16="http://schemas.microsoft.com/office/drawing/2014/main" id="{C0F74E12-AA74-4B87-A145-704469187775}"/>
              </a:ext>
            </a:extLst>
          </p:cNvPr>
          <p:cNvSpPr txBox="1"/>
          <p:nvPr/>
        </p:nvSpPr>
        <p:spPr>
          <a:xfrm>
            <a:off x="207186" y="2851303"/>
            <a:ext cx="5727450" cy="2092881"/>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K3. Latvijā dabasgāzes tirgus daļēji tika atvērts 2017.gadā. Kopš tā laika mājsaimniecībām bija izvēle – turpināt saņemt dabasgāzi no publiskā tirgotāja AS “Latvijas Gāze” par regulētu dabasgāzes cenu (tā saukto “saistīto lietotāju tarifu”) vai iegādāties dabasgāzi par tirgus jeb neregulētu cenu no jebkura dabasgāzes tirgotāja. </a:t>
            </a:r>
          </a:p>
          <a:p>
            <a:r>
              <a:rPr lang="lv-LV" sz="1000" b="1" spc="-30" dirty="0">
                <a:latin typeface="Arial" panose="020B0604020202020204" pitchFamily="34" charset="0"/>
                <a:cs typeface="Arial" panose="020B0604020202020204" pitchFamily="34" charset="0"/>
              </a:rPr>
              <a:t>No 2023.gada 1.maija mājsaimniecības lietotājiem dabasgāzes cena vairs netiek regulēta, tādēļ mājsaimniecības lietotājiem dabasgāze ir jāiegādājas tikai par tirgus cenu. Jebkurš mājsaimniecības lietotājs izvēlas sev atbilstošāko dabasgāzes tirgotāju un piedāvājumu. Tiesa gan, lietotāju aizsardzībai visiem tirgotājiem ir pienākums piedāvāt universālo pakalpojumu (UP) – garantētas tiesības uz dabasgāzes piegādi par viegli un skaidri salīdzināmu un pārskatāmu cenu. Šajā gadījumā UP cena nedrīkst pārsniegt maksimāli pieļaujamo cenu (cenu griestus).</a:t>
            </a:r>
          </a:p>
          <a:p>
            <a:endParaRPr lang="lv-LV" sz="1000" b="1" spc="-30" dirty="0">
              <a:latin typeface="Arial" panose="020B0604020202020204" pitchFamily="34" charset="0"/>
              <a:cs typeface="Arial" panose="020B0604020202020204" pitchFamily="34" charset="0"/>
            </a:endParaRPr>
          </a:p>
          <a:p>
            <a:r>
              <a:rPr lang="lv-LV" sz="1000" b="1" spc="-30" dirty="0">
                <a:latin typeface="Arial" panose="020B0604020202020204" pitchFamily="34" charset="0"/>
                <a:cs typeface="Arial" panose="020B0604020202020204" pitchFamily="34" charset="0"/>
              </a:rPr>
              <a:t>Vai Jūs iepriekš zinājāt, ka no pagājušā gada pavasara gāzes tirgus Latvijā ir pilnībā liberalizēts – t.i., dabasgāzes cena nevienai no mājsaimniecībām vairs nav regulēta?</a:t>
            </a:r>
          </a:p>
        </p:txBody>
      </p:sp>
      <p:graphicFrame>
        <p:nvGraphicFramePr>
          <p:cNvPr id="6" name="Table 5">
            <a:extLst>
              <a:ext uri="{FF2B5EF4-FFF2-40B4-BE49-F238E27FC236}">
                <a16:creationId xmlns:a16="http://schemas.microsoft.com/office/drawing/2014/main" id="{3A02CCB9-5A3C-4636-9C9E-6AA4F1EE112F}"/>
              </a:ext>
            </a:extLst>
          </p:cNvPr>
          <p:cNvGraphicFramePr>
            <a:graphicFrameLocks noGrp="1"/>
          </p:cNvGraphicFramePr>
          <p:nvPr>
            <p:extLst>
              <p:ext uri="{D42A27DB-BD31-4B8C-83A1-F6EECF244321}">
                <p14:modId xmlns:p14="http://schemas.microsoft.com/office/powerpoint/2010/main" val="2757686959"/>
              </p:ext>
            </p:extLst>
          </p:nvPr>
        </p:nvGraphicFramePr>
        <p:xfrm>
          <a:off x="305797" y="4917289"/>
          <a:ext cx="4029075" cy="609600"/>
        </p:xfrm>
        <a:graphic>
          <a:graphicData uri="http://schemas.openxmlformats.org/drawingml/2006/table">
            <a:tbl>
              <a:tblPr firstRow="1" firstCol="1" bandRow="1"/>
              <a:tblGrid>
                <a:gridCol w="2859405">
                  <a:extLst>
                    <a:ext uri="{9D8B030D-6E8A-4147-A177-3AD203B41FA5}">
                      <a16:colId xmlns:a16="http://schemas.microsoft.com/office/drawing/2014/main" val="584376227"/>
                    </a:ext>
                  </a:extLst>
                </a:gridCol>
                <a:gridCol w="1169670">
                  <a:extLst>
                    <a:ext uri="{9D8B030D-6E8A-4147-A177-3AD203B41FA5}">
                      <a16:colId xmlns:a16="http://schemas.microsoft.com/office/drawing/2014/main" val="2230945809"/>
                    </a:ext>
                  </a:extLst>
                </a:gridCol>
              </a:tblGrid>
              <a:tr h="0">
                <a:tc>
                  <a:txBody>
                    <a:bodyPr/>
                    <a:lstStyle/>
                    <a:p>
                      <a:pPr algn="just"/>
                      <a:r>
                        <a:rPr lang="lv-LV" sz="1000" kern="0">
                          <a:effectLst/>
                          <a:latin typeface="Arial" panose="020B0604020202020204" pitchFamily="34" charset="0"/>
                        </a:rPr>
                        <a:t>Jā, ļoti labi to zināju</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1</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870079"/>
                  </a:ext>
                </a:extLst>
              </a:tr>
              <a:tr h="0">
                <a:tc>
                  <a:txBody>
                    <a:bodyPr/>
                    <a:lstStyle/>
                    <a:p>
                      <a:pPr algn="just"/>
                      <a:r>
                        <a:rPr lang="lv-LV" sz="1000" kern="0">
                          <a:effectLst/>
                          <a:latin typeface="Arial" panose="020B0604020202020204" pitchFamily="34" charset="0"/>
                        </a:rPr>
                        <a:t>Jā, biju par to kaut ko pavirši dzirdējis/ -usi</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2</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0157889"/>
                  </a:ext>
                </a:extLst>
              </a:tr>
              <a:tr h="0">
                <a:tc>
                  <a:txBody>
                    <a:bodyPr/>
                    <a:lstStyle/>
                    <a:p>
                      <a:pPr algn="just"/>
                      <a:r>
                        <a:rPr lang="lv-LV" sz="1000" kern="0">
                          <a:effectLst/>
                          <a:latin typeface="Arial" panose="020B0604020202020204" pitchFamily="34" charset="0"/>
                        </a:rPr>
                        <a:t>Nē</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3</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577050"/>
                  </a:ext>
                </a:extLst>
              </a:tr>
              <a:tr h="0">
                <a:tc>
                  <a:txBody>
                    <a:bodyPr/>
                    <a:lstStyle/>
                    <a:p>
                      <a:pPr algn="just"/>
                      <a:r>
                        <a:rPr lang="lv-LV" sz="1000" kern="0" dirty="0">
                          <a:effectLst/>
                          <a:latin typeface="Arial" panose="020B0604020202020204" pitchFamily="34" charset="0"/>
                        </a:rPr>
                        <a:t>Grūti pateikt</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rPr>
                        <a:t>8</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464899"/>
                  </a:ext>
                </a:extLst>
              </a:tr>
            </a:tbl>
          </a:graphicData>
        </a:graphic>
      </p:graphicFrame>
      <p:sp>
        <p:nvSpPr>
          <p:cNvPr id="11" name="TextBox 10">
            <a:extLst>
              <a:ext uri="{FF2B5EF4-FFF2-40B4-BE49-F238E27FC236}">
                <a16:creationId xmlns:a16="http://schemas.microsoft.com/office/drawing/2014/main" id="{7C6AD14D-F08A-444B-8801-AB769BBAABF2}"/>
              </a:ext>
            </a:extLst>
          </p:cNvPr>
          <p:cNvSpPr txBox="1"/>
          <p:nvPr/>
        </p:nvSpPr>
        <p:spPr>
          <a:xfrm>
            <a:off x="6257368" y="611523"/>
            <a:ext cx="5515354" cy="400110"/>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K4. Vai Jūs/ Jūsu mājsaimniecība pēdējo 5 gadu laikā (kopš 2020.gada) ir mainījusi savu dabasgāzes piegādātāju?</a:t>
            </a:r>
          </a:p>
        </p:txBody>
      </p:sp>
      <p:graphicFrame>
        <p:nvGraphicFramePr>
          <p:cNvPr id="7" name="Table 6">
            <a:extLst>
              <a:ext uri="{FF2B5EF4-FFF2-40B4-BE49-F238E27FC236}">
                <a16:creationId xmlns:a16="http://schemas.microsoft.com/office/drawing/2014/main" id="{8F544BE6-1690-44F4-85CA-33708ED1AF9D}"/>
              </a:ext>
            </a:extLst>
          </p:cNvPr>
          <p:cNvGraphicFramePr>
            <a:graphicFrameLocks noGrp="1"/>
          </p:cNvGraphicFramePr>
          <p:nvPr>
            <p:extLst>
              <p:ext uri="{D42A27DB-BD31-4B8C-83A1-F6EECF244321}">
                <p14:modId xmlns:p14="http://schemas.microsoft.com/office/powerpoint/2010/main" val="3061572330"/>
              </p:ext>
            </p:extLst>
          </p:nvPr>
        </p:nvGraphicFramePr>
        <p:xfrm>
          <a:off x="6358254" y="985207"/>
          <a:ext cx="2948940" cy="457200"/>
        </p:xfrm>
        <a:graphic>
          <a:graphicData uri="http://schemas.openxmlformats.org/drawingml/2006/table">
            <a:tbl>
              <a:tblPr firstRow="1" firstCol="1" bandRow="1"/>
              <a:tblGrid>
                <a:gridCol w="1779270">
                  <a:extLst>
                    <a:ext uri="{9D8B030D-6E8A-4147-A177-3AD203B41FA5}">
                      <a16:colId xmlns:a16="http://schemas.microsoft.com/office/drawing/2014/main" val="3344282907"/>
                    </a:ext>
                  </a:extLst>
                </a:gridCol>
                <a:gridCol w="1169670">
                  <a:extLst>
                    <a:ext uri="{9D8B030D-6E8A-4147-A177-3AD203B41FA5}">
                      <a16:colId xmlns:a16="http://schemas.microsoft.com/office/drawing/2014/main" val="3177092446"/>
                    </a:ext>
                  </a:extLst>
                </a:gridCol>
              </a:tblGrid>
              <a:tr h="0">
                <a:tc>
                  <a:txBody>
                    <a:bodyPr/>
                    <a:lstStyle/>
                    <a:p>
                      <a:pPr algn="just"/>
                      <a:r>
                        <a:rPr lang="lv-LV" sz="1000" kern="0">
                          <a:effectLst/>
                          <a:latin typeface="Arial" panose="020B0604020202020204" pitchFamily="34" charset="0"/>
                        </a:rPr>
                        <a:t>Jā</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1</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8156279"/>
                  </a:ext>
                </a:extLst>
              </a:tr>
              <a:tr h="0">
                <a:tc>
                  <a:txBody>
                    <a:bodyPr/>
                    <a:lstStyle/>
                    <a:p>
                      <a:pPr algn="just"/>
                      <a:r>
                        <a:rPr lang="lv-LV" sz="1000" kern="0">
                          <a:effectLst/>
                          <a:latin typeface="Arial" panose="020B0604020202020204" pitchFamily="34" charset="0"/>
                        </a:rPr>
                        <a:t>Nē</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2</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712657"/>
                  </a:ext>
                </a:extLst>
              </a:tr>
              <a:tr h="0">
                <a:tc>
                  <a:txBody>
                    <a:bodyPr/>
                    <a:lstStyle/>
                    <a:p>
                      <a:pPr algn="just"/>
                      <a:r>
                        <a:rPr lang="lv-LV" sz="1000" kern="0" dirty="0">
                          <a:effectLst/>
                          <a:latin typeface="Arial" panose="020B0604020202020204" pitchFamily="34" charset="0"/>
                        </a:rPr>
                        <a:t>Grūti pateikt</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rPr>
                        <a:t>8</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6511201"/>
                  </a:ext>
                </a:extLst>
              </a:tr>
            </a:tbl>
          </a:graphicData>
        </a:graphic>
      </p:graphicFrame>
      <p:sp>
        <p:nvSpPr>
          <p:cNvPr id="13" name="TextBox 12">
            <a:extLst>
              <a:ext uri="{FF2B5EF4-FFF2-40B4-BE49-F238E27FC236}">
                <a16:creationId xmlns:a16="http://schemas.microsoft.com/office/drawing/2014/main" id="{0AEF127B-61C6-48F3-8A3C-82FFF9CACDA2}"/>
              </a:ext>
            </a:extLst>
          </p:cNvPr>
          <p:cNvSpPr txBox="1"/>
          <p:nvPr/>
        </p:nvSpPr>
        <p:spPr>
          <a:xfrm>
            <a:off x="6257367" y="1569870"/>
            <a:ext cx="4643503" cy="246221"/>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K5. Kādu dabasgāzes “produktu” Jūs/ Jūsu mājsaimniecība esat izvēlējušies?</a:t>
            </a:r>
          </a:p>
        </p:txBody>
      </p:sp>
      <p:graphicFrame>
        <p:nvGraphicFramePr>
          <p:cNvPr id="8" name="Table 7">
            <a:extLst>
              <a:ext uri="{FF2B5EF4-FFF2-40B4-BE49-F238E27FC236}">
                <a16:creationId xmlns:a16="http://schemas.microsoft.com/office/drawing/2014/main" id="{A55D8BFF-4037-4AEC-B9B4-F77B0DC38697}"/>
              </a:ext>
            </a:extLst>
          </p:cNvPr>
          <p:cNvGraphicFramePr>
            <a:graphicFrameLocks noGrp="1"/>
          </p:cNvGraphicFramePr>
          <p:nvPr>
            <p:extLst>
              <p:ext uri="{D42A27DB-BD31-4B8C-83A1-F6EECF244321}">
                <p14:modId xmlns:p14="http://schemas.microsoft.com/office/powerpoint/2010/main" val="3217157362"/>
              </p:ext>
            </p:extLst>
          </p:nvPr>
        </p:nvGraphicFramePr>
        <p:xfrm>
          <a:off x="6358253" y="1802937"/>
          <a:ext cx="5352473" cy="914400"/>
        </p:xfrm>
        <a:graphic>
          <a:graphicData uri="http://schemas.openxmlformats.org/drawingml/2006/table">
            <a:tbl>
              <a:tblPr firstRow="1" firstCol="1" bandRow="1"/>
              <a:tblGrid>
                <a:gridCol w="4838665">
                  <a:extLst>
                    <a:ext uri="{9D8B030D-6E8A-4147-A177-3AD203B41FA5}">
                      <a16:colId xmlns:a16="http://schemas.microsoft.com/office/drawing/2014/main" val="1301413754"/>
                    </a:ext>
                  </a:extLst>
                </a:gridCol>
                <a:gridCol w="513808">
                  <a:extLst>
                    <a:ext uri="{9D8B030D-6E8A-4147-A177-3AD203B41FA5}">
                      <a16:colId xmlns:a16="http://schemas.microsoft.com/office/drawing/2014/main" val="206701030"/>
                    </a:ext>
                  </a:extLst>
                </a:gridCol>
              </a:tblGrid>
              <a:tr h="0">
                <a:tc>
                  <a:txBody>
                    <a:bodyPr/>
                    <a:lstStyle/>
                    <a:p>
                      <a:r>
                        <a:rPr lang="lv-LV" sz="1000" kern="0" dirty="0">
                          <a:effectLst/>
                          <a:latin typeface="Arial" panose="020B0604020202020204" pitchFamily="34" charset="0"/>
                        </a:rPr>
                        <a:t>Universālo pakalpojumu (nemainīga cena uz 6 mēnešiem, kas nepārsniedz regulējumā noteiktu)</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1</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3190528"/>
                  </a:ext>
                </a:extLst>
              </a:tr>
              <a:tr h="0">
                <a:tc>
                  <a:txBody>
                    <a:bodyPr/>
                    <a:lstStyle/>
                    <a:p>
                      <a:pPr algn="just"/>
                      <a:r>
                        <a:rPr lang="lv-LV" sz="1000" kern="0" dirty="0">
                          <a:effectLst/>
                          <a:latin typeface="Arial" panose="020B0604020202020204" pitchFamily="34" charset="0"/>
                        </a:rPr>
                        <a:t>Fiksētas cenas produktu (nemainīga cena uz noteiktu periodu) </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2</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8286924"/>
                  </a:ext>
                </a:extLst>
              </a:tr>
              <a:tr h="0">
                <a:tc>
                  <a:txBody>
                    <a:bodyPr/>
                    <a:lstStyle/>
                    <a:p>
                      <a:pPr algn="just"/>
                      <a:r>
                        <a:rPr lang="lv-LV" sz="1000" kern="0">
                          <a:effectLst/>
                          <a:latin typeface="Arial" panose="020B0604020202020204" pitchFamily="34" charset="0"/>
                        </a:rPr>
                        <a:t>Mainīgas (biržas) cenas produktu </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3</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9597170"/>
                  </a:ext>
                </a:extLst>
              </a:tr>
              <a:tr h="0">
                <a:tc>
                  <a:txBody>
                    <a:bodyPr/>
                    <a:lstStyle/>
                    <a:p>
                      <a:pPr algn="just"/>
                      <a:r>
                        <a:rPr lang="lv-LV" sz="1000" kern="0">
                          <a:effectLst/>
                          <a:latin typeface="Arial" panose="020B0604020202020204" pitchFamily="34" charset="0"/>
                        </a:rPr>
                        <a:t>Neesam īpaši paši izvēlējušies kādu no produktiem </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4</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0601801"/>
                  </a:ext>
                </a:extLst>
              </a:tr>
              <a:tr h="0">
                <a:tc>
                  <a:txBody>
                    <a:bodyPr/>
                    <a:lstStyle/>
                    <a:p>
                      <a:pPr algn="just"/>
                      <a:r>
                        <a:rPr lang="lv-LV" sz="1000" kern="0">
                          <a:effectLst/>
                          <a:latin typeface="Arial" panose="020B0604020202020204" pitchFamily="34" charset="0"/>
                        </a:rPr>
                        <a:t>Grūti pateikt</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rPr>
                        <a:t>8</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0374131"/>
                  </a:ext>
                </a:extLst>
              </a:tr>
            </a:tbl>
          </a:graphicData>
        </a:graphic>
      </p:graphicFrame>
      <p:sp>
        <p:nvSpPr>
          <p:cNvPr id="16" name="TextBox 15">
            <a:extLst>
              <a:ext uri="{FF2B5EF4-FFF2-40B4-BE49-F238E27FC236}">
                <a16:creationId xmlns:a16="http://schemas.microsoft.com/office/drawing/2014/main" id="{BB3A03B4-8F6A-4A36-B596-BBB00CA290D0}"/>
              </a:ext>
            </a:extLst>
          </p:cNvPr>
          <p:cNvSpPr txBox="1"/>
          <p:nvPr/>
        </p:nvSpPr>
        <p:spPr>
          <a:xfrm>
            <a:off x="6257366" y="2862824"/>
            <a:ext cx="4643503" cy="246221"/>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K6. Kāds ir Jūsu izvēlētais norēķinu veids par patērēto dabasgāzi?</a:t>
            </a:r>
          </a:p>
        </p:txBody>
      </p:sp>
      <p:graphicFrame>
        <p:nvGraphicFramePr>
          <p:cNvPr id="10" name="Table 9">
            <a:extLst>
              <a:ext uri="{FF2B5EF4-FFF2-40B4-BE49-F238E27FC236}">
                <a16:creationId xmlns:a16="http://schemas.microsoft.com/office/drawing/2014/main" id="{909CD132-2DB3-4E5E-AAD2-B397D725CDCA}"/>
              </a:ext>
            </a:extLst>
          </p:cNvPr>
          <p:cNvGraphicFramePr>
            <a:graphicFrameLocks noGrp="1"/>
          </p:cNvGraphicFramePr>
          <p:nvPr>
            <p:extLst>
              <p:ext uri="{D42A27DB-BD31-4B8C-83A1-F6EECF244321}">
                <p14:modId xmlns:p14="http://schemas.microsoft.com/office/powerpoint/2010/main" val="549151024"/>
              </p:ext>
            </p:extLst>
          </p:nvPr>
        </p:nvGraphicFramePr>
        <p:xfrm>
          <a:off x="6358252" y="3082150"/>
          <a:ext cx="4964171" cy="762000"/>
        </p:xfrm>
        <a:graphic>
          <a:graphicData uri="http://schemas.openxmlformats.org/drawingml/2006/table">
            <a:tbl>
              <a:tblPr firstRow="1" firstCol="1" bandRow="1"/>
              <a:tblGrid>
                <a:gridCol w="4614548">
                  <a:extLst>
                    <a:ext uri="{9D8B030D-6E8A-4147-A177-3AD203B41FA5}">
                      <a16:colId xmlns:a16="http://schemas.microsoft.com/office/drawing/2014/main" val="236894810"/>
                    </a:ext>
                  </a:extLst>
                </a:gridCol>
                <a:gridCol w="349623">
                  <a:extLst>
                    <a:ext uri="{9D8B030D-6E8A-4147-A177-3AD203B41FA5}">
                      <a16:colId xmlns:a16="http://schemas.microsoft.com/office/drawing/2014/main" val="2078870565"/>
                    </a:ext>
                  </a:extLst>
                </a:gridCol>
              </a:tblGrid>
              <a:tr h="0">
                <a:tc>
                  <a:txBody>
                    <a:bodyPr/>
                    <a:lstStyle/>
                    <a:p>
                      <a:r>
                        <a:rPr lang="lv-LV" sz="1000" kern="0" dirty="0">
                          <a:effectLst/>
                          <a:latin typeface="Arial" panose="020B0604020202020204" pitchFamily="34" charset="0"/>
                        </a:rPr>
                        <a:t>Pēc faktiskā patēriņa (katru mēnesi maksājam atšķirīgu summu saskaņā ar skaitītāja rādījumu)</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1</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8209520"/>
                  </a:ext>
                </a:extLst>
              </a:tr>
              <a:tr h="0">
                <a:tc>
                  <a:txBody>
                    <a:bodyPr/>
                    <a:lstStyle/>
                    <a:p>
                      <a:pPr algn="just"/>
                      <a:r>
                        <a:rPr lang="lv-LV" sz="1000" kern="0" dirty="0">
                          <a:effectLst/>
                          <a:latin typeface="Arial" panose="020B0604020202020204" pitchFamily="34" charset="0"/>
                        </a:rPr>
                        <a:t>Pēc izlīdzināta maksājuma (katru mēnesi maksājam vienādu summu, balstoties uz vidējo dabasgāzes patēriņu)</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2</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0327153"/>
                  </a:ext>
                </a:extLst>
              </a:tr>
              <a:tr h="0">
                <a:tc>
                  <a:txBody>
                    <a:bodyPr/>
                    <a:lstStyle/>
                    <a:p>
                      <a:pPr algn="just"/>
                      <a:r>
                        <a:rPr lang="lv-LV" sz="1000" kern="0">
                          <a:effectLst/>
                          <a:latin typeface="Arial" panose="020B0604020202020204" pitchFamily="34" charset="0"/>
                        </a:rPr>
                        <a:t>Grūti pateikt</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rPr>
                        <a:t>8</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4755833"/>
                  </a:ext>
                </a:extLst>
              </a:tr>
            </a:tbl>
          </a:graphicData>
        </a:graphic>
      </p:graphicFrame>
      <p:sp>
        <p:nvSpPr>
          <p:cNvPr id="17" name="TextBox 16">
            <a:extLst>
              <a:ext uri="{FF2B5EF4-FFF2-40B4-BE49-F238E27FC236}">
                <a16:creationId xmlns:a16="http://schemas.microsoft.com/office/drawing/2014/main" id="{68EB4664-A714-4736-8544-BF69463EDFE5}"/>
              </a:ext>
            </a:extLst>
          </p:cNvPr>
          <p:cNvSpPr txBox="1"/>
          <p:nvPr/>
        </p:nvSpPr>
        <p:spPr>
          <a:xfrm>
            <a:off x="6257366" y="4023495"/>
            <a:ext cx="5352473" cy="400110"/>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K7. Vai Jūs pēdējo 5 gadu laikā esat mainījuši (grozījuši) esošā līguma nosacījumus ar savu pašreizējo dabasgāzes piegādātāju attiecībā uz izvēlēto produktu un/ vai gāzes cenu?</a:t>
            </a:r>
          </a:p>
        </p:txBody>
      </p:sp>
      <p:graphicFrame>
        <p:nvGraphicFramePr>
          <p:cNvPr id="14" name="Table 13">
            <a:extLst>
              <a:ext uri="{FF2B5EF4-FFF2-40B4-BE49-F238E27FC236}">
                <a16:creationId xmlns:a16="http://schemas.microsoft.com/office/drawing/2014/main" id="{59689B36-EBFC-4E43-83C3-972B43864846}"/>
              </a:ext>
            </a:extLst>
          </p:cNvPr>
          <p:cNvGraphicFramePr>
            <a:graphicFrameLocks noGrp="1"/>
          </p:cNvGraphicFramePr>
          <p:nvPr>
            <p:extLst>
              <p:ext uri="{D42A27DB-BD31-4B8C-83A1-F6EECF244321}">
                <p14:modId xmlns:p14="http://schemas.microsoft.com/office/powerpoint/2010/main" val="940396542"/>
              </p:ext>
            </p:extLst>
          </p:nvPr>
        </p:nvGraphicFramePr>
        <p:xfrm>
          <a:off x="6358252" y="4406238"/>
          <a:ext cx="2948940" cy="457200"/>
        </p:xfrm>
        <a:graphic>
          <a:graphicData uri="http://schemas.openxmlformats.org/drawingml/2006/table">
            <a:tbl>
              <a:tblPr firstRow="1" firstCol="1" bandRow="1"/>
              <a:tblGrid>
                <a:gridCol w="1779270">
                  <a:extLst>
                    <a:ext uri="{9D8B030D-6E8A-4147-A177-3AD203B41FA5}">
                      <a16:colId xmlns:a16="http://schemas.microsoft.com/office/drawing/2014/main" val="1227683147"/>
                    </a:ext>
                  </a:extLst>
                </a:gridCol>
                <a:gridCol w="1169670">
                  <a:extLst>
                    <a:ext uri="{9D8B030D-6E8A-4147-A177-3AD203B41FA5}">
                      <a16:colId xmlns:a16="http://schemas.microsoft.com/office/drawing/2014/main" val="382198375"/>
                    </a:ext>
                  </a:extLst>
                </a:gridCol>
              </a:tblGrid>
              <a:tr h="0">
                <a:tc>
                  <a:txBody>
                    <a:bodyPr/>
                    <a:lstStyle/>
                    <a:p>
                      <a:pPr algn="just"/>
                      <a:r>
                        <a:rPr lang="lv-LV" sz="1000" kern="0" dirty="0">
                          <a:effectLst/>
                          <a:latin typeface="Arial" panose="020B0604020202020204" pitchFamily="34" charset="0"/>
                        </a:rPr>
                        <a:t>Jā</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1</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2944774"/>
                  </a:ext>
                </a:extLst>
              </a:tr>
              <a:tr h="0">
                <a:tc>
                  <a:txBody>
                    <a:bodyPr/>
                    <a:lstStyle/>
                    <a:p>
                      <a:pPr algn="just"/>
                      <a:r>
                        <a:rPr lang="lv-LV" sz="1000" kern="0">
                          <a:effectLst/>
                          <a:latin typeface="Arial" panose="020B0604020202020204" pitchFamily="34" charset="0"/>
                        </a:rPr>
                        <a:t>Nē</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rPr>
                        <a:t>2</a:t>
                      </a:r>
                      <a:endParaRPr lang="lv-LV" sz="8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5718498"/>
                  </a:ext>
                </a:extLst>
              </a:tr>
              <a:tr h="0">
                <a:tc>
                  <a:txBody>
                    <a:bodyPr/>
                    <a:lstStyle/>
                    <a:p>
                      <a:pPr algn="just"/>
                      <a:r>
                        <a:rPr lang="lv-LV" sz="1000" kern="0" dirty="0">
                          <a:effectLst/>
                          <a:latin typeface="Arial" panose="020B0604020202020204" pitchFamily="34" charset="0"/>
                        </a:rPr>
                        <a:t>Grūti pateikt</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rPr>
                        <a:t>8</a:t>
                      </a:r>
                      <a:endParaRPr lang="lv-LV"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1154156"/>
                  </a:ext>
                </a:extLst>
              </a:tr>
            </a:tbl>
          </a:graphicData>
        </a:graphic>
      </p:graphicFrame>
    </p:spTree>
    <p:extLst>
      <p:ext uri="{BB962C8B-B14F-4D97-AF65-F5344CB8AC3E}">
        <p14:creationId xmlns:p14="http://schemas.microsoft.com/office/powerpoint/2010/main" val="13752997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6">
            <a:extLst>
              <a:ext uri="{FF2B5EF4-FFF2-40B4-BE49-F238E27FC236}">
                <a16:creationId xmlns:a16="http://schemas.microsoft.com/office/drawing/2014/main" id="{38E68BDD-5D4F-48D4-8FF3-340E7C9E629E}"/>
              </a:ext>
            </a:extLst>
          </p:cNvPr>
          <p:cNvSpPr>
            <a:spLocks noGrp="1" noChangeArrowheads="1"/>
          </p:cNvSpPr>
          <p:nvPr>
            <p:ph type="ctrTitle"/>
          </p:nvPr>
        </p:nvSpPr>
        <p:spPr>
          <a:xfrm>
            <a:off x="2109062" y="1052514"/>
            <a:ext cx="7993062" cy="5184775"/>
          </a:xfrm>
          <a:noFill/>
        </p:spPr>
        <p:txBody>
          <a:bodyPr anchor="t">
            <a:normAutofit/>
          </a:bodyPr>
          <a:lstStyle/>
          <a:p>
            <a:pPr>
              <a:spcBef>
                <a:spcPct val="40000"/>
              </a:spcBef>
            </a:pPr>
            <a:br>
              <a:rPr lang="lv-LV" altLang="en-US" sz="4000" b="1" dirty="0">
                <a:latin typeface="Arial Narrow" panose="020B0606020202030204" pitchFamily="34" charset="0"/>
              </a:rPr>
            </a:br>
            <a:br>
              <a:rPr lang="lv-LV" altLang="en-US" sz="4000" b="1" dirty="0">
                <a:latin typeface="Arial Narrow" panose="020B0606020202030204" pitchFamily="34" charset="0"/>
              </a:rPr>
            </a:br>
            <a:br>
              <a:rPr lang="lv-LV" altLang="en-US" sz="4000" b="1" dirty="0">
                <a:latin typeface="Arial Narrow" panose="020B0606020202030204" pitchFamily="34" charset="0"/>
              </a:rPr>
            </a:br>
            <a:br>
              <a:rPr lang="lv-LV" altLang="en-US" sz="3200" b="1" dirty="0">
                <a:latin typeface="Arial Narrow" panose="020B0606020202030204" pitchFamily="34" charset="0"/>
              </a:rPr>
            </a:br>
            <a:br>
              <a:rPr lang="lv-LV" altLang="en-US" sz="2800" b="1" dirty="0">
                <a:latin typeface="Arial Narrow" panose="020B0606020202030204" pitchFamily="34" charset="0"/>
              </a:rPr>
            </a:br>
            <a:br>
              <a:rPr lang="lv-LV" altLang="en-US" sz="1800" b="1" dirty="0">
                <a:latin typeface="Arial Narrow" panose="020B0606020202030204" pitchFamily="34" charset="0"/>
              </a:rPr>
            </a:br>
            <a:br>
              <a:rPr lang="lv-LV" altLang="en-US" sz="1800" b="1" dirty="0">
                <a:latin typeface="Arial Narrow" panose="020B0606020202030204" pitchFamily="34" charset="0"/>
              </a:rPr>
            </a:br>
            <a:br>
              <a:rPr lang="lv-LV" altLang="en-US" sz="1800" b="1" dirty="0">
                <a:latin typeface="Arial Narrow" panose="020B0606020202030204" pitchFamily="34" charset="0"/>
              </a:rPr>
            </a:br>
            <a:r>
              <a:rPr lang="lv-LV" altLang="en-US" sz="1800" b="1" dirty="0">
                <a:latin typeface="Arial" panose="020B0604020202020204" pitchFamily="34" charset="0"/>
                <a:cs typeface="Arial" panose="020B0604020202020204" pitchFamily="34" charset="0"/>
              </a:rPr>
              <a:t>SKDS</a:t>
            </a:r>
            <a:br>
              <a:rPr lang="lv-LV" altLang="en-US" sz="18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tirgus un sabiedriskās domas pētījumu centrs</a:t>
            </a:r>
            <a:br>
              <a:rPr lang="lv-LV" altLang="en-US" sz="1400" dirty="0">
                <a:latin typeface="Arial" panose="020B0604020202020204" pitchFamily="34" charset="0"/>
                <a:cs typeface="Arial" panose="020B0604020202020204" pitchFamily="34" charset="0"/>
              </a:rPr>
            </a:br>
            <a:br>
              <a:rPr lang="lv-LV" altLang="en-US" sz="6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Baznīcas iela 32-2, Rīga, Latvija, LV-1010</a:t>
            </a:r>
            <a:br>
              <a:rPr lang="lv-LV" altLang="en-US" sz="14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tālr.: +371 67 312 876, fakss: +371 67 312 874</a:t>
            </a:r>
            <a:br>
              <a:rPr lang="lv-LV" altLang="en-US" sz="14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e-pasts: </a:t>
            </a:r>
            <a:r>
              <a:rPr lang="lv-LV" altLang="en-US" sz="1400" dirty="0">
                <a:solidFill>
                  <a:srgbClr val="46865E"/>
                </a:solidFill>
                <a:latin typeface="Arial" panose="020B0604020202020204" pitchFamily="34" charset="0"/>
                <a:cs typeface="Arial" panose="020B0604020202020204" pitchFamily="34" charset="0"/>
              </a:rPr>
              <a:t>skds@skds.lv</a:t>
            </a:r>
            <a:br>
              <a:rPr lang="lv-LV" altLang="en-US" sz="1400" dirty="0">
                <a:solidFill>
                  <a:srgbClr val="008080"/>
                </a:solidFill>
                <a:latin typeface="Arial" panose="020B0604020202020204" pitchFamily="34" charset="0"/>
                <a:cs typeface="Arial" panose="020B0604020202020204" pitchFamily="34" charset="0"/>
              </a:rPr>
            </a:br>
            <a:r>
              <a:rPr lang="lv-LV" altLang="en-US" sz="1400" dirty="0">
                <a:solidFill>
                  <a:srgbClr val="46865E"/>
                </a:solidFill>
                <a:latin typeface="Arial" panose="020B0604020202020204" pitchFamily="34" charset="0"/>
                <a:cs typeface="Arial" panose="020B0604020202020204" pitchFamily="34" charset="0"/>
              </a:rPr>
              <a:t>www.skds.lv</a:t>
            </a:r>
            <a:br>
              <a:rPr lang="lv-LV" altLang="en-US" sz="1400" dirty="0">
                <a:solidFill>
                  <a:srgbClr val="4A5238"/>
                </a:solidFill>
                <a:latin typeface="Arial" panose="020B0604020202020204" pitchFamily="34" charset="0"/>
                <a:cs typeface="Arial" panose="020B0604020202020204" pitchFamily="34" charset="0"/>
                <a:hlinkClick r:id="rId3"/>
              </a:rPr>
            </a:br>
            <a:endParaRPr lang="lv-LV" altLang="en-US" sz="1600" dirty="0">
              <a:solidFill>
                <a:srgbClr val="4A5238"/>
              </a:solidFill>
              <a:latin typeface="Arial" panose="020B0604020202020204" pitchFamily="34" charset="0"/>
              <a:cs typeface="Arial" panose="020B0604020202020204" pitchFamily="34" charset="0"/>
            </a:endParaRPr>
          </a:p>
        </p:txBody>
      </p:sp>
      <p:sp>
        <p:nvSpPr>
          <p:cNvPr id="102405" name="Line 9">
            <a:extLst>
              <a:ext uri="{FF2B5EF4-FFF2-40B4-BE49-F238E27FC236}">
                <a16:creationId xmlns:a16="http://schemas.microsoft.com/office/drawing/2014/main" id="{873A3919-C348-4949-8137-6C8E2AACB8B6}"/>
              </a:ext>
            </a:extLst>
          </p:cNvPr>
          <p:cNvSpPr>
            <a:spLocks noChangeShapeType="1"/>
          </p:cNvSpPr>
          <p:nvPr/>
        </p:nvSpPr>
        <p:spPr bwMode="auto">
          <a:xfrm>
            <a:off x="2794645" y="4790486"/>
            <a:ext cx="684053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 name="Rectangle 5">
            <a:extLst>
              <a:ext uri="{FF2B5EF4-FFF2-40B4-BE49-F238E27FC236}">
                <a16:creationId xmlns:a16="http://schemas.microsoft.com/office/drawing/2014/main" id="{5C90173E-2F55-40A5-B558-F294BAC797FF}"/>
              </a:ext>
            </a:extLst>
          </p:cNvPr>
          <p:cNvSpPr>
            <a:spLocks noChangeArrowheads="1"/>
          </p:cNvSpPr>
          <p:nvPr/>
        </p:nvSpPr>
        <p:spPr bwMode="auto">
          <a:xfrm>
            <a:off x="457200" y="404814"/>
            <a:ext cx="11309230"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a:extLst>
              <a:ext uri="{FF2B5EF4-FFF2-40B4-BE49-F238E27FC236}">
                <a16:creationId xmlns:a16="http://schemas.microsoft.com/office/drawing/2014/main" id="{E40D9331-C5E4-4BA9-99E3-9BAEA42FCD78}"/>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Aptaujas tehniskā informācija</a:t>
            </a:r>
            <a:endParaRPr lang="en-US" altLang="en-US" sz="2400" b="1" dirty="0">
              <a:solidFill>
                <a:schemeClr val="bg1"/>
              </a:solidFill>
              <a:cs typeface="Arial" panose="020B0604020202020204" pitchFamily="34" charset="0"/>
            </a:endParaRPr>
          </a:p>
        </p:txBody>
      </p:sp>
      <p:sp>
        <p:nvSpPr>
          <p:cNvPr id="6" name="Content Placeholder 5">
            <a:extLst>
              <a:ext uri="{FF2B5EF4-FFF2-40B4-BE49-F238E27FC236}">
                <a16:creationId xmlns:a16="http://schemas.microsoft.com/office/drawing/2014/main" id="{A9EA21D9-42D0-4A72-BE88-3280C77B35D5}"/>
              </a:ext>
            </a:extLst>
          </p:cNvPr>
          <p:cNvSpPr txBox="1">
            <a:spLocks/>
          </p:cNvSpPr>
          <p:nvPr/>
        </p:nvSpPr>
        <p:spPr>
          <a:xfrm>
            <a:off x="296882" y="788028"/>
            <a:ext cx="7143823" cy="4973638"/>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Pētījuma veicējs:</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sabiedriskās domas pētījumu centrs SKDS</a:t>
            </a:r>
          </a:p>
          <a:p>
            <a:pPr>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Mērķa grupa:</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Latvijas iedzīvotāji vecumā no 18 līdz 75 gadiem</a:t>
            </a:r>
          </a:p>
          <a:p>
            <a:pPr marL="0" indent="0">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Aptaujas metode:</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interneta aptauja (CAWI – </a:t>
            </a:r>
            <a:r>
              <a:rPr lang="lv-LV" altLang="lv-LV" sz="1500" i="1" dirty="0">
                <a:latin typeface="Arial" panose="020B0604020202020204" pitchFamily="34" charset="0"/>
                <a:cs typeface="Arial" panose="020B0604020202020204" pitchFamily="34" charset="0"/>
              </a:rPr>
              <a:t>Computer-</a:t>
            </a:r>
            <a:r>
              <a:rPr lang="lv-LV" altLang="lv-LV" sz="1500" i="1" dirty="0" err="1">
                <a:latin typeface="Arial" panose="020B0604020202020204" pitchFamily="34" charset="0"/>
                <a:cs typeface="Arial" panose="020B0604020202020204" pitchFamily="34" charset="0"/>
              </a:rPr>
              <a:t>Aided</a:t>
            </a:r>
            <a:r>
              <a:rPr lang="lv-LV" altLang="lv-LV" sz="1500" i="1" dirty="0">
                <a:latin typeface="Arial" panose="020B0604020202020204" pitchFamily="34" charset="0"/>
                <a:cs typeface="Arial" panose="020B0604020202020204" pitchFamily="34" charset="0"/>
              </a:rPr>
              <a:t> </a:t>
            </a:r>
            <a:r>
              <a:rPr lang="lv-LV" altLang="lv-LV" sz="1500" i="1" dirty="0" err="1">
                <a:latin typeface="Arial" panose="020B0604020202020204" pitchFamily="34" charset="0"/>
                <a:cs typeface="Arial" panose="020B0604020202020204" pitchFamily="34" charset="0"/>
              </a:rPr>
              <a:t>Web</a:t>
            </a:r>
            <a:r>
              <a:rPr lang="lv-LV" altLang="lv-LV" sz="1500" i="1" dirty="0">
                <a:latin typeface="Arial" panose="020B0604020202020204" pitchFamily="34" charset="0"/>
                <a:cs typeface="Arial" panose="020B0604020202020204" pitchFamily="34" charset="0"/>
              </a:rPr>
              <a:t> </a:t>
            </a:r>
            <a:r>
              <a:rPr lang="lv-LV" altLang="lv-LV" sz="1500" i="1" dirty="0" err="1">
                <a:latin typeface="Arial" panose="020B0604020202020204" pitchFamily="34" charset="0"/>
                <a:cs typeface="Arial" panose="020B0604020202020204" pitchFamily="34" charset="0"/>
              </a:rPr>
              <a:t>Interviewing</a:t>
            </a:r>
            <a:r>
              <a:rPr lang="lv-LV" altLang="lv-LV" sz="1500" dirty="0">
                <a:latin typeface="Arial" panose="020B0604020202020204" pitchFamily="34" charset="0"/>
                <a:cs typeface="Arial" panose="020B0604020202020204" pitchFamily="34" charset="0"/>
              </a:rPr>
              <a:t>)</a:t>
            </a:r>
          </a:p>
          <a:p>
            <a:pPr marL="0" indent="0">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Izlases apjoms:</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1005 respondenti (ģenerālajam kopumam reprezentatīva izlase)</a:t>
            </a:r>
          </a:p>
          <a:p>
            <a:pPr marL="0" indent="0">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Izlases veidošanas avots:</a:t>
            </a:r>
            <a:r>
              <a:rPr lang="lv-LV" altLang="lv-LV" sz="1500" dirty="0">
                <a:latin typeface="Arial" panose="020B0604020202020204" pitchFamily="34" charset="0"/>
                <a:cs typeface="Arial" panose="020B0604020202020204" pitchFamily="34" charset="0"/>
              </a:rPr>
              <a:t> izlase tika veidota no pētījumu centra SKDS </a:t>
            </a:r>
            <a:r>
              <a:rPr lang="lv-LV" altLang="lv-LV" sz="1500" dirty="0" err="1">
                <a:latin typeface="Arial" panose="020B0604020202020204" pitchFamily="34" charset="0"/>
                <a:cs typeface="Arial" panose="020B0604020202020204" pitchFamily="34" charset="0"/>
              </a:rPr>
              <a:t>WebPanelī</a:t>
            </a:r>
            <a:r>
              <a:rPr lang="lv-LV" altLang="lv-LV" sz="1500" dirty="0">
                <a:latin typeface="Arial" panose="020B0604020202020204" pitchFamily="34" charset="0"/>
                <a:cs typeface="Arial" panose="020B0604020202020204" pitchFamily="34" charset="0"/>
              </a:rPr>
              <a:t> reģistrētajiem Latvijas iedzīvotājiem</a:t>
            </a:r>
          </a:p>
          <a:p>
            <a:pPr>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Izlases metode:</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kvotu izlase</a:t>
            </a:r>
            <a:endParaRPr lang="lv-LV" altLang="lv-LV" sz="1500" dirty="0">
              <a:solidFill>
                <a:srgbClr val="386C57"/>
              </a:solidFill>
              <a:latin typeface="Arial" panose="020B0604020202020204" pitchFamily="34" charset="0"/>
              <a:cs typeface="Arial" panose="020B0604020202020204" pitchFamily="34" charset="0"/>
            </a:endParaRPr>
          </a:p>
          <a:p>
            <a:pPr>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Ģeogrāfiskais pārklājums:</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visa Latvija</a:t>
            </a:r>
            <a:endParaRPr lang="lv-LV" altLang="lv-LV" sz="1500" dirty="0">
              <a:solidFill>
                <a:srgbClr val="386C57"/>
              </a:solidFill>
              <a:latin typeface="Arial" panose="020B0604020202020204" pitchFamily="34" charset="0"/>
              <a:cs typeface="Arial" panose="020B0604020202020204" pitchFamily="34" charset="0"/>
            </a:endParaRP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Aptaujas veikšanas laiks:</a:t>
            </a:r>
            <a:r>
              <a:rPr lang="lv-LV" altLang="lv-LV" sz="1500" b="1" dirty="0">
                <a:latin typeface="Arial" panose="020B0604020202020204" pitchFamily="34" charset="0"/>
                <a:cs typeface="Arial" panose="020B0604020202020204" pitchFamily="34" charset="0"/>
              </a:rPr>
              <a:t> </a:t>
            </a:r>
            <a:r>
              <a:rPr lang="lv-LV" sz="1500" dirty="0">
                <a:latin typeface="Arial" panose="020B0604020202020204" pitchFamily="34" charset="0"/>
                <a:cs typeface="Arial" panose="020B0604020202020204" pitchFamily="34" charset="0"/>
              </a:rPr>
              <a:t>28.08.2024. - 02.09.2024.</a:t>
            </a:r>
            <a:endParaRPr lang="lv-LV" altLang="lv-LV" sz="1500" dirty="0">
              <a:latin typeface="Arial" panose="020B0604020202020204" pitchFamily="34" charset="0"/>
              <a:cs typeface="Arial" panose="020B0604020202020204" pitchFamily="34" charset="0"/>
            </a:endParaRPr>
          </a:p>
          <a:p>
            <a:pPr marL="0" indent="0">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Datu svēršana:</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dati tika svērti pēc pazīmēm: reģions, tautība, dzimums, vecums saskaņā ar </a:t>
            </a:r>
            <a:r>
              <a:rPr lang="en-GB" sz="1500" dirty="0">
                <a:latin typeface="Arial" panose="020B0604020202020204" pitchFamily="34" charset="0"/>
                <a:cs typeface="Arial" panose="020B0604020202020204" pitchFamily="34" charset="0"/>
              </a:rPr>
              <a:t>LR </a:t>
            </a:r>
            <a:r>
              <a:rPr lang="en-GB" sz="1500" dirty="0" err="1">
                <a:latin typeface="Arial" panose="020B0604020202020204" pitchFamily="34" charset="0"/>
                <a:cs typeface="Arial" panose="020B0604020202020204" pitchFamily="34" charset="0"/>
              </a:rPr>
              <a:t>IeM</a:t>
            </a:r>
            <a:r>
              <a:rPr lang="en-GB" sz="1500" dirty="0">
                <a:latin typeface="Arial" panose="020B0604020202020204" pitchFamily="34" charset="0"/>
                <a:cs typeface="Arial" panose="020B0604020202020204" pitchFamily="34" charset="0"/>
              </a:rPr>
              <a:t> PMLP </a:t>
            </a:r>
            <a:r>
              <a:rPr lang="en-GB" sz="1500" dirty="0" err="1">
                <a:latin typeface="Arial" panose="020B0604020202020204" pitchFamily="34" charset="0"/>
                <a:cs typeface="Arial" panose="020B0604020202020204" pitchFamily="34" charset="0"/>
              </a:rPr>
              <a:t>Iedz</a:t>
            </a:r>
            <a:r>
              <a:rPr lang="lv-LV" sz="1500" dirty="0" err="1">
                <a:latin typeface="Arial" panose="020B0604020202020204" pitchFamily="34" charset="0"/>
                <a:cs typeface="Arial" panose="020B0604020202020204" pitchFamily="34" charset="0"/>
              </a:rPr>
              <a:t>īvotāju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reģ</a:t>
            </a:r>
            <a:r>
              <a:rPr lang="lv-LV" sz="1500" dirty="0" err="1">
                <a:latin typeface="Arial" panose="020B0604020202020204" pitchFamily="34" charset="0"/>
                <a:cs typeface="Arial" panose="020B0604020202020204" pitchFamily="34" charset="0"/>
              </a:rPr>
              <a:t>istra</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dati</a:t>
            </a:r>
            <a:r>
              <a:rPr lang="lv-LV" sz="1500" dirty="0" err="1">
                <a:latin typeface="Arial" panose="020B0604020202020204" pitchFamily="34" charset="0"/>
                <a:cs typeface="Arial" panose="020B0604020202020204" pitchFamily="34" charset="0"/>
              </a:rPr>
              <a:t>em</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uz</a:t>
            </a:r>
            <a:r>
              <a:rPr lang="en-GB" sz="1500" dirty="0">
                <a:latin typeface="Arial" panose="020B0604020202020204" pitchFamily="34" charset="0"/>
                <a:cs typeface="Arial" panose="020B0604020202020204" pitchFamily="34" charset="0"/>
              </a:rPr>
              <a:t> </a:t>
            </a:r>
            <a:r>
              <a:rPr lang="lv-LV" sz="1500" dirty="0">
                <a:latin typeface="Arial" panose="020B0604020202020204" pitchFamily="34" charset="0"/>
                <a:cs typeface="Arial" panose="020B0604020202020204" pitchFamily="34" charset="0"/>
              </a:rPr>
              <a:t>24.01.2024. </a:t>
            </a:r>
            <a:r>
              <a:rPr lang="lv-LV" altLang="lv-LV" sz="1500" dirty="0">
                <a:latin typeface="Arial" panose="020B0604020202020204" pitchFamily="34" charset="0"/>
                <a:cs typeface="Arial" panose="020B0604020202020204" pitchFamily="34" charset="0"/>
              </a:rPr>
              <a:t>Šajā materiālā norādīti svērti procenti un nesvērts respondentu skaits. </a:t>
            </a:r>
          </a:p>
          <a:p>
            <a:pPr>
              <a:lnSpc>
                <a:spcPct val="80000"/>
              </a:lnSpc>
              <a:spcBef>
                <a:spcPct val="25000"/>
              </a:spcBef>
              <a:buFont typeface="Arial" panose="020B0604020202020204" pitchFamily="34" charset="0"/>
              <a:buNone/>
              <a:defRPr/>
            </a:pPr>
            <a:endParaRPr lang="lv-LV" altLang="lv-LV" sz="1600" dirty="0">
              <a:cs typeface="Arial" panose="020B0604020202020204" pitchFamily="34" charset="0"/>
            </a:endParaRPr>
          </a:p>
        </p:txBody>
      </p:sp>
      <p:graphicFrame>
        <p:nvGraphicFramePr>
          <p:cNvPr id="5" name="Table 4">
            <a:extLst>
              <a:ext uri="{FF2B5EF4-FFF2-40B4-BE49-F238E27FC236}">
                <a16:creationId xmlns:a16="http://schemas.microsoft.com/office/drawing/2014/main" id="{847D462E-8021-408C-A603-2B4F9FF48D9B}"/>
              </a:ext>
            </a:extLst>
          </p:cNvPr>
          <p:cNvGraphicFramePr>
            <a:graphicFrameLocks noGrp="1"/>
          </p:cNvGraphicFramePr>
          <p:nvPr>
            <p:extLst>
              <p:ext uri="{D42A27DB-BD31-4B8C-83A1-F6EECF244321}">
                <p14:modId xmlns:p14="http://schemas.microsoft.com/office/powerpoint/2010/main" val="748041571"/>
              </p:ext>
            </p:extLst>
          </p:nvPr>
        </p:nvGraphicFramePr>
        <p:xfrm>
          <a:off x="7431744" y="995089"/>
          <a:ext cx="4509247" cy="3900680"/>
        </p:xfrm>
        <a:graphic>
          <a:graphicData uri="http://schemas.openxmlformats.org/drawingml/2006/table">
            <a:tbl>
              <a:tblPr/>
              <a:tblGrid>
                <a:gridCol w="1586231">
                  <a:extLst>
                    <a:ext uri="{9D8B030D-6E8A-4147-A177-3AD203B41FA5}">
                      <a16:colId xmlns:a16="http://schemas.microsoft.com/office/drawing/2014/main" val="184185648"/>
                    </a:ext>
                  </a:extLst>
                </a:gridCol>
                <a:gridCol w="966754">
                  <a:extLst>
                    <a:ext uri="{9D8B030D-6E8A-4147-A177-3AD203B41FA5}">
                      <a16:colId xmlns:a16="http://schemas.microsoft.com/office/drawing/2014/main" val="3419313068"/>
                    </a:ext>
                  </a:extLst>
                </a:gridCol>
                <a:gridCol w="1000877">
                  <a:extLst>
                    <a:ext uri="{9D8B030D-6E8A-4147-A177-3AD203B41FA5}">
                      <a16:colId xmlns:a16="http://schemas.microsoft.com/office/drawing/2014/main" val="3727270715"/>
                    </a:ext>
                  </a:extLst>
                </a:gridCol>
                <a:gridCol w="955385">
                  <a:extLst>
                    <a:ext uri="{9D8B030D-6E8A-4147-A177-3AD203B41FA5}">
                      <a16:colId xmlns:a16="http://schemas.microsoft.com/office/drawing/2014/main" val="3644383969"/>
                    </a:ext>
                  </a:extLst>
                </a:gridCol>
              </a:tblGrid>
              <a:tr h="567085">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 </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Respondentu skaits izlasē (%) pirms svēršanas</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Respondentu skaits izlasē (%) pēc svēršanas</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LR IeM PMLP Iedz. </a:t>
                      </a:r>
                      <a:r>
                        <a:rPr lang="lv-LV" sz="1000" dirty="0" err="1">
                          <a:effectLst/>
                          <a:latin typeface="Arial" panose="020B0604020202020204" pitchFamily="34" charset="0"/>
                          <a:ea typeface="Times New Roman" panose="02020603050405020304" pitchFamily="18" charset="0"/>
                          <a:cs typeface="Arial" panose="020B0604020202020204" pitchFamily="34" charset="0"/>
                        </a:rPr>
                        <a:t>reģ</a:t>
                      </a:r>
                      <a:r>
                        <a:rPr lang="lv-LV" sz="1000" dirty="0">
                          <a:effectLst/>
                          <a:latin typeface="Arial" panose="020B0604020202020204" pitchFamily="34" charset="0"/>
                          <a:ea typeface="Times New Roman" panose="02020603050405020304" pitchFamily="18" charset="0"/>
                          <a:cs typeface="Arial" panose="020B0604020202020204" pitchFamily="34" charset="0"/>
                        </a:rPr>
                        <a:t>. dati uz 24.01.2024.</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268841366"/>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KOPĀ</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100.0</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100.0</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100.0</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638398286"/>
                  </a:ext>
                </a:extLst>
              </a:tr>
              <a:tr h="213170">
                <a:tc>
                  <a:txBody>
                    <a:bodyPr/>
                    <a:lstStyle/>
                    <a:p>
                      <a:pPr>
                        <a:spcBef>
                          <a:spcPts val="200"/>
                        </a:spcBef>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REĢIONS</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b">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 </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 </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 </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090555686"/>
                  </a:ext>
                </a:extLst>
              </a:tr>
              <a:tr h="141771">
                <a:tc>
                  <a:txBody>
                    <a:bodyPr/>
                    <a:lstStyle/>
                    <a:p>
                      <a:r>
                        <a:rPr lang="en-GB" sz="1000">
                          <a:effectLst/>
                          <a:latin typeface="Arial" panose="020B0604020202020204" pitchFamily="34" charset="0"/>
                          <a:ea typeface="Times New Roman" panose="02020603050405020304" pitchFamily="18" charset="0"/>
                        </a:rPr>
                        <a:t>Rīgas reģions</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48.3</a:t>
                      </a:r>
                      <a:endParaRPr lang="lv-LV"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46.4</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46.4</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008975970"/>
                  </a:ext>
                </a:extLst>
              </a:tr>
              <a:tr h="141771">
                <a:tc>
                  <a:txBody>
                    <a:bodyPr/>
                    <a:lstStyle/>
                    <a:p>
                      <a:r>
                        <a:rPr lang="en-GB" sz="1000">
                          <a:effectLst/>
                          <a:latin typeface="Arial" panose="020B0604020202020204" pitchFamily="34" charset="0"/>
                          <a:ea typeface="Times New Roman" panose="02020603050405020304" pitchFamily="18" charset="0"/>
                        </a:rPr>
                        <a:t>Vidzemes regions</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13.7</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14.3</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14.3</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95669808"/>
                  </a:ext>
                </a:extLst>
              </a:tr>
              <a:tr h="141771">
                <a:tc>
                  <a:txBody>
                    <a:bodyPr/>
                    <a:lstStyle/>
                    <a:p>
                      <a:r>
                        <a:rPr lang="en-GB" sz="1000">
                          <a:effectLst/>
                          <a:latin typeface="Arial" panose="020B0604020202020204" pitchFamily="34" charset="0"/>
                          <a:ea typeface="Times New Roman" panose="02020603050405020304" pitchFamily="18" charset="0"/>
                        </a:rPr>
                        <a:t>Kurzemes regions</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13.8</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14.4</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14.4</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435809754"/>
                  </a:ext>
                </a:extLst>
              </a:tr>
              <a:tr h="141771">
                <a:tc>
                  <a:txBody>
                    <a:bodyPr/>
                    <a:lstStyle/>
                    <a:p>
                      <a:r>
                        <a:rPr lang="en-GB" sz="1000">
                          <a:effectLst/>
                          <a:latin typeface="Arial" panose="020B0604020202020204" pitchFamily="34" charset="0"/>
                          <a:ea typeface="Times New Roman" panose="02020603050405020304" pitchFamily="18" charset="0"/>
                        </a:rPr>
                        <a:t>Zemgales regions</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11.1</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11.6</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11.6</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898170274"/>
                  </a:ext>
                </a:extLst>
              </a:tr>
              <a:tr h="141771">
                <a:tc>
                  <a:txBody>
                    <a:bodyPr/>
                    <a:lstStyle/>
                    <a:p>
                      <a:r>
                        <a:rPr lang="en-GB" sz="1000" dirty="0" err="1">
                          <a:effectLst/>
                          <a:latin typeface="Arial" panose="020B0604020202020204" pitchFamily="34" charset="0"/>
                          <a:ea typeface="Times New Roman" panose="02020603050405020304" pitchFamily="18" charset="0"/>
                        </a:rPr>
                        <a:t>Latgales</a:t>
                      </a:r>
                      <a:r>
                        <a:rPr lang="en-GB" sz="1000" dirty="0">
                          <a:effectLst/>
                          <a:latin typeface="Arial" panose="020B0604020202020204" pitchFamily="34" charset="0"/>
                          <a:ea typeface="Times New Roman" panose="02020603050405020304" pitchFamily="18" charset="0"/>
                        </a:rPr>
                        <a:t> </a:t>
                      </a:r>
                      <a:r>
                        <a:rPr lang="en-GB" sz="1000" dirty="0" err="1">
                          <a:effectLst/>
                          <a:latin typeface="Arial" panose="020B0604020202020204" pitchFamily="34" charset="0"/>
                          <a:ea typeface="Times New Roman" panose="02020603050405020304" pitchFamily="18" charset="0"/>
                        </a:rPr>
                        <a:t>reģions</a:t>
                      </a:r>
                      <a:endParaRPr lang="lv-LV"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13.0</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13.3</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13.3</a:t>
                      </a:r>
                      <a:endParaRPr lang="lv-LV"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561730604"/>
                  </a:ext>
                </a:extLst>
              </a:tr>
              <a:tr h="213170">
                <a:tc>
                  <a:txBody>
                    <a:bodyPr/>
                    <a:lstStyle/>
                    <a:p>
                      <a:pPr>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DZIMUMS</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b">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 </a:t>
                      </a: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 </a:t>
                      </a: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221011388"/>
                  </a:ext>
                </a:extLst>
              </a:tr>
              <a:tr h="130042">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Vīrieši</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48.3</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48.3</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48.</a:t>
                      </a:r>
                      <a:r>
                        <a:rPr lang="ru-RU" sz="1000">
                          <a:effectLst/>
                          <a:latin typeface="Arial" panose="020B0604020202020204" pitchFamily="34" charset="0"/>
                          <a:ea typeface="Times New Roman" panose="02020603050405020304" pitchFamily="18" charset="0"/>
                        </a:rPr>
                        <a:t>3</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787477930"/>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Sievietes</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51.7</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51.7</a:t>
                      </a:r>
                      <a:endParaRPr lang="lv-LV"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51.</a:t>
                      </a:r>
                      <a:r>
                        <a:rPr lang="ru-RU" sz="1000" dirty="0">
                          <a:effectLst/>
                          <a:latin typeface="Arial" panose="020B0604020202020204" pitchFamily="34" charset="0"/>
                          <a:ea typeface="Times New Roman" panose="02020603050405020304" pitchFamily="18" charset="0"/>
                        </a:rPr>
                        <a:t>7</a:t>
                      </a:r>
                      <a:endParaRPr lang="lv-LV"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37576291"/>
                  </a:ext>
                </a:extLst>
              </a:tr>
              <a:tr h="213170">
                <a:tc>
                  <a:txBody>
                    <a:bodyPr/>
                    <a:lstStyle/>
                    <a:p>
                      <a:pPr>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TAUTĪBA</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b">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b="1">
                          <a:effectLst/>
                          <a:latin typeface="Arial" panose="020B0604020202020204" pitchFamily="34" charset="0"/>
                          <a:ea typeface="Times New Roman" panose="02020603050405020304" pitchFamily="18" charset="0"/>
                          <a:cs typeface="Arial" panose="020B0604020202020204" pitchFamily="34" charset="0"/>
                        </a:rPr>
                        <a:t> </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281679521"/>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Latvieši</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58.8</a:t>
                      </a:r>
                      <a:endParaRPr lang="lv-LV"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58.8</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5</a:t>
                      </a:r>
                      <a:r>
                        <a:rPr lang="ru-RU" sz="1000">
                          <a:effectLst/>
                          <a:latin typeface="Arial" panose="020B0604020202020204" pitchFamily="34" charset="0"/>
                          <a:ea typeface="Times New Roman" panose="02020603050405020304" pitchFamily="18" charset="0"/>
                        </a:rPr>
                        <a:t>8</a:t>
                      </a:r>
                      <a:r>
                        <a:rPr lang="lv-LV" sz="1000">
                          <a:effectLst/>
                          <a:latin typeface="Arial" panose="020B0604020202020204" pitchFamily="34" charset="0"/>
                          <a:ea typeface="Times New Roman" panose="02020603050405020304" pitchFamily="18" charset="0"/>
                        </a:rPr>
                        <a:t>.8</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393610717"/>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Citi</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41.2</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41.2</a:t>
                      </a:r>
                      <a:endParaRPr lang="lv-LV"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4</a:t>
                      </a:r>
                      <a:r>
                        <a:rPr lang="ru-RU" sz="1000" dirty="0">
                          <a:effectLst/>
                          <a:latin typeface="Arial" panose="020B0604020202020204" pitchFamily="34" charset="0"/>
                          <a:ea typeface="Times New Roman" panose="02020603050405020304" pitchFamily="18" charset="0"/>
                        </a:rPr>
                        <a:t>1</a:t>
                      </a:r>
                      <a:r>
                        <a:rPr lang="lv-LV" sz="1000" dirty="0">
                          <a:effectLst/>
                          <a:latin typeface="Arial" panose="020B0604020202020204" pitchFamily="34" charset="0"/>
                          <a:ea typeface="Times New Roman" panose="02020603050405020304" pitchFamily="18" charset="0"/>
                        </a:rPr>
                        <a:t>.2</a:t>
                      </a:r>
                      <a:endParaRPr lang="lv-LV"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453299179"/>
                  </a:ext>
                </a:extLst>
              </a:tr>
              <a:tr h="213170">
                <a:tc>
                  <a:txBody>
                    <a:bodyPr/>
                    <a:lstStyle/>
                    <a:p>
                      <a:pPr>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VECUMS</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b">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 </a:t>
                      </a: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 </a:t>
                      </a: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 </a:t>
                      </a: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91472663"/>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18 - 24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7.5</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9.1</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9.1</a:t>
                      </a:r>
                      <a:endParaRPr lang="lv-LV"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635551418"/>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25 - 34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14.1</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16.0</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1</a:t>
                      </a:r>
                      <a:r>
                        <a:rPr lang="ru-RU" sz="1000" dirty="0">
                          <a:effectLst/>
                          <a:latin typeface="Arial" panose="020B0604020202020204" pitchFamily="34" charset="0"/>
                          <a:ea typeface="Times New Roman" panose="02020603050405020304" pitchFamily="18" charset="0"/>
                        </a:rPr>
                        <a:t>6</a:t>
                      </a:r>
                      <a:r>
                        <a:rPr lang="lv-LV" sz="1000" dirty="0">
                          <a:effectLst/>
                          <a:latin typeface="Arial" panose="020B0604020202020204" pitchFamily="34" charset="0"/>
                          <a:ea typeface="Times New Roman" panose="02020603050405020304" pitchFamily="18" charset="0"/>
                        </a:rPr>
                        <a:t>.0</a:t>
                      </a:r>
                      <a:endParaRPr lang="lv-LV"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07463687"/>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35 - 44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20.3</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20.9</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20</a:t>
                      </a:r>
                      <a:r>
                        <a:rPr lang="lv-LV" sz="1000" dirty="0">
                          <a:effectLst/>
                          <a:latin typeface="Arial" panose="020B0604020202020204" pitchFamily="34" charset="0"/>
                          <a:ea typeface="Times New Roman" panose="02020603050405020304" pitchFamily="18" charset="0"/>
                        </a:rPr>
                        <a:t>.9</a:t>
                      </a:r>
                      <a:endParaRPr lang="lv-LV"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87404562"/>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45 - 54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20.7</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19.1</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19.</a:t>
                      </a:r>
                      <a:r>
                        <a:rPr lang="ru-RU" sz="1000" dirty="0">
                          <a:effectLst/>
                          <a:latin typeface="Arial" panose="020B0604020202020204" pitchFamily="34" charset="0"/>
                          <a:ea typeface="Times New Roman" panose="02020603050405020304" pitchFamily="18" charset="0"/>
                        </a:rPr>
                        <a:t>1</a:t>
                      </a:r>
                      <a:endParaRPr lang="lv-LV"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632523189"/>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55 - 63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19.7</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18.7</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1</a:t>
                      </a:r>
                      <a:r>
                        <a:rPr lang="ru-RU" sz="1000" dirty="0">
                          <a:effectLst/>
                          <a:latin typeface="Arial" panose="020B0604020202020204" pitchFamily="34" charset="0"/>
                          <a:ea typeface="Times New Roman" panose="02020603050405020304" pitchFamily="18" charset="0"/>
                        </a:rPr>
                        <a:t>8</a:t>
                      </a:r>
                      <a:r>
                        <a:rPr lang="lv-LV" sz="1000" dirty="0">
                          <a:effectLst/>
                          <a:latin typeface="Arial" panose="020B0604020202020204" pitchFamily="34" charset="0"/>
                          <a:ea typeface="Times New Roman" panose="02020603050405020304" pitchFamily="18" charset="0"/>
                        </a:rPr>
                        <a:t>.7</a:t>
                      </a:r>
                      <a:endParaRPr lang="lv-LV"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94292020"/>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64 - 75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17.7</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16.2</a:t>
                      </a:r>
                      <a:endParaRPr lang="lv-LV" sz="10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1</a:t>
                      </a:r>
                      <a:r>
                        <a:rPr lang="ru-RU" sz="1000" dirty="0">
                          <a:effectLst/>
                          <a:latin typeface="Arial" panose="020B0604020202020204" pitchFamily="34" charset="0"/>
                          <a:ea typeface="Times New Roman" panose="02020603050405020304" pitchFamily="18" charset="0"/>
                        </a:rPr>
                        <a:t>6</a:t>
                      </a:r>
                      <a:r>
                        <a:rPr lang="lv-LV" sz="1000" dirty="0">
                          <a:effectLst/>
                          <a:latin typeface="Arial" panose="020B0604020202020204" pitchFamily="34" charset="0"/>
                          <a:ea typeface="Times New Roman" panose="02020603050405020304" pitchFamily="18" charset="0"/>
                        </a:rPr>
                        <a:t>.2</a:t>
                      </a:r>
                      <a:endParaRPr lang="lv-LV" sz="10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69716817"/>
                  </a:ext>
                </a:extLst>
              </a:tr>
            </a:tbl>
          </a:graphicData>
        </a:graphic>
      </p:graphicFrame>
      <p:sp>
        <p:nvSpPr>
          <p:cNvPr id="7" name="Text Box 5">
            <a:extLst>
              <a:ext uri="{FF2B5EF4-FFF2-40B4-BE49-F238E27FC236}">
                <a16:creationId xmlns:a16="http://schemas.microsoft.com/office/drawing/2014/main" id="{B309E978-6102-4504-AE87-9657B2D1079E}"/>
              </a:ext>
            </a:extLst>
          </p:cNvPr>
          <p:cNvSpPr txBox="1">
            <a:spLocks noChangeArrowheads="1"/>
          </p:cNvSpPr>
          <p:nvPr/>
        </p:nvSpPr>
        <p:spPr bwMode="auto">
          <a:xfrm>
            <a:off x="7171767" y="727820"/>
            <a:ext cx="5011270"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lv-LV" altLang="en-US" sz="1300" b="1" dirty="0">
                <a:cs typeface="Arial" panose="020B0604020202020204" pitchFamily="34" charset="0"/>
              </a:rPr>
              <a:t>Sasniegtās izlases salīdzinājums ar iedzīvotāju statistiku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a:extLst>
              <a:ext uri="{FF2B5EF4-FFF2-40B4-BE49-F238E27FC236}">
                <a16:creationId xmlns:a16="http://schemas.microsoft.com/office/drawing/2014/main" id="{646ECF4A-28F5-49E6-8617-362982F1FCF6}"/>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Respondentu sociāli demogrāfiskais profils</a:t>
            </a:r>
            <a:endParaRPr lang="en-US" altLang="en-US" sz="24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E9134ED9-F5B1-472F-83DA-6A9BFA4D2217}"/>
              </a:ext>
            </a:extLst>
          </p:cNvPr>
          <p:cNvGraphicFramePr>
            <a:graphicFrameLocks/>
          </p:cNvGraphicFramePr>
          <p:nvPr>
            <p:extLst>
              <p:ext uri="{D42A27DB-BD31-4B8C-83A1-F6EECF244321}">
                <p14:modId xmlns:p14="http://schemas.microsoft.com/office/powerpoint/2010/main" val="1200231088"/>
              </p:ext>
            </p:extLst>
          </p:nvPr>
        </p:nvGraphicFramePr>
        <p:xfrm>
          <a:off x="2577873" y="811764"/>
          <a:ext cx="7228601" cy="58375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EA92BC0D-9958-4801-95D6-36082C42202B}"/>
              </a:ext>
            </a:extLst>
          </p:cNvPr>
          <p:cNvSpPr>
            <a:spLocks noGrp="1" noChangeArrowheads="1"/>
          </p:cNvSpPr>
          <p:nvPr>
            <p:ph type="ctrTitle"/>
          </p:nvPr>
        </p:nvSpPr>
        <p:spPr>
          <a:xfrm>
            <a:off x="2135188" y="2852739"/>
            <a:ext cx="8064500" cy="549275"/>
          </a:xfrm>
          <a:solidFill>
            <a:srgbClr val="386C57"/>
          </a:solidFill>
        </p:spPr>
        <p:txBody>
          <a:bodyPr/>
          <a:lstStyle/>
          <a:p>
            <a:pPr eaLnBrk="1" hangingPunct="1"/>
            <a:r>
              <a:rPr lang="lv-LV" altLang="en-US" sz="3200" b="1" dirty="0">
                <a:solidFill>
                  <a:schemeClr val="bg1"/>
                </a:solidFill>
                <a:latin typeface="Arial" panose="020B0604020202020204" pitchFamily="34" charset="0"/>
                <a:cs typeface="Arial" panose="020B0604020202020204" pitchFamily="34" charset="0"/>
              </a:rPr>
              <a:t>GALVENIE SECINĀJUMI</a:t>
            </a:r>
            <a:endParaRPr lang="en-US" altLang="en-US" sz="3200" b="1" dirty="0">
              <a:solidFill>
                <a:schemeClr val="bg1"/>
              </a:solidFill>
              <a:latin typeface="Arial" panose="020B0604020202020204" pitchFamily="34" charset="0"/>
              <a:cs typeface="Arial" panose="020B0604020202020204" pitchFamily="34" charset="0"/>
            </a:endParaRPr>
          </a:p>
        </p:txBody>
      </p:sp>
      <p:sp>
        <p:nvSpPr>
          <p:cNvPr id="7" name="Rectangle 5">
            <a:extLst>
              <a:ext uri="{FF2B5EF4-FFF2-40B4-BE49-F238E27FC236}">
                <a16:creationId xmlns:a16="http://schemas.microsoft.com/office/drawing/2014/main" id="{9EA237DF-A1EF-48FB-9C6B-093172CB2474}"/>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
        <p:nvSpPr>
          <p:cNvPr id="8" name="Slide Number Placeholder 1">
            <a:extLst>
              <a:ext uri="{FF2B5EF4-FFF2-40B4-BE49-F238E27FC236}">
                <a16:creationId xmlns:a16="http://schemas.microsoft.com/office/drawing/2014/main" id="{07053965-B702-402B-814B-832AEF420BA8}"/>
              </a:ext>
            </a:extLst>
          </p:cNvPr>
          <p:cNvSpPr txBox="1">
            <a:spLocks/>
          </p:cNvSpPr>
          <p:nvPr/>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5</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307402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Galvenie secinājumi</a:t>
            </a:r>
            <a:endParaRPr lang="en-US" altLang="en-US" sz="2400" b="1" dirty="0">
              <a:solidFill>
                <a:schemeClr val="bg1"/>
              </a:solidFill>
              <a:cs typeface="Arial" panose="020B0604020202020204" pitchFamily="34" charset="0"/>
            </a:endParaRPr>
          </a:p>
        </p:txBody>
      </p:sp>
      <p:sp>
        <p:nvSpPr>
          <p:cNvPr id="2" name="Rectangle 4">
            <a:extLst>
              <a:ext uri="{FF2B5EF4-FFF2-40B4-BE49-F238E27FC236}">
                <a16:creationId xmlns:a16="http://schemas.microsoft.com/office/drawing/2014/main" id="{E8BA4298-3089-486B-CBE4-CBB097860D33}"/>
              </a:ext>
            </a:extLst>
          </p:cNvPr>
          <p:cNvSpPr>
            <a:spLocks noChangeArrowheads="1"/>
          </p:cNvSpPr>
          <p:nvPr/>
        </p:nvSpPr>
        <p:spPr bwMode="auto">
          <a:xfrm>
            <a:off x="185695" y="627529"/>
            <a:ext cx="11506872" cy="6152834"/>
          </a:xfrm>
          <a:prstGeom prst="rect">
            <a:avLst/>
          </a:prstGeom>
          <a:noFill/>
          <a:ln>
            <a:noFill/>
          </a:ln>
        </p:spPr>
        <p:txBody>
          <a:bodyPr/>
          <a:lstStyle>
            <a:lvl1pPr marL="342900" indent="-342900">
              <a:spcBef>
                <a:spcPct val="20000"/>
              </a:spcBef>
              <a:buBlip>
                <a:blip r:embed="rId3"/>
              </a:buBlip>
              <a:defRPr sz="2400" b="1">
                <a:solidFill>
                  <a:srgbClr val="8B0E1A"/>
                </a:solidFill>
                <a:latin typeface="Arial" panose="020B0604020202020204" pitchFamily="34" charset="0"/>
              </a:defRPr>
            </a:lvl1pPr>
            <a:lvl2pPr marL="742950" indent="-285750">
              <a:spcBef>
                <a:spcPct val="20000"/>
              </a:spcBef>
              <a:buBlip>
                <a:blip r:embed="rId3"/>
              </a:buBlip>
              <a:defRPr sz="2000">
                <a:solidFill>
                  <a:srgbClr val="8B0E1A"/>
                </a:solidFill>
                <a:latin typeface="Arial" panose="020B0604020202020204" pitchFamily="34" charset="0"/>
              </a:defRPr>
            </a:lvl2pPr>
            <a:lvl3pPr marL="1143000" indent="-228600">
              <a:spcBef>
                <a:spcPct val="20000"/>
              </a:spcBef>
              <a:buBlip>
                <a:blip r:embed="rId3"/>
              </a:buBlip>
              <a:defRPr>
                <a:solidFill>
                  <a:srgbClr val="8B0E1A"/>
                </a:solidFill>
                <a:latin typeface="Arial" panose="020B0604020202020204" pitchFamily="34" charset="0"/>
              </a:defRPr>
            </a:lvl3pPr>
            <a:lvl4pPr marL="1600200" indent="-228600">
              <a:spcBef>
                <a:spcPct val="20000"/>
              </a:spcBef>
              <a:buBlip>
                <a:blip r:embed="rId3"/>
              </a:buBlip>
              <a:defRPr sz="1600">
                <a:solidFill>
                  <a:srgbClr val="8B0E1A"/>
                </a:solidFill>
                <a:latin typeface="Arial" panose="020B0604020202020204" pitchFamily="34" charset="0"/>
              </a:defRPr>
            </a:lvl4pPr>
            <a:lvl5pPr marL="2057400" indent="-228600">
              <a:spcBef>
                <a:spcPct val="20000"/>
              </a:spcBef>
              <a:buBlip>
                <a:blip r:embed="rId3"/>
              </a:buBlip>
              <a:defRPr sz="1400">
                <a:solidFill>
                  <a:srgbClr val="8B0E1A"/>
                </a:solidFill>
                <a:latin typeface="Arial" panose="020B0604020202020204" pitchFamily="34" charset="0"/>
              </a:defRPr>
            </a:lvl5pPr>
            <a:lvl6pPr marL="25146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6pPr>
            <a:lvl7pPr marL="29718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7pPr>
            <a:lvl8pPr marL="34290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8pPr>
            <a:lvl9pPr marL="38862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9pPr>
          </a:lstStyle>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400" b="0" dirty="0">
                <a:solidFill>
                  <a:schemeClr val="tx1"/>
                </a:solidFill>
                <a:cs typeface="Arial" panose="020B0604020202020204" pitchFamily="34" charset="0"/>
              </a:rPr>
              <a:t>2024. </a:t>
            </a:r>
            <a:r>
              <a:rPr lang="lv-LV" altLang="lv-LV" sz="1400" b="0">
                <a:solidFill>
                  <a:schemeClr val="tx1"/>
                </a:solidFill>
                <a:cs typeface="Arial" panose="020B0604020202020204" pitchFamily="34" charset="0"/>
              </a:rPr>
              <a:t>gada augusta-septembra </a:t>
            </a:r>
            <a:r>
              <a:rPr lang="lv-LV" altLang="lv-LV" sz="1400" b="0" dirty="0">
                <a:solidFill>
                  <a:schemeClr val="tx1"/>
                </a:solidFill>
                <a:cs typeface="Arial" panose="020B0604020202020204" pitchFamily="34" charset="0"/>
              </a:rPr>
              <a:t>Latvijas iedzīvotāju aptaujas rezultāti liecina, ka kopumā 61% (08.2023.: 59%) respondentu savā mājoklī izmanto dabasgāzi – 48% (08.2023.: 45%) izmanto gāzi, kas tiek piegādāta pa gāzes vadu, bet 13% (08.2023.: 14%) - balonu gāzi. Savukārt 39% (08.2023.: 40%) savā mājoklī dabasgāzi neizmanto.</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400" b="0" dirty="0">
                <a:solidFill>
                  <a:schemeClr val="tx1"/>
                </a:solidFill>
                <a:cs typeface="Arial" panose="020B0604020202020204" pitchFamily="34" charset="0"/>
              </a:rPr>
              <a:t>Atlikusī aptaujas daļa tika uzdota tikai respondentiem, kas izmanto dabasgāzi, kas tiek piegādāta pa gāzes vadu. Domājot par dabasgāzes izmantošanas mērķiem, salīdzinoši visbiežāk minēta dabasgāzes izmantošana ēdiena gatavošanai (to norādīja 86% (08.2023.: 89%) respondentu), jau retāk respondenti dabasgāzi izmanto apkurei (26%, 08.2023.: 20%) un karstā ūdens </a:t>
            </a:r>
            <a:r>
              <a:rPr lang="lv-LV" altLang="lv-LV" sz="1400" b="0" dirty="0" err="1">
                <a:solidFill>
                  <a:schemeClr val="tx1"/>
                </a:solidFill>
                <a:cs typeface="Arial" panose="020B0604020202020204" pitchFamily="34" charset="0"/>
              </a:rPr>
              <a:t>uzsildei</a:t>
            </a:r>
            <a:r>
              <a:rPr lang="lv-LV" altLang="lv-LV" sz="1400" b="0" dirty="0">
                <a:solidFill>
                  <a:schemeClr val="tx1"/>
                </a:solidFill>
                <a:cs typeface="Arial" panose="020B0604020202020204" pitchFamily="34" charset="0"/>
              </a:rPr>
              <a:t> (23%, 08.2023.: 19%).</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400" b="0" dirty="0">
                <a:solidFill>
                  <a:schemeClr val="tx1"/>
                </a:solidFill>
                <a:cs typeface="Arial" panose="020B0604020202020204" pitchFamily="34" charset="0"/>
              </a:rPr>
              <a:t>Aptaujas ietvaros respondentiem tika lūgts arī norādīt, vai viņi iepriekš zināja par to, ka no pagājušā gada pavasara gāzes tirgus Latvijā ir pilnībā liberalizēts. Kopumā 73% (08.2023.: 75%) par to zināja – 30% to ļoti labi zināja, bet 43% bija par to kaut ko pavirši dzirdējuši. Turpretī 21% (08.2023.: 20%) respondentu par to iepriekš nezināja.</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400" b="0" dirty="0">
                <a:solidFill>
                  <a:schemeClr val="tx1"/>
                </a:solidFill>
                <a:cs typeface="Arial" panose="020B0604020202020204" pitchFamily="34" charset="0"/>
              </a:rPr>
              <a:t>Saskaņā ar aptaujas datiem, 12% (08.2023.: 9%) aptaujāto pēdējo 5 gadu laikā ir mainījuši savu dabasgāzes piegādātāju, savukārt 82% (08.2023.: 85%) to nav mainījuši.</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400" b="0" dirty="0">
                <a:solidFill>
                  <a:schemeClr val="tx1"/>
                </a:solidFill>
                <a:cs typeface="Arial" panose="020B0604020202020204" pitchFamily="34" charset="0"/>
              </a:rPr>
              <a:t>Aptaujas dati liecina, ka salīdzinoši visbiežāk aptaujātie ir izvēlējušies fiksētas cenas produktu (26%, 08.2023.: 21%), nedaudz retāk tiek lietots universālais pakalpojums (13%, 08.2023.: 15%), savukārt 9% (08.2023.: 4%) aptaujāto ir izvēlējušies mainīgas cenas produktu. Jāatzīmē, ka 35% (08.2023.: 42%) aptaujāto nav īpaši paši izvēlējušies kādu no produktiem.</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400" b="0" dirty="0">
                <a:solidFill>
                  <a:schemeClr val="tx1"/>
                </a:solidFill>
                <a:cs typeface="Arial" panose="020B0604020202020204" pitchFamily="34" charset="0"/>
              </a:rPr>
              <a:t>Vairāk nekā trīs ceturtdaļas jeb 80% (08.2023.: 75%) aptaujāto par dabasgāzi norēķinās pēc faktiskā patēriņa, turpretī 15% (08.2023.: 18%) – pēc izlīdzinātā maksājuma.</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400" b="0" dirty="0">
                <a:solidFill>
                  <a:schemeClr val="tx1"/>
                </a:solidFill>
                <a:cs typeface="Arial" panose="020B0604020202020204" pitchFamily="34" charset="0"/>
              </a:rPr>
              <a:t>Saskaņā ar aptaujas datiem, 14% (08.2023.: 10%) aptaujāto pēdējo 5 gadu laikā ir mainījuši esošā līguma nosacījumus ar savu pašreizējo dabasgāzes piegādātāju attiecībā uz izvēlēto produktu un/ vai gāzes cenu, savukārt 71% (08.2023.: 77%) to nav darījuši.</a:t>
            </a:r>
            <a:endParaRPr lang="lv-LV" sz="1400" b="0" dirty="0">
              <a:solidFill>
                <a:schemeClr val="tx1"/>
              </a:solidFill>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EA92BC0D-9958-4801-95D6-36082C42202B}"/>
              </a:ext>
            </a:extLst>
          </p:cNvPr>
          <p:cNvSpPr>
            <a:spLocks noGrp="1" noChangeArrowheads="1"/>
          </p:cNvSpPr>
          <p:nvPr>
            <p:ph type="ctrTitle"/>
          </p:nvPr>
        </p:nvSpPr>
        <p:spPr>
          <a:xfrm>
            <a:off x="2089920" y="2997594"/>
            <a:ext cx="8064500" cy="549275"/>
          </a:xfrm>
          <a:solidFill>
            <a:srgbClr val="386C57"/>
          </a:solidFill>
        </p:spPr>
        <p:txBody>
          <a:bodyPr/>
          <a:lstStyle/>
          <a:p>
            <a:pPr eaLnBrk="1" hangingPunct="1"/>
            <a:r>
              <a:rPr lang="lv-LV" altLang="en-US" sz="3200" b="1" dirty="0">
                <a:solidFill>
                  <a:schemeClr val="bg1"/>
                </a:solidFill>
                <a:latin typeface="Arial" panose="020B0604020202020204" pitchFamily="34" charset="0"/>
                <a:cs typeface="Arial" panose="020B0604020202020204" pitchFamily="34" charset="0"/>
              </a:rPr>
              <a:t>GALVENIE REZULTĀTI</a:t>
            </a:r>
            <a:endParaRPr lang="en-US" altLang="en-US" sz="3200" b="1" dirty="0">
              <a:solidFill>
                <a:schemeClr val="bg1"/>
              </a:solidFill>
              <a:latin typeface="Arial" panose="020B0604020202020204" pitchFamily="34" charset="0"/>
              <a:cs typeface="Arial" panose="020B0604020202020204" pitchFamily="34" charset="0"/>
            </a:endParaRPr>
          </a:p>
        </p:txBody>
      </p:sp>
      <p:sp>
        <p:nvSpPr>
          <p:cNvPr id="22532" name="Text Box 3">
            <a:extLst>
              <a:ext uri="{FF2B5EF4-FFF2-40B4-BE49-F238E27FC236}">
                <a16:creationId xmlns:a16="http://schemas.microsoft.com/office/drawing/2014/main" id="{6E072EB1-6E98-4945-990B-A23DC092ABD0}"/>
              </a:ext>
            </a:extLst>
          </p:cNvPr>
          <p:cNvSpPr txBox="1">
            <a:spLocks noChangeArrowheads="1"/>
          </p:cNvSpPr>
          <p:nvPr/>
        </p:nvSpPr>
        <p:spPr bwMode="auto">
          <a:xfrm>
            <a:off x="2063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7" name="Rectangle 5">
            <a:extLst>
              <a:ext uri="{FF2B5EF4-FFF2-40B4-BE49-F238E27FC236}">
                <a16:creationId xmlns:a16="http://schemas.microsoft.com/office/drawing/2014/main" id="{981A19D5-92A8-4B02-8AF9-5C0A6BCD7D4A}"/>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
        <p:nvSpPr>
          <p:cNvPr id="8" name="Slide Number Placeholder 1">
            <a:extLst>
              <a:ext uri="{FF2B5EF4-FFF2-40B4-BE49-F238E27FC236}">
                <a16:creationId xmlns:a16="http://schemas.microsoft.com/office/drawing/2014/main" id="{F971A6DC-4BFC-4E0A-91B8-CED9C13ABCEE}"/>
              </a:ext>
            </a:extLst>
          </p:cNvPr>
          <p:cNvSpPr txBox="1">
            <a:spLocks/>
          </p:cNvSpPr>
          <p:nvPr/>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7</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363055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Iedzīvotāju, kas izmanto dabasgāzi, īpatsvars</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F22CA479-0778-47F0-82D6-6C1BA748A697}"/>
              </a:ext>
            </a:extLst>
          </p:cNvPr>
          <p:cNvGraphicFramePr>
            <a:graphicFrameLocks/>
          </p:cNvGraphicFramePr>
          <p:nvPr/>
        </p:nvGraphicFramePr>
        <p:xfrm>
          <a:off x="239725" y="933061"/>
          <a:ext cx="11712550" cy="49918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5818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3">
            <a:extLst>
              <a:ext uri="{FF2B5EF4-FFF2-40B4-BE49-F238E27FC236}">
                <a16:creationId xmlns:a16="http://schemas.microsoft.com/office/drawing/2014/main" id="{BD52CDA6-9014-4D0B-8A9E-A32373A99F6E}"/>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Iedzīvotāju, kas izmanto dabasgāzi, īpatsvars</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9DA73403-ADDC-4FEE-A420-580F42532999}"/>
              </a:ext>
            </a:extLst>
          </p:cNvPr>
          <p:cNvGraphicFramePr>
            <a:graphicFrameLocks/>
          </p:cNvGraphicFramePr>
          <p:nvPr>
            <p:extLst>
              <p:ext uri="{D42A27DB-BD31-4B8C-83A1-F6EECF244321}">
                <p14:modId xmlns:p14="http://schemas.microsoft.com/office/powerpoint/2010/main" val="3298713896"/>
              </p:ext>
            </p:extLst>
          </p:nvPr>
        </p:nvGraphicFramePr>
        <p:xfrm>
          <a:off x="224356" y="739038"/>
          <a:ext cx="11700165" cy="58297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59343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20447</TotalTime>
  <Words>2172</Words>
  <Application>Microsoft Office PowerPoint</Application>
  <PresentationFormat>Widescreen</PresentationFormat>
  <Paragraphs>343</Paragraphs>
  <Slides>23</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Arial Narrow</vt:lpstr>
      <vt:lpstr>Calibri</vt:lpstr>
      <vt:lpstr>Calibri Light</vt:lpstr>
      <vt:lpstr>Tahoma</vt:lpstr>
      <vt:lpstr>Times New Roman</vt:lpstr>
      <vt:lpstr>Wingdings</vt:lpstr>
      <vt:lpstr>Office Theme</vt:lpstr>
      <vt:lpstr>Norēķini par dabasgāzi un tās izmantošanas paradumi</vt:lpstr>
      <vt:lpstr>PowerPoint Presentation</vt:lpstr>
      <vt:lpstr>PowerPoint Presentation</vt:lpstr>
      <vt:lpstr>PowerPoint Presentation</vt:lpstr>
      <vt:lpstr>GALVENIE SECINĀJUMI</vt:lpstr>
      <vt:lpstr>PowerPoint Presentation</vt:lpstr>
      <vt:lpstr>GALVENIE REZULTĀTI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SKDS tirgus un sabiedriskās domas pētījumu centrs  Baznīcas iela 32-2, Rīga, Latvija, LV-1010 tālr.: +371 67 312 876, fakss: +371 67 312 874 e-pasts: skds@skds.lv www.skds.lv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A</dc:creator>
  <cp:lastModifiedBy>Mara Alksne</cp:lastModifiedBy>
  <cp:revision>1995</cp:revision>
  <cp:lastPrinted>2023-07-07T11:22:57Z</cp:lastPrinted>
  <dcterms:created xsi:type="dcterms:W3CDTF">2018-06-08T13:58:08Z</dcterms:created>
  <dcterms:modified xsi:type="dcterms:W3CDTF">2025-03-03T13:36:28Z</dcterms:modified>
</cp:coreProperties>
</file>