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theme/themeOverride3.xml" ContentType="application/vnd.openxmlformats-officedocument.themeOverride+xml"/>
  <Override PartName="/ppt/charts/chart5.xml" ContentType="application/vnd.openxmlformats-officedocument.drawingml.chart+xml"/>
  <Override PartName="/ppt/theme/themeOverride4.xml" ContentType="application/vnd.openxmlformats-officedocument.themeOverride+xml"/>
  <Override PartName="/ppt/charts/chart6.xml" ContentType="application/vnd.openxmlformats-officedocument.drawingml.chart+xml"/>
  <Override PartName="/ppt/theme/themeOverride5.xml" ContentType="application/vnd.openxmlformats-officedocument.themeOverr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65" r:id="rId6"/>
    <p:sldId id="306" r:id="rId7"/>
    <p:sldId id="318" r:id="rId8"/>
    <p:sldId id="319" r:id="rId9"/>
    <p:sldId id="320" r:id="rId10"/>
    <p:sldId id="321" r:id="rId11"/>
    <p:sldId id="307" r:id="rId12"/>
    <p:sldId id="312" r:id="rId13"/>
    <p:sldId id="308" r:id="rId14"/>
    <p:sldId id="313" r:id="rId15"/>
    <p:sldId id="309" r:id="rId16"/>
    <p:sldId id="311" r:id="rId17"/>
    <p:sldId id="310" r:id="rId18"/>
    <p:sldId id="314" r:id="rId19"/>
    <p:sldId id="316" r:id="rId20"/>
    <p:sldId id="292" r:id="rId21"/>
    <p:sldId id="317" r:id="rId22"/>
    <p:sldId id="288" r:id="rId23"/>
    <p:sldId id="289" r:id="rId24"/>
    <p:sldId id="290" r:id="rId25"/>
    <p:sldId id="296" r:id="rId26"/>
    <p:sldId id="299" r:id="rId27"/>
    <p:sldId id="266" r:id="rId28"/>
    <p:sldId id="291" r:id="rId29"/>
    <p:sldId id="298" r:id="rId30"/>
    <p:sldId id="302" r:id="rId31"/>
    <p:sldId id="304" r:id="rId32"/>
    <p:sldId id="293" r:id="rId33"/>
    <p:sldId id="294" r:id="rId34"/>
    <p:sldId id="295" r:id="rId35"/>
    <p:sldId id="305" r:id="rId36"/>
    <p:sldId id="300" r:id="rId37"/>
    <p:sldId id="297" r:id="rId38"/>
    <p:sldId id="301" r:id="rId39"/>
    <p:sldId id="287" r:id="rId40"/>
    <p:sldId id="286" r:id="rId41"/>
  </p:sldIdLst>
  <p:sldSz cx="12192000" cy="6858000"/>
  <p:notesSz cx="6858000" cy="9144000"/>
  <p:defaultTextStyle>
    <a:defPPr>
      <a:defRPr lang="lv-L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D144014-AFEF-B42C-8544-50B2477635F2}" name="Viktorija Ogļina" initials="VO" userId="S::viktorija.oglina@neplp.lv::30fd887f-4834-4e43-aa17-4c87791d8bd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45161"/>
    <a:srgbClr val="E0EAF0"/>
    <a:srgbClr val="F09E30"/>
    <a:srgbClr val="497B98"/>
    <a:srgbClr val="F4BA6C"/>
    <a:srgbClr val="4FB093"/>
    <a:srgbClr val="FBE4C5"/>
    <a:srgbClr val="F7CC93"/>
    <a:srgbClr val="7BA7BF"/>
    <a:srgbClr val="5990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93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39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microsoft.com/office/2018/10/relationships/authors" Target="author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D:\2024\NEPLP\Sabiedr&#299;ba\NEPLP_grf_sabiedr&#299;ba-11.2024_Karina.xlsx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D:\2024\NEPLP\Sabiedr&#299;ba\NEPLP_grf_sabiedr&#299;ba-11.2024_Karina.xlsx" TargetMode="External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D:\2024\NEPLP\Sabiedr&#299;ba\NEPLP_grf_sabiedr&#299;ba-11.2024_Karina.xlsx" TargetMode="Externa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oleObject" Target="file:///D:\2024\NEPLP\Sabiedr&#299;ba\NEPLP_grf_sabiedr&#299;ba-11.2024_Karina.xlsx" TargetMode="External"/><Relationship Id="rId1" Type="http://schemas.openxmlformats.org/officeDocument/2006/relationships/themeOverride" Target="../theme/themeOverride3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oleObject" Target="file:///D:\2024\NEPLP\Sabiedr&#299;ba\NEPLP_grf_sabiedr&#299;ba-11.2024_Karina.xlsx" TargetMode="External"/><Relationship Id="rId1" Type="http://schemas.openxmlformats.org/officeDocument/2006/relationships/themeOverride" Target="../theme/themeOverride4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oleObject" Target="file:///D:\2024\NEPLP\Sabiedr&#299;ba\NEPLP_grf_sabiedr&#299;ba-11.2024_Karina.xlsx" TargetMode="External"/><Relationship Id="rId1" Type="http://schemas.openxmlformats.org/officeDocument/2006/relationships/themeOverride" Target="../theme/themeOverrid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 algn="ctr" rtl="0">
              <a:defRPr/>
            </a:pPr>
            <a:r>
              <a:rPr lang="en-US" sz="1200" b="1" dirty="0" err="1">
                <a:solidFill>
                  <a:srgbClr val="345161"/>
                </a:solidFill>
              </a:rPr>
              <a:t>Sakiet</a:t>
            </a:r>
            <a:r>
              <a:rPr lang="en-US" sz="1200" b="1" dirty="0">
                <a:solidFill>
                  <a:srgbClr val="345161"/>
                </a:solidFill>
              </a:rPr>
              <a:t>, </a:t>
            </a:r>
            <a:r>
              <a:rPr lang="en-US" sz="1200" b="1" dirty="0" err="1">
                <a:solidFill>
                  <a:srgbClr val="345161"/>
                </a:solidFill>
              </a:rPr>
              <a:t>lūdzu</a:t>
            </a:r>
            <a:r>
              <a:rPr lang="en-US" sz="1200" b="1" dirty="0">
                <a:solidFill>
                  <a:srgbClr val="345161"/>
                </a:solidFill>
              </a:rPr>
              <a:t>, </a:t>
            </a:r>
            <a:r>
              <a:rPr lang="en-US" sz="1200" b="1" dirty="0" err="1">
                <a:solidFill>
                  <a:srgbClr val="345161"/>
                </a:solidFill>
              </a:rPr>
              <a:t>cik</a:t>
            </a:r>
            <a:r>
              <a:rPr lang="en-US" sz="1200" b="1" dirty="0">
                <a:solidFill>
                  <a:srgbClr val="345161"/>
                </a:solidFill>
              </a:rPr>
              <a:t> </a:t>
            </a:r>
            <a:r>
              <a:rPr lang="en-US" sz="1200" b="1" dirty="0" err="1">
                <a:solidFill>
                  <a:srgbClr val="345161"/>
                </a:solidFill>
              </a:rPr>
              <a:t>regulāri</a:t>
            </a:r>
            <a:r>
              <a:rPr lang="en-US" sz="1200" b="1" dirty="0">
                <a:solidFill>
                  <a:srgbClr val="345161"/>
                </a:solidFill>
              </a:rPr>
              <a:t> </a:t>
            </a:r>
            <a:r>
              <a:rPr lang="en-US" sz="1200" b="1" dirty="0" err="1">
                <a:solidFill>
                  <a:srgbClr val="345161"/>
                </a:solidFill>
              </a:rPr>
              <a:t>Jūs</a:t>
            </a:r>
            <a:r>
              <a:rPr lang="en-US" sz="1200" b="1" dirty="0">
                <a:solidFill>
                  <a:srgbClr val="345161"/>
                </a:solidFill>
              </a:rPr>
              <a:t> </a:t>
            </a:r>
            <a:r>
              <a:rPr lang="en-US" sz="1200" b="1" dirty="0" err="1">
                <a:solidFill>
                  <a:srgbClr val="345161"/>
                </a:solidFill>
              </a:rPr>
              <a:t>izmantojat</a:t>
            </a:r>
            <a:r>
              <a:rPr lang="en-US" sz="1200" b="1" dirty="0">
                <a:solidFill>
                  <a:srgbClr val="345161"/>
                </a:solidFill>
              </a:rPr>
              <a:t> </a:t>
            </a:r>
            <a:r>
              <a:rPr lang="en-US" sz="1200" b="1" dirty="0" err="1">
                <a:solidFill>
                  <a:srgbClr val="345161"/>
                </a:solidFill>
              </a:rPr>
              <a:t>šos</a:t>
            </a:r>
            <a:r>
              <a:rPr lang="en-US" sz="1200" b="1" dirty="0">
                <a:solidFill>
                  <a:srgbClr val="345161"/>
                </a:solidFill>
              </a:rPr>
              <a:t> </a:t>
            </a:r>
            <a:r>
              <a:rPr lang="en-US" sz="1200" b="1" dirty="0" err="1">
                <a:solidFill>
                  <a:srgbClr val="345161"/>
                </a:solidFill>
              </a:rPr>
              <a:t>medijus</a:t>
            </a:r>
            <a:r>
              <a:rPr lang="en-US" sz="1200" b="1" dirty="0">
                <a:solidFill>
                  <a:srgbClr val="345161"/>
                </a:solidFill>
              </a:rPr>
              <a:t> </a:t>
            </a:r>
            <a:r>
              <a:rPr lang="en-US" sz="1200" b="1" dirty="0" err="1">
                <a:solidFill>
                  <a:srgbClr val="345161"/>
                </a:solidFill>
              </a:rPr>
              <a:t>vai</a:t>
            </a:r>
            <a:r>
              <a:rPr lang="en-US" sz="1200" b="1" dirty="0">
                <a:solidFill>
                  <a:srgbClr val="345161"/>
                </a:solidFill>
              </a:rPr>
              <a:t> </a:t>
            </a:r>
            <a:r>
              <a:rPr lang="en-US" sz="1200" b="1" dirty="0" err="1">
                <a:solidFill>
                  <a:srgbClr val="345161"/>
                </a:solidFill>
              </a:rPr>
              <a:t>informācijas</a:t>
            </a:r>
            <a:r>
              <a:rPr lang="en-US" sz="1200" b="1" dirty="0">
                <a:solidFill>
                  <a:srgbClr val="345161"/>
                </a:solidFill>
              </a:rPr>
              <a:t> </a:t>
            </a:r>
            <a:r>
              <a:rPr lang="en-US" sz="1200" b="1" dirty="0" err="1">
                <a:solidFill>
                  <a:srgbClr val="345161"/>
                </a:solidFill>
              </a:rPr>
              <a:t>resursus</a:t>
            </a:r>
            <a:r>
              <a:rPr lang="en-US" sz="1200" b="1" dirty="0">
                <a:solidFill>
                  <a:srgbClr val="345161"/>
                </a:solidFill>
              </a:rPr>
              <a:t>?</a:t>
            </a:r>
          </a:p>
          <a:p>
            <a:pPr algn="ctr" rtl="0">
              <a:defRPr/>
            </a:pPr>
            <a:r>
              <a:rPr lang="en-US" sz="1200" dirty="0">
                <a:solidFill>
                  <a:srgbClr val="345161"/>
                </a:solidFill>
              </a:rPr>
              <a:t>(</a:t>
            </a:r>
            <a:r>
              <a:rPr lang="en-US" sz="1200" dirty="0" err="1">
                <a:solidFill>
                  <a:srgbClr val="345161"/>
                </a:solidFill>
              </a:rPr>
              <a:t>Bāze</a:t>
            </a:r>
            <a:r>
              <a:rPr lang="en-US" sz="1200" dirty="0">
                <a:solidFill>
                  <a:srgbClr val="345161"/>
                </a:solidFill>
              </a:rPr>
              <a:t> = </a:t>
            </a:r>
            <a:r>
              <a:rPr lang="en-US" sz="1200" dirty="0" err="1">
                <a:solidFill>
                  <a:srgbClr val="345161"/>
                </a:solidFill>
              </a:rPr>
              <a:t>visi</a:t>
            </a:r>
            <a:r>
              <a:rPr lang="en-US" sz="1200" dirty="0">
                <a:solidFill>
                  <a:srgbClr val="345161"/>
                </a:solidFill>
              </a:rPr>
              <a:t> </a:t>
            </a:r>
            <a:r>
              <a:rPr lang="en-US" sz="1200" dirty="0" err="1">
                <a:solidFill>
                  <a:srgbClr val="345161"/>
                </a:solidFill>
              </a:rPr>
              <a:t>aptaujas</a:t>
            </a:r>
            <a:r>
              <a:rPr lang="en-US" sz="1200" dirty="0">
                <a:solidFill>
                  <a:srgbClr val="345161"/>
                </a:solidFill>
              </a:rPr>
              <a:t> </a:t>
            </a:r>
            <a:r>
              <a:rPr lang="en-US" sz="1200" dirty="0" err="1">
                <a:solidFill>
                  <a:srgbClr val="345161"/>
                </a:solidFill>
              </a:rPr>
              <a:t>dalībnieki</a:t>
            </a:r>
            <a:r>
              <a:rPr lang="en-US" sz="1200" dirty="0">
                <a:solidFill>
                  <a:srgbClr val="345161"/>
                </a:solidFill>
              </a:rPr>
              <a:t>; N</a:t>
            </a:r>
            <a:r>
              <a:rPr lang="lv-LV" sz="1200" dirty="0">
                <a:solidFill>
                  <a:srgbClr val="345161"/>
                </a:solidFill>
              </a:rPr>
              <a:t> </a:t>
            </a:r>
            <a:r>
              <a:rPr lang="en-US" sz="1200" dirty="0">
                <a:solidFill>
                  <a:srgbClr val="345161"/>
                </a:solidFill>
              </a:rPr>
              <a:t>=</a:t>
            </a:r>
            <a:r>
              <a:rPr lang="lv-LV" sz="1200" dirty="0">
                <a:solidFill>
                  <a:srgbClr val="345161"/>
                </a:solidFill>
              </a:rPr>
              <a:t> </a:t>
            </a:r>
            <a:r>
              <a:rPr lang="en-US" sz="1200" dirty="0">
                <a:solidFill>
                  <a:srgbClr val="345161"/>
                </a:solidFill>
              </a:rPr>
              <a:t>1522)</a:t>
            </a:r>
          </a:p>
        </c:rich>
      </c:tx>
      <c:layout>
        <c:manualLayout>
          <c:xMode val="edge"/>
          <c:yMode val="edge"/>
          <c:x val="0.1255808102415189"/>
          <c:y val="1.5823452947909857E-2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32295641202669889"/>
          <c:y val="0.19121289005540973"/>
          <c:w val="0.64151615377028437"/>
          <c:h val="0.59499652488898491"/>
        </c:manualLayout>
      </c:layout>
      <c:barChart>
        <c:barDir val="bar"/>
        <c:grouping val="percentStacked"/>
        <c:varyColors val="0"/>
        <c:ser>
          <c:idx val="1"/>
          <c:order val="0"/>
          <c:tx>
            <c:strRef>
              <c:f>'q1'!$B$4</c:f>
              <c:strCache>
                <c:ptCount val="1"/>
                <c:pt idx="0">
                  <c:v>Katru vai gandrīz katru dienu</c:v>
                </c:pt>
              </c:strCache>
            </c:strRef>
          </c:tx>
          <c:spPr>
            <a:solidFill>
              <a:srgbClr val="345161"/>
            </a:solidFill>
            <a:ln w="9525">
              <a:solidFill>
                <a:sysClr val="windowText" lastClr="000000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0">
                    <a:solidFill>
                      <a:srgbClr val="E0EAF0"/>
                    </a:solidFill>
                  </a:defRPr>
                </a:pPr>
                <a:endParaRPr lang="lv-LV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'q1'!$A$5:$A$11</c:f>
              <c:strCache>
                <c:ptCount val="7"/>
                <c:pt idx="0">
                  <c:v>Audio straumēšanas pakalpojumi (spotify, podkāsti utml.)</c:v>
                </c:pt>
                <c:pt idx="1">
                  <c:v>Audiovizuāls pakalpojums pēc pieprasījuma (Netflix, Go3, Tet+ u.c.)</c:v>
                </c:pt>
                <c:pt idx="2">
                  <c:v>Preses izdevumi (drukātā vai digitālā formātā)</c:v>
                </c:pt>
                <c:pt idx="3">
                  <c:v>Radio</c:v>
                </c:pt>
                <c:pt idx="4">
                  <c:v>Televīzija</c:v>
                </c:pt>
                <c:pt idx="5">
                  <c:v>Interneta ziņu portāli </c:v>
                </c:pt>
                <c:pt idx="6">
                  <c:v>Sociālie mediji (youtube, facebook, X utml.)</c:v>
                </c:pt>
              </c:strCache>
            </c:strRef>
          </c:cat>
          <c:val>
            <c:numRef>
              <c:f>'q1'!$B$5:$B$11</c:f>
              <c:numCache>
                <c:formatCode>0%</c:formatCode>
                <c:ptCount val="7"/>
                <c:pt idx="0">
                  <c:v>0.13653143960870129</c:v>
                </c:pt>
                <c:pt idx="1">
                  <c:v>0.12502929983443192</c:v>
                </c:pt>
                <c:pt idx="2">
                  <c:v>0.12493780393523643</c:v>
                </c:pt>
                <c:pt idx="3">
                  <c:v>0.4849618166943156</c:v>
                </c:pt>
                <c:pt idx="4">
                  <c:v>0.5266330671471916</c:v>
                </c:pt>
                <c:pt idx="5">
                  <c:v>0.53344043745870662</c:v>
                </c:pt>
                <c:pt idx="6">
                  <c:v>0.66666754473947532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B38-43F5-89A2-9E4431347BA1}"/>
            </c:ext>
          </c:extLst>
        </c:ser>
        <c:ser>
          <c:idx val="0"/>
          <c:order val="1"/>
          <c:tx>
            <c:strRef>
              <c:f>'q1'!$C$4</c:f>
              <c:strCache>
                <c:ptCount val="1"/>
                <c:pt idx="0">
                  <c:v>1-3 reizes nedēļā</c:v>
                </c:pt>
              </c:strCache>
            </c:strRef>
          </c:tx>
          <c:spPr>
            <a:solidFill>
              <a:srgbClr val="497B98"/>
            </a:solidFill>
            <a:ln>
              <a:solidFill>
                <a:sysClr val="windowText" lastClr="000000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0">
                    <a:solidFill>
                      <a:schemeClr val="bg1"/>
                    </a:solidFill>
                  </a:defRPr>
                </a:pPr>
                <a:endParaRPr lang="lv-LV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'q1'!$A$5:$A$11</c:f>
              <c:strCache>
                <c:ptCount val="7"/>
                <c:pt idx="0">
                  <c:v>Audio straumēšanas pakalpojumi (spotify, podkāsti utml.)</c:v>
                </c:pt>
                <c:pt idx="1">
                  <c:v>Audiovizuāls pakalpojums pēc pieprasījuma (Netflix, Go3, Tet+ u.c.)</c:v>
                </c:pt>
                <c:pt idx="2">
                  <c:v>Preses izdevumi (drukātā vai digitālā formātā)</c:v>
                </c:pt>
                <c:pt idx="3">
                  <c:v>Radio</c:v>
                </c:pt>
                <c:pt idx="4">
                  <c:v>Televīzija</c:v>
                </c:pt>
                <c:pt idx="5">
                  <c:v>Interneta ziņu portāli </c:v>
                </c:pt>
                <c:pt idx="6">
                  <c:v>Sociālie mediji (youtube, facebook, X utml.)</c:v>
                </c:pt>
              </c:strCache>
            </c:strRef>
          </c:cat>
          <c:val>
            <c:numRef>
              <c:f>'q1'!$C$5:$C$11</c:f>
              <c:numCache>
                <c:formatCode>0%</c:formatCode>
                <c:ptCount val="7"/>
                <c:pt idx="0">
                  <c:v>8.9258784454848195E-2</c:v>
                </c:pt>
                <c:pt idx="1">
                  <c:v>0.12756386442895462</c:v>
                </c:pt>
                <c:pt idx="2">
                  <c:v>0.20944006577632174</c:v>
                </c:pt>
                <c:pt idx="3">
                  <c:v>0.15274082978562439</c:v>
                </c:pt>
                <c:pt idx="4">
                  <c:v>0.12306528046376472</c:v>
                </c:pt>
                <c:pt idx="5">
                  <c:v>0.22170719833261085</c:v>
                </c:pt>
                <c:pt idx="6">
                  <c:v>0.15695866801408498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B38-43F5-89A2-9E4431347BA1}"/>
            </c:ext>
          </c:extLst>
        </c:ser>
        <c:ser>
          <c:idx val="2"/>
          <c:order val="2"/>
          <c:tx>
            <c:strRef>
              <c:f>'q1'!$D$4</c:f>
              <c:strCache>
                <c:ptCount val="1"/>
                <c:pt idx="0">
                  <c:v>1-3 reizes mēnesī</c:v>
                </c:pt>
              </c:strCache>
            </c:strRef>
          </c:tx>
          <c:spPr>
            <a:solidFill>
              <a:srgbClr val="4FB093"/>
            </a:solidFill>
            <a:ln>
              <a:solidFill>
                <a:sysClr val="windowText" lastClr="000000"/>
              </a:solidFill>
            </a:ln>
          </c:spPr>
          <c:invertIfNegative val="0"/>
          <c:dLbls>
            <c:dLbl>
              <c:idx val="6"/>
              <c:layout>
                <c:manualLayout>
                  <c:x val="-3.1666997281569749E-2"/>
                  <c:y val="-5.18150519325926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B430-4694-8A99-C4051803A30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0"/>
                </a:pPr>
                <a:endParaRPr lang="lv-LV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'q1'!$A$5:$A$11</c:f>
              <c:strCache>
                <c:ptCount val="7"/>
                <c:pt idx="0">
                  <c:v>Audio straumēšanas pakalpojumi (spotify, podkāsti utml.)</c:v>
                </c:pt>
                <c:pt idx="1">
                  <c:v>Audiovizuāls pakalpojums pēc pieprasījuma (Netflix, Go3, Tet+ u.c.)</c:v>
                </c:pt>
                <c:pt idx="2">
                  <c:v>Preses izdevumi (drukātā vai digitālā formātā)</c:v>
                </c:pt>
                <c:pt idx="3">
                  <c:v>Radio</c:v>
                </c:pt>
                <c:pt idx="4">
                  <c:v>Televīzija</c:v>
                </c:pt>
                <c:pt idx="5">
                  <c:v>Interneta ziņu portāli </c:v>
                </c:pt>
                <c:pt idx="6">
                  <c:v>Sociālie mediji (youtube, facebook, X utml.)</c:v>
                </c:pt>
              </c:strCache>
            </c:strRef>
          </c:cat>
          <c:val>
            <c:numRef>
              <c:f>'q1'!$D$5:$D$11</c:f>
              <c:numCache>
                <c:formatCode>0%</c:formatCode>
                <c:ptCount val="7"/>
                <c:pt idx="0">
                  <c:v>4.4882359768524213E-2</c:v>
                </c:pt>
                <c:pt idx="1">
                  <c:v>5.9094183591211345E-2</c:v>
                </c:pt>
                <c:pt idx="2">
                  <c:v>0.12944997121284763</c:v>
                </c:pt>
                <c:pt idx="3">
                  <c:v>4.7768503112424296E-2</c:v>
                </c:pt>
                <c:pt idx="4">
                  <c:v>4.3831670066993712E-2</c:v>
                </c:pt>
                <c:pt idx="5">
                  <c:v>5.4674264165886381E-2</c:v>
                </c:pt>
                <c:pt idx="6">
                  <c:v>2.9871168115988677E-2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B38-43F5-89A2-9E4431347BA1}"/>
            </c:ext>
          </c:extLst>
        </c:ser>
        <c:ser>
          <c:idx val="3"/>
          <c:order val="3"/>
          <c:tx>
            <c:strRef>
              <c:f>'q1'!$E$4</c:f>
              <c:strCache>
                <c:ptCount val="1"/>
                <c:pt idx="0">
                  <c:v>Retāk</c:v>
                </c:pt>
              </c:strCache>
            </c:strRef>
          </c:tx>
          <c:spPr>
            <a:solidFill>
              <a:srgbClr val="F09E30"/>
            </a:solidFill>
            <a:ln>
              <a:solidFill>
                <a:sysClr val="windowText" lastClr="000000"/>
              </a:solidFill>
            </a:ln>
          </c:spPr>
          <c:invertIfNegative val="0"/>
          <c:dLbls>
            <c:dLbl>
              <c:idx val="6"/>
              <c:layout>
                <c:manualLayout>
                  <c:x val="2.8148442028062003E-2"/>
                  <c:y val="-5.1815051932592664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B430-4694-8A99-C4051803A30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/>
                </a:pPr>
                <a:endParaRPr lang="lv-LV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'q1'!$A$5:$A$11</c:f>
              <c:strCache>
                <c:ptCount val="7"/>
                <c:pt idx="0">
                  <c:v>Audio straumēšanas pakalpojumi (spotify, podkāsti utml.)</c:v>
                </c:pt>
                <c:pt idx="1">
                  <c:v>Audiovizuāls pakalpojums pēc pieprasījuma (Netflix, Go3, Tet+ u.c.)</c:v>
                </c:pt>
                <c:pt idx="2">
                  <c:v>Preses izdevumi (drukātā vai digitālā formātā)</c:v>
                </c:pt>
                <c:pt idx="3">
                  <c:v>Radio</c:v>
                </c:pt>
                <c:pt idx="4">
                  <c:v>Televīzija</c:v>
                </c:pt>
                <c:pt idx="5">
                  <c:v>Interneta ziņu portāli </c:v>
                </c:pt>
                <c:pt idx="6">
                  <c:v>Sociālie mediji (youtube, facebook, X utml.)</c:v>
                </c:pt>
              </c:strCache>
            </c:strRef>
          </c:cat>
          <c:val>
            <c:numRef>
              <c:f>'q1'!$E$5:$E$11</c:f>
              <c:numCache>
                <c:formatCode>0%</c:formatCode>
                <c:ptCount val="7"/>
                <c:pt idx="0">
                  <c:v>6.2424567260555189E-2</c:v>
                </c:pt>
                <c:pt idx="1">
                  <c:v>6.4705950192909464E-2</c:v>
                </c:pt>
                <c:pt idx="2">
                  <c:v>0.15724811332567837</c:v>
                </c:pt>
                <c:pt idx="3">
                  <c:v>9.9720102131328939E-2</c:v>
                </c:pt>
                <c:pt idx="4">
                  <c:v>5.3045743087908569E-2</c:v>
                </c:pt>
                <c:pt idx="5">
                  <c:v>4.5465001623894191E-2</c:v>
                </c:pt>
                <c:pt idx="6">
                  <c:v>2.1000940853331956E-2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B430-4694-8A99-C4051803A302}"/>
            </c:ext>
          </c:extLst>
        </c:ser>
        <c:ser>
          <c:idx val="4"/>
          <c:order val="4"/>
          <c:tx>
            <c:strRef>
              <c:f>'q1'!$F$4</c:f>
              <c:strCache>
                <c:ptCount val="1"/>
                <c:pt idx="0">
                  <c:v>Neizmanto</c:v>
                </c:pt>
              </c:strCache>
            </c:strRef>
          </c:tx>
          <c:spPr>
            <a:solidFill>
              <a:sysClr val="window" lastClr="FFFFFF">
                <a:lumMod val="75000"/>
              </a:sysClr>
            </a:solidFill>
            <a:ln>
              <a:solidFill>
                <a:sysClr val="windowText" lastClr="000000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'q1'!$A$5:$A$11</c:f>
              <c:strCache>
                <c:ptCount val="7"/>
                <c:pt idx="0">
                  <c:v>Audio straumēšanas pakalpojumi (spotify, podkāsti utml.)</c:v>
                </c:pt>
                <c:pt idx="1">
                  <c:v>Audiovizuāls pakalpojums pēc pieprasījuma (Netflix, Go3, Tet+ u.c.)</c:v>
                </c:pt>
                <c:pt idx="2">
                  <c:v>Preses izdevumi (drukātā vai digitālā formātā)</c:v>
                </c:pt>
                <c:pt idx="3">
                  <c:v>Radio</c:v>
                </c:pt>
                <c:pt idx="4">
                  <c:v>Televīzija</c:v>
                </c:pt>
                <c:pt idx="5">
                  <c:v>Interneta ziņu portāli </c:v>
                </c:pt>
                <c:pt idx="6">
                  <c:v>Sociālie mediji (youtube, facebook, X utml.)</c:v>
                </c:pt>
              </c:strCache>
            </c:strRef>
          </c:cat>
          <c:val>
            <c:numRef>
              <c:f>'q1'!$F$5:$F$11</c:f>
              <c:numCache>
                <c:formatCode>0%</c:formatCode>
                <c:ptCount val="7"/>
                <c:pt idx="0">
                  <c:v>0.66690284890737206</c:v>
                </c:pt>
                <c:pt idx="1">
                  <c:v>0.6236067019524939</c:v>
                </c:pt>
                <c:pt idx="2">
                  <c:v>0.37892404574991551</c:v>
                </c:pt>
                <c:pt idx="3">
                  <c:v>0.21480874827630697</c:v>
                </c:pt>
                <c:pt idx="4">
                  <c:v>0.25342423923414248</c:v>
                </c:pt>
                <c:pt idx="5">
                  <c:v>0.1447130984189022</c:v>
                </c:pt>
                <c:pt idx="6">
                  <c:v>0.12550167827712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B430-4694-8A99-C4051803A30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100"/>
        <c:axId val="373388408"/>
        <c:axId val="373391544"/>
      </c:barChart>
      <c:catAx>
        <c:axId val="37338840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/>
            </a:pPr>
            <a:endParaRPr lang="lv-LV"/>
          </a:p>
        </c:txPr>
        <c:crossAx val="373391544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373391544"/>
        <c:scaling>
          <c:orientation val="minMax"/>
        </c:scaling>
        <c:delete val="0"/>
        <c:axPos val="b"/>
        <c:numFmt formatCode="0%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lv-LV"/>
          </a:p>
        </c:txPr>
        <c:crossAx val="373388408"/>
        <c:crosses val="autoZero"/>
        <c:crossBetween val="between"/>
        <c:majorUnit val="0.25"/>
      </c:valAx>
      <c:spPr>
        <a:noFill/>
        <a:ln w="12700">
          <a:noFill/>
          <a:prstDash val="solid"/>
        </a:ln>
      </c:spPr>
    </c:plotArea>
    <c:legend>
      <c:legendPos val="r"/>
      <c:layout>
        <c:manualLayout>
          <c:xMode val="edge"/>
          <c:yMode val="edge"/>
          <c:x val="2.0286964500825067E-2"/>
          <c:y val="0.85870917600495744"/>
          <c:w val="0.96695647186984335"/>
          <c:h val="0.12427613266364691"/>
        </c:manualLayout>
      </c:layout>
      <c:overlay val="0"/>
      <c:spPr>
        <a:noFill/>
        <a:ln w="3175">
          <a:noFill/>
          <a:prstDash val="solid"/>
        </a:ln>
      </c:spPr>
      <c:txPr>
        <a:bodyPr/>
        <a:lstStyle/>
        <a:p>
          <a:pPr>
            <a:defRPr sz="1200"/>
          </a:pPr>
          <a:endParaRPr lang="lv-LV"/>
        </a:p>
      </c:txPr>
    </c:legend>
    <c:plotVisOnly val="1"/>
    <c:dispBlanksAs val="gap"/>
    <c:showDLblsOverMax val="0"/>
  </c:chart>
  <c:spPr>
    <a:noFill/>
    <a:ln w="3175">
      <a:noFill/>
      <a:prstDash val="solid"/>
    </a:ln>
  </c:spPr>
  <c:txPr>
    <a:bodyPr/>
    <a:lstStyle/>
    <a:p>
      <a:pPr>
        <a:defRPr sz="1200" b="0" i="0" u="none" strike="noStrike" baseline="0">
          <a:solidFill>
            <a:srgbClr val="000000"/>
          </a:solidFill>
          <a:latin typeface="Bahnschrift SemiLight" panose="020B0502040204020203" pitchFamily="34" charset="0"/>
          <a:ea typeface="Arial"/>
          <a:cs typeface="Arial"/>
        </a:defRPr>
      </a:pPr>
      <a:endParaRPr lang="lv-LV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 algn="ctr" rtl="0">
              <a:defRPr/>
            </a:pPr>
            <a:r>
              <a:rPr lang="lv-LV" sz="1200" dirty="0">
                <a:solidFill>
                  <a:srgbClr val="345161"/>
                </a:solidFill>
              </a:rPr>
              <a:t>(Bāze = mērķa grupa: respondenti vecumā no 16 līdz 30 gadiem; n = 229)</a:t>
            </a:r>
          </a:p>
        </c:rich>
      </c:tx>
      <c:layout>
        <c:manualLayout>
          <c:xMode val="edge"/>
          <c:yMode val="edge"/>
          <c:x val="0.12558092394245318"/>
          <c:y val="0.12550080433494201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2.825944025790365E-2"/>
          <c:y val="0.26218067902802472"/>
          <c:w val="0.93232050170681768"/>
          <c:h val="0.52402878672424014"/>
        </c:manualLayout>
      </c:layout>
      <c:barChart>
        <c:barDir val="bar"/>
        <c:grouping val="percentStacked"/>
        <c:varyColors val="0"/>
        <c:ser>
          <c:idx val="1"/>
          <c:order val="0"/>
          <c:tx>
            <c:strRef>
              <c:f>'q1'!$B$15</c:f>
              <c:strCache>
                <c:ptCount val="1"/>
                <c:pt idx="0">
                  <c:v>Katru vai gandrīz katru dienu</c:v>
                </c:pt>
              </c:strCache>
            </c:strRef>
          </c:tx>
          <c:spPr>
            <a:solidFill>
              <a:srgbClr val="345161"/>
            </a:solidFill>
            <a:ln w="9525">
              <a:solidFill>
                <a:sysClr val="windowText" lastClr="000000"/>
              </a:solidFill>
            </a:ln>
          </c:spPr>
          <c:invertIfNegative val="0"/>
          <c:dLbls>
            <c:dLbl>
              <c:idx val="0"/>
              <c:layout>
                <c:manualLayout>
                  <c:x val="6.3982389580739013E-2"/>
                  <c:y val="-3.870967741935475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200" b="0">
                      <a:solidFill>
                        <a:schemeClr val="tx1"/>
                      </a:solidFill>
                    </a:defRPr>
                  </a:pPr>
                  <a:endParaRPr lang="lv-LV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B86A-4E79-8493-2E13AFFEC5D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0">
                    <a:solidFill>
                      <a:srgbClr val="E0EAF0"/>
                    </a:solidFill>
                  </a:defRPr>
                </a:pPr>
                <a:endParaRPr lang="lv-LV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'q1'!$A$16:$A$22</c:f>
              <c:strCache>
                <c:ptCount val="7"/>
                <c:pt idx="0">
                  <c:v>Preses izdevumi (drukātā vai digitālā formātā)</c:v>
                </c:pt>
                <c:pt idx="1">
                  <c:v>Radio</c:v>
                </c:pt>
                <c:pt idx="2">
                  <c:v>Televīzija</c:v>
                </c:pt>
                <c:pt idx="3">
                  <c:v>Audiovizuāls pakalpojums pēc pieprasījuma (Netflix, Go3, Tet+ u.c.)</c:v>
                </c:pt>
                <c:pt idx="4">
                  <c:v>Audio straumēšanas pakalpojumi (spotify, podkāsti utml.)</c:v>
                </c:pt>
                <c:pt idx="5">
                  <c:v>Interneta ziņu portāli </c:v>
                </c:pt>
                <c:pt idx="6">
                  <c:v>Sociālie mediji (youtube, facebook, X utml.)</c:v>
                </c:pt>
              </c:strCache>
            </c:strRef>
          </c:cat>
          <c:val>
            <c:numRef>
              <c:f>'q1'!$B$16:$B$22</c:f>
              <c:numCache>
                <c:formatCode>0%</c:formatCode>
                <c:ptCount val="7"/>
                <c:pt idx="0">
                  <c:v>5.356194022967245E-2</c:v>
                </c:pt>
                <c:pt idx="1">
                  <c:v>0.24207772924007437</c:v>
                </c:pt>
                <c:pt idx="2">
                  <c:v>0.22173221066507076</c:v>
                </c:pt>
                <c:pt idx="3">
                  <c:v>0.25671593776680013</c:v>
                </c:pt>
                <c:pt idx="4">
                  <c:v>0.4251609275007624</c:v>
                </c:pt>
                <c:pt idx="5">
                  <c:v>0.48938141145909597</c:v>
                </c:pt>
                <c:pt idx="6">
                  <c:v>0.84280099521562046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B38-43F5-89A2-9E4431347BA1}"/>
            </c:ext>
          </c:extLst>
        </c:ser>
        <c:ser>
          <c:idx val="0"/>
          <c:order val="1"/>
          <c:tx>
            <c:strRef>
              <c:f>'q1'!$C$15</c:f>
              <c:strCache>
                <c:ptCount val="1"/>
                <c:pt idx="0">
                  <c:v>1-3 reizes nedēļā</c:v>
                </c:pt>
              </c:strCache>
            </c:strRef>
          </c:tx>
          <c:spPr>
            <a:solidFill>
              <a:srgbClr val="497B98"/>
            </a:solidFill>
            <a:ln>
              <a:solidFill>
                <a:sysClr val="windowText" lastClr="000000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0">
                    <a:solidFill>
                      <a:schemeClr val="bg1"/>
                    </a:solidFill>
                  </a:defRPr>
                </a:pPr>
                <a:endParaRPr lang="lv-LV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'q1'!$A$16:$A$22</c:f>
              <c:strCache>
                <c:ptCount val="7"/>
                <c:pt idx="0">
                  <c:v>Preses izdevumi (drukātā vai digitālā formātā)</c:v>
                </c:pt>
                <c:pt idx="1">
                  <c:v>Radio</c:v>
                </c:pt>
                <c:pt idx="2">
                  <c:v>Televīzija</c:v>
                </c:pt>
                <c:pt idx="3">
                  <c:v>Audiovizuāls pakalpojums pēc pieprasījuma (Netflix, Go3, Tet+ u.c.)</c:v>
                </c:pt>
                <c:pt idx="4">
                  <c:v>Audio straumēšanas pakalpojumi (spotify, podkāsti utml.)</c:v>
                </c:pt>
                <c:pt idx="5">
                  <c:v>Interneta ziņu portāli </c:v>
                </c:pt>
                <c:pt idx="6">
                  <c:v>Sociālie mediji (youtube, facebook, X utml.)</c:v>
                </c:pt>
              </c:strCache>
            </c:strRef>
          </c:cat>
          <c:val>
            <c:numRef>
              <c:f>'q1'!$C$16:$C$22</c:f>
              <c:numCache>
                <c:formatCode>0%</c:formatCode>
                <c:ptCount val="7"/>
                <c:pt idx="0">
                  <c:v>0.15906266538334246</c:v>
                </c:pt>
                <c:pt idx="1">
                  <c:v>0.15997181174251143</c:v>
                </c:pt>
                <c:pt idx="2">
                  <c:v>0.20895542244238116</c:v>
                </c:pt>
                <c:pt idx="3">
                  <c:v>0.2226448243015739</c:v>
                </c:pt>
                <c:pt idx="4">
                  <c:v>0.13362840963233355</c:v>
                </c:pt>
                <c:pt idx="5">
                  <c:v>0.23771647964657061</c:v>
                </c:pt>
                <c:pt idx="6">
                  <c:v>9.1385566770929405E-2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B38-43F5-89A2-9E4431347BA1}"/>
            </c:ext>
          </c:extLst>
        </c:ser>
        <c:ser>
          <c:idx val="2"/>
          <c:order val="2"/>
          <c:tx>
            <c:strRef>
              <c:f>'q1'!$D$15</c:f>
              <c:strCache>
                <c:ptCount val="1"/>
                <c:pt idx="0">
                  <c:v>1-3 reizes mēnesī</c:v>
                </c:pt>
              </c:strCache>
            </c:strRef>
          </c:tx>
          <c:spPr>
            <a:solidFill>
              <a:srgbClr val="4FB093"/>
            </a:solidFill>
            <a:ln>
              <a:solidFill>
                <a:sysClr val="windowText" lastClr="000000"/>
              </a:solidFill>
            </a:ln>
          </c:spPr>
          <c:invertIfNegative val="0"/>
          <c:dLbls>
            <c:dLbl>
              <c:idx val="4"/>
              <c:layout>
                <c:manualLayout>
                  <c:x val="-6.3982389580739013E-2"/>
                  <c:y val="-3.87096774193548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200" b="0"/>
                  </a:pPr>
                  <a:endParaRPr lang="lv-LV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B86A-4E79-8493-2E13AFFEC5DF}"/>
                </c:ext>
              </c:extLst>
            </c:dLbl>
            <c:dLbl>
              <c:idx val="6"/>
              <c:layout>
                <c:manualLayout>
                  <c:x val="-9.9413045295027272E-2"/>
                  <c:y val="-4.32129370925408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B430-4694-8A99-C4051803A30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0"/>
                </a:pPr>
                <a:endParaRPr lang="lv-LV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'q1'!$A$16:$A$22</c:f>
              <c:strCache>
                <c:ptCount val="7"/>
                <c:pt idx="0">
                  <c:v>Preses izdevumi (drukātā vai digitālā formātā)</c:v>
                </c:pt>
                <c:pt idx="1">
                  <c:v>Radio</c:v>
                </c:pt>
                <c:pt idx="2">
                  <c:v>Televīzija</c:v>
                </c:pt>
                <c:pt idx="3">
                  <c:v>Audiovizuāls pakalpojums pēc pieprasījuma (Netflix, Go3, Tet+ u.c.)</c:v>
                </c:pt>
                <c:pt idx="4">
                  <c:v>Audio straumēšanas pakalpojumi (spotify, podkāsti utml.)</c:v>
                </c:pt>
                <c:pt idx="5">
                  <c:v>Interneta ziņu portāli </c:v>
                </c:pt>
                <c:pt idx="6">
                  <c:v>Sociālie mediji (youtube, facebook, X utml.)</c:v>
                </c:pt>
              </c:strCache>
            </c:strRef>
          </c:cat>
          <c:val>
            <c:numRef>
              <c:f>'q1'!$D$16:$D$22</c:f>
              <c:numCache>
                <c:formatCode>0%</c:formatCode>
                <c:ptCount val="7"/>
                <c:pt idx="0">
                  <c:v>0.10836917306053916</c:v>
                </c:pt>
                <c:pt idx="1">
                  <c:v>8.9768258175191254E-2</c:v>
                </c:pt>
                <c:pt idx="2">
                  <c:v>7.4947951931041659E-2</c:v>
                </c:pt>
                <c:pt idx="3">
                  <c:v>7.0599429030469771E-2</c:v>
                </c:pt>
                <c:pt idx="4">
                  <c:v>4.213391000215027E-2</c:v>
                </c:pt>
                <c:pt idx="5">
                  <c:v>9.9727826692118229E-2</c:v>
                </c:pt>
                <c:pt idx="6">
                  <c:v>3.0631393892224544E-2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B38-43F5-89A2-9E4431347BA1}"/>
            </c:ext>
          </c:extLst>
        </c:ser>
        <c:ser>
          <c:idx val="3"/>
          <c:order val="3"/>
          <c:tx>
            <c:strRef>
              <c:f>'q1'!$E$15</c:f>
              <c:strCache>
                <c:ptCount val="1"/>
                <c:pt idx="0">
                  <c:v>Retāk</c:v>
                </c:pt>
              </c:strCache>
            </c:strRef>
          </c:tx>
          <c:spPr>
            <a:solidFill>
              <a:srgbClr val="F09E30"/>
            </a:solidFill>
            <a:ln>
              <a:solidFill>
                <a:sysClr val="windowText" lastClr="000000"/>
              </a:solidFill>
            </a:ln>
          </c:spPr>
          <c:invertIfNegative val="0"/>
          <c:dLbls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B430-4694-8A99-C4051803A30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/>
                </a:pPr>
                <a:endParaRPr lang="lv-LV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'q1'!$A$16:$A$22</c:f>
              <c:strCache>
                <c:ptCount val="7"/>
                <c:pt idx="0">
                  <c:v>Preses izdevumi (drukātā vai digitālā formātā)</c:v>
                </c:pt>
                <c:pt idx="1">
                  <c:v>Radio</c:v>
                </c:pt>
                <c:pt idx="2">
                  <c:v>Televīzija</c:v>
                </c:pt>
                <c:pt idx="3">
                  <c:v>Audiovizuāls pakalpojums pēc pieprasījuma (Netflix, Go3, Tet+ u.c.)</c:v>
                </c:pt>
                <c:pt idx="4">
                  <c:v>Audio straumēšanas pakalpojumi (spotify, podkāsti utml.)</c:v>
                </c:pt>
                <c:pt idx="5">
                  <c:v>Interneta ziņu portāli </c:v>
                </c:pt>
                <c:pt idx="6">
                  <c:v>Sociālie mediji (youtube, facebook, X utml.)</c:v>
                </c:pt>
              </c:strCache>
            </c:strRef>
          </c:cat>
          <c:val>
            <c:numRef>
              <c:f>'q1'!$E$16:$E$22</c:f>
              <c:numCache>
                <c:formatCode>0%</c:formatCode>
                <c:ptCount val="7"/>
                <c:pt idx="0">
                  <c:v>0.28243898536244033</c:v>
                </c:pt>
                <c:pt idx="1">
                  <c:v>0.21267783119274181</c:v>
                </c:pt>
                <c:pt idx="2">
                  <c:v>0.12576238014007973</c:v>
                </c:pt>
                <c:pt idx="3">
                  <c:v>6.3345806237709856E-2</c:v>
                </c:pt>
                <c:pt idx="4">
                  <c:v>8.91286631984292E-2</c:v>
                </c:pt>
                <c:pt idx="5">
                  <c:v>7.1009852822235112E-2</c:v>
                </c:pt>
                <c:pt idx="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B430-4694-8A99-C4051803A302}"/>
            </c:ext>
          </c:extLst>
        </c:ser>
        <c:ser>
          <c:idx val="4"/>
          <c:order val="4"/>
          <c:tx>
            <c:strRef>
              <c:f>'q1'!$F$15</c:f>
              <c:strCache>
                <c:ptCount val="1"/>
                <c:pt idx="0">
                  <c:v>Neizmanto</c:v>
                </c:pt>
              </c:strCache>
            </c:strRef>
          </c:tx>
          <c:spPr>
            <a:solidFill>
              <a:sysClr val="window" lastClr="FFFFFF">
                <a:lumMod val="75000"/>
              </a:sysClr>
            </a:solidFill>
            <a:ln>
              <a:solidFill>
                <a:sysClr val="windowText" lastClr="000000"/>
              </a:solidFill>
            </a:ln>
          </c:spPr>
          <c:invertIfNegative val="0"/>
          <c:dLbls>
            <c:dLbl>
              <c:idx val="6"/>
              <c:layout>
                <c:manualLayout>
                  <c:x val="-3.7636699753376031E-2"/>
                  <c:y val="-6.0215053763440898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B86A-4E79-8493-2E13AFFEC5DF}"/>
                </c:ext>
              </c:extLst>
            </c:dLbl>
            <c:spPr>
              <a:noFill/>
              <a:ln>
                <a:noFill/>
              </a:ln>
              <a:effectLst/>
            </c:sp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'q1'!$A$16:$A$22</c:f>
              <c:strCache>
                <c:ptCount val="7"/>
                <c:pt idx="0">
                  <c:v>Preses izdevumi (drukātā vai digitālā formātā)</c:v>
                </c:pt>
                <c:pt idx="1">
                  <c:v>Radio</c:v>
                </c:pt>
                <c:pt idx="2">
                  <c:v>Televīzija</c:v>
                </c:pt>
                <c:pt idx="3">
                  <c:v>Audiovizuāls pakalpojums pēc pieprasījuma (Netflix, Go3, Tet+ u.c.)</c:v>
                </c:pt>
                <c:pt idx="4">
                  <c:v>Audio straumēšanas pakalpojumi (spotify, podkāsti utml.)</c:v>
                </c:pt>
                <c:pt idx="5">
                  <c:v>Interneta ziņu portāli </c:v>
                </c:pt>
                <c:pt idx="6">
                  <c:v>Sociālie mediji (youtube, facebook, X utml.)</c:v>
                </c:pt>
              </c:strCache>
            </c:strRef>
          </c:cat>
          <c:val>
            <c:numRef>
              <c:f>'q1'!$F$16:$F$22</c:f>
              <c:numCache>
                <c:formatCode>0%</c:formatCode>
                <c:ptCount val="7"/>
                <c:pt idx="0">
                  <c:v>0.396567235964008</c:v>
                </c:pt>
                <c:pt idx="1">
                  <c:v>0.29550436964948346</c:v>
                </c:pt>
                <c:pt idx="2">
                  <c:v>0.36860203482142928</c:v>
                </c:pt>
                <c:pt idx="3">
                  <c:v>0.3866940026634485</c:v>
                </c:pt>
                <c:pt idx="4">
                  <c:v>0.30994808966632736</c:v>
                </c:pt>
                <c:pt idx="5">
                  <c:v>0.10216442937998266</c:v>
                </c:pt>
                <c:pt idx="6">
                  <c:v>3.5182044121226184E-2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B430-4694-8A99-C4051803A30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100"/>
        <c:axId val="373388408"/>
        <c:axId val="373391544"/>
      </c:barChart>
      <c:catAx>
        <c:axId val="37338840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373391544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373391544"/>
        <c:scaling>
          <c:orientation val="minMax"/>
        </c:scaling>
        <c:delete val="0"/>
        <c:axPos val="b"/>
        <c:numFmt formatCode="0%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lv-LV"/>
          </a:p>
        </c:txPr>
        <c:crossAx val="373388408"/>
        <c:crosses val="autoZero"/>
        <c:crossBetween val="between"/>
        <c:majorUnit val="0.25"/>
      </c:valAx>
      <c:spPr>
        <a:noFill/>
        <a:ln w="12700">
          <a:noFill/>
          <a:prstDash val="solid"/>
        </a:ln>
      </c:spPr>
    </c:plotArea>
    <c:plotVisOnly val="1"/>
    <c:dispBlanksAs val="gap"/>
    <c:showDLblsOverMax val="0"/>
  </c:chart>
  <c:spPr>
    <a:noFill/>
    <a:ln w="3175">
      <a:noFill/>
      <a:prstDash val="solid"/>
    </a:ln>
  </c:spPr>
  <c:txPr>
    <a:bodyPr/>
    <a:lstStyle/>
    <a:p>
      <a:pPr>
        <a:defRPr sz="1200" b="0" i="0" u="none" strike="noStrike" baseline="0">
          <a:solidFill>
            <a:srgbClr val="000000"/>
          </a:solidFill>
          <a:latin typeface="Bahnschrift SemiLight" panose="020B0502040204020203" pitchFamily="34" charset="0"/>
          <a:ea typeface="Arial"/>
          <a:cs typeface="Arial"/>
        </a:defRPr>
      </a:pPr>
      <a:endParaRPr lang="lv-LV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lt-LT" sz="1600" b="1" dirty="0">
                <a:solidFill>
                  <a:srgbClr val="345161"/>
                </a:solidFill>
                <a:latin typeface="Bahnschrift SemiLight" panose="020B0502040204020203" pitchFamily="34" charset="0"/>
              </a:rPr>
              <a:t>Dažādu mediju veidu izmantošana</a:t>
            </a:r>
          </a:p>
          <a:p>
            <a:pPr>
              <a:defRPr/>
            </a:pPr>
            <a:r>
              <a:rPr lang="lv-LV" sz="1200" b="0" dirty="0">
                <a:solidFill>
                  <a:srgbClr val="345161"/>
                </a:solidFill>
              </a:rPr>
              <a:t>(Bāze = visi aptaujas dalībnieki; N = 1522)</a:t>
            </a:r>
          </a:p>
        </c:rich>
      </c:tx>
      <c:layout>
        <c:manualLayout>
          <c:xMode val="edge"/>
          <c:yMode val="edge"/>
          <c:x val="0.31727549183202386"/>
          <c:y val="1.125707674608416E-4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21203969128996691"/>
          <c:y val="0.1778731710799816"/>
          <c:w val="0.78796030871003309"/>
          <c:h val="0.80832382735741437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'q1'!$K$4</c:f>
              <c:strCache>
                <c:ptCount val="1"/>
                <c:pt idx="0">
                  <c:v>Izmanto vispār</c:v>
                </c:pt>
              </c:strCache>
            </c:strRef>
          </c:tx>
          <c:spPr>
            <a:solidFill>
              <a:srgbClr val="F09E30"/>
            </a:solidFill>
            <a:ln w="12700">
              <a:solidFill>
                <a:schemeClr val="tx1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'q1'!$J$5:$J$11</c:f>
              <c:strCache>
                <c:ptCount val="7"/>
                <c:pt idx="0">
                  <c:v>Sociālie mediji (youtube, facebook, X utml.)</c:v>
                </c:pt>
                <c:pt idx="1">
                  <c:v>Interneta ziņu portāli </c:v>
                </c:pt>
                <c:pt idx="2">
                  <c:v>Televīzija</c:v>
                </c:pt>
                <c:pt idx="3">
                  <c:v>Radio</c:v>
                </c:pt>
                <c:pt idx="4">
                  <c:v>Preses izdevumi (drukātā vai digitālā formātā)</c:v>
                </c:pt>
                <c:pt idx="5">
                  <c:v>Audiovizuāls pakalpojums pēc pieprasījuma (Netflix, Go3, Tet+ u.c.)</c:v>
                </c:pt>
                <c:pt idx="6">
                  <c:v>Audio straumēšanas pakalpojumi (spotify, podkāsti utml.)</c:v>
                </c:pt>
              </c:strCache>
            </c:strRef>
          </c:cat>
          <c:val>
            <c:numRef>
              <c:f>'q1'!$K$5:$K$11</c:f>
              <c:numCache>
                <c:formatCode>0%</c:formatCode>
                <c:ptCount val="7"/>
                <c:pt idx="0">
                  <c:v>0.874498321722881</c:v>
                </c:pt>
                <c:pt idx="1">
                  <c:v>0.8552869015810981</c:v>
                </c:pt>
                <c:pt idx="2">
                  <c:v>0.74657576076585874</c:v>
                </c:pt>
                <c:pt idx="3">
                  <c:v>0.7851912517236932</c:v>
                </c:pt>
                <c:pt idx="4">
                  <c:v>0.62107595425008422</c:v>
                </c:pt>
                <c:pt idx="5">
                  <c:v>0.37639329804750732</c:v>
                </c:pt>
                <c:pt idx="6">
                  <c:v>0.33309715109262888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5A8-4B94-BE1A-612CDA99D954}"/>
            </c:ext>
          </c:extLst>
        </c:ser>
        <c:ser>
          <c:idx val="1"/>
          <c:order val="1"/>
          <c:tx>
            <c:strRef>
              <c:f>'q1'!$L$4</c:f>
              <c:strCache>
                <c:ptCount val="1"/>
              </c:strCache>
            </c:strRef>
          </c:tx>
          <c:spPr>
            <a:noFill/>
          </c:spPr>
          <c:invertIfNegative val="0"/>
          <c:dLbls>
            <c:delete val="1"/>
          </c:dLbls>
          <c:cat>
            <c:strRef>
              <c:f>'q1'!$J$5:$J$11</c:f>
              <c:strCache>
                <c:ptCount val="7"/>
                <c:pt idx="0">
                  <c:v>Sociālie mediji (youtube, facebook, X utml.)</c:v>
                </c:pt>
                <c:pt idx="1">
                  <c:v>Interneta ziņu portāli </c:v>
                </c:pt>
                <c:pt idx="2">
                  <c:v>Televīzija</c:v>
                </c:pt>
                <c:pt idx="3">
                  <c:v>Radio</c:v>
                </c:pt>
                <c:pt idx="4">
                  <c:v>Preses izdevumi (drukātā vai digitālā formātā)</c:v>
                </c:pt>
                <c:pt idx="5">
                  <c:v>Audiovizuāls pakalpojums pēc pieprasījuma (Netflix, Go3, Tet+ u.c.)</c:v>
                </c:pt>
                <c:pt idx="6">
                  <c:v>Audio straumēšanas pakalpojumi (spotify, podkāsti utml.)</c:v>
                </c:pt>
              </c:strCache>
            </c:strRef>
          </c:cat>
          <c:val>
            <c:numRef>
              <c:f>'q1'!$L$5:$L$11</c:f>
              <c:numCache>
                <c:formatCode>0%</c:formatCode>
                <c:ptCount val="7"/>
                <c:pt idx="0">
                  <c:v>0.125501678277119</c:v>
                </c:pt>
                <c:pt idx="1">
                  <c:v>0.1447130984189019</c:v>
                </c:pt>
                <c:pt idx="2">
                  <c:v>0.25342423923414126</c:v>
                </c:pt>
                <c:pt idx="3">
                  <c:v>0.2148087482763068</c:v>
                </c:pt>
                <c:pt idx="4">
                  <c:v>0.37892404574991578</c:v>
                </c:pt>
                <c:pt idx="5">
                  <c:v>0.62360670195249268</c:v>
                </c:pt>
                <c:pt idx="6">
                  <c:v>0.66690284890737117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5A8-4B94-BE1A-612CDA99D954}"/>
            </c:ext>
          </c:extLst>
        </c:ser>
        <c:ser>
          <c:idx val="2"/>
          <c:order val="2"/>
          <c:tx>
            <c:strRef>
              <c:f>'q1'!$M$4</c:f>
              <c:strCache>
                <c:ptCount val="1"/>
                <c:pt idx="0">
                  <c:v>Izmanto vismaz reizi nedēļā</c:v>
                </c:pt>
              </c:strCache>
            </c:strRef>
          </c:tx>
          <c:spPr>
            <a:solidFill>
              <a:srgbClr val="497B98"/>
            </a:solidFill>
            <a:ln w="12700">
              <a:solidFill>
                <a:schemeClr val="tx1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rgbClr val="E0EAF0"/>
                    </a:solidFill>
                  </a:defRPr>
                </a:pPr>
                <a:endParaRPr lang="lv-LV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'q1'!$J$5:$J$11</c:f>
              <c:strCache>
                <c:ptCount val="7"/>
                <c:pt idx="0">
                  <c:v>Sociālie mediji (youtube, facebook, X utml.)</c:v>
                </c:pt>
                <c:pt idx="1">
                  <c:v>Interneta ziņu portāli </c:v>
                </c:pt>
                <c:pt idx="2">
                  <c:v>Televīzija</c:v>
                </c:pt>
                <c:pt idx="3">
                  <c:v>Radio</c:v>
                </c:pt>
                <c:pt idx="4">
                  <c:v>Preses izdevumi (drukātā vai digitālā formātā)</c:v>
                </c:pt>
                <c:pt idx="5">
                  <c:v>Audiovizuāls pakalpojums pēc pieprasījuma (Netflix, Go3, Tet+ u.c.)</c:v>
                </c:pt>
                <c:pt idx="6">
                  <c:v>Audio straumēšanas pakalpojumi (spotify, podkāsti utml.)</c:v>
                </c:pt>
              </c:strCache>
            </c:strRef>
          </c:cat>
          <c:val>
            <c:numRef>
              <c:f>'q1'!$M$5:$M$11</c:f>
              <c:numCache>
                <c:formatCode>0%</c:formatCode>
                <c:ptCount val="7"/>
                <c:pt idx="0">
                  <c:v>0.82362621275356029</c:v>
                </c:pt>
                <c:pt idx="1">
                  <c:v>0.7551476357913175</c:v>
                </c:pt>
                <c:pt idx="2">
                  <c:v>0.64969834761095635</c:v>
                </c:pt>
                <c:pt idx="3">
                  <c:v>0.63770264647994002</c:v>
                </c:pt>
                <c:pt idx="4">
                  <c:v>0.33437786971155814</c:v>
                </c:pt>
                <c:pt idx="5">
                  <c:v>0.25259316426338652</c:v>
                </c:pt>
                <c:pt idx="6">
                  <c:v>0.22579022406354948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5A8-4B94-BE1A-612CDA99D954}"/>
            </c:ext>
          </c:extLst>
        </c:ser>
        <c:ser>
          <c:idx val="3"/>
          <c:order val="3"/>
          <c:tx>
            <c:strRef>
              <c:f>'q1'!$N$4</c:f>
              <c:strCache>
                <c:ptCount val="1"/>
              </c:strCache>
            </c:strRef>
          </c:tx>
          <c:spPr>
            <a:noFill/>
          </c:spPr>
          <c:invertIfNegative val="0"/>
          <c:dLbls>
            <c:delete val="1"/>
          </c:dLbls>
          <c:cat>
            <c:strRef>
              <c:f>'q1'!$J$5:$J$11</c:f>
              <c:strCache>
                <c:ptCount val="7"/>
                <c:pt idx="0">
                  <c:v>Sociālie mediji (youtube, facebook, X utml.)</c:v>
                </c:pt>
                <c:pt idx="1">
                  <c:v>Interneta ziņu portāli </c:v>
                </c:pt>
                <c:pt idx="2">
                  <c:v>Televīzija</c:v>
                </c:pt>
                <c:pt idx="3">
                  <c:v>Radio</c:v>
                </c:pt>
                <c:pt idx="4">
                  <c:v>Preses izdevumi (drukātā vai digitālā formātā)</c:v>
                </c:pt>
                <c:pt idx="5">
                  <c:v>Audiovizuāls pakalpojums pēc pieprasījuma (Netflix, Go3, Tet+ u.c.)</c:v>
                </c:pt>
                <c:pt idx="6">
                  <c:v>Audio straumēšanas pakalpojumi (spotify, podkāsti utml.)</c:v>
                </c:pt>
              </c:strCache>
            </c:strRef>
          </c:cat>
          <c:val>
            <c:numRef>
              <c:f>'q1'!$N$5:$N$11</c:f>
              <c:numCache>
                <c:formatCode>0%</c:formatCode>
                <c:ptCount val="7"/>
                <c:pt idx="0">
                  <c:v>0.17637378724643971</c:v>
                </c:pt>
                <c:pt idx="1">
                  <c:v>0.2448523642086825</c:v>
                </c:pt>
                <c:pt idx="2">
                  <c:v>0.35030165238904365</c:v>
                </c:pt>
                <c:pt idx="3">
                  <c:v>0.36229735352005998</c:v>
                </c:pt>
                <c:pt idx="4">
                  <c:v>0.66562213028844186</c:v>
                </c:pt>
                <c:pt idx="5">
                  <c:v>0.74740683573661348</c:v>
                </c:pt>
                <c:pt idx="6">
                  <c:v>0.77420977593645057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5A8-4B94-BE1A-612CDA99D954}"/>
            </c:ext>
          </c:extLst>
        </c:ser>
        <c:ser>
          <c:idx val="4"/>
          <c:order val="4"/>
          <c:tx>
            <c:strRef>
              <c:f>'q1'!$O$4</c:f>
              <c:strCache>
                <c:ptCount val="1"/>
                <c:pt idx="0">
                  <c:v>Izmanto katru vai gandrīz katru dienu</c:v>
                </c:pt>
              </c:strCache>
            </c:strRef>
          </c:tx>
          <c:spPr>
            <a:solidFill>
              <a:srgbClr val="345161"/>
            </a:solidFill>
            <a:ln w="12700">
              <a:solidFill>
                <a:schemeClr val="tx1"/>
              </a:solidFill>
            </a:ln>
          </c:spPr>
          <c:invertIfNegative val="0"/>
          <c:dLbls>
            <c:dLbl>
              <c:idx val="4"/>
              <c:layout>
                <c:manualLayout>
                  <c:x val="2.2976730995725864E-4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5A8-4B94-BE1A-612CDA99D954}"/>
                </c:ext>
              </c:extLst>
            </c:dLbl>
            <c:dLbl>
              <c:idx val="5"/>
              <c:layout>
                <c:manualLayout>
                  <c:x val="1.7118532730265412E-3"/>
                  <c:y val="-9.7972593440474493E-17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5A8-4B94-BE1A-612CDA99D954}"/>
                </c:ext>
              </c:extLst>
            </c:dLbl>
            <c:dLbl>
              <c:idx val="6"/>
              <c:layout>
                <c:manualLayout>
                  <c:x val="2.8231862417407548E-4"/>
                  <c:y val="1.9594518688094899E-16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05A8-4B94-BE1A-612CDA99D95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0">
                    <a:solidFill>
                      <a:srgbClr val="E0EAF0"/>
                    </a:solidFill>
                  </a:defRPr>
                </a:pPr>
                <a:endParaRPr lang="lv-LV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'q1'!$J$5:$J$11</c:f>
              <c:strCache>
                <c:ptCount val="7"/>
                <c:pt idx="0">
                  <c:v>Sociālie mediji (youtube, facebook, X utml.)</c:v>
                </c:pt>
                <c:pt idx="1">
                  <c:v>Interneta ziņu portāli </c:v>
                </c:pt>
                <c:pt idx="2">
                  <c:v>Televīzija</c:v>
                </c:pt>
                <c:pt idx="3">
                  <c:v>Radio</c:v>
                </c:pt>
                <c:pt idx="4">
                  <c:v>Preses izdevumi (drukātā vai digitālā formātā)</c:v>
                </c:pt>
                <c:pt idx="5">
                  <c:v>Audiovizuāls pakalpojums pēc pieprasījuma (Netflix, Go3, Tet+ u.c.)</c:v>
                </c:pt>
                <c:pt idx="6">
                  <c:v>Audio straumēšanas pakalpojumi (spotify, podkāsti utml.)</c:v>
                </c:pt>
              </c:strCache>
            </c:strRef>
          </c:cat>
          <c:val>
            <c:numRef>
              <c:f>'q1'!$O$5:$O$11</c:f>
              <c:numCache>
                <c:formatCode>0%</c:formatCode>
                <c:ptCount val="7"/>
                <c:pt idx="0">
                  <c:v>0.66666754473947532</c:v>
                </c:pt>
                <c:pt idx="1">
                  <c:v>0.53344043745870662</c:v>
                </c:pt>
                <c:pt idx="2">
                  <c:v>0.5266330671471916</c:v>
                </c:pt>
                <c:pt idx="3">
                  <c:v>0.4849618166943156</c:v>
                </c:pt>
                <c:pt idx="4">
                  <c:v>0.12493780393523643</c:v>
                </c:pt>
                <c:pt idx="5">
                  <c:v>0.12502929983443192</c:v>
                </c:pt>
                <c:pt idx="6">
                  <c:v>0.13653143960870129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05A8-4B94-BE1A-612CDA99D95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0"/>
        <c:overlap val="100"/>
        <c:axId val="61946496"/>
        <c:axId val="61985152"/>
      </c:barChart>
      <c:catAx>
        <c:axId val="61946496"/>
        <c:scaling>
          <c:orientation val="maxMin"/>
        </c:scaling>
        <c:delete val="0"/>
        <c:axPos val="l"/>
        <c:majorGridlines>
          <c:spPr>
            <a:ln w="3175">
              <a:solidFill>
                <a:srgbClr val="345161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spPr>
          <a:ln w="3175">
            <a:solidFill>
              <a:srgbClr val="345161"/>
            </a:solidFill>
            <a:prstDash val="solid"/>
          </a:ln>
        </c:spPr>
        <c:txPr>
          <a:bodyPr rot="0" vert="horz"/>
          <a:lstStyle/>
          <a:p>
            <a:pPr>
              <a:defRPr sz="1050" b="0"/>
            </a:pPr>
            <a:endParaRPr lang="lv-LV"/>
          </a:p>
        </c:txPr>
        <c:crossAx val="61985152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61985152"/>
        <c:scaling>
          <c:orientation val="minMax"/>
          <c:max val="3"/>
          <c:min val="0"/>
        </c:scaling>
        <c:delete val="1"/>
        <c:axPos val="b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numFmt formatCode="0%" sourceLinked="1"/>
        <c:majorTickMark val="out"/>
        <c:minorTickMark val="none"/>
        <c:tickLblPos val="nextTo"/>
        <c:crossAx val="61946496"/>
        <c:crosses val="max"/>
        <c:crossBetween val="between"/>
        <c:majorUnit val="1"/>
      </c:valAx>
      <c:spPr>
        <a:noFill/>
        <a:ln w="3175">
          <a:solidFill>
            <a:srgbClr val="345161"/>
          </a:solidFill>
          <a:prstDash val="solid"/>
        </a:ln>
      </c:spPr>
    </c:plotArea>
    <c:legend>
      <c:legendPos val="t"/>
      <c:layout>
        <c:manualLayout>
          <c:xMode val="edge"/>
          <c:yMode val="edge"/>
          <c:x val="0.23946750666705377"/>
          <c:y val="0.11269510238057763"/>
          <c:w val="0.71579057028014825"/>
          <c:h val="4.0896224510399579E-2"/>
        </c:manualLayout>
      </c:layout>
      <c:overlay val="0"/>
      <c:spPr>
        <a:noFill/>
        <a:ln w="25400">
          <a:noFill/>
        </a:ln>
      </c:spPr>
      <c:txPr>
        <a:bodyPr/>
        <a:lstStyle/>
        <a:p>
          <a:pPr>
            <a:defRPr sz="1100"/>
          </a:pPr>
          <a:endParaRPr lang="lv-LV"/>
        </a:p>
      </c:txPr>
    </c:legend>
    <c:plotVisOnly val="1"/>
    <c:dispBlanksAs val="gap"/>
    <c:showDLblsOverMax val="0"/>
  </c:chart>
  <c:spPr>
    <a:noFill/>
    <a:ln w="12700">
      <a:noFill/>
      <a:prstDash val="solid"/>
    </a:ln>
  </c:spPr>
  <c:txPr>
    <a:bodyPr/>
    <a:lstStyle/>
    <a:p>
      <a:pPr>
        <a:defRPr sz="1600" b="0" i="0" u="none" strike="noStrike" baseline="0">
          <a:solidFill>
            <a:srgbClr val="000000"/>
          </a:solidFill>
          <a:latin typeface="Bahnschrift Light" panose="020B0502040204020203" pitchFamily="34" charset="0"/>
          <a:ea typeface="Arial"/>
          <a:cs typeface="Arial"/>
        </a:defRPr>
      </a:pPr>
      <a:endParaRPr lang="lv-LV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lv-LV" sz="1600" b="1" dirty="0">
                <a:solidFill>
                  <a:srgbClr val="345161"/>
                </a:solidFill>
                <a:latin typeface="Bahnschrift SemiLight" panose="020B0502040204020203" pitchFamily="34" charset="0"/>
              </a:rPr>
              <a:t>Dažādu mediju veidu izmantošana</a:t>
            </a:r>
          </a:p>
          <a:p>
            <a:pPr>
              <a:defRPr/>
            </a:pPr>
            <a:r>
              <a:rPr lang="lv-LV" sz="1200" dirty="0">
                <a:solidFill>
                  <a:srgbClr val="345161"/>
                </a:solidFill>
              </a:rPr>
              <a:t>(Bāze = mērķa grupa: respondenti vecumā no 16 līdz 30 gadiem;</a:t>
            </a:r>
            <a:r>
              <a:rPr lang="lv-LV" sz="1200" baseline="0" dirty="0">
                <a:solidFill>
                  <a:srgbClr val="345161"/>
                </a:solidFill>
              </a:rPr>
              <a:t> n = </a:t>
            </a:r>
            <a:r>
              <a:rPr lang="lv-LV" sz="1200" dirty="0">
                <a:solidFill>
                  <a:srgbClr val="345161"/>
                </a:solidFill>
              </a:rPr>
              <a:t>229)</a:t>
            </a:r>
          </a:p>
        </c:rich>
      </c:tx>
      <c:layout>
        <c:manualLayout>
          <c:xMode val="edge"/>
          <c:yMode val="edge"/>
          <c:x val="0.21922573619022101"/>
          <c:y val="1.1256108016558052E-4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21203969128996691"/>
          <c:y val="0.1778731710799816"/>
          <c:w val="0.78796030871003309"/>
          <c:h val="0.80832382735741437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'q1'!$K$15</c:f>
              <c:strCache>
                <c:ptCount val="1"/>
                <c:pt idx="0">
                  <c:v>Izmanto vispār</c:v>
                </c:pt>
              </c:strCache>
            </c:strRef>
          </c:tx>
          <c:spPr>
            <a:solidFill>
              <a:srgbClr val="F09E30"/>
            </a:solidFill>
            <a:ln w="12700">
              <a:solidFill>
                <a:schemeClr val="tx1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'q1'!$J$16:$J$22</c:f>
              <c:strCache>
                <c:ptCount val="7"/>
                <c:pt idx="0">
                  <c:v>Sociālie mediji (youtube, facebook, X utml.)</c:v>
                </c:pt>
                <c:pt idx="1">
                  <c:v>Interneta ziņu portāli </c:v>
                </c:pt>
                <c:pt idx="2">
                  <c:v>Audio straumēšanas pakalpojumi (spotify, podkāsti utml.)</c:v>
                </c:pt>
                <c:pt idx="3">
                  <c:v>Audiovizuāls pakalpojums pēc pieprasījuma (Netflix, Go3, Tet+ u.c.)</c:v>
                </c:pt>
                <c:pt idx="4">
                  <c:v>Televīzija</c:v>
                </c:pt>
                <c:pt idx="5">
                  <c:v>Radio</c:v>
                </c:pt>
                <c:pt idx="6">
                  <c:v>Preses izdevumi (drukātā vai digitālā formātā)</c:v>
                </c:pt>
              </c:strCache>
            </c:strRef>
          </c:cat>
          <c:val>
            <c:numRef>
              <c:f>'q1'!$K$16:$K$22</c:f>
              <c:numCache>
                <c:formatCode>0%</c:formatCode>
                <c:ptCount val="7"/>
                <c:pt idx="0">
                  <c:v>0.96481795587877439</c:v>
                </c:pt>
                <c:pt idx="1">
                  <c:v>0.89783557062001984</c:v>
                </c:pt>
                <c:pt idx="2">
                  <c:v>0.69005191033367541</c:v>
                </c:pt>
                <c:pt idx="3">
                  <c:v>0.61330599733655367</c:v>
                </c:pt>
                <c:pt idx="4">
                  <c:v>0.63139796517857338</c:v>
                </c:pt>
                <c:pt idx="5">
                  <c:v>0.70449563035051899</c:v>
                </c:pt>
                <c:pt idx="6">
                  <c:v>0.60343276403599444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5A8-4B94-BE1A-612CDA99D954}"/>
            </c:ext>
          </c:extLst>
        </c:ser>
        <c:ser>
          <c:idx val="1"/>
          <c:order val="1"/>
          <c:tx>
            <c:strRef>
              <c:f>'q1'!$L$15</c:f>
              <c:strCache>
                <c:ptCount val="1"/>
              </c:strCache>
            </c:strRef>
          </c:tx>
          <c:spPr>
            <a:noFill/>
          </c:spPr>
          <c:invertIfNegative val="0"/>
          <c:dLbls>
            <c:delete val="1"/>
          </c:dLbls>
          <c:cat>
            <c:strRef>
              <c:f>'q1'!$J$16:$J$22</c:f>
              <c:strCache>
                <c:ptCount val="7"/>
                <c:pt idx="0">
                  <c:v>Sociālie mediji (youtube, facebook, X utml.)</c:v>
                </c:pt>
                <c:pt idx="1">
                  <c:v>Interneta ziņu portāli </c:v>
                </c:pt>
                <c:pt idx="2">
                  <c:v>Audio straumēšanas pakalpojumi (spotify, podkāsti utml.)</c:v>
                </c:pt>
                <c:pt idx="3">
                  <c:v>Audiovizuāls pakalpojums pēc pieprasījuma (Netflix, Go3, Tet+ u.c.)</c:v>
                </c:pt>
                <c:pt idx="4">
                  <c:v>Televīzija</c:v>
                </c:pt>
                <c:pt idx="5">
                  <c:v>Radio</c:v>
                </c:pt>
                <c:pt idx="6">
                  <c:v>Preses izdevumi (drukātā vai digitālā formātā)</c:v>
                </c:pt>
              </c:strCache>
            </c:strRef>
          </c:cat>
          <c:val>
            <c:numRef>
              <c:f>'q1'!$L$16:$L$22</c:f>
              <c:numCache>
                <c:formatCode>0%</c:formatCode>
                <c:ptCount val="7"/>
                <c:pt idx="0">
                  <c:v>3.5182044121225609E-2</c:v>
                </c:pt>
                <c:pt idx="1">
                  <c:v>0.10216442937998016</c:v>
                </c:pt>
                <c:pt idx="2">
                  <c:v>0.30994808966632459</c:v>
                </c:pt>
                <c:pt idx="3">
                  <c:v>0.38669400266344633</c:v>
                </c:pt>
                <c:pt idx="4">
                  <c:v>0.36860203482142662</c:v>
                </c:pt>
                <c:pt idx="5">
                  <c:v>0.29550436964948101</c:v>
                </c:pt>
                <c:pt idx="6">
                  <c:v>0.39656723596400556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5A8-4B94-BE1A-612CDA99D954}"/>
            </c:ext>
          </c:extLst>
        </c:ser>
        <c:ser>
          <c:idx val="2"/>
          <c:order val="2"/>
          <c:tx>
            <c:strRef>
              <c:f>'q1'!$M$15</c:f>
              <c:strCache>
                <c:ptCount val="1"/>
                <c:pt idx="0">
                  <c:v>Izmanto vismaz reizi nedēļā</c:v>
                </c:pt>
              </c:strCache>
            </c:strRef>
          </c:tx>
          <c:spPr>
            <a:solidFill>
              <a:srgbClr val="497B98"/>
            </a:solidFill>
            <a:ln w="12700">
              <a:solidFill>
                <a:schemeClr val="tx1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rgbClr val="E0EAF0"/>
                    </a:solidFill>
                  </a:defRPr>
                </a:pPr>
                <a:endParaRPr lang="lv-LV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'q1'!$J$16:$J$22</c:f>
              <c:strCache>
                <c:ptCount val="7"/>
                <c:pt idx="0">
                  <c:v>Sociālie mediji (youtube, facebook, X utml.)</c:v>
                </c:pt>
                <c:pt idx="1">
                  <c:v>Interneta ziņu portāli </c:v>
                </c:pt>
                <c:pt idx="2">
                  <c:v>Audio straumēšanas pakalpojumi (spotify, podkāsti utml.)</c:v>
                </c:pt>
                <c:pt idx="3">
                  <c:v>Audiovizuāls pakalpojums pēc pieprasījuma (Netflix, Go3, Tet+ u.c.)</c:v>
                </c:pt>
                <c:pt idx="4">
                  <c:v>Televīzija</c:v>
                </c:pt>
                <c:pt idx="5">
                  <c:v>Radio</c:v>
                </c:pt>
                <c:pt idx="6">
                  <c:v>Preses izdevumi (drukātā vai digitālā formātā)</c:v>
                </c:pt>
              </c:strCache>
            </c:strRef>
          </c:cat>
          <c:val>
            <c:numRef>
              <c:f>'q1'!$M$16:$M$22</c:f>
              <c:numCache>
                <c:formatCode>0%</c:formatCode>
                <c:ptCount val="7"/>
                <c:pt idx="0">
                  <c:v>0.93418656198654981</c:v>
                </c:pt>
                <c:pt idx="1">
                  <c:v>0.72709789110566658</c:v>
                </c:pt>
                <c:pt idx="2">
                  <c:v>0.55878933713309598</c:v>
                </c:pt>
                <c:pt idx="3">
                  <c:v>0.47936076206837397</c:v>
                </c:pt>
                <c:pt idx="4">
                  <c:v>0.43068763310745189</c:v>
                </c:pt>
                <c:pt idx="5">
                  <c:v>0.40204954098258583</c:v>
                </c:pt>
                <c:pt idx="6">
                  <c:v>0.21262460561301491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5A8-4B94-BE1A-612CDA99D954}"/>
            </c:ext>
          </c:extLst>
        </c:ser>
        <c:ser>
          <c:idx val="3"/>
          <c:order val="3"/>
          <c:tx>
            <c:strRef>
              <c:f>'q1'!$N$15</c:f>
              <c:strCache>
                <c:ptCount val="1"/>
              </c:strCache>
            </c:strRef>
          </c:tx>
          <c:spPr>
            <a:noFill/>
          </c:spPr>
          <c:invertIfNegative val="0"/>
          <c:dLbls>
            <c:delete val="1"/>
          </c:dLbls>
          <c:cat>
            <c:strRef>
              <c:f>'q1'!$J$16:$J$22</c:f>
              <c:strCache>
                <c:ptCount val="7"/>
                <c:pt idx="0">
                  <c:v>Sociālie mediji (youtube, facebook, X utml.)</c:v>
                </c:pt>
                <c:pt idx="1">
                  <c:v>Interneta ziņu portāli </c:v>
                </c:pt>
                <c:pt idx="2">
                  <c:v>Audio straumēšanas pakalpojumi (spotify, podkāsti utml.)</c:v>
                </c:pt>
                <c:pt idx="3">
                  <c:v>Audiovizuāls pakalpojums pēc pieprasījuma (Netflix, Go3, Tet+ u.c.)</c:v>
                </c:pt>
                <c:pt idx="4">
                  <c:v>Televīzija</c:v>
                </c:pt>
                <c:pt idx="5">
                  <c:v>Radio</c:v>
                </c:pt>
                <c:pt idx="6">
                  <c:v>Preses izdevumi (drukātā vai digitālā formātā)</c:v>
                </c:pt>
              </c:strCache>
            </c:strRef>
          </c:cat>
          <c:val>
            <c:numRef>
              <c:f>'q1'!$N$16:$N$22</c:f>
              <c:numCache>
                <c:formatCode>0%</c:formatCode>
                <c:ptCount val="7"/>
                <c:pt idx="0">
                  <c:v>6.5813438013450187E-2</c:v>
                </c:pt>
                <c:pt idx="1">
                  <c:v>0.27290210889433342</c:v>
                </c:pt>
                <c:pt idx="2">
                  <c:v>0.44121066286690402</c:v>
                </c:pt>
                <c:pt idx="3">
                  <c:v>0.52063923793162603</c:v>
                </c:pt>
                <c:pt idx="4">
                  <c:v>0.56931236689254816</c:v>
                </c:pt>
                <c:pt idx="5">
                  <c:v>0.59795045901741417</c:v>
                </c:pt>
                <c:pt idx="6">
                  <c:v>0.78737539438698512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5A8-4B94-BE1A-612CDA99D954}"/>
            </c:ext>
          </c:extLst>
        </c:ser>
        <c:ser>
          <c:idx val="4"/>
          <c:order val="4"/>
          <c:tx>
            <c:strRef>
              <c:f>'q1'!$O$15</c:f>
              <c:strCache>
                <c:ptCount val="1"/>
                <c:pt idx="0">
                  <c:v>Izmanto katru vai gandrīz katru dienu</c:v>
                </c:pt>
              </c:strCache>
            </c:strRef>
          </c:tx>
          <c:spPr>
            <a:solidFill>
              <a:srgbClr val="345161"/>
            </a:solidFill>
            <a:ln w="12700">
              <a:solidFill>
                <a:schemeClr val="tx1"/>
              </a:solidFill>
            </a:ln>
          </c:spPr>
          <c:invertIfNegative val="0"/>
          <c:dLbls>
            <c:dLbl>
              <c:idx val="4"/>
              <c:layout>
                <c:manualLayout>
                  <c:x val="2.2976730995725864E-4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5A8-4B94-BE1A-612CDA99D954}"/>
                </c:ext>
              </c:extLst>
            </c:dLbl>
            <c:dLbl>
              <c:idx val="5"/>
              <c:layout>
                <c:manualLayout>
                  <c:x val="1.7118532730265412E-3"/>
                  <c:y val="-9.7972593440474493E-17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5A8-4B94-BE1A-612CDA99D954}"/>
                </c:ext>
              </c:extLst>
            </c:dLbl>
            <c:dLbl>
              <c:idx val="6"/>
              <c:layout>
                <c:manualLayout>
                  <c:x val="2.809061600560073E-2"/>
                  <c:y val="4.2078908473114207E-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b="0">
                      <a:solidFill>
                        <a:schemeClr val="tx1"/>
                      </a:solidFill>
                    </a:defRPr>
                  </a:pPr>
                  <a:endParaRPr lang="lv-LV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05A8-4B94-BE1A-612CDA99D95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0">
                    <a:solidFill>
                      <a:srgbClr val="E0EAF0"/>
                    </a:solidFill>
                  </a:defRPr>
                </a:pPr>
                <a:endParaRPr lang="lv-LV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'q1'!$J$16:$J$22</c:f>
              <c:strCache>
                <c:ptCount val="7"/>
                <c:pt idx="0">
                  <c:v>Sociālie mediji (youtube, facebook, X utml.)</c:v>
                </c:pt>
                <c:pt idx="1">
                  <c:v>Interneta ziņu portāli </c:v>
                </c:pt>
                <c:pt idx="2">
                  <c:v>Audio straumēšanas pakalpojumi (spotify, podkāsti utml.)</c:v>
                </c:pt>
                <c:pt idx="3">
                  <c:v>Audiovizuāls pakalpojums pēc pieprasījuma (Netflix, Go3, Tet+ u.c.)</c:v>
                </c:pt>
                <c:pt idx="4">
                  <c:v>Televīzija</c:v>
                </c:pt>
                <c:pt idx="5">
                  <c:v>Radio</c:v>
                </c:pt>
                <c:pt idx="6">
                  <c:v>Preses izdevumi (drukātā vai digitālā formātā)</c:v>
                </c:pt>
              </c:strCache>
            </c:strRef>
          </c:cat>
          <c:val>
            <c:numRef>
              <c:f>'q1'!$O$16:$O$22</c:f>
              <c:numCache>
                <c:formatCode>0%</c:formatCode>
                <c:ptCount val="7"/>
                <c:pt idx="0">
                  <c:v>0.84280099521562046</c:v>
                </c:pt>
                <c:pt idx="1">
                  <c:v>0.48938141145909597</c:v>
                </c:pt>
                <c:pt idx="2">
                  <c:v>0.4251609275007624</c:v>
                </c:pt>
                <c:pt idx="3">
                  <c:v>0.25671593776680013</c:v>
                </c:pt>
                <c:pt idx="4">
                  <c:v>0.22173221066507076</c:v>
                </c:pt>
                <c:pt idx="5">
                  <c:v>0.24207772924007437</c:v>
                </c:pt>
                <c:pt idx="6">
                  <c:v>5.356194022967245E-2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05A8-4B94-BE1A-612CDA99D95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0"/>
        <c:overlap val="100"/>
        <c:axId val="61946496"/>
        <c:axId val="61985152"/>
      </c:barChart>
      <c:catAx>
        <c:axId val="61946496"/>
        <c:scaling>
          <c:orientation val="maxMin"/>
        </c:scaling>
        <c:delete val="0"/>
        <c:axPos val="l"/>
        <c:majorGridlines>
          <c:spPr>
            <a:ln w="3175">
              <a:solidFill>
                <a:srgbClr val="345161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spPr>
          <a:ln w="3175">
            <a:solidFill>
              <a:srgbClr val="345161"/>
            </a:solidFill>
            <a:prstDash val="solid"/>
          </a:ln>
        </c:spPr>
        <c:txPr>
          <a:bodyPr rot="0" vert="horz"/>
          <a:lstStyle/>
          <a:p>
            <a:pPr>
              <a:defRPr sz="1050" b="0"/>
            </a:pPr>
            <a:endParaRPr lang="lv-LV"/>
          </a:p>
        </c:txPr>
        <c:crossAx val="61985152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61985152"/>
        <c:scaling>
          <c:orientation val="minMax"/>
          <c:max val="3"/>
          <c:min val="0"/>
        </c:scaling>
        <c:delete val="1"/>
        <c:axPos val="b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numFmt formatCode="0%" sourceLinked="1"/>
        <c:majorTickMark val="out"/>
        <c:minorTickMark val="none"/>
        <c:tickLblPos val="nextTo"/>
        <c:crossAx val="61946496"/>
        <c:crosses val="max"/>
        <c:crossBetween val="between"/>
        <c:majorUnit val="1"/>
      </c:valAx>
      <c:spPr>
        <a:noFill/>
        <a:ln w="3175">
          <a:solidFill>
            <a:srgbClr val="345161"/>
          </a:solidFill>
          <a:prstDash val="solid"/>
        </a:ln>
      </c:spPr>
    </c:plotArea>
    <c:legend>
      <c:legendPos val="t"/>
      <c:layout>
        <c:manualLayout>
          <c:xMode val="edge"/>
          <c:yMode val="edge"/>
          <c:x val="0.23946750666705377"/>
          <c:y val="0.11269510238057763"/>
          <c:w val="0.71579057028014825"/>
          <c:h val="4.0896224510399579E-2"/>
        </c:manualLayout>
      </c:layout>
      <c:overlay val="0"/>
      <c:spPr>
        <a:noFill/>
        <a:ln w="25400">
          <a:noFill/>
        </a:ln>
      </c:spPr>
      <c:txPr>
        <a:bodyPr/>
        <a:lstStyle/>
        <a:p>
          <a:pPr>
            <a:defRPr sz="1100"/>
          </a:pPr>
          <a:endParaRPr lang="lv-LV"/>
        </a:p>
      </c:txPr>
    </c:legend>
    <c:plotVisOnly val="1"/>
    <c:dispBlanksAs val="gap"/>
    <c:showDLblsOverMax val="0"/>
  </c:chart>
  <c:spPr>
    <a:noFill/>
    <a:ln w="12700">
      <a:noFill/>
      <a:prstDash val="solid"/>
    </a:ln>
  </c:spPr>
  <c:txPr>
    <a:bodyPr/>
    <a:lstStyle/>
    <a:p>
      <a:pPr>
        <a:defRPr sz="1600" b="0" i="0" u="none" strike="noStrike" baseline="0">
          <a:solidFill>
            <a:srgbClr val="000000"/>
          </a:solidFill>
          <a:latin typeface="Bahnschrift Light" panose="020B0502040204020203" pitchFamily="34" charset="0"/>
          <a:ea typeface="Arial"/>
          <a:cs typeface="Arial"/>
        </a:defRPr>
      </a:pPr>
      <a:endParaRPr lang="lv-LV"/>
    </a:p>
  </c:tx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lv-LV" sz="1600" b="1" dirty="0">
                <a:solidFill>
                  <a:srgbClr val="345161"/>
                </a:solidFill>
                <a:latin typeface="Bahnschrift SemiLight" panose="020B0502040204020203" pitchFamily="34" charset="0"/>
              </a:rPr>
              <a:t>Dažādu mediju veidu izmantošana</a:t>
            </a:r>
          </a:p>
          <a:p>
            <a:pPr>
              <a:defRPr/>
            </a:pPr>
            <a:r>
              <a:rPr lang="lv-LV" sz="1200" dirty="0">
                <a:solidFill>
                  <a:srgbClr val="345161"/>
                </a:solidFill>
              </a:rPr>
              <a:t>(Bāze = mērķa grupa: mazākumtautības; n = 338)</a:t>
            </a:r>
          </a:p>
        </c:rich>
      </c:tx>
      <c:layout>
        <c:manualLayout>
          <c:xMode val="edge"/>
          <c:yMode val="edge"/>
          <c:x val="0.30411413721473618"/>
          <c:y val="1.1256108016558052E-4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21203969128996691"/>
          <c:y val="0.1778731710799816"/>
          <c:w val="0.78796030871003309"/>
          <c:h val="0.80832382735741437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'q1'!$K$26</c:f>
              <c:strCache>
                <c:ptCount val="1"/>
                <c:pt idx="0">
                  <c:v>Izmanto vispār</c:v>
                </c:pt>
              </c:strCache>
            </c:strRef>
          </c:tx>
          <c:spPr>
            <a:solidFill>
              <a:srgbClr val="F09E30"/>
            </a:solidFill>
            <a:ln w="12700">
              <a:solidFill>
                <a:schemeClr val="tx1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'q1'!$J$27:$J$33</c:f>
              <c:strCache>
                <c:ptCount val="7"/>
                <c:pt idx="0">
                  <c:v>Sociālie mediji (youtube, facebook, X utml.)</c:v>
                </c:pt>
                <c:pt idx="1">
                  <c:v>Interneta ziņu portāli </c:v>
                </c:pt>
                <c:pt idx="2">
                  <c:v>Radio</c:v>
                </c:pt>
                <c:pt idx="3">
                  <c:v>Televīzija</c:v>
                </c:pt>
                <c:pt idx="4">
                  <c:v>Preses izdevumi (drukātā vai digitālā formātā)</c:v>
                </c:pt>
                <c:pt idx="5">
                  <c:v>Audio straumēšanas pakalpojumi (spotify, podkāsti utml.)</c:v>
                </c:pt>
                <c:pt idx="6">
                  <c:v>Audiovizuāls pakalpojums pēc pieprasījuma (Netflix, Go3, Tet+ u.c.)</c:v>
                </c:pt>
              </c:strCache>
            </c:strRef>
          </c:cat>
          <c:val>
            <c:numRef>
              <c:f>'q1'!$K$27:$K$33</c:f>
              <c:numCache>
                <c:formatCode>0%</c:formatCode>
                <c:ptCount val="7"/>
                <c:pt idx="0">
                  <c:v>0.84688575008073885</c:v>
                </c:pt>
                <c:pt idx="1">
                  <c:v>0.82962873949823157</c:v>
                </c:pt>
                <c:pt idx="2">
                  <c:v>0.68437977558470409</c:v>
                </c:pt>
                <c:pt idx="3">
                  <c:v>0.63710854510329862</c:v>
                </c:pt>
                <c:pt idx="4">
                  <c:v>0.53085317557261491</c:v>
                </c:pt>
                <c:pt idx="5">
                  <c:v>0.22889881472273332</c:v>
                </c:pt>
                <c:pt idx="6">
                  <c:v>0.20443791764084873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5A8-4B94-BE1A-612CDA99D954}"/>
            </c:ext>
          </c:extLst>
        </c:ser>
        <c:ser>
          <c:idx val="1"/>
          <c:order val="1"/>
          <c:tx>
            <c:strRef>
              <c:f>'q1'!$L$26</c:f>
              <c:strCache>
                <c:ptCount val="1"/>
              </c:strCache>
            </c:strRef>
          </c:tx>
          <c:spPr>
            <a:noFill/>
          </c:spPr>
          <c:invertIfNegative val="0"/>
          <c:dLbls>
            <c:delete val="1"/>
          </c:dLbls>
          <c:cat>
            <c:strRef>
              <c:f>'q1'!$J$27:$J$33</c:f>
              <c:strCache>
                <c:ptCount val="7"/>
                <c:pt idx="0">
                  <c:v>Sociālie mediji (youtube, facebook, X utml.)</c:v>
                </c:pt>
                <c:pt idx="1">
                  <c:v>Interneta ziņu portāli </c:v>
                </c:pt>
                <c:pt idx="2">
                  <c:v>Radio</c:v>
                </c:pt>
                <c:pt idx="3">
                  <c:v>Televīzija</c:v>
                </c:pt>
                <c:pt idx="4">
                  <c:v>Preses izdevumi (drukātā vai digitālā formātā)</c:v>
                </c:pt>
                <c:pt idx="5">
                  <c:v>Audio straumēšanas pakalpojumi (spotify, podkāsti utml.)</c:v>
                </c:pt>
                <c:pt idx="6">
                  <c:v>Audiovizuāls pakalpojums pēc pieprasījuma (Netflix, Go3, Tet+ u.c.)</c:v>
                </c:pt>
              </c:strCache>
            </c:strRef>
          </c:cat>
          <c:val>
            <c:numRef>
              <c:f>'q1'!$L$27:$L$33</c:f>
              <c:numCache>
                <c:formatCode>0%</c:formatCode>
                <c:ptCount val="7"/>
                <c:pt idx="0">
                  <c:v>0.15311424991926115</c:v>
                </c:pt>
                <c:pt idx="1">
                  <c:v>0.17037126050176843</c:v>
                </c:pt>
                <c:pt idx="2">
                  <c:v>0.31562022441529591</c:v>
                </c:pt>
                <c:pt idx="3">
                  <c:v>0.36289145489670138</c:v>
                </c:pt>
                <c:pt idx="4">
                  <c:v>0.46914682442738509</c:v>
                </c:pt>
                <c:pt idx="5">
                  <c:v>0.77110118527726668</c:v>
                </c:pt>
                <c:pt idx="6">
                  <c:v>0.79556208235915127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5A8-4B94-BE1A-612CDA99D954}"/>
            </c:ext>
          </c:extLst>
        </c:ser>
        <c:ser>
          <c:idx val="2"/>
          <c:order val="2"/>
          <c:tx>
            <c:strRef>
              <c:f>'q1'!$M$26</c:f>
              <c:strCache>
                <c:ptCount val="1"/>
                <c:pt idx="0">
                  <c:v>Izmanto vismaz reizi nedēļā</c:v>
                </c:pt>
              </c:strCache>
            </c:strRef>
          </c:tx>
          <c:spPr>
            <a:solidFill>
              <a:srgbClr val="497B98"/>
            </a:solidFill>
            <a:ln w="12700">
              <a:solidFill>
                <a:schemeClr val="tx1"/>
              </a:solidFill>
            </a:ln>
          </c:spPr>
          <c:invertIfNegative val="0"/>
          <c:dLbls>
            <c:dLbl>
              <c:idx val="5"/>
              <c:layout>
                <c:manualLayout>
                  <c:x val="-1.4400834363322587E-3"/>
                  <c:y val="4.2078908463316947E-7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FB2C-4F04-B87F-094F352AB6F4}"/>
                </c:ext>
              </c:extLst>
            </c:dLbl>
            <c:dLbl>
              <c:idx val="6"/>
              <c:layout>
                <c:manualLayout>
                  <c:x val="7.0171799326396069E-4"/>
                  <c:y val="2.1039454236557103E-7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B2C-4F04-B87F-094F352AB6F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rgbClr val="E0EAF0"/>
                    </a:solidFill>
                  </a:defRPr>
                </a:pPr>
                <a:endParaRPr lang="lv-LV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'q1'!$J$27:$J$33</c:f>
              <c:strCache>
                <c:ptCount val="7"/>
                <c:pt idx="0">
                  <c:v>Sociālie mediji (youtube, facebook, X utml.)</c:v>
                </c:pt>
                <c:pt idx="1">
                  <c:v>Interneta ziņu portāli </c:v>
                </c:pt>
                <c:pt idx="2">
                  <c:v>Radio</c:v>
                </c:pt>
                <c:pt idx="3">
                  <c:v>Televīzija</c:v>
                </c:pt>
                <c:pt idx="4">
                  <c:v>Preses izdevumi (drukātā vai digitālā formātā)</c:v>
                </c:pt>
                <c:pt idx="5">
                  <c:v>Audio straumēšanas pakalpojumi (spotify, podkāsti utml.)</c:v>
                </c:pt>
                <c:pt idx="6">
                  <c:v>Audiovizuāls pakalpojums pēc pieprasījuma (Netflix, Go3, Tet+ u.c.)</c:v>
                </c:pt>
              </c:strCache>
            </c:strRef>
          </c:cat>
          <c:val>
            <c:numRef>
              <c:f>'q1'!$M$27:$M$33</c:f>
              <c:numCache>
                <c:formatCode>0%</c:formatCode>
                <c:ptCount val="7"/>
                <c:pt idx="0">
                  <c:v>0.81021891866131424</c:v>
                </c:pt>
                <c:pt idx="1">
                  <c:v>0.75348705156969287</c:v>
                </c:pt>
                <c:pt idx="2">
                  <c:v>0.56212281465064406</c:v>
                </c:pt>
                <c:pt idx="3">
                  <c:v>0.54548605498975478</c:v>
                </c:pt>
                <c:pt idx="4">
                  <c:v>0.25590852321984181</c:v>
                </c:pt>
                <c:pt idx="5">
                  <c:v>0.15913003704498926</c:v>
                </c:pt>
                <c:pt idx="6">
                  <c:v>0.1322526166453703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5A8-4B94-BE1A-612CDA99D954}"/>
            </c:ext>
          </c:extLst>
        </c:ser>
        <c:ser>
          <c:idx val="3"/>
          <c:order val="3"/>
          <c:tx>
            <c:strRef>
              <c:f>'q1'!$N$26</c:f>
              <c:strCache>
                <c:ptCount val="1"/>
              </c:strCache>
            </c:strRef>
          </c:tx>
          <c:spPr>
            <a:noFill/>
          </c:spPr>
          <c:invertIfNegative val="0"/>
          <c:dLbls>
            <c:delete val="1"/>
          </c:dLbls>
          <c:cat>
            <c:strRef>
              <c:f>'q1'!$J$27:$J$33</c:f>
              <c:strCache>
                <c:ptCount val="7"/>
                <c:pt idx="0">
                  <c:v>Sociālie mediji (youtube, facebook, X utml.)</c:v>
                </c:pt>
                <c:pt idx="1">
                  <c:v>Interneta ziņu portāli </c:v>
                </c:pt>
                <c:pt idx="2">
                  <c:v>Radio</c:v>
                </c:pt>
                <c:pt idx="3">
                  <c:v>Televīzija</c:v>
                </c:pt>
                <c:pt idx="4">
                  <c:v>Preses izdevumi (drukātā vai digitālā formātā)</c:v>
                </c:pt>
                <c:pt idx="5">
                  <c:v>Audio straumēšanas pakalpojumi (spotify, podkāsti utml.)</c:v>
                </c:pt>
                <c:pt idx="6">
                  <c:v>Audiovizuāls pakalpojums pēc pieprasījuma (Netflix, Go3, Tet+ u.c.)</c:v>
                </c:pt>
              </c:strCache>
            </c:strRef>
          </c:cat>
          <c:val>
            <c:numRef>
              <c:f>'q1'!$N$27:$N$33</c:f>
              <c:numCache>
                <c:formatCode>0%</c:formatCode>
                <c:ptCount val="7"/>
                <c:pt idx="0">
                  <c:v>0.18978108133868576</c:v>
                </c:pt>
                <c:pt idx="1">
                  <c:v>0.24651294843030713</c:v>
                </c:pt>
                <c:pt idx="2">
                  <c:v>0.43787718534935594</c:v>
                </c:pt>
                <c:pt idx="3">
                  <c:v>0.45451394501024522</c:v>
                </c:pt>
                <c:pt idx="4">
                  <c:v>0.74409147678015819</c:v>
                </c:pt>
                <c:pt idx="5">
                  <c:v>0.84086996295501071</c:v>
                </c:pt>
                <c:pt idx="6">
                  <c:v>0.86774738335462964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5A8-4B94-BE1A-612CDA99D954}"/>
            </c:ext>
          </c:extLst>
        </c:ser>
        <c:ser>
          <c:idx val="4"/>
          <c:order val="4"/>
          <c:tx>
            <c:strRef>
              <c:f>'q1'!$O$26</c:f>
              <c:strCache>
                <c:ptCount val="1"/>
                <c:pt idx="0">
                  <c:v>Izmanto katru vai gandrīz katru dienu</c:v>
                </c:pt>
              </c:strCache>
            </c:strRef>
          </c:tx>
          <c:spPr>
            <a:solidFill>
              <a:srgbClr val="345161"/>
            </a:solidFill>
            <a:ln w="12700">
              <a:solidFill>
                <a:schemeClr val="tx1"/>
              </a:solidFill>
            </a:ln>
          </c:spPr>
          <c:invertIfNegative val="0"/>
          <c:dLbls>
            <c:dLbl>
              <c:idx val="4"/>
              <c:layout>
                <c:manualLayout>
                  <c:x val="3.0965251187728974E-2"/>
                  <c:y val="2.1039454246354363E-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b="0">
                      <a:solidFill>
                        <a:schemeClr val="tx1"/>
                      </a:solidFill>
                    </a:defRPr>
                  </a:pPr>
                  <a:endParaRPr lang="lv-LV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5A8-4B94-BE1A-612CDA99D954}"/>
                </c:ext>
              </c:extLst>
            </c:dLbl>
            <c:dLbl>
              <c:idx val="5"/>
              <c:layout>
                <c:manualLayout>
                  <c:x val="3.2447283277296159E-2"/>
                  <c:y val="2.1039454246354363E-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b="0">
                      <a:solidFill>
                        <a:schemeClr val="tx1"/>
                      </a:solidFill>
                    </a:defRPr>
                  </a:pPr>
                  <a:endParaRPr lang="lv-LV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5A8-4B94-BE1A-612CDA99D954}"/>
                </c:ext>
              </c:extLst>
            </c:dLbl>
            <c:dLbl>
              <c:idx val="6"/>
              <c:layout>
                <c:manualLayout>
                  <c:x val="2.6627022884488507E-2"/>
                  <c:y val="4.2078908473114207E-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b="0">
                      <a:solidFill>
                        <a:schemeClr val="tx1"/>
                      </a:solidFill>
                    </a:defRPr>
                  </a:pPr>
                  <a:endParaRPr lang="lv-LV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05A8-4B94-BE1A-612CDA99D95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0">
                    <a:solidFill>
                      <a:srgbClr val="E0EAF0"/>
                    </a:solidFill>
                  </a:defRPr>
                </a:pPr>
                <a:endParaRPr lang="lv-LV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'q1'!$J$27:$J$33</c:f>
              <c:strCache>
                <c:ptCount val="7"/>
                <c:pt idx="0">
                  <c:v>Sociālie mediji (youtube, facebook, X utml.)</c:v>
                </c:pt>
                <c:pt idx="1">
                  <c:v>Interneta ziņu portāli </c:v>
                </c:pt>
                <c:pt idx="2">
                  <c:v>Radio</c:v>
                </c:pt>
                <c:pt idx="3">
                  <c:v>Televīzija</c:v>
                </c:pt>
                <c:pt idx="4">
                  <c:v>Preses izdevumi (drukātā vai digitālā formātā)</c:v>
                </c:pt>
                <c:pt idx="5">
                  <c:v>Audio straumēšanas pakalpojumi (spotify, podkāsti utml.)</c:v>
                </c:pt>
                <c:pt idx="6">
                  <c:v>Audiovizuāls pakalpojums pēc pieprasījuma (Netflix, Go3, Tet+ u.c.)</c:v>
                </c:pt>
              </c:strCache>
            </c:strRef>
          </c:cat>
          <c:val>
            <c:numRef>
              <c:f>'q1'!$O$27:$O$33</c:f>
              <c:numCache>
                <c:formatCode>0%</c:formatCode>
                <c:ptCount val="7"/>
                <c:pt idx="0">
                  <c:v>0.64345943300041486</c:v>
                </c:pt>
                <c:pt idx="1">
                  <c:v>0.49610095252092323</c:v>
                </c:pt>
                <c:pt idx="2">
                  <c:v>0.39302445546401388</c:v>
                </c:pt>
                <c:pt idx="3">
                  <c:v>0.45168939720113532</c:v>
                </c:pt>
                <c:pt idx="4">
                  <c:v>7.9652403848923567E-2</c:v>
                </c:pt>
                <c:pt idx="5">
                  <c:v>9.2034825844324486E-2</c:v>
                </c:pt>
                <c:pt idx="6">
                  <c:v>5.4741273306827029E-2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05A8-4B94-BE1A-612CDA99D95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0"/>
        <c:overlap val="100"/>
        <c:axId val="61946496"/>
        <c:axId val="61985152"/>
      </c:barChart>
      <c:catAx>
        <c:axId val="61946496"/>
        <c:scaling>
          <c:orientation val="maxMin"/>
        </c:scaling>
        <c:delete val="0"/>
        <c:axPos val="l"/>
        <c:majorGridlines>
          <c:spPr>
            <a:ln w="3175">
              <a:solidFill>
                <a:srgbClr val="345161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spPr>
          <a:ln w="3175">
            <a:solidFill>
              <a:srgbClr val="345161"/>
            </a:solidFill>
            <a:prstDash val="solid"/>
          </a:ln>
        </c:spPr>
        <c:txPr>
          <a:bodyPr rot="0" vert="horz"/>
          <a:lstStyle/>
          <a:p>
            <a:pPr>
              <a:defRPr sz="1050" b="0"/>
            </a:pPr>
            <a:endParaRPr lang="lv-LV"/>
          </a:p>
        </c:txPr>
        <c:crossAx val="61985152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61985152"/>
        <c:scaling>
          <c:orientation val="minMax"/>
          <c:max val="3"/>
          <c:min val="0"/>
        </c:scaling>
        <c:delete val="1"/>
        <c:axPos val="b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numFmt formatCode="0%" sourceLinked="1"/>
        <c:majorTickMark val="out"/>
        <c:minorTickMark val="none"/>
        <c:tickLblPos val="nextTo"/>
        <c:crossAx val="61946496"/>
        <c:crosses val="max"/>
        <c:crossBetween val="between"/>
        <c:majorUnit val="1"/>
      </c:valAx>
      <c:spPr>
        <a:noFill/>
        <a:ln w="3175">
          <a:solidFill>
            <a:srgbClr val="345161"/>
          </a:solidFill>
          <a:prstDash val="solid"/>
        </a:ln>
      </c:spPr>
    </c:plotArea>
    <c:legend>
      <c:legendPos val="t"/>
      <c:layout>
        <c:manualLayout>
          <c:xMode val="edge"/>
          <c:yMode val="edge"/>
          <c:x val="0.23946750666705377"/>
          <c:y val="0.11269510238057763"/>
          <c:w val="0.71579057028014825"/>
          <c:h val="4.0896224510399579E-2"/>
        </c:manualLayout>
      </c:layout>
      <c:overlay val="0"/>
      <c:spPr>
        <a:noFill/>
        <a:ln w="25400">
          <a:noFill/>
        </a:ln>
      </c:spPr>
      <c:txPr>
        <a:bodyPr/>
        <a:lstStyle/>
        <a:p>
          <a:pPr>
            <a:defRPr sz="1100"/>
          </a:pPr>
          <a:endParaRPr lang="lv-LV"/>
        </a:p>
      </c:txPr>
    </c:legend>
    <c:plotVisOnly val="1"/>
    <c:dispBlanksAs val="gap"/>
    <c:showDLblsOverMax val="0"/>
  </c:chart>
  <c:spPr>
    <a:noFill/>
    <a:ln w="12700">
      <a:noFill/>
      <a:prstDash val="solid"/>
    </a:ln>
  </c:spPr>
  <c:txPr>
    <a:bodyPr/>
    <a:lstStyle/>
    <a:p>
      <a:pPr>
        <a:defRPr sz="1600" b="0" i="0" u="none" strike="noStrike" baseline="0">
          <a:solidFill>
            <a:srgbClr val="000000"/>
          </a:solidFill>
          <a:latin typeface="Bahnschrift Light" panose="020B0502040204020203" pitchFamily="34" charset="0"/>
          <a:ea typeface="Arial"/>
          <a:cs typeface="Arial"/>
        </a:defRPr>
      </a:pPr>
      <a:endParaRPr lang="lv-LV"/>
    </a:p>
  </c:txPr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1100" b="1" i="0" u="none" strike="noStrike" kern="1200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lv-LV" sz="1400" b="1" i="0" u="none" strike="noStrike" baseline="0" dirty="0">
                <a:solidFill>
                  <a:srgbClr val="345161"/>
                </a:solidFill>
                <a:effectLst/>
                <a:latin typeface="Bahnschrift SemiBold" panose="020B0502040204020203" pitchFamily="34" charset="0"/>
              </a:rPr>
              <a:t>Ir lietojuši Krievijas valsts atbalstītus masu medijus (gan TV, gan interneta vietnes) pirms to bloķēšanas Latvijā</a:t>
            </a:r>
            <a:endParaRPr lang="en-US" sz="1400" dirty="0">
              <a:solidFill>
                <a:srgbClr val="345161"/>
              </a:solidFill>
              <a:latin typeface="Bahnschrift SemiBold" panose="020B0502040204020203" pitchFamily="34" charset="0"/>
            </a:endParaRPr>
          </a:p>
        </c:rich>
      </c:tx>
      <c:layout>
        <c:manualLayout>
          <c:xMode val="edge"/>
          <c:yMode val="edge"/>
          <c:x val="0.12689211410224105"/>
          <c:y val="1.6425502368113441E-2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2140997087481914"/>
          <c:y val="0.15335721326608048"/>
          <c:w val="0.75887787999012102"/>
          <c:h val="0.7146940882783463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'q19'!$C$33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88B0C6"/>
            </a:solidFill>
            <a:ln>
              <a:solidFill>
                <a:sysClr val="windowText" lastClr="000000"/>
              </a:solidFill>
            </a:ln>
          </c:spPr>
          <c:invertIfNegative val="0"/>
          <c:dLbls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lang="en-US" sz="1000" b="0" i="0" u="none" strike="noStrike" baseline="0">
                    <a:solidFill>
                      <a:schemeClr val="bg1">
                        <a:lumMod val="50000"/>
                      </a:schemeClr>
                    </a:solidFill>
                    <a:latin typeface="Bahnschrift SemiLight" panose="020B0502040204020203" pitchFamily="34" charset="0"/>
                    <a:ea typeface="Arial"/>
                    <a:cs typeface="Arial"/>
                  </a:defRPr>
                </a:pPr>
                <a:endParaRPr lang="lv-LV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'q19'!$D$32:$F$32</c:f>
              <c:strCache>
                <c:ptCount val="3"/>
                <c:pt idx="0">
                  <c:v>Mazākumtautības 
(n = 338)</c:v>
                </c:pt>
                <c:pt idx="1">
                  <c:v>Respondenti vecumā 16-30 
(n = 229)</c:v>
                </c:pt>
                <c:pt idx="2">
                  <c:v>Visi aptaujas dalībnieki 
(N = 1522)</c:v>
                </c:pt>
              </c:strCache>
            </c:strRef>
          </c:cat>
          <c:val>
            <c:numRef>
              <c:f>'q19'!$D$33:$F$33</c:f>
              <c:numCache>
                <c:formatCode>0%</c:formatCode>
                <c:ptCount val="3"/>
                <c:pt idx="0">
                  <c:v>0.70760042364080677</c:v>
                </c:pt>
                <c:pt idx="1">
                  <c:v>0.25741900449520067</c:v>
                </c:pt>
                <c:pt idx="2">
                  <c:v>0.4599870854016041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E40-4F68-A8F6-9550E3313B5B}"/>
            </c:ext>
          </c:extLst>
        </c:ser>
        <c:ser>
          <c:idx val="1"/>
          <c:order val="1"/>
          <c:tx>
            <c:strRef>
              <c:f>'q19'!$C$34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497B98"/>
            </a:solidFill>
            <a:ln>
              <a:solidFill>
                <a:sysClr val="windowText" lastClr="000000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00" b="0">
                    <a:solidFill>
                      <a:schemeClr val="bg1">
                        <a:lumMod val="50000"/>
                      </a:schemeClr>
                    </a:solidFill>
                    <a:latin typeface="Bahnschrift SemiLight" panose="020B0502040204020203" pitchFamily="34" charset="0"/>
                  </a:defRPr>
                </a:pPr>
                <a:endParaRPr lang="lv-LV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'q19'!$D$32:$F$32</c:f>
              <c:strCache>
                <c:ptCount val="3"/>
                <c:pt idx="0">
                  <c:v>Mazākumtautības 
(n = 338)</c:v>
                </c:pt>
                <c:pt idx="1">
                  <c:v>Respondenti vecumā 16-30 
(n = 229)</c:v>
                </c:pt>
                <c:pt idx="2">
                  <c:v>Visi aptaujas dalībnieki 
(N = 1522)</c:v>
                </c:pt>
              </c:strCache>
            </c:strRef>
          </c:cat>
          <c:val>
            <c:numRef>
              <c:f>'q19'!$D$34:$F$34</c:f>
              <c:numCache>
                <c:formatCode>0%</c:formatCode>
                <c:ptCount val="3"/>
                <c:pt idx="0">
                  <c:v>0.63</c:v>
                </c:pt>
                <c:pt idx="1">
                  <c:v>0.27</c:v>
                </c:pt>
                <c:pt idx="2">
                  <c:v>0.45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E40-4F68-A8F6-9550E3313B5B}"/>
            </c:ext>
          </c:extLst>
        </c:ser>
        <c:ser>
          <c:idx val="2"/>
          <c:order val="2"/>
          <c:tx>
            <c:strRef>
              <c:f>'q19'!$C$35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345161"/>
            </a:solidFill>
            <a:ln>
              <a:solidFill>
                <a:sysClr val="windowText" lastClr="000000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1">
                    <a:solidFill>
                      <a:srgbClr val="345161"/>
                    </a:solidFill>
                    <a:latin typeface="Bahnschrift SemiLight" panose="020B0502040204020203" pitchFamily="34" charset="0"/>
                  </a:defRPr>
                </a:pPr>
                <a:endParaRPr lang="lv-LV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'q19'!$D$32:$F$32</c:f>
              <c:strCache>
                <c:ptCount val="3"/>
                <c:pt idx="0">
                  <c:v>Mazākumtautības 
(n = 338)</c:v>
                </c:pt>
                <c:pt idx="1">
                  <c:v>Respondenti vecumā 16-30 
(n = 229)</c:v>
                </c:pt>
                <c:pt idx="2">
                  <c:v>Visi aptaujas dalībnieki 
(N = 1522)</c:v>
                </c:pt>
              </c:strCache>
            </c:strRef>
          </c:cat>
          <c:val>
            <c:numRef>
              <c:f>'q19'!$D$35:$F$35</c:f>
              <c:numCache>
                <c:formatCode>0%</c:formatCode>
                <c:ptCount val="3"/>
                <c:pt idx="0">
                  <c:v>0.60599278116771438</c:v>
                </c:pt>
                <c:pt idx="1">
                  <c:v>0.24179030934022561</c:v>
                </c:pt>
                <c:pt idx="2">
                  <c:v>0.40861851072266253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E40-4F68-A8F6-9550E3313B5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40"/>
        <c:axId val="1897672464"/>
        <c:axId val="1897645264"/>
      </c:barChart>
      <c:catAx>
        <c:axId val="1897672464"/>
        <c:scaling>
          <c:orientation val="minMax"/>
        </c:scaling>
        <c:delete val="0"/>
        <c:axPos val="l"/>
        <c:majorGridlines>
          <c:spPr>
            <a:ln w="3175">
              <a:solidFill>
                <a:srgbClr val="497B98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low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lang="en-US" sz="1100" b="0" i="0" u="none" strike="noStrike" baseline="0">
                <a:solidFill>
                  <a:srgbClr val="000000"/>
                </a:solidFill>
                <a:latin typeface="Bahnschrift SemiLight" panose="020B0502040204020203" pitchFamily="34" charset="0"/>
                <a:ea typeface="Arial"/>
                <a:cs typeface="Arial"/>
              </a:defRPr>
            </a:pPr>
            <a:endParaRPr lang="lv-LV"/>
          </a:p>
        </c:txPr>
        <c:crossAx val="1897645264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897645264"/>
        <c:scaling>
          <c:orientation val="minMax"/>
          <c:max val="1"/>
          <c:min val="0"/>
        </c:scaling>
        <c:delete val="0"/>
        <c:axPos val="b"/>
        <c:numFmt formatCode="0%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lang="en-US" sz="1000" b="0" i="0" u="none" strike="noStrike" baseline="0">
                <a:solidFill>
                  <a:srgbClr val="000000"/>
                </a:solidFill>
                <a:latin typeface="Bahnschrift SemiLight" panose="020B0502040204020203" pitchFamily="34" charset="0"/>
                <a:ea typeface="Arial"/>
                <a:cs typeface="Arial"/>
              </a:defRPr>
            </a:pPr>
            <a:endParaRPr lang="lv-LV"/>
          </a:p>
        </c:txPr>
        <c:crossAx val="1897672464"/>
        <c:crosses val="autoZero"/>
        <c:crossBetween val="between"/>
        <c:majorUnit val="0.2"/>
      </c:valAx>
      <c:spPr>
        <a:noFill/>
        <a:ln w="12700">
          <a:noFill/>
          <a:prstDash val="solid"/>
        </a:ln>
      </c:spPr>
    </c:plotArea>
    <c:legend>
      <c:legendPos val="r"/>
      <c:layout>
        <c:manualLayout>
          <c:xMode val="edge"/>
          <c:yMode val="edge"/>
          <c:x val="0.30133804436786732"/>
          <c:y val="0.93690988491354588"/>
          <c:w val="0.39055276253699006"/>
          <c:h val="6.2183367788519378E-2"/>
        </c:manualLayout>
      </c:layout>
      <c:overlay val="0"/>
      <c:txPr>
        <a:bodyPr/>
        <a:lstStyle/>
        <a:p>
          <a:pPr>
            <a:defRPr sz="1100" b="0">
              <a:latin typeface="Bahnschrift SemiLight" panose="020B0502040204020203" pitchFamily="34" charset="0"/>
            </a:defRPr>
          </a:pPr>
          <a:endParaRPr lang="lv-LV"/>
        </a:p>
      </c:txPr>
    </c:legend>
    <c:plotVisOnly val="1"/>
    <c:dispBlanksAs val="gap"/>
    <c:showDLblsOverMax val="0"/>
  </c:chart>
  <c:spPr>
    <a:noFill/>
    <a:ln w="3175">
      <a:noFill/>
      <a:prstDash val="solid"/>
    </a:ln>
  </c:spPr>
  <c:txPr>
    <a:bodyPr/>
    <a:lstStyle/>
    <a:p>
      <a:pPr>
        <a:defRPr sz="12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lv-LV"/>
    </a:p>
  </c:txPr>
  <c:externalData r:id="rId2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5D2C44-AF85-49F2-AB32-9C69D70F65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  <a:endParaRPr lang="lv-LV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C68C3C-FF97-49DD-AF95-C3461AEF2E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57AD97-2057-4233-BF10-93C53CB32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077E6-C907-4C6F-8B98-E6DEF27884CC}" type="datetimeFigureOut">
              <a:rPr lang="lv-LV" smtClean="0"/>
              <a:t>18.03.2025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E2FA9-8390-4300-B03B-BFACDB54E8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82CBC4-F650-435E-93EE-DAEB66952A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9E974-4E5F-45D0-AF3B-04DD6EFAB7A2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2019920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BF97AF-AF52-4C8C-A8D6-20C2E3D98F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9BFE94-C71F-4350-91B3-87460CF55E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2E4F06-6CD1-4109-9D09-5D29EA14AD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077E6-C907-4C6F-8B98-E6DEF27884CC}" type="datetimeFigureOut">
              <a:rPr lang="lv-LV" smtClean="0"/>
              <a:t>18.03.2025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9A5CA0-2565-49D8-8D11-557DFF30D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419A58-7E34-4C1D-B6DD-4E68C435D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9E974-4E5F-45D0-AF3B-04DD6EFAB7A2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8403280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732CD1C-B38C-4BB4-9D39-754DAE5EEEE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2B6BC3-D009-4022-A210-2FF5BD93E2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2B58FE-271A-414B-AAA5-28C4FA3BBC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077E6-C907-4C6F-8B98-E6DEF27884CC}" type="datetimeFigureOut">
              <a:rPr lang="lv-LV" smtClean="0"/>
              <a:t>18.03.2025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54BCC6-A142-4C3A-BA4D-F9999D43B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DB91FF-1B80-497D-BB13-46116B560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9E974-4E5F-45D0-AF3B-04DD6EFAB7A2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6293326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FEDADF9-7C14-4F45-BD7F-02A4EEA573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40" y="6492873"/>
            <a:ext cx="1084248" cy="2286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17B52CC-5A29-4AA3-972F-77720BC8E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11834"/>
          </a:xfrm>
        </p:spPr>
        <p:txBody>
          <a:bodyPr/>
          <a:lstStyle>
            <a:lvl1pPr>
              <a:defRPr>
                <a:solidFill>
                  <a:srgbClr val="497B9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lv-LV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0EAF29-5F92-4747-9282-D50C971596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80160"/>
            <a:ext cx="10515600" cy="4896803"/>
          </a:xfrm>
        </p:spPr>
        <p:txBody>
          <a:bodyPr/>
          <a:lstStyle>
            <a:lvl1pPr>
              <a:defRPr>
                <a:latin typeface="Bahnschrift SemiLight" panose="020B0502040204020203" pitchFamily="34" charset="0"/>
              </a:defRPr>
            </a:lvl1pPr>
            <a:lvl2pPr>
              <a:defRPr>
                <a:latin typeface="Bahnschrift SemiLight" panose="020B0502040204020203" pitchFamily="34" charset="0"/>
              </a:defRPr>
            </a:lvl2pPr>
            <a:lvl3pPr>
              <a:defRPr>
                <a:latin typeface="Bahnschrift SemiLight" panose="020B0502040204020203" pitchFamily="34" charset="0"/>
              </a:defRPr>
            </a:lvl3pPr>
            <a:lvl4pPr>
              <a:defRPr>
                <a:latin typeface="Bahnschrift SemiLight" panose="020B0502040204020203" pitchFamily="34" charset="0"/>
              </a:defRPr>
            </a:lvl4pPr>
            <a:lvl5pPr>
              <a:defRPr>
                <a:latin typeface="Bahnschrift SemiLight" panose="020B050204020402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lv-LV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486AF0-2A32-4AD9-8678-1917089913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077E6-C907-4C6F-8B98-E6DEF27884CC}" type="datetimeFigureOut">
              <a:rPr lang="lv-LV" smtClean="0"/>
              <a:t>18.03.2025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20230F-6FD1-4D3D-8D72-D855B98581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5903F2-FE21-4878-9947-92EEAAEC49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9E974-4E5F-45D0-AF3B-04DD6EFAB7A2}" type="slidenum">
              <a:rPr lang="lv-LV" smtClean="0"/>
              <a:t>‹#›</a:t>
            </a:fld>
            <a:endParaRPr lang="lv-LV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FBD56F2-14A6-430A-94B7-E6EA8490A3F9}"/>
              </a:ext>
            </a:extLst>
          </p:cNvPr>
          <p:cNvCxnSpPr/>
          <p:nvPr userDrawn="1"/>
        </p:nvCxnSpPr>
        <p:spPr>
          <a:xfrm>
            <a:off x="838200" y="1171787"/>
            <a:ext cx="10515600" cy="0"/>
          </a:xfrm>
          <a:prstGeom prst="line">
            <a:avLst/>
          </a:prstGeom>
          <a:ln w="12700">
            <a:solidFill>
              <a:srgbClr val="497B9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A95693D7-438F-4C2B-AE7C-4AA6E4B2072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20000"/>
            <a:duotone>
              <a:prstClr val="black"/>
              <a:srgbClr val="7ACFF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462" y="6495189"/>
            <a:ext cx="1008999" cy="239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8856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86775-6506-4CEA-9D87-9E870500C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3682FA-262F-4A35-A753-BD965FE16C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066042-FFFC-4EAD-BD24-F93167289A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077E6-C907-4C6F-8B98-E6DEF27884CC}" type="datetimeFigureOut">
              <a:rPr lang="lv-LV" smtClean="0"/>
              <a:t>18.03.2025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D9D568-591B-48FD-96F1-20D06DA774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7E9774-FC45-418E-9703-A2355B5AA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9E974-4E5F-45D0-AF3B-04DD6EFAB7A2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7390870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0B08C9-52FD-41B0-A1BD-0D2AF022D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5CB5EC-44C7-447A-A726-4EFD8D6778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F88338-3696-44E6-89B9-20A6ACD558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C8CE90-C5B1-4D21-B8C7-C687ADAD4D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077E6-C907-4C6F-8B98-E6DEF27884CC}" type="datetimeFigureOut">
              <a:rPr lang="lv-LV" smtClean="0"/>
              <a:t>18.03.2025</a:t>
            </a:fld>
            <a:endParaRPr lang="lv-LV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8C000E-19D4-43EE-9B79-D5602C6B0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FF1186-74D0-4892-981E-E399FDB71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9E974-4E5F-45D0-AF3B-04DD6EFAB7A2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0361072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82C685-A84A-4FBA-98D7-8DEF72282B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55D856-DF16-431F-97E1-80E927F80C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B5D5FC-E8AF-446E-A555-9B1D0C3A99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B61B58A-AA25-4CDC-A632-8CB994BB97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2855832-F936-4C7A-98CF-9D263C8F51A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B0FCBEE-F6A8-473E-B9BD-B670DD89F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077E6-C907-4C6F-8B98-E6DEF27884CC}" type="datetimeFigureOut">
              <a:rPr lang="lv-LV" smtClean="0"/>
              <a:t>18.03.2025</a:t>
            </a:fld>
            <a:endParaRPr lang="lv-LV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BC44D8-17E6-4D80-A658-9F945CC60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AB7DCA6-50EE-4C99-801A-614CC25628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9E974-4E5F-45D0-AF3B-04DD6EFAB7A2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1822896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B59D48-A4C4-41F2-AC46-9D8C8037C2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38138"/>
            <a:ext cx="6936599" cy="1581724"/>
          </a:xfrm>
        </p:spPr>
        <p:txBody>
          <a:bodyPr/>
          <a:lstStyle>
            <a:lvl1pPr>
              <a:defRPr>
                <a:solidFill>
                  <a:srgbClr val="497B9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lv-LV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86779DA-ACFD-46AF-9A01-0E7FA9929F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077E6-C907-4C6F-8B98-E6DEF27884CC}" type="datetimeFigureOut">
              <a:rPr lang="lv-LV" smtClean="0"/>
              <a:t>18.03.2025</a:t>
            </a:fld>
            <a:endParaRPr lang="lv-LV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265C77-7D8B-4C26-9D6D-F45918B866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96EBBF-9A8D-4E61-A239-55FF602974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9E974-4E5F-45D0-AF3B-04DD6EFAB7A2}" type="slidenum">
              <a:rPr lang="lv-LV" smtClean="0"/>
              <a:t>‹#›</a:t>
            </a:fld>
            <a:endParaRPr lang="lv-LV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10DFE69-EBBD-48B3-986E-8D18609B4F4F}"/>
              </a:ext>
            </a:extLst>
          </p:cNvPr>
          <p:cNvSpPr/>
          <p:nvPr userDrawn="1"/>
        </p:nvSpPr>
        <p:spPr>
          <a:xfrm>
            <a:off x="8467513" y="0"/>
            <a:ext cx="3290994" cy="6858000"/>
          </a:xfrm>
          <a:prstGeom prst="rect">
            <a:avLst/>
          </a:prstGeom>
          <a:blipFill dpi="0" rotWithShape="1">
            <a:blip r:embed="rId2">
              <a:duotone>
                <a:prstClr val="black"/>
                <a:srgbClr val="53ADFF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118000"/>
                      </a14:imgEffect>
                      <a14:imgEffect>
                        <a14:brightnessContrast bright="6000" contrast="6000"/>
                      </a14:imgEffect>
                    </a14:imgLayer>
                  </a14:imgProps>
                </a:ext>
              </a:extLst>
            </a:blip>
            <a:srcRect/>
            <a:tile tx="-3124200" ty="0" sx="72000" sy="72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3537046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E7538B-C134-4B4A-9573-2C0BD5A0B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077E6-C907-4C6F-8B98-E6DEF27884CC}" type="datetimeFigureOut">
              <a:rPr lang="lv-LV" smtClean="0"/>
              <a:t>18.03.2025</a:t>
            </a:fld>
            <a:endParaRPr lang="lv-LV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7DCD67-9C9F-49B9-9476-E3F515163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869920-AC46-432D-A7CB-4F6E7FD6E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9E974-4E5F-45D0-AF3B-04DD6EFAB7A2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5481201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130A1A-D097-4412-8877-938D04B2B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CAE617-5F6F-4022-9486-38F2FECAB9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C2F922-3B48-4F86-9C1A-50366E083C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ED8D7A-23FD-4827-8472-939583FA52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077E6-C907-4C6F-8B98-E6DEF27884CC}" type="datetimeFigureOut">
              <a:rPr lang="lv-LV" smtClean="0"/>
              <a:t>18.03.2025</a:t>
            </a:fld>
            <a:endParaRPr lang="lv-LV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CEAF33-9E6B-4AA5-B549-6A628B5826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3AF04B-8DA1-46F1-A03C-677C2D975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9E974-4E5F-45D0-AF3B-04DD6EFAB7A2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5556838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7842FC-0319-42A4-A60A-DEF7B08967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A40A445-8754-4BF5-B0FC-CB243B647B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v-LV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00F604-5078-4275-8B75-DDFC82B448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6ABFAD-CD7B-4D42-80C3-2868F6B524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077E6-C907-4C6F-8B98-E6DEF27884CC}" type="datetimeFigureOut">
              <a:rPr lang="lv-LV" smtClean="0"/>
              <a:t>18.03.2025</a:t>
            </a:fld>
            <a:endParaRPr lang="lv-LV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812989-05C2-44E6-8A31-0D54E844DE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C08953-C223-4080-B789-EBBDBF9E3B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9E974-4E5F-45D0-AF3B-04DD6EFAB7A2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6314609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E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111EFA5-1523-4052-B9C4-44ED8FF8D7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lv-LV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A7D0FB-D81C-4343-95BF-AE3232A955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lv-LV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28F59E-0F05-4ECA-8D6A-9F7B6C21C9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2077E6-C907-4C6F-8B98-E6DEF27884CC}" type="datetimeFigureOut">
              <a:rPr lang="lv-LV" smtClean="0"/>
              <a:t>18.03.2025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BB4887-12B9-454D-B8D2-D1F77E3B96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A699BC-3C98-43A0-A00F-1B18879B41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D9E974-4E5F-45D0-AF3B-04DD6EFAB7A2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98179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Bahnschrift SemiBold" panose="020B0502040204020203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Bahnschrift" panose="020B0502040204020203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Bahnschrift" panose="020B0502040204020203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Bahnschrift" panose="020B0502040204020203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Bahnschrift" panose="020B0502040204020203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Bahnschrift" panose="020B0502040204020203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v-L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latvianfacts.lv/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hyperlink" Target="mailto:sana@latfacts.lv" TargetMode="External"/><Relationship Id="rId4" Type="http://schemas.openxmlformats.org/officeDocument/2006/relationships/hyperlink" Target="http://www.latvianfacts.lv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E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CE9BA-E26B-4629-AB96-5F2FBA6B5C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9987" y="1531620"/>
            <a:ext cx="4748773" cy="2664778"/>
          </a:xfrm>
        </p:spPr>
        <p:txBody>
          <a:bodyPr anchor="ctr">
            <a:noAutofit/>
          </a:bodyPr>
          <a:lstStyle/>
          <a:p>
            <a:pPr algn="l"/>
            <a:r>
              <a:rPr lang="lv-LV" sz="3600" b="1" dirty="0">
                <a:solidFill>
                  <a:srgbClr val="497B98"/>
                </a:solidFill>
                <a:latin typeface="Bahnschrift" panose="020B0502040204020203" pitchFamily="34" charset="0"/>
              </a:rPr>
              <a:t>Pētījums par Latvijas iedzīvotāju mediju satura lietošanas paradumiem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54CE12-553B-41AE-BA7A-E22951F7F1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9987" y="4447858"/>
            <a:ext cx="4748773" cy="726122"/>
          </a:xfrm>
        </p:spPr>
        <p:txBody>
          <a:bodyPr/>
          <a:lstStyle/>
          <a:p>
            <a:pPr algn="l">
              <a:spcBef>
                <a:spcPts val="0"/>
              </a:spcBef>
            </a:pPr>
            <a:r>
              <a:rPr lang="lv-LV" dirty="0">
                <a:solidFill>
                  <a:schemeClr val="tx1">
                    <a:lumMod val="85000"/>
                    <a:lumOff val="15000"/>
                  </a:schemeClr>
                </a:solidFill>
                <a:latin typeface="Bahnschrift" panose="020B0502040204020203" pitchFamily="34" charset="0"/>
              </a:rPr>
              <a:t>Sabiedrības aptauja</a:t>
            </a:r>
          </a:p>
          <a:p>
            <a:pPr algn="l">
              <a:spcBef>
                <a:spcPts val="0"/>
              </a:spcBef>
            </a:pPr>
            <a:r>
              <a:rPr lang="lv-LV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Bahnschrift" panose="020B0502040204020203" pitchFamily="34" charset="0"/>
              </a:rPr>
              <a:t>2024. gada oktobris-novembris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F03057E-A9AE-4128-8B05-5CA892C17DD7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1187" y="6238086"/>
            <a:ext cx="1810612" cy="430020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903A792B-F43C-4D91-99B0-A3F0A35D9189}"/>
              </a:ext>
            </a:extLst>
          </p:cNvPr>
          <p:cNvGrpSpPr/>
          <p:nvPr/>
        </p:nvGrpSpPr>
        <p:grpSpPr>
          <a:xfrm>
            <a:off x="5873507" y="404900"/>
            <a:ext cx="5733267" cy="6048196"/>
            <a:chOff x="5888746" y="350520"/>
            <a:chExt cx="5733267" cy="6048196"/>
          </a:xfrm>
          <a:blipFill>
            <a:blip r:embed="rId3">
              <a:duotone>
                <a:prstClr val="black"/>
                <a:srgbClr val="53ADFF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8000" contrast="24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grpSpPr>
        <p:sp>
          <p:nvSpPr>
            <p:cNvPr id="33" name="Circle: Hollow 32">
              <a:extLst>
                <a:ext uri="{FF2B5EF4-FFF2-40B4-BE49-F238E27FC236}">
                  <a16:creationId xmlns:a16="http://schemas.microsoft.com/office/drawing/2014/main" id="{9EFBFBE9-31C6-49EF-8145-A36428AD3A08}"/>
                </a:ext>
              </a:extLst>
            </p:cNvPr>
            <p:cNvSpPr/>
            <p:nvPr/>
          </p:nvSpPr>
          <p:spPr>
            <a:xfrm>
              <a:off x="5888746" y="2101036"/>
              <a:ext cx="4297680" cy="4297680"/>
            </a:xfrm>
            <a:prstGeom prst="donut">
              <a:avLst>
                <a:gd name="adj" fmla="val 29901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v-LV">
                <a:solidFill>
                  <a:schemeClr val="tx1"/>
                </a:solidFill>
              </a:endParaRPr>
            </a:p>
          </p:txBody>
        </p:sp>
        <p:sp>
          <p:nvSpPr>
            <p:cNvPr id="36" name="Circle: Hollow 35">
              <a:extLst>
                <a:ext uri="{FF2B5EF4-FFF2-40B4-BE49-F238E27FC236}">
                  <a16:creationId xmlns:a16="http://schemas.microsoft.com/office/drawing/2014/main" id="{B3BBC8F3-F3ED-4B40-8F0A-5E7C8B00ED8C}"/>
                </a:ext>
              </a:extLst>
            </p:cNvPr>
            <p:cNvSpPr/>
            <p:nvPr/>
          </p:nvSpPr>
          <p:spPr>
            <a:xfrm>
              <a:off x="7324333" y="350520"/>
              <a:ext cx="4297680" cy="4297680"/>
            </a:xfrm>
            <a:prstGeom prst="donut">
              <a:avLst>
                <a:gd name="adj" fmla="val 29901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v-LV">
                <a:solidFill>
                  <a:schemeClr val="tx1"/>
                </a:solidFill>
              </a:endParaRPr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2FDEE200-6788-4AFF-9EF3-5D8BCD1A295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03" y="6382538"/>
            <a:ext cx="1354438" cy="285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1435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17D4CF-0DB9-4198-38EF-CD6A5D4945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ECE468-899E-C131-A464-0F9AB9A651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Iedzīvotāju izmantotie mediji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00000000-0008-0000-0100-00000D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07938480"/>
              </p:ext>
            </p:extLst>
          </p:nvPr>
        </p:nvGraphicFramePr>
        <p:xfrm>
          <a:off x="1757362" y="1448126"/>
          <a:ext cx="8677275" cy="47529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988706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FE54B6-BB10-481A-9824-FF4F0C4568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675" y="1271588"/>
            <a:ext cx="10525125" cy="49053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Televīzijas patēriņš</a:t>
            </a:r>
          </a:p>
        </p:txBody>
      </p:sp>
    </p:spTree>
    <p:extLst>
      <p:ext uri="{BB962C8B-B14F-4D97-AF65-F5344CB8AC3E}">
        <p14:creationId xmlns:p14="http://schemas.microsoft.com/office/powerpoint/2010/main" val="32749968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9BC3E2F-CFF5-4546-9DA0-E6EF8A9D3E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271587"/>
            <a:ext cx="10525125" cy="49053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Patērētais televīzijas saturs</a:t>
            </a:r>
          </a:p>
        </p:txBody>
      </p:sp>
    </p:spTree>
    <p:extLst>
      <p:ext uri="{BB962C8B-B14F-4D97-AF65-F5344CB8AC3E}">
        <p14:creationId xmlns:p14="http://schemas.microsoft.com/office/powerpoint/2010/main" val="11932956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7FE708A-09D6-4C6B-B518-8BB38BC981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437" y="1279525"/>
            <a:ext cx="10525125" cy="49053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Radio patēriņš</a:t>
            </a:r>
          </a:p>
        </p:txBody>
      </p:sp>
    </p:spTree>
    <p:extLst>
      <p:ext uri="{BB962C8B-B14F-4D97-AF65-F5344CB8AC3E}">
        <p14:creationId xmlns:p14="http://schemas.microsoft.com/office/powerpoint/2010/main" val="32669597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5804F97-8A81-483A-8030-F61C56C63E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437" y="1279525"/>
            <a:ext cx="10525125" cy="49053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Patērētais radio saturs</a:t>
            </a:r>
          </a:p>
        </p:txBody>
      </p:sp>
    </p:spTree>
    <p:extLst>
      <p:ext uri="{BB962C8B-B14F-4D97-AF65-F5344CB8AC3E}">
        <p14:creationId xmlns:p14="http://schemas.microsoft.com/office/powerpoint/2010/main" val="10105122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908F91-9BA9-4DF9-A76C-6A36F0C8F0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437" y="1271588"/>
            <a:ext cx="10525125" cy="49053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Preses izdevumu patēriņš</a:t>
            </a:r>
          </a:p>
        </p:txBody>
      </p:sp>
    </p:spTree>
    <p:extLst>
      <p:ext uri="{BB962C8B-B14F-4D97-AF65-F5344CB8AC3E}">
        <p14:creationId xmlns:p14="http://schemas.microsoft.com/office/powerpoint/2010/main" val="2973648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8CAE72-361A-4E67-892E-357AEC649C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437" y="1279525"/>
            <a:ext cx="10525125" cy="49053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Interneta ziņu portālu patēriņš</a:t>
            </a:r>
          </a:p>
        </p:txBody>
      </p:sp>
    </p:spTree>
    <p:extLst>
      <p:ext uri="{BB962C8B-B14F-4D97-AF65-F5344CB8AC3E}">
        <p14:creationId xmlns:p14="http://schemas.microsoft.com/office/powerpoint/2010/main" val="33761814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48B5B9-505E-4BC3-9A93-01A6D33E76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437" y="1279525"/>
            <a:ext cx="10525125" cy="49053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Sociālo mediju patēriņš</a:t>
            </a:r>
          </a:p>
        </p:txBody>
      </p:sp>
    </p:spTree>
    <p:extLst>
      <p:ext uri="{BB962C8B-B14F-4D97-AF65-F5344CB8AC3E}">
        <p14:creationId xmlns:p14="http://schemas.microsoft.com/office/powerpoint/2010/main" val="23604524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501553-0B6F-4323-BF69-F10D32AA18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437" y="1279525"/>
            <a:ext cx="10525125" cy="49053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Abonēšanas video pakalpojumu patēriņš</a:t>
            </a:r>
          </a:p>
        </p:txBody>
      </p:sp>
    </p:spTree>
    <p:extLst>
      <p:ext uri="{BB962C8B-B14F-4D97-AF65-F5344CB8AC3E}">
        <p14:creationId xmlns:p14="http://schemas.microsoft.com/office/powerpoint/2010/main" val="28394435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75CD334-EB23-466D-8610-375DF7B8ED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437" y="1271588"/>
            <a:ext cx="10525125" cy="49053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Patērētais video pakalpojumu saturs</a:t>
            </a:r>
          </a:p>
        </p:txBody>
      </p:sp>
    </p:spTree>
    <p:extLst>
      <p:ext uri="{BB962C8B-B14F-4D97-AF65-F5344CB8AC3E}">
        <p14:creationId xmlns:p14="http://schemas.microsoft.com/office/powerpoint/2010/main" val="10181839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AA8414-4C7A-46BD-AF28-FE0A079215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v-LV" dirty="0"/>
              <a:t>Metodoloģiskā informācija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31D182-6B87-40F2-9AE3-33D84F50D1C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490" y="6427978"/>
            <a:ext cx="1011062" cy="2401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CDE5774-9EAF-41A1-81F9-9D0F9B5D6BF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03" y="6427978"/>
            <a:ext cx="1138917" cy="240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8042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1FA4D1C-3788-4F26-8F61-0FB21A53A9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675" y="1728786"/>
            <a:ext cx="10534650" cy="4419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64572BE-A352-6D07-398B-017761CD52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Maksas satura patērēšana</a:t>
            </a:r>
          </a:p>
        </p:txBody>
      </p:sp>
    </p:spTree>
    <p:extLst>
      <p:ext uri="{BB962C8B-B14F-4D97-AF65-F5344CB8AC3E}">
        <p14:creationId xmlns:p14="http://schemas.microsoft.com/office/powerpoint/2010/main" val="10840860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AA8414-4C7A-46BD-AF28-FE0A079215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v-LV" dirty="0"/>
              <a:t>Uzticēšanās medijiem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31D182-6B87-40F2-9AE3-33D84F50D1C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490" y="6427978"/>
            <a:ext cx="1011062" cy="2401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CDE5774-9EAF-41A1-81F9-9D0F9B5D6BF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03" y="6427978"/>
            <a:ext cx="1138917" cy="240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95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E046BB-AE96-6903-085C-D496ECB558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1C9EB72-4324-421A-899D-18C0016AE7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8414" y="1250359"/>
            <a:ext cx="8162925" cy="52482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E47A898-6C39-870E-DB0C-DA16E23D3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Iedzīvotāju uzticēšanās medijiem</a:t>
            </a:r>
          </a:p>
        </p:txBody>
      </p:sp>
    </p:spTree>
    <p:extLst>
      <p:ext uri="{BB962C8B-B14F-4D97-AF65-F5344CB8AC3E}">
        <p14:creationId xmlns:p14="http://schemas.microsoft.com/office/powerpoint/2010/main" val="3507187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9C98DC-F71F-AD78-72B4-EC32954E0F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E53E24-E6DD-4A93-9108-E63236A6A9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0904" y="1311215"/>
            <a:ext cx="7991475" cy="51911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B96D01A-BA37-C84E-BB50-B620CBC04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Mērķa grupu uzticēšanās medijiem</a:t>
            </a:r>
          </a:p>
        </p:txBody>
      </p:sp>
    </p:spTree>
    <p:extLst>
      <p:ext uri="{BB962C8B-B14F-4D97-AF65-F5344CB8AC3E}">
        <p14:creationId xmlns:p14="http://schemas.microsoft.com/office/powerpoint/2010/main" val="3040883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C26787-6FED-250F-917A-36D2C48899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2E6D06F-9BC5-8056-4582-4790B178F7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769" y="1610477"/>
            <a:ext cx="6078239" cy="42675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849E81-95B1-2151-375C-FC99465D76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lv-LV" sz="3600" dirty="0"/>
              <a:t>Uzticēšanās Latvijas sabiedriskajiem medijiem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A2CCDA-C595-C3EF-07B9-749DBAE97C53}"/>
              </a:ext>
            </a:extLst>
          </p:cNvPr>
          <p:cNvSpPr txBox="1"/>
          <p:nvPr/>
        </p:nvSpPr>
        <p:spPr>
          <a:xfrm>
            <a:off x="7159925" y="2220768"/>
            <a:ext cx="419387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lv-LV" sz="16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Bahnschrift SemiLight" panose="020B0502040204020203" pitchFamily="34" charset="0"/>
                <a:ea typeface="Times New Roman" panose="02020603050405020304" pitchFamily="18" charset="0"/>
              </a:rPr>
              <a:t>Likumsakarīgi, ka lielāka uzticēšanās vērojama mediju lietotāju auditorijās. Turklāt uzticēšanos LTV un LR biežāk pauž tieši seniori, kamēr LSM visbiežāk uzticas respondenti vecumā no 25-34 gadiem.</a:t>
            </a:r>
          </a:p>
          <a:p>
            <a:pPr algn="just"/>
            <a:endParaRPr lang="lv-LV" sz="1600" dirty="0">
              <a:solidFill>
                <a:schemeClr val="tx1">
                  <a:lumMod val="85000"/>
                  <a:lumOff val="15000"/>
                </a:schemeClr>
              </a:solidFill>
              <a:latin typeface="Bahnschrift SemiLight" panose="020B0502040204020203" pitchFamily="34" charset="0"/>
              <a:ea typeface="Times New Roman" panose="02020603050405020304" pitchFamily="18" charset="0"/>
            </a:endParaRPr>
          </a:p>
          <a:p>
            <a:pPr algn="just"/>
            <a:r>
              <a:rPr lang="lv-LV" sz="16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Bahnschrift SemiLight" panose="020B0502040204020203" pitchFamily="34" charset="0"/>
                <a:ea typeface="Times New Roman" panose="02020603050405020304" pitchFamily="18" charset="0"/>
              </a:rPr>
              <a:t>Tādējādi, jo gados jaunāki ir respondenti, jo mazāks ir sabiedrisko mediju lietotāju skaits un uzticēšanās mērs, un </a:t>
            </a:r>
            <a:r>
              <a:rPr lang="lv-LV" sz="1600" b="1" dirty="0">
                <a:solidFill>
                  <a:srgbClr val="497B98"/>
                </a:solidFill>
                <a:effectLst/>
                <a:latin typeface="Bahnschrift SemiLight" panose="020B0502040204020203" pitchFamily="34" charset="0"/>
                <a:ea typeface="Times New Roman" panose="02020603050405020304" pitchFamily="18" charset="0"/>
              </a:rPr>
              <a:t>uzrunāt un ieinteresēt gados jaunāko sabiedrības daļu ir viens no prioritāri risināmiem sabiedrisko mediju uzdevumiem</a:t>
            </a:r>
            <a:r>
              <a:rPr lang="lv-LV" sz="16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Bahnschrift SemiLight" panose="020B0502040204020203" pitchFamily="34" charset="0"/>
                <a:ea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746799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324E14C-6BCB-4607-B960-C186613046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514474"/>
            <a:ext cx="7667625" cy="49149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839CA10-6335-8442-579B-08A200BB4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v-LV" dirty="0"/>
              <a:t>Uzticēšanās sociālajiem medijiem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019880A-9F2F-A5AD-8018-E0F15E5B6B10}"/>
              </a:ext>
            </a:extLst>
          </p:cNvPr>
          <p:cNvSpPr txBox="1"/>
          <p:nvPr/>
        </p:nvSpPr>
        <p:spPr>
          <a:xfrm>
            <a:off x="8652294" y="2448430"/>
            <a:ext cx="270150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600" b="1" dirty="0">
                <a:solidFill>
                  <a:srgbClr val="497B98"/>
                </a:solidFill>
                <a:effectLst/>
                <a:latin typeface="Bahnschrift SemiLight" panose="020B0502040204020203" pitchFamily="34" charset="0"/>
                <a:ea typeface="Times New Roman" panose="02020603050405020304" pitchFamily="18" charset="0"/>
              </a:rPr>
              <a:t>Jaunieši</a:t>
            </a:r>
            <a:r>
              <a:rPr lang="lv-LV" sz="16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Bahnschrift SemiLight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lv-LV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Bahnschrift SemiLight" panose="020B0502040204020203" pitchFamily="34" charset="0"/>
                <a:ea typeface="Times New Roman" panose="02020603050405020304" pitchFamily="18" charset="0"/>
              </a:rPr>
              <a:t>ievērojami biežāk mēdz dalīties </a:t>
            </a:r>
            <a:r>
              <a:rPr lang="lv-LV" sz="16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Bahnschrift SemiLight" panose="020B0502040204020203" pitchFamily="34" charset="0"/>
                <a:ea typeface="Times New Roman" panose="02020603050405020304" pitchFamily="18" charset="0"/>
              </a:rPr>
              <a:t>ar </a:t>
            </a:r>
            <a:r>
              <a:rPr lang="lv-LV" sz="1600" b="1" dirty="0">
                <a:solidFill>
                  <a:srgbClr val="497B98"/>
                </a:solidFill>
                <a:effectLst/>
                <a:latin typeface="Bahnschrift SemiLight" panose="020B0502040204020203" pitchFamily="34" charset="0"/>
                <a:ea typeface="Times New Roman" panose="02020603050405020304" pitchFamily="18" charset="0"/>
              </a:rPr>
              <a:t>nepārbaudītu informāciju</a:t>
            </a:r>
            <a:r>
              <a:rPr lang="lv-LV" sz="16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Bahnschrift SemiLight" panose="020B0502040204020203" pitchFamily="34" charset="0"/>
                <a:ea typeface="Times New Roman" panose="02020603050405020304" pitchFamily="18" charset="0"/>
              </a:rPr>
              <a:t> internetā, mērķa grupā līdz 30 gadu vecumam, to atzina katrs trešais (33%) respondents, kā arī lielākā mērā </a:t>
            </a:r>
            <a:r>
              <a:rPr lang="lv-LV" sz="1600" b="1" dirty="0">
                <a:solidFill>
                  <a:srgbClr val="497B98"/>
                </a:solidFill>
                <a:effectLst/>
                <a:latin typeface="Bahnschrift SemiLight" panose="020B0502040204020203" pitchFamily="34" charset="0"/>
                <a:ea typeface="Times New Roman" panose="02020603050405020304" pitchFamily="18" charset="0"/>
              </a:rPr>
              <a:t>uzticas sociālajos medijos</a:t>
            </a:r>
            <a:r>
              <a:rPr lang="lv-LV" sz="16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Bahnschrift SemiLight" panose="020B0502040204020203" pitchFamily="34" charset="0"/>
                <a:ea typeface="Times New Roman" panose="02020603050405020304" pitchFamily="18" charset="0"/>
              </a:rPr>
              <a:t> pieejamajai informācijai, to atzina katrs otrais respondents mērķa grupā.</a:t>
            </a:r>
          </a:p>
        </p:txBody>
      </p:sp>
    </p:spTree>
    <p:extLst>
      <p:ext uri="{BB962C8B-B14F-4D97-AF65-F5344CB8AC3E}">
        <p14:creationId xmlns:p14="http://schemas.microsoft.com/office/powerpoint/2010/main" val="17286080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673A0A-D71E-4C1C-22D1-4B95659E8C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20BAF15-07C7-4D45-A083-1C15E77A7F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437" y="1472734"/>
            <a:ext cx="10525125" cy="42291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4139427-3EFD-23C3-9F37-84CE31C7E3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Uzticama un neuzticama informācija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245CB29-4938-7D13-A497-238BB1AC809D}"/>
              </a:ext>
            </a:extLst>
          </p:cNvPr>
          <p:cNvSpPr txBox="1"/>
          <p:nvPr/>
        </p:nvSpPr>
        <p:spPr>
          <a:xfrm>
            <a:off x="838200" y="5701834"/>
            <a:ext cx="10515600" cy="5693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spcBef>
                <a:spcPts val="1200"/>
              </a:spcBef>
              <a:buSzPts val="800"/>
              <a:tabLst>
                <a:tab pos="457200" algn="l"/>
              </a:tabLst>
            </a:pPr>
            <a:r>
              <a:rPr lang="lv-LV" sz="155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Bahnschrift SemiLight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Vairākumā gadījumu kritiski </a:t>
            </a:r>
            <a:r>
              <a:rPr lang="lv-LV" sz="155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Bahnschrift SemiLight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savas spējas novērtēt informācijas uzticamību vērtēja</a:t>
            </a:r>
            <a:r>
              <a:rPr lang="lv-LV" sz="1550" dirty="0">
                <a:solidFill>
                  <a:schemeClr val="tx1">
                    <a:lumMod val="85000"/>
                    <a:lumOff val="15000"/>
                  </a:schemeClr>
                </a:solidFill>
                <a:latin typeface="Bahnschrift SemiLight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sz="1550" b="1" dirty="0">
                <a:solidFill>
                  <a:srgbClr val="497B98"/>
                </a:solidFill>
                <a:latin typeface="Bahnschrift SemiLight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lv-LV" sz="1550" b="1" dirty="0">
                <a:solidFill>
                  <a:srgbClr val="497B98"/>
                </a:solidFill>
                <a:effectLst/>
                <a:latin typeface="Bahnschrift SemiLight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azākumtautību pārstāvji (53%)</a:t>
            </a:r>
            <a:r>
              <a:rPr lang="lv-LV" sz="155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Bahnschrift SemiLight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seniori vecumā virs 65 gadiem (58%), </a:t>
            </a:r>
            <a:r>
              <a:rPr lang="lv-LV" sz="1550" dirty="0">
                <a:solidFill>
                  <a:schemeClr val="tx1">
                    <a:lumMod val="85000"/>
                    <a:lumOff val="15000"/>
                  </a:schemeClr>
                </a:solidFill>
                <a:latin typeface="Bahnschrift SemiLight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lv-LV" sz="155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Bahnschrift SemiLight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auku teritorijās dzīvojošie (55%) un </a:t>
            </a:r>
            <a:r>
              <a:rPr lang="lv-LV" sz="1550" b="1" dirty="0">
                <a:solidFill>
                  <a:srgbClr val="497B98"/>
                </a:solidFill>
                <a:effectLst/>
                <a:latin typeface="Bahnschrift SemiLight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Latgales reģiona iedzīvotāji (71%).</a:t>
            </a:r>
          </a:p>
        </p:txBody>
      </p:sp>
    </p:spTree>
    <p:extLst>
      <p:ext uri="{BB962C8B-B14F-4D97-AF65-F5344CB8AC3E}">
        <p14:creationId xmlns:p14="http://schemas.microsoft.com/office/powerpoint/2010/main" val="42608316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9F13316-4D0E-4EED-AA0B-8959E5C94D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962" y="1489684"/>
            <a:ext cx="10506075" cy="46672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093C1B2-D557-4C4D-917A-643BF5F63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Uzticēšanās ziņām latviešu valodā</a:t>
            </a:r>
          </a:p>
        </p:txBody>
      </p:sp>
    </p:spTree>
    <p:extLst>
      <p:ext uri="{BB962C8B-B14F-4D97-AF65-F5344CB8AC3E}">
        <p14:creationId xmlns:p14="http://schemas.microsoft.com/office/powerpoint/2010/main" val="3654461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F30297-EC51-CB51-3559-B5501B8961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AE901FB-82B7-455E-9270-B6E9327D28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437" y="1438275"/>
            <a:ext cx="10525125" cy="48196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046F71-C740-B052-103A-75B0E31665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lv-LV" sz="2800" dirty="0"/>
              <a:t>Uzticēšanās informatīvi analītiskajam saturam latviešu valodā</a:t>
            </a:r>
          </a:p>
        </p:txBody>
      </p:sp>
    </p:spTree>
    <p:extLst>
      <p:ext uri="{BB962C8B-B14F-4D97-AF65-F5344CB8AC3E}">
        <p14:creationId xmlns:p14="http://schemas.microsoft.com/office/powerpoint/2010/main" val="39605625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A495B19-0443-489D-8CFA-E0C606F97B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437" y="1624012"/>
            <a:ext cx="10525125" cy="41814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FE1C4D5-E583-7C93-E39C-2489FB9544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Mediju satura ietekme</a:t>
            </a:r>
          </a:p>
        </p:txBody>
      </p:sp>
    </p:spTree>
    <p:extLst>
      <p:ext uri="{BB962C8B-B14F-4D97-AF65-F5344CB8AC3E}">
        <p14:creationId xmlns:p14="http://schemas.microsoft.com/office/powerpoint/2010/main" val="27367858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00E4C-3A68-46EA-9D1A-F29CABC4B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Aptaujas tehniskā informācija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73ECD2AF-E3D9-4210-A474-5F32D84E9E7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99638356"/>
              </p:ext>
            </p:extLst>
          </p:nvPr>
        </p:nvGraphicFramePr>
        <p:xfrm>
          <a:off x="2220647" y="1611738"/>
          <a:ext cx="7750705" cy="4583716"/>
        </p:xfrm>
        <a:graphic>
          <a:graphicData uri="http://schemas.openxmlformats.org/drawingml/2006/table">
            <a:tbl>
              <a:tblPr/>
              <a:tblGrid>
                <a:gridCol w="2122226">
                  <a:extLst>
                    <a:ext uri="{9D8B030D-6E8A-4147-A177-3AD203B41FA5}">
                      <a16:colId xmlns:a16="http://schemas.microsoft.com/office/drawing/2014/main" val="658868267"/>
                    </a:ext>
                  </a:extLst>
                </a:gridCol>
                <a:gridCol w="5628479">
                  <a:extLst>
                    <a:ext uri="{9D8B030D-6E8A-4147-A177-3AD203B41FA5}">
                      <a16:colId xmlns:a16="http://schemas.microsoft.com/office/drawing/2014/main" val="2708948660"/>
                    </a:ext>
                  </a:extLst>
                </a:gridCol>
              </a:tblGrid>
              <a:tr h="415784"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Bef>
                          <a:spcPts val="200"/>
                        </a:spcBef>
                        <a:tabLst>
                          <a:tab pos="2514600" algn="l"/>
                        </a:tabLst>
                      </a:pPr>
                      <a:r>
                        <a:rPr lang="lv-LV" sz="1100" b="1" dirty="0">
                          <a:solidFill>
                            <a:srgbClr val="E0EAF0"/>
                          </a:solidFill>
                          <a:effectLst/>
                          <a:latin typeface="Bahnschrift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PĒTĪJUMA PASŪTĪTĀJS:</a:t>
                      </a:r>
                      <a:endParaRPr lang="lv-LV" sz="1200" dirty="0">
                        <a:solidFill>
                          <a:srgbClr val="E0EAF0"/>
                        </a:solidFill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97B98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spcBef>
                          <a:spcPts val="200"/>
                        </a:spcBef>
                      </a:pPr>
                      <a:r>
                        <a:rPr lang="lv-LV" sz="1100" dirty="0">
                          <a:effectLst/>
                          <a:latin typeface="Bahnschrift SemiLight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Nacionālā elektronisko plašsaziņas līdzekļu padome (Doma laukums 8A, Rīga, LV-1939).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30978501"/>
                  </a:ext>
                </a:extLst>
              </a:tr>
              <a:tr h="431562"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Bef>
                          <a:spcPts val="200"/>
                        </a:spcBef>
                        <a:tabLst>
                          <a:tab pos="2514600" algn="l"/>
                        </a:tabLst>
                      </a:pPr>
                      <a:r>
                        <a:rPr lang="lv-LV" sz="1100" b="1" dirty="0">
                          <a:solidFill>
                            <a:srgbClr val="E0EAF0"/>
                          </a:solidFill>
                          <a:effectLst/>
                          <a:latin typeface="Bahnschrift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PĒTĪJUMA VEICĒJS:</a:t>
                      </a:r>
                      <a:endParaRPr lang="lv-LV" sz="1200" dirty="0">
                        <a:solidFill>
                          <a:srgbClr val="E0EAF0"/>
                        </a:solidFill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97B98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Bef>
                          <a:spcPts val="200"/>
                        </a:spcBef>
                        <a:tabLst>
                          <a:tab pos="2514600" algn="l"/>
                        </a:tabLst>
                      </a:pPr>
                      <a:r>
                        <a:rPr lang="lv-LV" sz="1100">
                          <a:effectLst/>
                          <a:latin typeface="Bahnschrift SemiLight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Tirgus un sociālo pētījumu centrs “Latvijas Fakti” (Bruņinieku iela 8a-5, Rīga, LV-1010, Tālr.: +371 67314002;  </a:t>
                      </a:r>
                      <a:r>
                        <a:rPr lang="lv-LV" sz="1100" u="sng">
                          <a:solidFill>
                            <a:srgbClr val="0000FF"/>
                          </a:solidFill>
                          <a:effectLst/>
                          <a:latin typeface="Bahnschrift SemiLight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2"/>
                        </a:rPr>
                        <a:t>http://www.latvianfacts.lv</a:t>
                      </a:r>
                      <a:r>
                        <a:rPr lang="lv-LV" sz="1100">
                          <a:effectLst/>
                          <a:latin typeface="Bahnschrift SemiLight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07148085"/>
                  </a:ext>
                </a:extLst>
              </a:tr>
              <a:tr h="405229"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Bef>
                          <a:spcPts val="200"/>
                        </a:spcBef>
                        <a:tabLst>
                          <a:tab pos="2514600" algn="l"/>
                        </a:tabLst>
                      </a:pPr>
                      <a:r>
                        <a:rPr lang="lv-LV" sz="1100" b="1" dirty="0">
                          <a:solidFill>
                            <a:srgbClr val="E0EAF0"/>
                          </a:solidFill>
                          <a:effectLst/>
                          <a:latin typeface="Bahnschrift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MĒRĶA GRUPA:</a:t>
                      </a:r>
                      <a:endParaRPr lang="lv-LV" sz="1200" dirty="0">
                        <a:solidFill>
                          <a:srgbClr val="E0EAF0"/>
                        </a:solidFill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97B98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Bef>
                          <a:spcPts val="200"/>
                        </a:spcBef>
                        <a:tabLst>
                          <a:tab pos="2514600" algn="l"/>
                        </a:tabLst>
                      </a:pPr>
                      <a:r>
                        <a:rPr lang="lv-LV" sz="1100">
                          <a:effectLst/>
                          <a:latin typeface="Bahnschrift SemiLight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Latvijas pastāvīgie iedzīvotāji vecuma grupā no 16 gadiem un vecāki, tajā skaitā mazākumtautību Latvijas iedzīvotāji un jaunieši vecumā no 16 līdz 30 gadiem.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51415992"/>
                  </a:ext>
                </a:extLst>
              </a:tr>
              <a:tr h="1850152"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Bef>
                          <a:spcPts val="200"/>
                        </a:spcBef>
                        <a:tabLst>
                          <a:tab pos="2514600" algn="l"/>
                        </a:tabLst>
                      </a:pPr>
                      <a:r>
                        <a:rPr lang="lv-LV" sz="1100" b="1" dirty="0">
                          <a:solidFill>
                            <a:srgbClr val="E0EAF0"/>
                          </a:solidFill>
                          <a:effectLst/>
                          <a:latin typeface="Bahnschrift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IZLASE:</a:t>
                      </a:r>
                      <a:endParaRPr lang="lv-LV" sz="1200" dirty="0">
                        <a:solidFill>
                          <a:srgbClr val="E0EAF0"/>
                        </a:solidFill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97B98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Bef>
                          <a:spcPts val="200"/>
                        </a:spcBef>
                        <a:tabLst>
                          <a:tab pos="2514600" algn="l"/>
                        </a:tabLst>
                      </a:pPr>
                      <a:r>
                        <a:rPr lang="lv-LV" sz="1100" dirty="0">
                          <a:effectLst/>
                          <a:latin typeface="Bahnschrift SemiLight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Reprezentatīva sabiedrības izlase, kas veidota pēc daudzpakāpju nejaušās stratificētās atlases principa kombinēti ar kvotu elementiem. </a:t>
                      </a:r>
                    </a:p>
                    <a:p>
                      <a:pPr algn="just">
                        <a:lnSpc>
                          <a:spcPct val="110000"/>
                        </a:lnSpc>
                        <a:spcBef>
                          <a:spcPts val="300"/>
                        </a:spcBef>
                        <a:tabLst>
                          <a:tab pos="2514600" algn="l"/>
                        </a:tabLst>
                      </a:pPr>
                      <a:r>
                        <a:rPr lang="lv-LV" sz="1100" dirty="0">
                          <a:effectLst/>
                          <a:latin typeface="Bahnschrift SemiLight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Aptaujā pēc stratificētās nejaušības principa tika iekļauti 1522 Latvijas Republikas pastāvīgie iedzīvotāji vecumā no 16 gadiem un vecāki. Stratifikācijas pazīmes:</a:t>
                      </a:r>
                    </a:p>
                    <a:p>
                      <a:pPr indent="502920" algn="just">
                        <a:lnSpc>
                          <a:spcPct val="110000"/>
                        </a:lnSpc>
                        <a:spcBef>
                          <a:spcPts val="200"/>
                        </a:spcBef>
                        <a:tabLst>
                          <a:tab pos="2514600" algn="l"/>
                        </a:tabLst>
                      </a:pPr>
                      <a:r>
                        <a:rPr lang="lv-LV" sz="1100" dirty="0">
                          <a:effectLst/>
                          <a:latin typeface="Bahnschrift SemiLight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a) ģeogrāfiskā;</a:t>
                      </a:r>
                    </a:p>
                    <a:p>
                      <a:pPr indent="502920" algn="just">
                        <a:lnSpc>
                          <a:spcPct val="110000"/>
                        </a:lnSpc>
                        <a:spcBef>
                          <a:spcPts val="200"/>
                        </a:spcBef>
                        <a:tabLst>
                          <a:tab pos="2514600" algn="l"/>
                        </a:tabLst>
                      </a:pPr>
                      <a:r>
                        <a:rPr lang="lv-LV" sz="1100" dirty="0">
                          <a:effectLst/>
                          <a:latin typeface="Bahnschrift SemiLight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b) nacionālā.</a:t>
                      </a:r>
                    </a:p>
                    <a:p>
                      <a:pPr algn="just">
                        <a:lnSpc>
                          <a:spcPct val="110000"/>
                        </a:lnSpc>
                        <a:spcBef>
                          <a:spcPts val="200"/>
                        </a:spcBef>
                        <a:tabLst>
                          <a:tab pos="2514600" algn="l"/>
                        </a:tabLst>
                      </a:pPr>
                      <a:r>
                        <a:rPr lang="lv-LV" sz="1100" dirty="0">
                          <a:effectLst/>
                          <a:latin typeface="Bahnschrift SemiLight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Ģeogrāfiskais pārklājums: visi Latvijas reģioni (132 izlases punkti).</a:t>
                      </a:r>
                    </a:p>
                    <a:p>
                      <a:pPr algn="just">
                        <a:lnSpc>
                          <a:spcPct val="110000"/>
                        </a:lnSpc>
                        <a:spcBef>
                          <a:spcPts val="200"/>
                        </a:spcBef>
                        <a:tabLst>
                          <a:tab pos="2514600" algn="l"/>
                        </a:tabLst>
                      </a:pPr>
                      <a:r>
                        <a:rPr lang="lv-LV" sz="1100" dirty="0">
                          <a:effectLst/>
                          <a:latin typeface="Bahnschrift SemiLight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Izlase aprēķināta, balstoties uz jaunākajiem statistikas datiem par Latvijas Republikas iedzīvotājiem.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91406304"/>
                  </a:ext>
                </a:extLst>
              </a:tr>
              <a:tr h="611240"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Bef>
                          <a:spcPts val="200"/>
                        </a:spcBef>
                        <a:tabLst>
                          <a:tab pos="2514600" algn="l"/>
                        </a:tabLst>
                      </a:pPr>
                      <a:r>
                        <a:rPr lang="lv-LV" sz="1100" b="1" dirty="0">
                          <a:solidFill>
                            <a:srgbClr val="E0EAF0"/>
                          </a:solidFill>
                          <a:effectLst/>
                          <a:latin typeface="Bahnschrift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APTAUJAS METODE:</a:t>
                      </a:r>
                      <a:endParaRPr lang="lv-LV" sz="1200" dirty="0">
                        <a:solidFill>
                          <a:srgbClr val="E0EAF0"/>
                        </a:solidFill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97B98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Bef>
                          <a:spcPts val="200"/>
                        </a:spcBef>
                        <a:tabLst>
                          <a:tab pos="2514600" algn="l"/>
                        </a:tabLst>
                      </a:pPr>
                      <a:r>
                        <a:rPr lang="lv-LV" sz="1100">
                          <a:effectLst/>
                          <a:latin typeface="Bahnschrift SemiLight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Aptauja tika veikta, izmantojot kombinētu datu ieguves metodi: 75% interviju iegūtas, izmantojot tiešās (personīgās) intervēšanas metodi respondentu dzīves vietās un 25%, izmantojot datorizētas telefonintervijas.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08871826"/>
                  </a:ext>
                </a:extLst>
              </a:tr>
              <a:tr h="611240"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Bef>
                          <a:spcPts val="200"/>
                        </a:spcBef>
                        <a:tabLst>
                          <a:tab pos="2514600" algn="l"/>
                        </a:tabLst>
                      </a:pPr>
                      <a:r>
                        <a:rPr lang="lv-LV" sz="1100" b="1" dirty="0">
                          <a:solidFill>
                            <a:srgbClr val="E0EAF0"/>
                          </a:solidFill>
                          <a:effectLst/>
                          <a:latin typeface="Bahnschrift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INTERVĒTĀJI:</a:t>
                      </a:r>
                      <a:endParaRPr lang="lv-LV" sz="1200" dirty="0">
                        <a:solidFill>
                          <a:srgbClr val="E0EAF0"/>
                        </a:solidFill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97B98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Bef>
                          <a:spcPts val="200"/>
                        </a:spcBef>
                        <a:tabLst>
                          <a:tab pos="2514600" algn="l"/>
                        </a:tabLst>
                      </a:pPr>
                      <a:r>
                        <a:rPr lang="lv-LV" sz="1100">
                          <a:effectLst/>
                          <a:latin typeface="Bahnschrift SemiLight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Intervēšanu veica 63 “Latvijas Faktu” intervētāji. Intervētāju instruktāžu un darba kvalitātes pārbaudi veica 5 “Latvijas Faktu” intervētāju tīkla reģionālie pārraugi. Intervēšana notika latviešu un krievu valodās.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16815941"/>
                  </a:ext>
                </a:extLst>
              </a:tr>
              <a:tr h="251884"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Bef>
                          <a:spcPts val="200"/>
                        </a:spcBef>
                        <a:tabLst>
                          <a:tab pos="2514600" algn="l"/>
                        </a:tabLst>
                      </a:pPr>
                      <a:r>
                        <a:rPr lang="lv-LV" sz="1100" b="1" dirty="0">
                          <a:solidFill>
                            <a:srgbClr val="E0EAF0"/>
                          </a:solidFill>
                          <a:effectLst/>
                          <a:latin typeface="Bahnschrift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INTERVĒŠANAS LAIKS:</a:t>
                      </a:r>
                      <a:endParaRPr lang="lv-LV" sz="1200" dirty="0">
                        <a:solidFill>
                          <a:srgbClr val="E0EAF0"/>
                        </a:solidFill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97B98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Bef>
                          <a:spcPts val="200"/>
                        </a:spcBef>
                        <a:tabLst>
                          <a:tab pos="2514600" algn="l"/>
                        </a:tabLst>
                      </a:pPr>
                      <a:r>
                        <a:rPr lang="lv-LV" sz="1100" dirty="0">
                          <a:effectLst/>
                          <a:latin typeface="Bahnschrift SemiLight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19.09.2024. – 12.11.2024.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66399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668695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B0D9EB-D2CF-4B22-9482-C9B49304D2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1808133"/>
            <a:ext cx="10058400" cy="36480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0E9AA0A-BE11-1BCF-ED19-59764AA239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Mediju valodas izvēle</a:t>
            </a:r>
          </a:p>
        </p:txBody>
      </p:sp>
    </p:spTree>
    <p:extLst>
      <p:ext uri="{BB962C8B-B14F-4D97-AF65-F5344CB8AC3E}">
        <p14:creationId xmlns:p14="http://schemas.microsoft.com/office/powerpoint/2010/main" val="29510105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46EFC3-1D10-F62D-136E-A9AAB9C119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68243-1DEE-66F9-7141-3047BD885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v-LV" dirty="0"/>
              <a:t>Satura algoritmi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E0D646-BA4A-73CD-986E-54592840E564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490" y="6427978"/>
            <a:ext cx="1011062" cy="2401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C85FBB3-FD32-ACB2-D73A-1F5DCEFC858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03" y="6427978"/>
            <a:ext cx="1138917" cy="240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5749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AFDD88-EE19-4D6B-A181-5E8A483692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3212" y="1553512"/>
            <a:ext cx="6505575" cy="44386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2179952-480F-58B8-A71B-677658D79F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Zināšanas par satura algoritmiem</a:t>
            </a:r>
          </a:p>
        </p:txBody>
      </p:sp>
    </p:spTree>
    <p:extLst>
      <p:ext uri="{BB962C8B-B14F-4D97-AF65-F5344CB8AC3E}">
        <p14:creationId xmlns:p14="http://schemas.microsoft.com/office/powerpoint/2010/main" val="27114243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B9F85DC-E38F-4F01-9CF9-F0882C5939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109" y="2016425"/>
            <a:ext cx="10448925" cy="34385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37BAF69-DCA9-39C3-88F1-B4998F10EE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Attieksme pret satura algoritmiem</a:t>
            </a:r>
          </a:p>
        </p:txBody>
      </p:sp>
    </p:spTree>
    <p:extLst>
      <p:ext uri="{BB962C8B-B14F-4D97-AF65-F5344CB8AC3E}">
        <p14:creationId xmlns:p14="http://schemas.microsoft.com/office/powerpoint/2010/main" val="15706135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B77D8E-336E-4974-A460-B60C11559D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437" y="1743075"/>
            <a:ext cx="10525125" cy="39909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A2EB296-AF18-305F-F2F5-DF69F17FD9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Attieksme pret satura algoritmiem</a:t>
            </a:r>
          </a:p>
        </p:txBody>
      </p:sp>
    </p:spTree>
    <p:extLst>
      <p:ext uri="{BB962C8B-B14F-4D97-AF65-F5344CB8AC3E}">
        <p14:creationId xmlns:p14="http://schemas.microsoft.com/office/powerpoint/2010/main" val="19725779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E4731A-2362-52A7-7447-CCDD544436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D3E377-BE9D-1587-6661-BC75660CE4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v-LV" dirty="0"/>
              <a:t>Latvijā aizliegtais saturs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7555D2-968F-9B0A-1406-CC3C6420BD91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490" y="6427978"/>
            <a:ext cx="1011062" cy="2401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738E1DE-1225-3225-DC4C-978FCE08706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03" y="6427978"/>
            <a:ext cx="1138917" cy="240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81115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CBC8CB-DC96-34FF-D55D-7A6E4CB11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Krievijas mediju patērēšana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52DF1B2F-7BC9-40F7-688D-BD8F6516D27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86154485"/>
              </p:ext>
            </p:extLst>
          </p:nvPr>
        </p:nvGraphicFramePr>
        <p:xfrm>
          <a:off x="3145253" y="1432333"/>
          <a:ext cx="5901494" cy="47725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14796312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5FC8B5-DC08-43CE-BBE6-45B4A401D8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5138" y="1457251"/>
            <a:ext cx="6419850" cy="46863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923F15B-B845-6BBC-C2CD-2BC2C4159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Sastapšanās ar aizliegto saturu</a:t>
            </a:r>
          </a:p>
        </p:txBody>
      </p:sp>
    </p:spTree>
    <p:extLst>
      <p:ext uri="{BB962C8B-B14F-4D97-AF65-F5344CB8AC3E}">
        <p14:creationId xmlns:p14="http://schemas.microsoft.com/office/powerpoint/2010/main" val="24274836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DE6D71-910A-40B3-A178-D1F85F1BEA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1364770"/>
            <a:ext cx="6858000" cy="49911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537CD60-1E40-BD67-D610-996EA05A76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Piekļuve Krievijas mediju saturam</a:t>
            </a:r>
          </a:p>
        </p:txBody>
      </p:sp>
    </p:spTree>
    <p:extLst>
      <p:ext uri="{BB962C8B-B14F-4D97-AF65-F5344CB8AC3E}">
        <p14:creationId xmlns:p14="http://schemas.microsoft.com/office/powerpoint/2010/main" val="29116782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E2DAA67-E6A7-22EF-BA3F-F2D3DD4D12AB}"/>
              </a:ext>
            </a:extLst>
          </p:cNvPr>
          <p:cNvGrpSpPr/>
          <p:nvPr/>
        </p:nvGrpSpPr>
        <p:grpSpPr>
          <a:xfrm>
            <a:off x="8547519" y="404900"/>
            <a:ext cx="3059255" cy="3227300"/>
            <a:chOff x="5888746" y="350520"/>
            <a:chExt cx="5733267" cy="6048196"/>
          </a:xfrm>
          <a:blipFill>
            <a:blip r:embed="rId2">
              <a:duotone>
                <a:prstClr val="black"/>
                <a:srgbClr val="53ADFF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48000" contrast="24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grpSpPr>
        <p:sp>
          <p:nvSpPr>
            <p:cNvPr id="5" name="Circle: Hollow 4">
              <a:extLst>
                <a:ext uri="{FF2B5EF4-FFF2-40B4-BE49-F238E27FC236}">
                  <a16:creationId xmlns:a16="http://schemas.microsoft.com/office/drawing/2014/main" id="{F71AB857-47D1-DA97-FEF9-80C2CBB74C85}"/>
                </a:ext>
              </a:extLst>
            </p:cNvPr>
            <p:cNvSpPr/>
            <p:nvPr/>
          </p:nvSpPr>
          <p:spPr>
            <a:xfrm>
              <a:off x="5888746" y="2101036"/>
              <a:ext cx="4297680" cy="4297680"/>
            </a:xfrm>
            <a:prstGeom prst="donut">
              <a:avLst>
                <a:gd name="adj" fmla="val 29901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v-LV">
                <a:solidFill>
                  <a:schemeClr val="tx1"/>
                </a:solidFill>
              </a:endParaRPr>
            </a:p>
          </p:txBody>
        </p:sp>
        <p:sp>
          <p:nvSpPr>
            <p:cNvPr id="6" name="Circle: Hollow 5">
              <a:extLst>
                <a:ext uri="{FF2B5EF4-FFF2-40B4-BE49-F238E27FC236}">
                  <a16:creationId xmlns:a16="http://schemas.microsoft.com/office/drawing/2014/main" id="{6026143F-7292-E621-361D-1F810CCA08A1}"/>
                </a:ext>
              </a:extLst>
            </p:cNvPr>
            <p:cNvSpPr/>
            <p:nvPr/>
          </p:nvSpPr>
          <p:spPr>
            <a:xfrm>
              <a:off x="7324333" y="350520"/>
              <a:ext cx="4297680" cy="4297680"/>
            </a:xfrm>
            <a:prstGeom prst="donut">
              <a:avLst>
                <a:gd name="adj" fmla="val 29901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v-LV">
                <a:solidFill>
                  <a:schemeClr val="tx1"/>
                </a:solidFill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99CE9BA-E26B-4629-AB96-5F2FBA6B5C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9987" y="398467"/>
            <a:ext cx="8345413" cy="1727430"/>
          </a:xfrm>
        </p:spPr>
        <p:txBody>
          <a:bodyPr anchor="ctr">
            <a:noAutofit/>
          </a:bodyPr>
          <a:lstStyle/>
          <a:p>
            <a:pPr algn="l"/>
            <a:r>
              <a:rPr lang="lv-LV" sz="3600" b="1" dirty="0">
                <a:solidFill>
                  <a:srgbClr val="497B98"/>
                </a:solidFill>
                <a:latin typeface="Bahnschrift" panose="020B0502040204020203" pitchFamily="34" charset="0"/>
              </a:rPr>
              <a:t>Pētījums par Latvijas iedzīvotāju mediju satura lietošanas paradumiem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54CE12-553B-41AE-BA7A-E22951F7F1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9987" y="5833496"/>
            <a:ext cx="4748773" cy="519430"/>
          </a:xfrm>
        </p:spPr>
        <p:txBody>
          <a:bodyPr>
            <a:normAutofit/>
          </a:bodyPr>
          <a:lstStyle/>
          <a:p>
            <a:pPr algn="l">
              <a:spcBef>
                <a:spcPts val="0"/>
              </a:spcBef>
            </a:pPr>
            <a:r>
              <a:rPr lang="lv-LV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Bahnschrift" panose="020B0502040204020203" pitchFamily="34" charset="0"/>
              </a:rPr>
              <a:t>Sabiedrības aptauja</a:t>
            </a:r>
          </a:p>
          <a:p>
            <a:pPr algn="l">
              <a:spcBef>
                <a:spcPts val="0"/>
              </a:spcBef>
            </a:pPr>
            <a:r>
              <a:rPr lang="lv-LV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Bahnschrift" panose="020B0502040204020203" pitchFamily="34" charset="0"/>
              </a:rPr>
              <a:t>2024. gada oktobris-novembris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88757ED-F96E-4639-950F-45826EE761A6}"/>
              </a:ext>
            </a:extLst>
          </p:cNvPr>
          <p:cNvSpPr txBox="1"/>
          <p:nvPr/>
        </p:nvSpPr>
        <p:spPr>
          <a:xfrm>
            <a:off x="569987" y="2696268"/>
            <a:ext cx="6096000" cy="25668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>
              <a:lnSpc>
                <a:spcPct val="120000"/>
              </a:lnSpc>
              <a:spcBef>
                <a:spcPct val="60000"/>
              </a:spcBef>
              <a:buClr>
                <a:srgbClr val="CC3300"/>
              </a:buClr>
            </a:pPr>
            <a:r>
              <a:rPr lang="lv-LV" altLang="lv-LV" sz="2400" b="1" dirty="0">
                <a:solidFill>
                  <a:srgbClr val="497B98"/>
                </a:solidFill>
                <a:latin typeface="Bahnschrift SemiLight" panose="020B0502040204020203" pitchFamily="34" charset="0"/>
                <a:ea typeface="+mj-ea"/>
                <a:cs typeface="+mj-cs"/>
              </a:rPr>
              <a:t>Kontaktinformācija:</a:t>
            </a:r>
            <a:endParaRPr lang="lv-LV" altLang="lv-LV" sz="2400" b="1" dirty="0">
              <a:solidFill>
                <a:srgbClr val="497B98"/>
              </a:solidFill>
              <a:latin typeface="Bahnschrift SemiLight" panose="020B0502040204020203" pitchFamily="34" charset="0"/>
            </a:endParaRPr>
          </a:p>
          <a:p>
            <a:pPr marL="0" lvl="1">
              <a:spcBef>
                <a:spcPts val="0"/>
              </a:spcBef>
              <a:buClr>
                <a:srgbClr val="CC3300"/>
              </a:buClr>
            </a:pPr>
            <a:endParaRPr lang="lv-LV" altLang="lv-LV" sz="1400" b="1" dirty="0">
              <a:solidFill>
                <a:schemeClr val="tx1">
                  <a:lumMod val="85000"/>
                  <a:lumOff val="15000"/>
                </a:schemeClr>
              </a:solidFill>
              <a:latin typeface="Bahnschrift SemiLight" panose="020B0502040204020203" pitchFamily="34" charset="0"/>
            </a:endParaRPr>
          </a:p>
          <a:p>
            <a:pPr marL="0" lvl="1">
              <a:spcBef>
                <a:spcPts val="0"/>
              </a:spcBef>
              <a:buClr>
                <a:srgbClr val="CC3300"/>
              </a:buClr>
            </a:pPr>
            <a:r>
              <a:rPr lang="lv-LV" altLang="lv-LV" sz="1400" dirty="0">
                <a:solidFill>
                  <a:srgbClr val="497B98"/>
                </a:solidFill>
                <a:latin typeface="Bahnschrift" panose="020B0502040204020203" pitchFamily="34" charset="0"/>
              </a:rPr>
              <a:t>T</a:t>
            </a:r>
            <a:r>
              <a:rPr lang="lv-LV" altLang="lv-LV" sz="1400" b="1" dirty="0">
                <a:solidFill>
                  <a:srgbClr val="497B98"/>
                </a:solidFill>
                <a:latin typeface="Bahnschrift SemiLight" panose="020B0502040204020203" pitchFamily="34" charset="0"/>
              </a:rPr>
              <a:t>irgus un sociālo pētījumu centrs «Latvijas Fakti»</a:t>
            </a:r>
          </a:p>
          <a:p>
            <a:pPr marL="0" lvl="1">
              <a:spcBef>
                <a:spcPts val="0"/>
              </a:spcBef>
              <a:buClr>
                <a:srgbClr val="CC3300"/>
              </a:buClr>
            </a:pPr>
            <a:r>
              <a:rPr lang="lv-LV" altLang="lv-LV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Bahnschrift SemiLight" panose="020B0502040204020203" pitchFamily="34" charset="0"/>
              </a:rPr>
              <a:t>Adrese:	Bruņinieku iela 8a-5, Rīga, LV-1010</a:t>
            </a:r>
          </a:p>
          <a:p>
            <a:pPr marL="0" lvl="1">
              <a:spcBef>
                <a:spcPts val="0"/>
              </a:spcBef>
              <a:buClr>
                <a:srgbClr val="CC3300"/>
              </a:buClr>
            </a:pPr>
            <a:r>
              <a:rPr lang="lv-LV" altLang="lv-LV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Bahnschrift SemiLight" panose="020B0502040204020203" pitchFamily="34" charset="0"/>
              </a:rPr>
              <a:t>Vietne:	</a:t>
            </a:r>
            <a:r>
              <a:rPr lang="lv-LV" altLang="lv-LV" sz="1400" dirty="0">
                <a:solidFill>
                  <a:srgbClr val="497B98"/>
                </a:solidFill>
                <a:latin typeface="Bahnschrift SemiLight" panose="020B0502040204020203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www.latvianfacts.lv</a:t>
            </a:r>
            <a:r>
              <a:rPr lang="lv-LV" altLang="lv-LV" sz="1400" dirty="0">
                <a:solidFill>
                  <a:srgbClr val="497B98"/>
                </a:solidFill>
                <a:latin typeface="Bahnschrift SemiLight" panose="020B0502040204020203" pitchFamily="34" charset="0"/>
              </a:rPr>
              <a:t> </a:t>
            </a:r>
            <a:endParaRPr lang="lv-LV" altLang="lv-LV" sz="1400" b="1" dirty="0">
              <a:solidFill>
                <a:srgbClr val="497B98"/>
              </a:solidFill>
              <a:latin typeface="Bahnschrift SemiLight" panose="020B0502040204020203" pitchFamily="34" charset="0"/>
            </a:endParaRPr>
          </a:p>
          <a:p>
            <a:pPr marL="0" lvl="1">
              <a:spcBef>
                <a:spcPts val="2400"/>
              </a:spcBef>
              <a:buClr>
                <a:srgbClr val="CC3300"/>
              </a:buClr>
            </a:pPr>
            <a:r>
              <a:rPr lang="lv-LV" altLang="lv-LV" sz="1400" b="1" dirty="0">
                <a:solidFill>
                  <a:srgbClr val="497B98"/>
                </a:solidFill>
                <a:latin typeface="Bahnschrift SemiLight" panose="020B0502040204020203" pitchFamily="34" charset="0"/>
              </a:rPr>
              <a:t>Oksana Kurcalte</a:t>
            </a:r>
          </a:p>
          <a:p>
            <a:pPr marL="0" lvl="1">
              <a:spcBef>
                <a:spcPts val="0"/>
              </a:spcBef>
              <a:buClr>
                <a:srgbClr val="CC3300"/>
              </a:buClr>
            </a:pPr>
            <a:r>
              <a:rPr lang="lv-LV" altLang="lv-LV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Bahnschrift SemiLight" panose="020B0502040204020203" pitchFamily="34" charset="0"/>
              </a:rPr>
              <a:t>Vecākā projektu vadītāja</a:t>
            </a:r>
          </a:p>
          <a:p>
            <a:pPr marL="0" lvl="1">
              <a:spcBef>
                <a:spcPts val="0"/>
              </a:spcBef>
              <a:buClr>
                <a:srgbClr val="CC3300"/>
              </a:buClr>
            </a:pPr>
            <a:r>
              <a:rPr lang="lv-LV" altLang="lv-LV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Bahnschrift SemiLight" panose="020B0502040204020203" pitchFamily="34" charset="0"/>
              </a:rPr>
              <a:t>Tālrunis:	+371 67314002</a:t>
            </a:r>
          </a:p>
          <a:p>
            <a:pPr marL="0" lvl="1">
              <a:spcBef>
                <a:spcPts val="0"/>
              </a:spcBef>
              <a:buClr>
                <a:srgbClr val="CC3300"/>
              </a:buClr>
            </a:pPr>
            <a:r>
              <a:rPr lang="lv-LV" altLang="lv-LV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Bahnschrift SemiLight" panose="020B0502040204020203" pitchFamily="34" charset="0"/>
              </a:rPr>
              <a:t>E-pasts:	</a:t>
            </a:r>
            <a:r>
              <a:rPr lang="lv-LV" altLang="lv-LV" sz="1400" dirty="0">
                <a:solidFill>
                  <a:srgbClr val="497B98"/>
                </a:solidFill>
                <a:latin typeface="Bahnschrift SemiLight" panose="020B0502040204020203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sana@latfacts.lv</a:t>
            </a:r>
            <a:r>
              <a:rPr lang="lv-LV" altLang="lv-LV" sz="1400" dirty="0">
                <a:solidFill>
                  <a:srgbClr val="497B98"/>
                </a:solidFill>
                <a:latin typeface="Bahnschrift SemiLight" panose="020B0502040204020203" pitchFamily="34" charset="0"/>
              </a:rPr>
              <a:t>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34FC587-FD48-487C-8087-569B2A8E5B0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40" y="6492873"/>
            <a:ext cx="1084248" cy="2286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205664F-5927-4DBF-889A-73266C34EFCB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462" y="6495189"/>
            <a:ext cx="1008999" cy="239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0033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D904803-1649-4AD3-B019-252AF45F2F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4819" y="1460702"/>
            <a:ext cx="4848225" cy="46863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DF9E1A2-86A1-4B7E-A94F-D16D9EF627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460702"/>
            <a:ext cx="4838700" cy="46863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C30FF32-C337-4CA7-935B-2AEFEFD339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v-LV"/>
              <a:t>Respondentu sociāli demogrāfiskais profils</a:t>
            </a:r>
            <a:endParaRPr lang="lv-LV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1B19FA1-25D1-41D1-9F66-AEB6D22B3449}"/>
              </a:ext>
            </a:extLst>
          </p:cNvPr>
          <p:cNvSpPr txBox="1"/>
          <p:nvPr/>
        </p:nvSpPr>
        <p:spPr>
          <a:xfrm>
            <a:off x="838200" y="6147002"/>
            <a:ext cx="105156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defRPr sz="1200" b="0" i="0" u="none" strike="noStrike" kern="1200" baseline="0">
                <a:solidFill>
                  <a:srgbClr val="000000"/>
                </a:solidFill>
                <a:latin typeface="Bahnschrift" panose="020B0502040204020203" pitchFamily="34" charset="0"/>
                <a:ea typeface="Arial"/>
                <a:cs typeface="Arial"/>
              </a:defRPr>
            </a:pPr>
            <a:r>
              <a:rPr lang="lv-LV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(Bāze = visi aptaujas dalībnieki; N = 1522) </a:t>
            </a:r>
          </a:p>
        </p:txBody>
      </p:sp>
    </p:spTree>
    <p:extLst>
      <p:ext uri="{BB962C8B-B14F-4D97-AF65-F5344CB8AC3E}">
        <p14:creationId xmlns:p14="http://schemas.microsoft.com/office/powerpoint/2010/main" val="241002122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F1D4CAE6-5A1B-7263-D5D6-FCFC50198045}"/>
              </a:ext>
            </a:extLst>
          </p:cNvPr>
          <p:cNvGrpSpPr/>
          <p:nvPr/>
        </p:nvGrpSpPr>
        <p:grpSpPr>
          <a:xfrm>
            <a:off x="5888746" y="404902"/>
            <a:ext cx="5733267" cy="6048196"/>
            <a:chOff x="5888746" y="350520"/>
            <a:chExt cx="5733267" cy="6048196"/>
          </a:xfrm>
          <a:blipFill>
            <a:blip r:embed="rId2">
              <a:duotone>
                <a:prstClr val="black"/>
                <a:srgbClr val="53ADFF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48000" contrast="24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grpSpPr>
        <p:sp>
          <p:nvSpPr>
            <p:cNvPr id="5" name="Circle: Hollow 4">
              <a:extLst>
                <a:ext uri="{FF2B5EF4-FFF2-40B4-BE49-F238E27FC236}">
                  <a16:creationId xmlns:a16="http://schemas.microsoft.com/office/drawing/2014/main" id="{FD519EF9-77BC-A41E-78BB-DAF3B02E5B95}"/>
                </a:ext>
              </a:extLst>
            </p:cNvPr>
            <p:cNvSpPr/>
            <p:nvPr/>
          </p:nvSpPr>
          <p:spPr>
            <a:xfrm>
              <a:off x="5888746" y="2101036"/>
              <a:ext cx="4297680" cy="4297680"/>
            </a:xfrm>
            <a:prstGeom prst="donut">
              <a:avLst>
                <a:gd name="adj" fmla="val 29901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v-LV">
                <a:solidFill>
                  <a:schemeClr val="tx1"/>
                </a:solidFill>
              </a:endParaRPr>
            </a:p>
          </p:txBody>
        </p:sp>
        <p:sp>
          <p:nvSpPr>
            <p:cNvPr id="6" name="Circle: Hollow 5">
              <a:extLst>
                <a:ext uri="{FF2B5EF4-FFF2-40B4-BE49-F238E27FC236}">
                  <a16:creationId xmlns:a16="http://schemas.microsoft.com/office/drawing/2014/main" id="{11B0C6F1-415E-9CCC-8CB7-20D7AA2CB13A}"/>
                </a:ext>
              </a:extLst>
            </p:cNvPr>
            <p:cNvSpPr/>
            <p:nvPr/>
          </p:nvSpPr>
          <p:spPr>
            <a:xfrm>
              <a:off x="7324333" y="350520"/>
              <a:ext cx="4297680" cy="4297680"/>
            </a:xfrm>
            <a:prstGeom prst="donut">
              <a:avLst>
                <a:gd name="adj" fmla="val 29901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v-LV">
                <a:solidFill>
                  <a:schemeClr val="tx1"/>
                </a:solidFill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99CE9BA-E26B-4629-AB96-5F2FBA6B5C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9987" y="1531620"/>
            <a:ext cx="4748773" cy="2664778"/>
          </a:xfrm>
        </p:spPr>
        <p:txBody>
          <a:bodyPr anchor="ctr">
            <a:noAutofit/>
          </a:bodyPr>
          <a:lstStyle/>
          <a:p>
            <a:pPr algn="l"/>
            <a:r>
              <a:rPr lang="lv-LV" sz="3600" b="1" dirty="0">
                <a:solidFill>
                  <a:srgbClr val="497B98"/>
                </a:solidFill>
                <a:latin typeface="Bahnschrift" panose="020B0502040204020203" pitchFamily="34" charset="0"/>
              </a:rPr>
              <a:t>Pētījums par Latvijas iedzīvotāju mediju satura lietošanas paradumiem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54CE12-553B-41AE-BA7A-E22951F7F1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9987" y="4447858"/>
            <a:ext cx="4748773" cy="726122"/>
          </a:xfrm>
        </p:spPr>
        <p:txBody>
          <a:bodyPr/>
          <a:lstStyle/>
          <a:p>
            <a:pPr algn="l">
              <a:spcBef>
                <a:spcPts val="0"/>
              </a:spcBef>
            </a:pPr>
            <a:r>
              <a:rPr lang="lv-LV" dirty="0">
                <a:solidFill>
                  <a:schemeClr val="tx1">
                    <a:lumMod val="85000"/>
                    <a:lumOff val="15000"/>
                  </a:schemeClr>
                </a:solidFill>
                <a:latin typeface="Bahnschrift" panose="020B0502040204020203" pitchFamily="34" charset="0"/>
              </a:rPr>
              <a:t>Sabiedrības aptauja</a:t>
            </a:r>
          </a:p>
          <a:p>
            <a:pPr algn="l">
              <a:spcBef>
                <a:spcPts val="0"/>
              </a:spcBef>
            </a:pPr>
            <a:r>
              <a:rPr lang="lv-LV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Bahnschrift" panose="020B0502040204020203" pitchFamily="34" charset="0"/>
              </a:rPr>
              <a:t>2024. gada oktobris-novembris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F03057E-A9AE-4128-8B05-5CA892C17DD7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1187" y="6238086"/>
            <a:ext cx="1810612" cy="43002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2FDEE200-6788-4AFF-9EF3-5D8BCD1A295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03" y="6382538"/>
            <a:ext cx="1354438" cy="285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7393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AA8414-4C7A-46BD-AF28-FE0A079215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v-LV" dirty="0"/>
              <a:t>Mediju patēriņš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31D182-6B87-40F2-9AE3-33D84F50D1C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490" y="6427978"/>
            <a:ext cx="1011062" cy="2401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CDE5774-9EAF-41A1-81F9-9D0F9B5D6BF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03" y="6427978"/>
            <a:ext cx="1138917" cy="240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5672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B05A278-9FA9-497F-BA3B-B9FBA44D29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447" y="1285876"/>
            <a:ext cx="10944225" cy="50387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093C1B2-D557-4C4D-917A-643BF5F63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Iedzīvotāju izmantotie mediji</a:t>
            </a:r>
          </a:p>
        </p:txBody>
      </p:sp>
    </p:spTree>
    <p:extLst>
      <p:ext uri="{BB962C8B-B14F-4D97-AF65-F5344CB8AC3E}">
        <p14:creationId xmlns:p14="http://schemas.microsoft.com/office/powerpoint/2010/main" val="19392257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B2F273-893F-D1E1-68F8-79A4763785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120C66-2032-62E2-234E-CD70127812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Iedzīvotāju izmantotie mediji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00000000-0008-0000-0100-000002000000}"/>
              </a:ext>
            </a:extLst>
          </p:cNvPr>
          <p:cNvGraphicFramePr>
            <a:graphicFrameLocks/>
          </p:cNvGraphicFramePr>
          <p:nvPr/>
        </p:nvGraphicFramePr>
        <p:xfrm>
          <a:off x="838200" y="1345721"/>
          <a:ext cx="7218872" cy="51471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00000000-0008-0000-0100-000007000000}"/>
              </a:ext>
            </a:extLst>
          </p:cNvPr>
          <p:cNvGraphicFramePr>
            <a:graphicFrameLocks/>
          </p:cNvGraphicFramePr>
          <p:nvPr/>
        </p:nvGraphicFramePr>
        <p:xfrm>
          <a:off x="7979434" y="760923"/>
          <a:ext cx="3374366" cy="5905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8841290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3E3887-C631-5CB2-051D-653037CAC1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F3E4C2-B3F5-3F85-AA6C-F4D590EFD7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Iedzīvotāju izmantotie mediji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00000000-0008-0000-0100-000003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13789467"/>
              </p:ext>
            </p:extLst>
          </p:nvPr>
        </p:nvGraphicFramePr>
        <p:xfrm>
          <a:off x="1756002" y="1395412"/>
          <a:ext cx="8679996" cy="49302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238393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840746-82ED-DAE2-30C6-E17B360AF2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4578F8-7C50-A446-4B6D-D82CC9337C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Iedzīvotāju izmantotie mediji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00000000-0008-0000-0100-000008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83102000"/>
              </p:ext>
            </p:extLst>
          </p:nvPr>
        </p:nvGraphicFramePr>
        <p:xfrm>
          <a:off x="1757362" y="1382712"/>
          <a:ext cx="8677275" cy="47529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1585541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1006</TotalTime>
  <Words>713</Words>
  <Application>Microsoft Office PowerPoint</Application>
  <PresentationFormat>Widescreen</PresentationFormat>
  <Paragraphs>90</Paragraphs>
  <Slides>40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6" baseType="lpstr">
      <vt:lpstr>Arial</vt:lpstr>
      <vt:lpstr>Bahnschrift</vt:lpstr>
      <vt:lpstr>Bahnschrift SemiBold</vt:lpstr>
      <vt:lpstr>Bahnschrift SemiLight</vt:lpstr>
      <vt:lpstr>Calibri</vt:lpstr>
      <vt:lpstr>Office Theme</vt:lpstr>
      <vt:lpstr>Pētījums par Latvijas iedzīvotāju mediju satura lietošanas paradumiem</vt:lpstr>
      <vt:lpstr>Metodoloģiskā informācija</vt:lpstr>
      <vt:lpstr>Aptaujas tehniskā informācija</vt:lpstr>
      <vt:lpstr>Respondentu sociāli demogrāfiskais profils</vt:lpstr>
      <vt:lpstr>Mediju patēriņš</vt:lpstr>
      <vt:lpstr>Iedzīvotāju izmantotie mediji</vt:lpstr>
      <vt:lpstr>Iedzīvotāju izmantotie mediji</vt:lpstr>
      <vt:lpstr>Iedzīvotāju izmantotie mediji</vt:lpstr>
      <vt:lpstr>Iedzīvotāju izmantotie mediji</vt:lpstr>
      <vt:lpstr>Iedzīvotāju izmantotie mediji</vt:lpstr>
      <vt:lpstr>Televīzijas patēriņš</vt:lpstr>
      <vt:lpstr>Patērētais televīzijas saturs</vt:lpstr>
      <vt:lpstr>Radio patēriņš</vt:lpstr>
      <vt:lpstr>Patērētais radio saturs</vt:lpstr>
      <vt:lpstr>Preses izdevumu patēriņš</vt:lpstr>
      <vt:lpstr>Interneta ziņu portālu patēriņš</vt:lpstr>
      <vt:lpstr>Sociālo mediju patēriņš</vt:lpstr>
      <vt:lpstr>Abonēšanas video pakalpojumu patēriņš</vt:lpstr>
      <vt:lpstr>Patērētais video pakalpojumu saturs</vt:lpstr>
      <vt:lpstr>Maksas satura patērēšana</vt:lpstr>
      <vt:lpstr>Uzticēšanās medijiem</vt:lpstr>
      <vt:lpstr>Iedzīvotāju uzticēšanās medijiem</vt:lpstr>
      <vt:lpstr>Mērķa grupu uzticēšanās medijiem</vt:lpstr>
      <vt:lpstr>Uzticēšanās Latvijas sabiedriskajiem medijiem</vt:lpstr>
      <vt:lpstr>Uzticēšanās sociālajiem medijiem</vt:lpstr>
      <vt:lpstr>Uzticama un neuzticama informācija</vt:lpstr>
      <vt:lpstr>Uzticēšanās ziņām latviešu valodā</vt:lpstr>
      <vt:lpstr>Uzticēšanās informatīvi analītiskajam saturam latviešu valodā</vt:lpstr>
      <vt:lpstr>Mediju satura ietekme</vt:lpstr>
      <vt:lpstr>Mediju valodas izvēle</vt:lpstr>
      <vt:lpstr>Satura algoritmi</vt:lpstr>
      <vt:lpstr>Zināšanas par satura algoritmiem</vt:lpstr>
      <vt:lpstr>Attieksme pret satura algoritmiem</vt:lpstr>
      <vt:lpstr>Attieksme pret satura algoritmiem</vt:lpstr>
      <vt:lpstr>Latvijā aizliegtais saturs</vt:lpstr>
      <vt:lpstr>Krievijas mediju patērēšana</vt:lpstr>
      <vt:lpstr>Sastapšanās ar aizliegto saturu</vt:lpstr>
      <vt:lpstr>Piekļuve Krievijas mediju saturam</vt:lpstr>
      <vt:lpstr>Pētījums par Latvijas iedzīvotāju mediju satura lietošanas paradumiem</vt:lpstr>
      <vt:lpstr>Pētījums par Latvijas iedzīvotāju mediju satura lietošanas paradumiem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Karīna Bunere</dc:creator>
  <cp:lastModifiedBy>Latvijas Fakti</cp:lastModifiedBy>
  <cp:revision>75</cp:revision>
  <dcterms:created xsi:type="dcterms:W3CDTF">2024-11-30T16:08:22Z</dcterms:created>
  <dcterms:modified xsi:type="dcterms:W3CDTF">2025-03-18T12:41:18Z</dcterms:modified>
</cp:coreProperties>
</file>